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handoutMasterIdLst>
    <p:handoutMasterId r:id="rId36"/>
  </p:handoutMasterIdLst>
  <p:sldIdLst>
    <p:sldId id="257" r:id="rId2"/>
    <p:sldId id="258" r:id="rId3"/>
    <p:sldId id="259" r:id="rId4"/>
    <p:sldId id="261" r:id="rId5"/>
    <p:sldId id="265" r:id="rId6"/>
    <p:sldId id="262" r:id="rId7"/>
    <p:sldId id="317" r:id="rId8"/>
    <p:sldId id="329" r:id="rId9"/>
    <p:sldId id="327" r:id="rId10"/>
    <p:sldId id="328" r:id="rId11"/>
    <p:sldId id="284" r:id="rId12"/>
    <p:sldId id="269" r:id="rId13"/>
    <p:sldId id="270" r:id="rId14"/>
    <p:sldId id="278" r:id="rId15"/>
    <p:sldId id="330" r:id="rId16"/>
    <p:sldId id="322" r:id="rId17"/>
    <p:sldId id="287" r:id="rId18"/>
    <p:sldId id="323" r:id="rId19"/>
    <p:sldId id="324" r:id="rId20"/>
    <p:sldId id="326" r:id="rId21"/>
    <p:sldId id="331" r:id="rId22"/>
    <p:sldId id="340" r:id="rId23"/>
    <p:sldId id="341" r:id="rId24"/>
    <p:sldId id="342" r:id="rId25"/>
    <p:sldId id="335" r:id="rId26"/>
    <p:sldId id="336" r:id="rId27"/>
    <p:sldId id="337" r:id="rId28"/>
    <p:sldId id="338" r:id="rId29"/>
    <p:sldId id="289" r:id="rId30"/>
    <p:sldId id="302" r:id="rId31"/>
    <p:sldId id="332" r:id="rId32"/>
    <p:sldId id="339" r:id="rId33"/>
    <p:sldId id="334" r:id="rId34"/>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3" autoAdjust="0"/>
    <p:restoredTop sz="77880" autoAdjust="0"/>
  </p:normalViewPr>
  <p:slideViewPr>
    <p:cSldViewPr snapToGrid="0">
      <p:cViewPr varScale="1">
        <p:scale>
          <a:sx n="72" d="100"/>
          <a:sy n="72" d="100"/>
        </p:scale>
        <p:origin x="1878" y="60"/>
      </p:cViewPr>
      <p:guideLst/>
    </p:cSldViewPr>
  </p:slideViewPr>
  <p:notesTextViewPr>
    <p:cViewPr>
      <p:scale>
        <a:sx n="1" d="1"/>
        <a:sy n="1" d="1"/>
      </p:scale>
      <p:origin x="0" y="0"/>
    </p:cViewPr>
  </p:notesTextViewPr>
  <p:sorterViewPr>
    <p:cViewPr varScale="1">
      <p:scale>
        <a:sx n="1" d="1"/>
        <a:sy n="1" d="1"/>
      </p:scale>
      <p:origin x="0" y="0"/>
    </p:cViewPr>
  </p:sorter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7723" cy="498454"/>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1" y="1"/>
            <a:ext cx="2947723" cy="498454"/>
          </a:xfrm>
          <a:prstGeom prst="rect">
            <a:avLst/>
          </a:prstGeom>
        </p:spPr>
        <p:txBody>
          <a:bodyPr vert="horz" lIns="91385" tIns="45693" rIns="91385" bIns="45693" rtlCol="0"/>
          <a:lstStyle>
            <a:lvl1pPr algn="r">
              <a:defRPr sz="1200"/>
            </a:lvl1pPr>
          </a:lstStyle>
          <a:p>
            <a:fld id="{0D78DDB3-7272-417D-AB51-F57FFB2043A3}" type="datetimeFigureOut">
              <a:rPr kumimoji="1" lang="ja-JP" altLang="en-US" smtClean="0"/>
              <a:t>2017/3/12</a:t>
            </a:fld>
            <a:endParaRPr kumimoji="1" lang="ja-JP" altLang="en-US"/>
          </a:p>
        </p:txBody>
      </p:sp>
      <p:sp>
        <p:nvSpPr>
          <p:cNvPr id="4" name="フッター プレースホルダー 3"/>
          <p:cNvSpPr>
            <a:spLocks noGrp="1"/>
          </p:cNvSpPr>
          <p:nvPr>
            <p:ph type="ftr" sz="quarter" idx="2"/>
          </p:nvPr>
        </p:nvSpPr>
        <p:spPr>
          <a:xfrm>
            <a:off x="1" y="9436123"/>
            <a:ext cx="2947723" cy="498453"/>
          </a:xfrm>
          <a:prstGeom prst="rect">
            <a:avLst/>
          </a:prstGeom>
        </p:spPr>
        <p:txBody>
          <a:bodyPr vert="horz" lIns="91385" tIns="45693" rIns="91385" bIns="4569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1" y="9436123"/>
            <a:ext cx="2947723" cy="498453"/>
          </a:xfrm>
          <a:prstGeom prst="rect">
            <a:avLst/>
          </a:prstGeom>
        </p:spPr>
        <p:txBody>
          <a:bodyPr vert="horz" lIns="91385" tIns="45693" rIns="91385" bIns="45693" rtlCol="0" anchor="b"/>
          <a:lstStyle>
            <a:lvl1pPr algn="r">
              <a:defRPr sz="1200"/>
            </a:lvl1pPr>
          </a:lstStyle>
          <a:p>
            <a:fld id="{0BF31DFB-BEBE-416A-BA02-751F9D63E57F}" type="slidenum">
              <a:rPr kumimoji="1" lang="ja-JP" altLang="en-US" smtClean="0"/>
              <a:t>‹#›</a:t>
            </a:fld>
            <a:endParaRPr kumimoji="1" lang="ja-JP" altLang="en-US"/>
          </a:p>
        </p:txBody>
      </p:sp>
    </p:spTree>
    <p:extLst>
      <p:ext uri="{BB962C8B-B14F-4D97-AF65-F5344CB8AC3E}">
        <p14:creationId xmlns:p14="http://schemas.microsoft.com/office/powerpoint/2010/main" val="3210026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7723" cy="498454"/>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1" y="1"/>
            <a:ext cx="2947723" cy="498454"/>
          </a:xfrm>
          <a:prstGeom prst="rect">
            <a:avLst/>
          </a:prstGeom>
        </p:spPr>
        <p:txBody>
          <a:bodyPr vert="horz" lIns="91385" tIns="45693" rIns="91385" bIns="45693" rtlCol="0"/>
          <a:lstStyle>
            <a:lvl1pPr algn="r">
              <a:defRPr sz="1200"/>
            </a:lvl1pPr>
          </a:lstStyle>
          <a:p>
            <a:fld id="{39588ABF-85F5-4505-82EF-294C3C65568E}" type="datetimeFigureOut">
              <a:rPr kumimoji="1" lang="ja-JP" altLang="en-US" smtClean="0"/>
              <a:t>2017/3/12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68812" cy="3352800"/>
          </a:xfrm>
          <a:prstGeom prst="rect">
            <a:avLst/>
          </a:prstGeom>
          <a:noFill/>
          <a:ln w="12700">
            <a:solidFill>
              <a:prstClr val="black"/>
            </a:solidFill>
          </a:ln>
        </p:spPr>
        <p:txBody>
          <a:bodyPr vert="horz" lIns="91385" tIns="45693" rIns="91385" bIns="45693" rtlCol="0" anchor="ctr"/>
          <a:lstStyle/>
          <a:p>
            <a:endParaRPr lang="ja-JP" altLang="en-US"/>
          </a:p>
        </p:txBody>
      </p:sp>
      <p:sp>
        <p:nvSpPr>
          <p:cNvPr id="5" name="ノート プレースホルダー 4"/>
          <p:cNvSpPr>
            <a:spLocks noGrp="1"/>
          </p:cNvSpPr>
          <p:nvPr>
            <p:ph type="body" sz="quarter" idx="3"/>
          </p:nvPr>
        </p:nvSpPr>
        <p:spPr>
          <a:xfrm>
            <a:off x="680244" y="4781015"/>
            <a:ext cx="5441950" cy="3911739"/>
          </a:xfrm>
          <a:prstGeom prst="rect">
            <a:avLst/>
          </a:prstGeom>
        </p:spPr>
        <p:txBody>
          <a:bodyPr vert="horz" lIns="91385" tIns="45693" rIns="91385" bIns="4569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36123"/>
            <a:ext cx="2947723" cy="498453"/>
          </a:xfrm>
          <a:prstGeom prst="rect">
            <a:avLst/>
          </a:prstGeom>
        </p:spPr>
        <p:txBody>
          <a:bodyPr vert="horz" lIns="91385" tIns="45693" rIns="91385" bIns="456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1" y="9436123"/>
            <a:ext cx="2947723" cy="498453"/>
          </a:xfrm>
          <a:prstGeom prst="rect">
            <a:avLst/>
          </a:prstGeom>
        </p:spPr>
        <p:txBody>
          <a:bodyPr vert="horz" lIns="91385" tIns="45693" rIns="91385" bIns="45693" rtlCol="0" anchor="b"/>
          <a:lstStyle>
            <a:lvl1pPr algn="r">
              <a:defRPr sz="1200"/>
            </a:lvl1pPr>
          </a:lstStyle>
          <a:p>
            <a:fld id="{CAC99193-0565-4FD6-9197-84D62E6D69C5}" type="slidenum">
              <a:rPr kumimoji="1" lang="ja-JP" altLang="en-US" smtClean="0"/>
              <a:t>‹#›</a:t>
            </a:fld>
            <a:endParaRPr kumimoji="1" lang="ja-JP" altLang="en-US"/>
          </a:p>
        </p:txBody>
      </p:sp>
    </p:spTree>
    <p:extLst>
      <p:ext uri="{BB962C8B-B14F-4D97-AF65-F5344CB8AC3E}">
        <p14:creationId xmlns:p14="http://schemas.microsoft.com/office/powerpoint/2010/main" val="6390121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大阪大学の</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a:t>
            </a:fld>
            <a:endParaRPr kumimoji="1" lang="ja-JP" altLang="en-US" dirty="0"/>
          </a:p>
        </p:txBody>
      </p:sp>
    </p:spTree>
    <p:extLst>
      <p:ext uri="{BB962C8B-B14F-4D97-AF65-F5344CB8AC3E}">
        <p14:creationId xmlns:p14="http://schemas.microsoft.com/office/powerpoint/2010/main" val="38239860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同様に</a:t>
            </a:r>
            <a:r>
              <a:rPr lang="en-US" altLang="ja-JP" dirty="0" smtClean="0"/>
              <a:t>c</a:t>
            </a:r>
            <a:r>
              <a:rPr lang="ja-JP" altLang="en-US" dirty="0" smtClean="0"/>
              <a:t>に</a:t>
            </a:r>
            <a:r>
              <a:rPr lang="ja-JP" altLang="en-US" dirty="0"/>
              <a:t>ついても検索，リストの更新を行います</a:t>
            </a:r>
            <a:r>
              <a:rPr lang="ja-JP" altLang="en-US" dirty="0" smtClean="0"/>
              <a:t>．</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類似ソースファイルが見つからない場合は，類似度</a:t>
            </a:r>
            <a:r>
              <a:rPr lang="en-US" altLang="ja-JP" dirty="0" smtClean="0"/>
              <a:t>0</a:t>
            </a:r>
            <a:r>
              <a:rPr lang="ja-JP" altLang="en-US" dirty="0" smtClean="0"/>
              <a:t>としてリストに追加します．</a:t>
            </a:r>
            <a:endParaRPr lang="en-US" altLang="ja-JP" dirty="0" smtClean="0"/>
          </a:p>
          <a:p>
            <a:endParaRPr lang="en-US" altLang="ja-JP"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10</a:t>
            </a:fld>
            <a:endParaRPr kumimoji="1" lang="ja-JP" altLang="en-US"/>
          </a:p>
        </p:txBody>
      </p:sp>
    </p:spTree>
    <p:extLst>
      <p:ext uri="{BB962C8B-B14F-4D97-AF65-F5344CB8AC3E}">
        <p14:creationId xmlns:p14="http://schemas.microsoft.com/office/powerpoint/2010/main" val="80769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全てのソースファイルの検索を終えたリストがこの表になります．</a:t>
            </a:r>
            <a:endParaRPr kumimoji="1" lang="en-US" altLang="ja-JP" dirty="0" smtClean="0"/>
          </a:p>
          <a:p>
            <a:r>
              <a:rPr kumimoji="1" lang="ja-JP" altLang="en-US" dirty="0" smtClean="0"/>
              <a:t>本手法では，枠で囲ったソフトウェアが再利用元である可能性がある候補ソフトウェアと呼び，各ファイルの類似度をベクトルとしてもちます．</a:t>
            </a:r>
            <a:endParaRPr kumimoji="1" lang="en-US" altLang="ja-JP" dirty="0" smtClean="0"/>
          </a:p>
          <a:p>
            <a:r>
              <a:rPr kumimoji="1" lang="ja-JP" altLang="en-US" dirty="0" smtClean="0"/>
              <a:t>類似しているソースファイルを</a:t>
            </a:r>
            <a:r>
              <a:rPr kumimoji="1" lang="en-US" altLang="ja-JP" dirty="0" smtClean="0"/>
              <a:t>1</a:t>
            </a:r>
            <a:r>
              <a:rPr kumimoji="1" lang="ja-JP" altLang="en-US" dirty="0" smtClean="0"/>
              <a:t>つでも持てば候補ソフトウェアとなり，候補ソフトウェアが大量となる可能性があります．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11</a:t>
            </a:fld>
            <a:endParaRPr kumimoji="1" lang="ja-JP" altLang="en-US"/>
          </a:p>
        </p:txBody>
      </p:sp>
    </p:spTree>
    <p:extLst>
      <p:ext uri="{BB962C8B-B14F-4D97-AF65-F5344CB8AC3E}">
        <p14:creationId xmlns:p14="http://schemas.microsoft.com/office/powerpoint/2010/main" val="32813663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851">
              <a:defRPr/>
            </a:pPr>
            <a:r>
              <a:rPr kumimoji="1" lang="ja-JP" altLang="en-US" dirty="0" smtClean="0"/>
              <a:t>そこでステップ</a:t>
            </a:r>
            <a:r>
              <a:rPr kumimoji="1" lang="en-US" altLang="ja-JP" dirty="0" smtClean="0"/>
              <a:t>2</a:t>
            </a:r>
            <a:r>
              <a:rPr kumimoji="1" lang="ja-JP" altLang="en-US" dirty="0" smtClean="0"/>
              <a:t>では，</a:t>
            </a:r>
            <a:r>
              <a:rPr lang="ja-JP" altLang="en-US" dirty="0" smtClean="0"/>
              <a:t>候補ソフトウェアを絞り込みます．</a:t>
            </a:r>
            <a:endParaRPr lang="en-US" altLang="ja-JP" dirty="0" smtClean="0"/>
          </a:p>
          <a:p>
            <a:r>
              <a:rPr lang="ja-JP" altLang="en-US" dirty="0" smtClean="0"/>
              <a:t>より多くのファイルを高い類似度で含むように候補ソフトウェア間に</a:t>
            </a:r>
            <a:r>
              <a:rPr kumimoji="1" lang="ja-JP" altLang="en-US" dirty="0" smtClean="0"/>
              <a:t>順序関係を定義します．</a:t>
            </a:r>
            <a:endParaRPr lang="en-US" altLang="ja-JP" dirty="0" smtClean="0"/>
          </a:p>
          <a:p>
            <a:r>
              <a:rPr kumimoji="1" lang="ja-JP" altLang="en-US" dirty="0" smtClean="0"/>
              <a:t>定義は，候補ソフトウェア</a:t>
            </a:r>
            <a:r>
              <a:rPr kumimoji="1" lang="en-US" altLang="ja-JP" dirty="0" smtClean="0"/>
              <a:t>S1,S2</a:t>
            </a:r>
            <a:r>
              <a:rPr kumimoji="1" lang="ja-JP" altLang="en-US" dirty="0" smtClean="0"/>
              <a:t>において，</a:t>
            </a:r>
            <a:r>
              <a:rPr kumimoji="1" lang="ja-JP" altLang="en-US" sz="1200" b="0" i="0" u="none" strike="noStrike" kern="1200" baseline="0" dirty="0" smtClean="0">
                <a:solidFill>
                  <a:schemeClr val="tx1"/>
                </a:solidFill>
                <a:latin typeface="+mn-lt"/>
                <a:ea typeface="+mn-ea"/>
                <a:cs typeface="+mn-cs"/>
              </a:rPr>
              <a:t>すべての入力ソースファイルについて</a:t>
            </a:r>
            <a:r>
              <a:rPr kumimoji="1" lang="en-US" altLang="ja-JP" sz="1200" b="0" i="0" u="none" strike="noStrike" kern="1200" baseline="0" dirty="0" smtClean="0">
                <a:solidFill>
                  <a:schemeClr val="tx1"/>
                </a:solidFill>
                <a:latin typeface="+mn-lt"/>
                <a:ea typeface="+mn-ea"/>
                <a:cs typeface="+mn-cs"/>
              </a:rPr>
              <a:t>S2</a:t>
            </a:r>
            <a:r>
              <a:rPr kumimoji="1" lang="ja-JP" altLang="en-US" sz="1200" b="0" i="0" u="none" strike="noStrike" kern="1200" baseline="0" dirty="0" smtClean="0">
                <a:solidFill>
                  <a:schemeClr val="tx1"/>
                </a:solidFill>
                <a:latin typeface="+mn-lt"/>
                <a:ea typeface="+mn-ea"/>
                <a:cs typeface="+mn-cs"/>
              </a:rPr>
              <a:t>よりも</a:t>
            </a:r>
            <a:r>
              <a:rPr kumimoji="1" lang="en-US" altLang="ja-JP" sz="1200" b="0" i="0" u="none" strike="noStrike" kern="1200" baseline="0" dirty="0" smtClean="0">
                <a:solidFill>
                  <a:schemeClr val="tx1"/>
                </a:solidFill>
                <a:latin typeface="+mn-lt"/>
                <a:ea typeface="+mn-ea"/>
                <a:cs typeface="+mn-cs"/>
              </a:rPr>
              <a:t>S1</a:t>
            </a:r>
            <a:r>
              <a:rPr kumimoji="1" lang="ja-JP" altLang="en-US" sz="1000" b="0" i="0" u="none" strike="noStrike" kern="1200" baseline="0" dirty="0" err="1" smtClean="0">
                <a:solidFill>
                  <a:schemeClr val="tx1"/>
                </a:solidFill>
                <a:latin typeface="+mn-lt"/>
                <a:ea typeface="+mn-ea"/>
                <a:cs typeface="+mn-cs"/>
              </a:rPr>
              <a:t>のほうが</a:t>
            </a:r>
            <a:r>
              <a:rPr kumimoji="1" lang="ja-JP" altLang="en-US" sz="1000" b="0" i="0" u="none" strike="noStrike" kern="1200" baseline="0" dirty="0" smtClean="0">
                <a:solidFill>
                  <a:schemeClr val="tx1"/>
                </a:solidFill>
                <a:latin typeface="+mn-lt"/>
                <a:ea typeface="+mn-ea"/>
                <a:cs typeface="+mn-cs"/>
              </a:rPr>
              <a:t>類似度が高いソースファイルを保有する，</a:t>
            </a:r>
            <a:endParaRPr kumimoji="1" lang="en-US" altLang="ja-JP" sz="1000" b="0" i="0" u="none" strike="noStrike" kern="1200" baseline="0" dirty="0" smtClean="0">
              <a:solidFill>
                <a:schemeClr val="tx1"/>
              </a:solidFill>
              <a:latin typeface="+mn-lt"/>
              <a:ea typeface="+mn-ea"/>
              <a:cs typeface="+mn-cs"/>
            </a:endParaRPr>
          </a:p>
          <a:p>
            <a:r>
              <a:rPr kumimoji="1" lang="ja-JP" altLang="en-US" sz="1000" b="0" i="0" u="none" strike="noStrike" kern="1200" baseline="0" dirty="0" smtClean="0">
                <a:solidFill>
                  <a:schemeClr val="tx1"/>
                </a:solidFill>
                <a:latin typeface="+mn-lt"/>
                <a:ea typeface="+mn-ea"/>
                <a:cs typeface="+mn-cs"/>
              </a:rPr>
              <a:t>すなわち全ての </a:t>
            </a:r>
            <a:r>
              <a:rPr kumimoji="1" lang="en-US" altLang="ja-JP" sz="1000" b="0" i="0" u="none" strike="noStrike" kern="1200" baseline="0" dirty="0" err="1" smtClean="0">
                <a:solidFill>
                  <a:schemeClr val="tx1"/>
                </a:solidFill>
                <a:latin typeface="+mn-lt"/>
                <a:ea typeface="+mn-ea"/>
                <a:cs typeface="+mn-cs"/>
              </a:rPr>
              <a:t>i</a:t>
            </a:r>
            <a:r>
              <a:rPr kumimoji="1" lang="en-US" altLang="ja-JP" dirty="0" smtClean="0"/>
              <a:t> </a:t>
            </a:r>
            <a:r>
              <a:rPr kumimoji="1" lang="ja-JP" altLang="en-US" dirty="0" smtClean="0"/>
              <a:t>について</a:t>
            </a:r>
            <a:r>
              <a:rPr kumimoji="1" lang="en-US" altLang="ja-JP" dirty="0" smtClean="0"/>
              <a:t>S1</a:t>
            </a:r>
            <a:r>
              <a:rPr kumimoji="1" lang="en-US" altLang="ja-JP" baseline="0" dirty="0" smtClean="0"/>
              <a:t> </a:t>
            </a:r>
            <a:r>
              <a:rPr kumimoji="1" lang="en-US" altLang="ja-JP" baseline="0" dirty="0" err="1" smtClean="0"/>
              <a:t>i</a:t>
            </a:r>
            <a:r>
              <a:rPr kumimoji="1" lang="en-US" altLang="ja-JP" dirty="0" smtClean="0"/>
              <a:t> </a:t>
            </a:r>
            <a:r>
              <a:rPr kumimoji="1" lang="ja-JP" altLang="en-US" dirty="0" smtClean="0"/>
              <a:t>≧</a:t>
            </a:r>
            <a:r>
              <a:rPr kumimoji="1" lang="en-US" altLang="ja-JP" dirty="0" smtClean="0"/>
              <a:t> S2 </a:t>
            </a:r>
            <a:r>
              <a:rPr kumimoji="1" lang="en-US" altLang="ja-JP" dirty="0" err="1" smtClean="0"/>
              <a:t>i</a:t>
            </a:r>
            <a:r>
              <a:rPr kumimoji="1" lang="en-US" altLang="ja-JP" dirty="0" smtClean="0"/>
              <a:t> </a:t>
            </a:r>
            <a:r>
              <a:rPr kumimoji="1" lang="ja-JP" altLang="en-US" dirty="0" smtClean="0"/>
              <a:t>が成り立つ時，</a:t>
            </a:r>
            <a:r>
              <a:rPr kumimoji="1" lang="en-US" altLang="ja-JP" dirty="0" smtClean="0"/>
              <a:t>S1</a:t>
            </a:r>
            <a:r>
              <a:rPr kumimoji="1" lang="ja-JP" altLang="en-US" dirty="0" smtClean="0"/>
              <a:t>が再利用元ソフトウェアである可能性が高いとし，</a:t>
            </a:r>
            <a:r>
              <a:rPr kumimoji="1" lang="en-US" altLang="ja-JP" dirty="0" smtClean="0"/>
              <a:t>S1 </a:t>
            </a:r>
            <a:r>
              <a:rPr kumimoji="1" lang="ja-JP" altLang="en-US" dirty="0" smtClean="0"/>
              <a:t>≧</a:t>
            </a:r>
            <a:r>
              <a:rPr kumimoji="1" lang="en-US" altLang="ja-JP" dirty="0" smtClean="0"/>
              <a:t> S2 </a:t>
            </a:r>
            <a:r>
              <a:rPr kumimoji="1" lang="ja-JP" altLang="en-US" dirty="0" smtClean="0"/>
              <a:t>とします．</a:t>
            </a:r>
            <a:endParaRPr kumimoji="1" lang="en-US" altLang="ja-JP" dirty="0" smtClean="0"/>
          </a:p>
          <a:p>
            <a:pPr marL="0" lvl="1" defTabSz="913851">
              <a:defRPr/>
            </a:pPr>
            <a:r>
              <a:rPr kumimoji="1" lang="ja-JP" altLang="en-US" dirty="0" smtClean="0"/>
              <a:t>左の例は、ソフトウェア</a:t>
            </a:r>
            <a:r>
              <a:rPr kumimoji="1" lang="en-US" altLang="ja-JP" dirty="0" smtClean="0"/>
              <a:t>X</a:t>
            </a:r>
            <a:r>
              <a:rPr kumimoji="1" lang="ja-JP" altLang="en-US" dirty="0" smtClean="0"/>
              <a:t>のバージョン</a:t>
            </a:r>
            <a:r>
              <a:rPr kumimoji="1" lang="en-US" altLang="ja-JP" dirty="0" smtClean="0"/>
              <a:t>3</a:t>
            </a:r>
            <a:r>
              <a:rPr kumimoji="1" lang="ja-JP" altLang="en-US" dirty="0" smtClean="0"/>
              <a:t>のすべてのファイルの類似度が、バージョン</a:t>
            </a:r>
            <a:r>
              <a:rPr kumimoji="1" lang="en-US" altLang="ja-JP" dirty="0" smtClean="0"/>
              <a:t>4</a:t>
            </a:r>
            <a:r>
              <a:rPr kumimoji="1" lang="ja-JP" altLang="en-US" dirty="0" smtClean="0"/>
              <a:t>よりも大きいためバージョン</a:t>
            </a:r>
            <a:r>
              <a:rPr kumimoji="1" lang="en-US" altLang="ja-JP" dirty="0" smtClean="0"/>
              <a:t>3</a:t>
            </a:r>
            <a:r>
              <a:rPr kumimoji="1" lang="ja-JP" altLang="en-US" dirty="0" smtClean="0"/>
              <a:t>≧バージョン</a:t>
            </a:r>
            <a:r>
              <a:rPr kumimoji="1" lang="en-US" altLang="ja-JP" dirty="0" smtClean="0"/>
              <a:t>4</a:t>
            </a:r>
            <a:r>
              <a:rPr kumimoji="1" lang="ja-JP" altLang="en-US" dirty="0" smtClean="0"/>
              <a:t>となります．</a:t>
            </a:r>
            <a:endParaRPr kumimoji="1" lang="en-US" altLang="ja-JP" dirty="0" smtClean="0"/>
          </a:p>
          <a:p>
            <a:pPr marL="0" lvl="1" defTabSz="913851">
              <a:defRPr/>
            </a:pPr>
            <a:r>
              <a:rPr kumimoji="1" lang="ja-JP" altLang="en-US" dirty="0" smtClean="0"/>
              <a:t>右の例は、ベクトルの大小が混在しているため順序関係が成り立ちません．</a:t>
            </a:r>
            <a:endParaRPr kumimoji="1" lang="en-US" altLang="ja-JP" dirty="0" smtClean="0"/>
          </a:p>
          <a:p>
            <a:pPr marL="0" lvl="1" defTabSz="913851">
              <a:defRPr/>
            </a:pPr>
            <a:r>
              <a:rPr kumimoji="1" lang="ja-JP" altLang="en-US" dirty="0" smtClean="0"/>
              <a:t>定義より，候補ソフトウェアの半順序集合を得ます．</a:t>
            </a:r>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12</a:t>
            </a:fld>
            <a:endParaRPr kumimoji="1" lang="ja-JP" altLang="en-US"/>
          </a:p>
        </p:txBody>
      </p:sp>
    </p:spTree>
    <p:extLst>
      <p:ext uri="{BB962C8B-B14F-4D97-AF65-F5344CB8AC3E}">
        <p14:creationId xmlns:p14="http://schemas.microsoft.com/office/powerpoint/2010/main" val="38629256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851">
              <a:defRPr/>
            </a:pPr>
            <a:r>
              <a:rPr kumimoji="1" lang="ja-JP" altLang="en-US" dirty="0" smtClean="0"/>
              <a:t>得られた半順序関係から候補ソフトウェアをノードとみなして有向非巡回グラフを生成します．</a:t>
            </a:r>
            <a:endParaRPr kumimoji="1" lang="en-US" altLang="ja-JP" dirty="0" smtClean="0"/>
          </a:p>
          <a:p>
            <a:pPr defTabSz="913851">
              <a:defRPr/>
            </a:pPr>
            <a:r>
              <a:rPr kumimoji="1" lang="ja-JP" altLang="en-US" dirty="0" smtClean="0"/>
              <a:t>ここで，グラフの極大元，つまり，ほかのどのソフトウェアにも負けていないソフトウェアを</a:t>
            </a:r>
            <a:endParaRPr kumimoji="1" lang="en-US" altLang="ja-JP" dirty="0" smtClean="0"/>
          </a:p>
          <a:p>
            <a:pPr marL="0" marR="0" lvl="0" indent="0" algn="l" defTabSz="913851" rtl="0" eaLnBrk="1" fontAlgn="auto" latinLnBrk="0" hangingPunct="1">
              <a:lnSpc>
                <a:spcPct val="100000"/>
              </a:lnSpc>
              <a:spcBef>
                <a:spcPts val="0"/>
              </a:spcBef>
              <a:spcAft>
                <a:spcPts val="0"/>
              </a:spcAft>
              <a:buClrTx/>
              <a:buSzTx/>
              <a:buFontTx/>
              <a:buNone/>
              <a:tabLst/>
              <a:defRPr/>
            </a:pPr>
            <a:r>
              <a:rPr lang="ja-JP" altLang="en-US" sz="1200" dirty="0" smtClean="0"/>
              <a:t>再利用元である可能性が高いとして有力ソフトウェアとします．</a:t>
            </a:r>
            <a:endParaRPr lang="en-US" altLang="ja-JP" sz="1200" dirty="0" smtClean="0"/>
          </a:p>
          <a:p>
            <a:pPr defTabSz="913851">
              <a:defRPr/>
            </a:pPr>
            <a:r>
              <a:rPr kumimoji="1" lang="ja-JP" altLang="en-US" dirty="0" smtClean="0"/>
              <a:t>有力ソフトウェア同士は順序関係が成立しません．</a:t>
            </a:r>
            <a:endParaRPr kumimoji="1" lang="en-US" altLang="ja-JP" dirty="0" smtClean="0"/>
          </a:p>
          <a:p>
            <a:pPr defTabSz="913851">
              <a:defRPr/>
            </a:pPr>
            <a:r>
              <a:rPr kumimoji="1" lang="ja-JP" altLang="en-US" dirty="0" smtClean="0"/>
              <a:t>例では，このようなグラフが生成され，有力ソフトウェアは</a:t>
            </a:r>
            <a:r>
              <a:rPr kumimoji="1" lang="en-US" altLang="ja-JP" dirty="0" smtClean="0"/>
              <a:t>X</a:t>
            </a:r>
            <a:r>
              <a:rPr kumimoji="1" lang="ja-JP" altLang="en-US" dirty="0" smtClean="0"/>
              <a:t>のバージョン</a:t>
            </a:r>
            <a:r>
              <a:rPr kumimoji="1" lang="en-US" altLang="ja-JP" dirty="0" smtClean="0"/>
              <a:t>2</a:t>
            </a:r>
            <a:r>
              <a:rPr kumimoji="1" lang="ja-JP" altLang="en-US" dirty="0" smtClean="0"/>
              <a:t>と</a:t>
            </a:r>
            <a:r>
              <a:rPr kumimoji="1" lang="en-US" altLang="ja-JP" dirty="0" smtClean="0"/>
              <a:t>3</a:t>
            </a:r>
            <a:r>
              <a:rPr kumimoji="1" lang="ja-JP" altLang="en-US" dirty="0" smtClean="0"/>
              <a:t>になります．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13</a:t>
            </a:fld>
            <a:endParaRPr kumimoji="1" lang="ja-JP" altLang="en-US"/>
          </a:p>
        </p:txBody>
      </p:sp>
    </p:spTree>
    <p:extLst>
      <p:ext uri="{BB962C8B-B14F-4D97-AF65-F5344CB8AC3E}">
        <p14:creationId xmlns:p14="http://schemas.microsoft.com/office/powerpoint/2010/main" val="41270375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ステップ</a:t>
            </a:r>
            <a:r>
              <a:rPr kumimoji="1" lang="en-US" altLang="ja-JP" dirty="0" smtClean="0"/>
              <a:t>3</a:t>
            </a:r>
            <a:r>
              <a:rPr kumimoji="1" lang="ja-JP" altLang="en-US" dirty="0" smtClean="0"/>
              <a:t>は，ソフトウェアを入力ソースファイル集合に類似するように順位付けを行います．</a:t>
            </a:r>
            <a:endParaRPr kumimoji="1" lang="en-US" altLang="ja-JP" dirty="0" smtClean="0"/>
          </a:p>
          <a:p>
            <a:r>
              <a:rPr kumimoji="1" lang="ja-JP" altLang="en-US" dirty="0" smtClean="0"/>
              <a:t>有力ソフトウェア同時では順序関係が成り立たないため，各有力ソフトウェアと入力ソースファイル集合の距離を用いて順位付けします．</a:t>
            </a:r>
            <a:endParaRPr kumimoji="1" lang="en-US" altLang="ja-JP" dirty="0" smtClean="0"/>
          </a:p>
          <a:p>
            <a:r>
              <a:rPr kumimoji="1" lang="ja-JP" altLang="en-US" dirty="0" smtClean="0"/>
              <a:t>距離はマンハッタン距離を用いて求めます．</a:t>
            </a:r>
            <a:endParaRPr kumimoji="1" lang="en-US" altLang="ja-JP" dirty="0" smtClean="0"/>
          </a:p>
          <a:p>
            <a:r>
              <a:rPr kumimoji="1" lang="ja-JP" altLang="en-US" dirty="0" smtClean="0"/>
              <a:t>マンハッタン距離は</a:t>
            </a:r>
            <a:r>
              <a:rPr kumimoji="1" lang="en-US" altLang="ja-JP" dirty="0" smtClean="0"/>
              <a:t>2</a:t>
            </a:r>
            <a:r>
              <a:rPr kumimoji="1" lang="ja-JP" altLang="en-US" dirty="0" err="1" smtClean="0"/>
              <a:t>つの</a:t>
            </a:r>
            <a:r>
              <a:rPr kumimoji="1" lang="en-US" altLang="ja-JP" dirty="0" smtClean="0"/>
              <a:t>n</a:t>
            </a:r>
            <a:r>
              <a:rPr kumimoji="1" lang="ja-JP" altLang="en-US" dirty="0" smtClean="0"/>
              <a:t>次元ベクトル</a:t>
            </a:r>
            <a:r>
              <a:rPr kumimoji="1" lang="en-US" altLang="ja-JP" dirty="0" smtClean="0"/>
              <a:t>P</a:t>
            </a:r>
            <a:r>
              <a:rPr kumimoji="1" lang="ja-JP" altLang="en-US" dirty="0" err="1" smtClean="0"/>
              <a:t>，</a:t>
            </a:r>
            <a:r>
              <a:rPr kumimoji="1" lang="en-US" altLang="ja-JP" dirty="0" smtClean="0"/>
              <a:t>Q</a:t>
            </a:r>
            <a:r>
              <a:rPr kumimoji="1" lang="ja-JP" altLang="en-US" dirty="0" smtClean="0"/>
              <a:t>の距離は，対応する各要素の差の総和と定義されこの式のようになります．</a:t>
            </a:r>
            <a:endParaRPr kumimoji="1" lang="en-US" altLang="ja-JP" dirty="0" smtClean="0"/>
          </a:p>
          <a:p>
            <a:r>
              <a:rPr kumimoji="1" lang="ja-JP" altLang="en-US" dirty="0" smtClean="0"/>
              <a:t>入力ソースファイルは自身との類似度なので</a:t>
            </a:r>
            <a:r>
              <a:rPr kumimoji="1" lang="en-US" altLang="ja-JP" dirty="0" smtClean="0"/>
              <a:t>1.0</a:t>
            </a:r>
            <a:r>
              <a:rPr kumimoji="1" lang="ja-JP" altLang="en-US" dirty="0" smtClean="0"/>
              <a:t>とします．</a:t>
            </a:r>
            <a:endParaRPr kumimoji="1" lang="en-US" altLang="ja-JP" dirty="0" smtClean="0"/>
          </a:p>
          <a:p>
            <a:r>
              <a:rPr kumimoji="1" lang="ja-JP" altLang="en-US" dirty="0" smtClean="0"/>
              <a:t>例の有力ソフトウェア</a:t>
            </a:r>
            <a:r>
              <a:rPr kumimoji="1" lang="en-US" altLang="ja-JP" dirty="0" smtClean="0"/>
              <a:t>X</a:t>
            </a:r>
            <a:r>
              <a:rPr kumimoji="1" lang="ja-JP" altLang="en-US" dirty="0" smtClean="0"/>
              <a:t>のバージョン</a:t>
            </a:r>
            <a:r>
              <a:rPr kumimoji="1" lang="en-US" altLang="ja-JP" dirty="0" smtClean="0"/>
              <a:t>2</a:t>
            </a:r>
            <a:r>
              <a:rPr kumimoji="1" lang="ja-JP" altLang="en-US" dirty="0" err="1" smtClean="0"/>
              <a:t>，</a:t>
            </a:r>
            <a:r>
              <a:rPr kumimoji="1" lang="en-US" altLang="ja-JP" dirty="0" smtClean="0"/>
              <a:t>3</a:t>
            </a:r>
            <a:r>
              <a:rPr kumimoji="1" lang="ja-JP" altLang="en-US" dirty="0" smtClean="0"/>
              <a:t>と入力ソースファイル集合の距離は，それぞれ</a:t>
            </a:r>
            <a:r>
              <a:rPr kumimoji="1" lang="en-US" altLang="ja-JP" dirty="0" smtClean="0"/>
              <a:t>0.07</a:t>
            </a:r>
            <a:r>
              <a:rPr kumimoji="1" lang="ja-JP" altLang="en-US" dirty="0" err="1" smtClean="0"/>
              <a:t>，</a:t>
            </a:r>
            <a:r>
              <a:rPr kumimoji="1" lang="en-US" altLang="ja-JP" dirty="0" smtClean="0"/>
              <a:t>0.04</a:t>
            </a:r>
            <a:r>
              <a:rPr kumimoji="1" lang="ja-JP" altLang="en-US" dirty="0" smtClean="0"/>
              <a:t>となります．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X</a:t>
            </a:r>
            <a:r>
              <a:rPr kumimoji="1" lang="ja-JP" altLang="en-US" dirty="0" smtClean="0"/>
              <a:t>のバージョン</a:t>
            </a:r>
            <a:r>
              <a:rPr kumimoji="1" lang="en-US" altLang="ja-JP" dirty="0" smtClean="0"/>
              <a:t>3</a:t>
            </a:r>
            <a:r>
              <a:rPr kumimoji="1" lang="ja-JP" altLang="en-US" dirty="0" smtClean="0"/>
              <a:t>の距離の方が短いため，</a:t>
            </a:r>
            <a:r>
              <a:rPr lang="en-US" altLang="ja-JP" dirty="0" smtClean="0"/>
              <a:t>X - 3.0</a:t>
            </a:r>
            <a:r>
              <a:rPr lang="ja-JP" altLang="en-US" dirty="0" smtClean="0"/>
              <a:t>が</a:t>
            </a:r>
            <a:r>
              <a:rPr lang="en-US" altLang="ja-JP" dirty="0" smtClean="0"/>
              <a:t>1</a:t>
            </a:r>
            <a:r>
              <a:rPr lang="ja-JP" altLang="en-US" dirty="0" smtClean="0"/>
              <a:t>位，</a:t>
            </a:r>
            <a:r>
              <a:rPr lang="en-US" altLang="ja-JP" dirty="0" smtClean="0"/>
              <a:t> X - 2.0</a:t>
            </a:r>
            <a:r>
              <a:rPr lang="ja-JP" altLang="en-US" dirty="0" smtClean="0"/>
              <a:t>が</a:t>
            </a:r>
            <a:r>
              <a:rPr lang="en-US" altLang="ja-JP" dirty="0" smtClean="0"/>
              <a:t>2</a:t>
            </a:r>
            <a:r>
              <a:rPr lang="ja-JP" altLang="en-US" dirty="0" smtClean="0"/>
              <a:t>位と順位付けします．</a:t>
            </a:r>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14</a:t>
            </a:fld>
            <a:endParaRPr kumimoji="1" lang="ja-JP" altLang="en-US"/>
          </a:p>
        </p:txBody>
      </p:sp>
    </p:spTree>
    <p:extLst>
      <p:ext uri="{BB962C8B-B14F-4D97-AF65-F5344CB8AC3E}">
        <p14:creationId xmlns:p14="http://schemas.microsoft.com/office/powerpoint/2010/main" val="12124306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851">
              <a:defRPr/>
            </a:pPr>
            <a:r>
              <a:rPr lang="ja-JP" altLang="en-US" dirty="0" smtClean="0"/>
              <a:t>残りの候補ソフトウェアについては，トポロジカルソートを用いて，有向辺の情報を満たすように並べ替え順位付けします．</a:t>
            </a:r>
            <a:endParaRPr lang="en-US" altLang="ja-JP" dirty="0" smtClean="0"/>
          </a:p>
          <a:p>
            <a:pPr defTabSz="913851">
              <a:defRPr/>
            </a:pPr>
            <a:r>
              <a:rPr lang="ja-JP" altLang="en-US" dirty="0" smtClean="0"/>
              <a:t>例では，バージョン</a:t>
            </a:r>
            <a:r>
              <a:rPr lang="en-US" altLang="ja-JP" dirty="0" smtClean="0"/>
              <a:t>1</a:t>
            </a:r>
            <a:r>
              <a:rPr lang="ja-JP" altLang="en-US" dirty="0" err="1" smtClean="0"/>
              <a:t>，</a:t>
            </a:r>
            <a:r>
              <a:rPr lang="en-US" altLang="ja-JP" dirty="0" smtClean="0"/>
              <a:t>4</a:t>
            </a:r>
            <a:r>
              <a:rPr lang="ja-JP" altLang="en-US" dirty="0" err="1" smtClean="0"/>
              <a:t>，</a:t>
            </a:r>
            <a:r>
              <a:rPr lang="en-US" altLang="ja-JP" dirty="0" smtClean="0"/>
              <a:t>5</a:t>
            </a:r>
            <a:r>
              <a:rPr lang="ja-JP" altLang="en-US" dirty="0" smtClean="0"/>
              <a:t>の順に順位付けします．</a:t>
            </a:r>
            <a:endParaRPr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15</a:t>
            </a:fld>
            <a:endParaRPr kumimoji="1" lang="ja-JP" altLang="en-US"/>
          </a:p>
        </p:txBody>
      </p:sp>
    </p:spTree>
    <p:extLst>
      <p:ext uri="{BB962C8B-B14F-4D97-AF65-F5344CB8AC3E}">
        <p14:creationId xmlns:p14="http://schemas.microsoft.com/office/powerpoint/2010/main" val="20537952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最後に各候補ソフトウェアの順位になるようにリストを並べ替え出力します．</a:t>
            </a:r>
            <a:endParaRPr kumimoji="1" lang="en-US" altLang="ja-JP" dirty="0" smtClean="0"/>
          </a:p>
          <a:p>
            <a:r>
              <a:rPr kumimoji="1" lang="ja-JP" altLang="en-US" dirty="0" smtClean="0"/>
              <a:t>このリストより手法使用者は，入力ソースファイル集合の再利用元は，</a:t>
            </a:r>
            <a:r>
              <a:rPr kumimoji="1" lang="en-US" altLang="ja-JP" dirty="0" smtClean="0"/>
              <a:t>X</a:t>
            </a:r>
            <a:r>
              <a:rPr kumimoji="1" lang="ja-JP" altLang="en-US" dirty="0" smtClean="0"/>
              <a:t>のバージョン</a:t>
            </a:r>
            <a:r>
              <a:rPr kumimoji="1" lang="en-US" altLang="ja-JP" dirty="0" smtClean="0"/>
              <a:t>3</a:t>
            </a:r>
            <a:r>
              <a:rPr kumimoji="1" lang="ja-JP" altLang="en-US" dirty="0" smtClean="0"/>
              <a:t>であると推定できます．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16</a:t>
            </a:fld>
            <a:endParaRPr kumimoji="1" lang="ja-JP" altLang="en-US"/>
          </a:p>
        </p:txBody>
      </p:sp>
    </p:spTree>
    <p:extLst>
      <p:ext uri="{BB962C8B-B14F-4D97-AF65-F5344CB8AC3E}">
        <p14:creationId xmlns:p14="http://schemas.microsoft.com/office/powerpoint/2010/main" val="2679702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手法を</a:t>
            </a:r>
            <a:r>
              <a:rPr kumimoji="1" lang="en-US" altLang="ja-JP" dirty="0" smtClean="0"/>
              <a:t>Java</a:t>
            </a:r>
            <a:r>
              <a:rPr kumimoji="1" lang="ja-JP" altLang="en-US" dirty="0" smtClean="0"/>
              <a:t>で実装し評価を行います．</a:t>
            </a:r>
            <a:endParaRPr kumimoji="1" lang="en-US" altLang="ja-JP" dirty="0" smtClean="0"/>
          </a:p>
          <a:p>
            <a:r>
              <a:rPr kumimoji="1" lang="en-US" altLang="ja-JP" dirty="0" err="1" smtClean="0"/>
              <a:t>MozillaFirefox</a:t>
            </a:r>
            <a:r>
              <a:rPr kumimoji="1" lang="ja-JP" altLang="en-US" dirty="0" smtClean="0"/>
              <a:t>と</a:t>
            </a:r>
            <a:r>
              <a:rPr kumimoji="1" lang="en-US" altLang="ja-JP" dirty="0" smtClean="0"/>
              <a:t>Android</a:t>
            </a:r>
            <a:r>
              <a:rPr kumimoji="1" lang="ja-JP" altLang="en-US" dirty="0" smtClean="0"/>
              <a:t>に手法を適用しました．</a:t>
            </a:r>
            <a:endParaRPr kumimoji="1" lang="en-US" altLang="ja-JP" dirty="0" smtClean="0"/>
          </a:p>
          <a:p>
            <a:r>
              <a:rPr kumimoji="1" lang="ja-JP" altLang="en-US" dirty="0" smtClean="0"/>
              <a:t>データベースに登録するファイルは，</a:t>
            </a:r>
            <a:r>
              <a:rPr kumimoji="1" lang="en-US" altLang="ja-JP" dirty="0" err="1" smtClean="0"/>
              <a:t>Debian</a:t>
            </a:r>
            <a:r>
              <a:rPr kumimoji="1" lang="en-US" altLang="ja-JP" dirty="0" smtClean="0"/>
              <a:t> GNU/Linux </a:t>
            </a:r>
            <a:r>
              <a:rPr kumimoji="1" lang="ja-JP" altLang="en-US" dirty="0" smtClean="0"/>
              <a:t>用に配布されたソフトウェア群です．</a:t>
            </a:r>
            <a:endParaRPr kumimoji="1" lang="en-US" altLang="ja-JP" dirty="0" smtClean="0"/>
          </a:p>
          <a:p>
            <a:r>
              <a:rPr kumimoji="1" lang="ja-JP" altLang="en-US" dirty="0" smtClean="0"/>
              <a:t>ソフトウェアの種類は約</a:t>
            </a:r>
            <a:r>
              <a:rPr kumimoji="1" lang="en-US" altLang="ja-JP" dirty="0" smtClean="0"/>
              <a:t>3</a:t>
            </a:r>
            <a:r>
              <a:rPr kumimoji="1" lang="ja-JP" altLang="en-US" dirty="0" smtClean="0"/>
              <a:t>万種で，バージョン違いを含めたソフトウェア総数は約</a:t>
            </a:r>
            <a:r>
              <a:rPr kumimoji="1" lang="en-US" altLang="ja-JP" dirty="0" smtClean="0"/>
              <a:t>19</a:t>
            </a:r>
            <a:r>
              <a:rPr kumimoji="1" lang="ja-JP" altLang="en-US" dirty="0" smtClean="0"/>
              <a:t>万です．</a:t>
            </a:r>
            <a:endParaRPr kumimoji="1" lang="en-US" altLang="ja-JP" dirty="0" smtClean="0"/>
          </a:p>
          <a:p>
            <a:r>
              <a:rPr kumimoji="1" lang="ja-JP" altLang="en-US" dirty="0" smtClean="0"/>
              <a:t>ソースファイルは</a:t>
            </a:r>
            <a:r>
              <a:rPr kumimoji="1" lang="en-US" altLang="ja-JP" dirty="0" smtClean="0"/>
              <a:t>c/c</a:t>
            </a:r>
            <a:r>
              <a:rPr kumimoji="1" lang="ja-JP" altLang="en-US" dirty="0" smtClean="0"/>
              <a:t>プラスプラス</a:t>
            </a:r>
            <a:r>
              <a:rPr kumimoji="1" lang="en-US" altLang="ja-JP" dirty="0" smtClean="0"/>
              <a:t>,Java</a:t>
            </a:r>
            <a:r>
              <a:rPr kumimoji="1" lang="ja-JP" altLang="en-US" dirty="0" smtClean="0"/>
              <a:t>を対象とし，ソースファイル総数は約</a:t>
            </a:r>
            <a:r>
              <a:rPr kumimoji="1" lang="en-US" altLang="ja-JP" dirty="0" smtClean="0"/>
              <a:t>5</a:t>
            </a:r>
            <a:r>
              <a:rPr kumimoji="1" lang="ja-JP" altLang="en-US" dirty="0" smtClean="0"/>
              <a:t>千万です．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17</a:t>
            </a:fld>
            <a:endParaRPr kumimoji="1" lang="ja-JP" altLang="en-US"/>
          </a:p>
        </p:txBody>
      </p:sp>
    </p:spTree>
    <p:extLst>
      <p:ext uri="{BB962C8B-B14F-4D97-AF65-F5344CB8AC3E}">
        <p14:creationId xmlns:p14="http://schemas.microsoft.com/office/powerpoint/2010/main" val="29316363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対象プロジェクトである </a:t>
            </a:r>
            <a:r>
              <a:rPr kumimoji="1" lang="en-US" altLang="ja-JP" dirty="0" smtClean="0"/>
              <a:t>Firefox</a:t>
            </a:r>
            <a:r>
              <a:rPr kumimoji="1" lang="en-US" altLang="ja-JP" baseline="0" dirty="0" smtClean="0"/>
              <a:t> </a:t>
            </a:r>
            <a:r>
              <a:rPr kumimoji="1" lang="ja-JP" altLang="en-US" baseline="0" dirty="0" smtClean="0"/>
              <a:t>と </a:t>
            </a:r>
            <a:r>
              <a:rPr kumimoji="1" lang="en-US" altLang="ja-JP" baseline="0" dirty="0" smtClean="0"/>
              <a:t>Android </a:t>
            </a:r>
            <a:r>
              <a:rPr kumimoji="1" lang="ja-JP" altLang="en-US" dirty="0" smtClean="0"/>
              <a:t>が再利用しているソフトウェアのうちバージョン番号がわかっているものを入力ソフトウェアとします．</a:t>
            </a:r>
            <a:endParaRPr kumimoji="1" lang="en-US" altLang="ja-JP" dirty="0" smtClean="0"/>
          </a:p>
          <a:p>
            <a:pPr defTabSz="913851">
              <a:defRPr/>
            </a:pPr>
            <a:r>
              <a:rPr kumimoji="1" lang="ja-JP" altLang="en-US" dirty="0" smtClean="0"/>
              <a:t>それに対する正解として，</a:t>
            </a:r>
            <a:r>
              <a:rPr lang="en-US" altLang="ja-JP" dirty="0" smtClean="0"/>
              <a:t>DB</a:t>
            </a:r>
            <a:r>
              <a:rPr lang="ja-JP" altLang="en-US" dirty="0" err="1" smtClean="0"/>
              <a:t>に登</a:t>
            </a:r>
            <a:r>
              <a:rPr lang="ja-JP" altLang="en-US" dirty="0" smtClean="0"/>
              <a:t>録されている入力ソフトウェアと同名同バージョンのソフトウェア</a:t>
            </a:r>
            <a:r>
              <a:rPr kumimoji="1" lang="ja-JP" altLang="en-US" dirty="0" smtClean="0"/>
              <a:t>を正解ソフトウェアとします．</a:t>
            </a:r>
            <a:endParaRPr kumimoji="1" lang="en-US" altLang="ja-JP" dirty="0" smtClean="0"/>
          </a:p>
          <a:p>
            <a:pPr defTabSz="913851">
              <a:defRPr/>
            </a:pPr>
            <a:endParaRPr kumimoji="1" lang="en-US" altLang="ja-JP" dirty="0" smtClean="0"/>
          </a:p>
          <a:p>
            <a:pPr defTabSz="913851">
              <a:defRPr/>
            </a:pPr>
            <a:r>
              <a:rPr kumimoji="1" lang="ja-JP" altLang="en-US" dirty="0" smtClean="0"/>
              <a:t>評価方法</a:t>
            </a:r>
            <a:r>
              <a:rPr kumimoji="1" lang="en-US" altLang="ja-JP" dirty="0" smtClean="0"/>
              <a:t>1</a:t>
            </a:r>
            <a:r>
              <a:rPr kumimoji="1" lang="ja-JP" altLang="en-US" dirty="0" smtClean="0"/>
              <a:t>として，提案手法の出力の精度を確かめるために，各入力ソフトウェアに手法を適用し得られた候補ソフトウェアリストに，正解ソフトウェアが含まれるか．</a:t>
            </a:r>
            <a:endParaRPr kumimoji="1" lang="en-US" altLang="ja-JP" dirty="0" smtClean="0"/>
          </a:p>
          <a:p>
            <a:pPr defTabSz="913851">
              <a:defRPr/>
            </a:pPr>
            <a:r>
              <a:rPr kumimoji="1" lang="ja-JP" altLang="en-US" dirty="0" smtClean="0"/>
              <a:t>含まれる場合，正解ソフトウェアは有力ソフトウェアと識別されているかどうかを調べます．</a:t>
            </a:r>
            <a:endParaRPr kumimoji="1" lang="en-US" altLang="ja-JP" dirty="0" smtClean="0"/>
          </a:p>
          <a:p>
            <a:pPr defTabSz="913851">
              <a:defRPr/>
            </a:pPr>
            <a:r>
              <a:rPr kumimoji="1" lang="ja-JP" altLang="en-US" dirty="0" smtClean="0"/>
              <a:t>評価方法</a:t>
            </a:r>
            <a:r>
              <a:rPr kumimoji="1" lang="en-US" altLang="ja-JP" dirty="0" smtClean="0"/>
              <a:t>2</a:t>
            </a:r>
            <a:r>
              <a:rPr kumimoji="1" lang="ja-JP" altLang="en-US" dirty="0" smtClean="0"/>
              <a:t>として，再利用元が出力の上位にあれば良いと考えられるため，正解ソフトウェアが有力ソフトウェアであった場合，その順位はどうかを評価します．</a:t>
            </a:r>
            <a:endParaRPr kumimoji="1" lang="en-US" altLang="ja-JP" dirty="0" smtClean="0"/>
          </a:p>
          <a:p>
            <a:pPr marL="0" marR="0" lvl="0" indent="0" algn="l" defTabSz="913851" rtl="0" eaLnBrk="1" fontAlgn="auto" latinLnBrk="0" hangingPunct="1">
              <a:lnSpc>
                <a:spcPct val="100000"/>
              </a:lnSpc>
              <a:spcBef>
                <a:spcPts val="0"/>
              </a:spcBef>
              <a:spcAft>
                <a:spcPts val="0"/>
              </a:spcAft>
              <a:buClrTx/>
              <a:buSzTx/>
              <a:buFontTx/>
              <a:buNone/>
              <a:tabLst/>
              <a:defRPr/>
            </a:pPr>
            <a:r>
              <a:rPr lang="ja-JP" altLang="en-US" dirty="0" smtClean="0"/>
              <a:t>評価方法</a:t>
            </a:r>
            <a:r>
              <a:rPr lang="en-US" altLang="ja-JP" dirty="0" smtClean="0"/>
              <a:t>3</a:t>
            </a:r>
            <a:r>
              <a:rPr lang="ja-JP" altLang="en-US" dirty="0" smtClean="0"/>
              <a:t>として，手法で用いた順序関係はどれだけ有効か確かめるために，順序関係から得られる有力ソフトウェアの選択は，候補ソフトウェアのリストをどれだけ短くするかを評価します．</a:t>
            </a:r>
            <a:endParaRPr lang="en-US" altLang="ja-JP" dirty="0" smtClean="0"/>
          </a:p>
          <a:p>
            <a:pPr defTabSz="913851">
              <a:defRPr/>
            </a:pPr>
            <a:endParaRPr lang="en-US" altLang="ja-JP" dirty="0" smtClean="0"/>
          </a:p>
          <a:p>
            <a:r>
              <a:rPr kumimoji="1" lang="ja-JP" altLang="en-US" sz="1200" b="0" i="0" u="none" strike="noStrike" kern="1200" baseline="0" dirty="0" smtClean="0">
                <a:solidFill>
                  <a:schemeClr val="tx1"/>
                </a:solidFill>
                <a:latin typeface="+mn-lt"/>
                <a:ea typeface="+mn-ea"/>
                <a:cs typeface="+mn-cs"/>
              </a:rPr>
              <a:t>実験において，検索クエリとなる</a:t>
            </a:r>
            <a:r>
              <a:rPr kumimoji="1" lang="en-US" altLang="ja-JP" sz="1200" b="0" i="0" u="none" strike="noStrike" kern="1200" baseline="0" dirty="0" smtClean="0">
                <a:solidFill>
                  <a:schemeClr val="tx1"/>
                </a:solidFill>
                <a:latin typeface="+mn-lt"/>
                <a:ea typeface="+mn-ea"/>
                <a:cs typeface="+mn-cs"/>
              </a:rPr>
              <a:t>Firefox</a:t>
            </a:r>
            <a:r>
              <a:rPr kumimoji="1" lang="ja-JP" altLang="en-US" sz="1200" b="0" i="0" u="none" strike="noStrike" kern="1200" baseline="0" dirty="0" smtClean="0">
                <a:solidFill>
                  <a:schemeClr val="tx1"/>
                </a:solidFill>
                <a:latin typeface="+mn-lt"/>
                <a:ea typeface="+mn-ea"/>
                <a:cs typeface="+mn-cs"/>
              </a:rPr>
              <a:t>自身とその関連プロジェクトは検索から除外しています．</a:t>
            </a:r>
            <a:endParaRPr lang="en-US" altLang="ja-JP" dirty="0" smtClean="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18</a:t>
            </a:fld>
            <a:endParaRPr kumimoji="1" lang="ja-JP" altLang="en-US"/>
          </a:p>
        </p:txBody>
      </p:sp>
    </p:spTree>
    <p:extLst>
      <p:ext uri="{BB962C8B-B14F-4D97-AF65-F5344CB8AC3E}">
        <p14:creationId xmlns:p14="http://schemas.microsoft.com/office/powerpoint/2010/main" val="17834415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まず正解ソフトウェアが手法出力のリストに含まれるどうかを調べました．</a:t>
            </a:r>
            <a:endParaRPr kumimoji="1" lang="en-US" altLang="ja-JP" dirty="0" smtClean="0"/>
          </a:p>
          <a:p>
            <a:r>
              <a:rPr kumimoji="1" lang="en-US" altLang="ja-JP" dirty="0" smtClean="0"/>
              <a:t>Firefox</a:t>
            </a:r>
            <a:r>
              <a:rPr kumimoji="1" lang="ja-JP" altLang="en-US" dirty="0" smtClean="0"/>
              <a:t>は，入力ソフトウェアが</a:t>
            </a:r>
            <a:r>
              <a:rPr kumimoji="1" lang="en-US" altLang="ja-JP" dirty="0" smtClean="0"/>
              <a:t>20</a:t>
            </a:r>
            <a:r>
              <a:rPr kumimoji="1" lang="ja-JP" altLang="en-US" dirty="0" smtClean="0"/>
              <a:t>件あり，それらの正解ソフトウェアが候補ソフトウェアリストに含まれるものが</a:t>
            </a:r>
            <a:r>
              <a:rPr kumimoji="1" lang="en-US" altLang="ja-JP" dirty="0" smtClean="0"/>
              <a:t>19</a:t>
            </a:r>
            <a:r>
              <a:rPr kumimoji="1" lang="ja-JP" altLang="en-US" dirty="0" smtClean="0"/>
              <a:t>件でした．</a:t>
            </a:r>
            <a:endParaRPr kumimoji="1" lang="en-US" altLang="ja-JP" dirty="0" smtClean="0"/>
          </a:p>
          <a:p>
            <a:r>
              <a:rPr kumimoji="1" lang="ja-JP" altLang="en-US" dirty="0" smtClean="0"/>
              <a:t>そのうち正解ソフトウェアが有力ソフトウェアであったものは</a:t>
            </a:r>
            <a:r>
              <a:rPr kumimoji="1" lang="en-US" altLang="ja-JP" dirty="0" smtClean="0"/>
              <a:t>17</a:t>
            </a:r>
            <a:r>
              <a:rPr kumimoji="1" lang="ja-JP" altLang="en-US" dirty="0" smtClean="0"/>
              <a:t>件でした．</a:t>
            </a:r>
            <a:endParaRPr kumimoji="1" lang="en-US" altLang="ja-JP" dirty="0" smtClean="0"/>
          </a:p>
          <a:p>
            <a:r>
              <a:rPr kumimoji="1" lang="en-US" altLang="ja-JP" dirty="0" smtClean="0"/>
              <a:t>Android</a:t>
            </a:r>
            <a:r>
              <a:rPr kumimoji="1" lang="ja-JP" altLang="en-US" dirty="0" smtClean="0"/>
              <a:t>は，入力ソフトウェアが</a:t>
            </a:r>
            <a:r>
              <a:rPr kumimoji="1" lang="en-US" altLang="ja-JP" dirty="0" smtClean="0"/>
              <a:t>52</a:t>
            </a:r>
            <a:r>
              <a:rPr kumimoji="1" lang="ja-JP" altLang="en-US" dirty="0" smtClean="0"/>
              <a:t>件あり，それらの正解ソフトウェア全てが候補ソフトウェアリストに含まれました．</a:t>
            </a:r>
            <a:endParaRPr kumimoji="1" lang="en-US" altLang="ja-JP" dirty="0" smtClean="0"/>
          </a:p>
          <a:p>
            <a:r>
              <a:rPr kumimoji="1" lang="ja-JP" altLang="en-US" dirty="0" smtClean="0"/>
              <a:t>そのうち正解ソフトウェアが有力ソフトウェアであったものは</a:t>
            </a:r>
            <a:r>
              <a:rPr kumimoji="1" lang="en-US" altLang="ja-JP" dirty="0" smtClean="0"/>
              <a:t>49</a:t>
            </a:r>
            <a:r>
              <a:rPr kumimoji="1" lang="ja-JP" altLang="en-US" dirty="0" smtClean="0"/>
              <a:t>件でした．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19</a:t>
            </a:fld>
            <a:endParaRPr kumimoji="1" lang="ja-JP" altLang="en-US"/>
          </a:p>
        </p:txBody>
      </p:sp>
    </p:spTree>
    <p:extLst>
      <p:ext uri="{BB962C8B-B14F-4D97-AF65-F5344CB8AC3E}">
        <p14:creationId xmlns:p14="http://schemas.microsoft.com/office/powerpoint/2010/main" val="1498700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ソフトウェア開発において、既存ソフトウェアの再利用が開発コストの削減のために盛ん行われます</a:t>
            </a:r>
          </a:p>
          <a:p>
            <a:endParaRPr kumimoji="1" lang="ja-JP" altLang="en-US" dirty="0" smtClean="0"/>
          </a:p>
          <a:p>
            <a:r>
              <a:rPr kumimoji="1" lang="en-US" altLang="ja-JP" dirty="0" smtClean="0"/>
              <a:t>Java</a:t>
            </a:r>
            <a:r>
              <a:rPr kumimoji="1" lang="ja-JP" altLang="en-US" dirty="0" smtClean="0"/>
              <a:t>では，バイナリファイルを再使用しますが，</a:t>
            </a:r>
            <a:r>
              <a:rPr kumimoji="1" lang="en-US" altLang="ja-JP" dirty="0" smtClean="0"/>
              <a:t>C</a:t>
            </a:r>
            <a:r>
              <a:rPr kumimoji="1" lang="ja-JP" altLang="en-US" dirty="0" smtClean="0"/>
              <a:t>言語ではソースコードをコピーし開発中ソフトウェアに合わせてソースコードの変更などが行われる場合があります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8F3107A-7632-42FB-A364-3A57C9FCB4A8}" type="slidenum">
              <a:rPr lang="ja-JP" altLang="en-US" smtClean="0">
                <a:solidFill>
                  <a:prstClr val="black"/>
                </a:solidFill>
              </a:rPr>
              <a:pPr/>
              <a:t>2</a:t>
            </a:fld>
            <a:endParaRPr lang="ja-JP" altLang="en-US" dirty="0">
              <a:solidFill>
                <a:prstClr val="black"/>
              </a:solidFill>
            </a:endParaRPr>
          </a:p>
        </p:txBody>
      </p:sp>
    </p:spTree>
    <p:extLst>
      <p:ext uri="{BB962C8B-B14F-4D97-AF65-F5344CB8AC3E}">
        <p14:creationId xmlns:p14="http://schemas.microsoft.com/office/powerpoint/2010/main" val="6425632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Firefox</a:t>
            </a:r>
            <a:r>
              <a:rPr kumimoji="1" lang="ja-JP" altLang="en-US" dirty="0" smtClean="0"/>
              <a:t>の結果の一部を示します．</a:t>
            </a:r>
            <a:endParaRPr kumimoji="1" lang="en-US" altLang="ja-JP" dirty="0" smtClean="0"/>
          </a:p>
          <a:p>
            <a:r>
              <a:rPr kumimoji="1" lang="ja-JP" altLang="en-US" dirty="0" smtClean="0"/>
              <a:t>上の</a:t>
            </a:r>
            <a:r>
              <a:rPr kumimoji="1" lang="en-US" altLang="ja-JP" dirty="0" smtClean="0"/>
              <a:t>5</a:t>
            </a:r>
            <a:r>
              <a:rPr kumimoji="1" lang="ja-JP" altLang="en-US" dirty="0" smtClean="0"/>
              <a:t>つが正解ソフトウェアが候補ソフトウェアリストに含まれ有力ソフトウェアとして識別されるものです．</a:t>
            </a:r>
            <a:endParaRPr kumimoji="1" lang="en-US" altLang="ja-JP" dirty="0" smtClean="0"/>
          </a:p>
          <a:p>
            <a:r>
              <a:rPr kumimoji="1" lang="ja-JP" altLang="en-US" dirty="0" smtClean="0"/>
              <a:t>リストに含まれるが有力ソフトウェアではなかったものが </a:t>
            </a:r>
            <a:r>
              <a:rPr kumimoji="1" lang="en-US" altLang="ja-JP" dirty="0" err="1" smtClean="0"/>
              <a:t>libvpx</a:t>
            </a:r>
            <a:r>
              <a:rPr kumimoji="1" lang="en-US" altLang="ja-JP" dirty="0" smtClean="0"/>
              <a:t> </a:t>
            </a:r>
            <a:r>
              <a:rPr kumimoji="1" lang="ja-JP" altLang="en-US" dirty="0" smtClean="0"/>
              <a:t>と </a:t>
            </a:r>
            <a:r>
              <a:rPr kumimoji="1" lang="en-US" altLang="ja-JP" dirty="0" err="1" smtClean="0"/>
              <a:t>srtp</a:t>
            </a:r>
            <a:r>
              <a:rPr kumimoji="1" lang="en-US" altLang="ja-JP" dirty="0" smtClean="0"/>
              <a:t> </a:t>
            </a:r>
            <a:r>
              <a:rPr kumimoji="1" lang="ja-JP" altLang="en-US" dirty="0" smtClean="0"/>
              <a:t>になります．</a:t>
            </a:r>
            <a:endParaRPr kumimoji="1" lang="en-US" altLang="ja-JP" dirty="0" smtClean="0"/>
          </a:p>
          <a:p>
            <a:r>
              <a:rPr kumimoji="1" lang="ja-JP" altLang="en-US" dirty="0" smtClean="0"/>
              <a:t>リストに含まれなかったものは</a:t>
            </a:r>
            <a:r>
              <a:rPr kumimoji="1" lang="en-US" altLang="ja-JP" dirty="0" err="1" smtClean="0"/>
              <a:t>sqlite</a:t>
            </a:r>
            <a:r>
              <a:rPr kumimoji="1" lang="en-US" altLang="ja-JP" dirty="0" smtClean="0"/>
              <a:t> </a:t>
            </a:r>
            <a:r>
              <a:rPr kumimoji="1" lang="ja-JP" altLang="en-US" dirty="0" smtClean="0"/>
              <a:t>でした．</a:t>
            </a:r>
            <a:endParaRPr kumimoji="1" lang="en-US" altLang="ja-JP" dirty="0" smtClean="0"/>
          </a:p>
          <a:p>
            <a:pPr defTabSz="913851">
              <a:defRPr/>
            </a:pPr>
            <a:r>
              <a:rPr kumimoji="1" lang="ja-JP" altLang="en-US" dirty="0" smtClean="0"/>
              <a:t>評価</a:t>
            </a:r>
            <a:r>
              <a:rPr kumimoji="1" lang="en-US" altLang="ja-JP" dirty="0" smtClean="0"/>
              <a:t>1</a:t>
            </a:r>
            <a:r>
              <a:rPr kumimoji="1" lang="ja-JP" altLang="en-US" dirty="0" smtClean="0"/>
              <a:t>からは高い確率で再利用元</a:t>
            </a:r>
            <a:r>
              <a:rPr lang="ja-JP" altLang="en-US" dirty="0" smtClean="0"/>
              <a:t>ソフトウェアが含まれるソフトウェアのリストを得ることが可能であり，それは絞り込んだ結果に含まれる可能性が高いといえます．</a:t>
            </a:r>
            <a:endParaRPr lang="en-US" altLang="ja-JP" dirty="0" smtClean="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20</a:t>
            </a:fld>
            <a:endParaRPr kumimoji="1" lang="ja-JP" altLang="en-US"/>
          </a:p>
        </p:txBody>
      </p:sp>
    </p:spTree>
    <p:extLst>
      <p:ext uri="{BB962C8B-B14F-4D97-AF65-F5344CB8AC3E}">
        <p14:creationId xmlns:p14="http://schemas.microsoft.com/office/powerpoint/2010/main" val="3853784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次に順位の評価をします．</a:t>
            </a:r>
            <a:endParaRPr kumimoji="1" lang="en-US" altLang="ja-JP" dirty="0" smtClean="0"/>
          </a:p>
          <a:p>
            <a:r>
              <a:rPr kumimoji="1" lang="ja-JP" altLang="en-US" dirty="0" smtClean="0"/>
              <a:t>正解ソフトウェアが有力ソフトウェアであったものについて，その正解ソフトウェアの順位を評価します．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順位を箱</a:t>
            </a:r>
            <a:r>
              <a:rPr kumimoji="1" lang="ja-JP" altLang="en-US" dirty="0" err="1" smtClean="0"/>
              <a:t>ひげ</a:t>
            </a:r>
            <a:r>
              <a:rPr kumimoji="1" lang="ja-JP" altLang="en-US" dirty="0" smtClean="0"/>
              <a:t>図で表したのがこの図になります．</a:t>
            </a:r>
            <a:endParaRPr kumimoji="1" lang="en-US" altLang="ja-JP" dirty="0" smtClean="0"/>
          </a:p>
          <a:p>
            <a:r>
              <a:rPr kumimoji="1" lang="en-US" altLang="ja-JP" dirty="0" smtClean="0"/>
              <a:t>Firefox</a:t>
            </a:r>
            <a:r>
              <a:rPr kumimoji="1" lang="ja-JP" altLang="en-US" dirty="0" smtClean="0"/>
              <a:t>では，</a:t>
            </a:r>
            <a:r>
              <a:rPr kumimoji="1" lang="en-US" altLang="ja-JP" dirty="0" smtClean="0"/>
              <a:t>17</a:t>
            </a:r>
            <a:r>
              <a:rPr kumimoji="1" lang="ja-JP" altLang="en-US" dirty="0" smtClean="0"/>
              <a:t>件中第</a:t>
            </a:r>
            <a:r>
              <a:rPr kumimoji="1" lang="en-US" altLang="ja-JP" dirty="0" smtClean="0"/>
              <a:t>1</a:t>
            </a:r>
            <a:r>
              <a:rPr kumimoji="1" lang="ja-JP" altLang="en-US" dirty="0" smtClean="0"/>
              <a:t>位となるものが</a:t>
            </a:r>
            <a:r>
              <a:rPr kumimoji="1" lang="en-US" altLang="ja-JP" dirty="0" smtClean="0"/>
              <a:t>11</a:t>
            </a:r>
            <a:r>
              <a:rPr kumimoji="1" lang="ja-JP" altLang="en-US" dirty="0" smtClean="0"/>
              <a:t>件でした．</a:t>
            </a:r>
            <a:endParaRPr kumimoji="1" lang="en-US" altLang="ja-JP" dirty="0" smtClean="0"/>
          </a:p>
          <a:p>
            <a:r>
              <a:rPr kumimoji="1" lang="en-US" altLang="ja-JP" dirty="0" smtClean="0"/>
              <a:t>Android</a:t>
            </a:r>
            <a:r>
              <a:rPr kumimoji="1" lang="ja-JP" altLang="en-US" dirty="0" smtClean="0"/>
              <a:t>では，</a:t>
            </a:r>
            <a:r>
              <a:rPr kumimoji="1" lang="en-US" altLang="ja-JP" dirty="0" smtClean="0"/>
              <a:t>49</a:t>
            </a:r>
            <a:r>
              <a:rPr kumimoji="1" lang="ja-JP" altLang="en-US" dirty="0" smtClean="0"/>
              <a:t>件中第</a:t>
            </a:r>
            <a:r>
              <a:rPr kumimoji="1" lang="en-US" altLang="ja-JP" dirty="0" smtClean="0"/>
              <a:t>1</a:t>
            </a:r>
            <a:r>
              <a:rPr kumimoji="1" lang="ja-JP" altLang="en-US" dirty="0" smtClean="0"/>
              <a:t>位となるものが</a:t>
            </a:r>
            <a:r>
              <a:rPr kumimoji="1" lang="en-US" altLang="ja-JP" dirty="0" smtClean="0"/>
              <a:t>39</a:t>
            </a:r>
            <a:r>
              <a:rPr kumimoji="1" lang="ja-JP" altLang="en-US" dirty="0" smtClean="0"/>
              <a:t>件でした．</a:t>
            </a:r>
            <a:endParaRPr kumimoji="1" lang="en-US" altLang="ja-JP" dirty="0" smtClean="0"/>
          </a:p>
          <a:p>
            <a:pPr defTabSz="913851">
              <a:defRPr/>
            </a:pPr>
            <a:r>
              <a:rPr kumimoji="1" lang="ja-JP" altLang="en-US" dirty="0" smtClean="0"/>
              <a:t>これより，正解ソフトウェアは上位に現れるため，再利用元の推定が可能であるといえます．</a:t>
            </a:r>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21</a:t>
            </a:fld>
            <a:endParaRPr kumimoji="1" lang="ja-JP" altLang="en-US"/>
          </a:p>
        </p:txBody>
      </p:sp>
    </p:spTree>
    <p:extLst>
      <p:ext uri="{BB962C8B-B14F-4D97-AF65-F5344CB8AC3E}">
        <p14:creationId xmlns:p14="http://schemas.microsoft.com/office/powerpoint/2010/main" val="37635283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正解ソフトウェアが候補ソフトウェアリストには含まれるが，有力ソフトウェアにならない例を簡単に説明します．</a:t>
            </a:r>
          </a:p>
          <a:p>
            <a:r>
              <a:rPr kumimoji="1" lang="ja-JP" altLang="en-US" dirty="0" smtClean="0"/>
              <a:t>今回こうなったものは</a:t>
            </a:r>
            <a:r>
              <a:rPr kumimoji="1" lang="en-US" altLang="ja-JP" dirty="0" smtClean="0"/>
              <a:t>5</a:t>
            </a:r>
            <a:r>
              <a:rPr kumimoji="1" lang="ja-JP" altLang="en-US" dirty="0" smtClean="0"/>
              <a:t>件ありましたが，いずれも同じ理由で有力ソフトウェアになりませんでした．</a:t>
            </a:r>
            <a:endParaRPr kumimoji="1" lang="en-US" altLang="ja-JP" dirty="0" smtClean="0"/>
          </a:p>
          <a:p>
            <a:r>
              <a:rPr kumimoji="1" lang="ja-JP" altLang="en-US" dirty="0" smtClean="0"/>
              <a:t>その例の</a:t>
            </a:r>
            <a:r>
              <a:rPr kumimoji="1" lang="en-US" altLang="ja-JP" dirty="0" smtClean="0"/>
              <a:t>1</a:t>
            </a:r>
            <a:r>
              <a:rPr kumimoji="1" lang="ja-JP" altLang="en-US" dirty="0" smtClean="0"/>
              <a:t>つとして</a:t>
            </a:r>
            <a:r>
              <a:rPr kumimoji="1" lang="en-US" altLang="ja-JP" dirty="0" smtClean="0"/>
              <a:t>Android </a:t>
            </a:r>
            <a:r>
              <a:rPr kumimoji="1" lang="ja-JP" altLang="en-US" dirty="0" smtClean="0"/>
              <a:t>が再利用する</a:t>
            </a:r>
            <a:r>
              <a:rPr kumimoji="1" lang="en-US" altLang="ja-JP" dirty="0" err="1" smtClean="0"/>
              <a:t>zlib</a:t>
            </a:r>
            <a:r>
              <a:rPr kumimoji="1" lang="ja-JP" altLang="en-US" dirty="0" err="1" smtClean="0"/>
              <a:t>を簡</a:t>
            </a:r>
            <a:r>
              <a:rPr kumimoji="1" lang="ja-JP" altLang="en-US" dirty="0" smtClean="0"/>
              <a:t>単に説明します．</a:t>
            </a:r>
            <a:endParaRPr kumimoji="1" lang="en-US" altLang="ja-JP" dirty="0" smtClean="0"/>
          </a:p>
          <a:p>
            <a:r>
              <a:rPr kumimoji="1" lang="en-US" altLang="ja-JP" dirty="0" smtClean="0"/>
              <a:t>Android</a:t>
            </a:r>
            <a:r>
              <a:rPr kumimoji="1" lang="ja-JP" altLang="en-US" dirty="0" smtClean="0"/>
              <a:t>は</a:t>
            </a:r>
            <a:r>
              <a:rPr kumimoji="1" lang="en-US" altLang="ja-JP" dirty="0" err="1" smtClean="0"/>
              <a:t>zlib</a:t>
            </a:r>
            <a:r>
              <a:rPr kumimoji="1" lang="ja-JP" altLang="en-US" dirty="0" smtClean="0"/>
              <a:t>のバージョン</a:t>
            </a:r>
            <a:r>
              <a:rPr kumimoji="1" lang="en-US" altLang="ja-JP" dirty="0" smtClean="0"/>
              <a:t>1.2.8</a:t>
            </a:r>
            <a:r>
              <a:rPr kumimoji="1" lang="ja-JP" altLang="en-US" dirty="0" smtClean="0"/>
              <a:t>を再利用しています。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22</a:t>
            </a:fld>
            <a:endParaRPr kumimoji="1" lang="ja-JP" altLang="en-US"/>
          </a:p>
        </p:txBody>
      </p:sp>
    </p:spTree>
    <p:extLst>
      <p:ext uri="{BB962C8B-B14F-4D97-AF65-F5344CB8AC3E}">
        <p14:creationId xmlns:p14="http://schemas.microsoft.com/office/powerpoint/2010/main" val="18546968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正解ソフトウェアである</a:t>
            </a:r>
            <a:r>
              <a:rPr kumimoji="1" lang="en-US" altLang="ja-JP" dirty="0" smtClean="0"/>
              <a:t>DB</a:t>
            </a:r>
            <a:r>
              <a:rPr kumimoji="1" lang="ja-JP" altLang="en-US" dirty="0" err="1" smtClean="0"/>
              <a:t>に登</a:t>
            </a:r>
            <a:r>
              <a:rPr kumimoji="1" lang="ja-JP" altLang="en-US" dirty="0" smtClean="0"/>
              <a:t>録している</a:t>
            </a:r>
            <a:r>
              <a:rPr kumimoji="1" lang="en-US" altLang="ja-JP" dirty="0" err="1" smtClean="0"/>
              <a:t>zlib</a:t>
            </a:r>
            <a:r>
              <a:rPr kumimoji="1" lang="ja-JP" altLang="en-US" dirty="0" smtClean="0"/>
              <a:t>のバージョン</a:t>
            </a:r>
            <a:r>
              <a:rPr kumimoji="1" lang="en-US" altLang="ja-JP" dirty="0" smtClean="0"/>
              <a:t>1.2.8</a:t>
            </a:r>
            <a:r>
              <a:rPr kumimoji="1" lang="ja-JP" altLang="en-US" dirty="0" smtClean="0"/>
              <a:t>はライセンスの関係上含まれていないファイルがありました。</a:t>
            </a:r>
            <a:endParaRPr kumimoji="1" lang="en-US" altLang="ja-JP" dirty="0" smtClean="0"/>
          </a:p>
          <a:p>
            <a:r>
              <a:rPr kumimoji="1" lang="ja-JP" altLang="en-US" dirty="0" smtClean="0"/>
              <a:t>そのため、そのようなソースファイルの類似度は</a:t>
            </a:r>
            <a:r>
              <a:rPr kumimoji="1" lang="en-US" altLang="ja-JP" dirty="0" smtClean="0"/>
              <a:t>0</a:t>
            </a:r>
            <a:r>
              <a:rPr kumimoji="1" lang="ja-JP" altLang="en-US" dirty="0" smtClean="0"/>
              <a:t>となります。</a:t>
            </a:r>
            <a:endParaRPr kumimoji="1" lang="en-US" altLang="ja-JP" dirty="0" smtClean="0"/>
          </a:p>
          <a:p>
            <a:r>
              <a:rPr kumimoji="1" lang="ja-JP" altLang="en-US" dirty="0" smtClean="0"/>
              <a:t>また</a:t>
            </a:r>
            <a:r>
              <a:rPr kumimoji="1" lang="en-US" altLang="ja-JP" dirty="0" err="1" smtClean="0"/>
              <a:t>zlib</a:t>
            </a:r>
            <a:r>
              <a:rPr kumimoji="1" lang="ja-JP" altLang="en-US" dirty="0" smtClean="0"/>
              <a:t>のバージョン</a:t>
            </a:r>
            <a:r>
              <a:rPr kumimoji="1" lang="en-US" altLang="ja-JP" dirty="0" smtClean="0"/>
              <a:t>1.2.8</a:t>
            </a:r>
            <a:r>
              <a:rPr kumimoji="1" lang="ja-JP" altLang="en-US" dirty="0" smtClean="0"/>
              <a:t>を再利用するソフトウェア、具体的には</a:t>
            </a:r>
            <a:r>
              <a:rPr kumimoji="1" lang="en-US" altLang="ja-JP" dirty="0" err="1" smtClean="0"/>
              <a:t>tc</a:t>
            </a:r>
            <a:r>
              <a:rPr kumimoji="1" lang="en-US" altLang="ja-JP" baseline="0" dirty="0" err="1" smtClean="0"/>
              <a:t>l</a:t>
            </a:r>
            <a:r>
              <a:rPr kumimoji="1" lang="ja-JP" altLang="en-US" baseline="0" dirty="0" smtClean="0"/>
              <a:t>のバージョン</a:t>
            </a:r>
            <a:r>
              <a:rPr kumimoji="1" lang="en-US" altLang="ja-JP" baseline="0" smtClean="0"/>
              <a:t>8.6</a:t>
            </a:r>
            <a:r>
              <a:rPr kumimoji="1" lang="ja-JP" altLang="en-US" baseline="0" smtClean="0"/>
              <a:t>ですが</a:t>
            </a:r>
            <a:r>
              <a:rPr kumimoji="1" lang="ja-JP" altLang="en-US" baseline="0" dirty="0" smtClean="0"/>
              <a:t>、これが</a:t>
            </a:r>
            <a:r>
              <a:rPr kumimoji="1" lang="en-US" altLang="ja-JP" baseline="0" dirty="0" smtClean="0"/>
              <a:t>DB</a:t>
            </a:r>
            <a:r>
              <a:rPr kumimoji="1" lang="ja-JP" altLang="en-US" baseline="0" dirty="0" err="1" smtClean="0"/>
              <a:t>に登</a:t>
            </a:r>
            <a:r>
              <a:rPr kumimoji="1" lang="ja-JP" altLang="en-US" baseline="0" dirty="0" smtClean="0"/>
              <a:t>録されており、それは該当ファイルを含んでいるため類似度</a:t>
            </a:r>
            <a:r>
              <a:rPr kumimoji="1" lang="en-US" altLang="ja-JP" baseline="0" dirty="0" smtClean="0"/>
              <a:t>0</a:t>
            </a:r>
            <a:r>
              <a:rPr kumimoji="1" lang="ja-JP" altLang="en-US" baseline="0" dirty="0" smtClean="0"/>
              <a:t>とならず</a:t>
            </a:r>
            <a:endParaRPr kumimoji="1" lang="en-US" altLang="ja-JP" baseline="0" dirty="0" smtClean="0"/>
          </a:p>
          <a:p>
            <a:r>
              <a:rPr kumimoji="1" lang="ja-JP" altLang="en-US" baseline="0" dirty="0" smtClean="0"/>
              <a:t>順序関係の結果として、正解ソフトウェアである</a:t>
            </a:r>
            <a:r>
              <a:rPr kumimoji="1" lang="en-US" altLang="ja-JP" baseline="0" dirty="0" err="1" smtClean="0"/>
              <a:t>zlib</a:t>
            </a:r>
            <a:r>
              <a:rPr kumimoji="1" lang="ja-JP" altLang="en-US" baseline="0" dirty="0" smtClean="0"/>
              <a:t>のバージョン</a:t>
            </a:r>
            <a:r>
              <a:rPr kumimoji="1" lang="en-US" altLang="ja-JP" baseline="0" dirty="0" smtClean="0"/>
              <a:t>1.2.8</a:t>
            </a:r>
            <a:r>
              <a:rPr kumimoji="1" lang="ja-JP" altLang="en-US" baseline="0" dirty="0" smtClean="0"/>
              <a:t>は有力ソフトウェアになりませんでした。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23</a:t>
            </a:fld>
            <a:endParaRPr kumimoji="1" lang="ja-JP" altLang="en-US"/>
          </a:p>
        </p:txBody>
      </p:sp>
    </p:spTree>
    <p:extLst>
      <p:ext uri="{BB962C8B-B14F-4D97-AF65-F5344CB8AC3E}">
        <p14:creationId xmlns:p14="http://schemas.microsoft.com/office/powerpoint/2010/main" val="5806082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その他に関しては、再利用後に独自にファイルを追加したり、ビルド時に生成させれるファイルであったりと、</a:t>
            </a:r>
            <a:endParaRPr kumimoji="1" lang="en-US" altLang="ja-JP" dirty="0" smtClean="0"/>
          </a:p>
          <a:p>
            <a:r>
              <a:rPr kumimoji="1" lang="ja-JP" altLang="en-US" dirty="0" smtClean="0"/>
              <a:t>正解ソフトウェアには含まれないようなファイルが入力ソースファイル集合にある場合でした。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24</a:t>
            </a:fld>
            <a:endParaRPr kumimoji="1" lang="ja-JP" altLang="en-US"/>
          </a:p>
        </p:txBody>
      </p:sp>
    </p:spTree>
    <p:extLst>
      <p:ext uri="{BB962C8B-B14F-4D97-AF65-F5344CB8AC3E}">
        <p14:creationId xmlns:p14="http://schemas.microsoft.com/office/powerpoint/2010/main" val="7140741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最後に順序関係を用いることが有効であることを評価します．</a:t>
            </a:r>
            <a:endParaRPr kumimoji="1" lang="en-US" altLang="ja-JP" dirty="0" smtClean="0"/>
          </a:p>
          <a:p>
            <a:r>
              <a:rPr kumimoji="1" lang="ja-JP" altLang="en-US" dirty="0" smtClean="0"/>
              <a:t>手法説明では，候補を絞り込むために，順序関係を用いると説明しました．</a:t>
            </a:r>
            <a:endParaRPr kumimoji="1" lang="en-US" altLang="ja-JP" dirty="0" smtClean="0"/>
          </a:p>
          <a:p>
            <a:r>
              <a:rPr kumimoji="1" lang="ja-JP" altLang="en-US" dirty="0" smtClean="0"/>
              <a:t>また順序関係は複数ソフトウェアのソースファイルを入力とした場合でも有効であるといえます．</a:t>
            </a:r>
            <a:endParaRPr kumimoji="1" lang="en-US" altLang="ja-JP" dirty="0" smtClean="0"/>
          </a:p>
          <a:p>
            <a:r>
              <a:rPr kumimoji="1" lang="ja-JP" altLang="en-US" dirty="0" smtClean="0"/>
              <a:t>この例のように，再利用しているソフトウェア</a:t>
            </a:r>
            <a:r>
              <a:rPr kumimoji="1" lang="en-US" altLang="ja-JP" dirty="0" smtClean="0"/>
              <a:t>X,Y</a:t>
            </a:r>
            <a:r>
              <a:rPr kumimoji="1" lang="ja-JP" altLang="en-US" dirty="0" smtClean="0"/>
              <a:t>を入力し，</a:t>
            </a:r>
            <a:r>
              <a:rPr kumimoji="1" lang="en-US" altLang="ja-JP" dirty="0" smtClean="0"/>
              <a:t>X</a:t>
            </a:r>
            <a:r>
              <a:rPr kumimoji="1" lang="ja-JP" altLang="en-US" dirty="0" smtClean="0"/>
              <a:t>のバージョン</a:t>
            </a:r>
            <a:r>
              <a:rPr kumimoji="1" lang="en-US" altLang="ja-JP" dirty="0" smtClean="0"/>
              <a:t>1</a:t>
            </a:r>
            <a:r>
              <a:rPr kumimoji="1" lang="ja-JP" altLang="en-US" dirty="0" smtClean="0"/>
              <a:t>から</a:t>
            </a:r>
            <a:r>
              <a:rPr kumimoji="1" lang="en-US" altLang="ja-JP" dirty="0" smtClean="0"/>
              <a:t>5</a:t>
            </a:r>
            <a:r>
              <a:rPr kumimoji="1" lang="ja-JP" altLang="en-US" dirty="0" smtClean="0"/>
              <a:t>，</a:t>
            </a:r>
            <a:r>
              <a:rPr kumimoji="1" lang="en-US" altLang="ja-JP" dirty="0" smtClean="0"/>
              <a:t>Y</a:t>
            </a:r>
            <a:r>
              <a:rPr kumimoji="1" lang="ja-JP" altLang="en-US" dirty="0" smtClean="0"/>
              <a:t>のバージョン</a:t>
            </a:r>
            <a:r>
              <a:rPr kumimoji="1" lang="en-US" altLang="ja-JP" dirty="0" smtClean="0"/>
              <a:t>1,2</a:t>
            </a:r>
            <a:r>
              <a:rPr kumimoji="1" lang="ja-JP" altLang="en-US" dirty="0" smtClean="0"/>
              <a:t>の</a:t>
            </a:r>
            <a:r>
              <a:rPr kumimoji="1" lang="en-US" altLang="ja-JP" dirty="0" smtClean="0"/>
              <a:t>7</a:t>
            </a:r>
            <a:r>
              <a:rPr kumimoji="1" lang="ja-JP" altLang="en-US" dirty="0" smtClean="0"/>
              <a:t>つの候補ソフトウェアが得られた時を考えます．</a:t>
            </a:r>
            <a:endParaRPr kumimoji="1" lang="en-US" altLang="ja-JP" dirty="0" smtClean="0"/>
          </a:p>
          <a:p>
            <a:r>
              <a:rPr kumimoji="1" lang="ja-JP" altLang="en-US" dirty="0" smtClean="0"/>
              <a:t>正解ソフトウェアは，</a:t>
            </a:r>
            <a:r>
              <a:rPr kumimoji="1" lang="en-US" altLang="ja-JP" dirty="0" smtClean="0"/>
              <a:t>X</a:t>
            </a:r>
            <a:r>
              <a:rPr kumimoji="1" lang="ja-JP" altLang="en-US" dirty="0" smtClean="0"/>
              <a:t>についてはバージョン</a:t>
            </a:r>
            <a:r>
              <a:rPr kumimoji="1" lang="en-US" altLang="ja-JP" dirty="0" smtClean="0"/>
              <a:t>5</a:t>
            </a:r>
            <a:r>
              <a:rPr kumimoji="1" lang="ja-JP" altLang="en-US" dirty="0" smtClean="0"/>
              <a:t>，</a:t>
            </a:r>
            <a:r>
              <a:rPr kumimoji="1" lang="en-US" altLang="ja-JP" dirty="0" smtClean="0"/>
              <a:t>Y</a:t>
            </a:r>
            <a:r>
              <a:rPr kumimoji="1" lang="ja-JP" altLang="en-US" dirty="0" smtClean="0"/>
              <a:t>についてはバージョン</a:t>
            </a:r>
            <a:r>
              <a:rPr kumimoji="1" lang="en-US" altLang="ja-JP" dirty="0" smtClean="0"/>
              <a:t>2</a:t>
            </a:r>
            <a:r>
              <a:rPr kumimoji="1" lang="ja-JP" altLang="en-US" dirty="0" smtClean="0"/>
              <a:t>であるとすると，順序関係を用いず距離のみを用いて順位付けるとファイル数の少ない</a:t>
            </a:r>
            <a:r>
              <a:rPr kumimoji="1" lang="en-US" altLang="ja-JP" dirty="0" smtClean="0"/>
              <a:t>Y</a:t>
            </a:r>
            <a:r>
              <a:rPr kumimoji="1" lang="ja-JP" altLang="en-US" dirty="0" smtClean="0"/>
              <a:t>の正解ソフトウェアは</a:t>
            </a:r>
            <a:r>
              <a:rPr kumimoji="1" lang="en-US" altLang="ja-JP" dirty="0" smtClean="0"/>
              <a:t>6</a:t>
            </a:r>
            <a:r>
              <a:rPr kumimoji="1" lang="ja-JP" altLang="en-US" dirty="0" smtClean="0"/>
              <a:t>位となります．</a:t>
            </a:r>
            <a:endParaRPr kumimoji="1" lang="en-US" altLang="ja-JP" dirty="0" smtClean="0"/>
          </a:p>
          <a:p>
            <a:r>
              <a:rPr kumimoji="1" lang="ja-JP" altLang="en-US" dirty="0" smtClean="0"/>
              <a:t>順序関係を用いると，</a:t>
            </a:r>
            <a:r>
              <a:rPr kumimoji="1" lang="en-US" altLang="ja-JP" dirty="0" smtClean="0"/>
              <a:t>Y</a:t>
            </a:r>
            <a:r>
              <a:rPr kumimoji="1" lang="ja-JP" altLang="en-US" dirty="0" smtClean="0"/>
              <a:t>の正解ソフトウェアは有力ソフトウェアとなり順位が</a:t>
            </a:r>
            <a:r>
              <a:rPr kumimoji="1" lang="en-US" altLang="ja-JP" dirty="0" smtClean="0"/>
              <a:t>2</a:t>
            </a:r>
            <a:r>
              <a:rPr kumimoji="1" lang="ja-JP" altLang="en-US" dirty="0" smtClean="0"/>
              <a:t>位と上昇します．</a:t>
            </a:r>
            <a:endParaRPr kumimoji="1" lang="en-US" altLang="ja-JP" dirty="0" smtClean="0"/>
          </a:p>
          <a:p>
            <a:r>
              <a:rPr kumimoji="1" lang="en-US" altLang="ja-JP" dirty="0" smtClean="0"/>
              <a:t>X</a:t>
            </a:r>
            <a:r>
              <a:rPr kumimoji="1" lang="ja-JP" altLang="en-US" dirty="0" smtClean="0"/>
              <a:t>のソースファイルをもつソフトウェアが増えるに連れ</a:t>
            </a:r>
            <a:r>
              <a:rPr kumimoji="1" lang="en-US" altLang="ja-JP" dirty="0" smtClean="0"/>
              <a:t>Y</a:t>
            </a:r>
            <a:r>
              <a:rPr kumimoji="1" lang="ja-JP" altLang="en-US" dirty="0" smtClean="0"/>
              <a:t>の正解ソフトウェアの順位が下がりますが，</a:t>
            </a:r>
            <a:endParaRPr kumimoji="1" lang="en-US" altLang="ja-JP" dirty="0" smtClean="0"/>
          </a:p>
          <a:p>
            <a:r>
              <a:rPr kumimoji="1" lang="ja-JP" altLang="en-US" dirty="0" smtClean="0"/>
              <a:t>順序関係を用いる場合，ファイル数の少ない</a:t>
            </a:r>
            <a:r>
              <a:rPr kumimoji="1" lang="en-US" altLang="ja-JP" dirty="0" smtClean="0"/>
              <a:t>Y</a:t>
            </a:r>
            <a:r>
              <a:rPr kumimoji="1" lang="ja-JP" altLang="en-US" dirty="0" smtClean="0"/>
              <a:t>の正解ソフトウェアの順位を上げることが可能であると考えられます．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25</a:t>
            </a:fld>
            <a:endParaRPr kumimoji="1" lang="ja-JP" altLang="en-US"/>
          </a:p>
        </p:txBody>
      </p:sp>
    </p:spTree>
    <p:extLst>
      <p:ext uri="{BB962C8B-B14F-4D97-AF65-F5344CB8AC3E}">
        <p14:creationId xmlns:p14="http://schemas.microsoft.com/office/powerpoint/2010/main" val="37083567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そこで順序関係を有効性を示すために評価します．</a:t>
            </a:r>
            <a:endParaRPr kumimoji="1" lang="en-US" altLang="ja-JP" dirty="0" smtClean="0"/>
          </a:p>
          <a:p>
            <a:r>
              <a:rPr kumimoji="1" lang="ja-JP" altLang="en-US" dirty="0" smtClean="0"/>
              <a:t>対象は，評価</a:t>
            </a:r>
            <a:r>
              <a:rPr kumimoji="1" lang="en-US" altLang="ja-JP" dirty="0" smtClean="0"/>
              <a:t>1</a:t>
            </a:r>
            <a:r>
              <a:rPr kumimoji="1" lang="ja-JP" altLang="en-US" dirty="0" smtClean="0"/>
              <a:t>で</a:t>
            </a:r>
            <a:r>
              <a:rPr lang="en-US" altLang="ja-JP" dirty="0" smtClean="0"/>
              <a:t>Firefox </a:t>
            </a:r>
            <a:r>
              <a:rPr lang="ja-JP" altLang="en-US" dirty="0" smtClean="0"/>
              <a:t>の入力ソフトウェアに対する正解ソフトウェアが有力ソフトウェアとなった</a:t>
            </a:r>
            <a:r>
              <a:rPr lang="en-US" altLang="ja-JP" dirty="0" smtClean="0"/>
              <a:t>17 </a:t>
            </a:r>
            <a:r>
              <a:rPr lang="ja-JP" altLang="en-US" dirty="0" smtClean="0"/>
              <a:t>ソフトウェアとします．</a:t>
            </a:r>
            <a:endParaRPr lang="en-US" altLang="ja-JP" dirty="0" smtClean="0"/>
          </a:p>
          <a:p>
            <a:r>
              <a:rPr kumimoji="1" lang="ja-JP" altLang="en-US" dirty="0" smtClean="0"/>
              <a:t>まず，</a:t>
            </a:r>
            <a:r>
              <a:rPr kumimoji="1" lang="en-US" altLang="ja-JP" dirty="0" smtClean="0"/>
              <a:t>17</a:t>
            </a:r>
            <a:r>
              <a:rPr kumimoji="1" lang="ja-JP" altLang="en-US" dirty="0" smtClean="0"/>
              <a:t>ソフトウェアを個別に提案手法に適用して得られた結果について，候補ソフトウェア数と有力ソフトウェア数の比較を行います．</a:t>
            </a:r>
            <a:endParaRPr kumimoji="1" lang="en-US" altLang="ja-JP" dirty="0" smtClean="0"/>
          </a:p>
          <a:p>
            <a:pPr marL="0" indent="0">
              <a:buFont typeface="+mj-lt"/>
              <a:buNone/>
            </a:pPr>
            <a:r>
              <a:rPr kumimoji="1" lang="ja-JP" altLang="en-US" dirty="0" smtClean="0"/>
              <a:t>次に，</a:t>
            </a:r>
            <a:r>
              <a:rPr kumimoji="1" lang="en-US" altLang="ja-JP" dirty="0" smtClean="0"/>
              <a:t>17</a:t>
            </a:r>
            <a:r>
              <a:rPr kumimoji="1" lang="ja-JP" altLang="en-US" dirty="0" smtClean="0"/>
              <a:t>ソフトウェア全てをまとめて手法を適用し，</a:t>
            </a:r>
            <a:r>
              <a:rPr kumimoji="1" lang="en-US" altLang="ja-JP" dirty="0" smtClean="0"/>
              <a:t>17</a:t>
            </a:r>
            <a:r>
              <a:rPr kumimoji="1" lang="ja-JP" altLang="en-US" dirty="0" err="1" smtClean="0"/>
              <a:t>つの</a:t>
            </a:r>
            <a:r>
              <a:rPr kumimoji="1" lang="ja-JP" altLang="en-US" dirty="0" smtClean="0"/>
              <a:t>正解ソフトウェアの順位が順序関係の有無によりどのように変動するかの確認します．</a:t>
            </a:r>
            <a:endParaRPr kumimoji="1" lang="en-US" altLang="ja-JP" dirty="0" smtClean="0"/>
          </a:p>
          <a:p>
            <a:pPr marL="0" indent="0">
              <a:buFont typeface="+mj-lt"/>
              <a:buNone/>
            </a:pPr>
            <a:r>
              <a:rPr kumimoji="1" lang="ja-JP" altLang="en-US" dirty="0" smtClean="0"/>
              <a:t>これは，ユーザがどのディレクトリが再利用ソフトウェアかわからなかった場合を想定しています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26</a:t>
            </a:fld>
            <a:endParaRPr kumimoji="1" lang="ja-JP" altLang="en-US"/>
          </a:p>
        </p:txBody>
      </p:sp>
    </p:spTree>
    <p:extLst>
      <p:ext uri="{BB962C8B-B14F-4D97-AF65-F5344CB8AC3E}">
        <p14:creationId xmlns:p14="http://schemas.microsoft.com/office/powerpoint/2010/main" val="3438076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17</a:t>
            </a:r>
            <a:r>
              <a:rPr kumimoji="1" lang="ja-JP" altLang="en-US" dirty="0" smtClean="0"/>
              <a:t>件個別の結果に対する候補ソフトウェア数と有力ソフトウェア数を箱</a:t>
            </a:r>
            <a:r>
              <a:rPr kumimoji="1" lang="ja-JP" altLang="en-US" dirty="0" err="1" smtClean="0"/>
              <a:t>ひげ</a:t>
            </a:r>
            <a:r>
              <a:rPr kumimoji="1" lang="ja-JP" altLang="en-US" dirty="0" smtClean="0"/>
              <a:t>図で表したものがこの図となります．</a:t>
            </a:r>
            <a:endParaRPr kumimoji="1" lang="en-US" altLang="ja-JP" dirty="0" smtClean="0"/>
          </a:p>
          <a:p>
            <a:r>
              <a:rPr kumimoji="1" lang="ja-JP" altLang="en-US" dirty="0" smtClean="0"/>
              <a:t>この図より，順序関係を用いることで絞り込んだ有力ソフトウェア数が候補ソフトウェア数よりも大幅に減っていることがわかります．</a:t>
            </a:r>
            <a:endParaRPr kumimoji="1" lang="en-US" altLang="ja-JP" dirty="0" smtClean="0"/>
          </a:p>
          <a:p>
            <a:r>
              <a:rPr kumimoji="1" lang="ja-JP" altLang="en-US" dirty="0" smtClean="0"/>
              <a:t>この結果より順序関係を用いることで大幅に候補を絞りこめる，つまり，出力のリストが短くなり再利用元を推定することが容易になるといえます．</a:t>
            </a:r>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27</a:t>
            </a:fld>
            <a:endParaRPr kumimoji="1" lang="ja-JP" altLang="en-US"/>
          </a:p>
        </p:txBody>
      </p:sp>
    </p:spTree>
    <p:extLst>
      <p:ext uri="{BB962C8B-B14F-4D97-AF65-F5344CB8AC3E}">
        <p14:creationId xmlns:p14="http://schemas.microsoft.com/office/powerpoint/2010/main" val="28367451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a:t>
            </a:r>
            <a:r>
              <a:rPr kumimoji="1" lang="en-US" altLang="ja-JP" dirty="0" smtClean="0"/>
              <a:t>17</a:t>
            </a:r>
            <a:r>
              <a:rPr kumimoji="1" lang="ja-JP" altLang="en-US" dirty="0" smtClean="0"/>
              <a:t>ソフトウェアを</a:t>
            </a:r>
            <a:r>
              <a:rPr kumimoji="1" lang="en-US" altLang="ja-JP" dirty="0" smtClean="0"/>
              <a:t>1</a:t>
            </a:r>
            <a:r>
              <a:rPr kumimoji="1" lang="ja-JP" altLang="en-US" dirty="0" err="1" smtClean="0"/>
              <a:t>つに</a:t>
            </a:r>
            <a:r>
              <a:rPr kumimoji="1" lang="ja-JP" altLang="en-US" dirty="0" smtClean="0"/>
              <a:t>まとめた場合の結果について説明します．</a:t>
            </a:r>
            <a:endParaRPr kumimoji="1" lang="en-US" altLang="ja-JP" dirty="0" smtClean="0"/>
          </a:p>
          <a:p>
            <a:r>
              <a:rPr kumimoji="1" lang="ja-JP" altLang="en-US" dirty="0" smtClean="0"/>
              <a:t>まとめたものに対する，候補ソフトウェア数は</a:t>
            </a:r>
            <a:r>
              <a:rPr kumimoji="1" lang="en-US" altLang="ja-JP" dirty="0" smtClean="0"/>
              <a:t>5969</a:t>
            </a:r>
            <a:r>
              <a:rPr kumimoji="1" lang="ja-JP" altLang="en-US" dirty="0" err="1" smtClean="0"/>
              <a:t>，</a:t>
            </a:r>
            <a:r>
              <a:rPr kumimoji="1" lang="ja-JP" altLang="en-US" dirty="0" smtClean="0"/>
              <a:t>有力ソフトウェア数は</a:t>
            </a:r>
            <a:r>
              <a:rPr kumimoji="1" lang="en-US" altLang="ja-JP" dirty="0" smtClean="0"/>
              <a:t>598</a:t>
            </a:r>
            <a:r>
              <a:rPr kumimoji="1" lang="ja-JP" altLang="en-US" dirty="0" smtClean="0"/>
              <a:t>となりました．</a:t>
            </a:r>
            <a:endParaRPr kumimoji="1" lang="en-US" altLang="ja-JP" dirty="0" smtClean="0"/>
          </a:p>
          <a:p>
            <a:r>
              <a:rPr kumimoji="1" lang="ja-JP" altLang="en-US" dirty="0" smtClean="0"/>
              <a:t>約</a:t>
            </a:r>
            <a:r>
              <a:rPr kumimoji="1" lang="en-US" altLang="ja-JP" dirty="0" smtClean="0"/>
              <a:t>10</a:t>
            </a:r>
            <a:r>
              <a:rPr kumimoji="1" lang="ja-JP" altLang="en-US" dirty="0" smtClean="0"/>
              <a:t>分の</a:t>
            </a:r>
            <a:r>
              <a:rPr kumimoji="1" lang="en-US" altLang="ja-JP" dirty="0" smtClean="0"/>
              <a:t>1</a:t>
            </a:r>
            <a:r>
              <a:rPr kumimoji="1" lang="ja-JP" altLang="en-US" dirty="0" smtClean="0"/>
              <a:t>となったため，絞りこめるといえますが，個別に適用した結果と比べると多い結果となりました．</a:t>
            </a:r>
            <a:endParaRPr kumimoji="1" lang="en-US" altLang="ja-JP" dirty="0" smtClean="0"/>
          </a:p>
          <a:p>
            <a:endParaRPr kumimoji="1" lang="en-US" altLang="ja-JP" dirty="0" smtClean="0"/>
          </a:p>
          <a:p>
            <a:r>
              <a:rPr kumimoji="1" lang="ja-JP" altLang="en-US" dirty="0" smtClean="0"/>
              <a:t>次に，順序関係の有無による</a:t>
            </a:r>
            <a:r>
              <a:rPr kumimoji="1" lang="en-US" altLang="ja-JP" dirty="0" smtClean="0"/>
              <a:t>17</a:t>
            </a:r>
            <a:r>
              <a:rPr kumimoji="1" lang="ja-JP" altLang="en-US" dirty="0" smtClean="0"/>
              <a:t>の正解ソフトウェアの順位について見てみると，</a:t>
            </a:r>
            <a:endParaRPr kumimoji="1" lang="en-US" altLang="ja-JP" dirty="0" smtClean="0"/>
          </a:p>
          <a:p>
            <a:r>
              <a:rPr kumimoji="1" lang="en-US" altLang="ja-JP" dirty="0" smtClean="0"/>
              <a:t>14</a:t>
            </a:r>
            <a:r>
              <a:rPr kumimoji="1" lang="ja-JP" altLang="en-US" dirty="0" smtClean="0"/>
              <a:t>の正解ソフトウェアが順序関係を用いることで順位が上がる結果となりましたが，上位にくるものは少ないという結果でした．</a:t>
            </a:r>
            <a:endParaRPr kumimoji="1" lang="en-US" altLang="ja-JP" dirty="0" smtClean="0"/>
          </a:p>
          <a:p>
            <a:r>
              <a:rPr kumimoji="1" lang="en-US" altLang="ja-JP" dirty="0" smtClean="0"/>
              <a:t>3</a:t>
            </a:r>
            <a:r>
              <a:rPr kumimoji="1" lang="ja-JP" altLang="en-US" dirty="0" err="1" smtClean="0"/>
              <a:t>つに</a:t>
            </a:r>
            <a:r>
              <a:rPr kumimoji="1" lang="ja-JP" altLang="en-US" dirty="0" smtClean="0"/>
              <a:t>ついては順位が下がり，まとめた場合の有力ソフトウェアとは識別されませんでした．</a:t>
            </a:r>
            <a:endParaRPr kumimoji="1" lang="en-US" altLang="ja-JP" dirty="0" smtClean="0"/>
          </a:p>
          <a:p>
            <a:r>
              <a:rPr kumimoji="1" lang="ja-JP" altLang="en-US" dirty="0" smtClean="0"/>
              <a:t>これは，複数の正解ソフトウェアを再利用しているソフトウェア、具体的には</a:t>
            </a:r>
            <a:r>
              <a:rPr kumimoji="1" lang="en-US" altLang="ja-JP" dirty="0" smtClean="0"/>
              <a:t>chromium</a:t>
            </a:r>
            <a:r>
              <a:rPr kumimoji="1" lang="ja-JP" altLang="en-US" dirty="0" smtClean="0"/>
              <a:t>などの大きなソフトウェアが順序関係により上位にきたためです．</a:t>
            </a:r>
            <a:endParaRPr kumimoji="1" lang="en-US" altLang="ja-JP" dirty="0" smtClean="0"/>
          </a:p>
          <a:p>
            <a:r>
              <a:rPr kumimoji="1" lang="ja-JP" altLang="en-US" sz="1200" b="0" i="0" u="none" strike="noStrike" kern="1200" baseline="0" dirty="0" smtClean="0">
                <a:solidFill>
                  <a:schemeClr val="tx1"/>
                </a:solidFill>
                <a:latin typeface="+mn-lt"/>
                <a:ea typeface="+mn-ea"/>
                <a:cs typeface="+mn-cs"/>
              </a:rPr>
              <a:t>以上のことから，順序関係を用いることで再利用元候補の絞り込みは可能であるが，</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入力に含まれるソフトウェアの数が増えるほど有力ソフトウェアも増え，再利用元の特定が難しくなるといえます．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また，再利用元が有力ソフトウェアをとなる精度が落ちるとも言えます．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28</a:t>
            </a:fld>
            <a:endParaRPr kumimoji="1" lang="ja-JP" altLang="en-US"/>
          </a:p>
        </p:txBody>
      </p:sp>
    </p:spTree>
    <p:extLst>
      <p:ext uri="{BB962C8B-B14F-4D97-AF65-F5344CB8AC3E}">
        <p14:creationId xmlns:p14="http://schemas.microsoft.com/office/powerpoint/2010/main" val="19667216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妥当性への脅威は，</a:t>
            </a:r>
            <a:endParaRPr kumimoji="1" lang="en-US" altLang="ja-JP" dirty="0" smtClean="0"/>
          </a:p>
          <a:p>
            <a:pPr defTabSz="913851">
              <a:defRPr/>
            </a:pPr>
            <a:r>
              <a:rPr lang="en-US" altLang="ja-JP" dirty="0" err="1" smtClean="0"/>
              <a:t>Debian</a:t>
            </a:r>
            <a:r>
              <a:rPr lang="en-US" altLang="ja-JP" dirty="0" smtClean="0"/>
              <a:t> GNU/Linux</a:t>
            </a:r>
            <a:r>
              <a:rPr kumimoji="1" lang="ja-JP" altLang="en-US" dirty="0" smtClean="0"/>
              <a:t>から取得したソフトウェアの情報が正しいとは言い切れない</a:t>
            </a:r>
            <a:endParaRPr kumimoji="1" lang="en-US" altLang="ja-JP" dirty="0" smtClean="0"/>
          </a:p>
          <a:p>
            <a:r>
              <a:rPr kumimoji="1" lang="ja-JP" altLang="en-US" smtClean="0"/>
              <a:t>データベースに登録されているソフトウェアに依存する</a:t>
            </a:r>
            <a:endParaRPr kumimoji="1" lang="en-US" altLang="ja-JP" dirty="0" smtClean="0"/>
          </a:p>
          <a:p>
            <a:pPr defTabSz="913851">
              <a:defRPr/>
            </a:pPr>
            <a:r>
              <a:rPr lang="ja-JP" altLang="en-US" dirty="0" smtClean="0"/>
              <a:t>入力ソフトウェアのバージョン番号は手作業で調査したため正しいとは言い切れない</a:t>
            </a:r>
            <a:endParaRPr kumimoji="1" lang="ja-JP" altLang="en-US" dirty="0" smtClean="0"/>
          </a:p>
          <a:p>
            <a:r>
              <a:rPr kumimoji="1" lang="ja-JP" altLang="en-US" dirty="0" smtClean="0"/>
              <a:t>ということが上げられます．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29</a:t>
            </a:fld>
            <a:endParaRPr kumimoji="1" lang="ja-JP" altLang="en-US"/>
          </a:p>
        </p:txBody>
      </p:sp>
    </p:spTree>
    <p:extLst>
      <p:ext uri="{BB962C8B-B14F-4D97-AF65-F5344CB8AC3E}">
        <p14:creationId xmlns:p14="http://schemas.microsoft.com/office/powerpoint/2010/main" val="3083919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再利用ソフトウェアにバグや脆弱性が見つかり修正された場合，すみやかにアップデートを行わなければなりません</a:t>
            </a:r>
          </a:p>
          <a:p>
            <a:endParaRPr kumimoji="1" lang="ja-JP" altLang="en-US" dirty="0" smtClean="0"/>
          </a:p>
          <a:p>
            <a:r>
              <a:rPr kumimoji="1" lang="ja-JP" altLang="en-US" dirty="0" smtClean="0"/>
              <a:t>しかし、単純に更新されたファイルを取り込むと、独自に変更した部分と競合する可能性があります</a:t>
            </a:r>
            <a:endParaRPr kumimoji="1" lang="en-US" altLang="ja-JP" dirty="0" smtClean="0"/>
          </a:p>
          <a:p>
            <a:endParaRPr kumimoji="1" lang="en-US" altLang="ja-JP" dirty="0" smtClean="0"/>
          </a:p>
          <a:p>
            <a:r>
              <a:rPr kumimoji="1" lang="ja-JP" altLang="en-US" dirty="0" smtClean="0"/>
              <a:t>また，多くのプロジェクトで脆弱性をもつ</a:t>
            </a:r>
            <a:r>
              <a:rPr kumimoji="1" lang="en-US" altLang="ja-JP" dirty="0" smtClean="0"/>
              <a:t>OSS</a:t>
            </a:r>
            <a:r>
              <a:rPr kumimoji="1" lang="ja-JP" altLang="en-US" dirty="0" smtClean="0"/>
              <a:t>を再利用し，</a:t>
            </a:r>
            <a:r>
              <a:rPr kumimoji="1" lang="en-US" altLang="ja-JP" dirty="0" smtClean="0"/>
              <a:t>20</a:t>
            </a:r>
            <a:r>
              <a:rPr kumimoji="1" lang="ja-JP" altLang="en-US" dirty="0" smtClean="0"/>
              <a:t>％のプロジェクトで再利用しているソフトウェアのバージョンに関する情報が失われているという調査があります．</a:t>
            </a:r>
          </a:p>
          <a:p>
            <a:endParaRPr kumimoji="1" lang="ja-JP" altLang="en-US" dirty="0" smtClean="0"/>
          </a:p>
          <a:p>
            <a:r>
              <a:rPr kumimoji="1" lang="ja-JP" altLang="en-US" dirty="0" smtClean="0"/>
              <a:t>そのため再利用しているソフトウェアを安全にアップデートするためには，再利用元を知る必要があります。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78F3107A-7632-42FB-A364-3A57C9FCB4A8}"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25654525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まとめと今後の課題はこのようになっております．</a:t>
            </a:r>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30</a:t>
            </a:fld>
            <a:endParaRPr kumimoji="1" lang="ja-JP" altLang="en-US"/>
          </a:p>
        </p:txBody>
      </p:sp>
    </p:spTree>
    <p:extLst>
      <p:ext uri="{BB962C8B-B14F-4D97-AF65-F5344CB8AC3E}">
        <p14:creationId xmlns:p14="http://schemas.microsoft.com/office/powerpoint/2010/main" val="33085025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最後に順序関係を用いることが有効であることを評価します．</a:t>
            </a:r>
            <a:endParaRPr kumimoji="1" lang="en-US" altLang="ja-JP" dirty="0" smtClean="0"/>
          </a:p>
          <a:p>
            <a:r>
              <a:rPr kumimoji="1" lang="ja-JP" altLang="en-US" dirty="0" smtClean="0"/>
              <a:t>手法説明では，候補を絞り込むために，順序関係を用いると説明しました．</a:t>
            </a:r>
            <a:endParaRPr kumimoji="1" lang="en-US" altLang="ja-JP" dirty="0" smtClean="0"/>
          </a:p>
          <a:p>
            <a:r>
              <a:rPr kumimoji="1" lang="ja-JP" altLang="en-US" dirty="0" smtClean="0"/>
              <a:t>また順序関係は複数ソフトウェアのソースファイルを入力とした場合でも有効であるといえます．</a:t>
            </a:r>
            <a:endParaRPr kumimoji="1" lang="en-US" altLang="ja-JP" dirty="0" smtClean="0"/>
          </a:p>
          <a:p>
            <a:r>
              <a:rPr kumimoji="1" lang="ja-JP" altLang="en-US" dirty="0" smtClean="0"/>
              <a:t>この例のように，再利用しているソフトウェア</a:t>
            </a:r>
            <a:r>
              <a:rPr kumimoji="1" lang="en-US" altLang="ja-JP" dirty="0" smtClean="0"/>
              <a:t>X,Y</a:t>
            </a:r>
            <a:r>
              <a:rPr kumimoji="1" lang="ja-JP" altLang="en-US" dirty="0" smtClean="0"/>
              <a:t>を入力し，候補ソフトウェアとして，</a:t>
            </a:r>
            <a:r>
              <a:rPr kumimoji="1" lang="en-US" altLang="ja-JP" dirty="0" smtClean="0"/>
              <a:t>X</a:t>
            </a:r>
            <a:r>
              <a:rPr kumimoji="1" lang="ja-JP" altLang="en-US" dirty="0" smtClean="0"/>
              <a:t>のバージョン</a:t>
            </a:r>
            <a:r>
              <a:rPr kumimoji="1" lang="en-US" altLang="ja-JP" dirty="0" smtClean="0"/>
              <a:t>1,2,3</a:t>
            </a:r>
            <a:r>
              <a:rPr kumimoji="1" lang="ja-JP" altLang="en-US" dirty="0" err="1" smtClean="0"/>
              <a:t>，</a:t>
            </a:r>
            <a:r>
              <a:rPr kumimoji="1" lang="en-US" altLang="ja-JP" dirty="0" smtClean="0"/>
              <a:t>Y</a:t>
            </a:r>
            <a:r>
              <a:rPr kumimoji="1" lang="ja-JP" altLang="en-US" dirty="0" smtClean="0"/>
              <a:t>のバージョン</a:t>
            </a:r>
            <a:r>
              <a:rPr kumimoji="1" lang="en-US" altLang="ja-JP" dirty="0" smtClean="0"/>
              <a:t>1,2</a:t>
            </a:r>
            <a:r>
              <a:rPr kumimoji="1" lang="ja-JP" altLang="en-US" dirty="0" smtClean="0"/>
              <a:t>が得られた時を考えます．</a:t>
            </a:r>
            <a:endParaRPr kumimoji="1" lang="en-US" altLang="ja-JP" dirty="0" smtClean="0"/>
          </a:p>
          <a:p>
            <a:r>
              <a:rPr kumimoji="1" lang="ja-JP" altLang="en-US" dirty="0" smtClean="0"/>
              <a:t>正解ソフトウェアは，</a:t>
            </a:r>
            <a:r>
              <a:rPr kumimoji="1" lang="en-US" altLang="ja-JP" dirty="0" smtClean="0"/>
              <a:t>X</a:t>
            </a:r>
            <a:r>
              <a:rPr kumimoji="1" lang="ja-JP" altLang="en-US" dirty="0" smtClean="0"/>
              <a:t>についてはバージョン</a:t>
            </a:r>
            <a:r>
              <a:rPr kumimoji="1" lang="en-US" altLang="ja-JP" dirty="0" smtClean="0"/>
              <a:t>3</a:t>
            </a:r>
            <a:r>
              <a:rPr kumimoji="1" lang="ja-JP" altLang="en-US" dirty="0" err="1" smtClean="0"/>
              <a:t>，</a:t>
            </a:r>
            <a:r>
              <a:rPr kumimoji="1" lang="en-US" altLang="ja-JP" dirty="0" smtClean="0"/>
              <a:t>Y</a:t>
            </a:r>
            <a:r>
              <a:rPr kumimoji="1" lang="ja-JP" altLang="en-US" dirty="0" smtClean="0"/>
              <a:t>についてはバージョン</a:t>
            </a:r>
            <a:r>
              <a:rPr kumimoji="1" lang="en-US" altLang="ja-JP" dirty="0" smtClean="0"/>
              <a:t>2</a:t>
            </a:r>
            <a:r>
              <a:rPr kumimoji="1" lang="ja-JP" altLang="en-US" dirty="0" smtClean="0"/>
              <a:t>であるとすると，順序関係を用いず距離のみを用いて順位付けるとファイル数の少ない</a:t>
            </a:r>
            <a:r>
              <a:rPr kumimoji="1" lang="en-US" altLang="ja-JP" dirty="0" smtClean="0"/>
              <a:t>Y</a:t>
            </a:r>
            <a:r>
              <a:rPr kumimoji="1" lang="ja-JP" altLang="en-US" dirty="0" smtClean="0"/>
              <a:t>の正解ソフトウェアは</a:t>
            </a:r>
            <a:r>
              <a:rPr kumimoji="1" lang="en-US" altLang="ja-JP" dirty="0" smtClean="0"/>
              <a:t>4</a:t>
            </a:r>
            <a:r>
              <a:rPr kumimoji="1" lang="ja-JP" altLang="en-US" dirty="0" smtClean="0"/>
              <a:t>位となります．</a:t>
            </a:r>
            <a:endParaRPr kumimoji="1" lang="en-US" altLang="ja-JP" dirty="0" smtClean="0"/>
          </a:p>
          <a:p>
            <a:r>
              <a:rPr kumimoji="1" lang="ja-JP" altLang="en-US" dirty="0" smtClean="0"/>
              <a:t>順序関係を用いると，正解ソフトウェアは有力ソフトウェアとなり</a:t>
            </a:r>
            <a:r>
              <a:rPr kumimoji="1" lang="en-US" altLang="ja-JP" dirty="0" smtClean="0"/>
              <a:t>X</a:t>
            </a:r>
            <a:r>
              <a:rPr kumimoji="1" lang="ja-JP" altLang="en-US" dirty="0" smtClean="0"/>
              <a:t>のバージョン</a:t>
            </a:r>
            <a:r>
              <a:rPr kumimoji="1" lang="en-US" altLang="ja-JP" dirty="0" smtClean="0"/>
              <a:t>2</a:t>
            </a:r>
            <a:r>
              <a:rPr kumimoji="1" lang="ja-JP" altLang="en-US" dirty="0" err="1" smtClean="0"/>
              <a:t>には</a:t>
            </a:r>
            <a:r>
              <a:rPr kumimoji="1" lang="ja-JP" altLang="en-US" dirty="0" smtClean="0"/>
              <a:t>負けますが順位が</a:t>
            </a:r>
            <a:r>
              <a:rPr kumimoji="1" lang="en-US" altLang="ja-JP" dirty="0" smtClean="0"/>
              <a:t>3</a:t>
            </a:r>
            <a:r>
              <a:rPr kumimoji="1" lang="ja-JP" altLang="en-US" dirty="0" smtClean="0"/>
              <a:t>位と上昇します．</a:t>
            </a:r>
            <a:endParaRPr kumimoji="1" lang="en-US" altLang="ja-JP" dirty="0" smtClean="0"/>
          </a:p>
          <a:p>
            <a:r>
              <a:rPr kumimoji="1" lang="ja-JP" altLang="en-US" dirty="0" smtClean="0"/>
              <a:t>この例では少しの差ですが，順序関係を用いない場合，</a:t>
            </a:r>
            <a:r>
              <a:rPr kumimoji="1" lang="en-US" altLang="ja-JP" dirty="0" smtClean="0"/>
              <a:t>X</a:t>
            </a:r>
            <a:r>
              <a:rPr kumimoji="1" lang="ja-JP" altLang="en-US" dirty="0" smtClean="0"/>
              <a:t>のソースファイルをもつソフトウェアが増えるに連れ</a:t>
            </a:r>
            <a:r>
              <a:rPr kumimoji="1" lang="en-US" altLang="ja-JP" dirty="0" smtClean="0"/>
              <a:t>Y</a:t>
            </a:r>
            <a:r>
              <a:rPr kumimoji="1" lang="ja-JP" altLang="en-US" dirty="0" smtClean="0"/>
              <a:t>の正解ソフトウェアの順位が下がりますが，</a:t>
            </a:r>
            <a:endParaRPr kumimoji="1" lang="en-US" altLang="ja-JP" dirty="0" smtClean="0"/>
          </a:p>
          <a:p>
            <a:r>
              <a:rPr kumimoji="1" lang="ja-JP" altLang="en-US" dirty="0" smtClean="0"/>
              <a:t>順序関係を用いる場合，ファイル数の少ない</a:t>
            </a:r>
            <a:r>
              <a:rPr kumimoji="1" lang="en-US" altLang="ja-JP" dirty="0" smtClean="0"/>
              <a:t>Y</a:t>
            </a:r>
            <a:r>
              <a:rPr kumimoji="1" lang="ja-JP" altLang="en-US" dirty="0" smtClean="0"/>
              <a:t>の正解ソフトウェアの順位を上げることが可能であると考えられます．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32</a:t>
            </a:fld>
            <a:endParaRPr kumimoji="1" lang="ja-JP" altLang="en-US"/>
          </a:p>
        </p:txBody>
      </p:sp>
    </p:spTree>
    <p:extLst>
      <p:ext uri="{BB962C8B-B14F-4D97-AF65-F5344CB8AC3E}">
        <p14:creationId xmlns:p14="http://schemas.microsoft.com/office/powerpoint/2010/main" val="6162873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正解ソフトウェアが候補ソフトウェアリストには含まれるが，有力ソフトウェアにならない例を簡単に説明します．</a:t>
            </a:r>
          </a:p>
          <a:p>
            <a:r>
              <a:rPr kumimoji="1" lang="ja-JP" altLang="en-US" dirty="0" smtClean="0"/>
              <a:t>今回こうなったものは</a:t>
            </a:r>
            <a:r>
              <a:rPr kumimoji="1" lang="en-US" altLang="ja-JP" dirty="0" smtClean="0"/>
              <a:t>5</a:t>
            </a:r>
            <a:r>
              <a:rPr kumimoji="1" lang="ja-JP" altLang="en-US" smtClean="0"/>
              <a:t>件</a:t>
            </a:r>
            <a:r>
              <a:rPr kumimoji="1" lang="ja-JP" altLang="en-US" dirty="0" smtClean="0"/>
              <a:t>ありましたが，いずれも同じ理由で有力ソフトウェアになりませんでした．</a:t>
            </a:r>
            <a:endParaRPr kumimoji="1" lang="en-US" altLang="ja-JP" dirty="0" smtClean="0"/>
          </a:p>
          <a:p>
            <a:r>
              <a:rPr kumimoji="1" lang="ja-JP" altLang="en-US" dirty="0" smtClean="0"/>
              <a:t>その例を簡単に説明します．</a:t>
            </a:r>
            <a:endParaRPr kumimoji="1" lang="en-US" altLang="ja-JP" dirty="0" smtClean="0"/>
          </a:p>
          <a:p>
            <a:r>
              <a:rPr kumimoji="1" lang="ja-JP" altLang="en-US" dirty="0" smtClean="0"/>
              <a:t>ソフトウェア</a:t>
            </a:r>
            <a:r>
              <a:rPr kumimoji="1" lang="en-US" altLang="ja-JP" dirty="0" smtClean="0"/>
              <a:t>X</a:t>
            </a:r>
            <a:r>
              <a:rPr kumimoji="1" lang="ja-JP" altLang="en-US" dirty="0" smtClean="0"/>
              <a:t>のバージョン</a:t>
            </a:r>
            <a:r>
              <a:rPr kumimoji="1" lang="en-US" altLang="ja-JP" dirty="0" smtClean="0"/>
              <a:t>3</a:t>
            </a:r>
            <a:r>
              <a:rPr kumimoji="1" lang="ja-JP" altLang="en-US" dirty="0" smtClean="0"/>
              <a:t>を再利用しファイル</a:t>
            </a:r>
            <a:r>
              <a:rPr kumimoji="1" lang="en-US" altLang="ja-JP" dirty="0" err="1" smtClean="0"/>
              <a:t>abc</a:t>
            </a:r>
            <a:r>
              <a:rPr kumimoji="1" lang="ja-JP" altLang="en-US" dirty="0" smtClean="0"/>
              <a:t>を持ち，再利用後に独自にファイル</a:t>
            </a:r>
            <a:r>
              <a:rPr kumimoji="1" lang="ja-JP" altLang="en-US" dirty="0" err="1" smtClean="0"/>
              <a:t>ｄ</a:t>
            </a:r>
            <a:r>
              <a:rPr kumimoji="1" lang="ja-JP" altLang="en-US" dirty="0" smtClean="0"/>
              <a:t>を追加した，もしくは，ビルド時にファイルｄが生成された状況です．</a:t>
            </a:r>
            <a:endParaRPr kumimoji="1" lang="en-US" altLang="ja-JP" dirty="0" smtClean="0"/>
          </a:p>
          <a:p>
            <a:r>
              <a:rPr kumimoji="1" lang="ja-JP" altLang="en-US" dirty="0" smtClean="0"/>
              <a:t>正解ソフトウェアであるソフトウェア</a:t>
            </a:r>
            <a:r>
              <a:rPr kumimoji="1" lang="en-US" altLang="ja-JP" dirty="0" smtClean="0"/>
              <a:t>X</a:t>
            </a:r>
            <a:r>
              <a:rPr kumimoji="1" lang="ja-JP" altLang="en-US" dirty="0" smtClean="0"/>
              <a:t>のバージョン</a:t>
            </a:r>
            <a:r>
              <a:rPr kumimoji="1" lang="en-US" altLang="ja-JP" dirty="0" smtClean="0"/>
              <a:t>3</a:t>
            </a:r>
            <a:r>
              <a:rPr kumimoji="1" lang="ja-JP" altLang="en-US" dirty="0" err="1" smtClean="0"/>
              <a:t>には</a:t>
            </a:r>
            <a:r>
              <a:rPr kumimoji="1" lang="ja-JP" altLang="en-US" dirty="0" smtClean="0"/>
              <a:t>そのようなファイルｄは持たないため類似度が</a:t>
            </a:r>
            <a:r>
              <a:rPr kumimoji="1" lang="en-US" altLang="ja-JP" dirty="0" smtClean="0"/>
              <a:t>0</a:t>
            </a:r>
            <a:r>
              <a:rPr kumimoji="1" lang="ja-JP" altLang="en-US" dirty="0" smtClean="0"/>
              <a:t>になります．</a:t>
            </a:r>
            <a:endParaRPr kumimoji="1" lang="en-US" altLang="ja-JP" dirty="0" smtClean="0"/>
          </a:p>
          <a:p>
            <a:r>
              <a:rPr kumimoji="1" lang="ja-JP" altLang="en-US" dirty="0" smtClean="0"/>
              <a:t>またあるソフトウェア，例ではソフトウェア</a:t>
            </a:r>
            <a:r>
              <a:rPr kumimoji="1" lang="en-US" altLang="ja-JP" dirty="0" smtClean="0"/>
              <a:t>Z</a:t>
            </a:r>
            <a:r>
              <a:rPr kumimoji="1" lang="ja-JP" altLang="en-US" dirty="0" smtClean="0"/>
              <a:t>がソフトウェア</a:t>
            </a:r>
            <a:r>
              <a:rPr kumimoji="1" lang="en-US" altLang="ja-JP" dirty="0" smtClean="0"/>
              <a:t>X</a:t>
            </a:r>
            <a:r>
              <a:rPr kumimoji="1" lang="ja-JP" altLang="en-US" dirty="0" smtClean="0"/>
              <a:t>のバージョン</a:t>
            </a:r>
            <a:r>
              <a:rPr kumimoji="1" lang="en-US" altLang="ja-JP" dirty="0" smtClean="0"/>
              <a:t>3</a:t>
            </a:r>
            <a:r>
              <a:rPr kumimoji="1" lang="ja-JP" altLang="en-US" dirty="0" smtClean="0"/>
              <a:t>を再利用し，ファイル</a:t>
            </a:r>
            <a:r>
              <a:rPr kumimoji="1" lang="ja-JP" altLang="en-US" dirty="0" err="1" smtClean="0"/>
              <a:t>ｄ</a:t>
            </a:r>
            <a:r>
              <a:rPr kumimoji="1" lang="ja-JP" altLang="en-US" dirty="0" smtClean="0"/>
              <a:t>と類似するファイルをもつとき，順序関係によって正解ソフトウェアは有力ソフトウェアになりません．</a:t>
            </a:r>
            <a:endParaRPr kumimoji="1" lang="en-US" altLang="ja-JP" dirty="0" smtClean="0"/>
          </a:p>
          <a:p>
            <a:r>
              <a:rPr kumimoji="1" lang="ja-JP" altLang="en-US" dirty="0" smtClean="0"/>
              <a:t>これより，再利用元ソフトウェアが持たないソースファイルが入力ソースファイル集合に含まれている場合，再利用元が有力ソフトウェアにならない可能性があります．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33</a:t>
            </a:fld>
            <a:endParaRPr kumimoji="1" lang="ja-JP" altLang="en-US"/>
          </a:p>
        </p:txBody>
      </p:sp>
    </p:spTree>
    <p:extLst>
      <p:ext uri="{BB962C8B-B14F-4D97-AF65-F5344CB8AC3E}">
        <p14:creationId xmlns:p14="http://schemas.microsoft.com/office/powerpoint/2010/main" val="2026127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ソースファイルに基づいて、再利用元を検索する既存手法に説明します。</a:t>
            </a:r>
            <a:endParaRPr kumimoji="1" lang="en-US" altLang="ja-JP" dirty="0" smtClean="0"/>
          </a:p>
          <a:p>
            <a:r>
              <a:rPr kumimoji="1" lang="ja-JP" altLang="en-US" dirty="0" smtClean="0"/>
              <a:t>ファイルを入力として与えると，指定したリポジトリ内で最も類似するファイルを再利用元バーションとして出力する既存研究があります．</a:t>
            </a:r>
            <a:endParaRPr kumimoji="1" lang="en-US" altLang="ja-JP" dirty="0" smtClean="0"/>
          </a:p>
          <a:p>
            <a:r>
              <a:rPr kumimoji="1" lang="ja-JP" altLang="en-US" dirty="0" smtClean="0"/>
              <a:t>しかし，あらかじめ再利用しているソフトウェアを知っている必要性があります．</a:t>
            </a:r>
            <a:endParaRPr kumimoji="1" lang="en-US" altLang="ja-JP" dirty="0" smtClean="0"/>
          </a:p>
          <a:p>
            <a:endParaRPr kumimoji="1" lang="en-US" altLang="ja-JP" dirty="0" smtClean="0"/>
          </a:p>
          <a:p>
            <a:r>
              <a:rPr kumimoji="1" lang="ja-JP" altLang="en-US" dirty="0" smtClean="0"/>
              <a:t>次に，</a:t>
            </a:r>
            <a:r>
              <a:rPr kumimoji="1" lang="en-US" altLang="ja-JP" dirty="0" smtClean="0"/>
              <a:t>Locality-Sensitive</a:t>
            </a:r>
            <a:r>
              <a:rPr kumimoji="1" lang="ja-JP" altLang="en-US" dirty="0" err="1" smtClean="0"/>
              <a:t>ー</a:t>
            </a:r>
            <a:r>
              <a:rPr kumimoji="1" lang="en-US" altLang="ja-JP" dirty="0" smtClean="0"/>
              <a:t>Hashing</a:t>
            </a:r>
            <a:r>
              <a:rPr kumimoji="1" lang="ja-JP" altLang="en-US" dirty="0" smtClean="0"/>
              <a:t>アルゴリズムを利用した高速検索手法があります．</a:t>
            </a:r>
            <a:endParaRPr kumimoji="1" lang="en-US" altLang="ja-JP" dirty="0" smtClean="0"/>
          </a:p>
          <a:p>
            <a:r>
              <a:rPr kumimoji="1" lang="ja-JP" altLang="en-US" dirty="0" smtClean="0"/>
              <a:t>これはあらかじめ，複数ソフトウェアのファイル情報を格納したデータベースを構築し，クエリとしてファイルを</a:t>
            </a:r>
            <a:r>
              <a:rPr kumimoji="1" lang="en-US" altLang="ja-JP" dirty="0" smtClean="0"/>
              <a:t>1</a:t>
            </a:r>
            <a:r>
              <a:rPr kumimoji="1" lang="ja-JP" altLang="en-US" dirty="0" smtClean="0"/>
              <a:t>つ入力すると，類似するファイルとその類似度の推定値を出力します．</a:t>
            </a:r>
            <a:endParaRPr kumimoji="1" lang="en-US" altLang="ja-JP" dirty="0" smtClean="0"/>
          </a:p>
          <a:p>
            <a:r>
              <a:rPr kumimoji="1" lang="ja-JP" altLang="en-US" dirty="0" smtClean="0"/>
              <a:t>今回の手法では、この手法をベースにしています。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4</a:t>
            </a:fld>
            <a:endParaRPr kumimoji="1" lang="ja-JP" altLang="en-US"/>
          </a:p>
        </p:txBody>
      </p:sp>
    </p:spTree>
    <p:extLst>
      <p:ext uri="{BB962C8B-B14F-4D97-AF65-F5344CB8AC3E}">
        <p14:creationId xmlns:p14="http://schemas.microsoft.com/office/powerpoint/2010/main" val="890382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高速検索手法を概要図で簡単に説明します．</a:t>
            </a:r>
            <a:endParaRPr kumimoji="1" lang="en-US" altLang="ja-JP" dirty="0" smtClean="0"/>
          </a:p>
          <a:p>
            <a:r>
              <a:rPr kumimoji="1" lang="ja-JP" altLang="en-US" dirty="0" smtClean="0"/>
              <a:t>入力としてソースファイルを</a:t>
            </a:r>
            <a:r>
              <a:rPr kumimoji="1" lang="en-US" altLang="ja-JP" dirty="0" smtClean="0"/>
              <a:t>1</a:t>
            </a:r>
            <a:r>
              <a:rPr kumimoji="1" lang="ja-JP" altLang="en-US" dirty="0" smtClean="0"/>
              <a:t>つ与えると、</a:t>
            </a:r>
            <a:r>
              <a:rPr kumimoji="1" lang="en-US" altLang="ja-JP" dirty="0" smtClean="0"/>
              <a:t>DB</a:t>
            </a:r>
            <a:r>
              <a:rPr kumimoji="1" lang="ja-JP" altLang="en-US" dirty="0" smtClean="0"/>
              <a:t>内の類似ファイルを高速に検索し、それとある程度類似度の高いソースファイルとその類似度の推定値のリストが出力されます。</a:t>
            </a:r>
            <a:endParaRPr kumimoji="1" lang="en-US" altLang="ja-JP" dirty="0" smtClean="0"/>
          </a:p>
          <a:p>
            <a:r>
              <a:rPr kumimoji="1" lang="ja-JP" altLang="en-US" dirty="0" smtClean="0"/>
              <a:t>この例ではソフトウェア</a:t>
            </a:r>
            <a:r>
              <a:rPr kumimoji="1" lang="en-US" altLang="ja-JP" dirty="0" smtClean="0"/>
              <a:t>X</a:t>
            </a:r>
            <a:r>
              <a:rPr kumimoji="1" lang="ja-JP" altLang="en-US" dirty="0" smtClean="0"/>
              <a:t>の</a:t>
            </a:r>
            <a:r>
              <a:rPr kumimoji="1" lang="en-US" altLang="ja-JP" dirty="0" smtClean="0"/>
              <a:t>a</a:t>
            </a:r>
            <a:r>
              <a:rPr kumimoji="1" lang="ja-JP" altLang="en-US" dirty="0" smtClean="0"/>
              <a:t>というファイルが，ソフトウェア</a:t>
            </a:r>
            <a:r>
              <a:rPr kumimoji="1" lang="en-US" altLang="ja-JP" dirty="0" smtClean="0"/>
              <a:t>X</a:t>
            </a:r>
            <a:r>
              <a:rPr kumimoji="1" lang="ja-JP" altLang="en-US" dirty="0" smtClean="0"/>
              <a:t>のバージョン</a:t>
            </a:r>
            <a:r>
              <a:rPr kumimoji="1" lang="en-US" altLang="ja-JP" dirty="0" smtClean="0"/>
              <a:t>1</a:t>
            </a:r>
            <a:r>
              <a:rPr kumimoji="1" lang="ja-JP" altLang="en-US" dirty="0" smtClean="0"/>
              <a:t>から</a:t>
            </a:r>
            <a:r>
              <a:rPr kumimoji="1" lang="en-US" altLang="ja-JP" dirty="0" smtClean="0"/>
              <a:t>5</a:t>
            </a:r>
            <a:r>
              <a:rPr kumimoji="1" lang="ja-JP" altLang="en-US" dirty="0" smtClean="0"/>
              <a:t>のソースファイル</a:t>
            </a:r>
            <a:r>
              <a:rPr kumimoji="1" lang="en-US" altLang="ja-JP" dirty="0" smtClean="0"/>
              <a:t>a</a:t>
            </a:r>
            <a:r>
              <a:rPr kumimoji="1" lang="ja-JP" altLang="en-US" dirty="0" smtClean="0"/>
              <a:t>と各類似度の推定値で類似しているということを表しています．</a:t>
            </a:r>
            <a:endParaRPr kumimoji="1" lang="en-US" altLang="ja-JP" dirty="0" smtClean="0"/>
          </a:p>
          <a:p>
            <a:r>
              <a:rPr kumimoji="1" lang="ja-JP" altLang="en-US" dirty="0" smtClean="0"/>
              <a:t>この結果から</a:t>
            </a:r>
            <a:r>
              <a:rPr kumimoji="1" lang="en-US" altLang="ja-JP" dirty="0" smtClean="0"/>
              <a:t>X</a:t>
            </a:r>
            <a:r>
              <a:rPr kumimoji="1" lang="ja-JP" altLang="en-US" dirty="0" smtClean="0"/>
              <a:t>のバージョン</a:t>
            </a:r>
            <a:r>
              <a:rPr kumimoji="1" lang="en-US" altLang="ja-JP" dirty="0" smtClean="0"/>
              <a:t>3</a:t>
            </a:r>
            <a:r>
              <a:rPr kumimoji="1" lang="ja-JP" altLang="en-US" dirty="0" smtClean="0"/>
              <a:t>が再利用元と推定できます．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5</a:t>
            </a:fld>
            <a:endParaRPr kumimoji="1" lang="ja-JP" altLang="en-US"/>
          </a:p>
        </p:txBody>
      </p:sp>
    </p:spTree>
    <p:extLst>
      <p:ext uri="{BB962C8B-B14F-4D97-AF65-F5344CB8AC3E}">
        <p14:creationId xmlns:p14="http://schemas.microsoft.com/office/powerpoint/2010/main" val="950800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それでは、提案手法について説明します。</a:t>
            </a:r>
            <a:endParaRPr lang="en-US" altLang="ja-JP" dirty="0" smtClean="0"/>
          </a:p>
          <a:p>
            <a:pPr defTabSz="913851">
              <a:defRPr/>
            </a:pPr>
            <a:r>
              <a:rPr lang="ja-JP" altLang="en-US" dirty="0" smtClean="0"/>
              <a:t>複数ファイルの検索結果から得られたソースファイル群を用いて，再利用したソフトウェアの再利用元を推定する手法を提案します．</a:t>
            </a:r>
            <a:endParaRPr lang="en-US" altLang="ja-JP" dirty="0" smtClean="0"/>
          </a:p>
          <a:p>
            <a:pPr defTabSz="913851">
              <a:defRPr/>
            </a:pPr>
            <a:r>
              <a:rPr lang="ja-JP" altLang="en-US" dirty="0" smtClean="0"/>
              <a:t>本研究におけるソフトウェアはソースファイルの集合を表します．</a:t>
            </a:r>
            <a:endParaRPr lang="en-US" altLang="ja-JP" dirty="0" smtClean="0"/>
          </a:p>
          <a:p>
            <a:pPr defTabSz="913851">
              <a:defRPr/>
            </a:pPr>
            <a:r>
              <a:rPr lang="ja-JP" altLang="en-US" dirty="0" smtClean="0"/>
              <a:t>手法の入力は，再利用したソフトウェアのソースファイル集合で</a:t>
            </a:r>
            <a:endParaRPr lang="en-US" altLang="ja-JP" dirty="0" smtClean="0"/>
          </a:p>
          <a:p>
            <a:pPr defTabSz="913851">
              <a:defRPr/>
            </a:pPr>
            <a:r>
              <a:rPr lang="ja-JP" altLang="en-US" dirty="0" smtClean="0"/>
              <a:t>出力は入力集合と類似するソースファイルをもつソフトウェアが，類似する順に並んだリストです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6</a:t>
            </a:fld>
            <a:endParaRPr kumimoji="1" lang="ja-JP" altLang="en-US"/>
          </a:p>
        </p:txBody>
      </p:sp>
    </p:spTree>
    <p:extLst>
      <p:ext uri="{BB962C8B-B14F-4D97-AF65-F5344CB8AC3E}">
        <p14:creationId xmlns:p14="http://schemas.microsoft.com/office/powerpoint/2010/main" val="27823171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手法は</a:t>
            </a:r>
            <a:r>
              <a:rPr lang="en-US" altLang="ja-JP" dirty="0"/>
              <a:t>3</a:t>
            </a:r>
            <a:r>
              <a:rPr lang="ja-JP" altLang="en-US" dirty="0"/>
              <a:t>ステップで構成されます．</a:t>
            </a:r>
            <a:endParaRPr lang="en-US" altLang="ja-JP" dirty="0"/>
          </a:p>
          <a:p>
            <a:r>
              <a:rPr lang="ja-JP" altLang="en-US" dirty="0"/>
              <a:t>ステップ１で、再利用したソフトウェアの各ソースファイルを入力し類似ソースファイルを検索し，結果をソフトウェア別にまとめます．</a:t>
            </a:r>
            <a:endParaRPr lang="en-US" altLang="ja-JP" dirty="0"/>
          </a:p>
          <a:p>
            <a:r>
              <a:rPr lang="ja-JP" altLang="en-US" dirty="0"/>
              <a:t>本手法で</a:t>
            </a:r>
            <a:r>
              <a:rPr lang="ja-JP" altLang="en-US" dirty="0" smtClean="0"/>
              <a:t>は類似ソースファイル検索後</a:t>
            </a:r>
            <a:r>
              <a:rPr lang="ja-JP" altLang="en-US" dirty="0"/>
              <a:t>，真の類似値を計算しその閾値を</a:t>
            </a:r>
            <a:r>
              <a:rPr lang="en-US" altLang="ja-JP" dirty="0"/>
              <a:t>0.8</a:t>
            </a:r>
            <a:r>
              <a:rPr lang="ja-JP" altLang="en-US" dirty="0"/>
              <a:t>としました．類似度</a:t>
            </a:r>
            <a:r>
              <a:rPr lang="ja-JP" altLang="en-US" dirty="0" smtClean="0"/>
              <a:t>はソースファイルのトークンから得ら</a:t>
            </a:r>
            <a:r>
              <a:rPr lang="ja-JP" altLang="en-US" smtClean="0"/>
              <a:t>れる</a:t>
            </a:r>
            <a:r>
              <a:rPr lang="en-US" altLang="ja-JP" smtClean="0"/>
              <a:t>3-gram</a:t>
            </a:r>
            <a:r>
              <a:rPr lang="ja-JP" altLang="en-US" smtClean="0"/>
              <a:t>集合に対するジ</a:t>
            </a:r>
            <a:r>
              <a:rPr lang="ja-JP" altLang="en-US" dirty="0" smtClean="0"/>
              <a:t>ャッ</a:t>
            </a:r>
            <a:r>
              <a:rPr lang="ja-JP" altLang="en-US" dirty="0"/>
              <a:t>カード係数を利用しています．</a:t>
            </a:r>
            <a:endParaRPr lang="en-US" altLang="ja-JP"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7</a:t>
            </a:fld>
            <a:endParaRPr kumimoji="1" lang="ja-JP" altLang="en-US"/>
          </a:p>
        </p:txBody>
      </p:sp>
    </p:spTree>
    <p:extLst>
      <p:ext uri="{BB962C8B-B14F-4D97-AF65-F5344CB8AC3E}">
        <p14:creationId xmlns:p14="http://schemas.microsoft.com/office/powerpoint/2010/main" val="900589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手法を例を用いて説明します．</a:t>
            </a:r>
            <a:endParaRPr lang="en-US" altLang="ja-JP" dirty="0"/>
          </a:p>
          <a:p>
            <a:r>
              <a:rPr lang="ja-JP" altLang="en-US" dirty="0"/>
              <a:t>ソフトウェア</a:t>
            </a:r>
            <a:r>
              <a:rPr lang="en-US" altLang="ja-JP" dirty="0"/>
              <a:t>X</a:t>
            </a:r>
            <a:r>
              <a:rPr lang="ja-JP" altLang="en-US" dirty="0"/>
              <a:t>のソースファイル集合を入力し，</a:t>
            </a:r>
            <a:r>
              <a:rPr lang="en-US" altLang="ja-JP" dirty="0"/>
              <a:t>1</a:t>
            </a:r>
            <a:r>
              <a:rPr lang="ja-JP" altLang="en-US" dirty="0"/>
              <a:t>ファイルずつ検索します．</a:t>
            </a:r>
            <a:endParaRPr lang="en-US" altLang="ja-JP" dirty="0"/>
          </a:p>
          <a:p>
            <a:r>
              <a:rPr lang="ja-JP" altLang="en-US" dirty="0" smtClean="0"/>
              <a:t>まずソースファイル</a:t>
            </a:r>
            <a:r>
              <a:rPr lang="en-US" altLang="ja-JP" dirty="0" smtClean="0"/>
              <a:t>a</a:t>
            </a:r>
            <a:r>
              <a:rPr lang="ja-JP" altLang="en-US" dirty="0" smtClean="0"/>
              <a:t>の類似</a:t>
            </a:r>
            <a:r>
              <a:rPr lang="ja-JP" altLang="en-US" dirty="0"/>
              <a:t>ファイルを検索します</a:t>
            </a:r>
            <a:r>
              <a:rPr lang="ja-JP" altLang="en-US" dirty="0" smtClean="0"/>
              <a:t>．そして</a:t>
            </a:r>
            <a:r>
              <a:rPr lang="ja-JP" altLang="en-US" dirty="0"/>
              <a:t>得られた類似ファイル</a:t>
            </a:r>
            <a:r>
              <a:rPr lang="ja-JP" altLang="en-US" dirty="0" smtClean="0"/>
              <a:t>を持つソフトウェア</a:t>
            </a:r>
            <a:r>
              <a:rPr lang="ja-JP" altLang="en-US" dirty="0"/>
              <a:t>別にまとめリストを作ります．</a:t>
            </a:r>
            <a:endParaRPr lang="en-US" altLang="ja-JP" dirty="0"/>
          </a:p>
          <a:p>
            <a:r>
              <a:rPr lang="ja-JP" altLang="en-US" dirty="0" smtClean="0"/>
              <a:t>このリストは入力</a:t>
            </a:r>
            <a:r>
              <a:rPr lang="ja-JP" altLang="en-US" dirty="0"/>
              <a:t>ソフトウェアの</a:t>
            </a:r>
            <a:r>
              <a:rPr lang="en-US" altLang="ja-JP" dirty="0" smtClean="0"/>
              <a:t>a</a:t>
            </a:r>
            <a:r>
              <a:rPr lang="ja-JP" altLang="en-US" dirty="0" smtClean="0"/>
              <a:t>と</a:t>
            </a:r>
            <a:r>
              <a:rPr lang="ja-JP" altLang="en-US" dirty="0"/>
              <a:t>，ソフトウェア</a:t>
            </a:r>
            <a:r>
              <a:rPr lang="en-US" altLang="ja-JP" dirty="0"/>
              <a:t>X</a:t>
            </a:r>
            <a:r>
              <a:rPr lang="ja-JP" altLang="en-US" dirty="0"/>
              <a:t>のバージョン</a:t>
            </a:r>
            <a:r>
              <a:rPr lang="en-US" altLang="ja-JP" dirty="0"/>
              <a:t>1</a:t>
            </a:r>
            <a:r>
              <a:rPr lang="ja-JP" altLang="en-US" dirty="0" smtClean="0"/>
              <a:t>の類似ファイルは</a:t>
            </a:r>
            <a:r>
              <a:rPr lang="ja-JP" altLang="en-US" dirty="0"/>
              <a:t>類似度</a:t>
            </a:r>
            <a:r>
              <a:rPr lang="en-US" altLang="ja-JP" dirty="0"/>
              <a:t>0.96</a:t>
            </a:r>
            <a:r>
              <a:rPr lang="ja-JP" altLang="en-US" dirty="0"/>
              <a:t>で類似しているとよみます</a:t>
            </a:r>
            <a:r>
              <a:rPr lang="ja-JP" altLang="en-US" dirty="0" smtClean="0"/>
              <a:t>．</a:t>
            </a:r>
            <a:endParaRPr lang="en-US" altLang="ja-JP" dirty="0" smtClean="0"/>
          </a:p>
          <a:p>
            <a:endParaRPr lang="en-US" altLang="ja-JP"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8</a:t>
            </a:fld>
            <a:endParaRPr kumimoji="1" lang="ja-JP" altLang="en-US"/>
          </a:p>
        </p:txBody>
      </p:sp>
    </p:spTree>
    <p:extLst>
      <p:ext uri="{BB962C8B-B14F-4D97-AF65-F5344CB8AC3E}">
        <p14:creationId xmlns:p14="http://schemas.microsoft.com/office/powerpoint/2010/main" val="1311796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smtClean="0"/>
              <a:t>b</a:t>
            </a:r>
            <a:r>
              <a:rPr lang="ja-JP" altLang="en-US" dirty="0" smtClean="0"/>
              <a:t>も</a:t>
            </a:r>
            <a:r>
              <a:rPr lang="ja-JP" altLang="en-US" dirty="0"/>
              <a:t>同様に検索しソフトウェア別に</a:t>
            </a:r>
            <a:r>
              <a:rPr lang="ja-JP" altLang="en-US" dirty="0" smtClean="0"/>
              <a:t>まとめてリスト</a:t>
            </a:r>
            <a:r>
              <a:rPr lang="ja-JP" altLang="en-US" dirty="0"/>
              <a:t>を更新していきます</a:t>
            </a:r>
            <a:r>
              <a:rPr lang="ja-JP" altLang="en-US" dirty="0" smtClean="0"/>
              <a:t>．</a:t>
            </a:r>
            <a:endParaRPr lang="en-US" altLang="ja-JP"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9</a:t>
            </a:fld>
            <a:endParaRPr kumimoji="1" lang="ja-JP" altLang="en-US"/>
          </a:p>
        </p:txBody>
      </p:sp>
    </p:spTree>
    <p:extLst>
      <p:ext uri="{BB962C8B-B14F-4D97-AF65-F5344CB8AC3E}">
        <p14:creationId xmlns:p14="http://schemas.microsoft.com/office/powerpoint/2010/main" val="11033084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chemeClr val="tx1"/>
                </a:solidFill>
              </a:defRPr>
            </a:lvl1pPr>
          </a:lstStyle>
          <a:p>
            <a:pPr lvl="0"/>
            <a:r>
              <a:rPr lang="ja-JP" altLang="en-US" noProof="0" smtClean="0"/>
              <a:t>マスター サブタイトルの書式設定</a:t>
            </a:r>
            <a:endParaRPr lang="ja-JP" altLang="en-US" noProof="0" dirty="0" smtClean="0"/>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kumimoji="1" lang="ja-JP" altLang="en-US"/>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kumimoji="1" lang="ja-JP" altLang="en-US"/>
          </a:p>
        </p:txBody>
      </p:sp>
      <p:sp>
        <p:nvSpPr>
          <p:cNvPr id="4" name="スライド番号プレースホルダー 3"/>
          <p:cNvSpPr>
            <a:spLocks noGrp="1"/>
          </p:cNvSpPr>
          <p:nvPr>
            <p:ph type="sldNum" sz="quarter" idx="11"/>
          </p:nvPr>
        </p:nvSpPr>
        <p:spPr/>
        <p:txBody>
          <a:bodyPr/>
          <a:lstStyle/>
          <a:p>
            <a:fld id="{B24E575F-AE80-4FDB-9C39-ECDDBAB19842}" type="slidenum">
              <a:rPr kumimoji="1" lang="ja-JP" altLang="en-US" smtClean="0"/>
              <a:t>‹#›</a:t>
            </a:fld>
            <a:endParaRPr kumimoji="1" lang="ja-JP" altLang="en-US"/>
          </a:p>
        </p:txBody>
      </p:sp>
      <p:sp>
        <p:nvSpPr>
          <p:cNvPr id="5" name="タイトル 4"/>
          <p:cNvSpPr>
            <a:spLocks noGrp="1"/>
          </p:cNvSpPr>
          <p:nvPr>
            <p:ph type="title"/>
          </p:nvPr>
        </p:nvSpPr>
        <p:spPr>
          <a:xfrm>
            <a:off x="317501" y="1322896"/>
            <a:ext cx="8574088" cy="576262"/>
          </a:xfrm>
        </p:spPr>
        <p:txBody>
          <a:bodyPr/>
          <a:lstStyle>
            <a:lvl1pPr>
              <a:defRPr>
                <a:solidFill>
                  <a:schemeClr val="tx1"/>
                </a:solidFill>
              </a:defRPr>
            </a:lvl1pPr>
          </a:lstStyle>
          <a:p>
            <a:r>
              <a:rPr kumimoji="1" lang="ja-JP" altLang="en-US" smtClean="0"/>
              <a:t>マスター タイトルの書式設定</a:t>
            </a:r>
            <a:endParaRPr kumimoji="1" lang="ja-JP" altLang="en-US" dirty="0"/>
          </a:p>
        </p:txBody>
      </p:sp>
    </p:spTree>
    <p:extLst>
      <p:ext uri="{BB962C8B-B14F-4D97-AF65-F5344CB8AC3E}">
        <p14:creationId xmlns:p14="http://schemas.microsoft.com/office/powerpoint/2010/main" val="26926635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1999307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1366601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ctr">
              <a:defRPr sz="3600">
                <a:solidFill>
                  <a:schemeClr val="tx1"/>
                </a:solidFill>
              </a:defRPr>
            </a:lvl1pPr>
          </a:lstStyle>
          <a:p>
            <a:r>
              <a:rPr lang="ja-JP" altLang="en-US" smtClean="0"/>
              <a:t>マスター タイトルの書式設定</a:t>
            </a:r>
            <a:endParaRPr lang="ja-JP" altLang="en-US" dirty="0"/>
          </a:p>
        </p:txBody>
      </p:sp>
      <p:sp>
        <p:nvSpPr>
          <p:cNvPr id="3" name="コンテンツ プレースホルダー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6" name="スライド番号プレースホルダー 5"/>
          <p:cNvSpPr>
            <a:spLocks noGrp="1"/>
          </p:cNvSpPr>
          <p:nvPr>
            <p:ph type="sldNum" sz="quarter" idx="12"/>
          </p:nvPr>
        </p:nvSpPr>
        <p:spPr>
          <a:xfrm>
            <a:off x="8399007" y="6614665"/>
            <a:ext cx="575588" cy="268288"/>
          </a:xfrm>
        </p:spPr>
        <p:txBody>
          <a:bodyPr/>
          <a:lstStyle>
            <a:lvl1pPr>
              <a:defRPr/>
            </a:lvl1pPr>
          </a:lstStyle>
          <a:p>
            <a:fld id="{B24E575F-AE80-4FDB-9C39-ECDDBAB19842}" type="slidenum">
              <a:rPr kumimoji="1" lang="ja-JP" altLang="en-US" smtClean="0"/>
              <a:t>‹#›</a:t>
            </a:fld>
            <a:endParaRPr kumimoji="1" lang="ja-JP" altLang="en-US"/>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9" name="Rectangle 5"/>
          <p:cNvSpPr txBox="1">
            <a:spLocks noChangeArrowheads="1"/>
          </p:cNvSpPr>
          <p:nvPr/>
        </p:nvSpPr>
        <p:spPr bwMode="auto">
          <a:xfrm>
            <a:off x="1377192" y="6608492"/>
            <a:ext cx="7802809" cy="21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smtClean="0"/>
              <a:t>Department of Computer Science, Graduate School of Information Science and Technology, Osaka University</a:t>
            </a:r>
            <a:endParaRPr lang="en-US" altLang="ja-JP" sz="750" dirty="0"/>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13792421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smtClean="0"/>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0754385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4801250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20393090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205891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22093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078690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ja-JP" altLang="en-US"/>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4948317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kumimoji="1" lang="ja-JP" altLang="en-US"/>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kumimoji="1" lang="ja-JP" altLang="en-US"/>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583250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243758" y="1256528"/>
            <a:ext cx="8738009" cy="1634156"/>
          </a:xfrm>
        </p:spPr>
        <p:txBody>
          <a:bodyPr/>
          <a:lstStyle/>
          <a:p>
            <a:pPr algn="ctr"/>
            <a:r>
              <a:rPr lang="ja-JP" altLang="en-US" sz="3200" dirty="0"/>
              <a:t>ソースファイル群の類似性を</a:t>
            </a:r>
            <a:r>
              <a:rPr lang="ja-JP" altLang="en-US" sz="3200" dirty="0" smtClean="0"/>
              <a:t>用いた</a:t>
            </a:r>
            <a:r>
              <a:rPr lang="en-US" altLang="ja-JP" sz="3200" dirty="0" smtClean="0"/>
              <a:t/>
            </a:r>
            <a:br>
              <a:rPr lang="en-US" altLang="ja-JP" sz="3200" dirty="0" smtClean="0"/>
            </a:br>
            <a:r>
              <a:rPr lang="ja-JP" altLang="en-US" sz="3200" dirty="0" smtClean="0"/>
              <a:t>ソフトウェア</a:t>
            </a:r>
            <a:r>
              <a:rPr lang="ja-JP" altLang="en-US" sz="3200" dirty="0"/>
              <a:t>再利用</a:t>
            </a:r>
            <a:r>
              <a:rPr lang="ja-JP" altLang="en-US" sz="3200" dirty="0" smtClean="0"/>
              <a:t>元の</a:t>
            </a:r>
            <a:r>
              <a:rPr lang="ja-JP" altLang="en-US" sz="3200" dirty="0"/>
              <a:t>検索</a:t>
            </a:r>
            <a:endParaRPr kumimoji="1" lang="ja-JP" altLang="en-US" sz="3200" dirty="0"/>
          </a:p>
        </p:txBody>
      </p:sp>
      <p:sp>
        <p:nvSpPr>
          <p:cNvPr id="4" name="スライド番号プレースホルダー 3"/>
          <p:cNvSpPr>
            <a:spLocks noGrp="1"/>
          </p:cNvSpPr>
          <p:nvPr>
            <p:ph type="sldNum" sz="quarter" idx="11"/>
          </p:nvPr>
        </p:nvSpPr>
        <p:spPr/>
        <p:txBody>
          <a:bodyPr/>
          <a:lstStyle/>
          <a:p>
            <a:fld id="{B24E575F-AE80-4FDB-9C39-ECDDBAB19842}" type="slidenum">
              <a:rPr kumimoji="1" lang="ja-JP" altLang="en-US" smtClean="0"/>
              <a:t>1</a:t>
            </a:fld>
            <a:endParaRPr kumimoji="1" lang="ja-JP" altLang="en-US" dirty="0"/>
          </a:p>
        </p:txBody>
      </p:sp>
      <p:sp>
        <p:nvSpPr>
          <p:cNvPr id="6" name="Rectangle 3"/>
          <p:cNvSpPr txBox="1">
            <a:spLocks noChangeArrowheads="1"/>
          </p:cNvSpPr>
          <p:nvPr/>
        </p:nvSpPr>
        <p:spPr bwMode="auto">
          <a:xfrm>
            <a:off x="784225" y="3357562"/>
            <a:ext cx="6451775" cy="1511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kumimoji="1" sz="18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lgn="r"/>
            <a:r>
              <a:rPr lang="ja-JP" altLang="en-US" sz="2800" dirty="0" smtClean="0"/>
              <a:t>○</a:t>
            </a:r>
            <a:r>
              <a:rPr lang="ja-JP" altLang="en-US" sz="2800" u="sng" dirty="0" smtClean="0"/>
              <a:t>坂口雄亮</a:t>
            </a:r>
            <a:r>
              <a:rPr lang="en-US" altLang="ja-JP" sz="2800" dirty="0" smtClean="0"/>
              <a:t>, </a:t>
            </a:r>
            <a:r>
              <a:rPr lang="ja-JP" altLang="en-US" sz="2800" dirty="0" smtClean="0"/>
              <a:t>石尾隆</a:t>
            </a:r>
            <a:r>
              <a:rPr lang="en-US" altLang="ja-JP" sz="2800" dirty="0" smtClean="0"/>
              <a:t>, </a:t>
            </a:r>
            <a:r>
              <a:rPr lang="ja-JP" altLang="en-US" sz="2800" dirty="0" smtClean="0"/>
              <a:t>伊藤薫</a:t>
            </a:r>
            <a:r>
              <a:rPr lang="en-US" altLang="ja-JP" sz="2800" dirty="0" smtClean="0"/>
              <a:t>, </a:t>
            </a:r>
            <a:r>
              <a:rPr lang="ja-JP" altLang="en-US" sz="2800" dirty="0" smtClean="0"/>
              <a:t>井上克郎</a:t>
            </a:r>
            <a:endParaRPr lang="en-US" altLang="ja-JP" sz="2800" dirty="0" smtClean="0"/>
          </a:p>
          <a:p>
            <a:pPr algn="r"/>
            <a:endParaRPr lang="en-US" altLang="ja-JP" sz="2800" dirty="0" smtClean="0"/>
          </a:p>
          <a:p>
            <a:pPr algn="r"/>
            <a:r>
              <a:rPr lang="ja-JP" altLang="en-US" sz="2800" dirty="0" smtClean="0"/>
              <a:t>大阪大学大学院情報科学研究科</a:t>
            </a:r>
            <a:endParaRPr lang="ja-JP" altLang="ja-JP" sz="2800" dirty="0"/>
          </a:p>
        </p:txBody>
      </p:sp>
    </p:spTree>
    <p:extLst>
      <p:ext uri="{BB962C8B-B14F-4D97-AF65-F5344CB8AC3E}">
        <p14:creationId xmlns:p14="http://schemas.microsoft.com/office/powerpoint/2010/main" val="40883530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n-ea"/>
                <a:ea typeface="+mn-ea"/>
              </a:rPr>
              <a:t>1.</a:t>
            </a:r>
            <a:r>
              <a:rPr lang="ja-JP" altLang="en-US" dirty="0">
                <a:latin typeface="+mn-ea"/>
                <a:ea typeface="+mn-ea"/>
              </a:rPr>
              <a:t>複数ファイルの</a:t>
            </a:r>
            <a:r>
              <a:rPr lang="ja-JP" altLang="en-US" dirty="0" smtClean="0">
                <a:latin typeface="+mn-ea"/>
                <a:ea typeface="+mn-ea"/>
              </a:rPr>
              <a:t>検索</a:t>
            </a:r>
            <a:endParaRPr kumimoji="1" lang="ja-JP" altLang="en-US" dirty="0">
              <a:latin typeface="+mn-ea"/>
              <a:ea typeface="+mn-ea"/>
            </a:endParaRPr>
          </a:p>
        </p:txBody>
      </p:sp>
      <p:sp>
        <p:nvSpPr>
          <p:cNvPr id="3" name="コンテンツ プレースホルダー 2"/>
          <p:cNvSpPr>
            <a:spLocks noGrp="1"/>
          </p:cNvSpPr>
          <p:nvPr>
            <p:ph idx="1"/>
          </p:nvPr>
        </p:nvSpPr>
        <p:spPr>
          <a:xfrm>
            <a:off x="398206" y="921148"/>
            <a:ext cx="8436077" cy="578037"/>
          </a:xfrm>
        </p:spPr>
        <p:txBody>
          <a:bodyPr/>
          <a:lstStyle/>
          <a:p>
            <a:pPr>
              <a:spcAft>
                <a:spcPts val="600"/>
              </a:spcAft>
            </a:pPr>
            <a:r>
              <a:rPr lang="ja-JP" altLang="en-US" dirty="0"/>
              <a:t>再利用</a:t>
            </a:r>
            <a:r>
              <a:rPr lang="ja-JP" altLang="en-US" dirty="0" smtClean="0"/>
              <a:t>したソフトウェアの各ソースファイルに</a:t>
            </a:r>
            <a:r>
              <a:rPr lang="ja-JP" altLang="en-US" dirty="0"/>
              <a:t>対して</a:t>
            </a:r>
            <a:r>
              <a:rPr lang="ja-JP" altLang="en-US" dirty="0" smtClean="0"/>
              <a:t>検索を行い，結果をソフトウェア別にまとめる．</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10</a:t>
            </a:fld>
            <a:endParaRPr kumimoji="1" lang="ja-JP" altLang="en-US"/>
          </a:p>
        </p:txBody>
      </p:sp>
      <p:sp>
        <p:nvSpPr>
          <p:cNvPr id="62" name="正方形/長方形 61"/>
          <p:cNvSpPr/>
          <p:nvPr/>
        </p:nvSpPr>
        <p:spPr>
          <a:xfrm>
            <a:off x="4324239" y="3348435"/>
            <a:ext cx="497866" cy="497866"/>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78861" y="2306952"/>
            <a:ext cx="1665495" cy="20829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ソフトウェア </a:t>
            </a:r>
            <a:r>
              <a:rPr lang="en-US" altLang="ja-JP" dirty="0">
                <a:solidFill>
                  <a:schemeClr val="tx1"/>
                </a:solidFill>
              </a:rPr>
              <a:t>: </a:t>
            </a:r>
            <a:r>
              <a:rPr lang="en-US" altLang="ja-JP" dirty="0" smtClean="0">
                <a:solidFill>
                  <a:schemeClr val="tx1"/>
                </a:solidFill>
              </a:rPr>
              <a:t>X</a:t>
            </a:r>
          </a:p>
          <a:p>
            <a:pPr algn="ctr"/>
            <a:endParaRPr lang="en-US" altLang="ja-JP" dirty="0">
              <a:solidFill>
                <a:schemeClr val="tx1"/>
              </a:solidFill>
            </a:endParaRPr>
          </a:p>
          <a:p>
            <a:pPr algn="ctr"/>
            <a:endParaRPr lang="en-US" altLang="ja-JP" dirty="0" smtClean="0">
              <a:solidFill>
                <a:schemeClr val="tx1"/>
              </a:solidFill>
            </a:endParaRPr>
          </a:p>
          <a:p>
            <a:pPr algn="ctr"/>
            <a:endParaRPr lang="en-US" altLang="ja-JP" dirty="0">
              <a:solidFill>
                <a:schemeClr val="tx1"/>
              </a:solidFill>
            </a:endParaRPr>
          </a:p>
          <a:p>
            <a:pPr algn="ctr"/>
            <a:endParaRPr lang="en-US" altLang="ja-JP" dirty="0" smtClean="0">
              <a:solidFill>
                <a:schemeClr val="tx1"/>
              </a:solidFill>
            </a:endParaRPr>
          </a:p>
          <a:p>
            <a:pPr algn="ctr"/>
            <a:endParaRPr lang="ja-JP" altLang="en-US" dirty="0">
              <a:solidFill>
                <a:schemeClr val="tx1"/>
              </a:solidFill>
            </a:endParaRPr>
          </a:p>
          <a:p>
            <a:pPr algn="ctr"/>
            <a:endParaRPr kumimoji="1" lang="ja-JP" altLang="en-US" dirty="0">
              <a:solidFill>
                <a:schemeClr val="tx1"/>
              </a:solidFill>
            </a:endParaRPr>
          </a:p>
        </p:txBody>
      </p:sp>
      <p:cxnSp>
        <p:nvCxnSpPr>
          <p:cNvPr id="69" name="直線矢印コネクタ 68"/>
          <p:cNvCxnSpPr>
            <a:stCxn id="53" idx="3"/>
            <a:endCxn id="62" idx="0"/>
          </p:cNvCxnSpPr>
          <p:nvPr/>
        </p:nvCxnSpPr>
        <p:spPr>
          <a:xfrm>
            <a:off x="4571225" y="2857944"/>
            <a:ext cx="1947" cy="490491"/>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4089019" y="3882461"/>
            <a:ext cx="1031051" cy="369332"/>
          </a:xfrm>
          <a:prstGeom prst="rect">
            <a:avLst/>
          </a:prstGeom>
          <a:noFill/>
        </p:spPr>
        <p:txBody>
          <a:bodyPr wrap="none" rtlCol="0">
            <a:spAutoFit/>
          </a:bodyPr>
          <a:lstStyle/>
          <a:p>
            <a:pPr algn="ctr"/>
            <a:r>
              <a:rPr lang="ja-JP" altLang="en-US" dirty="0" smtClean="0"/>
              <a:t>システム</a:t>
            </a:r>
            <a:endParaRPr kumimoji="1" lang="ja-JP" altLang="en-US" dirty="0"/>
          </a:p>
        </p:txBody>
      </p:sp>
      <p:sp>
        <p:nvSpPr>
          <p:cNvPr id="53" name="円柱 52"/>
          <p:cNvSpPr/>
          <p:nvPr/>
        </p:nvSpPr>
        <p:spPr>
          <a:xfrm>
            <a:off x="4322292" y="2224855"/>
            <a:ext cx="497866" cy="633089"/>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3845706" y="1884646"/>
            <a:ext cx="1451038" cy="369332"/>
          </a:xfrm>
          <a:prstGeom prst="rect">
            <a:avLst/>
          </a:prstGeom>
          <a:noFill/>
        </p:spPr>
        <p:txBody>
          <a:bodyPr wrap="square" rtlCol="0">
            <a:spAutoFit/>
          </a:bodyPr>
          <a:lstStyle/>
          <a:p>
            <a:pPr algn="ctr"/>
            <a:r>
              <a:rPr kumimoji="1" lang="ja-JP" altLang="en-US" dirty="0" smtClean="0"/>
              <a:t>データベース</a:t>
            </a:r>
            <a:endParaRPr kumimoji="1" lang="ja-JP" altLang="en-US" dirty="0"/>
          </a:p>
        </p:txBody>
      </p:sp>
      <p:sp>
        <p:nvSpPr>
          <p:cNvPr id="46" name="メモ 45"/>
          <p:cNvSpPr/>
          <p:nvPr/>
        </p:nvSpPr>
        <p:spPr>
          <a:xfrm>
            <a:off x="935328" y="2784148"/>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7" name="メモ 46"/>
          <p:cNvSpPr/>
          <p:nvPr/>
        </p:nvSpPr>
        <p:spPr>
          <a:xfrm>
            <a:off x="935328" y="3315664"/>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p:nvPr/>
        </p:nvSpPr>
        <p:spPr>
          <a:xfrm>
            <a:off x="935328" y="3846301"/>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メモ 33"/>
          <p:cNvSpPr/>
          <p:nvPr/>
        </p:nvSpPr>
        <p:spPr>
          <a:xfrm>
            <a:off x="3007780" y="3439491"/>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矢印コネクタ 34"/>
          <p:cNvCxnSpPr>
            <a:stCxn id="34" idx="3"/>
            <a:endCxn id="62" idx="1"/>
          </p:cNvCxnSpPr>
          <p:nvPr/>
        </p:nvCxnSpPr>
        <p:spPr>
          <a:xfrm>
            <a:off x="3231904" y="3597368"/>
            <a:ext cx="109233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カギ線コネクタ 35"/>
          <p:cNvCxnSpPr>
            <a:stCxn id="62" idx="3"/>
          </p:cNvCxnSpPr>
          <p:nvPr/>
        </p:nvCxnSpPr>
        <p:spPr>
          <a:xfrm>
            <a:off x="4822105" y="3597368"/>
            <a:ext cx="671915" cy="867952"/>
          </a:xfrm>
          <a:prstGeom prst="bentConnector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683111" y="3709618"/>
            <a:ext cx="866286" cy="461665"/>
          </a:xfrm>
          <a:prstGeom prst="rect">
            <a:avLst/>
          </a:prstGeom>
          <a:noFill/>
        </p:spPr>
        <p:txBody>
          <a:bodyPr wrap="square" rtlCol="0">
            <a:spAutoFit/>
          </a:bodyPr>
          <a:lstStyle/>
          <a:p>
            <a:pPr algn="ctr"/>
            <a:r>
              <a:rPr kumimoji="1" lang="en-US" altLang="ja-JP" sz="2400" dirty="0" smtClean="0"/>
              <a:t>c</a:t>
            </a:r>
            <a:endParaRPr kumimoji="1" lang="ja-JP" altLang="en-US" sz="2400" dirty="0"/>
          </a:p>
        </p:txBody>
      </p:sp>
      <p:sp>
        <p:nvSpPr>
          <p:cNvPr id="43" name="角丸四角形吹き出し 42"/>
          <p:cNvSpPr/>
          <p:nvPr/>
        </p:nvSpPr>
        <p:spPr>
          <a:xfrm>
            <a:off x="5988361" y="1746086"/>
            <a:ext cx="2117413" cy="2241117"/>
          </a:xfrm>
          <a:prstGeom prst="wedgeRoundRectCallout">
            <a:avLst>
              <a:gd name="adj1" fmla="val -105185"/>
              <a:gd name="adj2" fmla="val -1491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メモ 43"/>
          <p:cNvSpPr/>
          <p:nvPr/>
        </p:nvSpPr>
        <p:spPr>
          <a:xfrm>
            <a:off x="6286979"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5" name="メモ 44"/>
          <p:cNvSpPr/>
          <p:nvPr/>
        </p:nvSpPr>
        <p:spPr>
          <a:xfrm>
            <a:off x="6648313"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0" name="メモ 49"/>
          <p:cNvSpPr/>
          <p:nvPr/>
        </p:nvSpPr>
        <p:spPr>
          <a:xfrm>
            <a:off x="7002276"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1" name="メモ 50"/>
          <p:cNvSpPr/>
          <p:nvPr/>
        </p:nvSpPr>
        <p:spPr>
          <a:xfrm>
            <a:off x="7344417"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2" name="メモ 51"/>
          <p:cNvSpPr/>
          <p:nvPr/>
        </p:nvSpPr>
        <p:spPr>
          <a:xfrm>
            <a:off x="6286979"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メモ 58"/>
          <p:cNvSpPr/>
          <p:nvPr/>
        </p:nvSpPr>
        <p:spPr>
          <a:xfrm>
            <a:off x="6648313"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メモ 59"/>
          <p:cNvSpPr/>
          <p:nvPr/>
        </p:nvSpPr>
        <p:spPr>
          <a:xfrm>
            <a:off x="7002276"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メモ 60"/>
          <p:cNvSpPr/>
          <p:nvPr/>
        </p:nvSpPr>
        <p:spPr>
          <a:xfrm>
            <a:off x="7344417"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rot="16200000">
            <a:off x="6824901" y="3555946"/>
            <a:ext cx="578874"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64" name="メモ 63"/>
          <p:cNvSpPr/>
          <p:nvPr/>
        </p:nvSpPr>
        <p:spPr>
          <a:xfrm>
            <a:off x="6286979"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メモ 64"/>
          <p:cNvSpPr/>
          <p:nvPr/>
        </p:nvSpPr>
        <p:spPr>
          <a:xfrm>
            <a:off x="6648313"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メモ 65"/>
          <p:cNvSpPr/>
          <p:nvPr/>
        </p:nvSpPr>
        <p:spPr>
          <a:xfrm>
            <a:off x="7002276"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メモ 66"/>
          <p:cNvSpPr/>
          <p:nvPr/>
        </p:nvSpPr>
        <p:spPr>
          <a:xfrm>
            <a:off x="7344417"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メモ 70"/>
          <p:cNvSpPr/>
          <p:nvPr/>
        </p:nvSpPr>
        <p:spPr>
          <a:xfrm>
            <a:off x="6286979"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メモ 72"/>
          <p:cNvSpPr/>
          <p:nvPr/>
        </p:nvSpPr>
        <p:spPr>
          <a:xfrm>
            <a:off x="6648313"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メモ 73"/>
          <p:cNvSpPr/>
          <p:nvPr/>
        </p:nvSpPr>
        <p:spPr>
          <a:xfrm>
            <a:off x="7002276"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メモ 74"/>
          <p:cNvSpPr/>
          <p:nvPr/>
        </p:nvSpPr>
        <p:spPr>
          <a:xfrm>
            <a:off x="7344417"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メモ 75"/>
          <p:cNvSpPr/>
          <p:nvPr/>
        </p:nvSpPr>
        <p:spPr>
          <a:xfrm>
            <a:off x="7686558"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77" name="メモ 76"/>
          <p:cNvSpPr/>
          <p:nvPr/>
        </p:nvSpPr>
        <p:spPr>
          <a:xfrm>
            <a:off x="7686558"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メモ 77"/>
          <p:cNvSpPr/>
          <p:nvPr/>
        </p:nvSpPr>
        <p:spPr>
          <a:xfrm>
            <a:off x="7686558"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メモ 78"/>
          <p:cNvSpPr/>
          <p:nvPr/>
        </p:nvSpPr>
        <p:spPr>
          <a:xfrm>
            <a:off x="7686558"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81" name="表 80"/>
          <p:cNvGraphicFramePr>
            <a:graphicFrameLocks noGrp="1"/>
          </p:cNvGraphicFramePr>
          <p:nvPr>
            <p:extLst>
              <p:ext uri="{D42A27DB-BD31-4B8C-83A1-F6EECF244321}">
                <p14:modId xmlns:p14="http://schemas.microsoft.com/office/powerpoint/2010/main" val="53863412"/>
              </p:ext>
            </p:extLst>
          </p:nvPr>
        </p:nvGraphicFramePr>
        <p:xfrm>
          <a:off x="2478450" y="4531994"/>
          <a:ext cx="5718798" cy="1764417"/>
        </p:xfrm>
        <a:graphic>
          <a:graphicData uri="http://schemas.openxmlformats.org/drawingml/2006/table">
            <a:tbl>
              <a:tblPr firstRow="1" bandRow="1">
                <a:tableStyleId>{46F890A9-2807-4EBB-B81D-B2AA78EC7F39}</a:tableStyleId>
              </a:tblPr>
              <a:tblGrid>
                <a:gridCol w="541180"/>
                <a:gridCol w="300349"/>
                <a:gridCol w="973232"/>
                <a:gridCol w="973232"/>
                <a:gridCol w="982467"/>
                <a:gridCol w="973232"/>
                <a:gridCol w="975106"/>
              </a:tblGrid>
              <a:tr h="447879">
                <a:tc>
                  <a:txBody>
                    <a:bodyPr/>
                    <a:lstStyle/>
                    <a:p>
                      <a:pPr algn="ctr"/>
                      <a:r>
                        <a:rPr kumimoji="1" lang="en-US" altLang="ja-JP" sz="2000" dirty="0" smtClean="0"/>
                        <a:t>X</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a:t>
                      </a:r>
                      <a:r>
                        <a:rPr kumimoji="1" lang="en-US" altLang="ja-JP" sz="2000" baseline="0" dirty="0" smtClean="0"/>
                        <a:t> 1.0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a:t>
                      </a:r>
                      <a:r>
                        <a:rPr kumimoji="1" lang="en-US" altLang="ja-JP" sz="2000" baseline="0" dirty="0" smtClean="0"/>
                        <a:t> - 2.0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- 3.0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- 4.0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- 5.0</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35650">
                <a:tc>
                  <a:txBody>
                    <a:bodyPr/>
                    <a:lstStyle/>
                    <a:p>
                      <a:pPr algn="ctr"/>
                      <a:r>
                        <a:rPr kumimoji="1" lang="en-US" altLang="ja-JP" sz="2000" dirty="0" smtClean="0"/>
                        <a:t>a</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tcPr>
                </a:tc>
                <a:tc>
                  <a:txBody>
                    <a:bodyPr/>
                    <a:lstStyle/>
                    <a:p>
                      <a:pPr algn="ctr"/>
                      <a:endParaRPr kumimoji="1" lang="ja-JP" altLang="en-US" sz="2000" dirty="0"/>
                    </a:p>
                  </a:txBody>
                  <a:tcPr marL="134046" marR="134046" marT="67023" marB="67023"/>
                </a:tc>
                <a:tc>
                  <a:txBody>
                    <a:bodyPr/>
                    <a:lstStyle/>
                    <a:p>
                      <a:pPr algn="r"/>
                      <a:r>
                        <a:rPr kumimoji="1" lang="en-US" altLang="ja-JP" sz="2000" dirty="0" smtClean="0"/>
                        <a:t>0.96</a:t>
                      </a:r>
                      <a:endParaRPr kumimoji="1" lang="ja-JP" altLang="en-US" sz="2000" dirty="0"/>
                    </a:p>
                  </a:txBody>
                  <a:tcPr marL="134046" marR="134046" marT="67023" marB="67023"/>
                </a:tc>
                <a:tc>
                  <a:txBody>
                    <a:bodyPr/>
                    <a:lstStyle/>
                    <a:p>
                      <a:pPr algn="r"/>
                      <a:r>
                        <a:rPr kumimoji="1" lang="en-US" altLang="ja-JP" sz="2000" dirty="0" smtClean="0"/>
                        <a:t>0.97</a:t>
                      </a:r>
                      <a:endParaRPr kumimoji="1" lang="ja-JP" altLang="en-US" sz="2000" dirty="0"/>
                    </a:p>
                  </a:txBody>
                  <a:tcPr marL="134046" marR="134046" marT="67023" marB="67023"/>
                </a:tc>
                <a:tc>
                  <a:txBody>
                    <a:bodyPr/>
                    <a:lstStyle/>
                    <a:p>
                      <a:pPr algn="r"/>
                      <a:r>
                        <a:rPr kumimoji="1" lang="en-US" altLang="ja-JP" sz="2000" dirty="0" smtClean="0"/>
                        <a:t>0.99</a:t>
                      </a:r>
                      <a:endParaRPr kumimoji="1" lang="ja-JP" altLang="en-US" sz="2000" dirty="0"/>
                    </a:p>
                  </a:txBody>
                  <a:tcPr marL="134046" marR="134046" marT="67023" marB="67023"/>
                </a:tc>
                <a:tc>
                  <a:txBody>
                    <a:bodyPr/>
                    <a:lstStyle/>
                    <a:p>
                      <a:pPr algn="r"/>
                      <a:r>
                        <a:rPr kumimoji="1" lang="en-US" altLang="ja-JP" sz="2000" dirty="0" smtClean="0"/>
                        <a:t>0.97</a:t>
                      </a:r>
                      <a:endParaRPr kumimoji="1" lang="ja-JP" altLang="en-US" sz="2000" dirty="0"/>
                    </a:p>
                  </a:txBody>
                  <a:tcPr marL="134046" marR="134046" marT="67023" marB="67023"/>
                </a:tc>
                <a:tc>
                  <a:txBody>
                    <a:bodyPr/>
                    <a:lstStyle/>
                    <a:p>
                      <a:pPr algn="r"/>
                      <a:r>
                        <a:rPr kumimoji="1" lang="en-US" altLang="ja-JP" sz="2000" dirty="0" smtClean="0"/>
                        <a:t>0.9</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tcPr>
                </a:tc>
              </a:tr>
              <a:tr h="435650">
                <a:tc>
                  <a:txBody>
                    <a:bodyPr/>
                    <a:lstStyle/>
                    <a:p>
                      <a:pPr algn="ctr"/>
                      <a:r>
                        <a:rPr kumimoji="1" lang="en-US" altLang="ja-JP" sz="2000" dirty="0" smtClean="0"/>
                        <a:t>b</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tcPr>
                </a:tc>
                <a:tc>
                  <a:txBody>
                    <a:bodyPr/>
                    <a:lstStyle/>
                    <a:p>
                      <a:pPr algn="l"/>
                      <a:endParaRPr kumimoji="1" lang="ja-JP" altLang="en-US" sz="2000" dirty="0"/>
                    </a:p>
                  </a:txBody>
                  <a:tcPr marL="134046" marR="134046" marT="67023" marB="67023"/>
                </a:tc>
                <a:tc>
                  <a:txBody>
                    <a:bodyPr/>
                    <a:lstStyle/>
                    <a:p>
                      <a:pPr algn="r"/>
                      <a:r>
                        <a:rPr kumimoji="1" lang="en-US" altLang="ja-JP" sz="2000" dirty="0" smtClean="0"/>
                        <a:t>0.99</a:t>
                      </a:r>
                      <a:endParaRPr kumimoji="1" lang="ja-JP" altLang="en-US" sz="2000" dirty="0"/>
                    </a:p>
                  </a:txBody>
                  <a:tcPr marL="134046" marR="134046" marT="67023" marB="67023"/>
                </a:tc>
                <a:tc>
                  <a:txBody>
                    <a:bodyPr/>
                    <a:lstStyle/>
                    <a:p>
                      <a:pPr algn="r"/>
                      <a:r>
                        <a:rPr kumimoji="1" lang="en-US" altLang="ja-JP" sz="2000" dirty="0" smtClean="0"/>
                        <a:t>0.99</a:t>
                      </a:r>
                      <a:endParaRPr kumimoji="1" lang="ja-JP" altLang="en-US" sz="2000" dirty="0"/>
                    </a:p>
                  </a:txBody>
                  <a:tcPr marL="134046" marR="134046" marT="67023" marB="67023"/>
                </a:tc>
                <a:tc>
                  <a:txBody>
                    <a:bodyPr/>
                    <a:lstStyle/>
                    <a:p>
                      <a:pPr algn="r"/>
                      <a:r>
                        <a:rPr kumimoji="1" lang="en-US" altLang="ja-JP" sz="2000" dirty="0" smtClean="0"/>
                        <a:t>0.98</a:t>
                      </a:r>
                      <a:endParaRPr kumimoji="1" lang="ja-JP" altLang="en-US" sz="2000" dirty="0"/>
                    </a:p>
                  </a:txBody>
                  <a:tcPr marL="134046" marR="134046" marT="67023" marB="67023"/>
                </a:tc>
                <a:tc>
                  <a:txBody>
                    <a:bodyPr/>
                    <a:lstStyle/>
                    <a:p>
                      <a:pPr algn="r"/>
                      <a:r>
                        <a:rPr kumimoji="1" lang="en-US" altLang="ja-JP" sz="2000" dirty="0" smtClean="0"/>
                        <a:t>0.98</a:t>
                      </a:r>
                      <a:endParaRPr kumimoji="1" lang="ja-JP" altLang="en-US" sz="2000" dirty="0"/>
                    </a:p>
                  </a:txBody>
                  <a:tcPr marL="134046" marR="134046" marT="67023" marB="67023"/>
                </a:tc>
                <a:tc>
                  <a:txBody>
                    <a:bodyPr/>
                    <a:lstStyle/>
                    <a:p>
                      <a:pPr algn="r"/>
                      <a:r>
                        <a:rPr kumimoji="1" lang="en-US" altLang="ja-JP" sz="2000" dirty="0" smtClean="0"/>
                        <a:t>0.9</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tcPr>
                </a:tc>
              </a:tr>
              <a:tr h="435650">
                <a:tc>
                  <a:txBody>
                    <a:bodyPr/>
                    <a:lstStyle/>
                    <a:p>
                      <a:pPr algn="ctr"/>
                      <a:r>
                        <a:rPr kumimoji="1" lang="en-US" altLang="ja-JP" sz="2000" dirty="0" smtClean="0"/>
                        <a:t>c</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0.97</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0.99</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0.98</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55" name="テキスト ボックス 54"/>
          <p:cNvSpPr txBox="1"/>
          <p:nvPr/>
        </p:nvSpPr>
        <p:spPr>
          <a:xfrm>
            <a:off x="1208822" y="3773345"/>
            <a:ext cx="866286" cy="461665"/>
          </a:xfrm>
          <a:prstGeom prst="rect">
            <a:avLst/>
          </a:prstGeom>
          <a:noFill/>
        </p:spPr>
        <p:txBody>
          <a:bodyPr wrap="square" rtlCol="0">
            <a:spAutoFit/>
          </a:bodyPr>
          <a:lstStyle/>
          <a:p>
            <a:pPr algn="ctr"/>
            <a:r>
              <a:rPr kumimoji="1" lang="en-US" altLang="ja-JP" sz="2400" dirty="0" smtClean="0"/>
              <a:t>c</a:t>
            </a:r>
            <a:endParaRPr kumimoji="1" lang="ja-JP" altLang="en-US" sz="2400" dirty="0"/>
          </a:p>
        </p:txBody>
      </p:sp>
      <p:sp>
        <p:nvSpPr>
          <p:cNvPr id="56" name="テキスト ボックス 55"/>
          <p:cNvSpPr txBox="1"/>
          <p:nvPr/>
        </p:nvSpPr>
        <p:spPr>
          <a:xfrm>
            <a:off x="1208822" y="3238725"/>
            <a:ext cx="866286" cy="461665"/>
          </a:xfrm>
          <a:prstGeom prst="rect">
            <a:avLst/>
          </a:prstGeom>
          <a:noFill/>
        </p:spPr>
        <p:txBody>
          <a:bodyPr wrap="square" rtlCol="0">
            <a:spAutoFit/>
          </a:bodyPr>
          <a:lstStyle/>
          <a:p>
            <a:pPr algn="ctr"/>
            <a:r>
              <a:rPr lang="en-US" altLang="ja-JP" sz="2400" dirty="0" smtClean="0"/>
              <a:t>b</a:t>
            </a:r>
            <a:endParaRPr kumimoji="1" lang="ja-JP" altLang="en-US" sz="2400" dirty="0"/>
          </a:p>
        </p:txBody>
      </p:sp>
      <p:sp>
        <p:nvSpPr>
          <p:cNvPr id="57" name="テキスト ボックス 56"/>
          <p:cNvSpPr txBox="1"/>
          <p:nvPr/>
        </p:nvSpPr>
        <p:spPr>
          <a:xfrm>
            <a:off x="1208822" y="2711192"/>
            <a:ext cx="866286" cy="461665"/>
          </a:xfrm>
          <a:prstGeom prst="rect">
            <a:avLst/>
          </a:prstGeom>
          <a:noFill/>
        </p:spPr>
        <p:txBody>
          <a:bodyPr wrap="square" rtlCol="0">
            <a:spAutoFit/>
          </a:bodyPr>
          <a:lstStyle/>
          <a:p>
            <a:pPr algn="ctr"/>
            <a:r>
              <a:rPr lang="en-US" altLang="ja-JP" sz="2400" dirty="0" smtClean="0"/>
              <a:t>a</a:t>
            </a:r>
            <a:endParaRPr kumimoji="1" lang="ja-JP" altLang="en-US" sz="2400" dirty="0"/>
          </a:p>
        </p:txBody>
      </p:sp>
    </p:spTree>
    <p:extLst>
      <p:ext uri="{BB962C8B-B14F-4D97-AF65-F5344CB8AC3E}">
        <p14:creationId xmlns:p14="http://schemas.microsoft.com/office/powerpoint/2010/main" val="23354608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379" y="115888"/>
            <a:ext cx="8574088" cy="576262"/>
          </a:xfrm>
        </p:spPr>
        <p:txBody>
          <a:bodyPr/>
          <a:lstStyle/>
          <a:p>
            <a:r>
              <a:rPr lang="en-US" altLang="ja-JP" dirty="0" smtClean="0">
                <a:latin typeface="+mn-ea"/>
                <a:ea typeface="+mn-ea"/>
              </a:rPr>
              <a:t>1.(</a:t>
            </a:r>
            <a:r>
              <a:rPr lang="ja-JP" altLang="en-US" dirty="0" smtClean="0">
                <a:latin typeface="+mn-ea"/>
                <a:ea typeface="+mn-ea"/>
              </a:rPr>
              <a:t>再利用元</a:t>
            </a:r>
            <a:r>
              <a:rPr lang="en-US" altLang="ja-JP" dirty="0" smtClean="0">
                <a:latin typeface="+mn-ea"/>
                <a:ea typeface="+mn-ea"/>
              </a:rPr>
              <a:t>)</a:t>
            </a:r>
            <a:r>
              <a:rPr lang="ja-JP" altLang="en-US" dirty="0" smtClean="0">
                <a:latin typeface="+mn-ea"/>
                <a:ea typeface="+mn-ea"/>
              </a:rPr>
              <a:t>候補</a:t>
            </a:r>
            <a:r>
              <a:rPr lang="ja-JP" altLang="en-US" dirty="0">
                <a:latin typeface="+mn-ea"/>
                <a:ea typeface="+mn-ea"/>
              </a:rPr>
              <a:t>ソフトウェア</a:t>
            </a:r>
            <a:endParaRPr lang="en-US" altLang="ja-JP" dirty="0">
              <a:latin typeface="+mn-ea"/>
              <a:ea typeface="+mn-ea"/>
            </a:endParaRPr>
          </a:p>
        </p:txBody>
      </p:sp>
      <p:sp>
        <p:nvSpPr>
          <p:cNvPr id="3" name="コンテンツ プレースホルダー 2"/>
          <p:cNvSpPr>
            <a:spLocks noGrp="1"/>
          </p:cNvSpPr>
          <p:nvPr>
            <p:ph idx="1"/>
          </p:nvPr>
        </p:nvSpPr>
        <p:spPr/>
        <p:txBody>
          <a:bodyPr/>
          <a:lstStyle/>
          <a:p>
            <a:r>
              <a:rPr lang="ja-JP" altLang="en-US" dirty="0" smtClean="0"/>
              <a:t>類似ファイルを持つソフトウェア</a:t>
            </a:r>
            <a:endParaRPr lang="en-US" altLang="ja-JP" dirty="0" smtClean="0"/>
          </a:p>
          <a:p>
            <a:pPr lvl="1"/>
            <a:r>
              <a:rPr lang="ja-JP" altLang="en-US" dirty="0" smtClean="0"/>
              <a:t>各ファイルの類似度をベクトルとしてもつ</a:t>
            </a:r>
            <a:endParaRPr lang="en-US" altLang="ja-JP" dirty="0" smtClean="0"/>
          </a:p>
          <a:p>
            <a:pPr lvl="1"/>
            <a:r>
              <a:rPr lang="ja-JP" altLang="en-US" dirty="0" smtClean="0"/>
              <a:t>例：</a:t>
            </a:r>
            <a:r>
              <a:rPr lang="en-US" altLang="ja-JP" dirty="0"/>
              <a:t> </a:t>
            </a:r>
            <a:r>
              <a:rPr lang="en-US" altLang="ja-JP" dirty="0" smtClean="0"/>
              <a:t>X - 1.0 = (0.96, 0.99, 0)</a:t>
            </a:r>
          </a:p>
          <a:p>
            <a:pPr lvl="1"/>
            <a:endParaRPr lang="ja-JP" altLang="en-US"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11</a:t>
            </a:fld>
            <a:endParaRPr kumimoji="1" lang="ja-JP" altLang="en-US"/>
          </a:p>
        </p:txBody>
      </p:sp>
      <p:graphicFrame>
        <p:nvGraphicFramePr>
          <p:cNvPr id="11" name="表 10"/>
          <p:cNvGraphicFramePr>
            <a:graphicFrameLocks noGrp="1"/>
          </p:cNvGraphicFramePr>
          <p:nvPr>
            <p:extLst>
              <p:ext uri="{D42A27DB-BD31-4B8C-83A1-F6EECF244321}">
                <p14:modId xmlns:p14="http://schemas.microsoft.com/office/powerpoint/2010/main" val="1880869669"/>
              </p:ext>
            </p:extLst>
          </p:nvPr>
        </p:nvGraphicFramePr>
        <p:xfrm>
          <a:off x="986037" y="3048892"/>
          <a:ext cx="7412970" cy="2290550"/>
        </p:xfrm>
        <a:graphic>
          <a:graphicData uri="http://schemas.openxmlformats.org/drawingml/2006/table">
            <a:tbl>
              <a:tblPr firstRow="1" bandRow="1">
                <a:tableStyleId>{46F890A9-2807-4EBB-B81D-B2AA78EC7F39}</a:tableStyleId>
              </a:tblPr>
              <a:tblGrid>
                <a:gridCol w="701503"/>
                <a:gridCol w="389326"/>
                <a:gridCol w="1261548"/>
                <a:gridCol w="1261548"/>
                <a:gridCol w="1273519"/>
                <a:gridCol w="1261548"/>
                <a:gridCol w="1263978"/>
              </a:tblGrid>
              <a:tr h="580562">
                <a:tc>
                  <a:txBody>
                    <a:bodyPr/>
                    <a:lstStyle/>
                    <a:p>
                      <a:pPr algn="ctr"/>
                      <a:r>
                        <a:rPr kumimoji="1" lang="en-US" altLang="ja-JP" sz="2600" dirty="0" smtClean="0"/>
                        <a:t>X</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a:t>
                      </a:r>
                      <a:r>
                        <a:rPr kumimoji="1" lang="en-US" altLang="ja-JP" sz="2600" baseline="0" dirty="0" smtClean="0"/>
                        <a:t>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a:t>
                      </a:r>
                      <a:r>
                        <a:rPr kumimoji="1" lang="en-US" altLang="ja-JP" sz="2600" baseline="0" dirty="0" smtClean="0"/>
                        <a:t> - 2.0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- 3.0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- 4.0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- 5.0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0.96</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r"/>
                      <a:r>
                        <a:rPr kumimoji="1" lang="en-US" altLang="ja-JP" sz="2600" dirty="0" smtClean="0"/>
                        <a:t>0.9</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0.97</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0.99</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0.98</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5" name="角丸四角形 4"/>
          <p:cNvSpPr/>
          <p:nvPr/>
        </p:nvSpPr>
        <p:spPr>
          <a:xfrm>
            <a:off x="2202190" y="2968418"/>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3453511" y="2968418"/>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704832" y="2968418"/>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5991321" y="2968418"/>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角丸四角形 14"/>
          <p:cNvSpPr/>
          <p:nvPr/>
        </p:nvSpPr>
        <p:spPr>
          <a:xfrm>
            <a:off x="7242642" y="2968418"/>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714952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n-ea"/>
                <a:ea typeface="+mn-ea"/>
              </a:rPr>
              <a:t>2</a:t>
            </a:r>
            <a:r>
              <a:rPr kumimoji="1" lang="en-US" altLang="ja-JP" dirty="0" smtClean="0">
                <a:latin typeface="+mn-ea"/>
                <a:ea typeface="+mn-ea"/>
              </a:rPr>
              <a:t>.</a:t>
            </a:r>
            <a:r>
              <a:rPr kumimoji="1" lang="ja-JP" altLang="en-US" dirty="0" smtClean="0">
                <a:latin typeface="+mn-ea"/>
                <a:ea typeface="+mn-ea"/>
              </a:rPr>
              <a:t>順序関係の定義</a:t>
            </a:r>
            <a:endParaRPr kumimoji="1" lang="ja-JP" altLang="en-US" dirty="0">
              <a:latin typeface="+mn-ea"/>
              <a:ea typeface="+mn-ea"/>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199" y="1196975"/>
                <a:ext cx="8601076" cy="4929188"/>
              </a:xfrm>
            </p:spPr>
            <p:txBody>
              <a:bodyPr/>
              <a:lstStyle/>
              <a:p>
                <a:r>
                  <a:rPr lang="ja-JP" altLang="en-US" dirty="0" smtClean="0"/>
                  <a:t>より多くのファイルを高い類似度で含むように候補ソフトウェア間に</a:t>
                </a:r>
                <a:r>
                  <a:rPr kumimoji="1" lang="ja-JP" altLang="en-US" dirty="0" smtClean="0"/>
                  <a:t>順序関係を定義</a:t>
                </a:r>
                <a:endParaRPr lang="en-US" altLang="ja-JP" dirty="0" smtClean="0"/>
              </a:p>
              <a:p>
                <a:pPr lvl="1"/>
                <a:r>
                  <a:rPr lang="ja-JP" altLang="en-US" dirty="0"/>
                  <a:t>候補</a:t>
                </a:r>
                <a:r>
                  <a:rPr lang="ja-JP" altLang="en-US" dirty="0" smtClean="0"/>
                  <a:t>ソフトウェア</a:t>
                </a:r>
                <a:r>
                  <a:rPr kumimoji="1" lang="ja-JP" altLang="en-US" dirty="0" smtClean="0"/>
                  <a:t> </a:t>
                </a:r>
                <a:r>
                  <a:rPr kumimoji="1" lang="en-US" altLang="ja-JP" dirty="0" smtClean="0"/>
                  <a:t>S1</a:t>
                </a:r>
                <a:r>
                  <a:rPr lang="en-US" altLang="ja-JP" dirty="0" smtClean="0"/>
                  <a:t>, </a:t>
                </a:r>
                <a:r>
                  <a:rPr kumimoji="1" lang="en-US" altLang="ja-JP" dirty="0" smtClean="0"/>
                  <a:t>S2</a:t>
                </a:r>
                <a:r>
                  <a:rPr kumimoji="1" lang="ja-JP" altLang="en-US" dirty="0" smtClean="0"/>
                  <a:t>において，</a:t>
                </a:r>
                <a14:m>
                  <m:oMath xmlns:m="http://schemas.openxmlformats.org/officeDocument/2006/math">
                    <m:r>
                      <a:rPr lang="en-US" altLang="ja-JP"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𝑖</m:t>
                    </m:r>
                    <m:r>
                      <a:rPr lang="en-US" altLang="ja-JP" b="0" i="1" smtClean="0">
                        <a:latin typeface="Cambria Math" panose="02040503050406030204" pitchFamily="18" charset="0"/>
                        <a:ea typeface="Cambria Math" panose="02040503050406030204" pitchFamily="18" charset="0"/>
                      </a:rPr>
                      <m:t>; </m:t>
                    </m:r>
                    <m:sSub>
                      <m:sSubPr>
                        <m:ctrlPr>
                          <a:rPr lang="en-US" altLang="ja-JP" b="0" i="1" smtClean="0">
                            <a:latin typeface="Cambria Math" panose="02040503050406030204" pitchFamily="18" charset="0"/>
                            <a:ea typeface="Cambria Math" panose="02040503050406030204" pitchFamily="18" charset="0"/>
                          </a:rPr>
                        </m:ctrlPr>
                      </m:sSubPr>
                      <m:e>
                        <m:r>
                          <a:rPr lang="en-US" altLang="ja-JP" b="0" i="1" smtClean="0">
                            <a:latin typeface="Cambria Math" panose="02040503050406030204" pitchFamily="18" charset="0"/>
                            <a:ea typeface="Cambria Math" panose="02040503050406030204" pitchFamily="18" charset="0"/>
                          </a:rPr>
                          <m:t>𝑆</m:t>
                        </m:r>
                        <m:r>
                          <a:rPr lang="en-US" altLang="ja-JP" b="0" i="1" smtClean="0">
                            <a:latin typeface="Cambria Math" panose="02040503050406030204" pitchFamily="18" charset="0"/>
                            <a:ea typeface="Cambria Math" panose="02040503050406030204" pitchFamily="18" charset="0"/>
                          </a:rPr>
                          <m:t>1</m:t>
                        </m:r>
                      </m:e>
                      <m:sub>
                        <m:r>
                          <a:rPr lang="en-US" altLang="ja-JP" b="0" i="1" smtClean="0">
                            <a:latin typeface="Cambria Math" panose="02040503050406030204" pitchFamily="18" charset="0"/>
                            <a:ea typeface="Cambria Math" panose="02040503050406030204" pitchFamily="18" charset="0"/>
                          </a:rPr>
                          <m:t>𝑖</m:t>
                        </m:r>
                      </m:sub>
                    </m:sSub>
                    <m:r>
                      <a:rPr lang="en-US" altLang="ja-JP" b="0" i="1" smtClean="0">
                        <a:latin typeface="Cambria Math" panose="02040503050406030204" pitchFamily="18" charset="0"/>
                        <a:ea typeface="Cambria Math" panose="02040503050406030204" pitchFamily="18" charset="0"/>
                      </a:rPr>
                      <m:t>≧</m:t>
                    </m:r>
                    <m:sSub>
                      <m:sSubPr>
                        <m:ctrlPr>
                          <a:rPr lang="en-US" altLang="ja-JP" i="1">
                            <a:latin typeface="Cambria Math" panose="02040503050406030204" pitchFamily="18" charset="0"/>
                            <a:ea typeface="Cambria Math" panose="02040503050406030204" pitchFamily="18" charset="0"/>
                          </a:rPr>
                        </m:ctrlPr>
                      </m:sSubPr>
                      <m:e>
                        <m:r>
                          <a:rPr lang="en-US" altLang="ja-JP" i="1">
                            <a:latin typeface="Cambria Math" panose="02040503050406030204" pitchFamily="18" charset="0"/>
                            <a:ea typeface="Cambria Math" panose="02040503050406030204" pitchFamily="18" charset="0"/>
                          </a:rPr>
                          <m:t>𝑆</m:t>
                        </m:r>
                        <m:r>
                          <a:rPr lang="en-US" altLang="ja-JP" b="0" i="1" smtClean="0">
                            <a:latin typeface="Cambria Math" panose="02040503050406030204" pitchFamily="18" charset="0"/>
                            <a:ea typeface="Cambria Math" panose="02040503050406030204" pitchFamily="18" charset="0"/>
                          </a:rPr>
                          <m:t>2</m:t>
                        </m:r>
                      </m:e>
                      <m:sub>
                        <m:r>
                          <a:rPr lang="en-US" altLang="ja-JP" i="1">
                            <a:latin typeface="Cambria Math" panose="02040503050406030204" pitchFamily="18" charset="0"/>
                            <a:ea typeface="Cambria Math" panose="02040503050406030204" pitchFamily="18" charset="0"/>
                          </a:rPr>
                          <m:t>𝑖</m:t>
                        </m:r>
                      </m:sub>
                    </m:sSub>
                    <m:r>
                      <a:rPr lang="en-US" altLang="ja-JP"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𝑆</m:t>
                    </m:r>
                    <m:r>
                      <a:rPr lang="en-US" altLang="ja-JP" b="0" i="1" smtClean="0">
                        <a:latin typeface="Cambria Math" panose="02040503050406030204" pitchFamily="18" charset="0"/>
                        <a:ea typeface="Cambria Math" panose="02040503050406030204" pitchFamily="18" charset="0"/>
                      </a:rPr>
                      <m:t>1≧</m:t>
                    </m:r>
                    <m:r>
                      <a:rPr lang="en-US" altLang="ja-JP" b="0" i="1" smtClean="0">
                        <a:latin typeface="Cambria Math" panose="02040503050406030204" pitchFamily="18" charset="0"/>
                        <a:ea typeface="Cambria Math" panose="02040503050406030204" pitchFamily="18" charset="0"/>
                      </a:rPr>
                      <m:t>𝑆</m:t>
                    </m:r>
                    <m:r>
                      <a:rPr lang="en-US" altLang="ja-JP" b="0" i="1" smtClean="0">
                        <a:latin typeface="Cambria Math" panose="02040503050406030204" pitchFamily="18" charset="0"/>
                        <a:ea typeface="Cambria Math" panose="02040503050406030204" pitchFamily="18" charset="0"/>
                      </a:rPr>
                      <m:t>2</m:t>
                    </m:r>
                  </m:oMath>
                </a14:m>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199" y="1196975"/>
                <a:ext cx="8601076" cy="4929188"/>
              </a:xfrm>
              <a:blipFill rotWithShape="0">
                <a:blip r:embed="rId3"/>
                <a:stretch>
                  <a:fillRect l="-1134" t="-989" r="-283"/>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12</a:t>
            </a:fld>
            <a:endParaRPr kumimoji="1" lang="ja-JP" altLang="en-US"/>
          </a:p>
        </p:txBody>
      </p:sp>
      <p:sp>
        <p:nvSpPr>
          <p:cNvPr id="8" name="テキスト ボックス 7"/>
          <p:cNvSpPr txBox="1"/>
          <p:nvPr/>
        </p:nvSpPr>
        <p:spPr>
          <a:xfrm>
            <a:off x="5081364" y="5381745"/>
            <a:ext cx="3222522" cy="369332"/>
          </a:xfrm>
          <a:prstGeom prst="rect">
            <a:avLst/>
          </a:prstGeom>
          <a:noFill/>
        </p:spPr>
        <p:txBody>
          <a:bodyPr wrap="square" rtlCol="0">
            <a:spAutoFit/>
          </a:bodyPr>
          <a:lstStyle/>
          <a:p>
            <a:pPr algn="ctr"/>
            <a:r>
              <a:rPr lang="ja-JP" altLang="en-US" dirty="0"/>
              <a:t>順序</a:t>
            </a:r>
            <a:r>
              <a:rPr lang="ja-JP" altLang="en-US" dirty="0" smtClean="0"/>
              <a:t>関係は成り立たない</a:t>
            </a:r>
            <a:endParaRPr kumimoji="1" lang="ja-JP" altLang="en-US" dirty="0"/>
          </a:p>
        </p:txBody>
      </p:sp>
      <p:graphicFrame>
        <p:nvGraphicFramePr>
          <p:cNvPr id="10" name="表 9"/>
          <p:cNvGraphicFramePr>
            <a:graphicFrameLocks noGrp="1"/>
          </p:cNvGraphicFramePr>
          <p:nvPr>
            <p:extLst>
              <p:ext uri="{D42A27DB-BD31-4B8C-83A1-F6EECF244321}">
                <p14:modId xmlns:p14="http://schemas.microsoft.com/office/powerpoint/2010/main" val="2681873045"/>
              </p:ext>
            </p:extLst>
          </p:nvPr>
        </p:nvGraphicFramePr>
        <p:xfrm>
          <a:off x="457199" y="2864251"/>
          <a:ext cx="3869778" cy="2290550"/>
        </p:xfrm>
        <a:graphic>
          <a:graphicData uri="http://schemas.openxmlformats.org/drawingml/2006/table">
            <a:tbl>
              <a:tblPr firstRow="1" bandRow="1">
                <a:tableStyleId>{46F890A9-2807-4EBB-B81D-B2AA78EC7F39}</a:tableStyleId>
              </a:tblPr>
              <a:tblGrid>
                <a:gridCol w="519159"/>
                <a:gridCol w="372914"/>
                <a:gridCol w="1277789"/>
                <a:gridCol w="422127"/>
                <a:gridCol w="1277789"/>
              </a:tblGrid>
              <a:tr h="580562">
                <a:tc>
                  <a:txBody>
                    <a:bodyPr/>
                    <a:lstStyle/>
                    <a:p>
                      <a:pPr algn="ctr"/>
                      <a:r>
                        <a:rPr kumimoji="1" lang="en-US" altLang="ja-JP" sz="2600" dirty="0" smtClean="0"/>
                        <a:t>X</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- 3.0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2600" dirty="0" smtClean="0"/>
                        <a:t>≧</a:t>
                      </a:r>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- 4.0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ctr"/>
                      <a:r>
                        <a:rPr kumimoji="1" lang="ja-JP" altLang="en-US" sz="2600" dirty="0" smtClean="0"/>
                        <a:t>≧</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ctr"/>
                      <a:r>
                        <a:rPr kumimoji="1" lang="ja-JP" altLang="en-US" sz="2600" dirty="0" smtClean="0"/>
                        <a:t>＝</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0.99</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2600" dirty="0" smtClean="0"/>
                        <a:t>≧</a:t>
                      </a:r>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0.98</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104718838"/>
              </p:ext>
            </p:extLst>
          </p:nvPr>
        </p:nvGraphicFramePr>
        <p:xfrm>
          <a:off x="4757323" y="2862213"/>
          <a:ext cx="3870605" cy="2290550"/>
        </p:xfrm>
        <a:graphic>
          <a:graphicData uri="http://schemas.openxmlformats.org/drawingml/2006/table">
            <a:tbl>
              <a:tblPr firstRow="1" bandRow="1">
                <a:tableStyleId>{46F890A9-2807-4EBB-B81D-B2AA78EC7F39}</a:tableStyleId>
              </a:tblPr>
              <a:tblGrid>
                <a:gridCol w="519986"/>
                <a:gridCol w="372914"/>
                <a:gridCol w="1277789"/>
                <a:gridCol w="422127"/>
                <a:gridCol w="1277789"/>
              </a:tblGrid>
              <a:tr h="580562">
                <a:tc>
                  <a:txBody>
                    <a:bodyPr/>
                    <a:lstStyle/>
                    <a:p>
                      <a:pPr algn="ctr"/>
                      <a:r>
                        <a:rPr kumimoji="1" lang="en-US" altLang="ja-JP" sz="2600" dirty="0" smtClean="0"/>
                        <a:t>X</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a:t>
                      </a:r>
                      <a:r>
                        <a:rPr kumimoji="1" lang="en-US" altLang="ja-JP" sz="2600" baseline="0" dirty="0" smtClean="0"/>
                        <a:t>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- 4.0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0.96</a:t>
                      </a:r>
                      <a:endParaRPr kumimoji="1" lang="ja-JP" altLang="en-US" sz="2600" dirty="0"/>
                    </a:p>
                  </a:txBody>
                  <a:tcPr marL="173757" marR="173757" marT="86878" marB="86878"/>
                </a:tc>
                <a:tc>
                  <a:txBody>
                    <a:bodyPr/>
                    <a:lstStyle/>
                    <a:p>
                      <a:pPr algn="ctr"/>
                      <a:r>
                        <a:rPr kumimoji="1" lang="ja-JP" altLang="en-US" sz="2600" dirty="0" smtClean="0"/>
                        <a:t>≦</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ctr"/>
                      <a:r>
                        <a:rPr kumimoji="1" lang="ja-JP" altLang="en-US" sz="2600" dirty="0" smtClean="0"/>
                        <a:t>≧</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ctr"/>
                      <a:r>
                        <a:rPr kumimoji="1" lang="ja-JP" altLang="en-US" sz="2600" dirty="0" smtClean="0"/>
                        <a:t>≦</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0.98</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535245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p:spPr>
        <p:txBody>
          <a:bodyPr/>
          <a:lstStyle/>
          <a:p>
            <a:r>
              <a:rPr lang="en-US" altLang="ja-JP" dirty="0" smtClean="0">
                <a:latin typeface="+mn-ea"/>
                <a:ea typeface="+mn-ea"/>
              </a:rPr>
              <a:t>2.</a:t>
            </a:r>
            <a:r>
              <a:rPr lang="en-US" altLang="ja-JP" dirty="0" smtClean="0">
                <a:latin typeface="+mn-ea"/>
              </a:rPr>
              <a:t>(</a:t>
            </a:r>
            <a:r>
              <a:rPr lang="ja-JP" altLang="en-US" dirty="0">
                <a:latin typeface="+mn-ea"/>
              </a:rPr>
              <a:t>再利用元</a:t>
            </a:r>
            <a:r>
              <a:rPr lang="en-US" altLang="ja-JP" dirty="0" smtClean="0">
                <a:latin typeface="+mn-ea"/>
              </a:rPr>
              <a:t>)</a:t>
            </a:r>
            <a:r>
              <a:rPr lang="ja-JP" altLang="en-US" dirty="0" smtClean="0">
                <a:latin typeface="+mn-ea"/>
              </a:rPr>
              <a:t>有力ソフトウェア</a:t>
            </a:r>
            <a:endParaRPr kumimoji="1" lang="ja-JP" altLang="en-US" dirty="0">
              <a:latin typeface="+mn-ea"/>
              <a:ea typeface="+mn-ea"/>
            </a:endParaRPr>
          </a:p>
        </p:txBody>
      </p:sp>
      <p:sp>
        <p:nvSpPr>
          <p:cNvPr id="3" name="コンテンツ プレースホルダー 2"/>
          <p:cNvSpPr>
            <a:spLocks noGrp="1"/>
          </p:cNvSpPr>
          <p:nvPr>
            <p:ph idx="1"/>
          </p:nvPr>
        </p:nvSpPr>
        <p:spPr>
          <a:noFill/>
        </p:spPr>
        <p:txBody>
          <a:bodyPr/>
          <a:lstStyle/>
          <a:p>
            <a:r>
              <a:rPr lang="ja-JP" altLang="en-US" dirty="0" smtClean="0"/>
              <a:t>半順序集合から，有向非巡回グラフを生成</a:t>
            </a:r>
            <a:endParaRPr lang="en-US" altLang="ja-JP" dirty="0"/>
          </a:p>
          <a:p>
            <a:pPr lvl="1"/>
            <a:r>
              <a:rPr lang="ja-JP" altLang="en-US" sz="2000" dirty="0" smtClean="0"/>
              <a:t>候補ソフトウェアをノードとみなす</a:t>
            </a:r>
            <a:endParaRPr lang="en-US" altLang="ja-JP" sz="2000" dirty="0" smtClean="0"/>
          </a:p>
          <a:p>
            <a:r>
              <a:rPr lang="ja-JP" altLang="en-US" sz="2300" dirty="0"/>
              <a:t>有力ソフトウェア</a:t>
            </a:r>
            <a:endParaRPr lang="en-US" altLang="ja-JP" sz="2300" dirty="0" smtClean="0"/>
          </a:p>
          <a:p>
            <a:pPr lvl="1"/>
            <a:r>
              <a:rPr lang="ja-JP" altLang="en-US" sz="2000" dirty="0" smtClean="0"/>
              <a:t>グラフの極</a:t>
            </a:r>
            <a:r>
              <a:rPr lang="ja-JP" altLang="en-US" sz="2000" dirty="0"/>
              <a:t>大元を再利用元である可能性が</a:t>
            </a:r>
            <a:r>
              <a:rPr lang="ja-JP" altLang="en-US" sz="2000" dirty="0" smtClean="0"/>
              <a:t>高いとして抽出</a:t>
            </a:r>
            <a:endParaRPr lang="en-US" altLang="ja-JP" sz="2000" dirty="0" smtClean="0"/>
          </a:p>
          <a:p>
            <a:pPr lvl="1"/>
            <a:r>
              <a:rPr lang="ja-JP" altLang="en-US" sz="2000" dirty="0"/>
              <a:t>順序関係が成立しない</a:t>
            </a:r>
            <a:endParaRPr lang="en-US" altLang="ja-JP" sz="2000" dirty="0"/>
          </a:p>
          <a:p>
            <a:pPr marL="342900" lvl="1" indent="0">
              <a:buNone/>
            </a:pPr>
            <a:endParaRPr lang="ja-JP" altLang="en-US" sz="2000" dirty="0"/>
          </a:p>
          <a:p>
            <a:endParaRPr lang="en-US" altLang="ja-JP" sz="2300" dirty="0" smtClean="0"/>
          </a:p>
        </p:txBody>
      </p:sp>
      <p:sp>
        <p:nvSpPr>
          <p:cNvPr id="4" name="スライド番号プレースホルダー 3"/>
          <p:cNvSpPr>
            <a:spLocks noGrp="1"/>
          </p:cNvSpPr>
          <p:nvPr>
            <p:ph type="sldNum" sz="quarter" idx="12"/>
          </p:nvPr>
        </p:nvSpPr>
        <p:spPr>
          <a:noFill/>
        </p:spPr>
        <p:txBody>
          <a:bodyPr/>
          <a:lstStyle/>
          <a:p>
            <a:fld id="{B24E575F-AE80-4FDB-9C39-ECDDBAB19842}" type="slidenum">
              <a:rPr kumimoji="1" lang="ja-JP" altLang="en-US" smtClean="0"/>
              <a:t>13</a:t>
            </a:fld>
            <a:endParaRPr kumimoji="1" lang="ja-JP" altLang="en-US" dirty="0"/>
          </a:p>
        </p:txBody>
      </p:sp>
      <p:sp>
        <p:nvSpPr>
          <p:cNvPr id="9" name="円/楕円 8"/>
          <p:cNvSpPr/>
          <p:nvPr/>
        </p:nvSpPr>
        <p:spPr>
          <a:xfrm>
            <a:off x="4426133" y="5431051"/>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- 4.0</a:t>
            </a:r>
            <a:endParaRPr kumimoji="1" lang="ja-JP" altLang="en-US" sz="1400" b="1" dirty="0">
              <a:solidFill>
                <a:schemeClr val="tx1"/>
              </a:solidFill>
            </a:endParaRPr>
          </a:p>
        </p:txBody>
      </p:sp>
      <p:cxnSp>
        <p:nvCxnSpPr>
          <p:cNvPr id="74" name="直線矢印コネクタ 73"/>
          <p:cNvCxnSpPr>
            <a:stCxn id="23" idx="6"/>
            <a:endCxn id="9" idx="2"/>
          </p:cNvCxnSpPr>
          <p:nvPr/>
        </p:nvCxnSpPr>
        <p:spPr>
          <a:xfrm>
            <a:off x="3040499" y="5889739"/>
            <a:ext cx="1385634"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a:stCxn id="24" idx="6"/>
            <a:endCxn id="26" idx="2"/>
          </p:cNvCxnSpPr>
          <p:nvPr/>
        </p:nvCxnSpPr>
        <p:spPr>
          <a:xfrm>
            <a:off x="3040499" y="4496596"/>
            <a:ext cx="1385634"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a:stCxn id="9" idx="6"/>
            <a:endCxn id="25" idx="3"/>
          </p:cNvCxnSpPr>
          <p:nvPr/>
        </p:nvCxnSpPr>
        <p:spPr>
          <a:xfrm flipV="1">
            <a:off x="5343509" y="5517508"/>
            <a:ext cx="1146021" cy="372231"/>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9" name="直線矢印コネクタ 108"/>
          <p:cNvCxnSpPr>
            <a:stCxn id="26" idx="6"/>
            <a:endCxn id="25" idx="1"/>
          </p:cNvCxnSpPr>
          <p:nvPr/>
        </p:nvCxnSpPr>
        <p:spPr>
          <a:xfrm>
            <a:off x="5343509" y="4496596"/>
            <a:ext cx="1146021" cy="37223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円/楕円 22"/>
          <p:cNvSpPr/>
          <p:nvPr/>
        </p:nvSpPr>
        <p:spPr>
          <a:xfrm>
            <a:off x="2123123" y="5431051"/>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 - 3.0</a:t>
            </a:r>
            <a:endParaRPr kumimoji="1" lang="ja-JP" altLang="en-US" sz="1400" b="1" dirty="0">
              <a:solidFill>
                <a:schemeClr val="tx1"/>
              </a:solidFill>
            </a:endParaRPr>
          </a:p>
        </p:txBody>
      </p:sp>
      <p:sp>
        <p:nvSpPr>
          <p:cNvPr id="24" name="円/楕円 23"/>
          <p:cNvSpPr/>
          <p:nvPr/>
        </p:nvSpPr>
        <p:spPr>
          <a:xfrm>
            <a:off x="2123123" y="4037908"/>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- 2.0</a:t>
            </a:r>
            <a:endParaRPr lang="en-US" altLang="ja-JP" sz="1400" b="1" dirty="0" smtClean="0">
              <a:solidFill>
                <a:schemeClr val="tx1"/>
              </a:solidFill>
            </a:endParaRPr>
          </a:p>
        </p:txBody>
      </p:sp>
      <p:sp>
        <p:nvSpPr>
          <p:cNvPr id="25" name="円/楕円 24"/>
          <p:cNvSpPr/>
          <p:nvPr/>
        </p:nvSpPr>
        <p:spPr>
          <a:xfrm>
            <a:off x="6355183" y="4734479"/>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X</a:t>
            </a:r>
            <a:r>
              <a:rPr kumimoji="1" lang="en-US" altLang="ja-JP" sz="1400" b="1" dirty="0" smtClean="0">
                <a:solidFill>
                  <a:schemeClr val="tx1"/>
                </a:solidFill>
              </a:rPr>
              <a:t> - 5.0</a:t>
            </a:r>
            <a:endParaRPr kumimoji="1" lang="ja-JP" altLang="en-US" sz="1400" b="1" dirty="0">
              <a:solidFill>
                <a:schemeClr val="tx1"/>
              </a:solidFill>
            </a:endParaRPr>
          </a:p>
        </p:txBody>
      </p:sp>
      <p:sp>
        <p:nvSpPr>
          <p:cNvPr id="26" name="円/楕円 25"/>
          <p:cNvSpPr/>
          <p:nvPr/>
        </p:nvSpPr>
        <p:spPr>
          <a:xfrm>
            <a:off x="4426133" y="4037908"/>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- 1.0</a:t>
            </a:r>
            <a:endParaRPr kumimoji="1" lang="ja-JP" altLang="en-US" sz="1400" b="1" dirty="0">
              <a:solidFill>
                <a:schemeClr val="tx1"/>
              </a:solidFill>
            </a:endParaRPr>
          </a:p>
        </p:txBody>
      </p:sp>
      <p:sp>
        <p:nvSpPr>
          <p:cNvPr id="28" name="角丸四角形 27"/>
          <p:cNvSpPr/>
          <p:nvPr/>
        </p:nvSpPr>
        <p:spPr>
          <a:xfrm>
            <a:off x="1918139" y="3940852"/>
            <a:ext cx="1347027" cy="254225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線吹き出し 1 (枠付き) 28"/>
          <p:cNvSpPr/>
          <p:nvPr/>
        </p:nvSpPr>
        <p:spPr>
          <a:xfrm>
            <a:off x="3456817" y="3266801"/>
            <a:ext cx="2152997" cy="573578"/>
          </a:xfrm>
          <a:prstGeom prst="borderCallout1">
            <a:avLst>
              <a:gd name="adj1" fmla="val 47736"/>
              <a:gd name="adj2" fmla="val -997"/>
              <a:gd name="adj3" fmla="val 112500"/>
              <a:gd name="adj4" fmla="val -38333"/>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2000" dirty="0" smtClean="0"/>
              <a:t>有力ソフトウェア</a:t>
            </a:r>
            <a:endParaRPr kumimoji="1" lang="ja-JP" altLang="en-US" sz="2000" dirty="0"/>
          </a:p>
        </p:txBody>
      </p:sp>
      <p:sp>
        <p:nvSpPr>
          <p:cNvPr id="5" name="Rectangle 4"/>
          <p:cNvSpPr/>
          <p:nvPr/>
        </p:nvSpPr>
        <p:spPr>
          <a:xfrm>
            <a:off x="3456817" y="4087705"/>
            <a:ext cx="583248" cy="369332"/>
          </a:xfrm>
          <a:prstGeom prst="rect">
            <a:avLst/>
          </a:prstGeom>
        </p:spPr>
        <p:txBody>
          <a:bodyPr wrap="square">
            <a:spAutoFit/>
          </a:bodyPr>
          <a:lstStyle/>
          <a:p>
            <a:pPr algn="ctr"/>
            <a:r>
              <a:rPr lang="ja-JP" altLang="en-US" dirty="0"/>
              <a:t>≧</a:t>
            </a:r>
          </a:p>
        </p:txBody>
      </p:sp>
      <p:sp>
        <p:nvSpPr>
          <p:cNvPr id="19" name="Rectangle 18"/>
          <p:cNvSpPr/>
          <p:nvPr/>
        </p:nvSpPr>
        <p:spPr>
          <a:xfrm>
            <a:off x="3456817" y="5514030"/>
            <a:ext cx="583248" cy="369332"/>
          </a:xfrm>
          <a:prstGeom prst="rect">
            <a:avLst/>
          </a:prstGeom>
        </p:spPr>
        <p:txBody>
          <a:bodyPr wrap="square">
            <a:spAutoFit/>
          </a:bodyPr>
          <a:lstStyle/>
          <a:p>
            <a:pPr algn="ctr"/>
            <a:r>
              <a:rPr lang="ja-JP" altLang="en-US" dirty="0"/>
              <a:t>≧</a:t>
            </a:r>
          </a:p>
        </p:txBody>
      </p:sp>
      <p:sp>
        <p:nvSpPr>
          <p:cNvPr id="20" name="Rectangle 19"/>
          <p:cNvSpPr/>
          <p:nvPr/>
        </p:nvSpPr>
        <p:spPr>
          <a:xfrm>
            <a:off x="5762418" y="4358057"/>
            <a:ext cx="583248" cy="369332"/>
          </a:xfrm>
          <a:prstGeom prst="rect">
            <a:avLst/>
          </a:prstGeom>
        </p:spPr>
        <p:txBody>
          <a:bodyPr wrap="square">
            <a:spAutoFit/>
          </a:bodyPr>
          <a:lstStyle/>
          <a:p>
            <a:pPr algn="ctr"/>
            <a:r>
              <a:rPr lang="ja-JP" altLang="en-US" dirty="0"/>
              <a:t>≧</a:t>
            </a:r>
          </a:p>
        </p:txBody>
      </p:sp>
      <p:sp>
        <p:nvSpPr>
          <p:cNvPr id="21" name="Rectangle 20"/>
          <p:cNvSpPr/>
          <p:nvPr/>
        </p:nvSpPr>
        <p:spPr>
          <a:xfrm>
            <a:off x="5762418" y="5300036"/>
            <a:ext cx="583248" cy="369332"/>
          </a:xfrm>
          <a:prstGeom prst="rect">
            <a:avLst/>
          </a:prstGeom>
        </p:spPr>
        <p:txBody>
          <a:bodyPr wrap="square">
            <a:spAutoFit/>
          </a:bodyPr>
          <a:lstStyle/>
          <a:p>
            <a:pPr algn="ctr"/>
            <a:r>
              <a:rPr lang="ja-JP" altLang="en-US" dirty="0"/>
              <a:t>≧</a:t>
            </a:r>
          </a:p>
        </p:txBody>
      </p:sp>
    </p:spTree>
    <p:extLst>
      <p:ext uri="{BB962C8B-B14F-4D97-AF65-F5344CB8AC3E}">
        <p14:creationId xmlns:p14="http://schemas.microsoft.com/office/powerpoint/2010/main" val="7002335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n-ea"/>
                <a:ea typeface="+mn-ea"/>
              </a:rPr>
              <a:t>3</a:t>
            </a:r>
            <a:r>
              <a:rPr kumimoji="1" lang="en-US" altLang="ja-JP" dirty="0" smtClean="0">
                <a:latin typeface="+mn-ea"/>
                <a:ea typeface="+mn-ea"/>
              </a:rPr>
              <a:t>.</a:t>
            </a:r>
            <a:r>
              <a:rPr kumimoji="1" lang="ja-JP" altLang="en-US" dirty="0" smtClean="0">
                <a:latin typeface="+mn-ea"/>
                <a:ea typeface="+mn-ea"/>
              </a:rPr>
              <a:t> 順位付け</a:t>
            </a:r>
            <a:r>
              <a:rPr kumimoji="1" lang="en-US" altLang="ja-JP" dirty="0" smtClean="0">
                <a:latin typeface="+mn-ea"/>
                <a:ea typeface="+mn-ea"/>
              </a:rPr>
              <a:t>(1/2)</a:t>
            </a:r>
            <a:endParaRPr kumimoji="1" lang="ja-JP" altLang="en-US" dirty="0">
              <a:latin typeface="+mn-ea"/>
              <a:ea typeface="+mn-ea"/>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198" y="1196975"/>
                <a:ext cx="8686801" cy="4929188"/>
              </a:xfrm>
            </p:spPr>
            <p:txBody>
              <a:bodyPr/>
              <a:lstStyle/>
              <a:p>
                <a:r>
                  <a:rPr lang="ja-JP" altLang="en-US" dirty="0" smtClean="0"/>
                  <a:t>有力ソフトウェアと入力ソースファイル集合間に距離を定義して順位付け</a:t>
                </a:r>
                <a:endParaRPr lang="ja-JP" altLang="en-US" dirty="0"/>
              </a:p>
              <a:p>
                <a:r>
                  <a:rPr lang="ja-JP" altLang="en-US" dirty="0" smtClean="0"/>
                  <a:t>距離</a:t>
                </a:r>
                <a:r>
                  <a:rPr lang="ja-JP" altLang="en-US" dirty="0"/>
                  <a:t>が短いほど再利用元ソフトウェアである可能性が高いとして，有力ソフトウェアを距離が短い順に</a:t>
                </a:r>
                <a:r>
                  <a:rPr lang="ja-JP" altLang="en-US" dirty="0" smtClean="0"/>
                  <a:t>順位付け</a:t>
                </a:r>
                <a:endParaRPr lang="en-US" altLang="ja-JP" dirty="0" smtClean="0"/>
              </a:p>
              <a:p>
                <a:endParaRPr lang="en-US" altLang="ja-JP" sz="700" dirty="0" smtClean="0"/>
              </a:p>
              <a:p>
                <a:pPr marL="0" indent="0">
                  <a:buNone/>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ea typeface="Cambria Math" panose="02040503050406030204" pitchFamily="18" charset="0"/>
                        </a:rPr>
                        <m:t>𝑑</m:t>
                      </m:r>
                      <m:r>
                        <a:rPr lang="en-US" altLang="ja-JP" b="0"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𝑃</m:t>
                      </m:r>
                      <m:r>
                        <a:rPr lang="en-US" altLang="ja-JP" b="0"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𝑄</m:t>
                      </m:r>
                      <m:r>
                        <a:rPr lang="en-US" altLang="ja-JP" b="0" i="1" smtClean="0">
                          <a:latin typeface="Cambria Math" panose="02040503050406030204" pitchFamily="18" charset="0"/>
                          <a:ea typeface="Cambria Math" panose="02040503050406030204" pitchFamily="18" charset="0"/>
                        </a:rPr>
                        <m:t>)= </m:t>
                      </m:r>
                      <m:nary>
                        <m:naryPr>
                          <m:chr m:val="∑"/>
                          <m:ctrlPr>
                            <a:rPr lang="en-US" altLang="ja-JP" b="0" i="1" smtClean="0">
                              <a:latin typeface="Cambria Math" panose="02040503050406030204" pitchFamily="18" charset="0"/>
                              <a:ea typeface="Cambria Math" panose="02040503050406030204" pitchFamily="18" charset="0"/>
                            </a:rPr>
                          </m:ctrlPr>
                        </m:naryPr>
                        <m:sub>
                          <m:r>
                            <m:rPr>
                              <m:brk m:alnAt="23"/>
                            </m:rPr>
                            <a:rPr lang="en-US" altLang="ja-JP" b="0" i="1" smtClean="0">
                              <a:latin typeface="Cambria Math" panose="02040503050406030204" pitchFamily="18" charset="0"/>
                              <a:ea typeface="Cambria Math" panose="02040503050406030204" pitchFamily="18" charset="0"/>
                            </a:rPr>
                            <m:t>𝑖</m:t>
                          </m:r>
                          <m:r>
                            <a:rPr lang="en-US" altLang="ja-JP" b="0" i="1" smtClean="0">
                              <a:latin typeface="Cambria Math" panose="02040503050406030204" pitchFamily="18" charset="0"/>
                              <a:ea typeface="Cambria Math" panose="02040503050406030204" pitchFamily="18" charset="0"/>
                            </a:rPr>
                            <m:t>=1</m:t>
                          </m:r>
                        </m:sub>
                        <m:sup>
                          <m:r>
                            <a:rPr lang="en-US" altLang="ja-JP" b="0" i="1" smtClean="0">
                              <a:latin typeface="Cambria Math" panose="02040503050406030204" pitchFamily="18" charset="0"/>
                              <a:ea typeface="Cambria Math" panose="02040503050406030204" pitchFamily="18" charset="0"/>
                            </a:rPr>
                            <m:t>𝑛</m:t>
                          </m:r>
                        </m:sup>
                        <m:e>
                          <m:d>
                            <m:dPr>
                              <m:begChr m:val="|"/>
                              <m:endChr m:val="|"/>
                              <m:ctrlPr>
                                <a:rPr lang="en-US" altLang="ja-JP" i="1">
                                  <a:latin typeface="Cambria Math" panose="02040503050406030204" pitchFamily="18" charset="0"/>
                                  <a:ea typeface="Cambria Math" panose="02040503050406030204" pitchFamily="18" charset="0"/>
                                </a:rPr>
                              </m:ctrlPr>
                            </m:dPr>
                            <m:e>
                              <m:sSub>
                                <m:sSubPr>
                                  <m:ctrlPr>
                                    <a:rPr lang="en-US" altLang="ja-JP" i="1" smtClean="0">
                                      <a:latin typeface="Cambria Math" panose="02040503050406030204" pitchFamily="18" charset="0"/>
                                      <a:ea typeface="Cambria Math" panose="02040503050406030204" pitchFamily="18" charset="0"/>
                                    </a:rPr>
                                  </m:ctrlPr>
                                </m:sSubPr>
                                <m:e>
                                  <m:r>
                                    <a:rPr lang="en-US" altLang="ja-JP" b="0" i="1" smtClean="0">
                                      <a:latin typeface="Cambria Math" panose="02040503050406030204" pitchFamily="18" charset="0"/>
                                      <a:ea typeface="Cambria Math" panose="02040503050406030204" pitchFamily="18" charset="0"/>
                                    </a:rPr>
                                    <m:t>𝑝</m:t>
                                  </m:r>
                                </m:e>
                                <m:sub>
                                  <m:r>
                                    <a:rPr lang="en-US" altLang="ja-JP" b="0" i="1" smtClean="0">
                                      <a:latin typeface="Cambria Math" panose="02040503050406030204" pitchFamily="18" charset="0"/>
                                      <a:ea typeface="Cambria Math" panose="02040503050406030204" pitchFamily="18" charset="0"/>
                                    </a:rPr>
                                    <m:t>𝑖</m:t>
                                  </m:r>
                                </m:sub>
                              </m:sSub>
                              <m:r>
                                <a:rPr lang="en-US" altLang="ja-JP" i="1">
                                  <a:latin typeface="Cambria Math" panose="02040503050406030204" pitchFamily="18" charset="0"/>
                                  <a:ea typeface="Cambria Math" panose="02040503050406030204" pitchFamily="18" charset="0"/>
                                </a:rPr>
                                <m:t> −</m:t>
                              </m:r>
                              <m:sSub>
                                <m:sSubPr>
                                  <m:ctrlPr>
                                    <a:rPr lang="en-US" altLang="ja-JP" i="1" smtClean="0">
                                      <a:latin typeface="Cambria Math" panose="02040503050406030204" pitchFamily="18" charset="0"/>
                                      <a:ea typeface="Cambria Math" panose="02040503050406030204" pitchFamily="18" charset="0"/>
                                    </a:rPr>
                                  </m:ctrlPr>
                                </m:sSubPr>
                                <m:e>
                                  <m:r>
                                    <a:rPr lang="en-US" altLang="ja-JP" b="0" i="1" smtClean="0">
                                      <a:latin typeface="Cambria Math" panose="02040503050406030204" pitchFamily="18" charset="0"/>
                                      <a:ea typeface="Cambria Math" panose="02040503050406030204" pitchFamily="18" charset="0"/>
                                    </a:rPr>
                                    <m:t>𝑞</m:t>
                                  </m:r>
                                </m:e>
                                <m:sub>
                                  <m:r>
                                    <a:rPr lang="en-US" altLang="ja-JP" i="1">
                                      <a:latin typeface="Cambria Math" panose="02040503050406030204" pitchFamily="18" charset="0"/>
                                      <a:ea typeface="Cambria Math" panose="02040503050406030204" pitchFamily="18" charset="0"/>
                                    </a:rPr>
                                    <m:t>𝑖</m:t>
                                  </m:r>
                                </m:sub>
                              </m:sSub>
                            </m:e>
                          </m:d>
                        </m:e>
                      </m:nary>
                    </m:oMath>
                  </m:oMathPara>
                </a14:m>
                <a:endParaRPr lang="en-US" altLang="ja-JP" dirty="0" smtClean="0"/>
              </a:p>
              <a:p>
                <a:pPr marL="0" indent="0">
                  <a:buNone/>
                </a:pPr>
                <a:endParaRPr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198" y="1196975"/>
                <a:ext cx="8686801" cy="4929188"/>
              </a:xfrm>
              <a:blipFill rotWithShape="0">
                <a:blip r:embed="rId3"/>
                <a:stretch>
                  <a:fillRect l="-1123" t="-989" r="-2386"/>
                </a:stretch>
              </a:blipFill>
            </p:spPr>
            <p:txBody>
              <a:bodyPr/>
              <a:lstStyle/>
              <a:p>
                <a:r>
                  <a:rPr lang="ja-JP" altLang="en-US">
                    <a:noFill/>
                  </a:rPr>
                  <a:t> </a:t>
                </a:r>
              </a:p>
            </p:txBody>
          </p:sp>
        </mc:Fallback>
      </mc:AlternateContent>
      <p:sp>
        <p:nvSpPr>
          <p:cNvPr id="7" name="スライド番号プレースホルダー 6"/>
          <p:cNvSpPr>
            <a:spLocks noGrp="1"/>
          </p:cNvSpPr>
          <p:nvPr>
            <p:ph type="sldNum" sz="quarter" idx="12"/>
          </p:nvPr>
        </p:nvSpPr>
        <p:spPr/>
        <p:txBody>
          <a:bodyPr/>
          <a:lstStyle/>
          <a:p>
            <a:fld id="{B24E575F-AE80-4FDB-9C39-ECDDBAB19842}" type="slidenum">
              <a:rPr kumimoji="1" lang="ja-JP" altLang="en-US" smtClean="0"/>
              <a:t>14</a:t>
            </a:fld>
            <a:endParaRPr kumimoji="1" lang="ja-JP" altLang="en-US"/>
          </a:p>
        </p:txBody>
      </p:sp>
      <p:graphicFrame>
        <p:nvGraphicFramePr>
          <p:cNvPr id="10" name="表 9"/>
          <p:cNvGraphicFramePr>
            <a:graphicFrameLocks noGrp="1"/>
          </p:cNvGraphicFramePr>
          <p:nvPr>
            <p:extLst>
              <p:ext uri="{D42A27DB-BD31-4B8C-83A1-F6EECF244321}">
                <p14:modId xmlns:p14="http://schemas.microsoft.com/office/powerpoint/2010/main" val="2843975039"/>
              </p:ext>
            </p:extLst>
          </p:nvPr>
        </p:nvGraphicFramePr>
        <p:xfrm>
          <a:off x="837213" y="4393503"/>
          <a:ext cx="3257400" cy="1840623"/>
        </p:xfrm>
        <a:graphic>
          <a:graphicData uri="http://schemas.openxmlformats.org/drawingml/2006/table">
            <a:tbl>
              <a:tblPr firstRow="1" bandRow="1">
                <a:tableStyleId>{46F890A9-2807-4EBB-B81D-B2AA78EC7F39}</a:tableStyleId>
              </a:tblPr>
              <a:tblGrid>
                <a:gridCol w="560588"/>
                <a:gridCol w="670977"/>
                <a:gridCol w="1017701"/>
                <a:gridCol w="1008134"/>
              </a:tblGrid>
              <a:tr h="463941">
                <a:tc gridSpan="2">
                  <a:txBody>
                    <a:bodyPr/>
                    <a:lstStyle/>
                    <a:p>
                      <a:pPr algn="ctr"/>
                      <a:r>
                        <a:rPr kumimoji="1" lang="en-US" altLang="ja-JP" sz="2100" dirty="0" smtClean="0"/>
                        <a:t>X</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r"/>
                      <a:endParaRPr kumimoji="1" lang="ja-JP" altLang="en-US" sz="18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en-US" altLang="ja-JP" sz="2100" dirty="0" smtClean="0"/>
                        <a:t>X</a:t>
                      </a:r>
                      <a:r>
                        <a:rPr kumimoji="1" lang="en-US" altLang="ja-JP" sz="2100" baseline="0" dirty="0" smtClean="0"/>
                        <a:t> - 2.0</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en-US" altLang="ja-JP" sz="2100" dirty="0" smtClean="0"/>
                        <a:t>X - 3.0</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55890">
                <a:tc>
                  <a:txBody>
                    <a:bodyPr/>
                    <a:lstStyle/>
                    <a:p>
                      <a:pPr algn="ctr"/>
                      <a:r>
                        <a:rPr kumimoji="1" lang="en-US" altLang="ja-JP" sz="2100" dirty="0" smtClean="0"/>
                        <a:t>a</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tcPr>
                </a:tc>
                <a:tc>
                  <a:txBody>
                    <a:bodyPr/>
                    <a:lstStyle/>
                    <a:p>
                      <a:pPr algn="r"/>
                      <a:r>
                        <a:rPr kumimoji="1" lang="en-US" altLang="ja-JP" sz="2100" dirty="0" smtClean="0"/>
                        <a:t>1.0</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tcPr>
                </a:tc>
                <a:tc>
                  <a:txBody>
                    <a:bodyPr/>
                    <a:lstStyle/>
                    <a:p>
                      <a:pPr algn="r"/>
                      <a:r>
                        <a:rPr kumimoji="1" lang="en-US" altLang="ja-JP" sz="2100" dirty="0" smtClean="0"/>
                        <a:t>0.97</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tcPr>
                </a:tc>
                <a:tc>
                  <a:txBody>
                    <a:bodyPr/>
                    <a:lstStyle/>
                    <a:p>
                      <a:pPr algn="r"/>
                      <a:r>
                        <a:rPr kumimoji="1" lang="en-US" altLang="ja-JP" sz="2100" dirty="0" smtClean="0"/>
                        <a:t>0.99</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tcPr>
                </a:tc>
              </a:tr>
              <a:tr h="455890">
                <a:tc>
                  <a:txBody>
                    <a:bodyPr/>
                    <a:lstStyle/>
                    <a:p>
                      <a:pPr algn="ctr"/>
                      <a:r>
                        <a:rPr kumimoji="1" lang="en-US" altLang="ja-JP" sz="2100" dirty="0" smtClean="0"/>
                        <a:t>b</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tcPr>
                </a:tc>
                <a:tc>
                  <a:txBody>
                    <a:bodyPr/>
                    <a:lstStyle/>
                    <a:p>
                      <a:pPr algn="r"/>
                      <a:r>
                        <a:rPr kumimoji="1" lang="en-US" altLang="ja-JP" sz="2100" dirty="0" smtClean="0"/>
                        <a:t>1.0</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tcPr>
                </a:tc>
                <a:tc>
                  <a:txBody>
                    <a:bodyPr/>
                    <a:lstStyle/>
                    <a:p>
                      <a:pPr algn="r"/>
                      <a:r>
                        <a:rPr kumimoji="1" lang="en-US" altLang="ja-JP" sz="2100" dirty="0" smtClean="0"/>
                        <a:t>0.99</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tcPr>
                </a:tc>
                <a:tc>
                  <a:txBody>
                    <a:bodyPr/>
                    <a:lstStyle/>
                    <a:p>
                      <a:pPr algn="r"/>
                      <a:r>
                        <a:rPr kumimoji="1" lang="en-US" altLang="ja-JP" sz="2100" dirty="0" smtClean="0"/>
                        <a:t>0.98</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tcPr>
                </a:tc>
              </a:tr>
              <a:tr h="455890">
                <a:tc>
                  <a:txBody>
                    <a:bodyPr/>
                    <a:lstStyle/>
                    <a:p>
                      <a:pPr algn="ctr"/>
                      <a:r>
                        <a:rPr kumimoji="1" lang="en-US" altLang="ja-JP" sz="2100" dirty="0" smtClean="0"/>
                        <a:t>c</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a:r>
                        <a:rPr kumimoji="1" lang="en-US" altLang="ja-JP" sz="2100" dirty="0" smtClean="0"/>
                        <a:t>1.0</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a:r>
                        <a:rPr kumimoji="1" lang="en-US" altLang="ja-JP" sz="2100" dirty="0" smtClean="0"/>
                        <a:t>0.97</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a:r>
                        <a:rPr kumimoji="1" lang="en-US" altLang="ja-JP" sz="2100" dirty="0" smtClean="0"/>
                        <a:t>0.99</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2791602432"/>
              </p:ext>
            </p:extLst>
          </p:nvPr>
        </p:nvGraphicFramePr>
        <p:xfrm>
          <a:off x="5126873" y="4428620"/>
          <a:ext cx="3638100" cy="790638"/>
        </p:xfrm>
        <a:graphic>
          <a:graphicData uri="http://schemas.openxmlformats.org/drawingml/2006/table">
            <a:tbl>
              <a:tblPr firstRow="1" bandRow="1">
                <a:tableStyleId>{0660B408-B3CF-4A94-85FC-2B1E0A45F4A2}</a:tableStyleId>
              </a:tblPr>
              <a:tblGrid>
                <a:gridCol w="563880"/>
                <a:gridCol w="1537110"/>
                <a:gridCol w="1537110"/>
              </a:tblGrid>
              <a:tr h="370840">
                <a:tc>
                  <a:txBody>
                    <a:bodyPr/>
                    <a:lstStyle/>
                    <a:p>
                      <a:endParaRPr kumimoji="1" lang="ja-JP" altLang="en-US" sz="1600" b="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en-US" altLang="ja-JP" sz="1900" dirty="0" smtClean="0"/>
                        <a:t>X</a:t>
                      </a:r>
                      <a:r>
                        <a:rPr kumimoji="1" lang="en-US" altLang="ja-JP" sz="1900" baseline="0" dirty="0" smtClean="0"/>
                        <a:t> - 2.0</a:t>
                      </a:r>
                      <a:endParaRPr kumimoji="1" lang="ja-JP" altLang="en-US" sz="1900" dirty="0"/>
                    </a:p>
                  </a:txBody>
                  <a:tcPr marL="130238" marR="130238" marT="65119" marB="65119">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en-US" altLang="ja-JP" sz="1900" dirty="0" smtClean="0"/>
                        <a:t>X - 3.0</a:t>
                      </a:r>
                      <a:endParaRPr kumimoji="1" lang="ja-JP" altLang="en-US" sz="1900" dirty="0"/>
                    </a:p>
                  </a:txBody>
                  <a:tcPr marL="130238" marR="130238" marT="65119" marB="65119">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r>
                        <a:rPr kumimoji="1" lang="ja-JP" altLang="en-US" dirty="0" smtClean="0"/>
                        <a:t>距離</a:t>
                      </a:r>
                      <a:endParaRPr kumimoji="1" lang="ja-JP" alt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en-US" altLang="ja-JP" sz="2000" u="none" strike="noStrike" dirty="0" smtClean="0">
                          <a:effectLst/>
                        </a:rPr>
                        <a:t>0.07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fontAlgn="ctr"/>
                      <a:r>
                        <a:rPr lang="en-US" altLang="ja-JP" sz="2000" u="none" strike="noStrike" dirty="0" smtClean="0">
                          <a:effectLst/>
                        </a:rPr>
                        <a:t>0.04</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2" name="右矢印 11"/>
          <p:cNvSpPr/>
          <p:nvPr/>
        </p:nvSpPr>
        <p:spPr>
          <a:xfrm>
            <a:off x="4300023" y="4823939"/>
            <a:ext cx="609043"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5380893" y="5463800"/>
            <a:ext cx="3305908" cy="646331"/>
          </a:xfrm>
          <a:prstGeom prst="rect">
            <a:avLst/>
          </a:prstGeom>
        </p:spPr>
        <p:txBody>
          <a:bodyPr wrap="square">
            <a:spAutoFit/>
          </a:bodyPr>
          <a:lstStyle/>
          <a:p>
            <a:r>
              <a:rPr lang="en-US" altLang="ja-JP" dirty="0"/>
              <a:t>X - 3.0 </a:t>
            </a:r>
            <a:r>
              <a:rPr lang="ja-JP" altLang="en-US" dirty="0"/>
              <a:t>が短いため</a:t>
            </a:r>
            <a:r>
              <a:rPr lang="en-US" altLang="ja-JP" dirty="0"/>
              <a:t/>
            </a:r>
            <a:br>
              <a:rPr lang="en-US" altLang="ja-JP" dirty="0"/>
            </a:br>
            <a:r>
              <a:rPr lang="en-US" altLang="ja-JP" dirty="0"/>
              <a:t>X - 3.0, X - 2.0 </a:t>
            </a:r>
            <a:r>
              <a:rPr lang="ja-JP" altLang="en-US" dirty="0"/>
              <a:t>の</a:t>
            </a:r>
            <a:r>
              <a:rPr lang="ja-JP" altLang="en-US" dirty="0" smtClean="0"/>
              <a:t>順で</a:t>
            </a:r>
            <a:r>
              <a:rPr lang="ja-JP" altLang="en-US" dirty="0"/>
              <a:t>順位付け</a:t>
            </a:r>
          </a:p>
        </p:txBody>
      </p:sp>
      <p:sp>
        <p:nvSpPr>
          <p:cNvPr id="4" name="テキスト ボックス 3"/>
          <p:cNvSpPr txBox="1"/>
          <p:nvPr/>
        </p:nvSpPr>
        <p:spPr>
          <a:xfrm>
            <a:off x="951513" y="3182818"/>
            <a:ext cx="2198077" cy="400110"/>
          </a:xfrm>
          <a:prstGeom prst="rect">
            <a:avLst/>
          </a:prstGeom>
          <a:noFill/>
        </p:spPr>
        <p:txBody>
          <a:bodyPr wrap="square" rtlCol="0">
            <a:spAutoFit/>
          </a:bodyPr>
          <a:lstStyle/>
          <a:p>
            <a:pPr algn="ctr"/>
            <a:r>
              <a:rPr lang="ja-JP" altLang="en-US" sz="2000" dirty="0"/>
              <a:t>マンハッタン</a:t>
            </a:r>
            <a:r>
              <a:rPr lang="ja-JP" altLang="en-US" sz="2000" dirty="0" smtClean="0"/>
              <a:t>距離 ： </a:t>
            </a:r>
            <a:endParaRPr kumimoji="1" lang="ja-JP" altLang="en-US" sz="2000" dirty="0"/>
          </a:p>
        </p:txBody>
      </p:sp>
    </p:spTree>
    <p:extLst>
      <p:ext uri="{BB962C8B-B14F-4D97-AF65-F5344CB8AC3E}">
        <p14:creationId xmlns:p14="http://schemas.microsoft.com/office/powerpoint/2010/main" val="4127364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p:spPr>
        <p:txBody>
          <a:bodyPr/>
          <a:lstStyle/>
          <a:p>
            <a:r>
              <a:rPr lang="en-US" altLang="ja-JP" dirty="0">
                <a:latin typeface="+mn-ea"/>
              </a:rPr>
              <a:t>3.</a:t>
            </a:r>
            <a:r>
              <a:rPr lang="ja-JP" altLang="en-US" dirty="0">
                <a:latin typeface="+mn-ea"/>
              </a:rPr>
              <a:t> 順位付け</a:t>
            </a:r>
            <a:r>
              <a:rPr lang="en-US" altLang="ja-JP" dirty="0" smtClean="0">
                <a:latin typeface="+mn-ea"/>
              </a:rPr>
              <a:t>(2/2</a:t>
            </a:r>
            <a:r>
              <a:rPr lang="en-US" altLang="ja-JP" dirty="0">
                <a:latin typeface="+mn-ea"/>
              </a:rPr>
              <a:t>)</a:t>
            </a:r>
            <a:endParaRPr kumimoji="1" lang="ja-JP" altLang="en-US" dirty="0">
              <a:latin typeface="+mn-ea"/>
              <a:ea typeface="+mn-ea"/>
            </a:endParaRPr>
          </a:p>
        </p:txBody>
      </p:sp>
      <p:sp>
        <p:nvSpPr>
          <p:cNvPr id="3" name="コンテンツ プレースホルダー 2"/>
          <p:cNvSpPr>
            <a:spLocks noGrp="1"/>
          </p:cNvSpPr>
          <p:nvPr>
            <p:ph idx="1"/>
          </p:nvPr>
        </p:nvSpPr>
        <p:spPr>
          <a:noFill/>
        </p:spPr>
        <p:txBody>
          <a:bodyPr/>
          <a:lstStyle/>
          <a:p>
            <a:r>
              <a:rPr lang="ja-JP" altLang="en-US" dirty="0"/>
              <a:t>残りの候補</a:t>
            </a:r>
            <a:r>
              <a:rPr lang="ja-JP" altLang="en-US" dirty="0" smtClean="0"/>
              <a:t>ソフトウェアについては，トポロジカルソートを用いて順位付け</a:t>
            </a:r>
            <a:endParaRPr lang="en-US" altLang="ja-JP" dirty="0" smtClean="0"/>
          </a:p>
          <a:p>
            <a:pPr lvl="1"/>
            <a:r>
              <a:rPr lang="ja-JP" altLang="en-US" sz="1800" dirty="0"/>
              <a:t>有向辺の情報を満たすよう</a:t>
            </a:r>
            <a:r>
              <a:rPr lang="ja-JP" altLang="en-US" sz="1800" dirty="0" smtClean="0"/>
              <a:t>に</a:t>
            </a:r>
            <a:r>
              <a:rPr lang="ja-JP" altLang="en-US" sz="1800" dirty="0"/>
              <a:t>ノード</a:t>
            </a:r>
            <a:r>
              <a:rPr lang="ja-JP" altLang="en-US" sz="1800" dirty="0" smtClean="0"/>
              <a:t>を</a:t>
            </a:r>
            <a:r>
              <a:rPr lang="ja-JP" altLang="en-US" sz="1800" dirty="0"/>
              <a:t>一列に並べ替え</a:t>
            </a:r>
            <a:endParaRPr lang="en-US" altLang="ja-JP" sz="1700" dirty="0" smtClean="0"/>
          </a:p>
        </p:txBody>
      </p:sp>
      <p:sp>
        <p:nvSpPr>
          <p:cNvPr id="4" name="スライド番号プレースホルダー 3"/>
          <p:cNvSpPr>
            <a:spLocks noGrp="1"/>
          </p:cNvSpPr>
          <p:nvPr>
            <p:ph type="sldNum" sz="quarter" idx="12"/>
          </p:nvPr>
        </p:nvSpPr>
        <p:spPr>
          <a:noFill/>
        </p:spPr>
        <p:txBody>
          <a:bodyPr/>
          <a:lstStyle/>
          <a:p>
            <a:fld id="{B24E575F-AE80-4FDB-9C39-ECDDBAB19842}" type="slidenum">
              <a:rPr kumimoji="1" lang="ja-JP" altLang="en-US" smtClean="0"/>
              <a:t>15</a:t>
            </a:fld>
            <a:endParaRPr kumimoji="1" lang="ja-JP" altLang="en-US"/>
          </a:p>
        </p:txBody>
      </p:sp>
      <p:sp>
        <p:nvSpPr>
          <p:cNvPr id="9" name="円/楕円 8"/>
          <p:cNvSpPr/>
          <p:nvPr/>
        </p:nvSpPr>
        <p:spPr>
          <a:xfrm>
            <a:off x="4426133" y="4006689"/>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- 4.0</a:t>
            </a:r>
            <a:endParaRPr kumimoji="1" lang="ja-JP" altLang="en-US" sz="1400" b="1" dirty="0">
              <a:solidFill>
                <a:schemeClr val="tx1"/>
              </a:solidFill>
            </a:endParaRPr>
          </a:p>
        </p:txBody>
      </p:sp>
      <p:cxnSp>
        <p:nvCxnSpPr>
          <p:cNvPr id="74" name="直線矢印コネクタ 73"/>
          <p:cNvCxnSpPr>
            <a:stCxn id="23" idx="6"/>
            <a:endCxn id="9" idx="2"/>
          </p:cNvCxnSpPr>
          <p:nvPr/>
        </p:nvCxnSpPr>
        <p:spPr>
          <a:xfrm>
            <a:off x="3040499" y="4465377"/>
            <a:ext cx="1385634"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a:stCxn id="24" idx="6"/>
            <a:endCxn id="26" idx="2"/>
          </p:cNvCxnSpPr>
          <p:nvPr/>
        </p:nvCxnSpPr>
        <p:spPr>
          <a:xfrm>
            <a:off x="3040499" y="3072234"/>
            <a:ext cx="1385634"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a:stCxn id="9" idx="6"/>
            <a:endCxn id="25" idx="3"/>
          </p:cNvCxnSpPr>
          <p:nvPr/>
        </p:nvCxnSpPr>
        <p:spPr>
          <a:xfrm flipV="1">
            <a:off x="5343509" y="4093146"/>
            <a:ext cx="1146021" cy="372231"/>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9" name="直線矢印コネクタ 108"/>
          <p:cNvCxnSpPr>
            <a:stCxn id="26" idx="6"/>
            <a:endCxn id="25" idx="1"/>
          </p:cNvCxnSpPr>
          <p:nvPr/>
        </p:nvCxnSpPr>
        <p:spPr>
          <a:xfrm>
            <a:off x="5343509" y="3072234"/>
            <a:ext cx="1146021" cy="37223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円/楕円 22"/>
          <p:cNvSpPr/>
          <p:nvPr/>
        </p:nvSpPr>
        <p:spPr>
          <a:xfrm>
            <a:off x="2123123" y="4006689"/>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 - 3.0</a:t>
            </a:r>
            <a:endParaRPr kumimoji="1" lang="ja-JP" altLang="en-US" sz="1400" b="1" dirty="0">
              <a:solidFill>
                <a:schemeClr val="tx1"/>
              </a:solidFill>
            </a:endParaRPr>
          </a:p>
        </p:txBody>
      </p:sp>
      <p:sp>
        <p:nvSpPr>
          <p:cNvPr id="24" name="円/楕円 23"/>
          <p:cNvSpPr/>
          <p:nvPr/>
        </p:nvSpPr>
        <p:spPr>
          <a:xfrm>
            <a:off x="2123123" y="2613546"/>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- 2.0</a:t>
            </a:r>
            <a:endParaRPr lang="en-US" altLang="ja-JP" sz="1400" b="1" dirty="0" smtClean="0">
              <a:solidFill>
                <a:schemeClr val="tx1"/>
              </a:solidFill>
            </a:endParaRPr>
          </a:p>
        </p:txBody>
      </p:sp>
      <p:sp>
        <p:nvSpPr>
          <p:cNvPr id="25" name="円/楕円 24"/>
          <p:cNvSpPr/>
          <p:nvPr/>
        </p:nvSpPr>
        <p:spPr>
          <a:xfrm>
            <a:off x="6355183" y="3310117"/>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X</a:t>
            </a:r>
            <a:r>
              <a:rPr kumimoji="1" lang="en-US" altLang="ja-JP" sz="1400" b="1" dirty="0" smtClean="0">
                <a:solidFill>
                  <a:schemeClr val="tx1"/>
                </a:solidFill>
              </a:rPr>
              <a:t> - 5.0</a:t>
            </a:r>
            <a:endParaRPr kumimoji="1" lang="ja-JP" altLang="en-US" sz="1400" b="1" dirty="0">
              <a:solidFill>
                <a:schemeClr val="tx1"/>
              </a:solidFill>
            </a:endParaRPr>
          </a:p>
        </p:txBody>
      </p:sp>
      <p:sp>
        <p:nvSpPr>
          <p:cNvPr id="26" name="円/楕円 25"/>
          <p:cNvSpPr/>
          <p:nvPr/>
        </p:nvSpPr>
        <p:spPr>
          <a:xfrm>
            <a:off x="4426133" y="2613546"/>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- 1.0</a:t>
            </a:r>
            <a:endParaRPr kumimoji="1" lang="ja-JP" altLang="en-US" sz="1400" b="1" dirty="0">
              <a:solidFill>
                <a:schemeClr val="tx1"/>
              </a:solidFill>
            </a:endParaRPr>
          </a:p>
        </p:txBody>
      </p:sp>
      <p:sp>
        <p:nvSpPr>
          <p:cNvPr id="42" name="下矢印 41"/>
          <p:cNvSpPr/>
          <p:nvPr/>
        </p:nvSpPr>
        <p:spPr>
          <a:xfrm>
            <a:off x="4762500" y="5006557"/>
            <a:ext cx="250908" cy="3094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7769424" y="5355523"/>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X</a:t>
            </a:r>
            <a:r>
              <a:rPr kumimoji="1" lang="en-US" altLang="ja-JP" sz="1400" b="1" dirty="0" smtClean="0">
                <a:solidFill>
                  <a:schemeClr val="tx1"/>
                </a:solidFill>
              </a:rPr>
              <a:t> - 5.0</a:t>
            </a:r>
            <a:endParaRPr kumimoji="1" lang="ja-JP" altLang="en-US" sz="1400" b="1" dirty="0">
              <a:solidFill>
                <a:schemeClr val="tx1"/>
              </a:solidFill>
            </a:endParaRPr>
          </a:p>
        </p:txBody>
      </p:sp>
      <p:sp>
        <p:nvSpPr>
          <p:cNvPr id="53" name="円/楕円 52"/>
          <p:cNvSpPr/>
          <p:nvPr/>
        </p:nvSpPr>
        <p:spPr>
          <a:xfrm>
            <a:off x="6097778" y="5355523"/>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- 4.0</a:t>
            </a:r>
            <a:endParaRPr kumimoji="1" lang="ja-JP" altLang="en-US" sz="1400" b="1" dirty="0">
              <a:solidFill>
                <a:schemeClr val="tx1"/>
              </a:solidFill>
            </a:endParaRPr>
          </a:p>
        </p:txBody>
      </p:sp>
      <p:sp>
        <p:nvSpPr>
          <p:cNvPr id="58" name="円/楕円 57"/>
          <p:cNvSpPr/>
          <p:nvPr/>
        </p:nvSpPr>
        <p:spPr>
          <a:xfrm>
            <a:off x="4426133" y="5355523"/>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- 1.0</a:t>
            </a:r>
            <a:endParaRPr kumimoji="1" lang="ja-JP" altLang="en-US" sz="1400" b="1" dirty="0">
              <a:solidFill>
                <a:schemeClr val="tx1"/>
              </a:solidFill>
            </a:endParaRPr>
          </a:p>
        </p:txBody>
      </p:sp>
      <p:sp>
        <p:nvSpPr>
          <p:cNvPr id="59" name="円/楕円 58"/>
          <p:cNvSpPr/>
          <p:nvPr/>
        </p:nvSpPr>
        <p:spPr>
          <a:xfrm>
            <a:off x="2741680" y="5355523"/>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 - 2.0</a:t>
            </a:r>
            <a:endParaRPr kumimoji="1" lang="ja-JP" altLang="en-US" sz="1400" b="1" dirty="0">
              <a:solidFill>
                <a:schemeClr val="tx1"/>
              </a:solidFill>
            </a:endParaRPr>
          </a:p>
        </p:txBody>
      </p:sp>
      <p:sp>
        <p:nvSpPr>
          <p:cNvPr id="61" name="円/楕円 60"/>
          <p:cNvSpPr/>
          <p:nvPr/>
        </p:nvSpPr>
        <p:spPr>
          <a:xfrm>
            <a:off x="1206261" y="5355523"/>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- 3.0</a:t>
            </a:r>
            <a:endParaRPr lang="en-US" altLang="ja-JP" sz="1400" b="1" dirty="0" smtClean="0">
              <a:solidFill>
                <a:schemeClr val="tx1"/>
              </a:solidFill>
            </a:endParaRPr>
          </a:p>
        </p:txBody>
      </p:sp>
      <p:cxnSp>
        <p:nvCxnSpPr>
          <p:cNvPr id="62" name="直線矢印コネクタ 61"/>
          <p:cNvCxnSpPr>
            <a:stCxn id="61" idx="6"/>
            <a:endCxn id="59" idx="2"/>
          </p:cNvCxnSpPr>
          <p:nvPr/>
        </p:nvCxnSpPr>
        <p:spPr>
          <a:xfrm>
            <a:off x="2123637" y="5814211"/>
            <a:ext cx="618043"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a:stCxn id="59" idx="6"/>
            <a:endCxn id="58" idx="2"/>
          </p:cNvCxnSpPr>
          <p:nvPr/>
        </p:nvCxnSpPr>
        <p:spPr>
          <a:xfrm>
            <a:off x="3659056" y="5814211"/>
            <a:ext cx="767077"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a:stCxn id="58" idx="6"/>
            <a:endCxn id="53" idx="2"/>
          </p:cNvCxnSpPr>
          <p:nvPr/>
        </p:nvCxnSpPr>
        <p:spPr>
          <a:xfrm>
            <a:off x="5343509" y="5814211"/>
            <a:ext cx="754269"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a:stCxn id="53" idx="6"/>
            <a:endCxn id="52" idx="2"/>
          </p:cNvCxnSpPr>
          <p:nvPr/>
        </p:nvCxnSpPr>
        <p:spPr>
          <a:xfrm>
            <a:off x="7015154" y="5814211"/>
            <a:ext cx="754270"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角丸四角形 26"/>
          <p:cNvSpPr/>
          <p:nvPr/>
        </p:nvSpPr>
        <p:spPr>
          <a:xfrm>
            <a:off x="4267428" y="2540976"/>
            <a:ext cx="3170864" cy="2439205"/>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4243385" y="5326649"/>
            <a:ext cx="4626162" cy="99055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602983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提案手法の出力</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再利用元候補ソフトウェアリストを出力する</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16</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337734992"/>
              </p:ext>
            </p:extLst>
          </p:nvPr>
        </p:nvGraphicFramePr>
        <p:xfrm>
          <a:off x="898060" y="2763604"/>
          <a:ext cx="7412970" cy="2290550"/>
        </p:xfrm>
        <a:graphic>
          <a:graphicData uri="http://schemas.openxmlformats.org/drawingml/2006/table">
            <a:tbl>
              <a:tblPr firstRow="1" bandRow="1">
                <a:tableStyleId>{46F890A9-2807-4EBB-B81D-B2AA78EC7F39}</a:tableStyleId>
              </a:tblPr>
              <a:tblGrid>
                <a:gridCol w="701503"/>
                <a:gridCol w="389326"/>
                <a:gridCol w="1261548"/>
                <a:gridCol w="1261548"/>
                <a:gridCol w="1273519"/>
                <a:gridCol w="1261548"/>
                <a:gridCol w="1263978"/>
              </a:tblGrid>
              <a:tr h="580562">
                <a:tc>
                  <a:txBody>
                    <a:bodyPr/>
                    <a:lstStyle/>
                    <a:p>
                      <a:pPr algn="ctr"/>
                      <a:r>
                        <a:rPr kumimoji="1" lang="en-US" altLang="ja-JP" sz="2600" dirty="0" smtClean="0"/>
                        <a:t>X</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- 3.0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a:t>
                      </a:r>
                      <a:r>
                        <a:rPr kumimoji="1" lang="en-US" altLang="ja-JP" sz="2600" baseline="0" dirty="0" smtClean="0"/>
                        <a:t> - 2.0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a:t>
                      </a:r>
                      <a:r>
                        <a:rPr kumimoji="1" lang="en-US" altLang="ja-JP" sz="2600" baseline="0" dirty="0" smtClean="0"/>
                        <a:t>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- 4.0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- 5.0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0.96</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r"/>
                      <a:r>
                        <a:rPr kumimoji="1" lang="en-US" altLang="ja-JP" sz="2600" dirty="0" smtClean="0"/>
                        <a:t>0.9</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0.99</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0.97</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0.98</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035806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p:txBody>
          <a:bodyPr/>
          <a:lstStyle/>
          <a:p>
            <a:r>
              <a:rPr lang="en-US" altLang="ja-JP" dirty="0"/>
              <a:t>Mozilla </a:t>
            </a:r>
            <a:r>
              <a:rPr lang="en-US" altLang="ja-JP" dirty="0" smtClean="0"/>
              <a:t>Firefox </a:t>
            </a:r>
            <a:r>
              <a:rPr lang="ja-JP" altLang="en-US" dirty="0" smtClean="0"/>
              <a:t>と </a:t>
            </a:r>
            <a:r>
              <a:rPr lang="en-US" altLang="ja-JP" dirty="0" smtClean="0"/>
              <a:t>Android </a:t>
            </a:r>
            <a:r>
              <a:rPr lang="ja-JP" altLang="en-US" dirty="0" smtClean="0"/>
              <a:t>に提案</a:t>
            </a:r>
            <a:r>
              <a:rPr kumimoji="1" lang="ja-JP" altLang="en-US" dirty="0" smtClean="0"/>
              <a:t>手法</a:t>
            </a:r>
            <a:r>
              <a:rPr lang="ja-JP" altLang="en-US" dirty="0"/>
              <a:t>を</a:t>
            </a:r>
            <a:r>
              <a:rPr kumimoji="1" lang="ja-JP" altLang="en-US" dirty="0" smtClean="0"/>
              <a:t>適用する</a:t>
            </a:r>
            <a:endParaRPr lang="en-US" altLang="ja-JP" dirty="0" smtClean="0"/>
          </a:p>
          <a:p>
            <a:pPr lvl="2"/>
            <a:endParaRPr lang="en-US" altLang="ja-JP" dirty="0"/>
          </a:p>
          <a:p>
            <a:r>
              <a:rPr lang="ja-JP" altLang="en-US" dirty="0" smtClean="0"/>
              <a:t>データベース</a:t>
            </a:r>
            <a:endParaRPr kumimoji="1" lang="en-US" altLang="ja-JP" dirty="0" smtClean="0"/>
          </a:p>
          <a:p>
            <a:pPr lvl="1"/>
            <a:r>
              <a:rPr lang="en-US" altLang="ja-JP" dirty="0" err="1"/>
              <a:t>Debian</a:t>
            </a:r>
            <a:r>
              <a:rPr lang="en-US" altLang="ja-JP" dirty="0"/>
              <a:t> GNU/Linux</a:t>
            </a:r>
            <a:r>
              <a:rPr lang="ja-JP" altLang="en-US" dirty="0"/>
              <a:t> 用に配布</a:t>
            </a:r>
            <a:r>
              <a:rPr lang="ja-JP" altLang="en-US" dirty="0" smtClean="0"/>
              <a:t>されたソフトウェア群</a:t>
            </a:r>
            <a:endParaRPr lang="en-US" altLang="ja-JP" dirty="0" smtClean="0"/>
          </a:p>
          <a:p>
            <a:pPr lvl="1"/>
            <a:r>
              <a:rPr lang="ja-JP" altLang="en-US" dirty="0" smtClean="0"/>
              <a:t>ソフトウェアの</a:t>
            </a:r>
            <a:r>
              <a:rPr lang="ja-JP" altLang="en-US" dirty="0"/>
              <a:t>種類 </a:t>
            </a:r>
            <a:r>
              <a:rPr lang="en-US" altLang="ja-JP" dirty="0"/>
              <a:t>: </a:t>
            </a:r>
            <a:r>
              <a:rPr lang="en-US" altLang="ja-JP" dirty="0" smtClean="0"/>
              <a:t>33,496</a:t>
            </a:r>
            <a:endParaRPr lang="en-US" altLang="ja-JP" dirty="0"/>
          </a:p>
          <a:p>
            <a:pPr lvl="1"/>
            <a:r>
              <a:rPr lang="ja-JP" altLang="en-US" dirty="0" smtClean="0"/>
              <a:t>バージョン違いを含めたソフトウェア総数 </a:t>
            </a:r>
            <a:r>
              <a:rPr lang="en-US" altLang="ja-JP" dirty="0"/>
              <a:t>: 188,212</a:t>
            </a:r>
          </a:p>
          <a:p>
            <a:pPr lvl="1"/>
            <a:r>
              <a:rPr lang="ja-JP" altLang="en-US" dirty="0" smtClean="0"/>
              <a:t>ソースファイル数 ： </a:t>
            </a:r>
            <a:r>
              <a:rPr lang="en-US" altLang="ja-JP" dirty="0" smtClean="0"/>
              <a:t>50,903,100</a:t>
            </a:r>
          </a:p>
          <a:p>
            <a:pPr lvl="2"/>
            <a:r>
              <a:rPr lang="en-US" altLang="ja-JP" dirty="0"/>
              <a:t>C/C</a:t>
            </a:r>
            <a:r>
              <a:rPr lang="en-US" altLang="ja-JP" dirty="0" smtClean="0"/>
              <a:t>++, Java </a:t>
            </a:r>
            <a:r>
              <a:rPr lang="ja-JP" altLang="en-US" dirty="0" smtClean="0"/>
              <a:t>を対象</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17</a:t>
            </a:fld>
            <a:endParaRPr kumimoji="1" lang="ja-JP" altLang="en-US"/>
          </a:p>
        </p:txBody>
      </p:sp>
    </p:spTree>
    <p:extLst>
      <p:ext uri="{BB962C8B-B14F-4D97-AF65-F5344CB8AC3E}">
        <p14:creationId xmlns:p14="http://schemas.microsoft.com/office/powerpoint/2010/main" val="5414640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評価方法</a:t>
            </a:r>
            <a:endParaRPr kumimoji="1" lang="ja-JP" altLang="en-US" dirty="0"/>
          </a:p>
        </p:txBody>
      </p:sp>
      <p:sp>
        <p:nvSpPr>
          <p:cNvPr id="3" name="コンテンツ プレースホルダー 2"/>
          <p:cNvSpPr>
            <a:spLocks noGrp="1"/>
          </p:cNvSpPr>
          <p:nvPr>
            <p:ph idx="1"/>
          </p:nvPr>
        </p:nvSpPr>
        <p:spPr>
          <a:xfrm>
            <a:off x="457199" y="1196975"/>
            <a:ext cx="8628612" cy="4929188"/>
          </a:xfrm>
        </p:spPr>
        <p:txBody>
          <a:bodyPr/>
          <a:lstStyle/>
          <a:p>
            <a:r>
              <a:rPr kumimoji="1" lang="ja-JP" altLang="en-US" dirty="0" smtClean="0"/>
              <a:t>入力</a:t>
            </a:r>
            <a:r>
              <a:rPr lang="ja-JP" altLang="en-US" dirty="0" smtClean="0"/>
              <a:t>ソフトウェア</a:t>
            </a:r>
            <a:endParaRPr lang="en-US" altLang="ja-JP" dirty="0" smtClean="0"/>
          </a:p>
          <a:p>
            <a:pPr lvl="1"/>
            <a:r>
              <a:rPr lang="ja-JP" altLang="en-US" dirty="0" smtClean="0"/>
              <a:t>対象プロジェクト</a:t>
            </a:r>
            <a:r>
              <a:rPr lang="ja-JP" altLang="en-US" dirty="0"/>
              <a:t>が再利用している</a:t>
            </a:r>
            <a:r>
              <a:rPr lang="ja-JP" altLang="en-US" dirty="0" smtClean="0"/>
              <a:t>ソフトウェア</a:t>
            </a:r>
            <a:endParaRPr lang="ja-JP" altLang="en-US" dirty="0"/>
          </a:p>
          <a:p>
            <a:pPr lvl="1"/>
            <a:r>
              <a:rPr lang="ja-JP" altLang="en-US" dirty="0"/>
              <a:t>バージョン番号がコミットログやファイルに記載されている</a:t>
            </a:r>
            <a:r>
              <a:rPr lang="ja-JP" altLang="en-US" dirty="0" smtClean="0"/>
              <a:t>もの</a:t>
            </a:r>
            <a:endParaRPr lang="en-US" altLang="ja-JP" dirty="0" smtClean="0"/>
          </a:p>
          <a:p>
            <a:r>
              <a:rPr lang="ja-JP" altLang="en-US" dirty="0" smtClean="0"/>
              <a:t>正解ソフトウェア</a:t>
            </a:r>
            <a:endParaRPr lang="en-US" altLang="ja-JP" dirty="0" smtClean="0"/>
          </a:p>
          <a:p>
            <a:pPr lvl="1"/>
            <a:r>
              <a:rPr lang="en-US" altLang="ja-JP" dirty="0" smtClean="0"/>
              <a:t>DB</a:t>
            </a:r>
            <a:r>
              <a:rPr lang="ja-JP" altLang="en-US" dirty="0" err="1" smtClean="0"/>
              <a:t>に登</a:t>
            </a:r>
            <a:r>
              <a:rPr lang="ja-JP" altLang="en-US" dirty="0" smtClean="0"/>
              <a:t>録されている入力ソフトウェアと同名同バージョンのソフトウェア</a:t>
            </a:r>
            <a:endParaRPr lang="en-US" altLang="ja-JP" dirty="0" smtClean="0"/>
          </a:p>
          <a:p>
            <a:endParaRPr lang="en-US" altLang="ja-JP" sz="1400" dirty="0" smtClean="0"/>
          </a:p>
          <a:p>
            <a:pPr marL="457200" indent="-457200">
              <a:buFont typeface="+mj-lt"/>
              <a:buAutoNum type="arabicPeriod"/>
            </a:pPr>
            <a:r>
              <a:rPr lang="ja-JP" altLang="en-US" dirty="0" smtClean="0"/>
              <a:t>入力ソフトウェアから得られた候補ソフトウェアリストに</a:t>
            </a:r>
            <a:r>
              <a:rPr lang="en-US" altLang="ja-JP" dirty="0" smtClean="0"/>
              <a:t/>
            </a:r>
            <a:br>
              <a:rPr lang="en-US" altLang="ja-JP" dirty="0" smtClean="0"/>
            </a:br>
            <a:r>
              <a:rPr lang="ja-JP" altLang="en-US" dirty="0" smtClean="0"/>
              <a:t>正解ソフトウェアが含まれるか．</a:t>
            </a:r>
            <a:r>
              <a:rPr lang="en-US" altLang="ja-JP" dirty="0" smtClean="0"/>
              <a:t/>
            </a:r>
            <a:br>
              <a:rPr lang="en-US" altLang="ja-JP" dirty="0" smtClean="0"/>
            </a:br>
            <a:r>
              <a:rPr lang="ja-JP" altLang="en-US" dirty="0" smtClean="0"/>
              <a:t>また，有力ソフトウェアと識別されているか．</a:t>
            </a:r>
            <a:endParaRPr lang="en-US" altLang="ja-JP" dirty="0" smtClean="0"/>
          </a:p>
          <a:p>
            <a:pPr marL="457200" indent="-457200">
              <a:buFont typeface="+mj-lt"/>
              <a:buAutoNum type="arabicPeriod"/>
            </a:pPr>
            <a:r>
              <a:rPr lang="ja-JP" altLang="en-US" dirty="0" smtClean="0"/>
              <a:t>正解ソフトウェアが有力ソフトウェアであった場合，順位は第何位か．</a:t>
            </a:r>
            <a:endParaRPr lang="en-US" altLang="ja-JP" dirty="0" smtClean="0"/>
          </a:p>
          <a:p>
            <a:pPr marL="457200" indent="-457200">
              <a:buFont typeface="+mj-lt"/>
              <a:buAutoNum type="arabicPeriod"/>
            </a:pPr>
            <a:r>
              <a:rPr lang="ja-JP" altLang="en-US" dirty="0"/>
              <a:t>有力ソフトウェアの選択は</a:t>
            </a:r>
            <a:r>
              <a:rPr lang="ja-JP" altLang="en-US" dirty="0" smtClean="0"/>
              <a:t>，候補</a:t>
            </a:r>
            <a:r>
              <a:rPr lang="ja-JP" altLang="en-US" dirty="0"/>
              <a:t>ソフトウェアのリストをどれだけ短くするか</a:t>
            </a:r>
            <a:endParaRPr lang="en-US" altLang="ja-JP"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18</a:t>
            </a:fld>
            <a:endParaRPr kumimoji="1" lang="ja-JP" altLang="en-US"/>
          </a:p>
        </p:txBody>
      </p:sp>
    </p:spTree>
    <p:extLst>
      <p:ext uri="{BB962C8B-B14F-4D97-AF65-F5344CB8AC3E}">
        <p14:creationId xmlns:p14="http://schemas.microsoft.com/office/powerpoint/2010/main" val="25763374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j-ea"/>
              </a:rPr>
              <a:t>1</a:t>
            </a:r>
            <a:r>
              <a:rPr kumimoji="1" lang="ja-JP" altLang="en-US" dirty="0" err="1" smtClean="0">
                <a:latin typeface="+mj-ea"/>
              </a:rPr>
              <a:t>．</a:t>
            </a:r>
            <a:r>
              <a:rPr kumimoji="1" lang="ja-JP" altLang="en-US" dirty="0" smtClean="0">
                <a:latin typeface="+mj-ea"/>
              </a:rPr>
              <a:t>再利用元ソフトウェアの結果</a:t>
            </a:r>
            <a:r>
              <a:rPr kumimoji="1" lang="en-US" altLang="ja-JP" dirty="0" smtClean="0">
                <a:latin typeface="+mj-ea"/>
              </a:rPr>
              <a:t>(1/2)</a:t>
            </a:r>
            <a:endParaRPr kumimoji="1" lang="ja-JP" altLang="en-US" dirty="0">
              <a:latin typeface="+mj-ea"/>
            </a:endParaRPr>
          </a:p>
        </p:txBody>
      </p:sp>
      <p:sp>
        <p:nvSpPr>
          <p:cNvPr id="3" name="コンテンツ プレースホルダー 2"/>
          <p:cNvSpPr>
            <a:spLocks noGrp="1"/>
          </p:cNvSpPr>
          <p:nvPr>
            <p:ph idx="1"/>
          </p:nvPr>
        </p:nvSpPr>
        <p:spPr/>
        <p:txBody>
          <a:bodyPr/>
          <a:lstStyle/>
          <a:p>
            <a:r>
              <a:rPr kumimoji="1" lang="en-US" altLang="ja-JP" dirty="0" smtClean="0"/>
              <a:t>Firefox</a:t>
            </a:r>
            <a:r>
              <a:rPr kumimoji="1" lang="ja-JP" altLang="en-US" dirty="0" smtClean="0"/>
              <a:t>（</a:t>
            </a:r>
            <a:r>
              <a:rPr lang="ja-JP" altLang="en-US" dirty="0"/>
              <a:t>入力ソフトウェア </a:t>
            </a:r>
            <a:r>
              <a:rPr lang="en-US" altLang="ja-JP" dirty="0" smtClean="0"/>
              <a:t>20 </a:t>
            </a:r>
            <a:r>
              <a:rPr lang="ja-JP" altLang="en-US" dirty="0" smtClean="0"/>
              <a:t>件</a:t>
            </a:r>
            <a:r>
              <a:rPr kumimoji="1" lang="ja-JP" altLang="en-US" dirty="0" smtClean="0"/>
              <a:t>）</a:t>
            </a:r>
            <a:endParaRPr kumimoji="1" lang="en-US" altLang="ja-JP" dirty="0" smtClean="0"/>
          </a:p>
          <a:p>
            <a:pPr lvl="1"/>
            <a:r>
              <a:rPr lang="ja-JP" altLang="en-US" dirty="0" smtClean="0"/>
              <a:t>正解ソフトウェアが候補ソフトウェアリストに含まれるもの</a:t>
            </a:r>
            <a:r>
              <a:rPr lang="en-US" altLang="ja-JP" dirty="0" smtClean="0"/>
              <a:t/>
            </a:r>
            <a:br>
              <a:rPr lang="en-US" altLang="ja-JP" dirty="0" smtClean="0"/>
            </a:br>
            <a:r>
              <a:rPr lang="en-US" altLang="ja-JP" dirty="0" smtClean="0"/>
              <a:t>19</a:t>
            </a:r>
            <a:r>
              <a:rPr lang="ja-JP" altLang="en-US" dirty="0" smtClean="0"/>
              <a:t>件 （</a:t>
            </a:r>
            <a:r>
              <a:rPr lang="en-US" altLang="ja-JP" dirty="0" smtClean="0"/>
              <a:t>95</a:t>
            </a:r>
            <a:r>
              <a:rPr lang="ja-JP" altLang="en-US" dirty="0" smtClean="0"/>
              <a:t>％）</a:t>
            </a:r>
            <a:endParaRPr lang="en-US" altLang="ja-JP" dirty="0" smtClean="0"/>
          </a:p>
          <a:p>
            <a:pPr lvl="1"/>
            <a:r>
              <a:rPr lang="ja-JP" altLang="en-US" dirty="0" smtClean="0"/>
              <a:t>正解ソフトウェアが有力ソフトウェアと識別されるもの</a:t>
            </a:r>
            <a:r>
              <a:rPr lang="en-US" altLang="ja-JP" dirty="0" smtClean="0"/>
              <a:t/>
            </a:r>
            <a:br>
              <a:rPr lang="en-US" altLang="ja-JP" dirty="0" smtClean="0"/>
            </a:br>
            <a:r>
              <a:rPr lang="en-US" altLang="ja-JP" dirty="0" smtClean="0"/>
              <a:t>17</a:t>
            </a:r>
            <a:r>
              <a:rPr lang="ja-JP" altLang="en-US" dirty="0" smtClean="0"/>
              <a:t>件 （</a:t>
            </a:r>
            <a:r>
              <a:rPr lang="en-US" altLang="ja-JP" dirty="0" smtClean="0"/>
              <a:t>85</a:t>
            </a:r>
            <a:r>
              <a:rPr lang="ja-JP" altLang="en-US" dirty="0" smtClean="0"/>
              <a:t>％）</a:t>
            </a:r>
            <a:endParaRPr lang="en-US" altLang="ja-JP" dirty="0"/>
          </a:p>
          <a:p>
            <a:r>
              <a:rPr lang="en-US" altLang="ja-JP" dirty="0" smtClean="0"/>
              <a:t>Android</a:t>
            </a:r>
            <a:r>
              <a:rPr lang="ja-JP" altLang="en-US" dirty="0" smtClean="0"/>
              <a:t>（入力ソフトウェア </a:t>
            </a:r>
            <a:r>
              <a:rPr lang="en-US" altLang="ja-JP" dirty="0" smtClean="0"/>
              <a:t>52</a:t>
            </a:r>
            <a:r>
              <a:rPr lang="ja-JP" altLang="en-US" dirty="0" smtClean="0"/>
              <a:t>件）</a:t>
            </a:r>
            <a:endParaRPr lang="en-US" altLang="ja-JP" dirty="0" smtClean="0"/>
          </a:p>
          <a:p>
            <a:pPr lvl="1"/>
            <a:r>
              <a:rPr lang="ja-JP" altLang="en-US" dirty="0"/>
              <a:t>正解ソフトウェアが候補ソフトウェアリスト</a:t>
            </a:r>
            <a:r>
              <a:rPr lang="ja-JP" altLang="en-US" dirty="0" smtClean="0"/>
              <a:t>に含まれるもの</a:t>
            </a:r>
            <a:r>
              <a:rPr lang="en-US" altLang="ja-JP" dirty="0"/>
              <a:t/>
            </a:r>
            <a:br>
              <a:rPr lang="en-US" altLang="ja-JP" dirty="0"/>
            </a:br>
            <a:r>
              <a:rPr lang="en-US" altLang="ja-JP" dirty="0"/>
              <a:t>52</a:t>
            </a:r>
            <a:r>
              <a:rPr lang="ja-JP" altLang="en-US" dirty="0" smtClean="0"/>
              <a:t>件 （</a:t>
            </a:r>
            <a:r>
              <a:rPr lang="en-US" altLang="ja-JP" dirty="0"/>
              <a:t>100</a:t>
            </a:r>
            <a:r>
              <a:rPr lang="ja-JP" altLang="en-US" dirty="0" smtClean="0"/>
              <a:t>％</a:t>
            </a:r>
            <a:r>
              <a:rPr lang="ja-JP" altLang="en-US" dirty="0"/>
              <a:t>）</a:t>
            </a:r>
            <a:endParaRPr lang="en-US" altLang="ja-JP" dirty="0"/>
          </a:p>
          <a:p>
            <a:pPr lvl="1"/>
            <a:r>
              <a:rPr lang="ja-JP" altLang="en-US" dirty="0"/>
              <a:t>正解ソフトウェアが有力ソフトウェアと識別</a:t>
            </a:r>
            <a:r>
              <a:rPr lang="ja-JP" altLang="en-US" dirty="0" smtClean="0"/>
              <a:t>されるもの</a:t>
            </a:r>
            <a:r>
              <a:rPr lang="en-US" altLang="ja-JP" dirty="0"/>
              <a:t/>
            </a:r>
            <a:br>
              <a:rPr lang="en-US" altLang="ja-JP" dirty="0"/>
            </a:br>
            <a:r>
              <a:rPr lang="en-US" altLang="ja-JP" dirty="0"/>
              <a:t>49</a:t>
            </a:r>
            <a:r>
              <a:rPr lang="ja-JP" altLang="en-US" dirty="0" smtClean="0"/>
              <a:t>件 （</a:t>
            </a:r>
            <a:r>
              <a:rPr lang="en-US" altLang="ja-JP" dirty="0" smtClean="0"/>
              <a:t>94.2</a:t>
            </a:r>
            <a:r>
              <a:rPr lang="ja-JP" altLang="en-US" dirty="0" smtClean="0"/>
              <a:t>％</a:t>
            </a:r>
            <a:r>
              <a:rPr lang="ja-JP" altLang="en-US" dirty="0"/>
              <a:t>）</a:t>
            </a:r>
            <a:endParaRPr lang="en-US" altLang="ja-JP" dirty="0"/>
          </a:p>
          <a:p>
            <a:pPr lvl="1"/>
            <a:endParaRPr lang="en-US" altLang="ja-JP" sz="1400"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19</a:t>
            </a:fld>
            <a:endParaRPr kumimoji="1" lang="ja-JP" altLang="en-US"/>
          </a:p>
        </p:txBody>
      </p:sp>
    </p:spTree>
    <p:extLst>
      <p:ext uri="{BB962C8B-B14F-4D97-AF65-F5344CB8AC3E}">
        <p14:creationId xmlns:p14="http://schemas.microsoft.com/office/powerpoint/2010/main" val="26567043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ソフトウェアの再利用</a:t>
            </a:r>
            <a:endParaRPr kumimoji="1" lang="ja-JP" altLang="en-US" sz="4000" dirty="0"/>
          </a:p>
        </p:txBody>
      </p:sp>
      <p:sp>
        <p:nvSpPr>
          <p:cNvPr id="3" name="コンテンツ プレースホルダー 2"/>
          <p:cNvSpPr>
            <a:spLocks noGrp="1"/>
          </p:cNvSpPr>
          <p:nvPr>
            <p:ph idx="1"/>
          </p:nvPr>
        </p:nvSpPr>
        <p:spPr>
          <a:xfrm>
            <a:off x="457199" y="1196975"/>
            <a:ext cx="8517395" cy="4929188"/>
          </a:xfrm>
        </p:spPr>
        <p:txBody>
          <a:bodyPr/>
          <a:lstStyle/>
          <a:p>
            <a:pPr>
              <a:spcAft>
                <a:spcPts val="600"/>
              </a:spcAft>
            </a:pPr>
            <a:r>
              <a:rPr kumimoji="1" lang="ja-JP" altLang="en-US" sz="2400" dirty="0" smtClean="0"/>
              <a:t>ソフトウェア開発において既存ソフトウェアの再利用が盛んに行われる</a:t>
            </a:r>
            <a:endParaRPr lang="en-US" altLang="ja-JP" sz="2400" dirty="0" smtClean="0"/>
          </a:p>
          <a:p>
            <a:pPr lvl="1">
              <a:spcAft>
                <a:spcPts val="600"/>
              </a:spcAft>
            </a:pPr>
            <a:r>
              <a:rPr kumimoji="1" lang="ja-JP" altLang="en-US" sz="2100" dirty="0"/>
              <a:t>開発コストの</a:t>
            </a:r>
            <a:r>
              <a:rPr kumimoji="1" lang="ja-JP" altLang="en-US" sz="2100" dirty="0" smtClean="0"/>
              <a:t>削減</a:t>
            </a:r>
            <a:endParaRPr kumimoji="1" lang="en-US" altLang="ja-JP" sz="2100" dirty="0" smtClean="0"/>
          </a:p>
          <a:p>
            <a:pPr>
              <a:spcAft>
                <a:spcPts val="600"/>
              </a:spcAft>
            </a:pPr>
            <a:r>
              <a:rPr lang="en-US" altLang="ja-JP" sz="2400" dirty="0" smtClean="0"/>
              <a:t>C </a:t>
            </a:r>
            <a:r>
              <a:rPr lang="ja-JP" altLang="en-US" sz="2400" dirty="0" smtClean="0"/>
              <a:t>言語</a:t>
            </a:r>
            <a:r>
              <a:rPr lang="ja-JP" altLang="en-US" sz="2400" dirty="0"/>
              <a:t>でのソフトウェア開発では</a:t>
            </a:r>
            <a:r>
              <a:rPr lang="ja-JP" altLang="en-US" sz="2400" dirty="0" smtClean="0"/>
              <a:t>，既存</a:t>
            </a:r>
            <a:r>
              <a:rPr lang="ja-JP" altLang="en-US" dirty="0" smtClean="0"/>
              <a:t>ソフトウェア</a:t>
            </a:r>
            <a:r>
              <a:rPr lang="ja-JP" altLang="en-US" sz="2400" dirty="0" smtClean="0"/>
              <a:t>の</a:t>
            </a:r>
            <a:r>
              <a:rPr lang="ja-JP" altLang="en-US" sz="2400" dirty="0"/>
              <a:t>ソースコード</a:t>
            </a:r>
            <a:r>
              <a:rPr lang="ja-JP" altLang="en-US" sz="2400" dirty="0" smtClean="0"/>
              <a:t>をコピーして再利用</a:t>
            </a:r>
            <a:r>
              <a:rPr lang="ja-JP" altLang="en-US" sz="2400" dirty="0"/>
              <a:t>することが多い</a:t>
            </a:r>
            <a:endParaRPr lang="en-US" altLang="ja-JP" sz="2400" dirty="0"/>
          </a:p>
          <a:p>
            <a:pPr lvl="1">
              <a:spcAft>
                <a:spcPts val="600"/>
              </a:spcAft>
            </a:pPr>
            <a:r>
              <a:rPr lang="ja-JP" altLang="en-US" dirty="0"/>
              <a:t>開発中</a:t>
            </a:r>
            <a:r>
              <a:rPr lang="ja-JP" altLang="en-US" sz="2100" dirty="0" smtClean="0"/>
              <a:t>ソフトウェア</a:t>
            </a:r>
            <a:r>
              <a:rPr lang="ja-JP" altLang="en-US" sz="2100" dirty="0"/>
              <a:t>に</a:t>
            </a:r>
            <a:r>
              <a:rPr lang="ja-JP" altLang="en-US" sz="2100" dirty="0" smtClean="0"/>
              <a:t>合わせて再利用したソースコード</a:t>
            </a:r>
            <a:r>
              <a:rPr lang="ja-JP" altLang="en-US" sz="2100" dirty="0"/>
              <a:t>の</a:t>
            </a:r>
            <a:r>
              <a:rPr lang="ja-JP" altLang="en-US" sz="2100" dirty="0" smtClean="0"/>
              <a:t>変更などが移動</a:t>
            </a:r>
            <a:r>
              <a:rPr lang="ja-JP" altLang="en-US" sz="2100" dirty="0"/>
              <a:t>が行われる</a:t>
            </a:r>
            <a:endParaRPr lang="en-US" altLang="ja-JP" sz="2100" dirty="0"/>
          </a:p>
          <a:p>
            <a:pPr lvl="1">
              <a:spcAft>
                <a:spcPts val="600"/>
              </a:spcAft>
            </a:pPr>
            <a:r>
              <a:rPr lang="en-US" altLang="ja-JP" sz="2100" dirty="0"/>
              <a:t>Java</a:t>
            </a:r>
            <a:r>
              <a:rPr lang="ja-JP" altLang="en-US" sz="2100" dirty="0"/>
              <a:t> ではバイナリファイルの再利用が一般的</a:t>
            </a:r>
            <a:endParaRPr lang="en-US" altLang="ja-JP" sz="21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a:t>
            </a:fld>
            <a:endParaRPr lang="ja-JP" altLang="en-US" dirty="0">
              <a:solidFill>
                <a:srgbClr val="000000"/>
              </a:solidFill>
            </a:endParaRPr>
          </a:p>
        </p:txBody>
      </p:sp>
      <p:sp>
        <p:nvSpPr>
          <p:cNvPr id="5" name="直方体 4"/>
          <p:cNvSpPr/>
          <p:nvPr/>
        </p:nvSpPr>
        <p:spPr>
          <a:xfrm>
            <a:off x="1974122" y="4758748"/>
            <a:ext cx="783772" cy="783772"/>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p>
        </p:txBody>
      </p:sp>
      <p:sp>
        <p:nvSpPr>
          <p:cNvPr id="6" name="角丸四角形吹き出し 5"/>
          <p:cNvSpPr/>
          <p:nvPr/>
        </p:nvSpPr>
        <p:spPr>
          <a:xfrm>
            <a:off x="3719761" y="4758747"/>
            <a:ext cx="5171828" cy="1453484"/>
          </a:xfrm>
          <a:prstGeom prst="wedgeRoundRectCallout">
            <a:avLst>
              <a:gd name="adj1" fmla="val -66825"/>
              <a:gd name="adj2" fmla="val -21984"/>
              <a:gd name="adj3" fmla="val 16667"/>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方体 6"/>
          <p:cNvSpPr/>
          <p:nvPr/>
        </p:nvSpPr>
        <p:spPr>
          <a:xfrm>
            <a:off x="5476866" y="4941730"/>
            <a:ext cx="435429" cy="435429"/>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メモ 7"/>
          <p:cNvSpPr/>
          <p:nvPr/>
        </p:nvSpPr>
        <p:spPr>
          <a:xfrm>
            <a:off x="3929541" y="494173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メモ 8"/>
          <p:cNvSpPr/>
          <p:nvPr/>
        </p:nvSpPr>
        <p:spPr>
          <a:xfrm>
            <a:off x="4290875" y="494173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メモ 9"/>
          <p:cNvSpPr/>
          <p:nvPr/>
        </p:nvSpPr>
        <p:spPr>
          <a:xfrm>
            <a:off x="4644838" y="494173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メモ 10"/>
          <p:cNvSpPr/>
          <p:nvPr/>
        </p:nvSpPr>
        <p:spPr>
          <a:xfrm>
            <a:off x="4986979" y="494173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p:cNvSpPr txBox="1"/>
          <p:nvPr/>
        </p:nvSpPr>
        <p:spPr>
          <a:xfrm>
            <a:off x="1489586" y="5542520"/>
            <a:ext cx="1747684" cy="646331"/>
          </a:xfrm>
          <a:prstGeom prst="rect">
            <a:avLst/>
          </a:prstGeom>
          <a:noFill/>
        </p:spPr>
        <p:txBody>
          <a:bodyPr wrap="square" rtlCol="0">
            <a:spAutoFit/>
          </a:bodyPr>
          <a:lstStyle/>
          <a:p>
            <a:pPr algn="ctr"/>
            <a:r>
              <a:rPr kumimoji="1" lang="ja-JP" altLang="en-US" dirty="0" smtClean="0"/>
              <a:t>開発中</a:t>
            </a:r>
            <a:r>
              <a:rPr kumimoji="1" lang="en-US" altLang="ja-JP" dirty="0" smtClean="0"/>
              <a:t/>
            </a:r>
            <a:br>
              <a:rPr kumimoji="1" lang="en-US" altLang="ja-JP" dirty="0" smtClean="0"/>
            </a:br>
            <a:r>
              <a:rPr kumimoji="1" lang="ja-JP" altLang="en-US" dirty="0" smtClean="0"/>
              <a:t>ソフトウェア</a:t>
            </a:r>
            <a:endParaRPr kumimoji="1" lang="ja-JP" altLang="en-US" dirty="0"/>
          </a:p>
        </p:txBody>
      </p:sp>
      <p:sp>
        <p:nvSpPr>
          <p:cNvPr id="13" name="角丸四角形吹き出し 12"/>
          <p:cNvSpPr/>
          <p:nvPr/>
        </p:nvSpPr>
        <p:spPr>
          <a:xfrm>
            <a:off x="6394786" y="4941730"/>
            <a:ext cx="2292014" cy="941290"/>
          </a:xfrm>
          <a:prstGeom prst="wedgeRoundRectCallout">
            <a:avLst>
              <a:gd name="adj1" fmla="val -66531"/>
              <a:gd name="adj2" fmla="val -26561"/>
              <a:gd name="adj3" fmla="val 16667"/>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メモ 13"/>
          <p:cNvSpPr/>
          <p:nvPr/>
        </p:nvSpPr>
        <p:spPr>
          <a:xfrm>
            <a:off x="6515510" y="5030881"/>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メモ 14"/>
          <p:cNvSpPr/>
          <p:nvPr/>
        </p:nvSpPr>
        <p:spPr>
          <a:xfrm>
            <a:off x="6876844" y="5030881"/>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メモ 15"/>
          <p:cNvSpPr/>
          <p:nvPr/>
        </p:nvSpPr>
        <p:spPr>
          <a:xfrm>
            <a:off x="7230807" y="5030881"/>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メモ 16"/>
          <p:cNvSpPr/>
          <p:nvPr/>
        </p:nvSpPr>
        <p:spPr>
          <a:xfrm>
            <a:off x="7572948" y="5030881"/>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p:cNvSpPr txBox="1"/>
          <p:nvPr/>
        </p:nvSpPr>
        <p:spPr>
          <a:xfrm>
            <a:off x="4837712" y="5359800"/>
            <a:ext cx="1747684" cy="523220"/>
          </a:xfrm>
          <a:prstGeom prst="rect">
            <a:avLst/>
          </a:prstGeom>
          <a:noFill/>
        </p:spPr>
        <p:txBody>
          <a:bodyPr wrap="square" rtlCol="0">
            <a:spAutoFit/>
          </a:bodyPr>
          <a:lstStyle/>
          <a:p>
            <a:pPr algn="ctr"/>
            <a:r>
              <a:rPr lang="ja-JP" altLang="en-US" sz="1400" dirty="0"/>
              <a:t>再利用</a:t>
            </a:r>
            <a:r>
              <a:rPr lang="ja-JP" altLang="en-US" sz="1400" dirty="0" smtClean="0"/>
              <a:t>した</a:t>
            </a:r>
            <a:endParaRPr lang="en-US" altLang="ja-JP" sz="1400" dirty="0" smtClean="0"/>
          </a:p>
          <a:p>
            <a:pPr algn="ctr"/>
            <a:r>
              <a:rPr kumimoji="1" lang="ja-JP" altLang="en-US" sz="1400" dirty="0" smtClean="0"/>
              <a:t>ソフトウェア</a:t>
            </a:r>
            <a:endParaRPr kumimoji="1" lang="ja-JP" altLang="en-US" sz="1400" dirty="0"/>
          </a:p>
        </p:txBody>
      </p:sp>
      <p:sp>
        <p:nvSpPr>
          <p:cNvPr id="19" name="メモ 18"/>
          <p:cNvSpPr/>
          <p:nvPr/>
        </p:nvSpPr>
        <p:spPr>
          <a:xfrm>
            <a:off x="7922908" y="5030881"/>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角丸四角形吹き出し 20"/>
          <p:cNvSpPr/>
          <p:nvPr/>
        </p:nvSpPr>
        <p:spPr>
          <a:xfrm>
            <a:off x="6515510" y="5493630"/>
            <a:ext cx="1367275" cy="222370"/>
          </a:xfrm>
          <a:prstGeom prst="wedgeRoundRectCallout">
            <a:avLst>
              <a:gd name="adj1" fmla="val -36474"/>
              <a:gd name="adj2" fmla="val -11325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rgbClr val="C00000"/>
                </a:solidFill>
              </a:rPr>
              <a:t>ソースコード変更</a:t>
            </a:r>
          </a:p>
        </p:txBody>
      </p:sp>
    </p:spTree>
    <p:extLst>
      <p:ext uri="{BB962C8B-B14F-4D97-AF65-F5344CB8AC3E}">
        <p14:creationId xmlns:p14="http://schemas.microsoft.com/office/powerpoint/2010/main" val="6932845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j-ea"/>
              </a:rPr>
              <a:t>1</a:t>
            </a:r>
            <a:r>
              <a:rPr kumimoji="1" lang="ja-JP" altLang="en-US" dirty="0" err="1" smtClean="0">
                <a:latin typeface="+mj-ea"/>
              </a:rPr>
              <a:t>．</a:t>
            </a:r>
            <a:r>
              <a:rPr kumimoji="1" lang="ja-JP" altLang="en-US" dirty="0" smtClean="0">
                <a:latin typeface="+mj-ea"/>
              </a:rPr>
              <a:t>再利用元ソフトウェアの結果</a:t>
            </a:r>
            <a:r>
              <a:rPr kumimoji="1" lang="en-US" altLang="ja-JP" dirty="0" smtClean="0">
                <a:latin typeface="+mj-ea"/>
              </a:rPr>
              <a:t>(2/2)</a:t>
            </a:r>
            <a:endParaRPr kumimoji="1" lang="ja-JP" altLang="en-US" dirty="0">
              <a:latin typeface="+mj-ea"/>
            </a:endParaRPr>
          </a:p>
        </p:txBody>
      </p:sp>
      <p:sp>
        <p:nvSpPr>
          <p:cNvPr id="3" name="コンテンツ プレースホルダー 2"/>
          <p:cNvSpPr>
            <a:spLocks noGrp="1"/>
          </p:cNvSpPr>
          <p:nvPr>
            <p:ph idx="1"/>
          </p:nvPr>
        </p:nvSpPr>
        <p:spPr/>
        <p:txBody>
          <a:bodyPr/>
          <a:lstStyle/>
          <a:p>
            <a:pPr>
              <a:buFont typeface="Arial" panose="020B0604020202020204" pitchFamily="34" charset="0"/>
              <a:buChar char="•"/>
            </a:pPr>
            <a:r>
              <a:rPr lang="en-US" altLang="ja-JP" dirty="0" smtClean="0"/>
              <a:t>Firefox </a:t>
            </a:r>
            <a:r>
              <a:rPr lang="ja-JP" altLang="en-US" dirty="0" smtClean="0"/>
              <a:t>の結果の一部</a:t>
            </a:r>
            <a:endParaRPr lang="en-US" altLang="ja-JP" dirty="0" smtClean="0"/>
          </a:p>
          <a:p>
            <a:pPr>
              <a:buFont typeface="Wingdings" panose="05000000000000000000" pitchFamily="2" charset="2"/>
              <a:buChar char="Ø"/>
            </a:pPr>
            <a:endParaRPr lang="en-US" altLang="ja-JP" dirty="0"/>
          </a:p>
          <a:p>
            <a:pPr>
              <a:buFont typeface="Wingdings" panose="05000000000000000000" pitchFamily="2" charset="2"/>
              <a:buChar char="Ø"/>
            </a:pPr>
            <a:endParaRPr lang="en-US" altLang="ja-JP" dirty="0" smtClean="0"/>
          </a:p>
          <a:p>
            <a:pPr>
              <a:buFont typeface="Wingdings" panose="05000000000000000000" pitchFamily="2" charset="2"/>
              <a:buChar char="Ø"/>
            </a:pPr>
            <a:endParaRPr lang="en-US" altLang="ja-JP" dirty="0"/>
          </a:p>
          <a:p>
            <a:pPr>
              <a:buFont typeface="Wingdings" panose="05000000000000000000" pitchFamily="2" charset="2"/>
              <a:buChar char="Ø"/>
            </a:pPr>
            <a:endParaRPr lang="en-US" altLang="ja-JP" dirty="0" smtClean="0"/>
          </a:p>
          <a:p>
            <a:pPr>
              <a:buFont typeface="Wingdings" panose="05000000000000000000" pitchFamily="2" charset="2"/>
              <a:buChar char="Ø"/>
            </a:pPr>
            <a:endParaRPr lang="en-US" altLang="ja-JP" dirty="0"/>
          </a:p>
          <a:p>
            <a:pPr>
              <a:buFont typeface="Wingdings" panose="05000000000000000000" pitchFamily="2" charset="2"/>
              <a:buChar char="Ø"/>
            </a:pPr>
            <a:endParaRPr lang="en-US" altLang="ja-JP" dirty="0" smtClean="0"/>
          </a:p>
          <a:p>
            <a:pPr>
              <a:buFont typeface="Wingdings" panose="05000000000000000000" pitchFamily="2" charset="2"/>
              <a:buChar char="Ø"/>
            </a:pPr>
            <a:endParaRPr lang="en-US" altLang="ja-JP" dirty="0"/>
          </a:p>
          <a:p>
            <a:pPr>
              <a:buFont typeface="Wingdings" panose="05000000000000000000" pitchFamily="2" charset="2"/>
              <a:buChar char="Ø"/>
            </a:pPr>
            <a:r>
              <a:rPr lang="ja-JP" altLang="en-US" dirty="0" smtClean="0"/>
              <a:t>高い確率で再利用</a:t>
            </a:r>
            <a:r>
              <a:rPr lang="ja-JP" altLang="en-US" dirty="0"/>
              <a:t>元</a:t>
            </a:r>
            <a:r>
              <a:rPr lang="ja-JP" altLang="en-US" dirty="0" smtClean="0"/>
              <a:t>ソフトウェアが含まれるソフトウェアのリストを得ることが可能</a:t>
            </a:r>
            <a:endParaRPr lang="en-US" altLang="ja-JP" dirty="0" smtClean="0"/>
          </a:p>
          <a:p>
            <a:pPr>
              <a:buFont typeface="Wingdings" panose="05000000000000000000" pitchFamily="2" charset="2"/>
              <a:buChar char="Ø"/>
            </a:pPr>
            <a:r>
              <a:rPr lang="ja-JP" altLang="en-US" dirty="0" smtClean="0"/>
              <a:t>さらに，絞り込んだ結果に含まれる可能性が高い</a:t>
            </a:r>
            <a:endParaRPr lang="en-US" altLang="ja-JP"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20</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706824315"/>
              </p:ext>
            </p:extLst>
          </p:nvPr>
        </p:nvGraphicFramePr>
        <p:xfrm>
          <a:off x="501069" y="1770610"/>
          <a:ext cx="8206951" cy="2880360"/>
        </p:xfrm>
        <a:graphic>
          <a:graphicData uri="http://schemas.openxmlformats.org/drawingml/2006/table">
            <a:tbl>
              <a:tblPr firstRow="1" bandRow="1">
                <a:tableStyleId>{0660B408-B3CF-4A94-85FC-2B1E0A45F4A2}</a:tableStyleId>
              </a:tblPr>
              <a:tblGrid>
                <a:gridCol w="1419118"/>
                <a:gridCol w="1791018"/>
                <a:gridCol w="1862455"/>
                <a:gridCol w="1567180"/>
                <a:gridCol w="1567180"/>
              </a:tblGrid>
              <a:tr h="288551">
                <a:tc>
                  <a:txBody>
                    <a:bodyPr/>
                    <a:lstStyle/>
                    <a:p>
                      <a:r>
                        <a:rPr kumimoji="1" lang="ja-JP" altLang="en-US" dirty="0" smtClean="0"/>
                        <a:t>入力ソフトウェア</a:t>
                      </a:r>
                      <a:endParaRPr kumimoji="1" lang="ja-JP" alt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kumimoji="1" lang="ja-JP" altLang="en-US" dirty="0" smtClean="0"/>
                        <a:t>候補ソフトウェアリスト</a:t>
                      </a:r>
                      <a:r>
                        <a:rPr kumimoji="1" lang="en-US" altLang="ja-JP" dirty="0" smtClean="0"/>
                        <a:t/>
                      </a:r>
                      <a:br>
                        <a:rPr kumimoji="1" lang="en-US" altLang="ja-JP" dirty="0" smtClean="0"/>
                      </a:br>
                      <a:r>
                        <a:rPr kumimoji="1" lang="ja-JP" altLang="en-US" dirty="0" smtClean="0"/>
                        <a:t>に含まれる</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r>
                        <a:rPr kumimoji="1" lang="ja-JP" altLang="en-US" dirty="0" smtClean="0"/>
                        <a:t>有力ソフトウェアである</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r>
                        <a:rPr kumimoji="1" lang="ja-JP" altLang="en-US" dirty="0" smtClean="0"/>
                        <a:t>候補ソフトウェア数</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r>
                        <a:rPr kumimoji="1" lang="ja-JP" altLang="en-US" dirty="0" smtClean="0"/>
                        <a:t>有力ソフトウェア数</a:t>
                      </a:r>
                      <a:endParaRPr kumimoji="1" lang="ja-JP" alt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79214">
                <a:tc>
                  <a:txBody>
                    <a:bodyPr/>
                    <a:lstStyle/>
                    <a:p>
                      <a:r>
                        <a:rPr kumimoji="1" lang="en-US" altLang="ja-JP" dirty="0" err="1" smtClean="0"/>
                        <a:t>cairo</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r"/>
                      <a:r>
                        <a:rPr kumimoji="1" lang="en-US" altLang="ja-JP" dirty="0" smtClean="0"/>
                        <a:t>127</a:t>
                      </a:r>
                      <a:endParaRPr kumimoji="1" lang="ja-JP" altLang="en-US" dirty="0"/>
                    </a:p>
                  </a:txBody>
                  <a:tcPr/>
                </a:tc>
                <a:tc>
                  <a:txBody>
                    <a:bodyPr/>
                    <a:lstStyle/>
                    <a:p>
                      <a:pPr algn="r"/>
                      <a:r>
                        <a:rPr kumimoji="1" lang="en-US" altLang="ja-JP" dirty="0" smtClean="0"/>
                        <a:t>23</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smtClean="0"/>
                        <a:t>graphite2</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r"/>
                      <a:r>
                        <a:rPr kumimoji="1" lang="en-US" altLang="ja-JP" dirty="0" smtClean="0"/>
                        <a:t>30</a:t>
                      </a:r>
                      <a:endParaRPr kumimoji="1" lang="ja-JP" altLang="en-US" dirty="0"/>
                    </a:p>
                  </a:txBody>
                  <a:tcPr/>
                </a:tc>
                <a:tc>
                  <a:txBody>
                    <a:bodyPr/>
                    <a:lstStyle/>
                    <a:p>
                      <a:pPr algn="r"/>
                      <a:r>
                        <a:rPr kumimoji="1" lang="en-US" altLang="ja-JP" dirty="0" smtClean="0"/>
                        <a:t>6</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err="1" smtClean="0"/>
                        <a:t>gtest</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r"/>
                      <a:r>
                        <a:rPr kumimoji="1" lang="en-US" altLang="ja-JP" dirty="0" smtClean="0"/>
                        <a:t>688</a:t>
                      </a:r>
                      <a:endParaRPr kumimoji="1" lang="ja-JP" altLang="en-US" dirty="0"/>
                    </a:p>
                  </a:txBody>
                  <a:tcPr/>
                </a:tc>
                <a:tc>
                  <a:txBody>
                    <a:bodyPr/>
                    <a:lstStyle/>
                    <a:p>
                      <a:pPr algn="r"/>
                      <a:r>
                        <a:rPr kumimoji="1" lang="en-US" altLang="ja-JP" dirty="0" smtClean="0"/>
                        <a:t>140</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err="1" smtClean="0"/>
                        <a:t>libevent</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r"/>
                      <a:r>
                        <a:rPr kumimoji="1" lang="en-US" altLang="ja-JP" dirty="0" smtClean="0"/>
                        <a:t>494</a:t>
                      </a:r>
                      <a:endParaRPr kumimoji="1" lang="ja-JP" altLang="en-US" dirty="0"/>
                    </a:p>
                  </a:txBody>
                  <a:tcPr/>
                </a:tc>
                <a:tc>
                  <a:txBody>
                    <a:bodyPr/>
                    <a:lstStyle/>
                    <a:p>
                      <a:pPr algn="r"/>
                      <a:r>
                        <a:rPr kumimoji="1" lang="en-US" altLang="ja-JP" dirty="0" smtClean="0"/>
                        <a:t>13</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err="1" smtClean="0"/>
                        <a:t>libpng</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r"/>
                      <a:r>
                        <a:rPr kumimoji="1" lang="en-US" altLang="ja-JP" dirty="0" smtClean="0"/>
                        <a:t>154</a:t>
                      </a:r>
                      <a:endParaRPr kumimoji="1" lang="ja-JP" altLang="en-US" dirty="0"/>
                    </a:p>
                  </a:txBody>
                  <a:tcPr/>
                </a:tc>
                <a:tc>
                  <a:txBody>
                    <a:bodyPr/>
                    <a:lstStyle/>
                    <a:p>
                      <a:pPr algn="r"/>
                      <a:r>
                        <a:rPr kumimoji="1" lang="en-US" altLang="ja-JP" dirty="0" smtClean="0"/>
                        <a:t>7</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err="1" smtClean="0"/>
                        <a:t>libvpx</a:t>
                      </a:r>
                      <a:endParaRPr kumimoji="1" lang="en-US" altLang="ja-JP" dirty="0" smtClean="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endParaRPr kumimoji="1" lang="ja-JP" altLang="en-US" dirty="0"/>
                    </a:p>
                  </a:txBody>
                  <a:tcPr/>
                </a:tc>
                <a:tc>
                  <a:txBody>
                    <a:bodyPr/>
                    <a:lstStyle/>
                    <a:p>
                      <a:pPr algn="r"/>
                      <a:r>
                        <a:rPr kumimoji="1" lang="en-US" altLang="ja-JP" dirty="0" smtClean="0"/>
                        <a:t>159</a:t>
                      </a:r>
                      <a:endParaRPr kumimoji="1" lang="ja-JP" altLang="en-US" dirty="0"/>
                    </a:p>
                  </a:txBody>
                  <a:tcPr/>
                </a:tc>
                <a:tc>
                  <a:txBody>
                    <a:bodyPr/>
                    <a:lstStyle/>
                    <a:p>
                      <a:pPr algn="r"/>
                      <a:r>
                        <a:rPr kumimoji="1" lang="en-US" altLang="ja-JP" dirty="0" smtClean="0"/>
                        <a:t>21</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err="1" smtClean="0"/>
                        <a:t>sqlite</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r"/>
                      <a:r>
                        <a:rPr kumimoji="1" lang="en-US" altLang="ja-JP" dirty="0" smtClean="0"/>
                        <a:t>53</a:t>
                      </a:r>
                      <a:endParaRPr kumimoji="1" lang="ja-JP" altLang="en-US" dirty="0"/>
                    </a:p>
                  </a:txBody>
                  <a:tcPr/>
                </a:tc>
                <a:tc>
                  <a:txBody>
                    <a:bodyPr/>
                    <a:lstStyle/>
                    <a:p>
                      <a:pPr algn="r"/>
                      <a:r>
                        <a:rPr kumimoji="1" lang="en-US" altLang="ja-JP" dirty="0" smtClean="0"/>
                        <a:t>2</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err="1" smtClean="0"/>
                        <a:t>srtp</a:t>
                      </a:r>
                      <a:endParaRPr kumimoji="1" lang="ja-JP" alt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lnB w="12700" cap="flat" cmpd="sng" algn="ctr">
                      <a:solidFill>
                        <a:schemeClr val="tx1"/>
                      </a:solidFill>
                      <a:prstDash val="solid"/>
                      <a:round/>
                      <a:headEnd type="none" w="med" len="med"/>
                      <a:tailEnd type="none" w="med" len="med"/>
                    </a:lnB>
                  </a:tcPr>
                </a:tc>
                <a:tc>
                  <a:txBody>
                    <a:bodyPr/>
                    <a:lstStyle/>
                    <a:p>
                      <a:pPr algn="ctr"/>
                      <a:endParaRPr kumimoji="1" lang="ja-JP" altLang="en-US" dirty="0"/>
                    </a:p>
                  </a:txBody>
                  <a:tcPr>
                    <a:lnB w="12700" cap="flat" cmpd="sng" algn="ctr">
                      <a:solidFill>
                        <a:schemeClr val="tx1"/>
                      </a:solidFill>
                      <a:prstDash val="solid"/>
                      <a:round/>
                      <a:headEnd type="none" w="med" len="med"/>
                      <a:tailEnd type="none" w="med" len="med"/>
                    </a:lnB>
                  </a:tcPr>
                </a:tc>
                <a:tc>
                  <a:txBody>
                    <a:bodyPr/>
                    <a:lstStyle/>
                    <a:p>
                      <a:pPr algn="r"/>
                      <a:r>
                        <a:rPr kumimoji="1" lang="en-US" altLang="ja-JP" dirty="0" smtClean="0"/>
                        <a:t>126</a:t>
                      </a:r>
                      <a:endParaRPr kumimoji="1" lang="ja-JP" altLang="en-US" dirty="0"/>
                    </a:p>
                  </a:txBody>
                  <a:tcPr>
                    <a:lnB w="12700" cap="flat" cmpd="sng" algn="ctr">
                      <a:solidFill>
                        <a:schemeClr val="tx1"/>
                      </a:solidFill>
                      <a:prstDash val="solid"/>
                      <a:round/>
                      <a:headEnd type="none" w="med" len="med"/>
                      <a:tailEnd type="none" w="med" len="med"/>
                    </a:lnB>
                  </a:tcPr>
                </a:tc>
                <a:tc>
                  <a:txBody>
                    <a:bodyPr/>
                    <a:lstStyle/>
                    <a:p>
                      <a:pPr algn="r"/>
                      <a:r>
                        <a:rPr kumimoji="1" lang="en-US" altLang="ja-JP" dirty="0" smtClean="0"/>
                        <a:t>9</a:t>
                      </a:r>
                      <a:endParaRPr kumimoji="1" lang="ja-JP" alt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106774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j-ea"/>
              </a:rPr>
              <a:t>2</a:t>
            </a:r>
            <a:r>
              <a:rPr lang="ja-JP" altLang="en-US" dirty="0" err="1">
                <a:latin typeface="+mj-ea"/>
              </a:rPr>
              <a:t>．</a:t>
            </a:r>
            <a:r>
              <a:rPr lang="ja-JP" altLang="en-US" dirty="0">
                <a:latin typeface="+mj-ea"/>
              </a:rPr>
              <a:t>順位</a:t>
            </a:r>
            <a:r>
              <a:rPr lang="ja-JP" altLang="en-US" dirty="0"/>
              <a:t>の評価</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Firefox</a:t>
            </a:r>
            <a:r>
              <a:rPr kumimoji="1" lang="ja-JP" altLang="en-US" dirty="0" smtClean="0"/>
              <a:t>（</a:t>
            </a:r>
            <a:r>
              <a:rPr kumimoji="1" lang="en-US" altLang="ja-JP" dirty="0" smtClean="0"/>
              <a:t>17</a:t>
            </a:r>
            <a:r>
              <a:rPr kumimoji="1" lang="ja-JP" altLang="en-US" dirty="0" smtClean="0"/>
              <a:t>件）</a:t>
            </a:r>
            <a:endParaRPr kumimoji="1" lang="en-US" altLang="ja-JP" dirty="0" smtClean="0"/>
          </a:p>
          <a:p>
            <a:pPr lvl="1"/>
            <a:r>
              <a:rPr lang="en-US" altLang="ja-JP" dirty="0"/>
              <a:t>11</a:t>
            </a:r>
            <a:r>
              <a:rPr lang="ja-JP" altLang="en-US" dirty="0"/>
              <a:t>件</a:t>
            </a:r>
            <a:r>
              <a:rPr lang="ja-JP" altLang="en-US" dirty="0" smtClean="0"/>
              <a:t>が第</a:t>
            </a:r>
            <a:r>
              <a:rPr lang="en-US" altLang="ja-JP" dirty="0" smtClean="0"/>
              <a:t>1</a:t>
            </a:r>
            <a:r>
              <a:rPr lang="ja-JP" altLang="en-US" dirty="0" smtClean="0"/>
              <a:t>位</a:t>
            </a:r>
            <a:endParaRPr lang="en-US" altLang="ja-JP" dirty="0" smtClean="0"/>
          </a:p>
          <a:p>
            <a:r>
              <a:rPr kumimoji="1" lang="en-US" altLang="ja-JP" dirty="0" smtClean="0"/>
              <a:t>Android</a:t>
            </a:r>
            <a:r>
              <a:rPr kumimoji="1" lang="ja-JP" altLang="en-US" dirty="0" smtClean="0"/>
              <a:t>（</a:t>
            </a:r>
            <a:r>
              <a:rPr kumimoji="1" lang="en-US" altLang="ja-JP" dirty="0" smtClean="0"/>
              <a:t>49</a:t>
            </a:r>
            <a:r>
              <a:rPr kumimoji="1" lang="ja-JP" altLang="en-US" dirty="0" smtClean="0"/>
              <a:t>件）</a:t>
            </a:r>
            <a:endParaRPr kumimoji="1" lang="en-US" altLang="ja-JP" dirty="0" smtClean="0"/>
          </a:p>
          <a:p>
            <a:pPr lvl="1"/>
            <a:r>
              <a:rPr kumimoji="1" lang="en-US" altLang="ja-JP" dirty="0" smtClean="0"/>
              <a:t>39</a:t>
            </a:r>
            <a:r>
              <a:rPr kumimoji="1" lang="ja-JP" altLang="en-US" dirty="0" smtClean="0"/>
              <a:t>件が第</a:t>
            </a:r>
            <a:r>
              <a:rPr kumimoji="1" lang="en-US" altLang="ja-JP" dirty="0" smtClean="0"/>
              <a:t>1</a:t>
            </a:r>
            <a:r>
              <a:rPr kumimoji="1" lang="ja-JP" altLang="en-US" dirty="0" smtClean="0"/>
              <a:t>位</a:t>
            </a:r>
            <a:endParaRPr kumimoji="1" lang="en-US" altLang="ja-JP" dirty="0" smtClean="0"/>
          </a:p>
          <a:p>
            <a:endParaRPr lang="en-US" altLang="ja-JP" dirty="0"/>
          </a:p>
          <a:p>
            <a:pPr>
              <a:buFont typeface="Wingdings" panose="05000000000000000000" pitchFamily="2" charset="2"/>
              <a:buChar char="Ø"/>
            </a:pPr>
            <a:r>
              <a:rPr lang="ja-JP" altLang="en-US" dirty="0"/>
              <a:t>正解ソフトウェア</a:t>
            </a:r>
            <a:r>
              <a:rPr lang="ja-JP" altLang="en-US" dirty="0" smtClean="0"/>
              <a:t>は</a:t>
            </a:r>
            <a:r>
              <a:rPr lang="en-US" altLang="ja-JP" dirty="0" smtClean="0"/>
              <a:t/>
            </a:r>
            <a:br>
              <a:rPr lang="en-US" altLang="ja-JP" dirty="0" smtClean="0"/>
            </a:br>
            <a:r>
              <a:rPr lang="ja-JP" altLang="en-US" dirty="0" smtClean="0"/>
              <a:t>上位</a:t>
            </a:r>
            <a:r>
              <a:rPr lang="ja-JP" altLang="en-US" dirty="0"/>
              <a:t>に</a:t>
            </a:r>
            <a:r>
              <a:rPr lang="ja-JP" altLang="en-US" dirty="0" smtClean="0"/>
              <a:t>現れるため，</a:t>
            </a:r>
            <a:r>
              <a:rPr lang="en-US" altLang="ja-JP" dirty="0" smtClean="0"/>
              <a:t/>
            </a:r>
            <a:br>
              <a:rPr lang="en-US" altLang="ja-JP" dirty="0" smtClean="0"/>
            </a:br>
            <a:r>
              <a:rPr lang="ja-JP" altLang="en-US" dirty="0" smtClean="0"/>
              <a:t>再利用元の推定が可能</a:t>
            </a:r>
            <a:endParaRPr lang="en-US" altLang="ja-JP" dirty="0"/>
          </a:p>
          <a:p>
            <a:pPr>
              <a:buFont typeface="Wingdings" panose="05000000000000000000" pitchFamily="2" charset="2"/>
              <a:buChar char="Ø"/>
            </a:pP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21</a:t>
            </a:fld>
            <a:endParaRPr kumimoji="1" lang="ja-JP" altLang="en-US"/>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7006" y="915626"/>
            <a:ext cx="4747845" cy="5112214"/>
          </a:xfrm>
          <a:prstGeom prst="rect">
            <a:avLst/>
          </a:prstGeom>
        </p:spPr>
      </p:pic>
    </p:spTree>
    <p:extLst>
      <p:ext uri="{BB962C8B-B14F-4D97-AF65-F5344CB8AC3E}">
        <p14:creationId xmlns:p14="http://schemas.microsoft.com/office/powerpoint/2010/main" val="833910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379" y="115888"/>
            <a:ext cx="8574088" cy="576262"/>
          </a:xfrm>
        </p:spPr>
        <p:txBody>
          <a:bodyPr/>
          <a:lstStyle/>
          <a:p>
            <a:r>
              <a:rPr lang="ja-JP" altLang="en-US" dirty="0" smtClean="0">
                <a:latin typeface="+mn-ea"/>
                <a:ea typeface="+mn-ea"/>
              </a:rPr>
              <a:t>有力ソフトウェアにならなかった例</a:t>
            </a:r>
            <a:endParaRPr lang="en-US" altLang="ja-JP" dirty="0">
              <a:latin typeface="+mn-ea"/>
              <a:ea typeface="+mn-ea"/>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22</a:t>
            </a:fld>
            <a:endParaRPr kumimoji="1" lang="ja-JP" altLang="en-US"/>
          </a:p>
        </p:txBody>
      </p:sp>
      <p:graphicFrame>
        <p:nvGraphicFramePr>
          <p:cNvPr id="11" name="表 10"/>
          <p:cNvGraphicFramePr>
            <a:graphicFrameLocks noGrp="1"/>
          </p:cNvGraphicFramePr>
          <p:nvPr>
            <p:extLst>
              <p:ext uri="{D42A27DB-BD31-4B8C-83A1-F6EECF244321}">
                <p14:modId xmlns:p14="http://schemas.microsoft.com/office/powerpoint/2010/main" val="2782368953"/>
              </p:ext>
            </p:extLst>
          </p:nvPr>
        </p:nvGraphicFramePr>
        <p:xfrm>
          <a:off x="593124" y="1064781"/>
          <a:ext cx="7673030" cy="5207816"/>
        </p:xfrm>
        <a:graphic>
          <a:graphicData uri="http://schemas.openxmlformats.org/drawingml/2006/table">
            <a:tbl>
              <a:tblPr firstRow="1" bandRow="1">
                <a:tableStyleId>{46F890A9-2807-4EBB-B81D-B2AA78EC7F39}</a:tableStyleId>
              </a:tblPr>
              <a:tblGrid>
                <a:gridCol w="2409091"/>
                <a:gridCol w="590336"/>
                <a:gridCol w="1982576"/>
                <a:gridCol w="668242"/>
                <a:gridCol w="2022785"/>
              </a:tblGrid>
              <a:tr h="919049">
                <a:tc>
                  <a:txBody>
                    <a:bodyPr/>
                    <a:lstStyle/>
                    <a:p>
                      <a:pPr algn="ctr"/>
                      <a:r>
                        <a:rPr kumimoji="1" lang="en-US" altLang="ja-JP" sz="3600" dirty="0" smtClean="0"/>
                        <a:t>Android</a:t>
                      </a:r>
                      <a:br>
                        <a:rPr kumimoji="1" lang="en-US" altLang="ja-JP" sz="3600" dirty="0" smtClean="0"/>
                      </a:br>
                      <a:r>
                        <a:rPr kumimoji="1" lang="en-US" altLang="ja-JP" sz="3600" dirty="0" err="1" smtClean="0"/>
                        <a:t>zlib</a:t>
                      </a:r>
                      <a:endParaRPr kumimoji="1" lang="ja-JP" altLang="en-US" sz="3200" dirty="0"/>
                    </a:p>
                  </a:txBody>
                  <a:tcPr marL="275064" marR="275064" marT="137531" marB="137531">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2000" dirty="0"/>
                    </a:p>
                  </a:txBody>
                  <a:tcPr marL="275064" marR="275064" marT="137531" marB="137531">
                    <a:lnT w="12700" cap="flat" cmpd="sng" algn="ctr">
                      <a:solidFill>
                        <a:schemeClr val="tx1"/>
                      </a:solidFill>
                      <a:prstDash val="solid"/>
                      <a:round/>
                      <a:headEnd type="none" w="med" len="med"/>
                      <a:tailEnd type="none" w="med" len="med"/>
                    </a:lnT>
                  </a:tcPr>
                </a:tc>
                <a:tc>
                  <a:txBody>
                    <a:bodyPr/>
                    <a:lstStyle/>
                    <a:p>
                      <a:pPr algn="ctr"/>
                      <a:endParaRPr kumimoji="1" lang="en-US" altLang="ja-JP" sz="3600" dirty="0" smtClean="0"/>
                    </a:p>
                    <a:p>
                      <a:pPr algn="ctr"/>
                      <a:r>
                        <a:rPr kumimoji="1" lang="en-US" altLang="ja-JP" sz="3600" dirty="0" smtClean="0"/>
                        <a:t>tcl-8.6</a:t>
                      </a:r>
                    </a:p>
                  </a:txBody>
                  <a:tcPr marL="275064" marR="275064" marT="137531" marB="137531">
                    <a:lnT w="12700" cap="flat" cmpd="sng" algn="ctr">
                      <a:solidFill>
                        <a:schemeClr val="tx1"/>
                      </a:solidFill>
                      <a:prstDash val="solid"/>
                      <a:round/>
                      <a:headEnd type="none" w="med" len="med"/>
                      <a:tailEnd type="none" w="med" len="med"/>
                    </a:lnT>
                  </a:tcPr>
                </a:tc>
                <a:tc>
                  <a:txBody>
                    <a:bodyPr/>
                    <a:lstStyle/>
                    <a:p>
                      <a:pPr algn="ctr"/>
                      <a:endParaRPr kumimoji="1" lang="ja-JP" altLang="en-US" sz="3600" dirty="0"/>
                    </a:p>
                  </a:txBody>
                  <a:tcPr marL="275064" marR="275064" marT="137531" marB="137531">
                    <a:lnT w="12700" cap="flat" cmpd="sng" algn="ctr">
                      <a:solidFill>
                        <a:schemeClr val="tx1"/>
                      </a:solidFill>
                      <a:prstDash val="solid"/>
                      <a:round/>
                      <a:headEnd type="none" w="med" len="med"/>
                      <a:tailEnd type="none" w="med" len="med"/>
                    </a:lnT>
                  </a:tcPr>
                </a:tc>
                <a:tc>
                  <a:txBody>
                    <a:bodyPr/>
                    <a:lstStyle/>
                    <a:p>
                      <a:pPr algn="ctr"/>
                      <a:r>
                        <a:rPr kumimoji="1" lang="en-US" altLang="ja-JP" sz="3600" dirty="0" smtClean="0"/>
                        <a:t>zlib-1.2.8</a:t>
                      </a:r>
                      <a:endParaRPr kumimoji="1" lang="ja-JP" altLang="en-US" sz="3600" dirty="0"/>
                    </a:p>
                  </a:txBody>
                  <a:tcPr marL="275064" marR="275064" marT="137531" marB="13753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902324">
                <a:tc>
                  <a:txBody>
                    <a:bodyPr/>
                    <a:lstStyle/>
                    <a:p>
                      <a:pPr algn="ctr"/>
                      <a:r>
                        <a:rPr kumimoji="1" lang="en-US" altLang="ja-JP" sz="2800" dirty="0" err="1" smtClean="0"/>
                        <a:t>src</a:t>
                      </a:r>
                      <a:r>
                        <a:rPr kumimoji="1" lang="en-US" altLang="ja-JP" sz="2800" dirty="0" smtClean="0"/>
                        <a:t>/</a:t>
                      </a:r>
                      <a:r>
                        <a:rPr kumimoji="1" lang="en-US" altLang="ja-JP" sz="2800" dirty="0" err="1" smtClean="0"/>
                        <a:t>inffast.c</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tcPr>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tcPr>
                </a:tc>
              </a:tr>
              <a:tr h="902324">
                <a:tc>
                  <a:txBody>
                    <a:bodyPr/>
                    <a:lstStyle/>
                    <a:p>
                      <a:pPr algn="ctr"/>
                      <a:r>
                        <a:rPr kumimoji="1" lang="en-US" altLang="ja-JP" sz="2800" smtClean="0"/>
                        <a:t>src/zconf.h</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tcPr>
                </a:tc>
                <a:tc>
                  <a:txBody>
                    <a:bodyPr/>
                    <a:lstStyle/>
                    <a:p>
                      <a:pPr algn="l"/>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tcPr>
                </a:tc>
              </a:tr>
              <a:tr h="902324">
                <a:tc>
                  <a:txBody>
                    <a:bodyPr/>
                    <a:lstStyle/>
                    <a:p>
                      <a:pPr algn="ctr"/>
                      <a:r>
                        <a:rPr kumimoji="1" lang="en-US" altLang="ja-JP" sz="2800" dirty="0" smtClean="0"/>
                        <a:t>︙</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tcPr>
                </a:tc>
                <a:tc>
                  <a:txBody>
                    <a:bodyPr/>
                    <a:lstStyle/>
                    <a:p>
                      <a:pPr algn="l"/>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tcPr>
                </a:tc>
              </a:tr>
              <a:tr h="902324">
                <a:tc>
                  <a:txBody>
                    <a:bodyPr/>
                    <a:lstStyle/>
                    <a:p>
                      <a:pPr algn="ctr"/>
                      <a:r>
                        <a:rPr kumimoji="1" lang="en-US" altLang="ja-JP" sz="2800" dirty="0" err="1" smtClean="0"/>
                        <a:t>src</a:t>
                      </a:r>
                      <a:r>
                        <a:rPr kumimoji="1" lang="en-US" altLang="ja-JP" sz="2800" dirty="0" smtClean="0"/>
                        <a:t>/</a:t>
                      </a:r>
                      <a:r>
                        <a:rPr kumimoji="1" lang="en-US" altLang="ja-JP" sz="2800" dirty="0" err="1" smtClean="0"/>
                        <a:t>contrib</a:t>
                      </a:r>
                      <a:r>
                        <a:rPr kumimoji="1" lang="en-US" altLang="ja-JP" sz="2800" dirty="0" smtClean="0"/>
                        <a:t>/blast/</a:t>
                      </a:r>
                      <a:r>
                        <a:rPr kumimoji="1" lang="en-US" altLang="ja-JP" sz="2800" dirty="0" err="1" smtClean="0"/>
                        <a:t>blast.h</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800" dirty="0"/>
                    </a:p>
                  </a:txBody>
                  <a:tcPr marL="275064" marR="275064" marT="137531" marB="137531">
                    <a:lnB w="12700" cap="flat" cmpd="sng" algn="ctr">
                      <a:solidFill>
                        <a:schemeClr val="tx1"/>
                      </a:solidFill>
                      <a:prstDash val="solid"/>
                      <a:round/>
                      <a:headEnd type="none" w="med" len="med"/>
                      <a:tailEnd type="none" w="med" len="med"/>
                    </a:lnB>
                  </a:tcPr>
                </a:tc>
                <a:tc>
                  <a:txBody>
                    <a:bodyPr/>
                    <a:lstStyle/>
                    <a:p>
                      <a:pPr algn="r"/>
                      <a:r>
                        <a:rPr kumimoji="1" lang="en-US" altLang="ja-JP" sz="2800" dirty="0" smtClean="0"/>
                        <a:t>1</a:t>
                      </a:r>
                      <a:endParaRPr kumimoji="1" lang="ja-JP" altLang="en-US" sz="2800" dirty="0"/>
                    </a:p>
                  </a:txBody>
                  <a:tcPr marL="275064" marR="275064" marT="137531" marB="137531">
                    <a:lnB w="12700" cap="flat" cmpd="sng" algn="ctr">
                      <a:solidFill>
                        <a:schemeClr val="tx1"/>
                      </a:solidFill>
                      <a:prstDash val="solid"/>
                      <a:round/>
                      <a:headEnd type="none" w="med" len="med"/>
                      <a:tailEnd type="none" w="med" len="med"/>
                    </a:lnB>
                  </a:tcPr>
                </a:tc>
                <a:tc>
                  <a:txBody>
                    <a:bodyPr/>
                    <a:lstStyle/>
                    <a:p>
                      <a:pPr algn="ctr"/>
                      <a:r>
                        <a:rPr kumimoji="1" lang="ja-JP" altLang="en-US" sz="2800" dirty="0" smtClean="0"/>
                        <a:t>≧</a:t>
                      </a:r>
                      <a:endParaRPr kumimoji="1" lang="ja-JP" altLang="en-US" sz="2800" dirty="0"/>
                    </a:p>
                  </a:txBody>
                  <a:tcPr marL="275064" marR="275064" marT="137531" marB="137531">
                    <a:lnB w="12700" cap="flat" cmpd="sng" algn="ctr">
                      <a:solidFill>
                        <a:schemeClr val="tx1"/>
                      </a:solidFill>
                      <a:prstDash val="solid"/>
                      <a:round/>
                      <a:headEnd type="none" w="med" len="med"/>
                      <a:tailEnd type="none" w="med" len="med"/>
                    </a:lnB>
                  </a:tcPr>
                </a:tc>
                <a:tc>
                  <a:txBody>
                    <a:bodyPr/>
                    <a:lstStyle/>
                    <a:p>
                      <a:pPr algn="r"/>
                      <a:r>
                        <a:rPr kumimoji="1" lang="en-US" altLang="ja-JP" sz="2800" dirty="0" smtClean="0"/>
                        <a:t>0</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410305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379" y="115888"/>
            <a:ext cx="8574088" cy="576262"/>
          </a:xfrm>
        </p:spPr>
        <p:txBody>
          <a:bodyPr/>
          <a:lstStyle/>
          <a:p>
            <a:r>
              <a:rPr lang="ja-JP" altLang="en-US" dirty="0" smtClean="0">
                <a:latin typeface="+mn-ea"/>
                <a:ea typeface="+mn-ea"/>
              </a:rPr>
              <a:t>有力ソフトウェアにならなかった例</a:t>
            </a:r>
            <a:endParaRPr lang="en-US" altLang="ja-JP" dirty="0">
              <a:latin typeface="+mn-ea"/>
              <a:ea typeface="+mn-ea"/>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23</a:t>
            </a:fld>
            <a:endParaRPr kumimoji="1" lang="ja-JP" altLang="en-US"/>
          </a:p>
        </p:txBody>
      </p:sp>
      <p:graphicFrame>
        <p:nvGraphicFramePr>
          <p:cNvPr id="11" name="表 10"/>
          <p:cNvGraphicFramePr>
            <a:graphicFrameLocks noGrp="1"/>
          </p:cNvGraphicFramePr>
          <p:nvPr>
            <p:extLst>
              <p:ext uri="{D42A27DB-BD31-4B8C-83A1-F6EECF244321}">
                <p14:modId xmlns:p14="http://schemas.microsoft.com/office/powerpoint/2010/main" val="3227384805"/>
              </p:ext>
            </p:extLst>
          </p:nvPr>
        </p:nvGraphicFramePr>
        <p:xfrm>
          <a:off x="593124" y="1064781"/>
          <a:ext cx="7673030" cy="5207816"/>
        </p:xfrm>
        <a:graphic>
          <a:graphicData uri="http://schemas.openxmlformats.org/drawingml/2006/table">
            <a:tbl>
              <a:tblPr firstRow="1" bandRow="1">
                <a:tableStyleId>{46F890A9-2807-4EBB-B81D-B2AA78EC7F39}</a:tableStyleId>
              </a:tblPr>
              <a:tblGrid>
                <a:gridCol w="2409091"/>
                <a:gridCol w="590336"/>
                <a:gridCol w="1982576"/>
                <a:gridCol w="668242"/>
                <a:gridCol w="2022785"/>
              </a:tblGrid>
              <a:tr h="919049">
                <a:tc>
                  <a:txBody>
                    <a:bodyPr/>
                    <a:lstStyle/>
                    <a:p>
                      <a:pPr algn="ctr"/>
                      <a:r>
                        <a:rPr kumimoji="1" lang="en-US" altLang="ja-JP" sz="3600" dirty="0" smtClean="0"/>
                        <a:t>Android</a:t>
                      </a:r>
                      <a:br>
                        <a:rPr kumimoji="1" lang="en-US" altLang="ja-JP" sz="3600" dirty="0" smtClean="0"/>
                      </a:br>
                      <a:r>
                        <a:rPr kumimoji="1" lang="en-US" altLang="ja-JP" sz="3600" dirty="0" err="1" smtClean="0"/>
                        <a:t>zlib</a:t>
                      </a:r>
                      <a:endParaRPr kumimoji="1" lang="ja-JP" altLang="en-US" sz="3200" dirty="0"/>
                    </a:p>
                  </a:txBody>
                  <a:tcPr marL="275064" marR="275064" marT="137531" marB="137531">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2000" dirty="0"/>
                    </a:p>
                  </a:txBody>
                  <a:tcPr marL="275064" marR="275064" marT="137531" marB="137531">
                    <a:lnT w="12700" cap="flat" cmpd="sng" algn="ctr">
                      <a:solidFill>
                        <a:schemeClr val="tx1"/>
                      </a:solidFill>
                      <a:prstDash val="solid"/>
                      <a:round/>
                      <a:headEnd type="none" w="med" len="med"/>
                      <a:tailEnd type="none" w="med" len="med"/>
                    </a:lnT>
                  </a:tcPr>
                </a:tc>
                <a:tc>
                  <a:txBody>
                    <a:bodyPr/>
                    <a:lstStyle/>
                    <a:p>
                      <a:pPr algn="ctr"/>
                      <a:endParaRPr kumimoji="1" lang="en-US" altLang="ja-JP" sz="3600" dirty="0" smtClean="0"/>
                    </a:p>
                    <a:p>
                      <a:pPr algn="ctr"/>
                      <a:r>
                        <a:rPr kumimoji="1" lang="en-US" altLang="ja-JP" sz="3600" dirty="0" smtClean="0"/>
                        <a:t>tcl-8.6</a:t>
                      </a:r>
                    </a:p>
                  </a:txBody>
                  <a:tcPr marL="275064" marR="275064" marT="137531" marB="137531">
                    <a:lnT w="12700" cap="flat" cmpd="sng" algn="ctr">
                      <a:solidFill>
                        <a:schemeClr val="tx1"/>
                      </a:solidFill>
                      <a:prstDash val="solid"/>
                      <a:round/>
                      <a:headEnd type="none" w="med" len="med"/>
                      <a:tailEnd type="none" w="med" len="med"/>
                    </a:lnT>
                  </a:tcPr>
                </a:tc>
                <a:tc>
                  <a:txBody>
                    <a:bodyPr/>
                    <a:lstStyle/>
                    <a:p>
                      <a:pPr algn="ctr"/>
                      <a:endParaRPr kumimoji="1" lang="ja-JP" altLang="en-US" sz="3600" dirty="0"/>
                    </a:p>
                  </a:txBody>
                  <a:tcPr marL="275064" marR="275064" marT="137531" marB="137531">
                    <a:lnT w="12700" cap="flat" cmpd="sng" algn="ctr">
                      <a:solidFill>
                        <a:schemeClr val="tx1"/>
                      </a:solidFill>
                      <a:prstDash val="solid"/>
                      <a:round/>
                      <a:headEnd type="none" w="med" len="med"/>
                      <a:tailEnd type="none" w="med" len="med"/>
                    </a:lnT>
                  </a:tcPr>
                </a:tc>
                <a:tc>
                  <a:txBody>
                    <a:bodyPr/>
                    <a:lstStyle/>
                    <a:p>
                      <a:pPr algn="ctr"/>
                      <a:r>
                        <a:rPr kumimoji="1" lang="en-US" altLang="ja-JP" sz="3600" dirty="0" smtClean="0"/>
                        <a:t>zlib-1.2.8</a:t>
                      </a:r>
                      <a:endParaRPr kumimoji="1" lang="ja-JP" altLang="en-US" sz="3600" dirty="0"/>
                    </a:p>
                  </a:txBody>
                  <a:tcPr marL="275064" marR="275064" marT="137531" marB="13753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902324">
                <a:tc>
                  <a:txBody>
                    <a:bodyPr/>
                    <a:lstStyle/>
                    <a:p>
                      <a:pPr algn="ctr"/>
                      <a:r>
                        <a:rPr kumimoji="1" lang="en-US" altLang="ja-JP" sz="2800" dirty="0" err="1" smtClean="0"/>
                        <a:t>src</a:t>
                      </a:r>
                      <a:r>
                        <a:rPr kumimoji="1" lang="en-US" altLang="ja-JP" sz="2800" dirty="0" smtClean="0"/>
                        <a:t>/</a:t>
                      </a:r>
                      <a:r>
                        <a:rPr kumimoji="1" lang="en-US" altLang="ja-JP" sz="2800" dirty="0" err="1" smtClean="0"/>
                        <a:t>inffast.c</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tcPr>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tcPr>
                </a:tc>
              </a:tr>
              <a:tr h="902324">
                <a:tc>
                  <a:txBody>
                    <a:bodyPr/>
                    <a:lstStyle/>
                    <a:p>
                      <a:pPr algn="ctr"/>
                      <a:r>
                        <a:rPr kumimoji="1" lang="en-US" altLang="ja-JP" sz="2800" dirty="0" err="1" smtClean="0"/>
                        <a:t>src</a:t>
                      </a:r>
                      <a:r>
                        <a:rPr kumimoji="1" lang="en-US" altLang="ja-JP" sz="2800" dirty="0" smtClean="0"/>
                        <a:t>/</a:t>
                      </a:r>
                      <a:r>
                        <a:rPr kumimoji="1" lang="en-US" altLang="ja-JP" sz="2800" dirty="0" err="1" smtClean="0"/>
                        <a:t>zconf.h</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tcPr>
                </a:tc>
                <a:tc>
                  <a:txBody>
                    <a:bodyPr/>
                    <a:lstStyle/>
                    <a:p>
                      <a:pPr algn="l"/>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tcPr>
                </a:tc>
              </a:tr>
              <a:tr h="902324">
                <a:tc>
                  <a:txBody>
                    <a:bodyPr/>
                    <a:lstStyle/>
                    <a:p>
                      <a:pPr algn="ctr"/>
                      <a:r>
                        <a:rPr kumimoji="1" lang="en-US" altLang="ja-JP" sz="2800" dirty="0" smtClean="0"/>
                        <a:t>︙</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tcPr>
                </a:tc>
                <a:tc>
                  <a:txBody>
                    <a:bodyPr/>
                    <a:lstStyle/>
                    <a:p>
                      <a:pPr algn="l"/>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tcPr>
                </a:tc>
              </a:tr>
              <a:tr h="902324">
                <a:tc>
                  <a:txBody>
                    <a:bodyPr/>
                    <a:lstStyle/>
                    <a:p>
                      <a:pPr algn="ctr"/>
                      <a:r>
                        <a:rPr kumimoji="1" lang="en-US" altLang="ja-JP" sz="2800" dirty="0" err="1" smtClean="0"/>
                        <a:t>src</a:t>
                      </a:r>
                      <a:r>
                        <a:rPr kumimoji="1" lang="en-US" altLang="ja-JP" sz="2800" dirty="0" smtClean="0"/>
                        <a:t>/</a:t>
                      </a:r>
                      <a:r>
                        <a:rPr kumimoji="1" lang="en-US" altLang="ja-JP" sz="2800" dirty="0" err="1" smtClean="0"/>
                        <a:t>contrib</a:t>
                      </a:r>
                      <a:r>
                        <a:rPr kumimoji="1" lang="en-US" altLang="ja-JP" sz="2800" dirty="0" smtClean="0"/>
                        <a:t>/blast/</a:t>
                      </a:r>
                      <a:r>
                        <a:rPr kumimoji="1" lang="en-US" altLang="ja-JP" sz="2800" dirty="0" err="1" smtClean="0"/>
                        <a:t>blast.h</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800" dirty="0"/>
                    </a:p>
                  </a:txBody>
                  <a:tcPr marL="275064" marR="275064" marT="137531" marB="137531">
                    <a:lnB w="12700" cap="flat" cmpd="sng" algn="ctr">
                      <a:solidFill>
                        <a:schemeClr val="tx1"/>
                      </a:solidFill>
                      <a:prstDash val="solid"/>
                      <a:round/>
                      <a:headEnd type="none" w="med" len="med"/>
                      <a:tailEnd type="none" w="med" len="med"/>
                    </a:lnB>
                  </a:tcPr>
                </a:tc>
                <a:tc>
                  <a:txBody>
                    <a:bodyPr/>
                    <a:lstStyle/>
                    <a:p>
                      <a:pPr algn="r"/>
                      <a:r>
                        <a:rPr kumimoji="1" lang="en-US" altLang="ja-JP" sz="2800" dirty="0" smtClean="0"/>
                        <a:t>1</a:t>
                      </a:r>
                      <a:endParaRPr kumimoji="1" lang="ja-JP" altLang="en-US" sz="2800" dirty="0"/>
                    </a:p>
                  </a:txBody>
                  <a:tcPr marL="275064" marR="275064" marT="137531" marB="137531">
                    <a:lnB w="12700" cap="flat" cmpd="sng" algn="ctr">
                      <a:solidFill>
                        <a:schemeClr val="tx1"/>
                      </a:solidFill>
                      <a:prstDash val="solid"/>
                      <a:round/>
                      <a:headEnd type="none" w="med" len="med"/>
                      <a:tailEnd type="none" w="med" len="med"/>
                    </a:lnB>
                  </a:tcPr>
                </a:tc>
                <a:tc>
                  <a:txBody>
                    <a:bodyPr/>
                    <a:lstStyle/>
                    <a:p>
                      <a:pPr algn="ctr"/>
                      <a:r>
                        <a:rPr kumimoji="1" lang="ja-JP" altLang="en-US" sz="2800" dirty="0" smtClean="0"/>
                        <a:t>≧</a:t>
                      </a:r>
                      <a:endParaRPr kumimoji="1" lang="ja-JP" altLang="en-US" sz="2800" dirty="0"/>
                    </a:p>
                  </a:txBody>
                  <a:tcPr marL="275064" marR="275064" marT="137531" marB="137531">
                    <a:lnB w="12700" cap="flat" cmpd="sng" algn="ctr">
                      <a:solidFill>
                        <a:schemeClr val="tx1"/>
                      </a:solidFill>
                      <a:prstDash val="solid"/>
                      <a:round/>
                      <a:headEnd type="none" w="med" len="med"/>
                      <a:tailEnd type="none" w="med" len="med"/>
                    </a:lnB>
                  </a:tcPr>
                </a:tc>
                <a:tc>
                  <a:txBody>
                    <a:bodyPr/>
                    <a:lstStyle/>
                    <a:p>
                      <a:pPr algn="r"/>
                      <a:r>
                        <a:rPr kumimoji="1" lang="en-US" altLang="ja-JP" sz="2800" dirty="0" smtClean="0"/>
                        <a:t>0</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2" name="正方形/長方形 11"/>
          <p:cNvSpPr/>
          <p:nvPr/>
        </p:nvSpPr>
        <p:spPr>
          <a:xfrm>
            <a:off x="3458702" y="1158147"/>
            <a:ext cx="2247441" cy="62902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zlib</a:t>
            </a:r>
            <a:r>
              <a:rPr lang="en-US" altLang="ja-JP" dirty="0">
                <a:solidFill>
                  <a:schemeClr val="tx1"/>
                </a:solidFill>
              </a:rPr>
              <a:t> -1.2.8</a:t>
            </a:r>
            <a:r>
              <a:rPr lang="ja-JP" altLang="en-US" dirty="0">
                <a:solidFill>
                  <a:schemeClr val="tx1"/>
                </a:solidFill>
              </a:rPr>
              <a:t>を再利用しているソフトウェア</a:t>
            </a:r>
          </a:p>
        </p:txBody>
      </p:sp>
      <p:sp>
        <p:nvSpPr>
          <p:cNvPr id="13" name="円/楕円 12"/>
          <p:cNvSpPr/>
          <p:nvPr/>
        </p:nvSpPr>
        <p:spPr>
          <a:xfrm>
            <a:off x="7624063" y="5180916"/>
            <a:ext cx="606004" cy="629730"/>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Rectangular Callout 6"/>
          <p:cNvSpPr/>
          <p:nvPr/>
        </p:nvSpPr>
        <p:spPr>
          <a:xfrm>
            <a:off x="2945649" y="6004351"/>
            <a:ext cx="3239911" cy="640877"/>
          </a:xfrm>
          <a:prstGeom prst="wedgeRectCallout">
            <a:avLst>
              <a:gd name="adj1" fmla="val -52221"/>
              <a:gd name="adj2" fmla="val -108706"/>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ライセンス</a:t>
            </a:r>
            <a:r>
              <a:rPr lang="ja-JP" altLang="en-US" dirty="0" smtClean="0">
                <a:solidFill>
                  <a:schemeClr val="tx1"/>
                </a:solidFill>
              </a:rPr>
              <a:t>の関係上</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含まれなかったファイル</a:t>
            </a:r>
            <a:endParaRPr kumimoji="1" lang="ja-JP" altLang="en-US" dirty="0">
              <a:solidFill>
                <a:schemeClr val="tx1"/>
              </a:solidFill>
            </a:endParaRPr>
          </a:p>
        </p:txBody>
      </p:sp>
      <p:sp>
        <p:nvSpPr>
          <p:cNvPr id="8" name="角丸四角形 7"/>
          <p:cNvSpPr/>
          <p:nvPr/>
        </p:nvSpPr>
        <p:spPr>
          <a:xfrm>
            <a:off x="757473" y="5233012"/>
            <a:ext cx="2040811" cy="925417"/>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ｃ</a:t>
            </a:r>
            <a:endParaRPr kumimoji="1" lang="ja-JP" altLang="en-US" dirty="0"/>
          </a:p>
        </p:txBody>
      </p:sp>
    </p:spTree>
    <p:extLst>
      <p:ext uri="{BB962C8B-B14F-4D97-AF65-F5344CB8AC3E}">
        <p14:creationId xmlns:p14="http://schemas.microsoft.com/office/powerpoint/2010/main" val="17713185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379" y="115888"/>
            <a:ext cx="8574088" cy="576262"/>
          </a:xfrm>
        </p:spPr>
        <p:txBody>
          <a:bodyPr/>
          <a:lstStyle/>
          <a:p>
            <a:r>
              <a:rPr lang="ja-JP" altLang="en-US" dirty="0" smtClean="0">
                <a:latin typeface="+mn-ea"/>
                <a:ea typeface="+mn-ea"/>
              </a:rPr>
              <a:t>有力ソフトウェアにならなかった例</a:t>
            </a:r>
            <a:endParaRPr lang="en-US" altLang="ja-JP" dirty="0">
              <a:latin typeface="+mn-ea"/>
              <a:ea typeface="+mn-ea"/>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24</a:t>
            </a:fld>
            <a:endParaRPr kumimoji="1" lang="ja-JP" altLang="en-US"/>
          </a:p>
        </p:txBody>
      </p:sp>
      <p:graphicFrame>
        <p:nvGraphicFramePr>
          <p:cNvPr id="11" name="表 10"/>
          <p:cNvGraphicFramePr>
            <a:graphicFrameLocks noGrp="1"/>
          </p:cNvGraphicFramePr>
          <p:nvPr>
            <p:extLst>
              <p:ext uri="{D42A27DB-BD31-4B8C-83A1-F6EECF244321}">
                <p14:modId xmlns:p14="http://schemas.microsoft.com/office/powerpoint/2010/main" val="772293740"/>
              </p:ext>
            </p:extLst>
          </p:nvPr>
        </p:nvGraphicFramePr>
        <p:xfrm>
          <a:off x="593124" y="1064781"/>
          <a:ext cx="7673030" cy="5207816"/>
        </p:xfrm>
        <a:graphic>
          <a:graphicData uri="http://schemas.openxmlformats.org/drawingml/2006/table">
            <a:tbl>
              <a:tblPr firstRow="1" bandRow="1">
                <a:tableStyleId>{46F890A9-2807-4EBB-B81D-B2AA78EC7F39}</a:tableStyleId>
              </a:tblPr>
              <a:tblGrid>
                <a:gridCol w="2409091"/>
                <a:gridCol w="590336"/>
                <a:gridCol w="1982576"/>
                <a:gridCol w="668242"/>
                <a:gridCol w="2022785"/>
              </a:tblGrid>
              <a:tr h="919049">
                <a:tc>
                  <a:txBody>
                    <a:bodyPr/>
                    <a:lstStyle/>
                    <a:p>
                      <a:pPr algn="ctr"/>
                      <a:r>
                        <a:rPr kumimoji="1" lang="en-US" altLang="ja-JP" sz="3600" dirty="0" smtClean="0"/>
                        <a:t>Android</a:t>
                      </a:r>
                      <a:br>
                        <a:rPr kumimoji="1" lang="en-US" altLang="ja-JP" sz="3600" dirty="0" smtClean="0"/>
                      </a:br>
                      <a:r>
                        <a:rPr kumimoji="1" lang="en-US" altLang="ja-JP" sz="3600" dirty="0" err="1" smtClean="0"/>
                        <a:t>zlib</a:t>
                      </a:r>
                      <a:endParaRPr kumimoji="1" lang="ja-JP" altLang="en-US" sz="3200" dirty="0"/>
                    </a:p>
                  </a:txBody>
                  <a:tcPr marL="275064" marR="275064" marT="137531" marB="137531">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2000" dirty="0"/>
                    </a:p>
                  </a:txBody>
                  <a:tcPr marL="275064" marR="275064" marT="137531" marB="137531">
                    <a:lnT w="12700" cap="flat" cmpd="sng" algn="ctr">
                      <a:solidFill>
                        <a:schemeClr val="tx1"/>
                      </a:solidFill>
                      <a:prstDash val="solid"/>
                      <a:round/>
                      <a:headEnd type="none" w="med" len="med"/>
                      <a:tailEnd type="none" w="med" len="med"/>
                    </a:lnT>
                  </a:tcPr>
                </a:tc>
                <a:tc>
                  <a:txBody>
                    <a:bodyPr/>
                    <a:lstStyle/>
                    <a:p>
                      <a:pPr algn="ctr"/>
                      <a:endParaRPr kumimoji="1" lang="en-US" altLang="ja-JP" sz="3600" dirty="0" smtClean="0"/>
                    </a:p>
                    <a:p>
                      <a:pPr algn="ctr"/>
                      <a:r>
                        <a:rPr kumimoji="1" lang="en-US" altLang="ja-JP" sz="3600" dirty="0" smtClean="0"/>
                        <a:t>tcl-8.6</a:t>
                      </a:r>
                    </a:p>
                  </a:txBody>
                  <a:tcPr marL="275064" marR="275064" marT="137531" marB="137531">
                    <a:lnT w="12700" cap="flat" cmpd="sng" algn="ctr">
                      <a:solidFill>
                        <a:schemeClr val="tx1"/>
                      </a:solidFill>
                      <a:prstDash val="solid"/>
                      <a:round/>
                      <a:headEnd type="none" w="med" len="med"/>
                      <a:tailEnd type="none" w="med" len="med"/>
                    </a:lnT>
                  </a:tcPr>
                </a:tc>
                <a:tc>
                  <a:txBody>
                    <a:bodyPr/>
                    <a:lstStyle/>
                    <a:p>
                      <a:pPr algn="ctr"/>
                      <a:endParaRPr kumimoji="1" lang="ja-JP" altLang="en-US" sz="3600" dirty="0"/>
                    </a:p>
                  </a:txBody>
                  <a:tcPr marL="275064" marR="275064" marT="137531" marB="137531">
                    <a:lnT w="12700" cap="flat" cmpd="sng" algn="ctr">
                      <a:solidFill>
                        <a:schemeClr val="tx1"/>
                      </a:solidFill>
                      <a:prstDash val="solid"/>
                      <a:round/>
                      <a:headEnd type="none" w="med" len="med"/>
                      <a:tailEnd type="none" w="med" len="med"/>
                    </a:lnT>
                  </a:tcPr>
                </a:tc>
                <a:tc>
                  <a:txBody>
                    <a:bodyPr/>
                    <a:lstStyle/>
                    <a:p>
                      <a:pPr algn="ctr"/>
                      <a:r>
                        <a:rPr kumimoji="1" lang="en-US" altLang="ja-JP" sz="3600" dirty="0" smtClean="0"/>
                        <a:t>zlib-1.2.8</a:t>
                      </a:r>
                      <a:endParaRPr kumimoji="1" lang="ja-JP" altLang="en-US" sz="3600" dirty="0"/>
                    </a:p>
                  </a:txBody>
                  <a:tcPr marL="275064" marR="275064" marT="137531" marB="13753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902324">
                <a:tc>
                  <a:txBody>
                    <a:bodyPr/>
                    <a:lstStyle/>
                    <a:p>
                      <a:pPr algn="ctr"/>
                      <a:r>
                        <a:rPr kumimoji="1" lang="en-US" altLang="ja-JP" sz="2800" dirty="0" err="1" smtClean="0"/>
                        <a:t>src</a:t>
                      </a:r>
                      <a:r>
                        <a:rPr kumimoji="1" lang="en-US" altLang="ja-JP" sz="2800" dirty="0" smtClean="0"/>
                        <a:t>/</a:t>
                      </a:r>
                      <a:r>
                        <a:rPr kumimoji="1" lang="en-US" altLang="ja-JP" sz="2800" dirty="0" err="1" smtClean="0"/>
                        <a:t>inffast.c</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tcPr>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tcPr>
                </a:tc>
              </a:tr>
              <a:tr h="902324">
                <a:tc>
                  <a:txBody>
                    <a:bodyPr/>
                    <a:lstStyle/>
                    <a:p>
                      <a:pPr algn="ctr"/>
                      <a:r>
                        <a:rPr kumimoji="1" lang="en-US" altLang="ja-JP" sz="2800" smtClean="0"/>
                        <a:t>src/zconf.h</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tcPr>
                </a:tc>
                <a:tc>
                  <a:txBody>
                    <a:bodyPr/>
                    <a:lstStyle/>
                    <a:p>
                      <a:pPr algn="l"/>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tcPr>
                </a:tc>
              </a:tr>
              <a:tr h="902324">
                <a:tc>
                  <a:txBody>
                    <a:bodyPr/>
                    <a:lstStyle/>
                    <a:p>
                      <a:pPr algn="ctr"/>
                      <a:r>
                        <a:rPr kumimoji="1" lang="en-US" altLang="ja-JP" sz="2800" dirty="0" smtClean="0"/>
                        <a:t>︙</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tcPr>
                </a:tc>
                <a:tc>
                  <a:txBody>
                    <a:bodyPr/>
                    <a:lstStyle/>
                    <a:p>
                      <a:pPr algn="l"/>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tc>
                <a:tc>
                  <a:txBody>
                    <a:bodyPr/>
                    <a:lstStyle/>
                    <a:p>
                      <a:pPr algn="ctr"/>
                      <a:endParaRPr kumimoji="1" lang="ja-JP" altLang="en-US" sz="2800" dirty="0"/>
                    </a:p>
                  </a:txBody>
                  <a:tcPr marL="275064" marR="275064" marT="137531" marB="137531"/>
                </a:tc>
                <a:tc>
                  <a:txBody>
                    <a:bodyPr/>
                    <a:lstStyle/>
                    <a:p>
                      <a:pPr algn="r"/>
                      <a:r>
                        <a:rPr kumimoji="1" lang="en-US" altLang="ja-JP" sz="2800" dirty="0" smtClean="0"/>
                        <a:t>1</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tcPr>
                </a:tc>
              </a:tr>
              <a:tr h="902324">
                <a:tc>
                  <a:txBody>
                    <a:bodyPr/>
                    <a:lstStyle/>
                    <a:p>
                      <a:pPr algn="ctr"/>
                      <a:r>
                        <a:rPr kumimoji="1" lang="en-US" altLang="ja-JP" sz="2800" dirty="0" err="1" smtClean="0"/>
                        <a:t>src</a:t>
                      </a:r>
                      <a:r>
                        <a:rPr kumimoji="1" lang="en-US" altLang="ja-JP" sz="2800" dirty="0" smtClean="0"/>
                        <a:t>/</a:t>
                      </a:r>
                      <a:r>
                        <a:rPr kumimoji="1" lang="en-US" altLang="ja-JP" sz="2800" dirty="0" err="1" smtClean="0"/>
                        <a:t>contrib</a:t>
                      </a:r>
                      <a:r>
                        <a:rPr kumimoji="1" lang="en-US" altLang="ja-JP" sz="2800" dirty="0" smtClean="0"/>
                        <a:t>/blast/</a:t>
                      </a:r>
                      <a:r>
                        <a:rPr kumimoji="1" lang="en-US" altLang="ja-JP" sz="2800" dirty="0" err="1" smtClean="0"/>
                        <a:t>blast.h</a:t>
                      </a:r>
                      <a:endParaRPr kumimoji="1" lang="ja-JP" altLang="en-US" sz="2800" dirty="0"/>
                    </a:p>
                  </a:txBody>
                  <a:tcPr marL="275064" marR="275064" marT="137531" marB="137531">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800" dirty="0"/>
                    </a:p>
                  </a:txBody>
                  <a:tcPr marL="275064" marR="275064" marT="137531" marB="137531">
                    <a:lnB w="12700" cap="flat" cmpd="sng" algn="ctr">
                      <a:solidFill>
                        <a:schemeClr val="tx1"/>
                      </a:solidFill>
                      <a:prstDash val="solid"/>
                      <a:round/>
                      <a:headEnd type="none" w="med" len="med"/>
                      <a:tailEnd type="none" w="med" len="med"/>
                    </a:lnB>
                  </a:tcPr>
                </a:tc>
                <a:tc>
                  <a:txBody>
                    <a:bodyPr/>
                    <a:lstStyle/>
                    <a:p>
                      <a:pPr algn="r"/>
                      <a:r>
                        <a:rPr kumimoji="1" lang="en-US" altLang="ja-JP" sz="2800" dirty="0" smtClean="0"/>
                        <a:t>1</a:t>
                      </a:r>
                      <a:endParaRPr kumimoji="1" lang="ja-JP" altLang="en-US" sz="2800" dirty="0"/>
                    </a:p>
                  </a:txBody>
                  <a:tcPr marL="275064" marR="275064" marT="137531" marB="137531">
                    <a:lnB w="12700" cap="flat" cmpd="sng" algn="ctr">
                      <a:solidFill>
                        <a:schemeClr val="tx1"/>
                      </a:solidFill>
                      <a:prstDash val="solid"/>
                      <a:round/>
                      <a:headEnd type="none" w="med" len="med"/>
                      <a:tailEnd type="none" w="med" len="med"/>
                    </a:lnB>
                  </a:tcPr>
                </a:tc>
                <a:tc>
                  <a:txBody>
                    <a:bodyPr/>
                    <a:lstStyle/>
                    <a:p>
                      <a:pPr algn="ctr"/>
                      <a:r>
                        <a:rPr kumimoji="1" lang="ja-JP" altLang="en-US" sz="2800" dirty="0" smtClean="0"/>
                        <a:t>≧</a:t>
                      </a:r>
                      <a:endParaRPr kumimoji="1" lang="ja-JP" altLang="en-US" sz="2800" dirty="0"/>
                    </a:p>
                  </a:txBody>
                  <a:tcPr marL="275064" marR="275064" marT="137531" marB="137531">
                    <a:lnB w="12700" cap="flat" cmpd="sng" algn="ctr">
                      <a:solidFill>
                        <a:schemeClr val="tx1"/>
                      </a:solidFill>
                      <a:prstDash val="solid"/>
                      <a:round/>
                      <a:headEnd type="none" w="med" len="med"/>
                      <a:tailEnd type="none" w="med" len="med"/>
                    </a:lnB>
                  </a:tcPr>
                </a:tc>
                <a:tc>
                  <a:txBody>
                    <a:bodyPr/>
                    <a:lstStyle/>
                    <a:p>
                      <a:pPr algn="r"/>
                      <a:r>
                        <a:rPr kumimoji="1" lang="en-US" altLang="ja-JP" sz="2800" dirty="0" smtClean="0"/>
                        <a:t>0</a:t>
                      </a:r>
                      <a:endParaRPr kumimoji="1" lang="ja-JP" altLang="en-US" sz="2800" dirty="0"/>
                    </a:p>
                  </a:txBody>
                  <a:tcPr marL="275064" marR="275064" marT="137531" marB="137531">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7" name="Rectangular Callout 6"/>
          <p:cNvSpPr/>
          <p:nvPr/>
        </p:nvSpPr>
        <p:spPr>
          <a:xfrm>
            <a:off x="3177875" y="5725086"/>
            <a:ext cx="3239911" cy="640877"/>
          </a:xfrm>
          <a:prstGeom prst="wedgeRectCallout">
            <a:avLst>
              <a:gd name="adj1" fmla="val -59155"/>
              <a:gd name="adj2" fmla="val -33691"/>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独自追加ファイル</a:t>
            </a:r>
            <a:endParaRPr kumimoji="1" lang="en-US" altLang="ja-JP" dirty="0" smtClean="0">
              <a:solidFill>
                <a:schemeClr val="tx1"/>
              </a:solidFill>
            </a:endParaRPr>
          </a:p>
          <a:p>
            <a:pPr algn="ctr"/>
            <a:r>
              <a:rPr kumimoji="1" lang="ja-JP" altLang="en-US" dirty="0" smtClean="0">
                <a:solidFill>
                  <a:schemeClr val="tx1"/>
                </a:solidFill>
              </a:rPr>
              <a:t>ビルド時に生成されるファイル</a:t>
            </a:r>
            <a:endParaRPr kumimoji="1" lang="ja-JP" altLang="en-US" dirty="0">
              <a:solidFill>
                <a:schemeClr val="tx1"/>
              </a:solidFill>
            </a:endParaRPr>
          </a:p>
        </p:txBody>
      </p:sp>
      <p:sp>
        <p:nvSpPr>
          <p:cNvPr id="8" name="角丸四角形 7"/>
          <p:cNvSpPr/>
          <p:nvPr/>
        </p:nvSpPr>
        <p:spPr>
          <a:xfrm>
            <a:off x="757473" y="2515659"/>
            <a:ext cx="2040811" cy="258813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5" name="角丸四角形 4"/>
          <p:cNvSpPr/>
          <p:nvPr/>
        </p:nvSpPr>
        <p:spPr>
          <a:xfrm>
            <a:off x="757473" y="5233012"/>
            <a:ext cx="2040811" cy="925417"/>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ｃ</a:t>
            </a:r>
            <a:endParaRPr kumimoji="1" lang="ja-JP" altLang="en-US" dirty="0"/>
          </a:p>
        </p:txBody>
      </p:sp>
      <p:sp>
        <p:nvSpPr>
          <p:cNvPr id="6" name="正方形/長方形 5"/>
          <p:cNvSpPr/>
          <p:nvPr/>
        </p:nvSpPr>
        <p:spPr>
          <a:xfrm>
            <a:off x="654157" y="3898908"/>
            <a:ext cx="2247441" cy="62902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再利用したファイル</a:t>
            </a:r>
            <a:endParaRPr lang="ja-JP" altLang="en-US" dirty="0">
              <a:solidFill>
                <a:schemeClr val="tx1"/>
              </a:solidFill>
            </a:endParaRPr>
          </a:p>
        </p:txBody>
      </p:sp>
      <p:sp>
        <p:nvSpPr>
          <p:cNvPr id="12" name="正方形/長方形 11"/>
          <p:cNvSpPr/>
          <p:nvPr/>
        </p:nvSpPr>
        <p:spPr>
          <a:xfrm>
            <a:off x="3458702" y="1158147"/>
            <a:ext cx="2247441" cy="62902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zlib</a:t>
            </a:r>
            <a:r>
              <a:rPr lang="en-US" altLang="ja-JP" dirty="0">
                <a:solidFill>
                  <a:schemeClr val="tx1"/>
                </a:solidFill>
              </a:rPr>
              <a:t> -1.2.8</a:t>
            </a:r>
            <a:r>
              <a:rPr lang="ja-JP" altLang="en-US" dirty="0">
                <a:solidFill>
                  <a:schemeClr val="tx1"/>
                </a:solidFill>
              </a:rPr>
              <a:t>を再利用しているソフトウェア</a:t>
            </a:r>
          </a:p>
        </p:txBody>
      </p:sp>
    </p:spTree>
    <p:extLst>
      <p:ext uri="{BB962C8B-B14F-4D97-AF65-F5344CB8AC3E}">
        <p14:creationId xmlns:p14="http://schemas.microsoft.com/office/powerpoint/2010/main" val="22543349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379" y="115888"/>
            <a:ext cx="8574088" cy="576262"/>
          </a:xfrm>
        </p:spPr>
        <p:txBody>
          <a:bodyPr/>
          <a:lstStyle/>
          <a:p>
            <a:r>
              <a:rPr lang="en-US" altLang="ja-JP" dirty="0">
                <a:latin typeface="+mj-ea"/>
              </a:rPr>
              <a:t>3</a:t>
            </a:r>
            <a:r>
              <a:rPr lang="ja-JP" altLang="en-US" dirty="0" err="1">
                <a:latin typeface="+mj-ea"/>
              </a:rPr>
              <a:t>．</a:t>
            </a:r>
            <a:r>
              <a:rPr lang="ja-JP" altLang="en-US" dirty="0"/>
              <a:t>順序関係の</a:t>
            </a:r>
            <a:r>
              <a:rPr lang="ja-JP" altLang="en-US" dirty="0" smtClean="0"/>
              <a:t>有効性</a:t>
            </a:r>
            <a:r>
              <a:rPr lang="en-US" altLang="ja-JP" dirty="0">
                <a:latin typeface="+mj-ea"/>
              </a:rPr>
              <a:t>(</a:t>
            </a:r>
            <a:r>
              <a:rPr lang="en-US" altLang="ja-JP" dirty="0" smtClean="0">
                <a:latin typeface="+mj-ea"/>
              </a:rPr>
              <a:t>1/4)</a:t>
            </a:r>
            <a:endParaRPr lang="en-US" altLang="ja-JP" dirty="0">
              <a:latin typeface="+mn-ea"/>
              <a:ea typeface="+mn-ea"/>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25</a:t>
            </a:fld>
            <a:endParaRPr kumimoji="1" lang="ja-JP" altLang="en-US"/>
          </a:p>
        </p:txBody>
      </p:sp>
      <p:graphicFrame>
        <p:nvGraphicFramePr>
          <p:cNvPr id="11" name="表 10"/>
          <p:cNvGraphicFramePr>
            <a:graphicFrameLocks noGrp="1"/>
          </p:cNvGraphicFramePr>
          <p:nvPr>
            <p:extLst>
              <p:ext uri="{D42A27DB-BD31-4B8C-83A1-F6EECF244321}">
                <p14:modId xmlns:p14="http://schemas.microsoft.com/office/powerpoint/2010/main" val="4233871610"/>
              </p:ext>
            </p:extLst>
          </p:nvPr>
        </p:nvGraphicFramePr>
        <p:xfrm>
          <a:off x="762821" y="973906"/>
          <a:ext cx="7708268" cy="3430542"/>
        </p:xfrm>
        <a:graphic>
          <a:graphicData uri="http://schemas.openxmlformats.org/drawingml/2006/table">
            <a:tbl>
              <a:tblPr firstRow="1" bandRow="1">
                <a:tableStyleId>{46F890A9-2807-4EBB-B81D-B2AA78EC7F39}</a:tableStyleId>
              </a:tblPr>
              <a:tblGrid>
                <a:gridCol w="996801"/>
                <a:gridCol w="389326"/>
                <a:gridCol w="1261548"/>
                <a:gridCol w="1261548"/>
                <a:gridCol w="1273519"/>
                <a:gridCol w="1261548"/>
                <a:gridCol w="1263978"/>
              </a:tblGrid>
              <a:tr h="580562">
                <a:tc>
                  <a:txBody>
                    <a:bodyPr/>
                    <a:lstStyle/>
                    <a:p>
                      <a:pPr algn="ctr"/>
                      <a:r>
                        <a:rPr kumimoji="1" lang="en-US" altLang="ja-JP" sz="2600" dirty="0" smtClean="0"/>
                        <a:t>X</a:t>
                      </a:r>
                      <a:r>
                        <a:rPr kumimoji="1" lang="ja-JP" altLang="en-US" sz="2600" dirty="0" err="1" smtClean="0"/>
                        <a:t>，</a:t>
                      </a:r>
                      <a:r>
                        <a:rPr kumimoji="1" lang="en-US" altLang="ja-JP" sz="2600" dirty="0" smtClean="0"/>
                        <a:t>Y</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a:t>
                      </a:r>
                      <a:r>
                        <a:rPr kumimoji="1" lang="en-US" altLang="ja-JP" sz="2600" baseline="0" dirty="0" smtClean="0"/>
                        <a:t>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ja-JP" altLang="en-US" sz="2600" dirty="0" smtClean="0"/>
                        <a:t>・・・</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- 5.0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Y - 1.0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Y - 2.0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0.96</a:t>
                      </a:r>
                      <a:endParaRPr kumimoji="1" lang="ja-JP" altLang="en-US" sz="2600" dirty="0"/>
                    </a:p>
                  </a:txBody>
                  <a:tcPr marL="173757" marR="173757" marT="86878" marB="86878"/>
                </a:tc>
                <a:tc>
                  <a:txBody>
                    <a:bodyPr/>
                    <a:lstStyle/>
                    <a:p>
                      <a:pPr algn="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0.95</a:t>
                      </a:r>
                      <a:endParaRPr kumimoji="1" lang="ja-JP" altLang="en-US" sz="2600" dirty="0"/>
                    </a:p>
                  </a:txBody>
                  <a:tcPr marL="173757" marR="173757" marT="86878" marB="86878"/>
                </a:tc>
                <a:tc>
                  <a:txBody>
                    <a:bodyPr/>
                    <a:lstStyle/>
                    <a:p>
                      <a:pPr algn="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0.95</a:t>
                      </a:r>
                      <a:endParaRPr kumimoji="1" lang="ja-JP" altLang="en-US" sz="2600" dirty="0"/>
                    </a:p>
                  </a:txBody>
                  <a:tcPr marL="173757" marR="173757" marT="86878" marB="86878"/>
                </a:tc>
                <a:tc>
                  <a:txBody>
                    <a:bodyPr/>
                    <a:lstStyle/>
                    <a:p>
                      <a:pPr algn="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d</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1.0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e</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0.97</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0.99</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6" name="円/楕円 15"/>
          <p:cNvSpPr/>
          <p:nvPr/>
        </p:nvSpPr>
        <p:spPr>
          <a:xfrm>
            <a:off x="8077158"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kumimoji="1" lang="en-US" altLang="ja-JP" sz="1400" b="1" dirty="0" smtClean="0">
                <a:solidFill>
                  <a:schemeClr val="tx1"/>
                </a:solidFill>
              </a:rPr>
              <a:t> - 1.0</a:t>
            </a:r>
            <a:endParaRPr kumimoji="1" lang="ja-JP" altLang="en-US" sz="1400" b="1" dirty="0">
              <a:solidFill>
                <a:schemeClr val="tx1"/>
              </a:solidFill>
            </a:endParaRPr>
          </a:p>
        </p:txBody>
      </p:sp>
      <p:sp>
        <p:nvSpPr>
          <p:cNvPr id="17" name="円/楕円 16"/>
          <p:cNvSpPr/>
          <p:nvPr/>
        </p:nvSpPr>
        <p:spPr>
          <a:xfrm>
            <a:off x="6405512"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kumimoji="1" lang="en-US" altLang="ja-JP" sz="1400" b="1" dirty="0" smtClean="0">
                <a:solidFill>
                  <a:schemeClr val="tx1"/>
                </a:solidFill>
              </a:rPr>
              <a:t> - 2.0</a:t>
            </a:r>
            <a:endParaRPr kumimoji="1" lang="ja-JP" altLang="en-US" sz="1400" b="1" dirty="0">
              <a:solidFill>
                <a:schemeClr val="tx1"/>
              </a:solidFill>
            </a:endParaRPr>
          </a:p>
        </p:txBody>
      </p:sp>
      <p:sp>
        <p:nvSpPr>
          <p:cNvPr id="18" name="円/楕円 17"/>
          <p:cNvSpPr/>
          <p:nvPr/>
        </p:nvSpPr>
        <p:spPr>
          <a:xfrm>
            <a:off x="4733867"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- 1.0</a:t>
            </a:r>
            <a:endParaRPr kumimoji="1" lang="ja-JP" altLang="en-US" sz="1400" b="1" dirty="0">
              <a:solidFill>
                <a:schemeClr val="tx1"/>
              </a:solidFill>
            </a:endParaRPr>
          </a:p>
        </p:txBody>
      </p:sp>
      <p:sp>
        <p:nvSpPr>
          <p:cNvPr id="20" name="円/楕円 19"/>
          <p:cNvSpPr/>
          <p:nvPr/>
        </p:nvSpPr>
        <p:spPr>
          <a:xfrm>
            <a:off x="1513995"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- 5.0</a:t>
            </a:r>
            <a:endParaRPr lang="en-US" altLang="ja-JP" sz="1400" b="1" dirty="0" smtClean="0">
              <a:solidFill>
                <a:schemeClr val="tx1"/>
              </a:solidFill>
            </a:endParaRPr>
          </a:p>
        </p:txBody>
      </p:sp>
      <p:cxnSp>
        <p:nvCxnSpPr>
          <p:cNvPr id="21" name="直線矢印コネクタ 20"/>
          <p:cNvCxnSpPr>
            <a:stCxn id="20" idx="6"/>
          </p:cNvCxnSpPr>
          <p:nvPr/>
        </p:nvCxnSpPr>
        <p:spPr>
          <a:xfrm>
            <a:off x="2431371" y="4987738"/>
            <a:ext cx="618043"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endCxn id="18" idx="2"/>
          </p:cNvCxnSpPr>
          <p:nvPr/>
        </p:nvCxnSpPr>
        <p:spPr>
          <a:xfrm>
            <a:off x="3966790" y="4987738"/>
            <a:ext cx="767077"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8" idx="6"/>
            <a:endCxn id="17" idx="2"/>
          </p:cNvCxnSpPr>
          <p:nvPr/>
        </p:nvCxnSpPr>
        <p:spPr>
          <a:xfrm>
            <a:off x="5651243" y="4987738"/>
            <a:ext cx="754269"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7" idx="6"/>
            <a:endCxn id="16" idx="2"/>
          </p:cNvCxnSpPr>
          <p:nvPr/>
        </p:nvCxnSpPr>
        <p:spPr>
          <a:xfrm>
            <a:off x="7322888" y="4987738"/>
            <a:ext cx="754270"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角丸四角形 25"/>
          <p:cNvSpPr/>
          <p:nvPr/>
        </p:nvSpPr>
        <p:spPr>
          <a:xfrm>
            <a:off x="4800630" y="913263"/>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7339252" y="913263"/>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8077158"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kumimoji="1" lang="en-US" altLang="ja-JP" sz="1400" b="1" dirty="0" smtClean="0">
                <a:solidFill>
                  <a:schemeClr val="tx1"/>
                </a:solidFill>
              </a:rPr>
              <a:t> - 1.0</a:t>
            </a:r>
            <a:endParaRPr kumimoji="1" lang="ja-JP" altLang="en-US" sz="1400" b="1" dirty="0">
              <a:solidFill>
                <a:schemeClr val="tx1"/>
              </a:solidFill>
            </a:endParaRPr>
          </a:p>
        </p:txBody>
      </p:sp>
      <p:sp>
        <p:nvSpPr>
          <p:cNvPr id="29" name="円/楕円 28"/>
          <p:cNvSpPr/>
          <p:nvPr/>
        </p:nvSpPr>
        <p:spPr>
          <a:xfrm>
            <a:off x="6405512"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a:t>
            </a:r>
            <a:r>
              <a:rPr kumimoji="1" lang="en-US" altLang="ja-JP" sz="1400" b="1" dirty="0" smtClean="0">
                <a:solidFill>
                  <a:schemeClr val="tx1"/>
                </a:solidFill>
              </a:rPr>
              <a:t> - </a:t>
            </a:r>
            <a:r>
              <a:rPr lang="en-US" altLang="ja-JP" sz="1400" b="1" dirty="0">
                <a:solidFill>
                  <a:schemeClr val="tx1"/>
                </a:solidFill>
              </a:rPr>
              <a:t>1</a:t>
            </a:r>
            <a:r>
              <a:rPr kumimoji="1" lang="en-US" altLang="ja-JP" sz="1400" b="1" dirty="0" smtClean="0">
                <a:solidFill>
                  <a:schemeClr val="tx1"/>
                </a:solidFill>
              </a:rPr>
              <a:t>.0</a:t>
            </a:r>
            <a:endParaRPr kumimoji="1" lang="ja-JP" altLang="en-US" sz="1400" b="1" dirty="0">
              <a:solidFill>
                <a:schemeClr val="tx1"/>
              </a:solidFill>
            </a:endParaRPr>
          </a:p>
        </p:txBody>
      </p:sp>
      <p:sp>
        <p:nvSpPr>
          <p:cNvPr id="31" name="円/楕円 30"/>
          <p:cNvSpPr/>
          <p:nvPr/>
        </p:nvSpPr>
        <p:spPr>
          <a:xfrm>
            <a:off x="3049414"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lang="en-US" altLang="ja-JP" sz="1400" b="1" dirty="0" smtClean="0">
                <a:solidFill>
                  <a:schemeClr val="tx1"/>
                </a:solidFill>
              </a:rPr>
              <a:t> - 2.0</a:t>
            </a:r>
            <a:endParaRPr kumimoji="1" lang="ja-JP" altLang="en-US" sz="1400" b="1" dirty="0">
              <a:solidFill>
                <a:schemeClr val="tx1"/>
              </a:solidFill>
            </a:endParaRPr>
          </a:p>
        </p:txBody>
      </p:sp>
      <p:sp>
        <p:nvSpPr>
          <p:cNvPr id="32" name="円/楕円 31"/>
          <p:cNvSpPr/>
          <p:nvPr/>
        </p:nvSpPr>
        <p:spPr>
          <a:xfrm>
            <a:off x="1513995"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- 5.0</a:t>
            </a:r>
            <a:endParaRPr lang="en-US" altLang="ja-JP" sz="1400" b="1" dirty="0" smtClean="0">
              <a:solidFill>
                <a:schemeClr val="tx1"/>
              </a:solidFill>
            </a:endParaRPr>
          </a:p>
        </p:txBody>
      </p:sp>
      <p:cxnSp>
        <p:nvCxnSpPr>
          <p:cNvPr id="33" name="直線矢印コネクタ 32"/>
          <p:cNvCxnSpPr>
            <a:stCxn id="32" idx="6"/>
            <a:endCxn id="31" idx="2"/>
          </p:cNvCxnSpPr>
          <p:nvPr/>
        </p:nvCxnSpPr>
        <p:spPr>
          <a:xfrm>
            <a:off x="2431371" y="6155978"/>
            <a:ext cx="618043"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31" idx="6"/>
          </p:cNvCxnSpPr>
          <p:nvPr/>
        </p:nvCxnSpPr>
        <p:spPr>
          <a:xfrm>
            <a:off x="3966790" y="6155978"/>
            <a:ext cx="767077"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endCxn id="29" idx="2"/>
          </p:cNvCxnSpPr>
          <p:nvPr/>
        </p:nvCxnSpPr>
        <p:spPr>
          <a:xfrm>
            <a:off x="5651243" y="6155978"/>
            <a:ext cx="754269"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29" idx="6"/>
            <a:endCxn id="28" idx="2"/>
          </p:cNvCxnSpPr>
          <p:nvPr/>
        </p:nvCxnSpPr>
        <p:spPr>
          <a:xfrm>
            <a:off x="7322888" y="6155978"/>
            <a:ext cx="754270"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114300" y="4866203"/>
            <a:ext cx="1399695" cy="369332"/>
          </a:xfrm>
          <a:prstGeom prst="rect">
            <a:avLst/>
          </a:prstGeom>
          <a:noFill/>
        </p:spPr>
        <p:txBody>
          <a:bodyPr wrap="square" rtlCol="0">
            <a:spAutoFit/>
          </a:bodyPr>
          <a:lstStyle/>
          <a:p>
            <a:r>
              <a:rPr lang="ja-JP" altLang="en-US" dirty="0" smtClean="0"/>
              <a:t>距離のみ：</a:t>
            </a:r>
            <a:endParaRPr kumimoji="1" lang="ja-JP" altLang="en-US" dirty="0"/>
          </a:p>
        </p:txBody>
      </p:sp>
      <p:sp>
        <p:nvSpPr>
          <p:cNvPr id="37" name="テキスト ボックス 36"/>
          <p:cNvSpPr txBox="1"/>
          <p:nvPr/>
        </p:nvSpPr>
        <p:spPr>
          <a:xfrm>
            <a:off x="94361" y="5825479"/>
            <a:ext cx="1399695" cy="923330"/>
          </a:xfrm>
          <a:prstGeom prst="rect">
            <a:avLst/>
          </a:prstGeom>
          <a:solidFill>
            <a:schemeClr val="bg1"/>
          </a:solidFill>
        </p:spPr>
        <p:txBody>
          <a:bodyPr wrap="square" rtlCol="0">
            <a:spAutoFit/>
          </a:bodyPr>
          <a:lstStyle/>
          <a:p>
            <a:r>
              <a:rPr lang="ja-JP" altLang="en-US" dirty="0"/>
              <a:t>順序関係</a:t>
            </a:r>
          </a:p>
          <a:p>
            <a:r>
              <a:rPr lang="ja-JP" altLang="en-US" dirty="0" smtClean="0"/>
              <a:t>＋               ：</a:t>
            </a:r>
            <a:r>
              <a:rPr lang="en-US" altLang="ja-JP" dirty="0" smtClean="0"/>
              <a:t/>
            </a:r>
            <a:br>
              <a:rPr lang="en-US" altLang="ja-JP" dirty="0" smtClean="0"/>
            </a:br>
            <a:r>
              <a:rPr lang="ja-JP" altLang="en-US" dirty="0"/>
              <a:t>距離</a:t>
            </a:r>
            <a:endParaRPr kumimoji="1" lang="ja-JP" altLang="en-US" dirty="0"/>
          </a:p>
        </p:txBody>
      </p:sp>
      <p:sp>
        <p:nvSpPr>
          <p:cNvPr id="3" name="TextBox 2"/>
          <p:cNvSpPr txBox="1"/>
          <p:nvPr/>
        </p:nvSpPr>
        <p:spPr>
          <a:xfrm>
            <a:off x="3049414" y="4840940"/>
            <a:ext cx="917376" cy="369332"/>
          </a:xfrm>
          <a:prstGeom prst="rect">
            <a:avLst/>
          </a:prstGeom>
          <a:noFill/>
        </p:spPr>
        <p:txBody>
          <a:bodyPr wrap="square" rtlCol="0">
            <a:spAutoFit/>
          </a:bodyPr>
          <a:lstStyle/>
          <a:p>
            <a:pPr algn="ctr"/>
            <a:r>
              <a:rPr lang="ja-JP" altLang="en-US" dirty="0" smtClean="0"/>
              <a:t>・・</a:t>
            </a:r>
            <a:r>
              <a:rPr lang="ja-JP" altLang="en-US" dirty="0"/>
              <a:t>・</a:t>
            </a:r>
            <a:endParaRPr kumimoji="1" lang="ja-JP" altLang="en-US" dirty="0"/>
          </a:p>
        </p:txBody>
      </p:sp>
      <p:sp>
        <p:nvSpPr>
          <p:cNvPr id="39" name="TextBox 38"/>
          <p:cNvSpPr txBox="1"/>
          <p:nvPr/>
        </p:nvSpPr>
        <p:spPr>
          <a:xfrm>
            <a:off x="4746351" y="6029716"/>
            <a:ext cx="917376" cy="369332"/>
          </a:xfrm>
          <a:prstGeom prst="rect">
            <a:avLst/>
          </a:prstGeom>
          <a:noFill/>
        </p:spPr>
        <p:txBody>
          <a:bodyPr wrap="square" rtlCol="0">
            <a:spAutoFit/>
          </a:bodyPr>
          <a:lstStyle/>
          <a:p>
            <a:pPr algn="ctr"/>
            <a:r>
              <a:rPr lang="ja-JP" altLang="en-US" dirty="0" smtClean="0"/>
              <a:t>・・</a:t>
            </a:r>
            <a:r>
              <a:rPr lang="ja-JP" altLang="en-US" dirty="0"/>
              <a:t>・</a:t>
            </a:r>
            <a:endParaRPr kumimoji="1" lang="ja-JP" altLang="en-US" dirty="0"/>
          </a:p>
        </p:txBody>
      </p:sp>
    </p:spTree>
    <p:extLst>
      <p:ext uri="{BB962C8B-B14F-4D97-AF65-F5344CB8AC3E}">
        <p14:creationId xmlns:p14="http://schemas.microsoft.com/office/powerpoint/2010/main" val="33036104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j-ea"/>
              </a:rPr>
              <a:t>3</a:t>
            </a:r>
            <a:r>
              <a:rPr lang="ja-JP" altLang="en-US" dirty="0" err="1">
                <a:latin typeface="+mj-ea"/>
              </a:rPr>
              <a:t>．</a:t>
            </a:r>
            <a:r>
              <a:rPr lang="ja-JP" altLang="en-US" dirty="0"/>
              <a:t>順序関係の</a:t>
            </a:r>
            <a:r>
              <a:rPr lang="ja-JP" altLang="en-US" dirty="0" smtClean="0"/>
              <a:t>有効性</a:t>
            </a:r>
            <a:r>
              <a:rPr lang="en-US" altLang="ja-JP" dirty="0" smtClean="0">
                <a:latin typeface="+mj-ea"/>
              </a:rPr>
              <a:t>(</a:t>
            </a:r>
            <a:r>
              <a:rPr lang="en-US" altLang="ja-JP" dirty="0">
                <a:latin typeface="+mj-ea"/>
              </a:rPr>
              <a:t>2</a:t>
            </a:r>
            <a:r>
              <a:rPr lang="en-US" altLang="ja-JP" dirty="0" smtClean="0">
                <a:latin typeface="+mj-ea"/>
              </a:rPr>
              <a:t>/4)</a:t>
            </a:r>
            <a:endParaRPr kumimoji="1" lang="ja-JP" altLang="en-US" dirty="0"/>
          </a:p>
        </p:txBody>
      </p:sp>
      <p:sp>
        <p:nvSpPr>
          <p:cNvPr id="3" name="コンテンツ プレースホルダー 2"/>
          <p:cNvSpPr>
            <a:spLocks noGrp="1"/>
          </p:cNvSpPr>
          <p:nvPr>
            <p:ph idx="1"/>
          </p:nvPr>
        </p:nvSpPr>
        <p:spPr>
          <a:xfrm>
            <a:off x="457200" y="1196975"/>
            <a:ext cx="8335926" cy="4929188"/>
          </a:xfrm>
        </p:spPr>
        <p:txBody>
          <a:bodyPr/>
          <a:lstStyle/>
          <a:p>
            <a:r>
              <a:rPr lang="en-US" altLang="ja-JP" dirty="0"/>
              <a:t>Firefox </a:t>
            </a:r>
            <a:r>
              <a:rPr lang="ja-JP" altLang="en-US" dirty="0"/>
              <a:t>の入力ソフトウェアに対する正解</a:t>
            </a:r>
            <a:r>
              <a:rPr lang="ja-JP" altLang="en-US" dirty="0" smtClean="0"/>
              <a:t>ソフトウェアが</a:t>
            </a:r>
            <a:r>
              <a:rPr lang="ja-JP" altLang="en-US" dirty="0"/>
              <a:t>有力ソフトウェアとなった</a:t>
            </a:r>
            <a:r>
              <a:rPr lang="en-US" altLang="ja-JP" dirty="0"/>
              <a:t>17 </a:t>
            </a:r>
            <a:r>
              <a:rPr lang="ja-JP" altLang="en-US" dirty="0" smtClean="0"/>
              <a:t>ソフトウェアに</a:t>
            </a:r>
            <a:r>
              <a:rPr lang="ja-JP" altLang="en-US" dirty="0"/>
              <a:t>対して評価</a:t>
            </a:r>
            <a:endParaRPr kumimoji="1" lang="en-US" altLang="ja-JP" dirty="0" smtClean="0"/>
          </a:p>
          <a:p>
            <a:endParaRPr lang="en-US" altLang="ja-JP" dirty="0"/>
          </a:p>
          <a:p>
            <a:pPr marL="457200" indent="-457200">
              <a:buFont typeface="+mj-lt"/>
              <a:buAutoNum type="arabicPeriod"/>
            </a:pPr>
            <a:r>
              <a:rPr lang="ja-JP" altLang="en-US" dirty="0"/>
              <a:t>単一の再利用ソフトウェアが入っているディレクトリ</a:t>
            </a:r>
            <a:r>
              <a:rPr lang="ja-JP" altLang="en-US" dirty="0" smtClean="0"/>
              <a:t>を入力</a:t>
            </a:r>
            <a:r>
              <a:rPr lang="ja-JP" altLang="en-US" dirty="0"/>
              <a:t>として指定した場合に出力される有力ソフトウェア数と</a:t>
            </a:r>
            <a:r>
              <a:rPr lang="ja-JP" altLang="en-US" dirty="0" smtClean="0"/>
              <a:t>，有力</a:t>
            </a:r>
            <a:r>
              <a:rPr lang="ja-JP" altLang="en-US" dirty="0"/>
              <a:t>ソフトウェアの絞り込みなしでの候補ソフトウェア数を比較する </a:t>
            </a:r>
            <a:endParaRPr lang="en-US" altLang="ja-JP" dirty="0" smtClean="0"/>
          </a:p>
          <a:p>
            <a:pPr marL="457200" indent="-457200">
              <a:buFont typeface="+mj-lt"/>
              <a:buAutoNum type="arabicPeriod"/>
            </a:pPr>
            <a:r>
              <a:rPr lang="en-US" altLang="ja-JP" dirty="0"/>
              <a:t>17</a:t>
            </a:r>
            <a:r>
              <a:rPr lang="ja-JP" altLang="en-US" dirty="0"/>
              <a:t>個の再利用ソフトウェアをすべてまとめて入力と</a:t>
            </a:r>
            <a:r>
              <a:rPr lang="ja-JP" altLang="en-US" dirty="0" smtClean="0"/>
              <a:t>し，順序関係の有無による正解ソフトウェアの順位を</a:t>
            </a:r>
            <a:r>
              <a:rPr lang="ja-JP" altLang="en-US" dirty="0"/>
              <a:t>調査</a:t>
            </a:r>
            <a:r>
              <a:rPr lang="ja-JP" altLang="en-US" dirty="0" smtClean="0"/>
              <a:t>する</a:t>
            </a:r>
            <a:endParaRPr lang="en-US" altLang="ja-JP" dirty="0" smtClean="0"/>
          </a:p>
          <a:p>
            <a:pPr marL="757238" lvl="1" indent="-457200"/>
            <a:r>
              <a:rPr lang="ja-JP" altLang="en-US" dirty="0" smtClean="0"/>
              <a:t>ユーザ</a:t>
            </a:r>
            <a:r>
              <a:rPr lang="ja-JP" altLang="en-US" dirty="0"/>
              <a:t>がどのディレクトリが再利用ソフトウェア</a:t>
            </a:r>
            <a:r>
              <a:rPr lang="ja-JP" altLang="en-US" dirty="0" smtClean="0"/>
              <a:t>か分からなかった</a:t>
            </a:r>
            <a:r>
              <a:rPr lang="ja-JP" altLang="en-US" dirty="0"/>
              <a:t>場合を想定 </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26</a:t>
            </a:fld>
            <a:endParaRPr kumimoji="1" lang="ja-JP" altLang="en-US"/>
          </a:p>
        </p:txBody>
      </p:sp>
    </p:spTree>
    <p:extLst>
      <p:ext uri="{BB962C8B-B14F-4D97-AF65-F5344CB8AC3E}">
        <p14:creationId xmlns:p14="http://schemas.microsoft.com/office/powerpoint/2010/main" val="23163779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j-ea"/>
              </a:rPr>
              <a:t>3</a:t>
            </a:r>
            <a:r>
              <a:rPr lang="ja-JP" altLang="en-US" dirty="0" err="1">
                <a:latin typeface="+mj-ea"/>
              </a:rPr>
              <a:t>．</a:t>
            </a:r>
            <a:r>
              <a:rPr lang="ja-JP" altLang="en-US" dirty="0"/>
              <a:t>順序関係の有効性</a:t>
            </a:r>
            <a:r>
              <a:rPr lang="en-US" altLang="ja-JP" dirty="0" smtClean="0">
                <a:latin typeface="+mj-ea"/>
              </a:rPr>
              <a:t>(3/4</a:t>
            </a:r>
            <a:r>
              <a:rPr lang="en-US" altLang="ja-JP" dirty="0">
                <a:latin typeface="+mj-ea"/>
              </a:rPr>
              <a:t>)</a:t>
            </a:r>
            <a:endParaRPr kumimoji="1" lang="ja-JP" altLang="en-US" dirty="0"/>
          </a:p>
        </p:txBody>
      </p:sp>
      <p:pic>
        <p:nvPicPr>
          <p:cNvPr id="5" name="コンテンツ プレースホルダー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60698" y="953242"/>
            <a:ext cx="5483899" cy="5904758"/>
          </a:xfrm>
        </p:spPr>
      </p:pic>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27</a:t>
            </a:fld>
            <a:endParaRPr kumimoji="1" lang="ja-JP" altLang="en-US"/>
          </a:p>
        </p:txBody>
      </p:sp>
    </p:spTree>
    <p:extLst>
      <p:ext uri="{BB962C8B-B14F-4D97-AF65-F5344CB8AC3E}">
        <p14:creationId xmlns:p14="http://schemas.microsoft.com/office/powerpoint/2010/main" val="11371014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j-ea"/>
              </a:rPr>
              <a:t>3</a:t>
            </a:r>
            <a:r>
              <a:rPr lang="ja-JP" altLang="en-US" dirty="0" err="1">
                <a:latin typeface="+mj-ea"/>
              </a:rPr>
              <a:t>．</a:t>
            </a:r>
            <a:r>
              <a:rPr lang="ja-JP" altLang="en-US" dirty="0"/>
              <a:t>順序関係の有効性</a:t>
            </a:r>
            <a:r>
              <a:rPr lang="en-US" altLang="ja-JP" dirty="0" smtClean="0">
                <a:latin typeface="+mj-ea"/>
              </a:rPr>
              <a:t>(4/4</a:t>
            </a:r>
            <a:r>
              <a:rPr lang="en-US" altLang="ja-JP" dirty="0">
                <a:latin typeface="+mj-ea"/>
              </a:rPr>
              <a:t>)</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17</a:t>
            </a:r>
            <a:r>
              <a:rPr kumimoji="1" lang="ja-JP" altLang="en-US" dirty="0" smtClean="0"/>
              <a:t>ソフトウェアをまとめた場合</a:t>
            </a:r>
            <a:endParaRPr kumimoji="1" lang="en-US" altLang="ja-JP" dirty="0" smtClean="0"/>
          </a:p>
          <a:p>
            <a:pPr lvl="1"/>
            <a:r>
              <a:rPr lang="ja-JP" altLang="en-US" dirty="0"/>
              <a:t>候補</a:t>
            </a:r>
            <a:r>
              <a:rPr lang="ja-JP" altLang="en-US" dirty="0" smtClean="0"/>
              <a:t>ソフトウェア数：</a:t>
            </a:r>
            <a:r>
              <a:rPr lang="en-US" altLang="ja-JP" dirty="0" smtClean="0"/>
              <a:t>5969</a:t>
            </a:r>
          </a:p>
          <a:p>
            <a:pPr lvl="1"/>
            <a:r>
              <a:rPr kumimoji="1" lang="ja-JP" altLang="en-US" dirty="0"/>
              <a:t>有力</a:t>
            </a:r>
            <a:r>
              <a:rPr kumimoji="1" lang="ja-JP" altLang="en-US" dirty="0" smtClean="0"/>
              <a:t>ソフトウェア数：</a:t>
            </a:r>
            <a:r>
              <a:rPr kumimoji="1" lang="en-US" altLang="ja-JP" dirty="0" smtClean="0"/>
              <a:t>598</a:t>
            </a:r>
          </a:p>
          <a:p>
            <a:endParaRPr lang="en-US" altLang="ja-JP" sz="1800" dirty="0"/>
          </a:p>
          <a:p>
            <a:r>
              <a:rPr lang="ja-JP" altLang="en-US" dirty="0"/>
              <a:t>順序関係の有無に</a:t>
            </a:r>
            <a:r>
              <a:rPr lang="ja-JP" altLang="en-US" dirty="0" smtClean="0"/>
              <a:t>よる正解ソフトウェアの順位</a:t>
            </a:r>
            <a:endParaRPr lang="en-US" altLang="ja-JP" dirty="0"/>
          </a:p>
          <a:p>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28</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2666147695"/>
              </p:ext>
            </p:extLst>
          </p:nvPr>
        </p:nvGraphicFramePr>
        <p:xfrm>
          <a:off x="960619" y="3205186"/>
          <a:ext cx="6269517" cy="1590099"/>
        </p:xfrm>
        <a:graphic>
          <a:graphicData uri="http://schemas.openxmlformats.org/drawingml/2006/table">
            <a:tbl>
              <a:tblPr firstRow="1" bandRow="1">
                <a:tableStyleId>{21E4AEA4-8DFA-4A89-87EB-49C32662AFE0}</a:tableStyleId>
              </a:tblPr>
              <a:tblGrid>
                <a:gridCol w="620028"/>
                <a:gridCol w="627721"/>
                <a:gridCol w="627721"/>
                <a:gridCol w="627721"/>
                <a:gridCol w="627721"/>
                <a:gridCol w="627721"/>
                <a:gridCol w="627721"/>
                <a:gridCol w="627721"/>
                <a:gridCol w="627721"/>
                <a:gridCol w="627721"/>
              </a:tblGrid>
              <a:tr h="428329">
                <a:tc>
                  <a:txBody>
                    <a:bodyPr/>
                    <a:lstStyle/>
                    <a:p>
                      <a:endParaRPr kumimoji="1" lang="ja-JP" altLang="en-US" sz="1600" dirty="0"/>
                    </a:p>
                  </a:txBody>
                  <a:tcPr/>
                </a:tc>
                <a:tc>
                  <a:txBody>
                    <a:bodyPr/>
                    <a:lstStyle/>
                    <a:p>
                      <a:pPr algn="r"/>
                      <a:r>
                        <a:rPr kumimoji="1" lang="en-US" altLang="ja-JP" sz="1600" dirty="0" smtClean="0"/>
                        <a:t>1</a:t>
                      </a:r>
                      <a:endParaRPr kumimoji="1" lang="ja-JP" altLang="en-US" sz="1600" dirty="0"/>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600" dirty="0" smtClean="0"/>
                        <a:t>2</a:t>
                      </a:r>
                      <a:endParaRPr kumimoji="1" lang="ja-JP" altLang="en-US" sz="1600" dirty="0" smtClean="0"/>
                    </a:p>
                  </a:txBody>
                  <a:tcPr/>
                </a:tc>
                <a:tc>
                  <a:txBody>
                    <a:bodyPr/>
                    <a:lstStyle/>
                    <a:p>
                      <a:pPr algn="r"/>
                      <a:r>
                        <a:rPr kumimoji="1" lang="en-US" altLang="ja-JP" sz="1600" dirty="0" smtClean="0"/>
                        <a:t>3</a:t>
                      </a:r>
                      <a:endParaRPr kumimoji="1" lang="ja-JP" altLang="en-US" sz="1600" dirty="0"/>
                    </a:p>
                  </a:txBody>
                  <a:tcPr/>
                </a:tc>
                <a:tc>
                  <a:txBody>
                    <a:bodyPr/>
                    <a:lstStyle/>
                    <a:p>
                      <a:pPr algn="r"/>
                      <a:r>
                        <a:rPr kumimoji="1" lang="en-US" altLang="ja-JP" sz="1600" dirty="0" smtClean="0"/>
                        <a:t>4</a:t>
                      </a:r>
                      <a:endParaRPr kumimoji="1" lang="ja-JP" altLang="en-US" sz="1600" dirty="0"/>
                    </a:p>
                  </a:txBody>
                  <a:tcPr/>
                </a:tc>
                <a:tc>
                  <a:txBody>
                    <a:bodyPr/>
                    <a:lstStyle/>
                    <a:p>
                      <a:pPr algn="r"/>
                      <a:r>
                        <a:rPr kumimoji="1" lang="en-US" altLang="ja-JP" sz="1600" dirty="0" smtClean="0"/>
                        <a:t>5</a:t>
                      </a:r>
                      <a:endParaRPr kumimoji="1" lang="ja-JP" altLang="en-US" sz="1600" dirty="0"/>
                    </a:p>
                  </a:txBody>
                  <a:tcPr/>
                </a:tc>
                <a:tc>
                  <a:txBody>
                    <a:bodyPr/>
                    <a:lstStyle/>
                    <a:p>
                      <a:pPr algn="r"/>
                      <a:r>
                        <a:rPr kumimoji="1" lang="en-US" altLang="ja-JP" sz="1600" dirty="0" smtClean="0"/>
                        <a:t>6</a:t>
                      </a:r>
                      <a:endParaRPr kumimoji="1" lang="ja-JP" altLang="en-US" sz="1600" dirty="0"/>
                    </a:p>
                  </a:txBody>
                  <a:tcPr/>
                </a:tc>
                <a:tc>
                  <a:txBody>
                    <a:bodyPr/>
                    <a:lstStyle/>
                    <a:p>
                      <a:pPr algn="r"/>
                      <a:r>
                        <a:rPr kumimoji="1" lang="en-US" altLang="ja-JP" sz="1600" dirty="0" smtClean="0"/>
                        <a:t>7</a:t>
                      </a:r>
                      <a:endParaRPr kumimoji="1" lang="ja-JP" altLang="en-US" sz="1600" dirty="0"/>
                    </a:p>
                  </a:txBody>
                  <a:tcPr/>
                </a:tc>
                <a:tc>
                  <a:txBody>
                    <a:bodyPr/>
                    <a:lstStyle/>
                    <a:p>
                      <a:pPr algn="r"/>
                      <a:r>
                        <a:rPr kumimoji="1" lang="en-US" altLang="ja-JP" sz="1600" dirty="0" smtClean="0"/>
                        <a:t>8</a:t>
                      </a:r>
                      <a:endParaRPr kumimoji="1" lang="ja-JP" altLang="en-US" sz="1600" dirty="0"/>
                    </a:p>
                  </a:txBody>
                  <a:tcPr/>
                </a:tc>
                <a:tc>
                  <a:txBody>
                    <a:bodyPr/>
                    <a:lstStyle/>
                    <a:p>
                      <a:pPr algn="r"/>
                      <a:r>
                        <a:rPr kumimoji="1" lang="en-US" altLang="ja-JP" sz="1600" dirty="0" smtClean="0"/>
                        <a:t>9</a:t>
                      </a:r>
                      <a:endParaRPr kumimoji="1" lang="ja-JP" altLang="en-US" sz="1600" dirty="0"/>
                    </a:p>
                  </a:txBody>
                  <a:tcPr/>
                </a:tc>
              </a:tr>
              <a:tr h="580885">
                <a:tc>
                  <a:txBody>
                    <a:bodyPr/>
                    <a:lstStyle/>
                    <a:p>
                      <a:r>
                        <a:rPr kumimoji="1" lang="ja-JP" altLang="en-US" sz="1600" dirty="0" smtClean="0"/>
                        <a:t>なし</a:t>
                      </a:r>
                      <a:endParaRPr kumimoji="1" lang="ja-JP" altLang="en-US" sz="1600" dirty="0"/>
                    </a:p>
                  </a:txBody>
                  <a:tcPr/>
                </a:tc>
                <a:tc>
                  <a:txBody>
                    <a:bodyPr/>
                    <a:lstStyle/>
                    <a:p>
                      <a:pPr algn="r"/>
                      <a:r>
                        <a:rPr kumimoji="1" lang="en-US" altLang="ja-JP" sz="1600" dirty="0" smtClean="0"/>
                        <a:t>359</a:t>
                      </a:r>
                      <a:endParaRPr kumimoji="1" lang="ja-JP" altLang="en-US" sz="1600" dirty="0"/>
                    </a:p>
                  </a:txBody>
                  <a:tcPr/>
                </a:tc>
                <a:tc>
                  <a:txBody>
                    <a:bodyPr/>
                    <a:lstStyle/>
                    <a:p>
                      <a:pPr algn="r"/>
                      <a:r>
                        <a:rPr kumimoji="1" lang="en-US" altLang="ja-JP" sz="1600" dirty="0" smtClean="0"/>
                        <a:t>572</a:t>
                      </a:r>
                      <a:endParaRPr kumimoji="1" lang="ja-JP" altLang="en-US" sz="1600" dirty="0"/>
                    </a:p>
                  </a:txBody>
                  <a:tcPr/>
                </a:tc>
                <a:tc>
                  <a:txBody>
                    <a:bodyPr/>
                    <a:lstStyle/>
                    <a:p>
                      <a:pPr algn="r"/>
                      <a:r>
                        <a:rPr kumimoji="1" lang="en-US" altLang="ja-JP" sz="1600" dirty="0" smtClean="0"/>
                        <a:t>1177</a:t>
                      </a:r>
                      <a:endParaRPr kumimoji="1" lang="ja-JP" altLang="en-US" sz="1600" dirty="0"/>
                    </a:p>
                  </a:txBody>
                  <a:tcPr/>
                </a:tc>
                <a:tc>
                  <a:txBody>
                    <a:bodyPr/>
                    <a:lstStyle/>
                    <a:p>
                      <a:pPr algn="r"/>
                      <a:r>
                        <a:rPr kumimoji="1" lang="en-US" altLang="ja-JP" sz="1600" dirty="0" smtClean="0"/>
                        <a:t>3963</a:t>
                      </a:r>
                      <a:endParaRPr kumimoji="1" lang="ja-JP" altLang="en-US" sz="1600" dirty="0"/>
                    </a:p>
                  </a:txBody>
                  <a:tcPr/>
                </a:tc>
                <a:tc>
                  <a:txBody>
                    <a:bodyPr/>
                    <a:lstStyle/>
                    <a:p>
                      <a:pPr algn="r"/>
                      <a:r>
                        <a:rPr kumimoji="1" lang="en-US" altLang="ja-JP" sz="1600" dirty="0" smtClean="0"/>
                        <a:t>643</a:t>
                      </a:r>
                      <a:endParaRPr kumimoji="1" lang="ja-JP" altLang="en-US" sz="1600" dirty="0"/>
                    </a:p>
                  </a:txBody>
                  <a:tcPr/>
                </a:tc>
                <a:tc>
                  <a:txBody>
                    <a:bodyPr/>
                    <a:lstStyle/>
                    <a:p>
                      <a:pPr algn="r"/>
                      <a:r>
                        <a:rPr kumimoji="1" lang="en-US" altLang="ja-JP" sz="1600" dirty="0" smtClean="0"/>
                        <a:t>461</a:t>
                      </a:r>
                      <a:endParaRPr kumimoji="1" lang="ja-JP" altLang="en-US" sz="1600" dirty="0"/>
                    </a:p>
                  </a:txBody>
                  <a:tcPr/>
                </a:tc>
                <a:tc>
                  <a:txBody>
                    <a:bodyPr/>
                    <a:lstStyle/>
                    <a:p>
                      <a:pPr algn="r"/>
                      <a:r>
                        <a:rPr kumimoji="1" lang="en-US" altLang="ja-JP" sz="1600" dirty="0" smtClean="0"/>
                        <a:t>341</a:t>
                      </a:r>
                      <a:endParaRPr kumimoji="1" lang="ja-JP" altLang="en-US" sz="1600" dirty="0"/>
                    </a:p>
                  </a:txBody>
                  <a:tcPr/>
                </a:tc>
                <a:tc>
                  <a:txBody>
                    <a:bodyPr/>
                    <a:lstStyle/>
                    <a:p>
                      <a:pPr algn="r"/>
                      <a:r>
                        <a:rPr kumimoji="1" lang="en-US" altLang="ja-JP" sz="1600" dirty="0" smtClean="0"/>
                        <a:t>579</a:t>
                      </a:r>
                      <a:endParaRPr kumimoji="1" lang="ja-JP" altLang="en-US" sz="1600" dirty="0"/>
                    </a:p>
                  </a:txBody>
                  <a:tcPr/>
                </a:tc>
                <a:tc>
                  <a:txBody>
                    <a:bodyPr/>
                    <a:lstStyle/>
                    <a:p>
                      <a:pPr algn="r"/>
                      <a:r>
                        <a:rPr kumimoji="1" lang="en-US" altLang="ja-JP" sz="1600" dirty="0" smtClean="0"/>
                        <a:t>269</a:t>
                      </a:r>
                      <a:endParaRPr kumimoji="1" lang="ja-JP" altLang="en-US" sz="1600" dirty="0"/>
                    </a:p>
                  </a:txBody>
                  <a:tcPr/>
                </a:tc>
              </a:tr>
              <a:tr h="580885">
                <a:tc>
                  <a:txBody>
                    <a:bodyPr/>
                    <a:lstStyle/>
                    <a:p>
                      <a:r>
                        <a:rPr kumimoji="1" lang="ja-JP" altLang="en-US" sz="1600" dirty="0" smtClean="0"/>
                        <a:t>あり</a:t>
                      </a:r>
                      <a:endParaRPr kumimoji="1" lang="ja-JP" altLang="en-US" sz="1600" dirty="0"/>
                    </a:p>
                  </a:txBody>
                  <a:tcPr/>
                </a:tc>
                <a:tc>
                  <a:txBody>
                    <a:bodyPr/>
                    <a:lstStyle/>
                    <a:p>
                      <a:pPr algn="r"/>
                      <a:r>
                        <a:rPr kumimoji="1" lang="en-US" altLang="ja-JP" sz="1600" dirty="0" smtClean="0"/>
                        <a:t>130</a:t>
                      </a:r>
                      <a:endParaRPr kumimoji="1" lang="ja-JP" altLang="en-US" sz="1600" dirty="0"/>
                    </a:p>
                  </a:txBody>
                  <a:tcPr/>
                </a:tc>
                <a:tc>
                  <a:txBody>
                    <a:bodyPr/>
                    <a:lstStyle/>
                    <a:p>
                      <a:pPr algn="r"/>
                      <a:r>
                        <a:rPr kumimoji="1" lang="en-US" altLang="ja-JP" sz="1600" dirty="0" smtClean="0"/>
                        <a:t>222</a:t>
                      </a:r>
                      <a:endParaRPr kumimoji="1" lang="ja-JP" altLang="en-US" sz="1600" dirty="0"/>
                    </a:p>
                  </a:txBody>
                  <a:tcPr/>
                </a:tc>
                <a:tc>
                  <a:txBody>
                    <a:bodyPr/>
                    <a:lstStyle/>
                    <a:p>
                      <a:pPr algn="r"/>
                      <a:r>
                        <a:rPr kumimoji="1" lang="en-US" altLang="ja-JP" sz="1600" dirty="0" smtClean="0"/>
                        <a:t>1855</a:t>
                      </a:r>
                      <a:endParaRPr kumimoji="1" lang="ja-JP" altLang="en-US" sz="1600" dirty="0"/>
                    </a:p>
                  </a:txBody>
                  <a:tcPr/>
                </a:tc>
                <a:tc>
                  <a:txBody>
                    <a:bodyPr/>
                    <a:lstStyle/>
                    <a:p>
                      <a:pPr algn="r"/>
                      <a:r>
                        <a:rPr kumimoji="1" lang="en-US" altLang="ja-JP" sz="1600" dirty="0" smtClean="0"/>
                        <a:t>558</a:t>
                      </a:r>
                      <a:endParaRPr kumimoji="1" lang="ja-JP" altLang="en-US" sz="1600" dirty="0"/>
                    </a:p>
                  </a:txBody>
                  <a:tcPr/>
                </a:tc>
                <a:tc>
                  <a:txBody>
                    <a:bodyPr/>
                    <a:lstStyle/>
                    <a:p>
                      <a:pPr algn="r"/>
                      <a:r>
                        <a:rPr kumimoji="1" lang="en-US" altLang="ja-JP" sz="1600" dirty="0" smtClean="0"/>
                        <a:t>264</a:t>
                      </a:r>
                      <a:endParaRPr kumimoji="1" lang="ja-JP" altLang="en-US" sz="1600" dirty="0"/>
                    </a:p>
                  </a:txBody>
                  <a:tcPr/>
                </a:tc>
                <a:tc>
                  <a:txBody>
                    <a:bodyPr/>
                    <a:lstStyle/>
                    <a:p>
                      <a:pPr algn="r"/>
                      <a:r>
                        <a:rPr kumimoji="1" lang="en-US" altLang="ja-JP" sz="1600" dirty="0" smtClean="0"/>
                        <a:t>160</a:t>
                      </a:r>
                      <a:endParaRPr kumimoji="1" lang="ja-JP" altLang="en-US" sz="1600" dirty="0"/>
                    </a:p>
                  </a:txBody>
                  <a:tcPr/>
                </a:tc>
                <a:tc>
                  <a:txBody>
                    <a:bodyPr/>
                    <a:lstStyle/>
                    <a:p>
                      <a:pPr algn="r"/>
                      <a:r>
                        <a:rPr kumimoji="1" lang="en-US" altLang="ja-JP" sz="1600" dirty="0" smtClean="0"/>
                        <a:t>123</a:t>
                      </a:r>
                      <a:endParaRPr kumimoji="1" lang="ja-JP" altLang="en-US" sz="1600" dirty="0"/>
                    </a:p>
                  </a:txBody>
                  <a:tcPr/>
                </a:tc>
                <a:tc>
                  <a:txBody>
                    <a:bodyPr/>
                    <a:lstStyle/>
                    <a:p>
                      <a:pPr algn="r"/>
                      <a:r>
                        <a:rPr kumimoji="1" lang="en-US" altLang="ja-JP" sz="1600" dirty="0" smtClean="0"/>
                        <a:t>223</a:t>
                      </a:r>
                      <a:endParaRPr kumimoji="1" lang="ja-JP" altLang="en-US" sz="1600" dirty="0"/>
                    </a:p>
                  </a:txBody>
                  <a:tcPr/>
                </a:tc>
                <a:tc>
                  <a:txBody>
                    <a:bodyPr/>
                    <a:lstStyle/>
                    <a:p>
                      <a:pPr algn="r"/>
                      <a:r>
                        <a:rPr kumimoji="1" lang="en-US" altLang="ja-JP" sz="1600" dirty="0" smtClean="0"/>
                        <a:t>1004</a:t>
                      </a:r>
                      <a:endParaRPr kumimoji="1" lang="ja-JP" altLang="en-US" sz="1600" dirty="0"/>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3907152371"/>
              </p:ext>
            </p:extLst>
          </p:nvPr>
        </p:nvGraphicFramePr>
        <p:xfrm>
          <a:off x="2211568" y="4812213"/>
          <a:ext cx="5018568" cy="1558201"/>
        </p:xfrm>
        <a:graphic>
          <a:graphicData uri="http://schemas.openxmlformats.org/drawingml/2006/table">
            <a:tbl>
              <a:tblPr firstRow="1" bandRow="1">
                <a:tableStyleId>{21E4AEA4-8DFA-4A89-87EB-49C32662AFE0}</a:tableStyleId>
              </a:tblPr>
              <a:tblGrid>
                <a:gridCol w="627321"/>
                <a:gridCol w="627321"/>
                <a:gridCol w="627321"/>
                <a:gridCol w="627321"/>
                <a:gridCol w="627321"/>
                <a:gridCol w="627321"/>
                <a:gridCol w="627321"/>
                <a:gridCol w="627321"/>
              </a:tblGrid>
              <a:tr h="396535">
                <a:tc>
                  <a:txBody>
                    <a:bodyPr/>
                    <a:lstStyle/>
                    <a:p>
                      <a:pPr algn="r"/>
                      <a:r>
                        <a:rPr kumimoji="1" lang="en-US" altLang="ja-JP" sz="1600" dirty="0" smtClean="0"/>
                        <a:t>10</a:t>
                      </a:r>
                      <a:endParaRPr kumimoji="1" lang="ja-JP" altLang="en-US" sz="1600" dirty="0"/>
                    </a:p>
                  </a:txBody>
                  <a:tcPr/>
                </a:tc>
                <a:tc>
                  <a:txBody>
                    <a:bodyPr/>
                    <a:lstStyle/>
                    <a:p>
                      <a:pPr algn="r"/>
                      <a:r>
                        <a:rPr kumimoji="1" lang="en-US" altLang="ja-JP" sz="1600" dirty="0" smtClean="0"/>
                        <a:t>11</a:t>
                      </a:r>
                      <a:endParaRPr kumimoji="1" lang="ja-JP" altLang="en-US" sz="1600" dirty="0"/>
                    </a:p>
                  </a:txBody>
                  <a:tcPr/>
                </a:tc>
                <a:tc>
                  <a:txBody>
                    <a:bodyPr/>
                    <a:lstStyle/>
                    <a:p>
                      <a:pPr algn="r"/>
                      <a:r>
                        <a:rPr kumimoji="1" lang="en-US" altLang="ja-JP" sz="1600" dirty="0" smtClean="0"/>
                        <a:t>12</a:t>
                      </a:r>
                      <a:endParaRPr kumimoji="1" lang="ja-JP" altLang="en-US" sz="1600" dirty="0"/>
                    </a:p>
                  </a:txBody>
                  <a:tcPr/>
                </a:tc>
                <a:tc>
                  <a:txBody>
                    <a:bodyPr/>
                    <a:lstStyle/>
                    <a:p>
                      <a:pPr algn="r"/>
                      <a:r>
                        <a:rPr kumimoji="1" lang="en-US" altLang="ja-JP" sz="1600" dirty="0" smtClean="0"/>
                        <a:t>13</a:t>
                      </a:r>
                      <a:endParaRPr kumimoji="1" lang="ja-JP" altLang="en-US" sz="1600" dirty="0"/>
                    </a:p>
                  </a:txBody>
                  <a:tcPr/>
                </a:tc>
                <a:tc>
                  <a:txBody>
                    <a:bodyPr/>
                    <a:lstStyle/>
                    <a:p>
                      <a:pPr algn="r"/>
                      <a:r>
                        <a:rPr kumimoji="1" lang="en-US" altLang="ja-JP" sz="1600" dirty="0" smtClean="0"/>
                        <a:t>14</a:t>
                      </a:r>
                      <a:endParaRPr kumimoji="1" lang="ja-JP" altLang="en-US" sz="1600" dirty="0"/>
                    </a:p>
                  </a:txBody>
                  <a:tcPr/>
                </a:tc>
                <a:tc>
                  <a:txBody>
                    <a:bodyPr/>
                    <a:lstStyle/>
                    <a:p>
                      <a:pPr algn="r"/>
                      <a:r>
                        <a:rPr kumimoji="1" lang="en-US" altLang="ja-JP" sz="1600" dirty="0" smtClean="0"/>
                        <a:t>15</a:t>
                      </a:r>
                      <a:endParaRPr kumimoji="1" lang="ja-JP" altLang="en-US" sz="1600" dirty="0"/>
                    </a:p>
                  </a:txBody>
                  <a:tcPr/>
                </a:tc>
                <a:tc>
                  <a:txBody>
                    <a:bodyPr/>
                    <a:lstStyle/>
                    <a:p>
                      <a:pPr algn="r"/>
                      <a:r>
                        <a:rPr kumimoji="1" lang="en-US" altLang="ja-JP" sz="1600" dirty="0" smtClean="0"/>
                        <a:t>16</a:t>
                      </a:r>
                      <a:endParaRPr kumimoji="1" lang="ja-JP" altLang="en-US" sz="1600" dirty="0"/>
                    </a:p>
                  </a:txBody>
                  <a:tcPr/>
                </a:tc>
                <a:tc>
                  <a:txBody>
                    <a:bodyPr/>
                    <a:lstStyle/>
                    <a:p>
                      <a:pPr algn="r"/>
                      <a:r>
                        <a:rPr kumimoji="1" lang="en-US" altLang="ja-JP" sz="1600" dirty="0" smtClean="0"/>
                        <a:t>17</a:t>
                      </a:r>
                      <a:endParaRPr kumimoji="1" lang="ja-JP" altLang="en-US" sz="1600" dirty="0"/>
                    </a:p>
                  </a:txBody>
                  <a:tcPr/>
                </a:tc>
              </a:tr>
              <a:tr h="580833">
                <a:tc>
                  <a:txBody>
                    <a:bodyPr/>
                    <a:lstStyle/>
                    <a:p>
                      <a:pPr algn="r"/>
                      <a:r>
                        <a:rPr kumimoji="1" lang="en-US" altLang="ja-JP" sz="1600" dirty="0" smtClean="0"/>
                        <a:t>2642</a:t>
                      </a:r>
                      <a:endParaRPr kumimoji="1" lang="ja-JP" altLang="en-US" sz="1600" dirty="0"/>
                    </a:p>
                  </a:txBody>
                  <a:tcPr/>
                </a:tc>
                <a:tc>
                  <a:txBody>
                    <a:bodyPr/>
                    <a:lstStyle/>
                    <a:p>
                      <a:pPr algn="r"/>
                      <a:r>
                        <a:rPr kumimoji="1" lang="en-US" altLang="ja-JP" sz="1600" dirty="0" smtClean="0"/>
                        <a:t>2620</a:t>
                      </a:r>
                      <a:endParaRPr kumimoji="1" lang="ja-JP" altLang="en-US" sz="1600" dirty="0"/>
                    </a:p>
                  </a:txBody>
                  <a:tcPr/>
                </a:tc>
                <a:tc>
                  <a:txBody>
                    <a:bodyPr/>
                    <a:lstStyle/>
                    <a:p>
                      <a:pPr algn="r"/>
                      <a:r>
                        <a:rPr kumimoji="1" lang="en-US" altLang="ja-JP" sz="1600" dirty="0" smtClean="0"/>
                        <a:t>657</a:t>
                      </a:r>
                      <a:endParaRPr kumimoji="1" lang="ja-JP" altLang="en-US" sz="1600" dirty="0"/>
                    </a:p>
                  </a:txBody>
                  <a:tcPr/>
                </a:tc>
                <a:tc>
                  <a:txBody>
                    <a:bodyPr/>
                    <a:lstStyle/>
                    <a:p>
                      <a:pPr algn="r"/>
                      <a:r>
                        <a:rPr kumimoji="1" lang="en-US" altLang="ja-JP" sz="1600" dirty="0" smtClean="0"/>
                        <a:t>99</a:t>
                      </a:r>
                      <a:endParaRPr kumimoji="1" lang="ja-JP" altLang="en-US" sz="1600" dirty="0"/>
                    </a:p>
                  </a:txBody>
                  <a:tcPr/>
                </a:tc>
                <a:tc>
                  <a:txBody>
                    <a:bodyPr/>
                    <a:lstStyle/>
                    <a:p>
                      <a:pPr algn="r"/>
                      <a:r>
                        <a:rPr kumimoji="1" lang="en-US" altLang="ja-JP" sz="1600" dirty="0" smtClean="0"/>
                        <a:t>17</a:t>
                      </a:r>
                      <a:endParaRPr kumimoji="1" lang="ja-JP" altLang="en-US" sz="1600" dirty="0"/>
                    </a:p>
                  </a:txBody>
                  <a:tcPr/>
                </a:tc>
                <a:tc>
                  <a:txBody>
                    <a:bodyPr/>
                    <a:lstStyle/>
                    <a:p>
                      <a:pPr algn="r"/>
                      <a:r>
                        <a:rPr kumimoji="1" lang="en-US" altLang="ja-JP" sz="1600" dirty="0" smtClean="0"/>
                        <a:t>3495</a:t>
                      </a:r>
                      <a:endParaRPr kumimoji="1" lang="ja-JP" altLang="en-US" sz="1600" dirty="0"/>
                    </a:p>
                  </a:txBody>
                  <a:tcPr/>
                </a:tc>
                <a:tc>
                  <a:txBody>
                    <a:bodyPr/>
                    <a:lstStyle/>
                    <a:p>
                      <a:pPr algn="r"/>
                      <a:r>
                        <a:rPr kumimoji="1" lang="en-US" altLang="ja-JP" sz="1600" dirty="0" smtClean="0"/>
                        <a:t>228</a:t>
                      </a:r>
                      <a:endParaRPr kumimoji="1" lang="ja-JP" altLang="en-US" sz="1600" dirty="0"/>
                    </a:p>
                  </a:txBody>
                  <a:tcPr/>
                </a:tc>
                <a:tc>
                  <a:txBody>
                    <a:bodyPr/>
                    <a:lstStyle/>
                    <a:p>
                      <a:pPr algn="r"/>
                      <a:r>
                        <a:rPr kumimoji="1" lang="en-US" altLang="ja-JP" sz="1600" dirty="0" smtClean="0"/>
                        <a:t>1042</a:t>
                      </a:r>
                      <a:endParaRPr kumimoji="1" lang="ja-JP" altLang="en-US" sz="1600" dirty="0"/>
                    </a:p>
                  </a:txBody>
                  <a:tcPr/>
                </a:tc>
              </a:tr>
              <a:tr h="580833">
                <a:tc>
                  <a:txBody>
                    <a:bodyPr/>
                    <a:lstStyle/>
                    <a:p>
                      <a:pPr algn="r"/>
                      <a:r>
                        <a:rPr kumimoji="1" lang="en-US" altLang="ja-JP" sz="1600" dirty="0" smtClean="0"/>
                        <a:t>481</a:t>
                      </a:r>
                      <a:endParaRPr kumimoji="1" lang="ja-JP" altLang="en-US" sz="1600" dirty="0"/>
                    </a:p>
                  </a:txBody>
                  <a:tcPr/>
                </a:tc>
                <a:tc>
                  <a:txBody>
                    <a:bodyPr/>
                    <a:lstStyle/>
                    <a:p>
                      <a:pPr algn="r"/>
                      <a:r>
                        <a:rPr kumimoji="1" lang="en-US" altLang="ja-JP" sz="1600" dirty="0" smtClean="0"/>
                        <a:t>479</a:t>
                      </a:r>
                      <a:endParaRPr kumimoji="1" lang="ja-JP" altLang="en-US" sz="1600" dirty="0"/>
                    </a:p>
                  </a:txBody>
                  <a:tcPr/>
                </a:tc>
                <a:tc>
                  <a:txBody>
                    <a:bodyPr/>
                    <a:lstStyle/>
                    <a:p>
                      <a:pPr algn="r"/>
                      <a:r>
                        <a:rPr kumimoji="1" lang="en-US" altLang="ja-JP" sz="1600" dirty="0" smtClean="0"/>
                        <a:t>268</a:t>
                      </a:r>
                      <a:endParaRPr kumimoji="1" lang="ja-JP" altLang="en-US" sz="1600" dirty="0"/>
                    </a:p>
                  </a:txBody>
                  <a:tcPr/>
                </a:tc>
                <a:tc>
                  <a:txBody>
                    <a:bodyPr/>
                    <a:lstStyle/>
                    <a:p>
                      <a:pPr algn="r"/>
                      <a:r>
                        <a:rPr kumimoji="1" lang="en-US" altLang="ja-JP" sz="1600" dirty="0" smtClean="0"/>
                        <a:t>35</a:t>
                      </a:r>
                      <a:endParaRPr kumimoji="1" lang="ja-JP" altLang="en-US" sz="1600" dirty="0"/>
                    </a:p>
                  </a:txBody>
                  <a:tcPr/>
                </a:tc>
                <a:tc>
                  <a:txBody>
                    <a:bodyPr/>
                    <a:lstStyle/>
                    <a:p>
                      <a:pPr algn="r"/>
                      <a:r>
                        <a:rPr kumimoji="1" lang="en-US" altLang="ja-JP" sz="1600" dirty="0" smtClean="0"/>
                        <a:t>8</a:t>
                      </a:r>
                      <a:endParaRPr kumimoji="1" lang="ja-JP" altLang="en-US" sz="1600" dirty="0"/>
                    </a:p>
                  </a:txBody>
                  <a:tcPr/>
                </a:tc>
                <a:tc>
                  <a:txBody>
                    <a:bodyPr/>
                    <a:lstStyle/>
                    <a:p>
                      <a:pPr algn="r"/>
                      <a:r>
                        <a:rPr kumimoji="1" lang="en-US" altLang="ja-JP" sz="1600" dirty="0" smtClean="0"/>
                        <a:t>521</a:t>
                      </a:r>
                      <a:endParaRPr kumimoji="1" lang="ja-JP" altLang="en-US" sz="1600" dirty="0"/>
                    </a:p>
                  </a:txBody>
                  <a:tcPr/>
                </a:tc>
                <a:tc>
                  <a:txBody>
                    <a:bodyPr/>
                    <a:lstStyle/>
                    <a:p>
                      <a:pPr algn="r"/>
                      <a:r>
                        <a:rPr kumimoji="1" lang="en-US" altLang="ja-JP" sz="1600" dirty="0" smtClean="0"/>
                        <a:t>78</a:t>
                      </a:r>
                      <a:endParaRPr kumimoji="1" lang="ja-JP" altLang="en-US" sz="1600" dirty="0"/>
                    </a:p>
                  </a:txBody>
                  <a:tcPr/>
                </a:tc>
                <a:tc>
                  <a:txBody>
                    <a:bodyPr/>
                    <a:lstStyle/>
                    <a:p>
                      <a:pPr algn="r"/>
                      <a:r>
                        <a:rPr kumimoji="1" lang="en-US" altLang="ja-JP" sz="1600" dirty="0" smtClean="0"/>
                        <a:t>1653</a:t>
                      </a:r>
                      <a:endParaRPr kumimoji="1" lang="ja-JP" altLang="en-US" sz="1600" dirty="0"/>
                    </a:p>
                  </a:txBody>
                  <a:tcPr/>
                </a:tc>
              </a:tr>
            </a:tbl>
          </a:graphicData>
        </a:graphic>
      </p:graphicFrame>
      <p:sp>
        <p:nvSpPr>
          <p:cNvPr id="8" name="円/楕円 7"/>
          <p:cNvSpPr/>
          <p:nvPr/>
        </p:nvSpPr>
        <p:spPr>
          <a:xfrm>
            <a:off x="6805548" y="3188258"/>
            <a:ext cx="424588" cy="424588"/>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3094786" y="3188258"/>
            <a:ext cx="424588" cy="424588"/>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6805548" y="4780314"/>
            <a:ext cx="424588" cy="424588"/>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001999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妥当性への脅威</a:t>
            </a:r>
            <a:endParaRPr kumimoji="1" lang="ja-JP" altLang="en-US" dirty="0"/>
          </a:p>
        </p:txBody>
      </p:sp>
      <p:sp>
        <p:nvSpPr>
          <p:cNvPr id="3" name="コンテンツ プレースホルダー 2"/>
          <p:cNvSpPr>
            <a:spLocks noGrp="1"/>
          </p:cNvSpPr>
          <p:nvPr>
            <p:ph idx="1"/>
          </p:nvPr>
        </p:nvSpPr>
        <p:spPr/>
        <p:txBody>
          <a:bodyPr/>
          <a:lstStyle/>
          <a:p>
            <a:r>
              <a:rPr lang="en-US" altLang="ja-JP" dirty="0" err="1"/>
              <a:t>Debian</a:t>
            </a:r>
            <a:r>
              <a:rPr lang="en-US" altLang="ja-JP" dirty="0"/>
              <a:t> </a:t>
            </a:r>
            <a:r>
              <a:rPr lang="en-US" altLang="ja-JP" dirty="0" smtClean="0"/>
              <a:t>GNU/Linux </a:t>
            </a:r>
            <a:r>
              <a:rPr lang="ja-JP" altLang="en-US" dirty="0" smtClean="0"/>
              <a:t>プロジェクト</a:t>
            </a:r>
            <a:r>
              <a:rPr kumimoji="1" lang="ja-JP" altLang="en-US" dirty="0" smtClean="0"/>
              <a:t>から取得したソフトウェアの情報が正しいとは言い切れない</a:t>
            </a:r>
            <a:endParaRPr kumimoji="1" lang="en-US" altLang="ja-JP" dirty="0" smtClean="0"/>
          </a:p>
          <a:p>
            <a:r>
              <a:rPr lang="ja-JP" altLang="en-US" dirty="0" smtClean="0"/>
              <a:t>結果はデータベースに登録されているソフトウェアに依存する</a:t>
            </a:r>
            <a:endParaRPr kumimoji="1" lang="en-US" altLang="ja-JP" dirty="0" smtClean="0"/>
          </a:p>
          <a:p>
            <a:r>
              <a:rPr lang="ja-JP" altLang="en-US" dirty="0" smtClean="0"/>
              <a:t>入力ソフトウェアのバージョン</a:t>
            </a:r>
            <a:r>
              <a:rPr lang="ja-JP" altLang="en-US" dirty="0"/>
              <a:t>番号</a:t>
            </a:r>
            <a:r>
              <a:rPr lang="ja-JP" altLang="en-US" dirty="0" smtClean="0"/>
              <a:t>は手作業で調べたため正しいとは言い切れない</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29</a:t>
            </a:fld>
            <a:endParaRPr kumimoji="1" lang="ja-JP" altLang="en-US"/>
          </a:p>
        </p:txBody>
      </p:sp>
    </p:spTree>
    <p:extLst>
      <p:ext uri="{BB962C8B-B14F-4D97-AF65-F5344CB8AC3E}">
        <p14:creationId xmlns:p14="http://schemas.microsoft.com/office/powerpoint/2010/main" val="1801731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再利用ソフトウェアの更新問題</a:t>
            </a:r>
            <a:endParaRPr kumimoji="1" lang="ja-JP" altLang="en-US" sz="4000" dirty="0"/>
          </a:p>
        </p:txBody>
      </p:sp>
      <p:sp>
        <p:nvSpPr>
          <p:cNvPr id="3" name="コンテンツ プレースホルダー 2"/>
          <p:cNvSpPr>
            <a:spLocks noGrp="1"/>
          </p:cNvSpPr>
          <p:nvPr>
            <p:ph idx="1"/>
          </p:nvPr>
        </p:nvSpPr>
        <p:spPr/>
        <p:txBody>
          <a:bodyPr/>
          <a:lstStyle/>
          <a:p>
            <a:pPr>
              <a:spcAft>
                <a:spcPts val="600"/>
              </a:spcAft>
            </a:pPr>
            <a:r>
              <a:rPr lang="ja-JP" altLang="en-US" sz="2400" dirty="0" smtClean="0"/>
              <a:t>再利用したソフトウェアに</a:t>
            </a:r>
            <a:r>
              <a:rPr lang="ja-JP" altLang="en-US" sz="2400" dirty="0"/>
              <a:t>バグや脆弱性が見つかり修正された場合，速やかにアップデートを行わなければ</a:t>
            </a:r>
            <a:r>
              <a:rPr lang="ja-JP" altLang="en-US" sz="2400" dirty="0" smtClean="0"/>
              <a:t>いけない</a:t>
            </a:r>
            <a:endParaRPr lang="en-US" altLang="ja-JP" sz="2400" dirty="0" smtClean="0"/>
          </a:p>
          <a:p>
            <a:pPr>
              <a:spcAft>
                <a:spcPts val="600"/>
              </a:spcAft>
            </a:pPr>
            <a:r>
              <a:rPr lang="ja-JP" altLang="en-US" sz="2400" dirty="0" smtClean="0"/>
              <a:t>単純に更新されたファイルを取り込むと，更新内容が競合する可能性がある</a:t>
            </a:r>
            <a:endParaRPr lang="en-US" altLang="ja-JP" sz="2400" dirty="0" smtClean="0"/>
          </a:p>
          <a:p>
            <a:pPr>
              <a:spcAft>
                <a:spcPts val="600"/>
              </a:spcAft>
            </a:pPr>
            <a:r>
              <a:rPr lang="ja-JP" altLang="en-US" kern="0" dirty="0" smtClean="0">
                <a:solidFill>
                  <a:srgbClr val="000000"/>
                </a:solidFill>
                <a:latin typeface="Arial"/>
                <a:ea typeface="ＭＳ Ｐゴシック"/>
              </a:rPr>
              <a:t>多くのプロジェクトが脆弱性を持つ </a:t>
            </a:r>
            <a:r>
              <a:rPr lang="en-US" altLang="ja-JP" kern="0" dirty="0" smtClean="0">
                <a:solidFill>
                  <a:srgbClr val="000000"/>
                </a:solidFill>
                <a:latin typeface="Arial"/>
                <a:ea typeface="ＭＳ Ｐゴシック"/>
              </a:rPr>
              <a:t>OSS </a:t>
            </a:r>
            <a:r>
              <a:rPr lang="ja-JP" altLang="en-US" kern="0" dirty="0" smtClean="0">
                <a:solidFill>
                  <a:srgbClr val="000000"/>
                </a:solidFill>
                <a:latin typeface="Arial"/>
                <a:ea typeface="ＭＳ Ｐゴシック"/>
              </a:rPr>
              <a:t>の</a:t>
            </a:r>
            <a:r>
              <a:rPr lang="ja-JP" altLang="en-US" kern="0" dirty="0">
                <a:solidFill>
                  <a:srgbClr val="000000"/>
                </a:solidFill>
                <a:latin typeface="Arial"/>
                <a:ea typeface="ＭＳ Ｐゴシック"/>
              </a:rPr>
              <a:t>コードを利用</a:t>
            </a:r>
            <a:r>
              <a:rPr lang="ja-JP" altLang="en-US" kern="0" dirty="0" smtClean="0">
                <a:solidFill>
                  <a:srgbClr val="000000"/>
                </a:solidFill>
                <a:latin typeface="Arial"/>
                <a:ea typeface="ＭＳ Ｐゴシック"/>
              </a:rPr>
              <a:t>しているという調査</a:t>
            </a:r>
            <a:r>
              <a:rPr lang="en-US" altLang="ja-JP" kern="0" dirty="0">
                <a:solidFill>
                  <a:srgbClr val="000000"/>
                </a:solidFill>
                <a:latin typeface="Arial"/>
                <a:ea typeface="ＭＳ Ｐゴシック"/>
              </a:rPr>
              <a:t>[1</a:t>
            </a:r>
            <a:r>
              <a:rPr lang="en-US" altLang="ja-JP" kern="0" dirty="0" smtClean="0">
                <a:solidFill>
                  <a:srgbClr val="000000"/>
                </a:solidFill>
                <a:latin typeface="Arial"/>
                <a:ea typeface="ＭＳ Ｐゴシック"/>
              </a:rPr>
              <a:t>]</a:t>
            </a:r>
          </a:p>
          <a:p>
            <a:pPr lvl="1">
              <a:spcAft>
                <a:spcPts val="600"/>
              </a:spcAft>
            </a:pPr>
            <a:r>
              <a:rPr lang="ja-JP" altLang="en-US" kern="0" dirty="0" smtClean="0">
                <a:solidFill>
                  <a:srgbClr val="000000"/>
                </a:solidFill>
                <a:latin typeface="Arial"/>
                <a:ea typeface="ＭＳ Ｐゴシック"/>
              </a:rPr>
              <a:t>約</a:t>
            </a:r>
            <a:r>
              <a:rPr lang="en-US" altLang="ja-JP" kern="0" dirty="0" smtClean="0">
                <a:solidFill>
                  <a:srgbClr val="000000"/>
                </a:solidFill>
                <a:latin typeface="Arial"/>
                <a:ea typeface="ＭＳ Ｐゴシック"/>
              </a:rPr>
              <a:t>20%</a:t>
            </a:r>
            <a:r>
              <a:rPr lang="ja-JP" altLang="en-US" kern="0" dirty="0" smtClean="0">
                <a:solidFill>
                  <a:srgbClr val="000000"/>
                </a:solidFill>
                <a:latin typeface="Arial"/>
                <a:ea typeface="ＭＳ Ｐゴシック"/>
              </a:rPr>
              <a:t>のプロジェクトで再利用している</a:t>
            </a:r>
            <a:r>
              <a:rPr lang="en-US" altLang="ja-JP" kern="0" dirty="0" smtClean="0">
                <a:solidFill>
                  <a:srgbClr val="000000"/>
                </a:solidFill>
                <a:latin typeface="Arial"/>
                <a:ea typeface="ＭＳ Ｐゴシック"/>
              </a:rPr>
              <a:t>OSS</a:t>
            </a:r>
            <a:r>
              <a:rPr lang="ja-JP" altLang="en-US" kern="0" dirty="0" smtClean="0">
                <a:solidFill>
                  <a:srgbClr val="000000"/>
                </a:solidFill>
                <a:latin typeface="Arial"/>
                <a:ea typeface="ＭＳ Ｐゴシック"/>
              </a:rPr>
              <a:t>のバージョンに関する情報が失われている</a:t>
            </a:r>
            <a:endParaRPr lang="en-US" altLang="ja-JP" sz="2100"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a:t>
            </a:fld>
            <a:endParaRPr lang="ja-JP" altLang="en-US" dirty="0">
              <a:solidFill>
                <a:srgbClr val="000000"/>
              </a:solidFill>
            </a:endParaRPr>
          </a:p>
        </p:txBody>
      </p:sp>
      <p:sp>
        <p:nvSpPr>
          <p:cNvPr id="5" name="正方形/長方形 4"/>
          <p:cNvSpPr/>
          <p:nvPr/>
        </p:nvSpPr>
        <p:spPr>
          <a:xfrm>
            <a:off x="633641" y="4631434"/>
            <a:ext cx="7941807" cy="1081119"/>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t>再利用元（ソフトウェアとバージョン）を</a:t>
            </a:r>
            <a:r>
              <a:rPr lang="en-US" altLang="ja-JP" sz="2800" dirty="0" smtClean="0"/>
              <a:t/>
            </a:r>
            <a:br>
              <a:rPr lang="en-US" altLang="ja-JP" sz="2800" dirty="0" smtClean="0"/>
            </a:br>
            <a:r>
              <a:rPr lang="ja-JP" altLang="en-US" sz="2800" dirty="0" smtClean="0"/>
              <a:t>知る必要</a:t>
            </a:r>
            <a:r>
              <a:rPr lang="ja-JP" altLang="en-US" sz="2800" dirty="0"/>
              <a:t>がある．</a:t>
            </a:r>
            <a:endParaRPr lang="ja-JP" altLang="en-US" sz="2800" dirty="0">
              <a:solidFill>
                <a:srgbClr val="FFFFFF"/>
              </a:solidFill>
            </a:endParaRPr>
          </a:p>
        </p:txBody>
      </p:sp>
      <p:sp>
        <p:nvSpPr>
          <p:cNvPr id="6" name="テキスト ボックス 5"/>
          <p:cNvSpPr txBox="1"/>
          <p:nvPr/>
        </p:nvSpPr>
        <p:spPr>
          <a:xfrm>
            <a:off x="291280" y="5901974"/>
            <a:ext cx="8561439" cy="523220"/>
          </a:xfrm>
          <a:prstGeom prst="rect">
            <a:avLst/>
          </a:prstGeom>
          <a:solidFill>
            <a:srgbClr val="FFEF85"/>
          </a:solidFill>
        </p:spPr>
        <p:txBody>
          <a:bodyPr wrap="square" rtlCol="0">
            <a:spAutoFit/>
          </a:bodyPr>
          <a:lstStyle/>
          <a:p>
            <a:r>
              <a:rPr lang="en-US" altLang="ja-JP" sz="1400" dirty="0" smtClean="0"/>
              <a:t>[1]Pei </a:t>
            </a:r>
            <a:r>
              <a:rPr lang="en-US" altLang="ja-JP" sz="1400" dirty="0"/>
              <a:t>Xia, Makoto Matsushita, </a:t>
            </a:r>
            <a:r>
              <a:rPr lang="en-US" altLang="ja-JP" sz="1400" dirty="0" err="1"/>
              <a:t>Norihiro</a:t>
            </a:r>
            <a:r>
              <a:rPr lang="en-US" altLang="ja-JP" sz="1400" dirty="0"/>
              <a:t> Yoshida, and </a:t>
            </a:r>
            <a:r>
              <a:rPr lang="en-US" altLang="ja-JP" sz="1400" dirty="0" err="1"/>
              <a:t>Katsuro</a:t>
            </a:r>
            <a:r>
              <a:rPr lang="en-US" altLang="ja-JP" sz="1400" dirty="0"/>
              <a:t> Inoue. "Studying Reuse of Out-dated Third-party Code in Open Source Projects." </a:t>
            </a:r>
            <a:r>
              <a:rPr lang="ja-JP" altLang="en-US" sz="1400" dirty="0"/>
              <a:t>コンピュータソフトウェア </a:t>
            </a:r>
            <a:r>
              <a:rPr lang="en-US" altLang="ja-JP" sz="1400" dirty="0"/>
              <a:t>30.4 (2013): pp.98-104.</a:t>
            </a:r>
          </a:p>
        </p:txBody>
      </p:sp>
    </p:spTree>
    <p:extLst>
      <p:ext uri="{BB962C8B-B14F-4D97-AF65-F5344CB8AC3E}">
        <p14:creationId xmlns:p14="http://schemas.microsoft.com/office/powerpoint/2010/main" val="35365190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pPr>
              <a:spcAft>
                <a:spcPts val="600"/>
              </a:spcAft>
            </a:pPr>
            <a:r>
              <a:rPr lang="ja-JP" altLang="en-US" dirty="0"/>
              <a:t>複数ファイル</a:t>
            </a:r>
            <a:r>
              <a:rPr lang="ja-JP" altLang="en-US" dirty="0" smtClean="0"/>
              <a:t>の類似ファイル検索の結果</a:t>
            </a:r>
            <a:r>
              <a:rPr lang="ja-JP" altLang="en-US" dirty="0"/>
              <a:t>から得られたソースファイル群を用いて，再利用したソフトウェアの再利用元</a:t>
            </a:r>
            <a:r>
              <a:rPr lang="ja-JP" altLang="en-US" dirty="0" smtClean="0"/>
              <a:t>を推定</a:t>
            </a:r>
            <a:r>
              <a:rPr lang="ja-JP" altLang="en-US" dirty="0"/>
              <a:t>する手法を</a:t>
            </a:r>
            <a:r>
              <a:rPr lang="ja-JP" altLang="en-US" dirty="0" smtClean="0"/>
              <a:t>提案</a:t>
            </a:r>
            <a:endParaRPr lang="en-US" altLang="ja-JP" dirty="0" smtClean="0"/>
          </a:p>
          <a:p>
            <a:pPr>
              <a:spcAft>
                <a:spcPts val="600"/>
              </a:spcAft>
            </a:pPr>
            <a:r>
              <a:rPr lang="ja-JP" altLang="en-US" dirty="0"/>
              <a:t>手法</a:t>
            </a:r>
            <a:r>
              <a:rPr lang="ja-JP" altLang="en-US" dirty="0" smtClean="0"/>
              <a:t>を</a:t>
            </a:r>
            <a:r>
              <a:rPr lang="en-US" altLang="ja-JP" dirty="0" smtClean="0"/>
              <a:t>2</a:t>
            </a:r>
            <a:r>
              <a:rPr lang="ja-JP" altLang="en-US" dirty="0" smtClean="0"/>
              <a:t>つのプロジェクトに適用し，再利用しているソフトウェアの再利用元を推定することが可能という結果を示した</a:t>
            </a:r>
            <a:endParaRPr lang="en-US" altLang="ja-JP" dirty="0" smtClean="0"/>
          </a:p>
          <a:p>
            <a:pPr>
              <a:spcAft>
                <a:spcPts val="600"/>
              </a:spcAft>
            </a:pPr>
            <a:endParaRPr lang="en-US" altLang="ja-JP" dirty="0"/>
          </a:p>
          <a:p>
            <a:pPr>
              <a:spcAft>
                <a:spcPts val="600"/>
              </a:spcAft>
            </a:pPr>
            <a:r>
              <a:rPr lang="ja-JP" altLang="en-US" dirty="0" smtClean="0"/>
              <a:t>今後の課題</a:t>
            </a:r>
            <a:endParaRPr lang="en-US" altLang="ja-JP" dirty="0" smtClean="0"/>
          </a:p>
          <a:p>
            <a:pPr lvl="1">
              <a:spcAft>
                <a:spcPts val="600"/>
              </a:spcAft>
            </a:pPr>
            <a:r>
              <a:rPr lang="ja-JP" altLang="en-US" dirty="0"/>
              <a:t>候</a:t>
            </a:r>
            <a:r>
              <a:rPr lang="ja-JP" altLang="en-US" dirty="0" smtClean="0"/>
              <a:t>補</a:t>
            </a:r>
            <a:r>
              <a:rPr lang="ja-JP" altLang="en-US" dirty="0"/>
              <a:t>ソフトウェ</a:t>
            </a:r>
            <a:r>
              <a:rPr lang="ja-JP" altLang="en-US" dirty="0" smtClean="0"/>
              <a:t>アの総ファイル数，ファイル名などを考慮した更なる絞り込み</a:t>
            </a:r>
            <a:endParaRPr lang="en-US" altLang="ja-JP" dirty="0" smtClean="0"/>
          </a:p>
          <a:p>
            <a:pPr lvl="1">
              <a:spcAft>
                <a:spcPts val="600"/>
              </a:spcAft>
            </a:pPr>
            <a:r>
              <a:rPr lang="ja-JP" altLang="en-US" dirty="0" smtClean="0"/>
              <a:t>再利用したソフトウェアと，再利用元ソフトウェアの比較</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30</a:t>
            </a:fld>
            <a:endParaRPr kumimoji="1" lang="ja-JP" altLang="en-US"/>
          </a:p>
        </p:txBody>
      </p:sp>
    </p:spTree>
    <p:extLst>
      <p:ext uri="{BB962C8B-B14F-4D97-AF65-F5344CB8AC3E}">
        <p14:creationId xmlns:p14="http://schemas.microsoft.com/office/powerpoint/2010/main" val="685717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31</a:t>
            </a:fld>
            <a:endParaRPr kumimoji="1" lang="ja-JP" altLang="en-US"/>
          </a:p>
        </p:txBody>
      </p:sp>
    </p:spTree>
    <p:extLst>
      <p:ext uri="{BB962C8B-B14F-4D97-AF65-F5344CB8AC3E}">
        <p14:creationId xmlns:p14="http://schemas.microsoft.com/office/powerpoint/2010/main" val="34625606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379" y="115888"/>
            <a:ext cx="8574088" cy="576262"/>
          </a:xfrm>
        </p:spPr>
        <p:txBody>
          <a:bodyPr/>
          <a:lstStyle/>
          <a:p>
            <a:r>
              <a:rPr lang="en-US" altLang="ja-JP" dirty="0">
                <a:latin typeface="+mj-ea"/>
              </a:rPr>
              <a:t>3</a:t>
            </a:r>
            <a:r>
              <a:rPr lang="ja-JP" altLang="en-US" dirty="0" err="1">
                <a:latin typeface="+mj-ea"/>
              </a:rPr>
              <a:t>．</a:t>
            </a:r>
            <a:r>
              <a:rPr lang="ja-JP" altLang="en-US" dirty="0"/>
              <a:t>順序関係の</a:t>
            </a:r>
            <a:r>
              <a:rPr lang="ja-JP" altLang="en-US" dirty="0" smtClean="0"/>
              <a:t>有効性</a:t>
            </a:r>
            <a:r>
              <a:rPr lang="en-US" altLang="ja-JP" dirty="0">
                <a:latin typeface="+mj-ea"/>
              </a:rPr>
              <a:t>(</a:t>
            </a:r>
            <a:r>
              <a:rPr lang="en-US" altLang="ja-JP" dirty="0" smtClean="0">
                <a:latin typeface="+mj-ea"/>
              </a:rPr>
              <a:t>1/4)</a:t>
            </a:r>
            <a:endParaRPr lang="en-US" altLang="ja-JP" dirty="0">
              <a:latin typeface="+mn-ea"/>
              <a:ea typeface="+mn-ea"/>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32</a:t>
            </a:fld>
            <a:endParaRPr kumimoji="1" lang="ja-JP" altLang="en-US"/>
          </a:p>
        </p:txBody>
      </p:sp>
      <p:graphicFrame>
        <p:nvGraphicFramePr>
          <p:cNvPr id="11" name="表 10"/>
          <p:cNvGraphicFramePr>
            <a:graphicFrameLocks noGrp="1"/>
          </p:cNvGraphicFramePr>
          <p:nvPr>
            <p:extLst/>
          </p:nvPr>
        </p:nvGraphicFramePr>
        <p:xfrm>
          <a:off x="762821" y="973906"/>
          <a:ext cx="7708268" cy="3430542"/>
        </p:xfrm>
        <a:graphic>
          <a:graphicData uri="http://schemas.openxmlformats.org/drawingml/2006/table">
            <a:tbl>
              <a:tblPr firstRow="1" bandRow="1">
                <a:tableStyleId>{46F890A9-2807-4EBB-B81D-B2AA78EC7F39}</a:tableStyleId>
              </a:tblPr>
              <a:tblGrid>
                <a:gridCol w="996801"/>
                <a:gridCol w="389326"/>
                <a:gridCol w="1261548"/>
                <a:gridCol w="1261548"/>
                <a:gridCol w="1273519"/>
                <a:gridCol w="1261548"/>
                <a:gridCol w="1263978"/>
              </a:tblGrid>
              <a:tr h="580562">
                <a:tc>
                  <a:txBody>
                    <a:bodyPr/>
                    <a:lstStyle/>
                    <a:p>
                      <a:pPr algn="ctr"/>
                      <a:r>
                        <a:rPr kumimoji="1" lang="en-US" altLang="ja-JP" sz="2600" dirty="0" smtClean="0"/>
                        <a:t>X</a:t>
                      </a:r>
                      <a:r>
                        <a:rPr kumimoji="1" lang="ja-JP" altLang="en-US" sz="2600" dirty="0" err="1" smtClean="0"/>
                        <a:t>，</a:t>
                      </a:r>
                      <a:r>
                        <a:rPr kumimoji="1" lang="en-US" altLang="ja-JP" sz="2600" dirty="0" smtClean="0"/>
                        <a:t>Y</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a:t>
                      </a:r>
                      <a:r>
                        <a:rPr kumimoji="1" lang="en-US" altLang="ja-JP" sz="2600" baseline="0" dirty="0" smtClean="0"/>
                        <a:t>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a:t>
                      </a:r>
                      <a:r>
                        <a:rPr kumimoji="1" lang="en-US" altLang="ja-JP" sz="2600" baseline="0" dirty="0" smtClean="0"/>
                        <a:t> - 2.0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- 3.0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Y - 1.0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Y - 2.0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0.96</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0.95</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d</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1.0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e</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0.97</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0.99</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6" name="円/楕円 15"/>
          <p:cNvSpPr/>
          <p:nvPr/>
        </p:nvSpPr>
        <p:spPr>
          <a:xfrm>
            <a:off x="8077158"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kumimoji="1" lang="en-US" altLang="ja-JP" sz="1400" b="1" dirty="0" smtClean="0">
                <a:solidFill>
                  <a:schemeClr val="tx1"/>
                </a:solidFill>
              </a:rPr>
              <a:t> - 1.0</a:t>
            </a:r>
            <a:endParaRPr kumimoji="1" lang="ja-JP" altLang="en-US" sz="1400" b="1" dirty="0">
              <a:solidFill>
                <a:schemeClr val="tx1"/>
              </a:solidFill>
            </a:endParaRPr>
          </a:p>
        </p:txBody>
      </p:sp>
      <p:sp>
        <p:nvSpPr>
          <p:cNvPr id="17" name="円/楕円 16"/>
          <p:cNvSpPr/>
          <p:nvPr/>
        </p:nvSpPr>
        <p:spPr>
          <a:xfrm>
            <a:off x="6405512"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kumimoji="1" lang="en-US" altLang="ja-JP" sz="1400" b="1" dirty="0" smtClean="0">
                <a:solidFill>
                  <a:schemeClr val="tx1"/>
                </a:solidFill>
              </a:rPr>
              <a:t> - 2.0</a:t>
            </a:r>
            <a:endParaRPr kumimoji="1" lang="ja-JP" altLang="en-US" sz="1400" b="1" dirty="0">
              <a:solidFill>
                <a:schemeClr val="tx1"/>
              </a:solidFill>
            </a:endParaRPr>
          </a:p>
        </p:txBody>
      </p:sp>
      <p:sp>
        <p:nvSpPr>
          <p:cNvPr id="18" name="円/楕円 17"/>
          <p:cNvSpPr/>
          <p:nvPr/>
        </p:nvSpPr>
        <p:spPr>
          <a:xfrm>
            <a:off x="4733867"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- 1.0</a:t>
            </a:r>
            <a:endParaRPr kumimoji="1" lang="ja-JP" altLang="en-US" sz="1400" b="1" dirty="0">
              <a:solidFill>
                <a:schemeClr val="tx1"/>
              </a:solidFill>
            </a:endParaRPr>
          </a:p>
        </p:txBody>
      </p:sp>
      <p:sp>
        <p:nvSpPr>
          <p:cNvPr id="19" name="円/楕円 18"/>
          <p:cNvSpPr/>
          <p:nvPr/>
        </p:nvSpPr>
        <p:spPr>
          <a:xfrm>
            <a:off x="3049414"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 - 2.0</a:t>
            </a:r>
            <a:endParaRPr kumimoji="1" lang="ja-JP" altLang="en-US" sz="1400" b="1" dirty="0">
              <a:solidFill>
                <a:schemeClr val="tx1"/>
              </a:solidFill>
            </a:endParaRPr>
          </a:p>
        </p:txBody>
      </p:sp>
      <p:sp>
        <p:nvSpPr>
          <p:cNvPr id="20" name="円/楕円 19"/>
          <p:cNvSpPr/>
          <p:nvPr/>
        </p:nvSpPr>
        <p:spPr>
          <a:xfrm>
            <a:off x="1513995"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- 3.0</a:t>
            </a:r>
            <a:endParaRPr lang="en-US" altLang="ja-JP" sz="1400" b="1" dirty="0" smtClean="0">
              <a:solidFill>
                <a:schemeClr val="tx1"/>
              </a:solidFill>
            </a:endParaRPr>
          </a:p>
        </p:txBody>
      </p:sp>
      <p:cxnSp>
        <p:nvCxnSpPr>
          <p:cNvPr id="21" name="直線矢印コネクタ 20"/>
          <p:cNvCxnSpPr>
            <a:stCxn id="20" idx="6"/>
            <a:endCxn id="19" idx="2"/>
          </p:cNvCxnSpPr>
          <p:nvPr/>
        </p:nvCxnSpPr>
        <p:spPr>
          <a:xfrm>
            <a:off x="2431371" y="4987738"/>
            <a:ext cx="618043"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9" idx="6"/>
            <a:endCxn id="18" idx="2"/>
          </p:cNvCxnSpPr>
          <p:nvPr/>
        </p:nvCxnSpPr>
        <p:spPr>
          <a:xfrm>
            <a:off x="3966790" y="4987738"/>
            <a:ext cx="767077"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8" idx="6"/>
            <a:endCxn id="17" idx="2"/>
          </p:cNvCxnSpPr>
          <p:nvPr/>
        </p:nvCxnSpPr>
        <p:spPr>
          <a:xfrm>
            <a:off x="5651243" y="4987738"/>
            <a:ext cx="754269"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7" idx="6"/>
            <a:endCxn id="16" idx="2"/>
          </p:cNvCxnSpPr>
          <p:nvPr/>
        </p:nvCxnSpPr>
        <p:spPr>
          <a:xfrm>
            <a:off x="7322888" y="4987738"/>
            <a:ext cx="754270"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角丸四角形 25"/>
          <p:cNvSpPr/>
          <p:nvPr/>
        </p:nvSpPr>
        <p:spPr>
          <a:xfrm>
            <a:off x="4800630" y="913263"/>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7339252" y="913263"/>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8077158"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kumimoji="1" lang="en-US" altLang="ja-JP" sz="1400" b="1" dirty="0" smtClean="0">
                <a:solidFill>
                  <a:schemeClr val="tx1"/>
                </a:solidFill>
              </a:rPr>
              <a:t> - 1.0</a:t>
            </a:r>
            <a:endParaRPr kumimoji="1" lang="ja-JP" altLang="en-US" sz="1400" b="1" dirty="0">
              <a:solidFill>
                <a:schemeClr val="tx1"/>
              </a:solidFill>
            </a:endParaRPr>
          </a:p>
        </p:txBody>
      </p:sp>
      <p:sp>
        <p:nvSpPr>
          <p:cNvPr id="29" name="円/楕円 28"/>
          <p:cNvSpPr/>
          <p:nvPr/>
        </p:nvSpPr>
        <p:spPr>
          <a:xfrm>
            <a:off x="6405512"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a:t>
            </a:r>
            <a:r>
              <a:rPr kumimoji="1" lang="en-US" altLang="ja-JP" sz="1400" b="1" dirty="0" smtClean="0">
                <a:solidFill>
                  <a:schemeClr val="tx1"/>
                </a:solidFill>
              </a:rPr>
              <a:t> - </a:t>
            </a:r>
            <a:r>
              <a:rPr lang="en-US" altLang="ja-JP" sz="1400" b="1" dirty="0">
                <a:solidFill>
                  <a:schemeClr val="tx1"/>
                </a:solidFill>
              </a:rPr>
              <a:t>1</a:t>
            </a:r>
            <a:r>
              <a:rPr kumimoji="1" lang="en-US" altLang="ja-JP" sz="1400" b="1" dirty="0" smtClean="0">
                <a:solidFill>
                  <a:schemeClr val="tx1"/>
                </a:solidFill>
              </a:rPr>
              <a:t>.0</a:t>
            </a:r>
            <a:endParaRPr kumimoji="1" lang="ja-JP" altLang="en-US" sz="1400" b="1" dirty="0">
              <a:solidFill>
                <a:schemeClr val="tx1"/>
              </a:solidFill>
            </a:endParaRPr>
          </a:p>
        </p:txBody>
      </p:sp>
      <p:sp>
        <p:nvSpPr>
          <p:cNvPr id="30" name="円/楕円 29"/>
          <p:cNvSpPr/>
          <p:nvPr/>
        </p:nvSpPr>
        <p:spPr>
          <a:xfrm>
            <a:off x="4733867"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kumimoji="1" lang="en-US" altLang="ja-JP" sz="1400" b="1" dirty="0" smtClean="0">
                <a:solidFill>
                  <a:schemeClr val="tx1"/>
                </a:solidFill>
              </a:rPr>
              <a:t> - 2.0</a:t>
            </a:r>
            <a:endParaRPr kumimoji="1" lang="ja-JP" altLang="en-US" sz="1400" b="1" dirty="0">
              <a:solidFill>
                <a:schemeClr val="tx1"/>
              </a:solidFill>
            </a:endParaRPr>
          </a:p>
        </p:txBody>
      </p:sp>
      <p:sp>
        <p:nvSpPr>
          <p:cNvPr id="31" name="円/楕円 30"/>
          <p:cNvSpPr/>
          <p:nvPr/>
        </p:nvSpPr>
        <p:spPr>
          <a:xfrm>
            <a:off x="3049414"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 - 2.0</a:t>
            </a:r>
            <a:endParaRPr kumimoji="1" lang="ja-JP" altLang="en-US" sz="1400" b="1" dirty="0">
              <a:solidFill>
                <a:schemeClr val="tx1"/>
              </a:solidFill>
            </a:endParaRPr>
          </a:p>
        </p:txBody>
      </p:sp>
      <p:sp>
        <p:nvSpPr>
          <p:cNvPr id="32" name="円/楕円 31"/>
          <p:cNvSpPr/>
          <p:nvPr/>
        </p:nvSpPr>
        <p:spPr>
          <a:xfrm>
            <a:off x="1513995"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- 3.0</a:t>
            </a:r>
            <a:endParaRPr lang="en-US" altLang="ja-JP" sz="1400" b="1" dirty="0" smtClean="0">
              <a:solidFill>
                <a:schemeClr val="tx1"/>
              </a:solidFill>
            </a:endParaRPr>
          </a:p>
        </p:txBody>
      </p:sp>
      <p:cxnSp>
        <p:nvCxnSpPr>
          <p:cNvPr id="33" name="直線矢印コネクタ 32"/>
          <p:cNvCxnSpPr>
            <a:stCxn id="32" idx="6"/>
            <a:endCxn id="31" idx="2"/>
          </p:cNvCxnSpPr>
          <p:nvPr/>
        </p:nvCxnSpPr>
        <p:spPr>
          <a:xfrm>
            <a:off x="2431371" y="6155978"/>
            <a:ext cx="618043"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31" idx="6"/>
            <a:endCxn id="30" idx="2"/>
          </p:cNvCxnSpPr>
          <p:nvPr/>
        </p:nvCxnSpPr>
        <p:spPr>
          <a:xfrm>
            <a:off x="3966790" y="6155978"/>
            <a:ext cx="767077"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30" idx="6"/>
            <a:endCxn id="29" idx="2"/>
          </p:cNvCxnSpPr>
          <p:nvPr/>
        </p:nvCxnSpPr>
        <p:spPr>
          <a:xfrm>
            <a:off x="5651243" y="6155978"/>
            <a:ext cx="754269"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29" idx="6"/>
            <a:endCxn id="28" idx="2"/>
          </p:cNvCxnSpPr>
          <p:nvPr/>
        </p:nvCxnSpPr>
        <p:spPr>
          <a:xfrm>
            <a:off x="7322888" y="6155978"/>
            <a:ext cx="754270"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114300" y="4866203"/>
            <a:ext cx="1399695" cy="369332"/>
          </a:xfrm>
          <a:prstGeom prst="rect">
            <a:avLst/>
          </a:prstGeom>
          <a:noFill/>
        </p:spPr>
        <p:txBody>
          <a:bodyPr wrap="square" rtlCol="0">
            <a:spAutoFit/>
          </a:bodyPr>
          <a:lstStyle/>
          <a:p>
            <a:r>
              <a:rPr lang="ja-JP" altLang="en-US" dirty="0" smtClean="0"/>
              <a:t>距離のみ：</a:t>
            </a:r>
            <a:endParaRPr kumimoji="1" lang="ja-JP" altLang="en-US" dirty="0"/>
          </a:p>
        </p:txBody>
      </p:sp>
      <p:sp>
        <p:nvSpPr>
          <p:cNvPr id="37" name="テキスト ボックス 36"/>
          <p:cNvSpPr txBox="1"/>
          <p:nvPr/>
        </p:nvSpPr>
        <p:spPr>
          <a:xfrm>
            <a:off x="94361" y="5825479"/>
            <a:ext cx="1399695" cy="923330"/>
          </a:xfrm>
          <a:prstGeom prst="rect">
            <a:avLst/>
          </a:prstGeom>
          <a:solidFill>
            <a:schemeClr val="bg1"/>
          </a:solidFill>
        </p:spPr>
        <p:txBody>
          <a:bodyPr wrap="square" rtlCol="0">
            <a:spAutoFit/>
          </a:bodyPr>
          <a:lstStyle/>
          <a:p>
            <a:r>
              <a:rPr lang="ja-JP" altLang="en-US" dirty="0"/>
              <a:t>順序関係</a:t>
            </a:r>
          </a:p>
          <a:p>
            <a:r>
              <a:rPr lang="ja-JP" altLang="en-US" dirty="0" smtClean="0"/>
              <a:t>＋               ：</a:t>
            </a:r>
            <a:r>
              <a:rPr lang="en-US" altLang="ja-JP" dirty="0" smtClean="0"/>
              <a:t/>
            </a:r>
            <a:br>
              <a:rPr lang="en-US" altLang="ja-JP" dirty="0" smtClean="0"/>
            </a:br>
            <a:r>
              <a:rPr lang="ja-JP" altLang="en-US" dirty="0"/>
              <a:t>距離</a:t>
            </a:r>
            <a:endParaRPr kumimoji="1" lang="ja-JP" altLang="en-US" dirty="0"/>
          </a:p>
        </p:txBody>
      </p:sp>
      <p:sp>
        <p:nvSpPr>
          <p:cNvPr id="38" name="角丸四角形 37"/>
          <p:cNvSpPr/>
          <p:nvPr/>
        </p:nvSpPr>
        <p:spPr>
          <a:xfrm>
            <a:off x="3531319" y="913263"/>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37373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379" y="115888"/>
            <a:ext cx="8574088" cy="576262"/>
          </a:xfrm>
        </p:spPr>
        <p:txBody>
          <a:bodyPr/>
          <a:lstStyle/>
          <a:p>
            <a:r>
              <a:rPr lang="ja-JP" altLang="en-US" dirty="0" smtClean="0">
                <a:latin typeface="+mn-ea"/>
                <a:ea typeface="+mn-ea"/>
              </a:rPr>
              <a:t>有力ソフトウェアにならなかった例</a:t>
            </a:r>
            <a:endParaRPr lang="en-US" altLang="ja-JP" dirty="0">
              <a:latin typeface="+mn-ea"/>
              <a:ea typeface="+mn-ea"/>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33</a:t>
            </a:fld>
            <a:endParaRPr kumimoji="1" lang="ja-JP" altLang="en-US"/>
          </a:p>
        </p:txBody>
      </p:sp>
      <p:graphicFrame>
        <p:nvGraphicFramePr>
          <p:cNvPr id="11" name="表 10"/>
          <p:cNvGraphicFramePr>
            <a:graphicFrameLocks noGrp="1"/>
          </p:cNvGraphicFramePr>
          <p:nvPr>
            <p:extLst>
              <p:ext uri="{D42A27DB-BD31-4B8C-83A1-F6EECF244321}">
                <p14:modId xmlns:p14="http://schemas.microsoft.com/office/powerpoint/2010/main" val="91874761"/>
              </p:ext>
            </p:extLst>
          </p:nvPr>
        </p:nvGraphicFramePr>
        <p:xfrm>
          <a:off x="2535177" y="2248442"/>
          <a:ext cx="4012150" cy="2860546"/>
        </p:xfrm>
        <a:graphic>
          <a:graphicData uri="http://schemas.openxmlformats.org/drawingml/2006/table">
            <a:tbl>
              <a:tblPr firstRow="1" bandRow="1">
                <a:tableStyleId>{46F890A9-2807-4EBB-B81D-B2AA78EC7F39}</a:tableStyleId>
              </a:tblPr>
              <a:tblGrid>
                <a:gridCol w="686931"/>
                <a:gridCol w="372914"/>
                <a:gridCol w="1252389"/>
                <a:gridCol w="422127"/>
                <a:gridCol w="1277789"/>
              </a:tblGrid>
              <a:tr h="580562">
                <a:tc>
                  <a:txBody>
                    <a:bodyPr/>
                    <a:lstStyle/>
                    <a:p>
                      <a:pPr algn="ctr"/>
                      <a:r>
                        <a:rPr kumimoji="1" lang="en-US" altLang="ja-JP" sz="2600" dirty="0" smtClean="0"/>
                        <a:t>X</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Z -</a:t>
                      </a:r>
                      <a:r>
                        <a:rPr kumimoji="1" lang="en-US" altLang="ja-JP" sz="2600" baseline="0" dirty="0" smtClean="0"/>
                        <a:t>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- 3.0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d</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ctr"/>
                      <a:r>
                        <a:rPr kumimoji="1" lang="ja-JP" altLang="en-US" sz="2600" dirty="0" smtClean="0"/>
                        <a:t>≧</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3" name="Oval 2"/>
          <p:cNvSpPr/>
          <p:nvPr/>
        </p:nvSpPr>
        <p:spPr>
          <a:xfrm>
            <a:off x="2617327" y="4567124"/>
            <a:ext cx="552559" cy="53667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Rectangular Callout 6"/>
          <p:cNvSpPr/>
          <p:nvPr/>
        </p:nvSpPr>
        <p:spPr>
          <a:xfrm>
            <a:off x="541866" y="5563612"/>
            <a:ext cx="3239911" cy="1095022"/>
          </a:xfrm>
          <a:prstGeom prst="wedgeRectCallout">
            <a:avLst>
              <a:gd name="adj1" fmla="val 20753"/>
              <a:gd name="adj2" fmla="val -8600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独自追加ファイル</a:t>
            </a:r>
            <a:endParaRPr kumimoji="1" lang="en-US" altLang="ja-JP" dirty="0" smtClean="0">
              <a:solidFill>
                <a:schemeClr val="tx1"/>
              </a:solidFill>
            </a:endParaRPr>
          </a:p>
          <a:p>
            <a:pPr algn="ctr"/>
            <a:r>
              <a:rPr kumimoji="1" lang="ja-JP" altLang="en-US" dirty="0" smtClean="0">
                <a:solidFill>
                  <a:schemeClr val="tx1"/>
                </a:solidFill>
              </a:rPr>
              <a:t>ビルド時に生成されるファイル</a:t>
            </a:r>
            <a:endParaRPr kumimoji="1" lang="ja-JP" altLang="en-US" dirty="0">
              <a:solidFill>
                <a:schemeClr val="tx1"/>
              </a:solidFill>
            </a:endParaRPr>
          </a:p>
        </p:txBody>
      </p:sp>
      <p:sp>
        <p:nvSpPr>
          <p:cNvPr id="8" name="角丸四角形 7"/>
          <p:cNvSpPr/>
          <p:nvPr/>
        </p:nvSpPr>
        <p:spPr>
          <a:xfrm>
            <a:off x="2617327" y="2846165"/>
            <a:ext cx="507061" cy="1665099"/>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9" name="Rectangular Callout 6"/>
          <p:cNvSpPr/>
          <p:nvPr/>
        </p:nvSpPr>
        <p:spPr>
          <a:xfrm>
            <a:off x="61938" y="3423580"/>
            <a:ext cx="2099883" cy="665913"/>
          </a:xfrm>
          <a:prstGeom prst="wedgeRectCallout">
            <a:avLst>
              <a:gd name="adj1" fmla="val 63477"/>
              <a:gd name="adj2" fmla="val -34734"/>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再利用した</a:t>
            </a:r>
            <a:r>
              <a:rPr kumimoji="1" lang="ja-JP" altLang="en-US" dirty="0" smtClean="0">
                <a:solidFill>
                  <a:schemeClr val="tx1"/>
                </a:solidFill>
              </a:rPr>
              <a:t>ファイル</a:t>
            </a:r>
            <a:endParaRPr kumimoji="1" lang="ja-JP" altLang="en-US" dirty="0">
              <a:solidFill>
                <a:schemeClr val="tx1"/>
              </a:solidFill>
            </a:endParaRPr>
          </a:p>
        </p:txBody>
      </p:sp>
      <p:sp>
        <p:nvSpPr>
          <p:cNvPr id="10" name="Rectangular Callout 6"/>
          <p:cNvSpPr/>
          <p:nvPr/>
        </p:nvSpPr>
        <p:spPr>
          <a:xfrm>
            <a:off x="5629556" y="922785"/>
            <a:ext cx="3239911" cy="1095022"/>
          </a:xfrm>
          <a:prstGeom prst="wedgeRectCallout">
            <a:avLst>
              <a:gd name="adj1" fmla="val -83571"/>
              <a:gd name="adj2" fmla="val 66091"/>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ソフトウェア</a:t>
            </a:r>
            <a:r>
              <a:rPr kumimoji="1" lang="en-US" altLang="ja-JP" dirty="0" smtClean="0">
                <a:solidFill>
                  <a:schemeClr val="tx1"/>
                </a:solidFill>
              </a:rPr>
              <a:t>X -3.0 </a:t>
            </a:r>
            <a:r>
              <a:rPr kumimoji="1" lang="ja-JP" altLang="en-US" dirty="0" smtClean="0">
                <a:solidFill>
                  <a:schemeClr val="tx1"/>
                </a:solidFill>
              </a:rPr>
              <a:t>を再利用しているソフトウェア</a:t>
            </a:r>
            <a:endParaRPr kumimoji="1" lang="ja-JP" altLang="en-US" dirty="0">
              <a:solidFill>
                <a:schemeClr val="tx1"/>
              </a:solidFill>
            </a:endParaRPr>
          </a:p>
        </p:txBody>
      </p:sp>
    </p:spTree>
    <p:extLst>
      <p:ext uri="{BB962C8B-B14F-4D97-AF65-F5344CB8AC3E}">
        <p14:creationId xmlns:p14="http://schemas.microsoft.com/office/powerpoint/2010/main" val="11654474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ソースファイルの内容による再利用元の検索</a:t>
            </a:r>
            <a:endParaRPr kumimoji="1" lang="ja-JP" altLang="en-US" sz="3200" dirty="0"/>
          </a:p>
        </p:txBody>
      </p:sp>
      <p:sp>
        <p:nvSpPr>
          <p:cNvPr id="3" name="コンテンツ プレースホルダー 2"/>
          <p:cNvSpPr>
            <a:spLocks noGrp="1"/>
          </p:cNvSpPr>
          <p:nvPr>
            <p:ph idx="1"/>
          </p:nvPr>
        </p:nvSpPr>
        <p:spPr/>
        <p:txBody>
          <a:bodyPr/>
          <a:lstStyle/>
          <a:p>
            <a:r>
              <a:rPr lang="ja-JP" altLang="en-US" dirty="0" smtClean="0"/>
              <a:t>単一ファイルのバ</a:t>
            </a:r>
            <a:r>
              <a:rPr lang="ja-JP" altLang="en-US" dirty="0"/>
              <a:t>ージョンを検出する</a:t>
            </a:r>
            <a:r>
              <a:rPr lang="ja-JP" altLang="en-US" dirty="0" smtClean="0"/>
              <a:t>ツール</a:t>
            </a:r>
            <a:r>
              <a:rPr lang="en-US" altLang="ja-JP" dirty="0" smtClean="0"/>
              <a:t>[2]</a:t>
            </a:r>
          </a:p>
          <a:p>
            <a:pPr lvl="1"/>
            <a:r>
              <a:rPr lang="ja-JP" altLang="en-US" dirty="0"/>
              <a:t>入力ファイルを与えると，指定リポジトリ内で最も類似するファイルを再利用元バージョンとして出力</a:t>
            </a:r>
            <a:r>
              <a:rPr lang="ja-JP" altLang="en-US" dirty="0" smtClean="0"/>
              <a:t>する</a:t>
            </a:r>
            <a:endParaRPr lang="ja-JP" altLang="en-US" dirty="0"/>
          </a:p>
          <a:p>
            <a:pPr lvl="1"/>
            <a:r>
              <a:rPr lang="ja-JP" altLang="en-US" dirty="0"/>
              <a:t>再利用元ライブラリを知っている必要が</a:t>
            </a:r>
            <a:r>
              <a:rPr lang="ja-JP" altLang="en-US" dirty="0" smtClean="0"/>
              <a:t>ある</a:t>
            </a:r>
            <a:endParaRPr lang="en-US" altLang="ja-JP" dirty="0" smtClean="0"/>
          </a:p>
          <a:p>
            <a:pPr lvl="1"/>
            <a:endParaRPr lang="en-US" altLang="ja-JP" sz="1000" dirty="0" smtClean="0"/>
          </a:p>
          <a:p>
            <a:r>
              <a:rPr lang="en-US" altLang="ja-JP" dirty="0" smtClean="0"/>
              <a:t>LSH </a:t>
            </a:r>
            <a:r>
              <a:rPr lang="ja-JP" altLang="en-US" dirty="0" smtClean="0"/>
              <a:t>アルゴリズム</a:t>
            </a:r>
            <a:r>
              <a:rPr lang="ja-JP" altLang="en-US" dirty="0"/>
              <a:t>を利用</a:t>
            </a:r>
            <a:r>
              <a:rPr lang="ja-JP" altLang="en-US" dirty="0" smtClean="0"/>
              <a:t>した高速</a:t>
            </a:r>
            <a:r>
              <a:rPr lang="ja-JP" altLang="en-US" dirty="0"/>
              <a:t>検索</a:t>
            </a:r>
            <a:r>
              <a:rPr lang="ja-JP" altLang="en-US" dirty="0" smtClean="0"/>
              <a:t>手法</a:t>
            </a:r>
            <a:r>
              <a:rPr lang="en-US" altLang="ja-JP" dirty="0" smtClean="0"/>
              <a:t>[3]</a:t>
            </a:r>
          </a:p>
          <a:p>
            <a:pPr lvl="1"/>
            <a:r>
              <a:rPr lang="ja-JP" altLang="en-US" dirty="0"/>
              <a:t>複数</a:t>
            </a:r>
            <a:r>
              <a:rPr lang="ja-JP" altLang="en-US" dirty="0" smtClean="0"/>
              <a:t>の</a:t>
            </a:r>
            <a:r>
              <a:rPr lang="ja-JP" altLang="en-US" dirty="0"/>
              <a:t>ソフトウェア</a:t>
            </a:r>
            <a:r>
              <a:rPr lang="ja-JP" altLang="en-US" dirty="0" smtClean="0"/>
              <a:t>の</a:t>
            </a:r>
            <a:r>
              <a:rPr lang="ja-JP" altLang="en-US" dirty="0"/>
              <a:t>ファイル情報を格納したデータベースを構築</a:t>
            </a:r>
            <a:endParaRPr lang="en-US" altLang="ja-JP" dirty="0"/>
          </a:p>
          <a:p>
            <a:pPr lvl="2"/>
            <a:r>
              <a:rPr lang="ja-JP" altLang="en-US" dirty="0"/>
              <a:t>入力：検索対象となるソースファイル</a:t>
            </a:r>
            <a:r>
              <a:rPr lang="ja-JP" altLang="en-US" dirty="0" smtClean="0"/>
              <a:t>１つ</a:t>
            </a:r>
            <a:endParaRPr lang="en-US" altLang="ja-JP" dirty="0" smtClean="0"/>
          </a:p>
          <a:p>
            <a:pPr lvl="2"/>
            <a:r>
              <a:rPr lang="ja-JP" altLang="en-US" dirty="0" smtClean="0"/>
              <a:t>出力：類似するファイルと類似度の推定値</a:t>
            </a:r>
            <a:endParaRPr lang="en-US" altLang="ja-JP" dirty="0" smtClean="0"/>
          </a:p>
          <a:p>
            <a:pPr lvl="1"/>
            <a:r>
              <a:rPr lang="ja-JP" altLang="en-US" dirty="0" smtClean="0"/>
              <a:t>再利用したソースファイルの再利用元を</a:t>
            </a:r>
            <a:r>
              <a:rPr lang="ja-JP" altLang="en-US" dirty="0"/>
              <a:t>検出</a:t>
            </a:r>
            <a:endParaRPr lang="ja-JP" altLang="en-US"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4</a:t>
            </a:fld>
            <a:endParaRPr kumimoji="1" lang="ja-JP" altLang="en-US"/>
          </a:p>
        </p:txBody>
      </p:sp>
      <p:sp>
        <p:nvSpPr>
          <p:cNvPr id="5" name="テキスト ボックス 4"/>
          <p:cNvSpPr txBox="1"/>
          <p:nvPr/>
        </p:nvSpPr>
        <p:spPr>
          <a:xfrm>
            <a:off x="291280" y="5048755"/>
            <a:ext cx="8561439" cy="1384995"/>
          </a:xfrm>
          <a:prstGeom prst="rect">
            <a:avLst/>
          </a:prstGeom>
          <a:solidFill>
            <a:srgbClr val="FFEF85"/>
          </a:solidFill>
        </p:spPr>
        <p:txBody>
          <a:bodyPr wrap="square" rtlCol="0">
            <a:spAutoFit/>
          </a:bodyPr>
          <a:lstStyle/>
          <a:p>
            <a:r>
              <a:rPr lang="en-US" altLang="ja-JP" sz="1400" dirty="0" smtClean="0"/>
              <a:t>[2]</a:t>
            </a:r>
            <a:r>
              <a:rPr lang="en-US" altLang="ja-JP" sz="1400" dirty="0" err="1" smtClean="0"/>
              <a:t>Naohiro</a:t>
            </a:r>
            <a:r>
              <a:rPr lang="en-US" altLang="ja-JP" sz="1400" dirty="0" smtClean="0"/>
              <a:t> </a:t>
            </a:r>
            <a:r>
              <a:rPr lang="en-US" altLang="ja-JP" sz="1400" dirty="0" err="1"/>
              <a:t>Kawamitsu</a:t>
            </a:r>
            <a:r>
              <a:rPr lang="en-US" altLang="ja-JP" sz="1400" dirty="0"/>
              <a:t>, Takashi </a:t>
            </a:r>
            <a:r>
              <a:rPr lang="en-US" altLang="ja-JP" sz="1400" dirty="0" err="1"/>
              <a:t>Ishio</a:t>
            </a:r>
            <a:r>
              <a:rPr lang="en-US" altLang="ja-JP" sz="1400" dirty="0"/>
              <a:t>, Tetsuya Kanda, </a:t>
            </a:r>
            <a:r>
              <a:rPr lang="en-US" altLang="ja-JP" sz="1400" dirty="0" err="1"/>
              <a:t>Raula</a:t>
            </a:r>
            <a:r>
              <a:rPr lang="en-US" altLang="ja-JP" sz="1400" dirty="0"/>
              <a:t> </a:t>
            </a:r>
            <a:r>
              <a:rPr lang="en-US" altLang="ja-JP" sz="1400" dirty="0" err="1"/>
              <a:t>Gaikovina</a:t>
            </a:r>
            <a:r>
              <a:rPr lang="en-US" altLang="ja-JP" sz="1400" dirty="0"/>
              <a:t> Kula, Coen De </a:t>
            </a:r>
            <a:r>
              <a:rPr lang="en-US" altLang="ja-JP" sz="1400" dirty="0" err="1"/>
              <a:t>Roover</a:t>
            </a:r>
            <a:r>
              <a:rPr lang="en-US" altLang="ja-JP" sz="1400" dirty="0"/>
              <a:t>, and </a:t>
            </a:r>
            <a:r>
              <a:rPr lang="en-US" altLang="ja-JP" sz="1400" dirty="0" err="1"/>
              <a:t>Katsuro</a:t>
            </a:r>
            <a:r>
              <a:rPr lang="en-US" altLang="ja-JP" sz="1400" dirty="0"/>
              <a:t> Inoue. Identifying source code reuse across repositories using LCS-based source code similarity. In </a:t>
            </a:r>
            <a:r>
              <a:rPr lang="en-US" altLang="ja-JP" sz="1400" i="1" dirty="0"/>
              <a:t>Proceedings of the 14th International Working Conference on Source Code Analysis and Manipulation</a:t>
            </a:r>
            <a:r>
              <a:rPr lang="en-US" altLang="ja-JP" sz="1400" dirty="0"/>
              <a:t>, pp. 305-314, 2014</a:t>
            </a:r>
            <a:r>
              <a:rPr lang="en-US" altLang="ja-JP" sz="1400" dirty="0" smtClean="0"/>
              <a:t>.</a:t>
            </a:r>
          </a:p>
          <a:p>
            <a:r>
              <a:rPr kumimoji="1" lang="en-US" altLang="ja-JP" sz="1400" dirty="0" smtClean="0"/>
              <a:t>[3]</a:t>
            </a:r>
            <a:r>
              <a:rPr kumimoji="1" lang="ja-JP" altLang="en-US" sz="1400" dirty="0" smtClean="0"/>
              <a:t>川満 直弘</a:t>
            </a:r>
            <a:r>
              <a:rPr lang="en-US" altLang="ja-JP" sz="1400" dirty="0" smtClean="0"/>
              <a:t>, </a:t>
            </a:r>
            <a:r>
              <a:rPr lang="ja-JP" altLang="en-US" sz="1400" dirty="0" smtClean="0"/>
              <a:t>石尾 隆</a:t>
            </a:r>
            <a:r>
              <a:rPr lang="en-US" altLang="ja-JP" sz="1400" dirty="0" smtClean="0"/>
              <a:t>, </a:t>
            </a:r>
            <a:r>
              <a:rPr lang="ja-JP" altLang="en-US" sz="1400" dirty="0" smtClean="0"/>
              <a:t>井上 克郎</a:t>
            </a:r>
            <a:endParaRPr lang="en-US" altLang="ja-JP" sz="1400" dirty="0" smtClean="0"/>
          </a:p>
          <a:p>
            <a:r>
              <a:rPr lang="en-US" altLang="ja-JP" sz="1400" dirty="0"/>
              <a:t>LSH</a:t>
            </a:r>
            <a:r>
              <a:rPr lang="ja-JP" altLang="en-US" sz="1400" dirty="0"/>
              <a:t>アルゴリズムを利用した類似ソースコードの</a:t>
            </a:r>
            <a:r>
              <a:rPr lang="ja-JP" altLang="en-US" sz="1400" dirty="0" smtClean="0"/>
              <a:t>検索</a:t>
            </a:r>
            <a:endParaRPr lang="en-US" altLang="ja-JP" sz="1400" dirty="0" smtClean="0"/>
          </a:p>
          <a:p>
            <a:r>
              <a:rPr lang="ja-JP" altLang="en-US" sz="1400" dirty="0"/>
              <a:t>情報処理学会研究報告</a:t>
            </a:r>
            <a:r>
              <a:rPr lang="en-US" altLang="ja-JP" sz="1400" dirty="0"/>
              <a:t>, </a:t>
            </a:r>
            <a:r>
              <a:rPr lang="en-US" altLang="ja-JP" sz="1400" dirty="0" smtClean="0"/>
              <a:t>Vol.2016-SE-191</a:t>
            </a:r>
            <a:r>
              <a:rPr lang="en-US" altLang="ja-JP" sz="1400" dirty="0"/>
              <a:t>, </a:t>
            </a:r>
            <a:r>
              <a:rPr lang="en-US" altLang="ja-JP" sz="1400" dirty="0" smtClean="0"/>
              <a:t>2016.</a:t>
            </a:r>
            <a:endParaRPr kumimoji="1" lang="ja-JP" altLang="en-US" sz="1400" dirty="0">
              <a:solidFill>
                <a:srgbClr val="FF0000"/>
              </a:solidFill>
            </a:endParaRPr>
          </a:p>
        </p:txBody>
      </p:sp>
    </p:spTree>
    <p:extLst>
      <p:ext uri="{BB962C8B-B14F-4D97-AF65-F5344CB8AC3E}">
        <p14:creationId xmlns:p14="http://schemas.microsoft.com/office/powerpoint/2010/main" val="26143613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高速検索手法</a:t>
            </a:r>
            <a:r>
              <a:rPr kumimoji="1" lang="en-US" altLang="ja-JP" dirty="0" smtClean="0"/>
              <a:t>[3]</a:t>
            </a:r>
            <a:r>
              <a:rPr kumimoji="1" lang="ja-JP" altLang="en-US" dirty="0" smtClean="0"/>
              <a:t>の</a:t>
            </a:r>
            <a:r>
              <a:rPr lang="ja-JP" altLang="en-US" dirty="0"/>
              <a:t>概要図</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lang="ja-JP" altLang="en-US" smtClean="0">
                <a:solidFill>
                  <a:srgbClr val="000000"/>
                </a:solidFill>
              </a:rPr>
              <a:pPr/>
              <a:t>5</a:t>
            </a:fld>
            <a:endParaRPr lang="ja-JP" altLang="en-US">
              <a:solidFill>
                <a:srgbClr val="000000"/>
              </a:solidFill>
            </a:endParaRPr>
          </a:p>
        </p:txBody>
      </p:sp>
      <p:sp>
        <p:nvSpPr>
          <p:cNvPr id="5" name="テキスト ボックス 4"/>
          <p:cNvSpPr txBox="1"/>
          <p:nvPr/>
        </p:nvSpPr>
        <p:spPr>
          <a:xfrm>
            <a:off x="4383382" y="6181752"/>
            <a:ext cx="1685077" cy="369332"/>
          </a:xfrm>
          <a:prstGeom prst="rect">
            <a:avLst/>
          </a:prstGeom>
          <a:noFill/>
        </p:spPr>
        <p:txBody>
          <a:bodyPr wrap="none" rtlCol="0">
            <a:spAutoFit/>
          </a:bodyPr>
          <a:lstStyle/>
          <a:p>
            <a:r>
              <a:rPr kumimoji="1" lang="ja-JP" altLang="en-US" dirty="0" smtClean="0"/>
              <a:t>出力：検索結果</a:t>
            </a:r>
            <a:endParaRPr kumimoji="1" lang="ja-JP" altLang="en-US" dirty="0"/>
          </a:p>
        </p:txBody>
      </p:sp>
      <p:sp>
        <p:nvSpPr>
          <p:cNvPr id="8" name="正方形/長方形 7"/>
          <p:cNvSpPr/>
          <p:nvPr/>
        </p:nvSpPr>
        <p:spPr>
          <a:xfrm>
            <a:off x="4315798" y="2815398"/>
            <a:ext cx="497866" cy="497866"/>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1966842" y="279095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矢印コネクタ 9"/>
          <p:cNvCxnSpPr>
            <a:stCxn id="9" idx="3"/>
            <a:endCxn id="8" idx="1"/>
          </p:cNvCxnSpPr>
          <p:nvPr/>
        </p:nvCxnSpPr>
        <p:spPr>
          <a:xfrm flipV="1">
            <a:off x="2375092" y="3064331"/>
            <a:ext cx="1940706" cy="1419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27" idx="3"/>
            <a:endCxn id="8" idx="0"/>
          </p:cNvCxnSpPr>
          <p:nvPr/>
        </p:nvCxnSpPr>
        <p:spPr>
          <a:xfrm flipH="1">
            <a:off x="4564731" y="2327957"/>
            <a:ext cx="6494" cy="487441"/>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064235" y="3313264"/>
            <a:ext cx="785932" cy="281528"/>
          </a:xfrm>
          <a:prstGeom prst="rect">
            <a:avLst/>
          </a:prstGeom>
          <a:noFill/>
        </p:spPr>
        <p:txBody>
          <a:bodyPr wrap="none" rtlCol="0">
            <a:spAutoFit/>
          </a:bodyPr>
          <a:lstStyle/>
          <a:p>
            <a:r>
              <a:rPr lang="ja-JP" altLang="en-US" dirty="0" smtClean="0"/>
              <a:t>システム</a:t>
            </a:r>
            <a:endParaRPr kumimoji="1" lang="ja-JP" altLang="en-US" dirty="0"/>
          </a:p>
        </p:txBody>
      </p:sp>
      <p:sp>
        <p:nvSpPr>
          <p:cNvPr id="14" name="テキスト ボックス 13"/>
          <p:cNvSpPr txBox="1"/>
          <p:nvPr/>
        </p:nvSpPr>
        <p:spPr>
          <a:xfrm>
            <a:off x="1091183" y="2449502"/>
            <a:ext cx="2159567" cy="369332"/>
          </a:xfrm>
          <a:prstGeom prst="rect">
            <a:avLst/>
          </a:prstGeom>
          <a:noFill/>
        </p:spPr>
        <p:txBody>
          <a:bodyPr wrap="none" rtlCol="0">
            <a:spAutoFit/>
          </a:bodyPr>
          <a:lstStyle/>
          <a:p>
            <a:pPr algn="ctr"/>
            <a:r>
              <a:rPr lang="ja-JP" altLang="en-US" dirty="0" smtClean="0"/>
              <a:t>入力：ソースファイル</a:t>
            </a:r>
            <a:endParaRPr kumimoji="1" lang="ja-JP" altLang="en-US" dirty="0"/>
          </a:p>
        </p:txBody>
      </p:sp>
      <p:graphicFrame>
        <p:nvGraphicFramePr>
          <p:cNvPr id="16" name="表 15"/>
          <p:cNvGraphicFramePr>
            <a:graphicFrameLocks noGrp="1"/>
          </p:cNvGraphicFramePr>
          <p:nvPr>
            <p:extLst>
              <p:ext uri="{D42A27DB-BD31-4B8C-83A1-F6EECF244321}">
                <p14:modId xmlns:p14="http://schemas.microsoft.com/office/powerpoint/2010/main" val="1922099249"/>
              </p:ext>
            </p:extLst>
          </p:nvPr>
        </p:nvGraphicFramePr>
        <p:xfrm>
          <a:off x="3590663" y="4040134"/>
          <a:ext cx="3734753" cy="2151380"/>
        </p:xfrm>
        <a:graphic>
          <a:graphicData uri="http://schemas.openxmlformats.org/drawingml/2006/table">
            <a:tbl>
              <a:tblPr firstRow="1" bandRow="1">
                <a:tableStyleId>{46F890A9-2807-4EBB-B81D-B2AA78EC7F39}</a:tableStyleId>
              </a:tblPr>
              <a:tblGrid>
                <a:gridCol w="1052830"/>
                <a:gridCol w="1260793"/>
                <a:gridCol w="1421130"/>
              </a:tblGrid>
              <a:tr h="0">
                <a:tc>
                  <a:txBody>
                    <a:bodyPr/>
                    <a:lstStyle/>
                    <a:p>
                      <a:pPr algn="ctr"/>
                      <a:r>
                        <a:rPr kumimoji="1" lang="ja-JP" altLang="en-US" dirty="0" smtClean="0"/>
                        <a:t>ソフトウェア</a:t>
                      </a:r>
                      <a:endParaRPr kumimoji="1" lang="ja-JP" alt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dirty="0" smtClean="0"/>
                        <a:t>ソースファイル</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ja-JP" altLang="en-US" dirty="0" smtClean="0"/>
                        <a:t>類似度の推定値</a:t>
                      </a:r>
                      <a:endParaRPr kumimoji="1" lang="ja-JP" alt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pPr algn="l"/>
                      <a:r>
                        <a:rPr kumimoji="1" lang="en-US" altLang="ja-JP" sz="1600" baseline="0" dirty="0" smtClean="0"/>
                        <a:t>X - 1.0</a:t>
                      </a:r>
                      <a:endParaRPr kumimoji="1" lang="ja-JP" altLang="en-US" sz="1600" dirty="0"/>
                    </a:p>
                  </a:txBody>
                  <a:tcPr>
                    <a:lnL w="12700" cap="flat" cmpd="sng" algn="ctr">
                      <a:solidFill>
                        <a:schemeClr val="tx1"/>
                      </a:solidFill>
                      <a:prstDash val="solid"/>
                      <a:round/>
                      <a:headEnd type="none" w="med" len="med"/>
                      <a:tailEnd type="none" w="med" len="med"/>
                    </a:lnL>
                  </a:tcPr>
                </a:tc>
                <a:tc>
                  <a:txBody>
                    <a:bodyPr/>
                    <a:lstStyle/>
                    <a:p>
                      <a:pPr algn="l"/>
                      <a:r>
                        <a:rPr kumimoji="1" lang="en-US" altLang="ja-JP" sz="1600" baseline="0" dirty="0" smtClean="0"/>
                        <a:t>a</a:t>
                      </a:r>
                      <a:endParaRPr kumimoji="1" lang="ja-JP" altLang="en-US" sz="1600" dirty="0"/>
                    </a:p>
                  </a:txBody>
                  <a:tcPr/>
                </a:tc>
                <a:tc>
                  <a:txBody>
                    <a:bodyPr/>
                    <a:lstStyle/>
                    <a:p>
                      <a:pPr algn="r"/>
                      <a:r>
                        <a:rPr kumimoji="1" lang="en-US" altLang="ja-JP" sz="1600" dirty="0" smtClean="0"/>
                        <a:t>0.96</a:t>
                      </a:r>
                      <a:endParaRPr kumimoji="1" lang="ja-JP" altLang="en-US" sz="1600" dirty="0"/>
                    </a:p>
                  </a:txBody>
                  <a:tcPr>
                    <a:lnR w="12700" cap="flat" cmpd="sng" algn="ctr">
                      <a:solidFill>
                        <a:schemeClr val="tx1"/>
                      </a:solidFill>
                      <a:prstDash val="solid"/>
                      <a:round/>
                      <a:headEnd type="none" w="med" len="med"/>
                      <a:tailEnd type="none" w="med" len="med"/>
                    </a:lnR>
                  </a:tcPr>
                </a:tc>
              </a:tr>
              <a:tr h="370840">
                <a:tc>
                  <a:txBody>
                    <a:bodyPr/>
                    <a:lstStyle/>
                    <a:p>
                      <a:pPr algn="l"/>
                      <a:r>
                        <a:rPr kumimoji="1" lang="en-US" altLang="ja-JP" sz="1600" dirty="0" smtClean="0"/>
                        <a:t>X - 2.0</a:t>
                      </a:r>
                      <a:endParaRPr kumimoji="1" lang="ja-JP" altLang="en-US" sz="1600" dirty="0"/>
                    </a:p>
                  </a:txBody>
                  <a:tcPr>
                    <a:lnL w="12700" cap="flat" cmpd="sng" algn="ctr">
                      <a:solidFill>
                        <a:schemeClr val="tx1"/>
                      </a:solidFill>
                      <a:prstDash val="solid"/>
                      <a:round/>
                      <a:headEnd type="none" w="med" len="med"/>
                      <a:tailEnd type="none" w="med" len="med"/>
                    </a:lnL>
                  </a:tcPr>
                </a:tc>
                <a:tc>
                  <a:txBody>
                    <a:bodyPr/>
                    <a:lstStyle/>
                    <a:p>
                      <a:pPr algn="l"/>
                      <a:r>
                        <a:rPr kumimoji="1" lang="en-US" altLang="ja-JP" sz="1600" dirty="0" smtClean="0"/>
                        <a:t>a</a:t>
                      </a:r>
                      <a:endParaRPr kumimoji="1" lang="ja-JP" altLang="en-US" sz="1600" dirty="0"/>
                    </a:p>
                  </a:txBody>
                  <a:tcPr/>
                </a:tc>
                <a:tc>
                  <a:txBody>
                    <a:bodyPr/>
                    <a:lstStyle/>
                    <a:p>
                      <a:pPr algn="r"/>
                      <a:r>
                        <a:rPr kumimoji="1" lang="en-US" altLang="ja-JP" sz="1600" dirty="0" smtClean="0"/>
                        <a:t>0.97</a:t>
                      </a:r>
                      <a:endParaRPr kumimoji="1" lang="ja-JP" altLang="en-US" sz="1600" dirty="0"/>
                    </a:p>
                  </a:txBody>
                  <a:tcPr>
                    <a:lnR w="12700" cap="flat" cmpd="sng" algn="ctr">
                      <a:solidFill>
                        <a:schemeClr val="tx1"/>
                      </a:solidFill>
                      <a:prstDash val="solid"/>
                      <a:round/>
                      <a:headEnd type="none" w="med" len="med"/>
                      <a:tailEnd type="none" w="med" len="med"/>
                    </a:lnR>
                  </a:tcPr>
                </a:tc>
              </a:tr>
              <a:tr h="370840">
                <a:tc>
                  <a:txBody>
                    <a:bodyPr/>
                    <a:lstStyle/>
                    <a:p>
                      <a:pPr algn="l"/>
                      <a:r>
                        <a:rPr kumimoji="1" lang="en-US" altLang="ja-JP" sz="1600" dirty="0" smtClean="0"/>
                        <a:t>X - 3.0</a:t>
                      </a:r>
                      <a:endParaRPr kumimoji="1" lang="ja-JP" altLang="en-US" sz="1600" dirty="0"/>
                    </a:p>
                  </a:txBody>
                  <a:tcPr>
                    <a:lnL w="12700" cap="flat" cmpd="sng" algn="ctr">
                      <a:solidFill>
                        <a:schemeClr val="tx1"/>
                      </a:solidFill>
                      <a:prstDash val="solid"/>
                      <a:round/>
                      <a:headEnd type="none" w="med" len="med"/>
                      <a:tailEnd type="none" w="med" len="med"/>
                    </a:lnL>
                  </a:tcPr>
                </a:tc>
                <a:tc>
                  <a:txBody>
                    <a:bodyPr/>
                    <a:lstStyle/>
                    <a:p>
                      <a:pPr algn="l"/>
                      <a:r>
                        <a:rPr kumimoji="1" lang="en-US" altLang="ja-JP" sz="1600" baseline="0" dirty="0" smtClean="0"/>
                        <a:t>a</a:t>
                      </a:r>
                      <a:endParaRPr kumimoji="1" lang="ja-JP" altLang="en-US" sz="1600" dirty="0"/>
                    </a:p>
                  </a:txBody>
                  <a:tcPr/>
                </a:tc>
                <a:tc>
                  <a:txBody>
                    <a:bodyPr/>
                    <a:lstStyle/>
                    <a:p>
                      <a:pPr algn="r"/>
                      <a:r>
                        <a:rPr kumimoji="1" lang="en-US" altLang="ja-JP" sz="1600" dirty="0" smtClean="0"/>
                        <a:t>0.99</a:t>
                      </a:r>
                      <a:endParaRPr kumimoji="1" lang="ja-JP" altLang="en-US" sz="1600" dirty="0"/>
                    </a:p>
                  </a:txBody>
                  <a:tcPr>
                    <a:lnR w="12700" cap="flat" cmpd="sng" algn="ctr">
                      <a:solidFill>
                        <a:schemeClr val="tx1"/>
                      </a:solidFill>
                      <a:prstDash val="solid"/>
                      <a:round/>
                      <a:headEnd type="none" w="med" len="med"/>
                      <a:tailEnd type="none" w="med" len="med"/>
                    </a:lnR>
                  </a:tcPr>
                </a:tc>
              </a:tr>
              <a:tr h="370840">
                <a:tc>
                  <a:txBody>
                    <a:bodyPr/>
                    <a:lstStyle/>
                    <a:p>
                      <a:pPr algn="l"/>
                      <a:r>
                        <a:rPr kumimoji="1" lang="en-US" altLang="ja-JP" sz="1600" dirty="0" smtClean="0"/>
                        <a:t>X - 4.0</a:t>
                      </a:r>
                      <a:endParaRPr kumimoji="1" lang="ja-JP" altLang="en-US" sz="1600" dirty="0"/>
                    </a:p>
                  </a:txBody>
                  <a:tcPr>
                    <a:lnL w="12700" cap="flat" cmpd="sng" algn="ctr">
                      <a:solidFill>
                        <a:schemeClr val="tx1"/>
                      </a:solidFill>
                      <a:prstDash val="solid"/>
                      <a:round/>
                      <a:headEnd type="none" w="med" len="med"/>
                      <a:tailEnd type="none" w="med" len="med"/>
                    </a:ln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en-US" altLang="ja-JP" sz="1600" dirty="0" smtClean="0"/>
                        <a:t>a</a:t>
                      </a:r>
                      <a:endParaRPr kumimoji="1" lang="ja-JP" altLang="en-US" sz="1600" dirty="0" smtClean="0"/>
                    </a:p>
                  </a:txBody>
                  <a:tcPr/>
                </a:tc>
                <a:tc>
                  <a:txBody>
                    <a:bodyPr/>
                    <a:lstStyle/>
                    <a:p>
                      <a:pPr marL="0" marR="0" indent="0" algn="r" defTabSz="685800" rtl="0" eaLnBrk="1" fontAlgn="auto" latinLnBrk="0" hangingPunct="1">
                        <a:lnSpc>
                          <a:spcPct val="100000"/>
                        </a:lnSpc>
                        <a:spcBef>
                          <a:spcPts val="0"/>
                        </a:spcBef>
                        <a:spcAft>
                          <a:spcPts val="0"/>
                        </a:spcAft>
                        <a:buClrTx/>
                        <a:buSzTx/>
                        <a:buFontTx/>
                        <a:buNone/>
                        <a:tabLst/>
                        <a:defRPr/>
                      </a:pPr>
                      <a:r>
                        <a:rPr kumimoji="1" lang="en-US" altLang="ja-JP" sz="1600" dirty="0" smtClean="0"/>
                        <a:t>0.97</a:t>
                      </a:r>
                      <a:endParaRPr kumimoji="1" lang="ja-JP" altLang="en-US" sz="1600" dirty="0" smtClean="0"/>
                    </a:p>
                  </a:txBody>
                  <a:tcPr>
                    <a:lnR w="12700" cap="flat" cmpd="sng" algn="ctr">
                      <a:solidFill>
                        <a:schemeClr val="tx1"/>
                      </a:solidFill>
                      <a:prstDash val="solid"/>
                      <a:round/>
                      <a:headEnd type="none" w="med" len="med"/>
                      <a:tailEnd type="none" w="med" len="med"/>
                    </a:lnR>
                  </a:tcPr>
                </a:tc>
              </a:tr>
              <a:tr h="370840">
                <a:tc>
                  <a:txBody>
                    <a:bodyPr/>
                    <a:lstStyle/>
                    <a:p>
                      <a:pPr algn="l"/>
                      <a:r>
                        <a:rPr kumimoji="1" lang="en-US" altLang="ja-JP" sz="1600" dirty="0" smtClean="0"/>
                        <a:t>X - 5.0</a:t>
                      </a:r>
                      <a:endParaRPr kumimoji="1" lang="ja-JP" altLang="en-US" sz="1600"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en-US" altLang="ja-JP" sz="1600" dirty="0" smtClean="0"/>
                        <a:t>a</a:t>
                      </a:r>
                      <a:endParaRPr kumimoji="1" lang="ja-JP" altLang="en-US" sz="1600" dirty="0" smtClean="0"/>
                    </a:p>
                  </a:txBody>
                  <a:tcPr>
                    <a:lnB w="12700" cap="flat" cmpd="sng" algn="ctr">
                      <a:solidFill>
                        <a:schemeClr val="tx1"/>
                      </a:solidFill>
                      <a:prstDash val="solid"/>
                      <a:round/>
                      <a:headEnd type="none" w="med" len="med"/>
                      <a:tailEnd type="none" w="med" len="med"/>
                    </a:lnB>
                  </a:tcPr>
                </a:tc>
                <a:tc>
                  <a:txBody>
                    <a:bodyPr/>
                    <a:lstStyle/>
                    <a:p>
                      <a:pPr marL="0" marR="0" indent="0" algn="r" defTabSz="685800" rtl="0" eaLnBrk="1" fontAlgn="auto" latinLnBrk="0" hangingPunct="1">
                        <a:lnSpc>
                          <a:spcPct val="100000"/>
                        </a:lnSpc>
                        <a:spcBef>
                          <a:spcPts val="0"/>
                        </a:spcBef>
                        <a:spcAft>
                          <a:spcPts val="0"/>
                        </a:spcAft>
                        <a:buClrTx/>
                        <a:buSzTx/>
                        <a:buFontTx/>
                        <a:buNone/>
                        <a:tabLst/>
                        <a:defRPr/>
                      </a:pPr>
                      <a:r>
                        <a:rPr kumimoji="1" lang="en-US" altLang="ja-JP" sz="1600" dirty="0" smtClean="0"/>
                        <a:t>0.9</a:t>
                      </a:r>
                      <a:endParaRPr kumimoji="1" lang="ja-JP" altLang="en-US" sz="1600" dirty="0" smtClean="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cxnSp>
        <p:nvCxnSpPr>
          <p:cNvPr id="25" name="カギ線コネクタ 24"/>
          <p:cNvCxnSpPr>
            <a:stCxn id="8" idx="3"/>
          </p:cNvCxnSpPr>
          <p:nvPr/>
        </p:nvCxnSpPr>
        <p:spPr>
          <a:xfrm>
            <a:off x="4813664" y="3064331"/>
            <a:ext cx="824514" cy="951450"/>
          </a:xfrm>
          <a:prstGeom prst="bentConnector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角丸四角形吹き出し 2"/>
          <p:cNvSpPr/>
          <p:nvPr/>
        </p:nvSpPr>
        <p:spPr>
          <a:xfrm>
            <a:off x="5749719" y="1014373"/>
            <a:ext cx="3215351" cy="2129223"/>
          </a:xfrm>
          <a:prstGeom prst="wedgeRoundRectCallout">
            <a:avLst>
              <a:gd name="adj1" fmla="val -75366"/>
              <a:gd name="adj2" fmla="val -750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メモ 17"/>
          <p:cNvSpPr/>
          <p:nvPr/>
        </p:nvSpPr>
        <p:spPr>
          <a:xfrm>
            <a:off x="6029922" y="114511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メモ 18"/>
          <p:cNvSpPr/>
          <p:nvPr/>
        </p:nvSpPr>
        <p:spPr>
          <a:xfrm>
            <a:off x="6627232" y="114511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メモ 19"/>
          <p:cNvSpPr/>
          <p:nvPr/>
        </p:nvSpPr>
        <p:spPr>
          <a:xfrm>
            <a:off x="7224542" y="114511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メモ 20"/>
          <p:cNvSpPr/>
          <p:nvPr/>
        </p:nvSpPr>
        <p:spPr>
          <a:xfrm>
            <a:off x="7821852" y="114511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メモ 21"/>
          <p:cNvSpPr/>
          <p:nvPr/>
        </p:nvSpPr>
        <p:spPr>
          <a:xfrm>
            <a:off x="6029922" y="1855287"/>
            <a:ext cx="408250" cy="575158"/>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メモ 22"/>
          <p:cNvSpPr/>
          <p:nvPr/>
        </p:nvSpPr>
        <p:spPr>
          <a:xfrm>
            <a:off x="6627232" y="1855287"/>
            <a:ext cx="408250" cy="575158"/>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メモ 23"/>
          <p:cNvSpPr/>
          <p:nvPr/>
        </p:nvSpPr>
        <p:spPr>
          <a:xfrm>
            <a:off x="7224542" y="1855287"/>
            <a:ext cx="408250" cy="575158"/>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メモ 25"/>
          <p:cNvSpPr/>
          <p:nvPr/>
        </p:nvSpPr>
        <p:spPr>
          <a:xfrm>
            <a:off x="7821852" y="1855287"/>
            <a:ext cx="408250" cy="575158"/>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rot="5400000">
            <a:off x="7119964" y="2568002"/>
            <a:ext cx="578874"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27" name="円柱 26"/>
          <p:cNvSpPr/>
          <p:nvPr/>
        </p:nvSpPr>
        <p:spPr>
          <a:xfrm>
            <a:off x="4322292" y="1694868"/>
            <a:ext cx="497866" cy="633089"/>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3845706" y="1354659"/>
            <a:ext cx="1451038" cy="369332"/>
          </a:xfrm>
          <a:prstGeom prst="rect">
            <a:avLst/>
          </a:prstGeom>
          <a:noFill/>
        </p:spPr>
        <p:txBody>
          <a:bodyPr wrap="square" rtlCol="0">
            <a:spAutoFit/>
          </a:bodyPr>
          <a:lstStyle/>
          <a:p>
            <a:pPr algn="ctr"/>
            <a:r>
              <a:rPr kumimoji="1" lang="ja-JP" altLang="en-US" dirty="0" smtClean="0"/>
              <a:t>データベース</a:t>
            </a:r>
            <a:endParaRPr kumimoji="1" lang="ja-JP" altLang="en-US" dirty="0"/>
          </a:p>
        </p:txBody>
      </p:sp>
      <p:graphicFrame>
        <p:nvGraphicFramePr>
          <p:cNvPr id="29" name="表 28"/>
          <p:cNvGraphicFramePr>
            <a:graphicFrameLocks noGrp="1"/>
          </p:cNvGraphicFramePr>
          <p:nvPr>
            <p:extLst>
              <p:ext uri="{D42A27DB-BD31-4B8C-83A1-F6EECF244321}">
                <p14:modId xmlns:p14="http://schemas.microsoft.com/office/powerpoint/2010/main" val="2728958395"/>
              </p:ext>
            </p:extLst>
          </p:nvPr>
        </p:nvGraphicFramePr>
        <p:xfrm>
          <a:off x="952241" y="3420767"/>
          <a:ext cx="2323983" cy="668020"/>
        </p:xfrm>
        <a:graphic>
          <a:graphicData uri="http://schemas.openxmlformats.org/drawingml/2006/table">
            <a:tbl>
              <a:tblPr firstRow="1" bandRow="1">
                <a:tableStyleId>{46F890A9-2807-4EBB-B81D-B2AA78EC7F39}</a:tableStyleId>
              </a:tblPr>
              <a:tblGrid>
                <a:gridCol w="1052830"/>
                <a:gridCol w="1271153"/>
              </a:tblGrid>
              <a:tr h="0">
                <a:tc>
                  <a:txBody>
                    <a:bodyPr/>
                    <a:lstStyle/>
                    <a:p>
                      <a:pPr algn="r"/>
                      <a:r>
                        <a:rPr kumimoji="1" lang="ja-JP" altLang="en-US" dirty="0" smtClean="0"/>
                        <a:t>ソフトウェア</a:t>
                      </a:r>
                      <a:endParaRPr kumimoji="1" lang="ja-JP" alt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dirty="0" smtClean="0"/>
                        <a:t>ソースファイル</a:t>
                      </a:r>
                      <a:endParaRPr kumimoji="1" lang="ja-JP" alt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pPr algn="l"/>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r>
                        <a:rPr kumimoji="1" lang="en-US" altLang="ja-JP" sz="1600" dirty="0" smtClean="0"/>
                        <a:t>a</a:t>
                      </a:r>
                      <a:endParaRPr kumimoji="1" lang="ja-JP" altLang="en-US" sz="16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30" name="メモ 29"/>
          <p:cNvSpPr/>
          <p:nvPr/>
        </p:nvSpPr>
        <p:spPr>
          <a:xfrm>
            <a:off x="8419162" y="114511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メモ 30"/>
          <p:cNvSpPr/>
          <p:nvPr/>
        </p:nvSpPr>
        <p:spPr>
          <a:xfrm>
            <a:off x="8419162" y="1855287"/>
            <a:ext cx="408250" cy="575158"/>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25886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p:txBody>
          <a:bodyPr/>
          <a:lstStyle/>
          <a:p>
            <a:pPr>
              <a:spcAft>
                <a:spcPts val="600"/>
              </a:spcAft>
            </a:pPr>
            <a:r>
              <a:rPr lang="ja-JP" altLang="en-US" dirty="0"/>
              <a:t>複数ファイルの検索</a:t>
            </a:r>
            <a:r>
              <a:rPr lang="ja-JP" altLang="en-US" dirty="0" smtClean="0"/>
              <a:t>結果から得られたソースファイル群を用いて，再利用したソフトウェアの再利用元を推定する手法を提案</a:t>
            </a:r>
            <a:endParaRPr lang="en-US" altLang="ja-JP" dirty="0"/>
          </a:p>
          <a:p>
            <a:pPr>
              <a:spcAft>
                <a:spcPts val="600"/>
              </a:spcAft>
            </a:pPr>
            <a:endParaRPr lang="en-US" altLang="ja-JP" dirty="0" smtClean="0"/>
          </a:p>
          <a:p>
            <a:pPr>
              <a:spcAft>
                <a:spcPts val="600"/>
              </a:spcAft>
            </a:pPr>
            <a:r>
              <a:rPr lang="ja-JP" altLang="en-US" dirty="0" smtClean="0"/>
              <a:t>入力：再利用したソフトウェアのソースファイル集合</a:t>
            </a:r>
            <a:endParaRPr lang="en-US" altLang="ja-JP" dirty="0" smtClean="0"/>
          </a:p>
          <a:p>
            <a:pPr>
              <a:spcAft>
                <a:spcPts val="600"/>
              </a:spcAft>
            </a:pPr>
            <a:r>
              <a:rPr lang="ja-JP" altLang="en-US" dirty="0" smtClean="0"/>
              <a:t>出力：類似するソースファイルを持つソフトウェアのリスト</a:t>
            </a:r>
            <a:endParaRPr lang="en-US" altLang="ja-JP" dirty="0" smtClean="0"/>
          </a:p>
          <a:p>
            <a:pPr lvl="1">
              <a:spcAft>
                <a:spcPts val="600"/>
              </a:spcAft>
            </a:pPr>
            <a:r>
              <a:rPr lang="ja-JP" altLang="en-US" dirty="0"/>
              <a:t>類似度の順に</a:t>
            </a:r>
            <a:r>
              <a:rPr lang="ja-JP" altLang="en-US" dirty="0" smtClean="0"/>
              <a:t>並べ替え順位をつけたリスト</a:t>
            </a:r>
            <a:endParaRPr lang="en-US" altLang="ja-JP"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6</a:t>
            </a:fld>
            <a:endParaRPr kumimoji="1" lang="ja-JP" altLang="en-US"/>
          </a:p>
        </p:txBody>
      </p:sp>
    </p:spTree>
    <p:extLst>
      <p:ext uri="{BB962C8B-B14F-4D97-AF65-F5344CB8AC3E}">
        <p14:creationId xmlns:p14="http://schemas.microsoft.com/office/powerpoint/2010/main" val="901322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n-ea"/>
                <a:ea typeface="+mn-ea"/>
              </a:rPr>
              <a:t>1.</a:t>
            </a:r>
            <a:r>
              <a:rPr lang="ja-JP" altLang="en-US" dirty="0">
                <a:latin typeface="+mn-ea"/>
                <a:ea typeface="+mn-ea"/>
              </a:rPr>
              <a:t>複数ファイルの</a:t>
            </a:r>
            <a:r>
              <a:rPr lang="ja-JP" altLang="en-US" dirty="0" smtClean="0">
                <a:latin typeface="+mn-ea"/>
                <a:ea typeface="+mn-ea"/>
              </a:rPr>
              <a:t>検索</a:t>
            </a:r>
            <a:endParaRPr kumimoji="1" lang="ja-JP" altLang="en-US" dirty="0">
              <a:latin typeface="+mn-ea"/>
              <a:ea typeface="+mn-ea"/>
            </a:endParaRPr>
          </a:p>
        </p:txBody>
      </p:sp>
      <p:sp>
        <p:nvSpPr>
          <p:cNvPr id="3" name="コンテンツ プレースホルダー 2"/>
          <p:cNvSpPr>
            <a:spLocks noGrp="1"/>
          </p:cNvSpPr>
          <p:nvPr>
            <p:ph idx="1"/>
          </p:nvPr>
        </p:nvSpPr>
        <p:spPr>
          <a:xfrm>
            <a:off x="398206" y="921148"/>
            <a:ext cx="8436077" cy="578037"/>
          </a:xfrm>
        </p:spPr>
        <p:txBody>
          <a:bodyPr/>
          <a:lstStyle/>
          <a:p>
            <a:pPr>
              <a:spcAft>
                <a:spcPts val="600"/>
              </a:spcAft>
            </a:pPr>
            <a:r>
              <a:rPr lang="ja-JP" altLang="en-US" dirty="0"/>
              <a:t>再利用</a:t>
            </a:r>
            <a:r>
              <a:rPr lang="ja-JP" altLang="en-US" dirty="0" smtClean="0"/>
              <a:t>したソフトウェアの各ソースファイルに</a:t>
            </a:r>
            <a:r>
              <a:rPr lang="ja-JP" altLang="en-US" dirty="0"/>
              <a:t>対して</a:t>
            </a:r>
            <a:r>
              <a:rPr lang="ja-JP" altLang="en-US" dirty="0" smtClean="0"/>
              <a:t>検索を行い，結果をソフトウェア別にまとめる．</a:t>
            </a:r>
            <a:endParaRPr lang="en-US" altLang="ja-JP" dirty="0" smtClean="0"/>
          </a:p>
          <a:p>
            <a:pPr>
              <a:spcAft>
                <a:spcPts val="600"/>
              </a:spcAft>
            </a:pPr>
            <a:r>
              <a:rPr lang="ja-JP" altLang="en-US" dirty="0" smtClean="0"/>
              <a:t>類似度</a:t>
            </a:r>
            <a:endParaRPr lang="en-US" altLang="ja-JP" dirty="0" smtClean="0"/>
          </a:p>
          <a:p>
            <a:pPr lvl="1">
              <a:spcAft>
                <a:spcPts val="600"/>
              </a:spcAft>
            </a:pPr>
            <a:r>
              <a:rPr lang="ja-JP" altLang="en-US" dirty="0" smtClean="0"/>
              <a:t>ソースファイルのトークンから得られる </a:t>
            </a:r>
            <a:r>
              <a:rPr lang="en-US" altLang="ja-JP" dirty="0" smtClean="0"/>
              <a:t>3-gram</a:t>
            </a:r>
            <a:r>
              <a:rPr lang="ja-JP" altLang="en-US" dirty="0"/>
              <a:t> </a:t>
            </a:r>
            <a:r>
              <a:rPr lang="ja-JP" altLang="en-US" dirty="0" smtClean="0"/>
              <a:t>集</a:t>
            </a:r>
            <a:r>
              <a:rPr lang="ja-JP" altLang="en-US" dirty="0"/>
              <a:t>合</a:t>
            </a:r>
            <a:r>
              <a:rPr lang="ja-JP" altLang="en-US" dirty="0" smtClean="0"/>
              <a:t>に</a:t>
            </a:r>
            <a:r>
              <a:rPr lang="ja-JP" altLang="en-US" dirty="0"/>
              <a:t>対</a:t>
            </a:r>
            <a:r>
              <a:rPr lang="ja-JP" altLang="en-US" dirty="0" smtClean="0"/>
              <a:t>する</a:t>
            </a:r>
            <a:r>
              <a:rPr lang="en-US" altLang="ja-JP" dirty="0"/>
              <a:t> </a:t>
            </a:r>
            <a:r>
              <a:rPr lang="en-US" altLang="ja-JP" dirty="0" err="1" smtClean="0"/>
              <a:t>Jaccard</a:t>
            </a:r>
            <a:r>
              <a:rPr lang="en-US" altLang="ja-JP" dirty="0" smtClean="0"/>
              <a:t> </a:t>
            </a:r>
            <a:r>
              <a:rPr lang="ja-JP" altLang="en-US" dirty="0" smtClean="0"/>
              <a:t>係数</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7</a:t>
            </a:fld>
            <a:endParaRPr kumimoji="1" lang="ja-JP" altLang="en-US"/>
          </a:p>
        </p:txBody>
      </p:sp>
    </p:spTree>
    <p:extLst>
      <p:ext uri="{BB962C8B-B14F-4D97-AF65-F5344CB8AC3E}">
        <p14:creationId xmlns:p14="http://schemas.microsoft.com/office/powerpoint/2010/main" val="28134683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n-ea"/>
                <a:ea typeface="+mn-ea"/>
              </a:rPr>
              <a:t>1.</a:t>
            </a:r>
            <a:r>
              <a:rPr lang="ja-JP" altLang="en-US" dirty="0">
                <a:latin typeface="+mn-ea"/>
                <a:ea typeface="+mn-ea"/>
              </a:rPr>
              <a:t>複数ファイルの</a:t>
            </a:r>
            <a:r>
              <a:rPr lang="ja-JP" altLang="en-US" dirty="0" smtClean="0">
                <a:latin typeface="+mn-ea"/>
                <a:ea typeface="+mn-ea"/>
              </a:rPr>
              <a:t>検索</a:t>
            </a:r>
            <a:endParaRPr kumimoji="1" lang="ja-JP" altLang="en-US" dirty="0">
              <a:latin typeface="+mn-ea"/>
              <a:ea typeface="+mn-ea"/>
            </a:endParaRPr>
          </a:p>
        </p:txBody>
      </p:sp>
      <p:sp>
        <p:nvSpPr>
          <p:cNvPr id="3" name="コンテンツ プレースホルダー 2"/>
          <p:cNvSpPr>
            <a:spLocks noGrp="1"/>
          </p:cNvSpPr>
          <p:nvPr>
            <p:ph idx="1"/>
          </p:nvPr>
        </p:nvSpPr>
        <p:spPr>
          <a:xfrm>
            <a:off x="398206" y="921148"/>
            <a:ext cx="8436077" cy="578037"/>
          </a:xfrm>
        </p:spPr>
        <p:txBody>
          <a:bodyPr/>
          <a:lstStyle/>
          <a:p>
            <a:pPr>
              <a:spcAft>
                <a:spcPts val="600"/>
              </a:spcAft>
            </a:pPr>
            <a:r>
              <a:rPr lang="ja-JP" altLang="en-US" dirty="0"/>
              <a:t>再利用</a:t>
            </a:r>
            <a:r>
              <a:rPr lang="ja-JP" altLang="en-US" dirty="0" smtClean="0"/>
              <a:t>したソフトウェアの各ソースファイルに</a:t>
            </a:r>
            <a:r>
              <a:rPr lang="ja-JP" altLang="en-US" dirty="0"/>
              <a:t>対して</a:t>
            </a:r>
            <a:r>
              <a:rPr lang="ja-JP" altLang="en-US" dirty="0" smtClean="0"/>
              <a:t>検索を行い，結果をソフトウェア別にまとめる．</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8</a:t>
            </a:fld>
            <a:endParaRPr kumimoji="1" lang="ja-JP" altLang="en-US"/>
          </a:p>
        </p:txBody>
      </p:sp>
      <p:sp>
        <p:nvSpPr>
          <p:cNvPr id="62" name="正方形/長方形 61"/>
          <p:cNvSpPr/>
          <p:nvPr/>
        </p:nvSpPr>
        <p:spPr>
          <a:xfrm>
            <a:off x="4324239" y="3348435"/>
            <a:ext cx="497866" cy="497866"/>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78861" y="2306952"/>
            <a:ext cx="1665495" cy="20829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ソフトウェア </a:t>
            </a:r>
            <a:r>
              <a:rPr lang="en-US" altLang="ja-JP" dirty="0">
                <a:solidFill>
                  <a:schemeClr val="tx1"/>
                </a:solidFill>
              </a:rPr>
              <a:t>: </a:t>
            </a:r>
            <a:r>
              <a:rPr lang="en-US" altLang="ja-JP" dirty="0" smtClean="0">
                <a:solidFill>
                  <a:schemeClr val="tx1"/>
                </a:solidFill>
              </a:rPr>
              <a:t>X</a:t>
            </a:r>
          </a:p>
          <a:p>
            <a:pPr algn="ctr"/>
            <a:endParaRPr lang="en-US" altLang="ja-JP" dirty="0">
              <a:solidFill>
                <a:schemeClr val="tx1"/>
              </a:solidFill>
            </a:endParaRPr>
          </a:p>
          <a:p>
            <a:pPr algn="ctr"/>
            <a:endParaRPr lang="en-US" altLang="ja-JP" dirty="0" smtClean="0">
              <a:solidFill>
                <a:schemeClr val="tx1"/>
              </a:solidFill>
            </a:endParaRPr>
          </a:p>
          <a:p>
            <a:pPr algn="ctr"/>
            <a:endParaRPr lang="en-US" altLang="ja-JP" dirty="0">
              <a:solidFill>
                <a:schemeClr val="tx1"/>
              </a:solidFill>
            </a:endParaRPr>
          </a:p>
          <a:p>
            <a:pPr algn="ctr"/>
            <a:endParaRPr lang="en-US" altLang="ja-JP" dirty="0" smtClean="0">
              <a:solidFill>
                <a:schemeClr val="tx1"/>
              </a:solidFill>
            </a:endParaRPr>
          </a:p>
          <a:p>
            <a:pPr algn="ctr"/>
            <a:endParaRPr lang="ja-JP" altLang="en-US" dirty="0">
              <a:solidFill>
                <a:schemeClr val="tx1"/>
              </a:solidFill>
            </a:endParaRPr>
          </a:p>
          <a:p>
            <a:pPr algn="ctr"/>
            <a:endParaRPr kumimoji="1" lang="ja-JP" altLang="en-US" dirty="0">
              <a:solidFill>
                <a:schemeClr val="tx1"/>
              </a:solidFill>
            </a:endParaRPr>
          </a:p>
        </p:txBody>
      </p:sp>
      <p:cxnSp>
        <p:nvCxnSpPr>
          <p:cNvPr id="69" name="直線矢印コネクタ 68"/>
          <p:cNvCxnSpPr>
            <a:stCxn id="53" idx="3"/>
            <a:endCxn id="62" idx="0"/>
          </p:cNvCxnSpPr>
          <p:nvPr/>
        </p:nvCxnSpPr>
        <p:spPr>
          <a:xfrm>
            <a:off x="4571225" y="2857944"/>
            <a:ext cx="1947" cy="490491"/>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4089019" y="3882461"/>
            <a:ext cx="1031051" cy="369332"/>
          </a:xfrm>
          <a:prstGeom prst="rect">
            <a:avLst/>
          </a:prstGeom>
          <a:noFill/>
        </p:spPr>
        <p:txBody>
          <a:bodyPr wrap="none" rtlCol="0">
            <a:spAutoFit/>
          </a:bodyPr>
          <a:lstStyle/>
          <a:p>
            <a:pPr algn="ctr"/>
            <a:r>
              <a:rPr lang="ja-JP" altLang="en-US" dirty="0" smtClean="0"/>
              <a:t>システム</a:t>
            </a:r>
            <a:endParaRPr kumimoji="1" lang="ja-JP" altLang="en-US" dirty="0"/>
          </a:p>
        </p:txBody>
      </p:sp>
      <p:sp>
        <p:nvSpPr>
          <p:cNvPr id="53" name="円柱 52"/>
          <p:cNvSpPr/>
          <p:nvPr/>
        </p:nvSpPr>
        <p:spPr>
          <a:xfrm>
            <a:off x="4322292" y="2224855"/>
            <a:ext cx="497866" cy="633089"/>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3845706" y="1884646"/>
            <a:ext cx="1451038" cy="369332"/>
          </a:xfrm>
          <a:prstGeom prst="rect">
            <a:avLst/>
          </a:prstGeom>
          <a:noFill/>
        </p:spPr>
        <p:txBody>
          <a:bodyPr wrap="square" rtlCol="0">
            <a:spAutoFit/>
          </a:bodyPr>
          <a:lstStyle/>
          <a:p>
            <a:pPr algn="ctr"/>
            <a:r>
              <a:rPr kumimoji="1" lang="ja-JP" altLang="en-US" dirty="0" smtClean="0"/>
              <a:t>データベース</a:t>
            </a:r>
            <a:endParaRPr kumimoji="1" lang="ja-JP" altLang="en-US" dirty="0"/>
          </a:p>
        </p:txBody>
      </p:sp>
      <p:sp>
        <p:nvSpPr>
          <p:cNvPr id="46" name="メモ 45"/>
          <p:cNvSpPr/>
          <p:nvPr/>
        </p:nvSpPr>
        <p:spPr>
          <a:xfrm>
            <a:off x="935328" y="2784148"/>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7" name="メモ 46"/>
          <p:cNvSpPr/>
          <p:nvPr/>
        </p:nvSpPr>
        <p:spPr>
          <a:xfrm>
            <a:off x="935328" y="3315664"/>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p:nvPr/>
        </p:nvSpPr>
        <p:spPr>
          <a:xfrm>
            <a:off x="935328" y="3846301"/>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メモ 33"/>
          <p:cNvSpPr/>
          <p:nvPr/>
        </p:nvSpPr>
        <p:spPr>
          <a:xfrm>
            <a:off x="3007780" y="3439491"/>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矢印コネクタ 34"/>
          <p:cNvCxnSpPr>
            <a:stCxn id="34" idx="3"/>
            <a:endCxn id="62" idx="1"/>
          </p:cNvCxnSpPr>
          <p:nvPr/>
        </p:nvCxnSpPr>
        <p:spPr>
          <a:xfrm>
            <a:off x="3231904" y="3597368"/>
            <a:ext cx="109233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カギ線コネクタ 35"/>
          <p:cNvCxnSpPr>
            <a:stCxn id="62" idx="3"/>
          </p:cNvCxnSpPr>
          <p:nvPr/>
        </p:nvCxnSpPr>
        <p:spPr>
          <a:xfrm>
            <a:off x="4822105" y="3597368"/>
            <a:ext cx="671915" cy="867952"/>
          </a:xfrm>
          <a:prstGeom prst="bentConnector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683111" y="3709618"/>
            <a:ext cx="866286" cy="461665"/>
          </a:xfrm>
          <a:prstGeom prst="rect">
            <a:avLst/>
          </a:prstGeom>
          <a:noFill/>
        </p:spPr>
        <p:txBody>
          <a:bodyPr wrap="square" rtlCol="0">
            <a:spAutoFit/>
          </a:bodyPr>
          <a:lstStyle/>
          <a:p>
            <a:pPr algn="ctr"/>
            <a:r>
              <a:rPr lang="en-US" altLang="ja-JP" sz="2400" dirty="0"/>
              <a:t>a</a:t>
            </a:r>
            <a:endParaRPr kumimoji="1" lang="ja-JP" altLang="en-US" sz="2400" dirty="0"/>
          </a:p>
        </p:txBody>
      </p:sp>
      <p:sp>
        <p:nvSpPr>
          <p:cNvPr id="43" name="角丸四角形吹き出し 42"/>
          <p:cNvSpPr/>
          <p:nvPr/>
        </p:nvSpPr>
        <p:spPr>
          <a:xfrm>
            <a:off x="5988361" y="1746086"/>
            <a:ext cx="2117413" cy="2241117"/>
          </a:xfrm>
          <a:prstGeom prst="wedgeRoundRectCallout">
            <a:avLst>
              <a:gd name="adj1" fmla="val -105185"/>
              <a:gd name="adj2" fmla="val -1491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メモ 43"/>
          <p:cNvSpPr/>
          <p:nvPr/>
        </p:nvSpPr>
        <p:spPr>
          <a:xfrm>
            <a:off x="6286979"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5" name="メモ 44"/>
          <p:cNvSpPr/>
          <p:nvPr/>
        </p:nvSpPr>
        <p:spPr>
          <a:xfrm>
            <a:off x="6648313"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0" name="メモ 49"/>
          <p:cNvSpPr/>
          <p:nvPr/>
        </p:nvSpPr>
        <p:spPr>
          <a:xfrm>
            <a:off x="7002276"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1" name="メモ 50"/>
          <p:cNvSpPr/>
          <p:nvPr/>
        </p:nvSpPr>
        <p:spPr>
          <a:xfrm>
            <a:off x="7344417"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2" name="メモ 51"/>
          <p:cNvSpPr/>
          <p:nvPr/>
        </p:nvSpPr>
        <p:spPr>
          <a:xfrm>
            <a:off x="6286979"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メモ 58"/>
          <p:cNvSpPr/>
          <p:nvPr/>
        </p:nvSpPr>
        <p:spPr>
          <a:xfrm>
            <a:off x="6648313"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メモ 59"/>
          <p:cNvSpPr/>
          <p:nvPr/>
        </p:nvSpPr>
        <p:spPr>
          <a:xfrm>
            <a:off x="7002276"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メモ 60"/>
          <p:cNvSpPr/>
          <p:nvPr/>
        </p:nvSpPr>
        <p:spPr>
          <a:xfrm>
            <a:off x="7344417"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rot="16200000">
            <a:off x="6824901" y="3555946"/>
            <a:ext cx="578874"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64" name="メモ 63"/>
          <p:cNvSpPr/>
          <p:nvPr/>
        </p:nvSpPr>
        <p:spPr>
          <a:xfrm>
            <a:off x="6286979"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メモ 64"/>
          <p:cNvSpPr/>
          <p:nvPr/>
        </p:nvSpPr>
        <p:spPr>
          <a:xfrm>
            <a:off x="6648313"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メモ 65"/>
          <p:cNvSpPr/>
          <p:nvPr/>
        </p:nvSpPr>
        <p:spPr>
          <a:xfrm>
            <a:off x="7002276"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メモ 66"/>
          <p:cNvSpPr/>
          <p:nvPr/>
        </p:nvSpPr>
        <p:spPr>
          <a:xfrm>
            <a:off x="7344417"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メモ 70"/>
          <p:cNvSpPr/>
          <p:nvPr/>
        </p:nvSpPr>
        <p:spPr>
          <a:xfrm>
            <a:off x="6286979"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メモ 72"/>
          <p:cNvSpPr/>
          <p:nvPr/>
        </p:nvSpPr>
        <p:spPr>
          <a:xfrm>
            <a:off x="6648313"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メモ 73"/>
          <p:cNvSpPr/>
          <p:nvPr/>
        </p:nvSpPr>
        <p:spPr>
          <a:xfrm>
            <a:off x="7002276"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メモ 74"/>
          <p:cNvSpPr/>
          <p:nvPr/>
        </p:nvSpPr>
        <p:spPr>
          <a:xfrm>
            <a:off x="7344417"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メモ 75"/>
          <p:cNvSpPr/>
          <p:nvPr/>
        </p:nvSpPr>
        <p:spPr>
          <a:xfrm>
            <a:off x="7686558"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77" name="メモ 76"/>
          <p:cNvSpPr/>
          <p:nvPr/>
        </p:nvSpPr>
        <p:spPr>
          <a:xfrm>
            <a:off x="7686558"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メモ 77"/>
          <p:cNvSpPr/>
          <p:nvPr/>
        </p:nvSpPr>
        <p:spPr>
          <a:xfrm>
            <a:off x="7686558"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メモ 78"/>
          <p:cNvSpPr/>
          <p:nvPr/>
        </p:nvSpPr>
        <p:spPr>
          <a:xfrm>
            <a:off x="7686558"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81" name="表 80"/>
          <p:cNvGraphicFramePr>
            <a:graphicFrameLocks noGrp="1"/>
          </p:cNvGraphicFramePr>
          <p:nvPr>
            <p:extLst>
              <p:ext uri="{D42A27DB-BD31-4B8C-83A1-F6EECF244321}">
                <p14:modId xmlns:p14="http://schemas.microsoft.com/office/powerpoint/2010/main" val="1598259057"/>
              </p:ext>
            </p:extLst>
          </p:nvPr>
        </p:nvGraphicFramePr>
        <p:xfrm>
          <a:off x="2478450" y="4531994"/>
          <a:ext cx="5718798" cy="886725"/>
        </p:xfrm>
        <a:graphic>
          <a:graphicData uri="http://schemas.openxmlformats.org/drawingml/2006/table">
            <a:tbl>
              <a:tblPr firstRow="1" bandRow="1">
                <a:tableStyleId>{46F890A9-2807-4EBB-B81D-B2AA78EC7F39}</a:tableStyleId>
              </a:tblPr>
              <a:tblGrid>
                <a:gridCol w="541180"/>
                <a:gridCol w="300349"/>
                <a:gridCol w="973232"/>
                <a:gridCol w="973232"/>
                <a:gridCol w="982467"/>
                <a:gridCol w="973232"/>
                <a:gridCol w="975106"/>
              </a:tblGrid>
              <a:tr h="447879">
                <a:tc>
                  <a:txBody>
                    <a:bodyPr/>
                    <a:lstStyle/>
                    <a:p>
                      <a:pPr algn="ctr"/>
                      <a:r>
                        <a:rPr kumimoji="1" lang="en-US" altLang="ja-JP" sz="2000" dirty="0" smtClean="0"/>
                        <a:t>X</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a:t>
                      </a:r>
                      <a:r>
                        <a:rPr kumimoji="1" lang="en-US" altLang="ja-JP" sz="2000" baseline="0" dirty="0" smtClean="0"/>
                        <a:t> 1.0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a:t>
                      </a:r>
                      <a:r>
                        <a:rPr kumimoji="1" lang="en-US" altLang="ja-JP" sz="2000" baseline="0" dirty="0" smtClean="0"/>
                        <a:t> - 2.0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- 3.0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- 4.0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- 5.0</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35650">
                <a:tc>
                  <a:txBody>
                    <a:bodyPr/>
                    <a:lstStyle/>
                    <a:p>
                      <a:pPr algn="ctr"/>
                      <a:r>
                        <a:rPr kumimoji="1" lang="en-US" altLang="ja-JP" sz="2000" dirty="0" smtClean="0"/>
                        <a:t>a</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0.96</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0.97</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0.99</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0.97</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55" name="テキスト ボックス 54"/>
          <p:cNvSpPr txBox="1"/>
          <p:nvPr/>
        </p:nvSpPr>
        <p:spPr>
          <a:xfrm>
            <a:off x="1208822" y="3773345"/>
            <a:ext cx="866286" cy="461665"/>
          </a:xfrm>
          <a:prstGeom prst="rect">
            <a:avLst/>
          </a:prstGeom>
          <a:noFill/>
        </p:spPr>
        <p:txBody>
          <a:bodyPr wrap="square" rtlCol="0">
            <a:spAutoFit/>
          </a:bodyPr>
          <a:lstStyle/>
          <a:p>
            <a:pPr algn="ctr"/>
            <a:r>
              <a:rPr kumimoji="1" lang="en-US" altLang="ja-JP" sz="2400" dirty="0" smtClean="0"/>
              <a:t>c</a:t>
            </a:r>
            <a:endParaRPr kumimoji="1" lang="ja-JP" altLang="en-US" sz="2400" dirty="0"/>
          </a:p>
        </p:txBody>
      </p:sp>
      <p:sp>
        <p:nvSpPr>
          <p:cNvPr id="56" name="テキスト ボックス 55"/>
          <p:cNvSpPr txBox="1"/>
          <p:nvPr/>
        </p:nvSpPr>
        <p:spPr>
          <a:xfrm>
            <a:off x="1208822" y="3238725"/>
            <a:ext cx="866286" cy="461665"/>
          </a:xfrm>
          <a:prstGeom prst="rect">
            <a:avLst/>
          </a:prstGeom>
          <a:noFill/>
        </p:spPr>
        <p:txBody>
          <a:bodyPr wrap="square" rtlCol="0">
            <a:spAutoFit/>
          </a:bodyPr>
          <a:lstStyle/>
          <a:p>
            <a:pPr algn="ctr"/>
            <a:r>
              <a:rPr lang="en-US" altLang="ja-JP" sz="2400" dirty="0" smtClean="0"/>
              <a:t>b</a:t>
            </a:r>
            <a:endParaRPr kumimoji="1" lang="ja-JP" altLang="en-US" sz="2400" dirty="0"/>
          </a:p>
        </p:txBody>
      </p:sp>
      <p:sp>
        <p:nvSpPr>
          <p:cNvPr id="57" name="テキスト ボックス 56"/>
          <p:cNvSpPr txBox="1"/>
          <p:nvPr/>
        </p:nvSpPr>
        <p:spPr>
          <a:xfrm>
            <a:off x="1208822" y="2711192"/>
            <a:ext cx="866286" cy="461665"/>
          </a:xfrm>
          <a:prstGeom prst="rect">
            <a:avLst/>
          </a:prstGeom>
          <a:noFill/>
        </p:spPr>
        <p:txBody>
          <a:bodyPr wrap="square" rtlCol="0">
            <a:spAutoFit/>
          </a:bodyPr>
          <a:lstStyle/>
          <a:p>
            <a:pPr algn="ctr"/>
            <a:r>
              <a:rPr lang="en-US" altLang="ja-JP" sz="2400" dirty="0" smtClean="0"/>
              <a:t>a</a:t>
            </a:r>
            <a:endParaRPr kumimoji="1" lang="ja-JP" altLang="en-US" sz="2400" dirty="0"/>
          </a:p>
        </p:txBody>
      </p:sp>
    </p:spTree>
    <p:extLst>
      <p:ext uri="{BB962C8B-B14F-4D97-AF65-F5344CB8AC3E}">
        <p14:creationId xmlns:p14="http://schemas.microsoft.com/office/powerpoint/2010/main" val="2234906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n-ea"/>
                <a:ea typeface="+mn-ea"/>
              </a:rPr>
              <a:t>1.</a:t>
            </a:r>
            <a:r>
              <a:rPr lang="ja-JP" altLang="en-US" dirty="0">
                <a:latin typeface="+mn-ea"/>
                <a:ea typeface="+mn-ea"/>
              </a:rPr>
              <a:t>複数ファイルの</a:t>
            </a:r>
            <a:r>
              <a:rPr lang="ja-JP" altLang="en-US" dirty="0" smtClean="0">
                <a:latin typeface="+mn-ea"/>
                <a:ea typeface="+mn-ea"/>
              </a:rPr>
              <a:t>検索</a:t>
            </a:r>
            <a:endParaRPr kumimoji="1" lang="ja-JP" altLang="en-US" dirty="0">
              <a:latin typeface="+mn-ea"/>
              <a:ea typeface="+mn-ea"/>
            </a:endParaRPr>
          </a:p>
        </p:txBody>
      </p:sp>
      <p:sp>
        <p:nvSpPr>
          <p:cNvPr id="3" name="コンテンツ プレースホルダー 2"/>
          <p:cNvSpPr>
            <a:spLocks noGrp="1"/>
          </p:cNvSpPr>
          <p:nvPr>
            <p:ph idx="1"/>
          </p:nvPr>
        </p:nvSpPr>
        <p:spPr>
          <a:xfrm>
            <a:off x="398206" y="921148"/>
            <a:ext cx="8436077" cy="578037"/>
          </a:xfrm>
        </p:spPr>
        <p:txBody>
          <a:bodyPr/>
          <a:lstStyle/>
          <a:p>
            <a:pPr>
              <a:spcAft>
                <a:spcPts val="600"/>
              </a:spcAft>
            </a:pPr>
            <a:r>
              <a:rPr lang="ja-JP" altLang="en-US" dirty="0"/>
              <a:t>再利用</a:t>
            </a:r>
            <a:r>
              <a:rPr lang="ja-JP" altLang="en-US" dirty="0" smtClean="0"/>
              <a:t>したソフトウェアの各ソースファイルに</a:t>
            </a:r>
            <a:r>
              <a:rPr lang="ja-JP" altLang="en-US" dirty="0"/>
              <a:t>対して</a:t>
            </a:r>
            <a:r>
              <a:rPr lang="ja-JP" altLang="en-US" dirty="0" smtClean="0"/>
              <a:t>検索を行い，結果をソフトウェア別にまとめる．</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9</a:t>
            </a:fld>
            <a:endParaRPr kumimoji="1" lang="ja-JP" altLang="en-US"/>
          </a:p>
        </p:txBody>
      </p:sp>
      <p:sp>
        <p:nvSpPr>
          <p:cNvPr id="62" name="正方形/長方形 61"/>
          <p:cNvSpPr/>
          <p:nvPr/>
        </p:nvSpPr>
        <p:spPr>
          <a:xfrm>
            <a:off x="4324239" y="3348435"/>
            <a:ext cx="497866" cy="497866"/>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78861" y="2306952"/>
            <a:ext cx="1665495" cy="20829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ソフトウェア </a:t>
            </a:r>
            <a:r>
              <a:rPr lang="en-US" altLang="ja-JP" dirty="0">
                <a:solidFill>
                  <a:schemeClr val="tx1"/>
                </a:solidFill>
              </a:rPr>
              <a:t>: </a:t>
            </a:r>
            <a:r>
              <a:rPr lang="en-US" altLang="ja-JP" dirty="0" smtClean="0">
                <a:solidFill>
                  <a:schemeClr val="tx1"/>
                </a:solidFill>
              </a:rPr>
              <a:t>X</a:t>
            </a:r>
          </a:p>
          <a:p>
            <a:pPr algn="ctr"/>
            <a:endParaRPr lang="en-US" altLang="ja-JP" dirty="0">
              <a:solidFill>
                <a:schemeClr val="tx1"/>
              </a:solidFill>
            </a:endParaRPr>
          </a:p>
          <a:p>
            <a:pPr algn="ctr"/>
            <a:endParaRPr lang="en-US" altLang="ja-JP" dirty="0" smtClean="0">
              <a:solidFill>
                <a:schemeClr val="tx1"/>
              </a:solidFill>
            </a:endParaRPr>
          </a:p>
          <a:p>
            <a:pPr algn="ctr"/>
            <a:endParaRPr lang="en-US" altLang="ja-JP" dirty="0">
              <a:solidFill>
                <a:schemeClr val="tx1"/>
              </a:solidFill>
            </a:endParaRPr>
          </a:p>
          <a:p>
            <a:pPr algn="ctr"/>
            <a:endParaRPr lang="en-US" altLang="ja-JP" dirty="0" smtClean="0">
              <a:solidFill>
                <a:schemeClr val="tx1"/>
              </a:solidFill>
            </a:endParaRPr>
          </a:p>
          <a:p>
            <a:pPr algn="ctr"/>
            <a:endParaRPr lang="ja-JP" altLang="en-US" dirty="0">
              <a:solidFill>
                <a:schemeClr val="tx1"/>
              </a:solidFill>
            </a:endParaRPr>
          </a:p>
          <a:p>
            <a:pPr algn="ctr"/>
            <a:endParaRPr kumimoji="1" lang="ja-JP" altLang="en-US" dirty="0">
              <a:solidFill>
                <a:schemeClr val="tx1"/>
              </a:solidFill>
            </a:endParaRPr>
          </a:p>
        </p:txBody>
      </p:sp>
      <p:cxnSp>
        <p:nvCxnSpPr>
          <p:cNvPr id="69" name="直線矢印コネクタ 68"/>
          <p:cNvCxnSpPr>
            <a:stCxn id="53" idx="3"/>
            <a:endCxn id="62" idx="0"/>
          </p:cNvCxnSpPr>
          <p:nvPr/>
        </p:nvCxnSpPr>
        <p:spPr>
          <a:xfrm>
            <a:off x="4571225" y="2857944"/>
            <a:ext cx="1947" cy="490491"/>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4089019" y="3882461"/>
            <a:ext cx="1031051" cy="369332"/>
          </a:xfrm>
          <a:prstGeom prst="rect">
            <a:avLst/>
          </a:prstGeom>
          <a:noFill/>
        </p:spPr>
        <p:txBody>
          <a:bodyPr wrap="none" rtlCol="0">
            <a:spAutoFit/>
          </a:bodyPr>
          <a:lstStyle/>
          <a:p>
            <a:pPr algn="ctr"/>
            <a:r>
              <a:rPr lang="ja-JP" altLang="en-US" dirty="0" smtClean="0"/>
              <a:t>システム</a:t>
            </a:r>
            <a:endParaRPr kumimoji="1" lang="ja-JP" altLang="en-US" dirty="0"/>
          </a:p>
        </p:txBody>
      </p:sp>
      <p:sp>
        <p:nvSpPr>
          <p:cNvPr id="53" name="円柱 52"/>
          <p:cNvSpPr/>
          <p:nvPr/>
        </p:nvSpPr>
        <p:spPr>
          <a:xfrm>
            <a:off x="4322292" y="2224855"/>
            <a:ext cx="497866" cy="633089"/>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3845706" y="1884646"/>
            <a:ext cx="1451038" cy="369332"/>
          </a:xfrm>
          <a:prstGeom prst="rect">
            <a:avLst/>
          </a:prstGeom>
          <a:noFill/>
        </p:spPr>
        <p:txBody>
          <a:bodyPr wrap="square" rtlCol="0">
            <a:spAutoFit/>
          </a:bodyPr>
          <a:lstStyle/>
          <a:p>
            <a:pPr algn="ctr"/>
            <a:r>
              <a:rPr kumimoji="1" lang="ja-JP" altLang="en-US" dirty="0" smtClean="0"/>
              <a:t>データベース</a:t>
            </a:r>
            <a:endParaRPr kumimoji="1" lang="ja-JP" altLang="en-US" dirty="0"/>
          </a:p>
        </p:txBody>
      </p:sp>
      <p:sp>
        <p:nvSpPr>
          <p:cNvPr id="46" name="メモ 45"/>
          <p:cNvSpPr/>
          <p:nvPr/>
        </p:nvSpPr>
        <p:spPr>
          <a:xfrm>
            <a:off x="935328" y="2784148"/>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7" name="メモ 46"/>
          <p:cNvSpPr/>
          <p:nvPr/>
        </p:nvSpPr>
        <p:spPr>
          <a:xfrm>
            <a:off x="935328" y="3315664"/>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p:nvPr/>
        </p:nvSpPr>
        <p:spPr>
          <a:xfrm>
            <a:off x="935328" y="3846301"/>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メモ 33"/>
          <p:cNvSpPr/>
          <p:nvPr/>
        </p:nvSpPr>
        <p:spPr>
          <a:xfrm>
            <a:off x="3007780" y="3439491"/>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矢印コネクタ 34"/>
          <p:cNvCxnSpPr>
            <a:stCxn id="34" idx="3"/>
            <a:endCxn id="62" idx="1"/>
          </p:cNvCxnSpPr>
          <p:nvPr/>
        </p:nvCxnSpPr>
        <p:spPr>
          <a:xfrm>
            <a:off x="3231904" y="3597368"/>
            <a:ext cx="109233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カギ線コネクタ 35"/>
          <p:cNvCxnSpPr>
            <a:stCxn id="62" idx="3"/>
          </p:cNvCxnSpPr>
          <p:nvPr/>
        </p:nvCxnSpPr>
        <p:spPr>
          <a:xfrm>
            <a:off x="4822105" y="3597368"/>
            <a:ext cx="671915" cy="867952"/>
          </a:xfrm>
          <a:prstGeom prst="bentConnector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683111" y="3709618"/>
            <a:ext cx="866286" cy="461665"/>
          </a:xfrm>
          <a:prstGeom prst="rect">
            <a:avLst/>
          </a:prstGeom>
          <a:noFill/>
        </p:spPr>
        <p:txBody>
          <a:bodyPr wrap="square" rtlCol="0">
            <a:spAutoFit/>
          </a:bodyPr>
          <a:lstStyle/>
          <a:p>
            <a:pPr algn="ctr"/>
            <a:r>
              <a:rPr kumimoji="1" lang="en-US" altLang="ja-JP" sz="2400" dirty="0" smtClean="0"/>
              <a:t>b</a:t>
            </a:r>
            <a:endParaRPr kumimoji="1" lang="ja-JP" altLang="en-US" sz="2400" dirty="0"/>
          </a:p>
        </p:txBody>
      </p:sp>
      <p:sp>
        <p:nvSpPr>
          <p:cNvPr id="43" name="角丸四角形吹き出し 42"/>
          <p:cNvSpPr/>
          <p:nvPr/>
        </p:nvSpPr>
        <p:spPr>
          <a:xfrm>
            <a:off x="5988361" y="1746086"/>
            <a:ext cx="2117413" cy="2241117"/>
          </a:xfrm>
          <a:prstGeom prst="wedgeRoundRectCallout">
            <a:avLst>
              <a:gd name="adj1" fmla="val -105185"/>
              <a:gd name="adj2" fmla="val -1491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メモ 43"/>
          <p:cNvSpPr/>
          <p:nvPr/>
        </p:nvSpPr>
        <p:spPr>
          <a:xfrm>
            <a:off x="6286979"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5" name="メモ 44"/>
          <p:cNvSpPr/>
          <p:nvPr/>
        </p:nvSpPr>
        <p:spPr>
          <a:xfrm>
            <a:off x="6648313"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0" name="メモ 49"/>
          <p:cNvSpPr/>
          <p:nvPr/>
        </p:nvSpPr>
        <p:spPr>
          <a:xfrm>
            <a:off x="7002276"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1" name="メモ 50"/>
          <p:cNvSpPr/>
          <p:nvPr/>
        </p:nvSpPr>
        <p:spPr>
          <a:xfrm>
            <a:off x="7344417"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2" name="メモ 51"/>
          <p:cNvSpPr/>
          <p:nvPr/>
        </p:nvSpPr>
        <p:spPr>
          <a:xfrm>
            <a:off x="6286979"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メモ 58"/>
          <p:cNvSpPr/>
          <p:nvPr/>
        </p:nvSpPr>
        <p:spPr>
          <a:xfrm>
            <a:off x="6648313"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メモ 59"/>
          <p:cNvSpPr/>
          <p:nvPr/>
        </p:nvSpPr>
        <p:spPr>
          <a:xfrm>
            <a:off x="7002276"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メモ 60"/>
          <p:cNvSpPr/>
          <p:nvPr/>
        </p:nvSpPr>
        <p:spPr>
          <a:xfrm>
            <a:off x="7344417"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rot="16200000">
            <a:off x="6824901" y="3555946"/>
            <a:ext cx="578874"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64" name="メモ 63"/>
          <p:cNvSpPr/>
          <p:nvPr/>
        </p:nvSpPr>
        <p:spPr>
          <a:xfrm>
            <a:off x="6286979"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メモ 64"/>
          <p:cNvSpPr/>
          <p:nvPr/>
        </p:nvSpPr>
        <p:spPr>
          <a:xfrm>
            <a:off x="6648313"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メモ 65"/>
          <p:cNvSpPr/>
          <p:nvPr/>
        </p:nvSpPr>
        <p:spPr>
          <a:xfrm>
            <a:off x="7002276"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メモ 66"/>
          <p:cNvSpPr/>
          <p:nvPr/>
        </p:nvSpPr>
        <p:spPr>
          <a:xfrm>
            <a:off x="7344417"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メモ 70"/>
          <p:cNvSpPr/>
          <p:nvPr/>
        </p:nvSpPr>
        <p:spPr>
          <a:xfrm>
            <a:off x="6286979"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メモ 72"/>
          <p:cNvSpPr/>
          <p:nvPr/>
        </p:nvSpPr>
        <p:spPr>
          <a:xfrm>
            <a:off x="6648313"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メモ 73"/>
          <p:cNvSpPr/>
          <p:nvPr/>
        </p:nvSpPr>
        <p:spPr>
          <a:xfrm>
            <a:off x="7002276"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メモ 74"/>
          <p:cNvSpPr/>
          <p:nvPr/>
        </p:nvSpPr>
        <p:spPr>
          <a:xfrm>
            <a:off x="7344417"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メモ 75"/>
          <p:cNvSpPr/>
          <p:nvPr/>
        </p:nvSpPr>
        <p:spPr>
          <a:xfrm>
            <a:off x="7686558"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77" name="メモ 76"/>
          <p:cNvSpPr/>
          <p:nvPr/>
        </p:nvSpPr>
        <p:spPr>
          <a:xfrm>
            <a:off x="7686558"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メモ 77"/>
          <p:cNvSpPr/>
          <p:nvPr/>
        </p:nvSpPr>
        <p:spPr>
          <a:xfrm>
            <a:off x="7686558"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メモ 78"/>
          <p:cNvSpPr/>
          <p:nvPr/>
        </p:nvSpPr>
        <p:spPr>
          <a:xfrm>
            <a:off x="7686558"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81" name="表 80"/>
          <p:cNvGraphicFramePr>
            <a:graphicFrameLocks noGrp="1"/>
          </p:cNvGraphicFramePr>
          <p:nvPr>
            <p:extLst>
              <p:ext uri="{D42A27DB-BD31-4B8C-83A1-F6EECF244321}">
                <p14:modId xmlns:p14="http://schemas.microsoft.com/office/powerpoint/2010/main" val="333996050"/>
              </p:ext>
            </p:extLst>
          </p:nvPr>
        </p:nvGraphicFramePr>
        <p:xfrm>
          <a:off x="2478450" y="4531994"/>
          <a:ext cx="5718798" cy="1325571"/>
        </p:xfrm>
        <a:graphic>
          <a:graphicData uri="http://schemas.openxmlformats.org/drawingml/2006/table">
            <a:tbl>
              <a:tblPr firstRow="1" bandRow="1">
                <a:tableStyleId>{46F890A9-2807-4EBB-B81D-B2AA78EC7F39}</a:tableStyleId>
              </a:tblPr>
              <a:tblGrid>
                <a:gridCol w="541180"/>
                <a:gridCol w="300349"/>
                <a:gridCol w="973232"/>
                <a:gridCol w="973232"/>
                <a:gridCol w="982467"/>
                <a:gridCol w="973232"/>
                <a:gridCol w="975106"/>
              </a:tblGrid>
              <a:tr h="447879">
                <a:tc>
                  <a:txBody>
                    <a:bodyPr/>
                    <a:lstStyle/>
                    <a:p>
                      <a:pPr algn="ctr"/>
                      <a:r>
                        <a:rPr kumimoji="1" lang="en-US" altLang="ja-JP" sz="2000" dirty="0" smtClean="0"/>
                        <a:t>X</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a:t>
                      </a:r>
                      <a:r>
                        <a:rPr kumimoji="1" lang="en-US" altLang="ja-JP" sz="2000" baseline="0" dirty="0" smtClean="0"/>
                        <a:t> 1.0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a:t>
                      </a:r>
                      <a:r>
                        <a:rPr kumimoji="1" lang="en-US" altLang="ja-JP" sz="2000" baseline="0" dirty="0" smtClean="0"/>
                        <a:t> - 2.0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- 3.0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- 4.0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- 5.0</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35650">
                <a:tc>
                  <a:txBody>
                    <a:bodyPr/>
                    <a:lstStyle/>
                    <a:p>
                      <a:pPr algn="ctr"/>
                      <a:r>
                        <a:rPr kumimoji="1" lang="en-US" altLang="ja-JP" sz="2000" dirty="0" smtClean="0"/>
                        <a:t>a</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tcPr>
                </a:tc>
                <a:tc>
                  <a:txBody>
                    <a:bodyPr/>
                    <a:lstStyle/>
                    <a:p>
                      <a:pPr algn="ctr"/>
                      <a:endParaRPr kumimoji="1" lang="ja-JP" altLang="en-US" sz="2000" dirty="0"/>
                    </a:p>
                  </a:txBody>
                  <a:tcPr marL="134046" marR="134046" marT="67023" marB="67023"/>
                </a:tc>
                <a:tc>
                  <a:txBody>
                    <a:bodyPr/>
                    <a:lstStyle/>
                    <a:p>
                      <a:pPr algn="r"/>
                      <a:r>
                        <a:rPr kumimoji="1" lang="en-US" altLang="ja-JP" sz="2000" dirty="0" smtClean="0"/>
                        <a:t>0.96</a:t>
                      </a:r>
                      <a:endParaRPr kumimoji="1" lang="ja-JP" altLang="en-US" sz="2000" dirty="0"/>
                    </a:p>
                  </a:txBody>
                  <a:tcPr marL="134046" marR="134046" marT="67023" marB="67023"/>
                </a:tc>
                <a:tc>
                  <a:txBody>
                    <a:bodyPr/>
                    <a:lstStyle/>
                    <a:p>
                      <a:pPr algn="r"/>
                      <a:r>
                        <a:rPr kumimoji="1" lang="en-US" altLang="ja-JP" sz="2000" dirty="0" smtClean="0"/>
                        <a:t>0.97</a:t>
                      </a:r>
                      <a:endParaRPr kumimoji="1" lang="ja-JP" altLang="en-US" sz="2000" dirty="0"/>
                    </a:p>
                  </a:txBody>
                  <a:tcPr marL="134046" marR="134046" marT="67023" marB="67023"/>
                </a:tc>
                <a:tc>
                  <a:txBody>
                    <a:bodyPr/>
                    <a:lstStyle/>
                    <a:p>
                      <a:pPr algn="r"/>
                      <a:r>
                        <a:rPr kumimoji="1" lang="en-US" altLang="ja-JP" sz="2000" dirty="0" smtClean="0"/>
                        <a:t>0.99</a:t>
                      </a:r>
                      <a:endParaRPr kumimoji="1" lang="ja-JP" altLang="en-US" sz="2000" dirty="0"/>
                    </a:p>
                  </a:txBody>
                  <a:tcPr marL="134046" marR="134046" marT="67023" marB="67023"/>
                </a:tc>
                <a:tc>
                  <a:txBody>
                    <a:bodyPr/>
                    <a:lstStyle/>
                    <a:p>
                      <a:pPr algn="r"/>
                      <a:r>
                        <a:rPr kumimoji="1" lang="en-US" altLang="ja-JP" sz="2000" dirty="0" smtClean="0"/>
                        <a:t>0.97</a:t>
                      </a:r>
                      <a:endParaRPr kumimoji="1" lang="ja-JP" altLang="en-US" sz="2000" dirty="0"/>
                    </a:p>
                  </a:txBody>
                  <a:tcPr marL="134046" marR="134046" marT="67023" marB="67023"/>
                </a:tc>
                <a:tc>
                  <a:txBody>
                    <a:bodyPr/>
                    <a:lstStyle/>
                    <a:p>
                      <a:pPr algn="r"/>
                      <a:r>
                        <a:rPr kumimoji="1" lang="en-US" altLang="ja-JP" sz="2000" dirty="0" smtClean="0"/>
                        <a:t>0.9</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tcPr>
                </a:tc>
              </a:tr>
              <a:tr h="435650">
                <a:tc>
                  <a:txBody>
                    <a:bodyPr/>
                    <a:lstStyle/>
                    <a:p>
                      <a:pPr algn="ctr"/>
                      <a:r>
                        <a:rPr kumimoji="1" lang="en-US" altLang="ja-JP" sz="2000" dirty="0" smtClean="0"/>
                        <a:t>b</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0.99</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0.99</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0.98</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0.98</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55" name="テキスト ボックス 54"/>
          <p:cNvSpPr txBox="1"/>
          <p:nvPr/>
        </p:nvSpPr>
        <p:spPr>
          <a:xfrm>
            <a:off x="1208822" y="3773345"/>
            <a:ext cx="866286" cy="461665"/>
          </a:xfrm>
          <a:prstGeom prst="rect">
            <a:avLst/>
          </a:prstGeom>
          <a:noFill/>
        </p:spPr>
        <p:txBody>
          <a:bodyPr wrap="square" rtlCol="0">
            <a:spAutoFit/>
          </a:bodyPr>
          <a:lstStyle/>
          <a:p>
            <a:pPr algn="ctr"/>
            <a:r>
              <a:rPr kumimoji="1" lang="en-US" altLang="ja-JP" sz="2400" dirty="0" smtClean="0"/>
              <a:t>c</a:t>
            </a:r>
            <a:endParaRPr kumimoji="1" lang="ja-JP" altLang="en-US" sz="2400" dirty="0"/>
          </a:p>
        </p:txBody>
      </p:sp>
      <p:sp>
        <p:nvSpPr>
          <p:cNvPr id="56" name="テキスト ボックス 55"/>
          <p:cNvSpPr txBox="1"/>
          <p:nvPr/>
        </p:nvSpPr>
        <p:spPr>
          <a:xfrm>
            <a:off x="1208822" y="3238725"/>
            <a:ext cx="866286" cy="461665"/>
          </a:xfrm>
          <a:prstGeom prst="rect">
            <a:avLst/>
          </a:prstGeom>
          <a:noFill/>
        </p:spPr>
        <p:txBody>
          <a:bodyPr wrap="square" rtlCol="0">
            <a:spAutoFit/>
          </a:bodyPr>
          <a:lstStyle/>
          <a:p>
            <a:pPr algn="ctr"/>
            <a:r>
              <a:rPr lang="en-US" altLang="ja-JP" sz="2400" dirty="0" smtClean="0"/>
              <a:t>b</a:t>
            </a:r>
            <a:endParaRPr kumimoji="1" lang="ja-JP" altLang="en-US" sz="2400" dirty="0"/>
          </a:p>
        </p:txBody>
      </p:sp>
      <p:sp>
        <p:nvSpPr>
          <p:cNvPr id="57" name="テキスト ボックス 56"/>
          <p:cNvSpPr txBox="1"/>
          <p:nvPr/>
        </p:nvSpPr>
        <p:spPr>
          <a:xfrm>
            <a:off x="1208822" y="2711192"/>
            <a:ext cx="866286" cy="461665"/>
          </a:xfrm>
          <a:prstGeom prst="rect">
            <a:avLst/>
          </a:prstGeom>
          <a:noFill/>
        </p:spPr>
        <p:txBody>
          <a:bodyPr wrap="square" rtlCol="0">
            <a:spAutoFit/>
          </a:bodyPr>
          <a:lstStyle/>
          <a:p>
            <a:pPr algn="ctr"/>
            <a:r>
              <a:rPr lang="en-US" altLang="ja-JP" sz="2400" dirty="0" smtClean="0"/>
              <a:t>a</a:t>
            </a:r>
            <a:endParaRPr kumimoji="1" lang="ja-JP" altLang="en-US" sz="2400" dirty="0"/>
          </a:p>
        </p:txBody>
      </p:sp>
    </p:spTree>
    <p:extLst>
      <p:ext uri="{BB962C8B-B14F-4D97-AF65-F5344CB8AC3E}">
        <p14:creationId xmlns:p14="http://schemas.microsoft.com/office/powerpoint/2010/main" val="405856803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efault Theme" id="{013CA6ED-5568-4FDE-8AB8-4D1FA7F96E61}" vid="{E8A5111C-AB58-46FF-9FFA-FDD7D45C344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19118</TotalTime>
  <Words>5094</Words>
  <Application>Microsoft Office PowerPoint</Application>
  <PresentationFormat>画面に合わせる (4:3)</PresentationFormat>
  <Paragraphs>870</Paragraphs>
  <Slides>33</Slides>
  <Notes>32</Notes>
  <HiddenSlides>2</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33</vt:i4>
      </vt:variant>
    </vt:vector>
  </HeadingPairs>
  <TitlesOfParts>
    <vt:vector size="40" baseType="lpstr">
      <vt:lpstr>ＭＳ Ｐゴシック</vt:lpstr>
      <vt:lpstr>Arial</vt:lpstr>
      <vt:lpstr>Calibri</vt:lpstr>
      <vt:lpstr>Calibri Light</vt:lpstr>
      <vt:lpstr>Cambria Math</vt:lpstr>
      <vt:lpstr>Wingdings</vt:lpstr>
      <vt:lpstr>Default Theme</vt:lpstr>
      <vt:lpstr>ソースファイル群の類似性を用いた ソフトウェア再利用元の検索</vt:lpstr>
      <vt:lpstr>ソフトウェアの再利用</vt:lpstr>
      <vt:lpstr>再利用ソフトウェアの更新問題</vt:lpstr>
      <vt:lpstr>ソースファイルの内容による再利用元の検索</vt:lpstr>
      <vt:lpstr>高速検索手法[3]の概要図</vt:lpstr>
      <vt:lpstr>提案手法</vt:lpstr>
      <vt:lpstr>1.複数ファイルの検索</vt:lpstr>
      <vt:lpstr>1.複数ファイルの検索</vt:lpstr>
      <vt:lpstr>1.複数ファイルの検索</vt:lpstr>
      <vt:lpstr>1.複数ファイルの検索</vt:lpstr>
      <vt:lpstr>1.(再利用元)候補ソフトウェア</vt:lpstr>
      <vt:lpstr>2.順序関係の定義</vt:lpstr>
      <vt:lpstr>2.(再利用元)有力ソフトウェア</vt:lpstr>
      <vt:lpstr>3. 順位付け(1/2)</vt:lpstr>
      <vt:lpstr>3. 順位付け(2/2)</vt:lpstr>
      <vt:lpstr>提案手法の出力</vt:lpstr>
      <vt:lpstr>評価実験</vt:lpstr>
      <vt:lpstr>評価方法</vt:lpstr>
      <vt:lpstr>1．再利用元ソフトウェアの結果(1/2)</vt:lpstr>
      <vt:lpstr>1．再利用元ソフトウェアの結果(2/2)</vt:lpstr>
      <vt:lpstr>2．順位の評価</vt:lpstr>
      <vt:lpstr>有力ソフトウェアにならなかった例</vt:lpstr>
      <vt:lpstr>有力ソフトウェアにならなかった例</vt:lpstr>
      <vt:lpstr>有力ソフトウェアにならなかった例</vt:lpstr>
      <vt:lpstr>3．順序関係の有効性(1/4)</vt:lpstr>
      <vt:lpstr>3．順序関係の有効性(2/4)</vt:lpstr>
      <vt:lpstr>3．順序関係の有効性(3/4)</vt:lpstr>
      <vt:lpstr>3．順序関係の有効性(4/4)</vt:lpstr>
      <vt:lpstr>妥当性への脅威</vt:lpstr>
      <vt:lpstr>まとめと今後の課題</vt:lpstr>
      <vt:lpstr>PowerPoint プレゼンテーション</vt:lpstr>
      <vt:lpstr>3．順序関係の有効性(1/4)</vt:lpstr>
      <vt:lpstr>有力ソフトウェアにならなかった例</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ソフトウェアが再利用しているライブラリの特定 及び再利用時に変更や追加されたファイルの調査</dc:title>
  <dc:creator>Yusuke Sakaguchi</dc:creator>
  <cp:lastModifiedBy>yano-y</cp:lastModifiedBy>
  <cp:revision>814</cp:revision>
  <cp:lastPrinted>2017-02-13T07:34:32Z</cp:lastPrinted>
  <dcterms:created xsi:type="dcterms:W3CDTF">2016-11-11T09:55:55Z</dcterms:created>
  <dcterms:modified xsi:type="dcterms:W3CDTF">2017-03-12T05:59:34Z</dcterms:modified>
</cp:coreProperties>
</file>