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396" r:id="rId2"/>
    <p:sldId id="397" r:id="rId3"/>
    <p:sldId id="334" r:id="rId4"/>
    <p:sldId id="429" r:id="rId5"/>
    <p:sldId id="431" r:id="rId6"/>
    <p:sldId id="456" r:id="rId7"/>
    <p:sldId id="295" r:id="rId8"/>
    <p:sldId id="433" r:id="rId9"/>
    <p:sldId id="364" r:id="rId10"/>
    <p:sldId id="301" r:id="rId11"/>
    <p:sldId id="302" r:id="rId12"/>
    <p:sldId id="399" r:id="rId13"/>
    <p:sldId id="400" r:id="rId14"/>
    <p:sldId id="403" r:id="rId15"/>
    <p:sldId id="407" r:id="rId16"/>
    <p:sldId id="410" r:id="rId17"/>
    <p:sldId id="411" r:id="rId18"/>
    <p:sldId id="414" r:id="rId19"/>
    <p:sldId id="425" r:id="rId20"/>
    <p:sldId id="421" r:id="rId21"/>
    <p:sldId id="424" r:id="rId22"/>
    <p:sldId id="436" r:id="rId23"/>
    <p:sldId id="437" r:id="rId24"/>
    <p:sldId id="438" r:id="rId25"/>
    <p:sldId id="450" r:id="rId26"/>
    <p:sldId id="451" r:id="rId27"/>
    <p:sldId id="440" r:id="rId28"/>
    <p:sldId id="454" r:id="rId29"/>
    <p:sldId id="443" r:id="rId30"/>
    <p:sldId id="453" r:id="rId31"/>
    <p:sldId id="444" r:id="rId32"/>
    <p:sldId id="452" r:id="rId33"/>
    <p:sldId id="416" r:id="rId34"/>
    <p:sldId id="420" r:id="rId35"/>
    <p:sldId id="445" r:id="rId36"/>
    <p:sldId id="446" r:id="rId37"/>
    <p:sldId id="447" r:id="rId38"/>
    <p:sldId id="448" r:id="rId39"/>
    <p:sldId id="449" r:id="rId40"/>
    <p:sldId id="378" r:id="rId41"/>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o-y" initials="y" lastIdx="4" clrIdx="0">
    <p:extLst>
      <p:ext uri="{19B8F6BF-5375-455C-9EA6-DF929625EA0E}">
        <p15:presenceInfo xmlns:p15="http://schemas.microsoft.com/office/powerpoint/2012/main" userId="yano-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C7E90"/>
    <a:srgbClr val="F6BBA8"/>
    <a:srgbClr val="FFFFFF"/>
    <a:srgbClr val="FFCC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snapToGrid="0">
      <p:cViewPr varScale="1">
        <p:scale>
          <a:sx n="79" d="100"/>
          <a:sy n="79" d="100"/>
        </p:scale>
        <p:origin x="828" y="96"/>
      </p:cViewPr>
      <p:guideLst/>
    </p:cSldViewPr>
  </p:slideViewPr>
  <p:outlineViewPr>
    <p:cViewPr>
      <p:scale>
        <a:sx n="33" d="100"/>
        <a:sy n="33" d="100"/>
      </p:scale>
      <p:origin x="0" y="-25620"/>
    </p:cViewPr>
  </p:outlineViewPr>
  <p:notesTextViewPr>
    <p:cViewPr>
      <p:scale>
        <a:sx n="3" d="2"/>
        <a:sy n="3" d="2"/>
      </p:scale>
      <p:origin x="0" y="0"/>
    </p:cViewPr>
  </p:notesTextViewPr>
  <p:notesViewPr>
    <p:cSldViewPr snapToGrid="0">
      <p:cViewPr varScale="1">
        <p:scale>
          <a:sx n="64" d="100"/>
          <a:sy n="64" d="100"/>
        </p:scale>
        <p:origin x="339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787" cy="498693"/>
          </a:xfrm>
          <a:prstGeom prst="rect">
            <a:avLst/>
          </a:prstGeom>
        </p:spPr>
        <p:txBody>
          <a:bodyPr vert="horz" lIns="91439" tIns="45719" rIns="91439" bIns="4571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1"/>
            <a:ext cx="2949787" cy="498693"/>
          </a:xfrm>
          <a:prstGeom prst="rect">
            <a:avLst/>
          </a:prstGeom>
        </p:spPr>
        <p:txBody>
          <a:bodyPr vert="horz" lIns="91439" tIns="45719" rIns="91439" bIns="45719" rtlCol="0"/>
          <a:lstStyle>
            <a:lvl1pPr algn="r">
              <a:defRPr sz="1200"/>
            </a:lvl1pPr>
          </a:lstStyle>
          <a:p>
            <a:fld id="{BA88FAA9-4A7A-4C17-BDED-CC08E4ED8DD5}" type="datetimeFigureOut">
              <a:rPr kumimoji="1" lang="ja-JP" altLang="en-US" smtClean="0"/>
              <a:t>2017/3/22</a:t>
            </a:fld>
            <a:endParaRPr kumimoji="1" lang="ja-JP" altLang="en-US"/>
          </a:p>
        </p:txBody>
      </p:sp>
      <p:sp>
        <p:nvSpPr>
          <p:cNvPr id="4" name="フッター プレースホルダー 3"/>
          <p:cNvSpPr>
            <a:spLocks noGrp="1"/>
          </p:cNvSpPr>
          <p:nvPr>
            <p:ph type="ftr" sz="quarter" idx="2"/>
          </p:nvPr>
        </p:nvSpPr>
        <p:spPr>
          <a:xfrm>
            <a:off x="2" y="9440647"/>
            <a:ext cx="2949787" cy="498692"/>
          </a:xfrm>
          <a:prstGeom prst="rect">
            <a:avLst/>
          </a:prstGeom>
        </p:spPr>
        <p:txBody>
          <a:bodyPr vert="horz" lIns="91439" tIns="45719" rIns="91439" bIns="4571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39" tIns="45719" rIns="91439" bIns="45719" rtlCol="0" anchor="b"/>
          <a:lstStyle>
            <a:lvl1pPr algn="r">
              <a:defRPr sz="1200"/>
            </a:lvl1pPr>
          </a:lstStyle>
          <a:p>
            <a:fld id="{69CE3407-6E93-47A2-BB28-0C665E05D23B}" type="slidenum">
              <a:rPr kumimoji="1" lang="ja-JP" altLang="en-US" smtClean="0"/>
              <a:t>‹#›</a:t>
            </a:fld>
            <a:endParaRPr kumimoji="1" lang="ja-JP" altLang="en-US"/>
          </a:p>
        </p:txBody>
      </p:sp>
    </p:spTree>
    <p:extLst>
      <p:ext uri="{BB962C8B-B14F-4D97-AF65-F5344CB8AC3E}">
        <p14:creationId xmlns:p14="http://schemas.microsoft.com/office/powerpoint/2010/main" val="2285496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787" cy="498693"/>
          </a:xfrm>
          <a:prstGeom prst="rect">
            <a:avLst/>
          </a:prstGeom>
        </p:spPr>
        <p:txBody>
          <a:bodyPr vert="horz" lIns="91439" tIns="45719" rIns="91439" bIns="457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1439" tIns="45719" rIns="91439" bIns="45719" rtlCol="0"/>
          <a:lstStyle>
            <a:lvl1pPr algn="r">
              <a:defRPr sz="1200"/>
            </a:lvl1pPr>
          </a:lstStyle>
          <a:p>
            <a:fld id="{560786C9-BD49-472E-B440-8EA0188020E2}" type="datetimeFigureOut">
              <a:rPr kumimoji="1" lang="ja-JP" altLang="en-US" smtClean="0"/>
              <a:t>2017/3/22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9" tIns="45719" rIns="91439" bIns="45719"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9" tIns="45719" rIns="91439" bIns="4571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647"/>
            <a:ext cx="2949787" cy="498692"/>
          </a:xfrm>
          <a:prstGeom prst="rect">
            <a:avLst/>
          </a:prstGeom>
        </p:spPr>
        <p:txBody>
          <a:bodyPr vert="horz" lIns="91439" tIns="45719" rIns="91439" bIns="457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39" tIns="45719" rIns="91439" bIns="45719" rtlCol="0" anchor="b"/>
          <a:lstStyle>
            <a:lvl1pPr algn="r">
              <a:defRPr sz="1200"/>
            </a:lvl1pPr>
          </a:lstStyle>
          <a:p>
            <a:fld id="{DCE35B9A-B134-4C6B-9171-D0C4FCBD16C5}" type="slidenum">
              <a:rPr kumimoji="1" lang="ja-JP" altLang="en-US" smtClean="0"/>
              <a:t>‹#›</a:t>
            </a:fld>
            <a:endParaRPr kumimoji="1" lang="ja-JP" altLang="en-US"/>
          </a:p>
        </p:txBody>
      </p:sp>
    </p:spTree>
    <p:extLst>
      <p:ext uri="{BB962C8B-B14F-4D97-AF65-F5344CB8AC3E}">
        <p14:creationId xmlns:p14="http://schemas.microsoft.com/office/powerpoint/2010/main" val="35292800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a:t>
            </a:fld>
            <a:endParaRPr kumimoji="1" lang="ja-JP" altLang="en-US"/>
          </a:p>
        </p:txBody>
      </p:sp>
    </p:spTree>
    <p:extLst>
      <p:ext uri="{BB962C8B-B14F-4D97-AF65-F5344CB8AC3E}">
        <p14:creationId xmlns:p14="http://schemas.microsoft.com/office/powerpoint/2010/main" val="820006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10</a:t>
            </a:fld>
            <a:endParaRPr kumimoji="1" lang="ja-JP" altLang="en-US"/>
          </a:p>
        </p:txBody>
      </p:sp>
    </p:spTree>
    <p:extLst>
      <p:ext uri="{BB962C8B-B14F-4D97-AF65-F5344CB8AC3E}">
        <p14:creationId xmlns:p14="http://schemas.microsoft.com/office/powerpoint/2010/main" val="4223478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11</a:t>
            </a:fld>
            <a:endParaRPr kumimoji="1" lang="ja-JP" altLang="en-US"/>
          </a:p>
        </p:txBody>
      </p:sp>
    </p:spTree>
    <p:extLst>
      <p:ext uri="{BB962C8B-B14F-4D97-AF65-F5344CB8AC3E}">
        <p14:creationId xmlns:p14="http://schemas.microsoft.com/office/powerpoint/2010/main" val="2220301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12</a:t>
            </a:fld>
            <a:endParaRPr kumimoji="1" lang="ja-JP" altLang="en-US"/>
          </a:p>
        </p:txBody>
      </p:sp>
    </p:spTree>
    <p:extLst>
      <p:ext uri="{BB962C8B-B14F-4D97-AF65-F5344CB8AC3E}">
        <p14:creationId xmlns:p14="http://schemas.microsoft.com/office/powerpoint/2010/main" val="2540167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13</a:t>
            </a:fld>
            <a:endParaRPr kumimoji="1" lang="ja-JP" altLang="en-US"/>
          </a:p>
        </p:txBody>
      </p:sp>
    </p:spTree>
    <p:extLst>
      <p:ext uri="{BB962C8B-B14F-4D97-AF65-F5344CB8AC3E}">
        <p14:creationId xmlns:p14="http://schemas.microsoft.com/office/powerpoint/2010/main" val="2239129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14</a:t>
            </a:fld>
            <a:endParaRPr kumimoji="1" lang="ja-JP" altLang="en-US"/>
          </a:p>
        </p:txBody>
      </p:sp>
    </p:spTree>
    <p:extLst>
      <p:ext uri="{BB962C8B-B14F-4D97-AF65-F5344CB8AC3E}">
        <p14:creationId xmlns:p14="http://schemas.microsoft.com/office/powerpoint/2010/main" val="26976687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15</a:t>
            </a:fld>
            <a:endParaRPr kumimoji="1" lang="ja-JP" altLang="en-US"/>
          </a:p>
        </p:txBody>
      </p:sp>
    </p:spTree>
    <p:extLst>
      <p:ext uri="{BB962C8B-B14F-4D97-AF65-F5344CB8AC3E}">
        <p14:creationId xmlns:p14="http://schemas.microsoft.com/office/powerpoint/2010/main" val="34929695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16</a:t>
            </a:fld>
            <a:endParaRPr kumimoji="1" lang="ja-JP" altLang="en-US"/>
          </a:p>
        </p:txBody>
      </p:sp>
    </p:spTree>
    <p:extLst>
      <p:ext uri="{BB962C8B-B14F-4D97-AF65-F5344CB8AC3E}">
        <p14:creationId xmlns:p14="http://schemas.microsoft.com/office/powerpoint/2010/main" val="2034883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17</a:t>
            </a:fld>
            <a:endParaRPr kumimoji="1" lang="ja-JP" altLang="en-US"/>
          </a:p>
        </p:txBody>
      </p:sp>
    </p:spTree>
    <p:extLst>
      <p:ext uri="{BB962C8B-B14F-4D97-AF65-F5344CB8AC3E}">
        <p14:creationId xmlns:p14="http://schemas.microsoft.com/office/powerpoint/2010/main" val="3298344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18</a:t>
            </a:fld>
            <a:endParaRPr kumimoji="1" lang="ja-JP" altLang="en-US"/>
          </a:p>
        </p:txBody>
      </p:sp>
    </p:spTree>
    <p:extLst>
      <p:ext uri="{BB962C8B-B14F-4D97-AF65-F5344CB8AC3E}">
        <p14:creationId xmlns:p14="http://schemas.microsoft.com/office/powerpoint/2010/main" val="1408880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19</a:t>
            </a:fld>
            <a:endParaRPr kumimoji="1" lang="ja-JP" altLang="en-US"/>
          </a:p>
        </p:txBody>
      </p:sp>
    </p:spTree>
    <p:extLst>
      <p:ext uri="{BB962C8B-B14F-4D97-AF65-F5344CB8AC3E}">
        <p14:creationId xmlns:p14="http://schemas.microsoft.com/office/powerpoint/2010/main" val="3928761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a:t>
            </a:fld>
            <a:endParaRPr kumimoji="1" lang="ja-JP" altLang="en-US"/>
          </a:p>
        </p:txBody>
      </p:sp>
    </p:spTree>
    <p:extLst>
      <p:ext uri="{BB962C8B-B14F-4D97-AF65-F5344CB8AC3E}">
        <p14:creationId xmlns:p14="http://schemas.microsoft.com/office/powerpoint/2010/main" val="4154442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20</a:t>
            </a:fld>
            <a:endParaRPr kumimoji="1" lang="ja-JP" altLang="en-US"/>
          </a:p>
        </p:txBody>
      </p:sp>
    </p:spTree>
    <p:extLst>
      <p:ext uri="{BB962C8B-B14F-4D97-AF65-F5344CB8AC3E}">
        <p14:creationId xmlns:p14="http://schemas.microsoft.com/office/powerpoint/2010/main" val="1647674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21</a:t>
            </a:fld>
            <a:endParaRPr kumimoji="1" lang="ja-JP" altLang="en-US"/>
          </a:p>
        </p:txBody>
      </p:sp>
    </p:spTree>
    <p:extLst>
      <p:ext uri="{BB962C8B-B14F-4D97-AF65-F5344CB8AC3E}">
        <p14:creationId xmlns:p14="http://schemas.microsoft.com/office/powerpoint/2010/main" val="3267049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22</a:t>
            </a:fld>
            <a:endParaRPr kumimoji="1" lang="ja-JP" altLang="en-US"/>
          </a:p>
        </p:txBody>
      </p:sp>
    </p:spTree>
    <p:extLst>
      <p:ext uri="{BB962C8B-B14F-4D97-AF65-F5344CB8AC3E}">
        <p14:creationId xmlns:p14="http://schemas.microsoft.com/office/powerpoint/2010/main" val="21813133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23</a:t>
            </a:fld>
            <a:endParaRPr kumimoji="1" lang="ja-JP" altLang="en-US"/>
          </a:p>
        </p:txBody>
      </p:sp>
    </p:spTree>
    <p:extLst>
      <p:ext uri="{BB962C8B-B14F-4D97-AF65-F5344CB8AC3E}">
        <p14:creationId xmlns:p14="http://schemas.microsoft.com/office/powerpoint/2010/main" val="35701378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24</a:t>
            </a:fld>
            <a:endParaRPr kumimoji="1" lang="ja-JP" altLang="en-US"/>
          </a:p>
        </p:txBody>
      </p:sp>
    </p:spTree>
    <p:extLst>
      <p:ext uri="{BB962C8B-B14F-4D97-AF65-F5344CB8AC3E}">
        <p14:creationId xmlns:p14="http://schemas.microsoft.com/office/powerpoint/2010/main" val="6187827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25</a:t>
            </a:fld>
            <a:endParaRPr kumimoji="1" lang="ja-JP" altLang="en-US"/>
          </a:p>
        </p:txBody>
      </p:sp>
    </p:spTree>
    <p:extLst>
      <p:ext uri="{BB962C8B-B14F-4D97-AF65-F5344CB8AC3E}">
        <p14:creationId xmlns:p14="http://schemas.microsoft.com/office/powerpoint/2010/main" val="31271346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26</a:t>
            </a:fld>
            <a:endParaRPr kumimoji="1" lang="ja-JP" altLang="en-US"/>
          </a:p>
        </p:txBody>
      </p:sp>
    </p:spTree>
    <p:extLst>
      <p:ext uri="{BB962C8B-B14F-4D97-AF65-F5344CB8AC3E}">
        <p14:creationId xmlns:p14="http://schemas.microsoft.com/office/powerpoint/2010/main" val="33542499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27</a:t>
            </a:fld>
            <a:endParaRPr kumimoji="1" lang="ja-JP" altLang="en-US"/>
          </a:p>
        </p:txBody>
      </p:sp>
    </p:spTree>
    <p:extLst>
      <p:ext uri="{BB962C8B-B14F-4D97-AF65-F5344CB8AC3E}">
        <p14:creationId xmlns:p14="http://schemas.microsoft.com/office/powerpoint/2010/main" val="20925651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28</a:t>
            </a:fld>
            <a:endParaRPr kumimoji="1" lang="ja-JP" altLang="en-US"/>
          </a:p>
        </p:txBody>
      </p:sp>
    </p:spTree>
    <p:extLst>
      <p:ext uri="{BB962C8B-B14F-4D97-AF65-F5344CB8AC3E}">
        <p14:creationId xmlns:p14="http://schemas.microsoft.com/office/powerpoint/2010/main" val="11866008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29</a:t>
            </a:fld>
            <a:endParaRPr kumimoji="1" lang="ja-JP" altLang="en-US"/>
          </a:p>
        </p:txBody>
      </p:sp>
    </p:spTree>
    <p:extLst>
      <p:ext uri="{BB962C8B-B14F-4D97-AF65-F5344CB8AC3E}">
        <p14:creationId xmlns:p14="http://schemas.microsoft.com/office/powerpoint/2010/main" val="2349527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a:t>
            </a:fld>
            <a:endParaRPr kumimoji="1" lang="ja-JP" altLang="en-US"/>
          </a:p>
        </p:txBody>
      </p:sp>
    </p:spTree>
    <p:extLst>
      <p:ext uri="{BB962C8B-B14F-4D97-AF65-F5344CB8AC3E}">
        <p14:creationId xmlns:p14="http://schemas.microsoft.com/office/powerpoint/2010/main" val="22454900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30</a:t>
            </a:fld>
            <a:endParaRPr kumimoji="1" lang="ja-JP" altLang="en-US"/>
          </a:p>
        </p:txBody>
      </p:sp>
    </p:spTree>
    <p:extLst>
      <p:ext uri="{BB962C8B-B14F-4D97-AF65-F5344CB8AC3E}">
        <p14:creationId xmlns:p14="http://schemas.microsoft.com/office/powerpoint/2010/main" val="31844952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31</a:t>
            </a:fld>
            <a:endParaRPr kumimoji="1" lang="ja-JP" altLang="en-US"/>
          </a:p>
        </p:txBody>
      </p:sp>
    </p:spTree>
    <p:extLst>
      <p:ext uri="{BB962C8B-B14F-4D97-AF65-F5344CB8AC3E}">
        <p14:creationId xmlns:p14="http://schemas.microsoft.com/office/powerpoint/2010/main" val="826911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32</a:t>
            </a:fld>
            <a:endParaRPr kumimoji="1" lang="ja-JP" altLang="en-US"/>
          </a:p>
        </p:txBody>
      </p:sp>
    </p:spTree>
    <p:extLst>
      <p:ext uri="{BB962C8B-B14F-4D97-AF65-F5344CB8AC3E}">
        <p14:creationId xmlns:p14="http://schemas.microsoft.com/office/powerpoint/2010/main" val="27172709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33</a:t>
            </a:fld>
            <a:endParaRPr kumimoji="1" lang="ja-JP" altLang="en-US"/>
          </a:p>
        </p:txBody>
      </p:sp>
    </p:spTree>
    <p:extLst>
      <p:ext uri="{BB962C8B-B14F-4D97-AF65-F5344CB8AC3E}">
        <p14:creationId xmlns:p14="http://schemas.microsoft.com/office/powerpoint/2010/main" val="7539365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34</a:t>
            </a:fld>
            <a:endParaRPr kumimoji="1" lang="ja-JP" altLang="en-US"/>
          </a:p>
        </p:txBody>
      </p:sp>
    </p:spTree>
    <p:extLst>
      <p:ext uri="{BB962C8B-B14F-4D97-AF65-F5344CB8AC3E}">
        <p14:creationId xmlns:p14="http://schemas.microsoft.com/office/powerpoint/2010/main" val="33960050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35</a:t>
            </a:fld>
            <a:endParaRPr kumimoji="1" lang="ja-JP" altLang="en-US"/>
          </a:p>
        </p:txBody>
      </p:sp>
    </p:spTree>
    <p:extLst>
      <p:ext uri="{BB962C8B-B14F-4D97-AF65-F5344CB8AC3E}">
        <p14:creationId xmlns:p14="http://schemas.microsoft.com/office/powerpoint/2010/main" val="40263794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36</a:t>
            </a:fld>
            <a:endParaRPr kumimoji="1" lang="ja-JP" altLang="en-US"/>
          </a:p>
        </p:txBody>
      </p:sp>
    </p:spTree>
    <p:extLst>
      <p:ext uri="{BB962C8B-B14F-4D97-AF65-F5344CB8AC3E}">
        <p14:creationId xmlns:p14="http://schemas.microsoft.com/office/powerpoint/2010/main" val="7939918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37</a:t>
            </a:fld>
            <a:endParaRPr kumimoji="1" lang="ja-JP" altLang="en-US"/>
          </a:p>
        </p:txBody>
      </p:sp>
    </p:spTree>
    <p:extLst>
      <p:ext uri="{BB962C8B-B14F-4D97-AF65-F5344CB8AC3E}">
        <p14:creationId xmlns:p14="http://schemas.microsoft.com/office/powerpoint/2010/main" val="31172610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err="1" smtClean="0"/>
              <a:t>guice</a:t>
            </a:r>
            <a:r>
              <a:rPr kumimoji="1" lang="ja-JP" altLang="en-US" dirty="0" smtClean="0"/>
              <a:t>というライブラリとその関連ライブラリが検出結果として表れていましたが，このライブラリに関しては再利用されたということがドキュメントに記述されていませんでしたが</a:t>
            </a:r>
            <a:r>
              <a:rPr kumimoji="1" lang="ja-JP" altLang="en-US" dirty="0" err="1" smtClean="0"/>
              <a:t>，．</a:t>
            </a:r>
            <a:endParaRPr kumimoji="1" lang="en-US" altLang="ja-JP" dirty="0" smtClean="0"/>
          </a:p>
          <a:p>
            <a:r>
              <a:rPr kumimoji="1" lang="ja-JP" altLang="en-US" dirty="0" smtClean="0"/>
              <a:t>再利用されたと判定されたクラスファイルを確認した結果，実際に再利用が行われている可能性が高いことがわかりました．</a:t>
            </a:r>
            <a:endParaRPr kumimoji="1" lang="en-US" altLang="ja-JP" dirty="0" smtClean="0"/>
          </a:p>
          <a:p>
            <a:r>
              <a:rPr kumimoji="1" lang="en-US" altLang="ja-JP" dirty="0" smtClean="0"/>
              <a:t>3</a:t>
            </a:r>
            <a:r>
              <a:rPr kumimoji="1" lang="ja-JP" altLang="en-US" dirty="0" err="1" smtClean="0"/>
              <a:t>つの</a:t>
            </a:r>
            <a:r>
              <a:rPr kumimoji="1" lang="ja-JP" altLang="en-US" dirty="0" smtClean="0"/>
              <a:t>関連ライブラリに関しては欲しい結果とは違うのですが，</a:t>
            </a:r>
            <a:r>
              <a:rPr kumimoji="1" lang="en-US" altLang="ja-JP" dirty="0" smtClean="0"/>
              <a:t>juice</a:t>
            </a:r>
            <a:r>
              <a:rPr kumimoji="1" lang="ja-JP" altLang="en-US" dirty="0" smtClean="0"/>
              <a:t>の一部機能を持つライブラリで，検出アルゴリズムの特性上，オーバーラップ値が高くなってしまうことによって優先的に検出してしまった可能性が高いです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38</a:t>
            </a:fld>
            <a:endParaRPr kumimoji="1" lang="ja-JP" altLang="en-US"/>
          </a:p>
        </p:txBody>
      </p:sp>
    </p:spTree>
    <p:extLst>
      <p:ext uri="{BB962C8B-B14F-4D97-AF65-F5344CB8AC3E}">
        <p14:creationId xmlns:p14="http://schemas.microsoft.com/office/powerpoint/2010/main" val="6519981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39</a:t>
            </a:fld>
            <a:endParaRPr kumimoji="1" lang="ja-JP" altLang="en-US"/>
          </a:p>
        </p:txBody>
      </p:sp>
    </p:spTree>
    <p:extLst>
      <p:ext uri="{BB962C8B-B14F-4D97-AF65-F5344CB8AC3E}">
        <p14:creationId xmlns:p14="http://schemas.microsoft.com/office/powerpoint/2010/main" val="861326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4</a:t>
            </a:fld>
            <a:endParaRPr kumimoji="1" lang="ja-JP" altLang="en-US"/>
          </a:p>
        </p:txBody>
      </p:sp>
    </p:spTree>
    <p:extLst>
      <p:ext uri="{BB962C8B-B14F-4D97-AF65-F5344CB8AC3E}">
        <p14:creationId xmlns:p14="http://schemas.microsoft.com/office/powerpoint/2010/main" val="839652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40</a:t>
            </a:fld>
            <a:endParaRPr kumimoji="1" lang="ja-JP" altLang="en-US"/>
          </a:p>
        </p:txBody>
      </p:sp>
    </p:spTree>
    <p:extLst>
      <p:ext uri="{BB962C8B-B14F-4D97-AF65-F5344CB8AC3E}">
        <p14:creationId xmlns:p14="http://schemas.microsoft.com/office/powerpoint/2010/main" val="98041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5</a:t>
            </a:fld>
            <a:endParaRPr kumimoji="1" lang="ja-JP" altLang="en-US"/>
          </a:p>
        </p:txBody>
      </p:sp>
    </p:spTree>
    <p:extLst>
      <p:ext uri="{BB962C8B-B14F-4D97-AF65-F5344CB8AC3E}">
        <p14:creationId xmlns:p14="http://schemas.microsoft.com/office/powerpoint/2010/main" val="3105897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6</a:t>
            </a:fld>
            <a:endParaRPr kumimoji="1" lang="ja-JP" altLang="en-US"/>
          </a:p>
        </p:txBody>
      </p:sp>
    </p:spTree>
    <p:extLst>
      <p:ext uri="{BB962C8B-B14F-4D97-AF65-F5344CB8AC3E}">
        <p14:creationId xmlns:p14="http://schemas.microsoft.com/office/powerpoint/2010/main" val="927744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7</a:t>
            </a:fld>
            <a:endParaRPr kumimoji="1" lang="ja-JP" altLang="en-US"/>
          </a:p>
        </p:txBody>
      </p:sp>
    </p:spTree>
    <p:extLst>
      <p:ext uri="{BB962C8B-B14F-4D97-AF65-F5344CB8AC3E}">
        <p14:creationId xmlns:p14="http://schemas.microsoft.com/office/powerpoint/2010/main" val="1261036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8</a:t>
            </a:fld>
            <a:endParaRPr kumimoji="1" lang="ja-JP" altLang="en-US"/>
          </a:p>
        </p:txBody>
      </p:sp>
    </p:spTree>
    <p:extLst>
      <p:ext uri="{BB962C8B-B14F-4D97-AF65-F5344CB8AC3E}">
        <p14:creationId xmlns:p14="http://schemas.microsoft.com/office/powerpoint/2010/main" val="330677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9</a:t>
            </a:fld>
            <a:endParaRPr kumimoji="1" lang="ja-JP" altLang="en-US"/>
          </a:p>
        </p:txBody>
      </p:sp>
    </p:spTree>
    <p:extLst>
      <p:ext uri="{BB962C8B-B14F-4D97-AF65-F5344CB8AC3E}">
        <p14:creationId xmlns:p14="http://schemas.microsoft.com/office/powerpoint/2010/main" val="32790113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7.png"/><Relationship Id="rId7"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5.jpeg"/><Relationship Id="rId5" Type="http://schemas.microsoft.com/office/2007/relationships/hdphoto" Target="../media/hdphoto1.wdp"/><Relationship Id="rId4" Type="http://schemas.openxmlformats.org/officeDocument/2006/relationships/image" Target="../media/image11.jpeg"/><Relationship Id="rId9" Type="http://schemas.openxmlformats.org/officeDocument/2006/relationships/image" Target="../media/image14.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4000" dirty="0"/>
              <a:t>Java</a:t>
            </a:r>
            <a:r>
              <a:rPr lang="ja-JP" altLang="en-US" sz="4000" dirty="0"/>
              <a:t>バイトコード比較を</a:t>
            </a:r>
            <a:r>
              <a:rPr lang="ja-JP" altLang="en-US" sz="4000" dirty="0" smtClean="0"/>
              <a:t>用いた</a:t>
            </a:r>
            <a:r>
              <a:rPr lang="en-US" altLang="ja-JP" sz="4000" dirty="0" smtClean="0"/>
              <a:t/>
            </a:r>
            <a:br>
              <a:rPr lang="en-US" altLang="ja-JP" sz="4000" dirty="0" smtClean="0"/>
            </a:br>
            <a:r>
              <a:rPr lang="ja-JP" altLang="en-US" sz="4000" dirty="0" smtClean="0"/>
              <a:t>ライブラリ</a:t>
            </a:r>
            <a:r>
              <a:rPr lang="ja-JP" altLang="en-US" sz="4000" dirty="0"/>
              <a:t>再利用検出ツールの提案</a:t>
            </a:r>
            <a:endParaRPr kumimoji="1" lang="ja-JP" altLang="en-US" sz="4000" dirty="0"/>
          </a:p>
        </p:txBody>
      </p:sp>
      <p:sp>
        <p:nvSpPr>
          <p:cNvPr id="3" name="サブタイトル 2"/>
          <p:cNvSpPr>
            <a:spLocks noGrp="1"/>
          </p:cNvSpPr>
          <p:nvPr>
            <p:ph type="subTitle" idx="1"/>
          </p:nvPr>
        </p:nvSpPr>
        <p:spPr>
          <a:xfrm>
            <a:off x="384628" y="3573463"/>
            <a:ext cx="8374743" cy="1752600"/>
          </a:xfrm>
        </p:spPr>
        <p:txBody>
          <a:bodyPr/>
          <a:lstStyle/>
          <a:p>
            <a:r>
              <a:rPr lang="ja-JP" altLang="en-US" sz="2400" dirty="0"/>
              <a:t>〇</a:t>
            </a:r>
            <a:r>
              <a:rPr lang="ja-JP" altLang="en-US" sz="2400" u="sng" dirty="0" smtClean="0"/>
              <a:t>矢野 裕貴</a:t>
            </a:r>
            <a:r>
              <a:rPr lang="ja-JP" altLang="en-US" sz="2400" dirty="0" smtClean="0"/>
              <a:t>，</a:t>
            </a:r>
            <a:r>
              <a:rPr lang="en-US" altLang="ja-JP" sz="2400" dirty="0"/>
              <a:t>Raula Gaikovina </a:t>
            </a:r>
            <a:r>
              <a:rPr lang="en-US" altLang="ja-JP" sz="2400" dirty="0" smtClean="0"/>
              <a:t>Kula,</a:t>
            </a:r>
            <a:r>
              <a:rPr lang="ja-JP" altLang="en-US" sz="2400" dirty="0" smtClean="0"/>
              <a:t> 石尾</a:t>
            </a:r>
            <a:r>
              <a:rPr lang="ja-JP" altLang="en-US" sz="2400" dirty="0"/>
              <a:t>隆，</a:t>
            </a:r>
            <a:r>
              <a:rPr lang="ja-JP" altLang="en-US" sz="2400" dirty="0" smtClean="0"/>
              <a:t>井上克郎</a:t>
            </a:r>
            <a:endParaRPr lang="en-US" altLang="ja-JP" dirty="0"/>
          </a:p>
          <a:p>
            <a:endParaRPr lang="en-US" altLang="ja-JP" dirty="0" smtClean="0"/>
          </a:p>
          <a:p>
            <a:r>
              <a:rPr lang="ja-JP" altLang="en-US" sz="2800" dirty="0" smtClean="0"/>
              <a:t>大阪大学 情報科学</a:t>
            </a:r>
            <a:r>
              <a:rPr lang="ja-JP" altLang="en-US" sz="2800" dirty="0"/>
              <a:t>研究科</a:t>
            </a:r>
            <a:endParaRPr lang="en-US" altLang="ja-JP" sz="2800" dirty="0"/>
          </a:p>
        </p:txBody>
      </p:sp>
      <p:sp>
        <p:nvSpPr>
          <p:cNvPr id="5" name="スライド番号プレースホルダー 4"/>
          <p:cNvSpPr>
            <a:spLocks noGrp="1"/>
          </p:cNvSpPr>
          <p:nvPr>
            <p:ph type="sldNum" sz="quarter" idx="4"/>
          </p:nvPr>
        </p:nvSpPr>
        <p:spPr/>
        <p:txBody>
          <a:bodyPr/>
          <a:lstStyle/>
          <a:p>
            <a:fld id="{1D4BE88F-AC79-404B-A366-58BAA02F4B18}" type="slidenum">
              <a:rPr lang="en-US" altLang="ja-JP" smtClean="0"/>
              <a:pPr/>
              <a:t>1</a:t>
            </a:fld>
            <a:endParaRPr lang="en-US" altLang="ja-JP"/>
          </a:p>
        </p:txBody>
      </p:sp>
    </p:spTree>
    <p:extLst>
      <p:ext uri="{BB962C8B-B14F-4D97-AF65-F5344CB8AC3E}">
        <p14:creationId xmlns:p14="http://schemas.microsoft.com/office/powerpoint/2010/main" val="2120530050"/>
      </p:ext>
    </p:extLst>
  </p:cSld>
  <p:clrMapOvr>
    <a:masterClrMapping/>
  </p:clrMapOvr>
  <mc:AlternateContent xmlns:mc="http://schemas.openxmlformats.org/markup-compatibility/2006" xmlns:p14="http://schemas.microsoft.com/office/powerpoint/2010/main">
    <mc:Choice Requires="p14">
      <p:transition spd="slow" p14:dur="2000" advTm="296"/>
    </mc:Choice>
    <mc:Fallback xmlns="">
      <p:transition spd="slow" advTm="296"/>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提案手法の流れ</a:t>
            </a:r>
            <a:endParaRPr kumimoji="1" lang="ja-JP" altLang="en-US" dirty="0"/>
          </a:p>
        </p:txBody>
      </p:sp>
      <p:sp>
        <p:nvSpPr>
          <p:cNvPr id="3" name="コンテンツ プレースホルダー 2"/>
          <p:cNvSpPr>
            <a:spLocks noGrp="1"/>
          </p:cNvSpPr>
          <p:nvPr>
            <p:ph idx="1"/>
          </p:nvPr>
        </p:nvSpPr>
        <p:spPr>
          <a:xfrm>
            <a:off x="384722" y="1600199"/>
            <a:ext cx="8229600" cy="4708525"/>
          </a:xfrm>
        </p:spPr>
        <p:txBody>
          <a:bodyPr/>
          <a:lstStyle/>
          <a:p>
            <a:pPr marL="514350" indent="-514350">
              <a:buFont typeface="+mj-lt"/>
              <a:buAutoNum type="arabicPeriod"/>
            </a:pPr>
            <a:r>
              <a:rPr lang="ja-JP" altLang="en-US" dirty="0" smtClean="0"/>
              <a:t>クラスファイルからのハッシュ値の計算</a:t>
            </a:r>
            <a:endParaRPr lang="en-US" altLang="ja-JP" dirty="0" smtClean="0"/>
          </a:p>
          <a:p>
            <a:pPr marL="914400" lvl="1" indent="-514350"/>
            <a:r>
              <a:rPr lang="ja-JP" altLang="en-US" dirty="0" smtClean="0"/>
              <a:t>入力した</a:t>
            </a:r>
            <a:r>
              <a:rPr lang="en-US" altLang="ja-JP" dirty="0" smtClean="0"/>
              <a:t>Jar</a:t>
            </a:r>
            <a:r>
              <a:rPr lang="ja-JP" altLang="en-US" dirty="0" smtClean="0"/>
              <a:t>ファイルに含まれるクラスファイルそれぞれに対して，クラスファイルから抽出した情報を元にハッシュ値を計算</a:t>
            </a:r>
            <a:endParaRPr lang="en-US" altLang="ja-JP" dirty="0" smtClean="0"/>
          </a:p>
          <a:p>
            <a:pPr marL="914400" lvl="1" indent="-514350"/>
            <a:endParaRPr lang="en-US" altLang="ja-JP" dirty="0" smtClean="0"/>
          </a:p>
          <a:p>
            <a:pPr marL="514350" indent="-514350">
              <a:buFont typeface="+mj-lt"/>
              <a:buAutoNum type="arabicPeriod"/>
            </a:pPr>
            <a:r>
              <a:rPr lang="ja-JP" altLang="en-US" dirty="0" smtClean="0"/>
              <a:t>データベースとの比較，</a:t>
            </a:r>
            <a:r>
              <a:rPr kumimoji="1" lang="ja-JP" altLang="en-US" dirty="0" smtClean="0"/>
              <a:t>再利用元の推定</a:t>
            </a:r>
            <a:endParaRPr kumimoji="1" lang="en-US" altLang="ja-JP" dirty="0" smtClean="0"/>
          </a:p>
          <a:p>
            <a:pPr marL="914400" lvl="1" indent="-514350"/>
            <a:r>
              <a:rPr lang="ja-JP" altLang="en-US" dirty="0" smtClean="0"/>
              <a:t>入力ファイルをデータベース内に含まれる</a:t>
            </a:r>
            <a:r>
              <a:rPr lang="en-US" altLang="ja-JP" dirty="0" smtClean="0"/>
              <a:t>Jar</a:t>
            </a:r>
            <a:r>
              <a:rPr lang="ja-JP" altLang="en-US" dirty="0" smtClean="0"/>
              <a:t>ファイルと比較し，再利用元を推定する</a:t>
            </a:r>
            <a:endParaRPr kumimoji="1"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10</a:t>
            </a:fld>
            <a:endParaRPr lang="en-US" altLang="ja-JP"/>
          </a:p>
        </p:txBody>
      </p:sp>
    </p:spTree>
    <p:extLst>
      <p:ext uri="{BB962C8B-B14F-4D97-AF65-F5344CB8AC3E}">
        <p14:creationId xmlns:p14="http://schemas.microsoft.com/office/powerpoint/2010/main" val="2808523824"/>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クラスファイルからの</a:t>
            </a:r>
            <a:r>
              <a:rPr kumimoji="1" lang="en-US" altLang="ja-JP" dirty="0" smtClean="0"/>
              <a:t/>
            </a:r>
            <a:br>
              <a:rPr kumimoji="1" lang="en-US" altLang="ja-JP" dirty="0" smtClean="0"/>
            </a:br>
            <a:r>
              <a:rPr kumimoji="1" lang="ja-JP" altLang="en-US" dirty="0" smtClean="0"/>
              <a:t>ハッシュ値の生成</a:t>
            </a:r>
            <a:endParaRPr kumimoji="1" lang="ja-JP" altLang="en-US" dirty="0"/>
          </a:p>
        </p:txBody>
      </p:sp>
      <p:sp>
        <p:nvSpPr>
          <p:cNvPr id="3" name="コンテンツ プレースホルダー 2"/>
          <p:cNvSpPr>
            <a:spLocks noGrp="1"/>
          </p:cNvSpPr>
          <p:nvPr>
            <p:ph idx="1"/>
          </p:nvPr>
        </p:nvSpPr>
        <p:spPr>
          <a:xfrm>
            <a:off x="457200" y="1600201"/>
            <a:ext cx="8482084" cy="1664558"/>
          </a:xfrm>
        </p:spPr>
        <p:txBody>
          <a:bodyPr/>
          <a:lstStyle/>
          <a:p>
            <a:pPr marL="0" indent="0">
              <a:buNone/>
            </a:pPr>
            <a:r>
              <a:rPr kumimoji="1" lang="en-US" altLang="ja-JP" sz="2800" dirty="0" smtClean="0"/>
              <a:t>Jar</a:t>
            </a:r>
            <a:r>
              <a:rPr kumimoji="1" lang="ja-JP" altLang="en-US" sz="2800" dirty="0" smtClean="0"/>
              <a:t>ファイル内部に含まれるクラス</a:t>
            </a:r>
            <a:r>
              <a:rPr lang="ja-JP" altLang="en-US" sz="2800" dirty="0" smtClean="0"/>
              <a:t>それぞれに</a:t>
            </a:r>
            <a:r>
              <a:rPr lang="ja-JP" altLang="en-US" sz="2800" dirty="0"/>
              <a:t>対</a:t>
            </a:r>
            <a:r>
              <a:rPr lang="ja-JP" altLang="en-US" sz="2800" dirty="0" smtClean="0"/>
              <a:t>して</a:t>
            </a:r>
            <a:endParaRPr kumimoji="1" lang="en-US" altLang="ja-JP" sz="2800" dirty="0" smtClean="0"/>
          </a:p>
          <a:p>
            <a:pPr marL="914400" lvl="1" indent="-457200">
              <a:buFont typeface="+mj-ea"/>
              <a:buAutoNum type="circleNumDbPlain"/>
            </a:pPr>
            <a:r>
              <a:rPr kumimoji="1" lang="ja-JP" altLang="en-US" sz="2400" dirty="0" smtClean="0"/>
              <a:t>クラスファイルの特徴となるような情報を文字列として連結</a:t>
            </a:r>
            <a:endParaRPr kumimoji="1" lang="en-US" altLang="ja-JP" sz="2000" dirty="0" smtClean="0"/>
          </a:p>
          <a:p>
            <a:pPr marL="1314450" lvl="2" indent="-457200"/>
            <a:r>
              <a:rPr kumimoji="1" lang="ja-JP" altLang="en-US" sz="2000" dirty="0" smtClean="0"/>
              <a:t>クラス名，メソッド名，</a:t>
            </a:r>
            <a:r>
              <a:rPr lang="ja-JP" altLang="en-US" sz="2000" dirty="0" smtClean="0"/>
              <a:t>フィールド名</a:t>
            </a:r>
            <a:r>
              <a:rPr lang="en-US" altLang="ja-JP" sz="2000" dirty="0" smtClean="0"/>
              <a:t>, </a:t>
            </a:r>
            <a:r>
              <a:rPr lang="ja-JP" altLang="en-US" sz="2000" dirty="0" smtClean="0"/>
              <a:t>演算命令の数　</a:t>
            </a:r>
            <a:r>
              <a:rPr kumimoji="1" lang="ja-JP" altLang="en-US" sz="2000" dirty="0" smtClean="0"/>
              <a:t>など</a:t>
            </a:r>
            <a:endParaRPr kumimoji="1" lang="en-US" altLang="ja-JP" sz="2000" dirty="0" smtClean="0"/>
          </a:p>
          <a:p>
            <a:pPr marL="1314450" lvl="2" indent="-457200"/>
            <a:r>
              <a:rPr kumimoji="1" lang="ja-JP" altLang="en-US" sz="2000" u="sng" dirty="0" smtClean="0">
                <a:solidFill>
                  <a:srgbClr val="FF0000"/>
                </a:solidFill>
              </a:rPr>
              <a:t>パッケージ名に関する情報は取り除く</a:t>
            </a:r>
            <a:endParaRPr kumimoji="1" lang="en-US" altLang="ja-JP" sz="2000" u="sng" dirty="0" smtClean="0">
              <a:solidFill>
                <a:srgbClr val="FF0000"/>
              </a:solidFill>
            </a:endParaRPr>
          </a:p>
          <a:p>
            <a:pPr marL="1771650" lvl="3" indent="-457200"/>
            <a:r>
              <a:rPr lang="ja-JP" altLang="en-US" sz="2000" dirty="0" smtClean="0"/>
              <a:t>所属パッケージ名の変更による影響を無視できる</a:t>
            </a:r>
            <a:endParaRPr lang="en-US" altLang="ja-JP" sz="2000" dirty="0"/>
          </a:p>
          <a:p>
            <a:pPr marL="1771650" lvl="3" indent="-457200"/>
            <a:endParaRPr kumimoji="1" lang="en-US" altLang="ja-JP" sz="2000" u="sng" dirty="0" smtClean="0"/>
          </a:p>
          <a:p>
            <a:pPr marL="914400" lvl="1" indent="-457200">
              <a:buFont typeface="+mj-ea"/>
              <a:buAutoNum type="circleNumDbPlain"/>
            </a:pPr>
            <a:r>
              <a:rPr kumimoji="1" lang="ja-JP" altLang="en-US" sz="2400" dirty="0" smtClean="0"/>
              <a:t>ハッシュ値を</a:t>
            </a:r>
            <a:r>
              <a:rPr lang="ja-JP" altLang="en-US" sz="2400" dirty="0" smtClean="0"/>
              <a:t>計算</a:t>
            </a:r>
            <a:r>
              <a:rPr lang="ja-JP" altLang="en-US" dirty="0" smtClean="0"/>
              <a:t>　</a:t>
            </a:r>
            <a:endParaRPr kumimoji="1" lang="en-US" altLang="ja-JP" dirty="0" smtClean="0"/>
          </a:p>
        </p:txBody>
      </p:sp>
      <p:sp>
        <p:nvSpPr>
          <p:cNvPr id="59" name="メモ 58"/>
          <p:cNvSpPr/>
          <p:nvPr/>
        </p:nvSpPr>
        <p:spPr>
          <a:xfrm>
            <a:off x="1203389" y="556151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60" name="正方形/長方形 59"/>
          <p:cNvSpPr/>
          <p:nvPr/>
        </p:nvSpPr>
        <p:spPr>
          <a:xfrm>
            <a:off x="1361568" y="5512904"/>
            <a:ext cx="1098897" cy="369332"/>
          </a:xfrm>
          <a:prstGeom prst="rect">
            <a:avLst/>
          </a:prstGeom>
        </p:spPr>
        <p:txBody>
          <a:bodyPr wrap="square">
            <a:spAutoFit/>
          </a:bodyPr>
          <a:lstStyle/>
          <a:p>
            <a:r>
              <a:rPr lang="en-US" altLang="ja-JP" dirty="0" err="1"/>
              <a:t>A.class</a:t>
            </a:r>
            <a:endParaRPr lang="ja-JP" altLang="en-US" dirty="0"/>
          </a:p>
        </p:txBody>
      </p:sp>
      <p:sp>
        <p:nvSpPr>
          <p:cNvPr id="61" name="下矢印 60"/>
          <p:cNvSpPr/>
          <p:nvPr/>
        </p:nvSpPr>
        <p:spPr>
          <a:xfrm rot="16200000">
            <a:off x="2617056" y="5464337"/>
            <a:ext cx="332509" cy="46646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2" name="正方形/長方形 61"/>
          <p:cNvSpPr/>
          <p:nvPr/>
        </p:nvSpPr>
        <p:spPr>
          <a:xfrm>
            <a:off x="6801799" y="5536855"/>
            <a:ext cx="1288173" cy="369332"/>
          </a:xfrm>
          <a:prstGeom prst="rect">
            <a:avLst/>
          </a:prstGeom>
        </p:spPr>
        <p:txBody>
          <a:bodyPr wrap="none">
            <a:spAutoFit/>
          </a:bodyPr>
          <a:lstStyle/>
          <a:p>
            <a:pPr algn="ctr"/>
            <a:r>
              <a:rPr lang="en-US" altLang="ja-JP" b="1" dirty="0">
                <a:latin typeface="Courier New"/>
                <a:cs typeface="Courier New"/>
              </a:rPr>
              <a:t>7fabc</a:t>
            </a:r>
            <a:r>
              <a:rPr lang="en-US" altLang="ja-JP" b="1" dirty="0" smtClean="0">
                <a:latin typeface="Courier New"/>
                <a:cs typeface="Courier New"/>
              </a:rPr>
              <a:t>..</a:t>
            </a:r>
            <a:r>
              <a:rPr lang="en-US" altLang="ja-JP" b="1" spc="5" dirty="0" smtClean="0">
                <a:latin typeface="Courier New"/>
                <a:cs typeface="Courier New"/>
              </a:rPr>
              <a:t>.</a:t>
            </a:r>
            <a:endParaRPr lang="ja-JP" altLang="en-US" dirty="0"/>
          </a:p>
        </p:txBody>
      </p:sp>
      <p:sp>
        <p:nvSpPr>
          <p:cNvPr id="63" name="テキスト ボックス 62"/>
          <p:cNvSpPr txBox="1"/>
          <p:nvPr/>
        </p:nvSpPr>
        <p:spPr>
          <a:xfrm>
            <a:off x="5593553" y="5939393"/>
            <a:ext cx="1864856" cy="369332"/>
          </a:xfrm>
          <a:prstGeom prst="rect">
            <a:avLst/>
          </a:prstGeom>
          <a:noFill/>
        </p:spPr>
        <p:txBody>
          <a:bodyPr wrap="square" rtlCol="0">
            <a:spAutoFit/>
          </a:bodyPr>
          <a:lstStyle/>
          <a:p>
            <a:r>
              <a:rPr kumimoji="1" lang="ja-JP" altLang="en-US" dirty="0" smtClean="0">
                <a:solidFill>
                  <a:srgbClr val="FF0000"/>
                </a:solidFill>
              </a:rPr>
              <a:t>ハッシュ値を計算</a:t>
            </a:r>
            <a:endParaRPr kumimoji="1" lang="ja-JP" altLang="en-US" dirty="0">
              <a:solidFill>
                <a:srgbClr val="FF0000"/>
              </a:solidFill>
            </a:endParaRPr>
          </a:p>
        </p:txBody>
      </p:sp>
      <p:sp>
        <p:nvSpPr>
          <p:cNvPr id="7" name="円/楕円 6"/>
          <p:cNvSpPr/>
          <p:nvPr/>
        </p:nvSpPr>
        <p:spPr>
          <a:xfrm>
            <a:off x="2630910" y="520810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１</a:t>
            </a:r>
            <a:endParaRPr kumimoji="1" lang="ja-JP" altLang="en-US" dirty="0"/>
          </a:p>
        </p:txBody>
      </p:sp>
      <p:sp>
        <p:nvSpPr>
          <p:cNvPr id="8" name="テキスト ボックス 7"/>
          <p:cNvSpPr txBox="1"/>
          <p:nvPr/>
        </p:nvSpPr>
        <p:spPr>
          <a:xfrm>
            <a:off x="3061349" y="5512904"/>
            <a:ext cx="3091542" cy="369332"/>
          </a:xfrm>
          <a:prstGeom prst="rect">
            <a:avLst/>
          </a:prstGeom>
          <a:noFill/>
        </p:spPr>
        <p:txBody>
          <a:bodyPr wrap="square" rtlCol="0">
            <a:spAutoFit/>
          </a:bodyPr>
          <a:lstStyle/>
          <a:p>
            <a:r>
              <a:rPr kumimoji="1" lang="en-US" altLang="ja-JP" dirty="0" smtClean="0"/>
              <a:t>A</a:t>
            </a:r>
            <a:r>
              <a:rPr kumimoji="1" lang="ja-JP" altLang="en-US" dirty="0" smtClean="0"/>
              <a:t>；</a:t>
            </a:r>
            <a:r>
              <a:rPr lang="en-US" altLang="ja-JP" dirty="0" err="1" smtClean="0"/>
              <a:t>M</a:t>
            </a:r>
            <a:r>
              <a:rPr kumimoji="1" lang="en-US" altLang="ja-JP" dirty="0" err="1" smtClean="0"/>
              <a:t>ethodName;fieldname</a:t>
            </a:r>
            <a:r>
              <a:rPr kumimoji="1" lang="en-US" altLang="ja-JP" dirty="0" smtClean="0"/>
              <a:t>;...</a:t>
            </a:r>
            <a:endParaRPr kumimoji="1" lang="ja-JP" altLang="en-US" dirty="0"/>
          </a:p>
        </p:txBody>
      </p:sp>
      <p:sp>
        <p:nvSpPr>
          <p:cNvPr id="23" name="下矢印 22"/>
          <p:cNvSpPr/>
          <p:nvPr/>
        </p:nvSpPr>
        <p:spPr>
          <a:xfrm rot="16200000">
            <a:off x="6264675" y="5464336"/>
            <a:ext cx="332509" cy="46646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4" name="円/楕円 23"/>
          <p:cNvSpPr/>
          <p:nvPr/>
        </p:nvSpPr>
        <p:spPr>
          <a:xfrm>
            <a:off x="6278529" y="520810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２</a:t>
            </a:r>
            <a:endParaRPr kumimoji="1" lang="ja-JP" altLang="en-US" dirty="0"/>
          </a:p>
        </p:txBody>
      </p:sp>
      <p:sp>
        <p:nvSpPr>
          <p:cNvPr id="25" name="テキスト ボックス 24"/>
          <p:cNvSpPr txBox="1"/>
          <p:nvPr/>
        </p:nvSpPr>
        <p:spPr>
          <a:xfrm>
            <a:off x="1850882" y="5939393"/>
            <a:ext cx="1864856" cy="369332"/>
          </a:xfrm>
          <a:prstGeom prst="rect">
            <a:avLst/>
          </a:prstGeom>
          <a:noFill/>
        </p:spPr>
        <p:txBody>
          <a:bodyPr wrap="square" rtlCol="0">
            <a:spAutoFit/>
          </a:bodyPr>
          <a:lstStyle/>
          <a:p>
            <a:pPr algn="ctr"/>
            <a:r>
              <a:rPr kumimoji="1" lang="ja-JP" altLang="en-US" dirty="0" smtClean="0">
                <a:solidFill>
                  <a:srgbClr val="FF0000"/>
                </a:solidFill>
              </a:rPr>
              <a:t>情報の抽出</a:t>
            </a:r>
            <a:endParaRPr kumimoji="1" lang="ja-JP" altLang="en-US" dirty="0">
              <a:solidFill>
                <a:srgbClr val="FF0000"/>
              </a:solidFill>
            </a:endParaRPr>
          </a:p>
        </p:txBody>
      </p:sp>
      <p:sp>
        <p:nvSpPr>
          <p:cNvPr id="9" name="スライド番号プレースホルダー 8"/>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19" name="右矢印 18"/>
          <p:cNvSpPr/>
          <p:nvPr/>
        </p:nvSpPr>
        <p:spPr>
          <a:xfrm>
            <a:off x="1850882" y="3323950"/>
            <a:ext cx="326261" cy="24674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76238354"/>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1"/>
                                        </p:tgtEl>
                                        <p:attrNameLst>
                                          <p:attrName>style.visibility</p:attrName>
                                        </p:attrNameLst>
                                      </p:cBhvr>
                                      <p:to>
                                        <p:strVal val="visible"/>
                                      </p:to>
                                    </p:set>
                                    <p:animEffect transition="in" filter="fade">
                                      <p:cBhvr>
                                        <p:cTn id="19" dur="500"/>
                                        <p:tgtEl>
                                          <p:spTgt spid="6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500"/>
                                        <p:tgtEl>
                                          <p:spTgt spid="2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500"/>
                                        <p:tgtEl>
                                          <p:spTgt spid="24"/>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63"/>
                                        </p:tgtEl>
                                        <p:attrNameLst>
                                          <p:attrName>style.visibility</p:attrName>
                                        </p:attrNameLst>
                                      </p:cBhvr>
                                      <p:to>
                                        <p:strVal val="visible"/>
                                      </p:to>
                                    </p:set>
                                    <p:animEffect transition="in" filter="fade">
                                      <p:cBhvr>
                                        <p:cTn id="45" dur="500"/>
                                        <p:tgtEl>
                                          <p:spTgt spid="63"/>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62"/>
                                        </p:tgtEl>
                                        <p:attrNameLst>
                                          <p:attrName>style.visibility</p:attrName>
                                        </p:attrNameLst>
                                      </p:cBhvr>
                                      <p:to>
                                        <p:strVal val="visible"/>
                                      </p:to>
                                    </p:set>
                                    <p:animEffect transition="in" filter="fade">
                                      <p:cBhvr>
                                        <p:cTn id="48"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2" grpId="0"/>
      <p:bldP spid="63" grpId="0"/>
      <p:bldP spid="7" grpId="0" animBg="1"/>
      <p:bldP spid="8" grpId="0"/>
      <p:bldP spid="23" grpId="0" animBg="1"/>
      <p:bldP spid="24" grpId="0" animBg="1"/>
      <p:bldP spid="25" grpId="0"/>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a:t>
            </a:r>
            <a:r>
              <a:rPr lang="ja-JP" altLang="en-US" dirty="0"/>
              <a:t>クラスファイルからの</a:t>
            </a:r>
            <a:r>
              <a:rPr lang="en-US" altLang="ja-JP" dirty="0"/>
              <a:t/>
            </a:r>
            <a:br>
              <a:rPr lang="en-US" altLang="ja-JP" dirty="0"/>
            </a:br>
            <a:r>
              <a:rPr lang="ja-JP" altLang="en-US" dirty="0"/>
              <a:t>ハッシュ値の生成</a:t>
            </a:r>
            <a:endParaRPr kumimoji="1" lang="ja-JP" altLang="en-US" dirty="0"/>
          </a:p>
        </p:txBody>
      </p:sp>
      <p:sp>
        <p:nvSpPr>
          <p:cNvPr id="3" name="コンテンツ プレースホルダー 2"/>
          <p:cNvSpPr>
            <a:spLocks noGrp="1"/>
          </p:cNvSpPr>
          <p:nvPr>
            <p:ph idx="1"/>
          </p:nvPr>
        </p:nvSpPr>
        <p:spPr>
          <a:xfrm>
            <a:off x="457200" y="1600200"/>
            <a:ext cx="8229600" cy="1267691"/>
          </a:xfrm>
        </p:spPr>
        <p:txBody>
          <a:bodyPr/>
          <a:lstStyle/>
          <a:p>
            <a:pPr marL="0" indent="0">
              <a:buNone/>
            </a:pPr>
            <a:r>
              <a:rPr lang="ja-JP" altLang="en-US" sz="2800" dirty="0" smtClean="0"/>
              <a:t> 最終的に，</a:t>
            </a:r>
            <a:r>
              <a:rPr lang="en-US" altLang="ja-JP" sz="2800" dirty="0" smtClean="0"/>
              <a:t>jar </a:t>
            </a:r>
            <a:r>
              <a:rPr lang="ja-JP" altLang="en-US" sz="2800" dirty="0"/>
              <a:t>ファイルをハッシュ値の多重集合として</a:t>
            </a:r>
            <a:r>
              <a:rPr lang="ja-JP" altLang="en-US" sz="2800" dirty="0" smtClean="0"/>
              <a:t>扱う</a:t>
            </a:r>
            <a:endParaRPr lang="en-US" altLang="ja-JP" sz="2800" dirty="0" smtClean="0"/>
          </a:p>
          <a:p>
            <a:pPr lvl="1"/>
            <a:r>
              <a:rPr lang="ja-JP" altLang="en-US" sz="2400" dirty="0" smtClean="0"/>
              <a:t>パッケージ名を考慮しないことで，ハッシュ値が衝突する場合があるため多重集合としている</a:t>
            </a:r>
            <a:endParaRPr lang="en-US" altLang="ja-JP" sz="2400" dirty="0"/>
          </a:p>
          <a:p>
            <a:endParaRPr kumimoji="1" lang="ja-JP" altLang="en-US" dirty="0"/>
          </a:p>
        </p:txBody>
      </p:sp>
      <p:sp>
        <p:nvSpPr>
          <p:cNvPr id="8" name="正方形/長方形 7"/>
          <p:cNvSpPr/>
          <p:nvPr/>
        </p:nvSpPr>
        <p:spPr>
          <a:xfrm>
            <a:off x="1404193" y="3431073"/>
            <a:ext cx="2428043" cy="28462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p:cNvGrpSpPr/>
          <p:nvPr/>
        </p:nvGrpSpPr>
        <p:grpSpPr>
          <a:xfrm>
            <a:off x="1410830" y="3558803"/>
            <a:ext cx="2290239" cy="1254640"/>
            <a:chOff x="1410618" y="3489295"/>
            <a:chExt cx="2290239" cy="1254640"/>
          </a:xfrm>
        </p:grpSpPr>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6421" y="3489295"/>
              <a:ext cx="799701" cy="521731"/>
            </a:xfrm>
            <a:prstGeom prst="rect">
              <a:avLst/>
            </a:prstGeom>
          </p:spPr>
        </p:pic>
        <p:cxnSp>
          <p:nvCxnSpPr>
            <p:cNvPr id="6" name="カギ線コネクタ 5"/>
            <p:cNvCxnSpPr/>
            <p:nvPr/>
          </p:nvCxnSpPr>
          <p:spPr>
            <a:xfrm rot="16200000" flipH="1">
              <a:off x="2234084" y="3984291"/>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410618" y="3607939"/>
              <a:ext cx="1691305" cy="430887"/>
            </a:xfrm>
            <a:prstGeom prst="rect">
              <a:avLst/>
            </a:prstGeom>
            <a:noFill/>
          </p:spPr>
          <p:txBody>
            <a:bodyPr wrap="square" rtlCol="0">
              <a:spAutoFit/>
            </a:bodyPr>
            <a:lstStyle/>
            <a:p>
              <a:pPr algn="ctr"/>
              <a:r>
                <a:rPr lang="en-US" altLang="ja-JP" sz="1050" b="1" dirty="0"/>
                <a:t>Package</a:t>
              </a:r>
            </a:p>
            <a:p>
              <a:pPr algn="ctr"/>
              <a:r>
                <a:rPr lang="en-US" altLang="ja-JP" sz="1050" b="1" dirty="0" smtClean="0"/>
                <a:t>X</a:t>
              </a:r>
              <a:endParaRPr lang="ja-JP" altLang="en-US" sz="1050" b="1" dirty="0"/>
            </a:p>
          </p:txBody>
        </p:sp>
        <p:cxnSp>
          <p:nvCxnSpPr>
            <p:cNvPr id="9" name="カギ線コネクタ 8"/>
            <p:cNvCxnSpPr/>
            <p:nvPr/>
          </p:nvCxnSpPr>
          <p:spPr>
            <a:xfrm rot="16200000" flipH="1">
              <a:off x="2105856" y="4316485"/>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メモ 9"/>
            <p:cNvSpPr/>
            <p:nvPr/>
          </p:nvSpPr>
          <p:spPr>
            <a:xfrm>
              <a:off x="2443781" y="405090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11" name="正方形/長方形 10"/>
            <p:cNvSpPr/>
            <p:nvPr/>
          </p:nvSpPr>
          <p:spPr>
            <a:xfrm>
              <a:off x="2601960" y="4002294"/>
              <a:ext cx="1098897" cy="338554"/>
            </a:xfrm>
            <a:prstGeom prst="rect">
              <a:avLst/>
            </a:prstGeom>
          </p:spPr>
          <p:txBody>
            <a:bodyPr wrap="square">
              <a:spAutoFit/>
            </a:bodyPr>
            <a:lstStyle/>
            <a:p>
              <a:r>
                <a:rPr lang="en-US" altLang="ja-JP" sz="1600" dirty="0" err="1">
                  <a:solidFill>
                    <a:srgbClr val="FF0000"/>
                  </a:solidFill>
                </a:rPr>
                <a:t>A.class</a:t>
              </a:r>
              <a:endParaRPr lang="ja-JP" altLang="en-US" sz="1600" dirty="0">
                <a:solidFill>
                  <a:srgbClr val="FF0000"/>
                </a:solidFill>
              </a:endParaRPr>
            </a:p>
          </p:txBody>
        </p:sp>
        <p:sp>
          <p:nvSpPr>
            <p:cNvPr id="12" name="メモ 11"/>
            <p:cNvSpPr/>
            <p:nvPr/>
          </p:nvSpPr>
          <p:spPr>
            <a:xfrm>
              <a:off x="2443780" y="4462550"/>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13" name="正方形/長方形 12"/>
            <p:cNvSpPr/>
            <p:nvPr/>
          </p:nvSpPr>
          <p:spPr>
            <a:xfrm>
              <a:off x="2601959" y="4405381"/>
              <a:ext cx="1098897" cy="338554"/>
            </a:xfrm>
            <a:prstGeom prst="rect">
              <a:avLst/>
            </a:prstGeom>
          </p:spPr>
          <p:txBody>
            <a:bodyPr wrap="square">
              <a:spAutoFit/>
            </a:bodyPr>
            <a:lstStyle/>
            <a:p>
              <a:r>
                <a:rPr lang="en-US" altLang="ja-JP" sz="1600" dirty="0" err="1"/>
                <a:t>B</a:t>
              </a:r>
              <a:r>
                <a:rPr lang="en-US" altLang="ja-JP" sz="1600" dirty="0" err="1" smtClean="0"/>
                <a:t>.class</a:t>
              </a:r>
              <a:endParaRPr lang="ja-JP" altLang="en-US" sz="1600" dirty="0"/>
            </a:p>
          </p:txBody>
        </p:sp>
      </p:grpSp>
      <p:grpSp>
        <p:nvGrpSpPr>
          <p:cNvPr id="28" name="グループ化 27"/>
          <p:cNvGrpSpPr/>
          <p:nvPr/>
        </p:nvGrpSpPr>
        <p:grpSpPr>
          <a:xfrm>
            <a:off x="1448490" y="4935145"/>
            <a:ext cx="2307362" cy="1254640"/>
            <a:chOff x="1497574" y="4870489"/>
            <a:chExt cx="2307362" cy="1254640"/>
          </a:xfrm>
        </p:grpSpPr>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0500" y="4870489"/>
              <a:ext cx="799701" cy="521731"/>
            </a:xfrm>
            <a:prstGeom prst="rect">
              <a:avLst/>
            </a:prstGeom>
          </p:spPr>
        </p:pic>
        <p:cxnSp>
          <p:nvCxnSpPr>
            <p:cNvPr id="15" name="カギ線コネクタ 14"/>
            <p:cNvCxnSpPr/>
            <p:nvPr/>
          </p:nvCxnSpPr>
          <p:spPr>
            <a:xfrm rot="16200000" flipH="1">
              <a:off x="2338163" y="5365485"/>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p:nvPr/>
          </p:nvCxnSpPr>
          <p:spPr>
            <a:xfrm rot="16200000" flipH="1">
              <a:off x="2209935" y="5697679"/>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メモ 16"/>
            <p:cNvSpPr/>
            <p:nvPr/>
          </p:nvSpPr>
          <p:spPr>
            <a:xfrm>
              <a:off x="2547860" y="5432096"/>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18" name="正方形/長方形 17"/>
            <p:cNvSpPr/>
            <p:nvPr/>
          </p:nvSpPr>
          <p:spPr>
            <a:xfrm>
              <a:off x="2706039" y="5383488"/>
              <a:ext cx="1098897" cy="338554"/>
            </a:xfrm>
            <a:prstGeom prst="rect">
              <a:avLst/>
            </a:prstGeom>
          </p:spPr>
          <p:txBody>
            <a:bodyPr wrap="square">
              <a:spAutoFit/>
            </a:bodyPr>
            <a:lstStyle/>
            <a:p>
              <a:r>
                <a:rPr lang="en-US" altLang="ja-JP" sz="1600" dirty="0" err="1">
                  <a:solidFill>
                    <a:srgbClr val="FF0000"/>
                  </a:solidFill>
                </a:rPr>
                <a:t>A.class</a:t>
              </a:r>
              <a:endParaRPr lang="ja-JP" altLang="en-US" sz="1600" dirty="0">
                <a:solidFill>
                  <a:srgbClr val="FF0000"/>
                </a:solidFill>
              </a:endParaRPr>
            </a:p>
          </p:txBody>
        </p:sp>
        <p:sp>
          <p:nvSpPr>
            <p:cNvPr id="19" name="メモ 18"/>
            <p:cNvSpPr/>
            <p:nvPr/>
          </p:nvSpPr>
          <p:spPr>
            <a:xfrm>
              <a:off x="2547859" y="5843744"/>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20" name="正方形/長方形 19"/>
            <p:cNvSpPr/>
            <p:nvPr/>
          </p:nvSpPr>
          <p:spPr>
            <a:xfrm>
              <a:off x="2706038" y="5786575"/>
              <a:ext cx="1098897" cy="338554"/>
            </a:xfrm>
            <a:prstGeom prst="rect">
              <a:avLst/>
            </a:prstGeom>
          </p:spPr>
          <p:txBody>
            <a:bodyPr wrap="square">
              <a:spAutoFit/>
            </a:bodyPr>
            <a:lstStyle/>
            <a:p>
              <a:r>
                <a:rPr lang="en-US" altLang="ja-JP" sz="1600" dirty="0" err="1"/>
                <a:t>C</a:t>
              </a:r>
              <a:r>
                <a:rPr lang="en-US" altLang="ja-JP" sz="1600" dirty="0" err="1" smtClean="0"/>
                <a:t>.class</a:t>
              </a:r>
              <a:endParaRPr lang="ja-JP" altLang="en-US" sz="1600" dirty="0"/>
            </a:p>
          </p:txBody>
        </p:sp>
        <p:sp>
          <p:nvSpPr>
            <p:cNvPr id="21" name="テキスト ボックス 20"/>
            <p:cNvSpPr txBox="1"/>
            <p:nvPr/>
          </p:nvSpPr>
          <p:spPr>
            <a:xfrm>
              <a:off x="1497574" y="4965631"/>
              <a:ext cx="1691305" cy="430887"/>
            </a:xfrm>
            <a:prstGeom prst="rect">
              <a:avLst/>
            </a:prstGeom>
            <a:noFill/>
          </p:spPr>
          <p:txBody>
            <a:bodyPr wrap="square" rtlCol="0">
              <a:spAutoFit/>
            </a:bodyPr>
            <a:lstStyle/>
            <a:p>
              <a:pPr algn="ctr"/>
              <a:r>
                <a:rPr lang="en-US" altLang="ja-JP" sz="1050" b="1" dirty="0"/>
                <a:t>Package</a:t>
              </a:r>
            </a:p>
            <a:p>
              <a:pPr algn="ctr"/>
              <a:r>
                <a:rPr lang="en-US" altLang="ja-JP" sz="1050" b="1" dirty="0"/>
                <a:t>Y</a:t>
              </a:r>
              <a:endParaRPr lang="ja-JP" altLang="en-US" sz="1050" b="1" dirty="0"/>
            </a:p>
          </p:txBody>
        </p:sp>
      </p:grpSp>
      <p:sp>
        <p:nvSpPr>
          <p:cNvPr id="22" name="正方形/長方形 21"/>
          <p:cNvSpPr/>
          <p:nvPr/>
        </p:nvSpPr>
        <p:spPr>
          <a:xfrm>
            <a:off x="2044949" y="6287470"/>
            <a:ext cx="1146532" cy="369332"/>
          </a:xfrm>
          <a:prstGeom prst="rect">
            <a:avLst/>
          </a:prstGeom>
        </p:spPr>
        <p:txBody>
          <a:bodyPr wrap="none">
            <a:spAutoFit/>
          </a:bodyPr>
          <a:lstStyle/>
          <a:p>
            <a:r>
              <a:rPr lang="en-US" altLang="ja-JP" dirty="0" smtClean="0"/>
              <a:t>Targe</a:t>
            </a:r>
            <a:r>
              <a:rPr lang="en-US" altLang="ja-JP" dirty="0"/>
              <a:t>t</a:t>
            </a:r>
            <a:r>
              <a:rPr lang="en-US" altLang="ja-JP" dirty="0" smtClean="0"/>
              <a:t>.jar</a:t>
            </a:r>
            <a:endParaRPr lang="ja-JP" altLang="en-US" dirty="0"/>
          </a:p>
        </p:txBody>
      </p:sp>
      <p:grpSp>
        <p:nvGrpSpPr>
          <p:cNvPr id="23" name="グループ化 22"/>
          <p:cNvGrpSpPr/>
          <p:nvPr/>
        </p:nvGrpSpPr>
        <p:grpSpPr>
          <a:xfrm>
            <a:off x="5858859" y="3613369"/>
            <a:ext cx="2074109" cy="2481649"/>
            <a:chOff x="880048" y="3514422"/>
            <a:chExt cx="2093125" cy="2481649"/>
          </a:xfrm>
        </p:grpSpPr>
        <p:sp>
          <p:nvSpPr>
            <p:cNvPr id="24" name="角丸四角形 23"/>
            <p:cNvSpPr/>
            <p:nvPr/>
          </p:nvSpPr>
          <p:spPr>
            <a:xfrm>
              <a:off x="880048" y="3675858"/>
              <a:ext cx="2093124" cy="23202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ysClr val="windowText" lastClr="000000"/>
                </a:solidFill>
              </a:endParaRPr>
            </a:p>
          </p:txBody>
        </p:sp>
        <p:sp>
          <p:nvSpPr>
            <p:cNvPr id="25" name="object 3"/>
            <p:cNvSpPr txBox="1"/>
            <p:nvPr/>
          </p:nvSpPr>
          <p:spPr>
            <a:xfrm>
              <a:off x="971207" y="4094405"/>
              <a:ext cx="2001966" cy="1528624"/>
            </a:xfrm>
            <a:prstGeom prst="rect">
              <a:avLst/>
            </a:prstGeom>
          </p:spPr>
          <p:txBody>
            <a:bodyPr vert="horz" wrap="square" lIns="0" tIns="0" rIns="0" bIns="0" rtlCol="0">
              <a:spAutoFit/>
            </a:bodyPr>
            <a:lstStyle/>
            <a:p>
              <a:pPr marL="97790" indent="-85725">
                <a:lnSpc>
                  <a:spcPct val="100000"/>
                </a:lnSpc>
                <a:spcBef>
                  <a:spcPts val="80"/>
                </a:spcBef>
              </a:pPr>
              <a:r>
                <a:rPr lang="en-US" sz="2400" dirty="0" smtClean="0">
                  <a:latin typeface="+mn-lt"/>
                  <a:cs typeface="Times New Roman"/>
                </a:rPr>
                <a:t>	</a:t>
              </a:r>
              <a:r>
                <a:rPr lang="en-US" sz="2400" b="1" dirty="0" smtClean="0">
                  <a:latin typeface="Courier New"/>
                  <a:cs typeface="Courier New"/>
                </a:rPr>
                <a:t>{</a:t>
              </a:r>
              <a:r>
                <a:rPr sz="2400" b="1" dirty="0" smtClean="0">
                  <a:solidFill>
                    <a:srgbClr val="FF0000"/>
                  </a:solidFill>
                  <a:latin typeface="Courier New"/>
                  <a:cs typeface="Courier New"/>
                </a:rPr>
                <a:t>7fabc..</a:t>
              </a:r>
              <a:r>
                <a:rPr sz="2400" b="1" spc="5" dirty="0" smtClean="0">
                  <a:solidFill>
                    <a:srgbClr val="FF0000"/>
                  </a:solidFill>
                  <a:latin typeface="Courier New"/>
                  <a:cs typeface="Courier New"/>
                </a:rPr>
                <a:t>.</a:t>
              </a:r>
              <a:r>
                <a:rPr lang="en-US" sz="2400" b="1" spc="5" dirty="0" smtClean="0">
                  <a:latin typeface="Courier New"/>
                  <a:cs typeface="Courier New"/>
                </a:rPr>
                <a:t>,</a:t>
              </a:r>
            </a:p>
            <a:p>
              <a:pPr marL="97790">
                <a:lnSpc>
                  <a:spcPct val="100000"/>
                </a:lnSpc>
                <a:spcBef>
                  <a:spcPts val="195"/>
                </a:spcBef>
                <a:tabLst>
                  <a:tab pos="439420" algn="l"/>
                </a:tabLst>
              </a:pPr>
              <a:r>
                <a:rPr lang="en-US" altLang="ja-JP" sz="2400" b="1" dirty="0" smtClean="0">
                  <a:solidFill>
                    <a:srgbClr val="FFC000"/>
                  </a:solidFill>
                  <a:latin typeface="Courier New"/>
                  <a:cs typeface="Courier New"/>
                </a:rPr>
                <a:t> </a:t>
              </a:r>
              <a:r>
                <a:rPr lang="en-US" altLang="ja-JP" sz="2400" b="1" dirty="0" smtClean="0">
                  <a:solidFill>
                    <a:srgbClr val="FF0000"/>
                  </a:solidFill>
                  <a:latin typeface="Courier New"/>
                  <a:cs typeface="Courier New"/>
                </a:rPr>
                <a:t>7fabc</a:t>
              </a:r>
              <a:r>
                <a:rPr lang="en-US" altLang="ja-JP" sz="2400" b="1" dirty="0">
                  <a:solidFill>
                    <a:srgbClr val="FF0000"/>
                  </a:solidFill>
                  <a:latin typeface="Courier New"/>
                  <a:cs typeface="Courier New"/>
                </a:rPr>
                <a:t>..</a:t>
              </a:r>
              <a:r>
                <a:rPr lang="en-US" altLang="ja-JP" sz="2400" b="1" spc="5" dirty="0">
                  <a:solidFill>
                    <a:srgbClr val="FF0000"/>
                  </a:solidFill>
                  <a:latin typeface="Courier New"/>
                  <a:cs typeface="Courier New"/>
                </a:rPr>
                <a:t>.</a:t>
              </a:r>
              <a:r>
                <a:rPr lang="en-US" sz="2400" b="1" spc="5" dirty="0" smtClean="0">
                  <a:latin typeface="Courier New"/>
                  <a:cs typeface="Courier New"/>
                </a:rPr>
                <a:t>,</a:t>
              </a:r>
            </a:p>
            <a:p>
              <a:pPr marL="97790">
                <a:spcBef>
                  <a:spcPts val="80"/>
                </a:spcBef>
                <a:tabLst>
                  <a:tab pos="439420" algn="l"/>
                </a:tabLst>
              </a:pPr>
              <a:r>
                <a:rPr lang="en-US" altLang="ja-JP" sz="2400" b="1" spc="5" dirty="0" smtClean="0">
                  <a:latin typeface="Courier New"/>
                  <a:cs typeface="Courier New"/>
                </a:rPr>
                <a:t> b93d6...,</a:t>
              </a:r>
              <a:endParaRPr lang="en-US" sz="2400" b="1" dirty="0" smtClean="0">
                <a:latin typeface="Courier New"/>
                <a:cs typeface="Courier New"/>
              </a:endParaRPr>
            </a:p>
            <a:p>
              <a:pPr marL="97790">
                <a:lnSpc>
                  <a:spcPct val="100000"/>
                </a:lnSpc>
                <a:spcBef>
                  <a:spcPts val="80"/>
                </a:spcBef>
                <a:tabLst>
                  <a:tab pos="439420" algn="l"/>
                </a:tabLst>
              </a:pPr>
              <a:r>
                <a:rPr lang="en-US" sz="2400" b="1" dirty="0" smtClean="0">
                  <a:latin typeface="Courier New"/>
                  <a:cs typeface="Courier New"/>
                </a:rPr>
                <a:t> </a:t>
              </a:r>
              <a:r>
                <a:rPr sz="2400" b="1" dirty="0" smtClean="0">
                  <a:latin typeface="Courier New"/>
                  <a:cs typeface="Courier New"/>
                </a:rPr>
                <a:t>07a</a:t>
              </a:r>
              <a:r>
                <a:rPr lang="en-US" sz="2400" b="1" dirty="0">
                  <a:latin typeface="Courier New"/>
                  <a:cs typeface="Courier New"/>
                </a:rPr>
                <a:t>5</a:t>
              </a:r>
              <a:r>
                <a:rPr sz="2400" b="1" dirty="0" smtClean="0">
                  <a:latin typeface="Courier New"/>
                  <a:cs typeface="Courier New"/>
                </a:rPr>
                <a:t>1..</a:t>
              </a:r>
              <a:r>
                <a:rPr sz="2400" b="1" spc="5" dirty="0" smtClean="0">
                  <a:latin typeface="Courier New"/>
                  <a:cs typeface="Courier New"/>
                </a:rPr>
                <a:t>.</a:t>
              </a:r>
              <a:r>
                <a:rPr lang="en-US" sz="2400" b="1" spc="5" dirty="0" smtClean="0">
                  <a:latin typeface="Courier New"/>
                  <a:cs typeface="Courier New"/>
                </a:rPr>
                <a:t>}</a:t>
              </a:r>
            </a:p>
          </p:txBody>
        </p:sp>
        <p:sp>
          <p:nvSpPr>
            <p:cNvPr id="26" name="Document"/>
            <p:cNvSpPr>
              <a:spLocks noEditPoints="1" noChangeArrowheads="1"/>
            </p:cNvSpPr>
            <p:nvPr/>
          </p:nvSpPr>
          <p:spPr bwMode="auto">
            <a:xfrm>
              <a:off x="1079453" y="3514422"/>
              <a:ext cx="1694314"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Target.jar [4</a:t>
              </a:r>
              <a:r>
                <a:rPr lang="en-US" altLang="ja-JP" dirty="0" smtClean="0"/>
                <a:t>]</a:t>
              </a:r>
              <a:endParaRPr lang="en-US" altLang="ja-JP" sz="1800" dirty="0" smtClean="0"/>
            </a:p>
          </p:txBody>
        </p:sp>
      </p:grpSp>
      <p:sp>
        <p:nvSpPr>
          <p:cNvPr id="27" name="右矢印 26"/>
          <p:cNvSpPr/>
          <p:nvPr/>
        </p:nvSpPr>
        <p:spPr>
          <a:xfrm>
            <a:off x="4471475" y="4604376"/>
            <a:ext cx="748145" cy="4996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スライド番号プレースホルダー 31"/>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3629673006"/>
      </p:ext>
    </p:extLst>
  </p:cSld>
  <p:clrMapOvr>
    <a:masterClrMapping/>
  </p:clrMapOvr>
  <mc:AlternateContent xmlns:mc="http://schemas.openxmlformats.org/markup-compatibility/2006" xmlns:p14="http://schemas.microsoft.com/office/powerpoint/2010/main">
    <mc:Choice Requires="p14">
      <p:transition spd="slow" p14:dur="2000" advTm="159"/>
    </mc:Choice>
    <mc:Fallback xmlns="">
      <p:transition spd="slow" advTm="159"/>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smtClean="0"/>
              <a:t>データベースとの比較</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　入力ファイルをデータベースと比較</a:t>
            </a:r>
            <a:endParaRPr kumimoji="1" lang="en-US" altLang="ja-JP" dirty="0" smtClean="0"/>
          </a:p>
          <a:p>
            <a:pPr lvl="1"/>
            <a:r>
              <a:rPr lang="ja-JP" altLang="en-US" dirty="0" smtClean="0"/>
              <a:t>完全な形での再利用を優先的に検出するアルゴリズム</a:t>
            </a:r>
            <a:endParaRPr lang="en-US" altLang="ja-JP" dirty="0" smtClean="0"/>
          </a:p>
          <a:p>
            <a:pPr lvl="1"/>
            <a:endParaRPr lang="en-US" altLang="ja-JP" dirty="0"/>
          </a:p>
          <a:p>
            <a:pPr marL="0" indent="0">
              <a:buNone/>
            </a:pPr>
            <a:r>
              <a:rPr lang="ja-JP" altLang="en-US" dirty="0" smtClean="0"/>
              <a:t>　以下の手順の繰り返しで行う</a:t>
            </a:r>
            <a:endParaRPr lang="en-US" altLang="ja-JP" dirty="0" smtClean="0"/>
          </a:p>
          <a:p>
            <a:pPr marL="457200" lvl="1" indent="0">
              <a:buNone/>
            </a:pPr>
            <a:r>
              <a:rPr lang="ja-JP" altLang="en-US" dirty="0" smtClean="0"/>
              <a:t>手順</a:t>
            </a:r>
            <a:r>
              <a:rPr lang="en-US" altLang="ja-JP" dirty="0" smtClean="0"/>
              <a:t>1: </a:t>
            </a:r>
            <a:r>
              <a:rPr lang="ja-JP" altLang="en-US" dirty="0" smtClean="0"/>
              <a:t>再利用元候補の選択</a:t>
            </a:r>
            <a:endParaRPr lang="en-US" altLang="ja-JP" dirty="0" smtClean="0"/>
          </a:p>
          <a:p>
            <a:pPr marL="457200" lvl="1" indent="0">
              <a:buNone/>
            </a:pPr>
            <a:r>
              <a:rPr lang="ja-JP" altLang="en-US" dirty="0" smtClean="0"/>
              <a:t>手順</a:t>
            </a:r>
            <a:r>
              <a:rPr lang="en-US" altLang="ja-JP" dirty="0" smtClean="0"/>
              <a:t>2: </a:t>
            </a:r>
            <a:r>
              <a:rPr lang="ja-JP" altLang="en-US" dirty="0" smtClean="0"/>
              <a:t>再利用元ライブラリの確定</a:t>
            </a:r>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3107428628"/>
      </p:ext>
    </p:extLst>
  </p:cSld>
  <p:clrMapOvr>
    <a:masterClrMapping/>
  </p:clrMapOvr>
  <mc:AlternateContent xmlns:mc="http://schemas.openxmlformats.org/markup-compatibility/2006" xmlns:p14="http://schemas.microsoft.com/office/powerpoint/2010/main">
    <mc:Choice Requires="p14">
      <p:transition spd="slow" p14:dur="2000" advTm="154"/>
    </mc:Choice>
    <mc:Fallback xmlns="">
      <p:transition spd="slow" advTm="154"/>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データベース内の各ライブラリに対して，入力ソフトウェアとハッシュ値が一致するクラス数の割合を計算 </a:t>
            </a:r>
            <a:r>
              <a:rPr lang="en-US" altLang="ja-JP" sz="2800" kern="0" dirty="0" smtClean="0"/>
              <a:t>(</a:t>
            </a:r>
            <a:r>
              <a:rPr lang="ja-JP" altLang="en-US" sz="2800" kern="0" dirty="0" smtClean="0"/>
              <a:t>オーバーラップ値</a:t>
            </a:r>
            <a:r>
              <a:rPr lang="en-US" altLang="ja-JP" sz="2800" kern="0" dirty="0" smtClean="0"/>
              <a:t>)</a:t>
            </a:r>
          </a:p>
        </p:txBody>
      </p:sp>
      <p:grpSp>
        <p:nvGrpSpPr>
          <p:cNvPr id="5" name="グループ化 4"/>
          <p:cNvGrpSpPr/>
          <p:nvPr/>
        </p:nvGrpSpPr>
        <p:grpSpPr>
          <a:xfrm>
            <a:off x="1137153" y="3709968"/>
            <a:ext cx="7569699" cy="2962317"/>
            <a:chOff x="-474587" y="2755592"/>
            <a:chExt cx="9313787" cy="3644846"/>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latin typeface="Courier New"/>
                      <a:cs typeface="Courier New"/>
                    </a:rPr>
                    <a:t>af3bc</a:t>
                  </a:r>
                  <a:r>
                    <a:rPr sz="1200" b="1" dirty="0" smtClean="0">
                      <a:latin typeface="Courier New"/>
                      <a:cs typeface="Courier New"/>
                    </a:rPr>
                    <a:t>..</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e2cdb</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sp>
          <p:nvSpPr>
            <p:cNvPr id="42" name="線吹き出し 1 (枠付き) 41"/>
            <p:cNvSpPr/>
            <p:nvPr/>
          </p:nvSpPr>
          <p:spPr>
            <a:xfrm>
              <a:off x="-62655" y="5617884"/>
              <a:ext cx="1803859" cy="391277"/>
            </a:xfrm>
            <a:prstGeom prst="borderCallout1">
              <a:avLst>
                <a:gd name="adj1" fmla="val -49899"/>
                <a:gd name="adj2" fmla="val 26887"/>
                <a:gd name="adj3" fmla="val -6429"/>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入力ソフトウェア</a:t>
              </a:r>
              <a:endParaRPr lang="ja-JP" altLang="en-US" sz="1400" dirty="0">
                <a:solidFill>
                  <a:schemeClr val="tx1"/>
                </a:solidFill>
              </a:endParaRPr>
            </a:p>
          </p:txBody>
        </p:sp>
        <p:sp>
          <p:nvSpPr>
            <p:cNvPr id="43" name="線吹き出し 1 (枠付き) 42"/>
            <p:cNvSpPr/>
            <p:nvPr/>
          </p:nvSpPr>
          <p:spPr>
            <a:xfrm>
              <a:off x="7035340" y="6009161"/>
              <a:ext cx="1803860" cy="391277"/>
            </a:xfrm>
            <a:prstGeom prst="borderCallout1">
              <a:avLst>
                <a:gd name="adj1" fmla="val -49899"/>
                <a:gd name="adj2" fmla="val 26887"/>
                <a:gd name="adj3" fmla="val -6429"/>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データベース</a:t>
              </a:r>
              <a:endParaRPr lang="ja-JP" altLang="en-US" sz="1400" dirty="0">
                <a:solidFill>
                  <a:schemeClr val="tx1"/>
                </a:solidFill>
              </a:endParaRPr>
            </a:p>
          </p:txBody>
        </p:sp>
      </p:gr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1811877508"/>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データベース内の各ライブラリに対して，入力ソフトウェアとハッシュ値が一致するクラスの割合を計算</a:t>
            </a:r>
            <a:endParaRPr lang="en-US" altLang="ja-JP" sz="2800" kern="0" dirty="0" smtClean="0"/>
          </a:p>
          <a:p>
            <a:pPr lvl="1"/>
            <a:r>
              <a:rPr lang="ja-JP" altLang="en-US" sz="2400" kern="0" dirty="0" smtClean="0"/>
              <a:t>例</a:t>
            </a:r>
            <a:r>
              <a:rPr lang="en-US" altLang="ja-JP" sz="2400" kern="0" dirty="0" smtClean="0"/>
              <a:t>)</a:t>
            </a:r>
            <a:r>
              <a:rPr lang="ja-JP" altLang="en-US" sz="2400" kern="0" dirty="0" smtClean="0"/>
              <a:t>　</a:t>
            </a:r>
            <a:r>
              <a:rPr lang="en-US" altLang="ja-JP" sz="2400" kern="0" dirty="0" smtClean="0"/>
              <a:t>A-2.0.jar </a:t>
            </a:r>
            <a:r>
              <a:rPr lang="ja-JP" altLang="en-US" sz="2400" kern="0" dirty="0" smtClean="0"/>
              <a:t>は</a:t>
            </a:r>
            <a:r>
              <a:rPr lang="en-US" altLang="ja-JP" sz="2400" kern="0" dirty="0" smtClean="0"/>
              <a:t>2</a:t>
            </a:r>
            <a:r>
              <a:rPr lang="ja-JP" altLang="en-US" sz="2400" kern="0" dirty="0" err="1" smtClean="0"/>
              <a:t>つの</a:t>
            </a:r>
            <a:r>
              <a:rPr lang="ja-JP" altLang="en-US" sz="2400" kern="0" dirty="0" smtClean="0"/>
              <a:t>ハッシュ値を持ち</a:t>
            </a:r>
            <a:r>
              <a:rPr lang="en-US" altLang="ja-JP" sz="2400" kern="0" dirty="0" smtClean="0"/>
              <a:t>1</a:t>
            </a:r>
            <a:r>
              <a:rPr lang="ja-JP" altLang="en-US" sz="2400" kern="0" dirty="0" smtClean="0"/>
              <a:t>つが入力と一致するため</a:t>
            </a:r>
            <a:r>
              <a:rPr lang="en-US" altLang="ja-JP" sz="2400" kern="0" dirty="0"/>
              <a:t> </a:t>
            </a:r>
            <a:r>
              <a:rPr lang="en-US" altLang="ja-JP" sz="2400" kern="0" dirty="0" smtClean="0"/>
              <a:t>1/2 = </a:t>
            </a:r>
            <a:r>
              <a:rPr lang="en-US" altLang="ja-JP" sz="2400" u="sng" kern="0" dirty="0" smtClean="0"/>
              <a:t>0.5</a:t>
            </a:r>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rgbClr val="FF0000"/>
                  </a:solidFill>
                  <a:latin typeface="Courier New"/>
                  <a:cs typeface="Courier New"/>
                </a:rPr>
                <a:t>	</a:t>
              </a:r>
              <a:r>
                <a:rPr lang="en-US" sz="1200" b="1" dirty="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latin typeface="Courier New"/>
                      <a:cs typeface="Courier New"/>
                    </a:rPr>
                    <a:t>af3bc</a:t>
                  </a:r>
                  <a:r>
                    <a:rPr sz="1200" b="1" dirty="0" smtClean="0">
                      <a:latin typeface="Courier New"/>
                      <a:cs typeface="Courier New"/>
                    </a:rPr>
                    <a:t>..</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e2cdb</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sp>
        <p:nvSpPr>
          <p:cNvPr id="9" name="円/楕円 8"/>
          <p:cNvSpPr/>
          <p:nvPr/>
        </p:nvSpPr>
        <p:spPr>
          <a:xfrm>
            <a:off x="6326771"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887618883"/>
      </p:ext>
    </p:extLst>
  </p:cSld>
  <p:clrMapOvr>
    <a:masterClrMapping/>
  </p:clrMapOvr>
  <mc:AlternateContent xmlns:mc="http://schemas.openxmlformats.org/markup-compatibility/2006" xmlns:p14="http://schemas.microsoft.com/office/powerpoint/2010/main">
    <mc:Choice Requires="p14">
      <p:transition spd="slow" p14:dur="2000" advTm="596"/>
    </mc:Choice>
    <mc:Fallback xmlns="">
      <p:transition spd="slow" advTm="596"/>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a:t>全</a:t>
            </a:r>
            <a:r>
              <a:rPr lang="ja-JP" altLang="en-US" sz="2800" kern="0" dirty="0" smtClean="0"/>
              <a:t>てのライブラリに対して計算する</a:t>
            </a:r>
            <a:endParaRPr lang="en-US" altLang="ja-JP" sz="2800" kern="0" dirty="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sp>
        <p:nvSpPr>
          <p:cNvPr id="9" name="円/楕円 8"/>
          <p:cNvSpPr/>
          <p:nvPr/>
        </p:nvSpPr>
        <p:spPr>
          <a:xfrm>
            <a:off x="6326771"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38" name="円/楕円 37"/>
          <p:cNvSpPr/>
          <p:nvPr/>
        </p:nvSpPr>
        <p:spPr>
          <a:xfrm>
            <a:off x="4829994"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2" name="円/楕円 41"/>
          <p:cNvSpPr/>
          <p:nvPr/>
        </p:nvSpPr>
        <p:spPr>
          <a:xfrm>
            <a:off x="4847835" y="4994255"/>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3" name="円/楕円 42"/>
          <p:cNvSpPr/>
          <p:nvPr/>
        </p:nvSpPr>
        <p:spPr>
          <a:xfrm>
            <a:off x="7914426"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44" name="円/楕円 43"/>
          <p:cNvSpPr/>
          <p:nvPr/>
        </p:nvSpPr>
        <p:spPr>
          <a:xfrm>
            <a:off x="6392730" y="5000159"/>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accent2"/>
                </a:solidFill>
              </a:rPr>
              <a:t>0.7</a:t>
            </a:r>
            <a:endParaRPr kumimoji="1" lang="ja-JP" altLang="en-US" sz="1600" dirty="0">
              <a:solidFill>
                <a:schemeClr val="accent2"/>
              </a:solidFill>
            </a:endParaRPr>
          </a:p>
        </p:txBody>
      </p:sp>
      <p:sp>
        <p:nvSpPr>
          <p:cNvPr id="45" name="円/楕円 44"/>
          <p:cNvSpPr/>
          <p:nvPr/>
        </p:nvSpPr>
        <p:spPr>
          <a:xfrm>
            <a:off x="7914426" y="502050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162241212"/>
      </p:ext>
    </p:extLst>
  </p:cSld>
  <p:clrMapOvr>
    <a:masterClrMapping/>
  </p:clrMapOvr>
  <mc:AlternateContent xmlns:mc="http://schemas.openxmlformats.org/markup-compatibility/2006" xmlns:p14="http://schemas.microsoft.com/office/powerpoint/2010/main">
    <mc:Choice Requires="p14">
      <p:transition spd="slow" p14:dur="2000" advTm="531"/>
    </mc:Choice>
    <mc:Fallback xmlns="">
      <p:transition spd="slow" advTm="531"/>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オーバーラップ値が最大のライブラリを再利用元候補とする</a:t>
            </a:r>
            <a:endParaRPr lang="en-US" altLang="ja-JP" sz="2800" kern="0" dirty="0" smtClean="0"/>
          </a:p>
          <a:p>
            <a:pPr marL="457200" lvl="1" indent="0">
              <a:buNone/>
            </a:pPr>
            <a:r>
              <a:rPr lang="en-US" altLang="ja-JP" sz="2400" dirty="0" smtClean="0"/>
              <a:t> {A-1.0.jar</a:t>
            </a:r>
            <a:r>
              <a:rPr lang="ja-JP" altLang="en-US" sz="2400" dirty="0" err="1" smtClean="0"/>
              <a:t>，</a:t>
            </a:r>
            <a:r>
              <a:rPr lang="en-US" altLang="ja-JP" sz="2400" dirty="0" smtClean="0"/>
              <a:t>B-1.0.jar</a:t>
            </a:r>
            <a:r>
              <a:rPr lang="ja-JP" altLang="en-US" sz="2400" dirty="0" err="1" smtClean="0"/>
              <a:t>，</a:t>
            </a:r>
            <a:r>
              <a:rPr lang="en-US" altLang="ja-JP" sz="2400" dirty="0" smtClean="0"/>
              <a:t>D-1.0.jar}</a:t>
            </a:r>
            <a:endParaRPr lang="en-US" altLang="ja-JP" sz="2400" kern="0" dirty="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solidFill>
                        <a:srgbClr val="FF0000"/>
                      </a:solidFill>
                    </a:rPr>
                    <a:t>A</a:t>
                  </a:r>
                  <a:r>
                    <a:rPr lang="en-US" altLang="ja-JP" sz="1200" dirty="0" smtClean="0">
                      <a:solidFill>
                        <a:srgbClr val="FF0000"/>
                      </a:solidFill>
                    </a:rPr>
                    <a:t>-1.0.jar</a:t>
                  </a:r>
                  <a:r>
                    <a:rPr lang="en-US" altLang="ja-JP" sz="1200" dirty="0" smtClean="0"/>
                    <a:t>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rgbClr val="FF0000"/>
                  </a:solidFill>
                </a:rPr>
                <a:t>D-1.0.jar</a:t>
              </a:r>
              <a:r>
                <a:rPr lang="en-US" altLang="ja-JP" sz="1200" dirty="0" smtClean="0"/>
                <a:t>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rgbClr val="FF0000"/>
                  </a:solidFill>
                </a:rPr>
                <a:t>B-1.0.jar</a:t>
              </a:r>
              <a:r>
                <a:rPr lang="en-US" altLang="ja-JP" sz="1200" dirty="0" smtClean="0"/>
                <a:t>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sp>
        <p:nvSpPr>
          <p:cNvPr id="9" name="円/楕円 8"/>
          <p:cNvSpPr/>
          <p:nvPr/>
        </p:nvSpPr>
        <p:spPr>
          <a:xfrm>
            <a:off x="6326771"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38" name="円/楕円 37"/>
          <p:cNvSpPr/>
          <p:nvPr/>
        </p:nvSpPr>
        <p:spPr>
          <a:xfrm>
            <a:off x="4829994"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2" name="円/楕円 41"/>
          <p:cNvSpPr/>
          <p:nvPr/>
        </p:nvSpPr>
        <p:spPr>
          <a:xfrm>
            <a:off x="4847835" y="4994255"/>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3" name="円/楕円 42"/>
          <p:cNvSpPr/>
          <p:nvPr/>
        </p:nvSpPr>
        <p:spPr>
          <a:xfrm>
            <a:off x="7914426"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44" name="円/楕円 43"/>
          <p:cNvSpPr/>
          <p:nvPr/>
        </p:nvSpPr>
        <p:spPr>
          <a:xfrm>
            <a:off x="6392730" y="5000159"/>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accent2"/>
                </a:solidFill>
              </a:rPr>
              <a:t>0.7</a:t>
            </a:r>
            <a:endParaRPr kumimoji="1" lang="ja-JP" altLang="en-US" sz="1600" dirty="0">
              <a:solidFill>
                <a:schemeClr val="accent2"/>
              </a:solidFill>
            </a:endParaRPr>
          </a:p>
        </p:txBody>
      </p:sp>
      <p:sp>
        <p:nvSpPr>
          <p:cNvPr id="45" name="円/楕円 44"/>
          <p:cNvSpPr/>
          <p:nvPr/>
        </p:nvSpPr>
        <p:spPr>
          <a:xfrm>
            <a:off x="7914426" y="502050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1026833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手順</a:t>
            </a:r>
            <a:r>
              <a:rPr lang="en-US" altLang="ja-JP" sz="2800" kern="0" dirty="0" smtClean="0"/>
              <a:t>1</a:t>
            </a:r>
            <a:r>
              <a:rPr lang="ja-JP" altLang="en-US" sz="2800" kern="0" dirty="0" smtClean="0"/>
              <a:t>で得られた候補中から再利用元となっているライブラリを確定する．</a:t>
            </a:r>
            <a:endParaRPr lang="en-US" altLang="ja-JP" sz="2800" kern="0" dirty="0"/>
          </a:p>
        </p:txBody>
      </p:sp>
      <p:sp>
        <p:nvSpPr>
          <p:cNvPr id="56" name="線吹き出し 1 (枠付き) 55"/>
          <p:cNvSpPr/>
          <p:nvPr/>
        </p:nvSpPr>
        <p:spPr>
          <a:xfrm>
            <a:off x="6874573" y="3020019"/>
            <a:ext cx="1466071" cy="318007"/>
          </a:xfrm>
          <a:prstGeom prst="borderCallout1">
            <a:avLst>
              <a:gd name="adj1" fmla="val 172945"/>
              <a:gd name="adj2" fmla="val -400"/>
              <a:gd name="adj3" fmla="val 104994"/>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候補ライブラリ</a:t>
            </a:r>
            <a:endParaRPr lang="ja-JP" altLang="en-US" sz="1400" dirty="0">
              <a:solidFill>
                <a:schemeClr val="tx1"/>
              </a:solidFill>
            </a:endParaRPr>
          </a:p>
        </p:txBody>
      </p:sp>
      <p:sp>
        <p:nvSpPr>
          <p:cNvPr id="57" name="線吹き出し 1 (枠付き) 56"/>
          <p:cNvSpPr/>
          <p:nvPr/>
        </p:nvSpPr>
        <p:spPr>
          <a:xfrm>
            <a:off x="2139278" y="3338026"/>
            <a:ext cx="1466071" cy="318007"/>
          </a:xfrm>
          <a:prstGeom prst="borderCallout1">
            <a:avLst>
              <a:gd name="adj1" fmla="val 262802"/>
              <a:gd name="adj2" fmla="val 32344"/>
              <a:gd name="adj3" fmla="val 108587"/>
              <a:gd name="adj4" fmla="val 5057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入力ソフトウェア</a:t>
            </a:r>
            <a:endParaRPr lang="ja-JP" altLang="en-US" sz="1400" dirty="0">
              <a:solidFill>
                <a:schemeClr val="tx1"/>
              </a:solidFill>
            </a:endParaRPr>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4208226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入力ソフトウェアに含まれる</a:t>
            </a:r>
            <a:r>
              <a:rPr lang="en-US" altLang="ja-JP" sz="2800" kern="0" dirty="0" smtClean="0"/>
              <a:t>1</a:t>
            </a:r>
            <a:r>
              <a:rPr lang="ja-JP" altLang="en-US" sz="2800" kern="0" dirty="0" err="1" smtClean="0"/>
              <a:t>つの</a:t>
            </a:r>
            <a:r>
              <a:rPr lang="ja-JP" altLang="en-US" sz="2800" kern="0" dirty="0" smtClean="0"/>
              <a:t>クラスファイルは</a:t>
            </a:r>
            <a:r>
              <a:rPr lang="en-US" altLang="ja-JP" sz="2800" kern="0" dirty="0" smtClean="0"/>
              <a:t>1</a:t>
            </a:r>
            <a:r>
              <a:rPr lang="ja-JP" altLang="en-US" sz="2800" kern="0" dirty="0" err="1" smtClean="0"/>
              <a:t>つの</a:t>
            </a:r>
            <a:r>
              <a:rPr lang="ja-JP" altLang="en-US" sz="2800" kern="0" dirty="0" smtClean="0"/>
              <a:t>再利用元に由来するとする</a:t>
            </a:r>
            <a:endParaRPr lang="en-US" altLang="ja-JP" sz="2800" kern="0" dirty="0" smtClean="0"/>
          </a:p>
          <a:p>
            <a:pPr lvl="1"/>
            <a:endParaRPr lang="en-US" altLang="ja-JP" sz="2400" kern="0" dirty="0"/>
          </a:p>
        </p:txBody>
      </p:sp>
      <p:sp>
        <p:nvSpPr>
          <p:cNvPr id="56" name="線吹き出し 1 (枠付き) 55"/>
          <p:cNvSpPr/>
          <p:nvPr/>
        </p:nvSpPr>
        <p:spPr>
          <a:xfrm>
            <a:off x="6874573" y="3020019"/>
            <a:ext cx="1466071" cy="318007"/>
          </a:xfrm>
          <a:prstGeom prst="borderCallout1">
            <a:avLst>
              <a:gd name="adj1" fmla="val 172945"/>
              <a:gd name="adj2" fmla="val -400"/>
              <a:gd name="adj3" fmla="val 104994"/>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候補ライブラリ</a:t>
            </a:r>
            <a:endParaRPr lang="ja-JP" altLang="en-US" sz="1400" dirty="0">
              <a:solidFill>
                <a:schemeClr val="tx1"/>
              </a:solidFill>
            </a:endParaRPr>
          </a:p>
        </p:txBody>
      </p:sp>
      <p:sp>
        <p:nvSpPr>
          <p:cNvPr id="57" name="線吹き出し 1 (枠付き) 56"/>
          <p:cNvSpPr/>
          <p:nvPr/>
        </p:nvSpPr>
        <p:spPr>
          <a:xfrm>
            <a:off x="2139278" y="3338026"/>
            <a:ext cx="1466071" cy="318007"/>
          </a:xfrm>
          <a:prstGeom prst="borderCallout1">
            <a:avLst>
              <a:gd name="adj1" fmla="val 262802"/>
              <a:gd name="adj2" fmla="val 32344"/>
              <a:gd name="adj3" fmla="val 108587"/>
              <a:gd name="adj4" fmla="val 5057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入力ソフトウェア</a:t>
            </a:r>
            <a:endParaRPr lang="ja-JP" altLang="en-US" sz="1400" dirty="0">
              <a:solidFill>
                <a:schemeClr val="tx1"/>
              </a:solidFill>
            </a:endParaRPr>
          </a:p>
        </p:txBody>
      </p:sp>
      <p:cxnSp>
        <p:nvCxnSpPr>
          <p:cNvPr id="6" name="直線矢印コネクタ 5"/>
          <p:cNvCxnSpPr/>
          <p:nvPr/>
        </p:nvCxnSpPr>
        <p:spPr>
          <a:xfrm flipH="1">
            <a:off x="2292825" y="4249142"/>
            <a:ext cx="1843262" cy="50027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H="1">
            <a:off x="2292824" y="4747432"/>
            <a:ext cx="3444568" cy="1106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3071863" y="4796742"/>
            <a:ext cx="887105" cy="369332"/>
          </a:xfrm>
          <a:prstGeom prst="rect">
            <a:avLst/>
          </a:prstGeom>
          <a:noFill/>
        </p:spPr>
        <p:txBody>
          <a:bodyPr wrap="square" rtlCol="0">
            <a:spAutoFit/>
          </a:bodyPr>
          <a:lstStyle/>
          <a:p>
            <a:r>
              <a:rPr lang="en-US" altLang="ja-JP" dirty="0">
                <a:solidFill>
                  <a:srgbClr val="FF0000"/>
                </a:solidFill>
              </a:rPr>
              <a:t>?</a:t>
            </a:r>
            <a:endParaRPr kumimoji="1" lang="ja-JP" altLang="en-US" dirty="0">
              <a:solidFill>
                <a:srgbClr val="FF0000"/>
              </a:solidFill>
            </a:endParaRPr>
          </a:p>
        </p:txBody>
      </p:sp>
      <p:sp>
        <p:nvSpPr>
          <p:cNvPr id="45" name="テキスト ボックス 44"/>
          <p:cNvSpPr txBox="1"/>
          <p:nvPr/>
        </p:nvSpPr>
        <p:spPr>
          <a:xfrm>
            <a:off x="2993534" y="4116748"/>
            <a:ext cx="887105" cy="369332"/>
          </a:xfrm>
          <a:prstGeom prst="rect">
            <a:avLst/>
          </a:prstGeom>
          <a:noFill/>
        </p:spPr>
        <p:txBody>
          <a:bodyPr wrap="square" rtlCol="0">
            <a:spAutoFit/>
          </a:bodyPr>
          <a:lstStyle/>
          <a:p>
            <a:r>
              <a:rPr lang="en-US" altLang="ja-JP" dirty="0">
                <a:solidFill>
                  <a:srgbClr val="FF0000"/>
                </a:solidFill>
              </a:rPr>
              <a:t>?</a:t>
            </a:r>
            <a:endParaRPr kumimoji="1" lang="ja-JP" altLang="en-US" dirty="0">
              <a:solidFill>
                <a:srgbClr val="FF0000"/>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3511681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Java</a:t>
            </a:r>
            <a:r>
              <a:rPr kumimoji="1" lang="ja-JP" altLang="en-US" dirty="0" smtClean="0"/>
              <a:t>における</a:t>
            </a:r>
            <a:r>
              <a:rPr lang="ja-JP" altLang="en-US" dirty="0"/>
              <a:t>コード</a:t>
            </a:r>
            <a:r>
              <a:rPr lang="ja-JP" altLang="en-US" dirty="0" smtClean="0"/>
              <a:t>の</a:t>
            </a:r>
            <a:r>
              <a:rPr kumimoji="1" lang="ja-JP" altLang="en-US" dirty="0" smtClean="0"/>
              <a:t>再利用</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　</a:t>
            </a:r>
            <a:r>
              <a:rPr lang="en-US" altLang="ja-JP" sz="2800" dirty="0" smtClean="0"/>
              <a:t>Java</a:t>
            </a:r>
            <a:r>
              <a:rPr lang="ja-JP" altLang="en-US" sz="2800" dirty="0" smtClean="0"/>
              <a:t>では，ソースコードの再利用よりもバイトコードの再利用が主流となっている</a:t>
            </a:r>
            <a:endParaRPr lang="en-US" altLang="ja-JP" sz="2800" dirty="0" smtClean="0"/>
          </a:p>
          <a:p>
            <a:pPr marL="0" indent="0">
              <a:buNone/>
            </a:pPr>
            <a:endParaRPr lang="en-US" altLang="ja-JP" sz="2800" dirty="0"/>
          </a:p>
          <a:p>
            <a:pPr marL="0" indent="0">
              <a:buNone/>
            </a:pPr>
            <a:r>
              <a:rPr lang="ja-JP" altLang="en-US" sz="2800" dirty="0" smtClean="0"/>
              <a:t>　ライブラリは，</a:t>
            </a:r>
            <a:r>
              <a:rPr lang="en-US" altLang="ja-JP" sz="2800" dirty="0" smtClean="0"/>
              <a:t>JAR(Java</a:t>
            </a:r>
            <a:r>
              <a:rPr lang="ja-JP" altLang="en-US" sz="2800" dirty="0" smtClean="0"/>
              <a:t>アーカイブ</a:t>
            </a:r>
            <a:r>
              <a:rPr lang="en-US" altLang="ja-JP" sz="2800" dirty="0" smtClean="0"/>
              <a:t>)</a:t>
            </a:r>
            <a:r>
              <a:rPr kumimoji="1" lang="ja-JP" altLang="en-US" sz="2800" dirty="0" smtClean="0"/>
              <a:t>という形式で配布</a:t>
            </a:r>
            <a:r>
              <a:rPr lang="ja-JP" altLang="en-US" sz="2800" dirty="0" smtClean="0"/>
              <a:t>，利用されるこ</a:t>
            </a:r>
            <a:r>
              <a:rPr kumimoji="1" lang="ja-JP" altLang="en-US" sz="2800" dirty="0" smtClean="0"/>
              <a:t>とが多い</a:t>
            </a:r>
            <a:endParaRPr kumimoji="1" lang="en-US" altLang="ja-JP" sz="2800" dirty="0" smtClean="0"/>
          </a:p>
          <a:p>
            <a:pPr lvl="1"/>
            <a:r>
              <a:rPr lang="en-US" altLang="ja-JP" sz="2400" dirty="0" smtClean="0"/>
              <a:t>Java</a:t>
            </a:r>
            <a:r>
              <a:rPr lang="ja-JP" altLang="en-US" sz="2400" dirty="0" smtClean="0"/>
              <a:t>クラスファイル</a:t>
            </a:r>
            <a:r>
              <a:rPr lang="en-US" altLang="ja-JP" sz="2400" dirty="0" smtClean="0"/>
              <a:t>(</a:t>
            </a:r>
            <a:r>
              <a:rPr lang="ja-JP" altLang="en-US" sz="2400" dirty="0" smtClean="0"/>
              <a:t>バイトコード</a:t>
            </a:r>
            <a:r>
              <a:rPr lang="en-US" altLang="ja-JP" sz="2400" dirty="0" smtClean="0"/>
              <a:t>)</a:t>
            </a:r>
          </a:p>
          <a:p>
            <a:pPr lvl="1"/>
            <a:r>
              <a:rPr lang="ja-JP" altLang="en-US" sz="2400" dirty="0" smtClean="0"/>
              <a:t>プログラムが使用するリソース</a:t>
            </a:r>
            <a:r>
              <a:rPr lang="en-US" altLang="ja-JP" dirty="0" smtClean="0"/>
              <a:t>		</a:t>
            </a:r>
          </a:p>
          <a:p>
            <a:pPr marL="457200" lvl="1" indent="0" algn="r">
              <a:buNone/>
            </a:pPr>
            <a:r>
              <a:rPr lang="ja-JP" altLang="en-US" sz="2400" dirty="0" smtClean="0"/>
              <a:t>などが含まれる</a:t>
            </a:r>
            <a:endParaRPr lang="en-US" altLang="ja-JP" sz="2400"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4150972625"/>
      </p:ext>
    </p:extLst>
  </p:cSld>
  <p:clrMapOvr>
    <a:masterClrMapping/>
  </p:clrMapOvr>
  <mc:AlternateContent xmlns:mc="http://schemas.openxmlformats.org/markup-compatibility/2006" xmlns:p14="http://schemas.microsoft.com/office/powerpoint/2010/main">
    <mc:Choice Requires="p14">
      <p:transition spd="slow" p14:dur="2000" advTm="139"/>
    </mc:Choice>
    <mc:Fallback xmlns="">
      <p:transition spd="slow" advTm="13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chemeClr val="tx1"/>
                </a:solidFill>
              </a:rPr>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条件を満たし，要素数の和が最大の</a:t>
            </a:r>
            <a:r>
              <a:rPr lang="en-US" altLang="ja-JP" sz="2800" kern="0" dirty="0" smtClean="0"/>
              <a:t>4</a:t>
            </a:r>
            <a:r>
              <a:rPr lang="ja-JP" altLang="en-US" sz="2800" kern="0" dirty="0" smtClean="0"/>
              <a:t>となる</a:t>
            </a:r>
            <a:r>
              <a:rPr lang="en-US" altLang="ja-JP" sz="2800" kern="0" dirty="0" smtClean="0"/>
              <a:t/>
            </a:r>
            <a:br>
              <a:rPr lang="en-US" altLang="ja-JP" sz="2800" kern="0" dirty="0" smtClean="0"/>
            </a:br>
            <a:r>
              <a:rPr lang="en-US" altLang="ja-JP" sz="2800" kern="0" dirty="0" smtClean="0"/>
              <a:t> {A-1.0.jar,B-1.0.jar}</a:t>
            </a:r>
            <a:r>
              <a:rPr lang="ja-JP" altLang="en-US" sz="2800" kern="0" dirty="0" smtClean="0"/>
              <a:t>が結果として確定する</a:t>
            </a:r>
            <a:endParaRPr lang="en-US" altLang="ja-JP" sz="2800" kern="0" dirty="0" smtClean="0"/>
          </a:p>
        </p:txBody>
      </p:sp>
      <p:sp>
        <p:nvSpPr>
          <p:cNvPr id="5" name="円/楕円 4"/>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41208959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chemeClr val="tx1"/>
                </a:solidFill>
              </a:rPr>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a:t>入力ソフトウェア</a:t>
            </a:r>
            <a:r>
              <a:rPr lang="ja-JP" altLang="en-US" sz="2800" dirty="0" smtClean="0"/>
              <a:t>から，再利用元が</a:t>
            </a:r>
            <a:r>
              <a:rPr lang="ja-JP" altLang="en-US" sz="2800" dirty="0"/>
              <a:t>確定</a:t>
            </a:r>
            <a:r>
              <a:rPr lang="ja-JP" altLang="en-US" sz="2800" dirty="0" smtClean="0"/>
              <a:t>された</a:t>
            </a:r>
            <a:r>
              <a:rPr lang="ja-JP" altLang="en-US" sz="2800" dirty="0"/>
              <a:t>クラスファイルに対応するハッシュ値を</a:t>
            </a:r>
            <a:r>
              <a:rPr lang="ja-JP" altLang="en-US" sz="2800" dirty="0" smtClean="0"/>
              <a:t>取り除き，手順</a:t>
            </a:r>
            <a:r>
              <a:rPr lang="en-US" altLang="ja-JP" sz="2800" dirty="0" smtClean="0"/>
              <a:t>1</a:t>
            </a:r>
            <a:r>
              <a:rPr lang="ja-JP" altLang="en-US" sz="2800" dirty="0" smtClean="0"/>
              <a:t>に戻る</a:t>
            </a:r>
            <a:endParaRPr lang="en-US" altLang="ja-JP" sz="2800" dirty="0" smtClean="0"/>
          </a:p>
          <a:p>
            <a:pPr lvl="1"/>
            <a:r>
              <a:rPr lang="ja-JP" altLang="en-US" sz="2400" kern="0" dirty="0" smtClean="0"/>
              <a:t>再利用元候補がなくなり次第終了</a:t>
            </a:r>
            <a:endParaRPr lang="en-US" altLang="ja-JP" sz="2400" kern="0" dirty="0" smtClean="0"/>
          </a:p>
        </p:txBody>
      </p:sp>
      <p:sp>
        <p:nvSpPr>
          <p:cNvPr id="5" name="円/楕円 4"/>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39372886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1 (2</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入力が持つ残りのハッシュ値集合に対してオーバーラップ値を計算</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e2cdb</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699260520"/>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1 (2</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データベース内の各ライブラリに対して，入力ソフトウェアとハッシュ値が一致するクラス数の割合を計算</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円/楕円 54"/>
          <p:cNvSpPr/>
          <p:nvPr/>
        </p:nvSpPr>
        <p:spPr>
          <a:xfrm>
            <a:off x="8083005" y="3780903"/>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0.5</a:t>
            </a:r>
            <a:endParaRPr kumimoji="1" lang="ja-JP" altLang="en-US" sz="1600" dirty="0">
              <a:solidFill>
                <a:srgbClr val="FF0000"/>
              </a:solidFill>
            </a:endParaRPr>
          </a:p>
        </p:txBody>
      </p:sp>
      <p:sp>
        <p:nvSpPr>
          <p:cNvPr id="42" name="円/楕円 41"/>
          <p:cNvSpPr/>
          <p:nvPr/>
        </p:nvSpPr>
        <p:spPr>
          <a:xfrm>
            <a:off x="8091491" y="497016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43" name="円/楕円 42"/>
          <p:cNvSpPr/>
          <p:nvPr/>
        </p:nvSpPr>
        <p:spPr>
          <a:xfrm>
            <a:off x="6328393" y="49775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56" name="円/楕円 55"/>
          <p:cNvSpPr/>
          <p:nvPr/>
        </p:nvSpPr>
        <p:spPr>
          <a:xfrm>
            <a:off x="6309815" y="38809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4265595371"/>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2 (2</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候補が１つしかないので</a:t>
            </a:r>
            <a:r>
              <a:rPr lang="en-US" altLang="ja-JP" sz="2800" kern="0" dirty="0" smtClean="0"/>
              <a:t>C-1.0.jar</a:t>
            </a:r>
            <a:r>
              <a:rPr lang="ja-JP" altLang="en-US" sz="2800" kern="0" dirty="0" smtClean="0"/>
              <a:t>を選択</a:t>
            </a:r>
            <a:endParaRPr lang="en-US" altLang="ja-JP" sz="2800" kern="0" dirty="0" smtClean="0"/>
          </a:p>
        </p:txBody>
      </p:sp>
      <p:grpSp>
        <p:nvGrpSpPr>
          <p:cNvPr id="17" name="グループ化 16"/>
          <p:cNvGrpSpPr/>
          <p:nvPr/>
        </p:nvGrpSpPr>
        <p:grpSpPr>
          <a:xfrm>
            <a:off x="1137153" y="4067444"/>
            <a:ext cx="1660853" cy="1773442"/>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7"/>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1435527" y="5586369"/>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24</a:t>
            </a:fld>
            <a:endParaRPr lang="en-US" altLang="ja-JP"/>
          </a:p>
        </p:txBody>
      </p:sp>
      <p:sp>
        <p:nvSpPr>
          <p:cNvPr id="55" name="正方形/長方形 54"/>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角丸四角形 30"/>
          <p:cNvSpPr/>
          <p:nvPr/>
        </p:nvSpPr>
        <p:spPr>
          <a:xfrm>
            <a:off x="4680384" y="4453472"/>
            <a:ext cx="1360474" cy="7723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4780048" y="4348205"/>
            <a:ext cx="1142891"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6" name="object 3"/>
          <p:cNvSpPr txBox="1"/>
          <p:nvPr/>
        </p:nvSpPr>
        <p:spPr>
          <a:xfrm>
            <a:off x="4893050" y="4584153"/>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sp>
        <p:nvSpPr>
          <p:cNvPr id="57" name="円/楕円 56"/>
          <p:cNvSpPr/>
          <p:nvPr/>
        </p:nvSpPr>
        <p:spPr>
          <a:xfrm>
            <a:off x="4838835" y="432985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07234808"/>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par>
                                <p:cTn id="8" presetID="10" presetClass="entr" presetSubtype="0" fill="hold" nodeType="withEffect">
                                  <p:stCondLst>
                                    <p:cond delay="0"/>
                                  </p:stCondLst>
                                  <p:childTnLst>
                                    <p:set>
                                      <p:cBhvr>
                                        <p:cTn id="9" dur="1" fill="hold">
                                          <p:stCondLst>
                                            <p:cond delay="0"/>
                                          </p:stCondLst>
                                        </p:cTn>
                                        <p:tgtEl>
                                          <p:spTgt spid="58"/>
                                        </p:tgtEl>
                                        <p:attrNameLst>
                                          <p:attrName>style.visibility</p:attrName>
                                        </p:attrNameLst>
                                      </p:cBhvr>
                                      <p:to>
                                        <p:strVal val="visible"/>
                                      </p:to>
                                    </p:set>
                                    <p:animEffect transition="in" filter="fade">
                                      <p:cBhvr>
                                        <p:cTn id="10"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1 (3</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オーバーラップ値を計算</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7124485" y="3747153"/>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a:off x="1435527" y="5586369"/>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25</a:t>
            </a:fld>
            <a:endParaRPr lang="en-US" altLang="ja-JP"/>
          </a:p>
        </p:txBody>
      </p:sp>
      <p:sp>
        <p:nvSpPr>
          <p:cNvPr id="43" name="円/楕円 42"/>
          <p:cNvSpPr/>
          <p:nvPr/>
        </p:nvSpPr>
        <p:spPr>
          <a:xfrm>
            <a:off x="6309815" y="38809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55" name="円/楕円 54"/>
          <p:cNvSpPr/>
          <p:nvPr/>
        </p:nvSpPr>
        <p:spPr>
          <a:xfrm>
            <a:off x="6328393" y="49775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56" name="円/楕円 55"/>
          <p:cNvSpPr/>
          <p:nvPr/>
        </p:nvSpPr>
        <p:spPr>
          <a:xfrm>
            <a:off x="8091491" y="497016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Tree>
    <p:extLst>
      <p:ext uri="{BB962C8B-B14F-4D97-AF65-F5344CB8AC3E}">
        <p14:creationId xmlns:p14="http://schemas.microsoft.com/office/powerpoint/2010/main" val="665611437"/>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fade">
                                      <p:cBhvr>
                                        <p:cTn id="13"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55" grpId="0" animBg="1"/>
      <p:bldP spid="5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1 (3</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a:t>再利用元候補</a:t>
            </a:r>
            <a:r>
              <a:rPr lang="ja-JP" altLang="en-US" sz="2800" kern="0" dirty="0" smtClean="0"/>
              <a:t>がなくなったため </a:t>
            </a:r>
            <a:r>
              <a:rPr lang="en-US" altLang="ja-JP" sz="2800" kern="0" dirty="0" smtClean="0"/>
              <a:t>(</a:t>
            </a:r>
            <a:r>
              <a:rPr lang="ja-JP" altLang="en-US" sz="2800" kern="0" dirty="0" smtClean="0"/>
              <a:t>オーバーラップ値が全て</a:t>
            </a:r>
            <a:r>
              <a:rPr lang="en-US" altLang="ja-JP" sz="2800" kern="0" dirty="0" smtClean="0">
                <a:solidFill>
                  <a:srgbClr val="0070C0"/>
                </a:solidFill>
              </a:rPr>
              <a:t>0.0</a:t>
            </a:r>
            <a:r>
              <a:rPr lang="en-US" altLang="ja-JP" sz="2800" kern="0" dirty="0" smtClean="0"/>
              <a:t>), </a:t>
            </a:r>
            <a:r>
              <a:rPr lang="ja-JP" altLang="en-US" sz="2800" kern="0" dirty="0" smtClean="0"/>
              <a:t>検出を終了する</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7124485" y="3747153"/>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a:off x="1435527" y="5586369"/>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26</a:t>
            </a:fld>
            <a:endParaRPr lang="en-US" altLang="ja-JP"/>
          </a:p>
        </p:txBody>
      </p:sp>
      <p:sp>
        <p:nvSpPr>
          <p:cNvPr id="43" name="円/楕円 42"/>
          <p:cNvSpPr/>
          <p:nvPr/>
        </p:nvSpPr>
        <p:spPr>
          <a:xfrm>
            <a:off x="6309815" y="38809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55" name="円/楕円 54"/>
          <p:cNvSpPr/>
          <p:nvPr/>
        </p:nvSpPr>
        <p:spPr>
          <a:xfrm>
            <a:off x="6328393" y="49775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56" name="円/楕円 55"/>
          <p:cNvSpPr/>
          <p:nvPr/>
        </p:nvSpPr>
        <p:spPr>
          <a:xfrm>
            <a:off x="8091491" y="497016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Tree>
    <p:extLst>
      <p:ext uri="{BB962C8B-B14F-4D97-AF65-F5344CB8AC3E}">
        <p14:creationId xmlns:p14="http://schemas.microsoft.com/office/powerpoint/2010/main" val="1179718669"/>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検出</a:t>
            </a:r>
            <a:r>
              <a:rPr lang="ja-JP" altLang="en-US" dirty="0"/>
              <a:t>結果</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a:t>検出</a:t>
            </a:r>
            <a:r>
              <a:rPr lang="ja-JP" altLang="en-US" sz="2800" kern="0" dirty="0" smtClean="0"/>
              <a:t>結果：</a:t>
            </a:r>
            <a:endParaRPr lang="en-US" altLang="ja-JP" sz="2800" kern="0" dirty="0" smtClean="0"/>
          </a:p>
          <a:p>
            <a:pPr marL="0" indent="0">
              <a:buNone/>
            </a:pPr>
            <a:r>
              <a:rPr lang="ja-JP" altLang="en-US" sz="2800" kern="0" dirty="0"/>
              <a:t>　</a:t>
            </a:r>
            <a:r>
              <a:rPr lang="ja-JP" altLang="en-US" sz="2800" kern="0" dirty="0" smtClean="0"/>
              <a:t>　</a:t>
            </a:r>
            <a:r>
              <a:rPr lang="en-US" altLang="ja-JP" sz="2800" kern="0" dirty="0" smtClean="0"/>
              <a:t>{A-1.0.jar[2/2], B-1.0.jar[2/2], C-1.0.jar[1/2] }</a:t>
            </a:r>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90"/>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39" name="グループ化 38"/>
          <p:cNvGrpSpPr/>
          <p:nvPr/>
        </p:nvGrpSpPr>
        <p:grpSpPr>
          <a:xfrm>
            <a:off x="5259829" y="3040282"/>
            <a:ext cx="1360474" cy="877585"/>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76" name="object 3"/>
          <p:cNvSpPr txBox="1"/>
          <p:nvPr/>
        </p:nvSpPr>
        <p:spPr>
          <a:xfrm>
            <a:off x="5350755" y="4672990"/>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5259829" y="5869432"/>
            <a:ext cx="1360474" cy="772318"/>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5359493" y="5764166"/>
            <a:ext cx="1142891"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5259829" y="4557318"/>
            <a:ext cx="1360474" cy="79652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5359492" y="4452051"/>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5444350" y="4686797"/>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5472494" y="6000114"/>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sp>
        <p:nvSpPr>
          <p:cNvPr id="47" name="円/楕円 46"/>
          <p:cNvSpPr/>
          <p:nvPr/>
        </p:nvSpPr>
        <p:spPr>
          <a:xfrm>
            <a:off x="5432569" y="3015673"/>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5438678" y="4427890"/>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5418279" y="574581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大かっこ 8"/>
          <p:cNvSpPr/>
          <p:nvPr/>
        </p:nvSpPr>
        <p:spPr>
          <a:xfrm>
            <a:off x="2288191" y="4713153"/>
            <a:ext cx="200505" cy="351672"/>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9" name="右大かっこ 58"/>
          <p:cNvSpPr/>
          <p:nvPr/>
        </p:nvSpPr>
        <p:spPr>
          <a:xfrm>
            <a:off x="2287044" y="5099525"/>
            <a:ext cx="200505" cy="351672"/>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0" name="右大かっこ 59"/>
          <p:cNvSpPr/>
          <p:nvPr/>
        </p:nvSpPr>
        <p:spPr>
          <a:xfrm>
            <a:off x="2287043" y="5511711"/>
            <a:ext cx="200506" cy="192962"/>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p:cNvCxnSpPr>
            <a:endCxn id="52" idx="1"/>
          </p:cNvCxnSpPr>
          <p:nvPr/>
        </p:nvCxnSpPr>
        <p:spPr>
          <a:xfrm flipV="1">
            <a:off x="2528961" y="3531708"/>
            <a:ext cx="2730868" cy="13330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1" name="直線コネクタ 60"/>
          <p:cNvCxnSpPr>
            <a:endCxn id="33" idx="1"/>
          </p:cNvCxnSpPr>
          <p:nvPr/>
        </p:nvCxnSpPr>
        <p:spPr>
          <a:xfrm flipV="1">
            <a:off x="2500436" y="4955582"/>
            <a:ext cx="2759393" cy="31535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2" name="直線コネクタ 61"/>
          <p:cNvCxnSpPr>
            <a:endCxn id="31" idx="1"/>
          </p:cNvCxnSpPr>
          <p:nvPr/>
        </p:nvCxnSpPr>
        <p:spPr>
          <a:xfrm>
            <a:off x="2509174" y="5704673"/>
            <a:ext cx="2750655" cy="55091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6" name="スライド番号プレースホルダー 15"/>
          <p:cNvSpPr>
            <a:spLocks noGrp="1"/>
          </p:cNvSpPr>
          <p:nvPr>
            <p:ph type="sldNum" sz="quarter" idx="12"/>
          </p:nvPr>
        </p:nvSpPr>
        <p:spPr/>
        <p:txBody>
          <a:bodyPr/>
          <a:lstStyle/>
          <a:p>
            <a:fld id="{9F5033E9-932D-4E41-95C3-341F9A6DAE17}" type="slidenum">
              <a:rPr lang="en-US" altLang="ja-JP" smtClean="0"/>
              <a:pPr/>
              <a:t>27</a:t>
            </a:fld>
            <a:endParaRPr lang="en-US" altLang="ja-JP"/>
          </a:p>
        </p:txBody>
      </p:sp>
    </p:spTree>
    <p:extLst>
      <p:ext uri="{BB962C8B-B14F-4D97-AF65-F5344CB8AC3E}">
        <p14:creationId xmlns:p14="http://schemas.microsoft.com/office/powerpoint/2010/main" val="1786852595"/>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性能評価</a:t>
            </a:r>
            <a:endParaRPr lang="en-US" altLang="ja-JP" dirty="0" smtClean="0"/>
          </a:p>
          <a:p>
            <a:pPr lvl="1"/>
            <a:r>
              <a:rPr lang="ja-JP" altLang="en-US" dirty="0" smtClean="0"/>
              <a:t>検出精度</a:t>
            </a:r>
            <a:endParaRPr lang="en-US" altLang="ja-JP" dirty="0" smtClean="0"/>
          </a:p>
          <a:p>
            <a:pPr lvl="2"/>
            <a:r>
              <a:rPr lang="ja-JP" altLang="en-US" dirty="0" smtClean="0"/>
              <a:t>パッケージ名を比較に用いなくても検出精度が落ちていないか</a:t>
            </a:r>
            <a:endParaRPr lang="en-US" altLang="ja-JP" dirty="0" smtClean="0"/>
          </a:p>
          <a:p>
            <a:pPr lvl="1"/>
            <a:r>
              <a:rPr lang="ja-JP" altLang="en-US" dirty="0" smtClean="0"/>
              <a:t>実行時間</a:t>
            </a:r>
            <a:endParaRPr lang="en-US" altLang="ja-JP" dirty="0" smtClean="0"/>
          </a:p>
          <a:p>
            <a:pPr lvl="2"/>
            <a:r>
              <a:rPr lang="ja-JP" altLang="en-US" dirty="0" smtClean="0"/>
              <a:t>検出にかかる時間はどの程度か</a:t>
            </a:r>
            <a:endParaRPr lang="en-US" altLang="ja-JP" dirty="0" smtClean="0"/>
          </a:p>
          <a:p>
            <a:pPr lvl="1"/>
            <a:endParaRPr lang="en-US" altLang="ja-JP" dirty="0" smtClean="0"/>
          </a:p>
          <a:p>
            <a:r>
              <a:rPr kumimoji="1" lang="ja-JP" altLang="en-US" dirty="0" smtClean="0"/>
              <a:t>ケーススタディ</a:t>
            </a:r>
            <a:r>
              <a:rPr kumimoji="1" lang="en-US" altLang="ja-JP" dirty="0" smtClean="0"/>
              <a:t>(</a:t>
            </a:r>
            <a:r>
              <a:rPr kumimoji="1" lang="ja-JP" altLang="en-US" dirty="0" smtClean="0"/>
              <a:t>パッケージリネームの事例</a:t>
            </a:r>
            <a:r>
              <a:rPr kumimoji="1" lang="en-US" altLang="ja-JP" dirty="0" smtClean="0"/>
              <a:t>)</a:t>
            </a:r>
          </a:p>
          <a:p>
            <a:pPr lvl="1"/>
            <a:r>
              <a:rPr lang="ja-JP" altLang="en-US" dirty="0" smtClean="0"/>
              <a:t>パッケージがリネームされている再利用を検出できているか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11053338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検出精度の</a:t>
            </a:r>
            <a:r>
              <a:rPr lang="ja-JP" altLang="en-US" dirty="0"/>
              <a:t>評価</a:t>
            </a:r>
            <a:r>
              <a:rPr kumimoji="1" lang="en-US" altLang="ja-JP" dirty="0" smtClean="0"/>
              <a:t/>
            </a:r>
            <a:br>
              <a:rPr kumimoji="1" lang="en-US" altLang="ja-JP" dirty="0" smtClean="0"/>
            </a:br>
            <a:r>
              <a:rPr lang="en-US" altLang="ja-JP" dirty="0" smtClean="0"/>
              <a:t>(</a:t>
            </a:r>
            <a:r>
              <a:rPr lang="ja-JP" altLang="en-US" dirty="0" smtClean="0"/>
              <a:t>実験方法</a:t>
            </a:r>
            <a:r>
              <a:rPr lang="en-US" altLang="ja-JP" dirty="0" smtClean="0"/>
              <a:t>)</a:t>
            </a:r>
            <a:endParaRPr kumimoji="1" lang="ja-JP" altLang="en-US" dirty="0"/>
          </a:p>
        </p:txBody>
      </p:sp>
      <p:sp>
        <p:nvSpPr>
          <p:cNvPr id="3" name="コンテンツ プレースホルダー 2"/>
          <p:cNvSpPr>
            <a:spLocks noGrp="1"/>
          </p:cNvSpPr>
          <p:nvPr>
            <p:ph idx="1"/>
          </p:nvPr>
        </p:nvSpPr>
        <p:spPr>
          <a:xfrm>
            <a:off x="457200" y="1600201"/>
            <a:ext cx="8229600" cy="2748280"/>
          </a:xfrm>
        </p:spPr>
        <p:txBody>
          <a:bodyPr/>
          <a:lstStyle/>
          <a:p>
            <a:pPr marL="514350" indent="-514350">
              <a:buFont typeface="+mj-ea"/>
              <a:buAutoNum type="circleNumDbPlain"/>
            </a:pPr>
            <a:r>
              <a:rPr kumimoji="1" lang="ja-JP" altLang="en-US" dirty="0" smtClean="0"/>
              <a:t>約</a:t>
            </a:r>
            <a:r>
              <a:rPr kumimoji="1" lang="en-US" altLang="ja-JP" dirty="0" smtClean="0"/>
              <a:t>23</a:t>
            </a:r>
            <a:r>
              <a:rPr lang="en-US" altLang="ja-JP" dirty="0" smtClean="0"/>
              <a:t>0,000</a:t>
            </a:r>
            <a:r>
              <a:rPr lang="ja-JP" altLang="en-US" dirty="0" smtClean="0"/>
              <a:t>個のライブラリから</a:t>
            </a:r>
            <a:r>
              <a:rPr kumimoji="1" lang="ja-JP" altLang="en-US" dirty="0" smtClean="0"/>
              <a:t>、ランダムに選択した</a:t>
            </a:r>
            <a:r>
              <a:rPr kumimoji="1" lang="en-US" altLang="ja-JP" dirty="0" smtClean="0"/>
              <a:t>5-100</a:t>
            </a:r>
            <a:r>
              <a:rPr kumimoji="1" lang="ja-JP" altLang="en-US" dirty="0" smtClean="0"/>
              <a:t>個を</a:t>
            </a:r>
            <a:r>
              <a:rPr kumimoji="1" lang="en-US" altLang="ja-JP" dirty="0" smtClean="0"/>
              <a:t>1</a:t>
            </a:r>
            <a:r>
              <a:rPr kumimoji="1" lang="ja-JP" altLang="en-US" dirty="0" err="1" smtClean="0"/>
              <a:t>つの</a:t>
            </a:r>
            <a:r>
              <a:rPr kumimoji="1" lang="en-US" altLang="ja-JP" dirty="0" smtClean="0"/>
              <a:t>jar</a:t>
            </a:r>
            <a:r>
              <a:rPr kumimoji="1" lang="ja-JP" altLang="en-US" dirty="0" smtClean="0"/>
              <a:t>ファイルにまとめたものを作成</a:t>
            </a:r>
            <a:endParaRPr kumimoji="1"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29</a:t>
            </a:fld>
            <a:endParaRPr lang="en-US" altLang="ja-JP"/>
          </a:p>
        </p:txBody>
      </p:sp>
      <p:pic>
        <p:nvPicPr>
          <p:cNvPr id="16"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88546" y="3827776"/>
            <a:ext cx="2152253" cy="2152255"/>
          </a:xfrm>
          <a:prstGeom prst="rect">
            <a:avLst/>
          </a:prstGeom>
          <a:noFill/>
          <a:extLst>
            <a:ext uri="{909E8E84-426E-40DD-AFC4-6F175D3DCCD1}">
              <a14:hiddenFill xmlns:a14="http://schemas.microsoft.com/office/drawing/2010/main">
                <a:solidFill>
                  <a:srgbClr val="FFFFFF"/>
                </a:solidFill>
              </a14:hiddenFill>
            </a:ext>
          </a:extLst>
        </p:spPr>
      </p:pic>
      <p:sp>
        <p:nvSpPr>
          <p:cNvPr id="18" name="テキスト ボックス 17"/>
          <p:cNvSpPr txBox="1"/>
          <p:nvPr/>
        </p:nvSpPr>
        <p:spPr>
          <a:xfrm>
            <a:off x="7128701" y="5610699"/>
            <a:ext cx="1471941" cy="369332"/>
          </a:xfrm>
          <a:prstGeom prst="rect">
            <a:avLst/>
          </a:prstGeom>
          <a:noFill/>
        </p:spPr>
        <p:txBody>
          <a:bodyPr wrap="square" rtlCol="0">
            <a:spAutoFit/>
          </a:bodyPr>
          <a:lstStyle/>
          <a:p>
            <a:pPr algn="ctr"/>
            <a:r>
              <a:rPr kumimoji="1" lang="en-US" altLang="ja-JP" dirty="0" smtClean="0"/>
              <a:t>Target.jar</a:t>
            </a:r>
            <a:endParaRPr kumimoji="1" lang="ja-JP" altLang="en-US" dirty="0"/>
          </a:p>
        </p:txBody>
      </p:sp>
      <p:pic>
        <p:nvPicPr>
          <p:cNvPr id="7"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21322" y="3402681"/>
            <a:ext cx="1022531" cy="10225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21320" y="4376950"/>
            <a:ext cx="1022531" cy="10225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21322" y="5351218"/>
            <a:ext cx="1022531" cy="1022532"/>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p:cNvSpPr txBox="1"/>
          <p:nvPr/>
        </p:nvSpPr>
        <p:spPr>
          <a:xfrm>
            <a:off x="3596616" y="4165517"/>
            <a:ext cx="1471941" cy="369332"/>
          </a:xfrm>
          <a:prstGeom prst="rect">
            <a:avLst/>
          </a:prstGeom>
          <a:noFill/>
        </p:spPr>
        <p:txBody>
          <a:bodyPr wrap="square" rtlCol="0">
            <a:spAutoFit/>
          </a:bodyPr>
          <a:lstStyle/>
          <a:p>
            <a:pPr algn="ctr"/>
            <a:r>
              <a:rPr kumimoji="1" lang="en-US" altLang="ja-JP" dirty="0" smtClean="0"/>
              <a:t>A-1.0.jar</a:t>
            </a:r>
            <a:endParaRPr kumimoji="1" lang="ja-JP" altLang="en-US" dirty="0"/>
          </a:p>
        </p:txBody>
      </p:sp>
      <p:sp>
        <p:nvSpPr>
          <p:cNvPr id="11" name="テキスト ボックス 10"/>
          <p:cNvSpPr txBox="1"/>
          <p:nvPr/>
        </p:nvSpPr>
        <p:spPr>
          <a:xfrm>
            <a:off x="3567948" y="5176342"/>
            <a:ext cx="1471941" cy="369332"/>
          </a:xfrm>
          <a:prstGeom prst="rect">
            <a:avLst/>
          </a:prstGeom>
          <a:noFill/>
        </p:spPr>
        <p:txBody>
          <a:bodyPr wrap="square" rtlCol="0">
            <a:spAutoFit/>
          </a:bodyPr>
          <a:lstStyle/>
          <a:p>
            <a:pPr algn="ctr"/>
            <a:r>
              <a:rPr kumimoji="1" lang="en-US" altLang="ja-JP" dirty="0" smtClean="0"/>
              <a:t>B-1.0.jar</a:t>
            </a:r>
            <a:endParaRPr kumimoji="1" lang="ja-JP" altLang="en-US" dirty="0"/>
          </a:p>
        </p:txBody>
      </p:sp>
      <p:sp>
        <p:nvSpPr>
          <p:cNvPr id="13" name="テキスト ボックス 12"/>
          <p:cNvSpPr txBox="1"/>
          <p:nvPr/>
        </p:nvSpPr>
        <p:spPr>
          <a:xfrm>
            <a:off x="3582098" y="6187167"/>
            <a:ext cx="1471941" cy="369332"/>
          </a:xfrm>
          <a:prstGeom prst="rect">
            <a:avLst/>
          </a:prstGeom>
          <a:noFill/>
        </p:spPr>
        <p:txBody>
          <a:bodyPr wrap="square" rtlCol="0">
            <a:spAutoFit/>
          </a:bodyPr>
          <a:lstStyle/>
          <a:p>
            <a:pPr algn="ctr"/>
            <a:r>
              <a:rPr lang="en-US" altLang="ja-JP" dirty="0"/>
              <a:t>C</a:t>
            </a:r>
            <a:r>
              <a:rPr kumimoji="1" lang="en-US" altLang="ja-JP" dirty="0" smtClean="0"/>
              <a:t>-1.0.jar</a:t>
            </a:r>
            <a:endParaRPr kumimoji="1" lang="ja-JP" altLang="en-US" dirty="0"/>
          </a:p>
        </p:txBody>
      </p:sp>
      <p:pic>
        <p:nvPicPr>
          <p:cNvPr id="6" name="図 5"/>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062585" y="4674891"/>
            <a:ext cx="540000" cy="540000"/>
          </a:xfrm>
          <a:prstGeom prst="rect">
            <a:avLst/>
          </a:prstGeom>
        </p:spPr>
      </p:pic>
      <p:pic>
        <p:nvPicPr>
          <p:cNvPr id="19" name="図 18"/>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062585" y="3656477"/>
            <a:ext cx="540000" cy="540000"/>
          </a:xfrm>
          <a:prstGeom prst="rect">
            <a:avLst/>
          </a:prstGeom>
        </p:spPr>
      </p:pic>
      <p:pic>
        <p:nvPicPr>
          <p:cNvPr id="20" name="図 19"/>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062585" y="5635498"/>
            <a:ext cx="540000" cy="540000"/>
          </a:xfrm>
          <a:prstGeom prst="rect">
            <a:avLst/>
          </a:prstGeom>
        </p:spPr>
      </p:pic>
      <p:cxnSp>
        <p:nvCxnSpPr>
          <p:cNvPr id="22" name="直線矢印コネクタ 21"/>
          <p:cNvCxnSpPr>
            <a:stCxn id="19" idx="3"/>
          </p:cNvCxnSpPr>
          <p:nvPr/>
        </p:nvCxnSpPr>
        <p:spPr>
          <a:xfrm>
            <a:off x="4602585" y="3926477"/>
            <a:ext cx="2185959" cy="79925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6" idx="3"/>
            <a:endCxn id="16" idx="1"/>
          </p:cNvCxnSpPr>
          <p:nvPr/>
        </p:nvCxnSpPr>
        <p:spPr>
          <a:xfrm flipV="1">
            <a:off x="4602585" y="4903904"/>
            <a:ext cx="218596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20" idx="3"/>
          </p:cNvCxnSpPr>
          <p:nvPr/>
        </p:nvCxnSpPr>
        <p:spPr>
          <a:xfrm flipV="1">
            <a:off x="4602585" y="5106716"/>
            <a:ext cx="2185959" cy="79878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33" name="図 32"/>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058885" y="4731115"/>
            <a:ext cx="540000" cy="540000"/>
          </a:xfrm>
          <a:prstGeom prst="rect">
            <a:avLst/>
          </a:prstGeom>
        </p:spPr>
      </p:pic>
      <p:pic>
        <p:nvPicPr>
          <p:cNvPr id="34" name="図 33"/>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594671" y="4731115"/>
            <a:ext cx="540000" cy="540000"/>
          </a:xfrm>
          <a:prstGeom prst="rect">
            <a:avLst/>
          </a:prstGeom>
        </p:spPr>
      </p:pic>
      <p:pic>
        <p:nvPicPr>
          <p:cNvPr id="39" name="図 38"/>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115823" y="4725727"/>
            <a:ext cx="540000" cy="540000"/>
          </a:xfrm>
          <a:prstGeom prst="rect">
            <a:avLst/>
          </a:prstGeom>
        </p:spPr>
      </p:pic>
      <p:sp>
        <p:nvSpPr>
          <p:cNvPr id="40" name="円柱 39"/>
          <p:cNvSpPr/>
          <p:nvPr/>
        </p:nvSpPr>
        <p:spPr>
          <a:xfrm>
            <a:off x="182979" y="3880054"/>
            <a:ext cx="1603876" cy="1853912"/>
          </a:xfrm>
          <a:prstGeom prst="can">
            <a:avLst/>
          </a:prstGeom>
          <a:ln/>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200"/>
          </a:p>
        </p:txBody>
      </p:sp>
      <p:pic>
        <p:nvPicPr>
          <p:cNvPr id="41"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271374" y="4404790"/>
            <a:ext cx="418669" cy="418669"/>
          </a:xfrm>
          <a:prstGeom prst="rect">
            <a:avLst/>
          </a:prstGeom>
          <a:noFill/>
          <a:extLst>
            <a:ext uri="{909E8E84-426E-40DD-AFC4-6F175D3DCCD1}">
              <a14:hiddenFill xmlns:a14="http://schemas.microsoft.com/office/drawing/2010/main">
                <a:solidFill>
                  <a:srgbClr val="FFFFFF"/>
                </a:solidFill>
              </a14:hiddenFill>
            </a:ext>
          </a:extLst>
        </p:spPr>
      </p:pic>
      <p:sp>
        <p:nvSpPr>
          <p:cNvPr id="38" name="テキスト ボックス 37"/>
          <p:cNvSpPr txBox="1"/>
          <p:nvPr/>
        </p:nvSpPr>
        <p:spPr>
          <a:xfrm>
            <a:off x="5322699" y="4901389"/>
            <a:ext cx="888844" cy="369332"/>
          </a:xfrm>
          <a:prstGeom prst="rect">
            <a:avLst/>
          </a:prstGeom>
          <a:noFill/>
        </p:spPr>
        <p:txBody>
          <a:bodyPr wrap="square" rtlCol="0">
            <a:spAutoFit/>
          </a:bodyPr>
          <a:lstStyle/>
          <a:p>
            <a:r>
              <a:rPr kumimoji="1" lang="ja-JP" altLang="en-US" dirty="0" smtClean="0">
                <a:solidFill>
                  <a:srgbClr val="FF0000"/>
                </a:solidFill>
              </a:rPr>
              <a:t>コピー</a:t>
            </a:r>
            <a:endParaRPr kumimoji="1" lang="ja-JP" altLang="en-US" dirty="0">
              <a:solidFill>
                <a:srgbClr val="FF0000"/>
              </a:solidFill>
            </a:endParaRPr>
          </a:p>
        </p:txBody>
      </p:sp>
      <p:pic>
        <p:nvPicPr>
          <p:cNvPr id="43"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457754" y="4824378"/>
            <a:ext cx="418669" cy="418669"/>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768062" y="4408630"/>
            <a:ext cx="418669" cy="418669"/>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1100241" y="4824378"/>
            <a:ext cx="418669" cy="418669"/>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1279485" y="4424009"/>
            <a:ext cx="418669" cy="418669"/>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808304" y="5219541"/>
            <a:ext cx="418669" cy="418669"/>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308102" y="5224749"/>
            <a:ext cx="392812" cy="418669"/>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1278970" y="5225908"/>
            <a:ext cx="418669" cy="418669"/>
          </a:xfrm>
          <a:prstGeom prst="rect">
            <a:avLst/>
          </a:prstGeom>
          <a:noFill/>
          <a:extLst>
            <a:ext uri="{909E8E84-426E-40DD-AFC4-6F175D3DCCD1}">
              <a14:hiddenFill xmlns:a14="http://schemas.microsoft.com/office/drawing/2010/main">
                <a:solidFill>
                  <a:srgbClr val="FFFFFF"/>
                </a:solidFill>
              </a14:hiddenFill>
            </a:ext>
          </a:extLst>
        </p:spPr>
      </p:pic>
      <p:sp>
        <p:nvSpPr>
          <p:cNvPr id="54" name="テキスト ボックス 53"/>
          <p:cNvSpPr txBox="1"/>
          <p:nvPr/>
        </p:nvSpPr>
        <p:spPr>
          <a:xfrm>
            <a:off x="2106672" y="4936610"/>
            <a:ext cx="1523565" cy="646331"/>
          </a:xfrm>
          <a:prstGeom prst="rect">
            <a:avLst/>
          </a:prstGeom>
          <a:noFill/>
        </p:spPr>
        <p:txBody>
          <a:bodyPr wrap="square" rtlCol="0">
            <a:spAutoFit/>
          </a:bodyPr>
          <a:lstStyle/>
          <a:p>
            <a:pPr algn="ctr"/>
            <a:r>
              <a:rPr kumimoji="1" lang="ja-JP" altLang="en-US" dirty="0" smtClean="0">
                <a:solidFill>
                  <a:srgbClr val="FF0000"/>
                </a:solidFill>
              </a:rPr>
              <a:t>ランダムに</a:t>
            </a:r>
            <a:endParaRPr kumimoji="1" lang="en-US" altLang="ja-JP" dirty="0" smtClean="0">
              <a:solidFill>
                <a:srgbClr val="FF0000"/>
              </a:solidFill>
            </a:endParaRPr>
          </a:p>
          <a:p>
            <a:pPr algn="ctr"/>
            <a:r>
              <a:rPr kumimoji="1" lang="ja-JP" altLang="en-US" dirty="0" smtClean="0">
                <a:solidFill>
                  <a:srgbClr val="FF0000"/>
                </a:solidFill>
              </a:rPr>
              <a:t>選択</a:t>
            </a:r>
            <a:endParaRPr kumimoji="1" lang="ja-JP" altLang="en-US" dirty="0">
              <a:solidFill>
                <a:srgbClr val="FF0000"/>
              </a:solidFill>
            </a:endParaRPr>
          </a:p>
        </p:txBody>
      </p:sp>
      <p:sp>
        <p:nvSpPr>
          <p:cNvPr id="58" name="右矢印 57"/>
          <p:cNvSpPr/>
          <p:nvPr/>
        </p:nvSpPr>
        <p:spPr>
          <a:xfrm>
            <a:off x="2481488" y="4498722"/>
            <a:ext cx="812800" cy="43788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241425" y="5790275"/>
            <a:ext cx="1471941"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Tree>
    <p:extLst>
      <p:ext uri="{BB962C8B-B14F-4D97-AF65-F5344CB8AC3E}">
        <p14:creationId xmlns:p14="http://schemas.microsoft.com/office/powerpoint/2010/main" val="20612313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ライブラリを含む</a:t>
            </a:r>
            <a:r>
              <a:rPr kumimoji="1" lang="en-US" altLang="ja-JP" dirty="0" smtClean="0"/>
              <a:t>Jar</a:t>
            </a:r>
            <a:r>
              <a:rPr kumimoji="1" lang="ja-JP" altLang="en-US" dirty="0" smtClean="0"/>
              <a:t>ファイル</a:t>
            </a:r>
            <a:endParaRPr kumimoji="1" lang="ja-JP" altLang="en-US" dirty="0"/>
          </a:p>
        </p:txBody>
      </p:sp>
      <p:sp>
        <p:nvSpPr>
          <p:cNvPr id="3" name="コンテンツ プレースホルダー 2"/>
          <p:cNvSpPr>
            <a:spLocks noGrp="1"/>
          </p:cNvSpPr>
          <p:nvPr>
            <p:ph idx="1"/>
          </p:nvPr>
        </p:nvSpPr>
        <p:spPr>
          <a:xfrm>
            <a:off x="457200" y="1600201"/>
            <a:ext cx="8229600" cy="3320350"/>
          </a:xfrm>
        </p:spPr>
        <p:txBody>
          <a:bodyPr/>
          <a:lstStyle/>
          <a:p>
            <a:r>
              <a:rPr lang="ja-JP" altLang="en-US" sz="2800" dirty="0" smtClean="0"/>
              <a:t>通常は</a:t>
            </a:r>
            <a:r>
              <a:rPr kumimoji="1" lang="ja-JP" altLang="en-US" sz="2800" dirty="0" smtClean="0"/>
              <a:t>別ファイル</a:t>
            </a:r>
            <a:r>
              <a:rPr lang="ja-JP" altLang="en-US" sz="2800" dirty="0" smtClean="0"/>
              <a:t>として使用</a:t>
            </a:r>
            <a:endParaRPr kumimoji="1" lang="en-US" altLang="ja-JP" sz="2800" dirty="0" smtClean="0"/>
          </a:p>
          <a:p>
            <a:pPr lvl="1"/>
            <a:endParaRPr kumimoji="1" lang="en-US" altLang="ja-JP" sz="2400" dirty="0" smtClean="0"/>
          </a:p>
          <a:p>
            <a:endParaRPr lang="en-US" altLang="ja-JP" sz="2800" dirty="0" smtClean="0"/>
          </a:p>
          <a:p>
            <a:endParaRPr lang="en-US" altLang="ja-JP" sz="2800" dirty="0" smtClean="0"/>
          </a:p>
          <a:p>
            <a:r>
              <a:rPr lang="en-US" altLang="ja-JP" sz="2800" dirty="0" smtClean="0"/>
              <a:t>JAR</a:t>
            </a:r>
            <a:r>
              <a:rPr lang="ja-JP" altLang="en-US" sz="2800" dirty="0" smtClean="0"/>
              <a:t>を展開して内部に含まれるファイルをコピーして使用しているソフトウェアも存在</a:t>
            </a:r>
            <a:r>
              <a:rPr lang="en-US" altLang="ja-JP" sz="2800" dirty="0" smtClean="0"/>
              <a:t>(</a:t>
            </a:r>
            <a:r>
              <a:rPr lang="en-US" altLang="ja-JP" sz="2800" dirty="0"/>
              <a:t>F</a:t>
            </a:r>
            <a:r>
              <a:rPr lang="en-US" altLang="ja-JP" sz="2800" dirty="0" smtClean="0"/>
              <a:t>at JAR)</a:t>
            </a:r>
          </a:p>
          <a:p>
            <a:pPr lvl="1"/>
            <a:r>
              <a:rPr lang="en-US" altLang="ja-JP" sz="2400" dirty="0" smtClean="0"/>
              <a:t>Maven</a:t>
            </a:r>
            <a:r>
              <a:rPr lang="ja-JP" altLang="en-US" sz="2400" dirty="0"/>
              <a:t> </a:t>
            </a:r>
            <a:r>
              <a:rPr lang="en-US" altLang="ja-JP" sz="2400" dirty="0" smtClean="0"/>
              <a:t>Repository</a:t>
            </a:r>
            <a:r>
              <a:rPr lang="ja-JP" altLang="en-US" sz="2400" dirty="0" err="1" smtClean="0"/>
              <a:t>に登</a:t>
            </a:r>
            <a:r>
              <a:rPr lang="ja-JP" altLang="en-US" sz="2400" dirty="0" smtClean="0"/>
              <a:t>録されているライブラリのうち，約</a:t>
            </a:r>
            <a:r>
              <a:rPr lang="en-US" altLang="ja-JP" sz="2400" dirty="0" smtClean="0"/>
              <a:t>13%</a:t>
            </a:r>
            <a:r>
              <a:rPr lang="ja-JP" altLang="en-US" sz="2400" dirty="0" smtClean="0"/>
              <a:t>が他のライブラリを</a:t>
            </a:r>
            <a:r>
              <a:rPr lang="en-US" altLang="ja-JP" sz="2400" dirty="0"/>
              <a:t>1</a:t>
            </a:r>
            <a:r>
              <a:rPr lang="ja-JP" altLang="en-US" sz="2400" dirty="0"/>
              <a:t>つ</a:t>
            </a:r>
            <a:r>
              <a:rPr lang="ja-JP" altLang="en-US" sz="2400" dirty="0" smtClean="0"/>
              <a:t>以上含んでいた</a:t>
            </a:r>
            <a:endParaRPr lang="en-US" altLang="ja-JP" sz="2400" dirty="0" smtClean="0"/>
          </a:p>
          <a:p>
            <a:pPr lvl="1"/>
            <a:endParaRPr lang="en-US" altLang="ja-JP" dirty="0" smtClean="0"/>
          </a:p>
        </p:txBody>
      </p:sp>
      <p:pic>
        <p:nvPicPr>
          <p:cNvPr id="6"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5150" y="2309018"/>
            <a:ext cx="941434" cy="94143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013885" y="2521675"/>
            <a:ext cx="511056" cy="51105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直線矢印コネクタ 7"/>
          <p:cNvCxnSpPr>
            <a:stCxn id="6" idx="3"/>
            <a:endCxn id="7" idx="1"/>
          </p:cNvCxnSpPr>
          <p:nvPr/>
        </p:nvCxnSpPr>
        <p:spPr>
          <a:xfrm flipV="1">
            <a:off x="6086584" y="2777203"/>
            <a:ext cx="927301" cy="2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725587" y="3075672"/>
            <a:ext cx="1780560" cy="369332"/>
          </a:xfrm>
          <a:prstGeom prst="rect">
            <a:avLst/>
          </a:prstGeom>
          <a:noFill/>
        </p:spPr>
        <p:txBody>
          <a:bodyPr wrap="square" rtlCol="0">
            <a:spAutoFit/>
          </a:bodyPr>
          <a:lstStyle/>
          <a:p>
            <a:pPr algn="ctr"/>
            <a:r>
              <a:rPr kumimoji="1" lang="en-US" altLang="ja-JP" dirty="0" smtClean="0"/>
              <a:t>Software.jar</a:t>
            </a:r>
            <a:endParaRPr kumimoji="1" lang="ja-JP" altLang="en-US" dirty="0"/>
          </a:p>
        </p:txBody>
      </p:sp>
      <p:sp>
        <p:nvSpPr>
          <p:cNvPr id="10" name="テキスト ボックス 9"/>
          <p:cNvSpPr txBox="1"/>
          <p:nvPr/>
        </p:nvSpPr>
        <p:spPr>
          <a:xfrm>
            <a:off x="6340481" y="2962299"/>
            <a:ext cx="1963964" cy="369332"/>
          </a:xfrm>
          <a:prstGeom prst="rect">
            <a:avLst/>
          </a:prstGeom>
          <a:noFill/>
        </p:spPr>
        <p:txBody>
          <a:bodyPr wrap="square" rtlCol="0">
            <a:spAutoFit/>
          </a:bodyPr>
          <a:lstStyle/>
          <a:p>
            <a:pPr algn="ctr"/>
            <a:r>
              <a:rPr lang="en-US" altLang="ja-JP" dirty="0" smtClean="0"/>
              <a:t>Library.jar</a:t>
            </a:r>
            <a:endParaRPr kumimoji="1" lang="ja-JP" altLang="en-US" dirty="0"/>
          </a:p>
        </p:txBody>
      </p:sp>
      <p:pic>
        <p:nvPicPr>
          <p:cNvPr id="19"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58310" y="5300756"/>
            <a:ext cx="1205610" cy="1205613"/>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p:cNvSpPr txBox="1"/>
          <p:nvPr/>
        </p:nvSpPr>
        <p:spPr>
          <a:xfrm>
            <a:off x="6470835" y="6228318"/>
            <a:ext cx="1780560" cy="369332"/>
          </a:xfrm>
          <a:prstGeom prst="rect">
            <a:avLst/>
          </a:prstGeom>
          <a:noFill/>
        </p:spPr>
        <p:txBody>
          <a:bodyPr wrap="square" rtlCol="0">
            <a:spAutoFit/>
          </a:bodyPr>
          <a:lstStyle/>
          <a:p>
            <a:pPr algn="ctr"/>
            <a:r>
              <a:rPr lang="en-US" altLang="ja-JP" dirty="0" smtClean="0"/>
              <a:t>Softwar</a:t>
            </a:r>
            <a:r>
              <a:rPr lang="en-US" altLang="ja-JP" dirty="0"/>
              <a:t>e</a:t>
            </a:r>
            <a:r>
              <a:rPr kumimoji="1" lang="en-US" altLang="ja-JP" dirty="0" smtClean="0"/>
              <a:t>.jar</a:t>
            </a:r>
            <a:endParaRPr kumimoji="1" lang="ja-JP" altLang="en-US" dirty="0"/>
          </a:p>
        </p:txBody>
      </p:sp>
      <p:sp>
        <p:nvSpPr>
          <p:cNvPr id="5" name="正方形/長方形 4"/>
          <p:cNvSpPr/>
          <p:nvPr/>
        </p:nvSpPr>
        <p:spPr>
          <a:xfrm>
            <a:off x="7217608" y="5866342"/>
            <a:ext cx="614666" cy="286367"/>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7192298" y="5886414"/>
            <a:ext cx="665286" cy="246221"/>
          </a:xfrm>
          <a:prstGeom prst="rect">
            <a:avLst/>
          </a:prstGeom>
          <a:noFill/>
        </p:spPr>
        <p:txBody>
          <a:bodyPr wrap="square" rtlCol="0">
            <a:spAutoFit/>
          </a:bodyPr>
          <a:lstStyle/>
          <a:p>
            <a:pPr algn="ctr"/>
            <a:r>
              <a:rPr lang="en-US" altLang="ja-JP" sz="1000" dirty="0" smtClean="0"/>
              <a:t>Library</a:t>
            </a:r>
            <a:endParaRPr kumimoji="1" lang="ja-JP" altLang="en-US" dirty="0"/>
          </a:p>
        </p:txBody>
      </p:sp>
      <p:sp>
        <p:nvSpPr>
          <p:cNvPr id="11" name="スライド番号プレースホルダー 10"/>
          <p:cNvSpPr>
            <a:spLocks noGrp="1"/>
          </p:cNvSpPr>
          <p:nvPr>
            <p:ph type="sldNum" sz="quarter" idx="12"/>
          </p:nvPr>
        </p:nvSpPr>
        <p:spPr/>
        <p:txBody>
          <a:bodyPr/>
          <a:lstStyle/>
          <a:p>
            <a:fld id="{9F5033E9-932D-4E41-95C3-341F9A6DAE17}" type="slidenum">
              <a:rPr lang="en-US" altLang="ja-JP" smtClean="0"/>
              <a:pPr/>
              <a:t>3</a:t>
            </a:fld>
            <a:endParaRPr lang="en-US" altLang="ja-JP"/>
          </a:p>
        </p:txBody>
      </p:sp>
    </p:spTree>
    <p:extLst>
      <p:ext uri="{BB962C8B-B14F-4D97-AF65-F5344CB8AC3E}">
        <p14:creationId xmlns:p14="http://schemas.microsoft.com/office/powerpoint/2010/main" val="1191524968"/>
      </p:ext>
    </p:extLst>
  </p:cSld>
  <p:clrMapOvr>
    <a:masterClrMapping/>
  </p:clrMapOvr>
  <mc:AlternateContent xmlns:mc="http://schemas.openxmlformats.org/markup-compatibility/2006" xmlns:p14="http://schemas.microsoft.com/office/powerpoint/2010/main">
    <mc:Choice Requires="p14">
      <p:transition spd="slow" p14:dur="2000" advTm="126"/>
    </mc:Choice>
    <mc:Fallback xmlns="">
      <p:transition spd="slow" advTm="126"/>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検出精度の</a:t>
            </a:r>
            <a:r>
              <a:rPr lang="ja-JP" altLang="en-US" dirty="0"/>
              <a:t>評価</a:t>
            </a:r>
            <a:r>
              <a:rPr kumimoji="1" lang="en-US" altLang="ja-JP" dirty="0" smtClean="0"/>
              <a:t/>
            </a:r>
            <a:br>
              <a:rPr kumimoji="1" lang="en-US" altLang="ja-JP" dirty="0" smtClean="0"/>
            </a:br>
            <a:r>
              <a:rPr lang="en-US" altLang="ja-JP" dirty="0" smtClean="0"/>
              <a:t>(</a:t>
            </a:r>
            <a:r>
              <a:rPr lang="ja-JP" altLang="en-US" dirty="0" smtClean="0"/>
              <a:t>実験方法</a:t>
            </a:r>
            <a:r>
              <a:rPr lang="en-US" altLang="ja-JP" dirty="0" smtClean="0"/>
              <a:t>)</a:t>
            </a:r>
            <a:endParaRPr kumimoji="1" lang="ja-JP" altLang="en-US" dirty="0"/>
          </a:p>
        </p:txBody>
      </p:sp>
      <p:sp>
        <p:nvSpPr>
          <p:cNvPr id="3" name="コンテンツ プレースホルダー 2"/>
          <p:cNvSpPr>
            <a:spLocks noGrp="1"/>
          </p:cNvSpPr>
          <p:nvPr>
            <p:ph idx="1"/>
          </p:nvPr>
        </p:nvSpPr>
        <p:spPr>
          <a:xfrm>
            <a:off x="457200" y="1600201"/>
            <a:ext cx="8229600" cy="2748280"/>
          </a:xfrm>
        </p:spPr>
        <p:txBody>
          <a:bodyPr/>
          <a:lstStyle/>
          <a:p>
            <a:pPr marL="514350" indent="-514350">
              <a:buFont typeface="+mj-ea"/>
              <a:buAutoNum type="circleNumDbPlain" startAt="2"/>
            </a:pPr>
            <a:r>
              <a:rPr lang="ja-JP" altLang="en-US" dirty="0" smtClean="0"/>
              <a:t>ツール</a:t>
            </a:r>
            <a:r>
              <a:rPr lang="ja-JP" altLang="en-US" dirty="0"/>
              <a:t>に</a:t>
            </a:r>
            <a:r>
              <a:rPr lang="ja-JP" altLang="en-US" dirty="0" smtClean="0"/>
              <a:t>入力し、出力結果として得られたライブラリのリストが正しいかどうかを評価</a:t>
            </a:r>
            <a:endParaRPr lang="en-US" altLang="ja-JP" dirty="0" smtClean="0"/>
          </a:p>
          <a:p>
            <a:pPr marL="514350" indent="-514350">
              <a:buFont typeface="+mj-ea"/>
              <a:buAutoNum type="circleNumDbPlain" startAt="2"/>
            </a:pPr>
            <a:endParaRPr kumimoji="1" lang="ja-JP" altLang="en-US" dirty="0"/>
          </a:p>
        </p:txBody>
      </p:sp>
      <p:sp>
        <p:nvSpPr>
          <p:cNvPr id="8" name="テキスト ボックス 7"/>
          <p:cNvSpPr txBox="1"/>
          <p:nvPr/>
        </p:nvSpPr>
        <p:spPr>
          <a:xfrm>
            <a:off x="1328249" y="4931920"/>
            <a:ext cx="1290320" cy="369332"/>
          </a:xfrm>
          <a:prstGeom prst="rect">
            <a:avLst/>
          </a:prstGeom>
          <a:noFill/>
        </p:spPr>
        <p:txBody>
          <a:bodyPr wrap="square" rtlCol="0">
            <a:spAutoFit/>
          </a:bodyPr>
          <a:lstStyle/>
          <a:p>
            <a:pPr algn="ctr"/>
            <a:r>
              <a:rPr kumimoji="1" lang="en-US" altLang="ja-JP" dirty="0" smtClean="0"/>
              <a:t>Target.jar</a:t>
            </a:r>
            <a:endParaRPr kumimoji="1" lang="ja-JP" altLang="en-US" dirty="0"/>
          </a:p>
        </p:txBody>
      </p:sp>
      <p:pic>
        <p:nvPicPr>
          <p:cNvPr id="10" name="図 9"/>
          <p:cNvPicPr>
            <a:picLocks noChangeAspect="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171539" y="3552121"/>
            <a:ext cx="735685" cy="784730"/>
          </a:xfrm>
          <a:prstGeom prst="rect">
            <a:avLst/>
          </a:prstGeom>
        </p:spPr>
      </p:pic>
      <p:cxnSp>
        <p:nvCxnSpPr>
          <p:cNvPr id="12" name="直線矢印コネクタ 11"/>
          <p:cNvCxnSpPr/>
          <p:nvPr/>
        </p:nvCxnSpPr>
        <p:spPr>
          <a:xfrm flipV="1">
            <a:off x="2825199" y="4087237"/>
            <a:ext cx="954799" cy="49962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 name="テキスト ボックス 14"/>
          <p:cNvSpPr txBox="1"/>
          <p:nvPr/>
        </p:nvSpPr>
        <p:spPr>
          <a:xfrm>
            <a:off x="3848837" y="4336851"/>
            <a:ext cx="1341120" cy="369332"/>
          </a:xfrm>
          <a:prstGeom prst="rect">
            <a:avLst/>
          </a:prstGeom>
          <a:noFill/>
        </p:spPr>
        <p:txBody>
          <a:bodyPr wrap="square" rtlCol="0">
            <a:spAutoFit/>
          </a:bodyPr>
          <a:lstStyle/>
          <a:p>
            <a:pPr algn="ctr"/>
            <a:r>
              <a:rPr lang="ja-JP" altLang="en-US" dirty="0" smtClean="0">
                <a:solidFill>
                  <a:schemeClr val="accent6"/>
                </a:solidFill>
              </a:rPr>
              <a:t>提案</a:t>
            </a:r>
            <a:r>
              <a:rPr lang="ja-JP" altLang="en-US" dirty="0">
                <a:solidFill>
                  <a:schemeClr val="accent6"/>
                </a:solidFill>
              </a:rPr>
              <a:t>手法</a:t>
            </a:r>
            <a:endParaRPr kumimoji="1" lang="ja-JP" altLang="en-US" dirty="0">
              <a:solidFill>
                <a:schemeClr val="accent6"/>
              </a:solidFill>
            </a:endParaRPr>
          </a:p>
        </p:txBody>
      </p:sp>
      <p:pic>
        <p:nvPicPr>
          <p:cNvPr id="17" name="Picture 2" descr="http://free-designer.net/design_img/0203124006.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21290" y="3618820"/>
            <a:ext cx="852325" cy="852325"/>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直線矢印コネクタ 21"/>
          <p:cNvCxnSpPr/>
          <p:nvPr/>
        </p:nvCxnSpPr>
        <p:spPr>
          <a:xfrm flipV="1">
            <a:off x="5298765" y="4048043"/>
            <a:ext cx="1062131" cy="12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5" name="テキスト ボックス 24"/>
          <p:cNvSpPr txBox="1"/>
          <p:nvPr/>
        </p:nvSpPr>
        <p:spPr>
          <a:xfrm>
            <a:off x="6280045" y="4263693"/>
            <a:ext cx="3007360" cy="646331"/>
          </a:xfrm>
          <a:prstGeom prst="rect">
            <a:avLst/>
          </a:prstGeom>
          <a:noFill/>
        </p:spPr>
        <p:txBody>
          <a:bodyPr wrap="square" rtlCol="0">
            <a:spAutoFit/>
          </a:bodyPr>
          <a:lstStyle/>
          <a:p>
            <a:pPr algn="ctr"/>
            <a:r>
              <a:rPr lang="ja-JP" altLang="en-US" dirty="0" smtClean="0"/>
              <a:t>出力結果</a:t>
            </a:r>
            <a:endParaRPr lang="en-US" altLang="ja-JP" dirty="0" smtClean="0"/>
          </a:p>
          <a:p>
            <a:pPr algn="ctr"/>
            <a:r>
              <a:rPr kumimoji="1" lang="en-US" altLang="ja-JP" dirty="0" smtClean="0"/>
              <a:t>(</a:t>
            </a:r>
            <a:r>
              <a:rPr kumimoji="1" lang="ja-JP" altLang="en-US" dirty="0" smtClean="0"/>
              <a:t>ライブラリのリスト</a:t>
            </a:r>
            <a:r>
              <a:rPr kumimoji="1" lang="en-US" altLang="ja-JP" dirty="0" smtClean="0"/>
              <a:t>)</a:t>
            </a:r>
            <a:endParaRPr kumimoji="1" lang="ja-JP" altLang="en-US"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30</a:t>
            </a:fld>
            <a:endParaRPr lang="en-US" altLang="ja-JP"/>
          </a:p>
        </p:txBody>
      </p:sp>
      <p:pic>
        <p:nvPicPr>
          <p:cNvPr id="16" name="図 15"/>
          <p:cNvPicPr>
            <a:picLocks noChangeAspect="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5">
                    <a14:imgEffect>
                      <a14:saturation sat="200000"/>
                    </a14:imgEffect>
                  </a14:imgLayer>
                </a14:imgProps>
              </a:ext>
              <a:ext uri="{28A0092B-C50C-407E-A947-70E740481C1C}">
                <a14:useLocalDpi xmlns:a14="http://schemas.microsoft.com/office/drawing/2010/main" val="0"/>
              </a:ext>
            </a:extLst>
          </a:blip>
          <a:stretch>
            <a:fillRect/>
          </a:stretch>
        </p:blipFill>
        <p:spPr>
          <a:xfrm>
            <a:off x="4214061" y="4805035"/>
            <a:ext cx="735685" cy="784730"/>
          </a:xfrm>
          <a:prstGeom prst="rect">
            <a:avLst/>
          </a:prstGeom>
        </p:spPr>
      </p:pic>
      <p:sp>
        <p:nvSpPr>
          <p:cNvPr id="18" name="テキスト ボックス 17"/>
          <p:cNvSpPr txBox="1"/>
          <p:nvPr/>
        </p:nvSpPr>
        <p:spPr>
          <a:xfrm>
            <a:off x="3891359" y="5589765"/>
            <a:ext cx="1341120" cy="523220"/>
          </a:xfrm>
          <a:prstGeom prst="rect">
            <a:avLst/>
          </a:prstGeom>
          <a:noFill/>
        </p:spPr>
        <p:txBody>
          <a:bodyPr wrap="square" rtlCol="0">
            <a:spAutoFit/>
          </a:bodyPr>
          <a:lstStyle/>
          <a:p>
            <a:pPr algn="ctr"/>
            <a:r>
              <a:rPr kumimoji="1" lang="en-US" altLang="ja-JP" sz="1400" dirty="0" smtClean="0">
                <a:solidFill>
                  <a:schemeClr val="bg2">
                    <a:lumMod val="75000"/>
                  </a:schemeClr>
                </a:solidFill>
              </a:rPr>
              <a:t>Software Ingredients</a:t>
            </a:r>
            <a:endParaRPr kumimoji="1" lang="ja-JP" altLang="en-US" dirty="0">
              <a:solidFill>
                <a:schemeClr val="bg2">
                  <a:lumMod val="75000"/>
                </a:schemeClr>
              </a:solidFill>
            </a:endParaRPr>
          </a:p>
        </p:txBody>
      </p:sp>
      <p:cxnSp>
        <p:nvCxnSpPr>
          <p:cNvPr id="23" name="直線矢印コネクタ 22"/>
          <p:cNvCxnSpPr/>
          <p:nvPr/>
        </p:nvCxnSpPr>
        <p:spPr>
          <a:xfrm>
            <a:off x="2822941" y="4780195"/>
            <a:ext cx="951167" cy="496217"/>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4" name="直線矢印コネクタ 23"/>
          <p:cNvCxnSpPr/>
          <p:nvPr/>
        </p:nvCxnSpPr>
        <p:spPr>
          <a:xfrm flipV="1">
            <a:off x="5298765" y="5301252"/>
            <a:ext cx="1062131" cy="12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pic>
        <p:nvPicPr>
          <p:cNvPr id="26" name="Picture 2" descr="http://free-designer.net/design_img/0203124006.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21290" y="4969701"/>
            <a:ext cx="852325" cy="852325"/>
          </a:xfrm>
          <a:prstGeom prst="rect">
            <a:avLst/>
          </a:prstGeom>
          <a:noFill/>
          <a:extLst>
            <a:ext uri="{909E8E84-426E-40DD-AFC4-6F175D3DCCD1}">
              <a14:hiddenFill xmlns:a14="http://schemas.microsoft.com/office/drawing/2010/main">
                <a:solidFill>
                  <a:srgbClr val="FFFFFF"/>
                </a:solidFill>
              </a14:hiddenFill>
            </a:ext>
          </a:extLst>
        </p:spPr>
      </p:pic>
      <p:grpSp>
        <p:nvGrpSpPr>
          <p:cNvPr id="4" name="グループ化 3"/>
          <p:cNvGrpSpPr/>
          <p:nvPr/>
        </p:nvGrpSpPr>
        <p:grpSpPr>
          <a:xfrm>
            <a:off x="1424953" y="3990470"/>
            <a:ext cx="1096912" cy="1096913"/>
            <a:chOff x="-2847708" y="3272353"/>
            <a:chExt cx="2152253" cy="2152255"/>
          </a:xfrm>
        </p:grpSpPr>
        <p:pic>
          <p:nvPicPr>
            <p:cNvPr id="27" name="Picture 4" descr="「ファイル アイコン」の画像検索結果"/>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7708" y="3272353"/>
              <a:ext cx="2152253" cy="2152255"/>
            </a:xfrm>
            <a:prstGeom prst="rect">
              <a:avLst/>
            </a:prstGeom>
            <a:noFill/>
            <a:extLst>
              <a:ext uri="{909E8E84-426E-40DD-AFC4-6F175D3DCCD1}">
                <a14:hiddenFill xmlns:a14="http://schemas.microsoft.com/office/drawing/2010/main">
                  <a:solidFill>
                    <a:srgbClr val="FFFFFF"/>
                  </a:solidFill>
                </a14:hiddenFill>
              </a:ext>
            </a:extLst>
          </p:spPr>
        </p:pic>
        <p:pic>
          <p:nvPicPr>
            <p:cNvPr id="28" name="図 27"/>
            <p:cNvPicPr>
              <a:picLocks noChangeAspect="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77369" y="4175692"/>
              <a:ext cx="540000" cy="540000"/>
            </a:xfrm>
            <a:prstGeom prst="rect">
              <a:avLst/>
            </a:prstGeom>
          </p:spPr>
        </p:pic>
        <p:pic>
          <p:nvPicPr>
            <p:cNvPr id="29" name="図 28"/>
            <p:cNvPicPr>
              <a:picLocks noChangeAspect="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041583" y="4175692"/>
              <a:ext cx="540000" cy="540000"/>
            </a:xfrm>
            <a:prstGeom prst="rect">
              <a:avLst/>
            </a:prstGeom>
          </p:spPr>
        </p:pic>
        <p:pic>
          <p:nvPicPr>
            <p:cNvPr id="30" name="図 29"/>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520431" y="4170304"/>
              <a:ext cx="540000" cy="540000"/>
            </a:xfrm>
            <a:prstGeom prst="rect">
              <a:avLst/>
            </a:prstGeom>
          </p:spPr>
        </p:pic>
      </p:grpSp>
    </p:spTree>
    <p:extLst>
      <p:ext uri="{BB962C8B-B14F-4D97-AF65-F5344CB8AC3E}">
        <p14:creationId xmlns:p14="http://schemas.microsoft.com/office/powerpoint/2010/main" val="30087203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検出精度の評価</a:t>
            </a:r>
            <a:r>
              <a:rPr lang="en-US" altLang="ja-JP" dirty="0"/>
              <a:t/>
            </a:r>
            <a:br>
              <a:rPr lang="en-US" altLang="ja-JP" dirty="0"/>
            </a:br>
            <a:r>
              <a:rPr lang="en-US" altLang="ja-JP" dirty="0" smtClean="0"/>
              <a:t>(</a:t>
            </a:r>
            <a:r>
              <a:rPr lang="ja-JP" altLang="en-US" dirty="0" smtClean="0"/>
              <a:t>結果</a:t>
            </a:r>
            <a:r>
              <a:rPr lang="en-US" altLang="ja-JP" dirty="0" smtClean="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15271309"/>
              </p:ext>
            </p:extLst>
          </p:nvPr>
        </p:nvGraphicFramePr>
        <p:xfrm>
          <a:off x="1553206" y="3964987"/>
          <a:ext cx="6026475" cy="1676400"/>
        </p:xfrm>
        <a:graphic>
          <a:graphicData uri="http://schemas.openxmlformats.org/drawingml/2006/table">
            <a:tbl>
              <a:tblPr firstRow="1" firstCol="1" bandRow="1">
                <a:tableStyleId>{21E4AEA4-8DFA-4A89-87EB-49C32662AFE0}</a:tableStyleId>
              </a:tblPr>
              <a:tblGrid>
                <a:gridCol w="2008825"/>
                <a:gridCol w="2008825"/>
                <a:gridCol w="2008825"/>
              </a:tblGrid>
              <a:tr h="518160">
                <a:tc>
                  <a:txBody>
                    <a:bodyPr/>
                    <a:lstStyle/>
                    <a:p>
                      <a:endParaRPr kumimoji="1" lang="ja-JP" altLang="en-US" dirty="0"/>
                    </a:p>
                  </a:txBody>
                  <a:tcPr anchor="ctr"/>
                </a:tc>
                <a:tc>
                  <a:txBody>
                    <a:bodyPr/>
                    <a:lstStyle/>
                    <a:p>
                      <a:pPr algn="ctr"/>
                      <a:r>
                        <a:rPr kumimoji="1" lang="en-US" altLang="ja-JP" dirty="0" smtClean="0"/>
                        <a:t>precision</a:t>
                      </a:r>
                      <a:endParaRPr kumimoji="1" lang="ja-JP" altLang="en-US" dirty="0"/>
                    </a:p>
                  </a:txBody>
                  <a:tcPr anchor="ctr"/>
                </a:tc>
                <a:tc>
                  <a:txBody>
                    <a:bodyPr/>
                    <a:lstStyle/>
                    <a:p>
                      <a:pPr algn="ctr"/>
                      <a:r>
                        <a:rPr kumimoji="1" lang="en-US" altLang="ja-JP" dirty="0" smtClean="0"/>
                        <a:t>recall</a:t>
                      </a:r>
                      <a:endParaRPr kumimoji="1" lang="ja-JP" altLang="en-US" dirty="0"/>
                    </a:p>
                  </a:txBody>
                  <a:tcPr anchor="ctr"/>
                </a:tc>
              </a:tr>
              <a:tr h="518160">
                <a:tc>
                  <a:txBody>
                    <a:bodyPr/>
                    <a:lstStyle/>
                    <a:p>
                      <a:pPr algn="ctr"/>
                      <a:r>
                        <a:rPr kumimoji="1" lang="ja-JP" altLang="en-US" dirty="0" smtClean="0"/>
                        <a:t>提案手法</a:t>
                      </a:r>
                      <a:endParaRPr kumimoji="1" lang="ja-JP" altLang="en-US" dirty="0"/>
                    </a:p>
                  </a:txBody>
                  <a:tcPr anchor="ctr"/>
                </a:tc>
                <a:tc>
                  <a:txBody>
                    <a:bodyPr/>
                    <a:lstStyle/>
                    <a:p>
                      <a:pPr algn="r"/>
                      <a:r>
                        <a:rPr kumimoji="1" lang="en-US" altLang="ja-JP" dirty="0" smtClean="0"/>
                        <a:t>0.87</a:t>
                      </a:r>
                      <a:endParaRPr kumimoji="1" lang="ja-JP" altLang="en-US" dirty="0"/>
                    </a:p>
                  </a:txBody>
                  <a:tcPr anchor="ctr"/>
                </a:tc>
                <a:tc>
                  <a:txBody>
                    <a:bodyPr/>
                    <a:lstStyle/>
                    <a:p>
                      <a:pPr algn="r"/>
                      <a:r>
                        <a:rPr kumimoji="1" lang="en-US" altLang="ja-JP" dirty="0" smtClean="0"/>
                        <a:t>0.98</a:t>
                      </a:r>
                      <a:endParaRPr kumimoji="1" lang="ja-JP" altLang="en-US" dirty="0"/>
                    </a:p>
                  </a:txBody>
                  <a:tcPr anchor="ctr"/>
                </a:tc>
              </a:tr>
              <a:tr h="518160">
                <a:tc>
                  <a:txBody>
                    <a:bodyPr/>
                    <a:lstStyle/>
                    <a:p>
                      <a:pPr algn="ctr"/>
                      <a:r>
                        <a:rPr kumimoji="1" lang="en-US" altLang="ja-JP" dirty="0" smtClean="0"/>
                        <a:t>Software Ingredients</a:t>
                      </a:r>
                      <a:endParaRPr kumimoji="1" lang="ja-JP" altLang="en-US" dirty="0"/>
                    </a:p>
                  </a:txBody>
                  <a:tcPr anchor="ctr"/>
                </a:tc>
                <a:tc>
                  <a:txBody>
                    <a:bodyPr/>
                    <a:lstStyle/>
                    <a:p>
                      <a:pPr algn="r"/>
                      <a:r>
                        <a:rPr kumimoji="1" lang="en-US" altLang="ja-JP" dirty="0" smtClean="0"/>
                        <a:t>0.87</a:t>
                      </a:r>
                      <a:endParaRPr kumimoji="1" lang="ja-JP" altLang="en-US" dirty="0"/>
                    </a:p>
                  </a:txBody>
                  <a:tcPr anchor="ctr"/>
                </a:tc>
                <a:tc>
                  <a:txBody>
                    <a:bodyPr/>
                    <a:lstStyle/>
                    <a:p>
                      <a:pPr algn="r"/>
                      <a:r>
                        <a:rPr kumimoji="1" lang="en-US" altLang="ja-JP" dirty="0" smtClean="0"/>
                        <a:t>0.96</a:t>
                      </a:r>
                      <a:endParaRPr kumimoji="1" lang="ja-JP" altLang="en-US" dirty="0"/>
                    </a:p>
                  </a:txBody>
                  <a:tcPr anchor="ctr"/>
                </a:tc>
              </a:tr>
            </a:tbl>
          </a:graphicData>
        </a:graphic>
      </p:graphicFrame>
      <p:sp>
        <p:nvSpPr>
          <p:cNvPr id="6" name="コンテンツ プレースホルダー 2"/>
          <p:cNvSpPr txBox="1">
            <a:spLocks/>
          </p:cNvSpPr>
          <p:nvPr/>
        </p:nvSpPr>
        <p:spPr bwMode="auto">
          <a:xfrm>
            <a:off x="457200" y="1600201"/>
            <a:ext cx="8229600" cy="2748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ja-JP" altLang="en-US" kern="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31</a:t>
            </a:fld>
            <a:endParaRPr lang="en-US" altLang="ja-JP"/>
          </a:p>
        </p:txBody>
      </p:sp>
      <p:sp>
        <p:nvSpPr>
          <p:cNvPr id="7" name="コンテンツ プレースホルダー 2"/>
          <p:cNvSpPr txBox="1">
            <a:spLocks/>
          </p:cNvSpPr>
          <p:nvPr/>
        </p:nvSpPr>
        <p:spPr bwMode="auto">
          <a:xfrm>
            <a:off x="609600" y="1752601"/>
            <a:ext cx="8229600" cy="128088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再現率が向上している</a:t>
            </a:r>
            <a:endParaRPr lang="en-US" altLang="ja-JP" sz="2800" kern="0" dirty="0" smtClean="0"/>
          </a:p>
          <a:p>
            <a:pPr lvl="1"/>
            <a:r>
              <a:rPr lang="ja-JP" altLang="en-US" sz="2400" kern="0" dirty="0" smtClean="0"/>
              <a:t>検出アルゴリズムの違いによる</a:t>
            </a:r>
            <a:endParaRPr lang="ja-JP" altLang="en-US" sz="2400" kern="0" dirty="0"/>
          </a:p>
        </p:txBody>
      </p:sp>
      <p:sp>
        <p:nvSpPr>
          <p:cNvPr id="4" name="テキスト ボックス 3"/>
          <p:cNvSpPr txBox="1"/>
          <p:nvPr/>
        </p:nvSpPr>
        <p:spPr>
          <a:xfrm>
            <a:off x="3309257" y="5786045"/>
            <a:ext cx="5994400" cy="400110"/>
          </a:xfrm>
          <a:prstGeom prst="rect">
            <a:avLst/>
          </a:prstGeom>
          <a:noFill/>
        </p:spPr>
        <p:txBody>
          <a:bodyPr wrap="square" rtlCol="0">
            <a:spAutoFit/>
          </a:bodyPr>
          <a:lstStyle/>
          <a:p>
            <a:r>
              <a:rPr kumimoji="1" lang="en-US" altLang="ja-JP" sz="2000" dirty="0" smtClean="0">
                <a:solidFill>
                  <a:srgbClr val="FF0000"/>
                </a:solidFill>
              </a:rPr>
              <a:t>※</a:t>
            </a:r>
            <a:r>
              <a:rPr kumimoji="1" lang="ja-JP" altLang="en-US" sz="2000" dirty="0" smtClean="0">
                <a:solidFill>
                  <a:srgbClr val="FF0000"/>
                </a:solidFill>
              </a:rPr>
              <a:t>提案手法によって</a:t>
            </a:r>
            <a:r>
              <a:rPr kumimoji="1" lang="en-US" altLang="ja-JP" sz="2000" dirty="0" smtClean="0">
                <a:solidFill>
                  <a:srgbClr val="FF0000"/>
                </a:solidFill>
              </a:rPr>
              <a:t>30</a:t>
            </a:r>
            <a:r>
              <a:rPr kumimoji="1" lang="ja-JP" altLang="en-US" sz="2000" dirty="0" smtClean="0">
                <a:solidFill>
                  <a:srgbClr val="FF0000"/>
                </a:solidFill>
              </a:rPr>
              <a:t>分以内に検出が完了したもの</a:t>
            </a:r>
            <a:endParaRPr kumimoji="1" lang="ja-JP" altLang="en-US" sz="2000" dirty="0">
              <a:solidFill>
                <a:srgbClr val="FF0000"/>
              </a:solidFill>
            </a:endParaRPr>
          </a:p>
        </p:txBody>
      </p:sp>
    </p:spTree>
    <p:extLst>
      <p:ext uri="{BB962C8B-B14F-4D97-AF65-F5344CB8AC3E}">
        <p14:creationId xmlns:p14="http://schemas.microsoft.com/office/powerpoint/2010/main" val="3173646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実行時間</a:t>
            </a:r>
            <a:endParaRPr kumimoji="1" lang="ja-JP" altLang="en-US" dirty="0"/>
          </a:p>
        </p:txBody>
      </p:sp>
      <p:pic>
        <p:nvPicPr>
          <p:cNvPr id="5" name="コンテンツ プレースホルダー 4"/>
          <p:cNvPicPr>
            <a:picLocks noGrp="1" noChangeAspect="1"/>
          </p:cNvPicPr>
          <p:nvPr>
            <p:ph idx="1"/>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99404" y="3001848"/>
            <a:ext cx="7334080" cy="3667040"/>
          </a:xfrm>
        </p:spPr>
      </p:pic>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a:p>
        </p:txBody>
      </p:sp>
      <p:sp>
        <p:nvSpPr>
          <p:cNvPr id="6" name="コンテンツ プレースホルダー 2"/>
          <p:cNvSpPr txBox="1">
            <a:spLocks/>
          </p:cNvSpPr>
          <p:nvPr/>
        </p:nvSpPr>
        <p:spPr bwMode="auto">
          <a:xfrm>
            <a:off x="457200" y="1600201"/>
            <a:ext cx="8229600" cy="2748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提案手法は計算時間に大きなばらつきが見られる</a:t>
            </a:r>
            <a:endParaRPr lang="en-US" altLang="ja-JP" sz="2800" kern="0" dirty="0" smtClean="0"/>
          </a:p>
          <a:p>
            <a:pPr lvl="1"/>
            <a:r>
              <a:rPr lang="ja-JP" altLang="en-US" sz="2400" kern="0" dirty="0" smtClean="0"/>
              <a:t>候補数に対して指数</a:t>
            </a:r>
            <a:r>
              <a:rPr lang="ja-JP" altLang="en-US" sz="2400" kern="0" dirty="0"/>
              <a:t>オーダーで計算</a:t>
            </a:r>
            <a:r>
              <a:rPr lang="ja-JP" altLang="en-US" sz="2400" kern="0" dirty="0" smtClean="0"/>
              <a:t>時間</a:t>
            </a:r>
            <a:r>
              <a:rPr lang="ja-JP" altLang="en-US" sz="2400" kern="0" dirty="0"/>
              <a:t>が</a:t>
            </a:r>
            <a:r>
              <a:rPr lang="ja-JP" altLang="en-US" sz="2400" kern="0" dirty="0" smtClean="0"/>
              <a:t>増加するため</a:t>
            </a:r>
            <a:endParaRPr lang="ja-JP" altLang="en-US" sz="2400" kern="0" dirty="0"/>
          </a:p>
        </p:txBody>
      </p:sp>
      <p:sp>
        <p:nvSpPr>
          <p:cNvPr id="7" name="テキスト ボックス 6"/>
          <p:cNvSpPr txBox="1"/>
          <p:nvPr/>
        </p:nvSpPr>
        <p:spPr>
          <a:xfrm>
            <a:off x="2307771" y="6352267"/>
            <a:ext cx="943429" cy="307777"/>
          </a:xfrm>
          <a:prstGeom prst="rect">
            <a:avLst/>
          </a:prstGeom>
          <a:solidFill>
            <a:schemeClr val="bg1"/>
          </a:solidFill>
        </p:spPr>
        <p:txBody>
          <a:bodyPr wrap="square" rtlCol="0">
            <a:spAutoFit/>
          </a:bodyPr>
          <a:lstStyle/>
          <a:p>
            <a:pPr algn="ctr"/>
            <a:r>
              <a:rPr kumimoji="1" lang="ja-JP" altLang="en-US" sz="1400" b="1" dirty="0" smtClean="0"/>
              <a:t>提案手法</a:t>
            </a:r>
            <a:endParaRPr kumimoji="1" lang="ja-JP" altLang="en-US" sz="1400" b="1" dirty="0"/>
          </a:p>
        </p:txBody>
      </p:sp>
      <p:sp>
        <p:nvSpPr>
          <p:cNvPr id="8" name="テキスト ボックス 7"/>
          <p:cNvSpPr txBox="1"/>
          <p:nvPr/>
        </p:nvSpPr>
        <p:spPr>
          <a:xfrm>
            <a:off x="5849257" y="6361111"/>
            <a:ext cx="1944914" cy="307777"/>
          </a:xfrm>
          <a:prstGeom prst="rect">
            <a:avLst/>
          </a:prstGeom>
          <a:solidFill>
            <a:schemeClr val="bg1"/>
          </a:solidFill>
        </p:spPr>
        <p:txBody>
          <a:bodyPr wrap="square" rtlCol="0">
            <a:spAutoFit/>
          </a:bodyPr>
          <a:lstStyle/>
          <a:p>
            <a:pPr algn="ctr"/>
            <a:r>
              <a:rPr kumimoji="1" lang="en-US" altLang="ja-JP" sz="1400" b="1" dirty="0" smtClean="0"/>
              <a:t>Software Ingredients</a:t>
            </a:r>
            <a:endParaRPr kumimoji="1" lang="ja-JP" altLang="en-US" sz="1400" b="1" dirty="0"/>
          </a:p>
        </p:txBody>
      </p:sp>
    </p:spTree>
    <p:extLst>
      <p:ext uri="{BB962C8B-B14F-4D97-AF65-F5344CB8AC3E}">
        <p14:creationId xmlns:p14="http://schemas.microsoft.com/office/powerpoint/2010/main" val="39611125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ケース</a:t>
            </a:r>
            <a:r>
              <a:rPr lang="ja-JP" altLang="en-US" sz="3600" dirty="0"/>
              <a:t>スタディ</a:t>
            </a:r>
            <a:r>
              <a:rPr kumimoji="1" lang="ja-JP" altLang="en-US" sz="3600" dirty="0" smtClean="0"/>
              <a:t>：</a:t>
            </a:r>
            <a:r>
              <a:rPr lang="en-US" altLang="ja-JP" sz="3600" dirty="0" smtClean="0"/>
              <a:t/>
            </a:r>
            <a:br>
              <a:rPr lang="en-US" altLang="ja-JP" sz="3600" dirty="0" smtClean="0"/>
            </a:br>
            <a:r>
              <a:rPr lang="ja-JP" altLang="en-US" sz="3600" dirty="0" smtClean="0"/>
              <a:t>パッケージリネームの検出</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　実験</a:t>
            </a:r>
            <a:r>
              <a:rPr kumimoji="1" lang="ja-JP" altLang="en-US" sz="2800" dirty="0" smtClean="0"/>
              <a:t>対象</a:t>
            </a:r>
            <a:r>
              <a:rPr kumimoji="1" lang="en-US" altLang="ja-JP" sz="2800" dirty="0" smtClean="0"/>
              <a:t>: Elasticsearch</a:t>
            </a:r>
            <a:r>
              <a:rPr lang="en-US" altLang="ja-JP" sz="2800" dirty="0" smtClean="0"/>
              <a:t>-0.90.5</a:t>
            </a:r>
          </a:p>
          <a:p>
            <a:pPr lvl="1"/>
            <a:r>
              <a:rPr lang="ja-JP" altLang="en-US" sz="2400" dirty="0"/>
              <a:t>既存研究のツール</a:t>
            </a:r>
            <a:r>
              <a:rPr lang="en-US" altLang="ja-JP" sz="2400" dirty="0"/>
              <a:t>(Software Ingredients)</a:t>
            </a:r>
            <a:r>
              <a:rPr lang="ja-JP" altLang="en-US" sz="2400" dirty="0"/>
              <a:t>ではライブラリの再利用は検出</a:t>
            </a:r>
            <a:r>
              <a:rPr lang="ja-JP" altLang="en-US" sz="2400" dirty="0" smtClean="0"/>
              <a:t>されなかった</a:t>
            </a:r>
            <a:endParaRPr lang="en-US" altLang="ja-JP" sz="2400" dirty="0" smtClean="0"/>
          </a:p>
          <a:p>
            <a:pPr lvl="1"/>
            <a:r>
              <a:rPr lang="en-US" altLang="ja-JP" sz="2400" dirty="0"/>
              <a:t>9</a:t>
            </a:r>
            <a:r>
              <a:rPr lang="ja-JP" altLang="en-US" sz="2400" dirty="0" err="1" smtClean="0"/>
              <a:t>つの</a:t>
            </a:r>
            <a:r>
              <a:rPr lang="ja-JP" altLang="en-US" sz="2400" dirty="0" smtClean="0"/>
              <a:t>ライブラリを</a:t>
            </a:r>
            <a:r>
              <a:rPr kumimoji="1" lang="ja-JP" altLang="en-US" sz="2400" dirty="0" smtClean="0"/>
              <a:t>パッケージ名を変更して再利用しているとの記述</a:t>
            </a:r>
            <a:r>
              <a:rPr lang="en-US" altLang="ja-JP" sz="2400" dirty="0" smtClean="0"/>
              <a:t>(pom.xml</a:t>
            </a:r>
            <a:r>
              <a:rPr lang="ja-JP" altLang="en-US" sz="2400" dirty="0" smtClean="0"/>
              <a:t>より</a:t>
            </a:r>
            <a:r>
              <a:rPr lang="en-US" altLang="ja-JP" sz="2400" dirty="0" smtClean="0"/>
              <a:t>)</a:t>
            </a:r>
          </a:p>
          <a:p>
            <a:pPr lvl="2"/>
            <a:r>
              <a:rPr lang="ja-JP" altLang="en-US" sz="2000" dirty="0"/>
              <a:t>利用</a:t>
            </a:r>
            <a:r>
              <a:rPr lang="ja-JP" altLang="en-US" sz="2000" dirty="0" smtClean="0"/>
              <a:t>しているクラスファイルのみが含まれる</a:t>
            </a:r>
            <a:endParaRPr lang="en-US" altLang="ja-JP" sz="2000" dirty="0" smtClean="0"/>
          </a:p>
        </p:txBody>
      </p:sp>
      <p:graphicFrame>
        <p:nvGraphicFramePr>
          <p:cNvPr id="5" name="表 4"/>
          <p:cNvGraphicFramePr>
            <a:graphicFrameLocks noGrp="1"/>
          </p:cNvGraphicFramePr>
          <p:nvPr>
            <p:extLst>
              <p:ext uri="{D42A27DB-BD31-4B8C-83A1-F6EECF244321}">
                <p14:modId xmlns:p14="http://schemas.microsoft.com/office/powerpoint/2010/main" val="188544055"/>
              </p:ext>
            </p:extLst>
          </p:nvPr>
        </p:nvGraphicFramePr>
        <p:xfrm>
          <a:off x="1518444" y="4271963"/>
          <a:ext cx="6096000" cy="1854200"/>
        </p:xfrm>
        <a:graphic>
          <a:graphicData uri="http://schemas.openxmlformats.org/drawingml/2006/table">
            <a:tbl>
              <a:tblPr bandRow="1">
                <a:tableStyleId>{00A15C55-8517-42AA-B614-E9B94910E393}</a:tableStyleId>
              </a:tblPr>
              <a:tblGrid>
                <a:gridCol w="3048000"/>
                <a:gridCol w="3048000"/>
              </a:tblGrid>
              <a:tr h="370840">
                <a:tc>
                  <a:txBody>
                    <a:bodyPr/>
                    <a:lstStyle/>
                    <a:p>
                      <a:pPr algn="ctr"/>
                      <a:r>
                        <a:rPr kumimoji="1" lang="en-US" altLang="ja-JP" dirty="0" smtClean="0"/>
                        <a:t>trove4j</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mvel2</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pPr algn="ctr"/>
                      <a:r>
                        <a:rPr kumimoji="1" lang="en-US" altLang="ja-JP" dirty="0" err="1" smtClean="0"/>
                        <a:t>jackson</a:t>
                      </a:r>
                      <a:r>
                        <a:rPr kumimoji="1" lang="en-US" altLang="ja-JP" dirty="0" smtClean="0"/>
                        <a:t>-core</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dirty="0" err="1" smtClean="0"/>
                        <a:t>jackson</a:t>
                      </a:r>
                      <a:r>
                        <a:rPr kumimoji="1" lang="en-US" altLang="ja-JP" dirty="0" smtClean="0"/>
                        <a:t>-</a:t>
                      </a:r>
                      <a:r>
                        <a:rPr kumimoji="1" lang="en-US" altLang="ja-JP" dirty="0" err="1" smtClean="0"/>
                        <a:t>dataformat</a:t>
                      </a:r>
                      <a:r>
                        <a:rPr kumimoji="1" lang="en-US" altLang="ja-JP" dirty="0" smtClean="0"/>
                        <a:t>-smile</a:t>
                      </a:r>
                      <a:endParaRPr kumimoji="1" lang="ja-JP" altLang="en-US" dirty="0"/>
                    </a:p>
                  </a:txBody>
                  <a:tcPr>
                    <a:lnR w="12700" cap="flat" cmpd="sng" algn="ctr">
                      <a:solidFill>
                        <a:schemeClr val="tx1"/>
                      </a:solidFill>
                      <a:prstDash val="solid"/>
                      <a:round/>
                      <a:headEnd type="none" w="med" len="med"/>
                      <a:tailEnd type="none" w="med" len="med"/>
                    </a:lnR>
                  </a:tcPr>
                </a:tc>
              </a:tr>
              <a:tr h="370840">
                <a:tc>
                  <a:txBody>
                    <a:bodyPr/>
                    <a:lstStyle/>
                    <a:p>
                      <a:pPr algn="ctr"/>
                      <a:r>
                        <a:rPr kumimoji="1" lang="en-US" altLang="ja-JP" dirty="0" err="1" smtClean="0"/>
                        <a:t>jackson-dataformat-yaml</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dirty="0" err="1" smtClean="0"/>
                        <a:t>joda</a:t>
                      </a:r>
                      <a:r>
                        <a:rPr kumimoji="1" lang="en-US" altLang="ja-JP" dirty="0" smtClean="0"/>
                        <a:t>-time</a:t>
                      </a:r>
                      <a:endParaRPr kumimoji="1" lang="ja-JP" altLang="en-US" dirty="0"/>
                    </a:p>
                  </a:txBody>
                  <a:tcPr>
                    <a:lnR w="12700" cap="flat" cmpd="sng" algn="ctr">
                      <a:solidFill>
                        <a:schemeClr val="tx1"/>
                      </a:solidFill>
                      <a:prstDash val="solid"/>
                      <a:round/>
                      <a:headEnd type="none" w="med" len="med"/>
                      <a:tailEnd type="none" w="med" len="med"/>
                    </a:lnR>
                  </a:tcPr>
                </a:tc>
              </a:tr>
              <a:tr h="370840">
                <a:tc>
                  <a:txBody>
                    <a:bodyPr/>
                    <a:lstStyle/>
                    <a:p>
                      <a:pPr algn="ctr"/>
                      <a:r>
                        <a:rPr kumimoji="1" lang="en-US" altLang="ja-JP" dirty="0" err="1" smtClean="0"/>
                        <a:t>netty</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dirty="0" smtClean="0"/>
                        <a:t>compress-</a:t>
                      </a:r>
                      <a:r>
                        <a:rPr kumimoji="1" lang="en-US" altLang="ja-JP" dirty="0" err="1" smtClean="0"/>
                        <a:t>lzf</a:t>
                      </a:r>
                      <a:endParaRPr kumimoji="1" lang="ja-JP" altLang="en-US" dirty="0"/>
                    </a:p>
                  </a:txBody>
                  <a:tcPr>
                    <a:lnR w="12700" cap="flat" cmpd="sng" algn="ctr">
                      <a:solidFill>
                        <a:schemeClr val="tx1"/>
                      </a:solidFill>
                      <a:prstDash val="solid"/>
                      <a:round/>
                      <a:headEnd type="none" w="med" len="med"/>
                      <a:tailEnd type="none" w="med" len="med"/>
                    </a:lnR>
                  </a:tcPr>
                </a:tc>
              </a:tr>
              <a:tr h="370840">
                <a:tc>
                  <a:txBody>
                    <a:bodyPr/>
                    <a:lstStyle/>
                    <a:p>
                      <a:pPr algn="ctr"/>
                      <a:r>
                        <a:rPr kumimoji="1" lang="en-US" altLang="ja-JP" dirty="0" smtClean="0"/>
                        <a:t>guava</a:t>
                      </a:r>
                      <a:endParaRPr kumimoji="1" lang="ja-JP" alt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kumimoji="1" lang="ja-JP" alt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33</a:t>
            </a:fld>
            <a:endParaRPr lang="en-US" altLang="ja-JP"/>
          </a:p>
        </p:txBody>
      </p:sp>
    </p:spTree>
    <p:extLst>
      <p:ext uri="{BB962C8B-B14F-4D97-AF65-F5344CB8AC3E}">
        <p14:creationId xmlns:p14="http://schemas.microsoft.com/office/powerpoint/2010/main" val="39005367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a:t>
            </a:r>
            <a:r>
              <a:rPr lang="en-US" altLang="ja-JP" dirty="0" smtClean="0"/>
              <a:t/>
            </a:r>
            <a:br>
              <a:rPr lang="en-US" altLang="ja-JP" dirty="0" smtClean="0"/>
            </a:br>
            <a:r>
              <a:rPr lang="ja-JP" altLang="en-US" dirty="0"/>
              <a:t>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sz="2800" dirty="0" smtClean="0"/>
              <a:t> Elasticsearch-0.90.5.jar</a:t>
            </a:r>
            <a:r>
              <a:rPr lang="ja-JP" altLang="en-US" sz="2800" dirty="0" smtClean="0"/>
              <a:t>を提案ツールに入力し，以下の観点で結果を確認</a:t>
            </a:r>
            <a:endParaRPr lang="en-US" altLang="ja-JP" sz="2800" dirty="0" smtClean="0"/>
          </a:p>
          <a:p>
            <a:pPr lvl="1"/>
            <a:r>
              <a:rPr lang="ja-JP" altLang="en-US" sz="2400" dirty="0" smtClean="0"/>
              <a:t>再利用している</a:t>
            </a:r>
            <a:r>
              <a:rPr lang="en-US" altLang="ja-JP" sz="2400" dirty="0" smtClean="0"/>
              <a:t>9</a:t>
            </a:r>
            <a:r>
              <a:rPr lang="ja-JP" altLang="en-US" sz="2400" dirty="0" err="1" smtClean="0"/>
              <a:t>つの</a:t>
            </a:r>
            <a:r>
              <a:rPr lang="ja-JP" altLang="en-US" sz="2400" dirty="0" smtClean="0"/>
              <a:t>ライブラリを検出可能か</a:t>
            </a:r>
            <a:endParaRPr lang="en-US" altLang="ja-JP" sz="2400" dirty="0"/>
          </a:p>
          <a:p>
            <a:pPr lvl="1"/>
            <a:r>
              <a:rPr lang="ja-JP" altLang="en-US" sz="2400" dirty="0" smtClean="0"/>
              <a:t>クラスファイルを再利用元に対応付けられているか</a:t>
            </a:r>
            <a:endParaRPr lang="en-US" altLang="ja-JP" sz="2400" dirty="0" smtClean="0"/>
          </a:p>
          <a:p>
            <a:endParaRPr lang="en-US" altLang="ja-JP" sz="2800" dirty="0" smtClean="0"/>
          </a:p>
          <a:p>
            <a:endParaRPr lang="en-US" altLang="ja-JP" sz="2800" dirty="0" smtClean="0"/>
          </a:p>
          <a:p>
            <a:r>
              <a:rPr lang="ja-JP" altLang="en-US" sz="2800" dirty="0" smtClean="0"/>
              <a:t>データベース</a:t>
            </a:r>
            <a:r>
              <a:rPr lang="en-US" altLang="ja-JP" sz="2800" dirty="0" smtClean="0"/>
              <a:t>:</a:t>
            </a:r>
            <a:r>
              <a:rPr lang="ja-JP" altLang="en-US" sz="2800" dirty="0" smtClean="0"/>
              <a:t> </a:t>
            </a:r>
            <a:r>
              <a:rPr lang="en-US" altLang="ja-JP" sz="2800" dirty="0" smtClean="0"/>
              <a:t>Maven</a:t>
            </a:r>
            <a:r>
              <a:rPr lang="ja-JP" altLang="en-US" sz="2800" dirty="0"/>
              <a:t> </a:t>
            </a:r>
            <a:r>
              <a:rPr lang="en-US" altLang="ja-JP" sz="2800" dirty="0" smtClean="0"/>
              <a:t>Repository</a:t>
            </a:r>
            <a:r>
              <a:rPr lang="ja-JP" altLang="en-US" sz="2800" dirty="0" smtClean="0"/>
              <a:t>のスナップショット</a:t>
            </a:r>
            <a:endParaRPr lang="en-US" altLang="ja-JP" sz="2800" dirty="0" smtClean="0"/>
          </a:p>
          <a:p>
            <a:pPr lvl="1"/>
            <a:r>
              <a:rPr lang="en-US" altLang="ja-JP" sz="2400" dirty="0" smtClean="0"/>
              <a:t>239828</a:t>
            </a:r>
            <a:r>
              <a:rPr lang="ja-JP" altLang="en-US" sz="2400" dirty="0" smtClean="0"/>
              <a:t>個のライブラリが含まれる</a:t>
            </a:r>
            <a:endParaRPr kumimoji="1" lang="ja-JP" altLang="en-US" sz="24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34</a:t>
            </a:fld>
            <a:endParaRPr lang="en-US" altLang="ja-JP"/>
          </a:p>
        </p:txBody>
      </p:sp>
    </p:spTree>
    <p:extLst>
      <p:ext uri="{BB962C8B-B14F-4D97-AF65-F5344CB8AC3E}">
        <p14:creationId xmlns:p14="http://schemas.microsoft.com/office/powerpoint/2010/main" val="2366731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検出結果</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 </a:t>
            </a:r>
            <a:r>
              <a:rPr kumimoji="1" lang="ja-JP" altLang="en-US" sz="2800" dirty="0" smtClean="0"/>
              <a:t>提案ツールによる検出結果</a:t>
            </a:r>
            <a:r>
              <a:rPr kumimoji="1" lang="en-US" altLang="ja-JP" sz="2800" dirty="0" smtClean="0"/>
              <a:t>: 18</a:t>
            </a:r>
            <a:r>
              <a:rPr lang="ja-JP" altLang="en-US" sz="2800" dirty="0" smtClean="0"/>
              <a:t>件</a:t>
            </a:r>
            <a:endParaRPr lang="en-US" altLang="ja-JP" sz="2800" dirty="0"/>
          </a:p>
          <a:p>
            <a:pPr lvl="1"/>
            <a:r>
              <a:rPr lang="en-US" altLang="ja-JP" sz="2400" dirty="0"/>
              <a:t>p</a:t>
            </a:r>
            <a:r>
              <a:rPr lang="en-US" altLang="ja-JP" sz="2400" dirty="0" smtClean="0"/>
              <a:t>om.xml</a:t>
            </a:r>
            <a:r>
              <a:rPr lang="ja-JP" altLang="en-US" sz="2400" dirty="0" smtClean="0"/>
              <a:t>に記述されていた</a:t>
            </a:r>
            <a:r>
              <a:rPr lang="en-US" altLang="ja-JP" sz="2400" dirty="0" smtClean="0"/>
              <a:t>9</a:t>
            </a:r>
            <a:r>
              <a:rPr lang="ja-JP" altLang="en-US" sz="2400" dirty="0" err="1" smtClean="0"/>
              <a:t>つの</a:t>
            </a:r>
            <a:r>
              <a:rPr lang="ja-JP" altLang="en-US" sz="2400" dirty="0" smtClean="0"/>
              <a:t>ライブラリ　</a:t>
            </a:r>
            <a:r>
              <a:rPr lang="ja-JP" altLang="en-US" sz="2400" dirty="0" smtClean="0">
                <a:solidFill>
                  <a:srgbClr val="FF0000"/>
                </a:solidFill>
              </a:rPr>
              <a:t>〇</a:t>
            </a:r>
            <a:endParaRPr lang="en-US" altLang="ja-JP" sz="2400" dirty="0" smtClean="0">
              <a:solidFill>
                <a:srgbClr val="FF0000"/>
              </a:solidFill>
            </a:endParaRPr>
          </a:p>
          <a:p>
            <a:pPr marL="457200" lvl="1" indent="0" algn="r">
              <a:buNone/>
            </a:pPr>
            <a:r>
              <a:rPr lang="ja-JP" altLang="en-US" sz="2400" dirty="0" smtClean="0"/>
              <a:t>・・・ 各</a:t>
            </a:r>
            <a:r>
              <a:rPr lang="en-US" altLang="ja-JP" sz="2400" dirty="0" smtClean="0"/>
              <a:t>1</a:t>
            </a:r>
            <a:r>
              <a:rPr lang="ja-JP" altLang="en-US" sz="2400" dirty="0" smtClean="0"/>
              <a:t>件</a:t>
            </a:r>
            <a:endParaRPr lang="en-US" altLang="ja-JP" sz="2400" dirty="0" smtClean="0"/>
          </a:p>
          <a:p>
            <a:pPr lvl="1"/>
            <a:r>
              <a:rPr lang="en-US" altLang="ja-JP" sz="2400" dirty="0"/>
              <a:t>Google </a:t>
            </a:r>
            <a:r>
              <a:rPr lang="en-US" altLang="ja-JP" sz="2400" dirty="0" err="1"/>
              <a:t>Guice</a:t>
            </a:r>
            <a:r>
              <a:rPr lang="ja-JP" altLang="en-US" sz="2400" dirty="0"/>
              <a:t>と 関連</a:t>
            </a:r>
            <a:r>
              <a:rPr lang="ja-JP" altLang="en-US" sz="2400" dirty="0" smtClean="0"/>
              <a:t>ライブラリ　</a:t>
            </a:r>
            <a:r>
              <a:rPr lang="ja-JP" altLang="en-US" sz="2400" dirty="0" smtClean="0">
                <a:solidFill>
                  <a:srgbClr val="FF0000"/>
                </a:solidFill>
              </a:rPr>
              <a:t>？</a:t>
            </a:r>
            <a:endParaRPr lang="en-US" altLang="ja-JP" sz="2400" dirty="0">
              <a:solidFill>
                <a:srgbClr val="FF0000"/>
              </a:solidFill>
            </a:endParaRPr>
          </a:p>
          <a:p>
            <a:pPr marL="457200" lvl="1" indent="0" algn="r">
              <a:buNone/>
            </a:pPr>
            <a:r>
              <a:rPr lang="ja-JP" altLang="en-US" sz="2400" dirty="0"/>
              <a:t>・・・ </a:t>
            </a:r>
            <a:r>
              <a:rPr lang="en-US" altLang="ja-JP" sz="2400" dirty="0" smtClean="0"/>
              <a:t>4</a:t>
            </a:r>
            <a:r>
              <a:rPr lang="ja-JP" altLang="en-US" sz="2400" dirty="0" smtClean="0"/>
              <a:t>件</a:t>
            </a:r>
            <a:endParaRPr lang="en-US" altLang="ja-JP" sz="2400" dirty="0" smtClean="0"/>
          </a:p>
          <a:p>
            <a:pPr lvl="1"/>
            <a:r>
              <a:rPr lang="en-US" altLang="ja-JP" sz="2400" dirty="0" smtClean="0"/>
              <a:t>Guava</a:t>
            </a:r>
            <a:r>
              <a:rPr lang="ja-JP" altLang="en-US" sz="2400" dirty="0" smtClean="0"/>
              <a:t>の一部機能のみを持つライブラリ 　</a:t>
            </a:r>
            <a:r>
              <a:rPr lang="en-US" altLang="ja-JP" sz="2400" dirty="0" smtClean="0">
                <a:solidFill>
                  <a:srgbClr val="FF0000"/>
                </a:solidFill>
              </a:rPr>
              <a:t>×</a:t>
            </a:r>
          </a:p>
          <a:p>
            <a:pPr marL="457200" lvl="1" indent="0" algn="r">
              <a:buNone/>
            </a:pPr>
            <a:r>
              <a:rPr lang="ja-JP" altLang="en-US" sz="2400" dirty="0" smtClean="0"/>
              <a:t>・・・ </a:t>
            </a:r>
            <a:r>
              <a:rPr lang="en-US" altLang="ja-JP" sz="2400" dirty="0" smtClean="0"/>
              <a:t>1</a:t>
            </a:r>
            <a:r>
              <a:rPr lang="ja-JP" altLang="en-US" sz="2400" dirty="0" smtClean="0"/>
              <a:t>件</a:t>
            </a:r>
            <a:endParaRPr lang="en-US" altLang="ja-JP" sz="2400" dirty="0" smtClean="0"/>
          </a:p>
          <a:p>
            <a:pPr lvl="1"/>
            <a:r>
              <a:rPr lang="ja-JP" altLang="en-US" sz="2400" dirty="0" smtClean="0"/>
              <a:t>その他   </a:t>
            </a:r>
            <a:r>
              <a:rPr lang="en-US" altLang="ja-JP" sz="2400" dirty="0" smtClean="0">
                <a:solidFill>
                  <a:srgbClr val="FF0000"/>
                </a:solidFill>
              </a:rPr>
              <a:t>×</a:t>
            </a:r>
          </a:p>
          <a:p>
            <a:pPr marL="0" indent="0" algn="r">
              <a:buNone/>
            </a:pPr>
            <a:r>
              <a:rPr lang="ja-JP" altLang="en-US" sz="2400" dirty="0" smtClean="0"/>
              <a:t>・</a:t>
            </a:r>
            <a:r>
              <a:rPr lang="ja-JP" altLang="en-US" sz="2400" dirty="0"/>
              <a:t>・・ </a:t>
            </a:r>
            <a:r>
              <a:rPr lang="en-US" altLang="ja-JP" sz="2400" dirty="0" smtClean="0"/>
              <a:t>4</a:t>
            </a:r>
            <a:r>
              <a:rPr lang="ja-JP" altLang="en-US" sz="2400" dirty="0" smtClean="0"/>
              <a:t>件</a:t>
            </a:r>
            <a:endParaRPr lang="en-US" altLang="ja-JP" sz="2400" dirty="0"/>
          </a:p>
          <a:p>
            <a:pPr lvl="1"/>
            <a:endParaRPr lang="en-US" altLang="ja-JP" sz="2400" dirty="0" smtClean="0"/>
          </a:p>
          <a:p>
            <a:pPr lvl="1"/>
            <a:endParaRPr lang="en-US" altLang="ja-JP" sz="2400"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35</a:t>
            </a:fld>
            <a:endParaRPr lang="en-US" altLang="ja-JP"/>
          </a:p>
        </p:txBody>
      </p:sp>
    </p:spTree>
    <p:extLst>
      <p:ext uri="{BB962C8B-B14F-4D97-AF65-F5344CB8AC3E}">
        <p14:creationId xmlns:p14="http://schemas.microsoft.com/office/powerpoint/2010/main" val="29381644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検出結果： </a:t>
            </a:r>
            <a:r>
              <a:rPr lang="en-US" altLang="ja-JP" sz="4000" dirty="0" smtClean="0"/>
              <a:t>POM</a:t>
            </a:r>
            <a:r>
              <a:rPr lang="ja-JP" altLang="en-US" sz="4000" dirty="0" smtClean="0"/>
              <a:t>に</a:t>
            </a:r>
            <a:r>
              <a:rPr lang="ja-JP" altLang="en-US" sz="4000" dirty="0"/>
              <a:t>記述されて</a:t>
            </a:r>
            <a:r>
              <a:rPr lang="ja-JP" altLang="en-US" sz="4000" dirty="0" smtClean="0"/>
              <a:t>いた</a:t>
            </a:r>
            <a:r>
              <a:rPr lang="en-US" altLang="ja-JP" sz="4000" dirty="0" smtClean="0"/>
              <a:t/>
            </a:r>
            <a:br>
              <a:rPr lang="en-US" altLang="ja-JP" sz="4000" dirty="0" smtClean="0"/>
            </a:br>
            <a:r>
              <a:rPr lang="en-US" altLang="ja-JP" sz="4000" dirty="0" smtClean="0"/>
              <a:t>9</a:t>
            </a:r>
            <a:r>
              <a:rPr lang="ja-JP" altLang="en-US" sz="4000" dirty="0" err="1"/>
              <a:t>つの</a:t>
            </a:r>
            <a:r>
              <a:rPr lang="ja-JP" altLang="en-US" sz="4000" dirty="0"/>
              <a:t>ライブラリ</a:t>
            </a:r>
          </a:p>
        </p:txBody>
      </p:sp>
      <p:sp>
        <p:nvSpPr>
          <p:cNvPr id="3" name="コンテンツ プレースホルダー 2"/>
          <p:cNvSpPr>
            <a:spLocks noGrp="1"/>
          </p:cNvSpPr>
          <p:nvPr>
            <p:ph idx="1"/>
          </p:nvPr>
        </p:nvSpPr>
        <p:spPr/>
        <p:txBody>
          <a:bodyPr/>
          <a:lstStyle/>
          <a:p>
            <a:r>
              <a:rPr lang="ja-JP" altLang="en-US" sz="2800" dirty="0" smtClean="0"/>
              <a:t> バージョン番号はツールによる推定値</a:t>
            </a:r>
            <a:endParaRPr lang="en-US" altLang="ja-JP" sz="2800" dirty="0" smtClean="0"/>
          </a:p>
        </p:txBody>
      </p:sp>
      <p:graphicFrame>
        <p:nvGraphicFramePr>
          <p:cNvPr id="5" name="表 4"/>
          <p:cNvGraphicFramePr>
            <a:graphicFrameLocks noGrp="1"/>
          </p:cNvGraphicFramePr>
          <p:nvPr>
            <p:extLst>
              <p:ext uri="{D42A27DB-BD31-4B8C-83A1-F6EECF244321}">
                <p14:modId xmlns:p14="http://schemas.microsoft.com/office/powerpoint/2010/main" val="3883234198"/>
              </p:ext>
            </p:extLst>
          </p:nvPr>
        </p:nvGraphicFramePr>
        <p:xfrm>
          <a:off x="615394" y="2559844"/>
          <a:ext cx="7902100" cy="365760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smtClean="0"/>
                        <a:t>trove4j</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3.0.3</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dirty="0" smtClean="0">
                          <a:solidFill>
                            <a:schemeClr val="dk1"/>
                          </a:solidFill>
                          <a:latin typeface="+mn-lt"/>
                          <a:ea typeface="+mn-ea"/>
                          <a:cs typeface="+mn-cs"/>
                        </a:rPr>
                        <a:t>691</a:t>
                      </a:r>
                      <a:endParaRPr kumimoji="1" lang="ja-JP" altLang="en-US" dirty="0" smtClean="0"/>
                    </a:p>
                  </a:txBody>
                  <a:tcPr/>
                </a:tc>
                <a:tc>
                  <a:txBody>
                    <a:bodyPr/>
                    <a:lstStyle/>
                    <a:p>
                      <a:pPr algn="r"/>
                      <a:r>
                        <a:rPr kumimoji="1" lang="en-US" altLang="ja-JP" dirty="0" smtClean="0">
                          <a:solidFill>
                            <a:schemeClr val="tx1"/>
                          </a:solidFill>
                        </a:rPr>
                        <a:t>98</a:t>
                      </a:r>
                      <a:endParaRPr kumimoji="1" lang="ja-JP" altLang="en-US" dirty="0">
                        <a:solidFill>
                          <a:schemeClr val="tx1"/>
                        </a:solidFill>
                      </a:endParaRPr>
                    </a:p>
                  </a:txBody>
                  <a:tcPr/>
                </a:tc>
              </a:tr>
              <a:tr h="0">
                <a:tc>
                  <a:txBody>
                    <a:bodyPr/>
                    <a:lstStyle/>
                    <a:p>
                      <a:pPr algn="ctr"/>
                      <a:r>
                        <a:rPr kumimoji="1" lang="en-US" altLang="ja-JP" dirty="0" smtClean="0"/>
                        <a:t>mvel2</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2-2.1.5.Final</a:t>
                      </a:r>
                      <a:endParaRPr kumimoji="1" lang="ja-JP" altLang="en-US" dirty="0"/>
                    </a:p>
                  </a:txBody>
                  <a:tcPr/>
                </a:tc>
                <a:tc>
                  <a:txBody>
                    <a:bodyPr/>
                    <a:lstStyle/>
                    <a:p>
                      <a:pPr algn="r"/>
                      <a:r>
                        <a:rPr kumimoji="1" lang="en-US" altLang="ja-JP" dirty="0" smtClean="0"/>
                        <a:t>349</a:t>
                      </a:r>
                      <a:endParaRPr kumimoji="1" lang="ja-JP" altLang="en-US" dirty="0"/>
                    </a:p>
                  </a:txBody>
                  <a:tcPr/>
                </a:tc>
                <a:tc>
                  <a:txBody>
                    <a:bodyPr/>
                    <a:lstStyle/>
                    <a:p>
                      <a:pPr algn="r"/>
                      <a:r>
                        <a:rPr kumimoji="1" lang="en-US" altLang="ja-JP" dirty="0" smtClean="0"/>
                        <a:t>253</a:t>
                      </a:r>
                      <a:endParaRPr kumimoji="1" lang="ja-JP" altLang="en-US" dirty="0"/>
                    </a:p>
                  </a:txBody>
                  <a:tcPr/>
                </a:tc>
              </a:tr>
              <a:tr h="0">
                <a:tc>
                  <a:txBody>
                    <a:bodyPr/>
                    <a:lstStyle/>
                    <a:p>
                      <a:pPr algn="ctr"/>
                      <a:r>
                        <a:rPr kumimoji="1" lang="en-US" altLang="ja-JP" dirty="0" err="1" smtClean="0"/>
                        <a:t>jackson</a:t>
                      </a:r>
                      <a:r>
                        <a:rPr kumimoji="1" lang="en-US" altLang="ja-JP" dirty="0" smtClean="0"/>
                        <a:t>-core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69</a:t>
                      </a:r>
                      <a:endParaRPr kumimoji="1" lang="ja-JP" altLang="en-US" dirty="0"/>
                    </a:p>
                  </a:txBody>
                  <a:tcPr/>
                </a:tc>
                <a:tc>
                  <a:txBody>
                    <a:bodyPr/>
                    <a:lstStyle/>
                    <a:p>
                      <a:pPr algn="r"/>
                      <a:r>
                        <a:rPr kumimoji="1" lang="en-US" altLang="ja-JP" dirty="0" smtClean="0">
                          <a:solidFill>
                            <a:schemeClr val="tx1"/>
                          </a:solidFill>
                        </a:rPr>
                        <a:t>63</a:t>
                      </a:r>
                      <a:endParaRPr kumimoji="1" lang="ja-JP" altLang="en-US" dirty="0">
                        <a:solidFill>
                          <a:schemeClr val="tx1"/>
                        </a:solidFill>
                      </a:endParaRPr>
                    </a:p>
                  </a:txBody>
                  <a:tcPr/>
                </a:tc>
              </a:tr>
              <a:tr h="0">
                <a:tc>
                  <a:txBody>
                    <a:bodyPr/>
                    <a:lstStyle/>
                    <a:p>
                      <a:pPr algn="ctr"/>
                      <a:r>
                        <a:rPr kumimoji="1" lang="en-US" altLang="ja-JP" dirty="0" err="1" smtClean="0"/>
                        <a:t>jackson</a:t>
                      </a:r>
                      <a:r>
                        <a:rPr kumimoji="1" lang="en-US" altLang="ja-JP" dirty="0" smtClean="0"/>
                        <a:t>-</a:t>
                      </a:r>
                      <a:r>
                        <a:rPr kumimoji="1" lang="en-US" altLang="ja-JP" dirty="0" err="1" smtClean="0"/>
                        <a:t>dataformat</a:t>
                      </a:r>
                      <a:r>
                        <a:rPr kumimoji="1" lang="en-US" altLang="ja-JP" dirty="0" smtClean="0"/>
                        <a:t>-smile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12</a:t>
                      </a:r>
                      <a:endParaRPr kumimoji="1" lang="ja-JP" altLang="en-US" dirty="0"/>
                    </a:p>
                  </a:txBody>
                  <a:tcPr/>
                </a:tc>
                <a:tc>
                  <a:txBody>
                    <a:bodyPr/>
                    <a:lstStyle/>
                    <a:p>
                      <a:pPr algn="r"/>
                      <a:r>
                        <a:rPr kumimoji="1" lang="en-US" altLang="ja-JP" dirty="0" smtClean="0">
                          <a:solidFill>
                            <a:schemeClr val="tx1"/>
                          </a:solidFill>
                        </a:rPr>
                        <a:t>8</a:t>
                      </a:r>
                      <a:endParaRPr kumimoji="1" lang="ja-JP" altLang="en-US" dirty="0">
                        <a:solidFill>
                          <a:schemeClr val="tx1"/>
                        </a:solidFill>
                      </a:endParaRPr>
                    </a:p>
                  </a:txBody>
                  <a:tcPr/>
                </a:tc>
              </a:tr>
              <a:tr h="0">
                <a:tc>
                  <a:txBody>
                    <a:bodyPr/>
                    <a:lstStyle/>
                    <a:p>
                      <a:pPr algn="ctr"/>
                      <a:r>
                        <a:rPr kumimoji="1" lang="en-US" altLang="ja-JP" dirty="0" err="1" smtClean="0"/>
                        <a:t>jackson-dataformat-yaml</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112</a:t>
                      </a:r>
                      <a:endParaRPr kumimoji="1" lang="ja-JP" altLang="en-US" dirty="0"/>
                    </a:p>
                  </a:txBody>
                  <a:tcPr/>
                </a:tc>
                <a:tc>
                  <a:txBody>
                    <a:bodyPr/>
                    <a:lstStyle/>
                    <a:p>
                      <a:pPr algn="r"/>
                      <a:r>
                        <a:rPr kumimoji="1" lang="en-US" altLang="ja-JP" dirty="0" smtClean="0">
                          <a:solidFill>
                            <a:schemeClr val="tx1"/>
                          </a:solidFill>
                        </a:rPr>
                        <a:t>70</a:t>
                      </a:r>
                      <a:endParaRPr kumimoji="1" lang="ja-JP" altLang="en-US" dirty="0">
                        <a:solidFill>
                          <a:schemeClr val="tx1"/>
                        </a:solidFill>
                      </a:endParaRPr>
                    </a:p>
                  </a:txBody>
                  <a:tcPr/>
                </a:tc>
              </a:tr>
              <a:tr h="0">
                <a:tc>
                  <a:txBody>
                    <a:bodyPr/>
                    <a:lstStyle/>
                    <a:p>
                      <a:pPr algn="ctr"/>
                      <a:r>
                        <a:rPr kumimoji="1" lang="en-US" altLang="ja-JP" dirty="0" err="1" smtClean="0"/>
                        <a:t>joda</a:t>
                      </a:r>
                      <a:r>
                        <a:rPr kumimoji="1" lang="en-US" altLang="ja-JP" dirty="0" smtClean="0"/>
                        <a:t>-time</a:t>
                      </a:r>
                      <a:endParaRPr kumimoji="1" lang="ja-JP" altLang="en-US" dirty="0"/>
                    </a:p>
                  </a:txBody>
                  <a:tcPr/>
                </a:tc>
                <a:tc>
                  <a:txBody>
                    <a:bodyPr/>
                    <a:lstStyle/>
                    <a:p>
                      <a:pPr algn="ctr"/>
                      <a:r>
                        <a:rPr kumimoji="1" lang="en-US" altLang="ja-JP" dirty="0" smtClean="0"/>
                        <a:t>2.3</a:t>
                      </a:r>
                      <a:endParaRPr kumimoji="1" lang="ja-JP" altLang="en-US" dirty="0"/>
                    </a:p>
                  </a:txBody>
                  <a:tcPr/>
                </a:tc>
                <a:tc>
                  <a:txBody>
                    <a:bodyPr/>
                    <a:lstStyle/>
                    <a:p>
                      <a:pPr algn="r"/>
                      <a:r>
                        <a:rPr kumimoji="1" lang="en-US" altLang="ja-JP" dirty="0" smtClean="0"/>
                        <a:t>157</a:t>
                      </a:r>
                      <a:endParaRPr kumimoji="1" lang="ja-JP" altLang="en-US" dirty="0"/>
                    </a:p>
                  </a:txBody>
                  <a:tcPr/>
                </a:tc>
                <a:tc>
                  <a:txBody>
                    <a:bodyPr/>
                    <a:lstStyle/>
                    <a:p>
                      <a:pPr algn="r"/>
                      <a:r>
                        <a:rPr kumimoji="1" lang="en-US" altLang="ja-JP" dirty="0" smtClean="0">
                          <a:solidFill>
                            <a:schemeClr val="tx1"/>
                          </a:solidFill>
                        </a:rPr>
                        <a:t>144</a:t>
                      </a:r>
                      <a:endParaRPr kumimoji="1" lang="ja-JP" altLang="en-US" dirty="0">
                        <a:solidFill>
                          <a:schemeClr val="tx1"/>
                        </a:solidFill>
                      </a:endParaRPr>
                    </a:p>
                  </a:txBody>
                  <a:tcPr/>
                </a:tc>
              </a:tr>
              <a:tr h="0">
                <a:tc>
                  <a:txBody>
                    <a:bodyPr/>
                    <a:lstStyle/>
                    <a:p>
                      <a:pPr algn="ctr"/>
                      <a:r>
                        <a:rPr kumimoji="1" lang="en-US" altLang="ja-JP" dirty="0" err="1" smtClean="0"/>
                        <a:t>netty</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3.7.0.Final</a:t>
                      </a:r>
                      <a:endParaRPr kumimoji="1" lang="ja-JP" altLang="en-US" dirty="0"/>
                    </a:p>
                  </a:txBody>
                  <a:tcPr/>
                </a:tc>
                <a:tc>
                  <a:txBody>
                    <a:bodyPr/>
                    <a:lstStyle/>
                    <a:p>
                      <a:pPr algn="r"/>
                      <a:r>
                        <a:rPr kumimoji="1" lang="en-US" altLang="ja-JP" dirty="0" smtClean="0"/>
                        <a:t>546</a:t>
                      </a:r>
                      <a:endParaRPr kumimoji="1" lang="ja-JP" altLang="en-US" dirty="0"/>
                    </a:p>
                  </a:txBody>
                  <a:tcPr/>
                </a:tc>
                <a:tc>
                  <a:txBody>
                    <a:bodyPr/>
                    <a:lstStyle/>
                    <a:p>
                      <a:pPr algn="r"/>
                      <a:r>
                        <a:rPr kumimoji="1" lang="en-US" altLang="ja-JP" dirty="0" smtClean="0">
                          <a:solidFill>
                            <a:schemeClr val="tx1"/>
                          </a:solidFill>
                        </a:rPr>
                        <a:t>239</a:t>
                      </a:r>
                      <a:endParaRPr kumimoji="1" lang="ja-JP" altLang="en-US" dirty="0">
                        <a:solidFill>
                          <a:schemeClr val="tx1"/>
                        </a:solidFill>
                      </a:endParaRPr>
                    </a:p>
                  </a:txBody>
                  <a:tcPr/>
                </a:tc>
              </a:tr>
              <a:tr h="0">
                <a:tc>
                  <a:txBody>
                    <a:bodyPr/>
                    <a:lstStyle/>
                    <a:p>
                      <a:pPr algn="ctr"/>
                      <a:r>
                        <a:rPr kumimoji="1" lang="en-US" altLang="ja-JP" dirty="0" smtClean="0"/>
                        <a:t>compress-</a:t>
                      </a:r>
                      <a:r>
                        <a:rPr kumimoji="1" lang="en-US" altLang="ja-JP" dirty="0" err="1" smtClean="0"/>
                        <a:t>lzf</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0.9.6</a:t>
                      </a:r>
                      <a:endParaRPr kumimoji="1" lang="ja-JP" altLang="en-US" dirty="0"/>
                    </a:p>
                  </a:txBody>
                  <a:tcPr/>
                </a:tc>
                <a:tc>
                  <a:txBody>
                    <a:bodyPr/>
                    <a:lstStyle/>
                    <a:p>
                      <a:pPr algn="r"/>
                      <a:r>
                        <a:rPr kumimoji="1" lang="en-US" altLang="ja-JP" dirty="0" smtClean="0"/>
                        <a:t>26</a:t>
                      </a:r>
                      <a:endParaRPr kumimoji="1" lang="ja-JP" altLang="en-US" dirty="0"/>
                    </a:p>
                  </a:txBody>
                  <a:tcPr/>
                </a:tc>
                <a:tc>
                  <a:txBody>
                    <a:bodyPr/>
                    <a:lstStyle/>
                    <a:p>
                      <a:pPr algn="r"/>
                      <a:r>
                        <a:rPr kumimoji="1" lang="en-US" altLang="ja-JP" dirty="0" smtClean="0"/>
                        <a:t>10</a:t>
                      </a:r>
                      <a:endParaRPr kumimoji="1" lang="ja-JP" altLang="en-US" dirty="0"/>
                    </a:p>
                  </a:txBody>
                  <a:tcPr/>
                </a:tc>
              </a:tr>
              <a:tr h="0">
                <a:tc>
                  <a:txBody>
                    <a:bodyPr/>
                    <a:lstStyle/>
                    <a:p>
                      <a:pPr algn="ctr"/>
                      <a:r>
                        <a:rPr kumimoji="1" lang="en-US" altLang="ja-JP" dirty="0" smtClean="0"/>
                        <a:t>guava</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15.0-rc1.jar</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453</a:t>
                      </a:r>
                      <a:endParaRPr kumimoji="1" lang="ja-JP" altLang="en-US" dirty="0"/>
                    </a:p>
                  </a:txBody>
                  <a:tcPr/>
                </a:tc>
                <a:tc>
                  <a:txBody>
                    <a:bodyPr/>
                    <a:lstStyle/>
                    <a:p>
                      <a:pPr algn="r"/>
                      <a:r>
                        <a:rPr kumimoji="1" lang="en-US" altLang="ja-JP" dirty="0" smtClean="0"/>
                        <a:t>205</a:t>
                      </a:r>
                      <a:endParaRPr kumimoji="1" lang="ja-JP" altLang="en-US" dirty="0"/>
                    </a:p>
                  </a:txBody>
                  <a:tcPr/>
                </a:tc>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36</a:t>
            </a:fld>
            <a:endParaRPr lang="en-US" altLang="ja-JP"/>
          </a:p>
        </p:txBody>
      </p:sp>
    </p:spTree>
    <p:extLst>
      <p:ext uri="{BB962C8B-B14F-4D97-AF65-F5344CB8AC3E}">
        <p14:creationId xmlns:p14="http://schemas.microsoft.com/office/powerpoint/2010/main" val="2040291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検出結果： </a:t>
            </a:r>
            <a:r>
              <a:rPr lang="en-US" altLang="ja-JP" sz="4000" dirty="0"/>
              <a:t>POM</a:t>
            </a:r>
            <a:r>
              <a:rPr lang="ja-JP" altLang="en-US" sz="4000" dirty="0"/>
              <a:t>に記述されていた</a:t>
            </a:r>
            <a:r>
              <a:rPr lang="en-US" altLang="ja-JP" sz="4000" dirty="0"/>
              <a:t/>
            </a:r>
            <a:br>
              <a:rPr lang="en-US" altLang="ja-JP" sz="4000" dirty="0"/>
            </a:br>
            <a:r>
              <a:rPr lang="en-US" altLang="ja-JP" sz="4000" dirty="0"/>
              <a:t>9</a:t>
            </a:r>
            <a:r>
              <a:rPr lang="ja-JP" altLang="en-US" sz="4000" dirty="0" err="1"/>
              <a:t>つの</a:t>
            </a:r>
            <a:r>
              <a:rPr lang="ja-JP" altLang="en-US" sz="4000" dirty="0"/>
              <a:t>ライブラリ</a:t>
            </a:r>
          </a:p>
        </p:txBody>
      </p:sp>
      <p:sp>
        <p:nvSpPr>
          <p:cNvPr id="3" name="コンテンツ プレースホルダー 2"/>
          <p:cNvSpPr>
            <a:spLocks noGrp="1"/>
          </p:cNvSpPr>
          <p:nvPr>
            <p:ph idx="1"/>
          </p:nvPr>
        </p:nvSpPr>
        <p:spPr/>
        <p:txBody>
          <a:bodyPr/>
          <a:lstStyle/>
          <a:p>
            <a:pPr marL="0" indent="0">
              <a:buNone/>
            </a:pPr>
            <a:r>
              <a:rPr lang="ja-JP" altLang="en-US" sz="2800" dirty="0" smtClean="0"/>
              <a:t>  バージョン番号はツールによる推定値</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058991807"/>
              </p:ext>
            </p:extLst>
          </p:nvPr>
        </p:nvGraphicFramePr>
        <p:xfrm>
          <a:off x="615394" y="2540773"/>
          <a:ext cx="7902100" cy="365760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smtClean="0"/>
                        <a:t>trove4j</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3.0.3</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dirty="0" smtClean="0">
                          <a:solidFill>
                            <a:schemeClr val="tx1"/>
                          </a:solidFill>
                          <a:latin typeface="+mn-lt"/>
                          <a:ea typeface="+mn-ea"/>
                          <a:cs typeface="+mn-cs"/>
                        </a:rPr>
                        <a:t>691</a:t>
                      </a:r>
                      <a:endParaRPr kumimoji="1" lang="ja-JP" altLang="en-US" dirty="0" smtClean="0">
                        <a:solidFill>
                          <a:schemeClr val="tx1"/>
                        </a:solidFill>
                      </a:endParaRPr>
                    </a:p>
                  </a:txBody>
                  <a:tcPr/>
                </a:tc>
                <a:tc>
                  <a:txBody>
                    <a:bodyPr/>
                    <a:lstStyle/>
                    <a:p>
                      <a:pPr algn="r"/>
                      <a:r>
                        <a:rPr kumimoji="1" lang="en-US" altLang="ja-JP" dirty="0" smtClean="0">
                          <a:solidFill>
                            <a:srgbClr val="FF0000"/>
                          </a:solidFill>
                        </a:rPr>
                        <a:t>98</a:t>
                      </a:r>
                      <a:endParaRPr kumimoji="1" lang="ja-JP" altLang="en-US" dirty="0">
                        <a:solidFill>
                          <a:srgbClr val="FF0000"/>
                        </a:solidFill>
                      </a:endParaRPr>
                    </a:p>
                  </a:txBody>
                  <a:tcPr/>
                </a:tc>
              </a:tr>
              <a:tr h="0">
                <a:tc>
                  <a:txBody>
                    <a:bodyPr/>
                    <a:lstStyle/>
                    <a:p>
                      <a:pPr algn="ctr"/>
                      <a:r>
                        <a:rPr kumimoji="1" lang="en-US" altLang="ja-JP" dirty="0" smtClean="0"/>
                        <a:t>mvel2</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2-2.1.5.Final</a:t>
                      </a:r>
                      <a:endParaRPr kumimoji="1" lang="ja-JP" altLang="en-US" dirty="0"/>
                    </a:p>
                  </a:txBody>
                  <a:tcPr/>
                </a:tc>
                <a:tc>
                  <a:txBody>
                    <a:bodyPr/>
                    <a:lstStyle/>
                    <a:p>
                      <a:pPr algn="r"/>
                      <a:r>
                        <a:rPr kumimoji="1" lang="en-US" altLang="ja-JP" dirty="0" smtClean="0"/>
                        <a:t>349</a:t>
                      </a:r>
                      <a:endParaRPr kumimoji="1" lang="ja-JP" altLang="en-US" dirty="0"/>
                    </a:p>
                  </a:txBody>
                  <a:tcPr/>
                </a:tc>
                <a:tc>
                  <a:txBody>
                    <a:bodyPr/>
                    <a:lstStyle/>
                    <a:p>
                      <a:pPr algn="r"/>
                      <a:r>
                        <a:rPr kumimoji="1" lang="en-US" altLang="ja-JP" dirty="0" smtClean="0"/>
                        <a:t>253</a:t>
                      </a:r>
                      <a:endParaRPr kumimoji="1" lang="ja-JP" altLang="en-US" dirty="0"/>
                    </a:p>
                  </a:txBody>
                  <a:tcPr/>
                </a:tc>
              </a:tr>
              <a:tr h="0">
                <a:tc>
                  <a:txBody>
                    <a:bodyPr/>
                    <a:lstStyle/>
                    <a:p>
                      <a:pPr algn="ctr"/>
                      <a:r>
                        <a:rPr kumimoji="1" lang="en-US" altLang="ja-JP" dirty="0" err="1" smtClean="0"/>
                        <a:t>jackson</a:t>
                      </a:r>
                      <a:r>
                        <a:rPr kumimoji="1" lang="en-US" altLang="ja-JP" dirty="0" smtClean="0"/>
                        <a:t>-core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69</a:t>
                      </a:r>
                      <a:endParaRPr kumimoji="1" lang="ja-JP" altLang="en-US" dirty="0"/>
                    </a:p>
                  </a:txBody>
                  <a:tcPr/>
                </a:tc>
                <a:tc>
                  <a:txBody>
                    <a:bodyPr/>
                    <a:lstStyle/>
                    <a:p>
                      <a:pPr algn="r"/>
                      <a:r>
                        <a:rPr kumimoji="1" lang="en-US" altLang="ja-JP" dirty="0" smtClean="0">
                          <a:solidFill>
                            <a:schemeClr val="tx1"/>
                          </a:solidFill>
                        </a:rPr>
                        <a:t>63</a:t>
                      </a:r>
                      <a:endParaRPr kumimoji="1" lang="ja-JP" altLang="en-US" dirty="0">
                        <a:solidFill>
                          <a:schemeClr val="tx1"/>
                        </a:solidFill>
                      </a:endParaRPr>
                    </a:p>
                  </a:txBody>
                  <a:tcPr/>
                </a:tc>
              </a:tr>
              <a:tr h="0">
                <a:tc>
                  <a:txBody>
                    <a:bodyPr/>
                    <a:lstStyle/>
                    <a:p>
                      <a:pPr algn="ctr"/>
                      <a:r>
                        <a:rPr kumimoji="1" lang="en-US" altLang="ja-JP" dirty="0" err="1" smtClean="0"/>
                        <a:t>jackson</a:t>
                      </a:r>
                      <a:r>
                        <a:rPr kumimoji="1" lang="en-US" altLang="ja-JP" dirty="0" smtClean="0"/>
                        <a:t>-</a:t>
                      </a:r>
                      <a:r>
                        <a:rPr kumimoji="1" lang="en-US" altLang="ja-JP" dirty="0" err="1" smtClean="0"/>
                        <a:t>dataformat</a:t>
                      </a:r>
                      <a:r>
                        <a:rPr kumimoji="1" lang="en-US" altLang="ja-JP" dirty="0" smtClean="0"/>
                        <a:t>-smile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12</a:t>
                      </a:r>
                      <a:endParaRPr kumimoji="1" lang="ja-JP" altLang="en-US" dirty="0"/>
                    </a:p>
                  </a:txBody>
                  <a:tcPr/>
                </a:tc>
                <a:tc>
                  <a:txBody>
                    <a:bodyPr/>
                    <a:lstStyle/>
                    <a:p>
                      <a:pPr algn="r"/>
                      <a:r>
                        <a:rPr kumimoji="1" lang="en-US" altLang="ja-JP" dirty="0" smtClean="0">
                          <a:solidFill>
                            <a:schemeClr val="tx1"/>
                          </a:solidFill>
                        </a:rPr>
                        <a:t>8</a:t>
                      </a:r>
                      <a:endParaRPr kumimoji="1" lang="ja-JP" altLang="en-US" dirty="0">
                        <a:solidFill>
                          <a:schemeClr val="tx1"/>
                        </a:solidFill>
                      </a:endParaRPr>
                    </a:p>
                  </a:txBody>
                  <a:tcPr/>
                </a:tc>
              </a:tr>
              <a:tr h="0">
                <a:tc>
                  <a:txBody>
                    <a:bodyPr/>
                    <a:lstStyle/>
                    <a:p>
                      <a:pPr algn="ctr"/>
                      <a:r>
                        <a:rPr kumimoji="1" lang="en-US" altLang="ja-JP" dirty="0" err="1" smtClean="0"/>
                        <a:t>jackson-dataformat-yaml</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112</a:t>
                      </a:r>
                      <a:endParaRPr kumimoji="1" lang="ja-JP" altLang="en-US" dirty="0"/>
                    </a:p>
                  </a:txBody>
                  <a:tcPr/>
                </a:tc>
                <a:tc>
                  <a:txBody>
                    <a:bodyPr/>
                    <a:lstStyle/>
                    <a:p>
                      <a:pPr algn="r"/>
                      <a:r>
                        <a:rPr kumimoji="1" lang="en-US" altLang="ja-JP" dirty="0" smtClean="0">
                          <a:solidFill>
                            <a:schemeClr val="tx1"/>
                          </a:solidFill>
                        </a:rPr>
                        <a:t>70</a:t>
                      </a:r>
                      <a:endParaRPr kumimoji="1" lang="ja-JP" altLang="en-US" dirty="0">
                        <a:solidFill>
                          <a:schemeClr val="tx1"/>
                        </a:solidFill>
                      </a:endParaRPr>
                    </a:p>
                  </a:txBody>
                  <a:tcPr/>
                </a:tc>
              </a:tr>
              <a:tr h="0">
                <a:tc>
                  <a:txBody>
                    <a:bodyPr/>
                    <a:lstStyle/>
                    <a:p>
                      <a:pPr algn="ctr"/>
                      <a:r>
                        <a:rPr kumimoji="1" lang="en-US" altLang="ja-JP" dirty="0" err="1" smtClean="0"/>
                        <a:t>joda</a:t>
                      </a:r>
                      <a:r>
                        <a:rPr kumimoji="1" lang="en-US" altLang="ja-JP" dirty="0" smtClean="0"/>
                        <a:t>-time</a:t>
                      </a:r>
                      <a:endParaRPr kumimoji="1" lang="ja-JP" altLang="en-US" dirty="0"/>
                    </a:p>
                  </a:txBody>
                  <a:tcPr/>
                </a:tc>
                <a:tc>
                  <a:txBody>
                    <a:bodyPr/>
                    <a:lstStyle/>
                    <a:p>
                      <a:pPr algn="ctr"/>
                      <a:r>
                        <a:rPr kumimoji="1" lang="en-US" altLang="ja-JP" dirty="0" smtClean="0"/>
                        <a:t>2.3</a:t>
                      </a:r>
                      <a:endParaRPr kumimoji="1" lang="ja-JP" altLang="en-US" dirty="0"/>
                    </a:p>
                  </a:txBody>
                  <a:tcPr/>
                </a:tc>
                <a:tc>
                  <a:txBody>
                    <a:bodyPr/>
                    <a:lstStyle/>
                    <a:p>
                      <a:pPr algn="r"/>
                      <a:r>
                        <a:rPr kumimoji="1" lang="en-US" altLang="ja-JP" dirty="0" smtClean="0"/>
                        <a:t>157</a:t>
                      </a:r>
                      <a:endParaRPr kumimoji="1" lang="ja-JP" altLang="en-US" dirty="0"/>
                    </a:p>
                  </a:txBody>
                  <a:tcPr/>
                </a:tc>
                <a:tc>
                  <a:txBody>
                    <a:bodyPr/>
                    <a:lstStyle/>
                    <a:p>
                      <a:pPr algn="r"/>
                      <a:r>
                        <a:rPr kumimoji="1" lang="en-US" altLang="ja-JP" dirty="0" smtClean="0">
                          <a:solidFill>
                            <a:schemeClr val="tx1"/>
                          </a:solidFill>
                        </a:rPr>
                        <a:t>144</a:t>
                      </a:r>
                      <a:endParaRPr kumimoji="1" lang="ja-JP" altLang="en-US" dirty="0">
                        <a:solidFill>
                          <a:schemeClr val="tx1"/>
                        </a:solidFill>
                      </a:endParaRPr>
                    </a:p>
                  </a:txBody>
                  <a:tcPr/>
                </a:tc>
              </a:tr>
              <a:tr h="0">
                <a:tc>
                  <a:txBody>
                    <a:bodyPr/>
                    <a:lstStyle/>
                    <a:p>
                      <a:pPr algn="ctr"/>
                      <a:r>
                        <a:rPr kumimoji="1" lang="en-US" altLang="ja-JP" dirty="0" err="1" smtClean="0"/>
                        <a:t>netty</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3.7.0.Final</a:t>
                      </a:r>
                      <a:endParaRPr kumimoji="1" lang="ja-JP" altLang="en-US" dirty="0"/>
                    </a:p>
                  </a:txBody>
                  <a:tcPr/>
                </a:tc>
                <a:tc>
                  <a:txBody>
                    <a:bodyPr/>
                    <a:lstStyle/>
                    <a:p>
                      <a:pPr algn="r"/>
                      <a:r>
                        <a:rPr kumimoji="1" lang="en-US" altLang="ja-JP" dirty="0" smtClean="0"/>
                        <a:t>546</a:t>
                      </a:r>
                      <a:endParaRPr kumimoji="1" lang="ja-JP" altLang="en-US" dirty="0"/>
                    </a:p>
                  </a:txBody>
                  <a:tcPr/>
                </a:tc>
                <a:tc>
                  <a:txBody>
                    <a:bodyPr/>
                    <a:lstStyle/>
                    <a:p>
                      <a:pPr algn="r"/>
                      <a:r>
                        <a:rPr kumimoji="1" lang="en-US" altLang="ja-JP" dirty="0" smtClean="0">
                          <a:solidFill>
                            <a:schemeClr val="tx1"/>
                          </a:solidFill>
                        </a:rPr>
                        <a:t>239</a:t>
                      </a:r>
                      <a:endParaRPr kumimoji="1" lang="ja-JP" altLang="en-US" dirty="0">
                        <a:solidFill>
                          <a:schemeClr val="tx1"/>
                        </a:solidFill>
                      </a:endParaRPr>
                    </a:p>
                  </a:txBody>
                  <a:tcPr/>
                </a:tc>
              </a:tr>
              <a:tr h="0">
                <a:tc>
                  <a:txBody>
                    <a:bodyPr/>
                    <a:lstStyle/>
                    <a:p>
                      <a:pPr algn="ctr"/>
                      <a:r>
                        <a:rPr kumimoji="1" lang="en-US" altLang="ja-JP" dirty="0" smtClean="0"/>
                        <a:t>compress-</a:t>
                      </a:r>
                      <a:r>
                        <a:rPr kumimoji="1" lang="en-US" altLang="ja-JP" dirty="0" err="1" smtClean="0"/>
                        <a:t>lzf</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0.9.6</a:t>
                      </a:r>
                      <a:endParaRPr kumimoji="1" lang="ja-JP" altLang="en-US" dirty="0"/>
                    </a:p>
                  </a:txBody>
                  <a:tcPr/>
                </a:tc>
                <a:tc>
                  <a:txBody>
                    <a:bodyPr/>
                    <a:lstStyle/>
                    <a:p>
                      <a:pPr algn="r"/>
                      <a:r>
                        <a:rPr kumimoji="1" lang="en-US" altLang="ja-JP" dirty="0" smtClean="0"/>
                        <a:t>26</a:t>
                      </a:r>
                      <a:endParaRPr kumimoji="1" lang="ja-JP" altLang="en-US" dirty="0"/>
                    </a:p>
                  </a:txBody>
                  <a:tcPr/>
                </a:tc>
                <a:tc>
                  <a:txBody>
                    <a:bodyPr/>
                    <a:lstStyle/>
                    <a:p>
                      <a:pPr algn="r"/>
                      <a:r>
                        <a:rPr kumimoji="1" lang="en-US" altLang="ja-JP" dirty="0" smtClean="0"/>
                        <a:t>10</a:t>
                      </a:r>
                      <a:endParaRPr kumimoji="1" lang="ja-JP" altLang="en-US" dirty="0"/>
                    </a:p>
                  </a:txBody>
                  <a:tcPr/>
                </a:tc>
              </a:tr>
              <a:tr h="0">
                <a:tc>
                  <a:txBody>
                    <a:bodyPr/>
                    <a:lstStyle/>
                    <a:p>
                      <a:pPr algn="ctr"/>
                      <a:r>
                        <a:rPr kumimoji="1" lang="en-US" altLang="ja-JP" dirty="0" smtClean="0"/>
                        <a:t>guava</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15.0-rc1.jar</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453</a:t>
                      </a:r>
                      <a:endParaRPr kumimoji="1" lang="ja-JP" altLang="en-US" dirty="0"/>
                    </a:p>
                  </a:txBody>
                  <a:tcPr/>
                </a:tc>
                <a:tc>
                  <a:txBody>
                    <a:bodyPr/>
                    <a:lstStyle/>
                    <a:p>
                      <a:pPr algn="r"/>
                      <a:r>
                        <a:rPr kumimoji="1" lang="en-US" altLang="ja-JP" dirty="0" smtClean="0"/>
                        <a:t>205</a:t>
                      </a:r>
                      <a:endParaRPr kumimoji="1" lang="ja-JP" altLang="en-US" dirty="0"/>
                    </a:p>
                  </a:txBody>
                  <a:tcPr/>
                </a:tc>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37</a:t>
            </a:fld>
            <a:endParaRPr lang="en-US" altLang="ja-JP"/>
          </a:p>
        </p:txBody>
      </p:sp>
      <p:sp>
        <p:nvSpPr>
          <p:cNvPr id="4" name="角丸四角形吹き出し 3"/>
          <p:cNvSpPr/>
          <p:nvPr/>
        </p:nvSpPr>
        <p:spPr>
          <a:xfrm>
            <a:off x="457200" y="3413238"/>
            <a:ext cx="8060294" cy="2785135"/>
          </a:xfrm>
          <a:prstGeom prst="wedgeRoundRectCallout">
            <a:avLst>
              <a:gd name="adj1" fmla="val 45461"/>
              <a:gd name="adj2" fmla="val -58305"/>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smtClean="0">
                <a:solidFill>
                  <a:schemeClr val="tx1"/>
                </a:solidFill>
              </a:rPr>
              <a:t> </a:t>
            </a:r>
            <a:r>
              <a:rPr kumimoji="1" lang="ja-JP" altLang="en-US" sz="2400" dirty="0" smtClean="0">
                <a:solidFill>
                  <a:schemeClr val="tx1"/>
                </a:solidFill>
              </a:rPr>
              <a:t>検出対象</a:t>
            </a:r>
            <a:r>
              <a:rPr kumimoji="1" lang="en-US" altLang="ja-JP" sz="2400" dirty="0" smtClean="0">
                <a:solidFill>
                  <a:schemeClr val="tx1"/>
                </a:solidFill>
              </a:rPr>
              <a:t>(</a:t>
            </a:r>
            <a:r>
              <a:rPr kumimoji="1" lang="en-US" altLang="ja-JP" sz="2400" dirty="0" err="1" smtClean="0">
                <a:solidFill>
                  <a:schemeClr val="tx1"/>
                </a:solidFill>
              </a:rPr>
              <a:t>Elasticsearch</a:t>
            </a:r>
            <a:r>
              <a:rPr kumimoji="1" lang="en-US" altLang="ja-JP" sz="2400" dirty="0" smtClean="0">
                <a:solidFill>
                  <a:schemeClr val="tx1"/>
                </a:solidFill>
              </a:rPr>
              <a:t>)</a:t>
            </a:r>
            <a:r>
              <a:rPr kumimoji="1" lang="ja-JP" altLang="en-US" sz="2400" dirty="0" smtClean="0">
                <a:solidFill>
                  <a:schemeClr val="tx1"/>
                </a:solidFill>
              </a:rPr>
              <a:t>において，</a:t>
            </a:r>
            <a:r>
              <a:rPr kumimoji="1" lang="en-US" altLang="ja-JP" sz="2400" dirty="0" smtClean="0">
                <a:solidFill>
                  <a:schemeClr val="tx1"/>
                </a:solidFill>
              </a:rPr>
              <a:t>Trove4j</a:t>
            </a:r>
            <a:r>
              <a:rPr lang="ja-JP" altLang="en-US" sz="2400" dirty="0" smtClean="0">
                <a:solidFill>
                  <a:schemeClr val="tx1"/>
                </a:solidFill>
              </a:rPr>
              <a:t>が含まれるパッケージ中</a:t>
            </a:r>
            <a:r>
              <a:rPr lang="en-US" altLang="ja-JP" sz="2400" dirty="0">
                <a:solidFill>
                  <a:schemeClr val="tx1"/>
                </a:solidFill>
              </a:rPr>
              <a:t>(</a:t>
            </a:r>
            <a:r>
              <a:rPr lang="en-US" altLang="ja-JP" sz="2400" dirty="0" err="1" smtClean="0">
                <a:solidFill>
                  <a:schemeClr val="tx1"/>
                </a:solidFill>
              </a:rPr>
              <a:t>org.elasticsearch.common.trove</a:t>
            </a:r>
            <a:r>
              <a:rPr lang="en-US" altLang="ja-JP" sz="2400" dirty="0" smtClean="0">
                <a:solidFill>
                  <a:schemeClr val="tx1"/>
                </a:solidFill>
              </a:rPr>
              <a:t>)</a:t>
            </a:r>
            <a:r>
              <a:rPr lang="ja-JP" altLang="en-US" sz="2400" dirty="0" smtClean="0">
                <a:solidFill>
                  <a:schemeClr val="tx1"/>
                </a:solidFill>
              </a:rPr>
              <a:t>のクラスファイル</a:t>
            </a:r>
            <a:r>
              <a:rPr lang="en-US" altLang="ja-JP" sz="2400" dirty="0" smtClean="0">
                <a:solidFill>
                  <a:schemeClr val="tx1"/>
                </a:solidFill>
              </a:rPr>
              <a:t>103</a:t>
            </a:r>
            <a:r>
              <a:rPr lang="ja-JP" altLang="en-US" sz="2400" dirty="0" smtClean="0">
                <a:solidFill>
                  <a:schemeClr val="tx1"/>
                </a:solidFill>
              </a:rPr>
              <a:t>個中，</a:t>
            </a:r>
            <a:r>
              <a:rPr lang="en-US" altLang="ja-JP" sz="2400" dirty="0" smtClean="0">
                <a:solidFill>
                  <a:schemeClr val="tx1"/>
                </a:solidFill>
              </a:rPr>
              <a:t>98</a:t>
            </a:r>
            <a:r>
              <a:rPr lang="ja-JP" altLang="en-US" sz="2400" dirty="0" smtClean="0">
                <a:solidFill>
                  <a:schemeClr val="tx1"/>
                </a:solidFill>
              </a:rPr>
              <a:t>個がこのバージョンに対応付けられていた</a:t>
            </a:r>
            <a:endParaRPr lang="en-US" altLang="ja-JP" sz="2400" dirty="0" smtClean="0">
              <a:solidFill>
                <a:schemeClr val="tx1"/>
              </a:solidFill>
            </a:endParaRPr>
          </a:p>
          <a:p>
            <a:pPr marL="914400" lvl="1" indent="-457200">
              <a:buFont typeface="Arial" panose="020B0604020202020204" pitchFamily="34" charset="0"/>
              <a:buChar char="-"/>
            </a:pPr>
            <a:r>
              <a:rPr lang="ja-JP" altLang="en-US" sz="2400" dirty="0" smtClean="0">
                <a:solidFill>
                  <a:schemeClr val="tx1"/>
                </a:solidFill>
              </a:rPr>
              <a:t>実際の再利用元バージョンがデータベース内に含まれていない可能性が高い</a:t>
            </a:r>
            <a:endParaRPr lang="en-US" altLang="ja-JP" sz="2400" dirty="0" smtClean="0">
              <a:solidFill>
                <a:schemeClr val="tx1"/>
              </a:solidFill>
            </a:endParaRPr>
          </a:p>
        </p:txBody>
      </p:sp>
    </p:spTree>
    <p:extLst>
      <p:ext uri="{BB962C8B-B14F-4D97-AF65-F5344CB8AC3E}">
        <p14:creationId xmlns:p14="http://schemas.microsoft.com/office/powerpoint/2010/main" val="25259133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検出結果</a:t>
            </a:r>
            <a:r>
              <a:rPr lang="en-US" altLang="ja-JP" dirty="0" smtClean="0"/>
              <a:t>: </a:t>
            </a:r>
            <a:br>
              <a:rPr lang="en-US" altLang="ja-JP" dirty="0" smtClean="0"/>
            </a:br>
            <a:r>
              <a:rPr lang="en-US" altLang="ja-JP" dirty="0" smtClean="0"/>
              <a:t>Google </a:t>
            </a:r>
            <a:r>
              <a:rPr lang="en-US" altLang="ja-JP" dirty="0" err="1"/>
              <a:t>Guice</a:t>
            </a:r>
            <a:r>
              <a:rPr lang="ja-JP" altLang="en-US" dirty="0"/>
              <a:t>と 関連ライブラリ</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 </a:t>
            </a:r>
            <a:r>
              <a:rPr lang="ja-JP" altLang="en-US" sz="2800" dirty="0" smtClean="0"/>
              <a:t>再利用されたという記述はなかったが，実際には再利用されている可能性が高い</a:t>
            </a:r>
            <a:endParaRPr lang="en-US" altLang="ja-JP" sz="2800" dirty="0" smtClean="0"/>
          </a:p>
          <a:p>
            <a:pPr lvl="1"/>
            <a:r>
              <a:rPr lang="ja-JP" altLang="en-US" sz="2400" dirty="0" smtClean="0"/>
              <a:t>一部機能のみを持つものが優先的に検出されてしまっている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30079352"/>
              </p:ext>
            </p:extLst>
          </p:nvPr>
        </p:nvGraphicFramePr>
        <p:xfrm>
          <a:off x="615394" y="3863181"/>
          <a:ext cx="7902100" cy="182880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err="1" smtClean="0"/>
                        <a:t>guice</a:t>
                      </a:r>
                      <a:endParaRPr kumimoji="1" lang="ja-JP" altLang="en-US" dirty="0"/>
                    </a:p>
                  </a:txBody>
                  <a:tcPr/>
                </a:tc>
                <a:tc>
                  <a:txBody>
                    <a:bodyPr/>
                    <a:lstStyle/>
                    <a:p>
                      <a:pPr algn="ctr"/>
                      <a:r>
                        <a:rPr kumimoji="1" lang="en-US" altLang="ja-JP" dirty="0" smtClean="0"/>
                        <a:t>2.0-no_aop</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dirty="0" smtClean="0">
                          <a:solidFill>
                            <a:schemeClr val="dk1"/>
                          </a:solidFill>
                          <a:latin typeface="+mn-lt"/>
                          <a:ea typeface="+mn-ea"/>
                          <a:cs typeface="+mn-cs"/>
                        </a:rPr>
                        <a:t>184</a:t>
                      </a:r>
                      <a:endParaRPr kumimoji="1" lang="ja-JP" altLang="en-US" dirty="0" smtClean="0"/>
                    </a:p>
                  </a:txBody>
                  <a:tcPr/>
                </a:tc>
                <a:tc>
                  <a:txBody>
                    <a:bodyPr/>
                    <a:lstStyle/>
                    <a:p>
                      <a:pPr algn="r"/>
                      <a:r>
                        <a:rPr kumimoji="1" lang="en-US" altLang="ja-JP" dirty="0" smtClean="0">
                          <a:solidFill>
                            <a:schemeClr val="tx1"/>
                          </a:solidFill>
                        </a:rPr>
                        <a:t>123</a:t>
                      </a:r>
                      <a:endParaRPr kumimoji="1" lang="ja-JP" altLang="en-US" dirty="0">
                        <a:solidFill>
                          <a:schemeClr val="tx1"/>
                        </a:solidFill>
                      </a:endParaRPr>
                    </a:p>
                  </a:txBody>
                  <a:tcPr/>
                </a:tc>
              </a:tr>
              <a:tr h="0">
                <a:tc>
                  <a:txBody>
                    <a:bodyPr/>
                    <a:lstStyle/>
                    <a:p>
                      <a:pPr algn="ctr"/>
                      <a:r>
                        <a:rPr kumimoji="1" lang="en-US" altLang="ja-JP" dirty="0" err="1" smtClean="0"/>
                        <a:t>guice-multibindings</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2-2.1.5.Final</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4</a:t>
                      </a:r>
                      <a:endParaRPr kumimoji="1" lang="ja-JP" altLang="en-US" dirty="0"/>
                    </a:p>
                  </a:txBody>
                  <a:tcPr/>
                </a:tc>
              </a:tr>
              <a:tr h="0">
                <a:tc>
                  <a:txBody>
                    <a:bodyPr/>
                    <a:lstStyle/>
                    <a:p>
                      <a:pPr algn="ctr"/>
                      <a:r>
                        <a:rPr kumimoji="1" lang="en-US" altLang="ja-JP" dirty="0" err="1" smtClean="0"/>
                        <a:t>guice</a:t>
                      </a:r>
                      <a:r>
                        <a:rPr kumimoji="1" lang="en-US" altLang="ja-JP" dirty="0" smtClean="0"/>
                        <a:t>-annotations</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10</a:t>
                      </a:r>
                      <a:endParaRPr kumimoji="1" lang="ja-JP" altLang="en-US" dirty="0"/>
                    </a:p>
                  </a:txBody>
                  <a:tcPr/>
                </a:tc>
                <a:tc>
                  <a:txBody>
                    <a:bodyPr/>
                    <a:lstStyle/>
                    <a:p>
                      <a:pPr algn="r"/>
                      <a:r>
                        <a:rPr kumimoji="1" lang="en-US" altLang="ja-JP" dirty="0" smtClean="0">
                          <a:solidFill>
                            <a:schemeClr val="tx1"/>
                          </a:solidFill>
                        </a:rPr>
                        <a:t>10</a:t>
                      </a:r>
                      <a:endParaRPr kumimoji="1" lang="ja-JP" altLang="en-US" dirty="0">
                        <a:solidFill>
                          <a:schemeClr val="tx1"/>
                        </a:solidFill>
                      </a:endParaRPr>
                    </a:p>
                  </a:txBody>
                  <a:tcPr/>
                </a:tc>
              </a:tr>
              <a:tr h="0">
                <a:tc>
                  <a:txBody>
                    <a:bodyPr/>
                    <a:lstStyle/>
                    <a:p>
                      <a:pPr algn="ctr"/>
                      <a:r>
                        <a:rPr kumimoji="1" lang="en-US" altLang="ja-JP" dirty="0" err="1" smtClean="0"/>
                        <a:t>guice</a:t>
                      </a:r>
                      <a:r>
                        <a:rPr kumimoji="1" lang="en-US" altLang="ja-JP" dirty="0" smtClean="0"/>
                        <a:t>-assisted-inject</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7</a:t>
                      </a:r>
                      <a:endParaRPr kumimoji="1" lang="ja-JP" altLang="en-US" dirty="0"/>
                    </a:p>
                  </a:txBody>
                  <a:tcPr/>
                </a:tc>
                <a:tc>
                  <a:txBody>
                    <a:bodyPr/>
                    <a:lstStyle/>
                    <a:p>
                      <a:pPr algn="r"/>
                      <a:r>
                        <a:rPr kumimoji="1" lang="en-US" altLang="ja-JP" dirty="0" smtClean="0">
                          <a:solidFill>
                            <a:schemeClr val="tx1"/>
                          </a:solidFill>
                        </a:rPr>
                        <a:t>5</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13685150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検出結果</a:t>
            </a:r>
            <a:r>
              <a:rPr lang="en-US" altLang="ja-JP" dirty="0" smtClean="0"/>
              <a:t>:</a:t>
            </a:r>
            <a:br>
              <a:rPr lang="en-US" altLang="ja-JP" dirty="0" smtClean="0"/>
            </a:br>
            <a:r>
              <a:rPr lang="ja-JP" altLang="en-US" dirty="0" smtClean="0"/>
              <a:t>誤検出について</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800" dirty="0" smtClean="0"/>
              <a:t> 小規模なライブラリが誤検出されやすい</a:t>
            </a:r>
            <a:endParaRPr kumimoji="1" lang="en-US" altLang="ja-JP" sz="2800" dirty="0" smtClean="0"/>
          </a:p>
          <a:p>
            <a:pPr lvl="1"/>
            <a:r>
              <a:rPr kumimoji="1" lang="en-US" altLang="ja-JP" sz="2400" dirty="0" smtClean="0"/>
              <a:t>Guava</a:t>
            </a:r>
            <a:r>
              <a:rPr kumimoji="1" lang="ja-JP" altLang="en-US" sz="2400" dirty="0" smtClean="0"/>
              <a:t>の一部機能のみを実装しているライブラリ</a:t>
            </a:r>
            <a:endParaRPr kumimoji="1" lang="en-US" altLang="ja-JP" sz="2400" dirty="0" smtClean="0"/>
          </a:p>
          <a:p>
            <a:pPr lvl="1"/>
            <a:r>
              <a:rPr lang="ja-JP" altLang="en-US" sz="2400" dirty="0" smtClean="0"/>
              <a:t>偶然数個のクラスファイルが一致したものなど</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39</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22071416"/>
              </p:ext>
            </p:extLst>
          </p:nvPr>
        </p:nvGraphicFramePr>
        <p:xfrm>
          <a:off x="615394" y="3863181"/>
          <a:ext cx="7902100" cy="219456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smtClean="0"/>
                        <a:t>Guava-annotations</a:t>
                      </a:r>
                      <a:endParaRPr kumimoji="1" lang="ja-JP" altLang="en-US" dirty="0"/>
                    </a:p>
                  </a:txBody>
                  <a:tcPr/>
                </a:tc>
                <a:tc>
                  <a:txBody>
                    <a:bodyPr/>
                    <a:lstStyle/>
                    <a:p>
                      <a:pPr algn="ctr"/>
                      <a:r>
                        <a:rPr kumimoji="1" lang="en-US" altLang="ja-JP" dirty="0" smtClean="0"/>
                        <a:t>r03</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4</a:t>
                      </a:r>
                      <a:endParaRPr kumimoji="1" lang="ja-JP" altLang="en-US" dirty="0" smtClean="0"/>
                    </a:p>
                  </a:txBody>
                  <a:tcPr/>
                </a:tc>
                <a:tc>
                  <a:txBody>
                    <a:bodyPr/>
                    <a:lstStyle/>
                    <a:p>
                      <a:pPr algn="r"/>
                      <a:r>
                        <a:rPr kumimoji="1" lang="en-US" altLang="ja-JP" dirty="0" smtClean="0">
                          <a:solidFill>
                            <a:schemeClr val="tx1"/>
                          </a:solidFill>
                        </a:rPr>
                        <a:t>4</a:t>
                      </a:r>
                      <a:endParaRPr kumimoji="1" lang="ja-JP" altLang="en-US" dirty="0">
                        <a:solidFill>
                          <a:schemeClr val="tx1"/>
                        </a:solidFill>
                      </a:endParaRPr>
                    </a:p>
                  </a:txBody>
                  <a:tcPr/>
                </a:tc>
              </a:tr>
              <a:tr h="0">
                <a:tc>
                  <a:txBody>
                    <a:bodyPr/>
                    <a:lstStyle/>
                    <a:p>
                      <a:pPr algn="ctr"/>
                      <a:r>
                        <a:rPr kumimoji="1" lang="en-US" altLang="ja-JP" dirty="0" smtClean="0"/>
                        <a:t>Reader-files</a:t>
                      </a:r>
                      <a:endParaRPr kumimoji="1" lang="ja-JP" altLang="en-US" dirty="0"/>
                    </a:p>
                  </a:txBody>
                  <a:tcPr/>
                </a:tc>
                <a:tc>
                  <a:txBody>
                    <a:bodyPr/>
                    <a:lstStyle/>
                    <a:p>
                      <a:pPr algn="ctr"/>
                      <a:r>
                        <a:rPr kumimoji="1" lang="en-US" altLang="ja-JP" dirty="0" smtClean="0"/>
                        <a:t>1.1.2</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1</a:t>
                      </a:r>
                      <a:endParaRPr kumimoji="1" lang="ja-JP" altLang="en-US" dirty="0"/>
                    </a:p>
                  </a:txBody>
                  <a:tcPr/>
                </a:tc>
              </a:tr>
              <a:tr h="0">
                <a:tc>
                  <a:txBody>
                    <a:bodyPr/>
                    <a:lstStyle/>
                    <a:p>
                      <a:pPr algn="ctr"/>
                      <a:r>
                        <a:rPr kumimoji="1" lang="en-US" altLang="ja-JP" dirty="0" err="1" smtClean="0"/>
                        <a:t>hadoop</a:t>
                      </a:r>
                      <a:r>
                        <a:rPr kumimoji="1" lang="en-US" altLang="ja-JP" dirty="0" smtClean="0"/>
                        <a:t>-job-builder</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1.0</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6</a:t>
                      </a:r>
                      <a:endParaRPr kumimoji="1" lang="ja-JP" altLang="en-US" dirty="0"/>
                    </a:p>
                  </a:txBody>
                  <a:tcPr/>
                </a:tc>
                <a:tc>
                  <a:txBody>
                    <a:bodyPr/>
                    <a:lstStyle/>
                    <a:p>
                      <a:pPr algn="r"/>
                      <a:r>
                        <a:rPr kumimoji="1" lang="en-US" altLang="ja-JP" dirty="0" smtClean="0">
                          <a:solidFill>
                            <a:schemeClr val="tx1"/>
                          </a:solidFill>
                        </a:rPr>
                        <a:t>3</a:t>
                      </a:r>
                      <a:endParaRPr kumimoji="1" lang="ja-JP" altLang="en-US" dirty="0">
                        <a:solidFill>
                          <a:schemeClr val="tx1"/>
                        </a:solidFill>
                      </a:endParaRPr>
                    </a:p>
                  </a:txBody>
                  <a:tcPr/>
                </a:tc>
              </a:tr>
              <a:tr h="0">
                <a:tc>
                  <a:txBody>
                    <a:bodyPr/>
                    <a:lstStyle/>
                    <a:p>
                      <a:pPr algn="ctr"/>
                      <a:r>
                        <a:rPr kumimoji="1" lang="en-US" altLang="ja-JP" dirty="0" smtClean="0"/>
                        <a:t>jsr166y</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1.7.0</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solidFill>
                            <a:schemeClr val="tx1"/>
                          </a:solidFill>
                        </a:rPr>
                        <a:t>4</a:t>
                      </a:r>
                      <a:endParaRPr kumimoji="1" lang="ja-JP" altLang="en-US" dirty="0">
                        <a:solidFill>
                          <a:schemeClr val="tx1"/>
                        </a:solidFill>
                      </a:endParaRPr>
                    </a:p>
                  </a:txBody>
                  <a:tcPr/>
                </a:tc>
              </a:tr>
              <a:tr h="0">
                <a:tc>
                  <a:txBody>
                    <a:bodyPr/>
                    <a:lstStyle/>
                    <a:p>
                      <a:pPr algn="ctr"/>
                      <a:r>
                        <a:rPr kumimoji="1" lang="en-US" altLang="ja-JP" dirty="0" err="1" smtClean="0"/>
                        <a:t>jellydoc</a:t>
                      </a:r>
                      <a:r>
                        <a:rPr kumimoji="1" lang="en-US" altLang="ja-JP" dirty="0" smtClean="0"/>
                        <a:t>-annotations</a:t>
                      </a:r>
                      <a:endParaRPr kumimoji="1" lang="ja-JP" altLang="en-US" dirty="0"/>
                    </a:p>
                  </a:txBody>
                  <a:tcPr/>
                </a:tc>
                <a:tc>
                  <a:txBody>
                    <a:bodyPr/>
                    <a:lstStyle/>
                    <a:p>
                      <a:pPr algn="ctr"/>
                      <a:r>
                        <a:rPr kumimoji="1" lang="en-US" altLang="ja-JP" dirty="0" smtClean="0"/>
                        <a:t>1.0</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solidFill>
                            <a:schemeClr val="tx1"/>
                          </a:solidFill>
                        </a:rPr>
                        <a:t>1</a:t>
                      </a:r>
                      <a:endParaRPr kumimoji="1" lang="ja-JP" altLang="en-US" dirty="0">
                        <a:solidFill>
                          <a:schemeClr val="tx1"/>
                        </a:solidFill>
                      </a:endParaRPr>
                    </a:p>
                  </a:txBody>
                  <a:tcPr/>
                </a:tc>
              </a:tr>
            </a:tbl>
          </a:graphicData>
        </a:graphic>
      </p:graphicFrame>
      <p:sp>
        <p:nvSpPr>
          <p:cNvPr id="6" name="角丸四角形吹き出し 5"/>
          <p:cNvSpPr/>
          <p:nvPr/>
        </p:nvSpPr>
        <p:spPr>
          <a:xfrm>
            <a:off x="457200" y="4702628"/>
            <a:ext cx="8411029" cy="799059"/>
          </a:xfrm>
          <a:prstGeom prst="wedgeRoundRectCallout">
            <a:avLst>
              <a:gd name="adj1" fmla="val -35988"/>
              <a:gd name="adj2" fmla="val -61938"/>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 Guava</a:t>
            </a:r>
            <a:r>
              <a:rPr kumimoji="1" lang="ja-JP" altLang="en-US" sz="2400" dirty="0" smtClean="0">
                <a:solidFill>
                  <a:schemeClr val="tx1"/>
                </a:solidFill>
              </a:rPr>
              <a:t>の</a:t>
            </a:r>
            <a:r>
              <a:rPr kumimoji="1" lang="en-US" altLang="ja-JP" sz="2400" dirty="0" smtClean="0">
                <a:solidFill>
                  <a:schemeClr val="tx1"/>
                </a:solidFill>
              </a:rPr>
              <a:t>annotation</a:t>
            </a:r>
            <a:r>
              <a:rPr kumimoji="1" lang="ja-JP" altLang="en-US" sz="2400" dirty="0" smtClean="0">
                <a:solidFill>
                  <a:schemeClr val="tx1"/>
                </a:solidFill>
              </a:rPr>
              <a:t>に関する機能のみ</a:t>
            </a:r>
            <a:r>
              <a:rPr lang="ja-JP" altLang="en-US" sz="2400" dirty="0" smtClean="0">
                <a:solidFill>
                  <a:schemeClr val="tx1"/>
                </a:solidFill>
              </a:rPr>
              <a:t>が含まれる</a:t>
            </a:r>
            <a:r>
              <a:rPr kumimoji="1" lang="ja-JP" altLang="en-US" sz="2400" dirty="0" smtClean="0">
                <a:solidFill>
                  <a:schemeClr val="tx1"/>
                </a:solidFill>
              </a:rPr>
              <a:t>ライブラリ</a:t>
            </a:r>
            <a:endParaRPr lang="en-US" altLang="ja-JP" sz="2400" dirty="0" smtClean="0">
              <a:solidFill>
                <a:schemeClr val="tx1"/>
              </a:solidFill>
            </a:endParaRPr>
          </a:p>
        </p:txBody>
      </p:sp>
      <p:sp>
        <p:nvSpPr>
          <p:cNvPr id="7" name="角丸四角形吹き出し 6"/>
          <p:cNvSpPr/>
          <p:nvPr/>
        </p:nvSpPr>
        <p:spPr>
          <a:xfrm>
            <a:off x="615394" y="6134327"/>
            <a:ext cx="8411029" cy="500847"/>
          </a:xfrm>
          <a:prstGeom prst="wedgeRoundRectCallout">
            <a:avLst>
              <a:gd name="adj1" fmla="val -35988"/>
              <a:gd name="adj2" fmla="val -61938"/>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 </a:t>
            </a:r>
            <a:r>
              <a:rPr kumimoji="1" lang="ja-JP" altLang="en-US" sz="2400" dirty="0" smtClean="0">
                <a:solidFill>
                  <a:schemeClr val="tx1"/>
                </a:solidFill>
              </a:rPr>
              <a:t>偶然一致？</a:t>
            </a:r>
            <a:endParaRPr lang="en-US" altLang="ja-JP" sz="2400" dirty="0" smtClean="0">
              <a:solidFill>
                <a:schemeClr val="tx1"/>
              </a:solidFill>
            </a:endParaRPr>
          </a:p>
        </p:txBody>
      </p:sp>
      <p:sp>
        <p:nvSpPr>
          <p:cNvPr id="8" name="角丸四角形 7"/>
          <p:cNvSpPr/>
          <p:nvPr/>
        </p:nvSpPr>
        <p:spPr>
          <a:xfrm>
            <a:off x="615395" y="4586514"/>
            <a:ext cx="2751920" cy="147122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5969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xit" presetSubtype="0" fill="hold" grpId="1" nodeType="withEffect">
                                  <p:stCondLst>
                                    <p:cond delay="0"/>
                                  </p:stCondLst>
                                  <p:childTnLst>
                                    <p:animEffect transition="out" filter="fade">
                                      <p:cBhvr>
                                        <p:cTn id="20" dur="500"/>
                                        <p:tgtEl>
                                          <p:spTgt spid="6"/>
                                        </p:tgtEl>
                                      </p:cBhvr>
                                    </p:animEffect>
                                    <p:set>
                                      <p:cBhvr>
                                        <p:cTn id="21" dur="1" fill="hold">
                                          <p:stCondLst>
                                            <p:cond delay="499"/>
                                          </p:stCondLst>
                                        </p:cTn>
                                        <p:tgtEl>
                                          <p:spTgt spid="6"/>
                                        </p:tgtEl>
                                        <p:attrNameLst>
                                          <p:attrName>style.visibility</p:attrName>
                                        </p:attrNameLst>
                                      </p:cBhvr>
                                      <p:to>
                                        <p:strVal val="hidden"/>
                                      </p:to>
                                    </p:set>
                                  </p:childTnLst>
                                </p:cTn>
                              </p:par>
                              <p:par>
                                <p:cTn id="22" presetID="10"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脆弱性を含むライブラリの再利用</a:t>
            </a:r>
            <a:endParaRPr kumimoji="1" lang="ja-JP" altLang="en-US" dirty="0"/>
          </a:p>
        </p:txBody>
      </p:sp>
      <p:sp>
        <p:nvSpPr>
          <p:cNvPr id="24" name="コンテンツ プレースホルダー 2"/>
          <p:cNvSpPr>
            <a:spLocks noGrp="1"/>
          </p:cNvSpPr>
          <p:nvPr>
            <p:ph idx="1"/>
          </p:nvPr>
        </p:nvSpPr>
        <p:spPr>
          <a:xfrm>
            <a:off x="457200" y="1600201"/>
            <a:ext cx="8229600" cy="2205125"/>
          </a:xfrm>
        </p:spPr>
        <p:txBody>
          <a:bodyPr/>
          <a:lstStyle/>
          <a:p>
            <a:pPr marL="0" indent="0">
              <a:buNone/>
            </a:pPr>
            <a:r>
              <a:rPr lang="en-US" altLang="ja-JP" dirty="0" smtClean="0"/>
              <a:t> Google </a:t>
            </a:r>
            <a:r>
              <a:rPr lang="en-US" altLang="ja-JP" dirty="0"/>
              <a:t>Web Toolkit</a:t>
            </a:r>
            <a:r>
              <a:rPr lang="ja-JP" altLang="en-US" dirty="0"/>
              <a:t> は多数のライブラリを内部に含んでいる</a:t>
            </a:r>
            <a:endParaRPr lang="en-US" altLang="ja-JP" dirty="0"/>
          </a:p>
          <a:p>
            <a:pPr marL="457200" lvl="1" indent="0">
              <a:buNone/>
            </a:pPr>
            <a:r>
              <a:rPr lang="ja-JP" altLang="en-US" dirty="0"/>
              <a:t> </a:t>
            </a:r>
            <a:r>
              <a:rPr lang="ja-JP" altLang="en-US" dirty="0" smtClean="0"/>
              <a:t>ドキュメント</a:t>
            </a:r>
            <a:r>
              <a:rPr lang="ja-JP" altLang="en-US" dirty="0"/>
              <a:t>には再利用されたという情報はあるが，バージョン番号が記述されていない</a:t>
            </a:r>
            <a:endParaRPr lang="en-US" altLang="ja-JP" dirty="0"/>
          </a:p>
          <a:p>
            <a:pPr lvl="1"/>
            <a:endParaRPr lang="en-US" altLang="ja-JP" dirty="0" smtClean="0"/>
          </a:p>
        </p:txBody>
      </p:sp>
      <p:grpSp>
        <p:nvGrpSpPr>
          <p:cNvPr id="9" name="グループ化 8"/>
          <p:cNvGrpSpPr/>
          <p:nvPr/>
        </p:nvGrpSpPr>
        <p:grpSpPr>
          <a:xfrm>
            <a:off x="1640139" y="4441371"/>
            <a:ext cx="6223412" cy="3260808"/>
            <a:chOff x="1884218" y="4701778"/>
            <a:chExt cx="6691746" cy="3506196"/>
          </a:xfrm>
        </p:grpSpPr>
        <p:grpSp>
          <p:nvGrpSpPr>
            <p:cNvPr id="7" name="グループ化 6"/>
            <p:cNvGrpSpPr/>
            <p:nvPr/>
          </p:nvGrpSpPr>
          <p:grpSpPr>
            <a:xfrm>
              <a:off x="1884218" y="4701778"/>
              <a:ext cx="6691746" cy="2395058"/>
              <a:chOff x="1884218" y="4701778"/>
              <a:chExt cx="6691746" cy="2395058"/>
            </a:xfrm>
          </p:grpSpPr>
          <p:sp>
            <p:nvSpPr>
              <p:cNvPr id="21" name="角丸四角形 20"/>
              <p:cNvSpPr/>
              <p:nvPr/>
            </p:nvSpPr>
            <p:spPr>
              <a:xfrm>
                <a:off x="1884218" y="4701778"/>
                <a:ext cx="6691746" cy="2395058"/>
              </a:xfrm>
              <a:prstGeom prst="roundRect">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solidFill>
                    <a:sysClr val="windowText" lastClr="000000"/>
                  </a:solidFill>
                </a:endParaRPr>
              </a:p>
            </p:txBody>
          </p:sp>
          <p:sp>
            <p:nvSpPr>
              <p:cNvPr id="13" name="角丸四角形 12"/>
              <p:cNvSpPr/>
              <p:nvPr/>
            </p:nvSpPr>
            <p:spPr>
              <a:xfrm>
                <a:off x="2050473" y="5112327"/>
                <a:ext cx="1482436"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a:t>Apache </a:t>
                </a:r>
                <a:r>
                  <a:rPr lang="en-US" altLang="ja-JP" sz="1400" dirty="0" smtClean="0"/>
                  <a:t>Ant</a:t>
                </a:r>
              </a:p>
              <a:p>
                <a:pPr lvl="0" algn="ctr"/>
                <a:endParaRPr lang="en-US" altLang="ja-JP" sz="1400" dirty="0"/>
              </a:p>
            </p:txBody>
          </p:sp>
          <p:sp>
            <p:nvSpPr>
              <p:cNvPr id="14" name="角丸四角形 13"/>
              <p:cNvSpPr/>
              <p:nvPr/>
            </p:nvSpPr>
            <p:spPr>
              <a:xfrm>
                <a:off x="3783748" y="5112327"/>
                <a:ext cx="208778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Codec</a:t>
                </a:r>
              </a:p>
              <a:p>
                <a:pPr lvl="0" algn="ctr"/>
                <a:endParaRPr lang="en-US" altLang="ja-JP" sz="1400" dirty="0"/>
              </a:p>
            </p:txBody>
          </p:sp>
          <p:sp>
            <p:nvSpPr>
              <p:cNvPr id="15" name="角丸四角形 14"/>
              <p:cNvSpPr/>
              <p:nvPr/>
            </p:nvSpPr>
            <p:spPr>
              <a:xfrm>
                <a:off x="2539770" y="5923314"/>
                <a:ext cx="248795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Collections</a:t>
                </a:r>
              </a:p>
              <a:p>
                <a:pPr lvl="0" algn="ctr"/>
                <a:endParaRPr lang="en-US" altLang="ja-JP" sz="1200" dirty="0"/>
              </a:p>
            </p:txBody>
          </p:sp>
          <p:sp>
            <p:nvSpPr>
              <p:cNvPr id="18" name="角丸四角形 17"/>
              <p:cNvSpPr/>
              <p:nvPr/>
            </p:nvSpPr>
            <p:spPr>
              <a:xfrm>
                <a:off x="6085459" y="5112327"/>
                <a:ext cx="2171850"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HttpClient</a:t>
                </a:r>
                <a:endParaRPr lang="en-US" altLang="ja-JP" sz="1400" dirty="0" smtClean="0"/>
              </a:p>
              <a:p>
                <a:pPr lvl="0" algn="ctr"/>
                <a:endParaRPr lang="en-US" altLang="ja-JP" sz="1400" dirty="0"/>
              </a:p>
            </p:txBody>
          </p:sp>
          <p:sp>
            <p:nvSpPr>
              <p:cNvPr id="20" name="角丸四角形 19"/>
              <p:cNvSpPr/>
              <p:nvPr/>
            </p:nvSpPr>
            <p:spPr>
              <a:xfrm>
                <a:off x="5683278" y="5917468"/>
                <a:ext cx="1867188"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Xalan</a:t>
                </a:r>
                <a:endParaRPr lang="en-US" altLang="ja-JP" sz="1400" dirty="0" smtClean="0"/>
              </a:p>
              <a:p>
                <a:pPr lvl="0" algn="ctr"/>
                <a:endParaRPr lang="en-US" altLang="ja-JP" sz="1400" dirty="0"/>
              </a:p>
            </p:txBody>
          </p:sp>
        </p:grpSp>
        <p:sp>
          <p:nvSpPr>
            <p:cNvPr id="19" name="テキスト ボックス 18"/>
            <p:cNvSpPr txBox="1"/>
            <p:nvPr/>
          </p:nvSpPr>
          <p:spPr>
            <a:xfrm rot="5400000">
              <a:off x="4424928" y="7246647"/>
              <a:ext cx="1610325" cy="312329"/>
            </a:xfrm>
            <a:prstGeom prst="rect">
              <a:avLst/>
            </a:prstGeom>
            <a:noFill/>
          </p:spPr>
          <p:txBody>
            <a:bodyPr wrap="square" rtlCol="0">
              <a:spAutoFit/>
            </a:bodyPr>
            <a:lstStyle/>
            <a:p>
              <a:r>
                <a:rPr kumimoji="1" lang="ja-JP" altLang="en-US" sz="1400" dirty="0" smtClean="0"/>
                <a:t>・・・</a:t>
              </a:r>
              <a:endParaRPr kumimoji="1" lang="ja-JP" altLang="en-US" sz="1400" dirty="0"/>
            </a:p>
          </p:txBody>
        </p:sp>
      </p:grpSp>
      <p:sp>
        <p:nvSpPr>
          <p:cNvPr id="10" name="正方形/長方形 9"/>
          <p:cNvSpPr/>
          <p:nvPr/>
        </p:nvSpPr>
        <p:spPr>
          <a:xfrm>
            <a:off x="3781696" y="4039147"/>
            <a:ext cx="1946738" cy="6413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US" altLang="ja-JP" sz="1600" dirty="0"/>
              <a:t>Google Web Toolkit 2.7.0</a:t>
            </a:r>
            <a:endParaRPr lang="ja-JP" altLang="en-US" sz="160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4</a:t>
            </a:fld>
            <a:endParaRPr lang="en-US" altLang="ja-JP"/>
          </a:p>
        </p:txBody>
      </p:sp>
    </p:spTree>
    <p:extLst>
      <p:ext uri="{BB962C8B-B14F-4D97-AF65-F5344CB8AC3E}">
        <p14:creationId xmlns:p14="http://schemas.microsoft.com/office/powerpoint/2010/main" val="1895623010"/>
      </p:ext>
    </p:extLst>
  </p:cSld>
  <p:clrMapOvr>
    <a:masterClrMapping/>
  </p:clrMapOvr>
  <mc:AlternateContent xmlns:mc="http://schemas.openxmlformats.org/markup-compatibility/2006" xmlns:p14="http://schemas.microsoft.com/office/powerpoint/2010/main">
    <mc:Choice Requires="p14">
      <p:transition spd="slow" p14:dur="2000" advTm="136"/>
    </mc:Choice>
    <mc:Fallback xmlns="">
      <p:transition spd="slow" advTm="136"/>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3406"/>
            <a:ext cx="8218488" cy="1143000"/>
          </a:xfrm>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57200" y="1648968"/>
            <a:ext cx="8229600" cy="4525963"/>
          </a:xfrm>
        </p:spPr>
        <p:txBody>
          <a:bodyPr/>
          <a:lstStyle/>
          <a:p>
            <a:r>
              <a:rPr lang="en-US" altLang="ja-JP" dirty="0" smtClean="0"/>
              <a:t>Java</a:t>
            </a:r>
            <a:r>
              <a:rPr lang="ja-JP" altLang="en-US" dirty="0" smtClean="0"/>
              <a:t>のソフトウェア内部に含まれるライブラリを検出する手法を提案した</a:t>
            </a:r>
            <a:endParaRPr lang="en-US" altLang="ja-JP" dirty="0" smtClean="0"/>
          </a:p>
          <a:p>
            <a:pPr lvl="1"/>
            <a:r>
              <a:rPr lang="ja-JP" altLang="en-US" dirty="0" smtClean="0"/>
              <a:t>パッケージ名が変更されていても検出が可能なことを確認した</a:t>
            </a:r>
            <a:endParaRPr lang="en-US" altLang="ja-JP" dirty="0"/>
          </a:p>
          <a:p>
            <a:pPr lvl="1"/>
            <a:r>
              <a:rPr lang="ja-JP" altLang="en-US" dirty="0" smtClean="0"/>
              <a:t>検出アルゴリズムに関しては要改善</a:t>
            </a:r>
            <a:endParaRPr lang="en-US" altLang="ja-JP" dirty="0"/>
          </a:p>
          <a:p>
            <a:r>
              <a:rPr lang="ja-JP" altLang="en-US" dirty="0" smtClean="0"/>
              <a:t>今後の課題</a:t>
            </a:r>
            <a:endParaRPr lang="en-US" altLang="ja-JP" dirty="0" smtClean="0"/>
          </a:p>
          <a:p>
            <a:pPr lvl="1"/>
            <a:r>
              <a:rPr lang="ja-JP" altLang="en-US" dirty="0"/>
              <a:t>単純</a:t>
            </a:r>
            <a:r>
              <a:rPr lang="ja-JP" altLang="en-US" dirty="0" smtClean="0"/>
              <a:t>に一致するかどうかのみで判定を行うのではなく，ファイルの類似度などの情報を組み合わせることで精度を高められる可能性がある</a:t>
            </a:r>
            <a:endParaRPr lang="en-US" altLang="ja-JP" dirty="0" smtClean="0"/>
          </a:p>
        </p:txBody>
      </p:sp>
      <p:sp>
        <p:nvSpPr>
          <p:cNvPr id="5" name="スライド番号プレースホルダー 4"/>
          <p:cNvSpPr>
            <a:spLocks noGrp="1"/>
          </p:cNvSpPr>
          <p:nvPr>
            <p:ph type="sldNum" sz="quarter" idx="12"/>
          </p:nvPr>
        </p:nvSpPr>
        <p:spPr>
          <a:xfrm>
            <a:off x="7597775" y="6357493"/>
            <a:ext cx="1150938" cy="288925"/>
          </a:xfrm>
        </p:spPr>
        <p:txBody>
          <a:bodyPr/>
          <a:lstStyle/>
          <a:p>
            <a:fld id="{9F5033E9-932D-4E41-95C3-341F9A6DAE17}" type="slidenum">
              <a:rPr lang="en-US" altLang="ja-JP" smtClean="0"/>
              <a:pPr/>
              <a:t>40</a:t>
            </a:fld>
            <a:endParaRPr lang="en-US" altLang="ja-JP"/>
          </a:p>
        </p:txBody>
      </p:sp>
    </p:spTree>
    <p:extLst>
      <p:ext uri="{BB962C8B-B14F-4D97-AF65-F5344CB8AC3E}">
        <p14:creationId xmlns:p14="http://schemas.microsoft.com/office/powerpoint/2010/main" val="2901646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脆弱性を含むライブラリの再利用</a:t>
            </a:r>
            <a:endParaRPr kumimoji="1" lang="ja-JP" altLang="en-US" dirty="0"/>
          </a:p>
        </p:txBody>
      </p:sp>
      <p:sp>
        <p:nvSpPr>
          <p:cNvPr id="24" name="コンテンツ プレースホルダー 2"/>
          <p:cNvSpPr>
            <a:spLocks noGrp="1"/>
          </p:cNvSpPr>
          <p:nvPr>
            <p:ph idx="1"/>
          </p:nvPr>
        </p:nvSpPr>
        <p:spPr>
          <a:xfrm>
            <a:off x="457200" y="1600201"/>
            <a:ext cx="8229600" cy="2205125"/>
          </a:xfrm>
        </p:spPr>
        <p:txBody>
          <a:bodyPr/>
          <a:lstStyle/>
          <a:p>
            <a:pPr marL="0" indent="0">
              <a:buNone/>
            </a:pPr>
            <a:r>
              <a:rPr lang="ja-JP" altLang="en-US" dirty="0" smtClean="0"/>
              <a:t> 脆弱性</a:t>
            </a:r>
            <a:r>
              <a:rPr lang="ja-JP" altLang="en-US" dirty="0"/>
              <a:t>が報告されているバージョンのライブラリが内部に含まれて</a:t>
            </a:r>
            <a:r>
              <a:rPr lang="ja-JP" altLang="en-US" dirty="0" smtClean="0"/>
              <a:t>いた</a:t>
            </a:r>
            <a:endParaRPr lang="en-US" altLang="ja-JP" dirty="0" smtClean="0"/>
          </a:p>
          <a:p>
            <a:pPr lvl="1"/>
            <a:r>
              <a:rPr lang="en-US" altLang="ja-JP" dirty="0" smtClean="0"/>
              <a:t>Commons </a:t>
            </a:r>
            <a:r>
              <a:rPr lang="en-US" altLang="ja-JP" dirty="0"/>
              <a:t>Collections 3.2.1</a:t>
            </a:r>
          </a:p>
          <a:p>
            <a:pPr lvl="1"/>
            <a:r>
              <a:rPr lang="en-US" altLang="ja-JP" dirty="0"/>
              <a:t>Apache </a:t>
            </a:r>
            <a:r>
              <a:rPr lang="en-US" altLang="ja-JP" dirty="0" err="1"/>
              <a:t>Xalan</a:t>
            </a:r>
            <a:r>
              <a:rPr lang="en-US" altLang="ja-JP" dirty="0"/>
              <a:t> 2.7.1</a:t>
            </a:r>
          </a:p>
          <a:p>
            <a:pPr lvl="1"/>
            <a:endParaRPr lang="en-US" altLang="ja-JP" dirty="0" smtClean="0"/>
          </a:p>
        </p:txBody>
      </p:sp>
      <p:grpSp>
        <p:nvGrpSpPr>
          <p:cNvPr id="9" name="グループ化 8"/>
          <p:cNvGrpSpPr/>
          <p:nvPr/>
        </p:nvGrpSpPr>
        <p:grpSpPr>
          <a:xfrm>
            <a:off x="1640139" y="4441371"/>
            <a:ext cx="6223412" cy="3260808"/>
            <a:chOff x="1884218" y="4701778"/>
            <a:chExt cx="6691746" cy="3506196"/>
          </a:xfrm>
        </p:grpSpPr>
        <p:grpSp>
          <p:nvGrpSpPr>
            <p:cNvPr id="7" name="グループ化 6"/>
            <p:cNvGrpSpPr/>
            <p:nvPr/>
          </p:nvGrpSpPr>
          <p:grpSpPr>
            <a:xfrm>
              <a:off x="1884218" y="4701778"/>
              <a:ext cx="6691746" cy="2395058"/>
              <a:chOff x="1884218" y="4701778"/>
              <a:chExt cx="6691746" cy="2395058"/>
            </a:xfrm>
          </p:grpSpPr>
          <p:sp>
            <p:nvSpPr>
              <p:cNvPr id="21" name="角丸四角形 20"/>
              <p:cNvSpPr/>
              <p:nvPr/>
            </p:nvSpPr>
            <p:spPr>
              <a:xfrm>
                <a:off x="1884218" y="4701778"/>
                <a:ext cx="6691746" cy="2395058"/>
              </a:xfrm>
              <a:prstGeom prst="roundRect">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solidFill>
                    <a:sysClr val="windowText" lastClr="000000"/>
                  </a:solidFill>
                </a:endParaRPr>
              </a:p>
            </p:txBody>
          </p:sp>
          <p:sp>
            <p:nvSpPr>
              <p:cNvPr id="13" name="角丸四角形 12"/>
              <p:cNvSpPr/>
              <p:nvPr/>
            </p:nvSpPr>
            <p:spPr>
              <a:xfrm>
                <a:off x="2050473" y="5112327"/>
                <a:ext cx="1482436"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a:t>Apache </a:t>
                </a:r>
                <a:r>
                  <a:rPr lang="en-US" altLang="ja-JP" sz="1400" dirty="0" smtClean="0"/>
                  <a:t>Ant</a:t>
                </a:r>
              </a:p>
              <a:p>
                <a:pPr algn="ctr"/>
                <a:r>
                  <a:rPr lang="en-US" altLang="ja-JP" sz="1400" dirty="0" smtClean="0">
                    <a:solidFill>
                      <a:schemeClr val="tx1"/>
                    </a:solidFill>
                  </a:rPr>
                  <a:t>1.6.5</a:t>
                </a:r>
                <a:endParaRPr lang="en-US" altLang="ja-JP" sz="1400" dirty="0">
                  <a:solidFill>
                    <a:schemeClr val="tx1"/>
                  </a:solidFill>
                </a:endParaRPr>
              </a:p>
            </p:txBody>
          </p:sp>
          <p:sp>
            <p:nvSpPr>
              <p:cNvPr id="14" name="角丸四角形 13"/>
              <p:cNvSpPr/>
              <p:nvPr/>
            </p:nvSpPr>
            <p:spPr>
              <a:xfrm>
                <a:off x="3783748" y="5112327"/>
                <a:ext cx="208778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Codec</a:t>
                </a:r>
              </a:p>
              <a:p>
                <a:pPr algn="ctr"/>
                <a:r>
                  <a:rPr lang="en-US" altLang="ja-JP" sz="1400" dirty="0" smtClean="0">
                    <a:solidFill>
                      <a:schemeClr val="tx1"/>
                    </a:solidFill>
                  </a:rPr>
                  <a:t>1.8</a:t>
                </a:r>
                <a:endParaRPr lang="en-US" altLang="ja-JP" sz="1400" dirty="0">
                  <a:solidFill>
                    <a:schemeClr val="tx1"/>
                  </a:solidFill>
                </a:endParaRPr>
              </a:p>
            </p:txBody>
          </p:sp>
          <p:sp>
            <p:nvSpPr>
              <p:cNvPr id="15" name="角丸四角形 14"/>
              <p:cNvSpPr/>
              <p:nvPr/>
            </p:nvSpPr>
            <p:spPr>
              <a:xfrm>
                <a:off x="2539770" y="5923314"/>
                <a:ext cx="248795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Collections</a:t>
                </a:r>
              </a:p>
              <a:p>
                <a:pPr algn="ctr"/>
                <a:r>
                  <a:rPr lang="en-US" altLang="ja-JP" sz="1200" dirty="0" smtClean="0">
                    <a:solidFill>
                      <a:srgbClr val="FF0000"/>
                    </a:solidFill>
                  </a:rPr>
                  <a:t>3.2.1</a:t>
                </a:r>
                <a:endParaRPr lang="en-US" altLang="ja-JP" sz="1200" dirty="0">
                  <a:solidFill>
                    <a:srgbClr val="FF0000"/>
                  </a:solidFill>
                </a:endParaRPr>
              </a:p>
            </p:txBody>
          </p:sp>
          <p:sp>
            <p:nvSpPr>
              <p:cNvPr id="18" name="角丸四角形 17"/>
              <p:cNvSpPr/>
              <p:nvPr/>
            </p:nvSpPr>
            <p:spPr>
              <a:xfrm>
                <a:off x="6085459" y="5112327"/>
                <a:ext cx="2171850"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HttpClient</a:t>
                </a:r>
                <a:endParaRPr lang="en-US" altLang="ja-JP" sz="1400" dirty="0" smtClean="0"/>
              </a:p>
              <a:p>
                <a:pPr algn="ctr"/>
                <a:r>
                  <a:rPr lang="en-US" altLang="ja-JP" sz="1400" dirty="0" smtClean="0">
                    <a:solidFill>
                      <a:schemeClr val="tx1"/>
                    </a:solidFill>
                  </a:rPr>
                  <a:t>4.3.1</a:t>
                </a:r>
                <a:endParaRPr lang="en-US" altLang="ja-JP" sz="1400" dirty="0">
                  <a:solidFill>
                    <a:schemeClr val="tx1"/>
                  </a:solidFill>
                </a:endParaRPr>
              </a:p>
            </p:txBody>
          </p:sp>
          <p:sp>
            <p:nvSpPr>
              <p:cNvPr id="20" name="角丸四角形 19"/>
              <p:cNvSpPr/>
              <p:nvPr/>
            </p:nvSpPr>
            <p:spPr>
              <a:xfrm>
                <a:off x="5683278" y="5917468"/>
                <a:ext cx="1867188"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Xalan</a:t>
                </a:r>
                <a:endParaRPr lang="en-US" altLang="ja-JP" sz="1400" dirty="0" smtClean="0"/>
              </a:p>
              <a:p>
                <a:pPr algn="ctr"/>
                <a:r>
                  <a:rPr lang="en-US" altLang="ja-JP" sz="1400" dirty="0" smtClean="0">
                    <a:solidFill>
                      <a:srgbClr val="FF0000"/>
                    </a:solidFill>
                  </a:rPr>
                  <a:t>2.7.1</a:t>
                </a:r>
                <a:endParaRPr lang="en-US" altLang="ja-JP" sz="1400" dirty="0">
                  <a:solidFill>
                    <a:srgbClr val="FF0000"/>
                  </a:solidFill>
                </a:endParaRPr>
              </a:p>
            </p:txBody>
          </p:sp>
        </p:grpSp>
        <p:sp>
          <p:nvSpPr>
            <p:cNvPr id="19" name="テキスト ボックス 18"/>
            <p:cNvSpPr txBox="1"/>
            <p:nvPr/>
          </p:nvSpPr>
          <p:spPr>
            <a:xfrm rot="5400000">
              <a:off x="4424928" y="7246647"/>
              <a:ext cx="1610325" cy="312329"/>
            </a:xfrm>
            <a:prstGeom prst="rect">
              <a:avLst/>
            </a:prstGeom>
            <a:noFill/>
          </p:spPr>
          <p:txBody>
            <a:bodyPr wrap="square" rtlCol="0">
              <a:spAutoFit/>
            </a:bodyPr>
            <a:lstStyle/>
            <a:p>
              <a:r>
                <a:rPr kumimoji="1" lang="ja-JP" altLang="en-US" sz="1400" dirty="0" smtClean="0"/>
                <a:t>・・・</a:t>
              </a:r>
              <a:endParaRPr kumimoji="1" lang="ja-JP" altLang="en-US" sz="1400" dirty="0"/>
            </a:p>
          </p:txBody>
        </p:sp>
      </p:grpSp>
      <p:sp>
        <p:nvSpPr>
          <p:cNvPr id="10" name="正方形/長方形 9"/>
          <p:cNvSpPr/>
          <p:nvPr/>
        </p:nvSpPr>
        <p:spPr>
          <a:xfrm>
            <a:off x="3781696" y="4039147"/>
            <a:ext cx="1946738" cy="6413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US" altLang="ja-JP" sz="1600" dirty="0"/>
              <a:t>Google Web Toolkit 2.7.0</a:t>
            </a:r>
            <a:endParaRPr lang="ja-JP" altLang="en-US" sz="1600" dirty="0"/>
          </a:p>
        </p:txBody>
      </p:sp>
      <p:sp>
        <p:nvSpPr>
          <p:cNvPr id="16" name="テキスト ボックス 15"/>
          <p:cNvSpPr txBox="1"/>
          <p:nvPr/>
        </p:nvSpPr>
        <p:spPr>
          <a:xfrm>
            <a:off x="6780300" y="5800497"/>
            <a:ext cx="2166499" cy="923330"/>
          </a:xfrm>
          <a:prstGeom prst="rect">
            <a:avLst/>
          </a:prstGeom>
          <a:solidFill>
            <a:schemeClr val="bg1"/>
          </a:solid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ja-JP" dirty="0"/>
              <a:t>#2014-002 </a:t>
            </a:r>
            <a:r>
              <a:rPr lang="en-US" altLang="ja-JP" dirty="0" err="1"/>
              <a:t>Xalan</a:t>
            </a:r>
            <a:r>
              <a:rPr lang="en-US" altLang="ja-JP" dirty="0"/>
              <a:t>-Java insufficient secure </a:t>
            </a:r>
            <a:r>
              <a:rPr lang="en-US" altLang="ja-JP" dirty="0" smtClean="0"/>
              <a:t>processing</a:t>
            </a:r>
            <a:endParaRPr lang="en-US" altLang="ja-JP" dirty="0"/>
          </a:p>
        </p:txBody>
      </p:sp>
      <p:sp>
        <p:nvSpPr>
          <p:cNvPr id="17" name="テキスト ボックス 16"/>
          <p:cNvSpPr txBox="1"/>
          <p:nvPr/>
        </p:nvSpPr>
        <p:spPr>
          <a:xfrm>
            <a:off x="278282" y="5662394"/>
            <a:ext cx="2035603" cy="646331"/>
          </a:xfrm>
          <a:prstGeom prst="rect">
            <a:avLst/>
          </a:prstGeom>
          <a:solidFill>
            <a:schemeClr val="bg1"/>
          </a:solidFill>
          <a:ln>
            <a:solidFill>
              <a:srgbClr val="FF0000"/>
            </a:solidFill>
          </a:ln>
        </p:spPr>
        <p:txBody>
          <a:bodyPr wrap="square" rtlCol="0">
            <a:spAutoFit/>
          </a:bodyPr>
          <a:lstStyle/>
          <a:p>
            <a:r>
              <a:rPr lang="en-US" altLang="ja-JP" dirty="0"/>
              <a:t>Vulnerability Note </a:t>
            </a:r>
            <a:r>
              <a:rPr lang="en-US" altLang="ja-JP" dirty="0" smtClean="0"/>
              <a:t>VU#576313</a:t>
            </a:r>
            <a:endParaRPr lang="en-US" altLang="ja-JP" dirty="0"/>
          </a:p>
        </p:txBody>
      </p:sp>
      <p:sp>
        <p:nvSpPr>
          <p:cNvPr id="29" name="スライド番号プレースホルダー 28"/>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479100390"/>
      </p:ext>
    </p:extLst>
  </p:cSld>
  <p:clrMapOvr>
    <a:masterClrMapping/>
  </p:clrMapOvr>
  <mc:AlternateContent xmlns:mc="http://schemas.openxmlformats.org/markup-compatibility/2006" xmlns:p14="http://schemas.microsoft.com/office/powerpoint/2010/main">
    <mc:Choice Requires="p14">
      <p:transition spd="slow" p14:dur="2000" advTm="136"/>
    </mc:Choice>
    <mc:Fallback xmlns="">
      <p:transition spd="slow" advTm="13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脆弱性を含むライブラリの再利用</a:t>
            </a:r>
            <a:endParaRPr kumimoji="1" lang="ja-JP" altLang="en-US" dirty="0"/>
          </a:p>
        </p:txBody>
      </p:sp>
      <p:sp>
        <p:nvSpPr>
          <p:cNvPr id="24" name="コンテンツ プレースホルダー 2"/>
          <p:cNvSpPr>
            <a:spLocks noGrp="1"/>
          </p:cNvSpPr>
          <p:nvPr>
            <p:ph idx="1"/>
          </p:nvPr>
        </p:nvSpPr>
        <p:spPr>
          <a:xfrm>
            <a:off x="457200" y="1600201"/>
            <a:ext cx="8229600" cy="2205125"/>
          </a:xfrm>
        </p:spPr>
        <p:txBody>
          <a:bodyPr/>
          <a:lstStyle/>
          <a:p>
            <a:pPr marL="0" indent="0">
              <a:buNone/>
            </a:pPr>
            <a:r>
              <a:rPr lang="en-US" altLang="ja-JP" dirty="0"/>
              <a:t> </a:t>
            </a:r>
            <a:r>
              <a:rPr lang="ja-JP" altLang="en-US" dirty="0" smtClean="0"/>
              <a:t>利用者はこれらのライブラリの脆弱性の影響を受けるリスクがある</a:t>
            </a:r>
            <a:endParaRPr lang="en-US" altLang="ja-JP" dirty="0" smtClean="0"/>
          </a:p>
        </p:txBody>
      </p:sp>
      <p:grpSp>
        <p:nvGrpSpPr>
          <p:cNvPr id="9" name="グループ化 8"/>
          <p:cNvGrpSpPr/>
          <p:nvPr/>
        </p:nvGrpSpPr>
        <p:grpSpPr>
          <a:xfrm>
            <a:off x="1640139" y="4441371"/>
            <a:ext cx="6223412" cy="3260808"/>
            <a:chOff x="1884218" y="4701778"/>
            <a:chExt cx="6691746" cy="3506196"/>
          </a:xfrm>
        </p:grpSpPr>
        <p:grpSp>
          <p:nvGrpSpPr>
            <p:cNvPr id="7" name="グループ化 6"/>
            <p:cNvGrpSpPr/>
            <p:nvPr/>
          </p:nvGrpSpPr>
          <p:grpSpPr>
            <a:xfrm>
              <a:off x="1884218" y="4701778"/>
              <a:ext cx="6691746" cy="2395058"/>
              <a:chOff x="1884218" y="4701778"/>
              <a:chExt cx="6691746" cy="2395058"/>
            </a:xfrm>
          </p:grpSpPr>
          <p:sp>
            <p:nvSpPr>
              <p:cNvPr id="21" name="角丸四角形 20"/>
              <p:cNvSpPr/>
              <p:nvPr/>
            </p:nvSpPr>
            <p:spPr>
              <a:xfrm>
                <a:off x="1884218" y="4701778"/>
                <a:ext cx="6691746" cy="2395058"/>
              </a:xfrm>
              <a:prstGeom prst="roundRect">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solidFill>
                    <a:sysClr val="windowText" lastClr="000000"/>
                  </a:solidFill>
                </a:endParaRPr>
              </a:p>
            </p:txBody>
          </p:sp>
          <p:sp>
            <p:nvSpPr>
              <p:cNvPr id="13" name="角丸四角形 12"/>
              <p:cNvSpPr/>
              <p:nvPr/>
            </p:nvSpPr>
            <p:spPr>
              <a:xfrm>
                <a:off x="2050473" y="5112327"/>
                <a:ext cx="1482436"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a:t>Apache </a:t>
                </a:r>
                <a:r>
                  <a:rPr lang="en-US" altLang="ja-JP" sz="1400" dirty="0" smtClean="0"/>
                  <a:t>Ant</a:t>
                </a:r>
              </a:p>
              <a:p>
                <a:pPr algn="ctr"/>
                <a:r>
                  <a:rPr lang="en-US" altLang="ja-JP" sz="1400" dirty="0" smtClean="0">
                    <a:solidFill>
                      <a:schemeClr val="tx1"/>
                    </a:solidFill>
                  </a:rPr>
                  <a:t>1.6.5</a:t>
                </a:r>
                <a:endParaRPr lang="en-US" altLang="ja-JP" sz="1400" dirty="0">
                  <a:solidFill>
                    <a:schemeClr val="tx1"/>
                  </a:solidFill>
                </a:endParaRPr>
              </a:p>
            </p:txBody>
          </p:sp>
          <p:sp>
            <p:nvSpPr>
              <p:cNvPr id="14" name="角丸四角形 13"/>
              <p:cNvSpPr/>
              <p:nvPr/>
            </p:nvSpPr>
            <p:spPr>
              <a:xfrm>
                <a:off x="3783748" y="5112327"/>
                <a:ext cx="208778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Codec</a:t>
                </a:r>
              </a:p>
              <a:p>
                <a:pPr algn="ctr"/>
                <a:r>
                  <a:rPr lang="en-US" altLang="ja-JP" sz="1400" dirty="0" smtClean="0">
                    <a:solidFill>
                      <a:schemeClr val="tx1"/>
                    </a:solidFill>
                  </a:rPr>
                  <a:t>1.8</a:t>
                </a:r>
                <a:endParaRPr lang="en-US" altLang="ja-JP" sz="1400" dirty="0">
                  <a:solidFill>
                    <a:schemeClr val="tx1"/>
                  </a:solidFill>
                </a:endParaRPr>
              </a:p>
            </p:txBody>
          </p:sp>
          <p:sp>
            <p:nvSpPr>
              <p:cNvPr id="15" name="角丸四角形 14"/>
              <p:cNvSpPr/>
              <p:nvPr/>
            </p:nvSpPr>
            <p:spPr>
              <a:xfrm>
                <a:off x="2539770" y="5923314"/>
                <a:ext cx="248795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Collections</a:t>
                </a:r>
              </a:p>
              <a:p>
                <a:pPr algn="ctr"/>
                <a:r>
                  <a:rPr lang="en-US" altLang="ja-JP" sz="1200" dirty="0" smtClean="0">
                    <a:solidFill>
                      <a:srgbClr val="FF0000"/>
                    </a:solidFill>
                  </a:rPr>
                  <a:t>3.2.1</a:t>
                </a:r>
                <a:endParaRPr lang="en-US" altLang="ja-JP" sz="1200" dirty="0">
                  <a:solidFill>
                    <a:srgbClr val="FF0000"/>
                  </a:solidFill>
                </a:endParaRPr>
              </a:p>
            </p:txBody>
          </p:sp>
          <p:sp>
            <p:nvSpPr>
              <p:cNvPr id="18" name="角丸四角形 17"/>
              <p:cNvSpPr/>
              <p:nvPr/>
            </p:nvSpPr>
            <p:spPr>
              <a:xfrm>
                <a:off x="6085459" y="5112327"/>
                <a:ext cx="2171850"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HttpClient</a:t>
                </a:r>
                <a:endParaRPr lang="en-US" altLang="ja-JP" sz="1400" dirty="0" smtClean="0"/>
              </a:p>
              <a:p>
                <a:pPr algn="ctr"/>
                <a:r>
                  <a:rPr lang="en-US" altLang="ja-JP" sz="1400" dirty="0" smtClean="0">
                    <a:solidFill>
                      <a:schemeClr val="tx1"/>
                    </a:solidFill>
                  </a:rPr>
                  <a:t>4.3.1</a:t>
                </a:r>
                <a:endParaRPr lang="en-US" altLang="ja-JP" sz="1400" dirty="0">
                  <a:solidFill>
                    <a:schemeClr val="tx1"/>
                  </a:solidFill>
                </a:endParaRPr>
              </a:p>
            </p:txBody>
          </p:sp>
          <p:sp>
            <p:nvSpPr>
              <p:cNvPr id="20" name="角丸四角形 19"/>
              <p:cNvSpPr/>
              <p:nvPr/>
            </p:nvSpPr>
            <p:spPr>
              <a:xfrm>
                <a:off x="5683278" y="5917468"/>
                <a:ext cx="1867188"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Xalan</a:t>
                </a:r>
                <a:endParaRPr lang="en-US" altLang="ja-JP" sz="1400" dirty="0" smtClean="0"/>
              </a:p>
              <a:p>
                <a:pPr algn="ctr"/>
                <a:r>
                  <a:rPr lang="en-US" altLang="ja-JP" sz="1400" dirty="0" smtClean="0">
                    <a:solidFill>
                      <a:srgbClr val="FF0000"/>
                    </a:solidFill>
                  </a:rPr>
                  <a:t>2.7.1</a:t>
                </a:r>
                <a:endParaRPr lang="en-US" altLang="ja-JP" sz="1400" dirty="0">
                  <a:solidFill>
                    <a:srgbClr val="FF0000"/>
                  </a:solidFill>
                </a:endParaRPr>
              </a:p>
            </p:txBody>
          </p:sp>
        </p:grpSp>
        <p:sp>
          <p:nvSpPr>
            <p:cNvPr id="19" name="テキスト ボックス 18"/>
            <p:cNvSpPr txBox="1"/>
            <p:nvPr/>
          </p:nvSpPr>
          <p:spPr>
            <a:xfrm rot="5400000">
              <a:off x="4424928" y="7246647"/>
              <a:ext cx="1610325" cy="312329"/>
            </a:xfrm>
            <a:prstGeom prst="rect">
              <a:avLst/>
            </a:prstGeom>
            <a:noFill/>
          </p:spPr>
          <p:txBody>
            <a:bodyPr wrap="square" rtlCol="0">
              <a:spAutoFit/>
            </a:bodyPr>
            <a:lstStyle/>
            <a:p>
              <a:r>
                <a:rPr kumimoji="1" lang="ja-JP" altLang="en-US" sz="1400" dirty="0" smtClean="0"/>
                <a:t>・・・</a:t>
              </a:r>
              <a:endParaRPr kumimoji="1" lang="ja-JP" altLang="en-US" sz="1400" dirty="0"/>
            </a:p>
          </p:txBody>
        </p:sp>
      </p:grpSp>
      <p:sp>
        <p:nvSpPr>
          <p:cNvPr id="10" name="正方形/長方形 9"/>
          <p:cNvSpPr/>
          <p:nvPr/>
        </p:nvSpPr>
        <p:spPr>
          <a:xfrm>
            <a:off x="3781696" y="4039147"/>
            <a:ext cx="1946738" cy="6413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US" altLang="ja-JP" sz="1600" dirty="0"/>
              <a:t>Google Web Toolkit 2.7.0</a:t>
            </a:r>
            <a:endParaRPr lang="ja-JP" altLang="en-US" sz="1600" dirty="0"/>
          </a:p>
        </p:txBody>
      </p:sp>
      <p:sp>
        <p:nvSpPr>
          <p:cNvPr id="16" name="テキスト ボックス 15"/>
          <p:cNvSpPr txBox="1"/>
          <p:nvPr/>
        </p:nvSpPr>
        <p:spPr>
          <a:xfrm>
            <a:off x="6780300" y="5800497"/>
            <a:ext cx="2166499" cy="923330"/>
          </a:xfrm>
          <a:prstGeom prst="rect">
            <a:avLst/>
          </a:prstGeom>
          <a:solidFill>
            <a:schemeClr val="bg1"/>
          </a:solid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ja-JP" dirty="0"/>
              <a:t>#2014-002 </a:t>
            </a:r>
            <a:r>
              <a:rPr lang="en-US" altLang="ja-JP" dirty="0" err="1"/>
              <a:t>Xalan</a:t>
            </a:r>
            <a:r>
              <a:rPr lang="en-US" altLang="ja-JP" dirty="0"/>
              <a:t>-Java insufficient secure </a:t>
            </a:r>
            <a:r>
              <a:rPr lang="en-US" altLang="ja-JP" dirty="0" smtClean="0"/>
              <a:t>processing</a:t>
            </a:r>
            <a:endParaRPr lang="en-US" altLang="ja-JP" dirty="0"/>
          </a:p>
        </p:txBody>
      </p:sp>
      <p:sp>
        <p:nvSpPr>
          <p:cNvPr id="17" name="テキスト ボックス 16"/>
          <p:cNvSpPr txBox="1"/>
          <p:nvPr/>
        </p:nvSpPr>
        <p:spPr>
          <a:xfrm>
            <a:off x="278282" y="5662394"/>
            <a:ext cx="2035603" cy="646331"/>
          </a:xfrm>
          <a:prstGeom prst="rect">
            <a:avLst/>
          </a:prstGeom>
          <a:solidFill>
            <a:schemeClr val="bg1"/>
          </a:solidFill>
          <a:ln>
            <a:solidFill>
              <a:srgbClr val="FF0000"/>
            </a:solidFill>
          </a:ln>
        </p:spPr>
        <p:txBody>
          <a:bodyPr wrap="square" rtlCol="0">
            <a:spAutoFit/>
          </a:bodyPr>
          <a:lstStyle/>
          <a:p>
            <a:r>
              <a:rPr lang="en-US" altLang="ja-JP" dirty="0"/>
              <a:t>Vulnerability Note </a:t>
            </a:r>
            <a:r>
              <a:rPr lang="en-US" altLang="ja-JP" dirty="0" smtClean="0"/>
              <a:t>VU#576313</a:t>
            </a:r>
            <a:endParaRPr lang="en-US" altLang="ja-JP" dirty="0"/>
          </a:p>
        </p:txBody>
      </p:sp>
      <p:sp>
        <p:nvSpPr>
          <p:cNvPr id="29" name="スライド番号プレースホルダー 28"/>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805837521"/>
      </p:ext>
    </p:extLst>
  </p:cSld>
  <p:clrMapOvr>
    <a:masterClrMapping/>
  </p:clrMapOvr>
  <mc:AlternateContent xmlns:mc="http://schemas.openxmlformats.org/markup-compatibility/2006" xmlns:p14="http://schemas.microsoft.com/office/powerpoint/2010/main">
    <mc:Choice Requires="p14">
      <p:transition spd="slow" p14:dur="2000" advTm="136"/>
    </mc:Choice>
    <mc:Fallback xmlns="">
      <p:transition spd="slow" advTm="13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既存</a:t>
            </a:r>
            <a:r>
              <a:rPr lang="ja-JP" altLang="en-US" sz="3600" dirty="0" smtClean="0"/>
              <a:t>研究</a:t>
            </a:r>
            <a:r>
              <a:rPr lang="en-US" altLang="ja-JP" sz="3600" dirty="0" smtClean="0"/>
              <a:t>: </a:t>
            </a:r>
            <a:r>
              <a:rPr lang="ja-JP" altLang="en-US" sz="3600" dirty="0" smtClean="0"/>
              <a:t>バイトコード比較による</a:t>
            </a:r>
            <a:r>
              <a:rPr lang="en-US" altLang="ja-JP" sz="3600" dirty="0" smtClean="0"/>
              <a:t/>
            </a:r>
            <a:br>
              <a:rPr lang="en-US" altLang="ja-JP" sz="3600" dirty="0" smtClean="0"/>
            </a:br>
            <a:r>
              <a:rPr lang="ja-JP" altLang="en-US" sz="3600" dirty="0" smtClean="0"/>
              <a:t>再利用元の特定</a:t>
            </a:r>
            <a:endParaRPr kumimoji="1" lang="ja-JP" altLang="en-US" sz="3600" dirty="0"/>
          </a:p>
        </p:txBody>
      </p:sp>
      <p:sp>
        <p:nvSpPr>
          <p:cNvPr id="3" name="コンテンツ プレースホルダー 2"/>
          <p:cNvSpPr>
            <a:spLocks noGrp="1"/>
          </p:cNvSpPr>
          <p:nvPr>
            <p:ph idx="1"/>
          </p:nvPr>
        </p:nvSpPr>
        <p:spPr/>
        <p:txBody>
          <a:bodyPr/>
          <a:lstStyle/>
          <a:p>
            <a:pPr marL="0" indent="0">
              <a:buNone/>
            </a:pPr>
            <a:r>
              <a:rPr lang="en-US" altLang="ja-JP" sz="2800" dirty="0" smtClean="0"/>
              <a:t>Jar</a:t>
            </a:r>
            <a:r>
              <a:rPr lang="ja-JP" altLang="en-US" sz="2800" dirty="0" smtClean="0"/>
              <a:t>ファイル内に含まれるクラスファイルの比較によりコードの再利用を検出する手法</a:t>
            </a:r>
            <a:endParaRPr lang="en-US" altLang="ja-JP" sz="2800" dirty="0" smtClean="0"/>
          </a:p>
          <a:p>
            <a:r>
              <a:rPr lang="en-US" altLang="ja-JP" sz="2800" dirty="0" smtClean="0"/>
              <a:t>Software </a:t>
            </a:r>
            <a:r>
              <a:rPr lang="en-US" altLang="ja-JP" sz="2800" dirty="0" err="1" smtClean="0"/>
              <a:t>Bertillonage</a:t>
            </a:r>
            <a:r>
              <a:rPr lang="en-US" altLang="ja-JP" sz="2800" dirty="0" smtClean="0"/>
              <a:t> [1]</a:t>
            </a:r>
          </a:p>
          <a:p>
            <a:pPr lvl="1"/>
            <a:r>
              <a:rPr lang="ja-JP" altLang="en-US" sz="2400" dirty="0" smtClean="0"/>
              <a:t>複数のライブラリからコードの再利用が行われたときに再利用元特定が難しい</a:t>
            </a:r>
            <a:endParaRPr lang="en-US" altLang="ja-JP" sz="2400" dirty="0" smtClean="0"/>
          </a:p>
          <a:p>
            <a:r>
              <a:rPr lang="en-US" altLang="ja-JP" sz="2800" dirty="0" smtClean="0"/>
              <a:t>Software Ingredients [2]</a:t>
            </a:r>
          </a:p>
          <a:p>
            <a:pPr lvl="1"/>
            <a:r>
              <a:rPr lang="ja-JP" altLang="en-US" sz="2400" dirty="0" smtClean="0"/>
              <a:t>パッケージのリネームが行われた場合に再利用が検出不可</a:t>
            </a:r>
            <a:endParaRPr lang="en-US" altLang="ja-JP" sz="2400" dirty="0" smtClean="0"/>
          </a:p>
        </p:txBody>
      </p:sp>
      <p:sp>
        <p:nvSpPr>
          <p:cNvPr id="6" name="テキスト ボックス 5"/>
          <p:cNvSpPr txBox="1"/>
          <p:nvPr/>
        </p:nvSpPr>
        <p:spPr>
          <a:xfrm>
            <a:off x="457200" y="5509558"/>
            <a:ext cx="8495052" cy="707886"/>
          </a:xfrm>
          <a:prstGeom prst="rect">
            <a:avLst/>
          </a:prstGeom>
          <a:noFill/>
          <a:ln>
            <a:solidFill>
              <a:schemeClr val="accent1"/>
            </a:solidFill>
          </a:ln>
        </p:spPr>
        <p:txBody>
          <a:bodyPr wrap="square" rtlCol="0">
            <a:spAutoFit/>
          </a:bodyPr>
          <a:lstStyle/>
          <a:p>
            <a:r>
              <a:rPr lang="en-US" altLang="ja-JP" sz="1000" dirty="0" smtClean="0"/>
              <a:t>[1] J</a:t>
            </a:r>
            <a:r>
              <a:rPr lang="en-US" altLang="ja-JP" sz="1000" dirty="0"/>
              <a:t>. Davies, D. M. German, M. W. Godfrey, </a:t>
            </a:r>
            <a:r>
              <a:rPr lang="en-US" altLang="ja-JP" sz="1000" dirty="0" smtClean="0"/>
              <a:t>and A</a:t>
            </a:r>
            <a:r>
              <a:rPr lang="en-US" altLang="ja-JP" sz="1000" dirty="0"/>
              <a:t>. </a:t>
            </a:r>
            <a:r>
              <a:rPr lang="en-US" altLang="ja-JP" sz="1000" dirty="0" err="1"/>
              <a:t>Hindle</a:t>
            </a:r>
            <a:r>
              <a:rPr lang="en-US" altLang="ja-JP" sz="1000" dirty="0"/>
              <a:t>. Software </a:t>
            </a:r>
            <a:r>
              <a:rPr lang="en-US" altLang="ja-JP" sz="1000" dirty="0" err="1"/>
              <a:t>bertillonage</a:t>
            </a:r>
            <a:r>
              <a:rPr lang="en-US" altLang="ja-JP" sz="1000" dirty="0"/>
              <a:t>: Finding </a:t>
            </a:r>
            <a:r>
              <a:rPr lang="en-US" altLang="ja-JP" sz="1000" dirty="0" smtClean="0"/>
              <a:t>the provenance </a:t>
            </a:r>
            <a:r>
              <a:rPr lang="en-US" altLang="ja-JP" sz="1000" dirty="0"/>
              <a:t>of an entity. In </a:t>
            </a:r>
            <a:r>
              <a:rPr lang="en-US" altLang="ja-JP" sz="1000" i="1" dirty="0"/>
              <a:t>Proceedings of the </a:t>
            </a:r>
            <a:r>
              <a:rPr lang="en-US" altLang="ja-JP" sz="1000" i="1" dirty="0" smtClean="0"/>
              <a:t>8</a:t>
            </a:r>
            <a:r>
              <a:rPr lang="en-US" altLang="ja-JP" sz="1000" i="1" baseline="30000" dirty="0" smtClean="0"/>
              <a:t>th</a:t>
            </a:r>
            <a:r>
              <a:rPr lang="en-US" altLang="ja-JP" sz="1000" i="1" dirty="0" smtClean="0"/>
              <a:t> Working </a:t>
            </a:r>
            <a:r>
              <a:rPr lang="en-US" altLang="ja-JP" sz="1000" i="1" dirty="0"/>
              <a:t>Conference on Mining Software </a:t>
            </a:r>
            <a:r>
              <a:rPr lang="en-US" altLang="ja-JP" sz="1000" i="1" dirty="0" smtClean="0"/>
              <a:t>Repositories</a:t>
            </a:r>
            <a:r>
              <a:rPr lang="en-US" altLang="ja-JP" sz="1000" dirty="0" smtClean="0"/>
              <a:t>, pages </a:t>
            </a:r>
            <a:r>
              <a:rPr lang="en-US" altLang="ja-JP" sz="1000" dirty="0"/>
              <a:t>183–192, 2011</a:t>
            </a:r>
            <a:r>
              <a:rPr lang="en-US" altLang="ja-JP" sz="1000" dirty="0" smtClean="0"/>
              <a:t>.</a:t>
            </a:r>
          </a:p>
          <a:p>
            <a:r>
              <a:rPr kumimoji="1" lang="en-US" altLang="ja-JP" sz="1000" dirty="0" smtClean="0"/>
              <a:t>[2</a:t>
            </a:r>
            <a:r>
              <a:rPr lang="en-US" altLang="ja-JP" sz="1000" dirty="0" smtClean="0"/>
              <a:t>] </a:t>
            </a:r>
            <a:r>
              <a:rPr lang="en-US" altLang="ja-JP" sz="1000" dirty="0"/>
              <a:t>T. Ishio, R. G. Kula, T. Kanda, D. M. German and K. Inoue. Software Ingredients: Detection of Third-party </a:t>
            </a:r>
            <a:r>
              <a:rPr lang="en-US" altLang="ja-JP" sz="1000" dirty="0" smtClean="0"/>
              <a:t>Component Reuse </a:t>
            </a:r>
            <a:r>
              <a:rPr lang="en-US" altLang="ja-JP" sz="1000" dirty="0"/>
              <a:t>in Java Software </a:t>
            </a:r>
            <a:r>
              <a:rPr lang="en-US" altLang="ja-JP" sz="1000" dirty="0" smtClean="0"/>
              <a:t>Release. </a:t>
            </a:r>
            <a:r>
              <a:rPr lang="en-US" altLang="ja-JP" sz="1000" dirty="0"/>
              <a:t>In </a:t>
            </a:r>
            <a:r>
              <a:rPr lang="en-US" altLang="ja-JP" sz="1000" i="1" dirty="0"/>
              <a:t>Proceedings of the </a:t>
            </a:r>
            <a:r>
              <a:rPr lang="en-US" altLang="ja-JP" sz="1000" i="1" dirty="0" smtClean="0"/>
              <a:t>13</a:t>
            </a:r>
            <a:r>
              <a:rPr lang="en-US" altLang="ja-JP" sz="1000" i="1" baseline="30000" dirty="0" smtClean="0"/>
              <a:t>th</a:t>
            </a:r>
            <a:r>
              <a:rPr lang="en-US" altLang="ja-JP" sz="1000" i="1" dirty="0" smtClean="0"/>
              <a:t> </a:t>
            </a:r>
            <a:r>
              <a:rPr lang="en-US" altLang="ja-JP" sz="1000" i="1" dirty="0"/>
              <a:t>Working Conference on Mining Software </a:t>
            </a:r>
            <a:r>
              <a:rPr lang="en-US" altLang="ja-JP" sz="1000" i="1" dirty="0" smtClean="0"/>
              <a:t>Repositories, pages 339-350, 2016</a:t>
            </a:r>
            <a:endParaRPr kumimoji="1" lang="ja-JP" altLang="en-US" sz="10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custDataLst>
      <p:tags r:id="rId1"/>
    </p:custDataLst>
    <p:extLst>
      <p:ext uri="{BB962C8B-B14F-4D97-AF65-F5344CB8AC3E}">
        <p14:creationId xmlns:p14="http://schemas.microsoft.com/office/powerpoint/2010/main" val="3558506381"/>
      </p:ext>
    </p:extLst>
  </p:cSld>
  <p:clrMapOvr>
    <a:masterClrMapping/>
  </p:clrMapOvr>
  <mc:AlternateContent xmlns:mc="http://schemas.openxmlformats.org/markup-compatibility/2006" xmlns:p14="http://schemas.microsoft.com/office/powerpoint/2010/main">
    <mc:Choice Requires="p14">
      <p:transition spd="slow" p14:dur="2000" advTm="144"/>
    </mc:Choice>
    <mc:Fallback xmlns="">
      <p:transition spd="slow" advTm="144"/>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パッケージのリネーム</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sz="2800" dirty="0" smtClean="0"/>
              <a:t> Java</a:t>
            </a:r>
            <a:r>
              <a:rPr kumimoji="1" lang="ja-JP" altLang="en-US" sz="2800" dirty="0" smtClean="0"/>
              <a:t>では，クラスファイル名の衝突を避けるため</a:t>
            </a:r>
            <a:r>
              <a:rPr lang="ja-JP" altLang="en-US" sz="2800" dirty="0" smtClean="0"/>
              <a:t>，パッケージという名前空間が用いられる</a:t>
            </a:r>
            <a:endParaRPr lang="en-US" altLang="ja-JP" sz="2800" dirty="0" smtClean="0"/>
          </a:p>
          <a:p>
            <a:pPr lvl="1"/>
            <a:r>
              <a:rPr lang="ja-JP" altLang="en-US" sz="2400" dirty="0" smtClean="0"/>
              <a:t>再利用が行われる際にパッケージ名を変更するような場合がある</a:t>
            </a:r>
            <a:endParaRPr kumimoji="1" lang="en-US" altLang="ja-JP" sz="2400" dirty="0" smtClean="0"/>
          </a:p>
        </p:txBody>
      </p:sp>
      <p:sp>
        <p:nvSpPr>
          <p:cNvPr id="33" name="正方形/長方形 32"/>
          <p:cNvSpPr/>
          <p:nvPr/>
        </p:nvSpPr>
        <p:spPr>
          <a:xfrm>
            <a:off x="1203184" y="4355112"/>
            <a:ext cx="2428043" cy="15470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p:cNvSpPr/>
          <p:nvPr/>
        </p:nvSpPr>
        <p:spPr>
          <a:xfrm>
            <a:off x="1986892" y="5939393"/>
            <a:ext cx="1193468" cy="369332"/>
          </a:xfrm>
          <a:prstGeom prst="rect">
            <a:avLst/>
          </a:prstGeom>
        </p:spPr>
        <p:txBody>
          <a:bodyPr wrap="none">
            <a:spAutoFit/>
          </a:bodyPr>
          <a:lstStyle/>
          <a:p>
            <a:r>
              <a:rPr lang="en-US" altLang="ja-JP" dirty="0"/>
              <a:t>L</a:t>
            </a:r>
            <a:r>
              <a:rPr lang="en-US" altLang="ja-JP" dirty="0" smtClean="0"/>
              <a:t>ibrary.jar</a:t>
            </a:r>
            <a:endParaRPr lang="ja-JP" altLang="en-US" dirty="0"/>
          </a:p>
        </p:txBody>
      </p:sp>
      <p:grpSp>
        <p:nvGrpSpPr>
          <p:cNvPr id="56" name="グループ化 55"/>
          <p:cNvGrpSpPr/>
          <p:nvPr/>
        </p:nvGrpSpPr>
        <p:grpSpPr>
          <a:xfrm>
            <a:off x="1362221" y="4635242"/>
            <a:ext cx="2290239" cy="1254640"/>
            <a:chOff x="1410618" y="3489295"/>
            <a:chExt cx="2290239" cy="1254640"/>
          </a:xfrm>
        </p:grpSpPr>
        <p:pic>
          <p:nvPicPr>
            <p:cNvPr id="57" name="図 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6421" y="3489295"/>
              <a:ext cx="799701" cy="521731"/>
            </a:xfrm>
            <a:prstGeom prst="rect">
              <a:avLst/>
            </a:prstGeom>
          </p:spPr>
        </p:pic>
        <p:cxnSp>
          <p:nvCxnSpPr>
            <p:cNvPr id="58" name="カギ線コネクタ 57"/>
            <p:cNvCxnSpPr/>
            <p:nvPr/>
          </p:nvCxnSpPr>
          <p:spPr>
            <a:xfrm rot="16200000" flipH="1">
              <a:off x="2234084" y="3984291"/>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1410618" y="3607939"/>
              <a:ext cx="1691305" cy="430887"/>
            </a:xfrm>
            <a:prstGeom prst="rect">
              <a:avLst/>
            </a:prstGeom>
            <a:noFill/>
          </p:spPr>
          <p:txBody>
            <a:bodyPr wrap="square" rtlCol="0">
              <a:spAutoFit/>
            </a:bodyPr>
            <a:lstStyle/>
            <a:p>
              <a:pPr algn="ctr"/>
              <a:r>
                <a:rPr lang="en-US" altLang="ja-JP" sz="1050" b="1" dirty="0" smtClean="0"/>
                <a:t>Package</a:t>
              </a:r>
            </a:p>
            <a:p>
              <a:pPr algn="ctr"/>
              <a:r>
                <a:rPr lang="en-US" altLang="ja-JP" sz="1050" b="1" dirty="0" smtClean="0"/>
                <a:t>lib</a:t>
              </a:r>
              <a:endParaRPr lang="ja-JP" altLang="en-US" sz="1050" b="1" dirty="0"/>
            </a:p>
          </p:txBody>
        </p:sp>
        <p:cxnSp>
          <p:nvCxnSpPr>
            <p:cNvPr id="60" name="カギ線コネクタ 59"/>
            <p:cNvCxnSpPr/>
            <p:nvPr/>
          </p:nvCxnSpPr>
          <p:spPr>
            <a:xfrm rot="16200000" flipH="1">
              <a:off x="2105856" y="4316485"/>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メモ 60"/>
            <p:cNvSpPr/>
            <p:nvPr/>
          </p:nvSpPr>
          <p:spPr>
            <a:xfrm>
              <a:off x="2443781" y="405090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62" name="正方形/長方形 61"/>
            <p:cNvSpPr/>
            <p:nvPr/>
          </p:nvSpPr>
          <p:spPr>
            <a:xfrm>
              <a:off x="2601960" y="4002294"/>
              <a:ext cx="1098897" cy="338554"/>
            </a:xfrm>
            <a:prstGeom prst="rect">
              <a:avLst/>
            </a:prstGeom>
          </p:spPr>
          <p:txBody>
            <a:bodyPr wrap="square">
              <a:spAutoFit/>
            </a:bodyPr>
            <a:lstStyle/>
            <a:p>
              <a:r>
                <a:rPr lang="en-US" altLang="ja-JP" sz="1600" dirty="0" err="1"/>
                <a:t>A.class</a:t>
              </a:r>
              <a:endParaRPr lang="ja-JP" altLang="en-US" sz="1600" dirty="0"/>
            </a:p>
          </p:txBody>
        </p:sp>
        <p:sp>
          <p:nvSpPr>
            <p:cNvPr id="63" name="メモ 62"/>
            <p:cNvSpPr/>
            <p:nvPr/>
          </p:nvSpPr>
          <p:spPr>
            <a:xfrm>
              <a:off x="2443780" y="4462550"/>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64" name="正方形/長方形 63"/>
            <p:cNvSpPr/>
            <p:nvPr/>
          </p:nvSpPr>
          <p:spPr>
            <a:xfrm>
              <a:off x="2601959" y="4405381"/>
              <a:ext cx="1098897" cy="338554"/>
            </a:xfrm>
            <a:prstGeom prst="rect">
              <a:avLst/>
            </a:prstGeom>
          </p:spPr>
          <p:txBody>
            <a:bodyPr wrap="square">
              <a:spAutoFit/>
            </a:bodyPr>
            <a:lstStyle/>
            <a:p>
              <a:r>
                <a:rPr lang="en-US" altLang="ja-JP" sz="1600" dirty="0" err="1"/>
                <a:t>B</a:t>
              </a:r>
              <a:r>
                <a:rPr lang="en-US" altLang="ja-JP" sz="1600" dirty="0" err="1" smtClean="0"/>
                <a:t>.class</a:t>
              </a:r>
              <a:endParaRPr lang="ja-JP" altLang="en-US" sz="1600" dirty="0"/>
            </a:p>
          </p:txBody>
        </p:sp>
      </p:grpSp>
      <p:grpSp>
        <p:nvGrpSpPr>
          <p:cNvPr id="4" name="グループ化 3"/>
          <p:cNvGrpSpPr/>
          <p:nvPr/>
        </p:nvGrpSpPr>
        <p:grpSpPr>
          <a:xfrm>
            <a:off x="3052862" y="4355112"/>
            <a:ext cx="4710854" cy="2306192"/>
            <a:chOff x="3052862" y="4355112"/>
            <a:chExt cx="4710854" cy="2306192"/>
          </a:xfrm>
        </p:grpSpPr>
        <p:grpSp>
          <p:nvGrpSpPr>
            <p:cNvPr id="34" name="グループ化 33"/>
            <p:cNvGrpSpPr/>
            <p:nvPr/>
          </p:nvGrpSpPr>
          <p:grpSpPr>
            <a:xfrm>
              <a:off x="5335672" y="4969329"/>
              <a:ext cx="2290239" cy="1254640"/>
              <a:chOff x="1410618" y="3489295"/>
              <a:chExt cx="2290239" cy="1254640"/>
            </a:xfrm>
          </p:grpSpPr>
          <p:pic>
            <p:nvPicPr>
              <p:cNvPr id="35" name="図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6421" y="3489295"/>
                <a:ext cx="799701" cy="521731"/>
              </a:xfrm>
              <a:prstGeom prst="rect">
                <a:avLst/>
              </a:prstGeom>
            </p:spPr>
          </p:pic>
          <p:cxnSp>
            <p:nvCxnSpPr>
              <p:cNvPr id="36" name="カギ線コネクタ 35"/>
              <p:cNvCxnSpPr/>
              <p:nvPr/>
            </p:nvCxnSpPr>
            <p:spPr>
              <a:xfrm rot="16200000" flipH="1">
                <a:off x="2234084" y="3984291"/>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1410618" y="3607939"/>
                <a:ext cx="1691305" cy="415498"/>
              </a:xfrm>
              <a:prstGeom prst="rect">
                <a:avLst/>
              </a:prstGeom>
              <a:noFill/>
            </p:spPr>
            <p:txBody>
              <a:bodyPr wrap="square" rtlCol="0">
                <a:spAutoFit/>
              </a:bodyPr>
              <a:lstStyle/>
              <a:p>
                <a:pPr algn="ctr"/>
                <a:r>
                  <a:rPr lang="en-US" altLang="ja-JP" sz="1050" b="1" dirty="0" smtClean="0">
                    <a:solidFill>
                      <a:srgbClr val="FF0000"/>
                    </a:solidFill>
                  </a:rPr>
                  <a:t>Package</a:t>
                </a:r>
              </a:p>
              <a:p>
                <a:pPr algn="ctr"/>
                <a:r>
                  <a:rPr lang="en-US" altLang="ja-JP" sz="1050" b="1" dirty="0">
                    <a:solidFill>
                      <a:srgbClr val="FF0000"/>
                    </a:solidFill>
                  </a:rPr>
                  <a:t>Y</a:t>
                </a:r>
              </a:p>
            </p:txBody>
          </p:sp>
          <p:cxnSp>
            <p:nvCxnSpPr>
              <p:cNvPr id="38" name="カギ線コネクタ 37"/>
              <p:cNvCxnSpPr/>
              <p:nvPr/>
            </p:nvCxnSpPr>
            <p:spPr>
              <a:xfrm rot="16200000" flipH="1">
                <a:off x="2105856" y="4316485"/>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メモ 38"/>
              <p:cNvSpPr/>
              <p:nvPr/>
            </p:nvSpPr>
            <p:spPr>
              <a:xfrm>
                <a:off x="2443781" y="405090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40" name="正方形/長方形 39"/>
              <p:cNvSpPr/>
              <p:nvPr/>
            </p:nvSpPr>
            <p:spPr>
              <a:xfrm>
                <a:off x="2601960" y="4002294"/>
                <a:ext cx="1098897" cy="338554"/>
              </a:xfrm>
              <a:prstGeom prst="rect">
                <a:avLst/>
              </a:prstGeom>
            </p:spPr>
            <p:txBody>
              <a:bodyPr wrap="square">
                <a:spAutoFit/>
              </a:bodyPr>
              <a:lstStyle/>
              <a:p>
                <a:r>
                  <a:rPr lang="en-US" altLang="ja-JP" sz="1600" dirty="0" err="1"/>
                  <a:t>A.class</a:t>
                </a:r>
                <a:endParaRPr lang="ja-JP" altLang="en-US" sz="1600" dirty="0"/>
              </a:p>
            </p:txBody>
          </p:sp>
          <p:sp>
            <p:nvSpPr>
              <p:cNvPr id="41" name="メモ 40"/>
              <p:cNvSpPr/>
              <p:nvPr/>
            </p:nvSpPr>
            <p:spPr>
              <a:xfrm>
                <a:off x="2443780" y="4462550"/>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42" name="正方形/長方形 41"/>
              <p:cNvSpPr/>
              <p:nvPr/>
            </p:nvSpPr>
            <p:spPr>
              <a:xfrm>
                <a:off x="2601959" y="4405381"/>
                <a:ext cx="1098897" cy="338554"/>
              </a:xfrm>
              <a:prstGeom prst="rect">
                <a:avLst/>
              </a:prstGeom>
            </p:spPr>
            <p:txBody>
              <a:bodyPr wrap="square">
                <a:spAutoFit/>
              </a:bodyPr>
              <a:lstStyle/>
              <a:p>
                <a:r>
                  <a:rPr lang="en-US" altLang="ja-JP" sz="1600" dirty="0" err="1"/>
                  <a:t>B</a:t>
                </a:r>
                <a:r>
                  <a:rPr lang="en-US" altLang="ja-JP" sz="1600" dirty="0" err="1" smtClean="0"/>
                  <a:t>.class</a:t>
                </a:r>
                <a:endParaRPr lang="ja-JP" altLang="en-US" sz="1600" dirty="0"/>
              </a:p>
            </p:txBody>
          </p:sp>
        </p:grpSp>
        <p:sp>
          <p:nvSpPr>
            <p:cNvPr id="53" name="右矢印 52"/>
            <p:cNvSpPr/>
            <p:nvPr/>
          </p:nvSpPr>
          <p:spPr>
            <a:xfrm rot="263320">
              <a:off x="3052862" y="4875725"/>
              <a:ext cx="2703119" cy="4645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413969" y="4617867"/>
              <a:ext cx="1980903" cy="369332"/>
            </a:xfrm>
            <a:prstGeom prst="rect">
              <a:avLst/>
            </a:prstGeom>
            <a:noFill/>
          </p:spPr>
          <p:txBody>
            <a:bodyPr wrap="square" rtlCol="0">
              <a:spAutoFit/>
            </a:bodyPr>
            <a:lstStyle/>
            <a:p>
              <a:pPr algn="ctr"/>
              <a:r>
                <a:rPr lang="ja-JP" altLang="en-US" dirty="0"/>
                <a:t>再利用</a:t>
              </a:r>
              <a:endParaRPr kumimoji="1" lang="ja-JP" altLang="en-US" dirty="0"/>
            </a:p>
          </p:txBody>
        </p:sp>
        <p:sp>
          <p:nvSpPr>
            <p:cNvPr id="65" name="正方形/長方形 64"/>
            <p:cNvSpPr/>
            <p:nvPr/>
          </p:nvSpPr>
          <p:spPr>
            <a:xfrm>
              <a:off x="5335673" y="4355112"/>
              <a:ext cx="2428043" cy="19536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5955675" y="6291972"/>
              <a:ext cx="1415772" cy="369332"/>
            </a:xfrm>
            <a:prstGeom prst="rect">
              <a:avLst/>
            </a:prstGeom>
          </p:spPr>
          <p:txBody>
            <a:bodyPr wrap="none">
              <a:spAutoFit/>
            </a:bodyPr>
            <a:lstStyle/>
            <a:p>
              <a:r>
                <a:rPr lang="en-US" altLang="ja-JP" dirty="0" smtClean="0"/>
                <a:t>Software.jar</a:t>
              </a:r>
              <a:endParaRPr lang="ja-JP" altLang="en-US" dirty="0"/>
            </a:p>
          </p:txBody>
        </p:sp>
        <p:pic>
          <p:nvPicPr>
            <p:cNvPr id="68" name="図 6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1475" y="4364693"/>
              <a:ext cx="799701" cy="521731"/>
            </a:xfrm>
            <a:prstGeom prst="rect">
              <a:avLst/>
            </a:prstGeom>
          </p:spPr>
        </p:pic>
        <p:sp>
          <p:nvSpPr>
            <p:cNvPr id="70" name="テキスト ボックス 69"/>
            <p:cNvSpPr txBox="1"/>
            <p:nvPr/>
          </p:nvSpPr>
          <p:spPr>
            <a:xfrm>
              <a:off x="5335671" y="4470927"/>
              <a:ext cx="1691305" cy="415498"/>
            </a:xfrm>
            <a:prstGeom prst="rect">
              <a:avLst/>
            </a:prstGeom>
            <a:noFill/>
          </p:spPr>
          <p:txBody>
            <a:bodyPr wrap="square" rtlCol="0">
              <a:spAutoFit/>
            </a:bodyPr>
            <a:lstStyle/>
            <a:p>
              <a:pPr algn="ctr"/>
              <a:r>
                <a:rPr lang="en-US" altLang="ja-JP" sz="1050" b="1" dirty="0" smtClean="0">
                  <a:solidFill>
                    <a:srgbClr val="FF0000"/>
                  </a:solidFill>
                </a:rPr>
                <a:t>Package</a:t>
              </a:r>
            </a:p>
            <a:p>
              <a:pPr algn="ctr"/>
              <a:r>
                <a:rPr lang="en-US" altLang="ja-JP" sz="1050" b="1" dirty="0" smtClean="0">
                  <a:solidFill>
                    <a:srgbClr val="FF0000"/>
                  </a:solidFill>
                </a:rPr>
                <a:t>X</a:t>
              </a:r>
              <a:endParaRPr lang="en-US" altLang="ja-JP" sz="1050" b="1" dirty="0">
                <a:solidFill>
                  <a:srgbClr val="FF0000"/>
                </a:solidFill>
              </a:endParaRPr>
            </a:p>
          </p:txBody>
        </p:sp>
      </p:grpSp>
      <p:sp>
        <p:nvSpPr>
          <p:cNvPr id="71" name="スライド番号プレースホルダー 70"/>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224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　</a:t>
            </a:r>
            <a:r>
              <a:rPr lang="en-US" altLang="ja-JP" sz="2800" dirty="0" smtClean="0"/>
              <a:t>Java</a:t>
            </a:r>
            <a:r>
              <a:rPr lang="ja-JP" altLang="en-US" sz="2800" dirty="0" smtClean="0"/>
              <a:t>バイトコードから計算したハッシュ値の比較によって，ソフトウェア内部に含まれるライブラリを検出</a:t>
            </a:r>
            <a:endParaRPr lang="en-US" altLang="ja-JP" sz="2800" dirty="0" smtClean="0"/>
          </a:p>
          <a:p>
            <a:pPr marL="0" indent="0">
              <a:buNone/>
            </a:pPr>
            <a:r>
              <a:rPr lang="ja-JP" altLang="en-US" sz="2800" dirty="0" smtClean="0"/>
              <a:t>手法を提案</a:t>
            </a:r>
            <a:endParaRPr lang="en-US" altLang="ja-JP" sz="2800" dirty="0"/>
          </a:p>
          <a:p>
            <a:pPr lvl="1"/>
            <a:r>
              <a:rPr lang="ja-JP" altLang="en-US" sz="2400" dirty="0" smtClean="0"/>
              <a:t>パッケージのリネームを検出可能</a:t>
            </a:r>
            <a:endParaRPr kumimoji="1" lang="en-US" altLang="ja-JP" sz="2400" dirty="0" smtClean="0"/>
          </a:p>
          <a:p>
            <a:pPr lvl="1"/>
            <a:endParaRPr lang="en-US" altLang="ja-JP" dirty="0" smtClean="0"/>
          </a:p>
        </p:txBody>
      </p:sp>
      <p:grpSp>
        <p:nvGrpSpPr>
          <p:cNvPr id="5" name="グループ化 4"/>
          <p:cNvGrpSpPr/>
          <p:nvPr/>
        </p:nvGrpSpPr>
        <p:grpSpPr>
          <a:xfrm>
            <a:off x="3855027" y="4381973"/>
            <a:ext cx="4853189" cy="2071214"/>
            <a:chOff x="1981200" y="3791674"/>
            <a:chExt cx="6228253" cy="2658056"/>
          </a:xfrm>
        </p:grpSpPr>
        <p:sp>
          <p:nvSpPr>
            <p:cNvPr id="6" name="円柱 5"/>
            <p:cNvSpPr/>
            <p:nvPr/>
          </p:nvSpPr>
          <p:spPr>
            <a:xfrm>
              <a:off x="6151148" y="3791674"/>
              <a:ext cx="2058305" cy="2262982"/>
            </a:xfrm>
            <a:prstGeom prst="can">
              <a:avLst/>
            </a:prstGeom>
            <a:ln/>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200"/>
            </a:p>
          </p:txBody>
        </p:sp>
        <p:pic>
          <p:nvPicPr>
            <p:cNvPr id="7"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25437" y="3940383"/>
              <a:ext cx="741412" cy="741414"/>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2116989" y="4525160"/>
              <a:ext cx="1246910" cy="355482"/>
            </a:xfrm>
            <a:prstGeom prst="rect">
              <a:avLst/>
            </a:prstGeom>
            <a:noFill/>
          </p:spPr>
          <p:txBody>
            <a:bodyPr wrap="square" rtlCol="0">
              <a:spAutoFit/>
            </a:bodyPr>
            <a:lstStyle/>
            <a:p>
              <a:r>
                <a:rPr kumimoji="1" lang="en-US" altLang="ja-JP" sz="1200" dirty="0" smtClean="0"/>
                <a:t>Target.jar</a:t>
              </a:r>
              <a:endParaRPr kumimoji="1" lang="ja-JP" altLang="en-US" sz="1200" dirty="0"/>
            </a:p>
          </p:txBody>
        </p:sp>
        <p:pic>
          <p:nvPicPr>
            <p:cNvPr id="9" name="図 8"/>
            <p:cNvPicPr>
              <a:picLocks noChangeAspect="1"/>
            </p:cNvPicPr>
            <p:nvPr/>
          </p:nvPicPr>
          <p:blipFill>
            <a:blip r:embed="rId4" cstate="print">
              <a:duotone>
                <a:prstClr val="black"/>
                <a:srgbClr val="FF0000">
                  <a:tint val="45000"/>
                  <a:satMod val="400000"/>
                </a:srgbClr>
              </a:duotone>
              <a:extLst>
                <a:ext uri="{28A0092B-C50C-407E-A947-70E740481C1C}">
                  <a14:useLocalDpi xmlns:a14="http://schemas.microsoft.com/office/drawing/2010/main" val="0"/>
                </a:ext>
              </a:extLst>
            </a:blip>
            <a:stretch>
              <a:fillRect/>
            </a:stretch>
          </p:blipFill>
          <p:spPr>
            <a:xfrm>
              <a:off x="4325432" y="4511907"/>
              <a:ext cx="771109" cy="822516"/>
            </a:xfrm>
            <a:prstGeom prst="rect">
              <a:avLst/>
            </a:prstGeom>
          </p:spPr>
        </p:pic>
        <p:pic>
          <p:nvPicPr>
            <p:cNvPr id="10"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479545" y="4383436"/>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p:cNvSpPr txBox="1"/>
            <p:nvPr/>
          </p:nvSpPr>
          <p:spPr>
            <a:xfrm>
              <a:off x="6200152" y="4769277"/>
              <a:ext cx="1069841" cy="335732"/>
            </a:xfrm>
            <a:prstGeom prst="rect">
              <a:avLst/>
            </a:prstGeom>
            <a:noFill/>
          </p:spPr>
          <p:txBody>
            <a:bodyPr wrap="square" rtlCol="0">
              <a:spAutoFit/>
            </a:bodyPr>
            <a:lstStyle/>
            <a:p>
              <a:pPr algn="ctr"/>
              <a:r>
                <a:rPr lang="en-US" altLang="ja-JP" sz="1050" dirty="0" smtClean="0"/>
                <a:t>X-1.0</a:t>
              </a:r>
              <a:r>
                <a:rPr kumimoji="1" lang="en-US" altLang="ja-JP" sz="1050" dirty="0" smtClean="0"/>
                <a:t>.jar</a:t>
              </a:r>
              <a:endParaRPr kumimoji="1" lang="ja-JP" altLang="en-US" sz="1050" dirty="0"/>
            </a:p>
          </p:txBody>
        </p:sp>
        <p:pic>
          <p:nvPicPr>
            <p:cNvPr id="12"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381991" y="4383436"/>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3" name="テキスト ボックス 12"/>
            <p:cNvSpPr txBox="1"/>
            <p:nvPr/>
          </p:nvSpPr>
          <p:spPr>
            <a:xfrm>
              <a:off x="7102598" y="4769277"/>
              <a:ext cx="1069841" cy="335732"/>
            </a:xfrm>
            <a:prstGeom prst="rect">
              <a:avLst/>
            </a:prstGeom>
            <a:noFill/>
          </p:spPr>
          <p:txBody>
            <a:bodyPr wrap="square" rtlCol="0">
              <a:spAutoFit/>
            </a:bodyPr>
            <a:lstStyle/>
            <a:p>
              <a:pPr algn="ctr"/>
              <a:r>
                <a:rPr lang="en-US" altLang="ja-JP" sz="1050" dirty="0" smtClean="0"/>
                <a:t>X-2.0</a:t>
              </a:r>
              <a:r>
                <a:rPr kumimoji="1" lang="en-US" altLang="ja-JP" sz="1050" dirty="0" smtClean="0"/>
                <a:t>.jar</a:t>
              </a:r>
              <a:endParaRPr kumimoji="1" lang="ja-JP" altLang="en-US" sz="1050" dirty="0"/>
            </a:p>
          </p:txBody>
        </p:sp>
        <p:pic>
          <p:nvPicPr>
            <p:cNvPr id="14"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387475" y="5151413"/>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p:cNvSpPr txBox="1"/>
            <p:nvPr/>
          </p:nvSpPr>
          <p:spPr>
            <a:xfrm>
              <a:off x="7108082" y="5537253"/>
              <a:ext cx="1069841" cy="335732"/>
            </a:xfrm>
            <a:prstGeom prst="rect">
              <a:avLst/>
            </a:prstGeom>
            <a:noFill/>
          </p:spPr>
          <p:txBody>
            <a:bodyPr wrap="square" rtlCol="0">
              <a:spAutoFit/>
            </a:bodyPr>
            <a:lstStyle/>
            <a:p>
              <a:pPr algn="ctr"/>
              <a:r>
                <a:rPr lang="en-US" altLang="ja-JP" sz="1050" dirty="0" smtClean="0"/>
                <a:t>Y-2.0</a:t>
              </a:r>
              <a:r>
                <a:rPr kumimoji="1" lang="en-US" altLang="ja-JP" sz="1050" dirty="0" smtClean="0"/>
                <a:t>.jar</a:t>
              </a:r>
              <a:endParaRPr kumimoji="1" lang="ja-JP" altLang="en-US" sz="1050" dirty="0"/>
            </a:p>
          </p:txBody>
        </p:sp>
        <p:pic>
          <p:nvPicPr>
            <p:cNvPr id="16"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479545" y="5130932"/>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p:cNvSpPr txBox="1"/>
            <p:nvPr/>
          </p:nvSpPr>
          <p:spPr>
            <a:xfrm>
              <a:off x="6200152" y="5516773"/>
              <a:ext cx="1069841" cy="335732"/>
            </a:xfrm>
            <a:prstGeom prst="rect">
              <a:avLst/>
            </a:prstGeom>
            <a:noFill/>
          </p:spPr>
          <p:txBody>
            <a:bodyPr wrap="square" rtlCol="0">
              <a:spAutoFit/>
            </a:bodyPr>
            <a:lstStyle/>
            <a:p>
              <a:pPr algn="ctr"/>
              <a:r>
                <a:rPr lang="en-US" altLang="ja-JP" sz="1050" dirty="0"/>
                <a:t>Y</a:t>
              </a:r>
              <a:r>
                <a:rPr lang="en-US" altLang="ja-JP" sz="1050" dirty="0" smtClean="0"/>
                <a:t>-1.0</a:t>
              </a:r>
              <a:r>
                <a:rPr kumimoji="1" lang="en-US" altLang="ja-JP" sz="1050" dirty="0" smtClean="0"/>
                <a:t>.jar</a:t>
              </a:r>
              <a:endParaRPr kumimoji="1" lang="ja-JP" altLang="en-US" sz="1050" dirty="0"/>
            </a:p>
          </p:txBody>
        </p:sp>
        <p:sp>
          <p:nvSpPr>
            <p:cNvPr id="18" name="右矢印 17"/>
            <p:cNvSpPr/>
            <p:nvPr/>
          </p:nvSpPr>
          <p:spPr>
            <a:xfrm rot="1654473">
              <a:off x="3459560" y="4439596"/>
              <a:ext cx="613124" cy="398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9" name="右矢印 18"/>
            <p:cNvSpPr/>
            <p:nvPr/>
          </p:nvSpPr>
          <p:spPr>
            <a:xfrm rot="8911261">
              <a:off x="3454879" y="5337885"/>
              <a:ext cx="613124" cy="398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0" name="左右矢印 19"/>
            <p:cNvSpPr/>
            <p:nvPr/>
          </p:nvSpPr>
          <p:spPr>
            <a:xfrm>
              <a:off x="5376166" y="4894492"/>
              <a:ext cx="629371" cy="201852"/>
            </a:xfrm>
            <a:prstGeom prst="leftRightArrow">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200"/>
            </a:p>
          </p:txBody>
        </p:sp>
        <p:sp>
          <p:nvSpPr>
            <p:cNvPr id="21" name="テキスト ボックス 20"/>
            <p:cNvSpPr txBox="1"/>
            <p:nvPr/>
          </p:nvSpPr>
          <p:spPr>
            <a:xfrm>
              <a:off x="3506696" y="4094587"/>
              <a:ext cx="1246910" cy="355482"/>
            </a:xfrm>
            <a:prstGeom prst="rect">
              <a:avLst/>
            </a:prstGeom>
            <a:noFill/>
          </p:spPr>
          <p:txBody>
            <a:bodyPr wrap="square" rtlCol="0">
              <a:spAutoFit/>
            </a:bodyPr>
            <a:lstStyle/>
            <a:p>
              <a:r>
                <a:rPr lang="ja-JP" altLang="en-US" sz="1200" b="1" dirty="0" smtClean="0">
                  <a:solidFill>
                    <a:srgbClr val="FF0000"/>
                  </a:solidFill>
                </a:rPr>
                <a:t>入力</a:t>
              </a:r>
              <a:endParaRPr kumimoji="1" lang="ja-JP" altLang="en-US" sz="1200" b="1" dirty="0">
                <a:solidFill>
                  <a:srgbClr val="FF0000"/>
                </a:solidFill>
              </a:endParaRPr>
            </a:p>
          </p:txBody>
        </p:sp>
        <p:sp>
          <p:nvSpPr>
            <p:cNvPr id="22" name="テキスト ボックス 21"/>
            <p:cNvSpPr txBox="1"/>
            <p:nvPr/>
          </p:nvSpPr>
          <p:spPr>
            <a:xfrm>
              <a:off x="3481298" y="4965091"/>
              <a:ext cx="1246910" cy="355482"/>
            </a:xfrm>
            <a:prstGeom prst="rect">
              <a:avLst/>
            </a:prstGeom>
            <a:noFill/>
          </p:spPr>
          <p:txBody>
            <a:bodyPr wrap="square" rtlCol="0">
              <a:spAutoFit/>
            </a:bodyPr>
            <a:lstStyle/>
            <a:p>
              <a:r>
                <a:rPr lang="ja-JP" altLang="en-US" sz="1200" b="1" dirty="0">
                  <a:solidFill>
                    <a:srgbClr val="FF0000"/>
                  </a:solidFill>
                </a:rPr>
                <a:t>出力</a:t>
              </a:r>
              <a:endParaRPr kumimoji="1" lang="ja-JP" altLang="en-US" sz="1200" b="1" dirty="0">
                <a:solidFill>
                  <a:srgbClr val="FF0000"/>
                </a:solidFill>
              </a:endParaRPr>
            </a:p>
          </p:txBody>
        </p:sp>
        <p:sp>
          <p:nvSpPr>
            <p:cNvPr id="23" name="テキスト ボックス 22"/>
            <p:cNvSpPr txBox="1"/>
            <p:nvPr/>
          </p:nvSpPr>
          <p:spPr>
            <a:xfrm>
              <a:off x="4150307" y="5332106"/>
              <a:ext cx="1484138" cy="355482"/>
            </a:xfrm>
            <a:prstGeom prst="rect">
              <a:avLst/>
            </a:prstGeom>
            <a:noFill/>
          </p:spPr>
          <p:txBody>
            <a:bodyPr wrap="square" rtlCol="0">
              <a:spAutoFit/>
            </a:bodyPr>
            <a:lstStyle/>
            <a:p>
              <a:r>
                <a:rPr kumimoji="1" lang="ja-JP" altLang="en-US" sz="1200" dirty="0" smtClean="0"/>
                <a:t>提案ツール</a:t>
              </a:r>
              <a:endParaRPr kumimoji="1" lang="ja-JP" altLang="en-US" sz="1200" dirty="0"/>
            </a:p>
          </p:txBody>
        </p:sp>
        <p:sp>
          <p:nvSpPr>
            <p:cNvPr id="24" name="角丸四角形 23"/>
            <p:cNvSpPr/>
            <p:nvPr/>
          </p:nvSpPr>
          <p:spPr>
            <a:xfrm>
              <a:off x="2144698" y="5543134"/>
              <a:ext cx="1191491" cy="25505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200" dirty="0" smtClean="0"/>
                <a:t>X-1.0.ja</a:t>
              </a:r>
              <a:r>
                <a:rPr lang="en-US" altLang="ja-JP" sz="1200" dirty="0"/>
                <a:t>r</a:t>
              </a:r>
              <a:endParaRPr kumimoji="1" lang="ja-JP" altLang="en-US" sz="1200" dirty="0"/>
            </a:p>
          </p:txBody>
        </p:sp>
        <p:sp>
          <p:nvSpPr>
            <p:cNvPr id="25" name="角丸四角形 24"/>
            <p:cNvSpPr/>
            <p:nvPr/>
          </p:nvSpPr>
          <p:spPr>
            <a:xfrm>
              <a:off x="2144697" y="5972782"/>
              <a:ext cx="1191491" cy="25505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200" dirty="0" smtClean="0"/>
                <a:t>Y-2.0.jar</a:t>
              </a:r>
              <a:endParaRPr kumimoji="1" lang="ja-JP" altLang="en-US" sz="1200" dirty="0"/>
            </a:p>
          </p:txBody>
        </p:sp>
        <p:sp>
          <p:nvSpPr>
            <p:cNvPr id="26" name="正方形/長方形 25"/>
            <p:cNvSpPr/>
            <p:nvPr/>
          </p:nvSpPr>
          <p:spPr>
            <a:xfrm>
              <a:off x="1981200" y="5406941"/>
              <a:ext cx="1525495" cy="912175"/>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200"/>
            </a:p>
          </p:txBody>
        </p:sp>
        <p:sp>
          <p:nvSpPr>
            <p:cNvPr id="27" name="テキスト ボックス 26"/>
            <p:cNvSpPr txBox="1"/>
            <p:nvPr/>
          </p:nvSpPr>
          <p:spPr>
            <a:xfrm>
              <a:off x="6438231" y="6094248"/>
              <a:ext cx="1484138" cy="355482"/>
            </a:xfrm>
            <a:prstGeom prst="rect">
              <a:avLst/>
            </a:prstGeom>
            <a:noFill/>
          </p:spPr>
          <p:txBody>
            <a:bodyPr wrap="square" rtlCol="0">
              <a:spAutoFit/>
            </a:bodyPr>
            <a:lstStyle/>
            <a:p>
              <a:r>
                <a:rPr kumimoji="1" lang="ja-JP" altLang="en-US" sz="1200" dirty="0" smtClean="0"/>
                <a:t>データベース</a:t>
              </a:r>
              <a:endParaRPr kumimoji="1" lang="ja-JP" altLang="en-US" sz="1200" dirty="0"/>
            </a:p>
          </p:txBody>
        </p:sp>
      </p:grpSp>
      <p:sp>
        <p:nvSpPr>
          <p:cNvPr id="28" name="テキスト ボックス 27"/>
          <p:cNvSpPr txBox="1"/>
          <p:nvPr/>
        </p:nvSpPr>
        <p:spPr>
          <a:xfrm>
            <a:off x="614621" y="4687382"/>
            <a:ext cx="2656533"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r>
              <a:rPr lang="ja-JP" altLang="en-US" dirty="0"/>
              <a:t>入力： </a:t>
            </a:r>
            <a:r>
              <a:rPr lang="en-US" altLang="ja-JP" dirty="0"/>
              <a:t>jar</a:t>
            </a:r>
            <a:r>
              <a:rPr lang="ja-JP" altLang="en-US" dirty="0" smtClean="0"/>
              <a:t>ファイル</a:t>
            </a:r>
            <a:endParaRPr kumimoji="1" lang="ja-JP" altLang="en-US" dirty="0"/>
          </a:p>
        </p:txBody>
      </p:sp>
      <p:grpSp>
        <p:nvGrpSpPr>
          <p:cNvPr id="33" name="グループ化 32"/>
          <p:cNvGrpSpPr/>
          <p:nvPr/>
        </p:nvGrpSpPr>
        <p:grpSpPr>
          <a:xfrm>
            <a:off x="274731" y="5800047"/>
            <a:ext cx="3457837" cy="407455"/>
            <a:chOff x="-30032" y="5785863"/>
            <a:chExt cx="3457837" cy="407455"/>
          </a:xfrm>
        </p:grpSpPr>
        <p:sp>
          <p:nvSpPr>
            <p:cNvPr id="32" name="正方形/長方形 31"/>
            <p:cNvSpPr/>
            <p:nvPr/>
          </p:nvSpPr>
          <p:spPr>
            <a:xfrm>
              <a:off x="-30032" y="5785863"/>
              <a:ext cx="3336314" cy="40390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0" name="テキスト ボックス 29"/>
            <p:cNvSpPr txBox="1"/>
            <p:nvPr/>
          </p:nvSpPr>
          <p:spPr>
            <a:xfrm>
              <a:off x="29978" y="5823986"/>
              <a:ext cx="3397827" cy="369332"/>
            </a:xfrm>
            <a:prstGeom prst="rect">
              <a:avLst/>
            </a:prstGeom>
            <a:noFill/>
          </p:spPr>
          <p:txBody>
            <a:bodyPr wrap="square" rtlCol="0">
              <a:spAutoFit/>
            </a:bodyPr>
            <a:lstStyle/>
            <a:p>
              <a:r>
                <a:rPr kumimoji="1" lang="ja-JP" altLang="en-US" dirty="0" smtClean="0"/>
                <a:t>出力： </a:t>
              </a:r>
              <a:r>
                <a:rPr lang="ja-JP" altLang="en-US" dirty="0" smtClean="0"/>
                <a:t>含まれる</a:t>
              </a:r>
              <a:r>
                <a:rPr lang="ja-JP" altLang="en-US" dirty="0" smtClean="0">
                  <a:latin typeface="+mn-ea"/>
                  <a:ea typeface="+mn-ea"/>
                </a:rPr>
                <a:t>ライブラリ</a:t>
              </a:r>
              <a:r>
                <a:rPr lang="ja-JP" altLang="en-US" dirty="0" smtClean="0"/>
                <a:t>の一覧</a:t>
              </a:r>
              <a:endParaRPr kumimoji="1" lang="ja-JP" altLang="en-US" dirty="0"/>
            </a:p>
          </p:txBody>
        </p:sp>
      </p:grpSp>
      <p:sp>
        <p:nvSpPr>
          <p:cNvPr id="34" name="スライド番号プレースホルダー 33"/>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3311023294"/>
      </p:ext>
    </p:extLst>
  </p:cSld>
  <p:clrMapOvr>
    <a:masterClrMapping/>
  </p:clrMapOvr>
  <mc:AlternateContent xmlns:mc="http://schemas.openxmlformats.org/markup-compatibility/2006" xmlns:p14="http://schemas.microsoft.com/office/powerpoint/2010/main">
    <mc:Choice Requires="p14">
      <p:transition spd="slow" p14:dur="2000" advTm="164"/>
    </mc:Choice>
    <mc:Fallback xmlns="">
      <p:transition spd="slow" advTm="164"/>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9.6"/>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38077</TotalTime>
  <Words>2602</Words>
  <Application>Microsoft Office PowerPoint</Application>
  <PresentationFormat>画面に合わせる (4:3)</PresentationFormat>
  <Paragraphs>953</Paragraphs>
  <Slides>40</Slides>
  <Notes>40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40</vt:i4>
      </vt:variant>
    </vt:vector>
  </HeadingPairs>
  <TitlesOfParts>
    <vt:vector size="46" baseType="lpstr">
      <vt:lpstr>ＭＳ Ｐゴシック</vt:lpstr>
      <vt:lpstr>Arial</vt:lpstr>
      <vt:lpstr>Calibri</vt:lpstr>
      <vt:lpstr>Courier New</vt:lpstr>
      <vt:lpstr>Times New Roman</vt:lpstr>
      <vt:lpstr>Sel-CoolMetal-white</vt:lpstr>
      <vt:lpstr>Javaバイトコード比較を用いた ライブラリ再利用検出ツールの提案</vt:lpstr>
      <vt:lpstr>Javaにおけるコードの再利用</vt:lpstr>
      <vt:lpstr>ライブラリを含むJarファイル</vt:lpstr>
      <vt:lpstr>脆弱性を含むライブラリの再利用</vt:lpstr>
      <vt:lpstr>脆弱性を含むライブラリの再利用</vt:lpstr>
      <vt:lpstr>脆弱性を含むライブラリの再利用</vt:lpstr>
      <vt:lpstr>既存研究: バイトコード比較による 再利用元の特定</vt:lpstr>
      <vt:lpstr>パッケージのリネーム</vt:lpstr>
      <vt:lpstr>研究概要</vt:lpstr>
      <vt:lpstr>提案手法の流れ</vt:lpstr>
      <vt:lpstr>1.クラスファイルからの ハッシュ値の生成</vt:lpstr>
      <vt:lpstr>1.クラスファイルからの ハッシュ値の生成</vt:lpstr>
      <vt:lpstr>2.データベースとの比較</vt:lpstr>
      <vt:lpstr>手順1: 再利用元候補の選択</vt:lpstr>
      <vt:lpstr>手順1: 再利用元候補の選択</vt:lpstr>
      <vt:lpstr>手順1: 再利用元候補の選択</vt:lpstr>
      <vt:lpstr>手順1: 再利用元候補の選択</vt:lpstr>
      <vt:lpstr>手順2: 再利用元ライブラリの確定 </vt:lpstr>
      <vt:lpstr>手順2: 再利用元ライブラリの確定 </vt:lpstr>
      <vt:lpstr>手順2: 再利用元ライブラリの確定 </vt:lpstr>
      <vt:lpstr>手順2: 再利用元ライブラリの確定 </vt:lpstr>
      <vt:lpstr>手順1 (2回目)</vt:lpstr>
      <vt:lpstr>手順1 (2回目)</vt:lpstr>
      <vt:lpstr>手順2 (2回目)</vt:lpstr>
      <vt:lpstr>手順1 (3回目)</vt:lpstr>
      <vt:lpstr>手順1 (3回目)</vt:lpstr>
      <vt:lpstr>検出結果</vt:lpstr>
      <vt:lpstr>実験</vt:lpstr>
      <vt:lpstr>検出精度の評価 (実験方法)</vt:lpstr>
      <vt:lpstr>検出精度の評価 (実験方法)</vt:lpstr>
      <vt:lpstr>検出精度の評価 (結果)</vt:lpstr>
      <vt:lpstr>実行時間</vt:lpstr>
      <vt:lpstr>ケーススタディ： パッケージリネームの検出</vt:lpstr>
      <vt:lpstr>ケーススタディ： 概要</vt:lpstr>
      <vt:lpstr>検出結果</vt:lpstr>
      <vt:lpstr>検出結果： POMに記述されていた 9つのライブラリ</vt:lpstr>
      <vt:lpstr>検出結果： POMに記述されていた 9つのライブラリ</vt:lpstr>
      <vt:lpstr>検出結果:  Google Guiceと 関連ライブラリ</vt:lpstr>
      <vt:lpstr>検出結果: 誤検出について</vt:lpstr>
      <vt:lpstr>まとめ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yano-y</dc:creator>
  <cp:lastModifiedBy>yano-y</cp:lastModifiedBy>
  <cp:revision>983</cp:revision>
  <cp:lastPrinted>2017-03-10T06:58:31Z</cp:lastPrinted>
  <dcterms:created xsi:type="dcterms:W3CDTF">2015-11-30T06:58:38Z</dcterms:created>
  <dcterms:modified xsi:type="dcterms:W3CDTF">2017-03-22T04:24:15Z</dcterms:modified>
</cp:coreProperties>
</file>