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30275213" cy="42803763"/>
  <p:notesSz cx="6858000" cy="9144000"/>
  <p:defaultTextStyle>
    <a:defPPr>
      <a:defRPr lang="ja-JP"/>
    </a:defPPr>
    <a:lvl1pPr marL="0" algn="l" defTabSz="3507730" rtl="0" eaLnBrk="1" latinLnBrk="0" hangingPunct="1">
      <a:defRPr kumimoji="1"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kumimoji="1"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kumimoji="1"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kumimoji="1"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kumimoji="1"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kumimoji="1"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kumimoji="1"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kumimoji="1"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kumimoji="1"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749" autoAdjust="0"/>
  </p:normalViewPr>
  <p:slideViewPr>
    <p:cSldViewPr snapToGrid="0">
      <p:cViewPr varScale="1">
        <p:scale>
          <a:sx n="20" d="100"/>
          <a:sy n="20" d="100"/>
        </p:scale>
        <p:origin x="2910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065FF5-09DA-42A0-8549-00EBE05D48C9}" type="datetimeFigureOut">
              <a:rPr kumimoji="1" lang="ja-JP" altLang="en-US" smtClean="0"/>
              <a:t>2017/3/10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B90285-79F4-470D-A6B6-508B1083D1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73276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B90285-79F4-470D-A6B6-508B1083D1A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51752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692ED-ED32-43F5-A943-810B5BB10036}" type="datetimeFigureOut">
              <a:rPr kumimoji="1" lang="ja-JP" altLang="en-US" smtClean="0"/>
              <a:t>2017/3/10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EBB76-B3F3-4F4F-A9F3-2677C2DE7A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1608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692ED-ED32-43F5-A943-810B5BB10036}" type="datetimeFigureOut">
              <a:rPr kumimoji="1" lang="ja-JP" altLang="en-US" smtClean="0"/>
              <a:t>2017/3/10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EBB76-B3F3-4F4F-A9F3-2677C2DE7A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4801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692ED-ED32-43F5-A943-810B5BB10036}" type="datetimeFigureOut">
              <a:rPr kumimoji="1" lang="ja-JP" altLang="en-US" smtClean="0"/>
              <a:t>2017/3/10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EBB76-B3F3-4F4F-A9F3-2677C2DE7A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2271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692ED-ED32-43F5-A943-810B5BB10036}" type="datetimeFigureOut">
              <a:rPr kumimoji="1" lang="ja-JP" altLang="en-US" smtClean="0"/>
              <a:t>2017/3/10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EBB76-B3F3-4F4F-A9F3-2677C2DE7A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9658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692ED-ED32-43F5-A943-810B5BB10036}" type="datetimeFigureOut">
              <a:rPr kumimoji="1" lang="ja-JP" altLang="en-US" smtClean="0"/>
              <a:t>2017/3/10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EBB76-B3F3-4F4F-A9F3-2677C2DE7A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4661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692ED-ED32-43F5-A943-810B5BB10036}" type="datetimeFigureOut">
              <a:rPr kumimoji="1" lang="ja-JP" altLang="en-US" smtClean="0"/>
              <a:t>2017/3/10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EBB76-B3F3-4F4F-A9F3-2677C2DE7A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2994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692ED-ED32-43F5-A943-810B5BB10036}" type="datetimeFigureOut">
              <a:rPr kumimoji="1" lang="ja-JP" altLang="en-US" smtClean="0"/>
              <a:t>2017/3/10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EBB76-B3F3-4F4F-A9F3-2677C2DE7A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0693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692ED-ED32-43F5-A943-810B5BB10036}" type="datetimeFigureOut">
              <a:rPr kumimoji="1" lang="ja-JP" altLang="en-US" smtClean="0"/>
              <a:t>2017/3/10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EBB76-B3F3-4F4F-A9F3-2677C2DE7A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1849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692ED-ED32-43F5-A943-810B5BB10036}" type="datetimeFigureOut">
              <a:rPr kumimoji="1" lang="ja-JP" altLang="en-US" smtClean="0"/>
              <a:t>2017/3/10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EBB76-B3F3-4F4F-A9F3-2677C2DE7A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754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692ED-ED32-43F5-A943-810B5BB10036}" type="datetimeFigureOut">
              <a:rPr kumimoji="1" lang="ja-JP" altLang="en-US" smtClean="0"/>
              <a:t>2017/3/10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EBB76-B3F3-4F4F-A9F3-2677C2DE7A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5270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692ED-ED32-43F5-A943-810B5BB10036}" type="datetimeFigureOut">
              <a:rPr kumimoji="1" lang="ja-JP" altLang="en-US" smtClean="0"/>
              <a:t>2017/3/10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EBB76-B3F3-4F4F-A9F3-2677C2DE7A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7018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1692ED-ED32-43F5-A943-810B5BB10036}" type="datetimeFigureOut">
              <a:rPr kumimoji="1" lang="ja-JP" altLang="en-US" smtClean="0"/>
              <a:t>2017/3/10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7EBB76-B3F3-4F4F-A9F3-2677C2DE7A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2212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kumimoji="1"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kumimoji="1"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7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コンテンツ プレースホルダ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2365" y="6481204"/>
            <a:ext cx="12626718" cy="5598557"/>
          </a:xfrm>
          <a:prstGeom prst="rect">
            <a:avLst/>
          </a:prstGeom>
        </p:spPr>
      </p:pic>
      <p:sp>
        <p:nvSpPr>
          <p:cNvPr id="4" name="正方形/長方形 3"/>
          <p:cNvSpPr/>
          <p:nvPr/>
        </p:nvSpPr>
        <p:spPr>
          <a:xfrm>
            <a:off x="0" y="0"/>
            <a:ext cx="30275213" cy="50686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0" y="41678942"/>
            <a:ext cx="30275213" cy="112482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949657" y="43837"/>
            <a:ext cx="2837589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000" b="1" dirty="0" smtClean="0">
                <a:solidFill>
                  <a:schemeClr val="bg1"/>
                </a:solidFill>
              </a:rPr>
              <a:t>An Evolutionary Study on The Popularity of </a:t>
            </a:r>
            <a:r>
              <a:rPr lang="en-US" altLang="ja-JP" sz="8000" b="1" dirty="0">
                <a:solidFill>
                  <a:schemeClr val="bg1"/>
                </a:solidFill>
              </a:rPr>
              <a:t>P</a:t>
            </a:r>
            <a:r>
              <a:rPr lang="en-US" altLang="ja-JP" sz="8000" b="1" dirty="0" smtClean="0">
                <a:solidFill>
                  <a:schemeClr val="bg1"/>
                </a:solidFill>
              </a:rPr>
              <a:t>ackages in </a:t>
            </a:r>
            <a:endParaRPr lang="en-US" altLang="ja-JP" sz="8000" b="1" dirty="0" smtClean="0">
              <a:solidFill>
                <a:schemeClr val="bg1"/>
              </a:solidFill>
            </a:endParaRPr>
          </a:p>
          <a:p>
            <a:pPr algn="ctr"/>
            <a:r>
              <a:rPr lang="en-US" altLang="ja-JP" sz="8000" b="1" dirty="0" smtClean="0">
                <a:solidFill>
                  <a:schemeClr val="bg1"/>
                </a:solidFill>
              </a:rPr>
              <a:t>NPM </a:t>
            </a:r>
            <a:r>
              <a:rPr lang="en-US" altLang="ja-JP" sz="8000" b="1" dirty="0" smtClean="0">
                <a:solidFill>
                  <a:schemeClr val="bg1"/>
                </a:solidFill>
              </a:rPr>
              <a:t>JavaScript Package Ecosystem</a:t>
            </a:r>
            <a:endParaRPr kumimoji="1" lang="ja-JP" altLang="en-US" sz="8000" b="1" dirty="0">
              <a:solidFill>
                <a:schemeClr val="bg1"/>
              </a:solidFill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381254" y="2465420"/>
            <a:ext cx="282702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i-FI" altLang="ja-JP" sz="5400" i="1" dirty="0">
                <a:solidFill>
                  <a:schemeClr val="bg1"/>
                </a:solidFill>
              </a:rPr>
              <a:t>Shi Qiu, Raula Gaikovina Kula and Katsuro </a:t>
            </a:r>
            <a:r>
              <a:rPr lang="fi-FI" altLang="ja-JP" sz="5400" i="1" dirty="0" smtClean="0">
                <a:solidFill>
                  <a:schemeClr val="bg1"/>
                </a:solidFill>
              </a:rPr>
              <a:t>Inoue</a:t>
            </a:r>
          </a:p>
          <a:p>
            <a:pPr algn="r"/>
            <a:r>
              <a:rPr kumimoji="1" lang="fi-FI" altLang="ja-JP" sz="5400" i="1" dirty="0" smtClean="0">
                <a:solidFill>
                  <a:schemeClr val="bg1"/>
                </a:solidFill>
              </a:rPr>
              <a:t>Osaka University, Japan</a:t>
            </a:r>
          </a:p>
          <a:p>
            <a:pPr algn="r"/>
            <a:r>
              <a:rPr lang="fi-FI" altLang="ja-JP" sz="5400" i="1" dirty="0" smtClean="0">
                <a:solidFill>
                  <a:schemeClr val="bg1"/>
                </a:solidFill>
              </a:rPr>
              <a:t>{qiujitsu, raula-k, inoue}@ist.osaka-u.ac.jp</a:t>
            </a:r>
            <a:endParaRPr kumimoji="1" lang="ja-JP" altLang="en-US" sz="5400" i="1" dirty="0">
              <a:solidFill>
                <a:schemeClr val="bg1"/>
              </a:solidFill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949657" y="5663381"/>
            <a:ext cx="7486420" cy="126246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 smtClean="0">
                <a:solidFill>
                  <a:schemeClr val="tx2">
                    <a:lumMod val="75000"/>
                  </a:schemeClr>
                </a:solidFill>
              </a:rPr>
              <a:t>Motivation</a:t>
            </a:r>
            <a:endParaRPr kumimoji="1" lang="ja-JP" altLang="en-US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949656" y="13580982"/>
            <a:ext cx="7486421" cy="126246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 smtClean="0">
                <a:solidFill>
                  <a:schemeClr val="tx2">
                    <a:lumMod val="75000"/>
                  </a:schemeClr>
                </a:solidFill>
              </a:rPr>
              <a:t>Research Question</a:t>
            </a:r>
            <a:endParaRPr kumimoji="1" lang="ja-JP" altLang="en-US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948964" y="15014187"/>
            <a:ext cx="28290260" cy="1754326"/>
          </a:xfrm>
          <a:prstGeom prst="rect">
            <a:avLst/>
          </a:prstGeom>
          <a:solidFill>
            <a:srgbClr val="FFCC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ja-JP" sz="5400" b="1" dirty="0">
                <a:solidFill>
                  <a:schemeClr val="tx2">
                    <a:lumMod val="50000"/>
                  </a:schemeClr>
                </a:solidFill>
              </a:rPr>
              <a:t>Do packages in </a:t>
            </a:r>
            <a:r>
              <a:rPr lang="en-US" altLang="ja-JP" sz="5400" b="1" dirty="0" smtClean="0">
                <a:solidFill>
                  <a:schemeClr val="tx2">
                    <a:lumMod val="50000"/>
                  </a:schemeClr>
                </a:solidFill>
              </a:rPr>
              <a:t>NPM </a:t>
            </a:r>
            <a:r>
              <a:rPr lang="en-US" altLang="ja-JP" sz="5400" b="1" dirty="0">
                <a:solidFill>
                  <a:schemeClr val="tx2">
                    <a:lumMod val="50000"/>
                  </a:schemeClr>
                </a:solidFill>
              </a:rPr>
              <a:t>share common popularity growth characteristics?</a:t>
            </a:r>
            <a:endParaRPr lang="en-US" altLang="ja-JP" sz="54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altLang="ja-JP" sz="5400" b="1" dirty="0" smtClean="0">
                <a:solidFill>
                  <a:schemeClr val="tx2">
                    <a:lumMod val="50000"/>
                  </a:schemeClr>
                </a:solidFill>
              </a:rPr>
              <a:t>If </a:t>
            </a:r>
            <a:r>
              <a:rPr lang="en-US" altLang="ja-JP" sz="5400" b="1" dirty="0">
                <a:solidFill>
                  <a:schemeClr val="tx2">
                    <a:lumMod val="50000"/>
                  </a:schemeClr>
                </a:solidFill>
              </a:rPr>
              <a:t>so, what kind of growth </a:t>
            </a:r>
            <a:r>
              <a:rPr lang="en-US" altLang="ja-JP" sz="5400" b="1" dirty="0" smtClean="0">
                <a:solidFill>
                  <a:schemeClr val="tx2">
                    <a:lumMod val="50000"/>
                  </a:schemeClr>
                </a:solidFill>
              </a:rPr>
              <a:t>models </a:t>
            </a:r>
            <a:r>
              <a:rPr lang="en-US" altLang="ja-JP" sz="5400" b="1" dirty="0">
                <a:solidFill>
                  <a:schemeClr val="tx2">
                    <a:lumMod val="50000"/>
                  </a:schemeClr>
                </a:solidFill>
              </a:rPr>
              <a:t>best ﬁt them? </a:t>
            </a:r>
          </a:p>
        </p:txBody>
      </p:sp>
      <p:sp>
        <p:nvSpPr>
          <p:cNvPr id="21" name="正方形/長方形 20"/>
          <p:cNvSpPr/>
          <p:nvPr/>
        </p:nvSpPr>
        <p:spPr>
          <a:xfrm>
            <a:off x="948964" y="19373938"/>
            <a:ext cx="7486422" cy="126246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 smtClean="0">
                <a:solidFill>
                  <a:schemeClr val="tx2">
                    <a:lumMod val="75000"/>
                  </a:schemeClr>
                </a:solidFill>
              </a:rPr>
              <a:t>Result</a:t>
            </a:r>
            <a:endParaRPr kumimoji="1" lang="ja-JP" altLang="en-US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235912" y="29385616"/>
            <a:ext cx="3528086" cy="8899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5400" dirty="0" smtClean="0">
                <a:solidFill>
                  <a:schemeClr val="accent1">
                    <a:lumMod val="75000"/>
                  </a:schemeClr>
                </a:solidFill>
              </a:rPr>
              <a:t>% of All</a:t>
            </a:r>
            <a:endParaRPr lang="ja-JP" altLang="en-US" sz="5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3960167" y="29398668"/>
            <a:ext cx="3528086" cy="8899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5400" dirty="0" smtClean="0">
                <a:solidFill>
                  <a:schemeClr val="accent1">
                    <a:lumMod val="50000"/>
                  </a:schemeClr>
                </a:solidFill>
              </a:rPr>
              <a:t>29.96%</a:t>
            </a:r>
            <a:endParaRPr lang="ja-JP" altLang="en-US" sz="5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13577348" y="29398668"/>
            <a:ext cx="3528086" cy="8899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5400" dirty="0" smtClean="0">
                <a:solidFill>
                  <a:schemeClr val="accent1">
                    <a:lumMod val="50000"/>
                  </a:schemeClr>
                </a:solidFill>
              </a:rPr>
              <a:t>60.67%</a:t>
            </a:r>
            <a:endParaRPr lang="ja-JP" altLang="en-US" sz="5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23188287" y="29398668"/>
            <a:ext cx="3528086" cy="8899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5400" dirty="0" smtClean="0">
                <a:solidFill>
                  <a:schemeClr val="accent1">
                    <a:lumMod val="50000"/>
                  </a:schemeClr>
                </a:solidFill>
              </a:rPr>
              <a:t>9.37%</a:t>
            </a:r>
            <a:endParaRPr lang="ja-JP" altLang="en-US" sz="5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235706" y="28359590"/>
            <a:ext cx="3528086" cy="8899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5400" dirty="0" smtClean="0">
                <a:solidFill>
                  <a:schemeClr val="accent1">
                    <a:lumMod val="75000"/>
                  </a:schemeClr>
                </a:solidFill>
              </a:rPr>
              <a:t># Fitted</a:t>
            </a:r>
            <a:endParaRPr lang="ja-JP" altLang="en-US" sz="5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3963076" y="28411392"/>
            <a:ext cx="3528086" cy="8899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5400" dirty="0" smtClean="0">
                <a:solidFill>
                  <a:schemeClr val="accent1">
                    <a:lumMod val="50000"/>
                  </a:schemeClr>
                </a:solidFill>
              </a:rPr>
              <a:t>44,507</a:t>
            </a:r>
            <a:endParaRPr lang="ja-JP" altLang="en-US" sz="5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13575682" y="28411392"/>
            <a:ext cx="3528086" cy="8899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5400" dirty="0" smtClean="0">
                <a:solidFill>
                  <a:schemeClr val="accent1">
                    <a:lumMod val="50000"/>
                  </a:schemeClr>
                </a:solidFill>
              </a:rPr>
              <a:t>90,146</a:t>
            </a:r>
            <a:endParaRPr lang="ja-JP" altLang="en-US" sz="5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23188287" y="28412358"/>
            <a:ext cx="3528086" cy="8899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5400" dirty="0" smtClean="0">
                <a:solidFill>
                  <a:schemeClr val="accent1">
                    <a:lumMod val="50000"/>
                  </a:schemeClr>
                </a:solidFill>
              </a:rPr>
              <a:t>13,875</a:t>
            </a:r>
            <a:endParaRPr lang="ja-JP" altLang="en-US" sz="5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11638840" y="30383265"/>
            <a:ext cx="7401769" cy="38658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5400" dirty="0">
                <a:solidFill>
                  <a:schemeClr val="accent1">
                    <a:lumMod val="50000"/>
                  </a:schemeClr>
                </a:solidFill>
              </a:rPr>
              <a:t> P</a:t>
            </a:r>
            <a:r>
              <a:rPr lang="en-US" altLang="ja-JP" sz="5400" dirty="0" smtClean="0">
                <a:solidFill>
                  <a:schemeClr val="accent1">
                    <a:lumMod val="50000"/>
                  </a:schemeClr>
                </a:solidFill>
              </a:rPr>
              <a:t>ackage popularity grows steadily, </a:t>
            </a:r>
            <a:r>
              <a:rPr lang="en-US" altLang="ja-JP" sz="5400" dirty="0">
                <a:solidFill>
                  <a:schemeClr val="accent1">
                    <a:lumMod val="50000"/>
                  </a:schemeClr>
                </a:solidFill>
              </a:rPr>
              <a:t>with no signs of accelerating or slowing down. </a:t>
            </a:r>
            <a:endParaRPr lang="ja-JP" altLang="en-US" sz="5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319808" y="34534416"/>
            <a:ext cx="7486422" cy="126246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b="1" dirty="0" smtClean="0">
                <a:solidFill>
                  <a:schemeClr val="tx2">
                    <a:lumMod val="75000"/>
                  </a:schemeClr>
                </a:solidFill>
              </a:rPr>
              <a:t>Conclusion</a:t>
            </a:r>
            <a:endParaRPr kumimoji="1" lang="ja-JP" altLang="en-US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319808" y="35947846"/>
            <a:ext cx="28919416" cy="3733111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kumimoji="1" lang="ja-JP" altLang="en-US" sz="54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6134100" y="39890700"/>
            <a:ext cx="2310512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 smtClean="0"/>
              <a:t>[1] </a:t>
            </a:r>
            <a:r>
              <a:rPr lang="en-US" altLang="ja-JP" sz="2800" dirty="0" err="1" smtClean="0"/>
              <a:t>Wittern</a:t>
            </a:r>
            <a:r>
              <a:rPr lang="en-US" altLang="ja-JP" sz="2800" dirty="0"/>
              <a:t>, E., Suter, P., </a:t>
            </a:r>
            <a:r>
              <a:rPr lang="en-US" altLang="ja-JP" sz="2800" dirty="0" err="1"/>
              <a:t>Rajagopalan</a:t>
            </a:r>
            <a:r>
              <a:rPr lang="en-US" altLang="ja-JP" sz="2800" dirty="0"/>
              <a:t>, S. A Look at the Dynamics of the JavaScript Package Ecosystem. In </a:t>
            </a:r>
            <a:r>
              <a:rPr lang="en-US" altLang="ja-JP" sz="2800" i="1" dirty="0"/>
              <a:t>Proc. of the 13th International Conference on Mining Software Repositories (MSR)(2016</a:t>
            </a:r>
            <a:r>
              <a:rPr lang="en-US" altLang="ja-JP" sz="2800" i="1" dirty="0" smtClean="0"/>
              <a:t>)</a:t>
            </a:r>
            <a:r>
              <a:rPr lang="en-US" altLang="ja-JP" sz="2800" dirty="0" smtClean="0"/>
              <a:t>.</a:t>
            </a:r>
          </a:p>
          <a:p>
            <a:r>
              <a:rPr kumimoji="1" lang="en-US" altLang="ja-JP" sz="2800" dirty="0" smtClean="0"/>
              <a:t>[2</a:t>
            </a:r>
            <a:r>
              <a:rPr lang="en-US" altLang="ja-JP" sz="2800" dirty="0"/>
              <a:t>] Kula, R. G., German, D. M., </a:t>
            </a:r>
            <a:r>
              <a:rPr lang="en-US" altLang="ja-JP" sz="2800" dirty="0" err="1"/>
              <a:t>Ishio</a:t>
            </a:r>
            <a:r>
              <a:rPr lang="en-US" altLang="ja-JP" sz="2800" dirty="0"/>
              <a:t>, T., </a:t>
            </a:r>
            <a:r>
              <a:rPr lang="en-US" altLang="ja-JP" sz="2800" dirty="0" err="1"/>
              <a:t>Ouni</a:t>
            </a:r>
            <a:r>
              <a:rPr lang="en-US" altLang="ja-JP" sz="2800" dirty="0"/>
              <a:t>, A., Inoue, K. An Exploratory Study on Library Aging by Monitoring Client Usage in a Software Ecosystem. In </a:t>
            </a:r>
            <a:r>
              <a:rPr lang="en-US" altLang="ja-JP" sz="2800" i="1" dirty="0"/>
              <a:t>Proc. of the 24th International Conference on Software Analysis, Evolution, and Reengineering (SANER)(2017)</a:t>
            </a:r>
            <a:r>
              <a:rPr lang="en-US" altLang="ja-JP" sz="2800" dirty="0"/>
              <a:t>.</a:t>
            </a:r>
            <a:endParaRPr kumimoji="1" lang="ja-JP" altLang="en-US" sz="2800" dirty="0"/>
          </a:p>
        </p:txBody>
      </p:sp>
      <p:sp>
        <p:nvSpPr>
          <p:cNvPr id="51" name="正方形/長方形 50"/>
          <p:cNvSpPr/>
          <p:nvPr/>
        </p:nvSpPr>
        <p:spPr>
          <a:xfrm>
            <a:off x="2023325" y="30385393"/>
            <a:ext cx="7401769" cy="3866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5400" dirty="0" smtClean="0">
                <a:solidFill>
                  <a:schemeClr val="accent1">
                    <a:lumMod val="50000"/>
                  </a:schemeClr>
                </a:solidFill>
              </a:rPr>
              <a:t>Package p</a:t>
            </a:r>
            <a:r>
              <a:rPr lang="en-US" altLang="ja-JP" sz="5400" dirty="0">
                <a:solidFill>
                  <a:schemeClr val="accent1">
                    <a:lumMod val="50000"/>
                  </a:schemeClr>
                </a:solidFill>
              </a:rPr>
              <a:t>opularity grows </a:t>
            </a:r>
            <a:r>
              <a:rPr lang="en-US" altLang="ja-JP" sz="5400" dirty="0" smtClean="0">
                <a:solidFill>
                  <a:schemeClr val="accent1">
                    <a:lumMod val="50000"/>
                  </a:schemeClr>
                </a:solidFill>
              </a:rPr>
              <a:t>slowly </a:t>
            </a:r>
            <a:r>
              <a:rPr lang="en-US" altLang="ja-JP" sz="5400" dirty="0">
                <a:solidFill>
                  <a:schemeClr val="accent1">
                    <a:lumMod val="50000"/>
                  </a:schemeClr>
                </a:solidFill>
              </a:rPr>
              <a:t>at </a:t>
            </a:r>
            <a:r>
              <a:rPr lang="en-US" altLang="ja-JP" sz="5400" dirty="0" smtClean="0">
                <a:solidFill>
                  <a:schemeClr val="accent1">
                    <a:lumMod val="50000"/>
                  </a:schemeClr>
                </a:solidFill>
              </a:rPr>
              <a:t>ﬁrst, </a:t>
            </a:r>
            <a:r>
              <a:rPr lang="en-US" altLang="ja-JP" sz="5400" dirty="0">
                <a:solidFill>
                  <a:schemeClr val="accent1">
                    <a:lumMod val="50000"/>
                  </a:schemeClr>
                </a:solidFill>
              </a:rPr>
              <a:t>but </a:t>
            </a:r>
            <a:r>
              <a:rPr lang="en-US" altLang="ja-JP" sz="5400" dirty="0" smtClean="0">
                <a:solidFill>
                  <a:schemeClr val="accent1">
                    <a:lumMod val="50000"/>
                  </a:schemeClr>
                </a:solidFill>
              </a:rPr>
              <a:t>accelerates over time</a:t>
            </a:r>
            <a:r>
              <a:rPr lang="en-US" altLang="zh-CN" sz="5400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ja-JP" altLang="en-US" sz="5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21251445" y="30382697"/>
            <a:ext cx="7401769" cy="3866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5400" dirty="0" smtClean="0">
                <a:solidFill>
                  <a:schemeClr val="accent1">
                    <a:lumMod val="50000"/>
                  </a:schemeClr>
                </a:solidFill>
              </a:rPr>
              <a:t>Package popularity grows rapidly </a:t>
            </a:r>
            <a:r>
              <a:rPr lang="en-US" altLang="ja-JP" sz="5400" dirty="0">
                <a:solidFill>
                  <a:schemeClr val="accent1">
                    <a:lumMod val="50000"/>
                  </a:schemeClr>
                </a:solidFill>
              </a:rPr>
              <a:t>at </a:t>
            </a:r>
            <a:r>
              <a:rPr lang="en-US" altLang="ja-JP" sz="5400" dirty="0" smtClean="0">
                <a:solidFill>
                  <a:schemeClr val="accent1">
                    <a:lumMod val="50000"/>
                  </a:schemeClr>
                </a:solidFill>
              </a:rPr>
              <a:t>ﬁrst, </a:t>
            </a:r>
            <a:r>
              <a:rPr lang="en-US" altLang="ja-JP" sz="5400" dirty="0">
                <a:solidFill>
                  <a:schemeClr val="accent1">
                    <a:lumMod val="50000"/>
                  </a:schemeClr>
                </a:solidFill>
              </a:rPr>
              <a:t>but </a:t>
            </a:r>
            <a:r>
              <a:rPr lang="en-US" altLang="ja-JP" sz="5400" dirty="0" smtClean="0">
                <a:solidFill>
                  <a:schemeClr val="accent1">
                    <a:lumMod val="50000"/>
                  </a:schemeClr>
                </a:solidFill>
              </a:rPr>
              <a:t>gradually slows down.</a:t>
            </a:r>
            <a:endParaRPr lang="ja-JP" altLang="en-US" sz="5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948964" y="16823804"/>
            <a:ext cx="28290259" cy="2308324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just"/>
            <a:r>
              <a:rPr lang="en-US" altLang="ja-JP" sz="4800" dirty="0" smtClean="0">
                <a:solidFill>
                  <a:schemeClr val="accent1">
                    <a:lumMod val="50000"/>
                  </a:schemeClr>
                </a:solidFill>
              </a:rPr>
              <a:t>We propose </a:t>
            </a:r>
            <a:r>
              <a:rPr lang="en-US" altLang="ja-JP" sz="4800" dirty="0">
                <a:solidFill>
                  <a:schemeClr val="accent1">
                    <a:lumMod val="50000"/>
                  </a:schemeClr>
                </a:solidFill>
              </a:rPr>
              <a:t>three </a:t>
            </a:r>
            <a:r>
              <a:rPr lang="en-US" altLang="ja-JP" sz="4800" dirty="0" smtClean="0">
                <a:solidFill>
                  <a:schemeClr val="accent1">
                    <a:lumMod val="50000"/>
                  </a:schemeClr>
                </a:solidFill>
              </a:rPr>
              <a:t>growth </a:t>
            </a:r>
            <a:r>
              <a:rPr lang="en-US" altLang="zh-CN" sz="4800" dirty="0" smtClean="0">
                <a:solidFill>
                  <a:schemeClr val="accent1">
                    <a:lumMod val="50000"/>
                  </a:schemeClr>
                </a:solidFill>
              </a:rPr>
              <a:t>models </a:t>
            </a:r>
            <a:r>
              <a:rPr lang="en-US" altLang="ja-JP" sz="4800" dirty="0" smtClean="0">
                <a:solidFill>
                  <a:schemeClr val="accent1">
                    <a:lumMod val="50000"/>
                  </a:schemeClr>
                </a:solidFill>
              </a:rPr>
              <a:t>to show the characteristics of </a:t>
            </a:r>
            <a:r>
              <a:rPr lang="en-US" altLang="ja-JP" sz="4800" dirty="0" smtClean="0">
                <a:solidFill>
                  <a:schemeClr val="accent1">
                    <a:lumMod val="50000"/>
                  </a:schemeClr>
                </a:solidFill>
              </a:rPr>
              <a:t>popularity growth</a:t>
            </a:r>
            <a:r>
              <a:rPr lang="en-US" altLang="ja-JP" sz="4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altLang="ja-JP" sz="4800" dirty="0" smtClean="0">
                <a:solidFill>
                  <a:schemeClr val="accent1">
                    <a:lumMod val="50000"/>
                  </a:schemeClr>
                </a:solidFill>
              </a:rPr>
              <a:t>(i.e., </a:t>
            </a:r>
            <a:r>
              <a:rPr lang="en-US" altLang="ja-JP" sz="4800" dirty="0" smtClean="0">
                <a:solidFill>
                  <a:schemeClr val="accent1">
                    <a:lumMod val="50000"/>
                  </a:schemeClr>
                </a:solidFill>
                <a:ea typeface="Cambria Math" panose="02040503050406030204" pitchFamily="18" charset="0"/>
              </a:rPr>
              <a:t>Popularity </a:t>
            </a:r>
            <a:r>
              <a:rPr lang="en-US" altLang="ja-JP" sz="4800" dirty="0">
                <a:solidFill>
                  <a:schemeClr val="accent1">
                    <a:lumMod val="50000"/>
                  </a:schemeClr>
                </a:solidFill>
                <a:ea typeface="Cambria Math" panose="02040503050406030204" pitchFamily="18" charset="0"/>
              </a:rPr>
              <a:t>(t)</a:t>
            </a:r>
            <a:r>
              <a:rPr lang="en-US" altLang="ja-JP" sz="4800" dirty="0">
                <a:solidFill>
                  <a:schemeClr val="accent1">
                    <a:lumMod val="50000"/>
                  </a:schemeClr>
                </a:solidFill>
              </a:rPr>
              <a:t>)</a:t>
            </a:r>
            <a:r>
              <a:rPr lang="en-US" altLang="ja-JP" sz="4800" dirty="0" smtClean="0">
                <a:solidFill>
                  <a:schemeClr val="accent1">
                    <a:lumMod val="50000"/>
                  </a:schemeClr>
                </a:solidFill>
              </a:rPr>
              <a:t> over time (t) </a:t>
            </a:r>
            <a:r>
              <a:rPr lang="en-US" altLang="ja-JP" sz="4000" dirty="0" smtClean="0">
                <a:solidFill>
                  <a:schemeClr val="accent1">
                    <a:lumMod val="50000"/>
                  </a:schemeClr>
                </a:solidFill>
              </a:rPr>
              <a:t>[2]</a:t>
            </a:r>
            <a:r>
              <a:rPr lang="en-US" altLang="ja-JP" sz="4800" dirty="0" smtClean="0">
                <a:solidFill>
                  <a:schemeClr val="accent1">
                    <a:lumMod val="50000"/>
                  </a:schemeClr>
                </a:solidFill>
              </a:rPr>
              <a:t>. </a:t>
            </a:r>
            <a:r>
              <a:rPr lang="en-US" altLang="ja-JP" sz="4800" dirty="0" smtClean="0">
                <a:solidFill>
                  <a:schemeClr val="accent1">
                    <a:lumMod val="50000"/>
                  </a:schemeClr>
                </a:solidFill>
              </a:rPr>
              <a:t>W</a:t>
            </a:r>
            <a:r>
              <a:rPr lang="en-US" altLang="ja-JP" sz="4800" dirty="0" smtClean="0">
                <a:solidFill>
                  <a:schemeClr val="accent1">
                    <a:lumMod val="50000"/>
                  </a:schemeClr>
                </a:solidFill>
              </a:rPr>
              <a:t>e then </a:t>
            </a:r>
            <a:r>
              <a:rPr lang="en-US" altLang="ja-JP" sz="4800" dirty="0" smtClean="0">
                <a:solidFill>
                  <a:schemeClr val="accent1">
                    <a:lumMod val="50000"/>
                  </a:schemeClr>
                </a:solidFill>
              </a:rPr>
              <a:t>use the </a:t>
            </a:r>
            <a:r>
              <a:rPr lang="en-US" altLang="ja-JP" sz="4800" dirty="0">
                <a:solidFill>
                  <a:schemeClr val="accent1">
                    <a:lumMod val="50000"/>
                  </a:schemeClr>
                </a:solidFill>
              </a:rPr>
              <a:t>number of downloads as </a:t>
            </a:r>
            <a:r>
              <a:rPr lang="en-US" altLang="ja-JP" sz="4800" dirty="0" smtClean="0">
                <a:solidFill>
                  <a:schemeClr val="accent1">
                    <a:lumMod val="50000"/>
                  </a:schemeClr>
                </a:solidFill>
              </a:rPr>
              <a:t>the metric </a:t>
            </a:r>
            <a:r>
              <a:rPr lang="en-US" altLang="ja-JP" sz="4800" dirty="0" smtClean="0">
                <a:solidFill>
                  <a:schemeClr val="accent1">
                    <a:lumMod val="50000"/>
                  </a:schemeClr>
                </a:solidFill>
              </a:rPr>
              <a:t>to measure popularity and </a:t>
            </a:r>
            <a:r>
              <a:rPr lang="en-US" altLang="ja-JP" sz="4800" dirty="0">
                <a:solidFill>
                  <a:schemeClr val="accent1">
                    <a:lumMod val="50000"/>
                  </a:schemeClr>
                </a:solidFill>
              </a:rPr>
              <a:t>run experiments by which </a:t>
            </a:r>
            <a:r>
              <a:rPr lang="en-US" altLang="ja-JP" sz="4800" dirty="0" smtClean="0">
                <a:solidFill>
                  <a:schemeClr val="accent1">
                    <a:lumMod val="50000"/>
                  </a:schemeClr>
                </a:solidFill>
              </a:rPr>
              <a:t>the popularity </a:t>
            </a:r>
            <a:r>
              <a:rPr lang="en-US" altLang="ja-JP" sz="4800" dirty="0" smtClean="0">
                <a:solidFill>
                  <a:schemeClr val="accent1">
                    <a:lumMod val="50000"/>
                  </a:schemeClr>
                </a:solidFill>
              </a:rPr>
              <a:t>is </a:t>
            </a:r>
            <a:r>
              <a:rPr lang="en-US" altLang="ja-JP" sz="4800" dirty="0">
                <a:solidFill>
                  <a:schemeClr val="accent1">
                    <a:lumMod val="50000"/>
                  </a:schemeClr>
                </a:solidFill>
              </a:rPr>
              <a:t>ﬁtting against </a:t>
            </a:r>
            <a:r>
              <a:rPr lang="en-US" altLang="ja-JP" sz="4800" dirty="0" smtClean="0">
                <a:solidFill>
                  <a:schemeClr val="accent1">
                    <a:lumMod val="50000"/>
                  </a:schemeClr>
                </a:solidFill>
              </a:rPr>
              <a:t>the three </a:t>
            </a:r>
            <a:r>
              <a:rPr lang="en-US" altLang="ja-JP" sz="4800" dirty="0">
                <a:solidFill>
                  <a:schemeClr val="accent1">
                    <a:lumMod val="50000"/>
                  </a:schemeClr>
                </a:solidFill>
              </a:rPr>
              <a:t>proposed growth </a:t>
            </a:r>
            <a:r>
              <a:rPr lang="en-US" altLang="ja-JP" sz="4800" dirty="0" smtClean="0">
                <a:solidFill>
                  <a:schemeClr val="accent1">
                    <a:lumMod val="50000"/>
                  </a:schemeClr>
                </a:solidFill>
              </a:rPr>
              <a:t>models.</a:t>
            </a:r>
            <a:endParaRPr lang="ja-JP" altLang="en-US" sz="48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088204" y="5675978"/>
            <a:ext cx="7947965" cy="3666942"/>
          </a:xfrm>
          <a:prstGeom prst="rect">
            <a:avLst/>
          </a:prstGeom>
        </p:spPr>
      </p:pic>
      <p:sp>
        <p:nvSpPr>
          <p:cNvPr id="42" name="正方形/長方形 41"/>
          <p:cNvSpPr/>
          <p:nvPr/>
        </p:nvSpPr>
        <p:spPr>
          <a:xfrm>
            <a:off x="14557204" y="9437462"/>
            <a:ext cx="13009963" cy="255454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altLang="ja-JP" sz="4400" dirty="0">
                <a:solidFill>
                  <a:schemeClr val="accent1">
                    <a:lumMod val="50000"/>
                  </a:schemeClr>
                </a:solidFill>
              </a:rPr>
              <a:t>The </a:t>
            </a:r>
            <a:r>
              <a:rPr lang="en-US" altLang="ja-JP" sz="4400" dirty="0" smtClean="0">
                <a:solidFill>
                  <a:schemeClr val="accent1">
                    <a:lumMod val="50000"/>
                  </a:schemeClr>
                </a:solidFill>
              </a:rPr>
              <a:t>NPM </a:t>
            </a:r>
            <a:r>
              <a:rPr lang="en-US" altLang="ja-JP" sz="4400" dirty="0">
                <a:solidFill>
                  <a:schemeClr val="accent1">
                    <a:lumMod val="50000"/>
                  </a:schemeClr>
                </a:solidFill>
              </a:rPr>
              <a:t>registry hosts </a:t>
            </a:r>
            <a:r>
              <a:rPr lang="en-US" altLang="ja-JP" sz="4400" dirty="0" smtClean="0">
                <a:solidFill>
                  <a:schemeClr val="accent1">
                    <a:lumMod val="50000"/>
                  </a:schemeClr>
                </a:solidFill>
              </a:rPr>
              <a:t>over </a:t>
            </a:r>
            <a:r>
              <a:rPr lang="en-US" altLang="ja-JP" sz="7200" b="1" dirty="0" smtClean="0">
                <a:solidFill>
                  <a:srgbClr val="FF0000"/>
                </a:solidFill>
              </a:rPr>
              <a:t>400,000</a:t>
            </a:r>
            <a:r>
              <a:rPr lang="en-US" altLang="ja-JP" sz="44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altLang="ja-JP" sz="4400" dirty="0">
                <a:solidFill>
                  <a:schemeClr val="accent1">
                    <a:lumMod val="50000"/>
                  </a:schemeClr>
                </a:solidFill>
              </a:rPr>
              <a:t>JavaScript </a:t>
            </a:r>
            <a:r>
              <a:rPr lang="en-US" altLang="ja-JP" sz="4400" dirty="0" smtClean="0">
                <a:solidFill>
                  <a:schemeClr val="accent1">
                    <a:lumMod val="50000"/>
                  </a:schemeClr>
                </a:solidFill>
              </a:rPr>
              <a:t>packages </a:t>
            </a:r>
            <a:r>
              <a:rPr lang="en-US" altLang="ja-JP" sz="4400" dirty="0">
                <a:solidFill>
                  <a:schemeClr val="accent1">
                    <a:lumMod val="50000"/>
                  </a:schemeClr>
                </a:solidFill>
              </a:rPr>
              <a:t>of reusable code — the largest code registry in the world.</a:t>
            </a:r>
            <a:endParaRPr lang="ja-JP" altLang="en-US" sz="4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3018854" y="20795925"/>
            <a:ext cx="5416532" cy="9783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b="1" dirty="0">
                <a:solidFill>
                  <a:schemeClr val="accent1">
                    <a:lumMod val="50000"/>
                  </a:schemeClr>
                </a:solidFill>
              </a:rPr>
              <a:t>Q</a:t>
            </a:r>
            <a:r>
              <a:rPr lang="en-US" altLang="ja-JP" sz="4800" b="1" dirty="0" smtClean="0">
                <a:solidFill>
                  <a:schemeClr val="accent1">
                    <a:lumMod val="50000"/>
                  </a:schemeClr>
                </a:solidFill>
              </a:rPr>
              <a:t>uadratic </a:t>
            </a:r>
            <a:r>
              <a:rPr lang="en-US" altLang="ja-JP" sz="4800" b="1" dirty="0">
                <a:solidFill>
                  <a:schemeClr val="accent1">
                    <a:lumMod val="50000"/>
                  </a:schemeClr>
                </a:solidFill>
              </a:rPr>
              <a:t>M</a:t>
            </a:r>
            <a:r>
              <a:rPr lang="en-US" altLang="ja-JP" sz="4800" b="1" dirty="0" smtClean="0">
                <a:solidFill>
                  <a:schemeClr val="accent1">
                    <a:lumMod val="50000"/>
                  </a:schemeClr>
                </a:solidFill>
              </a:rPr>
              <a:t>odel</a:t>
            </a:r>
            <a:endParaRPr lang="ja-JP" altLang="en-US" sz="4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12631459" y="20800475"/>
            <a:ext cx="5416532" cy="9783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b="1" dirty="0" smtClean="0">
                <a:solidFill>
                  <a:schemeClr val="accent1">
                    <a:lumMod val="50000"/>
                  </a:schemeClr>
                </a:solidFill>
              </a:rPr>
              <a:t>Linear Model</a:t>
            </a:r>
            <a:endParaRPr lang="ja-JP" altLang="en-US" sz="4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22244065" y="20766679"/>
            <a:ext cx="5416532" cy="9783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b="1" dirty="0" smtClean="0">
                <a:solidFill>
                  <a:schemeClr val="accent1">
                    <a:lumMod val="50000"/>
                  </a:schemeClr>
                </a:solidFill>
              </a:rPr>
              <a:t>Logarithmic Model</a:t>
            </a:r>
            <a:endParaRPr lang="ja-JP" altLang="en-US" sz="48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5" name="図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9512" y="22731626"/>
            <a:ext cx="7315215" cy="5486411"/>
          </a:xfrm>
          <a:prstGeom prst="rect">
            <a:avLst/>
          </a:prstGeom>
        </p:spPr>
      </p:pic>
      <p:pic>
        <p:nvPicPr>
          <p:cNvPr id="17" name="図 1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82118" y="22728482"/>
            <a:ext cx="7315215" cy="5486411"/>
          </a:xfrm>
          <a:prstGeom prst="rect">
            <a:avLst/>
          </a:prstGeom>
        </p:spPr>
      </p:pic>
      <p:pic>
        <p:nvPicPr>
          <p:cNvPr id="18" name="図 1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94723" y="22727455"/>
            <a:ext cx="7315215" cy="548641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9" name="テキスト ボックス 18"/>
              <p:cNvSpPr txBox="1"/>
              <p:nvPr/>
            </p:nvSpPr>
            <p:spPr>
              <a:xfrm>
                <a:off x="1982939" y="21961834"/>
                <a:ext cx="7539900" cy="7386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kumimoji="1" lang="en-US" altLang="ja-JP" sz="4800" dirty="0" smtClean="0">
                    <a:solidFill>
                      <a:schemeClr val="accent1">
                        <a:lumMod val="50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Popularity (t) </a:t>
                </a:r>
                <a14:m>
                  <m:oMath xmlns:m="http://schemas.openxmlformats.org/officeDocument/2006/math">
                    <m:r>
                      <a:rPr kumimoji="1" lang="en-US" altLang="ja-JP" sz="4800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kumimoji="1" lang="en-US" altLang="ja-JP" sz="4800" b="0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</m:t>
                    </m:r>
                    <m:sSup>
                      <m:sSupPr>
                        <m:ctrlPr>
                          <a:rPr kumimoji="1" lang="en-US" altLang="ja-JP" sz="480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kumimoji="1" lang="en-US" altLang="ja-JP" sz="4800" b="0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t</m:t>
                        </m:r>
                      </m:e>
                      <m:sup>
                        <m:r>
                          <a:rPr kumimoji="1" lang="en-US" altLang="ja-JP" sz="4800" i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kumimoji="1" lang="ja-JP" altLang="en-US" sz="4800" dirty="0" smtClean="0">
                    <a:solidFill>
                      <a:schemeClr val="accent1">
                        <a:lumMod val="50000"/>
                      </a:schemeClr>
                    </a:solidFill>
                    <a:latin typeface="Cambria Math" panose="02040503050406030204" pitchFamily="18" charset="0"/>
                  </a:rPr>
                  <a:t> </a:t>
                </a:r>
                <a:r>
                  <a:rPr kumimoji="1" lang="en-US" altLang="ja-JP" sz="4800" dirty="0" smtClean="0">
                    <a:solidFill>
                      <a:schemeClr val="accent1">
                        <a:lumMod val="50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(a&gt;0)</a:t>
                </a:r>
                <a:endParaRPr kumimoji="1" lang="ja-JP" altLang="en-US" sz="4800" dirty="0">
                  <a:solidFill>
                    <a:schemeClr val="accent1">
                      <a:lumMod val="50000"/>
                    </a:schemeClr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9" name="テキスト ボックス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2939" y="21961834"/>
                <a:ext cx="7539900" cy="738664"/>
              </a:xfrm>
              <a:prstGeom prst="rect">
                <a:avLst/>
              </a:prstGeom>
              <a:blipFill rotWithShape="0">
                <a:blip r:embed="rId9"/>
                <a:stretch>
                  <a:fillRect l="-566" t="-25620" r="-647" b="-4876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テキスト ボックス 52"/>
              <p:cNvSpPr txBox="1"/>
              <p:nvPr/>
            </p:nvSpPr>
            <p:spPr>
              <a:xfrm>
                <a:off x="11665271" y="21944112"/>
                <a:ext cx="7539900" cy="7386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kumimoji="1" lang="en-US" altLang="ja-JP" sz="4800" dirty="0" smtClean="0">
                    <a:solidFill>
                      <a:schemeClr val="accent1">
                        <a:lumMod val="50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Popularity (t) </a:t>
                </a:r>
                <a14:m>
                  <m:oMath xmlns:m="http://schemas.openxmlformats.org/officeDocument/2006/math">
                    <m:r>
                      <a:rPr kumimoji="1" lang="en-US" altLang="ja-JP" sz="4800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kumimoji="1" lang="en-US" altLang="ja-JP" sz="4800" b="0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at</m:t>
                    </m:r>
                  </m:oMath>
                </a14:m>
                <a:r>
                  <a:rPr kumimoji="1" lang="ja-JP" altLang="en-US" sz="4800" dirty="0" smtClean="0">
                    <a:solidFill>
                      <a:schemeClr val="accent1">
                        <a:lumMod val="50000"/>
                      </a:schemeClr>
                    </a:solidFill>
                    <a:latin typeface="Cambria Math" panose="02040503050406030204" pitchFamily="18" charset="0"/>
                  </a:rPr>
                  <a:t> </a:t>
                </a:r>
                <a:r>
                  <a:rPr kumimoji="1" lang="en-US" altLang="ja-JP" sz="4800" dirty="0" smtClean="0">
                    <a:solidFill>
                      <a:schemeClr val="accent1">
                        <a:lumMod val="50000"/>
                      </a:schemeClr>
                    </a:solidFill>
                    <a:latin typeface="Cambria Math" panose="02040503050406030204" pitchFamily="18" charset="0"/>
                  </a:rPr>
                  <a:t>(a&gt;0)</a:t>
                </a:r>
                <a:endParaRPr kumimoji="1" lang="ja-JP" altLang="en-US" sz="4800" dirty="0">
                  <a:solidFill>
                    <a:schemeClr val="accent1">
                      <a:lumMod val="50000"/>
                    </a:schemeClr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3" name="テキスト ボックス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65271" y="21944112"/>
                <a:ext cx="7539900" cy="738664"/>
              </a:xfrm>
              <a:prstGeom prst="rect">
                <a:avLst/>
              </a:prstGeom>
              <a:blipFill rotWithShape="0">
                <a:blip r:embed="rId10"/>
                <a:stretch>
                  <a:fillRect t="-25620" b="-4876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7" name="テキスト ボックス 66"/>
              <p:cNvSpPr txBox="1"/>
              <p:nvPr/>
            </p:nvSpPr>
            <p:spPr>
              <a:xfrm>
                <a:off x="20837808" y="21988791"/>
                <a:ext cx="8229042" cy="73866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kumimoji="1" lang="en-US" altLang="ja-JP" sz="4800" dirty="0" smtClean="0">
                    <a:solidFill>
                      <a:schemeClr val="accent1">
                        <a:lumMod val="50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Popularity (t) </a:t>
                </a:r>
                <a14:m>
                  <m:oMath xmlns:m="http://schemas.openxmlformats.org/officeDocument/2006/math">
                    <m:r>
                      <a:rPr kumimoji="1" lang="en-US" altLang="ja-JP" sz="4800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kumimoji="1" lang="en-US" altLang="ja-JP" sz="4800" b="0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</m:t>
                    </m:r>
                    <m:r>
                      <a:rPr kumimoji="1" lang="en-US" altLang="ja-JP" sz="4800" b="0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kumimoji="1" lang="en-US" altLang="ja-JP" sz="4800" b="0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log</m:t>
                    </m:r>
                    <m:r>
                      <a:rPr kumimoji="1" lang="en-US" altLang="ja-JP" sz="4800" b="0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kumimoji="1" lang="en-US" altLang="ja-JP" sz="4800" b="0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</m:t>
                    </m:r>
                  </m:oMath>
                </a14:m>
                <a:r>
                  <a:rPr kumimoji="1" lang="ja-JP" altLang="en-US" sz="4800" dirty="0" smtClean="0">
                    <a:solidFill>
                      <a:schemeClr val="accent1">
                        <a:lumMod val="50000"/>
                      </a:schemeClr>
                    </a:solidFill>
                    <a:latin typeface="Cambria Math" panose="02040503050406030204" pitchFamily="18" charset="0"/>
                  </a:rPr>
                  <a:t> </a:t>
                </a:r>
                <a:r>
                  <a:rPr kumimoji="1" lang="en-US" altLang="ja-JP" sz="4800" dirty="0" smtClean="0">
                    <a:solidFill>
                      <a:schemeClr val="accent1">
                        <a:lumMod val="50000"/>
                      </a:schemeClr>
                    </a:solidFill>
                    <a:latin typeface="Cambria Math" panose="02040503050406030204" pitchFamily="18" charset="0"/>
                  </a:rPr>
                  <a:t>(a&gt;0)</a:t>
                </a:r>
                <a:endParaRPr kumimoji="1" lang="ja-JP" altLang="en-US" sz="4800" dirty="0">
                  <a:solidFill>
                    <a:schemeClr val="accent1">
                      <a:lumMod val="50000"/>
                    </a:schemeClr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67" name="テキスト ボックス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37808" y="21988791"/>
                <a:ext cx="8229042" cy="738664"/>
              </a:xfrm>
              <a:prstGeom prst="rect">
                <a:avLst/>
              </a:prstGeom>
              <a:blipFill rotWithShape="0">
                <a:blip r:embed="rId11"/>
                <a:stretch>
                  <a:fillRect l="-889" t="-24793" r="-963" b="-4958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テキスト ボックス 19"/>
          <p:cNvSpPr txBox="1"/>
          <p:nvPr/>
        </p:nvSpPr>
        <p:spPr>
          <a:xfrm>
            <a:off x="898445" y="36044383"/>
            <a:ext cx="2810254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dirty="0">
                <a:solidFill>
                  <a:schemeClr val="tx2">
                    <a:lumMod val="50000"/>
                  </a:schemeClr>
                </a:solidFill>
              </a:rPr>
              <a:t>Packages in NPM </a:t>
            </a:r>
            <a:r>
              <a:rPr lang="en-US" altLang="ja-JP" sz="6000" b="1" dirty="0" smtClean="0">
                <a:solidFill>
                  <a:schemeClr val="accent2">
                    <a:lumMod val="50000"/>
                  </a:schemeClr>
                </a:solidFill>
              </a:rPr>
              <a:t>DO</a:t>
            </a:r>
            <a:r>
              <a:rPr lang="en-US" altLang="ja-JP" sz="5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altLang="ja-JP" sz="5400" dirty="0">
                <a:solidFill>
                  <a:schemeClr val="tx2">
                    <a:lumMod val="50000"/>
                  </a:schemeClr>
                </a:solidFill>
              </a:rPr>
              <a:t>share common  popularity</a:t>
            </a:r>
            <a:r>
              <a:rPr lang="ja-JP" altLang="en-US" sz="5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altLang="ja-JP" sz="5400" dirty="0">
                <a:solidFill>
                  <a:schemeClr val="tx2">
                    <a:lumMod val="50000"/>
                  </a:schemeClr>
                </a:solidFill>
              </a:rPr>
              <a:t>growth characteristics. </a:t>
            </a:r>
            <a:r>
              <a:rPr lang="en-US" altLang="ja-JP" sz="6000" b="1" dirty="0">
                <a:solidFill>
                  <a:schemeClr val="accent2">
                    <a:lumMod val="50000"/>
                  </a:schemeClr>
                </a:solidFill>
              </a:rPr>
              <a:t>90.63%</a:t>
            </a:r>
            <a:r>
              <a:rPr lang="en-US" altLang="ja-JP" sz="5400" dirty="0">
                <a:solidFill>
                  <a:schemeClr val="tx2">
                    <a:lumMod val="50000"/>
                  </a:schemeClr>
                </a:solidFill>
              </a:rPr>
              <a:t> of the 149,280 packages are best-ﬁtted by quadratic model and linear </a:t>
            </a:r>
            <a:r>
              <a:rPr lang="en-US" altLang="ja-JP" sz="5400" dirty="0" smtClean="0">
                <a:solidFill>
                  <a:schemeClr val="tx2">
                    <a:lumMod val="50000"/>
                  </a:schemeClr>
                </a:solidFill>
              </a:rPr>
              <a:t>model, </a:t>
            </a:r>
            <a:r>
              <a:rPr lang="en-US" altLang="ja-JP" sz="5400" dirty="0">
                <a:solidFill>
                  <a:schemeClr val="tx2">
                    <a:lumMod val="50000"/>
                  </a:schemeClr>
                </a:solidFill>
              </a:rPr>
              <a:t>while only </a:t>
            </a:r>
            <a:r>
              <a:rPr lang="en-US" altLang="ja-JP" sz="6000" b="1" dirty="0">
                <a:solidFill>
                  <a:schemeClr val="accent2">
                    <a:lumMod val="50000"/>
                  </a:schemeClr>
                </a:solidFill>
              </a:rPr>
              <a:t>9.37%</a:t>
            </a:r>
            <a:r>
              <a:rPr lang="en-US" altLang="ja-JP" sz="5400" dirty="0">
                <a:solidFill>
                  <a:schemeClr val="tx2">
                    <a:lumMod val="50000"/>
                  </a:schemeClr>
                </a:solidFill>
              </a:rPr>
              <a:t> are best ﬁtted by logarithmic model. </a:t>
            </a:r>
            <a:r>
              <a:rPr lang="en-US" altLang="ja-JP" sz="5400" dirty="0" smtClean="0">
                <a:solidFill>
                  <a:schemeClr val="tx2">
                    <a:lumMod val="50000"/>
                  </a:schemeClr>
                </a:solidFill>
              </a:rPr>
              <a:t>Our result </a:t>
            </a:r>
            <a:r>
              <a:rPr lang="en-US" altLang="ja-JP" sz="5400" dirty="0">
                <a:solidFill>
                  <a:schemeClr val="tx2">
                    <a:lumMod val="50000"/>
                  </a:schemeClr>
                </a:solidFill>
              </a:rPr>
              <a:t>shows that </a:t>
            </a:r>
            <a:r>
              <a:rPr lang="en-US" altLang="ja-JP" sz="5400" dirty="0" smtClean="0">
                <a:solidFill>
                  <a:schemeClr val="tx2">
                    <a:lumMod val="50000"/>
                  </a:schemeClr>
                </a:solidFill>
              </a:rPr>
              <a:t>reuse of packages </a:t>
            </a:r>
            <a:r>
              <a:rPr lang="en-US" altLang="ja-JP" sz="5400" dirty="0">
                <a:solidFill>
                  <a:schemeClr val="tx2">
                    <a:lumMod val="50000"/>
                  </a:schemeClr>
                </a:solidFill>
              </a:rPr>
              <a:t>in NPM is still </a:t>
            </a:r>
            <a:r>
              <a:rPr lang="en-US" altLang="ja-JP" sz="6000" b="1" dirty="0" smtClean="0">
                <a:solidFill>
                  <a:schemeClr val="accent2">
                    <a:lumMod val="50000"/>
                  </a:schemeClr>
                </a:solidFill>
              </a:rPr>
              <a:t>ACTIVE</a:t>
            </a:r>
            <a:r>
              <a:rPr lang="en-US" altLang="ja-JP" sz="5400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en-US" altLang="ja-JP" sz="5400" dirty="0">
                <a:solidFill>
                  <a:schemeClr val="tx2">
                    <a:lumMod val="50000"/>
                  </a:schemeClr>
                </a:solidFill>
              </a:rPr>
              <a:t>with more and more packages being installed from </a:t>
            </a:r>
            <a:r>
              <a:rPr lang="en-US" altLang="ja-JP" sz="5400" dirty="0" smtClean="0">
                <a:solidFill>
                  <a:schemeClr val="tx2">
                    <a:lumMod val="50000"/>
                  </a:schemeClr>
                </a:solidFill>
              </a:rPr>
              <a:t>the NPM JavaScript package ecosystem.</a:t>
            </a:r>
            <a:endParaRPr lang="ja-JP" altLang="en-US" sz="5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948964" y="12371574"/>
            <a:ext cx="28290259" cy="937827"/>
          </a:xfrm>
          <a:prstGeom prst="rect">
            <a:avLst/>
          </a:prstGeom>
          <a:solidFill>
            <a:srgbClr val="FFCCCC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ja-JP" sz="5400" dirty="0" smtClean="0">
                <a:solidFill>
                  <a:schemeClr val="tx2">
                    <a:lumMod val="50000"/>
                  </a:schemeClr>
                </a:solidFill>
              </a:rPr>
              <a:t>Our goal is to understand </a:t>
            </a:r>
            <a:r>
              <a:rPr lang="en-US" altLang="ja-JP" sz="5400" dirty="0">
                <a:solidFill>
                  <a:schemeClr val="tx2">
                    <a:lumMod val="50000"/>
                  </a:schemeClr>
                </a:solidFill>
              </a:rPr>
              <a:t>the emergence and growth of </a:t>
            </a:r>
            <a:r>
              <a:rPr lang="en-US" altLang="ja-JP" sz="5400" dirty="0" smtClean="0">
                <a:solidFill>
                  <a:schemeClr val="tx2">
                    <a:lumMod val="50000"/>
                  </a:schemeClr>
                </a:solidFill>
              </a:rPr>
              <a:t>the package popularity in NPM </a:t>
            </a:r>
            <a:r>
              <a:rPr lang="en-US" altLang="ja-JP" sz="4000" dirty="0" smtClean="0">
                <a:solidFill>
                  <a:schemeClr val="tx2">
                    <a:lumMod val="50000"/>
                  </a:schemeClr>
                </a:solidFill>
              </a:rPr>
              <a:t>[1]</a:t>
            </a:r>
            <a:r>
              <a:rPr lang="en-US" altLang="ja-JP" sz="5400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</p:txBody>
      </p:sp>
      <p:pic>
        <p:nvPicPr>
          <p:cNvPr id="13" name="図 12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907" y="40718408"/>
            <a:ext cx="4901778" cy="1687259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22" name="テキスト ボックス 21"/>
          <p:cNvSpPr txBox="1"/>
          <p:nvPr/>
        </p:nvSpPr>
        <p:spPr>
          <a:xfrm>
            <a:off x="5608501" y="41775193"/>
            <a:ext cx="2673238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300" b="1" i="1" dirty="0">
                <a:solidFill>
                  <a:schemeClr val="bg1"/>
                </a:solidFill>
              </a:rPr>
              <a:t>Department of Computer Science, Graduate School of Information Science and Technology, Osaka University</a:t>
            </a:r>
            <a:endParaRPr kumimoji="1" lang="ja-JP" altLang="en-US" sz="4300" b="1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6816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612</TotalTime>
  <Words>425</Words>
  <Application>Microsoft Office PowerPoint</Application>
  <PresentationFormat>ユーザー設定</PresentationFormat>
  <Paragraphs>36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ＭＳ Ｐゴシック</vt:lpstr>
      <vt:lpstr>宋体</vt:lpstr>
      <vt:lpstr>Arial</vt:lpstr>
      <vt:lpstr>Calibri</vt:lpstr>
      <vt:lpstr>Calibri Light</vt:lpstr>
      <vt:lpstr>Cambria Math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QIU</dc:creator>
  <cp:lastModifiedBy>QIU</cp:lastModifiedBy>
  <cp:revision>63</cp:revision>
  <dcterms:created xsi:type="dcterms:W3CDTF">2017-03-07T12:42:51Z</dcterms:created>
  <dcterms:modified xsi:type="dcterms:W3CDTF">2017-03-10T04:42:21Z</dcterms:modified>
</cp:coreProperties>
</file>