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1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6.xml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0B54838-0F60-4148-A0AC-307D09F0C98F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Clones need to be detected for better software maintenance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8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9EC9DE4F-8348-4100-8590-D273790518CE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8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170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71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rIns="18360" tIns="0" bIns="0" anchor="b"/>
          <a:p>
            <a:pPr algn="r">
              <a:lnSpc>
                <a:spcPct val="100000"/>
              </a:lnSpc>
            </a:pP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2/21/17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rIns="0" tIns="0" bIns="0" anchor="b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BB6DB694-127B-4748-952C-55ACE6E41873}" type="slidenum"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Click to edit the outline text format</a:t>
            </a:r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Second Outline Level</a:t>
            </a:r>
            <a:endParaRPr b="0" lang="en-US" sz="21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Third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90000" rIns="90000" tIns="45000" bIns="4500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Click to edit the outline text format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Second Outline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Third Outline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Fourth Outline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Fifth Outline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Sixth Outline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Seventh Outline LevelClick to edit Master text styles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Second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Third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3" marL="1188720" indent="-209880">
              <a:lnSpc>
                <a:spcPct val="100000"/>
              </a:lnSpc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Fourth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4" marL="1463040" indent="-209880">
              <a:lnSpc>
                <a:spcPct val="100000"/>
              </a:lnSpc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Fifth level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2/21/17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rIns="0" tIns="0" bIns="0" anchor="b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1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EDB23D8A-3356-45C6-A42E-D2AB9A3E25F9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rIns="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2/21/17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rIns="0" tIns="0" bIns="0" anchor="b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PlaceHolder 8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57692994-7173-410D-A5BA-F5E7AF949764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4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Click to edit the outline text format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Second Outline Level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PlaceHolder 5"/>
          <p:cNvSpPr>
            <a:spLocks noGrp="1"/>
          </p:cNvSpPr>
          <p:nvPr>
            <p:ph type="title"/>
          </p:nvPr>
        </p:nvSpPr>
        <p:spPr>
          <a:xfrm>
            <a:off x="530280" y="1316880"/>
            <a:ext cx="7772040" cy="136224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1" lang="en-US" sz="56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body"/>
          </p:nvPr>
        </p:nvSpPr>
        <p:spPr>
          <a:xfrm>
            <a:off x="530280" y="2704680"/>
            <a:ext cx="7772040" cy="1509480"/>
          </a:xfrm>
          <a:prstGeom prst="rect">
            <a:avLst/>
          </a:prstGeom>
        </p:spPr>
        <p:txBody>
          <a:bodyPr lIns="45720" rIns="45720" tIns="45000" bIns="4500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Click to edit the outline text format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Second Outline Level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Third Outline Level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Fourth Outline Level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Fifth Outline Level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Sixth Outline Level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Seventh Outline LevelClick to edit Master text styles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2/21/17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6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rIns="0" tIns="0" bIns="0" anchor="b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7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05BC4AFB-A075-4EA6-A708-9E17226857CF}" type="slidenum"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533520" y="2057400"/>
            <a:ext cx="7851240" cy="1828440"/>
          </a:xfrm>
          <a:prstGeom prst="rect">
            <a:avLst/>
          </a:prstGeom>
          <a:noFill/>
          <a:ln>
            <a:noFill/>
          </a:ln>
        </p:spPr>
        <p:txBody>
          <a:bodyPr lIns="0" rIns="18360" tIns="0" bIns="0" anchor="b"/>
          <a:p>
            <a:pPr algn="r">
              <a:lnSpc>
                <a:spcPct val="100000"/>
              </a:lnSpc>
            </a:pP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Refactoring Patterns Study in Code Clones during Software Evolution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231120" y="4783320"/>
            <a:ext cx="2786400" cy="1752120"/>
          </a:xfrm>
          <a:prstGeom prst="rect">
            <a:avLst/>
          </a:prstGeom>
          <a:noFill/>
          <a:ln>
            <a:noFill/>
          </a:ln>
        </p:spPr>
        <p:txBody>
          <a:bodyPr lIns="0" rIns="18360" tIns="45000" bIns="45000"/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Jaweria Kanwal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Quaid-i-Azam University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Islamabad, Pakistan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TextShape 3"/>
          <p:cNvSpPr txBox="1"/>
          <p:nvPr/>
        </p:nvSpPr>
        <p:spPr>
          <a:xfrm>
            <a:off x="2833920" y="4807440"/>
            <a:ext cx="3398400" cy="1752120"/>
          </a:xfrm>
          <a:prstGeom prst="rect">
            <a:avLst/>
          </a:prstGeom>
          <a:noFill/>
          <a:ln>
            <a:noFill/>
          </a:ln>
        </p:spPr>
        <p:txBody>
          <a:bodyPr lIns="0" rIns="18360" tIns="45000" bIns="45000"/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Katsuro Inoue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Osaka University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Osaka, Japan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inoue@ist.osaka-u.ac.jp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TextShape 4"/>
          <p:cNvSpPr txBox="1"/>
          <p:nvPr/>
        </p:nvSpPr>
        <p:spPr>
          <a:xfrm>
            <a:off x="6363720" y="4800600"/>
            <a:ext cx="2640600" cy="1114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Onaiza Maqbool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Quaid-i-Azam University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Islamabad, Pakistan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onaiza@qau.edu.pk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33520" y="609480"/>
            <a:ext cx="8305560" cy="85608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Refactoring consistency in Versions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6" name="CustomShape 2"/>
          <p:cNvSpPr/>
          <p:nvPr/>
        </p:nvSpPr>
        <p:spPr>
          <a:xfrm>
            <a:off x="885960" y="2812320"/>
            <a:ext cx="646200" cy="3715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3"/>
          <p:cNvSpPr/>
          <p:nvPr/>
        </p:nvSpPr>
        <p:spPr>
          <a:xfrm>
            <a:off x="892800" y="3309120"/>
            <a:ext cx="646200" cy="3715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4"/>
          <p:cNvSpPr/>
          <p:nvPr/>
        </p:nvSpPr>
        <p:spPr>
          <a:xfrm>
            <a:off x="892800" y="3802320"/>
            <a:ext cx="646200" cy="3715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5"/>
          <p:cNvSpPr/>
          <p:nvPr/>
        </p:nvSpPr>
        <p:spPr>
          <a:xfrm>
            <a:off x="732600" y="2514600"/>
            <a:ext cx="990360" cy="200376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0" name="CustomShape 6"/>
          <p:cNvSpPr/>
          <p:nvPr/>
        </p:nvSpPr>
        <p:spPr>
          <a:xfrm>
            <a:off x="3223080" y="2819520"/>
            <a:ext cx="512640" cy="29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7"/>
          <p:cNvSpPr/>
          <p:nvPr/>
        </p:nvSpPr>
        <p:spPr>
          <a:xfrm>
            <a:off x="3208680" y="3276720"/>
            <a:ext cx="541080" cy="39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8"/>
          <p:cNvSpPr/>
          <p:nvPr/>
        </p:nvSpPr>
        <p:spPr>
          <a:xfrm>
            <a:off x="3223080" y="3837600"/>
            <a:ext cx="541080" cy="3517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9"/>
          <p:cNvSpPr/>
          <p:nvPr/>
        </p:nvSpPr>
        <p:spPr>
          <a:xfrm>
            <a:off x="3002400" y="2514600"/>
            <a:ext cx="930240" cy="200376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10"/>
          <p:cNvSpPr/>
          <p:nvPr/>
        </p:nvSpPr>
        <p:spPr>
          <a:xfrm>
            <a:off x="5944320" y="2777400"/>
            <a:ext cx="516960" cy="27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11"/>
          <p:cNvSpPr/>
          <p:nvPr/>
        </p:nvSpPr>
        <p:spPr>
          <a:xfrm>
            <a:off x="5944320" y="3579480"/>
            <a:ext cx="516960" cy="27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12"/>
          <p:cNvSpPr/>
          <p:nvPr/>
        </p:nvSpPr>
        <p:spPr>
          <a:xfrm>
            <a:off x="5940720" y="3177360"/>
            <a:ext cx="516960" cy="27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CustomShape 13"/>
          <p:cNvSpPr/>
          <p:nvPr/>
        </p:nvSpPr>
        <p:spPr>
          <a:xfrm>
            <a:off x="5712120" y="2514600"/>
            <a:ext cx="936360" cy="200376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CustomShape 14"/>
          <p:cNvSpPr/>
          <p:nvPr/>
        </p:nvSpPr>
        <p:spPr>
          <a:xfrm>
            <a:off x="5947920" y="3960720"/>
            <a:ext cx="516960" cy="27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I4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15"/>
          <p:cNvSpPr/>
          <p:nvPr/>
        </p:nvSpPr>
        <p:spPr>
          <a:xfrm flipV="1">
            <a:off x="1532520" y="2968920"/>
            <a:ext cx="1690200" cy="28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CustomShape 16"/>
          <p:cNvSpPr/>
          <p:nvPr/>
        </p:nvSpPr>
        <p:spPr>
          <a:xfrm flipV="1">
            <a:off x="1539360" y="3472920"/>
            <a:ext cx="1668960" cy="21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CustomShape 17"/>
          <p:cNvSpPr/>
          <p:nvPr/>
        </p:nvSpPr>
        <p:spPr>
          <a:xfrm>
            <a:off x="1539360" y="3988080"/>
            <a:ext cx="1683360" cy="25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CustomShape 18"/>
          <p:cNvSpPr/>
          <p:nvPr/>
        </p:nvSpPr>
        <p:spPr>
          <a:xfrm>
            <a:off x="1746360" y="2694960"/>
            <a:ext cx="1225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Add_parameter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19"/>
          <p:cNvSpPr/>
          <p:nvPr/>
        </p:nvSpPr>
        <p:spPr>
          <a:xfrm>
            <a:off x="1723320" y="3228120"/>
            <a:ext cx="1225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Add_parameter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CustomShape 20"/>
          <p:cNvSpPr/>
          <p:nvPr/>
        </p:nvSpPr>
        <p:spPr>
          <a:xfrm>
            <a:off x="1647000" y="3761640"/>
            <a:ext cx="1225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Add_parameter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CustomShape 21"/>
          <p:cNvSpPr/>
          <p:nvPr/>
        </p:nvSpPr>
        <p:spPr>
          <a:xfrm>
            <a:off x="504000" y="1808280"/>
            <a:ext cx="129492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Clone class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CustomShape 22"/>
          <p:cNvSpPr/>
          <p:nvPr/>
        </p:nvSpPr>
        <p:spPr>
          <a:xfrm>
            <a:off x="992880" y="4673880"/>
            <a:ext cx="5014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23"/>
          <p:cNvSpPr/>
          <p:nvPr/>
        </p:nvSpPr>
        <p:spPr>
          <a:xfrm>
            <a:off x="3087000" y="4673880"/>
            <a:ext cx="672480" cy="60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n+1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CustomShape 24"/>
          <p:cNvSpPr/>
          <p:nvPr/>
        </p:nvSpPr>
        <p:spPr>
          <a:xfrm>
            <a:off x="701280" y="2177640"/>
            <a:ext cx="151920" cy="336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9" name="CustomShape 25"/>
          <p:cNvSpPr/>
          <p:nvPr/>
        </p:nvSpPr>
        <p:spPr>
          <a:xfrm>
            <a:off x="230760" y="5480640"/>
            <a:ext cx="393084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(a) An example of consistent refactoring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CustomShape 26"/>
          <p:cNvSpPr/>
          <p:nvPr/>
        </p:nvSpPr>
        <p:spPr>
          <a:xfrm flipV="1">
            <a:off x="6461640" y="2909160"/>
            <a:ext cx="1530720" cy="2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1" name="CustomShape 27"/>
          <p:cNvSpPr/>
          <p:nvPr/>
        </p:nvSpPr>
        <p:spPr>
          <a:xfrm>
            <a:off x="6461640" y="3714480"/>
            <a:ext cx="1525680" cy="20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9529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2" name="CustomShape 28"/>
          <p:cNvSpPr/>
          <p:nvPr/>
        </p:nvSpPr>
        <p:spPr>
          <a:xfrm>
            <a:off x="7992720" y="2785680"/>
            <a:ext cx="520200" cy="2476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CustomShape 29"/>
          <p:cNvSpPr/>
          <p:nvPr/>
        </p:nvSpPr>
        <p:spPr>
          <a:xfrm>
            <a:off x="7987320" y="3611880"/>
            <a:ext cx="520200" cy="2476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CustomShape 30"/>
          <p:cNvSpPr/>
          <p:nvPr/>
        </p:nvSpPr>
        <p:spPr>
          <a:xfrm>
            <a:off x="7743240" y="2514600"/>
            <a:ext cx="1019520" cy="200376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1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5" name="CustomShape 31"/>
          <p:cNvSpPr/>
          <p:nvPr/>
        </p:nvSpPr>
        <p:spPr>
          <a:xfrm>
            <a:off x="7973640" y="4024440"/>
            <a:ext cx="597600" cy="272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I4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CustomShape 32"/>
          <p:cNvSpPr/>
          <p:nvPr/>
        </p:nvSpPr>
        <p:spPr>
          <a:xfrm>
            <a:off x="7973640" y="3185640"/>
            <a:ext cx="597600" cy="272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skerville Old Face"/>
              </a:rPr>
              <a:t>I2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33"/>
          <p:cNvSpPr/>
          <p:nvPr/>
        </p:nvSpPr>
        <p:spPr>
          <a:xfrm>
            <a:off x="5542200" y="5480640"/>
            <a:ext cx="31687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(b) An example of in- consistent refactoring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34"/>
          <p:cNvSpPr/>
          <p:nvPr/>
        </p:nvSpPr>
        <p:spPr>
          <a:xfrm>
            <a:off x="5945760" y="4673880"/>
            <a:ext cx="5014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CustomShape 35"/>
          <p:cNvSpPr/>
          <p:nvPr/>
        </p:nvSpPr>
        <p:spPr>
          <a:xfrm>
            <a:off x="7973640" y="4673880"/>
            <a:ext cx="672480" cy="60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n+1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CustomShape 36"/>
          <p:cNvSpPr/>
          <p:nvPr/>
        </p:nvSpPr>
        <p:spPr>
          <a:xfrm>
            <a:off x="6595560" y="2666880"/>
            <a:ext cx="1225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Add_parameter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37"/>
          <p:cNvSpPr/>
          <p:nvPr/>
        </p:nvSpPr>
        <p:spPr>
          <a:xfrm>
            <a:off x="6595560" y="3456720"/>
            <a:ext cx="1225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Add_parameter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TextShape 38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AE944925-E028-4BDB-9A4A-DE43CD592A22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685800" y="762120"/>
            <a:ext cx="8229240" cy="83772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Percentage of consistent refactoring in five Java systems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graphicFrame>
        <p:nvGraphicFramePr>
          <p:cNvPr id="254" name="Table 2"/>
          <p:cNvGraphicFramePr/>
          <p:nvPr/>
        </p:nvGraphicFramePr>
        <p:xfrm>
          <a:off x="609480" y="1828800"/>
          <a:ext cx="7619760" cy="3733560"/>
        </p:xfrm>
        <a:graphic>
          <a:graphicData uri="http://schemas.openxmlformats.org/drawingml/2006/table">
            <a:tbl>
              <a:tblPr/>
              <a:tblGrid>
                <a:gridCol w="1546560"/>
                <a:gridCol w="1546560"/>
                <a:gridCol w="1100160"/>
                <a:gridCol w="987480"/>
                <a:gridCol w="1337760"/>
                <a:gridCol w="1101240"/>
              </a:tblGrid>
              <a:tr h="66924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Versions 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JHotDraw 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Guava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Jabref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JFreeChart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Xerces_J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62.7%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62.0%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50.0%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53.1%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56.7%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20.0%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80.0%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40.0%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73.5%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42.8%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47.1%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n+3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45.4%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70.4%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42.1%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49.0%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66.8%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45.0%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32.3%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44.1%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n+5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48.0%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36.0%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34.2%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n+6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45.1%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44.4%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40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n+7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52.3%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4272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Average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 anchor="b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62.2</a:t>
                      </a: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 anchor="b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53.2</a:t>
                      </a: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 anchor="b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47.2</a:t>
                      </a: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 anchor="b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38.0</a:t>
                      </a: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 anchor="b"/>
                    <a:p>
                      <a:pPr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52.0</a:t>
                      </a: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</a:tbl>
          </a:graphicData>
        </a:graphic>
      </p:graphicFrame>
      <p:sp>
        <p:nvSpPr>
          <p:cNvPr id="255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FA069073-6D9F-4C10-8D68-FBE458416A3A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56" name="CustomShape 4"/>
          <p:cNvSpPr/>
          <p:nvPr/>
        </p:nvSpPr>
        <p:spPr>
          <a:xfrm>
            <a:off x="3733920" y="3200400"/>
            <a:ext cx="609120" cy="3805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7" name="CustomShape 5"/>
          <p:cNvSpPr/>
          <p:nvPr/>
        </p:nvSpPr>
        <p:spPr>
          <a:xfrm>
            <a:off x="5791320" y="5222160"/>
            <a:ext cx="609120" cy="3805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8" name="CustomShape 6"/>
          <p:cNvSpPr/>
          <p:nvPr/>
        </p:nvSpPr>
        <p:spPr>
          <a:xfrm>
            <a:off x="2133720" y="5181480"/>
            <a:ext cx="609120" cy="3805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9" name="CustomShape 7"/>
          <p:cNvSpPr/>
          <p:nvPr/>
        </p:nvSpPr>
        <p:spPr>
          <a:xfrm>
            <a:off x="7162920" y="3867120"/>
            <a:ext cx="609120" cy="41868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10" dur="indefinite" restart="never" nodeType="tmRoot">
          <p:childTnLst>
            <p:seq>
              <p:cTn id="111" dur="indefinite" nodeType="mainSeq">
                <p:childTnLst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0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24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nodeType="with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2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5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39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nodeType="with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4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Conclusions and Future work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61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 small portion of code clones are refactored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Clone refactoring depends upon actual refactoring tasks performed during the releases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Consistent refactorings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More than 40% clones are refactored consistently in most of the versions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Future work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Consequences of inconsistent clone refactorings on software maintenance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62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403F7AAD-FE3B-41B9-B023-133B45F5D5E3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144" dur="indefinite" restart="never" nodeType="tmRoot">
          <p:childTnLst>
            <p:seq>
              <p:cTn id="145" dur="indefinite" nodeType="mainSeq">
                <p:childTnLst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231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0" dur="500"/>
                                        <p:tgtEl>
                                          <p:spTgt spid="261">
                                            <p:txEl>
                                              <p:pRg st="231" end="2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243" end="3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5" dur="500"/>
                                        <p:tgtEl>
                                          <p:spTgt spid="261">
                                            <p:txEl>
                                              <p:pRg st="243" end="3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762120" y="685800"/>
            <a:ext cx="8229240" cy="81972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References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M. Kim, V. Sazawal, D. Notkin, and G. Murphy. An Empirical Study of Code Clone Genealogies. ACM SIGSOFT Software Engineering Notes, 30(5), pp. 187-196, 2005.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M. Fowler, Refactoring: Improving the Design of Existing Programs. Addison-Wesley, 1999.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H. Basit, and S. Jarzabek. A data mining approach for detecting higher-level clones in software. In journal of IEEE Transactions on Software Engineering, 35(4), pp. 497-514, 2009.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Kamiya, Toshihiro and Kusumoto, Shinji and Inoue, Katsuro. CCFinder: a multilinguistic token-based code clone detection system for large scale source code, IEEE Transactions on Software Engineering, volume={28},  number={7}, Pp. 654-670, 2002, IEEE. 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Aversano, Lerina and Cerulo, Luigi and Di Penta, Massimiliano. How clones are maintained: An empirical study,11th European Conference on Software Maintenance and Reengineering, pp. 81-90, 2007, IEEE.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Mens, Tom and Tourwe’, Tom. A survey of software refactoring, IEEE Transactions on software engineering, volume={30}, number={2},  Pp. 126-139, 2004, IEEE.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65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1829EFA6-75B5-424D-9DA8-A3E6859B21D8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533520" y="2438280"/>
            <a:ext cx="7851240" cy="1828440"/>
          </a:xfrm>
          <a:prstGeom prst="rect">
            <a:avLst/>
          </a:prstGeom>
          <a:noFill/>
          <a:ln>
            <a:noFill/>
          </a:ln>
        </p:spPr>
        <p:txBody>
          <a:bodyPr lIns="0" rIns="18360" tIns="0" bIns="0" anchor="b"/>
          <a:p>
            <a:pPr algn="ctr">
              <a:lnSpc>
                <a:spcPct val="100000"/>
              </a:lnSpc>
            </a:pP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Thanks!</a:t>
            </a: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5600" spc="-1" strike="noStrike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?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Introduction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2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Code Clones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Similar code fragments in software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Types of clones 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Type1, Type2, Type3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Sometimes clones cause an additional maintenance effort 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change in one clone fragment may cause change in other clone fragments [1]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One of the maintenance tasks is to remove the clones from the system through refactoring [2]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3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69A8D56F-2103-40AF-BD10-9804589A5FE7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Clones refactoring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Refactoring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Widely used technique to improve code quality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Fowler’s refactoring patterns [3]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Some examples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Move method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Extract method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Extract interface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 parameter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Clone refactoring may/may not  remove them from the system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	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Add parameter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Extract method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6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67050AA3-0622-4722-A7C7-B6EC38A05A79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Motivation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Existing work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1" marL="640080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Study of changes behaviour of clones in versions [4]</a:t>
            </a:r>
            <a:endParaRPr b="0" lang="en-US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Consistent and inconsistent change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Disappear in few check-ins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lvl="2" marL="914400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All clones are not refactorable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There is no work on the study of actual refactoring tasks performed on code clones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9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10F5AF0B-2EB3-4BB5-9638-B80325613E1E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162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13" dur="500"/>
                                        <p:tgtEl>
                                          <p:spTgt spid="188">
                                            <p:txEl>
                                              <p:pRg st="162" end="2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457200" y="1143000"/>
            <a:ext cx="8229240" cy="76176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Research questions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457200" y="2362320"/>
            <a:ext cx="8229240" cy="396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How often code clones refactored in software? 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How often clones refactored consistently?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2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6D6ABDC8-303D-4FC1-8BFA-179747275F02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14" dur="indefinite" restart="never" nodeType="tmRoot">
          <p:childTnLst>
            <p:seq>
              <p:cTn id="1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1219320" y="228600"/>
            <a:ext cx="830556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Study Approach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194" name="Picture 2" descr=""/>
          <p:cNvPicPr/>
          <p:nvPr/>
        </p:nvPicPr>
        <p:blipFill>
          <a:blip r:embed="rId1"/>
          <a:stretch/>
        </p:blipFill>
        <p:spPr>
          <a:xfrm>
            <a:off x="914400" y="2819520"/>
            <a:ext cx="6933960" cy="2028600"/>
          </a:xfrm>
          <a:prstGeom prst="rect">
            <a:avLst/>
          </a:prstGeom>
          <a:ln>
            <a:noFill/>
          </a:ln>
        </p:spPr>
      </p:pic>
      <p:sp>
        <p:nvSpPr>
          <p:cNvPr id="195" name="CustomShape 2"/>
          <p:cNvSpPr/>
          <p:nvPr/>
        </p:nvSpPr>
        <p:spPr>
          <a:xfrm>
            <a:off x="1295280" y="1600200"/>
            <a:ext cx="1218960" cy="1218960"/>
          </a:xfrm>
          <a:prstGeom prst="wedgeRoundRectCallout">
            <a:avLst>
              <a:gd name="adj1" fmla="val -40077"/>
              <a:gd name="adj2" fmla="val 80522"/>
              <a:gd name="adj3" fmla="val 16667"/>
            </a:avLst>
          </a:prstGeom>
          <a:gradFill>
            <a:gsLst>
              <a:gs pos="0">
                <a:schemeClr val="tx2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/>
          </a:gra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JHotDraw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Guava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Jabref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JFreeChart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Xerces_J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6" name="CustomShape 3"/>
          <p:cNvSpPr/>
          <p:nvPr/>
        </p:nvSpPr>
        <p:spPr>
          <a:xfrm>
            <a:off x="3886200" y="1828800"/>
            <a:ext cx="1371240" cy="609120"/>
          </a:xfrm>
          <a:prstGeom prst="wedgeRoundRectCallout">
            <a:avLst>
              <a:gd name="adj1" fmla="val -43202"/>
              <a:gd name="adj2" fmla="val 86772"/>
              <a:gd name="adj3" fmla="val 16667"/>
            </a:avLst>
          </a:prstGeom>
          <a:gradFill>
            <a:gsLst>
              <a:gs pos="0">
                <a:schemeClr val="tx2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/>
          </a:gra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CloneMiner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 clone detection  tool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CustomShape 4"/>
          <p:cNvSpPr/>
          <p:nvPr/>
        </p:nvSpPr>
        <p:spPr>
          <a:xfrm>
            <a:off x="1295280" y="5029200"/>
            <a:ext cx="1676160" cy="761760"/>
          </a:xfrm>
          <a:prstGeom prst="wedgeRoundRectCallout">
            <a:avLst>
              <a:gd name="adj1" fmla="val 46381"/>
              <a:gd name="adj2" fmla="val -96041"/>
              <a:gd name="adj3" fmla="val 16667"/>
            </a:avLst>
          </a:prstGeom>
          <a:gradFill>
            <a:gsLst>
              <a:gs pos="0">
                <a:schemeClr val="tx2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/>
          </a:gra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RefFinder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Detection of refactorings from consecutive versions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5"/>
          <p:cNvSpPr/>
          <p:nvPr/>
        </p:nvSpPr>
        <p:spPr>
          <a:xfrm>
            <a:off x="3886200" y="5029200"/>
            <a:ext cx="1676160" cy="761760"/>
          </a:xfrm>
          <a:prstGeom prst="wedgeRoundRectCallout">
            <a:avLst>
              <a:gd name="adj1" fmla="val 33313"/>
              <a:gd name="adj2" fmla="val -132291"/>
              <a:gd name="adj3" fmla="val 16667"/>
            </a:avLst>
          </a:prstGeom>
          <a:gradFill>
            <a:gsLst>
              <a:gs pos="0">
                <a:schemeClr val="tx2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/>
          </a:gra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An application is developed in C# for mapping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TextShape 6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46022AEA-305D-4CCD-8FD6-C7FAF842AB0F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16" dur="indefinite" restart="never" nodeType="tmRoot">
          <p:childTnLst>
            <p:seq>
              <p:cTn id="17" dur="indefinite" nodeType="mainSeq"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2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nodeType="after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31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3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nodeType="after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4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xit" presetID="16" presetSubtype="21">
                                  <p:stCondLst>
                                    <p:cond delay="0"/>
                                  </p:stCondLst>
                                  <p:childTnLst>
                                    <p:animEffect filter="barn(inVertical)" transition="out">
                                      <p:cBhvr additive="repl">
                                        <p:cTn id="4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5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609480" y="2819520"/>
            <a:ext cx="7772040" cy="1362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Research Question 1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How often code clones refactored in software? </a:t>
            </a:r>
            <a:r>
              <a:rPr b="1" lang="en-US" sz="56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530280" y="2704680"/>
            <a:ext cx="7772040" cy="150948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bIns="4500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2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3194D048-C066-4964-B4F8-A6AD80D0FD2F}" type="slidenum"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53352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Average clone refactorings in five Java systems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graphicFrame>
        <p:nvGraphicFramePr>
          <p:cNvPr id="204" name="Table 2"/>
          <p:cNvGraphicFramePr/>
          <p:nvPr/>
        </p:nvGraphicFramePr>
        <p:xfrm>
          <a:off x="1066680" y="2057400"/>
          <a:ext cx="7391160" cy="4190760"/>
        </p:xfrm>
        <a:graphic>
          <a:graphicData uri="http://schemas.openxmlformats.org/drawingml/2006/table">
            <a:tbl>
              <a:tblPr/>
              <a:tblGrid>
                <a:gridCol w="1108080"/>
                <a:gridCol w="1452960"/>
                <a:gridCol w="1170720"/>
                <a:gridCol w="951120"/>
                <a:gridCol w="1463400"/>
                <a:gridCol w="1244880"/>
              </a:tblGrid>
              <a:tr h="750960"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Versions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JHotDraw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Guava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Jabref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JFreeChart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Xerces_J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27. 4%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47.0%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6.0%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19.1%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9.0%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4.5%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24.8%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21.1%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4.8%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1.3%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34.0%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n+3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21.4%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0.8%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17.0%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34.2%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33.3%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6.2%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6.7%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n+5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8.2%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0.6%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10.5%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n+6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3.4%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7.1%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  <a:tr h="381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V</a:t>
                      </a:r>
                      <a:r>
                        <a:rPr b="1" lang="en-US" sz="1400" spc="-1" strike="noStrike" baseline="-2500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n+7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8.2%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</a:tr>
              <a:tr h="38412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4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onstantia"/>
                        </a:rPr>
                        <a:t>Average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24.2%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10.5%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6.7%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2.0%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Calibri"/>
                        </a:rPr>
                        <a:t>19.1%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</a:tbl>
          </a:graphicData>
        </a:graphic>
      </p:graphicFrame>
      <p:sp>
        <p:nvSpPr>
          <p:cNvPr id="205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C48ED083-1CEF-4B4F-A468-0A3196920BA5}" type="slidenum">
              <a:rPr b="0" lang="en-US" sz="1200" spc="-1" strike="noStrike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6" name="CustomShape 4"/>
          <p:cNvSpPr/>
          <p:nvPr/>
        </p:nvSpPr>
        <p:spPr>
          <a:xfrm>
            <a:off x="7162920" y="3962520"/>
            <a:ext cx="609120" cy="76176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7" name="CustomShape 5"/>
          <p:cNvSpPr/>
          <p:nvPr/>
        </p:nvSpPr>
        <p:spPr>
          <a:xfrm>
            <a:off x="4695840" y="3962520"/>
            <a:ext cx="609120" cy="10663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8" name="CustomShape 6"/>
          <p:cNvSpPr/>
          <p:nvPr/>
        </p:nvSpPr>
        <p:spPr>
          <a:xfrm>
            <a:off x="8086680" y="3048120"/>
            <a:ext cx="1056960" cy="1294920"/>
          </a:xfrm>
          <a:prstGeom prst="wedgeRoundRectCallout">
            <a:avLst>
              <a:gd name="adj1" fmla="val -65077"/>
              <a:gd name="adj2" fmla="val 55522"/>
              <a:gd name="adj3" fmla="val 16667"/>
            </a:avLst>
          </a:prstGeom>
          <a:gradFill>
            <a:gsLst>
              <a:gs pos="0">
                <a:schemeClr val="tx2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/>
          </a:gra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Actual refactorings are 496 in V</a:t>
            </a:r>
            <a:r>
              <a:rPr b="0" lang="en-US" sz="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n+3</a:t>
            </a: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and only seven in next version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7"/>
          <p:cNvSpPr/>
          <p:nvPr/>
        </p:nvSpPr>
        <p:spPr>
          <a:xfrm>
            <a:off x="304920" y="2629080"/>
            <a:ext cx="2514240" cy="1066320"/>
          </a:xfrm>
          <a:prstGeom prst="wedgeRoundRectCallout">
            <a:avLst>
              <a:gd name="adj1" fmla="val -24317"/>
              <a:gd name="adj2" fmla="val 97692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60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Release time between version Vn+2 and Vn+3 is four months and release duration between version Vn+3 and Vn+4 is only one month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CustomShape 8"/>
          <p:cNvSpPr/>
          <p:nvPr/>
        </p:nvSpPr>
        <p:spPr>
          <a:xfrm>
            <a:off x="2209680" y="5840640"/>
            <a:ext cx="609120" cy="3805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9"/>
          <p:cNvSpPr/>
          <p:nvPr/>
        </p:nvSpPr>
        <p:spPr>
          <a:xfrm>
            <a:off x="5715000" y="5896080"/>
            <a:ext cx="609120" cy="38052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8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8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nodeType="with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9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0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nodeType="with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in">
                                      <p:cBhvr additive="repl">
                                        <p:cTn id="10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609480" y="2743200"/>
            <a:ext cx="7772040" cy="1362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Research Question 2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28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How often clones refactored consistently? </a:t>
            </a:r>
            <a:r>
              <a:rPr b="1" lang="en-US" sz="5600" spc="-1" strike="noStrike">
                <a:solidFill>
                  <a:srgbClr val="4fe3a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530280" y="2704680"/>
            <a:ext cx="7772040" cy="150948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bIns="45000"/>
          <a:p>
            <a:endParaRPr b="0" lang="en-U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D870690E-89AB-4B30-A4B6-4CA854DA2E64}" type="slidenum">
              <a:rPr b="0" lang="en-US" sz="1200" spc="-1" strike="noStrike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19694</TotalTime>
  <Application>LibreOffice/5.1.4.2$Linux_X86_64 LibreOffice_project/10m0$Build-2</Application>
  <Words>756</Words>
  <Paragraphs>218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2016-08-30T05:54:39Z</dcterms:created>
  <dc:creator>Jovaria</dc:creator>
  <dc:description/>
  <dc:language>en-US</dc:language>
  <cp:lastModifiedBy/>
  <dcterms:modified xsi:type="dcterms:W3CDTF">2017-02-21T12:22:05Z</dcterms:modified>
  <cp:revision>214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14</vt:i4>
  </property>
</Properties>
</file>