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84" r:id="rId1"/>
  </p:sldMasterIdLst>
  <p:notesMasterIdLst>
    <p:notesMasterId r:id="rId21"/>
  </p:notesMasterIdLst>
  <p:handoutMasterIdLst>
    <p:handoutMasterId r:id="rId22"/>
  </p:handoutMasterIdLst>
  <p:sldIdLst>
    <p:sldId id="372" r:id="rId2"/>
    <p:sldId id="343" r:id="rId3"/>
    <p:sldId id="385" r:id="rId4"/>
    <p:sldId id="344" r:id="rId5"/>
    <p:sldId id="347" r:id="rId6"/>
    <p:sldId id="377" r:id="rId7"/>
    <p:sldId id="348" r:id="rId8"/>
    <p:sldId id="354" r:id="rId9"/>
    <p:sldId id="359" r:id="rId10"/>
    <p:sldId id="353" r:id="rId11"/>
    <p:sldId id="373" r:id="rId12"/>
    <p:sldId id="378" r:id="rId13"/>
    <p:sldId id="366" r:id="rId14"/>
    <p:sldId id="390" r:id="rId15"/>
    <p:sldId id="371" r:id="rId16"/>
    <p:sldId id="368" r:id="rId17"/>
    <p:sldId id="369" r:id="rId18"/>
    <p:sldId id="391" r:id="rId19"/>
    <p:sldId id="370" r:id="rId20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FF66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36" autoAdjust="0"/>
    <p:restoredTop sz="76265" autoAdjust="0"/>
  </p:normalViewPr>
  <p:slideViewPr>
    <p:cSldViewPr snapToGrid="0">
      <p:cViewPr varScale="1">
        <p:scale>
          <a:sx n="53" d="100"/>
          <a:sy n="53" d="100"/>
        </p:scale>
        <p:origin x="476" y="2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1968" y="8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42CD8-C076-4E9B-8E1D-BA0B90677703}" type="datetimeFigureOut">
              <a:rPr kumimoji="1" lang="ja-JP" altLang="en-US" smtClean="0"/>
              <a:t>2017/5/21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1CAE1-9E3D-4F57-960D-13C5E8967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658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A75FB-9A5A-40F0-8BEA-AEDAC81FF0C7}" type="datetimeFigureOut">
              <a:rPr kumimoji="1" lang="ja-JP" altLang="en-US" smtClean="0"/>
              <a:t>2017/5/21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0A4A0-718E-4F56-8800-78247808DA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13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950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191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754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6260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508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3952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9105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1140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21934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320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424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554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182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6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394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205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10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75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0A4A0-718E-4F56-8800-78247808DAE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318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ja-JP" smtClean="0"/>
              <a:t>Click to edit Master subtitle style</a:t>
            </a:r>
            <a:endParaRPr lang="ja-JP" alt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4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80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3100181" y="6647736"/>
            <a:ext cx="291137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</a:t>
            </a:r>
            <a:r>
              <a:rPr lang="en-US" altLang="ja-JP" sz="1000" baseline="0" dirty="0" smtClean="0">
                <a:solidFill>
                  <a:srgbClr val="DDDDDD"/>
                </a:solidFill>
              </a:rPr>
              <a:t> Laboratory, </a:t>
            </a:r>
            <a:r>
              <a:rPr lang="en-US" altLang="ja-JP" sz="1000" dirty="0" smtClean="0">
                <a:solidFill>
                  <a:srgbClr val="DDDDDD"/>
                </a:solidFill>
              </a:rPr>
              <a:t>NAIST, Japan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287A2BD3-8D53-4D9C-946D-5FEC1B8A6C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205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192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929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9F5033E9-932D-4E41-95C3-341F9A6DAE17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39626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330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01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43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10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586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470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 smtClean="0"/>
              <a:t>Click icon to add picture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5937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4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80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1" y="6596065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4" y="6310315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 dirty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110757" y="6640435"/>
            <a:ext cx="291137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</a:t>
            </a:r>
            <a:r>
              <a:rPr lang="en-US" altLang="ja-JP" sz="1000" baseline="0" dirty="0" smtClean="0">
                <a:solidFill>
                  <a:srgbClr val="DDDDDD"/>
                </a:solidFill>
              </a:rPr>
              <a:t> NAIST, Japan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13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el.ist.osaka-u.ac.jp/clofile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el.ist.osaka-u.ac.jp/clofile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lib.net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Source File Set Search for</a:t>
            </a:r>
            <a:br>
              <a:rPr kumimoji="1" lang="en-US" altLang="ja-JP" sz="3600" dirty="0" smtClean="0"/>
            </a:br>
            <a:r>
              <a:rPr lang="en-US" altLang="ja-JP" sz="3600" dirty="0" smtClean="0"/>
              <a:t>Clone-and-Own Reuse Analysis</a:t>
            </a:r>
            <a:endParaRPr kumimoji="1" lang="ja-JP" alt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2513"/>
            <a:ext cx="6400800" cy="1752600"/>
          </a:xfrm>
        </p:spPr>
        <p:txBody>
          <a:bodyPr/>
          <a:lstStyle/>
          <a:p>
            <a:r>
              <a:rPr kumimoji="1" lang="en-US" altLang="ja-JP" sz="2400" u="sng" dirty="0" smtClean="0"/>
              <a:t>Takashi Ishio</a:t>
            </a:r>
            <a:r>
              <a:rPr lang="en-US" altLang="ja-JP" sz="2400" baseline="30000" dirty="0"/>
              <a:t>†‡</a:t>
            </a:r>
            <a:r>
              <a:rPr kumimoji="1" lang="en-US" altLang="ja-JP" sz="2400" dirty="0" smtClean="0"/>
              <a:t>, </a:t>
            </a:r>
            <a:r>
              <a:rPr kumimoji="1" lang="ja-JP" altLang="en-US" sz="2400" dirty="0" smtClean="0"/>
              <a:t> </a:t>
            </a:r>
            <a:r>
              <a:rPr lang="en-US" altLang="ja-JP" sz="2400" dirty="0" smtClean="0"/>
              <a:t>Yusuke </a:t>
            </a:r>
            <a:r>
              <a:rPr lang="en-US" altLang="ja-JP" sz="2400" dirty="0" err="1" smtClean="0"/>
              <a:t>Sakaguchi</a:t>
            </a:r>
            <a:r>
              <a:rPr lang="en-US" altLang="ja-JP" sz="2400" baseline="30000" dirty="0"/>
              <a:t>‡</a:t>
            </a:r>
            <a:r>
              <a:rPr lang="en-US" altLang="ja-JP" sz="2400" dirty="0" smtClean="0"/>
              <a:t>, </a:t>
            </a:r>
          </a:p>
          <a:p>
            <a:r>
              <a:rPr lang="en-US" altLang="ja-JP" sz="2400" dirty="0" smtClean="0"/>
              <a:t>Kaoru Ito</a:t>
            </a:r>
            <a:r>
              <a:rPr lang="en-US" altLang="ja-JP" sz="2400" baseline="30000" dirty="0"/>
              <a:t>‡</a:t>
            </a:r>
            <a:r>
              <a:rPr lang="en-US" altLang="ja-JP" sz="2400" dirty="0" smtClean="0"/>
              <a:t>, </a:t>
            </a:r>
            <a:r>
              <a:rPr lang="ja-JP" altLang="en-US" sz="2400" dirty="0"/>
              <a:t> </a:t>
            </a:r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</a:t>
            </a:r>
            <a:r>
              <a:rPr lang="en-US" altLang="ja-JP" sz="2400" baseline="30000" dirty="0"/>
              <a:t>‡</a:t>
            </a:r>
            <a:endParaRPr lang="en-US" altLang="ja-JP" sz="24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24414" y="6308591"/>
            <a:ext cx="1095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MSR2017</a:t>
            </a:r>
            <a:endParaRPr kumimoji="1" lang="ja-JP" altLang="en-US" sz="16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04358" y="5165560"/>
            <a:ext cx="52417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aseline="30000" dirty="0"/>
              <a:t>† </a:t>
            </a:r>
            <a:r>
              <a:rPr lang="en-US" altLang="ja-JP" dirty="0" smtClean="0"/>
              <a:t>Nara </a:t>
            </a:r>
            <a:r>
              <a:rPr lang="en-US" altLang="ja-JP" dirty="0"/>
              <a:t>Institute of Science and Technology, </a:t>
            </a:r>
            <a:r>
              <a:rPr lang="en-US" altLang="ja-JP" dirty="0" smtClean="0"/>
              <a:t>Japan</a:t>
            </a:r>
            <a:endParaRPr lang="ja-JP" altLang="en-US" dirty="0"/>
          </a:p>
          <a:p>
            <a:endParaRPr lang="en-US" altLang="ja-JP" baseline="30000" dirty="0" smtClean="0"/>
          </a:p>
          <a:p>
            <a:r>
              <a:rPr lang="en-US" altLang="ja-JP" baseline="30000" dirty="0" smtClean="0"/>
              <a:t>‡ </a:t>
            </a:r>
            <a:r>
              <a:rPr kumimoji="1" lang="en-US" altLang="ja-JP" dirty="0" smtClean="0"/>
              <a:t>Osaka University, Japan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87315" y="5132266"/>
            <a:ext cx="521764" cy="372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2109" y="5580431"/>
            <a:ext cx="1303111" cy="448548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7562386" y="5094254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b="1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NAIST </a:t>
            </a:r>
            <a:endParaRPr lang="en-US" altLang="ja-JP" sz="1200" b="1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r>
              <a:rPr lang="en-US" altLang="ja-JP" sz="1200" b="1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SE </a:t>
            </a:r>
            <a:r>
              <a:rPr lang="en-US" altLang="ja-JP" sz="1200" b="1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LAB</a:t>
            </a:r>
          </a:p>
        </p:txBody>
      </p:sp>
    </p:spTree>
    <p:extLst>
      <p:ext uri="{BB962C8B-B14F-4D97-AF65-F5344CB8AC3E}">
        <p14:creationId xmlns:p14="http://schemas.microsoft.com/office/powerpoint/2010/main" val="320987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Implementation Issue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kumimoji="1" lang="en-US" altLang="ja-JP" dirty="0" smtClean="0"/>
              <a:t>A naïve file comparison takes time.</a:t>
            </a:r>
          </a:p>
          <a:p>
            <a:pPr marL="457200" lvl="1" indent="0" algn="ctr">
              <a:buNone/>
            </a:pPr>
            <a:endParaRPr lang="en-US" altLang="ja-JP" sz="1800" dirty="0" smtClean="0"/>
          </a:p>
          <a:p>
            <a:pPr marL="457200" lvl="1" indent="0">
              <a:buNone/>
            </a:pPr>
            <a:r>
              <a:rPr lang="ja-JP" altLang="en-US" sz="5400" dirty="0" smtClean="0"/>
              <a:t>　　  </a:t>
            </a:r>
            <a:r>
              <a:rPr lang="en-US" altLang="ja-JP" sz="5400" dirty="0" smtClean="0"/>
              <a:t>|Q|</a:t>
            </a:r>
            <a:r>
              <a:rPr lang="ja-JP" altLang="en-US" sz="5400" dirty="0" smtClean="0"/>
              <a:t>  </a:t>
            </a:r>
            <a:r>
              <a:rPr lang="en-US" altLang="ja-JP" sz="5400" dirty="0" smtClean="0"/>
              <a:t>   ×</a:t>
            </a:r>
            <a:r>
              <a:rPr lang="ja-JP" altLang="en-US" sz="5400" dirty="0" smtClean="0"/>
              <a:t>     </a:t>
            </a:r>
            <a:r>
              <a:rPr lang="en-US" altLang="ja-JP" sz="5400" dirty="0" smtClean="0"/>
              <a:t>|F|</a:t>
            </a:r>
            <a:endParaRPr lang="en-US" altLang="ja-JP" sz="6600" dirty="0" smtClean="0"/>
          </a:p>
          <a:p>
            <a:pPr marL="457200" lvl="1" indent="0" algn="ctr">
              <a:buNone/>
            </a:pPr>
            <a:endParaRPr kumimoji="1" lang="en-US" altLang="ja-JP" dirty="0" smtClean="0"/>
          </a:p>
          <a:p>
            <a:pPr marL="457200" lvl="1" indent="0" algn="ctr">
              <a:buNone/>
            </a:pP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24647" y="2370918"/>
            <a:ext cx="1495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#query files</a:t>
            </a:r>
            <a:endParaRPr kumimoji="1" lang="ja-JP" altLang="en-US" sz="2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427411" y="2370918"/>
            <a:ext cx="19094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#database files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94832" y="4281515"/>
            <a:ext cx="3603679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 smtClean="0"/>
              <a:t>11,040,924</a:t>
            </a:r>
            <a:r>
              <a:rPr lang="en-US" altLang="ja-JP" sz="2400" dirty="0" smtClean="0"/>
              <a:t> files</a:t>
            </a:r>
          </a:p>
          <a:p>
            <a:r>
              <a:rPr lang="en-US" altLang="ja-JP" sz="2400" dirty="0" smtClean="0"/>
              <a:t>in </a:t>
            </a:r>
            <a:r>
              <a:rPr lang="en-US" altLang="ja-JP" sz="2400" dirty="0" err="1" smtClean="0"/>
              <a:t>Debian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GNU/Linux</a:t>
            </a:r>
          </a:p>
          <a:p>
            <a:r>
              <a:rPr lang="en-US" altLang="ja-JP" sz="2400" dirty="0" smtClean="0"/>
              <a:t>(C/C++ and Java)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46913" y="4271243"/>
            <a:ext cx="223971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400" dirty="0" smtClean="0"/>
              <a:t>27</a:t>
            </a:r>
            <a:r>
              <a:rPr lang="en-US" altLang="ja-JP" sz="2400" dirty="0" smtClean="0"/>
              <a:t> files</a:t>
            </a:r>
          </a:p>
          <a:p>
            <a:r>
              <a:rPr lang="en-US" altLang="ja-JP" sz="2400" dirty="0" smtClean="0"/>
              <a:t>in </a:t>
            </a:r>
            <a:r>
              <a:rPr lang="en-US" altLang="ja-JP" sz="2400" dirty="0" err="1" smtClean="0"/>
              <a:t>zlib</a:t>
            </a:r>
            <a:r>
              <a:rPr lang="en-US" altLang="ja-JP" sz="2400" dirty="0" smtClean="0"/>
              <a:t> directory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63040" y="6135987"/>
            <a:ext cx="6782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sym typeface="Wingdings" panose="05000000000000000000" pitchFamily="2" charset="2"/>
              </a:rPr>
              <a:t> We employ </a:t>
            </a:r>
            <a:r>
              <a:rPr kumimoji="1" lang="en-US" altLang="ja-JP" sz="2400" dirty="0" smtClean="0"/>
              <a:t>b-bit </a:t>
            </a:r>
            <a:r>
              <a:rPr kumimoji="1" lang="en-US" altLang="ja-JP" sz="2400" dirty="0" err="1" smtClean="0"/>
              <a:t>minwise</a:t>
            </a:r>
            <a:r>
              <a:rPr kumimoji="1" lang="en-US" altLang="ja-JP" sz="2400" dirty="0" smtClean="0"/>
              <a:t> hashing technique.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0770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b-bit </a:t>
            </a:r>
            <a:r>
              <a:rPr kumimoji="1" lang="en-US" altLang="ja-JP" dirty="0" err="1" smtClean="0"/>
              <a:t>minwise</a:t>
            </a:r>
            <a:r>
              <a:rPr kumimoji="1" lang="en-US" altLang="ja-JP" dirty="0" smtClean="0"/>
              <a:t> </a:t>
            </a:r>
            <a:r>
              <a:rPr lang="en-US" altLang="ja-JP" dirty="0" smtClean="0"/>
              <a:t>hashing</a:t>
            </a:r>
            <a:r>
              <a:rPr lang="en-US" altLang="ja-JP" sz="4000" dirty="0" smtClean="0"/>
              <a:t> </a:t>
            </a:r>
            <a:r>
              <a:rPr lang="en-US" altLang="ja-JP" sz="2400" dirty="0" smtClean="0"/>
              <a:t>[</a:t>
            </a:r>
            <a:r>
              <a:rPr lang="en-US" altLang="ja-JP" sz="2400" dirty="0"/>
              <a:t>Li, 2010]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 dirty="0"/>
          </a:p>
        </p:txBody>
      </p:sp>
      <p:sp>
        <p:nvSpPr>
          <p:cNvPr id="5" name="角丸四角形 4"/>
          <p:cNvSpPr/>
          <p:nvPr/>
        </p:nvSpPr>
        <p:spPr>
          <a:xfrm>
            <a:off x="696685" y="2455358"/>
            <a:ext cx="1676400" cy="317160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96340" y="2836519"/>
            <a:ext cx="12747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b="1" dirty="0"/>
              <a:t>_, _, while</a:t>
            </a:r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896340" y="3255604"/>
            <a:ext cx="12747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_, while, (</a:t>
            </a:r>
            <a:endParaRPr lang="ja-JP" altLang="ja-JP" b="1" dirty="0"/>
          </a:p>
        </p:txBody>
      </p:sp>
      <p:sp>
        <p:nvSpPr>
          <p:cNvPr id="8" name="正方形/長方形 7"/>
          <p:cNvSpPr/>
          <p:nvPr/>
        </p:nvSpPr>
        <p:spPr>
          <a:xfrm>
            <a:off x="896340" y="3674689"/>
            <a:ext cx="1274708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while, (, (</a:t>
            </a:r>
            <a:endParaRPr lang="ja-JP" altLang="ja-JP" b="1" dirty="0"/>
          </a:p>
        </p:txBody>
      </p:sp>
      <p:sp>
        <p:nvSpPr>
          <p:cNvPr id="9" name="正方形/長方形 8"/>
          <p:cNvSpPr/>
          <p:nvPr/>
        </p:nvSpPr>
        <p:spPr>
          <a:xfrm>
            <a:off x="918664" y="4093253"/>
            <a:ext cx="1252384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(, </a:t>
            </a:r>
            <a:r>
              <a:rPr lang="en-US" altLang="ja-JP" b="1" dirty="0" smtClean="0"/>
              <a:t> (,  *</a:t>
            </a:r>
            <a:endParaRPr lang="ja-JP" altLang="ja-JP" b="1" dirty="0"/>
          </a:p>
        </p:txBody>
      </p:sp>
      <p:sp>
        <p:nvSpPr>
          <p:cNvPr id="10" name="正方形/長方形 9"/>
          <p:cNvSpPr/>
          <p:nvPr/>
        </p:nvSpPr>
        <p:spPr>
          <a:xfrm>
            <a:off x="918664" y="4498531"/>
            <a:ext cx="12523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(, </a:t>
            </a:r>
            <a:r>
              <a:rPr lang="en-US" altLang="ja-JP" b="1" dirty="0" smtClean="0"/>
              <a:t> *,  </a:t>
            </a:r>
            <a:r>
              <a:rPr lang="en-US" altLang="ja-JP" b="1" dirty="0" err="1" smtClean="0"/>
              <a:t>dst</a:t>
            </a:r>
            <a:endParaRPr lang="ja-JP" altLang="ja-JP" b="1" dirty="0"/>
          </a:p>
        </p:txBody>
      </p:sp>
      <p:sp>
        <p:nvSpPr>
          <p:cNvPr id="11" name="正方形/長方形 10"/>
          <p:cNvSpPr/>
          <p:nvPr/>
        </p:nvSpPr>
        <p:spPr>
          <a:xfrm>
            <a:off x="918664" y="4914694"/>
            <a:ext cx="12523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 smtClean="0"/>
              <a:t>*, </a:t>
            </a:r>
            <a:r>
              <a:rPr lang="en-US" altLang="ja-JP" b="1" dirty="0" err="1" smtClean="0"/>
              <a:t>dst</a:t>
            </a:r>
            <a:r>
              <a:rPr lang="en-US" altLang="ja-JP" b="1" dirty="0"/>
              <a:t>, </a:t>
            </a:r>
            <a:r>
              <a:rPr lang="en-US" altLang="ja-JP" b="1" dirty="0" smtClean="0"/>
              <a:t>++</a:t>
            </a:r>
            <a:endParaRPr lang="ja-JP" altLang="ja-JP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01487" y="525762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96892" y="2281187"/>
            <a:ext cx="13644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trigrams(f1)</a:t>
            </a:r>
            <a:endParaRPr kumimoji="1" lang="ja-JP" altLang="en-US" dirty="0"/>
          </a:p>
        </p:txBody>
      </p:sp>
      <p:cxnSp>
        <p:nvCxnSpPr>
          <p:cNvPr id="23" name="直線矢印コネクタ 22"/>
          <p:cNvCxnSpPr/>
          <p:nvPr/>
        </p:nvCxnSpPr>
        <p:spPr>
          <a:xfrm>
            <a:off x="2171048" y="3008002"/>
            <a:ext cx="6918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>
            <a:off x="2171048" y="3454317"/>
            <a:ext cx="6918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2171048" y="3846203"/>
            <a:ext cx="6918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2171048" y="4292517"/>
            <a:ext cx="6918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2171048" y="4662631"/>
            <a:ext cx="6918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>
            <a:off x="2171048" y="5098060"/>
            <a:ext cx="6918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/>
              <p:cNvSpPr txBox="1"/>
              <p:nvPr/>
            </p:nvSpPr>
            <p:spPr>
              <a:xfrm>
                <a:off x="513805" y="1615397"/>
                <a:ext cx="8161884" cy="461665"/>
              </a:xfrm>
              <a:prstGeom prst="rect">
                <a:avLst/>
              </a:prstGeom>
              <a:solidFill>
                <a:srgbClr val="FFFFCC"/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altLang="ja-JP" sz="2400" dirty="0" smtClean="0"/>
                  <a:t>1-bit Min-Hash: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2400" b="0" i="0" dirty="0" smtClean="0">
                        <a:latin typeface="Cambria Math" panose="02040503050406030204" pitchFamily="18" charset="0"/>
                      </a:rPr>
                      <m:t>b</m:t>
                    </m:r>
                    <m:d>
                      <m:dPr>
                        <m:ctrlPr>
                          <a:rPr lang="en-US" altLang="ja-JP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altLang="ja-JP" sz="24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ja-JP" sz="2400" dirty="0">
                        <a:latin typeface="Cambria Math" panose="02040503050406030204" pitchFamily="18" charset="0"/>
                      </a:rPr>
                      <m:t>min</m:t>
                    </m:r>
                    <m:r>
                      <a:rPr lang="en-US" altLang="ja-JP" sz="2400" dirty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en-US" altLang="ja-JP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sz="2400" i="1" dirty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altLang="ja-JP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400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ja-JP" sz="2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sz="2400" i="1" dirty="0">
                            <a:latin typeface="Cambria Math" panose="02040503050406030204" pitchFamily="18" charset="0"/>
                          </a:rPr>
                          <m:t>| </m:t>
                        </m:r>
                        <m:r>
                          <a:rPr lang="en-US" altLang="ja-JP" sz="2400" i="1" dirty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ja-JP" sz="2400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altLang="ja-JP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𝑡𝑟𝑖𝑔𝑟𝑎𝑚𝑠</m:t>
                        </m:r>
                        <m:d>
                          <m:dPr>
                            <m:ctrlPr>
                              <a:rPr lang="en-US" altLang="ja-JP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4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</m:d>
                    <m:r>
                      <a:rPr lang="en-US" altLang="ja-JP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2400" b="0" i="1" dirty="0" smtClean="0">
                        <a:latin typeface="Cambria Math" panose="02040503050406030204" pitchFamily="18" charset="0"/>
                      </a:rPr>
                      <m:t>𝑚𝑜𝑑</m:t>
                    </m:r>
                    <m:r>
                      <a:rPr lang="en-US" altLang="ja-JP" sz="2400" b="0" i="1" dirty="0" smtClean="0">
                        <a:latin typeface="Cambria Math" panose="02040503050406030204" pitchFamily="18" charset="0"/>
                      </a:rPr>
                      <m:t> 2 </m:t>
                    </m:r>
                  </m:oMath>
                </a14:m>
                <a:endParaRPr kumimoji="1" lang="en-US" altLang="ja-JP" sz="2400" dirty="0" smtClean="0"/>
              </a:p>
            </p:txBody>
          </p:sp>
        </mc:Choice>
        <mc:Fallback xmlns="">
          <p:sp>
            <p:nvSpPr>
              <p:cNvPr id="29" name="テキスト ボックス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805" y="1615397"/>
                <a:ext cx="8161884" cy="461665"/>
              </a:xfrm>
              <a:prstGeom prst="rect">
                <a:avLst/>
              </a:prstGeom>
              <a:blipFill>
                <a:blip r:embed="rId3"/>
                <a:stretch>
                  <a:fillRect l="-968" t="-6250" b="-2625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テキスト ボックス 29"/>
          <p:cNvSpPr txBox="1"/>
          <p:nvPr/>
        </p:nvSpPr>
        <p:spPr>
          <a:xfrm>
            <a:off x="2862943" y="2795962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h(t</a:t>
            </a:r>
            <a:r>
              <a:rPr kumimoji="1" lang="en-US" altLang="ja-JP" baseline="-25000" dirty="0" smtClean="0"/>
              <a:t>1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79701" y="3263884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h(t</a:t>
            </a:r>
            <a:r>
              <a:rPr lang="en-US" altLang="ja-JP" baseline="-25000" dirty="0" smtClean="0"/>
              <a:t>2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873825" y="3645049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h(t</a:t>
            </a:r>
            <a:r>
              <a:rPr lang="en-US" altLang="ja-JP" baseline="-25000" dirty="0" smtClean="0"/>
              <a:t>3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890583" y="4112971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h(t</a:t>
            </a:r>
            <a:r>
              <a:rPr lang="en-US" altLang="ja-JP" baseline="-25000" dirty="0" smtClean="0"/>
              <a:t>4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890583" y="4468752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h(t</a:t>
            </a:r>
            <a:r>
              <a:rPr lang="en-US" altLang="ja-JP" baseline="-25000" dirty="0" smtClean="0"/>
              <a:t>5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07341" y="4936674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h(t</a:t>
            </a:r>
            <a:r>
              <a:rPr lang="en-US" altLang="ja-JP" baseline="-25000" dirty="0" smtClean="0"/>
              <a:t>6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6" name="右中かっこ 35"/>
          <p:cNvSpPr/>
          <p:nvPr/>
        </p:nvSpPr>
        <p:spPr>
          <a:xfrm>
            <a:off x="3566496" y="2795962"/>
            <a:ext cx="276161" cy="272664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矢印コネクタ 36"/>
          <p:cNvCxnSpPr/>
          <p:nvPr/>
        </p:nvCxnSpPr>
        <p:spPr>
          <a:xfrm>
            <a:off x="2171048" y="5424632"/>
            <a:ext cx="6918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2907341" y="527389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3809123" y="4159287"/>
            <a:ext cx="646274" cy="10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4508993" y="3920028"/>
            <a:ext cx="6912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h(</a:t>
            </a:r>
            <a:r>
              <a:rPr lang="en-US" altLang="ja-JP" sz="2400" dirty="0" err="1" smtClean="0"/>
              <a:t>t</a:t>
            </a:r>
            <a:r>
              <a:rPr lang="en-US" altLang="ja-JP" sz="2400" baseline="-25000" dirty="0" err="1" smtClean="0"/>
              <a:t>i</a:t>
            </a:r>
            <a:r>
              <a:rPr lang="en-US" altLang="ja-JP" sz="2400" dirty="0" smtClean="0"/>
              <a:t>)</a:t>
            </a:r>
            <a:endParaRPr lang="ja-JP" altLang="en-US" sz="24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896892" y="6094974"/>
            <a:ext cx="13644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trigrams(f2)</a:t>
            </a:r>
            <a:endParaRPr kumimoji="1" lang="ja-JP" altLang="en-US" dirty="0"/>
          </a:p>
        </p:txBody>
      </p:sp>
      <p:cxnSp>
        <p:nvCxnSpPr>
          <p:cNvPr id="47" name="直線矢印コネクタ 46"/>
          <p:cNvCxnSpPr>
            <a:stCxn id="46" idx="3"/>
          </p:cNvCxnSpPr>
          <p:nvPr/>
        </p:nvCxnSpPr>
        <p:spPr>
          <a:xfrm>
            <a:off x="2261368" y="6279640"/>
            <a:ext cx="3906109" cy="217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角丸四角形 38"/>
          <p:cNvSpPr/>
          <p:nvPr/>
        </p:nvSpPr>
        <p:spPr>
          <a:xfrm>
            <a:off x="4455397" y="4807481"/>
            <a:ext cx="4499140" cy="84256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 smtClean="0">
                <a:solidFill>
                  <a:schemeClr val="tx1"/>
                </a:solidFill>
              </a:rPr>
              <a:t>If f1 and f2 are more similar,</a:t>
            </a:r>
          </a:p>
          <a:p>
            <a:pPr algn="ctr"/>
            <a:r>
              <a:rPr kumimoji="1" lang="en-US" altLang="ja-JP" sz="2400" b="1" dirty="0" smtClean="0">
                <a:solidFill>
                  <a:schemeClr val="tx1"/>
                </a:solidFill>
              </a:rPr>
              <a:t>more likely b(f1) = b(f2).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cxnSp>
        <p:nvCxnSpPr>
          <p:cNvPr id="41" name="直線矢印コネクタ 40"/>
          <p:cNvCxnSpPr/>
          <p:nvPr/>
        </p:nvCxnSpPr>
        <p:spPr>
          <a:xfrm>
            <a:off x="6639468" y="4381513"/>
            <a:ext cx="187164" cy="38332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 flipV="1">
            <a:off x="6639468" y="5692688"/>
            <a:ext cx="231407" cy="4380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>
            <a:off x="5353152" y="4119309"/>
            <a:ext cx="646274" cy="10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6053022" y="3919848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b(f1)</a:t>
            </a:r>
            <a:endParaRPr lang="ja-JP" altLang="en-US" sz="2400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149318" y="3502524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mod 2</a:t>
            </a:r>
            <a:endParaRPr kumimoji="1" lang="ja-JP" altLang="en-US" sz="2400" dirty="0"/>
          </a:p>
        </p:txBody>
      </p:sp>
      <p:sp>
        <p:nvSpPr>
          <p:cNvPr id="56" name="正方形/長方形 55"/>
          <p:cNvSpPr/>
          <p:nvPr/>
        </p:nvSpPr>
        <p:spPr>
          <a:xfrm>
            <a:off x="6167477" y="6089815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b(f2)</a:t>
            </a:r>
            <a:endParaRPr lang="ja-JP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テキスト ボックス 56"/>
              <p:cNvSpPr txBox="1"/>
              <p:nvPr/>
            </p:nvSpPr>
            <p:spPr>
              <a:xfrm>
                <a:off x="6826632" y="3955740"/>
                <a:ext cx="9954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ja-JP" altLang="en-US" sz="240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kumimoji="1" lang="ja-JP" altLang="en-US" sz="2400" dirty="0" smtClean="0"/>
                  <a:t> </a:t>
                </a:r>
                <a:r>
                  <a:rPr kumimoji="1" lang="en-US" altLang="ja-JP" sz="2400" dirty="0" smtClean="0"/>
                  <a:t>{0, 1}</a:t>
                </a:r>
                <a:endParaRPr kumimoji="1" lang="ja-JP" altLang="en-US" sz="2400" dirty="0"/>
              </a:p>
            </p:txBody>
          </p:sp>
        </mc:Choice>
        <mc:Fallback xmlns="">
          <p:sp>
            <p:nvSpPr>
              <p:cNvPr id="57" name="テキスト ボックス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6632" y="3955740"/>
                <a:ext cx="995465" cy="369332"/>
              </a:xfrm>
              <a:prstGeom prst="rect">
                <a:avLst/>
              </a:prstGeom>
              <a:blipFill>
                <a:blip r:embed="rId4"/>
                <a:stretch>
                  <a:fillRect l="-9202" t="-25000" r="-17791" b="-516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テキスト ボックス 57"/>
              <p:cNvSpPr txBox="1"/>
              <p:nvPr/>
            </p:nvSpPr>
            <p:spPr>
              <a:xfrm>
                <a:off x="6937368" y="6118434"/>
                <a:ext cx="9954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ja-JP" altLang="en-US" sz="240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kumimoji="1" lang="ja-JP" altLang="en-US" sz="2400" dirty="0" smtClean="0"/>
                  <a:t> </a:t>
                </a:r>
                <a:r>
                  <a:rPr kumimoji="1" lang="en-US" altLang="ja-JP" sz="2400" dirty="0" smtClean="0"/>
                  <a:t>{0, 1}</a:t>
                </a:r>
                <a:endParaRPr kumimoji="1" lang="ja-JP" altLang="en-US" sz="2400" dirty="0"/>
              </a:p>
            </p:txBody>
          </p:sp>
        </mc:Choice>
        <mc:Fallback xmlns="">
          <p:sp>
            <p:nvSpPr>
              <p:cNvPr id="58" name="テキスト ボックス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7368" y="6118434"/>
                <a:ext cx="995465" cy="369332"/>
              </a:xfrm>
              <a:prstGeom prst="rect">
                <a:avLst/>
              </a:prstGeom>
              <a:blipFill>
                <a:blip r:embed="rId5"/>
                <a:stretch>
                  <a:fillRect l="-9202" t="-25000" r="-18405" b="-5166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テキスト ボックス 58"/>
          <p:cNvSpPr txBox="1"/>
          <p:nvPr/>
        </p:nvSpPr>
        <p:spPr>
          <a:xfrm>
            <a:off x="3793119" y="3545313"/>
            <a:ext cx="823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min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673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9" grpId="0" animBg="1"/>
      <p:bldP spid="56" grpId="0"/>
      <p:bldP spid="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Similarity estimation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600202"/>
                <a:ext cx="8490857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ja-JP" sz="2400" dirty="0" smtClean="0"/>
                  <a:t>A hash function extracts the same hash value from two files on the probability </a:t>
                </a:r>
                <a14:m>
                  <m:oMath xmlns:m="http://schemas.openxmlformats.org/officeDocument/2006/math">
                    <m:r>
                      <a:rPr lang="en-US" altLang="ja-JP" sz="240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ja-JP" sz="2400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altLang="ja-JP" sz="2400" dirty="0" smtClean="0"/>
              </a:p>
              <a:p>
                <a:pPr marL="0" indent="0">
                  <a:buNone/>
                </a:pPr>
                <a:r>
                  <a:rPr lang="en-US" altLang="ja-JP" dirty="0"/>
                  <a:t>	</a:t>
                </a:r>
                <a:r>
                  <a:rPr lang="en-US" altLang="ja-JP" dirty="0" smtClean="0"/>
                  <a:t>	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ja-JP" sz="2400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m:rPr>
                        <m:sty m:val="p"/>
                      </m:rPr>
                      <a:rPr lang="en-US" altLang="ja-JP" sz="2400">
                        <a:latin typeface="Cambria Math" panose="02040503050406030204" pitchFamily="18" charset="0"/>
                      </a:rPr>
                      <m:t>im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2400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2400" i="1" baseline="-25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altLang="ja-JP" sz="24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40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m:rPr>
                            <m:sty m:val="p"/>
                          </m:rPr>
                          <a:rPr lang="en-US" altLang="ja-JP" sz="2400">
                            <a:latin typeface="Cambria Math" panose="02040503050406030204" pitchFamily="18" charset="0"/>
                          </a:rPr>
                          <m:t>sim</m:t>
                        </m:r>
                        <m:d>
                          <m:dPr>
                            <m:ctrlPr>
                              <a:rPr lang="en-US" altLang="ja-JP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altLang="ja-JP" sz="2400" i="1" baseline="-250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altLang="ja-JP" sz="2400" i="1" baseline="-2500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num>
                      <m:den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altLang="ja-JP" sz="2400" dirty="0" smtClean="0"/>
              </a:p>
              <a:p>
                <a:pPr marL="0" indent="0">
                  <a:buNone/>
                </a:pPr>
                <a:endParaRPr lang="en-US" altLang="ja-JP" sz="1100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	</a:t>
                </a: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600202"/>
                <a:ext cx="8490857" cy="4525963"/>
              </a:xfrm>
              <a:blipFill>
                <a:blip r:embed="rId3"/>
                <a:stretch>
                  <a:fillRect l="-1077" t="-94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正方形/長方形 7"/>
              <p:cNvSpPr/>
              <p:nvPr/>
            </p:nvSpPr>
            <p:spPr>
              <a:xfrm>
                <a:off x="495701" y="3330831"/>
                <a:ext cx="8291513" cy="1014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smtClean="0"/>
                  <a:t>Similarity represented by an observed probability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ja-JP" sz="2400" i="1" baseline="-25000">
                        <a:latin typeface="Cambria Math" panose="02040503050406030204" pitchFamily="18" charset="0"/>
                      </a:rPr>
                      <m:t>𝑜</m:t>
                    </m:r>
                  </m:oMath>
                </a14:m>
                <a:r>
                  <a:rPr lang="en-US" altLang="ja-JP" sz="2400" dirty="0" smtClean="0"/>
                  <a:t>:</a:t>
                </a:r>
              </a:p>
              <a:p>
                <a:r>
                  <a:rPr lang="en-US" altLang="ja-JP" sz="2800" dirty="0" smtClean="0"/>
                  <a:t>	</a:t>
                </a:r>
                <a:r>
                  <a:rPr lang="en-US" altLang="ja-JP" sz="2800" dirty="0"/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2400">
                        <a:latin typeface="Cambria Math" panose="02040503050406030204" pitchFamily="18" charset="0"/>
                      </a:rPr>
                      <m:t>sim</m:t>
                    </m:r>
                    <m:r>
                      <a:rPr lang="en-US" altLang="ja-JP" sz="2400" i="1" baseline="-25000">
                        <a:latin typeface="Cambria Math" panose="02040503050406030204" pitchFamily="18" charset="0"/>
                      </a:rPr>
                      <m:t>𝑒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2400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2400" i="1" baseline="-25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altLang="ja-JP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ja-JP" sz="2400" i="1" baseline="-2500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ja-JP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</m:t>
                    </m:r>
                  </m:oMath>
                </a14:m>
                <a:endParaRPr lang="en-US" altLang="ja-JP" sz="240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正方形/長方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701" y="3330831"/>
                <a:ext cx="8291513" cy="1014380"/>
              </a:xfrm>
              <a:prstGeom prst="rect">
                <a:avLst/>
              </a:prstGeom>
              <a:blipFill>
                <a:blip r:embed="rId5"/>
                <a:stretch>
                  <a:fillRect l="-1103" t="-419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正方形/長方形 4"/>
              <p:cNvSpPr/>
              <p:nvPr/>
            </p:nvSpPr>
            <p:spPr>
              <a:xfrm>
                <a:off x="495701" y="4488919"/>
                <a:ext cx="8291513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smtClean="0"/>
                  <a:t>We observe </a:t>
                </a:r>
                <a:r>
                  <a:rPr lang="en-US" altLang="ja-JP" sz="2400" dirty="0"/>
                  <a:t>a probability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ja-JP" sz="2400" i="1" baseline="-25000">
                        <a:latin typeface="Cambria Math" panose="02040503050406030204" pitchFamily="18" charset="0"/>
                      </a:rPr>
                      <m:t>𝑜</m:t>
                    </m:r>
                  </m:oMath>
                </a14:m>
                <a:r>
                  <a:rPr lang="en-US" altLang="ja-JP" sz="2400" dirty="0"/>
                  <a:t> using multiple independent hash functions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sz="2400" i="1" baseline="-25000"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altLang="ja-JP" sz="2400" i="1" baseline="-250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sz="2400" dirty="0"/>
                  <a:t> (</a:t>
                </a:r>
                <a14:m>
                  <m:oMath xmlns:m="http://schemas.openxmlformats.org/officeDocument/2006/math">
                    <m:r>
                      <a:rPr lang="en-US" altLang="ja-JP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altLang="ja-JP" sz="2400" dirty="0"/>
                  <a:t>).      (We use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=2048</m:t>
                    </m:r>
                  </m:oMath>
                </a14:m>
                <a:r>
                  <a:rPr lang="en-US" altLang="ja-JP" sz="2400" dirty="0" smtClean="0"/>
                  <a:t>.)</a:t>
                </a:r>
                <a:endParaRPr lang="en-US" altLang="ja-JP" sz="2400" dirty="0"/>
              </a:p>
            </p:txBody>
          </p:sp>
        </mc:Choice>
        <mc:Fallback xmlns="">
          <p:sp>
            <p:nvSpPr>
              <p:cNvPr id="5" name="正方形/長方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701" y="4488919"/>
                <a:ext cx="8291513" cy="830997"/>
              </a:xfrm>
              <a:prstGeom prst="rect">
                <a:avLst/>
              </a:prstGeom>
              <a:blipFill>
                <a:blip r:embed="rId6"/>
                <a:stretch>
                  <a:fillRect l="-1103" t="-5109" b="-1605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正方形/長方形 5"/>
          <p:cNvSpPr/>
          <p:nvPr/>
        </p:nvSpPr>
        <p:spPr>
          <a:xfrm>
            <a:off x="7039600" y="2569027"/>
            <a:ext cx="1133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[Li, 2010]</a:t>
            </a:r>
            <a:endParaRPr lang="ja-JP" altLang="en-US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932314"/>
              </p:ext>
            </p:extLst>
          </p:nvPr>
        </p:nvGraphicFramePr>
        <p:xfrm>
          <a:off x="875001" y="5411197"/>
          <a:ext cx="5585638" cy="1107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6691">
                  <a:extLst>
                    <a:ext uri="{9D8B030D-6E8A-4147-A177-3AD203B41FA5}">
                      <a16:colId xmlns:a16="http://schemas.microsoft.com/office/drawing/2014/main" val="2104929489"/>
                    </a:ext>
                  </a:extLst>
                </a:gridCol>
                <a:gridCol w="507243">
                  <a:extLst>
                    <a:ext uri="{9D8B030D-6E8A-4147-A177-3AD203B41FA5}">
                      <a16:colId xmlns:a16="http://schemas.microsoft.com/office/drawing/2014/main" val="3427410358"/>
                    </a:ext>
                  </a:extLst>
                </a:gridCol>
                <a:gridCol w="533752">
                  <a:extLst>
                    <a:ext uri="{9D8B030D-6E8A-4147-A177-3AD203B41FA5}">
                      <a16:colId xmlns:a16="http://schemas.microsoft.com/office/drawing/2014/main" val="4018598066"/>
                    </a:ext>
                  </a:extLst>
                </a:gridCol>
                <a:gridCol w="499477">
                  <a:extLst>
                    <a:ext uri="{9D8B030D-6E8A-4147-A177-3AD203B41FA5}">
                      <a16:colId xmlns:a16="http://schemas.microsoft.com/office/drawing/2014/main" val="3166892906"/>
                    </a:ext>
                  </a:extLst>
                </a:gridCol>
                <a:gridCol w="485978">
                  <a:extLst>
                    <a:ext uri="{9D8B030D-6E8A-4147-A177-3AD203B41FA5}">
                      <a16:colId xmlns:a16="http://schemas.microsoft.com/office/drawing/2014/main" val="2349286689"/>
                    </a:ext>
                  </a:extLst>
                </a:gridCol>
                <a:gridCol w="499478">
                  <a:extLst>
                    <a:ext uri="{9D8B030D-6E8A-4147-A177-3AD203B41FA5}">
                      <a16:colId xmlns:a16="http://schemas.microsoft.com/office/drawing/2014/main" val="4177661881"/>
                    </a:ext>
                  </a:extLst>
                </a:gridCol>
                <a:gridCol w="533226">
                  <a:extLst>
                    <a:ext uri="{9D8B030D-6E8A-4147-A177-3AD203B41FA5}">
                      <a16:colId xmlns:a16="http://schemas.microsoft.com/office/drawing/2014/main" val="4163280574"/>
                    </a:ext>
                  </a:extLst>
                </a:gridCol>
                <a:gridCol w="465730">
                  <a:extLst>
                    <a:ext uri="{9D8B030D-6E8A-4147-A177-3AD203B41FA5}">
                      <a16:colId xmlns:a16="http://schemas.microsoft.com/office/drawing/2014/main" val="3558423155"/>
                    </a:ext>
                  </a:extLst>
                </a:gridCol>
                <a:gridCol w="485977">
                  <a:extLst>
                    <a:ext uri="{9D8B030D-6E8A-4147-A177-3AD203B41FA5}">
                      <a16:colId xmlns:a16="http://schemas.microsoft.com/office/drawing/2014/main" val="1566580034"/>
                    </a:ext>
                  </a:extLst>
                </a:gridCol>
                <a:gridCol w="465730">
                  <a:extLst>
                    <a:ext uri="{9D8B030D-6E8A-4147-A177-3AD203B41FA5}">
                      <a16:colId xmlns:a16="http://schemas.microsoft.com/office/drawing/2014/main" val="4263479260"/>
                    </a:ext>
                  </a:extLst>
                </a:gridCol>
                <a:gridCol w="712356">
                  <a:extLst>
                    <a:ext uri="{9D8B030D-6E8A-4147-A177-3AD203B41FA5}">
                      <a16:colId xmlns:a16="http://schemas.microsoft.com/office/drawing/2014/main" val="541974797"/>
                    </a:ext>
                  </a:extLst>
                </a:gridCol>
              </a:tblGrid>
              <a:tr h="33941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b10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86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f1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285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f2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46166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正方形/長方形 9"/>
              <p:cNvSpPr/>
              <p:nvPr/>
            </p:nvSpPr>
            <p:spPr>
              <a:xfrm>
                <a:off x="6486628" y="5509560"/>
                <a:ext cx="253768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ja-JP" sz="2000" i="1" baseline="-2500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2000" b="0" i="0" smtClean="0">
                          <a:latin typeface="Cambria Math" panose="02040503050406030204" pitchFamily="18" charset="0"/>
                        </a:rPr>
                        <m:t>0.9</m:t>
                      </m:r>
                    </m:oMath>
                  </m:oMathPara>
                </a14:m>
                <a:endParaRPr lang="en-US" altLang="ja-JP" sz="2000" b="0" dirty="0" smtClean="0"/>
              </a:p>
              <a:p>
                <a:r>
                  <a:rPr lang="en-US" altLang="ja-JP" sz="2000" dirty="0" smtClean="0">
                    <a:sym typeface="Wingdings" panose="05000000000000000000" pitchFamily="2" charset="2"/>
                  </a:rPr>
                  <a:t>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2000">
                        <a:latin typeface="Cambria Math" panose="02040503050406030204" pitchFamily="18" charset="0"/>
                      </a:rPr>
                      <m:t>sim</m:t>
                    </m:r>
                    <m:r>
                      <a:rPr lang="en-US" altLang="ja-JP" sz="2000" i="1" baseline="-25000">
                        <a:latin typeface="Cambria Math" panose="02040503050406030204" pitchFamily="18" charset="0"/>
                      </a:rPr>
                      <m:t>𝑒</m:t>
                    </m:r>
                    <m:d>
                      <m:d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2000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2000" i="1" baseline="-25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altLang="ja-JP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000">
                        <a:latin typeface="Cambria Math" panose="02040503050406030204" pitchFamily="18" charset="0"/>
                      </a:rPr>
                      <m:t>0.</m:t>
                    </m:r>
                    <m:r>
                      <a:rPr lang="en-US" altLang="ja-JP" sz="2000" b="0" i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ja-JP" altLang="en-US" sz="2000" dirty="0"/>
              </a:p>
            </p:txBody>
          </p:sp>
        </mc:Choice>
        <mc:Fallback xmlns="">
          <p:sp>
            <p:nvSpPr>
              <p:cNvPr id="10" name="正方形/長方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6628" y="5509560"/>
                <a:ext cx="2537682" cy="707886"/>
              </a:xfrm>
              <a:prstGeom prst="rect">
                <a:avLst/>
              </a:prstGeom>
              <a:blipFill>
                <a:blip r:embed="rId7"/>
                <a:stretch>
                  <a:fillRect l="-2404" b="-155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289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Fast similarity computation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正方形/長方形 4"/>
              <p:cNvSpPr/>
              <p:nvPr/>
            </p:nvSpPr>
            <p:spPr>
              <a:xfrm>
                <a:off x="959595" y="2167490"/>
                <a:ext cx="7727205" cy="23671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3200" dirty="0" smtClean="0">
                    <a:latin typeface="Cambria Math" panose="02040503050406030204" pitchFamily="18" charset="0"/>
                  </a:rPr>
                  <a:t>IF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3200">
                        <a:latin typeface="Cambria Math" panose="02040503050406030204" pitchFamily="18" charset="0"/>
                      </a:rPr>
                      <m:t>sim</m:t>
                    </m:r>
                    <m:r>
                      <a:rPr lang="en-US" altLang="ja-JP" sz="3200" i="1" baseline="-25000">
                        <a:latin typeface="Cambria Math" panose="02040503050406030204" pitchFamily="18" charset="0"/>
                      </a:rPr>
                      <m:t>𝑒</m:t>
                    </m:r>
                    <m:d>
                      <m:dPr>
                        <m:ctrlPr>
                          <a:rPr lang="en-US" altLang="ja-JP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3200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3200" i="1" baseline="-25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ja-JP" altLang="en-US" sz="3200" i="1" dirty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ja-JP" sz="3200" i="1" dirty="0">
                        <a:latin typeface="Cambria Math" panose="02040503050406030204" pitchFamily="18" charset="0"/>
                      </a:rPr>
                      <m:t>𝑡h</m:t>
                    </m:r>
                    <m:r>
                      <a:rPr lang="en-US" altLang="ja-JP" sz="32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sz="3200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ja-JP" sz="32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altLang="ja-JP" sz="3200" b="0" i="0" dirty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m:rPr>
                        <m:nor/>
                      </m:rPr>
                      <a:rPr lang="en-US" altLang="ja-JP" sz="3200" b="0" i="0" dirty="0" smtClean="0">
                        <a:latin typeface="Cambria Math" panose="02040503050406030204" pitchFamily="18" charset="0"/>
                      </a:rPr>
                      <m:t>THEN</m:t>
                    </m:r>
                  </m:oMath>
                </a14:m>
                <a:endParaRPr lang="en-US" altLang="ja-JP" sz="3200" dirty="0" smtClean="0">
                  <a:latin typeface="Cambria Math" panose="02040503050406030204" pitchFamily="18" charset="0"/>
                </a:endParaRPr>
              </a:p>
              <a:p>
                <a:r>
                  <a:rPr lang="en-US" altLang="ja-JP" sz="3200" dirty="0">
                    <a:latin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3200" smtClean="0">
                        <a:latin typeface="Cambria Math" panose="02040503050406030204" pitchFamily="18" charset="0"/>
                      </a:rPr>
                      <m:t>sim</m:t>
                    </m:r>
                    <m:d>
                      <m:d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3200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3200" i="1" baseline="-25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altLang="ja-JP" sz="32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𝑡𝑟𝑖𝑔𝑟𝑎𝑚𝑠</m:t>
                        </m:r>
                        <m:d>
                          <m:dPr>
                            <m:ctrlPr>
                              <a:rPr lang="en-US" altLang="ja-JP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𝑡𝑟𝑖𝑔𝑟𝑎𝑚𝑠</m:t>
                        </m:r>
                        <m:d>
                          <m:dPr>
                            <m:ctrlPr>
                              <a:rPr lang="en-US" altLang="ja-JP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𝑡𝑟𝑖𝑔𝑟𝑎𝑚𝑠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)∪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𝑡𝑟𝑖𝑔𝑟𝑎𝑚𝑠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)|</m:t>
                        </m:r>
                      </m:den>
                    </m:f>
                  </m:oMath>
                </a14:m>
                <a:endParaRPr lang="ja-JP" altLang="en-US" sz="3200" dirty="0"/>
              </a:p>
              <a:p>
                <a:r>
                  <a:rPr lang="en-US" altLang="ja-JP" sz="3200" dirty="0" smtClean="0">
                    <a:latin typeface="Cambria Math" panose="02040503050406030204" pitchFamily="18" charset="0"/>
                  </a:rPr>
                  <a:t>ELSE</a:t>
                </a:r>
              </a:p>
              <a:p>
                <a:r>
                  <a:rPr lang="en-US" altLang="ja-JP" sz="3200" dirty="0" smtClean="0"/>
                  <a:t>	</a:t>
                </a:r>
                <a:r>
                  <a:rPr lang="en-US" altLang="ja-JP" sz="32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3200">
                        <a:latin typeface="Cambria Math" panose="02040503050406030204" pitchFamily="18" charset="0"/>
                      </a:rPr>
                      <m:t>sim</m:t>
                    </m:r>
                    <m:d>
                      <m:dPr>
                        <m:ctrlPr>
                          <a:rPr lang="en-US" altLang="ja-JP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3200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ja-JP" sz="3200" i="1" baseline="-25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altLang="ja-JP" sz="32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3200" b="0" i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ja-JP" altLang="en-US" sz="3200" dirty="0"/>
              </a:p>
            </p:txBody>
          </p:sp>
        </mc:Choice>
        <mc:Fallback xmlns="">
          <p:sp>
            <p:nvSpPr>
              <p:cNvPr id="5" name="正方形/長方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595" y="2167490"/>
                <a:ext cx="7727205" cy="2367123"/>
              </a:xfrm>
              <a:prstGeom prst="rect">
                <a:avLst/>
              </a:prstGeom>
              <a:blipFill>
                <a:blip r:embed="rId3"/>
                <a:stretch>
                  <a:fillRect l="-1972" t="-335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角丸四角形吹き出し 6"/>
          <p:cNvSpPr/>
          <p:nvPr/>
        </p:nvSpPr>
        <p:spPr>
          <a:xfrm>
            <a:off x="5268685" y="1732061"/>
            <a:ext cx="2557690" cy="435429"/>
          </a:xfrm>
          <a:prstGeom prst="wedgeRoundRectCallout">
            <a:avLst>
              <a:gd name="adj1" fmla="val -42780"/>
              <a:gd name="adj2" fmla="val 9250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Error margin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233908" y="5409709"/>
            <a:ext cx="69393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An actual similarity is computed only if necessary.</a:t>
            </a:r>
          </a:p>
        </p:txBody>
      </p:sp>
    </p:spTree>
    <p:extLst>
      <p:ext uri="{BB962C8B-B14F-4D97-AF65-F5344CB8AC3E}">
        <p14:creationId xmlns:p14="http://schemas.microsoft.com/office/powerpoint/2010/main" val="416575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  2. Component Ranking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000" dirty="0" smtClean="0"/>
              <a:t>Exclude uninteresting components.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 dirty="0"/>
          </a:p>
        </p:txBody>
      </p:sp>
      <p:sp>
        <p:nvSpPr>
          <p:cNvPr id="5" name="角丸四角形 4"/>
          <p:cNvSpPr/>
          <p:nvPr/>
        </p:nvSpPr>
        <p:spPr>
          <a:xfrm>
            <a:off x="6126902" y="1232900"/>
            <a:ext cx="2170541" cy="5364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338757" y="123087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Database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1807032" y="2816526"/>
            <a:ext cx="2209799" cy="2489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24508" y="3185858"/>
            <a:ext cx="177484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mozzconf.h</a:t>
            </a:r>
            <a:endParaRPr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zlib.h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zutil.c</a:t>
            </a:r>
            <a:endParaRPr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1822655" y="2838298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Firefox-45.0</a:t>
            </a:r>
            <a:endParaRPr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6338757" y="1601664"/>
            <a:ext cx="1768208" cy="15696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542055" y="1970996"/>
            <a:ext cx="979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6375642" y="1623436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zlib-1.2.8</a:t>
            </a: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6345548" y="3354259"/>
            <a:ext cx="1761417" cy="15696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563024" y="3723591"/>
            <a:ext cx="979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6361171" y="3376031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zlib-1.2.7</a:t>
            </a:r>
            <a:endParaRPr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6345548" y="5130196"/>
            <a:ext cx="1761417" cy="11785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563024" y="5499528"/>
            <a:ext cx="9797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6361171" y="5151968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m</a:t>
            </a:r>
            <a:r>
              <a:rPr lang="en-US" altLang="ja-JP" dirty="0" smtClean="0"/>
              <a:t>ongodb-3.2.8</a:t>
            </a:r>
            <a:endParaRPr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 flipV="1">
            <a:off x="3252898" y="2209802"/>
            <a:ext cx="3324597" cy="1144457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3238427" y="3354259"/>
            <a:ext cx="3307104" cy="573668"/>
          </a:xfrm>
          <a:prstGeom prst="line">
            <a:avLst/>
          </a:prstGeom>
          <a:ln w="28575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直線コネクタ 20"/>
          <p:cNvCxnSpPr>
            <a:endCxn id="11" idx="1"/>
          </p:cNvCxnSpPr>
          <p:nvPr/>
        </p:nvCxnSpPr>
        <p:spPr>
          <a:xfrm flipV="1">
            <a:off x="3315533" y="2571161"/>
            <a:ext cx="3226522" cy="1079116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V="1">
            <a:off x="3339395" y="2745211"/>
            <a:ext cx="3318682" cy="1473774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3336502" y="3672049"/>
            <a:ext cx="3135860" cy="502386"/>
          </a:xfrm>
          <a:prstGeom prst="line">
            <a:avLst/>
          </a:prstGeom>
          <a:ln w="28575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3336501" y="4204485"/>
            <a:ext cx="3209030" cy="252424"/>
          </a:xfrm>
          <a:prstGeom prst="line">
            <a:avLst/>
          </a:prstGeom>
          <a:ln w="28575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2442950" y="244784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Query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110557" y="219677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1.0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96382" y="257049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0.9948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001143" y="294407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0.9858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024225" y="3405396"/>
            <a:ext cx="88998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>
                    <a:lumMod val="75000"/>
                  </a:schemeClr>
                </a:solidFill>
              </a:rPr>
              <a:t>0.9160</a:t>
            </a:r>
            <a:endParaRPr kumimoji="1"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037063" y="3721965"/>
            <a:ext cx="88998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>
                    <a:lumMod val="75000"/>
                  </a:schemeClr>
                </a:solidFill>
              </a:rPr>
              <a:t>0.9568</a:t>
            </a:r>
            <a:endParaRPr kumimoji="1"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956272" y="4026193"/>
            <a:ext cx="88998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3">
                    <a:lumMod val="75000"/>
                  </a:schemeClr>
                </a:solidFill>
              </a:rPr>
              <a:t>0.9384</a:t>
            </a:r>
            <a:endParaRPr kumimoji="1"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32" name="直線コネクタ 31"/>
          <p:cNvCxnSpPr/>
          <p:nvPr/>
        </p:nvCxnSpPr>
        <p:spPr>
          <a:xfrm>
            <a:off x="3350973" y="3700193"/>
            <a:ext cx="3212051" cy="197050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5031197" y="5121414"/>
            <a:ext cx="76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0.991</a:t>
            </a:r>
            <a:endParaRPr kumimoji="1" lang="ja-JP" altLang="en-US" dirty="0"/>
          </a:p>
        </p:txBody>
      </p:sp>
      <p:grpSp>
        <p:nvGrpSpPr>
          <p:cNvPr id="43" name="グループ化 42"/>
          <p:cNvGrpSpPr/>
          <p:nvPr/>
        </p:nvGrpSpPr>
        <p:grpSpPr>
          <a:xfrm>
            <a:off x="3230489" y="3356808"/>
            <a:ext cx="3307104" cy="1102650"/>
            <a:chOff x="1721400" y="5206896"/>
            <a:chExt cx="3307104" cy="1102650"/>
          </a:xfrm>
        </p:grpSpPr>
        <p:cxnSp>
          <p:nvCxnSpPr>
            <p:cNvPr id="37" name="直線コネクタ 36"/>
            <p:cNvCxnSpPr/>
            <p:nvPr/>
          </p:nvCxnSpPr>
          <p:spPr>
            <a:xfrm>
              <a:off x="1721400" y="5206896"/>
              <a:ext cx="3307104" cy="573668"/>
            </a:xfrm>
            <a:prstGeom prst="line">
              <a:avLst/>
            </a:prstGeom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1819475" y="5524686"/>
              <a:ext cx="3135860" cy="502386"/>
            </a:xfrm>
            <a:prstGeom prst="line">
              <a:avLst/>
            </a:prstGeom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>
              <a:off x="1819474" y="6057122"/>
              <a:ext cx="3209030" cy="252424"/>
            </a:xfrm>
            <a:prstGeom prst="line">
              <a:avLst/>
            </a:prstGeom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40" name="テキスト ボックス 39"/>
            <p:cNvSpPr txBox="1"/>
            <p:nvPr/>
          </p:nvSpPr>
          <p:spPr>
            <a:xfrm>
              <a:off x="3507198" y="5258033"/>
              <a:ext cx="88998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0.9160</a:t>
              </a:r>
              <a:endParaRPr kumimoji="1" lang="ja-JP" altLang="en-US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520036" y="5574602"/>
              <a:ext cx="88998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0.9568</a:t>
              </a:r>
              <a:endParaRPr kumimoji="1" lang="ja-JP" altLang="en-US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439245" y="5878830"/>
              <a:ext cx="88998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0.9384</a:t>
              </a:r>
              <a:endParaRPr kumimoji="1" lang="ja-JP" altLang="en-US" dirty="0"/>
            </a:p>
          </p:txBody>
        </p:sp>
      </p:grpSp>
      <p:sp>
        <p:nvSpPr>
          <p:cNvPr id="44" name="正方形/長方形 43"/>
          <p:cNvSpPr/>
          <p:nvPr/>
        </p:nvSpPr>
        <p:spPr>
          <a:xfrm>
            <a:off x="7081402" y="2659153"/>
            <a:ext cx="1653017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ja-JP" b="1" dirty="0" smtClean="0"/>
              <a:t>Sum=25.9714</a:t>
            </a:r>
            <a:endParaRPr lang="ja-JP" altLang="en-US" b="1" dirty="0"/>
          </a:p>
        </p:txBody>
      </p:sp>
      <p:sp>
        <p:nvSpPr>
          <p:cNvPr id="45" name="正方形/長方形 44"/>
          <p:cNvSpPr/>
          <p:nvPr/>
        </p:nvSpPr>
        <p:spPr>
          <a:xfrm>
            <a:off x="7129022" y="5808978"/>
            <a:ext cx="1653017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>
              <a:defRPr/>
            </a:pPr>
            <a:r>
              <a:rPr lang="en-US" altLang="ja-JP" b="1" dirty="0" smtClean="0"/>
              <a:t>Sum=19.9505</a:t>
            </a:r>
            <a:endParaRPr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87783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 smtClean="0"/>
              <a:t>Our implementation: </a:t>
            </a:r>
            <a:r>
              <a:rPr kumimoji="1" lang="en-US" altLang="ja-JP" sz="4000" dirty="0" err="1" smtClean="0"/>
              <a:t>Clofile</a:t>
            </a:r>
            <a:r>
              <a:rPr kumimoji="1" lang="en-US" altLang="ja-JP" sz="4000" dirty="0" smtClean="0"/>
              <a:t> Search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ja-JP" dirty="0" smtClean="0">
                <a:hlinkClick r:id="rId3"/>
              </a:rPr>
              <a:t>http://sel.ist.osaka-u.ac.jp/clofile/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8545" y="2154701"/>
            <a:ext cx="5251799" cy="4298488"/>
          </a:xfrm>
          <a:prstGeom prst="rect">
            <a:avLst/>
          </a:prstGeom>
        </p:spPr>
      </p:pic>
      <p:sp>
        <p:nvSpPr>
          <p:cNvPr id="6" name="角丸四角形吹き出し 5"/>
          <p:cNvSpPr/>
          <p:nvPr/>
        </p:nvSpPr>
        <p:spPr>
          <a:xfrm>
            <a:off x="3622089" y="4422134"/>
            <a:ext cx="5340051" cy="869330"/>
          </a:xfrm>
          <a:prstGeom prst="wedgeRoundRectCallout">
            <a:avLst>
              <a:gd name="adj1" fmla="val -61314"/>
              <a:gd name="adj2" fmla="val 5935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Submit a zip file including source files.</a:t>
            </a:r>
          </a:p>
          <a:p>
            <a:pPr algn="ctr"/>
            <a:r>
              <a:rPr lang="en-US" altLang="ja-JP" dirty="0" smtClean="0"/>
              <a:t>You will receive a web page for a result.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4859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420470" cy="4525963"/>
          </a:xfrm>
        </p:spPr>
        <p:txBody>
          <a:bodyPr/>
          <a:lstStyle/>
          <a:p>
            <a:pPr marL="0" indent="0" algn="ctr">
              <a:buNone/>
            </a:pPr>
            <a:r>
              <a:rPr kumimoji="1" lang="en-US" altLang="ja-JP" sz="2800" u="sng" dirty="0" smtClean="0"/>
              <a:t>Does it report an original version of a component?</a:t>
            </a:r>
          </a:p>
          <a:p>
            <a:pPr marL="0" indent="0">
              <a:buNone/>
            </a:pP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en-US" altLang="ja-JP" sz="2800" dirty="0" smtClean="0"/>
              <a:t>Dataset: </a:t>
            </a:r>
            <a:r>
              <a:rPr lang="en-US" altLang="ja-JP" sz="2800" dirty="0" smtClean="0"/>
              <a:t>75 directories in Firefox and Android</a:t>
            </a:r>
          </a:p>
          <a:p>
            <a:pPr marL="857250" lvl="1" indent="-457200"/>
            <a:r>
              <a:rPr lang="en-US" altLang="ja-JP" sz="2400" dirty="0" smtClean="0"/>
              <a:t>Extracted version numbers from commit messages.</a:t>
            </a:r>
          </a:p>
          <a:p>
            <a:pPr marL="857250" lvl="1" indent="-457200"/>
            <a:r>
              <a:rPr lang="en-US" altLang="ja-JP" sz="2400" dirty="0" smtClean="0"/>
              <a:t>Analyzed a position of an original version in a result.</a:t>
            </a:r>
          </a:p>
          <a:p>
            <a:pPr marL="2171700" lvl="4" indent="-457200"/>
            <a:endParaRPr lang="en-US" altLang="ja-JP" dirty="0" smtClean="0"/>
          </a:p>
          <a:p>
            <a:pPr marL="0" indent="0">
              <a:buNone/>
            </a:pPr>
            <a:r>
              <a:rPr lang="en-US" altLang="ja-JP" sz="2800" dirty="0" smtClean="0"/>
              <a:t>Accuracy measures: </a:t>
            </a:r>
          </a:p>
          <a:p>
            <a:pPr lvl="1"/>
            <a:r>
              <a:rPr lang="en-US" altLang="ja-JP" sz="2400" dirty="0" smtClean="0"/>
              <a:t>Top-k Recall: How frequently an original component is included in the top-k of a result.</a:t>
            </a:r>
          </a:p>
          <a:p>
            <a:pPr lvl="1"/>
            <a:r>
              <a:rPr lang="en-US" altLang="ja-JP" sz="2400" dirty="0" smtClean="0"/>
              <a:t>The sum of positions in the results: It approximates manual effort to identify all the original components.</a:t>
            </a:r>
            <a:endParaRPr lang="en-US" altLang="ja-JP" sz="2400" dirty="0"/>
          </a:p>
          <a:p>
            <a:pPr marL="857250" lvl="1" indent="-457200"/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1183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370485"/>
              </p:ext>
            </p:extLst>
          </p:nvPr>
        </p:nvGraphicFramePr>
        <p:xfrm>
          <a:off x="401152" y="1807010"/>
          <a:ext cx="6309360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525">
                  <a:extLst>
                    <a:ext uri="{9D8B030D-6E8A-4147-A177-3AD203B41FA5}">
                      <a16:colId xmlns:a16="http://schemas.microsoft.com/office/drawing/2014/main" val="871918941"/>
                    </a:ext>
                  </a:extLst>
                </a:gridCol>
                <a:gridCol w="874644">
                  <a:extLst>
                    <a:ext uri="{9D8B030D-6E8A-4147-A177-3AD203B41FA5}">
                      <a16:colId xmlns:a16="http://schemas.microsoft.com/office/drawing/2014/main" val="3857779707"/>
                    </a:ext>
                  </a:extLst>
                </a:gridCol>
                <a:gridCol w="874643">
                  <a:extLst>
                    <a:ext uri="{9D8B030D-6E8A-4147-A177-3AD203B41FA5}">
                      <a16:colId xmlns:a16="http://schemas.microsoft.com/office/drawing/2014/main" val="3851118357"/>
                    </a:ext>
                  </a:extLst>
                </a:gridCol>
                <a:gridCol w="938254">
                  <a:extLst>
                    <a:ext uri="{9D8B030D-6E8A-4147-A177-3AD203B41FA5}">
                      <a16:colId xmlns:a16="http://schemas.microsoft.com/office/drawing/2014/main" val="4167928890"/>
                    </a:ext>
                  </a:extLst>
                </a:gridCol>
                <a:gridCol w="978010">
                  <a:extLst>
                    <a:ext uri="{9D8B030D-6E8A-4147-A177-3AD203B41FA5}">
                      <a16:colId xmlns:a16="http://schemas.microsoft.com/office/drawing/2014/main" val="1436674056"/>
                    </a:ext>
                  </a:extLst>
                </a:gridCol>
                <a:gridCol w="1423284">
                  <a:extLst>
                    <a:ext uri="{9D8B030D-6E8A-4147-A177-3AD203B41FA5}">
                      <a16:colId xmlns:a16="http://schemas.microsoft.com/office/drawing/2014/main" val="24014302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aseline="0" dirty="0" smtClean="0"/>
                        <a:t>Method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Top-1</a:t>
                      </a:r>
                    </a:p>
                    <a:p>
                      <a:r>
                        <a:rPr kumimoji="1" lang="en-US" altLang="ja-JP" dirty="0" smtClean="0"/>
                        <a:t>Recall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Top-5</a:t>
                      </a:r>
                    </a:p>
                    <a:p>
                      <a:r>
                        <a:rPr kumimoji="1" lang="en-US" altLang="ja-JP" dirty="0" smtClean="0"/>
                        <a:t>Recall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Top-10</a:t>
                      </a:r>
                    </a:p>
                    <a:p>
                      <a:r>
                        <a:rPr kumimoji="1" lang="en-US" altLang="ja-JP" dirty="0" smtClean="0"/>
                        <a:t>Recall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Top-</a:t>
                      </a:r>
                      <a:r>
                        <a:rPr kumimoji="1" lang="en-US" altLang="ja-JP" sz="1800" dirty="0" smtClean="0">
                          <a:latin typeface="+mj-ea"/>
                          <a:ea typeface="+mj-ea"/>
                        </a:rPr>
                        <a:t>∞</a:t>
                      </a:r>
                      <a:endParaRPr kumimoji="1" lang="en-US" altLang="ja-JP" dirty="0" smtClean="0">
                        <a:latin typeface="+mj-ea"/>
                        <a:ea typeface="+mj-ea"/>
                      </a:endParaRPr>
                    </a:p>
                    <a:p>
                      <a:r>
                        <a:rPr kumimoji="1" lang="en-US" altLang="ja-JP" dirty="0" smtClean="0"/>
                        <a:t>Recall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Sum of  positions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309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Baseline (SHA-1)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0.640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0.773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0.827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0.960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931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04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Baseline</a:t>
                      </a:r>
                    </a:p>
                    <a:p>
                      <a:r>
                        <a:rPr kumimoji="1" lang="en-US" altLang="ja-JP" dirty="0" smtClean="0"/>
                        <a:t>+Ranking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0.707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0.840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0.867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0.960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719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435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th</a:t>
                      </a:r>
                      <a:r>
                        <a:rPr kumimoji="1" lang="en-US" altLang="ja-JP" dirty="0" smtClean="0"/>
                        <a:t>=1.0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0.733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0.867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0.893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0.987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785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708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dirty="0" err="1" smtClean="0"/>
                        <a:t>th</a:t>
                      </a:r>
                      <a:r>
                        <a:rPr kumimoji="1" lang="en-US" altLang="ja-JP" b="1" dirty="0" smtClean="0"/>
                        <a:t>=0.9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0.733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0.907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0.920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1.000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551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779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0" dirty="0" err="1" smtClean="0"/>
                        <a:t>th</a:t>
                      </a:r>
                      <a:r>
                        <a:rPr kumimoji="1" lang="en-US" altLang="ja-JP" b="0" dirty="0" smtClean="0"/>
                        <a:t>=0.8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0.733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0.893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0.920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1.000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627</a:t>
                      </a:r>
                      <a:endParaRPr kumimoji="1" lang="ja-JP" alt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85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0" dirty="0" err="1" smtClean="0"/>
                        <a:t>th</a:t>
                      </a:r>
                      <a:r>
                        <a:rPr kumimoji="1" lang="en-US" altLang="ja-JP" b="0" dirty="0" smtClean="0"/>
                        <a:t>=0.7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0.680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0.880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0.907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1.000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692</a:t>
                      </a:r>
                      <a:endParaRPr kumimoji="1" lang="ja-JP" alt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3726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0" dirty="0" err="1" smtClean="0"/>
                        <a:t>th</a:t>
                      </a:r>
                      <a:r>
                        <a:rPr kumimoji="1" lang="en-US" altLang="ja-JP" b="0" dirty="0" smtClean="0"/>
                        <a:t>=0.6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0.667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0.880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0.907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1.000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689</a:t>
                      </a:r>
                      <a:endParaRPr kumimoji="1" lang="ja-JP" alt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733991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 dirty="0"/>
          </a:p>
        </p:txBody>
      </p:sp>
      <p:sp>
        <p:nvSpPr>
          <p:cNvPr id="8" name="左カーブ矢印 7"/>
          <p:cNvSpPr/>
          <p:nvPr/>
        </p:nvSpPr>
        <p:spPr>
          <a:xfrm>
            <a:off x="6718466" y="2878449"/>
            <a:ext cx="262393" cy="381662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左カーブ矢印 10"/>
          <p:cNvSpPr/>
          <p:nvPr/>
        </p:nvSpPr>
        <p:spPr>
          <a:xfrm>
            <a:off x="6718466" y="3492026"/>
            <a:ext cx="262393" cy="381662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左カーブ矢印 11"/>
          <p:cNvSpPr/>
          <p:nvPr/>
        </p:nvSpPr>
        <p:spPr>
          <a:xfrm>
            <a:off x="6718465" y="3977053"/>
            <a:ext cx="262393" cy="381662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974239" y="2864869"/>
            <a:ext cx="2089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Ranking </a:t>
            </a:r>
            <a:r>
              <a:rPr lang="en-US" altLang="ja-JP" sz="1600" dirty="0" smtClean="0"/>
              <a:t>is added</a:t>
            </a:r>
            <a:endParaRPr kumimoji="1" lang="ja-JP" altLang="en-US" sz="16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946441" y="3385859"/>
            <a:ext cx="20619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Ignoring white space and comments.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974239" y="3996187"/>
            <a:ext cx="1844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Identifying similar files.</a:t>
            </a:r>
            <a:endParaRPr kumimoji="1" lang="ja-JP" altLang="en-US" sz="1600" dirty="0"/>
          </a:p>
        </p:txBody>
      </p:sp>
      <p:sp>
        <p:nvSpPr>
          <p:cNvPr id="17" name="角丸四角形吹き出し 16"/>
          <p:cNvSpPr/>
          <p:nvPr/>
        </p:nvSpPr>
        <p:spPr>
          <a:xfrm>
            <a:off x="192895" y="5080826"/>
            <a:ext cx="2803687" cy="470407"/>
          </a:xfrm>
          <a:prstGeom prst="wedgeRoundRectCallout">
            <a:avLst>
              <a:gd name="adj1" fmla="val 36247"/>
              <a:gd name="adj2" fmla="val -193235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Top-5: 0.773 </a:t>
            </a:r>
            <a:r>
              <a:rPr kumimoji="1" lang="en-US" altLang="ja-JP" dirty="0" smtClean="0">
                <a:sym typeface="Wingdings" panose="05000000000000000000" pitchFamily="2" charset="2"/>
              </a:rPr>
              <a:t> 0.907</a:t>
            </a:r>
          </a:p>
        </p:txBody>
      </p:sp>
      <p:sp>
        <p:nvSpPr>
          <p:cNvPr id="18" name="角丸四角形吹き出し 17"/>
          <p:cNvSpPr/>
          <p:nvPr/>
        </p:nvSpPr>
        <p:spPr>
          <a:xfrm>
            <a:off x="2791738" y="5703652"/>
            <a:ext cx="2739050" cy="470407"/>
          </a:xfrm>
          <a:prstGeom prst="wedgeRoundRectCallout">
            <a:avLst>
              <a:gd name="adj1" fmla="val 21692"/>
              <a:gd name="adj2" fmla="val -32095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No false negatives!</a:t>
            </a:r>
          </a:p>
        </p:txBody>
      </p:sp>
      <p:sp>
        <p:nvSpPr>
          <p:cNvPr id="19" name="角丸四角形吹き出し 18"/>
          <p:cNvSpPr/>
          <p:nvPr/>
        </p:nvSpPr>
        <p:spPr>
          <a:xfrm>
            <a:off x="6163901" y="5601453"/>
            <a:ext cx="2739050" cy="685548"/>
          </a:xfrm>
          <a:prstGeom prst="wedgeRoundRectCallout">
            <a:avLst>
              <a:gd name="adj1" fmla="val -59337"/>
              <a:gd name="adj2" fmla="val -22260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Reduced manual effort</a:t>
            </a:r>
          </a:p>
          <a:p>
            <a:pPr algn="ctr"/>
            <a:r>
              <a:rPr kumimoji="1" lang="en-US" altLang="ja-JP" dirty="0" smtClean="0"/>
              <a:t>931 </a:t>
            </a:r>
            <a:r>
              <a:rPr kumimoji="1" lang="en-US" altLang="ja-JP" dirty="0" smtClean="0">
                <a:sym typeface="Wingdings" panose="05000000000000000000" pitchFamily="2" charset="2"/>
              </a:rPr>
              <a:t> 551 (60%)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98579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Performance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4983127"/>
            <a:ext cx="8408194" cy="1199746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000" dirty="0" smtClean="0"/>
              <a:t>Environment:</a:t>
            </a:r>
          </a:p>
          <a:p>
            <a:pPr marL="0" indent="0">
              <a:buNone/>
            </a:pPr>
            <a:r>
              <a:rPr lang="en-US" altLang="ja-JP" sz="2000" dirty="0" smtClean="0"/>
              <a:t>	Intel Xeon E6-2690 v3 (2.6 GHz), 64 GB RAM</a:t>
            </a:r>
          </a:p>
          <a:p>
            <a:pPr marL="0" indent="0">
              <a:buNone/>
            </a:pPr>
            <a:r>
              <a:rPr lang="en-US" altLang="ja-JP" sz="2000" dirty="0" smtClean="0"/>
              <a:t>	4 GB hash values and 20 GB file names on memory.</a:t>
            </a:r>
          </a:p>
          <a:p>
            <a:pPr marL="0" indent="0">
              <a:buNone/>
            </a:pPr>
            <a:r>
              <a:rPr lang="en-US" altLang="ja-JP" sz="2000" dirty="0" smtClean="0"/>
              <a:t>	300 GB source files on HDD.</a:t>
            </a:r>
          </a:p>
          <a:p>
            <a:pPr marL="0" indent="0">
              <a:buNone/>
            </a:pP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743" y="1959656"/>
            <a:ext cx="5702799" cy="2754507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86316" y="2186484"/>
            <a:ext cx="281359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Time </a:t>
            </a:r>
            <a:r>
              <a:rPr lang="en-US" altLang="ja-JP" dirty="0"/>
              <a:t>per </a:t>
            </a:r>
            <a:r>
              <a:rPr lang="en-US" altLang="ja-JP" dirty="0" smtClean="0"/>
              <a:t>Query [</a:t>
            </a:r>
            <a:r>
              <a:rPr lang="en-US" altLang="ja-JP" dirty="0" err="1" smtClean="0"/>
              <a:t>th</a:t>
            </a:r>
            <a:r>
              <a:rPr lang="en-US" altLang="ja-JP" dirty="0" smtClean="0"/>
              <a:t>=0.6]:</a:t>
            </a:r>
            <a:endParaRPr kumimoji="1" lang="en-US" altLang="ja-JP" dirty="0" smtClean="0"/>
          </a:p>
          <a:p>
            <a:r>
              <a:rPr kumimoji="1" lang="en-US" altLang="ja-JP" b="1" dirty="0" smtClean="0">
                <a:solidFill>
                  <a:srgbClr val="FF0000"/>
                </a:solidFill>
              </a:rPr>
              <a:t>Median: 77.7 seconds</a:t>
            </a:r>
          </a:p>
          <a:p>
            <a:r>
              <a:rPr kumimoji="1" lang="en-US" altLang="ja-JP" dirty="0" smtClean="0"/>
              <a:t>Max: 25 minutes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13,720 files are </a:t>
            </a:r>
            <a:r>
              <a:rPr lang="en-US" altLang="ja-JP" dirty="0"/>
              <a:t>analyzed </a:t>
            </a:r>
          </a:p>
          <a:p>
            <a:r>
              <a:rPr lang="en-US" altLang="ja-JP" dirty="0"/>
              <a:t>in 3.5 hours.</a:t>
            </a:r>
          </a:p>
          <a:p>
            <a:r>
              <a:rPr lang="en-US" altLang="ja-JP" dirty="0"/>
              <a:t>(</a:t>
            </a:r>
            <a:r>
              <a:rPr lang="en-US" altLang="ja-JP" b="1" dirty="0">
                <a:solidFill>
                  <a:srgbClr val="FF0000"/>
                </a:solidFill>
              </a:rPr>
              <a:t>0.92 seconds per file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5538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Our method reports existing components that are likely reused.</a:t>
            </a:r>
          </a:p>
          <a:p>
            <a:pPr lvl="1"/>
            <a:r>
              <a:rPr lang="en-US" altLang="ja-JP" sz="2400" dirty="0" smtClean="0"/>
              <a:t>b-bit </a:t>
            </a:r>
            <a:r>
              <a:rPr lang="en-US" altLang="ja-JP" sz="2400" dirty="0" err="1" smtClean="0"/>
              <a:t>minwise</a:t>
            </a:r>
            <a:r>
              <a:rPr lang="en-US" altLang="ja-JP" sz="2400" dirty="0" smtClean="0"/>
              <a:t> hashing is employed to estimate a similarity from hash values in a practical time.</a:t>
            </a:r>
          </a:p>
          <a:p>
            <a:endParaRPr lang="en-US" altLang="ja-JP" sz="2800" dirty="0" smtClean="0"/>
          </a:p>
          <a:p>
            <a:r>
              <a:rPr lang="en-US" altLang="ja-JP" sz="2800" dirty="0" err="1" smtClean="0"/>
              <a:t>Clofile</a:t>
            </a:r>
            <a:r>
              <a:rPr lang="en-US" altLang="ja-JP" sz="2800" dirty="0" smtClean="0"/>
              <a:t> Search  </a:t>
            </a:r>
            <a:r>
              <a:rPr lang="en-US" altLang="ja-JP" sz="2800" dirty="0" smtClean="0">
                <a:hlinkClick r:id="rId3"/>
              </a:rPr>
              <a:t>http://sel.ist.osaka-u.ac.jp/clofile/</a:t>
            </a:r>
            <a:endParaRPr lang="en-US" altLang="ja-JP" sz="2800" dirty="0"/>
          </a:p>
          <a:p>
            <a:pPr lvl="1"/>
            <a:r>
              <a:rPr lang="en-US" altLang="ja-JP" sz="2400" dirty="0" smtClean="0"/>
              <a:t>We </a:t>
            </a:r>
            <a:r>
              <a:rPr lang="en-US" altLang="ja-JP" sz="2400" dirty="0"/>
              <a:t>hope that the tool helps users to </a:t>
            </a:r>
            <a:r>
              <a:rPr lang="en-US" altLang="ja-JP" sz="2400" dirty="0" smtClean="0"/>
              <a:t>analyze </a:t>
            </a:r>
            <a:r>
              <a:rPr lang="en-US" altLang="ja-JP" sz="2400" dirty="0"/>
              <a:t>their cloned components</a:t>
            </a:r>
            <a:r>
              <a:rPr lang="en-US" altLang="ja-JP" sz="2400" dirty="0" smtClean="0"/>
              <a:t>.</a:t>
            </a:r>
          </a:p>
          <a:p>
            <a:pPr lvl="1"/>
            <a:r>
              <a:rPr lang="en-US" altLang="ja-JP" sz="2400" dirty="0" smtClean="0"/>
              <a:t>Please </a:t>
            </a:r>
            <a:r>
              <a:rPr lang="en-US" altLang="ja-JP" sz="2400" smtClean="0"/>
              <a:t>try it!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322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吹き出し 18"/>
          <p:cNvSpPr/>
          <p:nvPr/>
        </p:nvSpPr>
        <p:spPr>
          <a:xfrm>
            <a:off x="3432695" y="2561811"/>
            <a:ext cx="4825313" cy="2990335"/>
          </a:xfrm>
          <a:prstGeom prst="wedgeRoundRectCallout">
            <a:avLst>
              <a:gd name="adj1" fmla="val -61206"/>
              <a:gd name="adj2" fmla="val -2269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Motivation: Software Reuse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kumimoji="1" lang="en-US" altLang="ja-JP" sz="2800" dirty="0" smtClean="0"/>
              <a:t>Developers often reuse existing libraries.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19001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 dirty="0"/>
          </a:p>
        </p:txBody>
      </p:sp>
      <p:pic>
        <p:nvPicPr>
          <p:cNvPr id="5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420" y="2676544"/>
            <a:ext cx="1473953" cy="147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323" y="3523182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1368370" y="2500827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Firefox 45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869090" y="325622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zlib</a:t>
            </a:r>
            <a:endParaRPr kumimoji="1" lang="ja-JP" altLang="en-US" dirty="0"/>
          </a:p>
        </p:txBody>
      </p:sp>
      <p:pic>
        <p:nvPicPr>
          <p:cNvPr id="9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172" y="3273601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4607071" y="299555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libpng</a:t>
            </a:r>
            <a:endParaRPr kumimoji="1" lang="ja-JP" altLang="en-US" dirty="0"/>
          </a:p>
        </p:txBody>
      </p:sp>
      <p:pic>
        <p:nvPicPr>
          <p:cNvPr id="11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251" y="3081956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/>
          <p:cNvSpPr txBox="1"/>
          <p:nvPr/>
        </p:nvSpPr>
        <p:spPr>
          <a:xfrm>
            <a:off x="6089312" y="2800794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libjpeg</a:t>
            </a:r>
            <a:endParaRPr kumimoji="1" lang="ja-JP" altLang="en-US" dirty="0"/>
          </a:p>
        </p:txBody>
      </p:sp>
      <p:pic>
        <p:nvPicPr>
          <p:cNvPr id="13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225" y="4437675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/>
          <p:cNvSpPr txBox="1"/>
          <p:nvPr/>
        </p:nvSpPr>
        <p:spPr>
          <a:xfrm>
            <a:off x="4539683" y="415050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libvpx</a:t>
            </a:r>
            <a:endParaRPr kumimoji="1" lang="ja-JP" altLang="en-US" dirty="0"/>
          </a:p>
        </p:txBody>
      </p:sp>
      <p:pic>
        <p:nvPicPr>
          <p:cNvPr id="15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885" y="4661557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5743046" y="437255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libogg</a:t>
            </a:r>
            <a:endParaRPr kumimoji="1" lang="ja-JP" altLang="en-US" dirty="0"/>
          </a:p>
        </p:txBody>
      </p:sp>
      <p:pic>
        <p:nvPicPr>
          <p:cNvPr id="17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116" y="4150501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17"/>
          <p:cNvSpPr txBox="1"/>
          <p:nvPr/>
        </p:nvSpPr>
        <p:spPr>
          <a:xfrm>
            <a:off x="7037182" y="3863183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stlport</a:t>
            </a:r>
            <a:endParaRPr kumimoji="1" lang="ja-JP" altLang="en-US" dirty="0"/>
          </a:p>
        </p:txBody>
      </p:sp>
      <p:pic>
        <p:nvPicPr>
          <p:cNvPr id="20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373" y="3793847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テキスト ボックス 20"/>
          <p:cNvSpPr txBox="1"/>
          <p:nvPr/>
        </p:nvSpPr>
        <p:spPr>
          <a:xfrm>
            <a:off x="5570911" y="3510689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libjar</a:t>
            </a:r>
            <a:endParaRPr kumimoji="1" lang="ja-JP" altLang="en-US" dirty="0"/>
          </a:p>
        </p:txBody>
      </p:sp>
      <p:pic>
        <p:nvPicPr>
          <p:cNvPr id="22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7486" y="4968150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6529780" y="4660550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freetype2</a:t>
            </a:r>
            <a:endParaRPr kumimoji="1" lang="ja-JP" altLang="en-US" dirty="0"/>
          </a:p>
        </p:txBody>
      </p:sp>
      <p:pic>
        <p:nvPicPr>
          <p:cNvPr id="24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662" y="3184608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/>
          <p:cNvSpPr txBox="1"/>
          <p:nvPr/>
        </p:nvSpPr>
        <p:spPr>
          <a:xfrm>
            <a:off x="7004728" y="289729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expat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741115" y="2385252"/>
            <a:ext cx="2109873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Cloned Components 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1636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526312" y="3184530"/>
            <a:ext cx="8079846" cy="16933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Library Update Problem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4148" y="1591735"/>
            <a:ext cx="8499513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800" dirty="0" smtClean="0"/>
              <a:t>Release note and security advisories often specify existing versions that should be updated</a:t>
            </a:r>
            <a:r>
              <a:rPr kumimoji="1" lang="en-US" altLang="ja-JP" sz="2800" dirty="0" smtClean="0"/>
              <a:t>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 dirty="0"/>
          </a:p>
        </p:txBody>
      </p:sp>
      <p:sp>
        <p:nvSpPr>
          <p:cNvPr id="5" name="正方形/長方形 4"/>
          <p:cNvSpPr/>
          <p:nvPr/>
        </p:nvSpPr>
        <p:spPr>
          <a:xfrm>
            <a:off x="805316" y="2909130"/>
            <a:ext cx="77219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sz="2400" i="1" dirty="0" smtClean="0"/>
          </a:p>
          <a:p>
            <a:endParaRPr lang="en-US" altLang="ja-JP" sz="2400" i="1" dirty="0" smtClean="0"/>
          </a:p>
          <a:p>
            <a:r>
              <a:rPr lang="en-US" altLang="ja-JP" sz="2400" i="1" dirty="0" smtClean="0"/>
              <a:t>Due </a:t>
            </a:r>
            <a:r>
              <a:rPr lang="en-US" altLang="ja-JP" sz="2400" i="1" dirty="0"/>
              <a:t>to the bug fixes, any installations of </a:t>
            </a:r>
            <a:r>
              <a:rPr lang="en-US" altLang="ja-JP" sz="2400" b="1" i="1" dirty="0">
                <a:solidFill>
                  <a:srgbClr val="FF0000"/>
                </a:solidFill>
              </a:rPr>
              <a:t>1.2.9</a:t>
            </a:r>
            <a:r>
              <a:rPr lang="en-US" altLang="ja-JP" sz="2400" i="1" dirty="0"/>
              <a:t> or </a:t>
            </a:r>
            <a:r>
              <a:rPr lang="en-US" altLang="ja-JP" sz="2400" b="1" i="1" dirty="0">
                <a:solidFill>
                  <a:srgbClr val="FF0000"/>
                </a:solidFill>
              </a:rPr>
              <a:t>1.2.10</a:t>
            </a:r>
            <a:r>
              <a:rPr lang="en-US" altLang="ja-JP" sz="2400" i="1" dirty="0"/>
              <a:t> should be immediately replaced with 1.2.11</a:t>
            </a:r>
            <a:r>
              <a:rPr lang="en-US" altLang="ja-JP" sz="2400" i="1" dirty="0" smtClean="0"/>
              <a:t>.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881517" y="2980566"/>
            <a:ext cx="551811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sz="2400" dirty="0" err="1" smtClean="0"/>
              <a:t>zlib</a:t>
            </a:r>
            <a:r>
              <a:rPr lang="en-US" altLang="ja-JP" sz="2400" dirty="0" smtClean="0"/>
              <a:t> 1.2.11 release </a:t>
            </a:r>
            <a:r>
              <a:rPr lang="en-US" altLang="ja-JP" sz="2400" dirty="0"/>
              <a:t>(</a:t>
            </a:r>
            <a:r>
              <a:rPr lang="en-US" altLang="ja-JP" sz="2400" dirty="0">
                <a:hlinkClick r:id="rId3"/>
              </a:rPr>
              <a:t>http://www.zlib.net/</a:t>
            </a:r>
            <a:r>
              <a:rPr lang="en-US" altLang="ja-JP" sz="2400" dirty="0"/>
              <a:t>)</a:t>
            </a:r>
          </a:p>
        </p:txBody>
      </p:sp>
      <p:pic>
        <p:nvPicPr>
          <p:cNvPr id="8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296" y="5938399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/>
          <p:cNvSpPr txBox="1"/>
          <p:nvPr/>
        </p:nvSpPr>
        <p:spPr>
          <a:xfrm>
            <a:off x="2079366" y="562104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zlib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97980" y="5813103"/>
            <a:ext cx="4402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“Should we update this </a:t>
            </a:r>
            <a:r>
              <a:rPr lang="en-US" altLang="ja-JP" sz="2000" dirty="0"/>
              <a:t>library </a:t>
            </a:r>
            <a:r>
              <a:rPr lang="en-US" altLang="ja-JP" sz="2000" dirty="0" smtClean="0"/>
              <a:t>copy?”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987231" y="5217597"/>
            <a:ext cx="73799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A version number of a library copy is very important to answer: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86383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/>
              <a:t>Version number is </a:t>
            </a:r>
            <a:r>
              <a:rPr lang="en-US" altLang="ja-JP" sz="3200" dirty="0"/>
              <a:t>often unavailable</a:t>
            </a:r>
            <a:r>
              <a:rPr lang="en-US" altLang="ja-JP" sz="3600" dirty="0"/>
              <a:t> </a:t>
            </a:r>
            <a:r>
              <a:rPr lang="en-US" altLang="ja-JP" sz="2400" dirty="0"/>
              <a:t>[Xia, 2013]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800" u="sng" dirty="0" smtClean="0"/>
              <a:t>Some</a:t>
            </a:r>
            <a:r>
              <a:rPr lang="en-US" altLang="ja-JP" sz="2800" dirty="0" smtClean="0"/>
              <a:t> projects record version numbers in their repositories.</a:t>
            </a:r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 smtClean="0"/>
              <a:t>It may get lost over time.</a:t>
            </a:r>
          </a:p>
          <a:p>
            <a:pPr marL="0" indent="0">
              <a:buNone/>
            </a:pPr>
            <a:endParaRPr lang="en-US" altLang="ja-JP" sz="2800" dirty="0" smtClean="0"/>
          </a:p>
          <a:p>
            <a:pPr lvl="1"/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 dirty="0"/>
          </a:p>
        </p:txBody>
      </p:sp>
      <p:pic>
        <p:nvPicPr>
          <p:cNvPr id="5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707" y="3054539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628242" y="2713566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Firefox-45:modules/</a:t>
            </a:r>
            <a:r>
              <a:rPr lang="en-US" altLang="ja-JP" dirty="0" err="1" smtClean="0"/>
              <a:t>zlib</a:t>
            </a:r>
            <a:endParaRPr lang="en-US" altLang="ja-JP" dirty="0" smtClean="0"/>
          </a:p>
        </p:txBody>
      </p:sp>
      <p:sp>
        <p:nvSpPr>
          <p:cNvPr id="7" name="角丸四角形吹き出し 6"/>
          <p:cNvSpPr/>
          <p:nvPr/>
        </p:nvSpPr>
        <p:spPr>
          <a:xfrm>
            <a:off x="3419215" y="2829611"/>
            <a:ext cx="4825313" cy="735984"/>
          </a:xfrm>
          <a:prstGeom prst="wedgeRoundRectCallout">
            <a:avLst>
              <a:gd name="adj1" fmla="val -68655"/>
              <a:gd name="adj2" fmla="val 1277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/>
              <a:t>Upgrade </a:t>
            </a:r>
            <a:r>
              <a:rPr lang="en-US" altLang="ja-JP" b="1" dirty="0" err="1"/>
              <a:t>zlib</a:t>
            </a:r>
            <a:r>
              <a:rPr lang="en-US" altLang="ja-JP" b="1" dirty="0"/>
              <a:t> to version 1.2.8</a:t>
            </a:r>
            <a:endParaRPr kumimoji="1" lang="ja-JP" altLang="en-US" dirty="0"/>
          </a:p>
        </p:txBody>
      </p:sp>
      <p:pic>
        <p:nvPicPr>
          <p:cNvPr id="13" name="Picture 4" descr="「ファイル アイコン」の画像検索結果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50" y="5123811"/>
            <a:ext cx="511056" cy="511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角丸四角形吹き出し 13"/>
          <p:cNvSpPr/>
          <p:nvPr/>
        </p:nvSpPr>
        <p:spPr>
          <a:xfrm>
            <a:off x="3420029" y="4961468"/>
            <a:ext cx="4825313" cy="757716"/>
          </a:xfrm>
          <a:prstGeom prst="wedgeRoundRectCallout">
            <a:avLst>
              <a:gd name="adj1" fmla="val -67215"/>
              <a:gd name="adj2" fmla="val 265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 smtClean="0"/>
              <a:t>reorganize </a:t>
            </a:r>
            <a:r>
              <a:rPr lang="en-US" altLang="ja-JP" b="1" dirty="0"/>
              <a:t>NSS directory layout, </a:t>
            </a:r>
            <a:endParaRPr lang="en-US" altLang="ja-JP" b="1" dirty="0" smtClean="0"/>
          </a:p>
          <a:p>
            <a:pPr algn="ctr"/>
            <a:r>
              <a:rPr lang="en-US" altLang="ja-JP" b="1" dirty="0" smtClean="0"/>
              <a:t>moving </a:t>
            </a:r>
            <a:r>
              <a:rPr lang="en-US" altLang="ja-JP" b="1" dirty="0"/>
              <a:t>files, very large </a:t>
            </a:r>
            <a:r>
              <a:rPr lang="en-US" altLang="ja-JP" b="1" dirty="0" err="1"/>
              <a:t>changeset</a:t>
            </a:r>
            <a:r>
              <a:rPr lang="en-US" altLang="ja-JP" b="1" dirty="0"/>
              <a:t>!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256425" y="4833332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NSS-3.14:lib/</a:t>
            </a:r>
            <a:r>
              <a:rPr lang="en-US" altLang="ja-JP" dirty="0" err="1" smtClean="0"/>
              <a:t>zlib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514844" y="5737890"/>
            <a:ext cx="265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(No version information)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3626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261259" y="2266039"/>
            <a:ext cx="2209799" cy="2489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Recovering </a:t>
            </a:r>
            <a:r>
              <a:rPr lang="en-US" altLang="ja-JP" sz="3600" dirty="0"/>
              <a:t>Version </a:t>
            </a:r>
            <a:r>
              <a:rPr lang="en-US" altLang="ja-JP" sz="3600" dirty="0" smtClean="0"/>
              <a:t>Information </a:t>
            </a:r>
            <a:br>
              <a:rPr lang="en-US" altLang="ja-JP" sz="3600" dirty="0" smtClean="0"/>
            </a:br>
            <a:r>
              <a:rPr lang="en-US" altLang="ja-JP" sz="3600" dirty="0" smtClean="0"/>
              <a:t>from Source Files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8735" y="2604549"/>
            <a:ext cx="206979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mozzconf.h</a:t>
            </a:r>
            <a:endParaRPr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zlib.h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zutil.c</a:t>
            </a:r>
            <a:endParaRPr lang="en-US" altLang="ja-JP" dirty="0" smtClean="0"/>
          </a:p>
          <a:p>
            <a:r>
              <a:rPr kumimoji="1" lang="en-US" altLang="ja-JP" dirty="0" smtClean="0"/>
              <a:t>…           (27 files)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8601" y="1854999"/>
            <a:ext cx="224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Query: A set of files</a:t>
            </a:r>
            <a:endParaRPr kumimoji="1" lang="ja-JP" altLang="en-US" dirty="0"/>
          </a:p>
        </p:txBody>
      </p:sp>
      <p:sp>
        <p:nvSpPr>
          <p:cNvPr id="8" name="右矢印 7"/>
          <p:cNvSpPr/>
          <p:nvPr/>
        </p:nvSpPr>
        <p:spPr>
          <a:xfrm>
            <a:off x="2623218" y="3195270"/>
            <a:ext cx="615280" cy="2445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09255" y="1865885"/>
            <a:ext cx="5211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Result: A list of components that are likely reused</a:t>
            </a:r>
            <a:endParaRPr kumimoji="1" lang="ja-JP" altLang="en-US" dirty="0"/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164152"/>
              </p:ext>
            </p:extLst>
          </p:nvPr>
        </p:nvGraphicFramePr>
        <p:xfrm>
          <a:off x="3309255" y="2328110"/>
          <a:ext cx="5693224" cy="2291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7974">
                  <a:extLst>
                    <a:ext uri="{9D8B030D-6E8A-4147-A177-3AD203B41FA5}">
                      <a16:colId xmlns:a16="http://schemas.microsoft.com/office/drawing/2014/main" val="3919292321"/>
                    </a:ext>
                  </a:extLst>
                </a:gridCol>
                <a:gridCol w="2292152">
                  <a:extLst>
                    <a:ext uri="{9D8B030D-6E8A-4147-A177-3AD203B41FA5}">
                      <a16:colId xmlns:a16="http://schemas.microsoft.com/office/drawing/2014/main" val="2270962590"/>
                    </a:ext>
                  </a:extLst>
                </a:gridCol>
                <a:gridCol w="1240403">
                  <a:extLst>
                    <a:ext uri="{9D8B030D-6E8A-4147-A177-3AD203B41FA5}">
                      <a16:colId xmlns:a16="http://schemas.microsoft.com/office/drawing/2014/main" val="2027590265"/>
                    </a:ext>
                  </a:extLst>
                </a:gridCol>
                <a:gridCol w="809003">
                  <a:extLst>
                    <a:ext uri="{9D8B030D-6E8A-4147-A177-3AD203B41FA5}">
                      <a16:colId xmlns:a16="http://schemas.microsoft.com/office/drawing/2014/main" val="3372790562"/>
                    </a:ext>
                  </a:extLst>
                </a:gridCol>
                <a:gridCol w="973692">
                  <a:extLst>
                    <a:ext uri="{9D8B030D-6E8A-4147-A177-3AD203B41FA5}">
                      <a16:colId xmlns:a16="http://schemas.microsoft.com/office/drawing/2014/main" val="30903613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Package Name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Total Sim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Same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Similar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025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/>
                        <a:t>zlib-1:1.2.8.dfsg-2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25.9714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715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/>
                        <a:t>genometools-1.5.8-2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25.9670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5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mongodb-1:3.2.8-1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19.9505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899842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276882" y="2256989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Firefox-45.0</a:t>
            </a:r>
            <a:endParaRPr lang="ja-JP" altLang="en-US" dirty="0"/>
          </a:p>
        </p:txBody>
      </p:sp>
      <p:sp>
        <p:nvSpPr>
          <p:cNvPr id="10" name="円柱 9"/>
          <p:cNvSpPr/>
          <p:nvPr/>
        </p:nvSpPr>
        <p:spPr>
          <a:xfrm>
            <a:off x="2385743" y="5067236"/>
            <a:ext cx="852755" cy="832601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曲折矢印 11"/>
          <p:cNvSpPr/>
          <p:nvPr/>
        </p:nvSpPr>
        <p:spPr>
          <a:xfrm>
            <a:off x="2750385" y="3769128"/>
            <a:ext cx="481396" cy="1166428"/>
          </a:xfrm>
          <a:prstGeom prst="bentArrow">
            <a:avLst>
              <a:gd name="adj1" fmla="val 25000"/>
              <a:gd name="adj2" fmla="val 26498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37977" y="5912582"/>
            <a:ext cx="4185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Debian</a:t>
            </a:r>
            <a:r>
              <a:rPr lang="en-US" altLang="ja-JP" dirty="0" smtClean="0"/>
              <a:t> GNU/Linux </a:t>
            </a:r>
            <a:r>
              <a:rPr kumimoji="1" lang="en-US" altLang="ja-JP" dirty="0" smtClean="0"/>
              <a:t>Package Database </a:t>
            </a:r>
          </a:p>
          <a:p>
            <a:pPr algn="ctr"/>
            <a:r>
              <a:rPr kumimoji="1" lang="en-US" altLang="ja-JP" dirty="0" smtClean="0"/>
              <a:t>(200,018 packages)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386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Process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44031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Component Search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altLang="ja-JP" dirty="0" smtClean="0"/>
              <a:t>Compute similarity between query files and existing component files.</a:t>
            </a:r>
          </a:p>
          <a:p>
            <a:pPr marL="514350" indent="-514350">
              <a:buFont typeface="+mj-lt"/>
              <a:buAutoNum type="arabicPeriod"/>
            </a:pP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Component Ranking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US" altLang="ja-JP" dirty="0" smtClean="0"/>
              <a:t>Select components using aggregated file similarity.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302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5551713" y="3043232"/>
            <a:ext cx="1676400" cy="317160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Similarity Definition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sz="2000" dirty="0" smtClean="0"/>
                  <a:t>Jaccard</a:t>
                </a:r>
                <a:r>
                  <a:rPr lang="en-US" altLang="ja-JP" sz="2000" dirty="0" smtClean="0"/>
                  <a:t> </a:t>
                </a:r>
                <a:r>
                  <a:rPr kumimoji="1" lang="en-US" altLang="ja-JP" sz="2000" dirty="0" smtClean="0"/>
                  <a:t>Index of trigrams</a:t>
                </a:r>
                <a:r>
                  <a:rPr kumimoji="1" lang="en-US" altLang="ja-JP" sz="2000" smtClean="0"/>
                  <a:t>: An </a:t>
                </a:r>
                <a:r>
                  <a:rPr kumimoji="1" lang="en-US" altLang="ja-JP" sz="2000" dirty="0" smtClean="0"/>
                  <a:t>approximation of edit distance</a:t>
                </a:r>
              </a:p>
              <a:p>
                <a:pPr marL="0" indent="0">
                  <a:buNone/>
                </a:pPr>
                <a:endParaRPr lang="en-US" altLang="ja-JP" sz="2000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ja-JP" sz="2000" dirty="0" smtClean="0">
                    <a:latin typeface="Cambria Math" panose="02040503050406030204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2400">
                        <a:latin typeface="Cambria Math" panose="02040503050406030204" pitchFamily="18" charset="0"/>
                      </a:rPr>
                      <m:t>sim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ja-JP" sz="240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𝑡𝑟𝑖𝑔𝑟𝑎𝑚𝑠</m:t>
                        </m:r>
                        <m:d>
                          <m:dPr>
                            <m:ctrlPr>
                              <a:rPr lang="en-US" altLang="ja-JP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𝑡𝑟𝑖𝑔𝑟𝑎𝑚𝑠</m:t>
                        </m:r>
                        <m:d>
                          <m:dPr>
                            <m:ctrlPr>
                              <a:rPr lang="en-US" altLang="ja-JP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𝑡𝑟𝑖𝑔𝑟𝑎𝑚𝑠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)∪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𝑡𝑟𝑖𝑔𝑟𝑎𝑚𝑠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altLang="ja-JP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)|</m:t>
                        </m:r>
                      </m:den>
                    </m:f>
                  </m:oMath>
                </a14:m>
                <a:endParaRPr lang="en-US" altLang="ja-JP" sz="2000" dirty="0"/>
              </a:p>
              <a:p>
                <a:pPr marL="0" indent="0">
                  <a:buNone/>
                </a:pPr>
                <a:endParaRPr lang="en-US" altLang="ja-JP" sz="2000" dirty="0"/>
              </a:p>
              <a:p>
                <a:pPr marL="0" indent="0">
                  <a:buNone/>
                </a:pPr>
                <a:r>
                  <a:rPr lang="en-US" altLang="ja-JP" sz="2000" dirty="0" smtClean="0"/>
                  <a:t>Example</a:t>
                </a:r>
                <a:r>
                  <a:rPr lang="en-US" altLang="ja-JP" sz="2000" dirty="0"/>
                  <a:t>:</a:t>
                </a:r>
              </a:p>
              <a:p>
                <a:pPr marL="0" indent="0">
                  <a:buNone/>
                </a:pPr>
                <a:r>
                  <a:rPr lang="en-US" altLang="ja-JP" sz="2000" dirty="0" smtClean="0"/>
                  <a:t>   f1: </a:t>
                </a:r>
                <a:r>
                  <a:rPr lang="en-US" altLang="ja-JP" sz="2000" dirty="0"/>
                  <a:t>while </a:t>
                </a:r>
                <a:r>
                  <a:rPr lang="en-US" altLang="ja-JP" sz="2000" dirty="0" smtClean="0"/>
                  <a:t>(</a:t>
                </a:r>
                <a:r>
                  <a:rPr lang="en-US" altLang="ja-JP" sz="2000" u="sng" dirty="0" smtClean="0"/>
                  <a:t>(</a:t>
                </a:r>
                <a:r>
                  <a:rPr lang="en-US" altLang="ja-JP" sz="2000" dirty="0" smtClean="0"/>
                  <a:t> *</a:t>
                </a:r>
                <a:r>
                  <a:rPr lang="en-US" altLang="ja-JP" sz="2000" dirty="0" err="1"/>
                  <a:t>dst</a:t>
                </a:r>
                <a:r>
                  <a:rPr lang="en-US" altLang="ja-JP" sz="2000" dirty="0"/>
                  <a:t>++ = *</a:t>
                </a:r>
                <a:r>
                  <a:rPr lang="en-US" altLang="ja-JP" sz="2000" dirty="0" err="1"/>
                  <a:t>src</a:t>
                </a:r>
                <a:r>
                  <a:rPr lang="en-US" altLang="ja-JP" sz="2000" dirty="0"/>
                  <a:t>++</a:t>
                </a:r>
                <a:r>
                  <a:rPr lang="en-US" altLang="ja-JP" sz="2000" u="sng" dirty="0"/>
                  <a:t>) != '\0'</a:t>
                </a:r>
                <a:r>
                  <a:rPr lang="en-US" altLang="ja-JP" sz="2000" dirty="0"/>
                  <a:t>);</a:t>
                </a:r>
              </a:p>
              <a:p>
                <a:pPr marL="0" indent="0">
                  <a:buNone/>
                </a:pPr>
                <a:r>
                  <a:rPr lang="en-US" altLang="ja-JP" sz="2000" dirty="0" smtClean="0"/>
                  <a:t>   f2: </a:t>
                </a:r>
                <a:r>
                  <a:rPr lang="en-US" altLang="ja-JP" sz="2000" dirty="0"/>
                  <a:t>while (*</a:t>
                </a:r>
                <a:r>
                  <a:rPr lang="en-US" altLang="ja-JP" sz="2000" dirty="0" err="1"/>
                  <a:t>dst</a:t>
                </a:r>
                <a:r>
                  <a:rPr lang="en-US" altLang="ja-JP" sz="2000" dirty="0"/>
                  <a:t>++ = *</a:t>
                </a:r>
                <a:r>
                  <a:rPr lang="en-US" altLang="ja-JP" sz="2000" dirty="0" err="1"/>
                  <a:t>src</a:t>
                </a:r>
                <a:r>
                  <a:rPr lang="en-US" altLang="ja-JP" sz="2000" dirty="0"/>
                  <a:t>++);</a:t>
                </a:r>
              </a:p>
              <a:p>
                <a:pPr marL="0" indent="0">
                  <a:buNone/>
                </a:pPr>
                <a:endParaRPr lang="en-US" altLang="ja-JP" sz="2000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41" t="-6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 dirty="0"/>
          </a:p>
        </p:txBody>
      </p:sp>
      <p:sp>
        <p:nvSpPr>
          <p:cNvPr id="7" name="右矢印 6"/>
          <p:cNvSpPr/>
          <p:nvPr/>
        </p:nvSpPr>
        <p:spPr>
          <a:xfrm>
            <a:off x="4811487" y="3915274"/>
            <a:ext cx="668820" cy="3231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751368" y="3424393"/>
            <a:ext cx="12747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b="1" dirty="0"/>
              <a:t>_, _, while</a:t>
            </a:r>
            <a:endParaRPr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5751368" y="3843478"/>
            <a:ext cx="12747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_, while, (</a:t>
            </a:r>
            <a:endParaRPr lang="ja-JP" altLang="ja-JP" b="1" dirty="0"/>
          </a:p>
        </p:txBody>
      </p:sp>
      <p:sp>
        <p:nvSpPr>
          <p:cNvPr id="11" name="正方形/長方形 10"/>
          <p:cNvSpPr/>
          <p:nvPr/>
        </p:nvSpPr>
        <p:spPr>
          <a:xfrm>
            <a:off x="5751368" y="4262563"/>
            <a:ext cx="1274708" cy="369332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while, (, (</a:t>
            </a:r>
            <a:endParaRPr lang="ja-JP" altLang="ja-JP" b="1" dirty="0"/>
          </a:p>
        </p:txBody>
      </p:sp>
      <p:sp>
        <p:nvSpPr>
          <p:cNvPr id="12" name="正方形/長方形 11"/>
          <p:cNvSpPr/>
          <p:nvPr/>
        </p:nvSpPr>
        <p:spPr>
          <a:xfrm>
            <a:off x="5773692" y="4681127"/>
            <a:ext cx="1252384" cy="369332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(, </a:t>
            </a:r>
            <a:r>
              <a:rPr lang="en-US" altLang="ja-JP" b="1" dirty="0" smtClean="0"/>
              <a:t> (,  *</a:t>
            </a:r>
            <a:endParaRPr lang="ja-JP" altLang="ja-JP" b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5773692" y="5086405"/>
            <a:ext cx="12523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(, </a:t>
            </a:r>
            <a:r>
              <a:rPr lang="en-US" altLang="ja-JP" b="1" dirty="0" smtClean="0"/>
              <a:t> *,  </a:t>
            </a:r>
            <a:r>
              <a:rPr lang="en-US" altLang="ja-JP" b="1" dirty="0" err="1" smtClean="0"/>
              <a:t>dst</a:t>
            </a:r>
            <a:endParaRPr lang="ja-JP" altLang="ja-JP" b="1" dirty="0"/>
          </a:p>
        </p:txBody>
      </p:sp>
      <p:sp>
        <p:nvSpPr>
          <p:cNvPr id="14" name="正方形/長方形 13"/>
          <p:cNvSpPr/>
          <p:nvPr/>
        </p:nvSpPr>
        <p:spPr>
          <a:xfrm>
            <a:off x="5773692" y="5502568"/>
            <a:ext cx="12523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 smtClean="0"/>
              <a:t>*, </a:t>
            </a:r>
            <a:r>
              <a:rPr lang="en-US" altLang="ja-JP" b="1" dirty="0" err="1" smtClean="0"/>
              <a:t>dst</a:t>
            </a:r>
            <a:r>
              <a:rPr lang="en-US" altLang="ja-JP" b="1" dirty="0"/>
              <a:t>, </a:t>
            </a:r>
            <a:r>
              <a:rPr lang="en-US" altLang="ja-JP" b="1" dirty="0" smtClean="0"/>
              <a:t>++</a:t>
            </a:r>
            <a:endParaRPr lang="ja-JP" altLang="ja-JP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856515" y="58455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51920" y="2869061"/>
            <a:ext cx="13644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trigrams(f1)</a:t>
            </a:r>
            <a:endParaRPr kumimoji="1" lang="ja-JP" altLang="en-US" dirty="0"/>
          </a:p>
        </p:txBody>
      </p:sp>
      <p:sp>
        <p:nvSpPr>
          <p:cNvPr id="18" name="角丸四角形 17"/>
          <p:cNvSpPr/>
          <p:nvPr/>
        </p:nvSpPr>
        <p:spPr>
          <a:xfrm>
            <a:off x="7357078" y="3043232"/>
            <a:ext cx="1676400" cy="317160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7556733" y="3424393"/>
            <a:ext cx="12747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b="1" dirty="0"/>
              <a:t>_, _, while</a:t>
            </a:r>
            <a:endParaRPr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7556733" y="3843478"/>
            <a:ext cx="12747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_, while, (</a:t>
            </a:r>
            <a:endParaRPr lang="ja-JP" altLang="ja-JP" b="1" dirty="0"/>
          </a:p>
        </p:txBody>
      </p:sp>
      <p:sp>
        <p:nvSpPr>
          <p:cNvPr id="21" name="正方形/長方形 20"/>
          <p:cNvSpPr/>
          <p:nvPr/>
        </p:nvSpPr>
        <p:spPr>
          <a:xfrm>
            <a:off x="7556733" y="4262563"/>
            <a:ext cx="1274708" cy="369332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while, (, </a:t>
            </a:r>
            <a:r>
              <a:rPr lang="en-US" altLang="ja-JP" b="1" dirty="0" smtClean="0"/>
              <a:t>*</a:t>
            </a:r>
            <a:endParaRPr lang="ja-JP" altLang="ja-JP" b="1" dirty="0"/>
          </a:p>
        </p:txBody>
      </p:sp>
      <p:sp>
        <p:nvSpPr>
          <p:cNvPr id="22" name="正方形/長方形 21"/>
          <p:cNvSpPr/>
          <p:nvPr/>
        </p:nvSpPr>
        <p:spPr>
          <a:xfrm>
            <a:off x="7579057" y="5094784"/>
            <a:ext cx="12523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/>
              <a:t>(, </a:t>
            </a:r>
            <a:r>
              <a:rPr lang="en-US" altLang="ja-JP" b="1" dirty="0" smtClean="0"/>
              <a:t> *,  </a:t>
            </a:r>
            <a:r>
              <a:rPr lang="en-US" altLang="ja-JP" b="1" dirty="0" err="1" smtClean="0"/>
              <a:t>dst</a:t>
            </a:r>
            <a:endParaRPr lang="ja-JP" altLang="ja-JP" b="1" dirty="0"/>
          </a:p>
        </p:txBody>
      </p:sp>
      <p:sp>
        <p:nvSpPr>
          <p:cNvPr id="23" name="正方形/長方形 22"/>
          <p:cNvSpPr/>
          <p:nvPr/>
        </p:nvSpPr>
        <p:spPr>
          <a:xfrm>
            <a:off x="7579057" y="5500062"/>
            <a:ext cx="12523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n-US" altLang="ja-JP" b="1" dirty="0" smtClean="0"/>
              <a:t>*,  </a:t>
            </a:r>
            <a:r>
              <a:rPr lang="en-US" altLang="ja-JP" b="1" dirty="0" err="1" smtClean="0"/>
              <a:t>dst</a:t>
            </a:r>
            <a:r>
              <a:rPr lang="en-US" altLang="ja-JP" b="1" dirty="0" smtClean="0"/>
              <a:t>, ++</a:t>
            </a:r>
            <a:endParaRPr lang="ja-JP" altLang="ja-JP" b="1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661880" y="58455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557285" y="2869061"/>
            <a:ext cx="13644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trigrams(f2)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3956" y="5052939"/>
            <a:ext cx="4641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 smtClean="0"/>
              <a:t>White space and comments are ignored.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dirty="0" smtClean="0"/>
              <a:t>Supported </a:t>
            </a:r>
            <a:r>
              <a:rPr kumimoji="1" lang="en-US" altLang="ja-JP" dirty="0" smtClean="0"/>
              <a:t>C/C++ and Java in this paper.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94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角丸四角形 29"/>
          <p:cNvSpPr/>
          <p:nvPr/>
        </p:nvSpPr>
        <p:spPr>
          <a:xfrm>
            <a:off x="6126902" y="1232900"/>
            <a:ext cx="2170541" cy="5364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38757" y="123087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Database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6338757" y="1601664"/>
            <a:ext cx="1768208" cy="15696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542055" y="1970996"/>
            <a:ext cx="979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6375642" y="1623436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zlib-1.2.8</a:t>
            </a:r>
            <a:endParaRPr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6345548" y="3354259"/>
            <a:ext cx="1761417" cy="15696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563024" y="3723591"/>
            <a:ext cx="979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6361171" y="3376031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zlib-1.2.7</a:t>
            </a:r>
            <a:endParaRPr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6345548" y="5130196"/>
            <a:ext cx="1761417" cy="11785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563024" y="5499528"/>
            <a:ext cx="9797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6361171" y="5151968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m</a:t>
            </a:r>
            <a:r>
              <a:rPr lang="en-US" altLang="ja-JP" dirty="0" smtClean="0"/>
              <a:t>ongodb-3.2.8</a:t>
            </a:r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1. Component Search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201" y="1600202"/>
                <a:ext cx="5213872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sz="2000" dirty="0" smtClean="0"/>
                  <a:t>Find the most similar file in each component.</a:t>
                </a:r>
              </a:p>
              <a:p>
                <a:pPr marL="0" indent="0">
                  <a:buNone/>
                </a:pPr>
                <a:r>
                  <a:rPr lang="en-US" altLang="ja-JP" sz="2000" dirty="0"/>
                  <a:t>We ignore less similar </a:t>
                </a:r>
                <a:r>
                  <a:rPr lang="en-US" altLang="ja-JP" sz="2000" dirty="0" smtClean="0"/>
                  <a:t>files: </a:t>
                </a:r>
                <a14:m>
                  <m:oMath xmlns:m="http://schemas.openxmlformats.org/officeDocument/2006/math">
                    <m:r>
                      <a:rPr lang="en-US" altLang="ja-JP" sz="20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ja-JP" sz="2000">
                        <a:latin typeface="Cambria Math" panose="02040503050406030204" pitchFamily="18" charset="0"/>
                      </a:rPr>
                      <m:t>sim</m:t>
                    </m:r>
                    <m:d>
                      <m:d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ja-JP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altLang="ja-JP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𝑡h</m:t>
                    </m:r>
                    <m:r>
                      <a:rPr lang="en-US" altLang="ja-JP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sz="2000" dirty="0" smtClean="0"/>
                  <a:t>.</a:t>
                </a:r>
                <a:endParaRPr lang="ja-JP" altLang="en-US" sz="2000" dirty="0"/>
              </a:p>
              <a:p>
                <a:pPr marL="0" indent="0">
                  <a:buNone/>
                </a:pPr>
                <a:endParaRPr kumimoji="1" lang="en-US" altLang="ja-JP" sz="2000" dirty="0" smtClean="0"/>
              </a:p>
              <a:p>
                <a:pPr marL="0" indent="0">
                  <a:buNone/>
                </a:pPr>
                <a:endParaRPr kumimoji="1" lang="en-US" altLang="ja-JP" sz="2400" dirty="0" smtClean="0"/>
              </a:p>
              <a:p>
                <a:pPr marL="0" indent="0">
                  <a:buNone/>
                </a:pPr>
                <a:endParaRPr kumimoji="1" lang="en-US" altLang="ja-JP" sz="2400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1" y="1600202"/>
                <a:ext cx="5213872" cy="4525963"/>
              </a:xfrm>
              <a:blipFill>
                <a:blip r:embed="rId3"/>
                <a:stretch>
                  <a:fillRect l="-1170" t="-674" r="-117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 dirty="0"/>
          </a:p>
        </p:txBody>
      </p:sp>
      <p:sp>
        <p:nvSpPr>
          <p:cNvPr id="5" name="正方形/長方形 4"/>
          <p:cNvSpPr/>
          <p:nvPr/>
        </p:nvSpPr>
        <p:spPr>
          <a:xfrm>
            <a:off x="1807032" y="2816526"/>
            <a:ext cx="2209799" cy="2489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24508" y="3185858"/>
            <a:ext cx="177484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mozzconf.h</a:t>
            </a:r>
            <a:endParaRPr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zlib.h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zutil.c</a:t>
            </a:r>
            <a:endParaRPr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1822655" y="2838298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Firefox-45.0</a:t>
            </a:r>
            <a:endParaRPr lang="ja-JP" altLang="en-US" dirty="0"/>
          </a:p>
        </p:txBody>
      </p:sp>
      <p:cxnSp>
        <p:nvCxnSpPr>
          <p:cNvPr id="27" name="直線コネクタ 26"/>
          <p:cNvCxnSpPr/>
          <p:nvPr/>
        </p:nvCxnSpPr>
        <p:spPr>
          <a:xfrm flipV="1">
            <a:off x="3252898" y="2209802"/>
            <a:ext cx="3324597" cy="1144457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3252898" y="2462870"/>
            <a:ext cx="3310126" cy="891389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3252898" y="2671888"/>
            <a:ext cx="3310126" cy="682371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3238427" y="3354259"/>
            <a:ext cx="3307104" cy="573668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3252898" y="3354259"/>
            <a:ext cx="3337141" cy="756232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>
            <a:off x="3238427" y="3354259"/>
            <a:ext cx="3351612" cy="1094220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3238427" y="3376031"/>
            <a:ext cx="3351612" cy="2295254"/>
          </a:xfrm>
          <a:prstGeom prst="line">
            <a:avLst/>
          </a:prstGeom>
          <a:ln w="28575" cap="flat" cmpd="sng" algn="ctr">
            <a:solidFill>
              <a:schemeClr val="bg2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5137079" y="226031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1.0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024225" y="330379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0.9160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42950" y="244784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Query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0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1. Component </a:t>
            </a:r>
            <a:r>
              <a:rPr lang="en-US" altLang="ja-JP" dirty="0"/>
              <a:t>Search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201" y="1600202"/>
                <a:ext cx="5213872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sz="2000" dirty="0" smtClean="0"/>
                  <a:t>Find the most similar file in each component.</a:t>
                </a:r>
              </a:p>
              <a:p>
                <a:pPr marL="0" indent="0">
                  <a:buNone/>
                </a:pPr>
                <a:r>
                  <a:rPr lang="en-US" altLang="ja-JP" sz="2000" dirty="0"/>
                  <a:t>We ignore less similar </a:t>
                </a:r>
                <a:r>
                  <a:rPr lang="en-US" altLang="ja-JP" sz="2000" dirty="0" smtClean="0"/>
                  <a:t>files: </a:t>
                </a:r>
                <a14:m>
                  <m:oMath xmlns:m="http://schemas.openxmlformats.org/officeDocument/2006/math">
                    <m:r>
                      <a:rPr lang="en-US" altLang="ja-JP" sz="20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ja-JP" sz="2000">
                        <a:latin typeface="Cambria Math" panose="02040503050406030204" pitchFamily="18" charset="0"/>
                      </a:rPr>
                      <m:t>sim</m:t>
                    </m:r>
                    <m:d>
                      <m:d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ja-JP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altLang="ja-JP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𝑡h</m:t>
                    </m:r>
                    <m:r>
                      <a:rPr lang="en-US" altLang="ja-JP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sz="2000" dirty="0" smtClean="0"/>
                  <a:t>.</a:t>
                </a:r>
                <a:endParaRPr lang="ja-JP" altLang="en-US" sz="2000" dirty="0"/>
              </a:p>
              <a:p>
                <a:pPr marL="0" indent="0">
                  <a:buNone/>
                </a:pPr>
                <a:endParaRPr kumimoji="1" lang="en-US" altLang="ja-JP" sz="2000" dirty="0" smtClean="0"/>
              </a:p>
              <a:p>
                <a:pPr marL="0" indent="0">
                  <a:buNone/>
                </a:pPr>
                <a:endParaRPr kumimoji="1" lang="en-US" altLang="ja-JP" sz="2400" dirty="0" smtClean="0"/>
              </a:p>
              <a:p>
                <a:pPr marL="0" indent="0">
                  <a:buNone/>
                </a:pPr>
                <a:endParaRPr kumimoji="1" lang="en-US" altLang="ja-JP" sz="2400" dirty="0" smtClean="0"/>
              </a:p>
            </p:txBody>
          </p:sp>
        </mc:Choice>
        <mc:Fallback xmlns="">
          <p:sp>
            <p:nvSpPr>
              <p:cNvPr id="34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1" y="1600202"/>
                <a:ext cx="5213872" cy="4525963"/>
              </a:xfrm>
              <a:blipFill>
                <a:blip r:embed="rId3"/>
                <a:stretch>
                  <a:fillRect l="-1170" t="-674" r="-117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角丸四角形 34"/>
          <p:cNvSpPr/>
          <p:nvPr/>
        </p:nvSpPr>
        <p:spPr>
          <a:xfrm>
            <a:off x="6126902" y="1232900"/>
            <a:ext cx="2170541" cy="5364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338757" y="123087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Database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807032" y="2816526"/>
            <a:ext cx="2209799" cy="2489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024508" y="3185858"/>
            <a:ext cx="177484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mozzconf.h</a:t>
            </a:r>
            <a:endParaRPr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kumimoji="1" lang="en-US" altLang="ja-JP" dirty="0" err="1" smtClean="0"/>
              <a:t>zlib.h</a:t>
            </a:r>
            <a:endParaRPr kumimoji="1" lang="en-US" altLang="ja-JP" dirty="0" smtClean="0"/>
          </a:p>
          <a:p>
            <a:r>
              <a:rPr lang="en-US" altLang="ja-JP" dirty="0" err="1" smtClean="0"/>
              <a:t>zlib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zutil.c</a:t>
            </a:r>
            <a:endParaRPr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1822655" y="2838298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Firefox-45.0</a:t>
            </a:r>
            <a:endParaRPr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6338757" y="1601664"/>
            <a:ext cx="1768208" cy="15696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542055" y="1970996"/>
            <a:ext cx="979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50" name="正方形/長方形 49"/>
          <p:cNvSpPr/>
          <p:nvPr/>
        </p:nvSpPr>
        <p:spPr>
          <a:xfrm>
            <a:off x="6375642" y="1623436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zlib-1.2.8</a:t>
            </a:r>
            <a:endParaRPr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6345548" y="3354259"/>
            <a:ext cx="1761417" cy="15696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563024" y="3723591"/>
            <a:ext cx="979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gzlib.c</a:t>
            </a:r>
            <a:endParaRPr lang="en-US" altLang="ja-JP" dirty="0" smtClean="0"/>
          </a:p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zconf.h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53" name="正方形/長方形 52"/>
          <p:cNvSpPr/>
          <p:nvPr/>
        </p:nvSpPr>
        <p:spPr>
          <a:xfrm>
            <a:off x="6361171" y="3376031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zlib-1.2.7</a:t>
            </a:r>
            <a:endParaRPr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6345548" y="5130196"/>
            <a:ext cx="1761417" cy="11785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563024" y="5499528"/>
            <a:ext cx="9797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inflate.c</a:t>
            </a:r>
            <a:endParaRPr kumimoji="1" lang="en-US" altLang="ja-JP" dirty="0" smtClean="0"/>
          </a:p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56" name="正方形/長方形 55"/>
          <p:cNvSpPr/>
          <p:nvPr/>
        </p:nvSpPr>
        <p:spPr>
          <a:xfrm>
            <a:off x="6361171" y="5151968"/>
            <a:ext cx="1736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m</a:t>
            </a:r>
            <a:r>
              <a:rPr lang="en-US" altLang="ja-JP" dirty="0" smtClean="0"/>
              <a:t>ongodb-3.2.8</a:t>
            </a:r>
            <a:endParaRPr lang="ja-JP" altLang="en-US" dirty="0"/>
          </a:p>
        </p:txBody>
      </p:sp>
      <p:cxnSp>
        <p:nvCxnSpPr>
          <p:cNvPr id="57" name="直線コネクタ 56"/>
          <p:cNvCxnSpPr/>
          <p:nvPr/>
        </p:nvCxnSpPr>
        <p:spPr>
          <a:xfrm flipV="1">
            <a:off x="3252898" y="2209802"/>
            <a:ext cx="3324597" cy="1144457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3238427" y="3354259"/>
            <a:ext cx="3307104" cy="57366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9" name="直線コネクタ 58"/>
          <p:cNvCxnSpPr>
            <a:endCxn id="48" idx="1"/>
          </p:cNvCxnSpPr>
          <p:nvPr/>
        </p:nvCxnSpPr>
        <p:spPr>
          <a:xfrm flipV="1">
            <a:off x="3315533" y="2571161"/>
            <a:ext cx="3226522" cy="1079116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flipV="1">
            <a:off x="3339395" y="2745211"/>
            <a:ext cx="3318682" cy="1473774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3336502" y="3672049"/>
            <a:ext cx="3135860" cy="50238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3336501" y="4204485"/>
            <a:ext cx="3209030" cy="25242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2442950" y="244784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Query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110557" y="219677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1.0</a:t>
            </a:r>
            <a:endParaRPr kumimoji="1" lang="ja-JP" altLang="en-US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5096382" y="257049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0.9948</a:t>
            </a:r>
            <a:endParaRPr kumimoji="1" lang="ja-JP" altLang="en-US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001143" y="294407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0.9858</a:t>
            </a:r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5024225" y="3405396"/>
            <a:ext cx="88998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0.9160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5037063" y="3721965"/>
            <a:ext cx="88998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0.9568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956272" y="4026193"/>
            <a:ext cx="88998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0.9384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70" name="直線コネクタ 69"/>
          <p:cNvCxnSpPr/>
          <p:nvPr/>
        </p:nvCxnSpPr>
        <p:spPr>
          <a:xfrm>
            <a:off x="3350973" y="3700193"/>
            <a:ext cx="3212051" cy="197050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1" name="テキスト ボックス 70"/>
          <p:cNvSpPr txBox="1"/>
          <p:nvPr/>
        </p:nvSpPr>
        <p:spPr>
          <a:xfrm>
            <a:off x="5031197" y="5121414"/>
            <a:ext cx="765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0.991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63308" y="5772118"/>
            <a:ext cx="5480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Components including similar files are likel</a:t>
            </a:r>
            <a:r>
              <a:rPr lang="en-US" altLang="ja-JP" dirty="0" smtClean="0"/>
              <a:t>y reused.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663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8" grpId="0"/>
      <p:bldP spid="69" grpId="0"/>
      <p:bldP spid="71" grpId="0"/>
    </p:bld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0</TotalTime>
  <Words>1016</Words>
  <Application>Microsoft Office PowerPoint</Application>
  <PresentationFormat>画面に合わせる (4:3)</PresentationFormat>
  <Paragraphs>429</Paragraphs>
  <Slides>19</Slides>
  <Notes>19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6" baseType="lpstr">
      <vt:lpstr>Arial Unicode MS</vt:lpstr>
      <vt:lpstr>ＭＳ Ｐゴシック</vt:lpstr>
      <vt:lpstr>Arial</vt:lpstr>
      <vt:lpstr>Calibri</vt:lpstr>
      <vt:lpstr>Cambria Math</vt:lpstr>
      <vt:lpstr>Wingdings</vt:lpstr>
      <vt:lpstr>Sel-CoolMetal-white</vt:lpstr>
      <vt:lpstr>Source File Set Search for Clone-and-Own Reuse Analysis</vt:lpstr>
      <vt:lpstr>Motivation: Software Reuse</vt:lpstr>
      <vt:lpstr>Library Update Problem</vt:lpstr>
      <vt:lpstr>Version number is often unavailable [Xia, 2013]</vt:lpstr>
      <vt:lpstr>Recovering Version Information  from Source Files</vt:lpstr>
      <vt:lpstr>Process</vt:lpstr>
      <vt:lpstr>Similarity Definition</vt:lpstr>
      <vt:lpstr>1. Component Search</vt:lpstr>
      <vt:lpstr>1. Component Search</vt:lpstr>
      <vt:lpstr>Implementation Issue</vt:lpstr>
      <vt:lpstr>b-bit minwise hashing [Li, 2010]</vt:lpstr>
      <vt:lpstr>Similarity estimation</vt:lpstr>
      <vt:lpstr>Fast similarity computation</vt:lpstr>
      <vt:lpstr>  2. Component Ranking</vt:lpstr>
      <vt:lpstr>Our implementation: Clofile Search</vt:lpstr>
      <vt:lpstr>Evaluation</vt:lpstr>
      <vt:lpstr>Result</vt:lpstr>
      <vt:lpstr>Performance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2017-05-21T18:56:11Z</dcterms:created>
  <dcterms:modified xsi:type="dcterms:W3CDTF">2017-05-21T18:56:17Z</dcterms:modified>
</cp:coreProperties>
</file>