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rts/chart1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98" r:id="rId3"/>
    <p:sldId id="323" r:id="rId4"/>
    <p:sldId id="279" r:id="rId5"/>
    <p:sldId id="300" r:id="rId6"/>
    <p:sldId id="280" r:id="rId7"/>
    <p:sldId id="272" r:id="rId8"/>
    <p:sldId id="301" r:id="rId9"/>
    <p:sldId id="303" r:id="rId10"/>
    <p:sldId id="304" r:id="rId11"/>
    <p:sldId id="315" r:id="rId12"/>
    <p:sldId id="271" r:id="rId13"/>
    <p:sldId id="324" r:id="rId14"/>
    <p:sldId id="325" r:id="rId15"/>
    <p:sldId id="302" r:id="rId16"/>
    <p:sldId id="305" r:id="rId17"/>
    <p:sldId id="296" r:id="rId18"/>
    <p:sldId id="307" r:id="rId19"/>
    <p:sldId id="326" r:id="rId20"/>
    <p:sldId id="308" r:id="rId21"/>
    <p:sldId id="331" r:id="rId22"/>
    <p:sldId id="273" r:id="rId23"/>
    <p:sldId id="316" r:id="rId24"/>
    <p:sldId id="312" r:id="rId25"/>
    <p:sldId id="309" r:id="rId26"/>
    <p:sldId id="314" r:id="rId27"/>
    <p:sldId id="329" r:id="rId28"/>
    <p:sldId id="328" r:id="rId29"/>
    <p:sldId id="327" r:id="rId30"/>
    <p:sldId id="269" r:id="rId31"/>
    <p:sldId id="330" r:id="rId32"/>
    <p:sldId id="322" r:id="rId33"/>
    <p:sldId id="317" r:id="rId34"/>
    <p:sldId id="318" r:id="rId35"/>
    <p:sldId id="319" r:id="rId36"/>
    <p:sldId id="313" r:id="rId37"/>
  </p:sldIdLst>
  <p:sldSz cx="9144000" cy="6858000" type="screen4x3"/>
  <p:notesSz cx="8494713" cy="579596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79" userDrawn="1">
          <p15:clr>
            <a:srgbClr val="A4A3A4"/>
          </p15:clr>
        </p15:guide>
        <p15:guide id="2" pos="5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ECFF"/>
    <a:srgbClr val="DEF1F2"/>
    <a:srgbClr val="FFCC66"/>
    <a:srgbClr val="FFD653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80408" autoAdjust="0"/>
  </p:normalViewPr>
  <p:slideViewPr>
    <p:cSldViewPr snapToGrid="0" snapToObjects="1">
      <p:cViewPr varScale="1">
        <p:scale>
          <a:sx n="64" d="100"/>
          <a:sy n="64" d="100"/>
        </p:scale>
        <p:origin x="1172" y="32"/>
      </p:cViewPr>
      <p:guideLst>
        <p:guide orient="horz" pos="1979"/>
        <p:guide pos="567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7" d="100"/>
          <a:sy n="57" d="100"/>
        </p:scale>
        <p:origin x="334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-yokoi\Dropbox\k-yokoi\&#20013;&#38291;&#30330;&#34920;\&#12502;&#12525;&#12483;&#12463;&#12398;&#12488;&#12540;&#12463;&#12531;&#25968;&#12398;&#12501;&#12451;&#12523;&#12479;&#12522;&#12531;&#12464;&#12486;&#12473;&#12488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ブロック数</c:v>
                </c:pt>
              </c:strCache>
            </c:strRef>
          </c:tx>
          <c:marker>
            <c:symbol val="none"/>
          </c:marker>
          <c:cat>
            <c:numRef>
              <c:f>Sheet1!$A$4:$A$7</c:f>
              <c:numCache>
                <c:formatCode>General</c:formatCode>
                <c:ptCount val="4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</c:numCache>
            </c:numRef>
          </c:cat>
          <c:val>
            <c:numRef>
              <c:f>Sheet1!$C$4:$C$7</c:f>
              <c:numCache>
                <c:formatCode>General</c:formatCode>
                <c:ptCount val="4"/>
                <c:pt idx="0">
                  <c:v>6661</c:v>
                </c:pt>
                <c:pt idx="1">
                  <c:v>4538</c:v>
                </c:pt>
                <c:pt idx="2">
                  <c:v>2504</c:v>
                </c:pt>
                <c:pt idx="3">
                  <c:v>2122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946-41FE-A9DE-4A8C2639BBE1}"/>
            </c:ext>
          </c:extLst>
        </c:ser>
        <c:ser>
          <c:idx val="1"/>
          <c:order val="1"/>
          <c:tx>
            <c:strRef>
              <c:f>Sheet1!$D$3</c:f>
              <c:strCache>
                <c:ptCount val="1"/>
                <c:pt idx="0">
                  <c:v>検出対象数</c:v>
                </c:pt>
              </c:strCache>
            </c:strRef>
          </c:tx>
          <c:marker>
            <c:symbol val="none"/>
          </c:marker>
          <c:cat>
            <c:numRef>
              <c:f>Sheet1!$A$4:$A$7</c:f>
              <c:numCache>
                <c:formatCode>General</c:formatCode>
                <c:ptCount val="4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</c:numCache>
            </c:numRef>
          </c:cat>
          <c:val>
            <c:numRef>
              <c:f>Sheet1!$D$4:$D$7</c:f>
              <c:numCache>
                <c:formatCode>General</c:formatCode>
                <c:ptCount val="4"/>
                <c:pt idx="0">
                  <c:v>15924</c:v>
                </c:pt>
                <c:pt idx="1">
                  <c:v>13801</c:v>
                </c:pt>
                <c:pt idx="2">
                  <c:v>11767</c:v>
                </c:pt>
                <c:pt idx="3">
                  <c:v>11385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946-41FE-A9DE-4A8C2639BBE1}"/>
            </c:ext>
          </c:extLst>
        </c:ser>
        <c:ser>
          <c:idx val="2"/>
          <c:order val="2"/>
          <c:tx>
            <c:strRef>
              <c:f>Sheet1!$E$3</c:f>
              <c:strCache>
                <c:ptCount val="1"/>
                <c:pt idx="0">
                  <c:v>クローンペア数</c:v>
                </c:pt>
              </c:strCache>
            </c:strRef>
          </c:tx>
          <c:marker>
            <c:symbol val="none"/>
          </c:marker>
          <c:cat>
            <c:numRef>
              <c:f>Sheet1!$A$4:$A$7</c:f>
              <c:numCache>
                <c:formatCode>General</c:formatCode>
                <c:ptCount val="4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</c:numCache>
            </c:numRef>
          </c:cat>
          <c:val>
            <c:numRef>
              <c:f>Sheet1!$E$4:$E$7</c:f>
              <c:numCache>
                <c:formatCode>General</c:formatCode>
                <c:ptCount val="4"/>
                <c:pt idx="0">
                  <c:v>7448</c:v>
                </c:pt>
                <c:pt idx="1">
                  <c:v>1343</c:v>
                </c:pt>
                <c:pt idx="2">
                  <c:v>724</c:v>
                </c:pt>
                <c:pt idx="3">
                  <c:v>594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946-41FE-A9DE-4A8C2639BB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8588672"/>
        <c:axId val="68421312"/>
      </c:lineChart>
      <c:catAx>
        <c:axId val="98588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8421312"/>
        <c:crosses val="autoZero"/>
        <c:auto val="1"/>
        <c:lblAlgn val="ctr"/>
        <c:lblOffset val="100"/>
        <c:noMultiLvlLbl val="0"/>
      </c:catAx>
      <c:valAx>
        <c:axId val="684213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858867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681636" cy="290678"/>
          </a:xfrm>
          <a:prstGeom prst="rect">
            <a:avLst/>
          </a:prstGeom>
        </p:spPr>
        <p:txBody>
          <a:bodyPr vert="horz" lIns="78032" tIns="39016" rIns="78032" bIns="39016" rtlCol="0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811096" y="1"/>
            <a:ext cx="3681636" cy="290678"/>
          </a:xfrm>
          <a:prstGeom prst="rect">
            <a:avLst/>
          </a:prstGeom>
        </p:spPr>
        <p:txBody>
          <a:bodyPr vert="horz" lIns="78032" tIns="39016" rIns="78032" bIns="39016" rtlCol="0"/>
          <a:lstStyle>
            <a:lvl1pPr algn="r">
              <a:defRPr sz="1000"/>
            </a:lvl1pPr>
          </a:lstStyle>
          <a:p>
            <a:fld id="{758C00D6-C317-4BF3-9332-E34C229564B6}" type="datetimeFigureOut">
              <a:rPr kumimoji="1" lang="ja-JP" altLang="en-US" smtClean="0"/>
              <a:t>2017/7/29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5505285"/>
            <a:ext cx="3681636" cy="290678"/>
          </a:xfrm>
          <a:prstGeom prst="rect">
            <a:avLst/>
          </a:prstGeom>
        </p:spPr>
        <p:txBody>
          <a:bodyPr vert="horz" lIns="78032" tIns="39016" rIns="78032" bIns="39016" rtlCol="0" anchor="b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811096" y="5505285"/>
            <a:ext cx="3681636" cy="290678"/>
          </a:xfrm>
          <a:prstGeom prst="rect">
            <a:avLst/>
          </a:prstGeom>
        </p:spPr>
        <p:txBody>
          <a:bodyPr vert="horz" lIns="78032" tIns="39016" rIns="78032" bIns="39016" rtlCol="0" anchor="b"/>
          <a:lstStyle>
            <a:lvl1pPr algn="r">
              <a:defRPr sz="1000"/>
            </a:lvl1pPr>
          </a:lstStyle>
          <a:p>
            <a:fld id="{DA2B23E2-2F41-4DFF-9BB2-8289DC171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985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3681042" cy="290804"/>
          </a:xfrm>
          <a:prstGeom prst="rect">
            <a:avLst/>
          </a:prstGeom>
        </p:spPr>
        <p:txBody>
          <a:bodyPr vert="horz" lIns="78025" tIns="39012" rIns="78025" bIns="39012" rtlCol="0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811707" y="2"/>
            <a:ext cx="3681042" cy="290804"/>
          </a:xfrm>
          <a:prstGeom prst="rect">
            <a:avLst/>
          </a:prstGeom>
        </p:spPr>
        <p:txBody>
          <a:bodyPr vert="horz" lIns="78025" tIns="39012" rIns="78025" bIns="39012" rtlCol="0"/>
          <a:lstStyle>
            <a:lvl1pPr algn="r">
              <a:defRPr sz="1000"/>
            </a:lvl1pPr>
          </a:lstStyle>
          <a:p>
            <a:fld id="{8618FBC5-8F42-4C47-A77D-5BDE0B5A1B30}" type="datetimeFigureOut">
              <a:rPr kumimoji="1" lang="ja-JP" altLang="en-US" smtClean="0"/>
              <a:t>2017/7/29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725488"/>
            <a:ext cx="2608263" cy="1955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78025" tIns="39012" rIns="78025" bIns="390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849472" y="2789309"/>
            <a:ext cx="6795770" cy="2282160"/>
          </a:xfrm>
          <a:prstGeom prst="rect">
            <a:avLst/>
          </a:prstGeom>
        </p:spPr>
        <p:txBody>
          <a:bodyPr vert="horz" lIns="78025" tIns="39012" rIns="78025" bIns="3901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5505161"/>
            <a:ext cx="3681042" cy="290804"/>
          </a:xfrm>
          <a:prstGeom prst="rect">
            <a:avLst/>
          </a:prstGeom>
        </p:spPr>
        <p:txBody>
          <a:bodyPr vert="horz" lIns="78025" tIns="39012" rIns="78025" bIns="39012" rtlCol="0" anchor="b"/>
          <a:lstStyle>
            <a:lvl1pPr algn="l">
              <a:defRPr sz="10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811707" y="5505161"/>
            <a:ext cx="3681042" cy="290804"/>
          </a:xfrm>
          <a:prstGeom prst="rect">
            <a:avLst/>
          </a:prstGeom>
        </p:spPr>
        <p:txBody>
          <a:bodyPr vert="horz" lIns="78025" tIns="39012" rIns="78025" bIns="39012" rtlCol="0" anchor="b"/>
          <a:lstStyle>
            <a:lvl1pPr algn="r">
              <a:defRPr sz="1000"/>
            </a:lvl1pPr>
          </a:lstStyle>
          <a:p>
            <a:fld id="{6B29F0CF-89F5-40CF-97A3-9787B6147C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36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2235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033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6138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6926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9812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1354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13435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855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2325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3394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056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0325"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0194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53201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4873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3422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52148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87001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8700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201817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42258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007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488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698770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20798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23257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11698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0135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971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2382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054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4911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19417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9F0CF-89F5-40CF-97A3-9787B6147CC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6639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spcBef>
                <a:spcPts val="1200"/>
              </a:spcBef>
              <a:spcAft>
                <a:spcPts val="1200"/>
              </a:spcAft>
              <a:buFontTx/>
              <a:buNone/>
              <a:defRPr/>
            </a:lvl1pPr>
          </a:lstStyle>
          <a:p>
            <a:r>
              <a:rPr lang="ja-JP" altLang="en-US" dirty="0" smtClean="0"/>
              <a:t>マスター サブタイトルの書式設定</a:t>
            </a:r>
            <a:endParaRPr lang="ja-JP" altLang="en-US" dirty="0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  <a:defRPr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1pPr>
            <a:lvl2pPr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  <a:defRPr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  <a:defRPr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  <a:defRPr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>
              <a:spcBef>
                <a:spcPts val="1200"/>
              </a:spcBef>
              <a:spcAft>
                <a:spcPts val="1200"/>
              </a:spcAft>
              <a:buClr>
                <a:schemeClr val="tx2"/>
              </a:buClr>
              <a:defRPr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fld id="{7D5496B1-25AB-42E4-9FB2-6D8F98E71759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2060"/>
        </a:buClr>
        <a:buChar char="•"/>
        <a:defRPr kumimoji="1" sz="28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2060"/>
        </a:buClr>
        <a:buChar char="–"/>
        <a:defRPr kumimoji="1" sz="24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18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8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4400" dirty="0"/>
              <a:t>情報検索技術に基づく</a:t>
            </a:r>
            <a:r>
              <a:rPr lang="en-US" altLang="ja-JP" sz="4400" dirty="0"/>
              <a:t/>
            </a:r>
            <a:br>
              <a:rPr lang="en-US" altLang="ja-JP" sz="4400" dirty="0"/>
            </a:br>
            <a:r>
              <a:rPr lang="ja-JP" altLang="en-US" sz="4400" dirty="0"/>
              <a:t>ブロッククローン検出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5801" y="3573463"/>
            <a:ext cx="7772400" cy="1752600"/>
          </a:xfrm>
        </p:spPr>
        <p:txBody>
          <a:bodyPr/>
          <a:lstStyle/>
          <a:p>
            <a:r>
              <a:rPr lang="ja-JP" altLang="en-US" sz="3200" dirty="0" smtClean="0"/>
              <a:t>○</a:t>
            </a:r>
            <a:r>
              <a:rPr lang="zh-TW" altLang="en-US" sz="3200" dirty="0" smtClean="0"/>
              <a:t>横井一輝</a:t>
            </a:r>
            <a:r>
              <a:rPr lang="en-US" altLang="zh-TW" sz="3200" baseline="30000" dirty="0" smtClean="0"/>
              <a:t>1</a:t>
            </a:r>
            <a:r>
              <a:rPr lang="ja-JP" altLang="en-US" sz="3200" dirty="0" smtClean="0"/>
              <a:t> </a:t>
            </a:r>
            <a:r>
              <a:rPr lang="zh-TW" altLang="en-US" sz="3200" dirty="0" smtClean="0"/>
              <a:t>崔</a:t>
            </a:r>
            <a:r>
              <a:rPr lang="zh-TW" altLang="en-US" sz="3200" dirty="0"/>
              <a:t>恩</a:t>
            </a:r>
            <a:r>
              <a:rPr lang="zh-TW" altLang="en-US" sz="3200" dirty="0" smtClean="0"/>
              <a:t>瀞</a:t>
            </a:r>
            <a:r>
              <a:rPr lang="en-US" altLang="zh-TW" sz="3200" baseline="30000" dirty="0" smtClean="0"/>
              <a:t>2</a:t>
            </a:r>
            <a:r>
              <a:rPr lang="ja-JP" altLang="en-US" sz="3200" dirty="0" smtClean="0"/>
              <a:t> </a:t>
            </a:r>
            <a:r>
              <a:rPr lang="zh-TW" altLang="en-US" sz="3200" dirty="0" smtClean="0"/>
              <a:t>吉田則裕</a:t>
            </a:r>
            <a:r>
              <a:rPr lang="en-US" altLang="zh-TW" sz="3200" baseline="30000" dirty="0"/>
              <a:t>3</a:t>
            </a:r>
            <a:r>
              <a:rPr lang="ja-JP" altLang="en-US" sz="3200" dirty="0" smtClean="0"/>
              <a:t> </a:t>
            </a:r>
            <a:r>
              <a:rPr lang="zh-TW" altLang="en-US" sz="3200" dirty="0" smtClean="0"/>
              <a:t>井上</a:t>
            </a:r>
            <a:r>
              <a:rPr lang="ja-JP" altLang="en-US" sz="3200" dirty="0" smtClean="0"/>
              <a:t>克郎</a:t>
            </a:r>
            <a:r>
              <a:rPr lang="en-US" altLang="ja-JP" sz="3200" baseline="30000" dirty="0"/>
              <a:t>1</a:t>
            </a:r>
            <a:endParaRPr lang="en-US" altLang="zh-TW" sz="3200" baseline="30000" dirty="0" smtClean="0"/>
          </a:p>
          <a:p>
            <a:r>
              <a:rPr lang="en-US" altLang="ja-JP" sz="2400" baseline="30000" dirty="0" smtClean="0"/>
              <a:t>1</a:t>
            </a:r>
            <a:r>
              <a:rPr lang="ja-JP" altLang="en-US" sz="2400" dirty="0" smtClean="0"/>
              <a:t>大阪大学 </a:t>
            </a:r>
            <a:r>
              <a:rPr lang="en-US" altLang="ja-JP" sz="2400" baseline="30000" dirty="0" smtClean="0"/>
              <a:t>2</a:t>
            </a:r>
            <a:r>
              <a:rPr lang="ja-JP" altLang="en-US" sz="2400" dirty="0" smtClean="0"/>
              <a:t>奈良</a:t>
            </a:r>
            <a:r>
              <a:rPr lang="ja-JP" altLang="en-US" sz="2400" dirty="0"/>
              <a:t>先端科学技術大学院</a:t>
            </a:r>
            <a:r>
              <a:rPr lang="ja-JP" altLang="en-US" sz="2400" dirty="0" smtClean="0"/>
              <a:t>大学 </a:t>
            </a:r>
            <a:r>
              <a:rPr lang="en-US" altLang="ja-JP" sz="2400" baseline="30000" dirty="0" smtClean="0"/>
              <a:t>3</a:t>
            </a:r>
            <a:r>
              <a:rPr lang="ja-JP" altLang="en-US" sz="2400" dirty="0" smtClean="0"/>
              <a:t>名古屋</a:t>
            </a:r>
            <a:r>
              <a:rPr lang="ja-JP" altLang="en-US" sz="2400" dirty="0"/>
              <a:t>大学</a:t>
            </a:r>
            <a:endParaRPr lang="en-US" altLang="zh-TW" sz="2400" dirty="0" smtClean="0"/>
          </a:p>
        </p:txBody>
      </p:sp>
    </p:spTree>
    <p:extLst>
      <p:ext uri="{BB962C8B-B14F-4D97-AF65-F5344CB8AC3E}">
        <p14:creationId xmlns:p14="http://schemas.microsoft.com/office/powerpoint/2010/main" val="475248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極大ブロッククローンペアの定義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457200"/>
            <a:r>
              <a:rPr lang="ja-JP" altLang="en-US" sz="2400" dirty="0" smtClean="0"/>
              <a:t>極大ブロッククローンペア（</a:t>
            </a:r>
            <a:r>
              <a:rPr lang="en-US" altLang="ja-JP" sz="2400" dirty="0" smtClean="0"/>
              <a:t>α, β</a:t>
            </a:r>
            <a:r>
              <a:rPr lang="ja-JP" altLang="en-US" sz="2400" dirty="0" smtClean="0"/>
              <a:t>） </a:t>
            </a:r>
            <a:endParaRPr lang="en-US" altLang="ja-JP" sz="2400" dirty="0" smtClean="0"/>
          </a:p>
          <a:p>
            <a:pPr marL="457200" lvl="1" indent="0">
              <a:buNone/>
            </a:pPr>
            <a:r>
              <a:rPr lang="en-US" altLang="ja-JP" sz="2000" dirty="0" smtClean="0"/>
              <a:t>α,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β</a:t>
            </a:r>
            <a:r>
              <a:rPr lang="ja-JP" altLang="en-US" sz="2000" dirty="0" smtClean="0"/>
              <a:t> それぞれを真に包含するいかなるコードブロックも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ブロッククローンペアでない</a:t>
            </a:r>
            <a:endParaRPr lang="en-US" altLang="ja-JP" sz="2000" dirty="0" smtClean="0"/>
          </a:p>
          <a:p>
            <a:pPr marL="457200" lvl="1" indent="0">
              <a:buNone/>
            </a:pPr>
            <a:endParaRPr lang="en-US" altLang="ja-JP" sz="2000" dirty="0" smtClean="0"/>
          </a:p>
          <a:p>
            <a:pPr marL="57150" indent="0">
              <a:buNone/>
            </a:pPr>
            <a:r>
              <a:rPr lang="ja-JP" altLang="en-US" sz="2000" dirty="0" smtClean="0"/>
              <a:t>右図のブロック </a:t>
            </a:r>
            <a:r>
              <a:rPr lang="en-US" altLang="ja-JP" sz="2000" dirty="0" smtClean="0"/>
              <a:t>A,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C</a:t>
            </a:r>
            <a:r>
              <a:rPr lang="ja-JP" altLang="en-US" sz="2000" dirty="0" smtClean="0"/>
              <a:t> が</a:t>
            </a:r>
            <a:endParaRPr lang="en-US" altLang="ja-JP" sz="2000" dirty="0" smtClean="0"/>
          </a:p>
          <a:p>
            <a:pPr marL="57150" indent="0">
              <a:buNone/>
            </a:pPr>
            <a:r>
              <a:rPr lang="ja-JP" altLang="en-US" sz="2000" dirty="0" smtClean="0"/>
              <a:t>極大ブロッククローンペア</a:t>
            </a:r>
            <a:endParaRPr lang="en-US" altLang="ja-JP" sz="2000" dirty="0"/>
          </a:p>
          <a:p>
            <a:pPr marL="57150" indent="0">
              <a:buNone/>
            </a:pPr>
            <a:endParaRPr lang="en-US" altLang="ja-JP" sz="2000" dirty="0" smtClean="0"/>
          </a:p>
          <a:p>
            <a:pPr marL="57150" indent="0">
              <a:buNone/>
            </a:pPr>
            <a:endParaRPr lang="en-US" altLang="ja-JP" sz="2000" dirty="0"/>
          </a:p>
          <a:p>
            <a:pPr marL="57150" indent="0">
              <a:buNone/>
            </a:pPr>
            <a:endParaRPr lang="en-US" altLang="ja-JP" sz="2000" dirty="0" smtClean="0"/>
          </a:p>
          <a:p>
            <a:pPr marL="57150" indent="0">
              <a:buNone/>
            </a:pPr>
            <a:endParaRPr lang="en-US" altLang="ja-JP" sz="2000" dirty="0"/>
          </a:p>
          <a:p>
            <a:pPr marL="57150" indent="0">
              <a:buNone/>
            </a:pPr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 dirty="0"/>
          </a:p>
        </p:txBody>
      </p:sp>
      <p:grpSp>
        <p:nvGrpSpPr>
          <p:cNvPr id="18" name="グループ化 17"/>
          <p:cNvGrpSpPr/>
          <p:nvPr/>
        </p:nvGrpSpPr>
        <p:grpSpPr>
          <a:xfrm>
            <a:off x="6588015" y="2824894"/>
            <a:ext cx="2304096" cy="2639630"/>
            <a:chOff x="4408135" y="2510972"/>
            <a:chExt cx="3082009" cy="3585028"/>
          </a:xfrm>
        </p:grpSpPr>
        <p:sp>
          <p:nvSpPr>
            <p:cNvPr id="19" name="正方形/長方形 18"/>
            <p:cNvSpPr/>
            <p:nvPr/>
          </p:nvSpPr>
          <p:spPr>
            <a:xfrm>
              <a:off x="5196111" y="2510972"/>
              <a:ext cx="2294033" cy="35850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function B {</a:t>
              </a:r>
            </a:p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i</a:t>
              </a:r>
              <a:r>
                <a:rPr kumimoji="1"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 ( ) {</a:t>
              </a:r>
            </a:p>
            <a:p>
              <a:endParaRPr kumimoji="1"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r>
                <a:rPr lang="en-US" altLang="ja-JP" sz="1400" dirty="0">
                  <a:solidFill>
                    <a:schemeClr val="tx1"/>
                  </a:solidFill>
                  <a:latin typeface="Consolas" panose="020B0609020204030204" pitchFamily="49" charset="0"/>
                </a:rPr>
                <a:t> </a:t>
              </a:r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while ( ) {</a:t>
              </a:r>
            </a:p>
            <a:p>
              <a:endParaRPr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  a=0;</a:t>
              </a:r>
            </a:p>
            <a:p>
              <a:endParaRPr kumimoji="1"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r>
                <a:rPr kumimoji="1"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}</a:t>
              </a:r>
            </a:p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b=1;</a:t>
              </a:r>
              <a:endParaRPr kumimoji="1"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endParaRPr kumimoji="1"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r>
                <a:rPr kumimoji="1"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}</a:t>
              </a:r>
            </a:p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}</a:t>
              </a:r>
              <a:endParaRPr kumimoji="1" lang="ja-JP" altLang="en-US" sz="14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20" name="角丸四角形 19"/>
            <p:cNvSpPr/>
            <p:nvPr/>
          </p:nvSpPr>
          <p:spPr>
            <a:xfrm>
              <a:off x="5564920" y="3146988"/>
              <a:ext cx="1820089" cy="2339389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角丸四角形 20"/>
            <p:cNvSpPr/>
            <p:nvPr/>
          </p:nvSpPr>
          <p:spPr>
            <a:xfrm>
              <a:off x="5835949" y="3713282"/>
              <a:ext cx="1439300" cy="935536"/>
            </a:xfrm>
            <a:prstGeom prst="round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4408135" y="3253473"/>
              <a:ext cx="1156785" cy="459809"/>
            </a:xfrm>
            <a:prstGeom prst="rect">
              <a:avLst/>
            </a:prstGeom>
            <a:solidFill>
              <a:srgbClr val="C00000"/>
            </a:solidFill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1400" dirty="0" smtClean="0">
                  <a:solidFill>
                    <a:schemeClr val="bg1"/>
                  </a:solidFill>
                </a:rPr>
                <a:t>Block</a:t>
              </a:r>
              <a:r>
                <a:rPr kumimoji="1" lang="en-US" altLang="ja-JP" sz="1600" dirty="0" smtClean="0">
                  <a:solidFill>
                    <a:schemeClr val="bg1"/>
                  </a:solidFill>
                </a:rPr>
                <a:t> C</a:t>
              </a: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4408136" y="3988796"/>
              <a:ext cx="1427812" cy="4598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1400" dirty="0" smtClean="0">
                  <a:solidFill>
                    <a:schemeClr val="bg1"/>
                  </a:solidFill>
                </a:rPr>
                <a:t>Block</a:t>
              </a:r>
              <a:r>
                <a:rPr kumimoji="1" lang="en-US" altLang="ja-JP" sz="1600" dirty="0" smtClean="0">
                  <a:solidFill>
                    <a:schemeClr val="bg1"/>
                  </a:solidFill>
                </a:rPr>
                <a:t> D</a:t>
              </a:r>
            </a:p>
          </p:txBody>
        </p:sp>
      </p:grpSp>
      <p:grpSp>
        <p:nvGrpSpPr>
          <p:cNvPr id="24" name="グループ化 23"/>
          <p:cNvGrpSpPr/>
          <p:nvPr/>
        </p:nvGrpSpPr>
        <p:grpSpPr>
          <a:xfrm>
            <a:off x="4235660" y="2824894"/>
            <a:ext cx="2221464" cy="2639630"/>
            <a:chOff x="4518664" y="2510972"/>
            <a:chExt cx="2971480" cy="3585028"/>
          </a:xfrm>
        </p:grpSpPr>
        <p:sp>
          <p:nvSpPr>
            <p:cNvPr id="25" name="正方形/長方形 24"/>
            <p:cNvSpPr/>
            <p:nvPr/>
          </p:nvSpPr>
          <p:spPr>
            <a:xfrm>
              <a:off x="5196111" y="2510972"/>
              <a:ext cx="2294033" cy="35850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function A {</a:t>
              </a:r>
            </a:p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i</a:t>
              </a:r>
              <a:r>
                <a:rPr kumimoji="1"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 ( ) {</a:t>
              </a:r>
            </a:p>
            <a:p>
              <a:endParaRPr kumimoji="1"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r>
                <a:rPr lang="en-US" altLang="ja-JP" sz="1400" dirty="0">
                  <a:solidFill>
                    <a:schemeClr val="tx1"/>
                  </a:solidFill>
                  <a:latin typeface="Consolas" panose="020B0609020204030204" pitchFamily="49" charset="0"/>
                </a:rPr>
                <a:t> </a:t>
              </a:r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while ( ) {</a:t>
              </a:r>
            </a:p>
            <a:p>
              <a:endParaRPr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  a=0;</a:t>
              </a:r>
            </a:p>
            <a:p>
              <a:endParaRPr kumimoji="1"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r>
                <a:rPr kumimoji="1"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}</a:t>
              </a:r>
            </a:p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b=1;</a:t>
              </a:r>
              <a:endParaRPr kumimoji="1"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endParaRPr kumimoji="1" lang="en-US" altLang="ja-JP" sz="14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r>
                <a:rPr kumimoji="1"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}</a:t>
              </a:r>
            </a:p>
            <a:p>
              <a:r>
                <a:rPr lang="en-US" altLang="ja-JP" sz="14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}</a:t>
              </a:r>
              <a:endParaRPr kumimoji="1" lang="ja-JP" altLang="en-US" sz="14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26" name="角丸四角形 25"/>
            <p:cNvSpPr/>
            <p:nvPr/>
          </p:nvSpPr>
          <p:spPr>
            <a:xfrm>
              <a:off x="5597624" y="3146988"/>
              <a:ext cx="1787383" cy="2339389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角丸四角形 26"/>
            <p:cNvSpPr/>
            <p:nvPr/>
          </p:nvSpPr>
          <p:spPr>
            <a:xfrm>
              <a:off x="5844658" y="3713282"/>
              <a:ext cx="1444991" cy="935536"/>
            </a:xfrm>
            <a:prstGeom prst="round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4518664" y="3253473"/>
              <a:ext cx="1078960" cy="459809"/>
            </a:xfrm>
            <a:prstGeom prst="rect">
              <a:avLst/>
            </a:prstGeom>
            <a:solidFill>
              <a:srgbClr val="C00000"/>
            </a:solidFill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1400" dirty="0" smtClean="0">
                  <a:solidFill>
                    <a:schemeClr val="bg1"/>
                  </a:solidFill>
                </a:rPr>
                <a:t>Block</a:t>
              </a:r>
              <a:r>
                <a:rPr kumimoji="1" lang="en-US" altLang="ja-JP" sz="1600" dirty="0" smtClean="0">
                  <a:solidFill>
                    <a:schemeClr val="bg1"/>
                  </a:solidFill>
                </a:rPr>
                <a:t> A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4518664" y="3988796"/>
              <a:ext cx="1325994" cy="459809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 anchor="ctr">
              <a:spAutoFit/>
            </a:bodyPr>
            <a:lstStyle/>
            <a:p>
              <a:r>
                <a:rPr kumimoji="1" lang="en-US" altLang="ja-JP" sz="1400" dirty="0" smtClean="0">
                  <a:solidFill>
                    <a:schemeClr val="bg1"/>
                  </a:solidFill>
                </a:rPr>
                <a:t>Block</a:t>
              </a:r>
              <a:r>
                <a:rPr kumimoji="1" lang="en-US" altLang="ja-JP" sz="1600" dirty="0" smtClean="0">
                  <a:solidFill>
                    <a:schemeClr val="bg1"/>
                  </a:solidFill>
                </a:rPr>
                <a:t> B</a:t>
              </a:r>
            </a:p>
          </p:txBody>
        </p:sp>
      </p:grpSp>
      <p:sp>
        <p:nvSpPr>
          <p:cNvPr id="17" name="角丸四角形 16"/>
          <p:cNvSpPr/>
          <p:nvPr/>
        </p:nvSpPr>
        <p:spPr>
          <a:xfrm>
            <a:off x="1476998" y="5566720"/>
            <a:ext cx="6215512" cy="88350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ja-JP" altLang="en-US" sz="2400" dirty="0">
                <a:solidFill>
                  <a:schemeClr val="tx1"/>
                </a:solidFill>
              </a:rPr>
              <a:t>極</a:t>
            </a:r>
            <a:r>
              <a:rPr lang="ja-JP" altLang="en-US" sz="2400" dirty="0" smtClean="0">
                <a:solidFill>
                  <a:schemeClr val="tx1"/>
                </a:solidFill>
              </a:rPr>
              <a:t>大ブロッククローンペア（</a:t>
            </a:r>
            <a:r>
              <a:rPr lang="en-US" altLang="ja-JP" sz="2400" dirty="0" smtClean="0">
                <a:solidFill>
                  <a:schemeClr val="tx1"/>
                </a:solidFill>
              </a:rPr>
              <a:t>α, β</a:t>
            </a:r>
            <a:r>
              <a:rPr lang="ja-JP" altLang="en-US" sz="2400" dirty="0" smtClean="0">
                <a:solidFill>
                  <a:schemeClr val="tx1"/>
                </a:solidFill>
              </a:rPr>
              <a:t>）を以降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</a:rPr>
              <a:t>ブロッククローンペアと呼ぶ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6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ブロッククローン</a:t>
            </a:r>
            <a:r>
              <a:rPr lang="ja-JP" altLang="en-US" dirty="0"/>
              <a:t>の実例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597C-9423-4BA2-89DC-CB3C381FCB2F}" type="slidenum">
              <a:rPr lang="en-US" altLang="ja-JP" smtClean="0"/>
              <a:pPr/>
              <a:t>11</a:t>
            </a:fld>
            <a:endParaRPr lang="en-US" altLang="ja-JP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9492" y="1600210"/>
            <a:ext cx="4145692" cy="410881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334</a:t>
            </a:r>
            <a:r>
              <a:rPr lang="en-US" altLang="ja-JP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: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APR_DECLARE(</a:t>
            </a:r>
            <a:r>
              <a:rPr lang="ja-JP" altLang="en-US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略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 </a:t>
            </a:r>
            <a:r>
              <a:rPr lang="en-US" altLang="ja-JP" sz="14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apr_file_flush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ja-JP" altLang="en-US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略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</a:t>
            </a:r>
            <a:endParaRPr lang="en-US" altLang="ja-JP" sz="1400" spc="-150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+mn-ea"/>
              <a:cs typeface="Myrica N" panose="020B0500020203020207" pitchFamily="50" charset="-128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335: {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336:   </a:t>
            </a:r>
            <a:r>
              <a:rPr lang="en-US" altLang="ja-JP" sz="1400" spc="-150" dirty="0" err="1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apr_status_t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rv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= APR_SUCCESS;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337: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338: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if 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thefile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-&gt;buffered) {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339: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file_lock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thefile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);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340: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rv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=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apr_file_flush_locked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thefile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);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341: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file_unlock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thefile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);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342: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}</a:t>
            </a:r>
            <a:endParaRPr lang="en-US" altLang="ja-JP" sz="1400" spc="-150" dirty="0">
              <a:solidFill>
                <a:srgbClr val="C00000"/>
              </a:solidFill>
              <a:latin typeface="Consolas" panose="020B0609020204030204" pitchFamily="49" charset="0"/>
              <a:ea typeface="+mn-ea"/>
              <a:cs typeface="Myrica N" panose="020B0500020203020207" pitchFamily="50" charset="-128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343: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/*</a:t>
            </a:r>
            <a:endParaRPr lang="en-US" altLang="ja-JP" sz="1400" spc="-150" dirty="0">
              <a:solidFill>
                <a:srgbClr val="C00000"/>
              </a:solidFill>
              <a:latin typeface="Consolas" panose="020B0609020204030204" pitchFamily="49" charset="0"/>
              <a:ea typeface="+mn-ea"/>
              <a:cs typeface="Myrica N" panose="020B0500020203020207" pitchFamily="50" charset="-128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344: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*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comment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345: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*/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346: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return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rv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;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347: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}</a:t>
            </a:r>
            <a:endParaRPr lang="en-US" altLang="ja-JP" sz="1400" spc="-150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+mn-ea"/>
              <a:cs typeface="Myrica N" panose="020B0500020203020207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12471" y="1600210"/>
            <a:ext cx="4165857" cy="415498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349</a:t>
            </a:r>
            <a:r>
              <a:rPr lang="en-US" altLang="ja-JP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: APR_DECLARE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ja-JP" altLang="en-US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略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 </a:t>
            </a:r>
            <a:r>
              <a:rPr lang="en-US" altLang="ja-JP" sz="1400" spc="-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apr_file_sync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ja-JP" altLang="en-US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略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</a:t>
            </a:r>
            <a:endParaRPr lang="en-US" altLang="ja-JP" sz="1400" spc="-150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+mn-ea"/>
              <a:cs typeface="Myrica N" panose="020B0500020203020207" pitchFamily="50" charset="-128"/>
            </a:endParaRP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350: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{</a:t>
            </a: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	</a:t>
            </a:r>
            <a:r>
              <a:rPr lang="ja-JP" altLang="en-US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 </a:t>
            </a:r>
            <a:r>
              <a:rPr lang="ja-JP" altLang="en-US" sz="1400" spc="-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．．</a:t>
            </a:r>
            <a:r>
              <a:rPr lang="ja-JP" altLang="en-US" sz="14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．</a:t>
            </a:r>
            <a:r>
              <a:rPr lang="ja-JP" altLang="en-US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 中 略 </a:t>
            </a:r>
            <a:r>
              <a:rPr lang="ja-JP" altLang="en-US" sz="14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．．．</a:t>
            </a:r>
            <a:r>
              <a:rPr lang="ja-JP" altLang="en-US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</a:t>
            </a:r>
            <a:endParaRPr lang="en-US" altLang="ja-JP" sz="1400" spc="-150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+mn-ea"/>
              <a:cs typeface="Myrica N" panose="020B0500020203020207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spc="-150" dirty="0" smtClean="0"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355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if 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thefile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-&gt;buffered) {</a:t>
            </a: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356: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 </a:t>
            </a:r>
            <a:r>
              <a:rPr lang="en-US" altLang="ja-JP" sz="1400" spc="-150" dirty="0" err="1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rv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=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apr_file_flush_locked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thefile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);</a:t>
            </a: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357: </a:t>
            </a: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358: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 if 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rv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!= APR_SUCCESS) {</a:t>
            </a: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359:  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file_unlock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thefile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);</a:t>
            </a: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360:    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return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rv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;</a:t>
            </a: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361:  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}</a:t>
            </a:r>
            <a:endParaRPr lang="en-US" altLang="ja-JP" sz="1400" spc="-150" dirty="0">
              <a:solidFill>
                <a:srgbClr val="C00000"/>
              </a:solidFill>
              <a:latin typeface="Consolas" panose="020B0609020204030204" pitchFamily="49" charset="0"/>
              <a:ea typeface="+mn-ea"/>
              <a:cs typeface="Myrica N" panose="020B0500020203020207" pitchFamily="50" charset="-128"/>
            </a:endParaRP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362: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}</a:t>
            </a:r>
            <a:endParaRPr lang="en-US" altLang="ja-JP" sz="1400" spc="-150" dirty="0">
              <a:solidFill>
                <a:srgbClr val="C00000"/>
              </a:solidFill>
              <a:latin typeface="Consolas" panose="020B0609020204030204" pitchFamily="49" charset="0"/>
              <a:ea typeface="+mn-ea"/>
              <a:cs typeface="Myrica N" panose="020B0500020203020207" pitchFamily="50" charset="-128"/>
            </a:endParaRPr>
          </a:p>
          <a:p>
            <a:pPr>
              <a:spcBef>
                <a:spcPts val="600"/>
              </a:spcBef>
            </a:pP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	</a:t>
            </a:r>
            <a:r>
              <a:rPr lang="ja-JP" altLang="en-US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 </a:t>
            </a:r>
            <a:r>
              <a:rPr lang="ja-JP" altLang="en-US" sz="1400" spc="-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．．</a:t>
            </a:r>
            <a:r>
              <a:rPr lang="ja-JP" altLang="en-US" sz="14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．</a:t>
            </a:r>
            <a:r>
              <a:rPr lang="ja-JP" altLang="en-US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 中 略 </a:t>
            </a:r>
            <a:r>
              <a:rPr lang="ja-JP" altLang="en-US" sz="14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．</a:t>
            </a:r>
            <a:r>
              <a:rPr lang="ja-JP" altLang="en-US" sz="1400" spc="-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．．</a:t>
            </a:r>
            <a:endParaRPr lang="en-US" altLang="ja-JP" sz="1400" spc="-150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+mn-ea"/>
              <a:cs typeface="Myrica P" panose="020B0500020203020207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371</a:t>
            </a:r>
            <a:r>
              <a:rPr lang="en-US" altLang="ja-JP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: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}</a:t>
            </a:r>
          </a:p>
          <a:p>
            <a:endParaRPr lang="en-US" altLang="ja-JP" dirty="0">
              <a:solidFill>
                <a:schemeClr val="tx1">
                  <a:lumMod val="50000"/>
                  <a:lumOff val="50000"/>
                </a:schemeClr>
              </a:solidFill>
              <a:latin typeface="Myrica N" panose="020B0500020203020207" pitchFamily="50" charset="-128"/>
              <a:ea typeface="Myrica N" panose="020B0500020203020207" pitchFamily="50" charset="-128"/>
              <a:cs typeface="Myrica N" panose="020B0500020203020207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1616801" y="5832389"/>
            <a:ext cx="5910398" cy="603550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lnSpc>
                <a:spcPct val="150000"/>
              </a:lnSpc>
              <a:defRPr/>
            </a:pPr>
            <a:r>
              <a:rPr lang="ja-JP" altLang="en-US" sz="2400" dirty="0" smtClean="0"/>
              <a:t>類似した処理を行うブロッククローン</a:t>
            </a:r>
            <a:endParaRPr lang="en-US" altLang="ja-JP" sz="2400" dirty="0"/>
          </a:p>
        </p:txBody>
      </p:sp>
      <p:sp>
        <p:nvSpPr>
          <p:cNvPr id="6" name="角丸四角形吹き出し 5"/>
          <p:cNvSpPr/>
          <p:nvPr/>
        </p:nvSpPr>
        <p:spPr>
          <a:xfrm>
            <a:off x="2004774" y="3750234"/>
            <a:ext cx="3570937" cy="1583058"/>
          </a:xfrm>
          <a:custGeom>
            <a:avLst/>
            <a:gdLst>
              <a:gd name="connsiteX0" fmla="*/ 0 w 2003174"/>
              <a:gd name="connsiteY0" fmla="*/ 171542 h 1029231"/>
              <a:gd name="connsiteX1" fmla="*/ 171542 w 2003174"/>
              <a:gd name="connsiteY1" fmla="*/ 0 h 1029231"/>
              <a:gd name="connsiteX2" fmla="*/ 333862 w 2003174"/>
              <a:gd name="connsiteY2" fmla="*/ 0 h 1029231"/>
              <a:gd name="connsiteX3" fmla="*/ 333862 w 2003174"/>
              <a:gd name="connsiteY3" fmla="*/ 0 h 1029231"/>
              <a:gd name="connsiteX4" fmla="*/ 834656 w 2003174"/>
              <a:gd name="connsiteY4" fmla="*/ 0 h 1029231"/>
              <a:gd name="connsiteX5" fmla="*/ 1831632 w 2003174"/>
              <a:gd name="connsiteY5" fmla="*/ 0 h 1029231"/>
              <a:gd name="connsiteX6" fmla="*/ 2003174 w 2003174"/>
              <a:gd name="connsiteY6" fmla="*/ 171542 h 1029231"/>
              <a:gd name="connsiteX7" fmla="*/ 2003174 w 2003174"/>
              <a:gd name="connsiteY7" fmla="*/ 171539 h 1029231"/>
              <a:gd name="connsiteX8" fmla="*/ 2003174 w 2003174"/>
              <a:gd name="connsiteY8" fmla="*/ 171539 h 1029231"/>
              <a:gd name="connsiteX9" fmla="*/ 2003174 w 2003174"/>
              <a:gd name="connsiteY9" fmla="*/ 428846 h 1029231"/>
              <a:gd name="connsiteX10" fmla="*/ 2003174 w 2003174"/>
              <a:gd name="connsiteY10" fmla="*/ 857689 h 1029231"/>
              <a:gd name="connsiteX11" fmla="*/ 1831632 w 2003174"/>
              <a:gd name="connsiteY11" fmla="*/ 1029231 h 1029231"/>
              <a:gd name="connsiteX12" fmla="*/ 834656 w 2003174"/>
              <a:gd name="connsiteY12" fmla="*/ 1029231 h 1029231"/>
              <a:gd name="connsiteX13" fmla="*/ 333862 w 2003174"/>
              <a:gd name="connsiteY13" fmla="*/ 1029231 h 1029231"/>
              <a:gd name="connsiteX14" fmla="*/ 333862 w 2003174"/>
              <a:gd name="connsiteY14" fmla="*/ 1029231 h 1029231"/>
              <a:gd name="connsiteX15" fmla="*/ 171542 w 2003174"/>
              <a:gd name="connsiteY15" fmla="*/ 1029231 h 1029231"/>
              <a:gd name="connsiteX16" fmla="*/ 0 w 2003174"/>
              <a:gd name="connsiteY16" fmla="*/ 857689 h 1029231"/>
              <a:gd name="connsiteX17" fmla="*/ 0 w 2003174"/>
              <a:gd name="connsiteY17" fmla="*/ 428846 h 1029231"/>
              <a:gd name="connsiteX18" fmla="*/ -661869 w 2003174"/>
              <a:gd name="connsiteY18" fmla="*/ -130784 h 1029231"/>
              <a:gd name="connsiteX19" fmla="*/ 0 w 2003174"/>
              <a:gd name="connsiteY19" fmla="*/ 171539 h 1029231"/>
              <a:gd name="connsiteX20" fmla="*/ 0 w 2003174"/>
              <a:gd name="connsiteY20" fmla="*/ 171542 h 1029231"/>
              <a:gd name="connsiteX0" fmla="*/ 661869 w 2665043"/>
              <a:gd name="connsiteY0" fmla="*/ 302326 h 1160015"/>
              <a:gd name="connsiteX1" fmla="*/ 833411 w 2665043"/>
              <a:gd name="connsiteY1" fmla="*/ 130784 h 1160015"/>
              <a:gd name="connsiteX2" fmla="*/ 995731 w 2665043"/>
              <a:gd name="connsiteY2" fmla="*/ 130784 h 1160015"/>
              <a:gd name="connsiteX3" fmla="*/ 995731 w 2665043"/>
              <a:gd name="connsiteY3" fmla="*/ 130784 h 1160015"/>
              <a:gd name="connsiteX4" fmla="*/ 1496525 w 2665043"/>
              <a:gd name="connsiteY4" fmla="*/ 130784 h 1160015"/>
              <a:gd name="connsiteX5" fmla="*/ 2493501 w 2665043"/>
              <a:gd name="connsiteY5" fmla="*/ 130784 h 1160015"/>
              <a:gd name="connsiteX6" fmla="*/ 2665043 w 2665043"/>
              <a:gd name="connsiteY6" fmla="*/ 302326 h 1160015"/>
              <a:gd name="connsiteX7" fmla="*/ 2665043 w 2665043"/>
              <a:gd name="connsiteY7" fmla="*/ 302323 h 1160015"/>
              <a:gd name="connsiteX8" fmla="*/ 2665043 w 2665043"/>
              <a:gd name="connsiteY8" fmla="*/ 302323 h 1160015"/>
              <a:gd name="connsiteX9" fmla="*/ 2665043 w 2665043"/>
              <a:gd name="connsiteY9" fmla="*/ 424242 h 1160015"/>
              <a:gd name="connsiteX10" fmla="*/ 2665043 w 2665043"/>
              <a:gd name="connsiteY10" fmla="*/ 559630 h 1160015"/>
              <a:gd name="connsiteX11" fmla="*/ 2665043 w 2665043"/>
              <a:gd name="connsiteY11" fmla="*/ 988473 h 1160015"/>
              <a:gd name="connsiteX12" fmla="*/ 2493501 w 2665043"/>
              <a:gd name="connsiteY12" fmla="*/ 1160015 h 1160015"/>
              <a:gd name="connsiteX13" fmla="*/ 1496525 w 2665043"/>
              <a:gd name="connsiteY13" fmla="*/ 1160015 h 1160015"/>
              <a:gd name="connsiteX14" fmla="*/ 995731 w 2665043"/>
              <a:gd name="connsiteY14" fmla="*/ 1160015 h 1160015"/>
              <a:gd name="connsiteX15" fmla="*/ 995731 w 2665043"/>
              <a:gd name="connsiteY15" fmla="*/ 1160015 h 1160015"/>
              <a:gd name="connsiteX16" fmla="*/ 833411 w 2665043"/>
              <a:gd name="connsiteY16" fmla="*/ 1160015 h 1160015"/>
              <a:gd name="connsiteX17" fmla="*/ 661869 w 2665043"/>
              <a:gd name="connsiteY17" fmla="*/ 988473 h 1160015"/>
              <a:gd name="connsiteX18" fmla="*/ 661869 w 2665043"/>
              <a:gd name="connsiteY18" fmla="*/ 559630 h 1160015"/>
              <a:gd name="connsiteX19" fmla="*/ 0 w 2665043"/>
              <a:gd name="connsiteY19" fmla="*/ 0 h 1160015"/>
              <a:gd name="connsiteX20" fmla="*/ 661869 w 2665043"/>
              <a:gd name="connsiteY20" fmla="*/ 302323 h 1160015"/>
              <a:gd name="connsiteX21" fmla="*/ 661869 w 2665043"/>
              <a:gd name="connsiteY21" fmla="*/ 302326 h 1160015"/>
              <a:gd name="connsiteX0" fmla="*/ 661869 w 4004746"/>
              <a:gd name="connsiteY0" fmla="*/ 302326 h 1160015"/>
              <a:gd name="connsiteX1" fmla="*/ 833411 w 4004746"/>
              <a:gd name="connsiteY1" fmla="*/ 130784 h 1160015"/>
              <a:gd name="connsiteX2" fmla="*/ 995731 w 4004746"/>
              <a:gd name="connsiteY2" fmla="*/ 130784 h 1160015"/>
              <a:gd name="connsiteX3" fmla="*/ 995731 w 4004746"/>
              <a:gd name="connsiteY3" fmla="*/ 130784 h 1160015"/>
              <a:gd name="connsiteX4" fmla="*/ 1496525 w 4004746"/>
              <a:gd name="connsiteY4" fmla="*/ 130784 h 1160015"/>
              <a:gd name="connsiteX5" fmla="*/ 2493501 w 4004746"/>
              <a:gd name="connsiteY5" fmla="*/ 130784 h 1160015"/>
              <a:gd name="connsiteX6" fmla="*/ 2665043 w 4004746"/>
              <a:gd name="connsiteY6" fmla="*/ 302326 h 1160015"/>
              <a:gd name="connsiteX7" fmla="*/ 2665043 w 4004746"/>
              <a:gd name="connsiteY7" fmla="*/ 302323 h 1160015"/>
              <a:gd name="connsiteX8" fmla="*/ 2665043 w 4004746"/>
              <a:gd name="connsiteY8" fmla="*/ 302323 h 1160015"/>
              <a:gd name="connsiteX9" fmla="*/ 4004746 w 4004746"/>
              <a:gd name="connsiteY9" fmla="*/ 32964 h 1160015"/>
              <a:gd name="connsiteX10" fmla="*/ 2665043 w 4004746"/>
              <a:gd name="connsiteY10" fmla="*/ 559630 h 1160015"/>
              <a:gd name="connsiteX11" fmla="*/ 2665043 w 4004746"/>
              <a:gd name="connsiteY11" fmla="*/ 988473 h 1160015"/>
              <a:gd name="connsiteX12" fmla="*/ 2493501 w 4004746"/>
              <a:gd name="connsiteY12" fmla="*/ 1160015 h 1160015"/>
              <a:gd name="connsiteX13" fmla="*/ 1496525 w 4004746"/>
              <a:gd name="connsiteY13" fmla="*/ 1160015 h 1160015"/>
              <a:gd name="connsiteX14" fmla="*/ 995731 w 4004746"/>
              <a:gd name="connsiteY14" fmla="*/ 1160015 h 1160015"/>
              <a:gd name="connsiteX15" fmla="*/ 995731 w 4004746"/>
              <a:gd name="connsiteY15" fmla="*/ 1160015 h 1160015"/>
              <a:gd name="connsiteX16" fmla="*/ 833411 w 4004746"/>
              <a:gd name="connsiteY16" fmla="*/ 1160015 h 1160015"/>
              <a:gd name="connsiteX17" fmla="*/ 661869 w 4004746"/>
              <a:gd name="connsiteY17" fmla="*/ 988473 h 1160015"/>
              <a:gd name="connsiteX18" fmla="*/ 661869 w 4004746"/>
              <a:gd name="connsiteY18" fmla="*/ 559630 h 1160015"/>
              <a:gd name="connsiteX19" fmla="*/ 0 w 4004746"/>
              <a:gd name="connsiteY19" fmla="*/ 0 h 1160015"/>
              <a:gd name="connsiteX20" fmla="*/ 661869 w 4004746"/>
              <a:gd name="connsiteY20" fmla="*/ 302323 h 1160015"/>
              <a:gd name="connsiteX21" fmla="*/ 661869 w 4004746"/>
              <a:gd name="connsiteY21" fmla="*/ 302326 h 1160015"/>
              <a:gd name="connsiteX0" fmla="*/ 683134 w 4026011"/>
              <a:gd name="connsiteY0" fmla="*/ 417158 h 1274847"/>
              <a:gd name="connsiteX1" fmla="*/ 854676 w 4026011"/>
              <a:gd name="connsiteY1" fmla="*/ 245616 h 1274847"/>
              <a:gd name="connsiteX2" fmla="*/ 1016996 w 4026011"/>
              <a:gd name="connsiteY2" fmla="*/ 245616 h 1274847"/>
              <a:gd name="connsiteX3" fmla="*/ 1016996 w 4026011"/>
              <a:gd name="connsiteY3" fmla="*/ 245616 h 1274847"/>
              <a:gd name="connsiteX4" fmla="*/ 1517790 w 4026011"/>
              <a:gd name="connsiteY4" fmla="*/ 245616 h 1274847"/>
              <a:gd name="connsiteX5" fmla="*/ 2514766 w 4026011"/>
              <a:gd name="connsiteY5" fmla="*/ 245616 h 1274847"/>
              <a:gd name="connsiteX6" fmla="*/ 2686308 w 4026011"/>
              <a:gd name="connsiteY6" fmla="*/ 417158 h 1274847"/>
              <a:gd name="connsiteX7" fmla="*/ 2686308 w 4026011"/>
              <a:gd name="connsiteY7" fmla="*/ 417155 h 1274847"/>
              <a:gd name="connsiteX8" fmla="*/ 2686308 w 4026011"/>
              <a:gd name="connsiteY8" fmla="*/ 417155 h 1274847"/>
              <a:gd name="connsiteX9" fmla="*/ 4026011 w 4026011"/>
              <a:gd name="connsiteY9" fmla="*/ 147796 h 1274847"/>
              <a:gd name="connsiteX10" fmla="*/ 2686308 w 4026011"/>
              <a:gd name="connsiteY10" fmla="*/ 674462 h 1274847"/>
              <a:gd name="connsiteX11" fmla="*/ 2686308 w 4026011"/>
              <a:gd name="connsiteY11" fmla="*/ 1103305 h 1274847"/>
              <a:gd name="connsiteX12" fmla="*/ 2514766 w 4026011"/>
              <a:gd name="connsiteY12" fmla="*/ 1274847 h 1274847"/>
              <a:gd name="connsiteX13" fmla="*/ 1517790 w 4026011"/>
              <a:gd name="connsiteY13" fmla="*/ 1274847 h 1274847"/>
              <a:gd name="connsiteX14" fmla="*/ 1016996 w 4026011"/>
              <a:gd name="connsiteY14" fmla="*/ 1274847 h 1274847"/>
              <a:gd name="connsiteX15" fmla="*/ 1016996 w 4026011"/>
              <a:gd name="connsiteY15" fmla="*/ 1274847 h 1274847"/>
              <a:gd name="connsiteX16" fmla="*/ 854676 w 4026011"/>
              <a:gd name="connsiteY16" fmla="*/ 1274847 h 1274847"/>
              <a:gd name="connsiteX17" fmla="*/ 683134 w 4026011"/>
              <a:gd name="connsiteY17" fmla="*/ 1103305 h 1274847"/>
              <a:gd name="connsiteX18" fmla="*/ 683134 w 4026011"/>
              <a:gd name="connsiteY18" fmla="*/ 674462 h 1274847"/>
              <a:gd name="connsiteX19" fmla="*/ 0 w 4026011"/>
              <a:gd name="connsiteY19" fmla="*/ 0 h 1274847"/>
              <a:gd name="connsiteX20" fmla="*/ 683134 w 4026011"/>
              <a:gd name="connsiteY20" fmla="*/ 417155 h 1274847"/>
              <a:gd name="connsiteX21" fmla="*/ 683134 w 4026011"/>
              <a:gd name="connsiteY21" fmla="*/ 417158 h 1274847"/>
              <a:gd name="connsiteX0" fmla="*/ 683134 w 4004746"/>
              <a:gd name="connsiteY0" fmla="*/ 490519 h 1348208"/>
              <a:gd name="connsiteX1" fmla="*/ 854676 w 4004746"/>
              <a:gd name="connsiteY1" fmla="*/ 318977 h 1348208"/>
              <a:gd name="connsiteX2" fmla="*/ 1016996 w 4004746"/>
              <a:gd name="connsiteY2" fmla="*/ 318977 h 1348208"/>
              <a:gd name="connsiteX3" fmla="*/ 1016996 w 4004746"/>
              <a:gd name="connsiteY3" fmla="*/ 318977 h 1348208"/>
              <a:gd name="connsiteX4" fmla="*/ 1517790 w 4004746"/>
              <a:gd name="connsiteY4" fmla="*/ 318977 h 1348208"/>
              <a:gd name="connsiteX5" fmla="*/ 2514766 w 4004746"/>
              <a:gd name="connsiteY5" fmla="*/ 318977 h 1348208"/>
              <a:gd name="connsiteX6" fmla="*/ 2686308 w 4004746"/>
              <a:gd name="connsiteY6" fmla="*/ 490519 h 1348208"/>
              <a:gd name="connsiteX7" fmla="*/ 2686308 w 4004746"/>
              <a:gd name="connsiteY7" fmla="*/ 490516 h 1348208"/>
              <a:gd name="connsiteX8" fmla="*/ 2686308 w 4004746"/>
              <a:gd name="connsiteY8" fmla="*/ 490516 h 1348208"/>
              <a:gd name="connsiteX9" fmla="*/ 4004746 w 4004746"/>
              <a:gd name="connsiteY9" fmla="*/ 0 h 1348208"/>
              <a:gd name="connsiteX10" fmla="*/ 2686308 w 4004746"/>
              <a:gd name="connsiteY10" fmla="*/ 747823 h 1348208"/>
              <a:gd name="connsiteX11" fmla="*/ 2686308 w 4004746"/>
              <a:gd name="connsiteY11" fmla="*/ 1176666 h 1348208"/>
              <a:gd name="connsiteX12" fmla="*/ 2514766 w 4004746"/>
              <a:gd name="connsiteY12" fmla="*/ 1348208 h 1348208"/>
              <a:gd name="connsiteX13" fmla="*/ 1517790 w 4004746"/>
              <a:gd name="connsiteY13" fmla="*/ 1348208 h 1348208"/>
              <a:gd name="connsiteX14" fmla="*/ 1016996 w 4004746"/>
              <a:gd name="connsiteY14" fmla="*/ 1348208 h 1348208"/>
              <a:gd name="connsiteX15" fmla="*/ 1016996 w 4004746"/>
              <a:gd name="connsiteY15" fmla="*/ 1348208 h 1348208"/>
              <a:gd name="connsiteX16" fmla="*/ 854676 w 4004746"/>
              <a:gd name="connsiteY16" fmla="*/ 1348208 h 1348208"/>
              <a:gd name="connsiteX17" fmla="*/ 683134 w 4004746"/>
              <a:gd name="connsiteY17" fmla="*/ 1176666 h 1348208"/>
              <a:gd name="connsiteX18" fmla="*/ 683134 w 4004746"/>
              <a:gd name="connsiteY18" fmla="*/ 747823 h 1348208"/>
              <a:gd name="connsiteX19" fmla="*/ 0 w 4004746"/>
              <a:gd name="connsiteY19" fmla="*/ 73361 h 1348208"/>
              <a:gd name="connsiteX20" fmla="*/ 683134 w 4004746"/>
              <a:gd name="connsiteY20" fmla="*/ 490516 h 1348208"/>
              <a:gd name="connsiteX21" fmla="*/ 683134 w 4004746"/>
              <a:gd name="connsiteY21" fmla="*/ 490519 h 1348208"/>
              <a:gd name="connsiteX0" fmla="*/ 683134 w 4055782"/>
              <a:gd name="connsiteY0" fmla="*/ 418218 h 1275907"/>
              <a:gd name="connsiteX1" fmla="*/ 854676 w 4055782"/>
              <a:gd name="connsiteY1" fmla="*/ 246676 h 1275907"/>
              <a:gd name="connsiteX2" fmla="*/ 1016996 w 4055782"/>
              <a:gd name="connsiteY2" fmla="*/ 246676 h 1275907"/>
              <a:gd name="connsiteX3" fmla="*/ 1016996 w 4055782"/>
              <a:gd name="connsiteY3" fmla="*/ 246676 h 1275907"/>
              <a:gd name="connsiteX4" fmla="*/ 1517790 w 4055782"/>
              <a:gd name="connsiteY4" fmla="*/ 246676 h 1275907"/>
              <a:gd name="connsiteX5" fmla="*/ 2514766 w 4055782"/>
              <a:gd name="connsiteY5" fmla="*/ 246676 h 1275907"/>
              <a:gd name="connsiteX6" fmla="*/ 2686308 w 4055782"/>
              <a:gd name="connsiteY6" fmla="*/ 418218 h 1275907"/>
              <a:gd name="connsiteX7" fmla="*/ 2686308 w 4055782"/>
              <a:gd name="connsiteY7" fmla="*/ 418215 h 1275907"/>
              <a:gd name="connsiteX8" fmla="*/ 2686308 w 4055782"/>
              <a:gd name="connsiteY8" fmla="*/ 418215 h 1275907"/>
              <a:gd name="connsiteX9" fmla="*/ 4055782 w 4055782"/>
              <a:gd name="connsiteY9" fmla="*/ 0 h 1275907"/>
              <a:gd name="connsiteX10" fmla="*/ 2686308 w 4055782"/>
              <a:gd name="connsiteY10" fmla="*/ 675522 h 1275907"/>
              <a:gd name="connsiteX11" fmla="*/ 2686308 w 4055782"/>
              <a:gd name="connsiteY11" fmla="*/ 1104365 h 1275907"/>
              <a:gd name="connsiteX12" fmla="*/ 2514766 w 4055782"/>
              <a:gd name="connsiteY12" fmla="*/ 1275907 h 1275907"/>
              <a:gd name="connsiteX13" fmla="*/ 1517790 w 4055782"/>
              <a:gd name="connsiteY13" fmla="*/ 1275907 h 1275907"/>
              <a:gd name="connsiteX14" fmla="*/ 1016996 w 4055782"/>
              <a:gd name="connsiteY14" fmla="*/ 1275907 h 1275907"/>
              <a:gd name="connsiteX15" fmla="*/ 1016996 w 4055782"/>
              <a:gd name="connsiteY15" fmla="*/ 1275907 h 1275907"/>
              <a:gd name="connsiteX16" fmla="*/ 854676 w 4055782"/>
              <a:gd name="connsiteY16" fmla="*/ 1275907 h 1275907"/>
              <a:gd name="connsiteX17" fmla="*/ 683134 w 4055782"/>
              <a:gd name="connsiteY17" fmla="*/ 1104365 h 1275907"/>
              <a:gd name="connsiteX18" fmla="*/ 683134 w 4055782"/>
              <a:gd name="connsiteY18" fmla="*/ 675522 h 1275907"/>
              <a:gd name="connsiteX19" fmla="*/ 0 w 4055782"/>
              <a:gd name="connsiteY19" fmla="*/ 1060 h 1275907"/>
              <a:gd name="connsiteX20" fmla="*/ 683134 w 4055782"/>
              <a:gd name="connsiteY20" fmla="*/ 418215 h 1275907"/>
              <a:gd name="connsiteX21" fmla="*/ 683134 w 4055782"/>
              <a:gd name="connsiteY21" fmla="*/ 418218 h 1275907"/>
              <a:gd name="connsiteX0" fmla="*/ 683134 w 3553925"/>
              <a:gd name="connsiteY0" fmla="*/ 417158 h 1274847"/>
              <a:gd name="connsiteX1" fmla="*/ 854676 w 3553925"/>
              <a:gd name="connsiteY1" fmla="*/ 245616 h 1274847"/>
              <a:gd name="connsiteX2" fmla="*/ 1016996 w 3553925"/>
              <a:gd name="connsiteY2" fmla="*/ 245616 h 1274847"/>
              <a:gd name="connsiteX3" fmla="*/ 1016996 w 3553925"/>
              <a:gd name="connsiteY3" fmla="*/ 245616 h 1274847"/>
              <a:gd name="connsiteX4" fmla="*/ 1517790 w 3553925"/>
              <a:gd name="connsiteY4" fmla="*/ 245616 h 1274847"/>
              <a:gd name="connsiteX5" fmla="*/ 2514766 w 3553925"/>
              <a:gd name="connsiteY5" fmla="*/ 245616 h 1274847"/>
              <a:gd name="connsiteX6" fmla="*/ 2686308 w 3553925"/>
              <a:gd name="connsiteY6" fmla="*/ 417158 h 1274847"/>
              <a:gd name="connsiteX7" fmla="*/ 2686308 w 3553925"/>
              <a:gd name="connsiteY7" fmla="*/ 417155 h 1274847"/>
              <a:gd name="connsiteX8" fmla="*/ 2686308 w 3553925"/>
              <a:gd name="connsiteY8" fmla="*/ 417155 h 1274847"/>
              <a:gd name="connsiteX9" fmla="*/ 3553925 w 3553925"/>
              <a:gd name="connsiteY9" fmla="*/ 152049 h 1274847"/>
              <a:gd name="connsiteX10" fmla="*/ 2686308 w 3553925"/>
              <a:gd name="connsiteY10" fmla="*/ 674462 h 1274847"/>
              <a:gd name="connsiteX11" fmla="*/ 2686308 w 3553925"/>
              <a:gd name="connsiteY11" fmla="*/ 1103305 h 1274847"/>
              <a:gd name="connsiteX12" fmla="*/ 2514766 w 3553925"/>
              <a:gd name="connsiteY12" fmla="*/ 1274847 h 1274847"/>
              <a:gd name="connsiteX13" fmla="*/ 1517790 w 3553925"/>
              <a:gd name="connsiteY13" fmla="*/ 1274847 h 1274847"/>
              <a:gd name="connsiteX14" fmla="*/ 1016996 w 3553925"/>
              <a:gd name="connsiteY14" fmla="*/ 1274847 h 1274847"/>
              <a:gd name="connsiteX15" fmla="*/ 1016996 w 3553925"/>
              <a:gd name="connsiteY15" fmla="*/ 1274847 h 1274847"/>
              <a:gd name="connsiteX16" fmla="*/ 854676 w 3553925"/>
              <a:gd name="connsiteY16" fmla="*/ 1274847 h 1274847"/>
              <a:gd name="connsiteX17" fmla="*/ 683134 w 3553925"/>
              <a:gd name="connsiteY17" fmla="*/ 1103305 h 1274847"/>
              <a:gd name="connsiteX18" fmla="*/ 683134 w 3553925"/>
              <a:gd name="connsiteY18" fmla="*/ 674462 h 1274847"/>
              <a:gd name="connsiteX19" fmla="*/ 0 w 3553925"/>
              <a:gd name="connsiteY19" fmla="*/ 0 h 1274847"/>
              <a:gd name="connsiteX20" fmla="*/ 683134 w 3553925"/>
              <a:gd name="connsiteY20" fmla="*/ 417155 h 1274847"/>
              <a:gd name="connsiteX21" fmla="*/ 683134 w 3553925"/>
              <a:gd name="connsiteY21" fmla="*/ 417158 h 1274847"/>
              <a:gd name="connsiteX0" fmla="*/ 683134 w 3570937"/>
              <a:gd name="connsiteY0" fmla="*/ 503278 h 1360967"/>
              <a:gd name="connsiteX1" fmla="*/ 854676 w 3570937"/>
              <a:gd name="connsiteY1" fmla="*/ 331736 h 1360967"/>
              <a:gd name="connsiteX2" fmla="*/ 1016996 w 3570937"/>
              <a:gd name="connsiteY2" fmla="*/ 331736 h 1360967"/>
              <a:gd name="connsiteX3" fmla="*/ 1016996 w 3570937"/>
              <a:gd name="connsiteY3" fmla="*/ 331736 h 1360967"/>
              <a:gd name="connsiteX4" fmla="*/ 1517790 w 3570937"/>
              <a:gd name="connsiteY4" fmla="*/ 331736 h 1360967"/>
              <a:gd name="connsiteX5" fmla="*/ 2514766 w 3570937"/>
              <a:gd name="connsiteY5" fmla="*/ 331736 h 1360967"/>
              <a:gd name="connsiteX6" fmla="*/ 2686308 w 3570937"/>
              <a:gd name="connsiteY6" fmla="*/ 503278 h 1360967"/>
              <a:gd name="connsiteX7" fmla="*/ 2686308 w 3570937"/>
              <a:gd name="connsiteY7" fmla="*/ 503275 h 1360967"/>
              <a:gd name="connsiteX8" fmla="*/ 2686308 w 3570937"/>
              <a:gd name="connsiteY8" fmla="*/ 503275 h 1360967"/>
              <a:gd name="connsiteX9" fmla="*/ 3570937 w 3570937"/>
              <a:gd name="connsiteY9" fmla="*/ 0 h 1360967"/>
              <a:gd name="connsiteX10" fmla="*/ 2686308 w 3570937"/>
              <a:gd name="connsiteY10" fmla="*/ 760582 h 1360967"/>
              <a:gd name="connsiteX11" fmla="*/ 2686308 w 3570937"/>
              <a:gd name="connsiteY11" fmla="*/ 1189425 h 1360967"/>
              <a:gd name="connsiteX12" fmla="*/ 2514766 w 3570937"/>
              <a:gd name="connsiteY12" fmla="*/ 1360967 h 1360967"/>
              <a:gd name="connsiteX13" fmla="*/ 1517790 w 3570937"/>
              <a:gd name="connsiteY13" fmla="*/ 1360967 h 1360967"/>
              <a:gd name="connsiteX14" fmla="*/ 1016996 w 3570937"/>
              <a:gd name="connsiteY14" fmla="*/ 1360967 h 1360967"/>
              <a:gd name="connsiteX15" fmla="*/ 1016996 w 3570937"/>
              <a:gd name="connsiteY15" fmla="*/ 1360967 h 1360967"/>
              <a:gd name="connsiteX16" fmla="*/ 854676 w 3570937"/>
              <a:gd name="connsiteY16" fmla="*/ 1360967 h 1360967"/>
              <a:gd name="connsiteX17" fmla="*/ 683134 w 3570937"/>
              <a:gd name="connsiteY17" fmla="*/ 1189425 h 1360967"/>
              <a:gd name="connsiteX18" fmla="*/ 683134 w 3570937"/>
              <a:gd name="connsiteY18" fmla="*/ 760582 h 1360967"/>
              <a:gd name="connsiteX19" fmla="*/ 0 w 3570937"/>
              <a:gd name="connsiteY19" fmla="*/ 86120 h 1360967"/>
              <a:gd name="connsiteX20" fmla="*/ 683134 w 3570937"/>
              <a:gd name="connsiteY20" fmla="*/ 503275 h 1360967"/>
              <a:gd name="connsiteX21" fmla="*/ 683134 w 3570937"/>
              <a:gd name="connsiteY21" fmla="*/ 503278 h 1360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570937" h="1360967">
                <a:moveTo>
                  <a:pt x="683134" y="503278"/>
                </a:moveTo>
                <a:cubicBezTo>
                  <a:pt x="683134" y="408538"/>
                  <a:pt x="759936" y="331736"/>
                  <a:pt x="854676" y="331736"/>
                </a:cubicBezTo>
                <a:lnTo>
                  <a:pt x="1016996" y="331736"/>
                </a:lnTo>
                <a:lnTo>
                  <a:pt x="1016996" y="331736"/>
                </a:lnTo>
                <a:lnTo>
                  <a:pt x="1517790" y="331736"/>
                </a:lnTo>
                <a:lnTo>
                  <a:pt x="2514766" y="331736"/>
                </a:lnTo>
                <a:cubicBezTo>
                  <a:pt x="2609506" y="331736"/>
                  <a:pt x="2686308" y="408538"/>
                  <a:pt x="2686308" y="503278"/>
                </a:cubicBezTo>
                <a:lnTo>
                  <a:pt x="2686308" y="503275"/>
                </a:lnTo>
                <a:lnTo>
                  <a:pt x="2686308" y="503275"/>
                </a:lnTo>
                <a:lnTo>
                  <a:pt x="3570937" y="0"/>
                </a:lnTo>
                <a:lnTo>
                  <a:pt x="2686308" y="760582"/>
                </a:lnTo>
                <a:lnTo>
                  <a:pt x="2686308" y="1189425"/>
                </a:lnTo>
                <a:cubicBezTo>
                  <a:pt x="2686308" y="1284165"/>
                  <a:pt x="2609506" y="1360967"/>
                  <a:pt x="2514766" y="1360967"/>
                </a:cubicBezTo>
                <a:lnTo>
                  <a:pt x="1517790" y="1360967"/>
                </a:lnTo>
                <a:lnTo>
                  <a:pt x="1016996" y="1360967"/>
                </a:lnTo>
                <a:lnTo>
                  <a:pt x="1016996" y="1360967"/>
                </a:lnTo>
                <a:lnTo>
                  <a:pt x="854676" y="1360967"/>
                </a:lnTo>
                <a:cubicBezTo>
                  <a:pt x="759936" y="1360967"/>
                  <a:pt x="683134" y="1284165"/>
                  <a:pt x="683134" y="1189425"/>
                </a:cubicBezTo>
                <a:lnTo>
                  <a:pt x="683134" y="760582"/>
                </a:lnTo>
                <a:lnTo>
                  <a:pt x="0" y="86120"/>
                </a:lnTo>
                <a:lnTo>
                  <a:pt x="683134" y="503275"/>
                </a:lnTo>
                <a:lnTo>
                  <a:pt x="683134" y="503278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60212" y="4423145"/>
            <a:ext cx="1811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1"/>
                </a:solidFill>
              </a:rPr>
              <a:t>ファイル出力</a:t>
            </a:r>
            <a:endParaRPr kumimoji="1" lang="en-US" altLang="ja-JP" sz="2000" dirty="0" smtClean="0">
              <a:solidFill>
                <a:schemeClr val="bg1"/>
              </a:solidFill>
            </a:endParaRPr>
          </a:p>
          <a:p>
            <a:pPr algn="ctr"/>
            <a:r>
              <a:rPr lang="ja-JP" altLang="en-US" sz="2000" dirty="0">
                <a:solidFill>
                  <a:schemeClr val="bg1"/>
                </a:solidFill>
              </a:rPr>
              <a:t>を</a:t>
            </a:r>
            <a:r>
              <a:rPr lang="ja-JP" altLang="en-US" sz="2000" dirty="0" smtClean="0">
                <a:solidFill>
                  <a:schemeClr val="bg1"/>
                </a:solidFill>
              </a:rPr>
              <a:t>行う</a:t>
            </a:r>
            <a:r>
              <a:rPr lang="ja-JP" altLang="en-US" sz="2000" dirty="0">
                <a:solidFill>
                  <a:schemeClr val="bg1"/>
                </a:solidFill>
              </a:rPr>
              <a:t>処理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226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提案手法のアルゴリズム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12</a:t>
            </a:fld>
            <a:endParaRPr lang="en-US" altLang="ja-JP"/>
          </a:p>
        </p:txBody>
      </p:sp>
      <p:sp>
        <p:nvSpPr>
          <p:cNvPr id="5" name="コンテンツ プレースホルダー 2"/>
          <p:cNvSpPr>
            <a:spLocks noGrp="1"/>
          </p:cNvSpPr>
          <p:nvPr/>
        </p:nvSpPr>
        <p:spPr bwMode="auto">
          <a:xfrm>
            <a:off x="558340" y="1584166"/>
            <a:ext cx="8027321" cy="1904857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l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5000"/>
              <a:buFont typeface="Arial" charset="0"/>
              <a:buChar char="►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STEP1: </a:t>
            </a:r>
            <a:r>
              <a:rPr lang="ja-JP" altLang="en-US" sz="2000" dirty="0" smtClean="0"/>
              <a:t>構文</a:t>
            </a:r>
            <a:r>
              <a:rPr lang="ja-JP" altLang="en-US" sz="2000" dirty="0"/>
              <a:t>解析</a:t>
            </a:r>
            <a:r>
              <a:rPr lang="ja-JP" altLang="en-US" sz="2000" dirty="0" smtClean="0"/>
              <a:t>を</a:t>
            </a:r>
            <a:r>
              <a:rPr lang="ja-JP" altLang="en-US" sz="2000" dirty="0"/>
              <a:t>行</a:t>
            </a:r>
            <a:r>
              <a:rPr lang="ja-JP" altLang="en-US" sz="2000" dirty="0" smtClean="0"/>
              <a:t>い抽象構文木を生成</a:t>
            </a:r>
            <a:endParaRPr lang="en-US" altLang="ja-JP" sz="20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STEP2: </a:t>
            </a:r>
            <a:r>
              <a:rPr lang="ja-JP" altLang="en-US" sz="2000" dirty="0" smtClean="0"/>
              <a:t>抽象構文木からコードブロックとワードを抽出</a:t>
            </a:r>
            <a:endParaRPr lang="en-US" altLang="ja-JP" sz="20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STEP3: </a:t>
            </a:r>
            <a:r>
              <a:rPr lang="ja-JP" altLang="en-US" sz="2000" dirty="0" smtClean="0"/>
              <a:t>ワードに対して重みを計算し特徴ベクトルに変換</a:t>
            </a:r>
            <a:endParaRPr lang="en-US" altLang="ja-JP" sz="20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STEP4: </a:t>
            </a:r>
            <a:r>
              <a:rPr lang="ja-JP" altLang="en-US" sz="2000" dirty="0" smtClean="0"/>
              <a:t>各ブロックの特徴ベクトルをクラスタリング</a:t>
            </a:r>
            <a:endParaRPr lang="en-US" altLang="ja-JP" sz="20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STEP5: </a:t>
            </a:r>
            <a:r>
              <a:rPr lang="ja-JP" altLang="en-US" sz="2000" dirty="0" smtClean="0"/>
              <a:t>クラスタ中の特徴ベクトル間の類似度を計算</a:t>
            </a:r>
          </a:p>
        </p:txBody>
      </p:sp>
      <p:sp>
        <p:nvSpPr>
          <p:cNvPr id="12" name="メモ 11"/>
          <p:cNvSpPr/>
          <p:nvPr/>
        </p:nvSpPr>
        <p:spPr>
          <a:xfrm rot="10800000">
            <a:off x="159531" y="4286461"/>
            <a:ext cx="694587" cy="1028896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200"/>
          </a:p>
        </p:txBody>
      </p:sp>
      <p:sp>
        <p:nvSpPr>
          <p:cNvPr id="13" name="メモ 12"/>
          <p:cNvSpPr/>
          <p:nvPr/>
        </p:nvSpPr>
        <p:spPr>
          <a:xfrm rot="10800000">
            <a:off x="251847" y="4411368"/>
            <a:ext cx="694587" cy="1028896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200"/>
          </a:p>
        </p:txBody>
      </p:sp>
      <p:sp>
        <p:nvSpPr>
          <p:cNvPr id="14" name="メモ 13"/>
          <p:cNvSpPr/>
          <p:nvPr/>
        </p:nvSpPr>
        <p:spPr>
          <a:xfrm rot="10800000">
            <a:off x="381855" y="4562527"/>
            <a:ext cx="694587" cy="1028896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200"/>
          </a:p>
        </p:txBody>
      </p:sp>
      <p:sp>
        <p:nvSpPr>
          <p:cNvPr id="16" name="角丸四角形 15"/>
          <p:cNvSpPr/>
          <p:nvPr/>
        </p:nvSpPr>
        <p:spPr>
          <a:xfrm>
            <a:off x="5892980" y="4386073"/>
            <a:ext cx="993115" cy="67097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ブロック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</a:t>
            </a: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ブロック</a:t>
            </a:r>
            <a:r>
              <a:rPr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B</a:t>
            </a:r>
            <a:endParaRPr kumimoji="1" lang="ja-JP" altLang="en-US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5885340" y="5182760"/>
            <a:ext cx="993115" cy="80678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ブロック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</a:t>
            </a: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ブロック</a:t>
            </a:r>
            <a:r>
              <a:rPr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D</a:t>
            </a: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ブロック</a:t>
            </a:r>
            <a:r>
              <a:rPr lang="en-US" altLang="ja-JP" sz="12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E</a:t>
            </a:r>
            <a:endParaRPr kumimoji="1" lang="ja-JP" altLang="en-US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右矢印 23"/>
          <p:cNvSpPr/>
          <p:nvPr/>
        </p:nvSpPr>
        <p:spPr>
          <a:xfrm>
            <a:off x="6964005" y="4955409"/>
            <a:ext cx="279735" cy="30495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pic>
        <p:nvPicPr>
          <p:cNvPr id="26" name="図 25"/>
          <p:cNvPicPr/>
          <p:nvPr/>
        </p:nvPicPr>
        <p:blipFill>
          <a:blip r:embed="rId3"/>
          <a:stretch>
            <a:fillRect/>
          </a:stretch>
        </p:blipFill>
        <p:spPr>
          <a:xfrm>
            <a:off x="4518538" y="4613203"/>
            <a:ext cx="987494" cy="281915"/>
          </a:xfrm>
          <a:prstGeom prst="rect">
            <a:avLst/>
          </a:prstGeom>
        </p:spPr>
      </p:pic>
      <p:pic>
        <p:nvPicPr>
          <p:cNvPr id="27" name="図 26"/>
          <p:cNvPicPr/>
          <p:nvPr/>
        </p:nvPicPr>
        <p:blipFill>
          <a:blip r:embed="rId4"/>
          <a:stretch>
            <a:fillRect/>
          </a:stretch>
        </p:blipFill>
        <p:spPr>
          <a:xfrm>
            <a:off x="4535965" y="5780229"/>
            <a:ext cx="952641" cy="280987"/>
          </a:xfrm>
          <a:prstGeom prst="rect">
            <a:avLst/>
          </a:prstGeom>
        </p:spPr>
      </p:pic>
      <p:sp>
        <p:nvSpPr>
          <p:cNvPr id="28" name="正方形/長方形 27"/>
          <p:cNvSpPr/>
          <p:nvPr/>
        </p:nvSpPr>
        <p:spPr>
          <a:xfrm>
            <a:off x="3243236" y="4125690"/>
            <a:ext cx="828625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200" dirty="0">
                <a:latin typeface="+mn-lt"/>
              </a:rPr>
              <a:t>ブロック</a:t>
            </a:r>
            <a:r>
              <a:rPr lang="en-US" altLang="ja-JP" sz="1200" dirty="0" smtClean="0">
                <a:latin typeface="+mn-lt"/>
              </a:rPr>
              <a:t> </a:t>
            </a:r>
            <a:r>
              <a:rPr kumimoji="1" lang="en-US" altLang="ja-JP" sz="1200" dirty="0">
                <a:latin typeface="+mn-lt"/>
              </a:rPr>
              <a:t>A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3260644" y="5182760"/>
            <a:ext cx="79380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200" dirty="0"/>
              <a:t>ブロック</a:t>
            </a:r>
            <a:r>
              <a:rPr kumimoji="1" lang="en-US" altLang="ja-JP" sz="1200" dirty="0" smtClean="0">
                <a:latin typeface="+mn-lt"/>
              </a:rPr>
              <a:t>B</a:t>
            </a:r>
            <a:endParaRPr kumimoji="1" lang="en-US" altLang="ja-JP" sz="1200" dirty="0">
              <a:latin typeface="+mn-lt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4564887" y="5459732"/>
            <a:ext cx="894797" cy="30777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kumimoji="1" lang="ja-JP" altLang="en-US" sz="1400" dirty="0" smtClean="0">
                <a:latin typeface="+mn-lt"/>
              </a:rPr>
              <a:t>ブロック</a:t>
            </a:r>
            <a:r>
              <a:rPr kumimoji="1" lang="en-US" altLang="ja-JP" sz="1400" dirty="0" smtClean="0">
                <a:latin typeface="+mn-lt"/>
              </a:rPr>
              <a:t>B</a:t>
            </a:r>
            <a:endParaRPr kumimoji="1" lang="en-US" altLang="ja-JP" sz="1400" dirty="0">
              <a:latin typeface="+mn-lt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4544977" y="4341789"/>
            <a:ext cx="934616" cy="30777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400" dirty="0">
                <a:latin typeface="+mn-lt"/>
              </a:rPr>
              <a:t>ブロック</a:t>
            </a:r>
            <a:r>
              <a:rPr lang="en-US" altLang="ja-JP" sz="1400" dirty="0" smtClean="0">
                <a:latin typeface="+mn-lt"/>
              </a:rPr>
              <a:t> </a:t>
            </a:r>
            <a:r>
              <a:rPr kumimoji="1" lang="en-US" altLang="ja-JP" sz="1400" dirty="0">
                <a:latin typeface="+mn-lt"/>
              </a:rPr>
              <a:t>A</a:t>
            </a:r>
          </a:p>
        </p:txBody>
      </p:sp>
      <p:sp>
        <p:nvSpPr>
          <p:cNvPr id="32" name="角丸四角形 31"/>
          <p:cNvSpPr/>
          <p:nvPr/>
        </p:nvSpPr>
        <p:spPr bwMode="auto">
          <a:xfrm>
            <a:off x="966652" y="3807793"/>
            <a:ext cx="841874" cy="317897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  <a:extLst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kumimoji="0" lang="en-US" altLang="ja-JP" sz="14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ＭＳ Ｐゴシック" panose="020B0600070205080204" pitchFamily="50" charset="-128"/>
              </a:rPr>
              <a:t>STEP1</a:t>
            </a:r>
            <a:endParaRPr kumimoji="0" lang="ja-JP" altLang="en-US" sz="140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33" name="角丸四角形 32"/>
          <p:cNvSpPr/>
          <p:nvPr/>
        </p:nvSpPr>
        <p:spPr bwMode="auto">
          <a:xfrm>
            <a:off x="2395723" y="3807793"/>
            <a:ext cx="841874" cy="317897"/>
          </a:xfrm>
          <a:prstGeom prst="roundRect">
            <a:avLst/>
          </a:prstGeom>
          <a:noFill/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kumimoji="0" lang="en-US" altLang="ja-JP" sz="1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ＭＳ Ｐゴシック" panose="020B0600070205080204" pitchFamily="50" charset="-128"/>
              </a:rPr>
              <a:t>STEP2</a:t>
            </a:r>
            <a:endParaRPr kumimoji="0" lang="ja-JP" altLang="en-US" sz="140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 bwMode="auto">
          <a:xfrm>
            <a:off x="3824794" y="3807793"/>
            <a:ext cx="841874" cy="317897"/>
          </a:xfrm>
          <a:prstGeom prst="roundRect">
            <a:avLst/>
          </a:prstGeom>
          <a:noFill/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kumimoji="0" lang="en-US" altLang="ja-JP" sz="1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ＭＳ Ｐゴシック" panose="020B0600070205080204" pitchFamily="50" charset="-128"/>
              </a:rPr>
              <a:t>STEP3</a:t>
            </a:r>
            <a:endParaRPr kumimoji="0" lang="ja-JP" altLang="en-US" sz="140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35" name="角丸四角形 34"/>
          <p:cNvSpPr/>
          <p:nvPr/>
        </p:nvSpPr>
        <p:spPr bwMode="auto">
          <a:xfrm>
            <a:off x="5253865" y="3807793"/>
            <a:ext cx="841874" cy="317897"/>
          </a:xfrm>
          <a:prstGeom prst="roundRect">
            <a:avLst/>
          </a:prstGeom>
          <a:noFill/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kumimoji="0" lang="en-US" altLang="ja-JP" sz="1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ＭＳ Ｐゴシック" panose="020B0600070205080204" pitchFamily="50" charset="-128"/>
              </a:rPr>
              <a:t>STEP4</a:t>
            </a:r>
            <a:endParaRPr kumimoji="0" lang="ja-JP" altLang="en-US" sz="140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36" name="テキスト ボックス 9"/>
          <p:cNvSpPr txBox="1"/>
          <p:nvPr/>
        </p:nvSpPr>
        <p:spPr>
          <a:xfrm>
            <a:off x="159530" y="5858787"/>
            <a:ext cx="1369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kumimoji="1" lang="ja-JP" altLang="en-US" sz="1800" dirty="0" smtClean="0"/>
              <a:t>ソースコード</a:t>
            </a:r>
            <a:endParaRPr kumimoji="1" lang="ja-JP" altLang="en-US" sz="1800" dirty="0"/>
          </a:p>
        </p:txBody>
      </p:sp>
      <p:sp>
        <p:nvSpPr>
          <p:cNvPr id="37" name="テキスト ボックス 39"/>
          <p:cNvSpPr txBox="1"/>
          <p:nvPr/>
        </p:nvSpPr>
        <p:spPr>
          <a:xfrm>
            <a:off x="2979587" y="6163319"/>
            <a:ext cx="135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kumimoji="1" lang="ja-JP" altLang="en-US" sz="1800" dirty="0" smtClean="0"/>
              <a:t>ワードリスト</a:t>
            </a:r>
            <a:endParaRPr kumimoji="1" lang="ja-JP" altLang="en-US" sz="1800" dirty="0"/>
          </a:p>
        </p:txBody>
      </p:sp>
      <p:sp>
        <p:nvSpPr>
          <p:cNvPr id="38" name="テキスト ボックス 40"/>
          <p:cNvSpPr txBox="1"/>
          <p:nvPr/>
        </p:nvSpPr>
        <p:spPr>
          <a:xfrm>
            <a:off x="4242705" y="6163319"/>
            <a:ext cx="1539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kumimoji="1" lang="ja-JP" altLang="en-US" sz="1800" dirty="0" smtClean="0"/>
              <a:t>特徴ベクトル</a:t>
            </a:r>
            <a:endParaRPr kumimoji="1" lang="ja-JP" altLang="en-US" sz="1800" dirty="0"/>
          </a:p>
        </p:txBody>
      </p:sp>
      <p:sp>
        <p:nvSpPr>
          <p:cNvPr id="39" name="テキスト ボックス 41"/>
          <p:cNvSpPr txBox="1"/>
          <p:nvPr/>
        </p:nvSpPr>
        <p:spPr>
          <a:xfrm>
            <a:off x="5901057" y="6163319"/>
            <a:ext cx="954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kumimoji="1" lang="ja-JP" altLang="en-US" sz="1800" dirty="0" smtClean="0"/>
              <a:t>クラスタ</a:t>
            </a:r>
            <a:endParaRPr kumimoji="1" lang="ja-JP" altLang="en-US" sz="1800" dirty="0"/>
          </a:p>
        </p:txBody>
      </p:sp>
      <p:sp>
        <p:nvSpPr>
          <p:cNvPr id="40" name="テキスト ボックス 45"/>
          <p:cNvSpPr txBox="1"/>
          <p:nvPr/>
        </p:nvSpPr>
        <p:spPr>
          <a:xfrm>
            <a:off x="7226472" y="5986552"/>
            <a:ext cx="1779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kumimoji="1" lang="ja-JP" altLang="en-US" sz="1600" dirty="0" smtClean="0"/>
              <a:t>クローンペアリスト</a:t>
            </a:r>
            <a:endParaRPr kumimoji="1" lang="ja-JP" altLang="en-US" sz="1600" dirty="0"/>
          </a:p>
        </p:txBody>
      </p:sp>
      <p:sp>
        <p:nvSpPr>
          <p:cNvPr id="41" name="Freeform 13"/>
          <p:cNvSpPr>
            <a:spLocks/>
          </p:cNvSpPr>
          <p:nvPr/>
        </p:nvSpPr>
        <p:spPr bwMode="auto">
          <a:xfrm>
            <a:off x="528201" y="4794449"/>
            <a:ext cx="455925" cy="22723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2" name="Freeform 13"/>
          <p:cNvSpPr>
            <a:spLocks/>
          </p:cNvSpPr>
          <p:nvPr/>
        </p:nvSpPr>
        <p:spPr bwMode="auto">
          <a:xfrm>
            <a:off x="533663" y="5168254"/>
            <a:ext cx="455925" cy="22723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graphicFrame>
        <p:nvGraphicFramePr>
          <p:cNvPr id="43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4297068"/>
              </p:ext>
            </p:extLst>
          </p:nvPr>
        </p:nvGraphicFramePr>
        <p:xfrm>
          <a:off x="7315199" y="4230653"/>
          <a:ext cx="1691197" cy="176433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454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1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48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05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類似度</a:t>
                      </a:r>
                      <a:endParaRPr kumimoji="1" lang="ja-JP" altLang="en-US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ブロック対</a:t>
                      </a:r>
                      <a:endParaRPr kumimoji="1" lang="ja-JP" altLang="en-US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クローン</a:t>
                      </a:r>
                      <a:endParaRPr kumimoji="1" lang="ja-JP" altLang="en-US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54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0.95</a:t>
                      </a:r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ブロック</a:t>
                      </a:r>
                      <a:r>
                        <a:rPr kumimoji="1" lang="en-US" altLang="ja-JP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</a:t>
                      </a:r>
                      <a:endParaRPr kumimoji="1" lang="ja-JP" altLang="en-US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✓</a:t>
                      </a:r>
                      <a:endParaRPr kumimoji="1" lang="en-US" altLang="ja-JP" sz="1200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542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ブロック</a:t>
                      </a:r>
                      <a:r>
                        <a:rPr kumimoji="1" lang="en-US" altLang="ja-JP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B</a:t>
                      </a:r>
                      <a:endParaRPr kumimoji="1" lang="ja-JP" altLang="en-US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54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0.70</a:t>
                      </a:r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ブロック</a:t>
                      </a:r>
                      <a:r>
                        <a:rPr kumimoji="1" lang="en-US" altLang="ja-JP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C</a:t>
                      </a:r>
                      <a:endParaRPr kumimoji="1" lang="ja-JP" altLang="en-US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542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ブロック</a:t>
                      </a:r>
                      <a:r>
                        <a:rPr kumimoji="1" lang="en-US" altLang="ja-JP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</a:t>
                      </a:r>
                      <a:endParaRPr kumimoji="1" lang="ja-JP" altLang="en-US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054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0.90</a:t>
                      </a:r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ブロック</a:t>
                      </a:r>
                      <a:r>
                        <a:rPr kumimoji="1" lang="en-US" altLang="ja-JP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</a:t>
                      </a:r>
                      <a:endParaRPr kumimoji="1" lang="ja-JP" altLang="en-US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✓</a:t>
                      </a:r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542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ブロック</a:t>
                      </a:r>
                      <a:r>
                        <a:rPr kumimoji="1" lang="en-US" altLang="ja-JP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E</a:t>
                      </a:r>
                      <a:endParaRPr kumimoji="1" lang="ja-JP" altLang="en-US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054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…</a:t>
                      </a:r>
                      <a:endParaRPr kumimoji="1" lang="ja-JP" altLang="en-US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…</a:t>
                      </a:r>
                      <a:endParaRPr kumimoji="1" lang="ja-JP" altLang="en-US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…</a:t>
                      </a:r>
                      <a:endParaRPr kumimoji="1" lang="ja-JP" altLang="en-US" sz="105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4" name="右矢印 43"/>
          <p:cNvSpPr/>
          <p:nvPr/>
        </p:nvSpPr>
        <p:spPr>
          <a:xfrm rot="1735556">
            <a:off x="5547705" y="4598438"/>
            <a:ext cx="279735" cy="30495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sp>
        <p:nvSpPr>
          <p:cNvPr id="45" name="右矢印 44"/>
          <p:cNvSpPr/>
          <p:nvPr/>
        </p:nvSpPr>
        <p:spPr>
          <a:xfrm rot="19574720">
            <a:off x="5547705" y="5458392"/>
            <a:ext cx="279735" cy="30495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sp>
        <p:nvSpPr>
          <p:cNvPr id="46" name="右矢印 45"/>
          <p:cNvSpPr/>
          <p:nvPr/>
        </p:nvSpPr>
        <p:spPr>
          <a:xfrm>
            <a:off x="4146728" y="4460522"/>
            <a:ext cx="279735" cy="30495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sp>
        <p:nvSpPr>
          <p:cNvPr id="47" name="右矢印 46"/>
          <p:cNvSpPr/>
          <p:nvPr/>
        </p:nvSpPr>
        <p:spPr>
          <a:xfrm>
            <a:off x="4146728" y="5580984"/>
            <a:ext cx="279735" cy="30495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sp>
        <p:nvSpPr>
          <p:cNvPr id="48" name="右矢印 47"/>
          <p:cNvSpPr/>
          <p:nvPr/>
        </p:nvSpPr>
        <p:spPr>
          <a:xfrm rot="1735556">
            <a:off x="2853686" y="5458392"/>
            <a:ext cx="279735" cy="30495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sp>
        <p:nvSpPr>
          <p:cNvPr id="50" name="右矢印 49"/>
          <p:cNvSpPr/>
          <p:nvPr/>
        </p:nvSpPr>
        <p:spPr>
          <a:xfrm rot="19574720">
            <a:off x="2853686" y="4598438"/>
            <a:ext cx="279735" cy="30495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sp>
        <p:nvSpPr>
          <p:cNvPr id="51" name="右矢印 50"/>
          <p:cNvSpPr/>
          <p:nvPr/>
        </p:nvSpPr>
        <p:spPr>
          <a:xfrm>
            <a:off x="1247722" y="4934693"/>
            <a:ext cx="279735" cy="30495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sp>
        <p:nvSpPr>
          <p:cNvPr id="83" name="テキスト ボックス 39"/>
          <p:cNvSpPr txBox="1"/>
          <p:nvPr/>
        </p:nvSpPr>
        <p:spPr>
          <a:xfrm>
            <a:off x="1587909" y="5858787"/>
            <a:ext cx="135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kumimoji="1" lang="ja-JP" altLang="en-US" sz="1800" dirty="0" smtClean="0"/>
              <a:t>抽象構文木</a:t>
            </a:r>
            <a:endParaRPr kumimoji="1" lang="ja-JP" altLang="en-US" sz="1800" dirty="0"/>
          </a:p>
        </p:txBody>
      </p:sp>
      <p:sp>
        <p:nvSpPr>
          <p:cNvPr id="84" name="角丸四角形 83"/>
          <p:cNvSpPr/>
          <p:nvPr/>
        </p:nvSpPr>
        <p:spPr bwMode="auto">
          <a:xfrm>
            <a:off x="6682935" y="3807793"/>
            <a:ext cx="841874" cy="317897"/>
          </a:xfrm>
          <a:prstGeom prst="roundRect">
            <a:avLst/>
          </a:prstGeom>
          <a:noFill/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kumimoji="0" lang="en-US" altLang="ja-JP" sz="14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ＭＳ Ｐゴシック" panose="020B0600070205080204" pitchFamily="50" charset="-128"/>
              </a:rPr>
              <a:t>STEP5</a:t>
            </a:r>
            <a:endParaRPr kumimoji="0" lang="ja-JP" altLang="en-US" sz="140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  <a:ea typeface="ＭＳ Ｐゴシック" panose="020B0600070205080204" pitchFamily="50" charset="-128"/>
            </a:endParaRPr>
          </a:p>
        </p:txBody>
      </p:sp>
      <p:graphicFrame>
        <p:nvGraphicFramePr>
          <p:cNvPr id="49" name="表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140339"/>
              </p:ext>
            </p:extLst>
          </p:nvPr>
        </p:nvGraphicFramePr>
        <p:xfrm>
          <a:off x="3286642" y="4438388"/>
          <a:ext cx="718279" cy="65418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66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209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ワード</a:t>
                      </a:r>
                      <a:endParaRPr kumimoji="1" lang="ja-JP" altLang="en-US" sz="10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個数</a:t>
                      </a:r>
                      <a:endParaRPr kumimoji="1" lang="ja-JP" altLang="en-US" sz="10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43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dirty="0" smtClean="0"/>
                        <a:t>xxx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dirty="0" smtClean="0"/>
                        <a:t>3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36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dirty="0" err="1" smtClean="0"/>
                        <a:t>yyy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dirty="0" smtClean="0"/>
                        <a:t>2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209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dirty="0" smtClean="0"/>
                        <a:t>…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dirty="0" smtClean="0"/>
                        <a:t>…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2" name="表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147015"/>
              </p:ext>
            </p:extLst>
          </p:nvPr>
        </p:nvGraphicFramePr>
        <p:xfrm>
          <a:off x="3300866" y="5484005"/>
          <a:ext cx="718279" cy="65418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668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209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ワード</a:t>
                      </a:r>
                      <a:endParaRPr kumimoji="1" lang="ja-JP" altLang="en-US" sz="10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個数</a:t>
                      </a:r>
                      <a:endParaRPr kumimoji="1" lang="ja-JP" altLang="en-US" sz="10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43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dirty="0" smtClean="0"/>
                        <a:t>xxx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dirty="0" smtClean="0"/>
                        <a:t>4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36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dirty="0" err="1" smtClean="0"/>
                        <a:t>yyy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dirty="0" smtClean="0"/>
                        <a:t>3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209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dirty="0" smtClean="0"/>
                        <a:t>…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000" dirty="0" smtClean="0"/>
                        <a:t>…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3" name="グループ化 52"/>
          <p:cNvGrpSpPr/>
          <p:nvPr/>
        </p:nvGrpSpPr>
        <p:grpSpPr>
          <a:xfrm>
            <a:off x="1575717" y="4295503"/>
            <a:ext cx="1172899" cy="1450152"/>
            <a:chOff x="142723" y="3823855"/>
            <a:chExt cx="2015171" cy="1450152"/>
          </a:xfrm>
        </p:grpSpPr>
        <p:sp>
          <p:nvSpPr>
            <p:cNvPr id="54" name="角丸四角形 53"/>
            <p:cNvSpPr/>
            <p:nvPr/>
          </p:nvSpPr>
          <p:spPr>
            <a:xfrm>
              <a:off x="1061574" y="3823855"/>
              <a:ext cx="512619" cy="217900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55" name="角丸四角形 54"/>
            <p:cNvSpPr/>
            <p:nvPr/>
          </p:nvSpPr>
          <p:spPr>
            <a:xfrm>
              <a:off x="477873" y="4234606"/>
              <a:ext cx="615938" cy="217900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56" name="角丸四角形 55"/>
            <p:cNvSpPr/>
            <p:nvPr/>
          </p:nvSpPr>
          <p:spPr>
            <a:xfrm>
              <a:off x="1541956" y="4239496"/>
              <a:ext cx="615938" cy="217900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57" name="角丸四角形 56"/>
            <p:cNvSpPr/>
            <p:nvPr/>
          </p:nvSpPr>
          <p:spPr>
            <a:xfrm>
              <a:off x="1539990" y="4656471"/>
              <a:ext cx="615938" cy="217900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58" name="角丸四角形 57"/>
            <p:cNvSpPr/>
            <p:nvPr/>
          </p:nvSpPr>
          <p:spPr>
            <a:xfrm>
              <a:off x="142723" y="4652734"/>
              <a:ext cx="615938" cy="217900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59" name="角丸四角形 58"/>
            <p:cNvSpPr/>
            <p:nvPr/>
          </p:nvSpPr>
          <p:spPr>
            <a:xfrm>
              <a:off x="823665" y="4645357"/>
              <a:ext cx="658734" cy="217900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/>
            </a:p>
          </p:txBody>
        </p:sp>
        <p:sp>
          <p:nvSpPr>
            <p:cNvPr id="60" name="角丸四角形 59"/>
            <p:cNvSpPr/>
            <p:nvPr/>
          </p:nvSpPr>
          <p:spPr>
            <a:xfrm>
              <a:off x="845063" y="5056107"/>
              <a:ext cx="615938" cy="217900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cxnSp>
          <p:nvCxnSpPr>
            <p:cNvPr id="61" name="直線コネクタ 60"/>
            <p:cNvCxnSpPr>
              <a:stCxn id="59" idx="2"/>
              <a:endCxn id="60" idx="0"/>
            </p:cNvCxnSpPr>
            <p:nvPr/>
          </p:nvCxnSpPr>
          <p:spPr>
            <a:xfrm>
              <a:off x="1153032" y="4863257"/>
              <a:ext cx="0" cy="1928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>
              <a:stCxn id="55" idx="2"/>
              <a:endCxn id="58" idx="0"/>
            </p:cNvCxnSpPr>
            <p:nvPr/>
          </p:nvCxnSpPr>
          <p:spPr>
            <a:xfrm flipH="1">
              <a:off x="450692" y="4452506"/>
              <a:ext cx="335150" cy="20022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>
              <a:stCxn id="55" idx="2"/>
              <a:endCxn id="59" idx="0"/>
            </p:cNvCxnSpPr>
            <p:nvPr/>
          </p:nvCxnSpPr>
          <p:spPr>
            <a:xfrm>
              <a:off x="785842" y="4452506"/>
              <a:ext cx="367190" cy="19285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>
              <a:stCxn id="56" idx="2"/>
              <a:endCxn id="57" idx="0"/>
            </p:cNvCxnSpPr>
            <p:nvPr/>
          </p:nvCxnSpPr>
          <p:spPr>
            <a:xfrm flipH="1">
              <a:off x="1847959" y="4457396"/>
              <a:ext cx="1966" cy="19907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>
              <a:stCxn id="54" idx="2"/>
              <a:endCxn id="55" idx="0"/>
            </p:cNvCxnSpPr>
            <p:nvPr/>
          </p:nvCxnSpPr>
          <p:spPr>
            <a:xfrm flipH="1">
              <a:off x="785842" y="4041755"/>
              <a:ext cx="532042" cy="19285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直線コネクタ 65"/>
            <p:cNvCxnSpPr>
              <a:stCxn id="54" idx="2"/>
              <a:endCxn id="56" idx="0"/>
            </p:cNvCxnSpPr>
            <p:nvPr/>
          </p:nvCxnSpPr>
          <p:spPr>
            <a:xfrm>
              <a:off x="1317884" y="4041755"/>
              <a:ext cx="532041" cy="19774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286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200" dirty="0"/>
              <a:t>関数クローン</a:t>
            </a:r>
            <a:r>
              <a:rPr lang="ja-JP" altLang="en-US" sz="3200" dirty="0" smtClean="0"/>
              <a:t>検出法との</a:t>
            </a:r>
            <a:r>
              <a:rPr lang="ja-JP" altLang="en-US" sz="3200" dirty="0"/>
              <a:t>主な</a:t>
            </a:r>
            <a:r>
              <a:rPr lang="ja-JP" altLang="en-US" sz="3200" dirty="0" smtClean="0"/>
              <a:t>変更点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8711"/>
          </a:xfrm>
        </p:spPr>
        <p:txBody>
          <a:bodyPr>
            <a:normAutofit lnSpcReduction="10000"/>
          </a:bodyPr>
          <a:lstStyle/>
          <a:p>
            <a:r>
              <a:rPr lang="ja-JP" altLang="en-US" sz="2800" dirty="0" smtClean="0"/>
              <a:t>検出粒度の変更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コードブロック単位でのクローン検出を行う</a:t>
            </a:r>
            <a:endParaRPr lang="en-US" altLang="ja-JP" sz="2400" dirty="0" smtClean="0"/>
          </a:p>
          <a:p>
            <a:r>
              <a:rPr lang="en-US" altLang="ja-JP" dirty="0" smtClean="0"/>
              <a:t>LSH</a:t>
            </a:r>
            <a:r>
              <a:rPr lang="ja-JP" altLang="en-US" dirty="0" smtClean="0"/>
              <a:t> クラスタリングを行うツールの変更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Multi-Probe LSH[4] </a:t>
            </a:r>
            <a:r>
              <a:rPr lang="ja-JP" altLang="en-US" dirty="0" smtClean="0"/>
              <a:t>を使用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⇐ メモリ使用量を削減した </a:t>
            </a:r>
            <a:r>
              <a:rPr lang="en-US" altLang="ja-JP" dirty="0" smtClean="0"/>
              <a:t>LSH</a:t>
            </a:r>
            <a:r>
              <a:rPr lang="ja-JP" altLang="en-US" dirty="0" smtClean="0"/>
              <a:t> の一種</a:t>
            </a:r>
            <a:endParaRPr lang="en-US" altLang="ja-JP" dirty="0" smtClean="0"/>
          </a:p>
          <a:p>
            <a:pPr lvl="1">
              <a:buClr>
                <a:srgbClr val="073E87"/>
              </a:buClr>
            </a:pPr>
            <a:r>
              <a:rPr lang="en-US" altLang="ja-JP" dirty="0">
                <a:solidFill>
                  <a:srgbClr val="0C0C0C">
                    <a:lumMod val="90000"/>
                    <a:lumOff val="10000"/>
                  </a:srgbClr>
                </a:solidFill>
              </a:rPr>
              <a:t>FALCONN</a:t>
            </a:r>
            <a:r>
              <a:rPr lang="ja-JP" altLang="en-US" dirty="0">
                <a:solidFill>
                  <a:srgbClr val="0C0C0C">
                    <a:lumMod val="90000"/>
                    <a:lumOff val="10000"/>
                  </a:srgbClr>
                </a:solidFill>
              </a:rPr>
              <a:t> ライブラリを用いて実装</a:t>
            </a:r>
            <a:endParaRPr lang="en-US" altLang="ja-JP" dirty="0">
              <a:solidFill>
                <a:srgbClr val="0C0C0C">
                  <a:lumMod val="90000"/>
                  <a:lumOff val="10000"/>
                </a:srgbClr>
              </a:solidFill>
            </a:endParaRPr>
          </a:p>
          <a:p>
            <a:pPr marL="457200" lvl="1" indent="0">
              <a:buNone/>
            </a:pPr>
            <a:endParaRPr lang="en-US" altLang="ja-JP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pPr marL="457200" lvl="1" indent="0">
              <a:buNone/>
            </a:pP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57200" y="5865146"/>
            <a:ext cx="8218488" cy="4719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[4] L.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Qin,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J. William, W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altLang="ja-JP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Zhe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C.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Moses, L. Kai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Multi-probe LSH: efficient indexing for high-dimensional similarity search. Proceedings of the 33rd international conference on Very large data bases,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pp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950-961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2007.</a:t>
            </a:r>
            <a:endParaRPr lang="en-US" altLang="ja-JP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936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mtClean="0"/>
              <a:t>コードブロック</a:t>
            </a:r>
            <a:r>
              <a:rPr kumimoji="1" lang="ja-JP" altLang="en-US" dirty="0" smtClean="0"/>
              <a:t>単位の検出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ソースコードに対して構文解析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ANTLR</a:t>
            </a:r>
            <a:r>
              <a:rPr lang="ja-JP" altLang="en-US" dirty="0" smtClean="0"/>
              <a:t> </a:t>
            </a:r>
            <a:r>
              <a:rPr lang="en-US" altLang="ja-JP" dirty="0" smtClean="0"/>
              <a:t>v4 [5]</a:t>
            </a:r>
            <a:r>
              <a:rPr lang="ja-JP" altLang="en-US" dirty="0" smtClean="0"/>
              <a:t> を用いて実装</a:t>
            </a:r>
            <a:endParaRPr lang="en-US" altLang="ja-JP" dirty="0"/>
          </a:p>
          <a:p>
            <a:r>
              <a:rPr lang="ja-JP" altLang="en-US" dirty="0" smtClean="0"/>
              <a:t>抽象構文木からコードブロックを抽出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/>
          </a:p>
        </p:txBody>
      </p:sp>
      <p:sp>
        <p:nvSpPr>
          <p:cNvPr id="6" name="メモ 5"/>
          <p:cNvSpPr/>
          <p:nvPr/>
        </p:nvSpPr>
        <p:spPr>
          <a:xfrm rot="10800000">
            <a:off x="1941441" y="4131975"/>
            <a:ext cx="694587" cy="1028896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200"/>
          </a:p>
        </p:txBody>
      </p:sp>
      <p:sp>
        <p:nvSpPr>
          <p:cNvPr id="7" name="メモ 6"/>
          <p:cNvSpPr/>
          <p:nvPr/>
        </p:nvSpPr>
        <p:spPr>
          <a:xfrm rot="10800000">
            <a:off x="2033757" y="4256882"/>
            <a:ext cx="694587" cy="1028896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200"/>
          </a:p>
        </p:txBody>
      </p:sp>
      <p:sp>
        <p:nvSpPr>
          <p:cNvPr id="8" name="メモ 7"/>
          <p:cNvSpPr/>
          <p:nvPr/>
        </p:nvSpPr>
        <p:spPr>
          <a:xfrm rot="10800000">
            <a:off x="2163765" y="4408041"/>
            <a:ext cx="694587" cy="1028896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200"/>
          </a:p>
        </p:txBody>
      </p:sp>
      <p:sp>
        <p:nvSpPr>
          <p:cNvPr id="12" name="テキスト ボックス 9"/>
          <p:cNvSpPr txBox="1"/>
          <p:nvPr/>
        </p:nvSpPr>
        <p:spPr>
          <a:xfrm>
            <a:off x="1941440" y="5704301"/>
            <a:ext cx="1369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kumimoji="1" lang="ja-JP" altLang="en-US" sz="1800" dirty="0" smtClean="0"/>
              <a:t>ソースコード</a:t>
            </a:r>
            <a:endParaRPr kumimoji="1" lang="ja-JP" altLang="en-US" sz="1800" dirty="0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2310111" y="4639963"/>
            <a:ext cx="455925" cy="22723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15" name="Freeform 13"/>
          <p:cNvSpPr>
            <a:spLocks/>
          </p:cNvSpPr>
          <p:nvPr/>
        </p:nvSpPr>
        <p:spPr bwMode="auto">
          <a:xfrm>
            <a:off x="2315573" y="5013768"/>
            <a:ext cx="455925" cy="227233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16" name="右矢印 15"/>
          <p:cNvSpPr/>
          <p:nvPr/>
        </p:nvSpPr>
        <p:spPr>
          <a:xfrm rot="1735556">
            <a:off x="5675404" y="5242754"/>
            <a:ext cx="279735" cy="30495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sp>
        <p:nvSpPr>
          <p:cNvPr id="17" name="右矢印 16"/>
          <p:cNvSpPr/>
          <p:nvPr/>
        </p:nvSpPr>
        <p:spPr>
          <a:xfrm rot="19574720">
            <a:off x="5675404" y="4382800"/>
            <a:ext cx="279735" cy="30495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sp>
        <p:nvSpPr>
          <p:cNvPr id="18" name="右矢印 17"/>
          <p:cNvSpPr/>
          <p:nvPr/>
        </p:nvSpPr>
        <p:spPr>
          <a:xfrm>
            <a:off x="3029632" y="4780207"/>
            <a:ext cx="279735" cy="304959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400" dirty="0"/>
          </a:p>
        </p:txBody>
      </p:sp>
      <p:sp>
        <p:nvSpPr>
          <p:cNvPr id="19" name="テキスト ボックス 39"/>
          <p:cNvSpPr txBox="1"/>
          <p:nvPr/>
        </p:nvSpPr>
        <p:spPr>
          <a:xfrm>
            <a:off x="3855293" y="5704301"/>
            <a:ext cx="135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kumimoji="1" lang="ja-JP" altLang="en-US" sz="1800" dirty="0" smtClean="0"/>
              <a:t>抽象構文木</a:t>
            </a:r>
            <a:endParaRPr kumimoji="1" lang="ja-JP" altLang="en-US" sz="1800" dirty="0"/>
          </a:p>
        </p:txBody>
      </p:sp>
      <p:sp>
        <p:nvSpPr>
          <p:cNvPr id="26" name="正方形/長方形 25"/>
          <p:cNvSpPr/>
          <p:nvPr/>
        </p:nvSpPr>
        <p:spPr>
          <a:xfrm>
            <a:off x="6364339" y="3483571"/>
            <a:ext cx="1048685" cy="338554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600" dirty="0">
                <a:latin typeface="+mn-lt"/>
              </a:rPr>
              <a:t>ブロック</a:t>
            </a:r>
            <a:r>
              <a:rPr lang="en-US" altLang="ja-JP" sz="1600" dirty="0" smtClean="0">
                <a:latin typeface="+mn-lt"/>
              </a:rPr>
              <a:t> </a:t>
            </a:r>
            <a:r>
              <a:rPr kumimoji="1" lang="en-US" altLang="ja-JP" sz="1600" dirty="0">
                <a:latin typeface="+mn-lt"/>
              </a:rPr>
              <a:t>A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374535" y="4783541"/>
            <a:ext cx="976549" cy="338554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600" dirty="0"/>
              <a:t>ブロック</a:t>
            </a:r>
            <a:r>
              <a:rPr kumimoji="1" lang="en-US" altLang="ja-JP" sz="1600" dirty="0" smtClean="0">
                <a:latin typeface="+mn-lt"/>
              </a:rPr>
              <a:t>B</a:t>
            </a:r>
            <a:endParaRPr kumimoji="1" lang="en-US" altLang="ja-JP" sz="1600" dirty="0">
              <a:latin typeface="+mn-lt"/>
            </a:endParaRPr>
          </a:p>
        </p:txBody>
      </p:sp>
      <p:sp>
        <p:nvSpPr>
          <p:cNvPr id="28" name="テキスト ボックス 39"/>
          <p:cNvSpPr txBox="1"/>
          <p:nvPr/>
        </p:nvSpPr>
        <p:spPr>
          <a:xfrm>
            <a:off x="6241853" y="6029925"/>
            <a:ext cx="135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kumimoji="1" lang="ja-JP" altLang="en-US" sz="1800" dirty="0" smtClean="0"/>
              <a:t>ワードリスト</a:t>
            </a:r>
            <a:endParaRPr kumimoji="1" lang="ja-JP" altLang="en-US" sz="1800" dirty="0"/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718900"/>
              </p:ext>
            </p:extLst>
          </p:nvPr>
        </p:nvGraphicFramePr>
        <p:xfrm>
          <a:off x="6325419" y="3859625"/>
          <a:ext cx="1126523" cy="97536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75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1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209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ワード</a:t>
                      </a:r>
                      <a:endParaRPr kumimoji="1" lang="ja-JP" altLang="en-US" sz="16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個数</a:t>
                      </a:r>
                      <a:endParaRPr kumimoji="1" lang="ja-JP" altLang="en-US" sz="16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43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600" dirty="0" smtClean="0"/>
                        <a:t>xxx</a:t>
                      </a:r>
                      <a:endParaRPr kumimoji="1" lang="ja-JP" altLang="en-US" sz="16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600" dirty="0" smtClean="0"/>
                        <a:t>3</a:t>
                      </a:r>
                      <a:endParaRPr kumimoji="1" lang="ja-JP" altLang="en-US" sz="16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36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600" dirty="0" err="1" smtClean="0"/>
                        <a:t>yyy</a:t>
                      </a:r>
                      <a:endParaRPr kumimoji="1" lang="ja-JP" altLang="en-US" sz="16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600" dirty="0" smtClean="0"/>
                        <a:t>2</a:t>
                      </a:r>
                      <a:endParaRPr kumimoji="1" lang="ja-JP" altLang="en-US" sz="16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209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0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932101"/>
              </p:ext>
            </p:extLst>
          </p:nvPr>
        </p:nvGraphicFramePr>
        <p:xfrm>
          <a:off x="6300725" y="5070651"/>
          <a:ext cx="1112299" cy="97536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68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2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209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ワード</a:t>
                      </a:r>
                      <a:endParaRPr kumimoji="1" lang="ja-JP" altLang="en-US" sz="16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6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個数</a:t>
                      </a:r>
                      <a:endParaRPr kumimoji="1" lang="ja-JP" altLang="en-US" sz="16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43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600" dirty="0" smtClean="0"/>
                        <a:t>xxx</a:t>
                      </a:r>
                      <a:endParaRPr kumimoji="1" lang="ja-JP" altLang="en-US" sz="16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600" dirty="0" smtClean="0"/>
                        <a:t>4</a:t>
                      </a:r>
                      <a:endParaRPr kumimoji="1" lang="ja-JP" altLang="en-US" sz="16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368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600" dirty="0" err="1" smtClean="0"/>
                        <a:t>yyy</a:t>
                      </a:r>
                      <a:endParaRPr kumimoji="1" lang="ja-JP" altLang="en-US" sz="16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600" dirty="0" smtClean="0"/>
                        <a:t>3</a:t>
                      </a:r>
                      <a:endParaRPr kumimoji="1" lang="ja-JP" altLang="en-US" sz="16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209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5" name="グループ化 54"/>
          <p:cNvGrpSpPr/>
          <p:nvPr/>
        </p:nvGrpSpPr>
        <p:grpSpPr>
          <a:xfrm>
            <a:off x="3463295" y="4028503"/>
            <a:ext cx="2015171" cy="1450152"/>
            <a:chOff x="142723" y="3823855"/>
            <a:chExt cx="2015171" cy="1450152"/>
          </a:xfrm>
        </p:grpSpPr>
        <p:sp>
          <p:nvSpPr>
            <p:cNvPr id="32" name="角丸四角形 31"/>
            <p:cNvSpPr/>
            <p:nvPr/>
          </p:nvSpPr>
          <p:spPr>
            <a:xfrm>
              <a:off x="1061574" y="3823855"/>
              <a:ext cx="512619" cy="217900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600" dirty="0" err="1" smtClean="0"/>
                <a:t>src</a:t>
              </a:r>
              <a:endParaRPr kumimoji="1" lang="ja-JP" altLang="en-US" sz="1600" dirty="0"/>
            </a:p>
          </p:txBody>
        </p:sp>
        <p:sp>
          <p:nvSpPr>
            <p:cNvPr id="33" name="角丸四角形 32"/>
            <p:cNvSpPr/>
            <p:nvPr/>
          </p:nvSpPr>
          <p:spPr>
            <a:xfrm>
              <a:off x="477873" y="4234606"/>
              <a:ext cx="615938" cy="217900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1600" dirty="0" err="1" smtClean="0"/>
                <a:t>func</a:t>
              </a:r>
              <a:endParaRPr kumimoji="1" lang="ja-JP" altLang="en-US" sz="1600" dirty="0"/>
            </a:p>
          </p:txBody>
        </p:sp>
        <p:sp>
          <p:nvSpPr>
            <p:cNvPr id="34" name="角丸四角形 33"/>
            <p:cNvSpPr/>
            <p:nvPr/>
          </p:nvSpPr>
          <p:spPr>
            <a:xfrm>
              <a:off x="1541956" y="4239496"/>
              <a:ext cx="615938" cy="217900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1600" dirty="0" err="1" smtClean="0"/>
                <a:t>func</a:t>
              </a:r>
              <a:endParaRPr kumimoji="1" lang="ja-JP" altLang="en-US" sz="1600" dirty="0"/>
            </a:p>
          </p:txBody>
        </p:sp>
        <p:sp>
          <p:nvSpPr>
            <p:cNvPr id="35" name="角丸四角形 34"/>
            <p:cNvSpPr/>
            <p:nvPr/>
          </p:nvSpPr>
          <p:spPr>
            <a:xfrm>
              <a:off x="1539990" y="4656471"/>
              <a:ext cx="615938" cy="217900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1600" dirty="0" err="1" smtClean="0"/>
                <a:t>exp</a:t>
              </a:r>
              <a:endParaRPr kumimoji="1" lang="ja-JP" altLang="en-US" sz="1600" dirty="0"/>
            </a:p>
          </p:txBody>
        </p:sp>
        <p:sp>
          <p:nvSpPr>
            <p:cNvPr id="36" name="角丸四角形 35"/>
            <p:cNvSpPr/>
            <p:nvPr/>
          </p:nvSpPr>
          <p:spPr>
            <a:xfrm>
              <a:off x="142723" y="4652734"/>
              <a:ext cx="615938" cy="217900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1600" dirty="0" err="1" smtClean="0"/>
                <a:t>exp</a:t>
              </a:r>
              <a:endParaRPr kumimoji="1" lang="ja-JP" altLang="en-US" sz="1600" dirty="0"/>
            </a:p>
          </p:txBody>
        </p:sp>
        <p:sp>
          <p:nvSpPr>
            <p:cNvPr id="37" name="角丸四角形 36"/>
            <p:cNvSpPr/>
            <p:nvPr/>
          </p:nvSpPr>
          <p:spPr>
            <a:xfrm>
              <a:off x="823665" y="4645357"/>
              <a:ext cx="658734" cy="217900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 smtClean="0"/>
                <a:t>block</a:t>
              </a:r>
              <a:endParaRPr kumimoji="1" lang="ja-JP" altLang="en-US" sz="1400" dirty="0"/>
            </a:p>
          </p:txBody>
        </p:sp>
        <p:sp>
          <p:nvSpPr>
            <p:cNvPr id="38" name="角丸四角形 37"/>
            <p:cNvSpPr/>
            <p:nvPr/>
          </p:nvSpPr>
          <p:spPr>
            <a:xfrm>
              <a:off x="845063" y="5056107"/>
              <a:ext cx="615938" cy="217900"/>
            </a:xfrm>
            <a:prstGeom prst="round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1600" dirty="0" err="1" smtClean="0"/>
                <a:t>exp</a:t>
              </a:r>
              <a:endParaRPr kumimoji="1" lang="ja-JP" altLang="en-US" sz="1600" dirty="0"/>
            </a:p>
          </p:txBody>
        </p:sp>
        <p:cxnSp>
          <p:nvCxnSpPr>
            <p:cNvPr id="40" name="直線コネクタ 39"/>
            <p:cNvCxnSpPr>
              <a:stCxn id="37" idx="2"/>
              <a:endCxn id="38" idx="0"/>
            </p:cNvCxnSpPr>
            <p:nvPr/>
          </p:nvCxnSpPr>
          <p:spPr>
            <a:xfrm>
              <a:off x="1153032" y="4863257"/>
              <a:ext cx="0" cy="1928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>
              <a:stCxn id="33" idx="2"/>
              <a:endCxn id="36" idx="0"/>
            </p:cNvCxnSpPr>
            <p:nvPr/>
          </p:nvCxnSpPr>
          <p:spPr>
            <a:xfrm flipH="1">
              <a:off x="450692" y="4452506"/>
              <a:ext cx="335150" cy="20022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直線コネクタ 43"/>
            <p:cNvCxnSpPr>
              <a:stCxn id="33" idx="2"/>
              <a:endCxn id="37" idx="0"/>
            </p:cNvCxnSpPr>
            <p:nvPr/>
          </p:nvCxnSpPr>
          <p:spPr>
            <a:xfrm>
              <a:off x="785842" y="4452506"/>
              <a:ext cx="367190" cy="19285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>
              <a:stCxn id="34" idx="2"/>
              <a:endCxn id="35" idx="0"/>
            </p:cNvCxnSpPr>
            <p:nvPr/>
          </p:nvCxnSpPr>
          <p:spPr>
            <a:xfrm flipH="1">
              <a:off x="1847959" y="4457396"/>
              <a:ext cx="1966" cy="19907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直線コネクタ 47"/>
            <p:cNvCxnSpPr>
              <a:stCxn id="32" idx="2"/>
              <a:endCxn id="33" idx="0"/>
            </p:cNvCxnSpPr>
            <p:nvPr/>
          </p:nvCxnSpPr>
          <p:spPr>
            <a:xfrm flipH="1">
              <a:off x="785842" y="4041755"/>
              <a:ext cx="532042" cy="19285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直線コネクタ 49"/>
            <p:cNvCxnSpPr>
              <a:stCxn id="32" idx="2"/>
              <a:endCxn id="34" idx="0"/>
            </p:cNvCxnSpPr>
            <p:nvPr/>
          </p:nvCxnSpPr>
          <p:spPr>
            <a:xfrm>
              <a:off x="1317884" y="4041755"/>
              <a:ext cx="532041" cy="19774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56" name="図 5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32370" y="2161830"/>
            <a:ext cx="757179" cy="818195"/>
          </a:xfrm>
          <a:prstGeom prst="rect">
            <a:avLst/>
          </a:prstGeom>
        </p:spPr>
      </p:pic>
      <p:sp>
        <p:nvSpPr>
          <p:cNvPr id="39" name="テキスト ボックス 38"/>
          <p:cNvSpPr txBox="1"/>
          <p:nvPr/>
        </p:nvSpPr>
        <p:spPr>
          <a:xfrm>
            <a:off x="1941440" y="6262845"/>
            <a:ext cx="4070001" cy="23660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[5]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http://www.antlr.org/</a:t>
            </a:r>
          </a:p>
        </p:txBody>
      </p:sp>
    </p:spTree>
    <p:extLst>
      <p:ext uri="{BB962C8B-B14F-4D97-AF65-F5344CB8AC3E}">
        <p14:creationId xmlns:p14="http://schemas.microsoft.com/office/powerpoint/2010/main" val="13297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ja-JP" altLang="en-US" sz="2400" dirty="0" smtClean="0"/>
              <a:t>識別子名，予約語 をワードとする</a:t>
            </a:r>
            <a:endParaRPr lang="en-US" altLang="ja-JP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2400" dirty="0" smtClean="0"/>
              <a:t>ワードの分割</a:t>
            </a:r>
            <a:endParaRPr lang="en-US" altLang="ja-JP" sz="2400" dirty="0" smtClean="0"/>
          </a:p>
          <a:p>
            <a:pPr lvl="1"/>
            <a:r>
              <a:rPr lang="ja-JP" altLang="en-US" sz="2200" dirty="0" smtClean="0"/>
              <a:t>区切り</a:t>
            </a:r>
            <a:r>
              <a:rPr lang="ja-JP" altLang="en-US" sz="2200" dirty="0"/>
              <a:t>文字</a:t>
            </a:r>
            <a:r>
              <a:rPr lang="ja-JP" altLang="en-US" sz="2000" dirty="0" smtClean="0"/>
              <a:t>による分割 </a:t>
            </a:r>
            <a:r>
              <a:rPr lang="en-US" altLang="ja-JP" sz="2200" dirty="0" smtClean="0"/>
              <a:t>	</a:t>
            </a:r>
            <a:r>
              <a:rPr lang="ja-JP" altLang="en-US" sz="2000" dirty="0" smtClean="0"/>
              <a:t>（例：</a:t>
            </a:r>
            <a:r>
              <a:rPr lang="en-US" altLang="ja-JP" sz="2000" dirty="0" err="1" smtClean="0"/>
              <a:t>snake</a:t>
            </a:r>
            <a:r>
              <a:rPr lang="en-US" altLang="ja-JP" sz="2000" dirty="0" err="1" smtClean="0">
                <a:solidFill>
                  <a:srgbClr val="FF0000"/>
                </a:solidFill>
              </a:rPr>
              <a:t>_</a:t>
            </a:r>
            <a:r>
              <a:rPr lang="en-US" altLang="ja-JP" sz="2000" dirty="0" err="1" smtClean="0"/>
              <a:t>case</a:t>
            </a:r>
            <a:r>
              <a:rPr lang="ja-JP" altLang="en-US" sz="2000" dirty="0" smtClean="0"/>
              <a:t> → </a:t>
            </a:r>
            <a:r>
              <a:rPr lang="en-US" altLang="ja-JP" sz="2000" dirty="0" smtClean="0"/>
              <a:t>snake + case </a:t>
            </a:r>
            <a:r>
              <a:rPr lang="ja-JP" altLang="en-US" sz="2000" dirty="0" smtClean="0"/>
              <a:t>）</a:t>
            </a:r>
            <a:endParaRPr lang="en-US" altLang="ja-JP" sz="2200" dirty="0" smtClean="0"/>
          </a:p>
          <a:p>
            <a:pPr lvl="1"/>
            <a:r>
              <a:rPr lang="ja-JP" altLang="en-US" sz="2200" dirty="0" smtClean="0"/>
              <a:t>大文字</a:t>
            </a:r>
            <a:r>
              <a:rPr lang="ja-JP" altLang="en-US" sz="2000" dirty="0" smtClean="0"/>
              <a:t>による分割</a:t>
            </a:r>
            <a:r>
              <a:rPr lang="en-US" altLang="ja-JP" sz="2200" dirty="0" smtClean="0"/>
              <a:t>	</a:t>
            </a:r>
            <a:r>
              <a:rPr lang="ja-JP" altLang="en-US" sz="2000" dirty="0" smtClean="0"/>
              <a:t>（例：</a:t>
            </a:r>
            <a:r>
              <a:rPr lang="en-US" altLang="ja-JP" sz="2000" dirty="0" err="1" smtClean="0">
                <a:solidFill>
                  <a:srgbClr val="FF0000"/>
                </a:solidFill>
              </a:rPr>
              <a:t>C</a:t>
            </a:r>
            <a:r>
              <a:rPr lang="en-US" altLang="ja-JP" sz="2000" dirty="0" err="1" smtClean="0"/>
              <a:t>amel</a:t>
            </a:r>
            <a:r>
              <a:rPr lang="en-US" altLang="ja-JP" sz="2000" dirty="0" err="1" smtClean="0">
                <a:solidFill>
                  <a:srgbClr val="FF0000"/>
                </a:solidFill>
              </a:rPr>
              <a:t>C</a:t>
            </a:r>
            <a:r>
              <a:rPr lang="en-US" altLang="ja-JP" sz="2000" dirty="0" err="1" smtClean="0"/>
              <a:t>ase</a:t>
            </a:r>
            <a:r>
              <a:rPr lang="ja-JP" altLang="en-US" sz="2000" dirty="0"/>
              <a:t> →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camel + case </a:t>
            </a:r>
            <a:r>
              <a:rPr lang="ja-JP" altLang="en-US" sz="2000" dirty="0" smtClean="0"/>
              <a:t>）</a:t>
            </a:r>
            <a:endParaRPr lang="en-US" altLang="ja-JP" sz="22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2400" dirty="0" smtClean="0"/>
              <a:t>ワードの置換</a:t>
            </a:r>
            <a:endParaRPr lang="en-US" altLang="ja-JP" sz="2400" dirty="0" smtClean="0"/>
          </a:p>
          <a:p>
            <a:pPr lvl="1"/>
            <a:r>
              <a:rPr lang="en-US" altLang="ja-JP" dirty="0" smtClean="0"/>
              <a:t>2</a:t>
            </a:r>
            <a:r>
              <a:rPr lang="en-US" altLang="ja-JP" sz="2000" dirty="0" smtClean="0"/>
              <a:t> </a:t>
            </a:r>
            <a:r>
              <a:rPr lang="ja-JP" altLang="en-US" sz="2000" dirty="0" smtClean="0"/>
              <a:t>文字以下の識別子は</a:t>
            </a:r>
            <a:r>
              <a:rPr lang="ja-JP" altLang="en-US" dirty="0" smtClean="0"/>
              <a:t>同一</a:t>
            </a:r>
            <a:r>
              <a:rPr lang="ja-JP" altLang="en-US" sz="2000" dirty="0" smtClean="0"/>
              <a:t>の</a:t>
            </a:r>
            <a:r>
              <a:rPr lang="ja-JP" altLang="en-US" dirty="0"/>
              <a:t>メタ</a:t>
            </a:r>
            <a:r>
              <a:rPr lang="ja-JP" altLang="en-US" dirty="0" smtClean="0"/>
              <a:t>ワード</a:t>
            </a:r>
            <a:r>
              <a:rPr lang="ja-JP" altLang="en-US" sz="2000" dirty="0" smtClean="0"/>
              <a:t>として置換</a:t>
            </a:r>
            <a:endParaRPr lang="en-US" altLang="ja-JP" sz="2000" dirty="0" smtClean="0"/>
          </a:p>
          <a:p>
            <a:pPr marL="914400" lvl="2" indent="0">
              <a:buNone/>
            </a:pPr>
            <a:r>
              <a:rPr lang="en-US" altLang="ja-JP" sz="1600" dirty="0" err="1" smtClean="0"/>
              <a:t>i</a:t>
            </a:r>
            <a:r>
              <a:rPr lang="ja-JP" altLang="en-US" sz="1600" dirty="0" err="1" smtClean="0"/>
              <a:t>，</a:t>
            </a:r>
            <a:r>
              <a:rPr lang="en-US" altLang="ja-JP" sz="1600" dirty="0" smtClean="0"/>
              <a:t>j</a:t>
            </a:r>
            <a:r>
              <a:rPr lang="ja-JP" altLang="en-US" sz="1600" dirty="0" smtClean="0"/>
              <a:t> や </a:t>
            </a:r>
            <a:r>
              <a:rPr lang="en-US" altLang="ja-JP" sz="1600" dirty="0" smtClean="0"/>
              <a:t>i1</a:t>
            </a:r>
            <a:r>
              <a:rPr lang="ja-JP" altLang="en-US" sz="1600" dirty="0" err="1" smtClean="0"/>
              <a:t>，</a:t>
            </a:r>
            <a:r>
              <a:rPr lang="en-US" altLang="ja-JP" sz="1600" dirty="0" smtClean="0"/>
              <a:t>i2 </a:t>
            </a:r>
            <a:r>
              <a:rPr lang="ja-JP" altLang="en-US" sz="1600" dirty="0" smtClean="0"/>
              <a:t>等の識別子は意味情報が込められていない</a:t>
            </a:r>
            <a:endParaRPr lang="en-US" altLang="ja-JP" sz="1600" dirty="0" smtClean="0"/>
          </a:p>
          <a:p>
            <a:pPr marL="0" indent="0">
              <a:buFont typeface="Calibri" panose="020F0502020204030204" pitchFamily="34" charset="0"/>
              <a:buNone/>
            </a:pPr>
            <a:endParaRPr lang="ja-JP" altLang="en-US" sz="2800" dirty="0"/>
          </a:p>
          <a:p>
            <a:endParaRPr kumimoji="1" lang="ja-JP" altLang="en-US" sz="2800" dirty="0"/>
          </a:p>
        </p:txBody>
      </p:sp>
      <p:sp>
        <p:nvSpPr>
          <p:cNvPr id="5" name="正方形/長方形 4"/>
          <p:cNvSpPr/>
          <p:nvPr/>
        </p:nvSpPr>
        <p:spPr>
          <a:xfrm>
            <a:off x="4924763" y="2998489"/>
            <a:ext cx="1332147" cy="329556"/>
          </a:xfrm>
          <a:prstGeom prst="rect">
            <a:avLst/>
          </a:prstGeom>
          <a:noFill/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ワード</a:t>
            </a:r>
            <a:r>
              <a:rPr lang="ja-JP" altLang="en-US" dirty="0" smtClean="0"/>
              <a:t>の</a:t>
            </a:r>
            <a:r>
              <a:rPr lang="ja-JP" altLang="en-US" dirty="0"/>
              <a:t>抽出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 dirty="0"/>
          </a:p>
        </p:txBody>
      </p:sp>
      <p:sp>
        <p:nvSpPr>
          <p:cNvPr id="6" name="正方形/長方形 5"/>
          <p:cNvSpPr/>
          <p:nvPr/>
        </p:nvSpPr>
        <p:spPr>
          <a:xfrm>
            <a:off x="4924763" y="3624335"/>
            <a:ext cx="1332147" cy="329556"/>
          </a:xfrm>
          <a:prstGeom prst="rect">
            <a:avLst/>
          </a:prstGeom>
          <a:noFill/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506782" y="2997716"/>
            <a:ext cx="743434" cy="329556"/>
          </a:xfrm>
          <a:prstGeom prst="rect">
            <a:avLst/>
          </a:prstGeom>
          <a:noFill/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6506782" y="3618147"/>
            <a:ext cx="743434" cy="329556"/>
          </a:xfrm>
          <a:prstGeom prst="rect">
            <a:avLst/>
          </a:prstGeom>
          <a:noFill/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7466824" y="3006226"/>
            <a:ext cx="591034" cy="329556"/>
          </a:xfrm>
          <a:prstGeom prst="rect">
            <a:avLst/>
          </a:prstGeom>
          <a:noFill/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7480749" y="3629752"/>
            <a:ext cx="591034" cy="329556"/>
          </a:xfrm>
          <a:prstGeom prst="rect">
            <a:avLst/>
          </a:prstGeom>
          <a:noFill/>
          <a:ln w="127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826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dirty="0" smtClean="0"/>
              <a:t>TF-IDF</a:t>
            </a:r>
            <a:r>
              <a:rPr lang="ja-JP" altLang="en-US" dirty="0" smtClean="0"/>
              <a:t> 法</a:t>
            </a:r>
            <a:r>
              <a:rPr lang="en-US" altLang="ja-JP" dirty="0" smtClean="0"/>
              <a:t>[6] </a:t>
            </a:r>
            <a:r>
              <a:rPr lang="ja-JP" altLang="en-US" dirty="0" smtClean="0"/>
              <a:t>を利用</a:t>
            </a:r>
            <a:endParaRPr lang="en-US" altLang="ja-JP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ja-JP" altLang="en-US" dirty="0"/>
              <a:t>文書中</a:t>
            </a:r>
            <a:r>
              <a:rPr lang="ja-JP" altLang="en-US" dirty="0" smtClean="0"/>
              <a:t>の単語</a:t>
            </a:r>
            <a:r>
              <a:rPr lang="ja-JP" altLang="en-US" dirty="0"/>
              <a:t>に</a:t>
            </a:r>
            <a:r>
              <a:rPr lang="ja-JP" altLang="en-US" dirty="0" smtClean="0"/>
              <a:t>関する</a:t>
            </a:r>
            <a:r>
              <a:rPr lang="ja-JP" altLang="en-US" dirty="0"/>
              <a:t>重み付けの</a:t>
            </a:r>
            <a:r>
              <a:rPr lang="ja-JP" altLang="en-US" dirty="0" smtClean="0"/>
              <a:t>手法</a:t>
            </a:r>
            <a:endParaRPr lang="en-US" altLang="ja-JP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ja-JP" dirty="0" smtClean="0"/>
              <a:t>TF </a:t>
            </a:r>
            <a:r>
              <a:rPr lang="ja-JP" altLang="en-US" dirty="0" smtClean="0"/>
              <a:t>値と </a:t>
            </a:r>
            <a:r>
              <a:rPr lang="en-US" altLang="ja-JP" dirty="0" smtClean="0"/>
              <a:t>IDF </a:t>
            </a:r>
            <a:r>
              <a:rPr lang="ja-JP" altLang="en-US" dirty="0" smtClean="0"/>
              <a:t>値の積で表される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特徴ベクトルの計算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 dirty="0"/>
          </a:p>
        </p:txBody>
      </p:sp>
      <p:sp>
        <p:nvSpPr>
          <p:cNvPr id="25" name="下矢印 24"/>
          <p:cNvSpPr/>
          <p:nvPr/>
        </p:nvSpPr>
        <p:spPr bwMode="auto">
          <a:xfrm>
            <a:off x="3261970" y="4371615"/>
            <a:ext cx="2620060" cy="543036"/>
          </a:xfrm>
          <a:prstGeom prst="downArrow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defRPr/>
            </a:pPr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26" name="角丸四角形 25"/>
          <p:cNvSpPr/>
          <p:nvPr/>
        </p:nvSpPr>
        <p:spPr bwMode="auto">
          <a:xfrm>
            <a:off x="1820542" y="5006873"/>
            <a:ext cx="5502917" cy="992331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lvl="1" algn="ctr">
              <a:lnSpc>
                <a:spcPct val="150000"/>
              </a:lnSpc>
              <a:defRPr/>
            </a:pPr>
            <a:r>
              <a:rPr lang="ja-JP" altLang="en-US" sz="20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各ワードの重みを特徴量として</a:t>
            </a:r>
            <a:endParaRPr lang="en-US" altLang="ja-JP" sz="2000" dirty="0" smtClean="0">
              <a:solidFill>
                <a:schemeClr val="tx1">
                  <a:lumMod val="90000"/>
                  <a:lumOff val="10000"/>
                </a:schemeClr>
              </a:solidFill>
              <a:latin typeface="+mn-ea"/>
              <a:ea typeface="+mn-ea"/>
            </a:endParaRPr>
          </a:p>
          <a:p>
            <a:pPr lvl="1" algn="ctr">
              <a:lnSpc>
                <a:spcPct val="150000"/>
              </a:lnSpc>
              <a:defRPr/>
            </a:pPr>
            <a:r>
              <a:rPr lang="ja-JP" altLang="en-US" sz="20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各コードブロックを特徴ベクトルに変換</a:t>
            </a:r>
            <a:endParaRPr lang="en-US" altLang="ja-JP" sz="2000" dirty="0">
              <a:solidFill>
                <a:schemeClr val="tx1">
                  <a:lumMod val="90000"/>
                  <a:lumOff val="10000"/>
                </a:schemeClr>
              </a:solidFill>
              <a:latin typeface="+mn-ea"/>
              <a:ea typeface="+mn-ea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1820542" y="3124767"/>
            <a:ext cx="5502917" cy="1154625"/>
            <a:chOff x="1955350" y="2958143"/>
            <a:chExt cx="5798760" cy="1216699"/>
          </a:xfrm>
        </p:grpSpPr>
        <p:sp>
          <p:nvSpPr>
            <p:cNvPr id="27" name="角丸四角形 26"/>
            <p:cNvSpPr/>
            <p:nvPr/>
          </p:nvSpPr>
          <p:spPr bwMode="auto">
            <a:xfrm>
              <a:off x="1955350" y="3190308"/>
              <a:ext cx="2634764" cy="984534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pPr algn="ctr" eaLnBrk="1" hangingPunct="1">
                <a:defRPr/>
              </a:pPr>
              <a:endParaRPr lang="en-US" altLang="ja-JP" sz="800" dirty="0" smtClean="0">
                <a:latin typeface="+mn-lt"/>
              </a:endParaRPr>
            </a:p>
            <a:p>
              <a:pPr algn="ctr" eaLnBrk="1" hangingPunct="1">
                <a:defRPr/>
              </a:pPr>
              <a:r>
                <a:rPr lang="ja-JP" altLang="en-US" sz="1800" dirty="0">
                  <a:latin typeface="+mj-ea"/>
                  <a:ea typeface="+mj-ea"/>
                </a:rPr>
                <a:t>コードブロック</a:t>
              </a:r>
              <a:r>
                <a:rPr lang="ja-JP" altLang="en-US" sz="1800" dirty="0" smtClean="0">
                  <a:latin typeface="+mj-ea"/>
                  <a:ea typeface="+mj-ea"/>
                </a:rPr>
                <a:t>中の</a:t>
              </a:r>
              <a:endParaRPr lang="en-US" altLang="ja-JP" sz="1800" dirty="0" smtClean="0">
                <a:latin typeface="+mj-ea"/>
                <a:ea typeface="+mj-ea"/>
              </a:endParaRPr>
            </a:p>
            <a:p>
              <a:pPr algn="ctr" eaLnBrk="1" hangingPunct="1">
                <a:defRPr/>
              </a:pPr>
              <a:r>
                <a:rPr kumimoji="0" lang="ja-JP" altLang="en-US" sz="1800" dirty="0">
                  <a:latin typeface="+mj-ea"/>
                  <a:ea typeface="+mj-ea"/>
                </a:rPr>
                <a:t>ワード</a:t>
              </a:r>
              <a:r>
                <a:rPr kumimoji="0" lang="ja-JP" altLang="en-US" sz="1800" dirty="0" smtClean="0">
                  <a:latin typeface="+mj-ea"/>
                  <a:ea typeface="+mj-ea"/>
                </a:rPr>
                <a:t>の出現頻度</a:t>
              </a:r>
              <a:endParaRPr kumimoji="0" lang="ja-JP" altLang="en-US" sz="1800" dirty="0">
                <a:latin typeface="+mj-ea"/>
                <a:ea typeface="+mj-ea"/>
              </a:endParaRPr>
            </a:p>
          </p:txBody>
        </p:sp>
        <p:sp>
          <p:nvSpPr>
            <p:cNvPr id="28" name="角丸四角形 27"/>
            <p:cNvSpPr/>
            <p:nvPr/>
          </p:nvSpPr>
          <p:spPr bwMode="auto">
            <a:xfrm>
              <a:off x="5119346" y="3200158"/>
              <a:ext cx="2634764" cy="966624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pPr algn="ctr" eaLnBrk="1" hangingPunct="1">
                <a:defRPr/>
              </a:pPr>
              <a:endParaRPr kumimoji="0" lang="en-US" altLang="ja-JP" sz="600" dirty="0" smtClean="0">
                <a:latin typeface="+mn-lt"/>
              </a:endParaRPr>
            </a:p>
            <a:p>
              <a:pPr algn="ctr" eaLnBrk="1" hangingPunct="1">
                <a:defRPr/>
              </a:pPr>
              <a:r>
                <a:rPr kumimoji="0" lang="ja-JP" altLang="en-US" sz="1800" dirty="0" smtClean="0">
                  <a:latin typeface="+mj-ea"/>
                  <a:ea typeface="+mj-ea"/>
                </a:rPr>
                <a:t>ソースコード全体の</a:t>
              </a:r>
              <a:endParaRPr kumimoji="0" lang="en-US" altLang="ja-JP" sz="1800" dirty="0" smtClean="0">
                <a:latin typeface="+mj-ea"/>
                <a:ea typeface="+mj-ea"/>
              </a:endParaRPr>
            </a:p>
            <a:p>
              <a:pPr algn="ctr" eaLnBrk="1" hangingPunct="1">
                <a:defRPr/>
              </a:pPr>
              <a:r>
                <a:rPr lang="ja-JP" altLang="en-US" sz="1800" dirty="0">
                  <a:latin typeface="+mj-ea"/>
                  <a:ea typeface="+mj-ea"/>
                </a:rPr>
                <a:t>ワード</a:t>
              </a:r>
              <a:r>
                <a:rPr lang="ja-JP" altLang="en-US" sz="1800" dirty="0" smtClean="0">
                  <a:latin typeface="+mj-ea"/>
                  <a:ea typeface="+mj-ea"/>
                </a:rPr>
                <a:t>の希少さ</a:t>
              </a:r>
              <a:endParaRPr kumimoji="0" lang="ja-JP" altLang="en-US" sz="1800" dirty="0">
                <a:latin typeface="+mj-ea"/>
                <a:ea typeface="+mj-ea"/>
              </a:endParaRPr>
            </a:p>
          </p:txBody>
        </p:sp>
        <p:sp>
          <p:nvSpPr>
            <p:cNvPr id="29" name="テキスト ボックス 11"/>
            <p:cNvSpPr txBox="1"/>
            <p:nvPr/>
          </p:nvSpPr>
          <p:spPr>
            <a:xfrm>
              <a:off x="4590114" y="3358253"/>
              <a:ext cx="5292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pPr algn="ctr"/>
              <a:r>
                <a:rPr kumimoji="1" lang="en-US" altLang="ja-JP" sz="3600" dirty="0" smtClean="0">
                  <a:solidFill>
                    <a:schemeClr val="tx2"/>
                  </a:solidFill>
                </a:rPr>
                <a:t>×</a:t>
              </a:r>
              <a:endParaRPr kumimoji="1" lang="ja-JP" altLang="en-US" sz="3600" dirty="0">
                <a:solidFill>
                  <a:schemeClr val="tx2"/>
                </a:solidFill>
              </a:endParaRPr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2804726" y="2958143"/>
              <a:ext cx="936012" cy="369332"/>
            </a:xfrm>
            <a:prstGeom prst="rect">
              <a:avLst/>
            </a:pr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pPr algn="ctr"/>
              <a:r>
                <a:rPr lang="en-US" altLang="ja-JP" sz="1800" b="1" dirty="0" smtClean="0">
                  <a:solidFill>
                    <a:schemeClr val="bg1"/>
                  </a:solidFill>
                  <a:latin typeface="+mn-lt"/>
                </a:rPr>
                <a:t>TF</a:t>
              </a:r>
              <a:r>
                <a:rPr lang="ja-JP" altLang="en-US" sz="1800" b="1" dirty="0" smtClean="0">
                  <a:solidFill>
                    <a:schemeClr val="bg1"/>
                  </a:solidFill>
                  <a:latin typeface="+mn-lt"/>
                </a:rPr>
                <a:t> 値</a:t>
              </a:r>
              <a:endParaRPr kumimoji="1" lang="ja-JP" altLang="en-US" sz="18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31" name="正方形/長方形 30"/>
            <p:cNvSpPr/>
            <p:nvPr/>
          </p:nvSpPr>
          <p:spPr>
            <a:xfrm>
              <a:off x="5978108" y="2958143"/>
              <a:ext cx="845103" cy="369332"/>
            </a:xfrm>
            <a:prstGeom prst="rect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r>
                <a:rPr lang="en-US" altLang="ja-JP" sz="1800" b="1" dirty="0" smtClean="0">
                  <a:solidFill>
                    <a:schemeClr val="bg1"/>
                  </a:solidFill>
                  <a:latin typeface="+mn-lt"/>
                </a:rPr>
                <a:t>IDF</a:t>
              </a:r>
              <a:r>
                <a:rPr lang="ja-JP" altLang="en-US" sz="1800" b="1" dirty="0" smtClean="0">
                  <a:solidFill>
                    <a:schemeClr val="bg1"/>
                  </a:solidFill>
                  <a:latin typeface="+mn-lt"/>
                </a:rPr>
                <a:t> 値</a:t>
              </a:r>
              <a:endParaRPr lang="ja-JP" altLang="en-US" sz="1800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1627236" y="6166334"/>
            <a:ext cx="6175644" cy="45442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[6] B. Ricardo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R. Berthier.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Modern information retrieval: The concepts and technology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behind search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Addison-Wesley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2011.</a:t>
            </a:r>
            <a:endParaRPr lang="en-US" altLang="ja-JP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93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600" dirty="0"/>
              <a:t>特徴</a:t>
            </a:r>
            <a:r>
              <a:rPr lang="ja-JP" altLang="en-US" sz="3600" dirty="0" smtClean="0"/>
              <a:t>ベクトルのクラスタリング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dirty="0" smtClean="0"/>
              <a:t>LSH</a:t>
            </a:r>
            <a:r>
              <a:rPr lang="ja-JP" altLang="en-US" dirty="0" smtClean="0"/>
              <a:t> </a:t>
            </a:r>
            <a:r>
              <a:rPr lang="en-US" altLang="ja-JP" dirty="0" smtClean="0"/>
              <a:t>(Locality-Sensitive Hashing)</a:t>
            </a:r>
            <a:r>
              <a:rPr lang="ja-JP" altLang="en-US" dirty="0"/>
              <a:t> </a:t>
            </a:r>
            <a:r>
              <a:rPr lang="en-US" altLang="ja-JP" dirty="0" smtClean="0"/>
              <a:t>[3]</a:t>
            </a:r>
            <a:r>
              <a:rPr lang="ja-JP" altLang="en-US" dirty="0" smtClean="0"/>
              <a:t> を利用</a:t>
            </a:r>
            <a:endParaRPr lang="en-US" altLang="ja-JP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ja-JP" altLang="en-US" dirty="0"/>
              <a:t>近似最近傍探索</a:t>
            </a:r>
            <a:r>
              <a:rPr lang="ja-JP" altLang="en-US" dirty="0" smtClean="0"/>
              <a:t>アルゴリズムの</a:t>
            </a:r>
            <a:r>
              <a:rPr lang="en-US" altLang="ja-JP" dirty="0" smtClean="0"/>
              <a:t>1</a:t>
            </a:r>
            <a:r>
              <a:rPr lang="ja-JP" altLang="en-US" dirty="0" smtClean="0"/>
              <a:t>つ</a:t>
            </a:r>
            <a:endParaRPr lang="en-US" altLang="ja-JP" dirty="0" smtClean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ja-JP" altLang="en-US" sz="1800" dirty="0" smtClean="0"/>
              <a:t>ハッシュ</a:t>
            </a:r>
            <a:r>
              <a:rPr lang="ja-JP" altLang="en-US" sz="1800" dirty="0"/>
              <a:t>関数を</a:t>
            </a:r>
            <a:r>
              <a:rPr lang="ja-JP" altLang="en-US" sz="1800" dirty="0" smtClean="0"/>
              <a:t>用いて</a:t>
            </a:r>
            <a:r>
              <a:rPr lang="ja-JP" altLang="en-US" sz="1800" dirty="0"/>
              <a:t>高速にクラスタリング</a:t>
            </a:r>
            <a:r>
              <a:rPr lang="ja-JP" altLang="en-US" sz="1800" dirty="0" smtClean="0"/>
              <a:t>可能</a:t>
            </a:r>
            <a:endParaRPr lang="en-US" altLang="ja-JP" sz="18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ja-JP" altLang="en-US" dirty="0" smtClean="0"/>
              <a:t>クローンペア</a:t>
            </a:r>
            <a:r>
              <a:rPr lang="ja-JP" altLang="en-US" dirty="0"/>
              <a:t>の</a:t>
            </a:r>
            <a:r>
              <a:rPr lang="ja-JP" altLang="en-US" dirty="0" smtClean="0"/>
              <a:t>候補を絞り，高速に検出できる</a:t>
            </a:r>
            <a:endParaRPr lang="en-US" altLang="ja-JP" sz="2000" dirty="0" smtClean="0"/>
          </a:p>
          <a:p>
            <a:pPr lvl="1"/>
            <a:endParaRPr lang="en-US" altLang="ja-JP" sz="2000" dirty="0"/>
          </a:p>
          <a:p>
            <a:pPr lvl="1"/>
            <a:endParaRPr lang="en-US" altLang="ja-JP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 dirty="0"/>
          </a:p>
        </p:txBody>
      </p:sp>
      <p:sp>
        <p:nvSpPr>
          <p:cNvPr id="8" name="テキスト ボックス 4"/>
          <p:cNvSpPr txBox="1"/>
          <p:nvPr/>
        </p:nvSpPr>
        <p:spPr>
          <a:xfrm>
            <a:off x="1052004" y="5643762"/>
            <a:ext cx="320300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1600" dirty="0" smtClean="0">
                <a:latin typeface="+mn-lt"/>
              </a:rPr>
              <a:t>各</a:t>
            </a:r>
            <a:r>
              <a:rPr lang="ja-JP" altLang="en-US" sz="1600" dirty="0">
                <a:latin typeface="+mn-lt"/>
              </a:rPr>
              <a:t>コードブロック</a:t>
            </a:r>
            <a:r>
              <a:rPr lang="ja-JP" altLang="en-US" sz="1600" dirty="0" smtClean="0">
                <a:latin typeface="+mn-lt"/>
              </a:rPr>
              <a:t>の</a:t>
            </a:r>
            <a:r>
              <a:rPr lang="ja-JP" altLang="en-US" sz="1600" dirty="0">
                <a:latin typeface="+mn-lt"/>
              </a:rPr>
              <a:t>特徴ベクトル</a:t>
            </a:r>
          </a:p>
        </p:txBody>
      </p:sp>
      <p:sp>
        <p:nvSpPr>
          <p:cNvPr id="9" name="右矢印 8"/>
          <p:cNvSpPr/>
          <p:nvPr/>
        </p:nvSpPr>
        <p:spPr bwMode="auto">
          <a:xfrm>
            <a:off x="4462965" y="4350806"/>
            <a:ext cx="1450440" cy="440600"/>
          </a:xfrm>
          <a:prstGeom prst="rightArrow">
            <a:avLst>
              <a:gd name="adj1" fmla="val 50000"/>
              <a:gd name="adj2" fmla="val 72137"/>
            </a:avLst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defRPr/>
            </a:pPr>
            <a:endParaRPr kumimoji="0" lang="ja-JP" altLang="en-US" dirty="0">
              <a:solidFill>
                <a:schemeClr val="bg2">
                  <a:lumMod val="50000"/>
                </a:schemeClr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4437102" y="5017285"/>
            <a:ext cx="1465145" cy="488381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kumimoji="0" lang="ja-JP" altLang="en-US" sz="1600" dirty="0">
                <a:latin typeface="+mn-lt"/>
                <a:ea typeface="ＭＳ Ｐゴシック" panose="020B0600070205080204" pitchFamily="50" charset="-128"/>
              </a:rPr>
              <a:t>クラスタリング</a:t>
            </a:r>
            <a:endParaRPr kumimoji="0" lang="en-US" altLang="ja-JP" sz="1600" dirty="0">
              <a:latin typeface="+mn-lt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5"/>
          <p:cNvSpPr txBox="1"/>
          <p:nvPr/>
        </p:nvSpPr>
        <p:spPr>
          <a:xfrm>
            <a:off x="5726457" y="5643762"/>
            <a:ext cx="253671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1600" dirty="0">
                <a:latin typeface="+mn-lt"/>
              </a:rPr>
              <a:t>コードブロック</a:t>
            </a:r>
            <a:r>
              <a:rPr lang="ja-JP" altLang="en-US" sz="1600" dirty="0" smtClean="0">
                <a:latin typeface="+mn-lt"/>
              </a:rPr>
              <a:t>のクラスタ</a:t>
            </a:r>
            <a:endParaRPr lang="ja-JP" altLang="en-US" sz="1600" dirty="0">
              <a:latin typeface="+mn-lt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6287986" y="3554984"/>
            <a:ext cx="1413653" cy="83244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indent="-188913"/>
            <a:r>
              <a:rPr lang="en-US" altLang="ja-JP" sz="1600" kern="0" dirty="0">
                <a:solidFill>
                  <a:schemeClr val="tx1"/>
                </a:solidFill>
                <a:ea typeface="HGSｺﾞｼｯｸM" panose="020B0600000000000000" pitchFamily="50" charset="-128"/>
              </a:rPr>
              <a:t>Block</a:t>
            </a:r>
            <a:r>
              <a:rPr lang="ja-JP" altLang="en-US" sz="1600" kern="0" dirty="0" smtClean="0">
                <a:solidFill>
                  <a:schemeClr val="tx1"/>
                </a:solidFill>
                <a:ea typeface="HGSｺﾞｼｯｸM" panose="020B0600000000000000" pitchFamily="50" charset="-128"/>
              </a:rPr>
              <a:t> </a:t>
            </a:r>
            <a:r>
              <a:rPr kumimoji="1" lang="en-US" altLang="ja-JP" sz="1600" kern="0" dirty="0" smtClean="0">
                <a:solidFill>
                  <a:schemeClr val="tx1"/>
                </a:solidFill>
                <a:ea typeface="HGSｺﾞｼｯｸM" panose="020B0600000000000000" pitchFamily="50" charset="-128"/>
              </a:rPr>
              <a:t>A</a:t>
            </a:r>
          </a:p>
          <a:p>
            <a:pPr lvl="1" indent="-188913"/>
            <a:r>
              <a:rPr lang="en-US" altLang="ja-JP" sz="1600" kern="0" dirty="0">
                <a:solidFill>
                  <a:schemeClr val="tx1"/>
                </a:solidFill>
                <a:ea typeface="HGSｺﾞｼｯｸM" panose="020B0600000000000000" pitchFamily="50" charset="-128"/>
              </a:rPr>
              <a:t>Block</a:t>
            </a:r>
            <a:r>
              <a:rPr lang="ja-JP" altLang="en-US" sz="1600" kern="0" dirty="0" smtClean="0">
                <a:solidFill>
                  <a:schemeClr val="tx1"/>
                </a:solidFill>
                <a:ea typeface="HGSｺﾞｼｯｸM" panose="020B0600000000000000" pitchFamily="50" charset="-128"/>
              </a:rPr>
              <a:t> </a:t>
            </a:r>
            <a:r>
              <a:rPr lang="en-US" altLang="ja-JP" sz="1600" kern="0" dirty="0" smtClean="0">
                <a:solidFill>
                  <a:schemeClr val="tx1"/>
                </a:solidFill>
                <a:ea typeface="HGSｺﾞｼｯｸM" panose="020B0600000000000000" pitchFamily="50" charset="-128"/>
              </a:rPr>
              <a:t>D</a:t>
            </a:r>
          </a:p>
          <a:p>
            <a:pPr lvl="1" indent="-188913"/>
            <a:r>
              <a:rPr lang="en-US" altLang="ja-JP" sz="1600" kern="0" dirty="0" smtClean="0">
                <a:solidFill>
                  <a:schemeClr val="tx1"/>
                </a:solidFill>
                <a:ea typeface="HGSｺﾞｼｯｸM" panose="020B0600000000000000" pitchFamily="50" charset="-128"/>
              </a:rPr>
              <a:t>Block</a:t>
            </a:r>
            <a:r>
              <a:rPr kumimoji="1" lang="en-US" altLang="ja-JP" sz="1600" kern="0" dirty="0" smtClean="0">
                <a:solidFill>
                  <a:schemeClr val="tx1"/>
                </a:solidFill>
                <a:ea typeface="HGSｺﾞｼｯｸM" panose="020B0600000000000000" pitchFamily="50" charset="-128"/>
              </a:rPr>
              <a:t> F</a:t>
            </a:r>
            <a:endParaRPr kumimoji="1" lang="ja-JP" altLang="en-US" sz="1600" kern="0" dirty="0">
              <a:solidFill>
                <a:schemeClr val="tx1"/>
              </a:solidFill>
              <a:ea typeface="HGSｺﾞｼｯｸM" panose="020B0600000000000000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6287986" y="4754779"/>
            <a:ext cx="1405165" cy="75088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indent="-188913"/>
            <a:r>
              <a:rPr lang="en-US" altLang="ja-JP" sz="1600" dirty="0" smtClean="0">
                <a:solidFill>
                  <a:schemeClr val="tx1"/>
                </a:solidFill>
                <a:ea typeface="HGSｺﾞｼｯｸM" panose="020B0600000000000000" pitchFamily="50" charset="-128"/>
              </a:rPr>
              <a:t>Block</a:t>
            </a:r>
            <a:r>
              <a:rPr lang="ja-JP" altLang="en-US" sz="1600" dirty="0" smtClean="0">
                <a:solidFill>
                  <a:schemeClr val="tx1"/>
                </a:solidFill>
                <a:ea typeface="HGSｺﾞｼｯｸM" panose="020B0600000000000000" pitchFamily="50" charset="-128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ea typeface="HGSｺﾞｼｯｸM" panose="020B0600000000000000" pitchFamily="50" charset="-128"/>
              </a:rPr>
              <a:t>B</a:t>
            </a:r>
            <a:endParaRPr kumimoji="1" lang="en-US" altLang="ja-JP" sz="1600" dirty="0" smtClean="0">
              <a:solidFill>
                <a:schemeClr val="tx1"/>
              </a:solidFill>
              <a:ea typeface="HGSｺﾞｼｯｸM" panose="020B0600000000000000" pitchFamily="50" charset="-128"/>
            </a:endParaRPr>
          </a:p>
          <a:p>
            <a:pPr lvl="1" indent="-188913"/>
            <a:r>
              <a:rPr lang="en-US" altLang="ja-JP" sz="1600" dirty="0" smtClean="0">
                <a:solidFill>
                  <a:schemeClr val="tx1"/>
                </a:solidFill>
                <a:ea typeface="HGSｺﾞｼｯｸM" panose="020B0600000000000000" pitchFamily="50" charset="-128"/>
              </a:rPr>
              <a:t>Block</a:t>
            </a:r>
            <a:r>
              <a:rPr lang="ja-JP" altLang="en-US" sz="1600" dirty="0" smtClean="0">
                <a:solidFill>
                  <a:schemeClr val="tx1"/>
                </a:solidFill>
                <a:ea typeface="HGSｺﾞｼｯｸM" panose="020B0600000000000000" pitchFamily="50" charset="-128"/>
              </a:rPr>
              <a:t> </a:t>
            </a:r>
            <a:r>
              <a:rPr lang="en-US" altLang="ja-JP" sz="1600" dirty="0" smtClean="0">
                <a:solidFill>
                  <a:schemeClr val="tx1"/>
                </a:solidFill>
                <a:ea typeface="HGSｺﾞｼｯｸM" panose="020B0600000000000000" pitchFamily="50" charset="-128"/>
              </a:rPr>
              <a:t>C</a:t>
            </a:r>
          </a:p>
          <a:p>
            <a:pPr lvl="1" indent="-188913"/>
            <a:r>
              <a:rPr lang="en-US" altLang="ja-JP" sz="1600" dirty="0" smtClean="0">
                <a:solidFill>
                  <a:schemeClr val="tx1"/>
                </a:solidFill>
                <a:ea typeface="HGSｺﾞｼｯｸM" panose="020B0600000000000000" pitchFamily="50" charset="-128"/>
              </a:rPr>
              <a:t>Block E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053699"/>
              </p:ext>
            </p:extLst>
          </p:nvPr>
        </p:nvGraphicFramePr>
        <p:xfrm>
          <a:off x="1267375" y="3554984"/>
          <a:ext cx="2772262" cy="2007516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3861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6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67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コードブロック名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>
                          <a:latin typeface="+mn-ea"/>
                          <a:ea typeface="+mn-ea"/>
                        </a:rPr>
                        <a:t>特徴ベクトル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788">
                <a:tc>
                  <a:txBody>
                    <a:bodyPr/>
                    <a:lstStyle/>
                    <a:p>
                      <a:pPr lvl="1" algn="l"/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Block</a:t>
                      </a:r>
                      <a:r>
                        <a:rPr kumimoji="1" lang="ja-JP" altLang="en-US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 </a:t>
                      </a:r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A</a:t>
                      </a:r>
                      <a:endParaRPr kumimoji="1" lang="ja-JP" altLang="en-US" sz="1400" dirty="0">
                        <a:latin typeface="+mn-lt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(5,4,2,1,…)</a:t>
                      </a:r>
                      <a:endParaRPr kumimoji="1" lang="ja-JP" altLang="en-US" sz="1400" dirty="0">
                        <a:latin typeface="+mn-lt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788">
                <a:tc>
                  <a:txBody>
                    <a:bodyPr/>
                    <a:lstStyle/>
                    <a:p>
                      <a:pPr lvl="1" algn="l"/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Block</a:t>
                      </a:r>
                      <a:r>
                        <a:rPr kumimoji="1" lang="ja-JP" altLang="en-US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 </a:t>
                      </a:r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B</a:t>
                      </a:r>
                      <a:endParaRPr kumimoji="1" lang="ja-JP" altLang="en-US" sz="1400" dirty="0">
                        <a:latin typeface="+mn-lt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(0,0,2,2,…)</a:t>
                      </a:r>
                      <a:endParaRPr kumimoji="1" lang="ja-JP" altLang="en-US" sz="1400" dirty="0">
                        <a:latin typeface="+mn-lt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788">
                <a:tc>
                  <a:txBody>
                    <a:bodyPr/>
                    <a:lstStyle/>
                    <a:p>
                      <a:pPr lvl="1" algn="l"/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Block</a:t>
                      </a:r>
                      <a:r>
                        <a:rPr kumimoji="1" lang="ja-JP" altLang="en-US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 </a:t>
                      </a:r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C</a:t>
                      </a:r>
                      <a:endParaRPr kumimoji="1" lang="ja-JP" altLang="en-US" sz="1400" dirty="0">
                        <a:latin typeface="+mn-lt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(0,0,2,2,…)</a:t>
                      </a:r>
                      <a:endParaRPr kumimoji="1" lang="ja-JP" altLang="en-US" sz="1400" dirty="0">
                        <a:latin typeface="+mn-lt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6788">
                <a:tc>
                  <a:txBody>
                    <a:bodyPr/>
                    <a:lstStyle/>
                    <a:p>
                      <a:pPr lvl="1" algn="l"/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Block</a:t>
                      </a:r>
                      <a:r>
                        <a:rPr kumimoji="1" lang="ja-JP" altLang="en-US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 </a:t>
                      </a:r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D</a:t>
                      </a:r>
                      <a:endParaRPr kumimoji="1" lang="ja-JP" altLang="en-US" sz="1400" dirty="0">
                        <a:latin typeface="+mn-lt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(3,4,2,1,…)</a:t>
                      </a:r>
                      <a:endParaRPr kumimoji="1" lang="ja-JP" altLang="en-US" sz="1400" dirty="0">
                        <a:latin typeface="+mn-lt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788">
                <a:tc>
                  <a:txBody>
                    <a:bodyPr/>
                    <a:lstStyle/>
                    <a:p>
                      <a:pPr lvl="1" algn="l"/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Block</a:t>
                      </a:r>
                      <a:r>
                        <a:rPr kumimoji="1" lang="ja-JP" altLang="en-US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 </a:t>
                      </a:r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(5,4,2,3,…)</a:t>
                      </a:r>
                      <a:endParaRPr kumimoji="1" lang="ja-JP" altLang="en-US" sz="1400" dirty="0">
                        <a:latin typeface="+mn-lt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6788"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latin typeface="+mn-lt"/>
                          <a:ea typeface="HGSｺﾞｼｯｸM" panose="020B0600000000000000" pitchFamily="50" charset="-128"/>
                        </a:rPr>
                        <a:t>…</a:t>
                      </a:r>
                      <a:endParaRPr kumimoji="1" lang="ja-JP" altLang="en-US" sz="1400" dirty="0">
                        <a:latin typeface="+mn-lt"/>
                        <a:ea typeface="HGSｺﾞｼｯｸM" panose="020B06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1627236" y="6166334"/>
            <a:ext cx="6175644" cy="45442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[3]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P. </a:t>
            </a:r>
            <a:r>
              <a:rPr lang="en-US" altLang="ja-JP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Indyk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R. </a:t>
            </a:r>
            <a:r>
              <a:rPr lang="en-US" altLang="ja-JP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Motwani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Approximate nearest neighbors: towards removing the curse of dimensionality. In Proc. of STOC ’98, pp. 604-613, 1998.</a:t>
            </a:r>
          </a:p>
        </p:txBody>
      </p:sp>
    </p:spTree>
    <p:extLst>
      <p:ext uri="{BB962C8B-B14F-4D97-AF65-F5344CB8AC3E}">
        <p14:creationId xmlns:p14="http://schemas.microsoft.com/office/powerpoint/2010/main" val="128588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LSH (Locality-Sensitive Hashing) 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6128"/>
          </a:xfrm>
        </p:spPr>
        <p:txBody>
          <a:bodyPr/>
          <a:lstStyle/>
          <a:p>
            <a:r>
              <a:rPr lang="en-US" altLang="ja-JP" dirty="0"/>
              <a:t>LSH </a:t>
            </a:r>
            <a:r>
              <a:rPr lang="ja-JP" altLang="en-US" dirty="0" smtClean="0"/>
              <a:t>とは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2 </a:t>
            </a:r>
            <a:r>
              <a:rPr lang="ja-JP" altLang="en-US" dirty="0" smtClean="0"/>
              <a:t>点が </a:t>
            </a:r>
            <a:r>
              <a:rPr lang="ja-JP" altLang="en-US" dirty="0" smtClean="0">
                <a:solidFill>
                  <a:srgbClr val="FF0000"/>
                </a:solidFill>
              </a:rPr>
              <a:t>近い</a:t>
            </a:r>
            <a:r>
              <a:rPr lang="ja-JP" altLang="en-US" dirty="0" smtClean="0"/>
              <a:t>  ⇒  同じハッシュ値を</a:t>
            </a:r>
            <a:r>
              <a:rPr lang="ja-JP" altLang="en-US" dirty="0"/>
              <a:t>取る確率</a:t>
            </a:r>
            <a:r>
              <a:rPr lang="ja-JP" altLang="en-US" dirty="0" smtClean="0"/>
              <a:t>が </a:t>
            </a:r>
            <a:r>
              <a:rPr lang="ja-JP" altLang="en-US" dirty="0" smtClean="0">
                <a:solidFill>
                  <a:srgbClr val="FF0000"/>
                </a:solidFill>
              </a:rPr>
              <a:t>高い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1"/>
            <a:r>
              <a:rPr lang="en-US" altLang="ja-JP" dirty="0" smtClean="0"/>
              <a:t>2</a:t>
            </a:r>
            <a:r>
              <a:rPr lang="ja-JP" altLang="en-US" dirty="0" smtClean="0"/>
              <a:t> 点が </a:t>
            </a:r>
            <a:r>
              <a:rPr lang="ja-JP" altLang="en-US" dirty="0" smtClean="0">
                <a:solidFill>
                  <a:srgbClr val="0070C0"/>
                </a:solidFill>
              </a:rPr>
              <a:t>遠い</a:t>
            </a:r>
            <a:r>
              <a:rPr lang="ja-JP" altLang="en-US" dirty="0" smtClean="0"/>
              <a:t>  ⇒  同じハッシュ値を取る確率が </a:t>
            </a:r>
            <a:r>
              <a:rPr lang="ja-JP" altLang="en-US" dirty="0" smtClean="0">
                <a:solidFill>
                  <a:srgbClr val="0070C0"/>
                </a:solidFill>
              </a:rPr>
              <a:t>低い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pPr lvl="1"/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941065"/>
              </p:ext>
            </p:extLst>
          </p:nvPr>
        </p:nvGraphicFramePr>
        <p:xfrm>
          <a:off x="457200" y="4275609"/>
          <a:ext cx="7660428" cy="3840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4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3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3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3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32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32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3343">
                <a:tc>
                  <a:txBody>
                    <a:bodyPr/>
                    <a:lstStyle/>
                    <a:p>
                      <a:r>
                        <a:rPr kumimoji="1" lang="en-US" altLang="ja-JP" sz="1900" dirty="0" smtClean="0"/>
                        <a:t>Hash Table</a:t>
                      </a:r>
                      <a:endParaRPr kumimoji="1" lang="ja-JP" altLang="en-US" sz="1900" dirty="0"/>
                    </a:p>
                  </a:txBody>
                  <a:tcPr marL="94523" marR="94523" marT="47261" marB="47261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4523" marR="94523" marT="47261" marB="472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4523" marR="94523" marT="47261" marB="472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4523" marR="94523" marT="47261" marB="472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4523" marR="94523" marT="47261" marB="472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4523" marR="94523" marT="47261" marB="4726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円/楕円 6"/>
          <p:cNvSpPr/>
          <p:nvPr/>
        </p:nvSpPr>
        <p:spPr>
          <a:xfrm>
            <a:off x="2666798" y="3635813"/>
            <a:ext cx="1472140" cy="638953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Point </a:t>
            </a:r>
            <a:r>
              <a:rPr kumimoji="1" lang="en-US" altLang="ja-JP" sz="1600" dirty="0" smtClean="0"/>
              <a:t>A</a:t>
            </a:r>
            <a:endParaRPr kumimoji="1" lang="ja-JP" altLang="en-US" sz="1600" dirty="0"/>
          </a:p>
        </p:txBody>
      </p:sp>
      <p:sp>
        <p:nvSpPr>
          <p:cNvPr id="10" name="円/楕円 9"/>
          <p:cNvSpPr/>
          <p:nvPr/>
        </p:nvSpPr>
        <p:spPr>
          <a:xfrm>
            <a:off x="4709747" y="3635813"/>
            <a:ext cx="1547535" cy="638953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/>
              <a:t>P</a:t>
            </a:r>
            <a:r>
              <a:rPr lang="en-US" altLang="ja-JP" sz="1600" dirty="0" smtClean="0"/>
              <a:t>oint</a:t>
            </a:r>
            <a:r>
              <a:rPr kumimoji="1" lang="en-US" altLang="ja-JP" sz="1600" dirty="0" smtClean="0"/>
              <a:t> A’</a:t>
            </a:r>
            <a:endParaRPr kumimoji="1" lang="ja-JP" altLang="en-US" sz="1600" dirty="0"/>
          </a:p>
        </p:txBody>
      </p:sp>
      <p:sp>
        <p:nvSpPr>
          <p:cNvPr id="11" name="円/楕円 10"/>
          <p:cNvSpPr/>
          <p:nvPr/>
        </p:nvSpPr>
        <p:spPr>
          <a:xfrm>
            <a:off x="6834347" y="3626986"/>
            <a:ext cx="1467174" cy="638953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Point</a:t>
            </a:r>
            <a:r>
              <a:rPr kumimoji="1" lang="en-US" altLang="ja-JP" sz="1600" dirty="0" smtClean="0"/>
              <a:t> B</a:t>
            </a:r>
            <a:endParaRPr kumimoji="1" lang="ja-JP" altLang="en-US" sz="1600" dirty="0"/>
          </a:p>
        </p:txBody>
      </p:sp>
      <p:sp>
        <p:nvSpPr>
          <p:cNvPr id="18" name="曲折矢印 17"/>
          <p:cNvSpPr/>
          <p:nvPr/>
        </p:nvSpPr>
        <p:spPr>
          <a:xfrm rot="5400000">
            <a:off x="4044677" y="3849717"/>
            <a:ext cx="543905" cy="531584"/>
          </a:xfrm>
          <a:prstGeom prst="bentArrow">
            <a:avLst>
              <a:gd name="adj1" fmla="val 16060"/>
              <a:gd name="adj2" fmla="val 25000"/>
              <a:gd name="adj3" fmla="val 30960"/>
              <a:gd name="adj4" fmla="val 437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19" name="曲折矢印 18"/>
          <p:cNvSpPr/>
          <p:nvPr/>
        </p:nvSpPr>
        <p:spPr>
          <a:xfrm rot="16200000" flipH="1">
            <a:off x="4472901" y="3849717"/>
            <a:ext cx="543905" cy="531584"/>
          </a:xfrm>
          <a:prstGeom prst="bentArrow">
            <a:avLst>
              <a:gd name="adj1" fmla="val 16060"/>
              <a:gd name="adj2" fmla="val 25000"/>
              <a:gd name="adj3" fmla="val 30960"/>
              <a:gd name="adj4" fmla="val 437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20" name="曲折矢印 19"/>
          <p:cNvSpPr/>
          <p:nvPr/>
        </p:nvSpPr>
        <p:spPr>
          <a:xfrm rot="16200000" flipH="1">
            <a:off x="6579288" y="3840890"/>
            <a:ext cx="543907" cy="531586"/>
          </a:xfrm>
          <a:prstGeom prst="bentArrow">
            <a:avLst>
              <a:gd name="adj1" fmla="val 16060"/>
              <a:gd name="adj2" fmla="val 25000"/>
              <a:gd name="adj3" fmla="val 30960"/>
              <a:gd name="adj4" fmla="val 4375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14" name="角丸四角形 13"/>
          <p:cNvSpPr/>
          <p:nvPr/>
        </p:nvSpPr>
        <p:spPr bwMode="auto">
          <a:xfrm>
            <a:off x="1109019" y="5103341"/>
            <a:ext cx="6925962" cy="698155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ja-JP" alt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同じハッシュ値を取る  ⇒  同じクラスタ</a:t>
            </a:r>
          </a:p>
        </p:txBody>
      </p:sp>
    </p:spTree>
    <p:extLst>
      <p:ext uri="{BB962C8B-B14F-4D97-AF65-F5344CB8AC3E}">
        <p14:creationId xmlns:p14="http://schemas.microsoft.com/office/powerpoint/2010/main" val="101819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600" dirty="0" smtClean="0"/>
              <a:t>FALCONN</a:t>
            </a:r>
            <a:r>
              <a:rPr kumimoji="1" lang="ja-JP" altLang="en-US" sz="3600" dirty="0" smtClean="0"/>
              <a:t> ライブラリ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0"/>
            <a:ext cx="8424333" cy="452596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sz="2400" dirty="0" smtClean="0"/>
              <a:t>FALCONN</a:t>
            </a:r>
            <a:r>
              <a:rPr lang="ja-JP" altLang="en-US" sz="2400" dirty="0" smtClean="0"/>
              <a:t> ライブラリ </a:t>
            </a:r>
            <a:r>
              <a:rPr lang="en-US" altLang="ja-JP" sz="2400" dirty="0" smtClean="0"/>
              <a:t>[7]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ja-JP" sz="2000" dirty="0" smtClean="0"/>
              <a:t>Multi-Probe LSH</a:t>
            </a:r>
            <a:r>
              <a:rPr lang="ja-JP" altLang="en-US" sz="2000" dirty="0" smtClean="0"/>
              <a:t> を組み合わせた </a:t>
            </a:r>
            <a:r>
              <a:rPr lang="en-US" altLang="ja-JP" sz="2000" dirty="0" smtClean="0"/>
              <a:t>LSH</a:t>
            </a:r>
            <a:r>
              <a:rPr lang="ja-JP" altLang="en-US" sz="2000" dirty="0" smtClean="0"/>
              <a:t> の</a:t>
            </a:r>
            <a:r>
              <a:rPr lang="ja-JP" altLang="en-US" sz="2000" dirty="0"/>
              <a:t>実装</a:t>
            </a:r>
            <a:endParaRPr lang="en-US" altLang="ja-JP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sz="2400" dirty="0" smtClean="0"/>
              <a:t>Multi-Probe LSH [4]</a:t>
            </a:r>
            <a:endParaRPr lang="en-US" altLang="ja-JP" sz="24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ja-JP" altLang="en-US" sz="2000" dirty="0" smtClean="0"/>
              <a:t>空間的に近接したハッシュ</a:t>
            </a:r>
            <a:r>
              <a:rPr lang="ja-JP" altLang="en-US" sz="2000" dirty="0"/>
              <a:t>値</a:t>
            </a:r>
            <a:r>
              <a:rPr lang="ja-JP" altLang="en-US" sz="2000" dirty="0" smtClean="0"/>
              <a:t>も探索</a:t>
            </a:r>
            <a:endParaRPr lang="en-US" altLang="ja-JP" sz="2000" dirty="0"/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ja-JP" sz="2000" dirty="0" smtClean="0"/>
              <a:t>	</a:t>
            </a:r>
            <a:r>
              <a:rPr lang="ja-JP" altLang="en-US" sz="2000" dirty="0" smtClean="0"/>
              <a:t>⇒ 従来</a:t>
            </a:r>
            <a:r>
              <a:rPr lang="ja-JP" altLang="en-US" sz="2000" dirty="0"/>
              <a:t>の </a:t>
            </a:r>
            <a:r>
              <a:rPr lang="en-US" altLang="ja-JP" sz="2000" dirty="0"/>
              <a:t>LSH</a:t>
            </a:r>
            <a:r>
              <a:rPr lang="ja-JP" altLang="en-US" sz="2000" dirty="0"/>
              <a:t> </a:t>
            </a:r>
            <a:r>
              <a:rPr lang="ja-JP" altLang="en-US" sz="2000" dirty="0" smtClean="0"/>
              <a:t>より高速かつメモリ使用量削減</a:t>
            </a:r>
            <a:endParaRPr lang="en-US" altLang="ja-JP" sz="2000" dirty="0"/>
          </a:p>
          <a:p>
            <a:pPr lvl="1"/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19</a:t>
            </a:fld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946535"/>
              </p:ext>
            </p:extLst>
          </p:nvPr>
        </p:nvGraphicFramePr>
        <p:xfrm>
          <a:off x="773196" y="5192770"/>
          <a:ext cx="7410579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1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1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17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17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17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17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Hash Table</a:t>
                      </a:r>
                      <a:r>
                        <a:rPr kumimoji="1" lang="ja-JP" altLang="en-US" dirty="0" smtClean="0"/>
                        <a:t> </a:t>
                      </a:r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円/楕円 6"/>
          <p:cNvSpPr/>
          <p:nvPr/>
        </p:nvSpPr>
        <p:spPr>
          <a:xfrm>
            <a:off x="3005547" y="4227428"/>
            <a:ext cx="1277094" cy="61811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Poin</a:t>
            </a:r>
            <a:r>
              <a:rPr lang="en-US" altLang="ja-JP" sz="1600" dirty="0"/>
              <a:t>t</a:t>
            </a:r>
            <a:r>
              <a:rPr kumimoji="1" lang="en-US" altLang="ja-JP" sz="1600" dirty="0" smtClean="0"/>
              <a:t> A</a:t>
            </a:r>
            <a:endParaRPr kumimoji="1" lang="ja-JP" altLang="en-US" sz="1600" dirty="0"/>
          </a:p>
        </p:txBody>
      </p:sp>
      <p:sp>
        <p:nvSpPr>
          <p:cNvPr id="10" name="円/楕円 9"/>
          <p:cNvSpPr/>
          <p:nvPr/>
        </p:nvSpPr>
        <p:spPr>
          <a:xfrm>
            <a:off x="4935664" y="4227428"/>
            <a:ext cx="1277094" cy="61811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Poin</a:t>
            </a:r>
            <a:r>
              <a:rPr lang="en-US" altLang="ja-JP" sz="1600" dirty="0"/>
              <a:t>t</a:t>
            </a:r>
            <a:r>
              <a:rPr kumimoji="1" lang="en-US" altLang="ja-JP" sz="1600" dirty="0" smtClean="0"/>
              <a:t> A’</a:t>
            </a:r>
            <a:endParaRPr kumimoji="1" lang="ja-JP" altLang="en-US" sz="1600" dirty="0"/>
          </a:p>
        </p:txBody>
      </p:sp>
      <p:sp>
        <p:nvSpPr>
          <p:cNvPr id="11" name="円/楕円 10"/>
          <p:cNvSpPr/>
          <p:nvPr/>
        </p:nvSpPr>
        <p:spPr>
          <a:xfrm>
            <a:off x="7457542" y="4227428"/>
            <a:ext cx="1277094" cy="618114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Poin</a:t>
            </a:r>
            <a:r>
              <a:rPr lang="en-US" altLang="ja-JP" sz="1600" dirty="0"/>
              <a:t>t</a:t>
            </a:r>
            <a:r>
              <a:rPr kumimoji="1" lang="en-US" altLang="ja-JP" sz="1600" dirty="0" smtClean="0"/>
              <a:t> B</a:t>
            </a:r>
            <a:endParaRPr kumimoji="1" lang="ja-JP" altLang="en-US" sz="1600" dirty="0"/>
          </a:p>
        </p:txBody>
      </p:sp>
      <p:sp>
        <p:nvSpPr>
          <p:cNvPr id="9" name="角丸四角形 8"/>
          <p:cNvSpPr/>
          <p:nvPr/>
        </p:nvSpPr>
        <p:spPr>
          <a:xfrm>
            <a:off x="3330663" y="5047331"/>
            <a:ext cx="2622459" cy="65898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8" name="右矢印 7"/>
          <p:cNvSpPr/>
          <p:nvPr/>
        </p:nvSpPr>
        <p:spPr>
          <a:xfrm rot="2792048">
            <a:off x="3806606" y="5059797"/>
            <a:ext cx="727301" cy="208063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17" name="右矢印 16"/>
          <p:cNvSpPr/>
          <p:nvPr/>
        </p:nvSpPr>
        <p:spPr>
          <a:xfrm rot="18807952" flipH="1">
            <a:off x="4690770" y="5059796"/>
            <a:ext cx="727301" cy="208063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23" name="右矢印 22"/>
          <p:cNvSpPr/>
          <p:nvPr/>
        </p:nvSpPr>
        <p:spPr>
          <a:xfrm rot="18807952" flipH="1">
            <a:off x="7281961" y="5052839"/>
            <a:ext cx="727301" cy="208063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46089" y="5855791"/>
            <a:ext cx="7651822" cy="64365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[4] L.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Qin,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J. William, W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altLang="ja-JP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Zhe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C.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Moses, L. Kai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Multi-probe LSH: efficient indexing for high-dimensional similarity search. Proceedings of the 33rd international conference on Very large data bases,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pp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950-961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2007.</a:t>
            </a:r>
          </a:p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[7]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https://falconn-lib.org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endParaRPr lang="en-US" altLang="ja-JP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35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</a:t>
            </a:r>
            <a:r>
              <a:rPr lang="ja-JP" altLang="en-US" dirty="0"/>
              <a:t>クローン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sz="2400" dirty="0" smtClean="0"/>
              <a:t>ソースコードの</a:t>
            </a:r>
            <a:r>
              <a:rPr kumimoji="1" lang="ja-JP" altLang="en-US" sz="2400" dirty="0" smtClean="0"/>
              <a:t>同一あるいは類似した部分を持つコード片</a:t>
            </a:r>
            <a:endParaRPr kumimoji="1" lang="en-US" altLang="ja-JP" sz="2400" dirty="0" smtClean="0"/>
          </a:p>
          <a:p>
            <a:pPr marL="457200" lvl="1" indent="0">
              <a:buNone/>
            </a:pPr>
            <a:r>
              <a:rPr kumimoji="1" lang="ja-JP" altLang="en-US" dirty="0" smtClean="0"/>
              <a:t>ソフトウェアの保守を困難にする大きな要因</a:t>
            </a:r>
            <a:endParaRPr kumimoji="1" lang="en-US" altLang="ja-JP" dirty="0" smtClean="0"/>
          </a:p>
          <a:p>
            <a:pPr lvl="1"/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  <p:sp>
        <p:nvSpPr>
          <p:cNvPr id="16" name="正方形/長方形 15"/>
          <p:cNvSpPr/>
          <p:nvPr/>
        </p:nvSpPr>
        <p:spPr>
          <a:xfrm>
            <a:off x="3581525" y="5769782"/>
            <a:ext cx="2090306" cy="42759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kumimoji="1" lang="ja-JP" altLang="en-US" sz="2000" dirty="0" smtClean="0"/>
              <a:t>コードクローン</a:t>
            </a:r>
            <a:endParaRPr kumimoji="1" lang="ja-JP" altLang="en-US" sz="2000" dirty="0"/>
          </a:p>
        </p:txBody>
      </p:sp>
      <p:grpSp>
        <p:nvGrpSpPr>
          <p:cNvPr id="31" name="グループ化 30"/>
          <p:cNvGrpSpPr/>
          <p:nvPr/>
        </p:nvGrpSpPr>
        <p:grpSpPr>
          <a:xfrm>
            <a:off x="2922167" y="3881896"/>
            <a:ext cx="3292577" cy="1580036"/>
            <a:chOff x="2705144" y="3703164"/>
            <a:chExt cx="3292577" cy="1580036"/>
          </a:xfrm>
        </p:grpSpPr>
        <p:grpSp>
          <p:nvGrpSpPr>
            <p:cNvPr id="30" name="グループ化 29"/>
            <p:cNvGrpSpPr/>
            <p:nvPr/>
          </p:nvGrpSpPr>
          <p:grpSpPr>
            <a:xfrm>
              <a:off x="2705144" y="3703164"/>
              <a:ext cx="3292577" cy="1580036"/>
              <a:chOff x="2705144" y="3703164"/>
              <a:chExt cx="3292577" cy="1580036"/>
            </a:xfrm>
          </p:grpSpPr>
          <p:sp>
            <p:nvSpPr>
              <p:cNvPr id="13" name="メモ 12"/>
              <p:cNvSpPr/>
              <p:nvPr/>
            </p:nvSpPr>
            <p:spPr>
              <a:xfrm rot="10800000">
                <a:off x="4672732" y="3703164"/>
                <a:ext cx="1324989" cy="1580036"/>
              </a:xfrm>
              <a:prstGeom prst="foldedCorner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ja-JP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ja-JP" altLang="en-US" sz="1600"/>
              </a:p>
            </p:txBody>
          </p:sp>
          <p:sp>
            <p:nvSpPr>
              <p:cNvPr id="7" name="メモ 6"/>
              <p:cNvSpPr/>
              <p:nvPr/>
            </p:nvSpPr>
            <p:spPr>
              <a:xfrm rot="10800000">
                <a:off x="2705144" y="3703164"/>
                <a:ext cx="1324989" cy="1580036"/>
              </a:xfrm>
              <a:prstGeom prst="foldedCorner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ja-JP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ja-JP" altLang="en-US" sz="1600"/>
              </a:p>
            </p:txBody>
          </p:sp>
        </p:grpSp>
        <p:sp>
          <p:nvSpPr>
            <p:cNvPr id="11" name="Freeform 13"/>
            <p:cNvSpPr>
              <a:spLocks/>
            </p:cNvSpPr>
            <p:nvPr/>
          </p:nvSpPr>
          <p:spPr bwMode="auto">
            <a:xfrm>
              <a:off x="2901323" y="3983680"/>
              <a:ext cx="932629" cy="294158"/>
            </a:xfrm>
            <a:custGeom>
              <a:avLst/>
              <a:gdLst>
                <a:gd name="T0" fmla="*/ 0 w 732"/>
                <a:gd name="T1" fmla="*/ 0 h 149"/>
                <a:gd name="T2" fmla="*/ 6125 w 732"/>
                <a:gd name="T3" fmla="*/ 0 h 149"/>
                <a:gd name="T4" fmla="*/ 6125 w 732"/>
                <a:gd name="T5" fmla="*/ 3282 h 149"/>
                <a:gd name="T6" fmla="*/ 3930 w 732"/>
                <a:gd name="T7" fmla="*/ 3282 h 149"/>
                <a:gd name="T8" fmla="*/ 3930 w 732"/>
                <a:gd name="T9" fmla="*/ 4925 h 149"/>
                <a:gd name="T10" fmla="*/ 0 w 732"/>
                <a:gd name="T11" fmla="*/ 4925 h 149"/>
                <a:gd name="T12" fmla="*/ 0 w 732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32"/>
                <a:gd name="T22" fmla="*/ 0 h 149"/>
                <a:gd name="T23" fmla="*/ 732 w 732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>
              <a:solidFill>
                <a:schemeClr val="tx1">
                  <a:lumMod val="90000"/>
                  <a:lumOff val="10000"/>
                </a:schemeClr>
              </a:solidFill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endParaRPr lang="ja-JP" altLang="ja-JP" u="sng">
                <a:latin typeface="Arial" charset="0"/>
                <a:ea typeface="MS UI Gothic" pitchFamily="50" charset="-128"/>
              </a:endParaRPr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4865517" y="3983680"/>
              <a:ext cx="932629" cy="294158"/>
            </a:xfrm>
            <a:custGeom>
              <a:avLst/>
              <a:gdLst>
                <a:gd name="T0" fmla="*/ 0 w 732"/>
                <a:gd name="T1" fmla="*/ 0 h 149"/>
                <a:gd name="T2" fmla="*/ 6125 w 732"/>
                <a:gd name="T3" fmla="*/ 0 h 149"/>
                <a:gd name="T4" fmla="*/ 6125 w 732"/>
                <a:gd name="T5" fmla="*/ 3282 h 149"/>
                <a:gd name="T6" fmla="*/ 3930 w 732"/>
                <a:gd name="T7" fmla="*/ 3282 h 149"/>
                <a:gd name="T8" fmla="*/ 3930 w 732"/>
                <a:gd name="T9" fmla="*/ 4925 h 149"/>
                <a:gd name="T10" fmla="*/ 0 w 732"/>
                <a:gd name="T11" fmla="*/ 4925 h 149"/>
                <a:gd name="T12" fmla="*/ 0 w 732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32"/>
                <a:gd name="T22" fmla="*/ 0 h 149"/>
                <a:gd name="T23" fmla="*/ 732 w 732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>
              <a:solidFill>
                <a:schemeClr val="tx1">
                  <a:lumMod val="90000"/>
                  <a:lumOff val="10000"/>
                </a:schemeClr>
              </a:solidFill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endParaRPr lang="ja-JP" altLang="ja-JP" u="sng">
                <a:latin typeface="Arial" charset="0"/>
                <a:ea typeface="MS UI Gothic" pitchFamily="50" charset="-128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4865516" y="4552489"/>
              <a:ext cx="932629" cy="294158"/>
            </a:xfrm>
            <a:custGeom>
              <a:avLst/>
              <a:gdLst>
                <a:gd name="T0" fmla="*/ 0 w 732"/>
                <a:gd name="T1" fmla="*/ 0 h 149"/>
                <a:gd name="T2" fmla="*/ 6125 w 732"/>
                <a:gd name="T3" fmla="*/ 0 h 149"/>
                <a:gd name="T4" fmla="*/ 6125 w 732"/>
                <a:gd name="T5" fmla="*/ 3282 h 149"/>
                <a:gd name="T6" fmla="*/ 3930 w 732"/>
                <a:gd name="T7" fmla="*/ 3282 h 149"/>
                <a:gd name="T8" fmla="*/ 3930 w 732"/>
                <a:gd name="T9" fmla="*/ 4925 h 149"/>
                <a:gd name="T10" fmla="*/ 0 w 732"/>
                <a:gd name="T11" fmla="*/ 4925 h 149"/>
                <a:gd name="T12" fmla="*/ 0 w 732"/>
                <a:gd name="T13" fmla="*/ 0 h 1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32"/>
                <a:gd name="T22" fmla="*/ 0 h 149"/>
                <a:gd name="T23" fmla="*/ 732 w 732"/>
                <a:gd name="T24" fmla="*/ 149 h 1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12700">
              <a:solidFill>
                <a:schemeClr val="tx1">
                  <a:lumMod val="90000"/>
                  <a:lumOff val="10000"/>
                </a:schemeClr>
              </a:solidFill>
              <a:headEnd/>
              <a:tailEnd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ＭＳ Ｐゴシック" pitchFamily="50" charset="-128"/>
                  <a:cs typeface="+mn-cs"/>
                </a:defRPr>
              </a:lvl9pPr>
            </a:lstStyle>
            <a:p>
              <a:endParaRPr lang="ja-JP" altLang="ja-JP" u="sng">
                <a:latin typeface="Arial" charset="0"/>
                <a:ea typeface="MS UI Gothic" pitchFamily="50" charset="-128"/>
              </a:endParaRPr>
            </a:p>
          </p:txBody>
        </p:sp>
        <p:cxnSp>
          <p:nvCxnSpPr>
            <p:cNvPr id="24" name="直線矢印コネクタ 23"/>
            <p:cNvCxnSpPr/>
            <p:nvPr/>
          </p:nvCxnSpPr>
          <p:spPr>
            <a:xfrm>
              <a:off x="3833952" y="4130759"/>
              <a:ext cx="1031564" cy="0"/>
            </a:xfrm>
            <a:prstGeom prst="straightConnector1">
              <a:avLst/>
            </a:prstGeom>
            <a:ln>
              <a:solidFill>
                <a:schemeClr val="accent5">
                  <a:lumMod val="75000"/>
                </a:schemeClr>
              </a:solidFill>
              <a:headEnd type="triangle"/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6" name="直線矢印コネクタ 25"/>
            <p:cNvCxnSpPr/>
            <p:nvPr/>
          </p:nvCxnSpPr>
          <p:spPr>
            <a:xfrm>
              <a:off x="5329698" y="4277840"/>
              <a:ext cx="5528" cy="274400"/>
            </a:xfrm>
            <a:prstGeom prst="straightConnector1">
              <a:avLst/>
            </a:prstGeom>
            <a:ln>
              <a:solidFill>
                <a:schemeClr val="accent5">
                  <a:lumMod val="75000"/>
                </a:schemeClr>
              </a:solidFill>
              <a:headEnd type="triangle"/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27" name="正方形/長方形 26"/>
          <p:cNvSpPr/>
          <p:nvPr/>
        </p:nvSpPr>
        <p:spPr>
          <a:xfrm>
            <a:off x="3581525" y="3157049"/>
            <a:ext cx="2090306" cy="41699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ja-JP" altLang="en-US" sz="2000" dirty="0" smtClean="0"/>
              <a:t>クローン</a:t>
            </a:r>
            <a:r>
              <a:rPr lang="ja-JP" altLang="en-US" sz="2000" dirty="0"/>
              <a:t>ペア</a:t>
            </a:r>
            <a:endParaRPr kumimoji="1" lang="ja-JP" altLang="en-US" sz="2000" dirty="0"/>
          </a:p>
        </p:txBody>
      </p:sp>
      <p:cxnSp>
        <p:nvCxnSpPr>
          <p:cNvPr id="22" name="直線矢印コネクタ 21"/>
          <p:cNvCxnSpPr>
            <a:stCxn id="16" idx="0"/>
          </p:cNvCxnSpPr>
          <p:nvPr/>
        </p:nvCxnSpPr>
        <p:spPr>
          <a:xfrm flipV="1">
            <a:off x="4626678" y="5144604"/>
            <a:ext cx="920043" cy="6251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>
            <a:stCxn id="16" idx="0"/>
          </p:cNvCxnSpPr>
          <p:nvPr/>
        </p:nvCxnSpPr>
        <p:spPr>
          <a:xfrm flipH="1" flipV="1">
            <a:off x="3581526" y="4519426"/>
            <a:ext cx="1045152" cy="12503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>
            <a:stCxn id="16" idx="0"/>
          </p:cNvCxnSpPr>
          <p:nvPr/>
        </p:nvCxnSpPr>
        <p:spPr>
          <a:xfrm flipV="1">
            <a:off x="4626678" y="4393442"/>
            <a:ext cx="405073" cy="13763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7761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特徴</a:t>
            </a:r>
            <a:r>
              <a:rPr lang="ja-JP" altLang="en-US" dirty="0" smtClean="0"/>
              <a:t>ベクトル間の類似度計算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各クラスタ内で特徴ベクトル間の類似度を計算</a:t>
            </a:r>
            <a:endParaRPr lang="en-US" altLang="ja-JP" dirty="0" smtClean="0"/>
          </a:p>
          <a:p>
            <a:pPr lvl="1"/>
            <a:r>
              <a:rPr lang="ja-JP" altLang="en-US" dirty="0"/>
              <a:t>コサイン</a:t>
            </a:r>
            <a:r>
              <a:rPr lang="ja-JP" altLang="en-US" dirty="0" smtClean="0"/>
              <a:t>類似度を利用</a:t>
            </a:r>
            <a:endParaRPr lang="en-US" altLang="ja-JP" dirty="0" smtClean="0"/>
          </a:p>
          <a:p>
            <a:pPr lvl="1"/>
            <a:r>
              <a:rPr lang="ja-JP" altLang="en-US" dirty="0"/>
              <a:t>特徴</a:t>
            </a:r>
            <a:r>
              <a:rPr lang="ja-JP" altLang="en-US" dirty="0" smtClean="0"/>
              <a:t>ベクトル</a:t>
            </a:r>
            <a:r>
              <a:rPr lang="ja-JP" altLang="en-US" dirty="0"/>
              <a:t> </a:t>
            </a:r>
            <a:r>
              <a:rPr lang="ja-JP" altLang="en-US" dirty="0" smtClean="0"/>
              <a:t>      間の類似度の計算方法</a:t>
            </a: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/>
          </a:p>
          <a:p>
            <a:pPr marL="457200" lvl="1" indent="0">
              <a:buNone/>
            </a:pP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20</a:t>
            </a:fld>
            <a:endParaRPr lang="en-US" altLang="ja-JP" dirty="0"/>
          </a:p>
        </p:txBody>
      </p:sp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388536"/>
              </p:ext>
            </p:extLst>
          </p:nvPr>
        </p:nvGraphicFramePr>
        <p:xfrm>
          <a:off x="3156014" y="3039566"/>
          <a:ext cx="542226" cy="36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6" name="数式" r:id="rId4" imgW="342720" imgH="241200" progId="Equation.3">
                  <p:embed/>
                </p:oleObj>
              </mc:Choice>
              <mc:Fallback>
                <p:oleObj name="数式" r:id="rId4" imgW="342720" imgH="241200" progId="Equation.3">
                  <p:embed/>
                  <p:pic>
                    <p:nvPicPr>
                      <p:cNvPr id="0" name="オブジェクト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6014" y="3039566"/>
                        <a:ext cx="542226" cy="365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右矢印 7"/>
          <p:cNvSpPr/>
          <p:nvPr/>
        </p:nvSpPr>
        <p:spPr bwMode="auto">
          <a:xfrm rot="5400000">
            <a:off x="4226260" y="3240980"/>
            <a:ext cx="691480" cy="3114346"/>
          </a:xfrm>
          <a:prstGeom prst="rightArrow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1696319" y="5356351"/>
            <a:ext cx="5751362" cy="1100054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b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>
              <a:defRPr/>
            </a:pPr>
            <a:r>
              <a:rPr lang="ja-JP" altLang="en-US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閾値</a:t>
            </a:r>
            <a:r>
              <a:rPr lang="ja-JP" alt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（</a:t>
            </a:r>
            <a:r>
              <a:rPr lang="en-US" altLang="ja-JP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0.9</a:t>
            </a:r>
            <a:r>
              <a:rPr lang="ja-JP" alt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）</a:t>
            </a:r>
            <a:r>
              <a:rPr lang="ja-JP" altLang="en-US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以上であれば</a:t>
            </a:r>
            <a:endParaRPr lang="en-US" altLang="ja-JP" sz="2800" dirty="0" smtClean="0">
              <a:solidFill>
                <a:schemeClr val="tx1">
                  <a:lumMod val="90000"/>
                  <a:lumOff val="10000"/>
                </a:schemeClr>
              </a:solidFill>
              <a:latin typeface="+mn-ea"/>
              <a:ea typeface="+mn-ea"/>
            </a:endParaRPr>
          </a:p>
          <a:p>
            <a:pPr>
              <a:defRPr/>
            </a:pPr>
            <a:r>
              <a:rPr lang="ja-JP" altLang="en-US" sz="2800" dirty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ブロック</a:t>
            </a:r>
            <a:r>
              <a:rPr lang="ja-JP" altLang="en-US" sz="28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+mn-ea"/>
                <a:ea typeface="+mn-ea"/>
              </a:rPr>
              <a:t>クローンペアとして検出</a:t>
            </a:r>
            <a:endParaRPr lang="en-US" altLang="ja-JP" sz="2800" dirty="0">
              <a:solidFill>
                <a:schemeClr val="tx1">
                  <a:lumMod val="90000"/>
                  <a:lumOff val="10000"/>
                </a:schemeClr>
              </a:solidFill>
              <a:latin typeface="+mn-ea"/>
              <a:ea typeface="+mn-ea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096063"/>
              </p:ext>
            </p:extLst>
          </p:nvPr>
        </p:nvGraphicFramePr>
        <p:xfrm>
          <a:off x="1647735" y="3275860"/>
          <a:ext cx="5848530" cy="1123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7" name="数式" r:id="rId6" imgW="1968480" imgH="469800" progId="Equation.3">
                  <p:embed/>
                </p:oleObj>
              </mc:Choice>
              <mc:Fallback>
                <p:oleObj name="数式" r:id="rId6" imgW="196848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47735" y="3275860"/>
                        <a:ext cx="5848530" cy="11231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185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評価実験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kumimoji="1" lang="ja-JP" altLang="en-US" dirty="0" smtClean="0"/>
              <a:t>評価実験 </a:t>
            </a:r>
            <a:r>
              <a:rPr kumimoji="1" lang="en-US" altLang="ja-JP" dirty="0" smtClean="0"/>
              <a:t>A</a:t>
            </a:r>
          </a:p>
          <a:p>
            <a:pPr lvl="1"/>
            <a:r>
              <a:rPr lang="ja-JP" altLang="en-US" dirty="0" smtClean="0"/>
              <a:t>既存手法との比較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検出精度，検出速度</a:t>
            </a:r>
            <a:endParaRPr kumimoji="1" lang="en-US" altLang="ja-JP" dirty="0" smtClean="0"/>
          </a:p>
          <a:p>
            <a:r>
              <a:rPr lang="ja-JP" altLang="en-US" dirty="0" smtClean="0"/>
              <a:t>評価実験 </a:t>
            </a:r>
            <a:r>
              <a:rPr lang="en-US" altLang="ja-JP" dirty="0" smtClean="0"/>
              <a:t>B</a:t>
            </a:r>
          </a:p>
          <a:p>
            <a:pPr lvl="1"/>
            <a:r>
              <a:rPr lang="ja-JP" altLang="en-US" dirty="0"/>
              <a:t>スケーラビリティの</a:t>
            </a:r>
            <a:r>
              <a:rPr lang="ja-JP" altLang="en-US" dirty="0" smtClean="0"/>
              <a:t>評価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検出</a:t>
            </a:r>
            <a:r>
              <a:rPr lang="ja-JP" altLang="en-US" dirty="0"/>
              <a:t>規模</a:t>
            </a:r>
            <a:r>
              <a:rPr lang="ja-JP" altLang="en-US" dirty="0" smtClean="0"/>
              <a:t>ごとの検出速度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21</a:t>
            </a:fld>
            <a:endParaRPr lang="en-US" altLang="ja-JP"/>
          </a:p>
        </p:txBody>
      </p:sp>
      <p:grpSp>
        <p:nvGrpSpPr>
          <p:cNvPr id="11" name="グループ化 10"/>
          <p:cNvGrpSpPr/>
          <p:nvPr/>
        </p:nvGrpSpPr>
        <p:grpSpPr>
          <a:xfrm>
            <a:off x="6253765" y="4528218"/>
            <a:ext cx="1328135" cy="1330675"/>
            <a:chOff x="5572125" y="3829051"/>
            <a:chExt cx="2292728" cy="2297112"/>
          </a:xfrm>
        </p:grpSpPr>
        <p:sp>
          <p:nvSpPr>
            <p:cNvPr id="5" name="直方体 4"/>
            <p:cNvSpPr/>
            <p:nvPr/>
          </p:nvSpPr>
          <p:spPr>
            <a:xfrm>
              <a:off x="5572125" y="4916488"/>
              <a:ext cx="1209675" cy="1209675"/>
            </a:xfrm>
            <a:prstGeom prst="cube">
              <a:avLst/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直方体 8"/>
            <p:cNvSpPr/>
            <p:nvPr/>
          </p:nvSpPr>
          <p:spPr>
            <a:xfrm>
              <a:off x="5572125" y="3829051"/>
              <a:ext cx="2292728" cy="2292728"/>
            </a:xfrm>
            <a:prstGeom prst="cube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右矢印 7"/>
            <p:cNvSpPr/>
            <p:nvPr/>
          </p:nvSpPr>
          <p:spPr>
            <a:xfrm rot="18900000">
              <a:off x="6752097" y="4215836"/>
              <a:ext cx="978408" cy="484632"/>
            </a:xfrm>
            <a:prstGeom prst="rightArrow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0" name="図 9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30" y="2539793"/>
            <a:ext cx="1349470" cy="120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92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評価実験 </a:t>
            </a: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: </a:t>
            </a:r>
            <a:r>
              <a:rPr kumimoji="1" lang="ja-JP" altLang="en-US" dirty="0" smtClean="0"/>
              <a:t>既存手法との比較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34666"/>
          </a:xfrm>
        </p:spPr>
        <p:txBody>
          <a:bodyPr>
            <a:normAutofit fontScale="77500" lnSpcReduction="20000"/>
          </a:bodyPr>
          <a:lstStyle/>
          <a:p>
            <a:pPr marL="514350" indent="-457200"/>
            <a:r>
              <a:rPr lang="ja-JP" altLang="en-US" sz="3000" dirty="0" smtClean="0"/>
              <a:t>比較手法</a:t>
            </a:r>
            <a:endParaRPr lang="en-US" altLang="ja-JP" sz="3000" dirty="0" smtClean="0"/>
          </a:p>
          <a:p>
            <a:pPr marL="914400" lvl="1" indent="-457200"/>
            <a:r>
              <a:rPr lang="ja-JP" altLang="en-US" sz="2600" dirty="0"/>
              <a:t>関数クローン</a:t>
            </a:r>
            <a:r>
              <a:rPr lang="ja-JP" altLang="en-US" sz="2600" dirty="0" smtClean="0"/>
              <a:t>検出法，</a:t>
            </a:r>
            <a:r>
              <a:rPr lang="en-US" altLang="ja-JP" sz="2600" dirty="0" err="1" smtClean="0"/>
              <a:t>CCFinder</a:t>
            </a:r>
            <a:r>
              <a:rPr lang="en-US" altLang="ja-JP" sz="2600" dirty="0" smtClean="0"/>
              <a:t>[8]</a:t>
            </a:r>
          </a:p>
          <a:p>
            <a:pPr marL="514350" indent="-457200"/>
            <a:r>
              <a:rPr lang="ja-JP" altLang="en-US" sz="3000" dirty="0" smtClean="0"/>
              <a:t>比較観点</a:t>
            </a:r>
            <a:endParaRPr lang="en-US" altLang="ja-JP" sz="3000" dirty="0" smtClean="0"/>
          </a:p>
          <a:p>
            <a:pPr marL="914400" lvl="1" indent="-457200"/>
            <a:r>
              <a:rPr lang="ja-JP" altLang="en-US" sz="2600" dirty="0" smtClean="0"/>
              <a:t>検出精度，検出速度</a:t>
            </a:r>
            <a:endParaRPr lang="en-US" altLang="ja-JP" sz="2600" dirty="0" smtClean="0"/>
          </a:p>
          <a:p>
            <a:pPr marL="514350" indent="-457200"/>
            <a:r>
              <a:rPr lang="ja-JP" altLang="en-US" sz="3000" dirty="0" smtClean="0"/>
              <a:t>検出対象</a:t>
            </a:r>
            <a:endParaRPr lang="en-US" altLang="ja-JP" sz="3000" dirty="0" smtClean="0"/>
          </a:p>
          <a:p>
            <a:pPr marL="57150" indent="0">
              <a:buNone/>
            </a:pP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22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834115"/>
              </p:ext>
            </p:extLst>
          </p:nvPr>
        </p:nvGraphicFramePr>
        <p:xfrm>
          <a:off x="1485178" y="4356772"/>
          <a:ext cx="6162531" cy="134112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952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8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06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06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17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プロジェクト</a:t>
                      </a:r>
                      <a:endParaRPr kumimoji="1" lang="ja-JP" altLang="en-US" sz="16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言語</a:t>
                      </a:r>
                      <a:endParaRPr kumimoji="1" lang="ja-JP" altLang="en-US" sz="16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サイズ</a:t>
                      </a:r>
                      <a:endParaRPr kumimoji="1" lang="ja-JP" altLang="en-US" sz="16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バージョン</a:t>
                      </a:r>
                      <a:endParaRPr kumimoji="1" lang="ja-JP" altLang="en-US" sz="16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798">
                <a:tc>
                  <a:txBody>
                    <a:bodyPr/>
                    <a:lstStyle/>
                    <a:p>
                      <a:pPr lvl="0" algn="l"/>
                      <a:r>
                        <a:rPr kumimoji="1" lang="en-US" altLang="ja-JP" sz="1600" dirty="0" smtClean="0"/>
                        <a:t>Apache </a:t>
                      </a:r>
                      <a:r>
                        <a:rPr kumimoji="1" lang="en-US" altLang="ja-JP" sz="1600" baseline="0" dirty="0" smtClean="0"/>
                        <a:t>HTTPD</a:t>
                      </a:r>
                      <a:endParaRPr kumimoji="1" lang="ja-JP" altLang="en-US" sz="16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C</a:t>
                      </a:r>
                      <a:endParaRPr kumimoji="1" lang="ja-JP" altLang="en-US" sz="16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343 KLOC</a:t>
                      </a:r>
                      <a:endParaRPr kumimoji="1" lang="ja-JP" altLang="en-US" sz="16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/>
                      <a:r>
                        <a:rPr kumimoji="1" lang="en-US" altLang="ja-JP" sz="1600" dirty="0" smtClean="0"/>
                        <a:t>2.2.14</a:t>
                      </a:r>
                      <a:endParaRPr kumimoji="1" lang="ja-JP" altLang="en-US" sz="16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798">
                <a:tc>
                  <a:txBody>
                    <a:bodyPr/>
                    <a:lstStyle/>
                    <a:p>
                      <a:pPr lvl="0" algn="l"/>
                      <a:r>
                        <a:rPr kumimoji="1" lang="en-US" altLang="ja-JP" sz="1600" dirty="0" smtClean="0"/>
                        <a:t>Python</a:t>
                      </a:r>
                      <a:endParaRPr kumimoji="1" lang="ja-JP" altLang="en-US" sz="16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C</a:t>
                      </a:r>
                      <a:endParaRPr kumimoji="1" lang="ja-JP" altLang="en-US" sz="16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435 KLOC</a:t>
                      </a:r>
                      <a:endParaRPr kumimoji="1" lang="ja-JP" altLang="en-US" sz="16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/>
                      <a:r>
                        <a:rPr kumimoji="1" lang="en-US" altLang="ja-JP" sz="1600" dirty="0" smtClean="0"/>
                        <a:t>2.5.1</a:t>
                      </a:r>
                      <a:endParaRPr kumimoji="1" lang="ja-JP" altLang="en-US" sz="16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798">
                <a:tc>
                  <a:txBody>
                    <a:bodyPr/>
                    <a:lstStyle/>
                    <a:p>
                      <a:pPr lvl="0" algn="l"/>
                      <a:r>
                        <a:rPr kumimoji="1" lang="en-US" altLang="ja-JP" sz="1600" dirty="0" err="1" smtClean="0"/>
                        <a:t>PostgreSQL</a:t>
                      </a:r>
                      <a:endParaRPr kumimoji="1" lang="ja-JP" altLang="en-US" sz="16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C</a:t>
                      </a:r>
                      <a:endParaRPr kumimoji="1" lang="ja-JP" altLang="en-US" sz="16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937 KLOC</a:t>
                      </a:r>
                      <a:endParaRPr kumimoji="1" lang="ja-JP" altLang="en-US" sz="16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/>
                      <a:r>
                        <a:rPr kumimoji="1" lang="en-US" altLang="ja-JP" sz="1600" dirty="0" smtClean="0"/>
                        <a:t>8.5.1</a:t>
                      </a:r>
                      <a:endParaRPr kumimoji="1" lang="ja-JP" altLang="en-US" sz="1600" dirty="0"/>
                    </a:p>
                  </a:txBody>
                  <a:tcPr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150930" y="5813508"/>
            <a:ext cx="6842140" cy="45442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[8]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T. </a:t>
            </a:r>
            <a:r>
              <a:rPr lang="en-US" altLang="ja-JP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Kamiya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S. </a:t>
            </a:r>
            <a:r>
              <a:rPr lang="en-US" altLang="ja-JP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Kusumoto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K. Inoue. </a:t>
            </a:r>
            <a:r>
              <a:rPr lang="en-US" altLang="ja-JP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CCFinder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a multilinguistic token-based code clone detection system for large scale source code. IEEE Trans. </a:t>
            </a:r>
            <a:r>
              <a:rPr lang="en-US" altLang="ja-JP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Softw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Eng., Vol. 28, No. 7, pp. 654–670, 2002. </a:t>
            </a:r>
          </a:p>
        </p:txBody>
      </p:sp>
    </p:spTree>
    <p:extLst>
      <p:ext uri="{BB962C8B-B14F-4D97-AF65-F5344CB8AC3E}">
        <p14:creationId xmlns:p14="http://schemas.microsoft.com/office/powerpoint/2010/main" val="136827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評価手順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457200">
              <a:buFont typeface="+mj-lt"/>
              <a:buAutoNum type="arabicPeriod"/>
            </a:pPr>
            <a:r>
              <a:rPr lang="en-US" altLang="ja-JP" sz="2400" dirty="0" smtClean="0"/>
              <a:t>3</a:t>
            </a:r>
            <a:r>
              <a:rPr lang="ja-JP" altLang="en-US" sz="2400" dirty="0" smtClean="0"/>
              <a:t> </a:t>
            </a:r>
            <a:r>
              <a:rPr lang="ja-JP" altLang="en-US" sz="2400" dirty="0" err="1" smtClean="0"/>
              <a:t>つの</a:t>
            </a:r>
            <a:r>
              <a:rPr lang="ja-JP" altLang="en-US" sz="2400" dirty="0" smtClean="0"/>
              <a:t>プロジェクトの検出</a:t>
            </a:r>
            <a:r>
              <a:rPr lang="ja-JP" altLang="en-US" sz="2400" dirty="0"/>
              <a:t>結果</a:t>
            </a:r>
            <a:r>
              <a:rPr lang="ja-JP" altLang="en-US" sz="2400" dirty="0" smtClean="0"/>
              <a:t>から</a:t>
            </a:r>
            <a:r>
              <a:rPr lang="en-US" altLang="ja-JP" sz="2400" dirty="0"/>
              <a:t/>
            </a:r>
            <a:br>
              <a:rPr lang="en-US" altLang="ja-JP" sz="2400" dirty="0"/>
            </a:br>
            <a:r>
              <a:rPr lang="en-US" altLang="ja-JP" sz="2400" dirty="0" smtClean="0"/>
              <a:t>90</a:t>
            </a:r>
            <a:r>
              <a:rPr lang="ja-JP" altLang="en-US" sz="2400" dirty="0" smtClean="0"/>
              <a:t> 個ずつのクローンペアをサンプリング</a:t>
            </a:r>
            <a:endParaRPr lang="en-US" altLang="ja-JP" sz="2400" dirty="0"/>
          </a:p>
          <a:p>
            <a:pPr marL="514350" indent="-457200">
              <a:buFont typeface="+mj-lt"/>
              <a:buAutoNum type="arabicPeriod"/>
            </a:pPr>
            <a:r>
              <a:rPr lang="ja-JP" altLang="en-US" sz="2400" dirty="0" smtClean="0"/>
              <a:t>サンプリングしたクローンペアに対しアンケート</a:t>
            </a:r>
            <a:endParaRPr lang="en-US" altLang="ja-JP" sz="2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ja-JP" altLang="en-US" sz="2000" dirty="0" smtClean="0"/>
              <a:t>調査事項</a:t>
            </a:r>
            <a:r>
              <a:rPr lang="ja-JP" altLang="en-US" sz="1800" dirty="0" smtClean="0"/>
              <a:t>：集約，または同時修正の保守対象となるか？</a:t>
            </a:r>
            <a:endParaRPr lang="en-US" altLang="ja-JP" sz="18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ja-JP" altLang="en-US" sz="2000" dirty="0"/>
              <a:t>調査</a:t>
            </a:r>
            <a:r>
              <a:rPr lang="ja-JP" altLang="en-US" sz="2000" dirty="0" smtClean="0"/>
              <a:t>対象</a:t>
            </a:r>
            <a:r>
              <a:rPr lang="ja-JP" altLang="en-US" sz="1800" dirty="0" smtClean="0"/>
              <a:t>：コードクローンの研究者 </a:t>
            </a:r>
            <a:r>
              <a:rPr lang="en-US" altLang="ja-JP" sz="1800" dirty="0" smtClean="0"/>
              <a:t>1</a:t>
            </a:r>
            <a:r>
              <a:rPr lang="ja-JP" altLang="en-US" sz="1800" dirty="0"/>
              <a:t> </a:t>
            </a:r>
            <a:r>
              <a:rPr lang="ja-JP" altLang="en-US" sz="1800" dirty="0" smtClean="0"/>
              <a:t>名，大学院生 </a:t>
            </a:r>
            <a:r>
              <a:rPr lang="en-US" altLang="ja-JP" sz="1800" dirty="0" smtClean="0"/>
              <a:t>2</a:t>
            </a:r>
            <a:r>
              <a:rPr lang="ja-JP" altLang="en-US" sz="1800" dirty="0" smtClean="0"/>
              <a:t> 名　合計 </a:t>
            </a:r>
            <a:r>
              <a:rPr lang="en-US" altLang="ja-JP" sz="1800" dirty="0" smtClean="0"/>
              <a:t>3 </a:t>
            </a:r>
            <a:r>
              <a:rPr lang="ja-JP" altLang="en-US" sz="1800" dirty="0" smtClean="0"/>
              <a:t>名</a:t>
            </a:r>
            <a:endParaRPr lang="en-US" altLang="ja-JP" sz="1600" dirty="0" smtClean="0"/>
          </a:p>
          <a:p>
            <a:pPr marL="514350" indent="-457200">
              <a:buFont typeface="+mj-lt"/>
              <a:buAutoNum type="arabicPeriod"/>
            </a:pPr>
            <a:r>
              <a:rPr lang="ja-JP" altLang="en-US" sz="2400" dirty="0"/>
              <a:t>過半数</a:t>
            </a:r>
            <a:r>
              <a:rPr lang="ja-JP" altLang="en-US" sz="2400" dirty="0" smtClean="0"/>
              <a:t>が</a:t>
            </a:r>
            <a:r>
              <a:rPr lang="ja-JP" altLang="en-US" sz="2400" dirty="0"/>
              <a:t>保守</a:t>
            </a:r>
            <a:r>
              <a:rPr lang="ja-JP" altLang="en-US" sz="2400" dirty="0" smtClean="0"/>
              <a:t>対象と回答したクローンペアを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正解</a:t>
            </a:r>
            <a:r>
              <a:rPr lang="ja-JP" altLang="en-US" sz="2400" dirty="0"/>
              <a:t>集合としてベンチマーク</a:t>
            </a:r>
            <a:r>
              <a:rPr lang="ja-JP" altLang="en-US" dirty="0"/>
              <a:t>を</a:t>
            </a:r>
            <a:r>
              <a:rPr lang="ja-JP" altLang="en-US" dirty="0" smtClean="0"/>
              <a:t>作成</a:t>
            </a:r>
            <a:endParaRPr lang="en-US" altLang="ja-JP" dirty="0" smtClean="0"/>
          </a:p>
          <a:p>
            <a:pPr marL="514350" indent="-457200">
              <a:buFont typeface="+mj-lt"/>
              <a:buAutoNum type="arabicPeriod"/>
            </a:pPr>
            <a:r>
              <a:rPr lang="ja-JP" altLang="en-US" sz="2400" dirty="0" smtClean="0"/>
              <a:t>ベンチマークをもとに適合率・再現率の</a:t>
            </a:r>
            <a:r>
              <a:rPr lang="ja-JP" altLang="en-US" sz="2400" dirty="0"/>
              <a:t>評価</a:t>
            </a: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667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適合率・再現率</a:t>
            </a:r>
            <a:r>
              <a:rPr kumimoji="1" lang="ja-JP" altLang="en-US" dirty="0" smtClean="0"/>
              <a:t>の定義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ja-JP" altLang="en-US" dirty="0" smtClean="0"/>
                  <a:t>適合率</a:t>
                </a:r>
                <a:r>
                  <a:rPr lang="en-US" altLang="ja-JP" dirty="0" smtClean="0"/>
                  <a:t>	precision</a:t>
                </a:r>
                <a:r>
                  <a:rPr lang="ja-JP" altLang="en-US" dirty="0" smtClean="0"/>
                  <a:t> </a:t>
                </a:r>
                <a:r>
                  <a:rPr lang="en-US" altLang="ja-JP" dirty="0" smtClean="0"/>
                  <a:t>	=</a:t>
                </a:r>
                <a:r>
                  <a:rPr lang="ja-JP" altLang="en-US" dirty="0" smtClean="0"/>
                  <a:t> </a:t>
                </a:r>
                <a:r>
                  <a:rPr lang="en-US" altLang="ja-JP" sz="2400" dirty="0" smtClean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32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altLang="ja-JP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3200" b="0" i="1" smtClean="0">
                                <a:latin typeface="Cambria Math"/>
                              </a:rPr>
                              <m:t>𝐶𝑃</m:t>
                            </m:r>
                          </m:e>
                          <m:sub>
                            <m:r>
                              <a:rPr lang="en-US" altLang="ja-JP" sz="3200" b="0" i="1" smtClean="0">
                                <a:latin typeface="Cambria Math"/>
                              </a:rPr>
                              <m:t>𝑏𝑒𝑛𝑐h</m:t>
                            </m:r>
                          </m:sub>
                        </m:sSub>
                        <m:r>
                          <a:rPr lang="en-US" altLang="ja-JP" sz="3200" b="0" i="1" smtClean="0">
                            <a:latin typeface="Cambria Math"/>
                          </a:rPr>
                          <m:t> </m:t>
                        </m:r>
                        <m:r>
                          <a:rPr lang="en-US" altLang="ja-JP" sz="3200" i="1" smtClean="0">
                            <a:latin typeface="Cambria Math" panose="02040503050406030204" pitchFamily="18" charset="0"/>
                          </a:rPr>
                          <m:t>∩</m:t>
                        </m:r>
                        <m:r>
                          <a:rPr lang="en-US" altLang="ja-JP" sz="3200" b="0" i="1" smtClean="0"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en-US" altLang="ja-JP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3200" b="0" i="1" smtClean="0">
                                <a:latin typeface="Cambria Math"/>
                              </a:rPr>
                              <m:t>𝐶𝑃</m:t>
                            </m:r>
                          </m:e>
                          <m:sub>
                            <m:r>
                              <a:rPr lang="en-US" altLang="ja-JP" sz="3200" b="0" i="1" smtClean="0">
                                <a:latin typeface="Cambria Math"/>
                              </a:rPr>
                              <m:t>𝑠𝑎𝑚𝑝𝑙𝑒</m:t>
                            </m:r>
                          </m:sub>
                        </m:sSub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|</m:t>
                        </m:r>
                      </m:num>
                      <m:den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altLang="ja-JP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3200" i="1">
                                <a:latin typeface="Cambria Math"/>
                              </a:rPr>
                              <m:t>𝐶𝑃</m:t>
                            </m:r>
                          </m:e>
                          <m:sub>
                            <m:r>
                              <a:rPr lang="en-US" altLang="ja-JP" sz="3200" i="1">
                                <a:latin typeface="Cambria Math"/>
                              </a:rPr>
                              <m:t>𝑠𝑎𝑚𝑝𝑙𝑒</m:t>
                            </m:r>
                          </m:sub>
                        </m:sSub>
                        <m:r>
                          <a:rPr lang="en-US" altLang="ja-JP" sz="3200" b="0" i="1" smtClean="0">
                            <a:latin typeface="Cambria Math" panose="02040503050406030204" pitchFamily="18" charset="0"/>
                          </a:rPr>
                          <m:t>|</m:t>
                        </m:r>
                      </m:den>
                    </m:f>
                  </m:oMath>
                </a14:m>
                <a:endParaRPr lang="en-US" altLang="ja-JP" sz="2400" dirty="0" smtClean="0"/>
              </a:p>
              <a:p>
                <a:r>
                  <a:rPr kumimoji="1" lang="ja-JP" altLang="en-US" dirty="0" smtClean="0"/>
                  <a:t>再現率 </a:t>
                </a:r>
                <a:r>
                  <a:rPr kumimoji="1" lang="en-US" altLang="ja-JP" dirty="0" smtClean="0"/>
                  <a:t>	</a:t>
                </a:r>
                <a:r>
                  <a:rPr lang="en-US" altLang="ja-JP" dirty="0" smtClean="0"/>
                  <a:t>recall 	=</a:t>
                </a:r>
                <a:r>
                  <a:rPr lang="ja-JP" altLang="en-US" dirty="0" smtClean="0"/>
                  <a:t> </a:t>
                </a:r>
                <a:r>
                  <a:rPr lang="en-US" altLang="ja-JP" sz="2400" dirty="0" smtClean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altLang="ja-JP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3200" b="0" i="1" smtClean="0">
                                <a:latin typeface="Cambria Math"/>
                              </a:rPr>
                              <m:t>𝐶𝑃</m:t>
                            </m:r>
                          </m:e>
                          <m:sub>
                            <m:r>
                              <a:rPr lang="en-US" altLang="ja-JP" sz="3200" b="0" i="1" smtClean="0">
                                <a:latin typeface="Cambria Math"/>
                              </a:rPr>
                              <m:t>𝑟𝑒𝑠𝑢𝑙𝑡</m:t>
                            </m:r>
                          </m:sub>
                        </m:sSub>
                        <m:r>
                          <a:rPr lang="en-US" altLang="ja-JP" sz="3200" b="0" i="1" smtClean="0">
                            <a:latin typeface="Cambria Math"/>
                          </a:rPr>
                          <m:t> </m:t>
                        </m:r>
                        <m:r>
                          <a:rPr lang="en-US" altLang="ja-JP" sz="3200" b="0" i="1" smtClean="0">
                            <a:latin typeface="Cambria Math" panose="02040503050406030204" pitchFamily="18" charset="0"/>
                          </a:rPr>
                          <m:t>∩</m:t>
                        </m:r>
                        <m:r>
                          <a:rPr lang="en-US" altLang="ja-JP" sz="3200" b="0" i="1" smtClean="0"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en-US" altLang="ja-JP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3200" i="1">
                                <a:latin typeface="Cambria Math"/>
                              </a:rPr>
                              <m:t>𝐶𝑃</m:t>
                            </m:r>
                          </m:e>
                          <m:sub>
                            <m:r>
                              <a:rPr lang="en-US" altLang="ja-JP" sz="3200" i="1">
                                <a:latin typeface="Cambria Math"/>
                              </a:rPr>
                              <m:t>𝑏𝑒𝑛𝑐h</m:t>
                            </m:r>
                          </m:sub>
                        </m:sSub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|</m:t>
                        </m:r>
                      </m:num>
                      <m:den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|</m:t>
                        </m:r>
                        <m:sSub>
                          <m:sSubPr>
                            <m:ctrlPr>
                              <a:rPr lang="en-US" altLang="ja-JP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3200" i="1">
                                <a:latin typeface="Cambria Math"/>
                              </a:rPr>
                              <m:t>𝐶𝑃</m:t>
                            </m:r>
                          </m:e>
                          <m:sub>
                            <m:r>
                              <a:rPr lang="en-US" altLang="ja-JP" sz="3200" i="1">
                                <a:latin typeface="Cambria Math"/>
                              </a:rPr>
                              <m:t>𝑏𝑒𝑛𝑐h</m:t>
                            </m:r>
                          </m:sub>
                        </m:sSub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|</m:t>
                        </m:r>
                      </m:den>
                    </m:f>
                  </m:oMath>
                </a14:m>
                <a:endParaRPr lang="en-US" altLang="ja-JP" sz="2400" dirty="0"/>
              </a:p>
              <a:p>
                <a:pPr marL="457200" lvl="1" indent="0">
                  <a:buNone/>
                </a:pPr>
                <a:endParaRPr lang="en-US" altLang="ja-JP" i="1" dirty="0" smtClean="0">
                  <a:latin typeface="Cambria Math" panose="02040503050406030204" pitchFamily="18" charset="0"/>
                </a:endParaRPr>
              </a:p>
              <a:p>
                <a:pPr lvl="1">
                  <a:tabLst>
                    <a:tab pos="1884363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𝐶𝑃</m:t>
                        </m:r>
                      </m:e>
                      <m:sub>
                        <m:r>
                          <a:rPr lang="en-US" altLang="ja-JP" i="1">
                            <a:latin typeface="Cambria Math"/>
                          </a:rPr>
                          <m:t>𝑏𝑒𝑛𝑐h</m:t>
                        </m:r>
                      </m:sub>
                    </m:sSub>
                  </m:oMath>
                </a14:m>
                <a:r>
                  <a:rPr lang="en-US" altLang="ja-JP" dirty="0" smtClean="0"/>
                  <a:t>	 : </a:t>
                </a:r>
                <a:r>
                  <a:rPr lang="ja-JP" altLang="en-US" dirty="0" smtClean="0"/>
                  <a:t>ベンチマークの正解クローンペア集合</a:t>
                </a:r>
                <a:endParaRPr lang="en-US" altLang="ja-JP" dirty="0" smtClean="0"/>
              </a:p>
              <a:p>
                <a:pPr lvl="1">
                  <a:tabLst>
                    <a:tab pos="1971675" algn="l"/>
                    <a:tab pos="2328863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𝐶𝑃</m:t>
                        </m:r>
                      </m:e>
                      <m:sub>
                        <m:r>
                          <a:rPr lang="en-US" altLang="ja-JP" i="1">
                            <a:latin typeface="Cambria Math"/>
                          </a:rPr>
                          <m:t>𝑠𝑎𝑚𝑝𝑙𝑒</m:t>
                        </m:r>
                      </m:sub>
                    </m:sSub>
                  </m:oMath>
                </a14:m>
                <a:r>
                  <a:rPr lang="en-US" altLang="ja-JP" dirty="0" smtClean="0"/>
                  <a:t>	: </a:t>
                </a:r>
                <a:r>
                  <a:rPr lang="ja-JP" altLang="en-US" dirty="0" smtClean="0"/>
                  <a:t>サンプリングしたクローンペア集合</a:t>
                </a:r>
                <a:endParaRPr lang="en-US" altLang="ja-JP" dirty="0" smtClean="0"/>
              </a:p>
              <a:p>
                <a:pPr lvl="1">
                  <a:tabLst>
                    <a:tab pos="1971675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/>
                          </a:rPr>
                          <m:t>𝐶𝑃</m:t>
                        </m:r>
                      </m:e>
                      <m:sub>
                        <m:r>
                          <a:rPr lang="en-US" altLang="ja-JP" i="1">
                            <a:latin typeface="Cambria Math"/>
                          </a:rPr>
                          <m:t>𝑟𝑒𝑠𝑢𝑙𝑡</m:t>
                        </m:r>
                      </m:sub>
                    </m:sSub>
                  </m:oMath>
                </a14:m>
                <a:r>
                  <a:rPr lang="en-US" altLang="ja-JP" dirty="0" smtClean="0"/>
                  <a:t>  	: </a:t>
                </a:r>
                <a:r>
                  <a:rPr lang="ja-JP" altLang="en-US" dirty="0" smtClean="0"/>
                  <a:t>検出したクローンペア集合</a:t>
                </a:r>
                <a:endParaRPr lang="en-US" altLang="ja-JP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78" b="-121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0180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評価結果 </a:t>
            </a:r>
            <a:r>
              <a:rPr kumimoji="1" lang="en-US" altLang="ja-JP" dirty="0" smtClean="0"/>
              <a:t>(1/2)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25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 bwMode="auto">
          <a:xfrm>
            <a:off x="676657" y="4723498"/>
            <a:ext cx="7790687" cy="1303630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b"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255713" algn="l"/>
                <a:tab pos="2152650" algn="l"/>
              </a:tabLst>
              <a:defRPr/>
            </a:pPr>
            <a:r>
              <a:rPr lang="ja-JP" altLang="en-US" sz="2000" dirty="0" smtClean="0"/>
              <a:t>適合率</a:t>
            </a:r>
            <a:r>
              <a:rPr lang="en-US" altLang="ja-JP" sz="2000" dirty="0" smtClean="0"/>
              <a:t>	</a:t>
            </a:r>
            <a:r>
              <a:rPr lang="ja-JP" altLang="en-US" sz="2000" dirty="0" smtClean="0"/>
              <a:t>同等</a:t>
            </a:r>
            <a:r>
              <a:rPr lang="en-US" altLang="ja-JP" sz="2000" dirty="0" smtClean="0"/>
              <a:t>	</a:t>
            </a:r>
            <a:r>
              <a:rPr lang="ja-JP" altLang="en-US" sz="2000" dirty="0" smtClean="0"/>
              <a:t>ブロッククローンも保守対象となりやすい</a:t>
            </a:r>
            <a:endParaRPr lang="en-US" altLang="ja-JP" sz="2000" dirty="0" smtClean="0"/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255713" algn="l"/>
                <a:tab pos="2152650" algn="l"/>
              </a:tabLst>
              <a:defRPr/>
            </a:pPr>
            <a:r>
              <a:rPr lang="ja-JP" altLang="en-US" sz="2000" dirty="0" smtClean="0"/>
              <a:t>再現率</a:t>
            </a:r>
            <a:r>
              <a:rPr lang="en-US" altLang="ja-JP" sz="2000" dirty="0" smtClean="0"/>
              <a:t>	</a:t>
            </a:r>
            <a:r>
              <a:rPr lang="ja-JP" altLang="en-US" sz="2000" dirty="0" smtClean="0"/>
              <a:t>高い</a:t>
            </a:r>
            <a:r>
              <a:rPr lang="en-US" altLang="ja-JP" sz="2000" dirty="0" smtClean="0"/>
              <a:t>	</a:t>
            </a:r>
            <a:r>
              <a:rPr lang="ja-JP" altLang="en-US" sz="2000" dirty="0" smtClean="0"/>
              <a:t>検出粒度を下げたことで検出数増加</a:t>
            </a:r>
            <a:endParaRPr lang="en-US" altLang="ja-JP" sz="2000" dirty="0" smtClean="0"/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255713" algn="l"/>
                <a:tab pos="2152650" algn="l"/>
              </a:tabLst>
              <a:defRPr/>
            </a:pPr>
            <a:r>
              <a:rPr lang="ja-JP" altLang="en-US" sz="2000" dirty="0" smtClean="0"/>
              <a:t>検出時間</a:t>
            </a:r>
            <a:r>
              <a:rPr lang="en-US" altLang="ja-JP" sz="2000" dirty="0" smtClean="0"/>
              <a:t>	</a:t>
            </a:r>
            <a:r>
              <a:rPr lang="ja-JP" altLang="en-US" sz="2000" dirty="0" smtClean="0"/>
              <a:t>短い</a:t>
            </a:r>
            <a:r>
              <a:rPr lang="en-US" altLang="ja-JP" sz="2000" dirty="0" smtClean="0"/>
              <a:t>	LSH</a:t>
            </a:r>
            <a:r>
              <a:rPr lang="ja-JP" altLang="en-US" sz="2000" dirty="0" smtClean="0"/>
              <a:t>アルゴリズムを変更したことによる高速化</a:t>
            </a:r>
            <a:endParaRPr lang="en-US" altLang="ja-JP" sz="2000" dirty="0"/>
          </a:p>
        </p:txBody>
      </p:sp>
      <p:graphicFrame>
        <p:nvGraphicFramePr>
          <p:cNvPr id="7" name="コンテンツ プレースホルダー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2324397"/>
              </p:ext>
            </p:extLst>
          </p:nvPr>
        </p:nvGraphicFramePr>
        <p:xfrm>
          <a:off x="1195187" y="1727199"/>
          <a:ext cx="6753627" cy="1673352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292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7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71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77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検出手法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適合率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再現率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検出時間 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778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/>
                        <a:t>提案手法</a:t>
                      </a:r>
                      <a:endParaRPr kumimoji="1" lang="ja-JP" altLang="en-US" sz="1600" dirty="0"/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C00000"/>
                          </a:solidFill>
                        </a:rPr>
                        <a:t>0.68</a:t>
                      </a:r>
                      <a:endParaRPr kumimoji="1" lang="ja-JP" alt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C00000"/>
                          </a:solidFill>
                        </a:rPr>
                        <a:t>0.70</a:t>
                      </a:r>
                      <a:endParaRPr kumimoji="1" lang="ja-JP" alt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1m</a:t>
                      </a:r>
                      <a:r>
                        <a:rPr kumimoji="1" lang="ja-JP" altLang="en-US" sz="16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47s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78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/>
                        <a:t>関数クローン検出法</a:t>
                      </a:r>
                      <a:endParaRPr kumimoji="1" lang="ja-JP" altLang="en-US" sz="1600" dirty="0"/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0.67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0.47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5m</a:t>
                      </a:r>
                      <a:r>
                        <a:rPr kumimoji="1" lang="ja-JP" altLang="en-US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 </a:t>
                      </a:r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29s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237488" y="3487043"/>
            <a:ext cx="6669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>
                <a:latin typeface="+mn-lt"/>
                <a:ea typeface="+mn-ea"/>
              </a:rPr>
              <a:t>※</a:t>
            </a:r>
            <a:r>
              <a:rPr kumimoji="1" lang="ja-JP" altLang="en-US" sz="1600" dirty="0" smtClean="0">
                <a:latin typeface="+mn-lt"/>
                <a:ea typeface="+mn-ea"/>
              </a:rPr>
              <a:t> </a:t>
            </a:r>
            <a:r>
              <a:rPr kumimoji="1" lang="en-US" altLang="ja-JP" sz="1600" dirty="0" smtClean="0">
                <a:latin typeface="+mn-lt"/>
                <a:ea typeface="+mn-ea"/>
              </a:rPr>
              <a:t>Apache HTTPD, Python, </a:t>
            </a:r>
            <a:r>
              <a:rPr lang="en-US" altLang="ja-JP" sz="1600" dirty="0" smtClean="0">
                <a:latin typeface="+mn-lt"/>
                <a:ea typeface="+mn-ea"/>
              </a:rPr>
              <a:t>P</a:t>
            </a:r>
            <a:r>
              <a:rPr kumimoji="1" lang="en-US" altLang="ja-JP" sz="1600" dirty="0" smtClean="0">
                <a:latin typeface="+mn-lt"/>
                <a:ea typeface="+mn-ea"/>
              </a:rPr>
              <a:t>ostgreSQL</a:t>
            </a:r>
            <a:r>
              <a:rPr kumimoji="1" lang="ja-JP" altLang="en-US" sz="1600" dirty="0" smtClean="0">
                <a:latin typeface="+mn-lt"/>
                <a:ea typeface="+mn-ea"/>
              </a:rPr>
              <a:t> に対しての平均値を掲載</a:t>
            </a:r>
            <a:endParaRPr kumimoji="1" lang="ja-JP" altLang="en-US" sz="1600" dirty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53998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評価結果 </a:t>
            </a:r>
            <a:r>
              <a:rPr kumimoji="1" lang="en-US" altLang="ja-JP" dirty="0" smtClean="0"/>
              <a:t>(2/2)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26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 bwMode="auto">
          <a:xfrm>
            <a:off x="676657" y="4874996"/>
            <a:ext cx="7790687" cy="1152132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b"/>
          <a:lstStyle/>
          <a:p>
            <a:pPr>
              <a:lnSpc>
                <a:spcPct val="150000"/>
              </a:lnSpc>
              <a:defRPr/>
            </a:pPr>
            <a:r>
              <a:rPr lang="ja-JP" altLang="en-US" sz="2000" dirty="0" smtClean="0"/>
              <a:t>適合率</a:t>
            </a:r>
            <a:r>
              <a:rPr lang="en-US" altLang="ja-JP" sz="2000" dirty="0" smtClean="0"/>
              <a:t>	</a:t>
            </a:r>
            <a:r>
              <a:rPr lang="ja-JP" altLang="en-US" sz="2000" dirty="0" smtClean="0"/>
              <a:t>高い </a:t>
            </a:r>
            <a:r>
              <a:rPr lang="en-US" altLang="ja-JP" sz="2000" dirty="0" smtClean="0"/>
              <a:t>	</a:t>
            </a:r>
            <a:r>
              <a:rPr lang="ja-JP" altLang="en-US" sz="2000" dirty="0" smtClean="0"/>
              <a:t>ブロック単位の検出の方が保守</a:t>
            </a:r>
            <a:r>
              <a:rPr lang="ja-JP" altLang="en-US" sz="2000" dirty="0"/>
              <a:t>対象になりやすい</a:t>
            </a:r>
            <a:endParaRPr lang="en-US" altLang="ja-JP" sz="2000" dirty="0"/>
          </a:p>
          <a:p>
            <a:pPr>
              <a:lnSpc>
                <a:spcPct val="150000"/>
              </a:lnSpc>
              <a:defRPr/>
            </a:pPr>
            <a:r>
              <a:rPr lang="ja-JP" altLang="en-US" sz="2000" dirty="0" smtClean="0"/>
              <a:t>再現率</a:t>
            </a:r>
            <a:r>
              <a:rPr lang="en-US" altLang="ja-JP" sz="2000" dirty="0" smtClean="0"/>
              <a:t>	</a:t>
            </a:r>
            <a:r>
              <a:rPr lang="ja-JP" altLang="en-US" sz="2000" dirty="0" smtClean="0"/>
              <a:t>高い</a:t>
            </a:r>
            <a:r>
              <a:rPr lang="en-US" altLang="ja-JP" sz="2000" dirty="0" smtClean="0"/>
              <a:t>	</a:t>
            </a:r>
            <a:r>
              <a:rPr lang="ja-JP" altLang="en-US" sz="2000" dirty="0" smtClean="0"/>
              <a:t>タイプ</a:t>
            </a:r>
            <a:r>
              <a:rPr lang="en-US" altLang="ja-JP" sz="2000" dirty="0"/>
              <a:t>4</a:t>
            </a:r>
            <a:r>
              <a:rPr lang="ja-JP" altLang="en-US" sz="2000" dirty="0" err="1"/>
              <a:t>まで検</a:t>
            </a:r>
            <a:r>
              <a:rPr lang="ja-JP" altLang="en-US" sz="2000" dirty="0"/>
              <a:t>出できるため高い再現率</a:t>
            </a:r>
            <a:endParaRPr lang="en-US" altLang="ja-JP" sz="2000" dirty="0"/>
          </a:p>
        </p:txBody>
      </p:sp>
      <p:graphicFrame>
        <p:nvGraphicFramePr>
          <p:cNvPr id="7" name="コンテンツ プレースホルダー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4462793"/>
              </p:ext>
            </p:extLst>
          </p:nvPr>
        </p:nvGraphicFramePr>
        <p:xfrm>
          <a:off x="1195187" y="1727199"/>
          <a:ext cx="6753627" cy="1673352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292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7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1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71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77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検出手法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適合率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再現率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検出時間 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7784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/>
                        <a:t>提案手法</a:t>
                      </a:r>
                      <a:endParaRPr kumimoji="1" lang="ja-JP" altLang="en-US" sz="1600" dirty="0"/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C00000"/>
                          </a:solidFill>
                        </a:rPr>
                        <a:t>0.68</a:t>
                      </a:r>
                      <a:endParaRPr kumimoji="1" lang="ja-JP" alt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C00000"/>
                          </a:solidFill>
                        </a:rPr>
                        <a:t>0.70</a:t>
                      </a:r>
                      <a:endParaRPr kumimoji="1" lang="ja-JP" alt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1m</a:t>
                      </a:r>
                      <a:r>
                        <a:rPr kumimoji="1" lang="ja-JP" altLang="en-US" sz="16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kumimoji="1" lang="en-US" altLang="ja-JP" sz="1600" dirty="0" smtClean="0">
                          <a:solidFill>
                            <a:srgbClr val="FF0000"/>
                          </a:solidFill>
                        </a:rPr>
                        <a:t>47s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78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 err="1" smtClean="0"/>
                        <a:t>CCFinder</a:t>
                      </a:r>
                      <a:endParaRPr kumimoji="1" lang="ja-JP" altLang="en-US" sz="1600" dirty="0"/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0.57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/>
                        <a:t>0.52</a:t>
                      </a:r>
                      <a:endParaRPr kumimoji="1" lang="ja-JP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3m</a:t>
                      </a:r>
                      <a:r>
                        <a:rPr kumimoji="1" lang="ja-JP" altLang="en-US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 </a:t>
                      </a:r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33s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237488" y="3539965"/>
            <a:ext cx="6669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00" dirty="0" smtClean="0">
                <a:latin typeface="+mn-lt"/>
                <a:ea typeface="+mn-ea"/>
              </a:rPr>
              <a:t>※</a:t>
            </a:r>
            <a:r>
              <a:rPr kumimoji="1" lang="ja-JP" altLang="en-US" sz="1600" dirty="0" smtClean="0">
                <a:latin typeface="+mn-lt"/>
                <a:ea typeface="+mn-ea"/>
              </a:rPr>
              <a:t> </a:t>
            </a:r>
            <a:r>
              <a:rPr kumimoji="1" lang="en-US" altLang="ja-JP" sz="1600" dirty="0" smtClean="0">
                <a:latin typeface="+mn-lt"/>
                <a:ea typeface="+mn-ea"/>
              </a:rPr>
              <a:t>Apache HTTPD, Python, </a:t>
            </a:r>
            <a:r>
              <a:rPr lang="en-US" altLang="ja-JP" sz="1600" dirty="0" smtClean="0">
                <a:latin typeface="+mn-lt"/>
                <a:ea typeface="+mn-ea"/>
              </a:rPr>
              <a:t>P</a:t>
            </a:r>
            <a:r>
              <a:rPr kumimoji="1" lang="en-US" altLang="ja-JP" sz="1600" dirty="0" smtClean="0">
                <a:latin typeface="+mn-lt"/>
                <a:ea typeface="+mn-ea"/>
              </a:rPr>
              <a:t>ostgreSQL</a:t>
            </a:r>
            <a:r>
              <a:rPr kumimoji="1" lang="ja-JP" altLang="en-US" sz="1600" dirty="0" smtClean="0">
                <a:latin typeface="+mn-lt"/>
                <a:ea typeface="+mn-ea"/>
              </a:rPr>
              <a:t> に対しての平均値を掲載</a:t>
            </a:r>
            <a:endParaRPr kumimoji="1" lang="ja-JP" altLang="en-US" sz="1600" dirty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71930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ブロッククローン</a:t>
            </a:r>
            <a:r>
              <a:rPr lang="ja-JP" altLang="en-US" dirty="0"/>
              <a:t>の実例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597C-9423-4BA2-89DC-CB3C381FCB2F}" type="slidenum">
              <a:rPr lang="en-US" altLang="ja-JP" smtClean="0"/>
              <a:pPr/>
              <a:t>27</a:t>
            </a:fld>
            <a:endParaRPr lang="en-US" altLang="ja-JP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9492" y="1600210"/>
            <a:ext cx="4145692" cy="410881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ja-JP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334</a:t>
            </a:r>
            <a:r>
              <a:rPr lang="en-US" altLang="ja-JP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: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APR_DECLARE(</a:t>
            </a:r>
            <a:r>
              <a:rPr lang="ja-JP" altLang="en-US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略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 </a:t>
            </a:r>
            <a:r>
              <a:rPr lang="en-US" altLang="ja-JP" sz="14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apr_file_flush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ja-JP" altLang="en-US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略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</a:t>
            </a:r>
            <a:endParaRPr lang="en-US" altLang="ja-JP" sz="1400" spc="-150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+mn-ea"/>
              <a:cs typeface="Myrica N" panose="020B0500020203020207" pitchFamily="50" charset="-128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335: {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336:   </a:t>
            </a:r>
            <a:r>
              <a:rPr lang="en-US" altLang="ja-JP" sz="1400" spc="-150" dirty="0" err="1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apr_status_t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rv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= APR_SUCCESS;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337: 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338: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if 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thefile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-&gt;buffered) {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339: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file_lock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thefile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);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340: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rv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=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apr_file_flush_locked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thefile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);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341: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file_unlock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thefile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);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342: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}</a:t>
            </a:r>
            <a:endParaRPr lang="en-US" altLang="ja-JP" sz="1400" spc="-150" dirty="0">
              <a:solidFill>
                <a:srgbClr val="C00000"/>
              </a:solidFill>
              <a:latin typeface="Consolas" panose="020B0609020204030204" pitchFamily="49" charset="0"/>
              <a:ea typeface="+mn-ea"/>
              <a:cs typeface="Myrica N" panose="020B0500020203020207" pitchFamily="50" charset="-128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343: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/*</a:t>
            </a:r>
            <a:endParaRPr lang="en-US" altLang="ja-JP" sz="1400" spc="-150" dirty="0">
              <a:solidFill>
                <a:srgbClr val="C00000"/>
              </a:solidFill>
              <a:latin typeface="Consolas" panose="020B0609020204030204" pitchFamily="49" charset="0"/>
              <a:ea typeface="+mn-ea"/>
              <a:cs typeface="Myrica N" panose="020B0500020203020207" pitchFamily="50" charset="-128"/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344: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*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comment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345: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*/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346: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return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rv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;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ja-JP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347: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}</a:t>
            </a:r>
            <a:endParaRPr lang="en-US" altLang="ja-JP" sz="1400" spc="-150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+mn-ea"/>
              <a:cs typeface="Myrica N" panose="020B0500020203020207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12471" y="1600210"/>
            <a:ext cx="4165857" cy="415498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yrica N" panose="020B0500020203020207" pitchFamily="50" charset="-128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349</a:t>
            </a:r>
            <a:r>
              <a:rPr lang="en-US" altLang="ja-JP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: APR_DECLARE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ja-JP" altLang="en-US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略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 </a:t>
            </a:r>
            <a:r>
              <a:rPr lang="en-US" altLang="ja-JP" sz="1400" spc="-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apr_file_sync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ja-JP" altLang="en-US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略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</a:t>
            </a:r>
            <a:endParaRPr lang="en-US" altLang="ja-JP" sz="1400" spc="-150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+mn-ea"/>
              <a:cs typeface="Myrica N" panose="020B0500020203020207" pitchFamily="50" charset="-128"/>
            </a:endParaRP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350: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{</a:t>
            </a: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	</a:t>
            </a:r>
            <a:r>
              <a:rPr lang="ja-JP" altLang="en-US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 </a:t>
            </a:r>
            <a:r>
              <a:rPr lang="ja-JP" altLang="en-US" sz="1400" spc="-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．．</a:t>
            </a:r>
            <a:r>
              <a:rPr lang="ja-JP" altLang="en-US" sz="14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．</a:t>
            </a:r>
            <a:r>
              <a:rPr lang="ja-JP" altLang="en-US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 中 略 </a:t>
            </a:r>
            <a:r>
              <a:rPr lang="ja-JP" altLang="en-US" sz="14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．．．</a:t>
            </a:r>
            <a:r>
              <a:rPr lang="ja-JP" altLang="en-US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</a:t>
            </a:r>
            <a:endParaRPr lang="en-US" altLang="ja-JP" sz="1400" spc="-150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+mn-ea"/>
              <a:cs typeface="Myrica N" panose="020B0500020203020207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spc="-150" dirty="0" smtClean="0"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355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if 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thefile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-&gt;buffered) {</a:t>
            </a: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356: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 </a:t>
            </a:r>
            <a:r>
              <a:rPr lang="en-US" altLang="ja-JP" sz="1400" spc="-150" dirty="0" err="1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rv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=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apr_file_flush_locked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thefile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);</a:t>
            </a: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357: </a:t>
            </a: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358: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 if 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rv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!= APR_SUCCESS) {</a:t>
            </a: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359:  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file_unlock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(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thefile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);</a:t>
            </a: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360:    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return </a:t>
            </a:r>
            <a:r>
              <a:rPr lang="en-US" altLang="ja-JP" sz="1400" spc="-150" dirty="0" err="1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rv</a:t>
            </a: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;</a:t>
            </a: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361:  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}</a:t>
            </a:r>
            <a:endParaRPr lang="en-US" altLang="ja-JP" sz="1400" spc="-150" dirty="0">
              <a:solidFill>
                <a:srgbClr val="C00000"/>
              </a:solidFill>
              <a:latin typeface="Consolas" panose="020B0609020204030204" pitchFamily="49" charset="0"/>
              <a:ea typeface="+mn-ea"/>
              <a:cs typeface="Myrica N" panose="020B0500020203020207" pitchFamily="50" charset="-128"/>
            </a:endParaRPr>
          </a:p>
          <a:p>
            <a:pPr>
              <a:spcBef>
                <a:spcPts val="600"/>
              </a:spcBef>
            </a:pPr>
            <a:r>
              <a:rPr lang="en-US" altLang="ja-JP" sz="1400" spc="-150" dirty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362:   </a:t>
            </a:r>
            <a:r>
              <a:rPr lang="en-US" altLang="ja-JP" sz="1400" spc="-150" dirty="0" smtClean="0">
                <a:solidFill>
                  <a:srgbClr val="C00000"/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}</a:t>
            </a:r>
            <a:endParaRPr lang="en-US" altLang="ja-JP" sz="1400" spc="-150" dirty="0">
              <a:solidFill>
                <a:srgbClr val="C00000"/>
              </a:solidFill>
              <a:latin typeface="Consolas" panose="020B0609020204030204" pitchFamily="49" charset="0"/>
              <a:ea typeface="+mn-ea"/>
              <a:cs typeface="Myrica N" panose="020B0500020203020207" pitchFamily="50" charset="-128"/>
            </a:endParaRPr>
          </a:p>
          <a:p>
            <a:pPr>
              <a:spcBef>
                <a:spcPts val="600"/>
              </a:spcBef>
            </a:pP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	</a:t>
            </a:r>
            <a:r>
              <a:rPr lang="ja-JP" altLang="en-US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 </a:t>
            </a:r>
            <a:r>
              <a:rPr lang="ja-JP" altLang="en-US" sz="1400" spc="-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．．</a:t>
            </a:r>
            <a:r>
              <a:rPr lang="ja-JP" altLang="en-US" sz="14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．</a:t>
            </a:r>
            <a:r>
              <a:rPr lang="ja-JP" altLang="en-US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 中 略 </a:t>
            </a:r>
            <a:r>
              <a:rPr lang="ja-JP" altLang="en-US" sz="1400" spc="-15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．</a:t>
            </a:r>
            <a:r>
              <a:rPr lang="ja-JP" altLang="en-US" sz="1400" spc="-15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P" panose="020B0500020203020207" pitchFamily="50" charset="-128"/>
              </a:rPr>
              <a:t>．．</a:t>
            </a:r>
            <a:endParaRPr lang="en-US" altLang="ja-JP" sz="1400" spc="-150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+mn-ea"/>
              <a:cs typeface="Myrica P" panose="020B0500020203020207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371</a:t>
            </a:r>
            <a:r>
              <a:rPr lang="en-US" altLang="ja-JP" sz="1400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: </a:t>
            </a:r>
            <a:r>
              <a:rPr lang="en-US" altLang="ja-JP" sz="1400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+mn-ea"/>
                <a:cs typeface="Myrica N" panose="020B0500020203020207" pitchFamily="50" charset="-128"/>
              </a:rPr>
              <a:t>}</a:t>
            </a:r>
          </a:p>
          <a:p>
            <a:endParaRPr lang="en-US" altLang="ja-JP" dirty="0">
              <a:solidFill>
                <a:schemeClr val="tx1">
                  <a:lumMod val="50000"/>
                  <a:lumOff val="50000"/>
                </a:schemeClr>
              </a:solidFill>
              <a:latin typeface="Myrica N" panose="020B0500020203020207" pitchFamily="50" charset="-128"/>
              <a:ea typeface="Myrica N" panose="020B0500020203020207" pitchFamily="50" charset="-128"/>
              <a:cs typeface="Myrica N" panose="020B0500020203020207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1616801" y="5832389"/>
            <a:ext cx="5910398" cy="603550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lnSpc>
                <a:spcPct val="150000"/>
              </a:lnSpc>
              <a:defRPr/>
            </a:pPr>
            <a:r>
              <a:rPr lang="ja-JP" altLang="en-US" sz="2400" dirty="0" smtClean="0"/>
              <a:t>類似した処理を行うブロッククローン</a:t>
            </a:r>
            <a:endParaRPr lang="en-US" altLang="ja-JP" sz="2400" dirty="0"/>
          </a:p>
        </p:txBody>
      </p:sp>
      <p:sp>
        <p:nvSpPr>
          <p:cNvPr id="6" name="角丸四角形吹き出し 5"/>
          <p:cNvSpPr/>
          <p:nvPr/>
        </p:nvSpPr>
        <p:spPr>
          <a:xfrm>
            <a:off x="2004774" y="3750234"/>
            <a:ext cx="3570937" cy="1583058"/>
          </a:xfrm>
          <a:custGeom>
            <a:avLst/>
            <a:gdLst>
              <a:gd name="connsiteX0" fmla="*/ 0 w 2003174"/>
              <a:gd name="connsiteY0" fmla="*/ 171542 h 1029231"/>
              <a:gd name="connsiteX1" fmla="*/ 171542 w 2003174"/>
              <a:gd name="connsiteY1" fmla="*/ 0 h 1029231"/>
              <a:gd name="connsiteX2" fmla="*/ 333862 w 2003174"/>
              <a:gd name="connsiteY2" fmla="*/ 0 h 1029231"/>
              <a:gd name="connsiteX3" fmla="*/ 333862 w 2003174"/>
              <a:gd name="connsiteY3" fmla="*/ 0 h 1029231"/>
              <a:gd name="connsiteX4" fmla="*/ 834656 w 2003174"/>
              <a:gd name="connsiteY4" fmla="*/ 0 h 1029231"/>
              <a:gd name="connsiteX5" fmla="*/ 1831632 w 2003174"/>
              <a:gd name="connsiteY5" fmla="*/ 0 h 1029231"/>
              <a:gd name="connsiteX6" fmla="*/ 2003174 w 2003174"/>
              <a:gd name="connsiteY6" fmla="*/ 171542 h 1029231"/>
              <a:gd name="connsiteX7" fmla="*/ 2003174 w 2003174"/>
              <a:gd name="connsiteY7" fmla="*/ 171539 h 1029231"/>
              <a:gd name="connsiteX8" fmla="*/ 2003174 w 2003174"/>
              <a:gd name="connsiteY8" fmla="*/ 171539 h 1029231"/>
              <a:gd name="connsiteX9" fmla="*/ 2003174 w 2003174"/>
              <a:gd name="connsiteY9" fmla="*/ 428846 h 1029231"/>
              <a:gd name="connsiteX10" fmla="*/ 2003174 w 2003174"/>
              <a:gd name="connsiteY10" fmla="*/ 857689 h 1029231"/>
              <a:gd name="connsiteX11" fmla="*/ 1831632 w 2003174"/>
              <a:gd name="connsiteY11" fmla="*/ 1029231 h 1029231"/>
              <a:gd name="connsiteX12" fmla="*/ 834656 w 2003174"/>
              <a:gd name="connsiteY12" fmla="*/ 1029231 h 1029231"/>
              <a:gd name="connsiteX13" fmla="*/ 333862 w 2003174"/>
              <a:gd name="connsiteY13" fmla="*/ 1029231 h 1029231"/>
              <a:gd name="connsiteX14" fmla="*/ 333862 w 2003174"/>
              <a:gd name="connsiteY14" fmla="*/ 1029231 h 1029231"/>
              <a:gd name="connsiteX15" fmla="*/ 171542 w 2003174"/>
              <a:gd name="connsiteY15" fmla="*/ 1029231 h 1029231"/>
              <a:gd name="connsiteX16" fmla="*/ 0 w 2003174"/>
              <a:gd name="connsiteY16" fmla="*/ 857689 h 1029231"/>
              <a:gd name="connsiteX17" fmla="*/ 0 w 2003174"/>
              <a:gd name="connsiteY17" fmla="*/ 428846 h 1029231"/>
              <a:gd name="connsiteX18" fmla="*/ -661869 w 2003174"/>
              <a:gd name="connsiteY18" fmla="*/ -130784 h 1029231"/>
              <a:gd name="connsiteX19" fmla="*/ 0 w 2003174"/>
              <a:gd name="connsiteY19" fmla="*/ 171539 h 1029231"/>
              <a:gd name="connsiteX20" fmla="*/ 0 w 2003174"/>
              <a:gd name="connsiteY20" fmla="*/ 171542 h 1029231"/>
              <a:gd name="connsiteX0" fmla="*/ 661869 w 2665043"/>
              <a:gd name="connsiteY0" fmla="*/ 302326 h 1160015"/>
              <a:gd name="connsiteX1" fmla="*/ 833411 w 2665043"/>
              <a:gd name="connsiteY1" fmla="*/ 130784 h 1160015"/>
              <a:gd name="connsiteX2" fmla="*/ 995731 w 2665043"/>
              <a:gd name="connsiteY2" fmla="*/ 130784 h 1160015"/>
              <a:gd name="connsiteX3" fmla="*/ 995731 w 2665043"/>
              <a:gd name="connsiteY3" fmla="*/ 130784 h 1160015"/>
              <a:gd name="connsiteX4" fmla="*/ 1496525 w 2665043"/>
              <a:gd name="connsiteY4" fmla="*/ 130784 h 1160015"/>
              <a:gd name="connsiteX5" fmla="*/ 2493501 w 2665043"/>
              <a:gd name="connsiteY5" fmla="*/ 130784 h 1160015"/>
              <a:gd name="connsiteX6" fmla="*/ 2665043 w 2665043"/>
              <a:gd name="connsiteY6" fmla="*/ 302326 h 1160015"/>
              <a:gd name="connsiteX7" fmla="*/ 2665043 w 2665043"/>
              <a:gd name="connsiteY7" fmla="*/ 302323 h 1160015"/>
              <a:gd name="connsiteX8" fmla="*/ 2665043 w 2665043"/>
              <a:gd name="connsiteY8" fmla="*/ 302323 h 1160015"/>
              <a:gd name="connsiteX9" fmla="*/ 2665043 w 2665043"/>
              <a:gd name="connsiteY9" fmla="*/ 424242 h 1160015"/>
              <a:gd name="connsiteX10" fmla="*/ 2665043 w 2665043"/>
              <a:gd name="connsiteY10" fmla="*/ 559630 h 1160015"/>
              <a:gd name="connsiteX11" fmla="*/ 2665043 w 2665043"/>
              <a:gd name="connsiteY11" fmla="*/ 988473 h 1160015"/>
              <a:gd name="connsiteX12" fmla="*/ 2493501 w 2665043"/>
              <a:gd name="connsiteY12" fmla="*/ 1160015 h 1160015"/>
              <a:gd name="connsiteX13" fmla="*/ 1496525 w 2665043"/>
              <a:gd name="connsiteY13" fmla="*/ 1160015 h 1160015"/>
              <a:gd name="connsiteX14" fmla="*/ 995731 w 2665043"/>
              <a:gd name="connsiteY14" fmla="*/ 1160015 h 1160015"/>
              <a:gd name="connsiteX15" fmla="*/ 995731 w 2665043"/>
              <a:gd name="connsiteY15" fmla="*/ 1160015 h 1160015"/>
              <a:gd name="connsiteX16" fmla="*/ 833411 w 2665043"/>
              <a:gd name="connsiteY16" fmla="*/ 1160015 h 1160015"/>
              <a:gd name="connsiteX17" fmla="*/ 661869 w 2665043"/>
              <a:gd name="connsiteY17" fmla="*/ 988473 h 1160015"/>
              <a:gd name="connsiteX18" fmla="*/ 661869 w 2665043"/>
              <a:gd name="connsiteY18" fmla="*/ 559630 h 1160015"/>
              <a:gd name="connsiteX19" fmla="*/ 0 w 2665043"/>
              <a:gd name="connsiteY19" fmla="*/ 0 h 1160015"/>
              <a:gd name="connsiteX20" fmla="*/ 661869 w 2665043"/>
              <a:gd name="connsiteY20" fmla="*/ 302323 h 1160015"/>
              <a:gd name="connsiteX21" fmla="*/ 661869 w 2665043"/>
              <a:gd name="connsiteY21" fmla="*/ 302326 h 1160015"/>
              <a:gd name="connsiteX0" fmla="*/ 661869 w 4004746"/>
              <a:gd name="connsiteY0" fmla="*/ 302326 h 1160015"/>
              <a:gd name="connsiteX1" fmla="*/ 833411 w 4004746"/>
              <a:gd name="connsiteY1" fmla="*/ 130784 h 1160015"/>
              <a:gd name="connsiteX2" fmla="*/ 995731 w 4004746"/>
              <a:gd name="connsiteY2" fmla="*/ 130784 h 1160015"/>
              <a:gd name="connsiteX3" fmla="*/ 995731 w 4004746"/>
              <a:gd name="connsiteY3" fmla="*/ 130784 h 1160015"/>
              <a:gd name="connsiteX4" fmla="*/ 1496525 w 4004746"/>
              <a:gd name="connsiteY4" fmla="*/ 130784 h 1160015"/>
              <a:gd name="connsiteX5" fmla="*/ 2493501 w 4004746"/>
              <a:gd name="connsiteY5" fmla="*/ 130784 h 1160015"/>
              <a:gd name="connsiteX6" fmla="*/ 2665043 w 4004746"/>
              <a:gd name="connsiteY6" fmla="*/ 302326 h 1160015"/>
              <a:gd name="connsiteX7" fmla="*/ 2665043 w 4004746"/>
              <a:gd name="connsiteY7" fmla="*/ 302323 h 1160015"/>
              <a:gd name="connsiteX8" fmla="*/ 2665043 w 4004746"/>
              <a:gd name="connsiteY8" fmla="*/ 302323 h 1160015"/>
              <a:gd name="connsiteX9" fmla="*/ 4004746 w 4004746"/>
              <a:gd name="connsiteY9" fmla="*/ 32964 h 1160015"/>
              <a:gd name="connsiteX10" fmla="*/ 2665043 w 4004746"/>
              <a:gd name="connsiteY10" fmla="*/ 559630 h 1160015"/>
              <a:gd name="connsiteX11" fmla="*/ 2665043 w 4004746"/>
              <a:gd name="connsiteY11" fmla="*/ 988473 h 1160015"/>
              <a:gd name="connsiteX12" fmla="*/ 2493501 w 4004746"/>
              <a:gd name="connsiteY12" fmla="*/ 1160015 h 1160015"/>
              <a:gd name="connsiteX13" fmla="*/ 1496525 w 4004746"/>
              <a:gd name="connsiteY13" fmla="*/ 1160015 h 1160015"/>
              <a:gd name="connsiteX14" fmla="*/ 995731 w 4004746"/>
              <a:gd name="connsiteY14" fmla="*/ 1160015 h 1160015"/>
              <a:gd name="connsiteX15" fmla="*/ 995731 w 4004746"/>
              <a:gd name="connsiteY15" fmla="*/ 1160015 h 1160015"/>
              <a:gd name="connsiteX16" fmla="*/ 833411 w 4004746"/>
              <a:gd name="connsiteY16" fmla="*/ 1160015 h 1160015"/>
              <a:gd name="connsiteX17" fmla="*/ 661869 w 4004746"/>
              <a:gd name="connsiteY17" fmla="*/ 988473 h 1160015"/>
              <a:gd name="connsiteX18" fmla="*/ 661869 w 4004746"/>
              <a:gd name="connsiteY18" fmla="*/ 559630 h 1160015"/>
              <a:gd name="connsiteX19" fmla="*/ 0 w 4004746"/>
              <a:gd name="connsiteY19" fmla="*/ 0 h 1160015"/>
              <a:gd name="connsiteX20" fmla="*/ 661869 w 4004746"/>
              <a:gd name="connsiteY20" fmla="*/ 302323 h 1160015"/>
              <a:gd name="connsiteX21" fmla="*/ 661869 w 4004746"/>
              <a:gd name="connsiteY21" fmla="*/ 302326 h 1160015"/>
              <a:gd name="connsiteX0" fmla="*/ 683134 w 4026011"/>
              <a:gd name="connsiteY0" fmla="*/ 417158 h 1274847"/>
              <a:gd name="connsiteX1" fmla="*/ 854676 w 4026011"/>
              <a:gd name="connsiteY1" fmla="*/ 245616 h 1274847"/>
              <a:gd name="connsiteX2" fmla="*/ 1016996 w 4026011"/>
              <a:gd name="connsiteY2" fmla="*/ 245616 h 1274847"/>
              <a:gd name="connsiteX3" fmla="*/ 1016996 w 4026011"/>
              <a:gd name="connsiteY3" fmla="*/ 245616 h 1274847"/>
              <a:gd name="connsiteX4" fmla="*/ 1517790 w 4026011"/>
              <a:gd name="connsiteY4" fmla="*/ 245616 h 1274847"/>
              <a:gd name="connsiteX5" fmla="*/ 2514766 w 4026011"/>
              <a:gd name="connsiteY5" fmla="*/ 245616 h 1274847"/>
              <a:gd name="connsiteX6" fmla="*/ 2686308 w 4026011"/>
              <a:gd name="connsiteY6" fmla="*/ 417158 h 1274847"/>
              <a:gd name="connsiteX7" fmla="*/ 2686308 w 4026011"/>
              <a:gd name="connsiteY7" fmla="*/ 417155 h 1274847"/>
              <a:gd name="connsiteX8" fmla="*/ 2686308 w 4026011"/>
              <a:gd name="connsiteY8" fmla="*/ 417155 h 1274847"/>
              <a:gd name="connsiteX9" fmla="*/ 4026011 w 4026011"/>
              <a:gd name="connsiteY9" fmla="*/ 147796 h 1274847"/>
              <a:gd name="connsiteX10" fmla="*/ 2686308 w 4026011"/>
              <a:gd name="connsiteY10" fmla="*/ 674462 h 1274847"/>
              <a:gd name="connsiteX11" fmla="*/ 2686308 w 4026011"/>
              <a:gd name="connsiteY11" fmla="*/ 1103305 h 1274847"/>
              <a:gd name="connsiteX12" fmla="*/ 2514766 w 4026011"/>
              <a:gd name="connsiteY12" fmla="*/ 1274847 h 1274847"/>
              <a:gd name="connsiteX13" fmla="*/ 1517790 w 4026011"/>
              <a:gd name="connsiteY13" fmla="*/ 1274847 h 1274847"/>
              <a:gd name="connsiteX14" fmla="*/ 1016996 w 4026011"/>
              <a:gd name="connsiteY14" fmla="*/ 1274847 h 1274847"/>
              <a:gd name="connsiteX15" fmla="*/ 1016996 w 4026011"/>
              <a:gd name="connsiteY15" fmla="*/ 1274847 h 1274847"/>
              <a:gd name="connsiteX16" fmla="*/ 854676 w 4026011"/>
              <a:gd name="connsiteY16" fmla="*/ 1274847 h 1274847"/>
              <a:gd name="connsiteX17" fmla="*/ 683134 w 4026011"/>
              <a:gd name="connsiteY17" fmla="*/ 1103305 h 1274847"/>
              <a:gd name="connsiteX18" fmla="*/ 683134 w 4026011"/>
              <a:gd name="connsiteY18" fmla="*/ 674462 h 1274847"/>
              <a:gd name="connsiteX19" fmla="*/ 0 w 4026011"/>
              <a:gd name="connsiteY19" fmla="*/ 0 h 1274847"/>
              <a:gd name="connsiteX20" fmla="*/ 683134 w 4026011"/>
              <a:gd name="connsiteY20" fmla="*/ 417155 h 1274847"/>
              <a:gd name="connsiteX21" fmla="*/ 683134 w 4026011"/>
              <a:gd name="connsiteY21" fmla="*/ 417158 h 1274847"/>
              <a:gd name="connsiteX0" fmla="*/ 683134 w 4004746"/>
              <a:gd name="connsiteY0" fmla="*/ 490519 h 1348208"/>
              <a:gd name="connsiteX1" fmla="*/ 854676 w 4004746"/>
              <a:gd name="connsiteY1" fmla="*/ 318977 h 1348208"/>
              <a:gd name="connsiteX2" fmla="*/ 1016996 w 4004746"/>
              <a:gd name="connsiteY2" fmla="*/ 318977 h 1348208"/>
              <a:gd name="connsiteX3" fmla="*/ 1016996 w 4004746"/>
              <a:gd name="connsiteY3" fmla="*/ 318977 h 1348208"/>
              <a:gd name="connsiteX4" fmla="*/ 1517790 w 4004746"/>
              <a:gd name="connsiteY4" fmla="*/ 318977 h 1348208"/>
              <a:gd name="connsiteX5" fmla="*/ 2514766 w 4004746"/>
              <a:gd name="connsiteY5" fmla="*/ 318977 h 1348208"/>
              <a:gd name="connsiteX6" fmla="*/ 2686308 w 4004746"/>
              <a:gd name="connsiteY6" fmla="*/ 490519 h 1348208"/>
              <a:gd name="connsiteX7" fmla="*/ 2686308 w 4004746"/>
              <a:gd name="connsiteY7" fmla="*/ 490516 h 1348208"/>
              <a:gd name="connsiteX8" fmla="*/ 2686308 w 4004746"/>
              <a:gd name="connsiteY8" fmla="*/ 490516 h 1348208"/>
              <a:gd name="connsiteX9" fmla="*/ 4004746 w 4004746"/>
              <a:gd name="connsiteY9" fmla="*/ 0 h 1348208"/>
              <a:gd name="connsiteX10" fmla="*/ 2686308 w 4004746"/>
              <a:gd name="connsiteY10" fmla="*/ 747823 h 1348208"/>
              <a:gd name="connsiteX11" fmla="*/ 2686308 w 4004746"/>
              <a:gd name="connsiteY11" fmla="*/ 1176666 h 1348208"/>
              <a:gd name="connsiteX12" fmla="*/ 2514766 w 4004746"/>
              <a:gd name="connsiteY12" fmla="*/ 1348208 h 1348208"/>
              <a:gd name="connsiteX13" fmla="*/ 1517790 w 4004746"/>
              <a:gd name="connsiteY13" fmla="*/ 1348208 h 1348208"/>
              <a:gd name="connsiteX14" fmla="*/ 1016996 w 4004746"/>
              <a:gd name="connsiteY14" fmla="*/ 1348208 h 1348208"/>
              <a:gd name="connsiteX15" fmla="*/ 1016996 w 4004746"/>
              <a:gd name="connsiteY15" fmla="*/ 1348208 h 1348208"/>
              <a:gd name="connsiteX16" fmla="*/ 854676 w 4004746"/>
              <a:gd name="connsiteY16" fmla="*/ 1348208 h 1348208"/>
              <a:gd name="connsiteX17" fmla="*/ 683134 w 4004746"/>
              <a:gd name="connsiteY17" fmla="*/ 1176666 h 1348208"/>
              <a:gd name="connsiteX18" fmla="*/ 683134 w 4004746"/>
              <a:gd name="connsiteY18" fmla="*/ 747823 h 1348208"/>
              <a:gd name="connsiteX19" fmla="*/ 0 w 4004746"/>
              <a:gd name="connsiteY19" fmla="*/ 73361 h 1348208"/>
              <a:gd name="connsiteX20" fmla="*/ 683134 w 4004746"/>
              <a:gd name="connsiteY20" fmla="*/ 490516 h 1348208"/>
              <a:gd name="connsiteX21" fmla="*/ 683134 w 4004746"/>
              <a:gd name="connsiteY21" fmla="*/ 490519 h 1348208"/>
              <a:gd name="connsiteX0" fmla="*/ 683134 w 4055782"/>
              <a:gd name="connsiteY0" fmla="*/ 418218 h 1275907"/>
              <a:gd name="connsiteX1" fmla="*/ 854676 w 4055782"/>
              <a:gd name="connsiteY1" fmla="*/ 246676 h 1275907"/>
              <a:gd name="connsiteX2" fmla="*/ 1016996 w 4055782"/>
              <a:gd name="connsiteY2" fmla="*/ 246676 h 1275907"/>
              <a:gd name="connsiteX3" fmla="*/ 1016996 w 4055782"/>
              <a:gd name="connsiteY3" fmla="*/ 246676 h 1275907"/>
              <a:gd name="connsiteX4" fmla="*/ 1517790 w 4055782"/>
              <a:gd name="connsiteY4" fmla="*/ 246676 h 1275907"/>
              <a:gd name="connsiteX5" fmla="*/ 2514766 w 4055782"/>
              <a:gd name="connsiteY5" fmla="*/ 246676 h 1275907"/>
              <a:gd name="connsiteX6" fmla="*/ 2686308 w 4055782"/>
              <a:gd name="connsiteY6" fmla="*/ 418218 h 1275907"/>
              <a:gd name="connsiteX7" fmla="*/ 2686308 w 4055782"/>
              <a:gd name="connsiteY7" fmla="*/ 418215 h 1275907"/>
              <a:gd name="connsiteX8" fmla="*/ 2686308 w 4055782"/>
              <a:gd name="connsiteY8" fmla="*/ 418215 h 1275907"/>
              <a:gd name="connsiteX9" fmla="*/ 4055782 w 4055782"/>
              <a:gd name="connsiteY9" fmla="*/ 0 h 1275907"/>
              <a:gd name="connsiteX10" fmla="*/ 2686308 w 4055782"/>
              <a:gd name="connsiteY10" fmla="*/ 675522 h 1275907"/>
              <a:gd name="connsiteX11" fmla="*/ 2686308 w 4055782"/>
              <a:gd name="connsiteY11" fmla="*/ 1104365 h 1275907"/>
              <a:gd name="connsiteX12" fmla="*/ 2514766 w 4055782"/>
              <a:gd name="connsiteY12" fmla="*/ 1275907 h 1275907"/>
              <a:gd name="connsiteX13" fmla="*/ 1517790 w 4055782"/>
              <a:gd name="connsiteY13" fmla="*/ 1275907 h 1275907"/>
              <a:gd name="connsiteX14" fmla="*/ 1016996 w 4055782"/>
              <a:gd name="connsiteY14" fmla="*/ 1275907 h 1275907"/>
              <a:gd name="connsiteX15" fmla="*/ 1016996 w 4055782"/>
              <a:gd name="connsiteY15" fmla="*/ 1275907 h 1275907"/>
              <a:gd name="connsiteX16" fmla="*/ 854676 w 4055782"/>
              <a:gd name="connsiteY16" fmla="*/ 1275907 h 1275907"/>
              <a:gd name="connsiteX17" fmla="*/ 683134 w 4055782"/>
              <a:gd name="connsiteY17" fmla="*/ 1104365 h 1275907"/>
              <a:gd name="connsiteX18" fmla="*/ 683134 w 4055782"/>
              <a:gd name="connsiteY18" fmla="*/ 675522 h 1275907"/>
              <a:gd name="connsiteX19" fmla="*/ 0 w 4055782"/>
              <a:gd name="connsiteY19" fmla="*/ 1060 h 1275907"/>
              <a:gd name="connsiteX20" fmla="*/ 683134 w 4055782"/>
              <a:gd name="connsiteY20" fmla="*/ 418215 h 1275907"/>
              <a:gd name="connsiteX21" fmla="*/ 683134 w 4055782"/>
              <a:gd name="connsiteY21" fmla="*/ 418218 h 1275907"/>
              <a:gd name="connsiteX0" fmla="*/ 683134 w 3553925"/>
              <a:gd name="connsiteY0" fmla="*/ 417158 h 1274847"/>
              <a:gd name="connsiteX1" fmla="*/ 854676 w 3553925"/>
              <a:gd name="connsiteY1" fmla="*/ 245616 h 1274847"/>
              <a:gd name="connsiteX2" fmla="*/ 1016996 w 3553925"/>
              <a:gd name="connsiteY2" fmla="*/ 245616 h 1274847"/>
              <a:gd name="connsiteX3" fmla="*/ 1016996 w 3553925"/>
              <a:gd name="connsiteY3" fmla="*/ 245616 h 1274847"/>
              <a:gd name="connsiteX4" fmla="*/ 1517790 w 3553925"/>
              <a:gd name="connsiteY4" fmla="*/ 245616 h 1274847"/>
              <a:gd name="connsiteX5" fmla="*/ 2514766 w 3553925"/>
              <a:gd name="connsiteY5" fmla="*/ 245616 h 1274847"/>
              <a:gd name="connsiteX6" fmla="*/ 2686308 w 3553925"/>
              <a:gd name="connsiteY6" fmla="*/ 417158 h 1274847"/>
              <a:gd name="connsiteX7" fmla="*/ 2686308 w 3553925"/>
              <a:gd name="connsiteY7" fmla="*/ 417155 h 1274847"/>
              <a:gd name="connsiteX8" fmla="*/ 2686308 w 3553925"/>
              <a:gd name="connsiteY8" fmla="*/ 417155 h 1274847"/>
              <a:gd name="connsiteX9" fmla="*/ 3553925 w 3553925"/>
              <a:gd name="connsiteY9" fmla="*/ 152049 h 1274847"/>
              <a:gd name="connsiteX10" fmla="*/ 2686308 w 3553925"/>
              <a:gd name="connsiteY10" fmla="*/ 674462 h 1274847"/>
              <a:gd name="connsiteX11" fmla="*/ 2686308 w 3553925"/>
              <a:gd name="connsiteY11" fmla="*/ 1103305 h 1274847"/>
              <a:gd name="connsiteX12" fmla="*/ 2514766 w 3553925"/>
              <a:gd name="connsiteY12" fmla="*/ 1274847 h 1274847"/>
              <a:gd name="connsiteX13" fmla="*/ 1517790 w 3553925"/>
              <a:gd name="connsiteY13" fmla="*/ 1274847 h 1274847"/>
              <a:gd name="connsiteX14" fmla="*/ 1016996 w 3553925"/>
              <a:gd name="connsiteY14" fmla="*/ 1274847 h 1274847"/>
              <a:gd name="connsiteX15" fmla="*/ 1016996 w 3553925"/>
              <a:gd name="connsiteY15" fmla="*/ 1274847 h 1274847"/>
              <a:gd name="connsiteX16" fmla="*/ 854676 w 3553925"/>
              <a:gd name="connsiteY16" fmla="*/ 1274847 h 1274847"/>
              <a:gd name="connsiteX17" fmla="*/ 683134 w 3553925"/>
              <a:gd name="connsiteY17" fmla="*/ 1103305 h 1274847"/>
              <a:gd name="connsiteX18" fmla="*/ 683134 w 3553925"/>
              <a:gd name="connsiteY18" fmla="*/ 674462 h 1274847"/>
              <a:gd name="connsiteX19" fmla="*/ 0 w 3553925"/>
              <a:gd name="connsiteY19" fmla="*/ 0 h 1274847"/>
              <a:gd name="connsiteX20" fmla="*/ 683134 w 3553925"/>
              <a:gd name="connsiteY20" fmla="*/ 417155 h 1274847"/>
              <a:gd name="connsiteX21" fmla="*/ 683134 w 3553925"/>
              <a:gd name="connsiteY21" fmla="*/ 417158 h 1274847"/>
              <a:gd name="connsiteX0" fmla="*/ 683134 w 3570937"/>
              <a:gd name="connsiteY0" fmla="*/ 503278 h 1360967"/>
              <a:gd name="connsiteX1" fmla="*/ 854676 w 3570937"/>
              <a:gd name="connsiteY1" fmla="*/ 331736 h 1360967"/>
              <a:gd name="connsiteX2" fmla="*/ 1016996 w 3570937"/>
              <a:gd name="connsiteY2" fmla="*/ 331736 h 1360967"/>
              <a:gd name="connsiteX3" fmla="*/ 1016996 w 3570937"/>
              <a:gd name="connsiteY3" fmla="*/ 331736 h 1360967"/>
              <a:gd name="connsiteX4" fmla="*/ 1517790 w 3570937"/>
              <a:gd name="connsiteY4" fmla="*/ 331736 h 1360967"/>
              <a:gd name="connsiteX5" fmla="*/ 2514766 w 3570937"/>
              <a:gd name="connsiteY5" fmla="*/ 331736 h 1360967"/>
              <a:gd name="connsiteX6" fmla="*/ 2686308 w 3570937"/>
              <a:gd name="connsiteY6" fmla="*/ 503278 h 1360967"/>
              <a:gd name="connsiteX7" fmla="*/ 2686308 w 3570937"/>
              <a:gd name="connsiteY7" fmla="*/ 503275 h 1360967"/>
              <a:gd name="connsiteX8" fmla="*/ 2686308 w 3570937"/>
              <a:gd name="connsiteY8" fmla="*/ 503275 h 1360967"/>
              <a:gd name="connsiteX9" fmla="*/ 3570937 w 3570937"/>
              <a:gd name="connsiteY9" fmla="*/ 0 h 1360967"/>
              <a:gd name="connsiteX10" fmla="*/ 2686308 w 3570937"/>
              <a:gd name="connsiteY10" fmla="*/ 760582 h 1360967"/>
              <a:gd name="connsiteX11" fmla="*/ 2686308 w 3570937"/>
              <a:gd name="connsiteY11" fmla="*/ 1189425 h 1360967"/>
              <a:gd name="connsiteX12" fmla="*/ 2514766 w 3570937"/>
              <a:gd name="connsiteY12" fmla="*/ 1360967 h 1360967"/>
              <a:gd name="connsiteX13" fmla="*/ 1517790 w 3570937"/>
              <a:gd name="connsiteY13" fmla="*/ 1360967 h 1360967"/>
              <a:gd name="connsiteX14" fmla="*/ 1016996 w 3570937"/>
              <a:gd name="connsiteY14" fmla="*/ 1360967 h 1360967"/>
              <a:gd name="connsiteX15" fmla="*/ 1016996 w 3570937"/>
              <a:gd name="connsiteY15" fmla="*/ 1360967 h 1360967"/>
              <a:gd name="connsiteX16" fmla="*/ 854676 w 3570937"/>
              <a:gd name="connsiteY16" fmla="*/ 1360967 h 1360967"/>
              <a:gd name="connsiteX17" fmla="*/ 683134 w 3570937"/>
              <a:gd name="connsiteY17" fmla="*/ 1189425 h 1360967"/>
              <a:gd name="connsiteX18" fmla="*/ 683134 w 3570937"/>
              <a:gd name="connsiteY18" fmla="*/ 760582 h 1360967"/>
              <a:gd name="connsiteX19" fmla="*/ 0 w 3570937"/>
              <a:gd name="connsiteY19" fmla="*/ 86120 h 1360967"/>
              <a:gd name="connsiteX20" fmla="*/ 683134 w 3570937"/>
              <a:gd name="connsiteY20" fmla="*/ 503275 h 1360967"/>
              <a:gd name="connsiteX21" fmla="*/ 683134 w 3570937"/>
              <a:gd name="connsiteY21" fmla="*/ 503278 h 1360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570937" h="1360967">
                <a:moveTo>
                  <a:pt x="683134" y="503278"/>
                </a:moveTo>
                <a:cubicBezTo>
                  <a:pt x="683134" y="408538"/>
                  <a:pt x="759936" y="331736"/>
                  <a:pt x="854676" y="331736"/>
                </a:cubicBezTo>
                <a:lnTo>
                  <a:pt x="1016996" y="331736"/>
                </a:lnTo>
                <a:lnTo>
                  <a:pt x="1016996" y="331736"/>
                </a:lnTo>
                <a:lnTo>
                  <a:pt x="1517790" y="331736"/>
                </a:lnTo>
                <a:lnTo>
                  <a:pt x="2514766" y="331736"/>
                </a:lnTo>
                <a:cubicBezTo>
                  <a:pt x="2609506" y="331736"/>
                  <a:pt x="2686308" y="408538"/>
                  <a:pt x="2686308" y="503278"/>
                </a:cubicBezTo>
                <a:lnTo>
                  <a:pt x="2686308" y="503275"/>
                </a:lnTo>
                <a:lnTo>
                  <a:pt x="2686308" y="503275"/>
                </a:lnTo>
                <a:lnTo>
                  <a:pt x="3570937" y="0"/>
                </a:lnTo>
                <a:lnTo>
                  <a:pt x="2686308" y="760582"/>
                </a:lnTo>
                <a:lnTo>
                  <a:pt x="2686308" y="1189425"/>
                </a:lnTo>
                <a:cubicBezTo>
                  <a:pt x="2686308" y="1284165"/>
                  <a:pt x="2609506" y="1360967"/>
                  <a:pt x="2514766" y="1360967"/>
                </a:cubicBezTo>
                <a:lnTo>
                  <a:pt x="1517790" y="1360967"/>
                </a:lnTo>
                <a:lnTo>
                  <a:pt x="1016996" y="1360967"/>
                </a:lnTo>
                <a:lnTo>
                  <a:pt x="1016996" y="1360967"/>
                </a:lnTo>
                <a:lnTo>
                  <a:pt x="854676" y="1360967"/>
                </a:lnTo>
                <a:cubicBezTo>
                  <a:pt x="759936" y="1360967"/>
                  <a:pt x="683134" y="1284165"/>
                  <a:pt x="683134" y="1189425"/>
                </a:cubicBezTo>
                <a:lnTo>
                  <a:pt x="683134" y="760582"/>
                </a:lnTo>
                <a:lnTo>
                  <a:pt x="0" y="86120"/>
                </a:lnTo>
                <a:lnTo>
                  <a:pt x="683134" y="503275"/>
                </a:lnTo>
                <a:lnTo>
                  <a:pt x="683134" y="503278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60212" y="4423145"/>
            <a:ext cx="1811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bg1"/>
                </a:solidFill>
              </a:rPr>
              <a:t>ファイル出力</a:t>
            </a:r>
            <a:endParaRPr kumimoji="1" lang="en-US" altLang="ja-JP" sz="2000" dirty="0" smtClean="0">
              <a:solidFill>
                <a:schemeClr val="bg1"/>
              </a:solidFill>
            </a:endParaRPr>
          </a:p>
          <a:p>
            <a:pPr algn="ctr"/>
            <a:r>
              <a:rPr lang="ja-JP" altLang="en-US" sz="2000" dirty="0">
                <a:solidFill>
                  <a:schemeClr val="bg1"/>
                </a:solidFill>
              </a:rPr>
              <a:t>を</a:t>
            </a:r>
            <a:r>
              <a:rPr lang="ja-JP" altLang="en-US" sz="2000" dirty="0" smtClean="0">
                <a:solidFill>
                  <a:schemeClr val="bg1"/>
                </a:solidFill>
              </a:rPr>
              <a:t>行う</a:t>
            </a:r>
            <a:r>
              <a:rPr lang="ja-JP" altLang="en-US" sz="2000" dirty="0">
                <a:solidFill>
                  <a:schemeClr val="bg1"/>
                </a:solidFill>
              </a:rPr>
              <a:t>処理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828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CCFinder</a:t>
            </a:r>
            <a:r>
              <a:rPr lang="ja-JP" altLang="en-US" dirty="0" err="1" smtClean="0"/>
              <a:t>の誤検</a:t>
            </a:r>
            <a:r>
              <a:rPr lang="ja-JP" altLang="en-US" dirty="0" smtClean="0"/>
              <a:t>出の</a:t>
            </a:r>
            <a:r>
              <a:rPr lang="ja-JP" altLang="en-US" dirty="0"/>
              <a:t>実例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F597C-9423-4BA2-89DC-CB3C381FCB2F}" type="slidenum">
              <a:rPr lang="en-US" altLang="ja-JP" smtClean="0"/>
              <a:pPr/>
              <a:t>28</a:t>
            </a:fld>
            <a:endParaRPr lang="en-US" altLang="ja-JP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9492" y="1600210"/>
            <a:ext cx="4145692" cy="381642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;}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Myrica N" panose="020B0500020203020207" pitchFamily="50" charset="-128"/>
              <a:cs typeface="Myrica N" panose="020B0500020203020207" pitchFamily="50" charset="-128"/>
            </a:endParaRP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</a:t>
            </a:r>
            <a:r>
              <a:rPr lang="en-US" altLang="ja-JP" sz="1400" b="1" dirty="0" smtClean="0">
                <a:solidFill>
                  <a:srgbClr val="0070C0"/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break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;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</a:t>
            </a:r>
            <a:r>
              <a:rPr lang="en-US" altLang="ja-JP" sz="1400" b="1" dirty="0" smtClean="0">
                <a:solidFill>
                  <a:srgbClr val="0070C0"/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case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246: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ja-JP" sz="1400" dirty="0" smtClean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/* </a:t>
            </a:r>
            <a:r>
              <a:rPr lang="en-US" altLang="ja-JP" sz="1400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Line 1455 of </a:t>
            </a:r>
            <a:r>
              <a:rPr lang="en-US" altLang="ja-JP" sz="1400" dirty="0" err="1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yacc.c</a:t>
            </a:r>
            <a:r>
              <a:rPr lang="en-US" altLang="ja-JP" sz="1400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*/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#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line 2233 "</a:t>
            </a:r>
            <a:r>
              <a:rPr lang="en-US" altLang="ja-JP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preproc.y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"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{ 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Myrica N" panose="020B0500020203020207" pitchFamily="50" charset="-128"/>
              <a:cs typeface="Myrica N" panose="020B0500020203020207" pitchFamily="50" charset="-128"/>
            </a:endParaRP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(</a:t>
            </a:r>
            <a:r>
              <a:rPr lang="en-US" altLang="ja-JP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yyval.str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) 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= </a:t>
            </a:r>
            <a:r>
              <a:rPr lang="en-US" altLang="ja-JP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cat_str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(3,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  </a:t>
            </a:r>
            <a:r>
              <a:rPr lang="en-US" altLang="ja-JP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make_str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("alter table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"),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  (</a:t>
            </a:r>
            <a:r>
              <a:rPr lang="en-US" altLang="ja-JP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yyvsp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[(3) - (4)].</a:t>
            </a:r>
            <a:r>
              <a:rPr lang="en-US" altLang="ja-JP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str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),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  (</a:t>
            </a:r>
            <a:r>
              <a:rPr lang="en-US" altLang="ja-JP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yyvsp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[(4) - (4)].</a:t>
            </a:r>
            <a:r>
              <a:rPr lang="en-US" altLang="ja-JP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str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));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;}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Myrica N" panose="020B0500020203020207" pitchFamily="50" charset="-128"/>
              <a:cs typeface="Myrica N" panose="020B0500020203020207" pitchFamily="50" charset="-128"/>
            </a:endParaRP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</a:t>
            </a:r>
            <a:r>
              <a:rPr lang="en-US" altLang="ja-JP" sz="1400" b="1" dirty="0" smtClean="0">
                <a:solidFill>
                  <a:srgbClr val="0070C0"/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break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;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</a:t>
            </a:r>
            <a:r>
              <a:rPr lang="en-US" altLang="ja-JP" sz="1400" b="1" dirty="0" smtClean="0">
                <a:solidFill>
                  <a:srgbClr val="0070C0"/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case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247: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12471" y="1600210"/>
            <a:ext cx="4165857" cy="381642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1">
              <a:spcBef>
                <a:spcPts val="600"/>
              </a:spcBef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;}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Myrica N" panose="020B0500020203020207" pitchFamily="50" charset="-128"/>
              <a:cs typeface="Myrica N" panose="020B0500020203020207" pitchFamily="50" charset="-128"/>
            </a:endParaRPr>
          </a:p>
          <a:p>
            <a:pPr lvl="1">
              <a:spcBef>
                <a:spcPts val="600"/>
              </a:spcBef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</a:t>
            </a:r>
            <a:r>
              <a:rPr lang="en-US" altLang="ja-JP" sz="1400" b="1" dirty="0" smtClean="0">
                <a:solidFill>
                  <a:srgbClr val="0070C0"/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break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;</a:t>
            </a:r>
          </a:p>
          <a:p>
            <a:pPr lvl="1">
              <a:spcBef>
                <a:spcPts val="600"/>
              </a:spcBef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</a:t>
            </a:r>
            <a:r>
              <a:rPr lang="en-US" altLang="ja-JP" sz="1400" b="1" dirty="0" smtClean="0">
                <a:solidFill>
                  <a:srgbClr val="0070C0"/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case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442:</a:t>
            </a:r>
          </a:p>
          <a:p>
            <a:pPr lvl="1">
              <a:spcBef>
                <a:spcPts val="600"/>
              </a:spcBef>
            </a:pPr>
            <a:r>
              <a:rPr lang="en-US" altLang="ja-JP" sz="1400" dirty="0" smtClean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/* </a:t>
            </a:r>
            <a:r>
              <a:rPr lang="en-US" altLang="ja-JP" sz="1400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Line 1455 of </a:t>
            </a:r>
            <a:r>
              <a:rPr lang="en-US" altLang="ja-JP" sz="1400" dirty="0" err="1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yacc.c</a:t>
            </a:r>
            <a:r>
              <a:rPr lang="en-US" altLang="ja-JP" sz="1400" dirty="0">
                <a:solidFill>
                  <a:schemeClr val="accent3">
                    <a:lumMod val="7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*/</a:t>
            </a:r>
          </a:p>
          <a:p>
            <a:pPr lvl="1">
              <a:spcBef>
                <a:spcPts val="600"/>
              </a:spcBef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#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line 3234 "</a:t>
            </a:r>
            <a:r>
              <a:rPr lang="en-US" altLang="ja-JP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preproc.y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"</a:t>
            </a:r>
          </a:p>
          <a:p>
            <a:pPr lvl="1">
              <a:spcBef>
                <a:spcPts val="600"/>
              </a:spcBef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{ 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Myrica N" panose="020B0500020203020207" pitchFamily="50" charset="-128"/>
              <a:cs typeface="Myrica N" panose="020B0500020203020207" pitchFamily="50" charset="-128"/>
            </a:endParaRPr>
          </a:p>
          <a:p>
            <a:pPr lvl="1">
              <a:spcBef>
                <a:spcPts val="600"/>
              </a:spcBef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(</a:t>
            </a:r>
            <a:r>
              <a:rPr lang="en-US" altLang="ja-JP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yyval.str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) = 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</a:t>
            </a:r>
            <a:r>
              <a:rPr lang="en-US" altLang="ja-JP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cat_str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(3,</a:t>
            </a:r>
          </a:p>
          <a:p>
            <a:pPr lvl="1">
              <a:spcBef>
                <a:spcPts val="600"/>
              </a:spcBef>
            </a:pP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 </a:t>
            </a:r>
            <a:r>
              <a:rPr lang="en-US" altLang="ja-JP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make_str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("restart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"),</a:t>
            </a:r>
          </a:p>
          <a:p>
            <a:pPr lvl="1">
              <a:spcBef>
                <a:spcPts val="600"/>
              </a:spcBef>
            </a:pP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 (</a:t>
            </a:r>
            <a:r>
              <a:rPr lang="en-US" altLang="ja-JP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yyvsp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[(2) - (3)].</a:t>
            </a:r>
            <a:r>
              <a:rPr lang="en-US" altLang="ja-JP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str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),</a:t>
            </a:r>
          </a:p>
          <a:p>
            <a:pPr lvl="1">
              <a:spcBef>
                <a:spcPts val="600"/>
              </a:spcBef>
            </a:pP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 (</a:t>
            </a:r>
            <a:r>
              <a:rPr lang="en-US" altLang="ja-JP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yyvsp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[(3) - (3)].</a:t>
            </a:r>
            <a:r>
              <a:rPr lang="en-US" altLang="ja-JP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str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));</a:t>
            </a:r>
          </a:p>
          <a:p>
            <a:pPr lvl="1">
              <a:spcBef>
                <a:spcPts val="600"/>
              </a:spcBef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;}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  <a:ea typeface="Myrica N" panose="020B0500020203020207" pitchFamily="50" charset="-128"/>
              <a:cs typeface="Myrica N" panose="020B0500020203020207" pitchFamily="50" charset="-128"/>
            </a:endParaRPr>
          </a:p>
          <a:p>
            <a:pPr lvl="1">
              <a:spcBef>
                <a:spcPts val="600"/>
              </a:spcBef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</a:t>
            </a:r>
            <a:r>
              <a:rPr lang="en-US" altLang="ja-JP" sz="1400" b="1" dirty="0" smtClean="0">
                <a:solidFill>
                  <a:srgbClr val="0070C0"/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break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;</a:t>
            </a:r>
          </a:p>
          <a:p>
            <a:pPr lvl="1">
              <a:spcBef>
                <a:spcPts val="600"/>
              </a:spcBef>
            </a:pP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 </a:t>
            </a:r>
            <a:r>
              <a:rPr lang="en-US" altLang="ja-JP" sz="1400" b="1" dirty="0" smtClean="0">
                <a:solidFill>
                  <a:srgbClr val="0070C0"/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case</a:t>
            </a:r>
            <a:r>
              <a:rPr lang="en-US" altLang="ja-JP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 </a:t>
            </a:r>
            <a:r>
              <a:rPr lang="en-US" altLang="ja-JP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Myrica N" panose="020B0500020203020207" pitchFamily="50" charset="-128"/>
                <a:cs typeface="Myrica N" panose="020B0500020203020207" pitchFamily="50" charset="-128"/>
              </a:rPr>
              <a:t>443:</a:t>
            </a:r>
            <a:endParaRPr lang="en-US" altLang="ja-JP" sz="1400" dirty="0">
              <a:solidFill>
                <a:schemeClr val="tx1">
                  <a:lumMod val="50000"/>
                  <a:lumOff val="50000"/>
                </a:schemeClr>
              </a:solidFill>
              <a:latin typeface="Consolas" panose="020B0609020204030204" pitchFamily="49" charset="0"/>
              <a:ea typeface="Myrica N" panose="020B0500020203020207" pitchFamily="50" charset="-128"/>
              <a:cs typeface="Myrica N" panose="020B0500020203020207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1616801" y="5832389"/>
            <a:ext cx="5910398" cy="603550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lnSpc>
                <a:spcPct val="150000"/>
              </a:lnSpc>
              <a:defRPr/>
            </a:pPr>
            <a:r>
              <a:rPr lang="ja-JP" altLang="en-US" sz="2400" dirty="0" smtClean="0"/>
              <a:t>コードの断片のみであり保守対象でない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1457777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</a:t>
            </a:r>
            <a:r>
              <a:rPr lang="ja-JP" altLang="en-US" dirty="0" smtClean="0"/>
              <a:t>実験 </a:t>
            </a:r>
            <a:r>
              <a:rPr lang="en-US" altLang="ja-JP" dirty="0" smtClean="0"/>
              <a:t>B</a:t>
            </a:r>
            <a:r>
              <a:rPr lang="ja-JP" altLang="en-US" dirty="0" smtClean="0"/>
              <a:t> スケーラビリティ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29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 bwMode="auto">
          <a:xfrm>
            <a:off x="671100" y="5102244"/>
            <a:ext cx="7790687" cy="675994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b"/>
          <a:lstStyle/>
          <a:p>
            <a:pPr>
              <a:lnSpc>
                <a:spcPct val="150000"/>
              </a:lnSpc>
              <a:defRPr/>
            </a:pPr>
            <a:r>
              <a:rPr lang="en-US" altLang="ja-JP" sz="2400" dirty="0" smtClean="0"/>
              <a:t>100MLOC</a:t>
            </a:r>
            <a:r>
              <a:rPr lang="ja-JP" altLang="en-US" sz="2400" dirty="0" smtClean="0"/>
              <a:t> の検出対象に対して，</a:t>
            </a:r>
            <a:r>
              <a:rPr lang="en-US" altLang="ja-JP" sz="2400" dirty="0" smtClean="0"/>
              <a:t>4</a:t>
            </a:r>
            <a:r>
              <a:rPr lang="ja-JP" altLang="en-US" sz="2400" dirty="0" smtClean="0"/>
              <a:t> 時間程度で検出可能</a:t>
            </a:r>
            <a:endParaRPr lang="en-US" altLang="ja-JP" sz="2400" dirty="0"/>
          </a:p>
        </p:txBody>
      </p:sp>
      <p:graphicFrame>
        <p:nvGraphicFramePr>
          <p:cNvPr id="7" name="コンテンツ プレースホルダー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1630361"/>
              </p:ext>
            </p:extLst>
          </p:nvPr>
        </p:nvGraphicFramePr>
        <p:xfrm>
          <a:off x="671098" y="3857095"/>
          <a:ext cx="7790691" cy="1115568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0600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1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1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1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1775">
                  <a:extLst>
                    <a:ext uri="{9D8B030D-6E8A-4147-A177-3AD203B41FA5}">
                      <a16:colId xmlns:a16="http://schemas.microsoft.com/office/drawing/2014/main" val="2950148155"/>
                    </a:ext>
                  </a:extLst>
                </a:gridCol>
                <a:gridCol w="1121775">
                  <a:extLst>
                    <a:ext uri="{9D8B030D-6E8A-4147-A177-3AD203B41FA5}">
                      <a16:colId xmlns:a16="http://schemas.microsoft.com/office/drawing/2014/main" val="573789146"/>
                    </a:ext>
                  </a:extLst>
                </a:gridCol>
                <a:gridCol w="1121775">
                  <a:extLst>
                    <a:ext uri="{9D8B030D-6E8A-4147-A177-3AD203B41FA5}">
                      <a16:colId xmlns:a16="http://schemas.microsoft.com/office/drawing/2014/main" val="2059312703"/>
                    </a:ext>
                  </a:extLst>
                </a:gridCol>
              </a:tblGrid>
              <a:tr h="5577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bg1"/>
                          </a:solidFill>
                        </a:rPr>
                        <a:t>LOC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bg1"/>
                          </a:solidFill>
                        </a:rPr>
                        <a:t>1K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bg1"/>
                          </a:solidFill>
                        </a:rPr>
                        <a:t>10K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bg1"/>
                          </a:solidFill>
                        </a:rPr>
                        <a:t>100K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bg1"/>
                          </a:solidFill>
                        </a:rPr>
                        <a:t>1M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bg1"/>
                          </a:solidFill>
                        </a:rPr>
                        <a:t>10M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bg1"/>
                          </a:solidFill>
                        </a:rPr>
                        <a:t>100M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77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検出時間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1s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2s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15s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2m 53s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32m 59s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4h 5m</a:t>
                      </a:r>
                      <a:r>
                        <a:rPr kumimoji="1" lang="ja-JP" altLang="en-US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 </a:t>
                      </a:r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17s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868262" y="1841311"/>
            <a:ext cx="739636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>
                <a:latin typeface="+mn-lt"/>
                <a:ea typeface="+mn-ea"/>
              </a:rPr>
              <a:t>IJaDataset</a:t>
            </a:r>
            <a:r>
              <a:rPr lang="en-US" altLang="ja-JP" sz="2400" dirty="0">
                <a:latin typeface="+mn-lt"/>
                <a:ea typeface="+mn-ea"/>
              </a:rPr>
              <a:t>-</a:t>
            </a:r>
            <a:r>
              <a:rPr kumimoji="1" lang="en-US" altLang="ja-JP" sz="2400" dirty="0" smtClean="0">
                <a:latin typeface="+mn-lt"/>
                <a:ea typeface="+mn-ea"/>
              </a:rPr>
              <a:t>2.0[8] </a:t>
            </a:r>
            <a:r>
              <a:rPr kumimoji="1" lang="ja-JP" altLang="en-US" sz="2400" dirty="0" smtClean="0">
                <a:latin typeface="+mn-lt"/>
                <a:ea typeface="+mn-ea"/>
              </a:rPr>
              <a:t>からランダムにファイルを選択</a:t>
            </a:r>
            <a:endParaRPr kumimoji="1" lang="en-US" altLang="ja-JP" sz="2400" dirty="0" smtClean="0">
              <a:latin typeface="+mn-lt"/>
              <a:ea typeface="+mn-ea"/>
            </a:endParaRPr>
          </a:p>
          <a:p>
            <a:r>
              <a:rPr lang="ja-JP" altLang="en-US" sz="2400" dirty="0" smtClean="0">
                <a:latin typeface="+mn-lt"/>
                <a:ea typeface="+mn-ea"/>
              </a:rPr>
              <a:t>検出規模ごとにサブセットを作成</a:t>
            </a:r>
            <a:endParaRPr lang="en-US" altLang="ja-JP" sz="2400" dirty="0" smtClean="0">
              <a:latin typeface="+mn-lt"/>
              <a:ea typeface="+mn-ea"/>
            </a:endParaRPr>
          </a:p>
          <a:p>
            <a:pPr>
              <a:lnSpc>
                <a:spcPct val="150000"/>
              </a:lnSpc>
            </a:pPr>
            <a:r>
              <a:rPr lang="en-US" altLang="ja-JP" sz="2400" dirty="0" smtClean="0">
                <a:latin typeface="+mn-lt"/>
                <a:ea typeface="+mn-ea"/>
              </a:rPr>
              <a:t>	</a:t>
            </a:r>
            <a:r>
              <a:rPr lang="fi-FI" altLang="ja-JP" sz="2400" dirty="0" smtClean="0">
                <a:latin typeface="+mn-lt"/>
                <a:ea typeface="+mn-ea"/>
              </a:rPr>
              <a:t>IJaDataset-2.0 </a:t>
            </a:r>
            <a:r>
              <a:rPr lang="ja-JP" altLang="en-US" sz="2400" smtClean="0">
                <a:latin typeface="+mn-lt"/>
                <a:ea typeface="+mn-ea"/>
              </a:rPr>
              <a:t>： </a:t>
            </a:r>
            <a:r>
              <a:rPr lang="fi-FI" altLang="ja-JP" sz="2400" smtClean="0">
                <a:latin typeface="+mn-lt"/>
                <a:ea typeface="+mn-ea"/>
              </a:rPr>
              <a:t>Java </a:t>
            </a:r>
            <a:r>
              <a:rPr lang="ja-JP" altLang="en-US" sz="2400" dirty="0" smtClean="0">
                <a:latin typeface="+mn-lt"/>
                <a:ea typeface="+mn-ea"/>
              </a:rPr>
              <a:t>のビッグデータセット</a:t>
            </a:r>
            <a:endParaRPr lang="fi-FI" altLang="ja-JP" sz="2400" dirty="0">
              <a:latin typeface="+mn-lt"/>
              <a:ea typeface="+mn-ea"/>
            </a:endParaRPr>
          </a:p>
          <a:p>
            <a:r>
              <a:rPr lang="fi-FI" altLang="ja-JP" sz="2400" dirty="0">
                <a:latin typeface="+mn-lt"/>
                <a:ea typeface="+mn-ea"/>
              </a:rPr>
              <a:t>	- 25,000 Java </a:t>
            </a:r>
            <a:r>
              <a:rPr lang="ja-JP" altLang="en-US" sz="2400" dirty="0">
                <a:latin typeface="+mn-lt"/>
                <a:ea typeface="+mn-ea"/>
              </a:rPr>
              <a:t>プロジェクト</a:t>
            </a:r>
            <a:r>
              <a:rPr lang="fi-FI" altLang="ja-JP" sz="2400" dirty="0" smtClean="0">
                <a:latin typeface="+mn-lt"/>
                <a:ea typeface="+mn-ea"/>
              </a:rPr>
              <a:t> </a:t>
            </a:r>
            <a:r>
              <a:rPr lang="fi-FI" altLang="ja-JP" sz="2400" dirty="0">
                <a:latin typeface="+mn-lt"/>
                <a:ea typeface="+mn-ea"/>
              </a:rPr>
              <a:t>(365 MLOC)</a:t>
            </a:r>
          </a:p>
          <a:p>
            <a:r>
              <a:rPr lang="en-US" altLang="ja-JP" sz="2400" dirty="0" smtClean="0">
                <a:latin typeface="+mn-lt"/>
                <a:ea typeface="+mn-ea"/>
              </a:rPr>
              <a:t> </a:t>
            </a:r>
            <a:endParaRPr kumimoji="1" lang="ja-JP" altLang="en-US" sz="2400" dirty="0">
              <a:latin typeface="+mn-lt"/>
              <a:ea typeface="+mn-e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46089" y="5967947"/>
            <a:ext cx="7651822" cy="28673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8] http://secold.org/projects/seclone</a:t>
            </a:r>
          </a:p>
        </p:txBody>
      </p:sp>
    </p:spTree>
    <p:extLst>
      <p:ext uri="{BB962C8B-B14F-4D97-AF65-F5344CB8AC3E}">
        <p14:creationId xmlns:p14="http://schemas.microsoft.com/office/powerpoint/2010/main" val="76197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コードクローンの分類</a:t>
            </a:r>
            <a:r>
              <a:rPr kumimoji="1" lang="en-US" altLang="ja-JP" sz="2400" dirty="0" smtClean="0"/>
              <a:t>[1]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8272318"/>
              </p:ext>
            </p:extLst>
          </p:nvPr>
        </p:nvGraphicFramePr>
        <p:xfrm>
          <a:off x="457200" y="1828800"/>
          <a:ext cx="8229599" cy="3586037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121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8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66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分類</a:t>
                      </a:r>
                      <a:endParaRPr kumimoji="1" lang="ja-JP" altLang="en-US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/>
                        <a:t>定義</a:t>
                      </a:r>
                      <a:endParaRPr kumimoji="1" lang="ja-JP" altLang="en-US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7343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タイプ</a:t>
                      </a:r>
                      <a:r>
                        <a:rPr kumimoji="1" lang="en-US" altLang="ja-JP" sz="2000" dirty="0" smtClean="0"/>
                        <a:t>1</a:t>
                      </a:r>
                      <a:endParaRPr kumimoji="1" lang="ja-JP" altLang="en-US" sz="2000" dirty="0"/>
                    </a:p>
                  </a:txBody>
                  <a:tcPr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空白，コメントの有無，レイアウトなどの違いを除いて完全に一致する．</a:t>
                      </a:r>
                      <a:endParaRPr kumimoji="1" lang="ja-JP" altLang="en-US" sz="2000" dirty="0"/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7343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タイプ</a:t>
                      </a:r>
                      <a:r>
                        <a:rPr kumimoji="1" lang="en-US" altLang="ja-JP" sz="2000" dirty="0" smtClean="0"/>
                        <a:t>2</a:t>
                      </a:r>
                      <a:endParaRPr kumimoji="1" lang="ja-JP" altLang="en-US" sz="2000" dirty="0"/>
                    </a:p>
                  </a:txBody>
                  <a:tcPr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タイプ</a:t>
                      </a:r>
                      <a:r>
                        <a:rPr kumimoji="1" lang="en-US" altLang="ja-JP" sz="2000" dirty="0" smtClean="0"/>
                        <a:t>1</a:t>
                      </a:r>
                      <a:r>
                        <a:rPr kumimoji="1" lang="ja-JP" altLang="en-US" sz="2000" dirty="0" smtClean="0"/>
                        <a:t>の違いに加えて，変数名などのユーザ定義名，関数の型などが異なる．</a:t>
                      </a:r>
                      <a:endParaRPr kumimoji="1" lang="ja-JP" altLang="en-US" sz="2000" dirty="0"/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7343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タイプ</a:t>
                      </a:r>
                      <a:r>
                        <a:rPr kumimoji="1" lang="en-US" altLang="ja-JP" sz="2000" dirty="0" smtClean="0"/>
                        <a:t>3</a:t>
                      </a:r>
                      <a:endParaRPr kumimoji="1" lang="ja-JP" altLang="en-US" sz="2000" dirty="0"/>
                    </a:p>
                  </a:txBody>
                  <a:tcPr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タイプ</a:t>
                      </a:r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smtClean="0"/>
                        <a:t>の違いに加えて，文の挿入や削除，変更などが行われている．</a:t>
                      </a:r>
                      <a:endParaRPr kumimoji="1" lang="ja-JP" altLang="en-US" sz="2000" dirty="0"/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7343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タイプ</a:t>
                      </a:r>
                      <a:r>
                        <a:rPr kumimoji="1" lang="en-US" altLang="ja-JP" sz="2000" dirty="0" smtClean="0"/>
                        <a:t>4</a:t>
                      </a:r>
                      <a:endParaRPr kumimoji="1" lang="ja-JP" altLang="en-US" sz="2000" dirty="0"/>
                    </a:p>
                  </a:txBody>
                  <a:tcPr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類似した処理を実行するが，構文上の実装が異なる．</a:t>
                      </a:r>
                      <a:endParaRPr kumimoji="1" lang="ja-JP" altLang="en-US" sz="2000" dirty="0"/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57201" y="5552674"/>
            <a:ext cx="8218488" cy="454426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>
              <a:tabLst>
                <a:tab pos="269875" algn="l"/>
              </a:tabLst>
            </a:pP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1]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Roy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et, al., Comparison and Evaluation of Code Clone Detection Techniques and Tools: A Qualitative Approach,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Science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 Computer Programming,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vol. 74, no. 7, pp. 470-495, 2009.</a:t>
            </a:r>
            <a:endParaRPr kumimoji="1" lang="ja-JP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958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まとめと今後の課題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ja-JP" altLang="en-US" sz="2800" dirty="0" smtClean="0"/>
              <a:t>まとめ</a:t>
            </a:r>
            <a:endParaRPr kumimoji="1" lang="en-US" altLang="ja-JP" sz="2800" dirty="0" smtClean="0"/>
          </a:p>
          <a:p>
            <a:pPr lvl="1"/>
            <a:r>
              <a:rPr kumimoji="1" lang="ja-JP" altLang="en-US" sz="2400" dirty="0" smtClean="0"/>
              <a:t>コードブロック単位のクローン検出手法の</a:t>
            </a:r>
            <a:r>
              <a:rPr lang="ja-JP" altLang="en-US" dirty="0" smtClean="0"/>
              <a:t>提案</a:t>
            </a:r>
            <a:endParaRPr lang="en-US" altLang="ja-JP" dirty="0" smtClean="0"/>
          </a:p>
          <a:p>
            <a:pPr lvl="1"/>
            <a:r>
              <a:rPr kumimoji="1" lang="ja-JP" altLang="en-US" sz="2400" dirty="0" smtClean="0"/>
              <a:t>既存手法と比較して高い検出精度と速度で実現</a:t>
            </a:r>
            <a:endParaRPr kumimoji="1" lang="en-US" altLang="ja-JP" sz="2400" dirty="0" smtClean="0"/>
          </a:p>
          <a:p>
            <a:pPr lvl="1"/>
            <a:r>
              <a:rPr lang="en-US" altLang="ja-JP" dirty="0" smtClean="0"/>
              <a:t>100MLOC</a:t>
            </a:r>
            <a:r>
              <a:rPr lang="ja-JP" altLang="en-US" dirty="0" smtClean="0"/>
              <a:t> の検出対象を約 </a:t>
            </a:r>
            <a:r>
              <a:rPr lang="en-US" altLang="ja-JP" dirty="0" smtClean="0"/>
              <a:t>4</a:t>
            </a:r>
            <a:r>
              <a:rPr lang="ja-JP" altLang="en-US" dirty="0" smtClean="0"/>
              <a:t> 時間で検出</a:t>
            </a:r>
            <a:endParaRPr kumimoji="1" lang="en-US" altLang="ja-JP" sz="2400" dirty="0" smtClean="0"/>
          </a:p>
          <a:p>
            <a:r>
              <a:rPr lang="ja-JP" altLang="en-US" dirty="0"/>
              <a:t>今後の</a:t>
            </a:r>
            <a:r>
              <a:rPr lang="ja-JP" altLang="en-US" dirty="0" smtClean="0"/>
              <a:t>課題</a:t>
            </a:r>
            <a:endParaRPr lang="en-US" altLang="ja-JP" dirty="0" smtClean="0"/>
          </a:p>
          <a:p>
            <a:pPr lvl="1"/>
            <a:r>
              <a:rPr lang="en-US" altLang="ja-JP" sz="2400" dirty="0" smtClean="0"/>
              <a:t>LSI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LDA</a:t>
            </a:r>
            <a:r>
              <a:rPr lang="ja-JP" altLang="en-US" dirty="0" smtClean="0"/>
              <a:t> </a:t>
            </a:r>
            <a:r>
              <a:rPr lang="ja-JP" altLang="en-US" sz="2400" dirty="0" smtClean="0"/>
              <a:t>などの次元圧縮の</a:t>
            </a:r>
            <a:r>
              <a:rPr lang="ja-JP" altLang="en-US" dirty="0" smtClean="0"/>
              <a:t>利用の検討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様々なプログラミング言語に対応</a:t>
            </a:r>
            <a:endParaRPr lang="en-US" altLang="ja-JP" sz="2400" dirty="0" smtClean="0"/>
          </a:p>
          <a:p>
            <a:pPr lvl="1"/>
            <a:r>
              <a:rPr lang="ja-JP" altLang="en-US" dirty="0"/>
              <a:t>他のコードクローン検出ツールと</a:t>
            </a:r>
            <a:r>
              <a:rPr lang="ja-JP" altLang="en-US" dirty="0" smtClean="0"/>
              <a:t>の</a:t>
            </a:r>
            <a:r>
              <a:rPr lang="ja-JP" altLang="en-US" dirty="0"/>
              <a:t>比較</a:t>
            </a:r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638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実行環境</a:t>
            </a:r>
            <a:endParaRPr lang="en-US" altLang="ja-JP" sz="2400" dirty="0" smtClean="0"/>
          </a:p>
          <a:p>
            <a:pPr lvl="1">
              <a:tabLst>
                <a:tab pos="3049588" algn="l"/>
              </a:tabLst>
            </a:pPr>
            <a:r>
              <a:rPr lang="ja-JP" altLang="en-US" sz="2000" dirty="0" smtClean="0"/>
              <a:t>提案手法 </a:t>
            </a:r>
            <a:r>
              <a:rPr lang="en-US" altLang="ja-JP" sz="2000" dirty="0" smtClean="0"/>
              <a:t>: Xeon E5, 	4 core, 32GB, SSD</a:t>
            </a:r>
          </a:p>
          <a:p>
            <a:pPr lvl="1">
              <a:tabLst>
                <a:tab pos="3049588" algn="l"/>
              </a:tabLst>
            </a:pPr>
            <a:r>
              <a:rPr lang="en-US" altLang="ja-JP" sz="2000" dirty="0" err="1" smtClean="0"/>
              <a:t>CCFinderX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: Core i7, 	4 core, 12GB, SSD</a:t>
            </a:r>
            <a:r>
              <a:rPr lang="ja-JP" altLang="en-US" sz="2000" dirty="0" smtClean="0"/>
              <a:t> </a:t>
            </a:r>
            <a:r>
              <a:rPr lang="en-US" altLang="ja-JP" sz="2000" dirty="0" smtClean="0"/>
              <a:t>[9]</a:t>
            </a:r>
            <a:endParaRPr lang="en-US" altLang="ja-JP" sz="200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スケーラビリティの比較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31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 bwMode="auto">
          <a:xfrm>
            <a:off x="671100" y="5315758"/>
            <a:ext cx="7790687" cy="675994"/>
          </a:xfrm>
          <a:prstGeom prst="round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b"/>
          <a:lstStyle/>
          <a:p>
            <a:pPr algn="ctr">
              <a:lnSpc>
                <a:spcPct val="150000"/>
              </a:lnSpc>
              <a:defRPr/>
            </a:pPr>
            <a:r>
              <a:rPr lang="en-US" altLang="ja-JP" sz="2400" dirty="0" smtClean="0"/>
              <a:t>100MLOC</a:t>
            </a:r>
            <a:r>
              <a:rPr lang="ja-JP" altLang="en-US" sz="2400" dirty="0" smtClean="0"/>
              <a:t> で検出時間に大きな差</a:t>
            </a:r>
            <a:endParaRPr lang="en-US" altLang="ja-JP" sz="2400" dirty="0"/>
          </a:p>
        </p:txBody>
      </p:sp>
      <p:graphicFrame>
        <p:nvGraphicFramePr>
          <p:cNvPr id="7" name="コンテンツ プレースホルダー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5905781"/>
              </p:ext>
            </p:extLst>
          </p:nvPr>
        </p:nvGraphicFramePr>
        <p:xfrm>
          <a:off x="671095" y="3417345"/>
          <a:ext cx="7790692" cy="1694688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1298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0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01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01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0140">
                  <a:extLst>
                    <a:ext uri="{9D8B030D-6E8A-4147-A177-3AD203B41FA5}">
                      <a16:colId xmlns:a16="http://schemas.microsoft.com/office/drawing/2014/main" val="2950148155"/>
                    </a:ext>
                  </a:extLst>
                </a:gridCol>
                <a:gridCol w="1110140">
                  <a:extLst>
                    <a:ext uri="{9D8B030D-6E8A-4147-A177-3AD203B41FA5}">
                      <a16:colId xmlns:a16="http://schemas.microsoft.com/office/drawing/2014/main" val="573789146"/>
                    </a:ext>
                  </a:extLst>
                </a:gridCol>
                <a:gridCol w="1110140">
                  <a:extLst>
                    <a:ext uri="{9D8B030D-6E8A-4147-A177-3AD203B41FA5}">
                      <a16:colId xmlns:a16="http://schemas.microsoft.com/office/drawing/2014/main" val="2059312703"/>
                    </a:ext>
                  </a:extLst>
                </a:gridCol>
              </a:tblGrid>
              <a:tr h="5577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bg1"/>
                          </a:solidFill>
                        </a:rPr>
                        <a:t>検出法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bg1"/>
                          </a:solidFill>
                        </a:rPr>
                        <a:t>1K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bg1"/>
                          </a:solidFill>
                        </a:rPr>
                        <a:t>10K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bg1"/>
                          </a:solidFill>
                        </a:rPr>
                        <a:t>100K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bg1"/>
                          </a:solidFill>
                        </a:rPr>
                        <a:t>1M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bg1"/>
                          </a:solidFill>
                        </a:rPr>
                        <a:t>10M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bg1"/>
                          </a:solidFill>
                        </a:rPr>
                        <a:t>100M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77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提案手法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1s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2s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15s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2m 53s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32m 59s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4h 5m</a:t>
                      </a:r>
                      <a:r>
                        <a:rPr kumimoji="1" lang="ja-JP" altLang="en-US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 </a:t>
                      </a:r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17s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778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err="1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CCFinderX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3s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4s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21s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2m 18s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28m 51s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3d 5h</a:t>
                      </a:r>
                      <a:r>
                        <a:rPr kumimoji="1" lang="en-US" altLang="ja-JP" sz="1600" baseline="0" dirty="0" smtClean="0">
                          <a:solidFill>
                            <a:schemeClr val="tx1">
                              <a:lumMod val="90000"/>
                              <a:lumOff val="10000"/>
                            </a:schemeClr>
                          </a:solidFill>
                        </a:rPr>
                        <a:t> 49m 11s</a:t>
                      </a:r>
                      <a:endParaRPr kumimoji="1" lang="ja-JP" altLang="en-US" sz="1600" dirty="0">
                        <a:solidFill>
                          <a:schemeClr val="tx1">
                            <a:lumMod val="90000"/>
                            <a:lumOff val="1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4581239"/>
                  </a:ext>
                </a:extLst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740530" y="6179326"/>
            <a:ext cx="7651822" cy="41832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]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SAJNANI, Hitesh, et al. </a:t>
            </a:r>
            <a:r>
              <a:rPr lang="en-US" altLang="ja-JP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SourcererCC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Scaling code clone detection to big-code. In: Software Engineering (ICSE), 2016 IEEE/ACM 38th International Conference on. IEEE, 2016. p. 1157-1168.</a:t>
            </a:r>
          </a:p>
        </p:txBody>
      </p:sp>
    </p:spTree>
    <p:extLst>
      <p:ext uri="{BB962C8B-B14F-4D97-AF65-F5344CB8AC3E}">
        <p14:creationId xmlns:p14="http://schemas.microsoft.com/office/powerpoint/2010/main" val="612469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トークン閾値とブロック数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32</a:t>
            </a:fld>
            <a:endParaRPr lang="en-US" altLang="ja-JP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27155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506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LSH (Locality-Sensitive Hashing) (1/2)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6128"/>
          </a:xfrm>
        </p:spPr>
        <p:txBody>
          <a:bodyPr/>
          <a:lstStyle/>
          <a:p>
            <a:r>
              <a:rPr lang="en-US" altLang="ja-JP" dirty="0"/>
              <a:t>LSH </a:t>
            </a:r>
            <a:r>
              <a:rPr lang="ja-JP" altLang="en-US" dirty="0" smtClean="0"/>
              <a:t>とは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2 </a:t>
            </a:r>
            <a:r>
              <a:rPr lang="ja-JP" altLang="en-US" dirty="0" smtClean="0"/>
              <a:t>点が近い  ⇒  同じハッシュ値を</a:t>
            </a:r>
            <a:r>
              <a:rPr lang="ja-JP" altLang="en-US" dirty="0"/>
              <a:t>取る確率が</a:t>
            </a:r>
            <a:r>
              <a:rPr lang="ja-JP" altLang="en-US" dirty="0" smtClean="0"/>
              <a:t>高い</a:t>
            </a:r>
            <a:endParaRPr lang="ja-JP" altLang="en-US" dirty="0"/>
          </a:p>
          <a:p>
            <a:pPr lvl="1"/>
            <a:r>
              <a:rPr lang="ja-JP" altLang="en-US" dirty="0" smtClean="0"/>
              <a:t>同じハッシュ値を取る  ⇒  同じクラスタ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33</a:t>
            </a:fld>
            <a:endParaRPr lang="en-US" altLang="ja-JP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27236" y="5986897"/>
            <a:ext cx="6175644" cy="643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[3] L.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Qin,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J. William, W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altLang="ja-JP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Zhe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C.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Moses, L. Kai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Multi-probe LSH: efficient indexing for high-dimensional similarity search. Proceedings of the 33rd international conference on Very large data bases,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pp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950-961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2007.</a:t>
            </a:r>
            <a:endParaRPr lang="en-US" altLang="ja-JP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4423465"/>
              </p:ext>
            </p:extLst>
          </p:nvPr>
        </p:nvGraphicFramePr>
        <p:xfrm>
          <a:off x="1486522" y="3657316"/>
          <a:ext cx="6170957" cy="3088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23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5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5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95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8807">
                <a:tc>
                  <a:txBody>
                    <a:bodyPr/>
                    <a:lstStyle/>
                    <a:p>
                      <a:r>
                        <a:rPr kumimoji="1" lang="en-US" altLang="ja-JP" sz="1500" dirty="0" smtClean="0"/>
                        <a:t>Hash Table</a:t>
                      </a:r>
                      <a:endParaRPr kumimoji="1" lang="ja-JP" altLang="en-US" sz="1500" dirty="0"/>
                    </a:p>
                  </a:txBody>
                  <a:tcPr marL="76144" marR="76144" marT="38072" marB="38072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76144" marR="76144" marT="38072" marB="380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76144" marR="76144" marT="38072" marB="380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76144" marR="76144" marT="38072" marB="380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76144" marR="76144" marT="38072" marB="380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76144" marR="76144" marT="38072" marB="380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円/楕円 6"/>
          <p:cNvSpPr/>
          <p:nvPr/>
        </p:nvSpPr>
        <p:spPr>
          <a:xfrm>
            <a:off x="2492888" y="3017520"/>
            <a:ext cx="1185902" cy="51471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Point </a:t>
            </a:r>
            <a:r>
              <a:rPr kumimoji="1" lang="en-US" altLang="ja-JP" sz="1600" dirty="0" smtClean="0"/>
              <a:t>A</a:t>
            </a:r>
            <a:endParaRPr kumimoji="1" lang="ja-JP" altLang="en-US" sz="1600" dirty="0"/>
          </a:p>
        </p:txBody>
      </p:sp>
      <p:sp>
        <p:nvSpPr>
          <p:cNvPr id="10" name="円/楕円 9"/>
          <p:cNvSpPr/>
          <p:nvPr/>
        </p:nvSpPr>
        <p:spPr>
          <a:xfrm>
            <a:off x="4550497" y="3017520"/>
            <a:ext cx="1246637" cy="51471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/>
              <a:t>P</a:t>
            </a:r>
            <a:r>
              <a:rPr lang="en-US" altLang="ja-JP" sz="1600" dirty="0" smtClean="0"/>
              <a:t>oint</a:t>
            </a:r>
            <a:r>
              <a:rPr kumimoji="1" lang="en-US" altLang="ja-JP" sz="1600" dirty="0" smtClean="0"/>
              <a:t> A’</a:t>
            </a:r>
            <a:endParaRPr kumimoji="1" lang="ja-JP" altLang="en-US" sz="1600" dirty="0"/>
          </a:p>
        </p:txBody>
      </p:sp>
      <p:sp>
        <p:nvSpPr>
          <p:cNvPr id="11" name="円/楕円 10"/>
          <p:cNvSpPr/>
          <p:nvPr/>
        </p:nvSpPr>
        <p:spPr>
          <a:xfrm>
            <a:off x="6659471" y="3008693"/>
            <a:ext cx="1181901" cy="514717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Point</a:t>
            </a:r>
            <a:r>
              <a:rPr kumimoji="1" lang="en-US" altLang="ja-JP" sz="1600" dirty="0" smtClean="0"/>
              <a:t> B</a:t>
            </a:r>
            <a:endParaRPr kumimoji="1" lang="ja-JP" altLang="en-US" sz="1600" dirty="0"/>
          </a:p>
        </p:txBody>
      </p:sp>
      <p:sp>
        <p:nvSpPr>
          <p:cNvPr id="18" name="曲折矢印 17"/>
          <p:cNvSpPr/>
          <p:nvPr/>
        </p:nvSpPr>
        <p:spPr>
          <a:xfrm rot="5400000">
            <a:off x="3689088" y="3230226"/>
            <a:ext cx="438148" cy="428223"/>
          </a:xfrm>
          <a:prstGeom prst="bentArrow">
            <a:avLst>
              <a:gd name="adj1" fmla="val 16060"/>
              <a:gd name="adj2" fmla="val 25000"/>
              <a:gd name="adj3" fmla="val 30960"/>
              <a:gd name="adj4" fmla="val 437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19" name="曲折矢印 18"/>
          <p:cNvSpPr/>
          <p:nvPr/>
        </p:nvSpPr>
        <p:spPr>
          <a:xfrm rot="16200000" flipH="1">
            <a:off x="4117311" y="3230226"/>
            <a:ext cx="438148" cy="428223"/>
          </a:xfrm>
          <a:prstGeom prst="bentArrow">
            <a:avLst>
              <a:gd name="adj1" fmla="val 16060"/>
              <a:gd name="adj2" fmla="val 25000"/>
              <a:gd name="adj3" fmla="val 30960"/>
              <a:gd name="adj4" fmla="val 4375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20" name="曲折矢印 19"/>
          <p:cNvSpPr/>
          <p:nvPr/>
        </p:nvSpPr>
        <p:spPr>
          <a:xfrm rot="16200000" flipH="1">
            <a:off x="6223698" y="3221399"/>
            <a:ext cx="438150" cy="428225"/>
          </a:xfrm>
          <a:prstGeom prst="bentArrow">
            <a:avLst>
              <a:gd name="adj1" fmla="val 16060"/>
              <a:gd name="adj2" fmla="val 25000"/>
              <a:gd name="adj3" fmla="val 30960"/>
              <a:gd name="adj4" fmla="val 4375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8859" y="4403608"/>
            <a:ext cx="8216829" cy="1409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073E87"/>
              </a:buClr>
              <a:buFontTx/>
              <a:buChar char="•"/>
            </a:pPr>
            <a:r>
              <a:rPr lang="en-US" altLang="ja-JP" sz="2800" kern="0" dirty="0">
                <a:solidFill>
                  <a:srgbClr val="0C0C0C">
                    <a:lumMod val="90000"/>
                    <a:lumOff val="10000"/>
                  </a:srgbClr>
                </a:solidFill>
                <a:latin typeface="Segoe UI"/>
                <a:ea typeface="メイリオ"/>
              </a:rPr>
              <a:t>Multi-Probe </a:t>
            </a:r>
            <a:r>
              <a:rPr lang="en-US" altLang="ja-JP" sz="2800" kern="0" dirty="0" smtClean="0">
                <a:solidFill>
                  <a:srgbClr val="0C0C0C">
                    <a:lumMod val="90000"/>
                    <a:lumOff val="10000"/>
                  </a:srgbClr>
                </a:solidFill>
                <a:latin typeface="Segoe UI"/>
                <a:ea typeface="メイリオ"/>
              </a:rPr>
              <a:t>LSH</a:t>
            </a:r>
            <a:r>
              <a:rPr lang="ja-JP" altLang="en-US" sz="2800" kern="0" dirty="0" smtClean="0">
                <a:solidFill>
                  <a:srgbClr val="0C0C0C">
                    <a:lumMod val="90000"/>
                    <a:lumOff val="10000"/>
                  </a:srgbClr>
                </a:solidFill>
                <a:latin typeface="Segoe UI"/>
                <a:ea typeface="メイリオ"/>
              </a:rPr>
              <a:t> </a:t>
            </a:r>
            <a:r>
              <a:rPr lang="en-US" altLang="ja-JP" sz="2800" kern="0" dirty="0" smtClean="0">
                <a:solidFill>
                  <a:srgbClr val="0C0C0C">
                    <a:lumMod val="90000"/>
                    <a:lumOff val="10000"/>
                  </a:srgbClr>
                </a:solidFill>
                <a:latin typeface="Segoe UI"/>
                <a:ea typeface="メイリオ"/>
              </a:rPr>
              <a:t>[3]</a:t>
            </a:r>
            <a:r>
              <a:rPr lang="ja-JP" altLang="en-US" sz="2800" kern="0" dirty="0" smtClean="0">
                <a:solidFill>
                  <a:srgbClr val="0C0C0C">
                    <a:lumMod val="90000"/>
                    <a:lumOff val="10000"/>
                  </a:srgbClr>
                </a:solidFill>
                <a:latin typeface="Segoe UI"/>
                <a:ea typeface="メイリオ"/>
              </a:rPr>
              <a:t> の</a:t>
            </a:r>
            <a:r>
              <a:rPr lang="ja-JP" altLang="en-US" sz="2800" kern="0" dirty="0">
                <a:solidFill>
                  <a:srgbClr val="0C0C0C">
                    <a:lumMod val="90000"/>
                    <a:lumOff val="10000"/>
                  </a:srgbClr>
                </a:solidFill>
                <a:latin typeface="Segoe UI"/>
                <a:ea typeface="メイリオ"/>
              </a:rPr>
              <a:t>使用</a:t>
            </a:r>
            <a:endParaRPr lang="en-US" altLang="ja-JP" sz="2800" kern="0" dirty="0">
              <a:solidFill>
                <a:srgbClr val="0C0C0C">
                  <a:lumMod val="90000"/>
                  <a:lumOff val="10000"/>
                </a:srgbClr>
              </a:solidFill>
              <a:latin typeface="Segoe UI"/>
              <a:ea typeface="メイリオ"/>
            </a:endParaRPr>
          </a:p>
          <a:p>
            <a:pPr marL="742950" lvl="1" indent="-285750">
              <a:spcBef>
                <a:spcPct val="20000"/>
              </a:spcBef>
              <a:buClr>
                <a:srgbClr val="073E87"/>
              </a:buClr>
              <a:buFontTx/>
              <a:buChar char="–"/>
            </a:pPr>
            <a:r>
              <a:rPr lang="ja-JP" altLang="en-US" sz="2400" kern="0" dirty="0">
                <a:solidFill>
                  <a:srgbClr val="0C0C0C">
                    <a:lumMod val="90000"/>
                    <a:lumOff val="10000"/>
                  </a:srgbClr>
                </a:solidFill>
                <a:latin typeface="Segoe UI"/>
                <a:ea typeface="メイリオ"/>
              </a:rPr>
              <a:t>メモリ使用量の改良を行った</a:t>
            </a:r>
            <a:r>
              <a:rPr lang="en-US" altLang="ja-JP" sz="2400" kern="0" dirty="0">
                <a:solidFill>
                  <a:srgbClr val="0C0C0C">
                    <a:lumMod val="90000"/>
                    <a:lumOff val="10000"/>
                  </a:srgbClr>
                </a:solidFill>
                <a:latin typeface="Segoe UI"/>
                <a:ea typeface="メイリオ"/>
              </a:rPr>
              <a:t>LSH</a:t>
            </a:r>
            <a:r>
              <a:rPr lang="ja-JP" altLang="en-US" sz="2400" kern="0" dirty="0">
                <a:solidFill>
                  <a:srgbClr val="0C0C0C">
                    <a:lumMod val="90000"/>
                    <a:lumOff val="10000"/>
                  </a:srgbClr>
                </a:solidFill>
                <a:latin typeface="Segoe UI"/>
                <a:ea typeface="メイリオ"/>
              </a:rPr>
              <a:t>の一種</a:t>
            </a:r>
            <a:endParaRPr lang="en-US" altLang="ja-JP" sz="2400" kern="0" dirty="0">
              <a:solidFill>
                <a:srgbClr val="0C0C0C">
                  <a:lumMod val="90000"/>
                  <a:lumOff val="10000"/>
                </a:srgbClr>
              </a:solidFill>
              <a:latin typeface="Segoe UI"/>
              <a:ea typeface="メイリオ"/>
            </a:endParaRPr>
          </a:p>
          <a:p>
            <a:pPr marL="742950" lvl="1" indent="-285750">
              <a:spcBef>
                <a:spcPct val="20000"/>
              </a:spcBef>
              <a:buClr>
                <a:srgbClr val="073E87"/>
              </a:buClr>
              <a:buFontTx/>
              <a:buChar char="–"/>
            </a:pPr>
            <a:r>
              <a:rPr lang="ja-JP" altLang="en-US" sz="2400" kern="0" dirty="0">
                <a:solidFill>
                  <a:srgbClr val="0C0C0C">
                    <a:lumMod val="90000"/>
                    <a:lumOff val="10000"/>
                  </a:srgbClr>
                </a:solidFill>
                <a:latin typeface="Segoe UI"/>
                <a:ea typeface="メイリオ"/>
              </a:rPr>
              <a:t>従来の </a:t>
            </a:r>
            <a:r>
              <a:rPr lang="en-US" altLang="ja-JP" sz="2400" kern="0" dirty="0">
                <a:solidFill>
                  <a:srgbClr val="0C0C0C">
                    <a:lumMod val="90000"/>
                    <a:lumOff val="10000"/>
                  </a:srgbClr>
                </a:solidFill>
                <a:latin typeface="Segoe UI"/>
                <a:ea typeface="メイリオ"/>
              </a:rPr>
              <a:t>10% </a:t>
            </a:r>
            <a:r>
              <a:rPr lang="ja-JP" altLang="en-US" sz="2400" kern="0" dirty="0">
                <a:solidFill>
                  <a:srgbClr val="0C0C0C">
                    <a:lumMod val="90000"/>
                    <a:lumOff val="10000"/>
                  </a:srgbClr>
                </a:solidFill>
                <a:latin typeface="Segoe UI"/>
                <a:ea typeface="メイリオ"/>
              </a:rPr>
              <a:t>未満の空間計算量で，同程度の検出</a:t>
            </a:r>
            <a:r>
              <a:rPr lang="ja-JP" altLang="en-US" sz="2400" kern="0" dirty="0" smtClean="0">
                <a:solidFill>
                  <a:srgbClr val="0C0C0C">
                    <a:lumMod val="90000"/>
                    <a:lumOff val="10000"/>
                  </a:srgbClr>
                </a:solidFill>
                <a:latin typeface="Segoe UI"/>
                <a:ea typeface="メイリオ"/>
              </a:rPr>
              <a:t>精度</a:t>
            </a:r>
            <a:endParaRPr lang="en-US" altLang="ja-JP" sz="2400" kern="0" dirty="0">
              <a:solidFill>
                <a:srgbClr val="0C0C0C">
                  <a:lumMod val="90000"/>
                  <a:lumOff val="10000"/>
                </a:srgbClr>
              </a:solidFill>
              <a:latin typeface="Segoe UI"/>
              <a:ea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338371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/>
              <a:t>LSH (Locality-Sensitive Hashing) </a:t>
            </a:r>
            <a:r>
              <a:rPr lang="en-US" altLang="ja-JP" sz="3600" dirty="0" smtClean="0"/>
              <a:t>(2/2)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0"/>
            <a:ext cx="8424333" cy="4525963"/>
          </a:xfrm>
        </p:spPr>
        <p:txBody>
          <a:bodyPr/>
          <a:lstStyle/>
          <a:p>
            <a:r>
              <a:rPr lang="ja-JP" altLang="en-US" dirty="0" smtClean="0"/>
              <a:t>近接した </a:t>
            </a:r>
            <a:r>
              <a:rPr lang="en-US" altLang="ja-JP" dirty="0" smtClean="0"/>
              <a:t>2</a:t>
            </a:r>
            <a:r>
              <a:rPr lang="ja-JP" altLang="en-US" dirty="0" smtClean="0"/>
              <a:t> 点が異なるハッシュ値を取る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/>
              <a:t>	</a:t>
            </a:r>
            <a:r>
              <a:rPr lang="en-US" altLang="ja-JP" dirty="0" smtClean="0"/>
              <a:t>				</a:t>
            </a:r>
            <a:r>
              <a:rPr lang="ja-JP" altLang="en-US" dirty="0" smtClean="0"/>
              <a:t>⇐  確率的に発生する</a:t>
            </a:r>
            <a:endParaRPr lang="en-US" altLang="ja-JP" dirty="0" smtClean="0"/>
          </a:p>
          <a:p>
            <a:pPr lvl="1"/>
            <a:r>
              <a:rPr lang="ja-JP" altLang="en-US" dirty="0"/>
              <a:t>従来</a:t>
            </a:r>
            <a:r>
              <a:rPr lang="ja-JP" altLang="en-US" dirty="0" smtClean="0"/>
              <a:t>の</a:t>
            </a:r>
            <a:r>
              <a:rPr lang="ja-JP" altLang="en-US" dirty="0"/>
              <a:t>解決</a:t>
            </a:r>
            <a:r>
              <a:rPr lang="ja-JP" altLang="en-US" dirty="0" smtClean="0"/>
              <a:t>方法</a:t>
            </a:r>
            <a:r>
              <a:rPr lang="ja-JP" altLang="en-US" dirty="0"/>
              <a:t> </a:t>
            </a:r>
            <a:r>
              <a:rPr lang="ja-JP" altLang="en-US" dirty="0" smtClean="0"/>
              <a:t>：複数のハッシュテーブルを使用</a:t>
            </a:r>
            <a:endParaRPr lang="en-US" altLang="ja-JP" dirty="0" smtClean="0"/>
          </a:p>
          <a:p>
            <a:pPr marL="914400" lvl="2" indent="0">
              <a:buNone/>
            </a:pPr>
            <a:r>
              <a:rPr lang="ja-JP" altLang="en-US" dirty="0" smtClean="0"/>
              <a:t>⇒ メモリ使用量の増大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Multi-Probe</a:t>
            </a:r>
            <a:r>
              <a:rPr lang="ja-JP" altLang="en-US" dirty="0" smtClean="0"/>
              <a:t> </a:t>
            </a:r>
            <a:r>
              <a:rPr lang="en-US" altLang="ja-JP" dirty="0" smtClean="0"/>
              <a:t>LSH</a:t>
            </a:r>
            <a:r>
              <a:rPr lang="ja-JP" altLang="en-US" dirty="0" smtClean="0"/>
              <a:t>：空間的に近接したハッシュ</a:t>
            </a:r>
            <a:r>
              <a:rPr lang="ja-JP" altLang="en-US" dirty="0"/>
              <a:t>値</a:t>
            </a:r>
            <a:r>
              <a:rPr lang="ja-JP" altLang="en-US" dirty="0" smtClean="0"/>
              <a:t>も探索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34</a:t>
            </a:fld>
            <a:endParaRPr lang="en-US" altLang="ja-JP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795238"/>
              </p:ext>
            </p:extLst>
          </p:nvPr>
        </p:nvGraphicFramePr>
        <p:xfrm>
          <a:off x="773196" y="5026520"/>
          <a:ext cx="7410579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1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1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17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17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17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17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Hash Table</a:t>
                      </a:r>
                      <a:r>
                        <a:rPr kumimoji="1" lang="ja-JP" altLang="en-US" dirty="0" smtClean="0"/>
                        <a:t> </a:t>
                      </a:r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円/楕円 6"/>
          <p:cNvSpPr/>
          <p:nvPr/>
        </p:nvSpPr>
        <p:spPr>
          <a:xfrm>
            <a:off x="3005547" y="4061178"/>
            <a:ext cx="1277094" cy="61811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Poin</a:t>
            </a:r>
            <a:r>
              <a:rPr lang="en-US" altLang="ja-JP" sz="1600" dirty="0"/>
              <a:t>t</a:t>
            </a:r>
            <a:r>
              <a:rPr kumimoji="1" lang="en-US" altLang="ja-JP" sz="1600" dirty="0" smtClean="0"/>
              <a:t> A</a:t>
            </a:r>
            <a:endParaRPr kumimoji="1" lang="ja-JP" altLang="en-US" sz="1600" dirty="0"/>
          </a:p>
        </p:txBody>
      </p:sp>
      <p:sp>
        <p:nvSpPr>
          <p:cNvPr id="10" name="円/楕円 9"/>
          <p:cNvSpPr/>
          <p:nvPr/>
        </p:nvSpPr>
        <p:spPr>
          <a:xfrm>
            <a:off x="4935664" y="4061178"/>
            <a:ext cx="1277094" cy="61811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Poin</a:t>
            </a:r>
            <a:r>
              <a:rPr lang="en-US" altLang="ja-JP" sz="1600" dirty="0"/>
              <a:t>t</a:t>
            </a:r>
            <a:r>
              <a:rPr kumimoji="1" lang="en-US" altLang="ja-JP" sz="1600" dirty="0" smtClean="0"/>
              <a:t> A’</a:t>
            </a:r>
            <a:endParaRPr kumimoji="1" lang="ja-JP" altLang="en-US" sz="1600" dirty="0"/>
          </a:p>
        </p:txBody>
      </p:sp>
      <p:sp>
        <p:nvSpPr>
          <p:cNvPr id="11" name="円/楕円 10"/>
          <p:cNvSpPr/>
          <p:nvPr/>
        </p:nvSpPr>
        <p:spPr>
          <a:xfrm>
            <a:off x="7457542" y="4061178"/>
            <a:ext cx="1277094" cy="618114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600" dirty="0" smtClean="0"/>
              <a:t>Poin</a:t>
            </a:r>
            <a:r>
              <a:rPr lang="en-US" altLang="ja-JP" sz="1600" dirty="0"/>
              <a:t>t</a:t>
            </a:r>
            <a:r>
              <a:rPr kumimoji="1" lang="en-US" altLang="ja-JP" sz="1600" dirty="0" smtClean="0"/>
              <a:t> B</a:t>
            </a:r>
            <a:endParaRPr kumimoji="1" lang="ja-JP" altLang="en-US" sz="1600" dirty="0"/>
          </a:p>
        </p:txBody>
      </p:sp>
      <p:sp>
        <p:nvSpPr>
          <p:cNvPr id="9" name="角丸四角形 8"/>
          <p:cNvSpPr/>
          <p:nvPr/>
        </p:nvSpPr>
        <p:spPr>
          <a:xfrm>
            <a:off x="3330663" y="4881081"/>
            <a:ext cx="2622459" cy="65898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18" name="曲折矢印 17"/>
          <p:cNvSpPr/>
          <p:nvPr/>
        </p:nvSpPr>
        <p:spPr>
          <a:xfrm flipV="1">
            <a:off x="3601696" y="4662080"/>
            <a:ext cx="568561" cy="1393928"/>
          </a:xfrm>
          <a:prstGeom prst="bentArrow">
            <a:avLst>
              <a:gd name="adj1" fmla="val 16060"/>
              <a:gd name="adj2" fmla="val 25000"/>
              <a:gd name="adj3" fmla="val 30960"/>
              <a:gd name="adj4" fmla="val 8303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364446"/>
              </p:ext>
            </p:extLst>
          </p:nvPr>
        </p:nvGraphicFramePr>
        <p:xfrm>
          <a:off x="773196" y="5735215"/>
          <a:ext cx="7410579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1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1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17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17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17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17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Hash Table</a:t>
                      </a:r>
                      <a:r>
                        <a:rPr kumimoji="1" lang="ja-JP" altLang="en-US" dirty="0" smtClean="0"/>
                        <a:t> </a:t>
                      </a:r>
                      <a:r>
                        <a:rPr kumimoji="1" lang="en-US" altLang="ja-JP" dirty="0" smtClean="0"/>
                        <a:t>B</a:t>
                      </a:r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右矢印 7"/>
          <p:cNvSpPr/>
          <p:nvPr/>
        </p:nvSpPr>
        <p:spPr>
          <a:xfrm rot="2792048">
            <a:off x="3806606" y="4893547"/>
            <a:ext cx="727301" cy="208063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17" name="右矢印 16"/>
          <p:cNvSpPr/>
          <p:nvPr/>
        </p:nvSpPr>
        <p:spPr>
          <a:xfrm rot="18807952" flipH="1">
            <a:off x="4690770" y="4893546"/>
            <a:ext cx="727301" cy="208063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21" name="曲折矢印 20"/>
          <p:cNvSpPr/>
          <p:nvPr/>
        </p:nvSpPr>
        <p:spPr>
          <a:xfrm flipH="1" flipV="1">
            <a:off x="4282639" y="4697258"/>
            <a:ext cx="1097451" cy="1358750"/>
          </a:xfrm>
          <a:prstGeom prst="bentArrow">
            <a:avLst>
              <a:gd name="adj1" fmla="val 8612"/>
              <a:gd name="adj2" fmla="val 12898"/>
              <a:gd name="adj3" fmla="val 16530"/>
              <a:gd name="adj4" fmla="val 55076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22" name="曲折矢印 21"/>
          <p:cNvSpPr/>
          <p:nvPr/>
        </p:nvSpPr>
        <p:spPr>
          <a:xfrm flipH="1" flipV="1">
            <a:off x="7645611" y="4686918"/>
            <a:ext cx="568561" cy="1393928"/>
          </a:xfrm>
          <a:prstGeom prst="bentArrow">
            <a:avLst>
              <a:gd name="adj1" fmla="val 16060"/>
              <a:gd name="adj2" fmla="val 25000"/>
              <a:gd name="adj3" fmla="val 30960"/>
              <a:gd name="adj4" fmla="val 8303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chemeClr val="tx1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18807952" flipH="1">
            <a:off x="7281961" y="4886589"/>
            <a:ext cx="727301" cy="208063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</p:spTree>
    <p:extLst>
      <p:ext uri="{BB962C8B-B14F-4D97-AF65-F5344CB8AC3E}">
        <p14:creationId xmlns:p14="http://schemas.microsoft.com/office/powerpoint/2010/main" val="312221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8" grpId="0" animBg="1"/>
      <p:bldP spid="21" grpId="0" animBg="1"/>
      <p:bldP spid="2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TF-IDF</a:t>
            </a:r>
            <a:r>
              <a:rPr lang="ja-JP" altLang="en-US" dirty="0" smtClean="0"/>
              <a:t> 法を用いた特徴ベクトルの特性を利用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非常に高次元かつ疎なベクトル</a:t>
            </a:r>
            <a:endParaRPr lang="en-US" altLang="ja-JP" dirty="0" smtClean="0"/>
          </a:p>
          <a:p>
            <a:pPr lvl="1"/>
            <a:endParaRPr lang="en-US" altLang="ja-JP" dirty="0"/>
          </a:p>
          <a:p>
            <a:r>
              <a:rPr lang="ja-JP" altLang="en-US" dirty="0" smtClean="0"/>
              <a:t>特徴ベクトルの実装方法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リストを用いた実装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⇐ 疎ベクトルに適している</a:t>
            </a:r>
            <a:endParaRPr lang="en-US" altLang="ja-JP" dirty="0" smtClean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特徴ベクトル</a:t>
            </a:r>
            <a:r>
              <a:rPr lang="ja-JP" altLang="en-US" dirty="0" smtClean="0"/>
              <a:t>の実装方法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35</a:t>
            </a:fld>
            <a:endParaRPr lang="en-US" altLang="ja-JP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287959"/>
              </p:ext>
            </p:extLst>
          </p:nvPr>
        </p:nvGraphicFramePr>
        <p:xfrm>
          <a:off x="5990330" y="2343912"/>
          <a:ext cx="2004850" cy="1703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3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3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3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53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6539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387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err="1" smtClean="0"/>
                        <a:t>BlockA</a:t>
                      </a:r>
                      <a:r>
                        <a:rPr kumimoji="1" lang="en-US" altLang="ja-JP" sz="1400" dirty="0" smtClean="0"/>
                        <a:t> (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1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…</a:t>
                      </a:r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)</a:t>
                      </a:r>
                    </a:p>
                  </a:txBody>
                  <a:tcPr marL="69995" marR="69995" marT="34998" marB="3499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8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err="1" smtClean="0"/>
                        <a:t>BlockB</a:t>
                      </a:r>
                      <a:r>
                        <a:rPr kumimoji="1" lang="en-US" altLang="ja-JP" sz="1400" dirty="0" smtClean="0"/>
                        <a:t> (</a:t>
                      </a:r>
                      <a:endParaRPr kumimoji="1" lang="ja-JP" altLang="en-US" sz="1400" dirty="0" smtClean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1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2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…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)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8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err="1" smtClean="0"/>
                        <a:t>BlockC</a:t>
                      </a:r>
                      <a:r>
                        <a:rPr kumimoji="1" lang="en-US" altLang="ja-JP" sz="1400" dirty="0" smtClean="0"/>
                        <a:t> (</a:t>
                      </a:r>
                      <a:endParaRPr kumimoji="1" lang="ja-JP" altLang="en-US" sz="1400" dirty="0" smtClean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2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…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)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8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err="1" smtClean="0"/>
                        <a:t>BlockD</a:t>
                      </a:r>
                      <a:r>
                        <a:rPr kumimoji="1" lang="en-US" altLang="ja-JP" sz="1400" dirty="0" smtClean="0"/>
                        <a:t> (</a:t>
                      </a:r>
                      <a:endParaRPr kumimoji="1" lang="ja-JP" altLang="en-US" sz="1400" dirty="0" smtClean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3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…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)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8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err="1" smtClean="0"/>
                        <a:t>BlockE</a:t>
                      </a:r>
                      <a:r>
                        <a:rPr kumimoji="1" lang="en-US" altLang="ja-JP" sz="1400" dirty="0" smtClean="0"/>
                        <a:t> (</a:t>
                      </a:r>
                      <a:endParaRPr kumimoji="1" lang="ja-JP" altLang="en-US" sz="1400" dirty="0" smtClean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2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3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0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…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)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8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 smtClean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⋮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⋮</a:t>
                      </a:r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/>
                        <a:t>⋮</a:t>
                      </a:r>
                      <a:endParaRPr kumimoji="1" lang="ja-JP" altLang="en-US" sz="1400" dirty="0" smtClean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/>
                        <a:t>⋮</a:t>
                      </a:r>
                      <a:endParaRPr kumimoji="1" lang="ja-JP" altLang="en-US" sz="1400" dirty="0" smtClean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/>
                        <a:t>⋮</a:t>
                      </a:r>
                      <a:endParaRPr kumimoji="1" lang="ja-JP" altLang="en-US" sz="1400" dirty="0" smtClean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 marL="69995" marR="69995" marT="34998" marB="3499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6" name="グループ化 5"/>
          <p:cNvGrpSpPr/>
          <p:nvPr/>
        </p:nvGrpSpPr>
        <p:grpSpPr>
          <a:xfrm>
            <a:off x="2083992" y="4406313"/>
            <a:ext cx="4976016" cy="443842"/>
            <a:chOff x="1685319" y="5715534"/>
            <a:chExt cx="4976016" cy="443842"/>
          </a:xfrm>
        </p:grpSpPr>
        <p:sp>
          <p:nvSpPr>
            <p:cNvPr id="14" name="正方形/長方形 13"/>
            <p:cNvSpPr/>
            <p:nvPr/>
          </p:nvSpPr>
          <p:spPr>
            <a:xfrm>
              <a:off x="1685319" y="5727328"/>
              <a:ext cx="1224136" cy="432048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&lt; 1 , 1 &gt;</a:t>
              </a:r>
              <a:endParaRPr kumimoji="1" lang="ja-JP" altLang="en-US" dirty="0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5437199" y="5715534"/>
              <a:ext cx="1224136" cy="432048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&lt; 8 , 3 &gt;</a:t>
              </a:r>
              <a:endParaRPr kumimoji="1" lang="ja-JP" altLang="en-US" dirty="0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3557375" y="5727326"/>
              <a:ext cx="1224136" cy="432048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&lt; 3 , 2 &gt;</a:t>
              </a:r>
              <a:endParaRPr kumimoji="1" lang="ja-JP" altLang="en-US" dirty="0"/>
            </a:p>
          </p:txBody>
        </p:sp>
        <p:sp>
          <p:nvSpPr>
            <p:cNvPr id="17" name="右矢印 16"/>
            <p:cNvSpPr/>
            <p:nvPr/>
          </p:nvSpPr>
          <p:spPr>
            <a:xfrm>
              <a:off x="2916919" y="5920492"/>
              <a:ext cx="576064" cy="45719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右矢印 17"/>
            <p:cNvSpPr/>
            <p:nvPr/>
          </p:nvSpPr>
          <p:spPr>
            <a:xfrm>
              <a:off x="4789127" y="5908698"/>
              <a:ext cx="576064" cy="45719"/>
            </a:xfrm>
            <a:prstGeom prst="rightArrow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aphicFrame>
        <p:nvGraphicFramePr>
          <p:cNvPr id="12" name="コンテンツ プレースホルダー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2273469"/>
              </p:ext>
            </p:extLst>
          </p:nvPr>
        </p:nvGraphicFramePr>
        <p:xfrm>
          <a:off x="2388225" y="5084870"/>
          <a:ext cx="4367550" cy="146304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183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3775">
                  <a:extLst>
                    <a:ext uri="{9D8B030D-6E8A-4147-A177-3AD203B41FA5}">
                      <a16:colId xmlns:a16="http://schemas.microsoft.com/office/drawing/2014/main" val="3898336374"/>
                    </a:ext>
                  </a:extLst>
                </a:gridCol>
              </a:tblGrid>
              <a:tr h="3657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検出対象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非</a:t>
                      </a:r>
                      <a:r>
                        <a:rPr kumimoji="1" lang="en-US" altLang="ja-JP" dirty="0" smtClean="0"/>
                        <a:t>0</a:t>
                      </a:r>
                      <a:r>
                        <a:rPr kumimoji="1" lang="ja-JP" altLang="en-US" dirty="0" smtClean="0"/>
                        <a:t>要素の割合</a:t>
                      </a:r>
                      <a:endParaRPr kumimoji="1" lang="en-US" altLang="ja-JP" dirty="0" smtClean="0"/>
                    </a:p>
                  </a:txBody>
                  <a:tcPr anchor="ctr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464"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dirty="0" smtClean="0"/>
                        <a:t>Apache HTTPD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dirty="0" smtClean="0"/>
                        <a:t>0.16</a:t>
                      </a:r>
                      <a:r>
                        <a:rPr kumimoji="1" lang="ja-JP" altLang="en-US" baseline="0" dirty="0" smtClean="0"/>
                        <a:t>   </a:t>
                      </a:r>
                      <a:r>
                        <a:rPr kumimoji="1" lang="en-US" altLang="ja-JP" dirty="0" smtClean="0"/>
                        <a:t>[%]</a:t>
                      </a:r>
                      <a:endParaRPr kumimoji="1" lang="ja-JP" altLang="en-US" dirty="0"/>
                    </a:p>
                  </a:txBody>
                  <a:tcPr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464"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dirty="0" smtClean="0"/>
                        <a:t>PostgreSQL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dirty="0" smtClean="0"/>
                        <a:t>0.088 [%]</a:t>
                      </a:r>
                      <a:endParaRPr kumimoji="1" lang="ja-JP" altLang="en-US" dirty="0"/>
                    </a:p>
                  </a:txBody>
                  <a:tcPr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464"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dirty="0" smtClean="0"/>
                        <a:t>Python</a:t>
                      </a:r>
                      <a:endParaRPr kumimoji="1" lang="ja-JP" altLang="en-US" dirty="0"/>
                    </a:p>
                  </a:txBody>
                  <a:tcPr anchor="ctr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dirty="0" smtClean="0"/>
                        <a:t>0.18   [%]</a:t>
                      </a:r>
                      <a:endParaRPr kumimoji="1" lang="ja-JP" altLang="en-US" dirty="0"/>
                    </a:p>
                  </a:txBody>
                  <a:tcPr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2651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Kappa</a:t>
            </a:r>
            <a:r>
              <a:rPr kumimoji="1" lang="ja-JP" altLang="en-US" dirty="0" smtClean="0"/>
              <a:t> 値  </a:t>
            </a:r>
            <a:r>
              <a:rPr lang="ja-JP" altLang="en-US" dirty="0" smtClean="0"/>
              <a:t>判定者間</a:t>
            </a:r>
            <a:r>
              <a:rPr lang="ja-JP" altLang="en-US" dirty="0"/>
              <a:t>の一致度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 dirty="0"/>
          </a:p>
          <a:p>
            <a:endParaRPr kumimoji="1" lang="ja-JP" altLang="en-US" dirty="0"/>
          </a:p>
        </p:txBody>
      </p:sp>
      <p:pic>
        <p:nvPicPr>
          <p:cNvPr id="1026" name="Picture 2" descr="C:\Users\k-yokoi\Downloads\CAPT0000_201006292133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819" y="3672733"/>
            <a:ext cx="4667250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487930"/>
              </p:ext>
            </p:extLst>
          </p:nvPr>
        </p:nvGraphicFramePr>
        <p:xfrm>
          <a:off x="1475656" y="1556792"/>
          <a:ext cx="6096000" cy="1854200"/>
        </p:xfrm>
        <a:graphic>
          <a:graphicData uri="http://schemas.openxmlformats.org/drawingml/2006/table">
            <a:tbl>
              <a:tblPr firstRow="1" lastRow="1" bandRow="1">
                <a:tableStyleId>{72833802-FEF1-4C79-8D5D-14CF1EAF98D9}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0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75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判定者 </a:t>
                      </a:r>
                      <a:r>
                        <a:rPr kumimoji="1" lang="en-US" altLang="ja-JP" dirty="0" smtClean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判定者 </a:t>
                      </a:r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Κappa</a:t>
                      </a:r>
                      <a:r>
                        <a:rPr kumimoji="1" lang="en-US" altLang="ja-JP" dirty="0" smtClean="0"/>
                        <a:t> </a:t>
                      </a:r>
                      <a:r>
                        <a:rPr kumimoji="1" lang="ja-JP" altLang="en-US" dirty="0" smtClean="0"/>
                        <a:t>値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判定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専門家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院生 </a:t>
                      </a:r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0.61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 smtClean="0"/>
                        <a:t>かなり一致する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専門家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院生 </a:t>
                      </a:r>
                      <a:r>
                        <a:rPr kumimoji="1" lang="en-US" altLang="ja-JP" dirty="0" smtClean="0"/>
                        <a:t>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0.25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 smtClean="0"/>
                        <a:t>一致する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院生 </a:t>
                      </a:r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院生 </a:t>
                      </a:r>
                      <a:r>
                        <a:rPr kumimoji="1" lang="en-US" altLang="ja-JP" dirty="0" smtClean="0"/>
                        <a:t>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0.21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 smtClean="0"/>
                        <a:t>一致する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平均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0.36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dirty="0" smtClean="0"/>
                        <a:t>一致する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334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関数クローン</a:t>
            </a:r>
            <a:r>
              <a:rPr lang="ja-JP" altLang="en-US" dirty="0" smtClean="0"/>
              <a:t>検出法</a:t>
            </a:r>
            <a:r>
              <a:rPr lang="en-US" altLang="ja-JP" sz="2800" dirty="0" smtClean="0"/>
              <a:t>[2]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1"/>
            <a:ext cx="8218489" cy="4046004"/>
          </a:xfrm>
        </p:spPr>
        <p:txBody>
          <a:bodyPr>
            <a:normAutofit/>
          </a:bodyPr>
          <a:lstStyle/>
          <a:p>
            <a:r>
              <a:rPr kumimoji="1" lang="ja-JP" altLang="en-US" sz="2800" dirty="0" smtClean="0"/>
              <a:t>関数単位でコードクローンを検出</a:t>
            </a:r>
            <a:endParaRPr kumimoji="1" lang="en-US" altLang="ja-JP" sz="2400" dirty="0" smtClean="0"/>
          </a:p>
          <a:p>
            <a:pPr lvl="1"/>
            <a:r>
              <a:rPr lang="ja-JP" altLang="en-US" dirty="0" smtClean="0"/>
              <a:t>タイプ </a:t>
            </a:r>
            <a:r>
              <a:rPr lang="en-US" altLang="ja-JP" dirty="0" smtClean="0"/>
              <a:t>1</a:t>
            </a:r>
            <a:r>
              <a:rPr lang="ja-JP" altLang="en-US" dirty="0" smtClean="0"/>
              <a:t> から </a:t>
            </a:r>
            <a:r>
              <a:rPr lang="en-US" altLang="ja-JP" dirty="0" smtClean="0"/>
              <a:t>4</a:t>
            </a:r>
            <a:r>
              <a:rPr lang="ja-JP" altLang="en-US" dirty="0" smtClean="0"/>
              <a:t> まで検出可能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コード片単位より集約</a:t>
            </a:r>
            <a:r>
              <a:rPr lang="ja-JP" altLang="en-US" dirty="0" smtClean="0"/>
              <a:t>が行いやすい</a:t>
            </a:r>
            <a:endParaRPr lang="en-US" altLang="ja-JP" sz="2400" dirty="0" smtClean="0"/>
          </a:p>
          <a:p>
            <a:r>
              <a:rPr lang="ja-JP" altLang="en-US" sz="2800" dirty="0" smtClean="0"/>
              <a:t>検出時間が短い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LSH</a:t>
            </a:r>
            <a:r>
              <a:rPr lang="ja-JP" altLang="en-US" sz="2400" dirty="0" smtClean="0"/>
              <a:t> アルゴリズム</a:t>
            </a:r>
            <a:r>
              <a:rPr lang="en-US" altLang="ja-JP" sz="2400" dirty="0" smtClean="0"/>
              <a:t>[3]</a:t>
            </a:r>
            <a:r>
              <a:rPr lang="ja-JP" altLang="en-US" sz="2400" dirty="0" smtClean="0"/>
              <a:t>を用いてクラスタリングを</a:t>
            </a:r>
            <a:r>
              <a:rPr lang="ja-JP" altLang="en-US" dirty="0" smtClean="0"/>
              <a:t>行い</a:t>
            </a:r>
            <a:r>
              <a:rPr lang="ja-JP" altLang="en-US" sz="2400" dirty="0" smtClean="0"/>
              <a:t>，</a:t>
            </a:r>
            <a:r>
              <a:rPr lang="en-US" altLang="ja-JP" sz="2400" dirty="0"/>
              <a:t/>
            </a:r>
            <a:br>
              <a:rPr lang="en-US" altLang="ja-JP" sz="2400" dirty="0"/>
            </a:br>
            <a:r>
              <a:rPr lang="ja-JP" altLang="en-US" dirty="0"/>
              <a:t>コードクローン</a:t>
            </a:r>
            <a:r>
              <a:rPr lang="ja-JP" altLang="en-US" sz="2400" dirty="0" smtClean="0"/>
              <a:t>を高速に検出できる</a:t>
            </a: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57200" y="5436117"/>
            <a:ext cx="8218488" cy="79166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]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山中裕樹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崔恩瀞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吉田則裕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井上克郎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情報検索技術に基づく高速な関数クローン検出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情報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処理学会論文誌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Vol. 55, No. 10, pp. 2245–2255, 2014</a:t>
            </a:r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r>
              <a:rPr lang="en-US" altLang="ja-JP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[3] 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P. </a:t>
            </a:r>
            <a:r>
              <a:rPr lang="en-US" altLang="ja-JP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Indyk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R. </a:t>
            </a:r>
            <a:r>
              <a:rPr lang="en-US" altLang="ja-JP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Motwani</a:t>
            </a: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Approximate nearest neighbors: towards removing the curse of dimensionality. In Proc. of STOC ’98, pp. 604-613, 1998.</a:t>
            </a:r>
          </a:p>
          <a:p>
            <a:endParaRPr kumimoji="1" lang="ja-JP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440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87338"/>
            <a:ext cx="8218488" cy="1143000"/>
          </a:xfrm>
        </p:spPr>
        <p:txBody>
          <a:bodyPr/>
          <a:lstStyle/>
          <a:p>
            <a:r>
              <a:rPr lang="ja-JP" altLang="en-US" sz="3600" dirty="0"/>
              <a:t>関数クローン</a:t>
            </a:r>
            <a:r>
              <a:rPr lang="ja-JP" altLang="en-US" sz="3600" dirty="0" smtClean="0"/>
              <a:t>検出法のアルゴリズム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7775" y="6321569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 dirty="0"/>
          </a:p>
        </p:txBody>
      </p:sp>
      <p:sp>
        <p:nvSpPr>
          <p:cNvPr id="6" name="コンテンツ プレースホルダー 2"/>
          <p:cNvSpPr>
            <a:spLocks noGrp="1"/>
          </p:cNvSpPr>
          <p:nvPr/>
        </p:nvSpPr>
        <p:spPr bwMode="auto">
          <a:xfrm>
            <a:off x="1268960" y="1519039"/>
            <a:ext cx="6606080" cy="1419733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itchFamily="2" charset="2"/>
              <a:buChar char="l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5000"/>
              <a:buFont typeface="Arial" charset="0"/>
              <a:buChar char="►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STEP1:</a:t>
            </a:r>
            <a:r>
              <a:rPr lang="ja-JP" altLang="en-US" sz="2000" dirty="0" smtClean="0"/>
              <a:t> 各関数からワードの抽出</a:t>
            </a:r>
            <a:endParaRPr lang="en-US" altLang="ja-JP" sz="20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STEP2: </a:t>
            </a:r>
            <a:r>
              <a:rPr lang="ja-JP" altLang="en-US" sz="2000" dirty="0" smtClean="0"/>
              <a:t>ワードに対して重みを計算し特徴ベクトルの計算</a:t>
            </a:r>
            <a:endParaRPr lang="en-US" altLang="ja-JP" sz="20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STEP3: </a:t>
            </a:r>
            <a:r>
              <a:rPr lang="ja-JP" altLang="en-US" sz="2000" dirty="0" smtClean="0"/>
              <a:t>各関数の特徴ベクトルをクラスタリング</a:t>
            </a:r>
            <a:endParaRPr lang="en-US" altLang="ja-JP" sz="2000" dirty="0" smtClean="0"/>
          </a:p>
          <a:p>
            <a:pPr marL="0" indent="0">
              <a:buFont typeface="Wingdings" pitchFamily="2" charset="2"/>
              <a:buNone/>
            </a:pPr>
            <a:r>
              <a:rPr lang="en-US" altLang="ja-JP" sz="2000" dirty="0" smtClean="0"/>
              <a:t>STEP4: </a:t>
            </a:r>
            <a:r>
              <a:rPr lang="ja-JP" altLang="en-US" sz="2000" dirty="0" smtClean="0"/>
              <a:t>特徴ベクトル間の類似度を計算</a:t>
            </a:r>
          </a:p>
        </p:txBody>
      </p:sp>
      <p:sp>
        <p:nvSpPr>
          <p:cNvPr id="114" name="メモ 113"/>
          <p:cNvSpPr/>
          <p:nvPr/>
        </p:nvSpPr>
        <p:spPr>
          <a:xfrm rot="10800000">
            <a:off x="286469" y="3957298"/>
            <a:ext cx="774698" cy="939801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1200"/>
          </a:p>
        </p:txBody>
      </p:sp>
      <p:sp>
        <p:nvSpPr>
          <p:cNvPr id="115" name="メモ 114"/>
          <p:cNvSpPr/>
          <p:nvPr/>
        </p:nvSpPr>
        <p:spPr>
          <a:xfrm rot="10800000">
            <a:off x="383762" y="4008099"/>
            <a:ext cx="774698" cy="939801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1200"/>
          </a:p>
        </p:txBody>
      </p:sp>
      <p:sp>
        <p:nvSpPr>
          <p:cNvPr id="116" name="メモ 115"/>
          <p:cNvSpPr/>
          <p:nvPr/>
        </p:nvSpPr>
        <p:spPr>
          <a:xfrm rot="10800000">
            <a:off x="466310" y="4085820"/>
            <a:ext cx="774698" cy="939801"/>
          </a:xfrm>
          <a:prstGeom prst="foldedCorner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ja-JP" altLang="en-US" sz="1200"/>
          </a:p>
        </p:txBody>
      </p:sp>
      <p:sp>
        <p:nvSpPr>
          <p:cNvPr id="117" name="Freeform 13"/>
          <p:cNvSpPr>
            <a:spLocks/>
          </p:cNvSpPr>
          <p:nvPr/>
        </p:nvSpPr>
        <p:spPr bwMode="auto">
          <a:xfrm>
            <a:off x="627089" y="4266626"/>
            <a:ext cx="449056" cy="196105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118" name="Freeform 13"/>
          <p:cNvSpPr>
            <a:spLocks/>
          </p:cNvSpPr>
          <p:nvPr/>
        </p:nvSpPr>
        <p:spPr bwMode="auto">
          <a:xfrm>
            <a:off x="627089" y="4699979"/>
            <a:ext cx="449056" cy="196105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119" name="テキスト ボックス 9"/>
          <p:cNvSpPr txBox="1"/>
          <p:nvPr/>
        </p:nvSpPr>
        <p:spPr>
          <a:xfrm>
            <a:off x="64691" y="5103342"/>
            <a:ext cx="13958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400" dirty="0"/>
              <a:t>ソースコード</a:t>
            </a:r>
          </a:p>
        </p:txBody>
      </p:sp>
      <p:graphicFrame>
        <p:nvGraphicFramePr>
          <p:cNvPr id="121" name="表 1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600326"/>
              </p:ext>
            </p:extLst>
          </p:nvPr>
        </p:nvGraphicFramePr>
        <p:xfrm>
          <a:off x="1964522" y="3543331"/>
          <a:ext cx="1075712" cy="883867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493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63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6082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ワード</a:t>
                      </a:r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個数</a:t>
                      </a:r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86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xxx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3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839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err="1" smtClean="0"/>
                        <a:t>yyy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2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082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…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…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2" name="表 1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055963"/>
              </p:ext>
            </p:extLst>
          </p:nvPr>
        </p:nvGraphicFramePr>
        <p:xfrm>
          <a:off x="1964522" y="4803665"/>
          <a:ext cx="1075712" cy="883867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66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9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6082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dirty="0" smtClean="0"/>
                        <a:t>ワード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dirty="0" smtClean="0"/>
                        <a:t>個数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86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xxx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4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839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err="1" smtClean="0"/>
                        <a:t>yyy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3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082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…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dirty="0" smtClean="0"/>
                        <a:t>…</a:t>
                      </a:r>
                      <a:endParaRPr kumimoji="1" lang="ja-JP" alt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3" name="テキスト ボックス 9"/>
          <p:cNvSpPr txBox="1"/>
          <p:nvPr/>
        </p:nvSpPr>
        <p:spPr>
          <a:xfrm>
            <a:off x="1836925" y="5753933"/>
            <a:ext cx="134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lang="ja-JP" altLang="en-US" sz="1800" dirty="0" smtClean="0"/>
              <a:t>ワード</a:t>
            </a:r>
            <a:r>
              <a:rPr lang="ja-JP" altLang="en-US" sz="1800" dirty="0"/>
              <a:t>リスト</a:t>
            </a:r>
          </a:p>
        </p:txBody>
      </p:sp>
      <p:sp>
        <p:nvSpPr>
          <p:cNvPr id="124" name="テキスト ボックス 9"/>
          <p:cNvSpPr txBox="1"/>
          <p:nvPr/>
        </p:nvSpPr>
        <p:spPr>
          <a:xfrm>
            <a:off x="3856004" y="5600045"/>
            <a:ext cx="14319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400" dirty="0" smtClean="0"/>
              <a:t>特徴ベクトル</a:t>
            </a:r>
            <a:endParaRPr lang="ja-JP" altLang="en-US" sz="1400" dirty="0"/>
          </a:p>
        </p:txBody>
      </p:sp>
      <p:sp>
        <p:nvSpPr>
          <p:cNvPr id="126" name="角丸四角形 125"/>
          <p:cNvSpPr/>
          <p:nvPr/>
        </p:nvSpPr>
        <p:spPr>
          <a:xfrm>
            <a:off x="1268960" y="3212596"/>
            <a:ext cx="849272" cy="206311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90000"/>
                    <a:lumOff val="10000"/>
                  </a:schemeClr>
                </a:solidFill>
                <a:effectLst/>
                <a:uLnTx/>
                <a:uFillTx/>
                <a:ea typeface="ＭＳ Ｐゴシック" panose="020B0600070205080204" pitchFamily="50" charset="-128"/>
                <a:cs typeface="+mn-cs"/>
              </a:rPr>
              <a:t>STEP1</a:t>
            </a:r>
            <a:endParaRPr kumimoji="0" lang="ja-JP" altLang="en-US" sz="1400" b="0" u="none" strike="noStrike" kern="0" cap="none" spc="0" normalizeH="0" baseline="0" noProof="0" dirty="0" smtClean="0">
              <a:ln>
                <a:noFill/>
              </a:ln>
              <a:solidFill>
                <a:schemeClr val="tx1">
                  <a:lumMod val="90000"/>
                  <a:lumOff val="10000"/>
                </a:schemeClr>
              </a:solidFill>
              <a:effectLst/>
              <a:uLnTx/>
              <a:uFillTx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32" name="テキスト ボックス 9"/>
          <p:cNvSpPr txBox="1"/>
          <p:nvPr/>
        </p:nvSpPr>
        <p:spPr>
          <a:xfrm>
            <a:off x="2103220" y="3235554"/>
            <a:ext cx="8674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400" dirty="0" smtClean="0"/>
              <a:t>関数</a:t>
            </a:r>
            <a:r>
              <a:rPr lang="en-US" altLang="ja-JP" sz="1400" dirty="0" smtClean="0">
                <a:latin typeface="+mn-lt"/>
              </a:rPr>
              <a:t>A</a:t>
            </a:r>
            <a:endParaRPr lang="ja-JP" altLang="en-US" sz="1400" dirty="0">
              <a:latin typeface="+mn-lt"/>
            </a:endParaRPr>
          </a:p>
        </p:txBody>
      </p:sp>
      <p:sp>
        <p:nvSpPr>
          <p:cNvPr id="133" name="テキスト ボックス 9"/>
          <p:cNvSpPr txBox="1"/>
          <p:nvPr/>
        </p:nvSpPr>
        <p:spPr>
          <a:xfrm>
            <a:off x="2129038" y="4497091"/>
            <a:ext cx="798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400" dirty="0" smtClean="0"/>
              <a:t>関数</a:t>
            </a:r>
            <a:r>
              <a:rPr lang="en-US" altLang="ja-JP" sz="1400" dirty="0">
                <a:latin typeface="+mn-lt"/>
              </a:rPr>
              <a:t>B</a:t>
            </a:r>
            <a:endParaRPr lang="ja-JP" altLang="en-US" sz="1400" dirty="0">
              <a:latin typeface="+mn-lt"/>
            </a:endParaRPr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4248033" y="3553238"/>
            <a:ext cx="6479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Calibri" panose="020F0502020204030204"/>
              </a:rPr>
              <a:t>関数</a:t>
            </a:r>
            <a:r>
              <a:rPr lang="en-US" altLang="ja-JP" sz="1400" dirty="0" smtClean="0">
                <a:solidFill>
                  <a:prstClr val="black"/>
                </a:solidFill>
                <a:latin typeface="Calibri" panose="020F0502020204030204"/>
              </a:rPr>
              <a:t>A</a:t>
            </a:r>
            <a:endParaRPr lang="en-US" altLang="ja-JP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35" name="図 134"/>
          <p:cNvPicPr/>
          <p:nvPr/>
        </p:nvPicPr>
        <p:blipFill>
          <a:blip r:embed="rId3"/>
          <a:stretch>
            <a:fillRect/>
          </a:stretch>
        </p:blipFill>
        <p:spPr>
          <a:xfrm>
            <a:off x="3913671" y="3820155"/>
            <a:ext cx="1316659" cy="375887"/>
          </a:xfrm>
          <a:prstGeom prst="rect">
            <a:avLst/>
          </a:prstGeom>
        </p:spPr>
      </p:pic>
      <p:pic>
        <p:nvPicPr>
          <p:cNvPr id="136" name="図 135"/>
          <p:cNvPicPr/>
          <p:nvPr/>
        </p:nvPicPr>
        <p:blipFill>
          <a:blip r:embed="rId4"/>
          <a:stretch>
            <a:fillRect/>
          </a:stretch>
        </p:blipFill>
        <p:spPr>
          <a:xfrm>
            <a:off x="3936906" y="5206190"/>
            <a:ext cx="1270189" cy="374648"/>
          </a:xfrm>
          <a:prstGeom prst="rect">
            <a:avLst/>
          </a:prstGeom>
        </p:spPr>
      </p:pic>
      <p:sp>
        <p:nvSpPr>
          <p:cNvPr id="137" name="正方形/長方形 136"/>
          <p:cNvSpPr/>
          <p:nvPr/>
        </p:nvSpPr>
        <p:spPr>
          <a:xfrm>
            <a:off x="4251239" y="4879206"/>
            <a:ext cx="641522" cy="30777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ＭＳ Ｐゴシック" pitchFamily="50" charset="-128"/>
                <a:cs typeface="+mn-cs"/>
              </a:rPr>
              <a:t>関数</a:t>
            </a:r>
            <a:r>
              <a:rPr kumimoji="0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itchFamily="50" charset="-128"/>
                <a:cs typeface="+mn-cs"/>
              </a:rPr>
              <a:t>B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itchFamily="50" charset="-128"/>
              <a:cs typeface="+mn-cs"/>
            </a:endParaRPr>
          </a:p>
        </p:txBody>
      </p:sp>
      <p:sp>
        <p:nvSpPr>
          <p:cNvPr id="138" name="角丸四角形 137"/>
          <p:cNvSpPr/>
          <p:nvPr/>
        </p:nvSpPr>
        <p:spPr>
          <a:xfrm>
            <a:off x="5693662" y="3772068"/>
            <a:ext cx="1007848" cy="7840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関数</a:t>
            </a:r>
            <a:r>
              <a:rPr kumimoji="0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A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関数</a:t>
            </a:r>
            <a:r>
              <a:rPr kumimoji="0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B</a:t>
            </a:r>
          </a:p>
        </p:txBody>
      </p:sp>
      <p:sp>
        <p:nvSpPr>
          <p:cNvPr id="139" name="角丸四角形 138"/>
          <p:cNvSpPr/>
          <p:nvPr/>
        </p:nvSpPr>
        <p:spPr>
          <a:xfrm>
            <a:off x="5693662" y="4699979"/>
            <a:ext cx="1005859" cy="93764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関数</a:t>
            </a:r>
            <a:r>
              <a:rPr kumimoji="0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C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関数</a:t>
            </a:r>
            <a:r>
              <a:rPr kumimoji="0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関数</a:t>
            </a:r>
            <a:r>
              <a:rPr kumimoji="0" lang="en-US" altLang="ja-JP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E</a:t>
            </a:r>
          </a:p>
        </p:txBody>
      </p:sp>
      <p:sp>
        <p:nvSpPr>
          <p:cNvPr id="141" name="テキスト ボックス 9"/>
          <p:cNvSpPr txBox="1"/>
          <p:nvPr/>
        </p:nvSpPr>
        <p:spPr>
          <a:xfrm>
            <a:off x="5693663" y="5640131"/>
            <a:ext cx="10078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lang="ja-JP" altLang="en-US" sz="1400" dirty="0"/>
              <a:t>クラスタ</a:t>
            </a:r>
          </a:p>
        </p:txBody>
      </p:sp>
      <p:graphicFrame>
        <p:nvGraphicFramePr>
          <p:cNvPr id="142" name="表 1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838939"/>
              </p:ext>
            </p:extLst>
          </p:nvPr>
        </p:nvGraphicFramePr>
        <p:xfrm>
          <a:off x="7211466" y="3541612"/>
          <a:ext cx="1729824" cy="189179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50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4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49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437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類似度</a:t>
                      </a:r>
                      <a:endParaRPr kumimoji="1" lang="ja-JP" altLang="en-US" sz="1200" baseline="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関数対</a:t>
                      </a:r>
                      <a:endParaRPr kumimoji="1" lang="ja-JP" altLang="en-US" sz="1200" baseline="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クローン</a:t>
                      </a:r>
                      <a:endParaRPr kumimoji="1" lang="ja-JP" altLang="en-US" sz="1200" baseline="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8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0.95</a:t>
                      </a:r>
                      <a:endParaRPr kumimoji="1" lang="ja-JP" altLang="en-US" sz="1200" baseline="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関数 </a:t>
                      </a:r>
                      <a:r>
                        <a:rPr kumimoji="1" lang="en-US" altLang="ja-JP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✔</a:t>
                      </a:r>
                      <a:endParaRPr kumimoji="1" lang="ja-JP" altLang="en-US" sz="1200" baseline="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関数 </a:t>
                      </a:r>
                      <a:r>
                        <a:rPr kumimoji="1" lang="en-US" altLang="ja-JP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B</a:t>
                      </a:r>
                      <a:endParaRPr kumimoji="1" lang="ja-JP" altLang="en-US" sz="1200" baseline="0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88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0.70</a:t>
                      </a:r>
                      <a:endParaRPr kumimoji="1" lang="ja-JP" altLang="en-US" sz="1200" baseline="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関数 </a:t>
                      </a:r>
                      <a:r>
                        <a:rPr kumimoji="1" lang="en-US" altLang="ja-JP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200" baseline="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関数 </a:t>
                      </a:r>
                      <a:r>
                        <a:rPr kumimoji="1" lang="en-US" altLang="ja-JP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</a:t>
                      </a:r>
                      <a:endParaRPr kumimoji="1" lang="ja-JP" altLang="en-US" sz="1200" baseline="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0.70</a:t>
                      </a:r>
                      <a:endParaRPr kumimoji="1" lang="ja-JP" altLang="en-US" sz="1200" baseline="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関数 </a:t>
                      </a:r>
                      <a:r>
                        <a:rPr kumimoji="1" lang="en-US" altLang="ja-JP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200" baseline="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関数 </a:t>
                      </a:r>
                      <a:r>
                        <a:rPr kumimoji="1" lang="en-US" altLang="ja-JP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E</a:t>
                      </a:r>
                      <a:endParaRPr kumimoji="1" lang="ja-JP" altLang="en-US" sz="1200" baseline="0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0.90</a:t>
                      </a:r>
                      <a:endParaRPr kumimoji="1" lang="ja-JP" altLang="en-US" sz="1200" baseline="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関数 </a:t>
                      </a:r>
                      <a:r>
                        <a:rPr kumimoji="1" lang="en-US" altLang="ja-JP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✔　</a:t>
                      </a:r>
                      <a:endParaRPr kumimoji="1" lang="ja-JP" altLang="en-US" sz="1200" baseline="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関数 </a:t>
                      </a:r>
                      <a:r>
                        <a:rPr kumimoji="1" lang="en-US" altLang="ja-JP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E</a:t>
                      </a:r>
                      <a:endParaRPr kumimoji="1" lang="ja-JP" altLang="en-US" sz="1200" baseline="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4375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…</a:t>
                      </a:r>
                      <a:endParaRPr kumimoji="1" lang="ja-JP" altLang="en-US" sz="1200" baseline="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1200" baseline="0" dirty="0" smtClean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…</a:t>
                      </a:r>
                      <a:endParaRPr kumimoji="1" lang="ja-JP" altLang="en-US" sz="1200" baseline="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200" baseline="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3" name="右矢印 142"/>
          <p:cNvSpPr/>
          <p:nvPr/>
        </p:nvSpPr>
        <p:spPr>
          <a:xfrm>
            <a:off x="3328593" y="3836551"/>
            <a:ext cx="405417" cy="250362"/>
          </a:xfrm>
          <a:prstGeom prst="righ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4" name="右矢印 143"/>
          <p:cNvSpPr/>
          <p:nvPr/>
        </p:nvSpPr>
        <p:spPr>
          <a:xfrm>
            <a:off x="3328593" y="5275625"/>
            <a:ext cx="405417" cy="250362"/>
          </a:xfrm>
          <a:prstGeom prst="righ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6" name="右矢印 145"/>
          <p:cNvSpPr/>
          <p:nvPr/>
        </p:nvSpPr>
        <p:spPr>
          <a:xfrm rot="2700000">
            <a:off x="5216802" y="3889607"/>
            <a:ext cx="446665" cy="227242"/>
          </a:xfrm>
          <a:prstGeom prst="righ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7" name="右矢印 146"/>
          <p:cNvSpPr/>
          <p:nvPr/>
        </p:nvSpPr>
        <p:spPr>
          <a:xfrm rot="18900000">
            <a:off x="5231018" y="5217369"/>
            <a:ext cx="405417" cy="250362"/>
          </a:xfrm>
          <a:prstGeom prst="righ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8" name="右矢印 147"/>
          <p:cNvSpPr/>
          <p:nvPr/>
        </p:nvSpPr>
        <p:spPr>
          <a:xfrm rot="2700000">
            <a:off x="1411732" y="4980835"/>
            <a:ext cx="446665" cy="227242"/>
          </a:xfrm>
          <a:prstGeom prst="righ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49" name="右矢印 148"/>
          <p:cNvSpPr/>
          <p:nvPr/>
        </p:nvSpPr>
        <p:spPr>
          <a:xfrm rot="18900000">
            <a:off x="1418711" y="4070193"/>
            <a:ext cx="405417" cy="250362"/>
          </a:xfrm>
          <a:prstGeom prst="righ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0" name="右矢印 149"/>
          <p:cNvSpPr/>
          <p:nvPr/>
        </p:nvSpPr>
        <p:spPr>
          <a:xfrm>
            <a:off x="6717496" y="4511974"/>
            <a:ext cx="405417" cy="250362"/>
          </a:xfrm>
          <a:prstGeom prst="rightArrow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2" name="テキスト ボックス 9"/>
          <p:cNvSpPr txBox="1"/>
          <p:nvPr/>
        </p:nvSpPr>
        <p:spPr>
          <a:xfrm>
            <a:off x="7345579" y="5608530"/>
            <a:ext cx="1489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r>
              <a:rPr lang="ja-JP" altLang="en-US" sz="1800" dirty="0" smtClean="0"/>
              <a:t>クローン</a:t>
            </a:r>
            <a:r>
              <a:rPr lang="ja-JP" altLang="en-US" sz="1800" dirty="0"/>
              <a:t>検出</a:t>
            </a:r>
          </a:p>
        </p:txBody>
      </p:sp>
      <p:sp>
        <p:nvSpPr>
          <p:cNvPr id="153" name="角丸四角形 152"/>
          <p:cNvSpPr/>
          <p:nvPr/>
        </p:nvSpPr>
        <p:spPr>
          <a:xfrm>
            <a:off x="3005536" y="3212596"/>
            <a:ext cx="849272" cy="206311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90000"/>
                    <a:lumOff val="10000"/>
                  </a:schemeClr>
                </a:solidFill>
                <a:effectLst/>
                <a:uLnTx/>
                <a:uFillTx/>
                <a:ea typeface="ＭＳ Ｐゴシック" panose="020B0600070205080204" pitchFamily="50" charset="-128"/>
                <a:cs typeface="+mn-cs"/>
              </a:rPr>
              <a:t>STEP2</a:t>
            </a:r>
            <a:endParaRPr kumimoji="0" lang="ja-JP" altLang="en-US" sz="1400" b="0" u="none" strike="noStrike" kern="0" cap="none" spc="0" normalizeH="0" baseline="0" noProof="0" dirty="0" smtClean="0">
              <a:ln>
                <a:noFill/>
              </a:ln>
              <a:solidFill>
                <a:schemeClr val="tx1">
                  <a:lumMod val="90000"/>
                  <a:lumOff val="10000"/>
                </a:schemeClr>
              </a:solidFill>
              <a:effectLst/>
              <a:uLnTx/>
              <a:uFillTx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4" name="角丸四角形 153"/>
          <p:cNvSpPr/>
          <p:nvPr/>
        </p:nvSpPr>
        <p:spPr>
          <a:xfrm>
            <a:off x="4770064" y="3212596"/>
            <a:ext cx="849272" cy="206311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90000"/>
                    <a:lumOff val="10000"/>
                  </a:schemeClr>
                </a:solidFill>
                <a:effectLst/>
                <a:uLnTx/>
                <a:uFillTx/>
                <a:ea typeface="ＭＳ Ｐゴシック" panose="020B0600070205080204" pitchFamily="50" charset="-128"/>
                <a:cs typeface="+mn-cs"/>
              </a:rPr>
              <a:t>STEP3</a:t>
            </a:r>
            <a:endParaRPr kumimoji="0" lang="ja-JP" altLang="en-US" sz="1400" b="0" u="none" strike="noStrike" kern="0" cap="none" spc="0" normalizeH="0" baseline="0" noProof="0" dirty="0" smtClean="0">
              <a:ln>
                <a:noFill/>
              </a:ln>
              <a:solidFill>
                <a:schemeClr val="tx1">
                  <a:lumMod val="90000"/>
                  <a:lumOff val="10000"/>
                </a:schemeClr>
              </a:solidFill>
              <a:effectLst/>
              <a:uLnTx/>
              <a:uFillTx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55" name="角丸四角形 154"/>
          <p:cNvSpPr/>
          <p:nvPr/>
        </p:nvSpPr>
        <p:spPr>
          <a:xfrm>
            <a:off x="6534592" y="3196625"/>
            <a:ext cx="849272" cy="206311"/>
          </a:xfrm>
          <a:prstGeom prst="round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1" tIns="60959" rIns="121921" bIns="609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90000"/>
                    <a:lumOff val="10000"/>
                  </a:schemeClr>
                </a:solidFill>
                <a:effectLst/>
                <a:uLnTx/>
                <a:uFillTx/>
                <a:ea typeface="ＭＳ Ｐゴシック" panose="020B0600070205080204" pitchFamily="50" charset="-128"/>
                <a:cs typeface="+mn-cs"/>
              </a:rPr>
              <a:t>STEP4</a:t>
            </a:r>
            <a:endParaRPr kumimoji="0" lang="ja-JP" altLang="en-US" sz="1400" b="0" u="none" strike="noStrike" kern="0" cap="none" spc="0" normalizeH="0" baseline="0" noProof="0" dirty="0" smtClean="0">
              <a:ln>
                <a:noFill/>
              </a:ln>
              <a:solidFill>
                <a:schemeClr val="tx1">
                  <a:lumMod val="90000"/>
                  <a:lumOff val="10000"/>
                </a:schemeClr>
              </a:solidFill>
              <a:effectLst/>
              <a:uLnTx/>
              <a:uFillTx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319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関数</a:t>
            </a:r>
            <a:r>
              <a:rPr lang="ja-JP" altLang="en-US" dirty="0" smtClean="0"/>
              <a:t>クローン検出法の問題点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関数の一部が一致する</a:t>
            </a:r>
            <a:r>
              <a:rPr lang="ja-JP" altLang="en-US" dirty="0" smtClean="0"/>
              <a:t>場合，検出漏れがある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例</a:t>
            </a:r>
            <a:endParaRPr kumimoji="1" lang="en-US" altLang="ja-JP" dirty="0" smtClean="0"/>
          </a:p>
          <a:p>
            <a:endParaRPr lang="en-US" altLang="ja-JP" sz="2800" dirty="0"/>
          </a:p>
          <a:p>
            <a:endParaRPr lang="en-US" altLang="ja-JP" sz="2800" dirty="0"/>
          </a:p>
          <a:p>
            <a:pPr marL="0" indent="0">
              <a:buNone/>
            </a:pPr>
            <a:endParaRPr lang="en-US" altLang="ja-JP" dirty="0" smtClean="0"/>
          </a:p>
          <a:p>
            <a:pPr marL="0" indent="0" algn="ctr">
              <a:buNone/>
            </a:pPr>
            <a:endParaRPr kumimoji="1" lang="en-US" altLang="ja-JP" sz="2800" dirty="0" smtClean="0"/>
          </a:p>
          <a:p>
            <a:pPr marL="0" indent="0">
              <a:buNone/>
            </a:pP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  <p:sp>
        <p:nvSpPr>
          <p:cNvPr id="5" name="正方形/長方形 4"/>
          <p:cNvSpPr/>
          <p:nvPr/>
        </p:nvSpPr>
        <p:spPr>
          <a:xfrm>
            <a:off x="2037224" y="2597422"/>
            <a:ext cx="1933304" cy="24492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function A {</a:t>
            </a:r>
          </a:p>
          <a:p>
            <a:endParaRPr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   …</a:t>
            </a:r>
            <a:r>
              <a:rPr lang="ja-JP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中略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…</a:t>
            </a:r>
          </a:p>
          <a:p>
            <a:endParaRPr kumimoji="1"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r>
              <a:rPr kumimoji="1" lang="en-US" altLang="ja-JP" dirty="0" smtClean="0">
                <a:solidFill>
                  <a:srgbClr val="C00000"/>
                </a:solidFill>
                <a:latin typeface="Consolas" panose="020B0609020204030204" pitchFamily="49" charset="0"/>
              </a:rPr>
              <a:t>    </a:t>
            </a:r>
            <a:r>
              <a:rPr lang="en-US" altLang="ja-JP" b="1" dirty="0">
                <a:solidFill>
                  <a:srgbClr val="C00000"/>
                </a:solidFill>
                <a:latin typeface="Consolas" panose="020B0609020204030204" pitchFamily="49" charset="0"/>
              </a:rPr>
              <a:t>i</a:t>
            </a:r>
            <a:r>
              <a:rPr kumimoji="1" lang="en-US" altLang="ja-JP" b="1" dirty="0" smtClean="0">
                <a:solidFill>
                  <a:srgbClr val="C00000"/>
                </a:solidFill>
                <a:latin typeface="Consolas" panose="020B0609020204030204" pitchFamily="49" charset="0"/>
              </a:rPr>
              <a:t>f ( ) {</a:t>
            </a:r>
          </a:p>
          <a:p>
            <a:r>
              <a:rPr lang="en-US" altLang="ja-JP" b="1" dirty="0">
                <a:solidFill>
                  <a:srgbClr val="C00000"/>
                </a:solidFill>
                <a:latin typeface="Consolas" panose="020B0609020204030204" pitchFamily="49" charset="0"/>
              </a:rPr>
              <a:t> </a:t>
            </a:r>
            <a:r>
              <a:rPr lang="en-US" altLang="ja-JP" b="1" dirty="0" smtClean="0">
                <a:solidFill>
                  <a:srgbClr val="C00000"/>
                </a:solidFill>
                <a:latin typeface="Consolas" panose="020B0609020204030204" pitchFamily="49" charset="0"/>
              </a:rPr>
              <a:t>       </a:t>
            </a:r>
            <a:r>
              <a:rPr lang="en-US" altLang="ja-JP" b="1" dirty="0" err="1" smtClean="0">
                <a:solidFill>
                  <a:srgbClr val="C00000"/>
                </a:solidFill>
                <a:latin typeface="Consolas" panose="020B0609020204030204" pitchFamily="49" charset="0"/>
              </a:rPr>
              <a:t>yyy</a:t>
            </a:r>
            <a:r>
              <a:rPr lang="en-US" altLang="ja-JP" b="1" dirty="0" smtClean="0">
                <a:solidFill>
                  <a:srgbClr val="C00000"/>
                </a:solidFill>
                <a:latin typeface="Consolas" panose="020B0609020204030204" pitchFamily="49" charset="0"/>
              </a:rPr>
              <a:t>;</a:t>
            </a:r>
            <a:endParaRPr kumimoji="1" lang="en-US" altLang="ja-JP" b="1" dirty="0" smtClean="0">
              <a:solidFill>
                <a:srgbClr val="C00000"/>
              </a:solidFill>
              <a:latin typeface="Consolas" panose="020B0609020204030204" pitchFamily="49" charset="0"/>
            </a:endParaRPr>
          </a:p>
          <a:p>
            <a:r>
              <a:rPr kumimoji="1" lang="en-US" altLang="ja-JP" b="1" dirty="0" smtClean="0">
                <a:solidFill>
                  <a:srgbClr val="C00000"/>
                </a:solidFill>
                <a:latin typeface="Consolas" panose="020B0609020204030204" pitchFamily="49" charset="0"/>
              </a:rPr>
              <a:t>    }</a:t>
            </a:r>
            <a:endParaRPr kumimoji="1" lang="en-US" altLang="ja-JP" b="1" dirty="0">
              <a:solidFill>
                <a:srgbClr val="C00000"/>
              </a:solidFill>
              <a:latin typeface="Consolas" panose="020B0609020204030204" pitchFamily="49" charset="0"/>
            </a:endParaRPr>
          </a:p>
          <a:p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}</a:t>
            </a:r>
            <a:endParaRPr kumimoji="1" lang="ja-JP" altLang="en-US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283199" y="2597422"/>
            <a:ext cx="1934466" cy="244928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function B {</a:t>
            </a:r>
          </a:p>
          <a:p>
            <a:r>
              <a:rPr lang="en-US" altLang="ja-JP" dirty="0" smtClean="0">
                <a:solidFill>
                  <a:srgbClr val="C00000"/>
                </a:solidFill>
                <a:latin typeface="Consolas" panose="020B0609020204030204" pitchFamily="49" charset="0"/>
              </a:rPr>
              <a:t>    </a:t>
            </a:r>
            <a:r>
              <a:rPr lang="en-US" altLang="ja-JP" b="1" dirty="0">
                <a:solidFill>
                  <a:srgbClr val="C00000"/>
                </a:solidFill>
                <a:latin typeface="Consolas" panose="020B0609020204030204" pitchFamily="49" charset="0"/>
              </a:rPr>
              <a:t>i</a:t>
            </a:r>
            <a:r>
              <a:rPr lang="en-US" altLang="ja-JP" b="1" dirty="0" smtClean="0">
                <a:solidFill>
                  <a:srgbClr val="C00000"/>
                </a:solidFill>
                <a:latin typeface="Consolas" panose="020B0609020204030204" pitchFamily="49" charset="0"/>
              </a:rPr>
              <a:t>f ( ) </a:t>
            </a:r>
            <a:r>
              <a:rPr lang="en-US" altLang="ja-JP" b="1" dirty="0">
                <a:solidFill>
                  <a:srgbClr val="C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altLang="ja-JP" b="1" dirty="0">
                <a:solidFill>
                  <a:srgbClr val="C00000"/>
                </a:solidFill>
                <a:latin typeface="Consolas" panose="020B0609020204030204" pitchFamily="49" charset="0"/>
              </a:rPr>
              <a:t>        </a:t>
            </a:r>
            <a:r>
              <a:rPr lang="en-US" altLang="ja-JP" b="1" dirty="0" err="1" smtClean="0">
                <a:solidFill>
                  <a:srgbClr val="C00000"/>
                </a:solidFill>
                <a:latin typeface="Consolas" panose="020B0609020204030204" pitchFamily="49" charset="0"/>
              </a:rPr>
              <a:t>yyy</a:t>
            </a:r>
            <a:r>
              <a:rPr lang="en-US" altLang="ja-JP" b="1" dirty="0" smtClean="0">
                <a:solidFill>
                  <a:srgbClr val="C00000"/>
                </a:solidFill>
                <a:latin typeface="Consolas" panose="020B0609020204030204" pitchFamily="49" charset="0"/>
              </a:rPr>
              <a:t>;</a:t>
            </a:r>
            <a:endParaRPr lang="en-US" altLang="ja-JP" b="1" dirty="0">
              <a:solidFill>
                <a:srgbClr val="C00000"/>
              </a:solidFill>
              <a:latin typeface="Consolas" panose="020B0609020204030204" pitchFamily="49" charset="0"/>
            </a:endParaRPr>
          </a:p>
          <a:p>
            <a:r>
              <a:rPr lang="en-US" altLang="ja-JP" b="1" dirty="0">
                <a:solidFill>
                  <a:srgbClr val="C00000"/>
                </a:solidFill>
                <a:latin typeface="Consolas" panose="020B0609020204030204" pitchFamily="49" charset="0"/>
              </a:rPr>
              <a:t>    </a:t>
            </a:r>
            <a:r>
              <a:rPr lang="en-US" altLang="ja-JP" b="1" dirty="0" smtClean="0">
                <a:solidFill>
                  <a:srgbClr val="C00000"/>
                </a:solidFill>
                <a:latin typeface="Consolas" panose="020B0609020204030204" pitchFamily="49" charset="0"/>
              </a:rPr>
              <a:t>}</a:t>
            </a:r>
          </a:p>
          <a:p>
            <a:endParaRPr lang="en-US" altLang="ja-JP" b="1" dirty="0">
              <a:solidFill>
                <a:srgbClr val="C00000"/>
              </a:solidFill>
              <a:latin typeface="Consolas" panose="020B0609020204030204" pitchFamily="49" charset="0"/>
            </a:endParaRPr>
          </a:p>
          <a:p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   …</a:t>
            </a:r>
            <a:r>
              <a:rPr lang="ja-JP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中略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…   </a:t>
            </a:r>
            <a:endParaRPr kumimoji="1"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endParaRPr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}</a:t>
            </a:r>
            <a:endParaRPr kumimoji="1" lang="ja-JP" altLang="en-US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349504" y="5189392"/>
            <a:ext cx="8444992" cy="104990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ja-JP" altLang="en-US" sz="2400" dirty="0"/>
              <a:t>検出粒度を小さく，コードブロック単位で検出すること</a:t>
            </a:r>
            <a:r>
              <a:rPr lang="ja-JP" altLang="en-US" sz="2400" dirty="0" smtClean="0"/>
              <a:t>で従来</a:t>
            </a:r>
            <a:r>
              <a:rPr lang="ja-JP" altLang="en-US" sz="2400" dirty="0"/>
              <a:t>の関数クローンに加えて，検出漏れ</a:t>
            </a:r>
            <a:r>
              <a:rPr lang="ja-JP" altLang="en-US" sz="2400" dirty="0" smtClean="0"/>
              <a:t>を削減したい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6700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研究</a:t>
            </a:r>
            <a:r>
              <a:rPr lang="ja-JP" altLang="en-US" dirty="0"/>
              <a:t>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8711"/>
          </a:xfrm>
        </p:spPr>
        <p:txBody>
          <a:bodyPr>
            <a:normAutofit lnSpcReduction="10000"/>
          </a:bodyPr>
          <a:lstStyle/>
          <a:p>
            <a:r>
              <a:rPr lang="ja-JP" altLang="en-US" sz="2800" dirty="0" smtClean="0"/>
              <a:t>ブロッククローンの定義</a:t>
            </a:r>
            <a:endParaRPr lang="en-US" altLang="ja-JP" sz="2800" dirty="0" smtClean="0"/>
          </a:p>
          <a:p>
            <a:pPr lvl="1"/>
            <a:r>
              <a:rPr lang="ja-JP" altLang="en-US" dirty="0" smtClean="0"/>
              <a:t>コードブロック</a:t>
            </a:r>
            <a:r>
              <a:rPr lang="ja-JP" altLang="en-US" dirty="0"/>
              <a:t>単位</a:t>
            </a:r>
            <a:r>
              <a:rPr lang="ja-JP" altLang="en-US" dirty="0" smtClean="0"/>
              <a:t>のコードクローン</a:t>
            </a:r>
            <a:endParaRPr lang="en-US" altLang="ja-JP" dirty="0" smtClean="0"/>
          </a:p>
          <a:p>
            <a:r>
              <a:rPr lang="ja-JP" altLang="en-US" dirty="0" smtClean="0"/>
              <a:t>ブロッククローン検出法の提案</a:t>
            </a:r>
            <a:endParaRPr lang="en-US" altLang="ja-JP" sz="2800" dirty="0" smtClean="0"/>
          </a:p>
          <a:p>
            <a:r>
              <a:rPr lang="ja-JP" altLang="en-US" dirty="0" smtClean="0"/>
              <a:t>評価実験</a:t>
            </a:r>
            <a:endParaRPr lang="en-US" altLang="ja-JP" dirty="0" smtClean="0"/>
          </a:p>
          <a:p>
            <a:pPr lvl="1"/>
            <a:r>
              <a:rPr lang="ja-JP" altLang="en-US" sz="2400" dirty="0" smtClean="0"/>
              <a:t>既存手法との比較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スケーラビリティの評価</a:t>
            </a:r>
            <a:endParaRPr lang="en-US" altLang="ja-JP" sz="2400" dirty="0" smtClean="0"/>
          </a:p>
          <a:p>
            <a:endParaRPr lang="en-US" altLang="ja-JP" sz="2800" dirty="0" smtClean="0"/>
          </a:p>
          <a:p>
            <a:pPr marL="457200" lvl="1" indent="0">
              <a:buNone/>
            </a:pP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5707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ja-JP" altLang="en-US" dirty="0"/>
              <a:t>以下</a:t>
            </a:r>
            <a:r>
              <a:rPr lang="ja-JP" altLang="en-US" dirty="0" smtClean="0"/>
              <a:t>のいずれか</a:t>
            </a:r>
            <a:r>
              <a:rPr lang="ja-JP" altLang="en-US" sz="2800" dirty="0" smtClean="0"/>
              <a:t>をコードブロックと定義する</a:t>
            </a:r>
            <a:endParaRPr lang="en-US" altLang="ja-JP" sz="2800" dirty="0" smtClean="0"/>
          </a:p>
          <a:p>
            <a:pPr lvl="1">
              <a:buFont typeface="Arial" panose="020B0604020202020204" pitchFamily="34" charset="0"/>
              <a:buChar char="–"/>
            </a:pPr>
            <a:r>
              <a:rPr lang="ja-JP" altLang="en-US" sz="2400" dirty="0" smtClean="0"/>
              <a:t>関数</a:t>
            </a:r>
            <a:endParaRPr lang="en-US" altLang="ja-JP" sz="2400" dirty="0" smtClean="0"/>
          </a:p>
          <a:p>
            <a:pPr lvl="1">
              <a:buFont typeface="Arial" panose="020B0604020202020204" pitchFamily="34" charset="0"/>
              <a:buChar char="–"/>
            </a:pPr>
            <a:r>
              <a:rPr lang="ja-JP" altLang="en-US" sz="2400" dirty="0" smtClean="0"/>
              <a:t>中括弧で囲まれた部分</a:t>
            </a:r>
            <a:endParaRPr lang="en-US" altLang="ja-JP" dirty="0"/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ja-JP" dirty="0"/>
              <a:t>i</a:t>
            </a:r>
            <a:r>
              <a:rPr lang="en-US" altLang="ja-JP" dirty="0" smtClean="0"/>
              <a:t>f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ja-JP" dirty="0"/>
              <a:t>w</a:t>
            </a:r>
            <a:r>
              <a:rPr lang="en-US" altLang="ja-JP" dirty="0" smtClean="0"/>
              <a:t>hile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ja-JP" dirty="0" smtClean="0"/>
              <a:t>for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ja-JP" dirty="0" smtClean="0"/>
              <a:t>do-while </a:t>
            </a:r>
            <a:endParaRPr lang="en-US" altLang="ja-JP" dirty="0"/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ja-JP" sz="2000" dirty="0" smtClean="0"/>
              <a:t>switch</a:t>
            </a:r>
            <a:endParaRPr lang="en-US" altLang="ja-JP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2800" dirty="0" smtClean="0"/>
              <a:t>入れ子</a:t>
            </a:r>
            <a:r>
              <a:rPr lang="ja-JP" altLang="en-US" sz="2800" dirty="0"/>
              <a:t>構造</a:t>
            </a:r>
            <a:r>
              <a:rPr lang="ja-JP" altLang="en-US" sz="2800" dirty="0" smtClean="0"/>
              <a:t>の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内側もブロック</a:t>
            </a:r>
            <a:r>
              <a:rPr lang="ja-JP" altLang="en-US" sz="2800" dirty="0"/>
              <a:t>と</a:t>
            </a:r>
            <a:r>
              <a:rPr lang="ja-JP" altLang="en-US" sz="2800" dirty="0" smtClean="0"/>
              <a:t>する</a:t>
            </a:r>
            <a:endParaRPr lang="en-US" altLang="ja-JP" sz="2800" dirty="0" smtClean="0"/>
          </a:p>
          <a:p>
            <a:pPr marL="0" indent="0">
              <a:buFont typeface="Calibri" panose="020F0502020204030204" pitchFamily="34" charset="0"/>
              <a:buNone/>
            </a:pPr>
            <a:endParaRPr lang="ja-JP" altLang="en-US" sz="2800" dirty="0"/>
          </a:p>
          <a:p>
            <a:endParaRPr kumimoji="1" lang="ja-JP" altLang="en-US" sz="2800" dirty="0"/>
          </a:p>
        </p:txBody>
      </p:sp>
      <p:sp>
        <p:nvSpPr>
          <p:cNvPr id="5" name="正方形/長方形 4"/>
          <p:cNvSpPr/>
          <p:nvPr/>
        </p:nvSpPr>
        <p:spPr>
          <a:xfrm>
            <a:off x="5609771" y="2227363"/>
            <a:ext cx="3077029" cy="41487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function A {</a:t>
            </a:r>
          </a:p>
          <a:p>
            <a:pPr lvl="1"/>
            <a:endParaRPr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 lvl="1"/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i</a:t>
            </a:r>
            <a:r>
              <a:rPr kumimoji="1"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f ( ) {</a:t>
            </a:r>
          </a:p>
          <a:p>
            <a:pPr lvl="1"/>
            <a:endParaRPr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 lvl="1"/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   </a:t>
            </a:r>
            <a:r>
              <a:rPr lang="en-US" altLang="ja-JP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yyy</a:t>
            </a:r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;</a:t>
            </a:r>
            <a:endParaRPr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 lvl="1"/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   while ( ) {</a:t>
            </a:r>
          </a:p>
          <a:p>
            <a:pPr lvl="1"/>
            <a:endParaRPr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 lvl="1"/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    xxx;</a:t>
            </a:r>
          </a:p>
          <a:p>
            <a:pPr lvl="1"/>
            <a:endParaRPr kumimoji="1"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 lvl="1"/>
            <a:r>
              <a:rPr kumimoji="1"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   }</a:t>
            </a:r>
          </a:p>
          <a:p>
            <a:pPr lvl="1"/>
            <a:endParaRPr kumimoji="1" lang="en-US" altLang="ja-JP" dirty="0" smtClean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 lvl="1"/>
            <a:r>
              <a:rPr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kumimoji="1"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}</a:t>
            </a:r>
          </a:p>
          <a:p>
            <a:pPr lvl="1"/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  <a:p>
            <a:pPr lvl="1"/>
            <a:r>
              <a:rPr lang="en-US" altLang="ja-JP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</a:rPr>
              <a:t>}</a:t>
            </a:r>
            <a:endParaRPr kumimoji="1" lang="ja-JP" altLang="en-US" dirty="0">
              <a:solidFill>
                <a:schemeClr val="tx1">
                  <a:lumMod val="75000"/>
                  <a:lumOff val="2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6155507" y="2649633"/>
            <a:ext cx="2171913" cy="332586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6439077" y="3213718"/>
            <a:ext cx="1735234" cy="2192784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007716" y="2960104"/>
            <a:ext cx="1147791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chemeClr val="bg1"/>
                </a:solidFill>
              </a:rPr>
              <a:t> </a:t>
            </a:r>
            <a:r>
              <a:rPr kumimoji="1" lang="en-US" altLang="ja-JP" sz="2000" dirty="0" smtClean="0">
                <a:solidFill>
                  <a:schemeClr val="bg1"/>
                </a:solidFill>
              </a:rPr>
              <a:t>Block A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007716" y="4242647"/>
            <a:ext cx="1685183" cy="40011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chemeClr val="bg1"/>
                </a:solidFill>
              </a:rPr>
              <a:t> </a:t>
            </a:r>
            <a:r>
              <a:rPr kumimoji="1" lang="en-US" altLang="ja-JP" sz="2000" dirty="0" smtClean="0">
                <a:solidFill>
                  <a:schemeClr val="bg1"/>
                </a:solidFill>
              </a:rPr>
              <a:t>Block C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6692899" y="4038196"/>
            <a:ext cx="1345315" cy="809012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07713" y="3601376"/>
            <a:ext cx="1431361" cy="40011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chemeClr val="bg1"/>
                </a:solidFill>
              </a:rPr>
              <a:t> </a:t>
            </a:r>
            <a:r>
              <a:rPr kumimoji="1" lang="en-US" altLang="ja-JP" sz="2000" dirty="0" smtClean="0">
                <a:solidFill>
                  <a:schemeClr val="bg1"/>
                </a:solidFill>
              </a:rPr>
              <a:t>Block B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コードブロックの定義</a:t>
            </a:r>
            <a:endParaRPr kumimoji="1" lang="ja-JP" altLang="en-US" dirty="0"/>
          </a:p>
        </p:txBody>
      </p:sp>
      <p:sp>
        <p:nvSpPr>
          <p:cNvPr id="15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7597775" y="6308725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09131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ブロッククローンペアの定義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ja-JP" altLang="en-US" sz="2400" dirty="0" smtClean="0"/>
              <a:t>ブロッククローンペア（</a:t>
            </a:r>
            <a:r>
              <a:rPr lang="en-US" altLang="ja-JP" sz="2400" dirty="0" smtClean="0"/>
              <a:t>α, β</a:t>
            </a:r>
            <a:r>
              <a:rPr lang="ja-JP" altLang="en-US" sz="2400" dirty="0" smtClean="0"/>
              <a:t>） </a:t>
            </a:r>
            <a:endParaRPr lang="en-US" altLang="ja-JP" sz="2400" dirty="0" smtClean="0"/>
          </a:p>
          <a:p>
            <a:pPr lvl="1"/>
            <a:r>
              <a:rPr lang="ja-JP" altLang="en-US" sz="2000" dirty="0" smtClean="0"/>
              <a:t>コードブロック </a:t>
            </a:r>
            <a:r>
              <a:rPr lang="en-US" altLang="ja-JP" sz="2000" dirty="0"/>
              <a:t>α</a:t>
            </a:r>
            <a:r>
              <a:rPr lang="en-US" altLang="ja-JP" sz="2000" dirty="0" smtClean="0"/>
              <a:t>, </a:t>
            </a:r>
            <a:r>
              <a:rPr lang="en-US" altLang="ja-JP" sz="2000" dirty="0"/>
              <a:t>β</a:t>
            </a:r>
            <a:r>
              <a:rPr lang="ja-JP" altLang="en-US" sz="2000" dirty="0" smtClean="0"/>
              <a:t> 間の類似度が閾値以上</a:t>
            </a:r>
            <a:endParaRPr lang="en-US" altLang="ja-JP" sz="2000" dirty="0" smtClean="0"/>
          </a:p>
          <a:p>
            <a:pPr lvl="1"/>
            <a:r>
              <a:rPr lang="ja-JP" altLang="en-US" sz="2000" dirty="0" smtClean="0"/>
              <a:t>コードブロック </a:t>
            </a:r>
            <a:r>
              <a:rPr lang="en-US" altLang="ja-JP" sz="2000" dirty="0"/>
              <a:t>α</a:t>
            </a:r>
            <a:r>
              <a:rPr lang="en-US" altLang="ja-JP" sz="2000" dirty="0" smtClean="0"/>
              <a:t>, β</a:t>
            </a:r>
            <a:r>
              <a:rPr lang="ja-JP" altLang="en-US" sz="2000" dirty="0" smtClean="0"/>
              <a:t> 間に共通部分がない</a:t>
            </a:r>
            <a:endParaRPr lang="en-US" altLang="ja-JP" sz="2000" dirty="0" smtClean="0"/>
          </a:p>
          <a:p>
            <a:pPr marL="914400" lvl="1" indent="-457200">
              <a:buFont typeface="+mj-lt"/>
              <a:buAutoNum type="arabicPeriod"/>
            </a:pPr>
            <a:endParaRPr lang="en-US" altLang="ja-JP" sz="2000" dirty="0"/>
          </a:p>
          <a:p>
            <a:pPr marL="400050"/>
            <a:r>
              <a:rPr lang="ja-JP" altLang="en-US" sz="2400" dirty="0" smtClean="0"/>
              <a:t>右図のコードブロック </a:t>
            </a:r>
            <a:r>
              <a:rPr lang="en-US" altLang="ja-JP" sz="2400" dirty="0" smtClean="0"/>
              <a:t>A, B</a:t>
            </a:r>
          </a:p>
          <a:p>
            <a:pPr marL="514350" lvl="1" indent="0">
              <a:buNone/>
            </a:pPr>
            <a:r>
              <a:rPr lang="ja-JP" altLang="en-US" sz="2000" dirty="0" smtClean="0"/>
              <a:t>共通</a:t>
            </a:r>
            <a:r>
              <a:rPr lang="ja-JP" altLang="en-US" sz="2000" dirty="0"/>
              <a:t>部分が</a:t>
            </a:r>
            <a:r>
              <a:rPr lang="ja-JP" altLang="en-US" sz="2000" dirty="0" smtClean="0"/>
              <a:t>あるた</a:t>
            </a:r>
            <a:r>
              <a:rPr lang="ja-JP" altLang="en-US" sz="2000" dirty="0"/>
              <a:t>め</a:t>
            </a:r>
            <a:r>
              <a:rPr lang="en-US" altLang="ja-JP" sz="2000" dirty="0" smtClean="0"/>
              <a:t/>
            </a:r>
            <a:br>
              <a:rPr lang="en-US" altLang="ja-JP" sz="2000" dirty="0" smtClean="0"/>
            </a:br>
            <a:r>
              <a:rPr lang="ja-JP" altLang="en-US" sz="2000" dirty="0" smtClean="0"/>
              <a:t>ブロッククローンペアでない</a:t>
            </a:r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5300741" y="3323975"/>
            <a:ext cx="3542837" cy="2986916"/>
            <a:chOff x="4893358" y="2510972"/>
            <a:chExt cx="3982126" cy="3585028"/>
          </a:xfrm>
        </p:grpSpPr>
        <p:sp>
          <p:nvSpPr>
            <p:cNvPr id="6" name="正方形/長方形 5"/>
            <p:cNvSpPr/>
            <p:nvPr/>
          </p:nvSpPr>
          <p:spPr>
            <a:xfrm>
              <a:off x="5196113" y="2510972"/>
              <a:ext cx="3077029" cy="358502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/>
              <a:r>
                <a:rPr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function A {</a:t>
              </a:r>
            </a:p>
            <a:p>
              <a:pPr lvl="1"/>
              <a:r>
                <a:rPr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i</a:t>
              </a:r>
              <a:r>
                <a:rPr kumimoji="1"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f ( ) {</a:t>
              </a:r>
            </a:p>
            <a:p>
              <a:pPr lvl="1"/>
              <a:endParaRPr kumimoji="1" lang="en-US" altLang="ja-JP" sz="16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pPr lvl="1"/>
              <a:r>
                <a:rPr lang="en-US" altLang="ja-JP" sz="1600" dirty="0">
                  <a:solidFill>
                    <a:schemeClr val="tx1"/>
                  </a:solidFill>
                  <a:latin typeface="Consolas" panose="020B0609020204030204" pitchFamily="49" charset="0"/>
                </a:rPr>
                <a:t> </a:t>
              </a:r>
              <a:r>
                <a:rPr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while ( ) {</a:t>
              </a:r>
            </a:p>
            <a:p>
              <a:pPr lvl="1"/>
              <a:endParaRPr lang="en-US" altLang="ja-JP" sz="16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pPr lvl="1"/>
              <a:r>
                <a:rPr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  a=0;</a:t>
              </a:r>
            </a:p>
            <a:p>
              <a:pPr lvl="1"/>
              <a:endParaRPr kumimoji="1" lang="en-US" altLang="ja-JP" sz="16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pPr lvl="1"/>
              <a:r>
                <a:rPr kumimoji="1"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}</a:t>
              </a:r>
            </a:p>
            <a:p>
              <a:pPr lvl="1"/>
              <a:r>
                <a:rPr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  b=1;</a:t>
              </a:r>
              <a:endParaRPr kumimoji="1" lang="en-US" altLang="ja-JP" sz="16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pPr lvl="1"/>
              <a:endParaRPr kumimoji="1" lang="en-US" altLang="ja-JP" sz="1600" dirty="0" smtClean="0">
                <a:solidFill>
                  <a:schemeClr val="tx1"/>
                </a:solidFill>
                <a:latin typeface="Consolas" panose="020B0609020204030204" pitchFamily="49" charset="0"/>
              </a:endParaRPr>
            </a:p>
            <a:p>
              <a:pPr lvl="1"/>
              <a:r>
                <a:rPr kumimoji="1"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  }</a:t>
              </a:r>
            </a:p>
            <a:p>
              <a:pPr lvl="1"/>
              <a:r>
                <a:rPr lang="en-US" altLang="ja-JP" sz="1600" dirty="0" smtClean="0">
                  <a:solidFill>
                    <a:schemeClr val="tx1"/>
                  </a:solidFill>
                  <a:latin typeface="Consolas" panose="020B0609020204030204" pitchFamily="49" charset="0"/>
                </a:rPr>
                <a:t>}</a:t>
              </a:r>
              <a:endParaRPr kumimoji="1" lang="ja-JP" altLang="en-US" sz="1600" dirty="0">
                <a:solidFill>
                  <a:schemeClr val="tx1"/>
                </a:solidFill>
                <a:latin typeface="Consolas" panose="020B0609020204030204" pitchFamily="49" charset="0"/>
              </a:endParaRPr>
            </a:p>
          </p:txBody>
        </p:sp>
        <p:sp>
          <p:nvSpPr>
            <p:cNvPr id="7" name="角丸四角形 6"/>
            <p:cNvSpPr/>
            <p:nvPr/>
          </p:nvSpPr>
          <p:spPr>
            <a:xfrm>
              <a:off x="6109039" y="3132702"/>
              <a:ext cx="1784734" cy="2378773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角丸四角形 7"/>
            <p:cNvSpPr/>
            <p:nvPr/>
          </p:nvSpPr>
          <p:spPr>
            <a:xfrm>
              <a:off x="6338782" y="3737576"/>
              <a:ext cx="1344655" cy="906106"/>
            </a:xfrm>
            <a:prstGeom prst="round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4893358" y="3497461"/>
              <a:ext cx="1204685" cy="480230"/>
            </a:xfrm>
            <a:prstGeom prst="rect">
              <a:avLst/>
            </a:prstGeom>
            <a:solidFill>
              <a:srgbClr val="C00000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dirty="0" smtClean="0">
                  <a:solidFill>
                    <a:schemeClr val="bg1"/>
                  </a:solidFill>
                </a:rPr>
                <a:t>Block</a:t>
              </a:r>
              <a:r>
                <a:rPr kumimoji="1" lang="en-US" altLang="ja-JP" sz="2000" dirty="0" smtClean="0">
                  <a:solidFill>
                    <a:schemeClr val="bg1"/>
                  </a:solidFill>
                </a:rPr>
                <a:t> A</a:t>
              </a:r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7670801" y="3977691"/>
              <a:ext cx="1204683" cy="48023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dirty="0" smtClean="0">
                  <a:solidFill>
                    <a:schemeClr val="bg1"/>
                  </a:solidFill>
                </a:rPr>
                <a:t>Block</a:t>
              </a:r>
              <a:r>
                <a:rPr kumimoji="1" lang="en-US" altLang="ja-JP" sz="2000" dirty="0" smtClean="0">
                  <a:solidFill>
                    <a:schemeClr val="bg1"/>
                  </a:solidFill>
                </a:rPr>
                <a:t> 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702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ウェーブ改">
      <a:dk1>
        <a:srgbClr val="0C0C0C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ユーザー定義 3">
      <a:majorFont>
        <a:latin typeface="Segoe UI Semilight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0</TotalTime>
  <Words>2531</Words>
  <Application>Microsoft Office PowerPoint</Application>
  <PresentationFormat>画面に合わせる (4:3)</PresentationFormat>
  <Paragraphs>784</Paragraphs>
  <Slides>36</Slides>
  <Notes>33</Notes>
  <HiddenSlides>6</HiddenSlides>
  <MMClips>0</MMClips>
  <ScaleCrop>false</ScaleCrop>
  <HeadingPairs>
    <vt:vector size="8" baseType="variant">
      <vt:variant>
        <vt:lpstr>使用されているフォント</vt:lpstr>
      </vt:variant>
      <vt:variant>
        <vt:i4>14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36</vt:i4>
      </vt:variant>
    </vt:vector>
  </HeadingPairs>
  <TitlesOfParts>
    <vt:vector size="52" baseType="lpstr">
      <vt:lpstr>HGSｺﾞｼｯｸM</vt:lpstr>
      <vt:lpstr>ＭＳ Ｐゴシック</vt:lpstr>
      <vt:lpstr>MS UI Gothic</vt:lpstr>
      <vt:lpstr>Myrica N</vt:lpstr>
      <vt:lpstr>Myrica P</vt:lpstr>
      <vt:lpstr>メイリオ</vt:lpstr>
      <vt:lpstr>Arial</vt:lpstr>
      <vt:lpstr>Calibri</vt:lpstr>
      <vt:lpstr>Cambria Math</vt:lpstr>
      <vt:lpstr>Consolas</vt:lpstr>
      <vt:lpstr>Segoe UI</vt:lpstr>
      <vt:lpstr>Segoe UI Semilight</vt:lpstr>
      <vt:lpstr>Times New Roman</vt:lpstr>
      <vt:lpstr>Wingdings</vt:lpstr>
      <vt:lpstr>Sel-CoolMetal-white</vt:lpstr>
      <vt:lpstr>数式</vt:lpstr>
      <vt:lpstr>情報検索技術に基づく ブロッククローン検出</vt:lpstr>
      <vt:lpstr>コードクローン</vt:lpstr>
      <vt:lpstr>コードクローンの分類[1]</vt:lpstr>
      <vt:lpstr>関数クローン検出法[2]</vt:lpstr>
      <vt:lpstr>関数クローン検出法のアルゴリズム</vt:lpstr>
      <vt:lpstr>関数クローン検出法の問題点</vt:lpstr>
      <vt:lpstr>研究概要</vt:lpstr>
      <vt:lpstr>コードブロックの定義</vt:lpstr>
      <vt:lpstr>ブロッククローンペアの定義</vt:lpstr>
      <vt:lpstr>極大ブロッククローンペアの定義</vt:lpstr>
      <vt:lpstr>ブロッククローンの実例</vt:lpstr>
      <vt:lpstr>提案手法のアルゴリズム</vt:lpstr>
      <vt:lpstr>関数クローン検出法との主な変更点</vt:lpstr>
      <vt:lpstr>コードブロック単位の検出</vt:lpstr>
      <vt:lpstr>ワードの抽出</vt:lpstr>
      <vt:lpstr>特徴ベクトルの計算</vt:lpstr>
      <vt:lpstr>特徴ベクトルのクラスタリング</vt:lpstr>
      <vt:lpstr>LSH (Locality-Sensitive Hashing) </vt:lpstr>
      <vt:lpstr>FALCONN ライブラリ</vt:lpstr>
      <vt:lpstr>特徴ベクトル間の類似度計算</vt:lpstr>
      <vt:lpstr>評価実験</vt:lpstr>
      <vt:lpstr>評価実験 A : 既存手法との比較</vt:lpstr>
      <vt:lpstr>評価手順</vt:lpstr>
      <vt:lpstr>適合率・再現率の定義</vt:lpstr>
      <vt:lpstr>評価結果 (1/2)</vt:lpstr>
      <vt:lpstr>評価結果 (2/2)</vt:lpstr>
      <vt:lpstr>ブロッククローンの実例</vt:lpstr>
      <vt:lpstr>CCFinderの誤検出の実例</vt:lpstr>
      <vt:lpstr>評価実験 B スケーラビリティ</vt:lpstr>
      <vt:lpstr>まとめと今後の課題</vt:lpstr>
      <vt:lpstr>スケーラビリティの比較</vt:lpstr>
      <vt:lpstr>トークン閾値とブロック数</vt:lpstr>
      <vt:lpstr>LSH (Locality-Sensitive Hashing) (1/2)</vt:lpstr>
      <vt:lpstr>LSH (Locality-Sensitive Hashing) (2/2)</vt:lpstr>
      <vt:lpstr>特徴ベクトルの実装方法</vt:lpstr>
      <vt:lpstr>Kappa 値  判定者間の一致度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2017-07-29T07:26:19Z</dcterms:created>
  <dcterms:modified xsi:type="dcterms:W3CDTF">2017-07-29T07:27:25Z</dcterms:modified>
</cp:coreProperties>
</file>