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Lst>
  <p:notesMasterIdLst>
    <p:notesMasterId r:id="rId27"/>
  </p:notesMasterIdLst>
  <p:handoutMasterIdLst>
    <p:handoutMasterId r:id="rId28"/>
  </p:handoutMasterIdLst>
  <p:sldIdLst>
    <p:sldId id="256" r:id="rId3"/>
    <p:sldId id="299" r:id="rId4"/>
    <p:sldId id="325" r:id="rId5"/>
    <p:sldId id="305" r:id="rId6"/>
    <p:sldId id="307" r:id="rId7"/>
    <p:sldId id="296" r:id="rId8"/>
    <p:sldId id="303" r:id="rId9"/>
    <p:sldId id="304" r:id="rId10"/>
    <p:sldId id="298" r:id="rId11"/>
    <p:sldId id="327" r:id="rId12"/>
    <p:sldId id="260" r:id="rId13"/>
    <p:sldId id="308" r:id="rId14"/>
    <p:sldId id="313" r:id="rId15"/>
    <p:sldId id="324" r:id="rId16"/>
    <p:sldId id="319" r:id="rId17"/>
    <p:sldId id="320" r:id="rId18"/>
    <p:sldId id="293" r:id="rId19"/>
    <p:sldId id="321" r:id="rId20"/>
    <p:sldId id="309" r:id="rId21"/>
    <p:sldId id="311" r:id="rId22"/>
    <p:sldId id="312" r:id="rId23"/>
    <p:sldId id="329" r:id="rId24"/>
    <p:sldId id="264" r:id="rId25"/>
    <p:sldId id="328" r:id="rId26"/>
  </p:sldIdLst>
  <p:sldSz cx="9144000" cy="6858000" type="screen4x3"/>
  <p:notesSz cx="8494713" cy="57959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kashi Ishio" initials="TI" lastIdx="5" clrIdx="0">
    <p:extLst>
      <p:ext uri="{19B8F6BF-5375-455C-9EA6-DF929625EA0E}">
        <p15:presenceInfo xmlns:p15="http://schemas.microsoft.com/office/powerpoint/2012/main" userId="b4b1e7b0026754c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7C80"/>
    <a:srgbClr val="FFFFFF"/>
    <a:srgbClr val="68D0F6"/>
    <a:srgbClr val="D0F0FC"/>
    <a:srgbClr val="B8E9FA"/>
    <a:srgbClr val="9BE0F9"/>
    <a:srgbClr val="FFCCE5"/>
    <a:srgbClr val="FF75BA"/>
    <a:srgbClr val="FFE9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62" autoAdjust="0"/>
    <p:restoredTop sz="80658" autoAdjust="0"/>
  </p:normalViewPr>
  <p:slideViewPr>
    <p:cSldViewPr snapToGrid="0">
      <p:cViewPr varScale="1">
        <p:scale>
          <a:sx n="106" d="100"/>
          <a:sy n="106" d="100"/>
        </p:scale>
        <p:origin x="116" y="76"/>
      </p:cViewPr>
      <p:guideLst/>
    </p:cSldViewPr>
  </p:slideViewPr>
  <p:outlineViewPr>
    <p:cViewPr>
      <p:scale>
        <a:sx n="33" d="100"/>
        <a:sy n="33" d="100"/>
      </p:scale>
      <p:origin x="0" y="-9932"/>
    </p:cViewPr>
  </p:outlineViewPr>
  <p:notesTextViewPr>
    <p:cViewPr>
      <p:scale>
        <a:sx n="3" d="2"/>
        <a:sy n="3" d="2"/>
      </p:scale>
      <p:origin x="0" y="0"/>
    </p:cViewPr>
  </p:notesTextViewPr>
  <p:sorterViewPr>
    <p:cViewPr>
      <p:scale>
        <a:sx n="120" d="100"/>
        <a:sy n="120" d="100"/>
      </p:scale>
      <p:origin x="0" y="-6067"/>
    </p:cViewPr>
  </p:sorterViewPr>
  <p:notesViewPr>
    <p:cSldViewPr snapToGrid="0">
      <p:cViewPr varScale="1">
        <p:scale>
          <a:sx n="198" d="100"/>
          <a:sy n="198" d="100"/>
        </p:scale>
        <p:origin x="1312" y="96"/>
      </p:cViewPr>
      <p:guideLst/>
    </p:cSldViewPr>
  </p:notes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680167" cy="290123"/>
          </a:xfrm>
          <a:prstGeom prst="rect">
            <a:avLst/>
          </a:prstGeom>
        </p:spPr>
        <p:txBody>
          <a:bodyPr vert="horz" lIns="78706" tIns="39352" rIns="78706" bIns="39352" rtlCol="0"/>
          <a:lstStyle>
            <a:lvl1pPr algn="l">
              <a:defRPr sz="1000"/>
            </a:lvl1pPr>
          </a:lstStyle>
          <a:p>
            <a:endParaRPr kumimoji="1" lang="ja-JP" altLang="en-US"/>
          </a:p>
        </p:txBody>
      </p:sp>
      <p:sp>
        <p:nvSpPr>
          <p:cNvPr id="3" name="日付プレースホルダー 2"/>
          <p:cNvSpPr>
            <a:spLocks noGrp="1"/>
          </p:cNvSpPr>
          <p:nvPr>
            <p:ph type="dt" sz="quarter" idx="1"/>
          </p:nvPr>
        </p:nvSpPr>
        <p:spPr>
          <a:xfrm>
            <a:off x="4812527" y="0"/>
            <a:ext cx="3680167" cy="290123"/>
          </a:xfrm>
          <a:prstGeom prst="rect">
            <a:avLst/>
          </a:prstGeom>
        </p:spPr>
        <p:txBody>
          <a:bodyPr vert="horz" lIns="78706" tIns="39352" rIns="78706" bIns="39352" rtlCol="0"/>
          <a:lstStyle>
            <a:lvl1pPr algn="r">
              <a:defRPr sz="1000"/>
            </a:lvl1pPr>
          </a:lstStyle>
          <a:p>
            <a:fld id="{64201CA7-A77A-4B79-819C-A700AF7809D4}" type="datetimeFigureOut">
              <a:rPr kumimoji="1" lang="ja-JP" altLang="en-US" smtClean="0"/>
              <a:t>2017/8/1</a:t>
            </a:fld>
            <a:endParaRPr kumimoji="1" lang="ja-JP" altLang="en-US"/>
          </a:p>
        </p:txBody>
      </p:sp>
      <p:sp>
        <p:nvSpPr>
          <p:cNvPr id="4" name="フッター プレースホルダー 3"/>
          <p:cNvSpPr>
            <a:spLocks noGrp="1"/>
          </p:cNvSpPr>
          <p:nvPr>
            <p:ph type="ftr" sz="quarter" idx="2"/>
          </p:nvPr>
        </p:nvSpPr>
        <p:spPr>
          <a:xfrm>
            <a:off x="1" y="5505840"/>
            <a:ext cx="3680167" cy="290123"/>
          </a:xfrm>
          <a:prstGeom prst="rect">
            <a:avLst/>
          </a:prstGeom>
        </p:spPr>
        <p:txBody>
          <a:bodyPr vert="horz" lIns="78706" tIns="39352" rIns="78706" bIns="39352" rtlCol="0" anchor="b"/>
          <a:lstStyle>
            <a:lvl1pPr algn="l">
              <a:defRPr sz="1000"/>
            </a:lvl1pPr>
          </a:lstStyle>
          <a:p>
            <a:endParaRPr kumimoji="1" lang="ja-JP" altLang="en-US"/>
          </a:p>
        </p:txBody>
      </p:sp>
      <p:sp>
        <p:nvSpPr>
          <p:cNvPr id="5" name="スライド番号プレースホルダー 4"/>
          <p:cNvSpPr>
            <a:spLocks noGrp="1"/>
          </p:cNvSpPr>
          <p:nvPr>
            <p:ph type="sldNum" sz="quarter" idx="3"/>
          </p:nvPr>
        </p:nvSpPr>
        <p:spPr>
          <a:xfrm>
            <a:off x="4812527" y="5505840"/>
            <a:ext cx="3680167" cy="290123"/>
          </a:xfrm>
          <a:prstGeom prst="rect">
            <a:avLst/>
          </a:prstGeom>
        </p:spPr>
        <p:txBody>
          <a:bodyPr vert="horz" lIns="78706" tIns="39352" rIns="78706" bIns="39352" rtlCol="0" anchor="b"/>
          <a:lstStyle>
            <a:lvl1pPr algn="r">
              <a:defRPr sz="1000"/>
            </a:lvl1pPr>
          </a:lstStyle>
          <a:p>
            <a:fld id="{64A97E41-D2AA-4B3F-B403-0AE4818849E6}" type="slidenum">
              <a:rPr kumimoji="1" lang="ja-JP" altLang="en-US" smtClean="0"/>
              <a:t>‹#›</a:t>
            </a:fld>
            <a:endParaRPr kumimoji="1" lang="ja-JP" altLang="en-US"/>
          </a:p>
        </p:txBody>
      </p:sp>
    </p:spTree>
    <p:extLst>
      <p:ext uri="{BB962C8B-B14F-4D97-AF65-F5344CB8AC3E}">
        <p14:creationId xmlns:p14="http://schemas.microsoft.com/office/powerpoint/2010/main" val="2492786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3681042" cy="290805"/>
          </a:xfrm>
          <a:prstGeom prst="rect">
            <a:avLst/>
          </a:prstGeom>
        </p:spPr>
        <p:txBody>
          <a:bodyPr vert="horz" lIns="78706" tIns="39352" rIns="78706" bIns="39352" rtlCol="0"/>
          <a:lstStyle>
            <a:lvl1pPr algn="l">
              <a:defRPr sz="1000"/>
            </a:lvl1pPr>
          </a:lstStyle>
          <a:p>
            <a:endParaRPr kumimoji="1" lang="ja-JP" altLang="en-US"/>
          </a:p>
        </p:txBody>
      </p:sp>
      <p:sp>
        <p:nvSpPr>
          <p:cNvPr id="3" name="日付プレースホルダー 2"/>
          <p:cNvSpPr>
            <a:spLocks noGrp="1"/>
          </p:cNvSpPr>
          <p:nvPr>
            <p:ph type="dt" idx="1"/>
          </p:nvPr>
        </p:nvSpPr>
        <p:spPr>
          <a:xfrm>
            <a:off x="4811706" y="1"/>
            <a:ext cx="3681042" cy="290805"/>
          </a:xfrm>
          <a:prstGeom prst="rect">
            <a:avLst/>
          </a:prstGeom>
        </p:spPr>
        <p:txBody>
          <a:bodyPr vert="horz" lIns="78706" tIns="39352" rIns="78706" bIns="39352" rtlCol="0"/>
          <a:lstStyle>
            <a:lvl1pPr algn="r">
              <a:defRPr sz="1000"/>
            </a:lvl1pPr>
          </a:lstStyle>
          <a:p>
            <a:fld id="{80FC50E7-0EA4-4C39-AF64-F204771E4160}" type="datetimeFigureOut">
              <a:rPr kumimoji="1" lang="ja-JP" altLang="en-US" smtClean="0"/>
              <a:t>2017/8/1</a:t>
            </a:fld>
            <a:endParaRPr kumimoji="1" lang="ja-JP" altLang="en-US"/>
          </a:p>
        </p:txBody>
      </p:sp>
      <p:sp>
        <p:nvSpPr>
          <p:cNvPr id="4" name="スライド イメージ プレースホルダー 3"/>
          <p:cNvSpPr>
            <a:spLocks noGrp="1" noRot="1" noChangeAspect="1"/>
          </p:cNvSpPr>
          <p:nvPr>
            <p:ph type="sldImg" idx="2"/>
          </p:nvPr>
        </p:nvSpPr>
        <p:spPr>
          <a:xfrm>
            <a:off x="2943225" y="723900"/>
            <a:ext cx="2608263" cy="1957388"/>
          </a:xfrm>
          <a:prstGeom prst="rect">
            <a:avLst/>
          </a:prstGeom>
          <a:noFill/>
          <a:ln w="12700">
            <a:solidFill>
              <a:prstClr val="black"/>
            </a:solidFill>
          </a:ln>
        </p:spPr>
        <p:txBody>
          <a:bodyPr vert="horz" lIns="78706" tIns="39352" rIns="78706" bIns="39352" rtlCol="0" anchor="ctr"/>
          <a:lstStyle/>
          <a:p>
            <a:endParaRPr lang="ja-JP" altLang="en-US"/>
          </a:p>
        </p:txBody>
      </p:sp>
      <p:sp>
        <p:nvSpPr>
          <p:cNvPr id="5" name="ノート プレースホルダー 4"/>
          <p:cNvSpPr>
            <a:spLocks noGrp="1"/>
          </p:cNvSpPr>
          <p:nvPr>
            <p:ph type="body" sz="quarter" idx="3"/>
          </p:nvPr>
        </p:nvSpPr>
        <p:spPr>
          <a:xfrm>
            <a:off x="849473" y="2789308"/>
            <a:ext cx="6795770" cy="2282162"/>
          </a:xfrm>
          <a:prstGeom prst="rect">
            <a:avLst/>
          </a:prstGeom>
        </p:spPr>
        <p:txBody>
          <a:bodyPr vert="horz" lIns="78706" tIns="39352" rIns="78706" bIns="393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5505161"/>
            <a:ext cx="3681042" cy="290805"/>
          </a:xfrm>
          <a:prstGeom prst="rect">
            <a:avLst/>
          </a:prstGeom>
        </p:spPr>
        <p:txBody>
          <a:bodyPr vert="horz" lIns="78706" tIns="39352" rIns="78706" bIns="39352" rtlCol="0" anchor="b"/>
          <a:lstStyle>
            <a:lvl1pPr algn="l">
              <a:defRPr sz="1000"/>
            </a:lvl1pPr>
          </a:lstStyle>
          <a:p>
            <a:endParaRPr kumimoji="1" lang="ja-JP" altLang="en-US"/>
          </a:p>
        </p:txBody>
      </p:sp>
      <p:sp>
        <p:nvSpPr>
          <p:cNvPr id="7" name="スライド番号プレースホルダー 6"/>
          <p:cNvSpPr>
            <a:spLocks noGrp="1"/>
          </p:cNvSpPr>
          <p:nvPr>
            <p:ph type="sldNum" sz="quarter" idx="5"/>
          </p:nvPr>
        </p:nvSpPr>
        <p:spPr>
          <a:xfrm>
            <a:off x="4811706" y="5505161"/>
            <a:ext cx="3681042" cy="290805"/>
          </a:xfrm>
          <a:prstGeom prst="rect">
            <a:avLst/>
          </a:prstGeom>
        </p:spPr>
        <p:txBody>
          <a:bodyPr vert="horz" lIns="78706" tIns="39352" rIns="78706" bIns="39352" rtlCol="0" anchor="b"/>
          <a:lstStyle>
            <a:lvl1pPr algn="r">
              <a:defRPr sz="1000"/>
            </a:lvl1pPr>
          </a:lstStyle>
          <a:p>
            <a:fld id="{F42D5D1F-BFC5-40C8-AACD-36DF6749BD11}" type="slidenum">
              <a:rPr kumimoji="1" lang="ja-JP" altLang="en-US" smtClean="0"/>
              <a:t>‹#›</a:t>
            </a:fld>
            <a:endParaRPr kumimoji="1" lang="ja-JP" altLang="en-US"/>
          </a:p>
        </p:txBody>
      </p:sp>
    </p:spTree>
    <p:extLst>
      <p:ext uri="{BB962C8B-B14F-4D97-AF65-F5344CB8AC3E}">
        <p14:creationId xmlns:p14="http://schemas.microsoft.com/office/powerpoint/2010/main" val="36437306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それでは，多言語対応のための字句解析機構を持つコードクローン検出ツールの開発という題目で</a:t>
            </a:r>
            <a:endParaRPr kumimoji="1" lang="en-US" altLang="ja-JP" dirty="0" smtClean="0"/>
          </a:p>
          <a:p>
            <a:r>
              <a:rPr kumimoji="1" lang="ja-JP" altLang="en-US" dirty="0" smtClean="0"/>
              <a:t>大阪大学の瀬村が発表いたします。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a:t>
            </a:fld>
            <a:endParaRPr kumimoji="1" lang="ja-JP" altLang="en-US"/>
          </a:p>
        </p:txBody>
      </p:sp>
    </p:spTree>
    <p:extLst>
      <p:ext uri="{BB962C8B-B14F-4D97-AF65-F5344CB8AC3E}">
        <p14:creationId xmlns:p14="http://schemas.microsoft.com/office/powerpoint/2010/main" val="25618929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こちらが開発を行った</a:t>
            </a:r>
            <a:r>
              <a:rPr lang="en-US" altLang="ja-JP" dirty="0" smtClean="0"/>
              <a:t>CCFinderSW</a:t>
            </a:r>
            <a:r>
              <a:rPr kumimoji="1" lang="ja-JP" altLang="en-US" dirty="0" smtClean="0"/>
              <a:t>の概要図です．</a:t>
            </a:r>
            <a:endParaRPr kumimoji="1" lang="en-US" altLang="ja-JP" dirty="0" smtClean="0"/>
          </a:p>
          <a:p>
            <a:r>
              <a:rPr kumimoji="1" lang="ja-JP" altLang="en-US" dirty="0" smtClean="0"/>
              <a:t>コメント除去→トークン分割→識別子判別の順番で行っています．</a:t>
            </a:r>
            <a:endParaRPr kumimoji="1" lang="en-US" altLang="ja-JP" dirty="0" smtClean="0"/>
          </a:p>
          <a:p>
            <a:r>
              <a:rPr kumimoji="1" lang="ja-JP" altLang="en-US" dirty="0" smtClean="0"/>
              <a:t>必要な入力であるコメントルールはコメント除去とで使用しており，</a:t>
            </a:r>
            <a:endParaRPr kumimoji="1" lang="en-US" altLang="ja-JP" dirty="0" smtClean="0"/>
          </a:p>
          <a:p>
            <a:r>
              <a:rPr kumimoji="1" lang="ja-JP" altLang="en-US" dirty="0" smtClean="0"/>
              <a:t>予約語は識別子判別で使用しています．</a:t>
            </a:r>
            <a:endParaRPr kumimoji="1" lang="en-US" altLang="ja-JP" dirty="0" smtClean="0"/>
          </a:p>
          <a:p>
            <a:r>
              <a:rPr kumimoji="1" lang="ja-JP" altLang="en-US" dirty="0" smtClean="0"/>
              <a:t>字句解析を行ったあとは</a:t>
            </a:r>
            <a:r>
              <a:rPr kumimoji="1" lang="en-US" altLang="ja-JP" dirty="0" smtClean="0"/>
              <a:t>CCFinder</a:t>
            </a:r>
            <a:r>
              <a:rPr kumimoji="1" lang="ja-JP" altLang="en-US" dirty="0" smtClean="0"/>
              <a:t>と同様に変換処理とクローン検出と出力を行っています．</a:t>
            </a:r>
            <a:endParaRPr kumimoji="1" lang="en-US" altLang="ja-JP" dirty="0" smtClean="0"/>
          </a:p>
          <a:p>
            <a:r>
              <a:rPr kumimoji="1" lang="ja-JP" altLang="en-US" dirty="0" smtClean="0"/>
              <a:t>まずコメント除去の説明から行っていきます。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10</a:t>
            </a:fld>
            <a:endParaRPr kumimoji="1" lang="ja-JP" altLang="en-US"/>
          </a:p>
        </p:txBody>
      </p:sp>
    </p:spTree>
    <p:extLst>
      <p:ext uri="{BB962C8B-B14F-4D97-AF65-F5344CB8AC3E}">
        <p14:creationId xmlns:p14="http://schemas.microsoft.com/office/powerpoint/2010/main" val="330995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まず多言語対応のためのコメント除去を実装するにあたって，</a:t>
            </a:r>
            <a:endParaRPr kumimoji="1" lang="en-US" altLang="ja-JP" dirty="0" smtClean="0"/>
          </a:p>
          <a:p>
            <a:r>
              <a:rPr kumimoji="1" lang="ja-JP" altLang="en-US" dirty="0" smtClean="0"/>
              <a:t>プログラミング言語において使用されるコメントルールを</a:t>
            </a:r>
            <a:r>
              <a:rPr kumimoji="1" lang="en-US" altLang="ja-JP" dirty="0" smtClean="0"/>
              <a:t>5</a:t>
            </a:r>
            <a:r>
              <a:rPr kumimoji="1" lang="ja-JP" altLang="en-US" dirty="0" smtClean="0"/>
              <a:t>種類に分類しました．</a:t>
            </a:r>
            <a:endParaRPr kumimoji="1" lang="en-US" altLang="ja-JP" dirty="0" smtClean="0"/>
          </a:p>
          <a:p>
            <a:r>
              <a:rPr kumimoji="1" lang="ja-JP" altLang="en-US" dirty="0" smtClean="0"/>
              <a:t>行コメントは例えば</a:t>
            </a:r>
            <a:r>
              <a:rPr kumimoji="1" lang="en-US" altLang="ja-JP" dirty="0" smtClean="0"/>
              <a:t>//</a:t>
            </a:r>
            <a:r>
              <a:rPr kumimoji="1" lang="ja-JP" altLang="en-US" dirty="0" smtClean="0"/>
              <a:t>から行末までをコメントとするコメントをいいます。</a:t>
            </a:r>
            <a:endParaRPr kumimoji="1" lang="en-US" altLang="ja-JP" dirty="0" smtClean="0"/>
          </a:p>
          <a:p>
            <a:r>
              <a:rPr kumimoji="1" lang="ja-JP" altLang="en-US" dirty="0" smtClean="0"/>
              <a:t>複数行コメントは例えば</a:t>
            </a:r>
            <a:r>
              <a:rPr kumimoji="1" lang="en-US" altLang="ja-JP" dirty="0" smtClean="0"/>
              <a:t>/*</a:t>
            </a:r>
            <a:r>
              <a:rPr kumimoji="1" lang="ja-JP" altLang="en-US" dirty="0" smtClean="0"/>
              <a:t>から</a:t>
            </a:r>
            <a:r>
              <a:rPr kumimoji="1" lang="en-US" altLang="ja-JP" dirty="0" smtClean="0"/>
              <a:t>*/</a:t>
            </a:r>
            <a:r>
              <a:rPr kumimoji="1" lang="ja-JP" altLang="en-US" dirty="0" err="1" smtClean="0"/>
              <a:t>までを</a:t>
            </a:r>
            <a:r>
              <a:rPr kumimoji="1" lang="ja-JP" altLang="en-US" dirty="0" smtClean="0"/>
              <a:t>コメントとするコメントをいいます</a:t>
            </a:r>
            <a:endParaRPr kumimoji="1" lang="en-US" altLang="ja-JP" dirty="0" smtClean="0"/>
          </a:p>
          <a:p>
            <a:r>
              <a:rPr kumimoji="1" lang="ja-JP" altLang="en-US" dirty="0" smtClean="0"/>
              <a:t>行全体コメント行頭の文字だけを見てその文字がアルファベットの</a:t>
            </a:r>
            <a:r>
              <a:rPr kumimoji="1" lang="en-US" altLang="ja-JP" dirty="0" smtClean="0"/>
              <a:t>C</a:t>
            </a:r>
            <a:r>
              <a:rPr kumimoji="1" lang="ja-JP" altLang="en-US" dirty="0" err="1" smtClean="0"/>
              <a:t>だった</a:t>
            </a:r>
            <a:r>
              <a:rPr kumimoji="1" lang="ja-JP" altLang="en-US" dirty="0" smtClean="0"/>
              <a:t>場合に行全体をコメントとするコメントをいいます。</a:t>
            </a:r>
            <a:endParaRPr kumimoji="1" lang="en-US" altLang="ja-JP" dirty="0" smtClean="0"/>
          </a:p>
          <a:p>
            <a:r>
              <a:rPr kumimoji="1" lang="ja-JP" altLang="en-US" dirty="0" smtClean="0"/>
              <a:t>複数行全体コメントは行頭の文字をみて</a:t>
            </a:r>
            <a:r>
              <a:rPr kumimoji="1" lang="en-US" altLang="ja-JP" dirty="0" smtClean="0"/>
              <a:t>=begin</a:t>
            </a:r>
            <a:r>
              <a:rPr kumimoji="1" lang="ja-JP" altLang="en-US" dirty="0" smtClean="0"/>
              <a:t>から始まる行から</a:t>
            </a:r>
            <a:r>
              <a:rPr kumimoji="1" lang="en-US" altLang="ja-JP" dirty="0" smtClean="0"/>
              <a:t>=end</a:t>
            </a:r>
            <a:r>
              <a:rPr kumimoji="1" lang="ja-JP" altLang="en-US" dirty="0" smtClean="0"/>
              <a:t>で始まるような行までをコメントとするコメントといいます。</a:t>
            </a:r>
            <a:endParaRPr kumimoji="1" lang="en-US" altLang="ja-JP" dirty="0" smtClean="0"/>
          </a:p>
          <a:p>
            <a:r>
              <a:rPr kumimoji="1" lang="ja-JP" altLang="en-US" dirty="0" smtClean="0"/>
              <a:t>文字列リテラルはコメントのルールではありませんが，言語によってはダブルクオーテーションなどで囲まれたものをリテラル</a:t>
            </a:r>
            <a:endParaRPr kumimoji="1" lang="en-US" altLang="ja-JP" dirty="0" smtClean="0"/>
          </a:p>
          <a:p>
            <a:r>
              <a:rPr kumimoji="1" lang="ja-JP" altLang="en-US" dirty="0" smtClean="0"/>
              <a:t>として認識しているものがあります．この中ではコメントの開始記号が現れても，認識しないので例外としてこのルールを定めました。</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11</a:t>
            </a:fld>
            <a:endParaRPr kumimoji="1" lang="ja-JP" altLang="en-US"/>
          </a:p>
        </p:txBody>
      </p:sp>
    </p:spTree>
    <p:extLst>
      <p:ext uri="{BB962C8B-B14F-4D97-AF65-F5344CB8AC3E}">
        <p14:creationId xmlns:p14="http://schemas.microsoft.com/office/powerpoint/2010/main" val="4006346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このコメントの分類を用いて，コメント除去に関する</a:t>
            </a:r>
            <a:r>
              <a:rPr kumimoji="1" lang="en-US" altLang="ja-JP" dirty="0" smtClean="0"/>
              <a:t>26</a:t>
            </a:r>
            <a:r>
              <a:rPr kumimoji="1" lang="ja-JP" altLang="en-US" dirty="0" smtClean="0"/>
              <a:t>種類のオプションを作成しました．</a:t>
            </a:r>
            <a:endParaRPr kumimoji="1" lang="en-US" altLang="ja-JP" dirty="0" smtClean="0"/>
          </a:p>
          <a:p>
            <a:r>
              <a:rPr kumimoji="1" lang="en-US" altLang="ja-JP" dirty="0" smtClean="0"/>
              <a:t>CCFinderSW</a:t>
            </a:r>
            <a:r>
              <a:rPr kumimoji="1" lang="ja-JP" altLang="en-US" dirty="0" smtClean="0"/>
              <a:t>の実行時にオプションを指定して，除去したいコメントルールを決めることができる。</a:t>
            </a:r>
            <a:endParaRPr kumimoji="1" lang="en-US" altLang="ja-JP" dirty="0" smtClean="0"/>
          </a:p>
          <a:p>
            <a:r>
              <a:rPr kumimoji="1" lang="ja-JP" altLang="en-US" dirty="0" smtClean="0"/>
              <a:t>オプションの例としてこのようなものがあります．アルファベット</a:t>
            </a:r>
            <a:r>
              <a:rPr kumimoji="1" lang="en-US" altLang="ja-JP" dirty="0" smtClean="0"/>
              <a:t>d</a:t>
            </a:r>
            <a:r>
              <a:rPr kumimoji="1" lang="ja-JP" altLang="en-US" dirty="0" smtClean="0"/>
              <a:t>を選択すると，</a:t>
            </a:r>
            <a:endParaRPr kumimoji="1" lang="en-US" altLang="ja-JP" dirty="0" smtClean="0"/>
          </a:p>
          <a:p>
            <a:r>
              <a:rPr kumimoji="1" lang="ja-JP" altLang="en-US" dirty="0" smtClean="0"/>
              <a:t>セミコロンが出現すると以降をコメントとみなす行コメントが対象言語に含まれていると考えて，</a:t>
            </a:r>
            <a:endParaRPr kumimoji="1" lang="en-US" altLang="ja-JP" dirty="0" smtClean="0"/>
          </a:p>
          <a:p>
            <a:r>
              <a:rPr kumimoji="1" lang="ja-JP" altLang="en-US" dirty="0" smtClean="0"/>
              <a:t>コメント除去を行います。</a:t>
            </a:r>
            <a:endParaRPr kumimoji="1" lang="en-US" altLang="ja-JP" dirty="0" smtClean="0"/>
          </a:p>
          <a:p>
            <a:r>
              <a:rPr kumimoji="1" lang="ja-JP" altLang="en-US" dirty="0" smtClean="0"/>
              <a:t>例えば，コマンドラインでの実行時に引数として</a:t>
            </a:r>
            <a:r>
              <a:rPr kumimoji="1" lang="en-US" altLang="ja-JP" dirty="0" err="1" smtClean="0"/>
              <a:t>ek</a:t>
            </a:r>
            <a:r>
              <a:rPr kumimoji="1" lang="ja-JP" altLang="en-US" dirty="0" smtClean="0"/>
              <a:t>を選択すると</a:t>
            </a:r>
            <a:r>
              <a:rPr kumimoji="1" lang="en-US" altLang="ja-JP" dirty="0" smtClean="0"/>
              <a:t>e</a:t>
            </a:r>
            <a:r>
              <a:rPr kumimoji="1" lang="ja-JP" altLang="en-US" dirty="0" smtClean="0"/>
              <a:t>と</a:t>
            </a:r>
            <a:r>
              <a:rPr kumimoji="1" lang="en-US" altLang="ja-JP" dirty="0" smtClean="0"/>
              <a:t>k</a:t>
            </a:r>
            <a:r>
              <a:rPr kumimoji="1" lang="ja-JP" altLang="en-US" dirty="0" smtClean="0"/>
              <a:t>のコメントルールで除去を行います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12</a:t>
            </a:fld>
            <a:endParaRPr kumimoji="1" lang="ja-JP" altLang="en-US"/>
          </a:p>
        </p:txBody>
      </p:sp>
    </p:spTree>
    <p:extLst>
      <p:ext uri="{BB962C8B-B14F-4D97-AF65-F5344CB8AC3E}">
        <p14:creationId xmlns:p14="http://schemas.microsoft.com/office/powerpoint/2010/main" val="3253894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またオプションは，分類に基づく範囲で追加・変更が可能</a:t>
            </a:r>
            <a:endParaRPr kumimoji="1" lang="en-US" altLang="ja-JP" dirty="0" smtClean="0"/>
          </a:p>
          <a:p>
            <a:r>
              <a:rPr kumimoji="1" lang="ja-JP" altLang="en-US" dirty="0" smtClean="0"/>
              <a:t>アルファベット</a:t>
            </a:r>
            <a:r>
              <a:rPr kumimoji="1" lang="en-US" altLang="ja-JP" dirty="0" smtClean="0"/>
              <a:t>C</a:t>
            </a:r>
            <a:r>
              <a:rPr kumimoji="1" lang="ja-JP" altLang="en-US" dirty="0" smtClean="0"/>
              <a:t>にあたるオプションを</a:t>
            </a:r>
            <a:r>
              <a:rPr kumimoji="1" lang="en-US" altLang="ja-JP" dirty="0" smtClean="0"/>
              <a:t>C</a:t>
            </a:r>
            <a:r>
              <a:rPr kumimoji="1" lang="ja-JP" altLang="en-US" dirty="0" smtClean="0"/>
              <a:t>言語のコメントルールに変更するならば，</a:t>
            </a:r>
            <a:endParaRPr kumimoji="1" lang="en-US" altLang="ja-JP" dirty="0" smtClean="0"/>
          </a:p>
          <a:p>
            <a:r>
              <a:rPr kumimoji="1" lang="en-US" altLang="ja-JP" dirty="0" smtClean="0"/>
              <a:t>c</a:t>
            </a:r>
            <a:r>
              <a:rPr kumimoji="1" lang="ja-JP" altLang="en-US" dirty="0" smtClean="0"/>
              <a:t>を選択することで，この</a:t>
            </a:r>
            <a:r>
              <a:rPr kumimoji="1" lang="en-US" altLang="ja-JP" dirty="0" smtClean="0"/>
              <a:t>4</a:t>
            </a:r>
            <a:r>
              <a:rPr kumimoji="1" lang="ja-JP" altLang="en-US" dirty="0" err="1" smtClean="0"/>
              <a:t>つの</a:t>
            </a:r>
            <a:r>
              <a:rPr kumimoji="1" lang="ja-JP" altLang="en-US" dirty="0" smtClean="0"/>
              <a:t>ルールを同時に適用することもできます．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対応アルファベット・分類・開始記号・終了記号を</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設定ファイルに記述することでルールが追加・変更可能</a:t>
            </a:r>
            <a:endParaRPr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13</a:t>
            </a:fld>
            <a:endParaRPr kumimoji="1" lang="ja-JP" altLang="en-US"/>
          </a:p>
        </p:txBody>
      </p:sp>
    </p:spTree>
    <p:extLst>
      <p:ext uri="{BB962C8B-B14F-4D97-AF65-F5344CB8AC3E}">
        <p14:creationId xmlns:p14="http://schemas.microsoft.com/office/powerpoint/2010/main" val="3700778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トークン分割の手法について説明します．</a:t>
            </a:r>
            <a:endParaRPr kumimoji="1" lang="en-US" altLang="ja-JP" dirty="0" smtClean="0"/>
          </a:p>
          <a:p>
            <a:r>
              <a:rPr kumimoji="1" lang="ja-JP" altLang="en-US" dirty="0" smtClean="0"/>
              <a:t>ルールは４つあって，小さい番号のルールから順番に適用します．</a:t>
            </a:r>
            <a:endParaRPr kumimoji="1" lang="en-US" altLang="ja-JP" dirty="0" smtClean="0"/>
          </a:p>
          <a:p>
            <a:r>
              <a:rPr kumimoji="1" lang="ja-JP" altLang="en-US" dirty="0" smtClean="0"/>
              <a:t>まずひとつ目は</a:t>
            </a:r>
            <a:endParaRPr kumimoji="1" lang="en-US" altLang="ja-JP" dirty="0" smtClean="0"/>
          </a:p>
          <a:p>
            <a:endParaRPr kumimoji="1" lang="en-US" altLang="ja-JP" dirty="0" smtClean="0"/>
          </a:p>
          <a:p>
            <a:r>
              <a:rPr kumimoji="1" lang="ja-JP" altLang="en-US" dirty="0" smtClean="0"/>
              <a:t>トークン分割をこのように行ったあとは，このように変換処理が行われ，識別子を表すトークンが変換されます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14</a:t>
            </a:fld>
            <a:endParaRPr kumimoji="1" lang="ja-JP" altLang="en-US"/>
          </a:p>
        </p:txBody>
      </p:sp>
    </p:spTree>
    <p:extLst>
      <p:ext uri="{BB962C8B-B14F-4D97-AF65-F5344CB8AC3E}">
        <p14:creationId xmlns:p14="http://schemas.microsoft.com/office/powerpoint/2010/main" val="9282885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字句解析を行ったあと，コードクローン検出を行い，最後に出力を行います．</a:t>
            </a:r>
            <a:endParaRPr kumimoji="1" lang="en-US" altLang="ja-JP" dirty="0" smtClean="0"/>
          </a:p>
          <a:p>
            <a:r>
              <a:rPr kumimoji="1" lang="en-US" altLang="ja-JP" dirty="0" smtClean="0"/>
              <a:t>CCFinder</a:t>
            </a:r>
            <a:r>
              <a:rPr kumimoji="1" lang="ja-JP" altLang="en-US" dirty="0" smtClean="0"/>
              <a:t>の出力ファイルを用いて</a:t>
            </a:r>
            <a:r>
              <a:rPr kumimoji="1" lang="en-US" altLang="ja-JP" dirty="0" smtClean="0"/>
              <a:t>Gemini</a:t>
            </a:r>
            <a:r>
              <a:rPr kumimoji="1" lang="ja-JP" altLang="en-US" dirty="0" smtClean="0"/>
              <a:t>というコードクローン分析ツールが使用できるのですが，</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smtClean="0"/>
              <a:t>CCFinderSW </a:t>
            </a:r>
            <a:r>
              <a:rPr lang="ja-JP" altLang="en-US" dirty="0" smtClean="0"/>
              <a:t>の出力形式を </a:t>
            </a:r>
            <a:r>
              <a:rPr lang="en-US" altLang="ja-JP" dirty="0" smtClean="0"/>
              <a:t>CCFinder </a:t>
            </a:r>
            <a:r>
              <a:rPr lang="ja-JP" altLang="en-US" dirty="0" smtClean="0"/>
              <a:t>に合わせることで</a:t>
            </a:r>
            <a:r>
              <a:rPr lang="en-US" altLang="ja-JP" dirty="0" smtClean="0"/>
              <a:t>Gemini</a:t>
            </a:r>
            <a:r>
              <a:rPr lang="ja-JP" altLang="en-US" dirty="0" smtClean="0"/>
              <a:t>が使用できる</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a:t>
            </a:r>
            <a:r>
              <a:rPr lang="en-US" altLang="ja-JP" dirty="0" smtClean="0"/>
              <a:t>CCFinder </a:t>
            </a:r>
            <a:r>
              <a:rPr lang="ja-JP" altLang="en-US" dirty="0" smtClean="0"/>
              <a:t>のバージョンアップである </a:t>
            </a:r>
            <a:r>
              <a:rPr lang="en-US" altLang="ja-JP" dirty="0" smtClean="0"/>
              <a:t>CCFinderX </a:t>
            </a:r>
            <a:r>
              <a:rPr lang="en-US" altLang="ja-JP" sz="1050" dirty="0" smtClean="0"/>
              <a:t>[5]</a:t>
            </a:r>
            <a:r>
              <a:rPr lang="en-US" altLang="ja-JP" dirty="0" smtClean="0"/>
              <a:t> </a:t>
            </a:r>
            <a:r>
              <a:rPr lang="ja-JP" altLang="en-US" dirty="0" smtClean="0"/>
              <a:t>の形式にも対応可能で，分析ツール</a:t>
            </a:r>
            <a:r>
              <a:rPr lang="en-US" altLang="ja-JP" dirty="0" smtClean="0"/>
              <a:t>: GemX</a:t>
            </a:r>
            <a:r>
              <a:rPr lang="ja-JP" altLang="en-US" dirty="0" smtClean="0"/>
              <a:t> が使用できる</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以下は</a:t>
            </a:r>
            <a:r>
              <a:rPr kumimoji="1" lang="en-US" altLang="ja-JP" dirty="0" smtClean="0"/>
              <a:t>CCFinder</a:t>
            </a:r>
            <a:r>
              <a:rPr kumimoji="1" lang="ja-JP" altLang="en-US" dirty="0" smtClean="0"/>
              <a:t>の出力ファイルの一部の例です．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出力ファイルは大きくファイル部とクローン部の</a:t>
            </a:r>
            <a:r>
              <a:rPr kumimoji="1" lang="en-US" altLang="ja-JP" dirty="0" smtClean="0"/>
              <a:t>2</a:t>
            </a:r>
            <a:r>
              <a:rPr kumimoji="1" lang="ja-JP" altLang="en-US" dirty="0" err="1" smtClean="0"/>
              <a:t>つに</a:t>
            </a:r>
            <a:r>
              <a:rPr kumimoji="1" lang="ja-JP" altLang="en-US" dirty="0" smtClean="0"/>
              <a:t>わけられます．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ファイル部では対象ファイルの一覧が出力され，クローン部ではクローンとなるコード片の位置が出力されています．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例えばファイル部の一行ではあるファイルのファイル番号，行数，トークン数，パス名が出力されています．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クローン部の一行ではあるコードクローンとなるコード片が存在するファイルと始点と終点が記述され，コード片の位置と表しています．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今回ではこのコード片とこのコード片がコードクローンという出力になっています．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15</a:t>
            </a:fld>
            <a:endParaRPr kumimoji="1" lang="ja-JP" altLang="en-US"/>
          </a:p>
        </p:txBody>
      </p:sp>
    </p:spTree>
    <p:extLst>
      <p:ext uri="{BB962C8B-B14F-4D97-AF65-F5344CB8AC3E}">
        <p14:creationId xmlns:p14="http://schemas.microsoft.com/office/powerpoint/2010/main" val="6683694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a:t>
            </a:r>
            <a:r>
              <a:rPr kumimoji="1" lang="en-US" altLang="ja-JP" dirty="0" smtClean="0"/>
              <a:t>Gemini</a:t>
            </a:r>
            <a:r>
              <a:rPr kumimoji="1" lang="ja-JP" altLang="en-US" dirty="0" smtClean="0"/>
              <a:t>を用いて</a:t>
            </a:r>
            <a:r>
              <a:rPr kumimoji="1" lang="en-US" altLang="ja-JP" dirty="0" smtClean="0"/>
              <a:t>Python</a:t>
            </a:r>
            <a:r>
              <a:rPr kumimoji="1" lang="ja-JP" altLang="en-US" dirty="0" smtClean="0"/>
              <a:t>のソースコードに存在するコードクローンを検出した例を示します。</a:t>
            </a:r>
            <a:endParaRPr kumimoji="1" lang="en-US" altLang="ja-JP" dirty="0" smtClean="0"/>
          </a:p>
          <a:p>
            <a:r>
              <a:rPr kumimoji="1" lang="en-US" altLang="ja-JP" dirty="0" smtClean="0"/>
              <a:t>Python</a:t>
            </a:r>
            <a:r>
              <a:rPr kumimoji="1" lang="ja-JP" altLang="en-US" dirty="0" smtClean="0"/>
              <a:t>は</a:t>
            </a:r>
            <a:r>
              <a:rPr kumimoji="1" lang="en-US" altLang="ja-JP" dirty="0" smtClean="0"/>
              <a:t>CCFinder</a:t>
            </a:r>
            <a:r>
              <a:rPr kumimoji="1" lang="ja-JP" altLang="en-US" dirty="0" smtClean="0"/>
              <a:t>が非対応の言語です．今回</a:t>
            </a:r>
            <a:r>
              <a:rPr kumimoji="1" lang="en-US" altLang="ja-JP" dirty="0" smtClean="0"/>
              <a:t>CCFinderSW</a:t>
            </a:r>
            <a:r>
              <a:rPr kumimoji="1" lang="ja-JP" altLang="en-US" dirty="0" err="1" smtClean="0"/>
              <a:t>で検</a:t>
            </a:r>
            <a:r>
              <a:rPr kumimoji="1" lang="ja-JP" altLang="en-US" dirty="0" smtClean="0"/>
              <a:t>出したコードクローンを</a:t>
            </a:r>
            <a:endParaRPr kumimoji="1" lang="en-US" altLang="ja-JP" dirty="0" smtClean="0"/>
          </a:p>
          <a:p>
            <a:r>
              <a:rPr kumimoji="1" lang="en-US" altLang="ja-JP" dirty="0" smtClean="0"/>
              <a:t>Gemini</a:t>
            </a:r>
            <a:r>
              <a:rPr kumimoji="1" lang="ja-JP" altLang="en-US" dirty="0" smtClean="0"/>
              <a:t>で可視化を行いました．この</a:t>
            </a:r>
            <a:r>
              <a:rPr kumimoji="1" lang="en-US" altLang="ja-JP" dirty="0" smtClean="0"/>
              <a:t>Gemini</a:t>
            </a:r>
            <a:r>
              <a:rPr kumimoji="1" lang="ja-JP" altLang="en-US" dirty="0" smtClean="0"/>
              <a:t>では対応するコードクローンが赤と青にハイライトされます</a:t>
            </a:r>
            <a:endParaRPr kumimoji="1" lang="en-US" altLang="ja-JP" dirty="0" smtClean="0"/>
          </a:p>
          <a:p>
            <a:r>
              <a:rPr kumimoji="1" lang="ja-JP" altLang="en-US" dirty="0" smtClean="0"/>
              <a:t>これは変数名が異なるタイプ</a:t>
            </a:r>
            <a:r>
              <a:rPr kumimoji="1" lang="en-US" altLang="ja-JP" dirty="0" smtClean="0"/>
              <a:t>2</a:t>
            </a:r>
            <a:r>
              <a:rPr kumimoji="1" lang="ja-JP" altLang="en-US" dirty="0" smtClean="0"/>
              <a:t>のコードクローンであり新たな言語のコードクローン分析が可能になったといえます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16</a:t>
            </a:fld>
            <a:endParaRPr kumimoji="1" lang="ja-JP" altLang="en-US"/>
          </a:p>
        </p:txBody>
      </p:sp>
    </p:spTree>
    <p:extLst>
      <p:ext uri="{BB962C8B-B14F-4D97-AF65-F5344CB8AC3E}">
        <p14:creationId xmlns:p14="http://schemas.microsoft.com/office/powerpoint/2010/main" val="12804878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17</a:t>
            </a:fld>
            <a:endParaRPr kumimoji="1" lang="ja-JP" altLang="en-US"/>
          </a:p>
        </p:txBody>
      </p:sp>
    </p:spTree>
    <p:extLst>
      <p:ext uri="{BB962C8B-B14F-4D97-AF65-F5344CB8AC3E}">
        <p14:creationId xmlns:p14="http://schemas.microsoft.com/office/powerpoint/2010/main" val="3533510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コメント除去が不可能と判断された言語も存在します．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原因として</a:t>
            </a:r>
            <a:r>
              <a:rPr lang="en-US" altLang="ja-JP" dirty="0" smtClean="0"/>
              <a:t>3</a:t>
            </a:r>
            <a:r>
              <a:rPr lang="ja-JP" altLang="en-US" dirty="0" smtClean="0"/>
              <a:t>つあると考えました．</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一つとして今回設定した５つのコメントの分類に当てはまらないものを採用したものもありました。</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次にコメントルールに構文解析が必要と考えられるものも存在しました．</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また</a:t>
            </a:r>
            <a:r>
              <a:rPr lang="en-US" altLang="ja-JP" dirty="0" smtClean="0"/>
              <a:t>175</a:t>
            </a:r>
            <a:r>
              <a:rPr lang="ja-JP" altLang="en-US" dirty="0" smtClean="0"/>
              <a:t>言語の中には難解に設計された非実用言語も</a:t>
            </a:r>
            <a:r>
              <a:rPr kumimoji="1" lang="ja-JP" altLang="en-US" dirty="0"/>
              <a:t>存在</a:t>
            </a:r>
            <a:r>
              <a:rPr kumimoji="1" lang="ja-JP" altLang="en-US" dirty="0" smtClean="0"/>
              <a:t>しており，コメント除去が困難なものもありました．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19</a:t>
            </a:fld>
            <a:endParaRPr kumimoji="1" lang="ja-JP" altLang="en-US"/>
          </a:p>
        </p:txBody>
      </p:sp>
    </p:spTree>
    <p:extLst>
      <p:ext uri="{BB962C8B-B14F-4D97-AF65-F5344CB8AC3E}">
        <p14:creationId xmlns:p14="http://schemas.microsoft.com/office/powerpoint/2010/main" val="22580673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次にコードクローン検出に関する適用実験を行いました．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20</a:t>
            </a:fld>
            <a:endParaRPr kumimoji="1" lang="ja-JP" altLang="en-US"/>
          </a:p>
        </p:txBody>
      </p:sp>
    </p:spTree>
    <p:extLst>
      <p:ext uri="{BB962C8B-B14F-4D97-AF65-F5344CB8AC3E}">
        <p14:creationId xmlns:p14="http://schemas.microsoft.com/office/powerpoint/2010/main" val="1028299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780115">
              <a:defRPr/>
            </a:pPr>
            <a:r>
              <a:rPr kumimoji="1" lang="ja-JP" altLang="en-US" sz="1800" dirty="0" smtClean="0"/>
              <a:t>はじめに研究の背景として，コードクローンの分類について説明します。</a:t>
            </a:r>
            <a:endParaRPr kumimoji="1" lang="en-US" altLang="ja-JP" sz="1800" dirty="0" smtClean="0"/>
          </a:p>
          <a:p>
            <a:pPr defTabSz="780115">
              <a:defRPr/>
            </a:pPr>
            <a:r>
              <a:rPr kumimoji="1" lang="ja-JP" altLang="en-US" sz="1800" dirty="0" smtClean="0"/>
              <a:t>本研究で用いられる，コードクローンの分類は以下の</a:t>
            </a:r>
            <a:r>
              <a:rPr kumimoji="1" lang="en-US" altLang="ja-JP" sz="1800" dirty="0" smtClean="0"/>
              <a:t>2</a:t>
            </a:r>
            <a:r>
              <a:rPr kumimoji="1" lang="ja-JP" altLang="en-US" sz="1800" dirty="0" smtClean="0"/>
              <a:t>つです．</a:t>
            </a:r>
            <a:endParaRPr kumimoji="1" lang="en-US" altLang="ja-JP" sz="1800" dirty="0" smtClean="0"/>
          </a:p>
          <a:p>
            <a:pPr defTabSz="780115">
              <a:defRPr/>
            </a:pPr>
            <a:r>
              <a:rPr kumimoji="1" lang="ja-JP" altLang="en-US" sz="1800" dirty="0" smtClean="0"/>
              <a:t>まずタイプワンは，</a:t>
            </a:r>
            <a:r>
              <a:rPr lang="ja-JP" altLang="en-US" sz="1800" dirty="0">
                <a:solidFill>
                  <a:schemeClr val="dk1"/>
                </a:solidFill>
                <a:latin typeface="メイリオ" panose="020B0604030504040204" pitchFamily="50" charset="-128"/>
                <a:ea typeface="メイリオ" panose="020B0604030504040204" pitchFamily="50" charset="-128"/>
              </a:rPr>
              <a:t>空白，タブ文字，改行やコメントなどを除いて一致するコードクローン</a:t>
            </a:r>
            <a:r>
              <a:rPr lang="ja-JP" altLang="en-US" sz="1800" dirty="0">
                <a:latin typeface="メイリオ" panose="020B0604030504040204" pitchFamily="50" charset="-128"/>
                <a:ea typeface="メイリオ" panose="020B0604030504040204" pitchFamily="50" charset="-128"/>
              </a:rPr>
              <a:t>．</a:t>
            </a:r>
            <a:endParaRPr lang="en-US" altLang="ja-JP" sz="1800" dirty="0">
              <a:latin typeface="メイリオ" panose="020B0604030504040204" pitchFamily="50" charset="-128"/>
              <a:ea typeface="メイリオ" panose="020B0604030504040204" pitchFamily="50" charset="-128"/>
            </a:endParaRPr>
          </a:p>
          <a:p>
            <a:pPr defTabSz="780115">
              <a:defRPr/>
            </a:pPr>
            <a:r>
              <a:rPr kumimoji="1" lang="ja-JP" altLang="en-US" sz="1800" dirty="0" smtClean="0"/>
              <a:t>タイプツーは，</a:t>
            </a:r>
            <a:r>
              <a:rPr lang="ja-JP" altLang="en-US" sz="1800" dirty="0" smtClean="0">
                <a:solidFill>
                  <a:schemeClr val="dk1"/>
                </a:solidFill>
                <a:latin typeface="メイリオ" panose="020B0604030504040204" pitchFamily="50" charset="-128"/>
                <a:ea typeface="メイリオ" panose="020B0604030504040204" pitchFamily="50" charset="-128"/>
              </a:rPr>
              <a:t>タイプ</a:t>
            </a:r>
            <a:r>
              <a:rPr lang="ja-JP" altLang="en-US" sz="1800" dirty="0">
                <a:solidFill>
                  <a:schemeClr val="dk1"/>
                </a:solidFill>
                <a:latin typeface="メイリオ" panose="020B0604030504040204" pitchFamily="50" charset="-128"/>
                <a:ea typeface="メイリオ" panose="020B0604030504040204" pitchFamily="50" charset="-128"/>
              </a:rPr>
              <a:t>ワン</a:t>
            </a:r>
            <a:r>
              <a:rPr lang="ja-JP" altLang="en-US" sz="1800" dirty="0" smtClean="0">
                <a:solidFill>
                  <a:schemeClr val="dk1"/>
                </a:solidFill>
                <a:latin typeface="メイリオ" panose="020B0604030504040204" pitchFamily="50" charset="-128"/>
                <a:ea typeface="メイリオ" panose="020B0604030504040204" pitchFamily="50" charset="-128"/>
              </a:rPr>
              <a:t>の</a:t>
            </a:r>
            <a:r>
              <a:rPr lang="ja-JP" altLang="en-US" sz="1800" dirty="0">
                <a:solidFill>
                  <a:schemeClr val="dk1"/>
                </a:solidFill>
                <a:latin typeface="メイリオ" panose="020B0604030504040204" pitchFamily="50" charset="-128"/>
                <a:ea typeface="メイリオ" panose="020B0604030504040204" pitchFamily="50" charset="-128"/>
              </a:rPr>
              <a:t>条件に加えて</a:t>
            </a:r>
            <a:r>
              <a:rPr lang="ja-JP" altLang="en-US" sz="1800" dirty="0" smtClean="0">
                <a:solidFill>
                  <a:schemeClr val="dk1"/>
                </a:solidFill>
                <a:latin typeface="メイリオ" panose="020B0604030504040204" pitchFamily="50" charset="-128"/>
                <a:ea typeface="メイリオ" panose="020B0604030504040204" pitchFamily="50" charset="-128"/>
              </a:rPr>
              <a:t>，リテラル</a:t>
            </a:r>
            <a:r>
              <a:rPr lang="ja-JP" altLang="en-US" sz="1800" dirty="0">
                <a:solidFill>
                  <a:schemeClr val="dk1"/>
                </a:solidFill>
                <a:latin typeface="メイリオ" panose="020B0604030504040204" pitchFamily="50" charset="-128"/>
                <a:ea typeface="メイリオ" panose="020B0604030504040204" pitchFamily="50" charset="-128"/>
              </a:rPr>
              <a:t>，型、識別子を除いて一致するコードクローンを</a:t>
            </a:r>
            <a:r>
              <a:rPr lang="ja-JP" altLang="en-US" sz="1800" dirty="0" smtClean="0">
                <a:solidFill>
                  <a:schemeClr val="dk1"/>
                </a:solidFill>
                <a:latin typeface="メイリオ" panose="020B0604030504040204" pitchFamily="50" charset="-128"/>
                <a:ea typeface="メイリオ" panose="020B0604030504040204" pitchFamily="50" charset="-128"/>
              </a:rPr>
              <a:t>いいます</a:t>
            </a:r>
            <a:endParaRPr lang="en-US" altLang="ja-JP" sz="1800" dirty="0" smtClean="0">
              <a:solidFill>
                <a:schemeClr val="dk1"/>
              </a:solidFill>
              <a:latin typeface="メイリオ" panose="020B0604030504040204" pitchFamily="50" charset="-128"/>
              <a:ea typeface="メイリオ" panose="020B0604030504040204" pitchFamily="50" charset="-128"/>
            </a:endParaRPr>
          </a:p>
          <a:p>
            <a:pPr defTabSz="780115">
              <a:defRPr/>
            </a:pPr>
            <a:endParaRPr kumimoji="1" lang="en-US" altLang="ja-JP" sz="1800" dirty="0" smtClean="0">
              <a:solidFill>
                <a:schemeClr val="dk1"/>
              </a:solidFill>
              <a:latin typeface="メイリオ" panose="020B0604030504040204" pitchFamily="50" charset="-128"/>
              <a:ea typeface="メイリオ" panose="020B0604030504040204" pitchFamily="50" charset="-128"/>
            </a:endParaRPr>
          </a:p>
          <a:p>
            <a:pPr defTabSz="780115">
              <a:defRPr/>
            </a:pPr>
            <a:r>
              <a:rPr kumimoji="1" lang="ja-JP" altLang="en-US" sz="1800" dirty="0" smtClean="0">
                <a:solidFill>
                  <a:schemeClr val="dk1"/>
                </a:solidFill>
                <a:latin typeface="メイリオ" panose="020B0604030504040204" pitchFamily="50" charset="-128"/>
                <a:ea typeface="メイリオ" panose="020B0604030504040204" pitchFamily="50" charset="-128"/>
              </a:rPr>
              <a:t>次にコードクローンの例です．２つのコード片はこの</a:t>
            </a:r>
            <a:r>
              <a:rPr kumimoji="1" lang="en-US" altLang="ja-JP" sz="1800" dirty="0" smtClean="0">
                <a:solidFill>
                  <a:schemeClr val="dk1"/>
                </a:solidFill>
                <a:latin typeface="メイリオ" panose="020B0604030504040204" pitchFamily="50" charset="-128"/>
                <a:ea typeface="メイリオ" panose="020B0604030504040204" pitchFamily="50" charset="-128"/>
              </a:rPr>
              <a:t>show</a:t>
            </a:r>
            <a:r>
              <a:rPr kumimoji="1" lang="ja-JP" altLang="en-US" sz="1800" dirty="0" smtClean="0">
                <a:solidFill>
                  <a:schemeClr val="dk1"/>
                </a:solidFill>
                <a:latin typeface="メイリオ" panose="020B0604030504040204" pitchFamily="50" charset="-128"/>
                <a:ea typeface="メイリオ" panose="020B0604030504040204" pitchFamily="50" charset="-128"/>
              </a:rPr>
              <a:t>と</a:t>
            </a:r>
            <a:r>
              <a:rPr kumimoji="1" lang="en-US" altLang="ja-JP" sz="1800" dirty="0" smtClean="0">
                <a:solidFill>
                  <a:schemeClr val="dk1"/>
                </a:solidFill>
                <a:latin typeface="メイリオ" panose="020B0604030504040204" pitchFamily="50" charset="-128"/>
                <a:ea typeface="メイリオ" panose="020B0604030504040204" pitchFamily="50" charset="-128"/>
              </a:rPr>
              <a:t>print</a:t>
            </a:r>
            <a:r>
              <a:rPr kumimoji="1" lang="ja-JP" altLang="en-US" sz="1800" dirty="0" smtClean="0">
                <a:solidFill>
                  <a:schemeClr val="dk1"/>
                </a:solidFill>
                <a:latin typeface="メイリオ" panose="020B0604030504040204" pitchFamily="50" charset="-128"/>
                <a:ea typeface="メイリオ" panose="020B0604030504040204" pitchFamily="50" charset="-128"/>
              </a:rPr>
              <a:t>という関数と</a:t>
            </a:r>
            <a:r>
              <a:rPr kumimoji="1" lang="en-US" altLang="ja-JP" sz="1800" dirty="0" smtClean="0">
                <a:solidFill>
                  <a:schemeClr val="dk1"/>
                </a:solidFill>
                <a:latin typeface="メイリオ" panose="020B0604030504040204" pitchFamily="50" charset="-128"/>
                <a:ea typeface="メイリオ" panose="020B0604030504040204" pitchFamily="50" charset="-128"/>
              </a:rPr>
              <a:t>,</a:t>
            </a:r>
          </a:p>
          <a:p>
            <a:pPr defTabSz="780115">
              <a:defRPr/>
            </a:pPr>
            <a:r>
              <a:rPr kumimoji="1" lang="en-US" altLang="ja-JP" sz="1800" dirty="0" smtClean="0">
                <a:solidFill>
                  <a:schemeClr val="dk1"/>
                </a:solidFill>
                <a:latin typeface="メイリオ" panose="020B0604030504040204" pitchFamily="50" charset="-128"/>
                <a:ea typeface="メイリオ" panose="020B0604030504040204" pitchFamily="50" charset="-128"/>
              </a:rPr>
              <a:t>Range </a:t>
            </a:r>
            <a:r>
              <a:rPr kumimoji="1" lang="ja-JP" altLang="en-US" sz="1800" dirty="0" smtClean="0">
                <a:solidFill>
                  <a:schemeClr val="dk1"/>
                </a:solidFill>
                <a:latin typeface="メイリオ" panose="020B0604030504040204" pitchFamily="50" charset="-128"/>
                <a:ea typeface="メイリオ" panose="020B0604030504040204" pitchFamily="50" charset="-128"/>
              </a:rPr>
              <a:t>と</a:t>
            </a:r>
            <a:r>
              <a:rPr kumimoji="1" lang="en-US" altLang="ja-JP" sz="1800" dirty="0" smtClean="0">
                <a:solidFill>
                  <a:schemeClr val="dk1"/>
                </a:solidFill>
                <a:latin typeface="メイリオ" panose="020B0604030504040204" pitchFamily="50" charset="-128"/>
                <a:ea typeface="メイリオ" panose="020B0604030504040204" pitchFamily="50" charset="-128"/>
              </a:rPr>
              <a:t>max</a:t>
            </a:r>
            <a:r>
              <a:rPr kumimoji="1" lang="ja-JP" altLang="en-US" sz="1800" dirty="0" smtClean="0">
                <a:solidFill>
                  <a:schemeClr val="dk1"/>
                </a:solidFill>
                <a:latin typeface="メイリオ" panose="020B0604030504040204" pitchFamily="50" charset="-128"/>
                <a:ea typeface="メイリオ" panose="020B0604030504040204" pitchFamily="50" charset="-128"/>
              </a:rPr>
              <a:t>の変数名が異なるだけで類似したコード片です．</a:t>
            </a:r>
            <a:endParaRPr kumimoji="1" lang="en-US" altLang="ja-JP" sz="1800" dirty="0" smtClean="0">
              <a:solidFill>
                <a:schemeClr val="dk1"/>
              </a:solidFill>
              <a:latin typeface="メイリオ" panose="020B0604030504040204" pitchFamily="50" charset="-128"/>
              <a:ea typeface="メイリオ" panose="020B0604030504040204" pitchFamily="50" charset="-128"/>
            </a:endParaRPr>
          </a:p>
          <a:p>
            <a:pPr defTabSz="780115">
              <a:defRPr/>
            </a:pPr>
            <a:r>
              <a:rPr kumimoji="1" lang="ja-JP" altLang="en-US" sz="1800" dirty="0" smtClean="0">
                <a:solidFill>
                  <a:schemeClr val="dk1"/>
                </a:solidFill>
                <a:latin typeface="メイリオ" panose="020B0604030504040204" pitchFamily="50" charset="-128"/>
                <a:ea typeface="メイリオ" panose="020B0604030504040204" pitchFamily="50" charset="-128"/>
              </a:rPr>
              <a:t>これはタイプ</a:t>
            </a:r>
            <a:r>
              <a:rPr kumimoji="1" lang="en-US" altLang="ja-JP" sz="1800" dirty="0" smtClean="0">
                <a:solidFill>
                  <a:schemeClr val="dk1"/>
                </a:solidFill>
                <a:latin typeface="メイリオ" panose="020B0604030504040204" pitchFamily="50" charset="-128"/>
                <a:ea typeface="メイリオ" panose="020B0604030504040204" pitchFamily="50" charset="-128"/>
              </a:rPr>
              <a:t>2</a:t>
            </a:r>
            <a:r>
              <a:rPr kumimoji="1" lang="ja-JP" altLang="en-US" sz="1800" dirty="0" smtClean="0">
                <a:solidFill>
                  <a:schemeClr val="dk1"/>
                </a:solidFill>
                <a:latin typeface="メイリオ" panose="020B0604030504040204" pitchFamily="50" charset="-128"/>
                <a:ea typeface="メイリオ" panose="020B0604030504040204" pitchFamily="50" charset="-128"/>
              </a:rPr>
              <a:t>のコードクローンと考えられます</a:t>
            </a:r>
            <a:endParaRPr kumimoji="1" lang="ja-JP" altLang="en-US" sz="18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a:t>
            </a:fld>
            <a:endParaRPr kumimoji="1" lang="ja-JP" altLang="en-US"/>
          </a:p>
        </p:txBody>
      </p:sp>
    </p:spTree>
    <p:extLst>
      <p:ext uri="{BB962C8B-B14F-4D97-AF65-F5344CB8AC3E}">
        <p14:creationId xmlns:p14="http://schemas.microsoft.com/office/powerpoint/2010/main" val="20736620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Sudoku</a:t>
            </a:r>
            <a:r>
              <a:rPr kumimoji="1" lang="ja-JP" altLang="en-US" dirty="0" smtClean="0"/>
              <a:t>というのは</a:t>
            </a:r>
            <a:r>
              <a:rPr lang="en-US" altLang="ja-JP" dirty="0" smtClean="0"/>
              <a:t>9×9</a:t>
            </a:r>
            <a:r>
              <a:rPr lang="ja-JP" altLang="en-US" dirty="0" smtClean="0"/>
              <a:t>の正方形のマスの中に</a:t>
            </a:r>
            <a:r>
              <a:rPr lang="en-US" altLang="ja-JP" dirty="0" smtClean="0"/>
              <a:t>1</a:t>
            </a:r>
            <a:r>
              <a:rPr lang="ja-JP" altLang="en-US" dirty="0" smtClean="0"/>
              <a:t>～</a:t>
            </a:r>
            <a:r>
              <a:rPr lang="en-US" altLang="ja-JP" dirty="0" smtClean="0"/>
              <a:t>9</a:t>
            </a:r>
            <a:r>
              <a:rPr lang="ja-JP" altLang="en-US" dirty="0" smtClean="0"/>
              <a:t>の数字を入れるパズルである．</a:t>
            </a:r>
            <a:endParaRPr kumimoji="1" lang="en-US" altLang="ja-JP" dirty="0" smtClean="0"/>
          </a:p>
          <a:p>
            <a:r>
              <a:rPr kumimoji="1" lang="ja-JP" altLang="en-US" dirty="0" smtClean="0"/>
              <a:t>クリック｜</a:t>
            </a:r>
            <a:endParaRPr kumimoji="1" lang="en-US" altLang="ja-JP" dirty="0" smtClean="0"/>
          </a:p>
          <a:p>
            <a:r>
              <a:rPr kumimoji="1" lang="ja-JP" altLang="en-US" dirty="0" smtClean="0"/>
              <a:t>このようなマスと予め与えられた数字があれば，</a:t>
            </a:r>
            <a:endParaRPr kumimoji="1" lang="en-US" altLang="ja-JP" dirty="0" smtClean="0"/>
          </a:p>
          <a:p>
            <a:r>
              <a:rPr kumimoji="1" lang="ja-JP" altLang="en-US" dirty="0" smtClean="0"/>
              <a:t>残りのマスにこのように数字を入れることを目的とするパズルです</a:t>
            </a:r>
            <a:endParaRPr kumimoji="1" lang="en-US" altLang="ja-JP" dirty="0" smtClean="0"/>
          </a:p>
          <a:p>
            <a:r>
              <a:rPr kumimoji="1" lang="ja-JP" altLang="en-US" dirty="0" smtClean="0"/>
              <a:t>各言語でこのパズルを解くプログラムが実装されていました。</a:t>
            </a:r>
            <a:endParaRPr kumimoji="1" lang="en-US" altLang="ja-JP" dirty="0" smtClean="0"/>
          </a:p>
          <a:p>
            <a:r>
              <a:rPr kumimoji="1" lang="ja-JP" altLang="en-US" dirty="0" smtClean="0"/>
              <a:t>クリック｜</a:t>
            </a:r>
            <a:endParaRPr kumimoji="1" lang="en-US" altLang="ja-JP" dirty="0" smtClean="0"/>
          </a:p>
          <a:p>
            <a:r>
              <a:rPr kumimoji="1" lang="ja-JP" altLang="en-US" dirty="0" smtClean="0"/>
              <a:t>このパズルを解くプログラムでは，解法の途中で，</a:t>
            </a:r>
            <a:endParaRPr kumimoji="1" lang="en-US" altLang="ja-JP" dirty="0" smtClean="0"/>
          </a:p>
          <a:p>
            <a:r>
              <a:rPr kumimoji="1" lang="ja-JP" altLang="en-US" dirty="0" smtClean="0"/>
              <a:t>入る数字の条件をチェックする際に，行と列の走査を行います．</a:t>
            </a:r>
            <a:endParaRPr kumimoji="1" lang="en-US" altLang="ja-JP" dirty="0" smtClean="0"/>
          </a:p>
          <a:p>
            <a:r>
              <a:rPr kumimoji="1" lang="ja-JP" altLang="en-US" dirty="0" smtClean="0"/>
              <a:t>この行向きと列向きの走査が似た制御文（または</a:t>
            </a:r>
            <a:r>
              <a:rPr kumimoji="1" lang="en-US" altLang="ja-JP" dirty="0" smtClean="0"/>
              <a:t>for</a:t>
            </a:r>
            <a:r>
              <a:rPr kumimoji="1" lang="ja-JP" altLang="en-US" dirty="0" smtClean="0"/>
              <a:t>文）で実装されていて，</a:t>
            </a:r>
            <a:endParaRPr kumimoji="1" lang="en-US" altLang="ja-JP" dirty="0" smtClean="0"/>
          </a:p>
          <a:p>
            <a:r>
              <a:rPr kumimoji="1" lang="ja-JP" altLang="en-US" dirty="0" smtClean="0"/>
              <a:t>コードクローンが存在すると考えました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21</a:t>
            </a:fld>
            <a:endParaRPr kumimoji="1" lang="ja-JP" altLang="en-US"/>
          </a:p>
        </p:txBody>
      </p:sp>
    </p:spTree>
    <p:extLst>
      <p:ext uri="{BB962C8B-B14F-4D97-AF65-F5344CB8AC3E}">
        <p14:creationId xmlns:p14="http://schemas.microsoft.com/office/powerpoint/2010/main" val="17802989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23</a:t>
            </a:fld>
            <a:endParaRPr kumimoji="1" lang="ja-JP" altLang="en-US"/>
          </a:p>
        </p:txBody>
      </p:sp>
    </p:spTree>
    <p:extLst>
      <p:ext uri="{BB962C8B-B14F-4D97-AF65-F5344CB8AC3E}">
        <p14:creationId xmlns:p14="http://schemas.microsoft.com/office/powerpoint/2010/main" val="32238790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ツールの配布を考えています．</a:t>
            </a:r>
            <a:endParaRPr kumimoji="1" lang="en-US" altLang="ja-JP" dirty="0" smtClean="0"/>
          </a:p>
          <a:p>
            <a:r>
              <a:rPr kumimoji="1" lang="en-US" altLang="ja-JP" dirty="0" smtClean="0"/>
              <a:t>CCFinder</a:t>
            </a:r>
            <a:r>
              <a:rPr kumimoji="1" lang="ja-JP" altLang="en-US" dirty="0" smtClean="0"/>
              <a:t>の名前を頂いたものの，まだまだ良いツールとは言えないのですが．</a:t>
            </a:r>
            <a:endParaRPr kumimoji="1" lang="en-US" altLang="ja-JP" dirty="0" smtClean="0"/>
          </a:p>
          <a:p>
            <a:r>
              <a:rPr kumimoji="1" lang="ja-JP" altLang="en-US" dirty="0" smtClean="0"/>
              <a:t>これから拡張していこうと考えています。よろしくお願いします。</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24</a:t>
            </a:fld>
            <a:endParaRPr kumimoji="1" lang="ja-JP" altLang="en-US"/>
          </a:p>
        </p:txBody>
      </p:sp>
    </p:spTree>
    <p:extLst>
      <p:ext uri="{BB962C8B-B14F-4D97-AF65-F5344CB8AC3E}">
        <p14:creationId xmlns:p14="http://schemas.microsoft.com/office/powerpoint/2010/main" val="775822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次にコードクローン検出ツールについて説明します．</a:t>
            </a:r>
            <a:endParaRPr kumimoji="1" lang="en-US" altLang="ja-JP" sz="1200" dirty="0" smtClean="0"/>
          </a:p>
          <a:p>
            <a:r>
              <a:rPr kumimoji="1" lang="en-US" altLang="ja-JP" sz="1200" dirty="0" smtClean="0"/>
              <a:t>CCFinder</a:t>
            </a:r>
            <a:r>
              <a:rPr kumimoji="1" lang="ja-JP" altLang="en-US" sz="1200" dirty="0" smtClean="0"/>
              <a:t>はコードクローンを自動的に検出するツールであり，多くの企業や研究で使用されています</a:t>
            </a:r>
            <a:endParaRPr kumimoji="1" lang="en-US" altLang="ja-JP" sz="1200" dirty="0" smtClean="0"/>
          </a:p>
          <a:p>
            <a:r>
              <a:rPr kumimoji="1" lang="en-US" altLang="ja-JP" sz="1200" dirty="0" err="1" smtClean="0"/>
              <a:t>CCFinde</a:t>
            </a:r>
            <a:r>
              <a:rPr kumimoji="1" lang="ja-JP" altLang="en-US" sz="1200" dirty="0" smtClean="0"/>
              <a:t>の特徴として以下の</a:t>
            </a:r>
            <a:r>
              <a:rPr kumimoji="1" lang="en-US" altLang="ja-JP" sz="1200" dirty="0" smtClean="0"/>
              <a:t>3</a:t>
            </a:r>
            <a:r>
              <a:rPr kumimoji="1" lang="ja-JP" altLang="en-US" sz="1200" dirty="0" smtClean="0"/>
              <a:t>つがあります</a:t>
            </a:r>
            <a:r>
              <a:rPr kumimoji="1" lang="ja-JP" altLang="en-US" sz="1200" dirty="0"/>
              <a:t>。</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a:t>
            </a:fld>
            <a:endParaRPr kumimoji="1" lang="ja-JP" altLang="en-US"/>
          </a:p>
        </p:txBody>
      </p:sp>
    </p:spTree>
    <p:extLst>
      <p:ext uri="{BB962C8B-B14F-4D97-AF65-F5344CB8AC3E}">
        <p14:creationId xmlns:p14="http://schemas.microsoft.com/office/powerpoint/2010/main" val="4092831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800" dirty="0" smtClean="0"/>
              <a:t>CCFinder</a:t>
            </a:r>
            <a:r>
              <a:rPr kumimoji="1" lang="ja-JP" altLang="en-US" sz="1800" dirty="0" smtClean="0"/>
              <a:t>の処理概要です．</a:t>
            </a:r>
            <a:endParaRPr kumimoji="1" lang="en-US" altLang="ja-JP" sz="1800" dirty="0" smtClean="0"/>
          </a:p>
          <a:p>
            <a:r>
              <a:rPr kumimoji="1" lang="en-US" altLang="ja-JP" sz="1800" dirty="0" smtClean="0"/>
              <a:t>CCFinder</a:t>
            </a:r>
            <a:r>
              <a:rPr kumimoji="1" lang="ja-JP" altLang="en-US" sz="1800" dirty="0" smtClean="0"/>
              <a:t>はトークン単位のコードクローンを検出するために，字句解析を行っています．</a:t>
            </a:r>
            <a:endParaRPr kumimoji="1" lang="en-US" altLang="ja-JP" sz="1800" dirty="0" smtClean="0"/>
          </a:p>
          <a:p>
            <a:r>
              <a:rPr kumimoji="1" lang="ja-JP" altLang="en-US" sz="1800" dirty="0" smtClean="0"/>
              <a:t>この字句解析は右上に示すようなもので，このような文があると，</a:t>
            </a:r>
            <a:r>
              <a:rPr kumimoji="1" lang="en-US" altLang="ja-JP" sz="1800" dirty="0" smtClean="0"/>
              <a:t>if ( b</a:t>
            </a:r>
            <a:r>
              <a:rPr kumimoji="1" lang="ja-JP" altLang="en-US" sz="1800" dirty="0" err="1" smtClean="0"/>
              <a:t>のように</a:t>
            </a:r>
            <a:r>
              <a:rPr kumimoji="1" lang="ja-JP" altLang="en-US" sz="1800" dirty="0" smtClean="0"/>
              <a:t>意味のある字句を分割する処理をいいます．</a:t>
            </a:r>
            <a:endParaRPr kumimoji="1" lang="en-US" altLang="ja-JP" sz="1800" dirty="0" smtClean="0"/>
          </a:p>
          <a:p>
            <a:r>
              <a:rPr kumimoji="1" lang="ja-JP" altLang="en-US" sz="1800" dirty="0" smtClean="0"/>
              <a:t>字句解析は言語によって依存しているため，対象となる言語</a:t>
            </a:r>
            <a:r>
              <a:rPr kumimoji="1" lang="en-US" altLang="ja-JP" sz="1800" dirty="0" smtClean="0"/>
              <a:t>1</a:t>
            </a:r>
            <a:r>
              <a:rPr kumimoji="1" lang="ja-JP" altLang="en-US" sz="1800" dirty="0" smtClean="0"/>
              <a:t>つ</a:t>
            </a:r>
            <a:r>
              <a:rPr kumimoji="1" lang="en-US" altLang="ja-JP" sz="1800" dirty="0" smtClean="0"/>
              <a:t>1</a:t>
            </a:r>
            <a:r>
              <a:rPr kumimoji="1" lang="ja-JP" altLang="en-US" sz="1800" dirty="0" err="1" smtClean="0"/>
              <a:t>つに</a:t>
            </a:r>
            <a:r>
              <a:rPr kumimoji="1" lang="ja-JP" altLang="en-US" sz="1800" dirty="0" smtClean="0"/>
              <a:t>字句解析を実装する必要がありました</a:t>
            </a:r>
            <a:endParaRPr kumimoji="1" lang="en-US" altLang="ja-JP" sz="1800"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4</a:t>
            </a:fld>
            <a:endParaRPr kumimoji="1" lang="ja-JP" altLang="en-US"/>
          </a:p>
        </p:txBody>
      </p:sp>
    </p:spTree>
    <p:extLst>
      <p:ext uri="{BB962C8B-B14F-4D97-AF65-F5344CB8AC3E}">
        <p14:creationId xmlns:p14="http://schemas.microsoft.com/office/powerpoint/2010/main" val="3254636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800" dirty="0" smtClean="0"/>
              <a:t>次に変換処理についてです。</a:t>
            </a:r>
            <a:endParaRPr kumimoji="1" lang="en-US" altLang="ja-JP" sz="1800" dirty="0" smtClean="0"/>
          </a:p>
          <a:p>
            <a:r>
              <a:rPr kumimoji="1" lang="en-US" altLang="ja-JP" sz="1800" dirty="0" smtClean="0"/>
              <a:t>CCFinder</a:t>
            </a:r>
            <a:r>
              <a:rPr kumimoji="1" lang="ja-JP" altLang="en-US" sz="1800" dirty="0" smtClean="0"/>
              <a:t>ではソースコード中の識別子を別のトークンに置き換える作業を行っています．</a:t>
            </a:r>
            <a:endParaRPr kumimoji="1" lang="en-US" altLang="ja-JP" sz="1800" dirty="0" smtClean="0"/>
          </a:p>
          <a:p>
            <a:r>
              <a:rPr kumimoji="1" lang="ja-JP" altLang="en-US" sz="1800" dirty="0" smtClean="0"/>
              <a:t>字句解析で分割されたトークンがこれだとすると，この列のように置き換えています．</a:t>
            </a:r>
            <a:endParaRPr kumimoji="1" lang="en-US" altLang="ja-JP" sz="1800" dirty="0" smtClean="0"/>
          </a:p>
          <a:p>
            <a:r>
              <a:rPr kumimoji="1" lang="ja-JP" altLang="en-US" sz="1800" dirty="0" smtClean="0"/>
              <a:t>このように識別子を表す文字列を全て同じトークンに置き換えていて，</a:t>
            </a:r>
            <a:endParaRPr kumimoji="1" lang="en-US" altLang="ja-JP" sz="18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今回の例ではドルマークに置き換えています．これはタイプ</a:t>
            </a:r>
            <a:r>
              <a:rPr kumimoji="1" lang="en-US" altLang="ja-JP" sz="1800" dirty="0" smtClean="0"/>
              <a:t>2</a:t>
            </a:r>
            <a:r>
              <a:rPr kumimoji="1" lang="ja-JP" altLang="en-US" sz="1800" dirty="0" smtClean="0"/>
              <a:t>のコードクローンを検出するために行われます．</a:t>
            </a:r>
            <a:endParaRPr kumimoji="1" lang="en-US" altLang="ja-JP" sz="1800"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5</a:t>
            </a:fld>
            <a:endParaRPr kumimoji="1" lang="ja-JP" altLang="en-US"/>
          </a:p>
        </p:txBody>
      </p:sp>
    </p:spTree>
    <p:extLst>
      <p:ext uri="{BB962C8B-B14F-4D97-AF65-F5344CB8AC3E}">
        <p14:creationId xmlns:p14="http://schemas.microsoft.com/office/powerpoint/2010/main" val="2880841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800" dirty="0" smtClean="0"/>
              <a:t>次は多言語に対応したコードクローン検出動機について説明します．</a:t>
            </a:r>
            <a:endParaRPr kumimoji="1" lang="en-US" altLang="ja-JP" sz="1800" dirty="0" smtClean="0"/>
          </a:p>
          <a:p>
            <a:r>
              <a:rPr kumimoji="1" lang="en-US" altLang="ja-JP" sz="1800" dirty="0" smtClean="0"/>
              <a:t>CCFinder</a:t>
            </a:r>
            <a:r>
              <a:rPr kumimoji="1" lang="ja-JP" altLang="en-US" sz="1800" dirty="0" smtClean="0"/>
              <a:t>はユーザから新たな言語に対応してほしいと，要望が寄せられています</a:t>
            </a:r>
            <a:endParaRPr kumimoji="1" lang="en-US" altLang="ja-JP" sz="1800" dirty="0" smtClean="0"/>
          </a:p>
          <a:p>
            <a:r>
              <a:rPr kumimoji="1" lang="ja-JP" altLang="en-US" sz="1800" dirty="0" smtClean="0"/>
              <a:t>しかし対応言語を増やすには，その言語の字句解析を実装する必要があり，</a:t>
            </a:r>
            <a:endParaRPr kumimoji="1" lang="en-US" altLang="ja-JP" sz="1800" dirty="0" smtClean="0"/>
          </a:p>
          <a:p>
            <a:r>
              <a:rPr kumimoji="1" lang="ja-JP" altLang="en-US" sz="1800" dirty="0" smtClean="0"/>
              <a:t>一つ一つの言語に対応して，その都度実装を行うのは手間のかかる作業です。</a:t>
            </a:r>
            <a:endParaRPr kumimoji="1" lang="en-US" altLang="ja-JP" sz="1800" dirty="0" smtClean="0"/>
          </a:p>
          <a:p>
            <a:r>
              <a:rPr kumimoji="1" lang="ja-JP" altLang="en-US" sz="1800" dirty="0" smtClean="0"/>
              <a:t>このような仕組みよりも，多くの言語に対応できる仕組みを使えば手間が少なくすむとされています．</a:t>
            </a:r>
            <a:endParaRPr kumimoji="1" lang="en-US" altLang="ja-JP" sz="1800" dirty="0" smtClean="0"/>
          </a:p>
          <a:p>
            <a:r>
              <a:rPr kumimoji="1" lang="ja-JP" altLang="en-US" sz="1800" dirty="0" smtClean="0"/>
              <a:t>今回のコードクローン検出ツールで言えば，</a:t>
            </a:r>
            <a:endParaRPr kumimoji="1" lang="en-US" altLang="ja-JP" sz="1800" dirty="0" smtClean="0"/>
          </a:p>
          <a:p>
            <a:r>
              <a:rPr kumimoji="1" lang="ja-JP" altLang="en-US" sz="1800" dirty="0" smtClean="0"/>
              <a:t>ユーザが言語間の文法の違いを入力できる仕組みを作れば良いと考えられます。</a:t>
            </a:r>
            <a:endParaRPr kumimoji="1" lang="en-US" altLang="ja-JP" sz="1800"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6</a:t>
            </a:fld>
            <a:endParaRPr kumimoji="1" lang="ja-JP" altLang="en-US"/>
          </a:p>
        </p:txBody>
      </p:sp>
    </p:spTree>
    <p:extLst>
      <p:ext uri="{BB962C8B-B14F-4D97-AF65-F5344CB8AC3E}">
        <p14:creationId xmlns:p14="http://schemas.microsoft.com/office/powerpoint/2010/main" val="2253157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次に言語間の字句解析における違いについて説明します．</a:t>
            </a:r>
            <a:endParaRPr kumimoji="1" lang="en-US" altLang="ja-JP" dirty="0" smtClean="0"/>
          </a:p>
          <a:p>
            <a:r>
              <a:rPr kumimoji="1" lang="ja-JP" altLang="en-US" dirty="0" smtClean="0"/>
              <a:t>言語間の文法の差の大きな要因の</a:t>
            </a:r>
            <a:r>
              <a:rPr kumimoji="1" lang="en-US" altLang="ja-JP" dirty="0" smtClean="0"/>
              <a:t>1</a:t>
            </a:r>
            <a:r>
              <a:rPr kumimoji="1" lang="ja-JP" altLang="en-US" dirty="0" smtClean="0"/>
              <a:t>つとしてコメントが挙げられます．</a:t>
            </a:r>
            <a:endParaRPr kumimoji="1" lang="en-US" altLang="ja-JP" dirty="0" smtClean="0"/>
          </a:p>
          <a:p>
            <a:r>
              <a:rPr kumimoji="1" lang="ja-JP" altLang="en-US" dirty="0" smtClean="0"/>
              <a:t>コードクローンの定義より，コメントは含まれないため，字句解析ではコメントを無視している．</a:t>
            </a:r>
            <a:endParaRPr kumimoji="1" lang="en-US" altLang="ja-JP" dirty="0" smtClean="0"/>
          </a:p>
          <a:p>
            <a:r>
              <a:rPr kumimoji="1" lang="ja-JP" altLang="en-US" dirty="0" smtClean="0"/>
              <a:t>多くの言語で，コメント機能が使われているため，</a:t>
            </a:r>
            <a:endParaRPr kumimoji="1" lang="en-US" altLang="ja-JP" dirty="0" smtClean="0"/>
          </a:p>
          <a:p>
            <a:r>
              <a:rPr kumimoji="1" lang="ja-JP" altLang="en-US" dirty="0" smtClean="0"/>
              <a:t>字句解析部へのコメントルールの入力が必要と考えられます．</a:t>
            </a:r>
            <a:endParaRPr kumimoji="1" lang="en-US" altLang="ja-JP" dirty="0" smtClean="0"/>
          </a:p>
          <a:p>
            <a:r>
              <a:rPr kumimoji="1" lang="ja-JP" altLang="en-US" dirty="0" smtClean="0"/>
              <a:t>これが言語によるコメントの違い例です。</a:t>
            </a:r>
            <a:endParaRPr kumimoji="1" lang="en-US" altLang="ja-JP" dirty="0" smtClean="0"/>
          </a:p>
          <a:p>
            <a:r>
              <a:rPr kumimoji="1" lang="ja-JP" altLang="en-US" dirty="0" smtClean="0"/>
              <a:t>２つの言語では行コメントと呼ばれるコメントルールが存在し，</a:t>
            </a:r>
            <a:endParaRPr kumimoji="1" lang="en-US" altLang="ja-JP" dirty="0" smtClean="0"/>
          </a:p>
          <a:p>
            <a:r>
              <a:rPr kumimoji="1" lang="en-US" altLang="ja-JP" dirty="0" smtClean="0"/>
              <a:t>C</a:t>
            </a:r>
            <a:r>
              <a:rPr kumimoji="1" lang="ja-JP" altLang="en-US" dirty="0" smtClean="0"/>
              <a:t>言語ではこのようにスラッシュが</a:t>
            </a:r>
            <a:r>
              <a:rPr kumimoji="1" lang="en-US" altLang="ja-JP" dirty="0" smtClean="0"/>
              <a:t>2</a:t>
            </a:r>
            <a:r>
              <a:rPr kumimoji="1" lang="ja-JP" altLang="en-US" dirty="0" smtClean="0"/>
              <a:t>つ現れると，それ以降行末までをコメントとしています．</a:t>
            </a:r>
            <a:endParaRPr kumimoji="1" lang="en-US" altLang="ja-JP" dirty="0" smtClean="0"/>
          </a:p>
          <a:p>
            <a:r>
              <a:rPr kumimoji="1" lang="en-US" altLang="ja-JP" dirty="0" smtClean="0"/>
              <a:t>Ruby</a:t>
            </a:r>
            <a:r>
              <a:rPr kumimoji="1" lang="ja-JP" altLang="en-US" dirty="0" smtClean="0"/>
              <a:t>では</a:t>
            </a:r>
            <a:r>
              <a:rPr kumimoji="1" lang="en-US" altLang="ja-JP" dirty="0" smtClean="0"/>
              <a:t>#</a:t>
            </a:r>
            <a:r>
              <a:rPr kumimoji="1" lang="ja-JP" altLang="en-US" dirty="0" smtClean="0"/>
              <a:t>が現れると，それ以降行末までをコメントとしています．</a:t>
            </a:r>
            <a:endParaRPr kumimoji="1" lang="en-US" altLang="ja-JP" dirty="0" smtClean="0"/>
          </a:p>
          <a:p>
            <a:r>
              <a:rPr kumimoji="1" lang="ja-JP" altLang="en-US" dirty="0" smtClean="0"/>
              <a:t>同じ行コメントでも言語によって開始記号が違っています．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7</a:t>
            </a:fld>
            <a:endParaRPr kumimoji="1" lang="ja-JP" altLang="en-US"/>
          </a:p>
        </p:txBody>
      </p:sp>
    </p:spTree>
    <p:extLst>
      <p:ext uri="{BB962C8B-B14F-4D97-AF65-F5344CB8AC3E}">
        <p14:creationId xmlns:p14="http://schemas.microsoft.com/office/powerpoint/2010/main" val="1429456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800" dirty="0" smtClean="0"/>
              <a:t>次に識別子の検出です．</a:t>
            </a:r>
            <a:endParaRPr kumimoji="1" lang="en-US" altLang="ja-JP" sz="1800" dirty="0" smtClean="0"/>
          </a:p>
          <a:p>
            <a:r>
              <a:rPr kumimoji="1" lang="ja-JP" altLang="en-US" sz="1800" dirty="0" smtClean="0"/>
              <a:t>変換処理を行い，タイプ</a:t>
            </a:r>
            <a:r>
              <a:rPr kumimoji="1" lang="en-US" altLang="ja-JP" sz="1800" dirty="0" smtClean="0"/>
              <a:t>2</a:t>
            </a:r>
            <a:r>
              <a:rPr kumimoji="1" lang="ja-JP" altLang="en-US" sz="1800" dirty="0" smtClean="0"/>
              <a:t>のコードクローン検出を行うために，</a:t>
            </a:r>
            <a:endParaRPr kumimoji="1" lang="en-US" altLang="ja-JP" sz="1800" dirty="0" smtClean="0"/>
          </a:p>
          <a:p>
            <a:r>
              <a:rPr kumimoji="1" lang="ja-JP" altLang="en-US" sz="1800" dirty="0" smtClean="0"/>
              <a:t>ソースコードから識別子を探し出す必要がある．</a:t>
            </a:r>
            <a:endParaRPr kumimoji="1" lang="en-US" altLang="ja-JP" sz="1800" dirty="0" smtClean="0"/>
          </a:p>
          <a:p>
            <a:endParaRPr kumimoji="1" lang="en-US" altLang="ja-JP" sz="1800" dirty="0" smtClean="0"/>
          </a:p>
          <a:p>
            <a:r>
              <a:rPr kumimoji="1" lang="ja-JP" altLang="en-US" sz="1800" dirty="0" smtClean="0"/>
              <a:t>その手順</a:t>
            </a:r>
            <a:r>
              <a:rPr kumimoji="1" lang="en-US" altLang="ja-JP" sz="1800" dirty="0" smtClean="0"/>
              <a:t>1</a:t>
            </a:r>
            <a:r>
              <a:rPr kumimoji="1" lang="ja-JP" altLang="en-US" sz="1800" dirty="0" smtClean="0"/>
              <a:t>として，ソースコードの中から英数字列を検出します．</a:t>
            </a:r>
            <a:endParaRPr kumimoji="1" lang="en-US" altLang="ja-JP" sz="1800" dirty="0" smtClean="0"/>
          </a:p>
          <a:p>
            <a:r>
              <a:rPr kumimoji="1" lang="ja-JP" altLang="en-US" sz="1800" dirty="0" smtClean="0"/>
              <a:t>ここでは識別子は英数字列であると考えています．</a:t>
            </a:r>
            <a:endParaRPr kumimoji="1" lang="en-US" altLang="ja-JP" sz="1800" dirty="0" smtClean="0"/>
          </a:p>
          <a:p>
            <a:r>
              <a:rPr kumimoji="1" lang="ja-JP" altLang="en-US" sz="1800" dirty="0" smtClean="0"/>
              <a:t>手順２として，英数字列を識別子と予約語に分別する必要があります</a:t>
            </a:r>
            <a:endParaRPr kumimoji="1" lang="en-US" altLang="ja-JP" sz="1800" dirty="0" smtClean="0"/>
          </a:p>
          <a:p>
            <a:r>
              <a:rPr kumimoji="1" lang="ja-JP" altLang="en-US" sz="1800" dirty="0" smtClean="0"/>
              <a:t>手順</a:t>
            </a:r>
            <a:r>
              <a:rPr kumimoji="1" lang="en-US" altLang="ja-JP" sz="1800" dirty="0" smtClean="0"/>
              <a:t>1</a:t>
            </a:r>
            <a:r>
              <a:rPr kumimoji="1" lang="ja-JP" altLang="en-US" sz="1800" dirty="0" smtClean="0"/>
              <a:t>が可能になるトークン分割を行う必要があります。</a:t>
            </a:r>
            <a:endParaRPr kumimoji="1" lang="en-US" altLang="ja-JP" sz="1800" dirty="0" smtClean="0"/>
          </a:p>
          <a:p>
            <a:r>
              <a:rPr kumimoji="1" lang="ja-JP" altLang="en-US" sz="1800" dirty="0" smtClean="0"/>
              <a:t>手順</a:t>
            </a:r>
            <a:r>
              <a:rPr kumimoji="1" lang="en-US" altLang="ja-JP" sz="1800" dirty="0" smtClean="0"/>
              <a:t>2</a:t>
            </a:r>
            <a:r>
              <a:rPr kumimoji="1" lang="ja-JP" altLang="en-US" sz="1800" dirty="0" smtClean="0"/>
              <a:t>を行うために予約語の入力が必要です．</a:t>
            </a:r>
            <a:endParaRPr kumimoji="1" lang="ja-JP" altLang="en-US" sz="18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8</a:t>
            </a:fld>
            <a:endParaRPr kumimoji="1" lang="ja-JP" altLang="en-US"/>
          </a:p>
        </p:txBody>
      </p:sp>
    </p:spTree>
    <p:extLst>
      <p:ext uri="{BB962C8B-B14F-4D97-AF65-F5344CB8AC3E}">
        <p14:creationId xmlns:p14="http://schemas.microsoft.com/office/powerpoint/2010/main" val="35612129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9</a:t>
            </a:fld>
            <a:endParaRPr kumimoji="1" lang="ja-JP" altLang="en-US"/>
          </a:p>
        </p:txBody>
      </p:sp>
    </p:spTree>
    <p:extLst>
      <p:ext uri="{BB962C8B-B14F-4D97-AF65-F5344CB8AC3E}">
        <p14:creationId xmlns:p14="http://schemas.microsoft.com/office/powerpoint/2010/main" val="27701157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chemeClr val="tx1"/>
                </a:solidFill>
              </a:defRPr>
            </a:lvl1pPr>
          </a:lstStyle>
          <a:p>
            <a:pPr lvl="0"/>
            <a:r>
              <a:rPr lang="ja-JP" altLang="en-US" noProof="0"/>
              <a:t>マスター サブタイトルの書式設定</a:t>
            </a:r>
            <a:endParaRPr lang="ja-JP" altLang="en-US" noProof="0" dirty="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kumimoji="1" lang="ja-JP" altLang="en-US"/>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kumimoji="1" lang="ja-JP" altLang="en-US"/>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a:t>
            </a:fld>
            <a:endParaRPr kumimoji="1" lang="ja-JP" altLang="en-US"/>
          </a:p>
        </p:txBody>
      </p:sp>
      <p:sp>
        <p:nvSpPr>
          <p:cNvPr id="5" name="タイトル 4"/>
          <p:cNvSpPr>
            <a:spLocks noGrp="1"/>
          </p:cNvSpPr>
          <p:nvPr>
            <p:ph type="title"/>
          </p:nvPr>
        </p:nvSpPr>
        <p:spPr>
          <a:xfrm>
            <a:off x="317501" y="1322896"/>
            <a:ext cx="8574088" cy="576262"/>
          </a:xfrm>
        </p:spPr>
        <p:txBody>
          <a:bodyPr/>
          <a:lstStyle>
            <a:lvl1pPr>
              <a:defRPr>
                <a:solidFill>
                  <a:schemeClr val="tx1"/>
                </a:solidFill>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692663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199930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13666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rgbClr val="4D4D4D"/>
                </a:solidFill>
              </a:defRPr>
            </a:lvl1pPr>
          </a:lstStyle>
          <a:p>
            <a:pPr lvl="0"/>
            <a:r>
              <a:rPr lang="ja-JP" altLang="en-US" noProof="0"/>
              <a:t>マスター サブタイトルの書式設定</a:t>
            </a:r>
            <a:endParaRPr lang="ja-JP" altLang="en-US" noProof="0" dirty="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lang="ja-JP" altLang="en-US">
              <a:solidFill>
                <a:srgbClr val="333399"/>
              </a:solidFill>
            </a:endParaRPr>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solidFill>
                <a:srgbClr val="000000"/>
              </a:solidFill>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lang="ja-JP" altLang="en-US">
              <a:solidFill>
                <a:srgbClr val="000000"/>
              </a:solidFill>
            </a:endParaRPr>
          </a:p>
        </p:txBody>
      </p:sp>
      <p:sp>
        <p:nvSpPr>
          <p:cNvPr id="4" name="スライド番号プレースホルダー 3"/>
          <p:cNvSpPr>
            <a:spLocks noGrp="1"/>
          </p:cNvSpPr>
          <p:nvPr>
            <p:ph type="sldNum" sz="quarter" idx="11"/>
          </p:nvPr>
        </p:nvSpPr>
        <p:spPr/>
        <p:txBody>
          <a:bodyPr/>
          <a:lstStyle/>
          <a:p>
            <a:fld id="{E69AF22D-9F2B-4645-BAD4-678212F0273D}" type="slidenum">
              <a:rPr lang="ja-JP" altLang="en-US" smtClean="0">
                <a:solidFill>
                  <a:srgbClr val="000000"/>
                </a:solidFill>
              </a:rPr>
              <a:pPr/>
              <a:t>‹#›</a:t>
            </a:fld>
            <a:endParaRPr lang="ja-JP" altLang="en-US">
              <a:solidFill>
                <a:srgbClr val="000000"/>
              </a:solidFill>
            </a:endParaRPr>
          </a:p>
        </p:txBody>
      </p:sp>
      <p:sp>
        <p:nvSpPr>
          <p:cNvPr id="5" name="タイトル 4"/>
          <p:cNvSpPr>
            <a:spLocks noGrp="1"/>
          </p:cNvSpPr>
          <p:nvPr>
            <p:ph type="title"/>
          </p:nvPr>
        </p:nvSpPr>
        <p:spPr/>
        <p:txBody>
          <a:bodyPr/>
          <a:lstStyle>
            <a:lvl1pPr>
              <a:defRPr>
                <a:solidFill>
                  <a:srgbClr val="4D4D4D"/>
                </a:solidFill>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57445188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bIns="0"/>
          <a:lstStyle>
            <a:lvl1pPr algn="ctr">
              <a:defRPr sz="4000">
                <a:solidFill>
                  <a:schemeClr val="tx1"/>
                </a:solidFill>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sz="24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a:defRPr sz="18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a:defRPr sz="16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a:defRPr>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a:defRPr sz="14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6" name="スライド番号プレースホルダー 5"/>
          <p:cNvSpPr>
            <a:spLocks noGrp="1"/>
          </p:cNvSpPr>
          <p:nvPr>
            <p:ph type="sldNum" sz="quarter" idx="12"/>
          </p:nvPr>
        </p:nvSpPr>
        <p:spPr>
          <a:xfrm>
            <a:off x="8399006" y="6474348"/>
            <a:ext cx="575588" cy="268288"/>
          </a:xfrm>
        </p:spPr>
        <p:txBody>
          <a:bodyPr/>
          <a:lstStyle>
            <a:lvl1pPr>
              <a:defRPr sz="1800"/>
            </a:lvl1pPr>
          </a:lstStyle>
          <a:p>
            <a:fld id="{E69AF22D-9F2B-4645-BAD4-678212F0273D}" type="slidenum">
              <a:rPr lang="ja-JP" altLang="en-US" smtClean="0">
                <a:solidFill>
                  <a:srgbClr val="000000"/>
                </a:solidFill>
              </a:rPr>
              <a:pPr/>
              <a:t>‹#›</a:t>
            </a:fld>
            <a:endParaRPr lang="ja-JP" altLang="en-US" dirty="0">
              <a:solidFill>
                <a:srgbClr val="000000"/>
              </a:solidFill>
            </a:endParaRPr>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rgbClr val="FFFFFF"/>
              </a:solidFill>
            </a:endParaRPr>
          </a:p>
        </p:txBody>
      </p:sp>
      <p:sp>
        <p:nvSpPr>
          <p:cNvPr id="9" name="Rectangle 5"/>
          <p:cNvSpPr txBox="1">
            <a:spLocks noChangeArrowheads="1"/>
          </p:cNvSpPr>
          <p:nvPr/>
        </p:nvSpPr>
        <p:spPr bwMode="auto">
          <a:xfrm>
            <a:off x="1377192" y="6608492"/>
            <a:ext cx="6874893" cy="216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a:solidFill>
                  <a:srgbClr val="333399"/>
                </a:solidFill>
              </a:rPr>
              <a:t>Department of Computer Science, Graduate School of Information Science and Technology, Osaka University</a:t>
            </a:r>
            <a:endParaRPr lang="en-US" altLang="ja-JP" sz="750" dirty="0">
              <a:solidFill>
                <a:srgbClr val="333399"/>
              </a:solidFill>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315709897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907710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536936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ー 8"/>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90384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ー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ー 4"/>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101638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ー 3"/>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135132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19300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3600">
                <a:solidFill>
                  <a:schemeClr val="tx1"/>
                </a:solidFill>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6" name="スライド番号プレースホルダー 5"/>
          <p:cNvSpPr>
            <a:spLocks noGrp="1"/>
          </p:cNvSpPr>
          <p:nvPr>
            <p:ph type="sldNum" sz="quarter" idx="12"/>
          </p:nvPr>
        </p:nvSpPr>
        <p:spPr>
          <a:xfrm>
            <a:off x="8399007" y="6614665"/>
            <a:ext cx="575588" cy="268288"/>
          </a:xfrm>
        </p:spPr>
        <p:txBody>
          <a:bodyPr/>
          <a:lstStyle>
            <a:lvl1pPr>
              <a:defRPr/>
            </a:lvl1pPr>
          </a:lstStyle>
          <a:p>
            <a:fld id="{B24E575F-AE80-4FDB-9C39-ECDDBAB19842}" type="slidenum">
              <a:rPr kumimoji="1" lang="ja-JP" altLang="en-US" smtClean="0"/>
              <a:t>‹#›</a:t>
            </a:fld>
            <a:endParaRPr kumimoji="1" lang="ja-JP" altLang="en-US"/>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Rectangle 5"/>
          <p:cNvSpPr txBox="1">
            <a:spLocks noChangeArrowheads="1"/>
          </p:cNvSpPr>
          <p:nvPr/>
        </p:nvSpPr>
        <p:spPr bwMode="auto">
          <a:xfrm>
            <a:off x="1377192" y="6608492"/>
            <a:ext cx="7802809" cy="21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a:t>Department of Computer Science, Graduate School of Information Science and Technology, Osaka University</a:t>
            </a:r>
            <a:endParaRPr lang="en-US" altLang="ja-JP" sz="750" dirty="0"/>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1379242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2444605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980733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0717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0754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48012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20393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2058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22093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07869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49483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kumimoji="1" lang="ja-JP" altLang="en-US"/>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kumimoji="1" lang="ja-JP" altLang="en-US"/>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583250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lang="ja-JP" altLang="en-US">
              <a:solidFill>
                <a:srgbClr val="000000"/>
              </a:solidFill>
            </a:endParaRPr>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lang="ja-JP" altLang="en-US">
              <a:solidFill>
                <a:srgbClr val="000000"/>
              </a:solidFill>
            </a:endParaRPr>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0730884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243758" y="1256528"/>
            <a:ext cx="8738009" cy="1634156"/>
          </a:xfrm>
        </p:spPr>
        <p:txBody>
          <a:bodyPr/>
          <a:lstStyle/>
          <a:p>
            <a:pPr algn="ctr"/>
            <a:r>
              <a:rPr lang="ja-JP" altLang="en-US" sz="3600" dirty="0" smtClean="0">
                <a:latin typeface="メイリオ" panose="020B0604030504040204" pitchFamily="50" charset="-128"/>
                <a:ea typeface="メイリオ" panose="020B0604030504040204" pitchFamily="50" charset="-128"/>
              </a:rPr>
              <a:t>多言語対応のための字句解析機構を持つ</a:t>
            </a:r>
            <a:r>
              <a:rPr lang="en-US" altLang="ja-JP" sz="3600" dirty="0" smtClean="0">
                <a:latin typeface="メイリオ" panose="020B0604030504040204" pitchFamily="50" charset="-128"/>
                <a:ea typeface="メイリオ" panose="020B0604030504040204" pitchFamily="50" charset="-128"/>
              </a:rPr>
              <a:t/>
            </a:r>
            <a:br>
              <a:rPr lang="en-US" altLang="ja-JP" sz="3600" dirty="0" smtClean="0">
                <a:latin typeface="メイリオ" panose="020B0604030504040204" pitchFamily="50" charset="-128"/>
                <a:ea typeface="メイリオ" panose="020B0604030504040204" pitchFamily="50" charset="-128"/>
              </a:rPr>
            </a:br>
            <a:r>
              <a:rPr lang="ja-JP" altLang="en-US" sz="3600" dirty="0">
                <a:latin typeface="メイリオ" panose="020B0604030504040204" pitchFamily="50" charset="-128"/>
                <a:ea typeface="メイリオ" panose="020B0604030504040204" pitchFamily="50" charset="-128"/>
              </a:rPr>
              <a:t>コードクローン</a:t>
            </a:r>
            <a:r>
              <a:rPr lang="ja-JP" altLang="en-US" sz="3600" dirty="0" smtClean="0">
                <a:latin typeface="メイリオ" panose="020B0604030504040204" pitchFamily="50" charset="-128"/>
                <a:ea typeface="メイリオ" panose="020B0604030504040204" pitchFamily="50" charset="-128"/>
              </a:rPr>
              <a:t>検出ツールの開発</a:t>
            </a:r>
            <a:endParaRPr kumimoji="1" lang="ja-JP" altLang="en-US" sz="3600" dirty="0">
              <a:latin typeface="メイリオ" panose="020B0604030504040204" pitchFamily="50" charset="-128"/>
              <a:ea typeface="メイリオ" panose="020B0604030504040204" pitchFamily="50" charset="-128"/>
            </a:endParaRPr>
          </a:p>
        </p:txBody>
      </p:sp>
      <p:sp>
        <p:nvSpPr>
          <p:cNvPr id="6" name="サブタイトル 2"/>
          <p:cNvSpPr txBox="1">
            <a:spLocks/>
          </p:cNvSpPr>
          <p:nvPr/>
        </p:nvSpPr>
        <p:spPr>
          <a:xfrm>
            <a:off x="467544" y="3861048"/>
            <a:ext cx="8352928"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2800" b="0" i="0" u="none" strike="noStrike" kern="1200" cap="none" spc="0" normalizeH="0" baseline="0" noProof="0" dirty="0" smtClean="0">
                <a:ln>
                  <a:noFill/>
                </a:ln>
                <a:solidFill>
                  <a:srgbClr val="292929"/>
                </a:solidFill>
                <a:effectLst/>
                <a:uLnTx/>
                <a:uFillTx/>
                <a:latin typeface="Segoe UI"/>
                <a:ea typeface="メイリオ"/>
                <a:cs typeface="+mn-cs"/>
              </a:rPr>
              <a:t>○</a:t>
            </a:r>
            <a:r>
              <a:rPr lang="ja-JP" altLang="en-US" sz="2800" dirty="0">
                <a:solidFill>
                  <a:srgbClr val="292929"/>
                </a:solidFill>
                <a:latin typeface="Segoe UI"/>
                <a:ea typeface="メイリオ"/>
              </a:rPr>
              <a:t>瀬村雄一</a:t>
            </a:r>
            <a:r>
              <a:rPr kumimoji="1" lang="en-US" altLang="ja-JP" sz="2800" b="0" i="0" u="none" strike="noStrike" kern="1200" cap="none" spc="0" normalizeH="0" baseline="30000" noProof="0" dirty="0" smtClean="0">
                <a:ln>
                  <a:noFill/>
                </a:ln>
                <a:solidFill>
                  <a:srgbClr val="292929"/>
                </a:solidFill>
                <a:effectLst/>
                <a:uLnTx/>
                <a:uFillTx/>
                <a:latin typeface="Segoe UI"/>
                <a:ea typeface="メイリオ"/>
                <a:cs typeface="+mn-cs"/>
              </a:rPr>
              <a:t>1</a:t>
            </a:r>
            <a:r>
              <a:rPr lang="ja-JP" altLang="en-US" sz="2400" dirty="0">
                <a:solidFill>
                  <a:srgbClr val="292929"/>
                </a:solidFill>
                <a:latin typeface="Segoe UI"/>
                <a:ea typeface="メイリオ"/>
              </a:rPr>
              <a:t> </a:t>
            </a:r>
            <a:r>
              <a:rPr kumimoji="1" lang="ja-JP" altLang="en-US" sz="2800" b="0" i="0" u="none" strike="noStrike" kern="1200" cap="none" spc="0" normalizeH="0" baseline="0" noProof="0" dirty="0" smtClean="0">
                <a:ln>
                  <a:noFill/>
                </a:ln>
                <a:solidFill>
                  <a:srgbClr val="292929"/>
                </a:solidFill>
                <a:effectLst/>
                <a:uLnTx/>
                <a:uFillTx/>
                <a:latin typeface="Segoe UI"/>
                <a:ea typeface="メイリオ"/>
                <a:cs typeface="+mn-cs"/>
              </a:rPr>
              <a:t> 吉田則裕</a:t>
            </a:r>
            <a:r>
              <a:rPr kumimoji="1" lang="en-US" altLang="ja-JP" sz="2800" b="0" i="0" u="none" strike="noStrike" kern="1200" cap="none" spc="0" normalizeH="0" baseline="30000" noProof="0" dirty="0" smtClean="0">
                <a:ln>
                  <a:noFill/>
                </a:ln>
                <a:solidFill>
                  <a:srgbClr val="292929"/>
                </a:solidFill>
                <a:effectLst/>
                <a:uLnTx/>
                <a:uFillTx/>
                <a:latin typeface="Segoe UI"/>
                <a:ea typeface="メイリオ"/>
                <a:cs typeface="+mn-cs"/>
              </a:rPr>
              <a:t>2</a:t>
            </a:r>
            <a:r>
              <a:rPr kumimoji="1" lang="ja-JP" altLang="en-US" sz="2800" b="0" i="0" u="none" strike="noStrike" kern="1200" cap="none" spc="0" normalizeH="0" baseline="30000" noProof="0" dirty="0" smtClean="0">
                <a:ln>
                  <a:noFill/>
                </a:ln>
                <a:solidFill>
                  <a:srgbClr val="292929"/>
                </a:solidFill>
                <a:effectLst/>
                <a:uLnTx/>
                <a:uFillTx/>
                <a:latin typeface="Segoe UI"/>
                <a:ea typeface="メイリオ"/>
                <a:cs typeface="+mn-cs"/>
              </a:rPr>
              <a:t>　</a:t>
            </a:r>
            <a:r>
              <a:rPr kumimoji="1" lang="ja-JP" altLang="en-US" sz="2800" b="0" i="0" u="none" strike="noStrike" kern="1200" cap="none" spc="0" normalizeH="0" baseline="0" noProof="0" dirty="0" smtClean="0">
                <a:ln>
                  <a:noFill/>
                </a:ln>
                <a:solidFill>
                  <a:srgbClr val="292929"/>
                </a:solidFill>
                <a:effectLst/>
                <a:uLnTx/>
                <a:uFillTx/>
                <a:latin typeface="Segoe UI"/>
                <a:ea typeface="メイリオ"/>
                <a:cs typeface="+mn-cs"/>
              </a:rPr>
              <a:t>崔恩瀞</a:t>
            </a:r>
            <a:r>
              <a:rPr kumimoji="1" lang="en-US" altLang="ja-JP" sz="2800" b="0" i="0" u="none" strike="noStrike" kern="1200" cap="none" spc="0" normalizeH="0" baseline="30000" noProof="0" dirty="0" smtClean="0">
                <a:ln>
                  <a:noFill/>
                </a:ln>
                <a:solidFill>
                  <a:srgbClr val="292929"/>
                </a:solidFill>
                <a:effectLst/>
                <a:uLnTx/>
                <a:uFillTx/>
                <a:latin typeface="Segoe UI"/>
                <a:ea typeface="メイリオ"/>
                <a:cs typeface="+mn-cs"/>
              </a:rPr>
              <a:t>3   </a:t>
            </a:r>
            <a:r>
              <a:rPr kumimoji="1" lang="ja-JP" altLang="en-US" sz="2800" b="0" i="0" u="none" strike="noStrike" kern="1200" cap="none" spc="0" normalizeH="0" baseline="0" noProof="0" dirty="0" smtClean="0">
                <a:ln>
                  <a:noFill/>
                </a:ln>
                <a:solidFill>
                  <a:srgbClr val="292929"/>
                </a:solidFill>
                <a:effectLst/>
                <a:uLnTx/>
                <a:uFillTx/>
                <a:latin typeface="Segoe UI"/>
                <a:ea typeface="メイリオ"/>
                <a:cs typeface="+mn-cs"/>
              </a:rPr>
              <a:t>井上克郎</a:t>
            </a:r>
            <a:r>
              <a:rPr kumimoji="1" lang="en-US" altLang="ja-JP" sz="2800" b="0" i="0" u="none" strike="noStrike" kern="1200" cap="none" spc="0" normalizeH="0" baseline="30000" noProof="0" dirty="0" smtClean="0">
                <a:ln>
                  <a:noFill/>
                </a:ln>
                <a:solidFill>
                  <a:srgbClr val="292929"/>
                </a:solidFill>
                <a:effectLst/>
                <a:uLnTx/>
                <a:uFillTx/>
                <a:latin typeface="Segoe UI"/>
                <a:ea typeface="メイリオ"/>
                <a:cs typeface="+mn-cs"/>
              </a:rPr>
              <a:t>1</a:t>
            </a:r>
            <a:endParaRPr kumimoji="1" lang="en-US" altLang="ja-JP" sz="2400" b="0" i="0" u="none" strike="noStrike" kern="1200" cap="none" spc="0" normalizeH="0" baseline="0" noProof="0" dirty="0" smtClean="0">
              <a:ln>
                <a:noFill/>
              </a:ln>
              <a:solidFill>
                <a:srgbClr val="292929"/>
              </a:solidFill>
              <a:effectLst/>
              <a:uLnTx/>
              <a:uFillTx/>
              <a:latin typeface="Segoe UI"/>
              <a:ea typeface="メイリオ"/>
              <a:cs typeface="+mn-cs"/>
            </a:endParaRP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en-US" altLang="ja-JP" sz="2400" b="0" i="0" u="none" strike="noStrike" kern="1200" cap="none" spc="0" normalizeH="0" baseline="30000" noProof="0" dirty="0" smtClean="0">
                <a:ln>
                  <a:noFill/>
                </a:ln>
                <a:solidFill>
                  <a:srgbClr val="292929"/>
                </a:solidFill>
                <a:effectLst/>
                <a:uLnTx/>
                <a:uFillTx/>
                <a:latin typeface="Segoe UI"/>
                <a:ea typeface="メイリオ"/>
                <a:cs typeface="+mn-cs"/>
              </a:rPr>
              <a:t>1</a:t>
            </a:r>
            <a:r>
              <a:rPr kumimoji="1" lang="ja-JP" altLang="en-US" sz="2400" b="0" i="0" u="none" strike="noStrike" kern="1200" cap="none" spc="0" normalizeH="0" baseline="0" noProof="0" dirty="0" smtClean="0">
                <a:ln>
                  <a:noFill/>
                </a:ln>
                <a:solidFill>
                  <a:srgbClr val="292929"/>
                </a:solidFill>
                <a:effectLst/>
                <a:uLnTx/>
                <a:uFillTx/>
                <a:latin typeface="Segoe UI"/>
                <a:ea typeface="メイリオ"/>
                <a:cs typeface="+mn-cs"/>
              </a:rPr>
              <a:t>大阪大学 </a:t>
            </a:r>
            <a:r>
              <a:rPr kumimoji="1" lang="en-US" altLang="ja-JP" sz="2400" b="0" i="0" u="none" strike="noStrike" kern="1200" cap="none" spc="0" normalizeH="0" baseline="30000" noProof="0" dirty="0" smtClean="0">
                <a:ln>
                  <a:noFill/>
                </a:ln>
                <a:solidFill>
                  <a:srgbClr val="292929"/>
                </a:solidFill>
                <a:effectLst/>
                <a:uLnTx/>
                <a:uFillTx/>
                <a:latin typeface="Segoe UI"/>
                <a:ea typeface="メイリオ"/>
                <a:cs typeface="+mn-cs"/>
              </a:rPr>
              <a:t> 2</a:t>
            </a:r>
            <a:r>
              <a:rPr kumimoji="1" lang="ja-JP" altLang="en-US" sz="2400" b="0" i="0" u="none" strike="noStrike" kern="1200" cap="none" spc="0" normalizeH="0" baseline="0" noProof="0" dirty="0" smtClean="0">
                <a:ln>
                  <a:noFill/>
                </a:ln>
                <a:solidFill>
                  <a:srgbClr val="292929"/>
                </a:solidFill>
                <a:effectLst/>
                <a:uLnTx/>
                <a:uFillTx/>
                <a:latin typeface="Segoe UI"/>
                <a:ea typeface="メイリオ"/>
                <a:cs typeface="+mn-cs"/>
              </a:rPr>
              <a:t>名古屋大学 </a:t>
            </a:r>
            <a:r>
              <a:rPr kumimoji="1" lang="en-US" altLang="ja-JP" sz="2400" b="0" i="0" u="none" strike="noStrike" kern="1200" cap="none" spc="0" normalizeH="0" baseline="30000" noProof="0" dirty="0" smtClean="0">
                <a:ln>
                  <a:noFill/>
                </a:ln>
                <a:solidFill>
                  <a:srgbClr val="292929"/>
                </a:solidFill>
                <a:effectLst/>
                <a:uLnTx/>
                <a:uFillTx/>
                <a:latin typeface="Segoe UI"/>
                <a:ea typeface="メイリオ"/>
                <a:cs typeface="+mn-cs"/>
              </a:rPr>
              <a:t>3</a:t>
            </a:r>
            <a:r>
              <a:rPr kumimoji="1" lang="en-US" altLang="zh-CN" sz="2400" b="0" i="0" u="none" strike="noStrike" kern="1200" cap="none" spc="0" normalizeH="0" baseline="0" noProof="0" dirty="0" smtClean="0">
                <a:ln>
                  <a:noFill/>
                </a:ln>
                <a:solidFill>
                  <a:srgbClr val="292929"/>
                </a:solidFill>
                <a:effectLst/>
                <a:uLnTx/>
                <a:uFillTx/>
                <a:latin typeface="Segoe UI"/>
                <a:ea typeface="メイリオ"/>
                <a:cs typeface="+mn-cs"/>
              </a:rPr>
              <a:t> </a:t>
            </a:r>
            <a:r>
              <a:rPr kumimoji="1" lang="zh-CN" altLang="en-US" sz="2400" b="0" i="0" u="none" strike="noStrike" kern="1200" cap="none" spc="0" normalizeH="0" baseline="0" noProof="0" dirty="0" smtClean="0">
                <a:ln>
                  <a:noFill/>
                </a:ln>
                <a:solidFill>
                  <a:srgbClr val="292929"/>
                </a:solidFill>
                <a:effectLst/>
                <a:uLnTx/>
                <a:uFillTx/>
                <a:latin typeface="Segoe UI"/>
                <a:ea typeface="メイリオ"/>
                <a:cs typeface="+mn-cs"/>
              </a:rPr>
              <a:t>奈良先端科学技術大学院大学 </a:t>
            </a:r>
            <a:endParaRPr kumimoji="1" lang="ja-JP" altLang="en-US" sz="2400" b="0" i="0" u="none" strike="noStrike" kern="1200" cap="none" spc="0" normalizeH="0" baseline="0" noProof="0" dirty="0">
              <a:ln>
                <a:noFill/>
              </a:ln>
              <a:solidFill>
                <a:srgbClr val="292929"/>
              </a:solidFill>
              <a:effectLst/>
              <a:uLnTx/>
              <a:uFillTx/>
              <a:latin typeface="Segoe UI"/>
              <a:ea typeface="メイリオ"/>
              <a:cs typeface="+mn-cs"/>
            </a:endParaRPr>
          </a:p>
        </p:txBody>
      </p:sp>
    </p:spTree>
    <p:extLst>
      <p:ext uri="{BB962C8B-B14F-4D97-AF65-F5344CB8AC3E}">
        <p14:creationId xmlns:p14="http://schemas.microsoft.com/office/powerpoint/2010/main" val="272721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10</a:t>
            </a:fld>
            <a:endParaRPr lang="ja-JP" altLang="en-US">
              <a:solidFill>
                <a:srgbClr val="000000"/>
              </a:solidFill>
            </a:endParaRPr>
          </a:p>
        </p:txBody>
      </p:sp>
      <p:sp>
        <p:nvSpPr>
          <p:cNvPr id="29" name="AutoShape 2" descr="「人」の画像検索結果"/>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AutoShape 4" descr="「人」の画像検索結果"/>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タイトル 1"/>
          <p:cNvSpPr txBox="1">
            <a:spLocks/>
          </p:cNvSpPr>
          <p:nvPr/>
        </p:nvSpPr>
        <p:spPr bwMode="auto">
          <a:xfrm>
            <a:off x="307975" y="121664"/>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000" kern="1200">
                <a:solidFill>
                  <a:schemeClr val="tx1"/>
                </a:solidFill>
                <a:latin typeface="メイリオ" panose="020B0604030504040204" pitchFamily="50" charset="-128"/>
                <a:ea typeface="メイリオ" panose="020B0604030504040204" pitchFamily="50" charset="-128"/>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a:lstStyle>
          <a:p>
            <a:r>
              <a:rPr lang="en-US" altLang="ja-JP" dirty="0" smtClean="0"/>
              <a:t>CCFinderSW </a:t>
            </a:r>
            <a:r>
              <a:rPr lang="ja-JP" altLang="en-US" dirty="0" smtClean="0"/>
              <a:t>の概要</a:t>
            </a:r>
            <a:endParaRPr lang="ja-JP" altLang="en-US" dirty="0"/>
          </a:p>
        </p:txBody>
      </p:sp>
      <p:sp>
        <p:nvSpPr>
          <p:cNvPr id="54" name="角丸四角形 53"/>
          <p:cNvSpPr/>
          <p:nvPr/>
        </p:nvSpPr>
        <p:spPr>
          <a:xfrm>
            <a:off x="1304692" y="1641076"/>
            <a:ext cx="5207619" cy="3923405"/>
          </a:xfrm>
          <a:prstGeom prst="roundRect">
            <a:avLst/>
          </a:pr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Text Box 5"/>
          <p:cNvSpPr txBox="1">
            <a:spLocks noChangeArrowheads="1"/>
          </p:cNvSpPr>
          <p:nvPr/>
        </p:nvSpPr>
        <p:spPr bwMode="auto">
          <a:xfrm>
            <a:off x="2652891" y="1064786"/>
            <a:ext cx="2531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ソースファイル</a:t>
            </a:r>
            <a:endParaRPr lang="en-US" altLang="ja-JP" sz="2000" dirty="0">
              <a:latin typeface="メイリオ" panose="020B0604030504040204" pitchFamily="50" charset="-128"/>
              <a:ea typeface="メイリオ" panose="020B0604030504040204" pitchFamily="50" charset="-128"/>
            </a:endParaRPr>
          </a:p>
        </p:txBody>
      </p:sp>
      <p:sp>
        <p:nvSpPr>
          <p:cNvPr id="57" name="Text Box 7"/>
          <p:cNvSpPr txBox="1">
            <a:spLocks noChangeArrowheads="1"/>
          </p:cNvSpPr>
          <p:nvPr/>
        </p:nvSpPr>
        <p:spPr bwMode="auto">
          <a:xfrm>
            <a:off x="2192660" y="3833868"/>
            <a:ext cx="3438181" cy="400110"/>
          </a:xfrm>
          <a:prstGeom prst="rect">
            <a:avLst/>
          </a:prstGeom>
          <a:solidFill>
            <a:srgbClr val="AFCEEB">
              <a:alpha val="49804"/>
            </a:srgbClr>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変換処理</a:t>
            </a:r>
            <a:endParaRPr lang="en-US" altLang="ja-JP" sz="2000" dirty="0">
              <a:latin typeface="メイリオ" panose="020B0604030504040204" pitchFamily="50" charset="-128"/>
              <a:ea typeface="メイリオ" panose="020B0604030504040204" pitchFamily="50" charset="-128"/>
            </a:endParaRPr>
          </a:p>
        </p:txBody>
      </p:sp>
      <p:sp>
        <p:nvSpPr>
          <p:cNvPr id="58" name="Text Box 9"/>
          <p:cNvSpPr txBox="1">
            <a:spLocks noChangeArrowheads="1"/>
          </p:cNvSpPr>
          <p:nvPr/>
        </p:nvSpPr>
        <p:spPr bwMode="auto">
          <a:xfrm>
            <a:off x="2192660" y="4872639"/>
            <a:ext cx="3480570" cy="400110"/>
          </a:xfrm>
          <a:prstGeom prst="rect">
            <a:avLst/>
          </a:prstGeom>
          <a:solidFill>
            <a:srgbClr val="FFFFCC">
              <a:alpha val="49804"/>
            </a:srgbClr>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クローン</a:t>
            </a:r>
            <a:r>
              <a:rPr lang="ja-JP" altLang="en-US" sz="2000" dirty="0" smtClean="0">
                <a:latin typeface="メイリオ" panose="020B0604030504040204" pitchFamily="50" charset="-128"/>
                <a:ea typeface="メイリオ" panose="020B0604030504040204" pitchFamily="50" charset="-128"/>
              </a:rPr>
              <a:t>検出・出力</a:t>
            </a:r>
            <a:endParaRPr lang="en-US" altLang="ja-JP" sz="2000" dirty="0">
              <a:latin typeface="メイリオ" panose="020B0604030504040204" pitchFamily="50" charset="-128"/>
              <a:ea typeface="メイリオ" panose="020B0604030504040204" pitchFamily="50" charset="-128"/>
            </a:endParaRPr>
          </a:p>
        </p:txBody>
      </p:sp>
      <p:sp>
        <p:nvSpPr>
          <p:cNvPr id="59" name="Text Box 22"/>
          <p:cNvSpPr txBox="1">
            <a:spLocks noChangeArrowheads="1"/>
          </p:cNvSpPr>
          <p:nvPr/>
        </p:nvSpPr>
        <p:spPr bwMode="auto">
          <a:xfrm>
            <a:off x="1722622" y="1445714"/>
            <a:ext cx="1331888" cy="369332"/>
          </a:xfrm>
          <a:prstGeom prst="rect">
            <a:avLst/>
          </a:prstGeom>
          <a:solidFill>
            <a:srgbClr val="FFFFFF"/>
          </a:solidFill>
          <a:ln>
            <a:noFill/>
          </a:ln>
          <a:effectLst/>
        </p:spPr>
        <p:txBody>
          <a:bodyPr wrap="square">
            <a:noAutofit/>
          </a:bodyPr>
          <a:lstStyle/>
          <a:p>
            <a:pPr algn="ctr">
              <a:lnSpc>
                <a:spcPct val="100000"/>
              </a:lnSpc>
              <a:spcBef>
                <a:spcPct val="50000"/>
              </a:spcBef>
              <a:buClrTx/>
              <a:buSzTx/>
              <a:buFontTx/>
              <a:buNone/>
            </a:pPr>
            <a:r>
              <a:rPr lang="en-US" altLang="ja-JP" dirty="0" smtClean="0"/>
              <a:t>CCFinderSW</a:t>
            </a:r>
            <a:endParaRPr lang="en-US" altLang="ja-JP" dirty="0"/>
          </a:p>
        </p:txBody>
      </p:sp>
      <p:sp>
        <p:nvSpPr>
          <p:cNvPr id="60" name="Rectangle 14"/>
          <p:cNvSpPr>
            <a:spLocks noChangeArrowheads="1"/>
          </p:cNvSpPr>
          <p:nvPr/>
        </p:nvSpPr>
        <p:spPr bwMode="auto">
          <a:xfrm>
            <a:off x="2639281" y="5895448"/>
            <a:ext cx="2544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クローン</a:t>
            </a:r>
            <a:r>
              <a:rPr lang="ja-JP" altLang="en-US" sz="2000" dirty="0">
                <a:latin typeface="メイリオ" panose="020B0604030504040204" pitchFamily="50" charset="-128"/>
                <a:ea typeface="メイリオ" panose="020B0604030504040204" pitchFamily="50" charset="-128"/>
              </a:rPr>
              <a:t>位置情報</a:t>
            </a:r>
            <a:endParaRPr lang="en-US" altLang="ja-JP" sz="2000" dirty="0">
              <a:latin typeface="メイリオ" panose="020B0604030504040204" pitchFamily="50" charset="-128"/>
              <a:ea typeface="メイリオ" panose="020B0604030504040204" pitchFamily="50" charset="-128"/>
            </a:endParaRPr>
          </a:p>
        </p:txBody>
      </p:sp>
      <p:sp>
        <p:nvSpPr>
          <p:cNvPr id="61" name="下矢印 60"/>
          <p:cNvSpPr/>
          <p:nvPr/>
        </p:nvSpPr>
        <p:spPr>
          <a:xfrm>
            <a:off x="3613000" y="1464896"/>
            <a:ext cx="639887" cy="43046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下矢印 61"/>
          <p:cNvSpPr/>
          <p:nvPr/>
        </p:nvSpPr>
        <p:spPr>
          <a:xfrm>
            <a:off x="3598610" y="3289633"/>
            <a:ext cx="639888" cy="43046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3" name="下矢印 62"/>
          <p:cNvSpPr/>
          <p:nvPr/>
        </p:nvSpPr>
        <p:spPr>
          <a:xfrm>
            <a:off x="3598610" y="4346524"/>
            <a:ext cx="639888" cy="396625"/>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4" name="下矢印 63"/>
          <p:cNvSpPr/>
          <p:nvPr/>
        </p:nvSpPr>
        <p:spPr>
          <a:xfrm>
            <a:off x="3598611" y="5402239"/>
            <a:ext cx="639887" cy="385900"/>
          </a:xfrm>
          <a:prstGeom prst="downArrow">
            <a:avLst/>
          </a:prstGeom>
          <a:solidFill>
            <a:srgbClr val="FFE389"/>
          </a:solidFill>
          <a:ln w="19050">
            <a:solidFill>
              <a:schemeClr val="tx1"/>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67" name="Text Box 6"/>
          <p:cNvSpPr txBox="1">
            <a:spLocks noChangeArrowheads="1"/>
          </p:cNvSpPr>
          <p:nvPr/>
        </p:nvSpPr>
        <p:spPr bwMode="auto">
          <a:xfrm>
            <a:off x="3911749" y="1995482"/>
            <a:ext cx="1714478" cy="400110"/>
          </a:xfrm>
          <a:prstGeom prst="rect">
            <a:avLst/>
          </a:prstGeom>
          <a:solidFill>
            <a:srgbClr val="D5FFDC"/>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コメント除去</a:t>
            </a:r>
            <a:endParaRPr lang="en-US" altLang="ja-JP" sz="2000" dirty="0">
              <a:latin typeface="メイリオ" panose="020B0604030504040204" pitchFamily="50" charset="-128"/>
              <a:ea typeface="メイリオ" panose="020B0604030504040204" pitchFamily="50" charset="-128"/>
            </a:endParaRPr>
          </a:p>
        </p:txBody>
      </p:sp>
      <p:sp>
        <p:nvSpPr>
          <p:cNvPr id="68" name="Text Box 6"/>
          <p:cNvSpPr txBox="1">
            <a:spLocks noChangeArrowheads="1"/>
          </p:cNvSpPr>
          <p:nvPr/>
        </p:nvSpPr>
        <p:spPr bwMode="auto">
          <a:xfrm>
            <a:off x="2197271" y="1995481"/>
            <a:ext cx="1714478" cy="1193916"/>
          </a:xfrm>
          <a:prstGeom prst="rect">
            <a:avLst/>
          </a:prstGeom>
          <a:solidFill>
            <a:srgbClr val="D5FFDC"/>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字句解析</a:t>
            </a:r>
            <a:endParaRPr lang="en-US" altLang="ja-JP" sz="2000" dirty="0">
              <a:latin typeface="メイリオ" panose="020B0604030504040204" pitchFamily="50" charset="-128"/>
              <a:ea typeface="メイリオ" panose="020B0604030504040204" pitchFamily="50" charset="-128"/>
            </a:endParaRPr>
          </a:p>
        </p:txBody>
      </p:sp>
      <p:sp>
        <p:nvSpPr>
          <p:cNvPr id="69" name="Text Box 6"/>
          <p:cNvSpPr txBox="1">
            <a:spLocks noChangeArrowheads="1"/>
          </p:cNvSpPr>
          <p:nvPr/>
        </p:nvSpPr>
        <p:spPr bwMode="auto">
          <a:xfrm>
            <a:off x="3911749" y="2392905"/>
            <a:ext cx="1714478" cy="400110"/>
          </a:xfrm>
          <a:prstGeom prst="rect">
            <a:avLst/>
          </a:prstGeom>
          <a:solidFill>
            <a:srgbClr val="D5FFDC"/>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トークン分割</a:t>
            </a:r>
            <a:endParaRPr lang="en-US" altLang="ja-JP" sz="2000" dirty="0">
              <a:latin typeface="メイリオ" panose="020B0604030504040204" pitchFamily="50" charset="-128"/>
              <a:ea typeface="メイリオ" panose="020B0604030504040204" pitchFamily="50" charset="-128"/>
            </a:endParaRPr>
          </a:p>
        </p:txBody>
      </p:sp>
      <p:sp>
        <p:nvSpPr>
          <p:cNvPr id="70" name="Text Box 6"/>
          <p:cNvSpPr txBox="1">
            <a:spLocks noChangeArrowheads="1"/>
          </p:cNvSpPr>
          <p:nvPr/>
        </p:nvSpPr>
        <p:spPr bwMode="auto">
          <a:xfrm>
            <a:off x="3911749" y="2789287"/>
            <a:ext cx="1714478" cy="400110"/>
          </a:xfrm>
          <a:prstGeom prst="rect">
            <a:avLst/>
          </a:prstGeom>
          <a:solidFill>
            <a:srgbClr val="D5FFDC"/>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識別子判別</a:t>
            </a:r>
            <a:endParaRPr lang="en-US" altLang="ja-JP" sz="2000" dirty="0">
              <a:latin typeface="メイリオ" panose="020B0604030504040204" pitchFamily="50" charset="-128"/>
              <a:ea typeface="メイリオ" panose="020B0604030504040204" pitchFamily="50" charset="-128"/>
            </a:endParaRPr>
          </a:p>
        </p:txBody>
      </p:sp>
      <p:sp>
        <p:nvSpPr>
          <p:cNvPr id="71" name="Text Box 22"/>
          <p:cNvSpPr txBox="1">
            <a:spLocks noChangeArrowheads="1"/>
          </p:cNvSpPr>
          <p:nvPr/>
        </p:nvSpPr>
        <p:spPr bwMode="auto">
          <a:xfrm>
            <a:off x="6577103" y="2064424"/>
            <a:ext cx="1993336" cy="353943"/>
          </a:xfrm>
          <a:prstGeom prst="rect">
            <a:avLst/>
          </a:prstGeom>
          <a:noFill/>
          <a:ln>
            <a:noFill/>
          </a:ln>
          <a:effectLst/>
        </p:spPr>
        <p:txBody>
          <a:bodyPr wrap="square" bIns="0">
            <a:spAutoFit/>
          </a:bodyPr>
          <a:lstStyle/>
          <a:p>
            <a:pPr algn="ctr">
              <a:lnSpc>
                <a:spcPct val="100000"/>
              </a:lnSpc>
              <a:spcBef>
                <a:spcPct val="50000"/>
              </a:spcBef>
              <a:buClrTx/>
              <a:buSzTx/>
              <a:buFontTx/>
              <a:buNone/>
            </a:pPr>
            <a:r>
              <a:rPr lang="ja-JP" altLang="en-US" sz="2000" dirty="0">
                <a:solidFill>
                  <a:srgbClr val="FF0000"/>
                </a:solidFill>
                <a:latin typeface="メイリオ" panose="020B0604030504040204" pitchFamily="50" charset="-128"/>
                <a:ea typeface="メイリオ" panose="020B0604030504040204" pitchFamily="50" charset="-128"/>
              </a:rPr>
              <a:t>コメントルール</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
        <p:nvSpPr>
          <p:cNvPr id="72" name="Text Box 22"/>
          <p:cNvSpPr txBox="1">
            <a:spLocks noChangeArrowheads="1"/>
          </p:cNvSpPr>
          <p:nvPr/>
        </p:nvSpPr>
        <p:spPr bwMode="auto">
          <a:xfrm>
            <a:off x="6577103" y="2827863"/>
            <a:ext cx="978878" cy="353943"/>
          </a:xfrm>
          <a:prstGeom prst="rect">
            <a:avLst/>
          </a:prstGeom>
          <a:noFill/>
          <a:ln>
            <a:noFill/>
          </a:ln>
          <a:effectLst/>
        </p:spPr>
        <p:txBody>
          <a:bodyPr wrap="square" bIns="0">
            <a:spAutoFit/>
          </a:bodyPr>
          <a:lstStyle/>
          <a:p>
            <a:pPr algn="ctr">
              <a:lnSpc>
                <a:spcPct val="100000"/>
              </a:lnSpc>
              <a:spcBef>
                <a:spcPct val="50000"/>
              </a:spcBef>
              <a:buClrTx/>
              <a:buSzTx/>
              <a:buFontTx/>
              <a:buNone/>
            </a:pPr>
            <a:r>
              <a:rPr lang="ja-JP" altLang="en-US" sz="2000" dirty="0" smtClean="0">
                <a:solidFill>
                  <a:srgbClr val="FF0000"/>
                </a:solidFill>
                <a:latin typeface="メイリオ" panose="020B0604030504040204" pitchFamily="50" charset="-128"/>
                <a:ea typeface="メイリオ" panose="020B0604030504040204" pitchFamily="50" charset="-128"/>
              </a:rPr>
              <a:t>予約語</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
        <p:nvSpPr>
          <p:cNvPr id="73" name="下矢印 72"/>
          <p:cNvSpPr/>
          <p:nvPr/>
        </p:nvSpPr>
        <p:spPr>
          <a:xfrm rot="5400000">
            <a:off x="6014543" y="1767447"/>
            <a:ext cx="217969" cy="907151"/>
          </a:xfrm>
          <a:prstGeom prst="downArrow">
            <a:avLst>
              <a:gd name="adj1" fmla="val 50000"/>
              <a:gd name="adj2" fmla="val 114756"/>
            </a:avLst>
          </a:prstGeom>
          <a:solidFill>
            <a:srgbClr val="FF9797"/>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下矢印 23"/>
          <p:cNvSpPr/>
          <p:nvPr/>
        </p:nvSpPr>
        <p:spPr>
          <a:xfrm rot="5400000">
            <a:off x="6035610" y="2535766"/>
            <a:ext cx="217969" cy="907151"/>
          </a:xfrm>
          <a:prstGeom prst="downArrow">
            <a:avLst>
              <a:gd name="adj1" fmla="val 50000"/>
              <a:gd name="adj2" fmla="val 114756"/>
            </a:avLst>
          </a:prstGeom>
          <a:solidFill>
            <a:srgbClr val="FF9797"/>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507636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コメント除去：ルールの分類</a:t>
            </a:r>
            <a:endParaRPr kumimoji="1" lang="ja-JP" altLang="en-US" sz="3600" dirty="0"/>
          </a:p>
        </p:txBody>
      </p:sp>
      <p:sp>
        <p:nvSpPr>
          <p:cNvPr id="3" name="コンテンツ プレースホルダー 2"/>
          <p:cNvSpPr>
            <a:spLocks noGrp="1"/>
          </p:cNvSpPr>
          <p:nvPr>
            <p:ph idx="1"/>
          </p:nvPr>
        </p:nvSpPr>
        <p:spPr>
          <a:xfrm>
            <a:off x="333334" y="1188813"/>
            <a:ext cx="8353466" cy="4929188"/>
          </a:xfrm>
        </p:spPr>
        <p:txBody>
          <a:bodyPr/>
          <a:lstStyle/>
          <a:p>
            <a:pPr>
              <a:buFont typeface="Wingdings" panose="05000000000000000000" pitchFamily="2" charset="2"/>
              <a:buChar char="l"/>
            </a:pPr>
            <a:r>
              <a:rPr lang="ja-JP" altLang="en-US" dirty="0"/>
              <a:t>プログラミング</a:t>
            </a:r>
            <a:r>
              <a:rPr lang="ja-JP" altLang="en-US" dirty="0" smtClean="0"/>
              <a:t>言語におけるコメントを </a:t>
            </a:r>
            <a:r>
              <a:rPr lang="en-US" altLang="ja-JP" dirty="0" smtClean="0"/>
              <a:t>5 </a:t>
            </a:r>
            <a:r>
              <a:rPr lang="ja-JP" altLang="en-US" dirty="0" err="1" smtClean="0"/>
              <a:t>つに</a:t>
            </a:r>
            <a:r>
              <a:rPr lang="ja-JP" altLang="en-US" dirty="0" smtClean="0"/>
              <a:t>分類した</a:t>
            </a:r>
            <a:endParaRPr lang="en-US" altLang="ja-JP" dirty="0" smtClean="0"/>
          </a:p>
          <a:p>
            <a:pPr marL="0" indent="0">
              <a:buNone/>
            </a:pPr>
            <a:r>
              <a:rPr lang="en-US" altLang="ja-JP" dirty="0" smtClean="0"/>
              <a:t>1, </a:t>
            </a:r>
            <a:r>
              <a:rPr lang="ja-JP" altLang="en-US" dirty="0" smtClean="0"/>
              <a:t>行コメント　　  例：</a:t>
            </a:r>
            <a:r>
              <a:rPr lang="en-US" altLang="ja-JP" dirty="0" smtClean="0"/>
              <a:t>C </a:t>
            </a:r>
            <a:r>
              <a:rPr lang="ja-JP" altLang="en-US" dirty="0" smtClean="0"/>
              <a:t>言語</a:t>
            </a:r>
            <a:endParaRPr lang="en-US" altLang="ja-JP" dirty="0" smtClean="0"/>
          </a:p>
          <a:p>
            <a:pPr marL="0" indent="0">
              <a:buNone/>
            </a:pPr>
            <a:endParaRPr lang="en-US" altLang="ja-JP" dirty="0" smtClean="0"/>
          </a:p>
          <a:p>
            <a:pPr marL="0" indent="0">
              <a:buNone/>
            </a:pPr>
            <a:r>
              <a:rPr lang="en-US" altLang="ja-JP" dirty="0" smtClean="0"/>
              <a:t>2, </a:t>
            </a:r>
            <a:r>
              <a:rPr lang="ja-JP" altLang="en-US" dirty="0" smtClean="0"/>
              <a:t>複数行コメント  例</a:t>
            </a:r>
            <a:r>
              <a:rPr lang="ja-JP" altLang="en-US" dirty="0"/>
              <a:t>：</a:t>
            </a:r>
            <a:r>
              <a:rPr lang="en-US" altLang="ja-JP" dirty="0" smtClean="0"/>
              <a:t>C </a:t>
            </a:r>
            <a:r>
              <a:rPr lang="ja-JP" altLang="en-US" dirty="0" smtClean="0"/>
              <a:t>言語</a:t>
            </a:r>
            <a:endParaRPr lang="en-US" altLang="ja-JP" dirty="0" smtClean="0"/>
          </a:p>
          <a:p>
            <a:pPr marL="0" indent="0">
              <a:buNone/>
            </a:pPr>
            <a:endParaRPr lang="en-US" altLang="ja-JP" dirty="0"/>
          </a:p>
          <a:p>
            <a:pPr marL="0" indent="0">
              <a:buNone/>
            </a:pPr>
            <a:r>
              <a:rPr lang="en-US" altLang="ja-JP" dirty="0" smtClean="0"/>
              <a:t>3, </a:t>
            </a:r>
            <a:r>
              <a:rPr lang="ja-JP" altLang="en-US" dirty="0" smtClean="0"/>
              <a:t>行全体コメント  例：</a:t>
            </a:r>
            <a:r>
              <a:rPr lang="en-US" altLang="ja-JP" dirty="0"/>
              <a:t>Fortran</a:t>
            </a:r>
            <a:endParaRPr lang="en-US" altLang="ja-JP" dirty="0" smtClean="0"/>
          </a:p>
          <a:p>
            <a:pPr marL="0" indent="0">
              <a:buNone/>
            </a:pPr>
            <a:endParaRPr lang="en-US" altLang="ja-JP" dirty="0"/>
          </a:p>
          <a:p>
            <a:pPr marL="0" indent="0">
              <a:buNone/>
            </a:pPr>
            <a:r>
              <a:rPr lang="en-US" altLang="ja-JP" dirty="0" smtClean="0"/>
              <a:t>4, </a:t>
            </a:r>
            <a:r>
              <a:rPr lang="ja-JP" altLang="en-US" dirty="0" smtClean="0"/>
              <a:t>複数行全体コメント 例：</a:t>
            </a:r>
            <a:r>
              <a:rPr lang="en-US" altLang="ja-JP" dirty="0" smtClean="0"/>
              <a:t>Ruby</a:t>
            </a:r>
          </a:p>
          <a:p>
            <a:pPr marL="0" indent="0">
              <a:buNone/>
            </a:pPr>
            <a:endParaRPr lang="en-US" altLang="ja-JP" dirty="0" smtClean="0"/>
          </a:p>
          <a:p>
            <a:pPr marL="0" indent="0">
              <a:buNone/>
            </a:pPr>
            <a:r>
              <a:rPr lang="en-US" altLang="ja-JP" dirty="0" smtClean="0"/>
              <a:t>5, </a:t>
            </a:r>
            <a:r>
              <a:rPr lang="ja-JP" altLang="en-US" dirty="0" smtClean="0"/>
              <a:t>文字列リテラル  例：</a:t>
            </a:r>
            <a:r>
              <a:rPr lang="en-US" altLang="ja-JP" dirty="0" smtClean="0"/>
              <a:t>Java</a:t>
            </a:r>
            <a:endParaRPr lang="en-US" altLang="ja-JP" dirty="0"/>
          </a:p>
          <a:p>
            <a:pPr marL="0" indent="0">
              <a:buNone/>
            </a:pP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11</a:t>
            </a:fld>
            <a:endParaRPr lang="ja-JP" altLang="en-US">
              <a:solidFill>
                <a:srgbClr val="000000"/>
              </a:solidFill>
            </a:endParaRPr>
          </a:p>
        </p:txBody>
      </p:sp>
      <p:sp>
        <p:nvSpPr>
          <p:cNvPr id="6" name="Rectangle 2"/>
          <p:cNvSpPr>
            <a:spLocks noChangeArrowheads="1"/>
          </p:cNvSpPr>
          <p:nvPr/>
        </p:nvSpPr>
        <p:spPr bwMode="auto">
          <a:xfrm>
            <a:off x="5074508" y="1640537"/>
            <a:ext cx="3501082" cy="400110"/>
          </a:xfrm>
          <a:prstGeom prst="rect">
            <a:avLst/>
          </a:prstGeom>
          <a:solidFill>
            <a:srgbClr val="E4EFF0"/>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000" dirty="0">
                <a:latin typeface="Ebrima" panose="02000000000000000000" pitchFamily="2" charset="0"/>
                <a:ea typeface="Ebrima" panose="02000000000000000000" pitchFamily="2" charset="0"/>
                <a:cs typeface="Ebrima" panose="02000000000000000000" pitchFamily="2" charset="0"/>
              </a:rPr>
              <a:t>v=</a:t>
            </a:r>
            <a:r>
              <a:rPr kumimoji="0" lang="en-US" altLang="ja-JP" sz="2000" dirty="0" err="1">
                <a:latin typeface="Ebrima" panose="02000000000000000000" pitchFamily="2" charset="0"/>
                <a:ea typeface="Ebrima" panose="02000000000000000000" pitchFamily="2" charset="0"/>
                <a:cs typeface="Ebrima" panose="02000000000000000000" pitchFamily="2" charset="0"/>
              </a:rPr>
              <a:t>v+i</a:t>
            </a:r>
            <a:r>
              <a:rPr kumimoji="0" lang="en-US" altLang="ja-JP" sz="2000" dirty="0">
                <a:latin typeface="Ebrima" panose="02000000000000000000" pitchFamily="2" charset="0"/>
                <a:ea typeface="Ebrima" panose="02000000000000000000" pitchFamily="2" charset="0"/>
                <a:cs typeface="Ebrima" panose="02000000000000000000" pitchFamily="2" charset="0"/>
              </a:rPr>
              <a:t>;</a:t>
            </a:r>
            <a:r>
              <a:rPr kumimoji="0" lang="ja-JP" altLang="en-US" sz="2000" dirty="0">
                <a:latin typeface="Ebrima" panose="02000000000000000000" pitchFamily="2" charset="0"/>
                <a:cs typeface="Ebrima" panose="02000000000000000000" pitchFamily="2" charset="0"/>
              </a:rPr>
              <a:t> </a:t>
            </a:r>
            <a:r>
              <a:rPr kumimoji="0" lang="en-US" altLang="ja-JP" sz="2000" dirty="0">
                <a:solidFill>
                  <a:srgbClr val="FF0000"/>
                </a:solidFill>
                <a:latin typeface="Arial" panose="020B0604020202020204" pitchFamily="34" charset="0"/>
              </a:rPr>
              <a:t>//</a:t>
            </a:r>
            <a:r>
              <a:rPr kumimoji="0" lang="ja-JP" altLang="en-US" sz="2000" dirty="0" smtClean="0">
                <a:solidFill>
                  <a:srgbClr val="00C821"/>
                </a:solidFill>
                <a:latin typeface="Arial" panose="020B0604020202020204" pitchFamily="34" charset="0"/>
              </a:rPr>
              <a:t>ここ</a:t>
            </a:r>
            <a:r>
              <a:rPr kumimoji="0" lang="ja-JP" altLang="en-US" sz="2000" dirty="0">
                <a:solidFill>
                  <a:srgbClr val="00C821"/>
                </a:solidFill>
                <a:latin typeface="Arial" panose="020B0604020202020204" pitchFamily="34" charset="0"/>
              </a:rPr>
              <a:t>は</a:t>
            </a:r>
            <a:r>
              <a:rPr kumimoji="0" lang="ja-JP" altLang="en-US" sz="2000" dirty="0" smtClean="0">
                <a:solidFill>
                  <a:srgbClr val="00C821"/>
                </a:solidFill>
                <a:latin typeface="Arial" panose="020B0604020202020204" pitchFamily="34" charset="0"/>
              </a:rPr>
              <a:t>コメント</a:t>
            </a:r>
            <a:endParaRPr kumimoji="0" lang="ja-JP" altLang="ja-JP" sz="2000" dirty="0">
              <a:solidFill>
                <a:srgbClr val="00C821"/>
              </a:solidFill>
              <a:latin typeface="Arial" panose="020B0604020202020204" pitchFamily="34" charset="0"/>
            </a:endParaRPr>
          </a:p>
        </p:txBody>
      </p:sp>
      <p:sp>
        <p:nvSpPr>
          <p:cNvPr id="9" name="Rectangle 2"/>
          <p:cNvSpPr>
            <a:spLocks noChangeArrowheads="1"/>
          </p:cNvSpPr>
          <p:nvPr/>
        </p:nvSpPr>
        <p:spPr bwMode="auto">
          <a:xfrm>
            <a:off x="5074508" y="2492371"/>
            <a:ext cx="3501082" cy="707886"/>
          </a:xfrm>
          <a:prstGeom prst="rect">
            <a:avLst/>
          </a:prstGeom>
          <a:solidFill>
            <a:srgbClr val="E4EFF0"/>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000" dirty="0">
                <a:latin typeface="Ebrima" panose="02000000000000000000" pitchFamily="2" charset="0"/>
                <a:ea typeface="Ebrima" panose="02000000000000000000" pitchFamily="2" charset="0"/>
                <a:cs typeface="Ebrima" panose="02000000000000000000" pitchFamily="2" charset="0"/>
              </a:rPr>
              <a:t>v=</a:t>
            </a:r>
            <a:r>
              <a:rPr kumimoji="0" lang="en-US" altLang="ja-JP" sz="2000" dirty="0" err="1">
                <a:latin typeface="Ebrima" panose="02000000000000000000" pitchFamily="2" charset="0"/>
                <a:ea typeface="Ebrima" panose="02000000000000000000" pitchFamily="2" charset="0"/>
                <a:cs typeface="Ebrima" panose="02000000000000000000" pitchFamily="2" charset="0"/>
              </a:rPr>
              <a:t>v+i</a:t>
            </a:r>
            <a:r>
              <a:rPr kumimoji="0" lang="en-US" altLang="ja-JP" sz="2000" dirty="0">
                <a:latin typeface="Ebrima" panose="02000000000000000000" pitchFamily="2" charset="0"/>
                <a:ea typeface="Ebrima" panose="02000000000000000000" pitchFamily="2" charset="0"/>
                <a:cs typeface="Ebrima" panose="02000000000000000000" pitchFamily="2" charset="0"/>
              </a:rPr>
              <a:t>;</a:t>
            </a:r>
            <a:r>
              <a:rPr kumimoji="0" lang="ja-JP" altLang="en-US" sz="2000" dirty="0">
                <a:latin typeface="Ebrima" panose="02000000000000000000" pitchFamily="2" charset="0"/>
                <a:cs typeface="Ebrima" panose="02000000000000000000" pitchFamily="2" charset="0"/>
              </a:rPr>
              <a:t> </a:t>
            </a:r>
            <a:r>
              <a:rPr kumimoji="0" lang="en-US" altLang="ja-JP" sz="2000" dirty="0" smtClean="0">
                <a:solidFill>
                  <a:srgbClr val="FF0000"/>
                </a:solidFill>
                <a:latin typeface="Arial" panose="020B0604020202020204" pitchFamily="34" charset="0"/>
              </a:rPr>
              <a:t>/*</a:t>
            </a:r>
            <a:r>
              <a:rPr kumimoji="0" lang="ja-JP" altLang="en-US" sz="2000" dirty="0" smtClean="0">
                <a:solidFill>
                  <a:srgbClr val="00C821"/>
                </a:solidFill>
                <a:latin typeface="Arial" panose="020B0604020202020204" pitchFamily="34" charset="0"/>
              </a:rPr>
              <a:t>ここ</a:t>
            </a:r>
            <a:r>
              <a:rPr kumimoji="0" lang="ja-JP" altLang="en-US" sz="2000" dirty="0">
                <a:solidFill>
                  <a:srgbClr val="00C821"/>
                </a:solidFill>
                <a:latin typeface="Arial" panose="020B0604020202020204" pitchFamily="34" charset="0"/>
              </a:rPr>
              <a:t>は</a:t>
            </a:r>
            <a:r>
              <a:rPr kumimoji="0" lang="ja-JP" altLang="en-US" sz="2000" dirty="0" smtClean="0">
                <a:solidFill>
                  <a:srgbClr val="00C821"/>
                </a:solidFill>
                <a:latin typeface="Arial" panose="020B0604020202020204" pitchFamily="34" charset="0"/>
              </a:rPr>
              <a:t>コメント</a:t>
            </a:r>
            <a:endParaRPr kumimoji="0" lang="en-US" altLang="ja-JP" sz="2000" dirty="0" smtClean="0">
              <a:solidFill>
                <a:srgbClr val="00C821"/>
              </a:solidFill>
              <a:latin typeface="Arial" panose="020B0604020202020204" pitchFamily="34" charset="0"/>
            </a:endParaRPr>
          </a:p>
          <a:p>
            <a:pPr lvl="0" eaLnBrk="0" fontAlgn="base" hangingPunct="0">
              <a:spcBef>
                <a:spcPct val="0"/>
              </a:spcBef>
              <a:spcAft>
                <a:spcPct val="0"/>
              </a:spcAft>
            </a:pPr>
            <a:r>
              <a:rPr kumimoji="0" lang="en-US" altLang="ja-JP" sz="2000" dirty="0" smtClean="0">
                <a:solidFill>
                  <a:srgbClr val="00C821"/>
                </a:solidFill>
                <a:latin typeface="Arial" panose="020B0604020202020204" pitchFamily="34" charset="0"/>
              </a:rPr>
              <a:t>	 </a:t>
            </a:r>
            <a:r>
              <a:rPr kumimoji="0" lang="ja-JP" altLang="en-US" sz="2000" dirty="0" smtClean="0">
                <a:solidFill>
                  <a:srgbClr val="00C821"/>
                </a:solidFill>
                <a:latin typeface="Arial" panose="020B0604020202020204" pitchFamily="34" charset="0"/>
              </a:rPr>
              <a:t>ここもコメント</a:t>
            </a:r>
            <a:r>
              <a:rPr kumimoji="0" lang="en-US" altLang="ja-JP" sz="2000" dirty="0" smtClean="0">
                <a:solidFill>
                  <a:srgbClr val="FF0000"/>
                </a:solidFill>
                <a:latin typeface="Arial" panose="020B0604020202020204" pitchFamily="34" charset="0"/>
              </a:rPr>
              <a:t>*/</a:t>
            </a:r>
            <a:endParaRPr kumimoji="0" lang="ja-JP" altLang="ja-JP" sz="2000" dirty="0">
              <a:solidFill>
                <a:srgbClr val="FF0000"/>
              </a:solidFill>
              <a:latin typeface="Arial" panose="020B0604020202020204" pitchFamily="34" charset="0"/>
            </a:endParaRPr>
          </a:p>
        </p:txBody>
      </p:sp>
      <p:sp>
        <p:nvSpPr>
          <p:cNvPr id="10" name="Rectangle 2"/>
          <p:cNvSpPr>
            <a:spLocks noChangeArrowheads="1"/>
          </p:cNvSpPr>
          <p:nvPr/>
        </p:nvSpPr>
        <p:spPr bwMode="auto">
          <a:xfrm>
            <a:off x="5074508" y="3434084"/>
            <a:ext cx="3501082" cy="400110"/>
          </a:xfrm>
          <a:prstGeom prst="rect">
            <a:avLst/>
          </a:prstGeom>
          <a:solidFill>
            <a:srgbClr val="E4EFF0"/>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000" dirty="0" smtClean="0">
                <a:solidFill>
                  <a:srgbClr val="FF0000"/>
                </a:solidFill>
                <a:latin typeface="Arial" panose="020B0604020202020204" pitchFamily="34" charset="0"/>
              </a:rPr>
              <a:t>c</a:t>
            </a:r>
            <a:r>
              <a:rPr kumimoji="0" lang="en-US" altLang="ja-JP" sz="2000" dirty="0" smtClean="0">
                <a:solidFill>
                  <a:srgbClr val="00C821"/>
                </a:solidFill>
                <a:latin typeface="Arial" panose="020B0604020202020204" pitchFamily="34" charset="0"/>
              </a:rPr>
              <a:t>   </a:t>
            </a:r>
            <a:r>
              <a:rPr kumimoji="0" lang="ja-JP" altLang="en-US" sz="2000" dirty="0" smtClean="0">
                <a:solidFill>
                  <a:srgbClr val="00C821"/>
                </a:solidFill>
                <a:latin typeface="Arial" panose="020B0604020202020204" pitchFamily="34" charset="0"/>
              </a:rPr>
              <a:t>ここはコメント</a:t>
            </a:r>
            <a:endParaRPr kumimoji="0" lang="ja-JP" altLang="ja-JP" sz="2000" dirty="0">
              <a:solidFill>
                <a:srgbClr val="00C821"/>
              </a:solidFill>
              <a:latin typeface="Arial" panose="020B0604020202020204" pitchFamily="34" charset="0"/>
            </a:endParaRPr>
          </a:p>
        </p:txBody>
      </p:sp>
      <p:sp>
        <p:nvSpPr>
          <p:cNvPr id="12" name="Rectangle 2"/>
          <p:cNvSpPr>
            <a:spLocks noChangeArrowheads="1"/>
          </p:cNvSpPr>
          <p:nvPr/>
        </p:nvSpPr>
        <p:spPr bwMode="auto">
          <a:xfrm>
            <a:off x="5074508" y="4268211"/>
            <a:ext cx="3560818" cy="707886"/>
          </a:xfrm>
          <a:prstGeom prst="rect">
            <a:avLst/>
          </a:prstGeom>
          <a:solidFill>
            <a:srgbClr val="E4EFF0"/>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000" dirty="0" smtClean="0">
                <a:solidFill>
                  <a:srgbClr val="FF0000"/>
                </a:solidFill>
                <a:latin typeface="Arial" panose="020B0604020202020204" pitchFamily="34" charset="0"/>
              </a:rPr>
              <a:t>=begin</a:t>
            </a:r>
            <a:r>
              <a:rPr kumimoji="0" lang="en-US" altLang="ja-JP" sz="2000" dirty="0" smtClean="0">
                <a:solidFill>
                  <a:srgbClr val="00C821"/>
                </a:solidFill>
                <a:latin typeface="Arial" panose="020B0604020202020204" pitchFamily="34" charset="0"/>
              </a:rPr>
              <a:t> </a:t>
            </a:r>
            <a:r>
              <a:rPr kumimoji="0" lang="ja-JP" altLang="en-US" sz="2000" dirty="0" smtClean="0">
                <a:solidFill>
                  <a:srgbClr val="00C821"/>
                </a:solidFill>
                <a:latin typeface="Arial" panose="020B0604020202020204" pitchFamily="34" charset="0"/>
              </a:rPr>
              <a:t>ここはコメント</a:t>
            </a:r>
            <a:endParaRPr kumimoji="0" lang="en-US" altLang="ja-JP" sz="2000" dirty="0" smtClean="0">
              <a:solidFill>
                <a:srgbClr val="00C821"/>
              </a:solidFill>
              <a:latin typeface="Arial" panose="020B0604020202020204" pitchFamily="34" charset="0"/>
            </a:endParaRPr>
          </a:p>
          <a:p>
            <a:pPr lvl="0" eaLnBrk="0" fontAlgn="base" hangingPunct="0">
              <a:spcBef>
                <a:spcPct val="0"/>
              </a:spcBef>
              <a:spcAft>
                <a:spcPct val="0"/>
              </a:spcAft>
            </a:pPr>
            <a:r>
              <a:rPr kumimoji="0" lang="en-US" altLang="ja-JP" sz="2000" dirty="0" smtClean="0">
                <a:solidFill>
                  <a:srgbClr val="FF0000"/>
                </a:solidFill>
                <a:latin typeface="Arial" panose="020B0604020202020204" pitchFamily="34" charset="0"/>
              </a:rPr>
              <a:t>=end </a:t>
            </a:r>
            <a:r>
              <a:rPr kumimoji="0" lang="ja-JP" altLang="en-US" sz="2000" dirty="0" smtClean="0">
                <a:solidFill>
                  <a:srgbClr val="00C821"/>
                </a:solidFill>
                <a:latin typeface="Arial" panose="020B0604020202020204" pitchFamily="34" charset="0"/>
              </a:rPr>
              <a:t>ここもコメント</a:t>
            </a:r>
            <a:endParaRPr kumimoji="0" lang="en-US" altLang="ja-JP" sz="2000" dirty="0" smtClean="0">
              <a:solidFill>
                <a:srgbClr val="00C821"/>
              </a:solidFill>
              <a:latin typeface="Arial" panose="020B0604020202020204" pitchFamily="34" charset="0"/>
            </a:endParaRPr>
          </a:p>
        </p:txBody>
      </p:sp>
      <p:sp>
        <p:nvSpPr>
          <p:cNvPr id="13" name="Rectangle 2"/>
          <p:cNvSpPr>
            <a:spLocks noChangeArrowheads="1"/>
          </p:cNvSpPr>
          <p:nvPr/>
        </p:nvSpPr>
        <p:spPr bwMode="auto">
          <a:xfrm>
            <a:off x="5074507" y="5193106"/>
            <a:ext cx="3612293" cy="707886"/>
          </a:xfrm>
          <a:prstGeom prst="rect">
            <a:avLst/>
          </a:prstGeom>
          <a:solidFill>
            <a:srgbClr val="E4EFF0"/>
          </a:solidFill>
          <a:ln>
            <a:noFill/>
          </a:ln>
          <a:effectLst/>
          <a:extLst/>
        </p:spPr>
        <p:txBody>
          <a:bodyPr vert="horz" wrap="square" lIns="91440" tIns="45720" rIns="91440" bIns="45720" numCol="1" anchor="ctr" anchorCtr="0" compatLnSpc="1">
            <a:prstTxWarp prst="textNoShape">
              <a:avLst/>
            </a:prstTxWarp>
            <a:spAutoFit/>
          </a:bodyPr>
          <a:lstStyle/>
          <a:p>
            <a:r>
              <a:rPr lang="en-US" altLang="ja-JP" sz="2000" dirty="0"/>
              <a:t>String x = </a:t>
            </a:r>
            <a:r>
              <a:rPr lang="en-US" altLang="ja-JP" sz="2000" dirty="0" smtClean="0">
                <a:solidFill>
                  <a:srgbClr val="FF0000"/>
                </a:solidFill>
              </a:rPr>
              <a:t>“</a:t>
            </a:r>
            <a:r>
              <a:rPr lang="ja-JP" altLang="en-US" sz="2000" dirty="0">
                <a:solidFill>
                  <a:srgbClr val="FF0000"/>
                </a:solidFill>
              </a:rPr>
              <a:t> </a:t>
            </a:r>
            <a:r>
              <a:rPr lang="en-US" altLang="ja-JP" sz="2000" dirty="0" smtClean="0">
                <a:solidFill>
                  <a:srgbClr val="00B0F0"/>
                </a:solidFill>
              </a:rPr>
              <a:t>comment start /*  </a:t>
            </a:r>
            <a:r>
              <a:rPr lang="en-US" altLang="ja-JP" sz="2000" dirty="0" smtClean="0">
                <a:solidFill>
                  <a:srgbClr val="FF0000"/>
                </a:solidFill>
              </a:rPr>
              <a:t>“ </a:t>
            </a:r>
            <a:r>
              <a:rPr lang="en-US" altLang="ja-JP" sz="2000" dirty="0" smtClean="0"/>
              <a:t>;</a:t>
            </a:r>
            <a:endParaRPr lang="en-US" altLang="ja-JP" sz="2000" dirty="0"/>
          </a:p>
          <a:p>
            <a:r>
              <a:rPr lang="fr-FR" altLang="ja-JP" sz="2000" dirty="0"/>
              <a:t>String y = </a:t>
            </a:r>
            <a:r>
              <a:rPr lang="en-US" altLang="ja-JP" sz="2000" dirty="0" smtClean="0">
                <a:solidFill>
                  <a:srgbClr val="FF0000"/>
                </a:solidFill>
              </a:rPr>
              <a:t>“ </a:t>
            </a:r>
            <a:r>
              <a:rPr lang="fr-FR" altLang="ja-JP" sz="2000" dirty="0" smtClean="0">
                <a:solidFill>
                  <a:srgbClr val="00B0F0"/>
                </a:solidFill>
              </a:rPr>
              <a:t>comment end  */  </a:t>
            </a:r>
            <a:r>
              <a:rPr lang="en-US" altLang="ja-JP" sz="2000" dirty="0" smtClean="0">
                <a:solidFill>
                  <a:srgbClr val="FF0000"/>
                </a:solidFill>
              </a:rPr>
              <a:t>“</a:t>
            </a:r>
            <a:r>
              <a:rPr lang="fr-FR" altLang="ja-JP" sz="2000" dirty="0" smtClean="0">
                <a:solidFill>
                  <a:srgbClr val="FF0000"/>
                </a:solidFill>
              </a:rPr>
              <a:t> </a:t>
            </a:r>
            <a:r>
              <a:rPr lang="fr-FR" altLang="ja-JP" sz="2000" dirty="0" smtClean="0"/>
              <a:t>;</a:t>
            </a:r>
            <a:endParaRPr kumimoji="0" lang="en-US" altLang="ja-JP" sz="2000" dirty="0" smtClean="0">
              <a:latin typeface="Arial" panose="020B0604020202020204" pitchFamily="34" charset="0"/>
            </a:endParaRPr>
          </a:p>
        </p:txBody>
      </p:sp>
    </p:spTree>
    <p:extLst>
      <p:ext uri="{BB962C8B-B14F-4D97-AF65-F5344CB8AC3E}">
        <p14:creationId xmlns:p14="http://schemas.microsoft.com/office/powerpoint/2010/main" val="4056243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コメント除去：</a:t>
            </a:r>
            <a:r>
              <a:rPr lang="en-US" altLang="ja-JP" sz="3600" dirty="0" smtClean="0"/>
              <a:t>26 </a:t>
            </a:r>
            <a:r>
              <a:rPr lang="ja-JP" altLang="en-US" sz="3600" dirty="0" smtClean="0"/>
              <a:t>種類のオプション</a:t>
            </a:r>
            <a:endParaRPr kumimoji="1" lang="ja-JP" altLang="en-US" sz="3600" dirty="0"/>
          </a:p>
        </p:txBody>
      </p:sp>
      <p:sp>
        <p:nvSpPr>
          <p:cNvPr id="3" name="コンテンツ プレースホルダー 2"/>
          <p:cNvSpPr>
            <a:spLocks noGrp="1"/>
          </p:cNvSpPr>
          <p:nvPr>
            <p:ph idx="1"/>
          </p:nvPr>
        </p:nvSpPr>
        <p:spPr>
          <a:xfrm>
            <a:off x="451875" y="1188813"/>
            <a:ext cx="8353466" cy="4929188"/>
          </a:xfrm>
        </p:spPr>
        <p:txBody>
          <a:bodyPr/>
          <a:lstStyle/>
          <a:p>
            <a:pPr>
              <a:buFont typeface="Wingdings" panose="05000000000000000000" pitchFamily="2" charset="2"/>
              <a:buChar char="l"/>
            </a:pPr>
            <a:r>
              <a:rPr lang="en-US" altLang="ja-JP" dirty="0" smtClean="0"/>
              <a:t>26 </a:t>
            </a:r>
            <a:r>
              <a:rPr lang="ja-JP" altLang="en-US" dirty="0" smtClean="0"/>
              <a:t>種類のコメント除去に関するオプションを作成し，　　</a:t>
            </a:r>
            <a:r>
              <a:rPr lang="ja-JP" altLang="en-US" dirty="0"/>
              <a:t>それぞれ</a:t>
            </a:r>
            <a:r>
              <a:rPr lang="ja-JP" altLang="en-US" dirty="0" smtClean="0"/>
              <a:t>に </a:t>
            </a:r>
            <a:r>
              <a:rPr lang="en-US" altLang="ja-JP" dirty="0" smtClean="0"/>
              <a:t>a </a:t>
            </a:r>
            <a:r>
              <a:rPr lang="ja-JP" altLang="en-US" dirty="0" smtClean="0"/>
              <a:t>から </a:t>
            </a:r>
            <a:r>
              <a:rPr lang="en-US" altLang="ja-JP" dirty="0" smtClean="0"/>
              <a:t>z</a:t>
            </a:r>
            <a:r>
              <a:rPr lang="ja-JP" altLang="en-US" dirty="0" smtClean="0"/>
              <a:t> のアルファベットを当てはめる</a:t>
            </a:r>
            <a:endParaRPr lang="en-US" altLang="ja-JP" dirty="0" smtClean="0"/>
          </a:p>
          <a:p>
            <a:pPr marL="0" indent="0">
              <a:buNone/>
            </a:pPr>
            <a:endParaRPr lang="en-US" altLang="ja-JP" dirty="0" smtClean="0"/>
          </a:p>
          <a:p>
            <a:pPr marL="0" indent="0">
              <a:buNone/>
            </a:pPr>
            <a:endParaRPr lang="en-US" altLang="ja-JP" dirty="0" smtClean="0"/>
          </a:p>
          <a:p>
            <a:pPr marL="0" indent="0">
              <a:buNone/>
            </a:pP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marL="0" indent="0">
              <a:buNone/>
            </a:pPr>
            <a:endParaRPr lang="en-US" altLang="ja-JP" dirty="0" smtClean="0"/>
          </a:p>
          <a:p>
            <a:pPr>
              <a:buFont typeface="Wingdings" panose="05000000000000000000" pitchFamily="2" charset="2"/>
              <a:buChar char="l"/>
            </a:pPr>
            <a:r>
              <a:rPr lang="ja-JP" altLang="en-US" dirty="0" smtClean="0"/>
              <a:t>コマンドラインでの実行時に引数として </a:t>
            </a:r>
            <a:r>
              <a:rPr lang="en-US" altLang="ja-JP" dirty="0" smtClean="0"/>
              <a:t>”</a:t>
            </a:r>
            <a:r>
              <a:rPr lang="en-US" altLang="ja-JP" dirty="0" err="1" smtClean="0"/>
              <a:t>ek</a:t>
            </a:r>
            <a:r>
              <a:rPr lang="en-US" altLang="ja-JP" dirty="0" smtClean="0"/>
              <a:t>” </a:t>
            </a:r>
            <a:r>
              <a:rPr lang="ja-JP" altLang="en-US" dirty="0" smtClean="0"/>
              <a:t>を与えると　 </a:t>
            </a:r>
            <a:r>
              <a:rPr lang="en-US" altLang="ja-JP" dirty="0" smtClean="0"/>
              <a:t>e </a:t>
            </a:r>
            <a:r>
              <a:rPr lang="ja-JP" altLang="en-US" dirty="0" smtClean="0"/>
              <a:t>と </a:t>
            </a:r>
            <a:r>
              <a:rPr lang="en-US" altLang="ja-JP" dirty="0" smtClean="0"/>
              <a:t>k </a:t>
            </a:r>
            <a:r>
              <a:rPr lang="ja-JP" altLang="en-US" dirty="0" smtClean="0"/>
              <a:t>のルールでコメント除去を行う</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12</a:t>
            </a:fld>
            <a:endParaRPr lang="ja-JP" altLang="en-US">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3734039856"/>
              </p:ext>
            </p:extLst>
          </p:nvPr>
        </p:nvGraphicFramePr>
        <p:xfrm>
          <a:off x="560518" y="2230817"/>
          <a:ext cx="8088053" cy="2541600"/>
        </p:xfrm>
        <a:graphic>
          <a:graphicData uri="http://schemas.openxmlformats.org/drawingml/2006/table">
            <a:tbl>
              <a:tblPr firstRow="1" bandRow="1">
                <a:tableStyleId>{5C22544A-7EE6-4342-B048-85BDC9FD1C3A}</a:tableStyleId>
              </a:tblPr>
              <a:tblGrid>
                <a:gridCol w="2008382">
                  <a:extLst>
                    <a:ext uri="{9D8B030D-6E8A-4147-A177-3AD203B41FA5}">
                      <a16:colId xmlns:a16="http://schemas.microsoft.com/office/drawing/2014/main" xmlns="" val="20000"/>
                    </a:ext>
                  </a:extLst>
                </a:gridCol>
                <a:gridCol w="3114669">
                  <a:extLst>
                    <a:ext uri="{9D8B030D-6E8A-4147-A177-3AD203B41FA5}">
                      <a16:colId xmlns:a16="http://schemas.microsoft.com/office/drawing/2014/main" xmlns="" val="20001"/>
                    </a:ext>
                  </a:extLst>
                </a:gridCol>
                <a:gridCol w="1465361">
                  <a:extLst>
                    <a:ext uri="{9D8B030D-6E8A-4147-A177-3AD203B41FA5}">
                      <a16:colId xmlns:a16="http://schemas.microsoft.com/office/drawing/2014/main" xmlns="" val="20002"/>
                    </a:ext>
                  </a:extLst>
                </a:gridCol>
                <a:gridCol w="1499641">
                  <a:extLst>
                    <a:ext uri="{9D8B030D-6E8A-4147-A177-3AD203B41FA5}">
                      <a16:colId xmlns:a16="http://schemas.microsoft.com/office/drawing/2014/main" xmlns="" val="20003"/>
                    </a:ext>
                  </a:extLst>
                </a:gridCol>
              </a:tblGrid>
              <a:tr h="370840">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アルファベット</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コメントルールの分類</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開始記号</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終了記号</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70840">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d</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行コメント</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なし</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370840">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e</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行コメント</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なし</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370840">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f</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行コメント</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なし</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370840">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g</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行コメント</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なし</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370840">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k</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複数行コメント</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R="90000" marT="72000" marB="46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176845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a:spLocks noGrp="1"/>
          </p:cNvSpPr>
          <p:nvPr>
            <p:ph idx="1"/>
          </p:nvPr>
        </p:nvSpPr>
        <p:spPr>
          <a:xfrm>
            <a:off x="451875" y="1188813"/>
            <a:ext cx="8353466" cy="4929188"/>
          </a:xfrm>
        </p:spPr>
        <p:txBody>
          <a:bodyPr tIns="72000"/>
          <a:lstStyle/>
          <a:p>
            <a:pPr>
              <a:buFont typeface="Wingdings" panose="05000000000000000000" pitchFamily="2" charset="2"/>
              <a:buChar char="l"/>
            </a:pPr>
            <a:r>
              <a:rPr lang="ja-JP" altLang="en-US" dirty="0"/>
              <a:t>オプション</a:t>
            </a:r>
            <a:r>
              <a:rPr lang="ja-JP" altLang="en-US" dirty="0" smtClean="0"/>
              <a:t>は，分類に基づく範囲で追加・変更が可能</a:t>
            </a:r>
            <a:endParaRPr lang="en-US" altLang="ja-JP" dirty="0" smtClean="0"/>
          </a:p>
          <a:p>
            <a:pPr marL="0" indent="0">
              <a:buNone/>
            </a:pPr>
            <a:endParaRPr lang="en-US" altLang="ja-JP" dirty="0"/>
          </a:p>
          <a:p>
            <a:pPr marL="0" indent="0">
              <a:buNone/>
            </a:pPr>
            <a:r>
              <a:rPr lang="ja-JP" altLang="en-US" dirty="0" smtClean="0"/>
              <a:t>例：“</a:t>
            </a:r>
            <a:r>
              <a:rPr lang="en-US" altLang="ja-JP" dirty="0" smtClean="0"/>
              <a:t>c</a:t>
            </a:r>
            <a:r>
              <a:rPr lang="ja-JP" altLang="en-US" dirty="0"/>
              <a:t>”</a:t>
            </a:r>
            <a:r>
              <a:rPr lang="en-US" altLang="ja-JP" dirty="0" smtClean="0"/>
              <a:t> </a:t>
            </a:r>
            <a:r>
              <a:rPr lang="ja-JP" altLang="en-US" dirty="0" smtClean="0"/>
              <a:t>のオプションを </a:t>
            </a:r>
            <a:r>
              <a:rPr lang="en-US" altLang="ja-JP" dirty="0" smtClean="0"/>
              <a:t>C </a:t>
            </a:r>
            <a:r>
              <a:rPr lang="ja-JP" altLang="en-US" dirty="0" smtClean="0"/>
              <a:t>言語のコメントルールに変更</a:t>
            </a:r>
            <a:endParaRPr lang="en-US" altLang="ja-JP" dirty="0" smtClean="0"/>
          </a:p>
          <a:p>
            <a:pPr marL="0" indent="0">
              <a:buNone/>
            </a:pP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a:buFont typeface="Wingdings" panose="05000000000000000000" pitchFamily="2" charset="2"/>
              <a:buChar char="l"/>
            </a:pPr>
            <a:r>
              <a:rPr lang="ja-JP" altLang="en-US" dirty="0" smtClean="0"/>
              <a:t>対応アルファベット・分類・開始記号・終了記号を　　　設定ファイルに記述する</a:t>
            </a:r>
            <a:r>
              <a:rPr lang="ja-JP" altLang="en-US" dirty="0"/>
              <a:t>こと</a:t>
            </a:r>
            <a:r>
              <a:rPr lang="ja-JP" altLang="en-US" dirty="0" smtClean="0"/>
              <a:t>でルールが追加・変更可能</a:t>
            </a:r>
            <a:endParaRPr lang="en-US" altLang="ja-JP" dirty="0"/>
          </a:p>
        </p:txBody>
      </p:sp>
      <p:sp>
        <p:nvSpPr>
          <p:cNvPr id="2" name="タイトル 1"/>
          <p:cNvSpPr>
            <a:spLocks noGrp="1"/>
          </p:cNvSpPr>
          <p:nvPr>
            <p:ph type="title"/>
          </p:nvPr>
        </p:nvSpPr>
        <p:spPr/>
        <p:txBody>
          <a:bodyPr/>
          <a:lstStyle/>
          <a:p>
            <a:r>
              <a:rPr lang="ja-JP" altLang="en-US" sz="3600" dirty="0" smtClean="0"/>
              <a:t>コメント除去：オプションの追加・変更</a:t>
            </a:r>
            <a:endParaRPr kumimoji="1" lang="ja-JP" altLang="en-US" sz="36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13</a:t>
            </a:fld>
            <a:endParaRPr lang="ja-JP" altLang="en-US" dirty="0">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3799470200"/>
              </p:ext>
            </p:extLst>
          </p:nvPr>
        </p:nvGraphicFramePr>
        <p:xfrm>
          <a:off x="566773" y="2684702"/>
          <a:ext cx="8075543" cy="2226000"/>
        </p:xfrm>
        <a:graphic>
          <a:graphicData uri="http://schemas.openxmlformats.org/drawingml/2006/table">
            <a:tbl>
              <a:tblPr firstRow="1" bandRow="1">
                <a:tableStyleId>{5C22544A-7EE6-4342-B048-85BDC9FD1C3A}</a:tableStyleId>
              </a:tblPr>
              <a:tblGrid>
                <a:gridCol w="2005276">
                  <a:extLst>
                    <a:ext uri="{9D8B030D-6E8A-4147-A177-3AD203B41FA5}">
                      <a16:colId xmlns:a16="http://schemas.microsoft.com/office/drawing/2014/main" xmlns="" val="20000"/>
                    </a:ext>
                  </a:extLst>
                </a:gridCol>
                <a:gridCol w="3109851">
                  <a:extLst>
                    <a:ext uri="{9D8B030D-6E8A-4147-A177-3AD203B41FA5}">
                      <a16:colId xmlns:a16="http://schemas.microsoft.com/office/drawing/2014/main" xmlns="" val="20001"/>
                    </a:ext>
                  </a:extLst>
                </a:gridCol>
                <a:gridCol w="1463094">
                  <a:extLst>
                    <a:ext uri="{9D8B030D-6E8A-4147-A177-3AD203B41FA5}">
                      <a16:colId xmlns:a16="http://schemas.microsoft.com/office/drawing/2014/main" xmlns="" val="20002"/>
                    </a:ext>
                  </a:extLst>
                </a:gridCol>
                <a:gridCol w="1497322">
                  <a:extLst>
                    <a:ext uri="{9D8B030D-6E8A-4147-A177-3AD203B41FA5}">
                      <a16:colId xmlns:a16="http://schemas.microsoft.com/office/drawing/2014/main" xmlns="" val="20003"/>
                    </a:ext>
                  </a:extLst>
                </a:gridCol>
              </a:tblGrid>
              <a:tr h="175106">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アルファベット</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コメントルールの分類</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開始記号</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終了記号</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70840">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c</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文字列リテラル</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370840">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c </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文字列リテラル</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370840">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c </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行コメント</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なし</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370840">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c</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latin typeface="メイリオ" panose="020B0604030504040204" pitchFamily="50" charset="-128"/>
                          <a:ea typeface="メイリオ" panose="020B0604030504040204" pitchFamily="50" charset="-128"/>
                        </a:rPr>
                        <a:t>複数行コメント</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20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marT="936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387903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トークン</a:t>
            </a:r>
            <a:r>
              <a:rPr lang="ja-JP" altLang="en-US" sz="4000" dirty="0" smtClean="0"/>
              <a:t>分割と変換処理</a:t>
            </a:r>
            <a:endParaRPr kumimoji="1" lang="ja-JP" altLang="en-US" sz="40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14</a:t>
            </a:fld>
            <a:endParaRPr lang="ja-JP" altLang="en-US" dirty="0">
              <a:solidFill>
                <a:srgbClr val="000000"/>
              </a:solidFill>
            </a:endParaRPr>
          </a:p>
        </p:txBody>
      </p:sp>
      <p:grpSp>
        <p:nvGrpSpPr>
          <p:cNvPr id="7" name="グループ化 6"/>
          <p:cNvGrpSpPr/>
          <p:nvPr/>
        </p:nvGrpSpPr>
        <p:grpSpPr>
          <a:xfrm>
            <a:off x="1322806" y="3595562"/>
            <a:ext cx="6477429" cy="2373709"/>
            <a:chOff x="1828774" y="3696207"/>
            <a:chExt cx="6477429" cy="2373709"/>
          </a:xfrm>
        </p:grpSpPr>
        <p:sp>
          <p:nvSpPr>
            <p:cNvPr id="81" name="Rectangle 2"/>
            <p:cNvSpPr>
              <a:spLocks noChangeArrowheads="1"/>
            </p:cNvSpPr>
            <p:nvPr/>
          </p:nvSpPr>
          <p:spPr bwMode="auto">
            <a:xfrm>
              <a:off x="6204624" y="4159496"/>
              <a:ext cx="2101579" cy="461665"/>
            </a:xfrm>
            <a:prstGeom prst="rect">
              <a:avLst/>
            </a:prstGeom>
            <a:noFill/>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2400" dirty="0">
                  <a:solidFill>
                    <a:srgbClr val="00C821"/>
                  </a:solidFill>
                  <a:latin typeface="メイリオ" panose="020B0604030504040204" pitchFamily="50" charset="-128"/>
                  <a:ea typeface="メイリオ" panose="020B0604030504040204" pitchFamily="50" charset="-128"/>
                </a:rPr>
                <a:t>トークン分割</a:t>
              </a:r>
              <a:endParaRPr kumimoji="0" lang="ja-JP" altLang="ja-JP" sz="2400" b="0" i="0" u="none" strike="noStrike" cap="none" normalizeH="0" baseline="0" dirty="0">
                <a:ln>
                  <a:noFill/>
                </a:ln>
                <a:solidFill>
                  <a:srgbClr val="00C821"/>
                </a:solidFill>
                <a:effectLst/>
                <a:latin typeface="メイリオ" panose="020B0604030504040204" pitchFamily="50" charset="-128"/>
                <a:ea typeface="メイリオ" panose="020B0604030504040204" pitchFamily="50" charset="-128"/>
              </a:endParaRPr>
            </a:p>
          </p:txBody>
        </p:sp>
        <p:sp>
          <p:nvSpPr>
            <p:cNvPr id="82" name="Rectangle 2"/>
            <p:cNvSpPr>
              <a:spLocks noChangeArrowheads="1"/>
            </p:cNvSpPr>
            <p:nvPr/>
          </p:nvSpPr>
          <p:spPr bwMode="auto">
            <a:xfrm>
              <a:off x="6204624" y="5170062"/>
              <a:ext cx="1980043" cy="467729"/>
            </a:xfrm>
            <a:prstGeom prst="rect">
              <a:avLst/>
            </a:prstGeom>
            <a:noFill/>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rgbClr val="0070C0"/>
                  </a:solidFill>
                  <a:effectLst/>
                  <a:latin typeface="メイリオ" panose="020B0604030504040204" pitchFamily="50" charset="-128"/>
                  <a:ea typeface="メイリオ" panose="020B0604030504040204" pitchFamily="50" charset="-128"/>
                </a:rPr>
                <a:t>変換処理</a:t>
              </a:r>
              <a:endParaRPr kumimoji="0" lang="ja-JP" altLang="ja-JP" sz="2400" b="0" i="0" u="none" strike="noStrike" cap="none" normalizeH="0" baseline="0" dirty="0">
                <a:ln>
                  <a:noFill/>
                </a:ln>
                <a:solidFill>
                  <a:srgbClr val="0070C0"/>
                </a:solidFill>
                <a:effectLst/>
                <a:latin typeface="メイリオ" panose="020B0604030504040204" pitchFamily="50" charset="-128"/>
                <a:ea typeface="メイリオ" panose="020B0604030504040204" pitchFamily="50" charset="-128"/>
              </a:endParaRPr>
            </a:p>
          </p:txBody>
        </p:sp>
        <p:sp>
          <p:nvSpPr>
            <p:cNvPr id="93" name="Rectangle 2"/>
            <p:cNvSpPr>
              <a:spLocks noChangeArrowheads="1"/>
            </p:cNvSpPr>
            <p:nvPr/>
          </p:nvSpPr>
          <p:spPr bwMode="auto">
            <a:xfrm>
              <a:off x="1831438" y="5697775"/>
              <a:ext cx="301575" cy="371833"/>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94" name="Rectangle 2"/>
            <p:cNvSpPr>
              <a:spLocks noChangeArrowheads="1"/>
            </p:cNvSpPr>
            <p:nvPr/>
          </p:nvSpPr>
          <p:spPr bwMode="auto">
            <a:xfrm>
              <a:off x="2558393" y="5697775"/>
              <a:ext cx="300759"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95" name="Rectangle 2"/>
            <p:cNvSpPr>
              <a:spLocks noChangeArrowheads="1"/>
            </p:cNvSpPr>
            <p:nvPr/>
          </p:nvSpPr>
          <p:spPr bwMode="auto">
            <a:xfrm>
              <a:off x="2944690" y="5697775"/>
              <a:ext cx="29019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96" name="Rectangle 2"/>
            <p:cNvSpPr>
              <a:spLocks noChangeArrowheads="1"/>
            </p:cNvSpPr>
            <p:nvPr/>
          </p:nvSpPr>
          <p:spPr bwMode="auto">
            <a:xfrm>
              <a:off x="3700993" y="5697775"/>
              <a:ext cx="300759"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97" name="Rectangle 2"/>
            <p:cNvSpPr>
              <a:spLocks noChangeArrowheads="1"/>
            </p:cNvSpPr>
            <p:nvPr/>
          </p:nvSpPr>
          <p:spPr bwMode="auto">
            <a:xfrm>
              <a:off x="4422243" y="5697775"/>
              <a:ext cx="735140"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98" name="Rectangle 2"/>
            <p:cNvSpPr>
              <a:spLocks noChangeArrowheads="1"/>
            </p:cNvSpPr>
            <p:nvPr/>
          </p:nvSpPr>
          <p:spPr bwMode="auto">
            <a:xfrm>
              <a:off x="5242922" y="5697775"/>
              <a:ext cx="306464"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99" name="Rectangle 2"/>
            <p:cNvSpPr>
              <a:spLocks noChangeArrowheads="1"/>
            </p:cNvSpPr>
            <p:nvPr/>
          </p:nvSpPr>
          <p:spPr bwMode="auto">
            <a:xfrm>
              <a:off x="5634925" y="5697775"/>
              <a:ext cx="227410"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00" name="Rectangle 2"/>
            <p:cNvSpPr>
              <a:spLocks noChangeArrowheads="1"/>
            </p:cNvSpPr>
            <p:nvPr/>
          </p:nvSpPr>
          <p:spPr bwMode="auto">
            <a:xfrm>
              <a:off x="5947874" y="5697775"/>
              <a:ext cx="256750"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01" name="Rectangle 2"/>
            <p:cNvSpPr>
              <a:spLocks noChangeArrowheads="1"/>
            </p:cNvSpPr>
            <p:nvPr/>
          </p:nvSpPr>
          <p:spPr bwMode="auto">
            <a:xfrm>
              <a:off x="2223441" y="5697775"/>
              <a:ext cx="24941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02" name="Rectangle 2"/>
            <p:cNvSpPr>
              <a:spLocks noChangeArrowheads="1"/>
            </p:cNvSpPr>
            <p:nvPr/>
          </p:nvSpPr>
          <p:spPr bwMode="auto">
            <a:xfrm>
              <a:off x="4087291" y="5697775"/>
              <a:ext cx="24941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03" name="Rectangle 2"/>
            <p:cNvSpPr>
              <a:spLocks noChangeArrowheads="1"/>
            </p:cNvSpPr>
            <p:nvPr/>
          </p:nvSpPr>
          <p:spPr bwMode="auto">
            <a:xfrm>
              <a:off x="1828774" y="3696207"/>
              <a:ext cx="4375850" cy="400110"/>
            </a:xfrm>
            <a:prstGeom prst="rect">
              <a:avLst/>
            </a:prstGeom>
            <a:noFill/>
            <a:ln>
              <a:solidFill>
                <a:schemeClr val="tx1"/>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000" spc="130" dirty="0">
                  <a:solidFill>
                    <a:schemeClr val="tx1"/>
                  </a:solidFill>
                  <a:latin typeface="Arial" panose="020B0604020202020204" pitchFamily="34" charset="0"/>
                </a:rPr>
                <a:t>i</a:t>
              </a:r>
              <a:r>
                <a:rPr kumimoji="0" lang="en-US" altLang="ja-JP" sz="2000" spc="130" dirty="0" smtClean="0">
                  <a:solidFill>
                    <a:schemeClr val="tx1"/>
                  </a:solidFill>
                  <a:latin typeface="Arial" panose="020B0604020202020204" pitchFamily="34" charset="0"/>
                </a:rPr>
                <a:t>f (b==c) value=</a:t>
              </a:r>
              <a:r>
                <a:rPr kumimoji="0" lang="en-US" altLang="ja-JP" sz="2000" spc="130" dirty="0" err="1" smtClean="0">
                  <a:solidFill>
                    <a:schemeClr val="tx1"/>
                  </a:solidFill>
                  <a:latin typeface="Arial" panose="020B0604020202020204" pitchFamily="34" charset="0"/>
                </a:rPr>
                <a:t>i</a:t>
              </a:r>
              <a:r>
                <a:rPr kumimoji="0" lang="en-US" altLang="ja-JP" sz="2000" spc="130" dirty="0" smtClean="0">
                  <a:solidFill>
                    <a:schemeClr val="tx1"/>
                  </a:solidFill>
                  <a:latin typeface="Arial" panose="020B0604020202020204" pitchFamily="34" charset="0"/>
                </a:rPr>
                <a:t> ;</a:t>
              </a:r>
              <a:endParaRPr kumimoji="0" lang="ja-JP" altLang="ja-JP" sz="2000" b="0" i="0" u="none" strike="noStrike" cap="none" spc="130" normalizeH="0" dirty="0">
                <a:ln>
                  <a:noFill/>
                </a:ln>
                <a:solidFill>
                  <a:schemeClr val="tx1"/>
                </a:solidFill>
                <a:effectLst/>
                <a:latin typeface="Arial" panose="020B0604020202020204" pitchFamily="34" charset="0"/>
              </a:endParaRPr>
            </a:p>
          </p:txBody>
        </p:sp>
        <p:sp>
          <p:nvSpPr>
            <p:cNvPr id="104" name="Rectangle 2"/>
            <p:cNvSpPr>
              <a:spLocks noChangeArrowheads="1"/>
            </p:cNvSpPr>
            <p:nvPr/>
          </p:nvSpPr>
          <p:spPr bwMode="auto">
            <a:xfrm>
              <a:off x="1828774" y="4691976"/>
              <a:ext cx="301575"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05" name="Rectangle 2"/>
            <p:cNvSpPr>
              <a:spLocks noChangeArrowheads="1"/>
            </p:cNvSpPr>
            <p:nvPr/>
          </p:nvSpPr>
          <p:spPr bwMode="auto">
            <a:xfrm>
              <a:off x="2555729" y="469197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06" name="Rectangle 2"/>
            <p:cNvSpPr>
              <a:spLocks noChangeArrowheads="1"/>
            </p:cNvSpPr>
            <p:nvPr/>
          </p:nvSpPr>
          <p:spPr bwMode="auto">
            <a:xfrm>
              <a:off x="2942026" y="4691976"/>
              <a:ext cx="290193" cy="41203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no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07" name="Rectangle 2"/>
            <p:cNvSpPr>
              <a:spLocks noChangeArrowheads="1"/>
            </p:cNvSpPr>
            <p:nvPr/>
          </p:nvSpPr>
          <p:spPr bwMode="auto">
            <a:xfrm>
              <a:off x="3700993" y="469197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08" name="Rectangle 2"/>
            <p:cNvSpPr>
              <a:spLocks noChangeArrowheads="1"/>
            </p:cNvSpPr>
            <p:nvPr/>
          </p:nvSpPr>
          <p:spPr bwMode="auto">
            <a:xfrm>
              <a:off x="4422243" y="4691976"/>
              <a:ext cx="73514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09" name="Rectangle 2"/>
            <p:cNvSpPr>
              <a:spLocks noChangeArrowheads="1"/>
            </p:cNvSpPr>
            <p:nvPr/>
          </p:nvSpPr>
          <p:spPr bwMode="auto">
            <a:xfrm>
              <a:off x="5242922" y="4691976"/>
              <a:ext cx="306464" cy="41203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10" name="Rectangle 2"/>
            <p:cNvSpPr>
              <a:spLocks noChangeArrowheads="1"/>
            </p:cNvSpPr>
            <p:nvPr/>
          </p:nvSpPr>
          <p:spPr bwMode="auto">
            <a:xfrm>
              <a:off x="5634925" y="4691976"/>
              <a:ext cx="22741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11" name="Rectangle 2"/>
            <p:cNvSpPr>
              <a:spLocks noChangeArrowheads="1"/>
            </p:cNvSpPr>
            <p:nvPr/>
          </p:nvSpPr>
          <p:spPr bwMode="auto">
            <a:xfrm>
              <a:off x="5947874" y="4691976"/>
              <a:ext cx="256750" cy="41203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12" name="Rectangle 2"/>
            <p:cNvSpPr>
              <a:spLocks noChangeArrowheads="1"/>
            </p:cNvSpPr>
            <p:nvPr/>
          </p:nvSpPr>
          <p:spPr bwMode="auto">
            <a:xfrm>
              <a:off x="2220777" y="4691976"/>
              <a:ext cx="249413" cy="41203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13" name="Rectangle 2"/>
            <p:cNvSpPr>
              <a:spLocks noChangeArrowheads="1"/>
            </p:cNvSpPr>
            <p:nvPr/>
          </p:nvSpPr>
          <p:spPr bwMode="auto">
            <a:xfrm>
              <a:off x="4087291" y="4691976"/>
              <a:ext cx="249413" cy="41203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15" name="下矢印 114"/>
            <p:cNvSpPr/>
            <p:nvPr/>
          </p:nvSpPr>
          <p:spPr>
            <a:xfrm>
              <a:off x="3786607" y="5211053"/>
              <a:ext cx="460184" cy="379681"/>
            </a:xfrm>
            <a:prstGeom prst="downArrow">
              <a:avLst/>
            </a:prstGeom>
            <a:solidFill>
              <a:srgbClr val="A7E8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下矢印 115"/>
            <p:cNvSpPr/>
            <p:nvPr/>
          </p:nvSpPr>
          <p:spPr>
            <a:xfrm>
              <a:off x="3786607" y="4200489"/>
              <a:ext cx="460184" cy="379681"/>
            </a:xfrm>
            <a:prstGeom prst="downArrow">
              <a:avLst/>
            </a:prstGeom>
            <a:solidFill>
              <a:srgbClr val="BEFAC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Rectangle 2"/>
            <p:cNvSpPr>
              <a:spLocks noChangeArrowheads="1"/>
            </p:cNvSpPr>
            <p:nvPr/>
          </p:nvSpPr>
          <p:spPr bwMode="auto">
            <a:xfrm>
              <a:off x="3317029" y="4691976"/>
              <a:ext cx="290193" cy="41203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no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20" name="Rectangle 2"/>
            <p:cNvSpPr>
              <a:spLocks noChangeArrowheads="1"/>
            </p:cNvSpPr>
            <p:nvPr/>
          </p:nvSpPr>
          <p:spPr bwMode="auto">
            <a:xfrm>
              <a:off x="3327263" y="5698083"/>
              <a:ext cx="29019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grpSp>
      <p:grpSp>
        <p:nvGrpSpPr>
          <p:cNvPr id="6" name="グループ化 5"/>
          <p:cNvGrpSpPr/>
          <p:nvPr/>
        </p:nvGrpSpPr>
        <p:grpSpPr>
          <a:xfrm>
            <a:off x="555723" y="1061442"/>
            <a:ext cx="8011597" cy="2085864"/>
            <a:chOff x="555723" y="1205911"/>
            <a:chExt cx="8011597" cy="2085864"/>
          </a:xfrm>
        </p:grpSpPr>
        <p:sp>
          <p:nvSpPr>
            <p:cNvPr id="5" name="角丸四角形 4"/>
            <p:cNvSpPr/>
            <p:nvPr/>
          </p:nvSpPr>
          <p:spPr>
            <a:xfrm>
              <a:off x="555723" y="1477204"/>
              <a:ext cx="8011597" cy="1814571"/>
            </a:xfrm>
            <a:prstGeom prst="roundRect">
              <a:avLst/>
            </a:prstGeom>
            <a:solidFill>
              <a:schemeClr val="bg1"/>
            </a:solidFill>
            <a:ln w="25400">
              <a:solidFill>
                <a:srgbClr val="004C0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r>
                <a:rPr lang="en-US" altLang="ja-JP" sz="2400" dirty="0">
                  <a:solidFill>
                    <a:schemeClr val="tx1"/>
                  </a:solidFill>
                  <a:latin typeface="メイリオ" panose="020B0604030504040204" pitchFamily="50" charset="-128"/>
                  <a:ea typeface="メイリオ" panose="020B0604030504040204" pitchFamily="50" charset="-128"/>
                </a:rPr>
                <a:t>1.  </a:t>
              </a:r>
              <a:r>
                <a:rPr lang="ja-JP" altLang="en-US" sz="2400" dirty="0">
                  <a:solidFill>
                    <a:schemeClr val="tx1"/>
                  </a:solidFill>
                  <a:latin typeface="メイリオ" panose="020B0604030504040204" pitchFamily="50" charset="-128"/>
                  <a:ea typeface="メイリオ" panose="020B0604030504040204" pitchFamily="50" charset="-128"/>
                </a:rPr>
                <a:t>文字，文字列リテラル</a:t>
              </a:r>
              <a:r>
                <a:rPr lang="ja-JP" altLang="en-US" sz="2400" dirty="0" smtClean="0">
                  <a:solidFill>
                    <a:schemeClr val="tx1"/>
                  </a:solidFill>
                  <a:latin typeface="メイリオ" panose="020B0604030504040204" pitchFamily="50" charset="-128"/>
                  <a:ea typeface="メイリオ" panose="020B0604030504040204" pitchFamily="50" charset="-128"/>
                </a:rPr>
                <a:t>は </a:t>
              </a:r>
              <a:r>
                <a:rPr lang="en-US" altLang="ja-JP" sz="2400" dirty="0" smtClean="0">
                  <a:solidFill>
                    <a:schemeClr val="tx1"/>
                  </a:solidFill>
                  <a:latin typeface="メイリオ" panose="020B0604030504040204" pitchFamily="50" charset="-128"/>
                  <a:ea typeface="メイリオ" panose="020B0604030504040204" pitchFamily="50" charset="-128"/>
                </a:rPr>
                <a:t>1 </a:t>
              </a:r>
              <a:r>
                <a:rPr lang="ja-JP" altLang="en-US" sz="2400" dirty="0" smtClean="0">
                  <a:solidFill>
                    <a:schemeClr val="tx1"/>
                  </a:solidFill>
                  <a:latin typeface="メイリオ" panose="020B0604030504040204" pitchFamily="50" charset="-128"/>
                  <a:ea typeface="メイリオ" panose="020B0604030504040204" pitchFamily="50" charset="-128"/>
                </a:rPr>
                <a:t>トークン</a:t>
              </a:r>
              <a:r>
                <a:rPr lang="ja-JP" altLang="en-US" sz="2400" dirty="0">
                  <a:solidFill>
                    <a:schemeClr val="tx1"/>
                  </a:solidFill>
                  <a:latin typeface="メイリオ" panose="020B0604030504040204" pitchFamily="50" charset="-128"/>
                  <a:ea typeface="メイリオ" panose="020B0604030504040204" pitchFamily="50" charset="-128"/>
                </a:rPr>
                <a:t>とする</a:t>
              </a:r>
            </a:p>
            <a:p>
              <a:r>
                <a:rPr lang="en-US" altLang="ja-JP" sz="2400" dirty="0">
                  <a:solidFill>
                    <a:schemeClr val="tx1"/>
                  </a:solidFill>
                  <a:latin typeface="メイリオ" panose="020B0604030504040204" pitchFamily="50" charset="-128"/>
                  <a:ea typeface="メイリオ" panose="020B0604030504040204" pitchFamily="50" charset="-128"/>
                </a:rPr>
                <a:t>2.  </a:t>
              </a:r>
              <a:r>
                <a:rPr lang="ja-JP" altLang="en-US" sz="2400" dirty="0">
                  <a:solidFill>
                    <a:schemeClr val="tx1"/>
                  </a:solidFill>
                  <a:latin typeface="メイリオ" panose="020B0604030504040204" pitchFamily="50" charset="-128"/>
                  <a:ea typeface="メイリオ" panose="020B0604030504040204" pitchFamily="50" charset="-128"/>
                </a:rPr>
                <a:t>空白と改行の前後でトークンを分割する</a:t>
              </a:r>
            </a:p>
            <a:p>
              <a:r>
                <a:rPr lang="en-US" altLang="ja-JP" sz="2400" dirty="0">
                  <a:solidFill>
                    <a:schemeClr val="tx1"/>
                  </a:solidFill>
                  <a:latin typeface="メイリオ" panose="020B0604030504040204" pitchFamily="50" charset="-128"/>
                  <a:ea typeface="メイリオ" panose="020B0604030504040204" pitchFamily="50" charset="-128"/>
                </a:rPr>
                <a:t>3.  </a:t>
              </a:r>
              <a:r>
                <a:rPr lang="ja-JP" altLang="en-US" sz="2400" dirty="0">
                  <a:solidFill>
                    <a:schemeClr val="tx1"/>
                  </a:solidFill>
                  <a:latin typeface="メイリオ" panose="020B0604030504040204" pitchFamily="50" charset="-128"/>
                  <a:ea typeface="メイリオ" panose="020B0604030504040204" pitchFamily="50" charset="-128"/>
                </a:rPr>
                <a:t>記号</a:t>
              </a:r>
              <a:r>
                <a:rPr lang="ja-JP" altLang="en-US" sz="2400" dirty="0" smtClean="0">
                  <a:solidFill>
                    <a:schemeClr val="tx1"/>
                  </a:solidFill>
                  <a:latin typeface="メイリオ" panose="020B0604030504040204" pitchFamily="50" charset="-128"/>
                  <a:ea typeface="メイリオ" panose="020B0604030504040204" pitchFamily="50" charset="-128"/>
                </a:rPr>
                <a:t>は </a:t>
              </a:r>
              <a:r>
                <a:rPr lang="en-US" altLang="ja-JP" sz="2400" dirty="0" smtClean="0">
                  <a:solidFill>
                    <a:schemeClr val="tx1"/>
                  </a:solidFill>
                  <a:latin typeface="メイリオ" panose="020B0604030504040204" pitchFamily="50" charset="-128"/>
                  <a:ea typeface="メイリオ" panose="020B0604030504040204" pitchFamily="50" charset="-128"/>
                </a:rPr>
                <a:t>1 </a:t>
              </a:r>
              <a:r>
                <a:rPr lang="ja-JP" altLang="en-US" sz="2400" dirty="0" smtClean="0">
                  <a:solidFill>
                    <a:schemeClr val="tx1"/>
                  </a:solidFill>
                  <a:latin typeface="メイリオ" panose="020B0604030504040204" pitchFamily="50" charset="-128"/>
                  <a:ea typeface="メイリオ" panose="020B0604030504040204" pitchFamily="50" charset="-128"/>
                </a:rPr>
                <a:t>文字</a:t>
              </a:r>
              <a:r>
                <a:rPr lang="ja-JP" altLang="en-US" sz="2400" dirty="0">
                  <a:solidFill>
                    <a:schemeClr val="tx1"/>
                  </a:solidFill>
                  <a:latin typeface="メイリオ" panose="020B0604030504040204" pitchFamily="50" charset="-128"/>
                  <a:ea typeface="メイリオ" panose="020B0604030504040204" pitchFamily="50" charset="-128"/>
                </a:rPr>
                <a:t>ずつで分割する</a:t>
              </a:r>
            </a:p>
            <a:p>
              <a:r>
                <a:rPr lang="en-US" altLang="ja-JP" sz="2400" dirty="0">
                  <a:solidFill>
                    <a:schemeClr val="tx1"/>
                  </a:solidFill>
                  <a:latin typeface="メイリオ" panose="020B0604030504040204" pitchFamily="50" charset="-128"/>
                  <a:ea typeface="メイリオ" panose="020B0604030504040204" pitchFamily="50" charset="-128"/>
                </a:rPr>
                <a:t>4.  </a:t>
              </a:r>
              <a:r>
                <a:rPr lang="ja-JP" altLang="en-US" sz="2400" dirty="0">
                  <a:solidFill>
                    <a:schemeClr val="tx1"/>
                  </a:solidFill>
                  <a:latin typeface="メイリオ" panose="020B0604030504040204" pitchFamily="50" charset="-128"/>
                  <a:ea typeface="メイリオ" panose="020B0604030504040204" pitchFamily="50" charset="-128"/>
                </a:rPr>
                <a:t>それ以外の連続した英数字の列</a:t>
              </a:r>
              <a:r>
                <a:rPr lang="ja-JP" altLang="en-US" sz="2400" dirty="0" smtClean="0">
                  <a:solidFill>
                    <a:schemeClr val="tx1"/>
                  </a:solidFill>
                  <a:latin typeface="メイリオ" panose="020B0604030504040204" pitchFamily="50" charset="-128"/>
                  <a:ea typeface="メイリオ" panose="020B0604030504040204" pitchFamily="50" charset="-128"/>
                </a:rPr>
                <a:t>は </a:t>
              </a:r>
              <a:r>
                <a:rPr lang="en-US" altLang="ja-JP" sz="2400" dirty="0" smtClean="0">
                  <a:solidFill>
                    <a:schemeClr val="tx1"/>
                  </a:solidFill>
                  <a:latin typeface="メイリオ" panose="020B0604030504040204" pitchFamily="50" charset="-128"/>
                  <a:ea typeface="メイリオ" panose="020B0604030504040204" pitchFamily="50" charset="-128"/>
                </a:rPr>
                <a:t>1 </a:t>
              </a:r>
              <a:r>
                <a:rPr lang="ja-JP" altLang="en-US" sz="2400" dirty="0" smtClean="0">
                  <a:solidFill>
                    <a:schemeClr val="tx1"/>
                  </a:solidFill>
                  <a:latin typeface="メイリオ" panose="020B0604030504040204" pitchFamily="50" charset="-128"/>
                  <a:ea typeface="メイリオ" panose="020B0604030504040204" pitchFamily="50" charset="-128"/>
                </a:rPr>
                <a:t>トークン</a:t>
              </a:r>
              <a:r>
                <a:rPr lang="ja-JP" altLang="en-US" sz="2400" dirty="0">
                  <a:solidFill>
                    <a:schemeClr val="tx1"/>
                  </a:solidFill>
                  <a:latin typeface="メイリオ" panose="020B0604030504040204" pitchFamily="50" charset="-128"/>
                  <a:ea typeface="メイリオ" panose="020B0604030504040204" pitchFamily="50" charset="-128"/>
                </a:rPr>
                <a:t>と</a:t>
              </a:r>
              <a:r>
                <a:rPr lang="ja-JP" altLang="en-US" sz="2400" dirty="0" smtClean="0">
                  <a:solidFill>
                    <a:schemeClr val="tx1"/>
                  </a:solidFill>
                  <a:latin typeface="メイリオ" panose="020B0604030504040204" pitchFamily="50" charset="-128"/>
                  <a:ea typeface="メイリオ" panose="020B0604030504040204" pitchFamily="50" charset="-128"/>
                </a:rPr>
                <a:t>する</a:t>
              </a:r>
              <a:endParaRPr lang="en-US" altLang="ja-JP" sz="2400" dirty="0">
                <a:solidFill>
                  <a:schemeClr val="tx1"/>
                </a:solidFill>
                <a:latin typeface="メイリオ" panose="020B0604030504040204" pitchFamily="50" charset="-128"/>
                <a:ea typeface="メイリオ" panose="020B0604030504040204" pitchFamily="50" charset="-128"/>
              </a:endParaRPr>
            </a:p>
          </p:txBody>
        </p:sp>
        <p:sp>
          <p:nvSpPr>
            <p:cNvPr id="121" name="コンテンツ プレースホルダー 2"/>
            <p:cNvSpPr txBox="1">
              <a:spLocks/>
            </p:cNvSpPr>
            <p:nvPr/>
          </p:nvSpPr>
          <p:spPr bwMode="auto">
            <a:xfrm>
              <a:off x="962907" y="1205911"/>
              <a:ext cx="3239700" cy="416228"/>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dirty="0" smtClean="0"/>
                <a:t>トークン分割のルール</a:t>
              </a:r>
              <a:endParaRPr lang="ja-JP" altLang="en-US" dirty="0"/>
            </a:p>
          </p:txBody>
        </p:sp>
      </p:grpSp>
    </p:spTree>
    <p:extLst>
      <p:ext uri="{BB962C8B-B14F-4D97-AF65-F5344CB8AC3E}">
        <p14:creationId xmlns:p14="http://schemas.microsoft.com/office/powerpoint/2010/main" val="28656243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コンテンツ プレースホルダー 5"/>
          <p:cNvSpPr txBox="1">
            <a:spLocks/>
          </p:cNvSpPr>
          <p:nvPr/>
        </p:nvSpPr>
        <p:spPr bwMode="auto">
          <a:xfrm>
            <a:off x="683056" y="4739432"/>
            <a:ext cx="756206" cy="250992"/>
          </a:xfrm>
          <a:prstGeom prst="rect">
            <a:avLst/>
          </a:prstGeom>
          <a:solidFill>
            <a:srgbClr val="B8E9FA"/>
          </a:solidFill>
          <a:ln>
            <a:no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sp>
        <p:nvSpPr>
          <p:cNvPr id="91" name="コンテンツ プレースホルダー 5"/>
          <p:cNvSpPr txBox="1">
            <a:spLocks/>
          </p:cNvSpPr>
          <p:nvPr/>
        </p:nvSpPr>
        <p:spPr bwMode="auto">
          <a:xfrm>
            <a:off x="1663940" y="4738879"/>
            <a:ext cx="1014977" cy="250992"/>
          </a:xfrm>
          <a:prstGeom prst="rect">
            <a:avLst/>
          </a:prstGeom>
          <a:solidFill>
            <a:srgbClr val="B8E9FA"/>
          </a:solidFill>
          <a:ln>
            <a:no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sp>
        <p:nvSpPr>
          <p:cNvPr id="92" name="コンテンツ プレースホルダー 5"/>
          <p:cNvSpPr txBox="1">
            <a:spLocks/>
          </p:cNvSpPr>
          <p:nvPr/>
        </p:nvSpPr>
        <p:spPr bwMode="auto">
          <a:xfrm>
            <a:off x="3518760" y="4731091"/>
            <a:ext cx="1038790" cy="250992"/>
          </a:xfrm>
          <a:prstGeom prst="rect">
            <a:avLst/>
          </a:prstGeom>
          <a:solidFill>
            <a:srgbClr val="B8E9FA"/>
          </a:solidFill>
          <a:ln>
            <a:no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sp>
        <p:nvSpPr>
          <p:cNvPr id="87" name="コンテンツ プレースホルダー 5"/>
          <p:cNvSpPr txBox="1">
            <a:spLocks/>
          </p:cNvSpPr>
          <p:nvPr/>
        </p:nvSpPr>
        <p:spPr bwMode="auto">
          <a:xfrm>
            <a:off x="3505014" y="3781876"/>
            <a:ext cx="2927603" cy="250992"/>
          </a:xfrm>
          <a:prstGeom prst="rect">
            <a:avLst/>
          </a:prstGeom>
          <a:solidFill>
            <a:srgbClr val="FFCCE5"/>
          </a:solidFill>
          <a:ln>
            <a:no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sp>
        <p:nvSpPr>
          <p:cNvPr id="86" name="コンテンツ プレースホルダー 5"/>
          <p:cNvSpPr txBox="1">
            <a:spLocks/>
          </p:cNvSpPr>
          <p:nvPr/>
        </p:nvSpPr>
        <p:spPr bwMode="auto">
          <a:xfrm>
            <a:off x="2532278" y="3781876"/>
            <a:ext cx="502581" cy="250992"/>
          </a:xfrm>
          <a:prstGeom prst="rect">
            <a:avLst/>
          </a:prstGeom>
          <a:solidFill>
            <a:srgbClr val="FFCCE5"/>
          </a:solidFill>
          <a:ln>
            <a:no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sp>
        <p:nvSpPr>
          <p:cNvPr id="85" name="コンテンツ プレースホルダー 5"/>
          <p:cNvSpPr txBox="1">
            <a:spLocks/>
          </p:cNvSpPr>
          <p:nvPr/>
        </p:nvSpPr>
        <p:spPr bwMode="auto">
          <a:xfrm>
            <a:off x="1663941" y="3781876"/>
            <a:ext cx="530162" cy="250992"/>
          </a:xfrm>
          <a:prstGeom prst="rect">
            <a:avLst/>
          </a:prstGeom>
          <a:solidFill>
            <a:srgbClr val="FFCCE5"/>
          </a:solidFill>
          <a:ln>
            <a:no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sp>
        <p:nvSpPr>
          <p:cNvPr id="84" name="コンテンツ プレースホルダー 5"/>
          <p:cNvSpPr txBox="1">
            <a:spLocks/>
          </p:cNvSpPr>
          <p:nvPr/>
        </p:nvSpPr>
        <p:spPr bwMode="auto">
          <a:xfrm>
            <a:off x="683057" y="3781876"/>
            <a:ext cx="756205" cy="250992"/>
          </a:xfrm>
          <a:prstGeom prst="rect">
            <a:avLst/>
          </a:prstGeom>
          <a:solidFill>
            <a:srgbClr val="FFCCE5"/>
          </a:solidFill>
          <a:ln>
            <a:no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sp>
        <p:nvSpPr>
          <p:cNvPr id="8" name="コンテンツ プレースホルダー 5"/>
          <p:cNvSpPr txBox="1">
            <a:spLocks/>
          </p:cNvSpPr>
          <p:nvPr/>
        </p:nvSpPr>
        <p:spPr bwMode="auto">
          <a:xfrm>
            <a:off x="683057" y="2824873"/>
            <a:ext cx="5825295" cy="3258701"/>
          </a:xfrm>
          <a:prstGeom prst="rect">
            <a:avLst/>
          </a:prstGeom>
          <a:noFill/>
          <a:ln w="9525">
            <a:solidFill>
              <a:schemeClr val="bg2">
                <a:lumMod val="40000"/>
                <a:lumOff val="6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spcBef>
                <a:spcPts val="0"/>
              </a:spcBef>
              <a:buFontTx/>
              <a:buNone/>
            </a:pPr>
            <a:r>
              <a:rPr lang="en-US" altLang="ja-JP" sz="1400" spc="80" dirty="0" smtClean="0">
                <a:solidFill>
                  <a:srgbClr val="FF0000"/>
                </a:solidFill>
              </a:rPr>
              <a:t>#</a:t>
            </a:r>
            <a:r>
              <a:rPr lang="en-US" altLang="ja-JP" sz="1400" spc="80" dirty="0">
                <a:solidFill>
                  <a:srgbClr val="FF0000"/>
                </a:solidFill>
              </a:rPr>
              <a:t>begin{file description</a:t>
            </a:r>
            <a:r>
              <a:rPr lang="en-US" altLang="ja-JP" sz="1400" spc="80" dirty="0" smtClean="0">
                <a:solidFill>
                  <a:srgbClr val="FF0000"/>
                </a:solidFill>
              </a:rPr>
              <a:t>}</a:t>
            </a:r>
          </a:p>
          <a:p>
            <a:pPr marL="0" indent="0">
              <a:lnSpc>
                <a:spcPct val="150000"/>
              </a:lnSpc>
              <a:spcBef>
                <a:spcPts val="0"/>
              </a:spcBef>
              <a:buFontTx/>
              <a:buNone/>
            </a:pPr>
            <a:r>
              <a:rPr lang="en-US" altLang="ja-JP" sz="1400" spc="80" dirty="0" smtClean="0"/>
              <a:t>0.0	180	778	C:\Users\......\Assertion.java</a:t>
            </a:r>
          </a:p>
          <a:p>
            <a:pPr marL="0" indent="0">
              <a:lnSpc>
                <a:spcPct val="150000"/>
              </a:lnSpc>
              <a:spcBef>
                <a:spcPts val="0"/>
              </a:spcBef>
              <a:buFontTx/>
              <a:buNone/>
            </a:pPr>
            <a:r>
              <a:rPr lang="en-US" altLang="ja-JP" sz="1400" spc="80" dirty="0" smtClean="0"/>
              <a:t>……	…… </a:t>
            </a:r>
            <a:r>
              <a:rPr lang="ja-JP" altLang="en-US" sz="1400" spc="80" dirty="0" smtClean="0"/>
              <a:t>中略</a:t>
            </a:r>
            <a:r>
              <a:rPr lang="en-US" altLang="ja-JP" sz="1400" spc="80" dirty="0" smtClean="0"/>
              <a:t>	……	……</a:t>
            </a:r>
          </a:p>
          <a:p>
            <a:pPr marL="0" indent="0">
              <a:lnSpc>
                <a:spcPct val="150000"/>
              </a:lnSpc>
              <a:spcBef>
                <a:spcPts val="0"/>
              </a:spcBef>
              <a:buFontTx/>
              <a:buNone/>
            </a:pPr>
            <a:r>
              <a:rPr lang="en-US" altLang="ja-JP" sz="1400" spc="80" dirty="0" smtClean="0"/>
              <a:t>0.110	132	709	C:\Users\......\Zion.java</a:t>
            </a:r>
          </a:p>
          <a:p>
            <a:pPr marL="0" indent="0">
              <a:spcBef>
                <a:spcPts val="0"/>
              </a:spcBef>
              <a:buFontTx/>
              <a:buNone/>
            </a:pPr>
            <a:r>
              <a:rPr lang="en-US" altLang="ja-JP" sz="1400" spc="80" dirty="0" smtClean="0">
                <a:solidFill>
                  <a:srgbClr val="FF0000"/>
                </a:solidFill>
              </a:rPr>
              <a:t>#end{file description}</a:t>
            </a:r>
            <a:endParaRPr lang="en-US" altLang="ja-JP" sz="1400" spc="80" dirty="0" smtClean="0">
              <a:solidFill>
                <a:srgbClr val="00B0F0"/>
              </a:solidFill>
            </a:endParaRPr>
          </a:p>
          <a:p>
            <a:pPr marL="0" indent="0">
              <a:spcBef>
                <a:spcPts val="0"/>
              </a:spcBef>
              <a:buFontTx/>
              <a:buNone/>
            </a:pPr>
            <a:r>
              <a:rPr lang="en-US" altLang="ja-JP" sz="1400" spc="80" dirty="0" smtClean="0">
                <a:solidFill>
                  <a:srgbClr val="00B0F0"/>
                </a:solidFill>
              </a:rPr>
              <a:t>#</a:t>
            </a:r>
            <a:r>
              <a:rPr lang="en-US" altLang="ja-JP" sz="1400" spc="80" dirty="0">
                <a:solidFill>
                  <a:srgbClr val="00B0F0"/>
                </a:solidFill>
              </a:rPr>
              <a:t>begin{clone}</a:t>
            </a:r>
          </a:p>
          <a:p>
            <a:pPr marL="0" indent="0">
              <a:spcBef>
                <a:spcPts val="0"/>
              </a:spcBef>
              <a:buFontTx/>
              <a:buNone/>
            </a:pPr>
            <a:r>
              <a:rPr lang="en-US" altLang="ja-JP" sz="1400" spc="80" dirty="0" smtClean="0">
                <a:solidFill>
                  <a:srgbClr val="00B0F0"/>
                </a:solidFill>
              </a:rPr>
              <a:t>#begin{set}</a:t>
            </a:r>
            <a:endParaRPr lang="en-US" altLang="ja-JP" sz="1400" spc="80" dirty="0" smtClean="0"/>
          </a:p>
          <a:p>
            <a:pPr marL="0" indent="0">
              <a:lnSpc>
                <a:spcPct val="150000"/>
              </a:lnSpc>
              <a:spcBef>
                <a:spcPts val="0"/>
              </a:spcBef>
              <a:buFontTx/>
              <a:buNone/>
            </a:pPr>
            <a:r>
              <a:rPr lang="en-US" altLang="ja-JP" sz="1400" spc="80" dirty="0" smtClean="0"/>
              <a:t>0.39	62,34,173	68,11,226</a:t>
            </a:r>
          </a:p>
          <a:p>
            <a:pPr marL="0" indent="0">
              <a:lnSpc>
                <a:spcPct val="150000"/>
              </a:lnSpc>
              <a:spcBef>
                <a:spcPts val="0"/>
              </a:spcBef>
              <a:buFontTx/>
              <a:buNone/>
            </a:pPr>
            <a:r>
              <a:rPr lang="en-US" altLang="ja-JP" sz="1400" spc="80" dirty="0" smtClean="0"/>
              <a:t>0.43	55,39,123	59,13,176</a:t>
            </a:r>
          </a:p>
          <a:p>
            <a:pPr marL="0" indent="0">
              <a:spcBef>
                <a:spcPts val="0"/>
              </a:spcBef>
              <a:buFontTx/>
              <a:buNone/>
            </a:pPr>
            <a:r>
              <a:rPr lang="en-US" altLang="ja-JP" sz="1400" spc="80" dirty="0" smtClean="0">
                <a:solidFill>
                  <a:srgbClr val="00B0F0"/>
                </a:solidFill>
              </a:rPr>
              <a:t>#end{set}</a:t>
            </a:r>
          </a:p>
          <a:p>
            <a:pPr marL="0" indent="0">
              <a:spcBef>
                <a:spcPts val="0"/>
              </a:spcBef>
              <a:buFontTx/>
              <a:buNone/>
            </a:pPr>
            <a:r>
              <a:rPr lang="en-US" altLang="ja-JP" sz="1400" spc="80" dirty="0" smtClean="0">
                <a:solidFill>
                  <a:srgbClr val="00B0F0"/>
                </a:solidFill>
              </a:rPr>
              <a:t>#begin{set}</a:t>
            </a:r>
          </a:p>
          <a:p>
            <a:pPr marL="0" indent="0">
              <a:spcBef>
                <a:spcPts val="0"/>
              </a:spcBef>
              <a:buFontTx/>
              <a:buNone/>
            </a:pPr>
            <a:r>
              <a:rPr lang="en-US" altLang="ja-JP" sz="1400" spc="80" dirty="0" smtClean="0"/>
              <a:t>0.105	167,49,782	170,83,832</a:t>
            </a:r>
          </a:p>
          <a:p>
            <a:pPr marL="0" indent="0">
              <a:spcBef>
                <a:spcPts val="0"/>
              </a:spcBef>
              <a:buFontTx/>
              <a:buNone/>
            </a:pPr>
            <a:r>
              <a:rPr lang="en-US" altLang="ja-JP" sz="1400" spc="80" dirty="0" smtClean="0">
                <a:solidFill>
                  <a:srgbClr val="92D050"/>
                </a:solidFill>
              </a:rPr>
              <a:t>……</a:t>
            </a:r>
            <a:endParaRPr lang="en-US" altLang="ja-JP" sz="1400" spc="80" dirty="0">
              <a:solidFill>
                <a:srgbClr val="92D050"/>
              </a:solidFill>
            </a:endParaRPr>
          </a:p>
        </p:txBody>
      </p:sp>
      <p:sp>
        <p:nvSpPr>
          <p:cNvPr id="105" name="コンテンツ プレースホルダー 5"/>
          <p:cNvSpPr txBox="1">
            <a:spLocks/>
          </p:cNvSpPr>
          <p:nvPr/>
        </p:nvSpPr>
        <p:spPr bwMode="auto">
          <a:xfrm>
            <a:off x="683055" y="5027604"/>
            <a:ext cx="3859194" cy="250992"/>
          </a:xfrm>
          <a:prstGeom prst="rect">
            <a:avLst/>
          </a:prstGeom>
          <a:noFill/>
          <a:ln>
            <a:solidFill>
              <a:srgbClr val="68D0F6"/>
            </a:solid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cxnSp>
        <p:nvCxnSpPr>
          <p:cNvPr id="15" name="直線矢印コネクタ 14"/>
          <p:cNvCxnSpPr/>
          <p:nvPr/>
        </p:nvCxnSpPr>
        <p:spPr>
          <a:xfrm flipH="1" flipV="1">
            <a:off x="7741473" y="4259364"/>
            <a:ext cx="2748" cy="1829369"/>
          </a:xfrm>
          <a:prstGeom prst="straightConnector1">
            <a:avLst/>
          </a:prstGeom>
          <a:ln w="44450">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7" name="コンテンツ プレースホルダー 5"/>
          <p:cNvSpPr txBox="1">
            <a:spLocks/>
          </p:cNvSpPr>
          <p:nvPr/>
        </p:nvSpPr>
        <p:spPr bwMode="auto">
          <a:xfrm>
            <a:off x="7244781" y="4681552"/>
            <a:ext cx="945085" cy="977877"/>
          </a:xfrm>
          <a:prstGeom prst="rect">
            <a:avLst/>
          </a:prstGeom>
          <a:solidFill>
            <a:schemeClr val="bg1"/>
          </a:solidFill>
          <a:ln>
            <a:no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sp>
        <p:nvSpPr>
          <p:cNvPr id="2" name="タイトル 1"/>
          <p:cNvSpPr>
            <a:spLocks noGrp="1"/>
          </p:cNvSpPr>
          <p:nvPr>
            <p:ph type="title"/>
          </p:nvPr>
        </p:nvSpPr>
        <p:spPr/>
        <p:txBody>
          <a:bodyPr/>
          <a:lstStyle/>
          <a:p>
            <a:r>
              <a:rPr lang="en-US" altLang="ja-JP" sz="3200" dirty="0" smtClean="0"/>
              <a:t>CCFinderSW </a:t>
            </a:r>
            <a:r>
              <a:rPr lang="ja-JP" altLang="en-US" sz="3200" dirty="0" smtClean="0"/>
              <a:t>の出力</a:t>
            </a:r>
            <a:r>
              <a:rPr lang="ja-JP" altLang="en-US" sz="3200" dirty="0"/>
              <a:t>形式</a:t>
            </a:r>
            <a:endParaRPr kumimoji="1" lang="ja-JP" altLang="en-US" sz="32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15</a:t>
            </a:fld>
            <a:endParaRPr lang="ja-JP" altLang="en-US">
              <a:solidFill>
                <a:srgbClr val="000000"/>
              </a:solidFill>
            </a:endParaRPr>
          </a:p>
        </p:txBody>
      </p:sp>
      <p:sp>
        <p:nvSpPr>
          <p:cNvPr id="6" name="コンテンツ プレースホルダー 5"/>
          <p:cNvSpPr>
            <a:spLocks noGrp="1"/>
          </p:cNvSpPr>
          <p:nvPr>
            <p:ph idx="1"/>
          </p:nvPr>
        </p:nvSpPr>
        <p:spPr>
          <a:xfrm>
            <a:off x="457200" y="1008941"/>
            <a:ext cx="8312448" cy="1513837"/>
          </a:xfrm>
        </p:spPr>
        <p:txBody>
          <a:bodyPr/>
          <a:lstStyle/>
          <a:p>
            <a:pPr>
              <a:buFont typeface="Wingdings" panose="05000000000000000000" pitchFamily="2" charset="2"/>
              <a:buChar char="l"/>
            </a:pPr>
            <a:r>
              <a:rPr lang="en-US" altLang="ja-JP" dirty="0" smtClean="0"/>
              <a:t>CCFinderSW </a:t>
            </a:r>
            <a:r>
              <a:rPr lang="ja-JP" altLang="en-US" dirty="0" smtClean="0"/>
              <a:t>の出力形式を </a:t>
            </a:r>
            <a:r>
              <a:rPr lang="en-US" altLang="ja-JP" dirty="0" smtClean="0"/>
              <a:t>CCFinder </a:t>
            </a:r>
            <a:r>
              <a:rPr lang="ja-JP" altLang="en-US" dirty="0" smtClean="0"/>
              <a:t>に合わせる</a:t>
            </a:r>
            <a:r>
              <a:rPr lang="ja-JP" altLang="en-US" dirty="0"/>
              <a:t>ことで</a:t>
            </a:r>
            <a:r>
              <a:rPr lang="ja-JP" altLang="en-US" dirty="0" smtClean="0"/>
              <a:t>コードクローン分析ツール</a:t>
            </a:r>
            <a:r>
              <a:rPr lang="en-US" altLang="ja-JP" dirty="0" smtClean="0"/>
              <a:t>: Gemini </a:t>
            </a:r>
            <a:r>
              <a:rPr lang="en-US" altLang="ja-JP" sz="1800" dirty="0" smtClean="0"/>
              <a:t>[4]</a:t>
            </a:r>
            <a:r>
              <a:rPr lang="en-US" altLang="ja-JP" dirty="0" smtClean="0"/>
              <a:t> </a:t>
            </a:r>
            <a:r>
              <a:rPr lang="ja-JP" altLang="en-US" dirty="0" smtClean="0"/>
              <a:t>が使用できる</a:t>
            </a:r>
            <a:endParaRPr lang="en-US" altLang="ja-JP" dirty="0"/>
          </a:p>
          <a:p>
            <a:pPr>
              <a:buFont typeface="Wingdings" panose="05000000000000000000" pitchFamily="2" charset="2"/>
              <a:buChar char="l"/>
            </a:pPr>
            <a:r>
              <a:rPr lang="en-US" altLang="ja-JP" dirty="0" smtClean="0"/>
              <a:t>CCFinder </a:t>
            </a:r>
            <a:r>
              <a:rPr lang="ja-JP" altLang="en-US" dirty="0" smtClean="0"/>
              <a:t>のバージョンアップである </a:t>
            </a:r>
            <a:r>
              <a:rPr lang="en-US" altLang="ja-JP" dirty="0" smtClean="0"/>
              <a:t>CCFinderX </a:t>
            </a:r>
            <a:r>
              <a:rPr lang="en-US" altLang="ja-JP" sz="1800" dirty="0" smtClean="0"/>
              <a:t>[</a:t>
            </a:r>
            <a:r>
              <a:rPr lang="en-US" altLang="ja-JP" sz="1800" dirty="0"/>
              <a:t>5</a:t>
            </a:r>
            <a:r>
              <a:rPr lang="en-US" altLang="ja-JP" sz="1800" dirty="0" smtClean="0"/>
              <a:t>]</a:t>
            </a:r>
            <a:r>
              <a:rPr lang="en-US" altLang="ja-JP" dirty="0" smtClean="0"/>
              <a:t> </a:t>
            </a:r>
            <a:r>
              <a:rPr lang="ja-JP" altLang="en-US" dirty="0" smtClean="0"/>
              <a:t>の形式にも対応可能で，分析ツール</a:t>
            </a:r>
            <a:r>
              <a:rPr lang="en-US" altLang="ja-JP" dirty="0" smtClean="0"/>
              <a:t>: GemX</a:t>
            </a:r>
            <a:r>
              <a:rPr lang="ja-JP" altLang="en-US" dirty="0"/>
              <a:t> </a:t>
            </a:r>
            <a:r>
              <a:rPr lang="ja-JP" altLang="en-US" dirty="0" smtClean="0"/>
              <a:t>が使用できる</a:t>
            </a:r>
            <a:endParaRPr lang="en-US" altLang="ja-JP" dirty="0" smtClean="0"/>
          </a:p>
        </p:txBody>
      </p:sp>
      <p:sp>
        <p:nvSpPr>
          <p:cNvPr id="5" name="テキスト ボックス 4"/>
          <p:cNvSpPr txBox="1"/>
          <p:nvPr/>
        </p:nvSpPr>
        <p:spPr>
          <a:xfrm>
            <a:off x="849950" y="6136405"/>
            <a:ext cx="7509190" cy="43885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[4]</a:t>
            </a:r>
            <a:r>
              <a:rPr lang="ja-JP" altLang="en-US" sz="1200" dirty="0">
                <a:latin typeface="メイリオ" panose="020B0604030504040204" pitchFamily="50" charset="-128"/>
                <a:ea typeface="メイリオ" panose="020B0604030504040204" pitchFamily="50" charset="-128"/>
              </a:rPr>
              <a:t>肥後芳樹，吉田則裕，楠本真二，井上克郎</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産学連携に基づいたコードクローン可視化手法の改良と実装，情報処理学会論文誌，</a:t>
            </a:r>
            <a:r>
              <a:rPr lang="en-US" altLang="ja-JP" sz="1200" dirty="0">
                <a:latin typeface="メイリオ" panose="020B0604030504040204" pitchFamily="50" charset="-128"/>
                <a:ea typeface="メイリオ" panose="020B0604030504040204" pitchFamily="50" charset="-128"/>
              </a:rPr>
              <a:t>Vol. 48, No. 2, pp. 811–822 (2007).</a:t>
            </a:r>
            <a:endParaRPr kumimoji="1" lang="ja-JP" altLang="en-US" sz="1200" dirty="0">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849950" y="6575261"/>
            <a:ext cx="7509190" cy="263954"/>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5</a:t>
            </a:r>
            <a:r>
              <a:rPr lang="en-US" altLang="ja-JP" sz="1200" dirty="0" smtClean="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神谷年洋</a:t>
            </a:r>
            <a:r>
              <a:rPr lang="en-US" altLang="ja-JP" sz="1200" dirty="0" smtClean="0">
                <a:latin typeface="メイリオ" panose="020B0604030504040204" pitchFamily="50" charset="-128"/>
                <a:ea typeface="メイリオ" panose="020B0604030504040204" pitchFamily="50" charset="-128"/>
              </a:rPr>
              <a:t>: the</a:t>
            </a:r>
            <a:r>
              <a:rPr lang="ja-JP" altLang="en-US" sz="1200" dirty="0" smtClean="0"/>
              <a:t> </a:t>
            </a:r>
            <a:r>
              <a:rPr lang="en-US" altLang="ja-JP" sz="1200" dirty="0" smtClean="0"/>
              <a:t>archive </a:t>
            </a:r>
            <a:r>
              <a:rPr lang="en-US" altLang="ja-JP" sz="1200" dirty="0"/>
              <a:t>of CCFinder Official </a:t>
            </a:r>
            <a:r>
              <a:rPr lang="en-US" altLang="ja-JP" sz="1200" dirty="0" smtClean="0"/>
              <a:t>Site, http</a:t>
            </a:r>
            <a:r>
              <a:rPr lang="en-US" altLang="ja-JP" sz="1200" dirty="0"/>
              <a:t>://www.ccfinder.net/.</a:t>
            </a:r>
            <a:endParaRPr kumimoji="1" lang="ja-JP" altLang="en-US" sz="1200" dirty="0">
              <a:latin typeface="メイリオ" panose="020B0604030504040204" pitchFamily="50" charset="-128"/>
              <a:ea typeface="メイリオ" panose="020B0604030504040204" pitchFamily="50" charset="-128"/>
            </a:endParaRPr>
          </a:p>
        </p:txBody>
      </p:sp>
      <p:cxnSp>
        <p:nvCxnSpPr>
          <p:cNvPr id="14" name="直線矢印コネクタ 13"/>
          <p:cNvCxnSpPr/>
          <p:nvPr/>
        </p:nvCxnSpPr>
        <p:spPr>
          <a:xfrm flipV="1">
            <a:off x="7744221" y="2645925"/>
            <a:ext cx="1" cy="1621282"/>
          </a:xfrm>
          <a:prstGeom prst="straightConnector1">
            <a:avLst/>
          </a:prstGeom>
          <a:ln w="4445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コンテンツ プレースホルダー 5"/>
          <p:cNvSpPr txBox="1">
            <a:spLocks/>
          </p:cNvSpPr>
          <p:nvPr/>
        </p:nvSpPr>
        <p:spPr bwMode="auto">
          <a:xfrm>
            <a:off x="6697695" y="3018797"/>
            <a:ext cx="2134045" cy="788485"/>
          </a:xfrm>
          <a:prstGeom prst="rect">
            <a:avLst/>
          </a:prstGeom>
          <a:solidFill>
            <a:schemeClr val="bg1"/>
          </a:solidFill>
          <a:ln>
            <a:noFill/>
          </a:ln>
          <a:effectLst/>
          <a:extLst/>
        </p:spPr>
        <p:txBody>
          <a:bodyPr vert="horz" wrap="square" lIns="0" tIns="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r>
              <a:rPr lang="en-US" altLang="ja-JP" sz="1600" dirty="0" smtClean="0">
                <a:solidFill>
                  <a:srgbClr val="FF0000"/>
                </a:solidFill>
              </a:rPr>
              <a:t>&lt;</a:t>
            </a:r>
            <a:r>
              <a:rPr lang="ja-JP" altLang="en-US" sz="1600" dirty="0" smtClean="0">
                <a:solidFill>
                  <a:srgbClr val="FF0000"/>
                </a:solidFill>
              </a:rPr>
              <a:t>ファイル部</a:t>
            </a:r>
            <a:r>
              <a:rPr lang="en-US" altLang="ja-JP" sz="1600" dirty="0" smtClean="0">
                <a:solidFill>
                  <a:srgbClr val="FF0000"/>
                </a:solidFill>
              </a:rPr>
              <a:t>&gt;</a:t>
            </a:r>
          </a:p>
          <a:p>
            <a:pPr marL="0" indent="0" algn="ctr">
              <a:spcBef>
                <a:spcPts val="232"/>
              </a:spcBef>
              <a:buFontTx/>
              <a:buNone/>
            </a:pPr>
            <a:r>
              <a:rPr lang="ja-JP" altLang="en-US" sz="1600" dirty="0" smtClean="0"/>
              <a:t>対象ファイルの一覧が出力される</a:t>
            </a:r>
            <a:endParaRPr lang="en-US" altLang="ja-JP" sz="1600" dirty="0" smtClean="0"/>
          </a:p>
        </p:txBody>
      </p:sp>
      <p:sp>
        <p:nvSpPr>
          <p:cNvPr id="22" name="コンテンツ プレースホルダー 5"/>
          <p:cNvSpPr txBox="1">
            <a:spLocks/>
          </p:cNvSpPr>
          <p:nvPr/>
        </p:nvSpPr>
        <p:spPr bwMode="auto">
          <a:xfrm>
            <a:off x="6508352" y="4639020"/>
            <a:ext cx="2466242" cy="977877"/>
          </a:xfrm>
          <a:prstGeom prst="rect">
            <a:avLst/>
          </a:prstGeom>
          <a:noFill/>
          <a:ln>
            <a:no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r>
              <a:rPr lang="en-US" altLang="ja-JP" sz="1600" dirty="0" smtClean="0">
                <a:solidFill>
                  <a:srgbClr val="00B0F0"/>
                </a:solidFill>
              </a:rPr>
              <a:t>&lt;</a:t>
            </a:r>
            <a:r>
              <a:rPr lang="ja-JP" altLang="en-US" sz="1600" dirty="0" smtClean="0">
                <a:solidFill>
                  <a:srgbClr val="00B0F0"/>
                </a:solidFill>
              </a:rPr>
              <a:t>クローン部</a:t>
            </a:r>
            <a:r>
              <a:rPr lang="en-US" altLang="ja-JP" sz="1600" dirty="0" smtClean="0">
                <a:solidFill>
                  <a:srgbClr val="00B0F0"/>
                </a:solidFill>
              </a:rPr>
              <a:t>&gt;</a:t>
            </a:r>
          </a:p>
          <a:p>
            <a:pPr marL="0" indent="0" algn="ctr">
              <a:spcBef>
                <a:spcPts val="232"/>
              </a:spcBef>
              <a:buFontTx/>
              <a:buNone/>
            </a:pPr>
            <a:r>
              <a:rPr lang="ja-JP" altLang="en-US" sz="1600" dirty="0" smtClean="0"/>
              <a:t>クローンとなるコード片の 位置が出力される</a:t>
            </a:r>
            <a:endParaRPr lang="en-US" altLang="ja-JP" sz="1600" dirty="0" smtClean="0"/>
          </a:p>
        </p:txBody>
      </p:sp>
      <p:cxnSp>
        <p:nvCxnSpPr>
          <p:cNvPr id="24" name="直線コネクタ 23"/>
          <p:cNvCxnSpPr/>
          <p:nvPr/>
        </p:nvCxnSpPr>
        <p:spPr>
          <a:xfrm>
            <a:off x="0" y="4247048"/>
            <a:ext cx="9334244" cy="13234"/>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flipH="1" flipV="1">
            <a:off x="4557551" y="4834856"/>
            <a:ext cx="338748" cy="418219"/>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H="1" flipV="1">
            <a:off x="4557552" y="5167666"/>
            <a:ext cx="338747" cy="85409"/>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7" name="円/楕円 56"/>
          <p:cNvSpPr/>
          <p:nvPr/>
        </p:nvSpPr>
        <p:spPr>
          <a:xfrm>
            <a:off x="5046861" y="5137511"/>
            <a:ext cx="1281490" cy="35007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dirty="0" smtClean="0">
                <a:solidFill>
                  <a:srgbClr val="00B0F0"/>
                </a:solidFill>
                <a:latin typeface="メイリオ" panose="020B0604030504040204" pitchFamily="50" charset="-128"/>
                <a:ea typeface="メイリオ" panose="020B0604030504040204" pitchFamily="50" charset="-128"/>
              </a:rPr>
              <a:t>コードクローン</a:t>
            </a:r>
            <a:endParaRPr kumimoji="1" lang="ja-JP" altLang="en-US" dirty="0">
              <a:latin typeface="メイリオ" panose="020B0604030504040204" pitchFamily="50" charset="-128"/>
              <a:ea typeface="メイリオ" panose="020B0604030504040204" pitchFamily="50" charset="-128"/>
            </a:endParaRPr>
          </a:p>
        </p:txBody>
      </p:sp>
      <p:sp>
        <p:nvSpPr>
          <p:cNvPr id="64" name="円/楕円 63"/>
          <p:cNvSpPr/>
          <p:nvPr/>
        </p:nvSpPr>
        <p:spPr>
          <a:xfrm>
            <a:off x="351681" y="3285693"/>
            <a:ext cx="1420675" cy="439489"/>
          </a:xfrm>
          <a:prstGeom prst="ellipse">
            <a:avLst/>
          </a:prstGeom>
          <a:solidFill>
            <a:schemeClr val="bg1"/>
          </a:solidFill>
          <a:ln>
            <a:solidFill>
              <a:srgbClr val="FF71B8"/>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ファイル番号</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73" name="円/楕円 72"/>
          <p:cNvSpPr/>
          <p:nvPr/>
        </p:nvSpPr>
        <p:spPr>
          <a:xfrm>
            <a:off x="1819506" y="3285693"/>
            <a:ext cx="670787" cy="439489"/>
          </a:xfrm>
          <a:prstGeom prst="ellipse">
            <a:avLst/>
          </a:prstGeom>
          <a:solidFill>
            <a:schemeClr val="bg1"/>
          </a:solidFill>
          <a:ln>
            <a:solidFill>
              <a:srgbClr val="FF71B8"/>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rPr>
              <a:t>行数</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74" name="円/楕円 73"/>
          <p:cNvSpPr/>
          <p:nvPr/>
        </p:nvSpPr>
        <p:spPr>
          <a:xfrm>
            <a:off x="2553635" y="3287606"/>
            <a:ext cx="1213782" cy="439489"/>
          </a:xfrm>
          <a:prstGeom prst="ellipse">
            <a:avLst/>
          </a:prstGeom>
          <a:solidFill>
            <a:schemeClr val="bg1"/>
          </a:solidFill>
          <a:ln>
            <a:solidFill>
              <a:srgbClr val="FF71B8"/>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トークン数</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75" name="円/楕円 74"/>
          <p:cNvSpPr/>
          <p:nvPr/>
        </p:nvSpPr>
        <p:spPr>
          <a:xfrm>
            <a:off x="4396395" y="3279530"/>
            <a:ext cx="1213782" cy="445652"/>
          </a:xfrm>
          <a:prstGeom prst="ellipse">
            <a:avLst/>
          </a:prstGeom>
          <a:solidFill>
            <a:schemeClr val="bg1"/>
          </a:solidFill>
          <a:ln>
            <a:solidFill>
              <a:srgbClr val="FF71B8"/>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パス名</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88" name="円/楕円 87"/>
          <p:cNvSpPr/>
          <p:nvPr/>
        </p:nvSpPr>
        <p:spPr>
          <a:xfrm>
            <a:off x="351681" y="4244924"/>
            <a:ext cx="1420675" cy="446318"/>
          </a:xfrm>
          <a:prstGeom prst="ellipse">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ファイル番号</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93" name="円/楕円 92"/>
          <p:cNvSpPr/>
          <p:nvPr/>
        </p:nvSpPr>
        <p:spPr>
          <a:xfrm>
            <a:off x="1844900" y="4239895"/>
            <a:ext cx="1542397" cy="431271"/>
          </a:xfrm>
          <a:prstGeom prst="ellipse">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コード片の始点</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94" name="円/楕円 93"/>
          <p:cNvSpPr/>
          <p:nvPr/>
        </p:nvSpPr>
        <p:spPr>
          <a:xfrm>
            <a:off x="3486170" y="4239895"/>
            <a:ext cx="1542397" cy="431271"/>
          </a:xfrm>
          <a:prstGeom prst="ellipse">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コード片の終点</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104" name="コンテンツ プレースホルダー 5"/>
          <p:cNvSpPr txBox="1">
            <a:spLocks/>
          </p:cNvSpPr>
          <p:nvPr/>
        </p:nvSpPr>
        <p:spPr bwMode="auto">
          <a:xfrm>
            <a:off x="683055" y="4737654"/>
            <a:ext cx="3859194" cy="250992"/>
          </a:xfrm>
          <a:prstGeom prst="rect">
            <a:avLst/>
          </a:prstGeom>
          <a:noFill/>
          <a:ln>
            <a:solidFill>
              <a:srgbClr val="68D0F6"/>
            </a:solidFill>
          </a:ln>
          <a:effectLst/>
          <a:extLst/>
        </p:spPr>
        <p:txBody>
          <a:bodyPr vert="horz" wrap="square" lIns="0" tIns="45720" rIns="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32"/>
              </a:spcBef>
              <a:buFontTx/>
              <a:buNone/>
            </a:pPr>
            <a:endParaRPr lang="en-US" altLang="ja-JP" sz="1600" b="1" dirty="0" smtClean="0"/>
          </a:p>
        </p:txBody>
      </p:sp>
    </p:spTree>
    <p:extLst>
      <p:ext uri="{BB962C8B-B14F-4D97-AF65-F5344CB8AC3E}">
        <p14:creationId xmlns:p14="http://schemas.microsoft.com/office/powerpoint/2010/main" val="421681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500"/>
                                        <p:tgtEl>
                                          <p:spTgt spid="15"/>
                                        </p:tgtEl>
                                      </p:cBhvr>
                                    </p:animEffect>
                                  </p:childTnLst>
                                </p:cTn>
                              </p:par>
                              <p:par>
                                <p:cTn id="15" presetID="10"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par>
                                <p:cTn id="18" presetID="10" presetClass="entr" presetSubtype="0" fill="hold" nodeType="with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500"/>
                                        <p:tgtEl>
                                          <p:spTgt spid="2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84"/>
                                        </p:tgtEl>
                                        <p:attrNameLst>
                                          <p:attrName>style.visibility</p:attrName>
                                        </p:attrNameLst>
                                      </p:cBhvr>
                                      <p:to>
                                        <p:strVal val="visible"/>
                                      </p:to>
                                    </p:set>
                                    <p:animEffect transition="in" filter="fade">
                                      <p:cBhvr>
                                        <p:cTn id="25" dur="500"/>
                                        <p:tgtEl>
                                          <p:spTgt spid="8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fade">
                                      <p:cBhvr>
                                        <p:cTn id="28" dur="500"/>
                                        <p:tgtEl>
                                          <p:spTgt spid="64"/>
                                        </p:tgtEl>
                                      </p:cBhvr>
                                    </p:animEffect>
                                  </p:childTnLst>
                                </p:cTn>
                              </p:par>
                            </p:childTnLst>
                          </p:cTn>
                        </p:par>
                        <p:par>
                          <p:cTn id="29" fill="hold">
                            <p:stCondLst>
                              <p:cond delay="500"/>
                            </p:stCondLst>
                            <p:childTnLst>
                              <p:par>
                                <p:cTn id="30" presetID="10" presetClass="entr" presetSubtype="0" fill="hold" grpId="0" nodeType="afterEffect">
                                  <p:stCondLst>
                                    <p:cond delay="0"/>
                                  </p:stCondLst>
                                  <p:childTnLst>
                                    <p:set>
                                      <p:cBhvr>
                                        <p:cTn id="31" dur="1" fill="hold">
                                          <p:stCondLst>
                                            <p:cond delay="0"/>
                                          </p:stCondLst>
                                        </p:cTn>
                                        <p:tgtEl>
                                          <p:spTgt spid="85"/>
                                        </p:tgtEl>
                                        <p:attrNameLst>
                                          <p:attrName>style.visibility</p:attrName>
                                        </p:attrNameLst>
                                      </p:cBhvr>
                                      <p:to>
                                        <p:strVal val="visible"/>
                                      </p:to>
                                    </p:set>
                                    <p:animEffect transition="in" filter="fade">
                                      <p:cBhvr>
                                        <p:cTn id="32" dur="500"/>
                                        <p:tgtEl>
                                          <p:spTgt spid="85"/>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3"/>
                                        </p:tgtEl>
                                        <p:attrNameLst>
                                          <p:attrName>style.visibility</p:attrName>
                                        </p:attrNameLst>
                                      </p:cBhvr>
                                      <p:to>
                                        <p:strVal val="visible"/>
                                      </p:to>
                                    </p:set>
                                    <p:animEffect transition="in" filter="fade">
                                      <p:cBhvr>
                                        <p:cTn id="35" dur="500"/>
                                        <p:tgtEl>
                                          <p:spTgt spid="73"/>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86"/>
                                        </p:tgtEl>
                                        <p:attrNameLst>
                                          <p:attrName>style.visibility</p:attrName>
                                        </p:attrNameLst>
                                      </p:cBhvr>
                                      <p:to>
                                        <p:strVal val="visible"/>
                                      </p:to>
                                    </p:set>
                                    <p:animEffect transition="in" filter="fade">
                                      <p:cBhvr>
                                        <p:cTn id="39" dur="500"/>
                                        <p:tgtEl>
                                          <p:spTgt spid="8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74"/>
                                        </p:tgtEl>
                                        <p:attrNameLst>
                                          <p:attrName>style.visibility</p:attrName>
                                        </p:attrNameLst>
                                      </p:cBhvr>
                                      <p:to>
                                        <p:strVal val="visible"/>
                                      </p:to>
                                    </p:set>
                                    <p:animEffect transition="in" filter="fade">
                                      <p:cBhvr>
                                        <p:cTn id="42" dur="500"/>
                                        <p:tgtEl>
                                          <p:spTgt spid="74"/>
                                        </p:tgtEl>
                                      </p:cBhvr>
                                    </p:animEffect>
                                  </p:childTnLst>
                                </p:cTn>
                              </p:par>
                            </p:childTnLst>
                          </p:cTn>
                        </p:par>
                        <p:par>
                          <p:cTn id="43" fill="hold">
                            <p:stCondLst>
                              <p:cond delay="1500"/>
                            </p:stCondLst>
                            <p:childTnLst>
                              <p:par>
                                <p:cTn id="44" presetID="10" presetClass="entr" presetSubtype="0" fill="hold" grpId="0" nodeType="afterEffect">
                                  <p:stCondLst>
                                    <p:cond delay="0"/>
                                  </p:stCondLst>
                                  <p:childTnLst>
                                    <p:set>
                                      <p:cBhvr>
                                        <p:cTn id="45" dur="1" fill="hold">
                                          <p:stCondLst>
                                            <p:cond delay="0"/>
                                          </p:stCondLst>
                                        </p:cTn>
                                        <p:tgtEl>
                                          <p:spTgt spid="87"/>
                                        </p:tgtEl>
                                        <p:attrNameLst>
                                          <p:attrName>style.visibility</p:attrName>
                                        </p:attrNameLst>
                                      </p:cBhvr>
                                      <p:to>
                                        <p:strVal val="visible"/>
                                      </p:to>
                                    </p:set>
                                    <p:animEffect transition="in" filter="fade">
                                      <p:cBhvr>
                                        <p:cTn id="46" dur="500"/>
                                        <p:tgtEl>
                                          <p:spTgt spid="8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75"/>
                                        </p:tgtEl>
                                        <p:attrNameLst>
                                          <p:attrName>style.visibility</p:attrName>
                                        </p:attrNameLst>
                                      </p:cBhvr>
                                      <p:to>
                                        <p:strVal val="visible"/>
                                      </p:to>
                                    </p:set>
                                    <p:animEffect transition="in" filter="fade">
                                      <p:cBhvr>
                                        <p:cTn id="49" dur="500"/>
                                        <p:tgtEl>
                                          <p:spTgt spid="75"/>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89"/>
                                        </p:tgtEl>
                                        <p:attrNameLst>
                                          <p:attrName>style.visibility</p:attrName>
                                        </p:attrNameLst>
                                      </p:cBhvr>
                                      <p:to>
                                        <p:strVal val="visible"/>
                                      </p:to>
                                    </p:set>
                                    <p:animEffect transition="in" filter="fade">
                                      <p:cBhvr>
                                        <p:cTn id="54" dur="500"/>
                                        <p:tgtEl>
                                          <p:spTgt spid="89"/>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88"/>
                                        </p:tgtEl>
                                        <p:attrNameLst>
                                          <p:attrName>style.visibility</p:attrName>
                                        </p:attrNameLst>
                                      </p:cBhvr>
                                      <p:to>
                                        <p:strVal val="visible"/>
                                      </p:to>
                                    </p:set>
                                    <p:animEffect transition="in" filter="fade">
                                      <p:cBhvr>
                                        <p:cTn id="57" dur="500"/>
                                        <p:tgtEl>
                                          <p:spTgt spid="88"/>
                                        </p:tgtEl>
                                      </p:cBhvr>
                                    </p:animEffect>
                                  </p:childTnLst>
                                </p:cTn>
                              </p:par>
                            </p:childTnLst>
                          </p:cTn>
                        </p:par>
                        <p:par>
                          <p:cTn id="58" fill="hold">
                            <p:stCondLst>
                              <p:cond delay="500"/>
                            </p:stCondLst>
                            <p:childTnLst>
                              <p:par>
                                <p:cTn id="59" presetID="10" presetClass="entr" presetSubtype="0" fill="hold" grpId="0" nodeType="afterEffect">
                                  <p:stCondLst>
                                    <p:cond delay="0"/>
                                  </p:stCondLst>
                                  <p:childTnLst>
                                    <p:set>
                                      <p:cBhvr>
                                        <p:cTn id="60" dur="1" fill="hold">
                                          <p:stCondLst>
                                            <p:cond delay="0"/>
                                          </p:stCondLst>
                                        </p:cTn>
                                        <p:tgtEl>
                                          <p:spTgt spid="91"/>
                                        </p:tgtEl>
                                        <p:attrNameLst>
                                          <p:attrName>style.visibility</p:attrName>
                                        </p:attrNameLst>
                                      </p:cBhvr>
                                      <p:to>
                                        <p:strVal val="visible"/>
                                      </p:to>
                                    </p:set>
                                    <p:animEffect transition="in" filter="fade">
                                      <p:cBhvr>
                                        <p:cTn id="61" dur="500"/>
                                        <p:tgtEl>
                                          <p:spTgt spid="91"/>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93"/>
                                        </p:tgtEl>
                                        <p:attrNameLst>
                                          <p:attrName>style.visibility</p:attrName>
                                        </p:attrNameLst>
                                      </p:cBhvr>
                                      <p:to>
                                        <p:strVal val="visible"/>
                                      </p:to>
                                    </p:set>
                                    <p:animEffect transition="in" filter="fade">
                                      <p:cBhvr>
                                        <p:cTn id="64" dur="500"/>
                                        <p:tgtEl>
                                          <p:spTgt spid="93"/>
                                        </p:tgtEl>
                                      </p:cBhvr>
                                    </p:animEffect>
                                  </p:childTnLst>
                                </p:cTn>
                              </p:par>
                            </p:childTnLst>
                          </p:cTn>
                        </p:par>
                        <p:par>
                          <p:cTn id="65" fill="hold">
                            <p:stCondLst>
                              <p:cond delay="1000"/>
                            </p:stCondLst>
                            <p:childTnLst>
                              <p:par>
                                <p:cTn id="66" presetID="10" presetClass="entr" presetSubtype="0" fill="hold" grpId="0" nodeType="afterEffect">
                                  <p:stCondLst>
                                    <p:cond delay="0"/>
                                  </p:stCondLst>
                                  <p:childTnLst>
                                    <p:set>
                                      <p:cBhvr>
                                        <p:cTn id="67" dur="1" fill="hold">
                                          <p:stCondLst>
                                            <p:cond delay="0"/>
                                          </p:stCondLst>
                                        </p:cTn>
                                        <p:tgtEl>
                                          <p:spTgt spid="92"/>
                                        </p:tgtEl>
                                        <p:attrNameLst>
                                          <p:attrName>style.visibility</p:attrName>
                                        </p:attrNameLst>
                                      </p:cBhvr>
                                      <p:to>
                                        <p:strVal val="visible"/>
                                      </p:to>
                                    </p:set>
                                    <p:animEffect transition="in" filter="fade">
                                      <p:cBhvr>
                                        <p:cTn id="68" dur="500"/>
                                        <p:tgtEl>
                                          <p:spTgt spid="92"/>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94"/>
                                        </p:tgtEl>
                                        <p:attrNameLst>
                                          <p:attrName>style.visibility</p:attrName>
                                        </p:attrNameLst>
                                      </p:cBhvr>
                                      <p:to>
                                        <p:strVal val="visible"/>
                                      </p:to>
                                    </p:set>
                                    <p:animEffect transition="in" filter="fade">
                                      <p:cBhvr>
                                        <p:cTn id="71" dur="500"/>
                                        <p:tgtEl>
                                          <p:spTgt spid="94"/>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500"/>
                                        <p:tgtEl>
                                          <p:spTgt spid="89"/>
                                        </p:tgtEl>
                                      </p:cBhvr>
                                    </p:animEffect>
                                    <p:set>
                                      <p:cBhvr>
                                        <p:cTn id="76" dur="1" fill="hold">
                                          <p:stCondLst>
                                            <p:cond delay="499"/>
                                          </p:stCondLst>
                                        </p:cTn>
                                        <p:tgtEl>
                                          <p:spTgt spid="89"/>
                                        </p:tgtEl>
                                        <p:attrNameLst>
                                          <p:attrName>style.visibility</p:attrName>
                                        </p:attrNameLst>
                                      </p:cBhvr>
                                      <p:to>
                                        <p:strVal val="hidden"/>
                                      </p:to>
                                    </p:set>
                                  </p:childTnLst>
                                </p:cTn>
                              </p:par>
                              <p:par>
                                <p:cTn id="77" presetID="10" presetClass="exit" presetSubtype="0" fill="hold" grpId="1" nodeType="withEffect">
                                  <p:stCondLst>
                                    <p:cond delay="0"/>
                                  </p:stCondLst>
                                  <p:childTnLst>
                                    <p:animEffect transition="out" filter="fade">
                                      <p:cBhvr>
                                        <p:cTn id="78" dur="500"/>
                                        <p:tgtEl>
                                          <p:spTgt spid="91"/>
                                        </p:tgtEl>
                                      </p:cBhvr>
                                    </p:animEffect>
                                    <p:set>
                                      <p:cBhvr>
                                        <p:cTn id="79" dur="1" fill="hold">
                                          <p:stCondLst>
                                            <p:cond delay="499"/>
                                          </p:stCondLst>
                                        </p:cTn>
                                        <p:tgtEl>
                                          <p:spTgt spid="91"/>
                                        </p:tgtEl>
                                        <p:attrNameLst>
                                          <p:attrName>style.visibility</p:attrName>
                                        </p:attrNameLst>
                                      </p:cBhvr>
                                      <p:to>
                                        <p:strVal val="hidden"/>
                                      </p:to>
                                    </p:set>
                                  </p:childTnLst>
                                </p:cTn>
                              </p:par>
                              <p:par>
                                <p:cTn id="80" presetID="10" presetClass="exit" presetSubtype="0" fill="hold" grpId="1" nodeType="withEffect">
                                  <p:stCondLst>
                                    <p:cond delay="0"/>
                                  </p:stCondLst>
                                  <p:childTnLst>
                                    <p:animEffect transition="out" filter="fade">
                                      <p:cBhvr>
                                        <p:cTn id="81" dur="500"/>
                                        <p:tgtEl>
                                          <p:spTgt spid="92"/>
                                        </p:tgtEl>
                                      </p:cBhvr>
                                    </p:animEffect>
                                    <p:set>
                                      <p:cBhvr>
                                        <p:cTn id="82" dur="1" fill="hold">
                                          <p:stCondLst>
                                            <p:cond delay="499"/>
                                          </p:stCondLst>
                                        </p:cTn>
                                        <p:tgtEl>
                                          <p:spTgt spid="92"/>
                                        </p:tgtEl>
                                        <p:attrNameLst>
                                          <p:attrName>style.visibility</p:attrName>
                                        </p:attrNameLst>
                                      </p:cBhvr>
                                      <p:to>
                                        <p:strVal val="hidden"/>
                                      </p:to>
                                    </p:set>
                                  </p:childTnLst>
                                </p:cTn>
                              </p:par>
                              <p:par>
                                <p:cTn id="83" presetID="10" presetClass="entr" presetSubtype="0" fill="hold" grpId="0" nodeType="withEffect">
                                  <p:stCondLst>
                                    <p:cond delay="0"/>
                                  </p:stCondLst>
                                  <p:childTnLst>
                                    <p:set>
                                      <p:cBhvr>
                                        <p:cTn id="84" dur="1" fill="hold">
                                          <p:stCondLst>
                                            <p:cond delay="0"/>
                                          </p:stCondLst>
                                        </p:cTn>
                                        <p:tgtEl>
                                          <p:spTgt spid="104"/>
                                        </p:tgtEl>
                                        <p:attrNameLst>
                                          <p:attrName>style.visibility</p:attrName>
                                        </p:attrNameLst>
                                      </p:cBhvr>
                                      <p:to>
                                        <p:strVal val="visible"/>
                                      </p:to>
                                    </p:set>
                                    <p:animEffect transition="in" filter="fade">
                                      <p:cBhvr>
                                        <p:cTn id="85" dur="500"/>
                                        <p:tgtEl>
                                          <p:spTgt spid="104"/>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105"/>
                                        </p:tgtEl>
                                        <p:attrNameLst>
                                          <p:attrName>style.visibility</p:attrName>
                                        </p:attrNameLst>
                                      </p:cBhvr>
                                      <p:to>
                                        <p:strVal val="visible"/>
                                      </p:to>
                                    </p:set>
                                    <p:animEffect transition="in" filter="fade">
                                      <p:cBhvr>
                                        <p:cTn id="88" dur="500"/>
                                        <p:tgtEl>
                                          <p:spTgt spid="105"/>
                                        </p:tgtEl>
                                      </p:cBhvr>
                                    </p:animEffect>
                                  </p:childTnLst>
                                </p:cTn>
                              </p:par>
                              <p:par>
                                <p:cTn id="89" presetID="10" presetClass="entr" presetSubtype="0" fill="hold" grpId="0" nodeType="withEffect">
                                  <p:stCondLst>
                                    <p:cond delay="0"/>
                                  </p:stCondLst>
                                  <p:childTnLst>
                                    <p:set>
                                      <p:cBhvr>
                                        <p:cTn id="90" dur="1" fill="hold">
                                          <p:stCondLst>
                                            <p:cond delay="0"/>
                                          </p:stCondLst>
                                        </p:cTn>
                                        <p:tgtEl>
                                          <p:spTgt spid="57"/>
                                        </p:tgtEl>
                                        <p:attrNameLst>
                                          <p:attrName>style.visibility</p:attrName>
                                        </p:attrNameLst>
                                      </p:cBhvr>
                                      <p:to>
                                        <p:strVal val="visible"/>
                                      </p:to>
                                    </p:set>
                                    <p:animEffect transition="in" filter="fade">
                                      <p:cBhvr>
                                        <p:cTn id="91" dur="500"/>
                                        <p:tgtEl>
                                          <p:spTgt spid="57"/>
                                        </p:tgtEl>
                                      </p:cBhvr>
                                    </p:animEffect>
                                  </p:childTnLst>
                                </p:cTn>
                              </p:par>
                              <p:par>
                                <p:cTn id="92" presetID="10" presetClass="entr" presetSubtype="0" fill="hold" nodeType="withEffect">
                                  <p:stCondLst>
                                    <p:cond delay="0"/>
                                  </p:stCondLst>
                                  <p:childTnLst>
                                    <p:set>
                                      <p:cBhvr>
                                        <p:cTn id="93" dur="1" fill="hold">
                                          <p:stCondLst>
                                            <p:cond delay="0"/>
                                          </p:stCondLst>
                                        </p:cTn>
                                        <p:tgtEl>
                                          <p:spTgt spid="38"/>
                                        </p:tgtEl>
                                        <p:attrNameLst>
                                          <p:attrName>style.visibility</p:attrName>
                                        </p:attrNameLst>
                                      </p:cBhvr>
                                      <p:to>
                                        <p:strVal val="visible"/>
                                      </p:to>
                                    </p:set>
                                    <p:animEffect transition="in" filter="fade">
                                      <p:cBhvr>
                                        <p:cTn id="94" dur="500"/>
                                        <p:tgtEl>
                                          <p:spTgt spid="38"/>
                                        </p:tgtEl>
                                      </p:cBhvr>
                                    </p:animEffect>
                                  </p:childTnLst>
                                </p:cTn>
                              </p:par>
                              <p:par>
                                <p:cTn id="95" presetID="10" presetClass="entr" presetSubtype="0" fill="hold" nodeType="withEffect">
                                  <p:stCondLst>
                                    <p:cond delay="0"/>
                                  </p:stCondLst>
                                  <p:childTnLst>
                                    <p:set>
                                      <p:cBhvr>
                                        <p:cTn id="96" dur="1" fill="hold">
                                          <p:stCondLst>
                                            <p:cond delay="0"/>
                                          </p:stCondLst>
                                        </p:cTn>
                                        <p:tgtEl>
                                          <p:spTgt spid="35"/>
                                        </p:tgtEl>
                                        <p:attrNameLst>
                                          <p:attrName>style.visibility</p:attrName>
                                        </p:attrNameLst>
                                      </p:cBhvr>
                                      <p:to>
                                        <p:strVal val="visible"/>
                                      </p:to>
                                    </p:set>
                                    <p:animEffect transition="in" filter="fade">
                                      <p:cBhvr>
                                        <p:cTn id="9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89" grpId="1" animBg="1"/>
      <p:bldP spid="91" grpId="0" animBg="1"/>
      <p:bldP spid="91" grpId="1" animBg="1"/>
      <p:bldP spid="92" grpId="0" animBg="1"/>
      <p:bldP spid="92" grpId="1" animBg="1"/>
      <p:bldP spid="87" grpId="0" animBg="1"/>
      <p:bldP spid="86" grpId="0" animBg="1"/>
      <p:bldP spid="85" grpId="0" animBg="1"/>
      <p:bldP spid="84" grpId="0" animBg="1"/>
      <p:bldP spid="105" grpId="0" animBg="1"/>
      <p:bldP spid="21" grpId="0" animBg="1"/>
      <p:bldP spid="22" grpId="0"/>
      <p:bldP spid="57" grpId="0"/>
      <p:bldP spid="64" grpId="0" animBg="1"/>
      <p:bldP spid="73" grpId="0" animBg="1"/>
      <p:bldP spid="74" grpId="0" animBg="1"/>
      <p:bldP spid="75" grpId="0" animBg="1"/>
      <p:bldP spid="88" grpId="0" animBg="1"/>
      <p:bldP spid="93" grpId="0" animBg="1"/>
      <p:bldP spid="94" grpId="0" animBg="1"/>
      <p:bldP spid="10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smtClean="0"/>
              <a:t>Python </a:t>
            </a:r>
            <a:r>
              <a:rPr kumimoji="1" lang="ja-JP" altLang="en-US" sz="3200" dirty="0" smtClean="0"/>
              <a:t>の</a:t>
            </a:r>
            <a:r>
              <a:rPr lang="ja-JP" altLang="en-US" sz="3200" dirty="0" smtClean="0"/>
              <a:t>ソースコードへの適用例</a:t>
            </a:r>
            <a:endParaRPr kumimoji="1" lang="ja-JP" altLang="en-US" sz="32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16</a:t>
            </a:fld>
            <a:endParaRPr lang="ja-JP" altLang="en-US">
              <a:solidFill>
                <a:srgbClr val="000000"/>
              </a:solidFill>
            </a:endParaRPr>
          </a:p>
        </p:txBody>
      </p:sp>
      <p:sp>
        <p:nvSpPr>
          <p:cNvPr id="5" name="コンテンツ プレースホルダー 4"/>
          <p:cNvSpPr>
            <a:spLocks noGrp="1"/>
          </p:cNvSpPr>
          <p:nvPr>
            <p:ph idx="1"/>
          </p:nvPr>
        </p:nvSpPr>
        <p:spPr>
          <a:xfrm>
            <a:off x="457200" y="1144378"/>
            <a:ext cx="8229600" cy="977990"/>
          </a:xfrm>
        </p:spPr>
        <p:txBody>
          <a:bodyPr/>
          <a:lstStyle/>
          <a:p>
            <a:pPr>
              <a:buFont typeface="Wingdings" panose="05000000000000000000" pitchFamily="2" charset="2"/>
              <a:buChar char="l"/>
            </a:pPr>
            <a:r>
              <a:rPr lang="en-US" altLang="ja-JP" dirty="0" smtClean="0"/>
              <a:t>CCFinder </a:t>
            </a:r>
            <a:r>
              <a:rPr lang="ja-JP" altLang="en-US" dirty="0" smtClean="0"/>
              <a:t>が非対応の言語への適用例として</a:t>
            </a:r>
            <a:r>
              <a:rPr lang="ja-JP" altLang="en-US" dirty="0"/>
              <a:t>，</a:t>
            </a:r>
            <a:r>
              <a:rPr lang="en-US" altLang="ja-JP" dirty="0" smtClean="0"/>
              <a:t>Python </a:t>
            </a:r>
            <a:r>
              <a:rPr lang="ja-JP" altLang="en-US" dirty="0" smtClean="0"/>
              <a:t>のソースコードの例を挙げる</a:t>
            </a: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marL="0" indent="0">
              <a:buNone/>
            </a:pPr>
            <a:endParaRPr lang="en-US" altLang="ja-JP" dirty="0" smtClean="0"/>
          </a:p>
          <a:p>
            <a:pPr marL="0" indent="0">
              <a:buNone/>
            </a:pPr>
            <a:r>
              <a:rPr lang="ja-JP" altLang="en-US" dirty="0"/>
              <a:t>　</a:t>
            </a:r>
            <a:r>
              <a:rPr lang="ja-JP" altLang="en-US" dirty="0" smtClean="0"/>
              <a:t>　　</a:t>
            </a:r>
            <a:endParaRPr lang="en-US" altLang="ja-JP" dirty="0"/>
          </a:p>
        </p:txBody>
      </p:sp>
      <p:pic>
        <p:nvPicPr>
          <p:cNvPr id="6" name="コンテンツ プレースホルダー 2"/>
          <p:cNvPicPr>
            <a:picLocks noChangeAspect="1"/>
          </p:cNvPicPr>
          <p:nvPr/>
        </p:nvPicPr>
        <p:blipFill rotWithShape="1">
          <a:blip r:embed="rId3">
            <a:extLst>
              <a:ext uri="{28A0092B-C50C-407E-A947-70E740481C1C}">
                <a14:useLocalDpi xmlns:a14="http://schemas.microsoft.com/office/drawing/2010/main" val="0"/>
              </a:ext>
            </a:extLst>
          </a:blip>
          <a:srcRect r="1959"/>
          <a:stretch/>
        </p:blipFill>
        <p:spPr bwMode="auto">
          <a:xfrm>
            <a:off x="1082584" y="2341731"/>
            <a:ext cx="6764551" cy="314501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コンテンツ プレースホルダー 4"/>
          <p:cNvSpPr txBox="1">
            <a:spLocks/>
          </p:cNvSpPr>
          <p:nvPr/>
        </p:nvSpPr>
        <p:spPr bwMode="auto">
          <a:xfrm>
            <a:off x="1832327" y="2033862"/>
            <a:ext cx="5159487" cy="455246"/>
          </a:xfrm>
          <a:prstGeom prst="rect">
            <a:avLst/>
          </a:prstGeom>
          <a:solidFill>
            <a:srgbClr val="FFECB4"/>
          </a:solidFill>
          <a:ln>
            <a:solidFill>
              <a:schemeClr val="tx1"/>
            </a:solidFill>
            <a:headEnd/>
            <a:tailEnd/>
          </a:ln>
          <a:effectLst>
            <a:outerShdw blurRad="57150" dist="38100" dir="2340000" algn="ctr" rotWithShape="0">
              <a:srgbClr val="000000">
                <a:alpha val="63000"/>
              </a:srgbClr>
            </a:outerShdw>
          </a:effectLst>
          <a:extLst/>
        </p:spPr>
        <p:style>
          <a:lnRef idx="0">
            <a:schemeClr val="accent5"/>
          </a:lnRef>
          <a:fillRef idx="3">
            <a:schemeClr val="accent5"/>
          </a:fillRef>
          <a:effectRef idx="3">
            <a:schemeClr val="accent5"/>
          </a:effectRef>
          <a:fontRef idx="minor">
            <a:schemeClr val="lt1"/>
          </a:fontRef>
        </p:style>
        <p:txBody>
          <a:bodyPr vert="horz" wrap="square" lIns="91440" tIns="45720" rIns="9144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sz="2000" dirty="0" smtClean="0"/>
              <a:t>変数名が異なるタイプ </a:t>
            </a:r>
            <a:r>
              <a:rPr lang="en-US" altLang="ja-JP" sz="2000" dirty="0" smtClean="0"/>
              <a:t>2 </a:t>
            </a:r>
            <a:r>
              <a:rPr lang="ja-JP" altLang="en-US" sz="2000" dirty="0" smtClean="0"/>
              <a:t>のコードクローン</a:t>
            </a:r>
            <a:endParaRPr lang="en-US" altLang="ja-JP" sz="2000" dirty="0" smtClean="0"/>
          </a:p>
        </p:txBody>
      </p:sp>
      <p:sp>
        <p:nvSpPr>
          <p:cNvPr id="8" name="右矢印 7"/>
          <p:cNvSpPr/>
          <p:nvPr/>
        </p:nvSpPr>
        <p:spPr>
          <a:xfrm>
            <a:off x="611926" y="5755080"/>
            <a:ext cx="730356" cy="316696"/>
          </a:xfrm>
          <a:prstGeom prst="rightArrow">
            <a:avLst/>
          </a:prstGeom>
          <a:solidFill>
            <a:srgbClr val="7D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4481974" y="3311094"/>
            <a:ext cx="2803291" cy="1956288"/>
          </a:xfrm>
          <a:prstGeom prst="ellipse">
            <a:avLst/>
          </a:prstGeom>
          <a:noFill/>
          <a:ln w="34925">
            <a:solidFill>
              <a:srgbClr val="FFC000">
                <a:alpha val="4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コンテンツ プレースホルダー 4"/>
          <p:cNvSpPr txBox="1">
            <a:spLocks/>
          </p:cNvSpPr>
          <p:nvPr/>
        </p:nvSpPr>
        <p:spPr bwMode="auto">
          <a:xfrm>
            <a:off x="457200" y="5706107"/>
            <a:ext cx="8229600" cy="435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　　　新たな言語のコードクローン分析が可能になった</a:t>
            </a:r>
            <a:endParaRPr lang="en-US" altLang="ja-JP" dirty="0"/>
          </a:p>
        </p:txBody>
      </p:sp>
      <p:sp>
        <p:nvSpPr>
          <p:cNvPr id="12" name="円/楕円 11"/>
          <p:cNvSpPr/>
          <p:nvPr/>
        </p:nvSpPr>
        <p:spPr>
          <a:xfrm>
            <a:off x="924020" y="3311094"/>
            <a:ext cx="2803291" cy="1956288"/>
          </a:xfrm>
          <a:prstGeom prst="ellipse">
            <a:avLst/>
          </a:prstGeom>
          <a:noFill/>
          <a:ln w="34925">
            <a:solidFill>
              <a:srgbClr val="FFC000">
                <a:alpha val="4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194484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コメント除去に関する適用実験</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17</a:t>
            </a:fld>
            <a:endParaRPr lang="ja-JP" altLang="en-US">
              <a:solidFill>
                <a:srgbClr val="000000"/>
              </a:solidFill>
            </a:endParaRPr>
          </a:p>
        </p:txBody>
      </p:sp>
      <p:sp>
        <p:nvSpPr>
          <p:cNvPr id="7" name="タイトル 1"/>
          <p:cNvSpPr txBox="1">
            <a:spLocks/>
          </p:cNvSpPr>
          <p:nvPr/>
        </p:nvSpPr>
        <p:spPr bwMode="auto">
          <a:xfrm>
            <a:off x="410775" y="1131757"/>
            <a:ext cx="8574088" cy="786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kern="1200">
                <a:solidFill>
                  <a:schemeClr val="tx1"/>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a:lstStyle>
          <a:p>
            <a:pPr algn="l"/>
            <a:endParaRPr lang="ja-JP" altLang="en-US" sz="2400" dirty="0"/>
          </a:p>
        </p:txBody>
      </p:sp>
      <p:sp>
        <p:nvSpPr>
          <p:cNvPr id="3" name="コンテンツ プレースホルダー 2"/>
          <p:cNvSpPr>
            <a:spLocks noGrp="1"/>
          </p:cNvSpPr>
          <p:nvPr>
            <p:ph idx="1"/>
          </p:nvPr>
        </p:nvSpPr>
        <p:spPr>
          <a:xfrm>
            <a:off x="457199" y="1196975"/>
            <a:ext cx="8434389" cy="4929188"/>
          </a:xfrm>
        </p:spPr>
        <p:txBody>
          <a:bodyPr/>
          <a:lstStyle/>
          <a:p>
            <a:pPr marL="0" indent="0">
              <a:buNone/>
            </a:pPr>
            <a:r>
              <a:rPr lang="ja-JP" altLang="en-US" dirty="0" smtClean="0">
                <a:solidFill>
                  <a:srgbClr val="0070C0"/>
                </a:solidFill>
              </a:rPr>
              <a:t>目的：</a:t>
            </a:r>
            <a:r>
              <a:rPr lang="en-US" altLang="ja-JP" dirty="0" smtClean="0"/>
              <a:t>26 </a:t>
            </a:r>
            <a:r>
              <a:rPr lang="ja-JP" altLang="en-US" dirty="0" smtClean="0"/>
              <a:t>種類のオプションを使用して，どの言語の</a:t>
            </a:r>
            <a:endParaRPr lang="en-US" altLang="ja-JP" dirty="0"/>
          </a:p>
          <a:p>
            <a:pPr marL="0" indent="0">
              <a:buNone/>
            </a:pPr>
            <a:r>
              <a:rPr lang="ja-JP" altLang="en-US" dirty="0" smtClean="0"/>
              <a:t>　　   コメント除去が可能になるかを調べる</a:t>
            </a:r>
            <a:endParaRPr lang="en-US" altLang="ja-JP" dirty="0" smtClean="0"/>
          </a:p>
          <a:p>
            <a:pPr marL="0" indent="0">
              <a:buNone/>
            </a:pPr>
            <a:r>
              <a:rPr lang="ja-JP" altLang="en-US" dirty="0" smtClean="0">
                <a:solidFill>
                  <a:srgbClr val="0070C0"/>
                </a:solidFill>
              </a:rPr>
              <a:t>対象：</a:t>
            </a:r>
            <a:r>
              <a:rPr lang="en-US" altLang="ja-JP" dirty="0" err="1" smtClean="0"/>
              <a:t>RosettaCode</a:t>
            </a:r>
            <a:r>
              <a:rPr lang="en-US" altLang="ja-JP" sz="1400" dirty="0" smtClean="0"/>
              <a:t> </a:t>
            </a:r>
            <a:r>
              <a:rPr lang="ja-JP" altLang="en-US" dirty="0" smtClean="0"/>
              <a:t>の </a:t>
            </a:r>
            <a:r>
              <a:rPr lang="en-US" altLang="ja-JP" dirty="0" smtClean="0"/>
              <a:t>Comments</a:t>
            </a:r>
            <a:r>
              <a:rPr lang="ja-JP" altLang="en-US" dirty="0" smtClean="0"/>
              <a:t> というタスク</a:t>
            </a:r>
            <a:endParaRPr lang="en-US" altLang="ja-JP" dirty="0"/>
          </a:p>
          <a:p>
            <a:pPr marL="0" indent="0">
              <a:buNone/>
            </a:pPr>
            <a:endParaRPr lang="en-US" altLang="ja-JP" sz="1800" dirty="0" smtClean="0"/>
          </a:p>
          <a:p>
            <a:pPr marL="0" indent="0">
              <a:buNone/>
            </a:pPr>
            <a:endParaRPr lang="en-US" altLang="ja-JP" sz="1800" dirty="0" smtClean="0"/>
          </a:p>
          <a:p>
            <a:pPr marL="0" indent="0">
              <a:buNone/>
            </a:pPr>
            <a:endParaRPr lang="en-US" altLang="ja-JP" sz="1800" dirty="0"/>
          </a:p>
          <a:p>
            <a:pPr marL="0" indent="0">
              <a:buNone/>
            </a:pPr>
            <a:endParaRPr lang="en-US" altLang="ja-JP" sz="1800" dirty="0" smtClean="0"/>
          </a:p>
          <a:p>
            <a:pPr marL="0" indent="0">
              <a:buNone/>
            </a:pPr>
            <a:endParaRPr lang="en-US" altLang="ja-JP" sz="1800" dirty="0" smtClean="0"/>
          </a:p>
          <a:p>
            <a:pPr marL="0" indent="0">
              <a:buNone/>
            </a:pPr>
            <a:endParaRPr lang="en-US" altLang="ja-JP" dirty="0" smtClean="0"/>
          </a:p>
          <a:p>
            <a:pPr>
              <a:buFont typeface="Wingdings" panose="05000000000000000000" pitchFamily="2" charset="2"/>
              <a:buChar char="l"/>
            </a:pPr>
            <a:r>
              <a:rPr lang="en-US" altLang="ja-JP" dirty="0" smtClean="0"/>
              <a:t>Comments</a:t>
            </a:r>
            <a:r>
              <a:rPr lang="ja-JP" altLang="en-US" dirty="0" smtClean="0"/>
              <a:t> は各言語のコメント記述例を示したタスクで　　今回の適用実験に適している</a:t>
            </a:r>
            <a:endParaRPr lang="en-US" altLang="ja-JP" dirty="0" smtClean="0"/>
          </a:p>
        </p:txBody>
      </p:sp>
      <p:sp>
        <p:nvSpPr>
          <p:cNvPr id="8" name="テキスト ボックス 7"/>
          <p:cNvSpPr txBox="1"/>
          <p:nvPr/>
        </p:nvSpPr>
        <p:spPr>
          <a:xfrm>
            <a:off x="545006" y="6165918"/>
            <a:ext cx="6520471" cy="34818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dirty="0" smtClean="0"/>
              <a:t>[4] Rosetta Code.  http</a:t>
            </a:r>
            <a:r>
              <a:rPr lang="en-US" altLang="ja-JP" dirty="0"/>
              <a:t>://rosettacode.org/wiki/Rosetta Code.</a:t>
            </a:r>
            <a:endParaRPr lang="ja-JP" altLang="en-US" dirty="0"/>
          </a:p>
        </p:txBody>
      </p:sp>
      <p:sp>
        <p:nvSpPr>
          <p:cNvPr id="5" name="角丸四角形 4"/>
          <p:cNvSpPr/>
          <p:nvPr/>
        </p:nvSpPr>
        <p:spPr>
          <a:xfrm>
            <a:off x="545006" y="2923051"/>
            <a:ext cx="8141794" cy="147703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r>
              <a:rPr lang="ja-JP" altLang="en-US" sz="2300" dirty="0">
                <a:solidFill>
                  <a:schemeClr val="tx1"/>
                </a:solidFill>
                <a:latin typeface="メイリオ" panose="020B0604030504040204" pitchFamily="50" charset="-128"/>
                <a:ea typeface="メイリオ" panose="020B0604030504040204" pitchFamily="50" charset="-128"/>
              </a:rPr>
              <a:t>多くの言語のサンプルコードが掲載されたウェブページ</a:t>
            </a:r>
            <a:endParaRPr lang="en-US" altLang="ja-JP" sz="2300" dirty="0">
              <a:solidFill>
                <a:schemeClr val="tx1"/>
              </a:solidFill>
              <a:latin typeface="メイリオ" panose="020B0604030504040204" pitchFamily="50" charset="-128"/>
              <a:ea typeface="メイリオ" panose="020B0604030504040204" pitchFamily="50" charset="-128"/>
            </a:endParaRPr>
          </a:p>
          <a:p>
            <a:r>
              <a:rPr lang="ja-JP" altLang="en-US" sz="2300" dirty="0">
                <a:solidFill>
                  <a:schemeClr val="tx1"/>
                </a:solidFill>
                <a:latin typeface="メイリオ" panose="020B0604030504040204" pitchFamily="50" charset="-128"/>
                <a:ea typeface="メイリオ" panose="020B0604030504040204" pitchFamily="50" charset="-128"/>
              </a:rPr>
              <a:t>タスクが用意され，それぞれ複数の言語で実装されている</a:t>
            </a:r>
            <a:endParaRPr lang="en-US" altLang="ja-JP" sz="2300" dirty="0">
              <a:solidFill>
                <a:schemeClr val="tx1"/>
              </a:solidFill>
              <a:latin typeface="メイリオ" panose="020B0604030504040204" pitchFamily="50" charset="-128"/>
              <a:ea typeface="メイリオ" panose="020B0604030504040204" pitchFamily="50" charset="-128"/>
            </a:endParaRPr>
          </a:p>
          <a:p>
            <a:r>
              <a:rPr lang="en-US" altLang="ja-JP" sz="2300" dirty="0" smtClean="0">
                <a:solidFill>
                  <a:schemeClr val="tx1"/>
                </a:solidFill>
                <a:latin typeface="メイリオ" panose="020B0604030504040204" pitchFamily="50" charset="-128"/>
                <a:ea typeface="メイリオ" panose="020B0604030504040204" pitchFamily="50" charset="-128"/>
              </a:rPr>
              <a:t>851 </a:t>
            </a:r>
            <a:r>
              <a:rPr lang="ja-JP" altLang="en-US" sz="2300" dirty="0" smtClean="0">
                <a:solidFill>
                  <a:schemeClr val="tx1"/>
                </a:solidFill>
                <a:latin typeface="メイリオ" panose="020B0604030504040204" pitchFamily="50" charset="-128"/>
                <a:ea typeface="メイリオ" panose="020B0604030504040204" pitchFamily="50" charset="-128"/>
              </a:rPr>
              <a:t>の</a:t>
            </a:r>
            <a:r>
              <a:rPr lang="ja-JP" altLang="en-US" sz="2300" dirty="0">
                <a:solidFill>
                  <a:schemeClr val="tx1"/>
                </a:solidFill>
                <a:latin typeface="メイリオ" panose="020B0604030504040204" pitchFamily="50" charset="-128"/>
                <a:ea typeface="メイリオ" panose="020B0604030504040204" pitchFamily="50" charset="-128"/>
              </a:rPr>
              <a:t>タスクが存在し，</a:t>
            </a:r>
            <a:r>
              <a:rPr lang="en-US" altLang="ja-JP" sz="2300" dirty="0" smtClean="0">
                <a:solidFill>
                  <a:schemeClr val="tx1"/>
                </a:solidFill>
                <a:latin typeface="メイリオ" panose="020B0604030504040204" pitchFamily="50" charset="-128"/>
                <a:ea typeface="メイリオ" panose="020B0604030504040204" pitchFamily="50" charset="-128"/>
              </a:rPr>
              <a:t>658 </a:t>
            </a:r>
            <a:r>
              <a:rPr lang="ja-JP" altLang="en-US" sz="2300" dirty="0" smtClean="0">
                <a:solidFill>
                  <a:schemeClr val="tx1"/>
                </a:solidFill>
                <a:latin typeface="メイリオ" panose="020B0604030504040204" pitchFamily="50" charset="-128"/>
                <a:ea typeface="メイリオ" panose="020B0604030504040204" pitchFamily="50" charset="-128"/>
              </a:rPr>
              <a:t>言語</a:t>
            </a:r>
            <a:r>
              <a:rPr lang="ja-JP" altLang="en-US" sz="2300" dirty="0">
                <a:solidFill>
                  <a:schemeClr val="tx1"/>
                </a:solidFill>
                <a:latin typeface="メイリオ" panose="020B0604030504040204" pitchFamily="50" charset="-128"/>
                <a:ea typeface="メイリオ" panose="020B0604030504040204" pitchFamily="50" charset="-128"/>
              </a:rPr>
              <a:t>が使用されて</a:t>
            </a:r>
            <a:r>
              <a:rPr lang="ja-JP" altLang="en-US" sz="2300" dirty="0" smtClean="0">
                <a:solidFill>
                  <a:schemeClr val="tx1"/>
                </a:solidFill>
                <a:latin typeface="メイリオ" panose="020B0604030504040204" pitchFamily="50" charset="-128"/>
                <a:ea typeface="メイリオ" panose="020B0604030504040204" pitchFamily="50" charset="-128"/>
              </a:rPr>
              <a:t>いる</a:t>
            </a:r>
            <a:endParaRPr lang="en-US" altLang="ja-JP" sz="2300" dirty="0">
              <a:solidFill>
                <a:schemeClr val="tx1"/>
              </a:solidFill>
              <a:latin typeface="メイリオ" panose="020B0604030504040204" pitchFamily="50" charset="-128"/>
              <a:ea typeface="メイリオ" panose="020B0604030504040204" pitchFamily="50" charset="-128"/>
            </a:endParaRPr>
          </a:p>
        </p:txBody>
      </p:sp>
      <p:sp>
        <p:nvSpPr>
          <p:cNvPr id="9" name="コンテンツ プレースホルダー 2"/>
          <p:cNvSpPr txBox="1">
            <a:spLocks/>
          </p:cNvSpPr>
          <p:nvPr/>
        </p:nvSpPr>
        <p:spPr bwMode="auto">
          <a:xfrm>
            <a:off x="1059907" y="2744749"/>
            <a:ext cx="2307761" cy="344139"/>
          </a:xfrm>
          <a:prstGeom prst="rect">
            <a:avLst/>
          </a:prstGeom>
          <a:solidFill>
            <a:schemeClr val="bg1"/>
          </a:solidFill>
          <a:ln w="9525">
            <a:solidFill>
              <a:schemeClr val="bg1"/>
            </a:solidFill>
            <a:miter lim="800000"/>
            <a:headEnd/>
            <a:tailEnd/>
          </a:ln>
          <a:effectLst/>
          <a:extLst/>
        </p:spPr>
        <p:txBody>
          <a:bodyPr vert="horz" wrap="square" lIns="91440" tIns="45720" rIns="91440" bIns="4572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altLang="ja-JP" sz="2000" dirty="0" err="1" smtClean="0"/>
              <a:t>RosettaCode</a:t>
            </a:r>
            <a:r>
              <a:rPr lang="en-US" altLang="ja-JP" sz="2000" dirty="0" smtClean="0"/>
              <a:t> </a:t>
            </a:r>
            <a:r>
              <a:rPr lang="en-US" altLang="ja-JP" sz="1600" dirty="0" smtClean="0"/>
              <a:t>[</a:t>
            </a:r>
            <a:r>
              <a:rPr lang="en-US" altLang="ja-JP" sz="1600" dirty="0"/>
              <a:t>4]</a:t>
            </a:r>
          </a:p>
        </p:txBody>
      </p:sp>
      <p:pic>
        <p:nvPicPr>
          <p:cNvPr id="1026" name="Picture 2" descr="Rosetta Co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1256" y="5030036"/>
            <a:ext cx="1047750" cy="1495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0481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コンテンツ プレースホルダー 5"/>
          <p:cNvSpPr txBox="1">
            <a:spLocks/>
          </p:cNvSpPr>
          <p:nvPr/>
        </p:nvSpPr>
        <p:spPr bwMode="auto">
          <a:xfrm>
            <a:off x="591295" y="2340300"/>
            <a:ext cx="5139358" cy="459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　　　　“</a:t>
            </a:r>
            <a:r>
              <a:rPr lang="en-US" altLang="ja-JP" dirty="0" smtClean="0">
                <a:solidFill>
                  <a:srgbClr val="FF0000"/>
                </a:solidFill>
              </a:rPr>
              <a:t>%</a:t>
            </a:r>
            <a:r>
              <a:rPr lang="ja-JP" altLang="en-US" dirty="0" smtClean="0"/>
              <a:t>”から始まる行コメント</a:t>
            </a:r>
            <a:endParaRPr lang="en-US" altLang="ja-JP" dirty="0" smtClean="0"/>
          </a:p>
        </p:txBody>
      </p:sp>
      <p:grpSp>
        <p:nvGrpSpPr>
          <p:cNvPr id="6" name="グループ化 5"/>
          <p:cNvGrpSpPr/>
          <p:nvPr/>
        </p:nvGrpSpPr>
        <p:grpSpPr>
          <a:xfrm>
            <a:off x="591296" y="3403266"/>
            <a:ext cx="8095504" cy="1735672"/>
            <a:chOff x="591296" y="3205093"/>
            <a:chExt cx="8095504" cy="1717002"/>
          </a:xfrm>
        </p:grpSpPr>
        <p:sp>
          <p:nvSpPr>
            <p:cNvPr id="3" name="角丸四角形 2"/>
            <p:cNvSpPr/>
            <p:nvPr/>
          </p:nvSpPr>
          <p:spPr>
            <a:xfrm>
              <a:off x="591296" y="3328971"/>
              <a:ext cx="8095504" cy="159312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altLang="ja-JP" dirty="0">
                  <a:solidFill>
                    <a:schemeClr val="tx1"/>
                  </a:solidFill>
                  <a:latin typeface="メイリオ" panose="020B0604030504040204" pitchFamily="50" charset="-128"/>
                  <a:ea typeface="メイリオ" panose="020B0604030504040204" pitchFamily="50" charset="-128"/>
                </a:rPr>
                <a:t>x = "code" </a:t>
              </a:r>
              <a:r>
                <a:rPr lang="en-US" altLang="ja-JP" dirty="0">
                  <a:solidFill>
                    <a:srgbClr val="FF0000"/>
                  </a:solidFill>
                  <a:latin typeface="メイリオ" panose="020B0604030504040204" pitchFamily="50" charset="-128"/>
                  <a:ea typeface="メイリオ" panose="020B0604030504040204" pitchFamily="50" charset="-128"/>
                </a:rPr>
                <a:t>#</a:t>
              </a:r>
              <a:r>
                <a:rPr lang="en-US" altLang="ja-JP" dirty="0">
                  <a:latin typeface="メイリオ" panose="020B0604030504040204" pitchFamily="50" charset="-128"/>
                  <a:ea typeface="メイリオ" panose="020B0604030504040204" pitchFamily="50" charset="-128"/>
                </a:rPr>
                <a:t> </a:t>
              </a:r>
              <a:r>
                <a:rPr lang="en-US" altLang="ja-JP" dirty="0">
                  <a:solidFill>
                    <a:srgbClr val="00C821"/>
                  </a:solidFill>
                  <a:latin typeface="メイリオ" panose="020B0604030504040204" pitchFamily="50" charset="-128"/>
                  <a:ea typeface="メイリオ" panose="020B0604030504040204" pitchFamily="50" charset="-128"/>
                </a:rPr>
                <a:t>I am a comment</a:t>
              </a:r>
              <a:endParaRPr lang="en-US" altLang="ja-JP" dirty="0">
                <a:latin typeface="メイリオ" panose="020B0604030504040204" pitchFamily="50" charset="-128"/>
                <a:ea typeface="メイリオ" panose="020B0604030504040204" pitchFamily="50" charset="-128"/>
              </a:endParaRPr>
            </a:p>
            <a:p>
              <a:pPr>
                <a:spcBef>
                  <a:spcPts val="500"/>
                </a:spcBef>
              </a:pPr>
              <a:r>
                <a:rPr lang="en-US" altLang="ja-JP" dirty="0">
                  <a:solidFill>
                    <a:srgbClr val="FF0000"/>
                  </a:solidFill>
                  <a:latin typeface="メイリオ" panose="020B0604030504040204" pitchFamily="50" charset="-128"/>
                  <a:ea typeface="メイリオ" panose="020B0604030504040204" pitchFamily="50" charset="-128"/>
                </a:rPr>
                <a:t>=begin </a:t>
              </a:r>
              <a:r>
                <a:rPr lang="en-US" altLang="ja-JP" dirty="0">
                  <a:solidFill>
                    <a:srgbClr val="00C821"/>
                  </a:solidFill>
                  <a:latin typeface="メイリオ" panose="020B0604030504040204" pitchFamily="50" charset="-128"/>
                  <a:ea typeface="メイリオ" panose="020B0604030504040204" pitchFamily="50" charset="-128"/>
                </a:rPr>
                <a:t>hello</a:t>
              </a:r>
            </a:p>
            <a:p>
              <a:pPr>
                <a:spcBef>
                  <a:spcPts val="500"/>
                </a:spcBef>
              </a:pPr>
              <a:r>
                <a:rPr lang="en-US" altLang="ja-JP" dirty="0">
                  <a:solidFill>
                    <a:srgbClr val="00C821"/>
                  </a:solidFill>
                  <a:latin typeface="メイリオ" panose="020B0604030504040204" pitchFamily="50" charset="-128"/>
                  <a:ea typeface="メイリオ" panose="020B0604030504040204" pitchFamily="50" charset="-128"/>
                </a:rPr>
                <a:t>I a POD documentation comment like Perl</a:t>
              </a:r>
            </a:p>
            <a:p>
              <a:pPr>
                <a:spcBef>
                  <a:spcPts val="500"/>
                </a:spcBef>
              </a:pPr>
              <a:r>
                <a:rPr lang="en-US" altLang="ja-JP" dirty="0">
                  <a:solidFill>
                    <a:srgbClr val="FF0000"/>
                  </a:solidFill>
                  <a:latin typeface="メイリオ" panose="020B0604030504040204" pitchFamily="50" charset="-128"/>
                  <a:ea typeface="メイリオ" panose="020B0604030504040204" pitchFamily="50" charset="-128"/>
                </a:rPr>
                <a:t>=end </a:t>
              </a:r>
              <a:r>
                <a:rPr lang="en-US" altLang="ja-JP" dirty="0">
                  <a:solidFill>
                    <a:srgbClr val="00C821"/>
                  </a:solidFill>
                  <a:latin typeface="メイリオ" panose="020B0604030504040204" pitchFamily="50" charset="-128"/>
                  <a:ea typeface="メイリオ" panose="020B0604030504040204" pitchFamily="50" charset="-128"/>
                </a:rPr>
                <a:t>puts "code</a:t>
              </a:r>
              <a:r>
                <a:rPr lang="en-US" altLang="ja-JP" dirty="0" smtClean="0">
                  <a:solidFill>
                    <a:srgbClr val="00C821"/>
                  </a:solidFill>
                  <a:latin typeface="メイリオ" panose="020B0604030504040204" pitchFamily="50" charset="-128"/>
                  <a:ea typeface="メイリオ" panose="020B0604030504040204" pitchFamily="50" charset="-128"/>
                </a:rPr>
                <a:t>"</a:t>
              </a:r>
              <a:endParaRPr lang="en-US" altLang="ja-JP" dirty="0">
                <a:solidFill>
                  <a:srgbClr val="00C821"/>
                </a:solidFill>
                <a:latin typeface="メイリオ" panose="020B0604030504040204" pitchFamily="50" charset="-128"/>
                <a:ea typeface="メイリオ" panose="020B0604030504040204" pitchFamily="50" charset="-128"/>
              </a:endParaRPr>
            </a:p>
          </p:txBody>
        </p:sp>
        <p:sp>
          <p:nvSpPr>
            <p:cNvPr id="16" name="コンテンツ プレースホルダー 2"/>
            <p:cNvSpPr txBox="1">
              <a:spLocks/>
            </p:cNvSpPr>
            <p:nvPr/>
          </p:nvSpPr>
          <p:spPr bwMode="auto">
            <a:xfrm>
              <a:off x="837798" y="3205093"/>
              <a:ext cx="1675288" cy="245104"/>
            </a:xfrm>
            <a:prstGeom prst="rect">
              <a:avLst/>
            </a:prstGeom>
            <a:solidFill>
              <a:schemeClr val="bg1"/>
            </a:solidFill>
            <a:ln w="9525">
              <a:solidFill>
                <a:schemeClr val="bg1"/>
              </a:solidFill>
              <a:miter lim="800000"/>
              <a:headEnd/>
              <a:tailEnd/>
            </a:ln>
            <a:effectLst/>
            <a:extLst/>
          </p:spPr>
          <p:txBody>
            <a:bodyPr vert="horz" wrap="square" lIns="91440" tIns="45720" rIns="91440" bIns="4572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altLang="ja-JP" sz="1800" dirty="0" err="1" smtClean="0"/>
                <a:t>comments.rb</a:t>
              </a:r>
              <a:endParaRPr lang="en-US" altLang="ja-JP" sz="1800" dirty="0"/>
            </a:p>
          </p:txBody>
        </p:sp>
      </p:grpSp>
      <p:sp>
        <p:nvSpPr>
          <p:cNvPr id="8" name="コンテンツ プレースホルダー 5"/>
          <p:cNvSpPr>
            <a:spLocks noGrp="1"/>
          </p:cNvSpPr>
          <p:nvPr>
            <p:ph idx="1"/>
          </p:nvPr>
        </p:nvSpPr>
        <p:spPr>
          <a:xfrm>
            <a:off x="457200" y="899037"/>
            <a:ext cx="3021980" cy="421425"/>
          </a:xfrm>
        </p:spPr>
        <p:txBody>
          <a:bodyPr/>
          <a:lstStyle/>
          <a:p>
            <a:pPr>
              <a:buFont typeface="Wingdings" panose="05000000000000000000" pitchFamily="2" charset="2"/>
              <a:buChar char="l"/>
            </a:pPr>
            <a:r>
              <a:rPr lang="ja-JP" altLang="en-US" dirty="0" smtClean="0"/>
              <a:t>言語 </a:t>
            </a:r>
            <a:r>
              <a:rPr lang="en-US" altLang="ja-JP" dirty="0" smtClean="0"/>
              <a:t>Erlang </a:t>
            </a:r>
            <a:r>
              <a:rPr lang="ja-JP" altLang="en-US" dirty="0" smtClean="0"/>
              <a:t>の例</a:t>
            </a:r>
            <a:endParaRPr lang="en-US" altLang="ja-JP" dirty="0" smtClean="0"/>
          </a:p>
        </p:txBody>
      </p:sp>
      <p:sp>
        <p:nvSpPr>
          <p:cNvPr id="2" name="タイトル 1"/>
          <p:cNvSpPr>
            <a:spLocks noGrp="1"/>
          </p:cNvSpPr>
          <p:nvPr>
            <p:ph type="title"/>
          </p:nvPr>
        </p:nvSpPr>
        <p:spPr/>
        <p:txBody>
          <a:bodyPr/>
          <a:lstStyle/>
          <a:p>
            <a:r>
              <a:rPr kumimoji="1" lang="ja-JP" altLang="en-US" dirty="0" smtClean="0"/>
              <a:t>タスク </a:t>
            </a:r>
            <a:r>
              <a:rPr kumimoji="1" lang="en-US" altLang="ja-JP" dirty="0" smtClean="0"/>
              <a:t>”Comments</a:t>
            </a:r>
            <a:r>
              <a:rPr lang="en-US" altLang="ja-JP" dirty="0" smtClean="0"/>
              <a:t>”</a:t>
            </a:r>
            <a:r>
              <a:rPr kumimoji="1" lang="en-US" altLang="ja-JP" dirty="0" smtClean="0"/>
              <a:t> </a:t>
            </a:r>
            <a:r>
              <a:rPr kumimoji="1" lang="ja-JP" altLang="en-US" dirty="0" smtClean="0"/>
              <a:t>の例</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18</a:t>
            </a:fld>
            <a:endParaRPr lang="ja-JP" altLang="en-US" dirty="0">
              <a:solidFill>
                <a:srgbClr val="000000"/>
              </a:solidFill>
            </a:endParaRPr>
          </a:p>
        </p:txBody>
      </p:sp>
      <p:sp>
        <p:nvSpPr>
          <p:cNvPr id="18" name="右矢印 17"/>
          <p:cNvSpPr/>
          <p:nvPr/>
        </p:nvSpPr>
        <p:spPr>
          <a:xfrm>
            <a:off x="837797" y="2366727"/>
            <a:ext cx="730356" cy="316696"/>
          </a:xfrm>
          <a:prstGeom prst="rightArrow">
            <a:avLst/>
          </a:prstGeom>
          <a:solidFill>
            <a:srgbClr val="7D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p:cNvGrpSpPr/>
          <p:nvPr/>
        </p:nvGrpSpPr>
        <p:grpSpPr>
          <a:xfrm>
            <a:off x="544427" y="5262816"/>
            <a:ext cx="8229600" cy="956306"/>
            <a:chOff x="544427" y="5262816"/>
            <a:chExt cx="8229600" cy="956306"/>
          </a:xfrm>
        </p:grpSpPr>
        <p:sp>
          <p:nvSpPr>
            <p:cNvPr id="17" name="コンテンツ プレースホルダー 5"/>
            <p:cNvSpPr txBox="1">
              <a:spLocks/>
            </p:cNvSpPr>
            <p:nvPr/>
          </p:nvSpPr>
          <p:spPr bwMode="auto">
            <a:xfrm>
              <a:off x="544427" y="5262816"/>
              <a:ext cx="8229600" cy="956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　　　　“</a:t>
              </a:r>
              <a:r>
                <a:rPr lang="en-US" altLang="ja-JP" dirty="0" smtClean="0">
                  <a:solidFill>
                    <a:srgbClr val="FF0000"/>
                  </a:solidFill>
                </a:rPr>
                <a:t>#</a:t>
              </a:r>
              <a:r>
                <a:rPr lang="ja-JP" altLang="en-US" dirty="0" smtClean="0"/>
                <a:t>” から始まる行コメント と </a:t>
              </a:r>
              <a:endParaRPr lang="en-US" altLang="ja-JP" dirty="0" smtClean="0"/>
            </a:p>
            <a:p>
              <a:pPr marL="0" indent="0">
                <a:buFontTx/>
                <a:buNone/>
              </a:pPr>
              <a:r>
                <a:rPr lang="en-US" altLang="ja-JP" dirty="0" smtClean="0"/>
                <a:t> </a:t>
              </a:r>
              <a:r>
                <a:rPr lang="en-US" altLang="ja-JP" dirty="0" smtClean="0">
                  <a:solidFill>
                    <a:srgbClr val="292929"/>
                  </a:solidFill>
                </a:rPr>
                <a:t>“</a:t>
              </a:r>
              <a:r>
                <a:rPr lang="en-US" altLang="ja-JP" dirty="0" smtClean="0">
                  <a:solidFill>
                    <a:srgbClr val="FF0000"/>
                  </a:solidFill>
                </a:rPr>
                <a:t>=begin</a:t>
              </a:r>
              <a:r>
                <a:rPr lang="en-US" altLang="ja-JP" dirty="0" smtClean="0"/>
                <a:t>”</a:t>
              </a:r>
              <a:r>
                <a:rPr lang="ja-JP" altLang="en-US" dirty="0" smtClean="0"/>
                <a:t>から始まり</a:t>
              </a:r>
              <a:r>
                <a:rPr lang="en-US" altLang="ja-JP" dirty="0" smtClean="0"/>
                <a:t>”</a:t>
              </a:r>
              <a:r>
                <a:rPr lang="en-US" altLang="ja-JP" dirty="0" smtClean="0">
                  <a:solidFill>
                    <a:srgbClr val="FF0000"/>
                  </a:solidFill>
                </a:rPr>
                <a:t>=end</a:t>
              </a:r>
              <a:r>
                <a:rPr lang="en-US" altLang="ja-JP" dirty="0" smtClean="0"/>
                <a:t>”</a:t>
              </a:r>
              <a:r>
                <a:rPr lang="ja-JP" altLang="en-US" dirty="0" smtClean="0"/>
                <a:t>で終わる複数行全体コメント</a:t>
              </a:r>
              <a:endParaRPr lang="en-US" altLang="ja-JP" dirty="0" smtClean="0"/>
            </a:p>
          </p:txBody>
        </p:sp>
        <p:sp>
          <p:nvSpPr>
            <p:cNvPr id="20" name="右矢印 19"/>
            <p:cNvSpPr/>
            <p:nvPr/>
          </p:nvSpPr>
          <p:spPr>
            <a:xfrm>
              <a:off x="837797" y="5281584"/>
              <a:ext cx="730356" cy="316696"/>
            </a:xfrm>
            <a:prstGeom prst="rightArrow">
              <a:avLst/>
            </a:prstGeom>
            <a:solidFill>
              <a:srgbClr val="7DD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5" name="コンテンツ プレースホルダー 5"/>
          <p:cNvSpPr txBox="1">
            <a:spLocks/>
          </p:cNvSpPr>
          <p:nvPr/>
        </p:nvSpPr>
        <p:spPr bwMode="auto">
          <a:xfrm>
            <a:off x="457200" y="2871783"/>
            <a:ext cx="3021980" cy="459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buFont typeface="Wingdings" panose="05000000000000000000" pitchFamily="2" charset="2"/>
              <a:buChar char="l"/>
            </a:pPr>
            <a:r>
              <a:rPr lang="ja-JP" altLang="en-US" dirty="0" smtClean="0"/>
              <a:t>言語 </a:t>
            </a:r>
            <a:r>
              <a:rPr lang="en-US" altLang="ja-JP" dirty="0" smtClean="0"/>
              <a:t>Ruby </a:t>
            </a:r>
            <a:r>
              <a:rPr lang="ja-JP" altLang="en-US" dirty="0" smtClean="0"/>
              <a:t>の</a:t>
            </a:r>
            <a:r>
              <a:rPr lang="ja-JP" altLang="en-US" dirty="0"/>
              <a:t>例</a:t>
            </a:r>
            <a:endParaRPr lang="en-US" altLang="ja-JP" dirty="0"/>
          </a:p>
        </p:txBody>
      </p:sp>
      <p:sp>
        <p:nvSpPr>
          <p:cNvPr id="27" name="角丸四角形 26"/>
          <p:cNvSpPr/>
          <p:nvPr/>
        </p:nvSpPr>
        <p:spPr>
          <a:xfrm>
            <a:off x="591295" y="1443791"/>
            <a:ext cx="8135865" cy="70814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rgbClr val="FF0000"/>
                </a:solidFill>
                <a:latin typeface="メイリオ" panose="020B0604030504040204" pitchFamily="50" charset="-128"/>
                <a:ea typeface="メイリオ" panose="020B0604030504040204" pitchFamily="50" charset="-128"/>
              </a:rPr>
              <a:t>%</a:t>
            </a:r>
            <a:r>
              <a:rPr lang="en-US" altLang="ja-JP" dirty="0" smtClean="0">
                <a:latin typeface="メイリオ" panose="020B0604030504040204" pitchFamily="50" charset="-128"/>
                <a:ea typeface="メイリオ" panose="020B0604030504040204" pitchFamily="50" charset="-128"/>
              </a:rPr>
              <a:t> </a:t>
            </a:r>
            <a:r>
              <a:rPr lang="en-US" altLang="ja-JP" dirty="0" err="1">
                <a:solidFill>
                  <a:srgbClr val="00C821"/>
                </a:solidFill>
                <a:latin typeface="メイリオ" panose="020B0604030504040204" pitchFamily="50" charset="-128"/>
                <a:ea typeface="メイリオ" panose="020B0604030504040204" pitchFamily="50" charset="-128"/>
              </a:rPr>
              <a:t>Erlang</a:t>
            </a:r>
            <a:r>
              <a:rPr lang="en-US" altLang="ja-JP" dirty="0">
                <a:solidFill>
                  <a:srgbClr val="00C821"/>
                </a:solidFill>
                <a:latin typeface="メイリオ" panose="020B0604030504040204" pitchFamily="50" charset="-128"/>
                <a:ea typeface="メイリオ" panose="020B0604030504040204" pitchFamily="50" charset="-128"/>
              </a:rPr>
              <a:t> comments begin with "%" and extend to the end of the line.</a:t>
            </a:r>
          </a:p>
        </p:txBody>
      </p:sp>
      <p:sp>
        <p:nvSpPr>
          <p:cNvPr id="9" name="コンテンツ プレースホルダー 2"/>
          <p:cNvSpPr txBox="1">
            <a:spLocks/>
          </p:cNvSpPr>
          <p:nvPr/>
        </p:nvSpPr>
        <p:spPr bwMode="auto">
          <a:xfrm>
            <a:off x="943306" y="1284195"/>
            <a:ext cx="1721171" cy="356603"/>
          </a:xfrm>
          <a:prstGeom prst="rect">
            <a:avLst/>
          </a:prstGeom>
          <a:solidFill>
            <a:schemeClr val="bg1"/>
          </a:solidFill>
          <a:ln w="9525">
            <a:solidFill>
              <a:schemeClr val="bg1"/>
            </a:solidFill>
            <a:miter lim="800000"/>
            <a:headEnd/>
            <a:tailEnd/>
          </a:ln>
          <a:effectLst/>
          <a:extLst/>
        </p:spPr>
        <p:txBody>
          <a:bodyPr vert="horz" wrap="square" lIns="91440" tIns="45720" rIns="91440" bIns="4572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altLang="ja-JP" sz="1800" dirty="0" err="1"/>
              <a:t>c</a:t>
            </a:r>
            <a:r>
              <a:rPr lang="en-US" altLang="ja-JP" sz="1800" dirty="0" err="1" smtClean="0"/>
              <a:t>omments.erl</a:t>
            </a:r>
            <a:endParaRPr lang="en-US" altLang="ja-JP" sz="1800" dirty="0"/>
          </a:p>
        </p:txBody>
      </p:sp>
    </p:spTree>
    <p:extLst>
      <p:ext uri="{BB962C8B-B14F-4D97-AF65-F5344CB8AC3E}">
        <p14:creationId xmlns:p14="http://schemas.microsoft.com/office/powerpoint/2010/main" val="36483628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5898" y="173553"/>
            <a:ext cx="8574088" cy="576262"/>
          </a:xfrm>
        </p:spPr>
        <p:txBody>
          <a:bodyPr/>
          <a:lstStyle/>
          <a:p>
            <a:r>
              <a:rPr lang="ja-JP" altLang="en-US" sz="3600" dirty="0"/>
              <a:t>コメント除去に関する適用実験：</a:t>
            </a:r>
            <a:r>
              <a:rPr kumimoji="1" lang="ja-JP" altLang="en-US" sz="3600" dirty="0" smtClean="0"/>
              <a:t>結果</a:t>
            </a:r>
            <a:endParaRPr kumimoji="1" lang="ja-JP" altLang="en-US" sz="36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19</a:t>
            </a:fld>
            <a:endParaRPr lang="ja-JP" altLang="en-US">
              <a:solidFill>
                <a:srgbClr val="000000"/>
              </a:solidFill>
            </a:endParaRPr>
          </a:p>
        </p:txBody>
      </p:sp>
      <p:sp>
        <p:nvSpPr>
          <p:cNvPr id="3" name="コンテンツ プレースホルダー 2"/>
          <p:cNvSpPr>
            <a:spLocks noGrp="1"/>
          </p:cNvSpPr>
          <p:nvPr>
            <p:ph idx="1"/>
          </p:nvPr>
        </p:nvSpPr>
        <p:spPr>
          <a:xfrm>
            <a:off x="375518" y="1194063"/>
            <a:ext cx="1238490" cy="429752"/>
          </a:xfrm>
        </p:spPr>
        <p:txBody>
          <a:bodyPr/>
          <a:lstStyle/>
          <a:p>
            <a:pPr marL="0" indent="0">
              <a:buNone/>
            </a:pPr>
            <a:r>
              <a:rPr lang="ja-JP" altLang="en-US" dirty="0" smtClean="0">
                <a:solidFill>
                  <a:srgbClr val="0070C0"/>
                </a:solidFill>
              </a:rPr>
              <a:t>結果：</a:t>
            </a:r>
            <a:endParaRPr lang="en-US" altLang="ja-JP" dirty="0" smtClean="0"/>
          </a:p>
        </p:txBody>
      </p:sp>
      <p:sp>
        <p:nvSpPr>
          <p:cNvPr id="5" name="コンテンツ プレースホルダー 2"/>
          <p:cNvSpPr txBox="1">
            <a:spLocks/>
          </p:cNvSpPr>
          <p:nvPr/>
        </p:nvSpPr>
        <p:spPr bwMode="auto">
          <a:xfrm>
            <a:off x="375518" y="3228017"/>
            <a:ext cx="8230882" cy="485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solidFill>
                  <a:srgbClr val="0070C0"/>
                </a:solidFill>
              </a:rPr>
              <a:t>コメント除去が不可能と判断された言語：</a:t>
            </a:r>
            <a:endParaRPr lang="en-US" altLang="ja-JP" dirty="0" smtClean="0"/>
          </a:p>
        </p:txBody>
      </p:sp>
      <p:sp>
        <p:nvSpPr>
          <p:cNvPr id="6" name="コンテンツ プレースホルダー 2"/>
          <p:cNvSpPr txBox="1">
            <a:spLocks/>
          </p:cNvSpPr>
          <p:nvPr/>
        </p:nvSpPr>
        <p:spPr bwMode="auto">
          <a:xfrm>
            <a:off x="571952" y="1623813"/>
            <a:ext cx="8114848" cy="1368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altLang="ja-JP" dirty="0" smtClean="0"/>
              <a:t>Comments </a:t>
            </a:r>
            <a:r>
              <a:rPr lang="ja-JP" altLang="en-US" dirty="0" smtClean="0"/>
              <a:t>を実装している </a:t>
            </a:r>
            <a:r>
              <a:rPr lang="en-US" altLang="ja-JP" dirty="0" smtClean="0"/>
              <a:t>175 </a:t>
            </a:r>
            <a:r>
              <a:rPr lang="ja-JP" altLang="en-US" dirty="0" smtClean="0"/>
              <a:t>言語中 </a:t>
            </a:r>
            <a:r>
              <a:rPr lang="en-US" altLang="ja-JP" dirty="0" smtClean="0"/>
              <a:t>151 </a:t>
            </a:r>
            <a:r>
              <a:rPr lang="ja-JP" altLang="en-US" dirty="0" smtClean="0"/>
              <a:t>言語が，　　　</a:t>
            </a:r>
            <a:r>
              <a:rPr lang="en-US" altLang="ja-JP" dirty="0" smtClean="0"/>
              <a:t>26 </a:t>
            </a:r>
            <a:r>
              <a:rPr lang="ja-JP" altLang="en-US" dirty="0" smtClean="0"/>
              <a:t>種類のオプションでコメント除去が可能だった</a:t>
            </a:r>
            <a:r>
              <a:rPr lang="en-US" altLang="ja-JP" dirty="0" smtClean="0"/>
              <a:t>(85</a:t>
            </a:r>
            <a:r>
              <a:rPr lang="ja-JP" altLang="en-US" dirty="0" smtClean="0"/>
              <a:t>％</a:t>
            </a:r>
            <a:r>
              <a:rPr lang="en-US" altLang="ja-JP" dirty="0" smtClean="0"/>
              <a:t>)</a:t>
            </a:r>
          </a:p>
          <a:p>
            <a:pPr marL="0" indent="0">
              <a:buFontTx/>
              <a:buNone/>
            </a:pPr>
            <a:r>
              <a:rPr lang="ja-JP" altLang="en-US" dirty="0" smtClean="0"/>
              <a:t>オプションの数を拡張することで</a:t>
            </a:r>
            <a:r>
              <a:rPr lang="en-US" altLang="ja-JP" dirty="0" smtClean="0"/>
              <a:t>166</a:t>
            </a:r>
            <a:r>
              <a:rPr lang="ja-JP" altLang="en-US" dirty="0" smtClean="0"/>
              <a:t>言語まで可能になる</a:t>
            </a:r>
            <a:endParaRPr lang="en-US" altLang="ja-JP" dirty="0" smtClean="0"/>
          </a:p>
        </p:txBody>
      </p:sp>
      <p:sp>
        <p:nvSpPr>
          <p:cNvPr id="8" name="コンテンツ プレースホルダー 2"/>
          <p:cNvSpPr txBox="1">
            <a:spLocks/>
          </p:cNvSpPr>
          <p:nvPr/>
        </p:nvSpPr>
        <p:spPr bwMode="auto">
          <a:xfrm>
            <a:off x="566987" y="3780338"/>
            <a:ext cx="7847944" cy="1325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buFont typeface="Wingdings" panose="05000000000000000000" pitchFamily="2" charset="2"/>
              <a:buChar char="l"/>
            </a:pPr>
            <a:r>
              <a:rPr lang="ja-JP" altLang="en-US" dirty="0" smtClean="0"/>
              <a:t>分類に当てはまらないもの： </a:t>
            </a:r>
            <a:r>
              <a:rPr lang="en-US" altLang="ja-JP" dirty="0" smtClean="0"/>
              <a:t>1</a:t>
            </a:r>
            <a:r>
              <a:rPr lang="ja-JP" altLang="en-US" dirty="0" smtClean="0"/>
              <a:t>言語</a:t>
            </a:r>
            <a:endParaRPr lang="en-US" altLang="ja-JP" dirty="0" smtClean="0"/>
          </a:p>
          <a:p>
            <a:pPr>
              <a:buFont typeface="Wingdings" panose="05000000000000000000" pitchFamily="2" charset="2"/>
              <a:buChar char="l"/>
            </a:pPr>
            <a:r>
              <a:rPr lang="ja-JP" altLang="en-US" dirty="0" smtClean="0"/>
              <a:t>構文解析が必要と考えられるもの：</a:t>
            </a:r>
            <a:r>
              <a:rPr lang="en-US" altLang="ja-JP" dirty="0"/>
              <a:t>4</a:t>
            </a:r>
            <a:r>
              <a:rPr lang="ja-JP" altLang="en-US" dirty="0" smtClean="0"/>
              <a:t>言語</a:t>
            </a:r>
            <a:endParaRPr lang="en-US" altLang="ja-JP" dirty="0" smtClean="0"/>
          </a:p>
          <a:p>
            <a:pPr>
              <a:buFont typeface="Wingdings" panose="05000000000000000000" pitchFamily="2" charset="2"/>
              <a:buChar char="l"/>
            </a:pPr>
            <a:r>
              <a:rPr lang="ja-JP" altLang="en-US" dirty="0"/>
              <a:t>難解</a:t>
            </a:r>
            <a:r>
              <a:rPr lang="ja-JP" altLang="en-US" dirty="0" smtClean="0"/>
              <a:t>に設計された非実用言語： </a:t>
            </a:r>
            <a:r>
              <a:rPr lang="en-US" altLang="ja-JP" dirty="0" smtClean="0"/>
              <a:t>4</a:t>
            </a:r>
            <a:r>
              <a:rPr lang="ja-JP" altLang="en-US" dirty="0"/>
              <a:t>言語</a:t>
            </a:r>
            <a:endParaRPr lang="en-US" altLang="ja-JP" dirty="0" smtClean="0"/>
          </a:p>
        </p:txBody>
      </p:sp>
    </p:spTree>
    <p:extLst>
      <p:ext uri="{BB962C8B-B14F-4D97-AF65-F5344CB8AC3E}">
        <p14:creationId xmlns:p14="http://schemas.microsoft.com/office/powerpoint/2010/main" val="907637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r>
              <a:rPr lang="ja-JP" altLang="en-US" dirty="0" smtClean="0"/>
              <a:t>の分類</a:t>
            </a:r>
            <a:r>
              <a:rPr lang="en-US" altLang="ja-JP" sz="2400" dirty="0" smtClean="0"/>
              <a:t>[1]</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546337782"/>
              </p:ext>
            </p:extLst>
          </p:nvPr>
        </p:nvGraphicFramePr>
        <p:xfrm>
          <a:off x="423745" y="1020854"/>
          <a:ext cx="8347447" cy="1554480"/>
        </p:xfrm>
        <a:graphic>
          <a:graphicData uri="http://schemas.openxmlformats.org/drawingml/2006/table">
            <a:tbl>
              <a:tblPr firstRow="1" bandRow="1">
                <a:tableStyleId>{5C22544A-7EE6-4342-B048-85BDC9FD1C3A}</a:tableStyleId>
              </a:tblPr>
              <a:tblGrid>
                <a:gridCol w="1126274">
                  <a:extLst>
                    <a:ext uri="{9D8B030D-6E8A-4147-A177-3AD203B41FA5}">
                      <a16:colId xmlns:a16="http://schemas.microsoft.com/office/drawing/2014/main" xmlns="" val="20000"/>
                    </a:ext>
                  </a:extLst>
                </a:gridCol>
                <a:gridCol w="7221173">
                  <a:extLst>
                    <a:ext uri="{9D8B030D-6E8A-4147-A177-3AD203B41FA5}">
                      <a16:colId xmlns:a16="http://schemas.microsoft.com/office/drawing/2014/main" xmlns="" val="20001"/>
                    </a:ext>
                  </a:extLst>
                </a:gridCol>
              </a:tblGrid>
              <a:tr h="346513">
                <a:tc>
                  <a:txBody>
                    <a:bodyPr/>
                    <a:lstStyle/>
                    <a:p>
                      <a:pPr algn="r"/>
                      <a:r>
                        <a:rPr kumimoji="1" lang="ja-JP" altLang="en-US" sz="1800" b="0" dirty="0" smtClean="0">
                          <a:solidFill>
                            <a:schemeClr val="tx1"/>
                          </a:solidFill>
                          <a:latin typeface="メイリオ" panose="020B0604030504040204" pitchFamily="50" charset="-128"/>
                          <a:ea typeface="メイリオ" panose="020B0604030504040204" pitchFamily="50" charset="-128"/>
                        </a:rPr>
                        <a:t>分類</a:t>
                      </a:r>
                      <a:endParaRPr kumimoji="1" lang="ja-JP" altLang="en-US" sz="18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800" b="0" dirty="0" smtClean="0">
                          <a:solidFill>
                            <a:schemeClr val="tx1"/>
                          </a:solidFill>
                          <a:latin typeface="メイリオ" panose="020B0604030504040204" pitchFamily="50" charset="-128"/>
                          <a:ea typeface="メイリオ" panose="020B0604030504040204" pitchFamily="50" charset="-128"/>
                        </a:rPr>
                        <a:t>定義</a:t>
                      </a:r>
                      <a:endParaRPr kumimoji="1" lang="ja-JP" altLang="en-US" sz="18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94434">
                <a:tc>
                  <a:txBody>
                    <a:bodyPr/>
                    <a:lstStyle/>
                    <a:p>
                      <a:pPr algn="r"/>
                      <a:r>
                        <a:rPr kumimoji="1" lang="ja-JP" altLang="en-US" sz="1800" dirty="0" smtClean="0">
                          <a:latin typeface="メイリオ" panose="020B0604030504040204" pitchFamily="50" charset="-128"/>
                          <a:ea typeface="メイリオ" panose="020B0604030504040204" pitchFamily="50" charset="-128"/>
                        </a:rPr>
                        <a:t>タイプ </a:t>
                      </a:r>
                      <a:r>
                        <a:rPr kumimoji="1" lang="en-US" altLang="ja-JP" sz="1800" dirty="0" smtClean="0">
                          <a:latin typeface="メイリオ" panose="020B0604030504040204" pitchFamily="50" charset="-128"/>
                          <a:ea typeface="メイリオ" panose="020B0604030504040204" pitchFamily="50" charset="-128"/>
                        </a:rPr>
                        <a:t>1</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空白，タブ文字，改行やコメントなどを除いて一致する　　　　　コードクローン</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557898">
                <a:tc>
                  <a:txBody>
                    <a:bodyPr/>
                    <a:lstStyle/>
                    <a:p>
                      <a:pPr algn="r"/>
                      <a:r>
                        <a:rPr kumimoji="1" lang="ja-JP" altLang="en-US" sz="1800" dirty="0" smtClean="0">
                          <a:latin typeface="メイリオ" panose="020B0604030504040204" pitchFamily="50" charset="-128"/>
                          <a:ea typeface="メイリオ" panose="020B0604030504040204" pitchFamily="50" charset="-128"/>
                        </a:rPr>
                        <a:t>タイプ </a:t>
                      </a:r>
                      <a:r>
                        <a:rPr kumimoji="1" lang="en-US" altLang="ja-JP" sz="1800" dirty="0" smtClean="0">
                          <a:latin typeface="メイリオ" panose="020B0604030504040204" pitchFamily="50" charset="-128"/>
                          <a:ea typeface="メイリオ" panose="020B0604030504040204" pitchFamily="50" charset="-128"/>
                        </a:rPr>
                        <a:t>2</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タイプ </a:t>
                      </a:r>
                      <a:r>
                        <a:rPr kumimoji="1" lang="en-US" altLang="ja-JP"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1 </a:t>
                      </a:r>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の条件に加えて，リテラル，型，識別子を除いて一致する</a:t>
                      </a:r>
                      <a:endParaRPr kumimoji="1" lang="en-US" altLang="ja-JP"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endParaRPr>
                    </a:p>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コードクローン</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a:t>
            </a:fld>
            <a:endParaRPr lang="ja-JP" altLang="en-US">
              <a:solidFill>
                <a:srgbClr val="000000"/>
              </a:solidFill>
            </a:endParaRPr>
          </a:p>
        </p:txBody>
      </p:sp>
      <p:sp>
        <p:nvSpPr>
          <p:cNvPr id="3" name="角丸四角形 2"/>
          <p:cNvSpPr/>
          <p:nvPr/>
        </p:nvSpPr>
        <p:spPr>
          <a:xfrm>
            <a:off x="541593" y="3177825"/>
            <a:ext cx="3885357" cy="2459519"/>
          </a:xfrm>
          <a:prstGeom prst="roundRect">
            <a:avLst/>
          </a:prstGeom>
          <a:solidFill>
            <a:srgbClr val="F1F8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lumMod val="95000"/>
                    <a:lumOff val="5000"/>
                  </a:schemeClr>
                </a:solidFill>
              </a:rPr>
              <a:t>void </a:t>
            </a:r>
            <a:r>
              <a:rPr lang="en-US" altLang="ja-JP" sz="2000" dirty="0" smtClean="0">
                <a:solidFill>
                  <a:srgbClr val="FF33CC"/>
                </a:solidFill>
              </a:rPr>
              <a:t>show</a:t>
            </a:r>
            <a:r>
              <a:rPr lang="en-US" altLang="ja-JP" sz="2000" dirty="0" smtClean="0">
                <a:solidFill>
                  <a:schemeClr val="tx1">
                    <a:lumMod val="95000"/>
                    <a:lumOff val="5000"/>
                  </a:schemeClr>
                </a:solidFill>
              </a:rPr>
              <a:t>(</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smtClean="0">
                <a:solidFill>
                  <a:srgbClr val="FF0000"/>
                </a:solidFill>
              </a:rPr>
              <a:t>range</a:t>
            </a:r>
            <a:r>
              <a:rPr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x = 0;</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for(</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=0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&lt;</a:t>
            </a:r>
            <a:r>
              <a:rPr lang="en-US" altLang="ja-JP" sz="2000" dirty="0" smtClean="0">
                <a:solidFill>
                  <a:srgbClr val="FF0000"/>
                </a:solidFill>
              </a:rPr>
              <a:t>range</a:t>
            </a:r>
            <a:r>
              <a:rPr lang="en-US" altLang="ja-JP" sz="2000" dirty="0" smtClean="0">
                <a:solidFill>
                  <a:schemeClr val="tx1">
                    <a:lumMod val="95000"/>
                    <a:lumOff val="5000"/>
                  </a:schemeClr>
                </a:solidFill>
              </a:rPr>
              <a:t>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p>
          <a:p>
            <a:r>
              <a:rPr lang="en-US" altLang="ja-JP" sz="2000" dirty="0" smtClean="0">
                <a:solidFill>
                  <a:schemeClr val="tx1">
                    <a:lumMod val="95000"/>
                    <a:lumOff val="5000"/>
                  </a:schemeClr>
                </a:solidFill>
              </a:rPr>
              <a:t>                    </a:t>
            </a:r>
            <a:r>
              <a:rPr kumimoji="1" lang="en-US" altLang="ja-JP" sz="2000" dirty="0" err="1" smtClean="0">
                <a:solidFill>
                  <a:schemeClr val="tx1">
                    <a:lumMod val="95000"/>
                    <a:lumOff val="5000"/>
                  </a:schemeClr>
                </a:solidFill>
              </a:rPr>
              <a:t>printf</a:t>
            </a:r>
            <a:r>
              <a:rPr kumimoji="1" lang="en-US" altLang="ja-JP" sz="2000" dirty="0" smtClean="0">
                <a:solidFill>
                  <a:schemeClr val="tx1">
                    <a:lumMod val="95000"/>
                    <a:lumOff val="5000"/>
                  </a:schemeClr>
                </a:solidFill>
              </a:rPr>
              <a:t>(“%d ”,</a:t>
            </a:r>
            <a:r>
              <a:rPr kumimoji="1" lang="en-US" altLang="ja-JP" sz="2000" dirty="0" smtClean="0">
                <a:solidFill>
                  <a:schemeClr val="tx1"/>
                </a:solidFill>
              </a:rPr>
              <a:t>x)</a:t>
            </a:r>
            <a:r>
              <a:rPr kumimoji="1"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x=</a:t>
            </a:r>
            <a:r>
              <a:rPr lang="en-US" altLang="ja-JP" sz="2000" dirty="0" err="1" smtClean="0">
                <a:solidFill>
                  <a:schemeClr val="tx1"/>
                </a:solidFill>
              </a:rPr>
              <a:t>x</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endParaRPr kumimoji="1" lang="en-US" altLang="ja-JP" sz="2000" dirty="0" smtClean="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kumimoji="1"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a:t>
            </a:r>
            <a:endParaRPr kumimoji="1" lang="en-US" altLang="ja-JP" sz="2000" dirty="0">
              <a:solidFill>
                <a:schemeClr val="tx1">
                  <a:lumMod val="95000"/>
                  <a:lumOff val="5000"/>
                </a:schemeClr>
              </a:solidFill>
            </a:endParaRPr>
          </a:p>
        </p:txBody>
      </p:sp>
      <p:sp>
        <p:nvSpPr>
          <p:cNvPr id="17" name="角丸四角形 16"/>
          <p:cNvSpPr/>
          <p:nvPr/>
        </p:nvSpPr>
        <p:spPr>
          <a:xfrm>
            <a:off x="4530056" y="3177825"/>
            <a:ext cx="4118929" cy="2459519"/>
          </a:xfrm>
          <a:prstGeom prst="roundRect">
            <a:avLst/>
          </a:prstGeom>
          <a:solidFill>
            <a:srgbClr val="F1F8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lumMod val="95000"/>
                    <a:lumOff val="5000"/>
                  </a:schemeClr>
                </a:solidFill>
              </a:rPr>
              <a:t>void </a:t>
            </a:r>
            <a:r>
              <a:rPr lang="en-US" altLang="ja-JP" sz="2000" dirty="0" smtClean="0">
                <a:solidFill>
                  <a:srgbClr val="FF33CC"/>
                </a:solidFill>
              </a:rPr>
              <a:t>print</a:t>
            </a:r>
            <a:r>
              <a:rPr lang="en-US" altLang="ja-JP" sz="2000" dirty="0" smtClean="0">
                <a:solidFill>
                  <a:schemeClr val="tx1">
                    <a:lumMod val="95000"/>
                    <a:lumOff val="5000"/>
                  </a:schemeClr>
                </a:solidFill>
              </a:rPr>
              <a:t>(</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smtClean="0">
                <a:solidFill>
                  <a:srgbClr val="FF0000"/>
                </a:solidFill>
              </a:rPr>
              <a:t>max</a:t>
            </a:r>
            <a:r>
              <a:rPr lang="en-US" altLang="ja-JP" sz="2000" dirty="0" smtClean="0">
                <a:solidFill>
                  <a:schemeClr val="tx1">
                    <a:lumMod val="95000"/>
                    <a:lumOff val="5000"/>
                  </a:schemeClr>
                </a:solidFill>
              </a:rPr>
              <a:t>){</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err="1" smtClean="0">
                <a:solidFill>
                  <a:schemeClr val="tx1">
                    <a:lumMod val="95000"/>
                    <a:lumOff val="5000"/>
                  </a:schemeClr>
                </a:solidFill>
              </a:rPr>
              <a:t>nt</a:t>
            </a:r>
            <a:r>
              <a:rPr lang="en-US" altLang="ja-JP" sz="2000" dirty="0" smtClean="0">
                <a:solidFill>
                  <a:schemeClr val="tx1">
                    <a:lumMod val="95000"/>
                    <a:lumOff val="5000"/>
                  </a:schemeClr>
                </a:solidFill>
              </a:rPr>
              <a:t>  x = 0;</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for(</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a:solidFill>
                  <a:schemeClr val="tx1">
                    <a:lumMod val="95000"/>
                    <a:lumOff val="5000"/>
                  </a:schemeClr>
                </a:solidFill>
              </a:rPr>
              <a:t>=0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&lt;</a:t>
            </a:r>
            <a:r>
              <a:rPr lang="en-US" altLang="ja-JP" sz="2000" dirty="0" smtClean="0">
                <a:solidFill>
                  <a:srgbClr val="FF0000"/>
                </a:solidFill>
              </a:rPr>
              <a:t>max</a:t>
            </a:r>
            <a:r>
              <a:rPr lang="en-US" altLang="ja-JP" sz="2000" dirty="0" smtClean="0">
                <a:solidFill>
                  <a:schemeClr val="tx1">
                    <a:lumMod val="95000"/>
                    <a:lumOff val="5000"/>
                  </a:schemeClr>
                </a:solidFill>
              </a:rPr>
              <a:t> </a:t>
            </a:r>
            <a:r>
              <a:rPr lang="en-US" altLang="ja-JP" sz="2000" dirty="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printf</a:t>
            </a:r>
            <a:r>
              <a:rPr lang="en-US" altLang="ja-JP" sz="2000" dirty="0">
                <a:solidFill>
                  <a:schemeClr val="tx1">
                    <a:lumMod val="95000"/>
                    <a:lumOff val="5000"/>
                  </a:schemeClr>
                </a:solidFill>
              </a:rPr>
              <a:t>(“%d </a:t>
            </a:r>
            <a:r>
              <a:rPr lang="en-US" altLang="ja-JP" sz="2000" dirty="0" smtClean="0">
                <a:solidFill>
                  <a:schemeClr val="tx1">
                    <a:lumMod val="95000"/>
                    <a:lumOff val="5000"/>
                  </a:schemeClr>
                </a:solidFill>
              </a:rPr>
              <a:t>”,</a:t>
            </a:r>
            <a:r>
              <a:rPr lang="en-US" altLang="ja-JP" sz="2000" dirty="0" smtClean="0">
                <a:solidFill>
                  <a:schemeClr val="tx1"/>
                </a:solidFill>
              </a:rPr>
              <a:t>x</a:t>
            </a:r>
            <a:r>
              <a:rPr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smtClean="0">
                <a:solidFill>
                  <a:schemeClr val="tx1"/>
                </a:solidFill>
              </a:rPr>
              <a:t>x</a:t>
            </a:r>
            <a:r>
              <a:rPr lang="en-US" altLang="ja-JP" sz="2000" dirty="0" smtClean="0">
                <a:solidFill>
                  <a:schemeClr val="tx1">
                    <a:lumMod val="95000"/>
                    <a:lumOff val="5000"/>
                  </a:schemeClr>
                </a:solidFill>
              </a:rPr>
              <a:t>=</a:t>
            </a:r>
            <a:r>
              <a:rPr lang="en-US" altLang="ja-JP" sz="2000" dirty="0" err="1" smtClean="0">
                <a:solidFill>
                  <a:schemeClr val="tx1"/>
                </a:solidFill>
              </a:rPr>
              <a:t>x</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a:t>
            </a:r>
          </a:p>
        </p:txBody>
      </p:sp>
      <p:sp>
        <p:nvSpPr>
          <p:cNvPr id="18" name="コンテンツ プレースホルダー 2"/>
          <p:cNvSpPr txBox="1">
            <a:spLocks/>
          </p:cNvSpPr>
          <p:nvPr/>
        </p:nvSpPr>
        <p:spPr bwMode="auto">
          <a:xfrm>
            <a:off x="679688" y="2833695"/>
            <a:ext cx="3850368" cy="344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18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6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spcAft>
                <a:spcPts val="600"/>
              </a:spcAft>
              <a:buNone/>
            </a:pPr>
            <a:r>
              <a:rPr lang="ja-JP" altLang="en-US" sz="1800" dirty="0" smtClean="0">
                <a:latin typeface="メイリオ" panose="020B0604030504040204" pitchFamily="50" charset="-128"/>
                <a:ea typeface="メイリオ" panose="020B0604030504040204" pitchFamily="50" charset="-128"/>
              </a:rPr>
              <a:t>タイプ </a:t>
            </a:r>
            <a:r>
              <a:rPr lang="en-US" altLang="ja-JP" sz="1800" dirty="0" smtClean="0">
                <a:latin typeface="メイリオ" panose="020B0604030504040204" pitchFamily="50" charset="-128"/>
                <a:ea typeface="メイリオ" panose="020B0604030504040204" pitchFamily="50" charset="-128"/>
              </a:rPr>
              <a:t>2 </a:t>
            </a:r>
            <a:r>
              <a:rPr lang="ja-JP" altLang="en-US" sz="1800" dirty="0" smtClean="0">
                <a:latin typeface="メイリオ" panose="020B0604030504040204" pitchFamily="50" charset="-128"/>
                <a:ea typeface="メイリオ" panose="020B0604030504040204" pitchFamily="50" charset="-128"/>
              </a:rPr>
              <a:t>のコードクローンの例</a:t>
            </a:r>
            <a:endParaRPr lang="en-US" altLang="ja-JP" sz="1800" dirty="0" smtClean="0">
              <a:latin typeface="メイリオ" panose="020B0604030504040204" pitchFamily="50" charset="-128"/>
              <a:ea typeface="メイリオ" panose="020B0604030504040204" pitchFamily="50" charset="-128"/>
            </a:endParaRPr>
          </a:p>
        </p:txBody>
      </p:sp>
      <p:sp>
        <p:nvSpPr>
          <p:cNvPr id="11" name="コンテンツ プレースホルダー 4"/>
          <p:cNvSpPr txBox="1">
            <a:spLocks/>
          </p:cNvSpPr>
          <p:nvPr/>
        </p:nvSpPr>
        <p:spPr bwMode="auto">
          <a:xfrm>
            <a:off x="1457218" y="5526227"/>
            <a:ext cx="6203670" cy="455246"/>
          </a:xfrm>
          <a:prstGeom prst="rect">
            <a:avLst/>
          </a:prstGeom>
          <a:solidFill>
            <a:srgbClr val="FFECB4"/>
          </a:solidFill>
          <a:ln>
            <a:solidFill>
              <a:schemeClr val="tx1"/>
            </a:solidFill>
            <a:headEnd/>
            <a:tailEnd/>
          </a:ln>
          <a:effectLst>
            <a:outerShdw blurRad="57150" dist="38100" dir="2340000" algn="ctr" rotWithShape="0">
              <a:srgbClr val="000000">
                <a:alpha val="63000"/>
              </a:srgbClr>
            </a:outerShdw>
          </a:effectLst>
          <a:extLst/>
        </p:spPr>
        <p:style>
          <a:lnRef idx="0">
            <a:schemeClr val="accent5"/>
          </a:lnRef>
          <a:fillRef idx="3">
            <a:schemeClr val="accent5"/>
          </a:fillRef>
          <a:effectRef idx="3">
            <a:schemeClr val="accent5"/>
          </a:effectRef>
          <a:fontRef idx="minor">
            <a:schemeClr val="lt1"/>
          </a:fontRef>
        </p:style>
        <p:txBody>
          <a:bodyPr vert="horz" wrap="square" lIns="91440" tIns="45720" rIns="9144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sz="2000" dirty="0" smtClean="0"/>
              <a:t>変数名・関数名が異なるタイプ </a:t>
            </a:r>
            <a:r>
              <a:rPr lang="en-US" altLang="ja-JP" sz="2000" dirty="0" smtClean="0"/>
              <a:t>2 </a:t>
            </a:r>
            <a:r>
              <a:rPr lang="ja-JP" altLang="en-US" sz="2000" dirty="0" smtClean="0"/>
              <a:t>のコードクローン</a:t>
            </a:r>
            <a:endParaRPr lang="en-US" altLang="ja-JP" sz="2000" dirty="0" smtClean="0"/>
          </a:p>
        </p:txBody>
      </p:sp>
      <p:sp>
        <p:nvSpPr>
          <p:cNvPr id="10" name="テキスト ボックス 9"/>
          <p:cNvSpPr txBox="1"/>
          <p:nvPr/>
        </p:nvSpPr>
        <p:spPr>
          <a:xfrm>
            <a:off x="423745" y="6019922"/>
            <a:ext cx="8467844"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1] </a:t>
            </a:r>
            <a:r>
              <a:rPr lang="en-US" altLang="ja-JP" sz="1400" dirty="0"/>
              <a:t>Roy, </a:t>
            </a:r>
            <a:r>
              <a:rPr lang="en-US" altLang="ja-JP" sz="1400" dirty="0" err="1"/>
              <a:t>Chanchal</a:t>
            </a:r>
            <a:r>
              <a:rPr lang="en-US" altLang="ja-JP" sz="1400" dirty="0"/>
              <a:t> K., James R. </a:t>
            </a:r>
            <a:r>
              <a:rPr lang="en-US" altLang="ja-JP" sz="1400" dirty="0" err="1"/>
              <a:t>Cordy</a:t>
            </a:r>
            <a:r>
              <a:rPr lang="en-US" altLang="ja-JP" sz="1400" dirty="0"/>
              <a:t>, and Rainer </a:t>
            </a:r>
            <a:r>
              <a:rPr lang="en-US" altLang="ja-JP" sz="1400" dirty="0" err="1"/>
              <a:t>Koschke</a:t>
            </a:r>
            <a:r>
              <a:rPr lang="en-US" altLang="ja-JP" sz="1400" dirty="0"/>
              <a:t>. "Comparison and evaluation of code clone detection techniques and tools: A qualitative approach." </a:t>
            </a:r>
            <a:r>
              <a:rPr lang="en-US" altLang="ja-JP" sz="1400" i="1" dirty="0"/>
              <a:t>Science of computer programming</a:t>
            </a:r>
            <a:r>
              <a:rPr lang="en-US" altLang="ja-JP" sz="1400" dirty="0"/>
              <a:t> 74.7 (2009): 470-495.</a:t>
            </a:r>
            <a:endParaRPr kumimoji="1"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696714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コードクローン検出に</a:t>
            </a:r>
            <a:r>
              <a:rPr lang="ja-JP" altLang="en-US" sz="3600" dirty="0"/>
              <a:t>関する適用実験</a:t>
            </a:r>
            <a:endParaRPr kumimoji="1" lang="ja-JP" altLang="en-US" sz="36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20</a:t>
            </a:fld>
            <a:endParaRPr lang="ja-JP" altLang="en-US">
              <a:solidFill>
                <a:srgbClr val="000000"/>
              </a:solidFill>
            </a:endParaRPr>
          </a:p>
        </p:txBody>
      </p:sp>
      <p:sp>
        <p:nvSpPr>
          <p:cNvPr id="3" name="コンテンツ プレースホルダー 2"/>
          <p:cNvSpPr>
            <a:spLocks noGrp="1"/>
          </p:cNvSpPr>
          <p:nvPr>
            <p:ph idx="1"/>
          </p:nvPr>
        </p:nvSpPr>
        <p:spPr>
          <a:xfrm>
            <a:off x="317501" y="1196975"/>
            <a:ext cx="8574088" cy="4929188"/>
          </a:xfrm>
        </p:spPr>
        <p:txBody>
          <a:bodyPr/>
          <a:lstStyle/>
          <a:p>
            <a:pPr marL="0" indent="0">
              <a:buNone/>
            </a:pPr>
            <a:r>
              <a:rPr lang="ja-JP" altLang="en-US" sz="2300" dirty="0" smtClean="0">
                <a:solidFill>
                  <a:srgbClr val="0070C0"/>
                </a:solidFill>
              </a:rPr>
              <a:t>目的：</a:t>
            </a:r>
            <a:endParaRPr lang="en-US" altLang="ja-JP" sz="2300" dirty="0" smtClean="0">
              <a:solidFill>
                <a:srgbClr val="0070C0"/>
              </a:solidFill>
            </a:endParaRPr>
          </a:p>
          <a:p>
            <a:pPr>
              <a:buFont typeface="Wingdings" panose="05000000000000000000" pitchFamily="2" charset="2"/>
              <a:buChar char="l"/>
            </a:pPr>
            <a:r>
              <a:rPr lang="ja-JP" altLang="en-US" sz="2300" dirty="0" smtClean="0"/>
              <a:t>いくつかの言語にツールを適用し，タイプ </a:t>
            </a:r>
            <a:r>
              <a:rPr lang="en-US" altLang="ja-JP" sz="2300" dirty="0" smtClean="0"/>
              <a:t>2 </a:t>
            </a:r>
            <a:r>
              <a:rPr lang="ja-JP" altLang="en-US" sz="2300" dirty="0" err="1" smtClean="0"/>
              <a:t>までの</a:t>
            </a:r>
            <a:r>
              <a:rPr lang="ja-JP" altLang="en-US" sz="2300" dirty="0"/>
              <a:t>　</a:t>
            </a:r>
            <a:r>
              <a:rPr lang="ja-JP" altLang="en-US" sz="2300" dirty="0" smtClean="0"/>
              <a:t>　　　トークン単位のコードクローンを検出できるかを調べる</a:t>
            </a:r>
            <a:endParaRPr lang="en-US" altLang="ja-JP" sz="2300" dirty="0" smtClean="0"/>
          </a:p>
          <a:p>
            <a:pPr marL="0" indent="0">
              <a:lnSpc>
                <a:spcPct val="150000"/>
              </a:lnSpc>
              <a:buNone/>
            </a:pPr>
            <a:r>
              <a:rPr lang="ja-JP" altLang="en-US" sz="2300" dirty="0" smtClean="0">
                <a:solidFill>
                  <a:srgbClr val="0070C0"/>
                </a:solidFill>
              </a:rPr>
              <a:t>手法：</a:t>
            </a:r>
            <a:endParaRPr lang="en-US" altLang="ja-JP" sz="2300" dirty="0" smtClean="0">
              <a:solidFill>
                <a:srgbClr val="0070C0"/>
              </a:solidFill>
            </a:endParaRPr>
          </a:p>
          <a:p>
            <a:pPr marL="457200" indent="-457200">
              <a:buFont typeface="+mj-lt"/>
              <a:buAutoNum type="arabicPeriod"/>
            </a:pPr>
            <a:r>
              <a:rPr lang="ja-JP" altLang="en-US" sz="2300" dirty="0" smtClean="0"/>
              <a:t>ソースコードを読んで，コードクローンをリストアップする</a:t>
            </a:r>
            <a:endParaRPr lang="en-US" altLang="ja-JP" sz="2300" dirty="0" smtClean="0"/>
          </a:p>
          <a:p>
            <a:pPr marL="457200" indent="-457200">
              <a:buFont typeface="+mj-lt"/>
              <a:buAutoNum type="arabicPeriod"/>
            </a:pPr>
            <a:r>
              <a:rPr lang="ja-JP" altLang="en-US" sz="2300" dirty="0" smtClean="0"/>
              <a:t>コードクローンが見つかった言語に対し，予約語を用意する</a:t>
            </a:r>
            <a:endParaRPr lang="en-US" altLang="ja-JP" sz="2300" dirty="0" smtClean="0"/>
          </a:p>
          <a:p>
            <a:pPr marL="457200" indent="-457200">
              <a:buFont typeface="+mj-lt"/>
              <a:buAutoNum type="arabicPeriod"/>
            </a:pPr>
            <a:r>
              <a:rPr lang="ja-JP" altLang="en-US" sz="2300" dirty="0" smtClean="0"/>
              <a:t>ツールを実行し，リストアップしたコードクローンが　　　検出された割合を調べる</a:t>
            </a:r>
            <a:endParaRPr lang="en-US" altLang="ja-JP" sz="2300" dirty="0" smtClean="0"/>
          </a:p>
          <a:p>
            <a:pPr marL="0" indent="0">
              <a:lnSpc>
                <a:spcPct val="150000"/>
              </a:lnSpc>
              <a:buNone/>
            </a:pPr>
            <a:r>
              <a:rPr lang="ja-JP" altLang="en-US" dirty="0">
                <a:solidFill>
                  <a:srgbClr val="0070C0"/>
                </a:solidFill>
              </a:rPr>
              <a:t>対象タスク</a:t>
            </a:r>
            <a:r>
              <a:rPr lang="ja-JP" altLang="en-US" dirty="0"/>
              <a:t>：</a:t>
            </a:r>
            <a:endParaRPr lang="en-US" altLang="ja-JP" dirty="0"/>
          </a:p>
          <a:p>
            <a:pPr>
              <a:spcAft>
                <a:spcPts val="600"/>
              </a:spcAft>
              <a:buFont typeface="Wingdings" panose="05000000000000000000" pitchFamily="2" charset="2"/>
              <a:buChar char="l"/>
            </a:pPr>
            <a:r>
              <a:rPr lang="en-US" altLang="ja-JP" sz="2300" dirty="0" err="1"/>
              <a:t>RosettaCode</a:t>
            </a:r>
            <a:r>
              <a:rPr lang="en-US" altLang="ja-JP" sz="2300" dirty="0"/>
              <a:t> </a:t>
            </a:r>
            <a:r>
              <a:rPr lang="ja-JP" altLang="en-US" sz="2300" dirty="0"/>
              <a:t>内の </a:t>
            </a:r>
            <a:r>
              <a:rPr lang="en-US" altLang="ja-JP" sz="2300" dirty="0" smtClean="0"/>
              <a:t>“Sudoku” </a:t>
            </a:r>
            <a:r>
              <a:rPr lang="ja-JP" altLang="en-US" sz="2300" dirty="0"/>
              <a:t>と</a:t>
            </a:r>
            <a:r>
              <a:rPr lang="ja-JP" altLang="en-US" sz="2300" dirty="0" smtClean="0"/>
              <a:t>いうタスク</a:t>
            </a:r>
            <a:endParaRPr lang="en-US" altLang="ja-JP" sz="2300" dirty="0"/>
          </a:p>
          <a:p>
            <a:pPr marL="0" indent="0">
              <a:spcAft>
                <a:spcPts val="600"/>
              </a:spcAft>
              <a:buNone/>
            </a:pPr>
            <a:r>
              <a:rPr lang="en-US" altLang="ja-JP" sz="2000" dirty="0"/>
              <a:t>      -- </a:t>
            </a:r>
            <a:r>
              <a:rPr lang="ja-JP" altLang="en-US" sz="2000" dirty="0" smtClean="0"/>
              <a:t>このタスク</a:t>
            </a:r>
            <a:r>
              <a:rPr lang="ja-JP" altLang="en-US" sz="2000" dirty="0"/>
              <a:t>は複雑で，ソースコードの規模が大きい傾向にある</a:t>
            </a:r>
            <a:endParaRPr lang="en-US" altLang="ja-JP" sz="2000" dirty="0"/>
          </a:p>
          <a:p>
            <a:pPr marL="457200" indent="-457200">
              <a:buFont typeface="+mj-lt"/>
              <a:buAutoNum type="arabicPeriod"/>
            </a:pPr>
            <a:endParaRPr lang="en-US" altLang="ja-JP" sz="2300" dirty="0" smtClean="0"/>
          </a:p>
        </p:txBody>
      </p:sp>
    </p:spTree>
    <p:extLst>
      <p:ext uri="{BB962C8B-B14F-4D97-AF65-F5344CB8AC3E}">
        <p14:creationId xmlns:p14="http://schemas.microsoft.com/office/powerpoint/2010/main" val="27850170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t>“</a:t>
            </a:r>
            <a:r>
              <a:rPr lang="en-US" altLang="ja-JP" sz="2800" dirty="0" smtClean="0"/>
              <a:t>Sudoku</a:t>
            </a:r>
            <a:r>
              <a:rPr lang="ja-JP" altLang="en-US" sz="2800" dirty="0" smtClean="0"/>
              <a:t>” </a:t>
            </a:r>
            <a:r>
              <a:rPr lang="en-US" altLang="ja-JP" sz="2800" dirty="0" smtClean="0"/>
              <a:t>(</a:t>
            </a:r>
            <a:r>
              <a:rPr lang="ja-JP" altLang="en-US" sz="2800" dirty="0" smtClean="0"/>
              <a:t>数独</a:t>
            </a:r>
            <a:r>
              <a:rPr lang="en-US" altLang="ja-JP" sz="2800" dirty="0" smtClean="0"/>
              <a:t>) </a:t>
            </a:r>
            <a:r>
              <a:rPr lang="ja-JP" altLang="en-US" sz="2800" dirty="0" smtClean="0"/>
              <a:t>について</a:t>
            </a:r>
            <a:endParaRPr kumimoji="1" lang="ja-JP" altLang="en-US" sz="28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21</a:t>
            </a:fld>
            <a:endParaRPr lang="ja-JP" altLang="en-US">
              <a:solidFill>
                <a:srgbClr val="000000"/>
              </a:solidFill>
            </a:endParaRPr>
          </a:p>
        </p:txBody>
      </p:sp>
      <p:sp>
        <p:nvSpPr>
          <p:cNvPr id="7" name="タイトル 1"/>
          <p:cNvSpPr txBox="1">
            <a:spLocks/>
          </p:cNvSpPr>
          <p:nvPr/>
        </p:nvSpPr>
        <p:spPr bwMode="auto">
          <a:xfrm>
            <a:off x="410775" y="1131757"/>
            <a:ext cx="8574088" cy="786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kern="1200">
                <a:solidFill>
                  <a:schemeClr val="tx1"/>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a:lstStyle>
          <a:p>
            <a:pPr algn="l"/>
            <a:endParaRPr lang="ja-JP" altLang="en-US" sz="2400" dirty="0"/>
          </a:p>
        </p:txBody>
      </p:sp>
      <p:sp>
        <p:nvSpPr>
          <p:cNvPr id="3" name="コンテンツ プレースホルダー 2"/>
          <p:cNvSpPr>
            <a:spLocks noGrp="1"/>
          </p:cNvSpPr>
          <p:nvPr>
            <p:ph idx="1"/>
          </p:nvPr>
        </p:nvSpPr>
        <p:spPr>
          <a:xfrm>
            <a:off x="453694" y="1196975"/>
            <a:ext cx="8358914" cy="1334352"/>
          </a:xfrm>
        </p:spPr>
        <p:txBody>
          <a:bodyPr/>
          <a:lstStyle/>
          <a:p>
            <a:pPr>
              <a:spcAft>
                <a:spcPts val="600"/>
              </a:spcAft>
              <a:buFont typeface="Wingdings" panose="05000000000000000000" pitchFamily="2" charset="2"/>
              <a:buChar char="l"/>
            </a:pPr>
            <a:r>
              <a:rPr lang="en-US" altLang="ja-JP" dirty="0" smtClean="0"/>
              <a:t>9×9</a:t>
            </a:r>
            <a:r>
              <a:rPr lang="ja-JP" altLang="en-US" dirty="0" smtClean="0"/>
              <a:t>の正方形のマスの中に</a:t>
            </a:r>
            <a:r>
              <a:rPr lang="en-US" altLang="ja-JP" dirty="0" smtClean="0"/>
              <a:t>1</a:t>
            </a:r>
            <a:r>
              <a:rPr lang="ja-JP" altLang="en-US" dirty="0" smtClean="0"/>
              <a:t>～</a:t>
            </a:r>
            <a:r>
              <a:rPr lang="en-US" altLang="ja-JP" dirty="0" smtClean="0"/>
              <a:t>9</a:t>
            </a:r>
            <a:r>
              <a:rPr lang="ja-JP" altLang="en-US" dirty="0" smtClean="0"/>
              <a:t>の数字を入れるパズルである</a:t>
            </a:r>
            <a:endParaRPr lang="en-US" altLang="ja-JP" dirty="0"/>
          </a:p>
          <a:p>
            <a:pPr>
              <a:spcAft>
                <a:spcPts val="600"/>
              </a:spcAft>
              <a:buFont typeface="Wingdings" panose="05000000000000000000" pitchFamily="2" charset="2"/>
              <a:buChar char="l"/>
            </a:pPr>
            <a:r>
              <a:rPr lang="ja-JP" altLang="en-US" dirty="0" smtClean="0"/>
              <a:t>各言語でこのパズルを解くプログラムが実装されている</a:t>
            </a:r>
            <a:endParaRPr lang="en-US" altLang="ja-JP" dirty="0" smtClean="0"/>
          </a:p>
        </p:txBody>
      </p:sp>
      <p:sp>
        <p:nvSpPr>
          <p:cNvPr id="6" name="コンテンツ プレースホルダー 2"/>
          <p:cNvSpPr txBox="1">
            <a:spLocks/>
          </p:cNvSpPr>
          <p:nvPr/>
        </p:nvSpPr>
        <p:spPr bwMode="auto">
          <a:xfrm>
            <a:off x="453694" y="2693331"/>
            <a:ext cx="4760229" cy="23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spcAft>
                <a:spcPts val="600"/>
              </a:spcAft>
              <a:buFont typeface="Wingdings" panose="05000000000000000000" pitchFamily="2" charset="2"/>
              <a:buChar char="l"/>
            </a:pPr>
            <a:r>
              <a:rPr lang="ja-JP" altLang="en-US" dirty="0" smtClean="0"/>
              <a:t>解法</a:t>
            </a:r>
            <a:r>
              <a:rPr lang="ja-JP" altLang="en-US" dirty="0"/>
              <a:t>の途中</a:t>
            </a:r>
            <a:r>
              <a:rPr lang="ja-JP" altLang="en-US" dirty="0" smtClean="0"/>
              <a:t>で，入る数字の条件をチェックする際に，行</a:t>
            </a:r>
            <a:r>
              <a:rPr lang="ja-JP" altLang="en-US" dirty="0"/>
              <a:t>と列の走査を</a:t>
            </a:r>
            <a:r>
              <a:rPr lang="ja-JP" altLang="en-US" dirty="0" smtClean="0"/>
              <a:t>行う</a:t>
            </a:r>
            <a:endParaRPr lang="en-US" altLang="ja-JP" dirty="0" smtClean="0"/>
          </a:p>
          <a:p>
            <a:pPr>
              <a:spcAft>
                <a:spcPts val="600"/>
              </a:spcAft>
              <a:buFont typeface="Wingdings" panose="05000000000000000000" pitchFamily="2" charset="2"/>
              <a:buChar char="l"/>
            </a:pPr>
            <a:r>
              <a:rPr lang="ja-JP" altLang="en-US" dirty="0" smtClean="0"/>
              <a:t>行向きの走査と列向きの走査が，それぞれ似た制御</a:t>
            </a:r>
            <a:r>
              <a:rPr lang="ja-JP" altLang="en-US" dirty="0"/>
              <a:t>文</a:t>
            </a:r>
            <a:r>
              <a:rPr lang="en-US" altLang="ja-JP" dirty="0"/>
              <a:t>(for</a:t>
            </a:r>
            <a:r>
              <a:rPr lang="ja-JP" altLang="en-US" dirty="0"/>
              <a:t>文</a:t>
            </a:r>
            <a:r>
              <a:rPr lang="en-US" altLang="ja-JP" dirty="0"/>
              <a:t>)</a:t>
            </a:r>
            <a:r>
              <a:rPr lang="ja-JP" altLang="en-US" dirty="0"/>
              <a:t>で実装されていると</a:t>
            </a:r>
            <a:r>
              <a:rPr lang="ja-JP" altLang="en-US" dirty="0" smtClean="0"/>
              <a:t>予想した</a:t>
            </a:r>
            <a:endParaRPr lang="en-US" altLang="ja-JP" dirty="0"/>
          </a:p>
        </p:txBody>
      </p:sp>
      <p:graphicFrame>
        <p:nvGraphicFramePr>
          <p:cNvPr id="5" name="表 4"/>
          <p:cNvGraphicFramePr>
            <a:graphicFrameLocks noGrp="1"/>
          </p:cNvGraphicFramePr>
          <p:nvPr>
            <p:extLst>
              <p:ext uri="{D42A27DB-BD31-4B8C-83A1-F6EECF244321}">
                <p14:modId xmlns:p14="http://schemas.microsoft.com/office/powerpoint/2010/main" val="2375286716"/>
              </p:ext>
            </p:extLst>
          </p:nvPr>
        </p:nvGraphicFramePr>
        <p:xfrm>
          <a:off x="5446800" y="2882837"/>
          <a:ext cx="3240000" cy="3240000"/>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xmlns="" val="1123267503"/>
                    </a:ext>
                  </a:extLst>
                </a:gridCol>
                <a:gridCol w="360000">
                  <a:extLst>
                    <a:ext uri="{9D8B030D-6E8A-4147-A177-3AD203B41FA5}">
                      <a16:colId xmlns:a16="http://schemas.microsoft.com/office/drawing/2014/main" xmlns="" val="1515678878"/>
                    </a:ext>
                  </a:extLst>
                </a:gridCol>
                <a:gridCol w="360000">
                  <a:extLst>
                    <a:ext uri="{9D8B030D-6E8A-4147-A177-3AD203B41FA5}">
                      <a16:colId xmlns:a16="http://schemas.microsoft.com/office/drawing/2014/main" xmlns="" val="459070760"/>
                    </a:ext>
                  </a:extLst>
                </a:gridCol>
                <a:gridCol w="360000">
                  <a:extLst>
                    <a:ext uri="{9D8B030D-6E8A-4147-A177-3AD203B41FA5}">
                      <a16:colId xmlns:a16="http://schemas.microsoft.com/office/drawing/2014/main" xmlns="" val="1691060907"/>
                    </a:ext>
                  </a:extLst>
                </a:gridCol>
                <a:gridCol w="360000">
                  <a:extLst>
                    <a:ext uri="{9D8B030D-6E8A-4147-A177-3AD203B41FA5}">
                      <a16:colId xmlns:a16="http://schemas.microsoft.com/office/drawing/2014/main" xmlns="" val="734952922"/>
                    </a:ext>
                  </a:extLst>
                </a:gridCol>
                <a:gridCol w="360000">
                  <a:extLst>
                    <a:ext uri="{9D8B030D-6E8A-4147-A177-3AD203B41FA5}">
                      <a16:colId xmlns:a16="http://schemas.microsoft.com/office/drawing/2014/main" xmlns="" val="2829147821"/>
                    </a:ext>
                  </a:extLst>
                </a:gridCol>
                <a:gridCol w="360000">
                  <a:extLst>
                    <a:ext uri="{9D8B030D-6E8A-4147-A177-3AD203B41FA5}">
                      <a16:colId xmlns:a16="http://schemas.microsoft.com/office/drawing/2014/main" xmlns="" val="263474484"/>
                    </a:ext>
                  </a:extLst>
                </a:gridCol>
                <a:gridCol w="360000">
                  <a:extLst>
                    <a:ext uri="{9D8B030D-6E8A-4147-A177-3AD203B41FA5}">
                      <a16:colId xmlns:a16="http://schemas.microsoft.com/office/drawing/2014/main" xmlns="" val="3888275546"/>
                    </a:ext>
                  </a:extLst>
                </a:gridCol>
                <a:gridCol w="360000">
                  <a:extLst>
                    <a:ext uri="{9D8B030D-6E8A-4147-A177-3AD203B41FA5}">
                      <a16:colId xmlns:a16="http://schemas.microsoft.com/office/drawing/2014/main" xmlns="" val="3972240568"/>
                    </a:ext>
                  </a:extLst>
                </a:gridCol>
              </a:tblGrid>
              <a:tr h="360000">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8</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6125576"/>
                  </a:ext>
                </a:extLst>
              </a:tr>
              <a:tr h="360000">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2</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7</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5</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58182176"/>
                  </a:ext>
                </a:extLst>
              </a:tr>
              <a:tr h="360000">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1</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277990586"/>
                  </a:ext>
                </a:extLst>
              </a:tr>
              <a:tr h="360000">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8</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232296228"/>
                  </a:ext>
                </a:extLst>
              </a:tr>
              <a:tr h="360000">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6</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526910834"/>
                  </a:ext>
                </a:extLst>
              </a:tr>
              <a:tr h="360000">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1</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9</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2</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06174533"/>
                  </a:ext>
                </a:extLst>
              </a:tr>
              <a:tr h="360000">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4</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6</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8</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818369672"/>
                  </a:ext>
                </a:extLst>
              </a:tr>
              <a:tr h="360000">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3</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786283462"/>
                  </a:ext>
                </a:extLst>
              </a:tr>
              <a:tr h="360000">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9</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2</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7</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8867443"/>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54035792"/>
              </p:ext>
            </p:extLst>
          </p:nvPr>
        </p:nvGraphicFramePr>
        <p:xfrm>
          <a:off x="5446800" y="2882837"/>
          <a:ext cx="3240000" cy="3240000"/>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xmlns="" val="1123267503"/>
                    </a:ext>
                  </a:extLst>
                </a:gridCol>
                <a:gridCol w="360000">
                  <a:extLst>
                    <a:ext uri="{9D8B030D-6E8A-4147-A177-3AD203B41FA5}">
                      <a16:colId xmlns:a16="http://schemas.microsoft.com/office/drawing/2014/main" xmlns="" val="1515678878"/>
                    </a:ext>
                  </a:extLst>
                </a:gridCol>
                <a:gridCol w="360000">
                  <a:extLst>
                    <a:ext uri="{9D8B030D-6E8A-4147-A177-3AD203B41FA5}">
                      <a16:colId xmlns:a16="http://schemas.microsoft.com/office/drawing/2014/main" xmlns="" val="459070760"/>
                    </a:ext>
                  </a:extLst>
                </a:gridCol>
                <a:gridCol w="360000">
                  <a:extLst>
                    <a:ext uri="{9D8B030D-6E8A-4147-A177-3AD203B41FA5}">
                      <a16:colId xmlns:a16="http://schemas.microsoft.com/office/drawing/2014/main" xmlns="" val="1691060907"/>
                    </a:ext>
                  </a:extLst>
                </a:gridCol>
                <a:gridCol w="360000">
                  <a:extLst>
                    <a:ext uri="{9D8B030D-6E8A-4147-A177-3AD203B41FA5}">
                      <a16:colId xmlns:a16="http://schemas.microsoft.com/office/drawing/2014/main" xmlns="" val="734952922"/>
                    </a:ext>
                  </a:extLst>
                </a:gridCol>
                <a:gridCol w="360000">
                  <a:extLst>
                    <a:ext uri="{9D8B030D-6E8A-4147-A177-3AD203B41FA5}">
                      <a16:colId xmlns:a16="http://schemas.microsoft.com/office/drawing/2014/main" xmlns="" val="2829147821"/>
                    </a:ext>
                  </a:extLst>
                </a:gridCol>
                <a:gridCol w="360000">
                  <a:extLst>
                    <a:ext uri="{9D8B030D-6E8A-4147-A177-3AD203B41FA5}">
                      <a16:colId xmlns:a16="http://schemas.microsoft.com/office/drawing/2014/main" xmlns="" val="263474484"/>
                    </a:ext>
                  </a:extLst>
                </a:gridCol>
                <a:gridCol w="360000">
                  <a:extLst>
                    <a:ext uri="{9D8B030D-6E8A-4147-A177-3AD203B41FA5}">
                      <a16:colId xmlns:a16="http://schemas.microsoft.com/office/drawing/2014/main" xmlns="" val="3888275546"/>
                    </a:ext>
                  </a:extLst>
                </a:gridCol>
                <a:gridCol w="360000">
                  <a:extLst>
                    <a:ext uri="{9D8B030D-6E8A-4147-A177-3AD203B41FA5}">
                      <a16:colId xmlns:a16="http://schemas.microsoft.com/office/drawing/2014/main" xmlns="" val="3972240568"/>
                    </a:ext>
                  </a:extLst>
                </a:gridCol>
              </a:tblGrid>
              <a:tr h="360000">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4</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9</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1</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2</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3</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6</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8</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7</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5</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6125576"/>
                  </a:ext>
                </a:extLst>
              </a:tr>
              <a:tr h="360000">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2</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3</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7</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9</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8</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5</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1</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4</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6</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58182176"/>
                  </a:ext>
                </a:extLst>
              </a:tr>
              <a:tr h="360000">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5</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8</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6</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7</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4</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1</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2</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9</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3</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277990586"/>
                  </a:ext>
                </a:extLst>
              </a:tr>
              <a:tr h="360000">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6</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2</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3</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8</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9</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4</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7</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5</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1</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232296228"/>
                  </a:ext>
                </a:extLst>
              </a:tr>
              <a:tr h="360000">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5</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7</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4</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6</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1</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2</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9</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3</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8</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526910834"/>
                  </a:ext>
                </a:extLst>
              </a:tr>
              <a:tr h="360000">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1</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8</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9</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5</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7</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3</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4</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6</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2</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06174533"/>
                  </a:ext>
                </a:extLst>
              </a:tr>
              <a:tr h="360000">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3</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4</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2</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1</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5</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9</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6</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8</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7</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818369672"/>
                  </a:ext>
                </a:extLst>
              </a:tr>
              <a:tr h="360000">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7</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1</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5</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4</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6</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8</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3</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2</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9</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786283462"/>
                  </a:ext>
                </a:extLst>
              </a:tr>
              <a:tr h="360000">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9</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6</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8</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3</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2</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7</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5</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1</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rgbClr val="FF0000"/>
                          </a:solidFill>
                          <a:latin typeface="メイリオ" panose="020B0604030504040204" pitchFamily="50" charset="-128"/>
                          <a:ea typeface="メイリオ" panose="020B0604030504040204" pitchFamily="50" charset="-128"/>
                        </a:rPr>
                        <a:t>4</a:t>
                      </a:r>
                      <a:endParaRPr kumimoji="1" lang="ja-JP" altLang="en-US" sz="2000" b="1" dirty="0">
                        <a:solidFill>
                          <a:srgbClr val="FF0000"/>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8867443"/>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2931380686"/>
              </p:ext>
            </p:extLst>
          </p:nvPr>
        </p:nvGraphicFramePr>
        <p:xfrm>
          <a:off x="5446800" y="2882837"/>
          <a:ext cx="3240000" cy="3240000"/>
        </p:xfrm>
        <a:graphic>
          <a:graphicData uri="http://schemas.openxmlformats.org/drawingml/2006/table">
            <a:tbl>
              <a:tblPr firstRow="1" bandRow="1">
                <a:tableStyleId>{F5AB1C69-6EDB-4FF4-983F-18BD219EF322}</a:tableStyleId>
              </a:tblPr>
              <a:tblGrid>
                <a:gridCol w="360000">
                  <a:extLst>
                    <a:ext uri="{9D8B030D-6E8A-4147-A177-3AD203B41FA5}">
                      <a16:colId xmlns:a16="http://schemas.microsoft.com/office/drawing/2014/main" xmlns="" val="1123267503"/>
                    </a:ext>
                  </a:extLst>
                </a:gridCol>
                <a:gridCol w="360000">
                  <a:extLst>
                    <a:ext uri="{9D8B030D-6E8A-4147-A177-3AD203B41FA5}">
                      <a16:colId xmlns:a16="http://schemas.microsoft.com/office/drawing/2014/main" xmlns="" val="1515678878"/>
                    </a:ext>
                  </a:extLst>
                </a:gridCol>
                <a:gridCol w="360000">
                  <a:extLst>
                    <a:ext uri="{9D8B030D-6E8A-4147-A177-3AD203B41FA5}">
                      <a16:colId xmlns:a16="http://schemas.microsoft.com/office/drawing/2014/main" xmlns="" val="459070760"/>
                    </a:ext>
                  </a:extLst>
                </a:gridCol>
                <a:gridCol w="360000">
                  <a:extLst>
                    <a:ext uri="{9D8B030D-6E8A-4147-A177-3AD203B41FA5}">
                      <a16:colId xmlns:a16="http://schemas.microsoft.com/office/drawing/2014/main" xmlns="" val="1691060907"/>
                    </a:ext>
                  </a:extLst>
                </a:gridCol>
                <a:gridCol w="360000">
                  <a:extLst>
                    <a:ext uri="{9D8B030D-6E8A-4147-A177-3AD203B41FA5}">
                      <a16:colId xmlns:a16="http://schemas.microsoft.com/office/drawing/2014/main" xmlns="" val="734952922"/>
                    </a:ext>
                  </a:extLst>
                </a:gridCol>
                <a:gridCol w="360000">
                  <a:extLst>
                    <a:ext uri="{9D8B030D-6E8A-4147-A177-3AD203B41FA5}">
                      <a16:colId xmlns:a16="http://schemas.microsoft.com/office/drawing/2014/main" xmlns="" val="2829147821"/>
                    </a:ext>
                  </a:extLst>
                </a:gridCol>
                <a:gridCol w="360000">
                  <a:extLst>
                    <a:ext uri="{9D8B030D-6E8A-4147-A177-3AD203B41FA5}">
                      <a16:colId xmlns:a16="http://schemas.microsoft.com/office/drawing/2014/main" xmlns="" val="263474484"/>
                    </a:ext>
                  </a:extLst>
                </a:gridCol>
                <a:gridCol w="360000">
                  <a:extLst>
                    <a:ext uri="{9D8B030D-6E8A-4147-A177-3AD203B41FA5}">
                      <a16:colId xmlns:a16="http://schemas.microsoft.com/office/drawing/2014/main" xmlns="" val="3888275546"/>
                    </a:ext>
                  </a:extLst>
                </a:gridCol>
                <a:gridCol w="360000">
                  <a:extLst>
                    <a:ext uri="{9D8B030D-6E8A-4147-A177-3AD203B41FA5}">
                      <a16:colId xmlns:a16="http://schemas.microsoft.com/office/drawing/2014/main" xmlns="" val="3972240568"/>
                    </a:ext>
                  </a:extLst>
                </a:gridCol>
              </a:tblGrid>
              <a:tr h="360000">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8</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6125576"/>
                  </a:ext>
                </a:extLst>
              </a:tr>
              <a:tr h="360000">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2</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7</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5</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58182176"/>
                  </a:ext>
                </a:extLst>
              </a:tr>
              <a:tr h="360000">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7C8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7C80"/>
                    </a:solidFill>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1</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7C80"/>
                    </a:solidFill>
                  </a:tcPr>
                </a:tc>
                <a:extLst>
                  <a:ext uri="{0D108BD9-81ED-4DB2-BD59-A6C34878D82A}">
                    <a16:rowId xmlns:a16="http://schemas.microsoft.com/office/drawing/2014/main" xmlns="" val="1277990586"/>
                  </a:ext>
                </a:extLst>
              </a:tr>
              <a:tr h="360000">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8</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232296228"/>
                  </a:ext>
                </a:extLst>
              </a:tr>
              <a:tr h="360000">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6</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526910834"/>
                  </a:ext>
                </a:extLst>
              </a:tr>
              <a:tr h="360000">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1</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9</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2</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06174533"/>
                  </a:ext>
                </a:extLst>
              </a:tr>
              <a:tr h="360000">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4</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6</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8</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818369672"/>
                  </a:ext>
                </a:extLst>
              </a:tr>
              <a:tr h="360000">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7C80"/>
                    </a:solidFill>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3</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786283462"/>
                  </a:ext>
                </a:extLst>
              </a:tr>
              <a:tr h="360000">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9</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7C80"/>
                    </a:solidFill>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2</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en-US" altLang="ja-JP" sz="2000" b="1" dirty="0" smtClean="0">
                          <a:solidFill>
                            <a:schemeClr val="tx1"/>
                          </a:solidFill>
                          <a:latin typeface="メイリオ" panose="020B0604030504040204" pitchFamily="50" charset="-128"/>
                          <a:ea typeface="メイリオ" panose="020B0604030504040204" pitchFamily="50" charset="-128"/>
                        </a:rPr>
                        <a:t>7</a:t>
                      </a: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latin typeface="メイリオ" panose="020B0604030504040204" pitchFamily="50" charset="-128"/>
                        <a:ea typeface="メイリオ" panose="020B0604030504040204" pitchFamily="50" charset="-128"/>
                      </a:endParaRPr>
                    </a:p>
                  </a:txBody>
                  <a:tcPr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8867443"/>
                  </a:ext>
                </a:extLst>
              </a:tr>
            </a:tbl>
          </a:graphicData>
        </a:graphic>
      </p:graphicFrame>
    </p:spTree>
    <p:extLst>
      <p:ext uri="{BB962C8B-B14F-4D97-AF65-F5344CB8AC3E}">
        <p14:creationId xmlns:p14="http://schemas.microsoft.com/office/powerpoint/2010/main" val="1114218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対象言語と結果</a:t>
            </a:r>
            <a:endParaRPr kumimoji="1" lang="ja-JP" altLang="en-US" sz="3200" dirty="0"/>
          </a:p>
        </p:txBody>
      </p:sp>
      <p:sp>
        <p:nvSpPr>
          <p:cNvPr id="3" name="コンテンツ プレースホルダー 2"/>
          <p:cNvSpPr>
            <a:spLocks noGrp="1"/>
          </p:cNvSpPr>
          <p:nvPr>
            <p:ph idx="1"/>
          </p:nvPr>
        </p:nvSpPr>
        <p:spPr/>
        <p:txBody>
          <a:bodyPr/>
          <a:lstStyle/>
          <a:p>
            <a:pPr marL="0" indent="0">
              <a:spcAft>
                <a:spcPts val="600"/>
              </a:spcAft>
              <a:buNone/>
            </a:pPr>
            <a:r>
              <a:rPr lang="ja-JP" altLang="en-US" dirty="0" smtClean="0">
                <a:solidFill>
                  <a:srgbClr val="0070C0"/>
                </a:solidFill>
              </a:rPr>
              <a:t>対象言語：</a:t>
            </a:r>
            <a:endParaRPr lang="en-US" altLang="ja-JP" dirty="0" smtClean="0">
              <a:solidFill>
                <a:srgbClr val="0070C0"/>
              </a:solidFill>
            </a:endParaRPr>
          </a:p>
          <a:p>
            <a:pPr>
              <a:spcAft>
                <a:spcPts val="600"/>
              </a:spcAft>
              <a:buFont typeface="Wingdings" panose="05000000000000000000" pitchFamily="2" charset="2"/>
              <a:buChar char="l"/>
            </a:pPr>
            <a:r>
              <a:rPr lang="ja-JP" altLang="en-US" dirty="0" smtClean="0"/>
              <a:t>コードクローン</a:t>
            </a:r>
            <a:r>
              <a:rPr lang="ja-JP" altLang="en-US" dirty="0"/>
              <a:t>をリストアップした </a:t>
            </a:r>
            <a:r>
              <a:rPr lang="en-US" altLang="ja-JP" dirty="0"/>
              <a:t>6 </a:t>
            </a:r>
            <a:r>
              <a:rPr lang="ja-JP" altLang="en-US" dirty="0"/>
              <a:t>言語を対象に</a:t>
            </a:r>
            <a:r>
              <a:rPr lang="ja-JP" altLang="en-US" dirty="0" smtClean="0"/>
              <a:t>した</a:t>
            </a:r>
            <a:endParaRPr lang="en-US" altLang="ja-JP" dirty="0"/>
          </a:p>
          <a:p>
            <a:pPr>
              <a:spcAft>
                <a:spcPts val="600"/>
              </a:spcAft>
              <a:buFont typeface="Wingdings" panose="05000000000000000000" pitchFamily="2" charset="2"/>
              <a:buChar char="l"/>
            </a:pPr>
            <a:r>
              <a:rPr lang="ja-JP" altLang="en-US" dirty="0"/>
              <a:t>対象言語は </a:t>
            </a:r>
            <a:r>
              <a:rPr lang="en-US" altLang="ja-JP" dirty="0"/>
              <a:t>C, C++, Go, Java, Python, Ruby</a:t>
            </a:r>
            <a:r>
              <a:rPr lang="ja-JP" altLang="en-US" dirty="0"/>
              <a:t> と</a:t>
            </a:r>
            <a:r>
              <a:rPr lang="ja-JP" altLang="en-US" dirty="0" smtClean="0"/>
              <a:t>した</a:t>
            </a:r>
            <a:endParaRPr lang="en-US" altLang="ja-JP" dirty="0" smtClean="0"/>
          </a:p>
          <a:p>
            <a:pPr marL="0" indent="0">
              <a:spcAft>
                <a:spcPts val="600"/>
              </a:spcAft>
              <a:buNone/>
            </a:pPr>
            <a:endParaRPr lang="en-US" altLang="ja-JP" dirty="0"/>
          </a:p>
          <a:p>
            <a:pPr marL="0" indent="0">
              <a:spcAft>
                <a:spcPts val="600"/>
              </a:spcAft>
              <a:buNone/>
            </a:pPr>
            <a:endParaRPr lang="en-US" altLang="ja-JP" dirty="0" smtClean="0"/>
          </a:p>
          <a:p>
            <a:pPr marL="0" indent="0">
              <a:spcAft>
                <a:spcPts val="600"/>
              </a:spcAft>
              <a:buNone/>
            </a:pPr>
            <a:endParaRPr lang="en-US" altLang="ja-JP" dirty="0"/>
          </a:p>
          <a:p>
            <a:pPr marL="0" indent="0">
              <a:spcAft>
                <a:spcPts val="600"/>
              </a:spcAft>
              <a:buNone/>
            </a:pPr>
            <a:endParaRPr lang="en-US" altLang="ja-JP" dirty="0"/>
          </a:p>
          <a:p>
            <a:pPr marL="0" indent="0">
              <a:spcAft>
                <a:spcPts val="600"/>
              </a:spcAft>
              <a:buNone/>
            </a:pPr>
            <a:r>
              <a:rPr lang="ja-JP" altLang="en-US" dirty="0">
                <a:solidFill>
                  <a:srgbClr val="0070C0"/>
                </a:solidFill>
              </a:rPr>
              <a:t>結果：</a:t>
            </a:r>
            <a:endParaRPr lang="en-US" altLang="ja-JP" dirty="0">
              <a:solidFill>
                <a:srgbClr val="0070C0"/>
              </a:solidFill>
            </a:endParaRPr>
          </a:p>
          <a:p>
            <a:pPr>
              <a:spcAft>
                <a:spcPts val="600"/>
              </a:spcAft>
              <a:buFont typeface="Wingdings" panose="05000000000000000000" pitchFamily="2" charset="2"/>
              <a:buChar char="l"/>
            </a:pPr>
            <a:r>
              <a:rPr lang="en-US" altLang="ja-JP" dirty="0">
                <a:solidFill>
                  <a:schemeClr val="tx1">
                    <a:lumMod val="95000"/>
                    <a:lumOff val="5000"/>
                  </a:schemeClr>
                </a:solidFill>
              </a:rPr>
              <a:t> 6 </a:t>
            </a:r>
            <a:r>
              <a:rPr lang="ja-JP" altLang="en-US" dirty="0">
                <a:solidFill>
                  <a:schemeClr val="tx1">
                    <a:lumMod val="95000"/>
                    <a:lumOff val="5000"/>
                  </a:schemeClr>
                </a:solidFill>
              </a:rPr>
              <a:t>言語で，リストアップしたコードクローンを　　　　　全て検出できた</a:t>
            </a:r>
            <a:endParaRPr lang="en-US" altLang="ja-JP" dirty="0">
              <a:solidFill>
                <a:schemeClr val="tx1">
                  <a:lumMod val="95000"/>
                  <a:lumOff val="5000"/>
                </a:schemeClr>
              </a:solidFill>
            </a:endParaRP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22</a:t>
            </a:fld>
            <a:endParaRPr lang="ja-JP" altLang="en-US" dirty="0">
              <a:solidFill>
                <a:srgbClr val="000000"/>
              </a:solidFill>
            </a:endParaRPr>
          </a:p>
        </p:txBody>
      </p:sp>
      <p:sp>
        <p:nvSpPr>
          <p:cNvPr id="7" name="角丸四角形 6"/>
          <p:cNvSpPr/>
          <p:nvPr/>
        </p:nvSpPr>
        <p:spPr>
          <a:xfrm>
            <a:off x="774101" y="2899317"/>
            <a:ext cx="7624905" cy="1873403"/>
          </a:xfrm>
          <a:prstGeom prst="round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80000" bIns="0" rtlCol="0" anchor="ctr">
            <a:noAutofit/>
          </a:bodyPr>
          <a:lstStyle/>
          <a:p>
            <a:r>
              <a:rPr lang="en-US" altLang="ja-JP" sz="2000" spc="80" dirty="0">
                <a:solidFill>
                  <a:schemeClr val="tx1"/>
                </a:solidFill>
                <a:latin typeface="メイリオ" panose="020B0604030504040204" pitchFamily="50" charset="-128"/>
                <a:ea typeface="メイリオ" panose="020B0604030504040204" pitchFamily="50" charset="-128"/>
              </a:rPr>
              <a:t>for (</a:t>
            </a:r>
            <a:r>
              <a:rPr lang="en-US" altLang="ja-JP" sz="2000" spc="80" dirty="0" err="1">
                <a:solidFill>
                  <a:schemeClr val="tx1"/>
                </a:solidFill>
                <a:latin typeface="メイリオ" panose="020B0604030504040204" pitchFamily="50" charset="-128"/>
                <a:ea typeface="メイリオ" panose="020B0604030504040204" pitchFamily="50" charset="-128"/>
              </a:rPr>
              <a:t>i</a:t>
            </a:r>
            <a:r>
              <a:rPr lang="en-US" altLang="ja-JP" sz="2000" spc="80" dirty="0">
                <a:solidFill>
                  <a:schemeClr val="tx1"/>
                </a:solidFill>
                <a:latin typeface="メイリオ" panose="020B0604030504040204" pitchFamily="50" charset="-128"/>
                <a:ea typeface="メイリオ" panose="020B0604030504040204" pitchFamily="50" charset="-128"/>
              </a:rPr>
              <a:t> = 0; </a:t>
            </a:r>
            <a:r>
              <a:rPr lang="en-US" altLang="ja-JP" sz="2000" spc="80" dirty="0" err="1">
                <a:solidFill>
                  <a:schemeClr val="tx1"/>
                </a:solidFill>
                <a:latin typeface="メイリオ" panose="020B0604030504040204" pitchFamily="50" charset="-128"/>
                <a:ea typeface="メイリオ" panose="020B0604030504040204" pitchFamily="50" charset="-128"/>
              </a:rPr>
              <a:t>i</a:t>
            </a:r>
            <a:r>
              <a:rPr lang="en-US" altLang="ja-JP" sz="2000" spc="80" dirty="0">
                <a:solidFill>
                  <a:schemeClr val="tx1"/>
                </a:solidFill>
                <a:latin typeface="メイリオ" panose="020B0604030504040204" pitchFamily="50" charset="-128"/>
                <a:ea typeface="メイリオ" panose="020B0604030504040204" pitchFamily="50" charset="-128"/>
              </a:rPr>
              <a:t> &lt; 9; </a:t>
            </a:r>
            <a:r>
              <a:rPr lang="en-US" altLang="ja-JP" sz="2000" spc="80" dirty="0" err="1">
                <a:solidFill>
                  <a:schemeClr val="tx1"/>
                </a:solidFill>
                <a:latin typeface="メイリオ" panose="020B0604030504040204" pitchFamily="50" charset="-128"/>
                <a:ea typeface="メイリオ" panose="020B0604030504040204" pitchFamily="50" charset="-128"/>
              </a:rPr>
              <a:t>i</a:t>
            </a:r>
            <a:r>
              <a:rPr lang="en-US" altLang="ja-JP" sz="2000" spc="80" dirty="0">
                <a:solidFill>
                  <a:schemeClr val="tx1"/>
                </a:solidFill>
                <a:latin typeface="メイリオ" panose="020B0604030504040204" pitchFamily="50" charset="-128"/>
                <a:ea typeface="メイリオ" panose="020B0604030504040204" pitchFamily="50" charset="-128"/>
              </a:rPr>
              <a:t>++)</a:t>
            </a:r>
          </a:p>
          <a:p>
            <a:r>
              <a:rPr lang="en-US" altLang="ja-JP" sz="2000" spc="80" dirty="0">
                <a:solidFill>
                  <a:schemeClr val="tx1"/>
                </a:solidFill>
                <a:latin typeface="メイリオ" panose="020B0604030504040204" pitchFamily="50" charset="-128"/>
                <a:ea typeface="メイリオ" panose="020B0604030504040204" pitchFamily="50" charset="-128"/>
              </a:rPr>
              <a:t>	used |= 1 &lt;&lt; (x[</a:t>
            </a:r>
            <a:r>
              <a:rPr lang="en-US" altLang="ja-JP" sz="2000" spc="80" dirty="0" err="1">
                <a:solidFill>
                  <a:schemeClr val="tx1"/>
                </a:solidFill>
                <a:latin typeface="メイリオ" panose="020B0604030504040204" pitchFamily="50" charset="-128"/>
                <a:ea typeface="メイリオ" panose="020B0604030504040204" pitchFamily="50" charset="-128"/>
              </a:rPr>
              <a:t>i</a:t>
            </a:r>
            <a:r>
              <a:rPr lang="en-US" altLang="ja-JP" sz="2000" spc="80" dirty="0">
                <a:solidFill>
                  <a:schemeClr val="tx1"/>
                </a:solidFill>
                <a:latin typeface="メイリオ" panose="020B0604030504040204" pitchFamily="50" charset="-128"/>
                <a:ea typeface="メイリオ" panose="020B0604030504040204" pitchFamily="50" charset="-128"/>
              </a:rPr>
              <a:t> * 9 + col] - 1);</a:t>
            </a:r>
          </a:p>
          <a:p>
            <a:endParaRPr lang="en-US" altLang="ja-JP" sz="2000" spc="80" dirty="0">
              <a:solidFill>
                <a:schemeClr val="tx1"/>
              </a:solidFill>
              <a:latin typeface="メイリオ" panose="020B0604030504040204" pitchFamily="50" charset="-128"/>
              <a:ea typeface="メイリオ" panose="020B0604030504040204" pitchFamily="50" charset="-128"/>
            </a:endParaRPr>
          </a:p>
          <a:p>
            <a:r>
              <a:rPr lang="en-US" altLang="ja-JP" sz="2000" spc="80" dirty="0">
                <a:solidFill>
                  <a:schemeClr val="tx1"/>
                </a:solidFill>
                <a:latin typeface="メイリオ" panose="020B0604030504040204" pitchFamily="50" charset="-128"/>
                <a:ea typeface="メイリオ" panose="020B0604030504040204" pitchFamily="50" charset="-128"/>
              </a:rPr>
              <a:t>for (j = 0; j &lt; 9; </a:t>
            </a:r>
            <a:r>
              <a:rPr lang="en-US" altLang="ja-JP" sz="2000" spc="80" dirty="0" err="1">
                <a:solidFill>
                  <a:schemeClr val="tx1"/>
                </a:solidFill>
                <a:latin typeface="メイリオ" panose="020B0604030504040204" pitchFamily="50" charset="-128"/>
                <a:ea typeface="メイリオ" panose="020B0604030504040204" pitchFamily="50" charset="-128"/>
              </a:rPr>
              <a:t>j++</a:t>
            </a:r>
            <a:r>
              <a:rPr lang="en-US" altLang="ja-JP" sz="2000" spc="80" dirty="0">
                <a:solidFill>
                  <a:schemeClr val="tx1"/>
                </a:solidFill>
                <a:latin typeface="メイリオ" panose="020B0604030504040204" pitchFamily="50" charset="-128"/>
                <a:ea typeface="メイリオ" panose="020B0604030504040204" pitchFamily="50" charset="-128"/>
              </a:rPr>
              <a:t>)</a:t>
            </a:r>
          </a:p>
          <a:p>
            <a:r>
              <a:rPr lang="en-US" altLang="ja-JP" sz="2000" spc="80" dirty="0">
                <a:solidFill>
                  <a:schemeClr val="tx1"/>
                </a:solidFill>
                <a:latin typeface="メイリオ" panose="020B0604030504040204" pitchFamily="50" charset="-128"/>
                <a:ea typeface="メイリオ" panose="020B0604030504040204" pitchFamily="50" charset="-128"/>
              </a:rPr>
              <a:t>	used |= 1 &lt;&lt; (x[row * 9 + j] - 1</a:t>
            </a:r>
            <a:r>
              <a:rPr lang="en-US" altLang="ja-JP" sz="2000" spc="80" dirty="0" smtClean="0">
                <a:solidFill>
                  <a:schemeClr val="tx1"/>
                </a:solidFill>
                <a:latin typeface="メイリオ" panose="020B0604030504040204" pitchFamily="50" charset="-128"/>
                <a:ea typeface="メイリオ" panose="020B0604030504040204" pitchFamily="50" charset="-128"/>
              </a:rPr>
              <a:t>);</a:t>
            </a:r>
            <a:endParaRPr lang="ja-JP" altLang="en-US" sz="2000" spc="80" dirty="0">
              <a:solidFill>
                <a:schemeClr val="tx1"/>
              </a:solidFill>
              <a:latin typeface="メイリオ" panose="020B0604030504040204" pitchFamily="50" charset="-128"/>
              <a:ea typeface="メイリオ" panose="020B0604030504040204" pitchFamily="50" charset="-128"/>
            </a:endParaRPr>
          </a:p>
        </p:txBody>
      </p:sp>
      <p:sp>
        <p:nvSpPr>
          <p:cNvPr id="8" name="タイトル 1"/>
          <p:cNvSpPr txBox="1">
            <a:spLocks/>
          </p:cNvSpPr>
          <p:nvPr/>
        </p:nvSpPr>
        <p:spPr bwMode="auto">
          <a:xfrm>
            <a:off x="2084369" y="2691001"/>
            <a:ext cx="4817327" cy="416632"/>
          </a:xfrm>
          <a:prstGeom prst="rect">
            <a:avLst/>
          </a:prstGeom>
          <a:solidFill>
            <a:schemeClr val="bg1"/>
          </a:solidFill>
          <a:ln>
            <a:noFill/>
          </a:ln>
          <a:effectLst/>
          <a:extLst/>
        </p:spPr>
        <p:txBody>
          <a:bodyPr vert="horz" wrap="square" lIns="91440" tIns="45720" rIns="91440" bIns="0" numCol="1" anchor="ctr" anchorCtr="0" compatLnSpc="1">
            <a:prstTxWarp prst="textNoShape">
              <a:avLst/>
            </a:prstTxWarp>
          </a:bodyPr>
          <a:lstStyle>
            <a:lvl1pPr algn="ctr" rtl="0" eaLnBrk="1" fontAlgn="base" hangingPunct="1">
              <a:spcBef>
                <a:spcPct val="0"/>
              </a:spcBef>
              <a:spcAft>
                <a:spcPct val="0"/>
              </a:spcAft>
              <a:defRPr kumimoji="1" sz="4000" kern="1200">
                <a:solidFill>
                  <a:schemeClr val="tx1"/>
                </a:solidFill>
                <a:latin typeface="メイリオ" panose="020B0604030504040204" pitchFamily="50" charset="-128"/>
                <a:ea typeface="メイリオ" panose="020B0604030504040204" pitchFamily="50" charset="-128"/>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a:lstStyle>
          <a:p>
            <a:r>
              <a:rPr lang="en-US" altLang="ja-JP" sz="2000" dirty="0" smtClean="0"/>
              <a:t>C</a:t>
            </a:r>
            <a:r>
              <a:rPr lang="ja-JP" altLang="en-US" sz="2000" dirty="0"/>
              <a:t> </a:t>
            </a:r>
            <a:r>
              <a:rPr lang="ja-JP" altLang="en-US" sz="2000" dirty="0" smtClean="0"/>
              <a:t>言語で</a:t>
            </a:r>
            <a:r>
              <a:rPr lang="ja-JP" altLang="en-US" sz="2000" dirty="0"/>
              <a:t>実際</a:t>
            </a:r>
            <a:r>
              <a:rPr lang="ja-JP" altLang="en-US" sz="2000" dirty="0" smtClean="0"/>
              <a:t>に存在したコードクローン</a:t>
            </a:r>
            <a:endParaRPr lang="ja-JP" altLang="en-US" sz="2000" dirty="0"/>
          </a:p>
        </p:txBody>
      </p:sp>
    </p:spTree>
    <p:extLst>
      <p:ext uri="{BB962C8B-B14F-4D97-AF65-F5344CB8AC3E}">
        <p14:creationId xmlns:p14="http://schemas.microsoft.com/office/powerpoint/2010/main" val="2593875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a:t>
            </a:r>
            <a:r>
              <a:rPr lang="ja-JP" altLang="en-US" dirty="0"/>
              <a:t>の課題</a:t>
            </a:r>
            <a:endParaRPr kumimoji="1" lang="ja-JP" altLang="en-US" dirty="0"/>
          </a:p>
        </p:txBody>
      </p:sp>
      <p:sp>
        <p:nvSpPr>
          <p:cNvPr id="3" name="コンテンツ プレースホルダー 2"/>
          <p:cNvSpPr>
            <a:spLocks noGrp="1"/>
          </p:cNvSpPr>
          <p:nvPr>
            <p:ph idx="1"/>
          </p:nvPr>
        </p:nvSpPr>
        <p:spPr>
          <a:xfrm>
            <a:off x="374194" y="1188813"/>
            <a:ext cx="8517395" cy="4929188"/>
          </a:xfrm>
        </p:spPr>
        <p:txBody>
          <a:bodyPr/>
          <a:lstStyle/>
          <a:p>
            <a:pPr marL="0" indent="0">
              <a:buNone/>
            </a:pPr>
            <a:r>
              <a:rPr lang="ja-JP" altLang="en-US" sz="3200" dirty="0"/>
              <a:t> </a:t>
            </a:r>
            <a:r>
              <a:rPr lang="ja-JP" altLang="en-US" sz="3200" dirty="0" smtClean="0"/>
              <a:t>  </a:t>
            </a:r>
            <a:r>
              <a:rPr lang="ja-JP" altLang="en-US" sz="3200" dirty="0" smtClean="0">
                <a:solidFill>
                  <a:srgbClr val="0070C0"/>
                </a:solidFill>
              </a:rPr>
              <a:t>まとめ</a:t>
            </a:r>
            <a:endParaRPr lang="en-US" altLang="ja-JP" sz="3200" dirty="0" smtClean="0">
              <a:solidFill>
                <a:srgbClr val="0070C0"/>
              </a:solidFill>
            </a:endParaRPr>
          </a:p>
          <a:p>
            <a:pPr>
              <a:buFont typeface="Wingdings" panose="05000000000000000000" pitchFamily="2" charset="2"/>
              <a:buChar char="Ø"/>
            </a:pPr>
            <a:r>
              <a:rPr lang="ja-JP" altLang="en-US" dirty="0" smtClean="0"/>
              <a:t>柔軟に変更可能な字句解析機構を提案した</a:t>
            </a:r>
            <a:r>
              <a:rPr lang="en-US" altLang="ja-JP" dirty="0" smtClean="0"/>
              <a:t> </a:t>
            </a:r>
            <a:r>
              <a:rPr lang="ja-JP" altLang="en-US" dirty="0" smtClean="0"/>
              <a:t> </a:t>
            </a:r>
            <a:endParaRPr lang="en-US" altLang="ja-JP" dirty="0" smtClean="0"/>
          </a:p>
          <a:p>
            <a:pPr>
              <a:buFont typeface="Wingdings" panose="05000000000000000000" pitchFamily="2" charset="2"/>
              <a:buChar char="Ø"/>
            </a:pPr>
            <a:r>
              <a:rPr lang="ja-JP" altLang="en-US" dirty="0" smtClean="0"/>
              <a:t>簡潔なオプションで多くの言語のコメント除去が　　　　可能であることを示した</a:t>
            </a:r>
            <a:endParaRPr lang="en-US" altLang="ja-JP" dirty="0" smtClean="0"/>
          </a:p>
          <a:p>
            <a:pPr>
              <a:buFont typeface="Wingdings" panose="05000000000000000000" pitchFamily="2" charset="2"/>
              <a:buChar char="Ø"/>
            </a:pPr>
            <a:r>
              <a:rPr lang="ja-JP" altLang="en-US" dirty="0" smtClean="0"/>
              <a:t>予約語を入力することで，タイプ </a:t>
            </a:r>
            <a:r>
              <a:rPr lang="en-US" altLang="ja-JP" dirty="0" smtClean="0"/>
              <a:t>2 </a:t>
            </a:r>
            <a:r>
              <a:rPr lang="ja-JP" altLang="en-US" dirty="0" smtClean="0"/>
              <a:t>のコードクローンを　検出することができた</a:t>
            </a:r>
            <a:endParaRPr lang="en-US" altLang="ja-JP" dirty="0" smtClean="0"/>
          </a:p>
          <a:p>
            <a:pPr marL="0" indent="0">
              <a:buNone/>
            </a:pPr>
            <a:endParaRPr lang="en-US" altLang="ja-JP" dirty="0" smtClean="0"/>
          </a:p>
          <a:p>
            <a:pPr marL="0" indent="0">
              <a:buNone/>
            </a:pPr>
            <a:r>
              <a:rPr lang="en-US" altLang="ja-JP" sz="3200" dirty="0" smtClean="0"/>
              <a:t>   </a:t>
            </a:r>
            <a:r>
              <a:rPr lang="ja-JP" altLang="en-US" sz="3200" dirty="0" smtClean="0">
                <a:solidFill>
                  <a:srgbClr val="0070C0"/>
                </a:solidFill>
              </a:rPr>
              <a:t>今後の課題</a:t>
            </a:r>
            <a:endParaRPr lang="en-US" altLang="ja-JP" sz="3200" dirty="0" smtClean="0">
              <a:solidFill>
                <a:srgbClr val="0070C0"/>
              </a:solidFill>
            </a:endParaRPr>
          </a:p>
          <a:p>
            <a:pPr>
              <a:buFont typeface="Wingdings" panose="05000000000000000000" pitchFamily="2" charset="2"/>
              <a:buChar char="Ø"/>
            </a:pPr>
            <a:r>
              <a:rPr lang="ja-JP" altLang="en-US" dirty="0" smtClean="0"/>
              <a:t>トークン分割などのコメント以外の文法要素を　　　　　簡潔なオプションで変更可能にする</a:t>
            </a:r>
            <a:endParaRPr lang="en-US" altLang="ja-JP" dirty="0" smtClean="0"/>
          </a:p>
          <a:p>
            <a:pPr>
              <a:buFont typeface="Wingdings" panose="05000000000000000000" pitchFamily="2" charset="2"/>
              <a:buChar char="Ø"/>
            </a:pPr>
            <a:r>
              <a:rPr lang="ja-JP" altLang="en-US" dirty="0" smtClean="0"/>
              <a:t>オプション</a:t>
            </a:r>
            <a:r>
              <a:rPr lang="ja-JP" altLang="en-US" dirty="0"/>
              <a:t>の作成・指定の自動化</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23</a:t>
            </a:fld>
            <a:endParaRPr lang="ja-JP" altLang="en-US">
              <a:solidFill>
                <a:srgbClr val="000000"/>
              </a:solidFill>
            </a:endParaRPr>
          </a:p>
        </p:txBody>
      </p:sp>
    </p:spTree>
    <p:extLst>
      <p:ext uri="{BB962C8B-B14F-4D97-AF65-F5344CB8AC3E}">
        <p14:creationId xmlns:p14="http://schemas.microsoft.com/office/powerpoint/2010/main" val="25293973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ツールの配布について</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t>ベータ版を配布しています</a:t>
            </a:r>
            <a:endParaRPr lang="en-US" altLang="ja-JP" sz="2800" dirty="0" smtClean="0"/>
          </a:p>
          <a:p>
            <a:pPr marL="0" indent="0">
              <a:buNone/>
            </a:pPr>
            <a:r>
              <a:rPr lang="ja-JP" altLang="en-US" sz="2800" dirty="0" smtClean="0"/>
              <a:t>使ってみたい方はご連絡お願いします．</a:t>
            </a:r>
            <a:endParaRPr lang="en-US" altLang="ja-JP" sz="2800" dirty="0" smtClean="0"/>
          </a:p>
          <a:p>
            <a:pPr marL="0" indent="0">
              <a:buNone/>
            </a:pPr>
            <a:endParaRPr lang="en-US" altLang="ja-JP" sz="2800" dirty="0" smtClean="0"/>
          </a:p>
          <a:p>
            <a:pPr marL="0" indent="0">
              <a:buNone/>
            </a:pPr>
            <a:r>
              <a:rPr kumimoji="1" lang="ja-JP" altLang="en-US" sz="2800" dirty="0" smtClean="0"/>
              <a:t>連絡先：</a:t>
            </a:r>
            <a:endParaRPr kumimoji="1" lang="en-US" altLang="ja-JP" sz="2800" dirty="0" smtClean="0"/>
          </a:p>
          <a:p>
            <a:pPr marL="0" indent="0">
              <a:buNone/>
            </a:pPr>
            <a:r>
              <a:rPr lang="ja-JP" altLang="en-US" sz="2800" dirty="0" smtClean="0"/>
              <a:t>大阪大学 井上研究室</a:t>
            </a:r>
            <a:r>
              <a:rPr lang="ja-JP" altLang="en-US" sz="2800" dirty="0"/>
              <a:t> </a:t>
            </a:r>
            <a:r>
              <a:rPr lang="ja-JP" altLang="en-US" sz="2800" dirty="0" smtClean="0"/>
              <a:t>瀬村まで</a:t>
            </a:r>
            <a:endParaRPr kumimoji="1" lang="en-US" altLang="ja-JP" sz="2800" dirty="0" smtClean="0"/>
          </a:p>
          <a:p>
            <a:pPr marL="0" indent="0">
              <a:buNone/>
            </a:pPr>
            <a:r>
              <a:rPr lang="en-US" altLang="ja-JP" sz="2800" smtClean="0"/>
              <a:t>y-semura(AT)ist.osaka-u.ac.jp</a:t>
            </a:r>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24</a:t>
            </a:fld>
            <a:endParaRPr lang="ja-JP" altLang="en-US" dirty="0">
              <a:solidFill>
                <a:srgbClr val="000000"/>
              </a:solidFill>
            </a:endParaRPr>
          </a:p>
        </p:txBody>
      </p:sp>
    </p:spTree>
    <p:extLst>
      <p:ext uri="{BB962C8B-B14F-4D97-AF65-F5344CB8AC3E}">
        <p14:creationId xmlns:p14="http://schemas.microsoft.com/office/powerpoint/2010/main" val="1378783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457200" y="2420788"/>
            <a:ext cx="8229600" cy="3212369"/>
          </a:xfrm>
          <a:prstGeom prst="roundRect">
            <a:avLst/>
          </a:prstGeom>
          <a:solidFill>
            <a:schemeClr val="bg1"/>
          </a:solidFill>
          <a:ln w="19050">
            <a:solidFill>
              <a:srgbClr val="4C84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sz="3600" dirty="0" smtClean="0"/>
              <a:t>コードクローン検出ツール</a:t>
            </a:r>
            <a:r>
              <a:rPr kumimoji="1" lang="en-US" altLang="ja-JP" sz="3600" dirty="0" smtClean="0"/>
              <a:t>: CCFinder</a:t>
            </a:r>
            <a:r>
              <a:rPr lang="en-US" altLang="ja-JP" sz="2000" dirty="0"/>
              <a:t>[2</a:t>
            </a:r>
            <a:r>
              <a:rPr lang="en-US" altLang="ja-JP" sz="2000" dirty="0" smtClean="0"/>
              <a:t>]</a:t>
            </a:r>
            <a:endParaRPr kumimoji="1" lang="ja-JP" altLang="en-US" sz="3600" dirty="0"/>
          </a:p>
        </p:txBody>
      </p:sp>
      <p:sp>
        <p:nvSpPr>
          <p:cNvPr id="3" name="コンテンツ プレースホルダー 2"/>
          <p:cNvSpPr>
            <a:spLocks noGrp="1"/>
          </p:cNvSpPr>
          <p:nvPr>
            <p:ph idx="1"/>
          </p:nvPr>
        </p:nvSpPr>
        <p:spPr>
          <a:xfrm>
            <a:off x="408755" y="1096933"/>
            <a:ext cx="8229600" cy="919071"/>
          </a:xfrm>
        </p:spPr>
        <p:txBody>
          <a:bodyPr/>
          <a:lstStyle/>
          <a:p>
            <a:pPr>
              <a:buFont typeface="Wingdings" panose="05000000000000000000" pitchFamily="2" charset="2"/>
              <a:buChar char="l"/>
            </a:pPr>
            <a:r>
              <a:rPr lang="en-US" altLang="ja-JP" dirty="0" smtClean="0"/>
              <a:t>CCFinder </a:t>
            </a:r>
            <a:r>
              <a:rPr lang="ja-JP" altLang="en-US" dirty="0" smtClean="0"/>
              <a:t>は</a:t>
            </a:r>
            <a:r>
              <a:rPr lang="ja-JP" altLang="en-US" dirty="0"/>
              <a:t>コードクローン検出ツールであり，　　　　多くの企業や研究で使用されて</a:t>
            </a:r>
            <a:r>
              <a:rPr lang="ja-JP" altLang="en-US" dirty="0" smtClean="0"/>
              <a:t>いる</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a:t>
            </a:fld>
            <a:endParaRPr lang="ja-JP" altLang="en-US" dirty="0">
              <a:solidFill>
                <a:srgbClr val="000000"/>
              </a:solidFill>
            </a:endParaRPr>
          </a:p>
        </p:txBody>
      </p:sp>
      <p:sp>
        <p:nvSpPr>
          <p:cNvPr id="7" name="コンテンツ プレースホルダー 2"/>
          <p:cNvSpPr txBox="1">
            <a:spLocks/>
          </p:cNvSpPr>
          <p:nvPr/>
        </p:nvSpPr>
        <p:spPr bwMode="auto">
          <a:xfrm>
            <a:off x="686336" y="2655373"/>
            <a:ext cx="7905378" cy="2944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buFont typeface="Wingdings" panose="05000000000000000000" pitchFamily="2" charset="2"/>
              <a:buChar char="Ø"/>
            </a:pPr>
            <a:r>
              <a:rPr lang="en-US" altLang="ja-JP" dirty="0" smtClean="0"/>
              <a:t>C</a:t>
            </a:r>
            <a:r>
              <a:rPr lang="ja-JP" altLang="en-US" dirty="0" err="1" smtClean="0"/>
              <a:t>，</a:t>
            </a:r>
            <a:r>
              <a:rPr lang="en-US" altLang="ja-JP" dirty="0" smtClean="0"/>
              <a:t>C++</a:t>
            </a:r>
            <a:r>
              <a:rPr lang="ja-JP" altLang="en-US" dirty="0" err="1" smtClean="0"/>
              <a:t>，</a:t>
            </a:r>
            <a:r>
              <a:rPr lang="en-US" altLang="ja-JP" dirty="0" smtClean="0"/>
              <a:t>Java</a:t>
            </a:r>
            <a:r>
              <a:rPr lang="ja-JP" altLang="en-US" dirty="0" err="1" smtClean="0"/>
              <a:t>，</a:t>
            </a:r>
            <a:r>
              <a:rPr lang="en-US" altLang="ja-JP" dirty="0" smtClean="0"/>
              <a:t>COBOL</a:t>
            </a:r>
            <a:r>
              <a:rPr lang="ja-JP" altLang="en-US" dirty="0" err="1" smtClean="0"/>
              <a:t>，</a:t>
            </a:r>
            <a:r>
              <a:rPr lang="en-US" altLang="ja-JP" dirty="0" smtClean="0"/>
              <a:t>Fortran</a:t>
            </a:r>
            <a:r>
              <a:rPr lang="ja-JP" altLang="en-US" dirty="0" smtClean="0"/>
              <a:t>に対応している</a:t>
            </a:r>
            <a:endParaRPr lang="en-US" altLang="ja-JP" dirty="0" smtClean="0"/>
          </a:p>
          <a:p>
            <a:pPr>
              <a:buFont typeface="Wingdings" panose="05000000000000000000" pitchFamily="2" charset="2"/>
              <a:buChar char="Ø"/>
            </a:pPr>
            <a:endParaRPr lang="en-US" altLang="ja-JP" dirty="0" smtClean="0"/>
          </a:p>
          <a:p>
            <a:pPr>
              <a:buFont typeface="Wingdings" panose="05000000000000000000" pitchFamily="2" charset="2"/>
              <a:buChar char="Ø"/>
            </a:pPr>
            <a:r>
              <a:rPr lang="ja-JP" altLang="en-US" dirty="0" smtClean="0"/>
              <a:t>ソースコードを言語の文法に沿って</a:t>
            </a:r>
            <a:r>
              <a:rPr lang="ja-JP" altLang="en-US" dirty="0" smtClean="0">
                <a:solidFill>
                  <a:srgbClr val="FF0000"/>
                </a:solidFill>
              </a:rPr>
              <a:t>字句解析</a:t>
            </a:r>
            <a:r>
              <a:rPr lang="ja-JP" altLang="en-US" dirty="0" smtClean="0"/>
              <a:t>を行い，　　</a:t>
            </a:r>
            <a:r>
              <a:rPr lang="ja-JP" altLang="en-US" dirty="0" smtClean="0">
                <a:solidFill>
                  <a:srgbClr val="00B0F0"/>
                </a:solidFill>
              </a:rPr>
              <a:t>トークン単位</a:t>
            </a:r>
            <a:r>
              <a:rPr lang="ja-JP" altLang="en-US" dirty="0" smtClean="0"/>
              <a:t>のコードクローンを検出する</a:t>
            </a:r>
            <a:endParaRPr lang="en-US" altLang="ja-JP" dirty="0" smtClean="0"/>
          </a:p>
          <a:p>
            <a:pPr marL="0" indent="0">
              <a:buNone/>
            </a:pPr>
            <a:endParaRPr lang="en-US" altLang="ja-JP" dirty="0" smtClean="0"/>
          </a:p>
          <a:p>
            <a:pPr>
              <a:buFont typeface="Wingdings" panose="05000000000000000000" pitchFamily="2" charset="2"/>
              <a:buChar char="Ø"/>
            </a:pPr>
            <a:r>
              <a:rPr lang="ja-JP" altLang="en-US" dirty="0" smtClean="0"/>
              <a:t>識別子やリテラルを表すトークンを判別することで，　　　　　 </a:t>
            </a:r>
            <a:r>
              <a:rPr lang="ja-JP" altLang="en-US" dirty="0" smtClean="0">
                <a:solidFill>
                  <a:srgbClr val="00B0F0"/>
                </a:solidFill>
              </a:rPr>
              <a:t>タイプ </a:t>
            </a:r>
            <a:r>
              <a:rPr lang="en-US" altLang="ja-JP" dirty="0" smtClean="0">
                <a:solidFill>
                  <a:srgbClr val="00B0F0"/>
                </a:solidFill>
              </a:rPr>
              <a:t>2 </a:t>
            </a:r>
            <a:r>
              <a:rPr lang="ja-JP" altLang="en-US" dirty="0" smtClean="0"/>
              <a:t>のコードクローンを検出する</a:t>
            </a:r>
            <a:endParaRPr lang="ja-JP" altLang="en-US" dirty="0"/>
          </a:p>
        </p:txBody>
      </p:sp>
      <p:sp>
        <p:nvSpPr>
          <p:cNvPr id="8" name="コンテンツ プレースホルダー 2"/>
          <p:cNvSpPr txBox="1">
            <a:spLocks/>
          </p:cNvSpPr>
          <p:nvPr/>
        </p:nvSpPr>
        <p:spPr bwMode="auto">
          <a:xfrm>
            <a:off x="888617" y="2204643"/>
            <a:ext cx="2566465" cy="416228"/>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en-US" altLang="ja-JP" dirty="0" smtClean="0"/>
              <a:t>CCFinder </a:t>
            </a:r>
            <a:r>
              <a:rPr lang="ja-JP" altLang="en-US" dirty="0" smtClean="0"/>
              <a:t>の特徴</a:t>
            </a:r>
            <a:endParaRPr lang="ja-JP" altLang="en-US" dirty="0"/>
          </a:p>
        </p:txBody>
      </p:sp>
      <p:sp>
        <p:nvSpPr>
          <p:cNvPr id="9" name="テキスト ボックス 8"/>
          <p:cNvSpPr txBox="1"/>
          <p:nvPr/>
        </p:nvSpPr>
        <p:spPr>
          <a:xfrm>
            <a:off x="408754" y="6037940"/>
            <a:ext cx="8482835" cy="40289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[2] </a:t>
            </a:r>
            <a:r>
              <a:rPr lang="en-US" altLang="ja-JP" sz="1200" dirty="0"/>
              <a:t>Toshihiro </a:t>
            </a:r>
            <a:r>
              <a:rPr lang="en-US" altLang="ja-JP" sz="1200" dirty="0" err="1"/>
              <a:t>Kamiya</a:t>
            </a:r>
            <a:r>
              <a:rPr lang="en-US" altLang="ja-JP" sz="1200" dirty="0"/>
              <a:t>, Shinji </a:t>
            </a:r>
            <a:r>
              <a:rPr lang="en-US" altLang="ja-JP" sz="1200" dirty="0" err="1"/>
              <a:t>Kusumoto</a:t>
            </a:r>
            <a:r>
              <a:rPr lang="en-US" altLang="ja-JP" sz="1200" dirty="0"/>
              <a:t>, and </a:t>
            </a:r>
            <a:r>
              <a:rPr lang="en-US" altLang="ja-JP" sz="1200" dirty="0" err="1"/>
              <a:t>Katsuro</a:t>
            </a:r>
            <a:r>
              <a:rPr lang="en-US" altLang="ja-JP" sz="1200" dirty="0"/>
              <a:t> </a:t>
            </a:r>
            <a:r>
              <a:rPr lang="en-US" altLang="ja-JP" sz="1200" dirty="0" smtClean="0"/>
              <a:t>Inoue. CCFinder</a:t>
            </a:r>
            <a:r>
              <a:rPr lang="en-US" altLang="ja-JP" sz="1200" dirty="0"/>
              <a:t>: a multilinguistic token-based code clone </a:t>
            </a:r>
            <a:r>
              <a:rPr lang="en-US" altLang="ja-JP" sz="1200" dirty="0" smtClean="0"/>
              <a:t>detection system </a:t>
            </a:r>
            <a:r>
              <a:rPr lang="en-US" altLang="ja-JP" sz="1200" dirty="0"/>
              <a:t>for large scale source code. </a:t>
            </a:r>
            <a:r>
              <a:rPr lang="en-US" altLang="ja-JP" sz="1200" i="1" dirty="0"/>
              <a:t>IEEE Trans. </a:t>
            </a:r>
            <a:r>
              <a:rPr lang="en-US" altLang="ja-JP" sz="1200" i="1" dirty="0" err="1" smtClean="0"/>
              <a:t>Softw</a:t>
            </a:r>
            <a:r>
              <a:rPr lang="en-US" altLang="ja-JP" sz="1200" i="1" dirty="0" smtClean="0"/>
              <a:t>. Eng</a:t>
            </a:r>
            <a:r>
              <a:rPr lang="en-US" altLang="ja-JP" sz="1200" i="1" dirty="0"/>
              <a:t>.</a:t>
            </a:r>
            <a:r>
              <a:rPr lang="en-US" altLang="ja-JP" sz="1200" dirty="0"/>
              <a:t>, Vol. 28, No. 7, pp. 654–670, 2002.</a:t>
            </a:r>
            <a:endParaRPr kumimoji="1" lang="ja-JP" altLang="en-US" sz="1200" dirty="0"/>
          </a:p>
        </p:txBody>
      </p:sp>
    </p:spTree>
    <p:extLst>
      <p:ext uri="{BB962C8B-B14F-4D97-AF65-F5344CB8AC3E}">
        <p14:creationId xmlns:p14="http://schemas.microsoft.com/office/powerpoint/2010/main" val="4199092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32"/>
          <p:cNvSpPr/>
          <p:nvPr/>
        </p:nvSpPr>
        <p:spPr>
          <a:xfrm>
            <a:off x="352040" y="2062871"/>
            <a:ext cx="3327499" cy="2957247"/>
          </a:xfrm>
          <a:prstGeom prst="roundRect">
            <a:avLst/>
          </a:pr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smtClean="0"/>
              <a:t>CCFinder </a:t>
            </a:r>
            <a:r>
              <a:rPr kumimoji="1" lang="ja-JP" altLang="en-US" dirty="0" smtClean="0"/>
              <a:t>の処理概要（字句解析）</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4</a:t>
            </a:fld>
            <a:endParaRPr lang="ja-JP" altLang="en-US">
              <a:solidFill>
                <a:srgbClr val="000000"/>
              </a:solidFill>
            </a:endParaRPr>
          </a:p>
        </p:txBody>
      </p:sp>
      <p:sp>
        <p:nvSpPr>
          <p:cNvPr id="31" name="Text Box 5"/>
          <p:cNvSpPr txBox="1">
            <a:spLocks noChangeArrowheads="1"/>
          </p:cNvSpPr>
          <p:nvPr/>
        </p:nvSpPr>
        <p:spPr bwMode="auto">
          <a:xfrm>
            <a:off x="756023" y="1523952"/>
            <a:ext cx="2531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ソースファイル</a:t>
            </a:r>
            <a:endParaRPr lang="en-US" altLang="ja-JP" sz="2000" dirty="0">
              <a:latin typeface="メイリオ" panose="020B0604030504040204" pitchFamily="50" charset="-128"/>
              <a:ea typeface="メイリオ" panose="020B0604030504040204" pitchFamily="50" charset="-128"/>
            </a:endParaRPr>
          </a:p>
        </p:txBody>
      </p:sp>
      <p:sp>
        <p:nvSpPr>
          <p:cNvPr id="32" name="Text Box 6"/>
          <p:cNvSpPr txBox="1">
            <a:spLocks noChangeArrowheads="1"/>
          </p:cNvSpPr>
          <p:nvPr/>
        </p:nvSpPr>
        <p:spPr bwMode="auto">
          <a:xfrm>
            <a:off x="750126" y="2441915"/>
            <a:ext cx="2531326" cy="400110"/>
          </a:xfrm>
          <a:prstGeom prst="rect">
            <a:avLst/>
          </a:prstGeom>
          <a:solidFill>
            <a:srgbClr val="D5FFDC"/>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字句解析</a:t>
            </a:r>
            <a:endParaRPr lang="en-US" altLang="ja-JP" sz="2000" dirty="0">
              <a:latin typeface="メイリオ" panose="020B0604030504040204" pitchFamily="50" charset="-128"/>
              <a:ea typeface="メイリオ" panose="020B0604030504040204" pitchFamily="50" charset="-128"/>
            </a:endParaRPr>
          </a:p>
        </p:txBody>
      </p:sp>
      <p:sp>
        <p:nvSpPr>
          <p:cNvPr id="35" name="Text Box 7"/>
          <p:cNvSpPr txBox="1">
            <a:spLocks noChangeArrowheads="1"/>
          </p:cNvSpPr>
          <p:nvPr/>
        </p:nvSpPr>
        <p:spPr bwMode="auto">
          <a:xfrm>
            <a:off x="750126" y="3406413"/>
            <a:ext cx="2531326" cy="400110"/>
          </a:xfrm>
          <a:prstGeom prst="rect">
            <a:avLst/>
          </a:prstGeom>
          <a:solidFill>
            <a:srgbClr val="AFCEEB">
              <a:alpha val="49804"/>
            </a:srgbClr>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chemeClr val="tx1">
                    <a:lumMod val="50000"/>
                    <a:lumOff val="50000"/>
                  </a:schemeClr>
                </a:solidFill>
                <a:latin typeface="メイリオ" panose="020B0604030504040204" pitchFamily="50" charset="-128"/>
                <a:ea typeface="メイリオ" panose="020B0604030504040204" pitchFamily="50" charset="-128"/>
              </a:rPr>
              <a:t>変換処理</a:t>
            </a:r>
            <a:endParaRPr lang="en-US" altLang="ja-JP" sz="2000" dirty="0">
              <a:solidFill>
                <a:schemeClr val="tx1">
                  <a:lumMod val="50000"/>
                  <a:lumOff val="50000"/>
                </a:schemeClr>
              </a:solidFill>
              <a:latin typeface="メイリオ" panose="020B0604030504040204" pitchFamily="50" charset="-128"/>
              <a:ea typeface="メイリオ" panose="020B0604030504040204" pitchFamily="50" charset="-128"/>
            </a:endParaRPr>
          </a:p>
        </p:txBody>
      </p:sp>
      <p:sp>
        <p:nvSpPr>
          <p:cNvPr id="36" name="Text Box 9"/>
          <p:cNvSpPr txBox="1">
            <a:spLocks noChangeArrowheads="1"/>
          </p:cNvSpPr>
          <p:nvPr/>
        </p:nvSpPr>
        <p:spPr bwMode="auto">
          <a:xfrm>
            <a:off x="750126" y="4370912"/>
            <a:ext cx="2531326" cy="400110"/>
          </a:xfrm>
          <a:prstGeom prst="rect">
            <a:avLst/>
          </a:prstGeom>
          <a:solidFill>
            <a:srgbClr val="FFFFCC">
              <a:alpha val="49804"/>
            </a:srgbClr>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chemeClr val="tx1">
                    <a:lumMod val="50000"/>
                    <a:lumOff val="50000"/>
                  </a:schemeClr>
                </a:solidFill>
                <a:latin typeface="メイリオ" panose="020B0604030504040204" pitchFamily="50" charset="-128"/>
                <a:ea typeface="メイリオ" panose="020B0604030504040204" pitchFamily="50" charset="-128"/>
              </a:rPr>
              <a:t>クローン</a:t>
            </a:r>
            <a:r>
              <a:rPr lang="ja-JP" altLang="en-US" sz="2000" dirty="0" smtClean="0">
                <a:solidFill>
                  <a:schemeClr val="tx1">
                    <a:lumMod val="50000"/>
                    <a:lumOff val="50000"/>
                  </a:schemeClr>
                </a:solidFill>
                <a:latin typeface="メイリオ" panose="020B0604030504040204" pitchFamily="50" charset="-128"/>
                <a:ea typeface="メイリオ" panose="020B0604030504040204" pitchFamily="50" charset="-128"/>
              </a:rPr>
              <a:t>検出・出力</a:t>
            </a:r>
            <a:endParaRPr lang="en-US" altLang="ja-JP" sz="2000" dirty="0">
              <a:solidFill>
                <a:schemeClr val="tx1">
                  <a:lumMod val="50000"/>
                  <a:lumOff val="50000"/>
                </a:schemeClr>
              </a:solidFill>
              <a:latin typeface="メイリオ" panose="020B0604030504040204" pitchFamily="50" charset="-128"/>
              <a:ea typeface="メイリオ" panose="020B0604030504040204" pitchFamily="50" charset="-128"/>
            </a:endParaRPr>
          </a:p>
        </p:txBody>
      </p:sp>
      <p:sp>
        <p:nvSpPr>
          <p:cNvPr id="41" name="Text Box 22"/>
          <p:cNvSpPr txBox="1">
            <a:spLocks noChangeArrowheads="1"/>
          </p:cNvSpPr>
          <p:nvPr/>
        </p:nvSpPr>
        <p:spPr bwMode="auto">
          <a:xfrm>
            <a:off x="689138" y="1878205"/>
            <a:ext cx="1102455" cy="369332"/>
          </a:xfrm>
          <a:prstGeom prst="rect">
            <a:avLst/>
          </a:prstGeom>
          <a:solidFill>
            <a:srgbClr val="FFFFFF"/>
          </a:solidFill>
          <a:ln>
            <a:noFill/>
          </a:ln>
          <a:effectLst/>
        </p:spPr>
        <p:txBody>
          <a:bodyPr wrap="square">
            <a:spAutoFit/>
          </a:bodyPr>
          <a:lstStyle/>
          <a:p>
            <a:pPr algn="ctr">
              <a:lnSpc>
                <a:spcPct val="100000"/>
              </a:lnSpc>
              <a:spcBef>
                <a:spcPct val="50000"/>
              </a:spcBef>
              <a:buClrTx/>
              <a:buSzTx/>
              <a:buFontTx/>
              <a:buNone/>
            </a:pPr>
            <a:r>
              <a:rPr lang="en-US" altLang="ja-JP" dirty="0"/>
              <a:t>CCFinder</a:t>
            </a:r>
          </a:p>
        </p:txBody>
      </p:sp>
      <p:sp>
        <p:nvSpPr>
          <p:cNvPr id="42" name="Rectangle 14"/>
          <p:cNvSpPr>
            <a:spLocks noChangeArrowheads="1"/>
          </p:cNvSpPr>
          <p:nvPr/>
        </p:nvSpPr>
        <p:spPr bwMode="auto">
          <a:xfrm>
            <a:off x="739781" y="5309290"/>
            <a:ext cx="2544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クローン</a:t>
            </a:r>
            <a:r>
              <a:rPr lang="ja-JP" altLang="en-US" sz="2000" dirty="0">
                <a:latin typeface="メイリオ" panose="020B0604030504040204" pitchFamily="50" charset="-128"/>
                <a:ea typeface="メイリオ" panose="020B0604030504040204" pitchFamily="50" charset="-128"/>
              </a:rPr>
              <a:t>位置情報</a:t>
            </a:r>
            <a:endParaRPr lang="en-US" altLang="ja-JP" sz="2000" dirty="0">
              <a:latin typeface="メイリオ" panose="020B0604030504040204" pitchFamily="50" charset="-128"/>
              <a:ea typeface="メイリオ" panose="020B0604030504040204" pitchFamily="50" charset="-128"/>
            </a:endParaRPr>
          </a:p>
        </p:txBody>
      </p:sp>
      <p:sp>
        <p:nvSpPr>
          <p:cNvPr id="6" name="下矢印 5"/>
          <p:cNvSpPr/>
          <p:nvPr/>
        </p:nvSpPr>
        <p:spPr>
          <a:xfrm>
            <a:off x="1791594" y="1957178"/>
            <a:ext cx="460184" cy="379681"/>
          </a:xfrm>
          <a:prstGeom prst="downArrow">
            <a:avLst/>
          </a:prstGeom>
          <a:solidFill>
            <a:srgbClr val="BEFAC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下矢印 33"/>
          <p:cNvSpPr/>
          <p:nvPr/>
        </p:nvSpPr>
        <p:spPr>
          <a:xfrm>
            <a:off x="1782157" y="2934378"/>
            <a:ext cx="460184" cy="379681"/>
          </a:xfrm>
          <a:prstGeom prst="downArrow">
            <a:avLst/>
          </a:prstGeom>
          <a:solidFill>
            <a:srgbClr val="D7E7F5"/>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下矢印 42"/>
          <p:cNvSpPr/>
          <p:nvPr/>
        </p:nvSpPr>
        <p:spPr>
          <a:xfrm>
            <a:off x="1782157" y="3898877"/>
            <a:ext cx="460184" cy="379681"/>
          </a:xfrm>
          <a:prstGeom prst="downArrow">
            <a:avLst/>
          </a:prstGeom>
          <a:solidFill>
            <a:srgbClr val="FFFFCC"/>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下矢印 44"/>
          <p:cNvSpPr/>
          <p:nvPr/>
        </p:nvSpPr>
        <p:spPr>
          <a:xfrm>
            <a:off x="1782157" y="4863376"/>
            <a:ext cx="460184" cy="379681"/>
          </a:xfrm>
          <a:prstGeom prst="downArrow">
            <a:avLst/>
          </a:prstGeom>
          <a:solidFill>
            <a:schemeClr val="accent6">
              <a:lumMod val="20000"/>
              <a:lumOff val="80000"/>
            </a:schemeClr>
          </a:solidFill>
          <a:ln w="12700">
            <a:solidFill>
              <a:srgbClr val="80808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grpSp>
        <p:nvGrpSpPr>
          <p:cNvPr id="10" name="グループ化 9"/>
          <p:cNvGrpSpPr/>
          <p:nvPr/>
        </p:nvGrpSpPr>
        <p:grpSpPr>
          <a:xfrm>
            <a:off x="3898329" y="1125561"/>
            <a:ext cx="4770276" cy="1874619"/>
            <a:chOff x="3871743" y="983395"/>
            <a:chExt cx="4770276" cy="1874619"/>
          </a:xfrm>
        </p:grpSpPr>
        <p:sp>
          <p:nvSpPr>
            <p:cNvPr id="9" name="角丸四角形吹き出し 8"/>
            <p:cNvSpPr/>
            <p:nvPr/>
          </p:nvSpPr>
          <p:spPr>
            <a:xfrm>
              <a:off x="3871743" y="1105670"/>
              <a:ext cx="4770276" cy="1752344"/>
            </a:xfrm>
            <a:prstGeom prst="wedgeRoundRectCallout">
              <a:avLst>
                <a:gd name="adj1" fmla="val -59625"/>
                <a:gd name="adj2" fmla="val 26290"/>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Rectangle 2"/>
            <p:cNvSpPr>
              <a:spLocks noChangeArrowheads="1"/>
            </p:cNvSpPr>
            <p:nvPr/>
          </p:nvSpPr>
          <p:spPr bwMode="auto">
            <a:xfrm>
              <a:off x="4203639" y="1351696"/>
              <a:ext cx="4159656" cy="400110"/>
            </a:xfrm>
            <a:prstGeom prst="rect">
              <a:avLst/>
            </a:prstGeom>
            <a:noFill/>
            <a:ln>
              <a:solidFill>
                <a:schemeClr val="tx1"/>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000" spc="130" dirty="0">
                  <a:latin typeface="Arial" panose="020B0604020202020204" pitchFamily="34" charset="0"/>
                </a:rPr>
                <a:t>i</a:t>
              </a:r>
              <a:r>
                <a:rPr kumimoji="0" lang="en-US" altLang="ja-JP" sz="2000" spc="130" dirty="0" smtClean="0">
                  <a:latin typeface="Arial" panose="020B0604020202020204" pitchFamily="34" charset="0"/>
                </a:rPr>
                <a:t>f (b==c) value=</a:t>
              </a:r>
              <a:r>
                <a:rPr kumimoji="0" lang="en-US" altLang="ja-JP" sz="2000" spc="130" dirty="0" err="1" smtClean="0">
                  <a:latin typeface="Arial" panose="020B0604020202020204" pitchFamily="34" charset="0"/>
                </a:rPr>
                <a:t>i</a:t>
              </a:r>
              <a:r>
                <a:rPr kumimoji="0" lang="en-US" altLang="ja-JP" sz="2000" spc="130" dirty="0" smtClean="0">
                  <a:latin typeface="Arial" panose="020B0604020202020204" pitchFamily="34" charset="0"/>
                </a:rPr>
                <a:t> ;</a:t>
              </a:r>
              <a:endParaRPr kumimoji="0" lang="ja-JP" altLang="ja-JP" sz="2000" b="0" i="0" u="none" strike="noStrike" cap="none" spc="130" normalizeH="0" dirty="0">
                <a:ln>
                  <a:noFill/>
                </a:ln>
                <a:solidFill>
                  <a:schemeClr val="tx1"/>
                </a:solidFill>
                <a:effectLst/>
                <a:latin typeface="Arial" panose="020B0604020202020204" pitchFamily="34" charset="0"/>
              </a:endParaRPr>
            </a:p>
          </p:txBody>
        </p:sp>
        <p:sp>
          <p:nvSpPr>
            <p:cNvPr id="59" name="Rectangle 2"/>
            <p:cNvSpPr>
              <a:spLocks noChangeArrowheads="1"/>
            </p:cNvSpPr>
            <p:nvPr/>
          </p:nvSpPr>
          <p:spPr bwMode="auto">
            <a:xfrm>
              <a:off x="4203639" y="2260270"/>
              <a:ext cx="301575"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0" name="Rectangle 2"/>
            <p:cNvSpPr>
              <a:spLocks noChangeArrowheads="1"/>
            </p:cNvSpPr>
            <p:nvPr/>
          </p:nvSpPr>
          <p:spPr bwMode="auto">
            <a:xfrm>
              <a:off x="4930594" y="2260270"/>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1" name="Rectangle 2"/>
            <p:cNvSpPr>
              <a:spLocks noChangeArrowheads="1"/>
            </p:cNvSpPr>
            <p:nvPr/>
          </p:nvSpPr>
          <p:spPr bwMode="auto">
            <a:xfrm>
              <a:off x="5316891" y="2260270"/>
              <a:ext cx="457235"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2" name="Rectangle 2"/>
            <p:cNvSpPr>
              <a:spLocks noChangeArrowheads="1"/>
            </p:cNvSpPr>
            <p:nvPr/>
          </p:nvSpPr>
          <p:spPr bwMode="auto">
            <a:xfrm>
              <a:off x="5859664" y="2260270"/>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3" name="Rectangle 2"/>
            <p:cNvSpPr>
              <a:spLocks noChangeArrowheads="1"/>
            </p:cNvSpPr>
            <p:nvPr/>
          </p:nvSpPr>
          <p:spPr bwMode="auto">
            <a:xfrm>
              <a:off x="6580914" y="2260270"/>
              <a:ext cx="73514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4" name="Rectangle 2"/>
            <p:cNvSpPr>
              <a:spLocks noChangeArrowheads="1"/>
            </p:cNvSpPr>
            <p:nvPr/>
          </p:nvSpPr>
          <p:spPr bwMode="auto">
            <a:xfrm>
              <a:off x="7401593" y="2260270"/>
              <a:ext cx="306464"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5" name="Rectangle 2"/>
            <p:cNvSpPr>
              <a:spLocks noChangeArrowheads="1"/>
            </p:cNvSpPr>
            <p:nvPr/>
          </p:nvSpPr>
          <p:spPr bwMode="auto">
            <a:xfrm>
              <a:off x="7793596" y="2260270"/>
              <a:ext cx="22741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6" name="Rectangle 2"/>
            <p:cNvSpPr>
              <a:spLocks noChangeArrowheads="1"/>
            </p:cNvSpPr>
            <p:nvPr/>
          </p:nvSpPr>
          <p:spPr bwMode="auto">
            <a:xfrm>
              <a:off x="8106545" y="2260270"/>
              <a:ext cx="256750"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7" name="Rectangle 2"/>
            <p:cNvSpPr>
              <a:spLocks noChangeArrowheads="1"/>
            </p:cNvSpPr>
            <p:nvPr/>
          </p:nvSpPr>
          <p:spPr bwMode="auto">
            <a:xfrm>
              <a:off x="4595642" y="2260270"/>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8" name="Rectangle 2"/>
            <p:cNvSpPr>
              <a:spLocks noChangeArrowheads="1"/>
            </p:cNvSpPr>
            <p:nvPr/>
          </p:nvSpPr>
          <p:spPr bwMode="auto">
            <a:xfrm>
              <a:off x="6245962" y="2260270"/>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49" name="下矢印 48"/>
            <p:cNvSpPr/>
            <p:nvPr/>
          </p:nvSpPr>
          <p:spPr>
            <a:xfrm>
              <a:off x="6026789" y="1792002"/>
              <a:ext cx="460184" cy="379681"/>
            </a:xfrm>
            <a:prstGeom prst="downArrow">
              <a:avLst/>
            </a:prstGeom>
            <a:solidFill>
              <a:srgbClr val="BEFAC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Text Box 6"/>
            <p:cNvSpPr txBox="1">
              <a:spLocks noChangeArrowheads="1"/>
            </p:cNvSpPr>
            <p:nvPr/>
          </p:nvSpPr>
          <p:spPr bwMode="auto">
            <a:xfrm>
              <a:off x="5316891" y="983395"/>
              <a:ext cx="1845606" cy="324008"/>
            </a:xfrm>
            <a:prstGeom prst="rect">
              <a:avLst/>
            </a:prstGeom>
            <a:solidFill>
              <a:schemeClr val="bg1"/>
            </a:solidFill>
            <a:ln w="28575">
              <a:noFill/>
              <a:miter lim="800000"/>
              <a:headEnd/>
              <a:tailEnd/>
            </a:ln>
            <a:effectLst/>
          </p:spPr>
          <p:txBody>
            <a:bodyPr wrap="square"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字句解析の例</a:t>
              </a:r>
              <a:endParaRPr lang="en-US" altLang="ja-JP" sz="2000" dirty="0" smtClean="0">
                <a:latin typeface="メイリオ" panose="020B0604030504040204" pitchFamily="50" charset="-128"/>
                <a:ea typeface="メイリオ" panose="020B0604030504040204" pitchFamily="50" charset="-128"/>
              </a:endParaRPr>
            </a:p>
          </p:txBody>
        </p:sp>
      </p:grpSp>
      <p:sp>
        <p:nvSpPr>
          <p:cNvPr id="51" name="角丸四角形吹き出し 50"/>
          <p:cNvSpPr/>
          <p:nvPr/>
        </p:nvSpPr>
        <p:spPr>
          <a:xfrm>
            <a:off x="3898329" y="3747300"/>
            <a:ext cx="4770276" cy="2232151"/>
          </a:xfrm>
          <a:prstGeom prst="wedgeRoundRectCallout">
            <a:avLst>
              <a:gd name="adj1" fmla="val -59250"/>
              <a:gd name="adj2" fmla="val -89466"/>
              <a:gd name="adj3" fmla="val 16667"/>
            </a:avLst>
          </a:prstGeom>
          <a:solidFill>
            <a:srgbClr val="EBFFE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ソースコードを意味を持つトークンに　分割する処理を字句解析と呼ぶ</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字句</a:t>
            </a:r>
            <a:r>
              <a:rPr lang="ja-JP" altLang="en-US" dirty="0">
                <a:solidFill>
                  <a:schemeClr val="tx1"/>
                </a:solidFill>
                <a:latin typeface="メイリオ" panose="020B0604030504040204" pitchFamily="50" charset="-128"/>
                <a:ea typeface="メイリオ" panose="020B0604030504040204" pitchFamily="50" charset="-128"/>
              </a:rPr>
              <a:t>解析は言語の文法に依存する</a:t>
            </a:r>
            <a:endParaRPr lang="en-US" altLang="ja-JP"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dirty="0">
                <a:solidFill>
                  <a:schemeClr val="tx1"/>
                </a:solidFill>
                <a:latin typeface="メイリオ" panose="020B0604030504040204" pitchFamily="50" charset="-128"/>
                <a:ea typeface="メイリオ" panose="020B0604030504040204" pitchFamily="50" charset="-128"/>
              </a:rPr>
              <a:t>新たな言語を検出対象として増やすに</a:t>
            </a:r>
            <a:r>
              <a:rPr lang="ja-JP" altLang="en-US" dirty="0" smtClean="0">
                <a:solidFill>
                  <a:schemeClr val="tx1"/>
                </a:solidFill>
                <a:latin typeface="メイリオ" panose="020B0604030504040204" pitchFamily="50" charset="-128"/>
                <a:ea typeface="メイリオ" panose="020B0604030504040204" pitchFamily="50" charset="-128"/>
              </a:rPr>
              <a:t>は，　新たに字句</a:t>
            </a:r>
            <a:r>
              <a:rPr lang="ja-JP" altLang="en-US" dirty="0">
                <a:solidFill>
                  <a:schemeClr val="tx1"/>
                </a:solidFill>
                <a:latin typeface="メイリオ" panose="020B0604030504040204" pitchFamily="50" charset="-128"/>
                <a:ea typeface="メイリオ" panose="020B0604030504040204" pitchFamily="50" charset="-128"/>
              </a:rPr>
              <a:t>解析を実装する必要が</a:t>
            </a:r>
            <a:r>
              <a:rPr lang="ja-JP" altLang="en-US" dirty="0" smtClean="0">
                <a:solidFill>
                  <a:schemeClr val="tx1"/>
                </a:solidFill>
                <a:latin typeface="メイリオ" panose="020B0604030504040204" pitchFamily="50" charset="-128"/>
                <a:ea typeface="メイリオ" panose="020B0604030504040204" pitchFamily="50" charset="-128"/>
              </a:rPr>
              <a:t>ある</a:t>
            </a:r>
            <a:endParaRPr lang="en-US" altLang="ja-JP"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70071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下矢印 194"/>
          <p:cNvSpPr/>
          <p:nvPr/>
        </p:nvSpPr>
        <p:spPr>
          <a:xfrm>
            <a:off x="6053375" y="1934168"/>
            <a:ext cx="460184" cy="379681"/>
          </a:xfrm>
          <a:prstGeom prst="downArrow">
            <a:avLst/>
          </a:prstGeom>
          <a:solidFill>
            <a:srgbClr val="DCFCE2"/>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角丸四角形吹き出し 163"/>
          <p:cNvSpPr/>
          <p:nvPr/>
        </p:nvSpPr>
        <p:spPr>
          <a:xfrm>
            <a:off x="3898329" y="2146533"/>
            <a:ext cx="4770276" cy="1752344"/>
          </a:xfrm>
          <a:prstGeom prst="wedgeRoundRectCallout">
            <a:avLst>
              <a:gd name="adj1" fmla="val -59752"/>
              <a:gd name="adj2" fmla="val 30782"/>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CCFinder </a:t>
            </a:r>
            <a:r>
              <a:rPr kumimoji="1" lang="ja-JP" altLang="en-US" dirty="0" smtClean="0"/>
              <a:t>の処理概要（変換処理）</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5</a:t>
            </a:fld>
            <a:endParaRPr lang="ja-JP" altLang="en-US">
              <a:solidFill>
                <a:srgbClr val="000000"/>
              </a:solidFill>
            </a:endParaRPr>
          </a:p>
        </p:txBody>
      </p:sp>
      <p:sp>
        <p:nvSpPr>
          <p:cNvPr id="61" name="Rectangle 2"/>
          <p:cNvSpPr>
            <a:spLocks noChangeArrowheads="1"/>
          </p:cNvSpPr>
          <p:nvPr/>
        </p:nvSpPr>
        <p:spPr bwMode="auto">
          <a:xfrm>
            <a:off x="4232889" y="3408235"/>
            <a:ext cx="301575" cy="371833"/>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2" name="Rectangle 2"/>
          <p:cNvSpPr>
            <a:spLocks noChangeArrowheads="1"/>
          </p:cNvSpPr>
          <p:nvPr/>
        </p:nvSpPr>
        <p:spPr bwMode="auto">
          <a:xfrm>
            <a:off x="4959844" y="3408235"/>
            <a:ext cx="300759"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3" name="Rectangle 2"/>
          <p:cNvSpPr>
            <a:spLocks noChangeArrowheads="1"/>
          </p:cNvSpPr>
          <p:nvPr/>
        </p:nvSpPr>
        <p:spPr bwMode="auto">
          <a:xfrm>
            <a:off x="5346141" y="3408235"/>
            <a:ext cx="457235"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4" name="Rectangle 2"/>
          <p:cNvSpPr>
            <a:spLocks noChangeArrowheads="1"/>
          </p:cNvSpPr>
          <p:nvPr/>
        </p:nvSpPr>
        <p:spPr bwMode="auto">
          <a:xfrm>
            <a:off x="5888914" y="3408235"/>
            <a:ext cx="300759"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5" name="Rectangle 2"/>
          <p:cNvSpPr>
            <a:spLocks noChangeArrowheads="1"/>
          </p:cNvSpPr>
          <p:nvPr/>
        </p:nvSpPr>
        <p:spPr bwMode="auto">
          <a:xfrm>
            <a:off x="6610164" y="3408235"/>
            <a:ext cx="735140"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6" name="Rectangle 2"/>
          <p:cNvSpPr>
            <a:spLocks noChangeArrowheads="1"/>
          </p:cNvSpPr>
          <p:nvPr/>
        </p:nvSpPr>
        <p:spPr bwMode="auto">
          <a:xfrm>
            <a:off x="7430843" y="3408235"/>
            <a:ext cx="306464"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7" name="Rectangle 2"/>
          <p:cNvSpPr>
            <a:spLocks noChangeArrowheads="1"/>
          </p:cNvSpPr>
          <p:nvPr/>
        </p:nvSpPr>
        <p:spPr bwMode="auto">
          <a:xfrm>
            <a:off x="7822846" y="3408235"/>
            <a:ext cx="227410"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8" name="Rectangle 2"/>
          <p:cNvSpPr>
            <a:spLocks noChangeArrowheads="1"/>
          </p:cNvSpPr>
          <p:nvPr/>
        </p:nvSpPr>
        <p:spPr bwMode="auto">
          <a:xfrm>
            <a:off x="8135795" y="3408235"/>
            <a:ext cx="256750"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9" name="Rectangle 2"/>
          <p:cNvSpPr>
            <a:spLocks noChangeArrowheads="1"/>
          </p:cNvSpPr>
          <p:nvPr/>
        </p:nvSpPr>
        <p:spPr bwMode="auto">
          <a:xfrm>
            <a:off x="4624892" y="3408235"/>
            <a:ext cx="24941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0" name="Rectangle 2"/>
          <p:cNvSpPr>
            <a:spLocks noChangeArrowheads="1"/>
          </p:cNvSpPr>
          <p:nvPr/>
        </p:nvSpPr>
        <p:spPr bwMode="auto">
          <a:xfrm>
            <a:off x="6275212" y="3408235"/>
            <a:ext cx="24941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48" name="角丸四角形 47"/>
          <p:cNvSpPr/>
          <p:nvPr/>
        </p:nvSpPr>
        <p:spPr>
          <a:xfrm>
            <a:off x="352040" y="2062871"/>
            <a:ext cx="3327499" cy="2957247"/>
          </a:xfrm>
          <a:prstGeom prst="roundRect">
            <a:avLst/>
          </a:pr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Text Box 5"/>
          <p:cNvSpPr txBox="1">
            <a:spLocks noChangeArrowheads="1"/>
          </p:cNvSpPr>
          <p:nvPr/>
        </p:nvSpPr>
        <p:spPr bwMode="auto">
          <a:xfrm>
            <a:off x="756023" y="1523952"/>
            <a:ext cx="2531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ソースファイル</a:t>
            </a:r>
            <a:endParaRPr lang="en-US" altLang="ja-JP" sz="2000" dirty="0">
              <a:latin typeface="メイリオ" panose="020B0604030504040204" pitchFamily="50" charset="-128"/>
              <a:ea typeface="メイリオ" panose="020B0604030504040204" pitchFamily="50" charset="-128"/>
            </a:endParaRPr>
          </a:p>
        </p:txBody>
      </p:sp>
      <p:sp>
        <p:nvSpPr>
          <p:cNvPr id="50" name="Text Box 6"/>
          <p:cNvSpPr txBox="1">
            <a:spLocks noChangeArrowheads="1"/>
          </p:cNvSpPr>
          <p:nvPr/>
        </p:nvSpPr>
        <p:spPr bwMode="auto">
          <a:xfrm>
            <a:off x="750126" y="2441915"/>
            <a:ext cx="2531326" cy="400110"/>
          </a:xfrm>
          <a:prstGeom prst="rect">
            <a:avLst/>
          </a:prstGeom>
          <a:solidFill>
            <a:srgbClr val="DCFCE2"/>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rgbClr val="808080"/>
                </a:solidFill>
                <a:latin typeface="メイリオ" panose="020B0604030504040204" pitchFamily="50" charset="-128"/>
                <a:ea typeface="メイリオ" panose="020B0604030504040204" pitchFamily="50" charset="-128"/>
              </a:rPr>
              <a:t>字句解析</a:t>
            </a:r>
            <a:endParaRPr lang="en-US" altLang="ja-JP" sz="2000" dirty="0">
              <a:solidFill>
                <a:srgbClr val="808080"/>
              </a:solidFill>
              <a:latin typeface="メイリオ" panose="020B0604030504040204" pitchFamily="50" charset="-128"/>
              <a:ea typeface="メイリオ" panose="020B0604030504040204" pitchFamily="50" charset="-128"/>
            </a:endParaRPr>
          </a:p>
        </p:txBody>
      </p:sp>
      <p:sp>
        <p:nvSpPr>
          <p:cNvPr id="76" name="Text Box 7"/>
          <p:cNvSpPr txBox="1">
            <a:spLocks noChangeArrowheads="1"/>
          </p:cNvSpPr>
          <p:nvPr/>
        </p:nvSpPr>
        <p:spPr bwMode="auto">
          <a:xfrm>
            <a:off x="750126" y="3406413"/>
            <a:ext cx="2531326" cy="400110"/>
          </a:xfrm>
          <a:prstGeom prst="rect">
            <a:avLst/>
          </a:prstGeom>
          <a:solidFill>
            <a:srgbClr val="A7E8FF"/>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変換処理</a:t>
            </a:r>
            <a:endParaRPr lang="en-US" altLang="ja-JP" sz="2000" dirty="0">
              <a:latin typeface="メイリオ" panose="020B0604030504040204" pitchFamily="50" charset="-128"/>
              <a:ea typeface="メイリオ" panose="020B0604030504040204" pitchFamily="50" charset="-128"/>
            </a:endParaRPr>
          </a:p>
        </p:txBody>
      </p:sp>
      <p:sp>
        <p:nvSpPr>
          <p:cNvPr id="77" name="Text Box 9"/>
          <p:cNvSpPr txBox="1">
            <a:spLocks noChangeArrowheads="1"/>
          </p:cNvSpPr>
          <p:nvPr/>
        </p:nvSpPr>
        <p:spPr bwMode="auto">
          <a:xfrm>
            <a:off x="750126" y="4370912"/>
            <a:ext cx="2531326" cy="400110"/>
          </a:xfrm>
          <a:prstGeom prst="rect">
            <a:avLst/>
          </a:prstGeom>
          <a:solidFill>
            <a:srgbClr val="FFFFCC">
              <a:alpha val="49804"/>
            </a:srgbClr>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chemeClr val="tx1">
                    <a:lumMod val="50000"/>
                    <a:lumOff val="50000"/>
                  </a:schemeClr>
                </a:solidFill>
                <a:latin typeface="メイリオ" panose="020B0604030504040204" pitchFamily="50" charset="-128"/>
                <a:ea typeface="メイリオ" panose="020B0604030504040204" pitchFamily="50" charset="-128"/>
              </a:rPr>
              <a:t>クローン</a:t>
            </a:r>
            <a:r>
              <a:rPr lang="ja-JP" altLang="en-US" sz="2000" dirty="0" smtClean="0">
                <a:solidFill>
                  <a:schemeClr val="tx1">
                    <a:lumMod val="50000"/>
                    <a:lumOff val="50000"/>
                  </a:schemeClr>
                </a:solidFill>
                <a:latin typeface="メイリオ" panose="020B0604030504040204" pitchFamily="50" charset="-128"/>
                <a:ea typeface="メイリオ" panose="020B0604030504040204" pitchFamily="50" charset="-128"/>
              </a:rPr>
              <a:t>検出・出力</a:t>
            </a:r>
            <a:endParaRPr lang="en-US" altLang="ja-JP" sz="2000" dirty="0">
              <a:solidFill>
                <a:schemeClr val="tx1">
                  <a:lumMod val="50000"/>
                  <a:lumOff val="50000"/>
                </a:schemeClr>
              </a:solidFill>
              <a:latin typeface="メイリオ" panose="020B0604030504040204" pitchFamily="50" charset="-128"/>
              <a:ea typeface="メイリオ" panose="020B0604030504040204" pitchFamily="50" charset="-128"/>
            </a:endParaRPr>
          </a:p>
        </p:txBody>
      </p:sp>
      <p:sp>
        <p:nvSpPr>
          <p:cNvPr id="78" name="Text Box 22"/>
          <p:cNvSpPr txBox="1">
            <a:spLocks noChangeArrowheads="1"/>
          </p:cNvSpPr>
          <p:nvPr/>
        </p:nvSpPr>
        <p:spPr bwMode="auto">
          <a:xfrm>
            <a:off x="689138" y="1878205"/>
            <a:ext cx="1102455" cy="369332"/>
          </a:xfrm>
          <a:prstGeom prst="rect">
            <a:avLst/>
          </a:prstGeom>
          <a:solidFill>
            <a:srgbClr val="FFFFFF"/>
          </a:solidFill>
          <a:ln>
            <a:noFill/>
          </a:ln>
          <a:effectLst/>
        </p:spPr>
        <p:txBody>
          <a:bodyPr wrap="square">
            <a:spAutoFit/>
          </a:bodyPr>
          <a:lstStyle/>
          <a:p>
            <a:pPr algn="ctr">
              <a:lnSpc>
                <a:spcPct val="100000"/>
              </a:lnSpc>
              <a:spcBef>
                <a:spcPct val="50000"/>
              </a:spcBef>
              <a:buClrTx/>
              <a:buSzTx/>
              <a:buFontTx/>
              <a:buNone/>
            </a:pPr>
            <a:r>
              <a:rPr lang="en-US" altLang="ja-JP" dirty="0"/>
              <a:t>CCFinder</a:t>
            </a:r>
          </a:p>
        </p:txBody>
      </p:sp>
      <p:sp>
        <p:nvSpPr>
          <p:cNvPr id="79" name="Rectangle 14"/>
          <p:cNvSpPr>
            <a:spLocks noChangeArrowheads="1"/>
          </p:cNvSpPr>
          <p:nvPr/>
        </p:nvSpPr>
        <p:spPr bwMode="auto">
          <a:xfrm>
            <a:off x="739781" y="5309290"/>
            <a:ext cx="2544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クローン</a:t>
            </a:r>
            <a:r>
              <a:rPr lang="ja-JP" altLang="en-US" sz="2000" dirty="0">
                <a:latin typeface="メイリオ" panose="020B0604030504040204" pitchFamily="50" charset="-128"/>
                <a:ea typeface="メイリオ" panose="020B0604030504040204" pitchFamily="50" charset="-128"/>
              </a:rPr>
              <a:t>位置情報</a:t>
            </a:r>
            <a:endParaRPr lang="en-US" altLang="ja-JP" sz="2000" dirty="0">
              <a:latin typeface="メイリオ" panose="020B0604030504040204" pitchFamily="50" charset="-128"/>
              <a:ea typeface="メイリオ" panose="020B0604030504040204" pitchFamily="50" charset="-128"/>
            </a:endParaRPr>
          </a:p>
        </p:txBody>
      </p:sp>
      <p:sp>
        <p:nvSpPr>
          <p:cNvPr id="80" name="下矢印 79"/>
          <p:cNvSpPr/>
          <p:nvPr/>
        </p:nvSpPr>
        <p:spPr>
          <a:xfrm>
            <a:off x="1791594" y="1957178"/>
            <a:ext cx="460184" cy="379681"/>
          </a:xfrm>
          <a:prstGeom prst="downArrow">
            <a:avLst/>
          </a:prstGeom>
          <a:solidFill>
            <a:srgbClr val="DCFCE2"/>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下矢印 80"/>
          <p:cNvSpPr/>
          <p:nvPr/>
        </p:nvSpPr>
        <p:spPr>
          <a:xfrm>
            <a:off x="1782157" y="2934378"/>
            <a:ext cx="460184" cy="379681"/>
          </a:xfrm>
          <a:prstGeom prst="downArrow">
            <a:avLst/>
          </a:prstGeom>
          <a:solidFill>
            <a:srgbClr val="A7E8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下矢印 81"/>
          <p:cNvSpPr/>
          <p:nvPr/>
        </p:nvSpPr>
        <p:spPr>
          <a:xfrm>
            <a:off x="1782157" y="3898877"/>
            <a:ext cx="460184" cy="379681"/>
          </a:xfrm>
          <a:prstGeom prst="downArrow">
            <a:avLst/>
          </a:prstGeom>
          <a:solidFill>
            <a:srgbClr val="FFFFCC"/>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下矢印 82"/>
          <p:cNvSpPr/>
          <p:nvPr/>
        </p:nvSpPr>
        <p:spPr>
          <a:xfrm>
            <a:off x="1782157" y="4863376"/>
            <a:ext cx="460184" cy="379681"/>
          </a:xfrm>
          <a:prstGeom prst="downArrow">
            <a:avLst/>
          </a:prstGeom>
          <a:solidFill>
            <a:schemeClr val="accent6">
              <a:lumMod val="20000"/>
              <a:lumOff val="80000"/>
            </a:schemeClr>
          </a:solidFill>
          <a:ln w="12700">
            <a:solidFill>
              <a:srgbClr val="80808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47" name="角丸四角形吹き出し 146"/>
          <p:cNvSpPr/>
          <p:nvPr/>
        </p:nvSpPr>
        <p:spPr>
          <a:xfrm>
            <a:off x="3898329" y="4602279"/>
            <a:ext cx="4770275" cy="1825634"/>
          </a:xfrm>
          <a:prstGeom prst="wedgeRoundRectCallout">
            <a:avLst>
              <a:gd name="adj1" fmla="val -59244"/>
              <a:gd name="adj2" fmla="val -97699"/>
              <a:gd name="adj3" fmla="val 16667"/>
            </a:avLst>
          </a:prstGeom>
          <a:solidFill>
            <a:srgbClr val="E1F7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識別子やリテラルを表す文字列を，　　同じトークンに置き換える（例では“</a:t>
            </a:r>
            <a:r>
              <a:rPr lang="en-US" altLang="ja-JP" dirty="0" smtClean="0">
                <a:solidFill>
                  <a:schemeClr val="tx1"/>
                </a:solidFill>
                <a:latin typeface="メイリオ" panose="020B0604030504040204" pitchFamily="50" charset="-128"/>
                <a:ea typeface="メイリオ" panose="020B0604030504040204" pitchFamily="50" charset="-128"/>
              </a:rPr>
              <a:t>$</a:t>
            </a:r>
            <a:r>
              <a:rPr lang="ja-JP" altLang="en-US" dirty="0" smtClean="0">
                <a:solidFill>
                  <a:schemeClr val="tx1"/>
                </a:solidFill>
                <a:latin typeface="メイリオ" panose="020B0604030504040204" pitchFamily="50" charset="-128"/>
                <a:ea typeface="メイリオ" panose="020B0604030504040204" pitchFamily="50" charset="-128"/>
              </a:rPr>
              <a:t>”）</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タイプ </a:t>
            </a:r>
            <a:r>
              <a:rPr lang="en-US" altLang="ja-JP" dirty="0">
                <a:solidFill>
                  <a:schemeClr val="tx1"/>
                </a:solidFill>
                <a:latin typeface="メイリオ" panose="020B0604030504040204" pitchFamily="50" charset="-128"/>
                <a:ea typeface="メイリオ" panose="020B0604030504040204" pitchFamily="50" charset="-128"/>
              </a:rPr>
              <a:t>2 </a:t>
            </a:r>
            <a:r>
              <a:rPr lang="ja-JP" altLang="en-US" dirty="0">
                <a:solidFill>
                  <a:schemeClr val="tx1"/>
                </a:solidFill>
                <a:latin typeface="メイリオ" panose="020B0604030504040204" pitchFamily="50" charset="-128"/>
                <a:ea typeface="メイリオ" panose="020B0604030504040204" pitchFamily="50" charset="-128"/>
              </a:rPr>
              <a:t>のコードクローンを検出する　ため</a:t>
            </a:r>
            <a:r>
              <a:rPr lang="ja-JP" altLang="en-US">
                <a:solidFill>
                  <a:schemeClr val="tx1"/>
                </a:solidFill>
                <a:latin typeface="メイリオ" panose="020B0604030504040204" pitchFamily="50" charset="-128"/>
                <a:ea typeface="メイリオ" panose="020B0604030504040204" pitchFamily="50" charset="-128"/>
              </a:rPr>
              <a:t>に</a:t>
            </a:r>
            <a:r>
              <a:rPr lang="ja-JP" altLang="en-US" smtClean="0">
                <a:solidFill>
                  <a:schemeClr val="tx1"/>
                </a:solidFill>
                <a:latin typeface="メイリオ" panose="020B0604030504040204" pitchFamily="50" charset="-128"/>
                <a:ea typeface="メイリオ" panose="020B0604030504040204" pitchFamily="50" charset="-128"/>
              </a:rPr>
              <a:t>行われる</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65" name="Rectangle 2"/>
          <p:cNvSpPr>
            <a:spLocks noChangeArrowheads="1"/>
          </p:cNvSpPr>
          <p:nvPr/>
        </p:nvSpPr>
        <p:spPr bwMode="auto">
          <a:xfrm>
            <a:off x="4230225" y="1493862"/>
            <a:ext cx="4159656" cy="400110"/>
          </a:xfrm>
          <a:prstGeom prst="rect">
            <a:avLst/>
          </a:prstGeom>
          <a:noFill/>
          <a:ln>
            <a:solidFill>
              <a:srgbClr val="808080"/>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000" spc="130" dirty="0">
                <a:solidFill>
                  <a:srgbClr val="808080"/>
                </a:solidFill>
                <a:latin typeface="Arial" panose="020B0604020202020204" pitchFamily="34" charset="0"/>
              </a:rPr>
              <a:t>i</a:t>
            </a:r>
            <a:r>
              <a:rPr kumimoji="0" lang="en-US" altLang="ja-JP" sz="2000" spc="130" dirty="0" smtClean="0">
                <a:solidFill>
                  <a:srgbClr val="808080"/>
                </a:solidFill>
                <a:latin typeface="Arial" panose="020B0604020202020204" pitchFamily="34" charset="0"/>
              </a:rPr>
              <a:t>f (b==c) value=</a:t>
            </a:r>
            <a:r>
              <a:rPr kumimoji="0" lang="en-US" altLang="ja-JP" sz="2000" spc="130" dirty="0" err="1" smtClean="0">
                <a:solidFill>
                  <a:srgbClr val="808080"/>
                </a:solidFill>
                <a:latin typeface="Arial" panose="020B0604020202020204" pitchFamily="34" charset="0"/>
              </a:rPr>
              <a:t>i</a:t>
            </a:r>
            <a:r>
              <a:rPr kumimoji="0" lang="en-US" altLang="ja-JP" sz="2000" spc="130" dirty="0" smtClean="0">
                <a:solidFill>
                  <a:srgbClr val="808080"/>
                </a:solidFill>
                <a:latin typeface="Arial" panose="020B0604020202020204" pitchFamily="34" charset="0"/>
              </a:rPr>
              <a:t> ;</a:t>
            </a:r>
            <a:endParaRPr kumimoji="0" lang="ja-JP" altLang="ja-JP" sz="2000" b="0" i="0" u="none" strike="noStrike" cap="none" spc="130" normalizeH="0" dirty="0">
              <a:ln>
                <a:noFill/>
              </a:ln>
              <a:solidFill>
                <a:srgbClr val="808080"/>
              </a:solidFill>
              <a:effectLst/>
              <a:latin typeface="Arial" panose="020B0604020202020204" pitchFamily="34" charset="0"/>
            </a:endParaRPr>
          </a:p>
        </p:txBody>
      </p:sp>
      <p:sp>
        <p:nvSpPr>
          <p:cNvPr id="166" name="Rectangle 2"/>
          <p:cNvSpPr>
            <a:spLocks noChangeArrowheads="1"/>
          </p:cNvSpPr>
          <p:nvPr/>
        </p:nvSpPr>
        <p:spPr bwMode="auto">
          <a:xfrm>
            <a:off x="4230225" y="2402436"/>
            <a:ext cx="301575"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67" name="Rectangle 2"/>
          <p:cNvSpPr>
            <a:spLocks noChangeArrowheads="1"/>
          </p:cNvSpPr>
          <p:nvPr/>
        </p:nvSpPr>
        <p:spPr bwMode="auto">
          <a:xfrm>
            <a:off x="495718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68" name="Rectangle 2"/>
          <p:cNvSpPr>
            <a:spLocks noChangeArrowheads="1"/>
          </p:cNvSpPr>
          <p:nvPr/>
        </p:nvSpPr>
        <p:spPr bwMode="auto">
          <a:xfrm>
            <a:off x="5343477" y="2402436"/>
            <a:ext cx="457235"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69" name="Rectangle 2"/>
          <p:cNvSpPr>
            <a:spLocks noChangeArrowheads="1"/>
          </p:cNvSpPr>
          <p:nvPr/>
        </p:nvSpPr>
        <p:spPr bwMode="auto">
          <a:xfrm>
            <a:off x="588625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0" name="Rectangle 2"/>
          <p:cNvSpPr>
            <a:spLocks noChangeArrowheads="1"/>
          </p:cNvSpPr>
          <p:nvPr/>
        </p:nvSpPr>
        <p:spPr bwMode="auto">
          <a:xfrm>
            <a:off x="6607500" y="2402436"/>
            <a:ext cx="73514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1" name="Rectangle 2"/>
          <p:cNvSpPr>
            <a:spLocks noChangeArrowheads="1"/>
          </p:cNvSpPr>
          <p:nvPr/>
        </p:nvSpPr>
        <p:spPr bwMode="auto">
          <a:xfrm>
            <a:off x="7428179" y="2402436"/>
            <a:ext cx="306464"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2" name="Rectangle 2"/>
          <p:cNvSpPr>
            <a:spLocks noChangeArrowheads="1"/>
          </p:cNvSpPr>
          <p:nvPr/>
        </p:nvSpPr>
        <p:spPr bwMode="auto">
          <a:xfrm>
            <a:off x="7820182" y="2402436"/>
            <a:ext cx="22741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3" name="Rectangle 2"/>
          <p:cNvSpPr>
            <a:spLocks noChangeArrowheads="1"/>
          </p:cNvSpPr>
          <p:nvPr/>
        </p:nvSpPr>
        <p:spPr bwMode="auto">
          <a:xfrm>
            <a:off x="8133131" y="2402436"/>
            <a:ext cx="256750"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4" name="Rectangle 2"/>
          <p:cNvSpPr>
            <a:spLocks noChangeArrowheads="1"/>
          </p:cNvSpPr>
          <p:nvPr/>
        </p:nvSpPr>
        <p:spPr bwMode="auto">
          <a:xfrm>
            <a:off x="462222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5" name="Rectangle 2"/>
          <p:cNvSpPr>
            <a:spLocks noChangeArrowheads="1"/>
          </p:cNvSpPr>
          <p:nvPr/>
        </p:nvSpPr>
        <p:spPr bwMode="auto">
          <a:xfrm>
            <a:off x="627254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96" name="Text Box 6"/>
          <p:cNvSpPr txBox="1">
            <a:spLocks noChangeArrowheads="1"/>
          </p:cNvSpPr>
          <p:nvPr/>
        </p:nvSpPr>
        <p:spPr bwMode="auto">
          <a:xfrm>
            <a:off x="5415689" y="2012851"/>
            <a:ext cx="1735553" cy="324008"/>
          </a:xfrm>
          <a:prstGeom prst="rect">
            <a:avLst/>
          </a:prstGeom>
          <a:solidFill>
            <a:schemeClr val="bg1"/>
          </a:solidFill>
          <a:ln w="28575">
            <a:noFill/>
            <a:miter lim="800000"/>
            <a:headEnd/>
            <a:tailEnd/>
          </a:ln>
          <a:effectLst/>
        </p:spPr>
        <p:txBody>
          <a:bodyPr wrap="square"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変換処理の例</a:t>
            </a:r>
            <a:endParaRPr lang="en-US" altLang="ja-JP" sz="2000" dirty="0" smtClean="0">
              <a:latin typeface="メイリオ" panose="020B0604030504040204" pitchFamily="50" charset="-128"/>
              <a:ea typeface="メイリオ" panose="020B0604030504040204" pitchFamily="50" charset="-128"/>
            </a:endParaRPr>
          </a:p>
        </p:txBody>
      </p:sp>
      <p:sp>
        <p:nvSpPr>
          <p:cNvPr id="197" name="下矢印 196"/>
          <p:cNvSpPr/>
          <p:nvPr/>
        </p:nvSpPr>
        <p:spPr>
          <a:xfrm>
            <a:off x="6057895" y="2902273"/>
            <a:ext cx="460184" cy="379681"/>
          </a:xfrm>
          <a:prstGeom prst="downArrow">
            <a:avLst/>
          </a:prstGeom>
          <a:solidFill>
            <a:srgbClr val="A7E8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449809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多言語に対応したコードクローン検出</a:t>
            </a:r>
            <a:endParaRPr kumimoji="1" lang="ja-JP" altLang="en-US" sz="3600" dirty="0"/>
          </a:p>
        </p:txBody>
      </p:sp>
      <p:sp>
        <p:nvSpPr>
          <p:cNvPr id="3" name="コンテンツ プレースホルダー 2"/>
          <p:cNvSpPr>
            <a:spLocks noGrp="1"/>
          </p:cNvSpPr>
          <p:nvPr>
            <p:ph idx="1"/>
          </p:nvPr>
        </p:nvSpPr>
        <p:spPr>
          <a:xfrm>
            <a:off x="636825" y="2299141"/>
            <a:ext cx="8401844" cy="1994972"/>
          </a:xfrm>
        </p:spPr>
        <p:txBody>
          <a:bodyPr/>
          <a:lstStyle/>
          <a:p>
            <a:pPr>
              <a:spcAft>
                <a:spcPts val="600"/>
              </a:spcAft>
              <a:buFont typeface="Wingdings" panose="05000000000000000000" pitchFamily="2" charset="2"/>
              <a:buChar char="l"/>
            </a:pPr>
            <a:r>
              <a:rPr lang="ja-JP" altLang="en-US" dirty="0" smtClean="0"/>
              <a:t>対応</a:t>
            </a:r>
            <a:r>
              <a:rPr lang="ja-JP" altLang="en-US" dirty="0"/>
              <a:t>言語を増やすに</a:t>
            </a:r>
            <a:r>
              <a:rPr lang="ja-JP" altLang="en-US" dirty="0" smtClean="0"/>
              <a:t>は字句解析を実装する必要がある</a:t>
            </a:r>
            <a:endParaRPr lang="en-US" altLang="ja-JP" dirty="0" smtClean="0"/>
          </a:p>
          <a:p>
            <a:pPr marL="342900" lvl="1" indent="0">
              <a:spcAft>
                <a:spcPts val="600"/>
              </a:spcAft>
              <a:buNone/>
            </a:pPr>
            <a:r>
              <a:rPr lang="en-US" altLang="ja-JP" sz="2000" dirty="0" smtClean="0"/>
              <a:t>-- </a:t>
            </a:r>
            <a:r>
              <a:rPr lang="ja-JP" altLang="en-US" sz="2000" dirty="0" smtClean="0"/>
              <a:t>一つ一つの言語に対応するのは手間がかかる</a:t>
            </a:r>
            <a:endParaRPr lang="en-US" altLang="ja-JP" sz="2000" dirty="0" smtClean="0"/>
          </a:p>
          <a:p>
            <a:pPr>
              <a:spcAft>
                <a:spcPts val="600"/>
              </a:spcAft>
              <a:buFont typeface="Wingdings" panose="05000000000000000000" pitchFamily="2" charset="2"/>
              <a:buChar char="l"/>
            </a:pPr>
            <a:endParaRPr lang="en-US" altLang="ja-JP" dirty="0"/>
          </a:p>
          <a:p>
            <a:pPr>
              <a:spcAft>
                <a:spcPts val="600"/>
              </a:spcAft>
              <a:buFont typeface="Wingdings" panose="05000000000000000000" pitchFamily="2" charset="2"/>
              <a:buChar char="l"/>
            </a:pPr>
            <a:r>
              <a:rPr lang="ja-JP" altLang="en-US" dirty="0" smtClean="0"/>
              <a:t>多くの言語に対応できる仕組みを使えば手間が少ない</a:t>
            </a:r>
            <a:r>
              <a:rPr lang="ja-JP" altLang="en-US" sz="1800" dirty="0" smtClean="0"/>
              <a:t>[</a:t>
            </a:r>
            <a:r>
              <a:rPr lang="en-US" altLang="ja-JP" sz="1800" dirty="0" smtClean="0"/>
              <a:t>3]</a:t>
            </a:r>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6</a:t>
            </a:fld>
            <a:endParaRPr lang="ja-JP" altLang="en-US">
              <a:solidFill>
                <a:srgbClr val="000000"/>
              </a:solidFill>
            </a:endParaRPr>
          </a:p>
        </p:txBody>
      </p:sp>
      <p:sp>
        <p:nvSpPr>
          <p:cNvPr id="7" name="スマイル 6"/>
          <p:cNvSpPr/>
          <p:nvPr/>
        </p:nvSpPr>
        <p:spPr>
          <a:xfrm>
            <a:off x="594943" y="2299141"/>
            <a:ext cx="343668" cy="343668"/>
          </a:xfrm>
          <a:prstGeom prst="smileyFace">
            <a:avLst>
              <a:gd name="adj" fmla="val -4653"/>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スマイル 7"/>
          <p:cNvSpPr/>
          <p:nvPr/>
        </p:nvSpPr>
        <p:spPr>
          <a:xfrm>
            <a:off x="585906" y="3772078"/>
            <a:ext cx="343668" cy="343668"/>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757740" y="4971643"/>
            <a:ext cx="7822099" cy="634147"/>
          </a:xfrm>
          <a:prstGeom prst="rect">
            <a:avLst/>
          </a:prstGeom>
          <a:solidFill>
            <a:srgbClr val="FFE9A3"/>
          </a:solidFill>
          <a:ln w="19050"/>
        </p:spPr>
        <p:style>
          <a:lnRef idx="1">
            <a:schemeClr val="accent6"/>
          </a:lnRef>
          <a:fillRef idx="3">
            <a:schemeClr val="accent6"/>
          </a:fillRef>
          <a:effectRef idx="2">
            <a:schemeClr val="accent6"/>
          </a:effectRef>
          <a:fontRef idx="minor">
            <a:schemeClr val="lt1"/>
          </a:fontRef>
        </p:style>
        <p:txBody>
          <a:bodyPr wrap="square" bIns="0" rtlCol="0" anchor="ctr" anchorCtr="0">
            <a:noAutofit/>
          </a:bodyPr>
          <a:lstStyle/>
          <a:p>
            <a:r>
              <a:rPr lang="ja-JP" altLang="en-US" sz="2400" dirty="0">
                <a:solidFill>
                  <a:schemeClr val="tx1"/>
                </a:solidFill>
                <a:latin typeface="メイリオ" panose="020B0604030504040204" pitchFamily="50" charset="-128"/>
                <a:ea typeface="メイリオ" panose="020B0604030504040204" pitchFamily="50" charset="-128"/>
              </a:rPr>
              <a:t>ユーザが言語間の文法の違いを入力できる仕組みを</a:t>
            </a:r>
            <a:r>
              <a:rPr lang="ja-JP" altLang="en-US" sz="2400" dirty="0" smtClean="0">
                <a:solidFill>
                  <a:schemeClr val="tx1"/>
                </a:solidFill>
                <a:latin typeface="メイリオ" panose="020B0604030504040204" pitchFamily="50" charset="-128"/>
                <a:ea typeface="メイリオ" panose="020B0604030504040204" pitchFamily="50" charset="-128"/>
              </a:rPr>
              <a:t>作る</a:t>
            </a:r>
            <a:endParaRPr lang="en-US" altLang="ja-JP" sz="2400" dirty="0">
              <a:solidFill>
                <a:schemeClr val="tx1"/>
              </a:solidFill>
              <a:latin typeface="メイリオ" panose="020B0604030504040204" pitchFamily="50" charset="-128"/>
              <a:ea typeface="メイリオ" panose="020B0604030504040204" pitchFamily="50" charset="-128"/>
            </a:endParaRPr>
          </a:p>
        </p:txBody>
      </p:sp>
      <p:sp>
        <p:nvSpPr>
          <p:cNvPr id="10" name="コンテンツ プレースホルダー 2"/>
          <p:cNvSpPr txBox="1">
            <a:spLocks/>
          </p:cNvSpPr>
          <p:nvPr/>
        </p:nvSpPr>
        <p:spPr bwMode="auto">
          <a:xfrm>
            <a:off x="403623" y="1118655"/>
            <a:ext cx="8401844" cy="869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spcAft>
                <a:spcPts val="600"/>
              </a:spcAft>
              <a:buFont typeface="Wingdings" panose="05000000000000000000" pitchFamily="2" charset="2"/>
              <a:buChar char="l"/>
            </a:pPr>
            <a:r>
              <a:rPr lang="en-US" altLang="ja-JP" dirty="0" smtClean="0"/>
              <a:t>CCFinder </a:t>
            </a:r>
            <a:r>
              <a:rPr lang="ja-JP" altLang="en-US" dirty="0" smtClean="0"/>
              <a:t>のユーザから，新たな言語に対応してほしいと要望が寄せられる</a:t>
            </a:r>
            <a:endParaRPr lang="en-US" altLang="ja-JP" sz="1800" dirty="0" smtClean="0"/>
          </a:p>
        </p:txBody>
      </p:sp>
      <p:sp>
        <p:nvSpPr>
          <p:cNvPr id="11" name="右矢印 10"/>
          <p:cNvSpPr/>
          <p:nvPr/>
        </p:nvSpPr>
        <p:spPr>
          <a:xfrm rot="5400000">
            <a:off x="4370322" y="4192716"/>
            <a:ext cx="468441" cy="726967"/>
          </a:xfrm>
          <a:prstGeom prst="rightArrow">
            <a:avLst/>
          </a:prstGeom>
          <a:gradFill>
            <a:gsLst>
              <a:gs pos="0">
                <a:srgbClr val="FFFF00"/>
              </a:gs>
              <a:gs pos="100000">
                <a:srgbClr val="FFC000"/>
              </a:gs>
            </a:gsLst>
            <a:lin ang="0" scaled="0"/>
          </a:gra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矢印 11"/>
          <p:cNvSpPr/>
          <p:nvPr/>
        </p:nvSpPr>
        <p:spPr>
          <a:xfrm rot="5400000">
            <a:off x="4380544" y="3077788"/>
            <a:ext cx="447998" cy="726967"/>
          </a:xfrm>
          <a:prstGeom prst="rightArrow">
            <a:avLst/>
          </a:prstGeom>
          <a:solidFill>
            <a:srgbClr val="FFFF00"/>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371766" y="6035492"/>
            <a:ext cx="8433701" cy="43885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[3] Kazunori</a:t>
            </a:r>
            <a:r>
              <a:rPr lang="en-US" altLang="ja-JP" sz="1200" dirty="0"/>
              <a:t> </a:t>
            </a:r>
            <a:r>
              <a:rPr lang="en-US" altLang="ja-JP" sz="1200" dirty="0" smtClean="0"/>
              <a:t>Sakamoto</a:t>
            </a:r>
            <a:r>
              <a:rPr lang="en-US" altLang="ja-JP" sz="1200" dirty="0"/>
              <a:t>. </a:t>
            </a:r>
            <a:r>
              <a:rPr lang="en-US" altLang="ja-JP" sz="1200" dirty="0" err="1"/>
              <a:t>Occf</a:t>
            </a:r>
            <a:r>
              <a:rPr lang="en-US" altLang="ja-JP" sz="1200" dirty="0"/>
              <a:t>: A framework for developing test coverage measurement tools supporting multiple programming languages. Software Testing, IEEE Sixth International Conference on</a:t>
            </a:r>
            <a:r>
              <a:rPr lang="en-US" altLang="ja-JP" sz="1200" dirty="0" smtClean="0"/>
              <a:t>, Verification </a:t>
            </a:r>
            <a:r>
              <a:rPr lang="en-US" altLang="ja-JP" sz="1200" dirty="0"/>
              <a:t>and Validation (ICST), </a:t>
            </a:r>
            <a:r>
              <a:rPr lang="en-US" altLang="ja-JP" sz="1200" dirty="0" smtClean="0"/>
              <a:t>pp.422--430. 2013</a:t>
            </a:r>
            <a:endParaRPr lang="ja-JP" altLang="en-US" sz="1200" dirty="0"/>
          </a:p>
        </p:txBody>
      </p:sp>
    </p:spTree>
    <p:extLst>
      <p:ext uri="{BB962C8B-B14F-4D97-AF65-F5344CB8AC3E}">
        <p14:creationId xmlns:p14="http://schemas.microsoft.com/office/powerpoint/2010/main" val="869663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言語間のコメント記法の</a:t>
            </a:r>
            <a:r>
              <a:rPr lang="ja-JP" altLang="en-US" dirty="0"/>
              <a:t>違い</a:t>
            </a:r>
            <a:endParaRPr kumimoji="1" lang="ja-JP" altLang="en-US" dirty="0"/>
          </a:p>
        </p:txBody>
      </p:sp>
      <p:sp>
        <p:nvSpPr>
          <p:cNvPr id="3" name="コンテンツ プレースホルダー 2"/>
          <p:cNvSpPr>
            <a:spLocks noGrp="1"/>
          </p:cNvSpPr>
          <p:nvPr>
            <p:ph idx="1"/>
          </p:nvPr>
        </p:nvSpPr>
        <p:spPr>
          <a:xfrm>
            <a:off x="438232" y="1039193"/>
            <a:ext cx="8332625" cy="2789155"/>
          </a:xfrm>
        </p:spPr>
        <p:txBody>
          <a:bodyPr/>
          <a:lstStyle/>
          <a:p>
            <a:pPr>
              <a:lnSpc>
                <a:spcPct val="150000"/>
              </a:lnSpc>
              <a:spcAft>
                <a:spcPts val="900"/>
              </a:spcAft>
              <a:buFont typeface="Wingdings" panose="05000000000000000000" pitchFamily="2" charset="2"/>
              <a:buChar char="l"/>
            </a:pPr>
            <a:r>
              <a:rPr lang="ja-JP" altLang="en-US" dirty="0" smtClean="0">
                <a:solidFill>
                  <a:schemeClr val="tx1">
                    <a:lumMod val="95000"/>
                    <a:lumOff val="5000"/>
                  </a:schemeClr>
                </a:solidFill>
              </a:rPr>
              <a:t>コメントは字句解析における言語間の差</a:t>
            </a:r>
            <a:r>
              <a:rPr lang="ja-JP" altLang="en-US" dirty="0">
                <a:solidFill>
                  <a:schemeClr val="tx1">
                    <a:lumMod val="95000"/>
                    <a:lumOff val="5000"/>
                  </a:schemeClr>
                </a:solidFill>
              </a:rPr>
              <a:t>の大きな</a:t>
            </a:r>
            <a:r>
              <a:rPr lang="ja-JP" altLang="en-US" dirty="0" smtClean="0">
                <a:solidFill>
                  <a:schemeClr val="tx1">
                    <a:lumMod val="95000"/>
                    <a:lumOff val="5000"/>
                  </a:schemeClr>
                </a:solidFill>
              </a:rPr>
              <a:t>要因</a:t>
            </a:r>
            <a:endParaRPr kumimoji="1" lang="en-US" altLang="ja-JP" dirty="0" smtClean="0">
              <a:solidFill>
                <a:schemeClr val="tx1">
                  <a:lumMod val="95000"/>
                  <a:lumOff val="5000"/>
                </a:schemeClr>
              </a:solidFill>
            </a:endParaRPr>
          </a:p>
          <a:p>
            <a:pPr>
              <a:spcAft>
                <a:spcPts val="900"/>
              </a:spcAft>
              <a:buFont typeface="Wingdings" panose="05000000000000000000" pitchFamily="2" charset="2"/>
              <a:buChar char="l"/>
            </a:pPr>
            <a:r>
              <a:rPr kumimoji="1" lang="ja-JP" altLang="en-US" dirty="0" smtClean="0"/>
              <a:t>定義より，コードクローンにコメントは含まれないため字句解析でコメントは無視される</a:t>
            </a:r>
            <a:endParaRPr kumimoji="1" lang="en-US" altLang="ja-JP" dirty="0" smtClean="0"/>
          </a:p>
          <a:p>
            <a:pPr>
              <a:spcAft>
                <a:spcPts val="900"/>
              </a:spcAft>
              <a:buFont typeface="Wingdings" panose="05000000000000000000" pitchFamily="2" charset="2"/>
              <a:buChar char="l"/>
            </a:pPr>
            <a:r>
              <a:rPr lang="ja-JP" altLang="en-US" dirty="0" smtClean="0"/>
              <a:t>多くの言語でコメント機能が使われているため，　　　　　　　　言語別にコメントルールの入力が必要である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7</a:t>
            </a:fld>
            <a:endParaRPr lang="ja-JP" altLang="en-US">
              <a:solidFill>
                <a:srgbClr val="000000"/>
              </a:solidFill>
            </a:endParaRPr>
          </a:p>
        </p:txBody>
      </p:sp>
      <p:grpSp>
        <p:nvGrpSpPr>
          <p:cNvPr id="6" name="グループ化 5"/>
          <p:cNvGrpSpPr/>
          <p:nvPr/>
        </p:nvGrpSpPr>
        <p:grpSpPr>
          <a:xfrm>
            <a:off x="778149" y="4032152"/>
            <a:ext cx="7790567" cy="2155803"/>
            <a:chOff x="735759" y="4057273"/>
            <a:chExt cx="7790567" cy="2155803"/>
          </a:xfrm>
        </p:grpSpPr>
        <p:sp>
          <p:nvSpPr>
            <p:cNvPr id="9" name="角丸四角形 8"/>
            <p:cNvSpPr/>
            <p:nvPr/>
          </p:nvSpPr>
          <p:spPr>
            <a:xfrm>
              <a:off x="735759" y="4057273"/>
              <a:ext cx="7790567" cy="2155803"/>
            </a:xfrm>
            <a:prstGeom prst="roundRect">
              <a:avLst/>
            </a:prstGeom>
            <a:solidFill>
              <a:schemeClr val="bg1"/>
            </a:solidFill>
            <a:ln w="19050">
              <a:solidFill>
                <a:srgbClr val="4C84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Rectangle 2"/>
            <p:cNvSpPr>
              <a:spLocks noChangeArrowheads="1"/>
            </p:cNvSpPr>
            <p:nvPr/>
          </p:nvSpPr>
          <p:spPr bwMode="auto">
            <a:xfrm>
              <a:off x="2105832" y="4381281"/>
              <a:ext cx="6180295" cy="461665"/>
            </a:xfrm>
            <a:prstGeom prst="rect">
              <a:avLst/>
            </a:prstGeom>
            <a:solidFill>
              <a:srgbClr val="E4EFF0"/>
            </a:solidFill>
            <a:ln>
              <a:noFill/>
            </a:ln>
            <a:effectLst/>
            <a:extLst/>
          </p:spPr>
          <p:txBody>
            <a:bodyPr vert="horz" wrap="square" lIns="91440" tIns="45720" rIns="91440" bIns="0" numCol="1" anchor="ctr" anchorCtr="0" compatLnSpc="1">
              <a:prstTxWarp prst="textNoShape">
                <a:avLst/>
              </a:prstTxWarp>
              <a:noAutofit/>
            </a:bodyPr>
            <a:lstStyle/>
            <a:p>
              <a:pPr lvl="0" eaLnBrk="0" fontAlgn="base" hangingPunct="0">
                <a:spcBef>
                  <a:spcPct val="0"/>
                </a:spcBef>
                <a:spcAft>
                  <a:spcPct val="0"/>
                </a:spcAft>
              </a:pPr>
              <a:r>
                <a:rPr kumimoji="0" lang="en-US" altLang="ja-JP" sz="2400" dirty="0">
                  <a:latin typeface="Ebrima" panose="02000000000000000000" pitchFamily="2" charset="0"/>
                  <a:ea typeface="Ebrima" panose="02000000000000000000" pitchFamily="2" charset="0"/>
                  <a:cs typeface="Ebrima" panose="02000000000000000000" pitchFamily="2" charset="0"/>
                </a:rPr>
                <a:t>v=</a:t>
              </a:r>
              <a:r>
                <a:rPr kumimoji="0" lang="en-US" altLang="ja-JP" sz="2400" dirty="0" err="1">
                  <a:latin typeface="Ebrima" panose="02000000000000000000" pitchFamily="2" charset="0"/>
                  <a:ea typeface="Ebrima" panose="02000000000000000000" pitchFamily="2" charset="0"/>
                  <a:cs typeface="Ebrima" panose="02000000000000000000" pitchFamily="2" charset="0"/>
                </a:rPr>
                <a:t>v+i</a:t>
              </a:r>
              <a:r>
                <a:rPr kumimoji="0" lang="en-US" altLang="ja-JP" sz="2400" dirty="0">
                  <a:latin typeface="Ebrima" panose="02000000000000000000" pitchFamily="2" charset="0"/>
                  <a:ea typeface="Ebrima" panose="02000000000000000000" pitchFamily="2" charset="0"/>
                  <a:cs typeface="Ebrima" panose="02000000000000000000" pitchFamily="2" charset="0"/>
                </a:rPr>
                <a:t>;</a:t>
              </a:r>
              <a:r>
                <a:rPr kumimoji="0" lang="ja-JP" altLang="en-US" sz="2400" dirty="0">
                  <a:latin typeface="Ebrima" panose="02000000000000000000" pitchFamily="2" charset="0"/>
                  <a:cs typeface="Ebrima" panose="02000000000000000000" pitchFamily="2" charset="0"/>
                </a:rPr>
                <a:t> </a:t>
              </a:r>
              <a:r>
                <a:rPr kumimoji="0" lang="en-US" altLang="ja-JP" sz="2400" dirty="0" smtClean="0">
                  <a:solidFill>
                    <a:srgbClr val="FF0000"/>
                  </a:solidFill>
                  <a:latin typeface="Arial" panose="020B0604020202020204" pitchFamily="34" charset="0"/>
                </a:rPr>
                <a:t>//</a:t>
              </a:r>
              <a:r>
                <a:rPr kumimoji="0" lang="ja-JP" altLang="en-US" sz="2400" dirty="0">
                  <a:solidFill>
                    <a:srgbClr val="FF0000"/>
                  </a:solidFill>
                  <a:latin typeface="Arial" panose="020B0604020202020204" pitchFamily="34" charset="0"/>
                </a:rPr>
                <a:t> </a:t>
              </a:r>
              <a:r>
                <a:rPr kumimoji="0" lang="ja-JP" altLang="en-US" sz="2400" dirty="0" smtClean="0">
                  <a:solidFill>
                    <a:srgbClr val="00C821"/>
                  </a:solidFill>
                  <a:latin typeface="Arial" panose="020B0604020202020204" pitchFamily="34" charset="0"/>
                </a:rPr>
                <a:t>ここ</a:t>
              </a:r>
              <a:r>
                <a:rPr kumimoji="0" lang="ja-JP" altLang="en-US" sz="2400" dirty="0">
                  <a:solidFill>
                    <a:srgbClr val="00C821"/>
                  </a:solidFill>
                  <a:latin typeface="Arial" panose="020B0604020202020204" pitchFamily="34" charset="0"/>
                </a:rPr>
                <a:t>は</a:t>
              </a:r>
              <a:r>
                <a:rPr kumimoji="0" lang="ja-JP" altLang="en-US" sz="2400" dirty="0" smtClean="0">
                  <a:solidFill>
                    <a:srgbClr val="00C821"/>
                  </a:solidFill>
                  <a:latin typeface="Arial" panose="020B0604020202020204" pitchFamily="34" charset="0"/>
                </a:rPr>
                <a:t>コメント</a:t>
              </a:r>
              <a:endParaRPr kumimoji="0" lang="ja-JP" altLang="ja-JP" sz="2400" dirty="0">
                <a:solidFill>
                  <a:srgbClr val="00C821"/>
                </a:solidFill>
                <a:latin typeface="Arial" panose="020B0604020202020204" pitchFamily="34" charset="0"/>
              </a:endParaRPr>
            </a:p>
          </p:txBody>
        </p:sp>
        <p:sp>
          <p:nvSpPr>
            <p:cNvPr id="28" name="Rectangle 2"/>
            <p:cNvSpPr>
              <a:spLocks noChangeArrowheads="1"/>
            </p:cNvSpPr>
            <p:nvPr/>
          </p:nvSpPr>
          <p:spPr bwMode="auto">
            <a:xfrm>
              <a:off x="2105832" y="5445608"/>
              <a:ext cx="6180295" cy="461665"/>
            </a:xfrm>
            <a:prstGeom prst="rect">
              <a:avLst/>
            </a:prstGeom>
            <a:solidFill>
              <a:srgbClr val="E4EFF0"/>
            </a:solidFill>
            <a:ln>
              <a:noFill/>
            </a:ln>
            <a:effectLst/>
            <a:extLst/>
          </p:spPr>
          <p:txBody>
            <a:bodyPr vert="horz" wrap="square" lIns="91440" tIns="45720" rIns="91440" bIns="0" numCol="1" anchor="ctr" anchorCtr="0" compatLnSpc="1">
              <a:prstTxWarp prst="textNoShape">
                <a:avLst/>
              </a:prstTxWarp>
              <a:no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2400" i="0" u="none" strike="noStrike" cap="none" normalizeH="0" baseline="0" dirty="0" smtClean="0">
                  <a:ln>
                    <a:noFill/>
                  </a:ln>
                  <a:solidFill>
                    <a:schemeClr val="tx1">
                      <a:lumMod val="95000"/>
                      <a:lumOff val="5000"/>
                    </a:schemeClr>
                  </a:solidFill>
                  <a:effectLst/>
                  <a:latin typeface="Ebrima" panose="02000000000000000000" pitchFamily="2" charset="0"/>
                  <a:cs typeface="Ebrima" panose="02000000000000000000" pitchFamily="2" charset="0"/>
                </a:rPr>
                <a:t>y=5+6</a:t>
              </a:r>
              <a:r>
                <a:rPr kumimoji="0" lang="en-US" altLang="ja-JP" sz="2400" i="0" u="none" strike="noStrike" cap="none" normalizeH="0" baseline="0" dirty="0" smtClean="0">
                  <a:ln>
                    <a:noFill/>
                  </a:ln>
                  <a:solidFill>
                    <a:srgbClr val="FF0000"/>
                  </a:solidFill>
                  <a:effectLst/>
                  <a:latin typeface="Ebrima" panose="02000000000000000000" pitchFamily="2" charset="0"/>
                  <a:cs typeface="Ebrima" panose="02000000000000000000" pitchFamily="2" charset="0"/>
                </a:rPr>
                <a:t> </a:t>
              </a:r>
              <a:r>
                <a:rPr kumimoji="0" lang="ja-JP" altLang="ja-JP" sz="2400" i="0" u="none" strike="noStrike" cap="none" normalizeH="0" baseline="0" dirty="0" smtClean="0">
                  <a:ln>
                    <a:noFill/>
                  </a:ln>
                  <a:solidFill>
                    <a:srgbClr val="FF0000"/>
                  </a:solidFill>
                  <a:effectLst/>
                  <a:latin typeface="Ebrima" panose="02000000000000000000" pitchFamily="2" charset="0"/>
                  <a:cs typeface="Ebrima" panose="02000000000000000000" pitchFamily="2" charset="0"/>
                </a:rPr>
                <a:t>#</a:t>
              </a:r>
              <a:r>
                <a:rPr kumimoji="0" lang="en-US" altLang="ja-JP" sz="2400" i="0" u="none" strike="noStrike" cap="none" normalizeH="0" baseline="0" dirty="0" smtClean="0">
                  <a:ln>
                    <a:noFill/>
                  </a:ln>
                  <a:solidFill>
                    <a:srgbClr val="00C821"/>
                  </a:solidFill>
                  <a:effectLst/>
                  <a:latin typeface="Ebrima" panose="02000000000000000000" pitchFamily="2" charset="0"/>
                  <a:cs typeface="Ebrima" panose="02000000000000000000" pitchFamily="2" charset="0"/>
                </a:rPr>
                <a:t> </a:t>
              </a:r>
              <a:r>
                <a:rPr kumimoji="0" lang="ja-JP" altLang="en-US" sz="2400" i="0" u="none" strike="noStrike" cap="none" normalizeH="0" baseline="0" dirty="0" smtClean="0">
                  <a:ln>
                    <a:noFill/>
                  </a:ln>
                  <a:solidFill>
                    <a:srgbClr val="00C821"/>
                  </a:solidFill>
                  <a:effectLst/>
                  <a:latin typeface="Ebrima" panose="02000000000000000000" pitchFamily="2" charset="0"/>
                  <a:cs typeface="Ebrima" panose="02000000000000000000" pitchFamily="2" charset="0"/>
                </a:rPr>
                <a:t>ここはコメント</a:t>
              </a:r>
              <a:endParaRPr kumimoji="0" lang="en-US" altLang="ja-JP" sz="1000" b="0" i="0" u="none" strike="noStrike" cap="none" normalizeH="0" baseline="0" dirty="0">
                <a:ln>
                  <a:noFill/>
                </a:ln>
                <a:solidFill>
                  <a:srgbClr val="00C821"/>
                </a:solidFill>
                <a:effectLst/>
                <a:latin typeface="Arial Unicode MS" panose="020B0604020202020204" pitchFamily="50" charset="-128"/>
              </a:endParaRPr>
            </a:p>
          </p:txBody>
        </p:sp>
        <p:sp>
          <p:nvSpPr>
            <p:cNvPr id="7" name="コンテンツ プレースホルダー 2"/>
            <p:cNvSpPr txBox="1">
              <a:spLocks/>
            </p:cNvSpPr>
            <p:nvPr/>
          </p:nvSpPr>
          <p:spPr bwMode="auto">
            <a:xfrm>
              <a:off x="789459" y="4435782"/>
              <a:ext cx="1632793" cy="1677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spcAft>
                  <a:spcPts val="600"/>
                </a:spcAft>
                <a:buFont typeface="Wingdings" panose="05000000000000000000" pitchFamily="2" charset="2"/>
                <a:buChar char="Ø"/>
              </a:pPr>
              <a:r>
                <a:rPr lang="en-US" altLang="ja-JP" dirty="0" smtClean="0"/>
                <a:t>C </a:t>
              </a:r>
              <a:r>
                <a:rPr lang="ja-JP" altLang="en-US" dirty="0" smtClean="0"/>
                <a:t>言語</a:t>
              </a:r>
              <a:endParaRPr lang="en-US" altLang="ja-JP" dirty="0" smtClean="0"/>
            </a:p>
            <a:p>
              <a:pPr>
                <a:spcAft>
                  <a:spcPts val="600"/>
                </a:spcAft>
                <a:buFont typeface="Wingdings" panose="05000000000000000000" pitchFamily="2" charset="2"/>
                <a:buChar char="Ø"/>
              </a:pPr>
              <a:endParaRPr lang="en-US" altLang="ja-JP" dirty="0" smtClean="0"/>
            </a:p>
            <a:p>
              <a:pPr>
                <a:spcAft>
                  <a:spcPts val="600"/>
                </a:spcAft>
                <a:buFont typeface="Wingdings" panose="05000000000000000000" pitchFamily="2" charset="2"/>
                <a:buChar char="Ø"/>
              </a:pPr>
              <a:r>
                <a:rPr lang="en-US" altLang="ja-JP" dirty="0" smtClean="0"/>
                <a:t>Ruby</a:t>
              </a:r>
            </a:p>
          </p:txBody>
        </p:sp>
      </p:grpSp>
      <p:sp>
        <p:nvSpPr>
          <p:cNvPr id="11" name="Text Box 6"/>
          <p:cNvSpPr txBox="1">
            <a:spLocks noChangeArrowheads="1"/>
          </p:cNvSpPr>
          <p:nvPr/>
        </p:nvSpPr>
        <p:spPr bwMode="auto">
          <a:xfrm>
            <a:off x="2641387" y="3888353"/>
            <a:ext cx="4064090" cy="324008"/>
          </a:xfrm>
          <a:prstGeom prst="rect">
            <a:avLst/>
          </a:prstGeom>
          <a:solidFill>
            <a:schemeClr val="bg1"/>
          </a:solidFill>
          <a:ln w="28575">
            <a:noFill/>
            <a:miter lim="800000"/>
            <a:headEnd/>
            <a:tailEnd/>
          </a:ln>
          <a:effectLst/>
        </p:spPr>
        <p:txBody>
          <a:bodyPr wrap="square" anchor="ctr" anchorCtr="0">
            <a:noAutofit/>
          </a:bodyPr>
          <a:lstStyle/>
          <a:p>
            <a:pPr algn="ctr">
              <a:lnSpc>
                <a:spcPct val="100000"/>
              </a:lnSpc>
              <a:spcBef>
                <a:spcPct val="50000"/>
              </a:spcBef>
              <a:buClrTx/>
              <a:buSzTx/>
              <a:buFontTx/>
              <a:buNone/>
            </a:pPr>
            <a:r>
              <a:rPr lang="ja-JP" altLang="en-US" sz="2400" dirty="0" smtClean="0">
                <a:latin typeface="メイリオ" panose="020B0604030504040204" pitchFamily="50" charset="-128"/>
                <a:ea typeface="メイリオ" panose="020B0604030504040204" pitchFamily="50" charset="-128"/>
              </a:rPr>
              <a:t>言語間の行コメントの違い</a:t>
            </a:r>
            <a:endParaRPr lang="en-US" altLang="ja-JP" sz="2400"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37294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34565" y="1135260"/>
            <a:ext cx="8339959" cy="4813127"/>
          </a:xfrm>
        </p:spPr>
        <p:txBody>
          <a:bodyPr/>
          <a:lstStyle/>
          <a:p>
            <a:pPr>
              <a:spcAft>
                <a:spcPts val="600"/>
              </a:spcAft>
              <a:buFont typeface="Wingdings" panose="05000000000000000000" pitchFamily="2" charset="2"/>
              <a:buChar char="l"/>
            </a:pPr>
            <a:r>
              <a:rPr lang="ja-JP" altLang="en-US" dirty="0" smtClean="0"/>
              <a:t>タイプ</a:t>
            </a:r>
            <a:r>
              <a:rPr lang="en-US" altLang="ja-JP" dirty="0" smtClean="0"/>
              <a:t>2</a:t>
            </a:r>
            <a:r>
              <a:rPr lang="ja-JP" altLang="en-US" dirty="0" smtClean="0"/>
              <a:t>のコードクローンを</a:t>
            </a:r>
            <a:r>
              <a:rPr lang="ja-JP" altLang="en-US" dirty="0"/>
              <a:t>検出するため</a:t>
            </a:r>
            <a:r>
              <a:rPr lang="ja-JP" altLang="en-US" dirty="0" smtClean="0"/>
              <a:t>に，　　　　　ソースコード</a:t>
            </a:r>
            <a:r>
              <a:rPr lang="ja-JP" altLang="en-US" dirty="0"/>
              <a:t>中</a:t>
            </a:r>
            <a:r>
              <a:rPr lang="ja-JP" altLang="en-US" dirty="0" smtClean="0"/>
              <a:t>から識別子を探し出す必要がある</a:t>
            </a:r>
            <a:endParaRPr lang="en-US" altLang="ja-JP" dirty="0" smtClean="0"/>
          </a:p>
          <a:p>
            <a:pPr>
              <a:spcAft>
                <a:spcPts val="600"/>
              </a:spcAft>
            </a:pPr>
            <a:endParaRPr lang="en-US" altLang="ja-JP" dirty="0" smtClean="0"/>
          </a:p>
          <a:p>
            <a:pPr marL="0" indent="0">
              <a:spcAft>
                <a:spcPts val="600"/>
              </a:spcAft>
              <a:buNone/>
            </a:pPr>
            <a:r>
              <a:rPr lang="ja-JP" altLang="en-US" dirty="0" smtClean="0">
                <a:solidFill>
                  <a:srgbClr val="0070C0"/>
                </a:solidFill>
              </a:rPr>
              <a:t>手順１</a:t>
            </a:r>
            <a:r>
              <a:rPr lang="ja-JP" altLang="en-US" dirty="0" smtClean="0"/>
              <a:t>：ソースコードの中から</a:t>
            </a:r>
            <a:r>
              <a:rPr lang="ja-JP" altLang="en-US" u="sng" dirty="0" smtClean="0"/>
              <a:t>英数字列</a:t>
            </a:r>
            <a:r>
              <a:rPr lang="ja-JP" altLang="en-US" dirty="0" smtClean="0"/>
              <a:t>を検出する</a:t>
            </a:r>
            <a:endParaRPr lang="en-US" altLang="ja-JP" dirty="0" smtClean="0"/>
          </a:p>
          <a:p>
            <a:pPr marL="0" indent="0">
              <a:spcAft>
                <a:spcPts val="600"/>
              </a:spcAft>
              <a:buNone/>
            </a:pPr>
            <a:endParaRPr lang="en-US" altLang="ja-JP" dirty="0"/>
          </a:p>
          <a:p>
            <a:pPr marL="0" indent="0">
              <a:spcAft>
                <a:spcPts val="600"/>
              </a:spcAft>
              <a:buNone/>
            </a:pPr>
            <a:endParaRPr lang="en-US" altLang="ja-JP" dirty="0" smtClean="0"/>
          </a:p>
          <a:p>
            <a:pPr marL="0" indent="0">
              <a:spcAft>
                <a:spcPts val="600"/>
              </a:spcAft>
              <a:buNone/>
            </a:pPr>
            <a:endParaRPr lang="en-US" altLang="ja-JP" dirty="0" smtClean="0"/>
          </a:p>
          <a:p>
            <a:pPr marL="0" indent="0">
              <a:spcAft>
                <a:spcPts val="600"/>
              </a:spcAft>
              <a:buNone/>
            </a:pPr>
            <a:r>
              <a:rPr lang="ja-JP" altLang="en-US" dirty="0" smtClean="0">
                <a:solidFill>
                  <a:srgbClr val="0070C0"/>
                </a:solidFill>
              </a:rPr>
              <a:t>手順２</a:t>
            </a:r>
            <a:r>
              <a:rPr lang="ja-JP" altLang="en-US" dirty="0" smtClean="0"/>
              <a:t>：英数字列が</a:t>
            </a:r>
            <a:r>
              <a:rPr lang="ja-JP" altLang="en-US" u="sng" dirty="0" smtClean="0"/>
              <a:t>識別子</a:t>
            </a:r>
            <a:r>
              <a:rPr lang="ja-JP" altLang="en-US" u="sng" dirty="0"/>
              <a:t>か</a:t>
            </a:r>
            <a:r>
              <a:rPr lang="ja-JP" altLang="en-US" u="sng" dirty="0" smtClean="0"/>
              <a:t>予約語か</a:t>
            </a:r>
            <a:r>
              <a:rPr lang="ja-JP" altLang="en-US" dirty="0" smtClean="0"/>
              <a:t>を判別する</a:t>
            </a:r>
            <a:endParaRPr kumimoji="1" lang="ja-JP" altLang="en-US" dirty="0" smtClean="0"/>
          </a:p>
        </p:txBody>
      </p:sp>
      <p:sp>
        <p:nvSpPr>
          <p:cNvPr id="2" name="タイトル 1"/>
          <p:cNvSpPr>
            <a:spLocks noGrp="1"/>
          </p:cNvSpPr>
          <p:nvPr>
            <p:ph type="title"/>
          </p:nvPr>
        </p:nvSpPr>
        <p:spPr/>
        <p:txBody>
          <a:bodyPr/>
          <a:lstStyle/>
          <a:p>
            <a:r>
              <a:rPr kumimoji="1" lang="ja-JP" altLang="en-US" sz="3600" dirty="0" smtClean="0"/>
              <a:t>識別子の検出</a:t>
            </a:r>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8</a:t>
            </a:fld>
            <a:endParaRPr lang="ja-JP" altLang="en-US">
              <a:solidFill>
                <a:srgbClr val="000000"/>
              </a:solidFill>
            </a:endParaRPr>
          </a:p>
        </p:txBody>
      </p:sp>
      <p:sp>
        <p:nvSpPr>
          <p:cNvPr id="6" name="Rectangle 2"/>
          <p:cNvSpPr>
            <a:spLocks noChangeArrowheads="1"/>
          </p:cNvSpPr>
          <p:nvPr/>
        </p:nvSpPr>
        <p:spPr bwMode="auto">
          <a:xfrm>
            <a:off x="1574176" y="3098579"/>
            <a:ext cx="6911903" cy="943011"/>
          </a:xfrm>
          <a:prstGeom prst="rect">
            <a:avLst/>
          </a:prstGeom>
          <a:solidFill>
            <a:srgbClr val="FFF0C1"/>
          </a:solidFill>
          <a:ln>
            <a:solidFill>
              <a:schemeClr val="tx1"/>
            </a:solidFill>
          </a:ln>
          <a:effectLst/>
          <a:extLst/>
        </p:spPr>
        <p:txBody>
          <a:bodyPr vert="horz" wrap="square" lIns="91440" tIns="45720" rIns="91440" bIns="45720" numCol="1" anchor="ctr" anchorCtr="0" compatLnSpc="1">
            <a:prstTxWarp prst="textNoShape">
              <a:avLst/>
            </a:prstTxWarp>
            <a:noAutofit/>
          </a:bodyPr>
          <a:lstStyle/>
          <a:p>
            <a:pPr lvl="0" eaLnBrk="0" fontAlgn="base" hangingPunct="0">
              <a:spcBef>
                <a:spcPct val="0"/>
              </a:spcBef>
              <a:spcAft>
                <a:spcPct val="0"/>
              </a:spcAft>
            </a:pPr>
            <a:r>
              <a:rPr kumimoji="0" lang="ja-JP" altLang="en-US" sz="2400" dirty="0" smtClean="0">
                <a:latin typeface="メイリオ" panose="020B0604030504040204" pitchFamily="50" charset="-128"/>
                <a:ea typeface="メイリオ" panose="020B0604030504040204" pitchFamily="50" charset="-128"/>
              </a:rPr>
              <a:t>英数字列を検出可能なトークン分割を実現する　必要</a:t>
            </a:r>
            <a:r>
              <a:rPr kumimoji="0" lang="ja-JP" altLang="en-US" sz="2400" dirty="0">
                <a:latin typeface="メイリオ" panose="020B0604030504040204" pitchFamily="50" charset="-128"/>
                <a:ea typeface="メイリオ" panose="020B0604030504040204" pitchFamily="50" charset="-128"/>
              </a:rPr>
              <a:t>が</a:t>
            </a:r>
            <a:r>
              <a:rPr kumimoji="0" lang="ja-JP" altLang="en-US" sz="2400" dirty="0" smtClean="0">
                <a:latin typeface="メイリオ" panose="020B0604030504040204" pitchFamily="50" charset="-128"/>
                <a:ea typeface="メイリオ" panose="020B0604030504040204" pitchFamily="50" charset="-128"/>
              </a:rPr>
              <a:t>ある</a:t>
            </a:r>
            <a:endParaRPr kumimoji="0" lang="ja-JP" altLang="ja-JP" sz="2400" dirty="0">
              <a:latin typeface="メイリオ" panose="020B0604030504040204" pitchFamily="50" charset="-128"/>
              <a:ea typeface="メイリオ" panose="020B0604030504040204" pitchFamily="50" charset="-128"/>
            </a:endParaRPr>
          </a:p>
        </p:txBody>
      </p:sp>
      <p:sp>
        <p:nvSpPr>
          <p:cNvPr id="7" name="右矢印 6"/>
          <p:cNvSpPr/>
          <p:nvPr/>
        </p:nvSpPr>
        <p:spPr>
          <a:xfrm>
            <a:off x="725689" y="5189711"/>
            <a:ext cx="693099" cy="532895"/>
          </a:xfrm>
          <a:prstGeom prst="rightArrow">
            <a:avLst/>
          </a:prstGeom>
          <a:solidFill>
            <a:srgbClr val="FFE38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Rectangle 2"/>
          <p:cNvSpPr>
            <a:spLocks noChangeArrowheads="1"/>
          </p:cNvSpPr>
          <p:nvPr/>
        </p:nvSpPr>
        <p:spPr bwMode="auto">
          <a:xfrm>
            <a:off x="1574174" y="5151038"/>
            <a:ext cx="6911905" cy="610243"/>
          </a:xfrm>
          <a:prstGeom prst="rect">
            <a:avLst/>
          </a:prstGeom>
          <a:solidFill>
            <a:srgbClr val="FFF0C1"/>
          </a:solidFill>
          <a:ln>
            <a:solidFill>
              <a:schemeClr val="tx1"/>
            </a:solidFill>
          </a:ln>
          <a:effectLst/>
          <a:extLst/>
        </p:spPr>
        <p:txBody>
          <a:bodyPr vert="horz" wrap="square" lIns="91440" tIns="45720" rIns="91440" bIns="45720" numCol="1" anchor="ctr" anchorCtr="0" compatLnSpc="1">
            <a:prstTxWarp prst="textNoShape">
              <a:avLst/>
            </a:prstTxWarp>
            <a:noAutofit/>
          </a:bodyPr>
          <a:lstStyle/>
          <a:p>
            <a:pPr lvl="0" eaLnBrk="0" fontAlgn="base" hangingPunct="0">
              <a:spcBef>
                <a:spcPct val="0"/>
              </a:spcBef>
              <a:spcAft>
                <a:spcPct val="0"/>
              </a:spcAft>
            </a:pPr>
            <a:r>
              <a:rPr kumimoji="0" lang="ja-JP" altLang="en-US" sz="2400" dirty="0" smtClean="0">
                <a:latin typeface="メイリオ" panose="020B0604030504040204" pitchFamily="50" charset="-128"/>
                <a:ea typeface="メイリオ" panose="020B0604030504040204" pitchFamily="50" charset="-128"/>
              </a:rPr>
              <a:t>字句解析部に予約語のリストを与える必要がある</a:t>
            </a:r>
            <a:endParaRPr kumimoji="0" lang="ja-JP" altLang="ja-JP" sz="2400" dirty="0">
              <a:latin typeface="メイリオ" panose="020B0604030504040204" pitchFamily="50" charset="-128"/>
              <a:ea typeface="メイリオ" panose="020B0604030504040204" pitchFamily="50" charset="-128"/>
            </a:endParaRPr>
          </a:p>
        </p:txBody>
      </p:sp>
      <p:sp>
        <p:nvSpPr>
          <p:cNvPr id="11" name="右矢印 10"/>
          <p:cNvSpPr/>
          <p:nvPr/>
        </p:nvSpPr>
        <p:spPr>
          <a:xfrm>
            <a:off x="725689" y="3303636"/>
            <a:ext cx="693099" cy="532895"/>
          </a:xfrm>
          <a:prstGeom prst="rightArrow">
            <a:avLst/>
          </a:prstGeom>
          <a:solidFill>
            <a:srgbClr val="FFE38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1323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研究概要</a:t>
            </a:r>
            <a:endParaRPr kumimoji="1" lang="ja-JP" altLang="en-US" sz="4000" dirty="0"/>
          </a:p>
        </p:txBody>
      </p:sp>
      <p:sp>
        <p:nvSpPr>
          <p:cNvPr id="3" name="コンテンツ プレースホルダー 2"/>
          <p:cNvSpPr>
            <a:spLocks noGrp="1"/>
          </p:cNvSpPr>
          <p:nvPr>
            <p:ph idx="1"/>
          </p:nvPr>
        </p:nvSpPr>
        <p:spPr>
          <a:xfrm>
            <a:off x="404129" y="1194868"/>
            <a:ext cx="8400831" cy="4929188"/>
          </a:xfrm>
        </p:spPr>
        <p:txBody>
          <a:bodyPr/>
          <a:lstStyle/>
          <a:p>
            <a:pPr>
              <a:buFont typeface="Wingdings" panose="05000000000000000000" pitchFamily="2" charset="2"/>
              <a:buChar char="l"/>
            </a:pPr>
            <a:r>
              <a:rPr lang="ja-JP" altLang="en-US" dirty="0" smtClean="0">
                <a:solidFill>
                  <a:srgbClr val="0070C0"/>
                </a:solidFill>
              </a:rPr>
              <a:t>提案ツール：</a:t>
            </a:r>
            <a:r>
              <a:rPr lang="en-US" altLang="ja-JP" dirty="0" smtClean="0">
                <a:solidFill>
                  <a:srgbClr val="0070C0"/>
                </a:solidFill>
              </a:rPr>
              <a:t>CCFinderSW</a:t>
            </a:r>
            <a:endParaRPr lang="en-US" altLang="ja-JP" sz="2400" dirty="0" smtClean="0">
              <a:solidFill>
                <a:srgbClr val="0070C0"/>
              </a:solidFill>
            </a:endParaRPr>
          </a:p>
          <a:p>
            <a:pPr>
              <a:buFont typeface="Wingdings" panose="05000000000000000000" pitchFamily="2" charset="2"/>
              <a:buChar char="Ø"/>
            </a:pPr>
            <a:r>
              <a:rPr lang="ja-JP" altLang="en-US" dirty="0" smtClean="0"/>
              <a:t>タイプ </a:t>
            </a:r>
            <a:r>
              <a:rPr lang="en-US" altLang="ja-JP" dirty="0" smtClean="0"/>
              <a:t>2 </a:t>
            </a:r>
            <a:r>
              <a:rPr lang="ja-JP" altLang="en-US" dirty="0" err="1" smtClean="0"/>
              <a:t>までの</a:t>
            </a:r>
            <a:r>
              <a:rPr lang="ja-JP" altLang="en-US" dirty="0" smtClean="0"/>
              <a:t>トークン単位のコードクローンが　　　　検出可能である</a:t>
            </a:r>
            <a:endParaRPr lang="en-US" altLang="ja-JP" dirty="0" smtClean="0"/>
          </a:p>
          <a:p>
            <a:pPr>
              <a:buFont typeface="Wingdings" panose="05000000000000000000" pitchFamily="2" charset="2"/>
              <a:buChar char="Ø"/>
            </a:pPr>
            <a:r>
              <a:rPr lang="ja-JP" altLang="en-US" dirty="0" smtClean="0"/>
              <a:t>字句</a:t>
            </a:r>
            <a:r>
              <a:rPr lang="ja-JP" altLang="en-US" dirty="0"/>
              <a:t>解析</a:t>
            </a:r>
            <a:r>
              <a:rPr lang="ja-JP" altLang="en-US" dirty="0" smtClean="0"/>
              <a:t>の</a:t>
            </a:r>
            <a:r>
              <a:rPr lang="ja-JP" altLang="en-US" dirty="0"/>
              <a:t>入力</a:t>
            </a:r>
            <a:r>
              <a:rPr lang="ja-JP" altLang="en-US" sz="2400" dirty="0" smtClean="0"/>
              <a:t>要素は</a:t>
            </a:r>
            <a:r>
              <a:rPr lang="ja-JP" altLang="en-US" sz="2400" dirty="0" smtClean="0">
                <a:solidFill>
                  <a:srgbClr val="FF0000"/>
                </a:solidFill>
              </a:rPr>
              <a:t>コメントルール</a:t>
            </a:r>
            <a:r>
              <a:rPr lang="ja-JP" altLang="en-US" sz="2400" dirty="0" smtClean="0"/>
              <a:t>と</a:t>
            </a:r>
            <a:r>
              <a:rPr lang="ja-JP" altLang="en-US" sz="2400" dirty="0" smtClean="0">
                <a:solidFill>
                  <a:srgbClr val="FF0000"/>
                </a:solidFill>
              </a:rPr>
              <a:t>予約語</a:t>
            </a:r>
            <a:r>
              <a:rPr lang="ja-JP" altLang="en-US" sz="2400" dirty="0" smtClean="0"/>
              <a:t>である</a:t>
            </a:r>
            <a:endParaRPr lang="en-US" altLang="ja-JP" dirty="0"/>
          </a:p>
          <a:p>
            <a:pPr>
              <a:buFont typeface="Wingdings" panose="05000000000000000000" pitchFamily="2" charset="2"/>
              <a:buChar char="Ø"/>
            </a:pPr>
            <a:r>
              <a:rPr lang="ja-JP" altLang="en-US" dirty="0" smtClean="0"/>
              <a:t>コメントルールに関する </a:t>
            </a:r>
            <a:r>
              <a:rPr lang="en-US" altLang="ja-JP" dirty="0" smtClean="0"/>
              <a:t>26</a:t>
            </a:r>
            <a:r>
              <a:rPr lang="ja-JP" altLang="en-US" dirty="0" smtClean="0"/>
              <a:t> 種類のオプションで，　　　　多くの言語のコメント除去が可能になる仕組みを持つ</a:t>
            </a: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l"/>
            </a:pPr>
            <a:r>
              <a:rPr lang="ja-JP" altLang="en-US" sz="2400" dirty="0" smtClean="0">
                <a:solidFill>
                  <a:srgbClr val="0070C0"/>
                </a:solidFill>
              </a:rPr>
              <a:t>適用実験</a:t>
            </a:r>
            <a:endParaRPr lang="en-US" altLang="ja-JP" sz="2400" dirty="0" smtClean="0">
              <a:solidFill>
                <a:srgbClr val="0070C0"/>
              </a:solidFill>
            </a:endParaRPr>
          </a:p>
          <a:p>
            <a:pPr>
              <a:buFont typeface="Wingdings" panose="05000000000000000000" pitchFamily="2" charset="2"/>
              <a:buChar char="Ø"/>
            </a:pPr>
            <a:r>
              <a:rPr lang="ja-JP" altLang="en-US" dirty="0" smtClean="0"/>
              <a:t>コメント除去部を使用して，</a:t>
            </a:r>
            <a:r>
              <a:rPr lang="en-US" altLang="ja-JP" dirty="0" smtClean="0"/>
              <a:t>175 </a:t>
            </a:r>
            <a:r>
              <a:rPr lang="ja-JP" altLang="en-US" dirty="0" smtClean="0"/>
              <a:t>言語に対して　　　　コメント除去を行い，有用性を示した</a:t>
            </a:r>
            <a:endParaRPr lang="en-US" altLang="ja-JP" dirty="0" smtClean="0"/>
          </a:p>
          <a:p>
            <a:pPr>
              <a:buFont typeface="Wingdings" panose="05000000000000000000" pitchFamily="2" charset="2"/>
              <a:buChar char="Ø"/>
            </a:pPr>
            <a:r>
              <a:rPr lang="en-US" altLang="ja-JP" dirty="0"/>
              <a:t>C, C++, Go, Java, Python, </a:t>
            </a:r>
            <a:r>
              <a:rPr lang="en-US" altLang="ja-JP" dirty="0" smtClean="0"/>
              <a:t>Ruby</a:t>
            </a:r>
            <a:r>
              <a:rPr lang="ja-JP" altLang="en-US" dirty="0" smtClean="0"/>
              <a:t>の </a:t>
            </a:r>
            <a:r>
              <a:rPr lang="en-US" altLang="ja-JP" dirty="0" smtClean="0"/>
              <a:t>6 </a:t>
            </a:r>
            <a:r>
              <a:rPr lang="ja-JP" altLang="en-US" dirty="0" err="1" smtClean="0"/>
              <a:t>つの</a:t>
            </a:r>
            <a:r>
              <a:rPr lang="ja-JP" altLang="en-US" dirty="0" smtClean="0"/>
              <a:t>言語に対し，　　　　　　コードクローン検出を行った</a:t>
            </a:r>
            <a:endParaRPr lang="en-US" altLang="ja-JP" sz="2400"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9</a:t>
            </a:fld>
            <a:endParaRPr lang="ja-JP" altLang="en-US">
              <a:solidFill>
                <a:srgbClr val="000000"/>
              </a:solidFill>
            </a:endParaRPr>
          </a:p>
        </p:txBody>
      </p:sp>
    </p:spTree>
    <p:extLst>
      <p:ext uri="{BB962C8B-B14F-4D97-AF65-F5344CB8AC3E}">
        <p14:creationId xmlns:p14="http://schemas.microsoft.com/office/powerpoint/2010/main" val="301142679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efault Theme" id="{013CA6ED-5568-4FDE-8AB8-4D1FA7F96E61}" vid="{E8A5111C-AB58-46FF-9FFA-FDD7D45C344C}"/>
    </a:ext>
  </a:extLst>
</a:theme>
</file>

<file path=ppt/theme/theme2.xml><?xml version="1.0" encoding="utf-8"?>
<a:theme xmlns:a="http://schemas.openxmlformats.org/drawingml/2006/main" name="テーマ1">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1933A2DC-2C09-4B3C-97FC-EB9B1D06C524}" vid="{E830799C-38CE-465B-B2DB-96DAE533C239}"/>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27089</TotalTime>
  <Words>3404</Words>
  <Application>Microsoft Office PowerPoint</Application>
  <PresentationFormat>画面に合わせる (4:3)</PresentationFormat>
  <Paragraphs>655</Paragraphs>
  <Slides>24</Slides>
  <Notes>22</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24</vt:i4>
      </vt:variant>
    </vt:vector>
  </HeadingPairs>
  <TitlesOfParts>
    <vt:vector size="36" baseType="lpstr">
      <vt:lpstr>Arial Unicode MS</vt:lpstr>
      <vt:lpstr>ＭＳ Ｐゴシック</vt:lpstr>
      <vt:lpstr>メイリオ</vt:lpstr>
      <vt:lpstr>Arial</vt:lpstr>
      <vt:lpstr>Calibri</vt:lpstr>
      <vt:lpstr>Calibri Light</vt:lpstr>
      <vt:lpstr>Ebrima</vt:lpstr>
      <vt:lpstr>Segoe UI</vt:lpstr>
      <vt:lpstr>Segoe UI Historic</vt:lpstr>
      <vt:lpstr>Wingdings</vt:lpstr>
      <vt:lpstr>Default Theme</vt:lpstr>
      <vt:lpstr>テーマ1</vt:lpstr>
      <vt:lpstr>多言語対応のための字句解析機構を持つ コードクローン検出ツールの開発</vt:lpstr>
      <vt:lpstr>コードクローンの分類[1]</vt:lpstr>
      <vt:lpstr>コードクローン検出ツール: CCFinder[2]</vt:lpstr>
      <vt:lpstr>CCFinder の処理概要（字句解析）</vt:lpstr>
      <vt:lpstr>CCFinder の処理概要（変換処理）</vt:lpstr>
      <vt:lpstr>多言語に対応したコードクローン検出</vt:lpstr>
      <vt:lpstr>言語間のコメント記法の違い</vt:lpstr>
      <vt:lpstr>識別子の検出</vt:lpstr>
      <vt:lpstr>研究概要</vt:lpstr>
      <vt:lpstr>PowerPoint プレゼンテーション</vt:lpstr>
      <vt:lpstr>コメント除去：ルールの分類</vt:lpstr>
      <vt:lpstr>コメント除去：26 種類のオプション</vt:lpstr>
      <vt:lpstr>コメント除去：オプションの追加・変更</vt:lpstr>
      <vt:lpstr>トークン分割と変換処理</vt:lpstr>
      <vt:lpstr>CCFinderSW の出力形式</vt:lpstr>
      <vt:lpstr>Python のソースコードへの適用例</vt:lpstr>
      <vt:lpstr>コメント除去に関する適用実験</vt:lpstr>
      <vt:lpstr>タスク ”Comments” の例</vt:lpstr>
      <vt:lpstr>コメント除去に関する適用実験：結果</vt:lpstr>
      <vt:lpstr>コードクローン検出に関する適用実験</vt:lpstr>
      <vt:lpstr>“Sudoku” (数独) について</vt:lpstr>
      <vt:lpstr>対象言語と結果</vt:lpstr>
      <vt:lpstr>まとめと今後の課題</vt:lpstr>
      <vt:lpstr>ツールの配布について</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多言語対応のための字句解析機構を持つコードクローン検出ツールの開発</dc:title>
  <dc:creator>瀬村雄一</dc:creator>
  <cp:lastModifiedBy>瀬村雄一</cp:lastModifiedBy>
  <cp:revision>817</cp:revision>
  <cp:lastPrinted>2017-07-11T05:55:21Z</cp:lastPrinted>
  <dcterms:created xsi:type="dcterms:W3CDTF">2016-06-30T06:52:02Z</dcterms:created>
  <dcterms:modified xsi:type="dcterms:W3CDTF">2017-08-01T05:52:39Z</dcterms:modified>
</cp:coreProperties>
</file>