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3"/>
  </p:notesMasterIdLst>
  <p:handoutMasterIdLst>
    <p:handoutMasterId r:id="rId24"/>
  </p:handoutMasterIdLst>
  <p:sldIdLst>
    <p:sldId id="256" r:id="rId2"/>
    <p:sldId id="311" r:id="rId3"/>
    <p:sldId id="309" r:id="rId4"/>
    <p:sldId id="312" r:id="rId5"/>
    <p:sldId id="315" r:id="rId6"/>
    <p:sldId id="273" r:id="rId7"/>
    <p:sldId id="281" r:id="rId8"/>
    <p:sldId id="285" r:id="rId9"/>
    <p:sldId id="283" r:id="rId10"/>
    <p:sldId id="304" r:id="rId11"/>
    <p:sldId id="316" r:id="rId12"/>
    <p:sldId id="295" r:id="rId13"/>
    <p:sldId id="300" r:id="rId14"/>
    <p:sldId id="317" r:id="rId15"/>
    <p:sldId id="318" r:id="rId16"/>
    <p:sldId id="319" r:id="rId17"/>
    <p:sldId id="302" r:id="rId18"/>
    <p:sldId id="306" r:id="rId19"/>
    <p:sldId id="310" r:id="rId20"/>
    <p:sldId id="292" r:id="rId21"/>
    <p:sldId id="296" r:id="rId22"/>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numata" initials="s" lastIdx="3" clrIdx="0">
    <p:extLst>
      <p:ext uri="{19B8F6BF-5375-455C-9EA6-DF929625EA0E}">
        <p15:presenceInfo xmlns:p15="http://schemas.microsoft.com/office/powerpoint/2012/main" userId="s-numat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74" autoAdjust="0"/>
    <p:restoredTop sz="82537" autoAdjust="0"/>
  </p:normalViewPr>
  <p:slideViewPr>
    <p:cSldViewPr snapToGrid="0">
      <p:cViewPr varScale="1">
        <p:scale>
          <a:sx n="67" d="100"/>
          <a:sy n="67" d="100"/>
        </p:scale>
        <p:origin x="1590" y="48"/>
      </p:cViewPr>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57" d="100"/>
          <a:sy n="57" d="100"/>
        </p:scale>
        <p:origin x="3346"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50263"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349" y="1"/>
            <a:ext cx="2950263" cy="498475"/>
          </a:xfrm>
          <a:prstGeom prst="rect">
            <a:avLst/>
          </a:prstGeom>
        </p:spPr>
        <p:txBody>
          <a:bodyPr vert="horz" lIns="91440" tIns="45720" rIns="91440" bIns="45720" rtlCol="0"/>
          <a:lstStyle>
            <a:lvl1pPr algn="r">
              <a:defRPr sz="1200"/>
            </a:lvl1pPr>
          </a:lstStyle>
          <a:p>
            <a:fld id="{758C00D6-C317-4BF3-9332-E34C229564B6}" type="datetimeFigureOut">
              <a:rPr kumimoji="1" lang="ja-JP" altLang="en-US" smtClean="0"/>
              <a:t>2017/9/1</a:t>
            </a:fld>
            <a:endParaRPr kumimoji="1" lang="ja-JP" altLang="en-US"/>
          </a:p>
        </p:txBody>
      </p:sp>
      <p:sp>
        <p:nvSpPr>
          <p:cNvPr id="4" name="フッター プレースホルダー 3"/>
          <p:cNvSpPr>
            <a:spLocks noGrp="1"/>
          </p:cNvSpPr>
          <p:nvPr>
            <p:ph type="ftr" sz="quarter" idx="2"/>
          </p:nvPr>
        </p:nvSpPr>
        <p:spPr>
          <a:xfrm>
            <a:off x="0" y="9440864"/>
            <a:ext cx="2950263"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349" y="9440864"/>
            <a:ext cx="2950263" cy="498475"/>
          </a:xfrm>
          <a:prstGeom prst="rect">
            <a:avLst/>
          </a:prstGeom>
        </p:spPr>
        <p:txBody>
          <a:bodyPr vert="horz" lIns="91440" tIns="45720" rIns="91440" bIns="45720" rtlCol="0" anchor="b"/>
          <a:lstStyle>
            <a:lvl1pPr algn="r">
              <a:defRPr sz="1200"/>
            </a:lvl1pPr>
          </a:lstStyle>
          <a:p>
            <a:fld id="{DA2B23E2-2F41-4DFF-9BB2-8289DC171362}" type="slidenum">
              <a:rPr kumimoji="1" lang="ja-JP" altLang="en-US" smtClean="0"/>
              <a:t>‹#›</a:t>
            </a:fld>
            <a:endParaRPr kumimoji="1" lang="ja-JP" altLang="en-US"/>
          </a:p>
        </p:txBody>
      </p:sp>
    </p:spTree>
    <p:extLst>
      <p:ext uri="{BB962C8B-B14F-4D97-AF65-F5344CB8AC3E}">
        <p14:creationId xmlns:p14="http://schemas.microsoft.com/office/powerpoint/2010/main" val="28689851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7" cy="498693"/>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8693"/>
          </a:xfrm>
          <a:prstGeom prst="rect">
            <a:avLst/>
          </a:prstGeom>
        </p:spPr>
        <p:txBody>
          <a:bodyPr vert="horz" lIns="91431" tIns="45715" rIns="91431" bIns="45715" rtlCol="0"/>
          <a:lstStyle>
            <a:lvl1pPr algn="r">
              <a:defRPr sz="1200"/>
            </a:lvl1pPr>
          </a:lstStyle>
          <a:p>
            <a:fld id="{8618FBC5-8F42-4C47-A77D-5BDE0B5A1B30}" type="datetimeFigureOut">
              <a:rPr kumimoji="1" lang="ja-JP" altLang="en-US" smtClean="0"/>
              <a:t>2017/9/1</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31" tIns="45715" rIns="91431" bIns="45715" rtlCol="0" anchor="ctr"/>
          <a:lstStyle/>
          <a:p>
            <a:endParaRPr lang="ja-JP" altLang="en-US"/>
          </a:p>
        </p:txBody>
      </p:sp>
      <p:sp>
        <p:nvSpPr>
          <p:cNvPr id="5" name="ノート プレースホルダー 4"/>
          <p:cNvSpPr>
            <a:spLocks noGrp="1"/>
          </p:cNvSpPr>
          <p:nvPr>
            <p:ph type="body" sz="quarter" idx="3"/>
          </p:nvPr>
        </p:nvSpPr>
        <p:spPr>
          <a:xfrm>
            <a:off x="680721" y="4783308"/>
            <a:ext cx="5445760" cy="3913614"/>
          </a:xfrm>
          <a:prstGeom prst="rect">
            <a:avLst/>
          </a:prstGeom>
        </p:spPr>
        <p:txBody>
          <a:bodyPr vert="horz" lIns="91431" tIns="45715" rIns="91431" bIns="4571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8"/>
            <a:ext cx="2949787" cy="498692"/>
          </a:xfrm>
          <a:prstGeom prst="rect">
            <a:avLst/>
          </a:prstGeom>
        </p:spPr>
        <p:txBody>
          <a:bodyPr vert="horz" lIns="91431" tIns="45715" rIns="91431"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8"/>
            <a:ext cx="2949787" cy="498692"/>
          </a:xfrm>
          <a:prstGeom prst="rect">
            <a:avLst/>
          </a:prstGeom>
        </p:spPr>
        <p:txBody>
          <a:bodyPr vert="horz" lIns="91431" tIns="45715" rIns="91431" bIns="45715" rtlCol="0" anchor="b"/>
          <a:lstStyle>
            <a:lvl1pPr algn="r">
              <a:defRPr sz="1200"/>
            </a:lvl1pPr>
          </a:lstStyle>
          <a:p>
            <a:fld id="{6B29F0CF-89F5-40CF-97A3-9787B6147CCC}" type="slidenum">
              <a:rPr kumimoji="1" lang="ja-JP" altLang="en-US" smtClean="0"/>
              <a:t>‹#›</a:t>
            </a:fld>
            <a:endParaRPr kumimoji="1" lang="ja-JP" altLang="en-US"/>
          </a:p>
        </p:txBody>
      </p:sp>
    </p:spTree>
    <p:extLst>
      <p:ext uri="{BB962C8B-B14F-4D97-AF65-F5344CB8AC3E}">
        <p14:creationId xmlns:p14="http://schemas.microsoft.com/office/powerpoint/2010/main" val="14273616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ソフトウェアの実行を分析するための低侵襲なモニタリングツールの試作</a:t>
            </a:r>
            <a:r>
              <a:rPr kumimoji="1" lang="ja-JP" altLang="en-US" dirty="0" smtClean="0"/>
              <a:t>という題目で，井上研究室の嶋利が発表いたします．</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a:t>
            </a:fld>
            <a:endParaRPr kumimoji="1" lang="ja-JP" altLang="en-US" dirty="0"/>
          </a:p>
        </p:txBody>
      </p:sp>
    </p:spTree>
    <p:extLst>
      <p:ext uri="{BB962C8B-B14F-4D97-AF65-F5344CB8AC3E}">
        <p14:creationId xmlns:p14="http://schemas.microsoft.com/office/powerpoint/2010/main" val="34922235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2800" dirty="0" smtClean="0"/>
              <a:t>次に実際のツールの使い方を説明します．</a:t>
            </a:r>
            <a:endParaRPr lang="en-US" altLang="ja-JP" sz="2800" dirty="0" smtClean="0"/>
          </a:p>
          <a:p>
            <a:r>
              <a:rPr lang="ja-JP" altLang="en-US" sz="2800" dirty="0" smtClean="0"/>
              <a:t>まず，観測命令としてファイル名・行番号・変数名を設定ファイルで指定します．</a:t>
            </a:r>
            <a:r>
              <a:rPr lang="ja-JP" altLang="en-US" sz="2400" dirty="0" smtClean="0"/>
              <a:t>変数名は基本データ型の局所変数と時刻を取得出来るオプションのみ指定可能となっています．</a:t>
            </a:r>
            <a:endParaRPr lang="en-US" altLang="ja-JP" sz="2400" dirty="0" smtClean="0"/>
          </a:p>
          <a:p>
            <a:r>
              <a:rPr lang="ja-JP" altLang="en-US" sz="2800" dirty="0" smtClean="0"/>
              <a:t>そして，</a:t>
            </a:r>
            <a:r>
              <a:rPr lang="en-US" altLang="ja-JP" sz="2800" dirty="0" smtClean="0"/>
              <a:t>jar</a:t>
            </a:r>
            <a:r>
              <a:rPr lang="ja-JP" altLang="en-US" sz="2800" dirty="0" smtClean="0"/>
              <a:t>ファイル実行時の</a:t>
            </a:r>
            <a:r>
              <a:rPr lang="en-US" altLang="ja-JP" sz="2800" dirty="0" smtClean="0"/>
              <a:t>VM</a:t>
            </a:r>
            <a:r>
              <a:rPr lang="ja-JP" altLang="en-US" sz="2800" dirty="0" smtClean="0"/>
              <a:t>引数に</a:t>
            </a:r>
            <a:r>
              <a:rPr lang="en-US" altLang="ja-JP" sz="2800" dirty="0" smtClean="0"/>
              <a:t>.</a:t>
            </a:r>
            <a:r>
              <a:rPr lang="en-US" altLang="ja-JP" sz="2800" dirty="0" err="1" smtClean="0"/>
              <a:t>dll</a:t>
            </a:r>
            <a:r>
              <a:rPr lang="ja-JP" altLang="en-US" sz="2800" dirty="0" smtClean="0"/>
              <a:t>ファイル，設定ファイルを以下の様に指定します．</a:t>
            </a:r>
            <a:r>
              <a:rPr lang="en-US" altLang="ja-JP" sz="2400" dirty="0" smtClean="0"/>
              <a:t>“ -</a:t>
            </a:r>
            <a:r>
              <a:rPr lang="en-US" altLang="ja-JP" sz="2400" dirty="0" err="1" smtClean="0"/>
              <a:t>agentpath:ProbeJ.dll</a:t>
            </a:r>
            <a:r>
              <a:rPr lang="en-US" altLang="ja-JP" sz="2400" dirty="0" smtClean="0"/>
              <a:t>=options.txt ”</a:t>
            </a:r>
          </a:p>
          <a:p>
            <a:r>
              <a:rPr lang="ja-JP" altLang="en-US" sz="2800" dirty="0" smtClean="0"/>
              <a:t>そして実行途中に外部プロセスからコマンドを入力して，ブレークポイント処理の操作を行うこともできます．コマンドはこの</a:t>
            </a:r>
            <a:r>
              <a:rPr lang="en-US" altLang="ja-JP" sz="2800" dirty="0" smtClean="0"/>
              <a:t>4</a:t>
            </a:r>
            <a:r>
              <a:rPr lang="ja-JP" altLang="en-US" sz="2800" dirty="0" smtClean="0"/>
              <a:t>つがあります．</a:t>
            </a:r>
            <a:endParaRPr lang="en-US" altLang="ja-JP" sz="2800"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10</a:t>
            </a:fld>
            <a:endParaRPr kumimoji="1" lang="ja-JP" altLang="en-US"/>
          </a:p>
        </p:txBody>
      </p:sp>
    </p:spTree>
    <p:extLst>
      <p:ext uri="{BB962C8B-B14F-4D97-AF65-F5344CB8AC3E}">
        <p14:creationId xmlns:p14="http://schemas.microsoft.com/office/powerpoint/2010/main" val="40761454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2800" dirty="0" smtClean="0"/>
              <a:t>次に実際のツールの使い方を説明します．</a:t>
            </a:r>
            <a:endParaRPr lang="en-US" altLang="ja-JP" sz="2800" dirty="0" smtClean="0"/>
          </a:p>
          <a:p>
            <a:r>
              <a:rPr lang="ja-JP" altLang="en-US" sz="2800" dirty="0" smtClean="0"/>
              <a:t>まず，観測命令としてファイル名・行番号・変数名を設定ファイルで指定します．</a:t>
            </a:r>
            <a:r>
              <a:rPr lang="ja-JP" altLang="en-US" sz="2400" dirty="0" smtClean="0"/>
              <a:t>変数名は基本データ型の局所変数と時刻を取得出来るオプションのみ指定可能となっています．</a:t>
            </a:r>
            <a:endParaRPr lang="en-US" altLang="ja-JP" sz="2400" dirty="0" smtClean="0"/>
          </a:p>
          <a:p>
            <a:r>
              <a:rPr lang="ja-JP" altLang="en-US" sz="2800" dirty="0" smtClean="0"/>
              <a:t>そして，</a:t>
            </a:r>
            <a:r>
              <a:rPr lang="en-US" altLang="ja-JP" sz="2800" dirty="0" smtClean="0"/>
              <a:t>jar</a:t>
            </a:r>
            <a:r>
              <a:rPr lang="ja-JP" altLang="en-US" sz="2800" dirty="0" smtClean="0"/>
              <a:t>ファイル実行時の</a:t>
            </a:r>
            <a:r>
              <a:rPr lang="en-US" altLang="ja-JP" sz="2800" dirty="0" smtClean="0"/>
              <a:t>VM</a:t>
            </a:r>
            <a:r>
              <a:rPr lang="ja-JP" altLang="en-US" sz="2800" dirty="0" smtClean="0"/>
              <a:t>引数に</a:t>
            </a:r>
            <a:r>
              <a:rPr lang="en-US" altLang="ja-JP" sz="2800" dirty="0" smtClean="0"/>
              <a:t>.</a:t>
            </a:r>
            <a:r>
              <a:rPr lang="en-US" altLang="ja-JP" sz="2800" dirty="0" err="1" smtClean="0"/>
              <a:t>dll</a:t>
            </a:r>
            <a:r>
              <a:rPr lang="ja-JP" altLang="en-US" sz="2800" dirty="0" smtClean="0"/>
              <a:t>ファイル，設定ファイルを以下の様に指定します．</a:t>
            </a:r>
            <a:r>
              <a:rPr lang="en-US" altLang="ja-JP" sz="2400" dirty="0" smtClean="0"/>
              <a:t>“ -</a:t>
            </a:r>
            <a:r>
              <a:rPr lang="en-US" altLang="ja-JP" sz="2400" dirty="0" err="1" smtClean="0"/>
              <a:t>agentpath:ProbeJ.dll</a:t>
            </a:r>
            <a:r>
              <a:rPr lang="en-US" altLang="ja-JP" sz="2400" dirty="0" smtClean="0"/>
              <a:t>=options.txt ”</a:t>
            </a:r>
          </a:p>
          <a:p>
            <a:r>
              <a:rPr lang="ja-JP" altLang="en-US" sz="2800" dirty="0" smtClean="0"/>
              <a:t>そして実行途中に外部プロセスからコマンドを入力して，ブレークポイント処理の操作を行うこともできます．コマンドはこの</a:t>
            </a:r>
            <a:r>
              <a:rPr lang="en-US" altLang="ja-JP" sz="2800" dirty="0" smtClean="0"/>
              <a:t>4</a:t>
            </a:r>
            <a:r>
              <a:rPr lang="ja-JP" altLang="en-US" sz="2800" dirty="0" smtClean="0"/>
              <a:t>つがあります．</a:t>
            </a:r>
            <a:endParaRPr lang="en-US" altLang="ja-JP" sz="2800"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11</a:t>
            </a:fld>
            <a:endParaRPr kumimoji="1" lang="ja-JP" altLang="en-US"/>
          </a:p>
        </p:txBody>
      </p:sp>
    </p:spTree>
    <p:extLst>
      <p:ext uri="{BB962C8B-B14F-4D97-AF65-F5344CB8AC3E}">
        <p14:creationId xmlns:p14="http://schemas.microsoft.com/office/powerpoint/2010/main" val="10272064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現在のバージョンに修正</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12</a:t>
            </a:fld>
            <a:endParaRPr kumimoji="1" lang="ja-JP" altLang="en-US"/>
          </a:p>
        </p:txBody>
      </p:sp>
    </p:spTree>
    <p:extLst>
      <p:ext uri="{BB962C8B-B14F-4D97-AF65-F5344CB8AC3E}">
        <p14:creationId xmlns:p14="http://schemas.microsoft.com/office/powerpoint/2010/main" val="12636961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次に行った評価実験について説明します．</a:t>
            </a:r>
            <a:endParaRPr kumimoji="1" lang="en-US" altLang="ja-JP" dirty="0" smtClean="0"/>
          </a:p>
          <a:p>
            <a:pPr marL="0" indent="0">
              <a:buFont typeface="+mj-lt"/>
              <a:buNone/>
            </a:pPr>
            <a:r>
              <a:rPr lang="ja-JP" altLang="en-US" sz="1200" dirty="0" smtClean="0"/>
              <a:t>一つ目の評価では，定性的な評価として井上研究室で開発中の</a:t>
            </a:r>
            <a:r>
              <a:rPr lang="en-US" altLang="ja-JP" sz="1200" dirty="0" smtClean="0"/>
              <a:t>Web</a:t>
            </a:r>
            <a:r>
              <a:rPr lang="ja-JP" altLang="en-US" sz="1200" dirty="0" smtClean="0"/>
              <a:t>アプリケーション</a:t>
            </a:r>
            <a:r>
              <a:rPr lang="en-US" altLang="ja-JP" sz="900" dirty="0" smtClean="0"/>
              <a:t>[3]</a:t>
            </a:r>
            <a:r>
              <a:rPr lang="ja-JP" altLang="en-US" sz="1200" dirty="0" smtClean="0"/>
              <a:t>のデバッグへの利用を行いました．</a:t>
            </a:r>
            <a:endParaRPr lang="en-US" altLang="ja-JP" sz="1200" dirty="0" smtClean="0"/>
          </a:p>
          <a:p>
            <a:pPr marL="0" indent="0">
              <a:buFont typeface="+mj-lt"/>
              <a:buNone/>
            </a:pPr>
            <a:r>
              <a:rPr lang="ja-JP" altLang="en-US" sz="1200" dirty="0" smtClean="0"/>
              <a:t>二つ目の評価では，定量的な評価として</a:t>
            </a:r>
            <a:r>
              <a:rPr lang="en-US" altLang="ja-JP" sz="1200" dirty="0" smtClean="0"/>
              <a:t>DaCapo Benchmarks</a:t>
            </a:r>
            <a:r>
              <a:rPr lang="en-US" altLang="ja-JP" sz="900" dirty="0" smtClean="0"/>
              <a:t>[4]</a:t>
            </a:r>
            <a:r>
              <a:rPr lang="ja-JP" altLang="en-US" sz="1200" dirty="0" smtClean="0"/>
              <a:t>を用いた性能計測を行いました．</a:t>
            </a:r>
            <a:endParaRPr lang="en-US" altLang="ja-JP" sz="1200" dirty="0" smtClean="0"/>
          </a:p>
          <a:p>
            <a:pPr marL="0" indent="0">
              <a:buFont typeface="+mj-lt"/>
              <a:buNone/>
            </a:pPr>
            <a:endParaRPr lang="en-US" altLang="ja-JP" sz="1200"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13</a:t>
            </a:fld>
            <a:endParaRPr kumimoji="1" lang="ja-JP" altLang="en-US"/>
          </a:p>
        </p:txBody>
      </p:sp>
    </p:spTree>
    <p:extLst>
      <p:ext uri="{BB962C8B-B14F-4D97-AF65-F5344CB8AC3E}">
        <p14:creationId xmlns:p14="http://schemas.microsoft.com/office/powerpoint/2010/main" val="24934870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14</a:t>
            </a:fld>
            <a:endParaRPr kumimoji="1" lang="ja-JP" altLang="en-US"/>
          </a:p>
        </p:txBody>
      </p:sp>
    </p:spTree>
    <p:extLst>
      <p:ext uri="{BB962C8B-B14F-4D97-AF65-F5344CB8AC3E}">
        <p14:creationId xmlns:p14="http://schemas.microsoft.com/office/powerpoint/2010/main" val="8162048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ロギングであれば専用のリスナを作る必要がある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15</a:t>
            </a:fld>
            <a:endParaRPr kumimoji="1" lang="ja-JP" altLang="en-US"/>
          </a:p>
        </p:txBody>
      </p:sp>
    </p:spTree>
    <p:extLst>
      <p:ext uri="{BB962C8B-B14F-4D97-AF65-F5344CB8AC3E}">
        <p14:creationId xmlns:p14="http://schemas.microsoft.com/office/powerpoint/2010/main" val="21529723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16</a:t>
            </a:fld>
            <a:endParaRPr kumimoji="1" lang="ja-JP" altLang="en-US"/>
          </a:p>
        </p:txBody>
      </p:sp>
    </p:spTree>
    <p:extLst>
      <p:ext uri="{BB962C8B-B14F-4D97-AF65-F5344CB8AC3E}">
        <p14:creationId xmlns:p14="http://schemas.microsoft.com/office/powerpoint/2010/main" val="21798938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次に性能計測について説明します．</a:t>
            </a:r>
            <a:endParaRPr kumimoji="1" lang="en-US" altLang="ja-JP" dirty="0" smtClean="0"/>
          </a:p>
          <a:p>
            <a:r>
              <a:rPr kumimoji="1" lang="ja-JP" altLang="en-US" dirty="0" smtClean="0"/>
              <a:t>評価</a:t>
            </a:r>
            <a:r>
              <a:rPr kumimoji="1" lang="en-US" altLang="ja-JP" dirty="0" smtClean="0"/>
              <a:t>2-1</a:t>
            </a:r>
            <a:r>
              <a:rPr kumimoji="1" lang="ja-JP" altLang="en-US" dirty="0" smtClean="0"/>
              <a:t>では，</a:t>
            </a:r>
            <a:r>
              <a:rPr lang="en-US" altLang="ja-JP" sz="1200" dirty="0" smtClean="0"/>
              <a:t>DaCapo Benchmarks</a:t>
            </a:r>
            <a:r>
              <a:rPr lang="ja-JP" altLang="en-US" sz="1200" dirty="0" smtClean="0"/>
              <a:t>を用いて通常実行時とデバッグツール使用時の実行時間を比較し，オーバーヘッド を計測しました．</a:t>
            </a:r>
            <a:endParaRPr lang="en-US" altLang="ja-JP" sz="1200" dirty="0" smtClean="0"/>
          </a:p>
          <a:p>
            <a:r>
              <a:rPr lang="ja-JP" altLang="en-US" sz="1200" dirty="0" smtClean="0"/>
              <a:t>この際ブレークポイントは設置せず出力も行わないものとし，単純にツールを用いる事でのオーバーヘッドを計測しました．</a:t>
            </a:r>
            <a:endParaRPr lang="en-US" altLang="ja-JP" sz="1100" dirty="0" smtClean="0"/>
          </a:p>
          <a:p>
            <a:r>
              <a:rPr lang="ja-JP" altLang="en-US" sz="1200" dirty="0" smtClean="0"/>
              <a:t>また，評価</a:t>
            </a:r>
            <a:r>
              <a:rPr lang="en-US" altLang="ja-JP" sz="1200" dirty="0" smtClean="0"/>
              <a:t>2-2 </a:t>
            </a:r>
            <a:r>
              <a:rPr lang="ja-JP" altLang="en-US" sz="1200" dirty="0" smtClean="0"/>
              <a:t>では，通常の</a:t>
            </a:r>
            <a:r>
              <a:rPr lang="en-US" altLang="ja-JP" sz="1200" dirty="0" smtClean="0"/>
              <a:t>Java</a:t>
            </a:r>
            <a:r>
              <a:rPr lang="ja-JP" altLang="en-US" sz="1200" dirty="0" smtClean="0"/>
              <a:t>プログラムにおける出力と本プログラムにおける出力の時間を比較しました．</a:t>
            </a:r>
            <a:endParaRPr lang="en-US" altLang="ja-JP" sz="1200" dirty="0" smtClean="0"/>
          </a:p>
          <a:p>
            <a:r>
              <a:rPr lang="ja-JP" altLang="en-US" sz="1200" dirty="0" smtClean="0"/>
              <a:t>そして，それぞれ</a:t>
            </a:r>
            <a:r>
              <a:rPr lang="en-US" altLang="ja-JP" sz="1200" dirty="0" smtClean="0"/>
              <a:t>10</a:t>
            </a:r>
            <a:r>
              <a:rPr lang="ja-JP" altLang="en-US" sz="1200" dirty="0" smtClean="0"/>
              <a:t>回ずつ実行し，通常実行時に対するデバッグツール使用時のオーバーヘッド </a:t>
            </a:r>
            <a:r>
              <a:rPr lang="en-US" altLang="ja-JP" sz="1200" i="1" dirty="0" smtClean="0"/>
              <a:t>O</a:t>
            </a:r>
            <a:r>
              <a:rPr lang="en-US" altLang="ja-JP" sz="1200" dirty="0" smtClean="0"/>
              <a:t> </a:t>
            </a:r>
            <a:r>
              <a:rPr lang="ja-JP" altLang="en-US" sz="1200" dirty="0" smtClean="0"/>
              <a:t>の計測を実施しました．</a:t>
            </a:r>
            <a:endParaRPr lang="en-US" altLang="ja-JP" sz="1200"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17</a:t>
            </a:fld>
            <a:endParaRPr kumimoji="1" lang="ja-JP" altLang="en-US"/>
          </a:p>
        </p:txBody>
      </p:sp>
    </p:spTree>
    <p:extLst>
      <p:ext uri="{BB962C8B-B14F-4D97-AF65-F5344CB8AC3E}">
        <p14:creationId xmlns:p14="http://schemas.microsoft.com/office/powerpoint/2010/main" val="5307305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オーバーヘッドが大きな値になったものの原因は，</a:t>
            </a:r>
            <a:r>
              <a:rPr kumimoji="1" lang="en-US" altLang="ja-JP" dirty="0" smtClean="0"/>
              <a:t>JVMTI</a:t>
            </a:r>
            <a:r>
              <a:rPr kumimoji="1" lang="ja-JP" altLang="en-US" dirty="0" smtClean="0"/>
              <a:t>の設定によるものと考えられます．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サーバアプリケーションならばこの数字は許容範囲であると考えています．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18</a:t>
            </a:fld>
            <a:endParaRPr kumimoji="1" lang="ja-JP" altLang="en-US"/>
          </a:p>
        </p:txBody>
      </p:sp>
    </p:spTree>
    <p:extLst>
      <p:ext uri="{BB962C8B-B14F-4D97-AF65-F5344CB8AC3E}">
        <p14:creationId xmlns:p14="http://schemas.microsoft.com/office/powerpoint/2010/main" val="21660115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err="1" smtClean="0"/>
              <a:t>Printf</a:t>
            </a:r>
            <a:r>
              <a:rPr kumimoji="1" lang="ja-JP" altLang="en-US" dirty="0" smtClean="0"/>
              <a:t>でログを書いた場合と</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ブレークポイントを実行し出力</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19</a:t>
            </a:fld>
            <a:endParaRPr kumimoji="1" lang="ja-JP" altLang="en-US"/>
          </a:p>
        </p:txBody>
      </p:sp>
    </p:spTree>
    <p:extLst>
      <p:ext uri="{BB962C8B-B14F-4D97-AF65-F5344CB8AC3E}">
        <p14:creationId xmlns:p14="http://schemas.microsoft.com/office/powerpoint/2010/main" val="26228125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b="0" i="0" u="none" strike="noStrike" kern="1200" baseline="0" dirty="0" smtClean="0">
                <a:solidFill>
                  <a:schemeClr val="tx1"/>
                </a:solidFill>
                <a:latin typeface="+mn-lt"/>
                <a:ea typeface="+mn-ea"/>
                <a:cs typeface="+mn-cs"/>
              </a:rPr>
              <a:t>まず，ソフトウェア障害分析について説明いたします．</a:t>
            </a:r>
            <a:endParaRPr kumimoji="1" lang="en-US" altLang="ja-JP" sz="1200" b="0" i="0" u="none" strike="noStrike" kern="1200" baseline="0" dirty="0" smtClean="0">
              <a:solidFill>
                <a:schemeClr val="tx1"/>
              </a:solidFill>
              <a:latin typeface="+mn-lt"/>
              <a:ea typeface="+mn-ea"/>
              <a:cs typeface="+mn-cs"/>
            </a:endParaRPr>
          </a:p>
          <a:p>
            <a:r>
              <a:rPr kumimoji="1" lang="ja-JP" altLang="en-US" sz="1200" b="0" i="0" u="none" strike="noStrike" kern="1200" baseline="0" dirty="0" smtClean="0">
                <a:solidFill>
                  <a:schemeClr val="tx1"/>
                </a:solidFill>
                <a:latin typeface="+mn-lt"/>
                <a:ea typeface="+mn-ea"/>
                <a:cs typeface="+mn-cs"/>
              </a:rPr>
              <a:t>デバッグ作業を行うには障害の再現や，検出，修正などいくつかのプロセスがあります．</a:t>
            </a:r>
            <a:endParaRPr kumimoji="1" lang="en-US" altLang="ja-JP" sz="1200" b="0" i="0" u="none" strike="noStrike" kern="1200" baseline="0" dirty="0" smtClean="0">
              <a:solidFill>
                <a:schemeClr val="tx1"/>
              </a:solidFill>
              <a:latin typeface="+mn-lt"/>
              <a:ea typeface="+mn-ea"/>
              <a:cs typeface="+mn-cs"/>
            </a:endParaRPr>
          </a:p>
          <a:p>
            <a:r>
              <a:rPr kumimoji="1" lang="ja-JP" altLang="en-US" sz="1200" b="0" i="0" u="none" strike="noStrike" kern="1200" baseline="0" dirty="0" smtClean="0">
                <a:solidFill>
                  <a:schemeClr val="tx1"/>
                </a:solidFill>
                <a:latin typeface="+mn-lt"/>
                <a:ea typeface="+mn-ea"/>
                <a:cs typeface="+mn-cs"/>
              </a:rPr>
              <a:t>その中でも一番時間がかかるのは欠陥の検出，障害の分析のプロセスとなっています．</a:t>
            </a:r>
            <a:endParaRPr kumimoji="1" lang="en-US" altLang="ja-JP" sz="1200" b="0" i="0" u="none" strike="noStrike" kern="1200" baseline="0" dirty="0" smtClean="0">
              <a:solidFill>
                <a:schemeClr val="tx1"/>
              </a:solidFill>
              <a:latin typeface="+mn-lt"/>
              <a:ea typeface="+mn-ea"/>
              <a:cs typeface="+mn-cs"/>
            </a:endParaRPr>
          </a:p>
          <a:p>
            <a:r>
              <a:rPr kumimoji="1" lang="ja-JP" altLang="en-US" sz="1200" b="0" i="0" u="none" strike="noStrike" kern="1200" baseline="0" dirty="0" smtClean="0">
                <a:solidFill>
                  <a:schemeClr val="tx1"/>
                </a:solidFill>
                <a:latin typeface="+mn-lt"/>
                <a:ea typeface="+mn-ea"/>
                <a:cs typeface="+mn-cs"/>
              </a:rPr>
              <a:t>したがって，この作業をいかに効率よく行うかが重要となります．</a:t>
            </a:r>
            <a:endParaRPr kumimoji="1" lang="en-US" altLang="ja-JP" sz="1200" b="0" i="0" u="none" strike="noStrike" kern="1200" baseline="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baseline="0" dirty="0" smtClean="0">
                <a:solidFill>
                  <a:schemeClr val="tx1"/>
                </a:solidFill>
                <a:latin typeface="+mn-lt"/>
                <a:ea typeface="+mn-ea"/>
                <a:cs typeface="+mn-cs"/>
              </a:rPr>
              <a:t>様々なデバッグ手法で，障害に関する様々な情報を集めるために用いられますが，</a:t>
            </a:r>
            <a:endParaRPr kumimoji="1" lang="en-US" altLang="ja-JP" sz="1200" b="0" i="0" u="none" strike="noStrike" kern="1200" baseline="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baseline="0" dirty="0" smtClean="0">
                <a:solidFill>
                  <a:schemeClr val="tx1"/>
                </a:solidFill>
                <a:latin typeface="+mn-lt"/>
                <a:ea typeface="+mn-ea"/>
                <a:cs typeface="+mn-cs"/>
              </a:rPr>
              <a:t>この際動作の再現性が重要となります．</a:t>
            </a:r>
            <a:endParaRPr kumimoji="1" lang="en-US" altLang="ja-JP" sz="1200" b="0" i="0" u="none" strike="noStrike" kern="1200" baseline="0" dirty="0" smtClean="0">
              <a:solidFill>
                <a:schemeClr val="tx1"/>
              </a:solidFill>
              <a:latin typeface="+mn-lt"/>
              <a:ea typeface="+mn-ea"/>
              <a:cs typeface="+mn-cs"/>
            </a:endParaRPr>
          </a:p>
          <a:p>
            <a:r>
              <a:rPr kumimoji="1" lang="ja-JP" altLang="en-US" sz="1200" b="0" i="0" u="none" strike="noStrike" kern="1200" baseline="0" dirty="0" smtClean="0">
                <a:solidFill>
                  <a:schemeClr val="tx1"/>
                </a:solidFill>
                <a:latin typeface="+mn-lt"/>
                <a:ea typeface="+mn-ea"/>
                <a:cs typeface="+mn-cs"/>
              </a:rPr>
              <a:t>例えば，ネットワーク系のシステムがあげられます．</a:t>
            </a:r>
            <a:endParaRPr kumimoji="1" lang="en-US" altLang="ja-JP" sz="1200" b="0" i="0" u="none" strike="noStrike" kern="1200" baseline="0" dirty="0" smtClean="0">
              <a:solidFill>
                <a:schemeClr val="tx1"/>
              </a:solidFill>
              <a:latin typeface="+mn-lt"/>
              <a:ea typeface="+mn-ea"/>
              <a:cs typeface="+mn-cs"/>
            </a:endParaRPr>
          </a:p>
          <a:p>
            <a:r>
              <a:rPr kumimoji="1" lang="ja-JP" altLang="en-US" sz="1200" b="0" i="0" u="none" strike="noStrike" kern="1200" baseline="0" dirty="0" smtClean="0">
                <a:solidFill>
                  <a:schemeClr val="tx1"/>
                </a:solidFill>
                <a:latin typeface="+mn-lt"/>
                <a:ea typeface="+mn-ea"/>
                <a:cs typeface="+mn-cs"/>
              </a:rPr>
              <a:t>ネットワーク系のシステムでは，処理に一定以上の時間がかかると自動的にタイムアウト処理を行ってしまいます．</a:t>
            </a:r>
            <a:endParaRPr kumimoji="1" lang="en-US" altLang="ja-JP" sz="1200" b="0" i="0" u="none" strike="noStrike" kern="1200" baseline="0" dirty="0" smtClean="0">
              <a:solidFill>
                <a:schemeClr val="tx1"/>
              </a:solidFill>
              <a:latin typeface="+mn-lt"/>
              <a:ea typeface="+mn-ea"/>
              <a:cs typeface="+mn-cs"/>
            </a:endParaRPr>
          </a:p>
          <a:p>
            <a:r>
              <a:rPr kumimoji="1" lang="ja-JP" altLang="en-US" sz="1200" b="0" i="0" u="none" strike="noStrike" kern="1200" baseline="0" dirty="0" smtClean="0">
                <a:solidFill>
                  <a:schemeClr val="tx1"/>
                </a:solidFill>
                <a:latin typeface="+mn-lt"/>
                <a:ea typeface="+mn-ea"/>
                <a:cs typeface="+mn-cs"/>
              </a:rPr>
              <a:t>したがって，このシステムをデバッグする際には，実行を停止するデバッガを使用できません．</a:t>
            </a:r>
            <a:endParaRPr kumimoji="1" lang="en-US" altLang="ja-JP" sz="1200" b="0" i="0" u="none" strike="noStrike" kern="1200" baseline="0" dirty="0" smtClean="0">
              <a:solidFill>
                <a:schemeClr val="tx1"/>
              </a:solidFill>
              <a:latin typeface="+mn-lt"/>
              <a:ea typeface="+mn-ea"/>
              <a:cs typeface="+mn-cs"/>
            </a:endParaRPr>
          </a:p>
          <a:p>
            <a:r>
              <a:rPr kumimoji="1" lang="ja-JP" altLang="en-US" sz="1200" b="0" i="0" u="none" strike="noStrike" kern="1200" baseline="0" dirty="0" smtClean="0">
                <a:solidFill>
                  <a:schemeClr val="tx1"/>
                </a:solidFill>
                <a:latin typeface="+mn-lt"/>
                <a:ea typeface="+mn-ea"/>
                <a:cs typeface="+mn-cs"/>
              </a:rPr>
              <a:t>他にもプログラムを書き換えるなどのプログラムの副作用を発生させるような処理は行うべきではありません．</a:t>
            </a:r>
            <a:endParaRPr kumimoji="1" lang="en-US" altLang="ja-JP" sz="1200" b="0" i="0" u="none" strike="noStrike" kern="1200" baseline="0" dirty="0" smtClean="0">
              <a:solidFill>
                <a:schemeClr val="tx1"/>
              </a:solidFill>
              <a:latin typeface="+mn-lt"/>
              <a:ea typeface="+mn-ea"/>
              <a:cs typeface="+mn-cs"/>
            </a:endParaRPr>
          </a:p>
          <a:p>
            <a:endParaRPr kumimoji="1" lang="en-US" altLang="ja-JP" sz="1200" b="0" i="0" u="none" strike="noStrike" kern="1200" baseline="0" dirty="0" smtClean="0">
              <a:solidFill>
                <a:schemeClr val="tx1"/>
              </a:solidFill>
              <a:latin typeface="+mn-lt"/>
              <a:ea typeface="+mn-ea"/>
              <a:cs typeface="+mn-cs"/>
            </a:endParaRPr>
          </a:p>
          <a:p>
            <a:endParaRPr kumimoji="1" lang="en-US" altLang="ja-JP" sz="1200" b="0" i="0" u="none" strike="noStrike" kern="1200" baseline="0" dirty="0" smtClean="0">
              <a:solidFill>
                <a:schemeClr val="tx1"/>
              </a:solidFill>
              <a:latin typeface="+mn-lt"/>
              <a:ea typeface="+mn-ea"/>
              <a:cs typeface="+mn-cs"/>
            </a:endParaRPr>
          </a:p>
          <a:p>
            <a:r>
              <a:rPr kumimoji="1" lang="ja-JP" altLang="en-US" sz="1200" b="0" i="0" u="none" strike="noStrike" kern="1200" baseline="0" dirty="0" smtClean="0">
                <a:solidFill>
                  <a:schemeClr val="tx1"/>
                </a:solidFill>
                <a:latin typeface="+mn-lt"/>
                <a:ea typeface="+mn-ea"/>
                <a:cs typeface="+mn-cs"/>
              </a:rPr>
              <a:t>サーバ系のゲームの話とか</a:t>
            </a:r>
            <a:endParaRPr kumimoji="1" lang="en-US" altLang="ja-JP" sz="1200" b="0" i="0" u="none" strike="noStrike" kern="1200" baseline="0" dirty="0" smtClean="0">
              <a:solidFill>
                <a:schemeClr val="tx1"/>
              </a:solidFill>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a:t>
            </a:fld>
            <a:endParaRPr kumimoji="1" lang="ja-JP" altLang="en-US" dirty="0"/>
          </a:p>
        </p:txBody>
      </p:sp>
    </p:spTree>
    <p:extLst>
      <p:ext uri="{BB962C8B-B14F-4D97-AF65-F5344CB8AC3E}">
        <p14:creationId xmlns:p14="http://schemas.microsoft.com/office/powerpoint/2010/main" val="14426371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今後の課題としては．ログの出力の量を制御することでロギングよりも効率的な実行ログの収集を行うこと．</a:t>
            </a:r>
            <a:endParaRPr kumimoji="1" lang="en-US" altLang="ja-JP" dirty="0" smtClean="0"/>
          </a:p>
          <a:p>
            <a:r>
              <a:rPr kumimoji="1" lang="ja-JP" altLang="en-US" dirty="0" smtClean="0"/>
              <a:t>そして，パスワードを用いたり，重要な情報にアクセスする際の権限を設定する等でセキュリティ面の強化を行うことが課題と考えられます．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20</a:t>
            </a:fld>
            <a:endParaRPr kumimoji="1" lang="ja-JP" altLang="en-US"/>
          </a:p>
        </p:txBody>
      </p:sp>
    </p:spTree>
    <p:extLst>
      <p:ext uri="{BB962C8B-B14F-4D97-AF65-F5344CB8AC3E}">
        <p14:creationId xmlns:p14="http://schemas.microsoft.com/office/powerpoint/2010/main" val="16404133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評価</a:t>
            </a:r>
            <a:r>
              <a:rPr kumimoji="1" lang="en-US" altLang="ja-JP" dirty="0" smtClean="0"/>
              <a:t>1</a:t>
            </a:r>
            <a:r>
              <a:rPr kumimoji="1" lang="ja-JP" altLang="en-US" dirty="0" smtClean="0"/>
              <a:t>の</a:t>
            </a:r>
            <a:r>
              <a:rPr kumimoji="1" lang="en-US" altLang="ja-JP" dirty="0" smtClean="0"/>
              <a:t>Web</a:t>
            </a:r>
            <a:r>
              <a:rPr kumimoji="1" lang="ja-JP" altLang="en-US" dirty="0" smtClean="0"/>
              <a:t>アプリケーションのデバッグについて説明します．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利用者は</a:t>
            </a:r>
            <a:r>
              <a:rPr lang="en-US" altLang="ja-JP" sz="2400" dirty="0" smtClean="0"/>
              <a:t>Tomcat </a:t>
            </a:r>
            <a:r>
              <a:rPr lang="ja-JP" altLang="en-US" sz="2400" dirty="0" smtClean="0"/>
              <a:t>上で動作する </a:t>
            </a:r>
            <a:r>
              <a:rPr lang="en-US" altLang="ja-JP" sz="2400" dirty="0" smtClean="0"/>
              <a:t>Servlet </a:t>
            </a:r>
            <a:r>
              <a:rPr lang="ja-JP" altLang="en-US" sz="2400" dirty="0" smtClean="0"/>
              <a:t>に常駐させて本ツールを利用しました．そして，実行性能の低下要因として疑われた処理の実行回数とその実行時間の計測を行いました，</a:t>
            </a:r>
            <a:endParaRPr lang="en-US" altLang="ja-JP" sz="2400" dirty="0" smtClean="0"/>
          </a:p>
          <a:p>
            <a:r>
              <a:rPr lang="ja-JP" altLang="en-US" sz="2800" dirty="0" smtClean="0"/>
              <a:t>その結果，利用者からいくつか利便性が報告されました．</a:t>
            </a:r>
            <a:endParaRPr lang="en-US" altLang="ja-JP" sz="2800" dirty="0" smtClean="0"/>
          </a:p>
          <a:p>
            <a:r>
              <a:rPr lang="ja-JP" altLang="en-US" sz="2800" dirty="0" smtClean="0"/>
              <a:t>まず，</a:t>
            </a:r>
            <a:r>
              <a:rPr lang="ja-JP" altLang="en-US" sz="2400" dirty="0" smtClean="0"/>
              <a:t>長期間実行が続いている間ログ出力を止めておける点です．本手法と類似する手法としてロギングを行った場合は，</a:t>
            </a:r>
            <a:r>
              <a:rPr lang="ja-JP" altLang="en-US" sz="2000" dirty="0" smtClean="0"/>
              <a:t>ログがサーバのディスク容量に影響を与える傾向にあります．</a:t>
            </a:r>
            <a:endParaRPr lang="en-US" altLang="ja-JP" sz="2000" dirty="0" smtClean="0"/>
          </a:p>
          <a:p>
            <a:r>
              <a:rPr lang="ja-JP" altLang="en-US" sz="2000" dirty="0" smtClean="0"/>
              <a:t>それに対して本手法では，</a:t>
            </a:r>
            <a:r>
              <a:rPr lang="en-US" altLang="ja-JP" sz="2000" dirty="0" smtClean="0"/>
              <a:t>Log</a:t>
            </a:r>
            <a:r>
              <a:rPr lang="ja-JP" altLang="en-US" sz="2000" dirty="0" smtClean="0"/>
              <a:t>のオンオフを切り替えられるコマンドがあり，うまく利用すれば</a:t>
            </a:r>
            <a:r>
              <a:rPr lang="ja-JP" altLang="en-US" sz="1800" dirty="0" smtClean="0"/>
              <a:t>ログがサーバのディスク容量に影響を与えないことが出来ます．</a:t>
            </a:r>
            <a:endParaRPr lang="en-US" altLang="ja-JP" sz="1800" dirty="0" smtClean="0"/>
          </a:p>
          <a:p>
            <a:r>
              <a:rPr lang="ja-JP" altLang="en-US" sz="1800" dirty="0" smtClean="0"/>
              <a:t>また，すでに実行中のプログラムに対して引数として渡すだけで再実行できるので，ログを記録する命令をソースコードに書き加える場合と比べ，</a:t>
            </a:r>
            <a:r>
              <a:rPr lang="ja-JP" altLang="en-US" sz="2400" dirty="0" smtClean="0"/>
              <a:t>サーバにアプリケーションを再設置する手間がないという点も利便性として報告されました．</a:t>
            </a:r>
            <a:endParaRPr lang="en-US" altLang="ja-JP" sz="2400" kern="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21</a:t>
            </a:fld>
            <a:endParaRPr kumimoji="1" lang="ja-JP" altLang="en-US"/>
          </a:p>
        </p:txBody>
      </p:sp>
    </p:spTree>
    <p:extLst>
      <p:ext uri="{BB962C8B-B14F-4D97-AF65-F5344CB8AC3E}">
        <p14:creationId xmlns:p14="http://schemas.microsoft.com/office/powerpoint/2010/main" val="7959114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kern="1200" dirty="0" smtClean="0">
                <a:solidFill>
                  <a:schemeClr val="tx1"/>
                </a:solidFill>
                <a:effectLst/>
                <a:latin typeface="+mn-lt"/>
                <a:ea typeface="+mn-ea"/>
                <a:cs typeface="+mn-cs"/>
              </a:rPr>
              <a:t>次に従来のブレークポイントデバッガについて説明します．</a:t>
            </a:r>
            <a:endParaRPr kumimoji="1" lang="en-US" altLang="ja-JP" sz="1200" b="0" i="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kern="1200" dirty="0" smtClean="0">
                <a:solidFill>
                  <a:schemeClr val="tx1"/>
                </a:solidFill>
                <a:effectLst/>
                <a:latin typeface="+mn-lt"/>
                <a:ea typeface="+mn-ea"/>
                <a:cs typeface="+mn-cs"/>
              </a:rPr>
              <a:t>標準的なブレークポイントデバッガでは，まずデバッグを行う人間がデバッガに対して実行の中断や再開の指示を出し，デバッガがソフトウェアを制御します．</a:t>
            </a:r>
            <a:endParaRPr kumimoji="1" lang="en-US" altLang="ja-JP" sz="1200" b="0" i="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kern="1200" dirty="0" smtClean="0">
                <a:solidFill>
                  <a:schemeClr val="tx1"/>
                </a:solidFill>
                <a:effectLst/>
                <a:latin typeface="+mn-lt"/>
                <a:ea typeface="+mn-ea"/>
                <a:cs typeface="+mn-cs"/>
              </a:rPr>
              <a:t>そして，ソフトウェアがデバッガに状態を返し，停止中のソフトウェアの完全な内部状態を取得します．</a:t>
            </a:r>
            <a:endParaRPr kumimoji="1" lang="en-US" altLang="ja-JP" sz="1200" b="0" i="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kern="1200" dirty="0" smtClean="0">
                <a:solidFill>
                  <a:schemeClr val="tx1"/>
                </a:solidFill>
                <a:effectLst/>
                <a:latin typeface="+mn-lt"/>
                <a:ea typeface="+mn-ea"/>
                <a:cs typeface="+mn-cs"/>
              </a:rPr>
              <a:t>ただ，これにはソフトウェアの実行を一旦停止する必要があるため，先程あげたようなネットワーク系のシステムのデバッグには不向きです．</a:t>
            </a:r>
            <a:endParaRPr kumimoji="1" lang="en-US" altLang="ja-JP" sz="1200" b="0" i="0" kern="1200" dirty="0" smtClean="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a:t>
            </a:fld>
            <a:endParaRPr kumimoji="1" lang="ja-JP" altLang="en-US" dirty="0"/>
          </a:p>
        </p:txBody>
      </p:sp>
    </p:spTree>
    <p:extLst>
      <p:ext uri="{BB962C8B-B14F-4D97-AF65-F5344CB8AC3E}">
        <p14:creationId xmlns:p14="http://schemas.microsoft.com/office/powerpoint/2010/main" val="28369940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ネットワークには不向き</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a:t>
            </a:fld>
            <a:endParaRPr kumimoji="1" lang="ja-JP" altLang="en-US" dirty="0"/>
          </a:p>
        </p:txBody>
      </p:sp>
    </p:spTree>
    <p:extLst>
      <p:ext uri="{BB962C8B-B14F-4D97-AF65-F5344CB8AC3E}">
        <p14:creationId xmlns:p14="http://schemas.microsoft.com/office/powerpoint/2010/main" val="22729608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次に，本研究で提案する低侵襲デバッガについて説明します．</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本研究で提案するデバッガでは，まず先程と同様にデバッグを行いたい人間が，収集したい情報をデバッガに対して指定します．</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次に，先程はソフトウェアを制御していましたが，本デバッガでは観測点と収集したいデータの組を設置します．</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これにより，ソフトウェアが観測点を通過した際にその情報のみを取得します．</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この手法を用いることで，ソフトウェアの実行を停止したり，そのソースコードを書き換える必要はありません．</a:t>
            </a:r>
            <a:endParaRPr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a:t>
            </a:fld>
            <a:endParaRPr kumimoji="1" lang="ja-JP" altLang="en-US" dirty="0"/>
          </a:p>
        </p:txBody>
      </p:sp>
    </p:spTree>
    <p:extLst>
      <p:ext uri="{BB962C8B-B14F-4D97-AF65-F5344CB8AC3E}">
        <p14:creationId xmlns:p14="http://schemas.microsoft.com/office/powerpoint/2010/main" val="35129865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研究背景と目的をまとめます．</a:t>
            </a:r>
            <a:endParaRPr kumimoji="1" lang="en-US" altLang="ja-JP" dirty="0" smtClean="0"/>
          </a:p>
          <a:p>
            <a:r>
              <a:rPr kumimoji="1" lang="ja-JP" altLang="en-US" dirty="0" smtClean="0"/>
              <a:t>障害分析において，デバッガが実行に大きな影響を与えないことは重要であること，既存のブレークポイントデバッガでは実行の停止が必要です．</a:t>
            </a:r>
            <a:endParaRPr kumimoji="1" lang="en-US" altLang="ja-JP" dirty="0" smtClean="0"/>
          </a:p>
          <a:p>
            <a:r>
              <a:rPr kumimoji="1" lang="ja-JP" altLang="en-US" dirty="0" smtClean="0"/>
              <a:t>そこで本研究では低侵襲な方法でモニタリングを行うことを提案します．低侵襲な方法とは，具体的にはソフトウェアの実行を止めないことと元のソースコードを書き換えないことを指します．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6</a:t>
            </a:fld>
            <a:endParaRPr kumimoji="1" lang="ja-JP" altLang="en-US" dirty="0"/>
          </a:p>
        </p:txBody>
      </p:sp>
    </p:spTree>
    <p:extLst>
      <p:ext uri="{BB962C8B-B14F-4D97-AF65-F5344CB8AC3E}">
        <p14:creationId xmlns:p14="http://schemas.microsoft.com/office/powerpoint/2010/main" val="8499265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次に研究概要について説明します．</a:t>
            </a:r>
            <a:endParaRPr kumimoji="1" lang="en-US" altLang="ja-JP" dirty="0" smtClean="0"/>
          </a:p>
          <a:p>
            <a:r>
              <a:rPr kumimoji="1" lang="ja-JP" altLang="en-US" sz="2800" dirty="0" smtClean="0"/>
              <a:t>本研究では，</a:t>
            </a:r>
            <a:r>
              <a:rPr lang="en-US" altLang="ja-JP" sz="2800" dirty="0" smtClean="0"/>
              <a:t>JVM</a:t>
            </a:r>
            <a:r>
              <a:rPr lang="ja-JP" altLang="en-US" sz="2800" dirty="0" smtClean="0"/>
              <a:t> </a:t>
            </a:r>
            <a:r>
              <a:rPr lang="en-US" altLang="ja-JP" sz="2800" dirty="0" smtClean="0"/>
              <a:t>TI</a:t>
            </a:r>
            <a:r>
              <a:rPr lang="ja-JP" altLang="en-US" sz="2800" dirty="0" smtClean="0"/>
              <a:t> を用いた</a:t>
            </a:r>
            <a:r>
              <a:rPr lang="en-US" altLang="ja-JP" sz="2800" dirty="0" smtClean="0"/>
              <a:t>Java</a:t>
            </a:r>
            <a:r>
              <a:rPr lang="ja-JP" altLang="en-US" sz="2800" dirty="0" smtClean="0"/>
              <a:t>プログラム用のツールの試作を行いました．</a:t>
            </a:r>
            <a:endParaRPr lang="en-US" altLang="ja-JP" sz="2800" dirty="0" smtClean="0"/>
          </a:p>
          <a:p>
            <a:r>
              <a:rPr lang="ja-JP" altLang="en-US" sz="2800" dirty="0" smtClean="0"/>
              <a:t>このツールは</a:t>
            </a:r>
            <a:r>
              <a:rPr lang="ja-JP" altLang="en-US" sz="2400" dirty="0" smtClean="0"/>
              <a:t>予め収集したいデータを記述して実行するだけでデータを見ることができます．</a:t>
            </a:r>
            <a:endParaRPr lang="en-US" altLang="ja-JP" sz="2400" dirty="0" smtClean="0"/>
          </a:p>
          <a:p>
            <a:r>
              <a:rPr lang="ja-JP" altLang="en-US" sz="2800" dirty="0" smtClean="0"/>
              <a:t>評価実験は，</a:t>
            </a:r>
            <a:r>
              <a:rPr lang="ja-JP" altLang="en-US" sz="2400" dirty="0" smtClean="0"/>
              <a:t>開発中の</a:t>
            </a:r>
            <a:r>
              <a:rPr lang="en-US" altLang="ja-JP" sz="2400" dirty="0" smtClean="0"/>
              <a:t>Web</a:t>
            </a:r>
            <a:r>
              <a:rPr lang="ja-JP" altLang="en-US" sz="2400" dirty="0" smtClean="0"/>
              <a:t>アプリケーションのデバッグへの利用と性能評価を行いました．</a:t>
            </a:r>
            <a:endParaRPr kumimoji="1" lang="en-US" altLang="ja-JP" sz="1200"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7</a:t>
            </a:fld>
            <a:endParaRPr kumimoji="1" lang="ja-JP" altLang="en-US" dirty="0"/>
          </a:p>
        </p:txBody>
      </p:sp>
    </p:spTree>
    <p:extLst>
      <p:ext uri="{BB962C8B-B14F-4D97-AF65-F5344CB8AC3E}">
        <p14:creationId xmlns:p14="http://schemas.microsoft.com/office/powerpoint/2010/main" val="14272282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2800" dirty="0" smtClean="0"/>
              <a:t>まず，本ツール作成の際に使用した</a:t>
            </a:r>
            <a:r>
              <a:rPr lang="en-US" altLang="ja-JP" sz="2800" dirty="0" smtClean="0"/>
              <a:t>JVMTI</a:t>
            </a:r>
            <a:r>
              <a:rPr lang="ja-JP" altLang="en-US" sz="2800" dirty="0" smtClean="0"/>
              <a:t>について説明します．</a:t>
            </a:r>
            <a:r>
              <a:rPr lang="en-US" altLang="ja-JP" sz="2800" dirty="0" smtClean="0"/>
              <a:t>JVM</a:t>
            </a:r>
            <a:r>
              <a:rPr lang="ja-JP" altLang="en-US" sz="2800" dirty="0" smtClean="0"/>
              <a:t> </a:t>
            </a:r>
            <a:r>
              <a:rPr lang="en-US" altLang="ja-JP" sz="2800" dirty="0" smtClean="0"/>
              <a:t>TI</a:t>
            </a:r>
            <a:r>
              <a:rPr lang="ja-JP" altLang="en-US" sz="2800" dirty="0" smtClean="0"/>
              <a:t>とは </a:t>
            </a:r>
            <a:r>
              <a:rPr lang="en-US" altLang="ja-JP" sz="2800" dirty="0" err="1" smtClean="0"/>
              <a:t>Java</a:t>
            </a:r>
            <a:r>
              <a:rPr lang="en-US" altLang="ja-JP" sz="2800" baseline="30000" dirty="0" err="1" smtClean="0"/>
              <a:t>TM</a:t>
            </a:r>
            <a:r>
              <a:rPr lang="en-US" altLang="ja-JP" sz="2800" dirty="0" smtClean="0"/>
              <a:t> Virtual Machine Tool Interface </a:t>
            </a:r>
            <a:r>
              <a:rPr lang="ja-JP" altLang="en-US" sz="2800" dirty="0" smtClean="0"/>
              <a:t>の略称です．</a:t>
            </a:r>
            <a:endParaRPr lang="en-US" altLang="ja-JP" sz="2800" dirty="0" smtClean="0"/>
          </a:p>
          <a:p>
            <a:r>
              <a:rPr lang="ja-JP" altLang="en-US" sz="2400" kern="1200" dirty="0" smtClean="0"/>
              <a:t>これは，状態検査，実行制御の両方の機能を提供することが出来るため，</a:t>
            </a:r>
            <a:r>
              <a:rPr lang="en-US" altLang="ja-JP" sz="2400" dirty="0" smtClean="0"/>
              <a:t>Eclipse</a:t>
            </a:r>
            <a:r>
              <a:rPr lang="ja-JP" altLang="en-US" sz="2400" dirty="0" smtClean="0"/>
              <a:t> </a:t>
            </a:r>
            <a:r>
              <a:rPr lang="en-US" altLang="ja-JP" sz="2400" dirty="0" smtClean="0"/>
              <a:t>Debugger</a:t>
            </a:r>
            <a:r>
              <a:rPr lang="ja-JP" altLang="en-US" sz="1600" dirty="0" smtClean="0"/>
              <a:t> </a:t>
            </a:r>
            <a:r>
              <a:rPr lang="ja-JP" altLang="en-US" sz="2400" dirty="0" smtClean="0"/>
              <a:t>等の代表的な</a:t>
            </a:r>
            <a:r>
              <a:rPr lang="en-US" altLang="ja-JP" sz="2400" dirty="0" smtClean="0"/>
              <a:t>Java</a:t>
            </a:r>
            <a:r>
              <a:rPr lang="ja-JP" altLang="en-US" sz="2400" dirty="0" smtClean="0"/>
              <a:t>のデバッガにも用いられています．</a:t>
            </a:r>
            <a:endParaRPr lang="en-US" altLang="ja-JP" sz="2400" dirty="0" smtClean="0"/>
          </a:p>
          <a:p>
            <a:r>
              <a:rPr lang="en-US" altLang="ja-JP" sz="2400" dirty="0" smtClean="0"/>
              <a:t>JVM</a:t>
            </a:r>
            <a:r>
              <a:rPr lang="ja-JP" altLang="en-US" sz="2400" dirty="0" smtClean="0"/>
              <a:t> </a:t>
            </a:r>
            <a:r>
              <a:rPr lang="en-US" altLang="ja-JP" sz="2400" dirty="0" smtClean="0"/>
              <a:t>TI</a:t>
            </a:r>
            <a:r>
              <a:rPr lang="ja-JP" altLang="en-US" sz="2400" dirty="0" smtClean="0"/>
              <a:t>を用いることによってスレッド，スタックフレーム，ヒープ，オブジェクト等の様々な情報を取得出来ます．</a:t>
            </a:r>
            <a:endParaRPr lang="en-US" altLang="ja-JP" sz="2400" dirty="0" smtClean="0"/>
          </a:p>
          <a:p>
            <a:endParaRPr lang="en-US" altLang="ja-JP" sz="2400"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8</a:t>
            </a:fld>
            <a:endParaRPr kumimoji="1" lang="ja-JP" altLang="en-US"/>
          </a:p>
        </p:txBody>
      </p:sp>
    </p:spTree>
    <p:extLst>
      <p:ext uri="{BB962C8B-B14F-4D97-AF65-F5344CB8AC3E}">
        <p14:creationId xmlns:p14="http://schemas.microsoft.com/office/powerpoint/2010/main" val="30161063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smtClean="0"/>
              <a:t>本ツールの機能について説明します．</a:t>
            </a:r>
            <a:endParaRPr lang="en-US" altLang="ja-JP" sz="1200" dirty="0" smtClean="0"/>
          </a:p>
          <a:p>
            <a:r>
              <a:rPr lang="ja-JP" altLang="en-US" sz="1200" dirty="0" smtClean="0"/>
              <a:t>一つ目はテキストファイルで指定したファイル名・行番号における基本データ型の局所変数情報，時刻情報を実行を止めずに取得します．</a:t>
            </a:r>
            <a:endParaRPr lang="en-US" altLang="ja-JP" sz="1200" dirty="0" smtClean="0"/>
          </a:p>
          <a:p>
            <a:r>
              <a:rPr lang="ja-JP" altLang="en-US" sz="1200" dirty="0" smtClean="0"/>
              <a:t>時刻情報はプログラムの特定のメソッドの実行前後の時刻情報を取得することで，特定のメソッドの実行時間を測定する際に用います．</a:t>
            </a:r>
            <a:endParaRPr lang="en-US" altLang="ja-JP" sz="1200" dirty="0" smtClean="0"/>
          </a:p>
          <a:p>
            <a:r>
              <a:rPr lang="ja-JP" altLang="en-US" sz="1200" dirty="0" smtClean="0"/>
              <a:t>二つ目は，外部プロセスから実行中のプログラムに設定した観測点での局所変数情報，時刻情報の取得です．</a:t>
            </a:r>
            <a:endParaRPr lang="en-US" altLang="ja-JP" sz="1200" dirty="0" smtClean="0"/>
          </a:p>
          <a:p>
            <a:r>
              <a:rPr lang="ja-JP" altLang="en-US" sz="1200" dirty="0" smtClean="0"/>
              <a:t>三つ目は，外部プロセスから任意のタイミングでログ出力の可否の切り替えです．これによりログの量を制御できます．</a:t>
            </a:r>
            <a:endParaRPr lang="en-US" altLang="ja-JP" sz="1200"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9</a:t>
            </a:fld>
            <a:endParaRPr kumimoji="1" lang="ja-JP" altLang="en-US"/>
          </a:p>
        </p:txBody>
      </p:sp>
    </p:spTree>
    <p:extLst>
      <p:ext uri="{BB962C8B-B14F-4D97-AF65-F5344CB8AC3E}">
        <p14:creationId xmlns:p14="http://schemas.microsoft.com/office/powerpoint/2010/main" val="111659026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userDrawn="1"/>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1484313"/>
            <a:ext cx="7976286" cy="1470025"/>
          </a:xfrm>
        </p:spPr>
        <p:txBody>
          <a:bodyPr/>
          <a:lstStyle/>
          <a:p>
            <a:r>
              <a:rPr lang="ja-JP" altLang="en-US" sz="3600" dirty="0"/>
              <a:t>ソフトウェアの実行を分析するための</a:t>
            </a:r>
            <a:br>
              <a:rPr lang="ja-JP" altLang="en-US" sz="3600" dirty="0"/>
            </a:br>
            <a:r>
              <a:rPr lang="ja-JP" altLang="en-US" sz="3600" dirty="0"/>
              <a:t>低侵襲なモニタリングツール</a:t>
            </a:r>
            <a:r>
              <a:rPr lang="ja-JP" altLang="en-US" sz="3600" dirty="0" smtClean="0"/>
              <a:t>の試作</a:t>
            </a:r>
            <a:endParaRPr lang="en-US" altLang="ja-JP" sz="2800" dirty="0"/>
          </a:p>
        </p:txBody>
      </p:sp>
      <p:sp>
        <p:nvSpPr>
          <p:cNvPr id="4" name="サブタイトル 2"/>
          <p:cNvSpPr txBox="1">
            <a:spLocks/>
          </p:cNvSpPr>
          <p:nvPr/>
        </p:nvSpPr>
        <p:spPr bwMode="auto">
          <a:xfrm>
            <a:off x="1079500" y="3610877"/>
            <a:ext cx="6934200" cy="1752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FontTx/>
              <a:buNone/>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endParaRPr lang="en-US" altLang="ja-JP" sz="2400" kern="0" dirty="0" smtClean="0"/>
          </a:p>
          <a:p>
            <a:r>
              <a:rPr lang="ja-JP" altLang="en-US" kern="0" dirty="0" smtClean="0"/>
              <a:t>〇嶋利一真</a:t>
            </a:r>
            <a:r>
              <a:rPr lang="en-US" altLang="ja-JP" kern="0" baseline="30000" dirty="0" smtClean="0"/>
              <a:t>1</a:t>
            </a:r>
            <a:r>
              <a:rPr lang="ja-JP" altLang="en-US" kern="0" dirty="0" smtClean="0"/>
              <a:t>  石尾隆</a:t>
            </a:r>
            <a:r>
              <a:rPr lang="en-US" altLang="ja-JP" kern="0" baseline="30000" dirty="0" smtClean="0"/>
              <a:t>2</a:t>
            </a:r>
            <a:r>
              <a:rPr lang="ja-JP" altLang="en-US" kern="0" dirty="0" smtClean="0"/>
              <a:t> 井上克郎</a:t>
            </a:r>
            <a:r>
              <a:rPr lang="en-US" altLang="ja-JP" kern="0" baseline="30000" dirty="0" smtClean="0"/>
              <a:t>1</a:t>
            </a:r>
            <a:endParaRPr lang="en-US" altLang="ja-JP" sz="2400" kern="0" baseline="30000" dirty="0" smtClean="0"/>
          </a:p>
          <a:p>
            <a:r>
              <a:rPr lang="en-US" altLang="ja-JP" sz="2800" kern="0" baseline="30000" dirty="0" smtClean="0"/>
              <a:t>1</a:t>
            </a:r>
            <a:r>
              <a:rPr lang="ja-JP" altLang="en-US" sz="2800" kern="0" dirty="0" smtClean="0"/>
              <a:t>大阪大学 </a:t>
            </a:r>
            <a:r>
              <a:rPr lang="en-US" altLang="ja-JP" sz="2800" kern="0" baseline="30000" dirty="0"/>
              <a:t>2</a:t>
            </a:r>
            <a:r>
              <a:rPr lang="ja-JP" altLang="en-US" sz="2800" kern="0" dirty="0" smtClean="0"/>
              <a:t>奈良先端科学技術大学院大学</a:t>
            </a:r>
            <a:endParaRPr lang="ja-JP" altLang="en-US" sz="2800" kern="0" dirty="0"/>
          </a:p>
        </p:txBody>
      </p:sp>
    </p:spTree>
    <p:extLst>
      <p:ext uri="{BB962C8B-B14F-4D97-AF65-F5344CB8AC3E}">
        <p14:creationId xmlns:p14="http://schemas.microsoft.com/office/powerpoint/2010/main" val="4752482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ツールの使い方</a:t>
            </a:r>
            <a:endParaRPr kumimoji="1" lang="ja-JP" altLang="en-US" dirty="0"/>
          </a:p>
        </p:txBody>
      </p:sp>
      <p:sp>
        <p:nvSpPr>
          <p:cNvPr id="3" name="コンテンツ プレースホルダー 2"/>
          <p:cNvSpPr>
            <a:spLocks noGrp="1"/>
          </p:cNvSpPr>
          <p:nvPr>
            <p:ph idx="1"/>
          </p:nvPr>
        </p:nvSpPr>
        <p:spPr>
          <a:xfrm>
            <a:off x="457200" y="1600200"/>
            <a:ext cx="8452022" cy="4578178"/>
          </a:xfrm>
        </p:spPr>
        <p:txBody>
          <a:bodyPr/>
          <a:lstStyle/>
          <a:p>
            <a:r>
              <a:rPr lang="ja-JP" altLang="en-US" sz="2800" dirty="0" smtClean="0">
                <a:solidFill>
                  <a:srgbClr val="FF0000"/>
                </a:solidFill>
              </a:rPr>
              <a:t>ファイル名</a:t>
            </a:r>
            <a:r>
              <a:rPr lang="ja-JP" altLang="en-US" sz="2800" dirty="0">
                <a:solidFill>
                  <a:srgbClr val="FF0000"/>
                </a:solidFill>
              </a:rPr>
              <a:t>，行番号，変</a:t>
            </a:r>
            <a:r>
              <a:rPr lang="ja-JP" altLang="en-US" sz="2800" dirty="0" smtClean="0">
                <a:solidFill>
                  <a:srgbClr val="FF0000"/>
                </a:solidFill>
              </a:rPr>
              <a:t>数名</a:t>
            </a:r>
            <a:r>
              <a:rPr lang="ja-JP" altLang="en-US" sz="2800" dirty="0" smtClean="0"/>
              <a:t>を設定ファイルで指定</a:t>
            </a:r>
            <a:endParaRPr lang="en-US" altLang="ja-JP" sz="2800" dirty="0"/>
          </a:p>
          <a:p>
            <a:pPr lvl="1"/>
            <a:r>
              <a:rPr lang="ja-JP" altLang="en-US" sz="2400" dirty="0" smtClean="0"/>
              <a:t>変数名は基本データ型・</a:t>
            </a:r>
            <a:r>
              <a:rPr lang="en-US" altLang="ja-JP" sz="2400" dirty="0"/>
              <a:t> String</a:t>
            </a:r>
            <a:r>
              <a:rPr lang="ja-JP" altLang="en-US" sz="2400" dirty="0"/>
              <a:t>型の</a:t>
            </a:r>
            <a:r>
              <a:rPr lang="ja-JP" altLang="en-US" sz="2400" dirty="0" smtClean="0"/>
              <a:t>変数と時刻を</a:t>
            </a:r>
            <a:r>
              <a:rPr lang="en-US" altLang="ja-JP" sz="2400" dirty="0" smtClean="0"/>
              <a:t/>
            </a:r>
            <a:br>
              <a:rPr lang="en-US" altLang="ja-JP" sz="2400" dirty="0" smtClean="0"/>
            </a:br>
            <a:r>
              <a:rPr lang="ja-JP" altLang="en-US" sz="2400" dirty="0" smtClean="0"/>
              <a:t>取得出来るオプションのみ指定可能</a:t>
            </a:r>
            <a:endParaRPr lang="en-US" altLang="ja-JP" sz="2400" dirty="0" smtClean="0"/>
          </a:p>
          <a:p>
            <a:r>
              <a:rPr lang="en-US" altLang="ja-JP" sz="2800" dirty="0"/>
              <a:t>jar</a:t>
            </a:r>
            <a:r>
              <a:rPr lang="ja-JP" altLang="en-US" sz="2800" dirty="0"/>
              <a:t>ファイル実行時の</a:t>
            </a:r>
            <a:r>
              <a:rPr lang="en-US" altLang="ja-JP" sz="2800" dirty="0"/>
              <a:t>VM</a:t>
            </a:r>
            <a:r>
              <a:rPr lang="ja-JP" altLang="en-US" sz="2800" dirty="0"/>
              <a:t>引数</a:t>
            </a:r>
            <a:r>
              <a:rPr lang="ja-JP" altLang="en-US" sz="2800" dirty="0" smtClean="0"/>
              <a:t>に </a:t>
            </a:r>
            <a:r>
              <a:rPr lang="en-US" altLang="ja-JP" sz="2800" dirty="0" smtClean="0"/>
              <a:t>.</a:t>
            </a:r>
            <a:r>
              <a:rPr lang="en-US" altLang="ja-JP" sz="2800" dirty="0" err="1" smtClean="0"/>
              <a:t>dll</a:t>
            </a:r>
            <a:r>
              <a:rPr lang="ja-JP" altLang="en-US" sz="2800" dirty="0" smtClean="0"/>
              <a:t>ファイル</a:t>
            </a:r>
            <a:r>
              <a:rPr lang="ja-JP" altLang="en-US" sz="2800" dirty="0"/>
              <a:t>，</a:t>
            </a:r>
            <a:r>
              <a:rPr lang="en-US" altLang="ja-JP" sz="2800" dirty="0"/>
              <a:t/>
            </a:r>
            <a:br>
              <a:rPr lang="en-US" altLang="ja-JP" sz="2800" dirty="0"/>
            </a:br>
            <a:r>
              <a:rPr lang="ja-JP" altLang="en-US" sz="2800" dirty="0"/>
              <a:t>設定ファイルを</a:t>
            </a:r>
            <a:r>
              <a:rPr lang="ja-JP" altLang="en-US" sz="2800" dirty="0" smtClean="0"/>
              <a:t>指定</a:t>
            </a:r>
            <a:endParaRPr lang="en-US" altLang="ja-JP" sz="2800" dirty="0" smtClean="0"/>
          </a:p>
          <a:p>
            <a:pPr lvl="1"/>
            <a:r>
              <a:rPr lang="en-US" altLang="ja-JP" sz="2400" dirty="0" smtClean="0"/>
              <a:t>“ </a:t>
            </a:r>
            <a:r>
              <a:rPr lang="en-US" altLang="ja-JP" sz="2400" dirty="0"/>
              <a:t>-</a:t>
            </a:r>
            <a:r>
              <a:rPr lang="en-US" altLang="ja-JP" sz="2400" dirty="0" err="1" smtClean="0"/>
              <a:t>agentpath:ProbeJ.dll</a:t>
            </a:r>
            <a:r>
              <a:rPr lang="en-US" altLang="ja-JP" sz="2400" dirty="0" smtClean="0"/>
              <a:t>=options.txt ”</a:t>
            </a:r>
          </a:p>
          <a:p>
            <a:r>
              <a:rPr lang="ja-JP" altLang="en-US" sz="2800" dirty="0" smtClean="0"/>
              <a:t>外部</a:t>
            </a:r>
            <a:r>
              <a:rPr lang="ja-JP" altLang="en-US" sz="2800" dirty="0"/>
              <a:t>プロセス</a:t>
            </a:r>
            <a:r>
              <a:rPr lang="ja-JP" altLang="en-US" sz="2800" dirty="0" smtClean="0"/>
              <a:t>からコマンドを入力して，</a:t>
            </a:r>
            <a:r>
              <a:rPr lang="en-US" altLang="ja-JP" sz="2800" dirty="0"/>
              <a:t/>
            </a:r>
            <a:br>
              <a:rPr lang="en-US" altLang="ja-JP" sz="2800" dirty="0"/>
            </a:br>
            <a:r>
              <a:rPr lang="ja-JP" altLang="en-US" sz="2800" dirty="0" smtClean="0"/>
              <a:t>観測ポイント処理の操作を行う</a:t>
            </a:r>
            <a:endParaRPr lang="en-US" altLang="ja-JP" sz="2800" dirty="0" smtClean="0"/>
          </a:p>
          <a:p>
            <a:pPr lvl="1"/>
            <a:r>
              <a:rPr lang="en-US" altLang="ja-JP" sz="2400" dirty="0" smtClean="0"/>
              <a:t>Set </a:t>
            </a:r>
            <a:r>
              <a:rPr lang="ja-JP" altLang="en-US" sz="2400" dirty="0" err="1" smtClean="0"/>
              <a:t>，</a:t>
            </a:r>
            <a:r>
              <a:rPr lang="en-US" altLang="ja-JP" sz="2400" dirty="0" smtClean="0"/>
              <a:t>Clear</a:t>
            </a:r>
            <a:r>
              <a:rPr lang="ja-JP" altLang="en-US" sz="2400" dirty="0"/>
              <a:t> </a:t>
            </a:r>
            <a:r>
              <a:rPr lang="ja-JP" altLang="en-US" sz="2400" dirty="0" smtClean="0"/>
              <a:t>，</a:t>
            </a:r>
            <a:r>
              <a:rPr lang="en-US" altLang="ja-JP" sz="2400" dirty="0" err="1" smtClean="0"/>
              <a:t>LogOn</a:t>
            </a:r>
            <a:r>
              <a:rPr lang="en-US" altLang="ja-JP" sz="2400" dirty="0" smtClean="0"/>
              <a:t> </a:t>
            </a:r>
            <a:r>
              <a:rPr lang="ja-JP" altLang="en-US" sz="2400" dirty="0" err="1" smtClean="0"/>
              <a:t>，</a:t>
            </a:r>
            <a:r>
              <a:rPr lang="en-US" altLang="ja-JP" sz="2400" dirty="0" err="1" smtClean="0"/>
              <a:t>LogOff</a:t>
            </a:r>
            <a:r>
              <a:rPr lang="ja-JP" altLang="en-US" sz="2400" dirty="0"/>
              <a:t> </a:t>
            </a:r>
            <a:r>
              <a:rPr lang="ja-JP" altLang="en-US" sz="2400" dirty="0" smtClean="0"/>
              <a:t>コマンドなど</a:t>
            </a: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10</a:t>
            </a:fld>
            <a:endParaRPr lang="en-US" altLang="ja-JP"/>
          </a:p>
        </p:txBody>
      </p:sp>
    </p:spTree>
    <p:extLst>
      <p:ext uri="{BB962C8B-B14F-4D97-AF65-F5344CB8AC3E}">
        <p14:creationId xmlns:p14="http://schemas.microsoft.com/office/powerpoint/2010/main" val="4285495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出力形式</a:t>
            </a:r>
            <a:endParaRPr kumimoji="1" lang="ja-JP" altLang="en-US" dirty="0"/>
          </a:p>
        </p:txBody>
      </p:sp>
      <p:sp>
        <p:nvSpPr>
          <p:cNvPr id="3" name="コンテンツ プレースホルダー 2"/>
          <p:cNvSpPr>
            <a:spLocks noGrp="1"/>
          </p:cNvSpPr>
          <p:nvPr>
            <p:ph idx="1"/>
          </p:nvPr>
        </p:nvSpPr>
        <p:spPr>
          <a:xfrm>
            <a:off x="457200" y="1600200"/>
            <a:ext cx="8452022" cy="4578178"/>
          </a:xfrm>
        </p:spPr>
        <p:txBody>
          <a:bodyPr/>
          <a:lstStyle/>
          <a:p>
            <a:r>
              <a:rPr lang="ja-JP" altLang="en-US" sz="2800" dirty="0"/>
              <a:t>出力</a:t>
            </a:r>
            <a:r>
              <a:rPr lang="ja-JP" altLang="en-US" sz="2800" dirty="0" smtClean="0"/>
              <a:t>自体に時間がかかる</a:t>
            </a:r>
            <a:endParaRPr lang="en-US" altLang="ja-JP" sz="2800" dirty="0" smtClean="0"/>
          </a:p>
          <a:p>
            <a:pPr lvl="1"/>
            <a:r>
              <a:rPr lang="ja-JP" altLang="en-US" sz="2400" dirty="0"/>
              <a:t>何万</a:t>
            </a:r>
            <a:r>
              <a:rPr lang="ja-JP" altLang="en-US" sz="2400" dirty="0" smtClean="0"/>
              <a:t>回，何十万回も出力するとコストが大きい</a:t>
            </a:r>
            <a:endParaRPr lang="en-US" altLang="ja-JP" sz="2400" dirty="0" smtClean="0"/>
          </a:p>
          <a:p>
            <a:pPr lvl="1"/>
            <a:endParaRPr lang="en-US" altLang="ja-JP" sz="2400" dirty="0" smtClean="0"/>
          </a:p>
          <a:p>
            <a:r>
              <a:rPr lang="ja-JP" altLang="en-US" sz="2800" dirty="0"/>
              <a:t>最新</a:t>
            </a:r>
            <a:r>
              <a:rPr lang="en-US" altLang="ja-JP" sz="2800" dirty="0"/>
              <a:t>100</a:t>
            </a:r>
            <a:r>
              <a:rPr lang="ja-JP" altLang="en-US" sz="2800" dirty="0"/>
              <a:t>件のみを記録して出力を行う</a:t>
            </a:r>
            <a:r>
              <a:rPr lang="en-US" altLang="ja-JP" sz="2800" dirty="0"/>
              <a:t/>
            </a:r>
            <a:br>
              <a:rPr lang="en-US" altLang="ja-JP" sz="2800" dirty="0"/>
            </a:br>
            <a:endParaRPr lang="en-US" altLang="ja-JP" sz="2800" dirty="0"/>
          </a:p>
          <a:p>
            <a:r>
              <a:rPr lang="ja-JP" altLang="en-US" sz="2800" dirty="0" smtClean="0"/>
              <a:t>内部にデータを置いて，要求があったときや</a:t>
            </a:r>
            <a:r>
              <a:rPr lang="en-US" altLang="ja-JP" sz="2800" dirty="0" smtClean="0"/>
              <a:t/>
            </a:r>
            <a:br>
              <a:rPr lang="en-US" altLang="ja-JP" sz="2800" dirty="0" smtClean="0"/>
            </a:br>
            <a:r>
              <a:rPr lang="ja-JP" altLang="en-US" sz="2800" dirty="0" smtClean="0"/>
              <a:t>プログラムの実行終了時にまとめて出力する</a:t>
            </a:r>
            <a:endParaRPr lang="en-US" altLang="ja-JP" sz="2800" dirty="0" smtClean="0"/>
          </a:p>
          <a:p>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11</a:t>
            </a:fld>
            <a:endParaRPr lang="en-US" altLang="ja-JP"/>
          </a:p>
        </p:txBody>
      </p:sp>
    </p:spTree>
    <p:extLst>
      <p:ext uri="{BB962C8B-B14F-4D97-AF65-F5344CB8AC3E}">
        <p14:creationId xmlns:p14="http://schemas.microsoft.com/office/powerpoint/2010/main" val="39392241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ツール</a:t>
            </a:r>
            <a:r>
              <a:rPr lang="ja-JP" altLang="en-US" dirty="0" smtClean="0"/>
              <a:t>の使用例 </a:t>
            </a:r>
            <a:endParaRPr kumimoji="1" lang="ja-JP" altLang="en-US" dirty="0"/>
          </a:p>
        </p:txBody>
      </p:sp>
      <p:sp>
        <p:nvSpPr>
          <p:cNvPr id="3" name="コンテンツ プレースホルダー 2"/>
          <p:cNvSpPr>
            <a:spLocks noGrp="1"/>
          </p:cNvSpPr>
          <p:nvPr>
            <p:ph idx="1"/>
          </p:nvPr>
        </p:nvSpPr>
        <p:spPr>
          <a:xfrm>
            <a:off x="371982" y="1513207"/>
            <a:ext cx="8229600" cy="449820"/>
          </a:xfrm>
        </p:spPr>
        <p:txBody>
          <a:bodyPr/>
          <a:lstStyle/>
          <a:p>
            <a:pPr marL="0" indent="0">
              <a:buNone/>
            </a:pPr>
            <a:r>
              <a:rPr lang="ja-JP" altLang="en-US" sz="2800" dirty="0" smtClean="0"/>
              <a:t>　　　　　　　　　　　　　　行頭における変数の値の取得　</a:t>
            </a:r>
            <a:endParaRPr lang="en-US" altLang="ja-JP" sz="2800" dirty="0"/>
          </a:p>
        </p:txBody>
      </p:sp>
      <p:sp>
        <p:nvSpPr>
          <p:cNvPr id="4" name="スライド番号プレースホルダー 3"/>
          <p:cNvSpPr>
            <a:spLocks noGrp="1"/>
          </p:cNvSpPr>
          <p:nvPr>
            <p:ph type="sldNum" sz="quarter" idx="12"/>
          </p:nvPr>
        </p:nvSpPr>
        <p:spPr>
          <a:xfrm>
            <a:off x="7636717" y="6313139"/>
            <a:ext cx="1150938" cy="288925"/>
          </a:xfrm>
        </p:spPr>
        <p:txBody>
          <a:bodyPr/>
          <a:lstStyle/>
          <a:p>
            <a:fld id="{9F5033E9-932D-4E41-95C3-341F9A6DAE17}" type="slidenum">
              <a:rPr lang="en-US" altLang="ja-JP" smtClean="0"/>
              <a:pPr/>
              <a:t>12</a:t>
            </a:fld>
            <a:endParaRPr lang="en-US" altLang="ja-JP" dirty="0"/>
          </a:p>
        </p:txBody>
      </p:sp>
      <p:sp>
        <p:nvSpPr>
          <p:cNvPr id="7" name="正方形/長方形 6"/>
          <p:cNvSpPr/>
          <p:nvPr/>
        </p:nvSpPr>
        <p:spPr>
          <a:xfrm>
            <a:off x="689482" y="1553363"/>
            <a:ext cx="2818562" cy="101046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rPr>
              <a:t>設定ファイル</a:t>
            </a:r>
            <a:r>
              <a:rPr lang="en-US" altLang="ja-JP" sz="2000" b="1" dirty="0" smtClean="0">
                <a:solidFill>
                  <a:schemeClr val="tx1"/>
                </a:solidFill>
              </a:rPr>
              <a:t>.txt</a:t>
            </a:r>
            <a:endParaRPr kumimoji="1" lang="en-US" altLang="ja-JP" sz="2000" b="1" dirty="0" smtClean="0">
              <a:solidFill>
                <a:schemeClr val="tx1"/>
              </a:solidFill>
            </a:endParaRPr>
          </a:p>
          <a:p>
            <a:pPr lvl="0" algn="ctr" fontAlgn="auto">
              <a:spcBef>
                <a:spcPts val="0"/>
              </a:spcBef>
              <a:spcAft>
                <a:spcPts val="0"/>
              </a:spcAft>
              <a:defRPr/>
            </a:pPr>
            <a:r>
              <a:rPr lang="en-US" altLang="ja-JP" sz="2000" dirty="0" smtClean="0">
                <a:solidFill>
                  <a:schemeClr val="tx1"/>
                </a:solidFill>
              </a:rPr>
              <a:t>Test.java </a:t>
            </a:r>
            <a:r>
              <a:rPr lang="en-US" altLang="ja-JP" sz="2000" dirty="0">
                <a:solidFill>
                  <a:schemeClr val="tx1"/>
                </a:solidFill>
              </a:rPr>
              <a:t>var1 </a:t>
            </a:r>
            <a:r>
              <a:rPr lang="en-US" altLang="ja-JP" sz="2000" dirty="0" smtClean="0">
                <a:solidFill>
                  <a:schemeClr val="tx1"/>
                </a:solidFill>
              </a:rPr>
              <a:t>65</a:t>
            </a:r>
            <a:endParaRPr lang="en-US" altLang="ja-JP" sz="2000" dirty="0">
              <a:solidFill>
                <a:schemeClr val="tx1"/>
              </a:solidFill>
            </a:endParaRPr>
          </a:p>
          <a:p>
            <a:pPr lvl="0" algn="ctr" fontAlgn="auto">
              <a:spcBef>
                <a:spcPts val="0"/>
              </a:spcBef>
              <a:spcAft>
                <a:spcPts val="0"/>
              </a:spcAft>
              <a:defRPr/>
            </a:pPr>
            <a:r>
              <a:rPr lang="en-US" altLang="ja-JP" sz="2000" dirty="0" smtClean="0">
                <a:solidFill>
                  <a:schemeClr val="tx1"/>
                </a:solidFill>
              </a:rPr>
              <a:t>Test.java var2 67</a:t>
            </a:r>
          </a:p>
        </p:txBody>
      </p:sp>
      <p:sp>
        <p:nvSpPr>
          <p:cNvPr id="8" name="正方形/長方形 7"/>
          <p:cNvSpPr/>
          <p:nvPr/>
        </p:nvSpPr>
        <p:spPr>
          <a:xfrm>
            <a:off x="689482" y="2709493"/>
            <a:ext cx="2818562" cy="352688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rPr>
              <a:t>Test.java</a:t>
            </a:r>
          </a:p>
          <a:p>
            <a:r>
              <a:rPr lang="en-US" altLang="ja-JP" sz="2000" dirty="0">
                <a:solidFill>
                  <a:schemeClr val="tx1"/>
                </a:solidFill>
              </a:rPr>
              <a:t>s</a:t>
            </a:r>
            <a:r>
              <a:rPr lang="en-US" altLang="ja-JP" sz="2000" dirty="0" smtClean="0">
                <a:solidFill>
                  <a:schemeClr val="tx1"/>
                </a:solidFill>
              </a:rPr>
              <a:t>tatic void check(){</a:t>
            </a:r>
          </a:p>
          <a:p>
            <a:r>
              <a:rPr lang="en-US" altLang="ja-JP" sz="2000" dirty="0" smtClean="0">
                <a:solidFill>
                  <a:schemeClr val="tx1"/>
                </a:solidFill>
              </a:rPr>
              <a:t>62   long </a:t>
            </a:r>
            <a:r>
              <a:rPr lang="en-US" altLang="ja-JP" sz="2000" dirty="0">
                <a:solidFill>
                  <a:srgbClr val="0070C0"/>
                </a:solidFill>
              </a:rPr>
              <a:t>var1</a:t>
            </a:r>
            <a:r>
              <a:rPr lang="en-US" altLang="ja-JP" sz="2000" dirty="0">
                <a:solidFill>
                  <a:schemeClr val="tx1"/>
                </a:solidFill>
              </a:rPr>
              <a:t>=200;</a:t>
            </a:r>
          </a:p>
          <a:p>
            <a:r>
              <a:rPr lang="en-US" altLang="ja-JP" sz="2000" dirty="0" smtClean="0">
                <a:solidFill>
                  <a:schemeClr val="tx1"/>
                </a:solidFill>
              </a:rPr>
              <a:t>63   </a:t>
            </a:r>
            <a:r>
              <a:rPr lang="en-US" altLang="ja-JP" sz="2000" dirty="0" err="1" smtClean="0">
                <a:solidFill>
                  <a:schemeClr val="tx1"/>
                </a:solidFill>
              </a:rPr>
              <a:t>int</a:t>
            </a:r>
            <a:r>
              <a:rPr lang="en-US" altLang="ja-JP" sz="2000" dirty="0" smtClean="0">
                <a:solidFill>
                  <a:schemeClr val="tx1"/>
                </a:solidFill>
              </a:rPr>
              <a:t> </a:t>
            </a:r>
            <a:r>
              <a:rPr lang="en-US" altLang="ja-JP" sz="2000" dirty="0">
                <a:solidFill>
                  <a:srgbClr val="FF0000"/>
                </a:solidFill>
              </a:rPr>
              <a:t>var2</a:t>
            </a:r>
            <a:r>
              <a:rPr lang="en-US" altLang="ja-JP" sz="2000" dirty="0">
                <a:solidFill>
                  <a:schemeClr val="tx1"/>
                </a:solidFill>
              </a:rPr>
              <a:t>=2000</a:t>
            </a:r>
            <a:r>
              <a:rPr lang="en-US" altLang="ja-JP" sz="2000" dirty="0" smtClean="0">
                <a:solidFill>
                  <a:schemeClr val="tx1"/>
                </a:solidFill>
              </a:rPr>
              <a:t>;</a:t>
            </a:r>
          </a:p>
          <a:p>
            <a:r>
              <a:rPr lang="en-US" altLang="ja-JP" sz="2000" dirty="0" smtClean="0">
                <a:solidFill>
                  <a:schemeClr val="tx1"/>
                </a:solidFill>
              </a:rPr>
              <a:t>64   for(</a:t>
            </a:r>
            <a:r>
              <a:rPr lang="en-US" altLang="ja-JP" sz="2000" dirty="0" err="1" smtClean="0">
                <a:solidFill>
                  <a:schemeClr val="tx1"/>
                </a:solidFill>
              </a:rPr>
              <a:t>int</a:t>
            </a:r>
            <a:r>
              <a:rPr lang="en-US" altLang="ja-JP" sz="2000" dirty="0" smtClean="0">
                <a:solidFill>
                  <a:schemeClr val="tx1"/>
                </a:solidFill>
              </a:rPr>
              <a:t> </a:t>
            </a:r>
            <a:r>
              <a:rPr lang="en-US" altLang="ja-JP" sz="2000" dirty="0" err="1" smtClean="0">
                <a:solidFill>
                  <a:schemeClr val="tx1"/>
                </a:solidFill>
              </a:rPr>
              <a:t>i</a:t>
            </a:r>
            <a:r>
              <a:rPr lang="en-US" altLang="ja-JP" sz="2000" dirty="0" smtClean="0">
                <a:solidFill>
                  <a:schemeClr val="tx1"/>
                </a:solidFill>
              </a:rPr>
              <a:t>=0;i&lt;3;i</a:t>
            </a:r>
            <a:r>
              <a:rPr lang="en-US" altLang="ja-JP" sz="2000" dirty="0" smtClean="0">
                <a:solidFill>
                  <a:schemeClr val="tx1"/>
                </a:solidFill>
              </a:rPr>
              <a:t>++){</a:t>
            </a:r>
            <a:endParaRPr lang="en-US" altLang="ja-JP" sz="2000" dirty="0">
              <a:solidFill>
                <a:schemeClr val="tx1"/>
              </a:solidFill>
            </a:endParaRPr>
          </a:p>
          <a:p>
            <a:r>
              <a:rPr lang="en-US" altLang="ja-JP" sz="2000" dirty="0" smtClean="0">
                <a:solidFill>
                  <a:schemeClr val="tx1"/>
                </a:solidFill>
              </a:rPr>
              <a:t>64     </a:t>
            </a:r>
            <a:r>
              <a:rPr lang="en-US" altLang="ja-JP" sz="2000" dirty="0" smtClean="0">
                <a:solidFill>
                  <a:srgbClr val="0070C0"/>
                </a:solidFill>
              </a:rPr>
              <a:t>var1</a:t>
            </a:r>
            <a:r>
              <a:rPr lang="en-US" altLang="ja-JP" sz="2000" dirty="0">
                <a:solidFill>
                  <a:schemeClr val="tx1"/>
                </a:solidFill>
              </a:rPr>
              <a:t>++;</a:t>
            </a:r>
          </a:p>
          <a:p>
            <a:r>
              <a:rPr lang="en-US" altLang="ja-JP" sz="2000" dirty="0" smtClean="0">
                <a:solidFill>
                  <a:schemeClr val="tx1"/>
                </a:solidFill>
              </a:rPr>
              <a:t>65     </a:t>
            </a:r>
            <a:r>
              <a:rPr lang="en-US" altLang="ja-JP" sz="2000" dirty="0" smtClean="0">
                <a:solidFill>
                  <a:srgbClr val="FF0000"/>
                </a:solidFill>
              </a:rPr>
              <a:t>var2</a:t>
            </a:r>
            <a:r>
              <a:rPr lang="en-US" altLang="ja-JP" sz="2000" dirty="0" smtClean="0">
                <a:solidFill>
                  <a:schemeClr val="tx1"/>
                </a:solidFill>
              </a:rPr>
              <a:t>++;</a:t>
            </a:r>
            <a:endParaRPr lang="en-US" altLang="ja-JP" sz="2000" dirty="0">
              <a:solidFill>
                <a:schemeClr val="tx1"/>
              </a:solidFill>
            </a:endParaRPr>
          </a:p>
          <a:p>
            <a:r>
              <a:rPr lang="en-US" altLang="ja-JP" sz="2000" dirty="0" smtClean="0">
                <a:solidFill>
                  <a:schemeClr val="tx1"/>
                </a:solidFill>
              </a:rPr>
              <a:t>66     </a:t>
            </a:r>
            <a:r>
              <a:rPr lang="en-US" altLang="ja-JP" sz="2000" dirty="0" smtClean="0">
                <a:solidFill>
                  <a:srgbClr val="0070C0"/>
                </a:solidFill>
              </a:rPr>
              <a:t>var1</a:t>
            </a:r>
            <a:r>
              <a:rPr lang="en-US" altLang="ja-JP" sz="2000" dirty="0">
                <a:solidFill>
                  <a:schemeClr val="tx1"/>
                </a:solidFill>
              </a:rPr>
              <a:t>++;</a:t>
            </a:r>
          </a:p>
          <a:p>
            <a:r>
              <a:rPr lang="en-US" altLang="ja-JP" sz="2000" dirty="0" smtClean="0">
                <a:solidFill>
                  <a:schemeClr val="tx1"/>
                </a:solidFill>
              </a:rPr>
              <a:t>67     </a:t>
            </a:r>
            <a:r>
              <a:rPr lang="en-US" altLang="ja-JP" sz="2000" dirty="0" smtClean="0">
                <a:solidFill>
                  <a:srgbClr val="FF0000"/>
                </a:solidFill>
              </a:rPr>
              <a:t>var2</a:t>
            </a:r>
            <a:r>
              <a:rPr lang="en-US" altLang="ja-JP" sz="2000" dirty="0" smtClean="0">
                <a:solidFill>
                  <a:schemeClr val="tx1"/>
                </a:solidFill>
              </a:rPr>
              <a:t>++;</a:t>
            </a:r>
          </a:p>
          <a:p>
            <a:pPr marL="457200" indent="-457200">
              <a:buAutoNum type="arabicPlain" startAt="68"/>
            </a:pPr>
            <a:r>
              <a:rPr lang="en-US" altLang="ja-JP" sz="2000" dirty="0" smtClean="0">
                <a:solidFill>
                  <a:schemeClr val="tx1"/>
                </a:solidFill>
              </a:rPr>
              <a:t>}</a:t>
            </a:r>
          </a:p>
          <a:p>
            <a:r>
              <a:rPr lang="en-US" altLang="ja-JP" sz="2000" dirty="0" smtClean="0">
                <a:solidFill>
                  <a:schemeClr val="tx1"/>
                </a:solidFill>
              </a:rPr>
              <a:t>69 }</a:t>
            </a:r>
            <a:endParaRPr lang="en-US" altLang="ja-JP" sz="2000" dirty="0">
              <a:solidFill>
                <a:schemeClr val="tx1"/>
              </a:solidFill>
            </a:endParaRPr>
          </a:p>
        </p:txBody>
      </p:sp>
      <p:sp>
        <p:nvSpPr>
          <p:cNvPr id="9" name="正方形/長方形 8"/>
          <p:cNvSpPr/>
          <p:nvPr/>
        </p:nvSpPr>
        <p:spPr>
          <a:xfrm>
            <a:off x="3776320" y="2700917"/>
            <a:ext cx="4682160" cy="352688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rPr>
              <a:t>Eclipse </a:t>
            </a:r>
            <a:r>
              <a:rPr lang="ja-JP" altLang="en-US" sz="2000" b="1" dirty="0" smtClean="0">
                <a:solidFill>
                  <a:schemeClr val="tx1"/>
                </a:solidFill>
              </a:rPr>
              <a:t>標準エラー出力</a:t>
            </a:r>
            <a:endParaRPr lang="en-US" altLang="ja-JP" sz="2000" b="1" dirty="0" smtClean="0">
              <a:solidFill>
                <a:schemeClr val="tx1"/>
              </a:solidFill>
            </a:endParaRPr>
          </a:p>
          <a:p>
            <a:r>
              <a:rPr lang="en-US" altLang="ja-JP" sz="2000" dirty="0" smtClean="0">
                <a:solidFill>
                  <a:srgbClr val="FF0000"/>
                </a:solidFill>
              </a:rPr>
              <a:t>---- Test.java </a:t>
            </a:r>
            <a:r>
              <a:rPr lang="en-US" altLang="ja-JP" sz="2000" dirty="0">
                <a:solidFill>
                  <a:srgbClr val="FF0000"/>
                </a:solidFill>
              </a:rPr>
              <a:t>check </a:t>
            </a:r>
            <a:r>
              <a:rPr lang="en-US" altLang="ja-JP" sz="2000" dirty="0" smtClean="0">
                <a:solidFill>
                  <a:srgbClr val="FF0000"/>
                </a:solidFill>
              </a:rPr>
              <a:t>line65 var1[J] is ---- </a:t>
            </a:r>
          </a:p>
          <a:p>
            <a:r>
              <a:rPr lang="en-US" altLang="ja-JP" sz="2000" dirty="0" smtClean="0">
                <a:solidFill>
                  <a:srgbClr val="FF0000"/>
                </a:solidFill>
              </a:rPr>
              <a:t>201</a:t>
            </a:r>
          </a:p>
          <a:p>
            <a:r>
              <a:rPr lang="en-US" altLang="ja-JP" sz="2000" dirty="0" smtClean="0">
                <a:solidFill>
                  <a:srgbClr val="FF0000"/>
                </a:solidFill>
              </a:rPr>
              <a:t>203</a:t>
            </a:r>
          </a:p>
          <a:p>
            <a:r>
              <a:rPr lang="en-US" altLang="ja-JP" sz="2000" dirty="0" smtClean="0">
                <a:solidFill>
                  <a:srgbClr val="FF0000"/>
                </a:solidFill>
              </a:rPr>
              <a:t>205</a:t>
            </a:r>
          </a:p>
          <a:p>
            <a:r>
              <a:rPr lang="en-US" altLang="ja-JP" sz="2000" dirty="0" smtClean="0">
                <a:solidFill>
                  <a:srgbClr val="FF0000"/>
                </a:solidFill>
              </a:rPr>
              <a:t>---- </a:t>
            </a:r>
            <a:r>
              <a:rPr lang="en-US" altLang="ja-JP" sz="2000" dirty="0" err="1" smtClean="0">
                <a:solidFill>
                  <a:srgbClr val="FF0000"/>
                </a:solidFill>
              </a:rPr>
              <a:t>Num</a:t>
            </a:r>
            <a:r>
              <a:rPr lang="en-US" altLang="ja-JP" sz="2000" dirty="0" smtClean="0">
                <a:solidFill>
                  <a:srgbClr val="FF0000"/>
                </a:solidFill>
              </a:rPr>
              <a:t> of Data is 3 ----</a:t>
            </a:r>
          </a:p>
          <a:p>
            <a:r>
              <a:rPr lang="en-US" altLang="ja-JP" sz="2000" dirty="0">
                <a:solidFill>
                  <a:srgbClr val="FF0000"/>
                </a:solidFill>
              </a:rPr>
              <a:t>---- Test.java check </a:t>
            </a:r>
            <a:r>
              <a:rPr lang="en-US" altLang="ja-JP" sz="2000" dirty="0" smtClean="0">
                <a:solidFill>
                  <a:srgbClr val="FF0000"/>
                </a:solidFill>
              </a:rPr>
              <a:t>line67 var2[I] </a:t>
            </a:r>
            <a:r>
              <a:rPr lang="en-US" altLang="ja-JP" sz="2000" dirty="0">
                <a:solidFill>
                  <a:srgbClr val="FF0000"/>
                </a:solidFill>
              </a:rPr>
              <a:t>is ---- </a:t>
            </a:r>
          </a:p>
          <a:p>
            <a:r>
              <a:rPr lang="en-US" altLang="ja-JP" sz="2000" dirty="0" smtClean="0">
                <a:solidFill>
                  <a:srgbClr val="FF0000"/>
                </a:solidFill>
              </a:rPr>
              <a:t>2001</a:t>
            </a:r>
          </a:p>
          <a:p>
            <a:r>
              <a:rPr lang="en-US" altLang="ja-JP" sz="2000" dirty="0" smtClean="0">
                <a:solidFill>
                  <a:srgbClr val="FF0000"/>
                </a:solidFill>
              </a:rPr>
              <a:t>2003</a:t>
            </a:r>
          </a:p>
          <a:p>
            <a:r>
              <a:rPr lang="en-US" altLang="ja-JP" sz="2000" dirty="0" smtClean="0">
                <a:solidFill>
                  <a:srgbClr val="FF0000"/>
                </a:solidFill>
              </a:rPr>
              <a:t>2005</a:t>
            </a:r>
          </a:p>
          <a:p>
            <a:r>
              <a:rPr lang="en-US" altLang="ja-JP" sz="2000" dirty="0" smtClean="0">
                <a:solidFill>
                  <a:srgbClr val="FF0000"/>
                </a:solidFill>
              </a:rPr>
              <a:t>---- </a:t>
            </a:r>
            <a:r>
              <a:rPr lang="en-US" altLang="ja-JP" sz="2000" dirty="0" err="1" smtClean="0">
                <a:solidFill>
                  <a:srgbClr val="FF0000"/>
                </a:solidFill>
              </a:rPr>
              <a:t>Num</a:t>
            </a:r>
            <a:r>
              <a:rPr lang="en-US" altLang="ja-JP" sz="2000" dirty="0" smtClean="0">
                <a:solidFill>
                  <a:srgbClr val="FF0000"/>
                </a:solidFill>
              </a:rPr>
              <a:t> of Data is 3 ----</a:t>
            </a:r>
            <a:endParaRPr lang="en-US" altLang="ja-JP" sz="2000" dirty="0">
              <a:solidFill>
                <a:srgbClr val="FF0000"/>
              </a:solidFill>
            </a:endParaRPr>
          </a:p>
        </p:txBody>
      </p:sp>
      <p:sp>
        <p:nvSpPr>
          <p:cNvPr id="5" name="下矢印 4"/>
          <p:cNvSpPr/>
          <p:nvPr/>
        </p:nvSpPr>
        <p:spPr>
          <a:xfrm rot="16200000">
            <a:off x="256995" y="4523277"/>
            <a:ext cx="265670" cy="5993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下矢印 9"/>
          <p:cNvSpPr/>
          <p:nvPr/>
        </p:nvSpPr>
        <p:spPr>
          <a:xfrm rot="16200000">
            <a:off x="256995" y="5109427"/>
            <a:ext cx="265670" cy="5993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577724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5" grpId="0" animBg="1"/>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評価実験</a:t>
            </a:r>
            <a:endParaRPr kumimoji="1" lang="ja-JP" altLang="en-US" dirty="0"/>
          </a:p>
        </p:txBody>
      </p:sp>
      <p:sp>
        <p:nvSpPr>
          <p:cNvPr id="3" name="コンテンツ プレースホルダー 2"/>
          <p:cNvSpPr>
            <a:spLocks noGrp="1"/>
          </p:cNvSpPr>
          <p:nvPr>
            <p:ph idx="1"/>
          </p:nvPr>
        </p:nvSpPr>
        <p:spPr>
          <a:xfrm>
            <a:off x="457199" y="1600200"/>
            <a:ext cx="8523171" cy="4525963"/>
          </a:xfrm>
        </p:spPr>
        <p:txBody>
          <a:bodyPr/>
          <a:lstStyle/>
          <a:p>
            <a:pPr marL="514350" indent="-514350">
              <a:buFont typeface="+mj-lt"/>
              <a:buAutoNum type="arabicPeriod"/>
            </a:pPr>
            <a:r>
              <a:rPr lang="ja-JP" altLang="en-US" sz="2800" dirty="0" smtClean="0"/>
              <a:t>定性的評価：</a:t>
            </a:r>
            <a:r>
              <a:rPr lang="en-US" altLang="ja-JP" sz="2800" dirty="0"/>
              <a:t>ANTLR </a:t>
            </a:r>
            <a:r>
              <a:rPr lang="ja-JP" altLang="en-US" sz="2800" dirty="0"/>
              <a:t>によって生成された</a:t>
            </a:r>
            <a:r>
              <a:rPr lang="en-US" altLang="ja-JP" sz="2800" dirty="0"/>
              <a:t/>
            </a:r>
            <a:br>
              <a:rPr lang="en-US" altLang="ja-JP" sz="2800" dirty="0"/>
            </a:br>
            <a:r>
              <a:rPr lang="ja-JP" altLang="en-US" sz="2800" dirty="0"/>
              <a:t>構文解析器のデバッグへの利用</a:t>
            </a:r>
            <a:endParaRPr lang="en-US" altLang="ja-JP" sz="2800" dirty="0" smtClean="0"/>
          </a:p>
          <a:p>
            <a:pPr marL="514350" indent="-514350">
              <a:buFont typeface="+mj-lt"/>
              <a:buAutoNum type="arabicPeriod"/>
            </a:pPr>
            <a:endParaRPr lang="en-US" altLang="ja-JP" sz="2800" dirty="0" smtClean="0"/>
          </a:p>
          <a:p>
            <a:pPr marL="514350" indent="-514350">
              <a:buFont typeface="+mj-lt"/>
              <a:buAutoNum type="arabicPeriod"/>
            </a:pPr>
            <a:r>
              <a:rPr lang="ja-JP" altLang="en-US" sz="2800" dirty="0" smtClean="0"/>
              <a:t>定量的評価：</a:t>
            </a:r>
            <a:r>
              <a:rPr lang="en-US" altLang="ja-JP" sz="2800" dirty="0" smtClean="0"/>
              <a:t>DaCapo Benchmarks</a:t>
            </a:r>
            <a:r>
              <a:rPr lang="en-US" altLang="ja-JP" sz="1600" dirty="0" smtClean="0"/>
              <a:t>[3]</a:t>
            </a:r>
            <a:r>
              <a:rPr lang="ja-JP" altLang="en-US" sz="2800" dirty="0" smtClean="0"/>
              <a:t>を用いた</a:t>
            </a:r>
            <a:r>
              <a:rPr lang="en-US" altLang="ja-JP" sz="2800" dirty="0" smtClean="0"/>
              <a:t/>
            </a:r>
            <a:br>
              <a:rPr lang="en-US" altLang="ja-JP" sz="2800" dirty="0" smtClean="0"/>
            </a:br>
            <a:r>
              <a:rPr lang="ja-JP" altLang="en-US" sz="2800" dirty="0" smtClean="0"/>
              <a:t>性能計測</a:t>
            </a:r>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13</a:t>
            </a:fld>
            <a:endParaRPr lang="en-US" altLang="ja-JP"/>
          </a:p>
        </p:txBody>
      </p:sp>
      <p:sp>
        <p:nvSpPr>
          <p:cNvPr id="5" name="テキスト ボックス 85"/>
          <p:cNvSpPr txBox="1"/>
          <p:nvPr/>
        </p:nvSpPr>
        <p:spPr>
          <a:xfrm>
            <a:off x="1271092" y="4876799"/>
            <a:ext cx="7011248" cy="1249363"/>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200" dirty="0" smtClean="0"/>
              <a:t>[</a:t>
            </a:r>
            <a:r>
              <a:rPr lang="en-US" altLang="ja-JP" sz="1200" dirty="0" smtClean="0"/>
              <a:t>3] </a:t>
            </a:r>
            <a:r>
              <a:rPr lang="en-US" altLang="ja-JP" sz="1200" dirty="0"/>
              <a:t>Blackburn, S. M., Garner, R., Hoffman, C., Khan, A. M., McKinley, K. S., </a:t>
            </a:r>
            <a:r>
              <a:rPr lang="en-US" altLang="ja-JP" sz="1200" dirty="0" err="1"/>
              <a:t>Bentzur</a:t>
            </a:r>
            <a:r>
              <a:rPr lang="en-US" altLang="ja-JP" sz="1200" dirty="0"/>
              <a:t>, R., </a:t>
            </a:r>
            <a:r>
              <a:rPr lang="en-US" altLang="ja-JP" sz="1200" dirty="0" err="1"/>
              <a:t>Diwan</a:t>
            </a:r>
            <a:r>
              <a:rPr lang="en-US" altLang="ja-JP" sz="1200" dirty="0"/>
              <a:t>, A., Feinberg, D., Frampton, D., </a:t>
            </a:r>
            <a:r>
              <a:rPr lang="en-US" altLang="ja-JP" sz="1200" dirty="0" err="1"/>
              <a:t>Guyer</a:t>
            </a:r>
            <a:r>
              <a:rPr lang="en-US" altLang="ja-JP" sz="1200" dirty="0"/>
              <a:t>, S. Z., </a:t>
            </a:r>
            <a:r>
              <a:rPr lang="en-US" altLang="ja-JP" sz="1200" dirty="0" err="1"/>
              <a:t>Hirzel</a:t>
            </a:r>
            <a:r>
              <a:rPr lang="en-US" altLang="ja-JP" sz="1200" dirty="0"/>
              <a:t>, M., Hosking, A., Jump, M., Lee, H., Moss, J. E. B., </a:t>
            </a:r>
            <a:r>
              <a:rPr lang="en-US" altLang="ja-JP" sz="1200" dirty="0" err="1"/>
              <a:t>Phansalkar</a:t>
            </a:r>
            <a:r>
              <a:rPr lang="en-US" altLang="ja-JP" sz="1200" dirty="0"/>
              <a:t>, A., </a:t>
            </a:r>
            <a:r>
              <a:rPr lang="en-US" altLang="ja-JP" sz="1200" dirty="0" err="1"/>
              <a:t>Stefanovic</a:t>
            </a:r>
            <a:r>
              <a:rPr lang="en-US" altLang="ja-JP" sz="1200" dirty="0"/>
              <a:t>, D., </a:t>
            </a:r>
            <a:r>
              <a:rPr lang="en-US" altLang="ja-JP" sz="1200" dirty="0" err="1"/>
              <a:t>VanDrunen</a:t>
            </a:r>
            <a:r>
              <a:rPr lang="en-US" altLang="ja-JP" sz="1200" dirty="0"/>
              <a:t>, T., von </a:t>
            </a:r>
            <a:r>
              <a:rPr lang="en-US" altLang="ja-JP" sz="1200" dirty="0" err="1"/>
              <a:t>Dincklage</a:t>
            </a:r>
            <a:r>
              <a:rPr lang="en-US" altLang="ja-JP" sz="1200" dirty="0"/>
              <a:t>, D., and </a:t>
            </a:r>
            <a:r>
              <a:rPr lang="en-US" altLang="ja-JP" sz="1200" dirty="0" err="1"/>
              <a:t>Wiedermann</a:t>
            </a:r>
            <a:r>
              <a:rPr lang="en-US" altLang="ja-JP" sz="1200" dirty="0"/>
              <a:t>, B. </a:t>
            </a:r>
            <a:r>
              <a:rPr lang="en-US" altLang="ja-JP" sz="1200" b="1" dirty="0"/>
              <a:t>The DaCapo Benchmarks: Java Benchmarking Development and Analysis</a:t>
            </a:r>
            <a:r>
              <a:rPr lang="en-US" altLang="ja-JP" sz="1200" dirty="0"/>
              <a:t>, </a:t>
            </a:r>
            <a:r>
              <a:rPr lang="en-US" altLang="ja-JP" sz="1200" i="1" dirty="0"/>
              <a:t>OOPSLA '06: Proceedings of the 21st annual ACM SIGPLAN conference on Object-Oriented Programing, Systems, Languages, and Applications</a:t>
            </a:r>
            <a:r>
              <a:rPr lang="en-US" altLang="ja-JP" sz="1200" dirty="0"/>
              <a:t>, (Portland, OR, USA, October 22-26, 2006)</a:t>
            </a:r>
          </a:p>
        </p:txBody>
      </p:sp>
    </p:spTree>
    <p:extLst>
      <p:ext uri="{BB962C8B-B14F-4D97-AF65-F5344CB8AC3E}">
        <p14:creationId xmlns:p14="http://schemas.microsoft.com/office/powerpoint/2010/main" val="26025628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評価</a:t>
            </a:r>
            <a:r>
              <a:rPr kumimoji="1" lang="en-US" altLang="ja-JP" sz="4000" dirty="0" smtClean="0"/>
              <a:t>1</a:t>
            </a:r>
            <a:r>
              <a:rPr kumimoji="1" lang="ja-JP" altLang="en-US" sz="4000" dirty="0" smtClean="0"/>
              <a:t>：</a:t>
            </a:r>
            <a:r>
              <a:rPr kumimoji="1" lang="en-US" altLang="ja-JP" sz="4000" dirty="0" smtClean="0"/>
              <a:t>A</a:t>
            </a:r>
            <a:r>
              <a:rPr lang="en-US" altLang="ja-JP" sz="4000" dirty="0" smtClean="0"/>
              <a:t>NTLR </a:t>
            </a:r>
            <a:r>
              <a:rPr lang="ja-JP" altLang="en-US" sz="4000" dirty="0"/>
              <a:t>に</a:t>
            </a:r>
            <a:r>
              <a:rPr lang="ja-JP" altLang="en-US" sz="4000" dirty="0" smtClean="0"/>
              <a:t>よって生成された</a:t>
            </a:r>
            <a:r>
              <a:rPr lang="en-US" altLang="ja-JP" sz="4000" dirty="0" smtClean="0"/>
              <a:t/>
            </a:r>
            <a:br>
              <a:rPr lang="en-US" altLang="ja-JP" sz="4000" dirty="0" smtClean="0"/>
            </a:br>
            <a:r>
              <a:rPr lang="ja-JP" altLang="en-US" sz="4000" dirty="0" smtClean="0"/>
              <a:t>構文解析器のデバッグへの利用</a:t>
            </a:r>
            <a:r>
              <a:rPr lang="en-US" altLang="ja-JP" sz="4000" dirty="0" smtClean="0"/>
              <a:t>(1/3)</a:t>
            </a:r>
            <a:endParaRPr kumimoji="1" lang="ja-JP" altLang="en-US" sz="4000" dirty="0"/>
          </a:p>
        </p:txBody>
      </p:sp>
      <p:sp>
        <p:nvSpPr>
          <p:cNvPr id="3" name="コンテンツ プレースホルダー 2"/>
          <p:cNvSpPr>
            <a:spLocks noGrp="1"/>
          </p:cNvSpPr>
          <p:nvPr>
            <p:ph idx="1"/>
          </p:nvPr>
        </p:nvSpPr>
        <p:spPr>
          <a:xfrm>
            <a:off x="457200" y="1600200"/>
            <a:ext cx="8452022" cy="2415745"/>
          </a:xfrm>
        </p:spPr>
        <p:txBody>
          <a:bodyPr/>
          <a:lstStyle/>
          <a:p>
            <a:endParaRPr lang="en-US" altLang="ja-JP" sz="2800" dirty="0" smtClean="0"/>
          </a:p>
          <a:p>
            <a:endParaRPr lang="en-US" altLang="ja-JP" sz="2800" dirty="0"/>
          </a:p>
          <a:p>
            <a:endParaRPr lang="en-US" altLang="ja-JP" sz="2800" dirty="0" smtClean="0"/>
          </a:p>
          <a:p>
            <a:endParaRPr lang="en-US" altLang="ja-JP" sz="2800" dirty="0"/>
          </a:p>
          <a:p>
            <a:endParaRPr lang="en-US" altLang="ja-JP" sz="2800" dirty="0" smtClean="0"/>
          </a:p>
          <a:p>
            <a:endParaRPr lang="en-US" altLang="ja-JP" sz="2800" dirty="0"/>
          </a:p>
          <a:p>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14</a:t>
            </a:fld>
            <a:endParaRPr lang="en-US" altLang="ja-JP"/>
          </a:p>
        </p:txBody>
      </p:sp>
      <p:sp>
        <p:nvSpPr>
          <p:cNvPr id="5" name="コンテンツ プレースホルダー 2"/>
          <p:cNvSpPr txBox="1">
            <a:spLocks/>
          </p:cNvSpPr>
          <p:nvPr/>
        </p:nvSpPr>
        <p:spPr bwMode="auto">
          <a:xfrm>
            <a:off x="457200" y="1593420"/>
            <a:ext cx="8452022" cy="48450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ja-JP" sz="2800" dirty="0"/>
              <a:t>ANTLR </a:t>
            </a:r>
            <a:r>
              <a:rPr lang="ja-JP" altLang="en-US" sz="2800" dirty="0"/>
              <a:t>によって生成</a:t>
            </a:r>
            <a:r>
              <a:rPr lang="ja-JP" altLang="en-US" sz="2800" dirty="0" smtClean="0"/>
              <a:t>された構文解析器</a:t>
            </a:r>
            <a:endParaRPr lang="en-US" altLang="ja-JP" sz="2800" dirty="0" smtClean="0"/>
          </a:p>
          <a:p>
            <a:pPr lvl="1"/>
            <a:r>
              <a:rPr lang="ja-JP" altLang="en-US" sz="2400" dirty="0" smtClean="0"/>
              <a:t>認識できない文字列が入力として与えられたとき，</a:t>
            </a:r>
            <a:r>
              <a:rPr lang="en-US" altLang="ja-JP" sz="2400" dirty="0" smtClean="0"/>
              <a:t/>
            </a:r>
            <a:br>
              <a:rPr lang="en-US" altLang="ja-JP" sz="2400" dirty="0" smtClean="0"/>
            </a:br>
            <a:r>
              <a:rPr lang="ja-JP" altLang="en-US" sz="2400" dirty="0" smtClean="0"/>
              <a:t>エラーメッセージを出力</a:t>
            </a:r>
            <a:endParaRPr lang="en-US" altLang="ja-JP" sz="2400" dirty="0" smtClean="0"/>
          </a:p>
          <a:p>
            <a:pPr lvl="1"/>
            <a:endParaRPr lang="en-US" altLang="ja-JP" sz="2400" dirty="0" smtClean="0"/>
          </a:p>
          <a:p>
            <a:pPr lvl="1"/>
            <a:r>
              <a:rPr lang="ja-JP" altLang="en-US" sz="2400" dirty="0" smtClean="0"/>
              <a:t>エラーメッセージは</a:t>
            </a:r>
            <a:r>
              <a:rPr lang="ja-JP" altLang="en-US" sz="2400" dirty="0" smtClean="0">
                <a:solidFill>
                  <a:srgbClr val="FF0000"/>
                </a:solidFill>
              </a:rPr>
              <a:t>トークンの文字列と行番号</a:t>
            </a:r>
            <a:r>
              <a:rPr lang="ja-JP" altLang="en-US" sz="2400" dirty="0" smtClean="0"/>
              <a:t>を含んで</a:t>
            </a:r>
            <a:r>
              <a:rPr lang="en-US" altLang="ja-JP" sz="2400" dirty="0" smtClean="0"/>
              <a:t/>
            </a:r>
            <a:br>
              <a:rPr lang="en-US" altLang="ja-JP" sz="2400" dirty="0" smtClean="0"/>
            </a:br>
            <a:r>
              <a:rPr lang="ja-JP" altLang="en-US" sz="2400" dirty="0" smtClean="0"/>
              <a:t>いるが，そのトークンに対応する</a:t>
            </a:r>
            <a:r>
              <a:rPr lang="ja-JP" altLang="en-US" sz="2400" dirty="0" smtClean="0">
                <a:solidFill>
                  <a:srgbClr val="FF0000"/>
                </a:solidFill>
              </a:rPr>
              <a:t>ファイル名</a:t>
            </a:r>
            <a:r>
              <a:rPr lang="ja-JP" altLang="en-US" sz="2400" dirty="0" smtClean="0"/>
              <a:t>は含んでいない</a:t>
            </a:r>
            <a:endParaRPr lang="en-US" altLang="ja-JP" sz="2400" dirty="0"/>
          </a:p>
          <a:p>
            <a:pPr lvl="1"/>
            <a:r>
              <a:rPr lang="ja-JP" altLang="en-US" sz="2400" dirty="0" smtClean="0"/>
              <a:t>ファイル名自体は構文解析器には渡されておらず，</a:t>
            </a:r>
            <a:r>
              <a:rPr lang="en-US" altLang="ja-JP" sz="2400" dirty="0" smtClean="0"/>
              <a:t/>
            </a:r>
            <a:br>
              <a:rPr lang="en-US" altLang="ja-JP" sz="2400" dirty="0" smtClean="0"/>
            </a:br>
            <a:r>
              <a:rPr lang="ja-JP" altLang="en-US" sz="2400" dirty="0" smtClean="0"/>
              <a:t>構文解析処理を呼び出したメソッドが持つ情報を参照する必要がある</a:t>
            </a:r>
            <a:endParaRPr lang="en-US" altLang="ja-JP" sz="2400" kern="0" dirty="0" smtClean="0"/>
          </a:p>
        </p:txBody>
      </p:sp>
      <p:sp>
        <p:nvSpPr>
          <p:cNvPr id="6" name="正方形/長方形 5"/>
          <p:cNvSpPr/>
          <p:nvPr/>
        </p:nvSpPr>
        <p:spPr>
          <a:xfrm>
            <a:off x="1286381" y="2954694"/>
            <a:ext cx="5077097" cy="37944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a:solidFill>
                  <a:schemeClr val="tx1"/>
                </a:solidFill>
              </a:rPr>
              <a:t>line 777:29 token recognition error at: '\\r</a:t>
            </a:r>
            <a:r>
              <a:rPr lang="en-US" altLang="ja-JP" sz="2000" dirty="0" smtClean="0">
                <a:solidFill>
                  <a:schemeClr val="tx1"/>
                </a:solidFill>
              </a:rPr>
              <a:t>'</a:t>
            </a:r>
            <a:endParaRPr lang="en-US" altLang="ja-JP" sz="2000" dirty="0">
              <a:solidFill>
                <a:schemeClr val="tx1"/>
              </a:solidFill>
            </a:endParaRPr>
          </a:p>
        </p:txBody>
      </p:sp>
    </p:spTree>
    <p:extLst>
      <p:ext uri="{BB962C8B-B14F-4D97-AF65-F5344CB8AC3E}">
        <p14:creationId xmlns:p14="http://schemas.microsoft.com/office/powerpoint/2010/main" val="25120005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fade">
                                      <p:cBhvr>
                                        <p:cTn id="7" dur="500"/>
                                        <p:tgtEl>
                                          <p:spTgt spid="5">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4" end="4"/>
                                            </p:txEl>
                                          </p:spTgt>
                                        </p:tgtEl>
                                        <p:attrNameLst>
                                          <p:attrName>style.visibility</p:attrName>
                                        </p:attrNameLst>
                                      </p:cBhvr>
                                      <p:to>
                                        <p:strVal val="visible"/>
                                      </p:to>
                                    </p:set>
                                    <p:animEffect transition="in" filter="fade">
                                      <p:cBhvr>
                                        <p:cTn id="1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評価</a:t>
            </a:r>
            <a:r>
              <a:rPr kumimoji="1" lang="en-US" altLang="ja-JP" sz="4000" dirty="0" smtClean="0"/>
              <a:t>1</a:t>
            </a:r>
            <a:r>
              <a:rPr kumimoji="1" lang="ja-JP" altLang="en-US" sz="4000" dirty="0" smtClean="0"/>
              <a:t>：</a:t>
            </a:r>
            <a:r>
              <a:rPr kumimoji="1" lang="en-US" altLang="ja-JP" sz="4000" dirty="0" smtClean="0"/>
              <a:t>A</a:t>
            </a:r>
            <a:r>
              <a:rPr lang="en-US" altLang="ja-JP" sz="4000" dirty="0" smtClean="0"/>
              <a:t>NTLR </a:t>
            </a:r>
            <a:r>
              <a:rPr lang="ja-JP" altLang="en-US" sz="4000" dirty="0"/>
              <a:t>に</a:t>
            </a:r>
            <a:r>
              <a:rPr lang="ja-JP" altLang="en-US" sz="4000" dirty="0" smtClean="0"/>
              <a:t>よって生成された</a:t>
            </a:r>
            <a:r>
              <a:rPr lang="en-US" altLang="ja-JP" sz="4000" dirty="0" smtClean="0"/>
              <a:t/>
            </a:r>
            <a:br>
              <a:rPr lang="en-US" altLang="ja-JP" sz="4000" dirty="0" smtClean="0"/>
            </a:br>
            <a:r>
              <a:rPr lang="ja-JP" altLang="en-US" sz="4000" dirty="0" smtClean="0"/>
              <a:t>構文解析器のデバッグへの利用</a:t>
            </a:r>
            <a:r>
              <a:rPr lang="en-US" altLang="ja-JP" sz="4000" dirty="0" smtClean="0"/>
              <a:t>(2/3)</a:t>
            </a:r>
            <a:endParaRPr kumimoji="1" lang="ja-JP" altLang="en-US" sz="4000" dirty="0"/>
          </a:p>
        </p:txBody>
      </p:sp>
      <p:sp>
        <p:nvSpPr>
          <p:cNvPr id="3" name="コンテンツ プレースホルダー 2"/>
          <p:cNvSpPr>
            <a:spLocks noGrp="1"/>
          </p:cNvSpPr>
          <p:nvPr>
            <p:ph idx="1"/>
          </p:nvPr>
        </p:nvSpPr>
        <p:spPr>
          <a:xfrm>
            <a:off x="457200" y="1600200"/>
            <a:ext cx="8452022" cy="4559300"/>
          </a:xfrm>
        </p:spPr>
        <p:txBody>
          <a:bodyPr/>
          <a:lstStyle/>
          <a:p>
            <a:endParaRPr lang="en-US" altLang="ja-JP" sz="2800" dirty="0" smtClean="0"/>
          </a:p>
          <a:p>
            <a:endParaRPr lang="en-US" altLang="ja-JP" sz="2800" dirty="0"/>
          </a:p>
          <a:p>
            <a:endParaRPr lang="en-US" altLang="ja-JP" sz="2800" dirty="0" smtClean="0"/>
          </a:p>
          <a:p>
            <a:endParaRPr lang="en-US" altLang="ja-JP" sz="2800" dirty="0"/>
          </a:p>
          <a:p>
            <a:endParaRPr lang="en-US" altLang="ja-JP" sz="2800" dirty="0" smtClean="0"/>
          </a:p>
          <a:p>
            <a:endParaRPr lang="en-US" altLang="ja-JP" sz="2800" dirty="0"/>
          </a:p>
          <a:p>
            <a:endParaRPr lang="en-US" altLang="ja-JP" sz="2800" dirty="0" smtClean="0"/>
          </a:p>
          <a:p>
            <a:r>
              <a:rPr lang="ja-JP" altLang="en-US" sz="2800" dirty="0" smtClean="0"/>
              <a:t>ブレークポイント・デバッガではエラーの度に</a:t>
            </a:r>
            <a:r>
              <a:rPr lang="en-US" altLang="ja-JP" sz="2800" dirty="0" smtClean="0"/>
              <a:t/>
            </a:r>
            <a:br>
              <a:rPr lang="en-US" altLang="ja-JP" sz="2800" dirty="0" smtClean="0"/>
            </a:br>
            <a:r>
              <a:rPr lang="ja-JP" altLang="en-US" sz="2800" dirty="0" smtClean="0"/>
              <a:t>実行</a:t>
            </a:r>
            <a:r>
              <a:rPr lang="ja-JP" altLang="en-US" sz="2800" smtClean="0"/>
              <a:t>の中断と目視</a:t>
            </a:r>
            <a:r>
              <a:rPr lang="ja-JP" altLang="en-US" sz="2800" dirty="0" smtClean="0"/>
              <a:t>での確認が必要</a:t>
            </a:r>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15</a:t>
            </a:fld>
            <a:endParaRPr lang="en-US" altLang="ja-JP"/>
          </a:p>
        </p:txBody>
      </p:sp>
      <p:sp>
        <p:nvSpPr>
          <p:cNvPr id="6" name="正方形/長方形 5"/>
          <p:cNvSpPr/>
          <p:nvPr/>
        </p:nvSpPr>
        <p:spPr>
          <a:xfrm>
            <a:off x="755281" y="1709953"/>
            <a:ext cx="7622326" cy="33115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359 </a:t>
            </a:r>
            <a:r>
              <a:rPr lang="en-US" altLang="ja-JP" sz="2000" dirty="0">
                <a:solidFill>
                  <a:schemeClr val="tx1"/>
                </a:solidFill>
              </a:rPr>
              <a:t>public void </a:t>
            </a:r>
            <a:r>
              <a:rPr lang="en-US" altLang="ja-JP" sz="2000" dirty="0" err="1" smtClean="0">
                <a:solidFill>
                  <a:schemeClr val="tx1"/>
                </a:solidFill>
              </a:rPr>
              <a:t>notifyListeners</a:t>
            </a:r>
            <a:r>
              <a:rPr lang="en-US" altLang="ja-JP" sz="2000" dirty="0" smtClean="0">
                <a:solidFill>
                  <a:schemeClr val="tx1"/>
                </a:solidFill>
              </a:rPr>
              <a:t>(</a:t>
            </a:r>
            <a:r>
              <a:rPr lang="en-US" altLang="ja-JP" sz="2000" dirty="0" err="1" smtClean="0">
                <a:solidFill>
                  <a:schemeClr val="tx1"/>
                </a:solidFill>
              </a:rPr>
              <a:t>LexerNoViableAltException</a:t>
            </a:r>
            <a:r>
              <a:rPr lang="en-US" altLang="ja-JP" sz="2000" dirty="0" smtClean="0">
                <a:solidFill>
                  <a:schemeClr val="tx1"/>
                </a:solidFill>
              </a:rPr>
              <a:t> </a:t>
            </a:r>
            <a:r>
              <a:rPr lang="en-US" altLang="ja-JP" sz="2000" dirty="0">
                <a:solidFill>
                  <a:schemeClr val="tx1"/>
                </a:solidFill>
              </a:rPr>
              <a:t>e) {</a:t>
            </a:r>
          </a:p>
          <a:p>
            <a:r>
              <a:rPr lang="en-US" altLang="ja-JP" sz="2000" dirty="0">
                <a:solidFill>
                  <a:schemeClr val="tx1"/>
                </a:solidFill>
              </a:rPr>
              <a:t>360 </a:t>
            </a:r>
            <a:r>
              <a:rPr lang="en-US" altLang="ja-JP" sz="2000" dirty="0" smtClean="0">
                <a:solidFill>
                  <a:schemeClr val="tx1"/>
                </a:solidFill>
              </a:rPr>
              <a:t>    String </a:t>
            </a:r>
            <a:r>
              <a:rPr lang="en-US" altLang="ja-JP" sz="2000" dirty="0">
                <a:solidFill>
                  <a:schemeClr val="tx1"/>
                </a:solidFill>
              </a:rPr>
              <a:t>text = _</a:t>
            </a:r>
            <a:r>
              <a:rPr lang="en-US" altLang="ja-JP" sz="2000" dirty="0" err="1" smtClean="0">
                <a:solidFill>
                  <a:schemeClr val="tx1"/>
                </a:solidFill>
              </a:rPr>
              <a:t>input.getText</a:t>
            </a:r>
            <a:r>
              <a:rPr lang="en-US" altLang="ja-JP" sz="2000" dirty="0" smtClean="0">
                <a:solidFill>
                  <a:schemeClr val="tx1"/>
                </a:solidFill>
              </a:rPr>
              <a:t>(</a:t>
            </a:r>
            <a:r>
              <a:rPr lang="en-US" altLang="ja-JP" sz="2000" dirty="0" err="1" smtClean="0">
                <a:solidFill>
                  <a:schemeClr val="tx1"/>
                </a:solidFill>
              </a:rPr>
              <a:t>Interval.of</a:t>
            </a:r>
            <a:r>
              <a:rPr lang="en-US" altLang="ja-JP" sz="2000" dirty="0" smtClean="0">
                <a:solidFill>
                  <a:schemeClr val="tx1"/>
                </a:solidFill>
              </a:rPr>
              <a:t/>
            </a:r>
            <a:br>
              <a:rPr lang="en-US" altLang="ja-JP" sz="2000" dirty="0" smtClean="0">
                <a:solidFill>
                  <a:schemeClr val="tx1"/>
                </a:solidFill>
              </a:rPr>
            </a:br>
            <a:r>
              <a:rPr lang="ja-JP" altLang="en-US" sz="2000" dirty="0" smtClean="0">
                <a:solidFill>
                  <a:schemeClr val="tx1"/>
                </a:solidFill>
              </a:rPr>
              <a:t>　　　　　　　　　　　　　　　　</a:t>
            </a:r>
            <a:r>
              <a:rPr lang="en-US" altLang="ja-JP" sz="2000" dirty="0" smtClean="0">
                <a:solidFill>
                  <a:schemeClr val="tx1"/>
                </a:solidFill>
              </a:rPr>
              <a:t>(_</a:t>
            </a:r>
            <a:r>
              <a:rPr lang="en-US" altLang="ja-JP" sz="2000" dirty="0" err="1">
                <a:solidFill>
                  <a:schemeClr val="tx1"/>
                </a:solidFill>
              </a:rPr>
              <a:t>tokenStartCharIndex</a:t>
            </a:r>
            <a:r>
              <a:rPr lang="en-US" altLang="ja-JP" sz="2000" dirty="0" smtClean="0">
                <a:solidFill>
                  <a:schemeClr val="tx1"/>
                </a:solidFill>
              </a:rPr>
              <a:t>,_</a:t>
            </a:r>
            <a:r>
              <a:rPr lang="en-US" altLang="ja-JP" sz="2000" dirty="0" err="1">
                <a:solidFill>
                  <a:schemeClr val="tx1"/>
                </a:solidFill>
              </a:rPr>
              <a:t>input.index</a:t>
            </a:r>
            <a:r>
              <a:rPr lang="en-US" altLang="ja-JP" sz="2000" dirty="0">
                <a:solidFill>
                  <a:schemeClr val="tx1"/>
                </a:solidFill>
              </a:rPr>
              <a:t>()));</a:t>
            </a:r>
          </a:p>
          <a:p>
            <a:r>
              <a:rPr lang="en-US" altLang="ja-JP" sz="2000" dirty="0" smtClean="0">
                <a:solidFill>
                  <a:schemeClr val="tx1"/>
                </a:solidFill>
              </a:rPr>
              <a:t>361     </a:t>
            </a:r>
            <a:r>
              <a:rPr lang="en-US" altLang="ja-JP" sz="2000" dirty="0" smtClean="0">
                <a:solidFill>
                  <a:srgbClr val="FF0000"/>
                </a:solidFill>
              </a:rPr>
              <a:t>String </a:t>
            </a:r>
            <a:r>
              <a:rPr lang="en-US" altLang="ja-JP" sz="2000" dirty="0" err="1">
                <a:solidFill>
                  <a:srgbClr val="FF0000"/>
                </a:solidFill>
              </a:rPr>
              <a:t>msg</a:t>
            </a:r>
            <a:r>
              <a:rPr lang="en-US" altLang="ja-JP" sz="2000" dirty="0">
                <a:solidFill>
                  <a:srgbClr val="FF0000"/>
                </a:solidFill>
              </a:rPr>
              <a:t> = </a:t>
            </a:r>
            <a:r>
              <a:rPr lang="en-US" altLang="ja-JP" sz="2000" dirty="0" smtClean="0">
                <a:solidFill>
                  <a:srgbClr val="FF0000"/>
                </a:solidFill>
              </a:rPr>
              <a:t/>
            </a:r>
            <a:br>
              <a:rPr lang="en-US" altLang="ja-JP" sz="2000" dirty="0" smtClean="0">
                <a:solidFill>
                  <a:srgbClr val="FF0000"/>
                </a:solidFill>
              </a:rPr>
            </a:br>
            <a:r>
              <a:rPr lang="ja-JP" altLang="en-US" sz="2000" dirty="0" smtClean="0">
                <a:solidFill>
                  <a:srgbClr val="FF0000"/>
                </a:solidFill>
              </a:rPr>
              <a:t>　　　　　  </a:t>
            </a:r>
            <a:r>
              <a:rPr lang="en-US" altLang="ja-JP" sz="2000" dirty="0" smtClean="0">
                <a:solidFill>
                  <a:srgbClr val="FF0000"/>
                </a:solidFill>
              </a:rPr>
              <a:t>“token </a:t>
            </a:r>
            <a:r>
              <a:rPr lang="en-US" altLang="ja-JP" sz="2000" dirty="0">
                <a:solidFill>
                  <a:srgbClr val="FF0000"/>
                </a:solidFill>
              </a:rPr>
              <a:t>recognition </a:t>
            </a:r>
            <a:r>
              <a:rPr lang="en-US" altLang="ja-JP" sz="2000" dirty="0" smtClean="0">
                <a:solidFill>
                  <a:srgbClr val="FF0000"/>
                </a:solidFill>
              </a:rPr>
              <a:t>error at:‘”+ </a:t>
            </a:r>
            <a:r>
              <a:rPr lang="en-US" altLang="ja-JP" sz="2000" dirty="0" err="1" smtClean="0">
                <a:solidFill>
                  <a:srgbClr val="FF0000"/>
                </a:solidFill>
              </a:rPr>
              <a:t>getErrorDisplay</a:t>
            </a:r>
            <a:r>
              <a:rPr lang="en-US" altLang="ja-JP" sz="2000" dirty="0" smtClean="0">
                <a:solidFill>
                  <a:srgbClr val="FF0000"/>
                </a:solidFill>
              </a:rPr>
              <a:t>(text) + "'";</a:t>
            </a:r>
          </a:p>
          <a:p>
            <a:r>
              <a:rPr lang="en-US" altLang="ja-JP" sz="2000" dirty="0" smtClean="0">
                <a:solidFill>
                  <a:schemeClr val="tx1"/>
                </a:solidFill>
              </a:rPr>
              <a:t>362</a:t>
            </a:r>
            <a:endParaRPr lang="en-US" altLang="ja-JP" sz="2000" dirty="0">
              <a:solidFill>
                <a:schemeClr val="tx1"/>
              </a:solidFill>
            </a:endParaRPr>
          </a:p>
          <a:p>
            <a:r>
              <a:rPr lang="en-US" altLang="ja-JP" sz="2000" dirty="0">
                <a:solidFill>
                  <a:schemeClr val="tx1"/>
                </a:solidFill>
              </a:rPr>
              <a:t>363 </a:t>
            </a:r>
            <a:r>
              <a:rPr lang="en-US" altLang="ja-JP" sz="2000" dirty="0" smtClean="0">
                <a:solidFill>
                  <a:schemeClr val="tx1"/>
                </a:solidFill>
              </a:rPr>
              <a:t>    </a:t>
            </a:r>
            <a:r>
              <a:rPr lang="en-US" altLang="ja-JP" sz="2000" dirty="0" err="1" smtClean="0">
                <a:solidFill>
                  <a:schemeClr val="tx1"/>
                </a:solidFill>
              </a:rPr>
              <a:t>ANTLRErrorListener</a:t>
            </a:r>
            <a:r>
              <a:rPr lang="en-US" altLang="ja-JP" sz="2000" dirty="0" smtClean="0">
                <a:solidFill>
                  <a:schemeClr val="tx1"/>
                </a:solidFill>
              </a:rPr>
              <a:t> listener= </a:t>
            </a:r>
            <a:r>
              <a:rPr lang="en-US" altLang="ja-JP" sz="2000" dirty="0" err="1">
                <a:solidFill>
                  <a:schemeClr val="tx1"/>
                </a:solidFill>
              </a:rPr>
              <a:t>getErrorListenerDispatch</a:t>
            </a:r>
            <a:r>
              <a:rPr lang="en-US" altLang="ja-JP" sz="2000" dirty="0">
                <a:solidFill>
                  <a:schemeClr val="tx1"/>
                </a:solidFill>
              </a:rPr>
              <a:t>();</a:t>
            </a:r>
          </a:p>
          <a:p>
            <a:r>
              <a:rPr lang="en-US" altLang="ja-JP" sz="2000" dirty="0">
                <a:solidFill>
                  <a:schemeClr val="tx1"/>
                </a:solidFill>
              </a:rPr>
              <a:t>364 </a:t>
            </a:r>
            <a:r>
              <a:rPr lang="en-US" altLang="ja-JP" sz="2000" dirty="0" smtClean="0">
                <a:solidFill>
                  <a:schemeClr val="tx1"/>
                </a:solidFill>
              </a:rPr>
              <a:t>    </a:t>
            </a:r>
            <a:r>
              <a:rPr lang="en-US" altLang="ja-JP" sz="2000" dirty="0" err="1" smtClean="0">
                <a:solidFill>
                  <a:schemeClr val="tx1"/>
                </a:solidFill>
              </a:rPr>
              <a:t>listener.syntaxError</a:t>
            </a:r>
            <a:r>
              <a:rPr lang="en-US" altLang="ja-JP" sz="2000" dirty="0" smtClean="0">
                <a:solidFill>
                  <a:schemeClr val="tx1"/>
                </a:solidFill>
              </a:rPr>
              <a:t>(this</a:t>
            </a:r>
            <a:r>
              <a:rPr lang="en-US" altLang="ja-JP" sz="2000" dirty="0">
                <a:solidFill>
                  <a:schemeClr val="tx1"/>
                </a:solidFill>
              </a:rPr>
              <a:t>, null,_</a:t>
            </a:r>
            <a:r>
              <a:rPr lang="en-US" altLang="ja-JP" sz="2000" dirty="0" err="1">
                <a:solidFill>
                  <a:schemeClr val="tx1"/>
                </a:solidFill>
              </a:rPr>
              <a:t>tokenStartLine</a:t>
            </a:r>
            <a:r>
              <a:rPr lang="en-US" altLang="ja-JP" sz="2000" dirty="0">
                <a:solidFill>
                  <a:schemeClr val="tx1"/>
                </a:solidFill>
              </a:rPr>
              <a:t>,</a:t>
            </a:r>
          </a:p>
          <a:p>
            <a:r>
              <a:rPr lang="ja-JP" altLang="en-US" sz="2000" dirty="0" smtClean="0">
                <a:solidFill>
                  <a:schemeClr val="tx1"/>
                </a:solidFill>
              </a:rPr>
              <a:t>　　　　　　　　　　　　　　　　</a:t>
            </a:r>
            <a:r>
              <a:rPr lang="en-US" altLang="ja-JP" sz="2000" dirty="0" smtClean="0">
                <a:solidFill>
                  <a:schemeClr val="tx1"/>
                </a:solidFill>
              </a:rPr>
              <a:t>_</a:t>
            </a:r>
            <a:r>
              <a:rPr lang="en-US" altLang="ja-JP" sz="2000" dirty="0" err="1">
                <a:solidFill>
                  <a:schemeClr val="tx1"/>
                </a:solidFill>
              </a:rPr>
              <a:t>tokenStartCharPositionInLine</a:t>
            </a:r>
            <a:r>
              <a:rPr lang="en-US" altLang="ja-JP" sz="2000" dirty="0">
                <a:solidFill>
                  <a:schemeClr val="tx1"/>
                </a:solidFill>
              </a:rPr>
              <a:t>, </a:t>
            </a:r>
            <a:r>
              <a:rPr lang="en-US" altLang="ja-JP" sz="2000" dirty="0" err="1">
                <a:solidFill>
                  <a:schemeClr val="tx1"/>
                </a:solidFill>
              </a:rPr>
              <a:t>msg</a:t>
            </a:r>
            <a:r>
              <a:rPr lang="en-US" altLang="ja-JP" sz="2000" dirty="0">
                <a:solidFill>
                  <a:schemeClr val="tx1"/>
                </a:solidFill>
              </a:rPr>
              <a:t>, e);</a:t>
            </a:r>
          </a:p>
          <a:p>
            <a:r>
              <a:rPr lang="en-US" altLang="ja-JP" sz="2000" dirty="0">
                <a:solidFill>
                  <a:schemeClr val="tx1"/>
                </a:solidFill>
              </a:rPr>
              <a:t>365 }</a:t>
            </a:r>
          </a:p>
        </p:txBody>
      </p:sp>
    </p:spTree>
    <p:extLst>
      <p:ext uri="{BB962C8B-B14F-4D97-AF65-F5344CB8AC3E}">
        <p14:creationId xmlns:p14="http://schemas.microsoft.com/office/powerpoint/2010/main" val="37670518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評価</a:t>
            </a:r>
            <a:r>
              <a:rPr kumimoji="1" lang="en-US" altLang="ja-JP" sz="4000" dirty="0" smtClean="0"/>
              <a:t>1</a:t>
            </a:r>
            <a:r>
              <a:rPr kumimoji="1" lang="ja-JP" altLang="en-US" sz="4000" dirty="0" smtClean="0"/>
              <a:t>：</a:t>
            </a:r>
            <a:r>
              <a:rPr kumimoji="1" lang="en-US" altLang="ja-JP" sz="4000" dirty="0" smtClean="0"/>
              <a:t>A</a:t>
            </a:r>
            <a:r>
              <a:rPr lang="en-US" altLang="ja-JP" sz="4000" dirty="0" smtClean="0"/>
              <a:t>NTLR </a:t>
            </a:r>
            <a:r>
              <a:rPr lang="ja-JP" altLang="en-US" sz="4000" dirty="0"/>
              <a:t>に</a:t>
            </a:r>
            <a:r>
              <a:rPr lang="ja-JP" altLang="en-US" sz="4000" dirty="0" smtClean="0"/>
              <a:t>よって生成された</a:t>
            </a:r>
            <a:r>
              <a:rPr lang="en-US" altLang="ja-JP" sz="4000" dirty="0" smtClean="0"/>
              <a:t/>
            </a:r>
            <a:br>
              <a:rPr lang="en-US" altLang="ja-JP" sz="4000" dirty="0" smtClean="0"/>
            </a:br>
            <a:r>
              <a:rPr lang="ja-JP" altLang="en-US" sz="4000" dirty="0" smtClean="0"/>
              <a:t>構文解析器のデバッグへの利用</a:t>
            </a:r>
            <a:r>
              <a:rPr lang="en-US" altLang="ja-JP" sz="4000" dirty="0" smtClean="0"/>
              <a:t>(3/3)</a:t>
            </a:r>
            <a:endParaRPr kumimoji="1" lang="ja-JP" altLang="en-US" sz="4000" dirty="0"/>
          </a:p>
        </p:txBody>
      </p:sp>
      <p:sp>
        <p:nvSpPr>
          <p:cNvPr id="3" name="コンテンツ プレースホルダー 2"/>
          <p:cNvSpPr>
            <a:spLocks noGrp="1"/>
          </p:cNvSpPr>
          <p:nvPr>
            <p:ph idx="1"/>
          </p:nvPr>
        </p:nvSpPr>
        <p:spPr>
          <a:xfrm>
            <a:off x="457200" y="1600200"/>
            <a:ext cx="8452022" cy="2415745"/>
          </a:xfrm>
        </p:spPr>
        <p:txBody>
          <a:bodyPr/>
          <a:lstStyle/>
          <a:p>
            <a:endParaRPr lang="en-US" altLang="ja-JP" sz="2800" dirty="0" smtClean="0"/>
          </a:p>
          <a:p>
            <a:endParaRPr lang="en-US" altLang="ja-JP" sz="2800" dirty="0"/>
          </a:p>
          <a:p>
            <a:endParaRPr lang="en-US" altLang="ja-JP" sz="2800" dirty="0" smtClean="0"/>
          </a:p>
          <a:p>
            <a:endParaRPr lang="en-US" altLang="ja-JP" sz="2800" dirty="0"/>
          </a:p>
          <a:p>
            <a:endParaRPr lang="en-US" altLang="ja-JP" sz="2800" dirty="0" smtClean="0"/>
          </a:p>
          <a:p>
            <a:endParaRPr lang="en-US" altLang="ja-JP" sz="2800" dirty="0"/>
          </a:p>
          <a:p>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16</a:t>
            </a:fld>
            <a:endParaRPr lang="en-US" altLang="ja-JP"/>
          </a:p>
        </p:txBody>
      </p:sp>
      <p:sp>
        <p:nvSpPr>
          <p:cNvPr id="5" name="コンテンツ プレースホルダー 2"/>
          <p:cNvSpPr txBox="1">
            <a:spLocks/>
          </p:cNvSpPr>
          <p:nvPr/>
        </p:nvSpPr>
        <p:spPr bwMode="auto">
          <a:xfrm>
            <a:off x="457200" y="1593420"/>
            <a:ext cx="8452022" cy="48450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smtClean="0"/>
              <a:t>本モニタリングツールで</a:t>
            </a:r>
            <a:r>
              <a:rPr lang="ja-JP" altLang="en-US" sz="2800" dirty="0"/>
              <a:t>観測命令を</a:t>
            </a:r>
            <a:r>
              <a:rPr lang="en-US" altLang="ja-JP" sz="2800" dirty="0" smtClean="0"/>
              <a:t>1</a:t>
            </a:r>
            <a:r>
              <a:rPr lang="ja-JP" altLang="en-US" sz="2800" dirty="0" smtClean="0"/>
              <a:t>つ作成</a:t>
            </a:r>
            <a:endParaRPr lang="en-US" altLang="ja-JP" sz="2800" kern="0" dirty="0"/>
          </a:p>
          <a:p>
            <a:pPr marL="0" indent="0">
              <a:buNone/>
            </a:pPr>
            <a:endParaRPr lang="en-US" altLang="ja-JP" sz="2800" kern="0" dirty="0" smtClean="0"/>
          </a:p>
          <a:p>
            <a:r>
              <a:rPr lang="ja-JP" altLang="en-US" sz="2800" kern="0" dirty="0" smtClean="0"/>
              <a:t>プログラムを実行（本デバッグ用に出力形式を変更）</a:t>
            </a:r>
            <a:endParaRPr lang="en-US" altLang="ja-JP" sz="2800" kern="0" dirty="0" smtClean="0"/>
          </a:p>
          <a:p>
            <a:endParaRPr lang="en-US" altLang="ja-JP" sz="2800" kern="0" dirty="0"/>
          </a:p>
          <a:p>
            <a:endParaRPr lang="en-US" altLang="ja-JP" sz="2800" kern="0" dirty="0" smtClean="0"/>
          </a:p>
          <a:p>
            <a:r>
              <a:rPr lang="ja-JP" altLang="en-US" sz="2800" dirty="0" smtClean="0"/>
              <a:t>呼び出し元メソッド</a:t>
            </a:r>
            <a:r>
              <a:rPr lang="ja-JP" altLang="en-US" sz="2800" dirty="0"/>
              <a:t>に</a:t>
            </a:r>
            <a:r>
              <a:rPr lang="ja-JP" altLang="en-US" sz="2800" dirty="0" smtClean="0"/>
              <a:t>おける </a:t>
            </a:r>
            <a:r>
              <a:rPr lang="en-US" altLang="ja-JP" sz="2800" dirty="0" smtClean="0"/>
              <a:t>filename </a:t>
            </a:r>
            <a:r>
              <a:rPr lang="ja-JP" altLang="en-US" sz="2800" dirty="0"/>
              <a:t>の値</a:t>
            </a:r>
            <a:r>
              <a:rPr lang="ja-JP" altLang="en-US" sz="2800" dirty="0" smtClean="0"/>
              <a:t>を実行を</a:t>
            </a:r>
            <a:r>
              <a:rPr lang="en-US" altLang="ja-JP" sz="2800" dirty="0" smtClean="0"/>
              <a:t/>
            </a:r>
            <a:br>
              <a:rPr lang="en-US" altLang="ja-JP" sz="2800" dirty="0" smtClean="0"/>
            </a:br>
            <a:r>
              <a:rPr lang="ja-JP" altLang="en-US" sz="2800" dirty="0" smtClean="0"/>
              <a:t>止めることなく取得することに成功</a:t>
            </a:r>
            <a:endParaRPr lang="en-US" altLang="ja-JP" sz="2800" kern="0" dirty="0"/>
          </a:p>
        </p:txBody>
      </p:sp>
      <p:sp>
        <p:nvSpPr>
          <p:cNvPr id="6" name="正方形/長方形 5"/>
          <p:cNvSpPr/>
          <p:nvPr/>
        </p:nvSpPr>
        <p:spPr>
          <a:xfrm>
            <a:off x="745205" y="3236147"/>
            <a:ext cx="5077097" cy="70912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a:solidFill>
                  <a:schemeClr val="tx1"/>
                </a:solidFill>
              </a:rPr>
              <a:t>line 777:29 token recognition error at: </a:t>
            </a:r>
            <a:r>
              <a:rPr lang="en-US" altLang="ja-JP" sz="2000" dirty="0" smtClean="0">
                <a:solidFill>
                  <a:schemeClr val="tx1"/>
                </a:solidFill>
              </a:rPr>
              <a:t>‘\\</a:t>
            </a:r>
            <a:r>
              <a:rPr lang="en-US" altLang="ja-JP" sz="2000" dirty="0">
                <a:solidFill>
                  <a:schemeClr val="tx1"/>
                </a:solidFill>
              </a:rPr>
              <a:t>r'</a:t>
            </a:r>
          </a:p>
          <a:p>
            <a:r>
              <a:rPr lang="en-US" altLang="ja-JP" sz="2000" dirty="0">
                <a:solidFill>
                  <a:srgbClr val="FF0000"/>
                </a:solidFill>
              </a:rPr>
              <a:t>----File is </a:t>
            </a:r>
            <a:r>
              <a:rPr lang="en-US" altLang="ja-JP" sz="2000" dirty="0" smtClean="0">
                <a:solidFill>
                  <a:srgbClr val="FF0000"/>
                </a:solidFill>
              </a:rPr>
              <a:t>lpng1622/</a:t>
            </a:r>
            <a:r>
              <a:rPr lang="en-US" altLang="ja-JP" sz="2000" dirty="0" err="1" smtClean="0">
                <a:solidFill>
                  <a:srgbClr val="FF0000"/>
                </a:solidFill>
              </a:rPr>
              <a:t>png.c</a:t>
            </a:r>
            <a:endParaRPr lang="en-US" altLang="ja-JP" sz="2000" dirty="0">
              <a:solidFill>
                <a:srgbClr val="FF0000"/>
              </a:solidFill>
            </a:endParaRPr>
          </a:p>
        </p:txBody>
      </p:sp>
      <p:sp>
        <p:nvSpPr>
          <p:cNvPr id="7" name="正方形/長方形 6"/>
          <p:cNvSpPr/>
          <p:nvPr/>
        </p:nvSpPr>
        <p:spPr>
          <a:xfrm>
            <a:off x="745205" y="2125878"/>
            <a:ext cx="7622326" cy="4381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Lexer.java &lt;main</a:t>
            </a:r>
            <a:r>
              <a:rPr lang="en-US" altLang="ja-JP" sz="2000" dirty="0">
                <a:solidFill>
                  <a:schemeClr val="tx1"/>
                </a:solidFill>
              </a:rPr>
              <a:t>&gt;.filename </a:t>
            </a:r>
            <a:r>
              <a:rPr lang="en-US" altLang="ja-JP" sz="2000" dirty="0" smtClean="0">
                <a:solidFill>
                  <a:schemeClr val="tx1"/>
                </a:solidFill>
              </a:rPr>
              <a:t>363</a:t>
            </a:r>
            <a:endParaRPr lang="en-US" altLang="ja-JP" sz="2000" dirty="0">
              <a:solidFill>
                <a:schemeClr val="tx1"/>
              </a:solidFill>
            </a:endParaRPr>
          </a:p>
        </p:txBody>
      </p:sp>
    </p:spTree>
    <p:extLst>
      <p:ext uri="{BB962C8B-B14F-4D97-AF65-F5344CB8AC3E}">
        <p14:creationId xmlns:p14="http://schemas.microsoft.com/office/powerpoint/2010/main" val="37553554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5" end="5"/>
                                            </p:txEl>
                                          </p:spTgt>
                                        </p:tgtEl>
                                        <p:attrNameLst>
                                          <p:attrName>style.visibility</p:attrName>
                                        </p:attrNameLst>
                                      </p:cBhvr>
                                      <p:to>
                                        <p:strVal val="visible"/>
                                      </p:to>
                                    </p:set>
                                    <p:animEffect transition="in" filter="fade">
                                      <p:cBhvr>
                                        <p:cTn id="13"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評価</a:t>
            </a:r>
            <a:r>
              <a:rPr lang="en-US" altLang="ja-JP" dirty="0" smtClean="0"/>
              <a:t>2</a:t>
            </a:r>
            <a:r>
              <a:rPr lang="ja-JP" altLang="en-US" dirty="0"/>
              <a:t>：</a:t>
            </a:r>
            <a:r>
              <a:rPr lang="ja-JP" altLang="en-US" dirty="0" smtClean="0"/>
              <a:t>性能計測</a:t>
            </a:r>
            <a:endParaRPr kumimoji="1" lang="ja-JP" altLang="en-US" dirty="0"/>
          </a:p>
        </p:txBody>
      </p:sp>
      <p:sp>
        <p:nvSpPr>
          <p:cNvPr id="3" name="コンテンツ プレースホルダー 2"/>
          <p:cNvSpPr>
            <a:spLocks noGrp="1"/>
          </p:cNvSpPr>
          <p:nvPr>
            <p:ph idx="1"/>
          </p:nvPr>
        </p:nvSpPr>
        <p:spPr>
          <a:xfrm>
            <a:off x="457200" y="1600200"/>
            <a:ext cx="8452022" cy="4533900"/>
          </a:xfrm>
        </p:spPr>
        <p:txBody>
          <a:bodyPr/>
          <a:lstStyle/>
          <a:p>
            <a:r>
              <a:rPr lang="ja-JP" altLang="en-US" sz="2800" dirty="0" smtClean="0"/>
              <a:t>評価</a:t>
            </a:r>
            <a:r>
              <a:rPr lang="en-US" altLang="ja-JP" sz="2800" dirty="0" smtClean="0"/>
              <a:t>2-1</a:t>
            </a:r>
            <a:r>
              <a:rPr lang="ja-JP" altLang="en-US" sz="2800" dirty="0" smtClean="0"/>
              <a:t>： </a:t>
            </a:r>
            <a:r>
              <a:rPr lang="en-US" altLang="ja-JP" sz="2800" dirty="0" smtClean="0"/>
              <a:t>DaCapo Benchmarks</a:t>
            </a:r>
            <a:r>
              <a:rPr lang="ja-JP" altLang="en-US" sz="2800" dirty="0"/>
              <a:t> </a:t>
            </a:r>
            <a:r>
              <a:rPr lang="ja-JP" altLang="en-US" sz="2800" dirty="0" smtClean="0"/>
              <a:t>を用いて</a:t>
            </a:r>
            <a:r>
              <a:rPr lang="en-US" altLang="ja-JP" sz="2800" dirty="0"/>
              <a:t/>
            </a:r>
            <a:br>
              <a:rPr lang="en-US" altLang="ja-JP" sz="2800" dirty="0"/>
            </a:br>
            <a:r>
              <a:rPr lang="en-US" altLang="ja-JP" sz="2800" dirty="0" smtClean="0"/>
              <a:t>		</a:t>
            </a:r>
            <a:r>
              <a:rPr lang="ja-JP" altLang="en-US" sz="2800" dirty="0" smtClean="0"/>
              <a:t>通常実行時と，デバッグツール使用時の</a:t>
            </a:r>
            <a:r>
              <a:rPr lang="en-US" altLang="ja-JP" sz="2800" dirty="0" smtClean="0"/>
              <a:t/>
            </a:r>
            <a:br>
              <a:rPr lang="en-US" altLang="ja-JP" sz="2800" dirty="0" smtClean="0"/>
            </a:br>
            <a:r>
              <a:rPr lang="en-US" altLang="ja-JP" sz="2800" dirty="0" smtClean="0"/>
              <a:t>		</a:t>
            </a:r>
            <a:r>
              <a:rPr lang="ja-JP" altLang="en-US" sz="2800" dirty="0" smtClean="0"/>
              <a:t>実行時間を比較し，オーバーヘッド を計測</a:t>
            </a:r>
            <a:endParaRPr lang="en-US" altLang="ja-JP" sz="2800" dirty="0" smtClean="0"/>
          </a:p>
          <a:p>
            <a:endParaRPr lang="en-US" altLang="ja-JP" sz="2400" dirty="0" smtClean="0"/>
          </a:p>
          <a:p>
            <a:r>
              <a:rPr lang="ja-JP" altLang="en-US" sz="2800" dirty="0" smtClean="0"/>
              <a:t>評価</a:t>
            </a:r>
            <a:r>
              <a:rPr lang="en-US" altLang="ja-JP" sz="2800" dirty="0" smtClean="0"/>
              <a:t>2-2</a:t>
            </a:r>
            <a:r>
              <a:rPr lang="ja-JP" altLang="en-US" sz="2800" dirty="0" smtClean="0"/>
              <a:t>： 出力にかかる時間のオーバーヘッドを計測</a:t>
            </a:r>
            <a:endParaRPr lang="en-US" altLang="ja-JP" sz="2800" dirty="0" smtClean="0"/>
          </a:p>
          <a:p>
            <a:endParaRPr lang="en-US" altLang="ja-JP" sz="2800" dirty="0" smtClean="0"/>
          </a:p>
          <a:p>
            <a:r>
              <a:rPr lang="ja-JP" altLang="en-US" sz="2800" dirty="0" smtClean="0"/>
              <a:t>それぞれ</a:t>
            </a:r>
            <a:r>
              <a:rPr lang="en-US" altLang="ja-JP" sz="2800" dirty="0"/>
              <a:t>10</a:t>
            </a:r>
            <a:r>
              <a:rPr lang="ja-JP" altLang="en-US" sz="2800" dirty="0"/>
              <a:t>回ずつ実行し，通常実行時に</a:t>
            </a:r>
            <a:r>
              <a:rPr lang="ja-JP" altLang="en-US" sz="2800" dirty="0" smtClean="0"/>
              <a:t>対する</a:t>
            </a:r>
            <a:r>
              <a:rPr lang="en-US" altLang="ja-JP" sz="2800" dirty="0"/>
              <a:t/>
            </a:r>
            <a:br>
              <a:rPr lang="en-US" altLang="ja-JP" sz="2800" dirty="0"/>
            </a:br>
            <a:r>
              <a:rPr lang="ja-JP" altLang="en-US" sz="2800" dirty="0" smtClean="0"/>
              <a:t>デバッグツール</a:t>
            </a:r>
            <a:r>
              <a:rPr lang="ja-JP" altLang="en-US" sz="2800" dirty="0"/>
              <a:t>使用時のオーバーヘッド </a:t>
            </a:r>
            <a:r>
              <a:rPr lang="en-US" altLang="ja-JP" sz="2800" i="1" dirty="0"/>
              <a:t>O</a:t>
            </a:r>
            <a:r>
              <a:rPr lang="en-US" altLang="ja-JP" sz="2800" dirty="0"/>
              <a:t> </a:t>
            </a:r>
            <a:r>
              <a:rPr lang="ja-JP" altLang="en-US" sz="2800" dirty="0"/>
              <a:t>の計測を実施</a:t>
            </a:r>
            <a:endParaRPr lang="en-US" altLang="ja-JP" sz="2800" dirty="0"/>
          </a:p>
          <a:p>
            <a:endParaRPr lang="en-US" altLang="ja-JP" sz="2800" dirty="0"/>
          </a:p>
          <a:p>
            <a:endParaRPr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17</a:t>
            </a:fld>
            <a:endParaRPr lang="en-US" altLang="ja-JP"/>
          </a:p>
        </p:txBody>
      </p:sp>
    </p:spTree>
    <p:extLst>
      <p:ext uri="{BB962C8B-B14F-4D97-AF65-F5344CB8AC3E}">
        <p14:creationId xmlns:p14="http://schemas.microsoft.com/office/powerpoint/2010/main" val="7454104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評価</a:t>
            </a:r>
            <a:r>
              <a:rPr lang="en-US" altLang="ja-JP" dirty="0" smtClean="0"/>
              <a:t>2-1: DaCapo </a:t>
            </a:r>
            <a:r>
              <a:rPr lang="en-US" altLang="ja-JP" dirty="0"/>
              <a:t>Benchmarks</a:t>
            </a:r>
            <a:r>
              <a:rPr lang="ja-JP" altLang="en-US" dirty="0"/>
              <a:t>を</a:t>
            </a:r>
            <a:r>
              <a:rPr lang="en-US" altLang="ja-JP" dirty="0"/>
              <a:t/>
            </a:r>
            <a:br>
              <a:rPr lang="en-US" altLang="ja-JP" dirty="0"/>
            </a:br>
            <a:r>
              <a:rPr lang="ja-JP" altLang="en-US" dirty="0"/>
              <a:t>用いた性能</a:t>
            </a:r>
            <a:r>
              <a:rPr lang="ja-JP" altLang="en-US" dirty="0" smtClean="0"/>
              <a:t>計測</a:t>
            </a:r>
            <a:endParaRPr kumimoji="1" lang="ja-JP" altLang="en-US" dirty="0"/>
          </a:p>
        </p:txBody>
      </p:sp>
      <p:sp>
        <p:nvSpPr>
          <p:cNvPr id="3" name="コンテンツ プレースホルダー 2"/>
          <p:cNvSpPr>
            <a:spLocks noGrp="1"/>
          </p:cNvSpPr>
          <p:nvPr>
            <p:ph idx="1"/>
          </p:nvPr>
        </p:nvSpPr>
        <p:spPr>
          <a:xfrm>
            <a:off x="4285396" y="1600200"/>
            <a:ext cx="4623825" cy="4504038"/>
          </a:xfrm>
        </p:spPr>
        <p:txBody>
          <a:bodyPr/>
          <a:lstStyle/>
          <a:p>
            <a:r>
              <a:rPr lang="ja-JP" altLang="en-US" sz="2800" dirty="0" smtClean="0"/>
              <a:t>平均</a:t>
            </a:r>
            <a:r>
              <a:rPr lang="en-US" altLang="ja-JP" sz="2800" dirty="0" smtClean="0"/>
              <a:t>7.9</a:t>
            </a:r>
            <a:r>
              <a:rPr lang="ja-JP" altLang="en-US" sz="2800" dirty="0" smtClean="0"/>
              <a:t>％，最大</a:t>
            </a:r>
            <a:r>
              <a:rPr lang="en-US" altLang="ja-JP" sz="2800" dirty="0" smtClean="0"/>
              <a:t>21%</a:t>
            </a:r>
            <a:r>
              <a:rPr lang="ja-JP" altLang="en-US" sz="2800" dirty="0" smtClean="0"/>
              <a:t>のオーバーヘッドで実行する</a:t>
            </a:r>
            <a:r>
              <a:rPr lang="ja-JP" altLang="en-US" sz="2800" dirty="0" smtClean="0"/>
              <a:t>ことが出来た</a:t>
            </a:r>
            <a:endParaRPr lang="en-US" altLang="ja-JP" sz="2800" dirty="0" smtClean="0"/>
          </a:p>
          <a:p>
            <a:endParaRPr lang="en-US" altLang="ja-JP" sz="2800" dirty="0"/>
          </a:p>
          <a:p>
            <a:r>
              <a:rPr lang="en-US" altLang="ja-JP" sz="2800" dirty="0" smtClean="0"/>
              <a:t>JVM</a:t>
            </a:r>
            <a:r>
              <a:rPr lang="ja-JP" altLang="en-US" sz="2800" dirty="0" smtClean="0"/>
              <a:t> </a:t>
            </a:r>
            <a:r>
              <a:rPr lang="en-US" altLang="ja-JP" sz="2800" dirty="0" smtClean="0"/>
              <a:t>TI </a:t>
            </a:r>
            <a:r>
              <a:rPr lang="ja-JP" altLang="en-US" sz="2800" dirty="0" smtClean="0"/>
              <a:t>の設定により性能に大きな影響が出ることを確認</a:t>
            </a:r>
            <a:endParaRPr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18</a:t>
            </a:fld>
            <a:endParaRPr lang="en-US" altLang="ja-JP"/>
          </a:p>
        </p:txBody>
      </p:sp>
      <p:graphicFrame>
        <p:nvGraphicFramePr>
          <p:cNvPr id="6" name="表 5"/>
          <p:cNvGraphicFramePr>
            <a:graphicFrameLocks noGrp="1"/>
          </p:cNvGraphicFramePr>
          <p:nvPr>
            <p:extLst>
              <p:ext uri="{D42A27DB-BD31-4B8C-83A1-F6EECF244321}">
                <p14:modId xmlns:p14="http://schemas.microsoft.com/office/powerpoint/2010/main" val="1761901114"/>
              </p:ext>
            </p:extLst>
          </p:nvPr>
        </p:nvGraphicFramePr>
        <p:xfrm>
          <a:off x="457200" y="1538662"/>
          <a:ext cx="3719016" cy="4754880"/>
        </p:xfrm>
        <a:graphic>
          <a:graphicData uri="http://schemas.openxmlformats.org/drawingml/2006/table">
            <a:tbl>
              <a:tblPr firstRow="1" bandRow="1">
                <a:tableStyleId>{5C22544A-7EE6-4342-B048-85BDC9FD1C3A}</a:tableStyleId>
              </a:tblPr>
              <a:tblGrid>
                <a:gridCol w="1859508"/>
                <a:gridCol w="1859508"/>
              </a:tblGrid>
              <a:tr h="355110">
                <a:tc>
                  <a:txBody>
                    <a:bodyPr/>
                    <a:lstStyle/>
                    <a:p>
                      <a:pPr algn="ctr"/>
                      <a:r>
                        <a:rPr kumimoji="1" lang="ja-JP" altLang="en-US" dirty="0" smtClean="0">
                          <a:solidFill>
                            <a:schemeClr val="tx1"/>
                          </a:solidFill>
                        </a:rPr>
                        <a:t>ベンチマーク名</a:t>
                      </a:r>
                      <a:endParaRPr kumimoji="1" lang="ja-JP" altLang="en-US" dirty="0">
                        <a:solidFill>
                          <a:schemeClr val="tx1"/>
                        </a:solidFill>
                      </a:endParaRPr>
                    </a:p>
                  </a:txBody>
                  <a:tcPr/>
                </a:tc>
                <a:tc>
                  <a:txBody>
                    <a:bodyPr/>
                    <a:lstStyle/>
                    <a:p>
                      <a:pPr algn="ctr"/>
                      <a:r>
                        <a:rPr kumimoji="1" lang="ja-JP" altLang="en-US" dirty="0" smtClean="0">
                          <a:solidFill>
                            <a:schemeClr val="tx1"/>
                          </a:solidFill>
                        </a:rPr>
                        <a:t>オーバーヘッド</a:t>
                      </a:r>
                      <a:endParaRPr kumimoji="1" lang="ja-JP" altLang="en-US" dirty="0">
                        <a:solidFill>
                          <a:schemeClr val="tx1"/>
                        </a:solidFill>
                      </a:endParaRPr>
                    </a:p>
                  </a:txBody>
                  <a:tcPr/>
                </a:tc>
              </a:tr>
              <a:tr h="355110">
                <a:tc>
                  <a:txBody>
                    <a:bodyPr/>
                    <a:lstStyle/>
                    <a:p>
                      <a:pPr algn="ctr"/>
                      <a:r>
                        <a:rPr kumimoji="1" lang="en-US" altLang="ja-JP" dirty="0" err="1" smtClean="0">
                          <a:solidFill>
                            <a:schemeClr val="tx1"/>
                          </a:solidFill>
                        </a:rPr>
                        <a:t>avrora</a:t>
                      </a:r>
                      <a:endParaRPr kumimoji="1" lang="en-US" altLang="ja-JP" dirty="0" smtClean="0">
                        <a:solidFill>
                          <a:schemeClr val="tx1"/>
                        </a:solidFill>
                      </a:endParaRPr>
                    </a:p>
                  </a:txBody>
                  <a:tcPr/>
                </a:tc>
                <a:tc>
                  <a:txBody>
                    <a:bodyPr/>
                    <a:lstStyle/>
                    <a:p>
                      <a:pPr algn="ctr"/>
                      <a:r>
                        <a:rPr kumimoji="1" lang="en-US" altLang="ja-JP" dirty="0" smtClean="0">
                          <a:solidFill>
                            <a:schemeClr val="tx1"/>
                          </a:solidFill>
                        </a:rPr>
                        <a:t>2%</a:t>
                      </a:r>
                    </a:p>
                  </a:txBody>
                  <a:tcPr/>
                </a:tc>
              </a:tr>
              <a:tr h="355110">
                <a:tc>
                  <a:txBody>
                    <a:bodyPr/>
                    <a:lstStyle/>
                    <a:p>
                      <a:pPr algn="ctr"/>
                      <a:r>
                        <a:rPr kumimoji="1" lang="en-US" altLang="ja-JP" dirty="0" smtClean="0">
                          <a:solidFill>
                            <a:schemeClr val="tx1"/>
                          </a:solidFill>
                        </a:rPr>
                        <a:t>batik</a:t>
                      </a:r>
                      <a:endParaRPr kumimoji="1" lang="ja-JP" altLang="en-US" dirty="0">
                        <a:solidFill>
                          <a:schemeClr val="tx1"/>
                        </a:solidFill>
                      </a:endParaRPr>
                    </a:p>
                  </a:txBody>
                  <a:tcPr/>
                </a:tc>
                <a:tc>
                  <a:txBody>
                    <a:bodyPr/>
                    <a:lstStyle/>
                    <a:p>
                      <a:pPr algn="ctr"/>
                      <a:r>
                        <a:rPr kumimoji="1" lang="en-US" altLang="ja-JP" dirty="0" smtClean="0">
                          <a:solidFill>
                            <a:schemeClr val="tx1"/>
                          </a:solidFill>
                        </a:rPr>
                        <a:t>6%</a:t>
                      </a:r>
                      <a:endParaRPr kumimoji="1" lang="ja-JP" altLang="en-US" dirty="0">
                        <a:solidFill>
                          <a:schemeClr val="tx1"/>
                        </a:solidFill>
                      </a:endParaRPr>
                    </a:p>
                  </a:txBody>
                  <a:tcPr/>
                </a:tc>
              </a:tr>
              <a:tr h="355110">
                <a:tc>
                  <a:txBody>
                    <a:bodyPr/>
                    <a:lstStyle/>
                    <a:p>
                      <a:pPr algn="ctr"/>
                      <a:r>
                        <a:rPr kumimoji="1" lang="en-US" altLang="ja-JP" dirty="0" smtClean="0">
                          <a:solidFill>
                            <a:schemeClr val="tx1"/>
                          </a:solidFill>
                        </a:rPr>
                        <a:t>fop</a:t>
                      </a:r>
                      <a:endParaRPr kumimoji="1" lang="ja-JP" altLang="en-US" dirty="0">
                        <a:solidFill>
                          <a:schemeClr val="tx1"/>
                        </a:solidFill>
                      </a:endParaRPr>
                    </a:p>
                  </a:txBody>
                  <a:tcPr/>
                </a:tc>
                <a:tc>
                  <a:txBody>
                    <a:bodyPr/>
                    <a:lstStyle/>
                    <a:p>
                      <a:pPr algn="ctr"/>
                      <a:r>
                        <a:rPr kumimoji="1" lang="en-US" altLang="ja-JP" dirty="0" smtClean="0">
                          <a:solidFill>
                            <a:schemeClr val="tx1"/>
                          </a:solidFill>
                        </a:rPr>
                        <a:t>1%</a:t>
                      </a:r>
                      <a:endParaRPr kumimoji="1" lang="ja-JP" altLang="en-US" dirty="0">
                        <a:solidFill>
                          <a:schemeClr val="tx1"/>
                        </a:solidFill>
                      </a:endParaRPr>
                    </a:p>
                  </a:txBody>
                  <a:tcPr/>
                </a:tc>
              </a:tr>
              <a:tr h="355110">
                <a:tc>
                  <a:txBody>
                    <a:bodyPr/>
                    <a:lstStyle/>
                    <a:p>
                      <a:pPr algn="ctr"/>
                      <a:r>
                        <a:rPr kumimoji="1" lang="en-US" altLang="ja-JP" dirty="0" smtClean="0">
                          <a:solidFill>
                            <a:schemeClr val="tx1"/>
                          </a:solidFill>
                        </a:rPr>
                        <a:t>h2</a:t>
                      </a:r>
                      <a:endParaRPr kumimoji="1" lang="ja-JP" altLang="en-US" dirty="0">
                        <a:solidFill>
                          <a:schemeClr val="tx1"/>
                        </a:solidFill>
                      </a:endParaRPr>
                    </a:p>
                  </a:txBody>
                  <a:tcPr/>
                </a:tc>
                <a:tc>
                  <a:txBody>
                    <a:bodyPr/>
                    <a:lstStyle/>
                    <a:p>
                      <a:pPr algn="ctr"/>
                      <a:r>
                        <a:rPr kumimoji="1" lang="en-US" altLang="ja-JP" dirty="0" smtClean="0">
                          <a:solidFill>
                            <a:schemeClr val="tx1"/>
                          </a:solidFill>
                        </a:rPr>
                        <a:t>2%</a:t>
                      </a:r>
                      <a:endParaRPr kumimoji="1" lang="ja-JP" altLang="en-US" dirty="0">
                        <a:solidFill>
                          <a:schemeClr val="tx1"/>
                        </a:solidFill>
                      </a:endParaRPr>
                    </a:p>
                  </a:txBody>
                  <a:tcPr/>
                </a:tc>
              </a:tr>
              <a:tr h="355110">
                <a:tc>
                  <a:txBody>
                    <a:bodyPr/>
                    <a:lstStyle/>
                    <a:p>
                      <a:pPr algn="ctr"/>
                      <a:r>
                        <a:rPr kumimoji="1" lang="en-US" altLang="ja-JP" dirty="0" err="1" smtClean="0">
                          <a:solidFill>
                            <a:schemeClr val="tx1"/>
                          </a:solidFill>
                        </a:rPr>
                        <a:t>jython</a:t>
                      </a:r>
                      <a:endParaRPr kumimoji="1" lang="ja-JP" altLang="en-US" dirty="0">
                        <a:solidFill>
                          <a:schemeClr val="tx1"/>
                        </a:solidFill>
                      </a:endParaRPr>
                    </a:p>
                  </a:txBody>
                  <a:tcPr/>
                </a:tc>
                <a:tc>
                  <a:txBody>
                    <a:bodyPr/>
                    <a:lstStyle/>
                    <a:p>
                      <a:pPr algn="ctr"/>
                      <a:r>
                        <a:rPr kumimoji="1" lang="en-US" altLang="ja-JP" dirty="0" smtClean="0">
                          <a:solidFill>
                            <a:schemeClr val="tx1"/>
                          </a:solidFill>
                        </a:rPr>
                        <a:t>11%</a:t>
                      </a:r>
                      <a:endParaRPr kumimoji="1" lang="ja-JP" altLang="en-US" dirty="0">
                        <a:solidFill>
                          <a:schemeClr val="tx1"/>
                        </a:solidFill>
                      </a:endParaRPr>
                    </a:p>
                  </a:txBody>
                  <a:tcPr/>
                </a:tc>
              </a:tr>
              <a:tr h="355110">
                <a:tc>
                  <a:txBody>
                    <a:bodyPr/>
                    <a:lstStyle/>
                    <a:p>
                      <a:pPr algn="ctr"/>
                      <a:r>
                        <a:rPr kumimoji="1" lang="en-US" altLang="ja-JP" dirty="0" err="1" smtClean="0">
                          <a:solidFill>
                            <a:schemeClr val="tx1"/>
                          </a:solidFill>
                        </a:rPr>
                        <a:t>luindex</a:t>
                      </a:r>
                      <a:endParaRPr kumimoji="1" lang="ja-JP" altLang="en-US" dirty="0">
                        <a:solidFill>
                          <a:schemeClr val="tx1"/>
                        </a:solidFill>
                      </a:endParaRPr>
                    </a:p>
                  </a:txBody>
                  <a:tcPr/>
                </a:tc>
                <a:tc>
                  <a:txBody>
                    <a:bodyPr/>
                    <a:lstStyle/>
                    <a:p>
                      <a:pPr algn="ctr"/>
                      <a:r>
                        <a:rPr kumimoji="1" lang="en-US" altLang="ja-JP" dirty="0" smtClean="0">
                          <a:solidFill>
                            <a:schemeClr val="tx1"/>
                          </a:solidFill>
                        </a:rPr>
                        <a:t>13%</a:t>
                      </a:r>
                      <a:endParaRPr kumimoji="1" lang="ja-JP" altLang="en-US" dirty="0">
                        <a:solidFill>
                          <a:schemeClr val="tx1"/>
                        </a:solidFill>
                      </a:endParaRPr>
                    </a:p>
                  </a:txBody>
                  <a:tcPr/>
                </a:tc>
              </a:tr>
              <a:tr h="355110">
                <a:tc>
                  <a:txBody>
                    <a:bodyPr/>
                    <a:lstStyle/>
                    <a:p>
                      <a:pPr algn="ctr"/>
                      <a:r>
                        <a:rPr kumimoji="1" lang="en-US" altLang="ja-JP" dirty="0" err="1" smtClean="0">
                          <a:solidFill>
                            <a:schemeClr val="tx1"/>
                          </a:solidFill>
                        </a:rPr>
                        <a:t>lusearch</a:t>
                      </a:r>
                      <a:endParaRPr kumimoji="1" lang="ja-JP" altLang="en-US" dirty="0">
                        <a:solidFill>
                          <a:schemeClr val="tx1"/>
                        </a:solidFill>
                      </a:endParaRPr>
                    </a:p>
                  </a:txBody>
                  <a:tcPr/>
                </a:tc>
                <a:tc>
                  <a:txBody>
                    <a:bodyPr/>
                    <a:lstStyle/>
                    <a:p>
                      <a:pPr algn="ctr"/>
                      <a:r>
                        <a:rPr kumimoji="1" lang="en-US" altLang="ja-JP" dirty="0" smtClean="0">
                          <a:solidFill>
                            <a:schemeClr val="tx1"/>
                          </a:solidFill>
                        </a:rPr>
                        <a:t>10%</a:t>
                      </a:r>
                      <a:endParaRPr kumimoji="1" lang="ja-JP" altLang="en-US" dirty="0">
                        <a:solidFill>
                          <a:schemeClr val="tx1"/>
                        </a:solidFill>
                      </a:endParaRPr>
                    </a:p>
                  </a:txBody>
                  <a:tcPr/>
                </a:tc>
              </a:tr>
              <a:tr h="355110">
                <a:tc>
                  <a:txBody>
                    <a:bodyPr/>
                    <a:lstStyle/>
                    <a:p>
                      <a:pPr algn="ctr"/>
                      <a:r>
                        <a:rPr kumimoji="1" lang="en-US" altLang="ja-JP" dirty="0" err="1" smtClean="0">
                          <a:solidFill>
                            <a:schemeClr val="tx1"/>
                          </a:solidFill>
                        </a:rPr>
                        <a:t>pmd</a:t>
                      </a:r>
                      <a:endParaRPr kumimoji="1" lang="en-US" altLang="ja-JP" dirty="0" smtClean="0">
                        <a:solidFill>
                          <a:schemeClr val="tx1"/>
                        </a:solidFill>
                      </a:endParaRPr>
                    </a:p>
                  </a:txBody>
                  <a:tcPr/>
                </a:tc>
                <a:tc>
                  <a:txBody>
                    <a:bodyPr/>
                    <a:lstStyle/>
                    <a:p>
                      <a:pPr algn="ctr"/>
                      <a:r>
                        <a:rPr kumimoji="1" lang="en-US" altLang="ja-JP" dirty="0" smtClean="0">
                          <a:solidFill>
                            <a:schemeClr val="tx1"/>
                          </a:solidFill>
                        </a:rPr>
                        <a:t>1%</a:t>
                      </a:r>
                      <a:endParaRPr kumimoji="1" lang="ja-JP" altLang="en-US" dirty="0">
                        <a:solidFill>
                          <a:schemeClr val="tx1"/>
                        </a:solidFill>
                      </a:endParaRPr>
                    </a:p>
                  </a:txBody>
                  <a:tcPr/>
                </a:tc>
              </a:tr>
              <a:tr h="355110">
                <a:tc>
                  <a:txBody>
                    <a:bodyPr/>
                    <a:lstStyle/>
                    <a:p>
                      <a:pPr algn="ctr"/>
                      <a:r>
                        <a:rPr kumimoji="1" lang="en-US" altLang="ja-JP" dirty="0" err="1" smtClean="0">
                          <a:solidFill>
                            <a:schemeClr val="tx1"/>
                          </a:solidFill>
                        </a:rPr>
                        <a:t>sunflow</a:t>
                      </a:r>
                      <a:endParaRPr kumimoji="1" lang="ja-JP" altLang="en-US" dirty="0">
                        <a:solidFill>
                          <a:schemeClr val="tx1"/>
                        </a:solidFill>
                      </a:endParaRPr>
                    </a:p>
                  </a:txBody>
                  <a:tcPr/>
                </a:tc>
                <a:tc>
                  <a:txBody>
                    <a:bodyPr/>
                    <a:lstStyle/>
                    <a:p>
                      <a:pPr algn="ctr"/>
                      <a:r>
                        <a:rPr kumimoji="1" lang="en-US" altLang="ja-JP" dirty="0" smtClean="0">
                          <a:solidFill>
                            <a:schemeClr val="tx1"/>
                          </a:solidFill>
                        </a:rPr>
                        <a:t>21%</a:t>
                      </a:r>
                      <a:endParaRPr kumimoji="1" lang="ja-JP" altLang="en-US" dirty="0">
                        <a:solidFill>
                          <a:schemeClr val="tx1"/>
                        </a:solidFill>
                      </a:endParaRPr>
                    </a:p>
                  </a:txBody>
                  <a:tcPr/>
                </a:tc>
              </a:tr>
              <a:tr h="355110">
                <a:tc>
                  <a:txBody>
                    <a:bodyPr/>
                    <a:lstStyle/>
                    <a:p>
                      <a:pPr algn="ctr"/>
                      <a:r>
                        <a:rPr kumimoji="1" lang="en-US" altLang="ja-JP" dirty="0" err="1" smtClean="0">
                          <a:solidFill>
                            <a:schemeClr val="tx1"/>
                          </a:solidFill>
                        </a:rPr>
                        <a:t>tradebeans</a:t>
                      </a:r>
                      <a:endParaRPr kumimoji="1" lang="ja-JP" altLang="en-US" dirty="0">
                        <a:solidFill>
                          <a:schemeClr val="tx1"/>
                        </a:solidFill>
                      </a:endParaRPr>
                    </a:p>
                  </a:txBody>
                  <a:tcPr/>
                </a:tc>
                <a:tc>
                  <a:txBody>
                    <a:bodyPr/>
                    <a:lstStyle/>
                    <a:p>
                      <a:pPr algn="ctr"/>
                      <a:r>
                        <a:rPr kumimoji="1" lang="en-US" altLang="ja-JP" dirty="0" smtClean="0">
                          <a:solidFill>
                            <a:schemeClr val="tx1"/>
                          </a:solidFill>
                        </a:rPr>
                        <a:t>0%</a:t>
                      </a:r>
                      <a:endParaRPr kumimoji="1" lang="ja-JP" altLang="en-US" dirty="0">
                        <a:solidFill>
                          <a:schemeClr val="tx1"/>
                        </a:solidFill>
                      </a:endParaRPr>
                    </a:p>
                  </a:txBody>
                  <a:tcPr/>
                </a:tc>
              </a:tr>
              <a:tr h="355110">
                <a:tc>
                  <a:txBody>
                    <a:bodyPr/>
                    <a:lstStyle/>
                    <a:p>
                      <a:pPr algn="ctr"/>
                      <a:r>
                        <a:rPr kumimoji="1" lang="en-US" altLang="ja-JP" dirty="0" err="1" smtClean="0">
                          <a:solidFill>
                            <a:schemeClr val="tx1"/>
                          </a:solidFill>
                        </a:rPr>
                        <a:t>tradesoap</a:t>
                      </a:r>
                      <a:endParaRPr kumimoji="1" lang="ja-JP" altLang="en-US" dirty="0">
                        <a:solidFill>
                          <a:schemeClr val="tx1"/>
                        </a:solidFill>
                      </a:endParaRPr>
                    </a:p>
                  </a:txBody>
                  <a:tcPr/>
                </a:tc>
                <a:tc>
                  <a:txBody>
                    <a:bodyPr/>
                    <a:lstStyle/>
                    <a:p>
                      <a:pPr algn="ctr"/>
                      <a:r>
                        <a:rPr kumimoji="1" lang="en-US" altLang="ja-JP" dirty="0" smtClean="0">
                          <a:solidFill>
                            <a:schemeClr val="tx1"/>
                          </a:solidFill>
                        </a:rPr>
                        <a:t>8%</a:t>
                      </a:r>
                      <a:endParaRPr kumimoji="1" lang="ja-JP" altLang="en-US" dirty="0">
                        <a:solidFill>
                          <a:schemeClr val="tx1"/>
                        </a:solidFill>
                      </a:endParaRPr>
                    </a:p>
                  </a:txBody>
                  <a:tcPr/>
                </a:tc>
              </a:tr>
              <a:tr h="355110">
                <a:tc>
                  <a:txBody>
                    <a:bodyPr/>
                    <a:lstStyle/>
                    <a:p>
                      <a:pPr algn="ctr"/>
                      <a:r>
                        <a:rPr kumimoji="1" lang="en-US" altLang="ja-JP" dirty="0" err="1" smtClean="0">
                          <a:solidFill>
                            <a:schemeClr val="tx1"/>
                          </a:solidFill>
                        </a:rPr>
                        <a:t>xalan</a:t>
                      </a:r>
                      <a:endParaRPr kumimoji="1" lang="ja-JP" altLang="en-US" dirty="0">
                        <a:solidFill>
                          <a:schemeClr val="tx1"/>
                        </a:solidFill>
                      </a:endParaRPr>
                    </a:p>
                  </a:txBody>
                  <a:tcPr/>
                </a:tc>
                <a:tc>
                  <a:txBody>
                    <a:bodyPr/>
                    <a:lstStyle/>
                    <a:p>
                      <a:pPr algn="ctr"/>
                      <a:r>
                        <a:rPr kumimoji="1" lang="en-US" altLang="ja-JP" dirty="0" smtClean="0">
                          <a:solidFill>
                            <a:schemeClr val="tx1"/>
                          </a:solidFill>
                        </a:rPr>
                        <a:t>21%</a:t>
                      </a:r>
                      <a:endParaRPr kumimoji="1" lang="ja-JP" altLang="en-US" dirty="0">
                        <a:solidFill>
                          <a:schemeClr val="tx1"/>
                        </a:solidFill>
                      </a:endParaRPr>
                    </a:p>
                  </a:txBody>
                  <a:tcPr/>
                </a:tc>
              </a:tr>
            </a:tbl>
          </a:graphicData>
        </a:graphic>
      </p:graphicFrame>
      <p:sp>
        <p:nvSpPr>
          <p:cNvPr id="9" name="正方形/長方形 8"/>
          <p:cNvSpPr/>
          <p:nvPr/>
        </p:nvSpPr>
        <p:spPr>
          <a:xfrm>
            <a:off x="457200" y="4864161"/>
            <a:ext cx="3719016" cy="31743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457200" y="5919993"/>
            <a:ext cx="3719016" cy="33264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872231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評価</a:t>
            </a:r>
            <a:r>
              <a:rPr lang="en-US" altLang="ja-JP" dirty="0" smtClean="0"/>
              <a:t>2-2:</a:t>
            </a:r>
            <a:r>
              <a:rPr lang="ja-JP" altLang="en-US" dirty="0" smtClean="0"/>
              <a:t>出力</a:t>
            </a:r>
            <a:r>
              <a:rPr lang="ja-JP" altLang="en-US" dirty="0"/>
              <a:t>時</a:t>
            </a:r>
            <a:r>
              <a:rPr lang="ja-JP" altLang="en-US" dirty="0" smtClean="0"/>
              <a:t>のオーバーヘッド</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19</a:t>
            </a:fld>
            <a:endParaRPr lang="en-US" altLang="ja-JP"/>
          </a:p>
        </p:txBody>
      </p:sp>
      <p:sp>
        <p:nvSpPr>
          <p:cNvPr id="5" name="コンテンツ プレースホルダー 4"/>
          <p:cNvSpPr>
            <a:spLocks noGrp="1"/>
          </p:cNvSpPr>
          <p:nvPr>
            <p:ph idx="1"/>
          </p:nvPr>
        </p:nvSpPr>
        <p:spPr>
          <a:xfrm>
            <a:off x="457200" y="1574442"/>
            <a:ext cx="8229600" cy="4525963"/>
          </a:xfrm>
        </p:spPr>
        <p:txBody>
          <a:bodyPr/>
          <a:lstStyle/>
          <a:p>
            <a:endParaRPr lang="en-US" altLang="ja-JP" sz="2800" dirty="0" smtClean="0"/>
          </a:p>
          <a:p>
            <a:endParaRPr lang="en-US" altLang="ja-JP" sz="2800" dirty="0"/>
          </a:p>
          <a:p>
            <a:endParaRPr lang="en-US" altLang="ja-JP" sz="2800" dirty="0" smtClean="0"/>
          </a:p>
          <a:p>
            <a:pPr marL="0" indent="0">
              <a:buNone/>
            </a:pPr>
            <a:endParaRPr lang="en-US" altLang="ja-JP" sz="2800" dirty="0" smtClean="0"/>
          </a:p>
          <a:p>
            <a:endParaRPr lang="en-US" altLang="ja-JP" sz="2800" dirty="0" smtClean="0"/>
          </a:p>
          <a:p>
            <a:endParaRPr lang="en-US" altLang="ja-JP" sz="2800" dirty="0" smtClean="0"/>
          </a:p>
          <a:p>
            <a:r>
              <a:rPr lang="ja-JP" altLang="en-US" sz="2800" dirty="0" smtClean="0"/>
              <a:t>小規模なプログラムにログ出力命令を埋め込んだ</a:t>
            </a:r>
            <a:endParaRPr lang="en-US" altLang="ja-JP" sz="2800" dirty="0" smtClean="0"/>
          </a:p>
          <a:p>
            <a:r>
              <a:rPr kumimoji="1" lang="ja-JP" altLang="en-US" sz="2800" dirty="0" smtClean="0"/>
              <a:t>実行時間は出力回数に大きく依存しているため，</a:t>
            </a:r>
            <a:r>
              <a:rPr kumimoji="1" lang="en-US" altLang="ja-JP" sz="2800" dirty="0" smtClean="0"/>
              <a:t/>
            </a:r>
            <a:br>
              <a:rPr kumimoji="1" lang="en-US" altLang="ja-JP" sz="2800" dirty="0" smtClean="0"/>
            </a:br>
            <a:r>
              <a:rPr kumimoji="1" lang="ja-JP" altLang="en-US" sz="2800" dirty="0" smtClean="0"/>
              <a:t>出力を制御すればオーバーヘッドはおさえられる</a:t>
            </a:r>
            <a:endParaRPr kumimoji="1" lang="en-US" altLang="ja-JP" sz="2800" dirty="0" smtClean="0"/>
          </a:p>
        </p:txBody>
      </p:sp>
      <p:graphicFrame>
        <p:nvGraphicFramePr>
          <p:cNvPr id="7" name="表 6"/>
          <p:cNvGraphicFramePr>
            <a:graphicFrameLocks noGrp="1"/>
          </p:cNvGraphicFramePr>
          <p:nvPr>
            <p:extLst>
              <p:ext uri="{D42A27DB-BD31-4B8C-83A1-F6EECF244321}">
                <p14:modId xmlns:p14="http://schemas.microsoft.com/office/powerpoint/2010/main" val="1722318092"/>
              </p:ext>
            </p:extLst>
          </p:nvPr>
        </p:nvGraphicFramePr>
        <p:xfrm>
          <a:off x="457200" y="1497046"/>
          <a:ext cx="8134665" cy="2961177"/>
        </p:xfrm>
        <a:graphic>
          <a:graphicData uri="http://schemas.openxmlformats.org/drawingml/2006/table">
            <a:tbl>
              <a:tblPr firstRow="1" bandRow="1">
                <a:tableStyleId>{5C22544A-7EE6-4342-B048-85BDC9FD1C3A}</a:tableStyleId>
              </a:tblPr>
              <a:tblGrid>
                <a:gridCol w="1746985"/>
                <a:gridCol w="1251284"/>
                <a:gridCol w="1227336"/>
                <a:gridCol w="1300480"/>
                <a:gridCol w="1336040"/>
                <a:gridCol w="1272540"/>
              </a:tblGrid>
              <a:tr h="403505">
                <a:tc>
                  <a:txBody>
                    <a:bodyPr/>
                    <a:lstStyle/>
                    <a:p>
                      <a:pPr algn="ctr"/>
                      <a:r>
                        <a:rPr kumimoji="1" lang="ja-JP" altLang="en-US" sz="2000" b="0" dirty="0" smtClean="0">
                          <a:solidFill>
                            <a:schemeClr val="tx1"/>
                          </a:solidFill>
                        </a:rPr>
                        <a:t>出力回数</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10000</a:t>
                      </a:r>
                      <a:r>
                        <a:rPr kumimoji="1" lang="ja-JP" altLang="en-US" sz="2000" b="0" dirty="0" smtClean="0">
                          <a:solidFill>
                            <a:schemeClr val="tx1"/>
                          </a:solidFill>
                        </a:rPr>
                        <a:t>回</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20000</a:t>
                      </a:r>
                      <a:r>
                        <a:rPr kumimoji="1" lang="ja-JP" altLang="en-US" sz="2000" b="0" dirty="0" smtClean="0">
                          <a:solidFill>
                            <a:schemeClr val="tx1"/>
                          </a:solidFill>
                        </a:rPr>
                        <a:t>回</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30000</a:t>
                      </a:r>
                      <a:r>
                        <a:rPr kumimoji="1" lang="ja-JP" altLang="en-US" sz="2000" b="0" dirty="0" smtClean="0">
                          <a:solidFill>
                            <a:schemeClr val="tx1"/>
                          </a:solidFill>
                        </a:rPr>
                        <a:t>回</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40000</a:t>
                      </a:r>
                      <a:r>
                        <a:rPr kumimoji="1" lang="ja-JP" altLang="en-US" sz="2000" b="0" dirty="0" smtClean="0">
                          <a:solidFill>
                            <a:schemeClr val="tx1"/>
                          </a:solidFill>
                        </a:rPr>
                        <a:t>回</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50000</a:t>
                      </a:r>
                      <a:r>
                        <a:rPr kumimoji="1" lang="ja-JP" altLang="en-US" sz="2000" b="0" dirty="0" smtClean="0">
                          <a:solidFill>
                            <a:schemeClr val="tx1"/>
                          </a:solidFill>
                        </a:rPr>
                        <a:t>回</a:t>
                      </a:r>
                      <a:endParaRPr kumimoji="1" lang="ja-JP" altLang="en-US" sz="2000" b="0" dirty="0">
                        <a:solidFill>
                          <a:schemeClr val="tx1"/>
                        </a:solidFill>
                      </a:endParaRPr>
                    </a:p>
                  </a:txBody>
                  <a:tcPr marL="122129" marR="122129" marT="61064" marB="61064"/>
                </a:tc>
              </a:tr>
              <a:tr h="633967">
                <a:tc>
                  <a:txBody>
                    <a:bodyPr/>
                    <a:lstStyle/>
                    <a:p>
                      <a:pPr algn="ctr"/>
                      <a:r>
                        <a:rPr kumimoji="1" lang="en-US" altLang="ja-JP" sz="1800" b="0" dirty="0" err="1" smtClean="0">
                          <a:solidFill>
                            <a:schemeClr val="tx1"/>
                          </a:solidFill>
                        </a:rPr>
                        <a:t>Printf</a:t>
                      </a:r>
                      <a:r>
                        <a:rPr kumimoji="1" lang="en-US" altLang="ja-JP" sz="1800" b="0" dirty="0" smtClean="0">
                          <a:solidFill>
                            <a:schemeClr val="tx1"/>
                          </a:solidFill>
                        </a:rPr>
                        <a:t/>
                      </a:r>
                      <a:br>
                        <a:rPr kumimoji="1" lang="en-US" altLang="ja-JP" sz="1800" b="0" dirty="0" smtClean="0">
                          <a:solidFill>
                            <a:schemeClr val="tx1"/>
                          </a:solidFill>
                        </a:rPr>
                      </a:br>
                      <a:r>
                        <a:rPr kumimoji="1" lang="ja-JP" altLang="en-US" sz="1800" b="0" dirty="0" smtClean="0">
                          <a:solidFill>
                            <a:schemeClr val="tx1"/>
                          </a:solidFill>
                        </a:rPr>
                        <a:t>デバッグ時</a:t>
                      </a:r>
                      <a:r>
                        <a:rPr kumimoji="1" lang="en-US" altLang="ja-JP" sz="1800" b="0" dirty="0" smtClean="0">
                          <a:solidFill>
                            <a:schemeClr val="tx1"/>
                          </a:solidFill>
                        </a:rPr>
                        <a:t>[</a:t>
                      </a:r>
                      <a:r>
                        <a:rPr kumimoji="1" lang="en-US" altLang="ja-JP" sz="1800" b="0" dirty="0" err="1" smtClean="0">
                          <a:solidFill>
                            <a:schemeClr val="tx1"/>
                          </a:solidFill>
                        </a:rPr>
                        <a:t>ms</a:t>
                      </a:r>
                      <a:r>
                        <a:rPr kumimoji="1" lang="en-US" altLang="ja-JP" sz="1800" b="0" dirty="0" smtClean="0">
                          <a:solidFill>
                            <a:schemeClr val="tx1"/>
                          </a:solidFill>
                        </a:rPr>
                        <a:t>]</a:t>
                      </a:r>
                      <a:endParaRPr kumimoji="1" lang="ja-JP" altLang="en-US" sz="18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787.3</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1616.1</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2432.5</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3246.8</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4036.8</a:t>
                      </a:r>
                      <a:endParaRPr kumimoji="1" lang="ja-JP" altLang="en-US" sz="2000" b="0" dirty="0">
                        <a:solidFill>
                          <a:schemeClr val="tx1"/>
                        </a:solidFill>
                      </a:endParaRPr>
                    </a:p>
                  </a:txBody>
                  <a:tcPr marL="122129" marR="122129" marT="61064" marB="61064"/>
                </a:tc>
              </a:tr>
              <a:tr h="521945">
                <a:tc>
                  <a:txBody>
                    <a:bodyPr/>
                    <a:lstStyle/>
                    <a:p>
                      <a:pPr algn="ctr"/>
                      <a:r>
                        <a:rPr kumimoji="1" lang="ja-JP" altLang="en-US" sz="1800" b="0" dirty="0" smtClean="0">
                          <a:solidFill>
                            <a:schemeClr val="tx1"/>
                          </a:solidFill>
                        </a:rPr>
                        <a:t>局所変数</a:t>
                      </a:r>
                      <a:r>
                        <a:rPr kumimoji="1" lang="en-US" altLang="ja-JP" sz="1800" b="0" dirty="0" smtClean="0">
                          <a:solidFill>
                            <a:schemeClr val="tx1"/>
                          </a:solidFill>
                        </a:rPr>
                        <a:t>[</a:t>
                      </a:r>
                      <a:r>
                        <a:rPr kumimoji="1" lang="en-US" altLang="ja-JP" sz="1800" b="0" dirty="0" err="1" smtClean="0">
                          <a:solidFill>
                            <a:schemeClr val="tx1"/>
                          </a:solidFill>
                        </a:rPr>
                        <a:t>ms</a:t>
                      </a:r>
                      <a:r>
                        <a:rPr kumimoji="1" lang="en-US" altLang="ja-JP" sz="1800" b="0" dirty="0" smtClean="0">
                          <a:solidFill>
                            <a:schemeClr val="tx1"/>
                          </a:solidFill>
                        </a:rPr>
                        <a:t>]</a:t>
                      </a:r>
                      <a:endParaRPr kumimoji="1" lang="ja-JP" altLang="en-US" sz="18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579.0</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1142.9</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1889.3</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2656.7</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3387.1</a:t>
                      </a:r>
                      <a:endParaRPr kumimoji="1" lang="ja-JP" altLang="en-US" sz="2000" b="0" dirty="0">
                        <a:solidFill>
                          <a:schemeClr val="tx1"/>
                        </a:solidFill>
                      </a:endParaRPr>
                    </a:p>
                  </a:txBody>
                  <a:tcPr marL="122129" marR="122129" marT="61064" marB="61064"/>
                </a:tc>
              </a:tr>
              <a:tr h="611064">
                <a:tc>
                  <a:txBody>
                    <a:bodyPr/>
                    <a:lstStyle/>
                    <a:p>
                      <a:pPr algn="ctr"/>
                      <a:r>
                        <a:rPr kumimoji="1" lang="ja-JP" altLang="en-US" sz="1800" b="0" dirty="0" smtClean="0">
                          <a:solidFill>
                            <a:schemeClr val="tx1"/>
                          </a:solidFill>
                        </a:rPr>
                        <a:t>クラス</a:t>
                      </a:r>
                      <a:r>
                        <a:rPr kumimoji="1" lang="en-US" altLang="ja-JP" sz="1800" b="0" dirty="0" smtClean="0">
                          <a:solidFill>
                            <a:schemeClr val="tx1"/>
                          </a:solidFill>
                        </a:rPr>
                        <a:t/>
                      </a:r>
                      <a:br>
                        <a:rPr kumimoji="1" lang="en-US" altLang="ja-JP" sz="1800" b="0" dirty="0" smtClean="0">
                          <a:solidFill>
                            <a:schemeClr val="tx1"/>
                          </a:solidFill>
                        </a:rPr>
                      </a:br>
                      <a:r>
                        <a:rPr kumimoji="1" lang="ja-JP" altLang="en-US" sz="1800" b="0" dirty="0" smtClean="0">
                          <a:solidFill>
                            <a:schemeClr val="tx1"/>
                          </a:solidFill>
                        </a:rPr>
                        <a:t>フィールド</a:t>
                      </a:r>
                      <a:r>
                        <a:rPr kumimoji="1" lang="en-US" altLang="ja-JP" sz="1800" b="0" dirty="0" smtClean="0">
                          <a:solidFill>
                            <a:schemeClr val="tx1"/>
                          </a:solidFill>
                        </a:rPr>
                        <a:t>[</a:t>
                      </a:r>
                      <a:r>
                        <a:rPr kumimoji="1" lang="en-US" altLang="ja-JP" sz="1800" b="0" dirty="0" err="1" smtClean="0">
                          <a:solidFill>
                            <a:schemeClr val="tx1"/>
                          </a:solidFill>
                        </a:rPr>
                        <a:t>ms</a:t>
                      </a:r>
                      <a:r>
                        <a:rPr kumimoji="1" lang="en-US" altLang="ja-JP" sz="1800" b="0" dirty="0" smtClean="0">
                          <a:solidFill>
                            <a:schemeClr val="tx1"/>
                          </a:solidFill>
                        </a:rPr>
                        <a:t>]</a:t>
                      </a:r>
                      <a:endParaRPr kumimoji="1" lang="ja-JP" altLang="en-US" sz="18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362.8</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711.1</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1232.0</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1772.2</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2307.2</a:t>
                      </a:r>
                      <a:endParaRPr kumimoji="1" lang="ja-JP" altLang="en-US" sz="2000" b="0" dirty="0">
                        <a:solidFill>
                          <a:schemeClr val="tx1"/>
                        </a:solidFill>
                      </a:endParaRPr>
                    </a:p>
                  </a:txBody>
                  <a:tcPr marL="122129" marR="122129" marT="61064" marB="61064"/>
                </a:tc>
              </a:tr>
              <a:tr h="611064">
                <a:tc>
                  <a:txBody>
                    <a:bodyPr/>
                    <a:lstStyle/>
                    <a:p>
                      <a:pPr algn="ctr"/>
                      <a:r>
                        <a:rPr kumimoji="1" lang="ja-JP" altLang="en-US" sz="1800" b="0" dirty="0" smtClean="0">
                          <a:solidFill>
                            <a:schemeClr val="tx1"/>
                          </a:solidFill>
                        </a:rPr>
                        <a:t>インスタンスフィールド</a:t>
                      </a:r>
                      <a:r>
                        <a:rPr kumimoji="1" lang="en-US" altLang="ja-JP" sz="1800" b="0" dirty="0" smtClean="0">
                          <a:solidFill>
                            <a:schemeClr val="tx1"/>
                          </a:solidFill>
                        </a:rPr>
                        <a:t>[</a:t>
                      </a:r>
                      <a:r>
                        <a:rPr kumimoji="1" lang="en-US" altLang="ja-JP" sz="1800" b="0" dirty="0" err="1" smtClean="0">
                          <a:solidFill>
                            <a:schemeClr val="tx1"/>
                          </a:solidFill>
                        </a:rPr>
                        <a:t>ms</a:t>
                      </a:r>
                      <a:r>
                        <a:rPr kumimoji="1" lang="en-US" altLang="ja-JP" sz="1800" b="0" dirty="0" smtClean="0">
                          <a:solidFill>
                            <a:schemeClr val="tx1"/>
                          </a:solidFill>
                        </a:rPr>
                        <a:t>]</a:t>
                      </a:r>
                      <a:endParaRPr kumimoji="1" lang="ja-JP" altLang="en-US" sz="18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1135.6</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2251.9</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3546.2</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4859.8</a:t>
                      </a:r>
                      <a:endParaRPr kumimoji="1" lang="ja-JP" altLang="en-US" sz="2000" b="0" dirty="0">
                        <a:solidFill>
                          <a:schemeClr val="tx1"/>
                        </a:solidFill>
                      </a:endParaRPr>
                    </a:p>
                  </a:txBody>
                  <a:tcPr marL="122129" marR="122129" marT="61064" marB="61064"/>
                </a:tc>
                <a:tc>
                  <a:txBody>
                    <a:bodyPr/>
                    <a:lstStyle/>
                    <a:p>
                      <a:pPr algn="r"/>
                      <a:r>
                        <a:rPr kumimoji="1" lang="en-US" altLang="ja-JP" sz="2000" b="0" dirty="0" smtClean="0">
                          <a:solidFill>
                            <a:schemeClr val="tx1"/>
                          </a:solidFill>
                        </a:rPr>
                        <a:t>6167.3</a:t>
                      </a:r>
                      <a:endParaRPr kumimoji="1" lang="ja-JP" altLang="en-US" sz="2000" b="0" dirty="0">
                        <a:solidFill>
                          <a:schemeClr val="tx1"/>
                        </a:solidFill>
                      </a:endParaRPr>
                    </a:p>
                  </a:txBody>
                  <a:tcPr marL="122129" marR="122129" marT="61064" marB="61064"/>
                </a:tc>
              </a:tr>
            </a:tbl>
          </a:graphicData>
        </a:graphic>
      </p:graphicFrame>
      <p:sp>
        <p:nvSpPr>
          <p:cNvPr id="6" name="正方形/長方形 5"/>
          <p:cNvSpPr/>
          <p:nvPr/>
        </p:nvSpPr>
        <p:spPr>
          <a:xfrm>
            <a:off x="457199" y="2533085"/>
            <a:ext cx="8134665" cy="192513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457198" y="1912285"/>
            <a:ext cx="8134665" cy="6208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180178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ソフトウェア障害分析</a:t>
            </a:r>
            <a:endParaRPr kumimoji="1" lang="ja-JP" altLang="en-US" dirty="0"/>
          </a:p>
        </p:txBody>
      </p:sp>
      <p:sp>
        <p:nvSpPr>
          <p:cNvPr id="3" name="コンテンツ プレースホルダー 2"/>
          <p:cNvSpPr>
            <a:spLocks noGrp="1"/>
          </p:cNvSpPr>
          <p:nvPr>
            <p:ph idx="1"/>
          </p:nvPr>
        </p:nvSpPr>
        <p:spPr>
          <a:xfrm>
            <a:off x="457200" y="1600201"/>
            <a:ext cx="8229600" cy="4708524"/>
          </a:xfrm>
        </p:spPr>
        <p:txBody>
          <a:bodyPr/>
          <a:lstStyle/>
          <a:p>
            <a:r>
              <a:rPr lang="ja-JP" altLang="en-US" sz="2800" dirty="0" smtClean="0">
                <a:latin typeface="+mn-ea"/>
              </a:rPr>
              <a:t>デバッグ</a:t>
            </a:r>
            <a:r>
              <a:rPr lang="ja-JP" altLang="en-US" sz="2800" dirty="0" smtClean="0"/>
              <a:t>作業</a:t>
            </a:r>
            <a:r>
              <a:rPr lang="ja-JP" altLang="en-US" sz="2800" dirty="0"/>
              <a:t>の中</a:t>
            </a:r>
            <a:r>
              <a:rPr lang="ja-JP" altLang="en-US" sz="2800" dirty="0" smtClean="0"/>
              <a:t>で</a:t>
            </a:r>
            <a:r>
              <a:rPr lang="ja-JP" altLang="en-US" sz="2800" dirty="0"/>
              <a:t>最</a:t>
            </a:r>
            <a:r>
              <a:rPr lang="ja-JP" altLang="en-US" sz="2800" dirty="0" smtClean="0"/>
              <a:t>も時間</a:t>
            </a:r>
            <a:r>
              <a:rPr lang="ja-JP" altLang="en-US" sz="2800" dirty="0"/>
              <a:t>が</a:t>
            </a:r>
            <a:r>
              <a:rPr lang="ja-JP" altLang="en-US" sz="2800" dirty="0" smtClean="0"/>
              <a:t>かかる段階は，</a:t>
            </a:r>
            <a:r>
              <a:rPr lang="en-US" altLang="ja-JP" sz="2800" dirty="0" smtClean="0"/>
              <a:t/>
            </a:r>
            <a:br>
              <a:rPr lang="en-US" altLang="ja-JP" sz="2800" dirty="0" smtClean="0"/>
            </a:br>
            <a:r>
              <a:rPr lang="ja-JP" altLang="en-US" sz="2800" dirty="0" smtClean="0"/>
              <a:t>欠陥</a:t>
            </a:r>
            <a:r>
              <a:rPr lang="ja-JP" altLang="en-US" sz="2800" dirty="0"/>
              <a:t>の検出，障害の</a:t>
            </a:r>
            <a:r>
              <a:rPr lang="ja-JP" altLang="en-US" sz="2800" dirty="0" smtClean="0"/>
              <a:t>分析のプロセス</a:t>
            </a:r>
            <a:r>
              <a:rPr lang="en-US" altLang="ja-JP" sz="1800" dirty="0" smtClean="0"/>
              <a:t>[1]</a:t>
            </a:r>
          </a:p>
          <a:p>
            <a:pPr marL="0" indent="0">
              <a:buNone/>
            </a:pPr>
            <a:endParaRPr lang="en-US" altLang="ja-JP" sz="2800" dirty="0" smtClean="0">
              <a:latin typeface="+mn-ea"/>
            </a:endParaRPr>
          </a:p>
          <a:p>
            <a:r>
              <a:rPr lang="ja-JP" altLang="en-US" sz="2800" dirty="0" smtClean="0">
                <a:latin typeface="+mn-ea"/>
              </a:rPr>
              <a:t>障害分析において，デバッグツールの使用時に</a:t>
            </a:r>
            <a:r>
              <a:rPr lang="en-US" altLang="ja-JP" sz="2800" dirty="0" smtClean="0">
                <a:latin typeface="+mn-ea"/>
              </a:rPr>
              <a:t/>
            </a:r>
            <a:br>
              <a:rPr lang="en-US" altLang="ja-JP" sz="2800" dirty="0" smtClean="0">
                <a:latin typeface="+mn-ea"/>
              </a:rPr>
            </a:br>
            <a:r>
              <a:rPr lang="ja-JP" altLang="en-US" sz="2800" dirty="0" smtClean="0">
                <a:latin typeface="+mn-ea"/>
              </a:rPr>
              <a:t>おける動作の再現性は重要</a:t>
            </a:r>
            <a:endParaRPr lang="en-US" altLang="ja-JP" sz="2800" dirty="0" smtClean="0">
              <a:latin typeface="+mn-ea"/>
            </a:endParaRPr>
          </a:p>
          <a:p>
            <a:pPr lvl="1"/>
            <a:r>
              <a:rPr lang="ja-JP" altLang="en-US" sz="2400" dirty="0" smtClean="0">
                <a:latin typeface="+mn-ea"/>
              </a:rPr>
              <a:t>ネットワーク系のシステムにおけるタイムアウト</a:t>
            </a:r>
            <a:endParaRPr lang="en-US" altLang="ja-JP" sz="2400" dirty="0" smtClean="0">
              <a:latin typeface="+mn-ea"/>
            </a:endParaRPr>
          </a:p>
          <a:p>
            <a:pPr lvl="1"/>
            <a:endParaRPr lang="en-US" altLang="ja-JP" sz="2400" dirty="0">
              <a:latin typeface="+mn-ea"/>
            </a:endParaRPr>
          </a:p>
          <a:p>
            <a:r>
              <a:rPr lang="ja-JP" altLang="en-US" sz="2800" dirty="0" smtClean="0">
                <a:latin typeface="+mn-ea"/>
              </a:rPr>
              <a:t>開発者は軽量なツールが望ましいと述べている</a:t>
            </a:r>
            <a:r>
              <a:rPr lang="en-US" altLang="ja-JP" sz="1800" dirty="0" smtClean="0"/>
              <a:t>[2]</a:t>
            </a:r>
            <a:endParaRPr lang="en-US" altLang="ja-JP" sz="2800" dirty="0" smtClean="0">
              <a:latin typeface="+mn-ea"/>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a:t>
            </a:fld>
            <a:endParaRPr lang="en-US" altLang="ja-JP" dirty="0"/>
          </a:p>
        </p:txBody>
      </p:sp>
      <p:sp>
        <p:nvSpPr>
          <p:cNvPr id="5" name="テキスト ボックス 85"/>
          <p:cNvSpPr txBox="1"/>
          <p:nvPr/>
        </p:nvSpPr>
        <p:spPr>
          <a:xfrm>
            <a:off x="571500" y="5499100"/>
            <a:ext cx="7766379" cy="809625"/>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200" dirty="0" smtClean="0"/>
              <a:t>[1] </a:t>
            </a:r>
            <a:r>
              <a:rPr lang="en-US" altLang="ja-JP" sz="1200" dirty="0"/>
              <a:t>Andreas Zeller. Why programs fail. </a:t>
            </a:r>
            <a:r>
              <a:rPr lang="ja-JP" altLang="en-US" sz="1200" dirty="0"/>
              <a:t>第</a:t>
            </a:r>
            <a:r>
              <a:rPr lang="en-US" altLang="ja-JP" sz="1200" dirty="0"/>
              <a:t>2 </a:t>
            </a:r>
            <a:r>
              <a:rPr lang="ja-JP" altLang="en-US" sz="1200" dirty="0"/>
              <a:t>版</a:t>
            </a:r>
            <a:r>
              <a:rPr lang="en-US" altLang="ja-JP" sz="1200" dirty="0"/>
              <a:t>. O ’Reilly Japan, 2012</a:t>
            </a:r>
            <a:r>
              <a:rPr lang="en-US" altLang="ja-JP" sz="1200" dirty="0" smtClean="0"/>
              <a:t>.</a:t>
            </a:r>
          </a:p>
          <a:p>
            <a:r>
              <a:rPr lang="de-DE" altLang="ja-JP" sz="1200" dirty="0" smtClean="0"/>
              <a:t>[2] Siegmund</a:t>
            </a:r>
            <a:r>
              <a:rPr lang="de-DE" altLang="ja-JP" sz="1200" dirty="0"/>
              <a:t>, B., Perscheid, M., Taeumel, M. and </a:t>
            </a:r>
            <a:r>
              <a:rPr lang="de-DE" altLang="ja-JP" sz="1200" dirty="0" smtClean="0"/>
              <a:t>Hirschfeld,</a:t>
            </a:r>
            <a:r>
              <a:rPr lang="en-US" altLang="ja-JP" sz="1200" dirty="0" smtClean="0"/>
              <a:t>R</a:t>
            </a:r>
            <a:r>
              <a:rPr lang="en-US" altLang="ja-JP" sz="1200" dirty="0"/>
              <a:t>.: Studying the Advancement in Debugging Practice </a:t>
            </a:r>
            <a:r>
              <a:rPr lang="en-US" altLang="ja-JP" sz="1200" dirty="0" err="1" smtClean="0"/>
              <a:t>ofProfessional</a:t>
            </a:r>
            <a:r>
              <a:rPr lang="en-US" altLang="ja-JP" sz="1200" dirty="0" smtClean="0"/>
              <a:t> </a:t>
            </a:r>
            <a:r>
              <a:rPr lang="en-US" altLang="ja-JP" sz="1200" dirty="0"/>
              <a:t>Software Developers, </a:t>
            </a:r>
            <a:r>
              <a:rPr lang="en-US" altLang="ja-JP" sz="1200" i="1" dirty="0"/>
              <a:t>Proceedings of </a:t>
            </a:r>
            <a:r>
              <a:rPr lang="en-US" altLang="ja-JP" sz="1200" i="1" dirty="0" smtClean="0"/>
              <a:t>Inter-national </a:t>
            </a:r>
            <a:r>
              <a:rPr lang="en-US" altLang="ja-JP" sz="1200" i="1" dirty="0"/>
              <a:t>Workshop on Program Debugging</a:t>
            </a:r>
            <a:r>
              <a:rPr lang="en-US" altLang="ja-JP" sz="1200" dirty="0"/>
              <a:t>, pp. </a:t>
            </a:r>
            <a:r>
              <a:rPr lang="en-US" altLang="ja-JP" sz="1200" dirty="0" smtClean="0"/>
              <a:t>269-274(2014</a:t>
            </a:r>
            <a:r>
              <a:rPr lang="en-US" altLang="ja-JP" sz="1200" dirty="0"/>
              <a:t>).</a:t>
            </a:r>
            <a:endParaRPr kumimoji="1" lang="ja-JP" altLang="en-US" sz="1200" dirty="0"/>
          </a:p>
        </p:txBody>
      </p:sp>
    </p:spTree>
    <p:extLst>
      <p:ext uri="{BB962C8B-B14F-4D97-AF65-F5344CB8AC3E}">
        <p14:creationId xmlns:p14="http://schemas.microsoft.com/office/powerpoint/2010/main" val="9297360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まとめと今後の課題</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ブレークポイント</a:t>
            </a:r>
            <a:r>
              <a:rPr lang="ja-JP" altLang="en-US" sz="2800" dirty="0"/>
              <a:t>で実行を止めない低侵襲</a:t>
            </a:r>
            <a:r>
              <a:rPr lang="ja-JP" altLang="en-US" sz="2800" dirty="0" smtClean="0"/>
              <a:t>デバッガの試作を行った</a:t>
            </a:r>
            <a:endParaRPr lang="en-US" altLang="ja-JP" sz="2800" dirty="0" smtClean="0"/>
          </a:p>
          <a:p>
            <a:r>
              <a:rPr lang="ja-JP" altLang="en-US" sz="2800" dirty="0" smtClean="0"/>
              <a:t>デバッガの有効性を２つの評価実験で確認した</a:t>
            </a:r>
            <a:endParaRPr lang="en-US" altLang="ja-JP" sz="2800" dirty="0" smtClean="0"/>
          </a:p>
          <a:p>
            <a:pPr lvl="1"/>
            <a:r>
              <a:rPr lang="en-US" altLang="ja-JP" sz="2400" dirty="0"/>
              <a:t>1</a:t>
            </a:r>
            <a:r>
              <a:rPr lang="ja-JP" altLang="en-US" sz="2400" dirty="0"/>
              <a:t>つ目の評価では</a:t>
            </a:r>
            <a:r>
              <a:rPr lang="ja-JP" altLang="en-US" sz="2400" dirty="0" smtClean="0"/>
              <a:t>，構文解析器に対して有効なデバッグを行うことを確認できた</a:t>
            </a:r>
            <a:endParaRPr lang="en-US" altLang="ja-JP" sz="2400" dirty="0" smtClean="0"/>
          </a:p>
          <a:p>
            <a:pPr lvl="1"/>
            <a:r>
              <a:rPr lang="ja-JP" altLang="en-US" sz="2400" dirty="0"/>
              <a:t>２</a:t>
            </a:r>
            <a:r>
              <a:rPr lang="ja-JP" altLang="en-US" sz="2400" dirty="0" smtClean="0"/>
              <a:t>つ目</a:t>
            </a:r>
            <a:r>
              <a:rPr lang="ja-JP" altLang="en-US" sz="2400" dirty="0"/>
              <a:t>の評価では，平均</a:t>
            </a:r>
            <a:r>
              <a:rPr lang="en-US" altLang="ja-JP" sz="2400" dirty="0" smtClean="0"/>
              <a:t>7.9</a:t>
            </a:r>
            <a:r>
              <a:rPr lang="ja-JP" altLang="en-US" sz="2400" dirty="0" smtClean="0"/>
              <a:t>％</a:t>
            </a:r>
            <a:r>
              <a:rPr lang="ja-JP" altLang="en-US" sz="2400" dirty="0"/>
              <a:t>，</a:t>
            </a:r>
            <a:r>
              <a:rPr lang="ja-JP" altLang="en-US" sz="2400" dirty="0" smtClean="0"/>
              <a:t>最大</a:t>
            </a:r>
            <a:r>
              <a:rPr lang="en-US" altLang="ja-JP" sz="2400" dirty="0" smtClean="0"/>
              <a:t>21%</a:t>
            </a:r>
            <a:r>
              <a:rPr lang="ja-JP" altLang="en-US" sz="2400" dirty="0" smtClean="0"/>
              <a:t>の</a:t>
            </a:r>
            <a:r>
              <a:rPr lang="en-US" altLang="ja-JP" sz="2400" dirty="0" smtClean="0"/>
              <a:t/>
            </a:r>
            <a:br>
              <a:rPr lang="en-US" altLang="ja-JP" sz="2400" dirty="0" smtClean="0"/>
            </a:br>
            <a:r>
              <a:rPr lang="ja-JP" altLang="en-US" sz="2400" dirty="0" smtClean="0"/>
              <a:t>オーバーヘッドでデバッガを実行できることを確認できた</a:t>
            </a:r>
            <a:endParaRPr lang="en-US" altLang="ja-JP" sz="2400" dirty="0" smtClean="0"/>
          </a:p>
          <a:p>
            <a:pPr lvl="1"/>
            <a:endParaRPr lang="en-US" altLang="ja-JP" sz="1600" dirty="0" smtClean="0"/>
          </a:p>
          <a:p>
            <a:r>
              <a:rPr kumimoji="1" lang="ja-JP" altLang="en-US" sz="2800" dirty="0" smtClean="0"/>
              <a:t>今後の課題</a:t>
            </a:r>
            <a:endParaRPr kumimoji="1" lang="en-US" altLang="ja-JP" sz="2800" dirty="0" smtClean="0"/>
          </a:p>
          <a:p>
            <a:pPr lvl="1"/>
            <a:r>
              <a:rPr lang="ja-JP" altLang="en-US" sz="2400" dirty="0" smtClean="0"/>
              <a:t>ログ出力に対してオーバーヘッドが小さくなるように</a:t>
            </a:r>
            <a:r>
              <a:rPr lang="en-US" altLang="ja-JP" sz="2400" dirty="0" smtClean="0"/>
              <a:t/>
            </a:r>
            <a:br>
              <a:rPr lang="en-US" altLang="ja-JP" sz="2400" dirty="0" smtClean="0"/>
            </a:br>
            <a:r>
              <a:rPr lang="ja-JP" altLang="en-US" sz="2400" dirty="0" smtClean="0"/>
              <a:t>制御を行う</a:t>
            </a:r>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20</a:t>
            </a:fld>
            <a:endParaRPr lang="en-US" altLang="ja-JP"/>
          </a:p>
        </p:txBody>
      </p:sp>
    </p:spTree>
    <p:extLst>
      <p:ext uri="{BB962C8B-B14F-4D97-AF65-F5344CB8AC3E}">
        <p14:creationId xmlns:p14="http://schemas.microsoft.com/office/powerpoint/2010/main" val="19718324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評価</a:t>
            </a:r>
            <a:r>
              <a:rPr lang="en-US" altLang="ja-JP" sz="4000" dirty="0" smtClean="0"/>
              <a:t>1</a:t>
            </a:r>
            <a:r>
              <a:rPr lang="ja-JP" altLang="en-US" sz="4000" dirty="0" smtClean="0"/>
              <a:t>：</a:t>
            </a:r>
            <a:r>
              <a:rPr lang="en-US" altLang="ja-JP" sz="4000" dirty="0"/>
              <a:t> Web</a:t>
            </a:r>
            <a:r>
              <a:rPr lang="ja-JP" altLang="en-US" sz="4000" dirty="0" smtClean="0"/>
              <a:t>アプリケーションの</a:t>
            </a:r>
            <a:r>
              <a:rPr lang="en-US" altLang="ja-JP" sz="4000" dirty="0"/>
              <a:t/>
            </a:r>
            <a:br>
              <a:rPr lang="en-US" altLang="ja-JP" sz="4000" dirty="0"/>
            </a:br>
            <a:r>
              <a:rPr lang="ja-JP" altLang="en-US" sz="4000" dirty="0" smtClean="0"/>
              <a:t>デバッグへの利用</a:t>
            </a:r>
            <a:endParaRPr kumimoji="1" lang="ja-JP" altLang="en-US" sz="4000" dirty="0"/>
          </a:p>
        </p:txBody>
      </p:sp>
      <p:sp>
        <p:nvSpPr>
          <p:cNvPr id="3" name="コンテンツ プレースホルダー 2"/>
          <p:cNvSpPr>
            <a:spLocks noGrp="1"/>
          </p:cNvSpPr>
          <p:nvPr>
            <p:ph idx="1"/>
          </p:nvPr>
        </p:nvSpPr>
        <p:spPr>
          <a:xfrm>
            <a:off x="457200" y="1600200"/>
            <a:ext cx="8452022" cy="2415745"/>
          </a:xfrm>
        </p:spPr>
        <p:txBody>
          <a:bodyPr/>
          <a:lstStyle/>
          <a:p>
            <a:endParaRPr lang="en-US" altLang="ja-JP" sz="2800" dirty="0" smtClean="0"/>
          </a:p>
          <a:p>
            <a:endParaRPr lang="en-US" altLang="ja-JP" sz="2800" dirty="0"/>
          </a:p>
          <a:p>
            <a:endParaRPr lang="en-US" altLang="ja-JP" sz="2800" dirty="0" smtClean="0"/>
          </a:p>
          <a:p>
            <a:endParaRPr lang="en-US" altLang="ja-JP" sz="2800" dirty="0"/>
          </a:p>
          <a:p>
            <a:endParaRPr lang="en-US" altLang="ja-JP" sz="2800" dirty="0" smtClean="0"/>
          </a:p>
          <a:p>
            <a:endParaRPr lang="en-US" altLang="ja-JP" sz="2800" dirty="0"/>
          </a:p>
          <a:p>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21</a:t>
            </a:fld>
            <a:endParaRPr lang="en-US" altLang="ja-JP"/>
          </a:p>
        </p:txBody>
      </p:sp>
      <p:sp>
        <p:nvSpPr>
          <p:cNvPr id="5" name="コンテンツ プレースホルダー 2"/>
          <p:cNvSpPr txBox="1">
            <a:spLocks/>
          </p:cNvSpPr>
          <p:nvPr/>
        </p:nvSpPr>
        <p:spPr bwMode="auto">
          <a:xfrm>
            <a:off x="457200" y="1593420"/>
            <a:ext cx="8452022" cy="48450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dirty="0" smtClean="0"/>
              <a:t>利用者の使い方</a:t>
            </a:r>
            <a:endParaRPr lang="en-US" altLang="ja-JP" sz="2800" dirty="0" smtClean="0"/>
          </a:p>
          <a:p>
            <a:pPr lvl="1"/>
            <a:r>
              <a:rPr lang="en-US" altLang="ja-JP" sz="2400" dirty="0" smtClean="0"/>
              <a:t>Tomcat </a:t>
            </a:r>
            <a:r>
              <a:rPr lang="ja-JP" altLang="en-US" sz="2400" dirty="0"/>
              <a:t>上で動作</a:t>
            </a:r>
            <a:r>
              <a:rPr lang="ja-JP" altLang="en-US" sz="2400" dirty="0" smtClean="0"/>
              <a:t>する </a:t>
            </a:r>
            <a:r>
              <a:rPr lang="en-US" altLang="ja-JP" sz="2400" dirty="0" smtClean="0"/>
              <a:t>Servlet </a:t>
            </a:r>
            <a:r>
              <a:rPr lang="ja-JP" altLang="en-US" sz="2400" dirty="0"/>
              <a:t>に常駐</a:t>
            </a:r>
            <a:r>
              <a:rPr lang="ja-JP" altLang="en-US" sz="2400" dirty="0" smtClean="0"/>
              <a:t>させて利用した</a:t>
            </a:r>
            <a:endParaRPr lang="en-US" altLang="ja-JP" sz="2400" dirty="0" smtClean="0"/>
          </a:p>
          <a:p>
            <a:pPr lvl="1"/>
            <a:r>
              <a:rPr lang="ja-JP" altLang="en-US" sz="2400" dirty="0" smtClean="0"/>
              <a:t>実行性能の低下要因として疑われた処理の実行回数と</a:t>
            </a:r>
            <a:r>
              <a:rPr lang="en-US" altLang="ja-JP" sz="2400" dirty="0" smtClean="0"/>
              <a:t/>
            </a:r>
            <a:br>
              <a:rPr lang="en-US" altLang="ja-JP" sz="2400" dirty="0" smtClean="0"/>
            </a:br>
            <a:r>
              <a:rPr lang="ja-JP" altLang="en-US" sz="2400" dirty="0" smtClean="0"/>
              <a:t>実行時間の計測</a:t>
            </a:r>
            <a:endParaRPr lang="en-US" altLang="ja-JP" sz="2400" kern="0" dirty="0" smtClean="0"/>
          </a:p>
          <a:p>
            <a:r>
              <a:rPr lang="ja-JP" altLang="en-US" sz="2800" dirty="0"/>
              <a:t>利用者から報告された利便性</a:t>
            </a:r>
            <a:endParaRPr lang="en-US" altLang="ja-JP" sz="2800" dirty="0"/>
          </a:p>
          <a:p>
            <a:pPr lvl="1"/>
            <a:r>
              <a:rPr lang="ja-JP" altLang="en-US" sz="2400" dirty="0"/>
              <a:t>長期間実行が続いている間ログ出力を止めて</a:t>
            </a:r>
            <a:r>
              <a:rPr lang="ja-JP" altLang="en-US" sz="2400" dirty="0" smtClean="0"/>
              <a:t>おける</a:t>
            </a:r>
            <a:endParaRPr lang="en-US" altLang="ja-JP" sz="2400" dirty="0" smtClean="0"/>
          </a:p>
          <a:p>
            <a:pPr lvl="2"/>
            <a:r>
              <a:rPr lang="ja-JP" altLang="en-US" sz="2000" dirty="0" smtClean="0"/>
              <a:t>ログ</a:t>
            </a:r>
            <a:r>
              <a:rPr lang="ja-JP" altLang="en-US" sz="2000" dirty="0"/>
              <a:t>がサーバのディスク容量に影響を</a:t>
            </a:r>
            <a:r>
              <a:rPr lang="ja-JP" altLang="en-US" sz="2000" dirty="0" smtClean="0"/>
              <a:t>与えない</a:t>
            </a:r>
            <a:endParaRPr lang="en-US" altLang="ja-JP" sz="1800" dirty="0" smtClean="0"/>
          </a:p>
          <a:p>
            <a:pPr lvl="1"/>
            <a:r>
              <a:rPr lang="ja-JP" altLang="en-US" sz="2400" dirty="0" smtClean="0"/>
              <a:t>サーバにアプリケーションを再設置する手間がない</a:t>
            </a:r>
            <a:endParaRPr lang="en-US" altLang="ja-JP" dirty="0"/>
          </a:p>
          <a:p>
            <a:pPr lvl="2"/>
            <a:r>
              <a:rPr lang="ja-JP" altLang="en-US" sz="2000" kern="0" dirty="0" smtClean="0"/>
              <a:t>ログを記録する命令をソースコードに書き加える必要がなかった</a:t>
            </a:r>
            <a:endParaRPr lang="en-US" altLang="ja-JP" sz="2000" kern="0" dirty="0" smtClean="0"/>
          </a:p>
        </p:txBody>
      </p:sp>
    </p:spTree>
    <p:extLst>
      <p:ext uri="{BB962C8B-B14F-4D97-AF65-F5344CB8AC3E}">
        <p14:creationId xmlns:p14="http://schemas.microsoft.com/office/powerpoint/2010/main" val="12290787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ブレークポイント・デバッガ</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sz="2800" dirty="0" smtClean="0">
                <a:latin typeface="+mn-ea"/>
              </a:rPr>
              <a:t>標準的なブレークポイント・デバッガの利用モデル</a:t>
            </a:r>
            <a:endParaRPr lang="en-US" altLang="ja-JP" sz="2800" dirty="0" smtClean="0">
              <a:latin typeface="+mn-ea"/>
            </a:endParaRPr>
          </a:p>
          <a:p>
            <a:pPr marL="0" indent="0">
              <a:buNone/>
            </a:pPr>
            <a:endParaRPr lang="en-US" altLang="ja-JP" sz="2800" dirty="0">
              <a:latin typeface="+mn-ea"/>
            </a:endParaRPr>
          </a:p>
          <a:p>
            <a:pPr marL="0" indent="0">
              <a:buNone/>
            </a:pPr>
            <a:endParaRPr lang="en-US" altLang="ja-JP" sz="2800" dirty="0" smtClean="0">
              <a:latin typeface="+mn-ea"/>
            </a:endParaRPr>
          </a:p>
          <a:p>
            <a:pPr marL="0" indent="0">
              <a:buNone/>
            </a:pPr>
            <a:endParaRPr lang="en-US" altLang="ja-JP" sz="2800" dirty="0">
              <a:latin typeface="+mn-ea"/>
            </a:endParaRPr>
          </a:p>
          <a:p>
            <a:pPr marL="0" indent="0">
              <a:buNone/>
            </a:pPr>
            <a:endParaRPr lang="en-US" altLang="ja-JP" sz="2800" dirty="0" smtClean="0">
              <a:latin typeface="+mn-ea"/>
            </a:endParaRPr>
          </a:p>
          <a:p>
            <a:pPr marL="0" indent="0">
              <a:buNone/>
            </a:pPr>
            <a:endParaRPr lang="en-US" altLang="ja-JP" sz="2800" dirty="0">
              <a:latin typeface="+mn-ea"/>
            </a:endParaRPr>
          </a:p>
          <a:p>
            <a:pPr marL="0" indent="0">
              <a:buNone/>
            </a:pPr>
            <a:r>
              <a:rPr lang="en-US" altLang="ja-JP" sz="2800" dirty="0">
                <a:latin typeface="+mn-ea"/>
              </a:rPr>
              <a:t/>
            </a:r>
            <a:br>
              <a:rPr lang="en-US" altLang="ja-JP" sz="2800" dirty="0">
                <a:latin typeface="+mn-ea"/>
              </a:rPr>
            </a:br>
            <a:endParaRPr lang="en-US" altLang="ja-JP" sz="2800" dirty="0">
              <a:latin typeface="+mn-ea"/>
            </a:endParaRPr>
          </a:p>
          <a:p>
            <a:pPr marL="0" indent="0">
              <a:buNone/>
            </a:pPr>
            <a:r>
              <a:rPr lang="ja-JP" altLang="en-US" sz="2800" dirty="0">
                <a:latin typeface="+mn-ea"/>
              </a:rPr>
              <a:t>　</a:t>
            </a:r>
            <a:r>
              <a:rPr lang="ja-JP" altLang="en-US" sz="2800" dirty="0" smtClean="0">
                <a:latin typeface="+mn-ea"/>
              </a:rPr>
              <a:t>　ソフトウェアの実行を一旦</a:t>
            </a:r>
            <a:r>
              <a:rPr lang="ja-JP" altLang="en-US" sz="2800" dirty="0" smtClean="0">
                <a:solidFill>
                  <a:srgbClr val="FF0000"/>
                </a:solidFill>
                <a:latin typeface="+mn-ea"/>
              </a:rPr>
              <a:t>停止</a:t>
            </a:r>
            <a:r>
              <a:rPr lang="ja-JP" altLang="en-US" sz="2800" dirty="0" smtClean="0">
                <a:latin typeface="+mn-ea"/>
              </a:rPr>
              <a:t>する必要がある</a:t>
            </a:r>
            <a:endParaRPr lang="en-US" altLang="ja-JP" sz="2800" dirty="0" smtClean="0">
              <a:latin typeface="+mn-ea"/>
            </a:endParaRPr>
          </a:p>
          <a:p>
            <a:endParaRPr lang="ja-JP" altLang="en-US" sz="2800" dirty="0">
              <a:latin typeface="+mn-ea"/>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a:t>
            </a:fld>
            <a:endParaRPr lang="en-US" altLang="ja-JP" dirty="0"/>
          </a:p>
        </p:txBody>
      </p:sp>
      <p:sp>
        <p:nvSpPr>
          <p:cNvPr id="79" name="メモ 78"/>
          <p:cNvSpPr/>
          <p:nvPr/>
        </p:nvSpPr>
        <p:spPr>
          <a:xfrm>
            <a:off x="1837756" y="3370027"/>
            <a:ext cx="974683" cy="1175974"/>
          </a:xfrm>
          <a:prstGeom prst="foldedCorner">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b="1" dirty="0">
              <a:latin typeface="+mn-ea"/>
            </a:endParaRPr>
          </a:p>
        </p:txBody>
      </p:sp>
      <p:cxnSp>
        <p:nvCxnSpPr>
          <p:cNvPr id="80" name="直線コネクタ 79"/>
          <p:cNvCxnSpPr/>
          <p:nvPr/>
        </p:nvCxnSpPr>
        <p:spPr>
          <a:xfrm>
            <a:off x="2001363" y="3597538"/>
            <a:ext cx="646368" cy="0"/>
          </a:xfrm>
          <a:prstGeom prst="line">
            <a:avLst/>
          </a:prstGeom>
        </p:spPr>
        <p:style>
          <a:lnRef idx="1">
            <a:schemeClr val="dk1"/>
          </a:lnRef>
          <a:fillRef idx="0">
            <a:schemeClr val="dk1"/>
          </a:fillRef>
          <a:effectRef idx="0">
            <a:schemeClr val="dk1"/>
          </a:effectRef>
          <a:fontRef idx="minor">
            <a:schemeClr val="tx1"/>
          </a:fontRef>
        </p:style>
      </p:cxnSp>
      <p:cxnSp>
        <p:nvCxnSpPr>
          <p:cNvPr id="81" name="直線コネクタ 80"/>
          <p:cNvCxnSpPr/>
          <p:nvPr/>
        </p:nvCxnSpPr>
        <p:spPr>
          <a:xfrm>
            <a:off x="2020174" y="3793534"/>
            <a:ext cx="646368" cy="0"/>
          </a:xfrm>
          <a:prstGeom prst="line">
            <a:avLst/>
          </a:prstGeom>
        </p:spPr>
        <p:style>
          <a:lnRef idx="1">
            <a:schemeClr val="dk1"/>
          </a:lnRef>
          <a:fillRef idx="0">
            <a:schemeClr val="dk1"/>
          </a:fillRef>
          <a:effectRef idx="0">
            <a:schemeClr val="dk1"/>
          </a:effectRef>
          <a:fontRef idx="minor">
            <a:schemeClr val="tx1"/>
          </a:fontRef>
        </p:style>
      </p:cxnSp>
      <p:cxnSp>
        <p:nvCxnSpPr>
          <p:cNvPr id="82" name="直線コネクタ 81"/>
          <p:cNvCxnSpPr/>
          <p:nvPr/>
        </p:nvCxnSpPr>
        <p:spPr>
          <a:xfrm>
            <a:off x="2020174" y="3999789"/>
            <a:ext cx="646368" cy="0"/>
          </a:xfrm>
          <a:prstGeom prst="line">
            <a:avLst/>
          </a:prstGeom>
        </p:spPr>
        <p:style>
          <a:lnRef idx="1">
            <a:schemeClr val="dk1"/>
          </a:lnRef>
          <a:fillRef idx="0">
            <a:schemeClr val="dk1"/>
          </a:fillRef>
          <a:effectRef idx="0">
            <a:schemeClr val="dk1"/>
          </a:effectRef>
          <a:fontRef idx="minor">
            <a:schemeClr val="tx1"/>
          </a:fontRef>
        </p:style>
      </p:cxnSp>
      <p:cxnSp>
        <p:nvCxnSpPr>
          <p:cNvPr id="83" name="直線コネクタ 82"/>
          <p:cNvCxnSpPr/>
          <p:nvPr/>
        </p:nvCxnSpPr>
        <p:spPr>
          <a:xfrm>
            <a:off x="2001363" y="4216598"/>
            <a:ext cx="646368" cy="0"/>
          </a:xfrm>
          <a:prstGeom prst="line">
            <a:avLst/>
          </a:prstGeom>
        </p:spPr>
        <p:style>
          <a:lnRef idx="1">
            <a:schemeClr val="dk1"/>
          </a:lnRef>
          <a:fillRef idx="0">
            <a:schemeClr val="dk1"/>
          </a:fillRef>
          <a:effectRef idx="0">
            <a:schemeClr val="dk1"/>
          </a:effectRef>
          <a:fontRef idx="minor">
            <a:schemeClr val="tx1"/>
          </a:fontRef>
        </p:style>
      </p:cxnSp>
      <p:sp>
        <p:nvSpPr>
          <p:cNvPr id="84" name="テキスト ボックス 83"/>
          <p:cNvSpPr txBox="1"/>
          <p:nvPr/>
        </p:nvSpPr>
        <p:spPr>
          <a:xfrm>
            <a:off x="1644655" y="2738881"/>
            <a:ext cx="1428596" cy="400110"/>
          </a:xfrm>
          <a:prstGeom prst="rect">
            <a:avLst/>
          </a:prstGeom>
          <a:noFill/>
        </p:spPr>
        <p:txBody>
          <a:bodyPr wrap="none" rtlCol="0">
            <a:spAutoFit/>
          </a:bodyPr>
          <a:lstStyle/>
          <a:p>
            <a:r>
              <a:rPr kumimoji="1" lang="ja-JP" altLang="en-US" sz="2000" dirty="0" smtClean="0">
                <a:latin typeface="+mn-ea"/>
              </a:rPr>
              <a:t>ソフトウェア</a:t>
            </a:r>
            <a:endParaRPr kumimoji="1" lang="ja-JP" altLang="en-US" sz="2000" dirty="0">
              <a:latin typeface="+mn-ea"/>
            </a:endParaRPr>
          </a:p>
        </p:txBody>
      </p:sp>
      <p:sp>
        <p:nvSpPr>
          <p:cNvPr id="85" name="フレーム 84"/>
          <p:cNvSpPr/>
          <p:nvPr/>
        </p:nvSpPr>
        <p:spPr>
          <a:xfrm>
            <a:off x="963827" y="2240965"/>
            <a:ext cx="2752216" cy="2938062"/>
          </a:xfrm>
          <a:prstGeom prst="fram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solidFill>
                <a:schemeClr val="tx1"/>
              </a:solidFill>
              <a:latin typeface="+mn-ea"/>
            </a:endParaRPr>
          </a:p>
        </p:txBody>
      </p:sp>
      <p:sp>
        <p:nvSpPr>
          <p:cNvPr id="86" name="テキスト ボックス 85"/>
          <p:cNvSpPr txBox="1"/>
          <p:nvPr/>
        </p:nvSpPr>
        <p:spPr>
          <a:xfrm>
            <a:off x="1394805" y="2214990"/>
            <a:ext cx="1890261" cy="400110"/>
          </a:xfrm>
          <a:prstGeom prst="rect">
            <a:avLst/>
          </a:prstGeom>
          <a:noFill/>
        </p:spPr>
        <p:txBody>
          <a:bodyPr wrap="none" rtlCol="0">
            <a:spAutoFit/>
          </a:bodyPr>
          <a:lstStyle/>
          <a:p>
            <a:r>
              <a:rPr kumimoji="1" lang="ja-JP" altLang="en-US" sz="2000" dirty="0" smtClean="0">
                <a:latin typeface="+mn-ea"/>
              </a:rPr>
              <a:t>従来のデバッガ</a:t>
            </a:r>
            <a:endParaRPr kumimoji="1" lang="ja-JP" altLang="en-US" sz="2000" dirty="0">
              <a:latin typeface="+mn-ea"/>
            </a:endParaRPr>
          </a:p>
        </p:txBody>
      </p:sp>
      <p:sp>
        <p:nvSpPr>
          <p:cNvPr id="87" name="左矢印 86"/>
          <p:cNvSpPr/>
          <p:nvPr/>
        </p:nvSpPr>
        <p:spPr>
          <a:xfrm>
            <a:off x="2812439" y="3524692"/>
            <a:ext cx="543031" cy="28730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88" name="右矢印 87"/>
          <p:cNvSpPr/>
          <p:nvPr/>
        </p:nvSpPr>
        <p:spPr>
          <a:xfrm>
            <a:off x="2811339" y="3988957"/>
            <a:ext cx="585171" cy="2638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89" name="テキスト ボックス 88"/>
          <p:cNvSpPr txBox="1"/>
          <p:nvPr/>
        </p:nvSpPr>
        <p:spPr>
          <a:xfrm>
            <a:off x="2766974" y="3134238"/>
            <a:ext cx="697628" cy="400110"/>
          </a:xfrm>
          <a:prstGeom prst="rect">
            <a:avLst/>
          </a:prstGeom>
          <a:noFill/>
        </p:spPr>
        <p:txBody>
          <a:bodyPr wrap="none" rtlCol="0">
            <a:spAutoFit/>
          </a:bodyPr>
          <a:lstStyle/>
          <a:p>
            <a:r>
              <a:rPr kumimoji="1" lang="ja-JP" altLang="en-US" sz="2000" dirty="0" smtClean="0">
                <a:latin typeface="+mn-ea"/>
              </a:rPr>
              <a:t>制御</a:t>
            </a:r>
            <a:endParaRPr kumimoji="1" lang="ja-JP" altLang="en-US" sz="2000" dirty="0">
              <a:latin typeface="+mn-ea"/>
            </a:endParaRPr>
          </a:p>
        </p:txBody>
      </p:sp>
      <p:sp>
        <p:nvSpPr>
          <p:cNvPr id="90" name="左矢印 89"/>
          <p:cNvSpPr/>
          <p:nvPr/>
        </p:nvSpPr>
        <p:spPr>
          <a:xfrm>
            <a:off x="3736563" y="3500588"/>
            <a:ext cx="2096212" cy="264062"/>
          </a:xfrm>
          <a:prstGeom prst="leftArrow">
            <a:avLst>
              <a:gd name="adj1" fmla="val 6459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pic>
        <p:nvPicPr>
          <p:cNvPr id="91" name="図 9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34251" y="2867871"/>
            <a:ext cx="1488722" cy="1529494"/>
          </a:xfrm>
          <a:prstGeom prst="rect">
            <a:avLst/>
          </a:prstGeom>
        </p:spPr>
      </p:pic>
      <p:sp>
        <p:nvSpPr>
          <p:cNvPr id="92" name="テキスト ボックス 91"/>
          <p:cNvSpPr txBox="1"/>
          <p:nvPr/>
        </p:nvSpPr>
        <p:spPr>
          <a:xfrm>
            <a:off x="2765143" y="4267521"/>
            <a:ext cx="700833" cy="400110"/>
          </a:xfrm>
          <a:prstGeom prst="rect">
            <a:avLst/>
          </a:prstGeom>
          <a:noFill/>
        </p:spPr>
        <p:txBody>
          <a:bodyPr wrap="none" rtlCol="0">
            <a:spAutoFit/>
          </a:bodyPr>
          <a:lstStyle/>
          <a:p>
            <a:r>
              <a:rPr kumimoji="1" lang="ja-JP" altLang="en-US" sz="2000" dirty="0" smtClean="0">
                <a:latin typeface="+mn-ea"/>
              </a:rPr>
              <a:t>状態</a:t>
            </a:r>
            <a:endParaRPr kumimoji="1" lang="ja-JP" altLang="en-US" sz="2000" dirty="0">
              <a:latin typeface="+mn-ea"/>
            </a:endParaRPr>
          </a:p>
        </p:txBody>
      </p:sp>
      <p:sp>
        <p:nvSpPr>
          <p:cNvPr id="93" name="テキスト ボックス 92"/>
          <p:cNvSpPr txBox="1"/>
          <p:nvPr/>
        </p:nvSpPr>
        <p:spPr>
          <a:xfrm>
            <a:off x="4088651" y="2780295"/>
            <a:ext cx="1604928" cy="707886"/>
          </a:xfrm>
          <a:prstGeom prst="rect">
            <a:avLst/>
          </a:prstGeom>
          <a:noFill/>
        </p:spPr>
        <p:txBody>
          <a:bodyPr wrap="none" rtlCol="0">
            <a:spAutoFit/>
          </a:bodyPr>
          <a:lstStyle/>
          <a:p>
            <a:r>
              <a:rPr kumimoji="1" lang="ja-JP" altLang="en-US" sz="2000" dirty="0" smtClean="0">
                <a:latin typeface="+mn-ea"/>
              </a:rPr>
              <a:t>実行の中断・</a:t>
            </a:r>
            <a:endParaRPr kumimoji="1" lang="en-US" altLang="ja-JP" sz="2000" dirty="0" smtClean="0">
              <a:latin typeface="+mn-ea"/>
            </a:endParaRPr>
          </a:p>
          <a:p>
            <a:r>
              <a:rPr kumimoji="1" lang="ja-JP" altLang="en-US" sz="2000" dirty="0">
                <a:latin typeface="+mn-ea"/>
              </a:rPr>
              <a:t>再開</a:t>
            </a:r>
            <a:r>
              <a:rPr kumimoji="1" lang="ja-JP" altLang="en-US" sz="2000" dirty="0" smtClean="0">
                <a:latin typeface="+mn-ea"/>
              </a:rPr>
              <a:t>の指示</a:t>
            </a:r>
            <a:endParaRPr kumimoji="1" lang="en-US" altLang="ja-JP" sz="2000" dirty="0" smtClean="0">
              <a:latin typeface="+mn-ea"/>
            </a:endParaRPr>
          </a:p>
        </p:txBody>
      </p:sp>
      <p:sp>
        <p:nvSpPr>
          <p:cNvPr id="110" name="左矢印 109"/>
          <p:cNvSpPr/>
          <p:nvPr/>
        </p:nvSpPr>
        <p:spPr>
          <a:xfrm rot="10800000">
            <a:off x="3735254" y="4299856"/>
            <a:ext cx="1155858" cy="30414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111" name="テキスト ボックス 110"/>
          <p:cNvSpPr txBox="1"/>
          <p:nvPr/>
        </p:nvSpPr>
        <p:spPr>
          <a:xfrm>
            <a:off x="3921135" y="4918301"/>
            <a:ext cx="2719014" cy="707886"/>
          </a:xfrm>
          <a:prstGeom prst="rect">
            <a:avLst/>
          </a:prstGeom>
          <a:noFill/>
        </p:spPr>
        <p:txBody>
          <a:bodyPr wrap="none" rtlCol="0">
            <a:spAutoFit/>
          </a:bodyPr>
          <a:lstStyle/>
          <a:p>
            <a:r>
              <a:rPr kumimoji="1" lang="ja-JP" altLang="en-US" sz="2000" dirty="0" smtClean="0">
                <a:latin typeface="+mn-ea"/>
              </a:rPr>
              <a:t>停止中のソフトウェアの</a:t>
            </a:r>
            <a:endParaRPr kumimoji="1" lang="en-US" altLang="ja-JP" sz="2000" dirty="0" smtClean="0">
              <a:latin typeface="+mn-ea"/>
            </a:endParaRPr>
          </a:p>
          <a:p>
            <a:pPr algn="ctr"/>
            <a:r>
              <a:rPr kumimoji="1" lang="ja-JP" altLang="en-US" sz="2000" dirty="0" smtClean="0">
                <a:latin typeface="+mn-ea"/>
              </a:rPr>
              <a:t>完全な内部状態</a:t>
            </a:r>
            <a:endParaRPr kumimoji="1" lang="en-US" altLang="ja-JP" sz="2000" dirty="0" smtClean="0">
              <a:latin typeface="+mn-ea"/>
            </a:endParaRPr>
          </a:p>
        </p:txBody>
      </p:sp>
      <p:sp>
        <p:nvSpPr>
          <p:cNvPr id="114" name="円柱 113"/>
          <p:cNvSpPr/>
          <p:nvPr/>
        </p:nvSpPr>
        <p:spPr>
          <a:xfrm>
            <a:off x="4891115" y="3988956"/>
            <a:ext cx="912425" cy="929345"/>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23" name="スマイル 22"/>
          <p:cNvSpPr/>
          <p:nvPr/>
        </p:nvSpPr>
        <p:spPr>
          <a:xfrm>
            <a:off x="573302" y="5660249"/>
            <a:ext cx="390525" cy="390525"/>
          </a:xfrm>
          <a:prstGeom prst="smileyFace">
            <a:avLst>
              <a:gd name="adj" fmla="val -4653"/>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730828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3"/>
                                        </p:tgtEl>
                                        <p:attrNameLst>
                                          <p:attrName>style.visibility</p:attrName>
                                        </p:attrNameLst>
                                      </p:cBhvr>
                                      <p:to>
                                        <p:strVal val="visible"/>
                                      </p:to>
                                    </p:set>
                                    <p:animEffect transition="in" filter="fade">
                                      <p:cBhvr>
                                        <p:cTn id="7" dur="500"/>
                                        <p:tgtEl>
                                          <p:spTgt spid="9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0"/>
                                        </p:tgtEl>
                                        <p:attrNameLst>
                                          <p:attrName>style.visibility</p:attrName>
                                        </p:attrNameLst>
                                      </p:cBhvr>
                                      <p:to>
                                        <p:strVal val="visible"/>
                                      </p:to>
                                    </p:set>
                                    <p:animEffect transition="in" filter="fade">
                                      <p:cBhvr>
                                        <p:cTn id="10" dur="500"/>
                                        <p:tgtEl>
                                          <p:spTgt spid="9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87"/>
                                        </p:tgtEl>
                                        <p:attrNameLst>
                                          <p:attrName>style.visibility</p:attrName>
                                        </p:attrNameLst>
                                      </p:cBhvr>
                                      <p:to>
                                        <p:strVal val="visible"/>
                                      </p:to>
                                    </p:set>
                                    <p:animEffect transition="in" filter="fade">
                                      <p:cBhvr>
                                        <p:cTn id="15" dur="500"/>
                                        <p:tgtEl>
                                          <p:spTgt spid="87"/>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88"/>
                                        </p:tgtEl>
                                        <p:attrNameLst>
                                          <p:attrName>style.visibility</p:attrName>
                                        </p:attrNameLst>
                                      </p:cBhvr>
                                      <p:to>
                                        <p:strVal val="visible"/>
                                      </p:to>
                                    </p:set>
                                    <p:animEffect transition="in" filter="fade">
                                      <p:cBhvr>
                                        <p:cTn id="18" dur="500"/>
                                        <p:tgtEl>
                                          <p:spTgt spid="88"/>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92"/>
                                        </p:tgtEl>
                                        <p:attrNameLst>
                                          <p:attrName>style.visibility</p:attrName>
                                        </p:attrNameLst>
                                      </p:cBhvr>
                                      <p:to>
                                        <p:strVal val="visible"/>
                                      </p:to>
                                    </p:set>
                                    <p:animEffect transition="in" filter="fade">
                                      <p:cBhvr>
                                        <p:cTn id="21" dur="500"/>
                                        <p:tgtEl>
                                          <p:spTgt spid="92"/>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89"/>
                                        </p:tgtEl>
                                        <p:attrNameLst>
                                          <p:attrName>style.visibility</p:attrName>
                                        </p:attrNameLst>
                                      </p:cBhvr>
                                      <p:to>
                                        <p:strVal val="visible"/>
                                      </p:to>
                                    </p:set>
                                    <p:animEffect transition="in" filter="fade">
                                      <p:cBhvr>
                                        <p:cTn id="24" dur="500"/>
                                        <p:tgtEl>
                                          <p:spTgt spid="89"/>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10"/>
                                        </p:tgtEl>
                                        <p:attrNameLst>
                                          <p:attrName>style.visibility</p:attrName>
                                        </p:attrNameLst>
                                      </p:cBhvr>
                                      <p:to>
                                        <p:strVal val="visible"/>
                                      </p:to>
                                    </p:set>
                                    <p:animEffect transition="in" filter="fade">
                                      <p:cBhvr>
                                        <p:cTn id="29" dur="500"/>
                                        <p:tgtEl>
                                          <p:spTgt spid="110"/>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14"/>
                                        </p:tgtEl>
                                        <p:attrNameLst>
                                          <p:attrName>style.visibility</p:attrName>
                                        </p:attrNameLst>
                                      </p:cBhvr>
                                      <p:to>
                                        <p:strVal val="visible"/>
                                      </p:to>
                                    </p:set>
                                    <p:animEffect transition="in" filter="fade">
                                      <p:cBhvr>
                                        <p:cTn id="32" dur="500"/>
                                        <p:tgtEl>
                                          <p:spTgt spid="114"/>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11"/>
                                        </p:tgtEl>
                                        <p:attrNameLst>
                                          <p:attrName>style.visibility</p:attrName>
                                        </p:attrNameLst>
                                      </p:cBhvr>
                                      <p:to>
                                        <p:strVal val="visible"/>
                                      </p:to>
                                    </p:set>
                                    <p:animEffect transition="in" filter="fade">
                                      <p:cBhvr>
                                        <p:cTn id="35" dur="500"/>
                                        <p:tgtEl>
                                          <p:spTgt spid="111"/>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fade">
                                      <p:cBhvr>
                                        <p:cTn id="40" dur="500"/>
                                        <p:tgtEl>
                                          <p:spTgt spid="3">
                                            <p:txEl>
                                              <p:pRg st="7" end="7"/>
                                            </p:tx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23"/>
                                        </p:tgtEl>
                                        <p:attrNameLst>
                                          <p:attrName>style.visibility</p:attrName>
                                        </p:attrNameLst>
                                      </p:cBhvr>
                                      <p:to>
                                        <p:strVal val="visible"/>
                                      </p:to>
                                    </p:set>
                                    <p:animEffect transition="in" filter="fade">
                                      <p:cBhvr>
                                        <p:cTn id="43"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 grpId="0" animBg="1"/>
      <p:bldP spid="88" grpId="0" animBg="1"/>
      <p:bldP spid="89" grpId="0"/>
      <p:bldP spid="90" grpId="0" animBg="1"/>
      <p:bldP spid="92" grpId="0"/>
      <p:bldP spid="93" grpId="0"/>
      <p:bldP spid="110" grpId="0" animBg="1"/>
      <p:bldP spid="111" grpId="0"/>
      <p:bldP spid="114" grpId="0" animBg="1"/>
      <p:bldP spid="2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a:t>
            </a:fld>
            <a:endParaRPr lang="en-US" altLang="ja-JP" dirty="0"/>
          </a:p>
        </p:txBody>
      </p:sp>
      <p:sp>
        <p:nvSpPr>
          <p:cNvPr id="3" name="タイトル 2"/>
          <p:cNvSpPr>
            <a:spLocks noGrp="1"/>
          </p:cNvSpPr>
          <p:nvPr>
            <p:ph type="title"/>
          </p:nvPr>
        </p:nvSpPr>
        <p:spPr/>
        <p:txBody>
          <a:bodyPr/>
          <a:lstStyle/>
          <a:p>
            <a:r>
              <a:rPr lang="ja-JP" altLang="en-US" dirty="0" smtClean="0"/>
              <a:t>ロギング</a:t>
            </a:r>
            <a:endParaRPr kumimoji="1" lang="ja-JP" altLang="en-US" dirty="0"/>
          </a:p>
        </p:txBody>
      </p:sp>
      <p:sp>
        <p:nvSpPr>
          <p:cNvPr id="31" name="テキスト ボックス 30"/>
          <p:cNvSpPr txBox="1"/>
          <p:nvPr/>
        </p:nvSpPr>
        <p:spPr>
          <a:xfrm>
            <a:off x="813653" y="4690799"/>
            <a:ext cx="7508787" cy="1569660"/>
          </a:xfrm>
          <a:prstGeom prst="rect">
            <a:avLst/>
          </a:prstGeom>
          <a:noFill/>
        </p:spPr>
        <p:txBody>
          <a:bodyPr wrap="none" rtlCol="0">
            <a:spAutoFit/>
          </a:bodyPr>
          <a:lstStyle/>
          <a:p>
            <a:r>
              <a:rPr kumimoji="1" lang="ja-JP" altLang="en-US" sz="2400" dirty="0" smtClean="0"/>
              <a:t>必要になる情報を予測し，収集用の命令を</a:t>
            </a:r>
            <a:r>
              <a:rPr lang="ja-JP" altLang="en-US" sz="2400" b="1" dirty="0">
                <a:solidFill>
                  <a:srgbClr val="FF0000"/>
                </a:solidFill>
              </a:rPr>
              <a:t>予</a:t>
            </a:r>
            <a:r>
              <a:rPr lang="ja-JP" altLang="en-US" sz="2400" b="1" dirty="0" smtClean="0">
                <a:solidFill>
                  <a:srgbClr val="FF0000"/>
                </a:solidFill>
              </a:rPr>
              <a:t>め</a:t>
            </a:r>
            <a:r>
              <a:rPr kumimoji="1" lang="ja-JP" altLang="en-US" sz="2400" dirty="0" smtClean="0">
                <a:solidFill>
                  <a:srgbClr val="FF0000"/>
                </a:solidFill>
              </a:rPr>
              <a:t>埋め込</a:t>
            </a:r>
            <a:r>
              <a:rPr lang="ja-JP" altLang="en-US" sz="2400" dirty="0" smtClean="0">
                <a:solidFill>
                  <a:srgbClr val="FF0000"/>
                </a:solidFill>
              </a:rPr>
              <a:t>む</a:t>
            </a:r>
            <a:endParaRPr lang="en-US" altLang="ja-JP" sz="2400" dirty="0" smtClean="0">
              <a:solidFill>
                <a:srgbClr val="FF0000"/>
              </a:solidFill>
            </a:endParaRPr>
          </a:p>
          <a:p>
            <a:endParaRPr kumimoji="1" lang="en-US" altLang="ja-JP" sz="2400" dirty="0">
              <a:solidFill>
                <a:srgbClr val="FF0000"/>
              </a:solidFill>
            </a:endParaRPr>
          </a:p>
          <a:p>
            <a:r>
              <a:rPr lang="ja-JP" altLang="en-US" sz="2400" dirty="0" smtClean="0">
                <a:solidFill>
                  <a:srgbClr val="FF0000"/>
                </a:solidFill>
              </a:rPr>
              <a:t>　</a:t>
            </a:r>
            <a:r>
              <a:rPr lang="ja-JP" altLang="en-US" sz="2400" dirty="0" smtClean="0"/>
              <a:t>・デバッグに不必要な情報も取得してしまう</a:t>
            </a:r>
            <a:endParaRPr lang="en-US" altLang="ja-JP" sz="2400" dirty="0" smtClean="0"/>
          </a:p>
          <a:p>
            <a:r>
              <a:rPr lang="ja-JP" altLang="en-US" sz="2400" dirty="0" smtClean="0"/>
              <a:t>　・予定外の情報が必要になった際に手間がかかる</a:t>
            </a:r>
            <a:endParaRPr lang="en-US" altLang="ja-JP" sz="2400" dirty="0" smtClean="0"/>
          </a:p>
        </p:txBody>
      </p:sp>
      <p:sp>
        <p:nvSpPr>
          <p:cNvPr id="21" name="メモ 20"/>
          <p:cNvSpPr/>
          <p:nvPr/>
        </p:nvSpPr>
        <p:spPr>
          <a:xfrm>
            <a:off x="2166099" y="3035987"/>
            <a:ext cx="916402" cy="1179769"/>
          </a:xfrm>
          <a:prstGeom prst="foldedCorner">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cxnSp>
        <p:nvCxnSpPr>
          <p:cNvPr id="22" name="直線コネクタ 21"/>
          <p:cNvCxnSpPr/>
          <p:nvPr/>
        </p:nvCxnSpPr>
        <p:spPr>
          <a:xfrm>
            <a:off x="2319923" y="3264233"/>
            <a:ext cx="607718" cy="0"/>
          </a:xfrm>
          <a:prstGeom prst="line">
            <a:avLst/>
          </a:prstGeom>
        </p:spPr>
        <p:style>
          <a:lnRef idx="1">
            <a:schemeClr val="dk1"/>
          </a:lnRef>
          <a:fillRef idx="0">
            <a:schemeClr val="dk1"/>
          </a:fillRef>
          <a:effectRef idx="0">
            <a:schemeClr val="dk1"/>
          </a:effectRef>
          <a:fontRef idx="minor">
            <a:schemeClr val="tx1"/>
          </a:fontRef>
        </p:style>
      </p:cxnSp>
      <p:cxnSp>
        <p:nvCxnSpPr>
          <p:cNvPr id="23" name="直線コネクタ 22"/>
          <p:cNvCxnSpPr/>
          <p:nvPr/>
        </p:nvCxnSpPr>
        <p:spPr>
          <a:xfrm>
            <a:off x="2337609" y="3460861"/>
            <a:ext cx="607718" cy="0"/>
          </a:xfrm>
          <a:prstGeom prst="line">
            <a:avLst/>
          </a:prstGeom>
        </p:spPr>
        <p:style>
          <a:lnRef idx="1">
            <a:schemeClr val="dk1"/>
          </a:lnRef>
          <a:fillRef idx="0">
            <a:schemeClr val="dk1"/>
          </a:fillRef>
          <a:effectRef idx="0">
            <a:schemeClr val="dk1"/>
          </a:effectRef>
          <a:fontRef idx="minor">
            <a:schemeClr val="tx1"/>
          </a:fontRef>
        </p:style>
      </p:cxnSp>
      <p:cxnSp>
        <p:nvCxnSpPr>
          <p:cNvPr id="24" name="直線コネクタ 23"/>
          <p:cNvCxnSpPr/>
          <p:nvPr/>
        </p:nvCxnSpPr>
        <p:spPr>
          <a:xfrm>
            <a:off x="2337609" y="3667781"/>
            <a:ext cx="607718" cy="0"/>
          </a:xfrm>
          <a:prstGeom prst="line">
            <a:avLst/>
          </a:prstGeom>
        </p:spPr>
        <p:style>
          <a:lnRef idx="1">
            <a:schemeClr val="dk1"/>
          </a:lnRef>
          <a:fillRef idx="0">
            <a:schemeClr val="dk1"/>
          </a:fillRef>
          <a:effectRef idx="0">
            <a:schemeClr val="dk1"/>
          </a:effectRef>
          <a:fontRef idx="minor">
            <a:schemeClr val="tx1"/>
          </a:fontRef>
        </p:style>
      </p:cxnSp>
      <p:cxnSp>
        <p:nvCxnSpPr>
          <p:cNvPr id="25" name="直線コネクタ 24"/>
          <p:cNvCxnSpPr/>
          <p:nvPr/>
        </p:nvCxnSpPr>
        <p:spPr>
          <a:xfrm>
            <a:off x="2319923" y="3885290"/>
            <a:ext cx="607718" cy="0"/>
          </a:xfrm>
          <a:prstGeom prst="line">
            <a:avLst/>
          </a:prstGeom>
        </p:spPr>
        <p:style>
          <a:lnRef idx="1">
            <a:schemeClr val="dk1"/>
          </a:lnRef>
          <a:fillRef idx="0">
            <a:schemeClr val="dk1"/>
          </a:fillRef>
          <a:effectRef idx="0">
            <a:schemeClr val="dk1"/>
          </a:effectRef>
          <a:fontRef idx="minor">
            <a:schemeClr val="tx1"/>
          </a:fontRef>
        </p:style>
      </p:cxnSp>
      <p:sp>
        <p:nvSpPr>
          <p:cNvPr id="26" name="正方形/長方形 25"/>
          <p:cNvSpPr/>
          <p:nvPr/>
        </p:nvSpPr>
        <p:spPr>
          <a:xfrm>
            <a:off x="2638250" y="3337316"/>
            <a:ext cx="289391" cy="112957"/>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dirty="0"/>
          </a:p>
        </p:txBody>
      </p:sp>
      <p:sp>
        <p:nvSpPr>
          <p:cNvPr id="27" name="正方形/長方形 26"/>
          <p:cNvSpPr/>
          <p:nvPr/>
        </p:nvSpPr>
        <p:spPr>
          <a:xfrm>
            <a:off x="2655936" y="3792640"/>
            <a:ext cx="289391" cy="112957"/>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dirty="0"/>
          </a:p>
        </p:txBody>
      </p:sp>
      <p:sp>
        <p:nvSpPr>
          <p:cNvPr id="28" name="右矢印 27"/>
          <p:cNvSpPr/>
          <p:nvPr/>
        </p:nvSpPr>
        <p:spPr>
          <a:xfrm flipV="1">
            <a:off x="2945327" y="3233067"/>
            <a:ext cx="675796" cy="300295"/>
          </a:xfrm>
          <a:prstGeom prst="rightArrow">
            <a:avLst>
              <a:gd name="adj1" fmla="val 34477"/>
              <a:gd name="adj2" fmla="val 50000"/>
            </a:avLst>
          </a:prstGeom>
          <a:ln w="285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9" name="円柱 28"/>
          <p:cNvSpPr/>
          <p:nvPr/>
        </p:nvSpPr>
        <p:spPr>
          <a:xfrm>
            <a:off x="3861728" y="3085872"/>
            <a:ext cx="956591" cy="1020833"/>
          </a:xfrm>
          <a:prstGeom prst="can">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0" name="右矢印 29"/>
          <p:cNvSpPr/>
          <p:nvPr/>
        </p:nvSpPr>
        <p:spPr>
          <a:xfrm flipV="1">
            <a:off x="2952849" y="3698969"/>
            <a:ext cx="675796" cy="300295"/>
          </a:xfrm>
          <a:prstGeom prst="rightArrow">
            <a:avLst>
              <a:gd name="adj1" fmla="val 34477"/>
              <a:gd name="adj2" fmla="val 50000"/>
            </a:avLst>
          </a:prstGeom>
          <a:ln w="285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2" name="テキスト ボックス 31"/>
          <p:cNvSpPr txBox="1"/>
          <p:nvPr/>
        </p:nvSpPr>
        <p:spPr>
          <a:xfrm>
            <a:off x="1995561" y="2590792"/>
            <a:ext cx="1404895" cy="436806"/>
          </a:xfrm>
          <a:prstGeom prst="rect">
            <a:avLst/>
          </a:prstGeom>
          <a:noFill/>
        </p:spPr>
        <p:txBody>
          <a:bodyPr wrap="none" rtlCol="0">
            <a:spAutoFit/>
          </a:bodyPr>
          <a:lstStyle/>
          <a:p>
            <a:r>
              <a:rPr kumimoji="1" lang="ja-JP" altLang="en-US" sz="1600" b="1" dirty="0" smtClean="0"/>
              <a:t>ソフトウェア</a:t>
            </a:r>
            <a:endParaRPr kumimoji="1" lang="ja-JP" altLang="en-US" sz="1600" b="1" dirty="0"/>
          </a:p>
        </p:txBody>
      </p:sp>
      <p:sp>
        <p:nvSpPr>
          <p:cNvPr id="33" name="テキスト ボックス 32"/>
          <p:cNvSpPr txBox="1"/>
          <p:nvPr/>
        </p:nvSpPr>
        <p:spPr>
          <a:xfrm>
            <a:off x="3850754" y="2590792"/>
            <a:ext cx="1152656" cy="436806"/>
          </a:xfrm>
          <a:prstGeom prst="rect">
            <a:avLst/>
          </a:prstGeom>
          <a:noFill/>
        </p:spPr>
        <p:txBody>
          <a:bodyPr wrap="none" rtlCol="0">
            <a:spAutoFit/>
          </a:bodyPr>
          <a:lstStyle/>
          <a:p>
            <a:r>
              <a:rPr kumimoji="1" lang="ja-JP" altLang="en-US" sz="1600" b="1" dirty="0" smtClean="0"/>
              <a:t>実行ログ</a:t>
            </a:r>
            <a:endParaRPr kumimoji="1" lang="ja-JP" altLang="en-US" sz="1600" b="1" dirty="0"/>
          </a:p>
        </p:txBody>
      </p:sp>
      <p:pic>
        <p:nvPicPr>
          <p:cNvPr id="46" name="図 4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04005" y="2766147"/>
            <a:ext cx="1399703" cy="1534429"/>
          </a:xfrm>
          <a:prstGeom prst="rect">
            <a:avLst/>
          </a:prstGeom>
        </p:spPr>
      </p:pic>
      <p:sp>
        <p:nvSpPr>
          <p:cNvPr id="49" name="右矢印 48"/>
          <p:cNvSpPr/>
          <p:nvPr/>
        </p:nvSpPr>
        <p:spPr>
          <a:xfrm rot="10800000">
            <a:off x="5061048" y="3450271"/>
            <a:ext cx="690840" cy="308866"/>
          </a:xfrm>
          <a:prstGeom prst="rightArrow">
            <a:avLst>
              <a:gd name="adj1" fmla="val 37178"/>
              <a:gd name="adj2" fmla="val 50000"/>
            </a:avLst>
          </a:prstGeom>
          <a:ln w="285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0" name="テキスト ボックス 49"/>
          <p:cNvSpPr txBox="1"/>
          <p:nvPr/>
        </p:nvSpPr>
        <p:spPr>
          <a:xfrm>
            <a:off x="5079629" y="3075004"/>
            <a:ext cx="709327" cy="436806"/>
          </a:xfrm>
          <a:prstGeom prst="rect">
            <a:avLst/>
          </a:prstGeom>
          <a:noFill/>
        </p:spPr>
        <p:txBody>
          <a:bodyPr wrap="none" rtlCol="0">
            <a:spAutoFit/>
          </a:bodyPr>
          <a:lstStyle/>
          <a:p>
            <a:r>
              <a:rPr kumimoji="1" lang="ja-JP" altLang="en-US" sz="1600" b="1" dirty="0"/>
              <a:t>分析</a:t>
            </a:r>
          </a:p>
        </p:txBody>
      </p:sp>
      <p:sp>
        <p:nvSpPr>
          <p:cNvPr id="51" name="テキスト ボックス 50"/>
          <p:cNvSpPr txBox="1"/>
          <p:nvPr/>
        </p:nvSpPr>
        <p:spPr>
          <a:xfrm>
            <a:off x="3101830" y="4011626"/>
            <a:ext cx="709327" cy="436806"/>
          </a:xfrm>
          <a:prstGeom prst="rect">
            <a:avLst/>
          </a:prstGeom>
          <a:noFill/>
        </p:spPr>
        <p:txBody>
          <a:bodyPr wrap="none" rtlCol="0">
            <a:spAutoFit/>
          </a:bodyPr>
          <a:lstStyle/>
          <a:p>
            <a:r>
              <a:rPr kumimoji="1" lang="ja-JP" altLang="en-US" sz="1600" b="1" dirty="0"/>
              <a:t>出力</a:t>
            </a:r>
          </a:p>
        </p:txBody>
      </p:sp>
      <p:sp>
        <p:nvSpPr>
          <p:cNvPr id="52" name="テキスト ボックス 51"/>
          <p:cNvSpPr txBox="1"/>
          <p:nvPr/>
        </p:nvSpPr>
        <p:spPr>
          <a:xfrm>
            <a:off x="518814" y="1633272"/>
            <a:ext cx="4273927" cy="523220"/>
          </a:xfrm>
          <a:prstGeom prst="rect">
            <a:avLst/>
          </a:prstGeom>
          <a:noFill/>
        </p:spPr>
        <p:txBody>
          <a:bodyPr wrap="none" rtlCol="0">
            <a:spAutoFit/>
          </a:bodyPr>
          <a:lstStyle/>
          <a:p>
            <a:pPr marL="0" indent="0">
              <a:buNone/>
            </a:pPr>
            <a:r>
              <a:rPr lang="ja-JP" altLang="en-US" sz="2800" dirty="0">
                <a:latin typeface="+mn-ea"/>
              </a:rPr>
              <a:t>標準的</a:t>
            </a:r>
            <a:r>
              <a:rPr lang="ja-JP" altLang="en-US" sz="2800" dirty="0" smtClean="0">
                <a:latin typeface="+mn-ea"/>
              </a:rPr>
              <a:t>なロギングのモデル</a:t>
            </a:r>
            <a:endParaRPr lang="en-US" altLang="ja-JP" sz="2800" dirty="0">
              <a:latin typeface="+mn-ea"/>
            </a:endParaRPr>
          </a:p>
        </p:txBody>
      </p:sp>
      <p:sp>
        <p:nvSpPr>
          <p:cNvPr id="34" name="スマイル 33"/>
          <p:cNvSpPr/>
          <p:nvPr/>
        </p:nvSpPr>
        <p:spPr>
          <a:xfrm>
            <a:off x="618390" y="5609905"/>
            <a:ext cx="390525" cy="390525"/>
          </a:xfrm>
          <a:prstGeom prst="smileyFace">
            <a:avLst>
              <a:gd name="adj" fmla="val -4653"/>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4090721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1">
                                            <p:txEl>
                                              <p:pRg st="0" end="0"/>
                                            </p:txEl>
                                          </p:spTgt>
                                        </p:tgtEl>
                                        <p:attrNameLst>
                                          <p:attrName>style.visibility</p:attrName>
                                        </p:attrNameLst>
                                      </p:cBhvr>
                                      <p:to>
                                        <p:strVal val="visible"/>
                                      </p:to>
                                    </p:set>
                                    <p:animEffect transition="in" filter="fade">
                                      <p:cBhvr>
                                        <p:cTn id="7" dur="500"/>
                                        <p:tgtEl>
                                          <p:spTgt spid="31">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6"/>
                                        </p:tgtEl>
                                        <p:attrNameLst>
                                          <p:attrName>style.visibility</p:attrName>
                                        </p:attrNameLst>
                                      </p:cBhvr>
                                      <p:to>
                                        <p:strVal val="visible"/>
                                      </p:to>
                                    </p:set>
                                    <p:animEffect transition="in" filter="fade">
                                      <p:cBhvr>
                                        <p:cTn id="10" dur="500"/>
                                        <p:tgtEl>
                                          <p:spTgt spid="2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7"/>
                                        </p:tgtEl>
                                        <p:attrNameLst>
                                          <p:attrName>style.visibility</p:attrName>
                                        </p:attrNameLst>
                                      </p:cBhvr>
                                      <p:to>
                                        <p:strVal val="visible"/>
                                      </p:to>
                                    </p:set>
                                    <p:animEffect transition="in" filter="fade">
                                      <p:cBhvr>
                                        <p:cTn id="13" dur="500"/>
                                        <p:tgtEl>
                                          <p:spTgt spid="27"/>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8"/>
                                        </p:tgtEl>
                                        <p:attrNameLst>
                                          <p:attrName>style.visibility</p:attrName>
                                        </p:attrNameLst>
                                      </p:cBhvr>
                                      <p:to>
                                        <p:strVal val="visible"/>
                                      </p:to>
                                    </p:set>
                                    <p:animEffect transition="in" filter="fade">
                                      <p:cBhvr>
                                        <p:cTn id="18" dur="500"/>
                                        <p:tgtEl>
                                          <p:spTgt spid="28"/>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0"/>
                                        </p:tgtEl>
                                        <p:attrNameLst>
                                          <p:attrName>style.visibility</p:attrName>
                                        </p:attrNameLst>
                                      </p:cBhvr>
                                      <p:to>
                                        <p:strVal val="visible"/>
                                      </p:to>
                                    </p:set>
                                    <p:animEffect transition="in" filter="fade">
                                      <p:cBhvr>
                                        <p:cTn id="21" dur="500"/>
                                        <p:tgtEl>
                                          <p:spTgt spid="30"/>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51"/>
                                        </p:tgtEl>
                                        <p:attrNameLst>
                                          <p:attrName>style.visibility</p:attrName>
                                        </p:attrNameLst>
                                      </p:cBhvr>
                                      <p:to>
                                        <p:strVal val="visible"/>
                                      </p:to>
                                    </p:set>
                                    <p:animEffect transition="in" filter="fade">
                                      <p:cBhvr>
                                        <p:cTn id="24" dur="500"/>
                                        <p:tgtEl>
                                          <p:spTgt spid="51"/>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3"/>
                                        </p:tgtEl>
                                        <p:attrNameLst>
                                          <p:attrName>style.visibility</p:attrName>
                                        </p:attrNameLst>
                                      </p:cBhvr>
                                      <p:to>
                                        <p:strVal val="visible"/>
                                      </p:to>
                                    </p:set>
                                    <p:animEffect transition="in" filter="fade">
                                      <p:cBhvr>
                                        <p:cTn id="27" dur="500"/>
                                        <p:tgtEl>
                                          <p:spTgt spid="33"/>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9"/>
                                        </p:tgtEl>
                                        <p:attrNameLst>
                                          <p:attrName>style.visibility</p:attrName>
                                        </p:attrNameLst>
                                      </p:cBhvr>
                                      <p:to>
                                        <p:strVal val="visible"/>
                                      </p:to>
                                    </p:set>
                                    <p:animEffect transition="in" filter="fade">
                                      <p:cBhvr>
                                        <p:cTn id="30" dur="500"/>
                                        <p:tgtEl>
                                          <p:spTgt spid="29"/>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50"/>
                                        </p:tgtEl>
                                        <p:attrNameLst>
                                          <p:attrName>style.visibility</p:attrName>
                                        </p:attrNameLst>
                                      </p:cBhvr>
                                      <p:to>
                                        <p:strVal val="visible"/>
                                      </p:to>
                                    </p:set>
                                    <p:animEffect transition="in" filter="fade">
                                      <p:cBhvr>
                                        <p:cTn id="35" dur="500"/>
                                        <p:tgtEl>
                                          <p:spTgt spid="50"/>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49"/>
                                        </p:tgtEl>
                                        <p:attrNameLst>
                                          <p:attrName>style.visibility</p:attrName>
                                        </p:attrNameLst>
                                      </p:cBhvr>
                                      <p:to>
                                        <p:strVal val="visible"/>
                                      </p:to>
                                    </p:set>
                                    <p:animEffect transition="in" filter="fade">
                                      <p:cBhvr>
                                        <p:cTn id="38" dur="500"/>
                                        <p:tgtEl>
                                          <p:spTgt spid="49"/>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34"/>
                                        </p:tgtEl>
                                        <p:attrNameLst>
                                          <p:attrName>style.visibility</p:attrName>
                                        </p:attrNameLst>
                                      </p:cBhvr>
                                      <p:to>
                                        <p:strVal val="visible"/>
                                      </p:to>
                                    </p:set>
                                    <p:animEffect transition="in" filter="fade">
                                      <p:cBhvr>
                                        <p:cTn id="43" dur="500"/>
                                        <p:tgtEl>
                                          <p:spTgt spid="34"/>
                                        </p:tgtEl>
                                      </p:cBhvr>
                                    </p:animEffect>
                                  </p:childTnLst>
                                </p:cTn>
                              </p:par>
                              <p:par>
                                <p:cTn id="44" presetID="10" presetClass="entr" presetSubtype="0" fill="hold" nodeType="withEffect">
                                  <p:stCondLst>
                                    <p:cond delay="0"/>
                                  </p:stCondLst>
                                  <p:childTnLst>
                                    <p:set>
                                      <p:cBhvr>
                                        <p:cTn id="45" dur="1" fill="hold">
                                          <p:stCondLst>
                                            <p:cond delay="0"/>
                                          </p:stCondLst>
                                        </p:cTn>
                                        <p:tgtEl>
                                          <p:spTgt spid="31">
                                            <p:txEl>
                                              <p:pRg st="2" end="2"/>
                                            </p:txEl>
                                          </p:spTgt>
                                        </p:tgtEl>
                                        <p:attrNameLst>
                                          <p:attrName>style.visibility</p:attrName>
                                        </p:attrNameLst>
                                      </p:cBhvr>
                                      <p:to>
                                        <p:strVal val="visible"/>
                                      </p:to>
                                    </p:set>
                                    <p:animEffect transition="in" filter="fade">
                                      <p:cBhvr>
                                        <p:cTn id="46" dur="500"/>
                                        <p:tgtEl>
                                          <p:spTgt spid="31">
                                            <p:txEl>
                                              <p:pRg st="2" end="2"/>
                                            </p:txEl>
                                          </p:spTgt>
                                        </p:tgtEl>
                                      </p:cBhvr>
                                    </p:animEffect>
                                  </p:childTnLst>
                                </p:cTn>
                              </p:par>
                              <p:par>
                                <p:cTn id="47" presetID="10" presetClass="entr" presetSubtype="0" fill="hold" nodeType="withEffect">
                                  <p:stCondLst>
                                    <p:cond delay="0"/>
                                  </p:stCondLst>
                                  <p:childTnLst>
                                    <p:set>
                                      <p:cBhvr>
                                        <p:cTn id="48" dur="1" fill="hold">
                                          <p:stCondLst>
                                            <p:cond delay="0"/>
                                          </p:stCondLst>
                                        </p:cTn>
                                        <p:tgtEl>
                                          <p:spTgt spid="31">
                                            <p:txEl>
                                              <p:pRg st="3" end="3"/>
                                            </p:txEl>
                                          </p:spTgt>
                                        </p:tgtEl>
                                        <p:attrNameLst>
                                          <p:attrName>style.visibility</p:attrName>
                                        </p:attrNameLst>
                                      </p:cBhvr>
                                      <p:to>
                                        <p:strVal val="visible"/>
                                      </p:to>
                                    </p:set>
                                    <p:animEffect transition="in" filter="fade">
                                      <p:cBhvr>
                                        <p:cTn id="49" dur="500"/>
                                        <p:tgtEl>
                                          <p:spTgt spid="3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29" grpId="0" animBg="1"/>
      <p:bldP spid="30" grpId="0" animBg="1"/>
      <p:bldP spid="33" grpId="0"/>
      <p:bldP spid="49" grpId="0" animBg="1"/>
      <p:bldP spid="50" grpId="0"/>
      <p:bldP spid="51" grpId="0"/>
      <p:bldP spid="3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低侵襲デバッガ</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sz="2800" b="1" dirty="0">
                <a:latin typeface="+mn-ea"/>
              </a:rPr>
              <a:t>本研究で提案する</a:t>
            </a:r>
            <a:r>
              <a:rPr lang="ja-JP" altLang="en-US" sz="2800" dirty="0">
                <a:latin typeface="+mn-ea"/>
              </a:rPr>
              <a:t>低侵襲デバッガの利用</a:t>
            </a:r>
            <a:r>
              <a:rPr lang="ja-JP" altLang="en-US" sz="2800" dirty="0" smtClean="0">
                <a:latin typeface="+mn-ea"/>
              </a:rPr>
              <a:t>モデル</a:t>
            </a:r>
            <a:endParaRPr lang="en-US" altLang="ja-JP" sz="2800" dirty="0" smtClean="0">
              <a:latin typeface="+mn-ea"/>
            </a:endParaRPr>
          </a:p>
          <a:p>
            <a:pPr marL="0" indent="0">
              <a:buNone/>
            </a:pPr>
            <a:endParaRPr lang="en-US" altLang="ja-JP" sz="2800" dirty="0">
              <a:latin typeface="+mn-ea"/>
            </a:endParaRPr>
          </a:p>
          <a:p>
            <a:pPr marL="0" indent="0">
              <a:buNone/>
            </a:pPr>
            <a:endParaRPr lang="en-US" altLang="ja-JP" sz="2800" dirty="0" smtClean="0">
              <a:latin typeface="+mn-ea"/>
            </a:endParaRPr>
          </a:p>
          <a:p>
            <a:pPr marL="0" indent="0">
              <a:buNone/>
            </a:pPr>
            <a:endParaRPr lang="en-US" altLang="ja-JP" sz="2800" dirty="0">
              <a:latin typeface="+mn-ea"/>
            </a:endParaRPr>
          </a:p>
          <a:p>
            <a:pPr marL="0" indent="0">
              <a:buNone/>
            </a:pPr>
            <a:endParaRPr lang="en-US" altLang="ja-JP" sz="2800" dirty="0" smtClean="0">
              <a:latin typeface="+mn-ea"/>
            </a:endParaRPr>
          </a:p>
          <a:p>
            <a:pPr marL="0" indent="0">
              <a:buNone/>
            </a:pPr>
            <a:endParaRPr lang="en-US" altLang="ja-JP" sz="2800" dirty="0">
              <a:latin typeface="+mn-ea"/>
            </a:endParaRPr>
          </a:p>
          <a:p>
            <a:pPr marL="0" indent="0">
              <a:buNone/>
            </a:pPr>
            <a:endParaRPr lang="en-US" altLang="ja-JP" sz="2800" dirty="0">
              <a:latin typeface="+mn-ea"/>
            </a:endParaRPr>
          </a:p>
          <a:p>
            <a:pPr marL="0" indent="0">
              <a:buNone/>
            </a:pPr>
            <a:r>
              <a:rPr lang="ja-JP" altLang="en-US" sz="2800" dirty="0"/>
              <a:t>　</a:t>
            </a:r>
            <a:r>
              <a:rPr lang="ja-JP" altLang="en-US" sz="2800" dirty="0" smtClean="0"/>
              <a:t>　必要</a:t>
            </a:r>
            <a:r>
              <a:rPr lang="ja-JP" altLang="en-US" sz="2800" dirty="0"/>
              <a:t>な情報を</a:t>
            </a:r>
            <a:r>
              <a:rPr lang="ja-JP" altLang="en-US" sz="2800" dirty="0">
                <a:solidFill>
                  <a:srgbClr val="FF0000"/>
                </a:solidFill>
              </a:rPr>
              <a:t>随時</a:t>
            </a:r>
            <a:r>
              <a:rPr lang="ja-JP" altLang="en-US" sz="2800" dirty="0"/>
              <a:t>ソフトウェアに要求し</a:t>
            </a:r>
            <a:r>
              <a:rPr lang="ja-JP" altLang="en-US" sz="2800" dirty="0" smtClean="0"/>
              <a:t>，</a:t>
            </a:r>
            <a:r>
              <a:rPr lang="en-US" altLang="ja-JP" sz="2800" dirty="0" smtClean="0"/>
              <a:t/>
            </a:r>
            <a:br>
              <a:rPr lang="en-US" altLang="ja-JP" sz="2800" dirty="0" smtClean="0"/>
            </a:br>
            <a:r>
              <a:rPr lang="ja-JP" altLang="en-US" sz="2800" dirty="0" smtClean="0"/>
              <a:t>　　情報</a:t>
            </a:r>
            <a:r>
              <a:rPr lang="ja-JP" altLang="en-US" sz="2800" dirty="0"/>
              <a:t>収集を行わせる</a:t>
            </a:r>
          </a:p>
          <a:p>
            <a:pPr marL="0" indent="0">
              <a:buNone/>
            </a:pPr>
            <a:endParaRPr lang="en-US" altLang="ja-JP" sz="2800" dirty="0" smtClean="0">
              <a:latin typeface="+mn-ea"/>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a:t>
            </a:fld>
            <a:endParaRPr lang="en-US" altLang="ja-JP" dirty="0"/>
          </a:p>
        </p:txBody>
      </p:sp>
      <p:sp>
        <p:nvSpPr>
          <p:cNvPr id="5" name="メモ 4"/>
          <p:cNvSpPr/>
          <p:nvPr/>
        </p:nvSpPr>
        <p:spPr>
          <a:xfrm>
            <a:off x="1477358" y="3250840"/>
            <a:ext cx="984951" cy="1269952"/>
          </a:xfrm>
          <a:prstGeom prst="foldedCorner">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b="1" dirty="0">
              <a:latin typeface="+mn-ea"/>
            </a:endParaRPr>
          </a:p>
        </p:txBody>
      </p:sp>
      <p:cxnSp>
        <p:nvCxnSpPr>
          <p:cNvPr id="6" name="直線コネクタ 5"/>
          <p:cNvCxnSpPr/>
          <p:nvPr/>
        </p:nvCxnSpPr>
        <p:spPr>
          <a:xfrm>
            <a:off x="1642689" y="3496534"/>
            <a:ext cx="653177" cy="0"/>
          </a:xfrm>
          <a:prstGeom prst="line">
            <a:avLst/>
          </a:prstGeom>
        </p:spPr>
        <p:style>
          <a:lnRef idx="1">
            <a:schemeClr val="dk1"/>
          </a:lnRef>
          <a:fillRef idx="0">
            <a:schemeClr val="dk1"/>
          </a:fillRef>
          <a:effectRef idx="0">
            <a:schemeClr val="dk1"/>
          </a:effectRef>
          <a:fontRef idx="minor">
            <a:schemeClr val="tx1"/>
          </a:fontRef>
        </p:style>
      </p:cxnSp>
      <p:cxnSp>
        <p:nvCxnSpPr>
          <p:cNvPr id="7" name="直線コネクタ 6"/>
          <p:cNvCxnSpPr/>
          <p:nvPr/>
        </p:nvCxnSpPr>
        <p:spPr>
          <a:xfrm>
            <a:off x="1661697" y="3708192"/>
            <a:ext cx="653177" cy="0"/>
          </a:xfrm>
          <a:prstGeom prst="line">
            <a:avLst/>
          </a:prstGeom>
        </p:spPr>
        <p:style>
          <a:lnRef idx="1">
            <a:schemeClr val="dk1"/>
          </a:lnRef>
          <a:fillRef idx="0">
            <a:schemeClr val="dk1"/>
          </a:fillRef>
          <a:effectRef idx="0">
            <a:schemeClr val="dk1"/>
          </a:effectRef>
          <a:fontRef idx="minor">
            <a:schemeClr val="tx1"/>
          </a:fontRef>
        </p:style>
      </p:cxnSp>
      <p:cxnSp>
        <p:nvCxnSpPr>
          <p:cNvPr id="8" name="直線コネクタ 7"/>
          <p:cNvCxnSpPr/>
          <p:nvPr/>
        </p:nvCxnSpPr>
        <p:spPr>
          <a:xfrm>
            <a:off x="1661697" y="3930930"/>
            <a:ext cx="653177" cy="0"/>
          </a:xfrm>
          <a:prstGeom prst="line">
            <a:avLst/>
          </a:prstGeom>
        </p:spPr>
        <p:style>
          <a:lnRef idx="1">
            <a:schemeClr val="dk1"/>
          </a:lnRef>
          <a:fillRef idx="0">
            <a:schemeClr val="dk1"/>
          </a:fillRef>
          <a:effectRef idx="0">
            <a:schemeClr val="dk1"/>
          </a:effectRef>
          <a:fontRef idx="minor">
            <a:schemeClr val="tx1"/>
          </a:fontRef>
        </p:style>
      </p:cxnSp>
      <p:cxnSp>
        <p:nvCxnSpPr>
          <p:cNvPr id="9" name="直線コネクタ 8"/>
          <p:cNvCxnSpPr/>
          <p:nvPr/>
        </p:nvCxnSpPr>
        <p:spPr>
          <a:xfrm>
            <a:off x="1642689" y="4165065"/>
            <a:ext cx="653177" cy="0"/>
          </a:xfrm>
          <a:prstGeom prst="line">
            <a:avLst/>
          </a:prstGeom>
        </p:spPr>
        <p:style>
          <a:lnRef idx="1">
            <a:schemeClr val="dk1"/>
          </a:lnRef>
          <a:fillRef idx="0">
            <a:schemeClr val="dk1"/>
          </a:fillRef>
          <a:effectRef idx="0">
            <a:schemeClr val="dk1"/>
          </a:effectRef>
          <a:fontRef idx="minor">
            <a:schemeClr val="tx1"/>
          </a:fontRef>
        </p:style>
      </p:cxnSp>
      <p:sp>
        <p:nvSpPr>
          <p:cNvPr id="10" name="テキスト ボックス 9"/>
          <p:cNvSpPr txBox="1"/>
          <p:nvPr/>
        </p:nvSpPr>
        <p:spPr>
          <a:xfrm>
            <a:off x="1316291" y="2800045"/>
            <a:ext cx="1428596" cy="400110"/>
          </a:xfrm>
          <a:prstGeom prst="rect">
            <a:avLst/>
          </a:prstGeom>
          <a:noFill/>
        </p:spPr>
        <p:txBody>
          <a:bodyPr wrap="none" rtlCol="0">
            <a:spAutoFit/>
          </a:bodyPr>
          <a:lstStyle/>
          <a:p>
            <a:r>
              <a:rPr kumimoji="1" lang="ja-JP" altLang="en-US" sz="2000" b="1" dirty="0" smtClean="0">
                <a:latin typeface="+mn-ea"/>
              </a:rPr>
              <a:t>ソフトウェア</a:t>
            </a:r>
            <a:endParaRPr kumimoji="1" lang="ja-JP" altLang="en-US" sz="2000" b="1" dirty="0">
              <a:latin typeface="+mn-ea"/>
            </a:endParaRPr>
          </a:p>
        </p:txBody>
      </p:sp>
      <p:sp>
        <p:nvSpPr>
          <p:cNvPr id="11" name="正方形/長方形 10"/>
          <p:cNvSpPr/>
          <p:nvPr/>
        </p:nvSpPr>
        <p:spPr>
          <a:xfrm>
            <a:off x="3077020" y="3496534"/>
            <a:ext cx="1233401" cy="95527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cxnSp>
        <p:nvCxnSpPr>
          <p:cNvPr id="12" name="直線コネクタ 11"/>
          <p:cNvCxnSpPr/>
          <p:nvPr/>
        </p:nvCxnSpPr>
        <p:spPr>
          <a:xfrm>
            <a:off x="2295866" y="3708192"/>
            <a:ext cx="792162" cy="0"/>
          </a:xfrm>
          <a:prstGeom prst="line">
            <a:avLst/>
          </a:prstGeom>
          <a:ln w="38100">
            <a:headEnd type="oval"/>
            <a:tailEnd type="none"/>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2005104" y="4165065"/>
            <a:ext cx="1082925" cy="0"/>
          </a:xfrm>
          <a:prstGeom prst="line">
            <a:avLst/>
          </a:prstGeom>
          <a:ln w="38100">
            <a:headEnd type="oval"/>
            <a:tailEnd type="none"/>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2458391" y="3297636"/>
            <a:ext cx="996601" cy="369332"/>
          </a:xfrm>
          <a:prstGeom prst="rect">
            <a:avLst/>
          </a:prstGeom>
          <a:noFill/>
        </p:spPr>
        <p:txBody>
          <a:bodyPr wrap="square" rtlCol="0">
            <a:spAutoFit/>
          </a:bodyPr>
          <a:lstStyle/>
          <a:p>
            <a:r>
              <a:rPr kumimoji="1" lang="ja-JP" altLang="en-US" b="1" dirty="0" smtClean="0">
                <a:latin typeface="+mn-ea"/>
              </a:rPr>
              <a:t>観測</a:t>
            </a:r>
            <a:endParaRPr kumimoji="1" lang="ja-JP" altLang="en-US" b="1" dirty="0">
              <a:latin typeface="+mn-ea"/>
            </a:endParaRPr>
          </a:p>
        </p:txBody>
      </p:sp>
      <p:sp>
        <p:nvSpPr>
          <p:cNvPr id="15" name="左矢印 14"/>
          <p:cNvSpPr/>
          <p:nvPr/>
        </p:nvSpPr>
        <p:spPr>
          <a:xfrm>
            <a:off x="4323720" y="3614572"/>
            <a:ext cx="1688095" cy="30941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16" name="テキスト ボックス 15"/>
          <p:cNvSpPr txBox="1"/>
          <p:nvPr/>
        </p:nvSpPr>
        <p:spPr>
          <a:xfrm>
            <a:off x="4391066" y="2981526"/>
            <a:ext cx="1438215" cy="707885"/>
          </a:xfrm>
          <a:prstGeom prst="rect">
            <a:avLst/>
          </a:prstGeom>
          <a:noFill/>
        </p:spPr>
        <p:txBody>
          <a:bodyPr wrap="none" rtlCol="0">
            <a:spAutoFit/>
          </a:bodyPr>
          <a:lstStyle/>
          <a:p>
            <a:r>
              <a:rPr kumimoji="1" lang="ja-JP" altLang="en-US" sz="2000" dirty="0" smtClean="0">
                <a:latin typeface="+mn-ea"/>
              </a:rPr>
              <a:t>収集したい</a:t>
            </a:r>
            <a:endParaRPr kumimoji="1" lang="en-US" altLang="ja-JP" sz="2000" dirty="0" smtClean="0">
              <a:latin typeface="+mn-ea"/>
            </a:endParaRPr>
          </a:p>
          <a:p>
            <a:r>
              <a:rPr kumimoji="1" lang="ja-JP" altLang="en-US" sz="2000" dirty="0" smtClean="0">
                <a:latin typeface="+mn-ea"/>
              </a:rPr>
              <a:t>情報を指定</a:t>
            </a:r>
            <a:endParaRPr kumimoji="1" lang="ja-JP" altLang="en-US" sz="2000" dirty="0">
              <a:latin typeface="+mn-ea"/>
            </a:endParaRPr>
          </a:p>
        </p:txBody>
      </p:sp>
      <p:sp>
        <p:nvSpPr>
          <p:cNvPr id="17" name="左矢印 16"/>
          <p:cNvSpPr/>
          <p:nvPr/>
        </p:nvSpPr>
        <p:spPr>
          <a:xfrm rot="10800000">
            <a:off x="4323717" y="4042024"/>
            <a:ext cx="1148975" cy="29921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18" name="テキスト ボックス 17"/>
          <p:cNvSpPr txBox="1"/>
          <p:nvPr/>
        </p:nvSpPr>
        <p:spPr>
          <a:xfrm>
            <a:off x="4453651" y="4343306"/>
            <a:ext cx="1919115" cy="707885"/>
          </a:xfrm>
          <a:prstGeom prst="rect">
            <a:avLst/>
          </a:prstGeom>
          <a:noFill/>
        </p:spPr>
        <p:txBody>
          <a:bodyPr wrap="none" rtlCol="0">
            <a:spAutoFit/>
          </a:bodyPr>
          <a:lstStyle/>
          <a:p>
            <a:r>
              <a:rPr kumimoji="1" lang="ja-JP" altLang="en-US" sz="2000" dirty="0" smtClean="0">
                <a:latin typeface="+mn-ea"/>
              </a:rPr>
              <a:t>収集した</a:t>
            </a:r>
            <a:endParaRPr kumimoji="1" lang="en-US" altLang="ja-JP" sz="2000" dirty="0" smtClean="0">
              <a:latin typeface="+mn-ea"/>
            </a:endParaRPr>
          </a:p>
          <a:p>
            <a:r>
              <a:rPr kumimoji="1" lang="ja-JP" altLang="en-US" sz="2000" dirty="0" smtClean="0">
                <a:latin typeface="+mn-ea"/>
              </a:rPr>
              <a:t>情報だけを返却</a:t>
            </a:r>
            <a:endParaRPr kumimoji="1" lang="ja-JP" altLang="en-US" sz="2000" dirty="0">
              <a:latin typeface="+mn-ea"/>
            </a:endParaRPr>
          </a:p>
        </p:txBody>
      </p:sp>
      <p:pic>
        <p:nvPicPr>
          <p:cNvPr id="19" name="図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52477" y="3027397"/>
            <a:ext cx="1504405" cy="1651723"/>
          </a:xfrm>
          <a:prstGeom prst="rect">
            <a:avLst/>
          </a:prstGeom>
        </p:spPr>
      </p:pic>
      <p:sp>
        <p:nvSpPr>
          <p:cNvPr id="20" name="テキスト ボックス 19"/>
          <p:cNvSpPr txBox="1"/>
          <p:nvPr/>
        </p:nvSpPr>
        <p:spPr>
          <a:xfrm>
            <a:off x="3278271" y="3665926"/>
            <a:ext cx="933268" cy="584775"/>
          </a:xfrm>
          <a:prstGeom prst="rect">
            <a:avLst/>
          </a:prstGeom>
          <a:noFill/>
        </p:spPr>
        <p:txBody>
          <a:bodyPr wrap="none" rtlCol="0">
            <a:spAutoFit/>
          </a:bodyPr>
          <a:lstStyle/>
          <a:p>
            <a:r>
              <a:rPr kumimoji="1" lang="ja-JP" altLang="en-US" sz="1600" b="1" dirty="0" smtClean="0">
                <a:latin typeface="+mn-ea"/>
              </a:rPr>
              <a:t>低侵襲</a:t>
            </a:r>
            <a:endParaRPr kumimoji="1" lang="en-US" altLang="ja-JP" sz="1600" b="1" dirty="0" smtClean="0">
              <a:latin typeface="+mn-ea"/>
            </a:endParaRPr>
          </a:p>
          <a:p>
            <a:r>
              <a:rPr kumimoji="1" lang="ja-JP" altLang="en-US" sz="1600" b="1" dirty="0" smtClean="0">
                <a:latin typeface="+mn-ea"/>
              </a:rPr>
              <a:t>デバッガ</a:t>
            </a:r>
            <a:endParaRPr kumimoji="1" lang="ja-JP" altLang="en-US" sz="1600" b="1" dirty="0">
              <a:latin typeface="+mn-ea"/>
            </a:endParaRPr>
          </a:p>
        </p:txBody>
      </p:sp>
      <p:sp>
        <p:nvSpPr>
          <p:cNvPr id="22" name="円柱 21"/>
          <p:cNvSpPr/>
          <p:nvPr/>
        </p:nvSpPr>
        <p:spPr>
          <a:xfrm>
            <a:off x="5602626" y="4040073"/>
            <a:ext cx="296195" cy="370387"/>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23" name="スマイル 22"/>
          <p:cNvSpPr/>
          <p:nvPr/>
        </p:nvSpPr>
        <p:spPr>
          <a:xfrm>
            <a:off x="567081" y="5486078"/>
            <a:ext cx="390525" cy="390525"/>
          </a:xfrm>
          <a:prstGeom prst="smileyFace">
            <a:avLst>
              <a:gd name="adj" fmla="val 4653"/>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 name="角丸四角形吹き出し 20"/>
          <p:cNvSpPr/>
          <p:nvPr/>
        </p:nvSpPr>
        <p:spPr>
          <a:xfrm>
            <a:off x="4453651" y="2375690"/>
            <a:ext cx="2552700" cy="487797"/>
          </a:xfrm>
          <a:prstGeom prst="wedgeRoundRectCallout">
            <a:avLst>
              <a:gd name="adj1" fmla="val -25808"/>
              <a:gd name="adj2" fmla="val 7328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15</a:t>
            </a:r>
            <a:r>
              <a:rPr kumimoji="1" lang="ja-JP" altLang="en-US" dirty="0" smtClean="0">
                <a:solidFill>
                  <a:schemeClr val="tx1"/>
                </a:solidFill>
              </a:rPr>
              <a:t>行目の</a:t>
            </a:r>
            <a:r>
              <a:rPr kumimoji="1" lang="en-US" altLang="ja-JP" dirty="0" smtClean="0">
                <a:solidFill>
                  <a:schemeClr val="tx1"/>
                </a:solidFill>
              </a:rPr>
              <a:t>var1</a:t>
            </a:r>
            <a:r>
              <a:rPr kumimoji="1" lang="ja-JP" altLang="en-US" dirty="0" smtClean="0">
                <a:solidFill>
                  <a:schemeClr val="tx1"/>
                </a:solidFill>
              </a:rPr>
              <a:t>の値は？</a:t>
            </a:r>
            <a:endParaRPr kumimoji="1" lang="ja-JP" altLang="en-US" dirty="0">
              <a:solidFill>
                <a:schemeClr val="tx1"/>
              </a:solidFill>
            </a:endParaRPr>
          </a:p>
        </p:txBody>
      </p:sp>
    </p:spTree>
    <p:extLst>
      <p:ext uri="{BB962C8B-B14F-4D97-AF65-F5344CB8AC3E}">
        <p14:creationId xmlns:p14="http://schemas.microsoft.com/office/powerpoint/2010/main" val="652966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500"/>
                                        <p:tgtEl>
                                          <p:spTgt spid="1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fade">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fade">
                                      <p:cBhvr>
                                        <p:cTn id="18" dur="500"/>
                                        <p:tgtEl>
                                          <p:spTgt spid="12"/>
                                        </p:tgtEl>
                                      </p:cBhvr>
                                    </p:animEffect>
                                  </p:childTnLst>
                                </p:cTn>
                              </p:par>
                              <p:par>
                                <p:cTn id="19" presetID="10"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500"/>
                                        <p:tgtEl>
                                          <p:spTgt spid="13"/>
                                        </p:tgtEl>
                                      </p:cBhvr>
                                    </p:animEffect>
                                  </p:childTnLst>
                                </p:cTn>
                              </p:par>
                              <p:par>
                                <p:cTn id="22" presetID="10" presetClass="entr" presetSubtype="0" fill="hold" grpId="1"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fade">
                                      <p:cBhvr>
                                        <p:cTn id="24" dur="500"/>
                                        <p:tgtEl>
                                          <p:spTgt spid="14"/>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animEffect transition="in" filter="fade">
                                      <p:cBhvr>
                                        <p:cTn id="29" dur="500"/>
                                        <p:tgtEl>
                                          <p:spTgt spid="17"/>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fade">
                                      <p:cBhvr>
                                        <p:cTn id="32" dur="500"/>
                                        <p:tgtEl>
                                          <p:spTgt spid="22"/>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fade">
                                      <p:cBhvr>
                                        <p:cTn id="35" dur="500"/>
                                        <p:tgtEl>
                                          <p:spTgt spid="18"/>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23"/>
                                        </p:tgtEl>
                                        <p:attrNameLst>
                                          <p:attrName>style.visibility</p:attrName>
                                        </p:attrNameLst>
                                      </p:cBhvr>
                                      <p:to>
                                        <p:strVal val="visible"/>
                                      </p:to>
                                    </p:set>
                                    <p:animEffect transition="in" filter="fade">
                                      <p:cBhvr>
                                        <p:cTn id="40" dur="500"/>
                                        <p:tgtEl>
                                          <p:spTgt spid="23"/>
                                        </p:tgtEl>
                                      </p:cBhvr>
                                    </p:animEffect>
                                  </p:childTnLst>
                                </p:cTn>
                              </p:par>
                              <p:par>
                                <p:cTn id="41" presetID="10" presetClass="entr" presetSubtype="0" fill="hold" nodeType="with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fade">
                                      <p:cBhvr>
                                        <p:cTn id="43" dur="500"/>
                                        <p:tgtEl>
                                          <p:spTgt spid="3">
                                            <p:txEl>
                                              <p:pRg st="7" end="7"/>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xit" presetSubtype="0" fill="hold" nodeType="clickEffect">
                                  <p:stCondLst>
                                    <p:cond delay="0"/>
                                  </p:stCondLst>
                                  <p:childTnLst>
                                    <p:animEffect transition="out" filter="fade">
                                      <p:cBhvr>
                                        <p:cTn id="47" dur="500"/>
                                        <p:tgtEl>
                                          <p:spTgt spid="13"/>
                                        </p:tgtEl>
                                      </p:cBhvr>
                                    </p:animEffect>
                                    <p:set>
                                      <p:cBhvr>
                                        <p:cTn id="48" dur="1" fill="hold">
                                          <p:stCondLst>
                                            <p:cond delay="499"/>
                                          </p:stCondLst>
                                        </p:cTn>
                                        <p:tgtEl>
                                          <p:spTgt spid="13"/>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10" presetClass="exit" presetSubtype="0" fill="hold" nodeType="clickEffect">
                                  <p:stCondLst>
                                    <p:cond delay="0"/>
                                  </p:stCondLst>
                                  <p:childTnLst>
                                    <p:animEffect transition="out" filter="fade">
                                      <p:cBhvr>
                                        <p:cTn id="52" dur="500"/>
                                        <p:tgtEl>
                                          <p:spTgt spid="12"/>
                                        </p:tgtEl>
                                      </p:cBhvr>
                                    </p:animEffect>
                                    <p:set>
                                      <p:cBhvr>
                                        <p:cTn id="53" dur="1" fill="hold">
                                          <p:stCondLst>
                                            <p:cond delay="499"/>
                                          </p:stCondLst>
                                        </p:cTn>
                                        <p:tgtEl>
                                          <p:spTgt spid="12"/>
                                        </p:tgtEl>
                                        <p:attrNameLst>
                                          <p:attrName>style.visibility</p:attrName>
                                        </p:attrNameLst>
                                      </p:cBhvr>
                                      <p:to>
                                        <p:strVal val="hidden"/>
                                      </p:to>
                                    </p:set>
                                  </p:childTnLst>
                                </p:cTn>
                              </p:par>
                              <p:par>
                                <p:cTn id="54" presetID="10" presetClass="entr" presetSubtype="0" fill="hold" nodeType="withEffect">
                                  <p:stCondLst>
                                    <p:cond delay="0"/>
                                  </p:stCondLst>
                                  <p:childTnLst>
                                    <p:set>
                                      <p:cBhvr>
                                        <p:cTn id="55" dur="1" fill="hold">
                                          <p:stCondLst>
                                            <p:cond delay="0"/>
                                          </p:stCondLst>
                                        </p:cTn>
                                        <p:tgtEl>
                                          <p:spTgt spid="13"/>
                                        </p:tgtEl>
                                        <p:attrNameLst>
                                          <p:attrName>style.visibility</p:attrName>
                                        </p:attrNameLst>
                                      </p:cBhvr>
                                      <p:to>
                                        <p:strVal val="visible"/>
                                      </p:to>
                                    </p:set>
                                    <p:animEffect transition="in" filter="fade">
                                      <p:cBhvr>
                                        <p:cTn id="56" dur="500"/>
                                        <p:tgtEl>
                                          <p:spTgt spid="13"/>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xit" presetSubtype="0" fill="hold" nodeType="clickEffect">
                                  <p:stCondLst>
                                    <p:cond delay="0"/>
                                  </p:stCondLst>
                                  <p:childTnLst>
                                    <p:animEffect transition="out" filter="fade">
                                      <p:cBhvr>
                                        <p:cTn id="60" dur="500"/>
                                        <p:tgtEl>
                                          <p:spTgt spid="13"/>
                                        </p:tgtEl>
                                      </p:cBhvr>
                                    </p:animEffect>
                                    <p:set>
                                      <p:cBhvr>
                                        <p:cTn id="61" dur="1" fill="hold">
                                          <p:stCondLst>
                                            <p:cond delay="499"/>
                                          </p:stCondLst>
                                        </p:cTn>
                                        <p:tgtEl>
                                          <p:spTgt spid="13"/>
                                        </p:tgtEl>
                                        <p:attrNameLst>
                                          <p:attrName>style.visibility</p:attrName>
                                        </p:attrNameLst>
                                      </p:cBhvr>
                                      <p:to>
                                        <p:strVal val="hidden"/>
                                      </p:to>
                                    </p:set>
                                  </p:childTnLst>
                                </p:cTn>
                              </p:par>
                              <p:par>
                                <p:cTn id="62" presetID="10" presetClass="exit" presetSubtype="0" fill="hold" grpId="0" nodeType="withEffect">
                                  <p:stCondLst>
                                    <p:cond delay="0"/>
                                  </p:stCondLst>
                                  <p:childTnLst>
                                    <p:animEffect transition="out" filter="fade">
                                      <p:cBhvr>
                                        <p:cTn id="63" dur="500"/>
                                        <p:tgtEl>
                                          <p:spTgt spid="14"/>
                                        </p:tgtEl>
                                      </p:cBhvr>
                                    </p:animEffect>
                                    <p:set>
                                      <p:cBhvr>
                                        <p:cTn id="64" dur="1" fill="hold">
                                          <p:stCondLst>
                                            <p:cond delay="4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4" grpId="1"/>
      <p:bldP spid="15" grpId="0" animBg="1"/>
      <p:bldP spid="16" grpId="0"/>
      <p:bldP spid="17" grpId="0" animBg="1"/>
      <p:bldP spid="18" grpId="0"/>
      <p:bldP spid="22" grpId="0" animBg="1"/>
      <p:bldP spid="23" grpId="0" animBg="1"/>
      <p:bldP spid="2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研究背景と目的</a:t>
            </a:r>
            <a:endParaRPr kumimoji="1" lang="ja-JP" altLang="en-US" dirty="0"/>
          </a:p>
        </p:txBody>
      </p:sp>
      <p:sp>
        <p:nvSpPr>
          <p:cNvPr id="3" name="コンテンツ プレースホルダー 2"/>
          <p:cNvSpPr>
            <a:spLocks noGrp="1"/>
          </p:cNvSpPr>
          <p:nvPr>
            <p:ph idx="1"/>
          </p:nvPr>
        </p:nvSpPr>
        <p:spPr>
          <a:xfrm>
            <a:off x="457200" y="1600201"/>
            <a:ext cx="8229600" cy="4516394"/>
          </a:xfrm>
        </p:spPr>
        <p:txBody>
          <a:bodyPr/>
          <a:lstStyle/>
          <a:p>
            <a:r>
              <a:rPr lang="ja-JP" altLang="en-US" sz="2800" dirty="0">
                <a:latin typeface="+mn-ea"/>
              </a:rPr>
              <a:t>障害分析に</a:t>
            </a:r>
            <a:r>
              <a:rPr lang="ja-JP" altLang="en-US" sz="2800" dirty="0" smtClean="0">
                <a:latin typeface="+mn-ea"/>
              </a:rPr>
              <a:t>おいて，デバッグツールが実行に</a:t>
            </a:r>
            <a:r>
              <a:rPr lang="en-US" altLang="ja-JP" sz="2800" dirty="0" smtClean="0">
                <a:latin typeface="+mn-ea"/>
              </a:rPr>
              <a:t/>
            </a:r>
            <a:br>
              <a:rPr lang="en-US" altLang="ja-JP" sz="2800" dirty="0" smtClean="0">
                <a:latin typeface="+mn-ea"/>
              </a:rPr>
            </a:br>
            <a:r>
              <a:rPr lang="ja-JP" altLang="en-US" sz="2800" dirty="0" smtClean="0">
                <a:latin typeface="+mn-ea"/>
              </a:rPr>
              <a:t>大きな影響を与えないことは重要である</a:t>
            </a:r>
            <a:endParaRPr lang="en-US" altLang="ja-JP" sz="2800" dirty="0" smtClean="0">
              <a:latin typeface="+mn-ea"/>
            </a:endParaRPr>
          </a:p>
          <a:p>
            <a:endParaRPr lang="en-US" altLang="ja-JP" sz="2800" dirty="0">
              <a:latin typeface="+mn-ea"/>
            </a:endParaRPr>
          </a:p>
          <a:p>
            <a:r>
              <a:rPr lang="ja-JP" altLang="en-US" sz="2800" dirty="0" smtClean="0">
                <a:latin typeface="+mn-ea"/>
              </a:rPr>
              <a:t>既存のブレークポイント・デバッガでは実行を</a:t>
            </a:r>
            <a:r>
              <a:rPr lang="en-US" altLang="ja-JP" sz="2800" dirty="0" smtClean="0">
                <a:latin typeface="+mn-ea"/>
              </a:rPr>
              <a:t/>
            </a:r>
            <a:br>
              <a:rPr lang="en-US" altLang="ja-JP" sz="2800" dirty="0" smtClean="0">
                <a:latin typeface="+mn-ea"/>
              </a:rPr>
            </a:br>
            <a:r>
              <a:rPr lang="ja-JP" altLang="en-US" sz="2800" dirty="0" smtClean="0">
                <a:latin typeface="+mn-ea"/>
              </a:rPr>
              <a:t>停止しなければならない</a:t>
            </a:r>
            <a:endParaRPr lang="en-US" altLang="ja-JP" sz="2800" dirty="0" smtClean="0">
              <a:latin typeface="+mn-ea"/>
            </a:endParaRPr>
          </a:p>
          <a:p>
            <a:endParaRPr lang="en-US" altLang="ja-JP" sz="2800" dirty="0" smtClean="0">
              <a:latin typeface="+mn-ea"/>
            </a:endParaRPr>
          </a:p>
          <a:p>
            <a:r>
              <a:rPr lang="ja-JP" altLang="en-US" sz="2800" dirty="0" smtClean="0">
                <a:solidFill>
                  <a:srgbClr val="FF0000"/>
                </a:solidFill>
                <a:latin typeface="+mn-ea"/>
              </a:rPr>
              <a:t>低侵襲</a:t>
            </a:r>
            <a:r>
              <a:rPr lang="ja-JP" altLang="en-US" sz="2800" dirty="0">
                <a:latin typeface="+mn-ea"/>
              </a:rPr>
              <a:t>な方法でモニタリングを行う</a:t>
            </a:r>
            <a:endParaRPr lang="en-US" altLang="ja-JP" sz="2400" dirty="0">
              <a:latin typeface="+mn-ea"/>
            </a:endParaRPr>
          </a:p>
          <a:p>
            <a:pPr lvl="1"/>
            <a:r>
              <a:rPr lang="ja-JP" altLang="en-US" sz="2400" dirty="0">
                <a:latin typeface="+mn-ea"/>
              </a:rPr>
              <a:t>ソフトウェアの実行</a:t>
            </a:r>
            <a:r>
              <a:rPr lang="ja-JP" altLang="en-US" sz="2400" dirty="0" smtClean="0">
                <a:latin typeface="+mn-ea"/>
              </a:rPr>
              <a:t>を停止しない</a:t>
            </a:r>
            <a:endParaRPr lang="en-US" altLang="ja-JP" sz="2400" dirty="0">
              <a:latin typeface="+mn-ea"/>
            </a:endParaRPr>
          </a:p>
          <a:p>
            <a:pPr lvl="1"/>
            <a:r>
              <a:rPr lang="ja-JP" altLang="en-US" sz="2400" dirty="0">
                <a:latin typeface="+mn-ea"/>
              </a:rPr>
              <a:t>元のソースコードを書き換えない</a:t>
            </a:r>
            <a:endParaRPr lang="en-US" altLang="ja-JP" sz="2000" dirty="0">
              <a:latin typeface="+mn-ea"/>
            </a:endParaRPr>
          </a:p>
          <a:p>
            <a:endParaRPr lang="en-US" altLang="ja-JP" sz="2000" dirty="0" smtClean="0">
              <a:latin typeface="+mn-ea"/>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a:t>
            </a:fld>
            <a:endParaRPr lang="en-US" altLang="ja-JP" dirty="0"/>
          </a:p>
        </p:txBody>
      </p:sp>
    </p:spTree>
    <p:extLst>
      <p:ext uri="{BB962C8B-B14F-4D97-AF65-F5344CB8AC3E}">
        <p14:creationId xmlns:p14="http://schemas.microsoft.com/office/powerpoint/2010/main" val="40255771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研究</a:t>
            </a:r>
            <a:r>
              <a:rPr lang="ja-JP" altLang="en-US" dirty="0"/>
              <a:t>概要</a:t>
            </a:r>
            <a:endParaRPr kumimoji="1" lang="ja-JP" altLang="en-US" dirty="0"/>
          </a:p>
        </p:txBody>
      </p:sp>
      <p:sp>
        <p:nvSpPr>
          <p:cNvPr id="3" name="コンテンツ プレースホルダー 2"/>
          <p:cNvSpPr>
            <a:spLocks noGrp="1"/>
          </p:cNvSpPr>
          <p:nvPr>
            <p:ph idx="1"/>
          </p:nvPr>
        </p:nvSpPr>
        <p:spPr>
          <a:xfrm>
            <a:off x="457200" y="1600200"/>
            <a:ext cx="8482084" cy="4525963"/>
          </a:xfrm>
        </p:spPr>
        <p:txBody>
          <a:bodyPr/>
          <a:lstStyle/>
          <a:p>
            <a:r>
              <a:rPr lang="en-US" altLang="ja-JP" sz="2800" dirty="0" smtClean="0"/>
              <a:t>JVM</a:t>
            </a:r>
            <a:r>
              <a:rPr lang="ja-JP" altLang="en-US" sz="2800" dirty="0" smtClean="0"/>
              <a:t> </a:t>
            </a:r>
            <a:r>
              <a:rPr lang="en-US" altLang="ja-JP" sz="2800" dirty="0" smtClean="0"/>
              <a:t>TI</a:t>
            </a:r>
            <a:r>
              <a:rPr lang="ja-JP" altLang="en-US" sz="2800" dirty="0" smtClean="0"/>
              <a:t> を用いた </a:t>
            </a:r>
            <a:r>
              <a:rPr lang="en-US" altLang="ja-JP" sz="2800" dirty="0" smtClean="0"/>
              <a:t>Java </a:t>
            </a:r>
            <a:r>
              <a:rPr lang="ja-JP" altLang="en-US" sz="2800" dirty="0"/>
              <a:t>プログラム用のツール</a:t>
            </a:r>
            <a:r>
              <a:rPr lang="ja-JP" altLang="en-US" sz="2800" dirty="0" smtClean="0"/>
              <a:t>の試作</a:t>
            </a:r>
            <a:endParaRPr lang="en-US" altLang="ja-JP" sz="2800" dirty="0" smtClean="0"/>
          </a:p>
          <a:p>
            <a:pPr lvl="1"/>
            <a:r>
              <a:rPr lang="ja-JP" altLang="en-US" sz="2400" dirty="0" smtClean="0"/>
              <a:t>予め収集したいデータを記述して実行するだけで</a:t>
            </a:r>
            <a:r>
              <a:rPr lang="en-US" altLang="ja-JP" sz="2400" dirty="0" smtClean="0"/>
              <a:t/>
            </a:r>
            <a:br>
              <a:rPr lang="en-US" altLang="ja-JP" sz="2400" dirty="0" smtClean="0"/>
            </a:br>
            <a:r>
              <a:rPr lang="ja-JP" altLang="en-US" sz="2400" dirty="0" smtClean="0"/>
              <a:t>データを見られるツール</a:t>
            </a:r>
            <a:endParaRPr lang="en-US" altLang="ja-JP" sz="2400" dirty="0" smtClean="0"/>
          </a:p>
          <a:p>
            <a:endParaRPr lang="en-US" altLang="ja-JP" sz="2800" dirty="0" smtClean="0"/>
          </a:p>
          <a:p>
            <a:r>
              <a:rPr lang="ja-JP" altLang="en-US" sz="2800" dirty="0" smtClean="0"/>
              <a:t>評価実験</a:t>
            </a:r>
            <a:endParaRPr lang="en-US" altLang="ja-JP" sz="2800" dirty="0"/>
          </a:p>
          <a:p>
            <a:pPr lvl="1"/>
            <a:r>
              <a:rPr lang="en-US" altLang="ja-JP" sz="2400" dirty="0"/>
              <a:t>ANTLR </a:t>
            </a:r>
            <a:r>
              <a:rPr lang="ja-JP" altLang="en-US" sz="2400" dirty="0"/>
              <a:t>で</a:t>
            </a:r>
            <a:r>
              <a:rPr lang="ja-JP" altLang="en-US" sz="2400" dirty="0" smtClean="0"/>
              <a:t>生成された構文</a:t>
            </a:r>
            <a:r>
              <a:rPr lang="ja-JP" altLang="en-US" sz="2400" dirty="0"/>
              <a:t>解析器のデバッグへ</a:t>
            </a:r>
            <a:r>
              <a:rPr lang="ja-JP" altLang="en-US" sz="2400" dirty="0" smtClean="0"/>
              <a:t>の利用</a:t>
            </a:r>
            <a:endParaRPr lang="en-US" altLang="ja-JP" sz="2400" dirty="0" smtClean="0"/>
          </a:p>
          <a:p>
            <a:pPr lvl="1"/>
            <a:r>
              <a:rPr lang="ja-JP" altLang="en-US" sz="2400" dirty="0" smtClean="0"/>
              <a:t>性能評価</a:t>
            </a: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a:t>
            </a:fld>
            <a:endParaRPr lang="en-US" altLang="ja-JP" dirty="0"/>
          </a:p>
        </p:txBody>
      </p:sp>
    </p:spTree>
    <p:extLst>
      <p:ext uri="{BB962C8B-B14F-4D97-AF65-F5344CB8AC3E}">
        <p14:creationId xmlns:p14="http://schemas.microsoft.com/office/powerpoint/2010/main" val="36752208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JVM</a:t>
            </a:r>
            <a:r>
              <a:rPr lang="ja-JP" altLang="en-US" dirty="0" smtClean="0"/>
              <a:t> </a:t>
            </a:r>
            <a:r>
              <a:rPr lang="en-US" altLang="ja-JP" dirty="0" smtClean="0"/>
              <a:t>TI</a:t>
            </a:r>
            <a:r>
              <a:rPr lang="ja-JP" altLang="en-US" dirty="0"/>
              <a:t> </a:t>
            </a:r>
            <a:r>
              <a:rPr lang="ja-JP" altLang="en-US" dirty="0" smtClean="0"/>
              <a:t>とは</a:t>
            </a:r>
            <a:endParaRPr kumimoji="1" lang="ja-JP" altLang="en-US" dirty="0"/>
          </a:p>
        </p:txBody>
      </p:sp>
      <p:sp>
        <p:nvSpPr>
          <p:cNvPr id="3" name="コンテンツ プレースホルダー 2"/>
          <p:cNvSpPr>
            <a:spLocks noGrp="1"/>
          </p:cNvSpPr>
          <p:nvPr>
            <p:ph idx="1"/>
          </p:nvPr>
        </p:nvSpPr>
        <p:spPr>
          <a:xfrm>
            <a:off x="457199" y="1600201"/>
            <a:ext cx="8427493" cy="4525962"/>
          </a:xfrm>
        </p:spPr>
        <p:txBody>
          <a:bodyPr/>
          <a:lstStyle/>
          <a:p>
            <a:r>
              <a:rPr lang="en-US" altLang="ja-JP" sz="2800" dirty="0" err="1" smtClean="0"/>
              <a:t>Java</a:t>
            </a:r>
            <a:r>
              <a:rPr lang="en-US" altLang="ja-JP" sz="2800" baseline="30000" dirty="0" err="1"/>
              <a:t>TM</a:t>
            </a:r>
            <a:r>
              <a:rPr lang="en-US" altLang="ja-JP" sz="2800" dirty="0" smtClean="0"/>
              <a:t> Virtual Machine</a:t>
            </a:r>
            <a:r>
              <a:rPr lang="en-US" altLang="ja-JP" sz="2800" dirty="0"/>
              <a:t> Tool </a:t>
            </a:r>
            <a:r>
              <a:rPr lang="en-US" altLang="ja-JP" sz="2800" dirty="0" smtClean="0"/>
              <a:t>Interface</a:t>
            </a:r>
          </a:p>
          <a:p>
            <a:pPr lvl="1"/>
            <a:r>
              <a:rPr lang="ja-JP" altLang="en-US" sz="2400" kern="1200" dirty="0"/>
              <a:t>状態</a:t>
            </a:r>
            <a:r>
              <a:rPr lang="ja-JP" altLang="en-US" sz="2400" kern="1200" dirty="0" smtClean="0"/>
              <a:t>検査，実行</a:t>
            </a:r>
            <a:r>
              <a:rPr lang="ja-JP" altLang="en-US" sz="2400" kern="1200" dirty="0"/>
              <a:t>制御の両方の機能を</a:t>
            </a:r>
            <a:r>
              <a:rPr lang="ja-JP" altLang="en-US" sz="2400" kern="1200" dirty="0" smtClean="0"/>
              <a:t>提供する</a:t>
            </a:r>
            <a:endParaRPr lang="en-US" altLang="ja-JP" sz="2400" kern="1200" dirty="0"/>
          </a:p>
          <a:p>
            <a:pPr lvl="1"/>
            <a:endParaRPr lang="en-US" altLang="ja-JP" sz="2400" dirty="0"/>
          </a:p>
          <a:p>
            <a:r>
              <a:rPr lang="en-US" altLang="ja-JP" sz="2400" dirty="0" smtClean="0"/>
              <a:t>Eclipse</a:t>
            </a:r>
            <a:r>
              <a:rPr lang="ja-JP" altLang="en-US" sz="2400" dirty="0" smtClean="0"/>
              <a:t> </a:t>
            </a:r>
            <a:r>
              <a:rPr lang="en-US" altLang="ja-JP" sz="2400" dirty="0" smtClean="0"/>
              <a:t>Debugger</a:t>
            </a:r>
            <a:r>
              <a:rPr lang="ja-JP" altLang="en-US" sz="1600" dirty="0" smtClean="0"/>
              <a:t> </a:t>
            </a:r>
            <a:r>
              <a:rPr lang="ja-JP" altLang="en-US" sz="2400" dirty="0" smtClean="0"/>
              <a:t>等のデバッガにも用いられている</a:t>
            </a:r>
            <a:endParaRPr lang="en-US" altLang="ja-JP" sz="2400" dirty="0" smtClean="0"/>
          </a:p>
          <a:p>
            <a:endParaRPr lang="en-US" altLang="ja-JP" sz="2400" dirty="0"/>
          </a:p>
          <a:p>
            <a:r>
              <a:rPr lang="ja-JP" altLang="en-US" sz="2400" dirty="0" smtClean="0"/>
              <a:t>スレッド，スタックフレーム，ヒープ，オブジェクト等の情報を</a:t>
            </a:r>
            <a:r>
              <a:rPr lang="en-US" altLang="ja-JP" sz="2400" dirty="0" smtClean="0"/>
              <a:t/>
            </a:r>
            <a:br>
              <a:rPr lang="en-US" altLang="ja-JP" sz="2400" dirty="0" smtClean="0"/>
            </a:br>
            <a:r>
              <a:rPr lang="ja-JP" altLang="en-US" sz="2400" dirty="0" smtClean="0"/>
              <a:t>取得出来る</a:t>
            </a:r>
            <a:endParaRPr lang="en-US" altLang="ja-JP" sz="2400" dirty="0" smtClean="0"/>
          </a:p>
          <a:p>
            <a:pPr marL="0" indent="0">
              <a:buNone/>
            </a:pPr>
            <a:endParaRPr lang="en-US" altLang="ja-JP" sz="2400" dirty="0" smtClean="0"/>
          </a:p>
          <a:p>
            <a:pPr marL="0" indent="0">
              <a:buNone/>
            </a:pPr>
            <a:r>
              <a:rPr lang="ja-JP" altLang="en-US" sz="2400" dirty="0" smtClean="0"/>
              <a:t>→簡単に言えば，プログラムの</a:t>
            </a:r>
            <a:r>
              <a:rPr lang="ja-JP" altLang="en-US" sz="2400" dirty="0" smtClean="0">
                <a:solidFill>
                  <a:srgbClr val="FF0000"/>
                </a:solidFill>
              </a:rPr>
              <a:t>好きな情報を自由に</a:t>
            </a:r>
            <a:r>
              <a:rPr lang="ja-JP" altLang="en-US" sz="2400" dirty="0" smtClean="0"/>
              <a:t>取得できる</a:t>
            </a:r>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a:t>
            </a:fld>
            <a:endParaRPr lang="en-US" altLang="ja-JP"/>
          </a:p>
        </p:txBody>
      </p:sp>
    </p:spTree>
    <p:extLst>
      <p:ext uri="{BB962C8B-B14F-4D97-AF65-F5344CB8AC3E}">
        <p14:creationId xmlns:p14="http://schemas.microsoft.com/office/powerpoint/2010/main" val="27448166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ツールの機能</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指定したファイル名・行番号における基本データ型・</a:t>
            </a:r>
            <a:r>
              <a:rPr lang="en-US" altLang="ja-JP" sz="2800" dirty="0" smtClean="0"/>
              <a:t>String</a:t>
            </a:r>
            <a:r>
              <a:rPr lang="ja-JP" altLang="en-US" sz="2800" dirty="0" smtClean="0"/>
              <a:t>型の変数の値，時刻情報を実行を止めずに取得</a:t>
            </a:r>
            <a:endParaRPr lang="en-US" altLang="ja-JP" sz="2800" dirty="0" smtClean="0"/>
          </a:p>
          <a:p>
            <a:pPr lvl="1"/>
            <a:r>
              <a:rPr lang="ja-JP" altLang="en-US" sz="2400" dirty="0" smtClean="0"/>
              <a:t>呼び出し元メソッドの変数も取得可能</a:t>
            </a:r>
            <a:endParaRPr lang="en-US" altLang="ja-JP" sz="2400" dirty="0" smtClean="0"/>
          </a:p>
          <a:p>
            <a:r>
              <a:rPr lang="ja-JP" altLang="en-US" sz="2800" dirty="0" smtClean="0"/>
              <a:t>起動時のテキストファイル，もしくは外部プロセス</a:t>
            </a:r>
            <a:r>
              <a:rPr lang="en-US" altLang="ja-JP" sz="2800" dirty="0" smtClean="0"/>
              <a:t/>
            </a:r>
            <a:br>
              <a:rPr lang="en-US" altLang="ja-JP" sz="2800" dirty="0" smtClean="0"/>
            </a:br>
            <a:r>
              <a:rPr lang="ja-JP" altLang="en-US" sz="2800" dirty="0" smtClean="0"/>
              <a:t>から実行中のプログラムに設定</a:t>
            </a:r>
            <a:endParaRPr lang="en-US" altLang="ja-JP" sz="2800" dirty="0" smtClean="0"/>
          </a:p>
          <a:p>
            <a:endParaRPr lang="en-US" altLang="ja-JP" sz="2800" dirty="0" smtClean="0"/>
          </a:p>
          <a:p>
            <a:r>
              <a:rPr lang="ja-JP" altLang="en-US" sz="2800" dirty="0"/>
              <a:t>外部プロセスから任意</a:t>
            </a:r>
            <a:r>
              <a:rPr lang="ja-JP" altLang="en-US" sz="2800" dirty="0" smtClean="0"/>
              <a:t>のタイミングで，ログ出力の可否の切り替え</a:t>
            </a:r>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9</a:t>
            </a:fld>
            <a:endParaRPr lang="en-US" altLang="ja-JP"/>
          </a:p>
        </p:txBody>
      </p:sp>
    </p:spTree>
    <p:extLst>
      <p:ext uri="{BB962C8B-B14F-4D97-AF65-F5344CB8AC3E}">
        <p14:creationId xmlns:p14="http://schemas.microsoft.com/office/powerpoint/2010/main" val="971002277"/>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16107</TotalTime>
  <Words>2358</Words>
  <Application>Microsoft Office PowerPoint</Application>
  <PresentationFormat>画面に合わせる (4:3)</PresentationFormat>
  <Paragraphs>385</Paragraphs>
  <Slides>21</Slides>
  <Notes>21</Notes>
  <HiddenSlides>1</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21</vt:i4>
      </vt:variant>
    </vt:vector>
  </HeadingPairs>
  <TitlesOfParts>
    <vt:vector size="25" baseType="lpstr">
      <vt:lpstr>ＭＳ Ｐゴシック</vt:lpstr>
      <vt:lpstr>Arial</vt:lpstr>
      <vt:lpstr>Calibri</vt:lpstr>
      <vt:lpstr>Sel-CoolMetal-white</vt:lpstr>
      <vt:lpstr>ソフトウェアの実行を分析するための 低侵襲なモニタリングツールの試作</vt:lpstr>
      <vt:lpstr>ソフトウェア障害分析</vt:lpstr>
      <vt:lpstr>ブレークポイント・デバッガ</vt:lpstr>
      <vt:lpstr>ロギング</vt:lpstr>
      <vt:lpstr>低侵襲デバッガ</vt:lpstr>
      <vt:lpstr>研究背景と目的</vt:lpstr>
      <vt:lpstr>研究概要</vt:lpstr>
      <vt:lpstr>JVM TI とは</vt:lpstr>
      <vt:lpstr>ツールの機能</vt:lpstr>
      <vt:lpstr>ツールの使い方</vt:lpstr>
      <vt:lpstr>出力形式</vt:lpstr>
      <vt:lpstr>ツールの使用例 </vt:lpstr>
      <vt:lpstr>評価実験</vt:lpstr>
      <vt:lpstr>評価1：ANTLR によって生成された 構文解析器のデバッグへの利用(1/3)</vt:lpstr>
      <vt:lpstr>評価1：ANTLR によって生成された 構文解析器のデバッグへの利用(2/3)</vt:lpstr>
      <vt:lpstr>評価1：ANTLR によって生成された 構文解析器のデバッグへの利用(3/3)</vt:lpstr>
      <vt:lpstr>評価2：性能計測</vt:lpstr>
      <vt:lpstr>評価2-1: DaCapo Benchmarksを 用いた性能計測</vt:lpstr>
      <vt:lpstr>評価2-2:出力時のオーバーヘッド</vt:lpstr>
      <vt:lpstr>まとめと今後の課題</vt:lpstr>
      <vt:lpstr>評価1： Webアプリケーションの デバッグへの利用</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ソフトウェア障害分析のための 実行モニタリングツールの試作</dc:title>
  <cp:lastModifiedBy>R Y</cp:lastModifiedBy>
  <cp:revision>254</cp:revision>
  <cp:lastPrinted>2017-07-05T00:42:50Z</cp:lastPrinted>
  <dcterms:created xsi:type="dcterms:W3CDTF">2015-11-09T07:10:03Z</dcterms:created>
  <dcterms:modified xsi:type="dcterms:W3CDTF">2017-09-01T05:12:59Z</dcterms:modified>
</cp:coreProperties>
</file>