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3"/>
  </p:notesMasterIdLst>
  <p:sldIdLst>
    <p:sldId id="256" r:id="rId2"/>
    <p:sldId id="271" r:id="rId3"/>
    <p:sldId id="263" r:id="rId4"/>
    <p:sldId id="259" r:id="rId5"/>
    <p:sldId id="261" r:id="rId6"/>
    <p:sldId id="257" r:id="rId7"/>
    <p:sldId id="280" r:id="rId8"/>
    <p:sldId id="265" r:id="rId9"/>
    <p:sldId id="266" r:id="rId10"/>
    <p:sldId id="279" r:id="rId11"/>
    <p:sldId id="264" r:id="rId12"/>
    <p:sldId id="278" r:id="rId13"/>
    <p:sldId id="276" r:id="rId14"/>
    <p:sldId id="277" r:id="rId15"/>
    <p:sldId id="268" r:id="rId16"/>
    <p:sldId id="270" r:id="rId17"/>
    <p:sldId id="273" r:id="rId18"/>
    <p:sldId id="275" r:id="rId19"/>
    <p:sldId id="272" r:id="rId20"/>
    <p:sldId id="274" r:id="rId21"/>
    <p:sldId id="281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6FE"/>
    <a:srgbClr val="EAF2FA"/>
    <a:srgbClr val="F2F8EE"/>
    <a:srgbClr val="13B5B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A46AB-3780-455C-8EBE-45BC3EE8541D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</dgm:pt>
    <dgm:pt modelId="{E035AA4E-086E-4FCA-91C2-4CC5DFC5DAE3}">
      <dgm:prSet phldrT="[テキスト]" custT="1"/>
      <dgm:spPr/>
      <dgm:t>
        <a:bodyPr/>
        <a:lstStyle/>
        <a:p>
          <a:r>
            <a:rPr kumimoji="1" lang="ja-JP" altLang="en-US" sz="3200" b="1" dirty="0" smtClean="0">
              <a:effectLst/>
            </a:rPr>
            <a:t>基礎知識</a:t>
          </a:r>
          <a:r>
            <a:rPr kumimoji="1" lang="en-US" altLang="ja-JP" sz="3200" b="1" dirty="0" smtClean="0">
              <a:effectLst/>
            </a:rPr>
            <a:t/>
          </a:r>
          <a:br>
            <a:rPr kumimoji="1" lang="en-US" altLang="ja-JP" sz="3200" b="1" dirty="0" smtClean="0">
              <a:effectLst/>
            </a:rPr>
          </a:br>
          <a:r>
            <a:rPr kumimoji="1" lang="ja-JP" altLang="en-US" sz="3200" b="1" dirty="0" smtClean="0">
              <a:effectLst/>
            </a:rPr>
            <a:t>学習</a:t>
          </a:r>
          <a:endParaRPr kumimoji="1" lang="ja-JP" altLang="en-US" sz="3200" b="1" dirty="0">
            <a:effectLst/>
          </a:endParaRPr>
        </a:p>
      </dgm:t>
    </dgm:pt>
    <dgm:pt modelId="{7B171B3C-E4E5-4564-9318-022D338E3CC5}" type="parTrans" cxnId="{454AC0B6-F609-4A29-8328-868D1B543891}">
      <dgm:prSet/>
      <dgm:spPr/>
      <dgm:t>
        <a:bodyPr/>
        <a:lstStyle/>
        <a:p>
          <a:endParaRPr kumimoji="1" lang="ja-JP" altLang="en-US" b="1">
            <a:effectLst/>
          </a:endParaRPr>
        </a:p>
      </dgm:t>
    </dgm:pt>
    <dgm:pt modelId="{3BA8F45A-F6F4-4A69-AB5C-81719472A18C}" type="sibTrans" cxnId="{454AC0B6-F609-4A29-8328-868D1B543891}">
      <dgm:prSet/>
      <dgm:spPr/>
      <dgm:t>
        <a:bodyPr/>
        <a:lstStyle/>
        <a:p>
          <a:endParaRPr kumimoji="1" lang="ja-JP" altLang="en-US" b="1">
            <a:effectLst/>
          </a:endParaRPr>
        </a:p>
      </dgm:t>
    </dgm:pt>
    <dgm:pt modelId="{EAFD36F7-05A0-4F2E-B125-FFB559B7F70B}">
      <dgm:prSet phldrT="[テキスト]" custT="1"/>
      <dgm:spPr/>
      <dgm:t>
        <a:bodyPr/>
        <a:lstStyle/>
        <a:p>
          <a:r>
            <a:rPr kumimoji="1" lang="en-US" altLang="ja-JP" sz="3200" b="1" dirty="0" smtClean="0">
              <a:effectLst/>
            </a:rPr>
            <a:t>PBL</a:t>
          </a:r>
          <a:br>
            <a:rPr kumimoji="1" lang="en-US" altLang="ja-JP" sz="3200" b="1" dirty="0" smtClean="0">
              <a:effectLst/>
            </a:rPr>
          </a:br>
          <a:r>
            <a:rPr kumimoji="1" lang="ja-JP" altLang="en-US" sz="3200" b="1" dirty="0" smtClean="0">
              <a:effectLst/>
            </a:rPr>
            <a:t>基礎</a:t>
          </a:r>
          <a:endParaRPr kumimoji="1" lang="ja-JP" altLang="en-US" sz="3200" b="1" dirty="0">
            <a:effectLst/>
          </a:endParaRPr>
        </a:p>
      </dgm:t>
    </dgm:pt>
    <dgm:pt modelId="{926A2001-8869-414B-A17B-4142C614E9E6}" type="parTrans" cxnId="{DD89DAB3-8383-44CD-914C-80240A7C4B05}">
      <dgm:prSet/>
      <dgm:spPr/>
      <dgm:t>
        <a:bodyPr/>
        <a:lstStyle/>
        <a:p>
          <a:endParaRPr kumimoji="1" lang="ja-JP" altLang="en-US" b="1">
            <a:effectLst/>
          </a:endParaRPr>
        </a:p>
      </dgm:t>
    </dgm:pt>
    <dgm:pt modelId="{8D7B0AFB-2D1C-4BB7-9AA2-D8E1DBF8B33A}" type="sibTrans" cxnId="{DD89DAB3-8383-44CD-914C-80240A7C4B05}">
      <dgm:prSet/>
      <dgm:spPr/>
      <dgm:t>
        <a:bodyPr/>
        <a:lstStyle/>
        <a:p>
          <a:endParaRPr kumimoji="1" lang="ja-JP" altLang="en-US" b="1">
            <a:effectLst/>
          </a:endParaRPr>
        </a:p>
      </dgm:t>
    </dgm:pt>
    <dgm:pt modelId="{7D9D7F8B-E297-40DF-8E0F-63AD36422EF7}">
      <dgm:prSet phldrT="[テキスト]" custT="1"/>
      <dgm:spPr/>
      <dgm:t>
        <a:bodyPr/>
        <a:lstStyle/>
        <a:p>
          <a:r>
            <a:rPr kumimoji="1" lang="ja-JP" altLang="en-US" sz="3200" b="1" dirty="0" smtClean="0">
              <a:effectLst/>
            </a:rPr>
            <a:t>発展</a:t>
          </a:r>
          <a:r>
            <a:rPr kumimoji="1" lang="en-US" altLang="ja-JP" sz="3200" b="1" dirty="0" smtClean="0">
              <a:effectLst/>
            </a:rPr>
            <a:t/>
          </a:r>
          <a:br>
            <a:rPr kumimoji="1" lang="en-US" altLang="ja-JP" sz="3200" b="1" dirty="0" smtClean="0">
              <a:effectLst/>
            </a:rPr>
          </a:br>
          <a:r>
            <a:rPr kumimoji="1" lang="ja-JP" altLang="en-US" sz="3200" b="1" dirty="0" smtClean="0">
              <a:effectLst/>
            </a:rPr>
            <a:t>学習</a:t>
          </a:r>
          <a:endParaRPr kumimoji="1" lang="ja-JP" altLang="en-US" sz="3200" b="1" dirty="0">
            <a:effectLst/>
          </a:endParaRPr>
        </a:p>
      </dgm:t>
    </dgm:pt>
    <dgm:pt modelId="{85CA0F62-3FCA-43AD-9497-9A1DACC1C6E8}" type="parTrans" cxnId="{28EE3462-3D82-4BBC-8AB5-5BA74E06790C}">
      <dgm:prSet/>
      <dgm:spPr/>
      <dgm:t>
        <a:bodyPr/>
        <a:lstStyle/>
        <a:p>
          <a:endParaRPr kumimoji="1" lang="ja-JP" altLang="en-US" b="1">
            <a:effectLst/>
          </a:endParaRPr>
        </a:p>
      </dgm:t>
    </dgm:pt>
    <dgm:pt modelId="{973CC230-8FD9-40ED-8810-92C19D312C60}" type="sibTrans" cxnId="{28EE3462-3D82-4BBC-8AB5-5BA74E06790C}">
      <dgm:prSet/>
      <dgm:spPr/>
      <dgm:t>
        <a:bodyPr/>
        <a:lstStyle/>
        <a:p>
          <a:endParaRPr kumimoji="1" lang="ja-JP" altLang="en-US" b="1">
            <a:effectLst/>
          </a:endParaRPr>
        </a:p>
      </dgm:t>
    </dgm:pt>
    <dgm:pt modelId="{E5F5C9D5-AF7E-4FC3-843A-520088CE27F5}">
      <dgm:prSet phldrT="[テキスト]"/>
      <dgm:spPr/>
      <dgm:t>
        <a:bodyPr/>
        <a:lstStyle/>
        <a:p>
          <a:r>
            <a:rPr kumimoji="1" lang="ja-JP" altLang="en-US" b="1" dirty="0" smtClean="0">
              <a:effectLst/>
            </a:rPr>
            <a:t>発表会</a:t>
          </a:r>
          <a:endParaRPr kumimoji="1" lang="ja-JP" altLang="en-US" b="1" dirty="0">
            <a:effectLst/>
          </a:endParaRPr>
        </a:p>
      </dgm:t>
    </dgm:pt>
    <dgm:pt modelId="{712624D1-626E-47BA-AEB8-13A60A4A49F5}" type="parTrans" cxnId="{C148DAC0-19C7-41EE-ADA3-FCEDE92DD26F}">
      <dgm:prSet/>
      <dgm:spPr/>
      <dgm:t>
        <a:bodyPr/>
        <a:lstStyle/>
        <a:p>
          <a:endParaRPr kumimoji="1" lang="ja-JP" altLang="en-US">
            <a:effectLst/>
          </a:endParaRPr>
        </a:p>
      </dgm:t>
    </dgm:pt>
    <dgm:pt modelId="{384C140A-8539-4F2A-A3C0-66B33E080E70}" type="sibTrans" cxnId="{C148DAC0-19C7-41EE-ADA3-FCEDE92DD26F}">
      <dgm:prSet/>
      <dgm:spPr/>
      <dgm:t>
        <a:bodyPr/>
        <a:lstStyle/>
        <a:p>
          <a:endParaRPr kumimoji="1" lang="ja-JP" altLang="en-US">
            <a:effectLst/>
          </a:endParaRPr>
        </a:p>
      </dgm:t>
    </dgm:pt>
    <dgm:pt modelId="{28202081-49DD-4E5D-A226-248C2736332C}" type="pres">
      <dgm:prSet presAssocID="{CDBA46AB-3780-455C-8EBE-45BC3EE8541D}" presName="CompostProcess" presStyleCnt="0">
        <dgm:presLayoutVars>
          <dgm:dir/>
          <dgm:resizeHandles val="exact"/>
        </dgm:presLayoutVars>
      </dgm:prSet>
      <dgm:spPr/>
    </dgm:pt>
    <dgm:pt modelId="{1B1C9B0E-A271-4A30-8A31-628BB75BF599}" type="pres">
      <dgm:prSet presAssocID="{CDBA46AB-3780-455C-8EBE-45BC3EE8541D}" presName="arrow" presStyleLbl="bgShp" presStyleIdx="0" presStyleCnt="1"/>
      <dgm:spPr/>
    </dgm:pt>
    <dgm:pt modelId="{F7F1732A-6A5E-4EB3-9272-A494E49B9891}" type="pres">
      <dgm:prSet presAssocID="{CDBA46AB-3780-455C-8EBE-45BC3EE8541D}" presName="linearProcess" presStyleCnt="0"/>
      <dgm:spPr/>
    </dgm:pt>
    <dgm:pt modelId="{455FDAA9-43C7-4361-B5ED-9EED593C70FF}" type="pres">
      <dgm:prSet presAssocID="{E035AA4E-086E-4FCA-91C2-4CC5DFC5DAE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AE99AAA-5525-48C9-AA11-68D53DDE7DAD}" type="pres">
      <dgm:prSet presAssocID="{3BA8F45A-F6F4-4A69-AB5C-81719472A18C}" presName="sibTrans" presStyleCnt="0"/>
      <dgm:spPr/>
    </dgm:pt>
    <dgm:pt modelId="{8D705621-673A-424B-9F27-46773D60706A}" type="pres">
      <dgm:prSet presAssocID="{EAFD36F7-05A0-4F2E-B125-FFB559B7F70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58F60F5-CBEC-4400-B046-9D41BDC42E24}" type="pres">
      <dgm:prSet presAssocID="{8D7B0AFB-2D1C-4BB7-9AA2-D8E1DBF8B33A}" presName="sibTrans" presStyleCnt="0"/>
      <dgm:spPr/>
    </dgm:pt>
    <dgm:pt modelId="{AA774970-773D-4556-AC5B-B4BB15B2677C}" type="pres">
      <dgm:prSet presAssocID="{7D9D7F8B-E297-40DF-8E0F-63AD36422EF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CED961F-2D37-4A2C-85AE-CE772EC37B91}" type="pres">
      <dgm:prSet presAssocID="{973CC230-8FD9-40ED-8810-92C19D312C60}" presName="sibTrans" presStyleCnt="0"/>
      <dgm:spPr/>
    </dgm:pt>
    <dgm:pt modelId="{73C75AB3-C755-48A4-840A-DC87FDF46852}" type="pres">
      <dgm:prSet presAssocID="{E5F5C9D5-AF7E-4FC3-843A-520088CE27F5}" presName="textNode" presStyleLbl="node1" presStyleIdx="3" presStyleCnt="4" custScaleX="2929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148DAC0-19C7-41EE-ADA3-FCEDE92DD26F}" srcId="{CDBA46AB-3780-455C-8EBE-45BC3EE8541D}" destId="{E5F5C9D5-AF7E-4FC3-843A-520088CE27F5}" srcOrd="3" destOrd="0" parTransId="{712624D1-626E-47BA-AEB8-13A60A4A49F5}" sibTransId="{384C140A-8539-4F2A-A3C0-66B33E080E70}"/>
    <dgm:cxn modelId="{C1CEB53A-2F48-4DB2-BB26-630575DE2E72}" type="presOf" srcId="{E035AA4E-086E-4FCA-91C2-4CC5DFC5DAE3}" destId="{455FDAA9-43C7-4361-B5ED-9EED593C70FF}" srcOrd="0" destOrd="0" presId="urn:microsoft.com/office/officeart/2005/8/layout/hProcess9"/>
    <dgm:cxn modelId="{3B6F56D0-0484-43F5-875B-D5A80887FFC4}" type="presOf" srcId="{EAFD36F7-05A0-4F2E-B125-FFB559B7F70B}" destId="{8D705621-673A-424B-9F27-46773D60706A}" srcOrd="0" destOrd="0" presId="urn:microsoft.com/office/officeart/2005/8/layout/hProcess9"/>
    <dgm:cxn modelId="{8BF53AB1-DC2F-4DC6-B8CC-0AE04B174E94}" type="presOf" srcId="{E5F5C9D5-AF7E-4FC3-843A-520088CE27F5}" destId="{73C75AB3-C755-48A4-840A-DC87FDF46852}" srcOrd="0" destOrd="0" presId="urn:microsoft.com/office/officeart/2005/8/layout/hProcess9"/>
    <dgm:cxn modelId="{454AC0B6-F609-4A29-8328-868D1B543891}" srcId="{CDBA46AB-3780-455C-8EBE-45BC3EE8541D}" destId="{E035AA4E-086E-4FCA-91C2-4CC5DFC5DAE3}" srcOrd="0" destOrd="0" parTransId="{7B171B3C-E4E5-4564-9318-022D338E3CC5}" sibTransId="{3BA8F45A-F6F4-4A69-AB5C-81719472A18C}"/>
    <dgm:cxn modelId="{28EE3462-3D82-4BBC-8AB5-5BA74E06790C}" srcId="{CDBA46AB-3780-455C-8EBE-45BC3EE8541D}" destId="{7D9D7F8B-E297-40DF-8E0F-63AD36422EF7}" srcOrd="2" destOrd="0" parTransId="{85CA0F62-3FCA-43AD-9497-9A1DACC1C6E8}" sibTransId="{973CC230-8FD9-40ED-8810-92C19D312C60}"/>
    <dgm:cxn modelId="{2A29258D-465E-4C48-9141-27BFDA8DAF77}" type="presOf" srcId="{CDBA46AB-3780-455C-8EBE-45BC3EE8541D}" destId="{28202081-49DD-4E5D-A226-248C2736332C}" srcOrd="0" destOrd="0" presId="urn:microsoft.com/office/officeart/2005/8/layout/hProcess9"/>
    <dgm:cxn modelId="{DD89DAB3-8383-44CD-914C-80240A7C4B05}" srcId="{CDBA46AB-3780-455C-8EBE-45BC3EE8541D}" destId="{EAFD36F7-05A0-4F2E-B125-FFB559B7F70B}" srcOrd="1" destOrd="0" parTransId="{926A2001-8869-414B-A17B-4142C614E9E6}" sibTransId="{8D7B0AFB-2D1C-4BB7-9AA2-D8E1DBF8B33A}"/>
    <dgm:cxn modelId="{BF288C38-FB1F-4BB3-86E8-BFA92099C1FF}" type="presOf" srcId="{7D9D7F8B-E297-40DF-8E0F-63AD36422EF7}" destId="{AA774970-773D-4556-AC5B-B4BB15B2677C}" srcOrd="0" destOrd="0" presId="urn:microsoft.com/office/officeart/2005/8/layout/hProcess9"/>
    <dgm:cxn modelId="{2D49486F-58B5-4C8C-80F4-F5AD497ABDAC}" type="presParOf" srcId="{28202081-49DD-4E5D-A226-248C2736332C}" destId="{1B1C9B0E-A271-4A30-8A31-628BB75BF599}" srcOrd="0" destOrd="0" presId="urn:microsoft.com/office/officeart/2005/8/layout/hProcess9"/>
    <dgm:cxn modelId="{000B2B60-80F3-4FF9-AEC4-CEBEB99D5327}" type="presParOf" srcId="{28202081-49DD-4E5D-A226-248C2736332C}" destId="{F7F1732A-6A5E-4EB3-9272-A494E49B9891}" srcOrd="1" destOrd="0" presId="urn:microsoft.com/office/officeart/2005/8/layout/hProcess9"/>
    <dgm:cxn modelId="{CF411E4C-EB42-4ABD-9CC2-04D19E601CFA}" type="presParOf" srcId="{F7F1732A-6A5E-4EB3-9272-A494E49B9891}" destId="{455FDAA9-43C7-4361-B5ED-9EED593C70FF}" srcOrd="0" destOrd="0" presId="urn:microsoft.com/office/officeart/2005/8/layout/hProcess9"/>
    <dgm:cxn modelId="{E766DB83-AB0E-4CAA-8DC6-32F75E9E2F3D}" type="presParOf" srcId="{F7F1732A-6A5E-4EB3-9272-A494E49B9891}" destId="{3AE99AAA-5525-48C9-AA11-68D53DDE7DAD}" srcOrd="1" destOrd="0" presId="urn:microsoft.com/office/officeart/2005/8/layout/hProcess9"/>
    <dgm:cxn modelId="{2542D614-DBD3-4D07-A493-4925FA0E9B98}" type="presParOf" srcId="{F7F1732A-6A5E-4EB3-9272-A494E49B9891}" destId="{8D705621-673A-424B-9F27-46773D60706A}" srcOrd="2" destOrd="0" presId="urn:microsoft.com/office/officeart/2005/8/layout/hProcess9"/>
    <dgm:cxn modelId="{B61C8569-6EEA-4B0D-97C7-2D003183BDFC}" type="presParOf" srcId="{F7F1732A-6A5E-4EB3-9272-A494E49B9891}" destId="{D58F60F5-CBEC-4400-B046-9D41BDC42E24}" srcOrd="3" destOrd="0" presId="urn:microsoft.com/office/officeart/2005/8/layout/hProcess9"/>
    <dgm:cxn modelId="{AFF17252-1A16-41B6-B90D-FF3C4EAB9B7B}" type="presParOf" srcId="{F7F1732A-6A5E-4EB3-9272-A494E49B9891}" destId="{AA774970-773D-4556-AC5B-B4BB15B2677C}" srcOrd="4" destOrd="0" presId="urn:microsoft.com/office/officeart/2005/8/layout/hProcess9"/>
    <dgm:cxn modelId="{B16E2693-3545-4093-BEB8-8EC23545A768}" type="presParOf" srcId="{F7F1732A-6A5E-4EB3-9272-A494E49B9891}" destId="{7CED961F-2D37-4A2C-85AE-CE772EC37B91}" srcOrd="5" destOrd="0" presId="urn:microsoft.com/office/officeart/2005/8/layout/hProcess9"/>
    <dgm:cxn modelId="{6AC5F7CD-7442-4EB5-853E-DD53BDD4677D}" type="presParOf" srcId="{F7F1732A-6A5E-4EB3-9272-A494E49B9891}" destId="{73C75AB3-C755-48A4-840A-DC87FDF4685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ADF3C-4BBF-4FA9-A3D7-A48E1BF07B8C}" type="doc">
      <dgm:prSet loTypeId="urn:microsoft.com/office/officeart/2005/8/layout/process1" loCatId="process" qsTypeId="urn:microsoft.com/office/officeart/2005/8/quickstyle/3d5" qsCatId="3D" csTypeId="urn:microsoft.com/office/officeart/2005/8/colors/colorful3" csCatId="colorful" phldr="1"/>
      <dgm:spPr/>
    </dgm:pt>
    <dgm:pt modelId="{88F196F0-ADF6-42CC-AED5-04E7B4C7E4E6}">
      <dgm:prSet phldrT="[テキスト]"/>
      <dgm:spPr/>
      <dgm:t>
        <a:bodyPr/>
        <a:lstStyle/>
        <a:p>
          <a:r>
            <a:rPr kumimoji="1" lang="en-US" altLang="ja-JP" dirty="0" smtClean="0"/>
            <a:t>PBL</a:t>
          </a:r>
          <a:r>
            <a:rPr kumimoji="1" lang="ja-JP" altLang="en-US" dirty="0" smtClean="0"/>
            <a:t>基礎</a:t>
          </a:r>
          <a:endParaRPr kumimoji="1" lang="ja-JP" altLang="en-US" dirty="0"/>
        </a:p>
      </dgm:t>
    </dgm:pt>
    <dgm:pt modelId="{B6B24AEE-F7CA-4E67-81DA-E25921CD6B50}" type="parTrans" cxnId="{FBA897C9-F6E1-4DB1-B7F9-9FDD5A461914}">
      <dgm:prSet/>
      <dgm:spPr/>
      <dgm:t>
        <a:bodyPr/>
        <a:lstStyle/>
        <a:p>
          <a:endParaRPr kumimoji="1" lang="ja-JP" altLang="en-US"/>
        </a:p>
      </dgm:t>
    </dgm:pt>
    <dgm:pt modelId="{213908BC-4F88-4494-92B4-7F2B138BE137}" type="sibTrans" cxnId="{FBA897C9-F6E1-4DB1-B7F9-9FDD5A461914}">
      <dgm:prSet/>
      <dgm:spPr/>
      <dgm:t>
        <a:bodyPr/>
        <a:lstStyle/>
        <a:p>
          <a:endParaRPr kumimoji="1" lang="ja-JP" altLang="en-US"/>
        </a:p>
      </dgm:t>
    </dgm:pt>
    <dgm:pt modelId="{E6FBB288-0AAF-4214-BBA2-6D18B0B43F3C}">
      <dgm:prSet phldrT="[テキスト]"/>
      <dgm:spPr/>
      <dgm:t>
        <a:bodyPr/>
        <a:lstStyle/>
        <a:p>
          <a:r>
            <a:rPr kumimoji="1" lang="en-US" altLang="ja-JP" dirty="0" smtClean="0"/>
            <a:t>PBL</a:t>
          </a:r>
          <a:r>
            <a:rPr kumimoji="1" lang="ja-JP" altLang="en-US" dirty="0" smtClean="0"/>
            <a:t>発展</a:t>
          </a:r>
          <a:endParaRPr kumimoji="1" lang="ja-JP" altLang="en-US" dirty="0"/>
        </a:p>
      </dgm:t>
    </dgm:pt>
    <dgm:pt modelId="{7503ACF6-077D-4C19-BE93-DCD4BD01DA49}" type="parTrans" cxnId="{4AE5ACF7-D39E-4AEF-8D10-A3755AB185AA}">
      <dgm:prSet/>
      <dgm:spPr/>
      <dgm:t>
        <a:bodyPr/>
        <a:lstStyle/>
        <a:p>
          <a:endParaRPr kumimoji="1" lang="ja-JP" altLang="en-US"/>
        </a:p>
      </dgm:t>
    </dgm:pt>
    <dgm:pt modelId="{594B1C12-9EFC-4578-A329-D4E66552525E}" type="sibTrans" cxnId="{4AE5ACF7-D39E-4AEF-8D10-A3755AB185AA}">
      <dgm:prSet/>
      <dgm:spPr/>
      <dgm:t>
        <a:bodyPr/>
        <a:lstStyle/>
        <a:p>
          <a:endParaRPr kumimoji="1" lang="ja-JP" altLang="en-US"/>
        </a:p>
      </dgm:t>
    </dgm:pt>
    <dgm:pt modelId="{F30EA6BC-CF4F-482D-BF5C-D391EE1BC8AC}" type="pres">
      <dgm:prSet presAssocID="{054ADF3C-4BBF-4FA9-A3D7-A48E1BF07B8C}" presName="Name0" presStyleCnt="0">
        <dgm:presLayoutVars>
          <dgm:dir/>
          <dgm:resizeHandles val="exact"/>
        </dgm:presLayoutVars>
      </dgm:prSet>
      <dgm:spPr/>
    </dgm:pt>
    <dgm:pt modelId="{0A1ABE18-6CF5-4F19-89B3-7A7079CD5056}" type="pres">
      <dgm:prSet presAssocID="{88F196F0-ADF6-42CC-AED5-04E7B4C7E4E6}" presName="node" presStyleLbl="node1" presStyleIdx="0" presStyleCnt="2" custLinFactY="-100000" custLinFactNeighborX="20522" custLinFactNeighborY="-16421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C86BC0B-9830-4D52-9053-11F75D7068C6}" type="pres">
      <dgm:prSet presAssocID="{213908BC-4F88-4494-92B4-7F2B138BE137}" presName="sibTrans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B34A60BA-4EDD-442D-8CFB-8D47BDF3065A}" type="pres">
      <dgm:prSet presAssocID="{213908BC-4F88-4494-92B4-7F2B138BE137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58143DA7-F640-4257-8439-B752DB492D7A}" type="pres">
      <dgm:prSet presAssocID="{E6FBB288-0AAF-4214-BBA2-6D18B0B43F3C}" presName="node" presStyleLbl="node1" presStyleIdx="1" presStyleCnt="2" custLinFactX="-93263" custLinFactY="100000" custLinFactNeighborX="-100000" custLinFactNeighborY="1647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E437C8C-A9C3-49AA-9BE7-31C4CDCBAA4A}" type="presOf" srcId="{054ADF3C-4BBF-4FA9-A3D7-A48E1BF07B8C}" destId="{F30EA6BC-CF4F-482D-BF5C-D391EE1BC8AC}" srcOrd="0" destOrd="0" presId="urn:microsoft.com/office/officeart/2005/8/layout/process1"/>
    <dgm:cxn modelId="{A105D0A9-8B51-4E56-9BFE-0B216C4AD803}" type="presOf" srcId="{E6FBB288-0AAF-4214-BBA2-6D18B0B43F3C}" destId="{58143DA7-F640-4257-8439-B752DB492D7A}" srcOrd="0" destOrd="0" presId="urn:microsoft.com/office/officeart/2005/8/layout/process1"/>
    <dgm:cxn modelId="{4AE5ACF7-D39E-4AEF-8D10-A3755AB185AA}" srcId="{054ADF3C-4BBF-4FA9-A3D7-A48E1BF07B8C}" destId="{E6FBB288-0AAF-4214-BBA2-6D18B0B43F3C}" srcOrd="1" destOrd="0" parTransId="{7503ACF6-077D-4C19-BE93-DCD4BD01DA49}" sibTransId="{594B1C12-9EFC-4578-A329-D4E66552525E}"/>
    <dgm:cxn modelId="{6460B663-3C6B-47E2-B46C-7BB8051E5AE9}" type="presOf" srcId="{213908BC-4F88-4494-92B4-7F2B138BE137}" destId="{0C86BC0B-9830-4D52-9053-11F75D7068C6}" srcOrd="0" destOrd="0" presId="urn:microsoft.com/office/officeart/2005/8/layout/process1"/>
    <dgm:cxn modelId="{21694D16-A547-4315-805A-D72DB5E3E33F}" type="presOf" srcId="{88F196F0-ADF6-42CC-AED5-04E7B4C7E4E6}" destId="{0A1ABE18-6CF5-4F19-89B3-7A7079CD5056}" srcOrd="0" destOrd="0" presId="urn:microsoft.com/office/officeart/2005/8/layout/process1"/>
    <dgm:cxn modelId="{FBA897C9-F6E1-4DB1-B7F9-9FDD5A461914}" srcId="{054ADF3C-4BBF-4FA9-A3D7-A48E1BF07B8C}" destId="{88F196F0-ADF6-42CC-AED5-04E7B4C7E4E6}" srcOrd="0" destOrd="0" parTransId="{B6B24AEE-F7CA-4E67-81DA-E25921CD6B50}" sibTransId="{213908BC-4F88-4494-92B4-7F2B138BE137}"/>
    <dgm:cxn modelId="{8608E504-C59B-4A7C-BC4C-2496C52A88DF}" type="presOf" srcId="{213908BC-4F88-4494-92B4-7F2B138BE137}" destId="{B34A60BA-4EDD-442D-8CFB-8D47BDF3065A}" srcOrd="1" destOrd="0" presId="urn:microsoft.com/office/officeart/2005/8/layout/process1"/>
    <dgm:cxn modelId="{B5EADDA6-E08D-49A6-BB82-31F35E42869F}" type="presParOf" srcId="{F30EA6BC-CF4F-482D-BF5C-D391EE1BC8AC}" destId="{0A1ABE18-6CF5-4F19-89B3-7A7079CD5056}" srcOrd="0" destOrd="0" presId="urn:microsoft.com/office/officeart/2005/8/layout/process1"/>
    <dgm:cxn modelId="{F2C0F9AF-AC14-445D-BCE8-D5613BBDE8E8}" type="presParOf" srcId="{F30EA6BC-CF4F-482D-BF5C-D391EE1BC8AC}" destId="{0C86BC0B-9830-4D52-9053-11F75D7068C6}" srcOrd="1" destOrd="0" presId="urn:microsoft.com/office/officeart/2005/8/layout/process1"/>
    <dgm:cxn modelId="{D426A604-D5AC-4FB2-A08E-6A902AB64299}" type="presParOf" srcId="{0C86BC0B-9830-4D52-9053-11F75D7068C6}" destId="{B34A60BA-4EDD-442D-8CFB-8D47BDF3065A}" srcOrd="0" destOrd="0" presId="urn:microsoft.com/office/officeart/2005/8/layout/process1"/>
    <dgm:cxn modelId="{060680C5-C61A-49B6-AAA1-237CAEA13B0F}" type="presParOf" srcId="{F30EA6BC-CF4F-482D-BF5C-D391EE1BC8AC}" destId="{58143DA7-F640-4257-8439-B752DB492D7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ADF3C-4BBF-4FA9-A3D7-A48E1BF07B8C}" type="doc">
      <dgm:prSet loTypeId="urn:microsoft.com/office/officeart/2005/8/layout/process1" loCatId="process" qsTypeId="urn:microsoft.com/office/officeart/2005/8/quickstyle/3d5" qsCatId="3D" csTypeId="urn:microsoft.com/office/officeart/2005/8/colors/colorful3" csCatId="colorful" phldr="1"/>
      <dgm:spPr/>
    </dgm:pt>
    <dgm:pt modelId="{88F196F0-ADF6-42CC-AED5-04E7B4C7E4E6}">
      <dgm:prSet phldrT="[テキスト]"/>
      <dgm:spPr/>
      <dgm:t>
        <a:bodyPr/>
        <a:lstStyle/>
        <a:p>
          <a:r>
            <a:rPr kumimoji="1" lang="en-US" altLang="ja-JP" dirty="0" smtClean="0"/>
            <a:t>PBL</a:t>
          </a:r>
          <a:r>
            <a:rPr kumimoji="1" lang="ja-JP" altLang="en-US" dirty="0" smtClean="0"/>
            <a:t>基礎</a:t>
          </a:r>
          <a:endParaRPr kumimoji="1" lang="ja-JP" altLang="en-US" dirty="0"/>
        </a:p>
      </dgm:t>
    </dgm:pt>
    <dgm:pt modelId="{B6B24AEE-F7CA-4E67-81DA-E25921CD6B50}" type="parTrans" cxnId="{FBA897C9-F6E1-4DB1-B7F9-9FDD5A461914}">
      <dgm:prSet/>
      <dgm:spPr/>
      <dgm:t>
        <a:bodyPr/>
        <a:lstStyle/>
        <a:p>
          <a:endParaRPr kumimoji="1" lang="ja-JP" altLang="en-US"/>
        </a:p>
      </dgm:t>
    </dgm:pt>
    <dgm:pt modelId="{213908BC-4F88-4494-92B4-7F2B138BE137}" type="sibTrans" cxnId="{FBA897C9-F6E1-4DB1-B7F9-9FDD5A461914}">
      <dgm:prSet/>
      <dgm:spPr/>
      <dgm:t>
        <a:bodyPr/>
        <a:lstStyle/>
        <a:p>
          <a:endParaRPr kumimoji="1" lang="ja-JP" altLang="en-US"/>
        </a:p>
      </dgm:t>
    </dgm:pt>
    <dgm:pt modelId="{E6FBB288-0AAF-4214-BBA2-6D18B0B43F3C}">
      <dgm:prSet phldrT="[テキスト]"/>
      <dgm:spPr/>
      <dgm:t>
        <a:bodyPr/>
        <a:lstStyle/>
        <a:p>
          <a:r>
            <a:rPr kumimoji="1" lang="en-US" altLang="ja-JP" dirty="0" smtClean="0"/>
            <a:t>PBL</a:t>
          </a:r>
          <a:r>
            <a:rPr kumimoji="1" lang="ja-JP" altLang="en-US" dirty="0" smtClean="0"/>
            <a:t>発展</a:t>
          </a:r>
          <a:endParaRPr kumimoji="1" lang="ja-JP" altLang="en-US" dirty="0"/>
        </a:p>
      </dgm:t>
    </dgm:pt>
    <dgm:pt modelId="{7503ACF6-077D-4C19-BE93-DCD4BD01DA49}" type="parTrans" cxnId="{4AE5ACF7-D39E-4AEF-8D10-A3755AB185AA}">
      <dgm:prSet/>
      <dgm:spPr/>
      <dgm:t>
        <a:bodyPr/>
        <a:lstStyle/>
        <a:p>
          <a:endParaRPr kumimoji="1" lang="ja-JP" altLang="en-US"/>
        </a:p>
      </dgm:t>
    </dgm:pt>
    <dgm:pt modelId="{594B1C12-9EFC-4578-A329-D4E66552525E}" type="sibTrans" cxnId="{4AE5ACF7-D39E-4AEF-8D10-A3755AB185AA}">
      <dgm:prSet/>
      <dgm:spPr/>
      <dgm:t>
        <a:bodyPr/>
        <a:lstStyle/>
        <a:p>
          <a:endParaRPr kumimoji="1" lang="ja-JP" altLang="en-US"/>
        </a:p>
      </dgm:t>
    </dgm:pt>
    <dgm:pt modelId="{F30EA6BC-CF4F-482D-BF5C-D391EE1BC8AC}" type="pres">
      <dgm:prSet presAssocID="{054ADF3C-4BBF-4FA9-A3D7-A48E1BF07B8C}" presName="Name0" presStyleCnt="0">
        <dgm:presLayoutVars>
          <dgm:dir/>
          <dgm:resizeHandles val="exact"/>
        </dgm:presLayoutVars>
      </dgm:prSet>
      <dgm:spPr/>
    </dgm:pt>
    <dgm:pt modelId="{0A1ABE18-6CF5-4F19-89B3-7A7079CD5056}" type="pres">
      <dgm:prSet presAssocID="{88F196F0-ADF6-42CC-AED5-04E7B4C7E4E6}" presName="node" presStyleLbl="node1" presStyleIdx="0" presStyleCnt="2" custLinFactY="-100000" custLinFactNeighborX="20522" custLinFactNeighborY="-16421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C86BC0B-9830-4D52-9053-11F75D7068C6}" type="pres">
      <dgm:prSet presAssocID="{213908BC-4F88-4494-92B4-7F2B138BE137}" presName="sibTrans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B34A60BA-4EDD-442D-8CFB-8D47BDF3065A}" type="pres">
      <dgm:prSet presAssocID="{213908BC-4F88-4494-92B4-7F2B138BE137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58143DA7-F640-4257-8439-B752DB492D7A}" type="pres">
      <dgm:prSet presAssocID="{E6FBB288-0AAF-4214-BBA2-6D18B0B43F3C}" presName="node" presStyleLbl="node1" presStyleIdx="1" presStyleCnt="2" custLinFactX="-93263" custLinFactY="100000" custLinFactNeighborX="-100000" custLinFactNeighborY="1647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E437C8C-A9C3-49AA-9BE7-31C4CDCBAA4A}" type="presOf" srcId="{054ADF3C-4BBF-4FA9-A3D7-A48E1BF07B8C}" destId="{F30EA6BC-CF4F-482D-BF5C-D391EE1BC8AC}" srcOrd="0" destOrd="0" presId="urn:microsoft.com/office/officeart/2005/8/layout/process1"/>
    <dgm:cxn modelId="{A105D0A9-8B51-4E56-9BFE-0B216C4AD803}" type="presOf" srcId="{E6FBB288-0AAF-4214-BBA2-6D18B0B43F3C}" destId="{58143DA7-F640-4257-8439-B752DB492D7A}" srcOrd="0" destOrd="0" presId="urn:microsoft.com/office/officeart/2005/8/layout/process1"/>
    <dgm:cxn modelId="{4AE5ACF7-D39E-4AEF-8D10-A3755AB185AA}" srcId="{054ADF3C-4BBF-4FA9-A3D7-A48E1BF07B8C}" destId="{E6FBB288-0AAF-4214-BBA2-6D18B0B43F3C}" srcOrd="1" destOrd="0" parTransId="{7503ACF6-077D-4C19-BE93-DCD4BD01DA49}" sibTransId="{594B1C12-9EFC-4578-A329-D4E66552525E}"/>
    <dgm:cxn modelId="{21694D16-A547-4315-805A-D72DB5E3E33F}" type="presOf" srcId="{88F196F0-ADF6-42CC-AED5-04E7B4C7E4E6}" destId="{0A1ABE18-6CF5-4F19-89B3-7A7079CD5056}" srcOrd="0" destOrd="0" presId="urn:microsoft.com/office/officeart/2005/8/layout/process1"/>
    <dgm:cxn modelId="{6460B663-3C6B-47E2-B46C-7BB8051E5AE9}" type="presOf" srcId="{213908BC-4F88-4494-92B4-7F2B138BE137}" destId="{0C86BC0B-9830-4D52-9053-11F75D7068C6}" srcOrd="0" destOrd="0" presId="urn:microsoft.com/office/officeart/2005/8/layout/process1"/>
    <dgm:cxn modelId="{FBA897C9-F6E1-4DB1-B7F9-9FDD5A461914}" srcId="{054ADF3C-4BBF-4FA9-A3D7-A48E1BF07B8C}" destId="{88F196F0-ADF6-42CC-AED5-04E7B4C7E4E6}" srcOrd="0" destOrd="0" parTransId="{B6B24AEE-F7CA-4E67-81DA-E25921CD6B50}" sibTransId="{213908BC-4F88-4494-92B4-7F2B138BE137}"/>
    <dgm:cxn modelId="{8608E504-C59B-4A7C-BC4C-2496C52A88DF}" type="presOf" srcId="{213908BC-4F88-4494-92B4-7F2B138BE137}" destId="{B34A60BA-4EDD-442D-8CFB-8D47BDF3065A}" srcOrd="1" destOrd="0" presId="urn:microsoft.com/office/officeart/2005/8/layout/process1"/>
    <dgm:cxn modelId="{B5EADDA6-E08D-49A6-BB82-31F35E42869F}" type="presParOf" srcId="{F30EA6BC-CF4F-482D-BF5C-D391EE1BC8AC}" destId="{0A1ABE18-6CF5-4F19-89B3-7A7079CD5056}" srcOrd="0" destOrd="0" presId="urn:microsoft.com/office/officeart/2005/8/layout/process1"/>
    <dgm:cxn modelId="{F2C0F9AF-AC14-445D-BCE8-D5613BBDE8E8}" type="presParOf" srcId="{F30EA6BC-CF4F-482D-BF5C-D391EE1BC8AC}" destId="{0C86BC0B-9830-4D52-9053-11F75D7068C6}" srcOrd="1" destOrd="0" presId="urn:microsoft.com/office/officeart/2005/8/layout/process1"/>
    <dgm:cxn modelId="{D426A604-D5AC-4FB2-A08E-6A902AB64299}" type="presParOf" srcId="{0C86BC0B-9830-4D52-9053-11F75D7068C6}" destId="{B34A60BA-4EDD-442D-8CFB-8D47BDF3065A}" srcOrd="0" destOrd="0" presId="urn:microsoft.com/office/officeart/2005/8/layout/process1"/>
    <dgm:cxn modelId="{060680C5-C61A-49B6-AAA1-237CAEA13B0F}" type="presParOf" srcId="{F30EA6BC-CF4F-482D-BF5C-D391EE1BC8AC}" destId="{58143DA7-F640-4257-8439-B752DB492D7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C9B0E-A271-4A30-8A31-628BB75BF59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5FDAA9-43C7-4361-B5ED-9EED593C70FF}">
      <dsp:nvSpPr>
        <dsp:cNvPr id="0" name=""/>
        <dsp:cNvSpPr/>
      </dsp:nvSpPr>
      <dsp:spPr>
        <a:xfrm>
          <a:off x="36639" y="1357788"/>
          <a:ext cx="2216363" cy="18103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b="1" kern="1200" dirty="0" smtClean="0">
              <a:effectLst/>
            </a:rPr>
            <a:t>基礎知識</a:t>
          </a:r>
          <a:r>
            <a:rPr kumimoji="1" lang="en-US" altLang="ja-JP" sz="3200" b="1" kern="1200" dirty="0" smtClean="0">
              <a:effectLst/>
            </a:rPr>
            <a:t/>
          </a:r>
          <a:br>
            <a:rPr kumimoji="1" lang="en-US" altLang="ja-JP" sz="3200" b="1" kern="1200" dirty="0" smtClean="0">
              <a:effectLst/>
            </a:rPr>
          </a:br>
          <a:r>
            <a:rPr kumimoji="1" lang="ja-JP" altLang="en-US" sz="3200" b="1" kern="1200" dirty="0" smtClean="0">
              <a:effectLst/>
            </a:rPr>
            <a:t>学習</a:t>
          </a:r>
          <a:endParaRPr kumimoji="1" lang="ja-JP" altLang="en-US" sz="3200" b="1" kern="1200" dirty="0">
            <a:effectLst/>
          </a:endParaRPr>
        </a:p>
      </dsp:txBody>
      <dsp:txXfrm>
        <a:off x="125015" y="1446164"/>
        <a:ext cx="2039611" cy="1633633"/>
      </dsp:txXfrm>
    </dsp:sp>
    <dsp:sp modelId="{8D705621-673A-424B-9F27-46773D60706A}">
      <dsp:nvSpPr>
        <dsp:cNvPr id="0" name=""/>
        <dsp:cNvSpPr/>
      </dsp:nvSpPr>
      <dsp:spPr>
        <a:xfrm>
          <a:off x="2538985" y="1357788"/>
          <a:ext cx="2216363" cy="1810385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tint val="50000"/>
                <a:satMod val="300000"/>
              </a:schemeClr>
            </a:gs>
            <a:gs pos="35000">
              <a:schemeClr val="accent5">
                <a:hueOff val="-2451115"/>
                <a:satOff val="-3409"/>
                <a:lumOff val="-1307"/>
                <a:alphaOff val="0"/>
                <a:tint val="37000"/>
                <a:satMod val="3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b="1" kern="1200" dirty="0" smtClean="0">
              <a:effectLst/>
            </a:rPr>
            <a:t>PBL</a:t>
          </a:r>
          <a:br>
            <a:rPr kumimoji="1" lang="en-US" altLang="ja-JP" sz="3200" b="1" kern="1200" dirty="0" smtClean="0">
              <a:effectLst/>
            </a:rPr>
          </a:br>
          <a:r>
            <a:rPr kumimoji="1" lang="ja-JP" altLang="en-US" sz="3200" b="1" kern="1200" dirty="0" smtClean="0">
              <a:effectLst/>
            </a:rPr>
            <a:t>基礎</a:t>
          </a:r>
          <a:endParaRPr kumimoji="1" lang="ja-JP" altLang="en-US" sz="3200" b="1" kern="1200" dirty="0">
            <a:effectLst/>
          </a:endParaRPr>
        </a:p>
      </dsp:txBody>
      <dsp:txXfrm>
        <a:off x="2627361" y="1446164"/>
        <a:ext cx="2039611" cy="1633633"/>
      </dsp:txXfrm>
    </dsp:sp>
    <dsp:sp modelId="{AA774970-773D-4556-AC5B-B4BB15B2677C}">
      <dsp:nvSpPr>
        <dsp:cNvPr id="0" name=""/>
        <dsp:cNvSpPr/>
      </dsp:nvSpPr>
      <dsp:spPr>
        <a:xfrm>
          <a:off x="5041331" y="1357788"/>
          <a:ext cx="2216363" cy="1810385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tint val="50000"/>
                <a:satMod val="300000"/>
              </a:schemeClr>
            </a:gs>
            <a:gs pos="35000">
              <a:schemeClr val="accent5">
                <a:hueOff val="-4902230"/>
                <a:satOff val="-6819"/>
                <a:lumOff val="-2615"/>
                <a:alphaOff val="0"/>
                <a:tint val="37000"/>
                <a:satMod val="3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b="1" kern="1200" dirty="0" smtClean="0">
              <a:effectLst/>
            </a:rPr>
            <a:t>発展</a:t>
          </a:r>
          <a:r>
            <a:rPr kumimoji="1" lang="en-US" altLang="ja-JP" sz="3200" b="1" kern="1200" dirty="0" smtClean="0">
              <a:effectLst/>
            </a:rPr>
            <a:t/>
          </a:r>
          <a:br>
            <a:rPr kumimoji="1" lang="en-US" altLang="ja-JP" sz="3200" b="1" kern="1200" dirty="0" smtClean="0">
              <a:effectLst/>
            </a:rPr>
          </a:br>
          <a:r>
            <a:rPr kumimoji="1" lang="ja-JP" altLang="en-US" sz="3200" b="1" kern="1200" dirty="0" smtClean="0">
              <a:effectLst/>
            </a:rPr>
            <a:t>学習</a:t>
          </a:r>
          <a:endParaRPr kumimoji="1" lang="ja-JP" altLang="en-US" sz="3200" b="1" kern="1200" dirty="0">
            <a:effectLst/>
          </a:endParaRPr>
        </a:p>
      </dsp:txBody>
      <dsp:txXfrm>
        <a:off x="5129707" y="1446164"/>
        <a:ext cx="2039611" cy="1633633"/>
      </dsp:txXfrm>
    </dsp:sp>
    <dsp:sp modelId="{73C75AB3-C755-48A4-840A-DC87FDF46852}">
      <dsp:nvSpPr>
        <dsp:cNvPr id="0" name=""/>
        <dsp:cNvSpPr/>
      </dsp:nvSpPr>
      <dsp:spPr>
        <a:xfrm>
          <a:off x="7543677" y="1357788"/>
          <a:ext cx="649283" cy="181038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50000"/>
                <a:satMod val="300000"/>
              </a:schemeClr>
            </a:gs>
            <a:gs pos="35000">
              <a:schemeClr val="accent5">
                <a:hueOff val="-7353344"/>
                <a:satOff val="-10228"/>
                <a:lumOff val="-3922"/>
                <a:alphaOff val="0"/>
                <a:tint val="37000"/>
                <a:satMod val="3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effectLst/>
            </a:rPr>
            <a:t>発表会</a:t>
          </a:r>
          <a:endParaRPr kumimoji="1" lang="ja-JP" altLang="en-US" sz="2800" b="1" kern="1200" dirty="0">
            <a:effectLst/>
          </a:endParaRPr>
        </a:p>
      </dsp:txBody>
      <dsp:txXfrm>
        <a:off x="7575372" y="1389483"/>
        <a:ext cx="585893" cy="174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ABE18-6CF5-4F19-89B3-7A7079CD5056}">
      <dsp:nvSpPr>
        <dsp:cNvPr id="0" name=""/>
        <dsp:cNvSpPr/>
      </dsp:nvSpPr>
      <dsp:spPr>
        <a:xfrm>
          <a:off x="89190" y="265840"/>
          <a:ext cx="1080348" cy="648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900" kern="1200" dirty="0" smtClean="0"/>
            <a:t>PBL</a:t>
          </a:r>
          <a:r>
            <a:rPr kumimoji="1" lang="ja-JP" altLang="en-US" sz="1900" kern="1200" dirty="0" smtClean="0"/>
            <a:t>基礎</a:t>
          </a:r>
          <a:endParaRPr kumimoji="1" lang="ja-JP" altLang="en-US" sz="1900" kern="1200" dirty="0"/>
        </a:p>
      </dsp:txBody>
      <dsp:txXfrm>
        <a:off x="108175" y="284825"/>
        <a:ext cx="1042378" cy="610238"/>
      </dsp:txXfrm>
    </dsp:sp>
    <dsp:sp modelId="{0C86BC0B-9830-4D52-9053-11F75D7068C6}">
      <dsp:nvSpPr>
        <dsp:cNvPr id="0" name=""/>
        <dsp:cNvSpPr/>
      </dsp:nvSpPr>
      <dsp:spPr>
        <a:xfrm rot="5415943">
          <a:off x="-115566" y="2211939"/>
          <a:ext cx="1473573" cy="267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/>
        </a:p>
      </dsp:txBody>
      <dsp:txXfrm rot="10800000">
        <a:off x="-75191" y="2225335"/>
        <a:ext cx="1393195" cy="160756"/>
      </dsp:txXfrm>
    </dsp:sp>
    <dsp:sp modelId="{58143DA7-F640-4257-8439-B752DB492D7A}">
      <dsp:nvSpPr>
        <dsp:cNvPr id="0" name=""/>
        <dsp:cNvSpPr/>
      </dsp:nvSpPr>
      <dsp:spPr>
        <a:xfrm>
          <a:off x="73289" y="3694347"/>
          <a:ext cx="1080348" cy="64820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900" kern="1200" dirty="0" smtClean="0"/>
            <a:t>PBL</a:t>
          </a:r>
          <a:r>
            <a:rPr kumimoji="1" lang="ja-JP" altLang="en-US" sz="1900" kern="1200" dirty="0" smtClean="0"/>
            <a:t>発展</a:t>
          </a:r>
          <a:endParaRPr kumimoji="1" lang="ja-JP" altLang="en-US" sz="1900" kern="1200" dirty="0"/>
        </a:p>
      </dsp:txBody>
      <dsp:txXfrm>
        <a:off x="92274" y="3713332"/>
        <a:ext cx="1042378" cy="610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ABE18-6CF5-4F19-89B3-7A7079CD5056}">
      <dsp:nvSpPr>
        <dsp:cNvPr id="0" name=""/>
        <dsp:cNvSpPr/>
      </dsp:nvSpPr>
      <dsp:spPr>
        <a:xfrm>
          <a:off x="89190" y="265840"/>
          <a:ext cx="1080348" cy="648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900" kern="1200" dirty="0" smtClean="0"/>
            <a:t>PBL</a:t>
          </a:r>
          <a:r>
            <a:rPr kumimoji="1" lang="ja-JP" altLang="en-US" sz="1900" kern="1200" dirty="0" smtClean="0"/>
            <a:t>基礎</a:t>
          </a:r>
          <a:endParaRPr kumimoji="1" lang="ja-JP" altLang="en-US" sz="1900" kern="1200" dirty="0"/>
        </a:p>
      </dsp:txBody>
      <dsp:txXfrm>
        <a:off x="108175" y="284825"/>
        <a:ext cx="1042378" cy="610238"/>
      </dsp:txXfrm>
    </dsp:sp>
    <dsp:sp modelId="{0C86BC0B-9830-4D52-9053-11F75D7068C6}">
      <dsp:nvSpPr>
        <dsp:cNvPr id="0" name=""/>
        <dsp:cNvSpPr/>
      </dsp:nvSpPr>
      <dsp:spPr>
        <a:xfrm rot="5415943">
          <a:off x="-115566" y="2211939"/>
          <a:ext cx="1473573" cy="267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/>
        </a:p>
      </dsp:txBody>
      <dsp:txXfrm rot="10800000">
        <a:off x="-75191" y="2225335"/>
        <a:ext cx="1393195" cy="160756"/>
      </dsp:txXfrm>
    </dsp:sp>
    <dsp:sp modelId="{58143DA7-F640-4257-8439-B752DB492D7A}">
      <dsp:nvSpPr>
        <dsp:cNvPr id="0" name=""/>
        <dsp:cNvSpPr/>
      </dsp:nvSpPr>
      <dsp:spPr>
        <a:xfrm>
          <a:off x="73289" y="3694347"/>
          <a:ext cx="1080348" cy="64820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900" kern="1200" dirty="0" smtClean="0"/>
            <a:t>PBL</a:t>
          </a:r>
          <a:r>
            <a:rPr kumimoji="1" lang="ja-JP" altLang="en-US" sz="1900" kern="1200" dirty="0" smtClean="0"/>
            <a:t>発展</a:t>
          </a:r>
          <a:endParaRPr kumimoji="1" lang="ja-JP" altLang="en-US" sz="1900" kern="1200" dirty="0"/>
        </a:p>
      </dsp:txBody>
      <dsp:txXfrm>
        <a:off x="92274" y="3713332"/>
        <a:ext cx="1042378" cy="610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8647-4885-4B3F-8254-382BB09DEBAA}" type="datetimeFigureOut">
              <a:rPr kumimoji="1" lang="ja-JP" altLang="en-US" smtClean="0"/>
              <a:t>2017/9/21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9529-2B04-4810-B734-43D2C3686E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54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091544"/>
            <a:ext cx="4248472" cy="2177197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194452" y="6453338"/>
            <a:ext cx="149752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5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© </a:t>
            </a:r>
            <a:r>
              <a:rPr lang="en-US" altLang="ja-JP" sz="750" dirty="0" err="1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enpit</a:t>
            </a:r>
            <a:r>
              <a:rPr lang="en-US" altLang="ja-JP" sz="75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ALL Rights Reserved.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1520" y="5357246"/>
            <a:ext cx="4248472" cy="1219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37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327"/>
            <a:ext cx="8229600" cy="7780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ページタイトル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966"/>
            <a:ext cx="8229600" cy="4814200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557213" indent="-214313"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2pPr>
            <a:lvl3pPr marL="857250" indent="-171450"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3pPr>
            <a:lvl4pPr marL="1200150" indent="-1714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4pPr>
            <a:lvl5pPr marL="1371600" indent="0">
              <a:buFontTx/>
              <a:buNone/>
              <a:defRPr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altLang="ja-JP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anchor="b"/>
          <a:lstStyle>
            <a:lvl1pPr marL="0" marR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5"/>
            </a:lvl1pPr>
          </a:lstStyle>
          <a:p>
            <a:endParaRPr kumimoji="1"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fld id="{026DBEC2-0476-4489-BDD8-B1E3DEDCBD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345641"/>
            <a:ext cx="1810916" cy="3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837980"/>
            <a:ext cx="7886700" cy="1325563"/>
          </a:xfrm>
          <a:prstGeom prst="rect">
            <a:avLst/>
          </a:prstGeom>
          <a:solidFill>
            <a:srgbClr val="13B5B1"/>
          </a:solidFill>
        </p:spPr>
        <p:txBody>
          <a:bodyPr anchor="ctr"/>
          <a:lstStyle>
            <a:lvl1pPr algn="ctr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475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345641"/>
            <a:ext cx="1810916" cy="3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3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1" hangingPunct="1">
        <a:spcBef>
          <a:spcPct val="0"/>
        </a:spcBef>
        <a:buNone/>
        <a:defRPr kumimoji="1"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548991"/>
            <a:ext cx="5831228" cy="1782606"/>
          </a:xfrm>
          <a:solidFill>
            <a:srgbClr val="13B5B1"/>
          </a:solidFill>
        </p:spPr>
        <p:txBody>
          <a:bodyPr>
            <a:normAutofit/>
          </a:bodyPr>
          <a:lstStyle/>
          <a:p>
            <a:r>
              <a:rPr lang="ja-JP" altLang="en-US" dirty="0"/>
              <a:t>自動発注問題を題材と</a:t>
            </a:r>
            <a:r>
              <a:rPr lang="ja-JP" altLang="en-US" dirty="0" smtClean="0"/>
              <a:t>した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ビッグデータ・</a:t>
            </a:r>
            <a:r>
              <a:rPr lang="en-US" altLang="ja-JP" dirty="0"/>
              <a:t>AI</a:t>
            </a:r>
            <a:r>
              <a:rPr lang="ja-JP" altLang="en-US" dirty="0"/>
              <a:t>技術に</a:t>
            </a:r>
            <a:r>
              <a:rPr lang="ja-JP" altLang="en-US" dirty="0" smtClean="0"/>
              <a:t>対する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実践的</a:t>
            </a:r>
            <a:r>
              <a:rPr lang="ja-JP" altLang="en-US" dirty="0"/>
              <a:t>人材育成コースの設計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5357246"/>
            <a:ext cx="3596911" cy="1219200"/>
          </a:xfrm>
        </p:spPr>
        <p:txBody>
          <a:bodyPr>
            <a:normAutofit/>
          </a:bodyPr>
          <a:lstStyle/>
          <a:p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〇</a:t>
            </a:r>
            <a:r>
              <a:rPr lang="zh-TW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神田哲也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（大阪大）</a:t>
            </a:r>
            <a:r>
              <a:rPr lang="zh-TW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福</a:t>
            </a:r>
            <a:r>
              <a:rPr lang="zh-TW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安直樹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（和歌山大）</a:t>
            </a:r>
            <a:r>
              <a:rPr lang="zh-TW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zh-TW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佐伯幸郎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（神戸大）</a:t>
            </a:r>
            <a:r>
              <a:rPr lang="zh-TW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市川昊</a:t>
            </a:r>
            <a:r>
              <a:rPr lang="zh-TW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平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（奈良先端大）</a:t>
            </a:r>
            <a:r>
              <a:rPr lang="zh-TW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中村匡</a:t>
            </a:r>
            <a:r>
              <a:rPr lang="zh-TW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秀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（神戸大）</a:t>
            </a:r>
            <a:r>
              <a:rPr lang="zh-TW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楠本</a:t>
            </a:r>
            <a:r>
              <a:rPr lang="zh-TW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真二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（大阪大）</a:t>
            </a:r>
            <a:endParaRPr lang="en-US" altLang="zh-TW" sz="1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6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自動発注コンテスト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チーム対抗による自動発注システム</a:t>
            </a:r>
            <a:r>
              <a:rPr lang="ja-JP" altLang="en-US" dirty="0" smtClean="0"/>
              <a:t>の能力向上</a:t>
            </a:r>
            <a:endParaRPr lang="en-US" altLang="ja-JP" dirty="0" smtClean="0"/>
          </a:p>
          <a:p>
            <a:pPr lvl="1"/>
            <a:r>
              <a:rPr lang="ja-JP" altLang="en-US" dirty="0"/>
              <a:t>指定</a:t>
            </a:r>
            <a:r>
              <a:rPr lang="ja-JP" altLang="en-US" dirty="0" smtClean="0"/>
              <a:t>された期間内でより多くの利益を得る</a:t>
            </a:r>
            <a:endParaRPr lang="en-US" altLang="ja-JP" dirty="0" smtClean="0"/>
          </a:p>
          <a:p>
            <a:r>
              <a:rPr lang="ja-JP" altLang="en-US" dirty="0"/>
              <a:t>チーム</a:t>
            </a:r>
            <a:r>
              <a:rPr lang="ja-JP" altLang="en-US" dirty="0" smtClean="0"/>
              <a:t>の工夫</a:t>
            </a:r>
            <a:r>
              <a:rPr lang="ja-JP" altLang="en-US" dirty="0"/>
              <a:t>ポイント</a:t>
            </a:r>
          </a:p>
          <a:p>
            <a:pPr lvl="1"/>
            <a:r>
              <a:rPr lang="ja-JP" altLang="en-US" dirty="0" smtClean="0"/>
              <a:t>機械</a:t>
            </a:r>
            <a:r>
              <a:rPr lang="ja-JP" altLang="en-US" dirty="0"/>
              <a:t>学習アルゴリズムの選定</a:t>
            </a:r>
          </a:p>
          <a:p>
            <a:pPr lvl="1"/>
            <a:r>
              <a:rPr lang="ja-JP" altLang="en-US" dirty="0" smtClean="0"/>
              <a:t>機械</a:t>
            </a:r>
            <a:r>
              <a:rPr lang="ja-JP" altLang="en-US" dirty="0"/>
              <a:t>学習アルゴリズムに与えるパラメータ</a:t>
            </a:r>
          </a:p>
          <a:p>
            <a:pPr lvl="1"/>
            <a:r>
              <a:rPr lang="ja-JP" altLang="en-US" dirty="0" smtClean="0"/>
              <a:t>機械</a:t>
            </a:r>
            <a:r>
              <a:rPr lang="ja-JP" altLang="en-US" dirty="0"/>
              <a:t>学習における説明変数の選択</a:t>
            </a:r>
          </a:p>
          <a:p>
            <a:pPr lvl="1"/>
            <a:r>
              <a:rPr lang="ja-JP" altLang="en-US" dirty="0" smtClean="0"/>
              <a:t>需要</a:t>
            </a:r>
            <a:r>
              <a:rPr lang="ja-JP" altLang="en-US" dirty="0"/>
              <a:t>予測に対する</a:t>
            </a:r>
            <a:r>
              <a:rPr lang="ja-JP" altLang="en-US" dirty="0" smtClean="0"/>
              <a:t>ヒューリスティック</a:t>
            </a:r>
            <a:endParaRPr lang="en-US" altLang="ja-JP" dirty="0" smtClean="0"/>
          </a:p>
          <a:p>
            <a:r>
              <a:rPr lang="ja-JP" altLang="en-US" dirty="0"/>
              <a:t>試行</a:t>
            </a:r>
            <a:r>
              <a:rPr lang="ja-JP" altLang="en-US" dirty="0" smtClean="0"/>
              <a:t>の記録</a:t>
            </a:r>
            <a:endParaRPr lang="en-US" altLang="ja-JP" dirty="0" smtClean="0"/>
          </a:p>
          <a:p>
            <a:pPr lvl="1"/>
            <a:r>
              <a:rPr lang="ja-JP" altLang="en-US" dirty="0"/>
              <a:t>上記</a:t>
            </a:r>
            <a:r>
              <a:rPr lang="ja-JP" altLang="en-US" dirty="0" smtClean="0"/>
              <a:t>を含めた試行を比較し、プレゼンテーション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3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4240255" y="1260313"/>
            <a:ext cx="4903745" cy="5205738"/>
            <a:chOff x="4116474" y="1150613"/>
            <a:chExt cx="4903745" cy="5205738"/>
          </a:xfrm>
        </p:grpSpPr>
        <p:pic>
          <p:nvPicPr>
            <p:cNvPr id="7" name="コンテンツ プレースホルダー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34" t="16180" b="-1"/>
            <a:stretch/>
          </p:blipFill>
          <p:spPr>
            <a:xfrm>
              <a:off x="4116474" y="1150613"/>
              <a:ext cx="4903745" cy="5205738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4116474" y="1150613"/>
              <a:ext cx="2061689" cy="2697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店舗シミュレータ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5720963" cy="4525963"/>
          </a:xfrm>
        </p:spPr>
        <p:txBody>
          <a:bodyPr/>
          <a:lstStyle/>
          <a:p>
            <a:r>
              <a:rPr kumimoji="1" lang="en-US" altLang="ja-JP" dirty="0" smtClean="0"/>
              <a:t>PBL</a:t>
            </a:r>
            <a:r>
              <a:rPr kumimoji="1" lang="ja-JP" altLang="en-US" dirty="0" smtClean="0"/>
              <a:t>で開発した自動発注プログラムの評価のためのアプリケーション</a:t>
            </a:r>
            <a:endParaRPr kumimoji="1" lang="en-US" altLang="ja-JP" dirty="0" smtClean="0"/>
          </a:p>
          <a:p>
            <a:r>
              <a:rPr lang="ja-JP" altLang="en-US" dirty="0"/>
              <a:t>自動発注プログラム</a:t>
            </a:r>
            <a:r>
              <a:rPr lang="ja-JP" altLang="en-US" dirty="0" smtClean="0"/>
              <a:t>からの発注指示と実データに基づき在庫・売上管理を行う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発注指示や在庫・売上等の情報照会は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REST API</a:t>
            </a:r>
            <a:r>
              <a:rPr kumimoji="1" lang="ja-JP" altLang="en-US" dirty="0" smtClean="0"/>
              <a:t>経由で行う</a:t>
            </a:r>
            <a:endParaRPr kumimoji="1" lang="en-US" altLang="ja-JP" dirty="0" smtClean="0"/>
          </a:p>
          <a:p>
            <a:r>
              <a:rPr lang="ja-JP" altLang="en-US" dirty="0"/>
              <a:t>過去</a:t>
            </a:r>
            <a:r>
              <a:rPr lang="ja-JP" altLang="en-US" dirty="0" smtClean="0"/>
              <a:t>の</a:t>
            </a:r>
            <a:r>
              <a:rPr lang="ja-JP" altLang="en-US" dirty="0"/>
              <a:t>データ</a:t>
            </a:r>
            <a:r>
              <a:rPr lang="ja-JP" altLang="en-US" dirty="0" smtClean="0"/>
              <a:t>もシミュレータ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から取得する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過去</a:t>
            </a:r>
            <a:r>
              <a:rPr kumimoji="1" lang="ja-JP" altLang="en-US" dirty="0" smtClean="0"/>
              <a:t>の売上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過去</a:t>
            </a:r>
            <a:r>
              <a:rPr lang="ja-JP" altLang="en-US" dirty="0" smtClean="0"/>
              <a:t>の</a:t>
            </a:r>
            <a:r>
              <a:rPr lang="ja-JP" altLang="en-US" dirty="0"/>
              <a:t>天気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8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シミュレータ上の制約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問題を複雑化しすぎないための制約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</a:t>
            </a:r>
            <a:r>
              <a:rPr lang="ja-JP" altLang="en-US" dirty="0"/>
              <a:t>実店舗との</a:t>
            </a:r>
            <a:r>
              <a:rPr lang="ja-JP" altLang="en-US" dirty="0" smtClean="0"/>
              <a:t>差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毎日閉店処理を行う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閉店後に翌日分の発注を行う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発注</a:t>
            </a:r>
            <a:r>
              <a:rPr lang="ja-JP" altLang="en-US" dirty="0" smtClean="0"/>
              <a:t>した商品は翌日開店前に納品される</a:t>
            </a:r>
            <a:endParaRPr lang="en-US" altLang="ja-JP" dirty="0" smtClean="0"/>
          </a:p>
          <a:p>
            <a:pPr lvl="1"/>
            <a:r>
              <a:rPr lang="ja-JP" altLang="en-US" dirty="0"/>
              <a:t>常に新しい（消費期限が遠い）在庫から売れて</a:t>
            </a:r>
            <a:r>
              <a:rPr lang="ja-JP" altLang="en-US" dirty="0" smtClean="0"/>
              <a:t>いく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仕入金額は商品ごとに固定</a:t>
            </a:r>
            <a:r>
              <a:rPr lang="ja-JP" altLang="en-US" dirty="0" smtClean="0"/>
              <a:t>（教員が設定）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消費</a:t>
            </a:r>
            <a:r>
              <a:rPr kumimoji="1" lang="ja-JP" altLang="en-US" dirty="0"/>
              <a:t>期限</a:t>
            </a:r>
            <a:r>
              <a:rPr kumimoji="1" lang="ja-JP" altLang="en-US" dirty="0" smtClean="0"/>
              <a:t>は商品ごとに固定（教員が設定）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消費</a:t>
            </a:r>
            <a:r>
              <a:rPr lang="ja-JP" altLang="en-US" dirty="0"/>
              <a:t>期限</a:t>
            </a:r>
            <a:r>
              <a:rPr lang="ja-JP" altLang="en-US" dirty="0" smtClean="0"/>
              <a:t>を</a:t>
            </a:r>
            <a:r>
              <a:rPr lang="ja-JP" altLang="en-US" dirty="0"/>
              <a:t>過</a:t>
            </a:r>
            <a:r>
              <a:rPr lang="ja-JP" altLang="en-US" dirty="0" smtClean="0"/>
              <a:t>ぎると廃棄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消費期限に応じた割引は行わない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販売数・販売価格は実データに基づく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65376" y="6175538"/>
            <a:ext cx="2133600" cy="365125"/>
          </a:xfrm>
        </p:spPr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225132" y="4948994"/>
            <a:ext cx="3776480" cy="1728192"/>
          </a:xfrm>
          <a:prstGeom prst="rect">
            <a:avLst/>
          </a:prstGeom>
          <a:solidFill>
            <a:srgbClr val="FFFFCC"/>
          </a:solidFill>
          <a:ln w="254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5297140" y="6029114"/>
            <a:ext cx="3600400" cy="0"/>
          </a:xfrm>
          <a:prstGeom prst="line">
            <a:avLst/>
          </a:prstGeom>
          <a:ln w="76200" cap="sq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グループ化 35"/>
          <p:cNvGrpSpPr/>
          <p:nvPr/>
        </p:nvGrpSpPr>
        <p:grpSpPr>
          <a:xfrm>
            <a:off x="5297140" y="5732093"/>
            <a:ext cx="288032" cy="288032"/>
            <a:chOff x="5384964" y="5912907"/>
            <a:chExt cx="288032" cy="288032"/>
          </a:xfrm>
        </p:grpSpPr>
        <p:cxnSp>
          <p:nvCxnSpPr>
            <p:cNvPr id="8" name="直線コネクタ 7"/>
            <p:cNvCxnSpPr/>
            <p:nvPr/>
          </p:nvCxnSpPr>
          <p:spPr>
            <a:xfrm flipV="1">
              <a:off x="5672996" y="5912907"/>
              <a:ext cx="0" cy="288032"/>
            </a:xfrm>
            <a:prstGeom prst="line">
              <a:avLst/>
            </a:prstGeom>
            <a:ln w="76200" cap="sq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5384964" y="5912907"/>
              <a:ext cx="288032" cy="0"/>
            </a:xfrm>
            <a:prstGeom prst="line">
              <a:avLst/>
            </a:prstGeom>
            <a:ln w="76200" cap="sq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/>
          <p:cNvGrpSpPr/>
          <p:nvPr/>
        </p:nvGrpSpPr>
        <p:grpSpPr>
          <a:xfrm>
            <a:off x="8737976" y="5732093"/>
            <a:ext cx="159564" cy="288032"/>
            <a:chOff x="8825800" y="5912907"/>
            <a:chExt cx="159564" cy="288032"/>
          </a:xfrm>
        </p:grpSpPr>
        <p:cxnSp>
          <p:nvCxnSpPr>
            <p:cNvPr id="11" name="直線コネクタ 10"/>
            <p:cNvCxnSpPr/>
            <p:nvPr/>
          </p:nvCxnSpPr>
          <p:spPr>
            <a:xfrm flipV="1">
              <a:off x="8825800" y="5912907"/>
              <a:ext cx="0" cy="288032"/>
            </a:xfrm>
            <a:prstGeom prst="line">
              <a:avLst/>
            </a:prstGeom>
            <a:ln w="76200" cap="sq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8825800" y="5912907"/>
              <a:ext cx="159564" cy="0"/>
            </a:xfrm>
            <a:prstGeom prst="line">
              <a:avLst/>
            </a:prstGeom>
            <a:ln w="76200" cap="sq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線コネクタ 12"/>
          <p:cNvCxnSpPr/>
          <p:nvPr/>
        </p:nvCxnSpPr>
        <p:spPr>
          <a:xfrm>
            <a:off x="6017220" y="509301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298881" y="50837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2"/>
                </a:solidFill>
              </a:rPr>
              <a:t>昨日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21476" y="50837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2"/>
                </a:solidFill>
              </a:rPr>
              <a:t>明日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07064" y="572133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2"/>
                </a:solidFill>
              </a:rPr>
              <a:t>営業中</a:t>
            </a:r>
          </a:p>
        </p:txBody>
      </p:sp>
      <p:sp>
        <p:nvSpPr>
          <p:cNvPr id="17" name="二等辺三角形 16"/>
          <p:cNvSpPr/>
          <p:nvPr/>
        </p:nvSpPr>
        <p:spPr>
          <a:xfrm flipV="1">
            <a:off x="5702740" y="5747334"/>
            <a:ext cx="242472" cy="260648"/>
          </a:xfrm>
          <a:prstGeom prst="triangle">
            <a:avLst/>
          </a:prstGeom>
          <a:solidFill>
            <a:srgbClr val="FFFFCC"/>
          </a:solidFill>
          <a:ln w="25400">
            <a:solidFill>
              <a:srgbClr val="C0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二等辺三角形 17"/>
          <p:cNvSpPr/>
          <p:nvPr/>
        </p:nvSpPr>
        <p:spPr>
          <a:xfrm flipV="1">
            <a:off x="6089228" y="5747334"/>
            <a:ext cx="242472" cy="260648"/>
          </a:xfrm>
          <a:prstGeom prst="triangle">
            <a:avLst/>
          </a:prstGeom>
          <a:solidFill>
            <a:srgbClr val="FFFFCC"/>
          </a:solidFill>
          <a:ln w="25400">
            <a:solidFill>
              <a:srgbClr val="0070C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8278740" y="509301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861023" y="50837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2"/>
                </a:solidFill>
              </a:rPr>
              <a:t>今日</a:t>
            </a:r>
          </a:p>
        </p:txBody>
      </p:sp>
      <p:grpSp>
        <p:nvGrpSpPr>
          <p:cNvPr id="38" name="グループ化 37"/>
          <p:cNvGrpSpPr/>
          <p:nvPr/>
        </p:nvGrpSpPr>
        <p:grpSpPr>
          <a:xfrm>
            <a:off x="6449267" y="5722535"/>
            <a:ext cx="801769" cy="297590"/>
            <a:chOff x="6537091" y="5903349"/>
            <a:chExt cx="801769" cy="297590"/>
          </a:xfrm>
        </p:grpSpPr>
        <p:cxnSp>
          <p:nvCxnSpPr>
            <p:cNvPr id="22" name="直線コネクタ 21"/>
            <p:cNvCxnSpPr/>
            <p:nvPr/>
          </p:nvCxnSpPr>
          <p:spPr>
            <a:xfrm flipH="1" flipV="1">
              <a:off x="6537091" y="5903349"/>
              <a:ext cx="0" cy="288032"/>
            </a:xfrm>
            <a:prstGeom prst="line">
              <a:avLst/>
            </a:prstGeom>
            <a:ln w="76200" cap="sq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6537091" y="5903349"/>
              <a:ext cx="801769" cy="0"/>
            </a:xfrm>
            <a:prstGeom prst="line">
              <a:avLst/>
            </a:prstGeom>
            <a:ln w="76200" cap="sq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 flipV="1">
              <a:off x="7338860" y="5912907"/>
              <a:ext cx="0" cy="288032"/>
            </a:xfrm>
            <a:prstGeom prst="line">
              <a:avLst/>
            </a:prstGeom>
            <a:ln w="76200" cap="sq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二等辺三角形 24"/>
          <p:cNvSpPr/>
          <p:nvPr/>
        </p:nvSpPr>
        <p:spPr>
          <a:xfrm flipV="1">
            <a:off x="7964390" y="5757900"/>
            <a:ext cx="242472" cy="260648"/>
          </a:xfrm>
          <a:prstGeom prst="triangle">
            <a:avLst/>
          </a:prstGeom>
          <a:solidFill>
            <a:srgbClr val="FFFFCC"/>
          </a:solidFill>
          <a:ln w="25400">
            <a:solidFill>
              <a:srgbClr val="C0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二等辺三角形 25"/>
          <p:cNvSpPr/>
          <p:nvPr/>
        </p:nvSpPr>
        <p:spPr>
          <a:xfrm flipV="1">
            <a:off x="8367036" y="5757900"/>
            <a:ext cx="242472" cy="260648"/>
          </a:xfrm>
          <a:prstGeom prst="triangle">
            <a:avLst/>
          </a:prstGeom>
          <a:solidFill>
            <a:srgbClr val="FFFFCC"/>
          </a:solidFill>
          <a:ln w="25400">
            <a:solidFill>
              <a:srgbClr val="0070C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31160" y="6078085"/>
            <a:ext cx="400110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tx2"/>
                </a:solidFill>
              </a:rPr>
              <a:t>会計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83360" y="6078085"/>
            <a:ext cx="400110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tx2"/>
                </a:solidFill>
              </a:rPr>
              <a:t>廃棄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60318" y="6078085"/>
            <a:ext cx="400110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tx2"/>
                </a:solidFill>
              </a:rPr>
              <a:t>開店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58383" y="6078085"/>
            <a:ext cx="400110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tx2"/>
                </a:solidFill>
              </a:rPr>
              <a:t>閉店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17420" y="543330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tx2"/>
                </a:solidFill>
              </a:rPr>
              <a:t>発注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45795" y="543330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tx2"/>
                </a:solidFill>
              </a:rPr>
              <a:t>入荷</a:t>
            </a:r>
          </a:p>
        </p:txBody>
      </p:sp>
    </p:spTree>
    <p:extLst>
      <p:ext uri="{BB962C8B-B14F-4D97-AF65-F5344CB8AC3E}">
        <p14:creationId xmlns:p14="http://schemas.microsoft.com/office/powerpoint/2010/main" val="40125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2017</a:t>
            </a:r>
            <a:r>
              <a:rPr kumimoji="1" lang="ja-JP" altLang="en-US" dirty="0" smtClean="0"/>
              <a:t>年度の実施状況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314076" y="1311966"/>
            <a:ext cx="3971677" cy="4814200"/>
          </a:xfrm>
        </p:spPr>
        <p:txBody>
          <a:bodyPr/>
          <a:lstStyle/>
          <a:p>
            <a:r>
              <a:rPr lang="ja-JP" altLang="en-US" dirty="0" smtClean="0"/>
              <a:t>受講者数：</a:t>
            </a:r>
            <a:r>
              <a:rPr lang="en-US" altLang="ja-JP" dirty="0" smtClean="0"/>
              <a:t>52</a:t>
            </a:r>
            <a:r>
              <a:rPr lang="ja-JP" altLang="en-US" dirty="0" smtClean="0"/>
              <a:t>名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大学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高専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5</a:t>
            </a:r>
            <a:r>
              <a:rPr lang="ja-JP" altLang="en-US" dirty="0" smtClean="0"/>
              <a:t>～</a:t>
            </a:r>
            <a:r>
              <a:rPr lang="en-US" altLang="ja-JP" dirty="0" smtClean="0"/>
              <a:t>6</a:t>
            </a:r>
            <a:r>
              <a:rPr lang="ja-JP" altLang="en-US" dirty="0" smtClean="0"/>
              <a:t>人</a:t>
            </a:r>
            <a:r>
              <a:rPr lang="en-US" altLang="ja-JP" dirty="0" smtClean="0"/>
              <a:t>×9</a:t>
            </a:r>
            <a:r>
              <a:rPr lang="ja-JP" altLang="en-US" dirty="0" smtClean="0"/>
              <a:t>チーム</a:t>
            </a:r>
            <a:endParaRPr kumimoji="1" lang="en-US" altLang="ja-JP" dirty="0" smtClean="0"/>
          </a:p>
          <a:p>
            <a:r>
              <a:rPr lang="ja-JP" altLang="en-US" dirty="0" smtClean="0"/>
              <a:t>集中講義</a:t>
            </a:r>
            <a:endParaRPr lang="en-US" altLang="ja-JP" dirty="0"/>
          </a:p>
          <a:p>
            <a:pPr lvl="1"/>
            <a:r>
              <a:rPr lang="ja-JP" altLang="en-US" dirty="0" smtClean="0"/>
              <a:t>＠大阪大学中之島センター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（大阪市）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月１回・土曜日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732548"/>
              </p:ext>
            </p:extLst>
          </p:nvPr>
        </p:nvGraphicFramePr>
        <p:xfrm>
          <a:off x="4482059" y="1559129"/>
          <a:ext cx="4431353" cy="44799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3494">
                  <a:extLst>
                    <a:ext uri="{9D8B030D-6E8A-4147-A177-3AD203B41FA5}">
                      <a16:colId xmlns:a16="http://schemas.microsoft.com/office/drawing/2014/main" val="2188333750"/>
                    </a:ext>
                  </a:extLst>
                </a:gridCol>
                <a:gridCol w="2527859">
                  <a:extLst>
                    <a:ext uri="{9D8B030D-6E8A-4147-A177-3AD203B41FA5}">
                      <a16:colId xmlns:a16="http://schemas.microsoft.com/office/drawing/2014/main" val="153173992"/>
                    </a:ext>
                  </a:extLst>
                </a:gridCol>
              </a:tblGrid>
              <a:tr h="4799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日程</a:t>
                      </a:r>
                      <a:endParaRPr kumimoji="1" lang="ja-JP" altLang="en-US" sz="18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3B5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講義タイトル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3B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4319"/>
                  </a:ext>
                </a:extLst>
              </a:tr>
              <a:tr h="47998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5</a:t>
                      </a:r>
                      <a:r>
                        <a:rPr kumimoji="1" lang="ja-JP" altLang="en-US" sz="1800" dirty="0" smtClean="0"/>
                        <a:t>月</a:t>
                      </a:r>
                      <a:r>
                        <a:rPr kumimoji="1" lang="en-US" altLang="ja-JP" sz="1800" dirty="0" smtClean="0"/>
                        <a:t>27</a:t>
                      </a:r>
                      <a:r>
                        <a:rPr kumimoji="1" lang="ja-JP" altLang="en-US" sz="1800" dirty="0" smtClean="0"/>
                        <a:t>日（土）</a:t>
                      </a:r>
                      <a:endParaRPr kumimoji="1" lang="ja-JP" altLang="en-US" sz="18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クラウド技術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255181"/>
                  </a:ext>
                </a:extLst>
              </a:tr>
              <a:tr h="479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6</a:t>
                      </a:r>
                      <a:r>
                        <a:rPr kumimoji="1" lang="ja-JP" altLang="en-US" sz="1800" dirty="0" smtClean="0"/>
                        <a:t>月</a:t>
                      </a:r>
                      <a:r>
                        <a:rPr kumimoji="1" lang="en-US" altLang="ja-JP" sz="1800" dirty="0" smtClean="0"/>
                        <a:t>10</a:t>
                      </a:r>
                      <a:r>
                        <a:rPr kumimoji="1" lang="ja-JP" altLang="en-US" sz="1800" dirty="0" smtClean="0"/>
                        <a:t>日（土）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ビッグデータ処理技術</a:t>
                      </a:r>
                      <a:endParaRPr kumimoji="1" lang="en-US" altLang="ja-JP" sz="1800" dirty="0" smtClean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1814"/>
                  </a:ext>
                </a:extLst>
              </a:tr>
              <a:tr h="479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7</a:t>
                      </a:r>
                      <a:r>
                        <a:rPr kumimoji="1" lang="ja-JP" altLang="en-US" sz="1800" dirty="0" smtClean="0"/>
                        <a:t>月</a:t>
                      </a:r>
                      <a:r>
                        <a:rPr kumimoji="1" lang="en-US" altLang="ja-JP" sz="1800" dirty="0" smtClean="0"/>
                        <a:t>1</a:t>
                      </a:r>
                      <a:r>
                        <a:rPr kumimoji="1" lang="ja-JP" altLang="en-US" sz="1800" dirty="0" smtClean="0"/>
                        <a:t>日（土）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AI</a:t>
                      </a:r>
                      <a:r>
                        <a:rPr kumimoji="1" lang="ja-JP" altLang="en-US" sz="1800" dirty="0" smtClean="0"/>
                        <a:t>技術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00805"/>
                  </a:ext>
                </a:extLst>
              </a:tr>
              <a:tr h="479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8</a:t>
                      </a:r>
                      <a:r>
                        <a:rPr kumimoji="1" lang="ja-JP" altLang="en-US" sz="1800" dirty="0" smtClean="0"/>
                        <a:t>月</a:t>
                      </a:r>
                      <a:r>
                        <a:rPr kumimoji="1" lang="en-US" altLang="ja-JP" sz="1800" dirty="0" smtClean="0"/>
                        <a:t>5</a:t>
                      </a:r>
                      <a:r>
                        <a:rPr kumimoji="1" lang="ja-JP" altLang="en-US" sz="1800" dirty="0" smtClean="0"/>
                        <a:t>日（土）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総合演習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88190"/>
                  </a:ext>
                </a:extLst>
              </a:tr>
              <a:tr h="47998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9</a:t>
                      </a:r>
                      <a:r>
                        <a:rPr kumimoji="1" lang="ja-JP" altLang="en-US" sz="1800" dirty="0" smtClean="0"/>
                        <a:t>月</a:t>
                      </a:r>
                      <a:r>
                        <a:rPr kumimoji="1" lang="en-US" altLang="ja-JP" sz="1800" dirty="0" smtClean="0"/>
                        <a:t>4</a:t>
                      </a:r>
                      <a:r>
                        <a:rPr kumimoji="1" lang="ja-JP" altLang="en-US" sz="1800" dirty="0" smtClean="0"/>
                        <a:t>日（月）～</a:t>
                      </a:r>
                      <a:r>
                        <a:rPr kumimoji="1" lang="en-US" altLang="ja-JP" sz="1800" dirty="0" smtClean="0"/>
                        <a:t>9</a:t>
                      </a:r>
                      <a:r>
                        <a:rPr kumimoji="1" lang="ja-JP" altLang="en-US" sz="1800" dirty="0" smtClean="0"/>
                        <a:t>月</a:t>
                      </a:r>
                      <a:r>
                        <a:rPr kumimoji="1" lang="en-US" altLang="ja-JP" sz="1800" dirty="0" smtClean="0"/>
                        <a:t>8</a:t>
                      </a:r>
                      <a:r>
                        <a:rPr kumimoji="1" lang="ja-JP" altLang="en-US" sz="1800" dirty="0" smtClean="0"/>
                        <a:t>日（金）</a:t>
                      </a:r>
                      <a:endParaRPr kumimoji="1" lang="ja-JP" altLang="en-US" sz="18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PBL</a:t>
                      </a:r>
                      <a:r>
                        <a:rPr kumimoji="1" lang="ja-JP" altLang="en-US" sz="1800" dirty="0" smtClean="0"/>
                        <a:t>基礎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643142"/>
                  </a:ext>
                </a:extLst>
              </a:tr>
              <a:tr h="479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10</a:t>
                      </a:r>
                      <a:r>
                        <a:rPr kumimoji="1" lang="ja-JP" altLang="en-US" sz="1800" dirty="0" smtClean="0"/>
                        <a:t>月</a:t>
                      </a:r>
                      <a:r>
                        <a:rPr kumimoji="1" lang="en-US" altLang="ja-JP" sz="1800" dirty="0" smtClean="0"/>
                        <a:t>14</a:t>
                      </a:r>
                      <a:r>
                        <a:rPr kumimoji="1" lang="ja-JP" altLang="en-US" sz="1800" dirty="0" smtClean="0"/>
                        <a:t>日（土）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PBL</a:t>
                      </a:r>
                      <a:r>
                        <a:rPr kumimoji="1" lang="ja-JP" altLang="en-US" sz="1800" dirty="0" smtClean="0"/>
                        <a:t>発展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65853"/>
                  </a:ext>
                </a:extLst>
              </a:tr>
              <a:tr h="479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11</a:t>
                      </a:r>
                      <a:r>
                        <a:rPr kumimoji="1" lang="ja-JP" altLang="en-US" sz="1800" dirty="0" smtClean="0"/>
                        <a:t>月</a:t>
                      </a:r>
                      <a:r>
                        <a:rPr kumimoji="1" lang="en-US" altLang="ja-JP" sz="1800" dirty="0" smtClean="0"/>
                        <a:t>11</a:t>
                      </a:r>
                      <a:r>
                        <a:rPr kumimoji="1" lang="ja-JP" altLang="en-US" sz="1800" dirty="0" smtClean="0"/>
                        <a:t>日（土）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PBL</a:t>
                      </a:r>
                      <a:r>
                        <a:rPr kumimoji="1" lang="ja-JP" altLang="en-US" sz="1800" dirty="0" smtClean="0"/>
                        <a:t>発展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962167"/>
                  </a:ext>
                </a:extLst>
              </a:tr>
              <a:tr h="479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12</a:t>
                      </a:r>
                      <a:r>
                        <a:rPr kumimoji="1" lang="ja-JP" altLang="en-US" sz="1800" dirty="0" smtClean="0"/>
                        <a:t>月</a:t>
                      </a:r>
                      <a:r>
                        <a:rPr kumimoji="1" lang="en-US" altLang="ja-JP" sz="1800" dirty="0" smtClean="0"/>
                        <a:t>9</a:t>
                      </a:r>
                      <a:r>
                        <a:rPr kumimoji="1" lang="ja-JP" altLang="en-US" sz="1800" dirty="0" smtClean="0"/>
                        <a:t>日（土）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E6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最終成果発表会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E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6916"/>
                  </a:ext>
                </a:extLst>
              </a:tr>
            </a:tbl>
          </a:graphicData>
        </a:graphic>
      </p:graphicFrame>
      <p:sp>
        <p:nvSpPr>
          <p:cNvPr id="10" name="角丸四角形吹き出し 9"/>
          <p:cNvSpPr/>
          <p:nvPr/>
        </p:nvSpPr>
        <p:spPr>
          <a:xfrm>
            <a:off x="1300038" y="4275873"/>
            <a:ext cx="2985715" cy="729376"/>
          </a:xfrm>
          <a:prstGeom prst="wedgeRoundRectCallout">
            <a:avLst>
              <a:gd name="adj1" fmla="val 55044"/>
              <a:gd name="adj2" fmla="val -18960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基礎知識補助</a:t>
            </a:r>
            <a:r>
              <a:rPr kumimoji="1" lang="ja-JP" altLang="en-US" sz="2000" dirty="0" smtClean="0"/>
              <a:t>講義</a:t>
            </a:r>
            <a:endParaRPr kumimoji="1" lang="en-US" altLang="ja-JP" sz="20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1300038" y="5032102"/>
            <a:ext cx="2985715" cy="729376"/>
          </a:xfrm>
          <a:prstGeom prst="wedgeRoundRectCallout">
            <a:avLst>
              <a:gd name="adj1" fmla="val 55848"/>
              <a:gd name="adj2" fmla="val -11543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夏季集中講義</a:t>
            </a:r>
            <a:endParaRPr kumimoji="1" lang="en-US" altLang="ja-JP" sz="2000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1300038" y="5788331"/>
            <a:ext cx="2985715" cy="729376"/>
          </a:xfrm>
          <a:prstGeom prst="wedgeRoundRectCallout">
            <a:avLst>
              <a:gd name="adj1" fmla="val 56143"/>
              <a:gd name="adj2" fmla="val -979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発展学習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5740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基礎知識補助講義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基礎知識学習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各大学で実施されるビッグデータ・</a:t>
            </a:r>
            <a:r>
              <a:rPr lang="en-US" altLang="ja-JP" dirty="0" smtClean="0"/>
              <a:t>AI</a:t>
            </a:r>
            <a:r>
              <a:rPr lang="ja-JP" altLang="en-US" dirty="0" smtClean="0"/>
              <a:t>・クラウド技術の講義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内容に若干の差異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chemeClr val="accent5"/>
                </a:solidFill>
              </a:rPr>
              <a:t>基礎知識補助講義</a:t>
            </a:r>
            <a:endParaRPr kumimoji="1" lang="en-US" altLang="ja-JP" dirty="0" smtClean="0">
              <a:solidFill>
                <a:schemeClr val="accent5"/>
              </a:solidFill>
            </a:endParaRPr>
          </a:p>
          <a:p>
            <a:pPr lvl="1"/>
            <a:r>
              <a:rPr lang="en-US" altLang="ja-JP" dirty="0" smtClean="0"/>
              <a:t>PBL</a:t>
            </a:r>
            <a:r>
              <a:rPr lang="ja-JP" altLang="en-US" dirty="0" smtClean="0"/>
              <a:t>に参加する全学生を月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回集めて講義・演習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PBL</a:t>
            </a:r>
            <a:r>
              <a:rPr lang="ja-JP" altLang="en-US" dirty="0" smtClean="0"/>
              <a:t>開始時の前提知識の共有化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クラウド</a:t>
            </a:r>
            <a:endParaRPr lang="en-US" altLang="ja-JP" dirty="0"/>
          </a:p>
          <a:p>
            <a:pPr lvl="2"/>
            <a:r>
              <a:rPr kumimoji="1" lang="ja-JP" altLang="en-US" dirty="0" smtClean="0"/>
              <a:t>ビッグデータ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AI</a:t>
            </a:r>
          </a:p>
          <a:p>
            <a:pPr lvl="1"/>
            <a:r>
              <a:rPr lang="ja-JP" altLang="en-US" dirty="0" smtClean="0"/>
              <a:t>講義</a:t>
            </a:r>
            <a:r>
              <a:rPr lang="ja-JP" altLang="en-US" dirty="0"/>
              <a:t>内容に関連した企業セミナー</a:t>
            </a:r>
          </a:p>
          <a:p>
            <a:pPr lvl="1"/>
            <a:r>
              <a:rPr lang="en-US" altLang="ja-JP" dirty="0" smtClean="0"/>
              <a:t>PBL</a:t>
            </a:r>
            <a:r>
              <a:rPr lang="ja-JP" altLang="en-US" dirty="0" smtClean="0"/>
              <a:t>で使用するツールの習得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総合演習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円形吹き出し 4"/>
          <p:cNvSpPr/>
          <p:nvPr/>
        </p:nvSpPr>
        <p:spPr>
          <a:xfrm>
            <a:off x="5763719" y="3861473"/>
            <a:ext cx="3057992" cy="1433067"/>
          </a:xfrm>
          <a:prstGeom prst="wedgeEllipseCallout">
            <a:avLst>
              <a:gd name="adj1" fmla="val -31927"/>
              <a:gd name="adj2" fmla="val -828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PBL</a:t>
            </a:r>
            <a:r>
              <a:rPr kumimoji="1" lang="ja-JP" altLang="en-US" sz="2000" dirty="0" smtClean="0"/>
              <a:t>と同じチームでの演習も導入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68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夏季集中講義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日（月</a:t>
            </a:r>
            <a:r>
              <a:rPr lang="ja-JP" altLang="en-US" dirty="0"/>
              <a:t>）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日（金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＠大阪大学中之島センター（大阪市）</a:t>
            </a:r>
            <a:endParaRPr kumimoji="1" lang="en-US" altLang="ja-JP" dirty="0" smtClean="0"/>
          </a:p>
          <a:p>
            <a:r>
              <a:rPr lang="ja-JP" altLang="en-US" dirty="0" smtClean="0"/>
              <a:t>ファシリテーションスキル</a:t>
            </a:r>
            <a:endParaRPr lang="en-US" altLang="ja-JP" dirty="0" smtClean="0"/>
          </a:p>
          <a:p>
            <a:r>
              <a:rPr lang="en-US" altLang="ja-JP" dirty="0" smtClean="0"/>
              <a:t>PBL</a:t>
            </a:r>
            <a:r>
              <a:rPr lang="ja-JP" altLang="en-US" dirty="0" smtClean="0"/>
              <a:t>基礎</a:t>
            </a:r>
            <a:endParaRPr lang="en-US" altLang="ja-JP" dirty="0" smtClean="0"/>
          </a:p>
          <a:p>
            <a:r>
              <a:rPr kumimoji="1" lang="en-US" altLang="ja-JP" dirty="0" smtClean="0"/>
              <a:t>PBL</a:t>
            </a:r>
            <a:r>
              <a:rPr kumimoji="1" lang="ja-JP" altLang="en-US" dirty="0" smtClean="0"/>
              <a:t>発展</a:t>
            </a:r>
            <a:endParaRPr kumimoji="1" lang="en-US" altLang="ja-JP" dirty="0" smtClean="0"/>
          </a:p>
          <a:p>
            <a:r>
              <a:rPr lang="ja-JP" altLang="en-US" dirty="0" smtClean="0"/>
              <a:t>企業ワークショップ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034" y="2725351"/>
            <a:ext cx="4763146" cy="31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13338" algn="l"/>
              </a:tabLst>
            </a:pPr>
            <a:r>
              <a:rPr lang="ja-JP" altLang="en-US" dirty="0"/>
              <a:t>夏季集中講義での</a:t>
            </a:r>
            <a:r>
              <a:rPr lang="en-US" altLang="ja-JP" dirty="0"/>
              <a:t>PBL</a:t>
            </a:r>
            <a:r>
              <a:rPr lang="ja-JP" altLang="en-US" dirty="0" smtClean="0"/>
              <a:t>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2108" y="1311966"/>
            <a:ext cx="7724692" cy="4814200"/>
          </a:xfrm>
        </p:spPr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日目：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商品での自動発注演習（ヨーグルトトライアル）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個人→チーム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4</a:t>
            </a:r>
            <a:r>
              <a:rPr lang="ja-JP" altLang="en-US" dirty="0" smtClean="0"/>
              <a:t>日目：ヨーグルトトライアル発表会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4</a:t>
            </a:r>
            <a:r>
              <a:rPr lang="ja-JP" altLang="en-US" dirty="0" smtClean="0"/>
              <a:t>～</a:t>
            </a:r>
            <a:r>
              <a:rPr lang="en-US" altLang="ja-JP" dirty="0" smtClean="0"/>
              <a:t>5</a:t>
            </a:r>
            <a:r>
              <a:rPr lang="ja-JP" altLang="en-US" dirty="0" smtClean="0"/>
              <a:t>日目：自動発注チャレンジ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6</a:t>
            </a:r>
            <a:r>
              <a:rPr kumimoji="1" lang="ja-JP" altLang="en-US" dirty="0" smtClean="0"/>
              <a:t>商品から</a:t>
            </a:r>
            <a:r>
              <a:rPr lang="en-US" altLang="ja-JP" dirty="0" smtClean="0"/>
              <a:t>3</a:t>
            </a:r>
            <a:r>
              <a:rPr lang="ja-JP" altLang="en-US" dirty="0" smtClean="0"/>
              <a:t>商品を選定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後期へ継続して実施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graphicFrame>
        <p:nvGraphicFramePr>
          <p:cNvPr id="17" name="図表 16"/>
          <p:cNvGraphicFramePr/>
          <p:nvPr>
            <p:extLst>
              <p:ext uri="{D42A27DB-BD31-4B8C-83A1-F6EECF244321}">
                <p14:modId xmlns:p14="http://schemas.microsoft.com/office/powerpoint/2010/main" val="4107270522"/>
              </p:ext>
            </p:extLst>
          </p:nvPr>
        </p:nvGraphicFramePr>
        <p:xfrm>
          <a:off x="-89189" y="1167439"/>
          <a:ext cx="2593849" cy="460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230" y="1769622"/>
            <a:ext cx="3163759" cy="210495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588" y="4175925"/>
            <a:ext cx="3313087" cy="2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13338" algn="l"/>
              </a:tabLst>
            </a:pPr>
            <a:r>
              <a:rPr kumimoji="1" lang="en-US" altLang="ja-JP" dirty="0" smtClean="0"/>
              <a:t>PBL</a:t>
            </a:r>
            <a:r>
              <a:rPr kumimoji="1" lang="ja-JP" altLang="en-US" dirty="0" smtClean="0"/>
              <a:t>演習の工夫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2108" y="1311966"/>
            <a:ext cx="7724692" cy="48142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13B5B1"/>
                </a:solidFill>
              </a:rPr>
              <a:t>2</a:t>
            </a:r>
            <a:r>
              <a:rPr kumimoji="1" lang="ja-JP" altLang="en-US" dirty="0" smtClean="0">
                <a:solidFill>
                  <a:srgbClr val="13B5B1"/>
                </a:solidFill>
              </a:rPr>
              <a:t>・</a:t>
            </a:r>
            <a:r>
              <a:rPr kumimoji="1" lang="en-US" altLang="ja-JP" dirty="0" smtClean="0">
                <a:solidFill>
                  <a:srgbClr val="13B5B1"/>
                </a:solidFill>
              </a:rPr>
              <a:t>3</a:t>
            </a:r>
            <a:r>
              <a:rPr kumimoji="1" lang="ja-JP" altLang="en-US" dirty="0" smtClean="0">
                <a:solidFill>
                  <a:srgbClr val="13B5B1"/>
                </a:solidFill>
              </a:rPr>
              <a:t>日目：</a:t>
            </a:r>
            <a:r>
              <a:rPr kumimoji="1" lang="en-US" altLang="ja-JP" dirty="0" smtClean="0">
                <a:solidFill>
                  <a:srgbClr val="13B5B1"/>
                </a:solidFill>
              </a:rPr>
              <a:t>1</a:t>
            </a:r>
            <a:r>
              <a:rPr kumimoji="1" lang="ja-JP" altLang="en-US" dirty="0" smtClean="0">
                <a:solidFill>
                  <a:srgbClr val="13B5B1"/>
                </a:solidFill>
              </a:rPr>
              <a:t>商品での自動発注演習（ヨーグルトトライアル）</a:t>
            </a:r>
            <a:endParaRPr kumimoji="1" lang="en-US" altLang="ja-JP" dirty="0" smtClean="0">
              <a:solidFill>
                <a:srgbClr val="13B5B1"/>
              </a:solidFill>
            </a:endParaRPr>
          </a:p>
          <a:p>
            <a:pPr lvl="1"/>
            <a:r>
              <a:rPr lang="ja-JP" altLang="en-US" dirty="0" smtClean="0">
                <a:solidFill>
                  <a:srgbClr val="13B5B1"/>
                </a:solidFill>
              </a:rPr>
              <a:t>個人→チーム</a:t>
            </a:r>
            <a:endParaRPr lang="en-US" altLang="ja-JP" dirty="0" smtClean="0">
              <a:solidFill>
                <a:srgbClr val="13B5B1"/>
              </a:solidFill>
            </a:endParaRPr>
          </a:p>
          <a:p>
            <a:endParaRPr lang="en-US" altLang="ja-JP" dirty="0" smtClean="0">
              <a:solidFill>
                <a:srgbClr val="13B5B1"/>
              </a:solidFill>
            </a:endParaRPr>
          </a:p>
          <a:p>
            <a:endParaRPr lang="en-US" altLang="ja-JP" dirty="0">
              <a:solidFill>
                <a:srgbClr val="13B5B1"/>
              </a:solidFill>
            </a:endParaRPr>
          </a:p>
          <a:p>
            <a:r>
              <a:rPr lang="en-US" altLang="ja-JP" dirty="0" smtClean="0">
                <a:solidFill>
                  <a:srgbClr val="13B5B1"/>
                </a:solidFill>
              </a:rPr>
              <a:t>4</a:t>
            </a:r>
            <a:r>
              <a:rPr lang="ja-JP" altLang="en-US" dirty="0" smtClean="0">
                <a:solidFill>
                  <a:srgbClr val="13B5B1"/>
                </a:solidFill>
              </a:rPr>
              <a:t>日目：ヨーグルトトライアル発表会</a:t>
            </a:r>
            <a:endParaRPr lang="en-US" altLang="ja-JP" dirty="0">
              <a:solidFill>
                <a:srgbClr val="13B5B1"/>
              </a:solidFill>
            </a:endParaRPr>
          </a:p>
          <a:p>
            <a:endParaRPr lang="en-US" altLang="ja-JP" dirty="0" smtClean="0">
              <a:solidFill>
                <a:srgbClr val="13B5B1"/>
              </a:solidFill>
            </a:endParaRPr>
          </a:p>
          <a:p>
            <a:endParaRPr lang="en-US" altLang="ja-JP" dirty="0">
              <a:solidFill>
                <a:srgbClr val="13B5B1"/>
              </a:solidFill>
            </a:endParaRPr>
          </a:p>
          <a:p>
            <a:endParaRPr lang="en-US" altLang="ja-JP" dirty="0" smtClean="0">
              <a:solidFill>
                <a:srgbClr val="13B5B1"/>
              </a:solidFill>
            </a:endParaRPr>
          </a:p>
          <a:p>
            <a:r>
              <a:rPr lang="en-US" altLang="ja-JP" dirty="0" smtClean="0">
                <a:solidFill>
                  <a:srgbClr val="13B5B1"/>
                </a:solidFill>
              </a:rPr>
              <a:t>4</a:t>
            </a:r>
            <a:r>
              <a:rPr lang="ja-JP" altLang="en-US" dirty="0" smtClean="0">
                <a:solidFill>
                  <a:srgbClr val="13B5B1"/>
                </a:solidFill>
              </a:rPr>
              <a:t>～</a:t>
            </a:r>
            <a:r>
              <a:rPr lang="en-US" altLang="ja-JP" dirty="0" smtClean="0">
                <a:solidFill>
                  <a:srgbClr val="13B5B1"/>
                </a:solidFill>
              </a:rPr>
              <a:t>5</a:t>
            </a:r>
            <a:r>
              <a:rPr lang="ja-JP" altLang="en-US" dirty="0" smtClean="0">
                <a:solidFill>
                  <a:srgbClr val="13B5B1"/>
                </a:solidFill>
              </a:rPr>
              <a:t>日目：自動発注チャレンジ</a:t>
            </a:r>
            <a:endParaRPr lang="en-US" altLang="ja-JP" dirty="0" smtClean="0">
              <a:solidFill>
                <a:srgbClr val="13B5B1"/>
              </a:solidFill>
            </a:endParaRPr>
          </a:p>
          <a:p>
            <a:pPr lvl="1"/>
            <a:r>
              <a:rPr kumimoji="1" lang="en-US" altLang="ja-JP" dirty="0" smtClean="0">
                <a:solidFill>
                  <a:srgbClr val="13B5B1"/>
                </a:solidFill>
              </a:rPr>
              <a:t>6</a:t>
            </a:r>
            <a:r>
              <a:rPr kumimoji="1" lang="ja-JP" altLang="en-US" dirty="0" smtClean="0">
                <a:solidFill>
                  <a:srgbClr val="13B5B1"/>
                </a:solidFill>
              </a:rPr>
              <a:t>商品から</a:t>
            </a:r>
            <a:r>
              <a:rPr lang="en-US" altLang="ja-JP" dirty="0" smtClean="0">
                <a:solidFill>
                  <a:srgbClr val="13B5B1"/>
                </a:solidFill>
              </a:rPr>
              <a:t>3</a:t>
            </a:r>
            <a:r>
              <a:rPr lang="ja-JP" altLang="en-US" dirty="0" smtClean="0">
                <a:solidFill>
                  <a:srgbClr val="13B5B1"/>
                </a:solidFill>
              </a:rPr>
              <a:t>商品を選定</a:t>
            </a:r>
            <a:endParaRPr lang="en-US" altLang="ja-JP" dirty="0" smtClean="0">
              <a:solidFill>
                <a:srgbClr val="13B5B1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13B5B1"/>
                </a:solidFill>
              </a:rPr>
              <a:t>後期へ継続して実施</a:t>
            </a:r>
            <a:endParaRPr kumimoji="1" lang="ja-JP" altLang="en-US" dirty="0">
              <a:solidFill>
                <a:srgbClr val="13B5B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92517" y="1971927"/>
            <a:ext cx="272382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教師データ：１～３年目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16340" y="1971927"/>
            <a:ext cx="326243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学生が何回でも試行可能な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シミュレータ：４年目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16340" y="3719066"/>
            <a:ext cx="300595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発表会で結果を開示する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シミュレータ：</a:t>
            </a:r>
            <a:r>
              <a:rPr kumimoji="1" lang="ja-JP" altLang="en-US" sz="2000" b="1" u="sng" dirty="0" smtClean="0">
                <a:solidFill>
                  <a:srgbClr val="C00000"/>
                </a:solidFill>
              </a:rPr>
              <a:t>５年目</a:t>
            </a:r>
            <a:endParaRPr kumimoji="1" lang="ja-JP" alt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5677231" y="2679813"/>
            <a:ext cx="445273" cy="1039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5080883" y="5253402"/>
            <a:ext cx="3489115" cy="1148247"/>
          </a:xfrm>
          <a:prstGeom prst="wedgeRoundRectCallout">
            <a:avLst>
              <a:gd name="adj1" fmla="val -74891"/>
              <a:gd name="adj2" fmla="val -391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商品ごとの傾向の違い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選定段階で</a:t>
            </a:r>
            <a:r>
              <a:rPr kumimoji="1" lang="ja-JP" altLang="en-US" sz="2000" b="1" u="sng" dirty="0" smtClean="0">
                <a:solidFill>
                  <a:srgbClr val="C00000"/>
                </a:solidFill>
              </a:rPr>
              <a:t>データ分析</a:t>
            </a:r>
            <a:endParaRPr kumimoji="1" lang="ja-JP" altLang="en-US" sz="20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17" name="図表 16"/>
          <p:cNvGraphicFramePr/>
          <p:nvPr/>
        </p:nvGraphicFramePr>
        <p:xfrm>
          <a:off x="-89189" y="1167439"/>
          <a:ext cx="2593849" cy="460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4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コンテストのレギュレーション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自動発注</a:t>
            </a:r>
            <a:r>
              <a:rPr lang="ja-JP" altLang="en-US" dirty="0"/>
              <a:t>システム</a:t>
            </a:r>
            <a:r>
              <a:rPr lang="ja-JP" altLang="en-US" dirty="0" smtClean="0"/>
              <a:t>の</a:t>
            </a:r>
            <a:r>
              <a:rPr lang="ja-JP" altLang="en-US" dirty="0"/>
              <a:t>評価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年</a:t>
            </a:r>
            <a:r>
              <a:rPr lang="ja-JP" altLang="en-US" dirty="0" smtClean="0"/>
              <a:t>目データで試行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総収入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売り上げ個数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廃棄数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対象商品がグループごとに異なる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理論値に対する達成度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（シミュレート結果の総収入</a:t>
            </a:r>
            <a:r>
              <a:rPr lang="en-US" altLang="ja-JP" dirty="0" smtClean="0"/>
              <a:t>/</a:t>
            </a:r>
            <a:r>
              <a:rPr lang="ja-JP" altLang="en-US" dirty="0" smtClean="0"/>
              <a:t>実データで計算した総収入）</a:t>
            </a:r>
            <a:endParaRPr lang="en-US" altLang="ja-JP" dirty="0" smtClean="0"/>
          </a:p>
          <a:p>
            <a:r>
              <a:rPr kumimoji="1" lang="ja-JP" altLang="en-US" dirty="0" smtClean="0"/>
              <a:t>グループ活動の評価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試行の過程を記録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プレゼンテーション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本年度今後の予定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後期演習（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月～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自動発注チャレンジ（</a:t>
            </a:r>
            <a:r>
              <a:rPr lang="en-US" altLang="ja-JP" dirty="0" smtClean="0"/>
              <a:t>PBL</a:t>
            </a:r>
            <a:r>
              <a:rPr lang="ja-JP" altLang="en-US" dirty="0" smtClean="0"/>
              <a:t>発展）の継続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月</a:t>
            </a:r>
            <a:r>
              <a:rPr lang="ja-JP" altLang="en-US" dirty="0" smtClean="0"/>
              <a:t>と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月に中之島センターで演習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そのほかの</a:t>
            </a:r>
            <a:r>
              <a:rPr kumimoji="1" lang="ja-JP" altLang="en-US" dirty="0"/>
              <a:t>期間</a:t>
            </a:r>
            <a:r>
              <a:rPr kumimoji="1" lang="ja-JP" altLang="en-US" dirty="0" smtClean="0"/>
              <a:t>は遠隔で演習を継続</a:t>
            </a:r>
            <a:endParaRPr lang="en-US" altLang="ja-JP" dirty="0"/>
          </a:p>
          <a:p>
            <a:r>
              <a:rPr kumimoji="1" lang="ja-JP" altLang="en-US" dirty="0" smtClean="0"/>
              <a:t>最終成果発表会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9</a:t>
            </a:r>
            <a:r>
              <a:rPr lang="ja-JP" altLang="en-US" dirty="0" smtClean="0"/>
              <a:t>日（土））</a:t>
            </a:r>
            <a:endParaRPr lang="en-US" altLang="ja-JP" dirty="0" smtClean="0"/>
          </a:p>
          <a:p>
            <a:pPr lvl="1"/>
            <a:r>
              <a:rPr lang="ja-JP" altLang="en-US" dirty="0"/>
              <a:t>グランフロント大阪</a:t>
            </a:r>
            <a:r>
              <a:rPr lang="ja-JP" altLang="en-US" dirty="0" smtClean="0"/>
              <a:t>ナレッジキャピタル（大阪市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グループが選択した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商品</a:t>
            </a:r>
            <a:r>
              <a:rPr lang="ja-JP" altLang="en-US" dirty="0" smtClean="0"/>
              <a:t>を</a:t>
            </a:r>
            <a:r>
              <a:rPr lang="en-US" altLang="ja-JP" dirty="0" smtClean="0"/>
              <a:t>5</a:t>
            </a:r>
            <a:r>
              <a:rPr lang="ja-JP" altLang="en-US" dirty="0" smtClean="0"/>
              <a:t>年目データでシミュレート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2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enPiT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AiBiC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社会的背景</a:t>
            </a:r>
            <a:endParaRPr kumimoji="1" lang="en-US" altLang="ja-JP" dirty="0" smtClean="0"/>
          </a:p>
          <a:p>
            <a:pPr lvl="1"/>
            <a:r>
              <a:rPr kumimoji="1" lang="ja-JP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クラウド</a:t>
            </a:r>
            <a:r>
              <a:rPr kumimoji="1" lang="ja-JP" altLang="en-US" dirty="0" smtClean="0"/>
              <a:t>技術の発展に伴う</a:t>
            </a:r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ビッグデータ</a:t>
            </a:r>
            <a:r>
              <a:rPr kumimoji="1" lang="ja-JP" altLang="en-US" dirty="0" smtClean="0"/>
              <a:t>の蓄積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蓄積</a:t>
            </a:r>
            <a:r>
              <a:rPr lang="ja-JP" altLang="en-US" dirty="0" smtClean="0"/>
              <a:t>された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ビッグデータ</a:t>
            </a:r>
            <a:r>
              <a:rPr lang="ja-JP" altLang="en-US" dirty="0" smtClean="0"/>
              <a:t>から付加価値を生み出す</a:t>
            </a:r>
            <a:r>
              <a:rPr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ja-JP" altLang="en-US" dirty="0" smtClean="0"/>
              <a:t>技術</a:t>
            </a:r>
            <a:endParaRPr lang="en-US" altLang="ja-JP" dirty="0"/>
          </a:p>
          <a:p>
            <a:r>
              <a:rPr kumimoji="1" lang="ja-JP" altLang="en-US" dirty="0" smtClean="0"/>
              <a:t>本分野</a:t>
            </a:r>
            <a:r>
              <a:rPr lang="ja-JP" altLang="en-US" dirty="0" smtClean="0"/>
              <a:t>で目指す人材育成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技術を中心として社会的課題を解決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新</a:t>
            </a:r>
            <a:r>
              <a:rPr lang="ja-JP" altLang="en-US" dirty="0" smtClean="0"/>
              <a:t>たな</a:t>
            </a:r>
            <a:r>
              <a:rPr lang="ja-JP" altLang="en-US" dirty="0"/>
              <a:t>ビジネス</a:t>
            </a:r>
            <a:r>
              <a:rPr lang="ja-JP" altLang="en-US" dirty="0" smtClean="0"/>
              <a:t>や</a:t>
            </a:r>
            <a:r>
              <a:rPr lang="ja-JP" altLang="en-US" dirty="0"/>
              <a:t>価値</a:t>
            </a:r>
            <a:r>
              <a:rPr lang="ja-JP" altLang="en-US" dirty="0" smtClean="0"/>
              <a:t>を創出</a:t>
            </a:r>
            <a:endParaRPr lang="en-US" altLang="ja-JP" dirty="0"/>
          </a:p>
          <a:p>
            <a:r>
              <a:rPr lang="ja-JP" altLang="en-US" dirty="0" smtClean="0"/>
              <a:t>育成プログラムの普及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学部</a:t>
            </a:r>
            <a:r>
              <a:rPr lang="ja-JP" altLang="en-US" dirty="0"/>
              <a:t>学生</a:t>
            </a:r>
            <a:r>
              <a:rPr lang="ja-JP" altLang="en-US" dirty="0" smtClean="0"/>
              <a:t>の育成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実践的情報教育の知見の蓄積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学部</a:t>
            </a:r>
            <a:r>
              <a:rPr lang="ja-JP" altLang="en-US" dirty="0"/>
              <a:t>教育</a:t>
            </a:r>
            <a:r>
              <a:rPr lang="ja-JP" altLang="en-US" dirty="0" smtClean="0"/>
              <a:t>への</a:t>
            </a:r>
            <a:r>
              <a:rPr lang="ja-JP" altLang="en-US" dirty="0"/>
              <a:t>普及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80314" y="4094921"/>
            <a:ext cx="2592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AI</a:t>
            </a:r>
          </a:p>
          <a:p>
            <a:r>
              <a:rPr kumimoji="1" lang="en-US" altLang="ja-JP" sz="4000" b="1" u="sng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Bi</a:t>
            </a:r>
            <a:r>
              <a:rPr kumimoji="1" lang="en-US" altLang="ja-JP" sz="4000" dirty="0" smtClean="0">
                <a:latin typeface="Berlin Sans FB" panose="020E0602020502020306" pitchFamily="34" charset="0"/>
              </a:rPr>
              <a:t>g data</a:t>
            </a:r>
          </a:p>
          <a:p>
            <a:r>
              <a:rPr kumimoji="1" lang="en-US" altLang="ja-JP" sz="4000" b="1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C</a:t>
            </a:r>
            <a:r>
              <a:rPr kumimoji="1" lang="en-US" altLang="ja-JP" sz="4000" dirty="0" smtClean="0">
                <a:latin typeface="Berlin Sans FB" panose="020E0602020502020306" pitchFamily="34" charset="0"/>
              </a:rPr>
              <a:t>loud</a:t>
            </a:r>
            <a:endParaRPr kumimoji="1" lang="ja-JP" altLang="en-US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教育コース全体の有効性についての議論が必要</a:t>
            </a:r>
            <a:endParaRPr kumimoji="1" lang="en-US" altLang="ja-JP" dirty="0" smtClean="0"/>
          </a:p>
          <a:p>
            <a:r>
              <a:rPr lang="ja-JP" altLang="en-US" dirty="0" smtClean="0"/>
              <a:t>ノウハウの蓄積と改善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教材面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自動発注チャレンジのルール面での改善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作業記録のつけかた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演習環境面</a:t>
            </a:r>
            <a:endParaRPr lang="en-US" altLang="ja-JP" dirty="0" smtClean="0"/>
          </a:p>
          <a:p>
            <a:pPr lvl="2">
              <a:lnSpc>
                <a:spcPct val="150000"/>
              </a:lnSpc>
            </a:pPr>
            <a:r>
              <a:rPr lang="ja-JP" altLang="en-US" dirty="0"/>
              <a:t>講義</a:t>
            </a:r>
            <a:r>
              <a:rPr kumimoji="1" lang="ja-JP" altLang="en-US" dirty="0" smtClean="0"/>
              <a:t>室のネットワークに起因するトラブル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（ 多 く をクラウド</a:t>
            </a:r>
            <a:r>
              <a:rPr lang="ja-JP" altLang="en-US" dirty="0"/>
              <a:t>サービス</a:t>
            </a:r>
            <a:r>
              <a:rPr lang="ja-JP" altLang="en-US" dirty="0" smtClean="0"/>
              <a:t>に頼る以上致命的）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シミュレータ</a:t>
            </a:r>
            <a:r>
              <a:rPr lang="ja-JP" altLang="en-US" dirty="0" smtClean="0"/>
              <a:t>の処理能力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机</a:t>
            </a:r>
            <a:r>
              <a:rPr lang="ja-JP" altLang="en-US" dirty="0"/>
              <a:t>の</a:t>
            </a:r>
            <a:r>
              <a:rPr kumimoji="1" lang="ja-JP" altLang="en-US" dirty="0" smtClean="0"/>
              <a:t>配置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77205" y="3969757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ほぼすべて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6961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もういち</a:t>
            </a:r>
            <a:r>
              <a:rPr lang="ja-JP" altLang="en-US" dirty="0"/>
              <a:t>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07704"/>
            <a:ext cx="8229600" cy="4118462"/>
          </a:xfrm>
        </p:spPr>
        <p:txBody>
          <a:bodyPr/>
          <a:lstStyle/>
          <a:p>
            <a:r>
              <a:rPr lang="en-US" altLang="ja-JP" sz="3200" dirty="0" err="1" smtClean="0"/>
              <a:t>AiBiC</a:t>
            </a:r>
            <a:r>
              <a:rPr lang="ja-JP" altLang="en-US" sz="3200" dirty="0" smtClean="0"/>
              <a:t>関西　最終</a:t>
            </a:r>
            <a:r>
              <a:rPr lang="ja-JP" altLang="en-US" sz="3200" dirty="0"/>
              <a:t>成果発表会（</a:t>
            </a:r>
            <a:r>
              <a:rPr lang="en-US" altLang="ja-JP" sz="3200" dirty="0">
                <a:solidFill>
                  <a:schemeClr val="accent5"/>
                </a:solidFill>
              </a:rPr>
              <a:t>12</a:t>
            </a:r>
            <a:r>
              <a:rPr lang="ja-JP" altLang="en-US" sz="3200" dirty="0">
                <a:solidFill>
                  <a:schemeClr val="accent5"/>
                </a:solidFill>
              </a:rPr>
              <a:t>月</a:t>
            </a:r>
            <a:r>
              <a:rPr lang="en-US" altLang="ja-JP" sz="3200" dirty="0">
                <a:solidFill>
                  <a:schemeClr val="accent5"/>
                </a:solidFill>
              </a:rPr>
              <a:t>9</a:t>
            </a:r>
            <a:r>
              <a:rPr lang="ja-JP" altLang="en-US" sz="3200" dirty="0" smtClean="0">
                <a:solidFill>
                  <a:schemeClr val="accent5"/>
                </a:solidFill>
              </a:rPr>
              <a:t>日（土）</a:t>
            </a:r>
            <a:r>
              <a:rPr lang="ja-JP" altLang="en-US" sz="3200" dirty="0" smtClean="0"/>
              <a:t>）</a:t>
            </a:r>
            <a:endParaRPr lang="en-US" altLang="ja-JP" sz="3200" dirty="0"/>
          </a:p>
          <a:p>
            <a:pPr lvl="1"/>
            <a:r>
              <a:rPr lang="ja-JP" altLang="en-US" sz="2800" dirty="0"/>
              <a:t>グランフロント大阪ナレッジキャピタル（</a:t>
            </a:r>
            <a:r>
              <a:rPr lang="ja-JP" altLang="en-US" sz="2800" dirty="0" smtClean="0"/>
              <a:t>大阪市）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AiBiC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関西地区プログラム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 err="1" smtClean="0"/>
              <a:t>enPiT</a:t>
            </a:r>
            <a:r>
              <a:rPr lang="en-US" altLang="ja-JP" b="1" dirty="0"/>
              <a:t> </a:t>
            </a:r>
            <a:r>
              <a:rPr lang="en-US" altLang="ja-JP" b="1" dirty="0" err="1" smtClean="0"/>
              <a:t>AiBiC</a:t>
            </a:r>
            <a:r>
              <a:rPr lang="en-US" altLang="ja-JP" b="1" dirty="0" smtClean="0"/>
              <a:t> 3</a:t>
            </a:r>
            <a:r>
              <a:rPr lang="ja-JP" altLang="en-US" b="1" dirty="0" smtClean="0"/>
              <a:t>地域のプログラムの</a:t>
            </a:r>
            <a:r>
              <a:rPr lang="en-US" altLang="ja-JP" b="1" dirty="0" smtClean="0"/>
              <a:t>1</a:t>
            </a:r>
            <a:r>
              <a:rPr lang="ja-JP" altLang="en-US" b="1" dirty="0" smtClean="0"/>
              <a:t>つ</a:t>
            </a:r>
            <a:endParaRPr lang="en-US" altLang="ja-JP" b="1" dirty="0"/>
          </a:p>
          <a:p>
            <a:r>
              <a:rPr lang="ja-JP" altLang="en-US" b="1" dirty="0" smtClean="0"/>
              <a:t>連携校：</a:t>
            </a:r>
            <a:endParaRPr lang="en-US" altLang="ja-JP" b="1" dirty="0" smtClean="0"/>
          </a:p>
          <a:p>
            <a:pPr lvl="1"/>
            <a:r>
              <a:rPr lang="ja-JP" altLang="en-US" dirty="0" smtClean="0"/>
              <a:t>大阪</a:t>
            </a:r>
            <a:r>
              <a:rPr lang="ja-JP" altLang="en-US" dirty="0"/>
              <a:t>大，神戸大，和歌山大，奈良先端大</a:t>
            </a:r>
            <a:endParaRPr lang="en-US" altLang="ja-JP" dirty="0"/>
          </a:p>
          <a:p>
            <a:r>
              <a:rPr lang="ja-JP" altLang="en-US" b="1" dirty="0" smtClean="0"/>
              <a:t>参加</a:t>
            </a:r>
            <a:r>
              <a:rPr lang="ja-JP" altLang="en-US" b="1" dirty="0"/>
              <a:t>校</a:t>
            </a:r>
            <a:r>
              <a:rPr lang="ja-JP" altLang="en-US" b="1" dirty="0" smtClean="0"/>
              <a:t>：</a:t>
            </a:r>
            <a:endParaRPr lang="en-US" altLang="ja-JP" b="1" dirty="0" smtClean="0"/>
          </a:p>
          <a:p>
            <a:pPr lvl="1"/>
            <a:r>
              <a:rPr lang="ja-JP" altLang="en-US" dirty="0" smtClean="0"/>
              <a:t>大阪</a:t>
            </a:r>
            <a:r>
              <a:rPr lang="ja-JP" altLang="en-US" dirty="0"/>
              <a:t>工業大，京都産業大，高知工科大，兵庫県立大，立命館大，近畿大，甲南大，奈良</a:t>
            </a:r>
            <a:r>
              <a:rPr lang="ja-JP" altLang="en-US" dirty="0" smtClean="0"/>
              <a:t>高専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1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フレームワーク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020243"/>
              </p:ext>
            </p:extLst>
          </p:nvPr>
        </p:nvGraphicFramePr>
        <p:xfrm>
          <a:off x="457200" y="16081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角丸四角形吹き出し 7"/>
          <p:cNvSpPr/>
          <p:nvPr/>
        </p:nvSpPr>
        <p:spPr>
          <a:xfrm>
            <a:off x="1296062" y="1618092"/>
            <a:ext cx="2449002" cy="673873"/>
          </a:xfrm>
          <a:prstGeom prst="wedgeRoundRectCallout">
            <a:avLst>
              <a:gd name="adj1" fmla="val -39015"/>
              <a:gd name="adj2" fmla="val 10350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各大学で実施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425147" y="5571360"/>
            <a:ext cx="2449002" cy="673873"/>
          </a:xfrm>
          <a:prstGeom prst="wedgeRoundRectCallout">
            <a:avLst>
              <a:gd name="adj1" fmla="val -1677"/>
              <a:gd name="adj2" fmla="val -1442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集中講義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255812" y="1608152"/>
            <a:ext cx="2449002" cy="673873"/>
          </a:xfrm>
          <a:prstGeom prst="wedgeRoundRectCallout">
            <a:avLst>
              <a:gd name="adj1" fmla="val -3950"/>
              <a:gd name="adj2" fmla="val 14362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分散演習など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5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PBL</a:t>
            </a:r>
            <a:r>
              <a:rPr kumimoji="1" lang="ja-JP" altLang="en-US" dirty="0" smtClean="0"/>
              <a:t>課題：自動発注問題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u="sng" dirty="0" smtClean="0">
                <a:solidFill>
                  <a:srgbClr val="C00000"/>
                </a:solidFill>
              </a:rPr>
              <a:t>商品発注業務を自動的に行うシステムの開発</a:t>
            </a:r>
            <a:endParaRPr kumimoji="1" lang="en-US" altLang="ja-JP" u="sng" dirty="0" smtClean="0">
              <a:solidFill>
                <a:srgbClr val="C00000"/>
              </a:solidFill>
            </a:endParaRPr>
          </a:p>
          <a:p>
            <a:pPr lvl="1"/>
            <a:r>
              <a:rPr lang="ja-JP" altLang="en-US" dirty="0" smtClean="0"/>
              <a:t>スーパーの日配食品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（ヨーグルト・チーズ・納豆</a:t>
            </a:r>
            <a:r>
              <a:rPr lang="en-US" altLang="ja-JP" dirty="0" smtClean="0"/>
              <a:t>…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２つのロスが少なくなるような発注数を求める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チャンスロス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商品が売り切れ、顧客の購買機会を損失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実質ロス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商品</a:t>
            </a:r>
            <a:r>
              <a:rPr kumimoji="1" lang="ja-JP" altLang="en-US" dirty="0" smtClean="0"/>
              <a:t>が売れ残り、廃棄・割引による損失</a:t>
            </a:r>
            <a:endParaRPr kumimoji="1" lang="en-US" altLang="ja-JP" dirty="0" smtClean="0"/>
          </a:p>
          <a:p>
            <a:pPr lvl="1"/>
            <a:r>
              <a:rPr lang="ja-JP" altLang="en-US" b="1" u="sng" dirty="0" smtClean="0">
                <a:solidFill>
                  <a:srgbClr val="13B5B1"/>
                </a:solidFill>
              </a:rPr>
              <a:t>仕入れが多すぎても少なすぎても損失につながる</a:t>
            </a:r>
            <a:endParaRPr kumimoji="1" lang="en-US" altLang="ja-JP" b="1" u="sng" dirty="0" smtClean="0">
              <a:solidFill>
                <a:srgbClr val="13B5B1"/>
              </a:solidFill>
            </a:endParaRPr>
          </a:p>
          <a:p>
            <a:r>
              <a:rPr lang="ja-JP" altLang="en-US" dirty="0"/>
              <a:t>過去</a:t>
            </a:r>
            <a:r>
              <a:rPr lang="ja-JP" altLang="en-US" dirty="0" smtClean="0"/>
              <a:t>の販売</a:t>
            </a:r>
            <a:r>
              <a:rPr lang="ja-JP" altLang="en-US" dirty="0"/>
              <a:t>実績</a:t>
            </a:r>
            <a:r>
              <a:rPr lang="ja-JP" altLang="en-US" dirty="0" smtClean="0"/>
              <a:t>や天候データから需要予測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Picture 6" descr="http://1.bp.blogspot.com/-O0be-YZrwxM/VPQTvmJKGJI/AAAAAAAAsBQ/lvNy3XVOj3I/s800/apron_man2-4thi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53" y="5066372"/>
            <a:ext cx="1446063" cy="188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PBL</a:t>
            </a:r>
            <a:r>
              <a:rPr kumimoji="1" lang="ja-JP" altLang="en-US" dirty="0" smtClean="0"/>
              <a:t>課題設定の全体像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7" y="1600200"/>
            <a:ext cx="7576525" cy="4525963"/>
          </a:xfr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2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用意したデータ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POS</a:t>
            </a:r>
            <a:r>
              <a:rPr kumimoji="1" lang="ja-JP" altLang="en-US" dirty="0" smtClean="0"/>
              <a:t>データ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スーパーマーケット</a:t>
            </a:r>
            <a:r>
              <a:rPr lang="en-US" altLang="ja-JP" dirty="0"/>
              <a:t>116 </a:t>
            </a:r>
            <a:r>
              <a:rPr lang="ja-JP" altLang="en-US" dirty="0"/>
              <a:t>店舗分</a:t>
            </a:r>
            <a:r>
              <a:rPr lang="ja-JP" altLang="en-US" dirty="0" smtClean="0"/>
              <a:t>の日</a:t>
            </a:r>
            <a:r>
              <a:rPr lang="ja-JP" altLang="en-US" dirty="0"/>
              <a:t>別販売実績</a:t>
            </a:r>
            <a:r>
              <a:rPr lang="ja-JP" altLang="en-US" dirty="0" smtClean="0"/>
              <a:t>データ</a:t>
            </a:r>
            <a:endParaRPr lang="en-US" altLang="ja-JP" dirty="0" smtClean="0"/>
          </a:p>
          <a:p>
            <a:pPr lvl="1"/>
            <a:r>
              <a:rPr lang="en-US" altLang="ja-JP" dirty="0"/>
              <a:t>2009</a:t>
            </a:r>
            <a:r>
              <a:rPr lang="ja-JP" altLang="en-US" dirty="0"/>
              <a:t>～</a:t>
            </a:r>
            <a:r>
              <a:rPr lang="en-US" altLang="ja-JP" dirty="0"/>
              <a:t>2013 </a:t>
            </a:r>
            <a:r>
              <a:rPr lang="ja-JP" altLang="en-US" dirty="0"/>
              <a:t>年</a:t>
            </a:r>
            <a:endParaRPr kumimoji="1" lang="en-US" altLang="ja-JP" dirty="0" smtClean="0"/>
          </a:p>
          <a:p>
            <a:r>
              <a:rPr lang="ja-JP" altLang="en-US" dirty="0" smtClean="0"/>
              <a:t>気象データ</a:t>
            </a:r>
            <a:endParaRPr lang="en-US" altLang="ja-JP" dirty="0" smtClean="0"/>
          </a:p>
          <a:p>
            <a:pPr lvl="1"/>
            <a:r>
              <a:rPr lang="zh-CN" altLang="en-US" dirty="0" smtClean="0"/>
              <a:t>天気</a:t>
            </a:r>
            <a:r>
              <a:rPr lang="ja-JP" altLang="en-US" dirty="0" smtClean="0"/>
              <a:t>・</a:t>
            </a:r>
            <a:r>
              <a:rPr lang="zh-CN" altLang="en-US" dirty="0" smtClean="0"/>
              <a:t>気温</a:t>
            </a:r>
            <a:r>
              <a:rPr lang="ja-JP" altLang="en-US" dirty="0"/>
              <a:t>・</a:t>
            </a:r>
            <a:r>
              <a:rPr lang="zh-CN" altLang="en-US" dirty="0" smtClean="0"/>
              <a:t>湿度</a:t>
            </a:r>
            <a:r>
              <a:rPr lang="ja-JP" altLang="en-US" dirty="0"/>
              <a:t>・</a:t>
            </a:r>
            <a:r>
              <a:rPr lang="zh-CN" altLang="en-US" dirty="0" smtClean="0"/>
              <a:t>降水量</a:t>
            </a:r>
            <a:r>
              <a:rPr lang="ja-JP" altLang="en-US" dirty="0" smtClean="0"/>
              <a:t>など</a:t>
            </a:r>
            <a:endParaRPr lang="en-US" altLang="ja-JP" dirty="0" smtClean="0"/>
          </a:p>
          <a:p>
            <a:r>
              <a:rPr kumimoji="1" lang="ja-JP" altLang="en-US" dirty="0" smtClean="0"/>
              <a:t>カレンダーデータ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曜日・祝日・祝日名など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需要予測モデルの作成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ある商品の販売個数を目的変数とした需要予測モデルを作成する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説明</a:t>
            </a:r>
            <a:r>
              <a:rPr lang="ja-JP" altLang="en-US" dirty="0"/>
              <a:t>変数</a:t>
            </a:r>
            <a:r>
              <a:rPr lang="ja-JP" altLang="en-US" dirty="0" smtClean="0"/>
              <a:t>は与えられたデータセットから選択・生成</a:t>
            </a:r>
            <a:endParaRPr lang="en-US" altLang="ja-JP" dirty="0" smtClean="0"/>
          </a:p>
          <a:p>
            <a:r>
              <a:rPr kumimoji="1" lang="en-US" altLang="ja-JP" dirty="0" smtClean="0"/>
              <a:t>Microsoft Azure machine Learning(Azure ML)</a:t>
            </a:r>
            <a:r>
              <a:rPr kumimoji="1" lang="ja-JP" altLang="en-US" dirty="0" smtClean="0"/>
              <a:t>上で実装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サービスとしてデプロイ・呼び出し可能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" r="27129" b="39961"/>
          <a:stretch/>
        </p:blipFill>
        <p:spPr>
          <a:xfrm>
            <a:off x="457200" y="3624210"/>
            <a:ext cx="7362071" cy="32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自動発注プログラムの実装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11966"/>
            <a:ext cx="4114800" cy="4814200"/>
          </a:xfrm>
        </p:spPr>
        <p:txBody>
          <a:bodyPr/>
          <a:lstStyle/>
          <a:p>
            <a:r>
              <a:rPr lang="ja-JP" altLang="en-US" dirty="0" smtClean="0"/>
              <a:t>学生が実装する部分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需要予測</a:t>
            </a:r>
            <a:r>
              <a:rPr lang="ja-JP" altLang="en-US" dirty="0"/>
              <a:t>モデル</a:t>
            </a:r>
            <a:r>
              <a:rPr lang="ja-JP" altLang="en-US" dirty="0" smtClean="0"/>
              <a:t>に与える</a:t>
            </a:r>
            <a:r>
              <a:rPr lang="ja-JP" altLang="en-US" dirty="0"/>
              <a:t>入力</a:t>
            </a:r>
            <a:r>
              <a:rPr lang="ja-JP" altLang="en-US" dirty="0" smtClean="0"/>
              <a:t>の生成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需要予測モデル呼び出し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（ただし</a:t>
            </a:r>
            <a:r>
              <a:rPr lang="en-US" altLang="ja-JP" dirty="0" smtClean="0"/>
              <a:t>Azure ML</a:t>
            </a:r>
            <a:r>
              <a:rPr lang="ja-JP" altLang="en-US" dirty="0" smtClean="0"/>
              <a:t>で自動生成されたコードのコピー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予測値とヒューリスティックによる発注個数の決定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店舗側の情報取得</a:t>
            </a:r>
            <a:r>
              <a:rPr kumimoji="1" lang="en-US" altLang="ja-JP" dirty="0" smtClean="0"/>
              <a:t>API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発注処理</a:t>
            </a:r>
            <a:r>
              <a:rPr kumimoji="1" lang="en-US" altLang="ja-JP" dirty="0" smtClean="0"/>
              <a:t>API</a:t>
            </a:r>
            <a:r>
              <a:rPr kumimoji="1" lang="ja-JP" altLang="en-US" dirty="0" smtClean="0"/>
              <a:t>を呼び出す関数は教員側から提供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1" t="18736" r="1426" b="-26"/>
          <a:stretch/>
        </p:blipFill>
        <p:spPr>
          <a:xfrm>
            <a:off x="4770781" y="2048078"/>
            <a:ext cx="4035287" cy="33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BiC-glob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BiC-global" id="{7E7E1EEA-6873-43D3-B2F0-CBC2AA1A717C}" vid="{99BABDC6-D904-4DB2-A954-9268A3A7062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AiBiC-global</Template>
  <TotalTime>10001</TotalTime>
  <Words>935</Words>
  <Application>Microsoft Office PowerPoint</Application>
  <PresentationFormat>画面に合わせる (4:3)</PresentationFormat>
  <Paragraphs>234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3" baseType="lpstr">
      <vt:lpstr>HGPｺﾞｼｯｸE</vt:lpstr>
      <vt:lpstr>HGP創英角ｺﾞｼｯｸUB</vt:lpstr>
      <vt:lpstr>HGｺﾞｼｯｸE</vt:lpstr>
      <vt:lpstr>HG創英角ｺﾞｼｯｸUB</vt:lpstr>
      <vt:lpstr>Meiryo UI</vt:lpstr>
      <vt:lpstr>游ゴシック</vt:lpstr>
      <vt:lpstr>Arial</vt:lpstr>
      <vt:lpstr>Berlin Sans FB</vt:lpstr>
      <vt:lpstr>Consolas</vt:lpstr>
      <vt:lpstr>Franklin Gothic Book</vt:lpstr>
      <vt:lpstr>Wingdings</vt:lpstr>
      <vt:lpstr>AiBiC-global</vt:lpstr>
      <vt:lpstr>自動発注問題を題材とした ビッグデータ・AI技術に対する 実践的人材育成コースの設計</vt:lpstr>
      <vt:lpstr>enPiT AiBiC</vt:lpstr>
      <vt:lpstr>AiBiC 関西地区プログラム</vt:lpstr>
      <vt:lpstr>フレームワーク</vt:lpstr>
      <vt:lpstr>PBL課題：自動発注問題</vt:lpstr>
      <vt:lpstr>PBL課題設定の全体像</vt:lpstr>
      <vt:lpstr>用意したデータ</vt:lpstr>
      <vt:lpstr>需要予測モデルの作成</vt:lpstr>
      <vt:lpstr>自動発注プログラムの実装</vt:lpstr>
      <vt:lpstr>自動発注コンテスト</vt:lpstr>
      <vt:lpstr>店舗シミュレータ</vt:lpstr>
      <vt:lpstr>シミュレータ上の制約</vt:lpstr>
      <vt:lpstr>2017年度の実施状況</vt:lpstr>
      <vt:lpstr>基礎知識補助講義</vt:lpstr>
      <vt:lpstr>夏季集中講義</vt:lpstr>
      <vt:lpstr>夏季集中講義でのPBL課題</vt:lpstr>
      <vt:lpstr>PBL演習の工夫</vt:lpstr>
      <vt:lpstr>コンテストのレギュレーション</vt:lpstr>
      <vt:lpstr>本年度今後の予定</vt:lpstr>
      <vt:lpstr>今後の課題</vt:lpstr>
      <vt:lpstr>もういちど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自動発注問題を題材とした ビッグデータ・AI技術に対する 実践的人材育成コースの設計</dc:title>
  <dc:creator>t-kanda</dc:creator>
  <cp:lastModifiedBy>t-kanda</cp:lastModifiedBy>
  <cp:revision>164</cp:revision>
  <dcterms:created xsi:type="dcterms:W3CDTF">2017-09-07T05:13:21Z</dcterms:created>
  <dcterms:modified xsi:type="dcterms:W3CDTF">2017-09-21T00:52:46Z</dcterms:modified>
</cp:coreProperties>
</file>