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6" r:id="rId2"/>
    <p:sldId id="257" r:id="rId3"/>
    <p:sldId id="258" r:id="rId4"/>
    <p:sldId id="333" r:id="rId5"/>
    <p:sldId id="329" r:id="rId6"/>
    <p:sldId id="334" r:id="rId7"/>
    <p:sldId id="305" r:id="rId8"/>
    <p:sldId id="306" r:id="rId9"/>
    <p:sldId id="307" r:id="rId10"/>
    <p:sldId id="331" r:id="rId11"/>
    <p:sldId id="332" r:id="rId12"/>
    <p:sldId id="313" r:id="rId13"/>
    <p:sldId id="323" r:id="rId14"/>
    <p:sldId id="311" r:id="rId15"/>
    <p:sldId id="330" r:id="rId16"/>
    <p:sldId id="310" r:id="rId17"/>
    <p:sldId id="324" r:id="rId18"/>
    <p:sldId id="325" r:id="rId19"/>
    <p:sldId id="326" r:id="rId20"/>
    <p:sldId id="318" r:id="rId21"/>
    <p:sldId id="320" r:id="rId22"/>
    <p:sldId id="312" r:id="rId23"/>
    <p:sldId id="328" r:id="rId24"/>
    <p:sldId id="315" r:id="rId25"/>
    <p:sldId id="327" r:id="rId26"/>
    <p:sldId id="317" r:id="rId27"/>
  </p:sldIdLst>
  <p:sldSz cx="9144000" cy="6858000" type="screen4x3"/>
  <p:notesSz cx="8494713" cy="57959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FFD1"/>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61012" autoAdjust="0"/>
  </p:normalViewPr>
  <p:slideViewPr>
    <p:cSldViewPr snapToGrid="0">
      <p:cViewPr varScale="1">
        <p:scale>
          <a:sx n="91" d="100"/>
          <a:sy n="91" d="100"/>
        </p:scale>
        <p:origin x="392" y="4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1" d="100"/>
          <a:sy n="51" d="100"/>
        </p:scale>
        <p:origin x="2704" y="4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C:\Users\t-ishizu\Documents\SIGSE17\reports\result170927.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[result170927.xlsx]Sheet2!$I$10</c:f>
              <c:strCache>
                <c:ptCount val="1"/>
                <c:pt idx="0">
                  <c:v>Jdeodorantによる集約可能</c:v>
                </c:pt>
              </c:strCache>
            </c:strRef>
          </c:tx>
          <c:spPr>
            <a:solidFill>
              <a:schemeClr val="accent1"/>
            </a:solidFill>
            <a:ln>
              <a:noFill/>
            </a:ln>
            <a:effectLst/>
          </c:spPr>
          <c:invertIfNegative val="0"/>
          <c:cat>
            <c:strRef>
              <c:f>[result170927.xlsx]Sheet2!$G$11:$G$17</c:f>
              <c:strCache>
                <c:ptCount val="7"/>
                <c:pt idx="0">
                  <c:v>Apache Ant</c:v>
                </c:pt>
                <c:pt idx="1">
                  <c:v>Columba</c:v>
                </c:pt>
                <c:pt idx="2">
                  <c:v>Jmeter</c:v>
                </c:pt>
                <c:pt idx="3">
                  <c:v>Jedit</c:v>
                </c:pt>
                <c:pt idx="4">
                  <c:v>JFreeChart</c:v>
                </c:pt>
                <c:pt idx="5">
                  <c:v>Jruby</c:v>
                </c:pt>
                <c:pt idx="6">
                  <c:v>Apache Xerces</c:v>
                </c:pt>
              </c:strCache>
            </c:strRef>
          </c:cat>
          <c:val>
            <c:numRef>
              <c:f>[result170927.xlsx]Sheet2!$I$11:$I$17</c:f>
              <c:numCache>
                <c:formatCode>General</c:formatCode>
                <c:ptCount val="7"/>
                <c:pt idx="0">
                  <c:v>0.35124378109452736</c:v>
                </c:pt>
                <c:pt idx="1">
                  <c:v>0.3037037037037037</c:v>
                </c:pt>
                <c:pt idx="2">
                  <c:v>0.22388059701492538</c:v>
                </c:pt>
                <c:pt idx="3">
                  <c:v>0.24074074074074073</c:v>
                </c:pt>
                <c:pt idx="4">
                  <c:v>0.27241229969683844</c:v>
                </c:pt>
                <c:pt idx="5">
                  <c:v>0.25107296137339058</c:v>
                </c:pt>
                <c:pt idx="6">
                  <c:v>0.28527841342486654</c:v>
                </c:pt>
              </c:numCache>
            </c:numRef>
          </c:val>
          <c:extLst>
            <c:ext xmlns:c16="http://schemas.microsoft.com/office/drawing/2014/chart" uri="{C3380CC4-5D6E-409C-BE32-E72D297353CC}">
              <c16:uniqueId val="{00000000-A318-40E8-9329-BD0A6EFE2203}"/>
            </c:ext>
          </c:extLst>
        </c:ser>
        <c:ser>
          <c:idx val="1"/>
          <c:order val="1"/>
          <c:tx>
            <c:strRef>
              <c:f>[result170927.xlsx]Sheet2!$J$10</c:f>
              <c:strCache>
                <c:ptCount val="1"/>
                <c:pt idx="0">
                  <c:v>削減可能</c:v>
                </c:pt>
              </c:strCache>
            </c:strRef>
          </c:tx>
          <c:spPr>
            <a:solidFill>
              <a:schemeClr val="accent2"/>
            </a:solidFill>
            <a:ln>
              <a:noFill/>
            </a:ln>
            <a:effectLst/>
          </c:spPr>
          <c:invertIfNegative val="0"/>
          <c:cat>
            <c:strRef>
              <c:f>[result170927.xlsx]Sheet2!$G$11:$G$17</c:f>
              <c:strCache>
                <c:ptCount val="7"/>
                <c:pt idx="0">
                  <c:v>Apache Ant</c:v>
                </c:pt>
                <c:pt idx="1">
                  <c:v>Columba</c:v>
                </c:pt>
                <c:pt idx="2">
                  <c:v>Jmeter</c:v>
                </c:pt>
                <c:pt idx="3">
                  <c:v>Jedit</c:v>
                </c:pt>
                <c:pt idx="4">
                  <c:v>JFreeChart</c:v>
                </c:pt>
                <c:pt idx="5">
                  <c:v>Jruby</c:v>
                </c:pt>
                <c:pt idx="6">
                  <c:v>Apache Xerces</c:v>
                </c:pt>
              </c:strCache>
            </c:strRef>
          </c:cat>
          <c:val>
            <c:numRef>
              <c:f>[result170927.xlsx]Sheet2!$J$11:$J$17</c:f>
              <c:numCache>
                <c:formatCode>General</c:formatCode>
                <c:ptCount val="7"/>
                <c:pt idx="0">
                  <c:v>0.2626865671641791</c:v>
                </c:pt>
                <c:pt idx="1">
                  <c:v>0.25925925925925924</c:v>
                </c:pt>
                <c:pt idx="2">
                  <c:v>0.17910447761194029</c:v>
                </c:pt>
                <c:pt idx="3">
                  <c:v>0.24074074074074073</c:v>
                </c:pt>
                <c:pt idx="4">
                  <c:v>0.1736682546556951</c:v>
                </c:pt>
                <c:pt idx="5">
                  <c:v>0.17954220314735336</c:v>
                </c:pt>
                <c:pt idx="6">
                  <c:v>0.18611746758199849</c:v>
                </c:pt>
              </c:numCache>
            </c:numRef>
          </c:val>
          <c:extLst>
            <c:ext xmlns:c16="http://schemas.microsoft.com/office/drawing/2014/chart" uri="{C3380CC4-5D6E-409C-BE32-E72D297353CC}">
              <c16:uniqueId val="{00000001-A318-40E8-9329-BD0A6EFE2203}"/>
            </c:ext>
          </c:extLst>
        </c:ser>
        <c:dLbls>
          <c:showLegendKey val="0"/>
          <c:showVal val="0"/>
          <c:showCatName val="0"/>
          <c:showSerName val="0"/>
          <c:showPercent val="0"/>
          <c:showBubbleSize val="0"/>
        </c:dLbls>
        <c:gapWidth val="219"/>
        <c:overlap val="-27"/>
        <c:axId val="1781772112"/>
        <c:axId val="1781755472"/>
      </c:barChart>
      <c:catAx>
        <c:axId val="1781772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ja-JP"/>
          </a:p>
        </c:txPr>
        <c:crossAx val="1781755472"/>
        <c:crosses val="autoZero"/>
        <c:auto val="1"/>
        <c:lblAlgn val="ctr"/>
        <c:lblOffset val="100"/>
        <c:noMultiLvlLbl val="0"/>
      </c:catAx>
      <c:valAx>
        <c:axId val="17817554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ja-JP"/>
          </a:p>
        </c:txPr>
        <c:crossAx val="178177211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681043" cy="289798"/>
          </a:xfrm>
          <a:prstGeom prst="rect">
            <a:avLst/>
          </a:prstGeom>
        </p:spPr>
        <p:txBody>
          <a:bodyPr vert="horz" lIns="78026" tIns="39013" rIns="78026" bIns="39013" rtlCol="0"/>
          <a:lstStyle>
            <a:lvl1pPr algn="l">
              <a:defRPr sz="1000"/>
            </a:lvl1pPr>
          </a:lstStyle>
          <a:p>
            <a:endParaRPr kumimoji="1" lang="ja-JP" altLang="en-US"/>
          </a:p>
        </p:txBody>
      </p:sp>
      <p:sp>
        <p:nvSpPr>
          <p:cNvPr id="3" name="日付プレースホルダー 2"/>
          <p:cNvSpPr>
            <a:spLocks noGrp="1"/>
          </p:cNvSpPr>
          <p:nvPr>
            <p:ph type="dt" sz="quarter" idx="1"/>
          </p:nvPr>
        </p:nvSpPr>
        <p:spPr>
          <a:xfrm>
            <a:off x="4811706" y="0"/>
            <a:ext cx="3681043" cy="289798"/>
          </a:xfrm>
          <a:prstGeom prst="rect">
            <a:avLst/>
          </a:prstGeom>
        </p:spPr>
        <p:txBody>
          <a:bodyPr vert="horz" lIns="78026" tIns="39013" rIns="78026" bIns="39013" rtlCol="0"/>
          <a:lstStyle>
            <a:lvl1pPr algn="r">
              <a:defRPr sz="1000"/>
            </a:lvl1pPr>
          </a:lstStyle>
          <a:p>
            <a:fld id="{0C0D18A0-DDA9-4480-A08C-80B2C91761A7}" type="datetimeFigureOut">
              <a:rPr kumimoji="1" lang="ja-JP" altLang="en-US" smtClean="0"/>
              <a:t>2017/11/6</a:t>
            </a:fld>
            <a:endParaRPr kumimoji="1" lang="ja-JP" altLang="en-US"/>
          </a:p>
        </p:txBody>
      </p:sp>
      <p:sp>
        <p:nvSpPr>
          <p:cNvPr id="4" name="フッター プレースホルダー 3"/>
          <p:cNvSpPr>
            <a:spLocks noGrp="1"/>
          </p:cNvSpPr>
          <p:nvPr>
            <p:ph type="ftr" sz="quarter" idx="2"/>
          </p:nvPr>
        </p:nvSpPr>
        <p:spPr>
          <a:xfrm>
            <a:off x="1" y="5505159"/>
            <a:ext cx="3681043" cy="289798"/>
          </a:xfrm>
          <a:prstGeom prst="rect">
            <a:avLst/>
          </a:prstGeom>
        </p:spPr>
        <p:txBody>
          <a:bodyPr vert="horz" lIns="78026" tIns="39013" rIns="78026" bIns="39013" rtlCol="0" anchor="b"/>
          <a:lstStyle>
            <a:lvl1pPr algn="l">
              <a:defRPr sz="1000"/>
            </a:lvl1pPr>
          </a:lstStyle>
          <a:p>
            <a:endParaRPr kumimoji="1" lang="ja-JP" altLang="en-US"/>
          </a:p>
        </p:txBody>
      </p:sp>
      <p:sp>
        <p:nvSpPr>
          <p:cNvPr id="5" name="スライド番号プレースホルダー 4"/>
          <p:cNvSpPr>
            <a:spLocks noGrp="1"/>
          </p:cNvSpPr>
          <p:nvPr>
            <p:ph type="sldNum" sz="quarter" idx="3"/>
          </p:nvPr>
        </p:nvSpPr>
        <p:spPr>
          <a:xfrm>
            <a:off x="4811706" y="5505159"/>
            <a:ext cx="3681043" cy="289798"/>
          </a:xfrm>
          <a:prstGeom prst="rect">
            <a:avLst/>
          </a:prstGeom>
        </p:spPr>
        <p:txBody>
          <a:bodyPr vert="horz" lIns="78026" tIns="39013" rIns="78026" bIns="39013" rtlCol="0" anchor="b"/>
          <a:lstStyle>
            <a:lvl1pPr algn="r">
              <a:defRPr sz="1000"/>
            </a:lvl1pPr>
          </a:lstStyle>
          <a:p>
            <a:fld id="{FECA4232-C205-4766-82D1-6E4C59CA005A}" type="slidenum">
              <a:rPr kumimoji="1" lang="ja-JP" altLang="en-US" smtClean="0"/>
              <a:t>‹#›</a:t>
            </a:fld>
            <a:endParaRPr kumimoji="1" lang="ja-JP" altLang="en-US"/>
          </a:p>
        </p:txBody>
      </p:sp>
    </p:spTree>
    <p:extLst>
      <p:ext uri="{BB962C8B-B14F-4D97-AF65-F5344CB8AC3E}">
        <p14:creationId xmlns:p14="http://schemas.microsoft.com/office/powerpoint/2010/main" val="1496933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681043" cy="290805"/>
          </a:xfrm>
          <a:prstGeom prst="rect">
            <a:avLst/>
          </a:prstGeom>
        </p:spPr>
        <p:txBody>
          <a:bodyPr vert="horz" lIns="78026" tIns="39013" rIns="78026" bIns="39013" rtlCol="0"/>
          <a:lstStyle>
            <a:lvl1pPr algn="l">
              <a:defRPr sz="1000"/>
            </a:lvl1pPr>
          </a:lstStyle>
          <a:p>
            <a:endParaRPr kumimoji="1" lang="ja-JP" altLang="en-US" dirty="0"/>
          </a:p>
        </p:txBody>
      </p:sp>
      <p:sp>
        <p:nvSpPr>
          <p:cNvPr id="3" name="日付プレースホルダー 2"/>
          <p:cNvSpPr>
            <a:spLocks noGrp="1"/>
          </p:cNvSpPr>
          <p:nvPr>
            <p:ph type="dt" idx="1"/>
          </p:nvPr>
        </p:nvSpPr>
        <p:spPr>
          <a:xfrm>
            <a:off x="4811706" y="0"/>
            <a:ext cx="3681043" cy="290805"/>
          </a:xfrm>
          <a:prstGeom prst="rect">
            <a:avLst/>
          </a:prstGeom>
        </p:spPr>
        <p:txBody>
          <a:bodyPr vert="horz" lIns="78026" tIns="39013" rIns="78026" bIns="39013" rtlCol="0"/>
          <a:lstStyle>
            <a:lvl1pPr algn="r">
              <a:defRPr sz="1000"/>
            </a:lvl1pPr>
          </a:lstStyle>
          <a:p>
            <a:fld id="{C9D9A98F-7DAC-4AE1-AA21-01F0C627722B}" type="datetimeFigureOut">
              <a:rPr kumimoji="1" lang="ja-JP" altLang="en-US" smtClean="0"/>
              <a:t>2017/11/6</a:t>
            </a:fld>
            <a:endParaRPr kumimoji="1" lang="ja-JP" altLang="en-US" dirty="0"/>
          </a:p>
        </p:txBody>
      </p:sp>
      <p:sp>
        <p:nvSpPr>
          <p:cNvPr id="4" name="スライド イメージ プレースホルダー 3"/>
          <p:cNvSpPr>
            <a:spLocks noGrp="1" noRot="1" noChangeAspect="1"/>
          </p:cNvSpPr>
          <p:nvPr>
            <p:ph type="sldImg" idx="2"/>
          </p:nvPr>
        </p:nvSpPr>
        <p:spPr>
          <a:xfrm>
            <a:off x="2943225" y="723900"/>
            <a:ext cx="2608263" cy="1955800"/>
          </a:xfrm>
          <a:prstGeom prst="rect">
            <a:avLst/>
          </a:prstGeom>
          <a:noFill/>
          <a:ln w="12700">
            <a:solidFill>
              <a:prstClr val="black"/>
            </a:solidFill>
          </a:ln>
        </p:spPr>
        <p:txBody>
          <a:bodyPr vert="horz" lIns="78026" tIns="39013" rIns="78026" bIns="39013" rtlCol="0" anchor="ctr"/>
          <a:lstStyle/>
          <a:p>
            <a:endParaRPr lang="ja-JP" altLang="en-US" dirty="0"/>
          </a:p>
        </p:txBody>
      </p:sp>
      <p:sp>
        <p:nvSpPr>
          <p:cNvPr id="5" name="ノート プレースホルダー 4"/>
          <p:cNvSpPr>
            <a:spLocks noGrp="1"/>
          </p:cNvSpPr>
          <p:nvPr>
            <p:ph type="body" sz="quarter" idx="3"/>
          </p:nvPr>
        </p:nvSpPr>
        <p:spPr>
          <a:xfrm>
            <a:off x="849472" y="2789308"/>
            <a:ext cx="6795770" cy="2282160"/>
          </a:xfrm>
          <a:prstGeom prst="rect">
            <a:avLst/>
          </a:prstGeom>
        </p:spPr>
        <p:txBody>
          <a:bodyPr vert="horz" lIns="78026" tIns="39013" rIns="78026" bIns="3901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5505160"/>
            <a:ext cx="3681043" cy="290804"/>
          </a:xfrm>
          <a:prstGeom prst="rect">
            <a:avLst/>
          </a:prstGeom>
        </p:spPr>
        <p:txBody>
          <a:bodyPr vert="horz" lIns="78026" tIns="39013" rIns="78026" bIns="39013" rtlCol="0" anchor="b"/>
          <a:lstStyle>
            <a:lvl1pPr algn="l">
              <a:defRPr sz="1000"/>
            </a:lvl1pPr>
          </a:lstStyle>
          <a:p>
            <a:endParaRPr kumimoji="1" lang="ja-JP" altLang="en-US" dirty="0"/>
          </a:p>
        </p:txBody>
      </p:sp>
      <p:sp>
        <p:nvSpPr>
          <p:cNvPr id="7" name="スライド番号プレースホルダー 6"/>
          <p:cNvSpPr>
            <a:spLocks noGrp="1"/>
          </p:cNvSpPr>
          <p:nvPr>
            <p:ph type="sldNum" sz="quarter" idx="5"/>
          </p:nvPr>
        </p:nvSpPr>
        <p:spPr>
          <a:xfrm>
            <a:off x="4811706" y="5505160"/>
            <a:ext cx="3681043" cy="290804"/>
          </a:xfrm>
          <a:prstGeom prst="rect">
            <a:avLst/>
          </a:prstGeom>
        </p:spPr>
        <p:txBody>
          <a:bodyPr vert="horz" lIns="78026" tIns="39013" rIns="78026" bIns="39013" rtlCol="0" anchor="b"/>
          <a:lstStyle>
            <a:lvl1pPr algn="r">
              <a:defRPr sz="1000"/>
            </a:lvl1pPr>
          </a:lstStyle>
          <a:p>
            <a:fld id="{FBF8C48E-D37F-46F0-9F9A-73B7A2353D59}" type="slidenum">
              <a:rPr kumimoji="1" lang="ja-JP" altLang="en-US" smtClean="0"/>
              <a:t>‹#›</a:t>
            </a:fld>
            <a:endParaRPr kumimoji="1" lang="ja-JP" altLang="en-US" dirty="0"/>
          </a:p>
        </p:txBody>
      </p:sp>
    </p:spTree>
    <p:extLst>
      <p:ext uri="{BB962C8B-B14F-4D97-AF65-F5344CB8AC3E}">
        <p14:creationId xmlns:p14="http://schemas.microsoft.com/office/powerpoint/2010/main" val="26171237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000" dirty="0"/>
              <a:t>オープンソースソフトウェアを対象とした集約可能コードクローン量の調査という題目で研究報告をします．</a:t>
            </a:r>
            <a:endParaRPr lang="en-US" altLang="ja-JP" sz="1000" dirty="0"/>
          </a:p>
          <a:p>
            <a:endParaRPr kumimoji="1" lang="ja-JP" altLang="en-US" dirty="0"/>
          </a:p>
        </p:txBody>
      </p:sp>
      <p:sp>
        <p:nvSpPr>
          <p:cNvPr id="4" name="スライド番号プレースホルダー 3"/>
          <p:cNvSpPr>
            <a:spLocks noGrp="1"/>
          </p:cNvSpPr>
          <p:nvPr>
            <p:ph type="sldNum" sz="quarter" idx="10"/>
          </p:nvPr>
        </p:nvSpPr>
        <p:spPr/>
        <p:txBody>
          <a:bodyPr/>
          <a:lstStyle/>
          <a:p>
            <a:fld id="{FBF8C48E-D37F-46F0-9F9A-73B7A2353D59}" type="slidenum">
              <a:rPr kumimoji="1" lang="ja-JP" altLang="en-US" smtClean="0"/>
              <a:t>1</a:t>
            </a:fld>
            <a:endParaRPr kumimoji="1" lang="ja-JP" altLang="en-US" dirty="0"/>
          </a:p>
        </p:txBody>
      </p:sp>
    </p:spTree>
    <p:extLst>
      <p:ext uri="{BB962C8B-B14F-4D97-AF65-F5344CB8AC3E}">
        <p14:creationId xmlns:p14="http://schemas.microsoft.com/office/powerpoint/2010/main" val="36331613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F8C48E-D37F-46F0-9F9A-73B7A2353D59}" type="slidenum">
              <a:rPr kumimoji="1" lang="ja-JP" altLang="en-US" smtClean="0"/>
              <a:t>19</a:t>
            </a:fld>
            <a:endParaRPr kumimoji="1" lang="ja-JP" altLang="en-US" dirty="0"/>
          </a:p>
        </p:txBody>
      </p:sp>
    </p:spTree>
    <p:extLst>
      <p:ext uri="{BB962C8B-B14F-4D97-AF65-F5344CB8AC3E}">
        <p14:creationId xmlns:p14="http://schemas.microsoft.com/office/powerpoint/2010/main" val="35443878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理由；</a:t>
            </a:r>
            <a:r>
              <a:rPr kumimoji="1" lang="en-US" altLang="ja-JP" dirty="0" err="1" smtClean="0"/>
              <a:t>Jruby</a:t>
            </a:r>
            <a:r>
              <a:rPr kumimoji="1" lang="ja-JP" altLang="en-US" dirty="0" smtClean="0"/>
              <a:t>は</a:t>
            </a:r>
            <a:r>
              <a:rPr kumimoji="1" lang="en-US" altLang="ja-JP" dirty="0" smtClean="0"/>
              <a:t>POP</a:t>
            </a:r>
            <a:r>
              <a:rPr kumimoji="1" lang="ja-JP" altLang="en-US" dirty="0" smtClean="0"/>
              <a:t>数の大きなクローンセットが大きく，その多くがリファクタリング不可に含まれている．</a:t>
            </a:r>
            <a:endParaRPr kumimoji="1" lang="en-US" altLang="ja-JP" dirty="0" smtClean="0"/>
          </a:p>
          <a:p>
            <a:endParaRPr kumimoji="1" lang="en-US" altLang="ja-JP" dirty="0" smtClean="0"/>
          </a:p>
          <a:p>
            <a:r>
              <a:rPr kumimoji="1" lang="ja-JP" altLang="en-US" dirty="0" smtClean="0"/>
              <a:t>多くは</a:t>
            </a:r>
            <a:r>
              <a:rPr kumimoji="1" lang="en-US" altLang="ja-JP" dirty="0" smtClean="0"/>
              <a:t>6</a:t>
            </a:r>
            <a:r>
              <a:rPr kumimoji="1" lang="ja-JP" altLang="en-US" dirty="0" smtClean="0"/>
              <a:t>％前後である．</a:t>
            </a:r>
            <a:endParaRPr kumimoji="1" lang="ja-JP" altLang="en-US" dirty="0"/>
          </a:p>
        </p:txBody>
      </p:sp>
      <p:sp>
        <p:nvSpPr>
          <p:cNvPr id="4" name="スライド番号プレースホルダー 3"/>
          <p:cNvSpPr>
            <a:spLocks noGrp="1"/>
          </p:cNvSpPr>
          <p:nvPr>
            <p:ph type="sldNum" sz="quarter" idx="10"/>
          </p:nvPr>
        </p:nvSpPr>
        <p:spPr/>
        <p:txBody>
          <a:bodyPr/>
          <a:lstStyle/>
          <a:p>
            <a:fld id="{FBF8C48E-D37F-46F0-9F9A-73B7A2353D59}" type="slidenum">
              <a:rPr kumimoji="1" lang="ja-JP" altLang="en-US" smtClean="0"/>
              <a:t>24</a:t>
            </a:fld>
            <a:endParaRPr kumimoji="1" lang="ja-JP" altLang="en-US" dirty="0"/>
          </a:p>
        </p:txBody>
      </p:sp>
    </p:spTree>
    <p:extLst>
      <p:ext uri="{BB962C8B-B14F-4D97-AF65-F5344CB8AC3E}">
        <p14:creationId xmlns:p14="http://schemas.microsoft.com/office/powerpoint/2010/main" val="27442819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F8C48E-D37F-46F0-9F9A-73B7A2353D59}" type="slidenum">
              <a:rPr kumimoji="1" lang="ja-JP" altLang="en-US" smtClean="0"/>
              <a:t>25</a:t>
            </a:fld>
            <a:endParaRPr kumimoji="1" lang="ja-JP" altLang="en-US" dirty="0"/>
          </a:p>
        </p:txBody>
      </p:sp>
    </p:spTree>
    <p:extLst>
      <p:ext uri="{BB962C8B-B14F-4D97-AF65-F5344CB8AC3E}">
        <p14:creationId xmlns:p14="http://schemas.microsoft.com/office/powerpoint/2010/main" val="3671581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まず初めにコードクローンについて説明します．</a:t>
            </a:r>
            <a:endParaRPr kumimoji="1" lang="en-US" altLang="ja-JP" dirty="0" smtClean="0"/>
          </a:p>
          <a:p>
            <a:r>
              <a:rPr kumimoji="1" lang="ja-JP" altLang="en-US" dirty="0" smtClean="0"/>
              <a:t>コードクローンとは，同一または類似した部分を持つコード片をことを言います．</a:t>
            </a:r>
            <a:endParaRPr kumimoji="1" lang="en-US" altLang="ja-JP" dirty="0" smtClean="0"/>
          </a:p>
          <a:p>
            <a:r>
              <a:rPr kumimoji="1" lang="ja-JP" altLang="en-US" dirty="0" smtClean="0"/>
              <a:t>コードクローン関係にある</a:t>
            </a:r>
            <a:r>
              <a:rPr kumimoji="1" lang="en-US" altLang="ja-JP" dirty="0" smtClean="0"/>
              <a:t>2</a:t>
            </a:r>
            <a:r>
              <a:rPr kumimoji="1" lang="ja-JP" altLang="en-US" dirty="0" err="1" smtClean="0"/>
              <a:t>つの</a:t>
            </a:r>
            <a:r>
              <a:rPr kumimoji="1" lang="ja-JP" altLang="en-US" dirty="0" smtClean="0"/>
              <a:t>コード片をクローンペアといいます。</a:t>
            </a:r>
            <a:endParaRPr kumimoji="1" lang="en-US" altLang="ja-JP" dirty="0" smtClean="0"/>
          </a:p>
          <a:p>
            <a:r>
              <a:rPr kumimoji="1" lang="ja-JP" altLang="en-US" dirty="0" smtClean="0"/>
              <a:t>また、コードクローンの集合をクローンセットと呼びます．</a:t>
            </a:r>
            <a:endParaRPr kumimoji="1" lang="en-US" altLang="ja-JP" dirty="0" smtClean="0"/>
          </a:p>
          <a:p>
            <a:r>
              <a:rPr kumimoji="1" lang="ja-JP" altLang="en-US" dirty="0" smtClean="0"/>
              <a:t>コードクローンの主な発生原因はコピーアンドペーストといわれています．これは同じ処理内容を反復して書く際にコピーアンドペーストを使って書くためと考えられています．</a:t>
            </a:r>
            <a:endParaRPr kumimoji="1" lang="en-US" altLang="ja-JP" dirty="0" smtClean="0"/>
          </a:p>
          <a:p>
            <a:r>
              <a:rPr kumimoji="1" lang="ja-JP" altLang="en-US" dirty="0" smtClean="0"/>
              <a:t>このクローンですが，クローンのコード片を</a:t>
            </a:r>
            <a:r>
              <a:rPr kumimoji="1" lang="en-US" altLang="ja-JP" dirty="0" smtClean="0"/>
              <a:t>1</a:t>
            </a:r>
            <a:r>
              <a:rPr kumimoji="1" lang="ja-JP" altLang="en-US" dirty="0" smtClean="0"/>
              <a:t>つ修正すると，他のクローンについても修正を検討する必要があります．</a:t>
            </a:r>
            <a:endParaRPr kumimoji="1" lang="en-US" altLang="ja-JP" dirty="0" smtClean="0"/>
          </a:p>
          <a:p>
            <a:r>
              <a:rPr kumimoji="1" lang="ja-JP" altLang="en-US" dirty="0" smtClean="0"/>
              <a:t>しかし，それは開発者がクローンがどこにあるのか知っている必要があり，開発者にとって負担にかかる作業となります．</a:t>
            </a:r>
            <a:endParaRPr kumimoji="1" lang="en-US" altLang="ja-JP" dirty="0" smtClean="0"/>
          </a:p>
          <a:p>
            <a:r>
              <a:rPr kumimoji="1" lang="ja-JP" altLang="en-US" dirty="0" smtClean="0"/>
              <a:t>そのため，コードクローンの数を減らす取り組みについて研究されています．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FBF8C48E-D37F-46F0-9F9A-73B7A2353D59}" type="slidenum">
              <a:rPr kumimoji="1" lang="ja-JP" altLang="en-US" smtClean="0"/>
              <a:t>2</a:t>
            </a:fld>
            <a:endParaRPr kumimoji="1" lang="ja-JP" altLang="en-US" dirty="0"/>
          </a:p>
        </p:txBody>
      </p:sp>
    </p:spTree>
    <p:extLst>
      <p:ext uri="{BB962C8B-B14F-4D97-AF65-F5344CB8AC3E}">
        <p14:creationId xmlns:p14="http://schemas.microsoft.com/office/powerpoint/2010/main" val="2745787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コードクローンの問題を解決する手法として，集約という手法があります。</a:t>
            </a:r>
            <a:endParaRPr kumimoji="1" lang="en-US" altLang="ja-JP" dirty="0" smtClean="0"/>
          </a:p>
          <a:p>
            <a:r>
              <a:rPr kumimoji="1" lang="ja-JP" altLang="en-US" dirty="0" smtClean="0"/>
              <a:t>これは、</a:t>
            </a:r>
            <a:r>
              <a:rPr lang="ja-JP" altLang="en-US" sz="1000" dirty="0"/>
              <a:t>同一クローンセット内に含まれる処理内容を</a:t>
            </a:r>
            <a:r>
              <a:rPr lang="en-US" altLang="ja-JP" sz="1000" dirty="0"/>
              <a:t>1</a:t>
            </a:r>
            <a:r>
              <a:rPr lang="ja-JP" altLang="en-US" sz="1000" dirty="0" err="1"/>
              <a:t>つの</a:t>
            </a:r>
            <a:r>
              <a:rPr lang="ja-JP" altLang="en-US" sz="1000" dirty="0"/>
              <a:t>メソッドやクラスにまとめることをいいます。</a:t>
            </a:r>
            <a:endParaRPr lang="en-US" altLang="ja-JP" sz="1000" dirty="0"/>
          </a:p>
          <a:p>
            <a:r>
              <a:rPr kumimoji="1" lang="ja-JP" altLang="en-US" dirty="0" smtClean="0"/>
              <a:t>メリットは，ソースコードの行数が削減するということです．</a:t>
            </a:r>
            <a:endParaRPr kumimoji="1" lang="en-US" altLang="ja-JP" dirty="0" smtClean="0"/>
          </a:p>
          <a:p>
            <a:r>
              <a:rPr kumimoji="1" lang="ja-JP" altLang="en-US" dirty="0" smtClean="0"/>
              <a:t>コードクローンが減少をすると余分なソースコードが削減されるため，保守作業にかかる労力が軽減できるという効果が期待できます。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FBF8C48E-D37F-46F0-9F9A-73B7A2353D59}" type="slidenum">
              <a:rPr kumimoji="1" lang="ja-JP" altLang="en-US" smtClean="0"/>
              <a:t>3</a:t>
            </a:fld>
            <a:endParaRPr kumimoji="1" lang="ja-JP" altLang="en-US" dirty="0"/>
          </a:p>
        </p:txBody>
      </p:sp>
    </p:spTree>
    <p:extLst>
      <p:ext uri="{BB962C8B-B14F-4D97-AF65-F5344CB8AC3E}">
        <p14:creationId xmlns:p14="http://schemas.microsoft.com/office/powerpoint/2010/main" val="2313957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ビジネスの現場では，どのくらい事前に提示する必要があります。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FBF8C48E-D37F-46F0-9F9A-73B7A2353D59}" type="slidenum">
              <a:rPr kumimoji="1" lang="ja-JP" altLang="en-US" smtClean="0"/>
              <a:t>5</a:t>
            </a:fld>
            <a:endParaRPr kumimoji="1" lang="ja-JP" altLang="en-US" dirty="0"/>
          </a:p>
        </p:txBody>
      </p:sp>
    </p:spTree>
    <p:extLst>
      <p:ext uri="{BB962C8B-B14F-4D97-AF65-F5344CB8AC3E}">
        <p14:creationId xmlns:p14="http://schemas.microsoft.com/office/powerpoint/2010/main" val="833476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ビジネスの現場では，どのくらい事前に提示する必要があります。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FBF8C48E-D37F-46F0-9F9A-73B7A2353D59}" type="slidenum">
              <a:rPr kumimoji="1" lang="ja-JP" altLang="en-US" smtClean="0"/>
              <a:t>6</a:t>
            </a:fld>
            <a:endParaRPr kumimoji="1" lang="ja-JP" altLang="en-US" dirty="0"/>
          </a:p>
        </p:txBody>
      </p:sp>
    </p:spTree>
    <p:extLst>
      <p:ext uri="{BB962C8B-B14F-4D97-AF65-F5344CB8AC3E}">
        <p14:creationId xmlns:p14="http://schemas.microsoft.com/office/powerpoint/2010/main" val="23783297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このようなケースにおいて、集約作業には問題点があります。</a:t>
            </a:r>
            <a:endParaRPr kumimoji="1" lang="en-US" altLang="ja-JP" dirty="0" smtClean="0"/>
          </a:p>
          <a:p>
            <a:r>
              <a:rPr kumimoji="1" lang="ja-JP" altLang="en-US" dirty="0" smtClean="0"/>
              <a:t>それは，多くのコードクローンが検出されてしまった場合、その作業に必要な時間や金銭的コストが把握するのが困難であるということです。</a:t>
            </a:r>
            <a:endParaRPr kumimoji="1" lang="en-US" altLang="ja-JP" dirty="0" smtClean="0"/>
          </a:p>
          <a:p>
            <a:r>
              <a:rPr kumimoji="1" lang="ja-JP" altLang="en-US" dirty="0" smtClean="0"/>
              <a:t>すなわち、どれほどのコードクローンがどのくらいのコストで削減できるのか事前に提示するのが難しいということです。</a:t>
            </a:r>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FBF8C48E-D37F-46F0-9F9A-73B7A2353D59}" type="slidenum">
              <a:rPr kumimoji="1" lang="ja-JP" altLang="en-US" smtClean="0"/>
              <a:t>7</a:t>
            </a:fld>
            <a:endParaRPr kumimoji="1" lang="ja-JP" altLang="en-US" dirty="0"/>
          </a:p>
        </p:txBody>
      </p:sp>
    </p:spTree>
    <p:extLst>
      <p:ext uri="{BB962C8B-B14F-4D97-AF65-F5344CB8AC3E}">
        <p14:creationId xmlns:p14="http://schemas.microsoft.com/office/powerpoint/2010/main" val="22341632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F8C48E-D37F-46F0-9F9A-73B7A2353D59}" type="slidenum">
              <a:rPr kumimoji="1" lang="ja-JP" altLang="en-US" smtClean="0"/>
              <a:t>16</a:t>
            </a:fld>
            <a:endParaRPr kumimoji="1" lang="ja-JP" altLang="en-US" dirty="0"/>
          </a:p>
        </p:txBody>
      </p:sp>
    </p:spTree>
    <p:extLst>
      <p:ext uri="{BB962C8B-B14F-4D97-AF65-F5344CB8AC3E}">
        <p14:creationId xmlns:p14="http://schemas.microsoft.com/office/powerpoint/2010/main" val="16516631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F8C48E-D37F-46F0-9F9A-73B7A2353D59}" type="slidenum">
              <a:rPr kumimoji="1" lang="ja-JP" altLang="en-US" smtClean="0"/>
              <a:t>17</a:t>
            </a:fld>
            <a:endParaRPr kumimoji="1" lang="ja-JP" altLang="en-US" dirty="0"/>
          </a:p>
        </p:txBody>
      </p:sp>
    </p:spTree>
    <p:extLst>
      <p:ext uri="{BB962C8B-B14F-4D97-AF65-F5344CB8AC3E}">
        <p14:creationId xmlns:p14="http://schemas.microsoft.com/office/powerpoint/2010/main" val="1934735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F8C48E-D37F-46F0-9F9A-73B7A2353D59}" type="slidenum">
              <a:rPr kumimoji="1" lang="ja-JP" altLang="en-US" smtClean="0"/>
              <a:t>18</a:t>
            </a:fld>
            <a:endParaRPr kumimoji="1" lang="ja-JP" altLang="en-US" dirty="0"/>
          </a:p>
        </p:txBody>
      </p:sp>
    </p:spTree>
    <p:extLst>
      <p:ext uri="{BB962C8B-B14F-4D97-AF65-F5344CB8AC3E}">
        <p14:creationId xmlns:p14="http://schemas.microsoft.com/office/powerpoint/2010/main" val="663378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961FF737-D219-4DC2-A829-3AE5E312C99F}" type="datetime1">
              <a:rPr kumimoji="1" lang="ja-JP" altLang="en-US" smtClean="0"/>
              <a:t>2017/11/6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lvl1pPr>
              <a:defRPr sz="1600" b="1">
                <a:latin typeface="+mj-ea"/>
                <a:ea typeface="+mj-ea"/>
              </a:defRPr>
            </a:lvl1pPr>
          </a:lstStyle>
          <a:p>
            <a:fld id="{4AEC7FC7-75C2-4DD0-8F61-EBC3BAC5091F}" type="slidenum">
              <a:rPr lang="ja-JP" altLang="en-US" smtClean="0"/>
              <a:pPr/>
              <a:t>‹#›</a:t>
            </a:fld>
            <a:endParaRPr lang="ja-JP" altLang="en-US" dirty="0"/>
          </a:p>
        </p:txBody>
      </p:sp>
    </p:spTree>
    <p:extLst>
      <p:ext uri="{BB962C8B-B14F-4D97-AF65-F5344CB8AC3E}">
        <p14:creationId xmlns:p14="http://schemas.microsoft.com/office/powerpoint/2010/main" val="351181743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02D11BE-F46C-44BB-83A7-3DC223697CC9}" type="datetime1">
              <a:rPr kumimoji="1" lang="ja-JP" altLang="en-US" smtClean="0"/>
              <a:t>2017/11/6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AEC7FC7-75C2-4DD0-8F61-EBC3BAC5091F}" type="slidenum">
              <a:rPr kumimoji="1" lang="ja-JP" altLang="en-US" smtClean="0"/>
              <a:t>‹#›</a:t>
            </a:fld>
            <a:endParaRPr kumimoji="1" lang="ja-JP" altLang="en-US" dirty="0"/>
          </a:p>
        </p:txBody>
      </p:sp>
    </p:spTree>
    <p:extLst>
      <p:ext uri="{BB962C8B-B14F-4D97-AF65-F5344CB8AC3E}">
        <p14:creationId xmlns:p14="http://schemas.microsoft.com/office/powerpoint/2010/main" val="2305334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CB49A47-4F27-4C6A-AF9D-BA4FB7D3C099}" type="datetime1">
              <a:rPr kumimoji="1" lang="ja-JP" altLang="en-US" smtClean="0"/>
              <a:t>2017/11/6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AEC7FC7-75C2-4DD0-8F61-EBC3BAC5091F}" type="slidenum">
              <a:rPr kumimoji="1" lang="ja-JP" altLang="en-US" smtClean="0"/>
              <a:t>‹#›</a:t>
            </a:fld>
            <a:endParaRPr kumimoji="1" lang="ja-JP" altLang="en-US" dirty="0"/>
          </a:p>
        </p:txBody>
      </p:sp>
    </p:spTree>
    <p:extLst>
      <p:ext uri="{BB962C8B-B14F-4D97-AF65-F5344CB8AC3E}">
        <p14:creationId xmlns:p14="http://schemas.microsoft.com/office/powerpoint/2010/main" val="3149948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8650" y="129994"/>
            <a:ext cx="7886700" cy="1146175"/>
          </a:xfrm>
        </p:spPr>
        <p:txBody>
          <a:bodyPr/>
          <a:lstStyle>
            <a:lvl1pPr>
              <a:defRPr sz="3600" u="sng"/>
            </a:lvl1pPr>
          </a:lstStyle>
          <a:p>
            <a:r>
              <a:rPr lang="ja-JP" altLang="en-US" dirty="0" smtClean="0"/>
              <a:t>マスター タイトルの書式設定</a:t>
            </a:r>
            <a:endParaRPr lang="en-US" dirty="0"/>
          </a:p>
        </p:txBody>
      </p:sp>
      <p:sp>
        <p:nvSpPr>
          <p:cNvPr id="3" name="Content Placeholder 2"/>
          <p:cNvSpPr>
            <a:spLocks noGrp="1"/>
          </p:cNvSpPr>
          <p:nvPr>
            <p:ph idx="1"/>
          </p:nvPr>
        </p:nvSpPr>
        <p:spPr>
          <a:xfrm>
            <a:off x="628650" y="1276169"/>
            <a:ext cx="7886700" cy="4900794"/>
          </a:xfrm>
        </p:spPr>
        <p:txBody>
          <a:bodyPr>
            <a:normAutofit/>
          </a:bodyPr>
          <a:lstStyle>
            <a:lvl1pPr>
              <a:defRPr sz="2800"/>
            </a:lvl1pPr>
            <a:lvl2pPr>
              <a:defRPr sz="2400"/>
            </a:lvl2pPr>
            <a:lvl3pPr>
              <a:defRPr sz="2400"/>
            </a:lvl3pPr>
            <a:lvl4pPr>
              <a:defRPr sz="1800"/>
            </a:lvl4pPr>
            <a:lvl5pPr>
              <a:defRPr sz="1800"/>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4" name="Date Placeholder 3"/>
          <p:cNvSpPr>
            <a:spLocks noGrp="1"/>
          </p:cNvSpPr>
          <p:nvPr>
            <p:ph type="dt" sz="half" idx="10"/>
          </p:nvPr>
        </p:nvSpPr>
        <p:spPr/>
        <p:txBody>
          <a:bodyPr/>
          <a:lstStyle/>
          <a:p>
            <a:fld id="{8AFE33E2-C29D-4529-949B-FCBD003F6DE7}" type="datetime1">
              <a:rPr kumimoji="1" lang="ja-JP" altLang="en-US" smtClean="0"/>
              <a:t>2017/11/6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a:xfrm>
            <a:off x="6849836" y="6356351"/>
            <a:ext cx="2057400" cy="365125"/>
          </a:xfrm>
        </p:spPr>
        <p:txBody>
          <a:bodyPr/>
          <a:lstStyle>
            <a:lvl1pPr>
              <a:defRPr sz="2400">
                <a:solidFill>
                  <a:schemeClr val="tx1"/>
                </a:solidFill>
              </a:defRPr>
            </a:lvl1pPr>
          </a:lstStyle>
          <a:p>
            <a:fld id="{4AEC7FC7-75C2-4DD0-8F61-EBC3BAC5091F}" type="slidenum">
              <a:rPr lang="ja-JP" altLang="en-US" smtClean="0"/>
              <a:pPr/>
              <a:t>‹#›</a:t>
            </a:fld>
            <a:endParaRPr lang="ja-JP" altLang="en-US" dirty="0"/>
          </a:p>
        </p:txBody>
      </p:sp>
    </p:spTree>
    <p:extLst>
      <p:ext uri="{BB962C8B-B14F-4D97-AF65-F5344CB8AC3E}">
        <p14:creationId xmlns:p14="http://schemas.microsoft.com/office/powerpoint/2010/main" val="66858250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D74F38E-63A3-4934-A281-B193E7B4E848}" type="datetime1">
              <a:rPr kumimoji="1" lang="ja-JP" altLang="en-US" smtClean="0"/>
              <a:t>2017/11/6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AEC7FC7-75C2-4DD0-8F61-EBC3BAC5091F}" type="slidenum">
              <a:rPr kumimoji="1" lang="ja-JP" altLang="en-US" smtClean="0"/>
              <a:t>‹#›</a:t>
            </a:fld>
            <a:endParaRPr kumimoji="1" lang="ja-JP" altLang="en-US" dirty="0"/>
          </a:p>
        </p:txBody>
      </p:sp>
    </p:spTree>
    <p:extLst>
      <p:ext uri="{BB962C8B-B14F-4D97-AF65-F5344CB8AC3E}">
        <p14:creationId xmlns:p14="http://schemas.microsoft.com/office/powerpoint/2010/main" val="463131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A6CD5B73-E48D-4D96-A174-3B9D28970BC6}" type="datetime1">
              <a:rPr kumimoji="1" lang="ja-JP" altLang="en-US" smtClean="0"/>
              <a:t>2017/11/6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AEC7FC7-75C2-4DD0-8F61-EBC3BAC5091F}" type="slidenum">
              <a:rPr kumimoji="1" lang="ja-JP" altLang="en-US" smtClean="0"/>
              <a:t>‹#›</a:t>
            </a:fld>
            <a:endParaRPr kumimoji="1" lang="ja-JP" altLang="en-US" dirty="0"/>
          </a:p>
        </p:txBody>
      </p:sp>
    </p:spTree>
    <p:extLst>
      <p:ext uri="{BB962C8B-B14F-4D97-AF65-F5344CB8AC3E}">
        <p14:creationId xmlns:p14="http://schemas.microsoft.com/office/powerpoint/2010/main" val="869924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449ADDFA-D47E-4B32-BA3C-8CD7EC2AAB23}" type="datetime1">
              <a:rPr kumimoji="1" lang="ja-JP" altLang="en-US" smtClean="0"/>
              <a:t>2017/11/6</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4AEC7FC7-75C2-4DD0-8F61-EBC3BAC5091F}" type="slidenum">
              <a:rPr kumimoji="1" lang="ja-JP" altLang="en-US" smtClean="0"/>
              <a:t>‹#›</a:t>
            </a:fld>
            <a:endParaRPr kumimoji="1" lang="ja-JP" altLang="en-US" dirty="0"/>
          </a:p>
        </p:txBody>
      </p:sp>
    </p:spTree>
    <p:extLst>
      <p:ext uri="{BB962C8B-B14F-4D97-AF65-F5344CB8AC3E}">
        <p14:creationId xmlns:p14="http://schemas.microsoft.com/office/powerpoint/2010/main" val="1710553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062962FD-DBB4-4DBD-832B-2B4D260FB046}" type="datetime1">
              <a:rPr kumimoji="1" lang="ja-JP" altLang="en-US" smtClean="0"/>
              <a:t>2017/11/6</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4AEC7FC7-75C2-4DD0-8F61-EBC3BAC5091F}" type="slidenum">
              <a:rPr kumimoji="1" lang="ja-JP" altLang="en-US" smtClean="0"/>
              <a:t>‹#›</a:t>
            </a:fld>
            <a:endParaRPr kumimoji="1" lang="ja-JP" altLang="en-US" dirty="0"/>
          </a:p>
        </p:txBody>
      </p:sp>
    </p:spTree>
    <p:extLst>
      <p:ext uri="{BB962C8B-B14F-4D97-AF65-F5344CB8AC3E}">
        <p14:creationId xmlns:p14="http://schemas.microsoft.com/office/powerpoint/2010/main" val="2218844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28AFF9-BC41-4050-BB8A-8964731BAEFA}" type="datetime1">
              <a:rPr kumimoji="1" lang="ja-JP" altLang="en-US" smtClean="0"/>
              <a:t>2017/11/6</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4AEC7FC7-75C2-4DD0-8F61-EBC3BAC5091F}" type="slidenum">
              <a:rPr kumimoji="1" lang="ja-JP" altLang="en-US" smtClean="0"/>
              <a:t>‹#›</a:t>
            </a:fld>
            <a:endParaRPr kumimoji="1" lang="ja-JP" altLang="en-US" dirty="0"/>
          </a:p>
        </p:txBody>
      </p:sp>
    </p:spTree>
    <p:extLst>
      <p:ext uri="{BB962C8B-B14F-4D97-AF65-F5344CB8AC3E}">
        <p14:creationId xmlns:p14="http://schemas.microsoft.com/office/powerpoint/2010/main" val="1185189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A964CB2-31B0-4393-A3F0-E788DFC36BE8}" type="datetime1">
              <a:rPr kumimoji="1" lang="ja-JP" altLang="en-US" smtClean="0"/>
              <a:t>2017/11/6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AEC7FC7-75C2-4DD0-8F61-EBC3BAC5091F}" type="slidenum">
              <a:rPr kumimoji="1" lang="ja-JP" altLang="en-US" smtClean="0"/>
              <a:t>‹#›</a:t>
            </a:fld>
            <a:endParaRPr kumimoji="1" lang="ja-JP" altLang="en-US" dirty="0"/>
          </a:p>
        </p:txBody>
      </p:sp>
    </p:spTree>
    <p:extLst>
      <p:ext uri="{BB962C8B-B14F-4D97-AF65-F5344CB8AC3E}">
        <p14:creationId xmlns:p14="http://schemas.microsoft.com/office/powerpoint/2010/main" val="3152068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AF8075B-822E-4FE3-BA6B-DF103B928C02}" type="datetime1">
              <a:rPr kumimoji="1" lang="ja-JP" altLang="en-US" smtClean="0"/>
              <a:t>2017/11/6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AEC7FC7-75C2-4DD0-8F61-EBC3BAC5091F}" type="slidenum">
              <a:rPr kumimoji="1" lang="ja-JP" altLang="en-US" smtClean="0"/>
              <a:t>‹#›</a:t>
            </a:fld>
            <a:endParaRPr kumimoji="1" lang="ja-JP" altLang="en-US" dirty="0"/>
          </a:p>
        </p:txBody>
      </p:sp>
    </p:spTree>
    <p:extLst>
      <p:ext uri="{BB962C8B-B14F-4D97-AF65-F5344CB8AC3E}">
        <p14:creationId xmlns:p14="http://schemas.microsoft.com/office/powerpoint/2010/main" val="725523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BCB262-FA99-4BFD-A5AF-065A74D2FC9D}" type="datetime1">
              <a:rPr kumimoji="1" lang="ja-JP" altLang="en-US" smtClean="0"/>
              <a:t>2017/11/6</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EC7FC7-75C2-4DD0-8F61-EBC3BAC5091F}" type="slidenum">
              <a:rPr kumimoji="1" lang="ja-JP" altLang="en-US" smtClean="0"/>
              <a:t>‹#›</a:t>
            </a:fld>
            <a:endParaRPr kumimoji="1" lang="ja-JP" altLang="en-US" dirty="0"/>
          </a:p>
        </p:txBody>
      </p:sp>
    </p:spTree>
    <p:extLst>
      <p:ext uri="{BB962C8B-B14F-4D97-AF65-F5344CB8AC3E}">
        <p14:creationId xmlns:p14="http://schemas.microsoft.com/office/powerpoint/2010/main" val="41786314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9792" y="1093694"/>
            <a:ext cx="9064413" cy="1700293"/>
          </a:xfrm>
        </p:spPr>
        <p:txBody>
          <a:bodyPr>
            <a:noAutofit/>
          </a:bodyPr>
          <a:lstStyle/>
          <a:p>
            <a:r>
              <a:rPr lang="ja-JP" altLang="en-US" sz="3600" dirty="0" smtClean="0"/>
              <a:t>コードクローンに対する</a:t>
            </a:r>
            <a:r>
              <a:rPr lang="en-US" altLang="ja-JP" sz="3600" dirty="0" smtClean="0"/>
              <a:t/>
            </a:r>
            <a:br>
              <a:rPr lang="en-US" altLang="ja-JP" sz="3600" dirty="0" smtClean="0"/>
            </a:br>
            <a:r>
              <a:rPr lang="ja-JP" altLang="en-US" sz="3600" dirty="0" smtClean="0"/>
              <a:t>リファクタリング可能性に基づいた</a:t>
            </a:r>
            <a:r>
              <a:rPr lang="en-US" altLang="ja-JP" sz="3600" dirty="0" smtClean="0"/>
              <a:t/>
            </a:r>
            <a:br>
              <a:rPr lang="en-US" altLang="ja-JP" sz="3600" dirty="0" smtClean="0"/>
            </a:br>
            <a:r>
              <a:rPr lang="ja-JP" altLang="en-US" sz="3600" dirty="0" smtClean="0"/>
              <a:t>削減可能ソースコード量の調査</a:t>
            </a:r>
            <a:endParaRPr kumimoji="1" lang="ja-JP" altLang="en-US" sz="3600" dirty="0"/>
          </a:p>
        </p:txBody>
      </p:sp>
      <p:sp>
        <p:nvSpPr>
          <p:cNvPr id="3" name="サブタイトル 2"/>
          <p:cNvSpPr>
            <a:spLocks noGrp="1"/>
          </p:cNvSpPr>
          <p:nvPr>
            <p:ph type="subTitle" idx="1"/>
          </p:nvPr>
        </p:nvSpPr>
        <p:spPr>
          <a:xfrm>
            <a:off x="224118" y="3536201"/>
            <a:ext cx="8749553" cy="1335722"/>
          </a:xfrm>
        </p:spPr>
        <p:txBody>
          <a:bodyPr>
            <a:normAutofit/>
          </a:bodyPr>
          <a:lstStyle/>
          <a:p>
            <a:r>
              <a:rPr lang="ja-JP" altLang="en-US" sz="2800" dirty="0"/>
              <a:t>○石津卓也</a:t>
            </a:r>
            <a:r>
              <a:rPr lang="en-US" altLang="ja-JP" sz="2800" baseline="30000" dirty="0"/>
              <a:t>1</a:t>
            </a:r>
            <a:r>
              <a:rPr lang="ja-JP" altLang="en-US" dirty="0"/>
              <a:t>　</a:t>
            </a:r>
            <a:r>
              <a:rPr lang="ja-JP" altLang="en-US" sz="2800" dirty="0"/>
              <a:t> 吉田則裕</a:t>
            </a:r>
            <a:r>
              <a:rPr lang="en-US" altLang="ja-JP" sz="2800" baseline="30000" dirty="0"/>
              <a:t>2</a:t>
            </a:r>
            <a:r>
              <a:rPr lang="ja-JP" altLang="en-US" sz="2800" baseline="30000" dirty="0"/>
              <a:t>　</a:t>
            </a:r>
            <a:r>
              <a:rPr lang="ja-JP" altLang="en-US" sz="2800" dirty="0"/>
              <a:t>崔恩瀞</a:t>
            </a:r>
            <a:r>
              <a:rPr lang="en-US" altLang="ja-JP" sz="2800" baseline="30000" dirty="0"/>
              <a:t>3   </a:t>
            </a:r>
            <a:r>
              <a:rPr lang="ja-JP" altLang="en-US" sz="2800" dirty="0"/>
              <a:t>井上克郎</a:t>
            </a:r>
            <a:r>
              <a:rPr lang="en-US" altLang="ja-JP" sz="2800" baseline="30000" dirty="0">
                <a:solidFill>
                  <a:srgbClr val="000000"/>
                </a:solidFill>
              </a:rPr>
              <a:t>1</a:t>
            </a:r>
            <a:endParaRPr lang="en-US" altLang="ja-JP" dirty="0">
              <a:solidFill>
                <a:srgbClr val="000000"/>
              </a:solidFill>
            </a:endParaRPr>
          </a:p>
          <a:p>
            <a:r>
              <a:rPr lang="en-US" altLang="ja-JP" sz="2800" baseline="30000" dirty="0"/>
              <a:t>1</a:t>
            </a:r>
            <a:r>
              <a:rPr lang="ja-JP" altLang="en-US" sz="2800" dirty="0"/>
              <a:t>大阪大学 </a:t>
            </a:r>
            <a:r>
              <a:rPr lang="en-US" altLang="ja-JP" sz="2800" baseline="30000" dirty="0"/>
              <a:t> 2</a:t>
            </a:r>
            <a:r>
              <a:rPr lang="ja-JP" altLang="en-US" sz="2800" dirty="0"/>
              <a:t>名古屋大学 </a:t>
            </a:r>
            <a:r>
              <a:rPr lang="en-US" altLang="ja-JP" sz="2800" baseline="30000" dirty="0" smtClean="0"/>
              <a:t>3</a:t>
            </a:r>
            <a:r>
              <a:rPr lang="en-US" altLang="zh-CN" sz="2800" dirty="0" smtClean="0"/>
              <a:t> </a:t>
            </a:r>
            <a:r>
              <a:rPr lang="zh-CN" altLang="en-US" sz="2800" dirty="0"/>
              <a:t>奈良先端科学技術大学院大学 </a:t>
            </a:r>
            <a:endParaRPr lang="ja-JP" altLang="en-US" sz="2800"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1</a:t>
            </a:fld>
            <a:endParaRPr lang="ja-JP" altLang="en-US" dirty="0"/>
          </a:p>
        </p:txBody>
      </p:sp>
    </p:spTree>
    <p:extLst>
      <p:ext uri="{BB962C8B-B14F-4D97-AF65-F5344CB8AC3E}">
        <p14:creationId xmlns:p14="http://schemas.microsoft.com/office/powerpoint/2010/main" val="9372835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 </a:t>
            </a:r>
            <a:r>
              <a:rPr kumimoji="1" lang="ja-JP" altLang="en-US" dirty="0" smtClean="0"/>
              <a:t>コードクローン</a:t>
            </a:r>
            <a:r>
              <a:rPr kumimoji="1" lang="ja-JP" altLang="en-US" dirty="0" smtClean="0"/>
              <a:t>のオーバーラップ</a:t>
            </a:r>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10</a:t>
            </a:fld>
            <a:endParaRPr lang="ja-JP" altLang="en-US" dirty="0"/>
          </a:p>
        </p:txBody>
      </p:sp>
      <p:pic>
        <p:nvPicPr>
          <p:cNvPr id="5" name="図 4"/>
          <p:cNvPicPr>
            <a:picLocks noChangeAspect="1"/>
          </p:cNvPicPr>
          <p:nvPr/>
        </p:nvPicPr>
        <p:blipFill>
          <a:blip r:embed="rId2"/>
          <a:stretch>
            <a:fillRect/>
          </a:stretch>
        </p:blipFill>
        <p:spPr>
          <a:xfrm>
            <a:off x="6172212" y="2259531"/>
            <a:ext cx="2009403" cy="2393810"/>
          </a:xfrm>
          <a:prstGeom prst="rect">
            <a:avLst/>
          </a:prstGeom>
        </p:spPr>
      </p:pic>
      <p:pic>
        <p:nvPicPr>
          <p:cNvPr id="6" name="図 5"/>
          <p:cNvPicPr>
            <a:picLocks noChangeAspect="1"/>
          </p:cNvPicPr>
          <p:nvPr/>
        </p:nvPicPr>
        <p:blipFill>
          <a:blip r:embed="rId2"/>
          <a:stretch>
            <a:fillRect/>
          </a:stretch>
        </p:blipFill>
        <p:spPr>
          <a:xfrm>
            <a:off x="3462832" y="2173512"/>
            <a:ext cx="2009403" cy="2393810"/>
          </a:xfrm>
          <a:prstGeom prst="rect">
            <a:avLst/>
          </a:prstGeom>
        </p:spPr>
      </p:pic>
      <p:pic>
        <p:nvPicPr>
          <p:cNvPr id="7" name="図 6"/>
          <p:cNvPicPr>
            <a:picLocks noChangeAspect="1"/>
          </p:cNvPicPr>
          <p:nvPr/>
        </p:nvPicPr>
        <p:blipFill>
          <a:blip r:embed="rId2"/>
          <a:stretch>
            <a:fillRect/>
          </a:stretch>
        </p:blipFill>
        <p:spPr>
          <a:xfrm>
            <a:off x="709117" y="2173512"/>
            <a:ext cx="2009403" cy="2393810"/>
          </a:xfrm>
          <a:prstGeom prst="rect">
            <a:avLst/>
          </a:prstGeom>
        </p:spPr>
      </p:pic>
      <p:sp>
        <p:nvSpPr>
          <p:cNvPr id="8" name="フリーフォーム 7"/>
          <p:cNvSpPr/>
          <p:nvPr/>
        </p:nvSpPr>
        <p:spPr>
          <a:xfrm>
            <a:off x="999904" y="2574582"/>
            <a:ext cx="1427828" cy="753591"/>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フリーフォーム 8"/>
          <p:cNvSpPr/>
          <p:nvPr/>
        </p:nvSpPr>
        <p:spPr>
          <a:xfrm>
            <a:off x="992825" y="3463109"/>
            <a:ext cx="1427828" cy="753591"/>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フリーフォーム 9"/>
          <p:cNvSpPr/>
          <p:nvPr/>
        </p:nvSpPr>
        <p:spPr>
          <a:xfrm>
            <a:off x="3736018" y="2773693"/>
            <a:ext cx="1427828" cy="753591"/>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フリーフォーム 10"/>
          <p:cNvSpPr/>
          <p:nvPr/>
        </p:nvSpPr>
        <p:spPr>
          <a:xfrm>
            <a:off x="6446445" y="2662156"/>
            <a:ext cx="1427828" cy="715612"/>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フリーフォーム 11"/>
          <p:cNvSpPr/>
          <p:nvPr/>
        </p:nvSpPr>
        <p:spPr>
          <a:xfrm>
            <a:off x="6446445" y="3630798"/>
            <a:ext cx="1427828" cy="715612"/>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フリーフォーム 12"/>
          <p:cNvSpPr/>
          <p:nvPr/>
        </p:nvSpPr>
        <p:spPr>
          <a:xfrm>
            <a:off x="3736018" y="3101291"/>
            <a:ext cx="1427828" cy="715612"/>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1165134" y="4801723"/>
            <a:ext cx="1116011" cy="369332"/>
          </a:xfrm>
          <a:prstGeom prst="rect">
            <a:avLst/>
          </a:prstGeom>
          <a:noFill/>
        </p:spPr>
        <p:txBody>
          <a:bodyPr wrap="none" rtlCol="0">
            <a:spAutoFit/>
          </a:bodyPr>
          <a:lstStyle/>
          <a:p>
            <a:r>
              <a:rPr lang="ja-JP" altLang="en-US" dirty="0" smtClean="0"/>
              <a:t>ファイル</a:t>
            </a:r>
            <a:r>
              <a:rPr lang="en-US" altLang="ja-JP" dirty="0"/>
              <a:t>A</a:t>
            </a:r>
            <a:endParaRPr kumimoji="1" lang="ja-JP" altLang="en-US" dirty="0"/>
          </a:p>
        </p:txBody>
      </p:sp>
      <p:sp>
        <p:nvSpPr>
          <p:cNvPr id="15" name="テキスト ボックス 14"/>
          <p:cNvSpPr txBox="1"/>
          <p:nvPr/>
        </p:nvSpPr>
        <p:spPr>
          <a:xfrm>
            <a:off x="3702772" y="4801723"/>
            <a:ext cx="1099981" cy="369332"/>
          </a:xfrm>
          <a:prstGeom prst="rect">
            <a:avLst/>
          </a:prstGeom>
          <a:noFill/>
        </p:spPr>
        <p:txBody>
          <a:bodyPr wrap="none" rtlCol="0">
            <a:spAutoFit/>
          </a:bodyPr>
          <a:lstStyle/>
          <a:p>
            <a:r>
              <a:rPr kumimoji="1" lang="ja-JP" altLang="en-US" dirty="0" smtClean="0"/>
              <a:t>ファイル</a:t>
            </a:r>
            <a:r>
              <a:rPr kumimoji="1" lang="en-US" altLang="ja-JP" dirty="0" smtClean="0"/>
              <a:t>B</a:t>
            </a:r>
            <a:endParaRPr kumimoji="1" lang="ja-JP" altLang="en-US" dirty="0"/>
          </a:p>
        </p:txBody>
      </p:sp>
      <p:sp>
        <p:nvSpPr>
          <p:cNvPr id="16" name="テキスト ボックス 15"/>
          <p:cNvSpPr txBox="1"/>
          <p:nvPr/>
        </p:nvSpPr>
        <p:spPr>
          <a:xfrm>
            <a:off x="6415972" y="4801723"/>
            <a:ext cx="1146468" cy="369332"/>
          </a:xfrm>
          <a:prstGeom prst="rect">
            <a:avLst/>
          </a:prstGeom>
          <a:noFill/>
        </p:spPr>
        <p:txBody>
          <a:bodyPr wrap="none" rtlCol="0">
            <a:spAutoFit/>
          </a:bodyPr>
          <a:lstStyle/>
          <a:p>
            <a:r>
              <a:rPr lang="ja-JP" altLang="en-US" dirty="0" smtClean="0"/>
              <a:t>ファイル</a:t>
            </a:r>
            <a:r>
              <a:rPr lang="en-US" altLang="ja-JP" dirty="0" smtClean="0"/>
              <a:t>C</a:t>
            </a:r>
            <a:endParaRPr kumimoji="1" lang="ja-JP" altLang="en-US" dirty="0"/>
          </a:p>
        </p:txBody>
      </p:sp>
      <p:sp>
        <p:nvSpPr>
          <p:cNvPr id="17" name="テキスト ボックス 16"/>
          <p:cNvSpPr txBox="1"/>
          <p:nvPr/>
        </p:nvSpPr>
        <p:spPr>
          <a:xfrm>
            <a:off x="2263893" y="1909626"/>
            <a:ext cx="2151551" cy="461665"/>
          </a:xfrm>
          <a:prstGeom prst="rect">
            <a:avLst/>
          </a:prstGeom>
          <a:solidFill>
            <a:schemeClr val="bg1"/>
          </a:solidFill>
          <a:ln w="38100">
            <a:solidFill>
              <a:srgbClr val="0070C0"/>
            </a:solidFill>
          </a:ln>
        </p:spPr>
        <p:txBody>
          <a:bodyPr wrap="none" rtlCol="0">
            <a:spAutoFit/>
          </a:bodyPr>
          <a:lstStyle/>
          <a:p>
            <a:r>
              <a:rPr lang="ja-JP" altLang="en-US" sz="2400" b="1" dirty="0" smtClean="0"/>
              <a:t>クローンセット</a:t>
            </a:r>
            <a:r>
              <a:rPr lang="en-US" altLang="ja-JP" sz="2400" b="1" dirty="0"/>
              <a:t>1</a:t>
            </a:r>
            <a:endParaRPr kumimoji="1" lang="ja-JP" altLang="en-US" sz="2400" b="1" dirty="0"/>
          </a:p>
        </p:txBody>
      </p:sp>
      <p:sp>
        <p:nvSpPr>
          <p:cNvPr id="18" name="テキスト ボックス 17"/>
          <p:cNvSpPr txBox="1"/>
          <p:nvPr/>
        </p:nvSpPr>
        <p:spPr>
          <a:xfrm>
            <a:off x="5049172" y="1909626"/>
            <a:ext cx="2134353" cy="461665"/>
          </a:xfrm>
          <a:prstGeom prst="rect">
            <a:avLst/>
          </a:prstGeom>
          <a:solidFill>
            <a:schemeClr val="bg1"/>
          </a:solidFill>
          <a:ln w="38100">
            <a:solidFill>
              <a:schemeClr val="accent2"/>
            </a:solidFill>
          </a:ln>
        </p:spPr>
        <p:txBody>
          <a:bodyPr wrap="square" rtlCol="0">
            <a:spAutoFit/>
          </a:bodyPr>
          <a:lstStyle/>
          <a:p>
            <a:r>
              <a:rPr lang="ja-JP" altLang="en-US" sz="2400" b="1" dirty="0" smtClean="0"/>
              <a:t>クローンセット</a:t>
            </a:r>
            <a:r>
              <a:rPr lang="en-US" altLang="ja-JP" sz="2400" b="1" dirty="0" smtClean="0"/>
              <a:t>2</a:t>
            </a:r>
            <a:endParaRPr kumimoji="1" lang="ja-JP" altLang="en-US" sz="2400" b="1" dirty="0"/>
          </a:p>
        </p:txBody>
      </p:sp>
      <p:sp>
        <p:nvSpPr>
          <p:cNvPr id="19" name="テキスト ボックス 18"/>
          <p:cNvSpPr txBox="1"/>
          <p:nvPr/>
        </p:nvSpPr>
        <p:spPr>
          <a:xfrm>
            <a:off x="2625467" y="4080794"/>
            <a:ext cx="3820978" cy="523220"/>
          </a:xfrm>
          <a:prstGeom prst="rect">
            <a:avLst/>
          </a:prstGeom>
          <a:solidFill>
            <a:schemeClr val="bg1"/>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kumimoji="1" lang="ja-JP" altLang="en-US" sz="2800" dirty="0" smtClean="0">
                <a:solidFill>
                  <a:schemeClr val="tx1"/>
                </a:solidFill>
              </a:rPr>
              <a:t>同時には集約できない．</a:t>
            </a:r>
            <a:endParaRPr kumimoji="1" lang="ja-JP" altLang="en-US" sz="2800" dirty="0">
              <a:solidFill>
                <a:schemeClr val="tx1"/>
              </a:solidFill>
            </a:endParaRPr>
          </a:p>
        </p:txBody>
      </p:sp>
    </p:spTree>
    <p:extLst>
      <p:ext uri="{BB962C8B-B14F-4D97-AF65-F5344CB8AC3E}">
        <p14:creationId xmlns:p14="http://schemas.microsoft.com/office/powerpoint/2010/main" val="4243673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par>
                                <p:cTn id="14" presetID="1" presetClass="entr" presetSubtype="0" fill="hold" grpId="0" nodeType="withEffect">
                                  <p:stCondLst>
                                    <p:cond delay="0"/>
                                  </p:stCondLst>
                                  <p:childTnLst>
                                    <p:set>
                                      <p:cBhvr>
                                        <p:cTn id="15" dur="1" fill="hold">
                                          <p:stCondLst>
                                            <p:cond delay="0"/>
                                          </p:stCondLst>
                                        </p:cTn>
                                        <p:tgtEl>
                                          <p:spTgt spid="1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500"/>
                                        <p:tgtEl>
                                          <p:spTgt spid="1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par>
                                <p:cTn id="27" presetID="1"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7" grpId="0" animBg="1"/>
      <p:bldP spid="17" grpId="1" animBg="1"/>
      <p:bldP spid="18" grpId="0" animBg="1"/>
      <p:bldP spid="18" grpId="1"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 </a:t>
            </a:r>
            <a:r>
              <a:rPr kumimoji="1" lang="ja-JP" altLang="en-US" dirty="0" smtClean="0"/>
              <a:t>コードクローンの集約可能性</a:t>
            </a:r>
            <a:endParaRPr kumimoji="1" lang="ja-JP" altLang="en-US" dirty="0"/>
          </a:p>
        </p:txBody>
      </p:sp>
      <p:sp>
        <p:nvSpPr>
          <p:cNvPr id="3" name="コンテンツ プレースホルダー 2"/>
          <p:cNvSpPr>
            <a:spLocks noGrp="1"/>
          </p:cNvSpPr>
          <p:nvPr>
            <p:ph idx="1"/>
          </p:nvPr>
        </p:nvSpPr>
        <p:spPr>
          <a:xfrm>
            <a:off x="289367" y="1276169"/>
            <a:ext cx="8799767" cy="2791082"/>
          </a:xfrm>
          <a:ln w="19050">
            <a:noFill/>
          </a:ln>
        </p:spPr>
        <p:txBody>
          <a:bodyPr/>
          <a:lstStyle/>
          <a:p>
            <a:r>
              <a:rPr lang="ja-JP" altLang="en-US" dirty="0"/>
              <a:t>全</a:t>
            </a:r>
            <a:r>
              <a:rPr lang="ja-JP" altLang="en-US" dirty="0" smtClean="0"/>
              <a:t>てのコード</a:t>
            </a:r>
            <a:r>
              <a:rPr lang="ja-JP" altLang="en-US" dirty="0"/>
              <a:t>クローン</a:t>
            </a:r>
            <a:r>
              <a:rPr lang="ja-JP" altLang="en-US" dirty="0" smtClean="0"/>
              <a:t>が</a:t>
            </a:r>
            <a:r>
              <a:rPr lang="ja-JP" altLang="en-US" dirty="0"/>
              <a:t>集約</a:t>
            </a:r>
            <a:r>
              <a:rPr lang="ja-JP" altLang="en-US" dirty="0" smtClean="0"/>
              <a:t>ができるとは限らない．</a:t>
            </a:r>
            <a:endParaRPr lang="en-US" altLang="ja-JP" dirty="0" smtClean="0"/>
          </a:p>
          <a:p>
            <a:pPr lvl="1"/>
            <a:r>
              <a:rPr kumimoji="1" lang="ja-JP" altLang="en-US" dirty="0" smtClean="0"/>
              <a:t>条件付</a:t>
            </a:r>
            <a:r>
              <a:rPr lang="ja-JP" altLang="en-US" dirty="0" smtClean="0"/>
              <a:t>き</a:t>
            </a:r>
            <a:r>
              <a:rPr lang="en-US" altLang="ja-JP" dirty="0" smtClean="0"/>
              <a:t>return</a:t>
            </a:r>
            <a:r>
              <a:rPr lang="ja-JP" altLang="en-US" dirty="0" smtClean="0"/>
              <a:t>文などが含まれている．</a:t>
            </a:r>
            <a:endParaRPr lang="en-US" altLang="ja-JP" dirty="0" smtClean="0"/>
          </a:p>
          <a:p>
            <a:pPr lvl="1"/>
            <a:r>
              <a:rPr kumimoji="1" lang="ja-JP" altLang="en-US" dirty="0" smtClean="0"/>
              <a:t>クラスの継承関係が複雑である．</a:t>
            </a:r>
            <a:endParaRPr kumimoji="1" lang="en-US" altLang="ja-JP" dirty="0" smtClean="0"/>
          </a:p>
          <a:p>
            <a:pPr lvl="1"/>
            <a:r>
              <a:rPr lang="en-US" altLang="ja-JP" dirty="0" smtClean="0"/>
              <a:t>etc</a:t>
            </a:r>
            <a:r>
              <a:rPr lang="en-US" altLang="ja-JP" dirty="0" smtClean="0"/>
              <a:t>.</a:t>
            </a:r>
          </a:p>
          <a:p>
            <a:r>
              <a:rPr lang="ja-JP" altLang="en-US" dirty="0"/>
              <a:t>集約可能の条件が複雑で，　　　　　　　　　　　　　　</a:t>
            </a:r>
            <a:r>
              <a:rPr lang="ja-JP" altLang="en-US" dirty="0" smtClean="0"/>
              <a:t>　　　研究</a:t>
            </a:r>
            <a:r>
              <a:rPr lang="ja-JP" altLang="en-US" dirty="0"/>
              <a:t>対象を単一言語に絞っても困難な課題である．</a:t>
            </a:r>
          </a:p>
          <a:p>
            <a:endParaRPr kumimoji="1" lang="en-US" altLang="ja-JP" dirty="0" smtClean="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11</a:t>
            </a:fld>
            <a:endParaRPr lang="ja-JP" altLang="en-US" dirty="0"/>
          </a:p>
        </p:txBody>
      </p:sp>
      <p:sp>
        <p:nvSpPr>
          <p:cNvPr id="7" name="右矢印 6"/>
          <p:cNvSpPr/>
          <p:nvPr/>
        </p:nvSpPr>
        <p:spPr>
          <a:xfrm>
            <a:off x="103201" y="4799736"/>
            <a:ext cx="782726" cy="5925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2"/>
          <p:cNvSpPr txBox="1">
            <a:spLocks/>
          </p:cNvSpPr>
          <p:nvPr/>
        </p:nvSpPr>
        <p:spPr>
          <a:xfrm>
            <a:off x="942743" y="4601005"/>
            <a:ext cx="8146391" cy="989994"/>
          </a:xfrm>
          <a:prstGeom prst="rect">
            <a:avLst/>
          </a:prstGeom>
          <a:ln w="28575">
            <a:solidFill>
              <a:schemeClr val="accent5">
                <a:lumMod val="40000"/>
                <a:lumOff val="60000"/>
              </a:schemeClr>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u="sng" dirty="0" smtClean="0"/>
              <a:t>本研究では，</a:t>
            </a:r>
            <a:r>
              <a:rPr lang="en-US" altLang="ja-JP" u="sng" dirty="0" smtClean="0"/>
              <a:t>2</a:t>
            </a:r>
            <a:r>
              <a:rPr lang="ja-JP" altLang="en-US" u="sng" dirty="0" err="1" smtClean="0"/>
              <a:t>つの</a:t>
            </a:r>
            <a:r>
              <a:rPr lang="ja-JP" altLang="en-US" u="sng" dirty="0" smtClean="0"/>
              <a:t>課題を解決しつつ</a:t>
            </a:r>
            <a:r>
              <a:rPr lang="ja-JP" altLang="en-US" u="sng" dirty="0" smtClean="0"/>
              <a:t>，　　　　　　　　削減</a:t>
            </a:r>
            <a:r>
              <a:rPr lang="ja-JP" altLang="en-US" u="sng" dirty="0" smtClean="0"/>
              <a:t>可能ソースコード量を算出する手法を提案する．</a:t>
            </a:r>
            <a:endParaRPr lang="en-US" altLang="ja-JP" u="sng" dirty="0"/>
          </a:p>
        </p:txBody>
      </p:sp>
    </p:spTree>
    <p:extLst>
      <p:ext uri="{BB962C8B-B14F-4D97-AF65-F5344CB8AC3E}">
        <p14:creationId xmlns:p14="http://schemas.microsoft.com/office/powerpoint/2010/main" val="14601502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研究概要</a:t>
            </a:r>
            <a:endParaRPr kumimoji="1" lang="ja-JP" altLang="en-US" dirty="0"/>
          </a:p>
        </p:txBody>
      </p:sp>
      <p:sp>
        <p:nvSpPr>
          <p:cNvPr id="3" name="コンテンツ プレースホルダー 2"/>
          <p:cNvSpPr>
            <a:spLocks noGrp="1"/>
          </p:cNvSpPr>
          <p:nvPr>
            <p:ph idx="1"/>
          </p:nvPr>
        </p:nvSpPr>
        <p:spPr/>
        <p:txBody>
          <a:bodyPr/>
          <a:lstStyle/>
          <a:p>
            <a:r>
              <a:rPr kumimoji="1" lang="ja-JP" altLang="en-US" u="sng" dirty="0" smtClean="0"/>
              <a:t>削減可能ソースコード量を算出する手法の提案．</a:t>
            </a:r>
            <a:endParaRPr kumimoji="1" lang="en-US" altLang="ja-JP" u="sng" dirty="0" smtClean="0"/>
          </a:p>
          <a:p>
            <a:pPr lvl="1"/>
            <a:r>
              <a:rPr kumimoji="1" lang="en-US" altLang="ja-JP" dirty="0" smtClean="0"/>
              <a:t>2</a:t>
            </a:r>
            <a:r>
              <a:rPr kumimoji="1" lang="ja-JP" altLang="en-US" dirty="0" err="1" smtClean="0"/>
              <a:t>つの</a:t>
            </a:r>
            <a:r>
              <a:rPr kumimoji="1" lang="ja-JP" altLang="en-US" dirty="0" smtClean="0"/>
              <a:t>課題を解決する手段．</a:t>
            </a:r>
            <a:endParaRPr kumimoji="1" lang="en-US" altLang="ja-JP" dirty="0" smtClean="0"/>
          </a:p>
          <a:p>
            <a:pPr lvl="1"/>
            <a:r>
              <a:rPr lang="ja-JP" altLang="en-US" dirty="0"/>
              <a:t>本研究</a:t>
            </a:r>
            <a:r>
              <a:rPr lang="ja-JP" altLang="en-US" dirty="0" smtClean="0"/>
              <a:t>での対象</a:t>
            </a:r>
            <a:r>
              <a:rPr lang="ja-JP" altLang="en-US" dirty="0"/>
              <a:t>言語</a:t>
            </a:r>
            <a:r>
              <a:rPr lang="ja-JP" altLang="en-US" dirty="0" smtClean="0"/>
              <a:t>は</a:t>
            </a:r>
            <a:r>
              <a:rPr lang="en-US" altLang="ja-JP" dirty="0" smtClean="0"/>
              <a:t>Java</a:t>
            </a:r>
            <a:r>
              <a:rPr lang="ja-JP" altLang="en-US" dirty="0" err="1" smtClean="0"/>
              <a:t>．</a:t>
            </a:r>
            <a:endParaRPr lang="en-US" altLang="ja-JP" dirty="0" smtClean="0"/>
          </a:p>
          <a:p>
            <a:pPr lvl="1"/>
            <a:endParaRPr kumimoji="1" lang="en-US" altLang="ja-JP" dirty="0"/>
          </a:p>
          <a:p>
            <a:pPr lvl="1"/>
            <a:endParaRPr lang="en-US" altLang="ja-JP" dirty="0" smtClean="0"/>
          </a:p>
          <a:p>
            <a:pPr lvl="1"/>
            <a:endParaRPr kumimoji="1" lang="en-US" altLang="ja-JP" dirty="0" smtClean="0"/>
          </a:p>
          <a:p>
            <a:r>
              <a:rPr lang="ja-JP" altLang="en-US" u="sng" dirty="0"/>
              <a:t>削減可能</a:t>
            </a:r>
            <a:r>
              <a:rPr lang="ja-JP" altLang="en-US" u="sng" dirty="0" smtClean="0"/>
              <a:t>ソースコード量を算出する手法を　　　　適用した調査．</a:t>
            </a:r>
            <a:endParaRPr lang="en-US" altLang="ja-JP" u="sng" dirty="0" smtClean="0"/>
          </a:p>
          <a:p>
            <a:pPr lvl="1"/>
            <a:r>
              <a:rPr kumimoji="1" lang="ja-JP" altLang="en-US" dirty="0" smtClean="0"/>
              <a:t>オープンソースソフトウェア</a:t>
            </a:r>
            <a:r>
              <a:rPr lang="en-US" altLang="ja-JP" dirty="0"/>
              <a:t>(</a:t>
            </a:r>
            <a:r>
              <a:rPr kumimoji="1" lang="en-US" altLang="ja-JP" dirty="0" smtClean="0"/>
              <a:t>OSS)</a:t>
            </a:r>
            <a:r>
              <a:rPr lang="ja-JP" altLang="en-US" dirty="0"/>
              <a:t>が</a:t>
            </a:r>
            <a:r>
              <a:rPr lang="ja-JP" altLang="en-US" dirty="0" smtClean="0"/>
              <a:t>対象．</a:t>
            </a:r>
            <a:endParaRPr lang="en-US" altLang="ja-JP" dirty="0" smtClean="0"/>
          </a:p>
          <a:p>
            <a:pPr lvl="1"/>
            <a:r>
              <a:rPr kumimoji="1" lang="ja-JP" altLang="en-US" dirty="0" smtClean="0"/>
              <a:t>コード</a:t>
            </a:r>
            <a:r>
              <a:rPr kumimoji="1" lang="ja-JP" altLang="en-US" dirty="0"/>
              <a:t>クローン</a:t>
            </a:r>
            <a:r>
              <a:rPr kumimoji="1" lang="ja-JP" altLang="en-US" dirty="0" smtClean="0"/>
              <a:t>が占める</a:t>
            </a:r>
            <a:r>
              <a:rPr kumimoji="1" lang="ja-JP" altLang="en-US" dirty="0"/>
              <a:t>行数</a:t>
            </a:r>
            <a:r>
              <a:rPr kumimoji="1" lang="ja-JP" altLang="en-US" dirty="0" smtClean="0"/>
              <a:t>の内，　　　　　　　　　　　</a:t>
            </a:r>
            <a:r>
              <a:rPr kumimoji="1" lang="ja-JP" altLang="en-US" dirty="0" smtClean="0"/>
              <a:t>　</a:t>
            </a:r>
            <a:r>
              <a:rPr lang="ja-JP" altLang="en-US" u="sng" dirty="0" smtClean="0"/>
              <a:t>およそ</a:t>
            </a:r>
            <a:r>
              <a:rPr lang="en-US" altLang="ja-JP" u="sng" dirty="0"/>
              <a:t>5%</a:t>
            </a:r>
            <a:r>
              <a:rPr lang="ja-JP" altLang="en-US" u="sng" dirty="0"/>
              <a:t>から</a:t>
            </a:r>
            <a:r>
              <a:rPr lang="en-US" altLang="ja-JP" u="sng" dirty="0"/>
              <a:t>6%</a:t>
            </a:r>
            <a:r>
              <a:rPr kumimoji="1" lang="ja-JP" altLang="en-US" dirty="0" smtClean="0"/>
              <a:t>が</a:t>
            </a:r>
            <a:r>
              <a:rPr kumimoji="1" lang="ja-JP" altLang="en-US" dirty="0" smtClean="0"/>
              <a:t>削減可能であると判明．</a:t>
            </a:r>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12</a:t>
            </a:fld>
            <a:endParaRPr lang="ja-JP" altLang="en-US" dirty="0"/>
          </a:p>
        </p:txBody>
      </p:sp>
    </p:spTree>
    <p:extLst>
      <p:ext uri="{BB962C8B-B14F-4D97-AF65-F5344CB8AC3E}">
        <p14:creationId xmlns:p14="http://schemas.microsoft.com/office/powerpoint/2010/main" val="10579282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角丸四角形 13"/>
          <p:cNvSpPr/>
          <p:nvPr/>
        </p:nvSpPr>
        <p:spPr>
          <a:xfrm>
            <a:off x="4993209" y="3088934"/>
            <a:ext cx="3212424" cy="1077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a:bodyPr>
          <a:lstStyle/>
          <a:p>
            <a:r>
              <a:rPr kumimoji="1" lang="ja-JP" altLang="en-US" dirty="0" smtClean="0"/>
              <a:t>削減</a:t>
            </a:r>
            <a:r>
              <a:rPr kumimoji="1" lang="ja-JP" altLang="en-US" dirty="0" smtClean="0"/>
              <a:t>可能ソースコード量</a:t>
            </a:r>
            <a:r>
              <a:rPr kumimoji="1" lang="ja-JP" altLang="en-US" dirty="0" smtClean="0"/>
              <a:t>算出手法</a:t>
            </a:r>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13</a:t>
            </a:fld>
            <a:endParaRPr lang="ja-JP" altLang="en-US" dirty="0"/>
          </a:p>
        </p:txBody>
      </p:sp>
      <p:sp>
        <p:nvSpPr>
          <p:cNvPr id="6" name="テキスト ボックス 5"/>
          <p:cNvSpPr txBox="1"/>
          <p:nvPr/>
        </p:nvSpPr>
        <p:spPr>
          <a:xfrm>
            <a:off x="376767" y="3213747"/>
            <a:ext cx="3614404" cy="707886"/>
          </a:xfrm>
          <a:prstGeom prst="rect">
            <a:avLst/>
          </a:prstGeom>
          <a:noFill/>
        </p:spPr>
        <p:txBody>
          <a:bodyPr wrap="square" rtlCol="0">
            <a:spAutoFit/>
          </a:bodyPr>
          <a:lstStyle/>
          <a:p>
            <a:pPr algn="ctr"/>
            <a:r>
              <a:rPr kumimoji="1" lang="ja-JP" altLang="en-US" sz="2000" dirty="0" smtClean="0"/>
              <a:t>コードクローン検出ツール</a:t>
            </a:r>
            <a:endParaRPr kumimoji="1" lang="en-US" altLang="ja-JP" sz="2000" dirty="0" smtClean="0"/>
          </a:p>
          <a:p>
            <a:pPr algn="ctr"/>
            <a:r>
              <a:rPr kumimoji="1" lang="en-US" altLang="ja-JP" sz="2000" dirty="0" err="1" smtClean="0"/>
              <a:t>CCFinderX</a:t>
            </a:r>
            <a:endParaRPr kumimoji="1" lang="en-US" altLang="ja-JP" sz="2000" dirty="0" smtClean="0"/>
          </a:p>
        </p:txBody>
      </p:sp>
      <p:sp>
        <p:nvSpPr>
          <p:cNvPr id="7" name="フローチャート: 処理 6"/>
          <p:cNvSpPr/>
          <p:nvPr/>
        </p:nvSpPr>
        <p:spPr>
          <a:xfrm>
            <a:off x="647612" y="3129766"/>
            <a:ext cx="3072714" cy="841936"/>
          </a:xfrm>
          <a:prstGeom prst="flowChartProcess">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8" name="図 7"/>
          <p:cNvPicPr>
            <a:picLocks noChangeAspect="1"/>
          </p:cNvPicPr>
          <p:nvPr/>
        </p:nvPicPr>
        <p:blipFill>
          <a:blip r:embed="rId2"/>
          <a:stretch>
            <a:fillRect/>
          </a:stretch>
        </p:blipFill>
        <p:spPr>
          <a:xfrm>
            <a:off x="628650" y="1633932"/>
            <a:ext cx="3072713" cy="1107971"/>
          </a:xfrm>
          <a:prstGeom prst="rect">
            <a:avLst/>
          </a:prstGeom>
        </p:spPr>
      </p:pic>
      <p:sp>
        <p:nvSpPr>
          <p:cNvPr id="9" name="テキスト ボックス 8"/>
          <p:cNvSpPr txBox="1"/>
          <p:nvPr/>
        </p:nvSpPr>
        <p:spPr>
          <a:xfrm>
            <a:off x="927027" y="1365964"/>
            <a:ext cx="2469552" cy="400110"/>
          </a:xfrm>
          <a:prstGeom prst="rect">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ja-JP" altLang="en-US" sz="2000" dirty="0" smtClean="0"/>
              <a:t>ソースコード全体</a:t>
            </a:r>
            <a:endParaRPr kumimoji="1" lang="ja-JP" altLang="en-US" sz="2000" dirty="0"/>
          </a:p>
        </p:txBody>
      </p:sp>
      <p:sp>
        <p:nvSpPr>
          <p:cNvPr id="10" name="下矢印 9"/>
          <p:cNvSpPr/>
          <p:nvPr/>
        </p:nvSpPr>
        <p:spPr>
          <a:xfrm>
            <a:off x="1921088" y="2762876"/>
            <a:ext cx="484632" cy="327218"/>
          </a:xfrm>
          <a:prstGeom prst="down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1" name="図 10"/>
          <p:cNvPicPr>
            <a:picLocks noChangeAspect="1"/>
          </p:cNvPicPr>
          <p:nvPr/>
        </p:nvPicPr>
        <p:blipFill>
          <a:blip r:embed="rId3"/>
          <a:stretch>
            <a:fillRect/>
          </a:stretch>
        </p:blipFill>
        <p:spPr>
          <a:xfrm>
            <a:off x="625636" y="4623261"/>
            <a:ext cx="3072713" cy="1107971"/>
          </a:xfrm>
          <a:prstGeom prst="rect">
            <a:avLst/>
          </a:prstGeom>
        </p:spPr>
      </p:pic>
      <p:sp>
        <p:nvSpPr>
          <p:cNvPr id="12" name="テキスト ボックス 11"/>
          <p:cNvSpPr txBox="1"/>
          <p:nvPr/>
        </p:nvSpPr>
        <p:spPr>
          <a:xfrm>
            <a:off x="739025" y="4339227"/>
            <a:ext cx="2867559" cy="369332"/>
          </a:xfrm>
          <a:prstGeom prst="rect">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ja-JP" altLang="en-US" dirty="0"/>
              <a:t>検出</a:t>
            </a:r>
            <a:r>
              <a:rPr lang="ja-JP" altLang="en-US" dirty="0" smtClean="0"/>
              <a:t>されたコードクローン</a:t>
            </a:r>
            <a:endParaRPr kumimoji="1" lang="ja-JP" altLang="en-US" dirty="0"/>
          </a:p>
        </p:txBody>
      </p:sp>
      <p:sp>
        <p:nvSpPr>
          <p:cNvPr id="13" name="下矢印 12"/>
          <p:cNvSpPr/>
          <p:nvPr/>
        </p:nvSpPr>
        <p:spPr>
          <a:xfrm>
            <a:off x="1941653" y="3979773"/>
            <a:ext cx="484632" cy="351383"/>
          </a:xfrm>
          <a:prstGeom prst="down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フリーフォーム 24"/>
          <p:cNvSpPr/>
          <p:nvPr/>
        </p:nvSpPr>
        <p:spPr>
          <a:xfrm rot="16200000">
            <a:off x="2322366" y="2816643"/>
            <a:ext cx="4057294" cy="1317353"/>
          </a:xfrm>
          <a:custGeom>
            <a:avLst/>
            <a:gdLst>
              <a:gd name="connsiteX0" fmla="*/ 4057294 w 4057294"/>
              <a:gd name="connsiteY0" fmla="*/ 1075037 h 1317353"/>
              <a:gd name="connsiteX1" fmla="*/ 3814978 w 4057294"/>
              <a:gd name="connsiteY1" fmla="*/ 1317353 h 1317353"/>
              <a:gd name="connsiteX2" fmla="*/ 3572662 w 4057294"/>
              <a:gd name="connsiteY2" fmla="*/ 1075037 h 1317353"/>
              <a:gd name="connsiteX3" fmla="*/ 3693820 w 4057294"/>
              <a:gd name="connsiteY3" fmla="*/ 1075037 h 1317353"/>
              <a:gd name="connsiteX4" fmla="*/ 3693820 w 4057294"/>
              <a:gd name="connsiteY4" fmla="*/ 712908 h 1317353"/>
              <a:gd name="connsiteX5" fmla="*/ 0 w 4057294"/>
              <a:gd name="connsiteY5" fmla="*/ 712908 h 1317353"/>
              <a:gd name="connsiteX6" fmla="*/ 0 w 4057294"/>
              <a:gd name="connsiteY6" fmla="*/ 712907 h 1317353"/>
              <a:gd name="connsiteX7" fmla="*/ 0 w 4057294"/>
              <a:gd name="connsiteY7" fmla="*/ 446356 h 1317353"/>
              <a:gd name="connsiteX8" fmla="*/ 0 w 4057294"/>
              <a:gd name="connsiteY8" fmla="*/ 0 h 1317353"/>
              <a:gd name="connsiteX9" fmla="*/ 263348 w 4057294"/>
              <a:gd name="connsiteY9" fmla="*/ 0 h 1317353"/>
              <a:gd name="connsiteX10" fmla="*/ 263348 w 4057294"/>
              <a:gd name="connsiteY10" fmla="*/ 446356 h 1317353"/>
              <a:gd name="connsiteX11" fmla="*/ 3693820 w 4057294"/>
              <a:gd name="connsiteY11" fmla="*/ 446356 h 1317353"/>
              <a:gd name="connsiteX12" fmla="*/ 3693820 w 4057294"/>
              <a:gd name="connsiteY12" fmla="*/ 446355 h 1317353"/>
              <a:gd name="connsiteX13" fmla="*/ 3936136 w 4057294"/>
              <a:gd name="connsiteY13" fmla="*/ 446355 h 1317353"/>
              <a:gd name="connsiteX14" fmla="*/ 3936136 w 4057294"/>
              <a:gd name="connsiteY14" fmla="*/ 1075037 h 1317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7294" h="1317353">
                <a:moveTo>
                  <a:pt x="4057294" y="1075037"/>
                </a:moveTo>
                <a:lnTo>
                  <a:pt x="3814978" y="1317353"/>
                </a:lnTo>
                <a:lnTo>
                  <a:pt x="3572662" y="1075037"/>
                </a:lnTo>
                <a:lnTo>
                  <a:pt x="3693820" y="1075037"/>
                </a:lnTo>
                <a:lnTo>
                  <a:pt x="3693820" y="712908"/>
                </a:lnTo>
                <a:lnTo>
                  <a:pt x="0" y="712908"/>
                </a:lnTo>
                <a:lnTo>
                  <a:pt x="0" y="712907"/>
                </a:lnTo>
                <a:lnTo>
                  <a:pt x="0" y="446356"/>
                </a:lnTo>
                <a:lnTo>
                  <a:pt x="0" y="0"/>
                </a:lnTo>
                <a:lnTo>
                  <a:pt x="263348" y="0"/>
                </a:lnTo>
                <a:lnTo>
                  <a:pt x="263348" y="446356"/>
                </a:lnTo>
                <a:lnTo>
                  <a:pt x="3693820" y="446356"/>
                </a:lnTo>
                <a:lnTo>
                  <a:pt x="3693820" y="446355"/>
                </a:lnTo>
                <a:lnTo>
                  <a:pt x="3936136" y="446355"/>
                </a:lnTo>
                <a:lnTo>
                  <a:pt x="3936136" y="1075037"/>
                </a:lnTo>
                <a:close/>
              </a:path>
            </a:pathLst>
          </a:cu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dirty="0"/>
          </a:p>
        </p:txBody>
      </p:sp>
      <p:sp>
        <p:nvSpPr>
          <p:cNvPr id="19" name="フローチャート: 処理 18"/>
          <p:cNvSpPr/>
          <p:nvPr/>
        </p:nvSpPr>
        <p:spPr>
          <a:xfrm>
            <a:off x="5046587" y="1365963"/>
            <a:ext cx="3570719" cy="1105459"/>
          </a:xfrm>
          <a:prstGeom prst="flowChartProcess">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テキスト ボックス 19"/>
          <p:cNvSpPr txBox="1"/>
          <p:nvPr/>
        </p:nvSpPr>
        <p:spPr>
          <a:xfrm>
            <a:off x="5187743" y="1365964"/>
            <a:ext cx="3327606" cy="1015663"/>
          </a:xfrm>
          <a:prstGeom prst="rect">
            <a:avLst/>
          </a:prstGeom>
          <a:noFill/>
        </p:spPr>
        <p:txBody>
          <a:bodyPr wrap="square" rtlCol="0">
            <a:spAutoFit/>
          </a:bodyPr>
          <a:lstStyle/>
          <a:p>
            <a:r>
              <a:rPr kumimoji="1" lang="en-US" altLang="ja-JP" sz="2000" dirty="0" err="1" smtClean="0">
                <a:solidFill>
                  <a:srgbClr val="FF0000"/>
                </a:solidFill>
              </a:rPr>
              <a:t>JDeodorant</a:t>
            </a:r>
            <a:r>
              <a:rPr kumimoji="1" lang="en-US" altLang="ja-JP" sz="2000" dirty="0" smtClean="0">
                <a:solidFill>
                  <a:srgbClr val="FF0000"/>
                </a:solidFill>
              </a:rPr>
              <a:t>[2]</a:t>
            </a:r>
          </a:p>
          <a:p>
            <a:pPr marL="342900" indent="-342900">
              <a:buFont typeface="Arial" panose="020B0604020202020204" pitchFamily="34" charset="0"/>
              <a:buChar char="•"/>
            </a:pPr>
            <a:r>
              <a:rPr lang="ja-JP" altLang="en-US" sz="2000" dirty="0" smtClean="0"/>
              <a:t>集約可能なコードクローン　　　以外</a:t>
            </a:r>
            <a:r>
              <a:rPr lang="ja-JP" altLang="en-US" sz="2000" dirty="0" smtClean="0"/>
              <a:t>を排除する．</a:t>
            </a:r>
            <a:endParaRPr kumimoji="1" lang="ja-JP" altLang="en-US" sz="2000" dirty="0"/>
          </a:p>
        </p:txBody>
      </p:sp>
      <p:sp>
        <p:nvSpPr>
          <p:cNvPr id="21" name="テキスト ボックス 20"/>
          <p:cNvSpPr txBox="1"/>
          <p:nvPr/>
        </p:nvSpPr>
        <p:spPr>
          <a:xfrm>
            <a:off x="4685740" y="4650728"/>
            <a:ext cx="3921588" cy="1015663"/>
          </a:xfrm>
          <a:prstGeom prst="rect">
            <a:avLst/>
          </a:prstGeom>
          <a:noFill/>
        </p:spPr>
        <p:txBody>
          <a:bodyPr wrap="square" rtlCol="0">
            <a:spAutoFit/>
          </a:bodyPr>
          <a:lstStyle/>
          <a:p>
            <a:pPr algn="ctr"/>
            <a:r>
              <a:rPr kumimoji="1" lang="ja-JP" altLang="en-US" sz="2000" dirty="0" smtClean="0">
                <a:solidFill>
                  <a:srgbClr val="FF0000"/>
                </a:solidFill>
              </a:rPr>
              <a:t>削減可能ソースコード量の算出</a:t>
            </a:r>
            <a:endParaRPr kumimoji="1" lang="en-US" altLang="ja-JP" sz="2000" dirty="0" smtClean="0">
              <a:solidFill>
                <a:srgbClr val="FF0000"/>
              </a:solidFill>
            </a:endParaRPr>
          </a:p>
          <a:p>
            <a:pPr marL="342900" indent="-342900" algn="ctr">
              <a:buFont typeface="Arial" panose="020B0604020202020204" pitchFamily="34" charset="0"/>
              <a:buChar char="•"/>
            </a:pPr>
            <a:r>
              <a:rPr lang="ja-JP" altLang="en-US" sz="2000" dirty="0"/>
              <a:t>オーバーラップ</a:t>
            </a:r>
            <a:r>
              <a:rPr lang="ja-JP" altLang="en-US" sz="2000" dirty="0" smtClean="0"/>
              <a:t>している</a:t>
            </a:r>
            <a:r>
              <a:rPr lang="en-US" altLang="ja-JP" sz="2000" dirty="0" smtClean="0"/>
              <a:t>CS</a:t>
            </a:r>
            <a:r>
              <a:rPr lang="ja-JP" altLang="en-US" sz="2000" dirty="0" smtClean="0"/>
              <a:t>は　組み合わせ問題として処理する．</a:t>
            </a:r>
            <a:endParaRPr kumimoji="1" lang="en-US" altLang="ja-JP" sz="2000" dirty="0" smtClean="0"/>
          </a:p>
        </p:txBody>
      </p:sp>
      <p:sp>
        <p:nvSpPr>
          <p:cNvPr id="22" name="フローチャート: 処理 21"/>
          <p:cNvSpPr/>
          <p:nvPr/>
        </p:nvSpPr>
        <p:spPr>
          <a:xfrm>
            <a:off x="4572000" y="4519022"/>
            <a:ext cx="4125067" cy="1279076"/>
          </a:xfrm>
          <a:prstGeom prst="flowChartProcess">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下矢印 23"/>
          <p:cNvSpPr/>
          <p:nvPr/>
        </p:nvSpPr>
        <p:spPr>
          <a:xfrm>
            <a:off x="6425979" y="2500650"/>
            <a:ext cx="484632" cy="278156"/>
          </a:xfrm>
          <a:prstGeom prst="down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下矢印 22"/>
          <p:cNvSpPr/>
          <p:nvPr/>
        </p:nvSpPr>
        <p:spPr>
          <a:xfrm>
            <a:off x="6427954" y="4191314"/>
            <a:ext cx="484632" cy="279683"/>
          </a:xfrm>
          <a:prstGeom prst="down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3" name="図 2"/>
          <p:cNvPicPr>
            <a:picLocks noChangeAspect="1"/>
          </p:cNvPicPr>
          <p:nvPr/>
        </p:nvPicPr>
        <p:blipFill>
          <a:blip r:embed="rId4"/>
          <a:stretch>
            <a:fillRect/>
          </a:stretch>
        </p:blipFill>
        <p:spPr>
          <a:xfrm>
            <a:off x="5579324" y="3253167"/>
            <a:ext cx="2143968" cy="828077"/>
          </a:xfrm>
          <a:prstGeom prst="rect">
            <a:avLst/>
          </a:prstGeom>
        </p:spPr>
      </p:pic>
      <p:sp>
        <p:nvSpPr>
          <p:cNvPr id="51" name="テキスト ボックス 50"/>
          <p:cNvSpPr txBox="1"/>
          <p:nvPr/>
        </p:nvSpPr>
        <p:spPr>
          <a:xfrm>
            <a:off x="4618697" y="2817930"/>
            <a:ext cx="4095144" cy="400110"/>
          </a:xfrm>
          <a:prstGeom prst="rect">
            <a:avLst/>
          </a:prstGeom>
          <a:ln>
            <a:solidFill>
              <a:schemeClr val="tx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ja-JP" altLang="en-US" sz="2000" dirty="0" smtClean="0"/>
              <a:t>集約可能</a:t>
            </a:r>
            <a:r>
              <a:rPr lang="ja-JP" altLang="en-US" sz="2000" dirty="0" smtClean="0"/>
              <a:t>なコードクローン</a:t>
            </a:r>
            <a:endParaRPr kumimoji="1" lang="ja-JP" altLang="en-US" sz="2000" dirty="0"/>
          </a:p>
        </p:txBody>
      </p:sp>
      <p:sp>
        <p:nvSpPr>
          <p:cNvPr id="52" name="正方形/長方形 51"/>
          <p:cNvSpPr/>
          <p:nvPr/>
        </p:nvSpPr>
        <p:spPr>
          <a:xfrm>
            <a:off x="99279" y="5859210"/>
            <a:ext cx="7926572" cy="941763"/>
          </a:xfrm>
          <a:prstGeom prst="rect">
            <a:avLst/>
          </a:prstGeom>
          <a:solidFill>
            <a:srgbClr val="FFFFD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rPr>
              <a:t>[</a:t>
            </a:r>
            <a:r>
              <a:rPr lang="en-US" altLang="ja-JP" sz="1600" dirty="0">
                <a:solidFill>
                  <a:schemeClr val="tx1"/>
                </a:solidFill>
              </a:rPr>
              <a:t>2</a:t>
            </a:r>
            <a:r>
              <a:rPr lang="en-US" altLang="ja-JP" sz="1600" dirty="0" smtClean="0">
                <a:solidFill>
                  <a:schemeClr val="tx1"/>
                </a:solidFill>
              </a:rPr>
              <a:t>]Nikolaos Tsantalis,Davood Mazinanian, and Giri Panamoottil Krishnan,</a:t>
            </a:r>
          </a:p>
          <a:p>
            <a:r>
              <a:rPr lang="en-US" altLang="ja-JP" sz="1600" dirty="0" smtClean="0">
                <a:solidFill>
                  <a:schemeClr val="tx1"/>
                </a:solidFill>
              </a:rPr>
              <a:t>”Assessing the Refactorablility of Software Clones,”</a:t>
            </a:r>
          </a:p>
          <a:p>
            <a:r>
              <a:rPr lang="en-US" altLang="ja-JP" sz="1600" dirty="0" smtClean="0">
                <a:solidFill>
                  <a:schemeClr val="tx1"/>
                </a:solidFill>
              </a:rPr>
              <a:t>IEEE Transactions on Software Engineering,vol41,no.11,pp.1055-1090,November 2015 </a:t>
            </a:r>
            <a:endParaRPr lang="en-US" altLang="ja-JP" sz="1600" dirty="0">
              <a:solidFill>
                <a:schemeClr val="tx1"/>
              </a:solidFill>
            </a:endParaRPr>
          </a:p>
        </p:txBody>
      </p:sp>
      <p:sp>
        <p:nvSpPr>
          <p:cNvPr id="26" name="テキスト ボックス 25"/>
          <p:cNvSpPr txBox="1"/>
          <p:nvPr/>
        </p:nvSpPr>
        <p:spPr>
          <a:xfrm>
            <a:off x="642527" y="2764173"/>
            <a:ext cx="1007716" cy="442674"/>
          </a:xfrm>
          <a:prstGeom prst="flowChartAlternateProcess">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kumimoji="1" lang="en-US" altLang="ja-JP" sz="2000" dirty="0" smtClean="0"/>
              <a:t>STEP1</a:t>
            </a:r>
            <a:endParaRPr kumimoji="1" lang="en-US" altLang="ja-JP" sz="2000" dirty="0" smtClean="0"/>
          </a:p>
        </p:txBody>
      </p:sp>
      <p:sp>
        <p:nvSpPr>
          <p:cNvPr id="27" name="テキスト ボックス 26"/>
          <p:cNvSpPr txBox="1"/>
          <p:nvPr/>
        </p:nvSpPr>
        <p:spPr>
          <a:xfrm>
            <a:off x="7623550" y="1065129"/>
            <a:ext cx="1007716" cy="442674"/>
          </a:xfrm>
          <a:prstGeom prst="flowChartAlternateProcess">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kumimoji="1" lang="en-US" altLang="ja-JP" sz="2000" dirty="0" smtClean="0"/>
              <a:t>STEP2</a:t>
            </a:r>
            <a:endParaRPr kumimoji="1" lang="en-US" altLang="ja-JP" sz="2000" dirty="0" smtClean="0"/>
          </a:p>
        </p:txBody>
      </p:sp>
      <p:sp>
        <p:nvSpPr>
          <p:cNvPr id="28" name="テキスト ボックス 27"/>
          <p:cNvSpPr txBox="1"/>
          <p:nvPr/>
        </p:nvSpPr>
        <p:spPr>
          <a:xfrm>
            <a:off x="7703311" y="4220801"/>
            <a:ext cx="1007716" cy="442674"/>
          </a:xfrm>
          <a:prstGeom prst="flowChartAlternateProcess">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kumimoji="1" lang="en-US" altLang="ja-JP" sz="2000" dirty="0" smtClean="0"/>
              <a:t>STEP3</a:t>
            </a:r>
            <a:endParaRPr kumimoji="1" lang="en-US" altLang="ja-JP" sz="2000" dirty="0" smtClean="0"/>
          </a:p>
        </p:txBody>
      </p:sp>
    </p:spTree>
    <p:extLst>
      <p:ext uri="{BB962C8B-B14F-4D97-AF65-F5344CB8AC3E}">
        <p14:creationId xmlns:p14="http://schemas.microsoft.com/office/powerpoint/2010/main" val="15662031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STEP2 : CS</a:t>
            </a:r>
            <a:r>
              <a:rPr kumimoji="1" lang="ja-JP" altLang="en-US" dirty="0" smtClean="0"/>
              <a:t>の集約可能性の分類</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err="1" smtClean="0"/>
              <a:t>JDeodorant</a:t>
            </a:r>
            <a:r>
              <a:rPr kumimoji="1" lang="ja-JP" altLang="en-US" dirty="0" smtClean="0"/>
              <a:t>の集約可能性</a:t>
            </a:r>
            <a:r>
              <a:rPr kumimoji="1" lang="ja-JP" altLang="en-US" dirty="0" smtClean="0"/>
              <a:t>判定機能</a:t>
            </a:r>
            <a:endParaRPr kumimoji="1" lang="en-US" altLang="ja-JP" dirty="0" smtClean="0"/>
          </a:p>
          <a:p>
            <a:pPr lvl="1"/>
            <a:r>
              <a:rPr kumimoji="1" lang="ja-JP" altLang="en-US" dirty="0" smtClean="0"/>
              <a:t>集約可能性の</a:t>
            </a:r>
            <a:r>
              <a:rPr kumimoji="1" lang="ja-JP" altLang="en-US" dirty="0" smtClean="0"/>
              <a:t>可否を</a:t>
            </a:r>
            <a:r>
              <a:rPr kumimoji="1" lang="ja-JP" altLang="en-US" u="sng" dirty="0" smtClean="0"/>
              <a:t>複数の制約</a:t>
            </a:r>
            <a:r>
              <a:rPr kumimoji="1" lang="ja-JP" altLang="en-US" dirty="0" smtClean="0"/>
              <a:t>に</a:t>
            </a:r>
            <a:r>
              <a:rPr kumimoji="1" lang="ja-JP" altLang="en-US" dirty="0" smtClean="0"/>
              <a:t>基づいて判定</a:t>
            </a:r>
            <a:r>
              <a:rPr kumimoji="1" lang="ja-JP" altLang="en-US" dirty="0" smtClean="0"/>
              <a:t>する．</a:t>
            </a:r>
            <a:endParaRPr kumimoji="1" lang="en-US" altLang="ja-JP" dirty="0" smtClean="0"/>
          </a:p>
          <a:p>
            <a:pPr lvl="1"/>
            <a:r>
              <a:rPr kumimoji="1" lang="ja-JP" altLang="en-US" dirty="0" smtClean="0">
                <a:solidFill>
                  <a:srgbClr val="FF0000"/>
                </a:solidFill>
              </a:rPr>
              <a:t>クローンペア単位</a:t>
            </a:r>
            <a:r>
              <a:rPr kumimoji="1" lang="ja-JP" altLang="en-US" dirty="0" smtClean="0"/>
              <a:t>で判定する．</a:t>
            </a:r>
            <a:endParaRPr kumimoji="1" lang="en-US" altLang="ja-JP" dirty="0" smtClean="0"/>
          </a:p>
          <a:p>
            <a:r>
              <a:rPr lang="en-US" altLang="ja-JP" dirty="0" smtClean="0"/>
              <a:t>CS</a:t>
            </a:r>
            <a:r>
              <a:rPr lang="ja-JP" altLang="en-US" dirty="0" smtClean="0"/>
              <a:t>単位の判定</a:t>
            </a:r>
            <a:endParaRPr lang="en-US" altLang="ja-JP" dirty="0" smtClean="0"/>
          </a:p>
          <a:p>
            <a:pPr lvl="1"/>
            <a:r>
              <a:rPr kumimoji="1" lang="ja-JP" altLang="en-US" dirty="0" smtClean="0"/>
              <a:t>削減可能ソースコード量の算出には                          </a:t>
            </a:r>
            <a:r>
              <a:rPr kumimoji="1" lang="en-US" altLang="ja-JP" dirty="0" smtClean="0"/>
              <a:t>CS</a:t>
            </a:r>
            <a:r>
              <a:rPr kumimoji="1" lang="ja-JP" altLang="en-US" dirty="0" smtClean="0"/>
              <a:t>単位</a:t>
            </a:r>
            <a:r>
              <a:rPr kumimoji="1" lang="ja-JP" altLang="en-US" dirty="0" smtClean="0"/>
              <a:t>の集約可能性</a:t>
            </a:r>
            <a:r>
              <a:rPr kumimoji="1" lang="ja-JP" altLang="en-US" dirty="0" smtClean="0"/>
              <a:t>が必要である</a:t>
            </a:r>
            <a:r>
              <a:rPr lang="ja-JP" altLang="en-US" dirty="0" smtClean="0"/>
              <a:t>．</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14</a:t>
            </a:fld>
            <a:endParaRPr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3595061265"/>
              </p:ext>
            </p:extLst>
          </p:nvPr>
        </p:nvGraphicFramePr>
        <p:xfrm>
          <a:off x="167256" y="4108602"/>
          <a:ext cx="8648677" cy="1992050"/>
        </p:xfrm>
        <a:graphic>
          <a:graphicData uri="http://schemas.openxmlformats.org/drawingml/2006/table">
            <a:tbl>
              <a:tblPr firstCol="1" bandRow="1">
                <a:tableStyleId>{5C22544A-7EE6-4342-B048-85BDC9FD1C3A}</a:tableStyleId>
              </a:tblPr>
              <a:tblGrid>
                <a:gridCol w="2143175">
                  <a:extLst>
                    <a:ext uri="{9D8B030D-6E8A-4147-A177-3AD203B41FA5}">
                      <a16:colId xmlns:a16="http://schemas.microsoft.com/office/drawing/2014/main" val="20000"/>
                    </a:ext>
                  </a:extLst>
                </a:gridCol>
                <a:gridCol w="6505502">
                  <a:extLst>
                    <a:ext uri="{9D8B030D-6E8A-4147-A177-3AD203B41FA5}">
                      <a16:colId xmlns:a16="http://schemas.microsoft.com/office/drawing/2014/main" val="20001"/>
                    </a:ext>
                  </a:extLst>
                </a:gridCol>
              </a:tblGrid>
              <a:tr h="485847">
                <a:tc>
                  <a:txBody>
                    <a:bodyPr/>
                    <a:lstStyle/>
                    <a:p>
                      <a:pPr algn="ctr"/>
                      <a:r>
                        <a:rPr kumimoji="1" lang="en-US" altLang="ja-JP" sz="2400" dirty="0" smtClean="0"/>
                        <a:t>All</a:t>
                      </a:r>
                      <a:endParaRPr kumimoji="1" lang="en-US" altLang="ja-JP" sz="2400" dirty="0" smtClean="0"/>
                    </a:p>
                  </a:txBody>
                  <a:tcPr/>
                </a:tc>
                <a:tc>
                  <a:txBody>
                    <a:bodyPr/>
                    <a:lstStyle/>
                    <a:p>
                      <a:r>
                        <a:rPr kumimoji="1" lang="ja-JP" altLang="en-US" sz="2400" dirty="0" smtClean="0"/>
                        <a:t>すべてのクローンペア</a:t>
                      </a:r>
                      <a:r>
                        <a:rPr kumimoji="1" lang="ja-JP" altLang="en-US" sz="2400" dirty="0" smtClean="0"/>
                        <a:t>が集約可能</a:t>
                      </a:r>
                      <a:r>
                        <a:rPr kumimoji="1" lang="ja-JP" altLang="en-US" sz="2400" dirty="0" smtClean="0"/>
                        <a:t>な</a:t>
                      </a:r>
                      <a:r>
                        <a:rPr kumimoji="1" lang="en-US" altLang="ja-JP" sz="2400" dirty="0" smtClean="0"/>
                        <a:t>CS</a:t>
                      </a:r>
                      <a:r>
                        <a:rPr kumimoji="1" lang="ja-JP" altLang="en-US" sz="2400" dirty="0" err="1" smtClean="0"/>
                        <a:t>．</a:t>
                      </a:r>
                      <a:endParaRPr kumimoji="1" lang="ja-JP" altLang="en-US" sz="2400" dirty="0"/>
                    </a:p>
                  </a:txBody>
                  <a:tcPr/>
                </a:tc>
                <a:extLst>
                  <a:ext uri="{0D108BD9-81ED-4DB2-BD59-A6C34878D82A}">
                    <a16:rowId xmlns:a16="http://schemas.microsoft.com/office/drawing/2014/main" val="10000"/>
                  </a:ext>
                </a:extLst>
              </a:tr>
              <a:tr h="874525">
                <a:tc>
                  <a:txBody>
                    <a:bodyPr/>
                    <a:lstStyle/>
                    <a:p>
                      <a:pPr algn="ctr"/>
                      <a:r>
                        <a:rPr kumimoji="1" lang="en-US" altLang="ja-JP" sz="2400" dirty="0" smtClean="0"/>
                        <a:t>Part</a:t>
                      </a:r>
                      <a:endParaRPr kumimoji="1" lang="en-US" altLang="ja-JP" sz="2400" dirty="0" smtClean="0"/>
                    </a:p>
                  </a:txBody>
                  <a:tcPr/>
                </a:tc>
                <a:tc>
                  <a:txBody>
                    <a:bodyPr/>
                    <a:lstStyle/>
                    <a:p>
                      <a:r>
                        <a:rPr kumimoji="1" lang="ja-JP" altLang="en-US" sz="2400" dirty="0" smtClean="0"/>
                        <a:t>それぞれ</a:t>
                      </a:r>
                      <a:r>
                        <a:rPr kumimoji="1" lang="en-US" altLang="ja-JP" sz="2400" dirty="0" smtClean="0"/>
                        <a:t>1</a:t>
                      </a:r>
                      <a:r>
                        <a:rPr kumimoji="1" lang="ja-JP" altLang="en-US" sz="2400" dirty="0" smtClean="0"/>
                        <a:t>つ以上</a:t>
                      </a:r>
                      <a:r>
                        <a:rPr kumimoji="1" lang="ja-JP" altLang="en-US" sz="2400" dirty="0" smtClean="0"/>
                        <a:t>の集約可能と集約不能の　　　クローンペア</a:t>
                      </a:r>
                      <a:r>
                        <a:rPr kumimoji="1" lang="ja-JP" altLang="en-US" sz="2400" dirty="0" smtClean="0"/>
                        <a:t>が含まれる</a:t>
                      </a:r>
                      <a:r>
                        <a:rPr kumimoji="1" lang="en-US" altLang="ja-JP" sz="2400" dirty="0" smtClean="0"/>
                        <a:t>CS</a:t>
                      </a:r>
                      <a:r>
                        <a:rPr kumimoji="1" lang="ja-JP" altLang="en-US" sz="2400" dirty="0" err="1" smtClean="0"/>
                        <a:t>．</a:t>
                      </a:r>
                      <a:endParaRPr kumimoji="1" lang="ja-JP" altLang="en-US" sz="2400" dirty="0"/>
                    </a:p>
                  </a:txBody>
                  <a:tcPr/>
                </a:tc>
                <a:extLst>
                  <a:ext uri="{0D108BD9-81ED-4DB2-BD59-A6C34878D82A}">
                    <a16:rowId xmlns:a16="http://schemas.microsoft.com/office/drawing/2014/main" val="10001"/>
                  </a:ext>
                </a:extLst>
              </a:tr>
              <a:tr h="631678">
                <a:tc>
                  <a:txBody>
                    <a:bodyPr/>
                    <a:lstStyle/>
                    <a:p>
                      <a:pPr algn="ctr"/>
                      <a:r>
                        <a:rPr kumimoji="1" lang="en-US" altLang="ja-JP" sz="2400" dirty="0" smtClean="0"/>
                        <a:t>Non</a:t>
                      </a:r>
                      <a:endParaRPr kumimoji="1" lang="en-US" altLang="ja-JP" sz="2400" dirty="0" smtClean="0"/>
                    </a:p>
                  </a:txBody>
                  <a:tcPr/>
                </a:tc>
                <a:tc>
                  <a:txBody>
                    <a:bodyPr/>
                    <a:lstStyle/>
                    <a:p>
                      <a:r>
                        <a:rPr kumimoji="1" lang="ja-JP" altLang="en-US" sz="2400" dirty="0" smtClean="0"/>
                        <a:t>すべてのクローンペア</a:t>
                      </a:r>
                      <a:r>
                        <a:rPr kumimoji="1" lang="ja-JP" altLang="en-US" sz="2400" dirty="0" smtClean="0"/>
                        <a:t>が集約不能</a:t>
                      </a:r>
                      <a:r>
                        <a:rPr kumimoji="1" lang="ja-JP" altLang="en-US" sz="2400" dirty="0" smtClean="0"/>
                        <a:t>な</a:t>
                      </a:r>
                      <a:r>
                        <a:rPr kumimoji="1" lang="en-US" altLang="ja-JP" sz="2400" dirty="0" smtClean="0"/>
                        <a:t>CS</a:t>
                      </a:r>
                      <a:r>
                        <a:rPr kumimoji="1" lang="ja-JP" altLang="en-US" sz="2400" dirty="0" err="1" smtClean="0"/>
                        <a:t>．</a:t>
                      </a:r>
                      <a:endParaRPr kumimoji="1" lang="ja-JP" altLang="en-US" sz="2400"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8766703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t>STEP3: </a:t>
            </a:r>
            <a:r>
              <a:rPr lang="ja-JP" altLang="en-US" dirty="0" smtClean="0"/>
              <a:t>オーバーラップ</a:t>
            </a:r>
            <a:r>
              <a:rPr lang="ja-JP" altLang="en-US" dirty="0" smtClean="0"/>
              <a:t>に</a:t>
            </a:r>
            <a:r>
              <a:rPr lang="ja-JP" altLang="en-US" dirty="0" smtClean="0"/>
              <a:t>対する       最適解への工夫</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dirty="0" smtClean="0"/>
                  <a:t>最適解の難解さ</a:t>
                </a:r>
                <a:endParaRPr lang="en-US" altLang="ja-JP" dirty="0" smtClean="0"/>
              </a:p>
              <a:p>
                <a:pPr lvl="1"/>
                <a:r>
                  <a:rPr lang="ja-JP" altLang="en-US" dirty="0" smtClean="0"/>
                  <a:t>オーバーラップ</a:t>
                </a:r>
                <a:r>
                  <a:rPr lang="ja-JP" altLang="en-US" dirty="0"/>
                  <a:t>している</a:t>
                </a:r>
                <a:r>
                  <a:rPr lang="en-US" altLang="ja-JP" dirty="0"/>
                  <a:t>CS</a:t>
                </a:r>
                <a:r>
                  <a:rPr lang="ja-JP" altLang="en-US" dirty="0" smtClean="0"/>
                  <a:t>は部分的</a:t>
                </a:r>
                <a:r>
                  <a:rPr lang="ja-JP" altLang="en-US" dirty="0"/>
                  <a:t>にしか集約できない</a:t>
                </a:r>
                <a:r>
                  <a:rPr lang="ja-JP" altLang="en-US" dirty="0" smtClean="0"/>
                  <a:t>．</a:t>
                </a:r>
                <a:endParaRPr lang="en-US" altLang="ja-JP" dirty="0" smtClean="0"/>
              </a:p>
              <a:p>
                <a:pPr lvl="1"/>
                <a:r>
                  <a:rPr kumimoji="1" lang="ja-JP" altLang="en-US" dirty="0" smtClean="0"/>
                  <a:t>最適</a:t>
                </a:r>
                <a:r>
                  <a:rPr kumimoji="1" lang="ja-JP" altLang="en-US" dirty="0"/>
                  <a:t>解</a:t>
                </a:r>
                <a:r>
                  <a:rPr kumimoji="1" lang="ja-JP" altLang="en-US" dirty="0" smtClean="0"/>
                  <a:t>を</a:t>
                </a:r>
                <a:r>
                  <a:rPr kumimoji="1" lang="ja-JP" altLang="en-US" dirty="0"/>
                  <a:t>求</a:t>
                </a:r>
                <a:r>
                  <a:rPr kumimoji="1" lang="ja-JP" altLang="en-US" dirty="0" smtClean="0"/>
                  <a:t>めるには，通常組み合わせの全通りを計算する必要がある．</a:t>
                </a:r>
                <a:endParaRPr kumimoji="1" lang="en-US" altLang="ja-JP" dirty="0" smtClean="0"/>
              </a:p>
              <a:p>
                <a:pPr lvl="1"/>
                <a:r>
                  <a:rPr lang="ja-JP" altLang="en-US" dirty="0"/>
                  <a:t>オーバーラップ</a:t>
                </a:r>
                <a:r>
                  <a:rPr lang="ja-JP" altLang="en-US" dirty="0" smtClean="0"/>
                  <a:t>が</a:t>
                </a:r>
                <a14:m>
                  <m:oMath xmlns:m="http://schemas.openxmlformats.org/officeDocument/2006/math">
                    <m:r>
                      <a:rPr lang="en-US" altLang="ja-JP" i="1" dirty="0" smtClean="0">
                        <a:latin typeface="Cambria Math" panose="02040503050406030204" pitchFamily="18" charset="0"/>
                      </a:rPr>
                      <m:t>𝑘</m:t>
                    </m:r>
                  </m:oMath>
                </a14:m>
                <a:r>
                  <a:rPr lang="ja-JP" altLang="en-US" dirty="0" smtClean="0"/>
                  <a:t>回発生した場合の時間計算量は　少</a:t>
                </a:r>
                <a14:m>
                  <m:oMath xmlns:m="http://schemas.openxmlformats.org/officeDocument/2006/math">
                    <m:r>
                      <a:rPr lang="ja-JP" altLang="en-US" b="0" i="1" smtClean="0">
                        <a:latin typeface="Cambria Math" panose="02040503050406030204" pitchFamily="18" charset="0"/>
                      </a:rPr>
                      <m:t>なくても</m:t>
                    </m:r>
                    <m:r>
                      <a:rPr lang="en-US" altLang="ja-JP" b="0" i="1" smtClean="0">
                        <a:latin typeface="Cambria Math" panose="02040503050406030204" pitchFamily="18" charset="0"/>
                      </a:rPr>
                      <m:t>𝑂</m:t>
                    </m:r>
                    <m:r>
                      <a:rPr lang="en-US" altLang="ja-JP" b="0" i="1" smtClean="0">
                        <a:latin typeface="Cambria Math" panose="02040503050406030204" pitchFamily="18" charset="0"/>
                      </a:rPr>
                      <m:t>(</m:t>
                    </m:r>
                    <m:sSup>
                      <m:sSupPr>
                        <m:ctrlPr>
                          <a:rPr lang="en-US" altLang="ja-JP" b="0" i="1" smtClean="0">
                            <a:latin typeface="Cambria Math" panose="02040503050406030204" pitchFamily="18" charset="0"/>
                          </a:rPr>
                        </m:ctrlPr>
                      </m:sSupPr>
                      <m:e>
                        <m:r>
                          <a:rPr lang="en-US" altLang="ja-JP" b="0" i="1" smtClean="0">
                            <a:latin typeface="Cambria Math" panose="02040503050406030204" pitchFamily="18" charset="0"/>
                          </a:rPr>
                          <m:t>2</m:t>
                        </m:r>
                      </m:e>
                      <m:sup>
                        <m:r>
                          <a:rPr lang="en-US" altLang="ja-JP" b="0" i="1" smtClean="0">
                            <a:latin typeface="Cambria Math" panose="02040503050406030204" pitchFamily="18" charset="0"/>
                          </a:rPr>
                          <m:t>𝑘</m:t>
                        </m:r>
                      </m:sup>
                    </m:sSup>
                    <m:r>
                      <a:rPr lang="en-US" altLang="ja-JP" b="0" i="1" smtClean="0">
                        <a:latin typeface="Cambria Math" panose="02040503050406030204" pitchFamily="18" charset="0"/>
                      </a:rPr>
                      <m:t>)</m:t>
                    </m:r>
                  </m:oMath>
                </a14:m>
                <a:r>
                  <a:rPr kumimoji="1" lang="ja-JP" altLang="en-US" dirty="0" smtClean="0"/>
                  <a:t>となる．</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2"/>
                <a:stretch>
                  <a:fillRect l="-1391" t="-2488" r="-773"/>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15</a:t>
            </a:fld>
            <a:endParaRPr lang="ja-JP" altLang="en-US" dirty="0"/>
          </a:p>
        </p:txBody>
      </p:sp>
      <p:sp>
        <p:nvSpPr>
          <p:cNvPr id="5" name="右矢印 4"/>
          <p:cNvSpPr/>
          <p:nvPr/>
        </p:nvSpPr>
        <p:spPr>
          <a:xfrm>
            <a:off x="465163" y="4223468"/>
            <a:ext cx="662254" cy="5925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1202702" y="4104234"/>
            <a:ext cx="7476135" cy="954107"/>
          </a:xfrm>
          <a:prstGeom prst="rect">
            <a:avLst/>
          </a:prstGeom>
          <a:noFill/>
        </p:spPr>
        <p:txBody>
          <a:bodyPr wrap="square" rtlCol="0">
            <a:spAutoFit/>
          </a:bodyPr>
          <a:lstStyle/>
          <a:p>
            <a:r>
              <a:rPr lang="ja-JP" altLang="en-US" sz="2800" u="sng" dirty="0" smtClean="0"/>
              <a:t>工夫してできるだけ最適解に近い手法を　　　　適用する必要がある．</a:t>
            </a:r>
            <a:endParaRPr lang="ja-JP" altLang="en-US" sz="2800" u="sng" dirty="0"/>
          </a:p>
        </p:txBody>
      </p:sp>
    </p:spTree>
    <p:extLst>
      <p:ext uri="{BB962C8B-B14F-4D97-AF65-F5344CB8AC3E}">
        <p14:creationId xmlns:p14="http://schemas.microsoft.com/office/powerpoint/2010/main" val="26667443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STEP3:</a:t>
            </a:r>
            <a:r>
              <a:rPr kumimoji="1" lang="ja-JP" altLang="en-US" dirty="0" smtClean="0"/>
              <a:t> </a:t>
            </a:r>
            <a:r>
              <a:rPr kumimoji="1" lang="ja-JP" altLang="en-US" dirty="0" smtClean="0"/>
              <a:t>オーバーラップに対する</a:t>
            </a:r>
            <a:r>
              <a:rPr kumimoji="1" lang="en-US" altLang="ja-JP" dirty="0" smtClean="0"/>
              <a:t/>
            </a:r>
            <a:br>
              <a:rPr kumimoji="1" lang="en-US" altLang="ja-JP" dirty="0" smtClean="0"/>
            </a:br>
            <a:r>
              <a:rPr kumimoji="1" lang="ja-JP" altLang="en-US" dirty="0" smtClean="0"/>
              <a:t>メタヒューリスティクス</a:t>
            </a:r>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16</a:t>
            </a:fld>
            <a:endParaRPr lang="ja-JP" altLang="en-US" dirty="0"/>
          </a:p>
        </p:txBody>
      </p:sp>
      <p:sp>
        <p:nvSpPr>
          <p:cNvPr id="5" name="コンテンツ プレースホルダー 2"/>
          <p:cNvSpPr txBox="1">
            <a:spLocks/>
          </p:cNvSpPr>
          <p:nvPr/>
        </p:nvSpPr>
        <p:spPr>
          <a:xfrm>
            <a:off x="628650" y="1411015"/>
            <a:ext cx="8018736" cy="4300532"/>
          </a:xfrm>
          <a:prstGeom prst="rect">
            <a:avLst/>
          </a:prstGeom>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sz="3000" dirty="0" smtClean="0"/>
              <a:t>メタヒューリスティクス</a:t>
            </a:r>
            <a:endParaRPr lang="en-US" altLang="ja-JP" sz="3000" dirty="0" smtClean="0"/>
          </a:p>
          <a:p>
            <a:pPr lvl="1"/>
            <a:r>
              <a:rPr lang="ja-JP" altLang="en-US" sz="2600" dirty="0" smtClean="0"/>
              <a:t>組み合わせ最適化問題を求めるアルゴリズムの　基本的な枠組みを指す．</a:t>
            </a:r>
            <a:endParaRPr lang="en-US" altLang="ja-JP" sz="2600" dirty="0" smtClean="0"/>
          </a:p>
          <a:p>
            <a:pPr marL="914400" lvl="1" indent="-457200">
              <a:buFont typeface="+mj-lt"/>
              <a:buAutoNum type="arabicPeriod"/>
            </a:pPr>
            <a:r>
              <a:rPr lang="ja-JP" altLang="en-US" sz="2600" dirty="0" smtClean="0">
                <a:solidFill>
                  <a:srgbClr val="FF0000"/>
                </a:solidFill>
              </a:rPr>
              <a:t>貪欲法</a:t>
            </a:r>
            <a:endParaRPr lang="en-US" altLang="ja-JP" sz="2600" dirty="0" smtClean="0">
              <a:solidFill>
                <a:srgbClr val="FF0000"/>
              </a:solidFill>
            </a:endParaRPr>
          </a:p>
          <a:p>
            <a:pPr marL="914400" lvl="1" indent="-457200">
              <a:buFont typeface="+mj-lt"/>
              <a:buAutoNum type="arabicPeriod"/>
            </a:pPr>
            <a:r>
              <a:rPr lang="ja-JP" altLang="en-US" sz="2600" dirty="0" smtClean="0"/>
              <a:t>山登り法</a:t>
            </a:r>
            <a:endParaRPr lang="en-US" altLang="ja-JP" sz="2600" dirty="0" smtClean="0"/>
          </a:p>
          <a:p>
            <a:pPr marL="914400" lvl="1" indent="-457200">
              <a:buFont typeface="+mj-lt"/>
              <a:buAutoNum type="arabicPeriod"/>
            </a:pPr>
            <a:r>
              <a:rPr lang="ja-JP" altLang="en-US" sz="2600" dirty="0"/>
              <a:t>焼</a:t>
            </a:r>
            <a:r>
              <a:rPr lang="ja-JP" altLang="en-US" sz="2600" dirty="0" smtClean="0"/>
              <a:t>きなまし法</a:t>
            </a:r>
            <a:endParaRPr lang="en-US" altLang="ja-JP" sz="2600" dirty="0" smtClean="0"/>
          </a:p>
          <a:p>
            <a:pPr marL="914400" lvl="1" indent="-457200">
              <a:buFont typeface="+mj-lt"/>
              <a:buAutoNum type="arabicPeriod"/>
            </a:pPr>
            <a:r>
              <a:rPr lang="ja-JP" altLang="en-US" sz="2600" dirty="0"/>
              <a:t>遺伝的</a:t>
            </a:r>
            <a:r>
              <a:rPr lang="ja-JP" altLang="en-US" sz="2600" dirty="0" smtClean="0"/>
              <a:t>アルゴリズム</a:t>
            </a:r>
            <a:endParaRPr lang="en-US" altLang="ja-JP" sz="2600" dirty="0" smtClean="0"/>
          </a:p>
          <a:p>
            <a:pPr marL="0" indent="0">
              <a:buNone/>
            </a:pPr>
            <a:endParaRPr lang="ja-JP" altLang="en-US" sz="3000" dirty="0"/>
          </a:p>
        </p:txBody>
      </p:sp>
      <p:sp>
        <p:nvSpPr>
          <p:cNvPr id="7" name="正方形/長方形 6"/>
          <p:cNvSpPr/>
          <p:nvPr/>
        </p:nvSpPr>
        <p:spPr>
          <a:xfrm>
            <a:off x="137217" y="5899627"/>
            <a:ext cx="7926572" cy="735788"/>
          </a:xfrm>
          <a:prstGeom prst="rect">
            <a:avLst/>
          </a:prstGeom>
          <a:solidFill>
            <a:srgbClr val="FFFFD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rPr>
              <a:t>[</a:t>
            </a:r>
            <a:r>
              <a:rPr lang="en-US" altLang="ja-JP" sz="1600" dirty="0">
                <a:solidFill>
                  <a:schemeClr val="tx1"/>
                </a:solidFill>
              </a:rPr>
              <a:t>3</a:t>
            </a:r>
            <a:r>
              <a:rPr lang="en-US" altLang="ja-JP" sz="1600" dirty="0" smtClean="0">
                <a:solidFill>
                  <a:schemeClr val="tx1"/>
                </a:solidFill>
              </a:rPr>
              <a:t>]</a:t>
            </a:r>
            <a:r>
              <a:rPr lang="ja-JP" altLang="en-US" sz="1600" dirty="0">
                <a:solidFill>
                  <a:schemeClr val="tx1"/>
                </a:solidFill>
              </a:rPr>
              <a:t>石津卓也</a:t>
            </a:r>
            <a:r>
              <a:rPr lang="en-US" altLang="ja-JP" sz="1600" dirty="0">
                <a:solidFill>
                  <a:schemeClr val="tx1"/>
                </a:solidFill>
              </a:rPr>
              <a:t>, </a:t>
            </a:r>
            <a:r>
              <a:rPr lang="ja-JP" altLang="en-US" sz="1600" dirty="0">
                <a:solidFill>
                  <a:schemeClr val="tx1"/>
                </a:solidFill>
              </a:rPr>
              <a:t>吉田則裕，崔恩瀞</a:t>
            </a:r>
            <a:r>
              <a:rPr lang="en-US" altLang="ja-JP" sz="1600" dirty="0">
                <a:solidFill>
                  <a:schemeClr val="tx1"/>
                </a:solidFill>
              </a:rPr>
              <a:t>.</a:t>
            </a:r>
            <a:r>
              <a:rPr lang="ja-JP" altLang="en-US" sz="1600" dirty="0">
                <a:solidFill>
                  <a:schemeClr val="tx1"/>
                </a:solidFill>
              </a:rPr>
              <a:t>井上克郎．メタヒューリスティックを用いた集約可能コードクローン量の推定</a:t>
            </a:r>
            <a:r>
              <a:rPr lang="en-US" altLang="ja-JP" sz="1600" dirty="0">
                <a:solidFill>
                  <a:schemeClr val="tx1"/>
                </a:solidFill>
              </a:rPr>
              <a:t>. </a:t>
            </a:r>
            <a:r>
              <a:rPr lang="ja-JP" altLang="en-US" sz="1600" dirty="0">
                <a:solidFill>
                  <a:schemeClr val="tx1"/>
                </a:solidFill>
              </a:rPr>
              <a:t>情報処理学会研究報告</a:t>
            </a:r>
            <a:r>
              <a:rPr lang="en-US" altLang="ja-JP" sz="1600" dirty="0">
                <a:solidFill>
                  <a:schemeClr val="tx1"/>
                </a:solidFill>
              </a:rPr>
              <a:t>, Vol.2016-SE-193, No.5, </a:t>
            </a:r>
            <a:r>
              <a:rPr lang="en-US" altLang="ja-JP" sz="1600" dirty="0" smtClean="0">
                <a:solidFill>
                  <a:schemeClr val="tx1"/>
                </a:solidFill>
              </a:rPr>
              <a:t>pp.1-8</a:t>
            </a:r>
            <a:endParaRPr lang="en-US" altLang="ja-JP" sz="1600" dirty="0">
              <a:solidFill>
                <a:schemeClr val="tx1"/>
              </a:solidFill>
            </a:endParaRPr>
          </a:p>
        </p:txBody>
      </p:sp>
      <p:sp>
        <p:nvSpPr>
          <p:cNvPr id="8" name="右矢印 7"/>
          <p:cNvSpPr/>
          <p:nvPr/>
        </p:nvSpPr>
        <p:spPr>
          <a:xfrm>
            <a:off x="752417" y="4582563"/>
            <a:ext cx="662254" cy="5925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1414671" y="4463329"/>
            <a:ext cx="7476135" cy="830997"/>
          </a:xfrm>
          <a:prstGeom prst="rect">
            <a:avLst/>
          </a:prstGeom>
          <a:noFill/>
        </p:spPr>
        <p:txBody>
          <a:bodyPr wrap="square" rtlCol="0">
            <a:spAutoFit/>
          </a:bodyPr>
          <a:lstStyle/>
          <a:p>
            <a:r>
              <a:rPr lang="en-US" altLang="ja-JP" sz="2400" u="sng" dirty="0" smtClean="0"/>
              <a:t>1</a:t>
            </a:r>
            <a:r>
              <a:rPr lang="ja-JP" altLang="en-US" sz="2400" u="sng" dirty="0" smtClean="0"/>
              <a:t>～</a:t>
            </a:r>
            <a:r>
              <a:rPr lang="en-US" altLang="ja-JP" sz="2400" u="sng" dirty="0" smtClean="0"/>
              <a:t>4</a:t>
            </a:r>
            <a:r>
              <a:rPr lang="ja-JP" altLang="en-US" sz="2400" u="sng" dirty="0" smtClean="0"/>
              <a:t>から得られる削減可能ソースコード量の差は　　　　　　僅かであるため，実行時間が少ない貪欲法を選択した</a:t>
            </a:r>
            <a:r>
              <a:rPr lang="en-US" altLang="ja-JP" sz="2400" u="sng" dirty="0" smtClean="0"/>
              <a:t>[3]</a:t>
            </a:r>
            <a:r>
              <a:rPr lang="ja-JP" altLang="en-US" sz="2400" u="sng" dirty="0" err="1" smtClean="0"/>
              <a:t>．</a:t>
            </a:r>
            <a:endParaRPr lang="ja-JP" altLang="en-US" sz="2400" u="sng" dirty="0"/>
          </a:p>
        </p:txBody>
      </p:sp>
    </p:spTree>
    <p:extLst>
      <p:ext uri="{BB962C8B-B14F-4D97-AF65-F5344CB8AC3E}">
        <p14:creationId xmlns:p14="http://schemas.microsoft.com/office/powerpoint/2010/main" val="9746503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STEP3: </a:t>
            </a:r>
            <a:r>
              <a:rPr lang="ja-JP" altLang="en-US" dirty="0" smtClean="0"/>
              <a:t>貪欲法</a:t>
            </a:r>
            <a:r>
              <a:rPr lang="ja-JP" altLang="en-US" dirty="0" smtClean="0"/>
              <a:t>の適用例</a:t>
            </a:r>
            <a:r>
              <a:rPr lang="en-US" altLang="ja-JP" dirty="0" smtClean="0"/>
              <a:t>(1/3)</a:t>
            </a:r>
            <a:endParaRPr kumimoji="1" lang="ja-JP" altLang="en-US" dirty="0"/>
          </a:p>
        </p:txBody>
      </p:sp>
      <p:sp>
        <p:nvSpPr>
          <p:cNvPr id="3" name="コンテンツ プレースホルダー 2"/>
          <p:cNvSpPr>
            <a:spLocks noGrp="1"/>
          </p:cNvSpPr>
          <p:nvPr>
            <p:ph idx="1"/>
          </p:nvPr>
        </p:nvSpPr>
        <p:spPr>
          <a:xfrm>
            <a:off x="628650" y="1276169"/>
            <a:ext cx="7886700" cy="898635"/>
          </a:xfrm>
        </p:spPr>
        <p:txBody>
          <a:bodyPr>
            <a:normAutofit/>
          </a:bodyPr>
          <a:lstStyle/>
          <a:p>
            <a:r>
              <a:rPr kumimoji="1" lang="ja-JP" altLang="en-US" dirty="0" smtClean="0"/>
              <a:t>（</a:t>
            </a:r>
            <a:r>
              <a:rPr lang="ja-JP" altLang="en-US" dirty="0"/>
              <a:t>前提</a:t>
            </a:r>
            <a:r>
              <a:rPr kumimoji="1" lang="ja-JP" altLang="en-US" dirty="0" smtClean="0"/>
              <a:t>）オーバーラップの検出と　　　　　　　　　　　　　各</a:t>
            </a:r>
            <a:r>
              <a:rPr lang="en-US" altLang="ja-JP" dirty="0" smtClean="0"/>
              <a:t>CS</a:t>
            </a:r>
            <a:r>
              <a:rPr lang="ja-JP" altLang="en-US" dirty="0" smtClean="0"/>
              <a:t>の</a:t>
            </a:r>
            <a:r>
              <a:rPr kumimoji="1" lang="ja-JP" altLang="en-US" dirty="0" smtClean="0"/>
              <a:t>削減可能</a:t>
            </a:r>
            <a:r>
              <a:rPr kumimoji="1" lang="ja-JP" altLang="en-US" dirty="0" smtClean="0"/>
              <a:t>ソースコード量</a:t>
            </a:r>
            <a:r>
              <a:rPr lang="ja-JP" altLang="en-US" dirty="0" smtClean="0"/>
              <a:t>の算出（後述）．</a:t>
            </a:r>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17</a:t>
            </a:fld>
            <a:endParaRPr lang="ja-JP" altLang="en-US" dirty="0"/>
          </a:p>
        </p:txBody>
      </p:sp>
      <p:sp>
        <p:nvSpPr>
          <p:cNvPr id="5" name="円/楕円 4"/>
          <p:cNvSpPr/>
          <p:nvPr/>
        </p:nvSpPr>
        <p:spPr>
          <a:xfrm>
            <a:off x="4091153" y="2765403"/>
            <a:ext cx="898635" cy="89863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100</a:t>
            </a:r>
            <a:endParaRPr kumimoji="1" lang="ja-JP" altLang="en-US" dirty="0">
              <a:solidFill>
                <a:schemeClr val="tx1"/>
              </a:solidFill>
            </a:endParaRPr>
          </a:p>
        </p:txBody>
      </p:sp>
      <p:sp>
        <p:nvSpPr>
          <p:cNvPr id="6" name="円/楕円 5"/>
          <p:cNvSpPr/>
          <p:nvPr/>
        </p:nvSpPr>
        <p:spPr>
          <a:xfrm>
            <a:off x="2874802" y="3532436"/>
            <a:ext cx="898635" cy="89863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90</a:t>
            </a:r>
            <a:endParaRPr kumimoji="1" lang="ja-JP" altLang="en-US" dirty="0">
              <a:solidFill>
                <a:schemeClr val="tx1"/>
              </a:solidFill>
            </a:endParaRPr>
          </a:p>
        </p:txBody>
      </p:sp>
      <p:sp>
        <p:nvSpPr>
          <p:cNvPr id="7" name="円/楕円 6"/>
          <p:cNvSpPr/>
          <p:nvPr/>
        </p:nvSpPr>
        <p:spPr>
          <a:xfrm>
            <a:off x="5307504" y="3532436"/>
            <a:ext cx="898635" cy="89863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80</a:t>
            </a:r>
            <a:endParaRPr kumimoji="1" lang="ja-JP" altLang="en-US" dirty="0">
              <a:solidFill>
                <a:schemeClr val="tx1"/>
              </a:solidFill>
            </a:endParaRPr>
          </a:p>
        </p:txBody>
      </p:sp>
      <p:sp>
        <p:nvSpPr>
          <p:cNvPr id="8" name="円/楕円 7"/>
          <p:cNvSpPr/>
          <p:nvPr/>
        </p:nvSpPr>
        <p:spPr>
          <a:xfrm>
            <a:off x="3420603" y="4941042"/>
            <a:ext cx="898635" cy="89863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70</a:t>
            </a:r>
            <a:endParaRPr kumimoji="1" lang="ja-JP" altLang="en-US" dirty="0">
              <a:solidFill>
                <a:schemeClr val="tx1"/>
              </a:solidFill>
            </a:endParaRPr>
          </a:p>
        </p:txBody>
      </p:sp>
      <p:sp>
        <p:nvSpPr>
          <p:cNvPr id="9" name="円/楕円 8"/>
          <p:cNvSpPr/>
          <p:nvPr/>
        </p:nvSpPr>
        <p:spPr>
          <a:xfrm>
            <a:off x="4776729" y="4939587"/>
            <a:ext cx="898635" cy="89863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60</a:t>
            </a:r>
            <a:endParaRPr kumimoji="1" lang="ja-JP" altLang="en-US" dirty="0">
              <a:solidFill>
                <a:schemeClr val="tx1"/>
              </a:solidFill>
            </a:endParaRPr>
          </a:p>
        </p:txBody>
      </p:sp>
      <p:cxnSp>
        <p:nvCxnSpPr>
          <p:cNvPr id="11" name="直線コネクタ 10"/>
          <p:cNvCxnSpPr>
            <a:stCxn id="5" idx="3"/>
            <a:endCxn id="6" idx="7"/>
          </p:cNvCxnSpPr>
          <p:nvPr/>
        </p:nvCxnSpPr>
        <p:spPr>
          <a:xfrm flipH="1">
            <a:off x="3641835" y="3532436"/>
            <a:ext cx="580920" cy="131602"/>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 name="直線コネクタ 11"/>
          <p:cNvCxnSpPr>
            <a:stCxn id="5" idx="5"/>
            <a:endCxn id="7" idx="1"/>
          </p:cNvCxnSpPr>
          <p:nvPr/>
        </p:nvCxnSpPr>
        <p:spPr>
          <a:xfrm>
            <a:off x="4858186" y="3532436"/>
            <a:ext cx="580920" cy="131602"/>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7" name="直線コネクタ 16"/>
          <p:cNvCxnSpPr>
            <a:stCxn id="7" idx="4"/>
            <a:endCxn id="9" idx="7"/>
          </p:cNvCxnSpPr>
          <p:nvPr/>
        </p:nvCxnSpPr>
        <p:spPr>
          <a:xfrm flipH="1">
            <a:off x="5543762" y="4431071"/>
            <a:ext cx="213060" cy="640118"/>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0" name="直線コネクタ 19"/>
          <p:cNvCxnSpPr>
            <a:stCxn id="8" idx="1"/>
            <a:endCxn id="6" idx="4"/>
          </p:cNvCxnSpPr>
          <p:nvPr/>
        </p:nvCxnSpPr>
        <p:spPr>
          <a:xfrm flipH="1" flipV="1">
            <a:off x="3324120" y="4431071"/>
            <a:ext cx="228085" cy="641573"/>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3" name="直線コネクタ 22"/>
          <p:cNvCxnSpPr>
            <a:stCxn id="9" idx="2"/>
            <a:endCxn id="8" idx="6"/>
          </p:cNvCxnSpPr>
          <p:nvPr/>
        </p:nvCxnSpPr>
        <p:spPr>
          <a:xfrm flipH="1">
            <a:off x="4319238" y="5388905"/>
            <a:ext cx="457491" cy="1455"/>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5" name="テキスト ボックス 34"/>
          <p:cNvSpPr txBox="1"/>
          <p:nvPr/>
        </p:nvSpPr>
        <p:spPr>
          <a:xfrm>
            <a:off x="1576552" y="2821409"/>
            <a:ext cx="646387" cy="523220"/>
          </a:xfrm>
          <a:prstGeom prst="rect">
            <a:avLst/>
          </a:prstGeom>
          <a:noFill/>
          <a:ln w="28575">
            <a:solidFill>
              <a:schemeClr val="accent5"/>
            </a:solidFill>
          </a:ln>
        </p:spPr>
        <p:txBody>
          <a:bodyPr wrap="square" rtlCol="0">
            <a:spAutoFit/>
          </a:bodyPr>
          <a:lstStyle/>
          <a:p>
            <a:r>
              <a:rPr kumimoji="1" lang="en-US" altLang="ja-JP" sz="2800" dirty="0" smtClean="0"/>
              <a:t>CS</a:t>
            </a:r>
            <a:endParaRPr kumimoji="1" lang="ja-JP" altLang="en-US" sz="2800" dirty="0"/>
          </a:p>
        </p:txBody>
      </p:sp>
      <p:cxnSp>
        <p:nvCxnSpPr>
          <p:cNvPr id="37" name="直線矢印コネクタ 36"/>
          <p:cNvCxnSpPr>
            <a:stCxn id="35" idx="3"/>
            <a:endCxn id="6" idx="1"/>
          </p:cNvCxnSpPr>
          <p:nvPr/>
        </p:nvCxnSpPr>
        <p:spPr>
          <a:xfrm>
            <a:off x="2222939" y="3083019"/>
            <a:ext cx="783465" cy="581019"/>
          </a:xfrm>
          <a:prstGeom prst="straightConnector1">
            <a:avLst/>
          </a:prstGeom>
          <a:ln w="28575">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193112" y="6117379"/>
            <a:ext cx="3602423" cy="523220"/>
          </a:xfrm>
          <a:prstGeom prst="rect">
            <a:avLst/>
          </a:prstGeom>
          <a:noFill/>
          <a:ln w="28575">
            <a:solidFill>
              <a:schemeClr val="accent5"/>
            </a:solidFill>
          </a:ln>
        </p:spPr>
        <p:txBody>
          <a:bodyPr wrap="square" rtlCol="0">
            <a:spAutoFit/>
          </a:bodyPr>
          <a:lstStyle/>
          <a:p>
            <a:r>
              <a:rPr kumimoji="1" lang="en-US" altLang="ja-JP" sz="2800" dirty="0" smtClean="0"/>
              <a:t>CS</a:t>
            </a:r>
            <a:r>
              <a:rPr kumimoji="1" lang="ja-JP" altLang="en-US" sz="2800" dirty="0" smtClean="0"/>
              <a:t>間のオーバーラップ</a:t>
            </a:r>
            <a:endParaRPr kumimoji="1" lang="ja-JP" altLang="en-US" sz="2800" dirty="0"/>
          </a:p>
        </p:txBody>
      </p:sp>
      <p:cxnSp>
        <p:nvCxnSpPr>
          <p:cNvPr id="39" name="直線矢印コネクタ 38"/>
          <p:cNvCxnSpPr>
            <a:stCxn id="38" idx="0"/>
          </p:cNvCxnSpPr>
          <p:nvPr/>
        </p:nvCxnSpPr>
        <p:spPr>
          <a:xfrm flipV="1">
            <a:off x="1994324" y="4702261"/>
            <a:ext cx="1426279" cy="1415118"/>
          </a:xfrm>
          <a:prstGeom prst="straightConnector1">
            <a:avLst/>
          </a:prstGeom>
          <a:ln w="28575">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66" name="テキスト ボックス 65"/>
          <p:cNvSpPr txBox="1"/>
          <p:nvPr/>
        </p:nvSpPr>
        <p:spPr>
          <a:xfrm>
            <a:off x="5190960" y="2708864"/>
            <a:ext cx="3875691" cy="523220"/>
          </a:xfrm>
          <a:prstGeom prst="rect">
            <a:avLst/>
          </a:prstGeom>
          <a:noFill/>
          <a:ln w="28575">
            <a:solidFill>
              <a:schemeClr val="accent5"/>
            </a:solidFill>
          </a:ln>
        </p:spPr>
        <p:txBody>
          <a:bodyPr wrap="square" rtlCol="0">
            <a:spAutoFit/>
          </a:bodyPr>
          <a:lstStyle/>
          <a:p>
            <a:r>
              <a:rPr lang="ja-JP" altLang="en-US" sz="2800" dirty="0"/>
              <a:t>削減可能ソースコード量</a:t>
            </a:r>
            <a:endParaRPr kumimoji="1" lang="ja-JP" altLang="en-US" sz="2800" dirty="0"/>
          </a:p>
        </p:txBody>
      </p:sp>
      <p:cxnSp>
        <p:nvCxnSpPr>
          <p:cNvPr id="67" name="直線矢印コネクタ 66"/>
          <p:cNvCxnSpPr>
            <a:stCxn id="66" idx="1"/>
          </p:cNvCxnSpPr>
          <p:nvPr/>
        </p:nvCxnSpPr>
        <p:spPr>
          <a:xfrm flipH="1">
            <a:off x="4776729" y="2970474"/>
            <a:ext cx="414231" cy="138735"/>
          </a:xfrm>
          <a:prstGeom prst="straightConnector1">
            <a:avLst/>
          </a:prstGeom>
          <a:ln w="28575">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78" name="円/楕円 77"/>
          <p:cNvSpPr/>
          <p:nvPr/>
        </p:nvSpPr>
        <p:spPr>
          <a:xfrm>
            <a:off x="3889981" y="3021497"/>
            <a:ext cx="374155" cy="37415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en-US" altLang="ja-JP" dirty="0" smtClean="0"/>
              <a:t>1</a:t>
            </a:r>
            <a:endParaRPr kumimoji="1" lang="ja-JP" altLang="en-US" dirty="0"/>
          </a:p>
        </p:txBody>
      </p:sp>
      <p:sp>
        <p:nvSpPr>
          <p:cNvPr id="79" name="円/楕円 78"/>
          <p:cNvSpPr/>
          <p:nvPr/>
        </p:nvSpPr>
        <p:spPr>
          <a:xfrm>
            <a:off x="2574743" y="3807625"/>
            <a:ext cx="374155" cy="37415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ja-JP" dirty="0"/>
              <a:t>2</a:t>
            </a:r>
            <a:endParaRPr kumimoji="1" lang="ja-JP" altLang="en-US" dirty="0"/>
          </a:p>
        </p:txBody>
      </p:sp>
      <p:sp>
        <p:nvSpPr>
          <p:cNvPr id="80" name="円/楕円 79"/>
          <p:cNvSpPr/>
          <p:nvPr/>
        </p:nvSpPr>
        <p:spPr>
          <a:xfrm>
            <a:off x="5038968" y="3794675"/>
            <a:ext cx="374155" cy="37415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ja-JP" dirty="0" smtClean="0"/>
              <a:t>3</a:t>
            </a:r>
            <a:endParaRPr kumimoji="1" lang="ja-JP" altLang="en-US" dirty="0"/>
          </a:p>
        </p:txBody>
      </p:sp>
      <p:sp>
        <p:nvSpPr>
          <p:cNvPr id="81" name="円/楕円 80"/>
          <p:cNvSpPr/>
          <p:nvPr/>
        </p:nvSpPr>
        <p:spPr>
          <a:xfrm>
            <a:off x="3184846" y="5201826"/>
            <a:ext cx="374155" cy="37415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ja-JP" dirty="0" smtClean="0"/>
              <a:t>4</a:t>
            </a:r>
            <a:endParaRPr kumimoji="1" lang="ja-JP" altLang="en-US" dirty="0"/>
          </a:p>
        </p:txBody>
      </p:sp>
      <p:cxnSp>
        <p:nvCxnSpPr>
          <p:cNvPr id="83" name="直線コネクタ 82"/>
          <p:cNvCxnSpPr>
            <a:stCxn id="7" idx="3"/>
            <a:endCxn id="6" idx="5"/>
          </p:cNvCxnSpPr>
          <p:nvPr/>
        </p:nvCxnSpPr>
        <p:spPr>
          <a:xfrm flipH="1">
            <a:off x="3641835" y="4299469"/>
            <a:ext cx="1797271"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86" name="直線コネクタ 85"/>
          <p:cNvCxnSpPr>
            <a:stCxn id="7" idx="3"/>
            <a:endCxn id="8" idx="6"/>
          </p:cNvCxnSpPr>
          <p:nvPr/>
        </p:nvCxnSpPr>
        <p:spPr>
          <a:xfrm flipH="1">
            <a:off x="4319238" y="4299469"/>
            <a:ext cx="1119868" cy="109089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89" name="直線コネクタ 88"/>
          <p:cNvCxnSpPr>
            <a:stCxn id="9" idx="2"/>
            <a:endCxn id="6" idx="5"/>
          </p:cNvCxnSpPr>
          <p:nvPr/>
        </p:nvCxnSpPr>
        <p:spPr>
          <a:xfrm flipH="1" flipV="1">
            <a:off x="3641835" y="4299469"/>
            <a:ext cx="1134894" cy="1089436"/>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82" name="円/楕円 81"/>
          <p:cNvSpPr/>
          <p:nvPr/>
        </p:nvSpPr>
        <p:spPr>
          <a:xfrm>
            <a:off x="4611125" y="5222742"/>
            <a:ext cx="374155" cy="37415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ja-JP" dirty="0" smtClean="0"/>
              <a:t>5</a:t>
            </a:r>
            <a:endParaRPr kumimoji="1" lang="ja-JP" altLang="en-US" dirty="0"/>
          </a:p>
        </p:txBody>
      </p:sp>
      <p:sp>
        <p:nvSpPr>
          <p:cNvPr id="29" name="テキスト ボックス 28"/>
          <p:cNvSpPr txBox="1"/>
          <p:nvPr/>
        </p:nvSpPr>
        <p:spPr>
          <a:xfrm>
            <a:off x="717482" y="3525699"/>
            <a:ext cx="646387" cy="523220"/>
          </a:xfrm>
          <a:prstGeom prst="rect">
            <a:avLst/>
          </a:prstGeom>
          <a:noFill/>
          <a:ln w="28575">
            <a:solidFill>
              <a:schemeClr val="accent5"/>
            </a:solidFill>
          </a:ln>
        </p:spPr>
        <p:txBody>
          <a:bodyPr wrap="square" rtlCol="0">
            <a:spAutoFit/>
          </a:bodyPr>
          <a:lstStyle/>
          <a:p>
            <a:pPr algn="ctr"/>
            <a:r>
              <a:rPr lang="en-US" altLang="ja-JP" sz="2800" dirty="0" smtClean="0"/>
              <a:t>ID</a:t>
            </a:r>
            <a:endParaRPr kumimoji="1" lang="ja-JP" altLang="en-US" sz="2800" dirty="0"/>
          </a:p>
        </p:txBody>
      </p:sp>
      <p:cxnSp>
        <p:nvCxnSpPr>
          <p:cNvPr id="30" name="直線矢印コネクタ 29"/>
          <p:cNvCxnSpPr>
            <a:stCxn id="29" idx="3"/>
            <a:endCxn id="79" idx="1"/>
          </p:cNvCxnSpPr>
          <p:nvPr/>
        </p:nvCxnSpPr>
        <p:spPr>
          <a:xfrm>
            <a:off x="1363869" y="3787309"/>
            <a:ext cx="1210874" cy="207394"/>
          </a:xfrm>
          <a:prstGeom prst="straightConnector1">
            <a:avLst/>
          </a:prstGeom>
          <a:ln w="28575">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79748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STEP3: </a:t>
            </a:r>
            <a:r>
              <a:rPr lang="ja-JP" altLang="en-US" dirty="0" smtClean="0"/>
              <a:t>貪欲法</a:t>
            </a:r>
            <a:r>
              <a:rPr lang="ja-JP" altLang="en-US" dirty="0" smtClean="0"/>
              <a:t>の適用例</a:t>
            </a:r>
            <a:r>
              <a:rPr lang="en-US" altLang="ja-JP" dirty="0" smtClean="0"/>
              <a:t>(2/3</a:t>
            </a:r>
            <a:r>
              <a:rPr lang="en-US" altLang="ja-JP" dirty="0"/>
              <a:t>)</a:t>
            </a:r>
            <a:endParaRPr kumimoji="1" lang="ja-JP" altLang="en-US" dirty="0"/>
          </a:p>
        </p:txBody>
      </p:sp>
      <p:sp>
        <p:nvSpPr>
          <p:cNvPr id="3" name="コンテンツ プレースホルダー 2"/>
          <p:cNvSpPr>
            <a:spLocks noGrp="1"/>
          </p:cNvSpPr>
          <p:nvPr>
            <p:ph idx="1"/>
          </p:nvPr>
        </p:nvSpPr>
        <p:spPr>
          <a:xfrm>
            <a:off x="628650" y="1276169"/>
            <a:ext cx="7886700" cy="1992571"/>
          </a:xfrm>
        </p:spPr>
        <p:txBody>
          <a:bodyPr>
            <a:normAutofit/>
          </a:bodyPr>
          <a:lstStyle/>
          <a:p>
            <a:r>
              <a:rPr kumimoji="1" lang="ja-JP" altLang="en-US" dirty="0" smtClean="0"/>
              <a:t>（</a:t>
            </a:r>
            <a:r>
              <a:rPr lang="en-US" altLang="ja-JP" dirty="0"/>
              <a:t>1</a:t>
            </a:r>
            <a:r>
              <a:rPr kumimoji="1" lang="ja-JP" altLang="en-US" dirty="0" smtClean="0"/>
              <a:t>）最も削減可能ソースコード量が大きい</a:t>
            </a:r>
            <a:r>
              <a:rPr kumimoji="1" lang="en-US" altLang="ja-JP" dirty="0" smtClean="0"/>
              <a:t>ID1</a:t>
            </a:r>
            <a:r>
              <a:rPr kumimoji="1" lang="ja-JP" altLang="en-US" dirty="0" smtClean="0"/>
              <a:t>の</a:t>
            </a:r>
            <a:r>
              <a:rPr kumimoji="1" lang="en-US" altLang="ja-JP" dirty="0" smtClean="0"/>
              <a:t>CS</a:t>
            </a:r>
            <a:r>
              <a:rPr kumimoji="1" lang="ja-JP" altLang="en-US" dirty="0" smtClean="0"/>
              <a:t>を候補に加える．</a:t>
            </a:r>
            <a:endParaRPr kumimoji="1" lang="en-US" altLang="ja-JP" dirty="0" smtClean="0"/>
          </a:p>
          <a:p>
            <a:r>
              <a:rPr lang="ja-JP" altLang="en-US" dirty="0" smtClean="0"/>
              <a:t>（</a:t>
            </a:r>
            <a:r>
              <a:rPr lang="en-US" altLang="ja-JP" dirty="0" smtClean="0"/>
              <a:t>2</a:t>
            </a:r>
            <a:r>
              <a:rPr lang="ja-JP" altLang="en-US" dirty="0" smtClean="0"/>
              <a:t>）</a:t>
            </a:r>
            <a:r>
              <a:rPr lang="en-US" altLang="ja-JP" dirty="0" smtClean="0"/>
              <a:t>ID1</a:t>
            </a:r>
            <a:r>
              <a:rPr lang="ja-JP" altLang="en-US" dirty="0" smtClean="0"/>
              <a:t>とオーバーラップしている</a:t>
            </a:r>
            <a:r>
              <a:rPr lang="en-US" altLang="ja-JP" dirty="0" smtClean="0"/>
              <a:t>ID2,3</a:t>
            </a:r>
            <a:r>
              <a:rPr lang="ja-JP" altLang="en-US" dirty="0" smtClean="0"/>
              <a:t>の</a:t>
            </a:r>
            <a:r>
              <a:rPr lang="en-US" altLang="ja-JP" dirty="0" smtClean="0"/>
              <a:t>CS</a:t>
            </a:r>
            <a:r>
              <a:rPr lang="ja-JP" altLang="en-US" dirty="0" smtClean="0"/>
              <a:t>を候補から除外する．</a:t>
            </a:r>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18</a:t>
            </a:fld>
            <a:endParaRPr lang="ja-JP" altLang="en-US" dirty="0"/>
          </a:p>
        </p:txBody>
      </p:sp>
      <p:sp>
        <p:nvSpPr>
          <p:cNvPr id="5" name="円/楕円 4"/>
          <p:cNvSpPr/>
          <p:nvPr/>
        </p:nvSpPr>
        <p:spPr>
          <a:xfrm>
            <a:off x="4091153" y="2765403"/>
            <a:ext cx="898635" cy="8986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bg1"/>
                </a:solidFill>
              </a:rPr>
              <a:t>100</a:t>
            </a:r>
            <a:endParaRPr kumimoji="1" lang="ja-JP" altLang="en-US" dirty="0">
              <a:solidFill>
                <a:schemeClr val="bg1"/>
              </a:solidFill>
            </a:endParaRPr>
          </a:p>
        </p:txBody>
      </p:sp>
      <p:sp>
        <p:nvSpPr>
          <p:cNvPr id="6" name="円/楕円 5"/>
          <p:cNvSpPr/>
          <p:nvPr/>
        </p:nvSpPr>
        <p:spPr>
          <a:xfrm>
            <a:off x="2874802" y="3532436"/>
            <a:ext cx="898635" cy="898635"/>
          </a:xfrm>
          <a:prstGeom prst="ellipse">
            <a:avLst/>
          </a:prstGeom>
          <a:solidFill>
            <a:srgbClr val="FF99CC"/>
          </a:solidFill>
          <a:ln>
            <a:solidFill>
              <a:srgbClr val="FF99CC"/>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smtClean="0">
                <a:solidFill>
                  <a:schemeClr val="bg1"/>
                </a:solidFill>
              </a:rPr>
              <a:t>90</a:t>
            </a:r>
            <a:endParaRPr kumimoji="1" lang="ja-JP" altLang="en-US" dirty="0">
              <a:solidFill>
                <a:schemeClr val="bg1"/>
              </a:solidFill>
            </a:endParaRPr>
          </a:p>
        </p:txBody>
      </p:sp>
      <p:sp>
        <p:nvSpPr>
          <p:cNvPr id="7" name="円/楕円 6"/>
          <p:cNvSpPr/>
          <p:nvPr/>
        </p:nvSpPr>
        <p:spPr>
          <a:xfrm>
            <a:off x="5307504" y="3532436"/>
            <a:ext cx="898635" cy="898635"/>
          </a:xfrm>
          <a:prstGeom prst="ellipse">
            <a:avLst/>
          </a:prstGeom>
          <a:solidFill>
            <a:srgbClr val="FF99CC"/>
          </a:solidFill>
          <a:ln>
            <a:solidFill>
              <a:srgbClr val="FF99CC"/>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smtClean="0">
                <a:solidFill>
                  <a:schemeClr val="bg1"/>
                </a:solidFill>
              </a:rPr>
              <a:t>80</a:t>
            </a:r>
            <a:endParaRPr kumimoji="1" lang="ja-JP" altLang="en-US" dirty="0">
              <a:solidFill>
                <a:schemeClr val="bg1"/>
              </a:solidFill>
            </a:endParaRPr>
          </a:p>
        </p:txBody>
      </p:sp>
      <p:sp>
        <p:nvSpPr>
          <p:cNvPr id="8" name="円/楕円 7"/>
          <p:cNvSpPr/>
          <p:nvPr/>
        </p:nvSpPr>
        <p:spPr>
          <a:xfrm>
            <a:off x="3420603" y="4941042"/>
            <a:ext cx="898635" cy="89863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70</a:t>
            </a:r>
            <a:endParaRPr kumimoji="1" lang="ja-JP" altLang="en-US" dirty="0">
              <a:solidFill>
                <a:schemeClr val="tx1"/>
              </a:solidFill>
            </a:endParaRPr>
          </a:p>
        </p:txBody>
      </p:sp>
      <p:sp>
        <p:nvSpPr>
          <p:cNvPr id="9" name="円/楕円 8"/>
          <p:cNvSpPr/>
          <p:nvPr/>
        </p:nvSpPr>
        <p:spPr>
          <a:xfrm>
            <a:off x="4776729" y="4939587"/>
            <a:ext cx="898635" cy="89863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60</a:t>
            </a:r>
            <a:endParaRPr kumimoji="1" lang="ja-JP" altLang="en-US" dirty="0">
              <a:solidFill>
                <a:schemeClr val="tx1"/>
              </a:solidFill>
            </a:endParaRPr>
          </a:p>
        </p:txBody>
      </p:sp>
      <p:cxnSp>
        <p:nvCxnSpPr>
          <p:cNvPr id="11" name="直線コネクタ 10"/>
          <p:cNvCxnSpPr>
            <a:stCxn id="5" idx="3"/>
            <a:endCxn id="6" idx="7"/>
          </p:cNvCxnSpPr>
          <p:nvPr/>
        </p:nvCxnSpPr>
        <p:spPr>
          <a:xfrm flipH="1">
            <a:off x="3641835" y="3532436"/>
            <a:ext cx="580920" cy="131602"/>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 name="直線コネクタ 11"/>
          <p:cNvCxnSpPr>
            <a:stCxn id="5" idx="5"/>
            <a:endCxn id="7" idx="1"/>
          </p:cNvCxnSpPr>
          <p:nvPr/>
        </p:nvCxnSpPr>
        <p:spPr>
          <a:xfrm>
            <a:off x="4858186" y="3532436"/>
            <a:ext cx="580920" cy="131602"/>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7" name="直線コネクタ 16"/>
          <p:cNvCxnSpPr>
            <a:stCxn id="7" idx="4"/>
            <a:endCxn id="9" idx="7"/>
          </p:cNvCxnSpPr>
          <p:nvPr/>
        </p:nvCxnSpPr>
        <p:spPr>
          <a:xfrm flipH="1">
            <a:off x="5543762" y="4431071"/>
            <a:ext cx="213060" cy="640118"/>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0" name="直線コネクタ 19"/>
          <p:cNvCxnSpPr>
            <a:stCxn id="8" idx="1"/>
            <a:endCxn id="6" idx="4"/>
          </p:cNvCxnSpPr>
          <p:nvPr/>
        </p:nvCxnSpPr>
        <p:spPr>
          <a:xfrm flipH="1" flipV="1">
            <a:off x="3324120" y="4431071"/>
            <a:ext cx="228085" cy="641573"/>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3" name="直線コネクタ 22"/>
          <p:cNvCxnSpPr>
            <a:stCxn id="9" idx="2"/>
            <a:endCxn id="8" idx="6"/>
          </p:cNvCxnSpPr>
          <p:nvPr/>
        </p:nvCxnSpPr>
        <p:spPr>
          <a:xfrm flipH="1">
            <a:off x="4319238" y="5388905"/>
            <a:ext cx="457491" cy="1455"/>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78" name="円/楕円 77"/>
          <p:cNvSpPr/>
          <p:nvPr/>
        </p:nvSpPr>
        <p:spPr>
          <a:xfrm>
            <a:off x="3889981" y="3021497"/>
            <a:ext cx="374155" cy="37415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en-US" altLang="ja-JP" dirty="0" smtClean="0"/>
              <a:t>1</a:t>
            </a:r>
            <a:endParaRPr kumimoji="1" lang="ja-JP" altLang="en-US" dirty="0"/>
          </a:p>
        </p:txBody>
      </p:sp>
      <p:sp>
        <p:nvSpPr>
          <p:cNvPr id="79" name="円/楕円 78"/>
          <p:cNvSpPr/>
          <p:nvPr/>
        </p:nvSpPr>
        <p:spPr>
          <a:xfrm>
            <a:off x="2574743" y="3807625"/>
            <a:ext cx="374155" cy="37415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ja-JP" dirty="0"/>
              <a:t>2</a:t>
            </a:r>
            <a:endParaRPr kumimoji="1" lang="ja-JP" altLang="en-US" dirty="0"/>
          </a:p>
        </p:txBody>
      </p:sp>
      <p:sp>
        <p:nvSpPr>
          <p:cNvPr id="80" name="円/楕円 79"/>
          <p:cNvSpPr/>
          <p:nvPr/>
        </p:nvSpPr>
        <p:spPr>
          <a:xfrm>
            <a:off x="5038968" y="3794675"/>
            <a:ext cx="374155" cy="37415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ja-JP" dirty="0" smtClean="0"/>
              <a:t>3</a:t>
            </a:r>
            <a:endParaRPr kumimoji="1" lang="ja-JP" altLang="en-US" dirty="0"/>
          </a:p>
        </p:txBody>
      </p:sp>
      <p:sp>
        <p:nvSpPr>
          <p:cNvPr id="81" name="円/楕円 80"/>
          <p:cNvSpPr/>
          <p:nvPr/>
        </p:nvSpPr>
        <p:spPr>
          <a:xfrm>
            <a:off x="3184846" y="5201826"/>
            <a:ext cx="374155" cy="37415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ja-JP" dirty="0" smtClean="0"/>
              <a:t>4</a:t>
            </a:r>
            <a:endParaRPr kumimoji="1" lang="ja-JP" altLang="en-US" dirty="0"/>
          </a:p>
        </p:txBody>
      </p:sp>
      <p:cxnSp>
        <p:nvCxnSpPr>
          <p:cNvPr id="83" name="直線コネクタ 82"/>
          <p:cNvCxnSpPr>
            <a:stCxn id="7" idx="3"/>
            <a:endCxn id="6" idx="5"/>
          </p:cNvCxnSpPr>
          <p:nvPr/>
        </p:nvCxnSpPr>
        <p:spPr>
          <a:xfrm flipH="1">
            <a:off x="3641835" y="4299469"/>
            <a:ext cx="1797271"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86" name="直線コネクタ 85"/>
          <p:cNvCxnSpPr>
            <a:stCxn id="7" idx="3"/>
            <a:endCxn id="8" idx="6"/>
          </p:cNvCxnSpPr>
          <p:nvPr/>
        </p:nvCxnSpPr>
        <p:spPr>
          <a:xfrm flipH="1">
            <a:off x="4319238" y="4299469"/>
            <a:ext cx="1119868" cy="109089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89" name="直線コネクタ 88"/>
          <p:cNvCxnSpPr>
            <a:stCxn id="9" idx="2"/>
            <a:endCxn id="6" idx="5"/>
          </p:cNvCxnSpPr>
          <p:nvPr/>
        </p:nvCxnSpPr>
        <p:spPr>
          <a:xfrm flipH="1" flipV="1">
            <a:off x="3641835" y="4299469"/>
            <a:ext cx="1134894" cy="1089436"/>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82" name="円/楕円 81"/>
          <p:cNvSpPr/>
          <p:nvPr/>
        </p:nvSpPr>
        <p:spPr>
          <a:xfrm>
            <a:off x="4611125" y="5222742"/>
            <a:ext cx="374155" cy="37415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ja-JP" dirty="0" smtClean="0"/>
              <a:t>5</a:t>
            </a:r>
            <a:endParaRPr kumimoji="1" lang="ja-JP" altLang="en-US" dirty="0"/>
          </a:p>
        </p:txBody>
      </p:sp>
    </p:spTree>
    <p:extLst>
      <p:ext uri="{BB962C8B-B14F-4D97-AF65-F5344CB8AC3E}">
        <p14:creationId xmlns:p14="http://schemas.microsoft.com/office/powerpoint/2010/main" val="41161184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STEP3: </a:t>
            </a:r>
            <a:r>
              <a:rPr lang="ja-JP" altLang="en-US" dirty="0" smtClean="0"/>
              <a:t>貪欲法</a:t>
            </a:r>
            <a:r>
              <a:rPr lang="ja-JP" altLang="en-US" dirty="0" smtClean="0"/>
              <a:t>の適用例</a:t>
            </a:r>
            <a:r>
              <a:rPr lang="en-US" altLang="ja-JP" dirty="0" smtClean="0"/>
              <a:t>(3/3</a:t>
            </a:r>
            <a:r>
              <a:rPr lang="en-US" altLang="ja-JP" dirty="0"/>
              <a:t>)</a:t>
            </a:r>
            <a:endParaRPr kumimoji="1" lang="ja-JP" altLang="en-US" dirty="0"/>
          </a:p>
        </p:txBody>
      </p:sp>
      <p:sp>
        <p:nvSpPr>
          <p:cNvPr id="3" name="コンテンツ プレースホルダー 2"/>
          <p:cNvSpPr>
            <a:spLocks noGrp="1"/>
          </p:cNvSpPr>
          <p:nvPr>
            <p:ph idx="1"/>
          </p:nvPr>
        </p:nvSpPr>
        <p:spPr>
          <a:xfrm>
            <a:off x="628650" y="1276169"/>
            <a:ext cx="7886700" cy="1992571"/>
          </a:xfrm>
        </p:spPr>
        <p:txBody>
          <a:bodyPr>
            <a:normAutofit/>
          </a:bodyPr>
          <a:lstStyle/>
          <a:p>
            <a:r>
              <a:rPr kumimoji="1" lang="ja-JP" altLang="en-US" dirty="0" smtClean="0"/>
              <a:t>（</a:t>
            </a:r>
            <a:r>
              <a:rPr kumimoji="1" lang="en-US" altLang="ja-JP" dirty="0" smtClean="0"/>
              <a:t>3</a:t>
            </a:r>
            <a:r>
              <a:rPr kumimoji="1" lang="ja-JP" altLang="en-US" dirty="0" smtClean="0"/>
              <a:t>）</a:t>
            </a:r>
            <a:r>
              <a:rPr lang="ja-JP" altLang="en-US" dirty="0"/>
              <a:t>次</a:t>
            </a:r>
            <a:r>
              <a:rPr lang="ja-JP" altLang="en-US" dirty="0" smtClean="0"/>
              <a:t>に</a:t>
            </a:r>
            <a:r>
              <a:rPr lang="ja-JP" altLang="en-US" dirty="0"/>
              <a:t>候補</a:t>
            </a:r>
            <a:r>
              <a:rPr lang="ja-JP" altLang="en-US" dirty="0" smtClean="0"/>
              <a:t>に</a:t>
            </a:r>
            <a:r>
              <a:rPr lang="ja-JP" altLang="en-US" dirty="0"/>
              <a:t>加</a:t>
            </a:r>
            <a:r>
              <a:rPr lang="ja-JP" altLang="en-US" dirty="0" smtClean="0"/>
              <a:t>えるべき</a:t>
            </a:r>
            <a:r>
              <a:rPr lang="en-US" altLang="ja-JP" dirty="0" smtClean="0"/>
              <a:t>CS</a:t>
            </a:r>
            <a:r>
              <a:rPr lang="ja-JP" altLang="en-US" dirty="0" smtClean="0"/>
              <a:t>は</a:t>
            </a:r>
            <a:r>
              <a:rPr lang="en-US" altLang="ja-JP" dirty="0" smtClean="0"/>
              <a:t>ID4</a:t>
            </a:r>
            <a:r>
              <a:rPr lang="ja-JP" altLang="en-US" dirty="0" smtClean="0"/>
              <a:t>である．</a:t>
            </a:r>
            <a:endParaRPr kumimoji="1" lang="en-US" altLang="ja-JP" dirty="0" smtClean="0"/>
          </a:p>
          <a:p>
            <a:r>
              <a:rPr lang="ja-JP" altLang="en-US" dirty="0" smtClean="0"/>
              <a:t>（</a:t>
            </a:r>
            <a:r>
              <a:rPr lang="en-US" altLang="ja-JP" dirty="0" smtClean="0"/>
              <a:t>2</a:t>
            </a:r>
            <a:r>
              <a:rPr lang="ja-JP" altLang="en-US" dirty="0" smtClean="0"/>
              <a:t>）最後に</a:t>
            </a:r>
            <a:r>
              <a:rPr lang="en-US" altLang="ja-JP" dirty="0" smtClean="0"/>
              <a:t>ID4</a:t>
            </a:r>
            <a:r>
              <a:rPr lang="ja-JP" altLang="en-US" dirty="0" smtClean="0"/>
              <a:t>とオーバーラップしている</a:t>
            </a:r>
            <a:r>
              <a:rPr lang="en-US" altLang="ja-JP" dirty="0" smtClean="0"/>
              <a:t>ID5</a:t>
            </a:r>
            <a:r>
              <a:rPr lang="ja-JP" altLang="en-US" dirty="0" smtClean="0"/>
              <a:t>の</a:t>
            </a:r>
            <a:r>
              <a:rPr lang="en-US" altLang="ja-JP" dirty="0" smtClean="0"/>
              <a:t>CS</a:t>
            </a:r>
            <a:r>
              <a:rPr lang="ja-JP" altLang="en-US" dirty="0" smtClean="0"/>
              <a:t>を候補から除外する．</a:t>
            </a:r>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19</a:t>
            </a:fld>
            <a:endParaRPr lang="ja-JP" altLang="en-US" dirty="0"/>
          </a:p>
        </p:txBody>
      </p:sp>
      <p:sp>
        <p:nvSpPr>
          <p:cNvPr id="5" name="円/楕円 4"/>
          <p:cNvSpPr/>
          <p:nvPr/>
        </p:nvSpPr>
        <p:spPr>
          <a:xfrm>
            <a:off x="4091153" y="2765403"/>
            <a:ext cx="898635" cy="8986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bg1"/>
                </a:solidFill>
              </a:rPr>
              <a:t>100</a:t>
            </a:r>
            <a:endParaRPr kumimoji="1" lang="ja-JP" altLang="en-US" dirty="0">
              <a:solidFill>
                <a:schemeClr val="bg1"/>
              </a:solidFill>
            </a:endParaRPr>
          </a:p>
        </p:txBody>
      </p:sp>
      <p:sp>
        <p:nvSpPr>
          <p:cNvPr id="6" name="円/楕円 5"/>
          <p:cNvSpPr/>
          <p:nvPr/>
        </p:nvSpPr>
        <p:spPr>
          <a:xfrm>
            <a:off x="2874802" y="3532436"/>
            <a:ext cx="898635" cy="898635"/>
          </a:xfrm>
          <a:prstGeom prst="ellipse">
            <a:avLst/>
          </a:prstGeom>
          <a:solidFill>
            <a:srgbClr val="FF99CC"/>
          </a:solidFill>
          <a:ln>
            <a:solidFill>
              <a:srgbClr val="FF99CC"/>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smtClean="0">
                <a:solidFill>
                  <a:schemeClr val="bg1"/>
                </a:solidFill>
              </a:rPr>
              <a:t>90</a:t>
            </a:r>
            <a:endParaRPr kumimoji="1" lang="ja-JP" altLang="en-US" dirty="0">
              <a:solidFill>
                <a:schemeClr val="bg1"/>
              </a:solidFill>
            </a:endParaRPr>
          </a:p>
        </p:txBody>
      </p:sp>
      <p:sp>
        <p:nvSpPr>
          <p:cNvPr id="7" name="円/楕円 6"/>
          <p:cNvSpPr/>
          <p:nvPr/>
        </p:nvSpPr>
        <p:spPr>
          <a:xfrm>
            <a:off x="5307504" y="3532436"/>
            <a:ext cx="898635" cy="898635"/>
          </a:xfrm>
          <a:prstGeom prst="ellipse">
            <a:avLst/>
          </a:prstGeom>
          <a:solidFill>
            <a:srgbClr val="FF99CC"/>
          </a:solidFill>
          <a:ln>
            <a:solidFill>
              <a:srgbClr val="FF99CC"/>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smtClean="0">
                <a:solidFill>
                  <a:schemeClr val="bg1"/>
                </a:solidFill>
              </a:rPr>
              <a:t>80</a:t>
            </a:r>
            <a:endParaRPr kumimoji="1" lang="ja-JP" altLang="en-US" dirty="0">
              <a:solidFill>
                <a:schemeClr val="bg1"/>
              </a:solidFill>
            </a:endParaRPr>
          </a:p>
        </p:txBody>
      </p:sp>
      <p:sp>
        <p:nvSpPr>
          <p:cNvPr id="8" name="円/楕円 7"/>
          <p:cNvSpPr/>
          <p:nvPr/>
        </p:nvSpPr>
        <p:spPr>
          <a:xfrm>
            <a:off x="3420603" y="4941042"/>
            <a:ext cx="898635" cy="8986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bg1"/>
                </a:solidFill>
              </a:rPr>
              <a:t>70</a:t>
            </a:r>
            <a:endParaRPr kumimoji="1" lang="ja-JP" altLang="en-US" dirty="0">
              <a:solidFill>
                <a:schemeClr val="bg1"/>
              </a:solidFill>
            </a:endParaRPr>
          </a:p>
        </p:txBody>
      </p:sp>
      <p:sp>
        <p:nvSpPr>
          <p:cNvPr id="9" name="円/楕円 8"/>
          <p:cNvSpPr/>
          <p:nvPr/>
        </p:nvSpPr>
        <p:spPr>
          <a:xfrm>
            <a:off x="4776729" y="4939587"/>
            <a:ext cx="898635" cy="898635"/>
          </a:xfrm>
          <a:prstGeom prst="ellipse">
            <a:avLst/>
          </a:prstGeom>
          <a:solidFill>
            <a:srgbClr val="FF99CC"/>
          </a:solid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bg1"/>
                </a:solidFill>
              </a:rPr>
              <a:t>60</a:t>
            </a:r>
            <a:endParaRPr kumimoji="1" lang="ja-JP" altLang="en-US" dirty="0">
              <a:solidFill>
                <a:schemeClr val="bg1"/>
              </a:solidFill>
            </a:endParaRPr>
          </a:p>
        </p:txBody>
      </p:sp>
      <p:cxnSp>
        <p:nvCxnSpPr>
          <p:cNvPr id="11" name="直線コネクタ 10"/>
          <p:cNvCxnSpPr>
            <a:stCxn id="5" idx="3"/>
            <a:endCxn id="6" idx="7"/>
          </p:cNvCxnSpPr>
          <p:nvPr/>
        </p:nvCxnSpPr>
        <p:spPr>
          <a:xfrm flipH="1">
            <a:off x="3641835" y="3532436"/>
            <a:ext cx="580920" cy="131602"/>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 name="直線コネクタ 11"/>
          <p:cNvCxnSpPr>
            <a:stCxn id="5" idx="5"/>
            <a:endCxn id="7" idx="1"/>
          </p:cNvCxnSpPr>
          <p:nvPr/>
        </p:nvCxnSpPr>
        <p:spPr>
          <a:xfrm>
            <a:off x="4858186" y="3532436"/>
            <a:ext cx="580920" cy="131602"/>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7" name="直線コネクタ 16"/>
          <p:cNvCxnSpPr>
            <a:stCxn id="7" idx="4"/>
            <a:endCxn id="9" idx="7"/>
          </p:cNvCxnSpPr>
          <p:nvPr/>
        </p:nvCxnSpPr>
        <p:spPr>
          <a:xfrm flipH="1">
            <a:off x="5543762" y="4431071"/>
            <a:ext cx="213060" cy="640118"/>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0" name="直線コネクタ 19"/>
          <p:cNvCxnSpPr>
            <a:stCxn id="8" idx="1"/>
            <a:endCxn id="6" idx="4"/>
          </p:cNvCxnSpPr>
          <p:nvPr/>
        </p:nvCxnSpPr>
        <p:spPr>
          <a:xfrm flipH="1" flipV="1">
            <a:off x="3324120" y="4431071"/>
            <a:ext cx="228085" cy="641573"/>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3" name="直線コネクタ 22"/>
          <p:cNvCxnSpPr>
            <a:stCxn id="9" idx="2"/>
            <a:endCxn id="8" idx="6"/>
          </p:cNvCxnSpPr>
          <p:nvPr/>
        </p:nvCxnSpPr>
        <p:spPr>
          <a:xfrm flipH="1">
            <a:off x="4319238" y="5388905"/>
            <a:ext cx="457491" cy="1455"/>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78" name="円/楕円 77"/>
          <p:cNvSpPr/>
          <p:nvPr/>
        </p:nvSpPr>
        <p:spPr>
          <a:xfrm>
            <a:off x="3889981" y="3021497"/>
            <a:ext cx="374155" cy="37415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en-US" altLang="ja-JP" dirty="0" smtClean="0"/>
              <a:t>1</a:t>
            </a:r>
            <a:endParaRPr kumimoji="1" lang="ja-JP" altLang="en-US" dirty="0"/>
          </a:p>
        </p:txBody>
      </p:sp>
      <p:sp>
        <p:nvSpPr>
          <p:cNvPr id="79" name="円/楕円 78"/>
          <p:cNvSpPr/>
          <p:nvPr/>
        </p:nvSpPr>
        <p:spPr>
          <a:xfrm>
            <a:off x="2574743" y="3807625"/>
            <a:ext cx="374155" cy="37415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ja-JP" dirty="0"/>
              <a:t>2</a:t>
            </a:r>
            <a:endParaRPr kumimoji="1" lang="ja-JP" altLang="en-US" dirty="0"/>
          </a:p>
        </p:txBody>
      </p:sp>
      <p:sp>
        <p:nvSpPr>
          <p:cNvPr id="80" name="円/楕円 79"/>
          <p:cNvSpPr/>
          <p:nvPr/>
        </p:nvSpPr>
        <p:spPr>
          <a:xfrm>
            <a:off x="5038968" y="3794675"/>
            <a:ext cx="374155" cy="37415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ja-JP" dirty="0" smtClean="0"/>
              <a:t>3</a:t>
            </a:r>
            <a:endParaRPr kumimoji="1" lang="ja-JP" altLang="en-US" dirty="0"/>
          </a:p>
        </p:txBody>
      </p:sp>
      <p:sp>
        <p:nvSpPr>
          <p:cNvPr id="81" name="円/楕円 80"/>
          <p:cNvSpPr/>
          <p:nvPr/>
        </p:nvSpPr>
        <p:spPr>
          <a:xfrm>
            <a:off x="3184846" y="5201826"/>
            <a:ext cx="374155" cy="37415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ja-JP" dirty="0" smtClean="0"/>
              <a:t>4</a:t>
            </a:r>
            <a:endParaRPr kumimoji="1" lang="ja-JP" altLang="en-US" dirty="0"/>
          </a:p>
        </p:txBody>
      </p:sp>
      <p:cxnSp>
        <p:nvCxnSpPr>
          <p:cNvPr id="83" name="直線コネクタ 82"/>
          <p:cNvCxnSpPr>
            <a:stCxn id="7" idx="3"/>
            <a:endCxn id="6" idx="5"/>
          </p:cNvCxnSpPr>
          <p:nvPr/>
        </p:nvCxnSpPr>
        <p:spPr>
          <a:xfrm flipH="1">
            <a:off x="3641835" y="4299469"/>
            <a:ext cx="1797271"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86" name="直線コネクタ 85"/>
          <p:cNvCxnSpPr>
            <a:stCxn id="7" idx="3"/>
            <a:endCxn id="8" idx="6"/>
          </p:cNvCxnSpPr>
          <p:nvPr/>
        </p:nvCxnSpPr>
        <p:spPr>
          <a:xfrm flipH="1">
            <a:off x="4319238" y="4299469"/>
            <a:ext cx="1119868" cy="109089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89" name="直線コネクタ 88"/>
          <p:cNvCxnSpPr>
            <a:stCxn id="9" idx="2"/>
            <a:endCxn id="6" idx="5"/>
          </p:cNvCxnSpPr>
          <p:nvPr/>
        </p:nvCxnSpPr>
        <p:spPr>
          <a:xfrm flipH="1" flipV="1">
            <a:off x="3641835" y="4299469"/>
            <a:ext cx="1134894" cy="1089436"/>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82" name="円/楕円 81"/>
          <p:cNvSpPr/>
          <p:nvPr/>
        </p:nvSpPr>
        <p:spPr>
          <a:xfrm>
            <a:off x="4611125" y="5222742"/>
            <a:ext cx="374155" cy="37415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ltLang="ja-JP" dirty="0" smtClean="0"/>
              <a:t>5</a:t>
            </a:r>
            <a:endParaRPr kumimoji="1" lang="ja-JP" altLang="en-US" dirty="0"/>
          </a:p>
        </p:txBody>
      </p:sp>
    </p:spTree>
    <p:extLst>
      <p:ext uri="{BB962C8B-B14F-4D97-AF65-F5344CB8AC3E}">
        <p14:creationId xmlns:p14="http://schemas.microsoft.com/office/powerpoint/2010/main" val="20018368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22504"/>
            <a:ext cx="7886700" cy="1325563"/>
          </a:xfrm>
        </p:spPr>
        <p:txBody>
          <a:bodyPr/>
          <a:lstStyle/>
          <a:p>
            <a:r>
              <a:rPr kumimoji="1" lang="ja-JP" altLang="en-US" dirty="0" smtClean="0"/>
              <a:t>コードクローン</a:t>
            </a:r>
            <a:endParaRPr kumimoji="1" lang="ja-JP" altLang="en-US" dirty="0"/>
          </a:p>
        </p:txBody>
      </p:sp>
      <p:sp>
        <p:nvSpPr>
          <p:cNvPr id="3" name="コンテンツ プレースホルダー 2"/>
          <p:cNvSpPr>
            <a:spLocks noGrp="1"/>
          </p:cNvSpPr>
          <p:nvPr>
            <p:ph idx="1"/>
          </p:nvPr>
        </p:nvSpPr>
        <p:spPr>
          <a:xfrm>
            <a:off x="628650" y="1215389"/>
            <a:ext cx="7886700" cy="1637063"/>
          </a:xfrm>
          <a:ln w="19050">
            <a:noFill/>
          </a:ln>
        </p:spPr>
        <p:txBody>
          <a:bodyPr>
            <a:noAutofit/>
          </a:bodyPr>
          <a:lstStyle/>
          <a:p>
            <a:r>
              <a:rPr kumimoji="1" lang="ja-JP" altLang="en-US" sz="2800" dirty="0" smtClean="0"/>
              <a:t>同一または類似した部分を持つコード片</a:t>
            </a:r>
            <a:r>
              <a:rPr kumimoji="1" lang="en-US" altLang="ja-JP" sz="2800" dirty="0" smtClean="0"/>
              <a:t>[1]</a:t>
            </a:r>
            <a:r>
              <a:rPr kumimoji="1" lang="ja-JP" altLang="en-US" sz="2800" dirty="0" smtClean="0"/>
              <a:t> ．</a:t>
            </a:r>
            <a:endParaRPr kumimoji="1" lang="en-US" altLang="ja-JP" sz="2800" dirty="0" smtClean="0"/>
          </a:p>
          <a:p>
            <a:r>
              <a:rPr lang="ja-JP" altLang="en-US" sz="2800" dirty="0" smtClean="0"/>
              <a:t>主な発生原因：コピーアンドペースト</a:t>
            </a:r>
            <a:r>
              <a:rPr kumimoji="1" lang="ja-JP" altLang="en-US" sz="2800" dirty="0" smtClean="0"/>
              <a:t>．</a:t>
            </a:r>
            <a:endParaRPr kumimoji="1" lang="en-US" altLang="ja-JP" sz="2800" dirty="0" smtClean="0"/>
          </a:p>
          <a:p>
            <a:r>
              <a:rPr lang="ja-JP" altLang="en-US" sz="2800" dirty="0" smtClean="0"/>
              <a:t>コードクローンの修正</a:t>
            </a:r>
            <a:r>
              <a:rPr lang="ja-JP" altLang="en-US" dirty="0"/>
              <a:t>時</a:t>
            </a:r>
            <a:r>
              <a:rPr lang="ja-JP" altLang="en-US" sz="2800" dirty="0" smtClean="0"/>
              <a:t>に多大な労力．</a:t>
            </a:r>
            <a:endParaRPr kumimoji="1" lang="ja-JP" altLang="en-US" sz="2800" dirty="0"/>
          </a:p>
        </p:txBody>
      </p:sp>
      <p:sp>
        <p:nvSpPr>
          <p:cNvPr id="4" name="メモ 3"/>
          <p:cNvSpPr/>
          <p:nvPr/>
        </p:nvSpPr>
        <p:spPr>
          <a:xfrm rot="10800000" flipH="1">
            <a:off x="2301308" y="4447953"/>
            <a:ext cx="1367942" cy="1660551"/>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cxnSp>
        <p:nvCxnSpPr>
          <p:cNvPr id="6" name="直線コネクタ 5"/>
          <p:cNvCxnSpPr/>
          <p:nvPr/>
        </p:nvCxnSpPr>
        <p:spPr>
          <a:xfrm>
            <a:off x="2476873" y="4645468"/>
            <a:ext cx="79004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2476873" y="4797868"/>
            <a:ext cx="102412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2435960" y="4957584"/>
            <a:ext cx="102412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フリーフォーム 11"/>
          <p:cNvSpPr/>
          <p:nvPr/>
        </p:nvSpPr>
        <p:spPr>
          <a:xfrm>
            <a:off x="2476873" y="5060436"/>
            <a:ext cx="1024128" cy="473345"/>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3" name="直線コネクタ 12"/>
          <p:cNvCxnSpPr/>
          <p:nvPr/>
        </p:nvCxnSpPr>
        <p:spPr>
          <a:xfrm>
            <a:off x="2476873" y="5659842"/>
            <a:ext cx="102412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2476873" y="5819558"/>
            <a:ext cx="102412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メモ 14"/>
          <p:cNvSpPr/>
          <p:nvPr/>
        </p:nvSpPr>
        <p:spPr>
          <a:xfrm rot="10800000" flipH="1">
            <a:off x="5083602" y="4477217"/>
            <a:ext cx="1367942" cy="1660551"/>
          </a:xfrm>
          <a:prstGeom prst="foldedCorner">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cxnSp>
        <p:nvCxnSpPr>
          <p:cNvPr id="16" name="直線コネクタ 15"/>
          <p:cNvCxnSpPr/>
          <p:nvPr/>
        </p:nvCxnSpPr>
        <p:spPr>
          <a:xfrm>
            <a:off x="5255508" y="4674732"/>
            <a:ext cx="79004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5255508" y="5408218"/>
            <a:ext cx="102412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フリーフォーム 18"/>
          <p:cNvSpPr/>
          <p:nvPr/>
        </p:nvSpPr>
        <p:spPr>
          <a:xfrm>
            <a:off x="5255508" y="4735692"/>
            <a:ext cx="1024128" cy="473345"/>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20" name="直線コネクタ 19"/>
          <p:cNvCxnSpPr/>
          <p:nvPr/>
        </p:nvCxnSpPr>
        <p:spPr>
          <a:xfrm>
            <a:off x="5255508" y="5287077"/>
            <a:ext cx="102412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5255508" y="5659842"/>
            <a:ext cx="102412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フリーフォーム 21"/>
          <p:cNvSpPr/>
          <p:nvPr/>
        </p:nvSpPr>
        <p:spPr>
          <a:xfrm>
            <a:off x="5255508" y="5503950"/>
            <a:ext cx="1024128" cy="473345"/>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正方形/長方形 22"/>
          <p:cNvSpPr/>
          <p:nvPr/>
        </p:nvSpPr>
        <p:spPr>
          <a:xfrm>
            <a:off x="152603" y="6190132"/>
            <a:ext cx="5102905" cy="576064"/>
          </a:xfrm>
          <a:prstGeom prst="rect">
            <a:avLst/>
          </a:prstGeom>
          <a:solidFill>
            <a:srgbClr val="FFFFD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rPr>
              <a:t>[1]</a:t>
            </a:r>
            <a:r>
              <a:rPr lang="ja-JP" altLang="en-US" sz="1600" dirty="0" smtClean="0">
                <a:solidFill>
                  <a:schemeClr val="tx1"/>
                </a:solidFill>
              </a:rPr>
              <a:t>井上克郎</a:t>
            </a:r>
            <a:r>
              <a:rPr lang="en-US" altLang="ja-JP" sz="1600" dirty="0" smtClean="0">
                <a:solidFill>
                  <a:schemeClr val="tx1"/>
                </a:solidFill>
              </a:rPr>
              <a:t>, </a:t>
            </a:r>
            <a:r>
              <a:rPr lang="ja-JP" altLang="en-US" sz="1600" dirty="0">
                <a:solidFill>
                  <a:schemeClr val="tx1"/>
                </a:solidFill>
              </a:rPr>
              <a:t>神谷年</a:t>
            </a:r>
            <a:r>
              <a:rPr lang="ja-JP" altLang="en-US" sz="1600" dirty="0" smtClean="0">
                <a:solidFill>
                  <a:schemeClr val="tx1"/>
                </a:solidFill>
              </a:rPr>
              <a:t>洋</a:t>
            </a:r>
            <a:r>
              <a:rPr lang="en-US" altLang="ja-JP" sz="1600" dirty="0" smtClean="0">
                <a:solidFill>
                  <a:schemeClr val="tx1"/>
                </a:solidFill>
              </a:rPr>
              <a:t>, </a:t>
            </a:r>
            <a:r>
              <a:rPr lang="ja-JP" altLang="en-US" sz="1600" dirty="0" smtClean="0">
                <a:solidFill>
                  <a:schemeClr val="tx1"/>
                </a:solidFill>
              </a:rPr>
              <a:t>楠本</a:t>
            </a:r>
            <a:r>
              <a:rPr lang="ja-JP" altLang="en-US" sz="1600" dirty="0">
                <a:solidFill>
                  <a:schemeClr val="tx1"/>
                </a:solidFill>
              </a:rPr>
              <a:t>真二</a:t>
            </a:r>
            <a:r>
              <a:rPr lang="en-US" altLang="ja-JP" sz="1600" dirty="0" smtClean="0">
                <a:solidFill>
                  <a:schemeClr val="tx1"/>
                </a:solidFill>
              </a:rPr>
              <a:t>. </a:t>
            </a:r>
            <a:r>
              <a:rPr lang="ja-JP" altLang="en-US" sz="1600" dirty="0">
                <a:solidFill>
                  <a:schemeClr val="tx1"/>
                </a:solidFill>
              </a:rPr>
              <a:t>コードクローン検出法</a:t>
            </a:r>
            <a:r>
              <a:rPr lang="en-US" altLang="ja-JP" sz="1600" dirty="0">
                <a:solidFill>
                  <a:schemeClr val="tx1"/>
                </a:solidFill>
              </a:rPr>
              <a:t>. </a:t>
            </a:r>
            <a:endParaRPr lang="en-US" altLang="ja-JP" sz="1600" dirty="0" smtClean="0">
              <a:solidFill>
                <a:schemeClr val="tx1"/>
              </a:solidFill>
            </a:endParaRPr>
          </a:p>
          <a:p>
            <a:r>
              <a:rPr lang="ja-JP" altLang="en-US" sz="1600" dirty="0" smtClean="0">
                <a:solidFill>
                  <a:schemeClr val="tx1"/>
                </a:solidFill>
              </a:rPr>
              <a:t>コンピュータソフトウェア</a:t>
            </a:r>
            <a:r>
              <a:rPr lang="en-US" altLang="ja-JP" sz="1600" dirty="0">
                <a:solidFill>
                  <a:schemeClr val="tx1"/>
                </a:solidFill>
              </a:rPr>
              <a:t>, Vol. 18, No. 5, pp. 47–54, 2001.</a:t>
            </a:r>
          </a:p>
        </p:txBody>
      </p:sp>
      <p:sp>
        <p:nvSpPr>
          <p:cNvPr id="24" name="テキスト ボックス 23"/>
          <p:cNvSpPr txBox="1"/>
          <p:nvPr/>
        </p:nvSpPr>
        <p:spPr>
          <a:xfrm>
            <a:off x="2241310" y="3999137"/>
            <a:ext cx="1426994" cy="461665"/>
          </a:xfrm>
          <a:prstGeom prst="rect">
            <a:avLst/>
          </a:prstGeom>
          <a:noFill/>
        </p:spPr>
        <p:txBody>
          <a:bodyPr wrap="none" rtlCol="0">
            <a:spAutoFit/>
          </a:bodyPr>
          <a:lstStyle/>
          <a:p>
            <a:r>
              <a:rPr kumimoji="1" lang="ja-JP" altLang="en-US" sz="2400" dirty="0" smtClean="0"/>
              <a:t>ファイル</a:t>
            </a:r>
            <a:r>
              <a:rPr kumimoji="1" lang="en-US" altLang="ja-JP" sz="2400" dirty="0" smtClean="0"/>
              <a:t>A</a:t>
            </a:r>
            <a:endParaRPr kumimoji="1" lang="ja-JP" altLang="en-US" sz="2400" dirty="0"/>
          </a:p>
        </p:txBody>
      </p:sp>
      <p:sp>
        <p:nvSpPr>
          <p:cNvPr id="25" name="テキスト ボックス 24"/>
          <p:cNvSpPr txBox="1"/>
          <p:nvPr/>
        </p:nvSpPr>
        <p:spPr>
          <a:xfrm>
            <a:off x="5046992" y="4034777"/>
            <a:ext cx="1404552" cy="461665"/>
          </a:xfrm>
          <a:prstGeom prst="rect">
            <a:avLst/>
          </a:prstGeom>
          <a:noFill/>
        </p:spPr>
        <p:txBody>
          <a:bodyPr wrap="none" rtlCol="0">
            <a:spAutoFit/>
          </a:bodyPr>
          <a:lstStyle/>
          <a:p>
            <a:r>
              <a:rPr kumimoji="1" lang="ja-JP" altLang="en-US" sz="2400" dirty="0" smtClean="0"/>
              <a:t>ファイル</a:t>
            </a:r>
            <a:r>
              <a:rPr kumimoji="1" lang="en-US" altLang="ja-JP" sz="2400" dirty="0" smtClean="0"/>
              <a:t>B</a:t>
            </a:r>
            <a:endParaRPr kumimoji="1" lang="ja-JP" altLang="en-US" sz="2400" dirty="0"/>
          </a:p>
        </p:txBody>
      </p:sp>
      <p:cxnSp>
        <p:nvCxnSpPr>
          <p:cNvPr id="27" name="直線矢印コネクタ 26"/>
          <p:cNvCxnSpPr>
            <a:stCxn id="41" idx="2"/>
            <a:endCxn id="12" idx="5"/>
          </p:cNvCxnSpPr>
          <p:nvPr/>
        </p:nvCxnSpPr>
        <p:spPr>
          <a:xfrm flipH="1">
            <a:off x="3501001" y="4077680"/>
            <a:ext cx="1012917" cy="982756"/>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stCxn id="41" idx="2"/>
            <a:endCxn id="19" idx="7"/>
          </p:cNvCxnSpPr>
          <p:nvPr/>
        </p:nvCxnSpPr>
        <p:spPr>
          <a:xfrm>
            <a:off x="4513918" y="4077680"/>
            <a:ext cx="741590" cy="1017148"/>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stCxn id="41" idx="2"/>
            <a:endCxn id="22" idx="4"/>
          </p:cNvCxnSpPr>
          <p:nvPr/>
        </p:nvCxnSpPr>
        <p:spPr>
          <a:xfrm>
            <a:off x="4513918" y="4077680"/>
            <a:ext cx="741590" cy="142627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41" name="テキスト ボックス 40"/>
          <p:cNvSpPr txBox="1"/>
          <p:nvPr/>
        </p:nvSpPr>
        <p:spPr>
          <a:xfrm>
            <a:off x="3499858" y="3616015"/>
            <a:ext cx="2028119" cy="461665"/>
          </a:xfrm>
          <a:prstGeom prst="rect">
            <a:avLst/>
          </a:prstGeom>
          <a:noFill/>
          <a:ln w="12700">
            <a:solidFill>
              <a:srgbClr val="0070C0"/>
            </a:solidFill>
          </a:ln>
        </p:spPr>
        <p:txBody>
          <a:bodyPr wrap="none" rtlCol="0">
            <a:spAutoFit/>
          </a:bodyPr>
          <a:lstStyle/>
          <a:p>
            <a:r>
              <a:rPr lang="ja-JP" altLang="en-US" sz="2400" b="1" dirty="0" smtClean="0"/>
              <a:t>コード</a:t>
            </a:r>
            <a:r>
              <a:rPr lang="ja-JP" altLang="en-US" sz="2400" b="1" dirty="0"/>
              <a:t>クローン</a:t>
            </a:r>
            <a:endParaRPr kumimoji="1" lang="ja-JP" altLang="en-US" sz="2400" b="1" dirty="0"/>
          </a:p>
        </p:txBody>
      </p:sp>
      <p:sp>
        <p:nvSpPr>
          <p:cNvPr id="5" name="スライド番号プレースホルダー 4"/>
          <p:cNvSpPr>
            <a:spLocks noGrp="1"/>
          </p:cNvSpPr>
          <p:nvPr>
            <p:ph type="sldNum" sz="quarter" idx="12"/>
          </p:nvPr>
        </p:nvSpPr>
        <p:spPr/>
        <p:txBody>
          <a:bodyPr/>
          <a:lstStyle/>
          <a:p>
            <a:fld id="{4AEC7FC7-75C2-4DD0-8F61-EBC3BAC5091F}" type="slidenum">
              <a:rPr kumimoji="1" lang="ja-JP" altLang="en-US" smtClean="0"/>
              <a:t>2</a:t>
            </a:fld>
            <a:endParaRPr kumimoji="1" lang="ja-JP" altLang="en-US" dirty="0"/>
          </a:p>
        </p:txBody>
      </p:sp>
      <p:sp>
        <p:nvSpPr>
          <p:cNvPr id="29" name="フリーフォーム 28"/>
          <p:cNvSpPr/>
          <p:nvPr/>
        </p:nvSpPr>
        <p:spPr>
          <a:xfrm>
            <a:off x="2339788" y="4654224"/>
            <a:ext cx="4111756" cy="1354552"/>
          </a:xfrm>
          <a:custGeom>
            <a:avLst/>
            <a:gdLst>
              <a:gd name="connsiteX0" fmla="*/ 2635624 w 4111756"/>
              <a:gd name="connsiteY0" fmla="*/ 0 h 1354552"/>
              <a:gd name="connsiteX1" fmla="*/ 4111756 w 4111756"/>
              <a:gd name="connsiteY1" fmla="*/ 0 h 1354552"/>
              <a:gd name="connsiteX2" fmla="*/ 4111756 w 4111756"/>
              <a:gd name="connsiteY2" fmla="*/ 1354552 h 1354552"/>
              <a:gd name="connsiteX3" fmla="*/ 2635624 w 4111756"/>
              <a:gd name="connsiteY3" fmla="*/ 1354552 h 1354552"/>
              <a:gd name="connsiteX4" fmla="*/ 2635624 w 4111756"/>
              <a:gd name="connsiteY4" fmla="*/ 952636 h 1354552"/>
              <a:gd name="connsiteX5" fmla="*/ 0 w 4111756"/>
              <a:gd name="connsiteY5" fmla="*/ 952636 h 1354552"/>
              <a:gd name="connsiteX6" fmla="*/ 0 w 4111756"/>
              <a:gd name="connsiteY6" fmla="*/ 303359 h 1354552"/>
              <a:gd name="connsiteX7" fmla="*/ 2635624 w 4111756"/>
              <a:gd name="connsiteY7" fmla="*/ 303359 h 1354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11756" h="1354552">
                <a:moveTo>
                  <a:pt x="2635624" y="0"/>
                </a:moveTo>
                <a:lnTo>
                  <a:pt x="4111756" y="0"/>
                </a:lnTo>
                <a:lnTo>
                  <a:pt x="4111756" y="1354552"/>
                </a:lnTo>
                <a:lnTo>
                  <a:pt x="2635624" y="1354552"/>
                </a:lnTo>
                <a:lnTo>
                  <a:pt x="2635624" y="952636"/>
                </a:lnTo>
                <a:lnTo>
                  <a:pt x="0" y="952636"/>
                </a:lnTo>
                <a:lnTo>
                  <a:pt x="0" y="303359"/>
                </a:lnTo>
                <a:lnTo>
                  <a:pt x="2635624" y="303359"/>
                </a:lnTo>
                <a:close/>
              </a:path>
            </a:pathLst>
          </a:custGeom>
          <a:noFill/>
          <a:ln w="57150">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テキスト ボックス 29"/>
          <p:cNvSpPr txBox="1"/>
          <p:nvPr/>
        </p:nvSpPr>
        <p:spPr>
          <a:xfrm>
            <a:off x="6623451" y="5555956"/>
            <a:ext cx="1975221" cy="830997"/>
          </a:xfrm>
          <a:prstGeom prst="rect">
            <a:avLst/>
          </a:prstGeom>
          <a:noFill/>
          <a:ln w="19050">
            <a:solidFill>
              <a:schemeClr val="accent2"/>
            </a:solidFill>
          </a:ln>
        </p:spPr>
        <p:txBody>
          <a:bodyPr wrap="none" rtlCol="0">
            <a:spAutoFit/>
          </a:bodyPr>
          <a:lstStyle/>
          <a:p>
            <a:r>
              <a:rPr lang="ja-JP" altLang="en-US" sz="2400" b="1" dirty="0" smtClean="0"/>
              <a:t>クローンセット</a:t>
            </a:r>
            <a:endParaRPr lang="en-US" altLang="ja-JP" sz="2400" b="1" dirty="0" smtClean="0"/>
          </a:p>
          <a:p>
            <a:r>
              <a:rPr kumimoji="1" lang="en-US" altLang="ja-JP" sz="2400" b="1" dirty="0" smtClean="0"/>
              <a:t>(</a:t>
            </a:r>
            <a:r>
              <a:rPr lang="ja-JP" altLang="en-US" sz="2400" b="1" dirty="0" smtClean="0"/>
              <a:t>以下，ＣＳ</a:t>
            </a:r>
            <a:r>
              <a:rPr kumimoji="1" lang="en-US" altLang="ja-JP" sz="2400" b="1" dirty="0" smtClean="0"/>
              <a:t>)</a:t>
            </a:r>
          </a:p>
        </p:txBody>
      </p:sp>
      <p:cxnSp>
        <p:nvCxnSpPr>
          <p:cNvPr id="28" name="直線矢印コネクタ 27"/>
          <p:cNvCxnSpPr>
            <a:stCxn id="36" idx="2"/>
            <a:endCxn id="12" idx="4"/>
          </p:cNvCxnSpPr>
          <p:nvPr/>
        </p:nvCxnSpPr>
        <p:spPr>
          <a:xfrm>
            <a:off x="1010691" y="4934324"/>
            <a:ext cx="1466182" cy="126112"/>
          </a:xfrm>
          <a:prstGeom prst="straightConnector1">
            <a:avLst/>
          </a:prstGeom>
          <a:ln w="28575">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a:stCxn id="36" idx="2"/>
            <a:endCxn id="22" idx="7"/>
          </p:cNvCxnSpPr>
          <p:nvPr/>
        </p:nvCxnSpPr>
        <p:spPr>
          <a:xfrm>
            <a:off x="1010691" y="4934324"/>
            <a:ext cx="4244817" cy="928762"/>
          </a:xfrm>
          <a:prstGeom prst="straightConnector1">
            <a:avLst/>
          </a:prstGeom>
          <a:ln w="28575">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77582" y="4472659"/>
            <a:ext cx="1866217" cy="461665"/>
          </a:xfrm>
          <a:prstGeom prst="rect">
            <a:avLst/>
          </a:prstGeom>
          <a:noFill/>
          <a:ln w="28575">
            <a:solidFill>
              <a:schemeClr val="accent6"/>
            </a:solidFill>
          </a:ln>
        </p:spPr>
        <p:txBody>
          <a:bodyPr wrap="none" rtlCol="0">
            <a:spAutoFit/>
          </a:bodyPr>
          <a:lstStyle/>
          <a:p>
            <a:r>
              <a:rPr lang="ja-JP" altLang="en-US" sz="2400" b="1" dirty="0" smtClean="0"/>
              <a:t>クローンペア</a:t>
            </a:r>
            <a:endParaRPr kumimoji="1" lang="ja-JP" altLang="en-US" sz="2400" b="1" dirty="0"/>
          </a:p>
        </p:txBody>
      </p:sp>
      <p:sp>
        <p:nvSpPr>
          <p:cNvPr id="34" name="右矢印 33"/>
          <p:cNvSpPr/>
          <p:nvPr/>
        </p:nvSpPr>
        <p:spPr>
          <a:xfrm>
            <a:off x="370774" y="2815777"/>
            <a:ext cx="782726" cy="5925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コンテンツ プレースホルダー 2"/>
          <p:cNvSpPr txBox="1">
            <a:spLocks/>
          </p:cNvSpPr>
          <p:nvPr/>
        </p:nvSpPr>
        <p:spPr>
          <a:xfrm>
            <a:off x="1311906" y="2877877"/>
            <a:ext cx="7060569" cy="528757"/>
          </a:xfrm>
          <a:prstGeom prst="rect">
            <a:avLst/>
          </a:prstGeom>
          <a:ln w="28575">
            <a:solidFill>
              <a:schemeClr val="accent5">
                <a:lumMod val="40000"/>
                <a:lumOff val="60000"/>
              </a:schemeClr>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u="sng" dirty="0" smtClean="0"/>
              <a:t>コードクローンを削減する研究</a:t>
            </a:r>
            <a:r>
              <a:rPr lang="ja-JP" altLang="en-US" u="sng" dirty="0"/>
              <a:t>を</a:t>
            </a:r>
            <a:r>
              <a:rPr lang="ja-JP" altLang="en-US" u="sng" dirty="0" smtClean="0"/>
              <a:t>行ってい</a:t>
            </a:r>
            <a:r>
              <a:rPr lang="ja-JP" altLang="en-US" u="sng" dirty="0"/>
              <a:t>る</a:t>
            </a:r>
            <a:r>
              <a:rPr lang="ja-JP" altLang="en-US" u="sng" dirty="0" smtClean="0"/>
              <a:t>．</a:t>
            </a:r>
            <a:endParaRPr lang="en-US" altLang="ja-JP" u="sng" dirty="0"/>
          </a:p>
        </p:txBody>
      </p:sp>
    </p:spTree>
    <p:extLst>
      <p:ext uri="{BB962C8B-B14F-4D97-AF65-F5344CB8AC3E}">
        <p14:creationId xmlns:p14="http://schemas.microsoft.com/office/powerpoint/2010/main" val="40562269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STEP3: CS</a:t>
            </a:r>
            <a:r>
              <a:rPr kumimoji="1" lang="ja-JP" altLang="en-US" dirty="0" smtClean="0"/>
              <a:t>に</a:t>
            </a:r>
            <a:r>
              <a:rPr kumimoji="1" lang="ja-JP" altLang="en-US" dirty="0" smtClean="0"/>
              <a:t>対する                            削減</a:t>
            </a:r>
            <a:r>
              <a:rPr kumimoji="1" lang="ja-JP" altLang="en-US" dirty="0" smtClean="0"/>
              <a:t>可能ソースコード量</a:t>
            </a:r>
            <a:r>
              <a:rPr kumimoji="1" lang="ja-JP" altLang="en-US" dirty="0" smtClean="0"/>
              <a:t>の算出式</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628650" y="1276168"/>
                <a:ext cx="7886700" cy="5248989"/>
              </a:xfrm>
            </p:spPr>
            <p:txBody>
              <a:bodyPr>
                <a:normAutofit/>
              </a:bodyPr>
              <a:lstStyle/>
              <a:p>
                <a:r>
                  <a:rPr kumimoji="1" lang="en-US" altLang="ja-JP" dirty="0" smtClean="0"/>
                  <a:t>1</a:t>
                </a:r>
                <a:r>
                  <a:rPr kumimoji="1" lang="ja-JP" altLang="en-US" dirty="0" err="1" smtClean="0"/>
                  <a:t>つの</a:t>
                </a:r>
                <a:r>
                  <a:rPr kumimoji="1" lang="ja-JP" altLang="en-US" dirty="0" smtClean="0"/>
                  <a:t>コードクローンの行数</a:t>
                </a:r>
                <a14:m>
                  <m:oMath xmlns:m="http://schemas.openxmlformats.org/officeDocument/2006/math">
                    <m:sSub>
                      <m:sSubPr>
                        <m:ctrlPr>
                          <a:rPr lang="en-US" altLang="ja-JP" i="1">
                            <a:latin typeface="Cambria Math" panose="02040503050406030204" pitchFamily="18" charset="0"/>
                          </a:rPr>
                        </m:ctrlPr>
                      </m:sSubPr>
                      <m:e>
                        <m:r>
                          <a:rPr lang="en-US" altLang="ja-JP" i="1">
                            <a:latin typeface="Cambria Math" panose="02040503050406030204" pitchFamily="18" charset="0"/>
                          </a:rPr>
                          <m:t>𝑐</m:t>
                        </m:r>
                      </m:e>
                      <m:sub>
                        <m:r>
                          <a:rPr lang="en-US" altLang="ja-JP" i="1">
                            <a:latin typeface="Cambria Math" panose="02040503050406030204" pitchFamily="18" charset="0"/>
                          </a:rPr>
                          <m:t>𝑠𝑖𝑧𝑒</m:t>
                        </m:r>
                      </m:sub>
                    </m:sSub>
                  </m:oMath>
                </a14:m>
                <a:endParaRPr lang="en-US" altLang="ja-JP" i="1" dirty="0" smtClean="0">
                  <a:latin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𝑐</m:t>
                          </m:r>
                        </m:e>
                        <m:sub>
                          <m:r>
                            <a:rPr kumimoji="1" lang="en-US" altLang="ja-JP" b="0" i="1" smtClean="0">
                              <a:latin typeface="Cambria Math" panose="02040503050406030204" pitchFamily="18" charset="0"/>
                            </a:rPr>
                            <m:t>𝑠𝑖𝑧𝑒</m:t>
                          </m:r>
                        </m:sub>
                      </m:sSub>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𝑐</m:t>
                          </m:r>
                        </m:e>
                        <m:sub>
                          <m:r>
                            <a:rPr kumimoji="1" lang="en-US" altLang="ja-JP" b="0" i="1" smtClean="0">
                              <a:latin typeface="Cambria Math" panose="02040503050406030204" pitchFamily="18" charset="0"/>
                            </a:rPr>
                            <m:t>𝑒𝑛𝑑</m:t>
                          </m:r>
                        </m:sub>
                      </m:sSub>
                      <m:r>
                        <a:rPr kumimoji="1" lang="en-US" altLang="ja-JP" b="0" i="1" smtClean="0">
                          <a:latin typeface="Cambria Math" panose="02040503050406030204" pitchFamily="18" charset="0"/>
                        </a:rPr>
                        <m:t> −</m:t>
                      </m:r>
                      <m:sSub>
                        <m:sSubPr>
                          <m:ctrlPr>
                            <a:rPr kumimoji="1" lang="en-US" altLang="ja-JP" b="0" i="1" smtClean="0">
                              <a:latin typeface="Cambria Math" panose="02040503050406030204" pitchFamily="18" charset="0"/>
                            </a:rPr>
                          </m:ctrlPr>
                        </m:sSubPr>
                        <m:e>
                          <m:r>
                            <a:rPr kumimoji="1" lang="en-US" altLang="ja-JP" b="0" i="1" smtClean="0">
                              <a:latin typeface="Cambria Math" panose="02040503050406030204" pitchFamily="18" charset="0"/>
                            </a:rPr>
                            <m:t>𝑐</m:t>
                          </m:r>
                        </m:e>
                        <m:sub>
                          <m:r>
                            <a:rPr kumimoji="1" lang="en-US" altLang="ja-JP" b="0" i="1" smtClean="0">
                              <a:latin typeface="Cambria Math" panose="02040503050406030204" pitchFamily="18" charset="0"/>
                            </a:rPr>
                            <m:t>𝑏𝑒𝑔𝑖𝑛</m:t>
                          </m:r>
                        </m:sub>
                      </m:sSub>
                      <m:r>
                        <a:rPr kumimoji="1" lang="en-US" altLang="ja-JP" b="0" i="1" smtClean="0">
                          <a:latin typeface="Cambria Math" panose="02040503050406030204" pitchFamily="18" charset="0"/>
                        </a:rPr>
                        <m:t>+1</m:t>
                      </m:r>
                    </m:oMath>
                  </m:oMathPara>
                </a14:m>
                <a:endParaRPr kumimoji="1" lang="en-US" altLang="ja-JP" i="1" dirty="0" smtClean="0"/>
              </a:p>
              <a:p>
                <a:pPr marL="0" indent="0" algn="r">
                  <a:buNone/>
                </a:pPr>
                <a:r>
                  <a:rPr lang="en-US" altLang="ja-JP" sz="2400" dirty="0" smtClean="0"/>
                  <a:t>(</a:t>
                </a:r>
                <a14:m>
                  <m:oMath xmlns:m="http://schemas.openxmlformats.org/officeDocument/2006/math">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𝑐</m:t>
                        </m:r>
                      </m:e>
                      <m:sub>
                        <m:r>
                          <a:rPr lang="en-US" altLang="ja-JP" sz="2400" i="1">
                            <a:latin typeface="Cambria Math" panose="02040503050406030204" pitchFamily="18" charset="0"/>
                          </a:rPr>
                          <m:t>𝑒𝑛𝑑</m:t>
                        </m:r>
                      </m:sub>
                    </m:sSub>
                    <m:r>
                      <a:rPr lang="en-US" altLang="ja-JP" sz="2400" i="1">
                        <a:latin typeface="Cambria Math" panose="02040503050406030204" pitchFamily="18" charset="0"/>
                      </a:rPr>
                      <m:t> </m:t>
                    </m:r>
                    <m:r>
                      <a:rPr lang="en-US" altLang="ja-JP" sz="2400" b="0" i="1" smtClean="0">
                        <a:latin typeface="Cambria Math" panose="02040503050406030204" pitchFamily="18" charset="0"/>
                      </a:rPr>
                      <m:t>,</m:t>
                    </m:r>
                    <m:sSub>
                      <m:sSubPr>
                        <m:ctrlPr>
                          <a:rPr lang="en-US" altLang="ja-JP" sz="2400" i="1">
                            <a:latin typeface="Cambria Math" panose="02040503050406030204" pitchFamily="18" charset="0"/>
                          </a:rPr>
                        </m:ctrlPr>
                      </m:sSubPr>
                      <m:e>
                        <m:r>
                          <a:rPr lang="en-US" altLang="ja-JP" sz="2400" i="1">
                            <a:latin typeface="Cambria Math" panose="02040503050406030204" pitchFamily="18" charset="0"/>
                          </a:rPr>
                          <m:t>𝑐</m:t>
                        </m:r>
                      </m:e>
                      <m:sub>
                        <m:r>
                          <a:rPr lang="en-US" altLang="ja-JP" sz="2400" i="1">
                            <a:latin typeface="Cambria Math" panose="02040503050406030204" pitchFamily="18" charset="0"/>
                          </a:rPr>
                          <m:t>𝑏𝑒𝑔𝑖𝑛</m:t>
                        </m:r>
                      </m:sub>
                    </m:sSub>
                  </m:oMath>
                </a14:m>
                <a:r>
                  <a:rPr lang="ja-JP" altLang="en-US" sz="2400" dirty="0" smtClean="0"/>
                  <a:t>は終了行数，</a:t>
                </a:r>
                <a:r>
                  <a:rPr lang="ja-JP" altLang="en-US" sz="2400" dirty="0"/>
                  <a:t>開始行数</a:t>
                </a:r>
                <a:r>
                  <a:rPr lang="en-US" altLang="ja-JP" sz="2400" dirty="0" smtClean="0"/>
                  <a:t>)</a:t>
                </a:r>
                <a:endParaRPr kumimoji="1" lang="en-US" altLang="ja-JP" sz="2400" dirty="0" smtClean="0"/>
              </a:p>
              <a:p>
                <a:r>
                  <a:rPr kumimoji="1" lang="ja-JP" altLang="en-US" dirty="0" smtClean="0"/>
                  <a:t>平均的なコードクローンの行数</a:t>
                </a:r>
                <a14:m>
                  <m:oMath xmlns:m="http://schemas.openxmlformats.org/officeDocument/2006/math">
                    <m:sSubSup>
                      <m:sSubSupPr>
                        <m:ctrlPr>
                          <a:rPr lang="en-US" altLang="ja-JP" i="1">
                            <a:latin typeface="Cambria Math" panose="02040503050406030204" pitchFamily="18" charset="0"/>
                          </a:rPr>
                        </m:ctrlPr>
                      </m:sSubSupPr>
                      <m:e>
                        <m:r>
                          <a:rPr lang="en-US" altLang="ja-JP" i="1">
                            <a:latin typeface="Cambria Math" panose="02040503050406030204" pitchFamily="18" charset="0"/>
                          </a:rPr>
                          <m:t>𝑐</m:t>
                        </m:r>
                      </m:e>
                      <m:sub>
                        <m:r>
                          <a:rPr lang="en-US" altLang="ja-JP" i="1">
                            <a:latin typeface="Cambria Math" panose="02040503050406030204" pitchFamily="18" charset="0"/>
                          </a:rPr>
                          <m:t>𝑠𝑖𝑧𝑒</m:t>
                        </m:r>
                      </m:sub>
                      <m:sup>
                        <m:r>
                          <a:rPr lang="en-US" altLang="ja-JP" i="1">
                            <a:latin typeface="Cambria Math" panose="02040503050406030204" pitchFamily="18" charset="0"/>
                          </a:rPr>
                          <m:t>∗</m:t>
                        </m:r>
                      </m:sup>
                    </m:sSubSup>
                  </m:oMath>
                </a14:m>
                <a:endParaRPr kumimoji="1" lang="en-US" altLang="ja-JP" dirty="0" smtClean="0"/>
              </a:p>
              <a:p>
                <a:pPr marL="0" indent="0">
                  <a:buNone/>
                </a:pPr>
                <a14:m>
                  <m:oMathPara xmlns:m="http://schemas.openxmlformats.org/officeDocument/2006/math">
                    <m:oMathParaPr>
                      <m:jc m:val="centerGroup"/>
                    </m:oMathParaPr>
                    <m:oMath xmlns:m="http://schemas.openxmlformats.org/officeDocument/2006/math">
                      <m:sSubSup>
                        <m:sSubSupPr>
                          <m:ctrlPr>
                            <a:rPr lang="en-US" altLang="ja-JP" b="0" i="1" smtClean="0">
                              <a:latin typeface="Cambria Math" panose="02040503050406030204" pitchFamily="18" charset="0"/>
                            </a:rPr>
                          </m:ctrlPr>
                        </m:sSubSupPr>
                        <m:e>
                          <m:r>
                            <a:rPr lang="en-US" altLang="ja-JP" b="0" i="1" smtClean="0">
                              <a:latin typeface="Cambria Math" panose="02040503050406030204" pitchFamily="18" charset="0"/>
                            </a:rPr>
                            <m:t>𝑐</m:t>
                          </m:r>
                        </m:e>
                        <m:sub>
                          <m:r>
                            <a:rPr lang="en-US" altLang="ja-JP" b="0" i="1" smtClean="0">
                              <a:latin typeface="Cambria Math" panose="02040503050406030204" pitchFamily="18" charset="0"/>
                            </a:rPr>
                            <m:t>𝑠𝑖𝑧𝑒</m:t>
                          </m:r>
                        </m:sub>
                        <m:sup>
                          <m:r>
                            <a:rPr lang="en-US" altLang="ja-JP" b="0" i="1" smtClean="0">
                              <a:latin typeface="Cambria Math" panose="02040503050406030204" pitchFamily="18" charset="0"/>
                            </a:rPr>
                            <m:t>∗</m:t>
                          </m:r>
                        </m:sup>
                      </m:sSubSup>
                      <m:r>
                        <a:rPr lang="en-US" altLang="ja-JP" b="0" i="1" smtClean="0">
                          <a:latin typeface="Cambria Math" panose="02040503050406030204" pitchFamily="18" charset="0"/>
                        </a:rPr>
                        <m:t>=</m:t>
                      </m:r>
                      <m:f>
                        <m:fPr>
                          <m:ctrlPr>
                            <a:rPr lang="en-US" altLang="ja-JP" b="0" i="1" smtClean="0">
                              <a:latin typeface="Cambria Math" panose="02040503050406030204" pitchFamily="18" charset="0"/>
                            </a:rPr>
                          </m:ctrlPr>
                        </m:fPr>
                        <m:num>
                          <m:r>
                            <a:rPr lang="en-US" altLang="ja-JP" b="0" i="1" smtClean="0">
                              <a:latin typeface="Cambria Math" panose="02040503050406030204" pitchFamily="18" charset="0"/>
                            </a:rPr>
                            <m:t>1</m:t>
                          </m:r>
                        </m:num>
                        <m:den>
                          <m:r>
                            <a:rPr lang="en-US" altLang="ja-JP" b="0" i="1" smtClean="0">
                              <a:latin typeface="Cambria Math" panose="02040503050406030204" pitchFamily="18" charset="0"/>
                            </a:rPr>
                            <m:t>𝑛</m:t>
                          </m:r>
                        </m:den>
                      </m:f>
                      <m:nary>
                        <m:naryPr>
                          <m:chr m:val="∑"/>
                          <m:supHide m:val="on"/>
                          <m:ctrlPr>
                            <a:rPr lang="en-US" altLang="ja-JP" b="0" i="1" smtClean="0">
                              <a:latin typeface="Cambria Math" panose="02040503050406030204" pitchFamily="18" charset="0"/>
                            </a:rPr>
                          </m:ctrlPr>
                        </m:naryPr>
                        <m:sub>
                          <m:r>
                            <m:rPr>
                              <m:brk m:alnAt="7"/>
                            </m:rPr>
                            <a:rPr lang="en-US" altLang="ja-JP" b="0" i="1" smtClean="0">
                              <a:latin typeface="Cambria Math" panose="02040503050406030204" pitchFamily="18" charset="0"/>
                            </a:rPr>
                            <m:t>𝑖</m:t>
                          </m:r>
                          <m:r>
                            <a:rPr lang="en-US" altLang="ja-JP" b="0"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𝑛</m:t>
                          </m:r>
                        </m:sub>
                        <m:sup/>
                        <m:e>
                          <m:sSub>
                            <m:sSubPr>
                              <m:ctrlPr>
                                <a:rPr lang="en-US" altLang="ja-JP" i="1">
                                  <a:latin typeface="Cambria Math" panose="02040503050406030204" pitchFamily="18" charset="0"/>
                                </a:rPr>
                              </m:ctrlPr>
                            </m:sSubPr>
                            <m:e>
                              <m:r>
                                <a:rPr lang="en-US" altLang="ja-JP" i="1">
                                  <a:latin typeface="Cambria Math" panose="02040503050406030204" pitchFamily="18" charset="0"/>
                                </a:rPr>
                                <m:t>𝑐</m:t>
                              </m:r>
                            </m:e>
                            <m:sub>
                              <m:r>
                                <a:rPr lang="en-US" altLang="ja-JP" i="1">
                                  <a:latin typeface="Cambria Math" panose="02040503050406030204" pitchFamily="18" charset="0"/>
                                </a:rPr>
                                <m:t>𝑠𝑖𝑧𝑒</m:t>
                              </m:r>
                              <m:r>
                                <a:rPr lang="en-US" altLang="ja-JP" i="1">
                                  <a:latin typeface="Cambria Math" panose="02040503050406030204" pitchFamily="18" charset="0"/>
                                </a:rPr>
                                <m:t>,</m:t>
                              </m:r>
                              <m:r>
                                <a:rPr lang="en-US" altLang="ja-JP" i="1">
                                  <a:latin typeface="Cambria Math" panose="02040503050406030204" pitchFamily="18" charset="0"/>
                                </a:rPr>
                                <m:t>𝑖</m:t>
                              </m:r>
                            </m:sub>
                          </m:sSub>
                        </m:e>
                      </m:nary>
                    </m:oMath>
                  </m:oMathPara>
                </a14:m>
                <a:endParaRPr lang="en-US" altLang="ja-JP" dirty="0" smtClean="0"/>
              </a:p>
              <a:p>
                <a:pPr lvl="1"/>
                <a:r>
                  <a:rPr lang="ja-JP" altLang="en-US" dirty="0" smtClean="0"/>
                  <a:t>コードクローン毎に</a:t>
                </a:r>
                <a:r>
                  <a:rPr lang="ja-JP" altLang="en-US" u="sng" dirty="0" smtClean="0"/>
                  <a:t>コーディングスタイル</a:t>
                </a:r>
                <a:r>
                  <a:rPr lang="ja-JP" altLang="en-US" dirty="0" smtClean="0"/>
                  <a:t>が違う恐れがあるため，平均を割り出す．</a:t>
                </a:r>
                <a:endParaRPr lang="en-US" altLang="ja-JP" dirty="0"/>
              </a:p>
              <a:p>
                <a:r>
                  <a:rPr lang="en-US" altLang="ja-JP" dirty="0" smtClean="0"/>
                  <a:t>CS</a:t>
                </a:r>
                <a:r>
                  <a:rPr lang="ja-JP" altLang="en-US" dirty="0" smtClean="0"/>
                  <a:t>の削減可能ソースコード量</a:t>
                </a:r>
                <a14:m>
                  <m:oMath xmlns:m="http://schemas.openxmlformats.org/officeDocument/2006/math">
                    <m:r>
                      <a:rPr lang="en-US" altLang="ja-JP" i="1" dirty="0" smtClean="0">
                        <a:latin typeface="Cambria Math" panose="02040503050406030204" pitchFamily="18" charset="0"/>
                      </a:rPr>
                      <m:t>𝑇</m:t>
                    </m:r>
                    <m:r>
                      <a:rPr lang="en-US" altLang="ja-JP" i="1" dirty="0" smtClean="0">
                        <a:latin typeface="Cambria Math" panose="02040503050406030204" pitchFamily="18" charset="0"/>
                      </a:rPr>
                      <m:t>(</m:t>
                    </m:r>
                    <m:r>
                      <a:rPr lang="en-US" altLang="ja-JP" b="0" i="1" dirty="0" smtClean="0">
                        <a:latin typeface="Cambria Math" panose="02040503050406030204" pitchFamily="18" charset="0"/>
                      </a:rPr>
                      <m:t>𝐶</m:t>
                    </m:r>
                    <m:r>
                      <a:rPr lang="en-US" altLang="ja-JP" i="1" dirty="0" smtClean="0">
                        <a:latin typeface="Cambria Math" panose="02040503050406030204" pitchFamily="18" charset="0"/>
                      </a:rPr>
                      <m:t>𝑆</m:t>
                    </m:r>
                    <m:r>
                      <a:rPr lang="en-US" altLang="ja-JP" i="1" dirty="0" smtClean="0">
                        <a:latin typeface="Cambria Math" panose="02040503050406030204" pitchFamily="18" charset="0"/>
                      </a:rPr>
                      <m:t>)</m:t>
                    </m:r>
                  </m:oMath>
                </a14:m>
                <a:endParaRPr lang="en-US" altLang="ja-JP" i="1" dirty="0" smtClean="0"/>
              </a:p>
              <a:p>
                <a:pPr marL="0" indent="0">
                  <a:buNone/>
                </a:pPr>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rPr>
                        <m:t>𝑇</m:t>
                      </m:r>
                      <m:d>
                        <m:dPr>
                          <m:ctrlPr>
                            <a:rPr kumimoji="1" lang="en-US" altLang="ja-JP" b="0" i="1" smtClean="0">
                              <a:latin typeface="Cambria Math" panose="02040503050406030204" pitchFamily="18" charset="0"/>
                            </a:rPr>
                          </m:ctrlPr>
                        </m:dPr>
                        <m:e>
                          <m:r>
                            <a:rPr kumimoji="1" lang="en-US" altLang="ja-JP" b="0" i="1" smtClean="0">
                              <a:latin typeface="Cambria Math" panose="02040503050406030204" pitchFamily="18" charset="0"/>
                            </a:rPr>
                            <m:t>𝐶𝑆</m:t>
                          </m:r>
                        </m:e>
                      </m:d>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𝑛</m:t>
                      </m:r>
                      <m:r>
                        <a:rPr kumimoji="1" lang="en-US" altLang="ja-JP" b="0" i="1" smtClean="0">
                          <a:latin typeface="Cambria Math" panose="02040503050406030204" pitchFamily="18" charset="0"/>
                        </a:rPr>
                        <m:t>∗</m:t>
                      </m:r>
                      <m:sSubSup>
                        <m:sSubSupPr>
                          <m:ctrlPr>
                            <a:rPr kumimoji="1" lang="en-US" altLang="ja-JP" b="0" i="1" smtClean="0">
                              <a:latin typeface="Cambria Math" panose="02040503050406030204" pitchFamily="18" charset="0"/>
                            </a:rPr>
                          </m:ctrlPr>
                        </m:sSubSupPr>
                        <m:e>
                          <m:r>
                            <a:rPr kumimoji="1" lang="en-US" altLang="ja-JP" b="0" i="1" smtClean="0">
                              <a:latin typeface="Cambria Math" panose="02040503050406030204" pitchFamily="18" charset="0"/>
                            </a:rPr>
                            <m:t>𝑐</m:t>
                          </m:r>
                        </m:e>
                        <m:sub>
                          <m:r>
                            <a:rPr kumimoji="1" lang="en-US" altLang="ja-JP" b="0" i="1" smtClean="0">
                              <a:latin typeface="Cambria Math" panose="02040503050406030204" pitchFamily="18" charset="0"/>
                            </a:rPr>
                            <m:t>𝑠𝑖𝑧𝑒</m:t>
                          </m:r>
                        </m:sub>
                        <m:sup>
                          <m:r>
                            <a:rPr kumimoji="1" lang="en-US" altLang="ja-JP" b="0" i="1" smtClean="0">
                              <a:latin typeface="Cambria Math" panose="02040503050406030204" pitchFamily="18" charset="0"/>
                            </a:rPr>
                            <m:t>∗</m:t>
                          </m:r>
                        </m:sup>
                      </m:sSubSup>
                      <m:r>
                        <a:rPr kumimoji="1" lang="en-US" altLang="ja-JP" b="0" i="1" smtClean="0">
                          <a:latin typeface="Cambria Math" panose="02040503050406030204" pitchFamily="18" charset="0"/>
                        </a:rPr>
                        <m:t> −(</m:t>
                      </m:r>
                      <m:sSubSup>
                        <m:sSubSupPr>
                          <m:ctrlPr>
                            <a:rPr kumimoji="1" lang="en-US" altLang="ja-JP" b="0" i="1" smtClean="0">
                              <a:latin typeface="Cambria Math" panose="02040503050406030204" pitchFamily="18" charset="0"/>
                            </a:rPr>
                          </m:ctrlPr>
                        </m:sSubSupPr>
                        <m:e>
                          <m:r>
                            <a:rPr kumimoji="1" lang="en-US" altLang="ja-JP" b="0" i="1" smtClean="0">
                              <a:latin typeface="Cambria Math" panose="02040503050406030204" pitchFamily="18" charset="0"/>
                            </a:rPr>
                            <m:t>𝑐</m:t>
                          </m:r>
                        </m:e>
                        <m:sub>
                          <m:r>
                            <a:rPr kumimoji="1" lang="en-US" altLang="ja-JP" b="0" i="1" smtClean="0">
                              <a:latin typeface="Cambria Math" panose="02040503050406030204" pitchFamily="18" charset="0"/>
                            </a:rPr>
                            <m:t>𝑠𝑖𝑧𝑒</m:t>
                          </m:r>
                        </m:sub>
                        <m:sup>
                          <m:r>
                            <a:rPr kumimoji="1" lang="en-US" altLang="ja-JP" b="0" i="1" smtClean="0">
                              <a:latin typeface="Cambria Math" panose="02040503050406030204" pitchFamily="18" charset="0"/>
                            </a:rPr>
                            <m:t>∗</m:t>
                          </m:r>
                        </m:sup>
                      </m:sSubSup>
                      <m:r>
                        <a:rPr kumimoji="1" lang="en-US" altLang="ja-JP" b="0" i="1" smtClean="0">
                          <a:latin typeface="Cambria Math" panose="02040503050406030204" pitchFamily="18" charset="0"/>
                        </a:rPr>
                        <m:t>+2+</m:t>
                      </m:r>
                      <m:r>
                        <a:rPr kumimoji="1" lang="en-US" altLang="ja-JP" b="0" i="1" smtClean="0">
                          <a:latin typeface="Cambria Math" panose="02040503050406030204" pitchFamily="18" charset="0"/>
                        </a:rPr>
                        <m:t>𝑛</m:t>
                      </m:r>
                      <m:r>
                        <a:rPr kumimoji="1" lang="en-US" altLang="ja-JP" b="0" i="1" smtClean="0">
                          <a:latin typeface="Cambria Math" panose="02040503050406030204" pitchFamily="18" charset="0"/>
                        </a:rPr>
                        <m:t>)</m:t>
                      </m:r>
                    </m:oMath>
                  </m:oMathPara>
                </a14:m>
                <a:endParaRPr kumimoji="1" lang="ja-JP" altLang="en-US" i="1"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628650" y="1276168"/>
                <a:ext cx="7886700" cy="5248989"/>
              </a:xfrm>
              <a:blipFill rotWithShape="0">
                <a:blip r:embed="rId2"/>
                <a:stretch>
                  <a:fillRect l="-1391" t="-2323" r="-1236"/>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20</a:t>
            </a:fld>
            <a:endParaRPr lang="ja-JP" altLang="en-US" dirty="0"/>
          </a:p>
        </p:txBody>
      </p:sp>
    </p:spTree>
    <p:extLst>
      <p:ext uri="{BB962C8B-B14F-4D97-AF65-F5344CB8AC3E}">
        <p14:creationId xmlns:p14="http://schemas.microsoft.com/office/powerpoint/2010/main" val="26070488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STEP3: CS</a:t>
            </a:r>
            <a:r>
              <a:rPr lang="ja-JP" altLang="en-US" dirty="0" smtClean="0"/>
              <a:t>に</a:t>
            </a:r>
            <a:r>
              <a:rPr lang="ja-JP" altLang="en-US" dirty="0" smtClean="0"/>
              <a:t>対する                            削減</a:t>
            </a:r>
            <a:r>
              <a:rPr lang="ja-JP" altLang="en-US" dirty="0"/>
              <a:t>可能ソースコード量の</a:t>
            </a:r>
            <a:r>
              <a:rPr lang="ja-JP" altLang="en-US" dirty="0" smtClean="0"/>
              <a:t>算出過程</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628649" y="1836922"/>
                <a:ext cx="8222742" cy="972922"/>
              </a:xfrm>
              <a:ln w="19050">
                <a:solidFill>
                  <a:schemeClr val="accent5"/>
                </a:solidFill>
              </a:ln>
            </p:spPr>
            <p:txBody>
              <a:bodyPr/>
              <a:lstStyle/>
              <a:p>
                <a14:m>
                  <m:oMath xmlns:m="http://schemas.openxmlformats.org/officeDocument/2006/math">
                    <m:r>
                      <a:rPr lang="en-US" altLang="ja-JP" i="1" smtClean="0">
                        <a:solidFill>
                          <a:schemeClr val="accent5"/>
                        </a:solidFill>
                        <a:latin typeface="Cambria Math" panose="02040503050406030204" pitchFamily="18" charset="0"/>
                      </a:rPr>
                      <m:t>𝑛</m:t>
                    </m:r>
                    <m:r>
                      <a:rPr lang="en-US" altLang="ja-JP" i="1" smtClean="0">
                        <a:solidFill>
                          <a:schemeClr val="accent5"/>
                        </a:solidFill>
                        <a:latin typeface="Cambria Math" panose="02040503050406030204" pitchFamily="18" charset="0"/>
                      </a:rPr>
                      <m:t>∗</m:t>
                    </m:r>
                    <m:sSubSup>
                      <m:sSubSupPr>
                        <m:ctrlPr>
                          <a:rPr lang="en-US" altLang="ja-JP" i="1">
                            <a:solidFill>
                              <a:schemeClr val="accent5"/>
                            </a:solidFill>
                            <a:latin typeface="Cambria Math" panose="02040503050406030204" pitchFamily="18" charset="0"/>
                          </a:rPr>
                        </m:ctrlPr>
                      </m:sSubSupPr>
                      <m:e>
                        <m:r>
                          <a:rPr lang="en-US" altLang="ja-JP" i="1">
                            <a:solidFill>
                              <a:schemeClr val="accent5"/>
                            </a:solidFill>
                            <a:latin typeface="Cambria Math" panose="02040503050406030204" pitchFamily="18" charset="0"/>
                          </a:rPr>
                          <m:t>𝑐</m:t>
                        </m:r>
                      </m:e>
                      <m:sub>
                        <m:r>
                          <a:rPr lang="en-US" altLang="ja-JP" i="1">
                            <a:solidFill>
                              <a:schemeClr val="accent5"/>
                            </a:solidFill>
                            <a:latin typeface="Cambria Math" panose="02040503050406030204" pitchFamily="18" charset="0"/>
                          </a:rPr>
                          <m:t>𝑠𝑖𝑧𝑒</m:t>
                        </m:r>
                      </m:sub>
                      <m:sup>
                        <m:r>
                          <a:rPr lang="en-US" altLang="ja-JP" i="1">
                            <a:solidFill>
                              <a:schemeClr val="accent5"/>
                            </a:solidFill>
                            <a:latin typeface="Cambria Math" panose="02040503050406030204" pitchFamily="18" charset="0"/>
                          </a:rPr>
                          <m:t>∗</m:t>
                        </m:r>
                      </m:sup>
                    </m:sSubSup>
                  </m:oMath>
                </a14:m>
                <a:endParaRPr lang="en-US" altLang="ja-JP" dirty="0" smtClean="0">
                  <a:solidFill>
                    <a:schemeClr val="accent5"/>
                  </a:solidFill>
                </a:endParaRPr>
              </a:p>
              <a:p>
                <a:pPr lvl="1"/>
                <a:r>
                  <a:rPr kumimoji="1" lang="ja-JP" altLang="en-US" dirty="0" smtClean="0"/>
                  <a:t>削減前の</a:t>
                </a:r>
                <a:r>
                  <a:rPr kumimoji="1" lang="en-US" altLang="ja-JP" dirty="0" smtClean="0"/>
                  <a:t>CS</a:t>
                </a:r>
                <a:r>
                  <a:rPr kumimoji="1" lang="ja-JP" altLang="en-US" dirty="0" smtClean="0"/>
                  <a:t>が占める行数を示す．</a:t>
                </a:r>
                <a:endParaRPr kumimoji="1"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628649" y="1836922"/>
                <a:ext cx="8222742" cy="972922"/>
              </a:xfrm>
              <a:blipFill rotWithShape="0">
                <a:blip r:embed="rId2"/>
                <a:stretch>
                  <a:fillRect b="-3067"/>
                </a:stretch>
              </a:blipFill>
              <a:ln w="19050">
                <a:solidFill>
                  <a:schemeClr val="accent5"/>
                </a:solidFill>
              </a:ln>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21</a:t>
            </a:fld>
            <a:endParaRPr lang="ja-JP" altLang="en-US" dirty="0"/>
          </a:p>
        </p:txBody>
      </p:sp>
      <mc:AlternateContent xmlns:mc="http://schemas.openxmlformats.org/markup-compatibility/2006" xmlns:a14="http://schemas.microsoft.com/office/drawing/2010/main">
        <mc:Choice Requires="a14">
          <p:sp>
            <p:nvSpPr>
              <p:cNvPr id="5" name="テキスト ボックス 4"/>
              <p:cNvSpPr txBox="1"/>
              <p:nvPr/>
            </p:nvSpPr>
            <p:spPr>
              <a:xfrm>
                <a:off x="628649" y="1177208"/>
                <a:ext cx="5545379" cy="523477"/>
              </a:xfrm>
              <a:prstGeom prst="rect">
                <a:avLst/>
              </a:prstGeom>
              <a:noFill/>
              <a:ln w="19050">
                <a:solidFill>
                  <a:schemeClr val="tx1"/>
                </a:solidFill>
              </a:ln>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ja-JP" sz="2800" i="1" smtClean="0">
                          <a:latin typeface="Cambria Math" panose="02040503050406030204" pitchFamily="18" charset="0"/>
                        </a:rPr>
                        <m:t>𝑇</m:t>
                      </m:r>
                      <m:d>
                        <m:dPr>
                          <m:ctrlPr>
                            <a:rPr lang="en-US" altLang="ja-JP" sz="2800" i="1">
                              <a:latin typeface="Cambria Math" panose="02040503050406030204" pitchFamily="18" charset="0"/>
                            </a:rPr>
                          </m:ctrlPr>
                        </m:dPr>
                        <m:e>
                          <m:r>
                            <a:rPr lang="en-US" altLang="ja-JP" sz="2800" b="0" i="1" smtClean="0">
                              <a:latin typeface="Cambria Math" panose="02040503050406030204" pitchFamily="18" charset="0"/>
                            </a:rPr>
                            <m:t>𝐶</m:t>
                          </m:r>
                          <m:r>
                            <a:rPr lang="en-US" altLang="ja-JP" sz="2800" i="1">
                              <a:latin typeface="Cambria Math" panose="02040503050406030204" pitchFamily="18" charset="0"/>
                            </a:rPr>
                            <m:t>𝑆</m:t>
                          </m:r>
                        </m:e>
                      </m:d>
                      <m:r>
                        <a:rPr lang="en-US" altLang="ja-JP" sz="2800" i="1">
                          <a:latin typeface="Cambria Math" panose="02040503050406030204" pitchFamily="18" charset="0"/>
                        </a:rPr>
                        <m:t>=</m:t>
                      </m:r>
                      <m:r>
                        <a:rPr lang="en-US" altLang="ja-JP" sz="2800" i="1" smtClean="0">
                          <a:solidFill>
                            <a:schemeClr val="accent5"/>
                          </a:solidFill>
                          <a:latin typeface="Cambria Math" panose="02040503050406030204" pitchFamily="18" charset="0"/>
                        </a:rPr>
                        <m:t>𝑛</m:t>
                      </m:r>
                      <m:r>
                        <a:rPr lang="en-US" altLang="ja-JP" sz="2800" i="1" smtClean="0">
                          <a:solidFill>
                            <a:schemeClr val="accent5"/>
                          </a:solidFill>
                          <a:latin typeface="Cambria Math" panose="02040503050406030204" pitchFamily="18" charset="0"/>
                        </a:rPr>
                        <m:t>∗</m:t>
                      </m:r>
                      <m:sSubSup>
                        <m:sSubSupPr>
                          <m:ctrlPr>
                            <a:rPr lang="en-US" altLang="ja-JP" sz="2800" i="1">
                              <a:solidFill>
                                <a:schemeClr val="accent5"/>
                              </a:solidFill>
                              <a:latin typeface="Cambria Math" panose="02040503050406030204" pitchFamily="18" charset="0"/>
                            </a:rPr>
                          </m:ctrlPr>
                        </m:sSubSupPr>
                        <m:e>
                          <m:r>
                            <a:rPr lang="en-US" altLang="ja-JP" sz="2800" i="1">
                              <a:solidFill>
                                <a:schemeClr val="accent5"/>
                              </a:solidFill>
                              <a:latin typeface="Cambria Math" panose="02040503050406030204" pitchFamily="18" charset="0"/>
                            </a:rPr>
                            <m:t>𝑐</m:t>
                          </m:r>
                        </m:e>
                        <m:sub>
                          <m:r>
                            <a:rPr lang="en-US" altLang="ja-JP" sz="2800" i="1">
                              <a:solidFill>
                                <a:schemeClr val="accent5"/>
                              </a:solidFill>
                              <a:latin typeface="Cambria Math" panose="02040503050406030204" pitchFamily="18" charset="0"/>
                            </a:rPr>
                            <m:t>𝑠𝑖𝑧𝑒</m:t>
                          </m:r>
                        </m:sub>
                        <m:sup>
                          <m:r>
                            <a:rPr lang="en-US" altLang="ja-JP" sz="2800" i="1">
                              <a:solidFill>
                                <a:schemeClr val="accent5"/>
                              </a:solidFill>
                              <a:latin typeface="Cambria Math" panose="02040503050406030204" pitchFamily="18" charset="0"/>
                            </a:rPr>
                            <m:t>∗</m:t>
                          </m:r>
                        </m:sup>
                      </m:sSubSup>
                      <m:r>
                        <a:rPr lang="en-US" altLang="ja-JP" sz="2800" i="1">
                          <a:latin typeface="Cambria Math" panose="02040503050406030204" pitchFamily="18" charset="0"/>
                        </a:rPr>
                        <m:t> −</m:t>
                      </m:r>
                      <m:r>
                        <a:rPr lang="en-US" altLang="ja-JP" sz="2800" i="1" smtClean="0">
                          <a:solidFill>
                            <a:srgbClr val="FF0000"/>
                          </a:solidFill>
                          <a:latin typeface="Cambria Math" panose="02040503050406030204" pitchFamily="18" charset="0"/>
                        </a:rPr>
                        <m:t>(</m:t>
                      </m:r>
                      <m:sSubSup>
                        <m:sSubSupPr>
                          <m:ctrlPr>
                            <a:rPr lang="en-US" altLang="ja-JP" sz="2800" i="1">
                              <a:solidFill>
                                <a:srgbClr val="FF0000"/>
                              </a:solidFill>
                              <a:latin typeface="Cambria Math" panose="02040503050406030204" pitchFamily="18" charset="0"/>
                            </a:rPr>
                          </m:ctrlPr>
                        </m:sSubSupPr>
                        <m:e>
                          <m:r>
                            <a:rPr lang="en-US" altLang="ja-JP" sz="2800" i="1">
                              <a:solidFill>
                                <a:srgbClr val="FF0000"/>
                              </a:solidFill>
                              <a:latin typeface="Cambria Math" panose="02040503050406030204" pitchFamily="18" charset="0"/>
                            </a:rPr>
                            <m:t>𝑐</m:t>
                          </m:r>
                        </m:e>
                        <m:sub>
                          <m:r>
                            <a:rPr lang="en-US" altLang="ja-JP" sz="2800" i="1">
                              <a:solidFill>
                                <a:srgbClr val="FF0000"/>
                              </a:solidFill>
                              <a:latin typeface="Cambria Math" panose="02040503050406030204" pitchFamily="18" charset="0"/>
                            </a:rPr>
                            <m:t>𝑠𝑖𝑧𝑒</m:t>
                          </m:r>
                        </m:sub>
                        <m:sup>
                          <m:r>
                            <a:rPr lang="en-US" altLang="ja-JP" sz="2800" i="1">
                              <a:solidFill>
                                <a:srgbClr val="FF0000"/>
                              </a:solidFill>
                              <a:latin typeface="Cambria Math" panose="02040503050406030204" pitchFamily="18" charset="0"/>
                            </a:rPr>
                            <m:t>∗</m:t>
                          </m:r>
                        </m:sup>
                      </m:sSubSup>
                      <m:r>
                        <a:rPr lang="en-US" altLang="ja-JP" sz="2800" i="1">
                          <a:solidFill>
                            <a:srgbClr val="FF0000"/>
                          </a:solidFill>
                          <a:latin typeface="Cambria Math" panose="02040503050406030204" pitchFamily="18" charset="0"/>
                        </a:rPr>
                        <m:t>+2+</m:t>
                      </m:r>
                      <m:r>
                        <a:rPr lang="en-US" altLang="ja-JP" sz="2800" i="1">
                          <a:solidFill>
                            <a:srgbClr val="FF0000"/>
                          </a:solidFill>
                          <a:latin typeface="Cambria Math" panose="02040503050406030204" pitchFamily="18" charset="0"/>
                        </a:rPr>
                        <m:t>𝑛</m:t>
                      </m:r>
                      <m:r>
                        <a:rPr lang="en-US" altLang="ja-JP" sz="2800" i="1">
                          <a:solidFill>
                            <a:srgbClr val="FF0000"/>
                          </a:solidFill>
                          <a:latin typeface="Cambria Math" panose="02040503050406030204" pitchFamily="18" charset="0"/>
                        </a:rPr>
                        <m:t>)</m:t>
                      </m:r>
                    </m:oMath>
                  </m:oMathPara>
                </a14:m>
                <a:endParaRPr lang="ja-JP" altLang="en-US" i="1" dirty="0">
                  <a:solidFill>
                    <a:srgbClr val="FF0000"/>
                  </a:solidFill>
                </a:endParaRPr>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628649" y="1177208"/>
                <a:ext cx="5545379" cy="523477"/>
              </a:xfrm>
              <a:prstGeom prst="rect">
                <a:avLst/>
              </a:prstGeom>
              <a:blipFill rotWithShape="0">
                <a:blip r:embed="rId3"/>
                <a:stretch>
                  <a:fillRect/>
                </a:stretch>
              </a:blipFill>
              <a:ln w="19050">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コンテンツ プレースホルダー 2"/>
              <p:cNvSpPr txBox="1">
                <a:spLocks/>
              </p:cNvSpPr>
              <p:nvPr/>
            </p:nvSpPr>
            <p:spPr>
              <a:xfrm>
                <a:off x="628650" y="2926080"/>
                <a:ext cx="8222742" cy="3795395"/>
              </a:xfrm>
              <a:prstGeom prst="rect">
                <a:avLst/>
              </a:prstGeom>
              <a:ln w="19050">
                <a:solidFill>
                  <a:srgbClr val="FF99CC"/>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14:m>
                  <m:oMath xmlns:m="http://schemas.openxmlformats.org/officeDocument/2006/math">
                    <m:sSubSup>
                      <m:sSubSupPr>
                        <m:ctrlPr>
                          <a:rPr lang="en-US" altLang="ja-JP" i="1">
                            <a:solidFill>
                              <a:srgbClr val="FF0000"/>
                            </a:solidFill>
                            <a:latin typeface="Cambria Math" panose="02040503050406030204" pitchFamily="18" charset="0"/>
                          </a:rPr>
                        </m:ctrlPr>
                      </m:sSubSupPr>
                      <m:e>
                        <m:r>
                          <a:rPr lang="en-US" altLang="ja-JP" i="1">
                            <a:solidFill>
                              <a:srgbClr val="FF0000"/>
                            </a:solidFill>
                            <a:latin typeface="Cambria Math" panose="02040503050406030204" pitchFamily="18" charset="0"/>
                          </a:rPr>
                          <m:t>𝑐</m:t>
                        </m:r>
                      </m:e>
                      <m:sub>
                        <m:r>
                          <a:rPr lang="en-US" altLang="ja-JP" i="1">
                            <a:solidFill>
                              <a:srgbClr val="FF0000"/>
                            </a:solidFill>
                            <a:latin typeface="Cambria Math" panose="02040503050406030204" pitchFamily="18" charset="0"/>
                          </a:rPr>
                          <m:t>𝑠𝑖𝑧𝑒</m:t>
                        </m:r>
                      </m:sub>
                      <m:sup>
                        <m:r>
                          <a:rPr lang="en-US" altLang="ja-JP" i="1">
                            <a:solidFill>
                              <a:srgbClr val="FF0000"/>
                            </a:solidFill>
                            <a:latin typeface="Cambria Math" panose="02040503050406030204" pitchFamily="18" charset="0"/>
                          </a:rPr>
                          <m:t>∗</m:t>
                        </m:r>
                      </m:sup>
                    </m:sSubSup>
                    <m:r>
                      <a:rPr lang="en-US" altLang="ja-JP" i="1">
                        <a:solidFill>
                          <a:srgbClr val="FF0000"/>
                        </a:solidFill>
                        <a:latin typeface="Cambria Math" panose="02040503050406030204" pitchFamily="18" charset="0"/>
                      </a:rPr>
                      <m:t>+2+</m:t>
                    </m:r>
                    <m:r>
                      <a:rPr lang="en-US" altLang="ja-JP" i="1">
                        <a:solidFill>
                          <a:srgbClr val="FF0000"/>
                        </a:solidFill>
                        <a:latin typeface="Cambria Math" panose="02040503050406030204" pitchFamily="18" charset="0"/>
                      </a:rPr>
                      <m:t>𝑛</m:t>
                    </m:r>
                  </m:oMath>
                </a14:m>
                <a:endParaRPr lang="en-US" altLang="ja-JP" dirty="0" smtClean="0">
                  <a:solidFill>
                    <a:srgbClr val="FF0000"/>
                  </a:solidFill>
                </a:endParaRPr>
              </a:p>
              <a:p>
                <a:pPr lvl="1"/>
                <a:r>
                  <a:rPr lang="ja-JP" altLang="en-US" dirty="0" smtClean="0"/>
                  <a:t>削減後に集約による振る舞いを　保持するための処理に必要な行数を示す．</a:t>
                </a:r>
                <a:endParaRPr lang="ja-JP" altLang="en-US" dirty="0"/>
              </a:p>
            </p:txBody>
          </p:sp>
        </mc:Choice>
        <mc:Fallback xmlns="">
          <p:sp>
            <p:nvSpPr>
              <p:cNvPr id="7" name="コンテンツ プレースホルダー 2"/>
              <p:cNvSpPr txBox="1">
                <a:spLocks noRot="1" noChangeAspect="1" noMove="1" noResize="1" noEditPoints="1" noAdjustHandles="1" noChangeArrowheads="1" noChangeShapeType="1" noTextEdit="1"/>
              </p:cNvSpPr>
              <p:nvPr/>
            </p:nvSpPr>
            <p:spPr>
              <a:xfrm>
                <a:off x="628650" y="2926080"/>
                <a:ext cx="8222742" cy="3795395"/>
              </a:xfrm>
              <a:prstGeom prst="rect">
                <a:avLst/>
              </a:prstGeom>
              <a:blipFill rotWithShape="0">
                <a:blip r:embed="rId4"/>
                <a:stretch>
                  <a:fillRect/>
                </a:stretch>
              </a:blipFill>
              <a:ln w="19050">
                <a:solidFill>
                  <a:srgbClr val="FF99CC"/>
                </a:solidFill>
              </a:ln>
            </p:spPr>
            <p:txBody>
              <a:bodyPr/>
              <a:lstStyle/>
              <a:p>
                <a:r>
                  <a:rPr lang="ja-JP" altLang="en-US">
                    <a:noFill/>
                  </a:rPr>
                  <a:t> </a:t>
                </a:r>
              </a:p>
            </p:txBody>
          </p:sp>
        </mc:Fallback>
      </mc:AlternateContent>
      <p:pic>
        <p:nvPicPr>
          <p:cNvPr id="8" name="図 7"/>
          <p:cNvPicPr>
            <a:picLocks noChangeAspect="1"/>
          </p:cNvPicPr>
          <p:nvPr/>
        </p:nvPicPr>
        <p:blipFill>
          <a:blip r:embed="rId5"/>
          <a:stretch>
            <a:fillRect/>
          </a:stretch>
        </p:blipFill>
        <p:spPr>
          <a:xfrm>
            <a:off x="900188" y="4169665"/>
            <a:ext cx="7759271" cy="2413140"/>
          </a:xfrm>
          <a:prstGeom prst="rect">
            <a:avLst/>
          </a:prstGeom>
        </p:spPr>
      </p:pic>
    </p:spTree>
    <p:extLst>
      <p:ext uri="{BB962C8B-B14F-4D97-AF65-F5344CB8AC3E}">
        <p14:creationId xmlns:p14="http://schemas.microsoft.com/office/powerpoint/2010/main" val="9180990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調査</a:t>
            </a:r>
            <a:r>
              <a:rPr lang="ja-JP" altLang="en-US" dirty="0" smtClean="0"/>
              <a:t>概要</a:t>
            </a:r>
            <a:endParaRPr kumimoji="1" lang="ja-JP" altLang="en-US" dirty="0"/>
          </a:p>
        </p:txBody>
      </p:sp>
      <p:sp>
        <p:nvSpPr>
          <p:cNvPr id="3" name="コンテンツ プレースホルダー 2"/>
          <p:cNvSpPr>
            <a:spLocks noGrp="1"/>
          </p:cNvSpPr>
          <p:nvPr>
            <p:ph idx="1"/>
          </p:nvPr>
        </p:nvSpPr>
        <p:spPr>
          <a:xfrm>
            <a:off x="628649" y="1031864"/>
            <a:ext cx="7886700" cy="4900794"/>
          </a:xfrm>
        </p:spPr>
        <p:txBody>
          <a:bodyPr/>
          <a:lstStyle/>
          <a:p>
            <a:r>
              <a:rPr kumimoji="1" lang="en-US" altLang="ja-JP" dirty="0" smtClean="0"/>
              <a:t>7</a:t>
            </a:r>
            <a:r>
              <a:rPr kumimoji="1" lang="ja-JP" altLang="en-US" dirty="0" err="1" smtClean="0"/>
              <a:t>つの</a:t>
            </a:r>
            <a:r>
              <a:rPr lang="en-US" altLang="ja-JP" dirty="0" smtClean="0"/>
              <a:t>OSS</a:t>
            </a:r>
            <a:r>
              <a:rPr kumimoji="1" lang="ja-JP" altLang="en-US" dirty="0" smtClean="0"/>
              <a:t>に</a:t>
            </a:r>
            <a:r>
              <a:rPr lang="ja-JP" altLang="en-US" dirty="0"/>
              <a:t>対</a:t>
            </a:r>
            <a:r>
              <a:rPr lang="ja-JP" altLang="en-US" dirty="0" smtClean="0"/>
              <a:t>して</a:t>
            </a:r>
            <a:r>
              <a:rPr kumimoji="1" lang="ja-JP" altLang="en-US" dirty="0" smtClean="0"/>
              <a:t>，削減可能ソースコード量　　　を調査した．</a:t>
            </a:r>
            <a:endParaRPr kumimoji="1" lang="en-US" altLang="ja-JP" dirty="0" smtClean="0"/>
          </a:p>
          <a:p>
            <a:pPr lvl="1"/>
            <a:r>
              <a:rPr kumimoji="1" lang="en-US" altLang="ja-JP" dirty="0" smtClean="0"/>
              <a:t>7</a:t>
            </a:r>
            <a:r>
              <a:rPr kumimoji="1" lang="ja-JP" altLang="en-US" dirty="0" err="1" smtClean="0"/>
              <a:t>つの</a:t>
            </a:r>
            <a:r>
              <a:rPr kumimoji="1" lang="en-US" altLang="ja-JP" dirty="0" smtClean="0"/>
              <a:t>OSS</a:t>
            </a:r>
            <a:r>
              <a:rPr kumimoji="1" lang="ja-JP" altLang="en-US" dirty="0" smtClean="0"/>
              <a:t>は研究で参考した論文</a:t>
            </a:r>
            <a:r>
              <a:rPr lang="ja-JP" altLang="en-US" dirty="0" smtClean="0"/>
              <a:t>で対象となっていた</a:t>
            </a:r>
            <a:r>
              <a:rPr kumimoji="1" lang="ja-JP" altLang="en-US" dirty="0" smtClean="0"/>
              <a:t>．</a:t>
            </a:r>
            <a:endParaRPr kumimoji="1" lang="en-US" altLang="ja-JP" dirty="0" smtClean="0"/>
          </a:p>
          <a:p>
            <a:pPr lvl="1"/>
            <a:r>
              <a:rPr lang="ja-JP" altLang="en-US" dirty="0"/>
              <a:t>表中の行数の単位は</a:t>
            </a:r>
            <a:r>
              <a:rPr lang="en-US" altLang="ja-JP" dirty="0" err="1"/>
              <a:t>kLoC</a:t>
            </a:r>
            <a:endParaRPr lang="ja-JP" altLang="en-US" dirty="0"/>
          </a:p>
          <a:p>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22</a:t>
            </a:fld>
            <a:endParaRPr lang="ja-JP" altLang="en-US" dirty="0"/>
          </a:p>
        </p:txBody>
      </p:sp>
      <p:graphicFrame>
        <p:nvGraphicFramePr>
          <p:cNvPr id="18" name="表 17"/>
          <p:cNvGraphicFramePr>
            <a:graphicFrameLocks noGrp="1"/>
          </p:cNvGraphicFramePr>
          <p:nvPr>
            <p:extLst>
              <p:ext uri="{D42A27DB-BD31-4B8C-83A1-F6EECF244321}">
                <p14:modId xmlns:p14="http://schemas.microsoft.com/office/powerpoint/2010/main" val="30144439"/>
              </p:ext>
            </p:extLst>
          </p:nvPr>
        </p:nvGraphicFramePr>
        <p:xfrm>
          <a:off x="298699" y="2698751"/>
          <a:ext cx="8393037" cy="3657600"/>
        </p:xfrm>
        <a:graphic>
          <a:graphicData uri="http://schemas.openxmlformats.org/drawingml/2006/table">
            <a:tbl>
              <a:tblPr firstRow="1" bandRow="1">
                <a:tableStyleId>{5C22544A-7EE6-4342-B048-85BDC9FD1C3A}</a:tableStyleId>
              </a:tblPr>
              <a:tblGrid>
                <a:gridCol w="2455310">
                  <a:extLst>
                    <a:ext uri="{9D8B030D-6E8A-4147-A177-3AD203B41FA5}">
                      <a16:colId xmlns:a16="http://schemas.microsoft.com/office/drawing/2014/main" val="20000"/>
                    </a:ext>
                  </a:extLst>
                </a:gridCol>
                <a:gridCol w="1769236">
                  <a:extLst>
                    <a:ext uri="{9D8B030D-6E8A-4147-A177-3AD203B41FA5}">
                      <a16:colId xmlns:a16="http://schemas.microsoft.com/office/drawing/2014/main" val="20001"/>
                    </a:ext>
                  </a:extLst>
                </a:gridCol>
                <a:gridCol w="972536">
                  <a:extLst>
                    <a:ext uri="{9D8B030D-6E8A-4147-A177-3AD203B41FA5}">
                      <a16:colId xmlns:a16="http://schemas.microsoft.com/office/drawing/2014/main" val="20002"/>
                    </a:ext>
                  </a:extLst>
                </a:gridCol>
                <a:gridCol w="3195955">
                  <a:extLst>
                    <a:ext uri="{9D8B030D-6E8A-4147-A177-3AD203B41FA5}">
                      <a16:colId xmlns:a16="http://schemas.microsoft.com/office/drawing/2014/main" val="20003"/>
                    </a:ext>
                  </a:extLst>
                </a:gridCol>
              </a:tblGrid>
              <a:tr h="370840">
                <a:tc>
                  <a:txBody>
                    <a:bodyPr/>
                    <a:lstStyle/>
                    <a:p>
                      <a:r>
                        <a:rPr kumimoji="1" lang="ja-JP" altLang="en-US" sz="2400" dirty="0" smtClean="0"/>
                        <a:t>プロジェクト名</a:t>
                      </a:r>
                      <a:endParaRPr kumimoji="1" lang="ja-JP" altLang="en-US" sz="2400" dirty="0"/>
                    </a:p>
                  </a:txBody>
                  <a:tcPr/>
                </a:tc>
                <a:tc>
                  <a:txBody>
                    <a:bodyPr/>
                    <a:lstStyle/>
                    <a:p>
                      <a:r>
                        <a:rPr kumimoji="1" lang="ja-JP" altLang="en-US" sz="2400" dirty="0" smtClean="0"/>
                        <a:t>バージョン</a:t>
                      </a:r>
                      <a:endParaRPr kumimoji="1" lang="ja-JP" altLang="en-US" sz="2400" dirty="0"/>
                    </a:p>
                  </a:txBody>
                  <a:tcPr/>
                </a:tc>
                <a:tc>
                  <a:txBody>
                    <a:bodyPr/>
                    <a:lstStyle/>
                    <a:p>
                      <a:r>
                        <a:rPr kumimoji="1" lang="ja-JP" altLang="en-US" sz="2400" dirty="0" smtClean="0"/>
                        <a:t>行数</a:t>
                      </a:r>
                      <a:endParaRPr kumimoji="1" lang="ja-JP" altLang="en-US" sz="2400" dirty="0"/>
                    </a:p>
                  </a:txBody>
                  <a:tcPr/>
                </a:tc>
                <a:tc>
                  <a:txBody>
                    <a:bodyPr/>
                    <a:lstStyle/>
                    <a:p>
                      <a:r>
                        <a:rPr kumimoji="1" lang="ja-JP" altLang="en-US" sz="2400" dirty="0" smtClean="0"/>
                        <a:t>コードクローン行数</a:t>
                      </a:r>
                      <a:r>
                        <a:rPr kumimoji="1" lang="en-US" altLang="ja-JP" sz="2400" dirty="0" smtClean="0"/>
                        <a:t>(%)</a:t>
                      </a:r>
                      <a:endParaRPr kumimoji="1" lang="ja-JP" altLang="en-US" sz="2400" dirty="0"/>
                    </a:p>
                  </a:txBody>
                  <a:tcPr/>
                </a:tc>
                <a:extLst>
                  <a:ext uri="{0D108BD9-81ED-4DB2-BD59-A6C34878D82A}">
                    <a16:rowId xmlns:a16="http://schemas.microsoft.com/office/drawing/2014/main" val="10000"/>
                  </a:ext>
                </a:extLst>
              </a:tr>
              <a:tr h="370840">
                <a:tc>
                  <a:txBody>
                    <a:bodyPr/>
                    <a:lstStyle/>
                    <a:p>
                      <a:r>
                        <a:rPr kumimoji="1" lang="en-US" altLang="ja-JP" sz="2400" dirty="0" smtClean="0"/>
                        <a:t>Apache Ant</a:t>
                      </a:r>
                      <a:endParaRPr kumimoji="1" lang="ja-JP" altLang="en-US" sz="2400" dirty="0"/>
                    </a:p>
                  </a:txBody>
                  <a:tcPr/>
                </a:tc>
                <a:tc>
                  <a:txBody>
                    <a:bodyPr/>
                    <a:lstStyle/>
                    <a:p>
                      <a:pPr algn="r"/>
                      <a:r>
                        <a:rPr kumimoji="1" lang="en-US" altLang="ja-JP" sz="2400" dirty="0" smtClean="0"/>
                        <a:t>1.10.1</a:t>
                      </a:r>
                      <a:endParaRPr kumimoji="1" lang="ja-JP" altLang="en-US" sz="2400" dirty="0"/>
                    </a:p>
                  </a:txBody>
                  <a:tcPr/>
                </a:tc>
                <a:tc>
                  <a:txBody>
                    <a:bodyPr/>
                    <a:lstStyle/>
                    <a:p>
                      <a:pPr algn="r"/>
                      <a:r>
                        <a:rPr kumimoji="1" lang="en-US" altLang="ja-JP" sz="2400" dirty="0" smtClean="0"/>
                        <a:t>268</a:t>
                      </a:r>
                      <a:endParaRPr kumimoji="1" lang="ja-JP" altLang="en-US" sz="2400" dirty="0"/>
                    </a:p>
                  </a:txBody>
                  <a:tcPr/>
                </a:tc>
                <a:tc>
                  <a:txBody>
                    <a:bodyPr/>
                    <a:lstStyle/>
                    <a:p>
                      <a:pPr algn="r"/>
                      <a:r>
                        <a:rPr kumimoji="1" lang="en-US" altLang="ja-JP" sz="2400" dirty="0" smtClean="0"/>
                        <a:t>60(22.3)</a:t>
                      </a:r>
                      <a:endParaRPr kumimoji="1" lang="ja-JP" altLang="en-US" sz="2400" dirty="0"/>
                    </a:p>
                  </a:txBody>
                  <a:tcPr/>
                </a:tc>
                <a:extLst>
                  <a:ext uri="{0D108BD9-81ED-4DB2-BD59-A6C34878D82A}">
                    <a16:rowId xmlns:a16="http://schemas.microsoft.com/office/drawing/2014/main" val="10001"/>
                  </a:ext>
                </a:extLst>
              </a:tr>
              <a:tr h="370840">
                <a:tc>
                  <a:txBody>
                    <a:bodyPr/>
                    <a:lstStyle/>
                    <a:p>
                      <a:r>
                        <a:rPr kumimoji="1" lang="en-US" altLang="ja-JP" sz="2400" dirty="0" smtClean="0"/>
                        <a:t>Columba</a:t>
                      </a:r>
                      <a:endParaRPr kumimoji="1" lang="ja-JP" altLang="en-US" sz="2400" dirty="0"/>
                    </a:p>
                  </a:txBody>
                  <a:tcPr/>
                </a:tc>
                <a:tc>
                  <a:txBody>
                    <a:bodyPr/>
                    <a:lstStyle/>
                    <a:p>
                      <a:pPr algn="r"/>
                      <a:r>
                        <a:rPr kumimoji="1" lang="en-US" altLang="ja-JP" sz="2400" dirty="0" smtClean="0"/>
                        <a:t>1.4</a:t>
                      </a:r>
                      <a:endParaRPr kumimoji="1" lang="ja-JP" altLang="en-US" sz="2400" dirty="0"/>
                    </a:p>
                  </a:txBody>
                  <a:tcPr/>
                </a:tc>
                <a:tc>
                  <a:txBody>
                    <a:bodyPr/>
                    <a:lstStyle/>
                    <a:p>
                      <a:pPr algn="r"/>
                      <a:r>
                        <a:rPr kumimoji="1" lang="en-US" altLang="ja-JP" sz="2400" dirty="0" smtClean="0"/>
                        <a:t>54</a:t>
                      </a:r>
                      <a:endParaRPr kumimoji="1" lang="ja-JP" altLang="en-US" sz="2400" dirty="0"/>
                    </a:p>
                  </a:txBody>
                  <a:tcPr/>
                </a:tc>
                <a:tc>
                  <a:txBody>
                    <a:bodyPr/>
                    <a:lstStyle/>
                    <a:p>
                      <a:pPr algn="r"/>
                      <a:r>
                        <a:rPr kumimoji="1" lang="en-US" altLang="ja-JP" sz="2400" dirty="0" smtClean="0"/>
                        <a:t>4.6(8.5)</a:t>
                      </a:r>
                      <a:endParaRPr kumimoji="1" lang="ja-JP" altLang="en-US" sz="2400" dirty="0"/>
                    </a:p>
                  </a:txBody>
                  <a:tcPr/>
                </a:tc>
                <a:extLst>
                  <a:ext uri="{0D108BD9-81ED-4DB2-BD59-A6C34878D82A}">
                    <a16:rowId xmlns:a16="http://schemas.microsoft.com/office/drawing/2014/main" val="10002"/>
                  </a:ext>
                </a:extLst>
              </a:tr>
              <a:tr h="370840">
                <a:tc>
                  <a:txBody>
                    <a:bodyPr/>
                    <a:lstStyle/>
                    <a:p>
                      <a:r>
                        <a:rPr kumimoji="1" lang="en-US" altLang="ja-JP" sz="2400" dirty="0" err="1" smtClean="0"/>
                        <a:t>JMeter</a:t>
                      </a:r>
                      <a:endParaRPr kumimoji="1" lang="ja-JP" altLang="en-US" sz="2400" dirty="0"/>
                    </a:p>
                  </a:txBody>
                  <a:tcPr/>
                </a:tc>
                <a:tc>
                  <a:txBody>
                    <a:bodyPr/>
                    <a:lstStyle/>
                    <a:p>
                      <a:pPr algn="r"/>
                      <a:r>
                        <a:rPr kumimoji="1" lang="en-US" altLang="ja-JP" sz="2400" dirty="0" smtClean="0"/>
                        <a:t>3.2</a:t>
                      </a:r>
                      <a:endParaRPr kumimoji="1" lang="ja-JP" altLang="en-US" sz="2400" dirty="0"/>
                    </a:p>
                  </a:txBody>
                  <a:tcPr/>
                </a:tc>
                <a:tc>
                  <a:txBody>
                    <a:bodyPr/>
                    <a:lstStyle/>
                    <a:p>
                      <a:pPr algn="r"/>
                      <a:r>
                        <a:rPr kumimoji="1" lang="en-US" altLang="ja-JP" sz="2400" dirty="0" smtClean="0"/>
                        <a:t>91</a:t>
                      </a:r>
                      <a:endParaRPr kumimoji="1" lang="ja-JP" altLang="en-US" sz="2400" dirty="0"/>
                    </a:p>
                  </a:txBody>
                  <a:tcPr/>
                </a:tc>
                <a:tc>
                  <a:txBody>
                    <a:bodyPr/>
                    <a:lstStyle/>
                    <a:p>
                      <a:pPr algn="r"/>
                      <a:r>
                        <a:rPr kumimoji="1" lang="en-US" altLang="ja-JP" sz="2400" dirty="0" smtClean="0"/>
                        <a:t>5.6(6.1)</a:t>
                      </a:r>
                      <a:endParaRPr kumimoji="1" lang="ja-JP" altLang="en-US" sz="2400" dirty="0"/>
                    </a:p>
                  </a:txBody>
                  <a:tcPr/>
                </a:tc>
                <a:extLst>
                  <a:ext uri="{0D108BD9-81ED-4DB2-BD59-A6C34878D82A}">
                    <a16:rowId xmlns:a16="http://schemas.microsoft.com/office/drawing/2014/main" val="10003"/>
                  </a:ext>
                </a:extLst>
              </a:tr>
              <a:tr h="370840">
                <a:tc>
                  <a:txBody>
                    <a:bodyPr/>
                    <a:lstStyle/>
                    <a:p>
                      <a:r>
                        <a:rPr kumimoji="1" lang="en-US" altLang="ja-JP" sz="2400" dirty="0" err="1" smtClean="0"/>
                        <a:t>JEdit</a:t>
                      </a:r>
                      <a:endParaRPr kumimoji="1" lang="ja-JP" altLang="en-US" sz="2400" dirty="0"/>
                    </a:p>
                  </a:txBody>
                  <a:tcPr/>
                </a:tc>
                <a:tc>
                  <a:txBody>
                    <a:bodyPr/>
                    <a:lstStyle/>
                    <a:p>
                      <a:pPr algn="r"/>
                      <a:r>
                        <a:rPr kumimoji="1" lang="en-US" altLang="ja-JP" sz="2400" dirty="0" smtClean="0"/>
                        <a:t>5.4.0</a:t>
                      </a:r>
                      <a:endParaRPr kumimoji="1" lang="ja-JP" altLang="en-US" sz="2400" dirty="0"/>
                    </a:p>
                  </a:txBody>
                  <a:tcPr/>
                </a:tc>
                <a:tc>
                  <a:txBody>
                    <a:bodyPr/>
                    <a:lstStyle/>
                    <a:p>
                      <a:pPr algn="r"/>
                      <a:r>
                        <a:rPr kumimoji="1" lang="en-US" altLang="ja-JP" sz="2400" dirty="0" smtClean="0"/>
                        <a:t>180</a:t>
                      </a:r>
                      <a:endParaRPr kumimoji="1" lang="ja-JP" altLang="en-US" sz="2400" dirty="0"/>
                    </a:p>
                  </a:txBody>
                  <a:tcPr/>
                </a:tc>
                <a:tc>
                  <a:txBody>
                    <a:bodyPr/>
                    <a:lstStyle/>
                    <a:p>
                      <a:pPr algn="r"/>
                      <a:r>
                        <a:rPr kumimoji="1" lang="en-US" altLang="ja-JP" sz="2400" dirty="0" smtClean="0"/>
                        <a:t>1.8(1.0)</a:t>
                      </a:r>
                      <a:endParaRPr kumimoji="1" lang="ja-JP" altLang="en-US" sz="2400" dirty="0"/>
                    </a:p>
                  </a:txBody>
                  <a:tcPr/>
                </a:tc>
                <a:extLst>
                  <a:ext uri="{0D108BD9-81ED-4DB2-BD59-A6C34878D82A}">
                    <a16:rowId xmlns:a16="http://schemas.microsoft.com/office/drawing/2014/main" val="10004"/>
                  </a:ext>
                </a:extLst>
              </a:tr>
              <a:tr h="370840">
                <a:tc>
                  <a:txBody>
                    <a:bodyPr/>
                    <a:lstStyle/>
                    <a:p>
                      <a:r>
                        <a:rPr kumimoji="1" lang="en-US" altLang="ja-JP" sz="2400" b="0" dirty="0" err="1" smtClean="0"/>
                        <a:t>JFreeChart</a:t>
                      </a:r>
                      <a:endParaRPr kumimoji="1" lang="ja-JP" altLang="en-US" sz="2400" b="0" dirty="0"/>
                    </a:p>
                  </a:txBody>
                  <a:tcPr/>
                </a:tc>
                <a:tc>
                  <a:txBody>
                    <a:bodyPr/>
                    <a:lstStyle/>
                    <a:p>
                      <a:pPr algn="r"/>
                      <a:r>
                        <a:rPr lang="en-US" altLang="ja-JP" sz="2400" b="0" dirty="0" smtClean="0"/>
                        <a:t>1.0.19</a:t>
                      </a:r>
                      <a:endParaRPr lang="ja-JP" altLang="en-US" sz="2400" b="0" dirty="0"/>
                    </a:p>
                  </a:txBody>
                  <a:tcPr/>
                </a:tc>
                <a:tc>
                  <a:txBody>
                    <a:bodyPr/>
                    <a:lstStyle/>
                    <a:p>
                      <a:pPr algn="r"/>
                      <a:r>
                        <a:rPr lang="en-US" altLang="ja-JP" sz="2400" b="0" dirty="0" smtClean="0"/>
                        <a:t>310</a:t>
                      </a:r>
                      <a:endParaRPr lang="ja-JP" altLang="en-US" sz="2400" b="0" dirty="0"/>
                    </a:p>
                  </a:txBody>
                  <a:tcPr/>
                </a:tc>
                <a:tc>
                  <a:txBody>
                    <a:bodyPr/>
                    <a:lstStyle/>
                    <a:p>
                      <a:pPr algn="r"/>
                      <a:r>
                        <a:rPr lang="en-US" altLang="ja-JP" sz="2400" b="0" dirty="0" smtClean="0"/>
                        <a:t>175(56.4)</a:t>
                      </a:r>
                      <a:endParaRPr lang="ja-JP" altLang="en-US" sz="2400" b="0" dirty="0"/>
                    </a:p>
                  </a:txBody>
                  <a:tcPr/>
                </a:tc>
                <a:extLst>
                  <a:ext uri="{0D108BD9-81ED-4DB2-BD59-A6C34878D82A}">
                    <a16:rowId xmlns:a16="http://schemas.microsoft.com/office/drawing/2014/main" val="10005"/>
                  </a:ext>
                </a:extLst>
              </a:tr>
              <a:tr h="370840">
                <a:tc>
                  <a:txBody>
                    <a:bodyPr/>
                    <a:lstStyle/>
                    <a:p>
                      <a:r>
                        <a:rPr kumimoji="1" lang="en-US" altLang="ja-JP" sz="2400" dirty="0" err="1" smtClean="0"/>
                        <a:t>JRuby</a:t>
                      </a:r>
                      <a:endParaRPr kumimoji="1" lang="ja-JP" altLang="en-US" sz="2400" dirty="0"/>
                    </a:p>
                  </a:txBody>
                  <a:tcPr/>
                </a:tc>
                <a:tc>
                  <a:txBody>
                    <a:bodyPr/>
                    <a:lstStyle/>
                    <a:p>
                      <a:pPr algn="r"/>
                      <a:r>
                        <a:rPr kumimoji="1" lang="en-US" altLang="ja-JP" sz="2400" dirty="0" smtClean="0"/>
                        <a:t>1.7.27</a:t>
                      </a:r>
                      <a:endParaRPr kumimoji="1" lang="ja-JP" altLang="en-US" sz="2400" dirty="0"/>
                    </a:p>
                  </a:txBody>
                  <a:tcPr/>
                </a:tc>
                <a:tc>
                  <a:txBody>
                    <a:bodyPr/>
                    <a:lstStyle/>
                    <a:p>
                      <a:pPr algn="r"/>
                      <a:r>
                        <a:rPr kumimoji="1" lang="en-US" altLang="ja-JP" sz="2400" dirty="0" smtClean="0"/>
                        <a:t>325</a:t>
                      </a:r>
                      <a:endParaRPr kumimoji="1" lang="ja-JP" altLang="en-US" sz="2400" dirty="0"/>
                    </a:p>
                  </a:txBody>
                  <a:tcPr/>
                </a:tc>
                <a:tc>
                  <a:txBody>
                    <a:bodyPr/>
                    <a:lstStyle/>
                    <a:p>
                      <a:pPr algn="r"/>
                      <a:r>
                        <a:rPr kumimoji="1" lang="en-US" altLang="ja-JP" sz="2400" dirty="0" smtClean="0"/>
                        <a:t>61(18.8)</a:t>
                      </a:r>
                      <a:endParaRPr kumimoji="1" lang="ja-JP" altLang="en-US" sz="2400" dirty="0"/>
                    </a:p>
                  </a:txBody>
                  <a:tcPr/>
                </a:tc>
                <a:extLst>
                  <a:ext uri="{0D108BD9-81ED-4DB2-BD59-A6C34878D82A}">
                    <a16:rowId xmlns:a16="http://schemas.microsoft.com/office/drawing/2014/main" val="10006"/>
                  </a:ext>
                </a:extLst>
              </a:tr>
              <a:tr h="370840">
                <a:tc>
                  <a:txBody>
                    <a:bodyPr/>
                    <a:lstStyle/>
                    <a:p>
                      <a:r>
                        <a:rPr kumimoji="1" lang="en-US" altLang="ja-JP" sz="2400" dirty="0" smtClean="0"/>
                        <a:t>Apache Xerces</a:t>
                      </a:r>
                      <a:endParaRPr kumimoji="1" lang="ja-JP" altLang="en-US" sz="2400" dirty="0"/>
                    </a:p>
                  </a:txBody>
                  <a:tcPr/>
                </a:tc>
                <a:tc>
                  <a:txBody>
                    <a:bodyPr/>
                    <a:lstStyle/>
                    <a:p>
                      <a:pPr algn="r"/>
                      <a:r>
                        <a:rPr kumimoji="1" lang="en-US" altLang="ja-JP" sz="2400" dirty="0" smtClean="0"/>
                        <a:t>2.10.0</a:t>
                      </a:r>
                      <a:endParaRPr kumimoji="1" lang="ja-JP" altLang="en-US" sz="2400" dirty="0"/>
                    </a:p>
                  </a:txBody>
                  <a:tcPr/>
                </a:tc>
                <a:tc>
                  <a:txBody>
                    <a:bodyPr/>
                    <a:lstStyle/>
                    <a:p>
                      <a:pPr algn="r"/>
                      <a:r>
                        <a:rPr kumimoji="1" lang="en-US" altLang="ja-JP" sz="2400" dirty="0" smtClean="0"/>
                        <a:t>238</a:t>
                      </a:r>
                      <a:endParaRPr kumimoji="1" lang="ja-JP" altLang="en-US" sz="2400" dirty="0"/>
                    </a:p>
                  </a:txBody>
                  <a:tcPr/>
                </a:tc>
                <a:tc>
                  <a:txBody>
                    <a:bodyPr/>
                    <a:lstStyle/>
                    <a:p>
                      <a:pPr algn="r"/>
                      <a:r>
                        <a:rPr kumimoji="1" lang="en-US" altLang="ja-JP" sz="2400" dirty="0" smtClean="0"/>
                        <a:t>83(34.9)</a:t>
                      </a:r>
                      <a:endParaRPr kumimoji="1" lang="ja-JP" altLang="en-US" sz="2400" dirty="0"/>
                    </a:p>
                  </a:txBody>
                  <a:tcPr/>
                </a:tc>
                <a:extLst>
                  <a:ext uri="{0D108BD9-81ED-4DB2-BD59-A6C34878D82A}">
                    <a16:rowId xmlns:a16="http://schemas.microsoft.com/office/drawing/2014/main" val="10007"/>
                  </a:ext>
                </a:extLst>
              </a:tr>
            </a:tbl>
          </a:graphicData>
        </a:graphic>
      </p:graphicFrame>
      <p:sp>
        <p:nvSpPr>
          <p:cNvPr id="21" name="コンテンツ プレースホルダー 2"/>
          <p:cNvSpPr txBox="1">
            <a:spLocks/>
          </p:cNvSpPr>
          <p:nvPr/>
        </p:nvSpPr>
        <p:spPr>
          <a:xfrm>
            <a:off x="461125" y="892700"/>
            <a:ext cx="7886700" cy="16990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endParaRPr lang="ja-JP" altLang="en-US" dirty="0"/>
          </a:p>
        </p:txBody>
      </p:sp>
    </p:spTree>
    <p:extLst>
      <p:ext uri="{BB962C8B-B14F-4D97-AF65-F5344CB8AC3E}">
        <p14:creationId xmlns:p14="http://schemas.microsoft.com/office/powerpoint/2010/main" val="35990396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リファクタリング</a:t>
            </a:r>
            <a:r>
              <a:rPr lang="ja-JP" altLang="en-US" dirty="0"/>
              <a:t>可能性</a:t>
            </a:r>
            <a:r>
              <a:rPr lang="ja-JP" altLang="en-US" dirty="0" smtClean="0"/>
              <a:t>に基づく　分類</a:t>
            </a:r>
            <a:endParaRPr kumimoji="1" lang="ja-JP" altLang="en-US" dirty="0"/>
          </a:p>
        </p:txBody>
      </p:sp>
      <p:sp>
        <p:nvSpPr>
          <p:cNvPr id="3" name="コンテンツ プレースホルダー 2"/>
          <p:cNvSpPr>
            <a:spLocks noGrp="1"/>
          </p:cNvSpPr>
          <p:nvPr>
            <p:ph idx="1"/>
          </p:nvPr>
        </p:nvSpPr>
        <p:spPr>
          <a:xfrm>
            <a:off x="628650" y="5092260"/>
            <a:ext cx="7886700" cy="1699065"/>
          </a:xfrm>
        </p:spPr>
        <p:txBody>
          <a:bodyPr>
            <a:normAutofit lnSpcReduction="10000"/>
          </a:bodyPr>
          <a:lstStyle/>
          <a:p>
            <a:r>
              <a:rPr lang="en-US" altLang="ja-JP" dirty="0" smtClean="0"/>
              <a:t>Non</a:t>
            </a:r>
            <a:r>
              <a:rPr lang="ja-JP" altLang="en-US" dirty="0" smtClean="0"/>
              <a:t>は，</a:t>
            </a:r>
            <a:r>
              <a:rPr lang="ja-JP" altLang="en-US" dirty="0"/>
              <a:t>集約</a:t>
            </a:r>
            <a:r>
              <a:rPr lang="ja-JP" altLang="en-US" dirty="0" smtClean="0"/>
              <a:t>可能</a:t>
            </a:r>
            <a:r>
              <a:rPr lang="ja-JP" altLang="en-US" dirty="0" smtClean="0"/>
              <a:t>なクローンペア</a:t>
            </a:r>
            <a:r>
              <a:rPr lang="ja-JP" altLang="en-US" dirty="0" smtClean="0"/>
              <a:t>が　　　　　　　　</a:t>
            </a:r>
            <a:r>
              <a:rPr lang="ja-JP" altLang="en-US" dirty="0" smtClean="0">
                <a:solidFill>
                  <a:srgbClr val="FF0000"/>
                </a:solidFill>
              </a:rPr>
              <a:t>含まれて</a:t>
            </a:r>
            <a:r>
              <a:rPr lang="ja-JP" altLang="en-US" dirty="0" smtClean="0">
                <a:solidFill>
                  <a:srgbClr val="FF0000"/>
                </a:solidFill>
              </a:rPr>
              <a:t>いない</a:t>
            </a:r>
            <a:r>
              <a:rPr lang="ja-JP" altLang="en-US" dirty="0" smtClean="0"/>
              <a:t>ので除外する．</a:t>
            </a:r>
            <a:endParaRPr lang="en-US" altLang="ja-JP" dirty="0" smtClean="0"/>
          </a:p>
          <a:p>
            <a:r>
              <a:rPr lang="en-US" altLang="ja-JP" dirty="0" smtClean="0"/>
              <a:t>Part</a:t>
            </a:r>
            <a:r>
              <a:rPr kumimoji="1" lang="ja-JP" altLang="en-US" dirty="0" smtClean="0"/>
              <a:t>は，集約不可なコードクローン</a:t>
            </a:r>
            <a:r>
              <a:rPr kumimoji="1" lang="ja-JP" altLang="en-US" dirty="0" smtClean="0"/>
              <a:t>を</a:t>
            </a:r>
            <a:r>
              <a:rPr kumimoji="1" lang="ja-JP" altLang="en-US" dirty="0" smtClean="0"/>
              <a:t>除外して　　集約可能なコードクローンは調査対象に残す．．</a:t>
            </a:r>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23</a:t>
            </a:fld>
            <a:endParaRPr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694942796"/>
              </p:ext>
            </p:extLst>
          </p:nvPr>
        </p:nvGraphicFramePr>
        <p:xfrm>
          <a:off x="505205" y="1291097"/>
          <a:ext cx="8010145" cy="3657600"/>
        </p:xfrm>
        <a:graphic>
          <a:graphicData uri="http://schemas.openxmlformats.org/drawingml/2006/table">
            <a:tbl>
              <a:tblPr firstRow="1" bandRow="1">
                <a:tableStyleId>{93296810-A885-4BE3-A3E7-6D5BEEA58F35}</a:tableStyleId>
              </a:tblPr>
              <a:tblGrid>
                <a:gridCol w="2221167">
                  <a:extLst>
                    <a:ext uri="{9D8B030D-6E8A-4147-A177-3AD203B41FA5}">
                      <a16:colId xmlns:a16="http://schemas.microsoft.com/office/drawing/2014/main" val="20000"/>
                    </a:ext>
                  </a:extLst>
                </a:gridCol>
                <a:gridCol w="1777362">
                  <a:extLst>
                    <a:ext uri="{9D8B030D-6E8A-4147-A177-3AD203B41FA5}">
                      <a16:colId xmlns:a16="http://schemas.microsoft.com/office/drawing/2014/main" val="20001"/>
                    </a:ext>
                  </a:extLst>
                </a:gridCol>
                <a:gridCol w="2073166">
                  <a:extLst>
                    <a:ext uri="{9D8B030D-6E8A-4147-A177-3AD203B41FA5}">
                      <a16:colId xmlns:a16="http://schemas.microsoft.com/office/drawing/2014/main" val="20002"/>
                    </a:ext>
                  </a:extLst>
                </a:gridCol>
                <a:gridCol w="1938450">
                  <a:extLst>
                    <a:ext uri="{9D8B030D-6E8A-4147-A177-3AD203B41FA5}">
                      <a16:colId xmlns:a16="http://schemas.microsoft.com/office/drawing/2014/main" val="20003"/>
                    </a:ext>
                  </a:extLst>
                </a:gridCol>
              </a:tblGrid>
              <a:tr h="370840">
                <a:tc>
                  <a:txBody>
                    <a:bodyPr/>
                    <a:lstStyle/>
                    <a:p>
                      <a:r>
                        <a:rPr kumimoji="1" lang="ja-JP" altLang="en-US" sz="2400" dirty="0" smtClean="0"/>
                        <a:t>プロジェクト名</a:t>
                      </a:r>
                      <a:endParaRPr kumimoji="1" lang="ja-JP" altLang="en-US" sz="2400" dirty="0"/>
                    </a:p>
                  </a:txBody>
                  <a:tcPr/>
                </a:tc>
                <a:tc>
                  <a:txBody>
                    <a:bodyPr/>
                    <a:lstStyle/>
                    <a:p>
                      <a:r>
                        <a:rPr kumimoji="1" lang="en-US" altLang="ja-JP" sz="2400" dirty="0" smtClean="0"/>
                        <a:t>All</a:t>
                      </a:r>
                      <a:endParaRPr kumimoji="1" lang="ja-JP" altLang="en-US" sz="2400" dirty="0"/>
                    </a:p>
                  </a:txBody>
                  <a:tcPr/>
                </a:tc>
                <a:tc>
                  <a:txBody>
                    <a:bodyPr/>
                    <a:lstStyle/>
                    <a:p>
                      <a:r>
                        <a:rPr kumimoji="1" lang="en-US" altLang="ja-JP" sz="2400" dirty="0" smtClean="0"/>
                        <a:t>Part</a:t>
                      </a:r>
                      <a:endParaRPr kumimoji="1" lang="ja-JP" altLang="en-US" sz="2400" dirty="0"/>
                    </a:p>
                  </a:txBody>
                  <a:tcPr/>
                </a:tc>
                <a:tc>
                  <a:txBody>
                    <a:bodyPr/>
                    <a:lstStyle/>
                    <a:p>
                      <a:r>
                        <a:rPr kumimoji="1" lang="en-US" altLang="ja-JP" sz="2400" b="1" dirty="0" smtClean="0"/>
                        <a:t>Non</a:t>
                      </a:r>
                      <a:endParaRPr kumimoji="1" lang="ja-JP" altLang="en-US" sz="2400" b="1" dirty="0"/>
                    </a:p>
                  </a:txBody>
                  <a:tcPr/>
                </a:tc>
                <a:extLst>
                  <a:ext uri="{0D108BD9-81ED-4DB2-BD59-A6C34878D82A}">
                    <a16:rowId xmlns:a16="http://schemas.microsoft.com/office/drawing/2014/main" val="10000"/>
                  </a:ext>
                </a:extLst>
              </a:tr>
              <a:tr h="370840">
                <a:tc>
                  <a:txBody>
                    <a:bodyPr/>
                    <a:lstStyle/>
                    <a:p>
                      <a:r>
                        <a:rPr kumimoji="1" lang="en-US" altLang="ja-JP" sz="2400" dirty="0" smtClean="0"/>
                        <a:t>Apache Ant</a:t>
                      </a:r>
                      <a:endParaRPr kumimoji="1" lang="ja-JP" altLang="en-US" sz="2400" dirty="0"/>
                    </a:p>
                  </a:txBody>
                  <a:tcPr/>
                </a:tc>
                <a:tc>
                  <a:txBody>
                    <a:bodyPr/>
                    <a:lstStyle/>
                    <a:p>
                      <a:pPr algn="r"/>
                      <a:r>
                        <a:rPr kumimoji="1" lang="en-US" altLang="ja-JP" sz="2400" dirty="0" smtClean="0"/>
                        <a:t>303(30.1)</a:t>
                      </a:r>
                      <a:endParaRPr kumimoji="1" lang="ja-JP" altLang="en-US" sz="2400" dirty="0"/>
                    </a:p>
                  </a:txBody>
                  <a:tcPr/>
                </a:tc>
                <a:tc>
                  <a:txBody>
                    <a:bodyPr/>
                    <a:lstStyle/>
                    <a:p>
                      <a:pPr algn="r"/>
                      <a:r>
                        <a:rPr kumimoji="1" lang="en-US" altLang="ja-JP" sz="2400" dirty="0" smtClean="0"/>
                        <a:t>50(5.0)</a:t>
                      </a:r>
                      <a:endParaRPr kumimoji="1" lang="ja-JP" altLang="en-US" sz="2400" dirty="0"/>
                    </a:p>
                  </a:txBody>
                  <a:tcPr/>
                </a:tc>
                <a:tc>
                  <a:txBody>
                    <a:bodyPr/>
                    <a:lstStyle/>
                    <a:p>
                      <a:pPr algn="r"/>
                      <a:r>
                        <a:rPr kumimoji="1" lang="en-US" altLang="ja-JP" sz="2400" dirty="0" smtClean="0"/>
                        <a:t>652(64.9)</a:t>
                      </a:r>
                      <a:endParaRPr kumimoji="1" lang="ja-JP" altLang="en-US" sz="2400" b="1" dirty="0"/>
                    </a:p>
                  </a:txBody>
                  <a:tcPr/>
                </a:tc>
                <a:extLst>
                  <a:ext uri="{0D108BD9-81ED-4DB2-BD59-A6C34878D82A}">
                    <a16:rowId xmlns:a16="http://schemas.microsoft.com/office/drawing/2014/main" val="10001"/>
                  </a:ext>
                </a:extLst>
              </a:tr>
              <a:tr h="370840">
                <a:tc>
                  <a:txBody>
                    <a:bodyPr/>
                    <a:lstStyle/>
                    <a:p>
                      <a:r>
                        <a:rPr kumimoji="1" lang="en-US" altLang="ja-JP" sz="2400" dirty="0" smtClean="0"/>
                        <a:t>Columba</a:t>
                      </a:r>
                      <a:endParaRPr kumimoji="1" lang="ja-JP" altLang="en-US" sz="2400" dirty="0"/>
                    </a:p>
                  </a:txBody>
                  <a:tcPr/>
                </a:tc>
                <a:tc>
                  <a:txBody>
                    <a:bodyPr/>
                    <a:lstStyle/>
                    <a:p>
                      <a:pPr algn="r"/>
                      <a:r>
                        <a:rPr kumimoji="1" lang="en-US" altLang="ja-JP" sz="2400" dirty="0" smtClean="0"/>
                        <a:t>37(27.4)</a:t>
                      </a:r>
                      <a:endParaRPr kumimoji="1" lang="ja-JP" altLang="en-US" sz="2400" dirty="0"/>
                    </a:p>
                  </a:txBody>
                  <a:tcPr/>
                </a:tc>
                <a:tc>
                  <a:txBody>
                    <a:bodyPr/>
                    <a:lstStyle/>
                    <a:p>
                      <a:pPr algn="r"/>
                      <a:r>
                        <a:rPr kumimoji="1" lang="en-US" altLang="ja-JP" sz="2400" dirty="0" smtClean="0"/>
                        <a:t>4(3.0)</a:t>
                      </a:r>
                      <a:endParaRPr kumimoji="1" lang="ja-JP" altLang="en-US" sz="2400" dirty="0"/>
                    </a:p>
                  </a:txBody>
                  <a:tcPr/>
                </a:tc>
                <a:tc>
                  <a:txBody>
                    <a:bodyPr/>
                    <a:lstStyle/>
                    <a:p>
                      <a:pPr algn="r"/>
                      <a:r>
                        <a:rPr kumimoji="1" lang="en-US" altLang="ja-JP" sz="2400" dirty="0" smtClean="0"/>
                        <a:t>94(69.6)</a:t>
                      </a:r>
                      <a:endParaRPr kumimoji="1" lang="ja-JP" altLang="en-US" sz="2400" b="1" dirty="0"/>
                    </a:p>
                  </a:txBody>
                  <a:tcPr/>
                </a:tc>
                <a:extLst>
                  <a:ext uri="{0D108BD9-81ED-4DB2-BD59-A6C34878D82A}">
                    <a16:rowId xmlns:a16="http://schemas.microsoft.com/office/drawing/2014/main" val="10002"/>
                  </a:ext>
                </a:extLst>
              </a:tr>
              <a:tr h="370840">
                <a:tc>
                  <a:txBody>
                    <a:bodyPr/>
                    <a:lstStyle/>
                    <a:p>
                      <a:r>
                        <a:rPr kumimoji="1" lang="en-US" altLang="ja-JP" sz="2400" dirty="0" err="1" smtClean="0"/>
                        <a:t>JMeter</a:t>
                      </a:r>
                      <a:endParaRPr kumimoji="1" lang="ja-JP" altLang="en-US" sz="2400" dirty="0"/>
                    </a:p>
                  </a:txBody>
                  <a:tcPr/>
                </a:tc>
                <a:tc>
                  <a:txBody>
                    <a:bodyPr/>
                    <a:lstStyle/>
                    <a:p>
                      <a:pPr algn="r"/>
                      <a:r>
                        <a:rPr kumimoji="1" lang="en-US" altLang="ja-JP" sz="2400" dirty="0" smtClean="0"/>
                        <a:t>43(21.4)</a:t>
                      </a:r>
                      <a:endParaRPr kumimoji="1" lang="ja-JP" altLang="en-US" sz="2400" dirty="0"/>
                    </a:p>
                  </a:txBody>
                  <a:tcPr/>
                </a:tc>
                <a:tc>
                  <a:txBody>
                    <a:bodyPr/>
                    <a:lstStyle/>
                    <a:p>
                      <a:pPr algn="r"/>
                      <a:r>
                        <a:rPr kumimoji="1" lang="en-US" altLang="ja-JP" sz="2400" dirty="0" smtClean="0"/>
                        <a:t>2(1.0)</a:t>
                      </a:r>
                      <a:endParaRPr kumimoji="1" lang="ja-JP" altLang="en-US" sz="2400" dirty="0"/>
                    </a:p>
                  </a:txBody>
                  <a:tcPr/>
                </a:tc>
                <a:tc>
                  <a:txBody>
                    <a:bodyPr/>
                    <a:lstStyle/>
                    <a:p>
                      <a:pPr algn="r"/>
                      <a:r>
                        <a:rPr kumimoji="1" lang="en-US" altLang="ja-JP" sz="2400" dirty="0" smtClean="0"/>
                        <a:t>156(77.6)</a:t>
                      </a:r>
                      <a:endParaRPr kumimoji="1" lang="ja-JP" altLang="en-US" sz="2400" b="1" dirty="0"/>
                    </a:p>
                  </a:txBody>
                  <a:tcPr/>
                </a:tc>
                <a:extLst>
                  <a:ext uri="{0D108BD9-81ED-4DB2-BD59-A6C34878D82A}">
                    <a16:rowId xmlns:a16="http://schemas.microsoft.com/office/drawing/2014/main" val="10003"/>
                  </a:ext>
                </a:extLst>
              </a:tr>
              <a:tr h="370840">
                <a:tc>
                  <a:txBody>
                    <a:bodyPr/>
                    <a:lstStyle/>
                    <a:p>
                      <a:r>
                        <a:rPr kumimoji="1" lang="en-US" altLang="ja-JP" sz="2400" dirty="0" err="1" smtClean="0"/>
                        <a:t>JEdit</a:t>
                      </a:r>
                      <a:endParaRPr kumimoji="1" lang="ja-JP" altLang="en-US" sz="2400" dirty="0"/>
                    </a:p>
                  </a:txBody>
                  <a:tcPr/>
                </a:tc>
                <a:tc>
                  <a:txBody>
                    <a:bodyPr/>
                    <a:lstStyle/>
                    <a:p>
                      <a:pPr algn="r"/>
                      <a:r>
                        <a:rPr kumimoji="1" lang="en-US" altLang="ja-JP" sz="2400" dirty="0" smtClean="0"/>
                        <a:t>14(25.9)</a:t>
                      </a:r>
                      <a:endParaRPr kumimoji="1" lang="ja-JP" altLang="en-US" sz="2400" dirty="0"/>
                    </a:p>
                  </a:txBody>
                  <a:tcPr/>
                </a:tc>
                <a:tc>
                  <a:txBody>
                    <a:bodyPr/>
                    <a:lstStyle/>
                    <a:p>
                      <a:pPr algn="r"/>
                      <a:r>
                        <a:rPr kumimoji="1" lang="en-US" altLang="ja-JP" sz="2400" dirty="0" smtClean="0"/>
                        <a:t>1(1.9)</a:t>
                      </a:r>
                      <a:endParaRPr kumimoji="1" lang="ja-JP" altLang="en-US" sz="2400" dirty="0"/>
                    </a:p>
                  </a:txBody>
                  <a:tcPr/>
                </a:tc>
                <a:tc>
                  <a:txBody>
                    <a:bodyPr/>
                    <a:lstStyle/>
                    <a:p>
                      <a:pPr algn="r"/>
                      <a:r>
                        <a:rPr kumimoji="1" lang="en-US" altLang="ja-JP" sz="2400" dirty="0" smtClean="0"/>
                        <a:t>39(72.2)</a:t>
                      </a:r>
                      <a:endParaRPr kumimoji="1" lang="ja-JP" altLang="en-US" sz="2400" b="1" dirty="0"/>
                    </a:p>
                  </a:txBody>
                  <a:tcPr/>
                </a:tc>
                <a:extLst>
                  <a:ext uri="{0D108BD9-81ED-4DB2-BD59-A6C34878D82A}">
                    <a16:rowId xmlns:a16="http://schemas.microsoft.com/office/drawing/2014/main" val="10004"/>
                  </a:ext>
                </a:extLst>
              </a:tr>
              <a:tr h="370840">
                <a:tc>
                  <a:txBody>
                    <a:bodyPr/>
                    <a:lstStyle/>
                    <a:p>
                      <a:r>
                        <a:rPr kumimoji="1" lang="en-US" altLang="ja-JP" sz="2400" dirty="0" err="1" smtClean="0"/>
                        <a:t>JFreeChart</a:t>
                      </a:r>
                      <a:endParaRPr kumimoji="1" lang="ja-JP" altLang="en-US" sz="2400" dirty="0"/>
                    </a:p>
                  </a:txBody>
                  <a:tcPr/>
                </a:tc>
                <a:tc>
                  <a:txBody>
                    <a:bodyPr/>
                    <a:lstStyle/>
                    <a:p>
                      <a:pPr algn="r"/>
                      <a:r>
                        <a:rPr lang="en-US" altLang="ja-JP" sz="2400" dirty="0" smtClean="0"/>
                        <a:t>449(19.4)</a:t>
                      </a:r>
                      <a:endParaRPr lang="ja-JP" altLang="en-US" sz="2400" dirty="0"/>
                    </a:p>
                  </a:txBody>
                  <a:tcPr/>
                </a:tc>
                <a:tc>
                  <a:txBody>
                    <a:bodyPr/>
                    <a:lstStyle/>
                    <a:p>
                      <a:pPr algn="r"/>
                      <a:r>
                        <a:rPr lang="en-US" altLang="ja-JP" sz="2400" dirty="0" smtClean="0"/>
                        <a:t>180(7.8)</a:t>
                      </a:r>
                      <a:endParaRPr lang="ja-JP" altLang="en-US" sz="2400" dirty="0"/>
                    </a:p>
                  </a:txBody>
                  <a:tcPr/>
                </a:tc>
                <a:tc>
                  <a:txBody>
                    <a:bodyPr/>
                    <a:lstStyle/>
                    <a:p>
                      <a:pPr algn="r"/>
                      <a:r>
                        <a:rPr lang="en-US" altLang="ja-JP" sz="2400" dirty="0" smtClean="0"/>
                        <a:t>1680(72.8)</a:t>
                      </a:r>
                      <a:endParaRPr lang="ja-JP" altLang="en-US" sz="2400" b="1" dirty="0"/>
                    </a:p>
                  </a:txBody>
                  <a:tcPr/>
                </a:tc>
                <a:extLst>
                  <a:ext uri="{0D108BD9-81ED-4DB2-BD59-A6C34878D82A}">
                    <a16:rowId xmlns:a16="http://schemas.microsoft.com/office/drawing/2014/main" val="10005"/>
                  </a:ext>
                </a:extLst>
              </a:tr>
              <a:tr h="370840">
                <a:tc>
                  <a:txBody>
                    <a:bodyPr/>
                    <a:lstStyle/>
                    <a:p>
                      <a:r>
                        <a:rPr kumimoji="1" lang="en-US" altLang="ja-JP" sz="2400" dirty="0" err="1" smtClean="0"/>
                        <a:t>JRuby</a:t>
                      </a:r>
                      <a:endParaRPr kumimoji="1" lang="ja-JP" altLang="en-US" sz="2400" dirty="0"/>
                    </a:p>
                  </a:txBody>
                  <a:tcPr/>
                </a:tc>
                <a:tc>
                  <a:txBody>
                    <a:bodyPr/>
                    <a:lstStyle/>
                    <a:p>
                      <a:pPr algn="r"/>
                      <a:r>
                        <a:rPr kumimoji="1" lang="en-US" altLang="ja-JP" sz="2400" dirty="0" smtClean="0"/>
                        <a:t>312(22.3)</a:t>
                      </a:r>
                      <a:endParaRPr kumimoji="1" lang="ja-JP" altLang="en-US" sz="2400" dirty="0"/>
                    </a:p>
                  </a:txBody>
                  <a:tcPr/>
                </a:tc>
                <a:tc>
                  <a:txBody>
                    <a:bodyPr/>
                    <a:lstStyle/>
                    <a:p>
                      <a:pPr algn="r"/>
                      <a:r>
                        <a:rPr kumimoji="1" lang="en-US" altLang="ja-JP" sz="2400" dirty="0" smtClean="0"/>
                        <a:t>39(2.8)</a:t>
                      </a:r>
                      <a:endParaRPr kumimoji="1" lang="ja-JP" altLang="en-US" sz="2400" dirty="0"/>
                    </a:p>
                  </a:txBody>
                  <a:tcPr/>
                </a:tc>
                <a:tc>
                  <a:txBody>
                    <a:bodyPr/>
                    <a:lstStyle/>
                    <a:p>
                      <a:pPr algn="r"/>
                      <a:r>
                        <a:rPr kumimoji="1" lang="en-US" altLang="ja-JP" sz="2400" dirty="0" smtClean="0"/>
                        <a:t>1047(74.9)</a:t>
                      </a:r>
                      <a:endParaRPr kumimoji="1" lang="ja-JP" altLang="en-US" sz="2400" b="1" dirty="0"/>
                    </a:p>
                  </a:txBody>
                  <a:tcPr/>
                </a:tc>
                <a:extLst>
                  <a:ext uri="{0D108BD9-81ED-4DB2-BD59-A6C34878D82A}">
                    <a16:rowId xmlns:a16="http://schemas.microsoft.com/office/drawing/2014/main" val="10006"/>
                  </a:ext>
                </a:extLst>
              </a:tr>
              <a:tr h="370840">
                <a:tc>
                  <a:txBody>
                    <a:bodyPr/>
                    <a:lstStyle/>
                    <a:p>
                      <a:r>
                        <a:rPr kumimoji="1" lang="en-US" altLang="ja-JP" sz="2400" dirty="0" smtClean="0"/>
                        <a:t>Apache Xerces</a:t>
                      </a:r>
                      <a:endParaRPr kumimoji="1" lang="ja-JP" altLang="en-US" sz="2400" dirty="0"/>
                    </a:p>
                  </a:txBody>
                  <a:tcPr/>
                </a:tc>
                <a:tc>
                  <a:txBody>
                    <a:bodyPr/>
                    <a:lstStyle/>
                    <a:p>
                      <a:pPr algn="r"/>
                      <a:r>
                        <a:rPr kumimoji="1" lang="en-US" altLang="ja-JP" sz="2400" dirty="0" smtClean="0"/>
                        <a:t>292(22.3)</a:t>
                      </a:r>
                      <a:endParaRPr kumimoji="1" lang="ja-JP" altLang="en-US" sz="2400" dirty="0"/>
                    </a:p>
                  </a:txBody>
                  <a:tcPr/>
                </a:tc>
                <a:tc>
                  <a:txBody>
                    <a:bodyPr/>
                    <a:lstStyle/>
                    <a:p>
                      <a:pPr algn="r"/>
                      <a:r>
                        <a:rPr kumimoji="1" lang="en-US" altLang="ja-JP" sz="2400" dirty="0" smtClean="0"/>
                        <a:t>82(6.3)</a:t>
                      </a:r>
                      <a:endParaRPr kumimoji="1" lang="ja-JP" altLang="en-US" sz="2400" dirty="0"/>
                    </a:p>
                  </a:txBody>
                  <a:tcPr/>
                </a:tc>
                <a:tc>
                  <a:txBody>
                    <a:bodyPr/>
                    <a:lstStyle/>
                    <a:p>
                      <a:pPr algn="r"/>
                      <a:r>
                        <a:rPr kumimoji="1" lang="en-US" altLang="ja-JP" sz="2400" dirty="0" smtClean="0"/>
                        <a:t>937(71.5)</a:t>
                      </a:r>
                      <a:endParaRPr kumimoji="1" lang="ja-JP" altLang="en-US" sz="2400" b="1"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5154098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調査結果　</a:t>
            </a:r>
            <a:r>
              <a:rPr kumimoji="1" lang="en-US" altLang="ja-JP" dirty="0" smtClean="0"/>
              <a:t/>
            </a:r>
            <a:br>
              <a:rPr kumimoji="1" lang="en-US" altLang="ja-JP" dirty="0" smtClean="0"/>
            </a:br>
            <a:r>
              <a:rPr lang="ja-JP" altLang="en-US" dirty="0" smtClean="0"/>
              <a:t>削減可能ソースコード量</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削減可能ソースコード量について</a:t>
            </a:r>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24</a:t>
            </a:fld>
            <a:endParaRPr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1570239788"/>
              </p:ext>
            </p:extLst>
          </p:nvPr>
        </p:nvGraphicFramePr>
        <p:xfrm>
          <a:off x="44799" y="1213107"/>
          <a:ext cx="9054402" cy="4023360"/>
        </p:xfrm>
        <a:graphic>
          <a:graphicData uri="http://schemas.openxmlformats.org/drawingml/2006/table">
            <a:tbl>
              <a:tblPr firstRow="1" bandRow="1">
                <a:tableStyleId>{00A15C55-8517-42AA-B614-E9B94910E393}</a:tableStyleId>
              </a:tblPr>
              <a:tblGrid>
                <a:gridCol w="2221167">
                  <a:extLst>
                    <a:ext uri="{9D8B030D-6E8A-4147-A177-3AD203B41FA5}">
                      <a16:colId xmlns:a16="http://schemas.microsoft.com/office/drawing/2014/main" val="20000"/>
                    </a:ext>
                  </a:extLst>
                </a:gridCol>
                <a:gridCol w="3462655">
                  <a:extLst>
                    <a:ext uri="{9D8B030D-6E8A-4147-A177-3AD203B41FA5}">
                      <a16:colId xmlns:a16="http://schemas.microsoft.com/office/drawing/2014/main" val="20001"/>
                    </a:ext>
                  </a:extLst>
                </a:gridCol>
                <a:gridCol w="3370580">
                  <a:extLst>
                    <a:ext uri="{9D8B030D-6E8A-4147-A177-3AD203B41FA5}">
                      <a16:colId xmlns:a16="http://schemas.microsoft.com/office/drawing/2014/main" val="20002"/>
                    </a:ext>
                  </a:extLst>
                </a:gridCol>
              </a:tblGrid>
              <a:tr h="370840">
                <a:tc>
                  <a:txBody>
                    <a:bodyPr/>
                    <a:lstStyle/>
                    <a:p>
                      <a:r>
                        <a:rPr kumimoji="1" lang="ja-JP" altLang="en-US" sz="2400" dirty="0" smtClean="0"/>
                        <a:t>プロジェクト名</a:t>
                      </a:r>
                      <a:endParaRPr kumimoji="1" lang="ja-JP" altLang="en-US" sz="2400" dirty="0"/>
                    </a:p>
                  </a:txBody>
                  <a:tcPr/>
                </a:tc>
                <a:tc>
                  <a:txBody>
                    <a:bodyPr/>
                    <a:lstStyle/>
                    <a:p>
                      <a:r>
                        <a:rPr kumimoji="1" lang="en-US" altLang="ja-JP" sz="2400" dirty="0" err="1" smtClean="0"/>
                        <a:t>JDeodorant</a:t>
                      </a:r>
                      <a:r>
                        <a:rPr kumimoji="1" lang="ja-JP" altLang="en-US" sz="2400" dirty="0" smtClean="0"/>
                        <a:t>による　　　</a:t>
                      </a:r>
                      <a:r>
                        <a:rPr kumimoji="1" lang="ja-JP" altLang="en-US" sz="2400" dirty="0" smtClean="0"/>
                        <a:t>集約可能</a:t>
                      </a:r>
                      <a:r>
                        <a:rPr kumimoji="1" lang="ja-JP" altLang="en-US" sz="2400" dirty="0" smtClean="0"/>
                        <a:t>行数</a:t>
                      </a:r>
                      <a:r>
                        <a:rPr kumimoji="1" lang="en-US" altLang="ja-JP" sz="2400" dirty="0" smtClean="0"/>
                        <a:t>(%)</a:t>
                      </a:r>
                      <a:endParaRPr kumimoji="1" lang="ja-JP" altLang="en-US" sz="2400" dirty="0"/>
                    </a:p>
                  </a:txBody>
                  <a:tcPr/>
                </a:tc>
                <a:tc>
                  <a:txBody>
                    <a:bodyPr/>
                    <a:lstStyle/>
                    <a:p>
                      <a:r>
                        <a:rPr kumimoji="1" lang="ja-JP" altLang="en-US" sz="2400" dirty="0" smtClean="0"/>
                        <a:t>削減可能ソースコード量</a:t>
                      </a:r>
                      <a:r>
                        <a:rPr kumimoji="1" lang="en-US" altLang="ja-JP" sz="2400" dirty="0" smtClean="0"/>
                        <a:t>(%)</a:t>
                      </a:r>
                      <a:endParaRPr kumimoji="1" lang="ja-JP" altLang="en-US" sz="2400" dirty="0"/>
                    </a:p>
                  </a:txBody>
                  <a:tcPr/>
                </a:tc>
                <a:extLst>
                  <a:ext uri="{0D108BD9-81ED-4DB2-BD59-A6C34878D82A}">
                    <a16:rowId xmlns:a16="http://schemas.microsoft.com/office/drawing/2014/main" val="10000"/>
                  </a:ext>
                </a:extLst>
              </a:tr>
              <a:tr h="370840">
                <a:tc>
                  <a:txBody>
                    <a:bodyPr/>
                    <a:lstStyle/>
                    <a:p>
                      <a:r>
                        <a:rPr kumimoji="1" lang="en-US" altLang="ja-JP" sz="2400" dirty="0" smtClean="0"/>
                        <a:t>Apache Ant</a:t>
                      </a:r>
                      <a:endParaRPr kumimoji="1" lang="ja-JP" altLang="en-US" sz="2400" dirty="0"/>
                    </a:p>
                  </a:txBody>
                  <a:tcPr/>
                </a:tc>
                <a:tc>
                  <a:txBody>
                    <a:bodyPr/>
                    <a:lstStyle/>
                    <a:p>
                      <a:pPr algn="r"/>
                      <a:r>
                        <a:rPr kumimoji="1" lang="en-US" altLang="ja-JP" sz="2400" dirty="0" smtClean="0"/>
                        <a:t>11224(18.7)</a:t>
                      </a:r>
                      <a:endParaRPr kumimoji="1" lang="ja-JP" altLang="en-US" sz="2400" dirty="0"/>
                    </a:p>
                  </a:txBody>
                  <a:tcPr/>
                </a:tc>
                <a:tc>
                  <a:txBody>
                    <a:bodyPr/>
                    <a:lstStyle/>
                    <a:p>
                      <a:pPr algn="r"/>
                      <a:r>
                        <a:rPr kumimoji="1" lang="en-US" altLang="ja-JP" sz="2400" dirty="0" smtClean="0"/>
                        <a:t>3429(5.7)</a:t>
                      </a:r>
                      <a:endParaRPr kumimoji="1" lang="ja-JP" altLang="en-US" sz="2400" dirty="0"/>
                    </a:p>
                  </a:txBody>
                  <a:tcPr/>
                </a:tc>
                <a:extLst>
                  <a:ext uri="{0D108BD9-81ED-4DB2-BD59-A6C34878D82A}">
                    <a16:rowId xmlns:a16="http://schemas.microsoft.com/office/drawing/2014/main" val="10001"/>
                  </a:ext>
                </a:extLst>
              </a:tr>
              <a:tr h="370840">
                <a:tc>
                  <a:txBody>
                    <a:bodyPr/>
                    <a:lstStyle/>
                    <a:p>
                      <a:r>
                        <a:rPr kumimoji="1" lang="en-US" altLang="ja-JP" sz="2400" dirty="0" smtClean="0"/>
                        <a:t>Columba</a:t>
                      </a:r>
                      <a:endParaRPr kumimoji="1" lang="ja-JP" altLang="en-US" sz="2400" dirty="0"/>
                    </a:p>
                  </a:txBody>
                  <a:tcPr/>
                </a:tc>
                <a:tc>
                  <a:txBody>
                    <a:bodyPr/>
                    <a:lstStyle/>
                    <a:p>
                      <a:pPr algn="r"/>
                      <a:r>
                        <a:rPr kumimoji="1" lang="en-US" altLang="ja-JP" sz="2400" dirty="0" smtClean="0"/>
                        <a:t>1394(25.5)</a:t>
                      </a:r>
                      <a:endParaRPr kumimoji="1" lang="ja-JP" altLang="en-US" sz="2400" dirty="0"/>
                    </a:p>
                  </a:txBody>
                  <a:tcPr/>
                </a:tc>
                <a:tc>
                  <a:txBody>
                    <a:bodyPr/>
                    <a:lstStyle/>
                    <a:p>
                      <a:pPr algn="r"/>
                      <a:r>
                        <a:rPr kumimoji="1" lang="en-US" altLang="ja-JP" sz="2400" dirty="0" smtClean="0"/>
                        <a:t>584(</a:t>
                      </a:r>
                      <a:r>
                        <a:rPr kumimoji="1" lang="en-US" altLang="ja-JP" sz="2400" dirty="0" smtClean="0">
                          <a:solidFill>
                            <a:srgbClr val="FF0000"/>
                          </a:solidFill>
                        </a:rPr>
                        <a:t>10.7</a:t>
                      </a:r>
                      <a:r>
                        <a:rPr kumimoji="1" lang="en-US" altLang="ja-JP" sz="2400" dirty="0" smtClean="0"/>
                        <a:t>)</a:t>
                      </a:r>
                      <a:endParaRPr kumimoji="1" lang="ja-JP" altLang="en-US" sz="2400" dirty="0"/>
                    </a:p>
                  </a:txBody>
                  <a:tcPr/>
                </a:tc>
                <a:extLst>
                  <a:ext uri="{0D108BD9-81ED-4DB2-BD59-A6C34878D82A}">
                    <a16:rowId xmlns:a16="http://schemas.microsoft.com/office/drawing/2014/main" val="10002"/>
                  </a:ext>
                </a:extLst>
              </a:tr>
              <a:tr h="370840">
                <a:tc>
                  <a:txBody>
                    <a:bodyPr/>
                    <a:lstStyle/>
                    <a:p>
                      <a:r>
                        <a:rPr kumimoji="1" lang="en-US" altLang="ja-JP" sz="2400" dirty="0" err="1" smtClean="0"/>
                        <a:t>JMeter</a:t>
                      </a:r>
                      <a:endParaRPr kumimoji="1" lang="ja-JP" altLang="en-US" sz="2400" dirty="0"/>
                    </a:p>
                  </a:txBody>
                  <a:tcPr/>
                </a:tc>
                <a:tc>
                  <a:txBody>
                    <a:bodyPr/>
                    <a:lstStyle/>
                    <a:p>
                      <a:pPr algn="r"/>
                      <a:r>
                        <a:rPr kumimoji="1" lang="en-US" altLang="ja-JP" sz="2400" dirty="0" smtClean="0"/>
                        <a:t>1117(17.7)</a:t>
                      </a:r>
                      <a:endParaRPr kumimoji="1" lang="ja-JP" altLang="en-US" sz="2400" dirty="0"/>
                    </a:p>
                  </a:txBody>
                  <a:tcPr/>
                </a:tc>
                <a:tc>
                  <a:txBody>
                    <a:bodyPr/>
                    <a:lstStyle/>
                    <a:p>
                      <a:pPr algn="r"/>
                      <a:r>
                        <a:rPr kumimoji="1" lang="en-US" altLang="ja-JP" sz="2400" dirty="0" smtClean="0"/>
                        <a:t>385(6.1)</a:t>
                      </a:r>
                      <a:endParaRPr kumimoji="1" lang="ja-JP" altLang="en-US" sz="2400" dirty="0"/>
                    </a:p>
                  </a:txBody>
                  <a:tcPr/>
                </a:tc>
                <a:extLst>
                  <a:ext uri="{0D108BD9-81ED-4DB2-BD59-A6C34878D82A}">
                    <a16:rowId xmlns:a16="http://schemas.microsoft.com/office/drawing/2014/main" val="10003"/>
                  </a:ext>
                </a:extLst>
              </a:tr>
              <a:tr h="370840">
                <a:tc>
                  <a:txBody>
                    <a:bodyPr/>
                    <a:lstStyle/>
                    <a:p>
                      <a:r>
                        <a:rPr kumimoji="1" lang="en-US" altLang="ja-JP" sz="2400" dirty="0" err="1" smtClean="0"/>
                        <a:t>JEdit</a:t>
                      </a:r>
                      <a:endParaRPr kumimoji="1" lang="ja-JP" altLang="en-US" sz="2400" dirty="0"/>
                    </a:p>
                  </a:txBody>
                  <a:tcPr/>
                </a:tc>
                <a:tc>
                  <a:txBody>
                    <a:bodyPr/>
                    <a:lstStyle/>
                    <a:p>
                      <a:pPr algn="r"/>
                      <a:r>
                        <a:rPr kumimoji="1" lang="en-US" altLang="ja-JP" sz="2400" dirty="0" smtClean="0"/>
                        <a:t>384(18.6)</a:t>
                      </a:r>
                      <a:endParaRPr kumimoji="1" lang="ja-JP" altLang="en-US" sz="2400" dirty="0"/>
                    </a:p>
                  </a:txBody>
                  <a:tcPr/>
                </a:tc>
                <a:tc>
                  <a:txBody>
                    <a:bodyPr/>
                    <a:lstStyle/>
                    <a:p>
                      <a:pPr algn="r"/>
                      <a:r>
                        <a:rPr kumimoji="1" lang="en-US" altLang="ja-JP" sz="2400" dirty="0" smtClean="0"/>
                        <a:t>136(6.6)</a:t>
                      </a:r>
                      <a:endParaRPr kumimoji="1" lang="ja-JP" altLang="en-US" sz="2400" dirty="0"/>
                    </a:p>
                  </a:txBody>
                  <a:tcPr/>
                </a:tc>
                <a:extLst>
                  <a:ext uri="{0D108BD9-81ED-4DB2-BD59-A6C34878D82A}">
                    <a16:rowId xmlns:a16="http://schemas.microsoft.com/office/drawing/2014/main" val="10004"/>
                  </a:ext>
                </a:extLst>
              </a:tr>
              <a:tr h="370840">
                <a:tc>
                  <a:txBody>
                    <a:bodyPr/>
                    <a:lstStyle/>
                    <a:p>
                      <a:r>
                        <a:rPr kumimoji="1" lang="en-US" altLang="ja-JP" sz="2400" dirty="0" err="1" smtClean="0"/>
                        <a:t>JFreeChart</a:t>
                      </a:r>
                      <a:endParaRPr kumimoji="1" lang="ja-JP" altLang="en-US" sz="2400" dirty="0"/>
                    </a:p>
                  </a:txBody>
                  <a:tcPr/>
                </a:tc>
                <a:tc>
                  <a:txBody>
                    <a:bodyPr/>
                    <a:lstStyle/>
                    <a:p>
                      <a:pPr algn="r"/>
                      <a:r>
                        <a:rPr lang="en-US" altLang="ja-JP" sz="2400" dirty="0" smtClean="0"/>
                        <a:t>30495(15.7)</a:t>
                      </a:r>
                      <a:endParaRPr lang="ja-JP" altLang="en-US" sz="2400" dirty="0"/>
                    </a:p>
                  </a:txBody>
                  <a:tcPr/>
                </a:tc>
                <a:tc>
                  <a:txBody>
                    <a:bodyPr/>
                    <a:lstStyle/>
                    <a:p>
                      <a:pPr algn="r"/>
                      <a:r>
                        <a:rPr lang="en-US" altLang="ja-JP" sz="2400" dirty="0" smtClean="0"/>
                        <a:t>9700(5.0)</a:t>
                      </a:r>
                      <a:endParaRPr lang="ja-JP" altLang="en-US" sz="2400" dirty="0"/>
                    </a:p>
                  </a:txBody>
                  <a:tcPr/>
                </a:tc>
                <a:extLst>
                  <a:ext uri="{0D108BD9-81ED-4DB2-BD59-A6C34878D82A}">
                    <a16:rowId xmlns:a16="http://schemas.microsoft.com/office/drawing/2014/main" val="10005"/>
                  </a:ext>
                </a:extLst>
              </a:tr>
              <a:tr h="370840">
                <a:tc>
                  <a:txBody>
                    <a:bodyPr/>
                    <a:lstStyle/>
                    <a:p>
                      <a:r>
                        <a:rPr kumimoji="1" lang="en-US" altLang="ja-JP" sz="2400" dirty="0" err="1" smtClean="0"/>
                        <a:t>JRuby</a:t>
                      </a:r>
                      <a:endParaRPr kumimoji="1" lang="ja-JP" altLang="en-US" sz="2400" dirty="0"/>
                    </a:p>
                  </a:txBody>
                  <a:tcPr/>
                </a:tc>
                <a:tc>
                  <a:txBody>
                    <a:bodyPr/>
                    <a:lstStyle/>
                    <a:p>
                      <a:pPr algn="r"/>
                      <a:r>
                        <a:rPr kumimoji="1" lang="en-US" altLang="ja-JP" sz="2400" dirty="0" smtClean="0"/>
                        <a:t>7708(11.4)</a:t>
                      </a:r>
                      <a:endParaRPr kumimoji="1" lang="ja-JP" altLang="en-US" sz="2400" dirty="0"/>
                    </a:p>
                  </a:txBody>
                  <a:tcPr/>
                </a:tc>
                <a:tc>
                  <a:txBody>
                    <a:bodyPr/>
                    <a:lstStyle/>
                    <a:p>
                      <a:pPr algn="r"/>
                      <a:r>
                        <a:rPr kumimoji="1" lang="en-US" altLang="ja-JP" sz="2400" dirty="0" smtClean="0"/>
                        <a:t>2161(</a:t>
                      </a:r>
                      <a:r>
                        <a:rPr kumimoji="1" lang="en-US" altLang="ja-JP" sz="2400" dirty="0" smtClean="0">
                          <a:solidFill>
                            <a:srgbClr val="FF0000"/>
                          </a:solidFill>
                        </a:rPr>
                        <a:t>3.2</a:t>
                      </a:r>
                      <a:r>
                        <a:rPr kumimoji="1" lang="en-US" altLang="ja-JP" sz="2400" dirty="0" smtClean="0"/>
                        <a:t>)</a:t>
                      </a:r>
                      <a:endParaRPr kumimoji="1" lang="ja-JP" altLang="en-US" sz="2400" dirty="0"/>
                    </a:p>
                  </a:txBody>
                  <a:tcPr/>
                </a:tc>
                <a:extLst>
                  <a:ext uri="{0D108BD9-81ED-4DB2-BD59-A6C34878D82A}">
                    <a16:rowId xmlns:a16="http://schemas.microsoft.com/office/drawing/2014/main" val="10006"/>
                  </a:ext>
                </a:extLst>
              </a:tr>
              <a:tr h="370840">
                <a:tc>
                  <a:txBody>
                    <a:bodyPr/>
                    <a:lstStyle/>
                    <a:p>
                      <a:r>
                        <a:rPr kumimoji="1" lang="en-US" altLang="ja-JP" sz="2400" dirty="0" smtClean="0"/>
                        <a:t>Apache Xerces</a:t>
                      </a:r>
                      <a:endParaRPr kumimoji="1" lang="ja-JP" altLang="en-US" sz="2400" dirty="0"/>
                    </a:p>
                  </a:txBody>
                  <a:tcPr/>
                </a:tc>
                <a:tc>
                  <a:txBody>
                    <a:bodyPr/>
                    <a:lstStyle/>
                    <a:p>
                      <a:pPr algn="r"/>
                      <a:r>
                        <a:rPr kumimoji="1" lang="en-US" altLang="ja-JP" sz="2400" dirty="0" smtClean="0"/>
                        <a:t>16611(17.4)</a:t>
                      </a:r>
                      <a:endParaRPr kumimoji="1" lang="ja-JP" altLang="en-US" sz="2400" dirty="0"/>
                    </a:p>
                  </a:txBody>
                  <a:tcPr/>
                </a:tc>
                <a:tc>
                  <a:txBody>
                    <a:bodyPr/>
                    <a:lstStyle/>
                    <a:p>
                      <a:pPr algn="r"/>
                      <a:r>
                        <a:rPr kumimoji="1" lang="en-US" altLang="ja-JP" sz="2400" dirty="0" smtClean="0"/>
                        <a:t>5533(5.8)</a:t>
                      </a:r>
                      <a:endParaRPr kumimoji="1" lang="ja-JP" altLang="en-US" sz="2400" dirty="0"/>
                    </a:p>
                  </a:txBody>
                  <a:tcPr/>
                </a:tc>
                <a:extLst>
                  <a:ext uri="{0D108BD9-81ED-4DB2-BD59-A6C34878D82A}">
                    <a16:rowId xmlns:a16="http://schemas.microsoft.com/office/drawing/2014/main" val="10007"/>
                  </a:ext>
                </a:extLst>
              </a:tr>
            </a:tbl>
          </a:graphicData>
        </a:graphic>
      </p:graphicFrame>
      <p:sp>
        <p:nvSpPr>
          <p:cNvPr id="6" name="コンテンツ プレースホルダー 2"/>
          <p:cNvSpPr txBox="1">
            <a:spLocks/>
          </p:cNvSpPr>
          <p:nvPr/>
        </p:nvSpPr>
        <p:spPr>
          <a:xfrm>
            <a:off x="501328" y="5724307"/>
            <a:ext cx="7886700" cy="10847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smtClean="0"/>
              <a:t>コードクローンに含まれる行数のうち，　　　　　　　　</a:t>
            </a:r>
            <a:r>
              <a:rPr lang="ja-JP" altLang="en-US" u="sng" dirty="0" smtClean="0"/>
              <a:t>およ</a:t>
            </a:r>
            <a:r>
              <a:rPr lang="ja-JP" altLang="en-US" u="sng" dirty="0"/>
              <a:t>そ</a:t>
            </a:r>
            <a:r>
              <a:rPr lang="en-US" altLang="ja-JP" u="sng" dirty="0" smtClean="0"/>
              <a:t>5%</a:t>
            </a:r>
            <a:r>
              <a:rPr lang="ja-JP" altLang="en-US" u="sng" dirty="0" smtClean="0"/>
              <a:t>から</a:t>
            </a:r>
            <a:r>
              <a:rPr lang="en-US" altLang="ja-JP" u="sng" dirty="0" smtClean="0"/>
              <a:t>6%</a:t>
            </a:r>
            <a:r>
              <a:rPr lang="ja-JP" altLang="en-US" u="sng" dirty="0" smtClean="0"/>
              <a:t>が削減</a:t>
            </a:r>
            <a:r>
              <a:rPr lang="ja-JP" altLang="en-US" u="sng" dirty="0" smtClean="0"/>
              <a:t>可能である．</a:t>
            </a:r>
            <a:endParaRPr lang="ja-JP" altLang="en-US" u="sng" dirty="0"/>
          </a:p>
        </p:txBody>
      </p:sp>
    </p:spTree>
    <p:extLst>
      <p:ext uri="{BB962C8B-B14F-4D97-AF65-F5344CB8AC3E}">
        <p14:creationId xmlns:p14="http://schemas.microsoft.com/office/powerpoint/2010/main" val="21310931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調査結果</a:t>
            </a:r>
            <a:r>
              <a:rPr kumimoji="1" lang="en-US" altLang="ja-JP" dirty="0" smtClean="0"/>
              <a:t/>
            </a:r>
            <a:br>
              <a:rPr kumimoji="1" lang="en-US" altLang="ja-JP" dirty="0" smtClean="0"/>
            </a:br>
            <a:r>
              <a:rPr lang="en-US" altLang="ja-JP" dirty="0" smtClean="0"/>
              <a:t>CS</a:t>
            </a:r>
            <a:r>
              <a:rPr lang="ja-JP" altLang="en-US" dirty="0" smtClean="0"/>
              <a:t>の</a:t>
            </a:r>
            <a:r>
              <a:rPr lang="ja-JP" altLang="en-US" dirty="0"/>
              <a:t>個数</a:t>
            </a:r>
            <a:r>
              <a:rPr lang="ja-JP" altLang="en-US" dirty="0" smtClean="0"/>
              <a:t>の</a:t>
            </a:r>
            <a:r>
              <a:rPr lang="ja-JP" altLang="en-US" dirty="0"/>
              <a:t>推移</a:t>
            </a:r>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25</a:t>
            </a:fld>
            <a:endParaRPr lang="ja-JP" altLang="en-US" dirty="0"/>
          </a:p>
        </p:txBody>
      </p:sp>
      <p:sp>
        <p:nvSpPr>
          <p:cNvPr id="6" name="コンテンツ プレースホルダー 2"/>
          <p:cNvSpPr txBox="1">
            <a:spLocks/>
          </p:cNvSpPr>
          <p:nvPr/>
        </p:nvSpPr>
        <p:spPr>
          <a:xfrm>
            <a:off x="628650" y="5762406"/>
            <a:ext cx="7886700" cy="10847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ja-JP" altLang="en-US" u="sng" dirty="0"/>
          </a:p>
        </p:txBody>
      </p:sp>
      <p:sp>
        <p:nvSpPr>
          <p:cNvPr id="7" name="コンテンツ プレースホルダー 2"/>
          <p:cNvSpPr txBox="1">
            <a:spLocks/>
          </p:cNvSpPr>
          <p:nvPr/>
        </p:nvSpPr>
        <p:spPr>
          <a:xfrm>
            <a:off x="155741" y="5944159"/>
            <a:ext cx="7886700" cy="10847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smtClean="0"/>
              <a:t>削減可能な</a:t>
            </a:r>
            <a:r>
              <a:rPr lang="en-US" altLang="ja-JP" dirty="0" smtClean="0"/>
              <a:t>CS</a:t>
            </a:r>
            <a:r>
              <a:rPr lang="ja-JP" altLang="en-US" dirty="0" smtClean="0"/>
              <a:t>と判断されるのは　　　                 </a:t>
            </a:r>
            <a:r>
              <a:rPr lang="ja-JP" altLang="en-US" u="sng" dirty="0" smtClean="0"/>
              <a:t>全体のおよそ</a:t>
            </a:r>
            <a:r>
              <a:rPr lang="en-US" altLang="ja-JP" u="sng" dirty="0" smtClean="0"/>
              <a:t>20%</a:t>
            </a:r>
            <a:r>
              <a:rPr lang="ja-JP" altLang="en-US" u="sng" dirty="0"/>
              <a:t>～</a:t>
            </a:r>
            <a:r>
              <a:rPr lang="en-US" altLang="ja-JP" u="sng" dirty="0" smtClean="0"/>
              <a:t>30%</a:t>
            </a:r>
            <a:r>
              <a:rPr lang="ja-JP" altLang="en-US" u="sng" dirty="0" smtClean="0"/>
              <a:t>になる．</a:t>
            </a:r>
            <a:endParaRPr lang="ja-JP" altLang="en-US" u="sng" dirty="0"/>
          </a:p>
        </p:txBody>
      </p:sp>
      <p:graphicFrame>
        <p:nvGraphicFramePr>
          <p:cNvPr id="9" name="グラフ 8"/>
          <p:cNvGraphicFramePr>
            <a:graphicFrameLocks/>
          </p:cNvGraphicFramePr>
          <p:nvPr>
            <p:extLst>
              <p:ext uri="{D42A27DB-BD31-4B8C-83A1-F6EECF244321}">
                <p14:modId xmlns:p14="http://schemas.microsoft.com/office/powerpoint/2010/main" val="813419228"/>
              </p:ext>
            </p:extLst>
          </p:nvPr>
        </p:nvGraphicFramePr>
        <p:xfrm>
          <a:off x="434729" y="1198105"/>
          <a:ext cx="8080621" cy="482411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804474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需要が高まるコードクローンの集約を支援する　</a:t>
            </a:r>
            <a:r>
              <a:rPr kumimoji="1" lang="ja-JP" altLang="en-US" dirty="0" smtClean="0">
                <a:solidFill>
                  <a:srgbClr val="FF0000"/>
                </a:solidFill>
              </a:rPr>
              <a:t>指標として削減可能ソースコード量</a:t>
            </a:r>
            <a:r>
              <a:rPr kumimoji="1" lang="ja-JP" altLang="en-US" dirty="0" smtClean="0"/>
              <a:t>を定義した．</a:t>
            </a:r>
            <a:endParaRPr kumimoji="1" lang="en-US" altLang="ja-JP" dirty="0" smtClean="0"/>
          </a:p>
          <a:p>
            <a:r>
              <a:rPr kumimoji="1" lang="ja-JP" altLang="en-US" dirty="0" smtClean="0"/>
              <a:t>削減可能ソースコード量を算出する上で　　　　　発生する</a:t>
            </a:r>
            <a:r>
              <a:rPr kumimoji="1" lang="en-US" altLang="ja-JP" dirty="0" smtClean="0"/>
              <a:t>2</a:t>
            </a:r>
            <a:r>
              <a:rPr kumimoji="1" lang="ja-JP" altLang="en-US" dirty="0" err="1" smtClean="0"/>
              <a:t>つの</a:t>
            </a:r>
            <a:r>
              <a:rPr kumimoji="1" lang="ja-JP" altLang="en-US" dirty="0" smtClean="0"/>
              <a:t>課題の解決案を提案した．</a:t>
            </a:r>
            <a:endParaRPr kumimoji="1" lang="en-US" altLang="ja-JP" dirty="0" smtClean="0"/>
          </a:p>
          <a:p>
            <a:pPr lvl="1"/>
            <a:r>
              <a:rPr kumimoji="1" lang="ja-JP" altLang="en-US" dirty="0" smtClean="0"/>
              <a:t>オーバーラップはメタヒューリスティックな手法を用いて短時間で課題を解決した．</a:t>
            </a:r>
            <a:endParaRPr kumimoji="1" lang="en-US" altLang="ja-JP" dirty="0" smtClean="0"/>
          </a:p>
          <a:p>
            <a:pPr lvl="1"/>
            <a:r>
              <a:rPr lang="ja-JP" altLang="en-US" dirty="0" smtClean="0"/>
              <a:t>集約可能性</a:t>
            </a:r>
            <a:r>
              <a:rPr lang="ja-JP" altLang="en-US" dirty="0" smtClean="0"/>
              <a:t>に対しては，リファクタリングを　　　　　　　支援するツール</a:t>
            </a:r>
            <a:r>
              <a:rPr lang="en-US" altLang="ja-JP" dirty="0" err="1" smtClean="0"/>
              <a:t>JDeodorant</a:t>
            </a:r>
            <a:r>
              <a:rPr lang="ja-JP" altLang="en-US" dirty="0" smtClean="0"/>
              <a:t>の機能を利用した．</a:t>
            </a:r>
            <a:endParaRPr lang="en-US" altLang="ja-JP" dirty="0" smtClean="0"/>
          </a:p>
          <a:p>
            <a:r>
              <a:rPr kumimoji="1" lang="en-US" altLang="ja-JP" dirty="0" smtClean="0"/>
              <a:t>7</a:t>
            </a:r>
            <a:r>
              <a:rPr kumimoji="1" lang="ja-JP" altLang="en-US" dirty="0" err="1" smtClean="0"/>
              <a:t>つの</a:t>
            </a:r>
            <a:r>
              <a:rPr kumimoji="1" lang="en-US" altLang="ja-JP" dirty="0" smtClean="0"/>
              <a:t>OSS</a:t>
            </a:r>
            <a:r>
              <a:rPr kumimoji="1" lang="ja-JP" altLang="en-US" dirty="0" smtClean="0"/>
              <a:t>に対して削減可能ソースコード量を　　調査した．</a:t>
            </a:r>
            <a:endParaRPr kumimoji="1" lang="en-US" altLang="ja-JP" dirty="0" smtClean="0"/>
          </a:p>
          <a:p>
            <a:pPr lvl="1"/>
            <a:r>
              <a:rPr lang="ja-JP" altLang="en-US" dirty="0" smtClean="0"/>
              <a:t>コードクローン</a:t>
            </a:r>
            <a:r>
              <a:rPr lang="ja-JP" altLang="en-US" dirty="0"/>
              <a:t>行数</a:t>
            </a:r>
            <a:r>
              <a:rPr lang="ja-JP" altLang="en-US" dirty="0" smtClean="0"/>
              <a:t>のうち</a:t>
            </a:r>
            <a:r>
              <a:rPr lang="ja-JP" altLang="en-US" dirty="0" smtClean="0"/>
              <a:t>，</a:t>
            </a:r>
            <a:r>
              <a:rPr lang="ja-JP" altLang="en-US" u="sng" dirty="0"/>
              <a:t>およそ</a:t>
            </a:r>
            <a:r>
              <a:rPr lang="en-US" altLang="ja-JP" u="sng" dirty="0"/>
              <a:t>5%</a:t>
            </a:r>
            <a:r>
              <a:rPr lang="ja-JP" altLang="en-US" u="sng" dirty="0"/>
              <a:t>から</a:t>
            </a:r>
            <a:r>
              <a:rPr lang="en-US" altLang="ja-JP" u="sng" dirty="0"/>
              <a:t>6%</a:t>
            </a:r>
            <a:r>
              <a:rPr lang="ja-JP" altLang="en-US" dirty="0" smtClean="0"/>
              <a:t>が</a:t>
            </a:r>
            <a:r>
              <a:rPr lang="ja-JP" altLang="en-US" dirty="0"/>
              <a:t>　</a:t>
            </a:r>
            <a:r>
              <a:rPr lang="ja-JP" altLang="en-US" dirty="0" smtClean="0"/>
              <a:t>　　　</a:t>
            </a:r>
            <a:r>
              <a:rPr lang="ja-JP" altLang="en-US" dirty="0" smtClean="0"/>
              <a:t>削減</a:t>
            </a:r>
            <a:r>
              <a:rPr lang="ja-JP" altLang="en-US" dirty="0" smtClean="0"/>
              <a:t>可能であることが判明した．</a:t>
            </a:r>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26</a:t>
            </a:fld>
            <a:endParaRPr lang="ja-JP" altLang="en-US" dirty="0"/>
          </a:p>
        </p:txBody>
      </p:sp>
    </p:spTree>
    <p:extLst>
      <p:ext uri="{BB962C8B-B14F-4D97-AF65-F5344CB8AC3E}">
        <p14:creationId xmlns:p14="http://schemas.microsoft.com/office/powerpoint/2010/main" val="9998157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6854" y="95573"/>
            <a:ext cx="7886700" cy="1325563"/>
          </a:xfrm>
        </p:spPr>
        <p:txBody>
          <a:bodyPr/>
          <a:lstStyle/>
          <a:p>
            <a:r>
              <a:rPr kumimoji="1" lang="ja-JP" altLang="en-US" dirty="0" smtClean="0"/>
              <a:t>コードクローンの集約</a:t>
            </a:r>
            <a:endParaRPr kumimoji="1" lang="ja-JP" altLang="en-US" dirty="0"/>
          </a:p>
        </p:txBody>
      </p:sp>
      <p:sp>
        <p:nvSpPr>
          <p:cNvPr id="3" name="コンテンツ プレースホルダー 2"/>
          <p:cNvSpPr>
            <a:spLocks noGrp="1"/>
          </p:cNvSpPr>
          <p:nvPr>
            <p:ph idx="1"/>
          </p:nvPr>
        </p:nvSpPr>
        <p:spPr>
          <a:xfrm>
            <a:off x="186463" y="1230684"/>
            <a:ext cx="8327091" cy="4321553"/>
          </a:xfrm>
          <a:ln w="12700">
            <a:noFill/>
          </a:ln>
        </p:spPr>
        <p:txBody>
          <a:bodyPr>
            <a:noAutofit/>
          </a:bodyPr>
          <a:lstStyle/>
          <a:p>
            <a:r>
              <a:rPr lang="ja-JP" altLang="en-US" sz="2800" dirty="0" smtClean="0"/>
              <a:t>定義：</a:t>
            </a:r>
            <a:endParaRPr lang="en-US" altLang="ja-JP" sz="2800" dirty="0" smtClean="0"/>
          </a:p>
          <a:p>
            <a:pPr marL="0" indent="0">
              <a:buNone/>
            </a:pPr>
            <a:r>
              <a:rPr lang="ja-JP" altLang="en-US" sz="2800" dirty="0" smtClean="0"/>
              <a:t>同一</a:t>
            </a:r>
            <a:r>
              <a:rPr lang="en-US" altLang="ja-JP" sz="2800" dirty="0" smtClean="0"/>
              <a:t>CS</a:t>
            </a:r>
            <a:r>
              <a:rPr lang="ja-JP" altLang="en-US" sz="2800" dirty="0" smtClean="0"/>
              <a:t>内に</a:t>
            </a:r>
            <a:r>
              <a:rPr lang="ja-JP" altLang="en-US" sz="2800" dirty="0"/>
              <a:t>含</a:t>
            </a:r>
            <a:r>
              <a:rPr lang="ja-JP" altLang="en-US" sz="2800" dirty="0" smtClean="0"/>
              <a:t>まれる</a:t>
            </a:r>
            <a:r>
              <a:rPr kumimoji="1" lang="ja-JP" altLang="en-US" sz="2800" dirty="0" smtClean="0"/>
              <a:t>処理内容を　　　　　　　            </a:t>
            </a:r>
            <a:r>
              <a:rPr kumimoji="1" lang="ja-JP" altLang="en-US" sz="2800" dirty="0" smtClean="0"/>
              <a:t>　　</a:t>
            </a:r>
            <a:r>
              <a:rPr kumimoji="1" lang="en-US" altLang="ja-JP" sz="2800" dirty="0" smtClean="0"/>
              <a:t>1</a:t>
            </a:r>
            <a:r>
              <a:rPr kumimoji="1" lang="ja-JP" altLang="en-US" sz="2800" dirty="0" err="1" smtClean="0"/>
              <a:t>つの</a:t>
            </a:r>
            <a:r>
              <a:rPr kumimoji="1" lang="ja-JP" altLang="en-US" sz="2800" dirty="0" smtClean="0"/>
              <a:t>メソッドやクラスにまとめること．</a:t>
            </a:r>
            <a:endParaRPr kumimoji="1" lang="en-US" altLang="ja-JP" sz="2800" dirty="0" smtClean="0"/>
          </a:p>
          <a:p>
            <a:pPr lvl="1"/>
            <a:endParaRPr lang="en-US" altLang="ja-JP" sz="2400" dirty="0" smtClean="0"/>
          </a:p>
        </p:txBody>
      </p:sp>
      <p:sp>
        <p:nvSpPr>
          <p:cNvPr id="104" name="コンテンツ プレースホルダー 2"/>
          <p:cNvSpPr txBox="1">
            <a:spLocks/>
          </p:cNvSpPr>
          <p:nvPr/>
        </p:nvSpPr>
        <p:spPr>
          <a:xfrm>
            <a:off x="406659" y="2690670"/>
            <a:ext cx="4208398" cy="2328598"/>
          </a:xfrm>
          <a:prstGeom prst="rect">
            <a:avLst/>
          </a:prstGeom>
          <a:ln>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dirty="0" smtClean="0"/>
          </a:p>
        </p:txBody>
      </p:sp>
      <p:sp>
        <p:nvSpPr>
          <p:cNvPr id="4" name="スライド番号プレースホルダー 3"/>
          <p:cNvSpPr>
            <a:spLocks noGrp="1"/>
          </p:cNvSpPr>
          <p:nvPr>
            <p:ph type="sldNum" sz="quarter" idx="12"/>
          </p:nvPr>
        </p:nvSpPr>
        <p:spPr/>
        <p:txBody>
          <a:bodyPr/>
          <a:lstStyle/>
          <a:p>
            <a:fld id="{4AEC7FC7-75C2-4DD0-8F61-EBC3BAC5091F}" type="slidenum">
              <a:rPr kumimoji="1" lang="ja-JP" altLang="en-US" smtClean="0"/>
              <a:t>3</a:t>
            </a:fld>
            <a:endParaRPr kumimoji="1" lang="ja-JP" altLang="en-US" dirty="0"/>
          </a:p>
        </p:txBody>
      </p:sp>
      <p:pic>
        <p:nvPicPr>
          <p:cNvPr id="6" name="図 5"/>
          <p:cNvPicPr>
            <a:picLocks noChangeAspect="1"/>
          </p:cNvPicPr>
          <p:nvPr/>
        </p:nvPicPr>
        <p:blipFill>
          <a:blip r:embed="rId3"/>
          <a:stretch>
            <a:fillRect/>
          </a:stretch>
        </p:blipFill>
        <p:spPr>
          <a:xfrm>
            <a:off x="2268549" y="2690670"/>
            <a:ext cx="4939728" cy="3850220"/>
          </a:xfrm>
          <a:prstGeom prst="rect">
            <a:avLst/>
          </a:prstGeom>
        </p:spPr>
      </p:pic>
    </p:spTree>
    <p:extLst>
      <p:ext uri="{BB962C8B-B14F-4D97-AF65-F5344CB8AC3E}">
        <p14:creationId xmlns:p14="http://schemas.microsoft.com/office/powerpoint/2010/main" val="9821505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集約</a:t>
            </a:r>
            <a:r>
              <a:rPr lang="ja-JP" altLang="en-US" dirty="0" smtClean="0"/>
              <a:t>のメリット</a:t>
            </a:r>
            <a:endParaRPr kumimoji="1" lang="ja-JP" altLang="en-US" dirty="0"/>
          </a:p>
        </p:txBody>
      </p:sp>
      <p:sp>
        <p:nvSpPr>
          <p:cNvPr id="3" name="コンテンツ プレースホルダー 2"/>
          <p:cNvSpPr>
            <a:spLocks noGrp="1"/>
          </p:cNvSpPr>
          <p:nvPr>
            <p:ph idx="1"/>
          </p:nvPr>
        </p:nvSpPr>
        <p:spPr/>
        <p:txBody>
          <a:bodyPr/>
          <a:lstStyle/>
          <a:p>
            <a:r>
              <a:rPr lang="ja-JP" altLang="en-US" dirty="0"/>
              <a:t>ソースコード行数削減の可能性．</a:t>
            </a:r>
            <a:endParaRPr lang="en-US" altLang="ja-JP" dirty="0"/>
          </a:p>
          <a:p>
            <a:pPr lvl="1"/>
            <a:endParaRPr lang="en-US" altLang="ja-JP" dirty="0" smtClean="0"/>
          </a:p>
          <a:p>
            <a:pPr lvl="1"/>
            <a:r>
              <a:rPr lang="ja-JP" altLang="en-US" dirty="0" smtClean="0"/>
              <a:t>コードクローン</a:t>
            </a:r>
            <a:r>
              <a:rPr lang="ja-JP" altLang="en-US" dirty="0"/>
              <a:t>が減少することで，　　　　　　　　　　　　　　</a:t>
            </a:r>
            <a:r>
              <a:rPr lang="ja-JP" altLang="en-US" u="sng" dirty="0"/>
              <a:t>ソースコードの行数が減少する．</a:t>
            </a:r>
            <a:endParaRPr lang="en-US" altLang="ja-JP" u="sng" dirty="0"/>
          </a:p>
          <a:p>
            <a:pPr lvl="1"/>
            <a:endParaRPr lang="en-US" altLang="ja-JP" dirty="0" smtClean="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4</a:t>
            </a:fld>
            <a:endParaRPr lang="ja-JP" altLang="en-US" dirty="0"/>
          </a:p>
        </p:txBody>
      </p:sp>
      <p:sp>
        <p:nvSpPr>
          <p:cNvPr id="5" name="右矢印 4"/>
          <p:cNvSpPr/>
          <p:nvPr/>
        </p:nvSpPr>
        <p:spPr>
          <a:xfrm>
            <a:off x="361781" y="3584229"/>
            <a:ext cx="782726" cy="5925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コンテンツ プレースホルダー 2"/>
          <p:cNvSpPr txBox="1">
            <a:spLocks/>
          </p:cNvSpPr>
          <p:nvPr/>
        </p:nvSpPr>
        <p:spPr>
          <a:xfrm>
            <a:off x="1299644" y="3468719"/>
            <a:ext cx="7060569" cy="977638"/>
          </a:xfrm>
          <a:prstGeom prst="rect">
            <a:avLst/>
          </a:prstGeom>
          <a:ln w="28575">
            <a:solidFill>
              <a:schemeClr val="accent5">
                <a:lumMod val="40000"/>
                <a:lumOff val="60000"/>
              </a:schemeClr>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u="sng" dirty="0" smtClean="0"/>
              <a:t>開発者の集約後の保守作業にかかる労力を軽減する効果が期待できる．</a:t>
            </a:r>
            <a:endParaRPr lang="en-US" altLang="ja-JP" u="sng" dirty="0"/>
          </a:p>
        </p:txBody>
      </p:sp>
    </p:spTree>
    <p:extLst>
      <p:ext uri="{BB962C8B-B14F-4D97-AF65-F5344CB8AC3E}">
        <p14:creationId xmlns:p14="http://schemas.microsoft.com/office/powerpoint/2010/main" val="18856045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図 18" descr="[フリーイラスト素材] クリップアート, 人物, 男性 / 男の人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34608" y="1347118"/>
            <a:ext cx="601719" cy="2089151"/>
          </a:xfrm>
          <a:prstGeom prst="rect">
            <a:avLst/>
          </a:prstGeom>
        </p:spPr>
      </p:pic>
      <p:sp>
        <p:nvSpPr>
          <p:cNvPr id="2" name="タイトル 1"/>
          <p:cNvSpPr>
            <a:spLocks noGrp="1"/>
          </p:cNvSpPr>
          <p:nvPr>
            <p:ph type="title"/>
          </p:nvPr>
        </p:nvSpPr>
        <p:spPr/>
        <p:txBody>
          <a:bodyPr/>
          <a:lstStyle/>
          <a:p>
            <a:r>
              <a:rPr lang="ja-JP" altLang="en-US" dirty="0" smtClean="0"/>
              <a:t>コード</a:t>
            </a:r>
            <a:r>
              <a:rPr lang="ja-JP" altLang="en-US" dirty="0"/>
              <a:t>クローン</a:t>
            </a:r>
            <a:r>
              <a:rPr lang="ja-JP" altLang="en-US" dirty="0" smtClean="0"/>
              <a:t>の集約サービス</a:t>
            </a:r>
            <a:r>
              <a:rPr lang="en-US" altLang="ja-JP" dirty="0" smtClean="0"/>
              <a:t>(1/2)</a:t>
            </a:r>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5</a:t>
            </a:fld>
            <a:endParaRPr lang="ja-JP" altLang="en-US" dirty="0"/>
          </a:p>
        </p:txBody>
      </p:sp>
      <p:sp>
        <p:nvSpPr>
          <p:cNvPr id="3" name="コンテンツ プレースホルダー 2"/>
          <p:cNvSpPr>
            <a:spLocks noGrp="1"/>
          </p:cNvSpPr>
          <p:nvPr>
            <p:ph idx="1"/>
          </p:nvPr>
        </p:nvSpPr>
        <p:spPr>
          <a:xfrm>
            <a:off x="628650" y="4128953"/>
            <a:ext cx="8278586" cy="2227397"/>
          </a:xfrm>
        </p:spPr>
        <p:txBody>
          <a:bodyPr>
            <a:normAutofit/>
          </a:bodyPr>
          <a:lstStyle/>
          <a:p>
            <a:pPr marL="514350" indent="-514350">
              <a:buFont typeface="+mj-lt"/>
              <a:buAutoNum type="arabicPeriod"/>
            </a:pPr>
            <a:r>
              <a:rPr lang="ja-JP" altLang="en-US" dirty="0"/>
              <a:t>集約サービスへ</a:t>
            </a:r>
            <a:r>
              <a:rPr lang="ja-JP" altLang="en-US" dirty="0" smtClean="0"/>
              <a:t>保守作業に</a:t>
            </a:r>
            <a:r>
              <a:rPr lang="ja-JP" altLang="en-US" dirty="0"/>
              <a:t>労力が</a:t>
            </a:r>
            <a:r>
              <a:rPr lang="ja-JP" altLang="en-US" dirty="0" smtClean="0"/>
              <a:t>かかる　　　　ソースコードに対して，次の見積もり</a:t>
            </a:r>
            <a:r>
              <a:rPr kumimoji="1" lang="ja-JP" altLang="en-US" dirty="0" smtClean="0"/>
              <a:t>依頼がある．</a:t>
            </a:r>
            <a:endParaRPr kumimoji="1" lang="en-US" altLang="ja-JP" dirty="0" smtClean="0"/>
          </a:p>
          <a:p>
            <a:pPr lvl="1"/>
            <a:r>
              <a:rPr lang="ja-JP" altLang="en-US" dirty="0" smtClean="0"/>
              <a:t>どのくらいソースコードを保守しやすくなるか．</a:t>
            </a:r>
            <a:endParaRPr lang="en-US" altLang="ja-JP" dirty="0" smtClean="0"/>
          </a:p>
          <a:p>
            <a:pPr lvl="1"/>
            <a:r>
              <a:rPr kumimoji="1" lang="ja-JP" altLang="en-US" dirty="0" smtClean="0"/>
              <a:t>いくらくらい費用が掛かるか．</a:t>
            </a:r>
            <a:endParaRPr kumimoji="1" lang="en-US" altLang="ja-JP" dirty="0" smtClean="0"/>
          </a:p>
          <a:p>
            <a:pPr lvl="1"/>
            <a:r>
              <a:rPr lang="ja-JP" altLang="en-US" dirty="0" smtClean="0"/>
              <a:t>期間はどの程度かかるか．</a:t>
            </a:r>
            <a:endParaRPr kumimoji="1" lang="ja-JP" altLang="en-US" dirty="0"/>
          </a:p>
        </p:txBody>
      </p:sp>
      <p:pic>
        <p:nvPicPr>
          <p:cNvPr id="14" name="図 13"/>
          <p:cNvPicPr>
            <a:picLocks noChangeAspect="1"/>
          </p:cNvPicPr>
          <p:nvPr/>
        </p:nvPicPr>
        <p:blipFill>
          <a:blip r:embed="rId4"/>
          <a:stretch>
            <a:fillRect/>
          </a:stretch>
        </p:blipFill>
        <p:spPr>
          <a:xfrm>
            <a:off x="4883242" y="2777327"/>
            <a:ext cx="3072713" cy="1107971"/>
          </a:xfrm>
          <a:prstGeom prst="rect">
            <a:avLst/>
          </a:prstGeom>
        </p:spPr>
      </p:pic>
      <p:sp>
        <p:nvSpPr>
          <p:cNvPr id="10" name="テキスト ボックス 9"/>
          <p:cNvSpPr txBox="1"/>
          <p:nvPr/>
        </p:nvSpPr>
        <p:spPr>
          <a:xfrm>
            <a:off x="6702828" y="1946330"/>
            <a:ext cx="3006563" cy="830997"/>
          </a:xfrm>
          <a:prstGeom prst="rect">
            <a:avLst/>
          </a:prstGeom>
          <a:noFill/>
        </p:spPr>
        <p:txBody>
          <a:bodyPr wrap="square" rtlCol="0">
            <a:spAutoFit/>
          </a:bodyPr>
          <a:lstStyle/>
          <a:p>
            <a:r>
              <a:rPr lang="ja-JP" altLang="en-US" sz="2400" dirty="0" smtClean="0"/>
              <a:t>企業</a:t>
            </a:r>
            <a:r>
              <a:rPr lang="en-US" altLang="ja-JP" sz="2400" dirty="0" smtClean="0"/>
              <a:t>A</a:t>
            </a:r>
            <a:r>
              <a:rPr lang="ja-JP" altLang="en-US" sz="2400" dirty="0" smtClean="0"/>
              <a:t>の</a:t>
            </a:r>
            <a:endParaRPr lang="en-US" altLang="ja-JP" sz="2400" dirty="0" smtClean="0"/>
          </a:p>
          <a:p>
            <a:r>
              <a:rPr lang="ja-JP" altLang="en-US" sz="2400" dirty="0" smtClean="0"/>
              <a:t>ソースコード</a:t>
            </a:r>
            <a:endParaRPr kumimoji="1" lang="ja-JP" altLang="en-US" sz="2400" dirty="0"/>
          </a:p>
        </p:txBody>
      </p:sp>
      <p:sp>
        <p:nvSpPr>
          <p:cNvPr id="17" name="テキスト ボックス 16"/>
          <p:cNvSpPr txBox="1"/>
          <p:nvPr/>
        </p:nvSpPr>
        <p:spPr>
          <a:xfrm>
            <a:off x="111305" y="2146595"/>
            <a:ext cx="3006563" cy="1200329"/>
          </a:xfrm>
          <a:prstGeom prst="rect">
            <a:avLst/>
          </a:prstGeom>
          <a:noFill/>
        </p:spPr>
        <p:txBody>
          <a:bodyPr wrap="square" rtlCol="0">
            <a:spAutoFit/>
          </a:bodyPr>
          <a:lstStyle/>
          <a:p>
            <a:r>
              <a:rPr lang="ja-JP" altLang="en-US" sz="2400" dirty="0" smtClean="0"/>
              <a:t>ソフトウェアの</a:t>
            </a:r>
            <a:endParaRPr lang="en-US" altLang="ja-JP" sz="2400" dirty="0" smtClean="0"/>
          </a:p>
          <a:p>
            <a:r>
              <a:rPr lang="ja-JP" altLang="en-US" sz="2400" dirty="0" smtClean="0"/>
              <a:t>最適化を行う　　　　サービス</a:t>
            </a:r>
            <a:endParaRPr lang="en-US" altLang="ja-JP" sz="2400" dirty="0" smtClean="0"/>
          </a:p>
        </p:txBody>
      </p:sp>
      <p:pic>
        <p:nvPicPr>
          <p:cNvPr id="15" name="図 14" descr="[フリーイラスト素材] クリップアート, ビジネスマン ..."/>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11012" y="1348632"/>
            <a:ext cx="525127" cy="1664797"/>
          </a:xfrm>
          <a:prstGeom prst="rect">
            <a:avLst/>
          </a:prstGeom>
        </p:spPr>
      </p:pic>
      <p:sp>
        <p:nvSpPr>
          <p:cNvPr id="20" name="左矢印 19"/>
          <p:cNvSpPr/>
          <p:nvPr/>
        </p:nvSpPr>
        <p:spPr>
          <a:xfrm>
            <a:off x="3368023" y="1986244"/>
            <a:ext cx="1842760" cy="67098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3428173" y="1470794"/>
            <a:ext cx="2114400" cy="461665"/>
          </a:xfrm>
          <a:prstGeom prst="rect">
            <a:avLst/>
          </a:prstGeom>
          <a:noFill/>
        </p:spPr>
        <p:txBody>
          <a:bodyPr wrap="square" rtlCol="0">
            <a:spAutoFit/>
          </a:bodyPr>
          <a:lstStyle/>
          <a:p>
            <a:r>
              <a:rPr lang="ja-JP" altLang="en-US" sz="2400" dirty="0" smtClean="0"/>
              <a:t>①見積り依頼</a:t>
            </a:r>
            <a:endParaRPr kumimoji="1" lang="ja-JP" altLang="en-US" sz="2400" dirty="0"/>
          </a:p>
        </p:txBody>
      </p:sp>
    </p:spTree>
    <p:extLst>
      <p:ext uri="{BB962C8B-B14F-4D97-AF65-F5344CB8AC3E}">
        <p14:creationId xmlns:p14="http://schemas.microsoft.com/office/powerpoint/2010/main" val="4932025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図 18" descr="[フリーイラスト素材] クリップアート, 人物, 男性 / 男の人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34608" y="1347118"/>
            <a:ext cx="601719" cy="2089151"/>
          </a:xfrm>
          <a:prstGeom prst="rect">
            <a:avLst/>
          </a:prstGeom>
        </p:spPr>
      </p:pic>
      <p:sp>
        <p:nvSpPr>
          <p:cNvPr id="2" name="タイトル 1"/>
          <p:cNvSpPr>
            <a:spLocks noGrp="1"/>
          </p:cNvSpPr>
          <p:nvPr>
            <p:ph type="title"/>
          </p:nvPr>
        </p:nvSpPr>
        <p:spPr/>
        <p:txBody>
          <a:bodyPr/>
          <a:lstStyle/>
          <a:p>
            <a:r>
              <a:rPr lang="ja-JP" altLang="en-US" dirty="0"/>
              <a:t>コードクローンの集約サービス</a:t>
            </a:r>
            <a:r>
              <a:rPr lang="en-US" altLang="ja-JP" dirty="0" smtClean="0"/>
              <a:t>(2/2</a:t>
            </a:r>
            <a:r>
              <a:rPr lang="en-US" altLang="ja-JP" dirty="0"/>
              <a:t>)</a:t>
            </a:r>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6</a:t>
            </a:fld>
            <a:endParaRPr lang="ja-JP" altLang="en-US" dirty="0"/>
          </a:p>
        </p:txBody>
      </p:sp>
      <p:sp>
        <p:nvSpPr>
          <p:cNvPr id="3" name="コンテンツ プレースホルダー 2"/>
          <p:cNvSpPr>
            <a:spLocks noGrp="1"/>
          </p:cNvSpPr>
          <p:nvPr>
            <p:ph idx="1"/>
          </p:nvPr>
        </p:nvSpPr>
        <p:spPr>
          <a:xfrm>
            <a:off x="628650" y="4128954"/>
            <a:ext cx="7886700" cy="1928148"/>
          </a:xfrm>
        </p:spPr>
        <p:txBody>
          <a:bodyPr>
            <a:normAutofit/>
          </a:bodyPr>
          <a:lstStyle/>
          <a:p>
            <a:pPr marL="514350" indent="-514350">
              <a:buFont typeface="+mj-lt"/>
              <a:buAutoNum type="arabicPeriod" startAt="2"/>
            </a:pPr>
            <a:r>
              <a:rPr kumimoji="1" lang="ja-JP" altLang="en-US" dirty="0" smtClean="0"/>
              <a:t>コストや効果の</a:t>
            </a:r>
            <a:r>
              <a:rPr kumimoji="1" lang="ja-JP" altLang="en-US" dirty="0" smtClean="0"/>
              <a:t>見積もり提示．</a:t>
            </a:r>
            <a:endParaRPr kumimoji="1" lang="en-US" altLang="ja-JP" dirty="0" smtClean="0"/>
          </a:p>
          <a:p>
            <a:pPr lvl="1"/>
            <a:r>
              <a:rPr lang="ja-JP" altLang="en-US" dirty="0" smtClean="0"/>
              <a:t>ソースコードの規模や</a:t>
            </a:r>
            <a:r>
              <a:rPr kumimoji="1" lang="ja-JP" altLang="en-US" dirty="0" smtClean="0"/>
              <a:t>コードクローンの数で判断する．</a:t>
            </a:r>
            <a:endParaRPr kumimoji="1" lang="ja-JP" altLang="en-US" dirty="0"/>
          </a:p>
        </p:txBody>
      </p:sp>
      <p:pic>
        <p:nvPicPr>
          <p:cNvPr id="14" name="図 13"/>
          <p:cNvPicPr>
            <a:picLocks noChangeAspect="1"/>
          </p:cNvPicPr>
          <p:nvPr/>
        </p:nvPicPr>
        <p:blipFill>
          <a:blip r:embed="rId4"/>
          <a:stretch>
            <a:fillRect/>
          </a:stretch>
        </p:blipFill>
        <p:spPr>
          <a:xfrm>
            <a:off x="4883242" y="2777327"/>
            <a:ext cx="3072713" cy="1107971"/>
          </a:xfrm>
          <a:prstGeom prst="rect">
            <a:avLst/>
          </a:prstGeom>
        </p:spPr>
      </p:pic>
      <p:sp>
        <p:nvSpPr>
          <p:cNvPr id="10" name="テキスト ボックス 9"/>
          <p:cNvSpPr txBox="1"/>
          <p:nvPr/>
        </p:nvSpPr>
        <p:spPr>
          <a:xfrm>
            <a:off x="6702828" y="1946330"/>
            <a:ext cx="3006563" cy="830997"/>
          </a:xfrm>
          <a:prstGeom prst="rect">
            <a:avLst/>
          </a:prstGeom>
          <a:noFill/>
        </p:spPr>
        <p:txBody>
          <a:bodyPr wrap="square" rtlCol="0">
            <a:spAutoFit/>
          </a:bodyPr>
          <a:lstStyle/>
          <a:p>
            <a:r>
              <a:rPr lang="ja-JP" altLang="en-US" sz="2400" dirty="0" smtClean="0"/>
              <a:t>企業</a:t>
            </a:r>
            <a:r>
              <a:rPr lang="en-US" altLang="ja-JP" sz="2400" dirty="0" smtClean="0"/>
              <a:t>A</a:t>
            </a:r>
            <a:r>
              <a:rPr lang="ja-JP" altLang="en-US" sz="2400" dirty="0" smtClean="0"/>
              <a:t>の</a:t>
            </a:r>
            <a:endParaRPr lang="en-US" altLang="ja-JP" sz="2400" dirty="0" smtClean="0"/>
          </a:p>
          <a:p>
            <a:r>
              <a:rPr lang="ja-JP" altLang="en-US" sz="2400" dirty="0"/>
              <a:t>ソース</a:t>
            </a:r>
            <a:r>
              <a:rPr lang="ja-JP" altLang="en-US" sz="2400" dirty="0" smtClean="0"/>
              <a:t>コード</a:t>
            </a:r>
            <a:endParaRPr kumimoji="1" lang="ja-JP" altLang="en-US" sz="2400" dirty="0"/>
          </a:p>
        </p:txBody>
      </p:sp>
      <p:pic>
        <p:nvPicPr>
          <p:cNvPr id="15" name="図 14" descr="[フリーイラスト素材] クリップアート, ビジネスマン ..."/>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11012" y="1348632"/>
            <a:ext cx="525127" cy="1664797"/>
          </a:xfrm>
          <a:prstGeom prst="rect">
            <a:avLst/>
          </a:prstGeom>
        </p:spPr>
      </p:pic>
      <p:sp>
        <p:nvSpPr>
          <p:cNvPr id="20" name="左矢印 19"/>
          <p:cNvSpPr/>
          <p:nvPr/>
        </p:nvSpPr>
        <p:spPr>
          <a:xfrm flipH="1">
            <a:off x="3368023" y="1986244"/>
            <a:ext cx="1842760" cy="670982"/>
          </a:xfrm>
          <a:prstGeom prst="leftArrow">
            <a:avLst/>
          </a:prstGeom>
          <a:solidFill>
            <a:srgbClr val="FF99CC"/>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3428173" y="1470794"/>
            <a:ext cx="2114400" cy="461665"/>
          </a:xfrm>
          <a:prstGeom prst="rect">
            <a:avLst/>
          </a:prstGeom>
          <a:noFill/>
        </p:spPr>
        <p:txBody>
          <a:bodyPr wrap="square" rtlCol="0">
            <a:spAutoFit/>
          </a:bodyPr>
          <a:lstStyle/>
          <a:p>
            <a:r>
              <a:rPr lang="ja-JP" altLang="en-US" sz="2400" dirty="0"/>
              <a:t>②</a:t>
            </a:r>
            <a:r>
              <a:rPr lang="ja-JP" altLang="en-US" sz="2400" dirty="0" smtClean="0"/>
              <a:t>見積り提示</a:t>
            </a:r>
            <a:endParaRPr kumimoji="1" lang="ja-JP" altLang="en-US" sz="2400" dirty="0"/>
          </a:p>
        </p:txBody>
      </p:sp>
      <p:sp>
        <p:nvSpPr>
          <p:cNvPr id="12" name="テキスト ボックス 11"/>
          <p:cNvSpPr txBox="1"/>
          <p:nvPr/>
        </p:nvSpPr>
        <p:spPr>
          <a:xfrm>
            <a:off x="111305" y="2146595"/>
            <a:ext cx="3006563" cy="1200329"/>
          </a:xfrm>
          <a:prstGeom prst="rect">
            <a:avLst/>
          </a:prstGeom>
          <a:noFill/>
        </p:spPr>
        <p:txBody>
          <a:bodyPr wrap="square" rtlCol="0">
            <a:spAutoFit/>
          </a:bodyPr>
          <a:lstStyle/>
          <a:p>
            <a:r>
              <a:rPr lang="ja-JP" altLang="en-US" sz="2400" dirty="0" smtClean="0"/>
              <a:t>ソフトウェアの</a:t>
            </a:r>
            <a:endParaRPr lang="en-US" altLang="ja-JP" sz="2400" dirty="0" smtClean="0"/>
          </a:p>
          <a:p>
            <a:r>
              <a:rPr lang="ja-JP" altLang="en-US" sz="2400" dirty="0" smtClean="0"/>
              <a:t>最適化を行う</a:t>
            </a:r>
            <a:endParaRPr lang="en-US" altLang="ja-JP" sz="2400" dirty="0" smtClean="0"/>
          </a:p>
          <a:p>
            <a:r>
              <a:rPr lang="ja-JP" altLang="en-US" sz="2400" dirty="0"/>
              <a:t>サービス</a:t>
            </a:r>
            <a:endParaRPr lang="en-US" altLang="ja-JP" sz="2400" dirty="0" smtClean="0"/>
          </a:p>
        </p:txBody>
      </p:sp>
    </p:spTree>
    <p:extLst>
      <p:ext uri="{BB962C8B-B14F-4D97-AF65-F5344CB8AC3E}">
        <p14:creationId xmlns:p14="http://schemas.microsoft.com/office/powerpoint/2010/main" val="1972062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集約サービスの</a:t>
            </a:r>
            <a:r>
              <a:rPr lang="ja-JP" altLang="en-US" dirty="0"/>
              <a:t>問題</a:t>
            </a:r>
            <a:r>
              <a:rPr lang="ja-JP" altLang="en-US" dirty="0" smtClean="0"/>
              <a:t>と解決案</a:t>
            </a:r>
            <a:endParaRPr kumimoji="1" lang="ja-JP" altLang="en-US" dirty="0"/>
          </a:p>
        </p:txBody>
      </p:sp>
      <p:sp>
        <p:nvSpPr>
          <p:cNvPr id="3" name="コンテンツ プレースホルダー 2"/>
          <p:cNvSpPr>
            <a:spLocks noGrp="1"/>
          </p:cNvSpPr>
          <p:nvPr>
            <p:ph idx="1"/>
          </p:nvPr>
        </p:nvSpPr>
        <p:spPr>
          <a:xfrm>
            <a:off x="628650" y="1506514"/>
            <a:ext cx="8278586" cy="1662475"/>
          </a:xfrm>
          <a:ln w="19050">
            <a:solidFill>
              <a:schemeClr val="accent1"/>
            </a:solidFill>
          </a:ln>
        </p:spPr>
        <p:txBody>
          <a:bodyPr>
            <a:normAutofit/>
          </a:bodyPr>
          <a:lstStyle/>
          <a:p>
            <a:r>
              <a:rPr lang="ja-JP" altLang="en-US" dirty="0"/>
              <a:t>顧客への見積もりを事前に提示するのが難しい．</a:t>
            </a:r>
            <a:endParaRPr lang="en-US" altLang="ja-JP" dirty="0"/>
          </a:p>
          <a:p>
            <a:pPr lvl="1"/>
            <a:r>
              <a:rPr lang="ja-JP" altLang="en-US" dirty="0" smtClean="0"/>
              <a:t>コードクローン数が多い場合，時間</a:t>
            </a:r>
            <a:r>
              <a:rPr lang="ja-JP" altLang="en-US" dirty="0"/>
              <a:t>や</a:t>
            </a:r>
            <a:r>
              <a:rPr lang="ja-JP" altLang="en-US" dirty="0" smtClean="0"/>
              <a:t>金銭的コストを　　　　　　把握するのが難しい．</a:t>
            </a:r>
            <a:endParaRPr lang="en-US" altLang="ja-JP" dirty="0" smtClean="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7</a:t>
            </a:fld>
            <a:endParaRPr lang="ja-JP" altLang="en-US" dirty="0"/>
          </a:p>
        </p:txBody>
      </p:sp>
      <p:sp>
        <p:nvSpPr>
          <p:cNvPr id="5" name="テキスト ボックス 4"/>
          <p:cNvSpPr txBox="1"/>
          <p:nvPr/>
        </p:nvSpPr>
        <p:spPr>
          <a:xfrm>
            <a:off x="628650" y="3796640"/>
            <a:ext cx="8172450" cy="1692771"/>
          </a:xfrm>
          <a:prstGeom prst="rect">
            <a:avLst/>
          </a:prstGeom>
          <a:noFill/>
          <a:ln w="19050">
            <a:solidFill>
              <a:srgbClr val="FF99CC"/>
            </a:solidFill>
          </a:ln>
        </p:spPr>
        <p:txBody>
          <a:bodyPr wrap="square" rtlCol="0">
            <a:spAutoFit/>
          </a:bodyPr>
          <a:lstStyle/>
          <a:p>
            <a:pPr marL="285750" indent="-285750">
              <a:buFont typeface="Arial" panose="020B0604020202020204" pitchFamily="34" charset="0"/>
              <a:buChar char="•"/>
            </a:pPr>
            <a:r>
              <a:rPr kumimoji="1" lang="ja-JP" altLang="en-US" sz="2800" dirty="0" smtClean="0"/>
              <a:t>指標として削減可能な行数である　　　　　　　　　　　　</a:t>
            </a:r>
            <a:r>
              <a:rPr kumimoji="1" lang="ja-JP" altLang="en-US" sz="2800" dirty="0" smtClean="0">
                <a:solidFill>
                  <a:srgbClr val="FF0000"/>
                </a:solidFill>
              </a:rPr>
              <a:t>削減可能ソースコード量</a:t>
            </a:r>
            <a:r>
              <a:rPr lang="ja-JP" altLang="en-US" sz="2800" dirty="0"/>
              <a:t>を</a:t>
            </a:r>
            <a:r>
              <a:rPr kumimoji="1" lang="ja-JP" altLang="en-US" sz="2800" dirty="0" smtClean="0"/>
              <a:t>新たに定義する．</a:t>
            </a:r>
            <a:endParaRPr kumimoji="1" lang="en-US" altLang="ja-JP" sz="2800" dirty="0" smtClean="0"/>
          </a:p>
          <a:p>
            <a:pPr marL="742950" lvl="1" indent="-285750">
              <a:buFont typeface="Arial" panose="020B0604020202020204" pitchFamily="34" charset="0"/>
              <a:buChar char="•"/>
            </a:pPr>
            <a:r>
              <a:rPr lang="ja-JP" altLang="en-US" sz="2400" dirty="0" smtClean="0"/>
              <a:t>減少する行数が開発者にとって　　　　　　　　　　　　　　　　　直観的な指標になりやすいと考えられる．</a:t>
            </a:r>
            <a:endParaRPr kumimoji="1" lang="ja-JP" altLang="en-US" sz="2400" dirty="0"/>
          </a:p>
        </p:txBody>
      </p:sp>
      <p:sp>
        <p:nvSpPr>
          <p:cNvPr id="6" name="正方形/長方形 5"/>
          <p:cNvSpPr/>
          <p:nvPr/>
        </p:nvSpPr>
        <p:spPr>
          <a:xfrm>
            <a:off x="628650" y="1051605"/>
            <a:ext cx="1326229" cy="46069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dirty="0"/>
              <a:t>問題点</a:t>
            </a:r>
            <a:endParaRPr lang="en-US" altLang="ja-JP" sz="2800" dirty="0"/>
          </a:p>
        </p:txBody>
      </p:sp>
      <p:sp>
        <p:nvSpPr>
          <p:cNvPr id="8" name="正方形/長方形 7"/>
          <p:cNvSpPr/>
          <p:nvPr/>
        </p:nvSpPr>
        <p:spPr>
          <a:xfrm>
            <a:off x="628650" y="3335950"/>
            <a:ext cx="1326229" cy="460690"/>
          </a:xfrm>
          <a:prstGeom prst="rect">
            <a:avLst/>
          </a:prstGeom>
          <a:solidFill>
            <a:srgbClr val="FF99CC"/>
          </a:solid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dirty="0" smtClean="0"/>
              <a:t>解決</a:t>
            </a:r>
            <a:r>
              <a:rPr lang="ja-JP" altLang="en-US" sz="2800" dirty="0"/>
              <a:t>案</a:t>
            </a:r>
            <a:endParaRPr lang="en-US" altLang="ja-JP" sz="2800" dirty="0"/>
          </a:p>
        </p:txBody>
      </p:sp>
    </p:spTree>
    <p:extLst>
      <p:ext uri="{BB962C8B-B14F-4D97-AF65-F5344CB8AC3E}">
        <p14:creationId xmlns:p14="http://schemas.microsoft.com/office/powerpoint/2010/main" val="39537008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削減可能ソースコード量</a:t>
            </a:r>
            <a:endParaRPr kumimoji="1" lang="ja-JP" altLang="en-US" dirty="0"/>
          </a:p>
        </p:txBody>
      </p:sp>
      <p:sp>
        <p:nvSpPr>
          <p:cNvPr id="3" name="コンテンツ プレースホルダー 2"/>
          <p:cNvSpPr>
            <a:spLocks noGrp="1"/>
          </p:cNvSpPr>
          <p:nvPr>
            <p:ph idx="1"/>
          </p:nvPr>
        </p:nvSpPr>
        <p:spPr>
          <a:xfrm>
            <a:off x="628650" y="1276169"/>
            <a:ext cx="7886700" cy="2498474"/>
          </a:xfrm>
        </p:spPr>
        <p:txBody>
          <a:bodyPr/>
          <a:lstStyle/>
          <a:p>
            <a:r>
              <a:rPr kumimoji="1" lang="ja-JP" altLang="en-US" u="sng" dirty="0" smtClean="0"/>
              <a:t>定義：</a:t>
            </a:r>
            <a:endParaRPr kumimoji="1" lang="en-US" altLang="ja-JP" u="sng" dirty="0" smtClean="0"/>
          </a:p>
          <a:p>
            <a:pPr marL="0" indent="0">
              <a:buNone/>
            </a:pPr>
            <a:r>
              <a:rPr kumimoji="1" lang="ja-JP" altLang="en-US" dirty="0" smtClean="0"/>
              <a:t>仮に集約によってコードクローンが削減した場合，減少するソースコードの行数．</a:t>
            </a:r>
            <a:endParaRPr kumimoji="1" lang="en-US" altLang="ja-JP" dirty="0" smtClean="0"/>
          </a:p>
          <a:p>
            <a:r>
              <a:rPr lang="ja-JP" altLang="en-US" u="sng" dirty="0" smtClean="0"/>
              <a:t>算出の方針：</a:t>
            </a:r>
            <a:endParaRPr lang="en-US" altLang="ja-JP" u="sng" dirty="0" smtClean="0"/>
          </a:p>
          <a:p>
            <a:pPr marL="0" indent="0">
              <a:buNone/>
            </a:pPr>
            <a:r>
              <a:rPr kumimoji="1" lang="ja-JP" altLang="en-US" dirty="0" smtClean="0"/>
              <a:t>削減前の行数と削減後の行数の差．</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8</a:t>
            </a:fld>
            <a:endParaRPr lang="ja-JP" altLang="en-US" dirty="0"/>
          </a:p>
        </p:txBody>
      </p:sp>
      <p:pic>
        <p:nvPicPr>
          <p:cNvPr id="64" name="図 63"/>
          <p:cNvPicPr>
            <a:picLocks noChangeAspect="1"/>
          </p:cNvPicPr>
          <p:nvPr/>
        </p:nvPicPr>
        <p:blipFill>
          <a:blip r:embed="rId2"/>
          <a:stretch>
            <a:fillRect/>
          </a:stretch>
        </p:blipFill>
        <p:spPr>
          <a:xfrm>
            <a:off x="3451439" y="3828092"/>
            <a:ext cx="5692561" cy="1910066"/>
          </a:xfrm>
          <a:prstGeom prst="rect">
            <a:avLst/>
          </a:prstGeom>
        </p:spPr>
      </p:pic>
      <p:pic>
        <p:nvPicPr>
          <p:cNvPr id="65" name="図 64"/>
          <p:cNvPicPr>
            <a:picLocks noChangeAspect="1"/>
          </p:cNvPicPr>
          <p:nvPr/>
        </p:nvPicPr>
        <p:blipFill>
          <a:blip r:embed="rId3"/>
          <a:stretch>
            <a:fillRect/>
          </a:stretch>
        </p:blipFill>
        <p:spPr>
          <a:xfrm>
            <a:off x="146304" y="3842198"/>
            <a:ext cx="3118567" cy="1910066"/>
          </a:xfrm>
          <a:prstGeom prst="rect">
            <a:avLst/>
          </a:prstGeom>
        </p:spPr>
      </p:pic>
      <p:sp>
        <p:nvSpPr>
          <p:cNvPr id="66" name="テキスト ボックス 65"/>
          <p:cNvSpPr txBox="1"/>
          <p:nvPr/>
        </p:nvSpPr>
        <p:spPr>
          <a:xfrm>
            <a:off x="1074645" y="5833131"/>
            <a:ext cx="1261884" cy="523220"/>
          </a:xfrm>
          <a:prstGeom prst="rect">
            <a:avLst/>
          </a:prstGeom>
          <a:noFill/>
        </p:spPr>
        <p:txBody>
          <a:bodyPr wrap="none" rtlCol="0">
            <a:spAutoFit/>
          </a:bodyPr>
          <a:lstStyle/>
          <a:p>
            <a:r>
              <a:rPr lang="ja-JP" altLang="en-US" sz="2800" u="sng" dirty="0" smtClean="0"/>
              <a:t>削減</a:t>
            </a:r>
            <a:r>
              <a:rPr lang="ja-JP" altLang="en-US" sz="2800" u="sng" dirty="0"/>
              <a:t>前</a:t>
            </a:r>
            <a:endParaRPr kumimoji="1" lang="ja-JP" altLang="en-US" sz="2800" u="sng" dirty="0"/>
          </a:p>
        </p:txBody>
      </p:sp>
      <p:sp>
        <p:nvSpPr>
          <p:cNvPr id="88" name="テキスト ボックス 87"/>
          <p:cNvSpPr txBox="1"/>
          <p:nvPr/>
        </p:nvSpPr>
        <p:spPr>
          <a:xfrm>
            <a:off x="5666777" y="5833131"/>
            <a:ext cx="1261884" cy="523220"/>
          </a:xfrm>
          <a:prstGeom prst="rect">
            <a:avLst/>
          </a:prstGeom>
          <a:noFill/>
        </p:spPr>
        <p:txBody>
          <a:bodyPr wrap="none" rtlCol="0">
            <a:spAutoFit/>
          </a:bodyPr>
          <a:lstStyle/>
          <a:p>
            <a:r>
              <a:rPr lang="ja-JP" altLang="en-US" sz="2800" u="sng" dirty="0" smtClean="0"/>
              <a:t>削減後</a:t>
            </a:r>
            <a:endParaRPr kumimoji="1" lang="ja-JP" altLang="en-US" sz="2800" u="sng" dirty="0"/>
          </a:p>
        </p:txBody>
      </p:sp>
    </p:spTree>
    <p:extLst>
      <p:ext uri="{BB962C8B-B14F-4D97-AF65-F5344CB8AC3E}">
        <p14:creationId xmlns:p14="http://schemas.microsoft.com/office/powerpoint/2010/main" val="22407101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削減可能ソースコード量の</a:t>
            </a:r>
            <a:r>
              <a:rPr kumimoji="1" lang="en-US" altLang="ja-JP" dirty="0" smtClean="0"/>
              <a:t>2</a:t>
            </a:r>
            <a:r>
              <a:rPr kumimoji="1" lang="ja-JP" altLang="en-US" dirty="0" err="1" smtClean="0"/>
              <a:t>つの</a:t>
            </a:r>
            <a:r>
              <a:rPr kumimoji="1" lang="ja-JP" altLang="en-US" dirty="0" smtClean="0"/>
              <a:t>課題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検出したコードクローンから　　　　　　　　　　　　　単純には削減可能ソースコード量を算出できない</a:t>
            </a:r>
            <a:r>
              <a:rPr kumimoji="1" lang="ja-JP" altLang="en-US" dirty="0" smtClean="0"/>
              <a:t>．</a:t>
            </a:r>
            <a:endParaRPr kumimoji="1" lang="en-US" altLang="ja-JP" dirty="0" smtClean="0"/>
          </a:p>
          <a:p>
            <a:endParaRPr kumimoji="1" lang="en-US" altLang="ja-JP" dirty="0" smtClean="0"/>
          </a:p>
          <a:p>
            <a:pPr marL="914400" lvl="1" indent="-457200">
              <a:buFont typeface="+mj-lt"/>
              <a:buAutoNum type="arabicPeriod"/>
            </a:pPr>
            <a:r>
              <a:rPr lang="ja-JP" altLang="en-US" dirty="0" smtClean="0"/>
              <a:t>コード</a:t>
            </a:r>
            <a:r>
              <a:rPr lang="ja-JP" altLang="en-US" dirty="0"/>
              <a:t>クローン</a:t>
            </a:r>
            <a:r>
              <a:rPr lang="ja-JP" altLang="en-US" dirty="0" smtClean="0"/>
              <a:t>の</a:t>
            </a:r>
            <a:r>
              <a:rPr lang="ja-JP" altLang="en-US" dirty="0" smtClean="0"/>
              <a:t>オーバーラップ</a:t>
            </a:r>
            <a:endParaRPr lang="en-US" altLang="ja-JP" dirty="0" smtClean="0"/>
          </a:p>
          <a:p>
            <a:pPr marL="914400" lvl="1" indent="-457200">
              <a:buFont typeface="+mj-lt"/>
              <a:buAutoNum type="arabicPeriod"/>
            </a:pPr>
            <a:endParaRPr lang="en-US" altLang="ja-JP" dirty="0" smtClean="0"/>
          </a:p>
          <a:p>
            <a:pPr marL="914400" lvl="1" indent="-457200">
              <a:buFont typeface="+mj-lt"/>
              <a:buAutoNum type="arabicPeriod"/>
            </a:pPr>
            <a:r>
              <a:rPr kumimoji="1" lang="ja-JP" altLang="en-US" dirty="0" smtClean="0"/>
              <a:t>コード</a:t>
            </a:r>
            <a:r>
              <a:rPr kumimoji="1" lang="ja-JP" altLang="en-US" dirty="0"/>
              <a:t>クローン</a:t>
            </a:r>
            <a:r>
              <a:rPr kumimoji="1" lang="ja-JP" altLang="en-US" dirty="0" smtClean="0"/>
              <a:t>の</a:t>
            </a:r>
            <a:r>
              <a:rPr lang="ja-JP" altLang="en-US" dirty="0" smtClean="0"/>
              <a:t>集約</a:t>
            </a:r>
            <a:r>
              <a:rPr kumimoji="1" lang="ja-JP" altLang="en-US" dirty="0" smtClean="0"/>
              <a:t>可能性</a:t>
            </a:r>
            <a:endParaRPr kumimoji="1" lang="en-US" altLang="ja-JP" dirty="0" smtClean="0"/>
          </a:p>
          <a:p>
            <a:pPr marL="914400" lvl="1" indent="-457200">
              <a:buFont typeface="+mj-lt"/>
              <a:buAutoNum type="arabicPeriod"/>
            </a:pPr>
            <a:endParaRPr lang="en-US" altLang="ja-JP" dirty="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4AEC7FC7-75C2-4DD0-8F61-EBC3BAC5091F}" type="slidenum">
              <a:rPr lang="ja-JP" altLang="en-US" smtClean="0"/>
              <a:pPr/>
              <a:t>9</a:t>
            </a:fld>
            <a:endParaRPr lang="ja-JP" altLang="en-US" dirty="0"/>
          </a:p>
        </p:txBody>
      </p:sp>
    </p:spTree>
    <p:extLst>
      <p:ext uri="{BB962C8B-B14F-4D97-AF65-F5344CB8AC3E}">
        <p14:creationId xmlns:p14="http://schemas.microsoft.com/office/powerpoint/2010/main" val="39246717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
      <a:majorFont>
        <a:latin typeface="Segoe UI"/>
        <a:ea typeface="メイリオ"/>
        <a:cs typeface=""/>
      </a:majorFont>
      <a:minorFont>
        <a:latin typeface="Segoe UI"/>
        <a:ea typeface="ＭＳ Ｐ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28624</TotalTime>
  <Words>1473</Words>
  <Application>Microsoft Office PowerPoint</Application>
  <PresentationFormat>画面に合わせる (4:3)</PresentationFormat>
  <Paragraphs>354</Paragraphs>
  <Slides>26</Slides>
  <Notes>12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26</vt:i4>
      </vt:variant>
    </vt:vector>
  </HeadingPairs>
  <TitlesOfParts>
    <vt:vector size="33" baseType="lpstr">
      <vt:lpstr>ＭＳ Ｐゴシック</vt:lpstr>
      <vt:lpstr>メイリオ</vt:lpstr>
      <vt:lpstr>Arial</vt:lpstr>
      <vt:lpstr>Calibri</vt:lpstr>
      <vt:lpstr>Cambria Math</vt:lpstr>
      <vt:lpstr>Segoe UI</vt:lpstr>
      <vt:lpstr>Office テーマ</vt:lpstr>
      <vt:lpstr>コードクローンに対する リファクタリング可能性に基づいた 削減可能ソースコード量の調査</vt:lpstr>
      <vt:lpstr>コードクローン</vt:lpstr>
      <vt:lpstr>コードクローンの集約</vt:lpstr>
      <vt:lpstr>集約のメリット</vt:lpstr>
      <vt:lpstr>コードクローンの集約サービス(1/2)</vt:lpstr>
      <vt:lpstr>コードクローンの集約サービス(2/2)</vt:lpstr>
      <vt:lpstr>集約サービスの問題と解決案</vt:lpstr>
      <vt:lpstr>削減可能ソースコード量</vt:lpstr>
      <vt:lpstr>削減可能ソースコード量の2つの課題</vt:lpstr>
      <vt:lpstr>1. コードクローンのオーバーラップ</vt:lpstr>
      <vt:lpstr>2. コードクローンの集約可能性</vt:lpstr>
      <vt:lpstr>研究概要</vt:lpstr>
      <vt:lpstr>削減可能ソースコード量算出手法</vt:lpstr>
      <vt:lpstr>STEP2 : CSの集約可能性の分類</vt:lpstr>
      <vt:lpstr>STEP3: オーバーラップに対する       最適解への工夫</vt:lpstr>
      <vt:lpstr>STEP3: オーバーラップに対する メタヒューリスティクス</vt:lpstr>
      <vt:lpstr>STEP3: 貪欲法の適用例(1/3)</vt:lpstr>
      <vt:lpstr>STEP3: 貪欲法の適用例(2/3)</vt:lpstr>
      <vt:lpstr>STEP3: 貪欲法の適用例(3/3)</vt:lpstr>
      <vt:lpstr>STEP3: CSに対する                            削減可能ソースコード量の算出式</vt:lpstr>
      <vt:lpstr>STEP3: CSに対する                            削減可能ソースコード量の算出過程</vt:lpstr>
      <vt:lpstr>調査概要</vt:lpstr>
      <vt:lpstr>リファクタリング可能性に基づく　分類</vt:lpstr>
      <vt:lpstr>調査結果　 削減可能ソースコード量</vt:lpstr>
      <vt:lpstr>調査結果 CSの個数の推移</vt:lpstr>
      <vt:lpstr>まとめ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オープンソースソフトウェアを対象とした集約可能コードクローン量の調査</dc:title>
  <dc:creator>石津卓也</dc:creator>
  <cp:lastModifiedBy>石津卓也</cp:lastModifiedBy>
  <cp:revision>507</cp:revision>
  <cp:lastPrinted>2017-10-31T03:06:40Z</cp:lastPrinted>
  <dcterms:created xsi:type="dcterms:W3CDTF">2017-06-27T06:42:45Z</dcterms:created>
  <dcterms:modified xsi:type="dcterms:W3CDTF">2017-11-09T06:24:03Z</dcterms:modified>
</cp:coreProperties>
</file>