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2" r:id="rId2"/>
  </p:sldMasterIdLst>
  <p:notesMasterIdLst>
    <p:notesMasterId r:id="rId25"/>
  </p:notesMasterIdLst>
  <p:handoutMasterIdLst>
    <p:handoutMasterId r:id="rId26"/>
  </p:handoutMasterIdLst>
  <p:sldIdLst>
    <p:sldId id="256" r:id="rId3"/>
    <p:sldId id="330" r:id="rId4"/>
    <p:sldId id="299" r:id="rId5"/>
    <p:sldId id="336" r:id="rId6"/>
    <p:sldId id="325" r:id="rId7"/>
    <p:sldId id="333" r:id="rId8"/>
    <p:sldId id="334" r:id="rId9"/>
    <p:sldId id="337" r:id="rId10"/>
    <p:sldId id="296" r:id="rId11"/>
    <p:sldId id="303" r:id="rId12"/>
    <p:sldId id="304" r:id="rId13"/>
    <p:sldId id="298" r:id="rId14"/>
    <p:sldId id="327" r:id="rId15"/>
    <p:sldId id="260" r:id="rId16"/>
    <p:sldId id="308" r:id="rId17"/>
    <p:sldId id="313" r:id="rId18"/>
    <p:sldId id="324" r:id="rId19"/>
    <p:sldId id="293" r:id="rId20"/>
    <p:sldId id="321" r:id="rId21"/>
    <p:sldId id="309" r:id="rId22"/>
    <p:sldId id="335" r:id="rId23"/>
    <p:sldId id="264" r:id="rId24"/>
  </p:sldIdLst>
  <p:sldSz cx="9144000" cy="6858000" type="screen4x3"/>
  <p:notesSz cx="5795963" cy="84947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akashi Ishio" initials="TI" lastIdx="5" clrIdx="0">
    <p:extLst>
      <p:ext uri="{19B8F6BF-5375-455C-9EA6-DF929625EA0E}">
        <p15:presenceInfo xmlns:p15="http://schemas.microsoft.com/office/powerpoint/2012/main" userId="b4b1e7b0026754c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80025"/>
    <a:srgbClr val="D9ECF3"/>
    <a:srgbClr val="C6E2EC"/>
    <a:srgbClr val="B6D9E8"/>
    <a:srgbClr val="00B0F0"/>
    <a:srgbClr val="E7F4F5"/>
    <a:srgbClr val="FFFFFF"/>
    <a:srgbClr val="FFFFD1"/>
    <a:srgbClr val="FFFFB9"/>
    <a:srgbClr val="FFFF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濃色スタイル 2 - アクセント 5/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中間スタイル 3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A488322-F2BA-4B5B-9748-0D474271808F}" styleName="中間スタイル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71" autoAdjust="0"/>
    <p:restoredTop sz="39711" autoAdjust="0"/>
  </p:normalViewPr>
  <p:slideViewPr>
    <p:cSldViewPr snapToGrid="0">
      <p:cViewPr varScale="1">
        <p:scale>
          <a:sx n="38" d="100"/>
          <a:sy n="38" d="100"/>
        </p:scale>
        <p:origin x="2429" y="48"/>
      </p:cViewPr>
      <p:guideLst/>
    </p:cSldViewPr>
  </p:slideViewPr>
  <p:outlineViewPr>
    <p:cViewPr>
      <p:scale>
        <a:sx n="33" d="100"/>
        <a:sy n="33" d="100"/>
      </p:scale>
      <p:origin x="0" y="-9932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20" d="100"/>
        <a:sy n="120" d="100"/>
      </p:scale>
      <p:origin x="0" y="-6067"/>
    </p:cViewPr>
  </p:sorterViewPr>
  <p:notesViewPr>
    <p:cSldViewPr snapToGrid="0">
      <p:cViewPr varScale="1">
        <p:scale>
          <a:sx n="198" d="100"/>
          <a:sy n="198" d="100"/>
        </p:scale>
        <p:origin x="1312" y="96"/>
      </p:cViewPr>
      <p:guideLst/>
    </p:cSldViewPr>
  </p:notes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5" y="2"/>
            <a:ext cx="2510987" cy="425212"/>
          </a:xfrm>
          <a:prstGeom prst="rect">
            <a:avLst/>
          </a:prstGeom>
        </p:spPr>
        <p:txBody>
          <a:bodyPr vert="horz" lIns="78698" tIns="39347" rIns="78698" bIns="39347" rtlCol="0"/>
          <a:lstStyle>
            <a:lvl1pPr algn="l">
              <a:defRPr sz="10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283603" y="2"/>
            <a:ext cx="2510987" cy="425212"/>
          </a:xfrm>
          <a:prstGeom prst="rect">
            <a:avLst/>
          </a:prstGeom>
        </p:spPr>
        <p:txBody>
          <a:bodyPr vert="horz" lIns="78698" tIns="39347" rIns="78698" bIns="39347" rtlCol="0"/>
          <a:lstStyle>
            <a:lvl1pPr algn="r">
              <a:defRPr sz="1000"/>
            </a:lvl1pPr>
          </a:lstStyle>
          <a:p>
            <a:fld id="{64201CA7-A77A-4B79-819C-A700AF7809D4}" type="datetimeFigureOut">
              <a:rPr kumimoji="1" lang="ja-JP" altLang="en-US" smtClean="0"/>
              <a:t>2017/12/9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5" y="8069503"/>
            <a:ext cx="2510987" cy="425212"/>
          </a:xfrm>
          <a:prstGeom prst="rect">
            <a:avLst/>
          </a:prstGeom>
        </p:spPr>
        <p:txBody>
          <a:bodyPr vert="horz" lIns="78698" tIns="39347" rIns="78698" bIns="39347" rtlCol="0" anchor="b"/>
          <a:lstStyle>
            <a:lvl1pPr algn="l">
              <a:defRPr sz="10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283603" y="8069503"/>
            <a:ext cx="2510987" cy="425212"/>
          </a:xfrm>
          <a:prstGeom prst="rect">
            <a:avLst/>
          </a:prstGeom>
        </p:spPr>
        <p:txBody>
          <a:bodyPr vert="horz" lIns="78698" tIns="39347" rIns="78698" bIns="39347" rtlCol="0" anchor="b"/>
          <a:lstStyle>
            <a:lvl1pPr algn="r">
              <a:defRPr sz="1000"/>
            </a:lvl1pPr>
          </a:lstStyle>
          <a:p>
            <a:fld id="{64A97E41-D2AA-4B3F-B403-0AE4818849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27867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511584" cy="426210"/>
          </a:xfrm>
          <a:prstGeom prst="rect">
            <a:avLst/>
          </a:prstGeom>
        </p:spPr>
        <p:txBody>
          <a:bodyPr vert="horz" lIns="78698" tIns="39347" rIns="78698" bIns="39347" rtlCol="0"/>
          <a:lstStyle>
            <a:lvl1pPr algn="l">
              <a:defRPr sz="10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283038" y="3"/>
            <a:ext cx="2511584" cy="426210"/>
          </a:xfrm>
          <a:prstGeom prst="rect">
            <a:avLst/>
          </a:prstGeom>
        </p:spPr>
        <p:txBody>
          <a:bodyPr vert="horz" lIns="78698" tIns="39347" rIns="78698" bIns="39347" rtlCol="0"/>
          <a:lstStyle>
            <a:lvl1pPr algn="r">
              <a:defRPr sz="1000"/>
            </a:lvl1pPr>
          </a:lstStyle>
          <a:p>
            <a:fld id="{80FC50E7-0EA4-4C39-AF64-F204771E4160}" type="datetimeFigureOut">
              <a:rPr kumimoji="1" lang="ja-JP" altLang="en-US" smtClean="0"/>
              <a:t>2017/12/9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5838" y="1060450"/>
            <a:ext cx="3824287" cy="2868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78698" tIns="39347" rIns="78698" bIns="3934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79598" y="4088083"/>
            <a:ext cx="4636770" cy="3344796"/>
          </a:xfrm>
          <a:prstGeom prst="rect">
            <a:avLst/>
          </a:prstGeom>
        </p:spPr>
        <p:txBody>
          <a:bodyPr vert="horz" lIns="78698" tIns="39347" rIns="78698" bIns="3934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8068509"/>
            <a:ext cx="2511584" cy="426210"/>
          </a:xfrm>
          <a:prstGeom prst="rect">
            <a:avLst/>
          </a:prstGeom>
        </p:spPr>
        <p:txBody>
          <a:bodyPr vert="horz" lIns="78698" tIns="39347" rIns="78698" bIns="39347" rtlCol="0" anchor="b"/>
          <a:lstStyle>
            <a:lvl1pPr algn="l">
              <a:defRPr sz="10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283038" y="8068509"/>
            <a:ext cx="2511584" cy="426210"/>
          </a:xfrm>
          <a:prstGeom prst="rect">
            <a:avLst/>
          </a:prstGeom>
        </p:spPr>
        <p:txBody>
          <a:bodyPr vert="horz" lIns="78698" tIns="39347" rIns="78698" bIns="39347" rtlCol="0" anchor="b"/>
          <a:lstStyle>
            <a:lvl1pPr algn="r">
              <a:defRPr sz="1000"/>
            </a:lvl1pPr>
          </a:lstStyle>
          <a:p>
            <a:fld id="{F42D5D1F-BFC5-40C8-AACD-36DF6749BD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3730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D5D1F-BFC5-40C8-AACD-36DF6749BD1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18929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787039">
              <a:spcAft>
                <a:spcPts val="774"/>
              </a:spcAft>
            </a:pP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D5D1F-BFC5-40C8-AACD-36DF6749BD11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94563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787039"/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D5D1F-BFC5-40C8-AACD-36DF6749BD11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12129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787039"/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D5D1F-BFC5-40C8-AACD-36DF6749BD11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01157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787039"/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D5D1F-BFC5-40C8-AACD-36DF6749BD11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995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787039"/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D5D1F-BFC5-40C8-AACD-36DF6749BD11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63468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787039"/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D5D1F-BFC5-40C8-AACD-36DF6749BD11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389425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787039">
              <a:defRPr/>
            </a:pP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D5D1F-BFC5-40C8-AACD-36DF6749BD11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077858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787039"/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D5D1F-BFC5-40C8-AACD-36DF6749BD11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828850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787039"/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D5D1F-BFC5-40C8-AACD-36DF6749BD11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351081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787039"/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D5D1F-BFC5-40C8-AACD-36DF6749BD11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41239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787039"/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D5D1F-BFC5-40C8-AACD-36DF6749BD11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242102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787039">
              <a:defRPr/>
            </a:pP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D5D1F-BFC5-40C8-AACD-36DF6749BD11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806733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787039"/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D5D1F-BFC5-40C8-AACD-36DF6749BD11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131264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787039"/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D5D1F-BFC5-40C8-AACD-36DF6749BD11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38790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787039">
              <a:defRPr/>
            </a:pP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D5D1F-BFC5-40C8-AACD-36DF6749BD11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36620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787039">
              <a:defRPr/>
            </a:pP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D5D1F-BFC5-40C8-AACD-36DF6749BD11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49744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787039"/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D5D1F-BFC5-40C8-AACD-36DF6749BD11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8313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787039"/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D5D1F-BFC5-40C8-AACD-36DF6749BD11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11958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787039"/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D5D1F-BFC5-40C8-AACD-36DF6749BD11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26956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787039">
              <a:defRPr/>
            </a:pP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D5D1F-BFC5-40C8-AACD-36DF6749BD11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89819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787039"/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D5D1F-BFC5-40C8-AACD-36DF6749BD11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31572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84226" y="3357563"/>
            <a:ext cx="5781675" cy="792162"/>
          </a:xfrm>
        </p:spPr>
        <p:txBody>
          <a:bodyPr/>
          <a:lstStyle>
            <a:lvl1pPr marL="0" indent="0">
              <a:buFontTx/>
              <a:buNone/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ja-JP" altLang="en-US" noProof="0"/>
              <a:t>マスター サブタイトルの書式設定</a:t>
            </a:r>
            <a:endParaRPr lang="ja-JP" altLang="en-US" noProof="0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268001" y="5877000"/>
            <a:ext cx="4802840" cy="484900"/>
          </a:xfrm>
        </p:spPr>
        <p:txBody>
          <a:bodyPr/>
          <a:lstStyle>
            <a:lvl1pPr algn="l">
              <a:defRPr sz="788" b="1" i="1">
                <a:solidFill>
                  <a:schemeClr val="accent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317500" y="404815"/>
            <a:ext cx="6381750" cy="503237"/>
          </a:xfrm>
          <a:prstGeom prst="rect">
            <a:avLst/>
          </a:prstGeom>
          <a:gradFill rotWithShape="1">
            <a:gsLst>
              <a:gs pos="0">
                <a:srgbClr val="333399"/>
              </a:gs>
              <a:gs pos="100000">
                <a:srgbClr val="333399">
                  <a:gamma/>
                  <a:tint val="73725"/>
                  <a:invGamma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 sz="1350"/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6699251" y="404815"/>
            <a:ext cx="2193925" cy="503237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rgbClr val="000066">
                  <a:gamma/>
                  <a:shade val="46275"/>
                  <a:invGamma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 sz="1350"/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317501" y="901700"/>
            <a:ext cx="8574088" cy="144463"/>
          </a:xfrm>
          <a:prstGeom prst="rect">
            <a:avLst/>
          </a:prstGeom>
          <a:gradFill rotWithShape="1">
            <a:gsLst>
              <a:gs pos="0">
                <a:schemeClr val="bg2">
                  <a:alpha val="39999"/>
                </a:schemeClr>
              </a:gs>
              <a:gs pos="100000">
                <a:schemeClr val="bg1">
                  <a:alpha val="39999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 sz="1350"/>
          </a:p>
        </p:txBody>
      </p:sp>
      <p:sp>
        <p:nvSpPr>
          <p:cNvPr id="3089" name="Line 17"/>
          <p:cNvSpPr>
            <a:spLocks noChangeShapeType="1"/>
          </p:cNvSpPr>
          <p:nvPr/>
        </p:nvSpPr>
        <p:spPr bwMode="auto">
          <a:xfrm>
            <a:off x="450851" y="3213100"/>
            <a:ext cx="6116638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sz="1350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226" y="5877000"/>
            <a:ext cx="1411775" cy="484900"/>
          </a:xfrm>
          <a:prstGeom prst="rect">
            <a:avLst/>
          </a:prstGeom>
        </p:spPr>
      </p:pic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24E575F-AE80-4FDB-9C39-ECDDBAB1984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タイトル 4"/>
          <p:cNvSpPr>
            <a:spLocks noGrp="1"/>
          </p:cNvSpPr>
          <p:nvPr>
            <p:ph type="title"/>
          </p:nvPr>
        </p:nvSpPr>
        <p:spPr>
          <a:xfrm>
            <a:off x="317501" y="1322896"/>
            <a:ext cx="8574088" cy="57626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92663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4E575F-AE80-4FDB-9C39-ECDDBAB198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9930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48463" y="115890"/>
            <a:ext cx="2143125" cy="60102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17501" y="115890"/>
            <a:ext cx="6278563" cy="60102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4E575F-AE80-4FDB-9C39-ECDDBAB198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36660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84226" y="3357563"/>
            <a:ext cx="5781675" cy="792162"/>
          </a:xfrm>
        </p:spPr>
        <p:txBody>
          <a:bodyPr/>
          <a:lstStyle>
            <a:lvl1pPr marL="0" indent="0">
              <a:buFontTx/>
              <a:buNone/>
              <a:defRPr sz="1800">
                <a:solidFill>
                  <a:srgbClr val="4D4D4D"/>
                </a:solidFill>
              </a:defRPr>
            </a:lvl1pPr>
          </a:lstStyle>
          <a:p>
            <a:pPr lvl="0"/>
            <a:r>
              <a:rPr lang="ja-JP" altLang="en-US" noProof="0"/>
              <a:t>マスター サブタイトルの書式設定</a:t>
            </a:r>
            <a:endParaRPr lang="ja-JP" altLang="en-US" noProof="0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268001" y="5877000"/>
            <a:ext cx="4802840" cy="484900"/>
          </a:xfrm>
        </p:spPr>
        <p:txBody>
          <a:bodyPr/>
          <a:lstStyle>
            <a:lvl1pPr algn="l">
              <a:defRPr sz="788" b="1" i="1">
                <a:solidFill>
                  <a:schemeClr val="accent2"/>
                </a:solidFill>
              </a:defRPr>
            </a:lvl1pPr>
          </a:lstStyle>
          <a:p>
            <a:endParaRPr lang="ja-JP" altLang="en-US">
              <a:solidFill>
                <a:srgbClr val="333399"/>
              </a:solidFill>
            </a:endParaRPr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317500" y="404815"/>
            <a:ext cx="6381750" cy="503237"/>
          </a:xfrm>
          <a:prstGeom prst="rect">
            <a:avLst/>
          </a:prstGeom>
          <a:gradFill rotWithShape="1">
            <a:gsLst>
              <a:gs pos="0">
                <a:srgbClr val="333399"/>
              </a:gs>
              <a:gs pos="100000">
                <a:srgbClr val="333399">
                  <a:gamma/>
                  <a:tint val="73725"/>
                  <a:invGamma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 sz="1350">
              <a:solidFill>
                <a:srgbClr val="000000"/>
              </a:solidFill>
            </a:endParaRPr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6699251" y="404815"/>
            <a:ext cx="2193925" cy="503237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rgbClr val="000066">
                  <a:gamma/>
                  <a:shade val="46275"/>
                  <a:invGamma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 sz="1350">
              <a:solidFill>
                <a:srgbClr val="000000"/>
              </a:solidFill>
            </a:endParaRPr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317501" y="901700"/>
            <a:ext cx="8574088" cy="144463"/>
          </a:xfrm>
          <a:prstGeom prst="rect">
            <a:avLst/>
          </a:prstGeom>
          <a:gradFill rotWithShape="1">
            <a:gsLst>
              <a:gs pos="0">
                <a:schemeClr val="bg2">
                  <a:alpha val="39999"/>
                </a:schemeClr>
              </a:gs>
              <a:gs pos="100000">
                <a:schemeClr val="bg1">
                  <a:alpha val="39999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 sz="1350">
              <a:solidFill>
                <a:srgbClr val="000000"/>
              </a:solidFill>
            </a:endParaRPr>
          </a:p>
        </p:txBody>
      </p:sp>
      <p:sp>
        <p:nvSpPr>
          <p:cNvPr id="3089" name="Line 17"/>
          <p:cNvSpPr>
            <a:spLocks noChangeShapeType="1"/>
          </p:cNvSpPr>
          <p:nvPr/>
        </p:nvSpPr>
        <p:spPr bwMode="auto">
          <a:xfrm>
            <a:off x="450851" y="3213100"/>
            <a:ext cx="6116638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sz="1350">
              <a:solidFill>
                <a:srgbClr val="000000"/>
              </a:solidFill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226" y="5877000"/>
            <a:ext cx="1411775" cy="484900"/>
          </a:xfrm>
          <a:prstGeom prst="rect">
            <a:avLst/>
          </a:prstGeom>
        </p:spPr>
      </p:pic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69AF22D-9F2B-4645-BAD4-678212F0273D}" type="slidenum">
              <a:rPr lang="ja-JP" altLang="en-US" smtClean="0">
                <a:solidFill>
                  <a:srgbClr val="000000"/>
                </a:solidFill>
              </a:rPr>
              <a:pPr/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4D4D4D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744518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bIns="0"/>
          <a:lstStyle>
            <a:lvl1pPr algn="ctr">
              <a:defRPr sz="4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1pPr>
            <a:lvl2pPr>
              <a:defRPr sz="18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2pPr>
            <a:lvl3pPr>
              <a:defRPr sz="16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3pPr>
            <a:lvl4pPr>
              <a:defRPr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4pPr>
            <a:lvl5pPr>
              <a:defRPr sz="1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8399006" y="6474348"/>
            <a:ext cx="575588" cy="268288"/>
          </a:xfrm>
        </p:spPr>
        <p:txBody>
          <a:bodyPr/>
          <a:lstStyle>
            <a:lvl1pPr>
              <a:defRPr sz="1800"/>
            </a:lvl1pPr>
          </a:lstStyle>
          <a:p>
            <a:fld id="{E69AF22D-9F2B-4645-BAD4-678212F0273D}" type="slidenum">
              <a:rPr lang="ja-JP" altLang="en-US" smtClean="0">
                <a:solidFill>
                  <a:srgbClr val="000000"/>
                </a:solidFill>
              </a:rPr>
              <a:pPr/>
              <a:t>‹#›</a:t>
            </a:fld>
            <a:endParaRPr lang="ja-JP" altLang="en-US" dirty="0">
              <a:solidFill>
                <a:srgbClr val="000000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6672788" y="853744"/>
            <a:ext cx="2304000" cy="28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>
              <a:solidFill>
                <a:srgbClr val="FFFFFF"/>
              </a:solidFill>
            </a:endParaRPr>
          </a:p>
        </p:txBody>
      </p:sp>
      <p:sp>
        <p:nvSpPr>
          <p:cNvPr id="9" name="Rectangle 5"/>
          <p:cNvSpPr txBox="1">
            <a:spLocks noChangeArrowheads="1"/>
          </p:cNvSpPr>
          <p:nvPr/>
        </p:nvSpPr>
        <p:spPr bwMode="auto">
          <a:xfrm>
            <a:off x="1377192" y="6608492"/>
            <a:ext cx="6874893" cy="216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sz="1050" b="1" i="1" kern="1200">
                <a:solidFill>
                  <a:schemeClr val="accent2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lang="en-US" altLang="ja-JP" sz="788" dirty="0">
                <a:solidFill>
                  <a:srgbClr val="333399"/>
                </a:solidFill>
              </a:rPr>
              <a:t>Department of Computer Science, Graduate School of Information Science and Technology, Osaka University</a:t>
            </a:r>
            <a:endParaRPr lang="en-US" altLang="ja-JP" sz="750" dirty="0">
              <a:solidFill>
                <a:srgbClr val="333399"/>
              </a:solidFill>
            </a:endParaRPr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001" y="6451925"/>
            <a:ext cx="1086500" cy="373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70989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40"/>
            <a:ext cx="7886700" cy="2852737"/>
          </a:xfrm>
        </p:spPr>
        <p:txBody>
          <a:bodyPr anchor="b"/>
          <a:lstStyle>
            <a:lvl1pPr>
              <a:defRPr sz="4500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5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/>
            </a:lvl2pPr>
            <a:lvl3pPr marL="685800" indent="0">
              <a:buNone/>
              <a:defRPr sz="135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9AF22D-9F2B-4645-BAD4-678212F0273D}" type="slidenum">
              <a:rPr lang="ja-JP" altLang="en-US" smtClean="0">
                <a:solidFill>
                  <a:srgbClr val="000000"/>
                </a:solidFill>
              </a:rPr>
              <a:pPr/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7104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196975"/>
            <a:ext cx="4038600" cy="49291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196975"/>
            <a:ext cx="4038600" cy="49291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9AF22D-9F2B-4645-BAD4-678212F0273D}" type="slidenum">
              <a:rPr lang="ja-JP" altLang="en-US" smtClean="0">
                <a:solidFill>
                  <a:srgbClr val="000000"/>
                </a:solidFill>
              </a:rPr>
              <a:pPr/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69365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7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9" y="1681163"/>
            <a:ext cx="386873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9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9AF22D-9F2B-4645-BAD4-678212F0273D}" type="slidenum">
              <a:rPr lang="ja-JP" altLang="en-US" smtClean="0">
                <a:solidFill>
                  <a:srgbClr val="000000"/>
                </a:solidFill>
              </a:rPr>
              <a:pPr/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3840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9AF22D-9F2B-4645-BAD4-678212F0273D}" type="slidenum">
              <a:rPr lang="ja-JP" altLang="en-US" smtClean="0">
                <a:solidFill>
                  <a:srgbClr val="000000"/>
                </a:solidFill>
              </a:rPr>
              <a:pPr/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1638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9AF22D-9F2B-4645-BAD4-678212F0273D}" type="slidenum">
              <a:rPr lang="ja-JP" altLang="en-US" smtClean="0">
                <a:solidFill>
                  <a:srgbClr val="000000"/>
                </a:solidFill>
              </a:rPr>
              <a:pPr/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35132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9" y="457200"/>
            <a:ext cx="2949575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7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9" y="2057400"/>
            <a:ext cx="2949575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9AF22D-9F2B-4645-BAD4-678212F0273D}" type="slidenum">
              <a:rPr lang="ja-JP" altLang="en-US" smtClean="0">
                <a:solidFill>
                  <a:srgbClr val="000000"/>
                </a:solidFill>
              </a:rPr>
              <a:pPr/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3009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8399007" y="6614665"/>
            <a:ext cx="575588" cy="268288"/>
          </a:xfrm>
        </p:spPr>
        <p:txBody>
          <a:bodyPr/>
          <a:lstStyle>
            <a:lvl1pPr>
              <a:defRPr/>
            </a:lvl1pPr>
          </a:lstStyle>
          <a:p>
            <a:fld id="{B24E575F-AE80-4FDB-9C39-ECDDBAB1984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6672788" y="853744"/>
            <a:ext cx="2304000" cy="28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9" name="Rectangle 5"/>
          <p:cNvSpPr txBox="1">
            <a:spLocks noChangeArrowheads="1"/>
          </p:cNvSpPr>
          <p:nvPr/>
        </p:nvSpPr>
        <p:spPr bwMode="auto">
          <a:xfrm>
            <a:off x="1377192" y="6608492"/>
            <a:ext cx="7802809" cy="216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sz="1050" b="1" i="1" kern="1200">
                <a:solidFill>
                  <a:schemeClr val="accent2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lang="en-US" altLang="ja-JP" sz="788" dirty="0"/>
              <a:t>Department of Computer Science, Graduate School of Information Science and Technology, Osaka University</a:t>
            </a:r>
            <a:endParaRPr lang="en-US" altLang="ja-JP" sz="750" dirty="0"/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001" y="6451925"/>
            <a:ext cx="1086500" cy="373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2421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9" y="457200"/>
            <a:ext cx="2949575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7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9" y="2057400"/>
            <a:ext cx="2949575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9AF22D-9F2B-4645-BAD4-678212F0273D}" type="slidenum">
              <a:rPr lang="ja-JP" altLang="en-US" smtClean="0">
                <a:solidFill>
                  <a:srgbClr val="000000"/>
                </a:solidFill>
              </a:rPr>
              <a:pPr/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44605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9AF22D-9F2B-4645-BAD4-678212F0273D}" type="slidenum">
              <a:rPr lang="ja-JP" altLang="en-US" smtClean="0">
                <a:solidFill>
                  <a:srgbClr val="000000"/>
                </a:solidFill>
              </a:rPr>
              <a:pPr/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07334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48463" y="115890"/>
            <a:ext cx="2143125" cy="60102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17501" y="115890"/>
            <a:ext cx="6278563" cy="60102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9AF22D-9F2B-4645-BAD4-678212F0273D}" type="slidenum">
              <a:rPr lang="ja-JP" altLang="en-US" smtClean="0">
                <a:solidFill>
                  <a:srgbClr val="000000"/>
                </a:solidFill>
              </a:rPr>
              <a:pPr/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173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40"/>
            <a:ext cx="7886700" cy="2852737"/>
          </a:xfrm>
        </p:spPr>
        <p:txBody>
          <a:bodyPr anchor="b"/>
          <a:lstStyle>
            <a:lvl1pPr>
              <a:defRPr sz="4500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5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/>
            </a:lvl2pPr>
            <a:lvl3pPr marL="685800" indent="0">
              <a:buNone/>
              <a:defRPr sz="135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4E575F-AE80-4FDB-9C39-ECDDBAB198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7543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196975"/>
            <a:ext cx="4038600" cy="49291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196975"/>
            <a:ext cx="4038600" cy="49291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4E575F-AE80-4FDB-9C39-ECDDBAB198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8012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7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9" y="1681163"/>
            <a:ext cx="386873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9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4E575F-AE80-4FDB-9C39-ECDDBAB198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3930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4E575F-AE80-4FDB-9C39-ECDDBAB198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0589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4E575F-AE80-4FDB-9C39-ECDDBAB198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2093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9" y="457200"/>
            <a:ext cx="2949575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7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9" y="2057400"/>
            <a:ext cx="2949575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4E575F-AE80-4FDB-9C39-ECDDBAB198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869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9" y="457200"/>
            <a:ext cx="2949575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7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9" y="2057400"/>
            <a:ext cx="2949575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4E575F-AE80-4FDB-9C39-ECDDBAB198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4831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317500" y="692152"/>
            <a:ext cx="6381750" cy="144463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 sz="1350"/>
          </a:p>
        </p:txBody>
      </p:sp>
      <p:sp>
        <p:nvSpPr>
          <p:cNvPr id="1059" name="Rectangle 35" descr="横線"/>
          <p:cNvSpPr>
            <a:spLocks noChangeArrowheads="1"/>
          </p:cNvSpPr>
          <p:nvPr/>
        </p:nvSpPr>
        <p:spPr bwMode="auto">
          <a:xfrm>
            <a:off x="6699251" y="850900"/>
            <a:ext cx="2192338" cy="274638"/>
          </a:xfrm>
          <a:prstGeom prst="rect">
            <a:avLst/>
          </a:prstGeom>
          <a:pattFill prst="ltHorz">
            <a:fgClr>
              <a:srgbClr val="C0C0C0"/>
            </a:fgClr>
            <a:bgClr>
              <a:srgbClr val="FFFFFF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 sz="1350"/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auto">
          <a:xfrm>
            <a:off x="6699251" y="692152"/>
            <a:ext cx="2193925" cy="144463"/>
          </a:xfrm>
          <a:prstGeom prst="rect">
            <a:avLst/>
          </a:prstGeom>
          <a:solidFill>
            <a:srgbClr val="0000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 sz="1350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17501" y="115888"/>
            <a:ext cx="8574088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96975"/>
            <a:ext cx="8229600" cy="4929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52413" y="6524625"/>
            <a:ext cx="2133600" cy="268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750"/>
            </a:lvl1pPr>
          </a:lstStyle>
          <a:p>
            <a:endParaRPr kumimoji="1" lang="ja-JP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24625"/>
            <a:ext cx="2895600" cy="268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750"/>
            </a:lvl1pPr>
          </a:lstStyle>
          <a:p>
            <a:endParaRPr kumimoji="1" lang="ja-JP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57988" y="6524625"/>
            <a:ext cx="2133600" cy="268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750"/>
            </a:lvl1pPr>
          </a:lstStyle>
          <a:p>
            <a:fld id="{B24E575F-AE80-4FDB-9C39-ECDDBAB198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3250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1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1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1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1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1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kumimoji="1" sz="21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kumimoji="1" sz="21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kumimoji="1" sz="21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kumimoji="1" sz="21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9pPr>
    </p:titleStyle>
    <p:bodyStyle>
      <a:lvl1pPr marL="257175" indent="-257175" algn="l" rtl="0" eaLnBrk="1" fontAlgn="base" hangingPunct="1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1" fontAlgn="base" hangingPunct="1">
        <a:spcBef>
          <a:spcPct val="20000"/>
        </a:spcBef>
        <a:spcAft>
          <a:spcPct val="0"/>
        </a:spcAft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spcBef>
          <a:spcPct val="20000"/>
        </a:spcBef>
        <a:spcAft>
          <a:spcPct val="0"/>
        </a:spcAft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spcBef>
          <a:spcPct val="20000"/>
        </a:spcBef>
        <a:spcAft>
          <a:spcPct val="0"/>
        </a:spcAft>
        <a:buChar char="–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spcBef>
          <a:spcPct val="20000"/>
        </a:spcBef>
        <a:spcAft>
          <a:spcPct val="0"/>
        </a:spcAft>
        <a:buChar char="»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317500" y="692152"/>
            <a:ext cx="6381750" cy="144463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 sz="1350">
              <a:solidFill>
                <a:srgbClr val="000000"/>
              </a:solidFill>
            </a:endParaRPr>
          </a:p>
        </p:txBody>
      </p:sp>
      <p:sp>
        <p:nvSpPr>
          <p:cNvPr id="1059" name="Rectangle 35" descr="横線"/>
          <p:cNvSpPr>
            <a:spLocks noChangeArrowheads="1"/>
          </p:cNvSpPr>
          <p:nvPr/>
        </p:nvSpPr>
        <p:spPr bwMode="auto">
          <a:xfrm>
            <a:off x="6699251" y="850900"/>
            <a:ext cx="2192338" cy="274638"/>
          </a:xfrm>
          <a:prstGeom prst="rect">
            <a:avLst/>
          </a:prstGeom>
          <a:pattFill prst="ltHorz">
            <a:fgClr>
              <a:srgbClr val="C0C0C0"/>
            </a:fgClr>
            <a:bgClr>
              <a:srgbClr val="FFFFFF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 sz="1350">
              <a:solidFill>
                <a:srgbClr val="000000"/>
              </a:solidFill>
            </a:endParaRPr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auto">
          <a:xfrm>
            <a:off x="6699251" y="692152"/>
            <a:ext cx="2193925" cy="144463"/>
          </a:xfrm>
          <a:prstGeom prst="rect">
            <a:avLst/>
          </a:prstGeom>
          <a:solidFill>
            <a:srgbClr val="0000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 sz="1350">
              <a:solidFill>
                <a:srgbClr val="000000"/>
              </a:solidFill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17501" y="115888"/>
            <a:ext cx="8574088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96975"/>
            <a:ext cx="8229600" cy="4929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52413" y="6524625"/>
            <a:ext cx="2133600" cy="268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750"/>
            </a:lvl1pPr>
          </a:lstStyle>
          <a:p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24625"/>
            <a:ext cx="2895600" cy="268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750"/>
            </a:lvl1pPr>
          </a:lstStyle>
          <a:p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57988" y="6524625"/>
            <a:ext cx="2133600" cy="268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750"/>
            </a:lvl1pPr>
          </a:lstStyle>
          <a:p>
            <a:fld id="{E69AF22D-9F2B-4645-BAD4-678212F0273D}" type="slidenum">
              <a:rPr lang="ja-JP" altLang="en-US" smtClean="0">
                <a:solidFill>
                  <a:srgbClr val="000000"/>
                </a:solidFill>
              </a:rPr>
              <a:pPr/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3088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1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1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1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1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1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kumimoji="1" sz="21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kumimoji="1" sz="21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kumimoji="1" sz="21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kumimoji="1" sz="21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9pPr>
    </p:titleStyle>
    <p:bodyStyle>
      <a:lvl1pPr marL="257175" indent="-257175" algn="l" rtl="0" eaLnBrk="1" fontAlgn="base" hangingPunct="1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1" fontAlgn="base" hangingPunct="1">
        <a:spcBef>
          <a:spcPct val="20000"/>
        </a:spcBef>
        <a:spcAft>
          <a:spcPct val="0"/>
        </a:spcAft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spcBef>
          <a:spcPct val="20000"/>
        </a:spcBef>
        <a:spcAft>
          <a:spcPct val="0"/>
        </a:spcAft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spcBef>
          <a:spcPct val="20000"/>
        </a:spcBef>
        <a:spcAft>
          <a:spcPct val="0"/>
        </a:spcAft>
        <a:buChar char="–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spcBef>
          <a:spcPct val="20000"/>
        </a:spcBef>
        <a:spcAft>
          <a:spcPct val="0"/>
        </a:spcAft>
        <a:buChar char="»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>
          <a:xfrm>
            <a:off x="243758" y="1256528"/>
            <a:ext cx="8738009" cy="1634156"/>
          </a:xfrm>
        </p:spPr>
        <p:txBody>
          <a:bodyPr/>
          <a:lstStyle/>
          <a:p>
            <a:pPr algn="ctr"/>
            <a:r>
              <a:rPr lang="en-US" altLang="ja-JP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CCFinderSW: Clone Detection Tool</a:t>
            </a:r>
            <a:br>
              <a:rPr lang="en-US" altLang="ja-JP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en-US" altLang="ja-JP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with Flexible Multilingual Tokenization</a:t>
            </a:r>
            <a:endParaRPr kumimoji="1" lang="ja-JP" altLang="en-US" sz="3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サブタイトル 2"/>
          <p:cNvSpPr txBox="1">
            <a:spLocks/>
          </p:cNvSpPr>
          <p:nvPr/>
        </p:nvSpPr>
        <p:spPr>
          <a:xfrm>
            <a:off x="467544" y="3861048"/>
            <a:ext cx="8352928" cy="1752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ja-JP" altLang="en-US" sz="2000" noProof="0" dirty="0" smtClean="0">
                <a:solidFill>
                  <a:srgbClr val="292929"/>
                </a:solidFill>
                <a:latin typeface="Segoe UI"/>
                <a:ea typeface="メイリオ"/>
              </a:rPr>
              <a:t>○</a:t>
            </a:r>
            <a:r>
              <a:rPr lang="en-US" altLang="ja-JP" sz="2000" noProof="0" dirty="0" smtClean="0">
                <a:solidFill>
                  <a:srgbClr val="292929"/>
                </a:solidFill>
                <a:latin typeface="Segoe UI"/>
                <a:ea typeface="メイリオ"/>
              </a:rPr>
              <a:t>Yuichi Semura</a:t>
            </a:r>
            <a:r>
              <a:rPr kumimoji="1" lang="en-US" altLang="ja-JP" sz="2000" b="0" i="0" u="none" strike="noStrike" kern="1200" cap="none" spc="0" normalizeH="0" baseline="30000" noProof="0" dirty="0" smtClean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Segoe UI"/>
                <a:ea typeface="メイリオ"/>
              </a:rPr>
              <a:t>1</a:t>
            </a:r>
            <a:r>
              <a:rPr lang="en-US" altLang="ja-JP" sz="2000" dirty="0" smtClean="0">
                <a:solidFill>
                  <a:srgbClr val="292929"/>
                </a:solidFill>
                <a:latin typeface="Segoe UI"/>
                <a:ea typeface="メイリオ"/>
              </a:rPr>
              <a:t>,</a:t>
            </a:r>
            <a:r>
              <a:rPr kumimoji="1" lang="ja-JP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Segoe UI"/>
                <a:ea typeface="メイリオ"/>
              </a:rPr>
              <a:t> </a:t>
            </a:r>
            <a:r>
              <a:rPr kumimoji="1" lang="en-US" altLang="ja-JP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Segoe UI"/>
                <a:ea typeface="メイリオ"/>
              </a:rPr>
              <a:t>Norihiro</a:t>
            </a:r>
            <a:r>
              <a:rPr kumimoji="1" lang="en-US" altLang="ja-JP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Segoe UI"/>
                <a:ea typeface="メイリオ"/>
              </a:rPr>
              <a:t> Yoshida</a:t>
            </a:r>
            <a:r>
              <a:rPr kumimoji="1" lang="en-US" altLang="ja-JP" sz="2000" b="0" i="0" u="none" strike="noStrike" kern="1200" cap="none" spc="0" normalizeH="0" baseline="30000" noProof="0" dirty="0" smtClean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Segoe UI"/>
                <a:ea typeface="メイリオ"/>
              </a:rPr>
              <a:t>2</a:t>
            </a:r>
            <a:r>
              <a:rPr lang="en-US" altLang="ja-JP" sz="2000" dirty="0" smtClean="0">
                <a:solidFill>
                  <a:srgbClr val="292929"/>
                </a:solidFill>
                <a:latin typeface="Segoe UI"/>
                <a:ea typeface="メイリオ"/>
              </a:rPr>
              <a:t>, </a:t>
            </a:r>
            <a:r>
              <a:rPr lang="en-US" altLang="ja-JP" sz="2000" dirty="0" err="1" smtClean="0">
                <a:solidFill>
                  <a:srgbClr val="292929"/>
                </a:solidFill>
                <a:latin typeface="Segoe UI"/>
                <a:ea typeface="メイリオ"/>
              </a:rPr>
              <a:t>Eunjong</a:t>
            </a:r>
            <a:r>
              <a:rPr lang="en-US" altLang="ja-JP" sz="2000" dirty="0" smtClean="0">
                <a:solidFill>
                  <a:srgbClr val="292929"/>
                </a:solidFill>
                <a:latin typeface="Segoe UI"/>
                <a:ea typeface="メイリオ"/>
              </a:rPr>
              <a:t> Choi</a:t>
            </a:r>
            <a:r>
              <a:rPr kumimoji="1" lang="en-US" altLang="ja-JP" sz="2000" b="0" i="0" u="none" strike="noStrike" kern="1200" cap="none" spc="0" normalizeH="0" baseline="30000" noProof="0" dirty="0" smtClean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Segoe UI"/>
                <a:ea typeface="メイリオ"/>
              </a:rPr>
              <a:t>3</a:t>
            </a:r>
            <a:r>
              <a:rPr kumimoji="1" lang="en-US" altLang="ja-JP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Segoe UI"/>
                <a:ea typeface="メイリオ"/>
              </a:rPr>
              <a:t>, </a:t>
            </a:r>
            <a:r>
              <a:rPr kumimoji="1" lang="en-US" altLang="ja-JP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Segoe UI"/>
                <a:ea typeface="メイリオ"/>
              </a:rPr>
              <a:t>Katsuro</a:t>
            </a:r>
            <a:r>
              <a:rPr kumimoji="1" lang="en-US" altLang="ja-JP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Segoe UI"/>
                <a:ea typeface="メイリオ"/>
              </a:rPr>
              <a:t> Inoue</a:t>
            </a:r>
            <a:r>
              <a:rPr kumimoji="1" lang="en-US" altLang="ja-JP" sz="2000" b="0" i="0" u="none" strike="noStrike" kern="1200" cap="none" spc="0" normalizeH="0" baseline="30000" noProof="0" dirty="0" smtClean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Segoe UI"/>
                <a:ea typeface="メイリオ"/>
              </a:rPr>
              <a:t>1</a:t>
            </a:r>
          </a:p>
          <a:p>
            <a:pPr lvl="0">
              <a:defRPr/>
            </a:pPr>
            <a:endParaRPr kumimoji="1" lang="en-US" altLang="ja-JP" sz="2000" b="0" i="0" u="none" strike="noStrike" kern="1200" cap="none" spc="0" normalizeH="0" baseline="0" noProof="0" dirty="0" smtClean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Segoe UI"/>
              <a:ea typeface="メイリオ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sz="2000" b="0" i="0" u="none" strike="noStrike" kern="1200" cap="none" spc="0" normalizeH="0" baseline="30000" noProof="0" dirty="0" smtClean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Segoe UI"/>
                <a:ea typeface="メイリオ"/>
              </a:rPr>
              <a:t>1</a:t>
            </a:r>
            <a:r>
              <a:rPr lang="en-US" altLang="ja-JP" sz="2000" dirty="0" smtClean="0">
                <a:solidFill>
                  <a:srgbClr val="292929"/>
                </a:solidFill>
                <a:latin typeface="Segoe UI"/>
                <a:ea typeface="メイリオ"/>
              </a:rPr>
              <a:t>Osaka University</a:t>
            </a:r>
            <a:r>
              <a:rPr kumimoji="1" lang="ja-JP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Segoe UI"/>
                <a:ea typeface="メイリオ"/>
              </a:rPr>
              <a:t> </a:t>
            </a:r>
            <a:r>
              <a:rPr lang="en-US" altLang="ja-JP" sz="2000" baseline="30000" noProof="0" dirty="0" smtClean="0">
                <a:solidFill>
                  <a:srgbClr val="292929"/>
                </a:solidFill>
                <a:latin typeface="Segoe UI"/>
                <a:ea typeface="メイリオ"/>
              </a:rPr>
              <a:t> </a:t>
            </a:r>
            <a:r>
              <a:rPr kumimoji="1" lang="en-US" altLang="ja-JP" sz="2000" b="0" i="0" u="none" strike="noStrike" kern="1200" cap="none" spc="0" normalizeH="0" baseline="30000" noProof="0" dirty="0" smtClean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Segoe UI"/>
                <a:ea typeface="メイリオ"/>
              </a:rPr>
              <a:t>2</a:t>
            </a:r>
            <a:r>
              <a:rPr kumimoji="1" lang="en-US" altLang="ja-JP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Segoe UI"/>
                <a:ea typeface="メイリオ"/>
              </a:rPr>
              <a:t>Nagoya University </a:t>
            </a:r>
          </a:p>
          <a:p>
            <a:pPr lvl="0">
              <a:defRPr/>
            </a:pPr>
            <a:r>
              <a:rPr kumimoji="1" lang="en-US" altLang="ja-JP" sz="2000" b="0" i="0" u="none" strike="noStrike" kern="1200" cap="none" spc="0" normalizeH="0" baseline="30000" noProof="0" dirty="0" smtClean="0">
                <a:ln>
                  <a:noFill/>
                </a:ln>
                <a:solidFill>
                  <a:srgbClr val="292929"/>
                </a:solidFill>
                <a:effectLst/>
                <a:uLnTx/>
                <a:uFillTx/>
                <a:latin typeface="Segoe UI"/>
                <a:ea typeface="メイリオ"/>
              </a:rPr>
              <a:t>3</a:t>
            </a:r>
            <a:r>
              <a:rPr lang="en-US" altLang="zh-CN" sz="2000" dirty="0" smtClean="0">
                <a:solidFill>
                  <a:srgbClr val="292929"/>
                </a:solidFill>
                <a:latin typeface="Segoe UI"/>
                <a:ea typeface="メイリオ"/>
              </a:rPr>
              <a:t>Nara </a:t>
            </a:r>
            <a:r>
              <a:rPr lang="en-US" altLang="zh-CN" sz="2000" dirty="0">
                <a:solidFill>
                  <a:srgbClr val="292929"/>
                </a:solidFill>
                <a:latin typeface="Segoe UI"/>
                <a:ea typeface="メイリオ"/>
              </a:rPr>
              <a:t>Institute of Science and </a:t>
            </a:r>
            <a:r>
              <a:rPr lang="en-US" altLang="zh-CN" sz="2000" dirty="0" smtClean="0">
                <a:solidFill>
                  <a:srgbClr val="292929"/>
                </a:solidFill>
                <a:latin typeface="Segoe UI"/>
                <a:ea typeface="メイリオ"/>
              </a:rPr>
              <a:t>Technology</a:t>
            </a:r>
          </a:p>
          <a:p>
            <a:pPr lvl="0">
              <a:defRPr/>
            </a:pP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Segoe UI"/>
              <a:ea typeface="メイリオ"/>
            </a:endParaRPr>
          </a:p>
          <a:p>
            <a:pPr lvl="0">
              <a:defRPr/>
            </a:pPr>
            <a:r>
              <a:rPr lang="en-US" altLang="ja-JP" sz="2000" dirty="0" smtClean="0">
                <a:solidFill>
                  <a:srgbClr val="292929"/>
                </a:solidFill>
                <a:latin typeface="Segoe UI"/>
                <a:ea typeface="メイリオ"/>
              </a:rPr>
              <a:t>APSEC2017</a:t>
            </a: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292929"/>
              </a:solidFill>
              <a:effectLst/>
              <a:uLnTx/>
              <a:uFillTx/>
              <a:latin typeface="Segoe UI"/>
              <a:ea typeface="メイリオ"/>
            </a:endParaRPr>
          </a:p>
        </p:txBody>
      </p:sp>
    </p:spTree>
    <p:extLst>
      <p:ext uri="{BB962C8B-B14F-4D97-AF65-F5344CB8AC3E}">
        <p14:creationId xmlns:p14="http://schemas.microsoft.com/office/powerpoint/2010/main" val="272721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3600" dirty="0" smtClean="0"/>
              <a:t>Various Comment Rules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17502" y="1039193"/>
            <a:ext cx="8453356" cy="2789155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900"/>
              </a:spcAft>
              <a:buFont typeface="Wingdings" panose="05000000000000000000" pitchFamily="2" charset="2"/>
              <a:buChar char="l"/>
            </a:pPr>
            <a:r>
              <a:rPr lang="en-US" altLang="ja-JP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Comment is different among languages.</a:t>
            </a:r>
            <a:endParaRPr kumimoji="1" lang="en-US" altLang="ja-JP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spcAft>
                <a:spcPts val="900"/>
              </a:spcAft>
              <a:buFont typeface="Wingdings" panose="05000000000000000000" pitchFamily="2" charset="2"/>
              <a:buChar char="l"/>
            </a:pPr>
            <a:r>
              <a:rPr lang="en-US" altLang="ja-JP" dirty="0" smtClean="0"/>
              <a:t>According to the type-1 and type-2 code </a:t>
            </a:r>
            <a:r>
              <a:rPr lang="en-US" altLang="ja-JP" dirty="0"/>
              <a:t>clone </a:t>
            </a:r>
            <a:r>
              <a:rPr lang="en-US" altLang="ja-JP" dirty="0" smtClean="0"/>
              <a:t>definition, a </a:t>
            </a:r>
            <a:r>
              <a:rPr lang="en-US" altLang="ja-JP" dirty="0"/>
              <a:t>lexical analyzer </a:t>
            </a:r>
            <a:r>
              <a:rPr lang="en-US" altLang="ja-JP" dirty="0" smtClean="0"/>
              <a:t>should ignore comments.</a:t>
            </a:r>
          </a:p>
          <a:p>
            <a:pPr>
              <a:spcAft>
                <a:spcPts val="900"/>
              </a:spcAft>
              <a:buFont typeface="Wingdings" panose="05000000000000000000" pitchFamily="2" charset="2"/>
              <a:buChar char="l"/>
            </a:pPr>
            <a:r>
              <a:rPr lang="en-US" altLang="ja-JP" dirty="0"/>
              <a:t>Since there are various comment rules </a:t>
            </a:r>
            <a:r>
              <a:rPr lang="en-US" altLang="ja-JP" dirty="0" smtClean="0"/>
              <a:t>different </a:t>
            </a:r>
            <a:r>
              <a:rPr lang="en-US" altLang="ja-JP" dirty="0"/>
              <a:t>programming languages, comment rules are specified for </a:t>
            </a:r>
            <a:r>
              <a:rPr lang="en-US" altLang="ja-JP" dirty="0" smtClean="0"/>
              <a:t>the clone detection.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AF22D-9F2B-4645-BAD4-678212F0273D}" type="slidenum">
              <a:rPr lang="ja-JP" altLang="en-US" smtClean="0">
                <a:solidFill>
                  <a:srgbClr val="000000"/>
                </a:solidFill>
              </a:rPr>
              <a:pPr/>
              <a:t>10</a:t>
            </a:fld>
            <a:endParaRPr lang="ja-JP" altLang="en-US">
              <a:solidFill>
                <a:srgbClr val="000000"/>
              </a:solidFill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709261" y="4011252"/>
            <a:ext cx="7790567" cy="2280192"/>
            <a:chOff x="778149" y="3907763"/>
            <a:chExt cx="7790567" cy="228019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grpSp>
          <p:nvGrpSpPr>
            <p:cNvPr id="6" name="グループ化 5"/>
            <p:cNvGrpSpPr/>
            <p:nvPr/>
          </p:nvGrpSpPr>
          <p:grpSpPr>
            <a:xfrm>
              <a:off x="778149" y="4032152"/>
              <a:ext cx="7790567" cy="2155803"/>
              <a:chOff x="735759" y="4057273"/>
              <a:chExt cx="7790567" cy="2155803"/>
            </a:xfrm>
          </p:grpSpPr>
          <p:sp>
            <p:nvSpPr>
              <p:cNvPr id="9" name="角丸四角形 8"/>
              <p:cNvSpPr/>
              <p:nvPr/>
            </p:nvSpPr>
            <p:spPr>
              <a:xfrm>
                <a:off x="735759" y="4057273"/>
                <a:ext cx="7790567" cy="2155803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rgbClr val="4C848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7" name="Rectangle 2"/>
              <p:cNvSpPr>
                <a:spLocks noChangeArrowheads="1"/>
              </p:cNvSpPr>
              <p:nvPr/>
            </p:nvSpPr>
            <p:spPr bwMode="auto">
              <a:xfrm>
                <a:off x="2262271" y="4381281"/>
                <a:ext cx="6023856" cy="461665"/>
              </a:xfrm>
              <a:prstGeom prst="rect">
                <a:avLst/>
              </a:prstGeom>
              <a:solidFill>
                <a:srgbClr val="E4EFF0"/>
              </a:solidFill>
              <a:ln>
                <a:noFill/>
              </a:ln>
              <a:effectLst/>
              <a:extLst/>
            </p:spPr>
            <p:txBody>
              <a:bodyPr vert="horz" wrap="square" lIns="91440" tIns="45720" rIns="91440" bIns="0" numCol="1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lvl="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en-US" altLang="ja-JP" sz="2400" dirty="0">
                    <a:latin typeface="Ebrima" panose="02000000000000000000" pitchFamily="2" charset="0"/>
                    <a:ea typeface="Ebrima" panose="02000000000000000000" pitchFamily="2" charset="0"/>
                    <a:cs typeface="Ebrima" panose="02000000000000000000" pitchFamily="2" charset="0"/>
                  </a:rPr>
                  <a:t>v=</a:t>
                </a:r>
                <a:r>
                  <a:rPr kumimoji="0" lang="en-US" altLang="ja-JP" sz="2400" dirty="0" err="1">
                    <a:latin typeface="Ebrima" panose="02000000000000000000" pitchFamily="2" charset="0"/>
                    <a:ea typeface="Ebrima" panose="02000000000000000000" pitchFamily="2" charset="0"/>
                    <a:cs typeface="Ebrima" panose="02000000000000000000" pitchFamily="2" charset="0"/>
                  </a:rPr>
                  <a:t>v+i</a:t>
                </a:r>
                <a:r>
                  <a:rPr kumimoji="0" lang="en-US" altLang="ja-JP" sz="2400" dirty="0">
                    <a:latin typeface="Ebrima" panose="02000000000000000000" pitchFamily="2" charset="0"/>
                    <a:ea typeface="Ebrima" panose="02000000000000000000" pitchFamily="2" charset="0"/>
                    <a:cs typeface="Ebrima" panose="02000000000000000000" pitchFamily="2" charset="0"/>
                  </a:rPr>
                  <a:t>;</a:t>
                </a:r>
                <a:r>
                  <a:rPr kumimoji="0" lang="ja-JP" altLang="en-US" sz="2400" dirty="0">
                    <a:latin typeface="Ebrima" panose="02000000000000000000" pitchFamily="2" charset="0"/>
                    <a:cs typeface="Ebrima" panose="02000000000000000000" pitchFamily="2" charset="0"/>
                  </a:rPr>
                  <a:t> </a:t>
                </a:r>
                <a:r>
                  <a:rPr kumimoji="0" lang="en-US" altLang="ja-JP" sz="2400" dirty="0" smtClean="0">
                    <a:solidFill>
                      <a:srgbClr val="FF0000"/>
                    </a:solidFill>
                    <a:latin typeface="Arial" panose="020B0604020202020204" pitchFamily="34" charset="0"/>
                  </a:rPr>
                  <a:t>//</a:t>
                </a:r>
                <a:r>
                  <a:rPr kumimoji="0" lang="ja-JP" altLang="en-US" sz="2400" dirty="0">
                    <a:solidFill>
                      <a:srgbClr val="FF0000"/>
                    </a:solidFill>
                    <a:latin typeface="Arial" panose="020B0604020202020204" pitchFamily="34" charset="0"/>
                  </a:rPr>
                  <a:t> </a:t>
                </a:r>
                <a:r>
                  <a:rPr kumimoji="0" lang="en-US" altLang="ja-JP" sz="2400" dirty="0" smtClean="0">
                    <a:solidFill>
                      <a:srgbClr val="00C821"/>
                    </a:solidFill>
                    <a:latin typeface="Arial" panose="020B0604020202020204" pitchFamily="34" charset="0"/>
                  </a:rPr>
                  <a:t>this is a comment</a:t>
                </a:r>
                <a:endParaRPr kumimoji="0" lang="ja-JP" altLang="ja-JP" sz="2400" dirty="0">
                  <a:solidFill>
                    <a:srgbClr val="00C82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8" name="Rectangle 2"/>
              <p:cNvSpPr>
                <a:spLocks noChangeArrowheads="1"/>
              </p:cNvSpPr>
              <p:nvPr/>
            </p:nvSpPr>
            <p:spPr bwMode="auto">
              <a:xfrm>
                <a:off x="2262271" y="5445608"/>
                <a:ext cx="6023856" cy="461665"/>
              </a:xfrm>
              <a:prstGeom prst="rect">
                <a:avLst/>
              </a:prstGeom>
              <a:solidFill>
                <a:srgbClr val="E4EFF0"/>
              </a:solidFill>
              <a:ln>
                <a:noFill/>
              </a:ln>
              <a:effectLst/>
              <a:extLst/>
            </p:spPr>
            <p:txBody>
              <a:bodyPr vert="horz" wrap="square" lIns="91440" tIns="45720" rIns="91440" bIns="0" numCol="1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ja-JP" sz="2400" i="0" u="none" strike="noStrike" cap="none" normalizeH="0" baseline="0" dirty="0" smtClean="0">
                    <a:ln>
                      <a:noFill/>
                    </a:ln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latin typeface="Ebrima" panose="02000000000000000000" pitchFamily="2" charset="0"/>
                    <a:cs typeface="Ebrima" panose="02000000000000000000" pitchFamily="2" charset="0"/>
                  </a:rPr>
                  <a:t>y=5+6</a:t>
                </a:r>
                <a:r>
                  <a:rPr kumimoji="0" lang="en-US" altLang="ja-JP" sz="2400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Ebrima" panose="02000000000000000000" pitchFamily="2" charset="0"/>
                    <a:cs typeface="Ebrima" panose="02000000000000000000" pitchFamily="2" charset="0"/>
                  </a:rPr>
                  <a:t> </a:t>
                </a:r>
                <a:r>
                  <a:rPr kumimoji="0" lang="ja-JP" altLang="ja-JP" sz="2400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Ebrima" panose="02000000000000000000" pitchFamily="2" charset="0"/>
                    <a:cs typeface="Ebrima" panose="02000000000000000000" pitchFamily="2" charset="0"/>
                  </a:rPr>
                  <a:t>#</a:t>
                </a:r>
                <a:r>
                  <a:rPr kumimoji="0" lang="en-US" altLang="ja-JP" sz="2400" i="0" u="none" strike="noStrike" cap="none" normalizeH="0" baseline="0" dirty="0" smtClean="0">
                    <a:ln>
                      <a:noFill/>
                    </a:ln>
                    <a:solidFill>
                      <a:srgbClr val="00C821"/>
                    </a:solidFill>
                    <a:effectLst/>
                    <a:latin typeface="Ebrima" panose="02000000000000000000" pitchFamily="2" charset="0"/>
                    <a:cs typeface="Ebrima" panose="02000000000000000000" pitchFamily="2" charset="0"/>
                  </a:rPr>
                  <a:t> this is</a:t>
                </a:r>
                <a:r>
                  <a:rPr kumimoji="0" lang="en-US" altLang="ja-JP" sz="2400" i="0" u="none" strike="noStrike" cap="none" normalizeH="0" dirty="0" smtClean="0">
                    <a:ln>
                      <a:noFill/>
                    </a:ln>
                    <a:solidFill>
                      <a:srgbClr val="00C821"/>
                    </a:solidFill>
                    <a:effectLst/>
                    <a:latin typeface="Ebrima" panose="02000000000000000000" pitchFamily="2" charset="0"/>
                    <a:cs typeface="Ebrima" panose="02000000000000000000" pitchFamily="2" charset="0"/>
                  </a:rPr>
                  <a:t> a comment</a:t>
                </a:r>
                <a:endParaRPr kumimoji="0" lang="en-US" altLang="ja-JP" sz="1000" b="0" i="0" u="none" strike="noStrike" cap="none" normalizeH="0" baseline="0" dirty="0">
                  <a:ln>
                    <a:noFill/>
                  </a:ln>
                  <a:solidFill>
                    <a:srgbClr val="00C821"/>
                  </a:solidFill>
                  <a:effectLst/>
                  <a:latin typeface="Arial Unicode MS" panose="020B0604020202020204" pitchFamily="50" charset="-128"/>
                </a:endParaRPr>
              </a:p>
            </p:txBody>
          </p:sp>
          <p:sp>
            <p:nvSpPr>
              <p:cNvPr id="7" name="コンテンツ プレースホルダー 2"/>
              <p:cNvSpPr txBox="1">
                <a:spLocks/>
              </p:cNvSpPr>
              <p:nvPr/>
            </p:nvSpPr>
            <p:spPr bwMode="auto">
              <a:xfrm>
                <a:off x="735759" y="4441286"/>
                <a:ext cx="1632793" cy="16777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257175" indent="-257175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har char="•"/>
                  <a:defRPr kumimoji="1" sz="2400" kern="120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Segoe UI Historic" panose="020B0502040204020203" pitchFamily="34" charset="0"/>
                  </a:defRPr>
                </a:lvl1pPr>
                <a:lvl2pPr marL="557213" indent="-214313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har char="–"/>
                  <a:defRPr kumimoji="1" sz="1800" kern="120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Segoe UI Historic" panose="020B0502040204020203" pitchFamily="34" charset="0"/>
                  </a:defRPr>
                </a:lvl2pPr>
                <a:lvl3pPr marL="857250" indent="-17145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har char="•"/>
                  <a:defRPr kumimoji="1" sz="1600" kern="120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Segoe UI Historic" panose="020B0502040204020203" pitchFamily="34" charset="0"/>
                  </a:defRPr>
                </a:lvl3pPr>
                <a:lvl4pPr marL="1200150" indent="-17145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har char="–"/>
                  <a:defRPr kumimoji="1" sz="1500" kern="120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Segoe UI Historic" panose="020B0502040204020203" pitchFamily="34" charset="0"/>
                  </a:defRPr>
                </a:lvl4pPr>
                <a:lvl5pPr marL="1543050" indent="-17145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1400" kern="120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Segoe UI Historic" panose="020B0502040204020203" pitchFamily="34" charset="0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kumimoji="1"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kumimoji="1"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kumimoji="1"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kumimoji="1"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Aft>
                    <a:spcPts val="600"/>
                  </a:spcAft>
                  <a:buFont typeface="Wingdings" panose="05000000000000000000" pitchFamily="2" charset="2"/>
                  <a:buChar char="Ø"/>
                </a:pPr>
                <a:r>
                  <a:rPr lang="en-US" altLang="ja-JP" dirty="0" smtClean="0"/>
                  <a:t>C/C++</a:t>
                </a:r>
              </a:p>
              <a:p>
                <a:pPr>
                  <a:spcAft>
                    <a:spcPts val="600"/>
                  </a:spcAft>
                  <a:buFont typeface="Wingdings" panose="05000000000000000000" pitchFamily="2" charset="2"/>
                  <a:buChar char="Ø"/>
                </a:pPr>
                <a:endParaRPr lang="en-US" altLang="ja-JP" dirty="0" smtClean="0"/>
              </a:p>
              <a:p>
                <a:pPr>
                  <a:spcAft>
                    <a:spcPts val="600"/>
                  </a:spcAft>
                  <a:buFont typeface="Wingdings" panose="05000000000000000000" pitchFamily="2" charset="2"/>
                  <a:buChar char="Ø"/>
                </a:pPr>
                <a:r>
                  <a:rPr lang="en-US" altLang="ja-JP" dirty="0" smtClean="0"/>
                  <a:t>Ruby</a:t>
                </a:r>
              </a:p>
            </p:txBody>
          </p:sp>
        </p:grpSp>
        <p:sp>
          <p:nvSpPr>
            <p:cNvPr id="11" name="Text Box 6"/>
            <p:cNvSpPr txBox="1">
              <a:spLocks noChangeArrowheads="1"/>
            </p:cNvSpPr>
            <p:nvPr/>
          </p:nvSpPr>
          <p:spPr bwMode="auto">
            <a:xfrm>
              <a:off x="2659111" y="3907763"/>
              <a:ext cx="3890866" cy="324008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square" anchor="ctr" anchorCtr="0">
              <a:noAutofit/>
            </a:bodyPr>
            <a:lstStyle/>
            <a:p>
              <a:pPr algn="ct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ja-JP" sz="24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Example: Line Comment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37294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34565" y="1135260"/>
            <a:ext cx="8339959" cy="764917"/>
          </a:xfrm>
        </p:spPr>
        <p:txBody>
          <a:bodyPr/>
          <a:lstStyle/>
          <a:p>
            <a:pPr>
              <a:spcAft>
                <a:spcPts val="600"/>
              </a:spcAft>
              <a:buFont typeface="Wingdings" panose="05000000000000000000" pitchFamily="2" charset="2"/>
              <a:buChar char="l"/>
            </a:pPr>
            <a:r>
              <a:rPr lang="en-US" altLang="ja-JP" dirty="0"/>
              <a:t>To </a:t>
            </a:r>
            <a:r>
              <a:rPr lang="en-US" altLang="ja-JP" dirty="0" smtClean="0"/>
              <a:t>detect Type-2 </a:t>
            </a:r>
            <a:r>
              <a:rPr lang="en-US" altLang="ja-JP" dirty="0"/>
              <a:t>code clones</a:t>
            </a:r>
            <a:r>
              <a:rPr lang="en-US" altLang="ja-JP" dirty="0" smtClean="0"/>
              <a:t>, it is necessary to distinguish reserved words and identifiers.</a:t>
            </a:r>
            <a:endParaRPr kumimoji="1" lang="ja-JP" altLang="en-US" dirty="0" smtClean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ja-JP" sz="3600" dirty="0" smtClean="0"/>
              <a:t>Various Reserved Words</a:t>
            </a:r>
            <a:endParaRPr kumimoji="1" lang="ja-JP" altLang="en-US" sz="36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AF22D-9F2B-4645-BAD4-678212F0273D}" type="slidenum">
              <a:rPr lang="ja-JP" altLang="en-US" smtClean="0">
                <a:solidFill>
                  <a:srgbClr val="000000"/>
                </a:solidFill>
              </a:rPr>
              <a:pPr/>
              <a:t>11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487103" y="2719003"/>
            <a:ext cx="7143713" cy="943011"/>
          </a:xfrm>
          <a:prstGeom prst="rect">
            <a:avLst/>
          </a:prstGeom>
          <a:solidFill>
            <a:srgbClr val="FFF0C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2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It is necessary to </a:t>
            </a:r>
            <a:r>
              <a:rPr kumimoji="0"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extract alphanumeric </a:t>
            </a:r>
            <a:r>
              <a:rPr kumimoji="0" lang="en-US" altLang="ja-JP" sz="2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strings from input source codes.</a:t>
            </a:r>
            <a:endParaRPr kumimoji="0" lang="ja-JP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右矢印 6"/>
          <p:cNvSpPr/>
          <p:nvPr/>
        </p:nvSpPr>
        <p:spPr>
          <a:xfrm>
            <a:off x="614284" y="5245161"/>
            <a:ext cx="693099" cy="532895"/>
          </a:xfrm>
          <a:prstGeom prst="rightArrow">
            <a:avLst/>
          </a:prstGeom>
          <a:solidFill>
            <a:srgbClr val="FFE389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1487103" y="5073747"/>
            <a:ext cx="7143715" cy="875721"/>
          </a:xfrm>
          <a:prstGeom prst="rect">
            <a:avLst/>
          </a:prstGeom>
          <a:solidFill>
            <a:srgbClr val="FFF0C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2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It is necessary to </a:t>
            </a:r>
            <a:r>
              <a:rPr kumimoji="0"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give a list of reserved words to the lexical </a:t>
            </a:r>
            <a:r>
              <a:rPr kumimoji="0" lang="en-US" altLang="ja-JP" sz="2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analyzer.</a:t>
            </a:r>
            <a:endParaRPr kumimoji="0" lang="ja-JP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右矢印 10"/>
          <p:cNvSpPr/>
          <p:nvPr/>
        </p:nvSpPr>
        <p:spPr>
          <a:xfrm>
            <a:off x="638616" y="2924060"/>
            <a:ext cx="693099" cy="532895"/>
          </a:xfrm>
          <a:prstGeom prst="rightArrow">
            <a:avLst/>
          </a:prstGeom>
          <a:solidFill>
            <a:srgbClr val="FFE389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コンテンツ プレースホルダー 2"/>
          <p:cNvSpPr txBox="1">
            <a:spLocks/>
          </p:cNvSpPr>
          <p:nvPr/>
        </p:nvSpPr>
        <p:spPr bwMode="auto">
          <a:xfrm>
            <a:off x="434565" y="2015542"/>
            <a:ext cx="8339959" cy="4280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18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16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15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600"/>
              </a:spcAft>
              <a:buFontTx/>
              <a:buNone/>
            </a:pPr>
            <a:r>
              <a:rPr lang="en-US" altLang="ja-JP" dirty="0" smtClean="0">
                <a:solidFill>
                  <a:srgbClr val="0070C0"/>
                </a:solidFill>
              </a:rPr>
              <a:t>Step1</a:t>
            </a:r>
            <a:r>
              <a:rPr lang="en-US" altLang="ja-JP" dirty="0" smtClean="0"/>
              <a:t>: Detects alphanumeric strings from source code</a:t>
            </a:r>
            <a:endParaRPr lang="ja-JP" altLang="en-US" dirty="0" smtClean="0"/>
          </a:p>
        </p:txBody>
      </p:sp>
      <p:sp>
        <p:nvSpPr>
          <p:cNvPr id="10" name="コンテンツ プレースホルダー 2"/>
          <p:cNvSpPr txBox="1">
            <a:spLocks/>
          </p:cNvSpPr>
          <p:nvPr/>
        </p:nvSpPr>
        <p:spPr bwMode="auto">
          <a:xfrm>
            <a:off x="434565" y="4133920"/>
            <a:ext cx="8339959" cy="75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18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16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15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600"/>
              </a:spcAft>
              <a:buFontTx/>
              <a:buNone/>
            </a:pPr>
            <a:r>
              <a:rPr lang="en-US" altLang="ja-JP" dirty="0" smtClean="0">
                <a:solidFill>
                  <a:srgbClr val="0070C0"/>
                </a:solidFill>
              </a:rPr>
              <a:t>Step2: </a:t>
            </a:r>
            <a:r>
              <a:rPr lang="en-US" altLang="ja-JP" dirty="0" smtClean="0"/>
              <a:t>Distinguishes whether an alphanumeric is an identifier or a reserved word</a:t>
            </a:r>
            <a:endParaRPr lang="ja-JP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213231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1" grpId="0" animBg="1"/>
      <p:bldP spid="9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An Overview of Our Research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04129" y="1194868"/>
            <a:ext cx="8400831" cy="4929188"/>
          </a:xfrm>
        </p:spPr>
        <p:txBody>
          <a:bodyPr/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ja-JP" dirty="0">
                <a:solidFill>
                  <a:srgbClr val="0070C0"/>
                </a:solidFill>
              </a:rPr>
              <a:t>CCFinderSW</a:t>
            </a:r>
            <a:r>
              <a:rPr lang="en-US" altLang="ja-JP" dirty="0" smtClean="0">
                <a:solidFill>
                  <a:srgbClr val="0070C0"/>
                </a:solidFill>
              </a:rPr>
              <a:t>: a clone detection tool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ja-JP" dirty="0" smtClean="0"/>
              <a:t>Detects token-based </a:t>
            </a:r>
            <a:r>
              <a:rPr lang="en-US" altLang="ja-JP" dirty="0"/>
              <a:t>type-1 </a:t>
            </a:r>
            <a:r>
              <a:rPr lang="en-US" altLang="ja-JP" dirty="0" smtClean="0"/>
              <a:t>and </a:t>
            </a:r>
            <a:r>
              <a:rPr lang="en-US" altLang="ja-JP" dirty="0"/>
              <a:t>type-2</a:t>
            </a:r>
            <a:r>
              <a:rPr lang="en-US" altLang="ja-JP" dirty="0" smtClean="0"/>
              <a:t> code clones. </a:t>
            </a:r>
            <a:endParaRPr lang="en-US" altLang="ja-JP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altLang="ja-JP" dirty="0" smtClean="0"/>
              <a:t>Requires comment rules, reserved words and source code as the input.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ja-JP" dirty="0" smtClean="0"/>
              <a:t>Has </a:t>
            </a:r>
            <a:r>
              <a:rPr lang="en-US" altLang="ja-JP" dirty="0"/>
              <a:t>a mechanism </a:t>
            </a:r>
            <a:r>
              <a:rPr lang="en-US" altLang="ja-JP" dirty="0" smtClean="0"/>
              <a:t>to eliminate </a:t>
            </a:r>
            <a:r>
              <a:rPr lang="en-US" altLang="ja-JP" dirty="0"/>
              <a:t>comment </a:t>
            </a:r>
            <a:r>
              <a:rPr lang="en-US" altLang="ja-JP" dirty="0" smtClean="0"/>
              <a:t>in </a:t>
            </a:r>
            <a:r>
              <a:rPr lang="en-US" altLang="ja-JP" dirty="0"/>
              <a:t>many </a:t>
            </a:r>
            <a:r>
              <a:rPr lang="en-US" altLang="ja-JP" dirty="0" smtClean="0"/>
              <a:t>languages.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ja-JP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>
                <a:solidFill>
                  <a:srgbClr val="0070C0"/>
                </a:solidFill>
              </a:rPr>
              <a:t>Evaluation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ja-JP" dirty="0"/>
              <a:t>We </a:t>
            </a:r>
            <a:r>
              <a:rPr lang="en-US" altLang="ja-JP" dirty="0" smtClean="0"/>
              <a:t>applied the </a:t>
            </a:r>
            <a:r>
              <a:rPr lang="en-US" altLang="ja-JP" dirty="0"/>
              <a:t>comment </a:t>
            </a:r>
            <a:r>
              <a:rPr lang="en-US" altLang="ja-JP" dirty="0" smtClean="0"/>
              <a:t>eliminator of CCFinderSW </a:t>
            </a:r>
            <a:r>
              <a:rPr lang="en-US" altLang="ja-JP" dirty="0"/>
              <a:t>to the source code of 175 languages</a:t>
            </a:r>
            <a:r>
              <a:rPr lang="en-US" altLang="ja-JP" dirty="0" smtClean="0"/>
              <a:t>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AF22D-9F2B-4645-BAD4-678212F0273D}" type="slidenum">
              <a:rPr lang="ja-JP" altLang="en-US" smtClean="0">
                <a:solidFill>
                  <a:srgbClr val="000000"/>
                </a:solidFill>
              </a:rPr>
              <a:pPr/>
              <a:t>12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1426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AF22D-9F2B-4645-BAD4-678212F0273D}" type="slidenum">
              <a:rPr lang="ja-JP" altLang="en-US" smtClean="0">
                <a:solidFill>
                  <a:srgbClr val="000000"/>
                </a:solidFill>
              </a:rPr>
              <a:pPr/>
              <a:t>13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29" name="AutoShape 2" descr="「人」の画像検索結果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30" name="AutoShape 4" descr="「人」の画像検索結果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23" name="タイトル 1"/>
          <p:cNvSpPr txBox="1">
            <a:spLocks/>
          </p:cNvSpPr>
          <p:nvPr/>
        </p:nvSpPr>
        <p:spPr bwMode="auto">
          <a:xfrm>
            <a:off x="307975" y="121664"/>
            <a:ext cx="8574088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0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1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1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1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1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3429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1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6858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1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10287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1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1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en-US" altLang="ja-JP" dirty="0" smtClean="0"/>
              <a:t>CCFinderSW</a:t>
            </a:r>
            <a:endParaRPr lang="ja-JP" altLang="en-US" dirty="0"/>
          </a:p>
        </p:txBody>
      </p:sp>
      <p:sp>
        <p:nvSpPr>
          <p:cNvPr id="54" name="角丸四角形 53"/>
          <p:cNvSpPr/>
          <p:nvPr/>
        </p:nvSpPr>
        <p:spPr>
          <a:xfrm>
            <a:off x="928052" y="1630380"/>
            <a:ext cx="5717845" cy="3923405"/>
          </a:xfrm>
          <a:prstGeom prst="roundRect">
            <a:avLst/>
          </a:prstGeom>
          <a:solidFill>
            <a:schemeClr val="bg1"/>
          </a:solidFill>
          <a:ln w="317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Text Box 5"/>
          <p:cNvSpPr txBox="1">
            <a:spLocks noChangeArrowheads="1"/>
          </p:cNvSpPr>
          <p:nvPr/>
        </p:nvSpPr>
        <p:spPr bwMode="auto">
          <a:xfrm>
            <a:off x="2476778" y="1060644"/>
            <a:ext cx="253132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Source Files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7" name="Text Box 7"/>
          <p:cNvSpPr txBox="1">
            <a:spLocks noChangeArrowheads="1"/>
          </p:cNvSpPr>
          <p:nvPr/>
        </p:nvSpPr>
        <p:spPr bwMode="auto">
          <a:xfrm>
            <a:off x="1175043" y="3833868"/>
            <a:ext cx="5232754" cy="400110"/>
          </a:xfrm>
          <a:prstGeom prst="rect">
            <a:avLst/>
          </a:prstGeom>
          <a:solidFill>
            <a:srgbClr val="AFCEEB">
              <a:alpha val="49804"/>
            </a:srgb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bIns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Transformation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8" name="Text Box 9"/>
          <p:cNvSpPr txBox="1">
            <a:spLocks noChangeArrowheads="1"/>
          </p:cNvSpPr>
          <p:nvPr/>
        </p:nvSpPr>
        <p:spPr bwMode="auto">
          <a:xfrm>
            <a:off x="1175043" y="4872639"/>
            <a:ext cx="5232754" cy="400110"/>
          </a:xfrm>
          <a:prstGeom prst="rect">
            <a:avLst/>
          </a:prstGeom>
          <a:solidFill>
            <a:srgbClr val="FFFFCC">
              <a:alpha val="49804"/>
            </a:srgb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bIns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Detection / Formatting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9" name="Text Box 22"/>
          <p:cNvSpPr txBox="1">
            <a:spLocks noChangeArrowheads="1"/>
          </p:cNvSpPr>
          <p:nvPr/>
        </p:nvSpPr>
        <p:spPr bwMode="auto">
          <a:xfrm>
            <a:off x="1539551" y="1445714"/>
            <a:ext cx="1716833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txBody>
          <a:bodyPr wrap="square">
            <a:noAutofit/>
          </a:bodyPr>
          <a:lstStyle/>
          <a:p>
            <a:pPr algn="ct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ja-JP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CCFinderSW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0" name="Rectangle 14"/>
          <p:cNvSpPr>
            <a:spLocks noChangeArrowheads="1"/>
          </p:cNvSpPr>
          <p:nvPr/>
        </p:nvSpPr>
        <p:spPr bwMode="auto">
          <a:xfrm>
            <a:off x="2469973" y="5876595"/>
            <a:ext cx="254493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Clone Information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1" name="下矢印 60"/>
          <p:cNvSpPr/>
          <p:nvPr/>
        </p:nvSpPr>
        <p:spPr>
          <a:xfrm>
            <a:off x="3422498" y="1464896"/>
            <a:ext cx="639887" cy="430463"/>
          </a:xfrm>
          <a:prstGeom prst="downArrow">
            <a:avLst/>
          </a:prstGeom>
          <a:solidFill>
            <a:srgbClr val="FFE389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下矢印 61"/>
          <p:cNvSpPr/>
          <p:nvPr/>
        </p:nvSpPr>
        <p:spPr>
          <a:xfrm>
            <a:off x="3422497" y="3287545"/>
            <a:ext cx="639888" cy="430463"/>
          </a:xfrm>
          <a:prstGeom prst="downArrow">
            <a:avLst/>
          </a:prstGeom>
          <a:solidFill>
            <a:srgbClr val="FFE389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63" name="下矢印 62"/>
          <p:cNvSpPr/>
          <p:nvPr/>
        </p:nvSpPr>
        <p:spPr>
          <a:xfrm>
            <a:off x="3422497" y="4346524"/>
            <a:ext cx="639888" cy="396625"/>
          </a:xfrm>
          <a:prstGeom prst="downArrow">
            <a:avLst/>
          </a:prstGeom>
          <a:solidFill>
            <a:srgbClr val="FFE389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64" name="下矢印 63"/>
          <p:cNvSpPr/>
          <p:nvPr/>
        </p:nvSpPr>
        <p:spPr>
          <a:xfrm>
            <a:off x="3422498" y="5402239"/>
            <a:ext cx="639887" cy="385900"/>
          </a:xfrm>
          <a:prstGeom prst="downArrow">
            <a:avLst/>
          </a:prstGeom>
          <a:solidFill>
            <a:srgbClr val="FFE389"/>
          </a:solidFill>
          <a:ln w="19050"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Text Box 6"/>
          <p:cNvSpPr txBox="1">
            <a:spLocks noChangeArrowheads="1"/>
          </p:cNvSpPr>
          <p:nvPr/>
        </p:nvSpPr>
        <p:spPr bwMode="auto">
          <a:xfrm>
            <a:off x="3742441" y="1995481"/>
            <a:ext cx="2665355" cy="400110"/>
          </a:xfrm>
          <a:prstGeom prst="rect">
            <a:avLst/>
          </a:prstGeom>
          <a:solidFill>
            <a:srgbClr val="D5FFD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bIns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ja-JP" sz="2000" spc="-8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Comment Elimination</a:t>
            </a:r>
            <a:endParaRPr lang="en-US" altLang="ja-JP" sz="2000" spc="-8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8" name="Text Box 6"/>
          <p:cNvSpPr txBox="1">
            <a:spLocks noChangeArrowheads="1"/>
          </p:cNvSpPr>
          <p:nvPr/>
        </p:nvSpPr>
        <p:spPr bwMode="auto">
          <a:xfrm>
            <a:off x="1175042" y="1995481"/>
            <a:ext cx="2567399" cy="1193916"/>
          </a:xfrm>
          <a:prstGeom prst="rect">
            <a:avLst/>
          </a:prstGeom>
          <a:solidFill>
            <a:srgbClr val="D5FFD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bIns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Lexical Analysis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9" name="Text Box 6"/>
          <p:cNvSpPr txBox="1">
            <a:spLocks noChangeArrowheads="1"/>
          </p:cNvSpPr>
          <p:nvPr/>
        </p:nvSpPr>
        <p:spPr bwMode="auto">
          <a:xfrm>
            <a:off x="3742442" y="2392904"/>
            <a:ext cx="2665354" cy="400110"/>
          </a:xfrm>
          <a:prstGeom prst="rect">
            <a:avLst/>
          </a:prstGeom>
          <a:solidFill>
            <a:srgbClr val="D5FFD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bIns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ja-JP" sz="2000" spc="-6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Tokenization</a:t>
            </a:r>
            <a:endParaRPr lang="en-US" altLang="ja-JP" sz="2000" spc="-6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0" name="Text Box 6"/>
          <p:cNvSpPr txBox="1">
            <a:spLocks noChangeArrowheads="1"/>
          </p:cNvSpPr>
          <p:nvPr/>
        </p:nvSpPr>
        <p:spPr bwMode="auto">
          <a:xfrm>
            <a:off x="3742441" y="2789286"/>
            <a:ext cx="2665355" cy="400110"/>
          </a:xfrm>
          <a:prstGeom prst="rect">
            <a:avLst/>
          </a:prstGeom>
          <a:solidFill>
            <a:srgbClr val="D5FFD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bIns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ja-JP" sz="2000" spc="-6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Identifier Distinction</a:t>
            </a:r>
            <a:endParaRPr lang="en-US" altLang="ja-JP" sz="2000" spc="-6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1" name="Text Box 22"/>
          <p:cNvSpPr txBox="1">
            <a:spLocks noChangeArrowheads="1"/>
          </p:cNvSpPr>
          <p:nvPr/>
        </p:nvSpPr>
        <p:spPr bwMode="auto">
          <a:xfrm>
            <a:off x="6843610" y="2034357"/>
            <a:ext cx="2130984" cy="353943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bIns="0">
            <a:spAutoFit/>
          </a:bodyPr>
          <a:lstStyle/>
          <a:p>
            <a:pPr algn="ct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ja-JP" sz="2000" spc="-7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Comment Rules</a:t>
            </a:r>
            <a:endParaRPr lang="en-US" altLang="ja-JP" sz="2000" spc="-7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3" name="下矢印 72"/>
          <p:cNvSpPr/>
          <p:nvPr/>
        </p:nvSpPr>
        <p:spPr>
          <a:xfrm rot="5400000">
            <a:off x="6525543" y="2030890"/>
            <a:ext cx="331437" cy="360879"/>
          </a:xfrm>
          <a:prstGeom prst="downArrow">
            <a:avLst>
              <a:gd name="adj1" fmla="val 50000"/>
              <a:gd name="adj2" fmla="val 65678"/>
            </a:avLst>
          </a:prstGeom>
          <a:solidFill>
            <a:srgbClr val="FF979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下矢印 24"/>
          <p:cNvSpPr/>
          <p:nvPr/>
        </p:nvSpPr>
        <p:spPr>
          <a:xfrm rot="5400000">
            <a:off x="6533839" y="2811425"/>
            <a:ext cx="331437" cy="355831"/>
          </a:xfrm>
          <a:prstGeom prst="downArrow">
            <a:avLst>
              <a:gd name="adj1" fmla="val 50000"/>
              <a:gd name="adj2" fmla="val 65678"/>
            </a:avLst>
          </a:prstGeom>
          <a:solidFill>
            <a:srgbClr val="FF979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Text Box 22"/>
          <p:cNvSpPr txBox="1">
            <a:spLocks noChangeArrowheads="1"/>
          </p:cNvSpPr>
          <p:nvPr/>
        </p:nvSpPr>
        <p:spPr bwMode="auto">
          <a:xfrm>
            <a:off x="6843610" y="2801116"/>
            <a:ext cx="2130984" cy="353943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bIns="0">
            <a:spAutoFit/>
          </a:bodyPr>
          <a:lstStyle/>
          <a:p>
            <a:pPr algn="ct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ja-JP" sz="2000" spc="-7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Reserved Words</a:t>
            </a:r>
            <a:endParaRPr lang="en-US" altLang="ja-JP" sz="2000" spc="-7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50763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3200" dirty="0" smtClean="0"/>
              <a:t>Comment Elimination: Category of Rules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38914" y="1183365"/>
            <a:ext cx="8353466" cy="4929188"/>
          </a:xfrm>
        </p:spPr>
        <p:txBody>
          <a:bodyPr/>
          <a:lstStyle/>
          <a:p>
            <a:pPr marL="0" indent="0">
              <a:buNone/>
            </a:pPr>
            <a:r>
              <a:rPr lang="en-US" altLang="ja-JP" dirty="0" smtClean="0"/>
              <a:t>1. Line</a:t>
            </a:r>
            <a:r>
              <a:rPr lang="ja-JP" altLang="en-US" dirty="0" smtClean="0"/>
              <a:t>　　  </a:t>
            </a:r>
            <a:endParaRPr lang="en-US" altLang="ja-JP" dirty="0" smtClean="0"/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2. Multi-line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en-US" altLang="ja-JP" dirty="0" smtClean="0"/>
              <a:t>3. Full Line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en-US" altLang="ja-JP" dirty="0" smtClean="0"/>
              <a:t>4. Full Multi-line</a:t>
            </a:r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5. Character and String Literals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AF22D-9F2B-4645-BAD4-678212F0273D}" type="slidenum">
              <a:rPr lang="ja-JP" altLang="en-US" smtClean="0">
                <a:solidFill>
                  <a:srgbClr val="000000"/>
                </a:solidFill>
              </a:rPr>
              <a:pPr/>
              <a:t>14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677690" y="1202035"/>
            <a:ext cx="4919468" cy="400110"/>
          </a:xfrm>
          <a:prstGeom prst="rect">
            <a:avLst/>
          </a:prstGeom>
          <a:solidFill>
            <a:srgbClr val="E4EFF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20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v=</a:t>
            </a:r>
            <a:r>
              <a:rPr kumimoji="0" lang="en-US" altLang="ja-JP" sz="2000" dirty="0" err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v+i</a:t>
            </a:r>
            <a:r>
              <a:rPr kumimoji="0" lang="en-US" altLang="ja-JP" sz="20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;</a:t>
            </a:r>
            <a:r>
              <a:rPr kumimoji="0" lang="ja-JP" altLang="en-US" sz="2000" dirty="0">
                <a:latin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kumimoji="0" lang="en-US" altLang="ja-JP" sz="2000" dirty="0" smtClean="0">
                <a:solidFill>
                  <a:srgbClr val="FF0000"/>
                </a:solidFill>
                <a:latin typeface="Arial" panose="020B0604020202020204" pitchFamily="34" charset="0"/>
              </a:rPr>
              <a:t>// </a:t>
            </a:r>
            <a:r>
              <a:rPr kumimoji="0" lang="en-US" altLang="ja-JP" sz="2000" dirty="0">
                <a:solidFill>
                  <a:srgbClr val="00C821"/>
                </a:solidFill>
                <a:latin typeface="Arial" panose="020B0604020202020204" pitchFamily="34" charset="0"/>
              </a:rPr>
              <a:t>T</a:t>
            </a:r>
            <a:r>
              <a:rPr kumimoji="0" lang="en-US" altLang="ja-JP" sz="2000" dirty="0" smtClean="0">
                <a:solidFill>
                  <a:srgbClr val="00C821"/>
                </a:solidFill>
                <a:latin typeface="Arial" panose="020B0604020202020204" pitchFamily="34" charset="0"/>
              </a:rPr>
              <a:t>his is a </a:t>
            </a:r>
            <a:r>
              <a:rPr kumimoji="0" lang="en-US" altLang="ja-JP" sz="2000" dirty="0">
                <a:solidFill>
                  <a:srgbClr val="00C821"/>
                </a:solidFill>
                <a:latin typeface="Arial" panose="020B0604020202020204" pitchFamily="34" charset="0"/>
              </a:rPr>
              <a:t>l</a:t>
            </a:r>
            <a:r>
              <a:rPr kumimoji="0" lang="en-US" altLang="ja-JP" sz="2000" dirty="0" smtClean="0">
                <a:solidFill>
                  <a:srgbClr val="00C821"/>
                </a:solidFill>
                <a:latin typeface="Arial" panose="020B0604020202020204" pitchFamily="34" charset="0"/>
              </a:rPr>
              <a:t>ine comment in C/C++</a:t>
            </a:r>
            <a:endParaRPr kumimoji="0" lang="ja-JP" altLang="ja-JP" sz="2000" dirty="0">
              <a:solidFill>
                <a:srgbClr val="00C821"/>
              </a:solidFill>
              <a:latin typeface="Arial" panose="020B0604020202020204" pitchFamily="34" charset="0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3677690" y="2057359"/>
            <a:ext cx="4919467" cy="707886"/>
          </a:xfrm>
          <a:prstGeom prst="rect">
            <a:avLst/>
          </a:prstGeom>
          <a:solidFill>
            <a:srgbClr val="E4EFF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20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v=</a:t>
            </a:r>
            <a:r>
              <a:rPr kumimoji="0" lang="en-US" altLang="ja-JP" sz="2000" dirty="0" err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v+i</a:t>
            </a:r>
            <a:r>
              <a:rPr kumimoji="0" lang="en-US" altLang="ja-JP" sz="20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;</a:t>
            </a:r>
            <a:r>
              <a:rPr kumimoji="0" lang="ja-JP" altLang="en-US" sz="2000" dirty="0">
                <a:latin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kumimoji="0" lang="en-US" altLang="ja-JP" sz="2000" dirty="0" smtClean="0">
                <a:solidFill>
                  <a:srgbClr val="FF0000"/>
                </a:solidFill>
                <a:latin typeface="Arial" panose="020B0604020202020204" pitchFamily="34" charset="0"/>
              </a:rPr>
              <a:t>/*</a:t>
            </a:r>
            <a:r>
              <a:rPr kumimoji="0" lang="en-US" altLang="ja-JP" sz="2000" dirty="0">
                <a:solidFill>
                  <a:srgbClr val="00C821"/>
                </a:solidFill>
                <a:latin typeface="Arial" panose="020B0604020202020204" pitchFamily="34" charset="0"/>
              </a:rPr>
              <a:t> </a:t>
            </a:r>
            <a:r>
              <a:rPr kumimoji="0" lang="en-US" altLang="ja-JP" sz="2000" dirty="0" smtClean="0">
                <a:solidFill>
                  <a:srgbClr val="00C821"/>
                </a:solidFill>
                <a:latin typeface="Arial" panose="020B0604020202020204" pitchFamily="34" charset="0"/>
              </a:rPr>
              <a:t>This is a </a:t>
            </a:r>
            <a:r>
              <a:rPr kumimoji="0" lang="en-US" altLang="ja-JP" sz="2000" dirty="0">
                <a:solidFill>
                  <a:srgbClr val="00C821"/>
                </a:solidFill>
                <a:latin typeface="Arial" panose="020B0604020202020204" pitchFamily="34" charset="0"/>
              </a:rPr>
              <a:t>m</a:t>
            </a:r>
            <a:r>
              <a:rPr kumimoji="0" lang="en-US" altLang="ja-JP" sz="2000" dirty="0" smtClean="0">
                <a:solidFill>
                  <a:srgbClr val="00C821"/>
                </a:solidFill>
                <a:latin typeface="Arial" panose="020B0604020202020204" pitchFamily="34" charset="0"/>
              </a:rPr>
              <a:t>ulti-line comment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2000" dirty="0">
                <a:solidFill>
                  <a:srgbClr val="00C821"/>
                </a:solidFill>
                <a:latin typeface="Arial" panose="020B0604020202020204" pitchFamily="34" charset="0"/>
              </a:rPr>
              <a:t>	</a:t>
            </a:r>
            <a:r>
              <a:rPr kumimoji="0" lang="en-US" altLang="ja-JP" sz="2000" dirty="0" smtClean="0">
                <a:solidFill>
                  <a:srgbClr val="00C821"/>
                </a:solidFill>
                <a:latin typeface="Arial" panose="020B0604020202020204" pitchFamily="34" charset="0"/>
              </a:rPr>
              <a:t>  in </a:t>
            </a:r>
            <a:r>
              <a:rPr kumimoji="0" lang="en-US" altLang="ja-JP" sz="2000" dirty="0">
                <a:solidFill>
                  <a:srgbClr val="00C821"/>
                </a:solidFill>
                <a:latin typeface="Arial" panose="020B0604020202020204" pitchFamily="34" charset="0"/>
              </a:rPr>
              <a:t>C/C</a:t>
            </a:r>
            <a:r>
              <a:rPr kumimoji="0" lang="en-US" altLang="ja-JP" sz="2000" dirty="0" smtClean="0">
                <a:solidFill>
                  <a:srgbClr val="00C821"/>
                </a:solidFill>
                <a:latin typeface="Arial" panose="020B0604020202020204" pitchFamily="34" charset="0"/>
              </a:rPr>
              <a:t>++ </a:t>
            </a:r>
            <a:r>
              <a:rPr kumimoji="0" lang="en-US" altLang="ja-JP" sz="2000" dirty="0" smtClean="0">
                <a:solidFill>
                  <a:srgbClr val="FF0000"/>
                </a:solidFill>
                <a:latin typeface="Arial" panose="020B0604020202020204" pitchFamily="34" charset="0"/>
              </a:rPr>
              <a:t>*/</a:t>
            </a:r>
            <a:endParaRPr kumimoji="0" lang="ja-JP" altLang="ja-JP" sz="200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3677690" y="3129397"/>
            <a:ext cx="4919468" cy="400110"/>
          </a:xfrm>
          <a:prstGeom prst="rect">
            <a:avLst/>
          </a:prstGeom>
          <a:solidFill>
            <a:srgbClr val="E4EFF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2000" dirty="0" smtClean="0">
                <a:solidFill>
                  <a:srgbClr val="FF0000"/>
                </a:solidFill>
                <a:latin typeface="Arial" panose="020B0604020202020204" pitchFamily="34" charset="0"/>
              </a:rPr>
              <a:t>c	</a:t>
            </a:r>
            <a:r>
              <a:rPr kumimoji="0" lang="en-US" altLang="ja-JP" sz="2000" dirty="0" smtClean="0">
                <a:solidFill>
                  <a:srgbClr val="00C821"/>
                </a:solidFill>
                <a:latin typeface="Arial" panose="020B0604020202020204" pitchFamily="34" charset="0"/>
              </a:rPr>
              <a:t>Full Line Comment in Fortran</a:t>
            </a:r>
            <a:endParaRPr kumimoji="0" lang="ja-JP" altLang="ja-JP" sz="2000" dirty="0">
              <a:solidFill>
                <a:srgbClr val="00C821"/>
              </a:solidFill>
              <a:latin typeface="Arial" panose="020B0604020202020204" pitchFamily="34" charset="0"/>
            </a:endParaRP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3677690" y="3938554"/>
            <a:ext cx="4919467" cy="707886"/>
          </a:xfrm>
          <a:prstGeom prst="rect">
            <a:avLst/>
          </a:prstGeom>
          <a:solidFill>
            <a:srgbClr val="E4EFF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2000" dirty="0" smtClean="0">
                <a:solidFill>
                  <a:srgbClr val="FF0000"/>
                </a:solidFill>
                <a:latin typeface="Arial" panose="020B0604020202020204" pitchFamily="34" charset="0"/>
              </a:rPr>
              <a:t>=begin</a:t>
            </a:r>
            <a:r>
              <a:rPr kumimoji="0" lang="en-US" altLang="ja-JP" sz="2000" dirty="0" smtClean="0">
                <a:solidFill>
                  <a:srgbClr val="00C821"/>
                </a:solidFill>
                <a:latin typeface="Arial" panose="020B0604020202020204" pitchFamily="34" charset="0"/>
              </a:rPr>
              <a:t> Full Multi-line Comment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2000" dirty="0" smtClean="0">
                <a:solidFill>
                  <a:srgbClr val="FF0000"/>
                </a:solidFill>
                <a:latin typeface="Arial" panose="020B0604020202020204" pitchFamily="34" charset="0"/>
              </a:rPr>
              <a:t>=end    </a:t>
            </a:r>
            <a:r>
              <a:rPr kumimoji="0" lang="en-US" altLang="ja-JP" sz="2000" dirty="0" smtClean="0">
                <a:solidFill>
                  <a:srgbClr val="00C821"/>
                </a:solidFill>
                <a:latin typeface="Arial" panose="020B0604020202020204" pitchFamily="34" charset="0"/>
              </a:rPr>
              <a:t>in Ruby</a:t>
            </a: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3677690" y="5138120"/>
            <a:ext cx="4919468" cy="707886"/>
          </a:xfrm>
          <a:prstGeom prst="rect">
            <a:avLst/>
          </a:prstGeom>
          <a:solidFill>
            <a:srgbClr val="E4EFF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fr-FR" altLang="ja-JP" sz="2000" dirty="0"/>
              <a:t>String </a:t>
            </a:r>
            <a:r>
              <a:rPr lang="fr-FR" altLang="ja-JP" sz="2000" dirty="0" smtClean="0"/>
              <a:t>x </a:t>
            </a:r>
            <a:r>
              <a:rPr lang="fr-FR" altLang="ja-JP" sz="2000" dirty="0"/>
              <a:t>= </a:t>
            </a:r>
            <a:r>
              <a:rPr lang="en-US" altLang="ja-JP" sz="2000" dirty="0" smtClean="0">
                <a:solidFill>
                  <a:srgbClr val="FF0000"/>
                </a:solidFill>
              </a:rPr>
              <a:t>“  </a:t>
            </a:r>
            <a:r>
              <a:rPr lang="en-US" altLang="ja-JP" sz="2000" dirty="0" smtClean="0">
                <a:solidFill>
                  <a:srgbClr val="00B0F0"/>
                </a:solidFill>
              </a:rPr>
              <a:t>String Literal in Java </a:t>
            </a:r>
            <a:r>
              <a:rPr lang="en-US" altLang="ja-JP" sz="2000" dirty="0" smtClean="0">
                <a:solidFill>
                  <a:srgbClr val="FF0000"/>
                </a:solidFill>
              </a:rPr>
              <a:t>”</a:t>
            </a:r>
            <a:r>
              <a:rPr lang="en-US" altLang="ja-JP" sz="2000" dirty="0" smtClean="0"/>
              <a:t>;</a:t>
            </a:r>
            <a:endParaRPr lang="en-US" altLang="ja-JP" sz="2000" dirty="0"/>
          </a:p>
          <a:p>
            <a:r>
              <a:rPr lang="fr-FR" altLang="ja-JP" sz="2000" dirty="0"/>
              <a:t>String y = </a:t>
            </a:r>
            <a:r>
              <a:rPr lang="en-US" altLang="ja-JP" sz="2000" dirty="0" smtClean="0">
                <a:solidFill>
                  <a:srgbClr val="FF0000"/>
                </a:solidFill>
              </a:rPr>
              <a:t>“ </a:t>
            </a:r>
            <a:r>
              <a:rPr lang="en-US" altLang="ja-JP" sz="2000" dirty="0" smtClean="0">
                <a:solidFill>
                  <a:srgbClr val="00B0F0"/>
                </a:solidFill>
              </a:rPr>
              <a:t>/* This is not a comment */ </a:t>
            </a:r>
            <a:r>
              <a:rPr lang="en-US" altLang="ja-JP" sz="2000" dirty="0" smtClean="0">
                <a:solidFill>
                  <a:srgbClr val="FF0000"/>
                </a:solidFill>
              </a:rPr>
              <a:t>”</a:t>
            </a:r>
            <a:r>
              <a:rPr lang="en-US" altLang="ja-JP" sz="2000" dirty="0" smtClean="0"/>
              <a:t>;</a:t>
            </a:r>
            <a:endParaRPr lang="en-US" altLang="ja-JP" sz="2000" dirty="0"/>
          </a:p>
        </p:txBody>
      </p:sp>
    </p:spTree>
    <p:extLst>
      <p:ext uri="{BB962C8B-B14F-4D97-AF65-F5344CB8AC3E}">
        <p14:creationId xmlns:p14="http://schemas.microsoft.com/office/powerpoint/2010/main" val="4056243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0" grpId="0" animBg="1"/>
      <p:bldP spid="12" grpId="0" animBg="1"/>
      <p:bldP spid="1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3600" dirty="0"/>
              <a:t>Comment Elimination: </a:t>
            </a:r>
            <a:r>
              <a:rPr lang="en-US" altLang="ja-JP" sz="3600" dirty="0" smtClean="0"/>
              <a:t>26 Options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7811" y="953143"/>
            <a:ext cx="8353466" cy="4929188"/>
          </a:xfrm>
        </p:spPr>
        <p:txBody>
          <a:bodyPr/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/>
              <a:t>We define </a:t>
            </a:r>
            <a:r>
              <a:rPr lang="en-US" altLang="ja-JP" dirty="0"/>
              <a:t>26 kinds of options based </a:t>
            </a:r>
            <a:r>
              <a:rPr lang="en-US" altLang="ja-JP" dirty="0" smtClean="0"/>
              <a:t>on the category </a:t>
            </a:r>
            <a:r>
              <a:rPr lang="en-US" altLang="ja-JP" dirty="0"/>
              <a:t>of </a:t>
            </a:r>
            <a:r>
              <a:rPr lang="en-US" altLang="ja-JP" dirty="0" smtClean="0"/>
              <a:t>comment rules.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ja-JP" dirty="0" smtClean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ja-JP" dirty="0"/>
              <a:t>Each rule is corresponded to an alphabet</a:t>
            </a:r>
            <a:r>
              <a:rPr lang="en-US" altLang="ja-JP" dirty="0" smtClean="0"/>
              <a:t>.</a:t>
            </a:r>
            <a:endParaRPr lang="en-US" altLang="ja-JP" dirty="0"/>
          </a:p>
          <a:p>
            <a:pPr>
              <a:buFont typeface="Wingdings" panose="05000000000000000000" pitchFamily="2" charset="2"/>
              <a:buChar char="l"/>
            </a:pPr>
            <a:endParaRPr lang="en-US" altLang="ja-JP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/>
              <a:t>When </a:t>
            </a:r>
            <a:r>
              <a:rPr lang="en-US" altLang="ja-JP" dirty="0"/>
              <a:t>a</a:t>
            </a:r>
            <a:r>
              <a:rPr lang="en-US" altLang="ja-JP" dirty="0" smtClean="0"/>
              <a:t> user gives `</a:t>
            </a:r>
            <a:r>
              <a:rPr lang="en-US" altLang="ja-JP" dirty="0" err="1" smtClean="0"/>
              <a:t>ek</a:t>
            </a:r>
            <a:r>
              <a:rPr lang="en-US" altLang="ja-JP" dirty="0" smtClean="0"/>
              <a:t>’ as an argument, CCFinderSW eliminates comments based on `e’ and `k</a:t>
            </a:r>
            <a:r>
              <a:rPr lang="en-US" altLang="ja-JP" dirty="0"/>
              <a:t>’ </a:t>
            </a:r>
            <a:r>
              <a:rPr lang="en-US" altLang="ja-JP" dirty="0" smtClean="0"/>
              <a:t>rules.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AF22D-9F2B-4645-BAD4-678212F0273D}" type="slidenum">
              <a:rPr lang="ja-JP" altLang="en-US" smtClean="0">
                <a:solidFill>
                  <a:srgbClr val="000000"/>
                </a:solidFill>
              </a:rPr>
              <a:pPr/>
              <a:t>15</a:t>
            </a:fld>
            <a:endParaRPr lang="ja-JP" altLang="en-US">
              <a:solidFill>
                <a:srgbClr val="000000"/>
              </a:solidFill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9457851"/>
              </p:ext>
            </p:extLst>
          </p:nvPr>
        </p:nvGraphicFramePr>
        <p:xfrm>
          <a:off x="1525718" y="4248348"/>
          <a:ext cx="6157651" cy="22260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101600" dir="2700000" algn="tl" rotWithShape="0">
                    <a:prstClr val="black">
                      <a:alpha val="40000"/>
                    </a:prstClr>
                  </a:outerShdw>
                </a:effectLst>
                <a:tableStyleId>{93296810-A885-4BE3-A3E7-6D5BEEA58F35}</a:tableStyleId>
              </a:tblPr>
              <a:tblGrid>
                <a:gridCol w="18785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32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407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50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75106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Alphabet</a:t>
                      </a:r>
                      <a:endParaRPr kumimoji="1" lang="ja-JP" altLang="en-US" sz="20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93600" marB="468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Category</a:t>
                      </a:r>
                      <a:r>
                        <a:rPr kumimoji="1" lang="en-US" altLang="ja-JP" sz="2000" baseline="0" dirty="0" smtClean="0"/>
                        <a:t>  </a:t>
                      </a:r>
                      <a:endParaRPr kumimoji="1" lang="ja-JP" altLang="en-US" sz="20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93600" marB="468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Start</a:t>
                      </a:r>
                      <a:endParaRPr kumimoji="1" lang="ja-JP" altLang="en-US" sz="20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93600" marB="468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End</a:t>
                      </a:r>
                      <a:endParaRPr kumimoji="1" lang="ja-JP" altLang="en-US" sz="20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93600" marB="468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d</a:t>
                      </a:r>
                      <a:endParaRPr kumimoji="1" lang="ja-JP" altLang="en-US" sz="20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93600" marB="468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Literal</a:t>
                      </a:r>
                      <a:endParaRPr kumimoji="1" lang="ja-JP" altLang="en-US" sz="20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93600" marB="468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;</a:t>
                      </a:r>
                      <a:endParaRPr kumimoji="1" lang="ja-JP" altLang="en-US" sz="20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93600" marB="468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(None)</a:t>
                      </a:r>
                      <a:endParaRPr kumimoji="1" lang="ja-JP" altLang="en-US" sz="2000" b="0" dirty="0">
                        <a:solidFill>
                          <a:schemeClr val="bg2">
                            <a:lumMod val="60000"/>
                            <a:lumOff val="40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93600" marB="468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e </a:t>
                      </a:r>
                      <a:endParaRPr kumimoji="1" lang="ja-JP" altLang="en-US" sz="20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93600" marB="468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Literal</a:t>
                      </a:r>
                      <a:endParaRPr kumimoji="1" lang="ja-JP" altLang="en-US" sz="20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93600" marB="468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#</a:t>
                      </a:r>
                      <a:endParaRPr kumimoji="1" lang="ja-JP" altLang="en-US" sz="20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93600" marB="468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(None)</a:t>
                      </a:r>
                      <a:endParaRPr kumimoji="1" lang="ja-JP" altLang="en-US" sz="2000" b="0" dirty="0">
                        <a:solidFill>
                          <a:schemeClr val="bg2">
                            <a:lumMod val="60000"/>
                            <a:lumOff val="40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93600" marB="468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f </a:t>
                      </a:r>
                      <a:endParaRPr kumimoji="1" lang="ja-JP" altLang="en-US" sz="20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93600" marB="468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Line</a:t>
                      </a:r>
                      <a:endParaRPr kumimoji="1" lang="ja-JP" altLang="en-US" sz="20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93600" marB="468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--</a:t>
                      </a:r>
                      <a:endParaRPr kumimoji="1" lang="ja-JP" altLang="en-US" sz="20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93600" marB="468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(None)</a:t>
                      </a:r>
                      <a:endParaRPr kumimoji="1" lang="ja-JP" altLang="en-US" sz="2000" b="0" dirty="0">
                        <a:solidFill>
                          <a:schemeClr val="bg2">
                            <a:lumMod val="60000"/>
                            <a:lumOff val="40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93600" marB="468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k</a:t>
                      </a:r>
                      <a:endParaRPr kumimoji="1" lang="ja-JP" altLang="en-US" sz="20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93600" marB="468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Multi-line</a:t>
                      </a:r>
                      <a:endParaRPr kumimoji="1" lang="ja-JP" altLang="en-US" sz="20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93600" marB="468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{</a:t>
                      </a:r>
                      <a:endParaRPr kumimoji="1" lang="ja-JP" altLang="en-US" sz="20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93600" marB="468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}</a:t>
                      </a:r>
                      <a:endParaRPr kumimoji="1" lang="ja-JP" altLang="en-US" sz="20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93600" marB="4680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6845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7812" y="945984"/>
            <a:ext cx="8353466" cy="4929188"/>
          </a:xfrm>
        </p:spPr>
        <p:txBody>
          <a:bodyPr tIns="72000"/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/>
              <a:t>A user can add </a:t>
            </a:r>
            <a:r>
              <a:rPr lang="en-US" altLang="ja-JP" dirty="0"/>
              <a:t>and </a:t>
            </a:r>
            <a:r>
              <a:rPr lang="en-US" altLang="ja-JP" dirty="0" smtClean="0"/>
              <a:t>change options </a:t>
            </a:r>
            <a:r>
              <a:rPr lang="en-US" altLang="ja-JP" dirty="0"/>
              <a:t>based on the category of comment rules.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ja-JP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/>
              <a:t>Additional options require an alphabet, a category, a start and an end symbol.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ja-JP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/>
              <a:t>The user needs to write them in the option file.</a:t>
            </a:r>
            <a:endParaRPr lang="en-US" altLang="ja-JP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3200" dirty="0" smtClean="0"/>
              <a:t>Comment Elimination: Flexible Options</a:t>
            </a:r>
            <a:endParaRPr kumimoji="1" lang="ja-JP" altLang="en-US" sz="32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AF22D-9F2B-4645-BAD4-678212F0273D}" type="slidenum">
              <a:rPr lang="ja-JP" altLang="en-US" smtClean="0">
                <a:solidFill>
                  <a:srgbClr val="000000"/>
                </a:solidFill>
              </a:rPr>
              <a:pPr/>
              <a:t>16</a:t>
            </a:fld>
            <a:endParaRPr lang="ja-JP" altLang="en-US" dirty="0">
              <a:solidFill>
                <a:srgbClr val="000000"/>
              </a:solidFill>
            </a:endParaRP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5145570"/>
              </p:ext>
            </p:extLst>
          </p:nvPr>
        </p:nvGraphicFramePr>
        <p:xfrm>
          <a:off x="1525719" y="4131087"/>
          <a:ext cx="6157651" cy="22260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101600" dir="2700000" algn="tl" rotWithShape="0">
                    <a:prstClr val="black">
                      <a:alpha val="40000"/>
                    </a:prstClr>
                  </a:outerShdw>
                </a:effectLst>
                <a:tableStyleId>{93296810-A885-4BE3-A3E7-6D5BEEA58F35}</a:tableStyleId>
              </a:tblPr>
              <a:tblGrid>
                <a:gridCol w="18782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12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423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58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9821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Alphabet</a:t>
                      </a:r>
                      <a:endParaRPr kumimoji="1" lang="ja-JP" altLang="en-US" sz="20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93600" marB="468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Category</a:t>
                      </a:r>
                      <a:r>
                        <a:rPr kumimoji="1" lang="en-US" altLang="ja-JP" sz="2000" baseline="0" dirty="0" smtClean="0"/>
                        <a:t>  </a:t>
                      </a:r>
                      <a:endParaRPr kumimoji="1" lang="ja-JP" altLang="en-US" sz="20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93600" marB="468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Start</a:t>
                      </a:r>
                      <a:endParaRPr kumimoji="1" lang="ja-JP" altLang="en-US" sz="20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93600" marB="468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End</a:t>
                      </a:r>
                      <a:endParaRPr kumimoji="1" lang="ja-JP" altLang="en-US" sz="20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93600" marB="468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c</a:t>
                      </a:r>
                      <a:endParaRPr kumimoji="1" lang="ja-JP" altLang="en-US" sz="20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93600" marB="468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Literal</a:t>
                      </a:r>
                      <a:endParaRPr kumimoji="1" lang="ja-JP" altLang="en-US" sz="20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93600" marB="468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‘</a:t>
                      </a:r>
                      <a:endParaRPr kumimoji="1" lang="ja-JP" altLang="en-US" sz="20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93600" marB="468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‘</a:t>
                      </a:r>
                      <a:endParaRPr kumimoji="1" lang="ja-JP" altLang="en-US" sz="20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93600" marB="468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c </a:t>
                      </a:r>
                      <a:endParaRPr kumimoji="1" lang="ja-JP" altLang="en-US" sz="20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93600" marB="468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Literal</a:t>
                      </a:r>
                      <a:endParaRPr kumimoji="1" lang="ja-JP" altLang="en-US" sz="20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93600" marB="468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“</a:t>
                      </a:r>
                      <a:endParaRPr kumimoji="1" lang="ja-JP" altLang="en-US" sz="20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93600" marB="468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“</a:t>
                      </a:r>
                      <a:endParaRPr kumimoji="1" lang="ja-JP" altLang="en-US" sz="20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93600" marB="468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c </a:t>
                      </a:r>
                      <a:endParaRPr kumimoji="1" lang="ja-JP" altLang="en-US" sz="20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93600" marB="468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Line</a:t>
                      </a:r>
                      <a:endParaRPr kumimoji="1" lang="ja-JP" altLang="en-US" sz="20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93600" marB="468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//</a:t>
                      </a:r>
                      <a:endParaRPr kumimoji="1" lang="ja-JP" altLang="en-US" sz="20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93600" marB="468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(None)</a:t>
                      </a:r>
                      <a:endParaRPr kumimoji="1" lang="ja-JP" altLang="en-US" sz="2000" b="0" dirty="0">
                        <a:solidFill>
                          <a:schemeClr val="bg2">
                            <a:lumMod val="60000"/>
                            <a:lumOff val="40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93600" marB="468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c</a:t>
                      </a:r>
                      <a:endParaRPr kumimoji="1" lang="ja-JP" altLang="en-US" sz="20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93600" marB="468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Multi-line</a:t>
                      </a:r>
                      <a:endParaRPr kumimoji="1" lang="ja-JP" altLang="en-US" sz="20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93600" marB="468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/*</a:t>
                      </a:r>
                      <a:endParaRPr kumimoji="1" lang="ja-JP" altLang="en-US" sz="20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93600" marB="468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*/</a:t>
                      </a:r>
                      <a:endParaRPr kumimoji="1" lang="ja-JP" altLang="en-US" sz="20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93600" marB="4680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903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ja-JP" sz="3600" dirty="0" smtClean="0"/>
              <a:t>Tokenization for Clone Detection</a:t>
            </a:r>
            <a:endParaRPr lang="ja-JP" altLang="en-US" sz="36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AF22D-9F2B-4645-BAD4-678212F0273D}" type="slidenum">
              <a:rPr lang="ja-JP" altLang="en-US" smtClean="0">
                <a:solidFill>
                  <a:srgbClr val="000000"/>
                </a:solidFill>
              </a:rPr>
              <a:pPr/>
              <a:t>17</a:t>
            </a:fld>
            <a:endParaRPr lang="ja-JP" altLang="en-US" dirty="0">
              <a:solidFill>
                <a:srgbClr val="000000"/>
              </a:solidFill>
            </a:endParaRPr>
          </a:p>
        </p:txBody>
      </p:sp>
      <p:grpSp>
        <p:nvGrpSpPr>
          <p:cNvPr id="6" name="グループ化 5"/>
          <p:cNvGrpSpPr/>
          <p:nvPr/>
        </p:nvGrpSpPr>
        <p:grpSpPr>
          <a:xfrm>
            <a:off x="515566" y="886210"/>
            <a:ext cx="8171234" cy="2926898"/>
            <a:chOff x="569520" y="1205912"/>
            <a:chExt cx="8171234" cy="195263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5" name="角丸四角形 4"/>
            <p:cNvSpPr/>
            <p:nvPr/>
          </p:nvSpPr>
          <p:spPr>
            <a:xfrm>
              <a:off x="569520" y="1343972"/>
              <a:ext cx="8171234" cy="1814571"/>
            </a:xfrm>
            <a:prstGeom prst="roundRect">
              <a:avLst/>
            </a:prstGeom>
            <a:solidFill>
              <a:schemeClr val="bg1"/>
            </a:solidFill>
            <a:ln w="25400">
              <a:solidFill>
                <a:srgbClr val="004C0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bIns="0" rtlCol="0" anchor="ctr"/>
            <a:lstStyle/>
            <a:p>
              <a:r>
                <a:rPr lang="en-US" altLang="ja-JP" sz="24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lang="en-US" altLang="ja-JP" sz="20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. </a:t>
              </a:r>
              <a:r>
                <a:rPr lang="en-US" altLang="ja-JP" sz="2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Each character literal or string literal </a:t>
              </a:r>
              <a:r>
                <a:rPr lang="en-US" altLang="ja-JP" sz="24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corresponds to one token</a:t>
              </a:r>
              <a:r>
                <a:rPr lang="en-US" altLang="ja-JP" sz="2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, respectively.</a:t>
              </a:r>
            </a:p>
            <a:p>
              <a:r>
                <a:rPr lang="en-US" altLang="ja-JP" sz="24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  <a:r>
                <a:rPr lang="en-US" altLang="ja-JP" sz="2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. White spaces and line breaks are delimiters.</a:t>
              </a:r>
            </a:p>
            <a:p>
              <a:r>
                <a:rPr lang="en-US" altLang="ja-JP" sz="24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  <a:r>
                <a:rPr lang="en-US" altLang="ja-JP" sz="2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. Each symbol is one token.</a:t>
              </a:r>
            </a:p>
            <a:p>
              <a:r>
                <a:rPr lang="en-US" altLang="ja-JP" sz="24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4</a:t>
              </a:r>
              <a:r>
                <a:rPr lang="en-US" altLang="ja-JP" sz="2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. Other </a:t>
              </a:r>
              <a:r>
                <a:rPr lang="en-US" altLang="ja-JP" sz="24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consecutive alphabetic or </a:t>
              </a:r>
              <a:r>
                <a:rPr lang="en-US" altLang="ja-JP" sz="2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numeric </a:t>
              </a:r>
              <a:r>
                <a:rPr lang="en-US" altLang="ja-JP" sz="24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strings are identified </a:t>
              </a:r>
              <a:r>
                <a:rPr lang="en-US" altLang="ja-JP" sz="2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as one token.</a:t>
              </a:r>
            </a:p>
          </p:txBody>
        </p:sp>
        <p:sp>
          <p:nvSpPr>
            <p:cNvPr id="121" name="コンテンツ プレースホルダー 2"/>
            <p:cNvSpPr txBox="1">
              <a:spLocks/>
            </p:cNvSpPr>
            <p:nvPr/>
          </p:nvSpPr>
          <p:spPr bwMode="auto">
            <a:xfrm>
              <a:off x="962907" y="1205912"/>
              <a:ext cx="4603621" cy="30426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257175" indent="-257175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•"/>
                <a:defRPr kumimoji="1" sz="2400" kern="12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Segoe UI Historic" panose="020B0502040204020203" pitchFamily="34" charset="0"/>
                </a:defRPr>
              </a:lvl1pPr>
              <a:lvl2pPr marL="557213" indent="-214313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–"/>
                <a:defRPr kumimoji="1" sz="1800" kern="12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Segoe UI Historic" panose="020B0502040204020203" pitchFamily="34" charset="0"/>
                </a:defRPr>
              </a:lvl2pPr>
              <a:lvl3pPr marL="857250" indent="-17145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•"/>
                <a:defRPr kumimoji="1" sz="1600" kern="12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Segoe UI Historic" panose="020B0502040204020203" pitchFamily="34" charset="0"/>
                </a:defRPr>
              </a:lvl3pPr>
              <a:lvl4pPr marL="1200150" indent="-17145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–"/>
                <a:defRPr kumimoji="1" sz="1500" kern="12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Segoe UI Historic" panose="020B0502040204020203" pitchFamily="34" charset="0"/>
                </a:defRPr>
              </a:lvl4pPr>
              <a:lvl5pPr marL="1543050" indent="-17145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kumimoji="1" sz="1400" kern="12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Segoe UI Historic" panose="020B0502040204020203" pitchFamily="34" charset="0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ja-JP" dirty="0" smtClean="0"/>
                <a:t>Lexical Rules for Tokenization</a:t>
              </a:r>
              <a:endParaRPr lang="ja-JP" altLang="en-US" dirty="0"/>
            </a:p>
          </p:txBody>
        </p:sp>
      </p:grpSp>
      <p:grpSp>
        <p:nvGrpSpPr>
          <p:cNvPr id="7" name="グループ化 6"/>
          <p:cNvGrpSpPr/>
          <p:nvPr/>
        </p:nvGrpSpPr>
        <p:grpSpPr>
          <a:xfrm>
            <a:off x="1362468" y="4007168"/>
            <a:ext cx="6885793" cy="2373709"/>
            <a:chOff x="1828774" y="3696207"/>
            <a:chExt cx="6885793" cy="2373709"/>
          </a:xfrm>
        </p:grpSpPr>
        <p:sp>
          <p:nvSpPr>
            <p:cNvPr id="8" name="Rectangle 2"/>
            <p:cNvSpPr>
              <a:spLocks noChangeArrowheads="1"/>
            </p:cNvSpPr>
            <p:nvPr/>
          </p:nvSpPr>
          <p:spPr bwMode="auto">
            <a:xfrm>
              <a:off x="6204624" y="4159496"/>
              <a:ext cx="2101579" cy="461665"/>
            </a:xfrm>
            <a:prstGeom prst="rect">
              <a:avLst/>
            </a:prstGeom>
            <a:noFill/>
            <a:ln>
              <a:noFill/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ja-JP" sz="2400" dirty="0" smtClean="0">
                  <a:solidFill>
                    <a:srgbClr val="00C82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Tokenization</a:t>
              </a:r>
              <a:endParaRPr kumimoji="0" lang="ja-JP" altLang="ja-JP" sz="2400" b="0" i="0" u="none" strike="noStrike" cap="none" normalizeH="0" baseline="0" dirty="0">
                <a:ln>
                  <a:noFill/>
                </a:ln>
                <a:solidFill>
                  <a:srgbClr val="00C82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9" name="Rectangle 2"/>
            <p:cNvSpPr>
              <a:spLocks noChangeArrowheads="1"/>
            </p:cNvSpPr>
            <p:nvPr/>
          </p:nvSpPr>
          <p:spPr bwMode="auto">
            <a:xfrm>
              <a:off x="6204624" y="5170062"/>
              <a:ext cx="2509943" cy="467729"/>
            </a:xfrm>
            <a:prstGeom prst="rect">
              <a:avLst/>
            </a:prstGeom>
            <a:noFill/>
            <a:ln>
              <a:noFill/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ja-JP" sz="2400" b="0" i="0" u="none" strike="noStrike" cap="none" normalizeH="0" baseline="0" dirty="0" smtClean="0">
                  <a:ln>
                    <a:noFill/>
                  </a:ln>
                  <a:solidFill>
                    <a:srgbClr val="0070C0"/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Transformation</a:t>
              </a:r>
              <a:endParaRPr kumimoji="0" lang="ja-JP" altLang="ja-JP" sz="2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0" name="Rectangle 2"/>
            <p:cNvSpPr>
              <a:spLocks noChangeArrowheads="1"/>
            </p:cNvSpPr>
            <p:nvPr/>
          </p:nvSpPr>
          <p:spPr bwMode="auto">
            <a:xfrm>
              <a:off x="1831438" y="5697775"/>
              <a:ext cx="301575" cy="371833"/>
            </a:xfrm>
            <a:prstGeom prst="rect">
              <a:avLst/>
            </a:prstGeom>
            <a:solidFill>
              <a:srgbClr val="D5FFDC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ja-JP" dirty="0" smtClean="0">
                  <a:latin typeface="Arial" panose="020B0604020202020204" pitchFamily="34" charset="0"/>
                </a:rPr>
                <a:t>if</a:t>
              </a:r>
              <a:endParaRPr kumimoji="0" lang="ja-JP" altLang="ja-JP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Rectangle 2"/>
            <p:cNvSpPr>
              <a:spLocks noChangeArrowheads="1"/>
            </p:cNvSpPr>
            <p:nvPr/>
          </p:nvSpPr>
          <p:spPr bwMode="auto">
            <a:xfrm>
              <a:off x="2558393" y="5697775"/>
              <a:ext cx="300759" cy="371833"/>
            </a:xfrm>
            <a:prstGeom prst="rect">
              <a:avLst/>
            </a:prstGeom>
            <a:solidFill>
              <a:srgbClr val="A7E8FF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ja-JP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$</a:t>
              </a:r>
              <a:endParaRPr kumimoji="0" lang="ja-JP" altLang="ja-JP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ctangle 2"/>
            <p:cNvSpPr>
              <a:spLocks noChangeArrowheads="1"/>
            </p:cNvSpPr>
            <p:nvPr/>
          </p:nvSpPr>
          <p:spPr bwMode="auto">
            <a:xfrm>
              <a:off x="2944690" y="5697775"/>
              <a:ext cx="290193" cy="37183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ja-JP" dirty="0" smtClean="0">
                  <a:solidFill>
                    <a:schemeClr val="tx1"/>
                  </a:solidFill>
                  <a:latin typeface="Arial" panose="020B0604020202020204" pitchFamily="34" charset="0"/>
                </a:rPr>
                <a:t>=</a:t>
              </a:r>
              <a:endParaRPr kumimoji="0" lang="ja-JP" altLang="ja-JP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Rectangle 2"/>
            <p:cNvSpPr>
              <a:spLocks noChangeArrowheads="1"/>
            </p:cNvSpPr>
            <p:nvPr/>
          </p:nvSpPr>
          <p:spPr bwMode="auto">
            <a:xfrm>
              <a:off x="3700993" y="5697775"/>
              <a:ext cx="300759" cy="371833"/>
            </a:xfrm>
            <a:prstGeom prst="rect">
              <a:avLst/>
            </a:prstGeom>
            <a:solidFill>
              <a:srgbClr val="A7E8FF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ja-JP" dirty="0" smtClean="0">
                  <a:solidFill>
                    <a:schemeClr val="tx1"/>
                  </a:solidFill>
                  <a:latin typeface="Arial" panose="020B0604020202020204" pitchFamily="34" charset="0"/>
                </a:rPr>
                <a:t>$</a:t>
              </a:r>
              <a:endParaRPr kumimoji="0" lang="ja-JP" altLang="ja-JP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Rectangle 2"/>
            <p:cNvSpPr>
              <a:spLocks noChangeArrowheads="1"/>
            </p:cNvSpPr>
            <p:nvPr/>
          </p:nvSpPr>
          <p:spPr bwMode="auto">
            <a:xfrm>
              <a:off x="4422243" y="5697775"/>
              <a:ext cx="735140" cy="371833"/>
            </a:xfrm>
            <a:prstGeom prst="rect">
              <a:avLst/>
            </a:prstGeom>
            <a:solidFill>
              <a:srgbClr val="A7E8FF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ja-JP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$</a:t>
              </a:r>
              <a:endParaRPr kumimoji="0" lang="ja-JP" altLang="ja-JP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Rectangle 2"/>
            <p:cNvSpPr>
              <a:spLocks noChangeArrowheads="1"/>
            </p:cNvSpPr>
            <p:nvPr/>
          </p:nvSpPr>
          <p:spPr bwMode="auto">
            <a:xfrm>
              <a:off x="5242922" y="5697775"/>
              <a:ext cx="306464" cy="37183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ja-JP" dirty="0" smtClean="0">
                  <a:solidFill>
                    <a:schemeClr val="tx1"/>
                  </a:solidFill>
                  <a:latin typeface="Arial" panose="020B0604020202020204" pitchFamily="34" charset="0"/>
                </a:rPr>
                <a:t>=</a:t>
              </a:r>
              <a:endParaRPr kumimoji="0" lang="ja-JP" altLang="ja-JP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ctangle 2"/>
            <p:cNvSpPr>
              <a:spLocks noChangeArrowheads="1"/>
            </p:cNvSpPr>
            <p:nvPr/>
          </p:nvSpPr>
          <p:spPr bwMode="auto">
            <a:xfrm>
              <a:off x="5634925" y="5697775"/>
              <a:ext cx="227410" cy="371833"/>
            </a:xfrm>
            <a:prstGeom prst="rect">
              <a:avLst/>
            </a:prstGeom>
            <a:solidFill>
              <a:srgbClr val="A7E8FF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ja-JP" dirty="0" smtClean="0">
                  <a:solidFill>
                    <a:schemeClr val="tx1"/>
                  </a:solidFill>
                  <a:latin typeface="Arial" panose="020B0604020202020204" pitchFamily="34" charset="0"/>
                </a:rPr>
                <a:t>$</a:t>
              </a:r>
              <a:endParaRPr kumimoji="0" lang="ja-JP" altLang="ja-JP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ctangle 2"/>
            <p:cNvSpPr>
              <a:spLocks noChangeArrowheads="1"/>
            </p:cNvSpPr>
            <p:nvPr/>
          </p:nvSpPr>
          <p:spPr bwMode="auto">
            <a:xfrm>
              <a:off x="5947874" y="5697775"/>
              <a:ext cx="256750" cy="37183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ja-JP" dirty="0">
                  <a:solidFill>
                    <a:schemeClr val="tx1"/>
                  </a:solidFill>
                  <a:latin typeface="Arial" panose="020B0604020202020204" pitchFamily="34" charset="0"/>
                </a:rPr>
                <a:t>;</a:t>
              </a:r>
              <a:endParaRPr kumimoji="0" lang="ja-JP" altLang="ja-JP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Rectangle 2"/>
            <p:cNvSpPr>
              <a:spLocks noChangeArrowheads="1"/>
            </p:cNvSpPr>
            <p:nvPr/>
          </p:nvSpPr>
          <p:spPr bwMode="auto">
            <a:xfrm>
              <a:off x="2223441" y="5697775"/>
              <a:ext cx="249413" cy="37183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ja-JP" dirty="0">
                  <a:latin typeface="Arial" panose="020B0604020202020204" pitchFamily="34" charset="0"/>
                </a:rPr>
                <a:t>(</a:t>
              </a:r>
              <a:endParaRPr kumimoji="0" lang="ja-JP" altLang="ja-JP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2"/>
            <p:cNvSpPr>
              <a:spLocks noChangeArrowheads="1"/>
            </p:cNvSpPr>
            <p:nvPr/>
          </p:nvSpPr>
          <p:spPr bwMode="auto">
            <a:xfrm>
              <a:off x="4087291" y="5697775"/>
              <a:ext cx="249413" cy="37183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ja-JP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)</a:t>
              </a:r>
              <a:endParaRPr kumimoji="0" lang="ja-JP" altLang="ja-JP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2"/>
            <p:cNvSpPr>
              <a:spLocks noChangeArrowheads="1"/>
            </p:cNvSpPr>
            <p:nvPr/>
          </p:nvSpPr>
          <p:spPr bwMode="auto">
            <a:xfrm>
              <a:off x="1828774" y="3696207"/>
              <a:ext cx="4375850" cy="40011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ja-JP" sz="2000" spc="130" dirty="0">
                  <a:solidFill>
                    <a:schemeClr val="tx1"/>
                  </a:solidFill>
                  <a:latin typeface="Arial" panose="020B0604020202020204" pitchFamily="34" charset="0"/>
                </a:rPr>
                <a:t>i</a:t>
              </a:r>
              <a:r>
                <a:rPr kumimoji="0" lang="en-US" altLang="ja-JP" sz="2000" spc="130" dirty="0" smtClean="0">
                  <a:solidFill>
                    <a:schemeClr val="tx1"/>
                  </a:solidFill>
                  <a:latin typeface="Arial" panose="020B0604020202020204" pitchFamily="34" charset="0"/>
                </a:rPr>
                <a:t>f (b==c) value=</a:t>
              </a:r>
              <a:r>
                <a:rPr kumimoji="0" lang="en-US" altLang="ja-JP" sz="2000" spc="130" dirty="0" err="1" smtClean="0">
                  <a:solidFill>
                    <a:schemeClr val="tx1"/>
                  </a:solidFill>
                  <a:latin typeface="Arial" panose="020B0604020202020204" pitchFamily="34" charset="0"/>
                </a:rPr>
                <a:t>i</a:t>
              </a:r>
              <a:r>
                <a:rPr kumimoji="0" lang="en-US" altLang="ja-JP" sz="2000" spc="130" dirty="0" smtClean="0">
                  <a:solidFill>
                    <a:schemeClr val="tx1"/>
                  </a:solidFill>
                  <a:latin typeface="Arial" panose="020B0604020202020204" pitchFamily="34" charset="0"/>
                </a:rPr>
                <a:t> ;</a:t>
              </a:r>
              <a:endParaRPr kumimoji="0" lang="ja-JP" altLang="ja-JP" sz="2000" b="0" i="0" u="none" strike="noStrike" cap="none" spc="130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2"/>
            <p:cNvSpPr>
              <a:spLocks noChangeArrowheads="1"/>
            </p:cNvSpPr>
            <p:nvPr/>
          </p:nvSpPr>
          <p:spPr bwMode="auto">
            <a:xfrm>
              <a:off x="1828774" y="4691976"/>
              <a:ext cx="301575" cy="412038"/>
            </a:xfrm>
            <a:prstGeom prst="rect">
              <a:avLst/>
            </a:prstGeom>
            <a:solidFill>
              <a:srgbClr val="D5FFDC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ja-JP" dirty="0" smtClean="0">
                  <a:latin typeface="Arial" panose="020B0604020202020204" pitchFamily="34" charset="0"/>
                </a:rPr>
                <a:t>if</a:t>
              </a:r>
              <a:endParaRPr kumimoji="0" lang="ja-JP" altLang="ja-JP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2"/>
            <p:cNvSpPr>
              <a:spLocks noChangeArrowheads="1"/>
            </p:cNvSpPr>
            <p:nvPr/>
          </p:nvSpPr>
          <p:spPr bwMode="auto">
            <a:xfrm>
              <a:off x="2555729" y="4691976"/>
              <a:ext cx="300759" cy="412038"/>
            </a:xfrm>
            <a:prstGeom prst="rect">
              <a:avLst/>
            </a:prstGeom>
            <a:solidFill>
              <a:srgbClr val="D5FFDC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ja-JP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b</a:t>
              </a:r>
              <a:endParaRPr kumimoji="0" lang="ja-JP" altLang="ja-JP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2"/>
            <p:cNvSpPr>
              <a:spLocks noChangeArrowheads="1"/>
            </p:cNvSpPr>
            <p:nvPr/>
          </p:nvSpPr>
          <p:spPr bwMode="auto">
            <a:xfrm>
              <a:off x="2942026" y="4691976"/>
              <a:ext cx="290193" cy="4120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ja-JP" dirty="0" smtClean="0">
                  <a:solidFill>
                    <a:schemeClr val="tx1"/>
                  </a:solidFill>
                  <a:latin typeface="Arial" panose="020B0604020202020204" pitchFamily="34" charset="0"/>
                </a:rPr>
                <a:t>=</a:t>
              </a:r>
              <a:endParaRPr kumimoji="0" lang="ja-JP" altLang="ja-JP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2"/>
            <p:cNvSpPr>
              <a:spLocks noChangeArrowheads="1"/>
            </p:cNvSpPr>
            <p:nvPr/>
          </p:nvSpPr>
          <p:spPr bwMode="auto">
            <a:xfrm>
              <a:off x="3700993" y="4691976"/>
              <a:ext cx="300759" cy="412038"/>
            </a:xfrm>
            <a:prstGeom prst="rect">
              <a:avLst/>
            </a:prstGeom>
            <a:solidFill>
              <a:srgbClr val="D5FFDC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ja-JP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c</a:t>
              </a:r>
              <a:endParaRPr kumimoji="0" lang="ja-JP" altLang="ja-JP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2"/>
            <p:cNvSpPr>
              <a:spLocks noChangeArrowheads="1"/>
            </p:cNvSpPr>
            <p:nvPr/>
          </p:nvSpPr>
          <p:spPr bwMode="auto">
            <a:xfrm>
              <a:off x="4422243" y="4691976"/>
              <a:ext cx="735140" cy="412038"/>
            </a:xfrm>
            <a:prstGeom prst="rect">
              <a:avLst/>
            </a:prstGeom>
            <a:solidFill>
              <a:srgbClr val="D5FFDC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ja-JP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value</a:t>
              </a:r>
              <a:endParaRPr kumimoji="0" lang="ja-JP" altLang="ja-JP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2"/>
            <p:cNvSpPr>
              <a:spLocks noChangeArrowheads="1"/>
            </p:cNvSpPr>
            <p:nvPr/>
          </p:nvSpPr>
          <p:spPr bwMode="auto">
            <a:xfrm>
              <a:off x="5242922" y="4691976"/>
              <a:ext cx="306464" cy="4120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ja-JP" dirty="0" smtClean="0">
                  <a:solidFill>
                    <a:schemeClr val="tx1"/>
                  </a:solidFill>
                  <a:latin typeface="Arial" panose="020B0604020202020204" pitchFamily="34" charset="0"/>
                </a:rPr>
                <a:t>=</a:t>
              </a:r>
              <a:endParaRPr kumimoji="0" lang="ja-JP" altLang="ja-JP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2"/>
            <p:cNvSpPr>
              <a:spLocks noChangeArrowheads="1"/>
            </p:cNvSpPr>
            <p:nvPr/>
          </p:nvSpPr>
          <p:spPr bwMode="auto">
            <a:xfrm>
              <a:off x="5634925" y="4691976"/>
              <a:ext cx="227410" cy="412038"/>
            </a:xfrm>
            <a:prstGeom prst="rect">
              <a:avLst/>
            </a:prstGeom>
            <a:solidFill>
              <a:srgbClr val="D5FFDC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ja-JP" dirty="0">
                  <a:solidFill>
                    <a:schemeClr val="tx1"/>
                  </a:solidFill>
                  <a:latin typeface="Arial" panose="020B0604020202020204" pitchFamily="34" charset="0"/>
                </a:rPr>
                <a:t>i</a:t>
              </a:r>
              <a:endParaRPr kumimoji="0" lang="ja-JP" altLang="ja-JP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2"/>
            <p:cNvSpPr>
              <a:spLocks noChangeArrowheads="1"/>
            </p:cNvSpPr>
            <p:nvPr/>
          </p:nvSpPr>
          <p:spPr bwMode="auto">
            <a:xfrm>
              <a:off x="5947874" y="4691976"/>
              <a:ext cx="256750" cy="4120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ja-JP" dirty="0">
                  <a:solidFill>
                    <a:schemeClr val="tx1"/>
                  </a:solidFill>
                  <a:latin typeface="Arial" panose="020B0604020202020204" pitchFamily="34" charset="0"/>
                </a:rPr>
                <a:t>;</a:t>
              </a:r>
              <a:endParaRPr kumimoji="0" lang="ja-JP" altLang="ja-JP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Rectangle 2"/>
            <p:cNvSpPr>
              <a:spLocks noChangeArrowheads="1"/>
            </p:cNvSpPr>
            <p:nvPr/>
          </p:nvSpPr>
          <p:spPr bwMode="auto">
            <a:xfrm>
              <a:off x="2220777" y="4691976"/>
              <a:ext cx="249413" cy="4120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ja-JP" dirty="0">
                  <a:latin typeface="Arial" panose="020B0604020202020204" pitchFamily="34" charset="0"/>
                </a:rPr>
                <a:t>(</a:t>
              </a:r>
              <a:endParaRPr kumimoji="0" lang="ja-JP" altLang="ja-JP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2"/>
            <p:cNvSpPr>
              <a:spLocks noChangeArrowheads="1"/>
            </p:cNvSpPr>
            <p:nvPr/>
          </p:nvSpPr>
          <p:spPr bwMode="auto">
            <a:xfrm>
              <a:off x="4087291" y="4691976"/>
              <a:ext cx="249413" cy="4120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ja-JP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)</a:t>
              </a:r>
              <a:endParaRPr kumimoji="0" lang="ja-JP" altLang="ja-JP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下矢印 30"/>
            <p:cNvSpPr/>
            <p:nvPr/>
          </p:nvSpPr>
          <p:spPr>
            <a:xfrm>
              <a:off x="3786607" y="5211053"/>
              <a:ext cx="460184" cy="379681"/>
            </a:xfrm>
            <a:prstGeom prst="downArrow">
              <a:avLst/>
            </a:prstGeom>
            <a:solidFill>
              <a:srgbClr val="A7E8FF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2" name="下矢印 31"/>
            <p:cNvSpPr/>
            <p:nvPr/>
          </p:nvSpPr>
          <p:spPr>
            <a:xfrm>
              <a:off x="3786607" y="4200489"/>
              <a:ext cx="460184" cy="379681"/>
            </a:xfrm>
            <a:prstGeom prst="downArrow">
              <a:avLst/>
            </a:prstGeom>
            <a:solidFill>
              <a:srgbClr val="BEFAC9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Rectangle 2"/>
            <p:cNvSpPr>
              <a:spLocks noChangeArrowheads="1"/>
            </p:cNvSpPr>
            <p:nvPr/>
          </p:nvSpPr>
          <p:spPr bwMode="auto">
            <a:xfrm>
              <a:off x="3317029" y="4691976"/>
              <a:ext cx="290193" cy="4120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ja-JP" dirty="0" smtClean="0">
                  <a:solidFill>
                    <a:schemeClr val="tx1"/>
                  </a:solidFill>
                  <a:latin typeface="Arial" panose="020B0604020202020204" pitchFamily="34" charset="0"/>
                </a:rPr>
                <a:t>=</a:t>
              </a:r>
              <a:endParaRPr kumimoji="0" lang="ja-JP" altLang="ja-JP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Rectangle 2"/>
            <p:cNvSpPr>
              <a:spLocks noChangeArrowheads="1"/>
            </p:cNvSpPr>
            <p:nvPr/>
          </p:nvSpPr>
          <p:spPr bwMode="auto">
            <a:xfrm>
              <a:off x="3327263" y="5698083"/>
              <a:ext cx="290193" cy="37183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ja-JP" dirty="0" smtClean="0">
                  <a:solidFill>
                    <a:schemeClr val="tx1"/>
                  </a:solidFill>
                  <a:latin typeface="Arial" panose="020B0604020202020204" pitchFamily="34" charset="0"/>
                </a:rPr>
                <a:t>=</a:t>
              </a:r>
              <a:endParaRPr kumimoji="0" lang="ja-JP" altLang="ja-JP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65624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3600" dirty="0" smtClean="0"/>
              <a:t>Evaluation: Comment Elimination</a:t>
            </a:r>
            <a:endParaRPr kumimoji="1" lang="ja-JP" altLang="en-US" sz="36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AF22D-9F2B-4645-BAD4-678212F0273D}" type="slidenum">
              <a:rPr lang="ja-JP" altLang="en-US" smtClean="0">
                <a:solidFill>
                  <a:srgbClr val="000000"/>
                </a:solidFill>
              </a:rPr>
              <a:pPr/>
              <a:t>18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7" name="タイトル 1"/>
          <p:cNvSpPr txBox="1">
            <a:spLocks/>
          </p:cNvSpPr>
          <p:nvPr/>
        </p:nvSpPr>
        <p:spPr bwMode="auto">
          <a:xfrm>
            <a:off x="410775" y="1131757"/>
            <a:ext cx="8574088" cy="786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1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1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1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1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3429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1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6858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1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10287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1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100">
                <a:solidFill>
                  <a:schemeClr val="tx2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l"/>
            <a:endParaRPr lang="ja-JP" altLang="en-US" sz="24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10775" y="1196975"/>
            <a:ext cx="8480813" cy="4929188"/>
          </a:xfrm>
        </p:spPr>
        <p:txBody>
          <a:bodyPr/>
          <a:lstStyle/>
          <a:p>
            <a:pPr marL="0" indent="0">
              <a:buNone/>
            </a:pPr>
            <a:r>
              <a:rPr lang="en-US" altLang="ja-JP" dirty="0" smtClean="0">
                <a:solidFill>
                  <a:srgbClr val="0070C0"/>
                </a:solidFill>
              </a:rPr>
              <a:t>Goal: </a:t>
            </a:r>
            <a:r>
              <a:rPr lang="en-US" altLang="ja-JP" dirty="0" smtClean="0"/>
              <a:t>Investigate </a:t>
            </a:r>
            <a:r>
              <a:rPr lang="en-US" altLang="ja-JP" dirty="0"/>
              <a:t>how </a:t>
            </a:r>
            <a:r>
              <a:rPr lang="en-US" altLang="ja-JP" dirty="0" smtClean="0"/>
              <a:t>many </a:t>
            </a:r>
            <a:r>
              <a:rPr lang="en-US" altLang="ja-JP" dirty="0"/>
              <a:t>languages can be covered with 26 </a:t>
            </a:r>
            <a:r>
              <a:rPr lang="en-US" altLang="ja-JP" dirty="0" smtClean="0"/>
              <a:t>options for its comment eliminator</a:t>
            </a:r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 smtClean="0">
                <a:solidFill>
                  <a:srgbClr val="0070C0"/>
                </a:solidFill>
              </a:rPr>
              <a:t>Target:</a:t>
            </a:r>
            <a:r>
              <a:rPr lang="en-US" altLang="ja-JP" dirty="0" smtClean="0"/>
              <a:t> Files which implement task named `Comments’ </a:t>
            </a:r>
            <a:r>
              <a:rPr lang="en-US" altLang="ja-JP" dirty="0"/>
              <a:t>in </a:t>
            </a:r>
            <a:r>
              <a:rPr lang="en-US" altLang="ja-JP" u="sng" dirty="0"/>
              <a:t>Rosetta Code</a:t>
            </a:r>
            <a:r>
              <a:rPr lang="en-US" altLang="ja-JP" dirty="0"/>
              <a:t> </a:t>
            </a:r>
            <a:endParaRPr lang="en-US" altLang="ja-JP" dirty="0" smtClean="0"/>
          </a:p>
          <a:p>
            <a:pPr marL="0" indent="0">
              <a:buNone/>
            </a:pPr>
            <a:endParaRPr lang="en-US" altLang="ja-JP" sz="1800" dirty="0" smtClean="0"/>
          </a:p>
          <a:p>
            <a:pPr marL="0" indent="0">
              <a:buNone/>
            </a:pPr>
            <a:endParaRPr lang="en-US" altLang="ja-JP" sz="1800" dirty="0" smtClean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ja-JP" sz="1800" dirty="0" smtClean="0"/>
          </a:p>
          <a:p>
            <a:pPr marL="0" indent="0">
              <a:buNone/>
            </a:pPr>
            <a:endParaRPr lang="en-US" altLang="ja-JP" sz="1800" dirty="0" smtClean="0"/>
          </a:p>
          <a:p>
            <a:pPr marL="0" indent="0">
              <a:buNone/>
            </a:pPr>
            <a:endParaRPr lang="en-US" altLang="ja-JP" dirty="0" smtClean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68441" y="6017288"/>
            <a:ext cx="6520471" cy="348185"/>
          </a:xfrm>
          <a:prstGeom prst="rect">
            <a:avLst/>
          </a:prstGeom>
          <a:solidFill>
            <a:srgbClr val="FFFFCC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en-US" altLang="ja-JP" dirty="0" smtClean="0"/>
              <a:t>[4] Rosetta Code.  http</a:t>
            </a:r>
            <a:r>
              <a:rPr lang="en-US" altLang="ja-JP" dirty="0"/>
              <a:t>://rosettacode.org/wiki/Rosetta Code.</a:t>
            </a:r>
            <a:endParaRPr lang="ja-JP" altLang="en-US" dirty="0"/>
          </a:p>
        </p:txBody>
      </p:sp>
      <p:sp>
        <p:nvSpPr>
          <p:cNvPr id="5" name="角丸四角形 4"/>
          <p:cNvSpPr/>
          <p:nvPr/>
        </p:nvSpPr>
        <p:spPr>
          <a:xfrm>
            <a:off x="506096" y="3861120"/>
            <a:ext cx="8141794" cy="147703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0" rtlCol="0" anchor="ctr"/>
          <a:lstStyle/>
          <a:p>
            <a:r>
              <a:rPr lang="en-US" altLang="ja-JP" sz="23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Rosetta Code is programming </a:t>
            </a:r>
            <a:r>
              <a:rPr lang="en-US" altLang="ja-JP" sz="2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chrestomathy </a:t>
            </a:r>
            <a:r>
              <a:rPr lang="en-US" altLang="ja-JP" sz="23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website </a:t>
            </a:r>
            <a:r>
              <a:rPr lang="en-US" altLang="ja-JP" sz="2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with implementations of </a:t>
            </a:r>
            <a:r>
              <a:rPr lang="en-US" altLang="ja-JP" sz="23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common tasks in many different languages.</a:t>
            </a:r>
            <a:endParaRPr lang="en-US" altLang="ja-JP" sz="23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コンテンツ プレースホルダー 2"/>
          <p:cNvSpPr txBox="1">
            <a:spLocks/>
          </p:cNvSpPr>
          <p:nvPr/>
        </p:nvSpPr>
        <p:spPr bwMode="auto">
          <a:xfrm>
            <a:off x="1020997" y="3682818"/>
            <a:ext cx="2307761" cy="344139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18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16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15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en-US" altLang="ja-JP" sz="2000" dirty="0" smtClean="0"/>
              <a:t>Rosetta Code </a:t>
            </a:r>
            <a:r>
              <a:rPr lang="en-US" altLang="ja-JP" sz="1600" dirty="0" smtClean="0"/>
              <a:t>[</a:t>
            </a:r>
            <a:r>
              <a:rPr lang="en-US" altLang="ja-JP" sz="1600" dirty="0"/>
              <a:t>4]</a:t>
            </a:r>
          </a:p>
        </p:txBody>
      </p:sp>
      <p:pic>
        <p:nvPicPr>
          <p:cNvPr id="1026" name="Picture 2" descr="Rosetta Cod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1256" y="4870047"/>
            <a:ext cx="1047750" cy="1495426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0481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コンテンツ プレースホルダー 5"/>
          <p:cNvSpPr txBox="1">
            <a:spLocks/>
          </p:cNvSpPr>
          <p:nvPr/>
        </p:nvSpPr>
        <p:spPr bwMode="auto">
          <a:xfrm>
            <a:off x="591294" y="2340300"/>
            <a:ext cx="7323387" cy="4592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18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16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15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ja-JP" altLang="en-US" dirty="0" smtClean="0"/>
              <a:t>　　　　</a:t>
            </a:r>
            <a:r>
              <a:rPr lang="en-US" altLang="ja-JP" dirty="0" smtClean="0"/>
              <a:t>Line Comment (from `</a:t>
            </a:r>
            <a:r>
              <a:rPr lang="en-US" altLang="ja-JP" dirty="0" smtClean="0">
                <a:solidFill>
                  <a:srgbClr val="FF0000"/>
                </a:solidFill>
              </a:rPr>
              <a:t>%</a:t>
            </a:r>
            <a:r>
              <a:rPr lang="en-US" altLang="ja-JP" dirty="0" smtClean="0"/>
              <a:t>’)</a:t>
            </a:r>
          </a:p>
        </p:txBody>
      </p:sp>
      <p:sp>
        <p:nvSpPr>
          <p:cNvPr id="3" name="角丸四角形 2"/>
          <p:cNvSpPr/>
          <p:nvPr/>
        </p:nvSpPr>
        <p:spPr>
          <a:xfrm>
            <a:off x="591296" y="3528491"/>
            <a:ext cx="8095504" cy="161044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500"/>
              </a:spcBef>
            </a:pPr>
            <a:r>
              <a:rPr lang="en-US" altLang="ja-JP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x = "code" </a:t>
            </a:r>
            <a:r>
              <a:rPr lang="en-US" altLang="ja-JP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#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dirty="0">
                <a:solidFill>
                  <a:srgbClr val="00C82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 am a comment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spcBef>
                <a:spcPts val="500"/>
              </a:spcBef>
            </a:pPr>
            <a:r>
              <a:rPr lang="en-US" altLang="ja-JP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=begin </a:t>
            </a:r>
            <a:r>
              <a:rPr lang="en-US" altLang="ja-JP" dirty="0">
                <a:solidFill>
                  <a:srgbClr val="00C82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hello</a:t>
            </a:r>
          </a:p>
          <a:p>
            <a:pPr>
              <a:spcBef>
                <a:spcPts val="500"/>
              </a:spcBef>
            </a:pPr>
            <a:r>
              <a:rPr lang="en-US" altLang="ja-JP" dirty="0">
                <a:solidFill>
                  <a:srgbClr val="00C82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 a POD documentation comment like Perl</a:t>
            </a:r>
          </a:p>
          <a:p>
            <a:pPr>
              <a:spcBef>
                <a:spcPts val="500"/>
              </a:spcBef>
            </a:pPr>
            <a:r>
              <a:rPr lang="en-US" altLang="ja-JP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=end </a:t>
            </a:r>
            <a:r>
              <a:rPr lang="en-US" altLang="ja-JP" dirty="0">
                <a:solidFill>
                  <a:srgbClr val="00C82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puts "code</a:t>
            </a:r>
            <a:r>
              <a:rPr lang="en-US" altLang="ja-JP" dirty="0" smtClean="0">
                <a:solidFill>
                  <a:srgbClr val="00C82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"</a:t>
            </a:r>
            <a:endParaRPr lang="en-US" altLang="ja-JP" dirty="0">
              <a:solidFill>
                <a:srgbClr val="00C82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コンテンツ プレースホルダー 2"/>
          <p:cNvSpPr txBox="1">
            <a:spLocks/>
          </p:cNvSpPr>
          <p:nvPr/>
        </p:nvSpPr>
        <p:spPr bwMode="auto">
          <a:xfrm>
            <a:off x="837798" y="3403264"/>
            <a:ext cx="1675288" cy="247769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18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16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15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en-US" altLang="ja-JP" sz="1800" dirty="0" err="1" smtClean="0"/>
              <a:t>comments.rb</a:t>
            </a:r>
            <a:endParaRPr lang="en-US" altLang="ja-JP" sz="1800" dirty="0"/>
          </a:p>
        </p:txBody>
      </p:sp>
      <p:sp>
        <p:nvSpPr>
          <p:cNvPr id="8" name="コンテンツ プレースホルダー 5"/>
          <p:cNvSpPr>
            <a:spLocks noGrp="1"/>
          </p:cNvSpPr>
          <p:nvPr>
            <p:ph idx="1"/>
          </p:nvPr>
        </p:nvSpPr>
        <p:spPr>
          <a:xfrm>
            <a:off x="457200" y="899037"/>
            <a:ext cx="3021980" cy="421425"/>
          </a:xfrm>
        </p:spPr>
        <p:txBody>
          <a:bodyPr/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/>
              <a:t>Ex. Erlang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Task about </a:t>
            </a:r>
            <a:r>
              <a:rPr lang="en-US" altLang="ja-JP" i="1" dirty="0" smtClean="0"/>
              <a:t>`Comments’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AF22D-9F2B-4645-BAD4-678212F0273D}" type="slidenum">
              <a:rPr lang="ja-JP" altLang="en-US" smtClean="0">
                <a:solidFill>
                  <a:srgbClr val="000000"/>
                </a:solidFill>
              </a:rPr>
              <a:pPr/>
              <a:t>19</a:t>
            </a:fld>
            <a:endParaRPr lang="ja-JP" altLang="en-US" dirty="0">
              <a:solidFill>
                <a:srgbClr val="000000"/>
              </a:solidFill>
            </a:endParaRPr>
          </a:p>
        </p:txBody>
      </p:sp>
      <p:sp>
        <p:nvSpPr>
          <p:cNvPr id="18" name="右矢印 17"/>
          <p:cNvSpPr/>
          <p:nvPr/>
        </p:nvSpPr>
        <p:spPr>
          <a:xfrm>
            <a:off x="837797" y="2366727"/>
            <a:ext cx="730356" cy="316696"/>
          </a:xfrm>
          <a:prstGeom prst="rightArrow">
            <a:avLst/>
          </a:prstGeom>
          <a:solidFill>
            <a:srgbClr val="7DDD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7" name="グループ化 6"/>
          <p:cNvGrpSpPr/>
          <p:nvPr/>
        </p:nvGrpSpPr>
        <p:grpSpPr>
          <a:xfrm>
            <a:off x="485646" y="5262683"/>
            <a:ext cx="8347162" cy="956306"/>
            <a:chOff x="486474" y="5262683"/>
            <a:chExt cx="8229600" cy="956306"/>
          </a:xfrm>
        </p:grpSpPr>
        <p:sp>
          <p:nvSpPr>
            <p:cNvPr id="17" name="コンテンツ プレースホルダー 5"/>
            <p:cNvSpPr txBox="1">
              <a:spLocks/>
            </p:cNvSpPr>
            <p:nvPr/>
          </p:nvSpPr>
          <p:spPr bwMode="auto">
            <a:xfrm>
              <a:off x="486474" y="5262683"/>
              <a:ext cx="8229600" cy="9563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257175" indent="-257175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•"/>
                <a:defRPr kumimoji="1" sz="2400" kern="12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Segoe UI Historic" panose="020B0502040204020203" pitchFamily="34" charset="0"/>
                </a:defRPr>
              </a:lvl1pPr>
              <a:lvl2pPr marL="557213" indent="-214313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–"/>
                <a:defRPr kumimoji="1" sz="1800" kern="12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Segoe UI Historic" panose="020B0502040204020203" pitchFamily="34" charset="0"/>
                </a:defRPr>
              </a:lvl2pPr>
              <a:lvl3pPr marL="857250" indent="-17145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•"/>
                <a:defRPr kumimoji="1" sz="1600" kern="12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Segoe UI Historic" panose="020B0502040204020203" pitchFamily="34" charset="0"/>
                </a:defRPr>
              </a:lvl3pPr>
              <a:lvl4pPr marL="1200150" indent="-17145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–"/>
                <a:defRPr kumimoji="1" sz="1500" kern="12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Segoe UI Historic" panose="020B0502040204020203" pitchFamily="34" charset="0"/>
                </a:defRPr>
              </a:lvl4pPr>
              <a:lvl5pPr marL="1543050" indent="-17145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kumimoji="1" sz="1400" kern="12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Segoe UI Historic" panose="020B0502040204020203" pitchFamily="34" charset="0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Tx/>
                <a:buNone/>
              </a:pPr>
              <a:r>
                <a:rPr lang="ja-JP" altLang="en-US" dirty="0" smtClean="0"/>
                <a:t>　　　　</a:t>
              </a:r>
              <a:r>
                <a:rPr lang="en-US" altLang="ja-JP" dirty="0" smtClean="0"/>
                <a:t>Line Comment (from `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#</a:t>
              </a:r>
              <a:r>
                <a:rPr lang="en-US" altLang="ja-JP" dirty="0" smtClean="0"/>
                <a:t>’)  and</a:t>
              </a:r>
            </a:p>
            <a:p>
              <a:pPr marL="0" indent="0">
                <a:buFontTx/>
                <a:buNone/>
              </a:pPr>
              <a:r>
                <a:rPr lang="en-US" altLang="ja-JP" dirty="0" smtClean="0">
                  <a:solidFill>
                    <a:srgbClr val="292929"/>
                  </a:solidFill>
                </a:rPr>
                <a:t>Full Multi-line Comment (from </a:t>
              </a:r>
              <a:r>
                <a:rPr lang="en-US" altLang="ja-JP" dirty="0" smtClean="0"/>
                <a:t>`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=begin</a:t>
              </a:r>
              <a:r>
                <a:rPr lang="en-US" altLang="ja-JP" dirty="0" smtClean="0"/>
                <a:t>’</a:t>
              </a:r>
              <a:r>
                <a:rPr lang="ja-JP" altLang="en-US" dirty="0" smtClean="0"/>
                <a:t> </a:t>
              </a:r>
              <a:r>
                <a:rPr lang="en-US" altLang="ja-JP" dirty="0" smtClean="0"/>
                <a:t>to `</a:t>
              </a:r>
              <a:r>
                <a:rPr lang="en-US" altLang="ja-JP" dirty="0" smtClean="0">
                  <a:solidFill>
                    <a:srgbClr val="FF0000"/>
                  </a:solidFill>
                </a:rPr>
                <a:t>=end</a:t>
              </a:r>
              <a:r>
                <a:rPr lang="en-US" altLang="ja-JP" dirty="0" smtClean="0"/>
                <a:t>’)</a:t>
              </a:r>
            </a:p>
          </p:txBody>
        </p:sp>
        <p:sp>
          <p:nvSpPr>
            <p:cNvPr id="20" name="右矢印 19"/>
            <p:cNvSpPr/>
            <p:nvPr/>
          </p:nvSpPr>
          <p:spPr>
            <a:xfrm>
              <a:off x="823379" y="5320288"/>
              <a:ext cx="730356" cy="316696"/>
            </a:xfrm>
            <a:prstGeom prst="rightArrow">
              <a:avLst/>
            </a:prstGeom>
            <a:solidFill>
              <a:srgbClr val="7DDD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5" name="コンテンツ プレースホルダー 5"/>
          <p:cNvSpPr txBox="1">
            <a:spLocks/>
          </p:cNvSpPr>
          <p:nvPr/>
        </p:nvSpPr>
        <p:spPr bwMode="auto">
          <a:xfrm>
            <a:off x="457200" y="2871783"/>
            <a:ext cx="3021980" cy="4592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18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16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15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/>
              <a:t>Ex. Ruby</a:t>
            </a:r>
            <a:endParaRPr lang="en-US" altLang="ja-JP" dirty="0"/>
          </a:p>
        </p:txBody>
      </p:sp>
      <p:sp>
        <p:nvSpPr>
          <p:cNvPr id="27" name="角丸四角形 26"/>
          <p:cNvSpPr/>
          <p:nvPr/>
        </p:nvSpPr>
        <p:spPr>
          <a:xfrm>
            <a:off x="591295" y="1443791"/>
            <a:ext cx="8135865" cy="708149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%</a:t>
            </a:r>
            <a:r>
              <a:rPr lang="en-US" altLang="ja-JP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dirty="0" err="1">
                <a:solidFill>
                  <a:srgbClr val="00C82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Erlang</a:t>
            </a:r>
            <a:r>
              <a:rPr lang="en-US" altLang="ja-JP" dirty="0">
                <a:solidFill>
                  <a:srgbClr val="00C82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comments begin with "%" and extend to the end of the line.</a:t>
            </a:r>
          </a:p>
        </p:txBody>
      </p:sp>
      <p:sp>
        <p:nvSpPr>
          <p:cNvPr id="9" name="コンテンツ プレースホルダー 2"/>
          <p:cNvSpPr txBox="1">
            <a:spLocks/>
          </p:cNvSpPr>
          <p:nvPr/>
        </p:nvSpPr>
        <p:spPr bwMode="auto">
          <a:xfrm>
            <a:off x="943306" y="1284195"/>
            <a:ext cx="1721171" cy="35660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18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16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15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en-US" altLang="ja-JP" sz="1800" dirty="0" err="1"/>
              <a:t>c</a:t>
            </a:r>
            <a:r>
              <a:rPr lang="en-US" altLang="ja-JP" sz="1800" dirty="0" err="1" smtClean="0"/>
              <a:t>omments.erl</a:t>
            </a:r>
            <a:endParaRPr lang="en-US" altLang="ja-JP" sz="1800" dirty="0"/>
          </a:p>
        </p:txBody>
      </p:sp>
    </p:spTree>
    <p:extLst>
      <p:ext uri="{BB962C8B-B14F-4D97-AF65-F5344CB8AC3E}">
        <p14:creationId xmlns:p14="http://schemas.microsoft.com/office/powerpoint/2010/main" val="3648362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Code Clone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17501" y="1196975"/>
            <a:ext cx="8574088" cy="2887256"/>
          </a:xfrm>
        </p:spPr>
        <p:txBody>
          <a:bodyPr/>
          <a:lstStyle/>
          <a:p>
            <a:r>
              <a:rPr lang="en-US" altLang="ja-JP" dirty="0"/>
              <a:t>A </a:t>
            </a:r>
            <a:r>
              <a:rPr lang="en-US" altLang="ja-JP" dirty="0" smtClean="0"/>
              <a:t>code fragment with an identical </a:t>
            </a:r>
            <a:r>
              <a:rPr lang="en-US" altLang="ja-JP" dirty="0"/>
              <a:t>or similar </a:t>
            </a:r>
            <a:r>
              <a:rPr lang="en-US" altLang="ja-JP" dirty="0" smtClean="0"/>
              <a:t>code fragment.</a:t>
            </a:r>
            <a:endParaRPr lang="en-US" altLang="ja-JP" dirty="0"/>
          </a:p>
          <a:p>
            <a:r>
              <a:rPr lang="en-US" altLang="ja-JP" dirty="0"/>
              <a:t>Introduced in source program by various reasons such as reusing code by </a:t>
            </a:r>
            <a:r>
              <a:rPr lang="en-US" altLang="ja-JP" dirty="0" smtClean="0"/>
              <a:t>`copy-and-paste’.</a:t>
            </a:r>
            <a:endParaRPr lang="en-US" altLang="ja-JP" dirty="0"/>
          </a:p>
          <a:p>
            <a:r>
              <a:rPr lang="en-US" altLang="ja-JP" dirty="0"/>
              <a:t>Make software maintenance more </a:t>
            </a:r>
            <a:r>
              <a:rPr lang="en-US" altLang="ja-JP" dirty="0" smtClean="0"/>
              <a:t>difficult.</a:t>
            </a:r>
          </a:p>
          <a:p>
            <a:r>
              <a:rPr lang="en-US" altLang="ja-JP" dirty="0" smtClean="0"/>
              <a:t>Several </a:t>
            </a:r>
            <a:r>
              <a:rPr lang="en-US" altLang="ja-JP" dirty="0"/>
              <a:t>tools have been proposed for detecting code </a:t>
            </a:r>
            <a:r>
              <a:rPr lang="en-US" altLang="ja-JP" dirty="0" smtClean="0"/>
              <a:t>clones.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AF22D-9F2B-4645-BAD4-678212F0273D}" type="slidenum">
              <a:rPr lang="ja-JP" altLang="en-US" smtClean="0">
                <a:solidFill>
                  <a:srgbClr val="000000"/>
                </a:solidFill>
              </a:rPr>
              <a:pPr/>
              <a:t>2</a:t>
            </a:fld>
            <a:endParaRPr lang="ja-JP" altLang="en-US" dirty="0">
              <a:solidFill>
                <a:srgbClr val="000000"/>
              </a:solidFill>
            </a:endParaRPr>
          </a:p>
        </p:txBody>
      </p:sp>
      <p:grpSp>
        <p:nvGrpSpPr>
          <p:cNvPr id="14" name="グループ化 13"/>
          <p:cNvGrpSpPr/>
          <p:nvPr/>
        </p:nvGrpSpPr>
        <p:grpSpPr>
          <a:xfrm>
            <a:off x="3197693" y="4075319"/>
            <a:ext cx="4403963" cy="2526388"/>
            <a:chOff x="2258361" y="3481250"/>
            <a:chExt cx="4403963" cy="2526388"/>
          </a:xfrm>
        </p:grpSpPr>
        <p:sp>
          <p:nvSpPr>
            <p:cNvPr id="8" name="テキスト ボックス 7"/>
            <p:cNvSpPr txBox="1"/>
            <p:nvPr/>
          </p:nvSpPr>
          <p:spPr>
            <a:xfrm>
              <a:off x="2258361" y="5638306"/>
              <a:ext cx="177838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800" b="0" i="0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</a:rPr>
                <a:t>File A</a:t>
              </a:r>
              <a:endParaRPr kumimoji="0" lang="ja-JP" altLang="en-US" sz="1800" b="0" i="0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4883937" y="5638306"/>
              <a:ext cx="177838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800" b="0" i="0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</a:rPr>
                <a:t>File B</a:t>
              </a:r>
              <a:endParaRPr kumimoji="0" lang="ja-JP" altLang="en-US" sz="1800" b="0" i="0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2" name="メモ 11"/>
            <p:cNvSpPr/>
            <p:nvPr/>
          </p:nvSpPr>
          <p:spPr>
            <a:xfrm rot="10800000">
              <a:off x="4997287" y="3481250"/>
              <a:ext cx="1551689" cy="1980634"/>
            </a:xfrm>
            <a:prstGeom prst="foldedCorner">
              <a:avLst>
                <a:gd name="adj" fmla="val 18532"/>
              </a:avLst>
            </a:prstGeom>
            <a:solidFill>
              <a:schemeClr val="bg1">
                <a:alpha val="97000"/>
              </a:schemeClr>
            </a:solidFill>
            <a:ln w="12700">
              <a:solidFill>
                <a:schemeClr val="tx1"/>
              </a:solidFill>
            </a:ln>
            <a:effectLst>
              <a:outerShdw blurRad="50800" dist="50800" dir="2700000" algn="ctr" rotWithShape="0">
                <a:srgbClr val="000000">
                  <a:alpha val="1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ja-JP" altLang="en-US" sz="1600"/>
            </a:p>
          </p:txBody>
        </p:sp>
        <p:sp>
          <p:nvSpPr>
            <p:cNvPr id="13" name="メモ 12"/>
            <p:cNvSpPr/>
            <p:nvPr/>
          </p:nvSpPr>
          <p:spPr>
            <a:xfrm rot="10800000">
              <a:off x="2371711" y="3481250"/>
              <a:ext cx="1551689" cy="1980634"/>
            </a:xfrm>
            <a:prstGeom prst="foldedCorner">
              <a:avLst>
                <a:gd name="adj" fmla="val 18532"/>
              </a:avLst>
            </a:prstGeom>
            <a:solidFill>
              <a:schemeClr val="bg1">
                <a:alpha val="97000"/>
              </a:schemeClr>
            </a:solidFill>
            <a:ln w="12700">
              <a:solidFill>
                <a:schemeClr val="tx1"/>
              </a:solidFill>
            </a:ln>
            <a:effectLst>
              <a:outerShdw blurRad="50800" dist="50800" dir="2700000" algn="ctr" rotWithShape="0">
                <a:srgbClr val="000000">
                  <a:alpha val="1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ja-JP" altLang="en-US" sz="1600"/>
            </a:p>
          </p:txBody>
        </p:sp>
      </p:grpSp>
      <p:sp>
        <p:nvSpPr>
          <p:cNvPr id="15" name="L 字 14"/>
          <p:cNvSpPr/>
          <p:nvPr/>
        </p:nvSpPr>
        <p:spPr>
          <a:xfrm flipV="1">
            <a:off x="3408911" y="4604247"/>
            <a:ext cx="1356852" cy="442893"/>
          </a:xfrm>
          <a:prstGeom prst="corner">
            <a:avLst>
              <a:gd name="adj1" fmla="val 70217"/>
              <a:gd name="adj2" fmla="val 188868"/>
            </a:avLst>
          </a:prstGeom>
          <a:solidFill>
            <a:srgbClr val="00B0F0"/>
          </a:solidFill>
          <a:ln>
            <a:solidFill>
              <a:schemeClr val="accent2"/>
            </a:solidFill>
          </a:ln>
          <a:effectLst>
            <a:outerShdw blurRad="50800" dist="50800" dir="2700000" algn="ctr" rotWithShape="0">
              <a:srgbClr val="000000">
                <a:alpha val="28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L 字 15"/>
          <p:cNvSpPr/>
          <p:nvPr/>
        </p:nvSpPr>
        <p:spPr>
          <a:xfrm flipV="1">
            <a:off x="6034036" y="5166099"/>
            <a:ext cx="1356852" cy="442893"/>
          </a:xfrm>
          <a:prstGeom prst="corner">
            <a:avLst>
              <a:gd name="adj1" fmla="val 70217"/>
              <a:gd name="adj2" fmla="val 188868"/>
            </a:avLst>
          </a:prstGeom>
          <a:solidFill>
            <a:srgbClr val="00B0F0"/>
          </a:solidFill>
          <a:ln>
            <a:solidFill>
              <a:schemeClr val="accent2"/>
            </a:solidFill>
          </a:ln>
          <a:effectLst>
            <a:outerShdw blurRad="50800" dist="50800" dir="2700000" algn="ctr" rotWithShape="0">
              <a:srgbClr val="000000">
                <a:alpha val="28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L 字 17"/>
          <p:cNvSpPr/>
          <p:nvPr/>
        </p:nvSpPr>
        <p:spPr>
          <a:xfrm flipV="1">
            <a:off x="3408460" y="5440898"/>
            <a:ext cx="1356852" cy="442893"/>
          </a:xfrm>
          <a:prstGeom prst="corner">
            <a:avLst>
              <a:gd name="adj1" fmla="val 70217"/>
              <a:gd name="adj2" fmla="val 188868"/>
            </a:avLst>
          </a:prstGeom>
          <a:solidFill>
            <a:srgbClr val="00B0F0"/>
          </a:solidFill>
          <a:ln>
            <a:solidFill>
              <a:schemeClr val="accent2"/>
            </a:solidFill>
          </a:ln>
          <a:effectLst>
            <a:outerShdw blurRad="50800" dist="50800" dir="2700000" algn="ctr" rotWithShape="0">
              <a:srgbClr val="000000">
                <a:alpha val="28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6" name="グループ化 5"/>
          <p:cNvGrpSpPr/>
          <p:nvPr/>
        </p:nvGrpSpPr>
        <p:grpSpPr>
          <a:xfrm>
            <a:off x="4087337" y="3861916"/>
            <a:ext cx="2973806" cy="1734475"/>
            <a:chOff x="3137572" y="4104600"/>
            <a:chExt cx="2973806" cy="1734475"/>
          </a:xfrm>
        </p:grpSpPr>
        <p:cxnSp>
          <p:nvCxnSpPr>
            <p:cNvPr id="7" name="直線矢印コネクタ 6"/>
            <p:cNvCxnSpPr>
              <a:stCxn id="22" idx="1"/>
              <a:endCxn id="15" idx="1"/>
            </p:cNvCxnSpPr>
            <p:nvPr/>
          </p:nvCxnSpPr>
          <p:spPr>
            <a:xfrm flipH="1">
              <a:off x="3137572" y="4284919"/>
              <a:ext cx="1471460" cy="562012"/>
            </a:xfrm>
            <a:prstGeom prst="straightConnector1">
              <a:avLst/>
            </a:prstGeom>
            <a:ln w="50800" cmpd="sng">
              <a:solidFill>
                <a:srgbClr val="FF0000"/>
              </a:solidFill>
              <a:tailEnd type="triangle"/>
            </a:ln>
            <a:effectLst>
              <a:outerShdw blurRad="88900" dist="25400" dir="2700000" algn="ctr" rotWithShape="0">
                <a:srgbClr val="000000">
                  <a:alpha val="33000"/>
                </a:srgb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矢印コネクタ 18"/>
            <p:cNvCxnSpPr>
              <a:stCxn id="22" idx="2"/>
              <a:endCxn id="16" idx="1"/>
            </p:cNvCxnSpPr>
            <p:nvPr/>
          </p:nvCxnSpPr>
          <p:spPr>
            <a:xfrm>
              <a:off x="5360205" y="4465238"/>
              <a:ext cx="402492" cy="943545"/>
            </a:xfrm>
            <a:prstGeom prst="straightConnector1">
              <a:avLst/>
            </a:prstGeom>
            <a:ln w="50800" cmpd="sng">
              <a:solidFill>
                <a:srgbClr val="FF0000"/>
              </a:solidFill>
              <a:tailEnd type="triangle"/>
            </a:ln>
            <a:effectLst>
              <a:outerShdw blurRad="88900" dist="25400" dir="2700000" algn="ctr" rotWithShape="0">
                <a:srgbClr val="000000">
                  <a:alpha val="33000"/>
                </a:srgb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正方形/長方形 21"/>
            <p:cNvSpPr/>
            <p:nvPr/>
          </p:nvSpPr>
          <p:spPr>
            <a:xfrm>
              <a:off x="4609032" y="4104600"/>
              <a:ext cx="1502346" cy="360638"/>
            </a:xfrm>
            <a:prstGeom prst="rect">
              <a:avLst/>
            </a:prstGeom>
            <a:ln>
              <a:solidFill>
                <a:srgbClr val="FF0000"/>
              </a:solidFill>
            </a:ln>
            <a:effectLst>
              <a:outerShdw blurRad="76200" dist="25400" dir="1260000" algn="ctr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bIns="0" rtlCol="0" anchor="ctr"/>
            <a:lstStyle/>
            <a:p>
              <a:pPr algn="ctr"/>
              <a:r>
                <a:rPr kumimoji="1" lang="en-US" altLang="ja-JP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Code Clone</a:t>
              </a:r>
              <a:endPara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23" name="直線矢印コネクタ 22"/>
            <p:cNvCxnSpPr>
              <a:endCxn id="18" idx="0"/>
            </p:cNvCxnSpPr>
            <p:nvPr/>
          </p:nvCxnSpPr>
          <p:spPr>
            <a:xfrm flipH="1">
              <a:off x="3815547" y="4473281"/>
              <a:ext cx="1244560" cy="1365794"/>
            </a:xfrm>
            <a:prstGeom prst="straightConnector1">
              <a:avLst/>
            </a:prstGeom>
            <a:ln w="50800" cmpd="sng">
              <a:solidFill>
                <a:srgbClr val="FF0000"/>
              </a:solidFill>
              <a:tailEnd type="triangle"/>
            </a:ln>
            <a:effectLst>
              <a:outerShdw blurRad="88900" dist="25400" dir="2700000" algn="ctr" rotWithShape="0">
                <a:srgbClr val="000000">
                  <a:alpha val="33000"/>
                </a:srgb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右カーブ矢印 19"/>
          <p:cNvSpPr/>
          <p:nvPr/>
        </p:nvSpPr>
        <p:spPr>
          <a:xfrm>
            <a:off x="2476991" y="4789275"/>
            <a:ext cx="761048" cy="980028"/>
          </a:xfrm>
          <a:prstGeom prst="curvedRightArrow">
            <a:avLst/>
          </a:prstGeom>
          <a:solidFill>
            <a:srgbClr val="B6D9E8"/>
          </a:solidFill>
          <a:ln>
            <a:solidFill>
              <a:schemeClr val="accent4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1" name="楕円 20"/>
          <p:cNvSpPr/>
          <p:nvPr/>
        </p:nvSpPr>
        <p:spPr>
          <a:xfrm>
            <a:off x="926059" y="4949923"/>
            <a:ext cx="1984777" cy="432351"/>
          </a:xfrm>
          <a:prstGeom prst="ellipse">
            <a:avLst/>
          </a:prstGeom>
          <a:solidFill>
            <a:srgbClr val="D9ECF3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bIns="0"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copy and paste</a:t>
            </a:r>
            <a:endParaRPr kumimoji="1" lang="ja-JP" altLang="en-US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0" name="右カーブ矢印 29"/>
          <p:cNvSpPr/>
          <p:nvPr/>
        </p:nvSpPr>
        <p:spPr>
          <a:xfrm rot="15766223">
            <a:off x="5331819" y="5084740"/>
            <a:ext cx="529105" cy="1858290"/>
          </a:xfrm>
          <a:prstGeom prst="curvedRightArrow">
            <a:avLst/>
          </a:prstGeom>
          <a:solidFill>
            <a:srgbClr val="B6D9E8"/>
          </a:solidFill>
          <a:ln>
            <a:solidFill>
              <a:schemeClr val="accent4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1" name="楕円 30"/>
          <p:cNvSpPr/>
          <p:nvPr/>
        </p:nvSpPr>
        <p:spPr>
          <a:xfrm>
            <a:off x="4382367" y="6154522"/>
            <a:ext cx="1984777" cy="432351"/>
          </a:xfrm>
          <a:prstGeom prst="ellipse">
            <a:avLst/>
          </a:prstGeom>
          <a:solidFill>
            <a:srgbClr val="D9ECF3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bIns="0"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copy and paste</a:t>
            </a:r>
            <a:endParaRPr kumimoji="1" lang="ja-JP" altLang="en-US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60157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8" grpId="0" animBg="1"/>
      <p:bldP spid="20" grpId="0" animBg="1"/>
      <p:bldP spid="21" grpId="0" animBg="1"/>
      <p:bldP spid="30" grpId="0" animBg="1"/>
      <p:bldP spid="3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332" y="89240"/>
            <a:ext cx="8574088" cy="576262"/>
          </a:xfrm>
        </p:spPr>
        <p:txBody>
          <a:bodyPr/>
          <a:lstStyle/>
          <a:p>
            <a:r>
              <a:rPr lang="en-US" altLang="ja-JP" sz="3600" dirty="0" smtClean="0"/>
              <a:t>Result of the Evaluation</a:t>
            </a:r>
            <a:endParaRPr kumimoji="1" lang="ja-JP" altLang="en-US" sz="36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AF22D-9F2B-4645-BAD4-678212F0273D}" type="slidenum">
              <a:rPr lang="ja-JP" altLang="en-US" smtClean="0">
                <a:solidFill>
                  <a:srgbClr val="000000"/>
                </a:solidFill>
              </a:rPr>
              <a:pPr/>
              <a:t>20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75517" y="1194063"/>
            <a:ext cx="1464665" cy="429752"/>
          </a:xfrm>
        </p:spPr>
        <p:txBody>
          <a:bodyPr/>
          <a:lstStyle/>
          <a:p>
            <a:pPr marL="0" indent="0">
              <a:buNone/>
            </a:pPr>
            <a:r>
              <a:rPr lang="en-US" altLang="ja-JP" dirty="0" smtClean="0">
                <a:solidFill>
                  <a:srgbClr val="0070C0"/>
                </a:solidFill>
              </a:rPr>
              <a:t>Result</a:t>
            </a:r>
            <a:r>
              <a:rPr lang="en-US" altLang="ja-JP" dirty="0">
                <a:solidFill>
                  <a:srgbClr val="0070C0"/>
                </a:solidFill>
              </a:rPr>
              <a:t>:</a:t>
            </a:r>
            <a:endParaRPr lang="en-US" altLang="ja-JP" dirty="0" smtClean="0"/>
          </a:p>
        </p:txBody>
      </p:sp>
      <p:sp>
        <p:nvSpPr>
          <p:cNvPr id="5" name="コンテンツ プレースホルダー 2"/>
          <p:cNvSpPr txBox="1">
            <a:spLocks/>
          </p:cNvSpPr>
          <p:nvPr/>
        </p:nvSpPr>
        <p:spPr bwMode="auto">
          <a:xfrm>
            <a:off x="375517" y="3809127"/>
            <a:ext cx="8230882" cy="485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18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16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15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en-US" altLang="ja-JP" dirty="0" smtClean="0">
                <a:solidFill>
                  <a:srgbClr val="0070C0"/>
                </a:solidFill>
              </a:rPr>
              <a:t>9 languages were impossible to remove comments:</a:t>
            </a:r>
            <a:endParaRPr lang="en-US" altLang="ja-JP" dirty="0" smtClean="0"/>
          </a:p>
        </p:txBody>
      </p:sp>
      <p:sp>
        <p:nvSpPr>
          <p:cNvPr id="6" name="コンテンツ プレースホルダー 2"/>
          <p:cNvSpPr txBox="1">
            <a:spLocks/>
          </p:cNvSpPr>
          <p:nvPr/>
        </p:nvSpPr>
        <p:spPr bwMode="auto">
          <a:xfrm>
            <a:off x="571952" y="1623813"/>
            <a:ext cx="8114848" cy="13686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18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16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15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l"/>
            </a:pPr>
            <a:r>
              <a:rPr lang="en-US" altLang="ja-JP" dirty="0"/>
              <a:t>166 languages out of 175 languages </a:t>
            </a:r>
            <a:r>
              <a:rPr lang="en-US" altLang="ja-JP" dirty="0" smtClean="0"/>
              <a:t>are eliminated by options of CCFinderSW.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/>
              <a:t>151 </a:t>
            </a:r>
            <a:r>
              <a:rPr lang="en-US" altLang="ja-JP" dirty="0"/>
              <a:t>languages showed that </a:t>
            </a:r>
            <a:r>
              <a:rPr lang="en-US" altLang="ja-JP" dirty="0" smtClean="0"/>
              <a:t>it is </a:t>
            </a:r>
            <a:r>
              <a:rPr lang="en-US" altLang="ja-JP" dirty="0"/>
              <a:t>possible to remove comments with 26 options</a:t>
            </a:r>
            <a:r>
              <a:rPr lang="en-US" altLang="ja-JP" dirty="0" smtClean="0"/>
              <a:t>.</a:t>
            </a:r>
          </a:p>
        </p:txBody>
      </p:sp>
      <p:sp>
        <p:nvSpPr>
          <p:cNvPr id="8" name="コンテンツ プレースホルダー 2"/>
          <p:cNvSpPr txBox="1">
            <a:spLocks/>
          </p:cNvSpPr>
          <p:nvPr/>
        </p:nvSpPr>
        <p:spPr bwMode="auto">
          <a:xfrm>
            <a:off x="566986" y="4332265"/>
            <a:ext cx="7847944" cy="13253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18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16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15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/>
              <a:t>Out </a:t>
            </a:r>
            <a:r>
              <a:rPr lang="en-US" altLang="ja-JP" dirty="0"/>
              <a:t>of our categorization</a:t>
            </a:r>
            <a:r>
              <a:rPr lang="ja-JP" altLang="en-US" dirty="0" smtClean="0"/>
              <a:t>： </a:t>
            </a:r>
            <a:r>
              <a:rPr lang="en-US" altLang="ja-JP" dirty="0" smtClean="0"/>
              <a:t>1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ja-JP" dirty="0"/>
              <a:t>N</a:t>
            </a:r>
            <a:r>
              <a:rPr lang="en-US" altLang="ja-JP" dirty="0" smtClean="0"/>
              <a:t>eed parsing</a:t>
            </a:r>
            <a:r>
              <a:rPr lang="ja-JP" altLang="en-US" dirty="0" smtClean="0"/>
              <a:t>：</a:t>
            </a:r>
            <a:r>
              <a:rPr lang="en-US" altLang="ja-JP" dirty="0" smtClean="0"/>
              <a:t>4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/>
              <a:t>Esoteric </a:t>
            </a:r>
            <a:r>
              <a:rPr lang="en-US" altLang="ja-JP" dirty="0"/>
              <a:t>programming language</a:t>
            </a:r>
            <a:r>
              <a:rPr lang="ja-JP" altLang="en-US" dirty="0" smtClean="0"/>
              <a:t>： </a:t>
            </a:r>
            <a:r>
              <a:rPr lang="en-US" altLang="ja-JP" dirty="0" smtClean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907637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A Code Clone in Rosetta Code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AF22D-9F2B-4645-BAD4-678212F0273D}" type="slidenum">
              <a:rPr lang="ja-JP" altLang="en-US" smtClean="0">
                <a:solidFill>
                  <a:srgbClr val="000000"/>
                </a:solidFill>
              </a:rPr>
              <a:pPr/>
              <a:t>21</a:t>
            </a:fld>
            <a:endParaRPr lang="ja-JP" altLang="en-US" dirty="0">
              <a:solidFill>
                <a:srgbClr val="000000"/>
              </a:solidFill>
            </a:endParaRPr>
          </a:p>
        </p:txBody>
      </p:sp>
      <p:grpSp>
        <p:nvGrpSpPr>
          <p:cNvPr id="50" name="グループ化 49"/>
          <p:cNvGrpSpPr/>
          <p:nvPr/>
        </p:nvGrpSpPr>
        <p:grpSpPr>
          <a:xfrm>
            <a:off x="2207617" y="838911"/>
            <a:ext cx="5668415" cy="6019089"/>
            <a:chOff x="2207617" y="838911"/>
            <a:chExt cx="5668415" cy="6019089"/>
          </a:xfrm>
        </p:grpSpPr>
        <p:pic>
          <p:nvPicPr>
            <p:cNvPr id="3" name="図 2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9867" b="10547"/>
            <a:stretch/>
          </p:blipFill>
          <p:spPr>
            <a:xfrm>
              <a:off x="2207617" y="838911"/>
              <a:ext cx="5668415" cy="2842006"/>
            </a:xfrm>
            <a:prstGeom prst="rect">
              <a:avLst/>
            </a:prstGeom>
          </p:spPr>
        </p:pic>
        <p:pic>
          <p:nvPicPr>
            <p:cNvPr id="6" name="図 5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9883"/>
            <a:stretch/>
          </p:blipFill>
          <p:spPr>
            <a:xfrm>
              <a:off x="2209501" y="3680917"/>
              <a:ext cx="5666531" cy="3177083"/>
            </a:xfrm>
            <a:prstGeom prst="rect">
              <a:avLst/>
            </a:prstGeom>
          </p:spPr>
        </p:pic>
      </p:grpSp>
      <p:grpSp>
        <p:nvGrpSpPr>
          <p:cNvPr id="7" name="グループ化 6"/>
          <p:cNvGrpSpPr/>
          <p:nvPr/>
        </p:nvGrpSpPr>
        <p:grpSpPr>
          <a:xfrm>
            <a:off x="6478923" y="3054609"/>
            <a:ext cx="2495671" cy="2500428"/>
            <a:chOff x="2260178" y="5027723"/>
            <a:chExt cx="2495671" cy="2528573"/>
          </a:xfrm>
        </p:grpSpPr>
        <p:cxnSp>
          <p:nvCxnSpPr>
            <p:cNvPr id="8" name="直線矢印コネクタ 7"/>
            <p:cNvCxnSpPr>
              <a:stCxn id="10" idx="2"/>
            </p:cNvCxnSpPr>
            <p:nvPr/>
          </p:nvCxnSpPr>
          <p:spPr>
            <a:xfrm flipH="1">
              <a:off x="2813390" y="6451567"/>
              <a:ext cx="694624" cy="1104729"/>
            </a:xfrm>
            <a:prstGeom prst="straightConnector1">
              <a:avLst/>
            </a:prstGeom>
            <a:ln w="50800" cmpd="sng">
              <a:solidFill>
                <a:schemeClr val="accent1">
                  <a:lumMod val="75000"/>
                </a:schemeClr>
              </a:solidFill>
              <a:tailEnd type="triangle"/>
            </a:ln>
            <a:effectLst>
              <a:outerShdw blurRad="88900" dist="25400" dir="2700000" algn="ctr" rotWithShape="0">
                <a:srgbClr val="000000">
                  <a:alpha val="33000"/>
                </a:srgb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矢印コネクタ 8"/>
            <p:cNvCxnSpPr>
              <a:stCxn id="10" idx="0"/>
            </p:cNvCxnSpPr>
            <p:nvPr/>
          </p:nvCxnSpPr>
          <p:spPr>
            <a:xfrm flipH="1" flipV="1">
              <a:off x="2589674" y="5027723"/>
              <a:ext cx="918340" cy="1054190"/>
            </a:xfrm>
            <a:prstGeom prst="straightConnector1">
              <a:avLst/>
            </a:prstGeom>
            <a:ln w="50800" cmpd="sng">
              <a:solidFill>
                <a:schemeClr val="accent1">
                  <a:lumMod val="75000"/>
                </a:schemeClr>
              </a:solidFill>
              <a:tailEnd type="triangle"/>
            </a:ln>
            <a:effectLst>
              <a:outerShdw blurRad="88900" dist="25400" dir="2700000" algn="ctr" rotWithShape="0">
                <a:srgbClr val="000000">
                  <a:alpha val="33000"/>
                </a:srgb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正方形/長方形 9"/>
            <p:cNvSpPr/>
            <p:nvPr/>
          </p:nvSpPr>
          <p:spPr>
            <a:xfrm>
              <a:off x="2260178" y="6081912"/>
              <a:ext cx="2495671" cy="369654"/>
            </a:xfrm>
            <a:prstGeom prst="rect">
              <a:avLst/>
            </a:prstGeom>
            <a:ln>
              <a:solidFill>
                <a:schemeClr val="accent1">
                  <a:lumMod val="75000"/>
                </a:schemeClr>
              </a:solidFill>
            </a:ln>
            <a:effectLst>
              <a:outerShdw blurRad="76200" dist="25400" dir="1260000" algn="ctr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bIns="0" rtlCol="0" anchor="ctr"/>
            <a:lstStyle/>
            <a:p>
              <a:pPr algn="ctr"/>
              <a:r>
                <a:rPr kumimoji="1" lang="en-US" altLang="ja-JP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Type-2 Code Clones</a:t>
              </a:r>
              <a:endPara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grpSp>
        <p:nvGrpSpPr>
          <p:cNvPr id="48" name="グループ化 47"/>
          <p:cNvGrpSpPr/>
          <p:nvPr/>
        </p:nvGrpSpPr>
        <p:grpSpPr>
          <a:xfrm>
            <a:off x="216059" y="1107009"/>
            <a:ext cx="2434458" cy="3424174"/>
            <a:chOff x="669346" y="617474"/>
            <a:chExt cx="2434458" cy="3424174"/>
          </a:xfrm>
        </p:grpSpPr>
        <p:sp>
          <p:nvSpPr>
            <p:cNvPr id="33" name="正方形/長方形 32"/>
            <p:cNvSpPr/>
            <p:nvPr/>
          </p:nvSpPr>
          <p:spPr>
            <a:xfrm>
              <a:off x="669346" y="2606751"/>
              <a:ext cx="1991558" cy="369654"/>
            </a:xfrm>
            <a:prstGeom prst="rect">
              <a:avLst/>
            </a:prstGeom>
            <a:ln>
              <a:solidFill>
                <a:srgbClr val="780025"/>
              </a:solidFill>
            </a:ln>
            <a:effectLst>
              <a:outerShdw blurRad="76200" dist="25400" dir="1260000" algn="ctr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bIns="0" rtlCol="0" anchor="ctr"/>
            <a:lstStyle/>
            <a:p>
              <a:pPr algn="ctr"/>
              <a:r>
                <a:rPr kumimoji="1" lang="en-US" altLang="ja-JP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Reser</a:t>
              </a:r>
              <a:r>
                <a:rPr lang="en-US" altLang="ja-JP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ved Words</a:t>
              </a:r>
              <a:endPara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37" name="直線矢印コネクタ 36"/>
            <p:cNvCxnSpPr>
              <a:stCxn id="33" idx="0"/>
            </p:cNvCxnSpPr>
            <p:nvPr/>
          </p:nvCxnSpPr>
          <p:spPr>
            <a:xfrm flipV="1">
              <a:off x="1665125" y="617474"/>
              <a:ext cx="1370682" cy="1989277"/>
            </a:xfrm>
            <a:prstGeom prst="straightConnector1">
              <a:avLst/>
            </a:prstGeom>
            <a:ln w="50800" cmpd="sng">
              <a:solidFill>
                <a:srgbClr val="780025"/>
              </a:solidFill>
              <a:tailEnd type="triangle"/>
            </a:ln>
            <a:effectLst>
              <a:outerShdw blurRad="88900" dist="25400" dir="2700000" algn="ctr" rotWithShape="0">
                <a:srgbClr val="000000">
                  <a:alpha val="33000"/>
                </a:srgb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矢印コネクタ 39"/>
            <p:cNvCxnSpPr>
              <a:stCxn id="33" idx="2"/>
            </p:cNvCxnSpPr>
            <p:nvPr/>
          </p:nvCxnSpPr>
          <p:spPr>
            <a:xfrm>
              <a:off x="1665125" y="2976405"/>
              <a:ext cx="1397574" cy="448023"/>
            </a:xfrm>
            <a:prstGeom prst="straightConnector1">
              <a:avLst/>
            </a:prstGeom>
            <a:ln w="50800" cmpd="sng">
              <a:solidFill>
                <a:srgbClr val="780025"/>
              </a:solidFill>
              <a:tailEnd type="triangle"/>
            </a:ln>
            <a:effectLst>
              <a:outerShdw blurRad="88900" dist="25400" dir="2700000" algn="ctr" rotWithShape="0">
                <a:srgbClr val="000000">
                  <a:alpha val="33000"/>
                </a:srgb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矢印コネクタ 40"/>
            <p:cNvCxnSpPr>
              <a:stCxn id="33" idx="2"/>
            </p:cNvCxnSpPr>
            <p:nvPr/>
          </p:nvCxnSpPr>
          <p:spPr>
            <a:xfrm>
              <a:off x="1665125" y="2976405"/>
              <a:ext cx="1438679" cy="1065243"/>
            </a:xfrm>
            <a:prstGeom prst="straightConnector1">
              <a:avLst/>
            </a:prstGeom>
            <a:ln w="50800" cmpd="sng">
              <a:solidFill>
                <a:srgbClr val="780025"/>
              </a:solidFill>
              <a:tailEnd type="triangle"/>
            </a:ln>
            <a:effectLst>
              <a:outerShdw blurRad="88900" dist="25400" dir="2700000" algn="ctr" rotWithShape="0">
                <a:srgbClr val="000000">
                  <a:alpha val="33000"/>
                </a:srgb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グループ化 4"/>
          <p:cNvGrpSpPr/>
          <p:nvPr/>
        </p:nvGrpSpPr>
        <p:grpSpPr>
          <a:xfrm>
            <a:off x="545023" y="3377653"/>
            <a:ext cx="2155177" cy="3227452"/>
            <a:chOff x="545023" y="3377653"/>
            <a:chExt cx="2155177" cy="3227452"/>
          </a:xfrm>
        </p:grpSpPr>
        <p:sp>
          <p:nvSpPr>
            <p:cNvPr id="52" name="正方形/長方形 51"/>
            <p:cNvSpPr/>
            <p:nvPr/>
          </p:nvSpPr>
          <p:spPr>
            <a:xfrm>
              <a:off x="545023" y="5085563"/>
              <a:ext cx="1515205" cy="369654"/>
            </a:xfrm>
            <a:prstGeom prst="rect">
              <a:avLst/>
            </a:prstGeom>
            <a:ln>
              <a:solidFill>
                <a:srgbClr val="92D050"/>
              </a:solidFill>
            </a:ln>
            <a:effectLst>
              <a:outerShdw blurRad="76200" dist="25400" dir="1260000" algn="ctr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bIns="0" rtlCol="0" anchor="ctr"/>
            <a:lstStyle/>
            <a:p>
              <a:pPr algn="ctr"/>
              <a:r>
                <a:rPr kumimoji="1" lang="en-US" altLang="ja-JP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Comments</a:t>
              </a:r>
              <a:endPara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53" name="直線矢印コネクタ 52"/>
            <p:cNvCxnSpPr>
              <a:stCxn id="52" idx="0"/>
            </p:cNvCxnSpPr>
            <p:nvPr/>
          </p:nvCxnSpPr>
          <p:spPr>
            <a:xfrm flipV="1">
              <a:off x="1302626" y="3377653"/>
              <a:ext cx="1234487" cy="1707910"/>
            </a:xfrm>
            <a:prstGeom prst="straightConnector1">
              <a:avLst/>
            </a:prstGeom>
            <a:ln w="50800" cmpd="sng">
              <a:solidFill>
                <a:srgbClr val="92D050"/>
              </a:solidFill>
              <a:tailEnd type="triangle"/>
            </a:ln>
            <a:effectLst>
              <a:outerShdw blurRad="88900" dist="25400" dir="2700000" algn="ctr" rotWithShape="0">
                <a:srgbClr val="000000">
                  <a:alpha val="33000"/>
                </a:srgb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矢印コネクタ 54"/>
            <p:cNvCxnSpPr>
              <a:stCxn id="52" idx="3"/>
            </p:cNvCxnSpPr>
            <p:nvPr/>
          </p:nvCxnSpPr>
          <p:spPr>
            <a:xfrm flipV="1">
              <a:off x="2060228" y="4746160"/>
              <a:ext cx="639972" cy="524230"/>
            </a:xfrm>
            <a:prstGeom prst="straightConnector1">
              <a:avLst/>
            </a:prstGeom>
            <a:ln w="50800" cmpd="sng">
              <a:solidFill>
                <a:srgbClr val="92D050"/>
              </a:solidFill>
              <a:tailEnd type="triangle"/>
            </a:ln>
            <a:effectLst>
              <a:outerShdw blurRad="88900" dist="25400" dir="2700000" algn="ctr" rotWithShape="0">
                <a:srgbClr val="000000">
                  <a:alpha val="33000"/>
                </a:srgb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矢印コネクタ 56"/>
            <p:cNvCxnSpPr>
              <a:stCxn id="52" idx="2"/>
            </p:cNvCxnSpPr>
            <p:nvPr/>
          </p:nvCxnSpPr>
          <p:spPr>
            <a:xfrm>
              <a:off x="1302626" y="5455217"/>
              <a:ext cx="1234487" cy="1149888"/>
            </a:xfrm>
            <a:prstGeom prst="straightConnector1">
              <a:avLst/>
            </a:prstGeom>
            <a:ln w="50800" cmpd="sng">
              <a:solidFill>
                <a:srgbClr val="92D050"/>
              </a:solidFill>
              <a:tailEnd type="triangle"/>
            </a:ln>
            <a:effectLst>
              <a:outerShdw blurRad="88900" dist="25400" dir="2700000" algn="ctr" rotWithShape="0">
                <a:srgbClr val="000000">
                  <a:alpha val="33000"/>
                </a:srgb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67336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Conclusion and Future work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74194" y="1188813"/>
            <a:ext cx="8517395" cy="4929188"/>
          </a:xfrm>
        </p:spPr>
        <p:txBody>
          <a:bodyPr/>
          <a:lstStyle/>
          <a:p>
            <a:pPr marL="0" indent="0">
              <a:buNone/>
            </a:pPr>
            <a:r>
              <a:rPr lang="ja-JP" altLang="en-US" sz="3200" dirty="0"/>
              <a:t> </a:t>
            </a:r>
            <a:r>
              <a:rPr lang="ja-JP" altLang="en-US" sz="3200" dirty="0" smtClean="0"/>
              <a:t>  </a:t>
            </a:r>
            <a:r>
              <a:rPr lang="en-US" altLang="ja-JP" sz="3200" dirty="0" smtClean="0">
                <a:solidFill>
                  <a:srgbClr val="0070C0"/>
                </a:solidFill>
              </a:rPr>
              <a:t>Conclusion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ja-JP" dirty="0" smtClean="0"/>
              <a:t>We </a:t>
            </a:r>
            <a:r>
              <a:rPr lang="en-US" altLang="ja-JP" dirty="0"/>
              <a:t>developed CCFinderSW which has the flexible lexical mechanism to handle new programming languages</a:t>
            </a:r>
            <a:r>
              <a:rPr lang="en-US" altLang="ja-JP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ja-JP" dirty="0" smtClean="0"/>
              <a:t>We </a:t>
            </a:r>
            <a:r>
              <a:rPr lang="en-US" altLang="ja-JP" dirty="0"/>
              <a:t>confirmed that CCFinderSW eliminates comments in many languages with simple </a:t>
            </a:r>
            <a:r>
              <a:rPr lang="en-US" altLang="ja-JP" dirty="0" smtClean="0"/>
              <a:t>options.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ja-JP" dirty="0" smtClean="0"/>
          </a:p>
          <a:p>
            <a:pPr marL="0" indent="0">
              <a:buNone/>
            </a:pPr>
            <a:r>
              <a:rPr lang="en-US" altLang="ja-JP" sz="3200" dirty="0" smtClean="0"/>
              <a:t>   </a:t>
            </a:r>
            <a:r>
              <a:rPr lang="en-US" altLang="ja-JP" sz="3200" dirty="0" smtClean="0">
                <a:solidFill>
                  <a:srgbClr val="0070C0"/>
                </a:solidFill>
              </a:rPr>
              <a:t>Future work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ja-JP" dirty="0" smtClean="0"/>
              <a:t>Make tokenization changeable </a:t>
            </a:r>
            <a:r>
              <a:rPr lang="en-US" altLang="ja-JP" dirty="0"/>
              <a:t>with </a:t>
            </a:r>
            <a:r>
              <a:rPr lang="en-US" altLang="ja-JP" dirty="0" smtClean="0"/>
              <a:t>simple options.</a:t>
            </a:r>
            <a:endParaRPr lang="en-US" altLang="ja-JP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altLang="ja-JP" dirty="0" smtClean="0"/>
              <a:t>Automate creation and designation of options.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AF22D-9F2B-4645-BAD4-678212F0273D}" type="slidenum">
              <a:rPr lang="ja-JP" altLang="en-US" smtClean="0">
                <a:solidFill>
                  <a:srgbClr val="000000"/>
                </a:solidFill>
              </a:rPr>
              <a:pPr/>
              <a:t>22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9397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Type-1 Code Clone</a:t>
            </a:r>
            <a:r>
              <a:rPr lang="en-US" altLang="ja-JP" sz="2400" dirty="0" smtClean="0"/>
              <a:t>[1]</a:t>
            </a:r>
            <a:endParaRPr kumimoji="1" lang="ja-JP" altLang="en-US" dirty="0"/>
          </a:p>
        </p:txBody>
      </p:sp>
      <p:graphicFrame>
        <p:nvGraphicFramePr>
          <p:cNvPr id="6" name="コンテンツ プレースホルダー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8585562"/>
              </p:ext>
            </p:extLst>
          </p:nvPr>
        </p:nvGraphicFramePr>
        <p:xfrm>
          <a:off x="423745" y="1020854"/>
          <a:ext cx="8347447" cy="1902404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2272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20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9364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Category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Definition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9364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Type-1</a:t>
                      </a:r>
                      <a:endParaRPr kumimoji="1" lang="ja-JP" altLang="en-US" sz="1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Code fragments that are identical, except for variations in whitespace, possibly layout and comments.</a:t>
                      </a:r>
                    </a:p>
                  </a:txBody>
                  <a:tcPr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9364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Type-2</a:t>
                      </a:r>
                      <a:endParaRPr kumimoji="1" lang="ja-JP" altLang="en-US" sz="1800" dirty="0">
                        <a:solidFill>
                          <a:schemeClr val="bg2">
                            <a:lumMod val="60000"/>
                            <a:lumOff val="40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Code fragments that are structurally/syntactically identical, except for variations in identifiers, literals, types, layout and comments.</a:t>
                      </a:r>
                    </a:p>
                  </a:txBody>
                  <a:tcPr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AF22D-9F2B-4645-BAD4-678212F0273D}" type="slidenum">
              <a:rPr lang="ja-JP" altLang="en-US" smtClean="0">
                <a:solidFill>
                  <a:srgbClr val="000000"/>
                </a:solidFill>
              </a:rPr>
              <a:pPr/>
              <a:t>3</a:t>
            </a:fld>
            <a:endParaRPr lang="ja-JP" altLang="en-US">
              <a:solidFill>
                <a:srgbClr val="000000"/>
              </a:solidFill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650140" y="3164952"/>
            <a:ext cx="7908809" cy="2850337"/>
            <a:chOff x="643063" y="2667650"/>
            <a:chExt cx="7908809" cy="2850337"/>
          </a:xfrm>
        </p:grpSpPr>
        <p:grpSp>
          <p:nvGrpSpPr>
            <p:cNvPr id="5" name="グループ化 4"/>
            <p:cNvGrpSpPr/>
            <p:nvPr/>
          </p:nvGrpSpPr>
          <p:grpSpPr>
            <a:xfrm>
              <a:off x="643063" y="3058468"/>
              <a:ext cx="7908809" cy="2459519"/>
              <a:chOff x="423745" y="3011780"/>
              <a:chExt cx="7908809" cy="2459519"/>
            </a:xfrm>
          </p:grpSpPr>
          <p:sp>
            <p:nvSpPr>
              <p:cNvPr id="3" name="角丸四角形 2"/>
              <p:cNvSpPr/>
              <p:nvPr/>
            </p:nvSpPr>
            <p:spPr>
              <a:xfrm>
                <a:off x="423745" y="3011780"/>
                <a:ext cx="3885357" cy="2459519"/>
              </a:xfrm>
              <a:prstGeom prst="roundRect">
                <a:avLst/>
              </a:prstGeom>
              <a:solidFill>
                <a:srgbClr val="F1F8F9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ja-JP" sz="2000" dirty="0">
                    <a:solidFill>
                      <a:schemeClr val="tx1"/>
                    </a:solidFill>
                  </a:rPr>
                  <a:t>void </a:t>
                </a:r>
                <a:r>
                  <a:rPr lang="en-US" altLang="ja-JP" sz="2000" dirty="0" smtClean="0">
                    <a:solidFill>
                      <a:schemeClr val="tx1"/>
                    </a:solidFill>
                  </a:rPr>
                  <a:t>show(</a:t>
                </a:r>
                <a:r>
                  <a:rPr lang="en-US" altLang="ja-JP" sz="2000" dirty="0" err="1" smtClean="0">
                    <a:solidFill>
                      <a:schemeClr val="tx1"/>
                    </a:solidFill>
                  </a:rPr>
                  <a:t>int</a:t>
                </a:r>
                <a:r>
                  <a:rPr lang="en-US" altLang="ja-JP" sz="2000" dirty="0" smtClean="0">
                    <a:solidFill>
                      <a:schemeClr val="tx1"/>
                    </a:solidFill>
                  </a:rPr>
                  <a:t>  range){</a:t>
                </a:r>
              </a:p>
              <a:p>
                <a:r>
                  <a:rPr lang="en-US" altLang="ja-JP" sz="2000" dirty="0">
                    <a:solidFill>
                      <a:schemeClr val="tx1"/>
                    </a:solidFill>
                  </a:rPr>
                  <a:t> </a:t>
                </a:r>
                <a:r>
                  <a:rPr lang="en-US" altLang="ja-JP" sz="2000" dirty="0" smtClean="0">
                    <a:solidFill>
                      <a:schemeClr val="tx1"/>
                    </a:solidFill>
                  </a:rPr>
                  <a:t>         </a:t>
                </a:r>
                <a:r>
                  <a:rPr lang="en-US" altLang="ja-JP" sz="2000" dirty="0" err="1" smtClean="0">
                    <a:solidFill>
                      <a:schemeClr val="tx1"/>
                    </a:solidFill>
                  </a:rPr>
                  <a:t>int</a:t>
                </a:r>
                <a:r>
                  <a:rPr lang="en-US" altLang="ja-JP" sz="2000" dirty="0" smtClean="0">
                    <a:solidFill>
                      <a:schemeClr val="tx1"/>
                    </a:solidFill>
                  </a:rPr>
                  <a:t>  x = 0;</a:t>
                </a:r>
                <a:r>
                  <a:rPr lang="en-US" altLang="ja-JP" sz="2000" b="1" dirty="0">
                    <a:solidFill>
                      <a:srgbClr val="00B050"/>
                    </a:solidFill>
                  </a:rPr>
                  <a:t> </a:t>
                </a:r>
                <a:r>
                  <a:rPr lang="en-US" altLang="ja-JP" sz="2000" b="1" dirty="0" smtClean="0">
                    <a:solidFill>
                      <a:srgbClr val="00B050"/>
                    </a:solidFill>
                  </a:rPr>
                  <a:t> // </a:t>
                </a:r>
                <a:r>
                  <a:rPr lang="en-US" altLang="ja-JP" sz="2000" b="1" dirty="0" err="1" smtClean="0">
                    <a:solidFill>
                      <a:srgbClr val="00B050"/>
                    </a:solidFill>
                  </a:rPr>
                  <a:t>init</a:t>
                </a:r>
                <a:endParaRPr lang="en-US" altLang="ja-JP" sz="2000" dirty="0" smtClean="0">
                  <a:solidFill>
                    <a:schemeClr val="tx1"/>
                  </a:solidFill>
                </a:endParaRPr>
              </a:p>
              <a:p>
                <a:r>
                  <a:rPr lang="en-US" altLang="ja-JP" sz="2000" dirty="0">
                    <a:solidFill>
                      <a:schemeClr val="tx1"/>
                    </a:solidFill>
                  </a:rPr>
                  <a:t> </a:t>
                </a:r>
                <a:r>
                  <a:rPr lang="en-US" altLang="ja-JP" sz="2000" dirty="0" smtClean="0">
                    <a:solidFill>
                      <a:schemeClr val="tx1"/>
                    </a:solidFill>
                  </a:rPr>
                  <a:t>         for(</a:t>
                </a:r>
                <a:r>
                  <a:rPr lang="en-US" altLang="ja-JP" sz="2000" dirty="0" err="1" smtClean="0">
                    <a:solidFill>
                      <a:schemeClr val="tx1"/>
                    </a:solidFill>
                  </a:rPr>
                  <a:t>int</a:t>
                </a:r>
                <a:r>
                  <a:rPr lang="en-US" altLang="ja-JP" sz="200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altLang="ja-JP" sz="2000" dirty="0" err="1" smtClean="0">
                    <a:solidFill>
                      <a:schemeClr val="tx1"/>
                    </a:solidFill>
                  </a:rPr>
                  <a:t>i</a:t>
                </a:r>
                <a:r>
                  <a:rPr lang="en-US" altLang="ja-JP" sz="2000" dirty="0" smtClean="0">
                    <a:solidFill>
                      <a:schemeClr val="tx1"/>
                    </a:solidFill>
                  </a:rPr>
                  <a:t>=0 ; </a:t>
                </a:r>
                <a:r>
                  <a:rPr lang="en-US" altLang="ja-JP" sz="2000" dirty="0" err="1" smtClean="0">
                    <a:solidFill>
                      <a:schemeClr val="tx1"/>
                    </a:solidFill>
                  </a:rPr>
                  <a:t>i</a:t>
                </a:r>
                <a:r>
                  <a:rPr lang="en-US" altLang="ja-JP" sz="2000" dirty="0" smtClean="0">
                    <a:solidFill>
                      <a:schemeClr val="tx1"/>
                    </a:solidFill>
                  </a:rPr>
                  <a:t>&lt;range ; </a:t>
                </a:r>
                <a:r>
                  <a:rPr lang="en-US" altLang="ja-JP" sz="2000" dirty="0" err="1" smtClean="0">
                    <a:solidFill>
                      <a:schemeClr val="tx1"/>
                    </a:solidFill>
                  </a:rPr>
                  <a:t>i</a:t>
                </a:r>
                <a:r>
                  <a:rPr lang="en-US" altLang="ja-JP" sz="2000" dirty="0" smtClean="0">
                    <a:solidFill>
                      <a:schemeClr val="tx1"/>
                    </a:solidFill>
                  </a:rPr>
                  <a:t>++){</a:t>
                </a:r>
              </a:p>
              <a:p>
                <a:r>
                  <a:rPr lang="en-US" altLang="ja-JP" sz="2000" dirty="0" smtClean="0">
                    <a:solidFill>
                      <a:schemeClr val="tx1"/>
                    </a:solidFill>
                  </a:rPr>
                  <a:t>                    </a:t>
                </a:r>
                <a:r>
                  <a:rPr kumimoji="1" lang="en-US" altLang="ja-JP" sz="2000" dirty="0" err="1" smtClean="0">
                    <a:solidFill>
                      <a:schemeClr val="tx1"/>
                    </a:solidFill>
                  </a:rPr>
                  <a:t>printf</a:t>
                </a:r>
                <a:r>
                  <a:rPr kumimoji="1" lang="en-US" altLang="ja-JP" sz="2000" dirty="0" smtClean="0">
                    <a:solidFill>
                      <a:schemeClr val="tx1"/>
                    </a:solidFill>
                  </a:rPr>
                  <a:t>(“%d ”,x);</a:t>
                </a:r>
              </a:p>
              <a:p>
                <a:r>
                  <a:rPr lang="en-US" altLang="ja-JP" sz="2000" dirty="0">
                    <a:solidFill>
                      <a:schemeClr val="tx1"/>
                    </a:solidFill>
                  </a:rPr>
                  <a:t> </a:t>
                </a:r>
                <a:r>
                  <a:rPr lang="en-US" altLang="ja-JP" sz="2000" dirty="0" smtClean="0">
                    <a:solidFill>
                      <a:schemeClr val="tx1"/>
                    </a:solidFill>
                  </a:rPr>
                  <a:t>                   x=</a:t>
                </a:r>
                <a:r>
                  <a:rPr lang="en-US" altLang="ja-JP" sz="2000" dirty="0" err="1" smtClean="0">
                    <a:solidFill>
                      <a:schemeClr val="tx1"/>
                    </a:solidFill>
                  </a:rPr>
                  <a:t>x+i</a:t>
                </a:r>
                <a:r>
                  <a:rPr lang="en-US" altLang="ja-JP" sz="2000" dirty="0" smtClean="0">
                    <a:solidFill>
                      <a:schemeClr val="tx1"/>
                    </a:solidFill>
                  </a:rPr>
                  <a:t>;</a:t>
                </a:r>
                <a:endParaRPr kumimoji="1" lang="en-US" altLang="ja-JP" sz="2000" dirty="0" smtClean="0">
                  <a:solidFill>
                    <a:schemeClr val="tx1"/>
                  </a:solidFill>
                </a:endParaRPr>
              </a:p>
              <a:p>
                <a:r>
                  <a:rPr lang="en-US" altLang="ja-JP" sz="2000" dirty="0">
                    <a:solidFill>
                      <a:schemeClr val="tx1"/>
                    </a:solidFill>
                  </a:rPr>
                  <a:t> </a:t>
                </a:r>
                <a:r>
                  <a:rPr lang="en-US" altLang="ja-JP" sz="2000" dirty="0" smtClean="0">
                    <a:solidFill>
                      <a:schemeClr val="tx1"/>
                    </a:solidFill>
                  </a:rPr>
                  <a:t>         </a:t>
                </a:r>
                <a:r>
                  <a:rPr kumimoji="1" lang="en-US" altLang="ja-JP" sz="2000" dirty="0" smtClean="0">
                    <a:solidFill>
                      <a:schemeClr val="tx1"/>
                    </a:solidFill>
                  </a:rPr>
                  <a:t>}</a:t>
                </a:r>
              </a:p>
              <a:p>
                <a:r>
                  <a:rPr lang="en-US" altLang="ja-JP" sz="2000" dirty="0">
                    <a:solidFill>
                      <a:schemeClr val="tx1"/>
                    </a:solidFill>
                  </a:rPr>
                  <a:t>}</a:t>
                </a:r>
                <a:endParaRPr kumimoji="1" lang="en-US" altLang="ja-JP" sz="20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7" name="角丸四角形 16"/>
              <p:cNvSpPr/>
              <p:nvPr/>
            </p:nvSpPr>
            <p:spPr>
              <a:xfrm>
                <a:off x="4447197" y="3011780"/>
                <a:ext cx="3885357" cy="2459519"/>
              </a:xfrm>
              <a:prstGeom prst="roundRect">
                <a:avLst/>
              </a:prstGeom>
              <a:solidFill>
                <a:srgbClr val="F1F8F9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ja-JP" sz="2000" dirty="0">
                    <a:solidFill>
                      <a:schemeClr val="tx1"/>
                    </a:solidFill>
                  </a:rPr>
                  <a:t>void show(</a:t>
                </a:r>
                <a:r>
                  <a:rPr lang="en-US" altLang="ja-JP" sz="2000" dirty="0" err="1">
                    <a:solidFill>
                      <a:schemeClr val="tx1"/>
                    </a:solidFill>
                  </a:rPr>
                  <a:t>int</a:t>
                </a:r>
                <a:r>
                  <a:rPr lang="en-US" altLang="ja-JP" sz="2000" dirty="0">
                    <a:solidFill>
                      <a:schemeClr val="tx1"/>
                    </a:solidFill>
                  </a:rPr>
                  <a:t>  range</a:t>
                </a:r>
                <a:r>
                  <a:rPr lang="en-US" altLang="ja-JP" sz="2000" dirty="0" smtClean="0">
                    <a:solidFill>
                      <a:schemeClr val="tx1"/>
                    </a:solidFill>
                  </a:rPr>
                  <a:t>){</a:t>
                </a:r>
                <a:endParaRPr lang="en-US" altLang="ja-JP" sz="2000" dirty="0">
                  <a:solidFill>
                    <a:schemeClr val="tx1"/>
                  </a:solidFill>
                </a:endParaRPr>
              </a:p>
              <a:p>
                <a:r>
                  <a:rPr lang="en-US" altLang="ja-JP" sz="2000" dirty="0">
                    <a:solidFill>
                      <a:schemeClr val="tx1"/>
                    </a:solidFill>
                  </a:rPr>
                  <a:t>          </a:t>
                </a:r>
                <a:r>
                  <a:rPr lang="en-US" altLang="ja-JP" sz="2000" dirty="0" err="1">
                    <a:solidFill>
                      <a:schemeClr val="tx1"/>
                    </a:solidFill>
                  </a:rPr>
                  <a:t>int</a:t>
                </a:r>
                <a:r>
                  <a:rPr lang="en-US" altLang="ja-JP" sz="2000" dirty="0">
                    <a:solidFill>
                      <a:schemeClr val="tx1"/>
                    </a:solidFill>
                  </a:rPr>
                  <a:t>  </a:t>
                </a:r>
                <a:r>
                  <a:rPr lang="en-US" altLang="ja-JP" sz="2000" dirty="0" smtClean="0">
                    <a:solidFill>
                      <a:schemeClr val="tx1"/>
                    </a:solidFill>
                  </a:rPr>
                  <a:t>x = 0; </a:t>
                </a:r>
                <a:r>
                  <a:rPr lang="en-US" altLang="ja-JP" sz="2000" b="1" dirty="0" smtClean="0">
                    <a:solidFill>
                      <a:srgbClr val="00B050"/>
                    </a:solidFill>
                  </a:rPr>
                  <a:t>/* total */</a:t>
                </a:r>
              </a:p>
              <a:p>
                <a:r>
                  <a:rPr lang="en-US" altLang="ja-JP" sz="2000" dirty="0">
                    <a:solidFill>
                      <a:schemeClr val="tx1"/>
                    </a:solidFill>
                  </a:rPr>
                  <a:t> </a:t>
                </a:r>
                <a:r>
                  <a:rPr lang="en-US" altLang="ja-JP" sz="2000" dirty="0" smtClean="0">
                    <a:solidFill>
                      <a:schemeClr val="tx1"/>
                    </a:solidFill>
                  </a:rPr>
                  <a:t>         </a:t>
                </a:r>
                <a:r>
                  <a:rPr lang="en-US" altLang="ja-JP" sz="2000" dirty="0">
                    <a:solidFill>
                      <a:schemeClr val="tx1"/>
                    </a:solidFill>
                  </a:rPr>
                  <a:t>for(</a:t>
                </a:r>
                <a:r>
                  <a:rPr lang="en-US" altLang="ja-JP" sz="2000" dirty="0" err="1">
                    <a:solidFill>
                      <a:schemeClr val="tx1"/>
                    </a:solidFill>
                  </a:rPr>
                  <a:t>int</a:t>
                </a:r>
                <a:r>
                  <a:rPr lang="en-US" altLang="ja-JP" sz="2000" dirty="0">
                    <a:solidFill>
                      <a:schemeClr val="tx1"/>
                    </a:solidFill>
                  </a:rPr>
                  <a:t> </a:t>
                </a:r>
                <a:r>
                  <a:rPr lang="en-US" altLang="ja-JP" sz="2000" dirty="0" err="1">
                    <a:solidFill>
                      <a:schemeClr val="tx1"/>
                    </a:solidFill>
                  </a:rPr>
                  <a:t>i</a:t>
                </a:r>
                <a:r>
                  <a:rPr lang="en-US" altLang="ja-JP" sz="2000" dirty="0">
                    <a:solidFill>
                      <a:schemeClr val="tx1"/>
                    </a:solidFill>
                  </a:rPr>
                  <a:t>=0 ; </a:t>
                </a:r>
                <a:r>
                  <a:rPr lang="en-US" altLang="ja-JP" sz="2000" dirty="0" err="1">
                    <a:solidFill>
                      <a:schemeClr val="tx1"/>
                    </a:solidFill>
                  </a:rPr>
                  <a:t>i</a:t>
                </a:r>
                <a:r>
                  <a:rPr lang="en-US" altLang="ja-JP" sz="2000" dirty="0">
                    <a:solidFill>
                      <a:schemeClr val="tx1"/>
                    </a:solidFill>
                  </a:rPr>
                  <a:t>&lt;range ; </a:t>
                </a:r>
                <a:r>
                  <a:rPr lang="en-US" altLang="ja-JP" sz="2000" dirty="0" err="1">
                    <a:solidFill>
                      <a:schemeClr val="tx1"/>
                    </a:solidFill>
                  </a:rPr>
                  <a:t>i</a:t>
                </a:r>
                <a:r>
                  <a:rPr lang="en-US" altLang="ja-JP" sz="2000" dirty="0">
                    <a:solidFill>
                      <a:schemeClr val="tx1"/>
                    </a:solidFill>
                  </a:rPr>
                  <a:t>++){</a:t>
                </a:r>
              </a:p>
              <a:p>
                <a:r>
                  <a:rPr lang="en-US" altLang="ja-JP" sz="2000" dirty="0">
                    <a:solidFill>
                      <a:schemeClr val="tx1"/>
                    </a:solidFill>
                  </a:rPr>
                  <a:t>                    </a:t>
                </a:r>
                <a:r>
                  <a:rPr lang="en-US" altLang="ja-JP" sz="2000" dirty="0" err="1">
                    <a:solidFill>
                      <a:schemeClr val="tx1"/>
                    </a:solidFill>
                  </a:rPr>
                  <a:t>printf</a:t>
                </a:r>
                <a:r>
                  <a:rPr lang="en-US" altLang="ja-JP" sz="2000" dirty="0">
                    <a:solidFill>
                      <a:schemeClr val="tx1"/>
                    </a:solidFill>
                  </a:rPr>
                  <a:t>(“%d ”,x);</a:t>
                </a:r>
              </a:p>
              <a:p>
                <a:r>
                  <a:rPr lang="en-US" altLang="ja-JP" sz="2000" dirty="0">
                    <a:solidFill>
                      <a:schemeClr val="tx1"/>
                    </a:solidFill>
                  </a:rPr>
                  <a:t>                    </a:t>
                </a:r>
                <a:r>
                  <a:rPr lang="en-US" altLang="ja-JP" sz="2000" dirty="0" smtClean="0">
                    <a:solidFill>
                      <a:schemeClr val="tx1"/>
                    </a:solidFill>
                  </a:rPr>
                  <a:t>x=</a:t>
                </a:r>
                <a:r>
                  <a:rPr lang="en-US" altLang="ja-JP" sz="2000" dirty="0" err="1" smtClean="0">
                    <a:solidFill>
                      <a:schemeClr val="tx1"/>
                    </a:solidFill>
                  </a:rPr>
                  <a:t>x+i</a:t>
                </a:r>
                <a:r>
                  <a:rPr lang="en-US" altLang="ja-JP" sz="2000" dirty="0" smtClean="0">
                    <a:solidFill>
                      <a:schemeClr val="tx1"/>
                    </a:solidFill>
                  </a:rPr>
                  <a:t>;</a:t>
                </a:r>
                <a:endParaRPr lang="en-US" altLang="ja-JP" sz="2000" dirty="0">
                  <a:solidFill>
                    <a:schemeClr val="tx1"/>
                  </a:solidFill>
                </a:endParaRPr>
              </a:p>
              <a:p>
                <a:r>
                  <a:rPr lang="en-US" altLang="ja-JP" sz="2000" dirty="0">
                    <a:solidFill>
                      <a:schemeClr val="tx1"/>
                    </a:solidFill>
                  </a:rPr>
                  <a:t>          }</a:t>
                </a:r>
              </a:p>
              <a:p>
                <a:r>
                  <a:rPr lang="en-US" altLang="ja-JP" sz="2000" dirty="0">
                    <a:solidFill>
                      <a:schemeClr val="tx1"/>
                    </a:solidFill>
                  </a:rPr>
                  <a:t>}</a:t>
                </a:r>
              </a:p>
            </p:txBody>
          </p:sp>
        </p:grpSp>
        <p:sp>
          <p:nvSpPr>
            <p:cNvPr id="18" name="コンテンツ プレースホルダー 2"/>
            <p:cNvSpPr txBox="1">
              <a:spLocks/>
            </p:cNvSpPr>
            <p:nvPr/>
          </p:nvSpPr>
          <p:spPr bwMode="auto">
            <a:xfrm>
              <a:off x="691086" y="2667650"/>
              <a:ext cx="7304834" cy="3441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257175" indent="-257175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•"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57213" indent="-214313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–"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•"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–"/>
                <a:defRPr kumimoji="1"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kumimoji="1"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spcAft>
                  <a:spcPts val="600"/>
                </a:spcAft>
                <a:buNone/>
              </a:pPr>
              <a:r>
                <a:rPr lang="en-US" altLang="ja-JP" sz="18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Example: A type-1 code clone in source code written C.</a:t>
              </a:r>
            </a:p>
          </p:txBody>
        </p:sp>
      </p:grpSp>
      <p:sp>
        <p:nvSpPr>
          <p:cNvPr id="10" name="テキスト ボックス 9"/>
          <p:cNvSpPr txBox="1"/>
          <p:nvPr/>
        </p:nvSpPr>
        <p:spPr>
          <a:xfrm>
            <a:off x="487305" y="6256983"/>
            <a:ext cx="8234480" cy="454426"/>
          </a:xfrm>
          <a:prstGeom prst="rect">
            <a:avLst/>
          </a:prstGeom>
          <a:solidFill>
            <a:srgbClr val="FFFFCC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1] </a:t>
            </a:r>
            <a:r>
              <a:rPr lang="en-US" altLang="ja-JP" sz="1400" dirty="0"/>
              <a:t>Roy, </a:t>
            </a:r>
            <a:r>
              <a:rPr lang="en-US" altLang="ja-JP" sz="1400" dirty="0" err="1"/>
              <a:t>Chanchal</a:t>
            </a:r>
            <a:r>
              <a:rPr lang="en-US" altLang="ja-JP" sz="1400" dirty="0"/>
              <a:t> K., James R. </a:t>
            </a:r>
            <a:r>
              <a:rPr lang="en-US" altLang="ja-JP" sz="1400" dirty="0" err="1"/>
              <a:t>Cordy</a:t>
            </a:r>
            <a:r>
              <a:rPr lang="en-US" altLang="ja-JP" sz="1400" dirty="0"/>
              <a:t>, and Rainer </a:t>
            </a:r>
            <a:r>
              <a:rPr lang="en-US" altLang="ja-JP" sz="1400" dirty="0" err="1"/>
              <a:t>Koschke</a:t>
            </a:r>
            <a:r>
              <a:rPr lang="en-US" altLang="ja-JP" sz="1400" dirty="0"/>
              <a:t>. "Comparison and evaluation of code clone detection techniques and tools: A qualitative approach." </a:t>
            </a:r>
            <a:r>
              <a:rPr lang="en-US" altLang="ja-JP" sz="1400" i="1" dirty="0"/>
              <a:t>Science of computer programming</a:t>
            </a:r>
            <a:r>
              <a:rPr lang="en-US" altLang="ja-JP" sz="1400" dirty="0"/>
              <a:t> 74.7 (2009): 470-495.</a:t>
            </a:r>
            <a:endParaRPr kumimoji="1"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6967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Type-2 Code Clone</a:t>
            </a:r>
            <a:r>
              <a:rPr lang="en-US" altLang="ja-JP" sz="2400" dirty="0" smtClean="0"/>
              <a:t>[1]</a:t>
            </a:r>
            <a:endParaRPr kumimoji="1" lang="ja-JP" altLang="en-US" dirty="0"/>
          </a:p>
        </p:txBody>
      </p:sp>
      <p:graphicFrame>
        <p:nvGraphicFramePr>
          <p:cNvPr id="6" name="コンテンツ プレースホルダー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8683334"/>
              </p:ext>
            </p:extLst>
          </p:nvPr>
        </p:nvGraphicFramePr>
        <p:xfrm>
          <a:off x="423745" y="1020854"/>
          <a:ext cx="8347447" cy="1902404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2272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20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9364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b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Category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Definition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9364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Type-1</a:t>
                      </a:r>
                      <a:endParaRPr kumimoji="1" lang="ja-JP" altLang="en-US" sz="1800" dirty="0">
                        <a:solidFill>
                          <a:schemeClr val="bg2">
                            <a:lumMod val="60000"/>
                            <a:lumOff val="40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Code fragments that are identical, except for variations in whitespace, possibly layout and comments.</a:t>
                      </a:r>
                    </a:p>
                  </a:txBody>
                  <a:tcPr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9364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Type-2</a:t>
                      </a:r>
                      <a:endParaRPr kumimoji="1" lang="ja-JP" altLang="en-US" sz="1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800" b="0" i="0" u="none" strike="noStrike" kern="1200" baseline="0" dirty="0" smtClean="0">
                          <a:solidFill>
                            <a:schemeClr val="dk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Code fragments that are structurally/syntactically identical, except for variations in identifiers, literals, types, layout and comments.</a:t>
                      </a:r>
                    </a:p>
                  </a:txBody>
                  <a:tcPr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AF22D-9F2B-4645-BAD4-678212F0273D}" type="slidenum">
              <a:rPr lang="ja-JP" altLang="en-US" smtClean="0">
                <a:solidFill>
                  <a:srgbClr val="000000"/>
                </a:solidFill>
              </a:rPr>
              <a:pPr/>
              <a:t>4</a:t>
            </a:fld>
            <a:endParaRPr lang="ja-JP" altLang="en-US">
              <a:solidFill>
                <a:srgbClr val="000000"/>
              </a:solidFill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650140" y="2983037"/>
            <a:ext cx="7908809" cy="3212104"/>
            <a:chOff x="643063" y="2667650"/>
            <a:chExt cx="7908809" cy="3212104"/>
          </a:xfrm>
        </p:grpSpPr>
        <p:grpSp>
          <p:nvGrpSpPr>
            <p:cNvPr id="5" name="グループ化 4"/>
            <p:cNvGrpSpPr/>
            <p:nvPr/>
          </p:nvGrpSpPr>
          <p:grpSpPr>
            <a:xfrm>
              <a:off x="643063" y="3058468"/>
              <a:ext cx="7908809" cy="2459519"/>
              <a:chOff x="423745" y="3011780"/>
              <a:chExt cx="7908809" cy="2459519"/>
            </a:xfrm>
          </p:grpSpPr>
          <p:sp>
            <p:nvSpPr>
              <p:cNvPr id="3" name="角丸四角形 2"/>
              <p:cNvSpPr/>
              <p:nvPr/>
            </p:nvSpPr>
            <p:spPr>
              <a:xfrm>
                <a:off x="423745" y="3011780"/>
                <a:ext cx="3885357" cy="2459519"/>
              </a:xfrm>
              <a:prstGeom prst="roundRect">
                <a:avLst/>
              </a:prstGeom>
              <a:solidFill>
                <a:srgbClr val="F1F8F9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ja-JP" sz="2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void </a:t>
                </a:r>
                <a:r>
                  <a:rPr lang="en-US" altLang="ja-JP" sz="2000" b="1" dirty="0" smtClean="0">
                    <a:solidFill>
                      <a:srgbClr val="FF33CC"/>
                    </a:solidFill>
                  </a:rPr>
                  <a:t>show</a:t>
                </a:r>
                <a:r>
                  <a:rPr lang="en-US" altLang="ja-JP" sz="2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(</a:t>
                </a:r>
                <a:r>
                  <a:rPr lang="en-US" altLang="ja-JP" sz="2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int</a:t>
                </a:r>
                <a:r>
                  <a:rPr lang="en-US" altLang="ja-JP" sz="2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 </a:t>
                </a:r>
                <a:r>
                  <a:rPr lang="en-US" altLang="ja-JP" sz="2000" b="1" dirty="0" smtClean="0">
                    <a:solidFill>
                      <a:srgbClr val="FF0000"/>
                    </a:solidFill>
                  </a:rPr>
                  <a:t>range</a:t>
                </a:r>
                <a:r>
                  <a:rPr lang="en-US" altLang="ja-JP" sz="2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){</a:t>
                </a:r>
              </a:p>
              <a:p>
                <a:r>
                  <a:rPr lang="en-US" altLang="ja-JP" sz="2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</a:t>
                </a:r>
                <a:r>
                  <a:rPr lang="en-US" altLang="ja-JP" sz="2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        </a:t>
                </a:r>
                <a:r>
                  <a:rPr lang="en-US" altLang="ja-JP" sz="2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int</a:t>
                </a:r>
                <a:r>
                  <a:rPr lang="en-US" altLang="ja-JP" sz="2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 x = 0;</a:t>
                </a:r>
              </a:p>
              <a:p>
                <a:r>
                  <a:rPr lang="en-US" altLang="ja-JP" sz="2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</a:t>
                </a:r>
                <a:r>
                  <a:rPr lang="en-US" altLang="ja-JP" sz="2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        for(</a:t>
                </a:r>
                <a:r>
                  <a:rPr lang="en-US" altLang="ja-JP" sz="2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int</a:t>
                </a:r>
                <a:r>
                  <a:rPr lang="en-US" altLang="ja-JP" sz="2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</a:t>
                </a:r>
                <a:r>
                  <a:rPr lang="en-US" altLang="ja-JP" sz="2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i</a:t>
                </a:r>
                <a:r>
                  <a:rPr lang="en-US" altLang="ja-JP" sz="2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=0 ; </a:t>
                </a:r>
                <a:r>
                  <a:rPr lang="en-US" altLang="ja-JP" sz="2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i</a:t>
                </a:r>
                <a:r>
                  <a:rPr lang="en-US" altLang="ja-JP" sz="2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&lt;</a:t>
                </a:r>
                <a:r>
                  <a:rPr lang="en-US" altLang="ja-JP" sz="2000" b="1" dirty="0" smtClean="0">
                    <a:solidFill>
                      <a:srgbClr val="FF0000"/>
                    </a:solidFill>
                  </a:rPr>
                  <a:t>range</a:t>
                </a:r>
                <a:r>
                  <a:rPr lang="en-US" altLang="ja-JP" sz="2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; </a:t>
                </a:r>
                <a:r>
                  <a:rPr lang="en-US" altLang="ja-JP" sz="2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i</a:t>
                </a:r>
                <a:r>
                  <a:rPr lang="en-US" altLang="ja-JP" sz="2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++){</a:t>
                </a:r>
              </a:p>
              <a:p>
                <a:r>
                  <a:rPr lang="en-US" altLang="ja-JP" sz="2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                   </a:t>
                </a:r>
                <a:r>
                  <a:rPr kumimoji="1" lang="en-US" altLang="ja-JP" sz="2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printf</a:t>
                </a:r>
                <a:r>
                  <a:rPr kumimoji="1" lang="en-US" altLang="ja-JP" sz="2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(“%d ”,</a:t>
                </a:r>
                <a:r>
                  <a:rPr kumimoji="1" lang="en-US" altLang="ja-JP" sz="2000" dirty="0" smtClean="0">
                    <a:solidFill>
                      <a:schemeClr val="tx1"/>
                    </a:solidFill>
                  </a:rPr>
                  <a:t>x)</a:t>
                </a:r>
                <a:r>
                  <a:rPr kumimoji="1" lang="en-US" altLang="ja-JP" sz="2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;</a:t>
                </a:r>
              </a:p>
              <a:p>
                <a:r>
                  <a:rPr lang="en-US" altLang="ja-JP" sz="2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</a:t>
                </a:r>
                <a:r>
                  <a:rPr lang="en-US" altLang="ja-JP" sz="2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                  x=</a:t>
                </a:r>
                <a:r>
                  <a:rPr lang="en-US" altLang="ja-JP" sz="2000" dirty="0" err="1" smtClean="0">
                    <a:solidFill>
                      <a:schemeClr val="tx1"/>
                    </a:solidFill>
                  </a:rPr>
                  <a:t>x</a:t>
                </a:r>
                <a:r>
                  <a:rPr lang="en-US" altLang="ja-JP" sz="2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+i</a:t>
                </a:r>
                <a:r>
                  <a:rPr lang="en-US" altLang="ja-JP" sz="2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;</a:t>
                </a:r>
                <a:endParaRPr kumimoji="1" lang="en-US" altLang="ja-JP" sz="2000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endParaRPr>
              </a:p>
              <a:p>
                <a:r>
                  <a:rPr lang="en-US" altLang="ja-JP" sz="2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</a:t>
                </a:r>
                <a:r>
                  <a:rPr lang="en-US" altLang="ja-JP" sz="2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        </a:t>
                </a:r>
                <a:r>
                  <a:rPr kumimoji="1" lang="en-US" altLang="ja-JP" sz="2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}</a:t>
                </a:r>
              </a:p>
              <a:p>
                <a:r>
                  <a:rPr lang="en-US" altLang="ja-JP" sz="2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}</a:t>
                </a:r>
                <a:endParaRPr kumimoji="1" lang="en-US" altLang="ja-JP" sz="2000" dirty="0">
                  <a:solidFill>
                    <a:schemeClr val="tx1">
                      <a:lumMod val="95000"/>
                      <a:lumOff val="5000"/>
                    </a:schemeClr>
                  </a:solidFill>
                </a:endParaRPr>
              </a:p>
            </p:txBody>
          </p:sp>
          <p:sp>
            <p:nvSpPr>
              <p:cNvPr id="17" name="角丸四角形 16"/>
              <p:cNvSpPr/>
              <p:nvPr/>
            </p:nvSpPr>
            <p:spPr>
              <a:xfrm>
                <a:off x="4447197" y="3011780"/>
                <a:ext cx="3885357" cy="2459519"/>
              </a:xfrm>
              <a:prstGeom prst="roundRect">
                <a:avLst/>
              </a:prstGeom>
              <a:solidFill>
                <a:srgbClr val="F1F8F9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ja-JP" sz="2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void </a:t>
                </a:r>
                <a:r>
                  <a:rPr lang="en-US" altLang="ja-JP" sz="2000" b="1" dirty="0" smtClean="0">
                    <a:solidFill>
                      <a:srgbClr val="FF33CC"/>
                    </a:solidFill>
                  </a:rPr>
                  <a:t>print</a:t>
                </a:r>
                <a:r>
                  <a:rPr lang="en-US" altLang="ja-JP" sz="2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(</a:t>
                </a:r>
                <a:r>
                  <a:rPr lang="en-US" altLang="ja-JP" sz="2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int</a:t>
                </a:r>
                <a:r>
                  <a:rPr lang="en-US" altLang="ja-JP" sz="2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 </a:t>
                </a:r>
                <a:r>
                  <a:rPr lang="en-US" altLang="ja-JP" sz="2000" b="1" dirty="0" smtClean="0">
                    <a:solidFill>
                      <a:srgbClr val="FF0000"/>
                    </a:solidFill>
                  </a:rPr>
                  <a:t>max</a:t>
                </a:r>
                <a:r>
                  <a:rPr lang="en-US" altLang="ja-JP" sz="2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){</a:t>
                </a:r>
                <a:endParaRPr lang="en-US" altLang="ja-JP" sz="2000" dirty="0">
                  <a:solidFill>
                    <a:schemeClr val="tx1">
                      <a:lumMod val="95000"/>
                      <a:lumOff val="5000"/>
                    </a:schemeClr>
                  </a:solidFill>
                </a:endParaRPr>
              </a:p>
              <a:p>
                <a:r>
                  <a:rPr lang="en-US" altLang="ja-JP" sz="2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</a:t>
                </a:r>
                <a:r>
                  <a:rPr lang="en-US" altLang="ja-JP" sz="2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        </a:t>
                </a:r>
                <a:r>
                  <a:rPr lang="en-US" altLang="ja-JP" sz="20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i</a:t>
                </a:r>
                <a:r>
                  <a:rPr lang="en-US" altLang="ja-JP" sz="2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nt</a:t>
                </a:r>
                <a:r>
                  <a:rPr lang="en-US" altLang="ja-JP" sz="2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 x = 0;</a:t>
                </a:r>
                <a:endParaRPr lang="en-US" altLang="ja-JP" sz="2000" dirty="0">
                  <a:solidFill>
                    <a:schemeClr val="tx1">
                      <a:lumMod val="95000"/>
                      <a:lumOff val="5000"/>
                    </a:schemeClr>
                  </a:solidFill>
                </a:endParaRPr>
              </a:p>
              <a:p>
                <a:r>
                  <a:rPr lang="en-US" altLang="ja-JP" sz="2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</a:t>
                </a:r>
                <a:r>
                  <a:rPr lang="en-US" altLang="ja-JP" sz="2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        for(</a:t>
                </a:r>
                <a:r>
                  <a:rPr lang="en-US" altLang="ja-JP" sz="2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int</a:t>
                </a:r>
                <a:r>
                  <a:rPr lang="en-US" altLang="ja-JP" sz="2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</a:t>
                </a:r>
                <a:r>
                  <a:rPr lang="en-US" altLang="ja-JP" sz="20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i</a:t>
                </a:r>
                <a:r>
                  <a:rPr lang="en-US" altLang="ja-JP" sz="2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=0 ; </a:t>
                </a:r>
                <a:r>
                  <a:rPr lang="en-US" altLang="ja-JP" sz="2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i</a:t>
                </a:r>
                <a:r>
                  <a:rPr lang="en-US" altLang="ja-JP" sz="2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&lt;</a:t>
                </a:r>
                <a:r>
                  <a:rPr lang="en-US" altLang="ja-JP" sz="2000" b="1" dirty="0" smtClean="0">
                    <a:solidFill>
                      <a:srgbClr val="FF0000"/>
                    </a:solidFill>
                  </a:rPr>
                  <a:t>max</a:t>
                </a:r>
                <a:r>
                  <a:rPr lang="en-US" altLang="ja-JP" sz="20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</a:t>
                </a:r>
                <a:r>
                  <a:rPr lang="en-US" altLang="ja-JP" sz="2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; </a:t>
                </a:r>
                <a:r>
                  <a:rPr lang="en-US" altLang="ja-JP" sz="20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i</a:t>
                </a:r>
                <a:r>
                  <a:rPr lang="en-US" altLang="ja-JP" sz="2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++){</a:t>
                </a:r>
              </a:p>
              <a:p>
                <a:r>
                  <a:rPr lang="en-US" altLang="ja-JP" sz="2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</a:t>
                </a:r>
                <a:r>
                  <a:rPr lang="en-US" altLang="ja-JP" sz="2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                  </a:t>
                </a:r>
                <a:r>
                  <a:rPr lang="en-US" altLang="ja-JP" sz="2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printf</a:t>
                </a:r>
                <a:r>
                  <a:rPr lang="en-US" altLang="ja-JP" sz="2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(“%d </a:t>
                </a:r>
                <a:r>
                  <a:rPr lang="en-US" altLang="ja-JP" sz="2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”,</a:t>
                </a:r>
                <a:r>
                  <a:rPr lang="en-US" altLang="ja-JP" sz="2000" dirty="0" smtClean="0">
                    <a:solidFill>
                      <a:schemeClr val="tx1"/>
                    </a:solidFill>
                  </a:rPr>
                  <a:t>x</a:t>
                </a:r>
                <a:r>
                  <a:rPr lang="en-US" altLang="ja-JP" sz="2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);</a:t>
                </a:r>
              </a:p>
              <a:p>
                <a:r>
                  <a:rPr lang="en-US" altLang="ja-JP" sz="2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</a:t>
                </a:r>
                <a:r>
                  <a:rPr lang="en-US" altLang="ja-JP" sz="2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                  </a:t>
                </a:r>
                <a:r>
                  <a:rPr lang="en-US" altLang="ja-JP" sz="2000" dirty="0" smtClean="0">
                    <a:solidFill>
                      <a:schemeClr val="tx1"/>
                    </a:solidFill>
                  </a:rPr>
                  <a:t>x</a:t>
                </a:r>
                <a:r>
                  <a:rPr lang="en-US" altLang="ja-JP" sz="2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=</a:t>
                </a:r>
                <a:r>
                  <a:rPr lang="en-US" altLang="ja-JP" sz="2000" dirty="0" err="1" smtClean="0">
                    <a:solidFill>
                      <a:schemeClr val="tx1"/>
                    </a:solidFill>
                  </a:rPr>
                  <a:t>x</a:t>
                </a:r>
                <a:r>
                  <a:rPr lang="en-US" altLang="ja-JP" sz="2000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+i</a:t>
                </a:r>
                <a:r>
                  <a:rPr lang="en-US" altLang="ja-JP" sz="2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;</a:t>
                </a:r>
                <a:endParaRPr lang="en-US" altLang="ja-JP" sz="2000" dirty="0">
                  <a:solidFill>
                    <a:schemeClr val="tx1">
                      <a:lumMod val="95000"/>
                      <a:lumOff val="5000"/>
                    </a:schemeClr>
                  </a:solidFill>
                </a:endParaRPr>
              </a:p>
              <a:p>
                <a:r>
                  <a:rPr lang="en-US" altLang="ja-JP" sz="2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</a:t>
                </a:r>
                <a:r>
                  <a:rPr lang="en-US" altLang="ja-JP" sz="20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        }</a:t>
                </a:r>
                <a:endParaRPr lang="en-US" altLang="ja-JP" sz="2000" dirty="0">
                  <a:solidFill>
                    <a:schemeClr val="tx1">
                      <a:lumMod val="95000"/>
                      <a:lumOff val="5000"/>
                    </a:schemeClr>
                  </a:solidFill>
                </a:endParaRPr>
              </a:p>
              <a:p>
                <a:r>
                  <a:rPr lang="en-US" altLang="ja-JP" sz="20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}</a:t>
                </a:r>
              </a:p>
            </p:txBody>
          </p:sp>
        </p:grpSp>
        <p:sp>
          <p:nvSpPr>
            <p:cNvPr id="18" name="コンテンツ プレースホルダー 2"/>
            <p:cNvSpPr txBox="1">
              <a:spLocks/>
            </p:cNvSpPr>
            <p:nvPr/>
          </p:nvSpPr>
          <p:spPr bwMode="auto">
            <a:xfrm>
              <a:off x="691087" y="2667650"/>
              <a:ext cx="3966580" cy="3441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257175" indent="-257175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•"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57213" indent="-214313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–"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•"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–"/>
                <a:defRPr kumimoji="1"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kumimoji="1"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spcAft>
                  <a:spcPts val="600"/>
                </a:spcAft>
                <a:buNone/>
              </a:pPr>
              <a:r>
                <a:rPr lang="en-US" altLang="ja-JP" sz="18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Example: A </a:t>
              </a:r>
              <a:r>
                <a:rPr lang="en-US" altLang="ja-JP" sz="1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t</a:t>
              </a:r>
              <a:r>
                <a:rPr lang="en-US" altLang="ja-JP" sz="18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ype-2 code clone</a:t>
              </a:r>
            </a:p>
          </p:txBody>
        </p:sp>
        <p:sp>
          <p:nvSpPr>
            <p:cNvPr id="11" name="コンテンツ プレースホルダー 4"/>
            <p:cNvSpPr txBox="1">
              <a:spLocks/>
            </p:cNvSpPr>
            <p:nvPr/>
          </p:nvSpPr>
          <p:spPr bwMode="auto">
            <a:xfrm>
              <a:off x="1821352" y="5424508"/>
              <a:ext cx="5552232" cy="455246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/>
              </a:solidFill>
              <a:headEnd/>
              <a:tailEnd/>
            </a:ln>
            <a:effectLst>
              <a:outerShdw blurRad="57150" dist="38100" dir="2340000" algn="ctr" rotWithShape="0">
                <a:srgbClr val="000000">
                  <a:alpha val="63000"/>
                </a:srgbClr>
              </a:outerShdw>
            </a:effectLst>
            <a:extLst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0" numCol="1" anchor="ctr" anchorCtr="0" compatLnSpc="1">
              <a:prstTxWarp prst="textNoShape">
                <a:avLst/>
              </a:prstTxWarp>
            </a:bodyPr>
            <a:lstStyle>
              <a:lvl1pPr marL="257175" indent="-257175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•"/>
                <a:defRPr kumimoji="1" sz="2400" kern="12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Segoe UI Historic" panose="020B0502040204020203" pitchFamily="34" charset="0"/>
                </a:defRPr>
              </a:lvl1pPr>
              <a:lvl2pPr marL="557213" indent="-214313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–"/>
                <a:defRPr kumimoji="1" sz="1800" kern="12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Segoe UI Historic" panose="020B0502040204020203" pitchFamily="34" charset="0"/>
                </a:defRPr>
              </a:lvl2pPr>
              <a:lvl3pPr marL="857250" indent="-17145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•"/>
                <a:defRPr kumimoji="1" sz="1600" kern="12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Segoe UI Historic" panose="020B0502040204020203" pitchFamily="34" charset="0"/>
                </a:defRPr>
              </a:lvl3pPr>
              <a:lvl4pPr marL="1200150" indent="-17145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–"/>
                <a:defRPr kumimoji="1" sz="1500" kern="12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Segoe UI Historic" panose="020B0502040204020203" pitchFamily="34" charset="0"/>
                </a:defRPr>
              </a:lvl4pPr>
              <a:lvl5pPr marL="1543050" indent="-17145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kumimoji="1" sz="1400" kern="12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Segoe UI Historic" panose="020B0502040204020203" pitchFamily="34" charset="0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ja-JP" sz="2000" dirty="0" smtClean="0"/>
                <a:t>Function and identifier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 </a:t>
              </a:r>
              <a:r>
                <a:rPr lang="en-US" altLang="ja-JP" sz="2000" dirty="0" smtClean="0"/>
                <a:t>names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 </a:t>
              </a:r>
              <a:r>
                <a:rPr lang="en-US" altLang="ja-JP" sz="2000" dirty="0" smtClean="0"/>
                <a:t>are different.</a:t>
              </a:r>
            </a:p>
          </p:txBody>
        </p:sp>
      </p:grpSp>
      <p:sp>
        <p:nvSpPr>
          <p:cNvPr id="13" name="テキスト ボックス 12"/>
          <p:cNvSpPr txBox="1"/>
          <p:nvPr/>
        </p:nvSpPr>
        <p:spPr>
          <a:xfrm>
            <a:off x="487305" y="6256983"/>
            <a:ext cx="8234480" cy="454426"/>
          </a:xfrm>
          <a:prstGeom prst="rect">
            <a:avLst/>
          </a:prstGeom>
          <a:solidFill>
            <a:srgbClr val="FFFFCC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1] </a:t>
            </a:r>
            <a:r>
              <a:rPr lang="en-US" altLang="ja-JP" sz="1400" dirty="0"/>
              <a:t>Roy, </a:t>
            </a:r>
            <a:r>
              <a:rPr lang="en-US" altLang="ja-JP" sz="1400" dirty="0" err="1"/>
              <a:t>Chanchal</a:t>
            </a:r>
            <a:r>
              <a:rPr lang="en-US" altLang="ja-JP" sz="1400" dirty="0"/>
              <a:t> K., James R. </a:t>
            </a:r>
            <a:r>
              <a:rPr lang="en-US" altLang="ja-JP" sz="1400" dirty="0" err="1"/>
              <a:t>Cordy</a:t>
            </a:r>
            <a:r>
              <a:rPr lang="en-US" altLang="ja-JP" sz="1400" dirty="0"/>
              <a:t>, and Rainer </a:t>
            </a:r>
            <a:r>
              <a:rPr lang="en-US" altLang="ja-JP" sz="1400" dirty="0" err="1"/>
              <a:t>Koschke</a:t>
            </a:r>
            <a:r>
              <a:rPr lang="en-US" altLang="ja-JP" sz="1400" dirty="0"/>
              <a:t>. "Comparison and evaluation of code clone detection techniques and tools: A qualitative approach." </a:t>
            </a:r>
            <a:r>
              <a:rPr lang="en-US" altLang="ja-JP" sz="1400" i="1" dirty="0"/>
              <a:t>Science of computer programming</a:t>
            </a:r>
            <a:r>
              <a:rPr lang="en-US" altLang="ja-JP" sz="1400" dirty="0"/>
              <a:t> 74.7 (2009): 470-495.</a:t>
            </a:r>
            <a:endParaRPr kumimoji="1"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82648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角丸四角形 10"/>
          <p:cNvSpPr/>
          <p:nvPr/>
        </p:nvSpPr>
        <p:spPr>
          <a:xfrm>
            <a:off x="415996" y="1482423"/>
            <a:ext cx="8229600" cy="3904566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3600" dirty="0" smtClean="0"/>
              <a:t>A Clone </a:t>
            </a:r>
            <a:r>
              <a:rPr lang="en-US" altLang="ja-JP" sz="3600" dirty="0"/>
              <a:t>Detection </a:t>
            </a:r>
            <a:r>
              <a:rPr lang="en-US" altLang="ja-JP" sz="3600" dirty="0" smtClean="0"/>
              <a:t>Tool CCFinderX</a:t>
            </a:r>
            <a:r>
              <a:rPr lang="en-US" altLang="ja-JP" sz="2000" dirty="0" smtClean="0"/>
              <a:t>[2</a:t>
            </a:r>
            <a:r>
              <a:rPr lang="en-US" altLang="ja-JP" sz="2000" dirty="0"/>
              <a:t>] [3] 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3493" y="1987310"/>
            <a:ext cx="8082103" cy="3054382"/>
          </a:xfrm>
        </p:spPr>
        <p:txBody>
          <a:bodyPr/>
          <a:lstStyle/>
          <a:p>
            <a:r>
              <a:rPr lang="en-US" altLang="ja-JP" dirty="0" smtClean="0"/>
              <a:t>CCFinderX </a:t>
            </a:r>
            <a:r>
              <a:rPr lang="en-US" altLang="ja-JP" dirty="0"/>
              <a:t>is widely used in academic </a:t>
            </a:r>
            <a:r>
              <a:rPr lang="en-US" altLang="ja-JP" dirty="0" smtClean="0"/>
              <a:t>research as </a:t>
            </a:r>
            <a:r>
              <a:rPr lang="en-US" altLang="ja-JP" dirty="0"/>
              <a:t>well as </a:t>
            </a:r>
            <a:r>
              <a:rPr lang="en-US" altLang="ja-JP" dirty="0" smtClean="0"/>
              <a:t>industries.</a:t>
            </a:r>
          </a:p>
          <a:p>
            <a:endParaRPr lang="en-US" altLang="ja-JP" dirty="0" smtClean="0"/>
          </a:p>
          <a:p>
            <a:pPr defTabSz="787039">
              <a:defRPr/>
            </a:pPr>
            <a:r>
              <a:rPr lang="en-US" altLang="ja-JP" dirty="0" smtClean="0"/>
              <a:t>Detects </a:t>
            </a:r>
            <a:r>
              <a:rPr lang="en-US" altLang="ja-JP" dirty="0"/>
              <a:t>type-1 </a:t>
            </a:r>
            <a:r>
              <a:rPr lang="en-US" altLang="ja-JP" dirty="0" smtClean="0"/>
              <a:t>and </a:t>
            </a:r>
            <a:r>
              <a:rPr lang="en-US" altLang="ja-JP" dirty="0"/>
              <a:t>type-2 code clones from input source code.</a:t>
            </a:r>
          </a:p>
          <a:p>
            <a:endParaRPr kumimoji="1" lang="en-US" altLang="ja-JP" dirty="0"/>
          </a:p>
          <a:p>
            <a:r>
              <a:rPr lang="en-US" altLang="ja-JP" dirty="0" smtClean="0"/>
              <a:t>Handles COBOL, C/C++, C#, Java, Visual Basic.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AF22D-9F2B-4645-BAD4-678212F0273D}" type="slidenum">
              <a:rPr lang="ja-JP" altLang="en-US" smtClean="0">
                <a:solidFill>
                  <a:srgbClr val="000000"/>
                </a:solidFill>
              </a:rPr>
              <a:pPr/>
              <a:t>5</a:t>
            </a:fld>
            <a:endParaRPr lang="ja-JP" altLang="en-US" dirty="0">
              <a:solidFill>
                <a:srgbClr val="000000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08753" y="5831965"/>
            <a:ext cx="8482835" cy="402895"/>
          </a:xfrm>
          <a:prstGeom prst="rect">
            <a:avLst/>
          </a:prstGeom>
          <a:solidFill>
            <a:srgbClr val="FFFFCC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en-US" altLang="ja-JP" sz="1200" dirty="0" smtClean="0"/>
              <a:t>[2] </a:t>
            </a:r>
            <a:r>
              <a:rPr lang="en-US" altLang="ja-JP" sz="1200" dirty="0"/>
              <a:t>Toshihiro </a:t>
            </a:r>
            <a:r>
              <a:rPr lang="en-US" altLang="ja-JP" sz="1200" dirty="0" err="1"/>
              <a:t>Kamiya</a:t>
            </a:r>
            <a:r>
              <a:rPr lang="en-US" altLang="ja-JP" sz="1200" dirty="0"/>
              <a:t>, Shinji </a:t>
            </a:r>
            <a:r>
              <a:rPr lang="en-US" altLang="ja-JP" sz="1200" dirty="0" err="1"/>
              <a:t>Kusumoto</a:t>
            </a:r>
            <a:r>
              <a:rPr lang="en-US" altLang="ja-JP" sz="1200" dirty="0"/>
              <a:t>, and </a:t>
            </a:r>
            <a:r>
              <a:rPr lang="en-US" altLang="ja-JP" sz="1200" dirty="0" err="1"/>
              <a:t>Katsuro</a:t>
            </a:r>
            <a:r>
              <a:rPr lang="en-US" altLang="ja-JP" sz="1200" dirty="0"/>
              <a:t> </a:t>
            </a:r>
            <a:r>
              <a:rPr lang="en-US" altLang="ja-JP" sz="1200" dirty="0" smtClean="0"/>
              <a:t>Inoue. CCFinder</a:t>
            </a:r>
            <a:r>
              <a:rPr lang="en-US" altLang="ja-JP" sz="1200" dirty="0"/>
              <a:t>: a multilinguistic token-based code clone </a:t>
            </a:r>
            <a:r>
              <a:rPr lang="en-US" altLang="ja-JP" sz="1200" dirty="0" smtClean="0"/>
              <a:t>detection system </a:t>
            </a:r>
            <a:r>
              <a:rPr lang="en-US" altLang="ja-JP" sz="1200" dirty="0"/>
              <a:t>for large scale source code. </a:t>
            </a:r>
            <a:r>
              <a:rPr lang="en-US" altLang="ja-JP" sz="1200" i="1" dirty="0"/>
              <a:t>IEEE Trans. </a:t>
            </a:r>
            <a:r>
              <a:rPr lang="en-US" altLang="ja-JP" sz="1200" i="1" dirty="0" err="1" smtClean="0"/>
              <a:t>Softw</a:t>
            </a:r>
            <a:r>
              <a:rPr lang="en-US" altLang="ja-JP" sz="1200" i="1" dirty="0" smtClean="0"/>
              <a:t>. Eng</a:t>
            </a:r>
            <a:r>
              <a:rPr lang="en-US" altLang="ja-JP" sz="1200" i="1" dirty="0"/>
              <a:t>.</a:t>
            </a:r>
            <a:r>
              <a:rPr lang="en-US" altLang="ja-JP" sz="1200" dirty="0"/>
              <a:t>, Vol. 28, No. 7, pp. 654–670, 2002.</a:t>
            </a:r>
            <a:endParaRPr kumimoji="1" lang="ja-JP" altLang="en-US" sz="1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08752" y="6327863"/>
            <a:ext cx="8482835" cy="262896"/>
          </a:xfrm>
          <a:prstGeom prst="rect">
            <a:avLst/>
          </a:prstGeom>
          <a:solidFill>
            <a:srgbClr val="FFFFCC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en-US" altLang="ja-JP" sz="1200" dirty="0" smtClean="0"/>
              <a:t>[3] </a:t>
            </a:r>
            <a:r>
              <a:rPr lang="en-US" altLang="ja-JP" sz="1200" dirty="0"/>
              <a:t>T. </a:t>
            </a:r>
            <a:r>
              <a:rPr lang="en-US" altLang="ja-JP" sz="1200" dirty="0" err="1"/>
              <a:t>Kamiya</a:t>
            </a:r>
            <a:r>
              <a:rPr lang="en-US" altLang="ja-JP" sz="1200" dirty="0"/>
              <a:t>, “the archive of CCFinder Official Site,” 2005. [Online</a:t>
            </a:r>
            <a:r>
              <a:rPr lang="en-US" altLang="ja-JP" sz="1200" dirty="0" smtClean="0"/>
              <a:t>]. Available</a:t>
            </a:r>
            <a:r>
              <a:rPr lang="en-US" altLang="ja-JP" sz="1200" dirty="0"/>
              <a:t>: http://www.ccfinder.net/</a:t>
            </a:r>
            <a:endParaRPr kumimoji="1" lang="ja-JP" altLang="en-US" sz="1200" dirty="0"/>
          </a:p>
        </p:txBody>
      </p:sp>
      <p:sp>
        <p:nvSpPr>
          <p:cNvPr id="12" name="コンテンツ プレースホルダー 2"/>
          <p:cNvSpPr txBox="1">
            <a:spLocks/>
          </p:cNvSpPr>
          <p:nvPr/>
        </p:nvSpPr>
        <p:spPr bwMode="auto">
          <a:xfrm>
            <a:off x="1073338" y="1274309"/>
            <a:ext cx="3559621" cy="36770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18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16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15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dirty="0" smtClean="0"/>
              <a:t>Features of CCFinderX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99092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角丸四角形 32"/>
          <p:cNvSpPr/>
          <p:nvPr/>
        </p:nvSpPr>
        <p:spPr>
          <a:xfrm>
            <a:off x="352040" y="2062871"/>
            <a:ext cx="3327499" cy="2957247"/>
          </a:xfrm>
          <a:prstGeom prst="roundRect">
            <a:avLst/>
          </a:prstGeom>
          <a:solidFill>
            <a:schemeClr val="bg1"/>
          </a:solidFill>
          <a:ln w="317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Lexical </a:t>
            </a:r>
            <a:r>
              <a:rPr lang="en-US" altLang="ja-JP" dirty="0" smtClean="0"/>
              <a:t>Analysis in CCFinderX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AF22D-9F2B-4645-BAD4-678212F0273D}" type="slidenum">
              <a:rPr lang="ja-JP" altLang="en-US" smtClean="0">
                <a:solidFill>
                  <a:srgbClr val="000000"/>
                </a:solidFill>
              </a:rPr>
              <a:pPr/>
              <a:t>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31" name="Text Box 5"/>
          <p:cNvSpPr txBox="1">
            <a:spLocks noChangeArrowheads="1"/>
          </p:cNvSpPr>
          <p:nvPr/>
        </p:nvSpPr>
        <p:spPr bwMode="auto">
          <a:xfrm>
            <a:off x="756023" y="1523952"/>
            <a:ext cx="253132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Source Code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2" name="Text Box 6"/>
          <p:cNvSpPr txBox="1">
            <a:spLocks noChangeArrowheads="1"/>
          </p:cNvSpPr>
          <p:nvPr/>
        </p:nvSpPr>
        <p:spPr bwMode="auto">
          <a:xfrm>
            <a:off x="750126" y="2441915"/>
            <a:ext cx="2531326" cy="400110"/>
          </a:xfrm>
          <a:prstGeom prst="rect">
            <a:avLst/>
          </a:prstGeom>
          <a:solidFill>
            <a:srgbClr val="81FF96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bIns="0" anchor="ctr" anchorCtr="0">
            <a:noAutofit/>
          </a:bodyPr>
          <a:lstStyle/>
          <a:p>
            <a:pPr lvl="0" algn="ctr">
              <a:spcBef>
                <a:spcPct val="50000"/>
              </a:spcBef>
            </a:pP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Lexical 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Analysis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5" name="Text Box 7"/>
          <p:cNvSpPr txBox="1">
            <a:spLocks noChangeArrowheads="1"/>
          </p:cNvSpPr>
          <p:nvPr/>
        </p:nvSpPr>
        <p:spPr bwMode="auto">
          <a:xfrm>
            <a:off x="750126" y="3406413"/>
            <a:ext cx="2531326" cy="400110"/>
          </a:xfrm>
          <a:prstGeom prst="rect">
            <a:avLst/>
          </a:prstGeom>
          <a:solidFill>
            <a:srgbClr val="AFCEEB">
              <a:alpha val="49804"/>
            </a:srgbClr>
          </a:solidFill>
          <a:ln w="28575">
            <a:solidFill>
              <a:srgbClr val="808080"/>
            </a:solidFill>
            <a:miter lim="800000"/>
            <a:headEnd/>
            <a:tailEnd/>
          </a:ln>
          <a:effectLst/>
        </p:spPr>
        <p:txBody>
          <a:bodyPr wrap="square" bIns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ja-JP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Transformation</a:t>
            </a:r>
            <a:endParaRPr lang="en-US" altLang="ja-JP" sz="2000" dirty="0">
              <a:solidFill>
                <a:schemeClr val="tx1">
                  <a:lumMod val="50000"/>
                  <a:lumOff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6" name="Text Box 9"/>
          <p:cNvSpPr txBox="1">
            <a:spLocks noChangeArrowheads="1"/>
          </p:cNvSpPr>
          <p:nvPr/>
        </p:nvSpPr>
        <p:spPr bwMode="auto">
          <a:xfrm>
            <a:off x="750126" y="4370912"/>
            <a:ext cx="2531326" cy="400110"/>
          </a:xfrm>
          <a:prstGeom prst="rect">
            <a:avLst/>
          </a:prstGeom>
          <a:solidFill>
            <a:srgbClr val="FFFFCC">
              <a:alpha val="49804"/>
            </a:srgbClr>
          </a:solidFill>
          <a:ln w="28575">
            <a:solidFill>
              <a:srgbClr val="808080"/>
            </a:solidFill>
            <a:miter lim="800000"/>
            <a:headEnd/>
            <a:tailEnd/>
          </a:ln>
          <a:effectLst/>
        </p:spPr>
        <p:txBody>
          <a:bodyPr wrap="square" bIns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ja-JP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Detection/Formatting</a:t>
            </a:r>
            <a:endParaRPr lang="en-US" altLang="ja-JP" sz="1600" dirty="0">
              <a:solidFill>
                <a:schemeClr val="tx1">
                  <a:lumMod val="50000"/>
                  <a:lumOff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1" name="Text Box 22"/>
          <p:cNvSpPr txBox="1">
            <a:spLocks noChangeArrowheads="1"/>
          </p:cNvSpPr>
          <p:nvPr/>
        </p:nvSpPr>
        <p:spPr bwMode="auto">
          <a:xfrm>
            <a:off x="531336" y="1878205"/>
            <a:ext cx="1260257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ja-JP" dirty="0" smtClean="0"/>
              <a:t>CCFinderX</a:t>
            </a:r>
            <a:endParaRPr lang="en-US" altLang="ja-JP" dirty="0"/>
          </a:p>
        </p:txBody>
      </p:sp>
      <p:sp>
        <p:nvSpPr>
          <p:cNvPr id="42" name="Rectangle 14"/>
          <p:cNvSpPr>
            <a:spLocks noChangeArrowheads="1"/>
          </p:cNvSpPr>
          <p:nvPr/>
        </p:nvSpPr>
        <p:spPr bwMode="auto">
          <a:xfrm>
            <a:off x="739781" y="5309290"/>
            <a:ext cx="254493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Clone Information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下矢印 5"/>
          <p:cNvSpPr/>
          <p:nvPr/>
        </p:nvSpPr>
        <p:spPr>
          <a:xfrm>
            <a:off x="1791594" y="1957178"/>
            <a:ext cx="460184" cy="379681"/>
          </a:xfrm>
          <a:prstGeom prst="downArrow">
            <a:avLst/>
          </a:prstGeom>
          <a:solidFill>
            <a:srgbClr val="BEFAC9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下矢印 33"/>
          <p:cNvSpPr/>
          <p:nvPr/>
        </p:nvSpPr>
        <p:spPr>
          <a:xfrm>
            <a:off x="1782157" y="2934378"/>
            <a:ext cx="460184" cy="379681"/>
          </a:xfrm>
          <a:prstGeom prst="downArrow">
            <a:avLst/>
          </a:prstGeom>
          <a:solidFill>
            <a:srgbClr val="D7E7F5"/>
          </a:solidFill>
          <a:ln>
            <a:solidFill>
              <a:srgbClr val="808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下矢印 42"/>
          <p:cNvSpPr/>
          <p:nvPr/>
        </p:nvSpPr>
        <p:spPr>
          <a:xfrm>
            <a:off x="1782157" y="3898877"/>
            <a:ext cx="460184" cy="379681"/>
          </a:xfrm>
          <a:prstGeom prst="downArrow">
            <a:avLst/>
          </a:prstGeom>
          <a:solidFill>
            <a:srgbClr val="FFFFCC"/>
          </a:solidFill>
          <a:ln>
            <a:solidFill>
              <a:srgbClr val="808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下矢印 44"/>
          <p:cNvSpPr/>
          <p:nvPr/>
        </p:nvSpPr>
        <p:spPr>
          <a:xfrm>
            <a:off x="1782157" y="4863376"/>
            <a:ext cx="460184" cy="379681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80808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0" name="グループ化 9"/>
          <p:cNvGrpSpPr/>
          <p:nvPr/>
        </p:nvGrpSpPr>
        <p:grpSpPr>
          <a:xfrm>
            <a:off x="3898329" y="1129658"/>
            <a:ext cx="4770276" cy="1870522"/>
            <a:chOff x="3871743" y="987492"/>
            <a:chExt cx="4770276" cy="187052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9" name="角丸四角形吹き出し 8"/>
            <p:cNvSpPr/>
            <p:nvPr/>
          </p:nvSpPr>
          <p:spPr>
            <a:xfrm>
              <a:off x="3871743" y="1105670"/>
              <a:ext cx="4770276" cy="1752344"/>
            </a:xfrm>
            <a:prstGeom prst="wedgeRoundRectCallout">
              <a:avLst>
                <a:gd name="adj1" fmla="val -59625"/>
                <a:gd name="adj2" fmla="val 26290"/>
                <a:gd name="adj3" fmla="val 16667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4" name="Rectangle 2"/>
            <p:cNvSpPr>
              <a:spLocks noChangeArrowheads="1"/>
            </p:cNvSpPr>
            <p:nvPr/>
          </p:nvSpPr>
          <p:spPr bwMode="auto">
            <a:xfrm>
              <a:off x="4203639" y="1351696"/>
              <a:ext cx="4159656" cy="40011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ja-JP" sz="2000" spc="130" dirty="0">
                  <a:latin typeface="Arial" panose="020B0604020202020204" pitchFamily="34" charset="0"/>
                </a:rPr>
                <a:t>i</a:t>
              </a:r>
              <a:r>
                <a:rPr kumimoji="0" lang="en-US" altLang="ja-JP" sz="2000" spc="130" dirty="0" smtClean="0">
                  <a:latin typeface="Arial" panose="020B0604020202020204" pitchFamily="34" charset="0"/>
                </a:rPr>
                <a:t>f (b==c) value=</a:t>
              </a:r>
              <a:r>
                <a:rPr kumimoji="0" lang="en-US" altLang="ja-JP" sz="2000" spc="130" dirty="0" err="1" smtClean="0">
                  <a:latin typeface="Arial" panose="020B0604020202020204" pitchFamily="34" charset="0"/>
                </a:rPr>
                <a:t>i</a:t>
              </a:r>
              <a:r>
                <a:rPr kumimoji="0" lang="en-US" altLang="ja-JP" sz="2000" spc="130" dirty="0" smtClean="0">
                  <a:latin typeface="Arial" panose="020B0604020202020204" pitchFamily="34" charset="0"/>
                </a:rPr>
                <a:t> ;</a:t>
              </a:r>
              <a:endParaRPr kumimoji="0" lang="ja-JP" altLang="ja-JP" sz="2000" b="0" i="0" u="none" strike="noStrike" cap="none" spc="130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9" name="Rectangle 2"/>
            <p:cNvSpPr>
              <a:spLocks noChangeArrowheads="1"/>
            </p:cNvSpPr>
            <p:nvPr/>
          </p:nvSpPr>
          <p:spPr bwMode="auto">
            <a:xfrm>
              <a:off x="4203639" y="2260270"/>
              <a:ext cx="301575" cy="412038"/>
            </a:xfrm>
            <a:prstGeom prst="rect">
              <a:avLst/>
            </a:prstGeom>
            <a:solidFill>
              <a:srgbClr val="D5FFDC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ja-JP" dirty="0" smtClean="0">
                  <a:latin typeface="Arial" panose="020B0604020202020204" pitchFamily="34" charset="0"/>
                </a:rPr>
                <a:t>if</a:t>
              </a:r>
              <a:endParaRPr kumimoji="0" lang="ja-JP" altLang="ja-JP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0" name="Rectangle 2"/>
            <p:cNvSpPr>
              <a:spLocks noChangeArrowheads="1"/>
            </p:cNvSpPr>
            <p:nvPr/>
          </p:nvSpPr>
          <p:spPr bwMode="auto">
            <a:xfrm>
              <a:off x="4930594" y="2260270"/>
              <a:ext cx="300759" cy="412038"/>
            </a:xfrm>
            <a:prstGeom prst="rect">
              <a:avLst/>
            </a:prstGeom>
            <a:solidFill>
              <a:srgbClr val="D5FFDC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ja-JP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b</a:t>
              </a:r>
              <a:endParaRPr kumimoji="0" lang="ja-JP" altLang="ja-JP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1" name="Rectangle 2"/>
            <p:cNvSpPr>
              <a:spLocks noChangeArrowheads="1"/>
            </p:cNvSpPr>
            <p:nvPr/>
          </p:nvSpPr>
          <p:spPr bwMode="auto">
            <a:xfrm>
              <a:off x="5316891" y="2260270"/>
              <a:ext cx="457235" cy="412038"/>
            </a:xfrm>
            <a:prstGeom prst="rect">
              <a:avLst/>
            </a:prstGeom>
            <a:solidFill>
              <a:srgbClr val="81FF96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ja-JP" dirty="0" smtClean="0">
                  <a:solidFill>
                    <a:schemeClr val="tx1"/>
                  </a:solidFill>
                  <a:latin typeface="Arial" panose="020B0604020202020204" pitchFamily="34" charset="0"/>
                </a:rPr>
                <a:t>==</a:t>
              </a:r>
              <a:endParaRPr kumimoji="0" lang="ja-JP" altLang="ja-JP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2" name="Rectangle 2"/>
            <p:cNvSpPr>
              <a:spLocks noChangeArrowheads="1"/>
            </p:cNvSpPr>
            <p:nvPr/>
          </p:nvSpPr>
          <p:spPr bwMode="auto">
            <a:xfrm>
              <a:off x="5859664" y="2260270"/>
              <a:ext cx="300759" cy="412038"/>
            </a:xfrm>
            <a:prstGeom prst="rect">
              <a:avLst/>
            </a:prstGeom>
            <a:solidFill>
              <a:srgbClr val="D5FFDC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ja-JP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c</a:t>
              </a:r>
              <a:endParaRPr kumimoji="0" lang="ja-JP" altLang="ja-JP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3" name="Rectangle 2"/>
            <p:cNvSpPr>
              <a:spLocks noChangeArrowheads="1"/>
            </p:cNvSpPr>
            <p:nvPr/>
          </p:nvSpPr>
          <p:spPr bwMode="auto">
            <a:xfrm>
              <a:off x="6580914" y="2260270"/>
              <a:ext cx="735140" cy="412038"/>
            </a:xfrm>
            <a:prstGeom prst="rect">
              <a:avLst/>
            </a:prstGeom>
            <a:solidFill>
              <a:srgbClr val="D5FFDC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ja-JP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value</a:t>
              </a:r>
              <a:endParaRPr kumimoji="0" lang="ja-JP" altLang="ja-JP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4" name="Rectangle 2"/>
            <p:cNvSpPr>
              <a:spLocks noChangeArrowheads="1"/>
            </p:cNvSpPr>
            <p:nvPr/>
          </p:nvSpPr>
          <p:spPr bwMode="auto">
            <a:xfrm>
              <a:off x="7401593" y="2260270"/>
              <a:ext cx="306464" cy="412038"/>
            </a:xfrm>
            <a:prstGeom prst="rect">
              <a:avLst/>
            </a:prstGeom>
            <a:solidFill>
              <a:srgbClr val="81FF96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ja-JP" dirty="0" smtClean="0">
                  <a:solidFill>
                    <a:schemeClr val="tx1"/>
                  </a:solidFill>
                  <a:latin typeface="Arial" panose="020B0604020202020204" pitchFamily="34" charset="0"/>
                </a:rPr>
                <a:t>=</a:t>
              </a:r>
              <a:endParaRPr kumimoji="0" lang="ja-JP" altLang="ja-JP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5" name="Rectangle 2"/>
            <p:cNvSpPr>
              <a:spLocks noChangeArrowheads="1"/>
            </p:cNvSpPr>
            <p:nvPr/>
          </p:nvSpPr>
          <p:spPr bwMode="auto">
            <a:xfrm>
              <a:off x="7793596" y="2260270"/>
              <a:ext cx="227410" cy="412038"/>
            </a:xfrm>
            <a:prstGeom prst="rect">
              <a:avLst/>
            </a:prstGeom>
            <a:solidFill>
              <a:srgbClr val="D5FFDC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ja-JP" dirty="0">
                  <a:solidFill>
                    <a:schemeClr val="tx1"/>
                  </a:solidFill>
                  <a:latin typeface="Arial" panose="020B0604020202020204" pitchFamily="34" charset="0"/>
                </a:rPr>
                <a:t>i</a:t>
              </a:r>
              <a:endParaRPr kumimoji="0" lang="ja-JP" altLang="ja-JP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6" name="Rectangle 2"/>
            <p:cNvSpPr>
              <a:spLocks noChangeArrowheads="1"/>
            </p:cNvSpPr>
            <p:nvPr/>
          </p:nvSpPr>
          <p:spPr bwMode="auto">
            <a:xfrm>
              <a:off x="8106545" y="2260270"/>
              <a:ext cx="256750" cy="412038"/>
            </a:xfrm>
            <a:prstGeom prst="rect">
              <a:avLst/>
            </a:prstGeom>
            <a:solidFill>
              <a:srgbClr val="81FF96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ja-JP" dirty="0">
                  <a:solidFill>
                    <a:schemeClr val="tx1"/>
                  </a:solidFill>
                  <a:latin typeface="Arial" panose="020B0604020202020204" pitchFamily="34" charset="0"/>
                </a:rPr>
                <a:t>;</a:t>
              </a:r>
              <a:endParaRPr kumimoji="0" lang="ja-JP" altLang="ja-JP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7" name="Rectangle 2"/>
            <p:cNvSpPr>
              <a:spLocks noChangeArrowheads="1"/>
            </p:cNvSpPr>
            <p:nvPr/>
          </p:nvSpPr>
          <p:spPr bwMode="auto">
            <a:xfrm>
              <a:off x="4595642" y="2260270"/>
              <a:ext cx="249413" cy="412038"/>
            </a:xfrm>
            <a:prstGeom prst="rect">
              <a:avLst/>
            </a:prstGeom>
            <a:solidFill>
              <a:srgbClr val="81FF96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ja-JP" dirty="0">
                  <a:latin typeface="Arial" panose="020B0604020202020204" pitchFamily="34" charset="0"/>
                </a:rPr>
                <a:t>(</a:t>
              </a:r>
              <a:endParaRPr kumimoji="0" lang="ja-JP" altLang="ja-JP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8" name="Rectangle 2"/>
            <p:cNvSpPr>
              <a:spLocks noChangeArrowheads="1"/>
            </p:cNvSpPr>
            <p:nvPr/>
          </p:nvSpPr>
          <p:spPr bwMode="auto">
            <a:xfrm>
              <a:off x="6245962" y="2260270"/>
              <a:ext cx="249413" cy="412038"/>
            </a:xfrm>
            <a:prstGeom prst="rect">
              <a:avLst/>
            </a:prstGeom>
            <a:solidFill>
              <a:srgbClr val="81FF96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ja-JP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)</a:t>
              </a:r>
              <a:endParaRPr kumimoji="0" lang="ja-JP" altLang="ja-JP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9" name="下矢印 48"/>
            <p:cNvSpPr/>
            <p:nvPr/>
          </p:nvSpPr>
          <p:spPr>
            <a:xfrm>
              <a:off x="6026789" y="1792002"/>
              <a:ext cx="460184" cy="379681"/>
            </a:xfrm>
            <a:prstGeom prst="downArrow">
              <a:avLst/>
            </a:prstGeom>
            <a:solidFill>
              <a:srgbClr val="BEFAC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0" name="Text Box 6"/>
            <p:cNvSpPr txBox="1">
              <a:spLocks noChangeArrowheads="1"/>
            </p:cNvSpPr>
            <p:nvPr/>
          </p:nvSpPr>
          <p:spPr bwMode="auto">
            <a:xfrm>
              <a:off x="5122706" y="987492"/>
              <a:ext cx="2268350" cy="324008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square" anchor="ctr" anchorCtr="0">
              <a:noAutofit/>
            </a:bodyPr>
            <a:lstStyle/>
            <a:p>
              <a:pPr lvl="0" algn="ctr">
                <a:spcBef>
                  <a:spcPct val="50000"/>
                </a:spcBef>
              </a:pPr>
              <a:r>
                <a:rPr lang="en-US" altLang="ja-JP" sz="2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Lexical </a:t>
              </a:r>
              <a:r>
                <a:rPr lang="en-US" altLang="ja-JP" sz="20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Analysis</a:t>
              </a:r>
              <a:endPara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51" name="角丸四角形吹き出し 50"/>
          <p:cNvSpPr/>
          <p:nvPr/>
        </p:nvSpPr>
        <p:spPr>
          <a:xfrm>
            <a:off x="3898329" y="3747300"/>
            <a:ext cx="4770276" cy="2541342"/>
          </a:xfrm>
          <a:prstGeom prst="wedgeRoundRectCallout">
            <a:avLst>
              <a:gd name="adj1" fmla="val -59250"/>
              <a:gd name="adj2" fmla="val -89466"/>
              <a:gd name="adj3" fmla="val 16667"/>
            </a:avLst>
          </a:prstGeom>
          <a:solidFill>
            <a:srgbClr val="EBFFEE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Splitting source codes to tokens.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ja-JP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lexical </a:t>
            </a:r>
            <a:r>
              <a:rPr lang="en-US" altLang="ja-JP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analysis depends on the grammar of </a:t>
            </a:r>
            <a:r>
              <a:rPr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language.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ja-JP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 apply an additional language, it is necessary to </a:t>
            </a:r>
            <a:r>
              <a:rPr lang="en-US" altLang="ja-JP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implement </a:t>
            </a:r>
            <a:r>
              <a:rPr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corresponded lexical analyzer.</a:t>
            </a:r>
            <a:endParaRPr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11486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角丸四角形 47"/>
          <p:cNvSpPr/>
          <p:nvPr/>
        </p:nvSpPr>
        <p:spPr>
          <a:xfrm>
            <a:off x="352040" y="2062871"/>
            <a:ext cx="3327499" cy="2957247"/>
          </a:xfrm>
          <a:prstGeom prst="roundRect">
            <a:avLst/>
          </a:prstGeom>
          <a:solidFill>
            <a:schemeClr val="bg1"/>
          </a:solidFill>
          <a:ln w="317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5" name="下矢印 194"/>
          <p:cNvSpPr/>
          <p:nvPr/>
        </p:nvSpPr>
        <p:spPr>
          <a:xfrm>
            <a:off x="6053375" y="1934168"/>
            <a:ext cx="460184" cy="379681"/>
          </a:xfrm>
          <a:prstGeom prst="downArrow">
            <a:avLst/>
          </a:prstGeom>
          <a:solidFill>
            <a:srgbClr val="DCFCE2"/>
          </a:solidFill>
          <a:ln>
            <a:solidFill>
              <a:srgbClr val="808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4" name="角丸四角形吹き出し 163"/>
          <p:cNvSpPr/>
          <p:nvPr/>
        </p:nvSpPr>
        <p:spPr>
          <a:xfrm>
            <a:off x="3898329" y="2146533"/>
            <a:ext cx="4770276" cy="1752344"/>
          </a:xfrm>
          <a:prstGeom prst="wedgeRoundRectCallout">
            <a:avLst>
              <a:gd name="adj1" fmla="val -59752"/>
              <a:gd name="adj2" fmla="val 30782"/>
              <a:gd name="adj3" fmla="val 16667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Transformation </a:t>
            </a:r>
            <a:r>
              <a:rPr lang="en-US" altLang="ja-JP" dirty="0"/>
              <a:t>in CCFinderX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AF22D-9F2B-4645-BAD4-678212F0273D}" type="slidenum">
              <a:rPr lang="ja-JP" altLang="en-US" smtClean="0">
                <a:solidFill>
                  <a:srgbClr val="000000"/>
                </a:solidFill>
              </a:rPr>
              <a:pPr/>
              <a:t>7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1" name="Rectangle 2"/>
          <p:cNvSpPr>
            <a:spLocks noChangeArrowheads="1"/>
          </p:cNvSpPr>
          <p:nvPr/>
        </p:nvSpPr>
        <p:spPr bwMode="auto">
          <a:xfrm>
            <a:off x="4232889" y="3408235"/>
            <a:ext cx="301575" cy="371833"/>
          </a:xfrm>
          <a:prstGeom prst="rect">
            <a:avLst/>
          </a:prstGeom>
          <a:solidFill>
            <a:srgbClr val="D5FFDC"/>
          </a:solidFill>
          <a:ln>
            <a:solidFill>
              <a:schemeClr val="tx1">
                <a:lumMod val="95000"/>
                <a:lumOff val="5000"/>
              </a:schemeClr>
            </a:solidFill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dirty="0" smtClean="0">
                <a:latin typeface="Arial" panose="020B0604020202020204" pitchFamily="34" charset="0"/>
              </a:rPr>
              <a:t>if</a:t>
            </a:r>
            <a:endParaRPr kumimoji="0" lang="ja-JP" altLang="ja-JP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2" name="Rectangle 2"/>
          <p:cNvSpPr>
            <a:spLocks noChangeArrowheads="1"/>
          </p:cNvSpPr>
          <p:nvPr/>
        </p:nvSpPr>
        <p:spPr bwMode="auto">
          <a:xfrm>
            <a:off x="4959844" y="3408235"/>
            <a:ext cx="300759" cy="371833"/>
          </a:xfrm>
          <a:prstGeom prst="rect">
            <a:avLst/>
          </a:prstGeom>
          <a:solidFill>
            <a:srgbClr val="A7E8FF"/>
          </a:solidFill>
          <a:ln>
            <a:solidFill>
              <a:schemeClr val="tx1">
                <a:lumMod val="95000"/>
                <a:lumOff val="5000"/>
              </a:schemeClr>
            </a:solidFill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$</a:t>
            </a:r>
            <a:endParaRPr kumimoji="0" lang="ja-JP" altLang="ja-JP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3" name="Rectangle 2"/>
          <p:cNvSpPr>
            <a:spLocks noChangeArrowheads="1"/>
          </p:cNvSpPr>
          <p:nvPr/>
        </p:nvSpPr>
        <p:spPr bwMode="auto">
          <a:xfrm>
            <a:off x="5346141" y="3408235"/>
            <a:ext cx="457235" cy="371833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dirty="0" smtClean="0">
                <a:solidFill>
                  <a:schemeClr val="tx1"/>
                </a:solidFill>
                <a:latin typeface="Arial" panose="020B0604020202020204" pitchFamily="34" charset="0"/>
              </a:rPr>
              <a:t>==</a:t>
            </a:r>
            <a:endParaRPr kumimoji="0" lang="ja-JP" altLang="ja-JP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4" name="Rectangle 2"/>
          <p:cNvSpPr>
            <a:spLocks noChangeArrowheads="1"/>
          </p:cNvSpPr>
          <p:nvPr/>
        </p:nvSpPr>
        <p:spPr bwMode="auto">
          <a:xfrm>
            <a:off x="5888914" y="3408235"/>
            <a:ext cx="300759" cy="371833"/>
          </a:xfrm>
          <a:prstGeom prst="rect">
            <a:avLst/>
          </a:prstGeom>
          <a:solidFill>
            <a:srgbClr val="A7E8FF"/>
          </a:solidFill>
          <a:ln>
            <a:solidFill>
              <a:schemeClr val="tx1">
                <a:lumMod val="95000"/>
                <a:lumOff val="5000"/>
              </a:schemeClr>
            </a:solidFill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dirty="0" smtClean="0">
                <a:solidFill>
                  <a:schemeClr val="tx1"/>
                </a:solidFill>
                <a:latin typeface="Arial" panose="020B0604020202020204" pitchFamily="34" charset="0"/>
              </a:rPr>
              <a:t>$</a:t>
            </a:r>
            <a:endParaRPr kumimoji="0" lang="ja-JP" altLang="ja-JP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5" name="Rectangle 2"/>
          <p:cNvSpPr>
            <a:spLocks noChangeArrowheads="1"/>
          </p:cNvSpPr>
          <p:nvPr/>
        </p:nvSpPr>
        <p:spPr bwMode="auto">
          <a:xfrm>
            <a:off x="6610164" y="3408235"/>
            <a:ext cx="735140" cy="371833"/>
          </a:xfrm>
          <a:prstGeom prst="rect">
            <a:avLst/>
          </a:prstGeom>
          <a:solidFill>
            <a:srgbClr val="A7E8FF"/>
          </a:solidFill>
          <a:ln>
            <a:solidFill>
              <a:schemeClr val="tx1">
                <a:lumMod val="95000"/>
                <a:lumOff val="5000"/>
              </a:schemeClr>
            </a:solidFill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$</a:t>
            </a:r>
            <a:endParaRPr kumimoji="0" lang="ja-JP" altLang="ja-JP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6" name="Rectangle 2"/>
          <p:cNvSpPr>
            <a:spLocks noChangeArrowheads="1"/>
          </p:cNvSpPr>
          <p:nvPr/>
        </p:nvSpPr>
        <p:spPr bwMode="auto">
          <a:xfrm>
            <a:off x="7430843" y="3408235"/>
            <a:ext cx="306464" cy="371833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dirty="0" smtClean="0">
                <a:solidFill>
                  <a:schemeClr val="tx1"/>
                </a:solidFill>
                <a:latin typeface="Arial" panose="020B0604020202020204" pitchFamily="34" charset="0"/>
              </a:rPr>
              <a:t>=</a:t>
            </a:r>
            <a:endParaRPr kumimoji="0" lang="ja-JP" altLang="ja-JP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7" name="Rectangle 2"/>
          <p:cNvSpPr>
            <a:spLocks noChangeArrowheads="1"/>
          </p:cNvSpPr>
          <p:nvPr/>
        </p:nvSpPr>
        <p:spPr bwMode="auto">
          <a:xfrm>
            <a:off x="7822846" y="3408235"/>
            <a:ext cx="227410" cy="371833"/>
          </a:xfrm>
          <a:prstGeom prst="rect">
            <a:avLst/>
          </a:prstGeom>
          <a:solidFill>
            <a:srgbClr val="A7E8FF"/>
          </a:solidFill>
          <a:ln>
            <a:solidFill>
              <a:schemeClr val="tx1">
                <a:lumMod val="95000"/>
                <a:lumOff val="5000"/>
              </a:schemeClr>
            </a:solidFill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dirty="0" smtClean="0">
                <a:solidFill>
                  <a:schemeClr val="tx1"/>
                </a:solidFill>
                <a:latin typeface="Arial" panose="020B0604020202020204" pitchFamily="34" charset="0"/>
              </a:rPr>
              <a:t>$</a:t>
            </a:r>
            <a:endParaRPr kumimoji="0" lang="ja-JP" altLang="ja-JP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8" name="Rectangle 2"/>
          <p:cNvSpPr>
            <a:spLocks noChangeArrowheads="1"/>
          </p:cNvSpPr>
          <p:nvPr/>
        </p:nvSpPr>
        <p:spPr bwMode="auto">
          <a:xfrm>
            <a:off x="8135795" y="3408235"/>
            <a:ext cx="256750" cy="371833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dirty="0">
                <a:solidFill>
                  <a:schemeClr val="tx1"/>
                </a:solidFill>
                <a:latin typeface="Arial" panose="020B0604020202020204" pitchFamily="34" charset="0"/>
              </a:rPr>
              <a:t>;</a:t>
            </a:r>
            <a:endParaRPr kumimoji="0" lang="ja-JP" altLang="ja-JP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9" name="Rectangle 2"/>
          <p:cNvSpPr>
            <a:spLocks noChangeArrowheads="1"/>
          </p:cNvSpPr>
          <p:nvPr/>
        </p:nvSpPr>
        <p:spPr bwMode="auto">
          <a:xfrm>
            <a:off x="4624892" y="3408235"/>
            <a:ext cx="249413" cy="371833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dirty="0">
                <a:latin typeface="Arial" panose="020B0604020202020204" pitchFamily="34" charset="0"/>
              </a:rPr>
              <a:t>(</a:t>
            </a:r>
            <a:endParaRPr kumimoji="0" lang="ja-JP" altLang="ja-JP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0" name="Rectangle 2"/>
          <p:cNvSpPr>
            <a:spLocks noChangeArrowheads="1"/>
          </p:cNvSpPr>
          <p:nvPr/>
        </p:nvSpPr>
        <p:spPr bwMode="auto">
          <a:xfrm>
            <a:off x="6275212" y="3408235"/>
            <a:ext cx="249413" cy="371833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  <a:endParaRPr kumimoji="0" lang="ja-JP" altLang="ja-JP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9" name="Text Box 5"/>
          <p:cNvSpPr txBox="1">
            <a:spLocks noChangeArrowheads="1"/>
          </p:cNvSpPr>
          <p:nvPr/>
        </p:nvSpPr>
        <p:spPr bwMode="auto">
          <a:xfrm>
            <a:off x="756023" y="1523952"/>
            <a:ext cx="253132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Source Code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" name="Text Box 6"/>
          <p:cNvSpPr txBox="1">
            <a:spLocks noChangeArrowheads="1"/>
          </p:cNvSpPr>
          <p:nvPr/>
        </p:nvSpPr>
        <p:spPr bwMode="auto">
          <a:xfrm>
            <a:off x="750126" y="2441915"/>
            <a:ext cx="2531326" cy="400110"/>
          </a:xfrm>
          <a:prstGeom prst="rect">
            <a:avLst/>
          </a:prstGeom>
          <a:solidFill>
            <a:srgbClr val="DCFCE2"/>
          </a:solidFill>
          <a:ln w="28575">
            <a:solidFill>
              <a:srgbClr val="808080"/>
            </a:solidFill>
            <a:miter lim="800000"/>
            <a:headEnd/>
            <a:tailEnd/>
          </a:ln>
          <a:effectLst/>
        </p:spPr>
        <p:txBody>
          <a:bodyPr wrap="square" bIns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ja-JP" sz="2000" dirty="0">
                <a:solidFill>
                  <a:srgbClr val="80808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Lexical </a:t>
            </a:r>
            <a:r>
              <a:rPr lang="en-US" altLang="ja-JP" sz="2000" dirty="0" smtClean="0">
                <a:solidFill>
                  <a:srgbClr val="80808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Analysis</a:t>
            </a:r>
            <a:endParaRPr lang="en-US" altLang="ja-JP" sz="2000" dirty="0">
              <a:solidFill>
                <a:srgbClr val="80808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6" name="Text Box 7"/>
          <p:cNvSpPr txBox="1">
            <a:spLocks noChangeArrowheads="1"/>
          </p:cNvSpPr>
          <p:nvPr/>
        </p:nvSpPr>
        <p:spPr bwMode="auto">
          <a:xfrm>
            <a:off x="750126" y="3406413"/>
            <a:ext cx="2531326" cy="400110"/>
          </a:xfrm>
          <a:prstGeom prst="rect">
            <a:avLst/>
          </a:prstGeom>
          <a:solidFill>
            <a:srgbClr val="A7E8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bIns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Transformation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7" name="Text Box 9"/>
          <p:cNvSpPr txBox="1">
            <a:spLocks noChangeArrowheads="1"/>
          </p:cNvSpPr>
          <p:nvPr/>
        </p:nvSpPr>
        <p:spPr bwMode="auto">
          <a:xfrm>
            <a:off x="750126" y="4370912"/>
            <a:ext cx="2531326" cy="400110"/>
          </a:xfrm>
          <a:prstGeom prst="rect">
            <a:avLst/>
          </a:prstGeom>
          <a:solidFill>
            <a:srgbClr val="FFFFCC">
              <a:alpha val="49804"/>
            </a:srgbClr>
          </a:solidFill>
          <a:ln w="28575">
            <a:solidFill>
              <a:srgbClr val="808080"/>
            </a:solidFill>
            <a:miter lim="800000"/>
            <a:headEnd/>
            <a:tailEnd/>
          </a:ln>
          <a:effectLst/>
        </p:spPr>
        <p:txBody>
          <a:bodyPr wrap="square" bIns="0" anchor="ctr" anchorCtr="0">
            <a:no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Detection/Formatting</a:t>
            </a:r>
            <a:endParaRPr lang="en-US" altLang="ja-JP" sz="1600" dirty="0">
              <a:solidFill>
                <a:schemeClr val="tx1">
                  <a:lumMod val="50000"/>
                  <a:lumOff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9" name="Rectangle 14"/>
          <p:cNvSpPr>
            <a:spLocks noChangeArrowheads="1"/>
          </p:cNvSpPr>
          <p:nvPr/>
        </p:nvSpPr>
        <p:spPr bwMode="auto">
          <a:xfrm>
            <a:off x="739781" y="5309290"/>
            <a:ext cx="254493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Clone Information</a:t>
            </a:r>
          </a:p>
        </p:txBody>
      </p:sp>
      <p:sp>
        <p:nvSpPr>
          <p:cNvPr id="80" name="下矢印 79"/>
          <p:cNvSpPr/>
          <p:nvPr/>
        </p:nvSpPr>
        <p:spPr>
          <a:xfrm>
            <a:off x="1791594" y="1957178"/>
            <a:ext cx="460184" cy="379681"/>
          </a:xfrm>
          <a:prstGeom prst="downArrow">
            <a:avLst/>
          </a:prstGeom>
          <a:solidFill>
            <a:srgbClr val="DCFCE2"/>
          </a:solidFill>
          <a:ln>
            <a:solidFill>
              <a:srgbClr val="808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1" name="下矢印 80"/>
          <p:cNvSpPr/>
          <p:nvPr/>
        </p:nvSpPr>
        <p:spPr>
          <a:xfrm>
            <a:off x="1782157" y="2934378"/>
            <a:ext cx="460184" cy="379681"/>
          </a:xfrm>
          <a:prstGeom prst="downArrow">
            <a:avLst/>
          </a:prstGeom>
          <a:solidFill>
            <a:srgbClr val="A7E8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2" name="下矢印 81"/>
          <p:cNvSpPr/>
          <p:nvPr/>
        </p:nvSpPr>
        <p:spPr>
          <a:xfrm>
            <a:off x="1782157" y="3898877"/>
            <a:ext cx="460184" cy="379681"/>
          </a:xfrm>
          <a:prstGeom prst="downArrow">
            <a:avLst/>
          </a:prstGeom>
          <a:solidFill>
            <a:srgbClr val="FFFFCC"/>
          </a:solidFill>
          <a:ln>
            <a:solidFill>
              <a:srgbClr val="808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3" name="下矢印 82"/>
          <p:cNvSpPr/>
          <p:nvPr/>
        </p:nvSpPr>
        <p:spPr>
          <a:xfrm>
            <a:off x="1782157" y="4863376"/>
            <a:ext cx="460184" cy="379681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80808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7" name="角丸四角形吹き出し 146"/>
          <p:cNvSpPr/>
          <p:nvPr/>
        </p:nvSpPr>
        <p:spPr>
          <a:xfrm>
            <a:off x="3898329" y="4602278"/>
            <a:ext cx="4770275" cy="1753261"/>
          </a:xfrm>
          <a:prstGeom prst="wedgeRoundRectCallout">
            <a:avLst>
              <a:gd name="adj1" fmla="val -59244"/>
              <a:gd name="adj2" fmla="val -97699"/>
              <a:gd name="adj3" fmla="val 16667"/>
            </a:avLst>
          </a:prstGeom>
          <a:solidFill>
            <a:srgbClr val="E1F7FF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Replacing identifiers </a:t>
            </a:r>
            <a:r>
              <a:rPr lang="en-US" altLang="ja-JP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and literals </a:t>
            </a:r>
            <a:r>
              <a:rPr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 the </a:t>
            </a:r>
            <a:r>
              <a:rPr lang="en-US" altLang="ja-JP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same </a:t>
            </a:r>
            <a:r>
              <a:rPr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token (ex. $) 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transformation enable type-2 code clone detection</a:t>
            </a:r>
          </a:p>
        </p:txBody>
      </p:sp>
      <p:sp>
        <p:nvSpPr>
          <p:cNvPr id="165" name="Rectangle 2"/>
          <p:cNvSpPr>
            <a:spLocks noChangeArrowheads="1"/>
          </p:cNvSpPr>
          <p:nvPr/>
        </p:nvSpPr>
        <p:spPr bwMode="auto">
          <a:xfrm>
            <a:off x="4230225" y="1493862"/>
            <a:ext cx="4159656" cy="400110"/>
          </a:xfrm>
          <a:prstGeom prst="rect">
            <a:avLst/>
          </a:prstGeom>
          <a:solidFill>
            <a:schemeClr val="bg1"/>
          </a:solidFill>
          <a:ln>
            <a:solidFill>
              <a:srgbClr val="808080"/>
            </a:solidFill>
          </a:ln>
          <a:effectLst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000" spc="130" dirty="0">
                <a:solidFill>
                  <a:srgbClr val="808080"/>
                </a:solidFill>
                <a:latin typeface="Arial" panose="020B0604020202020204" pitchFamily="34" charset="0"/>
              </a:rPr>
              <a:t>i</a:t>
            </a:r>
            <a:r>
              <a:rPr kumimoji="0" lang="en-US" altLang="ja-JP" sz="2000" spc="130" dirty="0" smtClean="0">
                <a:solidFill>
                  <a:srgbClr val="808080"/>
                </a:solidFill>
                <a:latin typeface="Arial" panose="020B0604020202020204" pitchFamily="34" charset="0"/>
              </a:rPr>
              <a:t>f (b==c) value=</a:t>
            </a:r>
            <a:r>
              <a:rPr kumimoji="0" lang="en-US" altLang="ja-JP" sz="2000" spc="130" dirty="0" err="1" smtClean="0">
                <a:solidFill>
                  <a:srgbClr val="808080"/>
                </a:solidFill>
                <a:latin typeface="Arial" panose="020B0604020202020204" pitchFamily="34" charset="0"/>
              </a:rPr>
              <a:t>i</a:t>
            </a:r>
            <a:r>
              <a:rPr kumimoji="0" lang="en-US" altLang="ja-JP" sz="2000" spc="130" dirty="0" smtClean="0">
                <a:solidFill>
                  <a:srgbClr val="808080"/>
                </a:solidFill>
                <a:latin typeface="Arial" panose="020B0604020202020204" pitchFamily="34" charset="0"/>
              </a:rPr>
              <a:t> ;</a:t>
            </a:r>
            <a:endParaRPr kumimoji="0" lang="ja-JP" altLang="ja-JP" sz="2000" b="0" i="0" u="none" strike="noStrike" cap="none" spc="130" normalizeH="0" dirty="0">
              <a:ln>
                <a:noFill/>
              </a:ln>
              <a:solidFill>
                <a:srgbClr val="80808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6" name="Rectangle 2"/>
          <p:cNvSpPr>
            <a:spLocks noChangeArrowheads="1"/>
          </p:cNvSpPr>
          <p:nvPr/>
        </p:nvSpPr>
        <p:spPr bwMode="auto">
          <a:xfrm>
            <a:off x="4230225" y="2402436"/>
            <a:ext cx="301575" cy="412038"/>
          </a:xfrm>
          <a:prstGeom prst="rect">
            <a:avLst/>
          </a:prstGeom>
          <a:solidFill>
            <a:srgbClr val="D5FFDC"/>
          </a:solidFill>
          <a:ln>
            <a:solidFill>
              <a:schemeClr val="tx1">
                <a:lumMod val="95000"/>
                <a:lumOff val="5000"/>
              </a:schemeClr>
            </a:solidFill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dirty="0" smtClean="0">
                <a:latin typeface="Arial" panose="020B0604020202020204" pitchFamily="34" charset="0"/>
              </a:rPr>
              <a:t>if</a:t>
            </a:r>
            <a:endParaRPr kumimoji="0" lang="ja-JP" altLang="ja-JP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7" name="Rectangle 2"/>
          <p:cNvSpPr>
            <a:spLocks noChangeArrowheads="1"/>
          </p:cNvSpPr>
          <p:nvPr/>
        </p:nvSpPr>
        <p:spPr bwMode="auto">
          <a:xfrm>
            <a:off x="4957180" y="2402436"/>
            <a:ext cx="300759" cy="412038"/>
          </a:xfrm>
          <a:prstGeom prst="rect">
            <a:avLst/>
          </a:prstGeom>
          <a:solidFill>
            <a:srgbClr val="D5FFDC"/>
          </a:solidFill>
          <a:ln>
            <a:solidFill>
              <a:schemeClr val="tx1">
                <a:lumMod val="95000"/>
                <a:lumOff val="5000"/>
              </a:schemeClr>
            </a:solidFill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</a:t>
            </a:r>
            <a:endParaRPr kumimoji="0" lang="ja-JP" altLang="ja-JP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8" name="Rectangle 2"/>
          <p:cNvSpPr>
            <a:spLocks noChangeArrowheads="1"/>
          </p:cNvSpPr>
          <p:nvPr/>
        </p:nvSpPr>
        <p:spPr bwMode="auto">
          <a:xfrm>
            <a:off x="5343477" y="2402436"/>
            <a:ext cx="457235" cy="412038"/>
          </a:xfrm>
          <a:prstGeom prst="rect">
            <a:avLst/>
          </a:prstGeom>
          <a:solidFill>
            <a:srgbClr val="81FF96"/>
          </a:solidFill>
          <a:ln>
            <a:solidFill>
              <a:schemeClr val="tx1">
                <a:lumMod val="95000"/>
                <a:lumOff val="5000"/>
              </a:schemeClr>
            </a:solidFill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dirty="0" smtClean="0">
                <a:solidFill>
                  <a:schemeClr val="tx1"/>
                </a:solidFill>
                <a:latin typeface="Arial" panose="020B0604020202020204" pitchFamily="34" charset="0"/>
              </a:rPr>
              <a:t>==</a:t>
            </a:r>
            <a:endParaRPr kumimoji="0" lang="ja-JP" altLang="ja-JP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9" name="Rectangle 2"/>
          <p:cNvSpPr>
            <a:spLocks noChangeArrowheads="1"/>
          </p:cNvSpPr>
          <p:nvPr/>
        </p:nvSpPr>
        <p:spPr bwMode="auto">
          <a:xfrm>
            <a:off x="5886250" y="2402436"/>
            <a:ext cx="300759" cy="412038"/>
          </a:xfrm>
          <a:prstGeom prst="rect">
            <a:avLst/>
          </a:prstGeom>
          <a:solidFill>
            <a:srgbClr val="D5FFDC"/>
          </a:solidFill>
          <a:ln>
            <a:solidFill>
              <a:schemeClr val="tx1">
                <a:lumMod val="95000"/>
                <a:lumOff val="5000"/>
              </a:schemeClr>
            </a:solidFill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</a:t>
            </a:r>
            <a:endParaRPr kumimoji="0" lang="ja-JP" altLang="ja-JP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0" name="Rectangle 2"/>
          <p:cNvSpPr>
            <a:spLocks noChangeArrowheads="1"/>
          </p:cNvSpPr>
          <p:nvPr/>
        </p:nvSpPr>
        <p:spPr bwMode="auto">
          <a:xfrm>
            <a:off x="6607500" y="2402436"/>
            <a:ext cx="735140" cy="412038"/>
          </a:xfrm>
          <a:prstGeom prst="rect">
            <a:avLst/>
          </a:prstGeom>
          <a:solidFill>
            <a:srgbClr val="D5FFDC"/>
          </a:solidFill>
          <a:ln>
            <a:solidFill>
              <a:schemeClr val="tx1">
                <a:lumMod val="95000"/>
                <a:lumOff val="5000"/>
              </a:schemeClr>
            </a:solidFill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value</a:t>
            </a:r>
            <a:endParaRPr kumimoji="0" lang="ja-JP" altLang="ja-JP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1" name="Rectangle 2"/>
          <p:cNvSpPr>
            <a:spLocks noChangeArrowheads="1"/>
          </p:cNvSpPr>
          <p:nvPr/>
        </p:nvSpPr>
        <p:spPr bwMode="auto">
          <a:xfrm>
            <a:off x="7428179" y="2402436"/>
            <a:ext cx="306464" cy="412038"/>
          </a:xfrm>
          <a:prstGeom prst="rect">
            <a:avLst/>
          </a:prstGeom>
          <a:solidFill>
            <a:srgbClr val="81FF96"/>
          </a:solidFill>
          <a:ln>
            <a:solidFill>
              <a:schemeClr val="tx1">
                <a:lumMod val="95000"/>
                <a:lumOff val="5000"/>
              </a:schemeClr>
            </a:solidFill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dirty="0" smtClean="0">
                <a:solidFill>
                  <a:schemeClr val="tx1"/>
                </a:solidFill>
                <a:latin typeface="Arial" panose="020B0604020202020204" pitchFamily="34" charset="0"/>
              </a:rPr>
              <a:t>=</a:t>
            </a:r>
            <a:endParaRPr kumimoji="0" lang="ja-JP" altLang="ja-JP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2" name="Rectangle 2"/>
          <p:cNvSpPr>
            <a:spLocks noChangeArrowheads="1"/>
          </p:cNvSpPr>
          <p:nvPr/>
        </p:nvSpPr>
        <p:spPr bwMode="auto">
          <a:xfrm>
            <a:off x="7820182" y="2402436"/>
            <a:ext cx="227410" cy="412038"/>
          </a:xfrm>
          <a:prstGeom prst="rect">
            <a:avLst/>
          </a:prstGeom>
          <a:solidFill>
            <a:srgbClr val="D5FFDC"/>
          </a:solidFill>
          <a:ln>
            <a:solidFill>
              <a:schemeClr val="tx1">
                <a:lumMod val="95000"/>
                <a:lumOff val="5000"/>
              </a:schemeClr>
            </a:solidFill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dirty="0">
                <a:solidFill>
                  <a:schemeClr val="tx1"/>
                </a:solidFill>
                <a:latin typeface="Arial" panose="020B0604020202020204" pitchFamily="34" charset="0"/>
              </a:rPr>
              <a:t>i</a:t>
            </a:r>
            <a:endParaRPr kumimoji="0" lang="ja-JP" altLang="ja-JP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3" name="Rectangle 2"/>
          <p:cNvSpPr>
            <a:spLocks noChangeArrowheads="1"/>
          </p:cNvSpPr>
          <p:nvPr/>
        </p:nvSpPr>
        <p:spPr bwMode="auto">
          <a:xfrm>
            <a:off x="8133131" y="2402436"/>
            <a:ext cx="256750" cy="412038"/>
          </a:xfrm>
          <a:prstGeom prst="rect">
            <a:avLst/>
          </a:prstGeom>
          <a:solidFill>
            <a:srgbClr val="81FF96"/>
          </a:solidFill>
          <a:ln>
            <a:solidFill>
              <a:schemeClr val="tx1">
                <a:lumMod val="95000"/>
                <a:lumOff val="5000"/>
              </a:schemeClr>
            </a:solidFill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dirty="0">
                <a:solidFill>
                  <a:schemeClr val="tx1"/>
                </a:solidFill>
                <a:latin typeface="Arial" panose="020B0604020202020204" pitchFamily="34" charset="0"/>
              </a:rPr>
              <a:t>;</a:t>
            </a:r>
            <a:endParaRPr kumimoji="0" lang="ja-JP" altLang="ja-JP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4" name="Rectangle 2"/>
          <p:cNvSpPr>
            <a:spLocks noChangeArrowheads="1"/>
          </p:cNvSpPr>
          <p:nvPr/>
        </p:nvSpPr>
        <p:spPr bwMode="auto">
          <a:xfrm>
            <a:off x="4622228" y="2402436"/>
            <a:ext cx="249413" cy="412038"/>
          </a:xfrm>
          <a:prstGeom prst="rect">
            <a:avLst/>
          </a:prstGeom>
          <a:solidFill>
            <a:srgbClr val="81FF96"/>
          </a:solidFill>
          <a:ln>
            <a:solidFill>
              <a:schemeClr val="tx1">
                <a:lumMod val="95000"/>
                <a:lumOff val="5000"/>
              </a:schemeClr>
            </a:solidFill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dirty="0">
                <a:latin typeface="Arial" panose="020B0604020202020204" pitchFamily="34" charset="0"/>
              </a:rPr>
              <a:t>(</a:t>
            </a:r>
            <a:endParaRPr kumimoji="0" lang="ja-JP" altLang="ja-JP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5" name="Rectangle 2"/>
          <p:cNvSpPr>
            <a:spLocks noChangeArrowheads="1"/>
          </p:cNvSpPr>
          <p:nvPr/>
        </p:nvSpPr>
        <p:spPr bwMode="auto">
          <a:xfrm>
            <a:off x="6272548" y="2402436"/>
            <a:ext cx="249413" cy="412038"/>
          </a:xfrm>
          <a:prstGeom prst="rect">
            <a:avLst/>
          </a:prstGeom>
          <a:solidFill>
            <a:srgbClr val="81FF96"/>
          </a:solidFill>
          <a:ln>
            <a:solidFill>
              <a:schemeClr val="tx1">
                <a:lumMod val="95000"/>
                <a:lumOff val="5000"/>
              </a:schemeClr>
            </a:solidFill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  <a:endParaRPr kumimoji="0" lang="ja-JP" altLang="ja-JP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6" name="Text Box 6"/>
          <p:cNvSpPr txBox="1">
            <a:spLocks noChangeArrowheads="1"/>
          </p:cNvSpPr>
          <p:nvPr/>
        </p:nvSpPr>
        <p:spPr bwMode="auto">
          <a:xfrm>
            <a:off x="5213741" y="2000856"/>
            <a:ext cx="2117614" cy="324008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square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Transformation</a:t>
            </a:r>
          </a:p>
        </p:txBody>
      </p:sp>
      <p:sp>
        <p:nvSpPr>
          <p:cNvPr id="197" name="下矢印 196"/>
          <p:cNvSpPr/>
          <p:nvPr/>
        </p:nvSpPr>
        <p:spPr>
          <a:xfrm>
            <a:off x="6057895" y="2902273"/>
            <a:ext cx="460184" cy="379681"/>
          </a:xfrm>
          <a:prstGeom prst="downArrow">
            <a:avLst/>
          </a:prstGeom>
          <a:solidFill>
            <a:srgbClr val="A7E8F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Text Box 22"/>
          <p:cNvSpPr txBox="1">
            <a:spLocks noChangeArrowheads="1"/>
          </p:cNvSpPr>
          <p:nvPr/>
        </p:nvSpPr>
        <p:spPr bwMode="auto">
          <a:xfrm>
            <a:off x="531336" y="1878205"/>
            <a:ext cx="1260257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ja-JP" dirty="0" smtClean="0"/>
              <a:t>CCFinderX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563900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3200" dirty="0" smtClean="0"/>
              <a:t>Detection and Formatting </a:t>
            </a:r>
            <a:r>
              <a:rPr lang="en-US" altLang="ja-JP" sz="3200" dirty="0"/>
              <a:t>in CCFinderX</a:t>
            </a:r>
            <a:endParaRPr kumimoji="1" lang="ja-JP" altLang="en-US" sz="32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AF22D-9F2B-4645-BAD4-678212F0273D}" type="slidenum">
              <a:rPr lang="ja-JP" altLang="en-US" smtClean="0">
                <a:solidFill>
                  <a:srgbClr val="000000"/>
                </a:solidFill>
              </a:rPr>
              <a:pPr/>
              <a:t>8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48" name="角丸四角形 47"/>
          <p:cNvSpPr/>
          <p:nvPr/>
        </p:nvSpPr>
        <p:spPr>
          <a:xfrm>
            <a:off x="352040" y="2062871"/>
            <a:ext cx="3327499" cy="2957247"/>
          </a:xfrm>
          <a:prstGeom prst="round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Text Box 5"/>
          <p:cNvSpPr txBox="1">
            <a:spLocks noChangeArrowheads="1"/>
          </p:cNvSpPr>
          <p:nvPr/>
        </p:nvSpPr>
        <p:spPr bwMode="auto">
          <a:xfrm>
            <a:off x="756023" y="1523952"/>
            <a:ext cx="253132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Source Code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" name="Text Box 6"/>
          <p:cNvSpPr txBox="1">
            <a:spLocks noChangeArrowheads="1"/>
          </p:cNvSpPr>
          <p:nvPr/>
        </p:nvSpPr>
        <p:spPr bwMode="auto">
          <a:xfrm>
            <a:off x="750126" y="2441915"/>
            <a:ext cx="2531326" cy="400110"/>
          </a:xfrm>
          <a:prstGeom prst="rect">
            <a:avLst/>
          </a:prstGeom>
          <a:solidFill>
            <a:srgbClr val="DCFCE2"/>
          </a:solidFill>
          <a:ln w="28575">
            <a:solidFill>
              <a:srgbClr val="808080"/>
            </a:solidFill>
            <a:miter lim="800000"/>
            <a:headEnd/>
            <a:tailEnd/>
          </a:ln>
          <a:effectLst/>
        </p:spPr>
        <p:txBody>
          <a:bodyPr wrap="square" bIns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ja-JP" sz="2000" dirty="0">
                <a:solidFill>
                  <a:srgbClr val="80808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Lexical </a:t>
            </a:r>
            <a:r>
              <a:rPr lang="en-US" altLang="ja-JP" sz="2000" dirty="0" smtClean="0">
                <a:solidFill>
                  <a:srgbClr val="80808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Analysis</a:t>
            </a:r>
            <a:endParaRPr lang="en-US" altLang="ja-JP" sz="2000" dirty="0">
              <a:solidFill>
                <a:srgbClr val="80808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7" name="Text Box 9"/>
          <p:cNvSpPr txBox="1">
            <a:spLocks noChangeArrowheads="1"/>
          </p:cNvSpPr>
          <p:nvPr/>
        </p:nvSpPr>
        <p:spPr bwMode="auto">
          <a:xfrm>
            <a:off x="750126" y="4370912"/>
            <a:ext cx="2531326" cy="400110"/>
          </a:xfrm>
          <a:prstGeom prst="rect">
            <a:avLst/>
          </a:prstGeom>
          <a:solidFill>
            <a:srgbClr val="FCEA8E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bIns="0" anchor="ctr" anchorCtr="0">
            <a:no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Detection/Formatting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9" name="Rectangle 14"/>
          <p:cNvSpPr>
            <a:spLocks noChangeArrowheads="1"/>
          </p:cNvSpPr>
          <p:nvPr/>
        </p:nvSpPr>
        <p:spPr bwMode="auto">
          <a:xfrm>
            <a:off x="739781" y="5309290"/>
            <a:ext cx="254493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Clone Information</a:t>
            </a:r>
          </a:p>
        </p:txBody>
      </p:sp>
      <p:sp>
        <p:nvSpPr>
          <p:cNvPr id="80" name="下矢印 79"/>
          <p:cNvSpPr/>
          <p:nvPr/>
        </p:nvSpPr>
        <p:spPr>
          <a:xfrm>
            <a:off x="1791594" y="1957178"/>
            <a:ext cx="460184" cy="379681"/>
          </a:xfrm>
          <a:prstGeom prst="downArrow">
            <a:avLst/>
          </a:prstGeom>
          <a:solidFill>
            <a:srgbClr val="DCFCE2"/>
          </a:solidFill>
          <a:ln>
            <a:solidFill>
              <a:srgbClr val="808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2" name="下矢印 81"/>
          <p:cNvSpPr/>
          <p:nvPr/>
        </p:nvSpPr>
        <p:spPr>
          <a:xfrm>
            <a:off x="1782157" y="3898877"/>
            <a:ext cx="460184" cy="379681"/>
          </a:xfrm>
          <a:prstGeom prst="downArrow">
            <a:avLst/>
          </a:prstGeom>
          <a:solidFill>
            <a:srgbClr val="FFFFCC"/>
          </a:solidFill>
          <a:ln>
            <a:solidFill>
              <a:srgbClr val="808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3" name="下矢印 82"/>
          <p:cNvSpPr/>
          <p:nvPr/>
        </p:nvSpPr>
        <p:spPr>
          <a:xfrm>
            <a:off x="1782157" y="4863376"/>
            <a:ext cx="460184" cy="379681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80808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Text Box 22"/>
          <p:cNvSpPr txBox="1">
            <a:spLocks noChangeArrowheads="1"/>
          </p:cNvSpPr>
          <p:nvPr/>
        </p:nvSpPr>
        <p:spPr bwMode="auto">
          <a:xfrm>
            <a:off x="531336" y="1878205"/>
            <a:ext cx="1260257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ja-JP" dirty="0" smtClean="0"/>
              <a:t>CCFinderX</a:t>
            </a:r>
            <a:endParaRPr lang="en-US" altLang="ja-JP" dirty="0"/>
          </a:p>
        </p:txBody>
      </p:sp>
      <p:sp>
        <p:nvSpPr>
          <p:cNvPr id="42" name="Text Box 7"/>
          <p:cNvSpPr txBox="1">
            <a:spLocks noChangeArrowheads="1"/>
          </p:cNvSpPr>
          <p:nvPr/>
        </p:nvSpPr>
        <p:spPr bwMode="auto">
          <a:xfrm>
            <a:off x="750126" y="3406413"/>
            <a:ext cx="2531326" cy="400110"/>
          </a:xfrm>
          <a:prstGeom prst="rect">
            <a:avLst/>
          </a:prstGeom>
          <a:solidFill>
            <a:srgbClr val="AFCEEB">
              <a:alpha val="49804"/>
            </a:srgbClr>
          </a:solidFill>
          <a:ln w="28575">
            <a:solidFill>
              <a:srgbClr val="808080"/>
            </a:solidFill>
            <a:miter lim="800000"/>
            <a:headEnd/>
            <a:tailEnd/>
          </a:ln>
          <a:effectLst/>
        </p:spPr>
        <p:txBody>
          <a:bodyPr wrap="square" bIns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ja-JP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Transformation</a:t>
            </a:r>
            <a:endParaRPr lang="en-US" altLang="ja-JP" sz="2000" dirty="0">
              <a:solidFill>
                <a:schemeClr val="tx1">
                  <a:lumMod val="50000"/>
                  <a:lumOff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3" name="下矢印 42"/>
          <p:cNvSpPr/>
          <p:nvPr/>
        </p:nvSpPr>
        <p:spPr>
          <a:xfrm>
            <a:off x="1782157" y="2934378"/>
            <a:ext cx="460184" cy="379681"/>
          </a:xfrm>
          <a:prstGeom prst="downArrow">
            <a:avLst/>
          </a:prstGeom>
          <a:solidFill>
            <a:srgbClr val="D7E7F5"/>
          </a:solidFill>
          <a:ln>
            <a:solidFill>
              <a:srgbClr val="808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角丸四角形吹き出し 43"/>
          <p:cNvSpPr/>
          <p:nvPr/>
        </p:nvSpPr>
        <p:spPr>
          <a:xfrm>
            <a:off x="3885231" y="4570967"/>
            <a:ext cx="4770276" cy="1725661"/>
          </a:xfrm>
          <a:prstGeom prst="wedgeRoundRectCallout">
            <a:avLst>
              <a:gd name="adj1" fmla="val -60065"/>
              <a:gd name="adj2" fmla="val -40824"/>
              <a:gd name="adj3" fmla="val 16667"/>
            </a:avLst>
          </a:prstGeom>
          <a:solidFill>
            <a:srgbClr val="FFFFD1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Formats code clones readable in GemX.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GemX is a visualization tool of code clone information.</a:t>
            </a:r>
            <a:endParaRPr kumimoji="1" lang="ja-JP" altLang="en-US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5" name="Text Box 6"/>
          <p:cNvSpPr txBox="1">
            <a:spLocks noChangeArrowheads="1"/>
          </p:cNvSpPr>
          <p:nvPr/>
        </p:nvSpPr>
        <p:spPr bwMode="auto">
          <a:xfrm>
            <a:off x="5499859" y="4430241"/>
            <a:ext cx="1588329" cy="289757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square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Formatting</a:t>
            </a:r>
          </a:p>
        </p:txBody>
      </p:sp>
      <p:sp>
        <p:nvSpPr>
          <p:cNvPr id="164" name="角丸四角形吹き出し 163"/>
          <p:cNvSpPr/>
          <p:nvPr/>
        </p:nvSpPr>
        <p:spPr>
          <a:xfrm>
            <a:off x="3903425" y="3397640"/>
            <a:ext cx="4781196" cy="831688"/>
          </a:xfrm>
          <a:prstGeom prst="wedgeRoundRectCallout">
            <a:avLst>
              <a:gd name="adj1" fmla="val -59195"/>
              <a:gd name="adj2" fmla="val 79492"/>
              <a:gd name="adj3" fmla="val 16667"/>
            </a:avLst>
          </a:prstGeom>
          <a:solidFill>
            <a:srgbClr val="FFFFD1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Constructs</a:t>
            </a:r>
            <a:r>
              <a:rPr kumimoji="1"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suffix tree of transformed tokens to detect code clones.</a:t>
            </a:r>
          </a:p>
        </p:txBody>
      </p:sp>
      <p:sp>
        <p:nvSpPr>
          <p:cNvPr id="196" name="Text Box 6"/>
          <p:cNvSpPr txBox="1">
            <a:spLocks noChangeArrowheads="1"/>
          </p:cNvSpPr>
          <p:nvPr/>
        </p:nvSpPr>
        <p:spPr bwMode="auto">
          <a:xfrm>
            <a:off x="5499859" y="3198167"/>
            <a:ext cx="1588328" cy="286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square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Detection</a:t>
            </a:r>
          </a:p>
        </p:txBody>
      </p:sp>
    </p:spTree>
    <p:extLst>
      <p:ext uri="{BB962C8B-B14F-4D97-AF65-F5344CB8AC3E}">
        <p14:creationId xmlns:p14="http://schemas.microsoft.com/office/powerpoint/2010/main" val="393669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コンテンツ プレースホルダー 2"/>
          <p:cNvSpPr txBox="1">
            <a:spLocks/>
          </p:cNvSpPr>
          <p:nvPr/>
        </p:nvSpPr>
        <p:spPr bwMode="auto">
          <a:xfrm>
            <a:off x="882738" y="3757845"/>
            <a:ext cx="7574586" cy="75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18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16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15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dirty="0" smtClean="0"/>
              <a:t>More simple extension mechanism is required to handle additional languages. </a:t>
            </a:r>
            <a:r>
              <a:rPr lang="ja-JP" altLang="en-US" sz="1800" dirty="0" smtClean="0"/>
              <a:t>[</a:t>
            </a:r>
            <a:r>
              <a:rPr lang="en-US" altLang="ja-JP" sz="1800" dirty="0" smtClean="0"/>
              <a:t>3]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Motivation of Our Research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94943" y="2285927"/>
            <a:ext cx="7762181" cy="876199"/>
          </a:xfrm>
        </p:spPr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en-US" altLang="ja-JP" dirty="0" smtClean="0"/>
              <a:t>   It is necessary to implement </a:t>
            </a:r>
            <a:r>
              <a:rPr lang="en-US" altLang="ja-JP" dirty="0"/>
              <a:t>lexical </a:t>
            </a:r>
            <a:r>
              <a:rPr lang="en-US" altLang="ja-JP" dirty="0" smtClean="0"/>
              <a:t>analyzers.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altLang="ja-JP" sz="2000" dirty="0"/>
              <a:t>-- </a:t>
            </a:r>
            <a:r>
              <a:rPr lang="en-US" altLang="ja-JP" sz="2000" dirty="0" smtClean="0"/>
              <a:t>This implementation takes more </a:t>
            </a:r>
            <a:r>
              <a:rPr lang="en-US" altLang="ja-JP" sz="2000" dirty="0"/>
              <a:t>time </a:t>
            </a:r>
            <a:r>
              <a:rPr lang="en-US" altLang="ja-JP" sz="2000" dirty="0" smtClean="0"/>
              <a:t>and effort.</a:t>
            </a:r>
            <a:endParaRPr lang="en-US" altLang="ja-JP" sz="18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AF22D-9F2B-4645-BAD4-678212F0273D}" type="slidenum">
              <a:rPr lang="ja-JP" altLang="en-US" smtClean="0">
                <a:solidFill>
                  <a:srgbClr val="000000"/>
                </a:solidFill>
              </a:rPr>
              <a:pPr/>
              <a:t>9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7" name="スマイル 6"/>
          <p:cNvSpPr/>
          <p:nvPr/>
        </p:nvSpPr>
        <p:spPr>
          <a:xfrm>
            <a:off x="594943" y="2299141"/>
            <a:ext cx="343668" cy="343668"/>
          </a:xfrm>
          <a:prstGeom prst="smileyFace">
            <a:avLst>
              <a:gd name="adj" fmla="val -4653"/>
            </a:avLst>
          </a:prstGeom>
          <a:solidFill>
            <a:schemeClr val="accent5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スマイル 7"/>
          <p:cNvSpPr/>
          <p:nvPr/>
        </p:nvSpPr>
        <p:spPr>
          <a:xfrm>
            <a:off x="585906" y="3772078"/>
            <a:ext cx="343668" cy="343668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35176" y="5149350"/>
            <a:ext cx="7822148" cy="890914"/>
          </a:xfrm>
          <a:prstGeom prst="rect">
            <a:avLst/>
          </a:prstGeom>
          <a:solidFill>
            <a:srgbClr val="FFE9A3"/>
          </a:solidFill>
          <a:ln w="190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bIns="0" rtlCol="0" anchor="ctr" anchorCtr="0">
            <a:noAutofit/>
          </a:bodyPr>
          <a:lstStyle/>
          <a:p>
            <a:r>
              <a:rPr lang="en-US" altLang="ja-JP" sz="2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 is necessary to input lexical differences among programming languages.</a:t>
            </a:r>
            <a:endParaRPr lang="en-US" altLang="ja-JP" sz="2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コンテンツ プレースホルダー 2"/>
          <p:cNvSpPr txBox="1">
            <a:spLocks/>
          </p:cNvSpPr>
          <p:nvPr/>
        </p:nvSpPr>
        <p:spPr bwMode="auto">
          <a:xfrm>
            <a:off x="403623" y="1118655"/>
            <a:ext cx="8401844" cy="8697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18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16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15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1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 Historic" panose="020B0502040204020203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  <a:buFont typeface="Wingdings" panose="05000000000000000000" pitchFamily="2" charset="2"/>
              <a:buChar char="l"/>
            </a:pPr>
            <a:r>
              <a:rPr lang="en-US" altLang="ja-JP" dirty="0" smtClean="0"/>
              <a:t>When we apply a clone detection tool to additional languages…</a:t>
            </a:r>
            <a:endParaRPr lang="en-US" altLang="ja-JP" sz="1800" dirty="0" smtClean="0"/>
          </a:p>
        </p:txBody>
      </p:sp>
      <p:sp>
        <p:nvSpPr>
          <p:cNvPr id="11" name="右矢印 10"/>
          <p:cNvSpPr/>
          <p:nvPr/>
        </p:nvSpPr>
        <p:spPr>
          <a:xfrm rot="5400000">
            <a:off x="4370323" y="4451799"/>
            <a:ext cx="468441" cy="726967"/>
          </a:xfrm>
          <a:prstGeom prst="rightArrow">
            <a:avLst/>
          </a:prstGeom>
          <a:gradFill>
            <a:gsLst>
              <a:gs pos="0">
                <a:srgbClr val="FFFF00"/>
              </a:gs>
              <a:gs pos="100000">
                <a:srgbClr val="FFC000"/>
              </a:gs>
            </a:gsLst>
            <a:lin ang="0" scaled="0"/>
          </a:gradFill>
          <a:ln w="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右矢印 11"/>
          <p:cNvSpPr/>
          <p:nvPr/>
        </p:nvSpPr>
        <p:spPr>
          <a:xfrm rot="5400000">
            <a:off x="4380544" y="3077788"/>
            <a:ext cx="447998" cy="726967"/>
          </a:xfrm>
          <a:prstGeom prst="rightArrow">
            <a:avLst/>
          </a:prstGeom>
          <a:solidFill>
            <a:srgbClr val="FFFF00"/>
          </a:solidFill>
          <a:ln w="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17501" y="6345713"/>
            <a:ext cx="8433701" cy="438856"/>
          </a:xfrm>
          <a:prstGeom prst="rect">
            <a:avLst/>
          </a:prstGeom>
          <a:solidFill>
            <a:srgbClr val="FFFFCC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r>
              <a:rPr lang="en-US" altLang="ja-JP" sz="1200" dirty="0" smtClean="0"/>
              <a:t>[3] Kazunori</a:t>
            </a:r>
            <a:r>
              <a:rPr lang="en-US" altLang="ja-JP" sz="1200" dirty="0"/>
              <a:t> </a:t>
            </a:r>
            <a:r>
              <a:rPr lang="en-US" altLang="ja-JP" sz="1200" dirty="0" smtClean="0"/>
              <a:t>Sakamoto</a:t>
            </a:r>
            <a:r>
              <a:rPr lang="en-US" altLang="ja-JP" sz="1200" dirty="0"/>
              <a:t>. </a:t>
            </a:r>
            <a:r>
              <a:rPr lang="en-US" altLang="ja-JP" sz="1200" dirty="0" err="1"/>
              <a:t>Occf</a:t>
            </a:r>
            <a:r>
              <a:rPr lang="en-US" altLang="ja-JP" sz="1200" dirty="0"/>
              <a:t>: A framework for developing test coverage measurement tools supporting multiple programming languages. Software Testing, IEEE Sixth International Conference on</a:t>
            </a:r>
            <a:r>
              <a:rPr lang="en-US" altLang="ja-JP" sz="1200" dirty="0" smtClean="0"/>
              <a:t>, Verification </a:t>
            </a:r>
            <a:r>
              <a:rPr lang="en-US" altLang="ja-JP" sz="1200" dirty="0"/>
              <a:t>and Validation (ICST), </a:t>
            </a:r>
            <a:r>
              <a:rPr lang="en-US" altLang="ja-JP" sz="1200" dirty="0" smtClean="0"/>
              <a:t>pp.422--430. 2013</a:t>
            </a:r>
            <a:endParaRPr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869663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3" grpId="0" uiExpand="1" build="p"/>
      <p:bldP spid="7" grpId="0" animBg="1"/>
      <p:bldP spid="8" grpId="0" animBg="1"/>
      <p:bldP spid="9" grpId="0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Default Theme">
  <a:themeElements>
    <a:clrScheme name="s-cool15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-cool15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-cool15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-cool15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-cool15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-cool15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-cool15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-cool15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-cool15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-cool15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-cool15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-cool15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-cool15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Default Theme" id="{013CA6ED-5568-4FDE-8AB8-4D1FA7F96E61}" vid="{E8A5111C-AB58-46FF-9FFA-FDD7D45C344C}"/>
    </a:ext>
  </a:extLst>
</a:theme>
</file>

<file path=ppt/theme/theme2.xml><?xml version="1.0" encoding="utf-8"?>
<a:theme xmlns:a="http://schemas.openxmlformats.org/drawingml/2006/main" name="テーマ1">
  <a:themeElements>
    <a:clrScheme name="s-cool15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-cool15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-cool15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-cool15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-cool15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-cool15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-cool15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-cool15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-cool15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-cool15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-cool15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-cool15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-cool15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テーマ1" id="{1933A2DC-2C09-4B3C-97FC-EB9B1D06C524}" vid="{E830799C-38CE-465B-B2DB-96DAE533C239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37220</TotalTime>
  <Words>1572</Words>
  <Application>Microsoft Office PowerPoint</Application>
  <PresentationFormat>画面に合わせる (4:3)</PresentationFormat>
  <Paragraphs>373</Paragraphs>
  <Slides>22</Slides>
  <Notes>22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22</vt:i4>
      </vt:variant>
    </vt:vector>
  </HeadingPairs>
  <TitlesOfParts>
    <vt:vector size="34" baseType="lpstr">
      <vt:lpstr>Arial Unicode MS</vt:lpstr>
      <vt:lpstr>ＭＳ Ｐゴシック</vt:lpstr>
      <vt:lpstr>Segoe UI Historic</vt:lpstr>
      <vt:lpstr>メイリオ</vt:lpstr>
      <vt:lpstr>Arial</vt:lpstr>
      <vt:lpstr>Calibri</vt:lpstr>
      <vt:lpstr>Calibri Light</vt:lpstr>
      <vt:lpstr>Ebrima</vt:lpstr>
      <vt:lpstr>Segoe UI</vt:lpstr>
      <vt:lpstr>Wingdings</vt:lpstr>
      <vt:lpstr>Default Theme</vt:lpstr>
      <vt:lpstr>テーマ1</vt:lpstr>
      <vt:lpstr>CCFinderSW: Clone Detection Tool with Flexible Multilingual Tokenization</vt:lpstr>
      <vt:lpstr>Code Clone</vt:lpstr>
      <vt:lpstr>Type-1 Code Clone[1]</vt:lpstr>
      <vt:lpstr>Type-2 Code Clone[1]</vt:lpstr>
      <vt:lpstr>A Clone Detection Tool CCFinderX[2] [3] </vt:lpstr>
      <vt:lpstr>Lexical Analysis in CCFinderX</vt:lpstr>
      <vt:lpstr>Transformation in CCFinderX</vt:lpstr>
      <vt:lpstr>Detection and Formatting in CCFinderX</vt:lpstr>
      <vt:lpstr>Motivation of Our Research</vt:lpstr>
      <vt:lpstr>Various Comment Rules</vt:lpstr>
      <vt:lpstr>Various Reserved Words</vt:lpstr>
      <vt:lpstr>An Overview of Our Research</vt:lpstr>
      <vt:lpstr>PowerPoint プレゼンテーション</vt:lpstr>
      <vt:lpstr>Comment Elimination: Category of Rules</vt:lpstr>
      <vt:lpstr>Comment Elimination: 26 Options</vt:lpstr>
      <vt:lpstr>Comment Elimination: Flexible Options</vt:lpstr>
      <vt:lpstr>Tokenization for Clone Detection</vt:lpstr>
      <vt:lpstr>Evaluation: Comment Elimination</vt:lpstr>
      <vt:lpstr>Task about `Comments’</vt:lpstr>
      <vt:lpstr>Result of the Evaluation</vt:lpstr>
      <vt:lpstr>A Code Clone in Rosetta Code</vt:lpstr>
      <vt:lpstr>Conclusion and Future work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APSEC PP</dc:title>
  <dc:creator>瀬村雄一</dc:creator>
  <cp:lastModifiedBy>瀬村雄一</cp:lastModifiedBy>
  <cp:revision>1071</cp:revision>
  <cp:lastPrinted>2017-12-01T04:38:34Z</cp:lastPrinted>
  <dcterms:created xsi:type="dcterms:W3CDTF">2016-06-30T06:52:02Z</dcterms:created>
  <dcterms:modified xsi:type="dcterms:W3CDTF">2017-12-08T17:25:29Z</dcterms:modified>
</cp:coreProperties>
</file>