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270" r:id="rId3"/>
    <p:sldId id="289" r:id="rId4"/>
    <p:sldId id="283" r:id="rId5"/>
    <p:sldId id="293" r:id="rId6"/>
    <p:sldId id="286" r:id="rId7"/>
    <p:sldId id="282" r:id="rId8"/>
    <p:sldId id="300" r:id="rId9"/>
    <p:sldId id="285" r:id="rId10"/>
    <p:sldId id="294" r:id="rId11"/>
    <p:sldId id="296" r:id="rId12"/>
    <p:sldId id="298" r:id="rId13"/>
    <p:sldId id="309" r:id="rId14"/>
    <p:sldId id="310" r:id="rId15"/>
    <p:sldId id="313" r:id="rId16"/>
    <p:sldId id="312" r:id="rId17"/>
    <p:sldId id="305" r:id="rId18"/>
    <p:sldId id="299" r:id="rId19"/>
    <p:sldId id="302" r:id="rId20"/>
    <p:sldId id="306" r:id="rId21"/>
    <p:sldId id="307" r:id="rId2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7936" autoAdjust="0"/>
  </p:normalViewPr>
  <p:slideViewPr>
    <p:cSldViewPr snapToGrid="0">
      <p:cViewPr varScale="1">
        <p:scale>
          <a:sx n="81" d="100"/>
          <a:sy n="81" d="100"/>
        </p:scale>
        <p:origin x="1464" y="78"/>
      </p:cViewPr>
      <p:guideLst/>
    </p:cSldViewPr>
  </p:slideViewPr>
  <p:outlineViewPr>
    <p:cViewPr>
      <p:scale>
        <a:sx n="33" d="100"/>
        <a:sy n="33" d="100"/>
      </p:scale>
      <p:origin x="0" y="-8851"/>
    </p:cViewPr>
  </p:outlineViewPr>
  <p:notesTextViewPr>
    <p:cViewPr>
      <p:scale>
        <a:sx n="100" d="100"/>
        <a:sy n="100" d="100"/>
      </p:scale>
      <p:origin x="0" y="0"/>
    </p:cViewPr>
  </p:notesTextViewPr>
  <p:notesViewPr>
    <p:cSldViewPr snapToGrid="0">
      <p:cViewPr varScale="1">
        <p:scale>
          <a:sx n="65" d="100"/>
          <a:sy n="65" d="100"/>
        </p:scale>
        <p:origin x="3366"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50263" cy="498475"/>
          </a:xfrm>
          <a:prstGeom prst="rect">
            <a:avLst/>
          </a:prstGeom>
        </p:spPr>
        <p:txBody>
          <a:bodyPr vert="horz" lIns="91431" tIns="45716" rIns="91431"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50" y="2"/>
            <a:ext cx="2950263" cy="498475"/>
          </a:xfrm>
          <a:prstGeom prst="rect">
            <a:avLst/>
          </a:prstGeom>
        </p:spPr>
        <p:txBody>
          <a:bodyPr vert="horz" lIns="91431" tIns="45716" rIns="91431" bIns="45716" rtlCol="0"/>
          <a:lstStyle>
            <a:lvl1pPr algn="r">
              <a:defRPr sz="1200"/>
            </a:lvl1pPr>
          </a:lstStyle>
          <a:p>
            <a:fld id="{758C00D6-C317-4BF3-9332-E34C229564B6}" type="datetimeFigureOut">
              <a:rPr kumimoji="1" lang="ja-JP" altLang="en-US" smtClean="0"/>
              <a:t>2018/1/18</a:t>
            </a:fld>
            <a:endParaRPr kumimoji="1" lang="ja-JP" altLang="en-US"/>
          </a:p>
        </p:txBody>
      </p:sp>
      <p:sp>
        <p:nvSpPr>
          <p:cNvPr id="4" name="フッター プレースホルダー 3"/>
          <p:cNvSpPr>
            <a:spLocks noGrp="1"/>
          </p:cNvSpPr>
          <p:nvPr>
            <p:ph type="ftr" sz="quarter" idx="2"/>
          </p:nvPr>
        </p:nvSpPr>
        <p:spPr>
          <a:xfrm>
            <a:off x="1" y="9440863"/>
            <a:ext cx="2950263" cy="498475"/>
          </a:xfrm>
          <a:prstGeom prst="rect">
            <a:avLst/>
          </a:prstGeom>
        </p:spPr>
        <p:txBody>
          <a:bodyPr vert="horz" lIns="91431" tIns="45716" rIns="91431"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50" y="9440863"/>
            <a:ext cx="2950263" cy="498475"/>
          </a:xfrm>
          <a:prstGeom prst="rect">
            <a:avLst/>
          </a:prstGeom>
        </p:spPr>
        <p:txBody>
          <a:bodyPr vert="horz" lIns="91431" tIns="45716" rIns="91431" bIns="45716"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8693"/>
          </a:xfrm>
          <a:prstGeom prst="rect">
            <a:avLst/>
          </a:prstGeom>
        </p:spPr>
        <p:txBody>
          <a:bodyPr vert="horz" lIns="91422" tIns="45711" rIns="91422"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1" y="3"/>
            <a:ext cx="2949787" cy="498693"/>
          </a:xfrm>
          <a:prstGeom prst="rect">
            <a:avLst/>
          </a:prstGeom>
        </p:spPr>
        <p:txBody>
          <a:bodyPr vert="horz" lIns="91422" tIns="45711" rIns="91422" bIns="45711" rtlCol="0"/>
          <a:lstStyle>
            <a:lvl1pPr algn="r">
              <a:defRPr sz="1200"/>
            </a:lvl1pPr>
          </a:lstStyle>
          <a:p>
            <a:fld id="{8618FBC5-8F42-4C47-A77D-5BDE0B5A1B30}" type="datetimeFigureOut">
              <a:rPr kumimoji="1" lang="ja-JP" altLang="en-US" smtClean="0"/>
              <a:t>2018/1/18</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2" tIns="45711" rIns="91422" bIns="45711" rtlCol="0" anchor="ctr"/>
          <a:lstStyle/>
          <a:p>
            <a:endParaRPr lang="ja-JP" altLang="en-US"/>
          </a:p>
        </p:txBody>
      </p:sp>
      <p:sp>
        <p:nvSpPr>
          <p:cNvPr id="5" name="ノート プレースホルダー 4"/>
          <p:cNvSpPr>
            <a:spLocks noGrp="1"/>
          </p:cNvSpPr>
          <p:nvPr>
            <p:ph type="body" sz="quarter" idx="3"/>
          </p:nvPr>
        </p:nvSpPr>
        <p:spPr>
          <a:xfrm>
            <a:off x="680720" y="4783310"/>
            <a:ext cx="5445760" cy="3913614"/>
          </a:xfrm>
          <a:prstGeom prst="rect">
            <a:avLst/>
          </a:prstGeom>
        </p:spPr>
        <p:txBody>
          <a:bodyPr vert="horz" lIns="91422" tIns="45711" rIns="91422" bIns="4571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650"/>
            <a:ext cx="2949787" cy="498692"/>
          </a:xfrm>
          <a:prstGeom prst="rect">
            <a:avLst/>
          </a:prstGeom>
        </p:spPr>
        <p:txBody>
          <a:bodyPr vert="horz" lIns="91422" tIns="45711" rIns="91422"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1" y="9440650"/>
            <a:ext cx="2949787" cy="498692"/>
          </a:xfrm>
          <a:prstGeom prst="rect">
            <a:avLst/>
          </a:prstGeom>
        </p:spPr>
        <p:txBody>
          <a:bodyPr vert="horz" lIns="91422" tIns="45711" rIns="91422" bIns="45711"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多くの</a:t>
            </a:r>
            <a:r>
              <a:rPr kumimoji="1" lang="en-US" altLang="ja-JP" dirty="0" smtClean="0"/>
              <a:t>API</a:t>
            </a:r>
            <a:r>
              <a:rPr kumimoji="1" lang="ja-JP" altLang="en-US" dirty="0" smtClean="0"/>
              <a:t>を連続で呼び出した際にのみ生じるエラーを検知できない</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2522864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ライブラリの更新は頻繁に行われる（成熟したプロジェクトの更新は年</a:t>
            </a:r>
            <a:r>
              <a:rPr lang="en-US" altLang="ja-JP" dirty="0"/>
              <a:t>1</a:t>
            </a:r>
            <a:r>
              <a:rPr lang="ja-JP" altLang="en-US" dirty="0"/>
              <a:t>回とか，そうでない若いものは</a:t>
            </a:r>
            <a:r>
              <a:rPr lang="en-US" altLang="ja-JP" dirty="0"/>
              <a:t>3</a:t>
            </a:r>
            <a:r>
              <a:rPr lang="ja-JP" altLang="en-US" dirty="0"/>
              <a:t>か月以下で更新とか）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4037891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指導教官の石尾先生の</a:t>
            </a:r>
            <a:r>
              <a:rPr kumimoji="1" lang="en-US" altLang="ja-JP" dirty="0" err="1" smtClean="0"/>
              <a:t>Selogger</a:t>
            </a:r>
            <a:r>
              <a:rPr kumimoji="1" lang="ja-JP" altLang="en-US" dirty="0" smtClean="0"/>
              <a:t>辺りを使えば任意の情報を持ってこれる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3372342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3654337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40526395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ここに関しては具体的に</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106919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一つの案</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1522609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4231989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ライブラリの更新は頻繁に行われる（成熟したプロジェクトの更新は年</a:t>
            </a:r>
            <a:r>
              <a:rPr lang="en-US" altLang="ja-JP" dirty="0"/>
              <a:t>1</a:t>
            </a:r>
            <a:r>
              <a:rPr lang="ja-JP" altLang="en-US" dirty="0"/>
              <a:t>回とか，そうでない若いものは</a:t>
            </a:r>
            <a:r>
              <a:rPr lang="en-US" altLang="ja-JP" dirty="0"/>
              <a:t>3</a:t>
            </a:r>
            <a:r>
              <a:rPr lang="ja-JP" altLang="en-US" dirty="0"/>
              <a:t>か月以下で更新とか）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39756513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1518646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ただ，ライブラリを使う上で問題がある．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10025347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765">
              <a:defRPr/>
            </a:pPr>
            <a:r>
              <a:rPr kumimoji="1" lang="ja-JP" altLang="en-US" dirty="0" smtClean="0"/>
              <a:t>現在のバージョンに修正</a:t>
            </a:r>
            <a:endParaRPr kumimoji="1" lang="en-US" altLang="ja-JP" dirty="0" smtClean="0"/>
          </a:p>
          <a:p>
            <a:pPr defTabSz="914765">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16691795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ただ，ライブラリを使う上で問題がある．若いライブラリ（～</a:t>
            </a:r>
            <a:r>
              <a:rPr kumimoji="1" lang="en-US" altLang="ja-JP" dirty="0" smtClean="0"/>
              <a:t>10</a:t>
            </a:r>
            <a:r>
              <a:rPr kumimoji="1" lang="ja-JP" altLang="en-US" dirty="0" smtClean="0"/>
              <a:t>年未満），成熟したライブラリ（</a:t>
            </a:r>
            <a:r>
              <a:rPr kumimoji="1" lang="en-US" altLang="ja-JP" dirty="0" smtClean="0"/>
              <a:t>10</a:t>
            </a:r>
            <a:r>
              <a:rPr kumimoji="1" lang="ja-JP" altLang="en-US" dirty="0" smtClean="0"/>
              <a:t>年以上～）</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2713349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若いライブラリ（～</a:t>
            </a:r>
            <a:r>
              <a:rPr kumimoji="1" lang="en-US" altLang="ja-JP" dirty="0" smtClean="0"/>
              <a:t>10</a:t>
            </a:r>
            <a:r>
              <a:rPr kumimoji="1" lang="ja-JP" altLang="en-US" dirty="0" smtClean="0"/>
              <a:t>年未満），成熟したライブラリ（</a:t>
            </a:r>
            <a:r>
              <a:rPr kumimoji="1" lang="en-US" altLang="ja-JP" dirty="0" smtClean="0"/>
              <a:t>10</a:t>
            </a:r>
            <a:r>
              <a:rPr kumimoji="1" lang="ja-JP" altLang="en-US" dirty="0" smtClean="0"/>
              <a:t>年以上～）</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4264851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Q. Java </a:t>
            </a:r>
            <a:r>
              <a:rPr kumimoji="1" lang="ja-JP" altLang="en-US" dirty="0" smtClean="0"/>
              <a:t>はライブラリ</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487716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もし，時限爆弾的にこれが起こったら</a:t>
            </a:r>
            <a:r>
              <a:rPr kumimoji="1" lang="en-US" altLang="ja-JP" dirty="0" smtClean="0"/>
              <a:t>……</a:t>
            </a:r>
          </a:p>
          <a:p>
            <a:endParaRPr kumimoji="1" lang="en-US" altLang="ja-JP" dirty="0" smtClean="0"/>
          </a:p>
          <a:p>
            <a:r>
              <a:rPr kumimoji="1" lang="en-US" altLang="ja-JP" dirty="0" smtClean="0"/>
              <a:t>Java8</a:t>
            </a:r>
            <a:r>
              <a:rPr kumimoji="1" lang="ja-JP" altLang="en-US" dirty="0" smtClean="0"/>
              <a:t>でしか使えない機能を実装後に非互換性が発覚→大変なことになる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2731035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098804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順番考える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636791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ライブラリの更新は頻繁に行われる（成熟したプロジェクトの更新は年</a:t>
            </a:r>
            <a:r>
              <a:rPr lang="en-US" altLang="ja-JP" dirty="0"/>
              <a:t>1</a:t>
            </a:r>
            <a:r>
              <a:rPr lang="ja-JP" altLang="en-US" dirty="0"/>
              <a:t>回とか，そうでない若いものは</a:t>
            </a:r>
            <a:r>
              <a:rPr lang="en-US" altLang="ja-JP" dirty="0"/>
              <a:t>3</a:t>
            </a:r>
            <a:r>
              <a:rPr lang="ja-JP" altLang="en-US" dirty="0"/>
              <a:t>か月以下で更新とか）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54286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マイナーバージョンアップデートだとマイナーの一番古いやつと新しいやつ、メジャーだとマイナーの最新とメジャーの最古</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17842823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4235" y="1484313"/>
            <a:ext cx="8187396" cy="1470025"/>
          </a:xfrm>
        </p:spPr>
        <p:txBody>
          <a:bodyPr/>
          <a:lstStyle/>
          <a:p>
            <a:r>
              <a:rPr lang="ja-JP" altLang="en-US" sz="3600" dirty="0"/>
              <a:t>ライブラリのバージョン更新支援</a:t>
            </a:r>
            <a:r>
              <a:rPr lang="ja-JP" altLang="en-US" sz="3600" dirty="0" smtClean="0"/>
              <a:t>のため</a:t>
            </a:r>
            <a:r>
              <a:rPr lang="ja-JP" altLang="en-US" sz="3600" dirty="0"/>
              <a:t>の実行</a:t>
            </a:r>
            <a:r>
              <a:rPr lang="ja-JP" altLang="en-US" sz="3600" dirty="0" smtClean="0"/>
              <a:t>トレースからのテストケース生成</a:t>
            </a:r>
            <a:endParaRPr kumimoji="1" lang="ja-JP" altLang="en-US" sz="3600" dirty="0"/>
          </a:p>
        </p:txBody>
      </p:sp>
      <p:sp>
        <p:nvSpPr>
          <p:cNvPr id="3" name="サブタイトル 2"/>
          <p:cNvSpPr>
            <a:spLocks noGrp="1"/>
          </p:cNvSpPr>
          <p:nvPr>
            <p:ph type="subTitle" idx="1"/>
          </p:nvPr>
        </p:nvSpPr>
        <p:spPr/>
        <p:txBody>
          <a:bodyPr/>
          <a:lstStyle/>
          <a:p>
            <a:endParaRPr lang="en-US" altLang="ja-JP" sz="2000" dirty="0"/>
          </a:p>
          <a:p>
            <a:r>
              <a:rPr lang="ja-JP" altLang="en-US" sz="2400" dirty="0"/>
              <a:t>〇嶋利一真</a:t>
            </a:r>
            <a:r>
              <a:rPr lang="en-US" altLang="ja-JP" sz="2400" baseline="30000" dirty="0"/>
              <a:t>1</a:t>
            </a:r>
            <a:r>
              <a:rPr lang="ja-JP" altLang="en-US" sz="2400" dirty="0"/>
              <a:t>  石尾隆</a:t>
            </a:r>
            <a:r>
              <a:rPr lang="en-US" altLang="ja-JP" sz="2400" baseline="30000" dirty="0"/>
              <a:t>2</a:t>
            </a:r>
            <a:r>
              <a:rPr lang="ja-JP" altLang="en-US" sz="2400" dirty="0"/>
              <a:t> 井上克郎</a:t>
            </a:r>
            <a:r>
              <a:rPr lang="en-US" altLang="ja-JP" sz="2400" baseline="30000" dirty="0"/>
              <a:t>1</a:t>
            </a:r>
            <a:endParaRPr lang="en-US" altLang="ja-JP" sz="2000" baseline="30000" dirty="0"/>
          </a:p>
          <a:p>
            <a:r>
              <a:rPr lang="en-US" altLang="ja-JP" sz="2400" baseline="30000" dirty="0"/>
              <a:t>1</a:t>
            </a:r>
            <a:r>
              <a:rPr lang="ja-JP" altLang="en-US" sz="2400" dirty="0"/>
              <a:t>大阪大学 </a:t>
            </a:r>
            <a:r>
              <a:rPr lang="ja-JP" altLang="en-US" sz="2400" baseline="30000" dirty="0"/>
              <a:t>２</a:t>
            </a:r>
            <a:r>
              <a:rPr lang="ja-JP" altLang="en-US" sz="2400" dirty="0"/>
              <a:t>奈良先端科学技術大学院大学</a:t>
            </a:r>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単体テスト</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dirty="0" smtClean="0"/>
              <a:t>単体テストの実施方法</a:t>
            </a:r>
            <a:endParaRPr lang="en-US" altLang="ja-JP" sz="2400" dirty="0"/>
          </a:p>
          <a:p>
            <a:r>
              <a:rPr lang="ja-JP" altLang="en-US" sz="2000" dirty="0"/>
              <a:t>ソフトウェア</a:t>
            </a:r>
            <a:r>
              <a:rPr lang="ja-JP" altLang="en-US" sz="2000" dirty="0" smtClean="0"/>
              <a:t>に対して用意されたテストスイートを実行する</a:t>
            </a:r>
            <a:endParaRPr lang="en-US" altLang="ja-JP" sz="2000" dirty="0" smtClean="0"/>
          </a:p>
          <a:p>
            <a:r>
              <a:rPr lang="ja-JP" altLang="en-US" sz="2000" dirty="0" smtClean="0"/>
              <a:t>テストがすべて通れば正常に動作していると判断する</a:t>
            </a:r>
            <a:endParaRPr lang="en-US" altLang="ja-JP" sz="2000" dirty="0"/>
          </a:p>
          <a:p>
            <a:pPr marL="0" indent="0">
              <a:buNone/>
            </a:pPr>
            <a:endParaRPr lang="en-US" altLang="ja-JP" sz="2400" dirty="0" smtClean="0"/>
          </a:p>
          <a:p>
            <a:pPr marL="0" indent="0">
              <a:buNone/>
            </a:pPr>
            <a:r>
              <a:rPr lang="ja-JP" altLang="en-US" sz="2400" dirty="0" smtClean="0"/>
              <a:t>ライブラリ更新における単体テストの問題点</a:t>
            </a:r>
            <a:endParaRPr lang="en-US" altLang="ja-JP" sz="2400" dirty="0"/>
          </a:p>
          <a:p>
            <a:r>
              <a:rPr lang="ja-JP" altLang="en-US" sz="2000" dirty="0" smtClean="0"/>
              <a:t>単体テストは単純であるため，バージョン間での差異が十分に</a:t>
            </a:r>
            <a:r>
              <a:rPr lang="en-US" altLang="ja-JP" sz="2000" dirty="0" smtClean="0"/>
              <a:t/>
            </a:r>
            <a:br>
              <a:rPr lang="en-US" altLang="ja-JP" sz="2000" dirty="0" smtClean="0"/>
            </a:br>
            <a:r>
              <a:rPr lang="ja-JP" altLang="en-US" sz="2000" dirty="0" smtClean="0"/>
              <a:t>検出できないことがある</a:t>
            </a:r>
            <a:endParaRPr lang="en-US" altLang="ja-JP" sz="2000" dirty="0" smtClean="0"/>
          </a:p>
          <a:p>
            <a:pPr lvl="1"/>
            <a:r>
              <a:rPr lang="ja-JP" altLang="en-US" sz="1800" dirty="0" smtClean="0"/>
              <a:t>回帰テストの不十分性</a:t>
            </a:r>
            <a:r>
              <a:rPr lang="ja-JP" altLang="en-US" sz="1800" dirty="0"/>
              <a:t>は</a:t>
            </a:r>
            <a:r>
              <a:rPr lang="ja-JP" altLang="en-US" sz="1800" dirty="0" smtClean="0"/>
              <a:t>示されている</a:t>
            </a:r>
            <a:r>
              <a:rPr lang="en-US" altLang="ja-JP" sz="1800" dirty="0" smtClean="0"/>
              <a:t>[2]</a:t>
            </a:r>
          </a:p>
          <a:p>
            <a:r>
              <a:rPr lang="ja-JP" altLang="en-US" sz="2000" dirty="0" smtClean="0"/>
              <a:t>結合テスト，システムテストまでするとコストが大きくなる</a:t>
            </a:r>
            <a:endParaRPr lang="en-US" altLang="ja-JP" sz="2000" dirty="0" smtClean="0"/>
          </a:p>
          <a:p>
            <a:pPr lvl="1"/>
            <a:r>
              <a:rPr lang="ja-JP" altLang="en-US" sz="1600" dirty="0" smtClean="0"/>
              <a:t>ライブラリ更新は頻繁に行われるため</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8" name="テキスト ボックス 85"/>
          <p:cNvSpPr txBox="1"/>
          <p:nvPr/>
        </p:nvSpPr>
        <p:spPr>
          <a:xfrm>
            <a:off x="571500" y="5545020"/>
            <a:ext cx="7766379" cy="67242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 </a:t>
            </a:r>
            <a:r>
              <a:rPr lang="en-US" altLang="ja-JP" sz="1200" dirty="0"/>
              <a:t>Mostafa, S., Rodriguez, R. and Wang, X.: Experience </a:t>
            </a:r>
            <a:r>
              <a:rPr lang="en-US" altLang="ja-JP" sz="1200" dirty="0" smtClean="0"/>
              <a:t>paper</a:t>
            </a:r>
            <a:r>
              <a:rPr lang="en-US" altLang="ja-JP" sz="1200" dirty="0"/>
              <a:t>: a study on behavioral backward incompatibilities </a:t>
            </a:r>
            <a:r>
              <a:rPr lang="en-US" altLang="ja-JP" sz="1200" dirty="0" smtClean="0"/>
              <a:t>of Java </a:t>
            </a:r>
            <a:r>
              <a:rPr lang="en-US" altLang="ja-JP" sz="1200" dirty="0"/>
              <a:t>software, </a:t>
            </a:r>
            <a:r>
              <a:rPr lang="en-US" altLang="ja-JP" sz="1200" i="1" dirty="0"/>
              <a:t>Proceedings of the 26th ACM </a:t>
            </a:r>
            <a:r>
              <a:rPr lang="en-US" altLang="ja-JP" sz="1200" i="1" dirty="0" smtClean="0"/>
              <a:t>SIGSOFT International </a:t>
            </a:r>
            <a:r>
              <a:rPr lang="en-US" altLang="ja-JP" sz="1200" i="1" dirty="0"/>
              <a:t>Symposium on Software Testing and </a:t>
            </a:r>
            <a:r>
              <a:rPr lang="en-US" altLang="ja-JP" sz="1200" i="1" dirty="0" smtClean="0"/>
              <a:t>Analysis</a:t>
            </a:r>
            <a:r>
              <a:rPr lang="en-US" altLang="ja-JP" sz="1200" dirty="0"/>
              <a:t>, pp. </a:t>
            </a:r>
            <a:r>
              <a:rPr lang="en-US" altLang="ja-JP" sz="1200" dirty="0" smtClean="0"/>
              <a:t>215 -- 225 </a:t>
            </a:r>
            <a:r>
              <a:rPr lang="en-US" altLang="ja-JP" sz="1200" dirty="0"/>
              <a:t>(2017).</a:t>
            </a:r>
            <a:endParaRPr kumimoji="1" lang="ja-JP" altLang="en-US" sz="1200" dirty="0"/>
          </a:p>
        </p:txBody>
      </p:sp>
    </p:spTree>
    <p:extLst>
      <p:ext uri="{BB962C8B-B14F-4D97-AF65-F5344CB8AC3E}">
        <p14:creationId xmlns:p14="http://schemas.microsoft.com/office/powerpoint/2010/main" val="3297273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Relative Debugging</a:t>
            </a:r>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en-US" altLang="ja-JP" sz="2400" dirty="0" smtClean="0"/>
              <a:t>Relative Debugging</a:t>
            </a:r>
            <a:r>
              <a:rPr lang="en-US" altLang="ja-JP" sz="1800" dirty="0" smtClean="0"/>
              <a:t>[3]</a:t>
            </a:r>
            <a:endParaRPr lang="en-US" altLang="ja-JP" sz="2400" dirty="0" smtClean="0"/>
          </a:p>
          <a:p>
            <a:r>
              <a:rPr lang="ja-JP" altLang="en-US" sz="2000" dirty="0" smtClean="0"/>
              <a:t>二つのプログラムをステップ</a:t>
            </a:r>
            <a:r>
              <a:rPr lang="ja-JP" altLang="en-US" sz="2000" dirty="0"/>
              <a:t>実行</a:t>
            </a:r>
            <a:r>
              <a:rPr lang="ja-JP" altLang="en-US" sz="2000" dirty="0" smtClean="0"/>
              <a:t>し，各ステップで同一のデータを</a:t>
            </a:r>
            <a:r>
              <a:rPr lang="en-US" altLang="ja-JP" sz="2000" dirty="0" smtClean="0"/>
              <a:t/>
            </a:r>
            <a:br>
              <a:rPr lang="en-US" altLang="ja-JP" sz="2000" dirty="0" smtClean="0"/>
            </a:br>
            <a:r>
              <a:rPr lang="ja-JP" altLang="en-US" sz="2000" dirty="0" smtClean="0"/>
              <a:t>保持しているか確認する</a:t>
            </a:r>
            <a:endParaRPr lang="en-US" altLang="ja-JP" sz="2000" dirty="0" smtClean="0"/>
          </a:p>
          <a:p>
            <a:r>
              <a:rPr lang="ja-JP" altLang="en-US" sz="2000" dirty="0" smtClean="0"/>
              <a:t>ステップ実行に差分が生じた段階でそれを開発者に通知する</a:t>
            </a:r>
            <a:endParaRPr lang="en-US" altLang="ja-JP" sz="2000" dirty="0" smtClean="0"/>
          </a:p>
          <a:p>
            <a:endParaRPr lang="en-US" altLang="ja-JP" sz="2400" dirty="0" smtClean="0"/>
          </a:p>
          <a:p>
            <a:pPr marL="0" indent="0">
              <a:buNone/>
            </a:pPr>
            <a:r>
              <a:rPr lang="ja-JP" altLang="en-US" sz="2400" dirty="0"/>
              <a:t>ライブラリ更新に</a:t>
            </a:r>
            <a:r>
              <a:rPr lang="ja-JP" altLang="en-US" sz="2400" dirty="0" smtClean="0"/>
              <a:t>おける </a:t>
            </a:r>
            <a:r>
              <a:rPr lang="en-US" altLang="ja-JP" sz="2400" dirty="0" smtClean="0"/>
              <a:t>Relative Debugging</a:t>
            </a:r>
            <a:r>
              <a:rPr lang="ja-JP" altLang="en-US" sz="2400" dirty="0"/>
              <a:t> </a:t>
            </a:r>
            <a:r>
              <a:rPr lang="ja-JP" altLang="en-US" sz="2400" dirty="0" smtClean="0"/>
              <a:t>の</a:t>
            </a:r>
            <a:r>
              <a:rPr lang="ja-JP" altLang="en-US" sz="2400" dirty="0"/>
              <a:t>問題点</a:t>
            </a:r>
            <a:endParaRPr lang="en-US" altLang="ja-JP" sz="2400" dirty="0"/>
          </a:p>
          <a:p>
            <a:r>
              <a:rPr lang="ja-JP" altLang="en-US" sz="2000" dirty="0" smtClean="0"/>
              <a:t>ステップごとに動作を記録するため大規模ソフトウェアで適用が困難である</a:t>
            </a:r>
            <a:endParaRPr lang="en-US" altLang="ja-JP" sz="2400" dirty="0"/>
          </a:p>
          <a:p>
            <a:r>
              <a:rPr lang="ja-JP" altLang="en-US" sz="2000" dirty="0" smtClean="0"/>
              <a:t>実行を比較するためには十分なテストケースが必要である</a:t>
            </a:r>
            <a:endParaRPr lang="en-US" altLang="ja-JP" sz="2000" dirty="0"/>
          </a:p>
          <a:p>
            <a:endParaRPr lang="en-US" altLang="ja-JP" sz="2400" dirty="0" smtClean="0"/>
          </a:p>
          <a:p>
            <a:endParaRPr lang="en-US" altLang="ja-JP" sz="2400" dirty="0"/>
          </a:p>
          <a:p>
            <a:endParaRPr lang="en-US" altLang="ja-JP" sz="2400" dirty="0" smtClean="0"/>
          </a:p>
          <a:p>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9" name="テキスト ボックス 85"/>
          <p:cNvSpPr txBox="1"/>
          <p:nvPr/>
        </p:nvSpPr>
        <p:spPr>
          <a:xfrm>
            <a:off x="571500" y="5763718"/>
            <a:ext cx="7766379" cy="54500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[3] </a:t>
            </a:r>
            <a:r>
              <a:rPr lang="en-US" altLang="ja-JP" sz="1200" dirty="0"/>
              <a:t>Abramson, D., Foster, I., </a:t>
            </a:r>
            <a:r>
              <a:rPr lang="en-US" altLang="ja-JP" sz="1200" dirty="0" err="1"/>
              <a:t>Michalakes</a:t>
            </a:r>
            <a:r>
              <a:rPr lang="en-US" altLang="ja-JP" sz="1200" dirty="0"/>
              <a:t>, J. and </a:t>
            </a:r>
            <a:r>
              <a:rPr lang="en-US" altLang="ja-JP" sz="1200" dirty="0" err="1"/>
              <a:t>Sosi</a:t>
            </a:r>
            <a:r>
              <a:rPr lang="en-US" altLang="ja-JP" sz="1200" dirty="0"/>
              <a:t>, </a:t>
            </a:r>
            <a:r>
              <a:rPr lang="en-US" altLang="ja-JP" sz="1200" dirty="0" err="1"/>
              <a:t>R</a:t>
            </a:r>
            <a:r>
              <a:rPr lang="en-US" altLang="ja-JP" sz="1200" dirty="0" err="1" smtClean="0"/>
              <a:t>.:Relative</a:t>
            </a:r>
            <a:r>
              <a:rPr lang="en-US" altLang="ja-JP" sz="1200" dirty="0" smtClean="0"/>
              <a:t> </a:t>
            </a:r>
            <a:r>
              <a:rPr lang="en-US" altLang="ja-JP" sz="1200" dirty="0"/>
              <a:t>debugging: a new methodology for debugging</a:t>
            </a:r>
          </a:p>
          <a:p>
            <a:r>
              <a:rPr lang="en-US" altLang="ja-JP" sz="1200" dirty="0" err="1"/>
              <a:t>scientic</a:t>
            </a:r>
            <a:r>
              <a:rPr lang="en-US" altLang="ja-JP" sz="1200" dirty="0"/>
              <a:t> applications, </a:t>
            </a:r>
            <a:r>
              <a:rPr lang="en-US" altLang="ja-JP" sz="1200" i="1" dirty="0"/>
              <a:t>Communications of the ACM</a:t>
            </a:r>
            <a:r>
              <a:rPr lang="en-US" altLang="ja-JP" sz="1200" dirty="0"/>
              <a:t>, </a:t>
            </a:r>
            <a:r>
              <a:rPr lang="en-US" altLang="ja-JP" sz="1200" dirty="0" smtClean="0"/>
              <a:t>pp.69 --77 </a:t>
            </a:r>
            <a:r>
              <a:rPr lang="en-US" altLang="ja-JP" sz="1200" dirty="0"/>
              <a:t>(1996</a:t>
            </a:r>
            <a:r>
              <a:rPr lang="en-US" altLang="ja-JP" sz="1200" dirty="0" smtClean="0"/>
              <a:t>)</a:t>
            </a:r>
            <a:endParaRPr kumimoji="1" lang="ja-JP" altLang="en-US" sz="1200" dirty="0"/>
          </a:p>
        </p:txBody>
      </p:sp>
    </p:spTree>
    <p:extLst>
      <p:ext uri="{BB962C8B-B14F-4D97-AF65-F5344CB8AC3E}">
        <p14:creationId xmlns:p14="http://schemas.microsoft.com/office/powerpoint/2010/main" val="163057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提案手法の概要</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b="1" dirty="0" smtClean="0"/>
              <a:t>ライブラリの更新前後における振舞いの変化を記録・比較</a:t>
            </a:r>
            <a:r>
              <a:rPr lang="ja-JP" altLang="en-US" sz="2400" dirty="0" smtClean="0"/>
              <a:t>する</a:t>
            </a:r>
            <a:endParaRPr lang="en-US" altLang="ja-JP" sz="2400" dirty="0" smtClean="0"/>
          </a:p>
          <a:p>
            <a:pPr lvl="1"/>
            <a:r>
              <a:rPr lang="ja-JP" altLang="en-US" sz="2000" dirty="0"/>
              <a:t>記録</a:t>
            </a:r>
            <a:r>
              <a:rPr lang="ja-JP" altLang="en-US" sz="2000" dirty="0" smtClean="0"/>
              <a:t>する</a:t>
            </a:r>
            <a:r>
              <a:rPr lang="ja-JP" altLang="en-US" sz="2000" dirty="0"/>
              <a:t>手法</a:t>
            </a:r>
            <a:r>
              <a:rPr lang="ja-JP" altLang="en-US" sz="2000" dirty="0" smtClean="0"/>
              <a:t>としては卒業研究で開発したデバッガの技術を使用</a:t>
            </a:r>
            <a:endParaRPr lang="en-US" altLang="ja-JP" sz="2000" dirty="0" smtClean="0"/>
          </a:p>
          <a:p>
            <a:pPr marL="0" indent="0">
              <a:buNone/>
            </a:pPr>
            <a:endParaRPr kumimoji="1" lang="en-US" altLang="ja-JP" sz="2400" dirty="0" smtClean="0"/>
          </a:p>
          <a:p>
            <a:pPr marL="0" indent="0">
              <a:buNone/>
            </a:pPr>
            <a:r>
              <a:rPr lang="ja-JP" altLang="en-US" sz="2400" dirty="0" smtClean="0"/>
              <a:t>特徴</a:t>
            </a:r>
            <a:endParaRPr kumimoji="1" lang="en-US" altLang="ja-JP" sz="2400" dirty="0"/>
          </a:p>
          <a:p>
            <a:r>
              <a:rPr kumimoji="1" lang="ja-JP" altLang="en-US" sz="2400" dirty="0" smtClean="0"/>
              <a:t>ライブラリ</a:t>
            </a:r>
            <a:r>
              <a:rPr lang="ja-JP" altLang="en-US" sz="2400" dirty="0" smtClean="0"/>
              <a:t>更新の回帰テスト</a:t>
            </a:r>
            <a:r>
              <a:rPr kumimoji="1" lang="ja-JP" altLang="en-US" sz="2400" dirty="0" smtClean="0"/>
              <a:t>に</a:t>
            </a:r>
            <a:r>
              <a:rPr kumimoji="1" lang="ja-JP" altLang="en-US" sz="2400" dirty="0" smtClean="0">
                <a:solidFill>
                  <a:srgbClr val="FF0000"/>
                </a:solidFill>
              </a:rPr>
              <a:t>特化した</a:t>
            </a:r>
            <a:r>
              <a:rPr kumimoji="1" lang="ja-JP" altLang="en-US" sz="2400" dirty="0" smtClean="0"/>
              <a:t>手法である</a:t>
            </a:r>
            <a:endParaRPr kumimoji="1" lang="en-US" altLang="ja-JP" sz="2000" dirty="0" smtClean="0"/>
          </a:p>
          <a:p>
            <a:pPr lvl="1"/>
            <a:r>
              <a:rPr lang="ja-JP" altLang="en-US" sz="2000" dirty="0"/>
              <a:t>ライブラリ呼出し前後のみに</a:t>
            </a:r>
            <a:r>
              <a:rPr lang="ja-JP" altLang="en-US" sz="2000" dirty="0" smtClean="0"/>
              <a:t>着目</a:t>
            </a:r>
            <a:endParaRPr lang="en-US" altLang="ja-JP" sz="2000" dirty="0"/>
          </a:p>
          <a:p>
            <a:pPr lvl="1"/>
            <a:endParaRPr lang="en-US" altLang="ja-JP" sz="1600" dirty="0"/>
          </a:p>
          <a:p>
            <a:r>
              <a:rPr kumimoji="1" lang="ja-JP" altLang="en-US" sz="2400" dirty="0" smtClean="0"/>
              <a:t>手作業でライブラリのテストケースを記述する必要はない</a:t>
            </a:r>
            <a:endParaRPr kumimoji="1" lang="en-US" altLang="ja-JP" sz="2400" dirty="0" smtClean="0"/>
          </a:p>
          <a:p>
            <a:pPr lvl="1"/>
            <a:r>
              <a:rPr lang="ja-JP" altLang="en-US" sz="2000" dirty="0" smtClean="0"/>
              <a:t>すでにあるテストケースを有効に活用</a:t>
            </a:r>
            <a:endParaRPr kumimoji="1" lang="en-US" altLang="ja-JP" sz="1800" dirty="0" smtClean="0"/>
          </a:p>
          <a:p>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6" name="角丸四角形吹き出し 5"/>
          <p:cNvSpPr/>
          <p:nvPr/>
        </p:nvSpPr>
        <p:spPr>
          <a:xfrm>
            <a:off x="5486399" y="2507751"/>
            <a:ext cx="3476979" cy="636044"/>
          </a:xfrm>
          <a:prstGeom prst="wedgeRoundRectCallout">
            <a:avLst>
              <a:gd name="adj1" fmla="val -18381"/>
              <a:gd name="adj2" fmla="val -685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任意の位置に</a:t>
            </a:r>
            <a:r>
              <a:rPr lang="ja-JP" altLang="en-US" dirty="0" smtClean="0">
                <a:solidFill>
                  <a:schemeClr val="tx1"/>
                </a:solidFill>
              </a:rPr>
              <a:t>おける変数情報を実行を止めずに取得可能</a:t>
            </a:r>
            <a:endParaRPr lang="ja-JP" altLang="en-US" dirty="0">
              <a:solidFill>
                <a:schemeClr val="tx1"/>
              </a:solidFill>
            </a:endParaRPr>
          </a:p>
        </p:txBody>
      </p:sp>
    </p:spTree>
    <p:extLst>
      <p:ext uri="{BB962C8B-B14F-4D97-AF65-F5344CB8AC3E}">
        <p14:creationId xmlns:p14="http://schemas.microsoft.com/office/powerpoint/2010/main" val="2360355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提案手法のアイディア</a:t>
            </a:r>
            <a:r>
              <a:rPr kumimoji="1" lang="en-US" altLang="ja-JP" dirty="0" smtClean="0"/>
              <a:t>(1/3)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5" name="メモ 4"/>
          <p:cNvSpPr/>
          <p:nvPr/>
        </p:nvSpPr>
        <p:spPr>
          <a:xfrm>
            <a:off x="457200" y="2553195"/>
            <a:ext cx="1407226" cy="1591293"/>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6" name="直線コネクタ 5"/>
          <p:cNvCxnSpPr/>
          <p:nvPr/>
        </p:nvCxnSpPr>
        <p:spPr>
          <a:xfrm>
            <a:off x="636394" y="3034817"/>
            <a:ext cx="1054694" cy="3"/>
          </a:xfrm>
          <a:prstGeom prst="line">
            <a:avLst/>
          </a:prstGeom>
        </p:spPr>
        <p:style>
          <a:lnRef idx="1">
            <a:schemeClr val="dk1"/>
          </a:lnRef>
          <a:fillRef idx="0">
            <a:schemeClr val="dk1"/>
          </a:fillRef>
          <a:effectRef idx="0">
            <a:schemeClr val="dk1"/>
          </a:effectRef>
          <a:fontRef idx="minor">
            <a:schemeClr val="tx1"/>
          </a:fontRef>
        </p:style>
      </p:cxnSp>
      <p:cxnSp>
        <p:nvCxnSpPr>
          <p:cNvPr id="7" name="直線コネクタ 6"/>
          <p:cNvCxnSpPr/>
          <p:nvPr/>
        </p:nvCxnSpPr>
        <p:spPr>
          <a:xfrm>
            <a:off x="636394" y="3308279"/>
            <a:ext cx="1054694" cy="3"/>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p:cNvCxnSpPr/>
          <p:nvPr/>
        </p:nvCxnSpPr>
        <p:spPr>
          <a:xfrm>
            <a:off x="636395" y="3583030"/>
            <a:ext cx="1054694" cy="3"/>
          </a:xfrm>
          <a:prstGeom prst="line">
            <a:avLst/>
          </a:prstGeom>
        </p:spPr>
        <p:style>
          <a:lnRef idx="1">
            <a:schemeClr val="dk1"/>
          </a:lnRef>
          <a:fillRef idx="0">
            <a:schemeClr val="dk1"/>
          </a:fillRef>
          <a:effectRef idx="0">
            <a:schemeClr val="dk1"/>
          </a:effectRef>
          <a:fontRef idx="minor">
            <a:schemeClr val="tx1"/>
          </a:fontRef>
        </p:style>
      </p:cxnSp>
      <p:cxnSp>
        <p:nvCxnSpPr>
          <p:cNvPr id="9" name="直線コネクタ 8"/>
          <p:cNvCxnSpPr/>
          <p:nvPr/>
        </p:nvCxnSpPr>
        <p:spPr>
          <a:xfrm>
            <a:off x="636394" y="3857781"/>
            <a:ext cx="1054694" cy="3"/>
          </a:xfrm>
          <a:prstGeom prst="line">
            <a:avLst/>
          </a:prstGeom>
        </p:spPr>
        <p:style>
          <a:lnRef idx="1">
            <a:schemeClr val="dk1"/>
          </a:lnRef>
          <a:fillRef idx="0">
            <a:schemeClr val="dk1"/>
          </a:fillRef>
          <a:effectRef idx="0">
            <a:schemeClr val="dk1"/>
          </a:effectRef>
          <a:fontRef idx="minor">
            <a:schemeClr val="tx1"/>
          </a:fontRef>
        </p:style>
      </p:cxnSp>
      <p:sp>
        <p:nvSpPr>
          <p:cNvPr id="18" name="テキスト ボックス 17"/>
          <p:cNvSpPr txBox="1"/>
          <p:nvPr/>
        </p:nvSpPr>
        <p:spPr>
          <a:xfrm>
            <a:off x="416335" y="4285724"/>
            <a:ext cx="1488954" cy="400110"/>
          </a:xfrm>
          <a:prstGeom prst="rect">
            <a:avLst/>
          </a:prstGeom>
          <a:noFill/>
        </p:spPr>
        <p:txBody>
          <a:bodyPr wrap="square" rtlCol="0">
            <a:spAutoFit/>
          </a:bodyPr>
          <a:lstStyle/>
          <a:p>
            <a:pPr algn="ctr"/>
            <a:r>
              <a:rPr lang="ja-JP" altLang="en-US" sz="2000" dirty="0" smtClean="0"/>
              <a:t>ソフトウェア</a:t>
            </a:r>
            <a:endParaRPr lang="ja-JP" altLang="en-US" sz="2000" dirty="0"/>
          </a:p>
        </p:txBody>
      </p:sp>
      <p:cxnSp>
        <p:nvCxnSpPr>
          <p:cNvPr id="25" name="直線コネクタ 24"/>
          <p:cNvCxnSpPr/>
          <p:nvPr/>
        </p:nvCxnSpPr>
        <p:spPr>
          <a:xfrm>
            <a:off x="633466" y="2746824"/>
            <a:ext cx="1054694" cy="3"/>
          </a:xfrm>
          <a:prstGeom prst="line">
            <a:avLst/>
          </a:prstGeom>
        </p:spPr>
        <p:style>
          <a:lnRef idx="1">
            <a:schemeClr val="dk1"/>
          </a:lnRef>
          <a:fillRef idx="0">
            <a:schemeClr val="dk1"/>
          </a:fillRef>
          <a:effectRef idx="0">
            <a:schemeClr val="dk1"/>
          </a:effectRef>
          <a:fontRef idx="minor">
            <a:schemeClr val="tx1"/>
          </a:fontRef>
        </p:style>
      </p:cxnSp>
      <p:sp>
        <p:nvSpPr>
          <p:cNvPr id="26" name="角丸四角形 25"/>
          <p:cNvSpPr/>
          <p:nvPr/>
        </p:nvSpPr>
        <p:spPr>
          <a:xfrm>
            <a:off x="633466" y="2929388"/>
            <a:ext cx="1054693" cy="19632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四角形吹き出し 27"/>
          <p:cNvSpPr/>
          <p:nvPr/>
        </p:nvSpPr>
        <p:spPr>
          <a:xfrm>
            <a:off x="2152293" y="2746824"/>
            <a:ext cx="2585962" cy="1211283"/>
          </a:xfrm>
          <a:prstGeom prst="wedgeRectCallout">
            <a:avLst>
              <a:gd name="adj1" fmla="val -61040"/>
              <a:gd name="adj2" fmla="val -28058"/>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en-US" altLang="ja-JP" sz="2000" dirty="0" smtClean="0">
                <a:solidFill>
                  <a:schemeClr val="tx1"/>
                </a:solidFill>
              </a:rPr>
              <a:t>...</a:t>
            </a:r>
          </a:p>
          <a:p>
            <a:r>
              <a:rPr kumimoji="1" lang="en-US" altLang="ja-JP" sz="2000" dirty="0" smtClean="0">
                <a:solidFill>
                  <a:schemeClr val="tx1"/>
                </a:solidFill>
              </a:rPr>
              <a:t>list=</a:t>
            </a:r>
            <a:r>
              <a:rPr kumimoji="1" lang="en-US" altLang="ja-JP" sz="2000" dirty="0" err="1" smtClean="0">
                <a:solidFill>
                  <a:schemeClr val="tx1"/>
                </a:solidFill>
              </a:rPr>
              <a:t>libraryA</a:t>
            </a:r>
            <a:r>
              <a:rPr kumimoji="1" lang="en-US" altLang="ja-JP" sz="2000" dirty="0" smtClean="0">
                <a:solidFill>
                  <a:schemeClr val="tx1"/>
                </a:solidFill>
              </a:rPr>
              <a:t>(</a:t>
            </a:r>
            <a:r>
              <a:rPr kumimoji="1" lang="en-US" altLang="ja-JP" sz="2000" dirty="0" err="1" smtClean="0">
                <a:solidFill>
                  <a:schemeClr val="tx1"/>
                </a:solidFill>
              </a:rPr>
              <a:t>x,y</a:t>
            </a:r>
            <a:r>
              <a:rPr kumimoji="1" lang="en-US" altLang="ja-JP" sz="2000" dirty="0" smtClean="0">
                <a:solidFill>
                  <a:schemeClr val="tx1"/>
                </a:solidFill>
              </a:rPr>
              <a:t>);</a:t>
            </a:r>
          </a:p>
          <a:p>
            <a:r>
              <a:rPr lang="en-US" altLang="ja-JP" sz="2000" dirty="0" smtClean="0">
                <a:solidFill>
                  <a:schemeClr val="tx1"/>
                </a:solidFill>
              </a:rPr>
              <a:t>...</a:t>
            </a:r>
            <a:endParaRPr kumimoji="1" lang="ja-JP" altLang="en-US" sz="2000" dirty="0">
              <a:solidFill>
                <a:schemeClr val="tx1"/>
              </a:solidFill>
            </a:endParaRPr>
          </a:p>
        </p:txBody>
      </p:sp>
      <p:sp>
        <p:nvSpPr>
          <p:cNvPr id="29" name="メモ 28"/>
          <p:cNvSpPr/>
          <p:nvPr/>
        </p:nvSpPr>
        <p:spPr>
          <a:xfrm>
            <a:off x="6466952" y="2500912"/>
            <a:ext cx="1407226" cy="1591293"/>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2" name="メモ 31"/>
          <p:cNvSpPr/>
          <p:nvPr/>
        </p:nvSpPr>
        <p:spPr>
          <a:xfrm>
            <a:off x="6619352" y="2653312"/>
            <a:ext cx="1407226" cy="1591293"/>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3" name="メモ 32"/>
          <p:cNvSpPr/>
          <p:nvPr/>
        </p:nvSpPr>
        <p:spPr>
          <a:xfrm>
            <a:off x="6771752" y="2805712"/>
            <a:ext cx="1407226" cy="1591293"/>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4" name="テキスト ボックス 33"/>
          <p:cNvSpPr txBox="1"/>
          <p:nvPr/>
        </p:nvSpPr>
        <p:spPr>
          <a:xfrm>
            <a:off x="6003561" y="4397005"/>
            <a:ext cx="2503357" cy="707886"/>
          </a:xfrm>
          <a:prstGeom prst="rect">
            <a:avLst/>
          </a:prstGeom>
          <a:noFill/>
        </p:spPr>
        <p:txBody>
          <a:bodyPr wrap="square" rtlCol="0">
            <a:spAutoFit/>
          </a:bodyPr>
          <a:lstStyle/>
          <a:p>
            <a:pPr algn="ctr"/>
            <a:r>
              <a:rPr lang="ja-JP" altLang="en-US" sz="2000" dirty="0" smtClean="0"/>
              <a:t>ライブラリ</a:t>
            </a:r>
            <a:r>
              <a:rPr lang="en-US" altLang="ja-JP" sz="2000" dirty="0" smtClean="0"/>
              <a:t>A </a:t>
            </a:r>
          </a:p>
          <a:p>
            <a:pPr algn="ctr"/>
            <a:r>
              <a:rPr lang="en-US" altLang="ja-JP" sz="2000" dirty="0" smtClean="0"/>
              <a:t>(</a:t>
            </a:r>
            <a:r>
              <a:rPr lang="en-US" altLang="ja-JP" sz="2000" dirty="0" smtClean="0">
                <a:solidFill>
                  <a:srgbClr val="FF0000"/>
                </a:solidFill>
              </a:rPr>
              <a:t>ver1.0</a:t>
            </a:r>
            <a:r>
              <a:rPr lang="en-US" altLang="ja-JP" sz="2000" dirty="0" smtClean="0"/>
              <a:t>)</a:t>
            </a:r>
            <a:endParaRPr lang="ja-JP" altLang="en-US" sz="2000" dirty="0"/>
          </a:p>
        </p:txBody>
      </p:sp>
      <p:sp>
        <p:nvSpPr>
          <p:cNvPr id="35" name="下矢印 34"/>
          <p:cNvSpPr/>
          <p:nvPr/>
        </p:nvSpPr>
        <p:spPr>
          <a:xfrm rot="16200000">
            <a:off x="5493508" y="2336745"/>
            <a:ext cx="182564" cy="17140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下矢印 35"/>
          <p:cNvSpPr/>
          <p:nvPr/>
        </p:nvSpPr>
        <p:spPr>
          <a:xfrm rot="5400000" flipH="1">
            <a:off x="5467888" y="2726026"/>
            <a:ext cx="212862" cy="17140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4705192" y="2650788"/>
            <a:ext cx="1488954" cy="461665"/>
          </a:xfrm>
          <a:prstGeom prst="rect">
            <a:avLst/>
          </a:prstGeom>
          <a:noFill/>
        </p:spPr>
        <p:txBody>
          <a:bodyPr wrap="square" rtlCol="0">
            <a:spAutoFit/>
          </a:bodyPr>
          <a:lstStyle/>
          <a:p>
            <a:pPr algn="ctr"/>
            <a:r>
              <a:rPr lang="en-US" altLang="ja-JP" sz="2400" dirty="0" err="1" smtClean="0"/>
              <a:t>x,y</a:t>
            </a:r>
            <a:endParaRPr lang="ja-JP" altLang="en-US" sz="2400" dirty="0"/>
          </a:p>
        </p:txBody>
      </p:sp>
      <p:sp>
        <p:nvSpPr>
          <p:cNvPr id="38" name="テキスト ボックス 37"/>
          <p:cNvSpPr txBox="1"/>
          <p:nvPr/>
        </p:nvSpPr>
        <p:spPr>
          <a:xfrm>
            <a:off x="4705192" y="3723098"/>
            <a:ext cx="1488954" cy="461665"/>
          </a:xfrm>
          <a:prstGeom prst="rect">
            <a:avLst/>
          </a:prstGeom>
          <a:noFill/>
        </p:spPr>
        <p:txBody>
          <a:bodyPr wrap="square" rtlCol="0">
            <a:spAutoFit/>
          </a:bodyPr>
          <a:lstStyle/>
          <a:p>
            <a:pPr algn="ctr"/>
            <a:r>
              <a:rPr lang="en-US" altLang="ja-JP" sz="2400" dirty="0" smtClean="0"/>
              <a:t>list</a:t>
            </a:r>
            <a:endParaRPr lang="ja-JP" altLang="en-US" sz="2400" dirty="0"/>
          </a:p>
        </p:txBody>
      </p:sp>
      <p:sp>
        <p:nvSpPr>
          <p:cNvPr id="22" name="角丸四角形 21"/>
          <p:cNvSpPr/>
          <p:nvPr/>
        </p:nvSpPr>
        <p:spPr>
          <a:xfrm>
            <a:off x="1560916" y="5248932"/>
            <a:ext cx="6011056" cy="9736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入力 </a:t>
            </a:r>
            <a:r>
              <a:rPr lang="en-US" altLang="ja-JP" sz="2400" dirty="0">
                <a:solidFill>
                  <a:schemeClr val="tx1"/>
                </a:solidFill>
              </a:rPr>
              <a:t>“</a:t>
            </a:r>
            <a:r>
              <a:rPr lang="en-US" altLang="ja-JP" sz="2400" dirty="0" err="1">
                <a:solidFill>
                  <a:schemeClr val="tx1"/>
                </a:solidFill>
              </a:rPr>
              <a:t>x,y</a:t>
            </a:r>
            <a:r>
              <a:rPr lang="en-US" altLang="ja-JP" sz="2400" dirty="0">
                <a:solidFill>
                  <a:schemeClr val="tx1"/>
                </a:solidFill>
              </a:rPr>
              <a:t>” </a:t>
            </a:r>
            <a:r>
              <a:rPr lang="ja-JP" altLang="en-US" sz="2400" dirty="0">
                <a:solidFill>
                  <a:schemeClr val="tx1"/>
                </a:solidFill>
              </a:rPr>
              <a:t>に対する戻り値 </a:t>
            </a:r>
            <a:r>
              <a:rPr lang="en-US" altLang="ja-JP" sz="2400" dirty="0">
                <a:solidFill>
                  <a:schemeClr val="tx1"/>
                </a:solidFill>
              </a:rPr>
              <a:t>“list</a:t>
            </a:r>
            <a:r>
              <a:rPr lang="en-US" altLang="ja-JP" sz="2400" dirty="0" smtClean="0">
                <a:solidFill>
                  <a:schemeClr val="tx1"/>
                </a:solidFill>
              </a:rPr>
              <a:t>”</a:t>
            </a:r>
            <a:r>
              <a:rPr lang="ja-JP" altLang="en-US" sz="2400" dirty="0" smtClean="0">
                <a:solidFill>
                  <a:schemeClr val="tx1"/>
                </a:solidFill>
              </a:rPr>
              <a:t> を</a:t>
            </a:r>
            <a:r>
              <a:rPr lang="en-US" altLang="ja-JP" sz="2400" dirty="0">
                <a:solidFill>
                  <a:schemeClr val="tx1"/>
                </a:solidFill>
              </a:rPr>
              <a:t/>
            </a:r>
            <a:br>
              <a:rPr lang="en-US" altLang="ja-JP" sz="2400" dirty="0">
                <a:solidFill>
                  <a:schemeClr val="tx1"/>
                </a:solidFill>
              </a:rPr>
            </a:br>
            <a:r>
              <a:rPr lang="ja-JP" altLang="en-US" sz="2400" dirty="0">
                <a:solidFill>
                  <a:schemeClr val="tx1"/>
                </a:solidFill>
              </a:rPr>
              <a:t>テストケースとして記録しておく</a:t>
            </a:r>
          </a:p>
        </p:txBody>
      </p:sp>
    </p:spTree>
    <p:extLst>
      <p:ext uri="{BB962C8B-B14F-4D97-AF65-F5344CB8AC3E}">
        <p14:creationId xmlns:p14="http://schemas.microsoft.com/office/powerpoint/2010/main" val="3940416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fade">
                                      <p:cBhvr>
                                        <p:cTn id="10" dur="500"/>
                                        <p:tgtEl>
                                          <p:spTgt spid="3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fade">
                                      <p:cBhvr>
                                        <p:cTn id="13" dur="500"/>
                                        <p:tgtEl>
                                          <p:spTgt spid="3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fade">
                                      <p:cBhvr>
                                        <p:cTn id="16" dur="500"/>
                                        <p:tgtEl>
                                          <p:spTgt spid="3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p:bldP spid="38" grpId="0"/>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提案手法のアイディア</a:t>
            </a:r>
            <a:r>
              <a:rPr kumimoji="1" lang="en-US" altLang="ja-JP" dirty="0" smtClean="0"/>
              <a:t>(2/3)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5" name="メモ 4"/>
          <p:cNvSpPr/>
          <p:nvPr/>
        </p:nvSpPr>
        <p:spPr>
          <a:xfrm>
            <a:off x="457200" y="2553195"/>
            <a:ext cx="1407226" cy="1591293"/>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6" name="直線コネクタ 5"/>
          <p:cNvCxnSpPr/>
          <p:nvPr/>
        </p:nvCxnSpPr>
        <p:spPr>
          <a:xfrm>
            <a:off x="636394" y="3034817"/>
            <a:ext cx="1054694" cy="3"/>
          </a:xfrm>
          <a:prstGeom prst="line">
            <a:avLst/>
          </a:prstGeom>
        </p:spPr>
        <p:style>
          <a:lnRef idx="1">
            <a:schemeClr val="dk1"/>
          </a:lnRef>
          <a:fillRef idx="0">
            <a:schemeClr val="dk1"/>
          </a:fillRef>
          <a:effectRef idx="0">
            <a:schemeClr val="dk1"/>
          </a:effectRef>
          <a:fontRef idx="minor">
            <a:schemeClr val="tx1"/>
          </a:fontRef>
        </p:style>
      </p:cxnSp>
      <p:cxnSp>
        <p:nvCxnSpPr>
          <p:cNvPr id="7" name="直線コネクタ 6"/>
          <p:cNvCxnSpPr/>
          <p:nvPr/>
        </p:nvCxnSpPr>
        <p:spPr>
          <a:xfrm>
            <a:off x="636394" y="3308279"/>
            <a:ext cx="1054694" cy="3"/>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p:cNvCxnSpPr/>
          <p:nvPr/>
        </p:nvCxnSpPr>
        <p:spPr>
          <a:xfrm>
            <a:off x="636395" y="3583030"/>
            <a:ext cx="1054694" cy="3"/>
          </a:xfrm>
          <a:prstGeom prst="line">
            <a:avLst/>
          </a:prstGeom>
        </p:spPr>
        <p:style>
          <a:lnRef idx="1">
            <a:schemeClr val="dk1"/>
          </a:lnRef>
          <a:fillRef idx="0">
            <a:schemeClr val="dk1"/>
          </a:fillRef>
          <a:effectRef idx="0">
            <a:schemeClr val="dk1"/>
          </a:effectRef>
          <a:fontRef idx="minor">
            <a:schemeClr val="tx1"/>
          </a:fontRef>
        </p:style>
      </p:cxnSp>
      <p:cxnSp>
        <p:nvCxnSpPr>
          <p:cNvPr id="9" name="直線コネクタ 8"/>
          <p:cNvCxnSpPr/>
          <p:nvPr/>
        </p:nvCxnSpPr>
        <p:spPr>
          <a:xfrm>
            <a:off x="636394" y="3857781"/>
            <a:ext cx="1054694" cy="3"/>
          </a:xfrm>
          <a:prstGeom prst="line">
            <a:avLst/>
          </a:prstGeom>
        </p:spPr>
        <p:style>
          <a:lnRef idx="1">
            <a:schemeClr val="dk1"/>
          </a:lnRef>
          <a:fillRef idx="0">
            <a:schemeClr val="dk1"/>
          </a:fillRef>
          <a:effectRef idx="0">
            <a:schemeClr val="dk1"/>
          </a:effectRef>
          <a:fontRef idx="minor">
            <a:schemeClr val="tx1"/>
          </a:fontRef>
        </p:style>
      </p:cxnSp>
      <p:sp>
        <p:nvSpPr>
          <p:cNvPr id="18" name="テキスト ボックス 17"/>
          <p:cNvSpPr txBox="1"/>
          <p:nvPr/>
        </p:nvSpPr>
        <p:spPr>
          <a:xfrm>
            <a:off x="416335" y="4285724"/>
            <a:ext cx="1488954" cy="400110"/>
          </a:xfrm>
          <a:prstGeom prst="rect">
            <a:avLst/>
          </a:prstGeom>
          <a:noFill/>
        </p:spPr>
        <p:txBody>
          <a:bodyPr wrap="square" rtlCol="0">
            <a:spAutoFit/>
          </a:bodyPr>
          <a:lstStyle/>
          <a:p>
            <a:pPr algn="ctr"/>
            <a:r>
              <a:rPr lang="ja-JP" altLang="en-US" sz="2000" dirty="0" smtClean="0"/>
              <a:t>ソフトウェア</a:t>
            </a:r>
            <a:endParaRPr lang="ja-JP" altLang="en-US" sz="2000" dirty="0"/>
          </a:p>
        </p:txBody>
      </p:sp>
      <p:cxnSp>
        <p:nvCxnSpPr>
          <p:cNvPr id="25" name="直線コネクタ 24"/>
          <p:cNvCxnSpPr/>
          <p:nvPr/>
        </p:nvCxnSpPr>
        <p:spPr>
          <a:xfrm>
            <a:off x="633466" y="2746824"/>
            <a:ext cx="1054694" cy="3"/>
          </a:xfrm>
          <a:prstGeom prst="line">
            <a:avLst/>
          </a:prstGeom>
        </p:spPr>
        <p:style>
          <a:lnRef idx="1">
            <a:schemeClr val="dk1"/>
          </a:lnRef>
          <a:fillRef idx="0">
            <a:schemeClr val="dk1"/>
          </a:fillRef>
          <a:effectRef idx="0">
            <a:schemeClr val="dk1"/>
          </a:effectRef>
          <a:fontRef idx="minor">
            <a:schemeClr val="tx1"/>
          </a:fontRef>
        </p:style>
      </p:cxnSp>
      <p:sp>
        <p:nvSpPr>
          <p:cNvPr id="26" name="角丸四角形 25"/>
          <p:cNvSpPr/>
          <p:nvPr/>
        </p:nvSpPr>
        <p:spPr>
          <a:xfrm>
            <a:off x="633466" y="2929388"/>
            <a:ext cx="1054693" cy="19632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四角形吹き出し 27"/>
          <p:cNvSpPr/>
          <p:nvPr/>
        </p:nvSpPr>
        <p:spPr>
          <a:xfrm>
            <a:off x="2152293" y="2746824"/>
            <a:ext cx="2585962" cy="1211283"/>
          </a:xfrm>
          <a:prstGeom prst="wedgeRectCallout">
            <a:avLst>
              <a:gd name="adj1" fmla="val -61040"/>
              <a:gd name="adj2" fmla="val -28058"/>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en-US" altLang="ja-JP" sz="2000" dirty="0" smtClean="0">
                <a:solidFill>
                  <a:schemeClr val="tx1"/>
                </a:solidFill>
              </a:rPr>
              <a:t>...</a:t>
            </a:r>
          </a:p>
          <a:p>
            <a:r>
              <a:rPr kumimoji="1" lang="en-US" altLang="ja-JP" sz="2000" dirty="0" smtClean="0">
                <a:solidFill>
                  <a:schemeClr val="tx1"/>
                </a:solidFill>
              </a:rPr>
              <a:t>list=</a:t>
            </a:r>
            <a:r>
              <a:rPr kumimoji="1" lang="en-US" altLang="ja-JP" sz="2000" dirty="0" err="1" smtClean="0">
                <a:solidFill>
                  <a:schemeClr val="tx1"/>
                </a:solidFill>
              </a:rPr>
              <a:t>libraryA</a:t>
            </a:r>
            <a:r>
              <a:rPr kumimoji="1" lang="en-US" altLang="ja-JP" sz="2000" dirty="0" smtClean="0">
                <a:solidFill>
                  <a:schemeClr val="tx1"/>
                </a:solidFill>
              </a:rPr>
              <a:t>(</a:t>
            </a:r>
            <a:r>
              <a:rPr kumimoji="1" lang="en-US" altLang="ja-JP" sz="2000" dirty="0" err="1" smtClean="0">
                <a:solidFill>
                  <a:schemeClr val="tx1"/>
                </a:solidFill>
              </a:rPr>
              <a:t>x,y</a:t>
            </a:r>
            <a:r>
              <a:rPr kumimoji="1" lang="en-US" altLang="ja-JP" sz="2000" dirty="0" smtClean="0">
                <a:solidFill>
                  <a:schemeClr val="tx1"/>
                </a:solidFill>
              </a:rPr>
              <a:t>);</a:t>
            </a:r>
          </a:p>
          <a:p>
            <a:r>
              <a:rPr lang="en-US" altLang="ja-JP" sz="2000" dirty="0" smtClean="0">
                <a:solidFill>
                  <a:schemeClr val="tx1"/>
                </a:solidFill>
              </a:rPr>
              <a:t>...</a:t>
            </a:r>
            <a:endParaRPr kumimoji="1" lang="ja-JP" altLang="en-US" sz="2000" dirty="0">
              <a:solidFill>
                <a:schemeClr val="tx1"/>
              </a:solidFill>
            </a:endParaRPr>
          </a:p>
        </p:txBody>
      </p:sp>
      <p:sp>
        <p:nvSpPr>
          <p:cNvPr id="29" name="メモ 28"/>
          <p:cNvSpPr/>
          <p:nvPr/>
        </p:nvSpPr>
        <p:spPr>
          <a:xfrm>
            <a:off x="6466952" y="2500912"/>
            <a:ext cx="1407226" cy="1591293"/>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2" name="メモ 31"/>
          <p:cNvSpPr/>
          <p:nvPr/>
        </p:nvSpPr>
        <p:spPr>
          <a:xfrm>
            <a:off x="6619352" y="2653312"/>
            <a:ext cx="1407226" cy="1591293"/>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3" name="メモ 32"/>
          <p:cNvSpPr/>
          <p:nvPr/>
        </p:nvSpPr>
        <p:spPr>
          <a:xfrm>
            <a:off x="6771752" y="2805712"/>
            <a:ext cx="1407226" cy="1591293"/>
          </a:xfrm>
          <a:prstGeom prst="foldedCorner">
            <a:avLst/>
          </a:prstGeom>
          <a:solidFill>
            <a:schemeClr val="accent5">
              <a:lumMod val="9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34" name="テキスト ボックス 33"/>
          <p:cNvSpPr txBox="1"/>
          <p:nvPr/>
        </p:nvSpPr>
        <p:spPr>
          <a:xfrm>
            <a:off x="6003561" y="4397005"/>
            <a:ext cx="2503357" cy="707886"/>
          </a:xfrm>
          <a:prstGeom prst="rect">
            <a:avLst/>
          </a:prstGeom>
          <a:noFill/>
        </p:spPr>
        <p:txBody>
          <a:bodyPr wrap="square" rtlCol="0">
            <a:spAutoFit/>
          </a:bodyPr>
          <a:lstStyle/>
          <a:p>
            <a:pPr algn="ctr"/>
            <a:r>
              <a:rPr lang="ja-JP" altLang="en-US" sz="2000" dirty="0" smtClean="0"/>
              <a:t>ライブラリ</a:t>
            </a:r>
            <a:r>
              <a:rPr lang="en-US" altLang="ja-JP" sz="2000" dirty="0" smtClean="0"/>
              <a:t>A </a:t>
            </a:r>
          </a:p>
          <a:p>
            <a:pPr algn="ctr"/>
            <a:r>
              <a:rPr lang="en-US" altLang="ja-JP" sz="2000" dirty="0" smtClean="0"/>
              <a:t>(ver1.0</a:t>
            </a:r>
            <a:r>
              <a:rPr lang="ja-JP" altLang="en-US" sz="2000" dirty="0" smtClean="0"/>
              <a:t>→</a:t>
            </a:r>
            <a:r>
              <a:rPr lang="en-US" altLang="ja-JP" sz="2000" dirty="0" smtClean="0">
                <a:solidFill>
                  <a:srgbClr val="FF0000"/>
                </a:solidFill>
              </a:rPr>
              <a:t>ver1.1</a:t>
            </a:r>
            <a:r>
              <a:rPr lang="en-US" altLang="ja-JP" sz="2000" dirty="0" smtClean="0"/>
              <a:t>)</a:t>
            </a:r>
            <a:endParaRPr lang="ja-JP" altLang="en-US" sz="2000" dirty="0"/>
          </a:p>
        </p:txBody>
      </p:sp>
      <p:sp>
        <p:nvSpPr>
          <p:cNvPr id="35" name="下矢印 34"/>
          <p:cNvSpPr/>
          <p:nvPr/>
        </p:nvSpPr>
        <p:spPr>
          <a:xfrm rot="16200000">
            <a:off x="5493508" y="2336745"/>
            <a:ext cx="182564" cy="17140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下矢印 35"/>
          <p:cNvSpPr/>
          <p:nvPr/>
        </p:nvSpPr>
        <p:spPr>
          <a:xfrm rot="5400000" flipH="1">
            <a:off x="5467888" y="2726026"/>
            <a:ext cx="212862" cy="17140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4705192" y="2650788"/>
            <a:ext cx="1488954" cy="461665"/>
          </a:xfrm>
          <a:prstGeom prst="rect">
            <a:avLst/>
          </a:prstGeom>
          <a:noFill/>
        </p:spPr>
        <p:txBody>
          <a:bodyPr wrap="square" rtlCol="0">
            <a:spAutoFit/>
          </a:bodyPr>
          <a:lstStyle/>
          <a:p>
            <a:pPr algn="ctr"/>
            <a:r>
              <a:rPr lang="en-US" altLang="ja-JP" sz="2400" dirty="0" err="1" smtClean="0"/>
              <a:t>x,y</a:t>
            </a:r>
            <a:endParaRPr lang="ja-JP" altLang="en-US" sz="2400" dirty="0"/>
          </a:p>
        </p:txBody>
      </p:sp>
      <p:sp>
        <p:nvSpPr>
          <p:cNvPr id="38" name="テキスト ボックス 37"/>
          <p:cNvSpPr txBox="1"/>
          <p:nvPr/>
        </p:nvSpPr>
        <p:spPr>
          <a:xfrm>
            <a:off x="4705192" y="3723098"/>
            <a:ext cx="1488954" cy="461665"/>
          </a:xfrm>
          <a:prstGeom prst="rect">
            <a:avLst/>
          </a:prstGeom>
          <a:noFill/>
        </p:spPr>
        <p:txBody>
          <a:bodyPr wrap="square" rtlCol="0">
            <a:spAutoFit/>
          </a:bodyPr>
          <a:lstStyle/>
          <a:p>
            <a:pPr algn="ctr"/>
            <a:r>
              <a:rPr lang="en-US" altLang="ja-JP" sz="2400" dirty="0" smtClean="0"/>
              <a:t>list</a:t>
            </a:r>
            <a:endParaRPr lang="ja-JP" altLang="en-US" sz="2400" dirty="0"/>
          </a:p>
        </p:txBody>
      </p:sp>
      <p:sp>
        <p:nvSpPr>
          <p:cNvPr id="21" name="角丸四角形 20"/>
          <p:cNvSpPr/>
          <p:nvPr/>
        </p:nvSpPr>
        <p:spPr>
          <a:xfrm>
            <a:off x="1560916" y="5248932"/>
            <a:ext cx="6011056" cy="9736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入力 </a:t>
            </a:r>
            <a:r>
              <a:rPr lang="en-US" altLang="ja-JP" sz="2400" dirty="0" smtClean="0">
                <a:solidFill>
                  <a:schemeClr val="tx1"/>
                </a:solidFill>
              </a:rPr>
              <a:t>“</a:t>
            </a:r>
            <a:r>
              <a:rPr lang="en-US" altLang="ja-JP" sz="2400" dirty="0" err="1" smtClean="0">
                <a:solidFill>
                  <a:schemeClr val="tx1"/>
                </a:solidFill>
              </a:rPr>
              <a:t>x,y</a:t>
            </a:r>
            <a:r>
              <a:rPr lang="en-US" altLang="ja-JP" sz="2400" dirty="0" smtClean="0">
                <a:solidFill>
                  <a:schemeClr val="tx1"/>
                </a:solidFill>
              </a:rPr>
              <a:t>” </a:t>
            </a:r>
            <a:r>
              <a:rPr lang="ja-JP" altLang="en-US" sz="2400" dirty="0" smtClean="0">
                <a:solidFill>
                  <a:schemeClr val="tx1"/>
                </a:solidFill>
              </a:rPr>
              <a:t>に対して，戻り値 </a:t>
            </a:r>
            <a:r>
              <a:rPr lang="en-US" altLang="ja-JP" sz="2400" dirty="0" smtClean="0">
                <a:solidFill>
                  <a:schemeClr val="tx1"/>
                </a:solidFill>
              </a:rPr>
              <a:t>“list” </a:t>
            </a:r>
            <a:r>
              <a:rPr lang="ja-JP" altLang="en-US" sz="2400" dirty="0" smtClean="0">
                <a:solidFill>
                  <a:schemeClr val="tx1"/>
                </a:solidFill>
              </a:rPr>
              <a:t>が更新前と</a:t>
            </a:r>
            <a:endParaRPr lang="en-US" altLang="ja-JP" sz="2400" dirty="0" smtClean="0">
              <a:solidFill>
                <a:schemeClr val="tx1"/>
              </a:solidFill>
            </a:endParaRPr>
          </a:p>
          <a:p>
            <a:pPr algn="ctr"/>
            <a:r>
              <a:rPr lang="ja-JP" altLang="en-US" sz="2400" dirty="0" smtClean="0">
                <a:solidFill>
                  <a:schemeClr val="tx1"/>
                </a:solidFill>
              </a:rPr>
              <a:t>同じならライブラリ</a:t>
            </a:r>
            <a:r>
              <a:rPr lang="en-US" altLang="ja-JP" sz="2400" dirty="0" smtClean="0">
                <a:solidFill>
                  <a:schemeClr val="tx1"/>
                </a:solidFill>
              </a:rPr>
              <a:t>A</a:t>
            </a:r>
            <a:r>
              <a:rPr lang="ja-JP" altLang="en-US" sz="2400" dirty="0" smtClean="0">
                <a:solidFill>
                  <a:schemeClr val="tx1"/>
                </a:solidFill>
              </a:rPr>
              <a:t>を更新しても問題ない</a:t>
            </a:r>
            <a:endParaRPr lang="ja-JP" altLang="en-US" dirty="0">
              <a:solidFill>
                <a:schemeClr val="tx1"/>
              </a:solidFill>
            </a:endParaRPr>
          </a:p>
        </p:txBody>
      </p:sp>
    </p:spTree>
    <p:extLst>
      <p:ext uri="{BB962C8B-B14F-4D97-AF65-F5344CB8AC3E}">
        <p14:creationId xmlns:p14="http://schemas.microsoft.com/office/powerpoint/2010/main" val="589298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提案手法のアイディア</a:t>
            </a:r>
            <a:r>
              <a:rPr kumimoji="1" lang="en-US" altLang="ja-JP" dirty="0" smtClean="0"/>
              <a:t>(3/3)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22" name="コンテンツ プレースホルダー 2"/>
          <p:cNvSpPr>
            <a:spLocks noGrp="1"/>
          </p:cNvSpPr>
          <p:nvPr>
            <p:ph idx="1"/>
          </p:nvPr>
        </p:nvSpPr>
        <p:spPr>
          <a:xfrm>
            <a:off x="169333" y="1600201"/>
            <a:ext cx="8974667" cy="2021774"/>
          </a:xfrm>
        </p:spPr>
        <p:txBody>
          <a:bodyPr/>
          <a:lstStyle/>
          <a:p>
            <a:pPr marL="0" indent="0">
              <a:buNone/>
            </a:pPr>
            <a:r>
              <a:rPr lang="ja-JP" altLang="en-US" sz="2400" dirty="0" smtClean="0"/>
              <a:t>ライブラリ呼出し前の振舞いがバージョン</a:t>
            </a:r>
            <a:r>
              <a:rPr lang="ja-JP" altLang="en-US" sz="2400" dirty="0"/>
              <a:t>間</a:t>
            </a:r>
            <a:r>
              <a:rPr lang="ja-JP" altLang="en-US" sz="2400" dirty="0" smtClean="0"/>
              <a:t>で一致していた場合に</a:t>
            </a:r>
            <a:r>
              <a:rPr lang="en-US" altLang="ja-JP" sz="2400" dirty="0" smtClean="0"/>
              <a:t/>
            </a:r>
            <a:br>
              <a:rPr lang="en-US" altLang="ja-JP" sz="2400" dirty="0" smtClean="0"/>
            </a:br>
            <a:r>
              <a:rPr lang="ja-JP" altLang="en-US" sz="2400" dirty="0" smtClean="0"/>
              <a:t>ライブラリ呼出し後の振舞いがバージョン間で一致する</a:t>
            </a:r>
            <a:endParaRPr lang="en-US" altLang="ja-JP" sz="2400" dirty="0" smtClean="0"/>
          </a:p>
          <a:p>
            <a:pPr marL="0" indent="0">
              <a:buNone/>
            </a:pPr>
            <a:endParaRPr lang="en-US" altLang="ja-JP" sz="1100" dirty="0" smtClean="0"/>
          </a:p>
          <a:p>
            <a:pPr marL="0" indent="0">
              <a:buNone/>
            </a:pPr>
            <a:r>
              <a:rPr lang="ja-JP" altLang="en-US" sz="2400" dirty="0" smtClean="0"/>
              <a:t>→</a:t>
            </a:r>
            <a:r>
              <a:rPr lang="ja-JP" altLang="en-US" sz="2400" dirty="0"/>
              <a:t>更新後のライブラリが自分のソフトウェアに</a:t>
            </a:r>
            <a:r>
              <a:rPr lang="ja-JP" altLang="en-US" sz="2400" dirty="0" smtClean="0"/>
              <a:t>おいて</a:t>
            </a:r>
            <a:r>
              <a:rPr lang="en-US" altLang="ja-JP" sz="2400" dirty="0" smtClean="0"/>
              <a:t/>
            </a:r>
            <a:br>
              <a:rPr lang="en-US" altLang="ja-JP" sz="2400" dirty="0" smtClean="0"/>
            </a:br>
            <a:r>
              <a:rPr lang="ja-JP" altLang="en-US" sz="2400" dirty="0" smtClean="0"/>
              <a:t>　 後方</a:t>
            </a:r>
            <a:r>
              <a:rPr lang="ja-JP" altLang="en-US" sz="2400" dirty="0"/>
              <a:t>互換性を維持して</a:t>
            </a:r>
            <a:r>
              <a:rPr lang="ja-JP" altLang="en-US" sz="2400" dirty="0" smtClean="0"/>
              <a:t>いる</a:t>
            </a:r>
            <a:endParaRPr lang="en-US" altLang="ja-JP" sz="2400" dirty="0" smtClean="0"/>
          </a:p>
          <a:p>
            <a:pPr marL="0" indent="0">
              <a:buNone/>
            </a:pPr>
            <a:endParaRPr lang="en-US" altLang="ja-JP" sz="1400" dirty="0" smtClean="0"/>
          </a:p>
          <a:p>
            <a:pPr marL="0" indent="0">
              <a:buNone/>
            </a:pPr>
            <a:r>
              <a:rPr lang="ja-JP" altLang="en-US" sz="2400" dirty="0" smtClean="0"/>
              <a:t>振舞いを確認するためにどの情報を見ればよいのか？</a:t>
            </a:r>
            <a:endParaRPr lang="en-US" altLang="ja-JP" sz="2400" dirty="0"/>
          </a:p>
        </p:txBody>
      </p:sp>
      <p:graphicFrame>
        <p:nvGraphicFramePr>
          <p:cNvPr id="3" name="表 2"/>
          <p:cNvGraphicFramePr>
            <a:graphicFrameLocks noGrp="1"/>
          </p:cNvGraphicFramePr>
          <p:nvPr>
            <p:extLst>
              <p:ext uri="{D42A27DB-BD31-4B8C-83A1-F6EECF244321}">
                <p14:modId xmlns:p14="http://schemas.microsoft.com/office/powerpoint/2010/main" val="4219819974"/>
              </p:ext>
            </p:extLst>
          </p:nvPr>
        </p:nvGraphicFramePr>
        <p:xfrm>
          <a:off x="1098850" y="4325409"/>
          <a:ext cx="6935188" cy="1508760"/>
        </p:xfrm>
        <a:graphic>
          <a:graphicData uri="http://schemas.openxmlformats.org/drawingml/2006/table">
            <a:tbl>
              <a:tblPr firstRow="1" bandRow="1">
                <a:tableStyleId>{5C22544A-7EE6-4342-B048-85BDC9FD1C3A}</a:tableStyleId>
              </a:tblPr>
              <a:tblGrid>
                <a:gridCol w="3467594"/>
                <a:gridCol w="3467594"/>
              </a:tblGrid>
              <a:tr h="378427">
                <a:tc>
                  <a:txBody>
                    <a:bodyPr/>
                    <a:lstStyle/>
                    <a:p>
                      <a:pPr algn="ctr"/>
                      <a:r>
                        <a:rPr kumimoji="1" lang="ja-JP" altLang="en-US" sz="2000" b="1" dirty="0" smtClean="0">
                          <a:solidFill>
                            <a:schemeClr val="tx1"/>
                          </a:solidFill>
                        </a:rPr>
                        <a:t>ライブラリ呼出し直前の情報</a:t>
                      </a:r>
                      <a:endParaRPr kumimoji="1" lang="ja-JP" altLang="en-US" sz="2000" b="1" dirty="0">
                        <a:solidFill>
                          <a:schemeClr val="tx1"/>
                        </a:solidFill>
                      </a:endParaRPr>
                    </a:p>
                  </a:txBody>
                  <a:tcPr/>
                </a:tc>
                <a:tc>
                  <a:txBody>
                    <a:bodyPr/>
                    <a:lstStyle/>
                    <a:p>
                      <a:pPr algn="ctr"/>
                      <a:r>
                        <a:rPr kumimoji="1" lang="ja-JP" altLang="en-US" sz="2000" b="1" dirty="0" smtClean="0">
                          <a:solidFill>
                            <a:schemeClr val="tx1"/>
                          </a:solidFill>
                        </a:rPr>
                        <a:t>ライブラリ呼出し直後の情報</a:t>
                      </a:r>
                      <a:endParaRPr kumimoji="1" lang="ja-JP" altLang="en-US" sz="2000" b="1" dirty="0">
                        <a:solidFill>
                          <a:schemeClr val="tx1"/>
                        </a:solidFill>
                      </a:endParaRPr>
                    </a:p>
                  </a:txBody>
                  <a:tcPr/>
                </a:tc>
              </a:tr>
              <a:tr h="370840">
                <a:tc>
                  <a:txBody>
                    <a:bodyPr/>
                    <a:lstStyle/>
                    <a:p>
                      <a:pPr algn="ctr"/>
                      <a:r>
                        <a:rPr kumimoji="1" lang="ja-JP" altLang="en-US" b="0" dirty="0" smtClean="0">
                          <a:solidFill>
                            <a:schemeClr val="tx1"/>
                          </a:solidFill>
                        </a:rPr>
                        <a:t>ライブラリの引数</a:t>
                      </a:r>
                      <a:endParaRPr kumimoji="1" lang="ja-JP" altLang="en-US" b="0" dirty="0">
                        <a:solidFill>
                          <a:schemeClr val="tx1"/>
                        </a:solidFill>
                      </a:endParaRPr>
                    </a:p>
                  </a:txBody>
                  <a:tcPr/>
                </a:tc>
                <a:tc>
                  <a:txBody>
                    <a:bodyPr/>
                    <a:lstStyle/>
                    <a:p>
                      <a:pPr algn="ctr"/>
                      <a:r>
                        <a:rPr kumimoji="1" lang="ja-JP" altLang="en-US" b="0" dirty="0" smtClean="0">
                          <a:solidFill>
                            <a:schemeClr val="tx1"/>
                          </a:solidFill>
                        </a:rPr>
                        <a:t>ライブラリの返り値</a:t>
                      </a:r>
                      <a:endParaRPr kumimoji="1" lang="ja-JP" altLang="en-US" b="0" dirty="0">
                        <a:solidFill>
                          <a:schemeClr val="tx1"/>
                        </a:solidFill>
                      </a:endParaRPr>
                    </a:p>
                  </a:txBody>
                  <a:tcPr/>
                </a:tc>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dirty="0" smtClean="0">
                          <a:solidFill>
                            <a:schemeClr val="tx1"/>
                          </a:solidFill>
                        </a:rPr>
                        <a:t>スコープ内の全変数</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dirty="0" smtClean="0">
                          <a:solidFill>
                            <a:schemeClr val="tx1"/>
                          </a:solidFill>
                        </a:rPr>
                        <a:t>スコープ内の全変数</a:t>
                      </a:r>
                    </a:p>
                  </a:txBody>
                  <a:tcPr/>
                </a:tc>
              </a:tr>
              <a:tr h="370840">
                <a:tc>
                  <a:txBody>
                    <a:bodyPr/>
                    <a:lstStyle/>
                    <a:p>
                      <a:pPr algn="ctr"/>
                      <a:r>
                        <a:rPr kumimoji="1" lang="ja-JP" altLang="en-US" b="0" dirty="0" smtClean="0">
                          <a:solidFill>
                            <a:schemeClr val="tx1"/>
                          </a:solidFill>
                        </a:rPr>
                        <a:t>なし</a:t>
                      </a:r>
                      <a:endParaRPr kumimoji="1" lang="ja-JP" altLang="en-US" b="0" dirty="0">
                        <a:solidFill>
                          <a:schemeClr val="tx1"/>
                        </a:solidFill>
                      </a:endParaRPr>
                    </a:p>
                  </a:txBody>
                  <a:tcPr/>
                </a:tc>
                <a:tc>
                  <a:txBody>
                    <a:bodyPr/>
                    <a:lstStyle/>
                    <a:p>
                      <a:pPr algn="ctr"/>
                      <a:r>
                        <a:rPr kumimoji="1" lang="ja-JP" altLang="en-US" b="0" dirty="0" smtClean="0">
                          <a:solidFill>
                            <a:schemeClr val="tx1"/>
                          </a:solidFill>
                        </a:rPr>
                        <a:t>ライブラリ内でロードされたクラス</a:t>
                      </a:r>
                      <a:endParaRPr kumimoji="1" lang="ja-JP" altLang="en-US" b="0" dirty="0">
                        <a:solidFill>
                          <a:schemeClr val="tx1"/>
                        </a:solidFill>
                      </a:endParaRPr>
                    </a:p>
                  </a:txBody>
                  <a:tcPr/>
                </a:tc>
              </a:tr>
            </a:tbl>
          </a:graphicData>
        </a:graphic>
      </p:graphicFrame>
    </p:spTree>
    <p:extLst>
      <p:ext uri="{BB962C8B-B14F-4D97-AF65-F5344CB8AC3E}">
        <p14:creationId xmlns:p14="http://schemas.microsoft.com/office/powerpoint/2010/main" val="3998465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直線矢印コネクタ 28"/>
          <p:cNvCxnSpPr>
            <a:endCxn id="20" idx="2"/>
          </p:cNvCxnSpPr>
          <p:nvPr/>
        </p:nvCxnSpPr>
        <p:spPr>
          <a:xfrm flipV="1">
            <a:off x="4189746" y="2615784"/>
            <a:ext cx="3485346" cy="2691828"/>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5" idx="2"/>
          </p:cNvCxnSpPr>
          <p:nvPr/>
        </p:nvCxnSpPr>
        <p:spPr>
          <a:xfrm>
            <a:off x="974361" y="2615784"/>
            <a:ext cx="2031164" cy="269182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テストケースの生成手法</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000" dirty="0" smtClean="0"/>
              <a:t>結合テストや受入テストの実行からトレースを収集</a:t>
            </a:r>
            <a:endParaRPr lang="en-US" altLang="ja-JP" sz="2000" dirty="0" smtClean="0"/>
          </a:p>
          <a:p>
            <a:endParaRPr kumimoji="1" lang="en-US" altLang="ja-JP" sz="2000" dirty="0"/>
          </a:p>
          <a:p>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5" name="正方形/長方形 4"/>
          <p:cNvSpPr/>
          <p:nvPr/>
        </p:nvSpPr>
        <p:spPr>
          <a:xfrm>
            <a:off x="382249" y="2113613"/>
            <a:ext cx="1184223"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要件定義</a:t>
            </a:r>
            <a:endParaRPr kumimoji="1" lang="ja-JP" altLang="en-US" dirty="0">
              <a:solidFill>
                <a:schemeClr val="tx1"/>
              </a:solidFill>
            </a:endParaRPr>
          </a:p>
        </p:txBody>
      </p:sp>
      <p:sp>
        <p:nvSpPr>
          <p:cNvPr id="10" name="正方形/長方形 9"/>
          <p:cNvSpPr/>
          <p:nvPr/>
        </p:nvSpPr>
        <p:spPr>
          <a:xfrm>
            <a:off x="974360" y="2912113"/>
            <a:ext cx="1184223"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基本設計</a:t>
            </a:r>
            <a:endParaRPr kumimoji="1" lang="ja-JP" altLang="en-US" dirty="0">
              <a:solidFill>
                <a:schemeClr val="tx1"/>
              </a:solidFill>
            </a:endParaRPr>
          </a:p>
        </p:txBody>
      </p:sp>
      <p:sp>
        <p:nvSpPr>
          <p:cNvPr id="11" name="正方形/長方形 10"/>
          <p:cNvSpPr/>
          <p:nvPr/>
        </p:nvSpPr>
        <p:spPr>
          <a:xfrm>
            <a:off x="1566471" y="3710613"/>
            <a:ext cx="1184223"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機能設計</a:t>
            </a:r>
            <a:endParaRPr kumimoji="1" lang="ja-JP" altLang="en-US" dirty="0">
              <a:solidFill>
                <a:schemeClr val="tx1"/>
              </a:solidFill>
            </a:endParaRPr>
          </a:p>
        </p:txBody>
      </p:sp>
      <p:sp>
        <p:nvSpPr>
          <p:cNvPr id="12" name="正方形/長方形 11"/>
          <p:cNvSpPr/>
          <p:nvPr/>
        </p:nvSpPr>
        <p:spPr>
          <a:xfrm>
            <a:off x="2158582" y="4509113"/>
            <a:ext cx="1184223"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詳細設計</a:t>
            </a:r>
            <a:endParaRPr kumimoji="1" lang="ja-JP" altLang="en-US" dirty="0">
              <a:solidFill>
                <a:schemeClr val="tx1"/>
              </a:solidFill>
            </a:endParaRPr>
          </a:p>
        </p:txBody>
      </p:sp>
      <p:sp>
        <p:nvSpPr>
          <p:cNvPr id="13" name="正方形/長方形 12"/>
          <p:cNvSpPr/>
          <p:nvPr/>
        </p:nvSpPr>
        <p:spPr>
          <a:xfrm>
            <a:off x="3005526" y="5307611"/>
            <a:ext cx="1184223"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実装</a:t>
            </a:r>
            <a:endParaRPr kumimoji="1" lang="ja-JP" altLang="en-US" dirty="0">
              <a:solidFill>
                <a:schemeClr val="tx1"/>
              </a:solidFill>
            </a:endParaRPr>
          </a:p>
        </p:txBody>
      </p:sp>
      <p:sp>
        <p:nvSpPr>
          <p:cNvPr id="14" name="正方形/長方形 13"/>
          <p:cNvSpPr/>
          <p:nvPr/>
        </p:nvSpPr>
        <p:spPr>
          <a:xfrm>
            <a:off x="4147831" y="4509113"/>
            <a:ext cx="1269989"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単体テスト</a:t>
            </a:r>
            <a:endParaRPr kumimoji="1" lang="ja-JP" altLang="en-US" dirty="0">
              <a:solidFill>
                <a:schemeClr val="tx1"/>
              </a:solidFill>
            </a:endParaRPr>
          </a:p>
        </p:txBody>
      </p:sp>
      <p:sp>
        <p:nvSpPr>
          <p:cNvPr id="18" name="正方形/長方形 17"/>
          <p:cNvSpPr/>
          <p:nvPr/>
        </p:nvSpPr>
        <p:spPr>
          <a:xfrm>
            <a:off x="4754384" y="3715718"/>
            <a:ext cx="2309356"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結合テスト</a:t>
            </a:r>
            <a:endParaRPr lang="ja-JP" altLang="en-US" dirty="0">
              <a:solidFill>
                <a:schemeClr val="tx1"/>
              </a:solidFill>
            </a:endParaRPr>
          </a:p>
        </p:txBody>
      </p:sp>
      <p:sp>
        <p:nvSpPr>
          <p:cNvPr id="19" name="正方形/長方形 18"/>
          <p:cNvSpPr/>
          <p:nvPr/>
        </p:nvSpPr>
        <p:spPr>
          <a:xfrm>
            <a:off x="5380940" y="2908672"/>
            <a:ext cx="2580629"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システムテスト</a:t>
            </a:r>
            <a:endParaRPr lang="ja-JP" altLang="en-US" dirty="0">
              <a:solidFill>
                <a:schemeClr val="tx1"/>
              </a:solidFill>
            </a:endParaRPr>
          </a:p>
        </p:txBody>
      </p:sp>
      <p:sp>
        <p:nvSpPr>
          <p:cNvPr id="20" name="正方形/長方形 19"/>
          <p:cNvSpPr/>
          <p:nvPr/>
        </p:nvSpPr>
        <p:spPr>
          <a:xfrm>
            <a:off x="6601471" y="2113613"/>
            <a:ext cx="2147242"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受入テスト</a:t>
            </a:r>
            <a:endParaRPr lang="ja-JP" altLang="en-US" dirty="0">
              <a:solidFill>
                <a:schemeClr val="tx1"/>
              </a:solidFill>
            </a:endParaRPr>
          </a:p>
        </p:txBody>
      </p:sp>
      <p:sp>
        <p:nvSpPr>
          <p:cNvPr id="21" name="正方形/長方形 20"/>
          <p:cNvSpPr/>
          <p:nvPr/>
        </p:nvSpPr>
        <p:spPr>
          <a:xfrm>
            <a:off x="7685264" y="2113613"/>
            <a:ext cx="1063450"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ライブラリ</a:t>
            </a:r>
            <a:endParaRPr kumimoji="1" lang="ja-JP" altLang="en-US" sz="1600" dirty="0">
              <a:solidFill>
                <a:schemeClr val="tx1"/>
              </a:solidFill>
            </a:endParaRPr>
          </a:p>
        </p:txBody>
      </p:sp>
      <p:sp>
        <p:nvSpPr>
          <p:cNvPr id="22" name="正方形/長方形 21"/>
          <p:cNvSpPr/>
          <p:nvPr/>
        </p:nvSpPr>
        <p:spPr>
          <a:xfrm>
            <a:off x="6909100" y="2922323"/>
            <a:ext cx="1063450"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ライブラリ</a:t>
            </a:r>
            <a:endParaRPr kumimoji="1" lang="ja-JP" altLang="en-US" sz="1600" dirty="0">
              <a:solidFill>
                <a:schemeClr val="tx1"/>
              </a:solidFill>
            </a:endParaRPr>
          </a:p>
        </p:txBody>
      </p:sp>
      <p:sp>
        <p:nvSpPr>
          <p:cNvPr id="23" name="正方形/長方形 22"/>
          <p:cNvSpPr/>
          <p:nvPr/>
        </p:nvSpPr>
        <p:spPr>
          <a:xfrm>
            <a:off x="6000290" y="3710612"/>
            <a:ext cx="1063450" cy="5021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ライブラリ</a:t>
            </a:r>
            <a:endParaRPr kumimoji="1" lang="ja-JP" altLang="en-US" sz="1600" dirty="0">
              <a:solidFill>
                <a:schemeClr val="tx1"/>
              </a:solidFill>
            </a:endParaRPr>
          </a:p>
        </p:txBody>
      </p:sp>
      <p:cxnSp>
        <p:nvCxnSpPr>
          <p:cNvPr id="7" name="曲線コネクタ 6"/>
          <p:cNvCxnSpPr>
            <a:stCxn id="23" idx="2"/>
            <a:endCxn id="14" idx="3"/>
          </p:cNvCxnSpPr>
          <p:nvPr/>
        </p:nvCxnSpPr>
        <p:spPr>
          <a:xfrm rot="5400000">
            <a:off x="5701210" y="3929394"/>
            <a:ext cx="547416" cy="1114195"/>
          </a:xfrm>
          <a:prstGeom prst="curvedConnector2">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曲線コネクタ 23"/>
          <p:cNvCxnSpPr>
            <a:stCxn id="22" idx="2"/>
            <a:endCxn id="14" idx="3"/>
          </p:cNvCxnSpPr>
          <p:nvPr/>
        </p:nvCxnSpPr>
        <p:spPr>
          <a:xfrm rot="5400000">
            <a:off x="5761471" y="3080844"/>
            <a:ext cx="1335705" cy="2023005"/>
          </a:xfrm>
          <a:prstGeom prst="curvedConnector2">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曲線コネクタ 24"/>
          <p:cNvCxnSpPr>
            <a:stCxn id="21" idx="2"/>
            <a:endCxn id="14" idx="3"/>
          </p:cNvCxnSpPr>
          <p:nvPr/>
        </p:nvCxnSpPr>
        <p:spPr>
          <a:xfrm rot="5400000">
            <a:off x="5745198" y="2288407"/>
            <a:ext cx="2144415" cy="2799169"/>
          </a:xfrm>
          <a:prstGeom prst="curvedConnector2">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12" idx="3"/>
            <a:endCxn id="14" idx="1"/>
          </p:cNvCxnSpPr>
          <p:nvPr/>
        </p:nvCxnSpPr>
        <p:spPr>
          <a:xfrm>
            <a:off x="3342805" y="4760199"/>
            <a:ext cx="805026"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endCxn id="18" idx="1"/>
          </p:cNvCxnSpPr>
          <p:nvPr/>
        </p:nvCxnSpPr>
        <p:spPr>
          <a:xfrm>
            <a:off x="2750693" y="3961697"/>
            <a:ext cx="2003691" cy="510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0" idx="3"/>
            <a:endCxn id="19" idx="1"/>
          </p:cNvCxnSpPr>
          <p:nvPr/>
        </p:nvCxnSpPr>
        <p:spPr>
          <a:xfrm flipV="1">
            <a:off x="2158583" y="3159758"/>
            <a:ext cx="3222357" cy="3441"/>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5" idx="3"/>
            <a:endCxn id="20" idx="1"/>
          </p:cNvCxnSpPr>
          <p:nvPr/>
        </p:nvCxnSpPr>
        <p:spPr>
          <a:xfrm>
            <a:off x="1566472" y="2364699"/>
            <a:ext cx="503499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4292867" y="5216142"/>
            <a:ext cx="4670512" cy="973697"/>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ライブラリに関する部分のみを</a:t>
            </a:r>
            <a:endParaRPr lang="en-US" altLang="ja-JP" sz="2400" dirty="0" smtClean="0">
              <a:solidFill>
                <a:schemeClr val="tx1"/>
              </a:solidFill>
            </a:endParaRPr>
          </a:p>
          <a:p>
            <a:pPr algn="ctr"/>
            <a:r>
              <a:rPr lang="ja-JP" altLang="en-US" sz="2400" dirty="0" smtClean="0">
                <a:solidFill>
                  <a:schemeClr val="tx1"/>
                </a:solidFill>
              </a:rPr>
              <a:t>テスト</a:t>
            </a:r>
            <a:r>
              <a:rPr lang="ja-JP" altLang="en-US" sz="2400" dirty="0">
                <a:solidFill>
                  <a:schemeClr val="tx1"/>
                </a:solidFill>
              </a:rPr>
              <a:t>ケース</a:t>
            </a:r>
            <a:r>
              <a:rPr lang="ja-JP" altLang="en-US" sz="2400" dirty="0" smtClean="0">
                <a:solidFill>
                  <a:schemeClr val="tx1"/>
                </a:solidFill>
              </a:rPr>
              <a:t>へと変換</a:t>
            </a:r>
            <a:endParaRPr lang="ja-JP" altLang="en-US" sz="2400" dirty="0">
              <a:solidFill>
                <a:schemeClr val="tx1"/>
              </a:solidFill>
            </a:endParaRPr>
          </a:p>
        </p:txBody>
      </p:sp>
    </p:spTree>
    <p:extLst>
      <p:ext uri="{BB962C8B-B14F-4D97-AF65-F5344CB8AC3E}">
        <p14:creationId xmlns:p14="http://schemas.microsoft.com/office/powerpoint/2010/main" val="257282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fade">
                                      <p:cBhvr>
                                        <p:cTn id="18" dur="500"/>
                                        <p:tgtEl>
                                          <p:spTgt spid="25"/>
                                        </p:tgtEl>
                                      </p:cBhvr>
                                    </p:animEffect>
                                  </p:childTnLst>
                                </p:cTn>
                              </p:par>
                              <p:par>
                                <p:cTn id="19" presetID="10"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fade">
                                      <p:cBhvr>
                                        <p:cTn id="21" dur="500"/>
                                        <p:tgtEl>
                                          <p:spTgt spid="24"/>
                                        </p:tgtEl>
                                      </p:cBhvr>
                                    </p:animEffect>
                                  </p:childTnLst>
                                </p:cTn>
                              </p:par>
                              <p:par>
                                <p:cTn id="22" presetID="10" presetClass="entr" presetSubtype="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fade">
                                      <p:cBhvr>
                                        <p:cTn id="2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まとめと今後の方針</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dirty="0" smtClean="0"/>
              <a:t>背景として</a:t>
            </a:r>
            <a:endParaRPr lang="en-US" altLang="ja-JP" sz="2400" dirty="0" smtClean="0"/>
          </a:p>
          <a:p>
            <a:r>
              <a:rPr lang="ja-JP" altLang="en-US" sz="2400" dirty="0" smtClean="0"/>
              <a:t>ライブラリ</a:t>
            </a:r>
            <a:r>
              <a:rPr lang="ja-JP" altLang="en-US" sz="2400" dirty="0"/>
              <a:t>の後方互換性が維持されて</a:t>
            </a:r>
            <a:r>
              <a:rPr lang="ja-JP" altLang="en-US" sz="2400" dirty="0" smtClean="0"/>
              <a:t>いるかどうかを</a:t>
            </a:r>
            <a:r>
              <a:rPr lang="ja-JP" altLang="en-US" sz="2400" dirty="0" smtClean="0"/>
              <a:t>確認したい</a:t>
            </a:r>
            <a:endParaRPr lang="en-US" altLang="ja-JP" sz="2400" dirty="0" smtClean="0"/>
          </a:p>
          <a:p>
            <a:pPr marL="0" indent="0">
              <a:buNone/>
            </a:pPr>
            <a:endParaRPr lang="en-US" altLang="ja-JP" sz="2400" dirty="0" smtClean="0"/>
          </a:p>
          <a:p>
            <a:pPr marL="0" indent="0">
              <a:buNone/>
            </a:pPr>
            <a:r>
              <a:rPr lang="ja-JP" altLang="en-US" sz="2400" dirty="0"/>
              <a:t>本研究</a:t>
            </a:r>
            <a:r>
              <a:rPr lang="ja-JP" altLang="en-US" sz="2400" dirty="0" smtClean="0"/>
              <a:t>で</a:t>
            </a:r>
            <a:endParaRPr lang="en-US" altLang="ja-JP" sz="2400" dirty="0"/>
          </a:p>
          <a:p>
            <a:r>
              <a:rPr lang="ja-JP" altLang="en-US" sz="2400" dirty="0"/>
              <a:t>ライブラリのバージョン更新支援のための</a:t>
            </a:r>
            <a:r>
              <a:rPr lang="ja-JP" altLang="en-US" sz="2400" dirty="0" smtClean="0"/>
              <a:t>テストケースを生成</a:t>
            </a:r>
            <a:endParaRPr lang="en-US" altLang="ja-JP" sz="2400" dirty="0"/>
          </a:p>
          <a:p>
            <a:endParaRPr lang="en-US" altLang="ja-JP" sz="2000" dirty="0"/>
          </a:p>
          <a:p>
            <a:r>
              <a:rPr kumimoji="1" lang="ja-JP" altLang="en-US" sz="2400" dirty="0" smtClean="0"/>
              <a:t>実際の評価</a:t>
            </a:r>
            <a:endParaRPr kumimoji="1" lang="en-US" altLang="ja-JP" sz="2400" dirty="0" smtClean="0"/>
          </a:p>
          <a:p>
            <a:pPr lvl="1"/>
            <a:r>
              <a:rPr lang="ja-JP" altLang="en-US" sz="2000" dirty="0" smtClean="0"/>
              <a:t>実際</a:t>
            </a:r>
            <a:r>
              <a:rPr lang="ja-JP" altLang="en-US" sz="2000" dirty="0"/>
              <a:t>に後方互換性が維持されていないものを検出できるか</a:t>
            </a:r>
            <a:endParaRPr lang="en-US" altLang="ja-JP" sz="2000" dirty="0"/>
          </a:p>
          <a:p>
            <a:pPr lvl="1"/>
            <a:r>
              <a:rPr lang="ja-JP" altLang="en-US" sz="2000" dirty="0" smtClean="0"/>
              <a:t>後方</a:t>
            </a:r>
            <a:r>
              <a:rPr lang="ja-JP" altLang="en-US" sz="2000" dirty="0"/>
              <a:t>互換性確認のための時間的・空間的コストはどうか</a:t>
            </a:r>
            <a:endParaRPr lang="en-US" altLang="ja-JP" sz="2000" dirty="0"/>
          </a:p>
          <a:p>
            <a:pPr lvl="1"/>
            <a:endParaRPr kumimoji="1"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14419970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POLLUX</a:t>
            </a:r>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en-US" altLang="ja-JP" sz="2400" dirty="0" smtClean="0"/>
              <a:t>POLLUX</a:t>
            </a:r>
            <a:r>
              <a:rPr lang="en-US" altLang="ja-JP" sz="1800" dirty="0" smtClean="0"/>
              <a:t>[4]</a:t>
            </a:r>
            <a:endParaRPr lang="en-US" altLang="ja-JP" sz="2400" dirty="0" smtClean="0"/>
          </a:p>
          <a:p>
            <a:r>
              <a:rPr lang="ja-JP" altLang="en-US" sz="2000" dirty="0" smtClean="0"/>
              <a:t>二つのプログラムの実行トレース（システムコール・メモリ書込み）を比較する</a:t>
            </a:r>
            <a:endParaRPr lang="en-US" altLang="ja-JP" sz="2000" dirty="0" smtClean="0"/>
          </a:p>
          <a:p>
            <a:r>
              <a:rPr lang="ja-JP" altLang="en-US" sz="2000" dirty="0" smtClean="0"/>
              <a:t>実行トレースに閾値以上の差があればそれを開発者に通知する</a:t>
            </a:r>
            <a:endParaRPr lang="en-US" altLang="ja-JP" sz="2000" dirty="0" smtClean="0"/>
          </a:p>
          <a:p>
            <a:endParaRPr lang="en-US" altLang="ja-JP" sz="2400" dirty="0" smtClean="0"/>
          </a:p>
          <a:p>
            <a:pPr marL="0" indent="0">
              <a:buNone/>
            </a:pPr>
            <a:r>
              <a:rPr lang="ja-JP" altLang="en-US" sz="2400" dirty="0" smtClean="0"/>
              <a:t>ライブラリ</a:t>
            </a:r>
            <a:r>
              <a:rPr lang="ja-JP" altLang="en-US" sz="2400" dirty="0"/>
              <a:t>更新における </a:t>
            </a:r>
            <a:r>
              <a:rPr lang="en-US" altLang="ja-JP" sz="2400" dirty="0" smtClean="0"/>
              <a:t>POLLUX</a:t>
            </a:r>
            <a:r>
              <a:rPr lang="ja-JP" altLang="en-US" sz="2400" dirty="0" smtClean="0"/>
              <a:t> </a:t>
            </a:r>
            <a:r>
              <a:rPr lang="ja-JP" altLang="en-US" sz="2400" dirty="0"/>
              <a:t>の問題点</a:t>
            </a:r>
            <a:endParaRPr lang="en-US" altLang="ja-JP" sz="2400" dirty="0"/>
          </a:p>
          <a:p>
            <a:r>
              <a:rPr lang="ja-JP" altLang="en-US" sz="2000" dirty="0" smtClean="0"/>
              <a:t>動作の変化があった場合，それがソフトウェアに影響があるか分からない</a:t>
            </a:r>
            <a:endParaRPr lang="en-US" altLang="ja-JP" sz="2000" dirty="0" smtClean="0"/>
          </a:p>
          <a:p>
            <a:r>
              <a:rPr lang="ja-JP" altLang="en-US" sz="2000" dirty="0" smtClean="0"/>
              <a:t>実行トレースを</a:t>
            </a:r>
            <a:r>
              <a:rPr lang="ja-JP" altLang="en-US" sz="2000" dirty="0"/>
              <a:t>比較するためには十分なテストケースが</a:t>
            </a:r>
            <a:r>
              <a:rPr lang="ja-JP" altLang="en-US" sz="2000" dirty="0" smtClean="0"/>
              <a:t>必要である</a:t>
            </a:r>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
        <p:nvSpPr>
          <p:cNvPr id="7" name="テキスト ボックス 85"/>
          <p:cNvSpPr txBox="1"/>
          <p:nvPr/>
        </p:nvSpPr>
        <p:spPr>
          <a:xfrm>
            <a:off x="571500" y="5636302"/>
            <a:ext cx="7766379" cy="67242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[4] </a:t>
            </a:r>
            <a:r>
              <a:rPr lang="en-US" altLang="ja-JP" sz="1200" dirty="0" err="1"/>
              <a:t>Kalra</a:t>
            </a:r>
            <a:r>
              <a:rPr lang="en-US" altLang="ja-JP" sz="1200" dirty="0"/>
              <a:t>, S., </a:t>
            </a:r>
            <a:r>
              <a:rPr lang="en-US" altLang="ja-JP" sz="1200" dirty="0" err="1"/>
              <a:t>Goel</a:t>
            </a:r>
            <a:r>
              <a:rPr lang="en-US" altLang="ja-JP" sz="1200" dirty="0"/>
              <a:t>, A., Khanna, D., </a:t>
            </a:r>
            <a:r>
              <a:rPr lang="en-US" altLang="ja-JP" sz="1200" dirty="0" err="1"/>
              <a:t>Dhawan</a:t>
            </a:r>
            <a:r>
              <a:rPr lang="en-US" altLang="ja-JP" sz="1200" dirty="0"/>
              <a:t>, M., </a:t>
            </a:r>
            <a:r>
              <a:rPr lang="en-US" altLang="ja-JP" sz="1200" dirty="0" err="1" smtClean="0"/>
              <a:t>Sharma,S</a:t>
            </a:r>
            <a:r>
              <a:rPr lang="en-US" altLang="ja-JP" sz="1200" dirty="0"/>
              <a:t>. and </a:t>
            </a:r>
            <a:r>
              <a:rPr lang="en-US" altLang="ja-JP" sz="1200" dirty="0" err="1"/>
              <a:t>Purandare</a:t>
            </a:r>
            <a:r>
              <a:rPr lang="en-US" altLang="ja-JP" sz="1200" dirty="0"/>
              <a:t>, R.: POLLUX: safely upgrading </a:t>
            </a:r>
            <a:r>
              <a:rPr lang="en-US" altLang="ja-JP" sz="1200" dirty="0" smtClean="0"/>
              <a:t>dependent </a:t>
            </a:r>
            <a:r>
              <a:rPr lang="en-US" altLang="ja-JP" sz="1200" dirty="0"/>
              <a:t>application libraries, </a:t>
            </a:r>
            <a:r>
              <a:rPr lang="en-US" altLang="ja-JP" sz="1200" i="1" dirty="0"/>
              <a:t>Proceedings of the 2016 </a:t>
            </a:r>
            <a:r>
              <a:rPr lang="en-US" altLang="ja-JP" sz="1200" i="1" dirty="0" smtClean="0"/>
              <a:t>24</a:t>
            </a:r>
            <a:r>
              <a:rPr lang="en-US" altLang="ja-JP" sz="1200" i="1" baseline="30000" dirty="0" smtClean="0"/>
              <a:t>th</a:t>
            </a:r>
            <a:r>
              <a:rPr lang="en-US" altLang="ja-JP" sz="1200" i="1" dirty="0" smtClean="0"/>
              <a:t> ACM </a:t>
            </a:r>
            <a:r>
              <a:rPr lang="en-US" altLang="ja-JP" sz="1200" i="1" dirty="0"/>
              <a:t>SIGSOFT International Symposium on </a:t>
            </a:r>
            <a:r>
              <a:rPr lang="en-US" altLang="ja-JP" sz="1200" i="1" dirty="0" smtClean="0"/>
              <a:t>Foundations </a:t>
            </a:r>
            <a:r>
              <a:rPr lang="en-US" altLang="ja-JP" sz="1200" i="1" dirty="0"/>
              <a:t>of Software Engineering</a:t>
            </a:r>
            <a:r>
              <a:rPr lang="en-US" altLang="ja-JP" sz="1200" dirty="0"/>
              <a:t>, pp. </a:t>
            </a:r>
            <a:r>
              <a:rPr lang="en-US" altLang="ja-JP" sz="1200" dirty="0" smtClean="0"/>
              <a:t>290 -- 300 </a:t>
            </a:r>
            <a:r>
              <a:rPr lang="en-US" altLang="ja-JP" sz="1200" dirty="0"/>
              <a:t>(2016).</a:t>
            </a:r>
            <a:endParaRPr kumimoji="1" lang="ja-JP" altLang="en-US" sz="1200" dirty="0"/>
          </a:p>
        </p:txBody>
      </p:sp>
    </p:spTree>
    <p:extLst>
      <p:ext uri="{BB962C8B-B14F-4D97-AF65-F5344CB8AC3E}">
        <p14:creationId xmlns:p14="http://schemas.microsoft.com/office/powerpoint/2010/main" val="2533759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提案手法の実行例</a:t>
            </a:r>
            <a:endParaRPr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dirty="0" smtClean="0"/>
              <a:t>ライブラリ</a:t>
            </a:r>
            <a:r>
              <a:rPr lang="ja-JP" altLang="en-US" sz="2400" dirty="0"/>
              <a:t>の入出力を記録，同様に変化するかを確認</a:t>
            </a:r>
            <a:endParaRPr lang="en-US" altLang="ja-JP" sz="2400" dirty="0"/>
          </a:p>
          <a:p>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a:p>
            <a:endParaRPr lang="en-US" altLang="ja-JP" sz="2400" dirty="0"/>
          </a:p>
          <a:p>
            <a:pPr marL="0" indent="0">
              <a:buNone/>
            </a:pPr>
            <a:endParaRPr lang="en-US" altLang="ja-JP" sz="1100" dirty="0" smtClean="0"/>
          </a:p>
          <a:p>
            <a:pPr marL="0" indent="0">
              <a:buNone/>
            </a:pPr>
            <a:endParaRPr lang="en-US" altLang="ja-JP" sz="1100" dirty="0"/>
          </a:p>
          <a:p>
            <a:pPr marL="0" indent="0">
              <a:buNone/>
            </a:pPr>
            <a:endParaRPr lang="en-US" altLang="ja-JP" sz="1100" dirty="0"/>
          </a:p>
          <a:p>
            <a:pPr marL="0" indent="0">
              <a:buNone/>
            </a:pPr>
            <a:endParaRPr lang="en-US" altLang="ja-JP" sz="2400" dirty="0" smtClean="0"/>
          </a:p>
          <a:p>
            <a:pPr marL="0" indent="0">
              <a:buNone/>
            </a:pPr>
            <a:r>
              <a:rPr lang="ja-JP" altLang="en-US" sz="2400" dirty="0" smtClean="0"/>
              <a:t>　</a:t>
            </a:r>
            <a:r>
              <a:rPr lang="en-US" altLang="ja-JP" sz="2400" dirty="0" smtClean="0"/>
              <a:t>A </a:t>
            </a:r>
            <a:r>
              <a:rPr lang="ja-JP" altLang="en-US" sz="2400" dirty="0" smtClean="0"/>
              <a:t>→ </a:t>
            </a:r>
            <a:r>
              <a:rPr lang="en-US" altLang="ja-JP" sz="2400" dirty="0" smtClean="0"/>
              <a:t>B </a:t>
            </a:r>
            <a:r>
              <a:rPr lang="ja-JP" altLang="en-US" sz="2400" dirty="0" smtClean="0"/>
              <a:t>と </a:t>
            </a:r>
            <a:r>
              <a:rPr lang="en-US" altLang="ja-JP" sz="2400" dirty="0" smtClean="0"/>
              <a:t>A’</a:t>
            </a:r>
            <a:r>
              <a:rPr lang="ja-JP" altLang="en-US" sz="2400" dirty="0" smtClean="0"/>
              <a:t>→ </a:t>
            </a:r>
            <a:r>
              <a:rPr lang="en-US" altLang="ja-JP" sz="2400" dirty="0" smtClean="0"/>
              <a:t>B’ </a:t>
            </a:r>
            <a:r>
              <a:rPr lang="ja-JP" altLang="en-US" sz="2400" dirty="0" smtClean="0"/>
              <a:t>の変化が同じなら後方互換性を維持している</a:t>
            </a:r>
            <a:endParaRPr lang="en-US" altLang="ja-JP" sz="2400" dirty="0"/>
          </a:p>
          <a:p>
            <a:endParaRPr lang="en-US" altLang="ja-JP" sz="2400" dirty="0"/>
          </a:p>
          <a:p>
            <a:endParaRPr kumimoji="1"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5" name="テキスト ボックス 4"/>
          <p:cNvSpPr txBox="1"/>
          <p:nvPr/>
        </p:nvSpPr>
        <p:spPr>
          <a:xfrm>
            <a:off x="1465644" y="2259768"/>
            <a:ext cx="1947969" cy="369332"/>
          </a:xfrm>
          <a:prstGeom prst="rect">
            <a:avLst/>
          </a:prstGeom>
          <a:noFill/>
        </p:spPr>
        <p:txBody>
          <a:bodyPr wrap="none" rtlCol="0">
            <a:spAutoFit/>
          </a:bodyPr>
          <a:lstStyle/>
          <a:p>
            <a:r>
              <a:rPr lang="ja-JP" altLang="en-US" dirty="0" smtClean="0"/>
              <a:t>ライブラリ</a:t>
            </a:r>
            <a:r>
              <a:rPr lang="en-US" altLang="ja-JP" dirty="0" smtClean="0"/>
              <a:t>A</a:t>
            </a:r>
            <a:r>
              <a:rPr lang="ja-JP" altLang="en-US" dirty="0" smtClean="0"/>
              <a:t>更新前</a:t>
            </a:r>
            <a:endParaRPr kumimoji="1" lang="ja-JP" altLang="en-US" dirty="0"/>
          </a:p>
        </p:txBody>
      </p:sp>
      <p:sp>
        <p:nvSpPr>
          <p:cNvPr id="6" name="正方形/長方形 5"/>
          <p:cNvSpPr/>
          <p:nvPr/>
        </p:nvSpPr>
        <p:spPr>
          <a:xfrm>
            <a:off x="5406403" y="2259768"/>
            <a:ext cx="1947969" cy="369332"/>
          </a:xfrm>
          <a:prstGeom prst="rect">
            <a:avLst/>
          </a:prstGeom>
        </p:spPr>
        <p:txBody>
          <a:bodyPr wrap="none">
            <a:spAutoFit/>
          </a:bodyPr>
          <a:lstStyle/>
          <a:p>
            <a:r>
              <a:rPr lang="ja-JP" altLang="en-US" dirty="0" smtClean="0"/>
              <a:t>ライブラリ</a:t>
            </a:r>
            <a:r>
              <a:rPr lang="en-US" altLang="ja-JP" dirty="0" smtClean="0"/>
              <a:t>A</a:t>
            </a:r>
            <a:r>
              <a:rPr lang="ja-JP" altLang="en-US" dirty="0" smtClean="0"/>
              <a:t>更新後</a:t>
            </a:r>
            <a:endParaRPr lang="ja-JP" altLang="en-US" dirty="0"/>
          </a:p>
        </p:txBody>
      </p:sp>
      <p:sp>
        <p:nvSpPr>
          <p:cNvPr id="7" name="正方形/長方形 6"/>
          <p:cNvSpPr/>
          <p:nvPr/>
        </p:nvSpPr>
        <p:spPr>
          <a:xfrm>
            <a:off x="1088955" y="2706577"/>
            <a:ext cx="2905924" cy="253451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 private void test(</a:t>
            </a:r>
            <a:r>
              <a:rPr lang="en-US" altLang="ja-JP" dirty="0" err="1" smtClean="0">
                <a:solidFill>
                  <a:schemeClr val="tx1"/>
                </a:solidFill>
              </a:rPr>
              <a:t>int</a:t>
            </a:r>
            <a:r>
              <a:rPr lang="en-US" altLang="ja-JP" dirty="0" smtClean="0">
                <a:solidFill>
                  <a:schemeClr val="tx1"/>
                </a:solidFill>
              </a:rPr>
              <a:t> x){</a:t>
            </a:r>
          </a:p>
          <a:p>
            <a:r>
              <a:rPr lang="en-US" altLang="ja-JP" dirty="0" smtClean="0">
                <a:solidFill>
                  <a:schemeClr val="tx1"/>
                </a:solidFill>
              </a:rPr>
              <a:t>2:    </a:t>
            </a:r>
            <a:r>
              <a:rPr lang="en-US" altLang="ja-JP" dirty="0" err="1" smtClean="0">
                <a:solidFill>
                  <a:schemeClr val="tx1"/>
                </a:solidFill>
              </a:rPr>
              <a:t>i</a:t>
            </a:r>
            <a:r>
              <a:rPr kumimoji="1" lang="en-US" altLang="ja-JP" dirty="0" err="1" smtClean="0">
                <a:solidFill>
                  <a:schemeClr val="tx1"/>
                </a:solidFill>
              </a:rPr>
              <a:t>nt</a:t>
            </a:r>
            <a:r>
              <a:rPr kumimoji="1" lang="en-US" altLang="ja-JP" dirty="0" smtClean="0">
                <a:solidFill>
                  <a:schemeClr val="tx1"/>
                </a:solidFill>
              </a:rPr>
              <a:t> </a:t>
            </a:r>
            <a:r>
              <a:rPr lang="en-US" altLang="ja-JP" dirty="0">
                <a:solidFill>
                  <a:schemeClr val="tx1"/>
                </a:solidFill>
              </a:rPr>
              <a:t>y</a:t>
            </a:r>
            <a:r>
              <a:rPr kumimoji="1" lang="en-US" altLang="ja-JP" dirty="0" smtClean="0">
                <a:solidFill>
                  <a:schemeClr val="tx1"/>
                </a:solidFill>
              </a:rPr>
              <a:t>=0;</a:t>
            </a:r>
          </a:p>
          <a:p>
            <a:r>
              <a:rPr kumimoji="1" lang="en-US" altLang="ja-JP" dirty="0" smtClean="0">
                <a:solidFill>
                  <a:schemeClr val="tx1"/>
                </a:solidFill>
              </a:rPr>
              <a:t>3:    // </a:t>
            </a:r>
            <a:r>
              <a:rPr kumimoji="1" lang="en-US" altLang="ja-JP" dirty="0" smtClean="0">
                <a:solidFill>
                  <a:srgbClr val="FF0000"/>
                </a:solidFill>
              </a:rPr>
              <a:t>A:</a:t>
            </a:r>
            <a:r>
              <a:rPr lang="ja-JP" altLang="en-US" dirty="0" smtClean="0">
                <a:solidFill>
                  <a:srgbClr val="FF0000"/>
                </a:solidFill>
              </a:rPr>
              <a:t>実行前</a:t>
            </a:r>
            <a:endParaRPr kumimoji="1" lang="en-US" altLang="ja-JP" dirty="0" smtClean="0">
              <a:solidFill>
                <a:srgbClr val="FF0000"/>
              </a:solidFill>
            </a:endParaRPr>
          </a:p>
          <a:p>
            <a:r>
              <a:rPr kumimoji="1" lang="en-US" altLang="ja-JP" dirty="0" smtClean="0">
                <a:solidFill>
                  <a:schemeClr val="tx1"/>
                </a:solidFill>
              </a:rPr>
              <a:t>4:    </a:t>
            </a:r>
            <a:r>
              <a:rPr kumimoji="1" lang="en-US" altLang="ja-JP" b="1" dirty="0" smtClean="0">
                <a:solidFill>
                  <a:schemeClr val="tx1"/>
                </a:solidFill>
              </a:rPr>
              <a:t>library(</a:t>
            </a:r>
            <a:r>
              <a:rPr kumimoji="1" lang="en-US" altLang="ja-JP" b="1" dirty="0" err="1" smtClean="0">
                <a:solidFill>
                  <a:schemeClr val="tx1"/>
                </a:solidFill>
              </a:rPr>
              <a:t>x,y</a:t>
            </a:r>
            <a:r>
              <a:rPr kumimoji="1" lang="en-US" altLang="ja-JP" b="1" dirty="0" smtClean="0">
                <a:solidFill>
                  <a:schemeClr val="tx1"/>
                </a:solidFill>
              </a:rPr>
              <a:t>);//ver1.0</a:t>
            </a:r>
          </a:p>
          <a:p>
            <a:r>
              <a:rPr lang="en-US" altLang="ja-JP" dirty="0" smtClean="0">
                <a:solidFill>
                  <a:schemeClr val="tx1"/>
                </a:solidFill>
              </a:rPr>
              <a:t>5:    // </a:t>
            </a:r>
            <a:r>
              <a:rPr lang="en-US" altLang="ja-JP" dirty="0" smtClean="0">
                <a:solidFill>
                  <a:srgbClr val="FF0000"/>
                </a:solidFill>
              </a:rPr>
              <a:t>B:</a:t>
            </a:r>
            <a:r>
              <a:rPr lang="ja-JP" altLang="en-US" dirty="0" smtClean="0">
                <a:solidFill>
                  <a:srgbClr val="FF0000"/>
                </a:solidFill>
              </a:rPr>
              <a:t>実行後</a:t>
            </a:r>
            <a:endParaRPr lang="en-US" altLang="ja-JP" dirty="0">
              <a:solidFill>
                <a:srgbClr val="FF0000"/>
              </a:solidFill>
            </a:endParaRPr>
          </a:p>
          <a:p>
            <a:r>
              <a:rPr lang="en-US" altLang="ja-JP" dirty="0" smtClean="0">
                <a:solidFill>
                  <a:schemeClr val="tx1"/>
                </a:solidFill>
              </a:rPr>
              <a:t>6:    </a:t>
            </a:r>
            <a:r>
              <a:rPr lang="en-US" altLang="ja-JP" dirty="0" err="1" smtClean="0">
                <a:solidFill>
                  <a:schemeClr val="tx1"/>
                </a:solidFill>
              </a:rPr>
              <a:t>System.out.println</a:t>
            </a:r>
            <a:r>
              <a:rPr lang="en-US" altLang="ja-JP" dirty="0" smtClean="0">
                <a:solidFill>
                  <a:schemeClr val="tx1"/>
                </a:solidFill>
              </a:rPr>
              <a:t>(x);</a:t>
            </a:r>
            <a:endParaRPr kumimoji="1" lang="en-US" altLang="ja-JP" dirty="0" smtClean="0">
              <a:solidFill>
                <a:schemeClr val="tx1"/>
              </a:solidFill>
            </a:endParaRPr>
          </a:p>
          <a:p>
            <a:r>
              <a:rPr lang="en-US" altLang="ja-JP" dirty="0" smtClean="0">
                <a:solidFill>
                  <a:schemeClr val="tx1"/>
                </a:solidFill>
              </a:rPr>
              <a:t>7:    …</a:t>
            </a:r>
            <a:endParaRPr lang="en-US" altLang="ja-JP" dirty="0">
              <a:solidFill>
                <a:schemeClr val="tx1"/>
              </a:solidFill>
            </a:endParaRPr>
          </a:p>
        </p:txBody>
      </p:sp>
      <p:sp>
        <p:nvSpPr>
          <p:cNvPr id="8" name="正方形/長方形 7"/>
          <p:cNvSpPr/>
          <p:nvPr/>
        </p:nvSpPr>
        <p:spPr>
          <a:xfrm>
            <a:off x="5020592" y="2706577"/>
            <a:ext cx="2916700" cy="253451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 private void test(</a:t>
            </a:r>
            <a:r>
              <a:rPr lang="en-US" altLang="ja-JP" dirty="0" err="1" smtClean="0">
                <a:solidFill>
                  <a:schemeClr val="tx1"/>
                </a:solidFill>
              </a:rPr>
              <a:t>int</a:t>
            </a:r>
            <a:r>
              <a:rPr lang="en-US" altLang="ja-JP" dirty="0" smtClean="0">
                <a:solidFill>
                  <a:schemeClr val="tx1"/>
                </a:solidFill>
              </a:rPr>
              <a:t> x){</a:t>
            </a:r>
          </a:p>
          <a:p>
            <a:r>
              <a:rPr lang="en-US" altLang="ja-JP" dirty="0" smtClean="0">
                <a:solidFill>
                  <a:schemeClr val="tx1"/>
                </a:solidFill>
              </a:rPr>
              <a:t>2:    </a:t>
            </a:r>
            <a:r>
              <a:rPr lang="en-US" altLang="ja-JP" dirty="0" err="1" smtClean="0">
                <a:solidFill>
                  <a:schemeClr val="tx1"/>
                </a:solidFill>
              </a:rPr>
              <a:t>i</a:t>
            </a:r>
            <a:r>
              <a:rPr kumimoji="1" lang="en-US" altLang="ja-JP" dirty="0" err="1" smtClean="0">
                <a:solidFill>
                  <a:schemeClr val="tx1"/>
                </a:solidFill>
              </a:rPr>
              <a:t>nt</a:t>
            </a:r>
            <a:r>
              <a:rPr kumimoji="1" lang="en-US" altLang="ja-JP" dirty="0" smtClean="0">
                <a:solidFill>
                  <a:schemeClr val="tx1"/>
                </a:solidFill>
              </a:rPr>
              <a:t> y=0;</a:t>
            </a:r>
          </a:p>
          <a:p>
            <a:r>
              <a:rPr kumimoji="1" lang="en-US" altLang="ja-JP" dirty="0" smtClean="0">
                <a:solidFill>
                  <a:schemeClr val="tx1"/>
                </a:solidFill>
              </a:rPr>
              <a:t>3:    // </a:t>
            </a:r>
            <a:r>
              <a:rPr kumimoji="1" lang="en-US" altLang="ja-JP" dirty="0" smtClean="0">
                <a:solidFill>
                  <a:srgbClr val="FF0000"/>
                </a:solidFill>
              </a:rPr>
              <a:t>A’:</a:t>
            </a:r>
            <a:r>
              <a:rPr lang="ja-JP" altLang="en-US" dirty="0" smtClean="0">
                <a:solidFill>
                  <a:srgbClr val="FF0000"/>
                </a:solidFill>
              </a:rPr>
              <a:t>実行前</a:t>
            </a:r>
            <a:endParaRPr kumimoji="1" lang="en-US" altLang="ja-JP" dirty="0" smtClean="0">
              <a:solidFill>
                <a:srgbClr val="FF0000"/>
              </a:solidFill>
            </a:endParaRPr>
          </a:p>
          <a:p>
            <a:r>
              <a:rPr kumimoji="1" lang="en-US" altLang="ja-JP" dirty="0" smtClean="0">
                <a:solidFill>
                  <a:schemeClr val="tx1"/>
                </a:solidFill>
              </a:rPr>
              <a:t>4:    </a:t>
            </a:r>
            <a:r>
              <a:rPr kumimoji="1" lang="en-US" altLang="ja-JP" b="1" dirty="0" smtClean="0">
                <a:solidFill>
                  <a:schemeClr val="tx1"/>
                </a:solidFill>
              </a:rPr>
              <a:t>library(</a:t>
            </a:r>
            <a:r>
              <a:rPr kumimoji="1" lang="en-US" altLang="ja-JP" b="1" dirty="0" err="1" smtClean="0">
                <a:solidFill>
                  <a:schemeClr val="tx1"/>
                </a:solidFill>
              </a:rPr>
              <a:t>x,y</a:t>
            </a:r>
            <a:r>
              <a:rPr kumimoji="1" lang="en-US" altLang="ja-JP" b="1" dirty="0" smtClean="0">
                <a:solidFill>
                  <a:schemeClr val="tx1"/>
                </a:solidFill>
              </a:rPr>
              <a:t>);//ver1.1</a:t>
            </a:r>
          </a:p>
          <a:p>
            <a:r>
              <a:rPr lang="en-US" altLang="ja-JP" dirty="0" smtClean="0">
                <a:solidFill>
                  <a:schemeClr val="tx1"/>
                </a:solidFill>
              </a:rPr>
              <a:t>5:    // </a:t>
            </a:r>
            <a:r>
              <a:rPr lang="en-US" altLang="ja-JP" dirty="0" smtClean="0">
                <a:solidFill>
                  <a:srgbClr val="FF0000"/>
                </a:solidFill>
              </a:rPr>
              <a:t>B’:</a:t>
            </a:r>
            <a:r>
              <a:rPr lang="ja-JP" altLang="en-US" dirty="0" smtClean="0">
                <a:solidFill>
                  <a:srgbClr val="FF0000"/>
                </a:solidFill>
              </a:rPr>
              <a:t>実行後</a:t>
            </a:r>
            <a:endParaRPr lang="en-US" altLang="ja-JP" dirty="0">
              <a:solidFill>
                <a:srgbClr val="FF0000"/>
              </a:solidFill>
            </a:endParaRPr>
          </a:p>
          <a:p>
            <a:r>
              <a:rPr lang="en-US" altLang="ja-JP" dirty="0" smtClean="0">
                <a:solidFill>
                  <a:schemeClr val="tx1"/>
                </a:solidFill>
              </a:rPr>
              <a:t>6:    </a:t>
            </a:r>
            <a:r>
              <a:rPr lang="en-US" altLang="ja-JP" dirty="0" err="1" smtClean="0">
                <a:solidFill>
                  <a:schemeClr val="tx1"/>
                </a:solidFill>
              </a:rPr>
              <a:t>System.out.println</a:t>
            </a:r>
            <a:r>
              <a:rPr lang="en-US" altLang="ja-JP" dirty="0" smtClean="0">
                <a:solidFill>
                  <a:schemeClr val="tx1"/>
                </a:solidFill>
              </a:rPr>
              <a:t>(x);</a:t>
            </a:r>
            <a:endParaRPr kumimoji="1" lang="en-US" altLang="ja-JP" dirty="0" smtClean="0">
              <a:solidFill>
                <a:schemeClr val="tx1"/>
              </a:solidFill>
            </a:endParaRPr>
          </a:p>
          <a:p>
            <a:r>
              <a:rPr lang="en-US" altLang="ja-JP" dirty="0" smtClean="0">
                <a:solidFill>
                  <a:schemeClr val="tx1"/>
                </a:solidFill>
              </a:rPr>
              <a:t>7:    …</a:t>
            </a:r>
            <a:endParaRPr lang="en-US" altLang="ja-JP" dirty="0">
              <a:solidFill>
                <a:schemeClr val="tx1"/>
              </a:solidFill>
            </a:endParaRPr>
          </a:p>
        </p:txBody>
      </p:sp>
      <p:sp>
        <p:nvSpPr>
          <p:cNvPr id="9" name="下矢印 8"/>
          <p:cNvSpPr/>
          <p:nvPr/>
        </p:nvSpPr>
        <p:spPr>
          <a:xfrm rot="16200000">
            <a:off x="624018" y="3430693"/>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rot="16200000">
            <a:off x="640243" y="3953651"/>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rot="16200000">
            <a:off x="4588105" y="3430693"/>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rot="16200000">
            <a:off x="4588105" y="3986814"/>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913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animEffect transition="in" filter="fade">
                                      <p:cBhvr>
                                        <p:cTn id="23"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ライブラリとは</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dirty="0" smtClean="0"/>
              <a:t>　汎用性</a:t>
            </a:r>
            <a:r>
              <a:rPr lang="ja-JP" altLang="en-US" sz="2400" dirty="0"/>
              <a:t>の高い複数のプログラムを再利用可能な形</a:t>
            </a:r>
            <a:r>
              <a:rPr lang="ja-JP" altLang="en-US" sz="2400" dirty="0" smtClean="0"/>
              <a:t>で</a:t>
            </a:r>
            <a:r>
              <a:rPr lang="en-US" altLang="ja-JP" sz="2400" dirty="0" smtClean="0"/>
              <a:t/>
            </a:r>
            <a:br>
              <a:rPr lang="en-US" altLang="ja-JP" sz="2400" dirty="0" smtClean="0"/>
            </a:br>
            <a:r>
              <a:rPr lang="ja-JP" altLang="en-US" sz="2400" dirty="0" smtClean="0"/>
              <a:t>　ひと</a:t>
            </a:r>
            <a:r>
              <a:rPr lang="ja-JP" altLang="en-US" sz="2400" dirty="0"/>
              <a:t>まとまりにした</a:t>
            </a:r>
            <a:r>
              <a:rPr lang="ja-JP" altLang="en-US" sz="2400" dirty="0" smtClean="0"/>
              <a:t>もの</a:t>
            </a:r>
            <a:endParaRPr lang="en-US" altLang="ja-JP" sz="2400" dirty="0" smtClean="0"/>
          </a:p>
          <a:p>
            <a:endParaRPr kumimoji="1" lang="en-US" altLang="ja-JP" sz="2400" dirty="0"/>
          </a:p>
          <a:p>
            <a:endParaRPr kumimoji="1" lang="en-US" altLang="ja-JP" sz="2400" dirty="0" smtClean="0"/>
          </a:p>
          <a:p>
            <a:endParaRPr lang="en-US" altLang="ja-JP" sz="2400" dirty="0"/>
          </a:p>
          <a:p>
            <a:endParaRPr kumimoji="1" lang="en-US" altLang="ja-JP" sz="2400" dirty="0" smtClean="0"/>
          </a:p>
          <a:p>
            <a:pPr marL="0" indent="0">
              <a:buNone/>
            </a:pPr>
            <a:endParaRPr kumimoji="1" lang="en-US" altLang="ja-JP" sz="2400" dirty="0" smtClean="0"/>
          </a:p>
          <a:p>
            <a:pPr marL="0" indent="0" algn="ctr">
              <a:buNone/>
            </a:pPr>
            <a:endParaRPr kumimoji="1" lang="en-US" altLang="ja-JP" sz="2400" dirty="0" smtClean="0"/>
          </a:p>
          <a:p>
            <a:pPr marL="0" indent="0" algn="ctr">
              <a:buNone/>
            </a:pPr>
            <a:r>
              <a:rPr kumimoji="1" lang="ja-JP" altLang="en-US" sz="2400" dirty="0" smtClean="0"/>
              <a:t>ライブラリは近年のソフトウェア開発において</a:t>
            </a:r>
            <a:r>
              <a:rPr lang="ja-JP" altLang="en-US" sz="2400" dirty="0" smtClean="0"/>
              <a:t>必要</a:t>
            </a:r>
            <a:r>
              <a:rPr lang="ja-JP" altLang="en-US" sz="2400" dirty="0"/>
              <a:t>不可欠</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grpSp>
        <p:nvGrpSpPr>
          <p:cNvPr id="10" name="グループ化 9"/>
          <p:cNvGrpSpPr/>
          <p:nvPr/>
        </p:nvGrpSpPr>
        <p:grpSpPr>
          <a:xfrm>
            <a:off x="811306" y="2926555"/>
            <a:ext cx="7510098" cy="1629281"/>
            <a:chOff x="800100" y="2421730"/>
            <a:chExt cx="7510098" cy="1629281"/>
          </a:xfrm>
        </p:grpSpPr>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100" y="2609562"/>
              <a:ext cx="1866900" cy="1253619"/>
            </a:xfrm>
            <a:prstGeom prst="rect">
              <a:avLst/>
            </a:prstGeom>
          </p:spPr>
        </p:pic>
        <p:pic>
          <p:nvPicPr>
            <p:cNvPr id="9" name="図 8"/>
            <p:cNvPicPr>
              <a:picLocks noChangeAspect="1"/>
            </p:cNvPicPr>
            <p:nvPr/>
          </p:nvPicPr>
          <p:blipFill rotWithShape="1">
            <a:blip r:embed="rId4">
              <a:extLst>
                <a:ext uri="{28A0092B-C50C-407E-A947-70E740481C1C}">
                  <a14:useLocalDpi xmlns:a14="http://schemas.microsoft.com/office/drawing/2010/main" val="0"/>
                </a:ext>
              </a:extLst>
            </a:blip>
            <a:srcRect r="16381"/>
            <a:stretch/>
          </p:blipFill>
          <p:spPr>
            <a:xfrm>
              <a:off x="5529977" y="2761389"/>
              <a:ext cx="2780221" cy="949962"/>
            </a:xfrm>
            <a:prstGeom prst="rect">
              <a:avLst/>
            </a:prstGeom>
          </p:spPr>
        </p:pic>
        <p:pic>
          <p:nvPicPr>
            <p:cNvPr id="8" name="図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47517" y="2421730"/>
              <a:ext cx="1629281" cy="1629281"/>
            </a:xfrm>
            <a:prstGeom prst="rect">
              <a:avLst/>
            </a:prstGeom>
          </p:spPr>
        </p:pic>
      </p:grpSp>
    </p:spTree>
    <p:extLst>
      <p:ext uri="{BB962C8B-B14F-4D97-AF65-F5344CB8AC3E}">
        <p14:creationId xmlns:p14="http://schemas.microsoft.com/office/powerpoint/2010/main" val="1350050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以前に開発したデバッガの機能</a:t>
            </a:r>
            <a:endParaRPr kumimoji="1" lang="ja-JP" altLang="en-US" dirty="0"/>
          </a:p>
        </p:txBody>
      </p:sp>
      <p:sp>
        <p:nvSpPr>
          <p:cNvPr id="4" name="スライド番号プレースホルダー 3"/>
          <p:cNvSpPr>
            <a:spLocks noGrp="1"/>
          </p:cNvSpPr>
          <p:nvPr>
            <p:ph type="sldNum" sz="quarter" idx="12"/>
          </p:nvPr>
        </p:nvSpPr>
        <p:spPr>
          <a:xfrm>
            <a:off x="7636717" y="6313139"/>
            <a:ext cx="1150938" cy="288925"/>
          </a:xfrm>
        </p:spPr>
        <p:txBody>
          <a:bodyPr/>
          <a:lstStyle/>
          <a:p>
            <a:fld id="{9F5033E9-932D-4E41-95C3-341F9A6DAE17}" type="slidenum">
              <a:rPr lang="en-US" altLang="ja-JP" smtClean="0"/>
              <a:pPr/>
              <a:t>20</a:t>
            </a:fld>
            <a:endParaRPr lang="en-US" altLang="ja-JP" dirty="0"/>
          </a:p>
        </p:txBody>
      </p:sp>
      <p:sp>
        <p:nvSpPr>
          <p:cNvPr id="7" name="正方形/長方形 6"/>
          <p:cNvSpPr/>
          <p:nvPr/>
        </p:nvSpPr>
        <p:spPr>
          <a:xfrm>
            <a:off x="689482" y="1553363"/>
            <a:ext cx="2818562" cy="10104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設定ファイル</a:t>
            </a:r>
            <a:r>
              <a:rPr lang="en-US" altLang="ja-JP" sz="2000" b="1" dirty="0" smtClean="0">
                <a:solidFill>
                  <a:schemeClr val="tx1"/>
                </a:solidFill>
              </a:rPr>
              <a:t>.txt</a:t>
            </a:r>
            <a:endParaRPr kumimoji="1" lang="en-US" altLang="ja-JP" sz="2000" b="1" dirty="0" smtClean="0">
              <a:solidFill>
                <a:schemeClr val="tx1"/>
              </a:solidFill>
            </a:endParaRPr>
          </a:p>
          <a:p>
            <a:pPr lvl="0" algn="ctr" fontAlgn="auto">
              <a:spcBef>
                <a:spcPts val="0"/>
              </a:spcBef>
              <a:spcAft>
                <a:spcPts val="0"/>
              </a:spcAft>
              <a:defRPr/>
            </a:pPr>
            <a:r>
              <a:rPr lang="en-US" altLang="ja-JP" sz="2000" dirty="0" smtClean="0">
                <a:solidFill>
                  <a:schemeClr val="tx1"/>
                </a:solidFill>
              </a:rPr>
              <a:t>Test.java </a:t>
            </a:r>
            <a:r>
              <a:rPr lang="en-US" altLang="ja-JP" sz="2000" dirty="0">
                <a:solidFill>
                  <a:schemeClr val="tx1"/>
                </a:solidFill>
              </a:rPr>
              <a:t>var1 </a:t>
            </a:r>
            <a:r>
              <a:rPr lang="en-US" altLang="ja-JP" sz="2000" dirty="0" smtClean="0">
                <a:solidFill>
                  <a:schemeClr val="tx1"/>
                </a:solidFill>
              </a:rPr>
              <a:t>65</a:t>
            </a:r>
            <a:endParaRPr lang="en-US" altLang="ja-JP" sz="2000" dirty="0">
              <a:solidFill>
                <a:schemeClr val="tx1"/>
              </a:solidFill>
            </a:endParaRPr>
          </a:p>
          <a:p>
            <a:pPr lvl="0" algn="ctr" fontAlgn="auto">
              <a:spcBef>
                <a:spcPts val="0"/>
              </a:spcBef>
              <a:spcAft>
                <a:spcPts val="0"/>
              </a:spcAft>
              <a:defRPr/>
            </a:pPr>
            <a:r>
              <a:rPr lang="en-US" altLang="ja-JP" sz="2000" dirty="0" smtClean="0">
                <a:solidFill>
                  <a:schemeClr val="tx1"/>
                </a:solidFill>
              </a:rPr>
              <a:t>Test.java var2 67</a:t>
            </a:r>
          </a:p>
        </p:txBody>
      </p:sp>
      <p:sp>
        <p:nvSpPr>
          <p:cNvPr id="8" name="正方形/長方形 7"/>
          <p:cNvSpPr/>
          <p:nvPr/>
        </p:nvSpPr>
        <p:spPr>
          <a:xfrm>
            <a:off x="689482" y="2563828"/>
            <a:ext cx="2818562" cy="35268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Test.java</a:t>
            </a:r>
          </a:p>
          <a:p>
            <a:r>
              <a:rPr lang="en-US" altLang="ja-JP" sz="2000" dirty="0">
                <a:solidFill>
                  <a:schemeClr val="tx1"/>
                </a:solidFill>
              </a:rPr>
              <a:t>s</a:t>
            </a:r>
            <a:r>
              <a:rPr lang="en-US" altLang="ja-JP" sz="2000" dirty="0" smtClean="0">
                <a:solidFill>
                  <a:schemeClr val="tx1"/>
                </a:solidFill>
              </a:rPr>
              <a:t>tatic void check(){</a:t>
            </a:r>
          </a:p>
          <a:p>
            <a:r>
              <a:rPr lang="en-US" altLang="ja-JP" sz="2000" dirty="0" smtClean="0">
                <a:solidFill>
                  <a:schemeClr val="tx1"/>
                </a:solidFill>
              </a:rPr>
              <a:t>61   long </a:t>
            </a:r>
            <a:r>
              <a:rPr lang="en-US" altLang="ja-JP" sz="2000" dirty="0">
                <a:solidFill>
                  <a:srgbClr val="0070C0"/>
                </a:solidFill>
              </a:rPr>
              <a:t>var1</a:t>
            </a:r>
            <a:r>
              <a:rPr lang="en-US" altLang="ja-JP" sz="2000" dirty="0">
                <a:solidFill>
                  <a:schemeClr val="tx1"/>
                </a:solidFill>
              </a:rPr>
              <a:t>=200;</a:t>
            </a:r>
          </a:p>
          <a:p>
            <a:r>
              <a:rPr lang="en-US" altLang="ja-JP" sz="2000" dirty="0" smtClean="0">
                <a:solidFill>
                  <a:schemeClr val="tx1"/>
                </a:solidFill>
              </a:rPr>
              <a:t>62   </a:t>
            </a:r>
            <a:r>
              <a:rPr lang="en-US" altLang="ja-JP" sz="2000" dirty="0" err="1" smtClean="0">
                <a:solidFill>
                  <a:schemeClr val="tx1"/>
                </a:solidFill>
              </a:rPr>
              <a:t>int</a:t>
            </a:r>
            <a:r>
              <a:rPr lang="en-US" altLang="ja-JP" sz="2000" dirty="0" smtClean="0">
                <a:solidFill>
                  <a:schemeClr val="tx1"/>
                </a:solidFill>
              </a:rPr>
              <a:t> </a:t>
            </a:r>
            <a:r>
              <a:rPr lang="en-US" altLang="ja-JP" sz="2000" dirty="0">
                <a:solidFill>
                  <a:srgbClr val="FF0000"/>
                </a:solidFill>
              </a:rPr>
              <a:t>var2</a:t>
            </a:r>
            <a:r>
              <a:rPr lang="en-US" altLang="ja-JP" sz="2000" dirty="0">
                <a:solidFill>
                  <a:schemeClr val="tx1"/>
                </a:solidFill>
              </a:rPr>
              <a:t>=2000</a:t>
            </a:r>
            <a:r>
              <a:rPr lang="en-US" altLang="ja-JP" sz="2000" dirty="0" smtClean="0">
                <a:solidFill>
                  <a:schemeClr val="tx1"/>
                </a:solidFill>
              </a:rPr>
              <a:t>;</a:t>
            </a:r>
          </a:p>
          <a:p>
            <a:r>
              <a:rPr lang="en-US" altLang="ja-JP" sz="2000" dirty="0" smtClean="0">
                <a:solidFill>
                  <a:schemeClr val="tx1"/>
                </a:solidFill>
              </a:rPr>
              <a:t>63   for(</a:t>
            </a:r>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=0;i&lt;3;i++){</a:t>
            </a:r>
            <a:endParaRPr lang="en-US" altLang="ja-JP" sz="2000" dirty="0">
              <a:solidFill>
                <a:schemeClr val="tx1"/>
              </a:solidFill>
            </a:endParaRPr>
          </a:p>
          <a:p>
            <a:r>
              <a:rPr lang="en-US" altLang="ja-JP" sz="2000" dirty="0" smtClean="0">
                <a:solidFill>
                  <a:schemeClr val="tx1"/>
                </a:solidFill>
              </a:rPr>
              <a:t>64     </a:t>
            </a:r>
            <a:r>
              <a:rPr lang="en-US" altLang="ja-JP" sz="2000" dirty="0" smtClean="0">
                <a:solidFill>
                  <a:srgbClr val="0070C0"/>
                </a:solidFill>
              </a:rPr>
              <a:t>var1</a:t>
            </a:r>
            <a:r>
              <a:rPr lang="en-US" altLang="ja-JP" sz="2000" dirty="0">
                <a:solidFill>
                  <a:schemeClr val="tx1"/>
                </a:solidFill>
              </a:rPr>
              <a:t>++;</a:t>
            </a:r>
          </a:p>
          <a:p>
            <a:r>
              <a:rPr lang="en-US" altLang="ja-JP" sz="2000" dirty="0" smtClean="0">
                <a:solidFill>
                  <a:schemeClr val="tx1"/>
                </a:solidFill>
              </a:rPr>
              <a:t>65     </a:t>
            </a:r>
            <a:r>
              <a:rPr lang="en-US" altLang="ja-JP" sz="2000" dirty="0" smtClean="0">
                <a:solidFill>
                  <a:srgbClr val="FF0000"/>
                </a:solidFill>
              </a:rPr>
              <a:t>var2</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66     </a:t>
            </a:r>
            <a:r>
              <a:rPr lang="en-US" altLang="ja-JP" sz="2000" dirty="0" smtClean="0">
                <a:solidFill>
                  <a:srgbClr val="0070C0"/>
                </a:solidFill>
              </a:rPr>
              <a:t>var1</a:t>
            </a:r>
            <a:r>
              <a:rPr lang="en-US" altLang="ja-JP" sz="2000" dirty="0">
                <a:solidFill>
                  <a:schemeClr val="tx1"/>
                </a:solidFill>
              </a:rPr>
              <a:t>++;</a:t>
            </a:r>
          </a:p>
          <a:p>
            <a:r>
              <a:rPr lang="en-US" altLang="ja-JP" sz="2000" dirty="0" smtClean="0">
                <a:solidFill>
                  <a:schemeClr val="tx1"/>
                </a:solidFill>
              </a:rPr>
              <a:t>67     </a:t>
            </a:r>
            <a:r>
              <a:rPr lang="en-US" altLang="ja-JP" sz="2000" dirty="0" smtClean="0">
                <a:solidFill>
                  <a:srgbClr val="FF0000"/>
                </a:solidFill>
              </a:rPr>
              <a:t>var2</a:t>
            </a:r>
            <a:r>
              <a:rPr lang="en-US" altLang="ja-JP" sz="2000" dirty="0" smtClean="0">
                <a:solidFill>
                  <a:schemeClr val="tx1"/>
                </a:solidFill>
              </a:rPr>
              <a:t>++;</a:t>
            </a:r>
          </a:p>
          <a:p>
            <a:pPr marL="457200" indent="-457200">
              <a:buAutoNum type="arabicPlain" startAt="68"/>
            </a:pPr>
            <a:r>
              <a:rPr lang="en-US" altLang="ja-JP" sz="2000" dirty="0" smtClean="0">
                <a:solidFill>
                  <a:schemeClr val="tx1"/>
                </a:solidFill>
              </a:rPr>
              <a:t>}</a:t>
            </a:r>
          </a:p>
          <a:p>
            <a:r>
              <a:rPr lang="en-US" altLang="ja-JP" sz="2000" dirty="0" smtClean="0">
                <a:solidFill>
                  <a:schemeClr val="tx1"/>
                </a:solidFill>
              </a:rPr>
              <a:t>69 }</a:t>
            </a:r>
            <a:endParaRPr lang="en-US" altLang="ja-JP" sz="2000" dirty="0">
              <a:solidFill>
                <a:schemeClr val="tx1"/>
              </a:solidFill>
            </a:endParaRPr>
          </a:p>
        </p:txBody>
      </p:sp>
      <p:sp>
        <p:nvSpPr>
          <p:cNvPr id="9" name="正方形/長方形 8"/>
          <p:cNvSpPr/>
          <p:nvPr/>
        </p:nvSpPr>
        <p:spPr>
          <a:xfrm>
            <a:off x="3508044" y="1553363"/>
            <a:ext cx="4682160" cy="352688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Eclipse </a:t>
            </a:r>
            <a:r>
              <a:rPr lang="ja-JP" altLang="en-US" sz="2000" b="1" dirty="0" smtClean="0">
                <a:solidFill>
                  <a:schemeClr val="tx1"/>
                </a:solidFill>
              </a:rPr>
              <a:t>標準エラー出力</a:t>
            </a:r>
            <a:endParaRPr lang="en-US" altLang="ja-JP" sz="2000" b="1" dirty="0" smtClean="0">
              <a:solidFill>
                <a:schemeClr val="tx1"/>
              </a:solidFill>
            </a:endParaRPr>
          </a:p>
          <a:p>
            <a:r>
              <a:rPr lang="en-US" altLang="ja-JP" sz="2000" dirty="0" smtClean="0">
                <a:solidFill>
                  <a:srgbClr val="FF0000"/>
                </a:solidFill>
              </a:rPr>
              <a:t>---- Test.java </a:t>
            </a:r>
            <a:r>
              <a:rPr lang="en-US" altLang="ja-JP" sz="2000" dirty="0">
                <a:solidFill>
                  <a:srgbClr val="FF0000"/>
                </a:solidFill>
              </a:rPr>
              <a:t>check </a:t>
            </a:r>
            <a:r>
              <a:rPr lang="en-US" altLang="ja-JP" sz="2000" dirty="0" smtClean="0">
                <a:solidFill>
                  <a:srgbClr val="FF0000"/>
                </a:solidFill>
              </a:rPr>
              <a:t>line65 var1[J] is ---- </a:t>
            </a:r>
          </a:p>
          <a:p>
            <a:r>
              <a:rPr lang="en-US" altLang="ja-JP" sz="2000" dirty="0" smtClean="0">
                <a:solidFill>
                  <a:srgbClr val="FF0000"/>
                </a:solidFill>
              </a:rPr>
              <a:t>201</a:t>
            </a:r>
          </a:p>
          <a:p>
            <a:r>
              <a:rPr lang="en-US" altLang="ja-JP" sz="2000" dirty="0" smtClean="0">
                <a:solidFill>
                  <a:srgbClr val="FF0000"/>
                </a:solidFill>
              </a:rPr>
              <a:t>203</a:t>
            </a:r>
          </a:p>
          <a:p>
            <a:r>
              <a:rPr lang="en-US" altLang="ja-JP" sz="2000" dirty="0" smtClean="0">
                <a:solidFill>
                  <a:srgbClr val="FF0000"/>
                </a:solidFill>
              </a:rPr>
              <a:t>205</a:t>
            </a:r>
          </a:p>
          <a:p>
            <a:r>
              <a:rPr lang="en-US" altLang="ja-JP" sz="2000" dirty="0" smtClean="0">
                <a:solidFill>
                  <a:srgbClr val="FF0000"/>
                </a:solidFill>
              </a:rPr>
              <a:t>---- </a:t>
            </a:r>
            <a:r>
              <a:rPr lang="en-US" altLang="ja-JP" sz="2000" dirty="0" err="1" smtClean="0">
                <a:solidFill>
                  <a:srgbClr val="FF0000"/>
                </a:solidFill>
              </a:rPr>
              <a:t>Num</a:t>
            </a:r>
            <a:r>
              <a:rPr lang="en-US" altLang="ja-JP" sz="2000" dirty="0" smtClean="0">
                <a:solidFill>
                  <a:srgbClr val="FF0000"/>
                </a:solidFill>
              </a:rPr>
              <a:t> of Data is 3 ----</a:t>
            </a:r>
          </a:p>
          <a:p>
            <a:r>
              <a:rPr lang="en-US" altLang="ja-JP" sz="2000" dirty="0">
                <a:solidFill>
                  <a:srgbClr val="FF0000"/>
                </a:solidFill>
              </a:rPr>
              <a:t>---- Test.java check </a:t>
            </a:r>
            <a:r>
              <a:rPr lang="en-US" altLang="ja-JP" sz="2000" dirty="0" smtClean="0">
                <a:solidFill>
                  <a:srgbClr val="FF0000"/>
                </a:solidFill>
              </a:rPr>
              <a:t>line67 var2[I] </a:t>
            </a:r>
            <a:r>
              <a:rPr lang="en-US" altLang="ja-JP" sz="2000" dirty="0">
                <a:solidFill>
                  <a:srgbClr val="FF0000"/>
                </a:solidFill>
              </a:rPr>
              <a:t>is ---- </a:t>
            </a:r>
          </a:p>
          <a:p>
            <a:r>
              <a:rPr lang="en-US" altLang="ja-JP" sz="2000" dirty="0" smtClean="0">
                <a:solidFill>
                  <a:srgbClr val="FF0000"/>
                </a:solidFill>
              </a:rPr>
              <a:t>2001</a:t>
            </a:r>
          </a:p>
          <a:p>
            <a:r>
              <a:rPr lang="en-US" altLang="ja-JP" sz="2000" dirty="0" smtClean="0">
                <a:solidFill>
                  <a:srgbClr val="FF0000"/>
                </a:solidFill>
              </a:rPr>
              <a:t>2003</a:t>
            </a:r>
          </a:p>
          <a:p>
            <a:r>
              <a:rPr lang="en-US" altLang="ja-JP" sz="2000" dirty="0" smtClean="0">
                <a:solidFill>
                  <a:srgbClr val="FF0000"/>
                </a:solidFill>
              </a:rPr>
              <a:t>2005</a:t>
            </a:r>
          </a:p>
          <a:p>
            <a:r>
              <a:rPr lang="en-US" altLang="ja-JP" sz="2000" dirty="0" smtClean="0">
                <a:solidFill>
                  <a:srgbClr val="FF0000"/>
                </a:solidFill>
              </a:rPr>
              <a:t>---- </a:t>
            </a:r>
            <a:r>
              <a:rPr lang="en-US" altLang="ja-JP" sz="2000" dirty="0" err="1" smtClean="0">
                <a:solidFill>
                  <a:srgbClr val="FF0000"/>
                </a:solidFill>
              </a:rPr>
              <a:t>Num</a:t>
            </a:r>
            <a:r>
              <a:rPr lang="en-US" altLang="ja-JP" sz="2000" dirty="0" smtClean="0">
                <a:solidFill>
                  <a:srgbClr val="FF0000"/>
                </a:solidFill>
              </a:rPr>
              <a:t> of Data is 3 ----</a:t>
            </a:r>
            <a:endParaRPr lang="en-US" altLang="ja-JP" sz="2000" dirty="0">
              <a:solidFill>
                <a:srgbClr val="FF0000"/>
              </a:solidFill>
            </a:endParaRPr>
          </a:p>
        </p:txBody>
      </p:sp>
      <p:sp>
        <p:nvSpPr>
          <p:cNvPr id="5" name="下矢印 4"/>
          <p:cNvSpPr/>
          <p:nvPr/>
        </p:nvSpPr>
        <p:spPr>
          <a:xfrm rot="16200000">
            <a:off x="256995" y="4294955"/>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rot="16200000">
            <a:off x="256995" y="4913434"/>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861482" y="5118180"/>
            <a:ext cx="3975284" cy="9736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任意</a:t>
            </a:r>
            <a:r>
              <a:rPr lang="ja-JP" altLang="en-US" sz="2400" dirty="0" smtClean="0">
                <a:solidFill>
                  <a:schemeClr val="tx1"/>
                </a:solidFill>
              </a:rPr>
              <a:t>の位置における</a:t>
            </a:r>
            <a:r>
              <a:rPr lang="en-US" altLang="ja-JP" sz="2400" dirty="0" smtClean="0">
                <a:solidFill>
                  <a:schemeClr val="tx1"/>
                </a:solidFill>
              </a:rPr>
              <a:t/>
            </a:r>
            <a:br>
              <a:rPr lang="en-US" altLang="ja-JP" sz="2400" dirty="0" smtClean="0">
                <a:solidFill>
                  <a:schemeClr val="tx1"/>
                </a:solidFill>
              </a:rPr>
            </a:br>
            <a:r>
              <a:rPr lang="ja-JP" altLang="en-US" sz="2400" dirty="0" smtClean="0">
                <a:solidFill>
                  <a:schemeClr val="tx1"/>
                </a:solidFill>
              </a:rPr>
              <a:t>任意の変数情報が取得可能</a:t>
            </a:r>
            <a:endParaRPr lang="ja-JP" altLang="en-US" dirty="0">
              <a:solidFill>
                <a:schemeClr val="tx1"/>
              </a:solidFill>
            </a:endParaRPr>
          </a:p>
        </p:txBody>
      </p:sp>
    </p:spTree>
    <p:extLst>
      <p:ext uri="{BB962C8B-B14F-4D97-AF65-F5344CB8AC3E}">
        <p14:creationId xmlns:p14="http://schemas.microsoft.com/office/powerpoint/2010/main" val="593523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コンテンツ プレースホルダー 2"/>
          <p:cNvSpPr txBox="1">
            <a:spLocks/>
          </p:cNvSpPr>
          <p:nvPr/>
        </p:nvSpPr>
        <p:spPr bwMode="auto">
          <a:xfrm>
            <a:off x="169333" y="1600200"/>
            <a:ext cx="879404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endParaRPr lang="en-US" altLang="ja-JP" sz="2400" kern="0" dirty="0" smtClean="0"/>
          </a:p>
          <a:p>
            <a:pPr marL="0" indent="0">
              <a:buFontTx/>
              <a:buNone/>
            </a:pPr>
            <a:r>
              <a:rPr lang="ja-JP" altLang="en-US" sz="2400" kern="0" dirty="0" smtClean="0"/>
              <a:t>　　リリースサイクル</a:t>
            </a:r>
            <a:endParaRPr lang="en-US" altLang="ja-JP" sz="2400" kern="0" dirty="0" smtClean="0"/>
          </a:p>
          <a:p>
            <a:pPr marL="0" indent="0">
              <a:buFontTx/>
              <a:buNone/>
            </a:pPr>
            <a:endParaRPr lang="en-US" altLang="ja-JP" sz="2400" kern="0" dirty="0"/>
          </a:p>
          <a:p>
            <a:pPr marL="0" indent="0">
              <a:buFontTx/>
              <a:buNone/>
            </a:pPr>
            <a:endParaRPr lang="en-US" altLang="ja-JP" sz="2400" kern="0" dirty="0" smtClean="0"/>
          </a:p>
          <a:p>
            <a:pPr marL="0" indent="0">
              <a:buFontTx/>
              <a:buNone/>
            </a:pPr>
            <a:endParaRPr lang="en-US" altLang="ja-JP" sz="2400" kern="0" dirty="0"/>
          </a:p>
          <a:p>
            <a:pPr marL="0" indent="0">
              <a:buFontTx/>
              <a:buNone/>
            </a:pPr>
            <a:endParaRPr lang="en-US" altLang="ja-JP" sz="2400" kern="0" dirty="0" smtClean="0"/>
          </a:p>
          <a:p>
            <a:pPr marL="0" indent="0">
              <a:buFontTx/>
              <a:buNone/>
            </a:pPr>
            <a:r>
              <a:rPr lang="ja-JP" altLang="en-US" sz="2400" kern="0" dirty="0"/>
              <a:t>　</a:t>
            </a:r>
            <a:r>
              <a:rPr lang="ja-JP" altLang="en-US" sz="2400" kern="0" dirty="0" smtClean="0"/>
              <a:t>　採用サイクル</a:t>
            </a:r>
            <a:endParaRPr lang="en-US" altLang="ja-JP" sz="2400" kern="0" dirty="0" smtClean="0"/>
          </a:p>
        </p:txBody>
      </p:sp>
      <p:sp>
        <p:nvSpPr>
          <p:cNvPr id="2" name="タイトル 1"/>
          <p:cNvSpPr>
            <a:spLocks noGrp="1"/>
          </p:cNvSpPr>
          <p:nvPr>
            <p:ph type="title"/>
          </p:nvPr>
        </p:nvSpPr>
        <p:spPr/>
        <p:txBody>
          <a:bodyPr/>
          <a:lstStyle/>
          <a:p>
            <a:r>
              <a:rPr kumimoji="1" lang="ja-JP" altLang="en-US" dirty="0" smtClean="0"/>
              <a:t>ライブラリ更新と採用までの時間</a:t>
            </a:r>
            <a:r>
              <a:rPr kumimoji="1" lang="en-US" altLang="ja-JP" sz="2800" dirty="0" smtClean="0"/>
              <a:t>[1]</a:t>
            </a:r>
            <a:endParaRPr kumimoji="1" lang="ja-JP" altLang="en-US" dirty="0"/>
          </a:p>
        </p:txBody>
      </p:sp>
      <p:pic>
        <p:nvPicPr>
          <p:cNvPr id="5" name="コンテンツ プレースホルダー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879986" y="1637993"/>
            <a:ext cx="5709378" cy="2108711"/>
          </a:xfrm>
        </p:spPr>
      </p:pic>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11" name="テキスト ボックス 85"/>
          <p:cNvSpPr txBox="1"/>
          <p:nvPr/>
        </p:nvSpPr>
        <p:spPr>
          <a:xfrm>
            <a:off x="608975" y="6003925"/>
            <a:ext cx="7766379" cy="59372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err="1" smtClean="0"/>
              <a:t>Akinori</a:t>
            </a:r>
            <a:r>
              <a:rPr lang="en-US" altLang="ja-JP" sz="1200" dirty="0" smtClean="0"/>
              <a:t> </a:t>
            </a:r>
            <a:r>
              <a:rPr lang="en-US" altLang="ja-JP" sz="1200" dirty="0"/>
              <a:t>Ihara </a:t>
            </a:r>
            <a:r>
              <a:rPr lang="en-US" altLang="ja-JP" sz="1200" dirty="0" smtClean="0"/>
              <a:t>and Daiki </a:t>
            </a:r>
            <a:r>
              <a:rPr lang="en-US" altLang="ja-JP" sz="1200" dirty="0"/>
              <a:t>Fujibayashi, </a:t>
            </a:r>
            <a:r>
              <a:rPr lang="en-US" altLang="ja-JP" sz="1200" dirty="0" err="1"/>
              <a:t>Hirohiko</a:t>
            </a:r>
            <a:r>
              <a:rPr lang="en-US" altLang="ja-JP" sz="1200" dirty="0"/>
              <a:t> </a:t>
            </a:r>
            <a:r>
              <a:rPr lang="en-US" altLang="ja-JP" sz="1200" dirty="0" err="1" smtClean="0"/>
              <a:t>Suwa</a:t>
            </a:r>
            <a:r>
              <a:rPr lang="en-US" altLang="ja-JP" sz="1200" dirty="0" smtClean="0"/>
              <a:t> and </a:t>
            </a:r>
            <a:r>
              <a:rPr lang="en-US" altLang="ja-JP" sz="1200" dirty="0" err="1"/>
              <a:t>Raula</a:t>
            </a:r>
            <a:r>
              <a:rPr lang="en-US" altLang="ja-JP" sz="1200" dirty="0"/>
              <a:t> </a:t>
            </a:r>
            <a:r>
              <a:rPr lang="en-US" altLang="ja-JP" sz="1200" dirty="0" err="1"/>
              <a:t>Gaikovina</a:t>
            </a:r>
            <a:r>
              <a:rPr lang="en-US" altLang="ja-JP" sz="1200" dirty="0"/>
              <a:t> Kula </a:t>
            </a:r>
            <a:r>
              <a:rPr lang="en-US" altLang="ja-JP" sz="1200" dirty="0" smtClean="0"/>
              <a:t>and Kenichi Matsumoto: </a:t>
            </a:r>
            <a:r>
              <a:rPr lang="en-US" altLang="ja-JP" sz="1200" dirty="0"/>
              <a:t> Understanding When to Adapt a Library: A Case Study on ASF Projects :</a:t>
            </a:r>
            <a:r>
              <a:rPr lang="en-US" altLang="ja-JP" sz="1200" dirty="0" smtClean="0"/>
              <a:t>OSS </a:t>
            </a:r>
            <a:r>
              <a:rPr lang="en-US" altLang="ja-JP" sz="1200" dirty="0"/>
              <a:t>2017</a:t>
            </a:r>
            <a:endParaRPr kumimoji="1" lang="ja-JP" altLang="en-US" sz="1200" dirty="0"/>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60517" y="3746704"/>
            <a:ext cx="6002861" cy="2210284"/>
          </a:xfrm>
          <a:prstGeom prst="rect">
            <a:avLst/>
          </a:prstGeom>
        </p:spPr>
      </p:pic>
    </p:spTree>
    <p:extLst>
      <p:ext uri="{BB962C8B-B14F-4D97-AF65-F5344CB8AC3E}">
        <p14:creationId xmlns:p14="http://schemas.microsoft.com/office/powerpoint/2010/main" val="42781805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ライブラリ更新</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r>
              <a:rPr lang="ja-JP" altLang="en-US" sz="2400" dirty="0" smtClean="0"/>
              <a:t>ライブラリ</a:t>
            </a:r>
            <a:r>
              <a:rPr lang="ja-JP" altLang="en-US" sz="2400" dirty="0"/>
              <a:t>の更新は頻繁に行われる</a:t>
            </a:r>
            <a:r>
              <a:rPr lang="en-US" altLang="ja-JP" sz="1800" dirty="0" smtClean="0"/>
              <a:t>[1]</a:t>
            </a:r>
            <a:endParaRPr lang="en-US" altLang="ja-JP" sz="2400" dirty="0"/>
          </a:p>
          <a:p>
            <a:pPr lvl="1"/>
            <a:r>
              <a:rPr lang="ja-JP" altLang="en-US" sz="2000" dirty="0" smtClean="0"/>
              <a:t>若いライブラリは～</a:t>
            </a:r>
            <a:r>
              <a:rPr lang="en-US" altLang="ja-JP" sz="2000" dirty="0" smtClean="0"/>
              <a:t>3</a:t>
            </a:r>
            <a:r>
              <a:rPr lang="ja-JP" altLang="en-US" sz="2000" dirty="0" smtClean="0"/>
              <a:t>か月</a:t>
            </a:r>
            <a:r>
              <a:rPr lang="en-US" altLang="ja-JP" sz="2000" dirty="0" smtClean="0"/>
              <a:t>1</a:t>
            </a:r>
            <a:r>
              <a:rPr lang="ja-JP" altLang="en-US" sz="2000" dirty="0" smtClean="0"/>
              <a:t>回，成熟したものは</a:t>
            </a:r>
            <a:r>
              <a:rPr lang="en-US" altLang="ja-JP" sz="2000" dirty="0" smtClean="0"/>
              <a:t>1</a:t>
            </a:r>
            <a:r>
              <a:rPr lang="ja-JP" altLang="en-US" sz="2000" dirty="0" smtClean="0"/>
              <a:t>年～で</a:t>
            </a:r>
            <a:r>
              <a:rPr lang="en-US" altLang="ja-JP" sz="2000" dirty="0" smtClean="0"/>
              <a:t>1</a:t>
            </a:r>
            <a:r>
              <a:rPr lang="ja-JP" altLang="en-US" sz="2000" dirty="0" smtClean="0"/>
              <a:t>回</a:t>
            </a:r>
            <a:endParaRPr lang="en-US" altLang="ja-JP" sz="2000" dirty="0" smtClean="0"/>
          </a:p>
          <a:p>
            <a:endParaRPr lang="en-US" altLang="ja-JP" sz="2400" dirty="0" smtClean="0"/>
          </a:p>
          <a:p>
            <a:r>
              <a:rPr lang="ja-JP" altLang="en-US" sz="2400" dirty="0"/>
              <a:t>ライブラリ</a:t>
            </a:r>
            <a:r>
              <a:rPr lang="ja-JP" altLang="en-US" sz="2400" dirty="0" smtClean="0"/>
              <a:t>の</a:t>
            </a:r>
            <a:r>
              <a:rPr lang="ja-JP" altLang="en-US" sz="2400" dirty="0"/>
              <a:t>更新</a:t>
            </a:r>
            <a:r>
              <a:rPr lang="ja-JP" altLang="en-US" sz="2400" dirty="0" smtClean="0"/>
              <a:t>の内容は機能追加，バグ修正など</a:t>
            </a:r>
            <a:endParaRPr lang="en-US" altLang="ja-JP" sz="2000" dirty="0" smtClean="0"/>
          </a:p>
          <a:p>
            <a:pPr marL="0" indent="0">
              <a:buNone/>
            </a:pPr>
            <a:endParaRPr lang="en-US" altLang="ja-JP" sz="2400" dirty="0" smtClean="0"/>
          </a:p>
          <a:p>
            <a:r>
              <a:rPr lang="ja-JP" altLang="en-US" sz="2400" dirty="0" smtClean="0"/>
              <a:t>更新を行わなければ脆弱性の問題の影響を受けることも</a:t>
            </a:r>
            <a:r>
              <a:rPr lang="en-US" altLang="ja-JP" sz="2400" dirty="0" smtClean="0"/>
              <a:t>…</a:t>
            </a:r>
          </a:p>
          <a:p>
            <a:pPr marL="0" indent="0">
              <a:buNone/>
            </a:pPr>
            <a:endParaRPr lang="en-US" altLang="ja-JP" sz="2400" dirty="0" smtClean="0"/>
          </a:p>
          <a:p>
            <a:pPr marL="0" indent="0">
              <a:buNone/>
            </a:pPr>
            <a:r>
              <a:rPr lang="ja-JP" altLang="en-US" sz="2400" dirty="0" smtClean="0"/>
              <a:t>しかし、ライブラリの</a:t>
            </a:r>
            <a:r>
              <a:rPr lang="ja-JP" altLang="en-US" sz="2400" dirty="0" smtClean="0">
                <a:solidFill>
                  <a:srgbClr val="FF0000"/>
                </a:solidFill>
              </a:rPr>
              <a:t>更新に消極的</a:t>
            </a:r>
            <a:r>
              <a:rPr lang="ja-JP" altLang="en-US" sz="2400" dirty="0" smtClean="0"/>
              <a:t>な開発者もいる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11" name="テキスト ボックス 85"/>
          <p:cNvSpPr txBox="1"/>
          <p:nvPr/>
        </p:nvSpPr>
        <p:spPr>
          <a:xfrm>
            <a:off x="571500" y="5715000"/>
            <a:ext cx="7766379" cy="59372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err="1" smtClean="0"/>
              <a:t>Akinori</a:t>
            </a:r>
            <a:r>
              <a:rPr lang="en-US" altLang="ja-JP" sz="1200" dirty="0" smtClean="0"/>
              <a:t> </a:t>
            </a:r>
            <a:r>
              <a:rPr lang="en-US" altLang="ja-JP" sz="1200" dirty="0"/>
              <a:t>Ihara </a:t>
            </a:r>
            <a:r>
              <a:rPr lang="en-US" altLang="ja-JP" sz="1200" dirty="0" smtClean="0"/>
              <a:t>and Daiki </a:t>
            </a:r>
            <a:r>
              <a:rPr lang="en-US" altLang="ja-JP" sz="1200" dirty="0"/>
              <a:t>Fujibayashi, </a:t>
            </a:r>
            <a:r>
              <a:rPr lang="en-US" altLang="ja-JP" sz="1200" dirty="0" err="1"/>
              <a:t>Hirohiko</a:t>
            </a:r>
            <a:r>
              <a:rPr lang="en-US" altLang="ja-JP" sz="1200" dirty="0"/>
              <a:t> </a:t>
            </a:r>
            <a:r>
              <a:rPr lang="en-US" altLang="ja-JP" sz="1200" dirty="0" err="1" smtClean="0"/>
              <a:t>Suwa</a:t>
            </a:r>
            <a:r>
              <a:rPr lang="en-US" altLang="ja-JP" sz="1200" dirty="0" smtClean="0"/>
              <a:t> and </a:t>
            </a:r>
            <a:r>
              <a:rPr lang="en-US" altLang="ja-JP" sz="1200" dirty="0" err="1"/>
              <a:t>Raula</a:t>
            </a:r>
            <a:r>
              <a:rPr lang="en-US" altLang="ja-JP" sz="1200" dirty="0"/>
              <a:t> </a:t>
            </a:r>
            <a:r>
              <a:rPr lang="en-US" altLang="ja-JP" sz="1200" dirty="0" err="1"/>
              <a:t>Gaikovina</a:t>
            </a:r>
            <a:r>
              <a:rPr lang="en-US" altLang="ja-JP" sz="1200" dirty="0"/>
              <a:t> Kula </a:t>
            </a:r>
            <a:r>
              <a:rPr lang="en-US" altLang="ja-JP" sz="1200" dirty="0" smtClean="0"/>
              <a:t>and Kenichi Matsumoto: </a:t>
            </a:r>
            <a:r>
              <a:rPr lang="en-US" altLang="ja-JP" sz="1200" dirty="0"/>
              <a:t> Understanding When to Adapt a Library: A Case Study on ASF Projects :</a:t>
            </a:r>
            <a:r>
              <a:rPr lang="en-US" altLang="ja-JP" sz="1200" dirty="0" smtClean="0"/>
              <a:t>OSS </a:t>
            </a:r>
            <a:r>
              <a:rPr lang="en-US" altLang="ja-JP" sz="1200" dirty="0"/>
              <a:t>2017</a:t>
            </a:r>
            <a:endParaRPr kumimoji="1" lang="ja-JP" altLang="en-US" sz="1200" dirty="0"/>
          </a:p>
        </p:txBody>
      </p:sp>
    </p:spTree>
    <p:extLst>
      <p:ext uri="{BB962C8B-B14F-4D97-AF65-F5344CB8AC3E}">
        <p14:creationId xmlns:p14="http://schemas.microsoft.com/office/powerpoint/2010/main" val="2256180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ライブラリ更新における問題</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endParaRPr lang="en-US" altLang="ja-JP" sz="2400" dirty="0" smtClean="0"/>
          </a:p>
          <a:p>
            <a:endParaRPr lang="en-US" altLang="ja-JP" sz="2400" dirty="0"/>
          </a:p>
          <a:p>
            <a:pPr marL="0" indent="0">
              <a:buNone/>
            </a:pPr>
            <a:endParaRPr lang="en-US" altLang="ja-JP" sz="2400" dirty="0"/>
          </a:p>
          <a:p>
            <a:pPr marL="0" indent="0">
              <a:buNone/>
            </a:pPr>
            <a:endParaRPr lang="en-US" altLang="ja-JP" sz="2400" dirty="0" smtClean="0"/>
          </a:p>
          <a:p>
            <a:pPr marL="0" indent="0">
              <a:buNone/>
            </a:pPr>
            <a:r>
              <a:rPr lang="ja-JP" altLang="en-US" sz="2400" dirty="0"/>
              <a:t>　</a:t>
            </a:r>
            <a:r>
              <a:rPr lang="ja-JP" altLang="en-US" sz="2400" dirty="0" smtClean="0"/>
              <a:t>　新しいバージョン出てる！</a:t>
            </a:r>
            <a:r>
              <a:rPr lang="ja-JP" altLang="en-US" sz="2400" dirty="0"/>
              <a:t>アップデート</a:t>
            </a:r>
            <a:r>
              <a:rPr lang="ja-JP" altLang="en-US" sz="2400" dirty="0" smtClean="0"/>
              <a:t>しよう！</a:t>
            </a:r>
            <a:endParaRPr lang="en-US" altLang="ja-JP" sz="2400" dirty="0" smtClean="0"/>
          </a:p>
          <a:p>
            <a:pPr marL="0" indent="0">
              <a:buNone/>
            </a:pPr>
            <a:endParaRPr kumimoji="1" lang="en-US" altLang="ja-JP" sz="2400" dirty="0" smtClean="0"/>
          </a:p>
          <a:p>
            <a:pPr marL="0" indent="0">
              <a:buNone/>
            </a:pPr>
            <a:r>
              <a:rPr kumimoji="1" lang="ja-JP" altLang="en-US" sz="2400" dirty="0" smtClean="0"/>
              <a:t>　　動かなくなった！</a:t>
            </a:r>
            <a:endParaRPr kumimoji="1" lang="en-US" altLang="ja-JP" sz="2400" dirty="0" smtClean="0"/>
          </a:p>
          <a:p>
            <a:endParaRPr kumimoji="1" lang="en-US" altLang="ja-JP" sz="2400" dirty="0" smtClean="0"/>
          </a:p>
          <a:p>
            <a:pPr marL="0" indent="0">
              <a:buNone/>
            </a:pPr>
            <a:r>
              <a:rPr lang="ja-JP" altLang="en-US" sz="2400" dirty="0" smtClean="0"/>
              <a:t>　　ダウングレードして元に戻そう</a:t>
            </a:r>
            <a:r>
              <a:rPr lang="en-US" altLang="ja-JP" sz="2400" dirty="0" smtClean="0"/>
              <a:t>…</a:t>
            </a:r>
          </a:p>
          <a:p>
            <a:endParaRPr kumimoji="1"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7" name="右矢印 6"/>
          <p:cNvSpPr/>
          <p:nvPr/>
        </p:nvSpPr>
        <p:spPr>
          <a:xfrm>
            <a:off x="3622339" y="2273878"/>
            <a:ext cx="1257300" cy="514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マイル 7"/>
          <p:cNvSpPr/>
          <p:nvPr/>
        </p:nvSpPr>
        <p:spPr>
          <a:xfrm>
            <a:off x="169331" y="3360419"/>
            <a:ext cx="390525" cy="390525"/>
          </a:xfrm>
          <a:prstGeom prst="smileyFace">
            <a:avLst>
              <a:gd name="adj" fmla="val 4653"/>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スマイル 8"/>
          <p:cNvSpPr/>
          <p:nvPr/>
        </p:nvSpPr>
        <p:spPr>
          <a:xfrm>
            <a:off x="169330" y="4299266"/>
            <a:ext cx="390525" cy="390525"/>
          </a:xfrm>
          <a:prstGeom prst="smileyFace">
            <a:avLst>
              <a:gd name="adj" fmla="val -4653"/>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スマイル 9"/>
          <p:cNvSpPr/>
          <p:nvPr/>
        </p:nvSpPr>
        <p:spPr>
          <a:xfrm>
            <a:off x="169329" y="5121114"/>
            <a:ext cx="390525" cy="390525"/>
          </a:xfrm>
          <a:prstGeom prst="smileyFace">
            <a:avLst>
              <a:gd name="adj" fmla="val -4653"/>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990600" y="3002300"/>
            <a:ext cx="2471403" cy="400110"/>
          </a:xfrm>
          <a:prstGeom prst="rect">
            <a:avLst/>
          </a:prstGeom>
          <a:noFill/>
        </p:spPr>
        <p:txBody>
          <a:bodyPr wrap="square" rtlCol="0">
            <a:spAutoFit/>
          </a:bodyPr>
          <a:lstStyle/>
          <a:p>
            <a:r>
              <a:rPr kumimoji="1" lang="ja-JP" altLang="en-US" dirty="0" smtClean="0"/>
              <a:t>　　　</a:t>
            </a:r>
            <a:r>
              <a:rPr kumimoji="1" lang="en-US" altLang="ja-JP" sz="2000" dirty="0" smtClean="0"/>
              <a:t>Build success</a:t>
            </a:r>
            <a:endParaRPr kumimoji="1" lang="ja-JP" altLang="en-US" sz="2000" dirty="0"/>
          </a:p>
        </p:txBody>
      </p:sp>
      <p:sp>
        <p:nvSpPr>
          <p:cNvPr id="13" name="円/楕円 12"/>
          <p:cNvSpPr/>
          <p:nvPr/>
        </p:nvSpPr>
        <p:spPr>
          <a:xfrm>
            <a:off x="1140080" y="3072483"/>
            <a:ext cx="297910" cy="287936"/>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4724400" y="2970540"/>
            <a:ext cx="2471403" cy="400110"/>
          </a:xfrm>
          <a:prstGeom prst="rect">
            <a:avLst/>
          </a:prstGeom>
          <a:noFill/>
        </p:spPr>
        <p:txBody>
          <a:bodyPr wrap="square" rtlCol="0">
            <a:spAutoFit/>
          </a:bodyPr>
          <a:lstStyle/>
          <a:p>
            <a:r>
              <a:rPr kumimoji="1" lang="ja-JP" altLang="en-US" dirty="0" smtClean="0"/>
              <a:t>　　　</a:t>
            </a:r>
            <a:r>
              <a:rPr kumimoji="1" lang="en-US" altLang="ja-JP" sz="2000" dirty="0" smtClean="0"/>
              <a:t>Build failure</a:t>
            </a:r>
            <a:endParaRPr kumimoji="1" lang="ja-JP" altLang="en-US" sz="2000" dirty="0"/>
          </a:p>
        </p:txBody>
      </p:sp>
      <p:sp>
        <p:nvSpPr>
          <p:cNvPr id="17" name="星 12 16"/>
          <p:cNvSpPr/>
          <p:nvPr/>
        </p:nvSpPr>
        <p:spPr>
          <a:xfrm>
            <a:off x="4887824" y="3045460"/>
            <a:ext cx="340422" cy="313790"/>
          </a:xfrm>
          <a:prstGeom prst="star12">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p:cNvPicPr>
            <a:picLocks noChangeAspect="1"/>
          </p:cNvPicPr>
          <p:nvPr/>
        </p:nvPicPr>
        <p:blipFill rotWithShape="1">
          <a:blip r:embed="rId3">
            <a:extLst>
              <a:ext uri="{28A0092B-C50C-407E-A947-70E740481C1C}">
                <a14:useLocalDpi xmlns:a14="http://schemas.microsoft.com/office/drawing/2010/main" val="0"/>
              </a:ext>
            </a:extLst>
          </a:blip>
          <a:srcRect t="5061" b="5127"/>
          <a:stretch/>
        </p:blipFill>
        <p:spPr>
          <a:xfrm>
            <a:off x="5058035" y="1562537"/>
            <a:ext cx="1363003" cy="1308757"/>
          </a:xfrm>
          <a:prstGeom prst="rect">
            <a:avLst/>
          </a:prstGeom>
        </p:spPr>
      </p:pic>
      <p:pic>
        <p:nvPicPr>
          <p:cNvPr id="19" name="図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566" y="1551847"/>
            <a:ext cx="967595" cy="1319447"/>
          </a:xfrm>
          <a:prstGeom prst="rect">
            <a:avLst/>
          </a:prstGeom>
        </p:spPr>
      </p:pic>
    </p:spTree>
    <p:extLst>
      <p:ext uri="{BB962C8B-B14F-4D97-AF65-F5344CB8AC3E}">
        <p14:creationId xmlns:p14="http://schemas.microsoft.com/office/powerpoint/2010/main" val="3832941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500"/>
                                        <p:tgtEl>
                                          <p:spTgt spid="17"/>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5" grpId="0"/>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ライブラリ更新における問題</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endParaRPr lang="en-US" altLang="ja-JP" sz="2400" dirty="0" smtClean="0"/>
          </a:p>
          <a:p>
            <a:endParaRPr lang="en-US" altLang="ja-JP" sz="2400" dirty="0"/>
          </a:p>
          <a:p>
            <a:pPr marL="0" indent="0">
              <a:buNone/>
            </a:pPr>
            <a:endParaRPr lang="en-US" altLang="ja-JP" sz="2400" dirty="0"/>
          </a:p>
          <a:p>
            <a:pPr marL="0" indent="0">
              <a:buNone/>
            </a:pPr>
            <a:endParaRPr lang="en-US" altLang="ja-JP" sz="2400" dirty="0" smtClean="0"/>
          </a:p>
          <a:p>
            <a:pPr marL="0" indent="0">
              <a:buNone/>
            </a:pPr>
            <a:r>
              <a:rPr lang="ja-JP" altLang="en-US" sz="2400" dirty="0"/>
              <a:t>　</a:t>
            </a:r>
            <a:r>
              <a:rPr lang="ja-JP" altLang="en-US" sz="2400" dirty="0" smtClean="0"/>
              <a:t>　新しいバージョン出てる！</a:t>
            </a:r>
            <a:r>
              <a:rPr lang="ja-JP" altLang="en-US" sz="2400" dirty="0"/>
              <a:t>アップデート</a:t>
            </a:r>
            <a:r>
              <a:rPr lang="ja-JP" altLang="en-US" sz="2400" dirty="0" smtClean="0"/>
              <a:t>しよう！</a:t>
            </a:r>
            <a:endParaRPr lang="en-US" altLang="ja-JP" sz="2400" dirty="0" smtClean="0"/>
          </a:p>
          <a:p>
            <a:pPr marL="0" indent="0">
              <a:buNone/>
            </a:pPr>
            <a:endParaRPr kumimoji="1" lang="en-US" altLang="ja-JP" sz="2400" dirty="0" smtClean="0"/>
          </a:p>
          <a:p>
            <a:pPr marL="0" indent="0">
              <a:buNone/>
            </a:pPr>
            <a:r>
              <a:rPr kumimoji="1" lang="ja-JP" altLang="en-US" sz="2400" dirty="0" smtClean="0"/>
              <a:t>　　動かなくなった！！！！</a:t>
            </a:r>
            <a:endParaRPr kumimoji="1" lang="en-US" altLang="ja-JP" sz="2400" dirty="0" smtClean="0"/>
          </a:p>
          <a:p>
            <a:endParaRPr kumimoji="1" lang="en-US" altLang="ja-JP" sz="2400" dirty="0" smtClean="0"/>
          </a:p>
          <a:p>
            <a:pPr marL="0" indent="0">
              <a:buNone/>
            </a:pPr>
            <a:r>
              <a:rPr lang="ja-JP" altLang="en-US" sz="2400" dirty="0" smtClean="0"/>
              <a:t>　　ダウングレードして元に戻そう</a:t>
            </a:r>
            <a:r>
              <a:rPr lang="en-US" altLang="ja-JP" sz="2400" dirty="0" smtClean="0"/>
              <a:t>…</a:t>
            </a:r>
          </a:p>
          <a:p>
            <a:endParaRPr kumimoji="1"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t="5061" b="5127"/>
          <a:stretch/>
        </p:blipFill>
        <p:spPr>
          <a:xfrm>
            <a:off x="5058035" y="1562537"/>
            <a:ext cx="1363003" cy="1308757"/>
          </a:xfrm>
          <a:prstGeom prst="rect">
            <a:avLst/>
          </a:prstGeom>
        </p:spPr>
      </p:pic>
      <p:sp>
        <p:nvSpPr>
          <p:cNvPr id="7" name="右矢印 6"/>
          <p:cNvSpPr/>
          <p:nvPr/>
        </p:nvSpPr>
        <p:spPr>
          <a:xfrm>
            <a:off x="3622339" y="2273878"/>
            <a:ext cx="1257300" cy="514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マイル 7"/>
          <p:cNvSpPr/>
          <p:nvPr/>
        </p:nvSpPr>
        <p:spPr>
          <a:xfrm>
            <a:off x="169331" y="3360419"/>
            <a:ext cx="390525" cy="390525"/>
          </a:xfrm>
          <a:prstGeom prst="smileyFace">
            <a:avLst>
              <a:gd name="adj" fmla="val 4653"/>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スマイル 8"/>
          <p:cNvSpPr/>
          <p:nvPr/>
        </p:nvSpPr>
        <p:spPr>
          <a:xfrm>
            <a:off x="169330" y="4299266"/>
            <a:ext cx="390525" cy="390525"/>
          </a:xfrm>
          <a:prstGeom prst="smileyFace">
            <a:avLst>
              <a:gd name="adj" fmla="val -4653"/>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スマイル 9"/>
          <p:cNvSpPr/>
          <p:nvPr/>
        </p:nvSpPr>
        <p:spPr>
          <a:xfrm>
            <a:off x="169329" y="5121114"/>
            <a:ext cx="390525" cy="390525"/>
          </a:xfrm>
          <a:prstGeom prst="smileyFace">
            <a:avLst>
              <a:gd name="adj" fmla="val -4653"/>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990600" y="3002300"/>
            <a:ext cx="2471403" cy="400110"/>
          </a:xfrm>
          <a:prstGeom prst="rect">
            <a:avLst/>
          </a:prstGeom>
          <a:noFill/>
        </p:spPr>
        <p:txBody>
          <a:bodyPr wrap="square" rtlCol="0">
            <a:spAutoFit/>
          </a:bodyPr>
          <a:lstStyle/>
          <a:p>
            <a:r>
              <a:rPr kumimoji="1" lang="ja-JP" altLang="en-US" dirty="0" smtClean="0"/>
              <a:t>　　　</a:t>
            </a:r>
            <a:r>
              <a:rPr kumimoji="1" lang="en-US" altLang="ja-JP" sz="2000" dirty="0" smtClean="0"/>
              <a:t>Build success</a:t>
            </a:r>
            <a:endParaRPr kumimoji="1" lang="ja-JP" altLang="en-US" sz="2000" dirty="0"/>
          </a:p>
        </p:txBody>
      </p:sp>
      <p:sp>
        <p:nvSpPr>
          <p:cNvPr id="13" name="円/楕円 12"/>
          <p:cNvSpPr/>
          <p:nvPr/>
        </p:nvSpPr>
        <p:spPr>
          <a:xfrm>
            <a:off x="1140080" y="3072483"/>
            <a:ext cx="297910" cy="287936"/>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4724400" y="2970540"/>
            <a:ext cx="2471403" cy="400110"/>
          </a:xfrm>
          <a:prstGeom prst="rect">
            <a:avLst/>
          </a:prstGeom>
          <a:noFill/>
        </p:spPr>
        <p:txBody>
          <a:bodyPr wrap="square" rtlCol="0">
            <a:spAutoFit/>
          </a:bodyPr>
          <a:lstStyle/>
          <a:p>
            <a:r>
              <a:rPr kumimoji="1" lang="ja-JP" altLang="en-US" dirty="0" smtClean="0"/>
              <a:t>　　　</a:t>
            </a:r>
            <a:r>
              <a:rPr kumimoji="1" lang="en-US" altLang="ja-JP" sz="2000" dirty="0" smtClean="0"/>
              <a:t>Build failure</a:t>
            </a:r>
            <a:endParaRPr kumimoji="1" lang="ja-JP" altLang="en-US" sz="2000" dirty="0"/>
          </a:p>
        </p:txBody>
      </p:sp>
      <p:sp>
        <p:nvSpPr>
          <p:cNvPr id="17" name="星 12 16"/>
          <p:cNvSpPr/>
          <p:nvPr/>
        </p:nvSpPr>
        <p:spPr>
          <a:xfrm>
            <a:off x="4887824" y="3045460"/>
            <a:ext cx="340422" cy="313790"/>
          </a:xfrm>
          <a:prstGeom prst="star12">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1140080" y="4295228"/>
            <a:ext cx="6575530" cy="17587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dirty="0">
                <a:solidFill>
                  <a:schemeClr val="tx1"/>
                </a:solidFill>
              </a:rPr>
              <a:t>Java SE8</a:t>
            </a:r>
            <a:r>
              <a:rPr lang="ja-JP" altLang="en-US" sz="2400" dirty="0">
                <a:solidFill>
                  <a:schemeClr val="tx1"/>
                </a:solidFill>
              </a:rPr>
              <a:t>と</a:t>
            </a:r>
            <a:r>
              <a:rPr lang="en-US" altLang="ja-JP" sz="2400" dirty="0">
                <a:solidFill>
                  <a:schemeClr val="tx1"/>
                </a:solidFill>
              </a:rPr>
              <a:t>Java SE7</a:t>
            </a:r>
            <a:r>
              <a:rPr lang="ja-JP" altLang="en-US" sz="2400" dirty="0">
                <a:solidFill>
                  <a:schemeClr val="tx1"/>
                </a:solidFill>
              </a:rPr>
              <a:t>の非互換性</a:t>
            </a:r>
            <a:r>
              <a:rPr lang="en-US" altLang="ja-JP" sz="2400" dirty="0">
                <a:solidFill>
                  <a:schemeClr val="tx1"/>
                </a:solidFill>
              </a:rPr>
              <a:t>(</a:t>
            </a:r>
            <a:r>
              <a:rPr lang="ja-JP" altLang="en-US" sz="2400" dirty="0">
                <a:solidFill>
                  <a:schemeClr val="tx1"/>
                </a:solidFill>
              </a:rPr>
              <a:t>一部抜粋</a:t>
            </a:r>
            <a:r>
              <a:rPr lang="en-US" altLang="ja-JP" sz="2400" dirty="0">
                <a:solidFill>
                  <a:schemeClr val="tx1"/>
                </a:solidFill>
              </a:rPr>
              <a:t>)</a:t>
            </a:r>
          </a:p>
          <a:p>
            <a:pPr lvl="1"/>
            <a:r>
              <a:rPr lang="en-US" altLang="ja-JP" dirty="0">
                <a:solidFill>
                  <a:schemeClr val="tx1"/>
                </a:solidFill>
              </a:rPr>
              <a:t>『Java SE 8</a:t>
            </a:r>
            <a:r>
              <a:rPr lang="ja-JP" altLang="en-US" dirty="0">
                <a:solidFill>
                  <a:schemeClr val="tx1"/>
                </a:solidFill>
              </a:rPr>
              <a:t>では、</a:t>
            </a:r>
            <a:r>
              <a:rPr lang="en-US" altLang="ja-JP" dirty="0" err="1">
                <a:solidFill>
                  <a:schemeClr val="tx1"/>
                </a:solidFill>
              </a:rPr>
              <a:t>TypeVariable</a:t>
            </a:r>
            <a:r>
              <a:rPr lang="ja-JP" altLang="en-US" dirty="0">
                <a:solidFill>
                  <a:schemeClr val="tx1"/>
                </a:solidFill>
              </a:rPr>
              <a:t>の</a:t>
            </a:r>
            <a:r>
              <a:rPr lang="en-US" altLang="ja-JP" dirty="0" err="1">
                <a:solidFill>
                  <a:schemeClr val="tx1"/>
                </a:solidFill>
              </a:rPr>
              <a:t>javax.lang</a:t>
            </a:r>
            <a:r>
              <a:rPr lang="en-US" altLang="ja-JP" dirty="0">
                <a:solidFill>
                  <a:schemeClr val="tx1"/>
                </a:solidFill>
              </a:rPr>
              <a:t>….</a:t>
            </a:r>
            <a:r>
              <a:rPr lang="ja-JP" altLang="en-US" dirty="0">
                <a:solidFill>
                  <a:schemeClr val="tx1"/>
                </a:solidFill>
              </a:rPr>
              <a:t>の</a:t>
            </a:r>
            <a:r>
              <a:rPr lang="en-US" altLang="ja-JP" dirty="0">
                <a:solidFill>
                  <a:schemeClr val="tx1"/>
                </a:solidFill>
              </a:rPr>
              <a:t/>
            </a:r>
            <a:br>
              <a:rPr lang="en-US" altLang="ja-JP" dirty="0">
                <a:solidFill>
                  <a:schemeClr val="tx1"/>
                </a:solidFill>
              </a:rPr>
            </a:br>
            <a:r>
              <a:rPr lang="ja-JP" altLang="en-US" dirty="0">
                <a:solidFill>
                  <a:schemeClr val="tx1"/>
                </a:solidFill>
              </a:rPr>
              <a:t>戻り値が</a:t>
            </a:r>
            <a:r>
              <a:rPr lang="ja-JP" altLang="en-US" b="1" dirty="0">
                <a:solidFill>
                  <a:srgbClr val="FF0000"/>
                </a:solidFill>
              </a:rPr>
              <a:t>以前のリリースの戻り値とは異なります</a:t>
            </a:r>
            <a:r>
              <a:rPr lang="ja-JP" altLang="en-US" dirty="0">
                <a:solidFill>
                  <a:schemeClr val="tx1"/>
                </a:solidFill>
              </a:rPr>
              <a:t>。</a:t>
            </a:r>
            <a:r>
              <a:rPr lang="en-US" altLang="ja-JP" dirty="0">
                <a:solidFill>
                  <a:schemeClr val="tx1"/>
                </a:solidFill>
              </a:rPr>
              <a:t/>
            </a:r>
            <a:br>
              <a:rPr lang="en-US" altLang="ja-JP" dirty="0">
                <a:solidFill>
                  <a:schemeClr val="tx1"/>
                </a:solidFill>
              </a:rPr>
            </a:br>
            <a:r>
              <a:rPr lang="ja-JP" altLang="en-US" dirty="0">
                <a:solidFill>
                  <a:schemeClr val="tx1"/>
                </a:solidFill>
              </a:rPr>
              <a:t>この結果、</a:t>
            </a:r>
            <a:r>
              <a:rPr lang="en-US" altLang="ja-JP" dirty="0" err="1">
                <a:solidFill>
                  <a:schemeClr val="tx1"/>
                </a:solidFill>
              </a:rPr>
              <a:t>javax.lang.model.util.TypeVisitor</a:t>
            </a:r>
            <a:r>
              <a:rPr lang="ja-JP" altLang="en-US" dirty="0">
                <a:solidFill>
                  <a:schemeClr val="tx1"/>
                </a:solidFill>
              </a:rPr>
              <a:t>の</a:t>
            </a:r>
            <a:r>
              <a:rPr lang="en-US" altLang="ja-JP" dirty="0">
                <a:solidFill>
                  <a:schemeClr val="tx1"/>
                </a:solidFill>
              </a:rPr>
              <a:t/>
            </a:r>
            <a:br>
              <a:rPr lang="en-US" altLang="ja-JP" dirty="0">
                <a:solidFill>
                  <a:schemeClr val="tx1"/>
                </a:solidFill>
              </a:rPr>
            </a:br>
            <a:r>
              <a:rPr lang="ja-JP" altLang="en-US" b="1" dirty="0">
                <a:solidFill>
                  <a:srgbClr val="FF0000"/>
                </a:solidFill>
              </a:rPr>
              <a:t>既存の実装の動作に変化</a:t>
            </a:r>
            <a:r>
              <a:rPr lang="ja-JP" altLang="en-US" dirty="0">
                <a:solidFill>
                  <a:schemeClr val="tx1"/>
                </a:solidFill>
              </a:rPr>
              <a:t>が生じる可能性があります</a:t>
            </a:r>
            <a:r>
              <a:rPr lang="en-US" altLang="ja-JP" dirty="0" smtClean="0">
                <a:solidFill>
                  <a:schemeClr val="tx1"/>
                </a:solidFill>
              </a:rPr>
              <a:t>』</a:t>
            </a:r>
            <a:endParaRPr lang="ja-JP" altLang="en-US" dirty="0">
              <a:solidFill>
                <a:schemeClr val="tx1"/>
              </a:solidFill>
            </a:endParaRPr>
          </a:p>
        </p:txBody>
      </p:sp>
      <p:pic>
        <p:nvPicPr>
          <p:cNvPr id="11" name="図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566" y="1551847"/>
            <a:ext cx="967595" cy="1319447"/>
          </a:xfrm>
          <a:prstGeom prst="rect">
            <a:avLst/>
          </a:prstGeom>
        </p:spPr>
      </p:pic>
    </p:spTree>
    <p:extLst>
      <p:ext uri="{BB962C8B-B14F-4D97-AF65-F5344CB8AC3E}">
        <p14:creationId xmlns:p14="http://schemas.microsoft.com/office/powerpoint/2010/main" val="1774468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ライブラリ更新のために必要な事</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lgn="ctr">
              <a:buNone/>
            </a:pPr>
            <a:r>
              <a:rPr lang="ja-JP" altLang="en-US" sz="2800" dirty="0" smtClean="0"/>
              <a:t>ライブラリ</a:t>
            </a:r>
            <a:r>
              <a:rPr lang="ja-JP" altLang="en-US" sz="2800" dirty="0"/>
              <a:t>の更新は頻繁に行われる</a:t>
            </a:r>
            <a:r>
              <a:rPr lang="en-US" altLang="ja-JP" sz="2000" dirty="0"/>
              <a:t>[</a:t>
            </a:r>
            <a:r>
              <a:rPr lang="en-US" altLang="ja-JP" sz="2000" dirty="0" smtClean="0"/>
              <a:t>1]</a:t>
            </a:r>
          </a:p>
          <a:p>
            <a:pPr marL="0" indent="0">
              <a:buNone/>
            </a:pPr>
            <a:r>
              <a:rPr lang="en-US" altLang="ja-JP" sz="2400" dirty="0" smtClean="0"/>
              <a:t>                     -</a:t>
            </a:r>
            <a:r>
              <a:rPr lang="ja-JP" altLang="en-US" sz="2400" dirty="0" smtClean="0"/>
              <a:t> 安全に更新できるかは分からない</a:t>
            </a:r>
            <a:endParaRPr lang="en-US" altLang="ja-JP" sz="2400" dirty="0" smtClean="0"/>
          </a:p>
          <a:p>
            <a:pPr marL="457200" lvl="1" indent="0">
              <a:buNone/>
            </a:pPr>
            <a:endParaRPr lang="en-US" altLang="ja-JP" sz="2400" dirty="0" smtClean="0"/>
          </a:p>
          <a:p>
            <a:endParaRPr lang="en-US" altLang="ja-JP" sz="2400" dirty="0" smtClean="0"/>
          </a:p>
          <a:p>
            <a:pPr marL="0" indent="0">
              <a:buNone/>
            </a:pPr>
            <a:endParaRPr lang="en-US" altLang="ja-JP" sz="2400" dirty="0" smtClean="0"/>
          </a:p>
          <a:p>
            <a:pPr marL="0" indent="0">
              <a:buNone/>
            </a:pPr>
            <a:endParaRPr lang="en-US" altLang="ja-JP" sz="2400" dirty="0" smtClean="0"/>
          </a:p>
          <a:p>
            <a:pPr marL="0" indent="0" algn="ctr">
              <a:buNone/>
            </a:pPr>
            <a:r>
              <a:rPr lang="ja-JP" altLang="en-US" sz="2800" dirty="0" smtClean="0">
                <a:solidFill>
                  <a:srgbClr val="FF0000"/>
                </a:solidFill>
              </a:rPr>
              <a:t>後方</a:t>
            </a:r>
            <a:r>
              <a:rPr lang="ja-JP" altLang="en-US" sz="2800" dirty="0">
                <a:solidFill>
                  <a:srgbClr val="FF0000"/>
                </a:solidFill>
              </a:rPr>
              <a:t>互換性</a:t>
            </a:r>
            <a:r>
              <a:rPr lang="ja-JP" altLang="en-US" sz="2800" dirty="0"/>
              <a:t>が維持されていることの確認が</a:t>
            </a:r>
            <a:r>
              <a:rPr lang="ja-JP" altLang="en-US" sz="2800" dirty="0" smtClean="0"/>
              <a:t>必要</a:t>
            </a:r>
            <a:endParaRPr lang="en-US" altLang="ja-JP" sz="2800" dirty="0"/>
          </a:p>
          <a:p>
            <a:pPr marL="0" indent="0">
              <a:buNone/>
            </a:pPr>
            <a:r>
              <a:rPr lang="en-US" altLang="ja-JP" sz="2400" dirty="0" smtClean="0"/>
              <a:t>            - </a:t>
            </a:r>
            <a:r>
              <a:rPr lang="ja-JP" altLang="en-US" sz="2400" dirty="0" smtClean="0"/>
              <a:t>新しい</a:t>
            </a:r>
            <a:r>
              <a:rPr lang="ja-JP" altLang="en-US" sz="2400" dirty="0"/>
              <a:t>製品が古い製品を扱うことができる</a:t>
            </a:r>
            <a:r>
              <a:rPr lang="ja-JP" altLang="en-US" sz="2400" dirty="0" smtClean="0"/>
              <a:t>こと</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5" name="テキスト ボックス 85"/>
          <p:cNvSpPr txBox="1"/>
          <p:nvPr/>
        </p:nvSpPr>
        <p:spPr>
          <a:xfrm>
            <a:off x="571500" y="5763718"/>
            <a:ext cx="7766379" cy="54500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a:t>Ihara, A., Fujibayashi, D</a:t>
            </a:r>
            <a:r>
              <a:rPr lang="en-US" altLang="ja-JP" sz="1200" dirty="0" smtClean="0"/>
              <a:t>., </a:t>
            </a:r>
            <a:r>
              <a:rPr lang="en-US" altLang="ja-JP" sz="1200" dirty="0" err="1"/>
              <a:t>Suwa</a:t>
            </a:r>
            <a:r>
              <a:rPr lang="en-US" altLang="ja-JP" sz="1200" dirty="0"/>
              <a:t>, H., Kula, R. G. and </a:t>
            </a:r>
            <a:r>
              <a:rPr lang="en-US" altLang="ja-JP" sz="1200" dirty="0" smtClean="0"/>
              <a:t>Matsumoto</a:t>
            </a:r>
            <a:r>
              <a:rPr lang="en-US" altLang="ja-JP" sz="1200" dirty="0"/>
              <a:t>, K.: Understanding When to Adopt a Library: </a:t>
            </a:r>
            <a:r>
              <a:rPr lang="en-US" altLang="ja-JP" sz="1200" dirty="0" smtClean="0"/>
              <a:t>A Case </a:t>
            </a:r>
            <a:r>
              <a:rPr lang="en-US" altLang="ja-JP" sz="1200" dirty="0"/>
              <a:t>Study on ASF Projects, </a:t>
            </a:r>
            <a:r>
              <a:rPr lang="en-US" altLang="ja-JP" sz="1200" i="1" dirty="0"/>
              <a:t>Open Source Systems: </a:t>
            </a:r>
            <a:r>
              <a:rPr lang="en-US" altLang="ja-JP" sz="1200" i="1" dirty="0" smtClean="0"/>
              <a:t>Towards </a:t>
            </a:r>
            <a:r>
              <a:rPr lang="en-US" altLang="ja-JP" sz="1200" i="1" dirty="0"/>
              <a:t>Robust Practices</a:t>
            </a:r>
            <a:r>
              <a:rPr lang="en-US" altLang="ja-JP" sz="1200" dirty="0"/>
              <a:t>, pp. </a:t>
            </a:r>
            <a:r>
              <a:rPr lang="en-US" altLang="ja-JP" sz="1200" dirty="0" smtClean="0"/>
              <a:t>128 -- 138 </a:t>
            </a:r>
            <a:r>
              <a:rPr lang="en-US" altLang="ja-JP" sz="1200" dirty="0"/>
              <a:t>(2017</a:t>
            </a:r>
            <a:r>
              <a:rPr lang="en-US" altLang="ja-JP" sz="1200" dirty="0" smtClean="0"/>
              <a:t>).</a:t>
            </a:r>
          </a:p>
          <a:p>
            <a:endParaRPr kumimoji="1" lang="ja-JP" altLang="en-US" sz="1200" dirty="0"/>
          </a:p>
        </p:txBody>
      </p:sp>
      <p:sp>
        <p:nvSpPr>
          <p:cNvPr id="6" name="右矢印 5"/>
          <p:cNvSpPr/>
          <p:nvPr/>
        </p:nvSpPr>
        <p:spPr>
          <a:xfrm rot="5400000">
            <a:off x="3871128" y="2704647"/>
            <a:ext cx="1036311" cy="11546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347002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dirty="0" smtClean="0"/>
              <a:t>　新しい</a:t>
            </a:r>
            <a:r>
              <a:rPr lang="ja-JP" altLang="en-US" sz="2400" dirty="0"/>
              <a:t>製品が古い製品を扱うこと</a:t>
            </a:r>
            <a:r>
              <a:rPr lang="ja-JP" altLang="en-US" sz="2400" dirty="0" smtClean="0"/>
              <a:t>ができる</a:t>
            </a:r>
            <a:r>
              <a:rPr lang="ja-JP" altLang="en-US" sz="2400" dirty="0"/>
              <a:t>こと</a:t>
            </a:r>
            <a:endParaRPr lang="en-US" altLang="ja-JP" sz="2400" dirty="0"/>
          </a:p>
          <a:p>
            <a:endParaRPr kumimoji="1" lang="en-US" altLang="ja-JP" sz="2400" dirty="0"/>
          </a:p>
          <a:p>
            <a:endParaRPr lang="en-US" altLang="ja-JP" sz="2400" dirty="0" smtClean="0"/>
          </a:p>
          <a:p>
            <a:endParaRPr kumimoji="1" lang="en-US" altLang="ja-JP" sz="2400" dirty="0"/>
          </a:p>
          <a:p>
            <a:endParaRPr lang="en-US" altLang="ja-JP" sz="2400" dirty="0" smtClean="0"/>
          </a:p>
          <a:p>
            <a:endParaRPr kumimoji="1" lang="en-US" altLang="ja-JP" sz="2400" dirty="0"/>
          </a:p>
          <a:p>
            <a:endParaRPr lang="en-US" altLang="ja-JP" sz="2400" dirty="0" smtClean="0"/>
          </a:p>
          <a:p>
            <a:endParaRPr kumimoji="1" lang="en-US" altLang="ja-JP" sz="2400" dirty="0" smtClean="0"/>
          </a:p>
          <a:p>
            <a:pPr marL="0" indent="0">
              <a:buNone/>
            </a:pPr>
            <a:endParaRPr lang="en-US" altLang="ja-JP" sz="1800" dirty="0"/>
          </a:p>
          <a:p>
            <a:pPr marL="0" indent="0">
              <a:buNone/>
            </a:pPr>
            <a:endParaRPr lang="en-US" altLang="ja-JP" sz="2000" dirty="0" smtClean="0"/>
          </a:p>
          <a:p>
            <a:pPr marL="0" indent="0">
              <a:buNone/>
            </a:pPr>
            <a:r>
              <a:rPr lang="ja-JP" altLang="en-US" sz="2400" dirty="0" smtClean="0"/>
              <a:t>→</a:t>
            </a:r>
            <a:r>
              <a:rPr lang="en-US" altLang="ja-JP" sz="2400" dirty="0" smtClean="0"/>
              <a:t>”</a:t>
            </a:r>
            <a:r>
              <a:rPr lang="en-US" altLang="ja-JP" sz="2400" dirty="0" smtClean="0">
                <a:solidFill>
                  <a:srgbClr val="FF0000"/>
                </a:solidFill>
              </a:rPr>
              <a:t>Java8</a:t>
            </a:r>
            <a:r>
              <a:rPr lang="en-US" altLang="ja-JP" sz="2400" dirty="0" smtClean="0"/>
              <a:t>”</a:t>
            </a:r>
            <a:r>
              <a:rPr lang="ja-JP" altLang="en-US" sz="2400" dirty="0" smtClean="0"/>
              <a:t>は</a:t>
            </a:r>
            <a:r>
              <a:rPr lang="en-US" altLang="ja-JP" sz="2400" dirty="0" smtClean="0"/>
              <a:t>”</a:t>
            </a:r>
            <a:r>
              <a:rPr lang="en-US" altLang="ja-JP" sz="2400" dirty="0" smtClean="0">
                <a:solidFill>
                  <a:srgbClr val="FF0000"/>
                </a:solidFill>
              </a:rPr>
              <a:t>Java7</a:t>
            </a:r>
            <a:r>
              <a:rPr lang="ja-JP" altLang="en-US" sz="2400" dirty="0" smtClean="0">
                <a:solidFill>
                  <a:srgbClr val="FF0000"/>
                </a:solidFill>
              </a:rPr>
              <a:t>で動くソフトウェア</a:t>
            </a:r>
            <a:r>
              <a:rPr lang="en-US" altLang="ja-JP" sz="2400" dirty="0" smtClean="0"/>
              <a:t>” </a:t>
            </a:r>
            <a:r>
              <a:rPr lang="ja-JP" altLang="en-US" sz="2400" dirty="0" smtClean="0"/>
              <a:t>に対して後方互換性を持つ </a:t>
            </a:r>
            <a:endParaRPr lang="en-US" altLang="ja-JP" sz="2400" dirty="0" smtClean="0"/>
          </a:p>
        </p:txBody>
      </p:sp>
      <p:pic>
        <p:nvPicPr>
          <p:cNvPr id="15" name="図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4223" y="3901281"/>
            <a:ext cx="1803438" cy="1803438"/>
          </a:xfrm>
          <a:prstGeom prst="rect">
            <a:avLst/>
          </a:prstGeom>
        </p:spPr>
      </p:pic>
      <p:sp>
        <p:nvSpPr>
          <p:cNvPr id="2" name="タイトル 1"/>
          <p:cNvSpPr>
            <a:spLocks noGrp="1"/>
          </p:cNvSpPr>
          <p:nvPr>
            <p:ph type="title"/>
          </p:nvPr>
        </p:nvSpPr>
        <p:spPr/>
        <p:txBody>
          <a:bodyPr/>
          <a:lstStyle/>
          <a:p>
            <a:r>
              <a:rPr lang="ja-JP" altLang="en-US" dirty="0" smtClean="0"/>
              <a:t>後方互換性とは</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4113" y="2899238"/>
            <a:ext cx="1531816" cy="1531816"/>
          </a:xfrm>
          <a:prstGeom prst="rect">
            <a:avLst/>
          </a:prstGeom>
        </p:spPr>
      </p:pic>
      <p:sp>
        <p:nvSpPr>
          <p:cNvPr id="7" name="テキスト ボックス 6"/>
          <p:cNvSpPr txBox="1"/>
          <p:nvPr/>
        </p:nvSpPr>
        <p:spPr>
          <a:xfrm>
            <a:off x="1693070" y="4301370"/>
            <a:ext cx="1833902" cy="646331"/>
          </a:xfrm>
          <a:prstGeom prst="rect">
            <a:avLst/>
          </a:prstGeom>
          <a:noFill/>
        </p:spPr>
        <p:txBody>
          <a:bodyPr wrap="square" rtlCol="0">
            <a:spAutoFit/>
          </a:bodyPr>
          <a:lstStyle/>
          <a:p>
            <a:pPr algn="ctr"/>
            <a:r>
              <a:rPr lang="en-US" altLang="ja-JP" dirty="0" smtClean="0"/>
              <a:t>Java7</a:t>
            </a:r>
            <a:r>
              <a:rPr lang="ja-JP" altLang="en-US" dirty="0" smtClean="0"/>
              <a:t>で</a:t>
            </a:r>
            <a:endParaRPr lang="en-US" altLang="ja-JP" dirty="0"/>
          </a:p>
          <a:p>
            <a:pPr algn="ctr"/>
            <a:r>
              <a:rPr lang="ja-JP" altLang="en-US" dirty="0" smtClean="0"/>
              <a:t>動くソフトウェア</a:t>
            </a:r>
            <a:r>
              <a:rPr lang="en-US" altLang="ja-JP" dirty="0" smtClean="0"/>
              <a:t>A</a:t>
            </a:r>
            <a:endParaRPr lang="ja-JP" altLang="en-US" dirty="0"/>
          </a:p>
        </p:txBody>
      </p:sp>
      <p:pic>
        <p:nvPicPr>
          <p:cNvPr id="9" name="図 8"/>
          <p:cNvPicPr>
            <a:picLocks noChangeAspect="1"/>
          </p:cNvPicPr>
          <p:nvPr/>
        </p:nvPicPr>
        <p:blipFill rotWithShape="1">
          <a:blip r:embed="rId3">
            <a:extLst>
              <a:ext uri="{28A0092B-C50C-407E-A947-70E740481C1C}">
                <a14:useLocalDpi xmlns:a14="http://schemas.microsoft.com/office/drawing/2010/main" val="0"/>
              </a:ext>
            </a:extLst>
          </a:blip>
          <a:srcRect t="5750" b="10589"/>
          <a:stretch/>
        </p:blipFill>
        <p:spPr>
          <a:xfrm>
            <a:off x="4774223" y="2583644"/>
            <a:ext cx="1803438" cy="1508760"/>
          </a:xfrm>
          <a:prstGeom prst="rect">
            <a:avLst/>
          </a:prstGeom>
        </p:spPr>
      </p:pic>
      <p:sp>
        <p:nvSpPr>
          <p:cNvPr id="11" name="テキスト ボックス 10"/>
          <p:cNvSpPr txBox="1"/>
          <p:nvPr/>
        </p:nvSpPr>
        <p:spPr>
          <a:xfrm>
            <a:off x="4774223" y="2855561"/>
            <a:ext cx="1803438" cy="369332"/>
          </a:xfrm>
          <a:prstGeom prst="rect">
            <a:avLst/>
          </a:prstGeom>
          <a:noFill/>
        </p:spPr>
        <p:txBody>
          <a:bodyPr wrap="square" rtlCol="0">
            <a:spAutoFit/>
          </a:bodyPr>
          <a:lstStyle/>
          <a:p>
            <a:pPr algn="ctr"/>
            <a:r>
              <a:rPr lang="en-US" altLang="ja-JP" dirty="0" smtClean="0"/>
              <a:t>7</a:t>
            </a:r>
            <a:r>
              <a:rPr lang="ja-JP" altLang="en-US" dirty="0" smtClean="0"/>
              <a:t>のソフト</a:t>
            </a:r>
            <a:endParaRPr kumimoji="1" lang="ja-JP" altLang="en-US" dirty="0"/>
          </a:p>
        </p:txBody>
      </p:sp>
      <p:sp>
        <p:nvSpPr>
          <p:cNvPr id="12" name="テキスト ボックス 11"/>
          <p:cNvSpPr txBox="1"/>
          <p:nvPr/>
        </p:nvSpPr>
        <p:spPr>
          <a:xfrm>
            <a:off x="6735527" y="2633668"/>
            <a:ext cx="1293230" cy="369332"/>
          </a:xfrm>
          <a:prstGeom prst="rect">
            <a:avLst/>
          </a:prstGeom>
          <a:noFill/>
        </p:spPr>
        <p:txBody>
          <a:bodyPr wrap="square" rtlCol="0">
            <a:spAutoFit/>
          </a:bodyPr>
          <a:lstStyle/>
          <a:p>
            <a:r>
              <a:rPr kumimoji="1" lang="en-US" altLang="ja-JP" dirty="0" smtClean="0"/>
              <a:t>Java</a:t>
            </a:r>
            <a:r>
              <a:rPr lang="en-US" altLang="ja-JP" dirty="0"/>
              <a:t>7</a:t>
            </a:r>
            <a:endParaRPr kumimoji="1" lang="ja-JP" altLang="en-US" dirty="0"/>
          </a:p>
        </p:txBody>
      </p:sp>
      <p:sp>
        <p:nvSpPr>
          <p:cNvPr id="13" name="テキスト ボックス 12"/>
          <p:cNvSpPr txBox="1"/>
          <p:nvPr/>
        </p:nvSpPr>
        <p:spPr>
          <a:xfrm>
            <a:off x="6735527" y="4506851"/>
            <a:ext cx="2320439" cy="369332"/>
          </a:xfrm>
          <a:prstGeom prst="rect">
            <a:avLst/>
          </a:prstGeom>
          <a:noFill/>
        </p:spPr>
        <p:txBody>
          <a:bodyPr wrap="square" rtlCol="0">
            <a:spAutoFit/>
          </a:bodyPr>
          <a:lstStyle/>
          <a:p>
            <a:r>
              <a:rPr kumimoji="1" lang="en-US" altLang="ja-JP" dirty="0" smtClean="0"/>
              <a:t>Java8</a:t>
            </a:r>
            <a:endParaRPr kumimoji="1" lang="ja-JP" altLang="en-US" dirty="0"/>
          </a:p>
        </p:txBody>
      </p:sp>
      <p:sp>
        <p:nvSpPr>
          <p:cNvPr id="14" name="テキスト ボックス 13"/>
          <p:cNvSpPr txBox="1"/>
          <p:nvPr/>
        </p:nvSpPr>
        <p:spPr>
          <a:xfrm>
            <a:off x="4774223" y="4183685"/>
            <a:ext cx="1803438" cy="923330"/>
          </a:xfrm>
          <a:prstGeom prst="rect">
            <a:avLst/>
          </a:prstGeom>
          <a:noFill/>
        </p:spPr>
        <p:txBody>
          <a:bodyPr wrap="square" rtlCol="0">
            <a:spAutoFit/>
          </a:bodyPr>
          <a:lstStyle/>
          <a:p>
            <a:pPr algn="ctr"/>
            <a:r>
              <a:rPr lang="en-US" altLang="ja-JP" dirty="0">
                <a:solidFill>
                  <a:srgbClr val="FF0000"/>
                </a:solidFill>
              </a:rPr>
              <a:t>7</a:t>
            </a:r>
            <a:r>
              <a:rPr lang="ja-JP" altLang="en-US" dirty="0" smtClean="0">
                <a:solidFill>
                  <a:srgbClr val="FF0000"/>
                </a:solidFill>
              </a:rPr>
              <a:t>のソフト</a:t>
            </a:r>
            <a:endParaRPr lang="en-US" altLang="ja-JP" dirty="0" smtClean="0">
              <a:solidFill>
                <a:srgbClr val="FF0000"/>
              </a:solidFill>
            </a:endParaRPr>
          </a:p>
          <a:p>
            <a:pPr algn="ctr"/>
            <a:r>
              <a:rPr lang="en-US" altLang="ja-JP" dirty="0"/>
              <a:t>8</a:t>
            </a:r>
            <a:r>
              <a:rPr lang="ja-JP" altLang="en-US" dirty="0" smtClean="0"/>
              <a:t>のソフト</a:t>
            </a:r>
            <a:endParaRPr lang="ja-JP" altLang="en-US" dirty="0"/>
          </a:p>
          <a:p>
            <a:pPr algn="ctr"/>
            <a:endParaRPr lang="ja-JP" altLang="en-US" dirty="0"/>
          </a:p>
        </p:txBody>
      </p:sp>
      <p:sp>
        <p:nvSpPr>
          <p:cNvPr id="5" name="角丸四角形 4"/>
          <p:cNvSpPr/>
          <p:nvPr/>
        </p:nvSpPr>
        <p:spPr>
          <a:xfrm>
            <a:off x="92437" y="5463072"/>
            <a:ext cx="2109410" cy="3701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更新後のライブラリ</a:t>
            </a:r>
            <a:endParaRPr kumimoji="1" lang="ja-JP" altLang="en-US" dirty="0">
              <a:solidFill>
                <a:schemeClr val="tx1"/>
              </a:solidFill>
            </a:endParaRPr>
          </a:p>
        </p:txBody>
      </p:sp>
      <p:sp>
        <p:nvSpPr>
          <p:cNvPr id="16" name="角丸四角形 15"/>
          <p:cNvSpPr/>
          <p:nvPr/>
        </p:nvSpPr>
        <p:spPr>
          <a:xfrm>
            <a:off x="2664813" y="5472401"/>
            <a:ext cx="2109410" cy="3701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元のソフトウェア</a:t>
            </a:r>
            <a:endParaRPr kumimoji="1" lang="ja-JP" altLang="en-US" dirty="0">
              <a:solidFill>
                <a:schemeClr val="tx1"/>
              </a:solidFill>
            </a:endParaRPr>
          </a:p>
        </p:txBody>
      </p:sp>
    </p:spTree>
    <p:extLst>
      <p:ext uri="{BB962C8B-B14F-4D97-AF65-F5344CB8AC3E}">
        <p14:creationId xmlns:p14="http://schemas.microsoft.com/office/powerpoint/2010/main" val="1148139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Effect transition="in" filter="fade">
                                      <p:cBhvr>
                                        <p:cTn id="13" dur="500"/>
                                        <p:tgtEl>
                                          <p:spTgt spid="14">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
                                            <p:txEl>
                                              <p:pRg st="0" end="0"/>
                                            </p:txEl>
                                          </p:spTgt>
                                        </p:tgtEl>
                                        <p:attrNameLst>
                                          <p:attrName>style.visibility</p:attrName>
                                        </p:attrNameLst>
                                      </p:cBhvr>
                                      <p:to>
                                        <p:strVal val="visible"/>
                                      </p:to>
                                    </p:set>
                                    <p:animEffect transition="in" filter="fade">
                                      <p:cBhvr>
                                        <p:cTn id="18" dur="500"/>
                                        <p:tgtEl>
                                          <p:spTgt spid="1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後方互換性の現状</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r>
              <a:rPr lang="ja-JP" altLang="en-US" sz="2400" dirty="0" smtClean="0"/>
              <a:t>メジャー</a:t>
            </a:r>
            <a:r>
              <a:rPr lang="ja-JP" altLang="en-US" sz="2400" dirty="0"/>
              <a:t>・マイナーアップデートともに後方互換性の維持は少ない</a:t>
            </a:r>
            <a:endParaRPr lang="en-US" altLang="ja-JP" sz="2400" dirty="0"/>
          </a:p>
          <a:p>
            <a:pPr lvl="1"/>
            <a:r>
              <a:rPr lang="en-US" altLang="ja-JP" sz="2000" dirty="0"/>
              <a:t>Java </a:t>
            </a:r>
            <a:r>
              <a:rPr lang="ja-JP" altLang="en-US" sz="2000" dirty="0" smtClean="0"/>
              <a:t>においては</a:t>
            </a:r>
            <a:r>
              <a:rPr lang="en-US" altLang="ja-JP" sz="2000" dirty="0" smtClean="0">
                <a:solidFill>
                  <a:srgbClr val="FF0000"/>
                </a:solidFill>
              </a:rPr>
              <a:t>23.5</a:t>
            </a:r>
            <a:r>
              <a:rPr lang="ja-JP" altLang="en-US" sz="2000" dirty="0" smtClean="0">
                <a:solidFill>
                  <a:srgbClr val="FF0000"/>
                </a:solidFill>
              </a:rPr>
              <a:t>％</a:t>
            </a:r>
            <a:r>
              <a:rPr lang="ja-JP" altLang="en-US" sz="2000" dirty="0" smtClean="0"/>
              <a:t>で</a:t>
            </a:r>
            <a:r>
              <a:rPr lang="ja-JP" altLang="en-US" sz="2000" dirty="0"/>
              <a:t>しか後方互換性が維持されて</a:t>
            </a:r>
            <a:r>
              <a:rPr lang="ja-JP" altLang="en-US" sz="2000" dirty="0" smtClean="0"/>
              <a:t>いない</a:t>
            </a:r>
            <a:r>
              <a:rPr lang="en-US" altLang="ja-JP" sz="1600" dirty="0" smtClean="0"/>
              <a:t>[</a:t>
            </a:r>
            <a:r>
              <a:rPr lang="en-US" altLang="ja-JP" sz="1600" dirty="0"/>
              <a:t>2</a:t>
            </a:r>
            <a:r>
              <a:rPr lang="en-US" altLang="ja-JP" sz="1600" dirty="0" smtClean="0"/>
              <a:t>]</a:t>
            </a:r>
          </a:p>
          <a:p>
            <a:pPr lvl="1"/>
            <a:endParaRPr lang="en-US" altLang="ja-JP" sz="1600" dirty="0"/>
          </a:p>
          <a:p>
            <a:r>
              <a:rPr lang="ja-JP" altLang="en-US" sz="2400" dirty="0"/>
              <a:t>ライブラリ</a:t>
            </a:r>
            <a:r>
              <a:rPr lang="ja-JP" altLang="en-US" sz="2400" dirty="0" smtClean="0"/>
              <a:t>の更新が自分に影響があるかどうかを簡単に</a:t>
            </a:r>
            <a:r>
              <a:rPr lang="en-US" altLang="ja-JP" sz="2400" dirty="0" smtClean="0"/>
              <a:t/>
            </a:r>
            <a:br>
              <a:rPr lang="en-US" altLang="ja-JP" sz="2400" dirty="0" smtClean="0"/>
            </a:br>
            <a:r>
              <a:rPr lang="ja-JP" altLang="en-US" sz="2400" dirty="0" smtClean="0"/>
              <a:t>確認する方法はない</a:t>
            </a:r>
            <a:endParaRPr lang="en-US" altLang="ja-JP" sz="2400" dirty="0" smtClean="0"/>
          </a:p>
          <a:p>
            <a:pPr lvl="1"/>
            <a:r>
              <a:rPr lang="ja-JP" altLang="en-US" sz="2000" dirty="0" smtClean="0"/>
              <a:t>呼び出し方は一緒でも内部処理が変わっているかもしれない</a:t>
            </a:r>
            <a:endParaRPr lang="en-US" altLang="ja-JP" sz="1600" dirty="0"/>
          </a:p>
          <a:p>
            <a:pPr marL="0" indent="0">
              <a:buNone/>
            </a:pPr>
            <a:endParaRPr kumimoji="1" lang="en-US" altLang="ja-JP" sz="2400" dirty="0" smtClean="0"/>
          </a:p>
          <a:p>
            <a:pPr marL="0" indent="0">
              <a:buNone/>
            </a:pPr>
            <a:r>
              <a:rPr lang="ja-JP" altLang="en-US" sz="2400" dirty="0" smtClean="0"/>
              <a:t>→更新後のライブラリが自分のソフトウェアにおいて</a:t>
            </a:r>
            <a:r>
              <a:rPr lang="en-US" altLang="ja-JP" sz="2400" dirty="0" smtClean="0"/>
              <a:t/>
            </a:r>
            <a:br>
              <a:rPr lang="en-US" altLang="ja-JP" sz="2400" dirty="0" smtClean="0"/>
            </a:br>
            <a:r>
              <a:rPr lang="ja-JP" altLang="en-US" sz="2400" dirty="0" smtClean="0"/>
              <a:t>　 後方互換性を維持しているか確認する</a:t>
            </a:r>
            <a:r>
              <a:rPr lang="ja-JP" altLang="en-US" sz="2400" dirty="0" smtClean="0">
                <a:solidFill>
                  <a:srgbClr val="FF0000"/>
                </a:solidFill>
              </a:rPr>
              <a:t>手段</a:t>
            </a:r>
            <a:r>
              <a:rPr lang="ja-JP" altLang="en-US" sz="2400" dirty="0" smtClean="0"/>
              <a:t>が必要である</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6" name="テキスト ボックス 85"/>
          <p:cNvSpPr txBox="1"/>
          <p:nvPr/>
        </p:nvSpPr>
        <p:spPr>
          <a:xfrm>
            <a:off x="571500" y="5552515"/>
            <a:ext cx="7766379" cy="664929"/>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 </a:t>
            </a:r>
            <a:r>
              <a:rPr lang="en-US" altLang="ja-JP" sz="1200" dirty="0"/>
              <a:t>Mostafa, S., Rodriguez, R. and Wang, X.: Experience </a:t>
            </a:r>
            <a:r>
              <a:rPr lang="en-US" altLang="ja-JP" sz="1200" dirty="0" smtClean="0"/>
              <a:t>paper</a:t>
            </a:r>
            <a:r>
              <a:rPr lang="en-US" altLang="ja-JP" sz="1200" dirty="0"/>
              <a:t>: a study on behavioral backward incompatibilities </a:t>
            </a:r>
            <a:r>
              <a:rPr lang="en-US" altLang="ja-JP" sz="1200" dirty="0" smtClean="0"/>
              <a:t>of Java </a:t>
            </a:r>
            <a:r>
              <a:rPr lang="en-US" altLang="ja-JP" sz="1200" dirty="0"/>
              <a:t>software, </a:t>
            </a:r>
            <a:r>
              <a:rPr lang="en-US" altLang="ja-JP" sz="1200" i="1" dirty="0"/>
              <a:t>Proceedings of the 26th ACM </a:t>
            </a:r>
            <a:r>
              <a:rPr lang="en-US" altLang="ja-JP" sz="1200" i="1" dirty="0" smtClean="0"/>
              <a:t>SIGSOFT International </a:t>
            </a:r>
            <a:r>
              <a:rPr lang="en-US" altLang="ja-JP" sz="1200" i="1" dirty="0"/>
              <a:t>Symposium on Software Testing and </a:t>
            </a:r>
            <a:r>
              <a:rPr lang="en-US" altLang="ja-JP" sz="1200" i="1" dirty="0" smtClean="0"/>
              <a:t>Analysis</a:t>
            </a:r>
            <a:r>
              <a:rPr lang="en-US" altLang="ja-JP" sz="1200" dirty="0"/>
              <a:t>, pp. </a:t>
            </a:r>
            <a:r>
              <a:rPr lang="en-US" altLang="ja-JP" sz="1200" dirty="0" smtClean="0"/>
              <a:t>215 -- 225 </a:t>
            </a:r>
            <a:r>
              <a:rPr lang="en-US" altLang="ja-JP" sz="1200" dirty="0"/>
              <a:t>(2017).</a:t>
            </a:r>
            <a:endParaRPr kumimoji="1" lang="ja-JP" altLang="en-US" sz="1200" dirty="0"/>
          </a:p>
        </p:txBody>
      </p:sp>
    </p:spTree>
    <p:extLst>
      <p:ext uri="{BB962C8B-B14F-4D97-AF65-F5344CB8AC3E}">
        <p14:creationId xmlns:p14="http://schemas.microsoft.com/office/powerpoint/2010/main" val="736190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169333" y="1600200"/>
            <a:ext cx="8794045" cy="4525963"/>
          </a:xfrm>
        </p:spPr>
        <p:txBody>
          <a:bodyPr/>
          <a:lstStyle/>
          <a:p>
            <a:pPr marL="0" indent="0">
              <a:buNone/>
            </a:pPr>
            <a:r>
              <a:rPr lang="ja-JP" altLang="en-US" sz="2400" dirty="0"/>
              <a:t>本研究では</a:t>
            </a:r>
            <a:endParaRPr lang="en-US" altLang="ja-JP" sz="2400" dirty="0"/>
          </a:p>
          <a:p>
            <a:pPr marL="0" indent="0">
              <a:buNone/>
            </a:pPr>
            <a:r>
              <a:rPr lang="ja-JP" altLang="en-US" sz="2400" dirty="0"/>
              <a:t>　</a:t>
            </a:r>
            <a:r>
              <a:rPr lang="ja-JP" altLang="en-US" sz="2400" dirty="0" smtClean="0"/>
              <a:t>ライブラリ</a:t>
            </a:r>
            <a:r>
              <a:rPr lang="ja-JP" altLang="en-US" sz="2400" dirty="0"/>
              <a:t>のバージョン更新支援のためにテストケースを生成し，</a:t>
            </a:r>
            <a:r>
              <a:rPr lang="en-US" altLang="ja-JP" sz="2400" dirty="0"/>
              <a:t/>
            </a:r>
            <a:br>
              <a:rPr lang="en-US" altLang="ja-JP" sz="2400" dirty="0"/>
            </a:br>
            <a:r>
              <a:rPr lang="ja-JP" altLang="en-US" sz="2400" dirty="0"/>
              <a:t>　</a:t>
            </a:r>
            <a:r>
              <a:rPr lang="ja-JP" altLang="en-US" sz="2400" dirty="0" smtClean="0"/>
              <a:t>実行</a:t>
            </a:r>
            <a:r>
              <a:rPr lang="ja-JP" altLang="en-US" sz="2400" dirty="0"/>
              <a:t>トレースを比較する</a:t>
            </a:r>
          </a:p>
          <a:p>
            <a:pPr lvl="1"/>
            <a:r>
              <a:rPr lang="ja-JP" altLang="en-US" sz="2000" dirty="0" smtClean="0"/>
              <a:t>ライブラリ更新に特化した手法である</a:t>
            </a:r>
            <a:endParaRPr lang="en-US" altLang="ja-JP" sz="2000" dirty="0" smtClean="0"/>
          </a:p>
          <a:p>
            <a:pPr lvl="1"/>
            <a:endParaRPr lang="en-US" altLang="ja-JP" sz="2000" dirty="0" smtClean="0"/>
          </a:p>
          <a:p>
            <a:pPr marL="0" indent="0">
              <a:buNone/>
            </a:pPr>
            <a:r>
              <a:rPr lang="ja-JP" altLang="en-US" sz="2400" dirty="0" smtClean="0"/>
              <a:t>　従来手法ではライブラリの後方互換性を十分に担保できない</a:t>
            </a:r>
            <a:endParaRPr lang="en-US" altLang="ja-JP" sz="2400" dirty="0" smtClean="0"/>
          </a:p>
          <a:p>
            <a:pPr lvl="1"/>
            <a:r>
              <a:rPr lang="ja-JP" altLang="en-US" sz="2000" dirty="0"/>
              <a:t>単体</a:t>
            </a:r>
            <a:r>
              <a:rPr lang="ja-JP" altLang="en-US" sz="2000" dirty="0" smtClean="0"/>
              <a:t>テスト</a:t>
            </a:r>
            <a:endParaRPr lang="en-US" altLang="ja-JP" sz="2400" dirty="0"/>
          </a:p>
          <a:p>
            <a:pPr lvl="1"/>
            <a:r>
              <a:rPr lang="en-US" altLang="ja-JP" sz="2000" dirty="0"/>
              <a:t>Relative Debugging[3</a:t>
            </a:r>
            <a:r>
              <a:rPr lang="en-US" altLang="ja-JP" sz="2000" dirty="0" smtClean="0"/>
              <a:t>]</a:t>
            </a:r>
          </a:p>
          <a:p>
            <a:pPr lvl="1"/>
            <a:endParaRPr lang="ja-JP" altLang="en-US" sz="2000" dirty="0"/>
          </a:p>
          <a:p>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6" name="テキスト ボックス 85"/>
          <p:cNvSpPr txBox="1"/>
          <p:nvPr/>
        </p:nvSpPr>
        <p:spPr>
          <a:xfrm>
            <a:off x="571500" y="5539405"/>
            <a:ext cx="7766379" cy="58675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[3] </a:t>
            </a:r>
            <a:r>
              <a:rPr lang="en-US" altLang="ja-JP" sz="1200" dirty="0"/>
              <a:t>Abramson, D., Foster, I., </a:t>
            </a:r>
            <a:r>
              <a:rPr lang="en-US" altLang="ja-JP" sz="1200" dirty="0" err="1"/>
              <a:t>Michalakes</a:t>
            </a:r>
            <a:r>
              <a:rPr lang="en-US" altLang="ja-JP" sz="1200" dirty="0"/>
              <a:t>, J. and </a:t>
            </a:r>
            <a:r>
              <a:rPr lang="en-US" altLang="ja-JP" sz="1200" dirty="0" err="1"/>
              <a:t>Sosi</a:t>
            </a:r>
            <a:r>
              <a:rPr lang="en-US" altLang="ja-JP" sz="1200" dirty="0"/>
              <a:t>, </a:t>
            </a:r>
            <a:r>
              <a:rPr lang="en-US" altLang="ja-JP" sz="1200" dirty="0" err="1"/>
              <a:t>R</a:t>
            </a:r>
            <a:r>
              <a:rPr lang="en-US" altLang="ja-JP" sz="1200" dirty="0" err="1" smtClean="0"/>
              <a:t>.:Relative</a:t>
            </a:r>
            <a:r>
              <a:rPr lang="en-US" altLang="ja-JP" sz="1200" dirty="0" smtClean="0"/>
              <a:t> </a:t>
            </a:r>
            <a:r>
              <a:rPr lang="en-US" altLang="ja-JP" sz="1200" dirty="0"/>
              <a:t>debugging: a new methodology for debugging</a:t>
            </a:r>
          </a:p>
          <a:p>
            <a:r>
              <a:rPr lang="en-US" altLang="ja-JP" sz="1200" dirty="0" err="1"/>
              <a:t>scientic</a:t>
            </a:r>
            <a:r>
              <a:rPr lang="en-US" altLang="ja-JP" sz="1200" dirty="0"/>
              <a:t> applications, </a:t>
            </a:r>
            <a:r>
              <a:rPr lang="en-US" altLang="ja-JP" sz="1200" i="1" dirty="0"/>
              <a:t>Communications of the ACM</a:t>
            </a:r>
            <a:r>
              <a:rPr lang="en-US" altLang="ja-JP" sz="1200" dirty="0"/>
              <a:t>, </a:t>
            </a:r>
            <a:r>
              <a:rPr lang="en-US" altLang="ja-JP" sz="1200" dirty="0" smtClean="0"/>
              <a:t>pp.69 --77 </a:t>
            </a:r>
            <a:r>
              <a:rPr lang="en-US" altLang="ja-JP" sz="1200" dirty="0"/>
              <a:t>(1996)</a:t>
            </a:r>
            <a:r>
              <a:rPr lang="en-US" altLang="ja-JP" sz="1200" dirty="0" smtClean="0"/>
              <a:t> </a:t>
            </a:r>
          </a:p>
        </p:txBody>
      </p:sp>
    </p:spTree>
    <p:extLst>
      <p:ext uri="{BB962C8B-B14F-4D97-AF65-F5344CB8AC3E}">
        <p14:creationId xmlns:p14="http://schemas.microsoft.com/office/powerpoint/2010/main" val="898674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52911</TotalTime>
  <Words>1584</Words>
  <Application>Microsoft Office PowerPoint</Application>
  <PresentationFormat>画面に合わせる (4:3)</PresentationFormat>
  <Paragraphs>326</Paragraphs>
  <Slides>21</Slides>
  <Notes>21</Notes>
  <HiddenSlides>4</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ＭＳ Ｐゴシック</vt:lpstr>
      <vt:lpstr>Arial</vt:lpstr>
      <vt:lpstr>Calibri</vt:lpstr>
      <vt:lpstr>Sel-CoolMetal-white</vt:lpstr>
      <vt:lpstr>ライブラリのバージョン更新支援のための実行トレースからのテストケース生成</vt:lpstr>
      <vt:lpstr>ライブラリとは</vt:lpstr>
      <vt:lpstr>ライブラリ更新</vt:lpstr>
      <vt:lpstr>ライブラリ更新における問題</vt:lpstr>
      <vt:lpstr>ライブラリ更新における問題</vt:lpstr>
      <vt:lpstr>ライブラリ更新のために必要な事</vt:lpstr>
      <vt:lpstr>後方互換性とは</vt:lpstr>
      <vt:lpstr>後方互換性の現状</vt:lpstr>
      <vt:lpstr>提案手法</vt:lpstr>
      <vt:lpstr>単体テスト</vt:lpstr>
      <vt:lpstr>Relative Debugging</vt:lpstr>
      <vt:lpstr>提案手法の概要</vt:lpstr>
      <vt:lpstr>提案手法のアイディア(1/3)</vt:lpstr>
      <vt:lpstr>提案手法のアイディア(2/3)</vt:lpstr>
      <vt:lpstr>提案手法のアイディア(3/3)</vt:lpstr>
      <vt:lpstr>テストケースの生成手法</vt:lpstr>
      <vt:lpstr>まとめと今後の方針</vt:lpstr>
      <vt:lpstr>POLLUX</vt:lpstr>
      <vt:lpstr>提案手法の実行例</vt:lpstr>
      <vt:lpstr>以前に開発したデバッガの機能</vt:lpstr>
      <vt:lpstr>ライブラリ更新と採用までの時間[1]</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k-simari</dc:creator>
  <cp:lastModifiedBy>R Y</cp:lastModifiedBy>
  <cp:revision>571</cp:revision>
  <cp:lastPrinted>2018-01-17T07:57:33Z</cp:lastPrinted>
  <dcterms:created xsi:type="dcterms:W3CDTF">2015-11-09T07:10:03Z</dcterms:created>
  <dcterms:modified xsi:type="dcterms:W3CDTF">2018-01-18T04:25:42Z</dcterms:modified>
</cp:coreProperties>
</file>