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63" r:id="rId3"/>
    <p:sldId id="257" r:id="rId4"/>
    <p:sldId id="282" r:id="rId5"/>
    <p:sldId id="290" r:id="rId6"/>
    <p:sldId id="261" r:id="rId7"/>
    <p:sldId id="262" r:id="rId8"/>
    <p:sldId id="283" r:id="rId9"/>
    <p:sldId id="271" r:id="rId10"/>
    <p:sldId id="267" r:id="rId11"/>
    <p:sldId id="278" r:id="rId12"/>
    <p:sldId id="280" r:id="rId13"/>
    <p:sldId id="285" r:id="rId14"/>
    <p:sldId id="286" r:id="rId15"/>
    <p:sldId id="279" r:id="rId16"/>
    <p:sldId id="284" r:id="rId17"/>
    <p:sldId id="274" r:id="rId18"/>
    <p:sldId id="275" r:id="rId19"/>
    <p:sldId id="281" r:id="rId20"/>
    <p:sldId id="258" r:id="rId21"/>
    <p:sldId id="289" r:id="rId22"/>
    <p:sldId id="268" r:id="rId23"/>
    <p:sldId id="270" r:id="rId24"/>
  </p:sldIdLst>
  <p:sldSz cx="9144000" cy="6858000" type="screen4x3"/>
  <p:notesSz cx="6858000" cy="9144000"/>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FF"/>
    <a:srgbClr val="0033CC"/>
    <a:srgbClr val="FFFF66"/>
    <a:srgbClr val="FFFF00"/>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85BE263C-DBD7-4A20-BB59-AAB30ACAA65A}" styleName="中間スタイル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52" autoAdjust="0"/>
    <p:restoredTop sz="80294" autoAdjust="0"/>
  </p:normalViewPr>
  <p:slideViewPr>
    <p:cSldViewPr snapToGrid="0">
      <p:cViewPr>
        <p:scale>
          <a:sx n="125" d="100"/>
          <a:sy n="125" d="100"/>
        </p:scale>
        <p:origin x="2730" y="6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s-tokui\Dropbox\&#30330;&#34920;\SIGSS\&#34909;&#31361;&#30906;&#29575;.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s-tokui\workspace\git\paper\SIGSS2018\data\data\SIGSS.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s-tokui\Dropbox\&#30330;&#34920;\SIGSS\&#34909;&#31361;&#30906;&#29575;.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1"/>
          <c:order val="1"/>
          <c:tx>
            <c:strRef>
              <c:f>Sheet1!$I$3</c:f>
              <c:strCache>
                <c:ptCount val="1"/>
                <c:pt idx="0">
                  <c:v>探索時間[s]</c:v>
                </c:pt>
              </c:strCache>
            </c:strRef>
          </c:tx>
          <c:spPr>
            <a:ln w="28575" cap="rnd">
              <a:solidFill>
                <a:srgbClr val="FF0000"/>
              </a:solidFill>
              <a:round/>
            </a:ln>
            <a:effectLst/>
          </c:spPr>
          <c:marker>
            <c:symbol val="circle"/>
            <c:size val="8"/>
            <c:spPr>
              <a:solidFill>
                <a:srgbClr val="FF0000"/>
              </a:solidFill>
              <a:ln w="9525">
                <a:solidFill>
                  <a:srgbClr val="FF0000"/>
                </a:solidFill>
              </a:ln>
              <a:effectLst/>
            </c:spPr>
          </c:marker>
          <c:cat>
            <c:numRef>
              <c:f>Sheet1!$E$4:$E$22</c:f>
              <c:numCache>
                <c:formatCode>General</c:formatCode>
                <c:ptCount val="19"/>
                <c:pt idx="0">
                  <c:v>2</c:v>
                </c:pt>
                <c:pt idx="1">
                  <c:v>3</c:v>
                </c:pt>
                <c:pt idx="2">
                  <c:v>4</c:v>
                </c:pt>
                <c:pt idx="3">
                  <c:v>6</c:v>
                </c:pt>
                <c:pt idx="4">
                  <c:v>8</c:v>
                </c:pt>
                <c:pt idx="5">
                  <c:v>12</c:v>
                </c:pt>
                <c:pt idx="6">
                  <c:v>16</c:v>
                </c:pt>
                <c:pt idx="7">
                  <c:v>24</c:v>
                </c:pt>
                <c:pt idx="8">
                  <c:v>32</c:v>
                </c:pt>
                <c:pt idx="9">
                  <c:v>48</c:v>
                </c:pt>
                <c:pt idx="10">
                  <c:v>64</c:v>
                </c:pt>
                <c:pt idx="11">
                  <c:v>96</c:v>
                </c:pt>
                <c:pt idx="12">
                  <c:v>128</c:v>
                </c:pt>
                <c:pt idx="13">
                  <c:v>192</c:v>
                </c:pt>
                <c:pt idx="14">
                  <c:v>256</c:v>
                </c:pt>
                <c:pt idx="15">
                  <c:v>384</c:v>
                </c:pt>
                <c:pt idx="16">
                  <c:v>512</c:v>
                </c:pt>
                <c:pt idx="17">
                  <c:v>768</c:v>
                </c:pt>
                <c:pt idx="18">
                  <c:v>1024</c:v>
                </c:pt>
              </c:numCache>
            </c:numRef>
          </c:cat>
          <c:val>
            <c:numRef>
              <c:f>Sheet1!$I$4:$I$22</c:f>
              <c:numCache>
                <c:formatCode>General</c:formatCode>
                <c:ptCount val="19"/>
                <c:pt idx="0">
                  <c:v>48.851999999999997</c:v>
                </c:pt>
                <c:pt idx="1">
                  <c:v>43.228000000000002</c:v>
                </c:pt>
                <c:pt idx="2">
                  <c:v>40.460999999999999</c:v>
                </c:pt>
                <c:pt idx="3">
                  <c:v>37.625999999999998</c:v>
                </c:pt>
                <c:pt idx="4">
                  <c:v>36.046999999999997</c:v>
                </c:pt>
                <c:pt idx="5">
                  <c:v>34.564999999999998</c:v>
                </c:pt>
                <c:pt idx="6">
                  <c:v>33.716000000000001</c:v>
                </c:pt>
                <c:pt idx="7">
                  <c:v>33.658000000000001</c:v>
                </c:pt>
                <c:pt idx="8">
                  <c:v>32.581000000000003</c:v>
                </c:pt>
                <c:pt idx="9">
                  <c:v>32.183999999999997</c:v>
                </c:pt>
                <c:pt idx="10">
                  <c:v>31.975000000000001</c:v>
                </c:pt>
                <c:pt idx="11">
                  <c:v>31.803000000000001</c:v>
                </c:pt>
                <c:pt idx="12">
                  <c:v>31.815999999999999</c:v>
                </c:pt>
                <c:pt idx="13">
                  <c:v>31.914000000000001</c:v>
                </c:pt>
                <c:pt idx="14">
                  <c:v>32.079000000000001</c:v>
                </c:pt>
                <c:pt idx="15">
                  <c:v>32.482999999999997</c:v>
                </c:pt>
                <c:pt idx="16">
                  <c:v>32.789000000000001</c:v>
                </c:pt>
                <c:pt idx="17">
                  <c:v>33.634</c:v>
                </c:pt>
                <c:pt idx="18">
                  <c:v>34.462000000000003</c:v>
                </c:pt>
              </c:numCache>
            </c:numRef>
          </c:val>
          <c:smooth val="0"/>
          <c:extLst>
            <c:ext xmlns:c16="http://schemas.microsoft.com/office/drawing/2014/chart" uri="{C3380CC4-5D6E-409C-BE32-E72D297353CC}">
              <c16:uniqueId val="{00000000-B1AE-478B-8E8A-C39C78632304}"/>
            </c:ext>
          </c:extLst>
        </c:ser>
        <c:dLbls>
          <c:showLegendKey val="0"/>
          <c:showVal val="0"/>
          <c:showCatName val="0"/>
          <c:showSerName val="0"/>
          <c:showPercent val="0"/>
          <c:showBubbleSize val="0"/>
        </c:dLbls>
        <c:marker val="1"/>
        <c:smooth val="0"/>
        <c:axId val="280253215"/>
        <c:axId val="280254879"/>
      </c:lineChart>
      <c:lineChart>
        <c:grouping val="standard"/>
        <c:varyColors val="0"/>
        <c:ser>
          <c:idx val="0"/>
          <c:order val="0"/>
          <c:tx>
            <c:strRef>
              <c:f>Sheet1!$G$3</c:f>
              <c:strCache>
                <c:ptCount val="1"/>
                <c:pt idx="0">
                  <c:v>衝突確率</c:v>
                </c:pt>
              </c:strCache>
            </c:strRef>
          </c:tx>
          <c:spPr>
            <a:ln w="28575" cap="rnd">
              <a:solidFill>
                <a:srgbClr val="0070C0"/>
              </a:solidFill>
              <a:round/>
            </a:ln>
            <a:effectLst/>
          </c:spPr>
          <c:marker>
            <c:symbol val="triangle"/>
            <c:size val="8"/>
            <c:spPr>
              <a:solidFill>
                <a:srgbClr val="0070C0"/>
              </a:solidFill>
              <a:ln w="9525">
                <a:solidFill>
                  <a:srgbClr val="0070C0"/>
                </a:solidFill>
              </a:ln>
              <a:effectLst/>
            </c:spPr>
          </c:marker>
          <c:cat>
            <c:numRef>
              <c:f>Sheet1!$E$4:$E$22</c:f>
              <c:numCache>
                <c:formatCode>General</c:formatCode>
                <c:ptCount val="19"/>
                <c:pt idx="0">
                  <c:v>2</c:v>
                </c:pt>
                <c:pt idx="1">
                  <c:v>3</c:v>
                </c:pt>
                <c:pt idx="2">
                  <c:v>4</c:v>
                </c:pt>
                <c:pt idx="3">
                  <c:v>6</c:v>
                </c:pt>
                <c:pt idx="4">
                  <c:v>8</c:v>
                </c:pt>
                <c:pt idx="5">
                  <c:v>12</c:v>
                </c:pt>
                <c:pt idx="6">
                  <c:v>16</c:v>
                </c:pt>
                <c:pt idx="7">
                  <c:v>24</c:v>
                </c:pt>
                <c:pt idx="8">
                  <c:v>32</c:v>
                </c:pt>
                <c:pt idx="9">
                  <c:v>48</c:v>
                </c:pt>
                <c:pt idx="10">
                  <c:v>64</c:v>
                </c:pt>
                <c:pt idx="11">
                  <c:v>96</c:v>
                </c:pt>
                <c:pt idx="12">
                  <c:v>128</c:v>
                </c:pt>
                <c:pt idx="13">
                  <c:v>192</c:v>
                </c:pt>
                <c:pt idx="14">
                  <c:v>256</c:v>
                </c:pt>
                <c:pt idx="15">
                  <c:v>384</c:v>
                </c:pt>
                <c:pt idx="16">
                  <c:v>512</c:v>
                </c:pt>
                <c:pt idx="17">
                  <c:v>768</c:v>
                </c:pt>
                <c:pt idx="18">
                  <c:v>1024</c:v>
                </c:pt>
              </c:numCache>
            </c:numRef>
          </c:cat>
          <c:val>
            <c:numRef>
              <c:f>Sheet1!$G$4:$G$22</c:f>
              <c:numCache>
                <c:formatCode>General</c:formatCode>
                <c:ptCount val="19"/>
                <c:pt idx="0">
                  <c:v>0.92963535500840655</c:v>
                </c:pt>
                <c:pt idx="1">
                  <c:v>0.89079282444939578</c:v>
                </c:pt>
                <c:pt idx="2">
                  <c:v>0.8642218932816057</c:v>
                </c:pt>
                <c:pt idx="3">
                  <c:v>0.8281125035959549</c:v>
                </c:pt>
                <c:pt idx="4">
                  <c:v>0.80341122656688257</c:v>
                </c:pt>
                <c:pt idx="5">
                  <c:v>0.76984266126732559</c:v>
                </c:pt>
                <c:pt idx="6">
                  <c:v>0.74687948082724287</c:v>
                </c:pt>
                <c:pt idx="7">
                  <c:v>0.71567295570786638</c:v>
                </c:pt>
                <c:pt idx="8">
                  <c:v>0.69432557130732808</c:v>
                </c:pt>
                <c:pt idx="9">
                  <c:v>0.66531488224939794</c:v>
                </c:pt>
                <c:pt idx="10">
                  <c:v>0.6454695989737026</c:v>
                </c:pt>
                <c:pt idx="11">
                  <c:v>0.61850023675229493</c:v>
                </c:pt>
                <c:pt idx="12">
                  <c:v>0.60005135978905144</c:v>
                </c:pt>
                <c:pt idx="13">
                  <c:v>0.57497968716600312</c:v>
                </c:pt>
                <c:pt idx="14">
                  <c:v>0.55782895888077189</c:v>
                </c:pt>
                <c:pt idx="15">
                  <c:v>0.53452144560118975</c:v>
                </c:pt>
                <c:pt idx="16">
                  <c:v>0.51857752222309594</c:v>
                </c:pt>
                <c:pt idx="17">
                  <c:v>0.49691003384106847</c:v>
                </c:pt>
                <c:pt idx="18">
                  <c:v>0.48208799897124754</c:v>
                </c:pt>
              </c:numCache>
            </c:numRef>
          </c:val>
          <c:smooth val="0"/>
          <c:extLst>
            <c:ext xmlns:c16="http://schemas.microsoft.com/office/drawing/2014/chart" uri="{C3380CC4-5D6E-409C-BE32-E72D297353CC}">
              <c16:uniqueId val="{00000001-B1AE-478B-8E8A-C39C78632304}"/>
            </c:ext>
          </c:extLst>
        </c:ser>
        <c:dLbls>
          <c:showLegendKey val="0"/>
          <c:showVal val="0"/>
          <c:showCatName val="0"/>
          <c:showSerName val="0"/>
          <c:showPercent val="0"/>
          <c:showBubbleSize val="0"/>
        </c:dLbls>
        <c:marker val="1"/>
        <c:smooth val="0"/>
        <c:axId val="283269439"/>
        <c:axId val="283274431"/>
      </c:lineChart>
      <c:catAx>
        <c:axId val="280253215"/>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400" b="0" i="0" u="none" strike="noStrike" kern="1200" baseline="0">
                    <a:solidFill>
                      <a:schemeClr val="dk1"/>
                    </a:solidFill>
                    <a:latin typeface="+mn-lt"/>
                    <a:ea typeface="+mn-ea"/>
                    <a:cs typeface="+mn-cs"/>
                  </a:defRPr>
                </a:pPr>
                <a:r>
                  <a:rPr lang="en-US" altLang="ja-JP" dirty="0" smtClean="0"/>
                  <a:t>LCD</a:t>
                </a:r>
                <a:endParaRPr lang="ja-JP" altLang="en-US" dirty="0"/>
              </a:p>
            </c:rich>
          </c:tx>
          <c:overlay val="0"/>
          <c:spPr>
            <a:noFill/>
            <a:ln>
              <a:noFill/>
            </a:ln>
            <a:effectLst/>
          </c:spPr>
          <c:txPr>
            <a:bodyPr rot="0" spcFirstLastPara="1" vertOverflow="ellipsis" vert="horz" wrap="square" anchor="ctr" anchorCtr="1"/>
            <a:lstStyle/>
            <a:p>
              <a:pPr>
                <a:defRPr sz="1400" b="0" i="0" u="none" strike="noStrike" kern="1200" baseline="0">
                  <a:solidFill>
                    <a:schemeClr val="dk1"/>
                  </a:solidFill>
                  <a:latin typeface="+mn-lt"/>
                  <a:ea typeface="+mn-ea"/>
                  <a:cs typeface="+mn-cs"/>
                </a:defRPr>
              </a:pPr>
              <a:endParaRPr lang="ja-JP"/>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dk1"/>
                </a:solidFill>
                <a:latin typeface="+mn-lt"/>
                <a:ea typeface="+mn-ea"/>
                <a:cs typeface="+mn-cs"/>
              </a:defRPr>
            </a:pPr>
            <a:endParaRPr lang="ja-JP"/>
          </a:p>
        </c:txPr>
        <c:crossAx val="280254879"/>
        <c:crosses val="autoZero"/>
        <c:auto val="1"/>
        <c:lblAlgn val="ctr"/>
        <c:lblOffset val="100"/>
        <c:noMultiLvlLbl val="0"/>
      </c:catAx>
      <c:valAx>
        <c:axId val="280254879"/>
        <c:scaling>
          <c:orientation val="minMax"/>
          <c:min val="3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dk1"/>
                    </a:solidFill>
                    <a:latin typeface="+mn-lt"/>
                    <a:ea typeface="+mn-ea"/>
                    <a:cs typeface="+mn-cs"/>
                  </a:defRPr>
                </a:pPr>
                <a:r>
                  <a:rPr lang="ja-JP" altLang="en-US" dirty="0" smtClean="0"/>
                  <a:t>探索時間</a:t>
                </a:r>
                <a:r>
                  <a:rPr lang="en-US" altLang="ja-JP" dirty="0" smtClean="0"/>
                  <a:t>[s]</a:t>
                </a:r>
                <a:endParaRPr lang="ja-JP" altLang="en-US" dirty="0"/>
              </a:p>
            </c:rich>
          </c:tx>
          <c:overlay val="0"/>
          <c:spPr>
            <a:noFill/>
            <a:ln>
              <a:noFill/>
            </a:ln>
            <a:effectLst/>
          </c:spPr>
          <c:txPr>
            <a:bodyPr rot="-5400000" spcFirstLastPara="1" vertOverflow="ellipsis" vert="horz" wrap="square" anchor="ctr" anchorCtr="1"/>
            <a:lstStyle/>
            <a:p>
              <a:pPr>
                <a:defRPr sz="1400" b="0" i="0" u="none" strike="noStrike" kern="1200" baseline="0">
                  <a:solidFill>
                    <a:schemeClr val="dk1"/>
                  </a:solidFill>
                  <a:latin typeface="+mn-lt"/>
                  <a:ea typeface="+mn-ea"/>
                  <a:cs typeface="+mn-cs"/>
                </a:defRPr>
              </a:pPr>
              <a:endParaRPr lang="ja-JP"/>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dk1"/>
                </a:solidFill>
                <a:latin typeface="+mn-lt"/>
                <a:ea typeface="+mn-ea"/>
                <a:cs typeface="+mn-cs"/>
              </a:defRPr>
            </a:pPr>
            <a:endParaRPr lang="ja-JP"/>
          </a:p>
        </c:txPr>
        <c:crossAx val="280253215"/>
        <c:crosses val="autoZero"/>
        <c:crossBetween val="between"/>
      </c:valAx>
      <c:valAx>
        <c:axId val="283274431"/>
        <c:scaling>
          <c:orientation val="minMax"/>
          <c:min val="0.2"/>
        </c:scaling>
        <c:delete val="0"/>
        <c:axPos val="r"/>
        <c:title>
          <c:tx>
            <c:rich>
              <a:bodyPr rot="-5400000" spcFirstLastPara="1" vertOverflow="ellipsis" vert="horz" wrap="square" anchor="ctr" anchorCtr="1"/>
              <a:lstStyle/>
              <a:p>
                <a:pPr>
                  <a:defRPr sz="1400" b="0" i="0" u="none" strike="noStrike" kern="1200" baseline="0">
                    <a:solidFill>
                      <a:schemeClr val="dk1"/>
                    </a:solidFill>
                    <a:latin typeface="+mn-lt"/>
                    <a:ea typeface="+mn-ea"/>
                    <a:cs typeface="+mn-cs"/>
                  </a:defRPr>
                </a:pPr>
                <a:r>
                  <a:rPr lang="ja-JP" altLang="en-US" dirty="0" smtClean="0"/>
                  <a:t>衝突確率</a:t>
                </a:r>
                <a:endParaRPr lang="ja-JP" altLang="en-US" dirty="0"/>
              </a:p>
            </c:rich>
          </c:tx>
          <c:overlay val="0"/>
          <c:spPr>
            <a:noFill/>
            <a:ln>
              <a:noFill/>
            </a:ln>
            <a:effectLst/>
          </c:spPr>
          <c:txPr>
            <a:bodyPr rot="-5400000" spcFirstLastPara="1" vertOverflow="ellipsis" vert="horz" wrap="square" anchor="ctr" anchorCtr="1"/>
            <a:lstStyle/>
            <a:p>
              <a:pPr>
                <a:defRPr sz="1400" b="0" i="0" u="none" strike="noStrike" kern="1200" baseline="0">
                  <a:solidFill>
                    <a:schemeClr val="dk1"/>
                  </a:solidFill>
                  <a:latin typeface="+mn-lt"/>
                  <a:ea typeface="+mn-ea"/>
                  <a:cs typeface="+mn-cs"/>
                </a:defRPr>
              </a:pPr>
              <a:endParaRPr lang="ja-JP"/>
            </a:p>
          </c:txPr>
        </c:title>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dk1"/>
                </a:solidFill>
                <a:latin typeface="+mn-lt"/>
                <a:ea typeface="+mn-ea"/>
                <a:cs typeface="+mn-cs"/>
              </a:defRPr>
            </a:pPr>
            <a:endParaRPr lang="ja-JP"/>
          </a:p>
        </c:txPr>
        <c:crossAx val="283269439"/>
        <c:crosses val="max"/>
        <c:crossBetween val="between"/>
      </c:valAx>
      <c:catAx>
        <c:axId val="283269439"/>
        <c:scaling>
          <c:orientation val="minMax"/>
        </c:scaling>
        <c:delete val="1"/>
        <c:axPos val="b"/>
        <c:numFmt formatCode="General" sourceLinked="1"/>
        <c:majorTickMark val="out"/>
        <c:minorTickMark val="none"/>
        <c:tickLblPos val="nextTo"/>
        <c:crossAx val="283274431"/>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dk1"/>
              </a:solidFill>
              <a:latin typeface="+mn-lt"/>
              <a:ea typeface="+mn-ea"/>
              <a:cs typeface="+mn-cs"/>
            </a:defRPr>
          </a:pPr>
          <a:endParaRPr lang="ja-JP"/>
        </a:p>
      </c:txPr>
    </c:legend>
    <c:plotVisOnly val="1"/>
    <c:dispBlanksAs val="gap"/>
    <c:showDLblsOverMax val="0"/>
  </c:chart>
  <c:spPr>
    <a:solidFill>
      <a:schemeClr val="lt1"/>
    </a:solidFill>
    <a:ln w="25400" cap="flat" cmpd="sng" algn="ctr">
      <a:solidFill>
        <a:schemeClr val="dk1"/>
      </a:solidFill>
      <a:prstDash val="solid"/>
    </a:ln>
    <a:effectLst/>
  </c:spPr>
  <c:txPr>
    <a:bodyPr/>
    <a:lstStyle/>
    <a:p>
      <a:pPr>
        <a:defRPr sz="1400">
          <a:solidFill>
            <a:schemeClr val="dk1"/>
          </a:solidFill>
          <a:latin typeface="+mn-lt"/>
          <a:ea typeface="+mn-ea"/>
          <a:cs typeface="+mn-cs"/>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strRef>
              <c:f>table!$B$1</c:f>
              <c:strCache>
                <c:ptCount val="1"/>
                <c:pt idx="0">
                  <c:v>探索時間[s]</c:v>
                </c:pt>
              </c:strCache>
            </c:strRef>
          </c:tx>
          <c:spPr>
            <a:ln w="28575" cap="rnd">
              <a:solidFill>
                <a:srgbClr val="FF0000"/>
              </a:solidFill>
              <a:round/>
            </a:ln>
            <a:effectLst/>
          </c:spPr>
          <c:marker>
            <c:symbol val="circle"/>
            <c:size val="8"/>
            <c:spPr>
              <a:solidFill>
                <a:srgbClr val="FF0000"/>
              </a:solidFill>
              <a:ln w="9525">
                <a:solidFill>
                  <a:srgbClr val="FF0000"/>
                </a:solidFill>
              </a:ln>
              <a:effectLst/>
            </c:spPr>
          </c:marker>
          <c:xVal>
            <c:numRef>
              <c:f>table!$A$2:$A$31</c:f>
              <c:numCache>
                <c:formatCode>General</c:formatCode>
                <c:ptCount val="30"/>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numCache>
            </c:numRef>
          </c:xVal>
          <c:yVal>
            <c:numRef>
              <c:f>table!$B$2:$B$31</c:f>
              <c:numCache>
                <c:formatCode>General</c:formatCode>
                <c:ptCount val="30"/>
                <c:pt idx="0">
                  <c:v>4.5209999999999999</c:v>
                </c:pt>
                <c:pt idx="1">
                  <c:v>6.5259999999999998</c:v>
                </c:pt>
                <c:pt idx="2">
                  <c:v>8.5139999999999993</c:v>
                </c:pt>
                <c:pt idx="3">
                  <c:v>11.39</c:v>
                </c:pt>
                <c:pt idx="4">
                  <c:v>14.478</c:v>
                </c:pt>
                <c:pt idx="5">
                  <c:v>16.670999999999999</c:v>
                </c:pt>
                <c:pt idx="6">
                  <c:v>18.481999999999999</c:v>
                </c:pt>
                <c:pt idx="7">
                  <c:v>22.06</c:v>
                </c:pt>
                <c:pt idx="8">
                  <c:v>24.422999999999998</c:v>
                </c:pt>
                <c:pt idx="9">
                  <c:v>27.635999999999999</c:v>
                </c:pt>
                <c:pt idx="10">
                  <c:v>28.446000000000002</c:v>
                </c:pt>
                <c:pt idx="11">
                  <c:v>32.051000000000002</c:v>
                </c:pt>
                <c:pt idx="12">
                  <c:v>34.334000000000003</c:v>
                </c:pt>
                <c:pt idx="13">
                  <c:v>37.463999999999999</c:v>
                </c:pt>
                <c:pt idx="14">
                  <c:v>38.707999999999998</c:v>
                </c:pt>
                <c:pt idx="15">
                  <c:v>43.353000000000002</c:v>
                </c:pt>
                <c:pt idx="16">
                  <c:v>44.473999999999997</c:v>
                </c:pt>
                <c:pt idx="17">
                  <c:v>46.895000000000003</c:v>
                </c:pt>
                <c:pt idx="18">
                  <c:v>48.975999999999999</c:v>
                </c:pt>
                <c:pt idx="19">
                  <c:v>52.667000000000002</c:v>
                </c:pt>
                <c:pt idx="20">
                  <c:v>54.707999999999998</c:v>
                </c:pt>
                <c:pt idx="21">
                  <c:v>56.939</c:v>
                </c:pt>
                <c:pt idx="22">
                  <c:v>59.081000000000003</c:v>
                </c:pt>
                <c:pt idx="23">
                  <c:v>61.47</c:v>
                </c:pt>
                <c:pt idx="24">
                  <c:v>65.040999999999997</c:v>
                </c:pt>
                <c:pt idx="25">
                  <c:v>68.125</c:v>
                </c:pt>
                <c:pt idx="26">
                  <c:v>69.391000000000005</c:v>
                </c:pt>
                <c:pt idx="27">
                  <c:v>71.662000000000006</c:v>
                </c:pt>
                <c:pt idx="28">
                  <c:v>75.373000000000005</c:v>
                </c:pt>
                <c:pt idx="29">
                  <c:v>79.626999999999995</c:v>
                </c:pt>
              </c:numCache>
            </c:numRef>
          </c:yVal>
          <c:smooth val="0"/>
          <c:extLst>
            <c:ext xmlns:c16="http://schemas.microsoft.com/office/drawing/2014/chart" uri="{C3380CC4-5D6E-409C-BE32-E72D297353CC}">
              <c16:uniqueId val="{00000000-47B3-4A74-BA32-A6FEF0267EDF}"/>
            </c:ext>
          </c:extLst>
        </c:ser>
        <c:dLbls>
          <c:showLegendKey val="0"/>
          <c:showVal val="0"/>
          <c:showCatName val="0"/>
          <c:showSerName val="0"/>
          <c:showPercent val="0"/>
          <c:showBubbleSize val="0"/>
        </c:dLbls>
        <c:axId val="2058170208"/>
        <c:axId val="2058171040"/>
      </c:scatterChart>
      <c:scatterChart>
        <c:scatterStyle val="lineMarker"/>
        <c:varyColors val="0"/>
        <c:ser>
          <c:idx val="1"/>
          <c:order val="1"/>
          <c:tx>
            <c:strRef>
              <c:f>table!$C$1</c:f>
              <c:strCache>
                <c:ptCount val="1"/>
                <c:pt idx="0">
                  <c:v>再現率</c:v>
                </c:pt>
              </c:strCache>
            </c:strRef>
          </c:tx>
          <c:spPr>
            <a:ln w="28575" cap="rnd">
              <a:solidFill>
                <a:schemeClr val="accent2"/>
              </a:solidFill>
              <a:round/>
            </a:ln>
            <a:effectLst/>
          </c:spPr>
          <c:marker>
            <c:symbol val="triangle"/>
            <c:size val="8"/>
            <c:spPr>
              <a:solidFill>
                <a:schemeClr val="accent2"/>
              </a:solidFill>
              <a:ln w="9525">
                <a:solidFill>
                  <a:schemeClr val="accent2"/>
                </a:solidFill>
              </a:ln>
              <a:effectLst/>
            </c:spPr>
          </c:marker>
          <c:xVal>
            <c:numRef>
              <c:f>table!$A$2:$A$31</c:f>
              <c:numCache>
                <c:formatCode>General</c:formatCode>
                <c:ptCount val="30"/>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numCache>
            </c:numRef>
          </c:xVal>
          <c:yVal>
            <c:numRef>
              <c:f>table!$C$2:$C$31</c:f>
              <c:numCache>
                <c:formatCode>General</c:formatCode>
                <c:ptCount val="30"/>
                <c:pt idx="0">
                  <c:v>0.50281100000000001</c:v>
                </c:pt>
                <c:pt idx="1">
                  <c:v>0.65808900000000004</c:v>
                </c:pt>
                <c:pt idx="2">
                  <c:v>0.78177200000000002</c:v>
                </c:pt>
                <c:pt idx="3">
                  <c:v>0.84076300000000004</c:v>
                </c:pt>
                <c:pt idx="4">
                  <c:v>0.87924599999999997</c:v>
                </c:pt>
                <c:pt idx="5">
                  <c:v>0.90410999999999997</c:v>
                </c:pt>
                <c:pt idx="6">
                  <c:v>0.92271800000000004</c:v>
                </c:pt>
                <c:pt idx="7">
                  <c:v>0.93910800000000005</c:v>
                </c:pt>
                <c:pt idx="8">
                  <c:v>0.95106500000000005</c:v>
                </c:pt>
                <c:pt idx="9">
                  <c:v>0.96191300000000002</c:v>
                </c:pt>
                <c:pt idx="10">
                  <c:v>0.96745599999999998</c:v>
                </c:pt>
                <c:pt idx="11">
                  <c:v>0.97315700000000005</c:v>
                </c:pt>
                <c:pt idx="12">
                  <c:v>0.97624500000000003</c:v>
                </c:pt>
                <c:pt idx="13">
                  <c:v>0.97909599999999997</c:v>
                </c:pt>
                <c:pt idx="14">
                  <c:v>0.98115399999999997</c:v>
                </c:pt>
                <c:pt idx="15">
                  <c:v>0.98234200000000005</c:v>
                </c:pt>
                <c:pt idx="16">
                  <c:v>0.98392599999999997</c:v>
                </c:pt>
                <c:pt idx="17">
                  <c:v>0.98582599999999998</c:v>
                </c:pt>
                <c:pt idx="18">
                  <c:v>0.99643700000000002</c:v>
                </c:pt>
                <c:pt idx="19">
                  <c:v>0.99778299999999998</c:v>
                </c:pt>
                <c:pt idx="20">
                  <c:v>0.99833700000000003</c:v>
                </c:pt>
                <c:pt idx="21">
                  <c:v>0.99865400000000004</c:v>
                </c:pt>
                <c:pt idx="22">
                  <c:v>0.99865400000000004</c:v>
                </c:pt>
                <c:pt idx="23">
                  <c:v>0.99889099999999997</c:v>
                </c:pt>
                <c:pt idx="24">
                  <c:v>0.99889099999999997</c:v>
                </c:pt>
                <c:pt idx="25">
                  <c:v>0.99928700000000004</c:v>
                </c:pt>
                <c:pt idx="26">
                  <c:v>0.99936700000000001</c:v>
                </c:pt>
                <c:pt idx="27">
                  <c:v>0.99968299999999999</c:v>
                </c:pt>
                <c:pt idx="28">
                  <c:v>0.99968299999999999</c:v>
                </c:pt>
                <c:pt idx="29">
                  <c:v>0.99976200000000004</c:v>
                </c:pt>
              </c:numCache>
            </c:numRef>
          </c:yVal>
          <c:smooth val="0"/>
          <c:extLst>
            <c:ext xmlns:c16="http://schemas.microsoft.com/office/drawing/2014/chart" uri="{C3380CC4-5D6E-409C-BE32-E72D297353CC}">
              <c16:uniqueId val="{00000001-47B3-4A74-BA32-A6FEF0267EDF}"/>
            </c:ext>
          </c:extLst>
        </c:ser>
        <c:dLbls>
          <c:showLegendKey val="0"/>
          <c:showVal val="0"/>
          <c:showCatName val="0"/>
          <c:showSerName val="0"/>
          <c:showPercent val="0"/>
          <c:showBubbleSize val="0"/>
        </c:dLbls>
        <c:axId val="2083733136"/>
        <c:axId val="2083726064"/>
      </c:scatterChart>
      <c:valAx>
        <c:axId val="2058170208"/>
        <c:scaling>
          <c:orientation val="minMax"/>
          <c:max val="30"/>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400" b="0" i="0" u="none" strike="noStrike" kern="1200" baseline="0">
                    <a:solidFill>
                      <a:schemeClr val="dk1"/>
                    </a:solidFill>
                    <a:latin typeface="+mn-lt"/>
                    <a:ea typeface="+mn-ea"/>
                    <a:cs typeface="+mn-cs"/>
                  </a:defRPr>
                </a:pPr>
                <a:r>
                  <a:rPr lang="ja-JP"/>
                  <a:t>ハッシュテーブルの数（</a:t>
                </a:r>
                <a:r>
                  <a:rPr lang="en-US"/>
                  <a:t>L</a:t>
                </a:r>
                <a:r>
                  <a:rPr lang="ja-JP"/>
                  <a:t>）</a:t>
                </a:r>
              </a:p>
            </c:rich>
          </c:tx>
          <c:layout/>
          <c:overlay val="0"/>
          <c:spPr>
            <a:noFill/>
            <a:ln>
              <a:noFill/>
            </a:ln>
            <a:effectLst/>
          </c:spPr>
          <c:txPr>
            <a:bodyPr rot="0" spcFirstLastPara="1" vertOverflow="ellipsis" vert="horz" wrap="square" anchor="ctr" anchorCtr="1"/>
            <a:lstStyle/>
            <a:p>
              <a:pPr>
                <a:defRPr sz="1400" b="0" i="0" u="none" strike="noStrike" kern="1200" baseline="0">
                  <a:solidFill>
                    <a:schemeClr val="dk1"/>
                  </a:solidFill>
                  <a:latin typeface="+mn-lt"/>
                  <a:ea typeface="+mn-ea"/>
                  <a:cs typeface="+mn-cs"/>
                </a:defRPr>
              </a:pPr>
              <a:endParaRPr lang="ja-JP"/>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dk1"/>
                </a:solidFill>
                <a:latin typeface="+mn-lt"/>
                <a:ea typeface="+mn-ea"/>
                <a:cs typeface="+mn-cs"/>
              </a:defRPr>
            </a:pPr>
            <a:endParaRPr lang="ja-JP"/>
          </a:p>
        </c:txPr>
        <c:crossAx val="2058171040"/>
        <c:crosses val="autoZero"/>
        <c:crossBetween val="midCat"/>
      </c:valAx>
      <c:valAx>
        <c:axId val="2058171040"/>
        <c:scaling>
          <c:orientation val="minMax"/>
          <c:max val="10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dk1"/>
                    </a:solidFill>
                    <a:latin typeface="+mn-lt"/>
                    <a:ea typeface="+mn-ea"/>
                    <a:cs typeface="+mn-cs"/>
                  </a:defRPr>
                </a:pPr>
                <a:r>
                  <a:rPr lang="ja-JP"/>
                  <a:t>探索時間</a:t>
                </a:r>
                <a:r>
                  <a:rPr lang="en-US"/>
                  <a:t>[s]</a:t>
                </a:r>
                <a:endParaRPr lang="ja-JP"/>
              </a:p>
            </c:rich>
          </c:tx>
          <c:layout/>
          <c:overlay val="0"/>
          <c:spPr>
            <a:noFill/>
            <a:ln>
              <a:noFill/>
            </a:ln>
            <a:effectLst/>
          </c:spPr>
          <c:txPr>
            <a:bodyPr rot="-5400000" spcFirstLastPara="1" vertOverflow="ellipsis" vert="horz" wrap="square" anchor="ctr" anchorCtr="1"/>
            <a:lstStyle/>
            <a:p>
              <a:pPr>
                <a:defRPr sz="1400" b="0" i="0" u="none" strike="noStrike" kern="1200" baseline="0">
                  <a:solidFill>
                    <a:schemeClr val="dk1"/>
                  </a:solidFill>
                  <a:latin typeface="+mn-lt"/>
                  <a:ea typeface="+mn-ea"/>
                  <a:cs typeface="+mn-cs"/>
                </a:defRPr>
              </a:pPr>
              <a:endParaRPr lang="ja-JP"/>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dk1"/>
                </a:solidFill>
                <a:latin typeface="+mn-lt"/>
                <a:ea typeface="+mn-ea"/>
                <a:cs typeface="+mn-cs"/>
              </a:defRPr>
            </a:pPr>
            <a:endParaRPr lang="ja-JP"/>
          </a:p>
        </c:txPr>
        <c:crossAx val="2058170208"/>
        <c:crosses val="autoZero"/>
        <c:crossBetween val="midCat"/>
        <c:majorUnit val="20"/>
      </c:valAx>
      <c:valAx>
        <c:axId val="2083726064"/>
        <c:scaling>
          <c:orientation val="minMax"/>
          <c:max val="1"/>
          <c:min val="0.5"/>
        </c:scaling>
        <c:delete val="0"/>
        <c:axPos val="r"/>
        <c:title>
          <c:tx>
            <c:rich>
              <a:bodyPr rot="-5400000" spcFirstLastPara="1" vertOverflow="ellipsis" vert="horz" wrap="square" anchor="ctr" anchorCtr="1"/>
              <a:lstStyle/>
              <a:p>
                <a:pPr>
                  <a:defRPr sz="1400" b="0" i="0" u="none" strike="noStrike" kern="1200" baseline="0">
                    <a:solidFill>
                      <a:schemeClr val="dk1"/>
                    </a:solidFill>
                    <a:latin typeface="+mn-lt"/>
                    <a:ea typeface="+mn-ea"/>
                    <a:cs typeface="+mn-cs"/>
                  </a:defRPr>
                </a:pPr>
                <a:r>
                  <a:rPr lang="ja-JP"/>
                  <a:t>再現率</a:t>
                </a:r>
              </a:p>
            </c:rich>
          </c:tx>
          <c:layout/>
          <c:overlay val="0"/>
          <c:spPr>
            <a:noFill/>
            <a:ln>
              <a:noFill/>
            </a:ln>
            <a:effectLst/>
          </c:spPr>
          <c:txPr>
            <a:bodyPr rot="-5400000" spcFirstLastPara="1" vertOverflow="ellipsis" vert="horz" wrap="square" anchor="ctr" anchorCtr="1"/>
            <a:lstStyle/>
            <a:p>
              <a:pPr>
                <a:defRPr sz="1400" b="0" i="0" u="none" strike="noStrike" kern="1200" baseline="0">
                  <a:solidFill>
                    <a:schemeClr val="dk1"/>
                  </a:solidFill>
                  <a:latin typeface="+mn-lt"/>
                  <a:ea typeface="+mn-ea"/>
                  <a:cs typeface="+mn-cs"/>
                </a:defRPr>
              </a:pPr>
              <a:endParaRPr lang="ja-JP"/>
            </a:p>
          </c:txPr>
        </c:title>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dk1"/>
                </a:solidFill>
                <a:latin typeface="+mn-lt"/>
                <a:ea typeface="+mn-ea"/>
                <a:cs typeface="+mn-cs"/>
              </a:defRPr>
            </a:pPr>
            <a:endParaRPr lang="ja-JP"/>
          </a:p>
        </c:txPr>
        <c:crossAx val="2083733136"/>
        <c:crosses val="max"/>
        <c:crossBetween val="midCat"/>
        <c:majorUnit val="0.1"/>
      </c:valAx>
      <c:valAx>
        <c:axId val="2083733136"/>
        <c:scaling>
          <c:orientation val="minMax"/>
        </c:scaling>
        <c:delete val="1"/>
        <c:axPos val="b"/>
        <c:numFmt formatCode="General" sourceLinked="1"/>
        <c:majorTickMark val="out"/>
        <c:minorTickMark val="none"/>
        <c:tickLblPos val="nextTo"/>
        <c:crossAx val="2083726064"/>
        <c:crosses val="autoZero"/>
        <c:crossBetween val="midCat"/>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400" b="0" i="0" u="none" strike="noStrike" kern="1200" baseline="0">
              <a:solidFill>
                <a:schemeClr val="dk1"/>
              </a:solidFill>
              <a:latin typeface="+mn-lt"/>
              <a:ea typeface="+mn-ea"/>
              <a:cs typeface="+mn-cs"/>
            </a:defRPr>
          </a:pPr>
          <a:endParaRPr lang="ja-JP"/>
        </a:p>
      </c:txPr>
    </c:legend>
    <c:plotVisOnly val="1"/>
    <c:dispBlanksAs val="gap"/>
    <c:showDLblsOverMax val="0"/>
  </c:chart>
  <c:spPr>
    <a:solidFill>
      <a:schemeClr val="lt1"/>
    </a:solidFill>
    <a:ln w="25400" cap="flat" cmpd="sng" algn="ctr">
      <a:solidFill>
        <a:schemeClr val="dk1"/>
      </a:solidFill>
      <a:prstDash val="solid"/>
    </a:ln>
    <a:effectLst/>
  </c:spPr>
  <c:txPr>
    <a:bodyPr/>
    <a:lstStyle/>
    <a:p>
      <a:pPr>
        <a:defRPr sz="1400">
          <a:solidFill>
            <a:schemeClr val="dk1"/>
          </a:solidFill>
          <a:latin typeface="+mn-lt"/>
          <a:ea typeface="+mn-ea"/>
          <a:cs typeface="+mn-cs"/>
        </a:defRPr>
      </a:pPr>
      <a:endParaRPr lang="ja-JP"/>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spPr>
            <a:ln w="34925" cap="rnd">
              <a:solidFill>
                <a:schemeClr val="tx1"/>
              </a:solidFill>
              <a:round/>
            </a:ln>
            <a:effectLst/>
          </c:spPr>
          <c:marker>
            <c:symbol val="circle"/>
            <c:size val="8"/>
            <c:spPr>
              <a:solidFill>
                <a:schemeClr val="tx1"/>
              </a:solidFill>
              <a:ln w="9525">
                <a:solidFill>
                  <a:schemeClr val="tx1"/>
                </a:solidFill>
              </a:ln>
              <a:effectLst/>
            </c:spPr>
          </c:marker>
          <c:xVal>
            <c:numRef>
              <c:f>Sheet1!$N$3:$N$23</c:f>
              <c:numCache>
                <c:formatCode>General</c:formatCode>
                <c:ptCount val="21"/>
                <c:pt idx="0">
                  <c:v>1</c:v>
                </c:pt>
                <c:pt idx="1">
                  <c:v>0.9</c:v>
                </c:pt>
                <c:pt idx="2">
                  <c:v>0.8</c:v>
                </c:pt>
                <c:pt idx="3">
                  <c:v>0.7</c:v>
                </c:pt>
                <c:pt idx="4">
                  <c:v>0.6</c:v>
                </c:pt>
                <c:pt idx="5">
                  <c:v>0.5</c:v>
                </c:pt>
                <c:pt idx="6">
                  <c:v>0.4</c:v>
                </c:pt>
                <c:pt idx="7">
                  <c:v>0.3</c:v>
                </c:pt>
                <c:pt idx="8">
                  <c:v>0.2</c:v>
                </c:pt>
                <c:pt idx="9">
                  <c:v>0.1</c:v>
                </c:pt>
                <c:pt idx="10">
                  <c:v>0</c:v>
                </c:pt>
                <c:pt idx="11">
                  <c:v>-0.1</c:v>
                </c:pt>
                <c:pt idx="12">
                  <c:v>-0.2</c:v>
                </c:pt>
                <c:pt idx="13">
                  <c:v>-0.3</c:v>
                </c:pt>
                <c:pt idx="14">
                  <c:v>-0.4</c:v>
                </c:pt>
                <c:pt idx="15">
                  <c:v>-0.5</c:v>
                </c:pt>
                <c:pt idx="16">
                  <c:v>-0.6</c:v>
                </c:pt>
                <c:pt idx="17">
                  <c:v>-0.7</c:v>
                </c:pt>
                <c:pt idx="18">
                  <c:v>-0.8</c:v>
                </c:pt>
                <c:pt idx="19">
                  <c:v>-0.9</c:v>
                </c:pt>
                <c:pt idx="20">
                  <c:v>-1</c:v>
                </c:pt>
              </c:numCache>
            </c:numRef>
          </c:xVal>
          <c:yVal>
            <c:numRef>
              <c:f>Sheet1!$O$3:$O$23</c:f>
              <c:numCache>
                <c:formatCode>General</c:formatCode>
                <c:ptCount val="21"/>
                <c:pt idx="0">
                  <c:v>1</c:v>
                </c:pt>
                <c:pt idx="1">
                  <c:v>0.77110541270397037</c:v>
                </c:pt>
                <c:pt idx="2">
                  <c:v>0.59460355750136051</c:v>
                </c:pt>
                <c:pt idx="3">
                  <c:v>0.45850202160233572</c:v>
                </c:pt>
                <c:pt idx="4">
                  <c:v>0.35355339059327373</c:v>
                </c:pt>
                <c:pt idx="5">
                  <c:v>0.27262693316631442</c:v>
                </c:pt>
                <c:pt idx="6">
                  <c:v>0.21022410381342868</c:v>
                </c:pt>
                <c:pt idx="7">
                  <c:v>0.16210494433137623</c:v>
                </c:pt>
                <c:pt idx="8">
                  <c:v>0.12499999999999997</c:v>
                </c:pt>
                <c:pt idx="9">
                  <c:v>9.6388176587996283E-2</c:v>
                </c:pt>
                <c:pt idx="10">
                  <c:v>7.4325444687670064E-2</c:v>
                </c:pt>
                <c:pt idx="11">
                  <c:v>5.7312752700291937E-2</c:v>
                </c:pt>
                <c:pt idx="12">
                  <c:v>4.4194173824159244E-2</c:v>
                </c:pt>
                <c:pt idx="13">
                  <c:v>3.4078366645789296E-2</c:v>
                </c:pt>
                <c:pt idx="14">
                  <c:v>2.6278012976678589E-2</c:v>
                </c:pt>
                <c:pt idx="15">
                  <c:v>2.0263118041422029E-2</c:v>
                </c:pt>
                <c:pt idx="16">
                  <c:v>1.5624999999999993E-2</c:v>
                </c:pt>
                <c:pt idx="17">
                  <c:v>1.2048522073499544E-2</c:v>
                </c:pt>
                <c:pt idx="18">
                  <c:v>9.290680585958758E-3</c:v>
                </c:pt>
                <c:pt idx="19">
                  <c:v>7.1640940875365008E-3</c:v>
                </c:pt>
                <c:pt idx="20">
                  <c:v>5.5242717280199038E-3</c:v>
                </c:pt>
              </c:numCache>
            </c:numRef>
          </c:yVal>
          <c:smooth val="0"/>
          <c:extLst>
            <c:ext xmlns:c16="http://schemas.microsoft.com/office/drawing/2014/chart" uri="{C3380CC4-5D6E-409C-BE32-E72D297353CC}">
              <c16:uniqueId val="{00000000-54E0-4035-BB1A-0678B39DEC7A}"/>
            </c:ext>
          </c:extLst>
        </c:ser>
        <c:ser>
          <c:idx val="1"/>
          <c:order val="1"/>
          <c:spPr>
            <a:ln w="19050" cap="rnd">
              <a:solidFill>
                <a:srgbClr val="0070C0"/>
              </a:solidFill>
              <a:round/>
            </a:ln>
            <a:effectLst/>
          </c:spPr>
          <c:marker>
            <c:symbol val="circle"/>
            <c:size val="8"/>
            <c:spPr>
              <a:solidFill>
                <a:srgbClr val="0070C0"/>
              </a:solidFill>
              <a:ln w="9525">
                <a:solidFill>
                  <a:srgbClr val="0070C0"/>
                </a:solidFill>
              </a:ln>
              <a:effectLst/>
            </c:spPr>
          </c:marker>
          <c:xVal>
            <c:numRef>
              <c:f>Sheet1!$N$3:$N$23</c:f>
              <c:numCache>
                <c:formatCode>General</c:formatCode>
                <c:ptCount val="21"/>
                <c:pt idx="0">
                  <c:v>1</c:v>
                </c:pt>
                <c:pt idx="1">
                  <c:v>0.9</c:v>
                </c:pt>
                <c:pt idx="2">
                  <c:v>0.8</c:v>
                </c:pt>
                <c:pt idx="3">
                  <c:v>0.7</c:v>
                </c:pt>
                <c:pt idx="4">
                  <c:v>0.6</c:v>
                </c:pt>
                <c:pt idx="5">
                  <c:v>0.5</c:v>
                </c:pt>
                <c:pt idx="6">
                  <c:v>0.4</c:v>
                </c:pt>
                <c:pt idx="7">
                  <c:v>0.3</c:v>
                </c:pt>
                <c:pt idx="8">
                  <c:v>0.2</c:v>
                </c:pt>
                <c:pt idx="9">
                  <c:v>0.1</c:v>
                </c:pt>
                <c:pt idx="10">
                  <c:v>0</c:v>
                </c:pt>
                <c:pt idx="11">
                  <c:v>-0.1</c:v>
                </c:pt>
                <c:pt idx="12">
                  <c:v>-0.2</c:v>
                </c:pt>
                <c:pt idx="13">
                  <c:v>-0.3</c:v>
                </c:pt>
                <c:pt idx="14">
                  <c:v>-0.4</c:v>
                </c:pt>
                <c:pt idx="15">
                  <c:v>-0.5</c:v>
                </c:pt>
                <c:pt idx="16">
                  <c:v>-0.6</c:v>
                </c:pt>
                <c:pt idx="17">
                  <c:v>-0.7</c:v>
                </c:pt>
                <c:pt idx="18">
                  <c:v>-0.8</c:v>
                </c:pt>
                <c:pt idx="19">
                  <c:v>-0.9</c:v>
                </c:pt>
                <c:pt idx="20">
                  <c:v>-1</c:v>
                </c:pt>
              </c:numCache>
            </c:numRef>
          </c:xVal>
          <c:yVal>
            <c:numRef>
              <c:f>Sheet1!$P$3:$P$23</c:f>
              <c:numCache>
                <c:formatCode>General</c:formatCode>
                <c:ptCount val="21"/>
                <c:pt idx="0">
                  <c:v>1</c:v>
                </c:pt>
                <c:pt idx="1">
                  <c:v>0.99937168472954852</c:v>
                </c:pt>
                <c:pt idx="2">
                  <c:v>0.98905036439602145</c:v>
                </c:pt>
                <c:pt idx="3">
                  <c:v>0.95344308467798067</c:v>
                </c:pt>
                <c:pt idx="4">
                  <c:v>0.88710796293598082</c:v>
                </c:pt>
                <c:pt idx="5">
                  <c:v>0.79639610598817967</c:v>
                </c:pt>
                <c:pt idx="6">
                  <c:v>0.69273055563789931</c:v>
                </c:pt>
                <c:pt idx="7">
                  <c:v>0.58700181933743734</c:v>
                </c:pt>
                <c:pt idx="8">
                  <c:v>0.487091064453125</c:v>
                </c:pt>
                <c:pt idx="9">
                  <c:v>0.39756593087479475</c:v>
                </c:pt>
                <c:pt idx="10">
                  <c:v>0.32034012602769735</c:v>
                </c:pt>
                <c:pt idx="11">
                  <c:v>0.25554549926978953</c:v>
                </c:pt>
                <c:pt idx="12">
                  <c:v>0.20228388167936517</c:v>
                </c:pt>
                <c:pt idx="13">
                  <c:v>0.15916754898644714</c:v>
                </c:pt>
                <c:pt idx="14">
                  <c:v>0.12466381217310485</c:v>
                </c:pt>
                <c:pt idx="15">
                  <c:v>9.7292010295958908E-2</c:v>
                </c:pt>
                <c:pt idx="16">
                  <c:v>7.5721443630754948E-2</c:v>
                </c:pt>
                <c:pt idx="17">
                  <c:v>5.8808326876804706E-2</c:v>
                </c:pt>
                <c:pt idx="18">
                  <c:v>4.5598217701748323E-2</c:v>
                </c:pt>
                <c:pt idx="19">
                  <c:v>3.5310891761849761E-2</c:v>
                </c:pt>
                <c:pt idx="20">
                  <c:v>2.7317864081322196E-2</c:v>
                </c:pt>
              </c:numCache>
            </c:numRef>
          </c:yVal>
          <c:smooth val="0"/>
          <c:extLst>
            <c:ext xmlns:c16="http://schemas.microsoft.com/office/drawing/2014/chart" uri="{C3380CC4-5D6E-409C-BE32-E72D297353CC}">
              <c16:uniqueId val="{00000001-54E0-4035-BB1A-0678B39DEC7A}"/>
            </c:ext>
          </c:extLst>
        </c:ser>
        <c:ser>
          <c:idx val="2"/>
          <c:order val="2"/>
          <c:spPr>
            <a:ln w="19050" cap="rnd">
              <a:solidFill>
                <a:srgbClr val="00B050"/>
              </a:solidFill>
              <a:round/>
            </a:ln>
            <a:effectLst/>
          </c:spPr>
          <c:marker>
            <c:symbol val="circle"/>
            <c:size val="8"/>
            <c:spPr>
              <a:solidFill>
                <a:srgbClr val="00B050"/>
              </a:solidFill>
              <a:ln w="9525">
                <a:solidFill>
                  <a:srgbClr val="00B050"/>
                </a:solidFill>
              </a:ln>
              <a:effectLst/>
            </c:spPr>
          </c:marker>
          <c:xVal>
            <c:numRef>
              <c:f>Sheet1!$N$3:$N$23</c:f>
              <c:numCache>
                <c:formatCode>General</c:formatCode>
                <c:ptCount val="21"/>
                <c:pt idx="0">
                  <c:v>1</c:v>
                </c:pt>
                <c:pt idx="1">
                  <c:v>0.9</c:v>
                </c:pt>
                <c:pt idx="2">
                  <c:v>0.8</c:v>
                </c:pt>
                <c:pt idx="3">
                  <c:v>0.7</c:v>
                </c:pt>
                <c:pt idx="4">
                  <c:v>0.6</c:v>
                </c:pt>
                <c:pt idx="5">
                  <c:v>0.5</c:v>
                </c:pt>
                <c:pt idx="6">
                  <c:v>0.4</c:v>
                </c:pt>
                <c:pt idx="7">
                  <c:v>0.3</c:v>
                </c:pt>
                <c:pt idx="8">
                  <c:v>0.2</c:v>
                </c:pt>
                <c:pt idx="9">
                  <c:v>0.1</c:v>
                </c:pt>
                <c:pt idx="10">
                  <c:v>0</c:v>
                </c:pt>
                <c:pt idx="11">
                  <c:v>-0.1</c:v>
                </c:pt>
                <c:pt idx="12">
                  <c:v>-0.2</c:v>
                </c:pt>
                <c:pt idx="13">
                  <c:v>-0.3</c:v>
                </c:pt>
                <c:pt idx="14">
                  <c:v>-0.4</c:v>
                </c:pt>
                <c:pt idx="15">
                  <c:v>-0.5</c:v>
                </c:pt>
                <c:pt idx="16">
                  <c:v>-0.6</c:v>
                </c:pt>
                <c:pt idx="17">
                  <c:v>-0.7</c:v>
                </c:pt>
                <c:pt idx="18">
                  <c:v>-0.8</c:v>
                </c:pt>
                <c:pt idx="19">
                  <c:v>-0.9</c:v>
                </c:pt>
                <c:pt idx="20">
                  <c:v>-1</c:v>
                </c:pt>
              </c:numCache>
            </c:numRef>
          </c:xVal>
          <c:yVal>
            <c:numRef>
              <c:f>Sheet1!$Q$3:$Q$23</c:f>
              <c:numCache>
                <c:formatCode>General</c:formatCode>
                <c:ptCount val="21"/>
                <c:pt idx="0">
                  <c:v>1</c:v>
                </c:pt>
                <c:pt idx="1">
                  <c:v>1</c:v>
                </c:pt>
                <c:pt idx="2">
                  <c:v>0.9999999999982766</c:v>
                </c:pt>
                <c:pt idx="3">
                  <c:v>0.99999998981630955</c:v>
                </c:pt>
                <c:pt idx="4">
                  <c:v>0.99999792995465919</c:v>
                </c:pt>
                <c:pt idx="5">
                  <c:v>0.99992876121909269</c:v>
                </c:pt>
                <c:pt idx="6">
                  <c:v>0.99915837960639986</c:v>
                </c:pt>
                <c:pt idx="7">
                  <c:v>0.99503763356025943</c:v>
                </c:pt>
                <c:pt idx="8">
                  <c:v>0.98179286590996484</c:v>
                </c:pt>
                <c:pt idx="9">
                  <c:v>0.95219678061765356</c:v>
                </c:pt>
                <c:pt idx="10">
                  <c:v>0.90142885898479796</c:v>
                </c:pt>
                <c:pt idx="11">
                  <c:v>0.82977279862052744</c:v>
                </c:pt>
                <c:pt idx="12">
                  <c:v>0.74231436800650585</c:v>
                </c:pt>
                <c:pt idx="13">
                  <c:v>0.64660794062492732</c:v>
                </c:pt>
                <c:pt idx="14">
                  <c:v>0.55016908467105896</c:v>
                </c:pt>
                <c:pt idx="15">
                  <c:v>0.45889229500161377</c:v>
                </c:pt>
                <c:pt idx="16">
                  <c:v>0.37652755508715197</c:v>
                </c:pt>
                <c:pt idx="17">
                  <c:v>0.3048661176683598</c:v>
                </c:pt>
                <c:pt idx="18">
                  <c:v>0.24423382613719702</c:v>
                </c:pt>
                <c:pt idx="19">
                  <c:v>0.1940200261103201</c:v>
                </c:pt>
                <c:pt idx="20">
                  <c:v>0.15311266389553524</c:v>
                </c:pt>
              </c:numCache>
            </c:numRef>
          </c:yVal>
          <c:smooth val="0"/>
          <c:extLst>
            <c:ext xmlns:c16="http://schemas.microsoft.com/office/drawing/2014/chart" uri="{C3380CC4-5D6E-409C-BE32-E72D297353CC}">
              <c16:uniqueId val="{00000002-54E0-4035-BB1A-0678B39DEC7A}"/>
            </c:ext>
          </c:extLst>
        </c:ser>
        <c:dLbls>
          <c:showLegendKey val="0"/>
          <c:showVal val="0"/>
          <c:showCatName val="0"/>
          <c:showSerName val="0"/>
          <c:showPercent val="0"/>
          <c:showBubbleSize val="0"/>
        </c:dLbls>
        <c:axId val="353542703"/>
        <c:axId val="353544367"/>
      </c:scatterChart>
      <c:valAx>
        <c:axId val="353542703"/>
        <c:scaling>
          <c:orientation val="maxMin"/>
          <c:max val="1"/>
          <c:min val="-1"/>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400" b="0" i="0" u="none" strike="noStrike" kern="1200" baseline="0">
                    <a:solidFill>
                      <a:schemeClr val="dk1"/>
                    </a:solidFill>
                    <a:latin typeface="+mn-lt"/>
                    <a:ea typeface="+mn-ea"/>
                    <a:cs typeface="+mn-cs"/>
                  </a:defRPr>
                </a:pPr>
                <a:r>
                  <a:rPr lang="ja-JP" altLang="en-US" dirty="0" smtClean="0"/>
                  <a:t>コサイン</a:t>
                </a:r>
                <a:r>
                  <a:rPr lang="ja-JP" dirty="0" smtClean="0"/>
                  <a:t>類似度</a:t>
                </a:r>
                <a:endParaRPr lang="ja-JP" dirty="0"/>
              </a:p>
            </c:rich>
          </c:tx>
          <c:layout/>
          <c:overlay val="0"/>
          <c:spPr>
            <a:noFill/>
            <a:ln>
              <a:noFill/>
            </a:ln>
            <a:effectLst/>
          </c:spPr>
          <c:txPr>
            <a:bodyPr rot="0" spcFirstLastPara="1" vertOverflow="ellipsis" vert="horz" wrap="square" anchor="ctr" anchorCtr="1"/>
            <a:lstStyle/>
            <a:p>
              <a:pPr>
                <a:defRPr sz="1400" b="0" i="0" u="none" strike="noStrike" kern="1200" baseline="0">
                  <a:solidFill>
                    <a:schemeClr val="dk1"/>
                  </a:solidFill>
                  <a:latin typeface="+mn-lt"/>
                  <a:ea typeface="+mn-ea"/>
                  <a:cs typeface="+mn-cs"/>
                </a:defRPr>
              </a:pPr>
              <a:endParaRPr lang="ja-JP"/>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dk1"/>
                </a:solidFill>
                <a:latin typeface="+mn-lt"/>
                <a:ea typeface="+mn-ea"/>
                <a:cs typeface="+mn-cs"/>
              </a:defRPr>
            </a:pPr>
            <a:endParaRPr lang="ja-JP"/>
          </a:p>
        </c:txPr>
        <c:crossAx val="353544367"/>
        <c:crosses val="autoZero"/>
        <c:crossBetween val="midCat"/>
        <c:majorUnit val="0.2"/>
      </c:valAx>
      <c:valAx>
        <c:axId val="353544367"/>
        <c:scaling>
          <c:orientation val="minMax"/>
          <c:max val="1"/>
        </c:scaling>
        <c:delete val="0"/>
        <c:axPos val="r"/>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dk1"/>
                    </a:solidFill>
                    <a:latin typeface="+mn-lt"/>
                    <a:ea typeface="+mn-ea"/>
                    <a:cs typeface="+mn-cs"/>
                  </a:defRPr>
                </a:pPr>
                <a:r>
                  <a:rPr lang="ja-JP"/>
                  <a:t>衝突確率</a:t>
                </a:r>
              </a:p>
            </c:rich>
          </c:tx>
          <c:layout/>
          <c:overlay val="0"/>
          <c:spPr>
            <a:noFill/>
            <a:ln>
              <a:noFill/>
            </a:ln>
            <a:effectLst/>
          </c:spPr>
          <c:txPr>
            <a:bodyPr rot="-5400000" spcFirstLastPara="1" vertOverflow="ellipsis" vert="horz" wrap="square" anchor="ctr" anchorCtr="1"/>
            <a:lstStyle/>
            <a:p>
              <a:pPr>
                <a:defRPr sz="1400" b="0" i="0" u="none" strike="noStrike" kern="1200" baseline="0">
                  <a:solidFill>
                    <a:schemeClr val="dk1"/>
                  </a:solidFill>
                  <a:latin typeface="+mn-lt"/>
                  <a:ea typeface="+mn-ea"/>
                  <a:cs typeface="+mn-cs"/>
                </a:defRPr>
              </a:pPr>
              <a:endParaRPr lang="ja-JP"/>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dk1"/>
                </a:solidFill>
                <a:latin typeface="+mn-lt"/>
                <a:ea typeface="+mn-ea"/>
                <a:cs typeface="+mn-cs"/>
              </a:defRPr>
            </a:pPr>
            <a:endParaRPr lang="ja-JP"/>
          </a:p>
        </c:txPr>
        <c:crossAx val="353542703"/>
        <c:crosses val="autoZero"/>
        <c:crossBetween val="midCat"/>
      </c:valAx>
      <c:spPr>
        <a:noFill/>
        <a:ln>
          <a:noFill/>
        </a:ln>
        <a:effectLst/>
      </c:spPr>
    </c:plotArea>
    <c:plotVisOnly val="1"/>
    <c:dispBlanksAs val="gap"/>
    <c:showDLblsOverMax val="0"/>
  </c:chart>
  <c:spPr>
    <a:solidFill>
      <a:schemeClr val="lt1"/>
    </a:solidFill>
    <a:ln w="25400" cap="flat" cmpd="sng" algn="ctr">
      <a:solidFill>
        <a:schemeClr val="dk1"/>
      </a:solidFill>
      <a:prstDash val="solid"/>
    </a:ln>
    <a:effectLst/>
  </c:spPr>
  <c:txPr>
    <a:bodyPr/>
    <a:lstStyle/>
    <a:p>
      <a:pPr>
        <a:defRPr sz="1400">
          <a:solidFill>
            <a:schemeClr val="dk1"/>
          </a:solidFill>
          <a:latin typeface="+mn-lt"/>
          <a:ea typeface="+mn-ea"/>
          <a:cs typeface="+mn-cs"/>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1138B9-DB30-49B5-9886-5BB9E1FFBC4E}" type="datetimeFigureOut">
              <a:rPr kumimoji="1" lang="ja-JP" altLang="en-US" smtClean="0"/>
              <a:t>2018/3/7</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18FE21-AC83-46D2-A4B3-6A261B29A386}" type="slidenum">
              <a:rPr kumimoji="1" lang="ja-JP" altLang="en-US" smtClean="0"/>
              <a:t>‹#›</a:t>
            </a:fld>
            <a:endParaRPr kumimoji="1" lang="ja-JP" altLang="en-US"/>
          </a:p>
        </p:txBody>
      </p:sp>
    </p:spTree>
    <p:extLst>
      <p:ext uri="{BB962C8B-B14F-4D97-AF65-F5344CB8AC3E}">
        <p14:creationId xmlns:p14="http://schemas.microsoft.com/office/powerpoint/2010/main" val="98666056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局所性鋭敏型ハッシュを用いたコードクローン検出のためのパラメータ決定手法という題目で</a:t>
            </a:r>
            <a:endParaRPr kumimoji="1" lang="en-US" altLang="ja-JP" dirty="0" smtClean="0"/>
          </a:p>
          <a:p>
            <a:r>
              <a:rPr kumimoji="1" lang="ja-JP" altLang="en-US" dirty="0" smtClean="0"/>
              <a:t>大阪大学</a:t>
            </a:r>
            <a:r>
              <a:rPr kumimoji="1" lang="en-US" altLang="ja-JP" baseline="0" dirty="0" smtClean="0"/>
              <a:t> </a:t>
            </a:r>
            <a:r>
              <a:rPr kumimoji="1" lang="ja-JP" altLang="en-US" baseline="0" dirty="0" smtClean="0"/>
              <a:t>の徳井が発表します</a:t>
            </a:r>
            <a:endParaRPr kumimoji="1" lang="ja-JP" altLang="en-US" dirty="0"/>
          </a:p>
        </p:txBody>
      </p:sp>
      <p:sp>
        <p:nvSpPr>
          <p:cNvPr id="4" name="スライド番号プレースホルダー 3"/>
          <p:cNvSpPr>
            <a:spLocks noGrp="1"/>
          </p:cNvSpPr>
          <p:nvPr>
            <p:ph type="sldNum" sz="quarter" idx="10"/>
          </p:nvPr>
        </p:nvSpPr>
        <p:spPr/>
        <p:txBody>
          <a:bodyPr/>
          <a:lstStyle/>
          <a:p>
            <a:fld id="{4A18FE21-AC83-46D2-A4B3-6A261B29A386}" type="slidenum">
              <a:rPr kumimoji="1" lang="ja-JP" altLang="en-US" smtClean="0"/>
              <a:t>1</a:t>
            </a:fld>
            <a:endParaRPr kumimoji="1" lang="ja-JP" altLang="en-US"/>
          </a:p>
        </p:txBody>
      </p:sp>
    </p:spTree>
    <p:extLst>
      <p:ext uri="{BB962C8B-B14F-4D97-AF65-F5344CB8AC3E}">
        <p14:creationId xmlns:p14="http://schemas.microsoft.com/office/powerpoint/2010/main" val="4686809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ノート プレースホルダー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altLang="ja-JP" dirty="0" smtClean="0"/>
                  <a:t>2</a:t>
                </a:r>
                <a:r>
                  <a:rPr lang="ja-JP" altLang="en-US" dirty="0" smtClean="0"/>
                  <a:t>ページ目のスライドで説明したように、クローン検出で用いられている</a:t>
                </a:r>
                <a:r>
                  <a:rPr lang="en-US" altLang="ja-JP" dirty="0" smtClean="0"/>
                  <a:t>LSH</a:t>
                </a:r>
                <a:r>
                  <a:rPr lang="ja-JP" altLang="en-US" dirty="0" smtClean="0"/>
                  <a:t>は、検出漏れの可能性が</a:t>
                </a:r>
                <a:r>
                  <a:rPr kumimoji="1" lang="ja-JP" altLang="en-US" dirty="0" smtClean="0"/>
                  <a:t>あります。</a:t>
                </a:r>
                <a:r>
                  <a:rPr lang="ja-JP" altLang="en-US" dirty="0" smtClean="0"/>
                  <a:t>また、</a:t>
                </a:r>
                <a:r>
                  <a:rPr lang="en-US" altLang="ja-JP" dirty="0" smtClean="0"/>
                  <a:t>7</a:t>
                </a:r>
                <a:r>
                  <a:rPr kumimoji="1" lang="ja-JP" altLang="en-US" dirty="0" smtClean="0"/>
                  <a:t>ページ目のスライドで説明したように、現在の</a:t>
                </a:r>
                <a:r>
                  <a:rPr lang="ja-JP" altLang="en-US" sz="1200" dirty="0" smtClean="0">
                    <a:latin typeface="+mn-ea"/>
                    <a:ea typeface="+mn-ea"/>
                  </a:rPr>
                  <a:t>ブロッククローン検出法は、類似探索</a:t>
                </a:r>
                <a:r>
                  <a:rPr lang="ja-JP" altLang="en-US" dirty="0" smtClean="0"/>
                  <a:t>の処理に多くの時間を費やしています。この２つの問題はトレードオフの関係にあります。</a:t>
                </a:r>
                <a:r>
                  <a:rPr lang="en-US" altLang="ja-JP" dirty="0" smtClean="0"/>
                  <a:t>LSH</a:t>
                </a:r>
                <a:r>
                  <a:rPr lang="ja-JP" altLang="en-US" dirty="0" smtClean="0"/>
                  <a:t>における検出漏れを減らそうとすると、近傍点を増やしてより多くの点との距離を計算し、類似ペアを見つけるため、計算時間が増えます。また、類似探索における計算時間を減らそうとすると、近傍点をできるだけ少なくして距離の計算回数を減らすのが良いが、検出漏れを増やすことにつながります。</a:t>
                </a:r>
                <a:endParaRPr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そこで本研究では、</a:t>
                </a:r>
                <a:r>
                  <a:rPr lang="en-US" altLang="ja-JP" sz="1200" dirty="0" smtClean="0">
                    <a:latin typeface="+mn-ea"/>
                  </a:rPr>
                  <a:t>FALCONN</a:t>
                </a:r>
                <a:r>
                  <a:rPr lang="ja-JP" altLang="en-US" sz="1200" dirty="0" smtClean="0">
                    <a:latin typeface="+mn-ea"/>
                  </a:rPr>
                  <a:t>を用いるブロッククローン検出法</a:t>
                </a:r>
                <a:r>
                  <a:rPr lang="ja-JP" altLang="en-US" sz="1200" dirty="0">
                    <a:latin typeface="+mn-ea"/>
                  </a:rPr>
                  <a:t>の</a:t>
                </a:r>
                <a14:m>
                  <m:oMath xmlns:m="http://schemas.openxmlformats.org/officeDocument/2006/math">
                    <m:r>
                      <a:rPr lang="en-US" altLang="ja-JP" sz="1200" b="0" i="1" smtClean="0">
                        <a:latin typeface="Cambria Math" panose="02040503050406030204" pitchFamily="18" charset="0"/>
                      </a:rPr>
                      <m:t>𝑝</m:t>
                    </m:r>
                  </m:oMath>
                </a14:m>
                <a:r>
                  <a:rPr lang="ja-JP" altLang="en-US" sz="1200" dirty="0" smtClean="0">
                    <a:latin typeface="+mn-ea"/>
                  </a:rPr>
                  <a:t>類似探索のためのパラメータ決定手法の提案を行います。つまり、類似探索の再現率を</a:t>
                </a:r>
                <a:r>
                  <a:rPr lang="en-US" altLang="ja-JP" sz="1200" dirty="0" smtClean="0">
                    <a:latin typeface="+mn-ea"/>
                  </a:rPr>
                  <a:t>p</a:t>
                </a:r>
                <a:r>
                  <a:rPr lang="ja-JP" altLang="en-US" sz="1200" dirty="0" smtClean="0">
                    <a:latin typeface="+mn-ea"/>
                  </a:rPr>
                  <a:t>以上にしたうえで、類似探索を高速に</a:t>
                </a:r>
                <a:endParaRPr kumimoji="1" lang="en-US" altLang="ja-JP" dirty="0" smtClean="0"/>
              </a:p>
            </p:txBody>
          </p:sp>
        </mc:Choice>
        <mc:Fallback xmlns="">
          <p:sp>
            <p:nvSpPr>
              <p:cNvPr id="3" name="ノート プレースホルダー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altLang="ja-JP" dirty="0" smtClean="0"/>
                  <a:t>2</a:t>
                </a:r>
                <a:r>
                  <a:rPr lang="ja-JP" altLang="en-US" dirty="0" smtClean="0"/>
                  <a:t>ページ目のスライドで説明したように、クローン検出で用いられている</a:t>
                </a:r>
                <a:r>
                  <a:rPr lang="en-US" altLang="ja-JP" dirty="0" smtClean="0"/>
                  <a:t>LSH</a:t>
                </a:r>
                <a:r>
                  <a:rPr lang="ja-JP" altLang="en-US" dirty="0" smtClean="0"/>
                  <a:t>は、検出漏れの可能性が</a:t>
                </a:r>
                <a:r>
                  <a:rPr kumimoji="1" lang="ja-JP" altLang="en-US" dirty="0" smtClean="0"/>
                  <a:t>あります。</a:t>
                </a:r>
                <a:r>
                  <a:rPr lang="ja-JP" altLang="en-US" dirty="0" smtClean="0"/>
                  <a:t>また、</a:t>
                </a:r>
                <a:r>
                  <a:rPr kumimoji="1" lang="ja-JP" altLang="en-US" dirty="0" smtClean="0"/>
                  <a:t>６ページ目のスライドで説明したように、現在の</a:t>
                </a:r>
                <a:r>
                  <a:rPr lang="ja-JP" altLang="en-US" sz="1200" dirty="0" smtClean="0">
                    <a:latin typeface="+mn-ea"/>
                    <a:ea typeface="+mn-ea"/>
                  </a:rPr>
                  <a:t>ブロッククローン検出法は、類似探索</a:t>
                </a:r>
                <a:r>
                  <a:rPr lang="ja-JP" altLang="en-US" dirty="0" smtClean="0"/>
                  <a:t>の処理に多くの時間を費やしています。この２つの問題はトレードオフの関係にあります。</a:t>
                </a:r>
                <a:r>
                  <a:rPr lang="en-US" altLang="ja-JP" dirty="0" smtClean="0"/>
                  <a:t>LSH</a:t>
                </a:r>
                <a:r>
                  <a:rPr lang="ja-JP" altLang="en-US" dirty="0" smtClean="0"/>
                  <a:t>における検出漏れを減らそうとすると、近傍点を増やしてより多くの点との距離を計算し、類似ペアを見つけるため、計算時間が増えます。また、類似探索における計算時間を減らそうとすると、近傍点をできるだけ少なくして距離の計算回数を減らすのが良いが、検出漏れを増やすことにつながります。</a:t>
                </a:r>
                <a:endParaRPr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そこで本研究では</a:t>
                </a:r>
                <a:r>
                  <a:rPr kumimoji="1" lang="ja-JP" altLang="en-US" dirty="0" smtClean="0"/>
                  <a:t>、</a:t>
                </a:r>
                <a:r>
                  <a:rPr lang="en-US" altLang="ja-JP" sz="1200" dirty="0" smtClean="0">
                    <a:latin typeface="+mn-ea"/>
                  </a:rPr>
                  <a:t>FALCONN</a:t>
                </a:r>
                <a:r>
                  <a:rPr lang="ja-JP" altLang="en-US" sz="1200" dirty="0" smtClean="0">
                    <a:latin typeface="+mn-ea"/>
                  </a:rPr>
                  <a:t>を用いるブロッククローン検出法</a:t>
                </a:r>
                <a:r>
                  <a:rPr lang="ja-JP" altLang="en-US" sz="1200" dirty="0">
                    <a:latin typeface="+mn-ea"/>
                  </a:rPr>
                  <a:t>の</a:t>
                </a:r>
                <a:r>
                  <a:rPr lang="en-US" altLang="ja-JP" sz="1200" b="0" i="0" smtClean="0">
                    <a:latin typeface="Cambria Math" panose="02040503050406030204" pitchFamily="18" charset="0"/>
                  </a:rPr>
                  <a:t>𝑝</a:t>
                </a:r>
                <a:r>
                  <a:rPr lang="ja-JP" altLang="en-US" sz="1200" dirty="0" smtClean="0">
                    <a:latin typeface="+mn-ea"/>
                  </a:rPr>
                  <a:t>類似探索のためのパラメータ決定</a:t>
                </a:r>
                <a:r>
                  <a:rPr lang="ja-JP" altLang="en-US" sz="1200" dirty="0" smtClean="0">
                    <a:latin typeface="+mn-ea"/>
                  </a:rPr>
                  <a:t>手法の提案を行います。つまり、類似探索の再現率を</a:t>
                </a:r>
                <a:r>
                  <a:rPr lang="en-US" altLang="ja-JP" sz="1200" dirty="0" smtClean="0">
                    <a:latin typeface="+mn-ea"/>
                  </a:rPr>
                  <a:t>p</a:t>
                </a:r>
                <a:r>
                  <a:rPr lang="ja-JP" altLang="en-US" sz="1200" dirty="0" smtClean="0">
                    <a:latin typeface="+mn-ea"/>
                  </a:rPr>
                  <a:t>以上にしたうえで、類似探索を高速に</a:t>
                </a:r>
                <a:endParaRPr kumimoji="1" lang="en-US" altLang="ja-JP" dirty="0" smtClean="0"/>
              </a:p>
            </p:txBody>
          </p:sp>
        </mc:Fallback>
      </mc:AlternateContent>
      <p:sp>
        <p:nvSpPr>
          <p:cNvPr id="4" name="スライド番号プレースホルダー 3"/>
          <p:cNvSpPr>
            <a:spLocks noGrp="1"/>
          </p:cNvSpPr>
          <p:nvPr>
            <p:ph type="sldNum" sz="quarter" idx="10"/>
          </p:nvPr>
        </p:nvSpPr>
        <p:spPr/>
        <p:txBody>
          <a:bodyPr/>
          <a:lstStyle/>
          <a:p>
            <a:fld id="{545C2A91-5631-4503-A4D3-3F2E946778F0}" type="slidenum">
              <a:rPr kumimoji="1" lang="ja-JP" altLang="en-US" smtClean="0"/>
              <a:t>10</a:t>
            </a:fld>
            <a:endParaRPr kumimoji="1" lang="ja-JP" altLang="en-US"/>
          </a:p>
        </p:txBody>
      </p:sp>
    </p:spTree>
    <p:extLst>
      <p:ext uri="{BB962C8B-B14F-4D97-AF65-F5344CB8AC3E}">
        <p14:creationId xmlns:p14="http://schemas.microsoft.com/office/powerpoint/2010/main" val="38711712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sz="1200" dirty="0" smtClean="0"/>
              <a:t>FALCONN</a:t>
            </a:r>
            <a:r>
              <a:rPr lang="ja-JP" altLang="en-US" sz="1200" dirty="0" smtClean="0"/>
              <a:t>のハッシュ関数に関して説明します。コサイン類似度に対する</a:t>
            </a:r>
            <a:r>
              <a:rPr lang="en-US" altLang="ja-JP" sz="1200" dirty="0" smtClean="0"/>
              <a:t>LSH</a:t>
            </a:r>
            <a:r>
              <a:rPr lang="ja-JP" altLang="en-US" sz="1200" dirty="0" smtClean="0"/>
              <a:t>であるため、対象のベクトルは単位ベクトルです。まず、対象のベクトルに対し、ランダム行列を掛け、ランダム回転を実行します。回転後のベクトルの、絶対値が最大の成分のインデックスをハッシュ値とするハッシュ関数です。この</a:t>
            </a:r>
            <a:r>
              <a:rPr lang="en-US" altLang="ja-JP" sz="1200" dirty="0" smtClean="0"/>
              <a:t>x</a:t>
            </a:r>
            <a:r>
              <a:rPr lang="ja-JP" altLang="en-US" sz="1200" dirty="0" smtClean="0"/>
              <a:t>の場合は回転後に</a:t>
            </a:r>
            <a:r>
              <a:rPr lang="en-US" altLang="ja-JP" sz="1200" dirty="0" smtClean="0"/>
              <a:t>e1</a:t>
            </a:r>
            <a:r>
              <a:rPr lang="ja-JP" altLang="en-US" sz="1200" dirty="0" smtClean="0"/>
              <a:t>に最も近いので、ハッシュ値は１となります。</a:t>
            </a:r>
            <a:r>
              <a:rPr lang="en-US" altLang="ja-JP" sz="1200" dirty="0" smtClean="0"/>
              <a:t>LCD</a:t>
            </a:r>
            <a:r>
              <a:rPr lang="ja-JP" altLang="en-US" sz="1200" dirty="0" smtClean="0"/>
              <a:t>を大きくすることにより、分割する区画の大きさを小さくできます。</a:t>
            </a:r>
            <a:r>
              <a:rPr lang="en-US" altLang="ja-JP" sz="1200" dirty="0" smtClean="0"/>
              <a:t>FALCONN</a:t>
            </a:r>
            <a:r>
              <a:rPr lang="ja-JP" altLang="en-US" sz="1200" dirty="0" smtClean="0"/>
              <a:t>の衝突確率は、</a:t>
            </a:r>
            <a:r>
              <a:rPr lang="en-US" altLang="ja-JP" sz="1200" dirty="0" smtClean="0"/>
              <a:t>2</a:t>
            </a:r>
            <a:r>
              <a:rPr lang="ja-JP" altLang="en-US" sz="1200" dirty="0" smtClean="0"/>
              <a:t>点間の距離と区画の分割数</a:t>
            </a:r>
            <a:r>
              <a:rPr lang="en-US" altLang="ja-JP" sz="1200" dirty="0" smtClean="0"/>
              <a:t>LCD</a:t>
            </a:r>
            <a:r>
              <a:rPr lang="ja-JP" altLang="en-US" sz="1200" dirty="0" smtClean="0"/>
              <a:t>にのみ依存し、計算して求めることができます。</a:t>
            </a:r>
            <a:endParaRPr kumimoji="1" lang="ja-JP" altLang="en-US" dirty="0"/>
          </a:p>
        </p:txBody>
      </p:sp>
      <p:sp>
        <p:nvSpPr>
          <p:cNvPr id="4" name="スライド番号プレースホルダー 3"/>
          <p:cNvSpPr>
            <a:spLocks noGrp="1"/>
          </p:cNvSpPr>
          <p:nvPr>
            <p:ph type="sldNum" sz="quarter" idx="10"/>
          </p:nvPr>
        </p:nvSpPr>
        <p:spPr/>
        <p:txBody>
          <a:bodyPr/>
          <a:lstStyle/>
          <a:p>
            <a:fld id="{4A18FE21-AC83-46D2-A4B3-6A261B29A386}" type="slidenum">
              <a:rPr kumimoji="1" lang="ja-JP" altLang="en-US" smtClean="0"/>
              <a:t>11</a:t>
            </a:fld>
            <a:endParaRPr kumimoji="1" lang="ja-JP" altLang="en-US"/>
          </a:p>
        </p:txBody>
      </p:sp>
    </p:spTree>
    <p:extLst>
      <p:ext uri="{BB962C8B-B14F-4D97-AF65-F5344CB8AC3E}">
        <p14:creationId xmlns:p14="http://schemas.microsoft.com/office/powerpoint/2010/main" val="23268544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r>
                      <a:rPr kumimoji="1" lang="en-US" altLang="ja-JP" sz="1200" b="0" i="1" smtClean="0">
                        <a:latin typeface="Cambria Math" panose="02040503050406030204" pitchFamily="18" charset="0"/>
                      </a:rPr>
                      <m:t>𝑝</m:t>
                    </m:r>
                  </m:oMath>
                </a14:m>
                <a:r>
                  <a:rPr kumimoji="1" lang="ja-JP" altLang="en-US" sz="1200" dirty="0" smtClean="0"/>
                  <a:t> 類似探索のためのパラメータ決定を行います。２つのステップに分けて決定します。ここで扱わないパラメータがいくつかありますが、それらは最初に</a:t>
                </a:r>
                <a:r>
                  <a:rPr kumimoji="1" lang="en-US" altLang="ja-JP" sz="1200" dirty="0" smtClean="0"/>
                  <a:t>FALCONN</a:t>
                </a:r>
                <a:r>
                  <a:rPr kumimoji="1" lang="ja-JP" altLang="en-US" sz="1200" dirty="0" smtClean="0"/>
                  <a:t>製作者が推奨する値に固定します。ステップ</a:t>
                </a:r>
                <a:r>
                  <a:rPr kumimoji="1" lang="en-US" altLang="ja-JP" sz="1200" dirty="0" smtClean="0"/>
                  <a:t>Ⅰ</a:t>
                </a:r>
                <a:r>
                  <a:rPr kumimoji="1" lang="ja-JP" altLang="en-US" sz="1200" dirty="0" smtClean="0"/>
                  <a:t>では、</a:t>
                </a:r>
                <a:r>
                  <a:rPr lang="en-US" altLang="ja-JP" sz="1200" dirty="0" smtClean="0"/>
                  <a:t>FALCONN</a:t>
                </a:r>
                <a:r>
                  <a:rPr lang="ja-JP" altLang="en-US" sz="1200" dirty="0"/>
                  <a:t>の衝突</a:t>
                </a:r>
                <a:r>
                  <a:rPr lang="ja-JP" altLang="en-US" sz="1200" dirty="0" smtClean="0"/>
                  <a:t>確率と計算時間の妥協点を実験結果などを参考に決め、 </a:t>
                </a:r>
                <a14:m>
                  <m:oMath xmlns:m="http://schemas.openxmlformats.org/officeDocument/2006/math">
                    <m:r>
                      <a:rPr lang="en-US" altLang="ja-JP" sz="1200" b="0" i="1" smtClean="0">
                        <a:latin typeface="Cambria Math" panose="02040503050406030204" pitchFamily="18" charset="0"/>
                      </a:rPr>
                      <m:t>𝐿𝐶𝐷</m:t>
                    </m:r>
                  </m:oMath>
                </a14:m>
                <a:r>
                  <a:rPr lang="ja-JP" altLang="en-US" sz="1200" dirty="0" smtClean="0"/>
                  <a:t> と </a:t>
                </a:r>
                <a14:m>
                  <m:oMath xmlns:m="http://schemas.openxmlformats.org/officeDocument/2006/math">
                    <m:r>
                      <a:rPr lang="en-US" altLang="ja-JP" sz="1200" b="0" i="1" dirty="0" smtClean="0">
                        <a:latin typeface="Cambria Math" panose="02040503050406030204" pitchFamily="18" charset="0"/>
                      </a:rPr>
                      <m:t>𝑘</m:t>
                    </m:r>
                  </m:oMath>
                </a14:m>
                <a:r>
                  <a:rPr lang="en-US" altLang="ja-JP" sz="1200" dirty="0" smtClean="0"/>
                  <a:t> </a:t>
                </a:r>
                <a:r>
                  <a:rPr lang="ja-JP" altLang="en-US" sz="1200" dirty="0" smtClean="0"/>
                  <a:t>を決定します。ステップ</a:t>
                </a:r>
                <a:r>
                  <a:rPr lang="en-US" altLang="ja-JP" sz="1200" dirty="0" smtClean="0"/>
                  <a:t>Ⅱ</a:t>
                </a:r>
                <a:r>
                  <a:rPr lang="ja-JP" altLang="en-US" sz="1200" dirty="0" smtClean="0"/>
                  <a:t>では、</a:t>
                </a:r>
                <a14:m>
                  <m:oMath xmlns:m="http://schemas.openxmlformats.org/officeDocument/2006/math">
                    <m:r>
                      <a:rPr lang="en-US" altLang="ja-JP" sz="1200" i="1" smtClean="0">
                        <a:latin typeface="Cambria Math" panose="02040503050406030204" pitchFamily="18" charset="0"/>
                      </a:rPr>
                      <m:t>𝐿</m:t>
                    </m:r>
                  </m:oMath>
                </a14:m>
                <a:r>
                  <a:rPr lang="ja-JP" altLang="en-US" sz="1200" dirty="0"/>
                  <a:t> 個のハッシュテーブルの衝突</a:t>
                </a:r>
                <a:r>
                  <a:rPr lang="ja-JP" altLang="en-US" sz="1200" dirty="0" smtClean="0"/>
                  <a:t>確率が </a:t>
                </a:r>
                <a14:m>
                  <m:oMath xmlns:m="http://schemas.openxmlformats.org/officeDocument/2006/math">
                    <m:limLow>
                      <m:limLowPr>
                        <m:ctrlPr>
                          <a:rPr lang="en-US" altLang="ja-JP" sz="1200" b="0" i="1" smtClean="0">
                            <a:latin typeface="Cambria Math" panose="02040503050406030204" pitchFamily="18" charset="0"/>
                          </a:rPr>
                        </m:ctrlPr>
                      </m:limLowPr>
                      <m:e>
                        <m:r>
                          <m:rPr>
                            <m:sty m:val="p"/>
                          </m:rPr>
                          <a:rPr lang="en-US" altLang="ja-JP" sz="1200" b="0" i="0" smtClean="0">
                            <a:latin typeface="Cambria Math" panose="02040503050406030204" pitchFamily="18" charset="0"/>
                          </a:rPr>
                          <m:t>Pr</m:t>
                        </m:r>
                      </m:e>
                      <m:lim>
                        <m:r>
                          <m:rPr>
                            <m:sty m:val="p"/>
                          </m:rPr>
                          <a:rPr lang="en-US" altLang="ja-JP" sz="1200" b="0" i="0" smtClean="0">
                            <a:latin typeface="Cambria Math" panose="02040503050406030204" pitchFamily="18" charset="0"/>
                          </a:rPr>
                          <m:t>k</m:t>
                        </m:r>
                        <m:r>
                          <a:rPr lang="en-US" altLang="ja-JP" sz="1200" b="0" i="0" smtClean="0">
                            <a:latin typeface="Cambria Math" panose="02040503050406030204" pitchFamily="18" charset="0"/>
                          </a:rPr>
                          <m:t>,</m:t>
                        </m:r>
                        <m:r>
                          <m:rPr>
                            <m:sty m:val="p"/>
                          </m:rPr>
                          <a:rPr lang="en-US" altLang="ja-JP" sz="1200" b="0" i="0" smtClean="0">
                            <a:latin typeface="Cambria Math" panose="02040503050406030204" pitchFamily="18" charset="0"/>
                          </a:rPr>
                          <m:t>L</m:t>
                        </m:r>
                      </m:lim>
                    </m:limLow>
                    <m:r>
                      <a:rPr lang="en-US" altLang="ja-JP" sz="1200" b="0" i="1" smtClean="0">
                        <a:latin typeface="Cambria Math" panose="02040503050406030204" pitchFamily="18" charset="0"/>
                      </a:rPr>
                      <m:t> </m:t>
                    </m:r>
                    <m:r>
                      <a:rPr lang="ja-JP" altLang="en-US" sz="1200" b="0" i="1" smtClean="0">
                        <a:latin typeface="Cambria Math" panose="02040503050406030204" pitchFamily="18" charset="0"/>
                      </a:rPr>
                      <m:t>が再現率</m:t>
                    </m:r>
                    <m:r>
                      <a:rPr lang="en-US" altLang="ja-JP" sz="1200" b="0" i="1" smtClean="0">
                        <a:latin typeface="Cambria Math" panose="02040503050406030204" pitchFamily="18" charset="0"/>
                      </a:rPr>
                      <m:t> </m:t>
                    </m:r>
                    <m:r>
                      <a:rPr lang="en-US" altLang="ja-JP" sz="1200" b="0" i="1" smtClean="0">
                        <a:latin typeface="Cambria Math" panose="02040503050406030204" pitchFamily="18" charset="0"/>
                      </a:rPr>
                      <m:t>𝑝</m:t>
                    </m:r>
                  </m:oMath>
                </a14:m>
                <a:r>
                  <a:rPr lang="ja-JP" altLang="en-US" sz="1200" dirty="0" smtClean="0"/>
                  <a:t> 以上になる </a:t>
                </a:r>
                <a14:m>
                  <m:oMath xmlns:m="http://schemas.openxmlformats.org/officeDocument/2006/math">
                    <m:r>
                      <a:rPr lang="en-US" altLang="ja-JP" sz="1200" i="1">
                        <a:latin typeface="Cambria Math" panose="02040503050406030204" pitchFamily="18" charset="0"/>
                      </a:rPr>
                      <m:t>𝐿</m:t>
                    </m:r>
                  </m:oMath>
                </a14:m>
                <a:r>
                  <a:rPr lang="ja-JP" altLang="en-US" sz="1200" dirty="0" smtClean="0"/>
                  <a:t> を求めます。</a:t>
                </a:r>
                <a:endParaRPr lang="en-US" altLang="ja-JP" sz="1200" dirty="0" smtClean="0"/>
              </a:p>
            </p:txBody>
          </p:sp>
        </mc:Choice>
        <mc:Fallback xmlns="">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smtClean="0">
                    <a:latin typeface="Cambria Math" panose="02040503050406030204" pitchFamily="18" charset="0"/>
                  </a:rPr>
                  <a:t>𝑝</a:t>
                </a:r>
                <a:r>
                  <a:rPr kumimoji="1" lang="ja-JP" altLang="en-US" sz="1200" dirty="0" smtClean="0"/>
                  <a:t> 類似探索のためのパラメータ</a:t>
                </a:r>
                <a:r>
                  <a:rPr kumimoji="1" lang="ja-JP" altLang="en-US" sz="1200" dirty="0" smtClean="0"/>
                  <a:t>決定を行います。２つのステップに分けて決定します。ここで扱わないパラメータがいくつかありますが、それらは最初に</a:t>
                </a:r>
                <a:r>
                  <a:rPr kumimoji="1" lang="en-US" altLang="ja-JP" sz="1200" dirty="0" smtClean="0"/>
                  <a:t>FALCONN</a:t>
                </a:r>
                <a:r>
                  <a:rPr kumimoji="1" lang="ja-JP" altLang="en-US" sz="1200" dirty="0" smtClean="0"/>
                  <a:t>製作者が推奨する値に固定します。ステップ</a:t>
                </a:r>
                <a:r>
                  <a:rPr kumimoji="1" lang="en-US" altLang="ja-JP" sz="1200" dirty="0" smtClean="0"/>
                  <a:t>Ⅰ</a:t>
                </a:r>
                <a:r>
                  <a:rPr kumimoji="1" lang="ja-JP" altLang="en-US" sz="1200" dirty="0" smtClean="0"/>
                  <a:t>では、</a:t>
                </a:r>
                <a:r>
                  <a:rPr lang="en-US" altLang="ja-JP" sz="1200" dirty="0" smtClean="0"/>
                  <a:t>FALCONN</a:t>
                </a:r>
                <a:r>
                  <a:rPr lang="ja-JP" altLang="en-US" sz="1200" dirty="0"/>
                  <a:t>の衝突</a:t>
                </a:r>
                <a:r>
                  <a:rPr lang="ja-JP" altLang="en-US" sz="1200" dirty="0" smtClean="0"/>
                  <a:t>確率と計算時間の妥協点</a:t>
                </a:r>
                <a:r>
                  <a:rPr lang="ja-JP" altLang="en-US" sz="1200" dirty="0" smtClean="0"/>
                  <a:t>を実験結果などを参考に決め</a:t>
                </a:r>
                <a:r>
                  <a:rPr lang="ja-JP" altLang="en-US" sz="1200" dirty="0" smtClean="0"/>
                  <a:t>、 </a:t>
                </a:r>
                <a:r>
                  <a:rPr lang="en-US" altLang="ja-JP" sz="1200" b="0" i="0" smtClean="0">
                    <a:latin typeface="Cambria Math" panose="02040503050406030204" pitchFamily="18" charset="0"/>
                  </a:rPr>
                  <a:t>𝐿𝐶𝐷</a:t>
                </a:r>
                <a:r>
                  <a:rPr lang="ja-JP" altLang="en-US" sz="1200" dirty="0" smtClean="0"/>
                  <a:t> と </a:t>
                </a:r>
                <a:r>
                  <a:rPr lang="en-US" altLang="ja-JP" sz="1200" b="0" i="0" dirty="0" smtClean="0">
                    <a:latin typeface="Cambria Math" panose="02040503050406030204" pitchFamily="18" charset="0"/>
                  </a:rPr>
                  <a:t>𝑘</a:t>
                </a:r>
                <a:r>
                  <a:rPr lang="en-US" altLang="ja-JP" sz="1200" dirty="0" smtClean="0"/>
                  <a:t> </a:t>
                </a:r>
                <a:r>
                  <a:rPr lang="ja-JP" altLang="en-US" sz="1200" dirty="0" smtClean="0"/>
                  <a:t>を決定します。ステップ</a:t>
                </a:r>
                <a:r>
                  <a:rPr lang="en-US" altLang="ja-JP" sz="1200" dirty="0" smtClean="0"/>
                  <a:t>Ⅱ</a:t>
                </a:r>
                <a:r>
                  <a:rPr lang="ja-JP" altLang="en-US" sz="1200" dirty="0" smtClean="0"/>
                  <a:t>では、</a:t>
                </a:r>
                <a:r>
                  <a:rPr lang="en-US" altLang="ja-JP" sz="1200" i="0" smtClean="0">
                    <a:latin typeface="Cambria Math" panose="02040503050406030204" pitchFamily="18" charset="0"/>
                  </a:rPr>
                  <a:t>𝐿</a:t>
                </a:r>
                <a:r>
                  <a:rPr lang="ja-JP" altLang="en-US" sz="1200" dirty="0"/>
                  <a:t> 個のハッシュテーブルの衝突</a:t>
                </a:r>
                <a:r>
                  <a:rPr lang="ja-JP" altLang="en-US" sz="1200" dirty="0" smtClean="0"/>
                  <a:t>確率が </a:t>
                </a:r>
                <a:r>
                  <a:rPr lang="en-US" altLang="ja-JP" sz="1200" b="0" i="0" smtClean="0">
                    <a:latin typeface="Cambria Math" panose="02040503050406030204" pitchFamily="18" charset="0"/>
                  </a:rPr>
                  <a:t>Pr┬(k,L)</a:t>
                </a:r>
                <a:r>
                  <a:rPr lang="en-US" altLang="ja-JP" sz="1200" b="0" i="0" smtClean="0">
                    <a:latin typeface="Cambria Math" panose="02040503050406030204" pitchFamily="18" charset="0"/>
                  </a:rPr>
                  <a:t>  </a:t>
                </a:r>
                <a:r>
                  <a:rPr lang="ja-JP" altLang="en-US" sz="1200" b="0" i="0" smtClean="0">
                    <a:latin typeface="Cambria Math" panose="02040503050406030204" pitchFamily="18" charset="0"/>
                  </a:rPr>
                  <a:t>が再現率</a:t>
                </a:r>
                <a:r>
                  <a:rPr lang="en-US" altLang="ja-JP" sz="1200" b="0" i="0" smtClean="0">
                    <a:latin typeface="Cambria Math" panose="02040503050406030204" pitchFamily="18" charset="0"/>
                  </a:rPr>
                  <a:t> </a:t>
                </a:r>
                <a:r>
                  <a:rPr lang="en-US" altLang="ja-JP" sz="1200" b="0" i="0" smtClean="0">
                    <a:latin typeface="Cambria Math" panose="02040503050406030204" pitchFamily="18" charset="0"/>
                  </a:rPr>
                  <a:t>𝑝</a:t>
                </a:r>
                <a:r>
                  <a:rPr lang="ja-JP" altLang="en-US" sz="1200" dirty="0" smtClean="0"/>
                  <a:t> </a:t>
                </a:r>
                <a:r>
                  <a:rPr lang="ja-JP" altLang="en-US" sz="1200" dirty="0" smtClean="0"/>
                  <a:t>以上になる </a:t>
                </a:r>
                <a:r>
                  <a:rPr lang="en-US" altLang="ja-JP" sz="1200" i="0">
                    <a:latin typeface="Cambria Math" panose="02040503050406030204" pitchFamily="18" charset="0"/>
                  </a:rPr>
                  <a:t>𝐿</a:t>
                </a:r>
                <a:r>
                  <a:rPr lang="ja-JP" altLang="en-US" sz="1200" dirty="0" smtClean="0"/>
                  <a:t> を</a:t>
                </a:r>
                <a:r>
                  <a:rPr lang="ja-JP" altLang="en-US" sz="1200" dirty="0" smtClean="0"/>
                  <a:t>求めます。</a:t>
                </a:r>
                <a:endParaRPr lang="en-US" altLang="ja-JP" sz="1200" dirty="0" smtClean="0"/>
              </a:p>
            </p:txBody>
          </p:sp>
        </mc:Fallback>
      </mc:AlternateContent>
      <p:sp>
        <p:nvSpPr>
          <p:cNvPr id="4" name="スライド番号プレースホルダー 3"/>
          <p:cNvSpPr>
            <a:spLocks noGrp="1"/>
          </p:cNvSpPr>
          <p:nvPr>
            <p:ph type="sldNum" sz="quarter" idx="10"/>
          </p:nvPr>
        </p:nvSpPr>
        <p:spPr/>
        <p:txBody>
          <a:bodyPr/>
          <a:lstStyle/>
          <a:p>
            <a:fld id="{4A18FE21-AC83-46D2-A4B3-6A261B29A386}" type="slidenum">
              <a:rPr kumimoji="1" lang="ja-JP" altLang="en-US" smtClean="0"/>
              <a:t>12</a:t>
            </a:fld>
            <a:endParaRPr kumimoji="1" lang="ja-JP" altLang="en-US"/>
          </a:p>
        </p:txBody>
      </p:sp>
    </p:spTree>
    <p:extLst>
      <p:ext uri="{BB962C8B-B14F-4D97-AF65-F5344CB8AC3E}">
        <p14:creationId xmlns:p14="http://schemas.microsoft.com/office/powerpoint/2010/main" val="3340639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まず</a:t>
            </a:r>
            <a:r>
              <a:rPr kumimoji="1" lang="en-US" altLang="ja-JP" dirty="0" smtClean="0"/>
              <a:t>STEP</a:t>
            </a:r>
            <a:r>
              <a:rPr kumimoji="1" lang="ja-JP" altLang="en-US" dirty="0" smtClean="0"/>
              <a:t>１の説明をします。まず、</a:t>
            </a:r>
            <a:r>
              <a:rPr lang="en-US" altLang="ja-JP" sz="1200" dirty="0" smtClean="0"/>
              <a:t>FALCONN</a:t>
            </a:r>
            <a:r>
              <a:rPr lang="ja-JP" altLang="en-US" sz="1200" dirty="0" smtClean="0"/>
              <a:t>の衝突確率と計算時間の関係を調べるために、</a:t>
            </a:r>
            <a:r>
              <a:rPr lang="en-US" altLang="ja-JP" sz="1200" dirty="0" err="1" smtClean="0"/>
              <a:t>linux</a:t>
            </a:r>
            <a:r>
              <a:rPr lang="ja-JP" altLang="en-US" sz="1200" dirty="0" smtClean="0"/>
              <a:t>　</a:t>
            </a:r>
            <a:r>
              <a:rPr lang="en-US" altLang="ja-JP" sz="1200" dirty="0" smtClean="0"/>
              <a:t>Kernel</a:t>
            </a:r>
            <a:r>
              <a:rPr lang="ja-JP" altLang="en-US" sz="1200" dirty="0" smtClean="0"/>
              <a:t>のソースコード</a:t>
            </a:r>
            <a:r>
              <a:rPr kumimoji="1" lang="ja-JP" altLang="en-US" dirty="0" smtClean="0"/>
              <a:t>を対象に、実際にブロッククローン検出を行い、</a:t>
            </a:r>
            <a:r>
              <a:rPr kumimoji="1" lang="en-US" altLang="ja-JP" dirty="0" smtClean="0"/>
              <a:t>LCD</a:t>
            </a:r>
            <a:r>
              <a:rPr kumimoji="1" lang="ja-JP" altLang="en-US" dirty="0" smtClean="0"/>
              <a:t>を変化させた時の計算時間を計測しました。また、コサイン類似度の閾値を</a:t>
            </a:r>
            <a:r>
              <a:rPr kumimoji="1" lang="en-US" altLang="ja-JP" dirty="0" smtClean="0"/>
              <a:t>0.9</a:t>
            </a:r>
            <a:r>
              <a:rPr kumimoji="1" lang="ja-JP" altLang="en-US" dirty="0" smtClean="0"/>
              <a:t>として、</a:t>
            </a:r>
            <a:r>
              <a:rPr kumimoji="1" lang="en-US" altLang="ja-JP" dirty="0" smtClean="0"/>
              <a:t>LCD</a:t>
            </a:r>
            <a:r>
              <a:rPr kumimoji="1" lang="ja-JP" altLang="en-US" dirty="0" smtClean="0"/>
              <a:t>に対する衝突確率を計算し、グラフにまとめました。衝突確率は、</a:t>
            </a:r>
            <a:r>
              <a:rPr kumimoji="1" lang="en-US" altLang="ja-JP" dirty="0" smtClean="0"/>
              <a:t>LCD</a:t>
            </a:r>
            <a:r>
              <a:rPr kumimoji="1" lang="ja-JP" altLang="en-US" dirty="0" smtClean="0"/>
              <a:t>を増加させると単調に減少します。また、</a:t>
            </a:r>
            <a:r>
              <a:rPr kumimoji="1" lang="en-US" altLang="ja-JP" dirty="0" smtClean="0"/>
              <a:t>LCD</a:t>
            </a:r>
            <a:r>
              <a:rPr kumimoji="1" lang="ja-JP" altLang="en-US" dirty="0" smtClean="0"/>
              <a:t>は小さすぎるほど近傍点を多く見つけるため、距離の計算時間が多くかかってしまい、</a:t>
            </a:r>
            <a:r>
              <a:rPr kumimoji="1" lang="en-US" altLang="ja-JP" dirty="0" smtClean="0"/>
              <a:t>LCD</a:t>
            </a:r>
            <a:r>
              <a:rPr kumimoji="1" lang="ja-JP" altLang="en-US" dirty="0" smtClean="0"/>
              <a:t>を大きくするほどハッシュ値を求めるのに時間がかかってしまいます。</a:t>
            </a:r>
            <a:r>
              <a:rPr kumimoji="1" lang="en-US" altLang="ja-JP" dirty="0" smtClean="0"/>
              <a:t>LCD</a:t>
            </a:r>
            <a:r>
              <a:rPr kumimoji="1" lang="ja-JP" altLang="en-US" dirty="0" smtClean="0"/>
              <a:t>の増加に対する探索時間は</a:t>
            </a:r>
            <a:r>
              <a:rPr kumimoji="1" lang="en-US" altLang="ja-JP" dirty="0" smtClean="0"/>
              <a:t>LCD</a:t>
            </a:r>
            <a:r>
              <a:rPr kumimoji="1" lang="ja-JP" altLang="en-US" dirty="0" smtClean="0"/>
              <a:t>が１６以上の時ほぼ一定であることと</a:t>
            </a:r>
            <a:r>
              <a:rPr kumimoji="1" lang="en-US" altLang="ja-JP" dirty="0" smtClean="0"/>
              <a:t>LCD</a:t>
            </a:r>
            <a:r>
              <a:rPr kumimoji="1" lang="ja-JP" altLang="en-US" dirty="0" smtClean="0"/>
              <a:t>が小さいほど衝突確率が高いことから、</a:t>
            </a:r>
            <a:r>
              <a:rPr kumimoji="1" lang="en-US" altLang="ja-JP" dirty="0" smtClean="0"/>
              <a:t>LCD</a:t>
            </a:r>
            <a:r>
              <a:rPr kumimoji="1" lang="ja-JP" altLang="en-US" dirty="0" smtClean="0"/>
              <a:t>＝１６とします。</a:t>
            </a:r>
            <a:endParaRPr kumimoji="1" lang="ja-JP" altLang="en-US" dirty="0"/>
          </a:p>
        </p:txBody>
      </p:sp>
      <p:sp>
        <p:nvSpPr>
          <p:cNvPr id="4" name="スライド番号プレースホルダー 3"/>
          <p:cNvSpPr>
            <a:spLocks noGrp="1"/>
          </p:cNvSpPr>
          <p:nvPr>
            <p:ph type="sldNum" sz="quarter" idx="10"/>
          </p:nvPr>
        </p:nvSpPr>
        <p:spPr/>
        <p:txBody>
          <a:bodyPr/>
          <a:lstStyle/>
          <a:p>
            <a:fld id="{4A18FE21-AC83-46D2-A4B3-6A261B29A386}" type="slidenum">
              <a:rPr kumimoji="1" lang="ja-JP" altLang="en-US" smtClean="0"/>
              <a:t>13</a:t>
            </a:fld>
            <a:endParaRPr kumimoji="1" lang="ja-JP" altLang="en-US"/>
          </a:p>
        </p:txBody>
      </p:sp>
    </p:spTree>
    <p:extLst>
      <p:ext uri="{BB962C8B-B14F-4D97-AF65-F5344CB8AC3E}">
        <p14:creationId xmlns:p14="http://schemas.microsoft.com/office/powerpoint/2010/main" val="30216240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次にステップ２の説明をします。 </a:t>
                </a:r>
                <a14:m>
                  <m:oMath xmlns:m="http://schemas.openxmlformats.org/officeDocument/2006/math">
                    <m:r>
                      <a:rPr lang="en-US" altLang="ja-JP" sz="1200" i="1">
                        <a:latin typeface="Cambria Math" panose="02040503050406030204" pitchFamily="18" charset="0"/>
                      </a:rPr>
                      <m:t>𝐿</m:t>
                    </m:r>
                  </m:oMath>
                </a14:m>
                <a:r>
                  <a:rPr lang="ja-JP" altLang="en-US" sz="1200" dirty="0"/>
                  <a:t> 個のハッシュテーブルの衝突確率が </a:t>
                </a:r>
                <a14:m>
                  <m:oMath xmlns:m="http://schemas.openxmlformats.org/officeDocument/2006/math">
                    <m:limLow>
                      <m:limLowPr>
                        <m:ctrlPr>
                          <a:rPr lang="en-US" altLang="ja-JP" sz="1200" i="1">
                            <a:latin typeface="Cambria Math" panose="02040503050406030204" pitchFamily="18" charset="0"/>
                          </a:rPr>
                        </m:ctrlPr>
                      </m:limLowPr>
                      <m:e>
                        <m:r>
                          <m:rPr>
                            <m:sty m:val="p"/>
                          </m:rPr>
                          <a:rPr lang="en-US" altLang="ja-JP" sz="1200">
                            <a:latin typeface="Cambria Math" panose="02040503050406030204" pitchFamily="18" charset="0"/>
                          </a:rPr>
                          <m:t>Pr</m:t>
                        </m:r>
                      </m:e>
                      <m:lim>
                        <m:r>
                          <m:rPr>
                            <m:sty m:val="p"/>
                          </m:rPr>
                          <a:rPr lang="en-US" altLang="ja-JP" sz="1200">
                            <a:latin typeface="Cambria Math" panose="02040503050406030204" pitchFamily="18" charset="0"/>
                          </a:rPr>
                          <m:t>L</m:t>
                        </m:r>
                      </m:lim>
                    </m:limLow>
                    <m:r>
                      <a:rPr lang="en-US" altLang="ja-JP" sz="1200" i="1">
                        <a:latin typeface="Cambria Math" panose="02040503050406030204" pitchFamily="18" charset="0"/>
                      </a:rPr>
                      <m:t>≥</m:t>
                    </m:r>
                    <m:r>
                      <a:rPr lang="en-US" altLang="ja-JP" sz="1200" i="1">
                        <a:latin typeface="Cambria Math" panose="02040503050406030204" pitchFamily="18" charset="0"/>
                      </a:rPr>
                      <m:t>𝑝</m:t>
                    </m:r>
                  </m:oMath>
                </a14:m>
                <a:r>
                  <a:rPr lang="ja-JP" altLang="en-US" sz="1200" dirty="0"/>
                  <a:t> をみたす </a:t>
                </a:r>
                <a14:m>
                  <m:oMath xmlns:m="http://schemas.openxmlformats.org/officeDocument/2006/math">
                    <m:r>
                      <a:rPr lang="en-US" altLang="ja-JP" sz="1200" i="1">
                        <a:latin typeface="Cambria Math" panose="02040503050406030204" pitchFamily="18" charset="0"/>
                      </a:rPr>
                      <m:t>𝐿</m:t>
                    </m:r>
                  </m:oMath>
                </a14:m>
                <a:r>
                  <a:rPr lang="ja-JP" altLang="en-US" sz="1200" dirty="0"/>
                  <a:t> を</a:t>
                </a:r>
                <a:r>
                  <a:rPr lang="ja-JP" altLang="en-US" sz="1200" dirty="0" smtClean="0"/>
                  <a:t>求めます。左のグラフは、</a:t>
                </a:r>
                <a:r>
                  <a:rPr lang="en-US" altLang="ja-JP" sz="1200" dirty="0" smtClean="0"/>
                  <a:t>L</a:t>
                </a:r>
                <a:r>
                  <a:rPr lang="ja-JP" altLang="en-US" sz="1200" dirty="0" smtClean="0"/>
                  <a:t>を変化させたときの探索時間と再現率を計測したものです。ハッシュテーブルを増加させると、再現率は増加しますが、それに伴って探索時間は線形に増加します。右のグラフは、類似度に対して</a:t>
                </a:r>
                <a14:m>
                  <m:oMath xmlns:m="http://schemas.openxmlformats.org/officeDocument/2006/math">
                    <m:limLow>
                      <m:limLowPr>
                        <m:ctrlPr>
                          <a:rPr lang="en-US" altLang="ja-JP" sz="1200" i="1" smtClean="0">
                            <a:latin typeface="Cambria Math" panose="02040503050406030204" pitchFamily="18" charset="0"/>
                          </a:rPr>
                        </m:ctrlPr>
                      </m:limLowPr>
                      <m:e>
                        <m:r>
                          <m:rPr>
                            <m:sty m:val="p"/>
                          </m:rPr>
                          <a:rPr lang="en-US" altLang="ja-JP" sz="1200">
                            <a:latin typeface="Cambria Math" panose="02040503050406030204" pitchFamily="18" charset="0"/>
                          </a:rPr>
                          <m:t>Pr</m:t>
                        </m:r>
                      </m:e>
                      <m:lim>
                        <m:r>
                          <m:rPr>
                            <m:sty m:val="p"/>
                          </m:rPr>
                          <a:rPr lang="en-US" altLang="ja-JP" sz="1200">
                            <a:latin typeface="Cambria Math" panose="02040503050406030204" pitchFamily="18" charset="0"/>
                          </a:rPr>
                          <m:t>L</m:t>
                        </m:r>
                      </m:lim>
                    </m:limLow>
                  </m:oMath>
                </a14:m>
                <a:r>
                  <a:rPr lang="ja-JP" altLang="en-US" sz="1200" dirty="0" smtClean="0"/>
                  <a:t>を計算し、グラフに表したものです。黒い線が</a:t>
                </a:r>
                <a:r>
                  <a:rPr lang="en-US" altLang="ja-JP" sz="1200" dirty="0" smtClean="0"/>
                  <a:t>L=</a:t>
                </a:r>
                <a:r>
                  <a:rPr lang="ja-JP" altLang="en-US" sz="1200" dirty="0" smtClean="0"/>
                  <a:t>１の時、青い線が</a:t>
                </a:r>
                <a:r>
                  <a:rPr lang="en-US" altLang="ja-JP" sz="1200" dirty="0" smtClean="0"/>
                  <a:t>L=5</a:t>
                </a:r>
                <a:r>
                  <a:rPr lang="ja-JP" altLang="en-US" sz="1200" dirty="0" smtClean="0"/>
                  <a:t>の時で、緑の線が</a:t>
                </a:r>
                <a:r>
                  <a:rPr lang="en-US" altLang="ja-JP" sz="1200" dirty="0" smtClean="0"/>
                  <a:t>L=</a:t>
                </a:r>
                <a:r>
                  <a:rPr lang="ja-JP" altLang="en-US" sz="1200" dirty="0" smtClean="0"/>
                  <a:t>３０の時です。このように、閾値以内の再現率を</a:t>
                </a:r>
                <a:r>
                  <a:rPr lang="ja-JP" altLang="en-US" sz="1200" dirty="0" err="1" smtClean="0"/>
                  <a:t>ｐ</a:t>
                </a:r>
                <a:r>
                  <a:rPr lang="ja-JP" altLang="en-US" sz="1200" dirty="0" smtClean="0"/>
                  <a:t>以上求めるためには、閾値に応じて</a:t>
                </a:r>
                <a14:m>
                  <m:oMath xmlns:m="http://schemas.openxmlformats.org/officeDocument/2006/math">
                    <m:limLow>
                      <m:limLowPr>
                        <m:ctrlPr>
                          <a:rPr lang="en-US" altLang="ja-JP" sz="1200" i="1" smtClean="0">
                            <a:latin typeface="Cambria Math" panose="02040503050406030204" pitchFamily="18" charset="0"/>
                          </a:rPr>
                        </m:ctrlPr>
                      </m:limLowPr>
                      <m:e>
                        <m:r>
                          <m:rPr>
                            <m:sty m:val="p"/>
                          </m:rPr>
                          <a:rPr lang="en-US" altLang="ja-JP" sz="1200">
                            <a:latin typeface="Cambria Math" panose="02040503050406030204" pitchFamily="18" charset="0"/>
                          </a:rPr>
                          <m:t>Pr</m:t>
                        </m:r>
                      </m:e>
                      <m:lim>
                        <m:r>
                          <m:rPr>
                            <m:sty m:val="p"/>
                          </m:rPr>
                          <a:rPr lang="en-US" altLang="ja-JP" sz="1200">
                            <a:latin typeface="Cambria Math" panose="02040503050406030204" pitchFamily="18" charset="0"/>
                          </a:rPr>
                          <m:t>L</m:t>
                        </m:r>
                      </m:lim>
                    </m:limLow>
                    <m:r>
                      <a:rPr lang="en-US" altLang="ja-JP" sz="1200" i="1">
                        <a:latin typeface="Cambria Math" panose="02040503050406030204" pitchFamily="18" charset="0"/>
                      </a:rPr>
                      <m:t>≥</m:t>
                    </m:r>
                    <m:r>
                      <a:rPr lang="en-US" altLang="ja-JP" sz="1200" i="1">
                        <a:latin typeface="Cambria Math" panose="02040503050406030204" pitchFamily="18" charset="0"/>
                      </a:rPr>
                      <m:t>𝑝</m:t>
                    </m:r>
                  </m:oMath>
                </a14:m>
                <a:r>
                  <a:rPr lang="ja-JP" altLang="en-US" sz="1200" dirty="0"/>
                  <a:t> </a:t>
                </a:r>
                <a:r>
                  <a:rPr lang="ja-JP" altLang="en-US" sz="1200" dirty="0" smtClean="0"/>
                  <a:t>をみたす </a:t>
                </a:r>
                <a14:m>
                  <m:oMath xmlns:m="http://schemas.openxmlformats.org/officeDocument/2006/math">
                    <m:r>
                      <a:rPr lang="en-US" altLang="ja-JP" sz="1200" i="1">
                        <a:latin typeface="Cambria Math" panose="02040503050406030204" pitchFamily="18" charset="0"/>
                      </a:rPr>
                      <m:t>𝐿</m:t>
                    </m:r>
                  </m:oMath>
                </a14:m>
                <a:r>
                  <a:rPr kumimoji="1" lang="ja-JP" altLang="en-US" sz="1200" dirty="0" smtClean="0"/>
                  <a:t> を決定する必要があります。</a:t>
                </a:r>
                <a:endParaRPr lang="en-US" altLang="ja-JP" sz="1200" dirty="0" smtClean="0"/>
              </a:p>
            </p:txBody>
          </p:sp>
        </mc:Choice>
        <mc:Fallback xmlns="">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次にステップ２の説明をします。 </a:t>
                </a:r>
                <a:r>
                  <a:rPr lang="en-US" altLang="ja-JP" sz="1200" i="0">
                    <a:latin typeface="Cambria Math" panose="02040503050406030204" pitchFamily="18" charset="0"/>
                  </a:rPr>
                  <a:t>𝐿</a:t>
                </a:r>
                <a:r>
                  <a:rPr lang="ja-JP" altLang="en-US" sz="1200" dirty="0"/>
                  <a:t> 個のハッシュテーブルの衝突確率が </a:t>
                </a:r>
                <a:r>
                  <a:rPr lang="en-US" altLang="ja-JP" sz="1200" i="0">
                    <a:latin typeface="Cambria Math" panose="02040503050406030204" pitchFamily="18" charset="0"/>
                  </a:rPr>
                  <a:t>Pr┬L≥𝑝</a:t>
                </a:r>
                <a:r>
                  <a:rPr lang="ja-JP" altLang="en-US" sz="1200" dirty="0"/>
                  <a:t> をみたす </a:t>
                </a:r>
                <a:r>
                  <a:rPr lang="en-US" altLang="ja-JP" sz="1200" i="0">
                    <a:latin typeface="Cambria Math" panose="02040503050406030204" pitchFamily="18" charset="0"/>
                  </a:rPr>
                  <a:t>𝐿</a:t>
                </a:r>
                <a:r>
                  <a:rPr lang="ja-JP" altLang="en-US" sz="1200" dirty="0"/>
                  <a:t> を</a:t>
                </a:r>
                <a:r>
                  <a:rPr lang="ja-JP" altLang="en-US" sz="1200" dirty="0" smtClean="0"/>
                  <a:t>求めます。左のグラフは、</a:t>
                </a:r>
                <a:r>
                  <a:rPr lang="en-US" altLang="ja-JP" sz="1200" dirty="0" smtClean="0"/>
                  <a:t>L</a:t>
                </a:r>
                <a:r>
                  <a:rPr lang="ja-JP" altLang="en-US" sz="1200" dirty="0" smtClean="0"/>
                  <a:t>を変化させたときの探索時間と再現率を計測したものです。ハッシュテーブルを増加させると、再現率は増加しますが、それに伴って探索時間は線形に増加します。右のグラフは、類似度に対して</a:t>
                </a:r>
                <a:r>
                  <a:rPr lang="en-US" altLang="ja-JP" sz="1200" i="0">
                    <a:latin typeface="Cambria Math" panose="02040503050406030204" pitchFamily="18" charset="0"/>
                  </a:rPr>
                  <a:t>Pr</a:t>
                </a:r>
                <a:r>
                  <a:rPr lang="en-US" altLang="ja-JP" sz="1200" i="0" smtClean="0">
                    <a:latin typeface="Cambria Math" panose="02040503050406030204" pitchFamily="18" charset="0"/>
                  </a:rPr>
                  <a:t>┬</a:t>
                </a:r>
                <a:r>
                  <a:rPr lang="en-US" altLang="ja-JP" sz="1200" i="0">
                    <a:latin typeface="Cambria Math" panose="02040503050406030204" pitchFamily="18" charset="0"/>
                  </a:rPr>
                  <a:t>L</a:t>
                </a:r>
                <a:r>
                  <a:rPr lang="ja-JP" altLang="en-US" sz="1200" dirty="0" smtClean="0"/>
                  <a:t>を計算し、グラフに表したものです。黒い線が</a:t>
                </a:r>
                <a:r>
                  <a:rPr lang="en-US" altLang="ja-JP" sz="1200" dirty="0" smtClean="0"/>
                  <a:t>L=</a:t>
                </a:r>
                <a:r>
                  <a:rPr lang="ja-JP" altLang="en-US" sz="1200" dirty="0" smtClean="0"/>
                  <a:t>１の時、青い線が</a:t>
                </a:r>
                <a:r>
                  <a:rPr lang="en-US" altLang="ja-JP" sz="1200" dirty="0" smtClean="0"/>
                  <a:t>L=5</a:t>
                </a:r>
                <a:r>
                  <a:rPr lang="ja-JP" altLang="en-US" sz="1200" dirty="0" smtClean="0"/>
                  <a:t>の時で、緑の線が</a:t>
                </a:r>
                <a:r>
                  <a:rPr lang="en-US" altLang="ja-JP" sz="1200" dirty="0" smtClean="0"/>
                  <a:t>L=</a:t>
                </a:r>
                <a:r>
                  <a:rPr lang="ja-JP" altLang="en-US" sz="1200" dirty="0" smtClean="0"/>
                  <a:t>３０の時です。このように、閾値以内の再現率を</a:t>
                </a:r>
                <a:r>
                  <a:rPr lang="ja-JP" altLang="en-US" sz="1200" dirty="0" err="1" smtClean="0"/>
                  <a:t>ｐ</a:t>
                </a:r>
                <a:r>
                  <a:rPr lang="ja-JP" altLang="en-US" sz="1200" dirty="0" smtClean="0"/>
                  <a:t>以上求めるためには、閾値に応じて</a:t>
                </a:r>
                <a:r>
                  <a:rPr lang="en-US" altLang="ja-JP" sz="1200" i="0">
                    <a:latin typeface="Cambria Math" panose="02040503050406030204" pitchFamily="18" charset="0"/>
                  </a:rPr>
                  <a:t>Pr</a:t>
                </a:r>
                <a:r>
                  <a:rPr lang="en-US" altLang="ja-JP" sz="1200" i="0" smtClean="0">
                    <a:latin typeface="Cambria Math" panose="02040503050406030204" pitchFamily="18" charset="0"/>
                  </a:rPr>
                  <a:t>┬</a:t>
                </a:r>
                <a:r>
                  <a:rPr lang="en-US" altLang="ja-JP" sz="1200" i="0">
                    <a:latin typeface="Cambria Math" panose="02040503050406030204" pitchFamily="18" charset="0"/>
                  </a:rPr>
                  <a:t>L≥𝑝</a:t>
                </a:r>
                <a:r>
                  <a:rPr lang="ja-JP" altLang="en-US" sz="1200" dirty="0"/>
                  <a:t> </a:t>
                </a:r>
                <a:r>
                  <a:rPr lang="ja-JP" altLang="en-US" sz="1200" dirty="0" smtClean="0"/>
                  <a:t>をみたす </a:t>
                </a:r>
                <a:r>
                  <a:rPr lang="en-US" altLang="ja-JP" sz="1200" i="0">
                    <a:latin typeface="Cambria Math" panose="02040503050406030204" pitchFamily="18" charset="0"/>
                  </a:rPr>
                  <a:t>𝐿</a:t>
                </a:r>
                <a:r>
                  <a:rPr kumimoji="1" lang="ja-JP" altLang="en-US" sz="1200" dirty="0" smtClean="0"/>
                  <a:t> </a:t>
                </a:r>
                <a:r>
                  <a:rPr kumimoji="1" lang="ja-JP" altLang="en-US" sz="1200" dirty="0" smtClean="0"/>
                  <a:t>を決定する必要があります。</a:t>
                </a:r>
                <a:endParaRPr lang="en-US" altLang="ja-JP" sz="1200" dirty="0" smtClean="0"/>
              </a:p>
            </p:txBody>
          </p:sp>
        </mc:Fallback>
      </mc:AlternateContent>
      <p:sp>
        <p:nvSpPr>
          <p:cNvPr id="4" name="スライド番号プレースホルダー 3"/>
          <p:cNvSpPr>
            <a:spLocks noGrp="1"/>
          </p:cNvSpPr>
          <p:nvPr>
            <p:ph type="sldNum" sz="quarter" idx="10"/>
          </p:nvPr>
        </p:nvSpPr>
        <p:spPr/>
        <p:txBody>
          <a:bodyPr/>
          <a:lstStyle/>
          <a:p>
            <a:fld id="{4A18FE21-AC83-46D2-A4B3-6A261B29A386}" type="slidenum">
              <a:rPr kumimoji="1" lang="ja-JP" altLang="en-US" smtClean="0"/>
              <a:t>14</a:t>
            </a:fld>
            <a:endParaRPr kumimoji="1" lang="ja-JP" altLang="en-US"/>
          </a:p>
        </p:txBody>
      </p:sp>
    </p:spTree>
    <p:extLst>
      <p:ext uri="{BB962C8B-B14F-4D97-AF65-F5344CB8AC3E}">
        <p14:creationId xmlns:p14="http://schemas.microsoft.com/office/powerpoint/2010/main" val="17737967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4A18FE21-AC83-46D2-A4B3-6A261B29A386}" type="slidenum">
              <a:rPr kumimoji="1" lang="ja-JP" altLang="en-US" smtClean="0"/>
              <a:t>15</a:t>
            </a:fld>
            <a:endParaRPr kumimoji="1" lang="ja-JP" altLang="en-US"/>
          </a:p>
        </p:txBody>
      </p:sp>
    </p:spTree>
    <p:extLst>
      <p:ext uri="{BB962C8B-B14F-4D97-AF65-F5344CB8AC3E}">
        <p14:creationId xmlns:p14="http://schemas.microsoft.com/office/powerpoint/2010/main" val="23048359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4A18FE21-AC83-46D2-A4B3-6A261B29A386}" type="slidenum">
              <a:rPr kumimoji="1" lang="ja-JP" altLang="en-US" smtClean="0"/>
              <a:t>18</a:t>
            </a:fld>
            <a:endParaRPr kumimoji="1" lang="ja-JP" altLang="en-US"/>
          </a:p>
        </p:txBody>
      </p:sp>
    </p:spTree>
    <p:extLst>
      <p:ext uri="{BB962C8B-B14F-4D97-AF65-F5344CB8AC3E}">
        <p14:creationId xmlns:p14="http://schemas.microsoft.com/office/powerpoint/2010/main" val="39535724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衝突確率を定義し、すべてのペアを求める確率を計算</a:t>
            </a:r>
            <a:endParaRPr kumimoji="1" lang="ja-JP" altLang="en-US" dirty="0"/>
          </a:p>
        </p:txBody>
      </p:sp>
      <p:sp>
        <p:nvSpPr>
          <p:cNvPr id="4" name="スライド番号プレースホルダー 3"/>
          <p:cNvSpPr>
            <a:spLocks noGrp="1"/>
          </p:cNvSpPr>
          <p:nvPr>
            <p:ph type="sldNum" sz="quarter" idx="10"/>
          </p:nvPr>
        </p:nvSpPr>
        <p:spPr/>
        <p:txBody>
          <a:bodyPr/>
          <a:lstStyle/>
          <a:p>
            <a:fld id="{4A18FE21-AC83-46D2-A4B3-6A261B29A386}" type="slidenum">
              <a:rPr kumimoji="1" lang="ja-JP" altLang="en-US" smtClean="0"/>
              <a:t>19</a:t>
            </a:fld>
            <a:endParaRPr kumimoji="1" lang="ja-JP" altLang="en-US"/>
          </a:p>
        </p:txBody>
      </p:sp>
    </p:spTree>
    <p:extLst>
      <p:ext uri="{BB962C8B-B14F-4D97-AF65-F5344CB8AC3E}">
        <p14:creationId xmlns:p14="http://schemas.microsoft.com/office/powerpoint/2010/main" val="29576332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ノート プレースホルダー 2"/>
              <p:cNvSpPr>
                <a:spLocks noGrp="1"/>
              </p:cNvSpPr>
              <p:nvPr>
                <p:ph type="body" idx="1"/>
              </p:nvPr>
            </p:nvSpPr>
            <p:spPr/>
            <p:txBody>
              <a:bodyPr/>
              <a:lstStyle/>
              <a:p>
                <a:r>
                  <a:rPr lang="ja-JP" altLang="en-US" sz="1000" dirty="0"/>
                  <a:t>コードクローンはその特徴によりタイプ１からタイプ４に分類されています．</a:t>
                </a:r>
                <a:endParaRPr lang="en-US" altLang="ja-JP" sz="1000" dirty="0"/>
              </a:p>
              <a:p>
                <a:r>
                  <a:rPr lang="ja-JP" altLang="en-US" sz="1000" dirty="0"/>
                  <a:t>タイプ１</a:t>
                </a:r>
                <a:r>
                  <a:rPr lang="ja-JP" altLang="en-US" sz="1000" dirty="0" smtClean="0"/>
                  <a:t>は一部のコーディングスタイルを除いて完全</a:t>
                </a:r>
                <a:r>
                  <a:rPr lang="ja-JP" altLang="en-US" sz="1000" dirty="0"/>
                  <a:t>に一致するもの</a:t>
                </a:r>
                <a:r>
                  <a:rPr lang="ja-JP" altLang="en-US" sz="1000" dirty="0" smtClean="0"/>
                  <a:t>で、タイプ</a:t>
                </a:r>
                <a:r>
                  <a:rPr lang="ja-JP" altLang="en-US" sz="1000" dirty="0"/>
                  <a:t>２</a:t>
                </a:r>
                <a:r>
                  <a:rPr lang="ja-JP" altLang="en-US" sz="1000" dirty="0" smtClean="0"/>
                  <a:t>は変</a:t>
                </a:r>
                <a:r>
                  <a:rPr lang="ja-JP" altLang="en-US" sz="1000" dirty="0"/>
                  <a:t>数名や型の違いを除いて一致するものです．</a:t>
                </a:r>
                <a:endParaRPr lang="en-US" altLang="ja-JP" sz="1000" dirty="0"/>
              </a:p>
              <a:p>
                <a:r>
                  <a:rPr lang="ja-JP" altLang="en-US" sz="1000" dirty="0"/>
                  <a:t>タイプ３</a:t>
                </a:r>
                <a:r>
                  <a:rPr lang="ja-JP" altLang="en-US" sz="1000" dirty="0" smtClean="0"/>
                  <a:t>は文</a:t>
                </a:r>
                <a:r>
                  <a:rPr lang="ja-JP" altLang="en-US" sz="1000" dirty="0"/>
                  <a:t>の挿入や削除，変更などが行われているものです．</a:t>
                </a:r>
                <a:endParaRPr lang="en-US" altLang="ja-JP" sz="1000" dirty="0"/>
              </a:p>
              <a:p>
                <a:r>
                  <a:rPr lang="ja-JP" altLang="en-US" sz="1000" dirty="0"/>
                  <a:t>タイプ４は構文上は異なるが類似した処理を行うもの</a:t>
                </a:r>
                <a:r>
                  <a:rPr lang="ja-JP" altLang="en-US" sz="1000" dirty="0" smtClean="0"/>
                  <a:t>です</a:t>
                </a:r>
                <a:endParaRPr lang="en-US" altLang="ja-JP" sz="1000" dirty="0" smtClean="0"/>
              </a:p>
              <a:p>
                <a:endParaRPr lang="en-US" altLang="ja-JP" sz="10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smtClean="0"/>
                  <a:t>タイプ３，４のクローンのための検出法には，関数単位やコードブロック単位でベクトル化を行い、類似度を定義して閾値以上の類似ペアをクローンペアとするものがあります。</a:t>
                </a:r>
                <a:endParaRPr kumimoji="1" lang="en-US" altLang="ja-JP" sz="10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000" dirty="0" smtClean="0"/>
                  <a:t>すべての類似度を計算するには</a:t>
                </a:r>
                <a14:m>
                  <m:oMath xmlns:m="http://schemas.openxmlformats.org/officeDocument/2006/math">
                    <m:r>
                      <a:rPr lang="en-US" altLang="ja-JP" sz="1000" b="0" i="1" smtClean="0">
                        <a:latin typeface="Cambria Math" panose="02040503050406030204" pitchFamily="18" charset="0"/>
                      </a:rPr>
                      <m:t>𝑂</m:t>
                    </m:r>
                    <m:r>
                      <a:rPr lang="en-US" altLang="ja-JP" sz="1000" b="0" i="1" smtClean="0">
                        <a:latin typeface="Cambria Math" panose="02040503050406030204" pitchFamily="18" charset="0"/>
                      </a:rPr>
                      <m:t>(</m:t>
                    </m:r>
                    <m:sSup>
                      <m:sSupPr>
                        <m:ctrlPr>
                          <a:rPr lang="en-US" altLang="ja-JP" sz="1000" b="0" i="1" smtClean="0">
                            <a:latin typeface="Cambria Math" panose="02040503050406030204" pitchFamily="18" charset="0"/>
                          </a:rPr>
                        </m:ctrlPr>
                      </m:sSupPr>
                      <m:e>
                        <m:r>
                          <a:rPr lang="en-US" altLang="ja-JP" sz="1000" b="0" i="1" smtClean="0">
                            <a:latin typeface="Cambria Math" panose="02040503050406030204" pitchFamily="18" charset="0"/>
                          </a:rPr>
                          <m:t>𝑛</m:t>
                        </m:r>
                      </m:e>
                      <m:sup>
                        <m:r>
                          <a:rPr lang="en-US" altLang="ja-JP" sz="1000" b="0" i="1" smtClean="0">
                            <a:latin typeface="Cambria Math" panose="02040503050406030204" pitchFamily="18" charset="0"/>
                          </a:rPr>
                          <m:t>2</m:t>
                        </m:r>
                      </m:sup>
                    </m:sSup>
                    <m:r>
                      <a:rPr lang="en-US" altLang="ja-JP" sz="1000" b="0" i="1" smtClean="0">
                        <a:latin typeface="Cambria Math" panose="02040503050406030204" pitchFamily="18" charset="0"/>
                      </a:rPr>
                      <m:t>)</m:t>
                    </m:r>
                  </m:oMath>
                </a14:m>
                <a:r>
                  <a:rPr kumimoji="1" lang="ja-JP" altLang="en-US" sz="1000" dirty="0" smtClean="0"/>
                  <a:t>かかるため，</a:t>
                </a:r>
                <a14:m>
                  <m:oMath xmlns:m="http://schemas.openxmlformats.org/officeDocument/2006/math">
                    <m:r>
                      <a:rPr kumimoji="1" lang="en-US" altLang="ja-JP" sz="1000" b="0" i="1" smtClean="0">
                        <a:latin typeface="Cambria Math" panose="02040503050406030204" pitchFamily="18" charset="0"/>
                      </a:rPr>
                      <m:t>𝑛</m:t>
                    </m:r>
                  </m:oMath>
                </a14:m>
                <a:r>
                  <a:rPr kumimoji="1" lang="ja-JP" altLang="en-US" sz="1000" dirty="0" err="1" smtClean="0"/>
                  <a:t>は</a:t>
                </a:r>
                <a:r>
                  <a:rPr lang="ja-JP" altLang="en-US" sz="1000" dirty="0" err="1"/>
                  <a:t>検</a:t>
                </a:r>
                <a:r>
                  <a:rPr lang="ja-JP" altLang="en-US" sz="1000" dirty="0"/>
                  <a:t>出対象の粒度に</a:t>
                </a:r>
                <a:r>
                  <a:rPr lang="ja-JP" altLang="en-US" sz="1000" dirty="0" smtClean="0"/>
                  <a:t>よって膨大となります。</a:t>
                </a:r>
                <a:endParaRPr kumimoji="1" lang="ja-JP" altLang="en-US" sz="1000" dirty="0"/>
              </a:p>
            </p:txBody>
          </p:sp>
        </mc:Choice>
        <mc:Fallback xmlns="">
          <p:sp>
            <p:nvSpPr>
              <p:cNvPr id="3" name="ノート プレースホルダー 2"/>
              <p:cNvSpPr>
                <a:spLocks noGrp="1"/>
              </p:cNvSpPr>
              <p:nvPr>
                <p:ph type="body" idx="1"/>
              </p:nvPr>
            </p:nvSpPr>
            <p:spPr/>
            <p:txBody>
              <a:bodyPr/>
              <a:lstStyle/>
              <a:p>
                <a:r>
                  <a:rPr lang="ja-JP" altLang="en-US" sz="1000" dirty="0"/>
                  <a:t>コードクローンはその特徴によりタイプ１からタイプ４に分類されています．</a:t>
                </a:r>
                <a:endParaRPr lang="en-US" altLang="ja-JP" sz="1000" dirty="0"/>
              </a:p>
              <a:p>
                <a:r>
                  <a:rPr lang="ja-JP" altLang="en-US" sz="1000" dirty="0"/>
                  <a:t>タイプ１</a:t>
                </a:r>
                <a:r>
                  <a:rPr lang="ja-JP" altLang="en-US" sz="1000" dirty="0" smtClean="0"/>
                  <a:t>は一部のコーディングスタイルを除いて完全</a:t>
                </a:r>
                <a:r>
                  <a:rPr lang="ja-JP" altLang="en-US" sz="1000" dirty="0"/>
                  <a:t>に一致するもの</a:t>
                </a:r>
                <a:r>
                  <a:rPr lang="ja-JP" altLang="en-US" sz="1000" dirty="0" smtClean="0"/>
                  <a:t>で、タイプ</a:t>
                </a:r>
                <a:r>
                  <a:rPr lang="ja-JP" altLang="en-US" sz="1000" dirty="0"/>
                  <a:t>２</a:t>
                </a:r>
                <a:r>
                  <a:rPr lang="ja-JP" altLang="en-US" sz="1000" dirty="0" smtClean="0"/>
                  <a:t>は変</a:t>
                </a:r>
                <a:r>
                  <a:rPr lang="ja-JP" altLang="en-US" sz="1000" dirty="0"/>
                  <a:t>数名や型の違いを除いて一致するものです．</a:t>
                </a:r>
                <a:endParaRPr lang="en-US" altLang="ja-JP" sz="1000" dirty="0"/>
              </a:p>
              <a:p>
                <a:r>
                  <a:rPr lang="ja-JP" altLang="en-US" sz="1000" dirty="0"/>
                  <a:t>タイプ３</a:t>
                </a:r>
                <a:r>
                  <a:rPr lang="ja-JP" altLang="en-US" sz="1000" dirty="0" smtClean="0"/>
                  <a:t>は文</a:t>
                </a:r>
                <a:r>
                  <a:rPr lang="ja-JP" altLang="en-US" sz="1000" dirty="0"/>
                  <a:t>の挿入や削除，変更などが行われているものです．</a:t>
                </a:r>
                <a:endParaRPr lang="en-US" altLang="ja-JP" sz="1000" dirty="0"/>
              </a:p>
              <a:p>
                <a:r>
                  <a:rPr lang="ja-JP" altLang="en-US" sz="1000" dirty="0"/>
                  <a:t>タイプ４は構文上は異なるが類似した処理を行うもの</a:t>
                </a:r>
                <a:r>
                  <a:rPr lang="ja-JP" altLang="en-US" sz="1000" dirty="0" smtClean="0"/>
                  <a:t>です</a:t>
                </a:r>
                <a:endParaRPr lang="en-US" altLang="ja-JP" sz="1000" dirty="0" smtClean="0"/>
              </a:p>
              <a:p>
                <a:endParaRPr lang="en-US" altLang="ja-JP" sz="10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smtClean="0"/>
                  <a:t>タイプ３，４のクローンのための検出法には，関数単位やコードブロック単位でベクトル化を行い、類似度を定義して閾値以上の類似ペアをクローンペアとするものがあります。</a:t>
                </a:r>
                <a:endParaRPr kumimoji="1" lang="en-US" altLang="ja-JP" sz="10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000" dirty="0" smtClean="0"/>
                  <a:t>すべての類似度を計算するには</a:t>
                </a:r>
                <a:r>
                  <a:rPr lang="en-US" altLang="ja-JP" sz="1000" b="0" i="0" smtClean="0">
                    <a:latin typeface="Cambria Math" panose="02040503050406030204" pitchFamily="18" charset="0"/>
                  </a:rPr>
                  <a:t>𝑂(𝑛^2)</a:t>
                </a:r>
                <a:r>
                  <a:rPr kumimoji="1" lang="ja-JP" altLang="en-US" sz="1000" dirty="0" smtClean="0"/>
                  <a:t>かかるため，</a:t>
                </a:r>
                <a:r>
                  <a:rPr kumimoji="1" lang="en-US" altLang="ja-JP" sz="1000" b="0" i="0" smtClean="0">
                    <a:latin typeface="Cambria Math" panose="02040503050406030204" pitchFamily="18" charset="0"/>
                  </a:rPr>
                  <a:t>𝑛</a:t>
                </a:r>
                <a:r>
                  <a:rPr kumimoji="1" lang="ja-JP" altLang="en-US" sz="1000" dirty="0" err="1" smtClean="0"/>
                  <a:t>は</a:t>
                </a:r>
                <a:r>
                  <a:rPr lang="ja-JP" altLang="en-US" sz="1000" dirty="0" err="1"/>
                  <a:t>検</a:t>
                </a:r>
                <a:r>
                  <a:rPr lang="ja-JP" altLang="en-US" sz="1000" dirty="0"/>
                  <a:t>出対象の粒度に</a:t>
                </a:r>
                <a:r>
                  <a:rPr lang="ja-JP" altLang="en-US" sz="1000" dirty="0" smtClean="0"/>
                  <a:t>よって膨大</a:t>
                </a:r>
                <a:r>
                  <a:rPr lang="ja-JP" altLang="en-US" sz="1000" dirty="0" smtClean="0"/>
                  <a:t>となります。</a:t>
                </a:r>
                <a:endParaRPr kumimoji="1" lang="ja-JP" altLang="en-US" sz="1000" dirty="0"/>
              </a:p>
            </p:txBody>
          </p:sp>
        </mc:Fallback>
      </mc:AlternateContent>
      <p:sp>
        <p:nvSpPr>
          <p:cNvPr id="4" name="スライド番号プレースホルダー 3"/>
          <p:cNvSpPr>
            <a:spLocks noGrp="1"/>
          </p:cNvSpPr>
          <p:nvPr>
            <p:ph type="sldNum" sz="quarter" idx="10"/>
          </p:nvPr>
        </p:nvSpPr>
        <p:spPr/>
        <p:txBody>
          <a:bodyPr/>
          <a:lstStyle/>
          <a:p>
            <a:fld id="{545C2A91-5631-4503-A4D3-3F2E946778F0}" type="slidenum">
              <a:rPr kumimoji="1" lang="ja-JP" altLang="en-US" smtClean="0"/>
              <a:t>20</a:t>
            </a:fld>
            <a:endParaRPr kumimoji="1" lang="ja-JP" altLang="en-US"/>
          </a:p>
        </p:txBody>
      </p:sp>
    </p:spTree>
    <p:extLst>
      <p:ext uri="{BB962C8B-B14F-4D97-AF65-F5344CB8AC3E}">
        <p14:creationId xmlns:p14="http://schemas.microsoft.com/office/powerpoint/2010/main" val="138569280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000" kern="1200" dirty="0" smtClean="0">
                    <a:solidFill>
                      <a:schemeClr val="tx1"/>
                    </a:solidFill>
                    <a:effectLst/>
                    <a:latin typeface="+mn-lt"/>
                    <a:ea typeface="+mn-ea"/>
                    <a:cs typeface="+mn-cs"/>
                  </a:rPr>
                  <a:t>研究</a:t>
                </a:r>
                <a:r>
                  <a:rPr kumimoji="1" lang="ja-JP" altLang="en-US" sz="1000" kern="1200" dirty="0" smtClean="0">
                    <a:solidFill>
                      <a:schemeClr val="tx1"/>
                    </a:solidFill>
                    <a:effectLst/>
                    <a:latin typeface="+mn-lt"/>
                    <a:ea typeface="+mn-ea"/>
                    <a:cs typeface="+mn-cs"/>
                  </a:rPr>
                  <a:t>の詳細を説明します</a:t>
                </a:r>
                <a:r>
                  <a:rPr lang="ja-JP" altLang="ja-JP" sz="1000" dirty="0" smtClean="0"/>
                  <a:t>。</a:t>
                </a:r>
                <a:r>
                  <a:rPr lang="ja-JP" altLang="en-US" sz="1000" dirty="0" smtClean="0"/>
                  <a:t>本研究では、 </a:t>
                </a:r>
                <a14:m>
                  <m:oMath xmlns:m="http://schemas.openxmlformats.org/officeDocument/2006/math">
                    <m:r>
                      <a:rPr lang="en-US" altLang="ja-JP" sz="1000" i="1">
                        <a:latin typeface="Cambria Math" panose="02040503050406030204" pitchFamily="18" charset="0"/>
                      </a:rPr>
                      <m:t>𝑝</m:t>
                    </m:r>
                  </m:oMath>
                </a14:m>
                <a:r>
                  <a:rPr lang="ja-JP" altLang="en-US" sz="1000" dirty="0">
                    <a:latin typeface="+mn-ea"/>
                  </a:rPr>
                  <a:t> 類似探索のためのパラメータ決定手法の</a:t>
                </a:r>
                <a:r>
                  <a:rPr lang="ja-JP" altLang="en-US" sz="1000" dirty="0" smtClean="0">
                    <a:latin typeface="+mn-ea"/>
                  </a:rPr>
                  <a:t>提案を行います</a:t>
                </a:r>
                <a:r>
                  <a:rPr lang="ja-JP" altLang="ja-JP" sz="1000" dirty="0" smtClean="0"/>
                  <a:t>。</a:t>
                </a:r>
                <a:r>
                  <a:rPr lang="ja-JP" altLang="en-US" sz="1000" dirty="0" smtClean="0"/>
                  <a:t>次に、提案したパラメータ決定手法に従い、</a:t>
                </a:r>
                <a:r>
                  <a:rPr lang="en-US" altLang="ja-JP" sz="1000" dirty="0" smtClean="0"/>
                  <a:t>FALCONN</a:t>
                </a:r>
                <a:r>
                  <a:rPr lang="ja-JP" altLang="en-US" sz="1000" dirty="0" smtClean="0"/>
                  <a:t>のパラメータを決定します。</a:t>
                </a:r>
                <a:r>
                  <a:rPr kumimoji="1" lang="ja-JP" altLang="en-US" sz="1000" kern="1200" dirty="0" smtClean="0">
                    <a:solidFill>
                      <a:schemeClr val="tx1"/>
                    </a:solidFill>
                    <a:effectLst/>
                    <a:latin typeface="+mn-lt"/>
                    <a:ea typeface="+mn-ea"/>
                    <a:cs typeface="+mn-cs"/>
                  </a:rPr>
                  <a:t>最後に，これらのパラメータを用いて</a:t>
                </a:r>
                <a:r>
                  <a:rPr kumimoji="1" lang="ja-JP" altLang="en-US" sz="1000" dirty="0" smtClean="0">
                    <a:latin typeface="+mn-ea"/>
                    <a:ea typeface="+mn-ea"/>
                  </a:rPr>
                  <a:t>ブロッククローン検出法に適用して、類似探索にかかる時間と再現率の二つの観点で、前のパラメータとの比較を行います</a:t>
                </a:r>
                <a:r>
                  <a:rPr kumimoji="1" lang="en-US" altLang="ja-JP" sz="1000" dirty="0" smtClean="0">
                    <a:latin typeface="+mn-ea"/>
                    <a:ea typeface="+mn-ea"/>
                  </a:rPr>
                  <a:t>.</a:t>
                </a: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dirty="0" smtClean="0">
                  <a:latin typeface="+mn-ea"/>
                  <a:ea typeface="+mn-ea"/>
                </a:endParaRPr>
              </a:p>
            </p:txBody>
          </p:sp>
        </mc:Choice>
        <mc:Fallback xmlns="">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000" kern="1200" dirty="0" smtClean="0">
                    <a:solidFill>
                      <a:schemeClr val="tx1"/>
                    </a:solidFill>
                    <a:effectLst/>
                    <a:latin typeface="+mn-lt"/>
                    <a:ea typeface="+mn-ea"/>
                    <a:cs typeface="+mn-cs"/>
                  </a:rPr>
                  <a:t>研究</a:t>
                </a:r>
                <a:r>
                  <a:rPr kumimoji="1" lang="ja-JP" altLang="en-US" sz="1000" kern="1200" dirty="0" smtClean="0">
                    <a:solidFill>
                      <a:schemeClr val="tx1"/>
                    </a:solidFill>
                    <a:effectLst/>
                    <a:latin typeface="+mn-lt"/>
                    <a:ea typeface="+mn-ea"/>
                    <a:cs typeface="+mn-cs"/>
                  </a:rPr>
                  <a:t>の詳細を説明します</a:t>
                </a:r>
                <a:r>
                  <a:rPr lang="ja-JP" altLang="ja-JP" sz="1000" dirty="0" smtClean="0"/>
                  <a:t>。</a:t>
                </a:r>
                <a:r>
                  <a:rPr lang="ja-JP" altLang="en-US" sz="1000" dirty="0" smtClean="0"/>
                  <a:t>本研究で</a:t>
                </a:r>
                <a:r>
                  <a:rPr lang="ja-JP" altLang="en-US" sz="1000" dirty="0" smtClean="0"/>
                  <a:t>は、 </a:t>
                </a:r>
                <a:r>
                  <a:rPr lang="en-US" altLang="ja-JP" sz="1000" i="0">
                    <a:latin typeface="Cambria Math" panose="02040503050406030204" pitchFamily="18" charset="0"/>
                  </a:rPr>
                  <a:t>𝑝</a:t>
                </a:r>
                <a:r>
                  <a:rPr lang="ja-JP" altLang="en-US" sz="1000" dirty="0">
                    <a:latin typeface="+mn-ea"/>
                  </a:rPr>
                  <a:t> 類似探索のためのパラメータ決定手法の</a:t>
                </a:r>
                <a:r>
                  <a:rPr lang="ja-JP" altLang="en-US" sz="1000" dirty="0" smtClean="0">
                    <a:latin typeface="+mn-ea"/>
                  </a:rPr>
                  <a:t>提案を行います</a:t>
                </a:r>
                <a:r>
                  <a:rPr lang="ja-JP" altLang="ja-JP" sz="1000" dirty="0" smtClean="0"/>
                  <a:t>。</a:t>
                </a:r>
                <a:r>
                  <a:rPr lang="ja-JP" altLang="en-US" sz="1000" dirty="0" smtClean="0"/>
                  <a:t>次に、提案したパラメータ決定手法に従い、</a:t>
                </a:r>
                <a:r>
                  <a:rPr lang="en-US" altLang="ja-JP" sz="1000" dirty="0" smtClean="0"/>
                  <a:t>FALCONN</a:t>
                </a:r>
                <a:r>
                  <a:rPr lang="ja-JP" altLang="en-US" sz="1000" dirty="0" smtClean="0"/>
                  <a:t>のパラメータを決定します。</a:t>
                </a:r>
                <a:r>
                  <a:rPr kumimoji="1" lang="ja-JP" altLang="en-US" sz="1000" kern="1200" dirty="0" smtClean="0">
                    <a:solidFill>
                      <a:schemeClr val="tx1"/>
                    </a:solidFill>
                    <a:effectLst/>
                    <a:latin typeface="+mn-lt"/>
                    <a:ea typeface="+mn-ea"/>
                    <a:cs typeface="+mn-cs"/>
                  </a:rPr>
                  <a:t>最後</a:t>
                </a:r>
                <a:r>
                  <a:rPr kumimoji="1" lang="ja-JP" altLang="en-US" sz="1000" kern="1200" dirty="0" smtClean="0">
                    <a:solidFill>
                      <a:schemeClr val="tx1"/>
                    </a:solidFill>
                    <a:effectLst/>
                    <a:latin typeface="+mn-lt"/>
                    <a:ea typeface="+mn-ea"/>
                    <a:cs typeface="+mn-cs"/>
                  </a:rPr>
                  <a:t>に，これらのパラメータを用いて</a:t>
                </a:r>
                <a:r>
                  <a:rPr kumimoji="1" lang="ja-JP" altLang="en-US" sz="1000" dirty="0" smtClean="0">
                    <a:latin typeface="+mn-ea"/>
                    <a:ea typeface="+mn-ea"/>
                  </a:rPr>
                  <a:t>ブロッククローン検出法に適用して</a:t>
                </a:r>
                <a:r>
                  <a:rPr kumimoji="1" lang="ja-JP" altLang="en-US" sz="1000" dirty="0" smtClean="0">
                    <a:latin typeface="+mn-ea"/>
                    <a:ea typeface="+mn-ea"/>
                  </a:rPr>
                  <a:t>、類似探索にかかる時間と再現率の二つの観点で、前のパラメータとの比較を行います</a:t>
                </a:r>
                <a:r>
                  <a:rPr kumimoji="1" lang="en-US" altLang="ja-JP" sz="1000" dirty="0" smtClean="0">
                    <a:latin typeface="+mn-ea"/>
                    <a:ea typeface="+mn-ea"/>
                  </a:rPr>
                  <a:t>.</a:t>
                </a: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dirty="0" smtClean="0">
                  <a:latin typeface="+mn-ea"/>
                  <a:ea typeface="+mn-ea"/>
                </a:endParaRPr>
              </a:p>
            </p:txBody>
          </p:sp>
        </mc:Fallback>
      </mc:AlternateContent>
      <p:sp>
        <p:nvSpPr>
          <p:cNvPr id="4" name="スライド番号プレースホルダー 3"/>
          <p:cNvSpPr>
            <a:spLocks noGrp="1"/>
          </p:cNvSpPr>
          <p:nvPr>
            <p:ph type="sldNum" sz="quarter" idx="10"/>
          </p:nvPr>
        </p:nvSpPr>
        <p:spPr/>
        <p:txBody>
          <a:bodyPr/>
          <a:lstStyle/>
          <a:p>
            <a:fld id="{545C2A91-5631-4503-A4D3-3F2E946778F0}" type="slidenum">
              <a:rPr kumimoji="1" lang="ja-JP" altLang="en-US" smtClean="0"/>
              <a:t>22</a:t>
            </a:fld>
            <a:endParaRPr kumimoji="1" lang="ja-JP" altLang="en-US"/>
          </a:p>
        </p:txBody>
      </p:sp>
    </p:spTree>
    <p:extLst>
      <p:ext uri="{BB962C8B-B14F-4D97-AF65-F5344CB8AC3E}">
        <p14:creationId xmlns:p14="http://schemas.microsoft.com/office/powerpoint/2010/main" val="13253691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3200" dirty="0" smtClean="0">
                    <a:latin typeface="+mj-ea"/>
                  </a:rPr>
                  <a:t>最初に、局所性鋭敏型ハッシュに関して説明します。</a:t>
                </a:r>
                <a:r>
                  <a:rPr lang="ja-JP" altLang="en-US" sz="3200" baseline="0" dirty="0" smtClean="0"/>
                  <a:t>局所性</a:t>
                </a:r>
                <a:r>
                  <a:rPr lang="ja-JP" altLang="en-US" sz="3200" baseline="0" dirty="0"/>
                  <a:t>鋭敏型ハッシュ、</a:t>
                </a:r>
                <a:r>
                  <a:rPr lang="en-US" altLang="ja-JP" sz="3200" baseline="0" dirty="0"/>
                  <a:t>LSH</a:t>
                </a:r>
                <a:r>
                  <a:rPr lang="ja-JP" altLang="en-US" sz="3200" baseline="0" dirty="0"/>
                  <a:t>とは</a:t>
                </a:r>
                <a:r>
                  <a:rPr lang="ja-JP" altLang="en-US" sz="3200" baseline="0" dirty="0" smtClean="0"/>
                  <a:t>、与えた点との距離が最も近い点や</a:t>
                </a:r>
                <a:r>
                  <a:rPr lang="ja-JP" altLang="en-US" sz="3200" dirty="0" smtClean="0">
                    <a:latin typeface="+mn-ea"/>
                  </a:rPr>
                  <a:t>距離が閾値以内の全ての点</a:t>
                </a:r>
                <a:r>
                  <a:rPr lang="ja-JP" altLang="en-US" sz="3200" baseline="0" dirty="0" smtClean="0"/>
                  <a:t>を</a:t>
                </a:r>
                <a:r>
                  <a:rPr lang="ja-JP" altLang="en-US" sz="3200" baseline="0" dirty="0"/>
                  <a:t>求めるためのアルゴリズムの一種です</a:t>
                </a:r>
                <a:r>
                  <a:rPr lang="ja-JP" altLang="en-US" sz="3200" baseline="0" dirty="0" smtClean="0"/>
                  <a:t>。</a:t>
                </a:r>
                <a:r>
                  <a:rPr lang="en-US" altLang="ja-JP" sz="3200" baseline="0" dirty="0" smtClean="0"/>
                  <a:t>LSH</a:t>
                </a:r>
                <a:r>
                  <a:rPr lang="ja-JP" altLang="en-US" sz="3200" baseline="0" dirty="0" smtClean="0"/>
                  <a:t>の一つであるグリッド分割を用いて</a:t>
                </a:r>
                <a:r>
                  <a:rPr lang="en-US" altLang="ja-JP" sz="3200" baseline="0" dirty="0" smtClean="0"/>
                  <a:t>LSH</a:t>
                </a:r>
                <a:r>
                  <a:rPr lang="ja-JP" altLang="en-US" sz="3200" baseline="0" dirty="0" smtClean="0"/>
                  <a:t>の概観を説明します。この緑の４つの点の内、青い点</a:t>
                </a:r>
                <a14:m>
                  <m:oMath xmlns:m="http://schemas.openxmlformats.org/officeDocument/2006/math">
                    <m:r>
                      <a:rPr lang="en-US" altLang="ja-JP" sz="3200" b="0" i="1" baseline="0" smtClean="0">
                        <a:latin typeface="Cambria Math" panose="02040503050406030204" pitchFamily="18" charset="0"/>
                      </a:rPr>
                      <m:t>𝑦</m:t>
                    </m:r>
                  </m:oMath>
                </a14:m>
                <a:r>
                  <a:rPr lang="ja-JP" altLang="en-US" sz="3200" baseline="0" dirty="0" smtClean="0"/>
                  <a:t>に最も近い点がどれかを考えます。この時に、すべての点との距離を計算せず、グリッド分割によるハッシュ値を求め、近傍点を求めます。グリッド分割によるハッシュ値とは、このように適当な幅のグリッドに分割して、各区画にハッシュ値を割り振ります。同じハッシュ値をとる，すなわち同じ区画に含まれる緑の点を青い点の近傍点とし、最近点を求めます。しかし、</a:t>
                </a:r>
                <a:r>
                  <a:rPr lang="en-US" altLang="ja-JP" sz="3200" baseline="0" dirty="0" smtClean="0"/>
                  <a:t>LSH</a:t>
                </a:r>
                <a:r>
                  <a:rPr lang="ja-JP" altLang="en-US" sz="3200" baseline="0" dirty="0" smtClean="0"/>
                  <a:t>は欠点があります。この図では実は、この赤丸で囲まれた点が最近点なのですが、この点のように真の最近点が近傍点に含まれない可能性があることです。</a:t>
                </a:r>
                <a:r>
                  <a:rPr lang="en-US" altLang="ja-JP" sz="3200" baseline="0" dirty="0" smtClean="0"/>
                  <a:t>LSH</a:t>
                </a:r>
                <a:r>
                  <a:rPr lang="ja-JP" altLang="en-US" sz="3200" baseline="0" dirty="0" smtClean="0"/>
                  <a:t>のハッシュ関数によって衝突する確率のことを衝突確率と言います。定義として、</a:t>
                </a:r>
                <a:r>
                  <a:rPr lang="en-US" altLang="ja-JP" sz="3200" baseline="0" dirty="0" smtClean="0"/>
                  <a:t>LSH</a:t>
                </a:r>
                <a:r>
                  <a:rPr lang="ja-JP" altLang="en-US" sz="3200" baseline="0" dirty="0" smtClean="0"/>
                  <a:t>は、近い点ほど衝突確率が高く、遠い点ほど衝突確率が低いものとされています。つまり、少なからず検出漏れの可能性があるといえます。</a:t>
                </a:r>
                <a:endParaRPr lang="en-US" altLang="ja-JP" sz="32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3200" baseline="0" dirty="0" smtClean="0"/>
              </a:p>
            </p:txBody>
          </p:sp>
        </mc:Choice>
        <mc:Fallback xmlns="">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3200" smtClean="0">
                    <a:latin typeface="+mj-ea"/>
                  </a:rPr>
                  <a:t>最初に、局所性鋭敏型ハッシュに関して説明します。</a:t>
                </a:r>
                <a:r>
                  <a:rPr lang="ja-JP" altLang="en-US" sz="3200" baseline="0" smtClean="0"/>
                  <a:t>局所性</a:t>
                </a:r>
                <a:r>
                  <a:rPr lang="ja-JP" altLang="en-US" sz="3200" baseline="0"/>
                  <a:t>鋭敏型ハッシュ、</a:t>
                </a:r>
                <a:r>
                  <a:rPr lang="en-US" altLang="ja-JP" sz="3200" baseline="0"/>
                  <a:t>LSH</a:t>
                </a:r>
                <a:r>
                  <a:rPr lang="ja-JP" altLang="en-US" sz="3200" baseline="0"/>
                  <a:t>とは</a:t>
                </a:r>
                <a:r>
                  <a:rPr lang="ja-JP" altLang="en-US" sz="3200" baseline="0" smtClean="0"/>
                  <a:t>、与えた点との距離が最も近い点</a:t>
                </a:r>
                <a:r>
                  <a:rPr lang="ja-JP" altLang="en-US" sz="3200" baseline="0"/>
                  <a:t>を求めるためのアルゴリズムの一種です</a:t>
                </a:r>
                <a:r>
                  <a:rPr lang="ja-JP" altLang="en-US" sz="3200" baseline="0" smtClean="0"/>
                  <a:t>。各点との距離を計算する前に、確率的</a:t>
                </a:r>
                <a:r>
                  <a:rPr lang="ja-JP" altLang="en-US" sz="3200" baseline="0"/>
                  <a:t>に高速に近傍点を</a:t>
                </a:r>
                <a:r>
                  <a:rPr lang="ja-JP" altLang="en-US" sz="3200" baseline="0" smtClean="0"/>
                  <a:t>見つけ、距離を計算する点を減らします。それによって計算コストを削減します。近傍点は、ハッシュ関数を適用したとき、同じハッシュ値となる点です。</a:t>
                </a:r>
                <a:r>
                  <a:rPr lang="en-US" altLang="ja-JP" sz="3200" baseline="0" smtClean="0"/>
                  <a:t>LSH</a:t>
                </a:r>
                <a:r>
                  <a:rPr lang="ja-JP" altLang="en-US" sz="3200" baseline="0" smtClean="0"/>
                  <a:t>のハッシュ関数によって衝突する確率のことを衝突確率と言います。</a:t>
                </a:r>
                <a:r>
                  <a:rPr lang="en-US" altLang="ja-JP" sz="3200" baseline="0" smtClean="0"/>
                  <a:t>LSH</a:t>
                </a:r>
                <a:r>
                  <a:rPr lang="ja-JP" altLang="en-US" sz="3200" baseline="0" smtClean="0"/>
                  <a:t>は、近い点ほど衝突確率が高く、遠い点ほど衝突確率が低いものと定義されています。つまり、検出漏れの可能性があるといえます。例えば、</a:t>
                </a:r>
                <a:r>
                  <a:rPr lang="en-US" altLang="ja-JP" sz="3200" baseline="0" smtClean="0"/>
                  <a:t>LSH</a:t>
                </a:r>
                <a:r>
                  <a:rPr lang="ja-JP" altLang="en-US" sz="3200" baseline="0" smtClean="0"/>
                  <a:t>の</a:t>
                </a:r>
                <a:r>
                  <a:rPr lang="ja-JP" altLang="en-US" sz="3200" baseline="0" smtClean="0"/>
                  <a:t>一つであるグリッド分割を用いて</a:t>
                </a:r>
                <a:r>
                  <a:rPr lang="en-US" altLang="ja-JP" sz="3200" baseline="0" smtClean="0"/>
                  <a:t>LSH</a:t>
                </a:r>
                <a:r>
                  <a:rPr lang="ja-JP" altLang="en-US" sz="3200" baseline="0" smtClean="0"/>
                  <a:t>の概観を説明します。</a:t>
                </a:r>
                <a:r>
                  <a:rPr lang="ja-JP" altLang="en-US" sz="3200" baseline="0" smtClean="0"/>
                  <a:t>この緑の４つの点の内、青い</a:t>
                </a:r>
                <a:r>
                  <a:rPr lang="ja-JP" altLang="en-US" sz="3200" baseline="0" smtClean="0"/>
                  <a:t>点</a:t>
                </a:r>
                <a:r>
                  <a:rPr lang="en-US" altLang="ja-JP" sz="3200" b="0" i="0" baseline="0" smtClean="0">
                    <a:latin typeface="Cambria Math" panose="02040503050406030204" pitchFamily="18" charset="0"/>
                  </a:rPr>
                  <a:t>𝑞</a:t>
                </a:r>
                <a:r>
                  <a:rPr lang="ja-JP" altLang="en-US" sz="3200" baseline="0" smtClean="0"/>
                  <a:t>に</a:t>
                </a:r>
                <a:r>
                  <a:rPr lang="ja-JP" altLang="en-US" sz="3200" baseline="0" smtClean="0"/>
                  <a:t>最も近い点がどれかを考えます</a:t>
                </a:r>
                <a:r>
                  <a:rPr lang="ja-JP" altLang="en-US" sz="3200" baseline="0" smtClean="0"/>
                  <a:t>。この時に、すべての点との距離を計算せず、グリッド分割によるハッシュ値を求め、近傍点を求めます。このように適当</a:t>
                </a:r>
                <a:r>
                  <a:rPr lang="ja-JP" altLang="en-US" sz="3200" baseline="0" smtClean="0"/>
                  <a:t>な幅のグリッドに分割して</a:t>
                </a:r>
                <a:r>
                  <a:rPr lang="ja-JP" altLang="en-US" sz="3200" baseline="0" smtClean="0"/>
                  <a:t>、各区画にハッシュ値を割り振ります。同じ</a:t>
                </a:r>
                <a:r>
                  <a:rPr lang="ja-JP" altLang="en-US" sz="3200" baseline="0" smtClean="0"/>
                  <a:t>区画に含まれる緑の点を青い</a:t>
                </a:r>
                <a:r>
                  <a:rPr lang="ja-JP" altLang="en-US" sz="3200" baseline="0" smtClean="0"/>
                  <a:t>点の近傍点とし、最近点を求めます。しかし、</a:t>
                </a:r>
                <a:r>
                  <a:rPr lang="en-US" altLang="ja-JP" sz="3200" baseline="0" smtClean="0"/>
                  <a:t>LSH</a:t>
                </a:r>
                <a:r>
                  <a:rPr lang="ja-JP" altLang="en-US" sz="3200" baseline="0" smtClean="0"/>
                  <a:t>は欠点があります。この図では実は、この赤丸で囲まれた点が最近点なのですが、この点のように真の最近点が近傍点に含まれない可能性があることです。グリッド分割での衝突確率は、同じ区画に含まれる確率のことみたいな</a:t>
                </a:r>
                <a:endParaRPr lang="en-US" altLang="ja-JP" sz="3200" baseline="0" smtClean="0"/>
              </a:p>
            </p:txBody>
          </p:sp>
        </mc:Fallback>
      </mc:AlternateContent>
      <p:sp>
        <p:nvSpPr>
          <p:cNvPr id="4" name="スライド番号プレースホルダー 3"/>
          <p:cNvSpPr>
            <a:spLocks noGrp="1"/>
          </p:cNvSpPr>
          <p:nvPr>
            <p:ph type="sldNum" sz="quarter" idx="10"/>
          </p:nvPr>
        </p:nvSpPr>
        <p:spPr/>
        <p:txBody>
          <a:bodyPr/>
          <a:lstStyle/>
          <a:p>
            <a:fld id="{545C2A91-5631-4503-A4D3-3F2E946778F0}" type="slidenum">
              <a:rPr kumimoji="1" lang="ja-JP" altLang="en-US" smtClean="0"/>
              <a:t>2</a:t>
            </a:fld>
            <a:endParaRPr kumimoji="1" lang="ja-JP" altLang="en-US"/>
          </a:p>
        </p:txBody>
      </p:sp>
    </p:spTree>
    <p:extLst>
      <p:ext uri="{BB962C8B-B14F-4D97-AF65-F5344CB8AC3E}">
        <p14:creationId xmlns:p14="http://schemas.microsoft.com/office/powerpoint/2010/main" val="66021049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000" b="0" dirty="0" smtClean="0"/>
                  <a:t> </a:t>
                </a:r>
                <a14:m>
                  <m:oMath xmlns:m="http://schemas.openxmlformats.org/officeDocument/2006/math">
                    <m:r>
                      <a:rPr kumimoji="1" lang="en-US" altLang="ja-JP" sz="1000" b="0" i="1" smtClean="0">
                        <a:latin typeface="Cambria Math" panose="02040503050406030204" pitchFamily="18" charset="0"/>
                      </a:rPr>
                      <m:t>𝑝</m:t>
                    </m:r>
                  </m:oMath>
                </a14:m>
                <a:r>
                  <a:rPr kumimoji="1" lang="ja-JP" altLang="en-US" sz="1000" dirty="0" smtClean="0">
                    <a:latin typeface="+mn-ea"/>
                  </a:rPr>
                  <a:t> 類似探索の</a:t>
                </a:r>
                <a:r>
                  <a:rPr lang="ja-JP" altLang="en-US" sz="1000" dirty="0" smtClean="0">
                    <a:latin typeface="+mn-ea"/>
                  </a:rPr>
                  <a:t>ために決定するパラメータ</a:t>
                </a:r>
                <a:r>
                  <a:rPr lang="ja-JP" altLang="en-US" sz="900" dirty="0" smtClean="0">
                    <a:latin typeface="+mn-ea"/>
                  </a:rPr>
                  <a:t>に関して説明します</a:t>
                </a:r>
                <a:r>
                  <a:rPr kumimoji="1" lang="ja-JP" altLang="en-US" sz="1000" kern="1200" dirty="0" smtClean="0">
                    <a:solidFill>
                      <a:schemeClr val="tx1"/>
                    </a:solidFill>
                    <a:effectLst/>
                    <a:latin typeface="+mn-lt"/>
                    <a:ea typeface="+mn-ea"/>
                    <a:cs typeface="+mn-cs"/>
                  </a:rPr>
                  <a:t>。他にも複数パラメータがありますが、</a:t>
                </a:r>
                <a:r>
                  <a:rPr kumimoji="1" lang="en-US" altLang="ja-JP" sz="1000" kern="1200" dirty="0" smtClean="0">
                    <a:solidFill>
                      <a:schemeClr val="tx1"/>
                    </a:solidFill>
                    <a:effectLst/>
                    <a:latin typeface="+mn-lt"/>
                    <a:ea typeface="+mn-ea"/>
                    <a:cs typeface="+mn-cs"/>
                  </a:rPr>
                  <a:t>FALCONN</a:t>
                </a:r>
                <a:r>
                  <a:rPr kumimoji="1" lang="ja-JP" altLang="en-US" sz="1000" kern="1200" dirty="0" smtClean="0">
                    <a:solidFill>
                      <a:schemeClr val="tx1"/>
                    </a:solidFill>
                    <a:effectLst/>
                    <a:latin typeface="+mn-lt"/>
                    <a:ea typeface="+mn-ea"/>
                    <a:cs typeface="+mn-cs"/>
                  </a:rPr>
                  <a:t>作成者が推奨するパラメータでよいため、論文では説明していますが、本発表では説明を省きます。分割の細かさを示す、</a:t>
                </a:r>
                <a:r>
                  <a:rPr kumimoji="1" lang="ja-JP" altLang="ja-JP" sz="1000" kern="1200" dirty="0" smtClean="0">
                    <a:solidFill>
                      <a:schemeClr val="tx1"/>
                    </a:solidFill>
                    <a:effectLst/>
                    <a:latin typeface="+mn-lt"/>
                    <a:ea typeface="+mn-ea"/>
                    <a:cs typeface="+mn-cs"/>
                  </a:rPr>
                  <a:t>各テーブルのバケット</a:t>
                </a:r>
                <a:r>
                  <a:rPr kumimoji="1" lang="ja-JP" altLang="en-US" sz="1000" kern="1200" dirty="0" smtClean="0">
                    <a:solidFill>
                      <a:schemeClr val="tx1"/>
                    </a:solidFill>
                    <a:effectLst/>
                    <a:latin typeface="+mn-lt"/>
                    <a:ea typeface="+mn-ea"/>
                    <a:cs typeface="+mn-cs"/>
                  </a:rPr>
                  <a:t>の</a:t>
                </a:r>
                <a:r>
                  <a:rPr kumimoji="1" lang="ja-JP" altLang="ja-JP" sz="1000" kern="1200" dirty="0" smtClean="0">
                    <a:solidFill>
                      <a:schemeClr val="tx1"/>
                    </a:solidFill>
                    <a:effectLst/>
                    <a:latin typeface="+mn-lt"/>
                    <a:ea typeface="+mn-ea"/>
                    <a:cs typeface="+mn-cs"/>
                  </a:rPr>
                  <a:t>数</a:t>
                </a:r>
                <a:r>
                  <a:rPr kumimoji="1" lang="en-US" altLang="ja-JP" sz="1000" kern="1200" dirty="0" smtClean="0">
                    <a:solidFill>
                      <a:schemeClr val="tx1"/>
                    </a:solidFill>
                    <a:effectLst/>
                    <a:latin typeface="+mn-lt"/>
                    <a:ea typeface="+mn-ea"/>
                    <a:cs typeface="+mn-cs"/>
                  </a:rPr>
                  <a:t>LCD</a:t>
                </a:r>
                <a:r>
                  <a:rPr kumimoji="1" lang="ja-JP" altLang="ja-JP" sz="1000" kern="1200" dirty="0" err="1" smtClean="0">
                    <a:solidFill>
                      <a:schemeClr val="tx1"/>
                    </a:solidFill>
                    <a:effectLst/>
                    <a:latin typeface="+mn-lt"/>
                    <a:ea typeface="+mn-ea"/>
                    <a:cs typeface="+mn-cs"/>
                  </a:rPr>
                  <a:t>、</a:t>
                </a:r>
                <a:r>
                  <a:rPr kumimoji="1" lang="ja-JP" altLang="ja-JP" sz="1000" kern="1200" dirty="0" smtClean="0">
                    <a:solidFill>
                      <a:schemeClr val="tx1"/>
                    </a:solidFill>
                    <a:effectLst/>
                    <a:latin typeface="+mn-lt"/>
                    <a:ea typeface="+mn-ea"/>
                    <a:cs typeface="+mn-cs"/>
                  </a:rPr>
                  <a:t>ハッシュテーブルの数</a:t>
                </a:r>
                <a:r>
                  <a:rPr kumimoji="1" lang="en-US" altLang="ja-JP" sz="1000" kern="1200" dirty="0" smtClean="0">
                    <a:solidFill>
                      <a:schemeClr val="tx1"/>
                    </a:solidFill>
                    <a:effectLst/>
                    <a:latin typeface="+mn-lt"/>
                    <a:ea typeface="+mn-ea"/>
                    <a:cs typeface="+mn-cs"/>
                  </a:rPr>
                  <a:t>L</a:t>
                </a:r>
                <a:r>
                  <a:rPr kumimoji="1" lang="ja-JP" altLang="en-US" sz="1000" kern="1200" dirty="0" smtClean="0">
                    <a:solidFill>
                      <a:schemeClr val="tx1"/>
                    </a:solidFill>
                    <a:effectLst/>
                    <a:latin typeface="+mn-lt"/>
                    <a:ea typeface="+mn-ea"/>
                    <a:cs typeface="+mn-cs"/>
                  </a:rPr>
                  <a:t>の２つのパラメータについてパラメータ決定を行います。</a:t>
                </a:r>
                <a:endParaRPr kumimoji="1" lang="ja-JP" altLang="en-US" sz="1000" dirty="0"/>
              </a:p>
            </p:txBody>
          </p:sp>
        </mc:Choice>
        <mc:Fallback xmlns="">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000" b="0" dirty="0" smtClean="0"/>
                  <a:t> </a:t>
                </a:r>
                <a:r>
                  <a:rPr kumimoji="1" lang="en-US" altLang="ja-JP" sz="1000" b="0" i="0" smtClean="0">
                    <a:latin typeface="Cambria Math" panose="02040503050406030204" pitchFamily="18" charset="0"/>
                  </a:rPr>
                  <a:t>𝑝</a:t>
                </a:r>
                <a:r>
                  <a:rPr kumimoji="1" lang="ja-JP" altLang="en-US" sz="1000" dirty="0" smtClean="0">
                    <a:latin typeface="+mn-ea"/>
                  </a:rPr>
                  <a:t> 類似探索の</a:t>
                </a:r>
                <a:r>
                  <a:rPr lang="ja-JP" altLang="en-US" sz="1000" dirty="0" smtClean="0">
                    <a:latin typeface="+mn-ea"/>
                  </a:rPr>
                  <a:t>ために決定する</a:t>
                </a:r>
                <a:r>
                  <a:rPr lang="ja-JP" altLang="en-US" sz="1000" dirty="0" smtClean="0">
                    <a:latin typeface="+mn-ea"/>
                  </a:rPr>
                  <a:t>パラメータ</a:t>
                </a:r>
                <a:r>
                  <a:rPr lang="ja-JP" altLang="en-US" sz="900" dirty="0" smtClean="0">
                    <a:latin typeface="+mn-ea"/>
                  </a:rPr>
                  <a:t>に関して説明します</a:t>
                </a:r>
                <a:r>
                  <a:rPr kumimoji="1" lang="ja-JP" altLang="en-US" sz="1000" kern="1200" dirty="0" smtClean="0">
                    <a:solidFill>
                      <a:schemeClr val="tx1"/>
                    </a:solidFill>
                    <a:effectLst/>
                    <a:latin typeface="+mn-lt"/>
                    <a:ea typeface="+mn-ea"/>
                    <a:cs typeface="+mn-cs"/>
                  </a:rPr>
                  <a:t>。</a:t>
                </a:r>
                <a:r>
                  <a:rPr kumimoji="1" lang="ja-JP" altLang="en-US" sz="1000" kern="1200" dirty="0" smtClean="0">
                    <a:solidFill>
                      <a:schemeClr val="tx1"/>
                    </a:solidFill>
                    <a:effectLst/>
                    <a:latin typeface="+mn-lt"/>
                    <a:ea typeface="+mn-ea"/>
                    <a:cs typeface="+mn-cs"/>
                  </a:rPr>
                  <a:t>他にも複数パラメータがありますが、</a:t>
                </a:r>
                <a:r>
                  <a:rPr kumimoji="1" lang="en-US" altLang="ja-JP" sz="1000" kern="1200" dirty="0" smtClean="0">
                    <a:solidFill>
                      <a:schemeClr val="tx1"/>
                    </a:solidFill>
                    <a:effectLst/>
                    <a:latin typeface="+mn-lt"/>
                    <a:ea typeface="+mn-ea"/>
                    <a:cs typeface="+mn-cs"/>
                  </a:rPr>
                  <a:t>FALCONN</a:t>
                </a:r>
                <a:r>
                  <a:rPr kumimoji="1" lang="ja-JP" altLang="en-US" sz="1000" kern="1200" dirty="0" smtClean="0">
                    <a:solidFill>
                      <a:schemeClr val="tx1"/>
                    </a:solidFill>
                    <a:effectLst/>
                    <a:latin typeface="+mn-lt"/>
                    <a:ea typeface="+mn-ea"/>
                    <a:cs typeface="+mn-cs"/>
                  </a:rPr>
                  <a:t>作成者が推奨するパラメータでよいため</a:t>
                </a:r>
                <a:r>
                  <a:rPr kumimoji="1" lang="ja-JP" altLang="en-US" sz="1000" kern="1200" dirty="0" smtClean="0">
                    <a:solidFill>
                      <a:schemeClr val="tx1"/>
                    </a:solidFill>
                    <a:effectLst/>
                    <a:latin typeface="+mn-lt"/>
                    <a:ea typeface="+mn-ea"/>
                    <a:cs typeface="+mn-cs"/>
                  </a:rPr>
                  <a:t>、論文では説明していますが、本発表では説明を省きます。分割の細かさを示す、</a:t>
                </a:r>
                <a:r>
                  <a:rPr kumimoji="1" lang="ja-JP" altLang="ja-JP" sz="1000" kern="1200" dirty="0" smtClean="0">
                    <a:solidFill>
                      <a:schemeClr val="tx1"/>
                    </a:solidFill>
                    <a:effectLst/>
                    <a:latin typeface="+mn-lt"/>
                    <a:ea typeface="+mn-ea"/>
                    <a:cs typeface="+mn-cs"/>
                  </a:rPr>
                  <a:t>各テーブルのバケット</a:t>
                </a:r>
                <a:r>
                  <a:rPr kumimoji="1" lang="ja-JP" altLang="en-US" sz="1000" kern="1200" dirty="0" smtClean="0">
                    <a:solidFill>
                      <a:schemeClr val="tx1"/>
                    </a:solidFill>
                    <a:effectLst/>
                    <a:latin typeface="+mn-lt"/>
                    <a:ea typeface="+mn-ea"/>
                    <a:cs typeface="+mn-cs"/>
                  </a:rPr>
                  <a:t>の</a:t>
                </a:r>
                <a:r>
                  <a:rPr kumimoji="1" lang="ja-JP" altLang="ja-JP" sz="1000" kern="1200" dirty="0" smtClean="0">
                    <a:solidFill>
                      <a:schemeClr val="tx1"/>
                    </a:solidFill>
                    <a:effectLst/>
                    <a:latin typeface="+mn-lt"/>
                    <a:ea typeface="+mn-ea"/>
                    <a:cs typeface="+mn-cs"/>
                  </a:rPr>
                  <a:t>数</a:t>
                </a:r>
                <a:r>
                  <a:rPr kumimoji="1" lang="en-US" altLang="ja-JP" sz="1000" kern="1200" dirty="0" smtClean="0">
                    <a:solidFill>
                      <a:schemeClr val="tx1"/>
                    </a:solidFill>
                    <a:effectLst/>
                    <a:latin typeface="+mn-lt"/>
                    <a:ea typeface="+mn-ea"/>
                    <a:cs typeface="+mn-cs"/>
                  </a:rPr>
                  <a:t>LCD</a:t>
                </a:r>
                <a:r>
                  <a:rPr kumimoji="1" lang="ja-JP" altLang="ja-JP" sz="1000" kern="1200" dirty="0" err="1" smtClean="0">
                    <a:solidFill>
                      <a:schemeClr val="tx1"/>
                    </a:solidFill>
                    <a:effectLst/>
                    <a:latin typeface="+mn-lt"/>
                    <a:ea typeface="+mn-ea"/>
                    <a:cs typeface="+mn-cs"/>
                  </a:rPr>
                  <a:t>、</a:t>
                </a:r>
                <a:r>
                  <a:rPr kumimoji="1" lang="ja-JP" altLang="ja-JP" sz="1000" kern="1200" dirty="0" smtClean="0">
                    <a:solidFill>
                      <a:schemeClr val="tx1"/>
                    </a:solidFill>
                    <a:effectLst/>
                    <a:latin typeface="+mn-lt"/>
                    <a:ea typeface="+mn-ea"/>
                    <a:cs typeface="+mn-cs"/>
                  </a:rPr>
                  <a:t>ハッシュテーブル</a:t>
                </a:r>
                <a:r>
                  <a:rPr kumimoji="1" lang="ja-JP" altLang="ja-JP" sz="1000" kern="1200" dirty="0" smtClean="0">
                    <a:solidFill>
                      <a:schemeClr val="tx1"/>
                    </a:solidFill>
                    <a:effectLst/>
                    <a:latin typeface="+mn-lt"/>
                    <a:ea typeface="+mn-ea"/>
                    <a:cs typeface="+mn-cs"/>
                  </a:rPr>
                  <a:t>の数</a:t>
                </a:r>
                <a:r>
                  <a:rPr kumimoji="1" lang="en-US" altLang="ja-JP" sz="1000" kern="1200" dirty="0" smtClean="0">
                    <a:solidFill>
                      <a:schemeClr val="tx1"/>
                    </a:solidFill>
                    <a:effectLst/>
                    <a:latin typeface="+mn-lt"/>
                    <a:ea typeface="+mn-ea"/>
                    <a:cs typeface="+mn-cs"/>
                  </a:rPr>
                  <a:t>L</a:t>
                </a:r>
                <a:r>
                  <a:rPr kumimoji="1" lang="ja-JP" altLang="en-US" sz="1000" kern="1200" dirty="0" smtClean="0">
                    <a:solidFill>
                      <a:schemeClr val="tx1"/>
                    </a:solidFill>
                    <a:effectLst/>
                    <a:latin typeface="+mn-lt"/>
                    <a:ea typeface="+mn-ea"/>
                    <a:cs typeface="+mn-cs"/>
                  </a:rPr>
                  <a:t>の２つのパラメータについてパラメータ決定を行います。</a:t>
                </a:r>
                <a:endParaRPr kumimoji="1" lang="ja-JP" altLang="en-US" sz="1000" dirty="0"/>
              </a:p>
            </p:txBody>
          </p:sp>
        </mc:Fallback>
      </mc:AlternateContent>
      <p:sp>
        <p:nvSpPr>
          <p:cNvPr id="4" name="スライド番号プレースホルダー 3"/>
          <p:cNvSpPr>
            <a:spLocks noGrp="1"/>
          </p:cNvSpPr>
          <p:nvPr>
            <p:ph type="sldNum" sz="quarter" idx="10"/>
          </p:nvPr>
        </p:nvSpPr>
        <p:spPr/>
        <p:txBody>
          <a:bodyPr/>
          <a:lstStyle/>
          <a:p>
            <a:fld id="{545C2A91-5631-4503-A4D3-3F2E946778F0}" type="slidenum">
              <a:rPr kumimoji="1" lang="ja-JP" altLang="en-US" smtClean="0"/>
              <a:t>23</a:t>
            </a:fld>
            <a:endParaRPr kumimoji="1" lang="ja-JP" altLang="en-US"/>
          </a:p>
        </p:txBody>
      </p:sp>
    </p:spTree>
    <p:extLst>
      <p:ext uri="{BB962C8B-B14F-4D97-AF65-F5344CB8AC3E}">
        <p14:creationId xmlns:p14="http://schemas.microsoft.com/office/powerpoint/2010/main" val="8211504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780806">
              <a:defRPr/>
            </a:pPr>
            <a:r>
              <a:rPr lang="ja-JP" altLang="en-US" sz="1000" dirty="0" smtClean="0"/>
              <a:t>次にコードクローンについて説明します．</a:t>
            </a:r>
            <a:r>
              <a:rPr lang="ja-JP" altLang="ja-JP" sz="1000" dirty="0" smtClean="0"/>
              <a:t>ソフトウェア</a:t>
            </a:r>
            <a:r>
              <a:rPr lang="ja-JP" altLang="ja-JP" sz="1000" dirty="0"/>
              <a:t>保守を困難にする大きな要因の</a:t>
            </a:r>
            <a:r>
              <a:rPr lang="en-US" altLang="ja-JP" sz="1000" dirty="0"/>
              <a:t>1 </a:t>
            </a:r>
            <a:r>
              <a:rPr lang="ja-JP" altLang="ja-JP" sz="1000" dirty="0"/>
              <a:t>つとしてコードクローンが指摘されて</a:t>
            </a:r>
            <a:r>
              <a:rPr lang="ja-JP" altLang="en-US" sz="1000" dirty="0"/>
              <a:t>います</a:t>
            </a:r>
            <a:r>
              <a:rPr lang="ja-JP" altLang="ja-JP" sz="1000" dirty="0"/>
              <a:t>．コードクローンとは，ソースコード中に存在する互いに一致または類似した部分を持つコード片のことであり，既存コードのコピーアンドペーストによる再利用等が原因で生じ</a:t>
            </a:r>
            <a:r>
              <a:rPr lang="ja-JP" altLang="en-US" sz="1000" dirty="0"/>
              <a:t>ます</a:t>
            </a:r>
            <a:r>
              <a:rPr lang="ja-JP" altLang="ja-JP" sz="1000" dirty="0"/>
              <a:t>．</a:t>
            </a:r>
            <a:r>
              <a:rPr lang="ja-JP" altLang="en-US" sz="1000" dirty="0"/>
              <a:t>互いに一致または類似した部分を持つ２つのコードクローンをクローンペアと呼びます．</a:t>
            </a:r>
            <a:endParaRPr kumimoji="1" lang="ja-JP" altLang="en-US" dirty="0"/>
          </a:p>
        </p:txBody>
      </p:sp>
      <p:sp>
        <p:nvSpPr>
          <p:cNvPr id="4" name="スライド番号プレースホルダー 3"/>
          <p:cNvSpPr>
            <a:spLocks noGrp="1"/>
          </p:cNvSpPr>
          <p:nvPr>
            <p:ph type="sldNum" sz="quarter" idx="10"/>
          </p:nvPr>
        </p:nvSpPr>
        <p:spPr/>
        <p:txBody>
          <a:bodyPr/>
          <a:lstStyle/>
          <a:p>
            <a:fld id="{545C2A91-5631-4503-A4D3-3F2E946778F0}" type="slidenum">
              <a:rPr kumimoji="1" lang="ja-JP" altLang="en-US" smtClean="0"/>
              <a:t>3</a:t>
            </a:fld>
            <a:endParaRPr kumimoji="1" lang="ja-JP" altLang="en-US"/>
          </a:p>
        </p:txBody>
      </p:sp>
    </p:spTree>
    <p:extLst>
      <p:ext uri="{BB962C8B-B14F-4D97-AF65-F5344CB8AC3E}">
        <p14:creationId xmlns:p14="http://schemas.microsoft.com/office/powerpoint/2010/main" val="22582456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コードクローン検出法は多く存在しており、その中に、</a:t>
            </a:r>
            <a:r>
              <a:rPr kumimoji="1" lang="en-US" altLang="ja-JP" dirty="0" smtClean="0"/>
              <a:t>LSH</a:t>
            </a:r>
            <a:r>
              <a:rPr kumimoji="1" lang="ja-JP" altLang="en-US" dirty="0" smtClean="0"/>
              <a:t>を用いてクローン検出を行う検出法があります。それらは、検出法毎に定義された粒度でそれぞれのベクトル化手法を用いて特徴ベクトルを生成し，</a:t>
            </a:r>
            <a:r>
              <a:rPr kumimoji="1" lang="en-US" altLang="ja-JP" dirty="0" smtClean="0"/>
              <a:t>LSH</a:t>
            </a:r>
            <a:r>
              <a:rPr kumimoji="1" lang="ja-JP" altLang="en-US" dirty="0" smtClean="0"/>
              <a:t>を用いて近傍ベクトルの集合を求め、近傍ベクトルのとの類似度を計算することによってクローンペアを検出します。</a:t>
            </a:r>
            <a:endParaRPr kumimoji="1" lang="en-US" altLang="ja-JP" dirty="0" smtClean="0"/>
          </a:p>
          <a:p>
            <a:r>
              <a:rPr kumimoji="1" lang="ja-JP" altLang="en-US" dirty="0" smtClean="0"/>
              <a:t>例えば、抽象構文木ベースの</a:t>
            </a:r>
            <a:r>
              <a:rPr kumimoji="1" lang="en-US" altLang="ja-JP" dirty="0" smtClean="0"/>
              <a:t>DECKARD</a:t>
            </a:r>
            <a:r>
              <a:rPr kumimoji="1" lang="ja-JP" altLang="en-US" dirty="0" err="1" smtClean="0"/>
              <a:t>、</a:t>
            </a:r>
            <a:r>
              <a:rPr kumimoji="1" lang="ja-JP" altLang="en-US" dirty="0" smtClean="0"/>
              <a:t>関数単位で検出を行う関数クローン検出法や、コードブロック単位で検出を行うブロッククローン検出法などがあります。</a:t>
            </a:r>
            <a:endParaRPr kumimoji="1" lang="en-US" altLang="ja-JP" dirty="0" smtClean="0"/>
          </a:p>
          <a:p>
            <a:r>
              <a:rPr kumimoji="1" lang="ja-JP" altLang="en-US" dirty="0" smtClean="0"/>
              <a:t>これらの検出法の具体例として、ブロッククローン検出法を詳しく説明します。まず、コードブロックとは、このように中括弧で囲まれたコード片のことを指します。</a:t>
            </a:r>
            <a:endParaRPr kumimoji="1" lang="ja-JP" altLang="en-US" dirty="0"/>
          </a:p>
        </p:txBody>
      </p:sp>
      <p:sp>
        <p:nvSpPr>
          <p:cNvPr id="4" name="スライド番号プレースホルダー 3"/>
          <p:cNvSpPr>
            <a:spLocks noGrp="1"/>
          </p:cNvSpPr>
          <p:nvPr>
            <p:ph type="sldNum" sz="quarter" idx="10"/>
          </p:nvPr>
        </p:nvSpPr>
        <p:spPr/>
        <p:txBody>
          <a:bodyPr/>
          <a:lstStyle/>
          <a:p>
            <a:fld id="{4A18FE21-AC83-46D2-A4B3-6A261B29A386}" type="slidenum">
              <a:rPr kumimoji="1" lang="ja-JP" altLang="en-US" smtClean="0"/>
              <a:t>4</a:t>
            </a:fld>
            <a:endParaRPr kumimoji="1" lang="ja-JP" altLang="en-US"/>
          </a:p>
        </p:txBody>
      </p:sp>
    </p:spTree>
    <p:extLst>
      <p:ext uri="{BB962C8B-B14F-4D97-AF65-F5344CB8AC3E}">
        <p14:creationId xmlns:p14="http://schemas.microsoft.com/office/powerpoint/2010/main" val="29107471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これらの</a:t>
            </a:r>
            <a:r>
              <a:rPr kumimoji="1" lang="en-US" altLang="ja-JP" dirty="0" smtClean="0"/>
              <a:t>LSH</a:t>
            </a:r>
            <a:r>
              <a:rPr kumimoji="1" lang="ja-JP" altLang="en-US" dirty="0" smtClean="0"/>
              <a:t>を用いるクローン検出では</a:t>
            </a:r>
            <a:endParaRPr kumimoji="1" lang="ja-JP" altLang="en-US" dirty="0"/>
          </a:p>
        </p:txBody>
      </p:sp>
      <p:sp>
        <p:nvSpPr>
          <p:cNvPr id="4" name="スライド番号プレースホルダー 3"/>
          <p:cNvSpPr>
            <a:spLocks noGrp="1"/>
          </p:cNvSpPr>
          <p:nvPr>
            <p:ph type="sldNum" sz="quarter" idx="10"/>
          </p:nvPr>
        </p:nvSpPr>
        <p:spPr/>
        <p:txBody>
          <a:bodyPr/>
          <a:lstStyle/>
          <a:p>
            <a:fld id="{4A18FE21-AC83-46D2-A4B3-6A261B29A386}" type="slidenum">
              <a:rPr kumimoji="1" lang="ja-JP" altLang="en-US" smtClean="0"/>
              <a:t>5</a:t>
            </a:fld>
            <a:endParaRPr kumimoji="1" lang="ja-JP" altLang="en-US"/>
          </a:p>
        </p:txBody>
      </p:sp>
    </p:spTree>
    <p:extLst>
      <p:ext uri="{BB962C8B-B14F-4D97-AF65-F5344CB8AC3E}">
        <p14:creationId xmlns:p14="http://schemas.microsoft.com/office/powerpoint/2010/main" val="22025735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latin typeface="+mn-ea"/>
                <a:ea typeface="+mn-ea"/>
              </a:rPr>
              <a:t>ブロック</a:t>
            </a:r>
            <a:r>
              <a:rPr kumimoji="1" lang="ja-JP" altLang="en-US" dirty="0" smtClean="0">
                <a:latin typeface="+mn-ea"/>
                <a:ea typeface="+mn-ea"/>
              </a:rPr>
              <a:t>クローン検出法の</a:t>
            </a:r>
            <a:r>
              <a:rPr kumimoji="1" lang="ja-JP" altLang="en-US" dirty="0" smtClean="0"/>
              <a:t>検出アルゴリズムに関して説明します。このアルゴリズムは，４つのステップで構成されています。ステップ１では，ソースコードを構文解析して，抽象構文木を生成します．ステップ</a:t>
            </a:r>
            <a:r>
              <a:rPr kumimoji="1" lang="en-US" altLang="ja-JP" dirty="0" smtClean="0"/>
              <a:t>2</a:t>
            </a:r>
            <a:r>
              <a:rPr kumimoji="1" lang="ja-JP" altLang="en-US" dirty="0" smtClean="0"/>
              <a:t>では，抽象構文木からコードブロックと単語の抽出を行い，ステップ３では，各ブロックに対して</a:t>
            </a:r>
            <a:r>
              <a:rPr kumimoji="1" lang="en-US" altLang="ja-JP" dirty="0" smtClean="0"/>
              <a:t>TF-IDF</a:t>
            </a:r>
            <a:r>
              <a:rPr kumimoji="1" lang="ja-JP" altLang="en-US" dirty="0" smtClean="0"/>
              <a:t>法により特徴ベクトルを計算します。最後にステップ</a:t>
            </a:r>
            <a:r>
              <a:rPr kumimoji="1" lang="en-US" altLang="ja-JP" dirty="0" smtClean="0"/>
              <a:t>4</a:t>
            </a:r>
            <a:r>
              <a:rPr kumimoji="1" lang="ja-JP" altLang="en-US" dirty="0" smtClean="0"/>
              <a:t>では，</a:t>
            </a:r>
            <a:r>
              <a:rPr kumimoji="1" lang="ja-JP" altLang="ja-JP" sz="1200" kern="1200" dirty="0" smtClean="0">
                <a:solidFill>
                  <a:schemeClr val="tx1"/>
                </a:solidFill>
                <a:effectLst/>
                <a:latin typeface="+mn-lt"/>
                <a:ea typeface="+mn-ea"/>
                <a:cs typeface="+mn-cs"/>
              </a:rPr>
              <a:t>この特徴ベクトルから</a:t>
            </a:r>
            <a:r>
              <a:rPr kumimoji="1" lang="en-US" altLang="ja-JP" sz="1200" kern="1200" dirty="0" smtClean="0">
                <a:solidFill>
                  <a:schemeClr val="tx1"/>
                </a:solidFill>
                <a:effectLst/>
                <a:latin typeface="+mn-lt"/>
                <a:ea typeface="+mn-ea"/>
                <a:cs typeface="+mn-cs"/>
              </a:rPr>
              <a:t>LSH</a:t>
            </a:r>
            <a:r>
              <a:rPr kumimoji="1" lang="ja-JP" altLang="en-US" sz="1200" kern="1200" dirty="0" smtClean="0">
                <a:solidFill>
                  <a:schemeClr val="tx1"/>
                </a:solidFill>
                <a:effectLst/>
                <a:latin typeface="+mn-lt"/>
                <a:ea typeface="+mn-ea"/>
                <a:cs typeface="+mn-cs"/>
              </a:rPr>
              <a:t>の一種である</a:t>
            </a:r>
            <a:r>
              <a:rPr kumimoji="1" lang="en-US" altLang="ja-JP" sz="1200" kern="1200" dirty="0" smtClean="0">
                <a:solidFill>
                  <a:schemeClr val="tx1"/>
                </a:solidFill>
                <a:effectLst/>
                <a:latin typeface="+mn-lt"/>
                <a:ea typeface="+mn-ea"/>
                <a:cs typeface="+mn-cs"/>
              </a:rPr>
              <a:t>FALCONN</a:t>
            </a:r>
            <a:r>
              <a:rPr kumimoji="1" lang="ja-JP" altLang="en-US" sz="1200" kern="1200" dirty="0" smtClean="0">
                <a:solidFill>
                  <a:schemeClr val="tx1"/>
                </a:solidFill>
                <a:effectLst/>
                <a:latin typeface="+mn-lt"/>
                <a:ea typeface="+mn-ea"/>
                <a:cs typeface="+mn-cs"/>
              </a:rPr>
              <a:t>を利用して、類似ペアの探索を行い，クローンペアを</a:t>
            </a:r>
            <a:r>
              <a:rPr kumimoji="1" lang="ja-JP" altLang="ja-JP" sz="1200" kern="1200" dirty="0" smtClean="0">
                <a:solidFill>
                  <a:schemeClr val="tx1"/>
                </a:solidFill>
                <a:effectLst/>
                <a:latin typeface="+mn-lt"/>
                <a:ea typeface="+mn-ea"/>
                <a:cs typeface="+mn-cs"/>
              </a:rPr>
              <a:t>検出します。</a:t>
            </a:r>
            <a:endParaRPr kumimoji="1" lang="en-US" altLang="ja-JP" sz="1200" kern="1200" dirty="0" smtClean="0">
              <a:solidFill>
                <a:schemeClr val="tx1"/>
              </a:solidFill>
              <a:effectLst/>
              <a:latin typeface="+mn-lt"/>
              <a:ea typeface="+mn-ea"/>
              <a:cs typeface="+mn-cs"/>
            </a:endParaRPr>
          </a:p>
          <a:p>
            <a:endParaRPr kumimoji="1" lang="en-US" altLang="ja-JP" sz="1200" kern="1200" dirty="0" smtClean="0">
              <a:solidFill>
                <a:schemeClr val="tx1"/>
              </a:solidFill>
              <a:effectLst/>
              <a:latin typeface="+mn-lt"/>
              <a:ea typeface="+mn-ea"/>
              <a:cs typeface="+mn-cs"/>
            </a:endParaRPr>
          </a:p>
          <a:p>
            <a:endParaRPr kumimoji="1" lang="ja-JP" altLang="en-US" dirty="0"/>
          </a:p>
        </p:txBody>
      </p:sp>
      <p:sp>
        <p:nvSpPr>
          <p:cNvPr id="4" name="スライド番号プレースホルダー 3"/>
          <p:cNvSpPr>
            <a:spLocks noGrp="1"/>
          </p:cNvSpPr>
          <p:nvPr>
            <p:ph type="sldNum" sz="quarter" idx="10"/>
          </p:nvPr>
        </p:nvSpPr>
        <p:spPr/>
        <p:txBody>
          <a:bodyPr/>
          <a:lstStyle/>
          <a:p>
            <a:fld id="{545C2A91-5631-4503-A4D3-3F2E946778F0}" type="slidenum">
              <a:rPr kumimoji="1" lang="ja-JP" altLang="en-US" smtClean="0"/>
              <a:t>6</a:t>
            </a:fld>
            <a:endParaRPr kumimoji="1" lang="ja-JP" altLang="en-US"/>
          </a:p>
        </p:txBody>
      </p:sp>
    </p:spTree>
    <p:extLst>
      <p:ext uri="{BB962C8B-B14F-4D97-AF65-F5344CB8AC3E}">
        <p14:creationId xmlns:p14="http://schemas.microsoft.com/office/powerpoint/2010/main" val="30656827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000" strike="noStrike" kern="1200" dirty="0" smtClean="0">
                <a:solidFill>
                  <a:schemeClr val="tx1"/>
                </a:solidFill>
                <a:effectLst/>
                <a:latin typeface="+mn-lt"/>
                <a:ea typeface="+mn-ea"/>
                <a:cs typeface="+mn-cs"/>
              </a:rPr>
              <a:t>ブロッククローン検出</a:t>
            </a:r>
            <a:r>
              <a:rPr kumimoji="1" lang="ja-JP" altLang="en-US" sz="1000" strike="noStrike" kern="1200" dirty="0" smtClean="0">
                <a:solidFill>
                  <a:schemeClr val="tx1"/>
                </a:solidFill>
                <a:effectLst/>
                <a:latin typeface="+mn-lt"/>
                <a:ea typeface="+mn-ea"/>
                <a:cs typeface="+mn-cs"/>
              </a:rPr>
              <a:t>法</a:t>
            </a:r>
            <a:r>
              <a:rPr kumimoji="1" lang="ja-JP" altLang="ja-JP" sz="1000" strike="noStrike" kern="1200" dirty="0" smtClean="0">
                <a:solidFill>
                  <a:schemeClr val="tx1"/>
                </a:solidFill>
                <a:effectLst/>
                <a:latin typeface="+mn-lt"/>
                <a:ea typeface="+mn-ea"/>
                <a:cs typeface="+mn-cs"/>
              </a:rPr>
              <a:t>の</a:t>
            </a:r>
            <a:r>
              <a:rPr kumimoji="1" lang="ja-JP" altLang="en-US" sz="1000" strike="noStrike" kern="1200" dirty="0" smtClean="0">
                <a:solidFill>
                  <a:schemeClr val="tx1"/>
                </a:solidFill>
                <a:effectLst/>
                <a:latin typeface="+mn-lt"/>
                <a:ea typeface="+mn-ea"/>
                <a:cs typeface="+mn-cs"/>
              </a:rPr>
              <a:t>類似探索の</a:t>
            </a:r>
            <a:r>
              <a:rPr kumimoji="1" lang="ja-JP" altLang="ja-JP" sz="1000" strike="noStrike" kern="1200" dirty="0" smtClean="0">
                <a:solidFill>
                  <a:schemeClr val="tx1"/>
                </a:solidFill>
                <a:effectLst/>
                <a:latin typeface="+mn-lt"/>
                <a:ea typeface="+mn-ea"/>
                <a:cs typeface="+mn-cs"/>
              </a:rPr>
              <a:t>時間</a:t>
            </a:r>
            <a:r>
              <a:rPr kumimoji="1" lang="ja-JP" altLang="en-US" sz="1000" strike="noStrike" kern="1200" dirty="0" smtClean="0">
                <a:solidFill>
                  <a:schemeClr val="tx1"/>
                </a:solidFill>
                <a:effectLst/>
                <a:latin typeface="+mn-lt"/>
                <a:ea typeface="+mn-ea"/>
                <a:cs typeface="+mn-cs"/>
              </a:rPr>
              <a:t>を正確に測るために，</a:t>
            </a:r>
            <a:r>
              <a:rPr kumimoji="1" lang="ja-JP" altLang="en-US" sz="1000" kern="1200" dirty="0" smtClean="0">
                <a:solidFill>
                  <a:schemeClr val="tx1"/>
                </a:solidFill>
                <a:effectLst/>
                <a:latin typeface="+mn-lt"/>
                <a:ea typeface="+mn-ea"/>
                <a:cs typeface="+mn-cs"/>
              </a:rPr>
              <a:t>この手法を</a:t>
            </a:r>
            <a:r>
              <a:rPr kumimoji="1" lang="en-US" altLang="ja-JP" sz="1000" kern="1200" dirty="0" err="1" smtClean="0">
                <a:solidFill>
                  <a:schemeClr val="tx1"/>
                </a:solidFill>
                <a:effectLst/>
                <a:latin typeface="+mn-lt"/>
                <a:ea typeface="+mn-ea"/>
                <a:cs typeface="+mn-cs"/>
              </a:rPr>
              <a:t>Postgres</a:t>
            </a:r>
            <a:r>
              <a:rPr kumimoji="1" lang="en-US" altLang="ja-JP" sz="1000" kern="1200" dirty="0" smtClean="0">
                <a:solidFill>
                  <a:schemeClr val="tx1"/>
                </a:solidFill>
                <a:effectLst/>
                <a:latin typeface="+mn-lt"/>
                <a:ea typeface="+mn-ea"/>
                <a:cs typeface="+mn-cs"/>
              </a:rPr>
              <a:t> </a:t>
            </a:r>
            <a:r>
              <a:rPr kumimoji="1" lang="ja-JP" altLang="en-US" sz="1000" kern="1200" dirty="0" smtClean="0">
                <a:solidFill>
                  <a:schemeClr val="tx1"/>
                </a:solidFill>
                <a:effectLst/>
                <a:latin typeface="+mn-lt"/>
                <a:ea typeface="+mn-ea"/>
                <a:cs typeface="+mn-cs"/>
              </a:rPr>
              <a:t>と</a:t>
            </a:r>
            <a:r>
              <a:rPr kumimoji="1" lang="en-US" altLang="ja-JP" sz="1000" kern="1200" dirty="0" err="1" smtClean="0">
                <a:solidFill>
                  <a:schemeClr val="tx1"/>
                </a:solidFill>
                <a:effectLst/>
                <a:latin typeface="+mn-lt"/>
                <a:ea typeface="+mn-ea"/>
                <a:cs typeface="+mn-cs"/>
              </a:rPr>
              <a:t>LinuxKernel</a:t>
            </a:r>
            <a:r>
              <a:rPr kumimoji="1" lang="ja-JP" altLang="en-US" sz="1000" kern="1200" baseline="0" dirty="0" smtClean="0">
                <a:solidFill>
                  <a:schemeClr val="tx1"/>
                </a:solidFill>
                <a:effectLst/>
                <a:latin typeface="+mn-lt"/>
                <a:ea typeface="+mn-ea"/>
                <a:cs typeface="+mn-cs"/>
              </a:rPr>
              <a:t>に適用し，各ステップごとにかかる時間を測りました。</a:t>
            </a:r>
            <a:r>
              <a:rPr lang="ja-JP" altLang="en-US" sz="1000" dirty="0" smtClean="0"/>
              <a:t>実行環境は横井らの評価実験の環境と同じ環境を使用します。</a:t>
            </a:r>
            <a:r>
              <a:rPr lang="en-US" altLang="ja-JP" sz="2000" dirty="0" smtClean="0"/>
              <a:t>CPU</a:t>
            </a:r>
            <a:r>
              <a:rPr lang="ja-JP" altLang="en-US" sz="2000" dirty="0" smtClean="0"/>
              <a:t>コア</a:t>
            </a:r>
            <a:r>
              <a:rPr lang="en-US" altLang="ja-JP" sz="2000" dirty="0" smtClean="0"/>
              <a:t>4</a:t>
            </a:r>
            <a:r>
              <a:rPr lang="ja-JP" altLang="en-US" sz="2000" dirty="0" smtClean="0"/>
              <a:t>つ、</a:t>
            </a:r>
            <a:r>
              <a:rPr kumimoji="1" lang="ja-JP" altLang="en-US" sz="2000" dirty="0" smtClean="0"/>
              <a:t>メモリ</a:t>
            </a:r>
            <a:r>
              <a:rPr kumimoji="1" lang="en-US" altLang="ja-JP" sz="2000" dirty="0" smtClean="0"/>
              <a:t>32</a:t>
            </a:r>
            <a:r>
              <a:rPr kumimoji="1" lang="ja-JP" altLang="en-US" sz="2000" dirty="0" smtClean="0"/>
              <a:t>ギガの</a:t>
            </a:r>
            <a:r>
              <a:rPr lang="en-US" altLang="ja-JP" sz="2000" dirty="0" smtClean="0"/>
              <a:t>64bit</a:t>
            </a:r>
            <a:r>
              <a:rPr lang="ja-JP" altLang="en-US" sz="2000" dirty="0" smtClean="0"/>
              <a:t>の</a:t>
            </a:r>
            <a:r>
              <a:rPr lang="en-US" altLang="ja-JP" sz="2000" dirty="0" smtClean="0"/>
              <a:t>Windows10</a:t>
            </a:r>
            <a:r>
              <a:rPr lang="ja-JP" altLang="en-US" sz="2000" dirty="0" smtClean="0"/>
              <a:t>で、 </a:t>
            </a:r>
            <a:r>
              <a:rPr kumimoji="1" lang="en-US" altLang="ja-JP" sz="2000" dirty="0" smtClean="0"/>
              <a:t>Java</a:t>
            </a:r>
            <a:r>
              <a:rPr kumimoji="1" lang="ja-JP" altLang="en-US" sz="2000" dirty="0" smtClean="0"/>
              <a:t>の仮想マシンのスタック領域を </a:t>
            </a:r>
            <a:r>
              <a:rPr lang="en-US" altLang="ja-JP" sz="2000" dirty="0" smtClean="0"/>
              <a:t>1GB, </a:t>
            </a:r>
            <a:r>
              <a:rPr lang="ja-JP" altLang="en-US" sz="2000" dirty="0" smtClean="0"/>
              <a:t>ヒープ領域を </a:t>
            </a:r>
            <a:r>
              <a:rPr lang="en-US" altLang="ja-JP" sz="2000" dirty="0" smtClean="0"/>
              <a:t>15GB</a:t>
            </a:r>
            <a:r>
              <a:rPr lang="ja-JP" altLang="en-US" sz="2000" dirty="0" smtClean="0"/>
              <a:t>に設定しました</a:t>
            </a:r>
            <a:r>
              <a:rPr lang="ja-JP" altLang="en-US" sz="1000" dirty="0" smtClean="0"/>
              <a:t>。類似探索アルゴリズムに与えるパラメータは、</a:t>
            </a:r>
            <a:r>
              <a:rPr lang="en-US" altLang="ja-JP" sz="1000" dirty="0" smtClean="0"/>
              <a:t>FALCONN</a:t>
            </a:r>
            <a:r>
              <a:rPr lang="ja-JP" altLang="en-US" sz="1000" dirty="0" smtClean="0"/>
              <a:t>製作者が推奨するパラメータを設定しています。</a:t>
            </a:r>
            <a:r>
              <a:rPr lang="en-US" altLang="ja-JP" sz="1000" dirty="0" err="1" smtClean="0"/>
              <a:t>Postgres</a:t>
            </a:r>
            <a:r>
              <a:rPr lang="ja-JP" altLang="ja-JP" sz="1000" dirty="0" smtClean="0"/>
              <a:t>では、</a:t>
            </a:r>
            <a:r>
              <a:rPr kumimoji="1" lang="ja-JP" altLang="en-US" sz="1000" dirty="0" smtClean="0">
                <a:latin typeface="+mn-ea"/>
                <a:ea typeface="+mn-ea"/>
              </a:rPr>
              <a:t>全工程に</a:t>
            </a:r>
            <a:r>
              <a:rPr lang="en-US" altLang="ja-JP" sz="1000" dirty="0" smtClean="0"/>
              <a:t>70.4</a:t>
            </a:r>
            <a:r>
              <a:rPr lang="ja-JP" altLang="ja-JP" sz="1000" dirty="0" smtClean="0"/>
              <a:t>秒かかっていますが、その内</a:t>
            </a:r>
            <a:r>
              <a:rPr lang="en-US" altLang="ja-JP" sz="1000" dirty="0" smtClean="0"/>
              <a:t>STEP4</a:t>
            </a:r>
            <a:r>
              <a:rPr lang="ja-JP" altLang="en-US" sz="1000" dirty="0" smtClean="0"/>
              <a:t>の類似探索は約</a:t>
            </a:r>
            <a:r>
              <a:rPr lang="en-US" altLang="ja-JP" sz="1000" dirty="0" smtClean="0"/>
              <a:t>93%</a:t>
            </a:r>
            <a:r>
              <a:rPr lang="ja-JP" altLang="en-US" sz="1000" dirty="0" smtClean="0"/>
              <a:t>の</a:t>
            </a:r>
            <a:r>
              <a:rPr lang="en-US" altLang="ja-JP" sz="1000" dirty="0" smtClean="0"/>
              <a:t>65.6</a:t>
            </a:r>
            <a:r>
              <a:rPr lang="ja-JP" altLang="en-US" sz="1000" dirty="0" smtClean="0"/>
              <a:t>秒かかりました</a:t>
            </a:r>
            <a:r>
              <a:rPr lang="ja-JP" altLang="ja-JP" sz="1000" dirty="0" smtClean="0"/>
              <a:t>。</a:t>
            </a:r>
            <a:r>
              <a:rPr lang="en-US" altLang="ja-JP" sz="1000" dirty="0" smtClean="0"/>
              <a:t>Linux Kernel</a:t>
            </a:r>
            <a:r>
              <a:rPr lang="ja-JP" altLang="ja-JP" sz="1000" dirty="0" smtClean="0"/>
              <a:t>では、</a:t>
            </a:r>
            <a:r>
              <a:rPr lang="ja-JP" altLang="en-US" sz="1000" dirty="0" smtClean="0"/>
              <a:t>全工程に</a:t>
            </a:r>
            <a:r>
              <a:rPr lang="en-US" altLang="ja-JP" sz="1000" dirty="0" smtClean="0"/>
              <a:t>21</a:t>
            </a:r>
            <a:r>
              <a:rPr lang="ja-JP" altLang="en-US" sz="1000" dirty="0" smtClean="0"/>
              <a:t>分</a:t>
            </a:r>
            <a:r>
              <a:rPr lang="ja-JP" altLang="ja-JP" sz="1000" dirty="0" smtClean="0"/>
              <a:t>かかっていますが、その内</a:t>
            </a:r>
            <a:r>
              <a:rPr lang="en-US" altLang="ja-JP" sz="1000" dirty="0" smtClean="0"/>
              <a:t>STEP4</a:t>
            </a:r>
            <a:r>
              <a:rPr lang="ja-JP" altLang="en-US" sz="1000" dirty="0" smtClean="0"/>
              <a:t>の類似探索は約</a:t>
            </a:r>
            <a:r>
              <a:rPr lang="en-US" altLang="ja-JP" sz="1000" dirty="0" smtClean="0"/>
              <a:t>87%</a:t>
            </a:r>
            <a:r>
              <a:rPr lang="ja-JP" altLang="en-US" sz="1000" dirty="0" smtClean="0"/>
              <a:t>の</a:t>
            </a:r>
            <a:r>
              <a:rPr lang="en-US" altLang="ja-JP" sz="1000" dirty="0" smtClean="0"/>
              <a:t>18</a:t>
            </a:r>
            <a:r>
              <a:rPr lang="ja-JP" altLang="en-US" sz="1000" dirty="0" smtClean="0"/>
              <a:t>分半かかりました。現状、このステップ４の</a:t>
            </a:r>
            <a:r>
              <a:rPr lang="en-US" altLang="ja-JP" sz="1000" dirty="0" smtClean="0"/>
              <a:t>LSH</a:t>
            </a:r>
            <a:r>
              <a:rPr lang="ja-JP" altLang="en-US" sz="1000" dirty="0" smtClean="0"/>
              <a:t>を用いて類似探索する処理で、約</a:t>
            </a:r>
            <a:r>
              <a:rPr lang="en-US" altLang="ja-JP" sz="1000" dirty="0" smtClean="0"/>
              <a:t>9</a:t>
            </a:r>
            <a:r>
              <a:rPr lang="ja-JP" altLang="en-US" sz="1000" dirty="0" smtClean="0"/>
              <a:t>割の計算時間を割いていることがわかります。本研究の目的の１つはこの</a:t>
            </a:r>
            <a:r>
              <a:rPr lang="en-US" altLang="ja-JP" sz="1000" dirty="0" smtClean="0"/>
              <a:t>STEP</a:t>
            </a:r>
            <a:r>
              <a:rPr lang="ja-JP" altLang="en-US" sz="1000" dirty="0" smtClean="0"/>
              <a:t>４の速度改善です。</a:t>
            </a:r>
            <a:endParaRPr lang="en-US" altLang="ja-JP" sz="100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000" dirty="0" smtClean="0"/>
          </a:p>
        </p:txBody>
      </p:sp>
      <p:sp>
        <p:nvSpPr>
          <p:cNvPr id="4" name="スライド番号プレースホルダー 3"/>
          <p:cNvSpPr>
            <a:spLocks noGrp="1"/>
          </p:cNvSpPr>
          <p:nvPr>
            <p:ph type="sldNum" sz="quarter" idx="10"/>
          </p:nvPr>
        </p:nvSpPr>
        <p:spPr/>
        <p:txBody>
          <a:bodyPr/>
          <a:lstStyle/>
          <a:p>
            <a:fld id="{545C2A91-5631-4503-A4D3-3F2E946778F0}" type="slidenum">
              <a:rPr kumimoji="1" lang="ja-JP" altLang="en-US" smtClean="0"/>
              <a:t>7</a:t>
            </a:fld>
            <a:endParaRPr kumimoji="1" lang="ja-JP" altLang="en-US"/>
          </a:p>
        </p:txBody>
      </p:sp>
    </p:spTree>
    <p:extLst>
      <p:ext uri="{BB962C8B-B14F-4D97-AF65-F5344CB8AC3E}">
        <p14:creationId xmlns:p14="http://schemas.microsoft.com/office/powerpoint/2010/main" val="18570624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smtClean="0">
                    <a:solidFill>
                      <a:schemeClr val="tx1"/>
                    </a:solidFill>
                    <a:effectLst/>
                    <a:latin typeface="+mn-lt"/>
                    <a:ea typeface="+mn-ea"/>
                    <a:cs typeface="+mn-cs"/>
                  </a:rPr>
                  <a:t>次に</a:t>
                </a:r>
                <a:r>
                  <a:rPr lang="ja-JP" altLang="en-US" sz="1200" dirty="0" smtClean="0"/>
                  <a:t>類似探索アルゴリズムに関して説明します</a:t>
                </a:r>
                <a:r>
                  <a:rPr lang="ja-JP" altLang="ja-JP" sz="1200" dirty="0" smtClean="0"/>
                  <a:t>。</a:t>
                </a:r>
                <a:r>
                  <a:rPr lang="en-US" altLang="ja-JP" sz="1200" dirty="0" smtClean="0"/>
                  <a:t>FALCONN</a:t>
                </a:r>
                <a:r>
                  <a:rPr lang="ja-JP" altLang="en-US" sz="1200" dirty="0" smtClean="0"/>
                  <a:t>は</a:t>
                </a:r>
                <a:r>
                  <a:rPr lang="en-US" altLang="ja-JP" sz="1200" dirty="0" smtClean="0"/>
                  <a:t>LSH</a:t>
                </a:r>
                <a:r>
                  <a:rPr lang="ja-JP" altLang="en-US" sz="1200" dirty="0" smtClean="0"/>
                  <a:t>を用いた近似最近傍探索用ライブラリで、この類似探索アルゴリズムまでサポートしています。この類似探索アルゴリズムに複数のパラメータを与えることで，検出精度や検出速度を調整できます。この類似探索は３つのステップで構成されています。ステップ４－１では、</a:t>
                </a:r>
                <a:r>
                  <a:rPr lang="en-US" altLang="ja-JP" sz="1200" dirty="0" smtClean="0"/>
                  <a:t>1</a:t>
                </a:r>
                <a:r>
                  <a:rPr lang="ja-JP" altLang="en-US" sz="1200" dirty="0" smtClean="0"/>
                  <a:t>個のハッシュテーブルに対し </a:t>
                </a:r>
                <a14:m>
                  <m:oMath xmlns:m="http://schemas.openxmlformats.org/officeDocument/2006/math">
                    <m:r>
                      <a:rPr lang="en-US" altLang="ja-JP" sz="1200" b="0" i="1" smtClean="0">
                        <a:latin typeface="Cambria Math" panose="02040503050406030204" pitchFamily="18" charset="0"/>
                      </a:rPr>
                      <m:t>𝑘</m:t>
                    </m:r>
                  </m:oMath>
                </a14:m>
                <a:r>
                  <a:rPr lang="ja-JP" altLang="en-US" sz="1200" dirty="0" smtClean="0">
                    <a:latin typeface="+mn-ea"/>
                  </a:rPr>
                  <a:t> 個の</a:t>
                </a:r>
                <a:r>
                  <a:rPr kumimoji="1" lang="en-US" altLang="ja-JP" sz="1200" dirty="0" smtClean="0">
                    <a:latin typeface="+mn-ea"/>
                  </a:rPr>
                  <a:t>FALCONN</a:t>
                </a:r>
                <a:r>
                  <a:rPr kumimoji="1" lang="ja-JP" altLang="en-US" sz="1200" dirty="0" smtClean="0">
                    <a:latin typeface="+mn-ea"/>
                  </a:rPr>
                  <a:t>のハッシュ関数を適用して、</a:t>
                </a:r>
                <a:r>
                  <a:rPr lang="ja-JP" altLang="en-US" sz="1200" dirty="0" smtClean="0">
                    <a:latin typeface="+mn-ea"/>
                  </a:rPr>
                  <a:t>すべて</a:t>
                </a:r>
                <a:r>
                  <a:rPr lang="ja-JP" altLang="en-US" sz="1200" dirty="0">
                    <a:latin typeface="+mn-ea"/>
                  </a:rPr>
                  <a:t>の特徴ベクトルから</a:t>
                </a:r>
                <a:r>
                  <a:rPr lang="ja-JP" altLang="en-US" sz="1200" dirty="0" smtClean="0">
                    <a:latin typeface="+mn-ea"/>
                  </a:rPr>
                  <a:t> </a:t>
                </a:r>
                <a14:m>
                  <m:oMath xmlns:m="http://schemas.openxmlformats.org/officeDocument/2006/math">
                    <m:r>
                      <a:rPr lang="en-US" altLang="ja-JP" sz="1200" b="0" i="1" smtClean="0">
                        <a:latin typeface="Cambria Math" panose="02040503050406030204" pitchFamily="18" charset="0"/>
                      </a:rPr>
                      <m:t>𝐿</m:t>
                    </m:r>
                  </m:oMath>
                </a14:m>
                <a:r>
                  <a:rPr kumimoji="1" lang="ja-JP" altLang="en-US" sz="1200" dirty="0" smtClean="0">
                    <a:latin typeface="+mn-ea"/>
                  </a:rPr>
                  <a:t> 個のハッシュテーブルを作成します</a:t>
                </a:r>
                <a:r>
                  <a:rPr lang="ja-JP" altLang="en-US" sz="1200" dirty="0" smtClean="0"/>
                  <a:t>。次に、ステップ４－２では、クエリの特徴ベクトルのハッシュ値を求め、いずれかのハッシュテーブルで衝突するベクトルを近傍ベクトルとします。最後に、ステップ４－３では、みつけたすべての近傍ベクトルとの距離を計算して、類似ペアを検出します。すべての特徴ベクトルを一つ一つクエリとしてこのステップ４－２と４－３を繰り返します。</a:t>
                </a:r>
                <a:endParaRPr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dirty="0" smtClean="0"/>
              </a:p>
            </p:txBody>
          </p:sp>
        </mc:Choice>
        <mc:Fallback xmlns="">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smtClean="0">
                    <a:solidFill>
                      <a:schemeClr val="tx1"/>
                    </a:solidFill>
                    <a:effectLst/>
                    <a:latin typeface="+mn-lt"/>
                    <a:ea typeface="+mn-ea"/>
                    <a:cs typeface="+mn-cs"/>
                  </a:rPr>
                  <a:t>次に</a:t>
                </a:r>
                <a:r>
                  <a:rPr lang="ja-JP" altLang="en-US" sz="1200" dirty="0" smtClean="0"/>
                  <a:t>類似探索アルゴリズムに関して説明します</a:t>
                </a:r>
                <a:r>
                  <a:rPr lang="ja-JP" altLang="ja-JP" sz="1200" dirty="0" smtClean="0"/>
                  <a:t>。</a:t>
                </a:r>
                <a:r>
                  <a:rPr lang="ja-JP" altLang="en-US" sz="1200" dirty="0" smtClean="0"/>
                  <a:t>近似最近傍探索用ライブラリ</a:t>
                </a:r>
                <a:r>
                  <a:rPr lang="en-US" altLang="ja-JP" sz="1200" dirty="0" smtClean="0"/>
                  <a:t>FALCONN</a:t>
                </a:r>
                <a:r>
                  <a:rPr lang="ja-JP" altLang="en-US" sz="1200" dirty="0" smtClean="0"/>
                  <a:t>は、この類似探索アルゴリズムまでサポートしているため、このアルゴリズムと</a:t>
                </a:r>
                <a:r>
                  <a:rPr lang="en-US" altLang="ja-JP" sz="1200" dirty="0" smtClean="0"/>
                  <a:t>FALCONN</a:t>
                </a:r>
                <a:r>
                  <a:rPr lang="ja-JP" altLang="en-US" sz="1200" dirty="0" smtClean="0"/>
                  <a:t>のハッシュ関数にパラメータを与えます。類似探索は３つのステップで構成されています。ステップ４－１では、与えたすべての特徴ベクトルから、</a:t>
                </a:r>
                <a:r>
                  <a:rPr lang="en-US" altLang="ja-JP" sz="1200" dirty="0" smtClean="0"/>
                  <a:t>FALCONN</a:t>
                </a:r>
                <a:r>
                  <a:rPr lang="ja-JP" altLang="en-US" sz="1200" dirty="0" smtClean="0"/>
                  <a:t>のハッシュ関数を適用して</a:t>
                </a:r>
                <a:r>
                  <a:rPr lang="en-US" altLang="ja-JP" sz="1200" b="0" i="0" smtClean="0">
                    <a:latin typeface="Cambria Math" panose="02040503050406030204" pitchFamily="18" charset="0"/>
                  </a:rPr>
                  <a:t> 𝑙</a:t>
                </a:r>
                <a:r>
                  <a:rPr lang="en-US" altLang="ja-JP" sz="1200" dirty="0" smtClean="0"/>
                  <a:t> </a:t>
                </a:r>
                <a:r>
                  <a:rPr lang="ja-JP" altLang="en-US" sz="1200" dirty="0" smtClean="0"/>
                  <a:t>個のハッシュテーブルを作成します。次に、ステップ４－２では、クエリの特徴ベクトルのハッシュ値を求め、いずれかのハッシュテーブルで衝突するベクトルを近傍ベクトルとします。最後に、ステップ４－３では、みつけたすべての近傍ベクトルとの距離を計算して、類似ペアを検出します。すべての特徴ベクトルを一つ一つクエリとしてこのステップ４－２と４－３を繰り返します。</a:t>
                </a:r>
                <a:endParaRPr kumimoji="1" lang="ja-JP" altLang="en-US" dirty="0"/>
              </a:p>
            </p:txBody>
          </p:sp>
        </mc:Fallback>
      </mc:AlternateContent>
      <p:sp>
        <p:nvSpPr>
          <p:cNvPr id="4" name="スライド番号プレースホルダー 3"/>
          <p:cNvSpPr>
            <a:spLocks noGrp="1"/>
          </p:cNvSpPr>
          <p:nvPr>
            <p:ph type="sldNum" sz="quarter" idx="10"/>
          </p:nvPr>
        </p:nvSpPr>
        <p:spPr/>
        <p:txBody>
          <a:bodyPr/>
          <a:lstStyle/>
          <a:p>
            <a:fld id="{4A18FE21-AC83-46D2-A4B3-6A261B29A386}" type="slidenum">
              <a:rPr kumimoji="1" lang="ja-JP" altLang="en-US" smtClean="0"/>
              <a:t>8</a:t>
            </a:fld>
            <a:endParaRPr kumimoji="1" lang="ja-JP" altLang="en-US"/>
          </a:p>
        </p:txBody>
      </p:sp>
    </p:spTree>
    <p:extLst>
      <p:ext uri="{BB962C8B-B14F-4D97-AF65-F5344CB8AC3E}">
        <p14:creationId xmlns:p14="http://schemas.microsoft.com/office/powerpoint/2010/main" val="33665926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ノート プレースホルダー 2"/>
              <p:cNvSpPr>
                <a:spLocks noGrp="1"/>
              </p:cNvSpPr>
              <p:nvPr>
                <p:ph type="body" idx="1"/>
              </p:nvPr>
            </p:nvSpPr>
            <p:spPr/>
            <p:txBody>
              <a:bodyPr/>
              <a:lstStyle/>
              <a:p>
                <a:r>
                  <a:rPr kumimoji="1" lang="ja-JP" altLang="en-US" dirty="0" smtClean="0"/>
                  <a:t>ペアの類似探索において、閾値以内の類似度になる全てのペアを探索するとき、再現率が </a:t>
                </a:r>
                <a14:m>
                  <m:oMath xmlns:m="http://schemas.openxmlformats.org/officeDocument/2006/math">
                    <m:r>
                      <a:rPr kumimoji="1" lang="en-US" altLang="ja-JP" b="0" i="1" smtClean="0">
                        <a:latin typeface="Cambria Math" panose="02040503050406030204" pitchFamily="18" charset="0"/>
                      </a:rPr>
                      <m:t>𝑝</m:t>
                    </m:r>
                  </m:oMath>
                </a14:m>
                <a:r>
                  <a:rPr kumimoji="1" lang="ja-JP" altLang="en-US" dirty="0" smtClean="0"/>
                  <a:t> 以上、できるだけ小さい探索時間となる類似探索を、 </a:t>
                </a:r>
                <a14:m>
                  <m:oMath xmlns:m="http://schemas.openxmlformats.org/officeDocument/2006/math">
                    <m:r>
                      <a:rPr kumimoji="1" lang="en-US" altLang="ja-JP" b="0" i="1" smtClean="0">
                        <a:latin typeface="Cambria Math" panose="02040503050406030204" pitchFamily="18" charset="0"/>
                      </a:rPr>
                      <m:t>𝑝</m:t>
                    </m:r>
                  </m:oMath>
                </a14:m>
                <a:r>
                  <a:rPr kumimoji="1" lang="ja-JP" altLang="en-US" dirty="0" smtClean="0"/>
                  <a:t> 類似探索とします。類似探索のために</a:t>
                </a:r>
                <a:r>
                  <a:rPr kumimoji="1" lang="en-US" altLang="ja-JP" dirty="0" smtClean="0"/>
                  <a:t>LSH</a:t>
                </a:r>
                <a:r>
                  <a:rPr kumimoji="1" lang="ja-JP" altLang="en-US" dirty="0" smtClean="0"/>
                  <a:t>を用いますが、</a:t>
                </a:r>
                <a:r>
                  <a:rPr kumimoji="1" lang="en-US" altLang="ja-JP" dirty="0" smtClean="0"/>
                  <a:t>LSH</a:t>
                </a:r>
                <a:r>
                  <a:rPr kumimoji="1" lang="ja-JP" altLang="en-US" dirty="0" smtClean="0"/>
                  <a:t>は最近点を求めるためのアルゴリズムですが、すべてのペアを探索するために使います。本研究において再現率とは、すべての距離を計算して求めたペアの数の内、</a:t>
                </a:r>
                <a:r>
                  <a:rPr kumimoji="1" lang="en-US" altLang="ja-JP" dirty="0" smtClean="0"/>
                  <a:t>LSH</a:t>
                </a:r>
                <a:r>
                  <a:rPr kumimoji="1" lang="ja-JP" altLang="en-US" dirty="0" smtClean="0"/>
                  <a:t>を用いて求めたペアの数の割合とします。例えば、現在のブロッククローン検出における類似探索の再現率は、</a:t>
                </a:r>
                <a:r>
                  <a:rPr kumimoji="1" lang="en-US" altLang="ja-JP" dirty="0" smtClean="0"/>
                  <a:t>90%</a:t>
                </a:r>
                <a:r>
                  <a:rPr kumimoji="1" lang="ja-JP" altLang="en-US" dirty="0" smtClean="0"/>
                  <a:t>程度であり、類似度が閾値以内のクローンペアを約</a:t>
                </a:r>
                <a:r>
                  <a:rPr kumimoji="1" lang="en-US" altLang="ja-JP" dirty="0" smtClean="0"/>
                  <a:t>10%</a:t>
                </a:r>
                <a:r>
                  <a:rPr kumimoji="1" lang="ja-JP" altLang="en-US" dirty="0" smtClean="0"/>
                  <a:t>検出漏れしている状態です。</a:t>
                </a:r>
                <a:r>
                  <a:rPr kumimoji="1" lang="en-US" altLang="ja-JP" dirty="0" smtClean="0"/>
                  <a:t>LSH</a:t>
                </a:r>
                <a:r>
                  <a:rPr kumimoji="1" lang="ja-JP" altLang="en-US" dirty="0" err="1" smtClean="0"/>
                  <a:t>での検</a:t>
                </a:r>
                <a:r>
                  <a:rPr kumimoji="1" lang="ja-JP" altLang="en-US" dirty="0" smtClean="0"/>
                  <a:t>出漏れは正確なプログラム解析のために支障をきたすと考えられます。</a:t>
                </a:r>
                <a:endParaRPr kumimoji="1" lang="en-US" altLang="ja-JP" dirty="0" smtClean="0"/>
              </a:p>
            </p:txBody>
          </p:sp>
        </mc:Choice>
        <mc:Fallback xmlns="">
          <p:sp>
            <p:nvSpPr>
              <p:cNvPr id="3" name="ノート プレースホルダー 2"/>
              <p:cNvSpPr>
                <a:spLocks noGrp="1"/>
              </p:cNvSpPr>
              <p:nvPr>
                <p:ph type="body" idx="1"/>
              </p:nvPr>
            </p:nvSpPr>
            <p:spPr/>
            <p:txBody>
              <a:bodyPr/>
              <a:lstStyle/>
              <a:p>
                <a:r>
                  <a:rPr kumimoji="1" lang="ja-JP" altLang="en-US" dirty="0" smtClean="0"/>
                  <a:t>ペアの類似探索において、閾値以内の類似度になる全てのペアを探索するとき、再現率が </a:t>
                </a:r>
                <a:r>
                  <a:rPr kumimoji="1" lang="en-US" altLang="ja-JP" b="0" i="0" smtClean="0">
                    <a:latin typeface="Cambria Math" panose="02040503050406030204" pitchFamily="18" charset="0"/>
                  </a:rPr>
                  <a:t>𝑝</a:t>
                </a:r>
                <a:r>
                  <a:rPr kumimoji="1" lang="ja-JP" altLang="en-US" dirty="0" smtClean="0"/>
                  <a:t> </a:t>
                </a:r>
                <a:r>
                  <a:rPr kumimoji="1" lang="ja-JP" altLang="en-US" dirty="0" smtClean="0"/>
                  <a:t>以上、できるだけ小さい探索時間となる類似探索を、 </a:t>
                </a:r>
                <a:r>
                  <a:rPr kumimoji="1" lang="en-US" altLang="ja-JP" b="0" i="0" smtClean="0">
                    <a:latin typeface="Cambria Math" panose="02040503050406030204" pitchFamily="18" charset="0"/>
                  </a:rPr>
                  <a:t>𝑝</a:t>
                </a:r>
                <a:r>
                  <a:rPr kumimoji="1" lang="ja-JP" altLang="en-US" dirty="0" smtClean="0"/>
                  <a:t> 類似</a:t>
                </a:r>
                <a:r>
                  <a:rPr kumimoji="1" lang="ja-JP" altLang="en-US" dirty="0" smtClean="0"/>
                  <a:t>探索とします。本研究において再現率とは、すべての距離を計算して求めたペアの数の内、</a:t>
                </a:r>
                <a:r>
                  <a:rPr kumimoji="1" lang="en-US" altLang="ja-JP" dirty="0" smtClean="0"/>
                  <a:t>LSH</a:t>
                </a:r>
                <a:r>
                  <a:rPr kumimoji="1" lang="ja-JP" altLang="en-US" dirty="0" smtClean="0"/>
                  <a:t>を用いて求めたペアの数の割合とします。例えば、現在のブロッククローン検出における類似探索の再現率は、</a:t>
                </a:r>
                <a:r>
                  <a:rPr kumimoji="1" lang="en-US" altLang="ja-JP" dirty="0" smtClean="0"/>
                  <a:t>90%</a:t>
                </a:r>
                <a:r>
                  <a:rPr kumimoji="1" lang="ja-JP" altLang="en-US" dirty="0" smtClean="0"/>
                  <a:t>程度であり、類似度が閾値以内のクローンペアを約</a:t>
                </a:r>
                <a:r>
                  <a:rPr kumimoji="1" lang="en-US" altLang="ja-JP" dirty="0" smtClean="0"/>
                  <a:t>10%</a:t>
                </a:r>
                <a:r>
                  <a:rPr kumimoji="1" lang="ja-JP" altLang="en-US" dirty="0" smtClean="0"/>
                  <a:t>検出漏れしている状態です。この</a:t>
                </a:r>
                <a:r>
                  <a:rPr kumimoji="1" lang="en-US" altLang="ja-JP" dirty="0" smtClean="0"/>
                  <a:t>LSH</a:t>
                </a:r>
                <a:r>
                  <a:rPr kumimoji="1" lang="ja-JP" altLang="en-US" dirty="0" err="1" smtClean="0"/>
                  <a:t>での検</a:t>
                </a:r>
                <a:r>
                  <a:rPr kumimoji="1" lang="ja-JP" altLang="en-US" dirty="0" smtClean="0"/>
                  <a:t>出漏れは正確なプログラム解析のために支障をきたすと考えられます。</a:t>
                </a:r>
                <a:endParaRPr kumimoji="1" lang="en-US" altLang="ja-JP" dirty="0" smtClean="0"/>
              </a:p>
            </p:txBody>
          </p:sp>
        </mc:Fallback>
      </mc:AlternateContent>
      <p:sp>
        <p:nvSpPr>
          <p:cNvPr id="4" name="スライド番号プレースホルダー 3"/>
          <p:cNvSpPr>
            <a:spLocks noGrp="1"/>
          </p:cNvSpPr>
          <p:nvPr>
            <p:ph type="sldNum" sz="quarter" idx="10"/>
          </p:nvPr>
        </p:nvSpPr>
        <p:spPr/>
        <p:txBody>
          <a:bodyPr/>
          <a:lstStyle/>
          <a:p>
            <a:fld id="{4A18FE21-AC83-46D2-A4B3-6A261B29A386}" type="slidenum">
              <a:rPr kumimoji="1" lang="ja-JP" altLang="en-US" smtClean="0"/>
              <a:t>9</a:t>
            </a:fld>
            <a:endParaRPr kumimoji="1" lang="ja-JP" altLang="en-US"/>
          </a:p>
        </p:txBody>
      </p:sp>
    </p:spTree>
    <p:extLst>
      <p:ext uri="{BB962C8B-B14F-4D97-AF65-F5344CB8AC3E}">
        <p14:creationId xmlns:p14="http://schemas.microsoft.com/office/powerpoint/2010/main" val="264932469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userDrawn="1"/>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endParaRPr lang="en-US" altLang="ja-JP"/>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r>
              <a:rPr lang="en-US" altLang="ja-JP"/>
              <a:t>Software Engineering Laboratory, Department of Computer Science, Graduate School of Information Science and Technology, Osaka University</a:t>
            </a:r>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1D4BE88F-AC79-404B-A366-58BAA02F4B18}" type="slidenum">
              <a:rPr lang="en-US" altLang="ja-JP"/>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95FCEDA-DDFE-4B7C-AE5E-57A6BEDB3E14}" type="slidenum">
              <a:rPr lang="en-US" altLang="ja-JP"/>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6750888B-3E6B-4ACB-8BA9-DE98B16EC5AE}" type="slidenum">
              <a:rPr lang="en-US" altLang="ja-JP"/>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F5033E9-932D-4E41-95C3-341F9A6DAE17}" type="slidenum">
              <a:rPr lang="en-US" altLang="ja-JP"/>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F14C7DCA-020D-4247-A22F-0BC24CC97F92}" type="slidenum">
              <a:rPr lang="en-US" altLang="ja-JP"/>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A08A75B4-47F8-43D9-9E5B-0E2C9B0AE409}" type="slidenum">
              <a:rPr lang="en-US" altLang="ja-JP"/>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en-US" altLang="ja-JP"/>
          </a:p>
        </p:txBody>
      </p:sp>
      <p:sp>
        <p:nvSpPr>
          <p:cNvPr id="8" name="フッター プレースホルダ 7"/>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9" name="スライド番号プレースホルダ 8"/>
          <p:cNvSpPr>
            <a:spLocks noGrp="1"/>
          </p:cNvSpPr>
          <p:nvPr>
            <p:ph type="sldNum" sz="quarter" idx="12"/>
          </p:nvPr>
        </p:nvSpPr>
        <p:spPr/>
        <p:txBody>
          <a:bodyPr/>
          <a:lstStyle>
            <a:lvl1pPr>
              <a:defRPr/>
            </a:lvl1pPr>
          </a:lstStyle>
          <a:p>
            <a:fld id="{C8ECBEA5-8BEA-4480-82CA-444B6C1D4F6C}" type="slidenum">
              <a:rPr lang="en-US" altLang="ja-JP"/>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en-US" altLang="ja-JP"/>
          </a:p>
        </p:txBody>
      </p:sp>
      <p:sp>
        <p:nvSpPr>
          <p:cNvPr id="4" name="フッター プレースホルダ 3"/>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5" name="スライド番号プレースホルダ 4"/>
          <p:cNvSpPr>
            <a:spLocks noGrp="1"/>
          </p:cNvSpPr>
          <p:nvPr>
            <p:ph type="sldNum" sz="quarter" idx="12"/>
          </p:nvPr>
        </p:nvSpPr>
        <p:spPr/>
        <p:txBody>
          <a:bodyPr/>
          <a:lstStyle>
            <a:lvl1pPr>
              <a:defRPr/>
            </a:lvl1pPr>
          </a:lstStyle>
          <a:p>
            <a:fld id="{F4FF597C-9423-4BA2-89DC-CB3C381FCB2F}" type="slidenum">
              <a:rPr lang="en-US" altLang="ja-JP"/>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a:p>
        </p:txBody>
      </p:sp>
      <p:sp>
        <p:nvSpPr>
          <p:cNvPr id="3" name="フッター プレースホルダ 2"/>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4" name="スライド番号プレースホルダ 3"/>
          <p:cNvSpPr>
            <a:spLocks noGrp="1"/>
          </p:cNvSpPr>
          <p:nvPr>
            <p:ph type="sldNum" sz="quarter" idx="12"/>
          </p:nvPr>
        </p:nvSpPr>
        <p:spPr/>
        <p:txBody>
          <a:bodyPr/>
          <a:lstStyle>
            <a:lvl1pPr>
              <a:defRPr/>
            </a:lvl1pPr>
          </a:lstStyle>
          <a:p>
            <a:fld id="{97BD3AAF-9B93-4EBD-9D6A-7C8E767CC810}" type="slidenum">
              <a:rPr lang="en-US" altLang="ja-JP"/>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1EEF7108-8B0F-4C66-BCD7-C2DCCA69B2C3}" type="slidenum">
              <a:rPr lang="en-US" altLang="ja-JP"/>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4C0558E3-F664-4FB8-BEDB-E46489ABEAB3}" type="slidenum">
              <a:rPr lang="en-US" altLang="ja-JP"/>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endParaRPr lang="en-US" altLang="ja-JP"/>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altLang="ja-JP"/>
              <a:t>Software Engineering Laboratory, Department of Computer Science, Graduate School of Information Science and Technology, Osaka University</a:t>
            </a:r>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D5496B1-25AB-42E4-9FB2-6D8F98E71759}" type="slidenum">
              <a:rPr lang="en-US" altLang="ja-JP"/>
              <a:pPr/>
              <a:t>‹#›</a:t>
            </a:fld>
            <a:endParaRPr lang="en-US" altLang="ja-JP"/>
          </a:p>
        </p:txBody>
      </p:sp>
      <p:sp>
        <p:nvSpPr>
          <p:cNvPr id="1048" name="Text Box 24"/>
          <p:cNvSpPr txBox="1">
            <a:spLocks noChangeArrowheads="1"/>
          </p:cNvSpPr>
          <p:nvPr userDrawn="1"/>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33.png"/><Relationship Id="rId13" Type="http://schemas.openxmlformats.org/officeDocument/2006/relationships/image" Target="../media/image43.png"/><Relationship Id="rId3" Type="http://schemas.openxmlformats.org/officeDocument/2006/relationships/image" Target="../media/image26.png"/><Relationship Id="rId7" Type="http://schemas.openxmlformats.org/officeDocument/2006/relationships/image" Target="../media/image31.png"/><Relationship Id="rId12" Type="http://schemas.openxmlformats.org/officeDocument/2006/relationships/image" Target="../media/image42.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29.png"/><Relationship Id="rId11" Type="http://schemas.openxmlformats.org/officeDocument/2006/relationships/image" Target="../media/image36.png"/><Relationship Id="rId5" Type="http://schemas.openxmlformats.org/officeDocument/2006/relationships/image" Target="../media/image28.png"/><Relationship Id="rId10" Type="http://schemas.openxmlformats.org/officeDocument/2006/relationships/image" Target="../media/image35.png"/><Relationship Id="rId4" Type="http://schemas.openxmlformats.org/officeDocument/2006/relationships/image" Target="../media/image27.png"/><Relationship Id="rId9" Type="http://schemas.openxmlformats.org/officeDocument/2006/relationships/image" Target="../media/image34.png"/><Relationship Id="rId14" Type="http://schemas.openxmlformats.org/officeDocument/2006/relationships/image" Target="../media/image37.png"/></Relationships>
</file>

<file path=ppt/slides/_rels/slide12.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41.png"/><Relationship Id="rId5" Type="http://schemas.openxmlformats.org/officeDocument/2006/relationships/image" Target="../media/image40.png"/><Relationship Id="rId4" Type="http://schemas.openxmlformats.org/officeDocument/2006/relationships/image" Target="../media/image39.png"/></Relationships>
</file>

<file path=ppt/slides/_rels/slide13.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chart" Target="../charts/chart1.xml"/><Relationship Id="rId4" Type="http://schemas.openxmlformats.org/officeDocument/2006/relationships/image" Target="../media/image45.png"/></Relationships>
</file>

<file path=ppt/slides/_rels/slide14.xml.rels><?xml version="1.0" encoding="UTF-8" standalone="yes"?>
<Relationships xmlns="http://schemas.openxmlformats.org/package/2006/relationships"><Relationship Id="rId3" Type="http://schemas.openxmlformats.org/officeDocument/2006/relationships/image" Target="../media/image46.png"/><Relationship Id="rId7" Type="http://schemas.openxmlformats.org/officeDocument/2006/relationships/image" Target="../media/image48.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47.png"/><Relationship Id="rId5" Type="http://schemas.openxmlformats.org/officeDocument/2006/relationships/chart" Target="../charts/chart3.xml"/><Relationship Id="rId4" Type="http://schemas.openxmlformats.org/officeDocument/2006/relationships/chart" Target="../charts/chart2.xml"/></Relationships>
</file>

<file path=ppt/slides/_rels/slide15.xml.rels><?xml version="1.0" encoding="UTF-8" standalone="yes"?>
<Relationships xmlns="http://schemas.openxmlformats.org/package/2006/relationships"><Relationship Id="rId3" Type="http://schemas.openxmlformats.org/officeDocument/2006/relationships/image" Target="../media/image5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3.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9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50.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360.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60.png"/></Relationships>
</file>

<file path=ppt/slides/_rels/slide7.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12.png"/><Relationship Id="rId13" Type="http://schemas.openxmlformats.org/officeDocument/2006/relationships/image" Target="../media/image17.png"/><Relationship Id="rId18" Type="http://schemas.openxmlformats.org/officeDocument/2006/relationships/image" Target="../media/image22.png"/><Relationship Id="rId3" Type="http://schemas.openxmlformats.org/officeDocument/2006/relationships/image" Target="../media/image7.png"/><Relationship Id="rId21" Type="http://schemas.openxmlformats.org/officeDocument/2006/relationships/image" Target="../media/image25.png"/><Relationship Id="rId7" Type="http://schemas.openxmlformats.org/officeDocument/2006/relationships/image" Target="../media/image11.png"/><Relationship Id="rId12" Type="http://schemas.openxmlformats.org/officeDocument/2006/relationships/image" Target="../media/image16.png"/><Relationship Id="rId17" Type="http://schemas.openxmlformats.org/officeDocument/2006/relationships/image" Target="../media/image21.png"/><Relationship Id="rId2" Type="http://schemas.openxmlformats.org/officeDocument/2006/relationships/notesSlide" Target="../notesSlides/notesSlide8.xml"/><Relationship Id="rId16" Type="http://schemas.openxmlformats.org/officeDocument/2006/relationships/image" Target="../media/image20.png"/><Relationship Id="rId20" Type="http://schemas.openxmlformats.org/officeDocument/2006/relationships/image" Target="../media/image24.png"/><Relationship Id="rId1" Type="http://schemas.openxmlformats.org/officeDocument/2006/relationships/slideLayout" Target="../slideLayouts/slideLayout2.xml"/><Relationship Id="rId6" Type="http://schemas.openxmlformats.org/officeDocument/2006/relationships/image" Target="../media/image10.png"/><Relationship Id="rId11" Type="http://schemas.openxmlformats.org/officeDocument/2006/relationships/image" Target="../media/image15.png"/><Relationship Id="rId5" Type="http://schemas.openxmlformats.org/officeDocument/2006/relationships/image" Target="../media/image9.png"/><Relationship Id="rId15" Type="http://schemas.openxmlformats.org/officeDocument/2006/relationships/image" Target="../media/image19.png"/><Relationship Id="rId10" Type="http://schemas.openxmlformats.org/officeDocument/2006/relationships/image" Target="../media/image14.png"/><Relationship Id="rId19" Type="http://schemas.openxmlformats.org/officeDocument/2006/relationships/image" Target="../media/image23.png"/><Relationship Id="rId4" Type="http://schemas.openxmlformats.org/officeDocument/2006/relationships/image" Target="../media/image8.png"/><Relationship Id="rId9" Type="http://schemas.openxmlformats.org/officeDocument/2006/relationships/image" Target="../media/image13.png"/><Relationship Id="rId14" Type="http://schemas.openxmlformats.org/officeDocument/2006/relationships/image" Target="../media/image18.png"/></Relationships>
</file>

<file path=ppt/slides/_rels/slide9.xml.rels><?xml version="1.0" encoding="UTF-8" standalone="yes"?>
<Relationships xmlns="http://schemas.openxmlformats.org/package/2006/relationships"><Relationship Id="rId3" Type="http://schemas.openxmlformats.org/officeDocument/2006/relationships/image" Target="../media/image61.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90.png"/><Relationship Id="rId4" Type="http://schemas.openxmlformats.org/officeDocument/2006/relationships/image" Target="../media/image8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ja-JP" altLang="ja-JP" dirty="0">
                <a:latin typeface="+mn-ea"/>
              </a:rPr>
              <a:t>局所性鋭敏型ハッシュを</a:t>
            </a:r>
            <a:r>
              <a:rPr lang="en-US" altLang="ja-JP" dirty="0">
                <a:latin typeface="+mn-ea"/>
              </a:rPr>
              <a:t/>
            </a:r>
            <a:br>
              <a:rPr lang="en-US" altLang="ja-JP" dirty="0">
                <a:latin typeface="+mn-ea"/>
              </a:rPr>
            </a:br>
            <a:r>
              <a:rPr lang="ja-JP" altLang="ja-JP" dirty="0">
                <a:latin typeface="+mn-ea"/>
              </a:rPr>
              <a:t>用いたコードクローン検出の</a:t>
            </a:r>
            <a:r>
              <a:rPr lang="en-US" altLang="ja-JP" dirty="0">
                <a:latin typeface="+mn-ea"/>
              </a:rPr>
              <a:t/>
            </a:r>
            <a:br>
              <a:rPr lang="en-US" altLang="ja-JP" dirty="0">
                <a:latin typeface="+mn-ea"/>
              </a:rPr>
            </a:br>
            <a:r>
              <a:rPr lang="ja-JP" altLang="ja-JP" dirty="0">
                <a:latin typeface="+mn-ea"/>
              </a:rPr>
              <a:t>ためのパラメータ決定</a:t>
            </a:r>
            <a:r>
              <a:rPr lang="ja-JP" altLang="ja-JP" dirty="0" smtClean="0">
                <a:latin typeface="+mn-ea"/>
              </a:rPr>
              <a:t>手法</a:t>
            </a:r>
            <a:endParaRPr kumimoji="1" lang="ja-JP" altLang="en-US" dirty="0"/>
          </a:p>
        </p:txBody>
      </p:sp>
      <p:sp>
        <p:nvSpPr>
          <p:cNvPr id="3" name="サブタイトル 2"/>
          <p:cNvSpPr>
            <a:spLocks noGrp="1"/>
          </p:cNvSpPr>
          <p:nvPr>
            <p:ph type="subTitle" idx="1"/>
          </p:nvPr>
        </p:nvSpPr>
        <p:spPr>
          <a:xfrm>
            <a:off x="0" y="3573463"/>
            <a:ext cx="9144000" cy="1752600"/>
          </a:xfrm>
        </p:spPr>
        <p:txBody>
          <a:bodyPr/>
          <a:lstStyle/>
          <a:p>
            <a:r>
              <a:rPr lang="ja-JP" altLang="en-US" dirty="0" smtClean="0"/>
              <a:t>○徳井翔梧</a:t>
            </a:r>
            <a:r>
              <a:rPr lang="en-US" altLang="ja-JP" baseline="30000" dirty="0" smtClean="0"/>
              <a:t>1</a:t>
            </a:r>
            <a:r>
              <a:rPr lang="ja-JP" altLang="en-US" sz="2800" dirty="0"/>
              <a:t>　</a:t>
            </a:r>
            <a:r>
              <a:rPr lang="ja-JP" altLang="en-US" dirty="0"/>
              <a:t>吉田則裕</a:t>
            </a:r>
            <a:r>
              <a:rPr lang="en-US" altLang="ja-JP" baseline="30000" dirty="0"/>
              <a:t>2</a:t>
            </a:r>
            <a:r>
              <a:rPr lang="ja-JP" altLang="en-US" baseline="30000" dirty="0"/>
              <a:t>　</a:t>
            </a:r>
            <a:r>
              <a:rPr lang="ja-JP" altLang="en-US" dirty="0"/>
              <a:t>崔恩瀞</a:t>
            </a:r>
            <a:r>
              <a:rPr lang="en-US" altLang="ja-JP" baseline="30000" dirty="0"/>
              <a:t>3  </a:t>
            </a:r>
            <a:r>
              <a:rPr lang="ja-JP" altLang="en-US" dirty="0"/>
              <a:t>井上克郎</a:t>
            </a:r>
            <a:r>
              <a:rPr lang="en-US" altLang="ja-JP" baseline="30000" dirty="0">
                <a:solidFill>
                  <a:srgbClr val="000000"/>
                </a:solidFill>
              </a:rPr>
              <a:t>1</a:t>
            </a:r>
            <a:endParaRPr lang="en-US" altLang="ja-JP" sz="2800" dirty="0">
              <a:solidFill>
                <a:srgbClr val="000000"/>
              </a:solidFill>
            </a:endParaRPr>
          </a:p>
          <a:p>
            <a:r>
              <a:rPr lang="en-US" altLang="ja-JP" sz="2800" baseline="30000" dirty="0"/>
              <a:t>1</a:t>
            </a:r>
            <a:r>
              <a:rPr lang="ja-JP" altLang="en-US" sz="2800" dirty="0"/>
              <a:t>大阪大学</a:t>
            </a:r>
            <a:r>
              <a:rPr lang="en-US" altLang="ja-JP" sz="2800" baseline="30000" dirty="0"/>
              <a:t> 2</a:t>
            </a:r>
            <a:r>
              <a:rPr lang="ja-JP" altLang="en-US" sz="2800" dirty="0"/>
              <a:t>名古屋大学 </a:t>
            </a:r>
            <a:r>
              <a:rPr lang="en-US" altLang="ja-JP" sz="2800" baseline="30000" dirty="0"/>
              <a:t>3</a:t>
            </a:r>
            <a:r>
              <a:rPr lang="ja-JP" altLang="en-US" sz="2800" dirty="0"/>
              <a:t>奈良先端科学技術大学院大学</a:t>
            </a:r>
          </a:p>
        </p:txBody>
      </p:sp>
      <p:sp>
        <p:nvSpPr>
          <p:cNvPr id="4" name="スライド番号プレースホルダー 3"/>
          <p:cNvSpPr>
            <a:spLocks noGrp="1"/>
          </p:cNvSpPr>
          <p:nvPr>
            <p:ph type="sldNum" sz="quarter" idx="4"/>
          </p:nvPr>
        </p:nvSpPr>
        <p:spPr/>
        <p:txBody>
          <a:bodyPr/>
          <a:lstStyle/>
          <a:p>
            <a:fld id="{1D4BE88F-AC79-404B-A366-58BAA02F4B18}" type="slidenum">
              <a:rPr lang="en-US" altLang="ja-JP" smtClean="0"/>
              <a:pPr/>
              <a:t>1</a:t>
            </a:fld>
            <a:endParaRPr lang="en-US" altLang="ja-JP"/>
          </a:p>
        </p:txBody>
      </p:sp>
    </p:spTree>
    <p:extLst>
      <p:ext uri="{BB962C8B-B14F-4D97-AF65-F5344CB8AC3E}">
        <p14:creationId xmlns:p14="http://schemas.microsoft.com/office/powerpoint/2010/main" val="4458344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000" dirty="0" smtClean="0">
                <a:latin typeface="+mn-ea"/>
                <a:ea typeface="+mn-ea"/>
              </a:rPr>
              <a:t>研究概要</a:t>
            </a:r>
            <a:endParaRPr kumimoji="1" lang="ja-JP" altLang="en-US" sz="4000" dirty="0">
              <a:latin typeface="+mn-ea"/>
              <a:ea typeface="+mn-ea"/>
            </a:endParaRPr>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pPr marL="0" indent="0">
                  <a:buNone/>
                </a:pPr>
                <a:r>
                  <a:rPr lang="en-US" altLang="ja-JP" sz="2800" dirty="0" smtClean="0">
                    <a:latin typeface="+mn-ea"/>
                  </a:rPr>
                  <a:t>LSH</a:t>
                </a:r>
                <a:r>
                  <a:rPr lang="ja-JP" altLang="en-US" sz="2800" dirty="0" smtClean="0">
                    <a:latin typeface="+mn-ea"/>
                  </a:rPr>
                  <a:t>を用いるコードクローン検出法の問題点</a:t>
                </a:r>
                <a:endParaRPr lang="en-US" altLang="ja-JP" sz="2400" dirty="0" smtClean="0">
                  <a:latin typeface="+mn-ea"/>
                </a:endParaRPr>
              </a:p>
              <a:p>
                <a:r>
                  <a:rPr lang="ja-JP" altLang="en-US" sz="2400" dirty="0" smtClean="0">
                    <a:latin typeface="+mn-ea"/>
                  </a:rPr>
                  <a:t>類似探索の処理において検出漏れの度合いが不明</a:t>
                </a:r>
                <a:endParaRPr lang="en-US" altLang="ja-JP" sz="2400" dirty="0">
                  <a:latin typeface="+mn-ea"/>
                </a:endParaRPr>
              </a:p>
              <a:p>
                <a:r>
                  <a:rPr lang="ja-JP" altLang="en-US" sz="2400" dirty="0">
                    <a:latin typeface="+mn-ea"/>
                  </a:rPr>
                  <a:t>類似</a:t>
                </a:r>
                <a:r>
                  <a:rPr lang="ja-JP" altLang="en-US" sz="2400" dirty="0" smtClean="0">
                    <a:latin typeface="+mn-ea"/>
                  </a:rPr>
                  <a:t>探索に時間がかかる</a:t>
                </a:r>
                <a:endParaRPr lang="en-US" altLang="ja-JP" sz="2400" dirty="0" smtClean="0">
                  <a:latin typeface="+mn-ea"/>
                </a:endParaRPr>
              </a:p>
              <a:p>
                <a:pPr lvl="1"/>
                <a:endParaRPr lang="en-US" altLang="ja-JP" sz="2000" dirty="0" smtClean="0">
                  <a:latin typeface="+mn-ea"/>
                </a:endParaRPr>
              </a:p>
              <a:p>
                <a:pPr lvl="1"/>
                <a:endParaRPr lang="en-US" altLang="ja-JP" sz="2000" dirty="0" smtClean="0">
                  <a:latin typeface="+mn-ea"/>
                </a:endParaRPr>
              </a:p>
              <a:p>
                <a:pPr lvl="1"/>
                <a:endParaRPr lang="en-US" altLang="ja-JP" sz="2000" dirty="0" smtClean="0">
                  <a:latin typeface="+mn-ea"/>
                </a:endParaRPr>
              </a:p>
              <a:p>
                <a:pPr marL="457200" lvl="1" indent="0">
                  <a:buNone/>
                </a:pPr>
                <a:endParaRPr lang="en-US" altLang="ja-JP" sz="2000" dirty="0" smtClean="0">
                  <a:latin typeface="+mn-ea"/>
                </a:endParaRPr>
              </a:p>
              <a:p>
                <a:pPr marL="0" indent="0">
                  <a:buNone/>
                </a:pPr>
                <a:r>
                  <a:rPr kumimoji="1" lang="ja-JP" altLang="en-US" sz="2800" dirty="0" smtClean="0">
                    <a:latin typeface="+mn-ea"/>
                  </a:rPr>
                  <a:t>本研究</a:t>
                </a:r>
                <a:r>
                  <a:rPr lang="ja-JP" altLang="en-US" sz="2800" dirty="0" smtClean="0">
                    <a:latin typeface="+mn-ea"/>
                  </a:rPr>
                  <a:t>で</a:t>
                </a:r>
                <a:r>
                  <a:rPr lang="ja-JP" altLang="en-US" sz="2800" dirty="0">
                    <a:latin typeface="+mn-ea"/>
                  </a:rPr>
                  <a:t>は</a:t>
                </a:r>
                <a:endParaRPr kumimoji="1" lang="en-US" altLang="ja-JP" sz="2400" dirty="0" smtClean="0">
                  <a:latin typeface="+mn-ea"/>
                </a:endParaRPr>
              </a:p>
              <a:p>
                <a:r>
                  <a:rPr lang="en-US" altLang="ja-JP" sz="2400" dirty="0" smtClean="0">
                    <a:latin typeface="+mn-ea"/>
                  </a:rPr>
                  <a:t>FALCONN</a:t>
                </a:r>
                <a:r>
                  <a:rPr lang="ja-JP" altLang="en-US" sz="2400" dirty="0" smtClean="0">
                    <a:latin typeface="+mn-ea"/>
                  </a:rPr>
                  <a:t>を用いるブロッククローン検出法</a:t>
                </a:r>
                <a:r>
                  <a:rPr lang="ja-JP" altLang="en-US" sz="2400" dirty="0">
                    <a:latin typeface="+mn-ea"/>
                  </a:rPr>
                  <a:t>の</a:t>
                </a:r>
                <a:r>
                  <a:rPr lang="en-US" altLang="ja-JP" sz="2400" dirty="0">
                    <a:latin typeface="+mn-ea"/>
                  </a:rPr>
                  <a:t/>
                </a:r>
                <a:br>
                  <a:rPr lang="en-US" altLang="ja-JP" sz="2400" dirty="0">
                    <a:latin typeface="+mn-ea"/>
                  </a:rPr>
                </a:br>
                <a14:m>
                  <m:oMath xmlns:m="http://schemas.openxmlformats.org/officeDocument/2006/math">
                    <m:r>
                      <a:rPr lang="en-US" altLang="ja-JP" sz="2400" b="0" i="1" smtClean="0">
                        <a:latin typeface="Cambria Math" panose="02040503050406030204" pitchFamily="18" charset="0"/>
                      </a:rPr>
                      <m:t>𝑝</m:t>
                    </m:r>
                  </m:oMath>
                </a14:m>
                <a:r>
                  <a:rPr lang="ja-JP" altLang="en-US" sz="2400" dirty="0" smtClean="0">
                    <a:latin typeface="+mn-ea"/>
                  </a:rPr>
                  <a:t>類似探索のためのパラメータ決定手法を提案</a:t>
                </a:r>
                <a:endParaRPr lang="en-US" altLang="ja-JP" sz="2400" dirty="0" smtClean="0">
                  <a:latin typeface="+mn-ea"/>
                </a:endParaRPr>
              </a:p>
              <a:p>
                <a:pPr lvl="1"/>
                <a:r>
                  <a:rPr lang="ja-JP" altLang="en-US" sz="2000" dirty="0" smtClean="0">
                    <a:latin typeface="+mn-ea"/>
                  </a:rPr>
                  <a:t>類似</a:t>
                </a:r>
                <a:r>
                  <a:rPr lang="ja-JP" altLang="en-US" sz="2000" dirty="0">
                    <a:latin typeface="+mn-ea"/>
                  </a:rPr>
                  <a:t>探索</a:t>
                </a:r>
                <a:r>
                  <a:rPr kumimoji="1" lang="ja-JP" altLang="en-US" sz="2000" dirty="0" smtClean="0">
                    <a:latin typeface="+mn-ea"/>
                  </a:rPr>
                  <a:t>の</a:t>
                </a:r>
                <a:r>
                  <a:rPr kumimoji="1" lang="ja-JP" altLang="en-US" sz="2000" u="sng" dirty="0" smtClean="0">
                    <a:latin typeface="+mn-ea"/>
                  </a:rPr>
                  <a:t>再現率を</a:t>
                </a:r>
                <a14:m>
                  <m:oMath xmlns:m="http://schemas.openxmlformats.org/officeDocument/2006/math">
                    <m:r>
                      <a:rPr kumimoji="1" lang="en-US" altLang="ja-JP" sz="2000" b="0" i="1" u="sng" smtClean="0">
                        <a:latin typeface="Cambria Math" panose="02040503050406030204" pitchFamily="18" charset="0"/>
                      </a:rPr>
                      <m:t>𝑝</m:t>
                    </m:r>
                  </m:oMath>
                </a14:m>
                <a:r>
                  <a:rPr kumimoji="1" lang="ja-JP" altLang="en-US" sz="2000" u="sng" dirty="0" smtClean="0">
                    <a:latin typeface="+mn-ea"/>
                  </a:rPr>
                  <a:t>以上</a:t>
                </a:r>
                <a:r>
                  <a:rPr kumimoji="1" lang="ja-JP" altLang="en-US" sz="2000" dirty="0" smtClean="0">
                    <a:latin typeface="+mn-ea"/>
                  </a:rPr>
                  <a:t>にさせた上で類似探索の</a:t>
                </a:r>
                <a:r>
                  <a:rPr kumimoji="1" lang="ja-JP" altLang="en-US" sz="2000" u="sng" dirty="0" smtClean="0">
                    <a:latin typeface="+mn-ea"/>
                  </a:rPr>
                  <a:t>時間を削減</a:t>
                </a:r>
                <a:endParaRPr lang="en-US" altLang="ja-JP" sz="2000" u="sng" dirty="0" smtClean="0">
                  <a:latin typeface="+mn-ea"/>
                </a:endParaRPr>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a:blip r:embed="rId3"/>
                <a:stretch>
                  <a:fillRect l="-1481" t="-1482" b="-2426"/>
                </a:stretch>
              </a:blipFill>
            </p:spPr>
            <p:txBody>
              <a:bodyPr/>
              <a:lstStyle/>
              <a:p>
                <a:r>
                  <a:rPr lang="ja-JP" altLang="en-US">
                    <a:noFill/>
                  </a:rPr>
                  <a:t> </a:t>
                </a:r>
              </a:p>
            </p:txBody>
          </p:sp>
        </mc:Fallback>
      </mc:AlternateContent>
      <p:sp>
        <p:nvSpPr>
          <p:cNvPr id="5" name="下矢印 4"/>
          <p:cNvSpPr/>
          <p:nvPr/>
        </p:nvSpPr>
        <p:spPr>
          <a:xfrm>
            <a:off x="3756842" y="4261802"/>
            <a:ext cx="1619204" cy="605117"/>
          </a:xfrm>
          <a:prstGeom prst="downArrow">
            <a:avLst/>
          </a:prstGeom>
          <a:solidFill>
            <a:srgbClr val="00B0F0"/>
          </a:solidFill>
          <a:ln>
            <a:solidFill>
              <a:srgbClr val="0033CC"/>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solidFill>
                <a:srgbClr val="0099FF"/>
              </a:solidFill>
              <a:latin typeface="+mn-ea"/>
            </a:endParaRPr>
          </a:p>
        </p:txBody>
      </p:sp>
      <p:sp>
        <p:nvSpPr>
          <p:cNvPr id="9" name="スライド番号プレースホルダー 8"/>
          <p:cNvSpPr>
            <a:spLocks noGrp="1"/>
          </p:cNvSpPr>
          <p:nvPr>
            <p:ph type="sldNum" sz="quarter" idx="12"/>
          </p:nvPr>
        </p:nvSpPr>
        <p:spPr/>
        <p:txBody>
          <a:bodyPr/>
          <a:lstStyle/>
          <a:p>
            <a:fld id="{9F5033E9-932D-4E41-95C3-341F9A6DAE17}" type="slidenum">
              <a:rPr lang="en-US" altLang="ja-JP" smtClean="0"/>
              <a:pPr/>
              <a:t>10</a:t>
            </a:fld>
            <a:endParaRPr lang="en-US" altLang="ja-JP"/>
          </a:p>
        </p:txBody>
      </p:sp>
      <p:graphicFrame>
        <p:nvGraphicFramePr>
          <p:cNvPr id="4" name="表 3"/>
          <p:cNvGraphicFramePr>
            <a:graphicFrameLocks noGrp="1"/>
          </p:cNvGraphicFramePr>
          <p:nvPr>
            <p:extLst>
              <p:ext uri="{D42A27DB-BD31-4B8C-83A1-F6EECF244321}">
                <p14:modId xmlns:p14="http://schemas.microsoft.com/office/powerpoint/2010/main" val="3640622653"/>
              </p:ext>
            </p:extLst>
          </p:nvPr>
        </p:nvGraphicFramePr>
        <p:xfrm>
          <a:off x="1950578" y="3002558"/>
          <a:ext cx="5231731" cy="1107440"/>
        </p:xfrm>
        <a:graphic>
          <a:graphicData uri="http://schemas.openxmlformats.org/drawingml/2006/table">
            <a:tbl>
              <a:tblPr firstRow="1" bandRow="1">
                <a:tableStyleId>{21E4AEA4-8DFA-4A89-87EB-49C32662AFE0}</a:tableStyleId>
              </a:tblPr>
              <a:tblGrid>
                <a:gridCol w="2187742">
                  <a:extLst>
                    <a:ext uri="{9D8B030D-6E8A-4147-A177-3AD203B41FA5}">
                      <a16:colId xmlns:a16="http://schemas.microsoft.com/office/drawing/2014/main" val="3052815413"/>
                    </a:ext>
                  </a:extLst>
                </a:gridCol>
                <a:gridCol w="1088857">
                  <a:extLst>
                    <a:ext uri="{9D8B030D-6E8A-4147-A177-3AD203B41FA5}">
                      <a16:colId xmlns:a16="http://schemas.microsoft.com/office/drawing/2014/main" val="1776252950"/>
                    </a:ext>
                  </a:extLst>
                </a:gridCol>
                <a:gridCol w="1955132">
                  <a:extLst>
                    <a:ext uri="{9D8B030D-6E8A-4147-A177-3AD203B41FA5}">
                      <a16:colId xmlns:a16="http://schemas.microsoft.com/office/drawing/2014/main" val="635209779"/>
                    </a:ext>
                  </a:extLst>
                </a:gridCol>
              </a:tblGrid>
              <a:tr h="280279">
                <a:tc>
                  <a:txBody>
                    <a:bodyPr/>
                    <a:lstStyle/>
                    <a:p>
                      <a:endParaRPr kumimoji="1" lang="ja-JP" altLang="en-US" dirty="0"/>
                    </a:p>
                  </a:txBody>
                  <a:tcPr/>
                </a:tc>
                <a:tc>
                  <a:txBody>
                    <a:bodyPr/>
                    <a:lstStyle/>
                    <a:p>
                      <a:pPr algn="ctr"/>
                      <a:r>
                        <a:rPr kumimoji="1" lang="ja-JP" altLang="en-US" dirty="0" smtClean="0"/>
                        <a:t>再現率</a:t>
                      </a:r>
                      <a:endParaRPr kumimoji="1" lang="ja-JP" altLang="en-US" dirty="0"/>
                    </a:p>
                  </a:txBody>
                  <a:tcPr/>
                </a:tc>
                <a:tc>
                  <a:txBody>
                    <a:bodyPr/>
                    <a:lstStyle/>
                    <a:p>
                      <a:pPr algn="ctr"/>
                      <a:r>
                        <a:rPr kumimoji="1" lang="ja-JP" altLang="en-US" dirty="0" smtClean="0"/>
                        <a:t>類似探索時間</a:t>
                      </a:r>
                      <a:endParaRPr kumimoji="1" lang="ja-JP" altLang="en-US" dirty="0"/>
                    </a:p>
                  </a:txBody>
                  <a:tcPr/>
                </a:tc>
                <a:extLst>
                  <a:ext uri="{0D108BD9-81ED-4DB2-BD59-A6C34878D82A}">
                    <a16:rowId xmlns:a16="http://schemas.microsoft.com/office/drawing/2014/main" val="584766438"/>
                  </a:ext>
                </a:extLst>
              </a:tr>
              <a:tr h="370840">
                <a:tc>
                  <a:txBody>
                    <a:bodyPr/>
                    <a:lstStyle/>
                    <a:p>
                      <a:r>
                        <a:rPr kumimoji="1" lang="ja-JP" altLang="en-US" dirty="0" smtClean="0"/>
                        <a:t>近傍点を増加させる</a:t>
                      </a:r>
                      <a:endParaRPr kumimoji="1" lang="ja-JP" altLang="en-US" dirty="0"/>
                    </a:p>
                  </a:txBody>
                  <a:tcPr/>
                </a:tc>
                <a:tc>
                  <a:txBody>
                    <a:bodyPr/>
                    <a:lstStyle/>
                    <a:p>
                      <a:pPr algn="ctr"/>
                      <a:r>
                        <a:rPr kumimoji="1" lang="ja-JP" altLang="en-US" dirty="0" smtClean="0">
                          <a:solidFill>
                            <a:srgbClr val="FF0000"/>
                          </a:solidFill>
                        </a:rPr>
                        <a:t>上がる</a:t>
                      </a:r>
                      <a:endParaRPr kumimoji="1" lang="ja-JP" altLang="en-US" dirty="0">
                        <a:solidFill>
                          <a:srgbClr val="FF0000"/>
                        </a:solidFill>
                      </a:endParaRPr>
                    </a:p>
                  </a:txBody>
                  <a:tcPr/>
                </a:tc>
                <a:tc>
                  <a:txBody>
                    <a:bodyPr/>
                    <a:lstStyle/>
                    <a:p>
                      <a:pPr algn="ctr"/>
                      <a:r>
                        <a:rPr kumimoji="1" lang="ja-JP" altLang="en-US" dirty="0" smtClean="0">
                          <a:solidFill>
                            <a:schemeClr val="accent4">
                              <a:lumMod val="95000"/>
                              <a:lumOff val="5000"/>
                            </a:schemeClr>
                          </a:solidFill>
                        </a:rPr>
                        <a:t>長くなる</a:t>
                      </a:r>
                      <a:endParaRPr kumimoji="1" lang="ja-JP" altLang="en-US" dirty="0">
                        <a:solidFill>
                          <a:schemeClr val="accent4">
                            <a:lumMod val="95000"/>
                            <a:lumOff val="5000"/>
                          </a:schemeClr>
                        </a:solidFill>
                      </a:endParaRPr>
                    </a:p>
                  </a:txBody>
                  <a:tcPr/>
                </a:tc>
                <a:extLst>
                  <a:ext uri="{0D108BD9-81ED-4DB2-BD59-A6C34878D82A}">
                    <a16:rowId xmlns:a16="http://schemas.microsoft.com/office/drawing/2014/main" val="174106979"/>
                  </a:ext>
                </a:extLst>
              </a:tr>
              <a:tr h="370840">
                <a:tc>
                  <a:txBody>
                    <a:bodyPr/>
                    <a:lstStyle/>
                    <a:p>
                      <a:r>
                        <a:rPr kumimoji="1" lang="ja-JP" altLang="en-US" dirty="0" smtClean="0"/>
                        <a:t>近傍点を減少させる</a:t>
                      </a:r>
                      <a:endParaRPr kumimoji="1" lang="ja-JP" altLang="en-US" dirty="0"/>
                    </a:p>
                  </a:txBody>
                  <a:tcPr/>
                </a:tc>
                <a:tc>
                  <a:txBody>
                    <a:bodyPr/>
                    <a:lstStyle/>
                    <a:p>
                      <a:pPr algn="ctr"/>
                      <a:r>
                        <a:rPr kumimoji="1" lang="ja-JP" altLang="en-US" dirty="0" smtClean="0"/>
                        <a:t>下がる</a:t>
                      </a:r>
                      <a:endParaRPr kumimoji="1" lang="ja-JP" altLang="en-US" dirty="0"/>
                    </a:p>
                  </a:txBody>
                  <a:tcPr/>
                </a:tc>
                <a:tc>
                  <a:txBody>
                    <a:bodyPr/>
                    <a:lstStyle/>
                    <a:p>
                      <a:pPr algn="ctr"/>
                      <a:r>
                        <a:rPr kumimoji="1" lang="ja-JP" altLang="en-US" dirty="0" smtClean="0">
                          <a:solidFill>
                            <a:srgbClr val="FF0000"/>
                          </a:solidFill>
                        </a:rPr>
                        <a:t>短くなる</a:t>
                      </a:r>
                      <a:endParaRPr kumimoji="1" lang="ja-JP" altLang="en-US" dirty="0">
                        <a:solidFill>
                          <a:srgbClr val="FF0000"/>
                        </a:solidFill>
                      </a:endParaRPr>
                    </a:p>
                  </a:txBody>
                  <a:tcPr/>
                </a:tc>
                <a:extLst>
                  <a:ext uri="{0D108BD9-81ED-4DB2-BD59-A6C34878D82A}">
                    <a16:rowId xmlns:a16="http://schemas.microsoft.com/office/drawing/2014/main" val="1225809968"/>
                  </a:ext>
                </a:extLst>
              </a:tr>
            </a:tbl>
          </a:graphicData>
        </a:graphic>
      </p:graphicFrame>
    </p:spTree>
    <p:extLst>
      <p:ext uri="{BB962C8B-B14F-4D97-AF65-F5344CB8AC3E}">
        <p14:creationId xmlns:p14="http://schemas.microsoft.com/office/powerpoint/2010/main" val="42488056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4000" dirty="0" smtClean="0"/>
              <a:t>FALCONN</a:t>
            </a:r>
            <a:r>
              <a:rPr kumimoji="1" lang="ja-JP" altLang="en-US" sz="4000" dirty="0" smtClean="0"/>
              <a:t>のハッシュ関数</a:t>
            </a:r>
            <a:endParaRPr kumimoji="1" lang="ja-JP" altLang="en-US" sz="4000" dirty="0"/>
          </a:p>
        </p:txBody>
      </p:sp>
      <mc:AlternateContent xmlns:mc="http://schemas.openxmlformats.org/markup-compatibility/2006" xmlns:a14="http://schemas.microsoft.com/office/drawing/2010/main">
        <mc:Choice Requires="a14">
          <p:sp>
            <p:nvSpPr>
              <p:cNvPr id="9" name="正方形/長方形 8"/>
              <p:cNvSpPr/>
              <p:nvPr/>
            </p:nvSpPr>
            <p:spPr>
              <a:xfrm>
                <a:off x="793459" y="3587383"/>
                <a:ext cx="379206"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i="1" smtClean="0">
                          <a:latin typeface="Cambria Math" panose="02040503050406030204" pitchFamily="18" charset="0"/>
                        </a:rPr>
                        <m:t>𝑥</m:t>
                      </m:r>
                    </m:oMath>
                  </m:oMathPara>
                </a14:m>
                <a:endParaRPr lang="ja-JP" altLang="en-US" dirty="0"/>
              </a:p>
            </p:txBody>
          </p:sp>
        </mc:Choice>
        <mc:Fallback xmlns="">
          <p:sp>
            <p:nvSpPr>
              <p:cNvPr id="9" name="正方形/長方形 8"/>
              <p:cNvSpPr>
                <a:spLocks noRot="1" noChangeAspect="1" noMove="1" noResize="1" noEditPoints="1" noAdjustHandles="1" noChangeArrowheads="1" noChangeShapeType="1" noTextEdit="1"/>
              </p:cNvSpPr>
              <p:nvPr/>
            </p:nvSpPr>
            <p:spPr>
              <a:xfrm>
                <a:off x="793459" y="3587383"/>
                <a:ext cx="379206" cy="369332"/>
              </a:xfrm>
              <a:prstGeom prst="rect">
                <a:avLst/>
              </a:prstGeom>
              <a:blipFill>
                <a:blip r:embed="rId3"/>
                <a:stretch>
                  <a:fillRect/>
                </a:stretch>
              </a:blipFill>
            </p:spPr>
            <p:txBody>
              <a:bodyPr/>
              <a:lstStyle/>
              <a:p>
                <a:r>
                  <a:rPr lang="ja-JP" altLang="en-US">
                    <a:noFill/>
                  </a:rPr>
                  <a:t> </a:t>
                </a:r>
              </a:p>
            </p:txBody>
          </p:sp>
        </mc:Fallback>
      </mc:AlternateContent>
      <p:sp>
        <p:nvSpPr>
          <p:cNvPr id="11" name="右矢印 10"/>
          <p:cNvSpPr/>
          <p:nvPr/>
        </p:nvSpPr>
        <p:spPr>
          <a:xfrm>
            <a:off x="1327263" y="3674648"/>
            <a:ext cx="701476" cy="246631"/>
          </a:xfrm>
          <a:prstGeom prst="rightArrow">
            <a:avLst/>
          </a:prstGeom>
          <a:solidFill>
            <a:srgbClr val="00B0F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mc:AlternateContent xmlns:mc="http://schemas.openxmlformats.org/markup-compatibility/2006" xmlns:a14="http://schemas.microsoft.com/office/drawing/2010/main">
        <mc:Choice Requires="a14">
          <p:sp>
            <p:nvSpPr>
              <p:cNvPr id="12" name="正方形/長方形 11"/>
              <p:cNvSpPr/>
              <p:nvPr/>
            </p:nvSpPr>
            <p:spPr>
              <a:xfrm>
                <a:off x="2174975" y="3582706"/>
                <a:ext cx="525080"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b="0" i="1" smtClean="0">
                          <a:latin typeface="Cambria Math" panose="02040503050406030204" pitchFamily="18" charset="0"/>
                        </a:rPr>
                        <m:t>𝐴</m:t>
                      </m:r>
                      <m:r>
                        <a:rPr lang="en-US" altLang="ja-JP" i="1" smtClean="0">
                          <a:latin typeface="Cambria Math" panose="02040503050406030204" pitchFamily="18" charset="0"/>
                        </a:rPr>
                        <m:t>𝑥</m:t>
                      </m:r>
                    </m:oMath>
                  </m:oMathPara>
                </a14:m>
                <a:endParaRPr lang="ja-JP" altLang="en-US" dirty="0"/>
              </a:p>
            </p:txBody>
          </p:sp>
        </mc:Choice>
        <mc:Fallback xmlns="">
          <p:sp>
            <p:nvSpPr>
              <p:cNvPr id="12" name="正方形/長方形 11"/>
              <p:cNvSpPr>
                <a:spLocks noRot="1" noChangeAspect="1" noMove="1" noResize="1" noEditPoints="1" noAdjustHandles="1" noChangeArrowheads="1" noChangeShapeType="1" noTextEdit="1"/>
              </p:cNvSpPr>
              <p:nvPr/>
            </p:nvSpPr>
            <p:spPr>
              <a:xfrm>
                <a:off x="2174975" y="3582706"/>
                <a:ext cx="525080" cy="369332"/>
              </a:xfrm>
              <a:prstGeom prst="rect">
                <a:avLst/>
              </a:prstGeom>
              <a:blipFill>
                <a:blip r:embed="rId4"/>
                <a:stretch>
                  <a:fillRect/>
                </a:stretch>
              </a:blipFill>
            </p:spPr>
            <p:txBody>
              <a:bodyPr/>
              <a:lstStyle/>
              <a:p>
                <a:r>
                  <a:rPr lang="ja-JP" altLang="en-US">
                    <a:noFill/>
                  </a:rPr>
                  <a:t> </a:t>
                </a:r>
              </a:p>
            </p:txBody>
          </p:sp>
        </mc:Fallback>
      </mc:AlternateContent>
      <p:sp>
        <p:nvSpPr>
          <p:cNvPr id="13" name="テキスト ボックス 12"/>
          <p:cNvSpPr txBox="1"/>
          <p:nvPr/>
        </p:nvSpPr>
        <p:spPr>
          <a:xfrm>
            <a:off x="1289112" y="4046638"/>
            <a:ext cx="777777" cy="307777"/>
          </a:xfrm>
          <a:prstGeom prst="rect">
            <a:avLst/>
          </a:prstGeom>
        </p:spPr>
        <p:style>
          <a:lnRef idx="2">
            <a:schemeClr val="accent5"/>
          </a:lnRef>
          <a:fillRef idx="1">
            <a:schemeClr val="lt1"/>
          </a:fillRef>
          <a:effectRef idx="0">
            <a:schemeClr val="accent5"/>
          </a:effectRef>
          <a:fontRef idx="minor">
            <a:schemeClr val="dk1"/>
          </a:fontRef>
        </p:style>
        <p:txBody>
          <a:bodyPr wrap="none" rtlCol="0">
            <a:spAutoFit/>
          </a:bodyPr>
          <a:lstStyle/>
          <a:p>
            <a:r>
              <a:rPr lang="en-US" altLang="ja-JP" sz="1400" dirty="0" smtClean="0">
                <a:latin typeface="+mn-ea"/>
              </a:rPr>
              <a:t>STEP</a:t>
            </a:r>
            <a:r>
              <a:rPr lang="ja-JP" altLang="en-US" sz="1400" dirty="0">
                <a:latin typeface="+mn-ea"/>
              </a:rPr>
              <a:t> </a:t>
            </a:r>
            <a:r>
              <a:rPr lang="en-US" altLang="ja-JP" sz="1400" dirty="0">
                <a:latin typeface="+mn-ea"/>
              </a:rPr>
              <a:t>A</a:t>
            </a:r>
            <a:endParaRPr lang="en-US" altLang="ja-JP" sz="1400" dirty="0" smtClean="0">
              <a:latin typeface="+mn-ea"/>
            </a:endParaRPr>
          </a:p>
        </p:txBody>
      </p:sp>
      <p:sp>
        <p:nvSpPr>
          <p:cNvPr id="14" name="右矢印 13"/>
          <p:cNvSpPr/>
          <p:nvPr/>
        </p:nvSpPr>
        <p:spPr>
          <a:xfrm>
            <a:off x="2849717" y="3674648"/>
            <a:ext cx="701476" cy="246631"/>
          </a:xfrm>
          <a:prstGeom prst="rightArrow">
            <a:avLst/>
          </a:prstGeom>
          <a:solidFill>
            <a:srgbClr val="00B0F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5" name="テキスト ボックス 14"/>
          <p:cNvSpPr txBox="1"/>
          <p:nvPr/>
        </p:nvSpPr>
        <p:spPr>
          <a:xfrm>
            <a:off x="2811566" y="4046637"/>
            <a:ext cx="777777" cy="307777"/>
          </a:xfrm>
          <a:prstGeom prst="rect">
            <a:avLst/>
          </a:prstGeom>
        </p:spPr>
        <p:style>
          <a:lnRef idx="2">
            <a:schemeClr val="accent5"/>
          </a:lnRef>
          <a:fillRef idx="1">
            <a:schemeClr val="lt1"/>
          </a:fillRef>
          <a:effectRef idx="0">
            <a:schemeClr val="accent5"/>
          </a:effectRef>
          <a:fontRef idx="minor">
            <a:schemeClr val="dk1"/>
          </a:fontRef>
        </p:style>
        <p:txBody>
          <a:bodyPr wrap="none" rtlCol="0">
            <a:spAutoFit/>
          </a:bodyPr>
          <a:lstStyle/>
          <a:p>
            <a:r>
              <a:rPr kumimoji="1" lang="en-US" altLang="ja-JP" sz="1400" dirty="0" smtClean="0">
                <a:latin typeface="+mn-ea"/>
                <a:ea typeface="+mn-ea"/>
              </a:rPr>
              <a:t>STEP B</a:t>
            </a:r>
            <a:endParaRPr kumimoji="1" lang="ja-JP" altLang="en-US" sz="1400" dirty="0">
              <a:latin typeface="+mn-ea"/>
              <a:ea typeface="+mn-ea"/>
            </a:endParaRPr>
          </a:p>
        </p:txBody>
      </p:sp>
      <mc:AlternateContent xmlns:mc="http://schemas.openxmlformats.org/markup-compatibility/2006" xmlns:a14="http://schemas.microsoft.com/office/drawing/2010/main">
        <mc:Choice Requires="a14">
          <p:sp>
            <p:nvSpPr>
              <p:cNvPr id="16" name="正方形/長方形 15"/>
              <p:cNvSpPr/>
              <p:nvPr/>
            </p:nvSpPr>
            <p:spPr>
              <a:xfrm>
                <a:off x="3700855" y="3613297"/>
                <a:ext cx="3017749" cy="369332"/>
              </a:xfrm>
              <a:prstGeom prst="rect">
                <a:avLst/>
              </a:prstGeom>
            </p:spPr>
            <p:txBody>
              <a:bodyPr wrap="none">
                <a:spAutoFit/>
              </a:bodyPr>
              <a:lstStyle/>
              <a:p>
                <a14:m>
                  <m:oMath xmlns:m="http://schemas.openxmlformats.org/officeDocument/2006/math">
                    <m:r>
                      <a:rPr lang="en-US" altLang="ja-JP" b="0" i="1" smtClean="0">
                        <a:latin typeface="Cambria Math" panose="02040503050406030204" pitchFamily="18" charset="0"/>
                      </a:rPr>
                      <m:t>h</m:t>
                    </m:r>
                    <m:d>
                      <m:dPr>
                        <m:ctrlPr>
                          <a:rPr lang="en-US" altLang="ja-JP" b="0" i="1" smtClean="0">
                            <a:latin typeface="Cambria Math" panose="02040503050406030204" pitchFamily="18" charset="0"/>
                          </a:rPr>
                        </m:ctrlPr>
                      </m:dPr>
                      <m:e>
                        <m:r>
                          <a:rPr lang="en-US" altLang="ja-JP" i="1">
                            <a:latin typeface="Cambria Math" panose="02040503050406030204" pitchFamily="18" charset="0"/>
                          </a:rPr>
                          <m:t>𝑥</m:t>
                        </m:r>
                      </m:e>
                    </m:d>
                    <m:r>
                      <a:rPr lang="en-US" altLang="ja-JP" b="0" i="1" smtClean="0">
                        <a:latin typeface="Cambria Math" panose="02040503050406030204" pitchFamily="18" charset="0"/>
                      </a:rPr>
                      <m:t>=</m:t>
                    </m:r>
                  </m:oMath>
                </a14:m>
                <a:r>
                  <a:rPr lang="ja-JP" altLang="en-US" dirty="0" smtClean="0"/>
                  <a:t> 絶対値が最大の成分</a:t>
                </a:r>
                <a:endParaRPr lang="ja-JP" altLang="en-US" dirty="0"/>
              </a:p>
            </p:txBody>
          </p:sp>
        </mc:Choice>
        <mc:Fallback xmlns="">
          <p:sp>
            <p:nvSpPr>
              <p:cNvPr id="16" name="正方形/長方形 15"/>
              <p:cNvSpPr>
                <a:spLocks noRot="1" noChangeAspect="1" noMove="1" noResize="1" noEditPoints="1" noAdjustHandles="1" noChangeArrowheads="1" noChangeShapeType="1" noTextEdit="1"/>
              </p:cNvSpPr>
              <p:nvPr/>
            </p:nvSpPr>
            <p:spPr>
              <a:xfrm>
                <a:off x="3700855" y="3613297"/>
                <a:ext cx="3017749" cy="369332"/>
              </a:xfrm>
              <a:prstGeom prst="rect">
                <a:avLst/>
              </a:prstGeom>
              <a:blipFill>
                <a:blip r:embed="rId5"/>
                <a:stretch>
                  <a:fillRect t="-13333" r="-1414" b="-23333"/>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7" name="テキスト ボックス 16"/>
              <p:cNvSpPr txBox="1"/>
              <p:nvPr/>
            </p:nvSpPr>
            <p:spPr>
              <a:xfrm>
                <a:off x="3368159" y="3242841"/>
                <a:ext cx="1363515" cy="307777"/>
              </a:xfrm>
              <a:prstGeom prst="rect">
                <a:avLst/>
              </a:prstGeom>
              <a:noFill/>
            </p:spPr>
            <p:txBody>
              <a:bodyPr wrap="none" rtlCol="0">
                <a:spAutoFit/>
              </a:bodyPr>
              <a:lstStyle/>
              <a:p>
                <a14:m>
                  <m:oMath xmlns:m="http://schemas.openxmlformats.org/officeDocument/2006/math">
                    <m:r>
                      <a:rPr kumimoji="1" lang="en-US" altLang="ja-JP" sz="1400" b="0" i="1" smtClean="0">
                        <a:latin typeface="Cambria Math" panose="02040503050406030204" pitchFamily="18" charset="0"/>
                        <a:ea typeface="+mn-ea"/>
                      </a:rPr>
                      <m:t>𝑥</m:t>
                    </m:r>
                  </m:oMath>
                </a14:m>
                <a:r>
                  <a:rPr kumimoji="1" lang="ja-JP" altLang="en-US" sz="1400" dirty="0" smtClean="0">
                    <a:latin typeface="+mn-ea"/>
                    <a:ea typeface="+mn-ea"/>
                  </a:rPr>
                  <a:t>のハッシュ値</a:t>
                </a:r>
                <a:endParaRPr kumimoji="1" lang="ja-JP" altLang="en-US" sz="1400" dirty="0">
                  <a:latin typeface="+mn-ea"/>
                  <a:ea typeface="+mn-ea"/>
                </a:endParaRPr>
              </a:p>
            </p:txBody>
          </p:sp>
        </mc:Choice>
        <mc:Fallback xmlns="">
          <p:sp>
            <p:nvSpPr>
              <p:cNvPr id="17" name="テキスト ボックス 16"/>
              <p:cNvSpPr txBox="1">
                <a:spLocks noRot="1" noChangeAspect="1" noMove="1" noResize="1" noEditPoints="1" noAdjustHandles="1" noChangeArrowheads="1" noChangeShapeType="1" noTextEdit="1"/>
              </p:cNvSpPr>
              <p:nvPr/>
            </p:nvSpPr>
            <p:spPr>
              <a:xfrm>
                <a:off x="3368159" y="3242841"/>
                <a:ext cx="1363515" cy="307777"/>
              </a:xfrm>
              <a:prstGeom prst="rect">
                <a:avLst/>
              </a:prstGeom>
              <a:blipFill>
                <a:blip r:embed="rId6"/>
                <a:stretch>
                  <a:fillRect t="-6000" b="-18000"/>
                </a:stretch>
              </a:blipFill>
            </p:spPr>
            <p:txBody>
              <a:bodyPr/>
              <a:lstStyle/>
              <a:p>
                <a:r>
                  <a:rPr lang="ja-JP" altLang="en-US">
                    <a:noFill/>
                  </a:rPr>
                  <a:t> </a:t>
                </a:r>
              </a:p>
            </p:txBody>
          </p:sp>
        </mc:Fallback>
      </mc:AlternateContent>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11</a:t>
            </a:fld>
            <a:endParaRPr lang="en-US" altLang="ja-JP"/>
          </a:p>
        </p:txBody>
      </p:sp>
      <mc:AlternateContent xmlns:mc="http://schemas.openxmlformats.org/markup-compatibility/2006" xmlns:a14="http://schemas.microsoft.com/office/drawing/2010/main">
        <mc:Choice Requires="a14">
          <p:sp>
            <p:nvSpPr>
              <p:cNvPr id="18" name="コンテンツ プレースホルダー 2"/>
              <p:cNvSpPr txBox="1">
                <a:spLocks/>
              </p:cNvSpPr>
              <p:nvPr/>
            </p:nvSpPr>
            <p:spPr bwMode="auto">
              <a:xfrm>
                <a:off x="457200" y="1679778"/>
                <a:ext cx="8291513" cy="1054902"/>
              </a:xfrm>
              <a:prstGeom prst="rect">
                <a:avLst/>
              </a:prstGeom>
              <a:ln w="25400" cap="flat" cmpd="sng" algn="ctr">
                <a:solidFill>
                  <a:schemeClr val="accent1"/>
                </a:solidFill>
                <a:prstDash val="solid"/>
                <a:miter lim="800000"/>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dk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dk1"/>
                    </a:solidFill>
                    <a:latin typeface="+mn-lt"/>
                    <a:ea typeface="+mn-ea"/>
                    <a:cs typeface="+mn-cs"/>
                  </a:defRPr>
                </a:lvl2pPr>
                <a:lvl3pPr marL="1143000" indent="-228600" algn="l" rtl="0" eaLnBrk="1" fontAlgn="base" hangingPunct="1">
                  <a:spcBef>
                    <a:spcPct val="20000"/>
                  </a:spcBef>
                  <a:spcAft>
                    <a:spcPct val="0"/>
                  </a:spcAft>
                  <a:buChar char="•"/>
                  <a:defRPr kumimoji="1" sz="2400">
                    <a:solidFill>
                      <a:schemeClr val="dk1"/>
                    </a:solidFill>
                    <a:latin typeface="+mn-lt"/>
                    <a:ea typeface="+mn-ea"/>
                    <a:cs typeface="+mn-cs"/>
                  </a:defRPr>
                </a:lvl3pPr>
                <a:lvl4pPr marL="1600200" indent="-228600" algn="l" rtl="0" eaLnBrk="1" fontAlgn="base" hangingPunct="1">
                  <a:spcBef>
                    <a:spcPct val="20000"/>
                  </a:spcBef>
                  <a:spcAft>
                    <a:spcPct val="0"/>
                  </a:spcAft>
                  <a:buChar char="–"/>
                  <a:defRPr kumimoji="1" sz="2000">
                    <a:solidFill>
                      <a:schemeClr val="dk1"/>
                    </a:solidFill>
                    <a:latin typeface="+mn-lt"/>
                    <a:ea typeface="+mn-ea"/>
                    <a:cs typeface="+mn-cs"/>
                  </a:defRPr>
                </a:lvl4pPr>
                <a:lvl5pPr marL="2057400" indent="-228600" algn="l" rtl="0" eaLnBrk="1" fontAlgn="base" hangingPunct="1">
                  <a:spcBef>
                    <a:spcPct val="20000"/>
                  </a:spcBef>
                  <a:spcAft>
                    <a:spcPct val="0"/>
                  </a:spcAft>
                  <a:buChar char="»"/>
                  <a:defRPr kumimoji="1" sz="2000">
                    <a:solidFill>
                      <a:schemeClr val="dk1"/>
                    </a:solidFill>
                    <a:latin typeface="+mn-lt"/>
                    <a:ea typeface="+mn-ea"/>
                    <a:cs typeface="+mn-cs"/>
                  </a:defRPr>
                </a:lvl5pPr>
                <a:lvl6pPr marL="2514600" indent="-228600" algn="l" rtl="0" eaLnBrk="1" fontAlgn="base" hangingPunct="1">
                  <a:spcBef>
                    <a:spcPct val="20000"/>
                  </a:spcBef>
                  <a:spcAft>
                    <a:spcPct val="0"/>
                  </a:spcAft>
                  <a:buChar char="»"/>
                  <a:defRPr kumimoji="1" sz="2000">
                    <a:solidFill>
                      <a:schemeClr val="dk1"/>
                    </a:solidFill>
                    <a:latin typeface="+mn-lt"/>
                    <a:ea typeface="+mn-ea"/>
                    <a:cs typeface="+mn-cs"/>
                  </a:defRPr>
                </a:lvl6pPr>
                <a:lvl7pPr marL="2971800" indent="-228600" algn="l" rtl="0" eaLnBrk="1" fontAlgn="base" hangingPunct="1">
                  <a:spcBef>
                    <a:spcPct val="20000"/>
                  </a:spcBef>
                  <a:spcAft>
                    <a:spcPct val="0"/>
                  </a:spcAft>
                  <a:buChar char="»"/>
                  <a:defRPr kumimoji="1" sz="2000">
                    <a:solidFill>
                      <a:schemeClr val="dk1"/>
                    </a:solidFill>
                    <a:latin typeface="+mn-lt"/>
                    <a:ea typeface="+mn-ea"/>
                    <a:cs typeface="+mn-cs"/>
                  </a:defRPr>
                </a:lvl7pPr>
                <a:lvl8pPr marL="3429000" indent="-228600" algn="l" rtl="0" eaLnBrk="1" fontAlgn="base" hangingPunct="1">
                  <a:spcBef>
                    <a:spcPct val="20000"/>
                  </a:spcBef>
                  <a:spcAft>
                    <a:spcPct val="0"/>
                  </a:spcAft>
                  <a:buChar char="»"/>
                  <a:defRPr kumimoji="1" sz="2000">
                    <a:solidFill>
                      <a:schemeClr val="dk1"/>
                    </a:solidFill>
                    <a:latin typeface="+mn-lt"/>
                    <a:ea typeface="+mn-ea"/>
                    <a:cs typeface="+mn-cs"/>
                  </a:defRPr>
                </a:lvl8pPr>
                <a:lvl9pPr marL="3886200" indent="-228600" algn="l" rtl="0" eaLnBrk="1" fontAlgn="base" hangingPunct="1">
                  <a:spcBef>
                    <a:spcPct val="20000"/>
                  </a:spcBef>
                  <a:spcAft>
                    <a:spcPct val="0"/>
                  </a:spcAft>
                  <a:buChar char="»"/>
                  <a:defRPr kumimoji="1" sz="2000">
                    <a:solidFill>
                      <a:schemeClr val="dk1"/>
                    </a:solidFill>
                    <a:latin typeface="+mn-lt"/>
                    <a:ea typeface="+mn-ea"/>
                    <a:cs typeface="+mn-cs"/>
                  </a:defRPr>
                </a:lvl9pPr>
              </a:lstStyle>
              <a:p>
                <a:pPr marL="0" indent="0">
                  <a:buFontTx/>
                  <a:buNone/>
                </a:pPr>
                <a:r>
                  <a:rPr lang="en-US" altLang="ja-JP" sz="2000" kern="0" dirty="0" smtClean="0">
                    <a:latin typeface="+mn-ea"/>
                  </a:rPr>
                  <a:t>STEP A</a:t>
                </a:r>
                <a:r>
                  <a:rPr lang="ja-JP" altLang="en-US" sz="2000" kern="0" dirty="0">
                    <a:latin typeface="+mn-ea"/>
                  </a:rPr>
                  <a:t>：ランダム</a:t>
                </a:r>
                <a:r>
                  <a:rPr lang="ja-JP" altLang="en-US" sz="2000" kern="0" dirty="0" smtClean="0">
                    <a:latin typeface="+mn-ea"/>
                  </a:rPr>
                  <a:t>行列を</a:t>
                </a:r>
                <a:r>
                  <a:rPr lang="ja-JP" altLang="en-US" sz="2000" kern="0" dirty="0">
                    <a:latin typeface="+mn-ea"/>
                  </a:rPr>
                  <a:t>掛け</a:t>
                </a:r>
                <a:r>
                  <a:rPr lang="ja-JP" altLang="en-US" sz="2000" kern="0" dirty="0" smtClean="0">
                    <a:latin typeface="+mn-ea"/>
                  </a:rPr>
                  <a:t>，ランダム回転を実行</a:t>
                </a:r>
                <a:endParaRPr lang="en-US" altLang="ja-JP" sz="2000" kern="0" dirty="0" smtClean="0">
                  <a:latin typeface="+mn-ea"/>
                </a:endParaRPr>
              </a:p>
              <a:p>
                <a:pPr marL="0" indent="0">
                  <a:buFontTx/>
                  <a:buNone/>
                </a:pPr>
                <a:r>
                  <a:rPr lang="en-US" altLang="ja-JP" sz="2000" kern="0" dirty="0" smtClean="0">
                    <a:latin typeface="+mn-ea"/>
                  </a:rPr>
                  <a:t>STEP B</a:t>
                </a:r>
                <a:r>
                  <a:rPr lang="ja-JP" altLang="en-US" sz="2000" kern="0" dirty="0" smtClean="0">
                    <a:latin typeface="+mn-ea"/>
                  </a:rPr>
                  <a:t>：単位球を指定した数</a:t>
                </a:r>
                <a:r>
                  <a:rPr lang="en-US" altLang="ja-JP" sz="2000" kern="0" dirty="0" smtClean="0">
                    <a:latin typeface="+mn-ea"/>
                  </a:rPr>
                  <a:t>(</a:t>
                </a:r>
                <a14:m>
                  <m:oMath xmlns:m="http://schemas.openxmlformats.org/officeDocument/2006/math">
                    <m:r>
                      <a:rPr lang="en-US" altLang="ja-JP" sz="2000" b="0" i="1" kern="0" smtClean="0">
                        <a:latin typeface="Cambria Math" panose="02040503050406030204" pitchFamily="18" charset="0"/>
                      </a:rPr>
                      <m:t>𝐿𝐶𝐷</m:t>
                    </m:r>
                  </m:oMath>
                </a14:m>
                <a:r>
                  <a:rPr lang="ja-JP" altLang="en-US" sz="2000" kern="0" dirty="0" smtClean="0">
                    <a:latin typeface="+mn-ea"/>
                  </a:rPr>
                  <a:t>個</a:t>
                </a:r>
                <a:r>
                  <a:rPr lang="en-US" altLang="ja-JP" sz="2000" kern="0" dirty="0" smtClean="0">
                    <a:latin typeface="+mn-ea"/>
                  </a:rPr>
                  <a:t>)</a:t>
                </a:r>
                <a:r>
                  <a:rPr lang="ja-JP" altLang="en-US" sz="2000" kern="0" dirty="0" smtClean="0">
                    <a:latin typeface="+mn-ea"/>
                  </a:rPr>
                  <a:t>の区画に分割して，</a:t>
                </a:r>
                <a:r>
                  <a:rPr lang="en-US" altLang="ja-JP" sz="2000" kern="0" dirty="0" smtClean="0">
                    <a:latin typeface="+mn-ea"/>
                  </a:rPr>
                  <a:t/>
                </a:r>
                <a:br>
                  <a:rPr lang="en-US" altLang="ja-JP" sz="2000" kern="0" dirty="0" smtClean="0">
                    <a:latin typeface="+mn-ea"/>
                  </a:rPr>
                </a:br>
                <a:r>
                  <a:rPr lang="en-US" altLang="ja-JP" sz="2000" kern="0" dirty="0" smtClean="0">
                    <a:latin typeface="+mn-ea"/>
                  </a:rPr>
                  <a:t>	</a:t>
                </a:r>
                <a:r>
                  <a:rPr lang="ja-JP" altLang="en-US" sz="2000" kern="0" dirty="0" smtClean="0">
                    <a:latin typeface="+mn-ea"/>
                  </a:rPr>
                  <a:t>その点が含まれる区画のラベルをハッシュ値として取得</a:t>
                </a:r>
                <a:endParaRPr lang="en-US" altLang="ja-JP" sz="2000" kern="0" dirty="0" smtClean="0">
                  <a:latin typeface="+mn-ea"/>
                </a:endParaRPr>
              </a:p>
            </p:txBody>
          </p:sp>
        </mc:Choice>
        <mc:Fallback xmlns="">
          <p:sp>
            <p:nvSpPr>
              <p:cNvPr id="18" name="コンテンツ プレースホルダー 2"/>
              <p:cNvSpPr txBox="1">
                <a:spLocks noRot="1" noChangeAspect="1" noMove="1" noResize="1" noEditPoints="1" noAdjustHandles="1" noChangeArrowheads="1" noChangeShapeType="1" noTextEdit="1"/>
              </p:cNvSpPr>
              <p:nvPr/>
            </p:nvSpPr>
            <p:spPr bwMode="auto">
              <a:xfrm>
                <a:off x="457200" y="1679778"/>
                <a:ext cx="8291513" cy="1054902"/>
              </a:xfrm>
              <a:prstGeom prst="rect">
                <a:avLst/>
              </a:prstGeom>
              <a:blipFill>
                <a:blip r:embed="rId7"/>
                <a:stretch>
                  <a:fillRect l="-587" t="-2260" b="-10169"/>
                </a:stretch>
              </a:blipFill>
              <a:ln w="25400" cap="flat" cmpd="sng" algn="ctr">
                <a:solidFill>
                  <a:schemeClr val="accent1"/>
                </a:solidFill>
                <a:prstDash val="solid"/>
                <a:miter lim="800000"/>
                <a:headEnd/>
                <a:tailEnd/>
              </a:ln>
            </p:spPr>
            <p:txBody>
              <a:bodyPr/>
              <a:lstStyle/>
              <a:p>
                <a:r>
                  <a:rPr lang="ja-JP" altLang="en-US">
                    <a:noFill/>
                  </a:rPr>
                  <a:t> </a:t>
                </a:r>
              </a:p>
            </p:txBody>
          </p:sp>
        </mc:Fallback>
      </mc:AlternateContent>
      <p:cxnSp>
        <p:nvCxnSpPr>
          <p:cNvPr id="21" name="直線コネクタ 20"/>
          <p:cNvCxnSpPr/>
          <p:nvPr/>
        </p:nvCxnSpPr>
        <p:spPr>
          <a:xfrm flipV="1">
            <a:off x="6476193" y="5204095"/>
            <a:ext cx="1741500" cy="10916"/>
          </a:xfrm>
          <a:prstGeom prst="line">
            <a:avLst/>
          </a:prstGeom>
          <a:ln w="28575">
            <a:prstDash val="solid"/>
            <a:headEnd type="triangle"/>
            <a:tailEnd type="triangle"/>
          </a:ln>
        </p:spPr>
        <p:style>
          <a:lnRef idx="1">
            <a:schemeClr val="dk1"/>
          </a:lnRef>
          <a:fillRef idx="0">
            <a:schemeClr val="dk1"/>
          </a:fillRef>
          <a:effectRef idx="0">
            <a:schemeClr val="dk1"/>
          </a:effectRef>
          <a:fontRef idx="minor">
            <a:schemeClr val="tx1"/>
          </a:fontRef>
        </p:style>
      </p:cxnSp>
      <p:cxnSp>
        <p:nvCxnSpPr>
          <p:cNvPr id="22" name="直線コネクタ 21"/>
          <p:cNvCxnSpPr/>
          <p:nvPr/>
        </p:nvCxnSpPr>
        <p:spPr>
          <a:xfrm>
            <a:off x="7337470" y="4404564"/>
            <a:ext cx="9066" cy="1607522"/>
          </a:xfrm>
          <a:prstGeom prst="line">
            <a:avLst/>
          </a:prstGeom>
          <a:ln w="28575">
            <a:prstDash val="solid"/>
            <a:headEnd type="triangle"/>
            <a:tailEnd type="triangle"/>
          </a:ln>
        </p:spPr>
        <p:style>
          <a:lnRef idx="1">
            <a:schemeClr val="dk1"/>
          </a:lnRef>
          <a:fillRef idx="0">
            <a:schemeClr val="dk1"/>
          </a:fillRef>
          <a:effectRef idx="0">
            <a:schemeClr val="dk1"/>
          </a:effectRef>
          <a:fontRef idx="minor">
            <a:schemeClr val="tx1"/>
          </a:fontRef>
        </p:style>
      </p:cxnSp>
      <p:sp>
        <p:nvSpPr>
          <p:cNvPr id="23" name="楕円 22"/>
          <p:cNvSpPr/>
          <p:nvPr/>
        </p:nvSpPr>
        <p:spPr>
          <a:xfrm>
            <a:off x="6457248" y="4403079"/>
            <a:ext cx="1760445" cy="1602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4" name="円弧 23"/>
          <p:cNvSpPr/>
          <p:nvPr/>
        </p:nvSpPr>
        <p:spPr>
          <a:xfrm>
            <a:off x="6457248" y="4403079"/>
            <a:ext cx="1760445" cy="1602032"/>
          </a:xfrm>
          <a:prstGeom prst="arc">
            <a:avLst>
              <a:gd name="adj1" fmla="val 19173542"/>
              <a:gd name="adj2" fmla="val 2477311"/>
            </a:avLst>
          </a:prstGeom>
          <a:ln w="762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sp>
        <p:nvSpPr>
          <p:cNvPr id="25" name="円弧 24"/>
          <p:cNvSpPr/>
          <p:nvPr/>
        </p:nvSpPr>
        <p:spPr>
          <a:xfrm>
            <a:off x="6457248" y="4410174"/>
            <a:ext cx="1760445" cy="1594817"/>
          </a:xfrm>
          <a:prstGeom prst="arc">
            <a:avLst>
              <a:gd name="adj1" fmla="val 2456408"/>
              <a:gd name="adj2" fmla="val 8290202"/>
            </a:avLst>
          </a:prstGeom>
          <a:ln w="76200">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sp>
        <p:nvSpPr>
          <p:cNvPr id="26" name="円弧 25"/>
          <p:cNvSpPr/>
          <p:nvPr/>
        </p:nvSpPr>
        <p:spPr>
          <a:xfrm>
            <a:off x="6457248" y="4403079"/>
            <a:ext cx="1760445" cy="1602032"/>
          </a:xfrm>
          <a:prstGeom prst="arc">
            <a:avLst>
              <a:gd name="adj1" fmla="val 8246906"/>
              <a:gd name="adj2" fmla="val 13290587"/>
            </a:avLst>
          </a:prstGeom>
          <a:ln w="76200">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sp>
        <p:nvSpPr>
          <p:cNvPr id="27" name="円弧 26"/>
          <p:cNvSpPr/>
          <p:nvPr/>
        </p:nvSpPr>
        <p:spPr>
          <a:xfrm>
            <a:off x="6457248" y="4402958"/>
            <a:ext cx="1760445" cy="1607763"/>
          </a:xfrm>
          <a:prstGeom prst="arc">
            <a:avLst>
              <a:gd name="adj1" fmla="val 13296599"/>
              <a:gd name="adj2" fmla="val 19196448"/>
            </a:avLst>
          </a:prstGeom>
          <a:ln w="76200">
            <a:solidFill>
              <a:schemeClr val="accent4"/>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mc:AlternateContent xmlns:mc="http://schemas.openxmlformats.org/markup-compatibility/2006" xmlns:a14="http://schemas.microsoft.com/office/drawing/2010/main">
        <mc:Choice Requires="a14">
          <p:sp>
            <p:nvSpPr>
              <p:cNvPr id="28" name="テキスト ボックス 27"/>
              <p:cNvSpPr txBox="1"/>
              <p:nvPr/>
            </p:nvSpPr>
            <p:spPr>
              <a:xfrm>
                <a:off x="8226758" y="5091695"/>
                <a:ext cx="332237"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kumimoji="1" lang="en-US" altLang="ja-JP" i="1" smtClean="0">
                              <a:latin typeface="Cambria Math" panose="02040503050406030204" pitchFamily="18" charset="0"/>
                              <a:ea typeface="+mn-ea"/>
                            </a:rPr>
                          </m:ctrlPr>
                        </m:sSubPr>
                        <m:e>
                          <m:r>
                            <a:rPr kumimoji="1" lang="en-US" altLang="ja-JP" b="0" i="1" smtClean="0">
                              <a:latin typeface="Cambria Math" panose="02040503050406030204" pitchFamily="18" charset="0"/>
                              <a:ea typeface="+mn-ea"/>
                            </a:rPr>
                            <m:t>𝑒</m:t>
                          </m:r>
                        </m:e>
                        <m:sub>
                          <m:r>
                            <a:rPr kumimoji="1" lang="en-US" altLang="ja-JP" b="0" i="1" smtClean="0">
                              <a:latin typeface="Cambria Math" panose="02040503050406030204" pitchFamily="18" charset="0"/>
                              <a:ea typeface="+mn-ea"/>
                            </a:rPr>
                            <m:t>1</m:t>
                          </m:r>
                        </m:sub>
                      </m:sSub>
                    </m:oMath>
                  </m:oMathPara>
                </a14:m>
                <a:endParaRPr kumimoji="1" lang="ja-JP" altLang="en-US" dirty="0">
                  <a:latin typeface="+mn-ea"/>
                  <a:ea typeface="+mn-ea"/>
                </a:endParaRPr>
              </a:p>
            </p:txBody>
          </p:sp>
        </mc:Choice>
        <mc:Fallback xmlns="">
          <p:sp>
            <p:nvSpPr>
              <p:cNvPr id="28" name="テキスト ボックス 27"/>
              <p:cNvSpPr txBox="1">
                <a:spLocks noRot="1" noChangeAspect="1" noMove="1" noResize="1" noEditPoints="1" noAdjustHandles="1" noChangeArrowheads="1" noChangeShapeType="1" noTextEdit="1"/>
              </p:cNvSpPr>
              <p:nvPr/>
            </p:nvSpPr>
            <p:spPr>
              <a:xfrm>
                <a:off x="8226758" y="5091695"/>
                <a:ext cx="332237" cy="369332"/>
              </a:xfrm>
              <a:prstGeom prst="rect">
                <a:avLst/>
              </a:prstGeom>
              <a:blipFill>
                <a:blip r:embed="rId8"/>
                <a:stretch>
                  <a:fillRect r="-5556" b="-1639"/>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29" name="テキスト ボックス 28"/>
              <p:cNvSpPr txBox="1"/>
              <p:nvPr/>
            </p:nvSpPr>
            <p:spPr>
              <a:xfrm>
                <a:off x="7207213" y="4013407"/>
                <a:ext cx="332237"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kumimoji="1" lang="en-US" altLang="ja-JP" i="1" smtClean="0">
                              <a:latin typeface="Cambria Math" panose="02040503050406030204" pitchFamily="18" charset="0"/>
                              <a:ea typeface="+mn-ea"/>
                            </a:rPr>
                          </m:ctrlPr>
                        </m:sSubPr>
                        <m:e>
                          <m:r>
                            <a:rPr kumimoji="1" lang="en-US" altLang="ja-JP" b="0" i="1" smtClean="0">
                              <a:latin typeface="Cambria Math" panose="02040503050406030204" pitchFamily="18" charset="0"/>
                              <a:ea typeface="+mn-ea"/>
                            </a:rPr>
                            <m:t>𝑒</m:t>
                          </m:r>
                        </m:e>
                        <m:sub>
                          <m:r>
                            <a:rPr kumimoji="1" lang="en-US" altLang="ja-JP" b="0" i="1" smtClean="0">
                              <a:latin typeface="Cambria Math" panose="02040503050406030204" pitchFamily="18" charset="0"/>
                              <a:ea typeface="+mn-ea"/>
                            </a:rPr>
                            <m:t>2</m:t>
                          </m:r>
                        </m:sub>
                      </m:sSub>
                    </m:oMath>
                  </m:oMathPara>
                </a14:m>
                <a:endParaRPr kumimoji="1" lang="ja-JP" altLang="en-US" dirty="0">
                  <a:latin typeface="+mn-ea"/>
                  <a:ea typeface="+mn-ea"/>
                </a:endParaRPr>
              </a:p>
            </p:txBody>
          </p:sp>
        </mc:Choice>
        <mc:Fallback xmlns="">
          <p:sp>
            <p:nvSpPr>
              <p:cNvPr id="29" name="テキスト ボックス 28"/>
              <p:cNvSpPr txBox="1">
                <a:spLocks noRot="1" noChangeAspect="1" noMove="1" noResize="1" noEditPoints="1" noAdjustHandles="1" noChangeArrowheads="1" noChangeShapeType="1" noTextEdit="1"/>
              </p:cNvSpPr>
              <p:nvPr/>
            </p:nvSpPr>
            <p:spPr>
              <a:xfrm>
                <a:off x="7207213" y="4013407"/>
                <a:ext cx="332237" cy="369332"/>
              </a:xfrm>
              <a:prstGeom prst="rect">
                <a:avLst/>
              </a:prstGeom>
              <a:blipFill>
                <a:blip r:embed="rId9"/>
                <a:stretch>
                  <a:fillRect r="-7273" b="-1639"/>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0" name="テキスト ボックス 29"/>
              <p:cNvSpPr txBox="1"/>
              <p:nvPr/>
            </p:nvSpPr>
            <p:spPr>
              <a:xfrm>
                <a:off x="5953406" y="5082005"/>
                <a:ext cx="45738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kumimoji="1" lang="en-US" altLang="ja-JP" i="1" smtClean="0">
                              <a:latin typeface="Cambria Math" panose="02040503050406030204" pitchFamily="18" charset="0"/>
                              <a:ea typeface="+mn-ea"/>
                            </a:rPr>
                          </m:ctrlPr>
                        </m:sSubPr>
                        <m:e>
                          <m:r>
                            <a:rPr kumimoji="1" lang="en-US" altLang="ja-JP" b="0" i="1" smtClean="0">
                              <a:latin typeface="Cambria Math" panose="02040503050406030204" pitchFamily="18" charset="0"/>
                              <a:ea typeface="+mn-ea"/>
                            </a:rPr>
                            <m:t>−</m:t>
                          </m:r>
                          <m:r>
                            <a:rPr kumimoji="1" lang="en-US" altLang="ja-JP" b="0" i="1" smtClean="0">
                              <a:latin typeface="Cambria Math" panose="02040503050406030204" pitchFamily="18" charset="0"/>
                              <a:ea typeface="+mn-ea"/>
                            </a:rPr>
                            <m:t>𝑒</m:t>
                          </m:r>
                        </m:e>
                        <m:sub>
                          <m:r>
                            <a:rPr kumimoji="1" lang="en-US" altLang="ja-JP" b="0" i="1" smtClean="0">
                              <a:latin typeface="Cambria Math" panose="02040503050406030204" pitchFamily="18" charset="0"/>
                              <a:ea typeface="+mn-ea"/>
                            </a:rPr>
                            <m:t>1</m:t>
                          </m:r>
                        </m:sub>
                      </m:sSub>
                    </m:oMath>
                  </m:oMathPara>
                </a14:m>
                <a:endParaRPr kumimoji="1" lang="ja-JP" altLang="en-US" dirty="0">
                  <a:latin typeface="+mn-ea"/>
                  <a:ea typeface="+mn-ea"/>
                </a:endParaRPr>
              </a:p>
            </p:txBody>
          </p:sp>
        </mc:Choice>
        <mc:Fallback xmlns="">
          <p:sp>
            <p:nvSpPr>
              <p:cNvPr id="30" name="テキスト ボックス 29"/>
              <p:cNvSpPr txBox="1">
                <a:spLocks noRot="1" noChangeAspect="1" noMove="1" noResize="1" noEditPoints="1" noAdjustHandles="1" noChangeArrowheads="1" noChangeShapeType="1" noTextEdit="1"/>
              </p:cNvSpPr>
              <p:nvPr/>
            </p:nvSpPr>
            <p:spPr>
              <a:xfrm>
                <a:off x="5953406" y="5082005"/>
                <a:ext cx="457380" cy="369332"/>
              </a:xfrm>
              <a:prstGeom prst="rect">
                <a:avLst/>
              </a:prstGeom>
              <a:blipFill>
                <a:blip r:embed="rId10"/>
                <a:stretch>
                  <a:fillRect r="-13333" b="-3333"/>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1" name="テキスト ボックス 30"/>
              <p:cNvSpPr txBox="1"/>
              <p:nvPr/>
            </p:nvSpPr>
            <p:spPr>
              <a:xfrm>
                <a:off x="7148665" y="5917520"/>
                <a:ext cx="473023"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kumimoji="1" lang="en-US" altLang="ja-JP" b="0" i="1" smtClean="0">
                          <a:latin typeface="Cambria Math" panose="02040503050406030204" pitchFamily="18" charset="0"/>
                          <a:ea typeface="+mn-ea"/>
                        </a:rPr>
                        <m:t>−</m:t>
                      </m:r>
                      <m:sSub>
                        <m:sSubPr>
                          <m:ctrlPr>
                            <a:rPr kumimoji="1" lang="en-US" altLang="ja-JP" i="1" smtClean="0">
                              <a:latin typeface="Cambria Math" panose="02040503050406030204" pitchFamily="18" charset="0"/>
                              <a:ea typeface="+mn-ea"/>
                            </a:rPr>
                          </m:ctrlPr>
                        </m:sSubPr>
                        <m:e>
                          <m:r>
                            <a:rPr kumimoji="1" lang="en-US" altLang="ja-JP" b="0" i="1" smtClean="0">
                              <a:latin typeface="Cambria Math" panose="02040503050406030204" pitchFamily="18" charset="0"/>
                              <a:ea typeface="+mn-ea"/>
                            </a:rPr>
                            <m:t>𝑒</m:t>
                          </m:r>
                        </m:e>
                        <m:sub>
                          <m:r>
                            <a:rPr kumimoji="1" lang="en-US" altLang="ja-JP" b="0" i="1" smtClean="0">
                              <a:latin typeface="Cambria Math" panose="02040503050406030204" pitchFamily="18" charset="0"/>
                              <a:ea typeface="+mn-ea"/>
                            </a:rPr>
                            <m:t>2</m:t>
                          </m:r>
                        </m:sub>
                      </m:sSub>
                    </m:oMath>
                  </m:oMathPara>
                </a14:m>
                <a:endParaRPr kumimoji="1" lang="ja-JP" altLang="en-US" dirty="0">
                  <a:latin typeface="+mn-ea"/>
                  <a:ea typeface="+mn-ea"/>
                </a:endParaRPr>
              </a:p>
            </p:txBody>
          </p:sp>
        </mc:Choice>
        <mc:Fallback xmlns="">
          <p:sp>
            <p:nvSpPr>
              <p:cNvPr id="31" name="テキスト ボックス 30"/>
              <p:cNvSpPr txBox="1">
                <a:spLocks noRot="1" noChangeAspect="1" noMove="1" noResize="1" noEditPoints="1" noAdjustHandles="1" noChangeArrowheads="1" noChangeShapeType="1" noTextEdit="1"/>
              </p:cNvSpPr>
              <p:nvPr/>
            </p:nvSpPr>
            <p:spPr>
              <a:xfrm>
                <a:off x="7148665" y="5917520"/>
                <a:ext cx="473023" cy="369332"/>
              </a:xfrm>
              <a:prstGeom prst="rect">
                <a:avLst/>
              </a:prstGeom>
              <a:blipFill>
                <a:blip r:embed="rId11"/>
                <a:stretch>
                  <a:fillRect r="-11688" b="-3333"/>
                </a:stretch>
              </a:blipFill>
            </p:spPr>
            <p:txBody>
              <a:bodyPr/>
              <a:lstStyle/>
              <a:p>
                <a:r>
                  <a:rPr lang="ja-JP" altLang="en-US">
                    <a:noFill/>
                  </a:rPr>
                  <a:t> </a:t>
                </a:r>
              </a:p>
            </p:txBody>
          </p:sp>
        </mc:Fallback>
      </mc:AlternateContent>
      <p:grpSp>
        <p:nvGrpSpPr>
          <p:cNvPr id="3" name="グループ化 2"/>
          <p:cNvGrpSpPr/>
          <p:nvPr/>
        </p:nvGrpSpPr>
        <p:grpSpPr>
          <a:xfrm>
            <a:off x="6675764" y="5867138"/>
            <a:ext cx="332237" cy="419714"/>
            <a:chOff x="6501204" y="5713183"/>
            <a:chExt cx="332237" cy="419714"/>
          </a:xfrm>
        </p:grpSpPr>
        <mc:AlternateContent xmlns:mc="http://schemas.openxmlformats.org/markup-compatibility/2006" xmlns:a14="http://schemas.microsoft.com/office/drawing/2010/main">
          <mc:Choice Requires="a14">
            <p:sp>
              <p:nvSpPr>
                <p:cNvPr id="32" name="テキスト ボックス 31"/>
                <p:cNvSpPr txBox="1"/>
                <p:nvPr/>
              </p:nvSpPr>
              <p:spPr>
                <a:xfrm>
                  <a:off x="6501204" y="5732787"/>
                  <a:ext cx="332237"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kumimoji="1" lang="en-US" altLang="ja-JP" sz="2000" b="1" i="1" smtClean="0">
                            <a:latin typeface="Cambria Math" panose="02040503050406030204" pitchFamily="18" charset="0"/>
                            <a:ea typeface="+mn-ea"/>
                          </a:rPr>
                          <m:t>𝒙</m:t>
                        </m:r>
                      </m:oMath>
                    </m:oMathPara>
                  </a14:m>
                  <a:endParaRPr kumimoji="1" lang="ja-JP" altLang="en-US" b="1" dirty="0">
                    <a:latin typeface="+mn-ea"/>
                    <a:ea typeface="+mn-ea"/>
                  </a:endParaRPr>
                </a:p>
              </p:txBody>
            </p:sp>
          </mc:Choice>
          <mc:Fallback xmlns="">
            <p:sp>
              <p:nvSpPr>
                <p:cNvPr id="32" name="テキスト ボックス 31"/>
                <p:cNvSpPr txBox="1">
                  <a:spLocks noRot="1" noChangeAspect="1" noMove="1" noResize="1" noEditPoints="1" noAdjustHandles="1" noChangeArrowheads="1" noChangeShapeType="1" noTextEdit="1"/>
                </p:cNvSpPr>
                <p:nvPr/>
              </p:nvSpPr>
              <p:spPr>
                <a:xfrm>
                  <a:off x="6501204" y="5732787"/>
                  <a:ext cx="332237" cy="400110"/>
                </a:xfrm>
                <a:prstGeom prst="rect">
                  <a:avLst/>
                </a:prstGeom>
                <a:blipFill>
                  <a:blip r:embed="rId12"/>
                  <a:stretch>
                    <a:fillRect/>
                  </a:stretch>
                </a:blipFill>
              </p:spPr>
              <p:txBody>
                <a:bodyPr/>
                <a:lstStyle/>
                <a:p>
                  <a:r>
                    <a:rPr lang="ja-JP" altLang="en-US">
                      <a:noFill/>
                    </a:rPr>
                    <a:t> </a:t>
                  </a:r>
                </a:p>
              </p:txBody>
            </p:sp>
          </mc:Fallback>
        </mc:AlternateContent>
        <p:sp>
          <p:nvSpPr>
            <p:cNvPr id="33" name="楕円 32"/>
            <p:cNvSpPr/>
            <p:nvPr/>
          </p:nvSpPr>
          <p:spPr>
            <a:xfrm>
              <a:off x="6712259" y="5713183"/>
              <a:ext cx="91471" cy="91942"/>
            </a:xfrm>
            <a:prstGeom prst="ellipse">
              <a:avLst/>
            </a:prstGeom>
            <a:solidFill>
              <a:schemeClr val="tx1"/>
            </a:solidFill>
            <a:ln>
              <a:solidFill>
                <a:schemeClr val="bg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latin typeface="+mn-ea"/>
              </a:endParaRPr>
            </a:p>
          </p:txBody>
        </p:sp>
      </p:grpSp>
      <p:sp>
        <p:nvSpPr>
          <p:cNvPr id="36" name="テキスト ボックス 35"/>
          <p:cNvSpPr txBox="1"/>
          <p:nvPr/>
        </p:nvSpPr>
        <p:spPr>
          <a:xfrm>
            <a:off x="5860391" y="4476261"/>
            <a:ext cx="615802" cy="400110"/>
          </a:xfrm>
          <a:prstGeom prst="rect">
            <a:avLst/>
          </a:prstGeom>
          <a:noFill/>
        </p:spPr>
        <p:txBody>
          <a:bodyPr wrap="square" rtlCol="0">
            <a:spAutoFit/>
          </a:bodyPr>
          <a:lstStyle/>
          <a:p>
            <a:r>
              <a:rPr kumimoji="1" lang="ja-JP" altLang="en-US" sz="2000" dirty="0" smtClean="0">
                <a:latin typeface="+mn-ea"/>
                <a:ea typeface="+mn-ea"/>
              </a:rPr>
              <a:t>例：</a:t>
            </a:r>
            <a:endParaRPr kumimoji="1" lang="ja-JP" altLang="en-US" sz="2000" dirty="0">
              <a:latin typeface="+mn-ea"/>
              <a:ea typeface="+mn-ea"/>
            </a:endParaRPr>
          </a:p>
        </p:txBody>
      </p:sp>
      <p:grpSp>
        <p:nvGrpSpPr>
          <p:cNvPr id="37" name="グループ化 36"/>
          <p:cNvGrpSpPr/>
          <p:nvPr/>
        </p:nvGrpSpPr>
        <p:grpSpPr>
          <a:xfrm>
            <a:off x="8140749" y="4770420"/>
            <a:ext cx="423708" cy="400110"/>
            <a:chOff x="7550174" y="4867131"/>
            <a:chExt cx="423708" cy="400110"/>
          </a:xfrm>
        </p:grpSpPr>
        <mc:AlternateContent xmlns:mc="http://schemas.openxmlformats.org/markup-compatibility/2006" xmlns:a14="http://schemas.microsoft.com/office/drawing/2010/main">
          <mc:Choice Requires="a14">
            <p:sp>
              <p:nvSpPr>
                <p:cNvPr id="38" name="テキスト ボックス 37"/>
                <p:cNvSpPr txBox="1"/>
                <p:nvPr/>
              </p:nvSpPr>
              <p:spPr>
                <a:xfrm>
                  <a:off x="7641645" y="4867131"/>
                  <a:ext cx="332237"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kumimoji="1" lang="en-US" altLang="ja-JP" sz="2000" b="1" i="1" smtClean="0">
                            <a:latin typeface="Cambria Math" panose="02040503050406030204" pitchFamily="18" charset="0"/>
                            <a:ea typeface="+mn-ea"/>
                          </a:rPr>
                          <m:t>𝑨𝒙</m:t>
                        </m:r>
                      </m:oMath>
                    </m:oMathPara>
                  </a14:m>
                  <a:endParaRPr kumimoji="1" lang="ja-JP" altLang="en-US" sz="2000" b="1" dirty="0">
                    <a:latin typeface="+mn-ea"/>
                    <a:ea typeface="+mn-ea"/>
                  </a:endParaRPr>
                </a:p>
              </p:txBody>
            </p:sp>
          </mc:Choice>
          <mc:Fallback xmlns="">
            <p:sp>
              <p:nvSpPr>
                <p:cNvPr id="38" name="テキスト ボックス 37"/>
                <p:cNvSpPr txBox="1">
                  <a:spLocks noRot="1" noChangeAspect="1" noMove="1" noResize="1" noEditPoints="1" noAdjustHandles="1" noChangeArrowheads="1" noChangeShapeType="1" noTextEdit="1"/>
                </p:cNvSpPr>
                <p:nvPr/>
              </p:nvSpPr>
              <p:spPr>
                <a:xfrm>
                  <a:off x="7641645" y="4867131"/>
                  <a:ext cx="332237" cy="400110"/>
                </a:xfrm>
                <a:prstGeom prst="rect">
                  <a:avLst/>
                </a:prstGeom>
                <a:blipFill>
                  <a:blip r:embed="rId13"/>
                  <a:stretch>
                    <a:fillRect r="-44444"/>
                  </a:stretch>
                </a:blipFill>
              </p:spPr>
              <p:txBody>
                <a:bodyPr/>
                <a:lstStyle/>
                <a:p>
                  <a:r>
                    <a:rPr lang="ja-JP" altLang="en-US">
                      <a:noFill/>
                    </a:rPr>
                    <a:t> </a:t>
                  </a:r>
                </a:p>
              </p:txBody>
            </p:sp>
          </mc:Fallback>
        </mc:AlternateContent>
        <p:sp>
          <p:nvSpPr>
            <p:cNvPr id="39" name="楕円 38"/>
            <p:cNvSpPr/>
            <p:nvPr/>
          </p:nvSpPr>
          <p:spPr>
            <a:xfrm>
              <a:off x="7550174" y="5027861"/>
              <a:ext cx="91471" cy="91942"/>
            </a:xfrm>
            <a:prstGeom prst="ellipse">
              <a:avLst/>
            </a:prstGeom>
            <a:ln>
              <a:solidFill>
                <a:schemeClr val="bg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latin typeface="+mn-ea"/>
              </a:endParaRPr>
            </a:p>
          </p:txBody>
        </p:sp>
      </p:grpSp>
      <p:sp>
        <p:nvSpPr>
          <p:cNvPr id="48" name="テキスト ボックス 47"/>
          <p:cNvSpPr txBox="1"/>
          <p:nvPr/>
        </p:nvSpPr>
        <p:spPr>
          <a:xfrm>
            <a:off x="405820" y="3237314"/>
            <a:ext cx="1154483" cy="307777"/>
          </a:xfrm>
          <a:prstGeom prst="rect">
            <a:avLst/>
          </a:prstGeom>
          <a:noFill/>
        </p:spPr>
        <p:txBody>
          <a:bodyPr wrap="none" rtlCol="0">
            <a:spAutoFit/>
          </a:bodyPr>
          <a:lstStyle/>
          <a:p>
            <a:pPr algn="ctr"/>
            <a:r>
              <a:rPr kumimoji="1" lang="ja-JP" altLang="en-US" sz="1400" dirty="0" smtClean="0">
                <a:latin typeface="+mn-ea"/>
                <a:ea typeface="+mn-ea"/>
              </a:rPr>
              <a:t>特徴ベクトル</a:t>
            </a:r>
            <a:endParaRPr kumimoji="1" lang="ja-JP" altLang="en-US" sz="1400" dirty="0">
              <a:latin typeface="+mn-ea"/>
              <a:ea typeface="+mn-ea"/>
            </a:endParaRPr>
          </a:p>
        </p:txBody>
      </p:sp>
      <p:sp>
        <p:nvSpPr>
          <p:cNvPr id="40" name="楕円 6"/>
          <p:cNvSpPr/>
          <p:nvPr/>
        </p:nvSpPr>
        <p:spPr>
          <a:xfrm>
            <a:off x="8236638" y="5175244"/>
            <a:ext cx="346401" cy="33024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mc:AlternateContent xmlns:mc="http://schemas.openxmlformats.org/markup-compatibility/2006" xmlns:a14="http://schemas.microsoft.com/office/drawing/2010/main">
        <mc:Choice Requires="a14">
          <p:sp>
            <p:nvSpPr>
              <p:cNvPr id="34" name="テキスト ボックス 33"/>
              <p:cNvSpPr txBox="1"/>
              <p:nvPr/>
            </p:nvSpPr>
            <p:spPr>
              <a:xfrm>
                <a:off x="414403" y="4723691"/>
                <a:ext cx="4794326" cy="974306"/>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kumimoji="1" lang="en-US" altLang="ja-JP" dirty="0" smtClean="0"/>
                  <a:t>FALCONN</a:t>
                </a:r>
                <a:r>
                  <a:rPr kumimoji="1" lang="ja-JP" altLang="en-US" dirty="0" smtClean="0"/>
                  <a:t>の衝突確率 </a:t>
                </a:r>
                <a:r>
                  <a:rPr kumimoji="1" lang="en-US" altLang="ja-JP" dirty="0" smtClean="0"/>
                  <a:t>( </a:t>
                </a:r>
                <a:r>
                  <a:rPr kumimoji="1" lang="ja-JP" altLang="en-US" dirty="0" smtClean="0"/>
                  <a:t>ただし、</a:t>
                </a:r>
                <a:r>
                  <a:rPr kumimoji="1" lang="en-US" altLang="ja-JP" dirty="0" smtClean="0"/>
                  <a:t> </a:t>
                </a:r>
                <a14:m>
                  <m:oMath xmlns:m="http://schemas.openxmlformats.org/officeDocument/2006/math">
                    <m:d>
                      <m:dPr>
                        <m:begChr m:val="‖"/>
                        <m:endChr m:val="‖"/>
                        <m:ctrlPr>
                          <a:rPr kumimoji="1" lang="en-US" altLang="ja-JP" i="1" smtClean="0">
                            <a:latin typeface="Cambria Math" panose="02040503050406030204" pitchFamily="18" charset="0"/>
                          </a:rPr>
                        </m:ctrlPr>
                      </m:dPr>
                      <m:e>
                        <m:r>
                          <a:rPr kumimoji="1" lang="en-US" altLang="ja-JP" b="0" i="1" smtClean="0">
                            <a:latin typeface="Cambria Math" panose="02040503050406030204" pitchFamily="18" charset="0"/>
                          </a:rPr>
                          <m:t>𝑥</m:t>
                        </m:r>
                        <m:r>
                          <a:rPr kumimoji="1" lang="en-US" altLang="ja-JP" b="0" i="1" smtClean="0">
                            <a:latin typeface="Cambria Math" panose="02040503050406030204" pitchFamily="18" charset="0"/>
                          </a:rPr>
                          <m:t>−</m:t>
                        </m:r>
                        <m:r>
                          <a:rPr kumimoji="1" lang="en-US" altLang="ja-JP" b="0" i="1" smtClean="0">
                            <a:latin typeface="Cambria Math" panose="02040503050406030204" pitchFamily="18" charset="0"/>
                          </a:rPr>
                          <m:t>𝑦</m:t>
                        </m:r>
                      </m:e>
                    </m:d>
                    <m:r>
                      <a:rPr kumimoji="1" lang="en-US" altLang="ja-JP" b="0" i="1" smtClean="0">
                        <a:latin typeface="Cambria Math" panose="02040503050406030204" pitchFamily="18" charset="0"/>
                      </a:rPr>
                      <m:t>&lt;</m:t>
                    </m:r>
                    <m:r>
                      <a:rPr kumimoji="1" lang="en-US" altLang="ja-JP" b="0" i="1" smtClean="0">
                        <a:latin typeface="Cambria Math" panose="02040503050406030204" pitchFamily="18" charset="0"/>
                      </a:rPr>
                      <m:t>𝑟</m:t>
                    </m:r>
                  </m:oMath>
                </a14:m>
                <a:r>
                  <a:rPr kumimoji="1" lang="en-US" altLang="ja-JP" dirty="0" smtClean="0"/>
                  <a:t> )</a:t>
                </a:r>
              </a:p>
              <a:p>
                <a:pPr/>
                <a14:m>
                  <m:oMathPara xmlns:m="http://schemas.openxmlformats.org/officeDocument/2006/math">
                    <m:oMathParaPr>
                      <m:jc m:val="centerGroup"/>
                    </m:oMathParaPr>
                    <m:oMath xmlns:m="http://schemas.openxmlformats.org/officeDocument/2006/math">
                      <m:func>
                        <m:funcPr>
                          <m:ctrlPr>
                            <a:rPr kumimoji="1" lang="en-US" altLang="ja-JP" i="1" smtClean="0">
                              <a:latin typeface="Cambria Math" panose="02040503050406030204" pitchFamily="18" charset="0"/>
                            </a:rPr>
                          </m:ctrlPr>
                        </m:funcPr>
                        <m:fName>
                          <m:r>
                            <m:rPr>
                              <m:sty m:val="p"/>
                            </m:rPr>
                            <a:rPr kumimoji="1" lang="en-US" altLang="ja-JP" i="0" smtClean="0">
                              <a:latin typeface="Cambria Math" panose="02040503050406030204" pitchFamily="18" charset="0"/>
                            </a:rPr>
                            <m:t>ln</m:t>
                          </m:r>
                        </m:fName>
                        <m:e>
                          <m:f>
                            <m:fPr>
                              <m:ctrlPr>
                                <a:rPr kumimoji="1" lang="en-US" altLang="ja-JP" i="1" smtClean="0">
                                  <a:latin typeface="Cambria Math" panose="02040503050406030204" pitchFamily="18" charset="0"/>
                                </a:rPr>
                              </m:ctrlPr>
                            </m:fPr>
                            <m:num>
                              <m:r>
                                <a:rPr kumimoji="1" lang="en-US" altLang="ja-JP" b="0" i="1" smtClean="0">
                                  <a:latin typeface="Cambria Math" panose="02040503050406030204" pitchFamily="18" charset="0"/>
                                </a:rPr>
                                <m:t>1</m:t>
                              </m:r>
                            </m:num>
                            <m:den>
                              <m:r>
                                <m:rPr>
                                  <m:sty m:val="p"/>
                                </m:rPr>
                                <a:rPr kumimoji="1" lang="en-US" altLang="ja-JP" b="0" i="0" smtClean="0">
                                  <a:latin typeface="Cambria Math" panose="02040503050406030204" pitchFamily="18" charset="0"/>
                                </a:rPr>
                                <m:t>Pr</m:t>
                              </m:r>
                              <m:r>
                                <a:rPr kumimoji="1" lang="en-US" altLang="ja-JP" b="0" i="1" smtClean="0">
                                  <a:latin typeface="Cambria Math" panose="02040503050406030204" pitchFamily="18" charset="0"/>
                                </a:rPr>
                                <m:t>⁡(</m:t>
                              </m:r>
                              <m:r>
                                <a:rPr kumimoji="1" lang="en-US" altLang="ja-JP" b="0" i="1" smtClean="0">
                                  <a:latin typeface="Cambria Math" panose="02040503050406030204" pitchFamily="18" charset="0"/>
                                </a:rPr>
                                <m:t>𝑥</m:t>
                              </m:r>
                              <m:r>
                                <a:rPr kumimoji="1" lang="en-US" altLang="ja-JP" b="0" i="1" smtClean="0">
                                  <a:latin typeface="Cambria Math" panose="02040503050406030204" pitchFamily="18" charset="0"/>
                                </a:rPr>
                                <m:t>,</m:t>
                              </m:r>
                              <m:r>
                                <a:rPr kumimoji="1" lang="en-US" altLang="ja-JP" b="0" i="1" smtClean="0">
                                  <a:latin typeface="Cambria Math" panose="02040503050406030204" pitchFamily="18" charset="0"/>
                                </a:rPr>
                                <m:t>𝑦</m:t>
                              </m:r>
                              <m:r>
                                <a:rPr kumimoji="1" lang="en-US" altLang="ja-JP" b="0" i="1" smtClean="0">
                                  <a:latin typeface="Cambria Math" panose="02040503050406030204" pitchFamily="18" charset="0"/>
                                </a:rPr>
                                <m:t>)</m:t>
                              </m:r>
                            </m:den>
                          </m:f>
                        </m:e>
                      </m:func>
                      <m:r>
                        <a:rPr kumimoji="1" lang="en-US" altLang="ja-JP" b="0" i="1" smtClean="0">
                          <a:latin typeface="Cambria Math" panose="02040503050406030204" pitchFamily="18" charset="0"/>
                        </a:rPr>
                        <m:t>=</m:t>
                      </m:r>
                      <m:f>
                        <m:fPr>
                          <m:ctrlPr>
                            <a:rPr kumimoji="1" lang="en-US" altLang="ja-JP" b="0" i="1" smtClean="0">
                              <a:latin typeface="Cambria Math" panose="02040503050406030204" pitchFamily="18" charset="0"/>
                            </a:rPr>
                          </m:ctrlPr>
                        </m:fPr>
                        <m:num>
                          <m:sSup>
                            <m:sSupPr>
                              <m:ctrlPr>
                                <a:rPr kumimoji="1" lang="en-US" altLang="ja-JP" b="0" i="1" smtClean="0">
                                  <a:latin typeface="Cambria Math" panose="02040503050406030204" pitchFamily="18" charset="0"/>
                                </a:rPr>
                              </m:ctrlPr>
                            </m:sSupPr>
                            <m:e>
                              <m:r>
                                <a:rPr kumimoji="1" lang="en-US" altLang="ja-JP" b="0" i="1" smtClean="0">
                                  <a:latin typeface="Cambria Math" panose="02040503050406030204" pitchFamily="18" charset="0"/>
                                </a:rPr>
                                <m:t>𝑟</m:t>
                              </m:r>
                            </m:e>
                            <m:sup>
                              <m:r>
                                <a:rPr kumimoji="1" lang="en-US" altLang="ja-JP" b="0" i="1" smtClean="0">
                                  <a:latin typeface="Cambria Math" panose="02040503050406030204" pitchFamily="18" charset="0"/>
                                </a:rPr>
                                <m:t>2</m:t>
                              </m:r>
                            </m:sup>
                          </m:sSup>
                        </m:num>
                        <m:den>
                          <m:r>
                            <a:rPr kumimoji="1" lang="en-US" altLang="ja-JP" b="0" i="1" smtClean="0">
                              <a:latin typeface="Cambria Math" panose="02040503050406030204" pitchFamily="18" charset="0"/>
                            </a:rPr>
                            <m:t>4−</m:t>
                          </m:r>
                          <m:sSup>
                            <m:sSupPr>
                              <m:ctrlPr>
                                <a:rPr kumimoji="1" lang="en-US" altLang="ja-JP" b="0" i="1" smtClean="0">
                                  <a:latin typeface="Cambria Math" panose="02040503050406030204" pitchFamily="18" charset="0"/>
                                </a:rPr>
                              </m:ctrlPr>
                            </m:sSupPr>
                            <m:e>
                              <m:r>
                                <a:rPr kumimoji="1" lang="en-US" altLang="ja-JP" b="0" i="1" smtClean="0">
                                  <a:latin typeface="Cambria Math" panose="02040503050406030204" pitchFamily="18" charset="0"/>
                                </a:rPr>
                                <m:t>𝑟</m:t>
                              </m:r>
                            </m:e>
                            <m:sup>
                              <m:r>
                                <a:rPr kumimoji="1" lang="en-US" altLang="ja-JP" b="0" i="1" smtClean="0">
                                  <a:latin typeface="Cambria Math" panose="02040503050406030204" pitchFamily="18" charset="0"/>
                                </a:rPr>
                                <m:t>2</m:t>
                              </m:r>
                            </m:sup>
                          </m:sSup>
                        </m:den>
                      </m:f>
                      <m:r>
                        <a:rPr lang="en-US" altLang="ja-JP" i="1">
                          <a:latin typeface="Cambria Math" panose="02040503050406030204" pitchFamily="18" charset="0"/>
                          <a:ea typeface="Cambria Math" panose="02040503050406030204" pitchFamily="18" charset="0"/>
                        </a:rPr>
                        <m:t>∙</m:t>
                      </m:r>
                      <m:func>
                        <m:funcPr>
                          <m:ctrlPr>
                            <a:rPr lang="en-US" altLang="ja-JP" i="1" smtClean="0">
                              <a:latin typeface="Cambria Math" panose="02040503050406030204" pitchFamily="18" charset="0"/>
                              <a:ea typeface="Cambria Math" panose="02040503050406030204" pitchFamily="18" charset="0"/>
                            </a:rPr>
                          </m:ctrlPr>
                        </m:funcPr>
                        <m:fName>
                          <m:r>
                            <m:rPr>
                              <m:sty m:val="p"/>
                            </m:rPr>
                            <a:rPr lang="en-US" altLang="ja-JP" i="0" smtClean="0">
                              <a:latin typeface="Cambria Math" panose="02040503050406030204" pitchFamily="18" charset="0"/>
                              <a:ea typeface="Cambria Math" panose="02040503050406030204" pitchFamily="18" charset="0"/>
                            </a:rPr>
                            <m:t>ln</m:t>
                          </m:r>
                        </m:fName>
                        <m:e>
                          <m:r>
                            <a:rPr lang="en-US" altLang="ja-JP" b="0" i="1" smtClean="0">
                              <a:latin typeface="Cambria Math" panose="02040503050406030204" pitchFamily="18" charset="0"/>
                              <a:ea typeface="Cambria Math" panose="02040503050406030204" pitchFamily="18" charset="0"/>
                            </a:rPr>
                            <m:t>𝐿𝐶𝐷</m:t>
                          </m:r>
                        </m:e>
                      </m:func>
                      <m:r>
                        <a:rPr lang="en-US" altLang="ja-JP" b="0" i="1" smtClean="0">
                          <a:latin typeface="Cambria Math" panose="02040503050406030204" pitchFamily="18" charset="0"/>
                          <a:ea typeface="Cambria Math" panose="02040503050406030204" pitchFamily="18" charset="0"/>
                        </a:rPr>
                        <m:t>+</m:t>
                      </m:r>
                      <m:sSub>
                        <m:sSubPr>
                          <m:ctrlPr>
                            <a:rPr lang="en-US" altLang="ja-JP" b="0" i="1" smtClean="0">
                              <a:latin typeface="Cambria Math" panose="02040503050406030204" pitchFamily="18" charset="0"/>
                              <a:ea typeface="Cambria Math" panose="02040503050406030204" pitchFamily="18" charset="0"/>
                            </a:rPr>
                          </m:ctrlPr>
                        </m:sSubPr>
                        <m:e>
                          <m:r>
                            <a:rPr lang="en-US" altLang="ja-JP" b="0" i="1" smtClean="0">
                              <a:latin typeface="Cambria Math" panose="02040503050406030204" pitchFamily="18" charset="0"/>
                              <a:ea typeface="Cambria Math" panose="02040503050406030204" pitchFamily="18" charset="0"/>
                            </a:rPr>
                            <m:t>𝑂</m:t>
                          </m:r>
                        </m:e>
                        <m:sub>
                          <m:r>
                            <a:rPr lang="en-US" altLang="ja-JP" b="0" i="1" smtClean="0">
                              <a:latin typeface="Cambria Math" panose="02040503050406030204" pitchFamily="18" charset="0"/>
                              <a:ea typeface="Cambria Math" panose="02040503050406030204" pitchFamily="18" charset="0"/>
                            </a:rPr>
                            <m:t>𝑟</m:t>
                          </m:r>
                        </m:sub>
                      </m:sSub>
                      <m:r>
                        <a:rPr lang="en-US" altLang="ja-JP" b="0" i="1" smtClean="0">
                          <a:latin typeface="Cambria Math" panose="02040503050406030204" pitchFamily="18" charset="0"/>
                          <a:ea typeface="Cambria Math" panose="02040503050406030204" pitchFamily="18" charset="0"/>
                        </a:rPr>
                        <m:t>(</m:t>
                      </m:r>
                      <m:func>
                        <m:funcPr>
                          <m:ctrlPr>
                            <a:rPr lang="en-US" altLang="ja-JP" b="0" i="1" smtClean="0">
                              <a:latin typeface="Cambria Math" panose="02040503050406030204" pitchFamily="18" charset="0"/>
                              <a:ea typeface="Cambria Math" panose="02040503050406030204" pitchFamily="18" charset="0"/>
                            </a:rPr>
                          </m:ctrlPr>
                        </m:funcPr>
                        <m:fName>
                          <m:r>
                            <m:rPr>
                              <m:sty m:val="p"/>
                            </m:rPr>
                            <a:rPr lang="en-US" altLang="ja-JP" b="0" i="0" smtClean="0">
                              <a:latin typeface="Cambria Math" panose="02040503050406030204" pitchFamily="18" charset="0"/>
                              <a:ea typeface="Cambria Math" panose="02040503050406030204" pitchFamily="18" charset="0"/>
                            </a:rPr>
                            <m:t>ln</m:t>
                          </m:r>
                        </m:fName>
                        <m:e>
                          <m:func>
                            <m:funcPr>
                              <m:ctrlPr>
                                <a:rPr lang="en-US" altLang="ja-JP" b="0" i="1" smtClean="0">
                                  <a:latin typeface="Cambria Math" panose="02040503050406030204" pitchFamily="18" charset="0"/>
                                  <a:ea typeface="Cambria Math" panose="02040503050406030204" pitchFamily="18" charset="0"/>
                                </a:rPr>
                              </m:ctrlPr>
                            </m:funcPr>
                            <m:fName>
                              <m:r>
                                <m:rPr>
                                  <m:sty m:val="p"/>
                                </m:rPr>
                                <a:rPr lang="en-US" altLang="ja-JP" b="0" i="0" smtClean="0">
                                  <a:latin typeface="Cambria Math" panose="02040503050406030204" pitchFamily="18" charset="0"/>
                                  <a:ea typeface="Cambria Math" panose="02040503050406030204" pitchFamily="18" charset="0"/>
                                </a:rPr>
                                <m:t>ln</m:t>
                              </m:r>
                            </m:fName>
                            <m:e>
                              <m:r>
                                <a:rPr lang="en-US" altLang="ja-JP" b="0" i="1" smtClean="0">
                                  <a:latin typeface="Cambria Math" panose="02040503050406030204" pitchFamily="18" charset="0"/>
                                  <a:ea typeface="Cambria Math" panose="02040503050406030204" pitchFamily="18" charset="0"/>
                                </a:rPr>
                                <m:t>𝐿𝐶𝐷</m:t>
                              </m:r>
                            </m:e>
                          </m:func>
                        </m:e>
                      </m:func>
                      <m:r>
                        <a:rPr lang="en-US" altLang="ja-JP" b="0" i="1" smtClean="0">
                          <a:latin typeface="Cambria Math" panose="02040503050406030204" pitchFamily="18" charset="0"/>
                          <a:ea typeface="Cambria Math" panose="02040503050406030204" pitchFamily="18" charset="0"/>
                        </a:rPr>
                        <m:t>)</m:t>
                      </m:r>
                    </m:oMath>
                  </m:oMathPara>
                </a14:m>
                <a:endParaRPr kumimoji="1" lang="ja-JP" altLang="en-US" dirty="0"/>
              </a:p>
            </p:txBody>
          </p:sp>
        </mc:Choice>
        <mc:Fallback xmlns="">
          <p:sp>
            <p:nvSpPr>
              <p:cNvPr id="34" name="テキスト ボックス 33"/>
              <p:cNvSpPr txBox="1">
                <a:spLocks noRot="1" noChangeAspect="1" noMove="1" noResize="1" noEditPoints="1" noAdjustHandles="1" noChangeArrowheads="1" noChangeShapeType="1" noTextEdit="1"/>
              </p:cNvSpPr>
              <p:nvPr/>
            </p:nvSpPr>
            <p:spPr>
              <a:xfrm>
                <a:off x="414403" y="4723691"/>
                <a:ext cx="4794326" cy="974306"/>
              </a:xfrm>
              <a:prstGeom prst="rect">
                <a:avLst/>
              </a:prstGeom>
              <a:blipFill>
                <a:blip r:embed="rId14"/>
                <a:stretch>
                  <a:fillRect l="-886" t="-3659"/>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2102913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xit" presetSubtype="0" fill="hold" nodeType="clickEffect">
                                  <p:stCondLst>
                                    <p:cond delay="0"/>
                                  </p:stCondLst>
                                  <p:childTnLst>
                                    <p:set>
                                      <p:cBhvr>
                                        <p:cTn id="20" dur="1" fill="hold">
                                          <p:stCondLst>
                                            <p:cond delay="0"/>
                                          </p:stCondLst>
                                        </p:cTn>
                                        <p:tgtEl>
                                          <p:spTgt spid="3"/>
                                        </p:tgtEl>
                                        <p:attrNameLst>
                                          <p:attrName>style.visibility</p:attrName>
                                        </p:attrNameLst>
                                      </p:cBhvr>
                                      <p:to>
                                        <p:strVal val="hidden"/>
                                      </p:to>
                                    </p:set>
                                  </p:childTnLst>
                                </p:cTn>
                              </p:par>
                              <p:par>
                                <p:cTn id="21" presetID="10" presetClass="entr" presetSubtype="0" fill="hold" grpId="0" nodeType="withEffect">
                                  <p:stCondLst>
                                    <p:cond delay="0"/>
                                  </p:stCondLst>
                                  <p:childTnLst>
                                    <p:set>
                                      <p:cBhvr>
                                        <p:cTn id="22" dur="1" fill="hold">
                                          <p:stCondLst>
                                            <p:cond delay="0"/>
                                          </p:stCondLst>
                                        </p:cTn>
                                        <p:tgtEl>
                                          <p:spTgt spid="40"/>
                                        </p:tgtEl>
                                        <p:attrNameLst>
                                          <p:attrName>style.visibility</p:attrName>
                                        </p:attrNameLst>
                                      </p:cBhvr>
                                      <p:to>
                                        <p:strVal val="visible"/>
                                      </p:to>
                                    </p:set>
                                    <p:animEffect transition="in" filter="fade">
                                      <p:cBhvr>
                                        <p:cTn id="23" dur="500"/>
                                        <p:tgtEl>
                                          <p:spTgt spid="40"/>
                                        </p:tgtEl>
                                      </p:cBhvr>
                                    </p:animEffec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5" grpId="0" animBg="1"/>
      <p:bldP spid="26" grpId="0" animBg="1"/>
      <p:bldP spid="27" grpId="0" animBg="1"/>
      <p:bldP spid="40" grpId="0" animBg="1"/>
      <p:bldP spid="3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タイトル 1"/>
              <p:cNvSpPr>
                <a:spLocks noGrp="1"/>
              </p:cNvSpPr>
              <p:nvPr>
                <p:ph type="title"/>
              </p:nvPr>
            </p:nvSpPr>
            <p:spPr/>
            <p:txBody>
              <a:bodyPr/>
              <a:lstStyle/>
              <a:p>
                <a14:m>
                  <m:oMath xmlns:m="http://schemas.openxmlformats.org/officeDocument/2006/math">
                    <m:r>
                      <a:rPr kumimoji="1" lang="en-US" altLang="ja-JP" sz="4000" b="0" i="1" smtClean="0">
                        <a:latin typeface="Cambria Math" panose="02040503050406030204" pitchFamily="18" charset="0"/>
                      </a:rPr>
                      <m:t>𝑝</m:t>
                    </m:r>
                  </m:oMath>
                </a14:m>
                <a:r>
                  <a:rPr kumimoji="1" lang="ja-JP" altLang="en-US" sz="4000" dirty="0" smtClean="0"/>
                  <a:t> 類似探索のためのパラメータ決定</a:t>
                </a:r>
                <a:endParaRPr kumimoji="1" lang="ja-JP" altLang="en-US" sz="4000" dirty="0"/>
              </a:p>
            </p:txBody>
          </p:sp>
        </mc:Choice>
        <mc:Fallback xmlns="">
          <p:sp>
            <p:nvSpPr>
              <p:cNvPr id="2" name="タイトル 1"/>
              <p:cNvSpPr>
                <a:spLocks noGrp="1" noRot="1" noChangeAspect="1" noMove="1" noResize="1" noEditPoints="1" noAdjustHandles="1" noChangeArrowheads="1" noChangeShapeType="1" noTextEdit="1"/>
              </p:cNvSpPr>
              <p:nvPr>
                <p:ph type="title"/>
              </p:nvPr>
            </p:nvSpPr>
            <p:spPr>
              <a:blipFill>
                <a:blip r:embed="rId3"/>
                <a:stretch>
                  <a:fillRect b="-1064"/>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pPr marL="0" indent="0">
                  <a:buNone/>
                </a:pPr>
                <a:r>
                  <a:rPr lang="en-US" altLang="ja-JP" sz="2400" dirty="0" smtClean="0"/>
                  <a:t>STEP</a:t>
                </a:r>
                <a:r>
                  <a:rPr lang="ja-JP" altLang="en-US" sz="2400" dirty="0" smtClean="0"/>
                  <a:t> </a:t>
                </a:r>
                <a:r>
                  <a:rPr lang="en-US" altLang="ja-JP" sz="2400" dirty="0" smtClean="0"/>
                  <a:t>0 : </a:t>
                </a:r>
                <a:r>
                  <a:rPr lang="ja-JP" altLang="en-US" sz="2400" dirty="0" smtClean="0"/>
                  <a:t>パラメータを</a:t>
                </a:r>
                <a:r>
                  <a:rPr lang="en-US" altLang="ja-JP" sz="2400" dirty="0" smtClean="0"/>
                  <a:t>FALCONN</a:t>
                </a:r>
                <a:r>
                  <a:rPr lang="ja-JP" altLang="en-US" sz="2400" dirty="0" smtClean="0"/>
                  <a:t>製作者の推奨する値に固定</a:t>
                </a:r>
                <a:endParaRPr lang="en-US" altLang="ja-JP" sz="2400" dirty="0" smtClean="0"/>
              </a:p>
              <a:p>
                <a:pPr marL="0" indent="0">
                  <a:buNone/>
                </a:pPr>
                <a:r>
                  <a:rPr lang="en-US" altLang="ja-JP" sz="2400" dirty="0" smtClean="0"/>
                  <a:t>STEP Ⅰ</a:t>
                </a:r>
                <a:r>
                  <a:rPr lang="ja-JP" altLang="en-US" sz="2400" dirty="0" smtClean="0"/>
                  <a:t>：</a:t>
                </a:r>
                <a:r>
                  <a:rPr lang="en-US" altLang="ja-JP" sz="2400" dirty="0"/>
                  <a:t> FALCONN</a:t>
                </a:r>
                <a:r>
                  <a:rPr lang="ja-JP" altLang="en-US" sz="2400" dirty="0"/>
                  <a:t>の衝突</a:t>
                </a:r>
                <a:r>
                  <a:rPr lang="ja-JP" altLang="en-US" sz="2400" dirty="0" smtClean="0"/>
                  <a:t>確率と計算時間の妥協点を決め、 </a:t>
                </a:r>
                <a14:m>
                  <m:oMath xmlns:m="http://schemas.openxmlformats.org/officeDocument/2006/math">
                    <m:r>
                      <a:rPr lang="en-US" altLang="ja-JP" sz="2400" b="0" i="1" smtClean="0">
                        <a:latin typeface="Cambria Math" panose="02040503050406030204" pitchFamily="18" charset="0"/>
                      </a:rPr>
                      <m:t>𝐿𝐶𝐷</m:t>
                    </m:r>
                  </m:oMath>
                </a14:m>
                <a:r>
                  <a:rPr lang="ja-JP" altLang="en-US" sz="2400" dirty="0" smtClean="0"/>
                  <a:t>を求める</a:t>
                </a:r>
                <a:endParaRPr lang="en-US" altLang="ja-JP" sz="2400" dirty="0" smtClean="0"/>
              </a:p>
              <a:p>
                <a:pPr marL="0" indent="0">
                  <a:buNone/>
                </a:pPr>
                <a:endParaRPr lang="en-US" altLang="ja-JP" sz="2400" dirty="0" smtClean="0"/>
              </a:p>
              <a:p>
                <a:pPr marL="0" indent="0">
                  <a:buNone/>
                </a:pPr>
                <a:endParaRPr lang="en-US" altLang="ja-JP" sz="2400" dirty="0" smtClean="0"/>
              </a:p>
              <a:p>
                <a:pPr marL="0" indent="0">
                  <a:buNone/>
                </a:pPr>
                <a:endParaRPr lang="en-US" altLang="ja-JP" sz="2400" dirty="0" smtClean="0"/>
              </a:p>
              <a:p>
                <a:pPr marL="0" indent="0">
                  <a:buNone/>
                </a:pPr>
                <a:r>
                  <a:rPr lang="en-US" altLang="ja-JP" sz="2400" dirty="0" smtClean="0"/>
                  <a:t>STEP Ⅱ</a:t>
                </a:r>
                <a:r>
                  <a:rPr lang="ja-JP" altLang="en-US" sz="2400" dirty="0" smtClean="0"/>
                  <a:t>： </a:t>
                </a:r>
                <a14:m>
                  <m:oMath xmlns:m="http://schemas.openxmlformats.org/officeDocument/2006/math">
                    <m:r>
                      <a:rPr lang="en-US" altLang="ja-JP" sz="2400" i="1">
                        <a:latin typeface="Cambria Math" panose="02040503050406030204" pitchFamily="18" charset="0"/>
                      </a:rPr>
                      <m:t>𝐿</m:t>
                    </m:r>
                  </m:oMath>
                </a14:m>
                <a:r>
                  <a:rPr lang="ja-JP" altLang="en-US" sz="2400" dirty="0"/>
                  <a:t> 個のハッシュテーブルの衝突</a:t>
                </a:r>
                <a:r>
                  <a:rPr lang="ja-JP" altLang="en-US" sz="2400" dirty="0" smtClean="0"/>
                  <a:t>確率が </a:t>
                </a:r>
                <a14:m>
                  <m:oMath xmlns:m="http://schemas.openxmlformats.org/officeDocument/2006/math">
                    <m:limLow>
                      <m:limLowPr>
                        <m:ctrlPr>
                          <a:rPr lang="en-US" altLang="ja-JP" sz="2400" b="0" i="1" smtClean="0">
                            <a:latin typeface="Cambria Math" panose="02040503050406030204" pitchFamily="18" charset="0"/>
                          </a:rPr>
                        </m:ctrlPr>
                      </m:limLowPr>
                      <m:e>
                        <m:r>
                          <m:rPr>
                            <m:sty m:val="p"/>
                          </m:rPr>
                          <a:rPr lang="en-US" altLang="ja-JP" sz="2400" b="0" i="0" smtClean="0">
                            <a:latin typeface="Cambria Math" panose="02040503050406030204" pitchFamily="18" charset="0"/>
                          </a:rPr>
                          <m:t>Pr</m:t>
                        </m:r>
                      </m:e>
                      <m:lim>
                        <m:r>
                          <m:rPr>
                            <m:sty m:val="p"/>
                          </m:rPr>
                          <a:rPr lang="en-US" altLang="ja-JP" sz="2400" b="0" i="0" smtClean="0">
                            <a:latin typeface="Cambria Math" panose="02040503050406030204" pitchFamily="18" charset="0"/>
                          </a:rPr>
                          <m:t>L</m:t>
                        </m:r>
                      </m:lim>
                    </m:limLow>
                    <m:r>
                      <a:rPr lang="en-US" altLang="ja-JP" sz="2400" b="0" i="1" smtClean="0">
                        <a:latin typeface="Cambria Math" panose="02040503050406030204" pitchFamily="18" charset="0"/>
                      </a:rPr>
                      <m:t>≥</m:t>
                    </m:r>
                    <m:r>
                      <a:rPr lang="en-US" altLang="ja-JP" sz="2400" b="0" i="1" smtClean="0">
                        <a:latin typeface="Cambria Math" panose="02040503050406030204" pitchFamily="18" charset="0"/>
                      </a:rPr>
                      <m:t>𝑝</m:t>
                    </m:r>
                  </m:oMath>
                </a14:m>
                <a:r>
                  <a:rPr lang="ja-JP" altLang="en-US" sz="2400" dirty="0" smtClean="0"/>
                  <a:t> をみたす </a:t>
                </a:r>
                <a14:m>
                  <m:oMath xmlns:m="http://schemas.openxmlformats.org/officeDocument/2006/math">
                    <m:r>
                      <a:rPr lang="en-US" altLang="ja-JP" sz="2400" i="1">
                        <a:latin typeface="Cambria Math" panose="02040503050406030204" pitchFamily="18" charset="0"/>
                      </a:rPr>
                      <m:t>𝐿</m:t>
                    </m:r>
                  </m:oMath>
                </a14:m>
                <a:r>
                  <a:rPr lang="ja-JP" altLang="en-US" sz="2400" dirty="0" smtClean="0"/>
                  <a:t> を求める</a:t>
                </a:r>
                <a:endParaRPr lang="en-US" altLang="ja-JP" sz="2400" dirty="0" smtClean="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a:blip r:embed="rId4"/>
                <a:stretch>
                  <a:fillRect l="-1111" t="-1482" r="-2222"/>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12</a:t>
            </a:fld>
            <a:endParaRPr lang="en-US" altLang="ja-JP"/>
          </a:p>
        </p:txBody>
      </p:sp>
      <mc:AlternateContent xmlns:mc="http://schemas.openxmlformats.org/markup-compatibility/2006" xmlns:a14="http://schemas.microsoft.com/office/drawing/2010/main">
        <mc:Choice Requires="a14">
          <p:sp>
            <p:nvSpPr>
              <p:cNvPr id="8" name="テキスト ボックス 7"/>
              <p:cNvSpPr txBox="1"/>
              <p:nvPr/>
            </p:nvSpPr>
            <p:spPr>
              <a:xfrm>
                <a:off x="2974151" y="2849450"/>
                <a:ext cx="3184581" cy="1073114"/>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altLang="ja-JP" sz="2400" dirty="0" smtClean="0"/>
                  <a:t>FALCONN</a:t>
                </a:r>
                <a:r>
                  <a:rPr lang="ja-JP" altLang="en-US" sz="2400" dirty="0" smtClean="0"/>
                  <a:t>の衝突確率</a:t>
                </a:r>
                <a:endParaRPr lang="en-US" altLang="ja-JP" sz="2400" dirty="0" smtClean="0"/>
              </a:p>
              <a:p>
                <a:pPr/>
                <a14:m>
                  <m:oMathPara xmlns:m="http://schemas.openxmlformats.org/officeDocument/2006/math">
                    <m:oMathParaPr>
                      <m:jc m:val="centerGroup"/>
                    </m:oMathParaPr>
                    <m:oMath xmlns:m="http://schemas.openxmlformats.org/officeDocument/2006/math">
                      <m:func>
                        <m:funcPr>
                          <m:ctrlPr>
                            <a:rPr lang="en-US" altLang="ja-JP" sz="2400" i="1">
                              <a:latin typeface="Cambria Math" panose="02040503050406030204" pitchFamily="18" charset="0"/>
                            </a:rPr>
                          </m:ctrlPr>
                        </m:funcPr>
                        <m:fName>
                          <m:r>
                            <m:rPr>
                              <m:sty m:val="p"/>
                            </m:rPr>
                            <a:rPr lang="en-US" altLang="ja-JP" sz="2400">
                              <a:latin typeface="Cambria Math" panose="02040503050406030204" pitchFamily="18" charset="0"/>
                            </a:rPr>
                            <m:t>Pr</m:t>
                          </m:r>
                        </m:fName>
                        <m:e>
                          <m:d>
                            <m:dPr>
                              <m:ctrlPr>
                                <a:rPr lang="en-US" altLang="ja-JP" sz="2400" i="1">
                                  <a:latin typeface="Cambria Math" panose="02040503050406030204" pitchFamily="18" charset="0"/>
                                </a:rPr>
                              </m:ctrlPr>
                            </m:dPr>
                            <m:e>
                              <m:r>
                                <a:rPr lang="en-US" altLang="ja-JP" sz="2400" i="1">
                                  <a:latin typeface="Cambria Math" panose="02040503050406030204" pitchFamily="18" charset="0"/>
                                </a:rPr>
                                <m:t>𝑥</m:t>
                              </m:r>
                              <m:r>
                                <a:rPr lang="en-US" altLang="ja-JP" sz="2400" i="1">
                                  <a:latin typeface="Cambria Math" panose="02040503050406030204" pitchFamily="18" charset="0"/>
                                </a:rPr>
                                <m:t>,</m:t>
                              </m:r>
                              <m:r>
                                <a:rPr lang="en-US" altLang="ja-JP" sz="2400" i="1">
                                  <a:latin typeface="Cambria Math" panose="02040503050406030204" pitchFamily="18" charset="0"/>
                                </a:rPr>
                                <m:t>𝑦</m:t>
                              </m:r>
                            </m:e>
                          </m:d>
                        </m:e>
                      </m:func>
                      <m:r>
                        <a:rPr lang="en-US" altLang="ja-JP" sz="2400">
                          <a:latin typeface="Cambria Math" panose="02040503050406030204" pitchFamily="18" charset="0"/>
                        </a:rPr>
                        <m:t>=</m:t>
                      </m:r>
                      <m:sSup>
                        <m:sSupPr>
                          <m:ctrlPr>
                            <a:rPr lang="en-US" altLang="ja-JP" sz="2400" i="1">
                              <a:latin typeface="Cambria Math" panose="02040503050406030204" pitchFamily="18" charset="0"/>
                            </a:rPr>
                          </m:ctrlPr>
                        </m:sSupPr>
                        <m:e>
                          <m:d>
                            <m:dPr>
                              <m:ctrlPr>
                                <a:rPr lang="en-US" altLang="ja-JP" sz="2400" i="1">
                                  <a:latin typeface="Cambria Math" panose="02040503050406030204" pitchFamily="18" charset="0"/>
                                </a:rPr>
                              </m:ctrlPr>
                            </m:dPr>
                            <m:e>
                              <m:r>
                                <a:rPr lang="en-US" altLang="ja-JP" sz="2400" i="1">
                                  <a:latin typeface="Cambria Math" panose="02040503050406030204" pitchFamily="18" charset="0"/>
                                </a:rPr>
                                <m:t>𝐿𝐶𝐷</m:t>
                              </m:r>
                            </m:e>
                          </m:d>
                        </m:e>
                        <m:sup>
                          <m:f>
                            <m:fPr>
                              <m:ctrlPr>
                                <a:rPr lang="en-US" altLang="ja-JP" sz="2400" i="1">
                                  <a:latin typeface="Cambria Math" panose="02040503050406030204" pitchFamily="18" charset="0"/>
                                </a:rPr>
                              </m:ctrlPr>
                            </m:fPr>
                            <m:num>
                              <m:sSup>
                                <m:sSupPr>
                                  <m:ctrlPr>
                                    <a:rPr lang="en-US" altLang="ja-JP" sz="2400" i="1">
                                      <a:latin typeface="Cambria Math" panose="02040503050406030204" pitchFamily="18" charset="0"/>
                                    </a:rPr>
                                  </m:ctrlPr>
                                </m:sSupPr>
                                <m:e>
                                  <m:r>
                                    <a:rPr lang="en-US" altLang="ja-JP" sz="2400" i="1">
                                      <a:latin typeface="Cambria Math" panose="02040503050406030204" pitchFamily="18" charset="0"/>
                                    </a:rPr>
                                    <m:t>𝑟</m:t>
                                  </m:r>
                                </m:e>
                                <m:sup>
                                  <m:r>
                                    <a:rPr lang="en-US" altLang="ja-JP" sz="2400" i="1">
                                      <a:latin typeface="Cambria Math" panose="02040503050406030204" pitchFamily="18" charset="0"/>
                                    </a:rPr>
                                    <m:t>2</m:t>
                                  </m:r>
                                </m:sup>
                              </m:sSup>
                            </m:num>
                            <m:den>
                              <m:sSup>
                                <m:sSupPr>
                                  <m:ctrlPr>
                                    <a:rPr lang="en-US" altLang="ja-JP" sz="2400" i="1">
                                      <a:latin typeface="Cambria Math" panose="02040503050406030204" pitchFamily="18" charset="0"/>
                                    </a:rPr>
                                  </m:ctrlPr>
                                </m:sSupPr>
                                <m:e>
                                  <m:r>
                                    <a:rPr lang="en-US" altLang="ja-JP" sz="2400" i="1">
                                      <a:latin typeface="Cambria Math" panose="02040503050406030204" pitchFamily="18" charset="0"/>
                                    </a:rPr>
                                    <m:t>𝑟</m:t>
                                  </m:r>
                                </m:e>
                                <m:sup>
                                  <m:r>
                                    <a:rPr lang="en-US" altLang="ja-JP" sz="2400" i="1">
                                      <a:latin typeface="Cambria Math" panose="02040503050406030204" pitchFamily="18" charset="0"/>
                                    </a:rPr>
                                    <m:t>2</m:t>
                                  </m:r>
                                </m:sup>
                              </m:sSup>
                              <m:r>
                                <a:rPr lang="en-US" altLang="ja-JP" sz="2400" i="1">
                                  <a:latin typeface="Cambria Math" panose="02040503050406030204" pitchFamily="18" charset="0"/>
                                </a:rPr>
                                <m:t>−4</m:t>
                              </m:r>
                            </m:den>
                          </m:f>
                        </m:sup>
                      </m:sSup>
                    </m:oMath>
                  </m:oMathPara>
                </a14:m>
                <a:endParaRPr kumimoji="1" lang="ja-JP" altLang="en-US" sz="2400" dirty="0"/>
              </a:p>
            </p:txBody>
          </p:sp>
        </mc:Choice>
        <mc:Fallback xmlns="">
          <p:sp>
            <p:nvSpPr>
              <p:cNvPr id="8" name="テキスト ボックス 7"/>
              <p:cNvSpPr txBox="1">
                <a:spLocks noRot="1" noChangeAspect="1" noMove="1" noResize="1" noEditPoints="1" noAdjustHandles="1" noChangeArrowheads="1" noChangeShapeType="1" noTextEdit="1"/>
              </p:cNvSpPr>
              <p:nvPr/>
            </p:nvSpPr>
            <p:spPr>
              <a:xfrm>
                <a:off x="2974151" y="2849450"/>
                <a:ext cx="3184581" cy="1073114"/>
              </a:xfrm>
              <a:prstGeom prst="rect">
                <a:avLst/>
              </a:prstGeom>
              <a:blipFill>
                <a:blip r:embed="rId5"/>
                <a:stretch>
                  <a:fillRect l="-2662" t="-5000" r="-1331"/>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9" name="テキスト ボックス 8"/>
              <p:cNvSpPr txBox="1"/>
              <p:nvPr/>
            </p:nvSpPr>
            <p:spPr>
              <a:xfrm>
                <a:off x="2168159" y="5235611"/>
                <a:ext cx="4796566" cy="97834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14:m>
                  <m:oMath xmlns:m="http://schemas.openxmlformats.org/officeDocument/2006/math">
                    <m:r>
                      <a:rPr lang="en-US" altLang="ja-JP" sz="2400" b="0" i="1" smtClean="0">
                        <a:latin typeface="Cambria Math" panose="02040503050406030204" pitchFamily="18" charset="0"/>
                      </a:rPr>
                      <m:t>𝐿</m:t>
                    </m:r>
                  </m:oMath>
                </a14:m>
                <a:r>
                  <a:rPr lang="ja-JP" altLang="en-US" sz="2400" dirty="0" smtClean="0"/>
                  <a:t> 個のハッシュテーブルの衝突確率</a:t>
                </a:r>
                <a:endParaRPr lang="en-US" altLang="ja-JP" sz="2400" dirty="0" smtClean="0"/>
              </a:p>
              <a:p>
                <a:pPr/>
                <a14:m>
                  <m:oMathPara xmlns:m="http://schemas.openxmlformats.org/officeDocument/2006/math">
                    <m:oMathParaPr>
                      <m:jc m:val="centerGroup"/>
                    </m:oMathParaPr>
                    <m:oMath xmlns:m="http://schemas.openxmlformats.org/officeDocument/2006/math">
                      <m:sSup>
                        <m:sSupPr>
                          <m:ctrlPr>
                            <a:rPr lang="en-US" altLang="ja-JP" sz="2400" i="1">
                              <a:latin typeface="Cambria Math" panose="02040503050406030204" pitchFamily="18" charset="0"/>
                            </a:rPr>
                          </m:ctrlPr>
                        </m:sSupPr>
                        <m:e>
                          <m:func>
                            <m:funcPr>
                              <m:ctrlPr>
                                <a:rPr lang="en-US" altLang="ja-JP" sz="2400" i="1">
                                  <a:latin typeface="Cambria Math" panose="02040503050406030204" pitchFamily="18" charset="0"/>
                                </a:rPr>
                              </m:ctrlPr>
                            </m:funcPr>
                            <m:fName>
                              <m:limLow>
                                <m:limLowPr>
                                  <m:ctrlPr>
                                    <a:rPr lang="en-US" altLang="ja-JP" sz="2400" i="1">
                                      <a:latin typeface="Cambria Math" panose="02040503050406030204" pitchFamily="18" charset="0"/>
                                    </a:rPr>
                                  </m:ctrlPr>
                                </m:limLowPr>
                                <m:e>
                                  <m:r>
                                    <m:rPr>
                                      <m:sty m:val="p"/>
                                    </m:rPr>
                                    <a:rPr lang="en-US" altLang="ja-JP" sz="2400">
                                      <a:latin typeface="Cambria Math" panose="02040503050406030204" pitchFamily="18" charset="0"/>
                                    </a:rPr>
                                    <m:t>Pr</m:t>
                                  </m:r>
                                </m:e>
                                <m:lim>
                                  <m:r>
                                    <a:rPr lang="en-US" altLang="ja-JP" sz="2400" i="1">
                                      <a:latin typeface="Cambria Math" panose="02040503050406030204" pitchFamily="18" charset="0"/>
                                    </a:rPr>
                                    <m:t>𝐿</m:t>
                                  </m:r>
                                </m:lim>
                              </m:limLow>
                            </m:fName>
                            <m:e>
                              <m:r>
                                <a:rPr lang="en-US" altLang="ja-JP" sz="2400" i="1">
                                  <a:latin typeface="Cambria Math" panose="02040503050406030204" pitchFamily="18" charset="0"/>
                                </a:rPr>
                                <m:t>=</m:t>
                              </m:r>
                            </m:e>
                          </m:func>
                          <m:r>
                            <a:rPr lang="en-US" altLang="ja-JP" sz="2400" i="1">
                              <a:latin typeface="Cambria Math" panose="02040503050406030204" pitchFamily="18" charset="0"/>
                            </a:rPr>
                            <m:t>1−</m:t>
                          </m:r>
                          <m:d>
                            <m:dPr>
                              <m:ctrlPr>
                                <a:rPr lang="en-US" altLang="ja-JP" sz="2400" i="1">
                                  <a:latin typeface="Cambria Math" panose="02040503050406030204" pitchFamily="18" charset="0"/>
                                </a:rPr>
                              </m:ctrlPr>
                            </m:dPr>
                            <m:e>
                              <m:r>
                                <a:rPr lang="en-US" altLang="ja-JP" sz="2400" i="1">
                                  <a:latin typeface="Cambria Math" panose="02040503050406030204" pitchFamily="18" charset="0"/>
                                </a:rPr>
                                <m:t>1−</m:t>
                              </m:r>
                              <m:func>
                                <m:funcPr>
                                  <m:ctrlPr>
                                    <a:rPr lang="en-US" altLang="ja-JP" sz="2400" i="1">
                                      <a:latin typeface="Cambria Math" panose="02040503050406030204" pitchFamily="18" charset="0"/>
                                    </a:rPr>
                                  </m:ctrlPr>
                                </m:funcPr>
                                <m:fName>
                                  <m:r>
                                    <m:rPr>
                                      <m:sty m:val="p"/>
                                    </m:rPr>
                                    <a:rPr lang="en-US" altLang="ja-JP" sz="2400">
                                      <a:latin typeface="Cambria Math" panose="02040503050406030204" pitchFamily="18" charset="0"/>
                                    </a:rPr>
                                    <m:t>Pr</m:t>
                                  </m:r>
                                </m:fName>
                                <m:e>
                                  <m:d>
                                    <m:dPr>
                                      <m:ctrlPr>
                                        <a:rPr lang="en-US" altLang="ja-JP" sz="2400" i="1">
                                          <a:latin typeface="Cambria Math" panose="02040503050406030204" pitchFamily="18" charset="0"/>
                                        </a:rPr>
                                      </m:ctrlPr>
                                    </m:dPr>
                                    <m:e>
                                      <m:r>
                                        <a:rPr lang="en-US" altLang="ja-JP" sz="2400" i="1">
                                          <a:latin typeface="Cambria Math" panose="02040503050406030204" pitchFamily="18" charset="0"/>
                                        </a:rPr>
                                        <m:t>𝑥</m:t>
                                      </m:r>
                                      <m:r>
                                        <a:rPr lang="en-US" altLang="ja-JP" sz="2400" i="1">
                                          <a:latin typeface="Cambria Math" panose="02040503050406030204" pitchFamily="18" charset="0"/>
                                        </a:rPr>
                                        <m:t>,</m:t>
                                      </m:r>
                                      <m:r>
                                        <a:rPr lang="en-US" altLang="ja-JP" sz="2400" i="1">
                                          <a:latin typeface="Cambria Math" panose="02040503050406030204" pitchFamily="18" charset="0"/>
                                        </a:rPr>
                                        <m:t>𝑦</m:t>
                                      </m:r>
                                    </m:e>
                                  </m:d>
                                </m:e>
                              </m:func>
                            </m:e>
                          </m:d>
                        </m:e>
                        <m:sup>
                          <m:r>
                            <a:rPr lang="en-US" altLang="ja-JP" sz="2400" i="1">
                              <a:latin typeface="Cambria Math" panose="02040503050406030204" pitchFamily="18" charset="0"/>
                            </a:rPr>
                            <m:t>𝐿</m:t>
                          </m:r>
                        </m:sup>
                      </m:sSup>
                    </m:oMath>
                  </m:oMathPara>
                </a14:m>
                <a:endParaRPr kumimoji="1" lang="ja-JP" altLang="en-US" sz="2400" dirty="0"/>
              </a:p>
            </p:txBody>
          </p:sp>
        </mc:Choice>
        <mc:Fallback xmlns="">
          <p:sp>
            <p:nvSpPr>
              <p:cNvPr id="9" name="テキスト ボックス 8"/>
              <p:cNvSpPr txBox="1">
                <a:spLocks noRot="1" noChangeAspect="1" noMove="1" noResize="1" noEditPoints="1" noAdjustHandles="1" noChangeArrowheads="1" noChangeShapeType="1" noTextEdit="1"/>
              </p:cNvSpPr>
              <p:nvPr/>
            </p:nvSpPr>
            <p:spPr>
              <a:xfrm>
                <a:off x="2168159" y="5235611"/>
                <a:ext cx="4796566" cy="978345"/>
              </a:xfrm>
              <a:prstGeom prst="rect">
                <a:avLst/>
              </a:prstGeom>
              <a:blipFill>
                <a:blip r:embed="rId6"/>
                <a:stretch>
                  <a:fillRect l="-126" t="-5488" r="-885"/>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2587536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STEP Ⅰ</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pPr marL="0" indent="0">
                  <a:buNone/>
                </a:pPr>
                <a:r>
                  <a:rPr lang="en-US" altLang="ja-JP" sz="2400" dirty="0"/>
                  <a:t>FALCONN</a:t>
                </a:r>
                <a:r>
                  <a:rPr lang="ja-JP" altLang="en-US" sz="2400" dirty="0"/>
                  <a:t>の衝突確率と計算時間の妥協点を決め、 </a:t>
                </a:r>
                <a14:m>
                  <m:oMath xmlns:m="http://schemas.openxmlformats.org/officeDocument/2006/math">
                    <m:r>
                      <a:rPr lang="en-US" altLang="ja-JP" sz="2400" i="1">
                        <a:latin typeface="Cambria Math" panose="02040503050406030204" pitchFamily="18" charset="0"/>
                      </a:rPr>
                      <m:t>𝐿𝐶𝐷</m:t>
                    </m:r>
                  </m:oMath>
                </a14:m>
                <a:r>
                  <a:rPr lang="ja-JP" altLang="en-US" sz="2400" dirty="0" smtClean="0"/>
                  <a:t> を</a:t>
                </a:r>
                <a:r>
                  <a:rPr lang="ja-JP" altLang="en-US" sz="2400" dirty="0"/>
                  <a:t>求める</a:t>
                </a:r>
                <a:endParaRPr lang="en-US" altLang="ja-JP" sz="2400"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a:blip r:embed="rId3"/>
                <a:stretch>
                  <a:fillRect l="-1111" t="-1482" r="-815"/>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13</a:t>
            </a:fld>
            <a:endParaRPr lang="en-US" altLang="ja-JP"/>
          </a:p>
        </p:txBody>
      </p:sp>
      <mc:AlternateContent xmlns:mc="http://schemas.openxmlformats.org/markup-compatibility/2006" xmlns:a14="http://schemas.microsoft.com/office/drawing/2010/main">
        <mc:Choice Requires="a14">
          <p:sp>
            <p:nvSpPr>
              <p:cNvPr id="9" name="テキスト ボックス 8"/>
              <p:cNvSpPr txBox="1"/>
              <p:nvPr/>
            </p:nvSpPr>
            <p:spPr>
              <a:xfrm>
                <a:off x="1432220" y="5173107"/>
                <a:ext cx="6098529" cy="1015663"/>
              </a:xfrm>
              <a:prstGeom prst="rect">
                <a:avLst/>
              </a:prstGeom>
              <a:ln>
                <a:solidFill>
                  <a:srgbClr val="FF0000"/>
                </a:solidFill>
              </a:ln>
            </p:spPr>
            <p:style>
              <a:lnRef idx="2">
                <a:schemeClr val="dk1"/>
              </a:lnRef>
              <a:fillRef idx="1">
                <a:schemeClr val="lt1"/>
              </a:fillRef>
              <a:effectRef idx="0">
                <a:schemeClr val="dk1"/>
              </a:effectRef>
              <a:fontRef idx="minor">
                <a:schemeClr val="dk1"/>
              </a:fontRef>
            </p:style>
            <p:txBody>
              <a:bodyPr wrap="none" rtlCol="0">
                <a:spAutoFit/>
              </a:bodyPr>
              <a:lstStyle/>
              <a:p>
                <a14:m>
                  <m:oMath xmlns:m="http://schemas.openxmlformats.org/officeDocument/2006/math">
                    <m:r>
                      <a:rPr lang="en-US" altLang="ja-JP" sz="2000" i="1" smtClean="0">
                        <a:latin typeface="Cambria Math" panose="02040503050406030204" pitchFamily="18" charset="0"/>
                      </a:rPr>
                      <m:t>𝐿𝐶𝐷</m:t>
                    </m:r>
                  </m:oMath>
                </a14:m>
                <a:r>
                  <a:rPr kumimoji="1" lang="ja-JP" altLang="en-US" sz="2000" b="0" dirty="0" smtClean="0"/>
                  <a:t> の増加に対する探索時間は</a:t>
                </a:r>
                <a14:m>
                  <m:oMath xmlns:m="http://schemas.openxmlformats.org/officeDocument/2006/math">
                    <m:r>
                      <a:rPr kumimoji="1" lang="en-US" altLang="ja-JP" sz="2000" b="0" i="1" smtClean="0">
                        <a:latin typeface="Cambria Math" panose="02040503050406030204" pitchFamily="18" charset="0"/>
                      </a:rPr>
                      <m:t>𝐿𝐶𝐷</m:t>
                    </m:r>
                    <m:r>
                      <a:rPr kumimoji="1" lang="en-US" altLang="ja-JP" sz="2000" b="0" i="1" smtClean="0">
                        <a:latin typeface="Cambria Math" panose="02040503050406030204" pitchFamily="18" charset="0"/>
                      </a:rPr>
                      <m:t>≥16</m:t>
                    </m:r>
                  </m:oMath>
                </a14:m>
                <a:r>
                  <a:rPr kumimoji="1" lang="ja-JP" altLang="en-US" sz="2000" dirty="0" smtClean="0"/>
                  <a:t>でほぼ一定</a:t>
                </a:r>
                <a:endParaRPr kumimoji="1" lang="en-US" altLang="ja-JP" sz="2000" dirty="0" smtClean="0"/>
              </a:p>
              <a:p>
                <a14:m>
                  <m:oMath xmlns:m="http://schemas.openxmlformats.org/officeDocument/2006/math">
                    <m:r>
                      <a:rPr lang="en-US" altLang="ja-JP" sz="2000" i="1">
                        <a:latin typeface="Cambria Math" panose="02040503050406030204" pitchFamily="18" charset="0"/>
                      </a:rPr>
                      <m:t>𝐿𝐶𝐷</m:t>
                    </m:r>
                  </m:oMath>
                </a14:m>
                <a:r>
                  <a:rPr kumimoji="1" lang="ja-JP" altLang="en-US" sz="2000" dirty="0" smtClean="0"/>
                  <a:t> の増加に従って衝突確率は単調減少</a:t>
                </a:r>
                <a:endParaRPr kumimoji="1" lang="en-US" altLang="ja-JP" sz="2000" dirty="0" smtClean="0"/>
              </a:p>
              <a:p>
                <a:r>
                  <a:rPr lang="ja-JP" altLang="en-US" sz="2000" dirty="0" smtClean="0"/>
                  <a:t>よって </a:t>
                </a:r>
                <a14:m>
                  <m:oMath xmlns:m="http://schemas.openxmlformats.org/officeDocument/2006/math">
                    <m:r>
                      <a:rPr lang="en-US" altLang="ja-JP" sz="2000" i="1">
                        <a:latin typeface="Cambria Math" panose="02040503050406030204" pitchFamily="18" charset="0"/>
                      </a:rPr>
                      <m:t>𝐿𝐶𝐷</m:t>
                    </m:r>
                    <m:r>
                      <a:rPr lang="en-US" altLang="ja-JP" sz="2000" b="0" i="1" smtClean="0">
                        <a:latin typeface="Cambria Math" panose="02040503050406030204" pitchFamily="18" charset="0"/>
                      </a:rPr>
                      <m:t>=</m:t>
                    </m:r>
                    <m:r>
                      <a:rPr lang="en-US" altLang="ja-JP" sz="2000" i="1">
                        <a:latin typeface="Cambria Math" panose="02040503050406030204" pitchFamily="18" charset="0"/>
                      </a:rPr>
                      <m:t>16</m:t>
                    </m:r>
                  </m:oMath>
                </a14:m>
                <a:endParaRPr kumimoji="1" lang="ja-JP" altLang="en-US" sz="2000" dirty="0"/>
              </a:p>
            </p:txBody>
          </p:sp>
        </mc:Choice>
        <mc:Fallback xmlns="">
          <p:sp>
            <p:nvSpPr>
              <p:cNvPr id="9" name="テキスト ボックス 8"/>
              <p:cNvSpPr txBox="1">
                <a:spLocks noRot="1" noChangeAspect="1" noMove="1" noResize="1" noEditPoints="1" noAdjustHandles="1" noChangeArrowheads="1" noChangeShapeType="1" noTextEdit="1"/>
              </p:cNvSpPr>
              <p:nvPr/>
            </p:nvSpPr>
            <p:spPr>
              <a:xfrm>
                <a:off x="1432220" y="5173107"/>
                <a:ext cx="6098529" cy="1015663"/>
              </a:xfrm>
              <a:prstGeom prst="rect">
                <a:avLst/>
              </a:prstGeom>
              <a:blipFill>
                <a:blip r:embed="rId4"/>
                <a:stretch>
                  <a:fillRect l="-896" t="-3529" r="-199" b="-7647"/>
                </a:stretch>
              </a:blipFill>
              <a:ln>
                <a:solidFill>
                  <a:srgbClr val="FF0000"/>
                </a:solidFill>
              </a:ln>
            </p:spPr>
            <p:txBody>
              <a:bodyPr/>
              <a:lstStyle/>
              <a:p>
                <a:r>
                  <a:rPr lang="ja-JP" altLang="en-US">
                    <a:noFill/>
                  </a:rPr>
                  <a:t> </a:t>
                </a:r>
              </a:p>
            </p:txBody>
          </p:sp>
        </mc:Fallback>
      </mc:AlternateContent>
      <p:graphicFrame>
        <p:nvGraphicFramePr>
          <p:cNvPr id="10" name="グラフ 9"/>
          <p:cNvGraphicFramePr>
            <a:graphicFrameLocks/>
          </p:cNvGraphicFramePr>
          <p:nvPr>
            <p:extLst>
              <p:ext uri="{D42A27DB-BD31-4B8C-83A1-F6EECF244321}">
                <p14:modId xmlns:p14="http://schemas.microsoft.com/office/powerpoint/2010/main" val="1178918779"/>
              </p:ext>
            </p:extLst>
          </p:nvPr>
        </p:nvGraphicFramePr>
        <p:xfrm>
          <a:off x="2280444" y="2184738"/>
          <a:ext cx="4572000" cy="27432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609829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STEP Ⅱ</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pPr marL="0" indent="0">
                  <a:buNone/>
                </a:pPr>
                <a:r>
                  <a:rPr lang="ja-JP" altLang="en-US" sz="2400" dirty="0"/>
                  <a:t> </a:t>
                </a:r>
                <a14:m>
                  <m:oMath xmlns:m="http://schemas.openxmlformats.org/officeDocument/2006/math">
                    <m:r>
                      <a:rPr lang="en-US" altLang="ja-JP" sz="2400" i="1">
                        <a:latin typeface="Cambria Math" panose="02040503050406030204" pitchFamily="18" charset="0"/>
                      </a:rPr>
                      <m:t>𝐿</m:t>
                    </m:r>
                  </m:oMath>
                </a14:m>
                <a:r>
                  <a:rPr lang="ja-JP" altLang="en-US" sz="2400" dirty="0"/>
                  <a:t> 個のハッシュテーブルの衝突確率が </a:t>
                </a:r>
                <a14:m>
                  <m:oMath xmlns:m="http://schemas.openxmlformats.org/officeDocument/2006/math">
                    <m:limLow>
                      <m:limLowPr>
                        <m:ctrlPr>
                          <a:rPr lang="en-US" altLang="ja-JP" sz="2400" i="1">
                            <a:latin typeface="Cambria Math" panose="02040503050406030204" pitchFamily="18" charset="0"/>
                          </a:rPr>
                        </m:ctrlPr>
                      </m:limLowPr>
                      <m:e>
                        <m:r>
                          <m:rPr>
                            <m:sty m:val="p"/>
                          </m:rPr>
                          <a:rPr lang="en-US" altLang="ja-JP" sz="2400">
                            <a:latin typeface="Cambria Math" panose="02040503050406030204" pitchFamily="18" charset="0"/>
                          </a:rPr>
                          <m:t>Pr</m:t>
                        </m:r>
                      </m:e>
                      <m:lim>
                        <m:r>
                          <m:rPr>
                            <m:sty m:val="p"/>
                          </m:rPr>
                          <a:rPr lang="en-US" altLang="ja-JP" sz="2400">
                            <a:latin typeface="Cambria Math" panose="02040503050406030204" pitchFamily="18" charset="0"/>
                          </a:rPr>
                          <m:t>L</m:t>
                        </m:r>
                      </m:lim>
                    </m:limLow>
                    <m:r>
                      <a:rPr lang="en-US" altLang="ja-JP" sz="2400" i="1">
                        <a:latin typeface="Cambria Math" panose="02040503050406030204" pitchFamily="18" charset="0"/>
                      </a:rPr>
                      <m:t>≥</m:t>
                    </m:r>
                    <m:r>
                      <a:rPr lang="en-US" altLang="ja-JP" sz="2400" i="1">
                        <a:latin typeface="Cambria Math" panose="02040503050406030204" pitchFamily="18" charset="0"/>
                      </a:rPr>
                      <m:t>𝑝</m:t>
                    </m:r>
                  </m:oMath>
                </a14:m>
                <a:r>
                  <a:rPr lang="ja-JP" altLang="en-US" sz="2400" dirty="0"/>
                  <a:t> をみたす </a:t>
                </a:r>
                <a14:m>
                  <m:oMath xmlns:m="http://schemas.openxmlformats.org/officeDocument/2006/math">
                    <m:r>
                      <a:rPr lang="en-US" altLang="ja-JP" sz="2400" i="1">
                        <a:latin typeface="Cambria Math" panose="02040503050406030204" pitchFamily="18" charset="0"/>
                      </a:rPr>
                      <m:t>𝐿</m:t>
                    </m:r>
                  </m:oMath>
                </a14:m>
                <a:r>
                  <a:rPr lang="ja-JP" altLang="en-US" sz="2400" dirty="0"/>
                  <a:t> を</a:t>
                </a:r>
                <a:r>
                  <a:rPr lang="ja-JP" altLang="en-US" sz="2400" dirty="0" smtClean="0"/>
                  <a:t>求める</a:t>
                </a:r>
                <a:endParaRPr lang="en-US" altLang="ja-JP" sz="2400" dirty="0" smtClean="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a:blip r:embed="rId3"/>
                <a:stretch>
                  <a:fillRect l="-1111" t="-1482" r="-1111"/>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14</a:t>
            </a:fld>
            <a:endParaRPr lang="en-US" altLang="ja-JP"/>
          </a:p>
        </p:txBody>
      </p:sp>
      <p:graphicFrame>
        <p:nvGraphicFramePr>
          <p:cNvPr id="5" name="グラフ 4"/>
          <p:cNvGraphicFramePr>
            <a:graphicFrameLocks/>
          </p:cNvGraphicFramePr>
          <p:nvPr>
            <p:extLst>
              <p:ext uri="{D42A27DB-BD31-4B8C-83A1-F6EECF244321}">
                <p14:modId xmlns:p14="http://schemas.microsoft.com/office/powerpoint/2010/main" val="2495094808"/>
              </p:ext>
            </p:extLst>
          </p:nvPr>
        </p:nvGraphicFramePr>
        <p:xfrm>
          <a:off x="457200" y="2789623"/>
          <a:ext cx="3960307" cy="2438652"/>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9" name="グラフ 8"/>
          <p:cNvGraphicFramePr>
            <a:graphicFrameLocks/>
          </p:cNvGraphicFramePr>
          <p:nvPr>
            <p:extLst>
              <p:ext uri="{D42A27DB-BD31-4B8C-83A1-F6EECF244321}">
                <p14:modId xmlns:p14="http://schemas.microsoft.com/office/powerpoint/2010/main" val="1680342365"/>
              </p:ext>
            </p:extLst>
          </p:nvPr>
        </p:nvGraphicFramePr>
        <p:xfrm>
          <a:off x="4719782" y="2789623"/>
          <a:ext cx="4046714" cy="2438652"/>
        </p:xfrm>
        <a:graphic>
          <a:graphicData uri="http://schemas.openxmlformats.org/drawingml/2006/chart">
            <c:chart xmlns:c="http://schemas.openxmlformats.org/drawingml/2006/chart" xmlns:r="http://schemas.openxmlformats.org/officeDocument/2006/relationships" r:id="rId5"/>
          </a:graphicData>
        </a:graphic>
      </p:graphicFrame>
      <p:sp>
        <p:nvSpPr>
          <p:cNvPr id="10" name="テキスト ボックス 9"/>
          <p:cNvSpPr txBox="1"/>
          <p:nvPr/>
        </p:nvSpPr>
        <p:spPr>
          <a:xfrm>
            <a:off x="4931063" y="3900271"/>
            <a:ext cx="575799" cy="369332"/>
          </a:xfrm>
          <a:prstGeom prst="rect">
            <a:avLst/>
          </a:prstGeom>
          <a:noFill/>
        </p:spPr>
        <p:txBody>
          <a:bodyPr wrap="none" rtlCol="0">
            <a:spAutoFit/>
          </a:bodyPr>
          <a:lstStyle/>
          <a:p>
            <a:r>
              <a:rPr lang="en-US" altLang="ja-JP" dirty="0" smtClean="0"/>
              <a:t>L=1</a:t>
            </a:r>
            <a:endParaRPr kumimoji="1" lang="ja-JP" altLang="en-US" dirty="0"/>
          </a:p>
        </p:txBody>
      </p:sp>
      <p:sp>
        <p:nvSpPr>
          <p:cNvPr id="11" name="テキスト ボックス 10"/>
          <p:cNvSpPr txBox="1"/>
          <p:nvPr/>
        </p:nvSpPr>
        <p:spPr>
          <a:xfrm>
            <a:off x="7021976" y="3755710"/>
            <a:ext cx="575799" cy="369332"/>
          </a:xfrm>
          <a:prstGeom prst="rect">
            <a:avLst/>
          </a:prstGeom>
          <a:noFill/>
        </p:spPr>
        <p:txBody>
          <a:bodyPr wrap="none" rtlCol="0">
            <a:spAutoFit/>
          </a:bodyPr>
          <a:lstStyle/>
          <a:p>
            <a:r>
              <a:rPr lang="en-US" altLang="ja-JP" dirty="0" smtClean="0"/>
              <a:t>L=5</a:t>
            </a:r>
            <a:endParaRPr kumimoji="1" lang="ja-JP" altLang="en-US" dirty="0"/>
          </a:p>
        </p:txBody>
      </p:sp>
      <p:sp>
        <p:nvSpPr>
          <p:cNvPr id="12" name="テキスト ボックス 11"/>
          <p:cNvSpPr txBox="1"/>
          <p:nvPr/>
        </p:nvSpPr>
        <p:spPr>
          <a:xfrm>
            <a:off x="7469205" y="3233882"/>
            <a:ext cx="704039" cy="369332"/>
          </a:xfrm>
          <a:prstGeom prst="rect">
            <a:avLst/>
          </a:prstGeom>
          <a:noFill/>
        </p:spPr>
        <p:txBody>
          <a:bodyPr wrap="none" rtlCol="0">
            <a:spAutoFit/>
          </a:bodyPr>
          <a:lstStyle/>
          <a:p>
            <a:r>
              <a:rPr lang="en-US" altLang="ja-JP" dirty="0" smtClean="0"/>
              <a:t>L=30</a:t>
            </a:r>
            <a:endParaRPr kumimoji="1" lang="ja-JP" altLang="en-US" dirty="0"/>
          </a:p>
        </p:txBody>
      </p:sp>
      <mc:AlternateContent xmlns:mc="http://schemas.openxmlformats.org/markup-compatibility/2006" xmlns:a14="http://schemas.microsoft.com/office/drawing/2010/main">
        <mc:Choice Requires="a14">
          <p:sp>
            <p:nvSpPr>
              <p:cNvPr id="13" name="テキスト ボックス 12"/>
              <p:cNvSpPr txBox="1"/>
              <p:nvPr/>
            </p:nvSpPr>
            <p:spPr>
              <a:xfrm>
                <a:off x="457200" y="5477164"/>
                <a:ext cx="3873625" cy="400110"/>
              </a:xfrm>
              <a:prstGeom prst="rect">
                <a:avLst/>
              </a:prstGeom>
              <a:ln>
                <a:solidFill>
                  <a:srgbClr val="FF0000"/>
                </a:solidFill>
              </a:ln>
            </p:spPr>
            <p:style>
              <a:lnRef idx="2">
                <a:schemeClr val="dk1"/>
              </a:lnRef>
              <a:fillRef idx="1">
                <a:schemeClr val="lt1"/>
              </a:fillRef>
              <a:effectRef idx="0">
                <a:schemeClr val="dk1"/>
              </a:effectRef>
              <a:fontRef idx="minor">
                <a:schemeClr val="dk1"/>
              </a:fontRef>
            </p:style>
            <p:txBody>
              <a:bodyPr wrap="none" rtlCol="0">
                <a:spAutoFit/>
              </a:bodyPr>
              <a:lstStyle/>
              <a:p>
                <a14:m>
                  <m:oMath xmlns:m="http://schemas.openxmlformats.org/officeDocument/2006/math">
                    <m:r>
                      <a:rPr kumimoji="1" lang="en-US" altLang="ja-JP" sz="2000" b="0" i="1" smtClean="0">
                        <a:latin typeface="Cambria Math" panose="02040503050406030204" pitchFamily="18" charset="0"/>
                      </a:rPr>
                      <m:t>𝐿</m:t>
                    </m:r>
                  </m:oMath>
                </a14:m>
                <a:r>
                  <a:rPr kumimoji="1" lang="ja-JP" altLang="en-US" sz="2000" dirty="0" smtClean="0"/>
                  <a:t> に対して探索時間は線形に増加</a:t>
                </a:r>
                <a:endParaRPr kumimoji="1" lang="ja-JP" altLang="en-US" sz="2000" dirty="0"/>
              </a:p>
            </p:txBody>
          </p:sp>
        </mc:Choice>
        <mc:Fallback xmlns="">
          <p:sp>
            <p:nvSpPr>
              <p:cNvPr id="13" name="テキスト ボックス 12"/>
              <p:cNvSpPr txBox="1">
                <a:spLocks noRot="1" noChangeAspect="1" noMove="1" noResize="1" noEditPoints="1" noAdjustHandles="1" noChangeArrowheads="1" noChangeShapeType="1" noTextEdit="1"/>
              </p:cNvSpPr>
              <p:nvPr/>
            </p:nvSpPr>
            <p:spPr>
              <a:xfrm>
                <a:off x="457200" y="5477164"/>
                <a:ext cx="3873625" cy="400110"/>
              </a:xfrm>
              <a:prstGeom prst="rect">
                <a:avLst/>
              </a:prstGeom>
              <a:blipFill>
                <a:blip r:embed="rId6"/>
                <a:stretch>
                  <a:fillRect t="-7143" r="-782" b="-18571"/>
                </a:stretch>
              </a:blipFill>
              <a:ln>
                <a:solidFill>
                  <a:srgbClr val="FF0000"/>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4" name="テキスト ボックス 13"/>
              <p:cNvSpPr txBox="1"/>
              <p:nvPr/>
            </p:nvSpPr>
            <p:spPr>
              <a:xfrm>
                <a:off x="4620707" y="5480512"/>
                <a:ext cx="4424218" cy="491288"/>
              </a:xfrm>
              <a:prstGeom prst="rect">
                <a:avLst/>
              </a:prstGeom>
              <a:ln>
                <a:solidFill>
                  <a:srgbClr val="FF0000"/>
                </a:solid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2000" dirty="0" smtClean="0"/>
                  <a:t>閾値に応じて</a:t>
                </a:r>
                <a14:m>
                  <m:oMath xmlns:m="http://schemas.openxmlformats.org/officeDocument/2006/math">
                    <m:limLow>
                      <m:limLowPr>
                        <m:ctrlPr>
                          <a:rPr lang="en-US" altLang="ja-JP" sz="2000" i="1">
                            <a:latin typeface="Cambria Math" panose="02040503050406030204" pitchFamily="18" charset="0"/>
                          </a:rPr>
                        </m:ctrlPr>
                      </m:limLowPr>
                      <m:e>
                        <m:r>
                          <m:rPr>
                            <m:sty m:val="p"/>
                          </m:rPr>
                          <a:rPr lang="en-US" altLang="ja-JP" sz="2000">
                            <a:latin typeface="Cambria Math" panose="02040503050406030204" pitchFamily="18" charset="0"/>
                          </a:rPr>
                          <m:t>Pr</m:t>
                        </m:r>
                      </m:e>
                      <m:lim>
                        <m:r>
                          <m:rPr>
                            <m:sty m:val="p"/>
                          </m:rPr>
                          <a:rPr lang="en-US" altLang="ja-JP" sz="2000">
                            <a:latin typeface="Cambria Math" panose="02040503050406030204" pitchFamily="18" charset="0"/>
                          </a:rPr>
                          <m:t>L</m:t>
                        </m:r>
                      </m:lim>
                    </m:limLow>
                    <m:r>
                      <a:rPr lang="en-US" altLang="ja-JP" sz="2000" i="1">
                        <a:latin typeface="Cambria Math" panose="02040503050406030204" pitchFamily="18" charset="0"/>
                      </a:rPr>
                      <m:t>≥</m:t>
                    </m:r>
                    <m:r>
                      <a:rPr lang="en-US" altLang="ja-JP" sz="2000" i="1">
                        <a:latin typeface="Cambria Math" panose="02040503050406030204" pitchFamily="18" charset="0"/>
                      </a:rPr>
                      <m:t>𝑝</m:t>
                    </m:r>
                  </m:oMath>
                </a14:m>
                <a:r>
                  <a:rPr lang="ja-JP" altLang="en-US" sz="2000" dirty="0"/>
                  <a:t> </a:t>
                </a:r>
                <a:r>
                  <a:rPr lang="ja-JP" altLang="en-US" sz="2000" dirty="0" smtClean="0"/>
                  <a:t>をみたす </a:t>
                </a:r>
                <a14:m>
                  <m:oMath xmlns:m="http://schemas.openxmlformats.org/officeDocument/2006/math">
                    <m:r>
                      <a:rPr lang="en-US" altLang="ja-JP" sz="2000" i="1">
                        <a:latin typeface="Cambria Math" panose="02040503050406030204" pitchFamily="18" charset="0"/>
                      </a:rPr>
                      <m:t>𝐿</m:t>
                    </m:r>
                  </m:oMath>
                </a14:m>
                <a:r>
                  <a:rPr kumimoji="1" lang="ja-JP" altLang="en-US" sz="2000" dirty="0" smtClean="0"/>
                  <a:t> を決定</a:t>
                </a:r>
                <a:endParaRPr kumimoji="1" lang="ja-JP" altLang="en-US" sz="2000" dirty="0"/>
              </a:p>
            </p:txBody>
          </p:sp>
        </mc:Choice>
        <mc:Fallback xmlns="">
          <p:sp>
            <p:nvSpPr>
              <p:cNvPr id="14" name="テキスト ボックス 13"/>
              <p:cNvSpPr txBox="1">
                <a:spLocks noRot="1" noChangeAspect="1" noMove="1" noResize="1" noEditPoints="1" noAdjustHandles="1" noChangeArrowheads="1" noChangeShapeType="1" noTextEdit="1"/>
              </p:cNvSpPr>
              <p:nvPr/>
            </p:nvSpPr>
            <p:spPr>
              <a:xfrm>
                <a:off x="4620707" y="5480512"/>
                <a:ext cx="4424218" cy="491288"/>
              </a:xfrm>
              <a:prstGeom prst="rect">
                <a:avLst/>
              </a:prstGeom>
              <a:blipFill>
                <a:blip r:embed="rId7"/>
                <a:stretch>
                  <a:fillRect l="-1233" t="-5882" b="-2353"/>
                </a:stretch>
              </a:blipFill>
              <a:ln>
                <a:solidFill>
                  <a:srgbClr val="FF0000"/>
                </a:solidFill>
              </a:ln>
            </p:spPr>
            <p:txBody>
              <a:bodyPr/>
              <a:lstStyle/>
              <a:p>
                <a:r>
                  <a:rPr lang="ja-JP" altLang="en-US">
                    <a:noFill/>
                  </a:rPr>
                  <a:t> </a:t>
                </a:r>
              </a:p>
            </p:txBody>
          </p:sp>
        </mc:Fallback>
      </mc:AlternateContent>
    </p:spTree>
    <p:extLst>
      <p:ext uri="{BB962C8B-B14F-4D97-AF65-F5344CB8AC3E}">
        <p14:creationId xmlns:p14="http://schemas.microsoft.com/office/powerpoint/2010/main" val="34759000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a:t>評価</a:t>
            </a:r>
            <a:r>
              <a:rPr kumimoji="1" lang="ja-JP" altLang="en-US" sz="4000" dirty="0" smtClean="0"/>
              <a:t>実験</a:t>
            </a:r>
            <a:endParaRPr kumimoji="1" lang="ja-JP" altLang="en-US" sz="4000"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199" y="1600200"/>
                <a:ext cx="8428121" cy="4920916"/>
              </a:xfrm>
            </p:spPr>
            <p:txBody>
              <a:bodyPr/>
              <a:lstStyle/>
              <a:p>
                <a:pPr marL="0" indent="0">
                  <a:buNone/>
                </a:pPr>
                <a14:m>
                  <m:oMath xmlns:m="http://schemas.openxmlformats.org/officeDocument/2006/math">
                    <m:r>
                      <a:rPr lang="en-US" altLang="ja-JP" sz="2400" b="0" i="1" smtClean="0">
                        <a:latin typeface="Cambria Math" panose="02040503050406030204" pitchFamily="18" charset="0"/>
                      </a:rPr>
                      <m:t>𝑝</m:t>
                    </m:r>
                    <m:r>
                      <a:rPr lang="en-US" altLang="ja-JP" sz="2400" b="0" i="1" smtClean="0">
                        <a:latin typeface="Cambria Math" panose="02040503050406030204" pitchFamily="18" charset="0"/>
                      </a:rPr>
                      <m:t>=0.99</m:t>
                    </m:r>
                  </m:oMath>
                </a14:m>
                <a:r>
                  <a:rPr lang="ja-JP" altLang="en-US" sz="2400" dirty="0" smtClean="0"/>
                  <a:t> の時 </a:t>
                </a:r>
                <a14:m>
                  <m:oMath xmlns:m="http://schemas.openxmlformats.org/officeDocument/2006/math">
                    <m:r>
                      <a:rPr lang="en-US" altLang="ja-JP" sz="2400" i="1">
                        <a:latin typeface="Cambria Math" panose="02040503050406030204" pitchFamily="18" charset="0"/>
                      </a:rPr>
                      <m:t>𝑝</m:t>
                    </m:r>
                  </m:oMath>
                </a14:m>
                <a:r>
                  <a:rPr lang="ja-JP" altLang="en-US" sz="2400" dirty="0" smtClean="0"/>
                  <a:t> 類似探索のために本手法で決定したパラメータをブロッククローン</a:t>
                </a:r>
                <a:r>
                  <a:rPr lang="ja-JP" altLang="en-US" sz="2400" dirty="0"/>
                  <a:t>検出法に適用</a:t>
                </a:r>
                <a:endParaRPr lang="en-US" altLang="ja-JP" sz="2400" dirty="0" smtClean="0"/>
              </a:p>
              <a:p>
                <a:r>
                  <a:rPr lang="ja-JP" altLang="en-US" sz="2400" dirty="0" smtClean="0"/>
                  <a:t>目的</a:t>
                </a:r>
                <a:endParaRPr lang="en-US" altLang="ja-JP" sz="2400" dirty="0" smtClean="0"/>
              </a:p>
              <a:p>
                <a:pPr lvl="1"/>
                <a14:m>
                  <m:oMath xmlns:m="http://schemas.openxmlformats.org/officeDocument/2006/math">
                    <m:r>
                      <a:rPr lang="en-US" altLang="ja-JP" sz="2000" b="0" i="1" smtClean="0">
                        <a:latin typeface="Cambria Math" panose="02040503050406030204" pitchFamily="18" charset="0"/>
                      </a:rPr>
                      <m:t>𝑝</m:t>
                    </m:r>
                  </m:oMath>
                </a14:m>
                <a:r>
                  <a:rPr lang="en-US" altLang="ja-JP" sz="2000" dirty="0" smtClean="0"/>
                  <a:t> </a:t>
                </a:r>
                <a:r>
                  <a:rPr lang="ja-JP" altLang="en-US" sz="2000" dirty="0" smtClean="0"/>
                  <a:t>類似探索の定義をみたすことの確認</a:t>
                </a:r>
                <a:endParaRPr lang="en-US" altLang="ja-JP" sz="2000" dirty="0" smtClean="0"/>
              </a:p>
              <a:p>
                <a:pPr lvl="1"/>
                <a:r>
                  <a:rPr lang="ja-JP" altLang="en-US" sz="2000" dirty="0" smtClean="0"/>
                  <a:t>既存手法で用いられていたパラメータよりも高速であることの確認</a:t>
                </a:r>
                <a:endParaRPr lang="en-US" altLang="ja-JP" sz="2000" dirty="0" smtClean="0"/>
              </a:p>
              <a:p>
                <a:r>
                  <a:rPr kumimoji="1" lang="ja-JP" altLang="en-US" sz="2400" dirty="0" smtClean="0"/>
                  <a:t>実験環境</a:t>
                </a:r>
                <a:endParaRPr kumimoji="1" lang="en-US" altLang="ja-JP" sz="2800" dirty="0" smtClean="0"/>
              </a:p>
              <a:p>
                <a:pPr lvl="1"/>
                <a:r>
                  <a:rPr lang="en-US" altLang="ja-JP" sz="2000" dirty="0" smtClean="0"/>
                  <a:t>CPU Intel Xeon 2.80GHz 4core</a:t>
                </a:r>
                <a:endParaRPr kumimoji="1" lang="en-US" altLang="ja-JP" sz="2000" dirty="0" smtClean="0"/>
              </a:p>
              <a:p>
                <a:pPr lvl="1"/>
                <a:r>
                  <a:rPr lang="en-US" altLang="ja-JP" sz="2000" dirty="0" smtClean="0"/>
                  <a:t>OS Windows10 64bit</a:t>
                </a:r>
                <a:endParaRPr lang="en-US" altLang="ja-JP" sz="2000" dirty="0"/>
              </a:p>
              <a:p>
                <a:pPr lvl="1"/>
                <a:r>
                  <a:rPr lang="ja-JP" altLang="en-US" sz="2000" dirty="0" smtClean="0"/>
                  <a:t>メモリ </a:t>
                </a:r>
                <a:r>
                  <a:rPr lang="en-US" altLang="ja-JP" sz="2000" dirty="0" smtClean="0"/>
                  <a:t>32.0GB</a:t>
                </a:r>
              </a:p>
              <a:p>
                <a:pPr lvl="1"/>
                <a:r>
                  <a:rPr kumimoji="1" lang="en-US" altLang="ja-JP" sz="2000" dirty="0" smtClean="0"/>
                  <a:t>Java </a:t>
                </a:r>
                <a:r>
                  <a:rPr kumimoji="1" lang="ja-JP" altLang="en-US" sz="2000" dirty="0" smtClean="0"/>
                  <a:t>仮想マシンのスタック領域 </a:t>
                </a:r>
                <a:r>
                  <a:rPr lang="en-US" altLang="ja-JP" sz="2000" dirty="0" smtClean="0"/>
                  <a:t>1GB, </a:t>
                </a:r>
                <a:r>
                  <a:rPr lang="ja-JP" altLang="en-US" sz="2000" dirty="0" smtClean="0"/>
                  <a:t>ヒープ領域 </a:t>
                </a:r>
                <a:r>
                  <a:rPr lang="en-US" altLang="ja-JP" sz="2000" dirty="0" smtClean="0"/>
                  <a:t>15GB</a:t>
                </a:r>
                <a:endParaRPr kumimoji="1" lang="en-US" altLang="ja-JP" sz="2000" dirty="0" smtClean="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199" y="1600200"/>
                <a:ext cx="8428121" cy="4920916"/>
              </a:xfrm>
              <a:blipFill>
                <a:blip r:embed="rId3"/>
                <a:stretch>
                  <a:fillRect l="-1085" t="-1363"/>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15</a:t>
            </a:fld>
            <a:endParaRPr lang="en-US" altLang="ja-JP"/>
          </a:p>
        </p:txBody>
      </p:sp>
    </p:spTree>
    <p:extLst>
      <p:ext uri="{BB962C8B-B14F-4D97-AF65-F5344CB8AC3E}">
        <p14:creationId xmlns:p14="http://schemas.microsoft.com/office/powerpoint/2010/main" val="23479087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000" dirty="0" smtClean="0"/>
              <a:t>実験対象</a:t>
            </a:r>
            <a:endParaRPr kumimoji="1" lang="ja-JP" altLang="en-US" sz="4000" dirty="0"/>
          </a:p>
        </p:txBody>
      </p:sp>
      <p:sp>
        <p:nvSpPr>
          <p:cNvPr id="3" name="コンテンツ プレースホルダー 2"/>
          <p:cNvSpPr>
            <a:spLocks noGrp="1"/>
          </p:cNvSpPr>
          <p:nvPr>
            <p:ph idx="1"/>
          </p:nvPr>
        </p:nvSpPr>
        <p:spPr/>
        <p:txBody>
          <a:bodyPr/>
          <a:lstStyle/>
          <a:p>
            <a:r>
              <a:rPr lang="ja-JP" altLang="en-US" sz="2400" dirty="0" smtClean="0"/>
              <a:t>比較</a:t>
            </a:r>
            <a:r>
              <a:rPr lang="ja-JP" altLang="en-US" sz="2400" dirty="0"/>
              <a:t>対象</a:t>
            </a:r>
            <a:endParaRPr lang="en-US" altLang="ja-JP" sz="2400" dirty="0"/>
          </a:p>
          <a:p>
            <a:pPr lvl="1"/>
            <a:r>
              <a:rPr lang="ja-JP" altLang="en-US" sz="2000" dirty="0"/>
              <a:t>これまでブロッククローン検出法で</a:t>
            </a:r>
            <a:r>
              <a:rPr lang="ja-JP" altLang="en-US" sz="2000" dirty="0" smtClean="0"/>
              <a:t>使用されてい</a:t>
            </a:r>
            <a:r>
              <a:rPr lang="ja-JP" altLang="en-US" sz="2000" dirty="0"/>
              <a:t>た</a:t>
            </a:r>
            <a:r>
              <a:rPr lang="ja-JP" altLang="en-US" sz="2000" dirty="0" smtClean="0"/>
              <a:t>パラメータ</a:t>
            </a:r>
            <a:endParaRPr lang="en-US" altLang="ja-JP" sz="2000" dirty="0"/>
          </a:p>
          <a:p>
            <a:r>
              <a:rPr lang="ja-JP" altLang="en-US" sz="2400" dirty="0"/>
              <a:t>検出対象：２つの</a:t>
            </a:r>
            <a:r>
              <a:rPr lang="en-US" altLang="ja-JP" sz="2400" dirty="0"/>
              <a:t>C</a:t>
            </a:r>
            <a:r>
              <a:rPr lang="ja-JP" altLang="en-US" sz="2400" dirty="0"/>
              <a:t>言語ベースの</a:t>
            </a:r>
            <a:r>
              <a:rPr lang="en-US" altLang="ja-JP" sz="2400" dirty="0"/>
              <a:t>OSS</a:t>
            </a:r>
          </a:p>
          <a:p>
            <a:pPr lvl="1"/>
            <a:r>
              <a:rPr lang="en-US" altLang="ja-JP" sz="2000" dirty="0">
                <a:latin typeface="+mn-ea"/>
              </a:rPr>
              <a:t>PostgreSQL ver. 10.1</a:t>
            </a:r>
            <a:r>
              <a:rPr lang="en-US" altLang="ja-JP" sz="1600" dirty="0">
                <a:latin typeface="+mn-ea"/>
              </a:rPr>
              <a:t>	</a:t>
            </a:r>
            <a:r>
              <a:rPr lang="en-US" altLang="ja-JP" sz="2000" dirty="0">
                <a:latin typeface="+mn-ea"/>
              </a:rPr>
              <a:t>Linux Kernel ver. 4.14</a:t>
            </a:r>
            <a:endParaRPr lang="en-US" altLang="ja-JP" sz="2000" dirty="0"/>
          </a:p>
          <a:p>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16</a:t>
            </a:fld>
            <a:endParaRPr lang="en-US" altLang="ja-JP"/>
          </a:p>
        </p:txBody>
      </p:sp>
      <p:sp>
        <p:nvSpPr>
          <p:cNvPr id="5" name="テキスト ボックス 4"/>
          <p:cNvSpPr txBox="1"/>
          <p:nvPr/>
        </p:nvSpPr>
        <p:spPr>
          <a:xfrm>
            <a:off x="457200" y="3600465"/>
            <a:ext cx="2247731" cy="369332"/>
          </a:xfrm>
          <a:prstGeom prst="rect">
            <a:avLst/>
          </a:prstGeom>
          <a:ln>
            <a:noFill/>
          </a:ln>
        </p:spPr>
        <p:style>
          <a:lnRef idx="2">
            <a:schemeClr val="accent6"/>
          </a:lnRef>
          <a:fillRef idx="1">
            <a:schemeClr val="lt1"/>
          </a:fillRef>
          <a:effectRef idx="0">
            <a:schemeClr val="accent6"/>
          </a:effectRef>
          <a:fontRef idx="minor">
            <a:schemeClr val="dk1"/>
          </a:fontRef>
        </p:style>
        <p:txBody>
          <a:bodyPr wrap="none" rtlCol="0">
            <a:spAutoFit/>
          </a:bodyPr>
          <a:lstStyle/>
          <a:p>
            <a:r>
              <a:rPr lang="en-US" altLang="ja-JP" dirty="0" smtClean="0">
                <a:latin typeface="+mn-ea"/>
              </a:rPr>
              <a:t>PostgreSQL ver. 10.1</a:t>
            </a:r>
            <a:endParaRPr kumimoji="1" lang="ja-JP" altLang="en-US" dirty="0">
              <a:latin typeface="+mn-ea"/>
            </a:endParaRPr>
          </a:p>
        </p:txBody>
      </p:sp>
      <p:sp>
        <p:nvSpPr>
          <p:cNvPr id="6" name="テキスト ボックス 5"/>
          <p:cNvSpPr txBox="1"/>
          <p:nvPr/>
        </p:nvSpPr>
        <p:spPr>
          <a:xfrm>
            <a:off x="4978722" y="3600465"/>
            <a:ext cx="3315956" cy="369332"/>
          </a:xfrm>
          <a:prstGeom prst="rect">
            <a:avLst/>
          </a:prstGeom>
          <a:ln>
            <a:noFill/>
          </a:ln>
        </p:spPr>
        <p:style>
          <a:lnRef idx="2">
            <a:schemeClr val="accent6"/>
          </a:lnRef>
          <a:fillRef idx="1">
            <a:schemeClr val="lt1"/>
          </a:fillRef>
          <a:effectRef idx="0">
            <a:schemeClr val="accent6"/>
          </a:effectRef>
          <a:fontRef idx="minor">
            <a:schemeClr val="dk1"/>
          </a:fontRef>
        </p:style>
        <p:txBody>
          <a:bodyPr wrap="square" rtlCol="0">
            <a:spAutoFit/>
          </a:bodyPr>
          <a:lstStyle/>
          <a:p>
            <a:r>
              <a:rPr lang="en-US" altLang="ja-JP" dirty="0">
                <a:latin typeface="+mn-ea"/>
              </a:rPr>
              <a:t>Linux Kernel </a:t>
            </a:r>
            <a:r>
              <a:rPr lang="en-US" altLang="ja-JP" dirty="0" smtClean="0">
                <a:latin typeface="+mn-ea"/>
              </a:rPr>
              <a:t>ver. 4.14</a:t>
            </a:r>
            <a:endParaRPr kumimoji="1" lang="ja-JP" altLang="en-US" sz="1600" dirty="0">
              <a:latin typeface="+mn-ea"/>
            </a:endParaRPr>
          </a:p>
        </p:txBody>
      </p:sp>
      <p:graphicFrame>
        <p:nvGraphicFramePr>
          <p:cNvPr id="8" name="表 7"/>
          <p:cNvGraphicFramePr>
            <a:graphicFrameLocks noGrp="1"/>
          </p:cNvGraphicFramePr>
          <p:nvPr>
            <p:extLst>
              <p:ext uri="{D42A27DB-BD31-4B8C-83A1-F6EECF244321}">
                <p14:modId xmlns:p14="http://schemas.microsoft.com/office/powerpoint/2010/main" val="165383690"/>
              </p:ext>
            </p:extLst>
          </p:nvPr>
        </p:nvGraphicFramePr>
        <p:xfrm>
          <a:off x="458883" y="3942431"/>
          <a:ext cx="3708078" cy="1854200"/>
        </p:xfrm>
        <a:graphic>
          <a:graphicData uri="http://schemas.openxmlformats.org/drawingml/2006/table">
            <a:tbl>
              <a:tblPr firstRow="1" bandRow="1">
                <a:tableStyleId>{21E4AEA4-8DFA-4A89-87EB-49C32662AFE0}</a:tableStyleId>
              </a:tblPr>
              <a:tblGrid>
                <a:gridCol w="2484521">
                  <a:extLst>
                    <a:ext uri="{9D8B030D-6E8A-4147-A177-3AD203B41FA5}">
                      <a16:colId xmlns:a16="http://schemas.microsoft.com/office/drawing/2014/main" val="1315503226"/>
                    </a:ext>
                  </a:extLst>
                </a:gridCol>
                <a:gridCol w="1223557">
                  <a:extLst>
                    <a:ext uri="{9D8B030D-6E8A-4147-A177-3AD203B41FA5}">
                      <a16:colId xmlns:a16="http://schemas.microsoft.com/office/drawing/2014/main" val="2244749697"/>
                    </a:ext>
                  </a:extLst>
                </a:gridCol>
              </a:tblGrid>
              <a:tr h="370840">
                <a:tc>
                  <a:txBody>
                    <a:bodyPr/>
                    <a:lstStyle/>
                    <a:p>
                      <a:r>
                        <a:rPr kumimoji="1" lang="ja-JP" altLang="en-US" dirty="0" smtClean="0"/>
                        <a:t>メトリクス</a:t>
                      </a:r>
                      <a:endParaRPr kumimoji="1" lang="ja-JP" altLang="en-US" dirty="0"/>
                    </a:p>
                  </a:txBody>
                  <a:tcPr/>
                </a:tc>
                <a:tc>
                  <a:txBody>
                    <a:bodyPr/>
                    <a:lstStyle/>
                    <a:p>
                      <a:pPr algn="l"/>
                      <a:r>
                        <a:rPr kumimoji="1" lang="ja-JP" altLang="en-US" dirty="0" smtClean="0"/>
                        <a:t>値</a:t>
                      </a:r>
                      <a:endParaRPr kumimoji="1" lang="ja-JP" altLang="en-US" dirty="0"/>
                    </a:p>
                  </a:txBody>
                  <a:tcPr/>
                </a:tc>
                <a:extLst>
                  <a:ext uri="{0D108BD9-81ED-4DB2-BD59-A6C34878D82A}">
                    <a16:rowId xmlns:a16="http://schemas.microsoft.com/office/drawing/2014/main" val="3199313394"/>
                  </a:ext>
                </a:extLst>
              </a:tr>
              <a:tr h="370840">
                <a:tc>
                  <a:txBody>
                    <a:bodyPr/>
                    <a:lstStyle/>
                    <a:p>
                      <a:r>
                        <a:rPr kumimoji="1" lang="ja-JP" altLang="en-US" dirty="0" smtClean="0"/>
                        <a:t>行数</a:t>
                      </a:r>
                      <a:endParaRPr kumimoji="1" lang="en-US" altLang="ja-JP" dirty="0" smtClean="0"/>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ja-JP" dirty="0" smtClean="0">
                          <a:latin typeface="+mn-ea"/>
                        </a:rPr>
                        <a:t>1,136,684</a:t>
                      </a:r>
                    </a:p>
                  </a:txBody>
                  <a:tcPr/>
                </a:tc>
                <a:extLst>
                  <a:ext uri="{0D108BD9-81ED-4DB2-BD59-A6C34878D82A}">
                    <a16:rowId xmlns:a16="http://schemas.microsoft.com/office/drawing/2014/main" val="3995182526"/>
                  </a:ext>
                </a:extLst>
              </a:tr>
              <a:tr h="370840">
                <a:tc>
                  <a:txBody>
                    <a:bodyPr/>
                    <a:lstStyle/>
                    <a:p>
                      <a:r>
                        <a:rPr kumimoji="1" lang="ja-JP" altLang="en-US" dirty="0" smtClean="0"/>
                        <a:t>コードブロック</a:t>
                      </a:r>
                      <a:endParaRPr kumimoji="1" lang="ja-JP" altLang="en-US" dirty="0"/>
                    </a:p>
                  </a:txBody>
                  <a:tcPr/>
                </a:tc>
                <a:tc>
                  <a:txBody>
                    <a:bodyPr/>
                    <a:lstStyle/>
                    <a:p>
                      <a:pPr algn="r"/>
                      <a:r>
                        <a:rPr lang="en-US" altLang="ja-JP" dirty="0" smtClean="0">
                          <a:latin typeface="+mn-ea"/>
                        </a:rPr>
                        <a:t>30,537</a:t>
                      </a:r>
                      <a:endParaRPr kumimoji="1" lang="ja-JP" altLang="en-US" dirty="0"/>
                    </a:p>
                  </a:txBody>
                  <a:tcPr/>
                </a:tc>
                <a:extLst>
                  <a:ext uri="{0D108BD9-81ED-4DB2-BD59-A6C34878D82A}">
                    <a16:rowId xmlns:a16="http://schemas.microsoft.com/office/drawing/2014/main" val="2775522278"/>
                  </a:ext>
                </a:extLst>
              </a:tr>
              <a:tr h="370840">
                <a:tc>
                  <a:txBody>
                    <a:bodyPr/>
                    <a:lstStyle/>
                    <a:p>
                      <a:r>
                        <a:rPr kumimoji="1" lang="ja-JP" altLang="en-US" dirty="0" smtClean="0"/>
                        <a:t>単語</a:t>
                      </a:r>
                      <a:endParaRPr kumimoji="1" lang="ja-JP" altLang="en-US" dirty="0"/>
                    </a:p>
                  </a:txBody>
                  <a:tcPr/>
                </a:tc>
                <a:tc>
                  <a:txBody>
                    <a:bodyPr/>
                    <a:lstStyle/>
                    <a:p>
                      <a:pPr algn="r"/>
                      <a:r>
                        <a:rPr lang="en-US" altLang="ja-JP" dirty="0" smtClean="0">
                          <a:latin typeface="+mn-ea"/>
                        </a:rPr>
                        <a:t>11,366</a:t>
                      </a:r>
                      <a:endParaRPr kumimoji="1" lang="ja-JP" altLang="en-US" dirty="0"/>
                    </a:p>
                  </a:txBody>
                  <a:tcPr/>
                </a:tc>
                <a:extLst>
                  <a:ext uri="{0D108BD9-81ED-4DB2-BD59-A6C34878D82A}">
                    <a16:rowId xmlns:a16="http://schemas.microsoft.com/office/drawing/2014/main" val="2578465093"/>
                  </a:ext>
                </a:extLst>
              </a:tr>
              <a:tr h="370840">
                <a:tc>
                  <a:txBody>
                    <a:bodyPr/>
                    <a:lstStyle/>
                    <a:p>
                      <a:r>
                        <a:rPr kumimoji="1" lang="ja-JP" altLang="en-US" dirty="0" smtClean="0"/>
                        <a:t>閾値</a:t>
                      </a:r>
                      <a:r>
                        <a:rPr kumimoji="1" lang="en-US" altLang="ja-JP" dirty="0" smtClean="0"/>
                        <a:t>0.9</a:t>
                      </a:r>
                      <a:r>
                        <a:rPr kumimoji="1" lang="ja-JP" altLang="en-US" dirty="0" smtClean="0"/>
                        <a:t>のクローンペア</a:t>
                      </a:r>
                      <a:endParaRPr kumimoji="1" lang="ja-JP" altLang="en-US" dirty="0"/>
                    </a:p>
                  </a:txBody>
                  <a:tcPr/>
                </a:tc>
                <a:tc>
                  <a:txBody>
                    <a:bodyPr/>
                    <a:lstStyle/>
                    <a:p>
                      <a:pPr algn="r"/>
                      <a:r>
                        <a:rPr kumimoji="1" lang="en-US" altLang="ja-JP" dirty="0" smtClean="0">
                          <a:latin typeface="+mn-ea"/>
                        </a:rPr>
                        <a:t>12,629</a:t>
                      </a:r>
                      <a:endParaRPr kumimoji="1" lang="ja-JP" altLang="en-US" dirty="0"/>
                    </a:p>
                  </a:txBody>
                  <a:tcPr/>
                </a:tc>
                <a:extLst>
                  <a:ext uri="{0D108BD9-81ED-4DB2-BD59-A6C34878D82A}">
                    <a16:rowId xmlns:a16="http://schemas.microsoft.com/office/drawing/2014/main" val="1830715826"/>
                  </a:ext>
                </a:extLst>
              </a:tr>
            </a:tbl>
          </a:graphicData>
        </a:graphic>
      </p:graphicFrame>
      <p:graphicFrame>
        <p:nvGraphicFramePr>
          <p:cNvPr id="11" name="表 10"/>
          <p:cNvGraphicFramePr>
            <a:graphicFrameLocks noGrp="1"/>
          </p:cNvGraphicFramePr>
          <p:nvPr>
            <p:extLst>
              <p:ext uri="{D42A27DB-BD31-4B8C-83A1-F6EECF244321}">
                <p14:modId xmlns:p14="http://schemas.microsoft.com/office/powerpoint/2010/main" val="365932145"/>
              </p:ext>
            </p:extLst>
          </p:nvPr>
        </p:nvGraphicFramePr>
        <p:xfrm>
          <a:off x="4978722" y="3942431"/>
          <a:ext cx="3708078" cy="1854200"/>
        </p:xfrm>
        <a:graphic>
          <a:graphicData uri="http://schemas.openxmlformats.org/drawingml/2006/table">
            <a:tbl>
              <a:tblPr firstRow="1" bandRow="1">
                <a:tableStyleId>{21E4AEA4-8DFA-4A89-87EB-49C32662AFE0}</a:tableStyleId>
              </a:tblPr>
              <a:tblGrid>
                <a:gridCol w="2484521">
                  <a:extLst>
                    <a:ext uri="{9D8B030D-6E8A-4147-A177-3AD203B41FA5}">
                      <a16:colId xmlns:a16="http://schemas.microsoft.com/office/drawing/2014/main" val="1315503226"/>
                    </a:ext>
                  </a:extLst>
                </a:gridCol>
                <a:gridCol w="1223557">
                  <a:extLst>
                    <a:ext uri="{9D8B030D-6E8A-4147-A177-3AD203B41FA5}">
                      <a16:colId xmlns:a16="http://schemas.microsoft.com/office/drawing/2014/main" val="2244749697"/>
                    </a:ext>
                  </a:extLst>
                </a:gridCol>
              </a:tblGrid>
              <a:tr h="370840">
                <a:tc>
                  <a:txBody>
                    <a:bodyPr/>
                    <a:lstStyle/>
                    <a:p>
                      <a:r>
                        <a:rPr kumimoji="1" lang="ja-JP" altLang="en-US" dirty="0" smtClean="0"/>
                        <a:t>メトリクス</a:t>
                      </a:r>
                      <a:endParaRPr kumimoji="1" lang="ja-JP" altLang="en-US" dirty="0"/>
                    </a:p>
                  </a:txBody>
                  <a:tcPr/>
                </a:tc>
                <a:tc>
                  <a:txBody>
                    <a:bodyPr/>
                    <a:lstStyle/>
                    <a:p>
                      <a:pPr algn="l"/>
                      <a:r>
                        <a:rPr kumimoji="1" lang="ja-JP" altLang="en-US" dirty="0" smtClean="0"/>
                        <a:t>値</a:t>
                      </a:r>
                      <a:endParaRPr kumimoji="1" lang="ja-JP" altLang="en-US" dirty="0"/>
                    </a:p>
                  </a:txBody>
                  <a:tcPr/>
                </a:tc>
                <a:extLst>
                  <a:ext uri="{0D108BD9-81ED-4DB2-BD59-A6C34878D82A}">
                    <a16:rowId xmlns:a16="http://schemas.microsoft.com/office/drawing/2014/main" val="3199313394"/>
                  </a:ext>
                </a:extLst>
              </a:tr>
              <a:tr h="370840">
                <a:tc>
                  <a:txBody>
                    <a:bodyPr/>
                    <a:lstStyle/>
                    <a:p>
                      <a:r>
                        <a:rPr kumimoji="1" lang="ja-JP" altLang="en-US" dirty="0" smtClean="0"/>
                        <a:t>行数</a:t>
                      </a:r>
                      <a:endParaRPr kumimoji="1" lang="en-US" altLang="ja-JP" dirty="0" smtClean="0"/>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ja-JP" dirty="0" smtClean="0">
                          <a:latin typeface="+mn-ea"/>
                        </a:rPr>
                        <a:t>17,407,666</a:t>
                      </a:r>
                    </a:p>
                  </a:txBody>
                  <a:tcPr/>
                </a:tc>
                <a:extLst>
                  <a:ext uri="{0D108BD9-81ED-4DB2-BD59-A6C34878D82A}">
                    <a16:rowId xmlns:a16="http://schemas.microsoft.com/office/drawing/2014/main" val="3995182526"/>
                  </a:ext>
                </a:extLst>
              </a:tr>
              <a:tr h="370840">
                <a:tc>
                  <a:txBody>
                    <a:bodyPr/>
                    <a:lstStyle/>
                    <a:p>
                      <a:r>
                        <a:rPr kumimoji="1" lang="ja-JP" altLang="en-US" dirty="0" smtClean="0"/>
                        <a:t>コードブロック</a:t>
                      </a:r>
                      <a:endParaRPr kumimoji="1" lang="ja-JP" altLang="en-US" dirty="0"/>
                    </a:p>
                  </a:txBody>
                  <a:tcPr/>
                </a:tc>
                <a:tc>
                  <a:txBody>
                    <a:bodyPr/>
                    <a:lstStyle/>
                    <a:p>
                      <a:pPr algn="r"/>
                      <a:r>
                        <a:rPr lang="en-US" altLang="ja-JP" dirty="0" smtClean="0">
                          <a:latin typeface="+mn-ea"/>
                        </a:rPr>
                        <a:t>508,982</a:t>
                      </a:r>
                      <a:endParaRPr kumimoji="1" lang="ja-JP" altLang="en-US" dirty="0"/>
                    </a:p>
                  </a:txBody>
                  <a:tcPr/>
                </a:tc>
                <a:extLst>
                  <a:ext uri="{0D108BD9-81ED-4DB2-BD59-A6C34878D82A}">
                    <a16:rowId xmlns:a16="http://schemas.microsoft.com/office/drawing/2014/main" val="2775522278"/>
                  </a:ext>
                </a:extLst>
              </a:tr>
              <a:tr h="370840">
                <a:tc>
                  <a:txBody>
                    <a:bodyPr/>
                    <a:lstStyle/>
                    <a:p>
                      <a:r>
                        <a:rPr kumimoji="1" lang="ja-JP" altLang="en-US" dirty="0" smtClean="0"/>
                        <a:t>単語</a:t>
                      </a:r>
                      <a:endParaRPr kumimoji="1" lang="ja-JP" altLang="en-US" dirty="0"/>
                    </a:p>
                  </a:txBody>
                  <a:tcPr/>
                </a:tc>
                <a:tc>
                  <a:txBody>
                    <a:bodyPr/>
                    <a:lstStyle/>
                    <a:p>
                      <a:pPr algn="r"/>
                      <a:r>
                        <a:rPr lang="en-US" altLang="ja-JP" dirty="0" smtClean="0">
                          <a:latin typeface="+mn-ea"/>
                        </a:rPr>
                        <a:t>77,319</a:t>
                      </a:r>
                      <a:endParaRPr kumimoji="1" lang="ja-JP" altLang="en-US" dirty="0"/>
                    </a:p>
                  </a:txBody>
                  <a:tcPr/>
                </a:tc>
                <a:extLst>
                  <a:ext uri="{0D108BD9-81ED-4DB2-BD59-A6C34878D82A}">
                    <a16:rowId xmlns:a16="http://schemas.microsoft.com/office/drawing/2014/main" val="2578465093"/>
                  </a:ext>
                </a:extLst>
              </a:tr>
              <a:tr h="370840">
                <a:tc>
                  <a:txBody>
                    <a:bodyPr/>
                    <a:lstStyle/>
                    <a:p>
                      <a:r>
                        <a:rPr kumimoji="1" lang="ja-JP" altLang="en-US" dirty="0" smtClean="0"/>
                        <a:t>閾値</a:t>
                      </a:r>
                      <a:r>
                        <a:rPr kumimoji="1" lang="en-US" altLang="ja-JP" dirty="0" smtClean="0"/>
                        <a:t>0.9</a:t>
                      </a:r>
                      <a:r>
                        <a:rPr kumimoji="1" lang="ja-JP" altLang="en-US" dirty="0" smtClean="0"/>
                        <a:t>のクローンペア</a:t>
                      </a:r>
                      <a:endParaRPr kumimoji="1" lang="ja-JP" altLang="en-US" dirty="0"/>
                    </a:p>
                  </a:txBody>
                  <a:tcPr/>
                </a:tc>
                <a:tc>
                  <a:txBody>
                    <a:bodyPr/>
                    <a:lstStyle/>
                    <a:p>
                      <a:pPr algn="r"/>
                      <a:r>
                        <a:rPr kumimoji="1" lang="en-US" altLang="ja-JP" dirty="0" smtClean="0">
                          <a:latin typeface="+mn-ea"/>
                        </a:rPr>
                        <a:t>163,535</a:t>
                      </a:r>
                      <a:endParaRPr kumimoji="1" lang="ja-JP" altLang="en-US" dirty="0"/>
                    </a:p>
                  </a:txBody>
                  <a:tcPr/>
                </a:tc>
                <a:extLst>
                  <a:ext uri="{0D108BD9-81ED-4DB2-BD59-A6C34878D82A}">
                    <a16:rowId xmlns:a16="http://schemas.microsoft.com/office/drawing/2014/main" val="1830715826"/>
                  </a:ext>
                </a:extLst>
              </a:tr>
            </a:tbl>
          </a:graphicData>
        </a:graphic>
      </p:graphicFrame>
    </p:spTree>
    <p:extLst>
      <p:ext uri="{BB962C8B-B14F-4D97-AF65-F5344CB8AC3E}">
        <p14:creationId xmlns:p14="http://schemas.microsoft.com/office/powerpoint/2010/main" val="13545457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000" dirty="0" smtClean="0">
                <a:latin typeface="+mn-ea"/>
                <a:ea typeface="+mn-ea"/>
              </a:rPr>
              <a:t>実験結果</a:t>
            </a:r>
            <a:endParaRPr kumimoji="1" lang="ja-JP" altLang="en-US" sz="4000" dirty="0">
              <a:latin typeface="+mn-ea"/>
              <a:ea typeface="+mn-ea"/>
            </a:endParaRPr>
          </a:p>
        </p:txBody>
      </p:sp>
      <p:graphicFrame>
        <p:nvGraphicFramePr>
          <p:cNvPr id="4" name="コンテンツ プレースホルダー 3"/>
          <p:cNvGraphicFramePr>
            <a:graphicFrameLocks/>
          </p:cNvGraphicFramePr>
          <p:nvPr>
            <p:extLst>
              <p:ext uri="{D42A27DB-BD31-4B8C-83A1-F6EECF244321}">
                <p14:modId xmlns:p14="http://schemas.microsoft.com/office/powerpoint/2010/main" val="4124058276"/>
              </p:ext>
            </p:extLst>
          </p:nvPr>
        </p:nvGraphicFramePr>
        <p:xfrm>
          <a:off x="446088" y="1600200"/>
          <a:ext cx="8229600" cy="1188720"/>
        </p:xfrm>
        <a:graphic>
          <a:graphicData uri="http://schemas.openxmlformats.org/drawingml/2006/table">
            <a:tbl>
              <a:tblPr firstRow="1" bandRow="1">
                <a:tableStyleId>{93296810-A885-4BE3-A3E7-6D5BEEA58F35}</a:tableStyleId>
              </a:tblPr>
              <a:tblGrid>
                <a:gridCol w="2994212">
                  <a:extLst>
                    <a:ext uri="{9D8B030D-6E8A-4147-A177-3AD203B41FA5}">
                      <a16:colId xmlns:a16="http://schemas.microsoft.com/office/drawing/2014/main" val="20000"/>
                    </a:ext>
                  </a:extLst>
                </a:gridCol>
                <a:gridCol w="2545976">
                  <a:extLst>
                    <a:ext uri="{9D8B030D-6E8A-4147-A177-3AD203B41FA5}">
                      <a16:colId xmlns:a16="http://schemas.microsoft.com/office/drawing/2014/main" val="20002"/>
                    </a:ext>
                  </a:extLst>
                </a:gridCol>
                <a:gridCol w="2689412">
                  <a:extLst>
                    <a:ext uri="{9D8B030D-6E8A-4147-A177-3AD203B41FA5}">
                      <a16:colId xmlns:a16="http://schemas.microsoft.com/office/drawing/2014/main" val="2000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2000" dirty="0" smtClean="0">
                          <a:latin typeface="+mn-ea"/>
                          <a:ea typeface="+mn-ea"/>
                        </a:rPr>
                        <a:t>PostgreSQL 10.1</a:t>
                      </a:r>
                    </a:p>
                  </a:txBody>
                  <a:tcPr anchor="ctr"/>
                </a:tc>
                <a:tc>
                  <a:txBody>
                    <a:bodyPr/>
                    <a:lstStyle/>
                    <a:p>
                      <a:pPr algn="ctr"/>
                      <a:r>
                        <a:rPr lang="ja-JP" altLang="en-US" sz="2000" dirty="0" smtClean="0">
                          <a:latin typeface="+mn-ea"/>
                          <a:ea typeface="+mn-ea"/>
                        </a:rPr>
                        <a:t>横井らのパラメータ</a:t>
                      </a:r>
                    </a:p>
                  </a:txBody>
                  <a:tcPr anchor="ctr"/>
                </a:tc>
                <a:tc>
                  <a:txBody>
                    <a:bodyPr/>
                    <a:lstStyle/>
                    <a:p>
                      <a:pPr algn="ctr"/>
                      <a:r>
                        <a:rPr lang="ja-JP" altLang="en-US" sz="2000" dirty="0" smtClean="0">
                          <a:latin typeface="+mn-ea"/>
                          <a:ea typeface="+mn-ea"/>
                        </a:rPr>
                        <a:t>本手法</a:t>
                      </a:r>
                    </a:p>
                  </a:txBody>
                  <a:tcPr anchor="ctr"/>
                </a:tc>
                <a:extLst>
                  <a:ext uri="{0D108BD9-81ED-4DB2-BD59-A6C34878D82A}">
                    <a16:rowId xmlns:a16="http://schemas.microsoft.com/office/drawing/2014/main" val="10000"/>
                  </a:ext>
                </a:extLst>
              </a:tr>
              <a:tr h="356326">
                <a:tc>
                  <a:txBody>
                    <a:bodyPr/>
                    <a:lstStyle/>
                    <a:p>
                      <a:pPr algn="ctr"/>
                      <a:r>
                        <a:rPr kumimoji="1" lang="ja-JP" altLang="en-US" sz="2000" baseline="0" dirty="0" smtClean="0">
                          <a:latin typeface="+mn-ea"/>
                          <a:ea typeface="+mn-ea"/>
                        </a:rPr>
                        <a:t>類似探索時間 </a:t>
                      </a:r>
                      <a:r>
                        <a:rPr kumimoji="1" lang="en-US" altLang="ja-JP" sz="2000" baseline="0" dirty="0" smtClean="0">
                          <a:latin typeface="+mn-ea"/>
                          <a:ea typeface="+mn-ea"/>
                        </a:rPr>
                        <a:t>[s]</a:t>
                      </a:r>
                      <a:endParaRPr kumimoji="1" lang="ja-JP" altLang="en-US" sz="2000" dirty="0">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b="0" dirty="0" smtClean="0">
                          <a:solidFill>
                            <a:schemeClr val="tx1"/>
                          </a:solidFill>
                          <a:latin typeface="+mn-ea"/>
                          <a:ea typeface="+mn-ea"/>
                        </a:rPr>
                        <a:t>65.64</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b="0" dirty="0" smtClean="0">
                          <a:solidFill>
                            <a:schemeClr val="tx1"/>
                          </a:solidFill>
                          <a:latin typeface="+mn-ea"/>
                          <a:ea typeface="+mn-ea"/>
                        </a:rPr>
                        <a:t>14.78</a:t>
                      </a:r>
                    </a:p>
                  </a:txBody>
                  <a:tcPr anchor="ctr"/>
                </a:tc>
                <a:extLst>
                  <a:ext uri="{0D108BD9-81ED-4DB2-BD59-A6C34878D82A}">
                    <a16:rowId xmlns:a16="http://schemas.microsoft.com/office/drawing/2014/main" val="10004"/>
                  </a:ext>
                </a:extLst>
              </a:tr>
              <a:tr h="35632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dirty="0" smtClean="0">
                          <a:latin typeface="+mn-ea"/>
                          <a:ea typeface="+mn-ea"/>
                        </a:rPr>
                        <a:t>再現率</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solidFill>
                            <a:schemeClr val="tx1"/>
                          </a:solidFill>
                          <a:latin typeface="+mn-ea"/>
                          <a:ea typeface="+mn-ea"/>
                        </a:rPr>
                        <a:t>0.931</a:t>
                      </a:r>
                      <a:endParaRPr kumimoji="1" lang="ja-JP" altLang="en-US" sz="2000" dirty="0">
                        <a:solidFill>
                          <a:schemeClr val="tx1"/>
                        </a:solidFill>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solidFill>
                            <a:schemeClr val="tx1"/>
                          </a:solidFill>
                          <a:latin typeface="+mn-ea"/>
                          <a:ea typeface="+mn-ea"/>
                        </a:rPr>
                        <a:t>0.992</a:t>
                      </a:r>
                      <a:endParaRPr kumimoji="1" lang="ja-JP" altLang="en-US" sz="2000" dirty="0">
                        <a:solidFill>
                          <a:schemeClr val="tx1"/>
                        </a:solidFill>
                        <a:latin typeface="+mn-ea"/>
                        <a:ea typeface="+mn-ea"/>
                      </a:endParaRPr>
                    </a:p>
                  </a:txBody>
                  <a:tcPr anchor="ctr"/>
                </a:tc>
                <a:extLst>
                  <a:ext uri="{0D108BD9-81ED-4DB2-BD59-A6C34878D82A}">
                    <a16:rowId xmlns:a16="http://schemas.microsoft.com/office/drawing/2014/main" val="1758341034"/>
                  </a:ext>
                </a:extLst>
              </a:tr>
            </a:tbl>
          </a:graphicData>
        </a:graphic>
      </p:graphicFrame>
      <p:graphicFrame>
        <p:nvGraphicFramePr>
          <p:cNvPr id="5" name="コンテンツ プレースホルダー 3"/>
          <p:cNvGraphicFramePr>
            <a:graphicFrameLocks/>
          </p:cNvGraphicFramePr>
          <p:nvPr>
            <p:extLst>
              <p:ext uri="{D42A27DB-BD31-4B8C-83A1-F6EECF244321}">
                <p14:modId xmlns:p14="http://schemas.microsoft.com/office/powerpoint/2010/main" val="2976503752"/>
              </p:ext>
            </p:extLst>
          </p:nvPr>
        </p:nvGraphicFramePr>
        <p:xfrm>
          <a:off x="446087" y="3120999"/>
          <a:ext cx="8229601" cy="1188720"/>
        </p:xfrm>
        <a:graphic>
          <a:graphicData uri="http://schemas.openxmlformats.org/drawingml/2006/table">
            <a:tbl>
              <a:tblPr firstRow="1" bandRow="1">
                <a:tableStyleId>{93296810-A885-4BE3-A3E7-6D5BEEA58F35}</a:tableStyleId>
              </a:tblPr>
              <a:tblGrid>
                <a:gridCol w="3036591">
                  <a:extLst>
                    <a:ext uri="{9D8B030D-6E8A-4147-A177-3AD203B41FA5}">
                      <a16:colId xmlns:a16="http://schemas.microsoft.com/office/drawing/2014/main" val="20000"/>
                    </a:ext>
                  </a:extLst>
                </a:gridCol>
                <a:gridCol w="2524877">
                  <a:extLst>
                    <a:ext uri="{9D8B030D-6E8A-4147-A177-3AD203B41FA5}">
                      <a16:colId xmlns:a16="http://schemas.microsoft.com/office/drawing/2014/main" val="20002"/>
                    </a:ext>
                  </a:extLst>
                </a:gridCol>
                <a:gridCol w="2668133">
                  <a:extLst>
                    <a:ext uri="{9D8B030D-6E8A-4147-A177-3AD203B41FA5}">
                      <a16:colId xmlns:a16="http://schemas.microsoft.com/office/drawing/2014/main" val="20001"/>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2000" dirty="0" smtClean="0">
                          <a:latin typeface="+mn-ea"/>
                          <a:ea typeface="+mn-ea"/>
                        </a:rPr>
                        <a:t>Linux Kernel 4.14</a:t>
                      </a:r>
                    </a:p>
                  </a:txBody>
                  <a:tcPr anchor="ctr"/>
                </a:tc>
                <a:tc>
                  <a:txBody>
                    <a:bodyPr/>
                    <a:lstStyle/>
                    <a:p>
                      <a:pPr algn="ctr"/>
                      <a:r>
                        <a:rPr lang="ja-JP" altLang="en-US" sz="2000" dirty="0" smtClean="0">
                          <a:latin typeface="+mn-ea"/>
                          <a:ea typeface="+mn-ea"/>
                        </a:rPr>
                        <a:t>横井らのパラメータ</a:t>
                      </a:r>
                    </a:p>
                  </a:txBody>
                  <a:tcPr anchor="ctr"/>
                </a:tc>
                <a:tc>
                  <a:txBody>
                    <a:bodyPr/>
                    <a:lstStyle/>
                    <a:p>
                      <a:pPr algn="ctr"/>
                      <a:r>
                        <a:rPr lang="ja-JP" altLang="en-US" sz="2000" dirty="0" smtClean="0">
                          <a:latin typeface="+mn-ea"/>
                          <a:ea typeface="+mn-ea"/>
                        </a:rPr>
                        <a:t>本手法</a:t>
                      </a:r>
                    </a:p>
                  </a:txBody>
                  <a:tcPr anchor="ctr"/>
                </a:tc>
                <a:extLst>
                  <a:ext uri="{0D108BD9-81ED-4DB2-BD59-A6C34878D82A}">
                    <a16:rowId xmlns:a16="http://schemas.microsoft.com/office/drawing/2014/main" val="10000"/>
                  </a:ext>
                </a:extLst>
              </a:tr>
              <a:tr h="356326">
                <a:tc>
                  <a:txBody>
                    <a:bodyPr/>
                    <a:lstStyle/>
                    <a:p>
                      <a:pPr algn="ctr"/>
                      <a:r>
                        <a:rPr kumimoji="1" lang="ja-JP" altLang="en-US" sz="2000" baseline="0" dirty="0" smtClean="0">
                          <a:latin typeface="+mn-ea"/>
                          <a:ea typeface="+mn-ea"/>
                        </a:rPr>
                        <a:t>類似探索時間 </a:t>
                      </a:r>
                      <a:r>
                        <a:rPr kumimoji="1" lang="en-US" altLang="ja-JP" sz="2000" baseline="0" dirty="0" smtClean="0">
                          <a:latin typeface="+mn-ea"/>
                          <a:ea typeface="+mn-ea"/>
                        </a:rPr>
                        <a:t>[s]</a:t>
                      </a:r>
                      <a:endParaRPr kumimoji="1" lang="ja-JP" altLang="en-US" sz="2000" dirty="0">
                        <a:latin typeface="+mn-ea"/>
                        <a:ea typeface="+mn-ea"/>
                      </a:endParaRPr>
                    </a:p>
                  </a:txBody>
                  <a:tcPr anchor="ctr"/>
                </a:tc>
                <a:tc>
                  <a:txBody>
                    <a:bodyPr/>
                    <a:lstStyle/>
                    <a:p>
                      <a:pPr algn="ctr"/>
                      <a:r>
                        <a:rPr lang="en-US" altLang="ja-JP" sz="2000" dirty="0" smtClean="0">
                          <a:latin typeface="+mn-ea"/>
                          <a:ea typeface="+mn-ea"/>
                        </a:rPr>
                        <a:t>1098.1</a:t>
                      </a:r>
                      <a:endParaRPr lang="ja-JP" altLang="en-US" sz="2000" dirty="0">
                        <a:latin typeface="+mn-ea"/>
                        <a:ea typeface="+mn-ea"/>
                      </a:endParaRPr>
                    </a:p>
                  </a:txBody>
                  <a:tcPr anchor="ctr"/>
                </a:tc>
                <a:tc>
                  <a:txBody>
                    <a:bodyPr/>
                    <a:lstStyle/>
                    <a:p>
                      <a:pPr algn="ctr"/>
                      <a:r>
                        <a:rPr lang="en-US" altLang="ja-JP" sz="2000" dirty="0" smtClean="0">
                          <a:latin typeface="+mn-ea"/>
                          <a:ea typeface="+mn-ea"/>
                        </a:rPr>
                        <a:t>334.73</a:t>
                      </a:r>
                      <a:endParaRPr lang="ja-JP" altLang="en-US" sz="2000" dirty="0">
                        <a:latin typeface="+mn-ea"/>
                        <a:ea typeface="+mn-ea"/>
                      </a:endParaRPr>
                    </a:p>
                  </a:txBody>
                  <a:tcPr anchor="ctr"/>
                </a:tc>
                <a:extLst>
                  <a:ext uri="{0D108BD9-81ED-4DB2-BD59-A6C34878D82A}">
                    <a16:rowId xmlns:a16="http://schemas.microsoft.com/office/drawing/2014/main" val="10004"/>
                  </a:ext>
                </a:extLst>
              </a:tr>
              <a:tr h="35632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dirty="0" smtClean="0">
                          <a:latin typeface="+mn-ea"/>
                          <a:ea typeface="+mn-ea"/>
                        </a:rPr>
                        <a:t>再現率</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solidFill>
                            <a:schemeClr val="tx1"/>
                          </a:solidFill>
                          <a:latin typeface="+mn-ea"/>
                          <a:ea typeface="+mn-ea"/>
                        </a:rPr>
                        <a:t>0.896</a:t>
                      </a:r>
                      <a:endParaRPr kumimoji="1" lang="ja-JP" altLang="en-US" sz="2000" dirty="0">
                        <a:solidFill>
                          <a:schemeClr val="tx1"/>
                        </a:solidFill>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solidFill>
                            <a:schemeClr val="tx1"/>
                          </a:solidFill>
                          <a:latin typeface="+mn-ea"/>
                          <a:ea typeface="+mn-ea"/>
                        </a:rPr>
                        <a:t>0.999</a:t>
                      </a:r>
                      <a:endParaRPr kumimoji="1" lang="ja-JP" altLang="en-US" sz="2000" dirty="0">
                        <a:solidFill>
                          <a:schemeClr val="tx1"/>
                        </a:solidFill>
                        <a:latin typeface="+mn-ea"/>
                        <a:ea typeface="+mn-ea"/>
                      </a:endParaRPr>
                    </a:p>
                  </a:txBody>
                  <a:tcPr anchor="ctr"/>
                </a:tc>
                <a:extLst>
                  <a:ext uri="{0D108BD9-81ED-4DB2-BD59-A6C34878D82A}">
                    <a16:rowId xmlns:a16="http://schemas.microsoft.com/office/drawing/2014/main" val="1758341034"/>
                  </a:ext>
                </a:extLst>
              </a:tr>
            </a:tbl>
          </a:graphicData>
        </a:graphic>
      </p:graphicFrame>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17</a:t>
            </a:fld>
            <a:endParaRPr lang="en-US" altLang="ja-JP" dirty="0"/>
          </a:p>
        </p:txBody>
      </p:sp>
      <p:sp>
        <p:nvSpPr>
          <p:cNvPr id="11" name="テキスト ボックス 10"/>
          <p:cNvSpPr txBox="1"/>
          <p:nvPr/>
        </p:nvSpPr>
        <p:spPr>
          <a:xfrm>
            <a:off x="1657231" y="6237743"/>
            <a:ext cx="5476520" cy="430887"/>
          </a:xfrm>
          <a:prstGeom prst="rect">
            <a:avLst/>
          </a:prstGeom>
          <a:solidFill>
            <a:srgbClr val="FFFF99"/>
          </a:solidFill>
          <a:ln w="12700">
            <a:solidFill>
              <a:schemeClr val="accent4"/>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tabLst>
                <a:tab pos="269875" algn="l"/>
              </a:tabLst>
            </a:pPr>
            <a:r>
              <a:rPr lang="en-US" altLang="ja-JP" sz="1100" dirty="0" smtClean="0">
                <a:latin typeface="+mn-ea"/>
              </a:rPr>
              <a:t>[</a:t>
            </a:r>
            <a:r>
              <a:rPr lang="en-US" altLang="ja-JP" sz="1100" dirty="0">
                <a:latin typeface="+mn-ea"/>
              </a:rPr>
              <a:t>2</a:t>
            </a:r>
            <a:r>
              <a:rPr lang="en-US" altLang="ja-JP" sz="1100" dirty="0" smtClean="0">
                <a:latin typeface="+mn-ea"/>
              </a:rPr>
              <a:t>]</a:t>
            </a:r>
            <a:r>
              <a:rPr lang="ja-JP" altLang="en-US" sz="1100" dirty="0">
                <a:latin typeface="+mn-ea"/>
              </a:rPr>
              <a:t>横井 一輝</a:t>
            </a:r>
            <a:r>
              <a:rPr lang="en-US" altLang="ja-JP" sz="1100" dirty="0">
                <a:latin typeface="+mn-ea"/>
              </a:rPr>
              <a:t>, </a:t>
            </a:r>
            <a:r>
              <a:rPr lang="ja-JP" altLang="en-US" sz="1100" dirty="0">
                <a:latin typeface="+mn-ea"/>
              </a:rPr>
              <a:t>崔 恩瀞</a:t>
            </a:r>
            <a:r>
              <a:rPr lang="en-US" altLang="ja-JP" sz="1100" dirty="0">
                <a:latin typeface="+mn-ea"/>
              </a:rPr>
              <a:t>, </a:t>
            </a:r>
            <a:r>
              <a:rPr lang="ja-JP" altLang="en-US" sz="1100" dirty="0">
                <a:latin typeface="+mn-ea"/>
              </a:rPr>
              <a:t>吉田 則裕</a:t>
            </a:r>
            <a:r>
              <a:rPr lang="en-US" altLang="ja-JP" sz="1100" dirty="0">
                <a:latin typeface="+mn-ea"/>
              </a:rPr>
              <a:t>, </a:t>
            </a:r>
            <a:r>
              <a:rPr lang="ja-JP" altLang="en-US" sz="1100" dirty="0">
                <a:latin typeface="+mn-ea"/>
              </a:rPr>
              <a:t>井上 克郎</a:t>
            </a:r>
            <a:r>
              <a:rPr lang="en-US" altLang="ja-JP" sz="1100" dirty="0">
                <a:latin typeface="+mn-ea"/>
              </a:rPr>
              <a:t>: "</a:t>
            </a:r>
            <a:r>
              <a:rPr lang="ja-JP" altLang="en-US" sz="1100" dirty="0">
                <a:latin typeface="+mn-ea"/>
              </a:rPr>
              <a:t>情報検索技術に基づくブロッククローン検出</a:t>
            </a:r>
            <a:r>
              <a:rPr lang="en-US" altLang="ja-JP" sz="1100" dirty="0">
                <a:latin typeface="+mn-ea"/>
              </a:rPr>
              <a:t>", </a:t>
            </a:r>
            <a:r>
              <a:rPr lang="ja-JP" altLang="en-US" sz="1100" dirty="0">
                <a:latin typeface="+mn-ea"/>
              </a:rPr>
              <a:t>情報処理学会研究報告</a:t>
            </a:r>
            <a:r>
              <a:rPr lang="en-US" altLang="ja-JP" sz="1100" dirty="0">
                <a:latin typeface="+mn-ea"/>
              </a:rPr>
              <a:t>, Vol.2017-SE-196, No.19, pp.1-8, 2017/7/20</a:t>
            </a:r>
            <a:endParaRPr lang="ja-JP" altLang="en-US" sz="1100" dirty="0">
              <a:latin typeface="+mn-ea"/>
            </a:endParaRPr>
          </a:p>
        </p:txBody>
      </p:sp>
      <mc:AlternateContent xmlns:mc="http://schemas.openxmlformats.org/markup-compatibility/2006" xmlns:a14="http://schemas.microsoft.com/office/drawing/2010/main">
        <mc:Choice Requires="a14">
          <p:sp>
            <p:nvSpPr>
              <p:cNvPr id="8" name="テキスト ボックス 7"/>
              <p:cNvSpPr txBox="1"/>
              <p:nvPr/>
            </p:nvSpPr>
            <p:spPr>
              <a:xfrm>
                <a:off x="2342202" y="5337815"/>
                <a:ext cx="4437369" cy="400110"/>
              </a:xfrm>
              <a:prstGeom prst="rect">
                <a:avLst/>
              </a:prstGeom>
              <a:ln>
                <a:solidFill>
                  <a:srgbClr val="FF0000"/>
                </a:solidFill>
              </a:ln>
            </p:spPr>
            <p:style>
              <a:lnRef idx="2">
                <a:schemeClr val="dk1"/>
              </a:lnRef>
              <a:fillRef idx="1">
                <a:schemeClr val="lt1"/>
              </a:fillRef>
              <a:effectRef idx="0">
                <a:schemeClr val="dk1"/>
              </a:effectRef>
              <a:fontRef idx="minor">
                <a:schemeClr val="dk1"/>
              </a:fontRef>
            </p:style>
            <p:txBody>
              <a:bodyPr wrap="none" rtlCol="0">
                <a:spAutoFit/>
              </a:bodyPr>
              <a:lstStyle/>
              <a:p>
                <a14:m>
                  <m:oMath xmlns:m="http://schemas.openxmlformats.org/officeDocument/2006/math">
                    <m:r>
                      <a:rPr lang="en-US" altLang="ja-JP" sz="2000" i="1">
                        <a:latin typeface="Cambria Math" panose="02040503050406030204" pitchFamily="18" charset="0"/>
                      </a:rPr>
                      <m:t>𝑝</m:t>
                    </m:r>
                  </m:oMath>
                </a14:m>
                <a:r>
                  <a:rPr lang="ja-JP" altLang="en-US" sz="2000" dirty="0"/>
                  <a:t> 類似</a:t>
                </a:r>
                <a:r>
                  <a:rPr lang="ja-JP" altLang="en-US" sz="2000" dirty="0" smtClean="0"/>
                  <a:t>探索が実現でき、高速化できた</a:t>
                </a:r>
                <a:endParaRPr lang="en-US" altLang="ja-JP" sz="2000" dirty="0" smtClean="0"/>
              </a:p>
            </p:txBody>
          </p:sp>
        </mc:Choice>
        <mc:Fallback xmlns="">
          <p:sp>
            <p:nvSpPr>
              <p:cNvPr id="8" name="テキスト ボックス 7"/>
              <p:cNvSpPr txBox="1">
                <a:spLocks noRot="1" noChangeAspect="1" noMove="1" noResize="1" noEditPoints="1" noAdjustHandles="1" noChangeArrowheads="1" noChangeShapeType="1" noTextEdit="1"/>
              </p:cNvSpPr>
              <p:nvPr/>
            </p:nvSpPr>
            <p:spPr>
              <a:xfrm>
                <a:off x="2342202" y="5337815"/>
                <a:ext cx="4437369" cy="400110"/>
              </a:xfrm>
              <a:prstGeom prst="rect">
                <a:avLst/>
              </a:prstGeom>
              <a:blipFill>
                <a:blip r:embed="rId2"/>
                <a:stretch>
                  <a:fillRect t="-8696" b="-20290"/>
                </a:stretch>
              </a:blipFill>
              <a:ln>
                <a:solidFill>
                  <a:srgbClr val="FF0000"/>
                </a:solidFill>
              </a:ln>
            </p:spPr>
            <p:txBody>
              <a:bodyPr/>
              <a:lstStyle/>
              <a:p>
                <a:r>
                  <a:rPr lang="ja-JP" altLang="en-US">
                    <a:noFill/>
                  </a:rPr>
                  <a:t> </a:t>
                </a:r>
              </a:p>
            </p:txBody>
          </p:sp>
        </mc:Fallback>
      </mc:AlternateContent>
    </p:spTree>
    <p:extLst>
      <p:ext uri="{BB962C8B-B14F-4D97-AF65-F5344CB8AC3E}">
        <p14:creationId xmlns:p14="http://schemas.microsoft.com/office/powerpoint/2010/main" val="286310837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000" dirty="0" smtClean="0"/>
              <a:t>まとめと</a:t>
            </a:r>
            <a:r>
              <a:rPr lang="ja-JP" altLang="en-US" sz="4000" dirty="0"/>
              <a:t>今後の課題</a:t>
            </a:r>
            <a:endParaRPr kumimoji="1" lang="ja-JP" altLang="en-US" sz="4000"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46088" y="1600200"/>
                <a:ext cx="8229600" cy="4525963"/>
              </a:xfrm>
            </p:spPr>
            <p:txBody>
              <a:bodyPr/>
              <a:lstStyle/>
              <a:p>
                <a:pPr marL="0" indent="0">
                  <a:buNone/>
                </a:pPr>
                <a:r>
                  <a:rPr lang="ja-JP" altLang="en-US" sz="2400" dirty="0" smtClean="0"/>
                  <a:t>まと</a:t>
                </a:r>
                <a:r>
                  <a:rPr lang="ja-JP" altLang="en-US" sz="2400" dirty="0"/>
                  <a:t>め</a:t>
                </a:r>
                <a:endParaRPr lang="en-US" altLang="ja-JP" sz="2400" dirty="0" smtClean="0"/>
              </a:p>
              <a:p>
                <a:r>
                  <a:rPr lang="ja-JP" altLang="en-US" sz="2000" dirty="0" smtClean="0"/>
                  <a:t> </a:t>
                </a:r>
                <a14:m>
                  <m:oMath xmlns:m="http://schemas.openxmlformats.org/officeDocument/2006/math">
                    <m:r>
                      <a:rPr kumimoji="1" lang="en-US" altLang="ja-JP" sz="2000" b="0" i="1" smtClean="0">
                        <a:latin typeface="Cambria Math" panose="02040503050406030204" pitchFamily="18" charset="0"/>
                      </a:rPr>
                      <m:t>𝑝</m:t>
                    </m:r>
                  </m:oMath>
                </a14:m>
                <a:r>
                  <a:rPr kumimoji="1" lang="ja-JP" altLang="en-US" sz="2000" dirty="0" smtClean="0"/>
                  <a:t> 類似探索のための</a:t>
                </a:r>
                <a:r>
                  <a:rPr lang="en-US" altLang="ja-JP" sz="2000" dirty="0" smtClean="0"/>
                  <a:t>LSH</a:t>
                </a:r>
                <a:r>
                  <a:rPr kumimoji="1" lang="ja-JP" altLang="en-US" sz="2000" dirty="0" smtClean="0"/>
                  <a:t>に与えるパラメータ決定手法の提案</a:t>
                </a:r>
                <a:endParaRPr kumimoji="1" lang="en-US" altLang="ja-JP" sz="2000" dirty="0" smtClean="0"/>
              </a:p>
              <a:p>
                <a:r>
                  <a:rPr lang="ja-JP" altLang="en-US" sz="2000" dirty="0" smtClean="0"/>
                  <a:t>２つの異なる規模の</a:t>
                </a:r>
                <a:r>
                  <a:rPr lang="en-US" altLang="ja-JP" sz="2000" dirty="0" smtClean="0"/>
                  <a:t>C</a:t>
                </a:r>
                <a:r>
                  <a:rPr lang="ja-JP" altLang="en-US" sz="2000" dirty="0" smtClean="0"/>
                  <a:t>プロジェクトに対して適用し，再現率 </a:t>
                </a:r>
                <a14:m>
                  <m:oMath xmlns:m="http://schemas.openxmlformats.org/officeDocument/2006/math">
                    <m:r>
                      <a:rPr lang="en-US" altLang="ja-JP" sz="2000" b="0" i="1" smtClean="0">
                        <a:latin typeface="Cambria Math" panose="02040503050406030204" pitchFamily="18" charset="0"/>
                      </a:rPr>
                      <m:t>𝑝</m:t>
                    </m:r>
                  </m:oMath>
                </a14:m>
                <a:r>
                  <a:rPr lang="ja-JP" altLang="en-US" sz="2000" dirty="0" smtClean="0"/>
                  <a:t> 以上となることを確認</a:t>
                </a:r>
                <a:endParaRPr lang="en-US" altLang="ja-JP" sz="2000" dirty="0" smtClean="0"/>
              </a:p>
              <a:p>
                <a:endParaRPr lang="en-US" altLang="ja-JP" sz="2000" dirty="0" smtClean="0"/>
              </a:p>
              <a:p>
                <a:pPr marL="0" indent="0">
                  <a:buNone/>
                </a:pPr>
                <a:r>
                  <a:rPr kumimoji="1" lang="ja-JP" altLang="en-US" sz="2400" dirty="0" smtClean="0"/>
                  <a:t>今後の課題</a:t>
                </a:r>
                <a:endParaRPr kumimoji="1" lang="en-US" altLang="ja-JP" sz="2400" dirty="0" smtClean="0"/>
              </a:p>
              <a:p>
                <a:r>
                  <a:rPr kumimoji="1" lang="en-US" altLang="ja-JP" sz="2000" dirty="0" smtClean="0"/>
                  <a:t>Big Clone Bench </a:t>
                </a:r>
                <a:r>
                  <a:rPr kumimoji="1" lang="ja-JP" altLang="en-US" sz="2000" dirty="0" smtClean="0"/>
                  <a:t>など他プロジェクトに対する評価実験</a:t>
                </a:r>
                <a:endParaRPr kumimoji="1" lang="en-US" altLang="ja-JP" sz="2000" dirty="0" smtClean="0"/>
              </a:p>
              <a:p>
                <a:r>
                  <a:rPr lang="ja-JP" altLang="en-US" sz="2000" dirty="0"/>
                  <a:t>他</a:t>
                </a:r>
                <a:r>
                  <a:rPr lang="ja-JP" altLang="en-US" sz="2000" dirty="0" smtClean="0"/>
                  <a:t>の閾値での速度や再現</a:t>
                </a:r>
                <a:r>
                  <a:rPr lang="ja-JP" altLang="en-US" sz="2000" dirty="0"/>
                  <a:t>率</a:t>
                </a:r>
                <a:r>
                  <a:rPr lang="ja-JP" altLang="en-US" sz="2000" dirty="0" smtClean="0"/>
                  <a:t>の評価</a:t>
                </a:r>
                <a:endParaRPr kumimoji="1" lang="en-US" altLang="ja-JP" sz="2000" dirty="0" smtClean="0"/>
              </a:p>
              <a:p>
                <a:r>
                  <a:rPr kumimoji="1" lang="ja-JP" altLang="en-US" sz="2000" dirty="0" smtClean="0"/>
                  <a:t>他のクローン検出法に対する有効性の評価</a:t>
                </a:r>
                <a:endParaRPr kumimoji="1" lang="ja-JP" altLang="en-US" sz="2000"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46088" y="1600200"/>
                <a:ext cx="8229600" cy="4525963"/>
              </a:xfrm>
              <a:blipFill>
                <a:blip r:embed="rId3"/>
                <a:stretch>
                  <a:fillRect l="-1111" t="-1482"/>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18</a:t>
            </a:fld>
            <a:endParaRPr lang="en-US" altLang="ja-JP"/>
          </a:p>
        </p:txBody>
      </p:sp>
    </p:spTree>
    <p:extLst>
      <p:ext uri="{BB962C8B-B14F-4D97-AF65-F5344CB8AC3E}">
        <p14:creationId xmlns:p14="http://schemas.microsoft.com/office/powerpoint/2010/main" val="52984710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4000" dirty="0" smtClean="0"/>
              <a:t>FALCONN</a:t>
            </a:r>
            <a:r>
              <a:rPr kumimoji="1" lang="ja-JP" altLang="en-US" sz="4000" dirty="0" smtClean="0"/>
              <a:t>のパラメータ決定</a:t>
            </a:r>
            <a:endParaRPr kumimoji="1" lang="ja-JP" altLang="en-US" sz="4000" dirty="0"/>
          </a:p>
        </p:txBody>
      </p:sp>
      <mc:AlternateContent xmlns:mc="http://schemas.openxmlformats.org/markup-compatibility/2006" xmlns:a14="http://schemas.microsoft.com/office/drawing/2010/main">
        <mc:Choice Requires="a14">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275711931"/>
                  </p:ext>
                </p:extLst>
              </p:nvPr>
            </p:nvGraphicFramePr>
            <p:xfrm>
              <a:off x="457200" y="1600200"/>
              <a:ext cx="8229600" cy="1285113"/>
            </p:xfrm>
            <a:graphic>
              <a:graphicData uri="http://schemas.openxmlformats.org/drawingml/2006/table">
                <a:tbl>
                  <a:tblPr firstRow="1" bandRow="1">
                    <a:tableStyleId>{21E4AEA4-8DFA-4A89-87EB-49C32662AFE0}</a:tableStyleId>
                  </a:tblPr>
                  <a:tblGrid>
                    <a:gridCol w="4114800">
                      <a:extLst>
                        <a:ext uri="{9D8B030D-6E8A-4147-A177-3AD203B41FA5}">
                          <a16:colId xmlns:a16="http://schemas.microsoft.com/office/drawing/2014/main" val="873474284"/>
                        </a:ext>
                      </a:extLst>
                    </a:gridCol>
                    <a:gridCol w="4114800">
                      <a:extLst>
                        <a:ext uri="{9D8B030D-6E8A-4147-A177-3AD203B41FA5}">
                          <a16:colId xmlns:a16="http://schemas.microsoft.com/office/drawing/2014/main" val="1430449136"/>
                        </a:ext>
                      </a:extLst>
                    </a:gridCol>
                  </a:tblGrid>
                  <a:tr h="370840">
                    <a:tc>
                      <a:txBody>
                        <a:bodyPr/>
                        <a:lstStyle/>
                        <a:p>
                          <a:pPr algn="ctr"/>
                          <a:r>
                            <a:rPr kumimoji="1" lang="ja-JP" altLang="en-US" dirty="0" smtClean="0"/>
                            <a:t>パラメータ名</a:t>
                          </a:r>
                          <a:endParaRPr kumimoji="1" lang="ja-JP" altLang="en-US" dirty="0"/>
                        </a:p>
                      </a:txBody>
                      <a:tcPr anchor="ctr"/>
                    </a:tc>
                    <a:tc>
                      <a:txBody>
                        <a:bodyPr/>
                        <a:lstStyle/>
                        <a:p>
                          <a:pPr algn="ctr"/>
                          <a:r>
                            <a:rPr kumimoji="1" lang="ja-JP" altLang="en-US" dirty="0" smtClean="0"/>
                            <a:t>条件</a:t>
                          </a:r>
                          <a:endParaRPr kumimoji="1" lang="ja-JP" altLang="en-US" dirty="0"/>
                        </a:p>
                      </a:txBody>
                      <a:tcPr anchor="ctr"/>
                    </a:tc>
                    <a:extLst>
                      <a:ext uri="{0D108BD9-81ED-4DB2-BD59-A6C34878D82A}">
                        <a16:rowId xmlns:a16="http://schemas.microsoft.com/office/drawing/2014/main" val="1663216090"/>
                      </a:ext>
                    </a:extLst>
                  </a:tr>
                  <a:tr h="370840">
                    <a:tc>
                      <a:txBody>
                        <a:bodyPr/>
                        <a:lstStyle/>
                        <a:p>
                          <a:pPr algn="ctr"/>
                          <a14:m>
                            <m:oMathPara xmlns:m="http://schemas.openxmlformats.org/officeDocument/2006/math">
                              <m:oMathParaPr>
                                <m:jc m:val="centerGroup"/>
                              </m:oMathParaPr>
                              <m:oMath xmlns:m="http://schemas.openxmlformats.org/officeDocument/2006/math">
                                <m:r>
                                  <a:rPr kumimoji="1" lang="en-US" altLang="ja-JP" sz="1800" b="0" i="1" smtClean="0">
                                    <a:latin typeface="Cambria Math" panose="02040503050406030204" pitchFamily="18" charset="0"/>
                                  </a:rPr>
                                  <m:t>𝐿𝐶𝐷</m:t>
                                </m:r>
                              </m:oMath>
                            </m:oMathPara>
                          </a14:m>
                          <a:endParaRPr kumimoji="1" lang="ja-JP" altLang="en-US"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func>
                                  <m:funcPr>
                                    <m:ctrlPr>
                                      <a:rPr kumimoji="1" lang="en-US" altLang="ja-JP" b="0" i="1" smtClean="0">
                                        <a:latin typeface="Cambria Math" panose="02040503050406030204" pitchFamily="18" charset="0"/>
                                      </a:rPr>
                                    </m:ctrlPr>
                                  </m:funcPr>
                                  <m:fName>
                                    <m:r>
                                      <m:rPr>
                                        <m:sty m:val="p"/>
                                      </m:rPr>
                                      <a:rPr kumimoji="1" lang="en-US" altLang="ja-JP" b="0" i="0" smtClean="0">
                                        <a:latin typeface="Cambria Math" panose="02040503050406030204" pitchFamily="18" charset="0"/>
                                      </a:rPr>
                                      <m:t>Pr</m:t>
                                    </m:r>
                                  </m:fName>
                                  <m:e>
                                    <m:d>
                                      <m:dPr>
                                        <m:ctrlPr>
                                          <a:rPr kumimoji="1" lang="en-US" altLang="ja-JP" b="0" i="1" smtClean="0">
                                            <a:latin typeface="Cambria Math" panose="02040503050406030204" pitchFamily="18" charset="0"/>
                                          </a:rPr>
                                        </m:ctrlPr>
                                      </m:dPr>
                                      <m:e>
                                        <m:r>
                                          <a:rPr kumimoji="1" lang="en-US" altLang="ja-JP" b="0" i="1" smtClean="0">
                                            <a:latin typeface="Cambria Math" panose="02040503050406030204" pitchFamily="18" charset="0"/>
                                          </a:rPr>
                                          <m:t>𝑥</m:t>
                                        </m:r>
                                        <m:r>
                                          <a:rPr kumimoji="1" lang="en-US" altLang="ja-JP" b="0" i="1" smtClean="0">
                                            <a:latin typeface="Cambria Math" panose="02040503050406030204" pitchFamily="18" charset="0"/>
                                          </a:rPr>
                                          <m:t>,</m:t>
                                        </m:r>
                                        <m:r>
                                          <a:rPr kumimoji="1" lang="en-US" altLang="ja-JP" b="0" i="1" smtClean="0">
                                            <a:latin typeface="Cambria Math" panose="02040503050406030204" pitchFamily="18" charset="0"/>
                                          </a:rPr>
                                          <m:t>𝑦</m:t>
                                        </m:r>
                                      </m:e>
                                    </m:d>
                                  </m:e>
                                </m:func>
                                <m:r>
                                  <a:rPr kumimoji="1" lang="en-US" altLang="ja-JP" b="0" i="1" smtClean="0">
                                    <a:latin typeface="Cambria Math" panose="02040503050406030204" pitchFamily="18" charset="0"/>
                                  </a:rPr>
                                  <m:t>≥0.8</m:t>
                                </m:r>
                              </m:oMath>
                            </m:oMathPara>
                          </a14:m>
                          <a:endParaRPr kumimoji="1" lang="ja-JP" altLang="en-US" dirty="0"/>
                        </a:p>
                      </a:txBody>
                      <a:tcPr anchor="ctr"/>
                    </a:tc>
                    <a:extLst>
                      <a:ext uri="{0D108BD9-81ED-4DB2-BD59-A6C34878D82A}">
                        <a16:rowId xmlns:a16="http://schemas.microsoft.com/office/drawing/2014/main" val="3374293098"/>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1" lang="en-US" altLang="ja-JP" sz="1800" b="0" i="1" smtClean="0">
                                    <a:latin typeface="Cambria Math" panose="02040503050406030204" pitchFamily="18" charset="0"/>
                                  </a:rPr>
                                  <m:t>𝐿</m:t>
                                </m:r>
                              </m:oMath>
                            </m:oMathPara>
                          </a14:m>
                          <a:endParaRPr kumimoji="1" lang="ja-JP" altLang="en-US" sz="18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func>
                                  <m:funcPr>
                                    <m:ctrlPr>
                                      <a:rPr lang="en-US" altLang="ja-JP" sz="1800" b="0" i="1" smtClean="0">
                                        <a:latin typeface="Cambria Math" panose="02040503050406030204" pitchFamily="18" charset="0"/>
                                      </a:rPr>
                                    </m:ctrlPr>
                                  </m:funcPr>
                                  <m:fName>
                                    <m:limLow>
                                      <m:limLowPr>
                                        <m:ctrlPr>
                                          <a:rPr lang="en-US" altLang="ja-JP" sz="1800" b="0" i="1" smtClean="0">
                                            <a:latin typeface="Cambria Math" panose="02040503050406030204" pitchFamily="18" charset="0"/>
                                          </a:rPr>
                                        </m:ctrlPr>
                                      </m:limLowPr>
                                      <m:e>
                                        <m:r>
                                          <m:rPr>
                                            <m:sty m:val="p"/>
                                          </m:rPr>
                                          <a:rPr lang="en-US" altLang="ja-JP" sz="1800" b="0" i="0" smtClean="0">
                                            <a:latin typeface="Cambria Math" panose="02040503050406030204" pitchFamily="18" charset="0"/>
                                          </a:rPr>
                                          <m:t>Pr</m:t>
                                        </m:r>
                                      </m:e>
                                      <m:lim>
                                        <m:r>
                                          <a:rPr lang="en-US" altLang="ja-JP" sz="1800" b="0" i="1" smtClean="0">
                                            <a:latin typeface="Cambria Math" panose="02040503050406030204" pitchFamily="18" charset="0"/>
                                          </a:rPr>
                                          <m:t>𝑘</m:t>
                                        </m:r>
                                        <m:r>
                                          <a:rPr lang="en-US" altLang="ja-JP" sz="1800" b="0" i="1" smtClean="0">
                                            <a:latin typeface="Cambria Math" panose="02040503050406030204" pitchFamily="18" charset="0"/>
                                          </a:rPr>
                                          <m:t>,</m:t>
                                        </m:r>
                                        <m:r>
                                          <a:rPr lang="en-US" altLang="ja-JP" sz="1800" b="0" i="1" smtClean="0">
                                            <a:latin typeface="Cambria Math" panose="02040503050406030204" pitchFamily="18" charset="0"/>
                                          </a:rPr>
                                          <m:t>𝐿</m:t>
                                        </m:r>
                                      </m:lim>
                                    </m:limLow>
                                  </m:fName>
                                  <m:e>
                                    <m:r>
                                      <a:rPr lang="en-US" altLang="ja-JP" sz="1800" b="0" i="1" smtClean="0">
                                        <a:latin typeface="Cambria Math" panose="02040503050406030204" pitchFamily="18" charset="0"/>
                                      </a:rPr>
                                      <m:t>=</m:t>
                                    </m:r>
                                  </m:e>
                                </m:func>
                                <m:sSup>
                                  <m:sSupPr>
                                    <m:ctrlPr>
                                      <a:rPr lang="en-US" altLang="ja-JP" sz="1800" i="1" smtClean="0">
                                        <a:latin typeface="Cambria Math" panose="02040503050406030204" pitchFamily="18" charset="0"/>
                                      </a:rPr>
                                    </m:ctrlPr>
                                  </m:sSupPr>
                                  <m:e>
                                    <m:r>
                                      <a:rPr lang="en-US" altLang="ja-JP" sz="1800" i="1">
                                        <a:latin typeface="Cambria Math" panose="02040503050406030204" pitchFamily="18" charset="0"/>
                                      </a:rPr>
                                      <m:t>1−</m:t>
                                    </m:r>
                                    <m:d>
                                      <m:dPr>
                                        <m:ctrlPr>
                                          <a:rPr lang="en-US" altLang="ja-JP" sz="1800" i="1">
                                            <a:latin typeface="Cambria Math" panose="02040503050406030204" pitchFamily="18" charset="0"/>
                                          </a:rPr>
                                        </m:ctrlPr>
                                      </m:dPr>
                                      <m:e>
                                        <m:r>
                                          <a:rPr lang="en-US" altLang="ja-JP" sz="1800" i="1">
                                            <a:latin typeface="Cambria Math" panose="02040503050406030204" pitchFamily="18" charset="0"/>
                                          </a:rPr>
                                          <m:t>1−</m:t>
                                        </m:r>
                                        <m:sSup>
                                          <m:sSupPr>
                                            <m:ctrlPr>
                                              <a:rPr lang="en-US" altLang="ja-JP" sz="1800" i="1">
                                                <a:latin typeface="Cambria Math" panose="02040503050406030204" pitchFamily="18" charset="0"/>
                                              </a:rPr>
                                            </m:ctrlPr>
                                          </m:sSupPr>
                                          <m:e>
                                            <m:func>
                                              <m:funcPr>
                                                <m:ctrlPr>
                                                  <a:rPr lang="en-US" altLang="ja-JP" sz="1800" i="1">
                                                    <a:latin typeface="Cambria Math" panose="02040503050406030204" pitchFamily="18" charset="0"/>
                                                  </a:rPr>
                                                </m:ctrlPr>
                                              </m:funcPr>
                                              <m:fName>
                                                <m:r>
                                                  <m:rPr>
                                                    <m:sty m:val="p"/>
                                                  </m:rPr>
                                                  <a:rPr lang="en-US" altLang="ja-JP" sz="1800">
                                                    <a:latin typeface="Cambria Math" panose="02040503050406030204" pitchFamily="18" charset="0"/>
                                                  </a:rPr>
                                                  <m:t>Pr</m:t>
                                                </m:r>
                                              </m:fName>
                                              <m:e>
                                                <m:d>
                                                  <m:dPr>
                                                    <m:ctrlPr>
                                                      <a:rPr lang="en-US" altLang="ja-JP" sz="1800" i="1">
                                                        <a:latin typeface="Cambria Math" panose="02040503050406030204" pitchFamily="18" charset="0"/>
                                                      </a:rPr>
                                                    </m:ctrlPr>
                                                  </m:dPr>
                                                  <m:e>
                                                    <m:r>
                                                      <a:rPr lang="en-US" altLang="ja-JP" sz="1800" i="1">
                                                        <a:latin typeface="Cambria Math" panose="02040503050406030204" pitchFamily="18" charset="0"/>
                                                      </a:rPr>
                                                      <m:t>𝑥</m:t>
                                                    </m:r>
                                                    <m:r>
                                                      <a:rPr lang="en-US" altLang="ja-JP" sz="1800" i="1">
                                                        <a:latin typeface="Cambria Math" panose="02040503050406030204" pitchFamily="18" charset="0"/>
                                                      </a:rPr>
                                                      <m:t>,</m:t>
                                                    </m:r>
                                                    <m:r>
                                                      <a:rPr lang="en-US" altLang="ja-JP" sz="1800" i="1">
                                                        <a:latin typeface="Cambria Math" panose="02040503050406030204" pitchFamily="18" charset="0"/>
                                                      </a:rPr>
                                                      <m:t>𝑦</m:t>
                                                    </m:r>
                                                  </m:e>
                                                </m:d>
                                              </m:e>
                                            </m:func>
                                          </m:e>
                                          <m:sup>
                                            <m:r>
                                              <a:rPr lang="en-US" altLang="ja-JP" sz="1800" i="1">
                                                <a:latin typeface="Cambria Math" panose="02040503050406030204" pitchFamily="18" charset="0"/>
                                              </a:rPr>
                                              <m:t>𝑘</m:t>
                                            </m:r>
                                          </m:sup>
                                        </m:sSup>
                                      </m:e>
                                    </m:d>
                                  </m:e>
                                  <m:sup>
                                    <m:r>
                                      <a:rPr lang="en-US" altLang="ja-JP" sz="1800" i="1">
                                        <a:latin typeface="Cambria Math" panose="02040503050406030204" pitchFamily="18" charset="0"/>
                                      </a:rPr>
                                      <m:t>𝐿</m:t>
                                    </m:r>
                                  </m:sup>
                                </m:sSup>
                                <m:r>
                                  <a:rPr kumimoji="1" lang="en-US" altLang="ja-JP" b="0" i="1" smtClean="0">
                                    <a:latin typeface="Cambria Math" panose="02040503050406030204" pitchFamily="18" charset="0"/>
                                  </a:rPr>
                                  <m:t>≥</m:t>
                                </m:r>
                                <m:r>
                                  <a:rPr kumimoji="1" lang="en-US" altLang="ja-JP" b="0" i="1" smtClean="0">
                                    <a:latin typeface="Cambria Math" panose="02040503050406030204" pitchFamily="18" charset="0"/>
                                  </a:rPr>
                                  <m:t>𝑝</m:t>
                                </m:r>
                              </m:oMath>
                            </m:oMathPara>
                          </a14:m>
                          <a:endParaRPr kumimoji="1" lang="ja-JP" altLang="en-US" dirty="0"/>
                        </a:p>
                      </a:txBody>
                      <a:tcPr anchor="ctr"/>
                    </a:tc>
                    <a:extLst>
                      <a:ext uri="{0D108BD9-81ED-4DB2-BD59-A6C34878D82A}">
                        <a16:rowId xmlns:a16="http://schemas.microsoft.com/office/drawing/2014/main" val="1248701731"/>
                      </a:ext>
                    </a:extLst>
                  </a:tr>
                </a:tbl>
              </a:graphicData>
            </a:graphic>
          </p:graphicFrame>
        </mc:Choice>
        <mc:Fallback xmlns="">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275711931"/>
                  </p:ext>
                </p:extLst>
              </p:nvPr>
            </p:nvGraphicFramePr>
            <p:xfrm>
              <a:off x="457200" y="1600200"/>
              <a:ext cx="8229600" cy="1285113"/>
            </p:xfrm>
            <a:graphic>
              <a:graphicData uri="http://schemas.openxmlformats.org/drawingml/2006/table">
                <a:tbl>
                  <a:tblPr firstRow="1" bandRow="1">
                    <a:tableStyleId>{21E4AEA4-8DFA-4A89-87EB-49C32662AFE0}</a:tableStyleId>
                  </a:tblPr>
                  <a:tblGrid>
                    <a:gridCol w="4114800">
                      <a:extLst>
                        <a:ext uri="{9D8B030D-6E8A-4147-A177-3AD203B41FA5}">
                          <a16:colId xmlns:a16="http://schemas.microsoft.com/office/drawing/2014/main" val="873474284"/>
                        </a:ext>
                      </a:extLst>
                    </a:gridCol>
                    <a:gridCol w="4114800">
                      <a:extLst>
                        <a:ext uri="{9D8B030D-6E8A-4147-A177-3AD203B41FA5}">
                          <a16:colId xmlns:a16="http://schemas.microsoft.com/office/drawing/2014/main" val="1430449136"/>
                        </a:ext>
                      </a:extLst>
                    </a:gridCol>
                  </a:tblGrid>
                  <a:tr h="370840">
                    <a:tc>
                      <a:txBody>
                        <a:bodyPr/>
                        <a:lstStyle/>
                        <a:p>
                          <a:pPr algn="ctr"/>
                          <a:r>
                            <a:rPr kumimoji="1" lang="ja-JP" altLang="en-US" dirty="0" smtClean="0"/>
                            <a:t>パラメータ名</a:t>
                          </a:r>
                          <a:endParaRPr kumimoji="1" lang="ja-JP" altLang="en-US" dirty="0"/>
                        </a:p>
                      </a:txBody>
                      <a:tcPr anchor="ctr"/>
                    </a:tc>
                    <a:tc>
                      <a:txBody>
                        <a:bodyPr/>
                        <a:lstStyle/>
                        <a:p>
                          <a:pPr algn="ctr"/>
                          <a:r>
                            <a:rPr kumimoji="1" lang="ja-JP" altLang="en-US" dirty="0" smtClean="0"/>
                            <a:t>条件</a:t>
                          </a:r>
                          <a:endParaRPr kumimoji="1" lang="ja-JP" altLang="en-US" dirty="0"/>
                        </a:p>
                      </a:txBody>
                      <a:tcPr anchor="ctr"/>
                    </a:tc>
                    <a:extLst>
                      <a:ext uri="{0D108BD9-81ED-4DB2-BD59-A6C34878D82A}">
                        <a16:rowId xmlns:a16="http://schemas.microsoft.com/office/drawing/2014/main" val="1663216090"/>
                      </a:ext>
                    </a:extLst>
                  </a:tr>
                  <a:tr h="370840">
                    <a:tc>
                      <a:txBody>
                        <a:bodyPr/>
                        <a:lstStyle/>
                        <a:p>
                          <a:endParaRPr lang="ja-JP"/>
                        </a:p>
                      </a:txBody>
                      <a:tcPr anchor="ctr">
                        <a:blipFill>
                          <a:blip r:embed="rId3"/>
                          <a:stretch>
                            <a:fillRect l="-296" t="-111475" r="-100741" b="-150820"/>
                          </a:stretch>
                        </a:blipFill>
                      </a:tcPr>
                    </a:tc>
                    <a:tc>
                      <a:txBody>
                        <a:bodyPr/>
                        <a:lstStyle/>
                        <a:p>
                          <a:endParaRPr lang="ja-JP"/>
                        </a:p>
                      </a:txBody>
                      <a:tcPr anchor="ctr">
                        <a:blipFill>
                          <a:blip r:embed="rId3"/>
                          <a:stretch>
                            <a:fillRect l="-100296" t="-111475" r="-741" b="-150820"/>
                          </a:stretch>
                        </a:blipFill>
                      </a:tcPr>
                    </a:tc>
                    <a:extLst>
                      <a:ext uri="{0D108BD9-81ED-4DB2-BD59-A6C34878D82A}">
                        <a16:rowId xmlns:a16="http://schemas.microsoft.com/office/drawing/2014/main" val="3374293098"/>
                      </a:ext>
                    </a:extLst>
                  </a:tr>
                  <a:tr h="543433">
                    <a:tc>
                      <a:txBody>
                        <a:bodyPr/>
                        <a:lstStyle/>
                        <a:p>
                          <a:endParaRPr lang="ja-JP"/>
                        </a:p>
                      </a:txBody>
                      <a:tcPr anchor="ctr">
                        <a:blipFill>
                          <a:blip r:embed="rId3"/>
                          <a:stretch>
                            <a:fillRect l="-296" t="-143333" r="-100741" b="-2222"/>
                          </a:stretch>
                        </a:blipFill>
                      </a:tcPr>
                    </a:tc>
                    <a:tc>
                      <a:txBody>
                        <a:bodyPr/>
                        <a:lstStyle/>
                        <a:p>
                          <a:endParaRPr lang="ja-JP"/>
                        </a:p>
                      </a:txBody>
                      <a:tcPr anchor="ctr">
                        <a:blipFill>
                          <a:blip r:embed="rId3"/>
                          <a:stretch>
                            <a:fillRect l="-100296" t="-143333" r="-741" b="-2222"/>
                          </a:stretch>
                        </a:blipFill>
                      </a:tcPr>
                    </a:tc>
                    <a:extLst>
                      <a:ext uri="{0D108BD9-81ED-4DB2-BD59-A6C34878D82A}">
                        <a16:rowId xmlns:a16="http://schemas.microsoft.com/office/drawing/2014/main" val="1248701731"/>
                      </a:ext>
                    </a:extLst>
                  </a:tr>
                </a:tbl>
              </a:graphicData>
            </a:graphic>
          </p:graphicFrame>
        </mc:Fallback>
      </mc:AlternateContent>
      <p:sp>
        <p:nvSpPr>
          <p:cNvPr id="8" name="スライド番号プレースホルダー 7"/>
          <p:cNvSpPr>
            <a:spLocks noGrp="1"/>
          </p:cNvSpPr>
          <p:nvPr>
            <p:ph type="sldNum" sz="quarter" idx="12"/>
          </p:nvPr>
        </p:nvSpPr>
        <p:spPr/>
        <p:txBody>
          <a:bodyPr/>
          <a:lstStyle/>
          <a:p>
            <a:fld id="{9F5033E9-932D-4E41-95C3-341F9A6DAE17}" type="slidenum">
              <a:rPr lang="en-US" altLang="ja-JP" smtClean="0"/>
              <a:pPr/>
              <a:t>19</a:t>
            </a:fld>
            <a:endParaRPr lang="en-US" altLang="ja-JP"/>
          </a:p>
        </p:txBody>
      </p:sp>
    </p:spTree>
    <p:extLst>
      <p:ext uri="{BB962C8B-B14F-4D97-AF65-F5344CB8AC3E}">
        <p14:creationId xmlns:p14="http://schemas.microsoft.com/office/powerpoint/2010/main" val="35204612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000" dirty="0" smtClean="0">
                <a:latin typeface="+mn-ea"/>
                <a:ea typeface="+mn-ea"/>
              </a:rPr>
              <a:t>局所性鋭敏型ハッシュ</a:t>
            </a:r>
            <a:r>
              <a:rPr kumimoji="1" lang="en-US" altLang="ja-JP" sz="4000" dirty="0" smtClean="0">
                <a:latin typeface="+mn-ea"/>
                <a:ea typeface="+mn-ea"/>
              </a:rPr>
              <a:t>(LSH)</a:t>
            </a:r>
            <a:endParaRPr kumimoji="1" lang="ja-JP" altLang="en-US" sz="4000" dirty="0">
              <a:latin typeface="+mn-ea"/>
              <a:ea typeface="+mn-ea"/>
            </a:endParaRPr>
          </a:p>
        </p:txBody>
      </p:sp>
      <p:sp>
        <p:nvSpPr>
          <p:cNvPr id="3" name="コンテンツ プレースホルダー 2"/>
          <p:cNvSpPr>
            <a:spLocks noGrp="1"/>
          </p:cNvSpPr>
          <p:nvPr>
            <p:ph idx="1"/>
          </p:nvPr>
        </p:nvSpPr>
        <p:spPr/>
        <p:txBody>
          <a:bodyPr/>
          <a:lstStyle/>
          <a:p>
            <a:r>
              <a:rPr lang="ja-JP" altLang="en-US" sz="2400" dirty="0" smtClean="0">
                <a:latin typeface="+mn-ea"/>
              </a:rPr>
              <a:t>最近点や距離が閾値以内の全ての点を求める</a:t>
            </a:r>
            <a:r>
              <a:rPr kumimoji="1" lang="ja-JP" altLang="en-US" sz="2400" dirty="0" smtClean="0">
                <a:latin typeface="+mn-ea"/>
              </a:rPr>
              <a:t>アルゴリズム</a:t>
            </a:r>
            <a:endParaRPr kumimoji="1" lang="en-US" altLang="ja-JP" sz="2400" dirty="0" smtClean="0">
              <a:latin typeface="+mn-ea"/>
            </a:endParaRPr>
          </a:p>
          <a:p>
            <a:pPr lvl="1"/>
            <a:r>
              <a:rPr lang="ja-JP" altLang="en-US" sz="2000" dirty="0">
                <a:latin typeface="+mn-ea"/>
              </a:rPr>
              <a:t>確率的に高速に近傍点を</a:t>
            </a:r>
            <a:r>
              <a:rPr lang="ja-JP" altLang="en-US" sz="2000" dirty="0" smtClean="0">
                <a:latin typeface="+mn-ea"/>
              </a:rPr>
              <a:t>見つけ，</a:t>
            </a:r>
            <a:r>
              <a:rPr lang="en-US" altLang="ja-JP" sz="2000" dirty="0" smtClean="0">
                <a:latin typeface="+mn-ea"/>
              </a:rPr>
              <a:t/>
            </a:r>
            <a:br>
              <a:rPr lang="en-US" altLang="ja-JP" sz="2000" dirty="0" smtClean="0">
                <a:latin typeface="+mn-ea"/>
              </a:rPr>
            </a:br>
            <a:r>
              <a:rPr lang="ja-JP" altLang="en-US" sz="2000" dirty="0" smtClean="0">
                <a:latin typeface="+mn-ea"/>
              </a:rPr>
              <a:t>距離</a:t>
            </a:r>
            <a:r>
              <a:rPr lang="ja-JP" altLang="en-US" sz="2000" dirty="0">
                <a:latin typeface="+mn-ea"/>
              </a:rPr>
              <a:t>の計算コスト</a:t>
            </a:r>
            <a:r>
              <a:rPr lang="ja-JP" altLang="en-US" sz="2000" dirty="0" smtClean="0">
                <a:latin typeface="+mn-ea"/>
              </a:rPr>
              <a:t>削減</a:t>
            </a:r>
            <a:endParaRPr lang="en-US" altLang="ja-JP" sz="2000" dirty="0" smtClean="0">
              <a:latin typeface="+mn-ea"/>
            </a:endParaRPr>
          </a:p>
          <a:p>
            <a:r>
              <a:rPr lang="ja-JP" altLang="en-US" sz="2400" dirty="0" smtClean="0">
                <a:latin typeface="+mn-ea"/>
              </a:rPr>
              <a:t>衝突確率</a:t>
            </a:r>
            <a:endParaRPr lang="en-US" altLang="ja-JP" sz="2400" dirty="0" smtClean="0">
              <a:latin typeface="+mn-ea"/>
            </a:endParaRPr>
          </a:p>
          <a:p>
            <a:pPr lvl="1"/>
            <a:r>
              <a:rPr lang="en-US" altLang="ja-JP" sz="2000" dirty="0" smtClean="0">
                <a:latin typeface="+mn-ea"/>
              </a:rPr>
              <a:t>LSH</a:t>
            </a:r>
            <a:r>
              <a:rPr lang="ja-JP" altLang="en-US" sz="2000" dirty="0" smtClean="0">
                <a:latin typeface="+mn-ea"/>
              </a:rPr>
              <a:t>のハッシュ関数によって</a:t>
            </a:r>
            <a:r>
              <a:rPr lang="en-US" altLang="ja-JP" sz="2000" dirty="0" smtClean="0">
                <a:latin typeface="+mn-ea"/>
              </a:rPr>
              <a:t/>
            </a:r>
            <a:br>
              <a:rPr lang="en-US" altLang="ja-JP" sz="2000" dirty="0" smtClean="0">
                <a:latin typeface="+mn-ea"/>
              </a:rPr>
            </a:br>
            <a:r>
              <a:rPr lang="ja-JP" altLang="en-US" sz="2000" dirty="0" smtClean="0">
                <a:latin typeface="+mn-ea"/>
              </a:rPr>
              <a:t>衝突する確率</a:t>
            </a:r>
            <a:endParaRPr lang="en-US" altLang="ja-JP" sz="2000" dirty="0" smtClean="0">
              <a:latin typeface="+mn-ea"/>
            </a:endParaRPr>
          </a:p>
          <a:p>
            <a:pPr lvl="1"/>
            <a:endParaRPr lang="en-US" altLang="ja-JP" sz="2000" dirty="0">
              <a:latin typeface="+mn-ea"/>
            </a:endParaRPr>
          </a:p>
          <a:p>
            <a:pPr lvl="1"/>
            <a:endParaRPr lang="en-US" altLang="ja-JP" sz="2000" dirty="0">
              <a:latin typeface="+mn-ea"/>
            </a:endParaRPr>
          </a:p>
          <a:p>
            <a:pPr marL="0" indent="0">
              <a:buNone/>
            </a:pPr>
            <a:endParaRPr lang="en-US" altLang="ja-JP" sz="1800" dirty="0" smtClean="0">
              <a:latin typeface="+mn-ea"/>
            </a:endParaRPr>
          </a:p>
          <a:p>
            <a:r>
              <a:rPr lang="ja-JP" altLang="en-US" sz="2400" dirty="0" smtClean="0">
                <a:solidFill>
                  <a:srgbClr val="C00000"/>
                </a:solidFill>
                <a:latin typeface="+mn-ea"/>
              </a:rPr>
              <a:t>検出</a:t>
            </a:r>
            <a:r>
              <a:rPr lang="ja-JP" altLang="en-US" sz="2400" dirty="0">
                <a:solidFill>
                  <a:srgbClr val="C00000"/>
                </a:solidFill>
                <a:latin typeface="+mn-ea"/>
              </a:rPr>
              <a:t>漏</a:t>
            </a:r>
            <a:r>
              <a:rPr lang="ja-JP" altLang="en-US" sz="2400" dirty="0" smtClean="0">
                <a:solidFill>
                  <a:srgbClr val="C00000"/>
                </a:solidFill>
                <a:latin typeface="+mn-ea"/>
              </a:rPr>
              <a:t>れの可能性</a:t>
            </a:r>
            <a:endParaRPr lang="en-US" altLang="ja-JP" sz="2400" dirty="0" smtClean="0">
              <a:solidFill>
                <a:srgbClr val="C00000"/>
              </a:solidFill>
              <a:latin typeface="+mn-ea"/>
            </a:endParaRPr>
          </a:p>
          <a:p>
            <a:pPr lvl="1"/>
            <a:r>
              <a:rPr lang="ja-JP" altLang="en-US" sz="2000" dirty="0" smtClean="0">
                <a:latin typeface="+mn-ea"/>
              </a:rPr>
              <a:t>最近点のハッシュ値が一致しない</a:t>
            </a:r>
            <a:endParaRPr lang="en-US" altLang="ja-JP" sz="2000" dirty="0" smtClean="0">
              <a:latin typeface="+mn-ea"/>
            </a:endParaRPr>
          </a:p>
          <a:p>
            <a:pPr lvl="1"/>
            <a:endParaRPr lang="en-US" altLang="ja-JP" sz="2000" dirty="0" smtClean="0">
              <a:latin typeface="+mn-ea"/>
            </a:endParaRPr>
          </a:p>
          <a:p>
            <a:pPr marL="0" indent="0">
              <a:buNone/>
            </a:pPr>
            <a:endParaRPr lang="en-US" altLang="ja-JP" sz="2000" dirty="0" smtClean="0">
              <a:latin typeface="+mn-ea"/>
            </a:endParaRPr>
          </a:p>
        </p:txBody>
      </p:sp>
      <p:grpSp>
        <p:nvGrpSpPr>
          <p:cNvPr id="7" name="グループ化 6"/>
          <p:cNvGrpSpPr/>
          <p:nvPr/>
        </p:nvGrpSpPr>
        <p:grpSpPr>
          <a:xfrm>
            <a:off x="5226357" y="2786968"/>
            <a:ext cx="3722232" cy="3342250"/>
            <a:chOff x="4951038" y="3470201"/>
            <a:chExt cx="3011034" cy="2747243"/>
          </a:xfrm>
        </p:grpSpPr>
        <p:cxnSp>
          <p:nvCxnSpPr>
            <p:cNvPr id="8" name="直線コネクタ 7"/>
            <p:cNvCxnSpPr/>
            <p:nvPr/>
          </p:nvCxnSpPr>
          <p:spPr>
            <a:xfrm>
              <a:off x="4962105" y="4949422"/>
              <a:ext cx="2999967" cy="19489"/>
            </a:xfrm>
            <a:prstGeom prst="line">
              <a:avLst/>
            </a:prstGeom>
            <a:ln/>
          </p:spPr>
          <p:style>
            <a:lnRef idx="1">
              <a:schemeClr val="accent4"/>
            </a:lnRef>
            <a:fillRef idx="0">
              <a:schemeClr val="accent4"/>
            </a:fillRef>
            <a:effectRef idx="0">
              <a:schemeClr val="accent4"/>
            </a:effectRef>
            <a:fontRef idx="minor">
              <a:schemeClr val="tx1"/>
            </a:fontRef>
          </p:style>
        </p:cxnSp>
        <p:cxnSp>
          <p:nvCxnSpPr>
            <p:cNvPr id="9" name="直線コネクタ 8"/>
            <p:cNvCxnSpPr/>
            <p:nvPr/>
          </p:nvCxnSpPr>
          <p:spPr>
            <a:xfrm>
              <a:off x="4962105" y="3707938"/>
              <a:ext cx="2999967" cy="5638"/>
            </a:xfrm>
            <a:prstGeom prst="line">
              <a:avLst/>
            </a:prstGeom>
            <a:ln/>
          </p:spPr>
          <p:style>
            <a:lnRef idx="1">
              <a:schemeClr val="accent4"/>
            </a:lnRef>
            <a:fillRef idx="0">
              <a:schemeClr val="accent4"/>
            </a:fillRef>
            <a:effectRef idx="0">
              <a:schemeClr val="accent4"/>
            </a:effectRef>
            <a:fontRef idx="minor">
              <a:schemeClr val="tx1"/>
            </a:fontRef>
          </p:style>
        </p:cxnSp>
        <p:cxnSp>
          <p:nvCxnSpPr>
            <p:cNvPr id="10" name="直線コネクタ 9"/>
            <p:cNvCxnSpPr/>
            <p:nvPr/>
          </p:nvCxnSpPr>
          <p:spPr>
            <a:xfrm>
              <a:off x="4951038" y="4320699"/>
              <a:ext cx="3011034" cy="11832"/>
            </a:xfrm>
            <a:prstGeom prst="line">
              <a:avLst/>
            </a:prstGeom>
            <a:ln/>
          </p:spPr>
          <p:style>
            <a:lnRef idx="1">
              <a:schemeClr val="accent4"/>
            </a:lnRef>
            <a:fillRef idx="0">
              <a:schemeClr val="accent4"/>
            </a:fillRef>
            <a:effectRef idx="0">
              <a:schemeClr val="accent4"/>
            </a:effectRef>
            <a:fontRef idx="minor">
              <a:schemeClr val="tx1"/>
            </a:fontRef>
          </p:style>
        </p:cxnSp>
        <p:cxnSp>
          <p:nvCxnSpPr>
            <p:cNvPr id="11" name="直線コネクタ 10"/>
            <p:cNvCxnSpPr/>
            <p:nvPr/>
          </p:nvCxnSpPr>
          <p:spPr>
            <a:xfrm>
              <a:off x="4962105" y="5585802"/>
              <a:ext cx="2999967" cy="0"/>
            </a:xfrm>
            <a:prstGeom prst="line">
              <a:avLst/>
            </a:prstGeom>
            <a:ln/>
          </p:spPr>
          <p:style>
            <a:lnRef idx="1">
              <a:schemeClr val="accent4"/>
            </a:lnRef>
            <a:fillRef idx="0">
              <a:schemeClr val="accent4"/>
            </a:fillRef>
            <a:effectRef idx="0">
              <a:schemeClr val="accent4"/>
            </a:effectRef>
            <a:fontRef idx="minor">
              <a:schemeClr val="tx1"/>
            </a:fontRef>
          </p:style>
        </p:cxnSp>
        <p:cxnSp>
          <p:nvCxnSpPr>
            <p:cNvPr id="12" name="直線コネクタ 11"/>
            <p:cNvCxnSpPr/>
            <p:nvPr/>
          </p:nvCxnSpPr>
          <p:spPr>
            <a:xfrm>
              <a:off x="5645133" y="3470201"/>
              <a:ext cx="13393" cy="2713003"/>
            </a:xfrm>
            <a:prstGeom prst="line">
              <a:avLst/>
            </a:prstGeom>
            <a:ln/>
          </p:spPr>
          <p:style>
            <a:lnRef idx="1">
              <a:schemeClr val="accent4"/>
            </a:lnRef>
            <a:fillRef idx="0">
              <a:schemeClr val="accent4"/>
            </a:fillRef>
            <a:effectRef idx="0">
              <a:schemeClr val="accent4"/>
            </a:effectRef>
            <a:fontRef idx="minor">
              <a:schemeClr val="tx1"/>
            </a:fontRef>
          </p:style>
        </p:cxnSp>
        <p:cxnSp>
          <p:nvCxnSpPr>
            <p:cNvPr id="13" name="直線コネクタ 12"/>
            <p:cNvCxnSpPr/>
            <p:nvPr/>
          </p:nvCxnSpPr>
          <p:spPr>
            <a:xfrm>
              <a:off x="6345925" y="3470201"/>
              <a:ext cx="13393" cy="2713003"/>
            </a:xfrm>
            <a:prstGeom prst="line">
              <a:avLst/>
            </a:prstGeom>
            <a:ln/>
          </p:spPr>
          <p:style>
            <a:lnRef idx="1">
              <a:schemeClr val="accent4"/>
            </a:lnRef>
            <a:fillRef idx="0">
              <a:schemeClr val="accent4"/>
            </a:fillRef>
            <a:effectRef idx="0">
              <a:schemeClr val="accent4"/>
            </a:effectRef>
            <a:fontRef idx="minor">
              <a:schemeClr val="tx1"/>
            </a:fontRef>
          </p:style>
        </p:cxnSp>
        <p:cxnSp>
          <p:nvCxnSpPr>
            <p:cNvPr id="14" name="直線コネクタ 13"/>
            <p:cNvCxnSpPr/>
            <p:nvPr/>
          </p:nvCxnSpPr>
          <p:spPr>
            <a:xfrm>
              <a:off x="7048018" y="3470201"/>
              <a:ext cx="13393" cy="2713003"/>
            </a:xfrm>
            <a:prstGeom prst="line">
              <a:avLst/>
            </a:prstGeom>
            <a:ln/>
          </p:spPr>
          <p:style>
            <a:lnRef idx="1">
              <a:schemeClr val="accent4"/>
            </a:lnRef>
            <a:fillRef idx="0">
              <a:schemeClr val="accent4"/>
            </a:fillRef>
            <a:effectRef idx="0">
              <a:schemeClr val="accent4"/>
            </a:effectRef>
            <a:fontRef idx="minor">
              <a:schemeClr val="tx1"/>
            </a:fontRef>
          </p:style>
        </p:cxnSp>
        <p:cxnSp>
          <p:nvCxnSpPr>
            <p:cNvPr id="15" name="直線コネクタ 14"/>
            <p:cNvCxnSpPr/>
            <p:nvPr/>
          </p:nvCxnSpPr>
          <p:spPr>
            <a:xfrm>
              <a:off x="7750111" y="3504441"/>
              <a:ext cx="13393" cy="2713003"/>
            </a:xfrm>
            <a:prstGeom prst="line">
              <a:avLst/>
            </a:prstGeom>
            <a:ln/>
          </p:spPr>
          <p:style>
            <a:lnRef idx="1">
              <a:schemeClr val="accent4"/>
            </a:lnRef>
            <a:fillRef idx="0">
              <a:schemeClr val="accent4"/>
            </a:fillRef>
            <a:effectRef idx="0">
              <a:schemeClr val="accent4"/>
            </a:effectRef>
            <a:fontRef idx="minor">
              <a:schemeClr val="tx1"/>
            </a:fontRef>
          </p:style>
        </p:cxnSp>
      </p:grpSp>
      <p:sp>
        <p:nvSpPr>
          <p:cNvPr id="17" name="Oval 39"/>
          <p:cNvSpPr>
            <a:spLocks noChangeArrowheads="1"/>
          </p:cNvSpPr>
          <p:nvPr/>
        </p:nvSpPr>
        <p:spPr bwMode="auto">
          <a:xfrm>
            <a:off x="7598719" y="4315245"/>
            <a:ext cx="188396" cy="185406"/>
          </a:xfrm>
          <a:prstGeom prst="ellipse">
            <a:avLst/>
          </a:prstGeom>
          <a:solidFill>
            <a:srgbClr val="0033CC"/>
          </a:solidFill>
          <a:ln w="9525">
            <a:solidFill>
              <a:schemeClr val="tx1"/>
            </a:solidFill>
            <a:round/>
            <a:headEnd/>
            <a:tailEnd/>
          </a:ln>
          <a:effectLst/>
          <a:extLst/>
        </p:spPr>
        <p:txBody>
          <a:bodyPr wrap="none" anchor="ctr"/>
          <a:lstStyle/>
          <a:p>
            <a:pPr eaLnBrk="0" fontAlgn="base" hangingPunct="0">
              <a:spcBef>
                <a:spcPct val="0"/>
              </a:spcBef>
              <a:spcAft>
                <a:spcPct val="0"/>
              </a:spcAft>
            </a:pPr>
            <a:endParaRPr lang="en-US">
              <a:solidFill>
                <a:prstClr val="black"/>
              </a:solidFill>
              <a:latin typeface="+mn-ea"/>
              <a:ea typeface="+mn-ea"/>
            </a:endParaRPr>
          </a:p>
        </p:txBody>
      </p:sp>
      <mc:AlternateContent xmlns:mc="http://schemas.openxmlformats.org/markup-compatibility/2006" xmlns:a14="http://schemas.microsoft.com/office/drawing/2010/main">
        <mc:Choice Requires="a14">
          <p:sp>
            <p:nvSpPr>
              <p:cNvPr id="18" name="Text Box 37"/>
              <p:cNvSpPr txBox="1">
                <a:spLocks noChangeArrowheads="1"/>
              </p:cNvSpPr>
              <p:nvPr/>
            </p:nvSpPr>
            <p:spPr bwMode="auto">
              <a:xfrm>
                <a:off x="7706633" y="4120924"/>
                <a:ext cx="411844" cy="400110"/>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0" fontAlgn="base" hangingPunct="0">
                  <a:spcBef>
                    <a:spcPct val="0"/>
                  </a:spcBef>
                  <a:spcAft>
                    <a:spcPct val="0"/>
                  </a:spcAft>
                </a:pPr>
                <a14:m>
                  <m:oMathPara xmlns:m="http://schemas.openxmlformats.org/officeDocument/2006/math">
                    <m:oMathParaPr>
                      <m:jc m:val="centerGroup"/>
                    </m:oMathParaPr>
                    <m:oMath xmlns:m="http://schemas.openxmlformats.org/officeDocument/2006/math">
                      <m:r>
                        <a:rPr lang="en-US" sz="2000" b="0" i="1" smtClean="0">
                          <a:solidFill>
                            <a:prstClr val="black"/>
                          </a:solidFill>
                          <a:latin typeface="Cambria Math" panose="02040503050406030204" pitchFamily="18" charset="0"/>
                          <a:ea typeface="+mn-ea"/>
                        </a:rPr>
                        <m:t>𝑦</m:t>
                      </m:r>
                    </m:oMath>
                  </m:oMathPara>
                </a14:m>
                <a:endParaRPr lang="en-US" sz="2000" b="0" dirty="0" smtClean="0">
                  <a:solidFill>
                    <a:prstClr val="black"/>
                  </a:solidFill>
                  <a:latin typeface="+mn-ea"/>
                  <a:ea typeface="+mn-ea"/>
                </a:endParaRPr>
              </a:p>
            </p:txBody>
          </p:sp>
        </mc:Choice>
        <mc:Fallback xmlns="">
          <p:sp>
            <p:nvSpPr>
              <p:cNvPr id="18" name="Text Box 37"/>
              <p:cNvSpPr txBox="1">
                <a:spLocks noRot="1" noChangeAspect="1" noMove="1" noResize="1" noEditPoints="1" noAdjustHandles="1" noChangeArrowheads="1" noChangeShapeType="1" noTextEdit="1"/>
              </p:cNvSpPr>
              <p:nvPr/>
            </p:nvSpPr>
            <p:spPr bwMode="auto">
              <a:xfrm>
                <a:off x="7706633" y="4120924"/>
                <a:ext cx="411844" cy="400110"/>
              </a:xfrm>
              <a:prstGeom prst="rect">
                <a:avLst/>
              </a:prstGeom>
              <a:blipFill>
                <a:blip r:embed="rId3"/>
                <a:stretch>
                  <a:fillRect b="-10606"/>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ja-JP" altLang="en-US">
                    <a:noFill/>
                  </a:rPr>
                  <a:t> </a:t>
                </a:r>
              </a:p>
            </p:txBody>
          </p:sp>
        </mc:Fallback>
      </mc:AlternateContent>
      <p:sp>
        <p:nvSpPr>
          <p:cNvPr id="22" name="Oval 32"/>
          <p:cNvSpPr>
            <a:spLocks noChangeArrowheads="1"/>
          </p:cNvSpPr>
          <p:nvPr/>
        </p:nvSpPr>
        <p:spPr bwMode="auto">
          <a:xfrm>
            <a:off x="6645668" y="4230253"/>
            <a:ext cx="188397" cy="185407"/>
          </a:xfrm>
          <a:prstGeom prst="ellipse">
            <a:avLst/>
          </a:prstGeom>
          <a:solidFill>
            <a:srgbClr val="00B050"/>
          </a:solidFill>
          <a:ln w="9525">
            <a:solidFill>
              <a:schemeClr val="tx1"/>
            </a:solidFill>
            <a:round/>
            <a:headEnd/>
            <a:tailEnd/>
          </a:ln>
          <a:effectLst/>
          <a:extLst/>
        </p:spPr>
        <p:txBody>
          <a:bodyPr wrap="none" anchor="ctr"/>
          <a:lstStyle/>
          <a:p>
            <a:pPr eaLnBrk="0" fontAlgn="base" hangingPunct="0">
              <a:spcBef>
                <a:spcPct val="0"/>
              </a:spcBef>
              <a:spcAft>
                <a:spcPct val="0"/>
              </a:spcAft>
            </a:pPr>
            <a:endParaRPr lang="en-US">
              <a:solidFill>
                <a:prstClr val="black"/>
              </a:solidFill>
              <a:latin typeface="+mn-ea"/>
              <a:ea typeface="+mn-ea"/>
            </a:endParaRPr>
          </a:p>
        </p:txBody>
      </p:sp>
      <p:sp>
        <p:nvSpPr>
          <p:cNvPr id="23" name="Oval 32"/>
          <p:cNvSpPr>
            <a:spLocks noChangeArrowheads="1"/>
          </p:cNvSpPr>
          <p:nvPr/>
        </p:nvSpPr>
        <p:spPr bwMode="auto">
          <a:xfrm>
            <a:off x="7013108" y="3905645"/>
            <a:ext cx="188397" cy="185407"/>
          </a:xfrm>
          <a:prstGeom prst="ellipse">
            <a:avLst/>
          </a:prstGeom>
          <a:solidFill>
            <a:srgbClr val="00B050"/>
          </a:solidFill>
          <a:ln w="9525">
            <a:solidFill>
              <a:schemeClr val="tx1"/>
            </a:solidFill>
            <a:round/>
            <a:headEnd/>
            <a:tailEnd/>
          </a:ln>
          <a:effectLst/>
          <a:extLst/>
        </p:spPr>
        <p:txBody>
          <a:bodyPr wrap="none" anchor="ctr"/>
          <a:lstStyle/>
          <a:p>
            <a:pPr eaLnBrk="0" fontAlgn="base" hangingPunct="0">
              <a:spcBef>
                <a:spcPct val="0"/>
              </a:spcBef>
              <a:spcAft>
                <a:spcPct val="0"/>
              </a:spcAft>
            </a:pPr>
            <a:endParaRPr lang="en-US">
              <a:solidFill>
                <a:prstClr val="black"/>
              </a:solidFill>
              <a:latin typeface="+mn-ea"/>
              <a:ea typeface="+mn-ea"/>
            </a:endParaRPr>
          </a:p>
        </p:txBody>
      </p:sp>
      <p:sp>
        <p:nvSpPr>
          <p:cNvPr id="24" name="Oval 32"/>
          <p:cNvSpPr>
            <a:spLocks noChangeArrowheads="1"/>
          </p:cNvSpPr>
          <p:nvPr/>
        </p:nvSpPr>
        <p:spPr bwMode="auto">
          <a:xfrm>
            <a:off x="7021409" y="4309876"/>
            <a:ext cx="188397" cy="185407"/>
          </a:xfrm>
          <a:prstGeom prst="ellipse">
            <a:avLst/>
          </a:prstGeom>
          <a:solidFill>
            <a:srgbClr val="00B050"/>
          </a:solidFill>
          <a:ln w="9525">
            <a:solidFill>
              <a:schemeClr val="tx1"/>
            </a:solidFill>
            <a:round/>
            <a:headEnd/>
            <a:tailEnd/>
          </a:ln>
          <a:effectLst/>
          <a:extLst/>
        </p:spPr>
        <p:txBody>
          <a:bodyPr wrap="none" anchor="ctr"/>
          <a:lstStyle/>
          <a:p>
            <a:pPr eaLnBrk="0" fontAlgn="base" hangingPunct="0">
              <a:spcBef>
                <a:spcPct val="0"/>
              </a:spcBef>
              <a:spcAft>
                <a:spcPct val="0"/>
              </a:spcAft>
            </a:pPr>
            <a:endParaRPr lang="en-US">
              <a:solidFill>
                <a:prstClr val="black"/>
              </a:solidFill>
              <a:latin typeface="+mn-ea"/>
              <a:ea typeface="+mn-ea"/>
            </a:endParaRPr>
          </a:p>
        </p:txBody>
      </p:sp>
      <p:sp>
        <p:nvSpPr>
          <p:cNvPr id="21" name="Oval 32"/>
          <p:cNvSpPr>
            <a:spLocks noChangeArrowheads="1"/>
          </p:cNvSpPr>
          <p:nvPr/>
        </p:nvSpPr>
        <p:spPr bwMode="auto">
          <a:xfrm>
            <a:off x="7578705" y="4661507"/>
            <a:ext cx="188397" cy="185407"/>
          </a:xfrm>
          <a:prstGeom prst="ellipse">
            <a:avLst/>
          </a:prstGeom>
          <a:solidFill>
            <a:srgbClr val="00B050"/>
          </a:solidFill>
          <a:ln w="9525">
            <a:solidFill>
              <a:schemeClr val="tx1"/>
            </a:solidFill>
            <a:round/>
            <a:headEnd/>
            <a:tailEnd/>
          </a:ln>
          <a:effectLst/>
          <a:extLst/>
        </p:spPr>
        <p:txBody>
          <a:bodyPr wrap="none" anchor="ctr"/>
          <a:lstStyle/>
          <a:p>
            <a:pPr eaLnBrk="0" fontAlgn="base" hangingPunct="0">
              <a:spcBef>
                <a:spcPct val="0"/>
              </a:spcBef>
              <a:spcAft>
                <a:spcPct val="0"/>
              </a:spcAft>
            </a:pPr>
            <a:endParaRPr lang="en-US">
              <a:solidFill>
                <a:prstClr val="black"/>
              </a:solidFill>
              <a:latin typeface="+mn-ea"/>
              <a:ea typeface="+mn-ea"/>
            </a:endParaRPr>
          </a:p>
        </p:txBody>
      </p:sp>
      <p:cxnSp>
        <p:nvCxnSpPr>
          <p:cNvPr id="25" name="直線矢印コネクタ 24"/>
          <p:cNvCxnSpPr>
            <a:stCxn id="23" idx="5"/>
            <a:endCxn id="17" idx="1"/>
          </p:cNvCxnSpPr>
          <p:nvPr/>
        </p:nvCxnSpPr>
        <p:spPr>
          <a:xfrm>
            <a:off x="7173915" y="4063900"/>
            <a:ext cx="452394" cy="278497"/>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6" name="直線矢印コネクタ 25"/>
          <p:cNvCxnSpPr>
            <a:stCxn id="24" idx="6"/>
            <a:endCxn id="17" idx="2"/>
          </p:cNvCxnSpPr>
          <p:nvPr/>
        </p:nvCxnSpPr>
        <p:spPr>
          <a:xfrm>
            <a:off x="7209806" y="4402580"/>
            <a:ext cx="388913" cy="5368"/>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5" name="楕円 6"/>
          <p:cNvSpPr/>
          <p:nvPr/>
        </p:nvSpPr>
        <p:spPr>
          <a:xfrm>
            <a:off x="7429529" y="4550443"/>
            <a:ext cx="463550" cy="44193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 name="テキスト ボックス 4"/>
          <p:cNvSpPr txBox="1"/>
          <p:nvPr/>
        </p:nvSpPr>
        <p:spPr>
          <a:xfrm>
            <a:off x="5112991" y="2619865"/>
            <a:ext cx="2117887" cy="800219"/>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kumimoji="1" lang="ja-JP" altLang="en-US" dirty="0" smtClean="0"/>
              <a:t>例 ： グリッド分割</a:t>
            </a:r>
            <a:endParaRPr kumimoji="1" lang="en-US" altLang="ja-JP" dirty="0" smtClean="0"/>
          </a:p>
          <a:p>
            <a:r>
              <a:rPr lang="ja-JP" altLang="en-US" sz="1400" dirty="0"/>
              <a:t>一定</a:t>
            </a:r>
            <a:r>
              <a:rPr lang="ja-JP" altLang="en-US" sz="1400" dirty="0" smtClean="0"/>
              <a:t>の幅に空間を分割し</a:t>
            </a:r>
            <a:endParaRPr lang="en-US" altLang="ja-JP" sz="1400" dirty="0" smtClean="0"/>
          </a:p>
          <a:p>
            <a:r>
              <a:rPr kumimoji="1" lang="ja-JP" altLang="en-US" sz="1400" dirty="0" smtClean="0"/>
              <a:t>同じ区画内の点が近傍点</a:t>
            </a:r>
            <a:endParaRPr kumimoji="1" lang="ja-JP" altLang="en-US" sz="1400" dirty="0"/>
          </a:p>
        </p:txBody>
      </p:sp>
      <mc:AlternateContent xmlns:mc="http://schemas.openxmlformats.org/markup-compatibility/2006" xmlns:a14="http://schemas.microsoft.com/office/drawing/2010/main">
        <mc:Choice Requires="a14">
          <p:sp>
            <p:nvSpPr>
              <p:cNvPr id="6" name="テキスト ボックス 5"/>
              <p:cNvSpPr txBox="1"/>
              <p:nvPr/>
            </p:nvSpPr>
            <p:spPr>
              <a:xfrm>
                <a:off x="851209" y="3977171"/>
                <a:ext cx="3301096" cy="920188"/>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altLang="ja-JP" dirty="0" smtClean="0">
                    <a:latin typeface="+mn-ea"/>
                  </a:rPr>
                  <a:t>LSH</a:t>
                </a:r>
                <a:r>
                  <a:rPr lang="ja-JP" altLang="en-US" dirty="0" smtClean="0">
                    <a:latin typeface="+mn-ea"/>
                  </a:rPr>
                  <a:t>の定義</a:t>
                </a:r>
                <a:endParaRPr lang="en-US" altLang="ja-JP" dirty="0" smtClean="0">
                  <a:latin typeface="+mn-ea"/>
                </a:endParaRPr>
              </a:p>
              <a:p>
                <a:pPr/>
                <a14:m>
                  <m:oMathPara xmlns:m="http://schemas.openxmlformats.org/officeDocument/2006/math">
                    <m:oMathParaPr>
                      <m:jc m:val="centerGroup"/>
                    </m:oMathParaPr>
                    <m:oMath xmlns:m="http://schemas.openxmlformats.org/officeDocument/2006/math">
                      <m:eqArr>
                        <m:eqArrPr>
                          <m:ctrlPr>
                            <a:rPr lang="en-US" altLang="ja-JP" i="1" smtClean="0">
                              <a:latin typeface="Cambria Math" panose="02040503050406030204" pitchFamily="18" charset="0"/>
                              <a:ea typeface="Cambria Math" panose="02040503050406030204" pitchFamily="18" charset="0"/>
                            </a:rPr>
                          </m:ctrlPr>
                        </m:eqArrPr>
                        <m:e>
                          <m:d>
                            <m:dPr>
                              <m:begChr m:val="‖"/>
                              <m:endChr m:val="‖"/>
                              <m:ctrlPr>
                                <a:rPr lang="en-US" altLang="ja-JP" i="1">
                                  <a:latin typeface="Cambria Math" panose="02040503050406030204" pitchFamily="18" charset="0"/>
                                </a:rPr>
                              </m:ctrlPr>
                            </m:dPr>
                            <m:e>
                              <m:r>
                                <a:rPr lang="en-US" altLang="ja-JP" b="0" i="1" smtClean="0">
                                  <a:latin typeface="Cambria Math" panose="02040503050406030204" pitchFamily="18" charset="0"/>
                                </a:rPr>
                                <m:t>𝑥</m:t>
                              </m:r>
                              <m:r>
                                <a:rPr lang="en-US" altLang="ja-JP" i="1">
                                  <a:latin typeface="Cambria Math" panose="02040503050406030204" pitchFamily="18" charset="0"/>
                                </a:rPr>
                                <m:t>−</m:t>
                              </m:r>
                              <m:r>
                                <a:rPr lang="en-US" altLang="ja-JP" b="0" i="1" smtClean="0">
                                  <a:latin typeface="Cambria Math" panose="02040503050406030204" pitchFamily="18" charset="0"/>
                                </a:rPr>
                                <m:t>𝑦</m:t>
                              </m:r>
                            </m:e>
                          </m:d>
                          <m:r>
                            <a:rPr lang="en-US" altLang="ja-JP" i="1">
                              <a:latin typeface="Cambria Math" panose="02040503050406030204" pitchFamily="18" charset="0"/>
                              <a:ea typeface="Cambria Math" panose="02040503050406030204" pitchFamily="18" charset="0"/>
                            </a:rPr>
                            <m:t>≤</m:t>
                          </m:r>
                          <m:r>
                            <a:rPr lang="en-US" altLang="ja-JP" i="1">
                              <a:latin typeface="Cambria Math" panose="02040503050406030204" pitchFamily="18" charset="0"/>
                              <a:ea typeface="Cambria Math" panose="02040503050406030204" pitchFamily="18" charset="0"/>
                            </a:rPr>
                            <m:t>𝑅</m:t>
                          </m:r>
                          <m:r>
                            <a:rPr lang="en-US" altLang="ja-JP" i="1">
                              <a:latin typeface="Cambria Math" panose="02040503050406030204" pitchFamily="18" charset="0"/>
                              <a:ea typeface="Cambria Math" panose="02040503050406030204" pitchFamily="18" charset="0"/>
                            </a:rPr>
                            <m:t>⇒</m:t>
                          </m:r>
                          <m:func>
                            <m:funcPr>
                              <m:ctrlPr>
                                <a:rPr lang="en-US" altLang="ja-JP" i="1">
                                  <a:latin typeface="Cambria Math" panose="02040503050406030204" pitchFamily="18" charset="0"/>
                                  <a:ea typeface="Cambria Math" panose="02040503050406030204" pitchFamily="18" charset="0"/>
                                </a:rPr>
                              </m:ctrlPr>
                            </m:funcPr>
                            <m:fName>
                              <m:r>
                                <m:rPr>
                                  <m:sty m:val="p"/>
                                </m:rPr>
                                <a:rPr lang="en-US" altLang="ja-JP">
                                  <a:latin typeface="Cambria Math" panose="02040503050406030204" pitchFamily="18" charset="0"/>
                                  <a:ea typeface="Cambria Math" panose="02040503050406030204" pitchFamily="18" charset="0"/>
                                </a:rPr>
                                <m:t>Pr</m:t>
                              </m:r>
                            </m:fName>
                            <m:e>
                              <m:r>
                                <a:rPr lang="en-US" altLang="ja-JP" b="0" i="1" smtClean="0">
                                  <a:latin typeface="Cambria Math" panose="02040503050406030204" pitchFamily="18" charset="0"/>
                                  <a:ea typeface="Cambria Math" panose="02040503050406030204" pitchFamily="18" charset="0"/>
                                </a:rPr>
                                <m:t>(</m:t>
                              </m:r>
                              <m:r>
                                <a:rPr lang="en-US" altLang="ja-JP" b="0" i="1" smtClean="0">
                                  <a:latin typeface="Cambria Math" panose="02040503050406030204" pitchFamily="18" charset="0"/>
                                  <a:ea typeface="Cambria Math" panose="02040503050406030204" pitchFamily="18" charset="0"/>
                                </a:rPr>
                                <m:t>𝑥</m:t>
                              </m:r>
                              <m:r>
                                <a:rPr lang="en-US" altLang="ja-JP" b="0" i="1" smtClean="0">
                                  <a:latin typeface="Cambria Math" panose="02040503050406030204" pitchFamily="18" charset="0"/>
                                  <a:ea typeface="Cambria Math" panose="02040503050406030204" pitchFamily="18" charset="0"/>
                                </a:rPr>
                                <m:t>,</m:t>
                              </m:r>
                              <m:r>
                                <a:rPr lang="en-US" altLang="ja-JP" b="0" i="1" smtClean="0">
                                  <a:latin typeface="Cambria Math" panose="02040503050406030204" pitchFamily="18" charset="0"/>
                                  <a:ea typeface="Cambria Math" panose="02040503050406030204" pitchFamily="18" charset="0"/>
                                </a:rPr>
                                <m:t>𝑦</m:t>
                              </m:r>
                              <m:r>
                                <a:rPr lang="en-US" altLang="ja-JP" b="0" i="1" smtClean="0">
                                  <a:latin typeface="Cambria Math" panose="02040503050406030204" pitchFamily="18" charset="0"/>
                                  <a:ea typeface="Cambria Math" panose="02040503050406030204" pitchFamily="18" charset="0"/>
                                </a:rPr>
                                <m:t>)</m:t>
                              </m:r>
                            </m:e>
                          </m:func>
                          <m:r>
                            <a:rPr lang="en-US" altLang="ja-JP" i="1">
                              <a:latin typeface="Cambria Math" panose="02040503050406030204" pitchFamily="18" charset="0"/>
                              <a:ea typeface="Cambria Math" panose="02040503050406030204" pitchFamily="18" charset="0"/>
                            </a:rPr>
                            <m:t>≥</m:t>
                          </m:r>
                          <m:sSub>
                            <m:sSubPr>
                              <m:ctrlPr>
                                <a:rPr lang="en-US" altLang="ja-JP" i="1">
                                  <a:latin typeface="Cambria Math" panose="02040503050406030204" pitchFamily="18" charset="0"/>
                                  <a:ea typeface="Cambria Math" panose="02040503050406030204" pitchFamily="18" charset="0"/>
                                </a:rPr>
                              </m:ctrlPr>
                            </m:sSubPr>
                            <m:e>
                              <m:r>
                                <a:rPr lang="en-US" altLang="ja-JP" i="1">
                                  <a:latin typeface="Cambria Math" panose="02040503050406030204" pitchFamily="18" charset="0"/>
                                  <a:ea typeface="Cambria Math" panose="02040503050406030204" pitchFamily="18" charset="0"/>
                                </a:rPr>
                                <m:t>𝑃</m:t>
                              </m:r>
                            </m:e>
                            <m:sub>
                              <m:r>
                                <a:rPr lang="en-US" altLang="ja-JP" i="1">
                                  <a:latin typeface="Cambria Math" panose="02040503050406030204" pitchFamily="18" charset="0"/>
                                  <a:ea typeface="Cambria Math" panose="02040503050406030204" pitchFamily="18" charset="0"/>
                                </a:rPr>
                                <m:t>1</m:t>
                              </m:r>
                            </m:sub>
                          </m:sSub>
                        </m:e>
                        <m:e>
                          <m:d>
                            <m:dPr>
                              <m:begChr m:val="‖"/>
                              <m:endChr m:val="‖"/>
                              <m:ctrlPr>
                                <a:rPr lang="en-US" altLang="ja-JP" i="1">
                                  <a:latin typeface="Cambria Math" panose="02040503050406030204" pitchFamily="18" charset="0"/>
                                </a:rPr>
                              </m:ctrlPr>
                            </m:dPr>
                            <m:e>
                              <m:r>
                                <a:rPr lang="en-US" altLang="ja-JP" b="0" i="1" smtClean="0">
                                  <a:latin typeface="Cambria Math" panose="02040503050406030204" pitchFamily="18" charset="0"/>
                                </a:rPr>
                                <m:t>𝑥</m:t>
                              </m:r>
                              <m:r>
                                <a:rPr lang="en-US" altLang="ja-JP" i="1">
                                  <a:latin typeface="Cambria Math" panose="02040503050406030204" pitchFamily="18" charset="0"/>
                                </a:rPr>
                                <m:t>−</m:t>
                              </m:r>
                              <m:r>
                                <a:rPr lang="en-US" altLang="ja-JP" b="0" i="1" smtClean="0">
                                  <a:latin typeface="Cambria Math" panose="02040503050406030204" pitchFamily="18" charset="0"/>
                                </a:rPr>
                                <m:t>𝑦</m:t>
                              </m:r>
                            </m:e>
                          </m:d>
                          <m:r>
                            <a:rPr lang="en-US" altLang="ja-JP" i="1">
                              <a:latin typeface="Cambria Math" panose="02040503050406030204" pitchFamily="18" charset="0"/>
                            </a:rPr>
                            <m:t>≥</m:t>
                          </m:r>
                          <m:r>
                            <a:rPr lang="en-US" altLang="ja-JP" i="1">
                              <a:latin typeface="Cambria Math" panose="02040503050406030204" pitchFamily="18" charset="0"/>
                            </a:rPr>
                            <m:t>𝑐𝑅</m:t>
                          </m:r>
                          <m:r>
                            <a:rPr lang="en-US" altLang="ja-JP" i="1">
                              <a:latin typeface="Cambria Math" panose="02040503050406030204" pitchFamily="18" charset="0"/>
                              <a:ea typeface="Cambria Math" panose="02040503050406030204" pitchFamily="18" charset="0"/>
                            </a:rPr>
                            <m:t>⇒</m:t>
                          </m:r>
                          <m:func>
                            <m:funcPr>
                              <m:ctrlPr>
                                <a:rPr lang="en-US" altLang="ja-JP" i="1">
                                  <a:latin typeface="Cambria Math" panose="02040503050406030204" pitchFamily="18" charset="0"/>
                                  <a:ea typeface="Cambria Math" panose="02040503050406030204" pitchFamily="18" charset="0"/>
                                </a:rPr>
                              </m:ctrlPr>
                            </m:funcPr>
                            <m:fName>
                              <m:r>
                                <m:rPr>
                                  <m:sty m:val="p"/>
                                </m:rPr>
                                <a:rPr lang="en-US" altLang="ja-JP">
                                  <a:latin typeface="Cambria Math" panose="02040503050406030204" pitchFamily="18" charset="0"/>
                                  <a:ea typeface="Cambria Math" panose="02040503050406030204" pitchFamily="18" charset="0"/>
                                </a:rPr>
                                <m:t>Pr</m:t>
                              </m:r>
                            </m:fName>
                            <m:e>
                              <m:r>
                                <a:rPr lang="en-US" altLang="ja-JP" b="0" i="1" smtClean="0">
                                  <a:latin typeface="Cambria Math" panose="02040503050406030204" pitchFamily="18" charset="0"/>
                                  <a:ea typeface="Cambria Math" panose="02040503050406030204" pitchFamily="18" charset="0"/>
                                </a:rPr>
                                <m:t>(</m:t>
                              </m:r>
                              <m:r>
                                <a:rPr lang="en-US" altLang="ja-JP" b="0" i="1" smtClean="0">
                                  <a:latin typeface="Cambria Math" panose="02040503050406030204" pitchFamily="18" charset="0"/>
                                  <a:ea typeface="Cambria Math" panose="02040503050406030204" pitchFamily="18" charset="0"/>
                                </a:rPr>
                                <m:t>𝑥</m:t>
                              </m:r>
                              <m:r>
                                <a:rPr lang="en-US" altLang="ja-JP" b="0" i="1" smtClean="0">
                                  <a:latin typeface="Cambria Math" panose="02040503050406030204" pitchFamily="18" charset="0"/>
                                  <a:ea typeface="Cambria Math" panose="02040503050406030204" pitchFamily="18" charset="0"/>
                                </a:rPr>
                                <m:t>,</m:t>
                              </m:r>
                              <m:r>
                                <a:rPr lang="en-US" altLang="ja-JP" b="0" i="1" smtClean="0">
                                  <a:latin typeface="Cambria Math" panose="02040503050406030204" pitchFamily="18" charset="0"/>
                                  <a:ea typeface="Cambria Math" panose="02040503050406030204" pitchFamily="18" charset="0"/>
                                </a:rPr>
                                <m:t>𝑦</m:t>
                              </m:r>
                              <m:r>
                                <a:rPr lang="en-US" altLang="ja-JP" b="0" i="1" smtClean="0">
                                  <a:latin typeface="Cambria Math" panose="02040503050406030204" pitchFamily="18" charset="0"/>
                                  <a:ea typeface="Cambria Math" panose="02040503050406030204" pitchFamily="18" charset="0"/>
                                </a:rPr>
                                <m:t>)</m:t>
                              </m:r>
                            </m:e>
                          </m:func>
                          <m:r>
                            <a:rPr lang="en-US" altLang="ja-JP" i="1">
                              <a:latin typeface="Cambria Math" panose="02040503050406030204" pitchFamily="18" charset="0"/>
                              <a:ea typeface="Cambria Math" panose="02040503050406030204" pitchFamily="18" charset="0"/>
                            </a:rPr>
                            <m:t>≥</m:t>
                          </m:r>
                          <m:sSub>
                            <m:sSubPr>
                              <m:ctrlPr>
                                <a:rPr lang="en-US" altLang="ja-JP" i="1">
                                  <a:latin typeface="Cambria Math" panose="02040503050406030204" pitchFamily="18" charset="0"/>
                                  <a:ea typeface="Cambria Math" panose="02040503050406030204" pitchFamily="18" charset="0"/>
                                </a:rPr>
                              </m:ctrlPr>
                            </m:sSubPr>
                            <m:e>
                              <m:r>
                                <a:rPr lang="en-US" altLang="ja-JP" i="1">
                                  <a:latin typeface="Cambria Math" panose="02040503050406030204" pitchFamily="18" charset="0"/>
                                  <a:ea typeface="Cambria Math" panose="02040503050406030204" pitchFamily="18" charset="0"/>
                                </a:rPr>
                                <m:t>𝑃</m:t>
                              </m:r>
                            </m:e>
                            <m:sub>
                              <m:r>
                                <a:rPr lang="en-US" altLang="ja-JP" i="1">
                                  <a:latin typeface="Cambria Math" panose="02040503050406030204" pitchFamily="18" charset="0"/>
                                  <a:ea typeface="Cambria Math" panose="02040503050406030204" pitchFamily="18" charset="0"/>
                                </a:rPr>
                                <m:t>2</m:t>
                              </m:r>
                            </m:sub>
                          </m:sSub>
                        </m:e>
                      </m:eqArr>
                    </m:oMath>
                  </m:oMathPara>
                </a14:m>
                <a:endParaRPr kumimoji="1" lang="ja-JP" altLang="en-US" dirty="0"/>
              </a:p>
            </p:txBody>
          </p:sp>
        </mc:Choice>
        <mc:Fallback xmlns="">
          <p:sp>
            <p:nvSpPr>
              <p:cNvPr id="6" name="テキスト ボックス 5"/>
              <p:cNvSpPr txBox="1">
                <a:spLocks noRot="1" noChangeAspect="1" noMove="1" noResize="1" noEditPoints="1" noAdjustHandles="1" noChangeArrowheads="1" noChangeShapeType="1" noTextEdit="1"/>
              </p:cNvSpPr>
              <p:nvPr/>
            </p:nvSpPr>
            <p:spPr>
              <a:xfrm>
                <a:off x="851209" y="3977171"/>
                <a:ext cx="3301096" cy="920188"/>
              </a:xfrm>
              <a:prstGeom prst="rect">
                <a:avLst/>
              </a:prstGeom>
              <a:blipFill>
                <a:blip r:embed="rId4"/>
                <a:stretch>
                  <a:fillRect l="-1284" t="-1935"/>
                </a:stretch>
              </a:blipFill>
            </p:spPr>
            <p:txBody>
              <a:bodyPr/>
              <a:lstStyle/>
              <a:p>
                <a:r>
                  <a:rPr lang="ja-JP" altLang="en-US">
                    <a:noFill/>
                  </a:rPr>
                  <a:t> </a:t>
                </a:r>
              </a:p>
            </p:txBody>
          </p:sp>
        </mc:Fallback>
      </mc:AlternateContent>
      <p:sp>
        <p:nvSpPr>
          <p:cNvPr id="16" name="スライド番号プレースホルダー 15"/>
          <p:cNvSpPr>
            <a:spLocks noGrp="1"/>
          </p:cNvSpPr>
          <p:nvPr>
            <p:ph type="sldNum" sz="quarter" idx="12"/>
          </p:nvPr>
        </p:nvSpPr>
        <p:spPr/>
        <p:txBody>
          <a:bodyPr/>
          <a:lstStyle/>
          <a:p>
            <a:fld id="{9F5033E9-932D-4E41-95C3-341F9A6DAE17}" type="slidenum">
              <a:rPr lang="en-US" altLang="ja-JP" smtClean="0"/>
              <a:pPr/>
              <a:t>2</a:t>
            </a:fld>
            <a:endParaRPr lang="en-US" altLang="ja-JP"/>
          </a:p>
        </p:txBody>
      </p:sp>
    </p:spTree>
    <p:extLst>
      <p:ext uri="{BB962C8B-B14F-4D97-AF65-F5344CB8AC3E}">
        <p14:creationId xmlns:p14="http://schemas.microsoft.com/office/powerpoint/2010/main" val="28589329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6"/>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5"/>
                                        </p:tgtEl>
                                        <p:attrNameLst>
                                          <p:attrName>style.visibility</p:attrName>
                                        </p:attrNameLst>
                                      </p:cBhvr>
                                      <p:to>
                                        <p:strVal val="visible"/>
                                      </p:to>
                                    </p:set>
                                    <p:animEffect transition="in" filter="fade">
                                      <p:cBhvr>
                                        <p:cTn id="37"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p:bldP spid="22" grpId="0" animBg="1"/>
      <p:bldP spid="23" grpId="0" animBg="1"/>
      <p:bldP spid="24" grpId="0" animBg="1"/>
      <p:bldP spid="21" grpId="0" animBg="1"/>
      <p:bldP spid="35" grpId="0" animBg="1"/>
      <p:bldP spid="5" grpId="0" animBg="1"/>
    </p:bld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000" dirty="0" smtClean="0">
                <a:latin typeface="+mj-ea"/>
              </a:rPr>
              <a:t>コードクローンの分類</a:t>
            </a:r>
            <a:r>
              <a:rPr kumimoji="1" lang="en-US" altLang="ja-JP" sz="3600" dirty="0" smtClean="0">
                <a:latin typeface="+mj-ea"/>
              </a:rPr>
              <a:t>[1]</a:t>
            </a:r>
            <a:endParaRPr kumimoji="1" lang="ja-JP" altLang="en-US" sz="4000" dirty="0">
              <a:latin typeface="+mj-ea"/>
            </a:endParaRPr>
          </a:p>
        </p:txBody>
      </p:sp>
      <p:graphicFrame>
        <p:nvGraphicFramePr>
          <p:cNvPr id="6" name="コンテンツ プレースホルダー 5"/>
          <p:cNvGraphicFramePr>
            <a:graphicFrameLocks noGrp="1"/>
          </p:cNvGraphicFramePr>
          <p:nvPr>
            <p:ph idx="1"/>
            <p:extLst/>
          </p:nvPr>
        </p:nvGraphicFramePr>
        <p:xfrm>
          <a:off x="457200" y="1600200"/>
          <a:ext cx="8229600" cy="2392680"/>
        </p:xfrm>
        <a:graphic>
          <a:graphicData uri="http://schemas.openxmlformats.org/drawingml/2006/table">
            <a:tbl>
              <a:tblPr firstRow="1" bandRow="1">
                <a:tableStyleId>{5C22544A-7EE6-4342-B048-85BDC9FD1C3A}</a:tableStyleId>
              </a:tblPr>
              <a:tblGrid>
                <a:gridCol w="1487510">
                  <a:extLst>
                    <a:ext uri="{9D8B030D-6E8A-4147-A177-3AD203B41FA5}">
                      <a16:colId xmlns:a16="http://schemas.microsoft.com/office/drawing/2014/main" val="20000"/>
                    </a:ext>
                  </a:extLst>
                </a:gridCol>
                <a:gridCol w="6742090">
                  <a:extLst>
                    <a:ext uri="{9D8B030D-6E8A-4147-A177-3AD203B41FA5}">
                      <a16:colId xmlns:a16="http://schemas.microsoft.com/office/drawing/2014/main" val="20001"/>
                    </a:ext>
                  </a:extLst>
                </a:gridCol>
              </a:tblGrid>
              <a:tr h="370840">
                <a:tc>
                  <a:txBody>
                    <a:bodyPr/>
                    <a:lstStyle/>
                    <a:p>
                      <a:pPr algn="ctr"/>
                      <a:r>
                        <a:rPr kumimoji="1" lang="ja-JP" altLang="en-US" smtClean="0"/>
                        <a:t>分類</a:t>
                      </a:r>
                      <a:endParaRPr kumimoji="1" lang="ja-JP" altLang="en-US"/>
                    </a:p>
                  </a:txBody>
                  <a:tcPr/>
                </a:tc>
                <a:tc>
                  <a:txBody>
                    <a:bodyPr/>
                    <a:lstStyle/>
                    <a:p>
                      <a:pPr algn="ctr"/>
                      <a:r>
                        <a:rPr kumimoji="1" lang="ja-JP" altLang="en-US" smtClean="0"/>
                        <a:t>定義</a:t>
                      </a:r>
                      <a:endParaRPr kumimoji="1" lang="ja-JP" altLang="en-US"/>
                    </a:p>
                  </a:txBody>
                  <a:tcPr/>
                </a:tc>
                <a:extLst>
                  <a:ext uri="{0D108BD9-81ED-4DB2-BD59-A6C34878D82A}">
                    <a16:rowId xmlns:a16="http://schemas.microsoft.com/office/drawing/2014/main" val="10000"/>
                  </a:ext>
                </a:extLst>
              </a:tr>
              <a:tr h="370840">
                <a:tc>
                  <a:txBody>
                    <a:bodyPr/>
                    <a:lstStyle/>
                    <a:p>
                      <a:pPr algn="ctr"/>
                      <a:r>
                        <a:rPr kumimoji="1" lang="ja-JP" altLang="en-US" smtClean="0"/>
                        <a:t>タイプ１</a:t>
                      </a:r>
                      <a:endParaRPr kumimoji="1" lang="ja-JP" altLang="en-US"/>
                    </a:p>
                  </a:txBody>
                  <a:tcPr/>
                </a:tc>
                <a:tc>
                  <a:txBody>
                    <a:bodyPr/>
                    <a:lstStyle/>
                    <a:p>
                      <a:pPr algn="l"/>
                      <a:r>
                        <a:rPr kumimoji="1" lang="ja-JP" altLang="en-US" smtClean="0"/>
                        <a:t>空白，コメント，改行などのコーディングスタイルを除いて完全に一致する</a:t>
                      </a:r>
                      <a:endParaRPr kumimoji="1" lang="ja-JP" altLang="en-US"/>
                    </a:p>
                  </a:txBody>
                  <a:tcPr/>
                </a:tc>
                <a:extLst>
                  <a:ext uri="{0D108BD9-81ED-4DB2-BD59-A6C34878D82A}">
                    <a16:rowId xmlns:a16="http://schemas.microsoft.com/office/drawing/2014/main" val="10001"/>
                  </a:ext>
                </a:extLst>
              </a:tr>
              <a:tr h="370840">
                <a:tc>
                  <a:txBody>
                    <a:bodyPr/>
                    <a:lstStyle/>
                    <a:p>
                      <a:pPr algn="ctr"/>
                      <a:r>
                        <a:rPr kumimoji="1" lang="ja-JP" altLang="en-US" smtClean="0"/>
                        <a:t>タイプ２</a:t>
                      </a:r>
                      <a:endParaRPr kumimoji="1" lang="en-US" altLang="ja-JP" smtClean="0"/>
                    </a:p>
                  </a:txBody>
                  <a:tcPr/>
                </a:tc>
                <a:tc>
                  <a:txBody>
                    <a:bodyPr/>
                    <a:lstStyle/>
                    <a:p>
                      <a:pPr algn="l"/>
                      <a:r>
                        <a:rPr kumimoji="1" lang="ja-JP" altLang="en-US" smtClean="0"/>
                        <a:t>タイプ１の定義に加え，変数名などのユーザー定義名，型の違いを除いて一致する</a:t>
                      </a:r>
                      <a:endParaRPr kumimoji="1" lang="ja-JP" altLang="en-US"/>
                    </a:p>
                  </a:txBody>
                  <a:tcPr/>
                </a:tc>
                <a:extLst>
                  <a:ext uri="{0D108BD9-81ED-4DB2-BD59-A6C34878D82A}">
                    <a16:rowId xmlns:a16="http://schemas.microsoft.com/office/drawing/2014/main" val="10002"/>
                  </a:ext>
                </a:extLst>
              </a:tr>
              <a:tr h="370840">
                <a:tc>
                  <a:txBody>
                    <a:bodyPr/>
                    <a:lstStyle/>
                    <a:p>
                      <a:pPr algn="ctr"/>
                      <a:r>
                        <a:rPr kumimoji="1" lang="ja-JP" altLang="en-US" smtClean="0"/>
                        <a:t>タイプ３</a:t>
                      </a:r>
                      <a:endParaRPr kumimoji="1" lang="ja-JP" altLang="en-US"/>
                    </a:p>
                  </a:txBody>
                  <a:tcPr/>
                </a:tc>
                <a:tc>
                  <a:txBody>
                    <a:bodyPr/>
                    <a:lstStyle/>
                    <a:p>
                      <a:pPr algn="l"/>
                      <a:r>
                        <a:rPr kumimoji="1" lang="ja-JP" altLang="en-US" sz="1800" smtClean="0"/>
                        <a:t>タイプ２の定義に加え，文の挿入や削除，変更などが行われている</a:t>
                      </a:r>
                      <a:endParaRPr kumimoji="1" lang="ja-JP" altLang="en-US"/>
                    </a:p>
                  </a:txBody>
                  <a:tcPr/>
                </a:tc>
                <a:extLst>
                  <a:ext uri="{0D108BD9-81ED-4DB2-BD59-A6C34878D82A}">
                    <a16:rowId xmlns:a16="http://schemas.microsoft.com/office/drawing/2014/main" val="10003"/>
                  </a:ext>
                </a:extLst>
              </a:tr>
              <a:tr h="370840">
                <a:tc>
                  <a:txBody>
                    <a:bodyPr/>
                    <a:lstStyle/>
                    <a:p>
                      <a:pPr algn="ctr"/>
                      <a:r>
                        <a:rPr kumimoji="1" lang="ja-JP" altLang="en-US" smtClean="0"/>
                        <a:t>タイプ４</a:t>
                      </a:r>
                      <a:endParaRPr kumimoji="1" lang="ja-JP" altLang="en-US"/>
                    </a:p>
                  </a:txBody>
                  <a:tcPr/>
                </a:tc>
                <a:tc>
                  <a:txBody>
                    <a:bodyPr/>
                    <a:lstStyle/>
                    <a:p>
                      <a:pPr algn="l"/>
                      <a:r>
                        <a:rPr kumimoji="1" lang="ja-JP" altLang="en-US" dirty="0" smtClean="0"/>
                        <a:t>構文上は異なるが，類似した処理を行う</a:t>
                      </a:r>
                      <a:endParaRPr kumimoji="1" lang="ja-JP" altLang="en-US" dirty="0"/>
                    </a:p>
                  </a:txBody>
                  <a:tcPr/>
                </a:tc>
                <a:extLst>
                  <a:ext uri="{0D108BD9-81ED-4DB2-BD59-A6C34878D82A}">
                    <a16:rowId xmlns:a16="http://schemas.microsoft.com/office/drawing/2014/main" val="10004"/>
                  </a:ext>
                </a:extLst>
              </a:tr>
            </a:tbl>
          </a:graphicData>
        </a:graphic>
      </p:graphicFrame>
      <p:sp>
        <p:nvSpPr>
          <p:cNvPr id="7" name="テキスト ボックス 6"/>
          <p:cNvSpPr txBox="1"/>
          <p:nvPr/>
        </p:nvSpPr>
        <p:spPr>
          <a:xfrm>
            <a:off x="817166" y="5563673"/>
            <a:ext cx="45719" cy="369332"/>
          </a:xfrm>
          <a:prstGeom prst="rect">
            <a:avLst/>
          </a:prstGeom>
          <a:noFill/>
        </p:spPr>
        <p:txBody>
          <a:bodyPr wrap="square" rtlCol="0">
            <a:spAutoFit/>
          </a:bodyPr>
          <a:lstStyle/>
          <a:p>
            <a:endParaRPr kumimoji="1" lang="ja-JP" altLang="en-US">
              <a:latin typeface="+mj-ea"/>
              <a:ea typeface="+mj-ea"/>
            </a:endParaRPr>
          </a:p>
        </p:txBody>
      </p:sp>
      <p:sp>
        <p:nvSpPr>
          <p:cNvPr id="8" name="テキスト ボックス 7"/>
          <p:cNvSpPr txBox="1"/>
          <p:nvPr/>
        </p:nvSpPr>
        <p:spPr>
          <a:xfrm>
            <a:off x="738697" y="5671395"/>
            <a:ext cx="7535353" cy="523220"/>
          </a:xfrm>
          <a:prstGeom prst="rect">
            <a:avLst/>
          </a:prstGeom>
          <a:solidFill>
            <a:srgbClr val="FFFF99"/>
          </a:solidFill>
          <a:ln>
            <a:solidFill>
              <a:schemeClr val="tx1"/>
            </a:solidFill>
          </a:ln>
        </p:spPr>
        <p:txBody>
          <a:bodyPr wrap="square" rtlCol="0">
            <a:spAutoFit/>
          </a:bodyPr>
          <a:lstStyle/>
          <a:p>
            <a:pPr>
              <a:tabLst>
                <a:tab pos="269875" algn="l"/>
              </a:tabLst>
            </a:pPr>
            <a:r>
              <a:rPr lang="en-US" altLang="ja-JP" sz="1400" smtClean="0">
                <a:solidFill>
                  <a:schemeClr val="tx1">
                    <a:lumMod val="75000"/>
                    <a:lumOff val="25000"/>
                  </a:schemeClr>
                </a:solidFill>
                <a:latin typeface="+mj-ea"/>
                <a:ea typeface="+mj-ea"/>
              </a:rPr>
              <a:t>[1] Roy </a:t>
            </a:r>
            <a:r>
              <a:rPr lang="en-US" altLang="ja-JP" sz="1400">
                <a:solidFill>
                  <a:schemeClr val="tx1">
                    <a:lumMod val="75000"/>
                    <a:lumOff val="25000"/>
                  </a:schemeClr>
                </a:solidFill>
                <a:latin typeface="+mj-ea"/>
                <a:ea typeface="+mj-ea"/>
              </a:rPr>
              <a:t>et, al., Comparison and Evaluation of Code Clone Detection </a:t>
            </a:r>
            <a:r>
              <a:rPr lang="en-US" altLang="ja-JP" sz="1400" smtClean="0">
                <a:solidFill>
                  <a:schemeClr val="tx1">
                    <a:lumMod val="75000"/>
                    <a:lumOff val="25000"/>
                  </a:schemeClr>
                </a:solidFill>
                <a:latin typeface="+mj-ea"/>
                <a:ea typeface="+mj-ea"/>
              </a:rPr>
              <a:t>Techniques </a:t>
            </a:r>
            <a:r>
              <a:rPr lang="en-US" altLang="ja-JP" sz="1400">
                <a:solidFill>
                  <a:schemeClr val="tx1">
                    <a:lumMod val="75000"/>
                    <a:lumOff val="25000"/>
                  </a:schemeClr>
                </a:solidFill>
                <a:latin typeface="+mj-ea"/>
                <a:ea typeface="+mj-ea"/>
              </a:rPr>
              <a:t>and Tools</a:t>
            </a:r>
            <a:r>
              <a:rPr lang="en-US" altLang="ja-JP" sz="1400" smtClean="0">
                <a:solidFill>
                  <a:schemeClr val="tx1">
                    <a:lumMod val="75000"/>
                    <a:lumOff val="25000"/>
                  </a:schemeClr>
                </a:solidFill>
                <a:latin typeface="+mj-ea"/>
                <a:ea typeface="+mj-ea"/>
              </a:rPr>
              <a:t>:</a:t>
            </a:r>
          </a:p>
          <a:p>
            <a:pPr>
              <a:tabLst>
                <a:tab pos="269875" algn="l"/>
              </a:tabLst>
            </a:pPr>
            <a:r>
              <a:rPr lang="en-US" altLang="ja-JP" sz="1400" smtClean="0">
                <a:solidFill>
                  <a:schemeClr val="tx1">
                    <a:lumMod val="75000"/>
                    <a:lumOff val="25000"/>
                  </a:schemeClr>
                </a:solidFill>
                <a:latin typeface="+mj-ea"/>
                <a:ea typeface="+mj-ea"/>
              </a:rPr>
              <a:t> </a:t>
            </a:r>
            <a:r>
              <a:rPr lang="en-US" altLang="ja-JP" sz="1400">
                <a:solidFill>
                  <a:schemeClr val="tx1">
                    <a:lumMod val="75000"/>
                    <a:lumOff val="25000"/>
                  </a:schemeClr>
                </a:solidFill>
                <a:latin typeface="+mj-ea"/>
                <a:ea typeface="+mj-ea"/>
              </a:rPr>
              <a:t>A Qualitative Approach, </a:t>
            </a:r>
            <a:r>
              <a:rPr lang="en-US" altLang="ja-JP" sz="1400" smtClean="0">
                <a:solidFill>
                  <a:schemeClr val="tx1">
                    <a:lumMod val="75000"/>
                    <a:lumOff val="25000"/>
                  </a:schemeClr>
                </a:solidFill>
                <a:latin typeface="+mj-ea"/>
                <a:ea typeface="+mj-ea"/>
              </a:rPr>
              <a:t>Science </a:t>
            </a:r>
            <a:r>
              <a:rPr lang="en-US" altLang="ja-JP" sz="1400">
                <a:solidFill>
                  <a:schemeClr val="tx1">
                    <a:lumMod val="75000"/>
                    <a:lumOff val="25000"/>
                  </a:schemeClr>
                </a:solidFill>
                <a:latin typeface="+mj-ea"/>
                <a:ea typeface="+mj-ea"/>
              </a:rPr>
              <a:t>of Computer Programming, vol. 74, no. 7, pp. 470-495, 2009.</a:t>
            </a:r>
            <a:endParaRPr lang="ja-JP" altLang="en-US" sz="1400">
              <a:solidFill>
                <a:schemeClr val="tx1">
                  <a:lumMod val="75000"/>
                  <a:lumOff val="25000"/>
                </a:schemeClr>
              </a:solidFill>
              <a:latin typeface="+mj-ea"/>
              <a:ea typeface="+mj-ea"/>
            </a:endParaRPr>
          </a:p>
        </p:txBody>
      </p:sp>
      <p:sp>
        <p:nvSpPr>
          <p:cNvPr id="3" name="正方形/長方形 2"/>
          <p:cNvSpPr/>
          <p:nvPr/>
        </p:nvSpPr>
        <p:spPr>
          <a:xfrm>
            <a:off x="317500" y="3238500"/>
            <a:ext cx="8358188" cy="75438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20</a:t>
            </a:fld>
            <a:endParaRPr lang="en-US" altLang="ja-JP"/>
          </a:p>
        </p:txBody>
      </p:sp>
    </p:spTree>
    <p:extLst>
      <p:ext uri="{BB962C8B-B14F-4D97-AF65-F5344CB8AC3E}">
        <p14:creationId xmlns:p14="http://schemas.microsoft.com/office/powerpoint/2010/main" val="5482383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衝突確率</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pPr marL="0" indent="0">
                  <a:buNone/>
                </a:pPr>
                <a14:m>
                  <m:oMath xmlns:m="http://schemas.openxmlformats.org/officeDocument/2006/math">
                    <m:d>
                      <m:dPr>
                        <m:begChr m:val="‖"/>
                        <m:endChr m:val="‖"/>
                        <m:ctrlPr>
                          <a:rPr lang="en-US" altLang="ja-JP" sz="2800" i="1" smtClean="0">
                            <a:latin typeface="Cambria Math" panose="02040503050406030204" pitchFamily="18" charset="0"/>
                          </a:rPr>
                        </m:ctrlPr>
                      </m:dPr>
                      <m:e>
                        <m:r>
                          <a:rPr lang="en-US" altLang="ja-JP" sz="2800" i="1">
                            <a:latin typeface="Cambria Math" panose="02040503050406030204" pitchFamily="18" charset="0"/>
                          </a:rPr>
                          <m:t>𝑥</m:t>
                        </m:r>
                        <m:r>
                          <a:rPr lang="en-US" altLang="ja-JP" sz="2800" i="1">
                            <a:latin typeface="Cambria Math" panose="02040503050406030204" pitchFamily="18" charset="0"/>
                          </a:rPr>
                          <m:t>−</m:t>
                        </m:r>
                        <m:r>
                          <a:rPr lang="en-US" altLang="ja-JP" sz="2800" i="1">
                            <a:latin typeface="Cambria Math" panose="02040503050406030204" pitchFamily="18" charset="0"/>
                          </a:rPr>
                          <m:t>𝑦</m:t>
                        </m:r>
                      </m:e>
                    </m:d>
                    <m:r>
                      <a:rPr lang="en-US" altLang="ja-JP" sz="2800" i="1">
                        <a:latin typeface="Cambria Math" panose="02040503050406030204" pitchFamily="18" charset="0"/>
                      </a:rPr>
                      <m:t>&lt;</m:t>
                    </m:r>
                    <m:r>
                      <a:rPr lang="en-US" altLang="ja-JP" sz="2800" i="1">
                        <a:latin typeface="Cambria Math" panose="02040503050406030204" pitchFamily="18" charset="0"/>
                      </a:rPr>
                      <m:t>𝑟</m:t>
                    </m:r>
                  </m:oMath>
                </a14:m>
                <a:r>
                  <a:rPr lang="en-US" altLang="ja-JP" sz="2800" dirty="0"/>
                  <a:t> </a:t>
                </a:r>
                <a:r>
                  <a:rPr lang="ja-JP" altLang="en-US" sz="2800" dirty="0" smtClean="0"/>
                  <a:t>をみたす</a:t>
                </a:r>
                <a:r>
                  <a:rPr lang="en-US" altLang="ja-JP" sz="2800" dirty="0" smtClean="0"/>
                  <a:t>2</a:t>
                </a:r>
                <a:r>
                  <a:rPr lang="ja-JP" altLang="en-US" sz="2800" dirty="0" smtClean="0"/>
                  <a:t>点</a:t>
                </a:r>
                <a14:m>
                  <m:oMath xmlns:m="http://schemas.openxmlformats.org/officeDocument/2006/math">
                    <m:r>
                      <a:rPr lang="en-US" altLang="ja-JP" sz="2800" b="0" i="1" smtClean="0">
                        <a:latin typeface="Cambria Math" panose="02040503050406030204" pitchFamily="18" charset="0"/>
                      </a:rPr>
                      <m:t>𝑥</m:t>
                    </m:r>
                    <m:r>
                      <a:rPr lang="en-US" altLang="ja-JP" sz="2800" b="0" i="1" smtClean="0">
                        <a:latin typeface="Cambria Math" panose="02040503050406030204" pitchFamily="18" charset="0"/>
                      </a:rPr>
                      <m:t>,</m:t>
                    </m:r>
                    <m:r>
                      <a:rPr lang="en-US" altLang="ja-JP" sz="2800" b="0" i="1" smtClean="0">
                        <a:latin typeface="Cambria Math" panose="02040503050406030204" pitchFamily="18" charset="0"/>
                      </a:rPr>
                      <m:t>𝑦</m:t>
                    </m:r>
                  </m:oMath>
                </a14:m>
                <a:r>
                  <a:rPr lang="ja-JP" altLang="en-US" sz="2800" dirty="0" smtClean="0"/>
                  <a:t>に対する</a:t>
                </a:r>
                <a:r>
                  <a:rPr lang="en-US" altLang="ja-JP" sz="2800" dirty="0" smtClean="0"/>
                  <a:t>FALCONN</a:t>
                </a:r>
                <a:r>
                  <a:rPr lang="ja-JP" altLang="en-US" sz="2800" dirty="0" smtClean="0"/>
                  <a:t>の衝突確率を</a:t>
                </a:r>
                <a14:m>
                  <m:oMath xmlns:m="http://schemas.openxmlformats.org/officeDocument/2006/math">
                    <m:r>
                      <m:rPr>
                        <m:sty m:val="p"/>
                      </m:rPr>
                      <a:rPr lang="en-US" altLang="ja-JP" sz="2800">
                        <a:latin typeface="Cambria Math" panose="02040503050406030204" pitchFamily="18" charset="0"/>
                      </a:rPr>
                      <m:t>Pr</m:t>
                    </m:r>
                    <m:r>
                      <a:rPr lang="en-US" altLang="ja-JP" sz="2800" i="1">
                        <a:latin typeface="Cambria Math" panose="02040503050406030204" pitchFamily="18" charset="0"/>
                      </a:rPr>
                      <m:t>⁡(</m:t>
                    </m:r>
                    <m:r>
                      <a:rPr lang="en-US" altLang="ja-JP" sz="2800" i="1">
                        <a:latin typeface="Cambria Math" panose="02040503050406030204" pitchFamily="18" charset="0"/>
                      </a:rPr>
                      <m:t>𝑥</m:t>
                    </m:r>
                    <m:r>
                      <a:rPr lang="en-US" altLang="ja-JP" sz="2800" i="1">
                        <a:latin typeface="Cambria Math" panose="02040503050406030204" pitchFamily="18" charset="0"/>
                      </a:rPr>
                      <m:t>,</m:t>
                    </m:r>
                    <m:r>
                      <a:rPr lang="en-US" altLang="ja-JP" sz="2800" i="1">
                        <a:latin typeface="Cambria Math" panose="02040503050406030204" pitchFamily="18" charset="0"/>
                      </a:rPr>
                      <m:t>𝑦</m:t>
                    </m:r>
                    <m:r>
                      <a:rPr lang="en-US" altLang="ja-JP" sz="2800" i="1">
                        <a:latin typeface="Cambria Math" panose="02040503050406030204" pitchFamily="18" charset="0"/>
                      </a:rPr>
                      <m:t>)</m:t>
                    </m:r>
                  </m:oMath>
                </a14:m>
                <a:r>
                  <a:rPr lang="ja-JP" altLang="en-US" sz="2800" dirty="0" smtClean="0"/>
                  <a:t>とする</a:t>
                </a:r>
                <a:endParaRPr lang="en-US" altLang="ja-JP" sz="2800" dirty="0"/>
              </a:p>
              <a:p>
                <a:pPr marL="0" indent="0">
                  <a:buNone/>
                </a:pPr>
                <a14:m>
                  <m:oMath xmlns:m="http://schemas.openxmlformats.org/officeDocument/2006/math">
                    <m:r>
                      <a:rPr lang="en-US" altLang="ja-JP" sz="2800" b="0" i="1" smtClean="0">
                        <a:latin typeface="Cambria Math" panose="02040503050406030204" pitchFamily="18" charset="0"/>
                      </a:rPr>
                      <m:t>𝑘</m:t>
                    </m:r>
                  </m:oMath>
                </a14:m>
                <a:r>
                  <a:rPr lang="ja-JP" altLang="en-US" sz="2800" dirty="0" smtClean="0"/>
                  <a:t>個のハッシュ関数いずれでも衝突する確率は</a:t>
                </a:r>
                <a14:m>
                  <m:oMath xmlns:m="http://schemas.openxmlformats.org/officeDocument/2006/math">
                    <m:sSup>
                      <m:sSupPr>
                        <m:ctrlPr>
                          <a:rPr lang="en-US" altLang="ja-JP" sz="2800" b="0" i="1" smtClean="0">
                            <a:latin typeface="Cambria Math" panose="02040503050406030204" pitchFamily="18" charset="0"/>
                          </a:rPr>
                        </m:ctrlPr>
                      </m:sSupPr>
                      <m:e>
                        <m:func>
                          <m:funcPr>
                            <m:ctrlPr>
                              <a:rPr lang="en-US" altLang="ja-JP" sz="2800" i="1">
                                <a:latin typeface="Cambria Math" panose="02040503050406030204" pitchFamily="18" charset="0"/>
                              </a:rPr>
                            </m:ctrlPr>
                          </m:funcPr>
                          <m:fName>
                            <m:r>
                              <m:rPr>
                                <m:sty m:val="p"/>
                              </m:rPr>
                              <a:rPr lang="en-US" altLang="ja-JP" sz="2800">
                                <a:latin typeface="Cambria Math" panose="02040503050406030204" pitchFamily="18" charset="0"/>
                              </a:rPr>
                              <m:t>Pr</m:t>
                            </m:r>
                          </m:fName>
                          <m:e>
                            <m:d>
                              <m:dPr>
                                <m:ctrlPr>
                                  <a:rPr lang="en-US" altLang="ja-JP" sz="2800" i="1">
                                    <a:latin typeface="Cambria Math" panose="02040503050406030204" pitchFamily="18" charset="0"/>
                                  </a:rPr>
                                </m:ctrlPr>
                              </m:dPr>
                              <m:e>
                                <m:r>
                                  <a:rPr lang="en-US" altLang="ja-JP" sz="2800" i="1">
                                    <a:latin typeface="Cambria Math" panose="02040503050406030204" pitchFamily="18" charset="0"/>
                                  </a:rPr>
                                  <m:t>𝑥</m:t>
                                </m:r>
                                <m:r>
                                  <a:rPr lang="en-US" altLang="ja-JP" sz="2800" i="1">
                                    <a:latin typeface="Cambria Math" panose="02040503050406030204" pitchFamily="18" charset="0"/>
                                  </a:rPr>
                                  <m:t>,</m:t>
                                </m:r>
                                <m:r>
                                  <a:rPr lang="en-US" altLang="ja-JP" sz="2800" i="1">
                                    <a:latin typeface="Cambria Math" panose="02040503050406030204" pitchFamily="18" charset="0"/>
                                  </a:rPr>
                                  <m:t>𝑦</m:t>
                                </m:r>
                              </m:e>
                            </m:d>
                          </m:e>
                        </m:func>
                      </m:e>
                      <m:sup>
                        <m:r>
                          <a:rPr lang="en-US" altLang="ja-JP" sz="2800" b="0" i="1" smtClean="0">
                            <a:latin typeface="Cambria Math" panose="02040503050406030204" pitchFamily="18" charset="0"/>
                          </a:rPr>
                          <m:t>𝑘</m:t>
                        </m:r>
                      </m:sup>
                    </m:sSup>
                  </m:oMath>
                </a14:m>
                <a:endParaRPr lang="en-US" altLang="ja-JP" sz="2800" dirty="0"/>
              </a:p>
              <a:p>
                <a:pPr marL="0" indent="0">
                  <a:buNone/>
                </a:pPr>
                <a14:m>
                  <m:oMath xmlns:m="http://schemas.openxmlformats.org/officeDocument/2006/math">
                    <m:r>
                      <a:rPr lang="en-US" altLang="ja-JP" sz="2800" b="0" i="1" smtClean="0">
                        <a:latin typeface="Cambria Math" panose="02040503050406030204" pitchFamily="18" charset="0"/>
                      </a:rPr>
                      <m:t>𝐿</m:t>
                    </m:r>
                  </m:oMath>
                </a14:m>
                <a:r>
                  <a:rPr lang="ja-JP" altLang="en-US" sz="2800" dirty="0"/>
                  <a:t>個</a:t>
                </a:r>
                <a:r>
                  <a:rPr lang="ja-JP" altLang="en-US" sz="2800" dirty="0" smtClean="0"/>
                  <a:t>のハッシュテーブルのいずれかで衝突する確率は</a:t>
                </a:r>
                <a14:m>
                  <m:oMath xmlns:m="http://schemas.openxmlformats.org/officeDocument/2006/math">
                    <m:r>
                      <a:rPr lang="en-US" altLang="ja-JP" sz="2800" b="0" i="0" smtClean="0">
                        <a:latin typeface="Cambria Math" panose="02040503050406030204" pitchFamily="18" charset="0"/>
                      </a:rPr>
                      <m:t>1−</m:t>
                    </m:r>
                    <m:sSup>
                      <m:sSupPr>
                        <m:ctrlPr>
                          <a:rPr lang="en-US" altLang="ja-JP" sz="2800" b="0" i="1" smtClean="0">
                            <a:latin typeface="Cambria Math" panose="02040503050406030204" pitchFamily="18" charset="0"/>
                          </a:rPr>
                        </m:ctrlPr>
                      </m:sSupPr>
                      <m:e>
                        <m:d>
                          <m:dPr>
                            <m:ctrlPr>
                              <a:rPr lang="en-US" altLang="ja-JP" sz="2800" b="0" i="1" smtClean="0">
                                <a:latin typeface="Cambria Math" panose="02040503050406030204" pitchFamily="18" charset="0"/>
                              </a:rPr>
                            </m:ctrlPr>
                          </m:dPr>
                          <m:e>
                            <m:r>
                              <a:rPr lang="en-US" altLang="ja-JP" sz="2800" b="0" i="0" smtClean="0">
                                <a:latin typeface="Cambria Math" panose="02040503050406030204" pitchFamily="18" charset="0"/>
                              </a:rPr>
                              <m:t>1−</m:t>
                            </m:r>
                            <m:sSup>
                              <m:sSupPr>
                                <m:ctrlPr>
                                  <a:rPr lang="en-US" altLang="ja-JP" sz="2800" i="1">
                                    <a:latin typeface="Cambria Math" panose="02040503050406030204" pitchFamily="18" charset="0"/>
                                  </a:rPr>
                                </m:ctrlPr>
                              </m:sSupPr>
                              <m:e>
                                <m:func>
                                  <m:funcPr>
                                    <m:ctrlPr>
                                      <a:rPr lang="en-US" altLang="ja-JP" sz="2800" i="1">
                                        <a:latin typeface="Cambria Math" panose="02040503050406030204" pitchFamily="18" charset="0"/>
                                      </a:rPr>
                                    </m:ctrlPr>
                                  </m:funcPr>
                                  <m:fName>
                                    <m:r>
                                      <m:rPr>
                                        <m:sty m:val="p"/>
                                      </m:rPr>
                                      <a:rPr lang="en-US" altLang="ja-JP" sz="2800">
                                        <a:latin typeface="Cambria Math" panose="02040503050406030204" pitchFamily="18" charset="0"/>
                                      </a:rPr>
                                      <m:t>Pr</m:t>
                                    </m:r>
                                  </m:fName>
                                  <m:e>
                                    <m:d>
                                      <m:dPr>
                                        <m:ctrlPr>
                                          <a:rPr lang="en-US" altLang="ja-JP" sz="2800" i="1">
                                            <a:latin typeface="Cambria Math" panose="02040503050406030204" pitchFamily="18" charset="0"/>
                                          </a:rPr>
                                        </m:ctrlPr>
                                      </m:dPr>
                                      <m:e>
                                        <m:r>
                                          <a:rPr lang="en-US" altLang="ja-JP" sz="2800" i="1">
                                            <a:latin typeface="Cambria Math" panose="02040503050406030204" pitchFamily="18" charset="0"/>
                                          </a:rPr>
                                          <m:t>𝑥</m:t>
                                        </m:r>
                                        <m:r>
                                          <a:rPr lang="en-US" altLang="ja-JP" sz="2800" i="1">
                                            <a:latin typeface="Cambria Math" panose="02040503050406030204" pitchFamily="18" charset="0"/>
                                          </a:rPr>
                                          <m:t>,</m:t>
                                        </m:r>
                                        <m:r>
                                          <a:rPr lang="en-US" altLang="ja-JP" sz="2800" i="1">
                                            <a:latin typeface="Cambria Math" panose="02040503050406030204" pitchFamily="18" charset="0"/>
                                          </a:rPr>
                                          <m:t>𝑦</m:t>
                                        </m:r>
                                      </m:e>
                                    </m:d>
                                  </m:e>
                                </m:func>
                              </m:e>
                              <m:sup>
                                <m:r>
                                  <a:rPr lang="en-US" altLang="ja-JP" sz="2800" i="1">
                                    <a:latin typeface="Cambria Math" panose="02040503050406030204" pitchFamily="18" charset="0"/>
                                  </a:rPr>
                                  <m:t>𝑘</m:t>
                                </m:r>
                              </m:sup>
                            </m:sSup>
                          </m:e>
                        </m:d>
                      </m:e>
                      <m:sup>
                        <m:r>
                          <a:rPr lang="en-US" altLang="ja-JP" sz="2800" b="0" i="1" smtClean="0">
                            <a:latin typeface="Cambria Math" panose="02040503050406030204" pitchFamily="18" charset="0"/>
                          </a:rPr>
                          <m:t>𝐿</m:t>
                        </m:r>
                      </m:sup>
                    </m:sSup>
                  </m:oMath>
                </a14:m>
                <a:endParaRPr lang="en-US" altLang="ja-JP" sz="2800" dirty="0" smtClean="0"/>
              </a:p>
              <a:p>
                <a:pPr marL="0" indent="0">
                  <a:buNone/>
                </a:pPr>
                <a14:m>
                  <m:oMath xmlns:m="http://schemas.openxmlformats.org/officeDocument/2006/math">
                    <m:r>
                      <a:rPr lang="en-US" altLang="ja-JP" sz="2800" b="0" i="1" smtClean="0">
                        <a:latin typeface="Cambria Math" panose="02040503050406030204" pitchFamily="18" charset="0"/>
                      </a:rPr>
                      <m:t>𝑁</m:t>
                    </m:r>
                  </m:oMath>
                </a14:m>
                <a:r>
                  <a:rPr lang="ja-JP" altLang="en-US" sz="2800" dirty="0" smtClean="0"/>
                  <a:t> 個の点の内、閾値以内の類似ペアを見つける点の数の期待値は、</a:t>
                </a:r>
                <a14:m>
                  <m:oMath xmlns:m="http://schemas.openxmlformats.org/officeDocument/2006/math">
                    <m:r>
                      <a:rPr lang="en-US" altLang="ja-JP" sz="2800" b="0" i="1" smtClean="0">
                        <a:latin typeface="Cambria Math" panose="02040503050406030204" pitchFamily="18" charset="0"/>
                      </a:rPr>
                      <m:t>𝑁</m:t>
                    </m:r>
                    <m:r>
                      <a:rPr lang="en-US" altLang="ja-JP" sz="2800" b="0" i="1" smtClean="0">
                        <a:latin typeface="Cambria Math" panose="02040503050406030204" pitchFamily="18" charset="0"/>
                        <a:ea typeface="Cambria Math" panose="02040503050406030204" pitchFamily="18" charset="0"/>
                      </a:rPr>
                      <m:t>∙</m:t>
                    </m:r>
                    <m:r>
                      <a:rPr lang="en-US" altLang="ja-JP" sz="2800" b="0" i="1" smtClean="0">
                        <a:latin typeface="Cambria Math" panose="02040503050406030204" pitchFamily="18" charset="0"/>
                      </a:rPr>
                      <m:t>(</m:t>
                    </m:r>
                    <m:r>
                      <a:rPr lang="en-US" altLang="ja-JP" sz="2800">
                        <a:latin typeface="Cambria Math" panose="02040503050406030204" pitchFamily="18" charset="0"/>
                      </a:rPr>
                      <m:t>1−</m:t>
                    </m:r>
                    <m:sSup>
                      <m:sSupPr>
                        <m:ctrlPr>
                          <a:rPr lang="en-US" altLang="ja-JP" sz="2800" i="1">
                            <a:latin typeface="Cambria Math" panose="02040503050406030204" pitchFamily="18" charset="0"/>
                          </a:rPr>
                        </m:ctrlPr>
                      </m:sSupPr>
                      <m:e>
                        <m:d>
                          <m:dPr>
                            <m:ctrlPr>
                              <a:rPr lang="en-US" altLang="ja-JP" sz="2800" i="1">
                                <a:latin typeface="Cambria Math" panose="02040503050406030204" pitchFamily="18" charset="0"/>
                              </a:rPr>
                            </m:ctrlPr>
                          </m:dPr>
                          <m:e>
                            <m:r>
                              <a:rPr lang="en-US" altLang="ja-JP" sz="2800">
                                <a:latin typeface="Cambria Math" panose="02040503050406030204" pitchFamily="18" charset="0"/>
                              </a:rPr>
                              <m:t>1−</m:t>
                            </m:r>
                            <m:sSup>
                              <m:sSupPr>
                                <m:ctrlPr>
                                  <a:rPr lang="en-US" altLang="ja-JP" sz="2800" i="1">
                                    <a:latin typeface="Cambria Math" panose="02040503050406030204" pitchFamily="18" charset="0"/>
                                  </a:rPr>
                                </m:ctrlPr>
                              </m:sSupPr>
                              <m:e>
                                <m:func>
                                  <m:funcPr>
                                    <m:ctrlPr>
                                      <a:rPr lang="en-US" altLang="ja-JP" sz="2800" i="1">
                                        <a:latin typeface="Cambria Math" panose="02040503050406030204" pitchFamily="18" charset="0"/>
                                      </a:rPr>
                                    </m:ctrlPr>
                                  </m:funcPr>
                                  <m:fName>
                                    <m:r>
                                      <m:rPr>
                                        <m:sty m:val="p"/>
                                      </m:rPr>
                                      <a:rPr lang="en-US" altLang="ja-JP" sz="2800">
                                        <a:latin typeface="Cambria Math" panose="02040503050406030204" pitchFamily="18" charset="0"/>
                                      </a:rPr>
                                      <m:t>Pr</m:t>
                                    </m:r>
                                  </m:fName>
                                  <m:e>
                                    <m:d>
                                      <m:dPr>
                                        <m:ctrlPr>
                                          <a:rPr lang="en-US" altLang="ja-JP" sz="2800" i="1">
                                            <a:latin typeface="Cambria Math" panose="02040503050406030204" pitchFamily="18" charset="0"/>
                                          </a:rPr>
                                        </m:ctrlPr>
                                      </m:dPr>
                                      <m:e>
                                        <m:r>
                                          <a:rPr lang="en-US" altLang="ja-JP" sz="2800" i="1">
                                            <a:latin typeface="Cambria Math" panose="02040503050406030204" pitchFamily="18" charset="0"/>
                                          </a:rPr>
                                          <m:t>𝑥</m:t>
                                        </m:r>
                                        <m:r>
                                          <a:rPr lang="en-US" altLang="ja-JP" sz="2800" i="1">
                                            <a:latin typeface="Cambria Math" panose="02040503050406030204" pitchFamily="18" charset="0"/>
                                          </a:rPr>
                                          <m:t>,</m:t>
                                        </m:r>
                                        <m:r>
                                          <a:rPr lang="en-US" altLang="ja-JP" sz="2800" i="1">
                                            <a:latin typeface="Cambria Math" panose="02040503050406030204" pitchFamily="18" charset="0"/>
                                          </a:rPr>
                                          <m:t>𝑦</m:t>
                                        </m:r>
                                      </m:e>
                                    </m:d>
                                  </m:e>
                                </m:func>
                              </m:e>
                              <m:sup>
                                <m:r>
                                  <a:rPr lang="en-US" altLang="ja-JP" sz="2800" i="1">
                                    <a:latin typeface="Cambria Math" panose="02040503050406030204" pitchFamily="18" charset="0"/>
                                  </a:rPr>
                                  <m:t>𝑘</m:t>
                                </m:r>
                              </m:sup>
                            </m:sSup>
                          </m:e>
                        </m:d>
                      </m:e>
                      <m:sup>
                        <m:r>
                          <a:rPr lang="en-US" altLang="ja-JP" sz="2800" i="1">
                            <a:latin typeface="Cambria Math" panose="02040503050406030204" pitchFamily="18" charset="0"/>
                          </a:rPr>
                          <m:t>𝐿</m:t>
                        </m:r>
                      </m:sup>
                    </m:sSup>
                    <m:r>
                      <a:rPr lang="en-US" altLang="ja-JP" sz="2800" b="0" i="1" smtClean="0">
                        <a:latin typeface="Cambria Math" panose="02040503050406030204" pitchFamily="18" charset="0"/>
                      </a:rPr>
                      <m:t>)</m:t>
                    </m:r>
                  </m:oMath>
                </a14:m>
                <a:endParaRPr lang="en-US" altLang="ja-JP" sz="2800" dirty="0" smtClean="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a:blip r:embed="rId2"/>
                <a:stretch>
                  <a:fillRect l="-1481" t="-1887"/>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21</a:t>
            </a:fld>
            <a:endParaRPr lang="en-US" altLang="ja-JP"/>
          </a:p>
        </p:txBody>
      </p:sp>
    </p:spTree>
    <p:extLst>
      <p:ext uri="{BB962C8B-B14F-4D97-AF65-F5344CB8AC3E}">
        <p14:creationId xmlns:p14="http://schemas.microsoft.com/office/powerpoint/2010/main" val="6443199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smtClean="0">
                <a:latin typeface="+mn-ea"/>
                <a:ea typeface="+mn-ea"/>
              </a:rPr>
              <a:t>研究</a:t>
            </a:r>
            <a:r>
              <a:rPr lang="ja-JP" altLang="en-US" sz="4000" dirty="0">
                <a:latin typeface="+mn-ea"/>
                <a:ea typeface="+mn-ea"/>
              </a:rPr>
              <a:t>概要</a:t>
            </a:r>
            <a:endParaRPr kumimoji="1" lang="ja-JP" altLang="en-US" sz="4000" dirty="0">
              <a:latin typeface="+mn-ea"/>
              <a:ea typeface="+mn-ea"/>
            </a:endParaRPr>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200" y="1600200"/>
                <a:ext cx="8291513" cy="4708525"/>
              </a:xfrm>
            </p:spPr>
            <p:txBody>
              <a:bodyPr/>
              <a:lstStyle/>
              <a:p>
                <a:pPr marL="0" indent="0">
                  <a:buNone/>
                </a:pPr>
                <a:r>
                  <a:rPr lang="ja-JP" altLang="en-US" sz="2800" dirty="0" smtClean="0">
                    <a:latin typeface="+mn-ea"/>
                  </a:rPr>
                  <a:t>本研究では</a:t>
                </a:r>
                <a:endParaRPr lang="en-US" altLang="ja-JP" sz="2800" dirty="0" smtClean="0">
                  <a:latin typeface="+mn-ea"/>
                </a:endParaRPr>
              </a:p>
              <a:p>
                <a:r>
                  <a:rPr lang="en-US" altLang="ja-JP" sz="2800" dirty="0"/>
                  <a:t> </a:t>
                </a:r>
                <a14:m>
                  <m:oMath xmlns:m="http://schemas.openxmlformats.org/officeDocument/2006/math">
                    <m:r>
                      <a:rPr lang="en-US" altLang="ja-JP" sz="2800" i="1">
                        <a:latin typeface="Cambria Math" panose="02040503050406030204" pitchFamily="18" charset="0"/>
                      </a:rPr>
                      <m:t>𝑝</m:t>
                    </m:r>
                  </m:oMath>
                </a14:m>
                <a:r>
                  <a:rPr lang="ja-JP" altLang="en-US" sz="2800" dirty="0">
                    <a:latin typeface="+mn-ea"/>
                  </a:rPr>
                  <a:t> 類似探索のためのパラメータ決定手法の</a:t>
                </a:r>
                <a:r>
                  <a:rPr lang="ja-JP" altLang="en-US" sz="2800" dirty="0" smtClean="0">
                    <a:latin typeface="+mn-ea"/>
                  </a:rPr>
                  <a:t>提案</a:t>
                </a:r>
                <a:endParaRPr lang="en-US" altLang="ja-JP" sz="2800" dirty="0">
                  <a:latin typeface="+mn-ea"/>
                </a:endParaRPr>
              </a:p>
              <a:p>
                <a:r>
                  <a:rPr lang="en-US" altLang="ja-JP" sz="2800" dirty="0" smtClean="0">
                    <a:latin typeface="+mn-ea"/>
                  </a:rPr>
                  <a:t>FALCONN</a:t>
                </a:r>
                <a:r>
                  <a:rPr lang="ja-JP" altLang="en-US" sz="2800" dirty="0" smtClean="0">
                    <a:latin typeface="+mn-ea"/>
                  </a:rPr>
                  <a:t>に対するパラメータ決定</a:t>
                </a:r>
                <a:endParaRPr lang="en-US" altLang="ja-JP" sz="2800" dirty="0" smtClean="0">
                  <a:latin typeface="+mn-ea"/>
                </a:endParaRPr>
              </a:p>
              <a:p>
                <a:r>
                  <a:rPr lang="ja-JP" altLang="en-US" sz="2800" dirty="0" smtClean="0">
                    <a:latin typeface="+mn-ea"/>
                  </a:rPr>
                  <a:t>評価実験</a:t>
                </a:r>
                <a:endParaRPr lang="en-US" altLang="ja-JP" sz="2800" dirty="0" smtClean="0">
                  <a:latin typeface="+mn-ea"/>
                </a:endParaRPr>
              </a:p>
              <a:p>
                <a:pPr lvl="1"/>
                <a:r>
                  <a:rPr lang="ja-JP" altLang="en-US" sz="2400" dirty="0">
                    <a:latin typeface="+mn-ea"/>
                  </a:rPr>
                  <a:t>ブロッククローン検出法へ</a:t>
                </a:r>
                <a:r>
                  <a:rPr lang="ja-JP" altLang="en-US" sz="2400" dirty="0" smtClean="0">
                    <a:latin typeface="+mn-ea"/>
                  </a:rPr>
                  <a:t>適用</a:t>
                </a:r>
                <a:endParaRPr lang="en-US" altLang="ja-JP" sz="2400" dirty="0" smtClean="0">
                  <a:latin typeface="+mn-ea"/>
                </a:endParaRPr>
              </a:p>
              <a:p>
                <a:pPr lvl="2"/>
                <a:r>
                  <a:rPr lang="ja-JP" altLang="en-US" sz="2000" dirty="0" smtClean="0">
                    <a:latin typeface="+mn-ea"/>
                  </a:rPr>
                  <a:t>前のパラメータと本手法で決定したパラメータの比較</a:t>
                </a:r>
                <a:endParaRPr lang="en-US" altLang="ja-JP" sz="2000" dirty="0" smtClean="0">
                  <a:latin typeface="+mn-ea"/>
                </a:endParaRPr>
              </a:p>
              <a:p>
                <a:pPr lvl="1"/>
                <a:r>
                  <a:rPr lang="ja-JP" altLang="en-US" sz="2400" dirty="0" smtClean="0">
                    <a:latin typeface="+mn-ea"/>
                  </a:rPr>
                  <a:t>２つの観点</a:t>
                </a:r>
                <a:endParaRPr lang="en-US" altLang="ja-JP" sz="2000" dirty="0" smtClean="0">
                  <a:latin typeface="+mn-ea"/>
                </a:endParaRPr>
              </a:p>
              <a:p>
                <a:pPr lvl="2"/>
                <a:r>
                  <a:rPr lang="ja-JP" altLang="en-US" sz="2000" dirty="0" smtClean="0">
                    <a:latin typeface="+mn-ea"/>
                  </a:rPr>
                  <a:t>類似探索にかかる時間</a:t>
                </a:r>
                <a:endParaRPr lang="en-US" altLang="ja-JP" sz="2000" dirty="0" smtClean="0">
                  <a:latin typeface="+mn-ea"/>
                </a:endParaRPr>
              </a:p>
              <a:p>
                <a:pPr lvl="2"/>
                <a:r>
                  <a:rPr lang="ja-JP" altLang="en-US" sz="2000" dirty="0" smtClean="0">
                    <a:latin typeface="+mn-ea"/>
                  </a:rPr>
                  <a:t>再現</a:t>
                </a:r>
                <a:r>
                  <a:rPr lang="ja-JP" altLang="en-US" sz="2000" dirty="0">
                    <a:latin typeface="+mn-ea"/>
                  </a:rPr>
                  <a:t>率</a:t>
                </a:r>
                <a:endParaRPr lang="en-US" altLang="ja-JP" sz="2000" dirty="0" smtClean="0">
                  <a:latin typeface="+mn-ea"/>
                </a:endParaRPr>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200" y="1600200"/>
                <a:ext cx="8291513" cy="4708525"/>
              </a:xfrm>
              <a:blipFill>
                <a:blip r:embed="rId3"/>
                <a:stretch>
                  <a:fillRect l="-1471" t="-1425"/>
                </a:stretch>
              </a:blipFill>
            </p:spPr>
            <p:txBody>
              <a:bodyPr/>
              <a:lstStyle/>
              <a:p>
                <a:r>
                  <a:rPr lang="ja-JP" altLang="en-US">
                    <a:noFill/>
                  </a:rPr>
                  <a:t> </a:t>
                </a:r>
              </a:p>
            </p:txBody>
          </p:sp>
        </mc:Fallback>
      </mc:AlternateContent>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22</a:t>
            </a:fld>
            <a:endParaRPr lang="en-US" altLang="ja-JP"/>
          </a:p>
        </p:txBody>
      </p:sp>
    </p:spTree>
    <p:extLst>
      <p:ext uri="{BB962C8B-B14F-4D97-AF65-F5344CB8AC3E}">
        <p14:creationId xmlns:p14="http://schemas.microsoft.com/office/powerpoint/2010/main" val="42356739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4000" dirty="0" smtClean="0">
                <a:latin typeface="+mn-ea"/>
                <a:ea typeface="+mn-ea"/>
              </a:rPr>
              <a:t>FALCONN</a:t>
            </a:r>
            <a:r>
              <a:rPr kumimoji="1" lang="ja-JP" altLang="en-US" sz="4000" dirty="0" smtClean="0">
                <a:latin typeface="+mn-ea"/>
                <a:ea typeface="+mn-ea"/>
              </a:rPr>
              <a:t>のパラメータ</a:t>
            </a:r>
            <a:endParaRPr kumimoji="1" lang="ja-JP" altLang="en-US" sz="4000" dirty="0">
              <a:latin typeface="+mn-ea"/>
              <a:ea typeface="+mn-ea"/>
            </a:endParaRPr>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pPr>
                  <a:lnSpc>
                    <a:spcPct val="150000"/>
                  </a:lnSpc>
                </a:pPr>
                <a:r>
                  <a:rPr kumimoji="1" lang="en-US" altLang="ja-JP" sz="2400" b="0" dirty="0" smtClean="0"/>
                  <a:t> </a:t>
                </a:r>
                <a14:m>
                  <m:oMath xmlns:m="http://schemas.openxmlformats.org/officeDocument/2006/math">
                    <m:r>
                      <a:rPr kumimoji="1" lang="en-US" altLang="ja-JP" sz="2400" b="0" i="1" smtClean="0">
                        <a:latin typeface="Cambria Math" panose="02040503050406030204" pitchFamily="18" charset="0"/>
                      </a:rPr>
                      <m:t>𝑝</m:t>
                    </m:r>
                  </m:oMath>
                </a14:m>
                <a:r>
                  <a:rPr kumimoji="1" lang="ja-JP" altLang="en-US" sz="2400" dirty="0" smtClean="0">
                    <a:latin typeface="+mn-ea"/>
                  </a:rPr>
                  <a:t> 類似探索の</a:t>
                </a:r>
                <a:r>
                  <a:rPr lang="ja-JP" altLang="en-US" sz="2400" dirty="0" smtClean="0">
                    <a:latin typeface="+mn-ea"/>
                  </a:rPr>
                  <a:t>ために決定するパラメータ</a:t>
                </a:r>
                <a:endParaRPr lang="en-US" altLang="ja-JP" sz="2000" dirty="0" smtClean="0">
                  <a:latin typeface="+mn-ea"/>
                </a:endParaRPr>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a:blip r:embed="rId3"/>
                <a:stretch>
                  <a:fillRect l="-963"/>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graphicFrame>
            <p:nvGraphicFramePr>
              <p:cNvPr id="6" name="表 5"/>
              <p:cNvGraphicFramePr>
                <a:graphicFrameLocks noGrp="1"/>
              </p:cNvGraphicFramePr>
              <p:nvPr>
                <p:extLst>
                  <p:ext uri="{D42A27DB-BD31-4B8C-83A1-F6EECF244321}">
                    <p14:modId xmlns:p14="http://schemas.microsoft.com/office/powerpoint/2010/main" val="1909667858"/>
                  </p:ext>
                </p:extLst>
              </p:nvPr>
            </p:nvGraphicFramePr>
            <p:xfrm>
              <a:off x="1630680" y="2292667"/>
              <a:ext cx="6096000" cy="1493520"/>
            </p:xfrm>
            <a:graphic>
              <a:graphicData uri="http://schemas.openxmlformats.org/drawingml/2006/table">
                <a:tbl>
                  <a:tblPr firstRow="1" bandRow="1">
                    <a:tableStyleId>{21E4AEA4-8DFA-4A89-87EB-49C32662AFE0}</a:tableStyleId>
                  </a:tblPr>
                  <a:tblGrid>
                    <a:gridCol w="3048000">
                      <a:extLst>
                        <a:ext uri="{9D8B030D-6E8A-4147-A177-3AD203B41FA5}">
                          <a16:colId xmlns:a16="http://schemas.microsoft.com/office/drawing/2014/main" val="485353915"/>
                        </a:ext>
                      </a:extLst>
                    </a:gridCol>
                    <a:gridCol w="3048000">
                      <a:extLst>
                        <a:ext uri="{9D8B030D-6E8A-4147-A177-3AD203B41FA5}">
                          <a16:colId xmlns:a16="http://schemas.microsoft.com/office/drawing/2014/main" val="3413464176"/>
                        </a:ext>
                      </a:extLst>
                    </a:gridCol>
                  </a:tblGrid>
                  <a:tr h="370840">
                    <a:tc>
                      <a:txBody>
                        <a:bodyPr/>
                        <a:lstStyle/>
                        <a:p>
                          <a:pPr algn="ctr"/>
                          <a:r>
                            <a:rPr kumimoji="1" lang="ja-JP" altLang="en-US" sz="2000" dirty="0" smtClean="0"/>
                            <a:t>パラメータ名</a:t>
                          </a:r>
                          <a:endParaRPr kumimoji="1" lang="ja-JP" altLang="en-US" sz="2000" dirty="0"/>
                        </a:p>
                      </a:txBody>
                      <a:tcPr anchor="ctr"/>
                    </a:tc>
                    <a:tc>
                      <a:txBody>
                        <a:bodyPr/>
                        <a:lstStyle/>
                        <a:p>
                          <a:pPr algn="l"/>
                          <a:r>
                            <a:rPr kumimoji="1" lang="ja-JP" altLang="en-US" sz="2000" dirty="0" smtClean="0"/>
                            <a:t>内容</a:t>
                          </a:r>
                          <a:endParaRPr kumimoji="1" lang="en-US" altLang="ja-JP" sz="2000" dirty="0" smtClean="0"/>
                        </a:p>
                      </a:txBody>
                      <a:tcPr/>
                    </a:tc>
                    <a:extLst>
                      <a:ext uri="{0D108BD9-81ED-4DB2-BD59-A6C34878D82A}">
                        <a16:rowId xmlns:a16="http://schemas.microsoft.com/office/drawing/2014/main" val="1226672286"/>
                      </a:ext>
                    </a:extLst>
                  </a:tr>
                  <a:tr h="370840">
                    <a:tc>
                      <a:txBody>
                        <a:bodyPr/>
                        <a:lstStyle/>
                        <a:p>
                          <a:pPr algn="ctr"/>
                          <a14:m>
                            <m:oMathPara xmlns:m="http://schemas.openxmlformats.org/officeDocument/2006/math">
                              <m:oMathParaPr>
                                <m:jc m:val="centerGroup"/>
                              </m:oMathParaPr>
                              <m:oMath xmlns:m="http://schemas.openxmlformats.org/officeDocument/2006/math">
                                <m:r>
                                  <a:rPr kumimoji="1" lang="en-US" altLang="ja-JP" sz="2000" b="0" i="1" smtClean="0">
                                    <a:latin typeface="Cambria Math" panose="02040503050406030204" pitchFamily="18" charset="0"/>
                                  </a:rPr>
                                  <m:t>𝐿𝐶𝐷</m:t>
                                </m:r>
                              </m:oMath>
                            </m:oMathPara>
                          </a14:m>
                          <a:endParaRPr kumimoji="1" lang="ja-JP" altLang="en-US" sz="2000" dirty="0"/>
                        </a:p>
                      </a:txBody>
                      <a:tcPr anchor="ctr"/>
                    </a:tc>
                    <a:tc>
                      <a:txBody>
                        <a:bodyPr/>
                        <a:lstStyle/>
                        <a:p>
                          <a:pPr algn="l"/>
                          <a:r>
                            <a:rPr kumimoji="1" lang="en-US" altLang="ja-JP" sz="2000" dirty="0" smtClean="0"/>
                            <a:t>cross-polytope LSH</a:t>
                          </a:r>
                          <a:r>
                            <a:rPr kumimoji="1" lang="ja-JP" altLang="en-US" sz="2000" dirty="0" smtClean="0"/>
                            <a:t>で用いる球面の分割数</a:t>
                          </a:r>
                          <a:endParaRPr kumimoji="1" lang="ja-JP" altLang="en-US" sz="2000" dirty="0"/>
                        </a:p>
                      </a:txBody>
                      <a:tcPr/>
                    </a:tc>
                    <a:extLst>
                      <a:ext uri="{0D108BD9-81ED-4DB2-BD59-A6C34878D82A}">
                        <a16:rowId xmlns:a16="http://schemas.microsoft.com/office/drawing/2014/main" val="1182196959"/>
                      </a:ext>
                    </a:extLst>
                  </a:tr>
                  <a:tr h="370840">
                    <a:tc>
                      <a:txBody>
                        <a:bodyPr/>
                        <a:lstStyle/>
                        <a:p>
                          <a:pPr algn="ctr"/>
                          <a14:m>
                            <m:oMathPara xmlns:m="http://schemas.openxmlformats.org/officeDocument/2006/math">
                              <m:oMathParaPr>
                                <m:jc m:val="centerGroup"/>
                              </m:oMathParaPr>
                              <m:oMath xmlns:m="http://schemas.openxmlformats.org/officeDocument/2006/math">
                                <m:r>
                                  <a:rPr kumimoji="1" lang="en-US" altLang="ja-JP" sz="2000" b="0" i="1" smtClean="0">
                                    <a:latin typeface="Cambria Math" panose="02040503050406030204" pitchFamily="18" charset="0"/>
                                  </a:rPr>
                                  <m:t>𝑙</m:t>
                                </m:r>
                              </m:oMath>
                            </m:oMathPara>
                          </a14:m>
                          <a:endParaRPr kumimoji="1" lang="ja-JP" altLang="en-US" sz="2000" dirty="0"/>
                        </a:p>
                      </a:txBody>
                      <a:tcPr anchor="ctr"/>
                    </a:tc>
                    <a:tc>
                      <a:txBody>
                        <a:bodyPr/>
                        <a:lstStyle/>
                        <a:p>
                          <a:pPr algn="l"/>
                          <a:r>
                            <a:rPr kumimoji="1" lang="ja-JP" altLang="en-US" sz="2000" dirty="0" smtClean="0"/>
                            <a:t>ハッシュテーブルの数</a:t>
                          </a:r>
                          <a:endParaRPr kumimoji="1" lang="ja-JP" altLang="en-US" sz="2000" dirty="0"/>
                        </a:p>
                      </a:txBody>
                      <a:tcPr/>
                    </a:tc>
                    <a:extLst>
                      <a:ext uri="{0D108BD9-81ED-4DB2-BD59-A6C34878D82A}">
                        <a16:rowId xmlns:a16="http://schemas.microsoft.com/office/drawing/2014/main" val="3052679087"/>
                      </a:ext>
                    </a:extLst>
                  </a:tr>
                </a:tbl>
              </a:graphicData>
            </a:graphic>
          </p:graphicFrame>
        </mc:Choice>
        <mc:Fallback xmlns="">
          <p:graphicFrame>
            <p:nvGraphicFramePr>
              <p:cNvPr id="6" name="表 5"/>
              <p:cNvGraphicFramePr>
                <a:graphicFrameLocks noGrp="1"/>
              </p:cNvGraphicFramePr>
              <p:nvPr>
                <p:extLst>
                  <p:ext uri="{D42A27DB-BD31-4B8C-83A1-F6EECF244321}">
                    <p14:modId xmlns:p14="http://schemas.microsoft.com/office/powerpoint/2010/main" val="1909667858"/>
                  </p:ext>
                </p:extLst>
              </p:nvPr>
            </p:nvGraphicFramePr>
            <p:xfrm>
              <a:off x="1630680" y="2292667"/>
              <a:ext cx="6096000" cy="1493520"/>
            </p:xfrm>
            <a:graphic>
              <a:graphicData uri="http://schemas.openxmlformats.org/drawingml/2006/table">
                <a:tbl>
                  <a:tblPr firstRow="1" bandRow="1">
                    <a:tableStyleId>{21E4AEA4-8DFA-4A89-87EB-49C32662AFE0}</a:tableStyleId>
                  </a:tblPr>
                  <a:tblGrid>
                    <a:gridCol w="3048000">
                      <a:extLst>
                        <a:ext uri="{9D8B030D-6E8A-4147-A177-3AD203B41FA5}">
                          <a16:colId xmlns:a16="http://schemas.microsoft.com/office/drawing/2014/main" val="485353915"/>
                        </a:ext>
                      </a:extLst>
                    </a:gridCol>
                    <a:gridCol w="3048000">
                      <a:extLst>
                        <a:ext uri="{9D8B030D-6E8A-4147-A177-3AD203B41FA5}">
                          <a16:colId xmlns:a16="http://schemas.microsoft.com/office/drawing/2014/main" val="3413464176"/>
                        </a:ext>
                      </a:extLst>
                    </a:gridCol>
                  </a:tblGrid>
                  <a:tr h="396240">
                    <a:tc>
                      <a:txBody>
                        <a:bodyPr/>
                        <a:lstStyle/>
                        <a:p>
                          <a:pPr algn="ctr"/>
                          <a:r>
                            <a:rPr kumimoji="1" lang="ja-JP" altLang="en-US" sz="2000" dirty="0" smtClean="0"/>
                            <a:t>パラメータ名</a:t>
                          </a:r>
                          <a:endParaRPr kumimoji="1" lang="ja-JP" altLang="en-US" sz="2000" dirty="0"/>
                        </a:p>
                      </a:txBody>
                      <a:tcPr anchor="ctr"/>
                    </a:tc>
                    <a:tc>
                      <a:txBody>
                        <a:bodyPr/>
                        <a:lstStyle/>
                        <a:p>
                          <a:pPr algn="l"/>
                          <a:r>
                            <a:rPr kumimoji="1" lang="ja-JP" altLang="en-US" sz="2000" dirty="0" smtClean="0"/>
                            <a:t>内容</a:t>
                          </a:r>
                          <a:endParaRPr kumimoji="1" lang="en-US" altLang="ja-JP" sz="2000" dirty="0" smtClean="0"/>
                        </a:p>
                      </a:txBody>
                      <a:tcPr/>
                    </a:tc>
                    <a:extLst>
                      <a:ext uri="{0D108BD9-81ED-4DB2-BD59-A6C34878D82A}">
                        <a16:rowId xmlns:a16="http://schemas.microsoft.com/office/drawing/2014/main" val="1226672286"/>
                      </a:ext>
                    </a:extLst>
                  </a:tr>
                  <a:tr h="701040">
                    <a:tc>
                      <a:txBody>
                        <a:bodyPr/>
                        <a:lstStyle/>
                        <a:p>
                          <a:endParaRPr lang="ja-JP"/>
                        </a:p>
                      </a:txBody>
                      <a:tcPr anchor="ctr">
                        <a:blipFill>
                          <a:blip r:embed="rId4"/>
                          <a:stretch>
                            <a:fillRect l="-200" t="-62069" r="-100599" b="-68966"/>
                          </a:stretch>
                        </a:blipFill>
                      </a:tcPr>
                    </a:tc>
                    <a:tc>
                      <a:txBody>
                        <a:bodyPr/>
                        <a:lstStyle/>
                        <a:p>
                          <a:pPr algn="l"/>
                          <a:r>
                            <a:rPr kumimoji="1" lang="en-US" altLang="ja-JP" sz="2000" dirty="0" smtClean="0"/>
                            <a:t>cross-polytope LSH</a:t>
                          </a:r>
                          <a:r>
                            <a:rPr kumimoji="1" lang="ja-JP" altLang="en-US" sz="2000" dirty="0" smtClean="0"/>
                            <a:t>で用いる球面の分割数</a:t>
                          </a:r>
                          <a:endParaRPr kumimoji="1" lang="ja-JP" altLang="en-US" sz="2000" dirty="0"/>
                        </a:p>
                      </a:txBody>
                      <a:tcPr/>
                    </a:tc>
                    <a:extLst>
                      <a:ext uri="{0D108BD9-81ED-4DB2-BD59-A6C34878D82A}">
                        <a16:rowId xmlns:a16="http://schemas.microsoft.com/office/drawing/2014/main" val="1182196959"/>
                      </a:ext>
                    </a:extLst>
                  </a:tr>
                  <a:tr h="396240">
                    <a:tc>
                      <a:txBody>
                        <a:bodyPr/>
                        <a:lstStyle/>
                        <a:p>
                          <a:endParaRPr lang="ja-JP"/>
                        </a:p>
                      </a:txBody>
                      <a:tcPr anchor="ctr">
                        <a:blipFill>
                          <a:blip r:embed="rId4"/>
                          <a:stretch>
                            <a:fillRect l="-200" t="-289231" r="-100599" b="-23077"/>
                          </a:stretch>
                        </a:blipFill>
                      </a:tcPr>
                    </a:tc>
                    <a:tc>
                      <a:txBody>
                        <a:bodyPr/>
                        <a:lstStyle/>
                        <a:p>
                          <a:pPr algn="l"/>
                          <a:r>
                            <a:rPr kumimoji="1" lang="ja-JP" altLang="en-US" sz="2000" dirty="0" smtClean="0"/>
                            <a:t>ハッシュテーブルの数</a:t>
                          </a:r>
                          <a:endParaRPr kumimoji="1" lang="ja-JP" altLang="en-US" sz="2000" dirty="0"/>
                        </a:p>
                      </a:txBody>
                      <a:tcPr/>
                    </a:tc>
                    <a:extLst>
                      <a:ext uri="{0D108BD9-81ED-4DB2-BD59-A6C34878D82A}">
                        <a16:rowId xmlns:a16="http://schemas.microsoft.com/office/drawing/2014/main" val="3052679087"/>
                      </a:ext>
                    </a:extLst>
                  </a:tr>
                </a:tbl>
              </a:graphicData>
            </a:graphic>
          </p:graphicFrame>
        </mc:Fallback>
      </mc:AlternateContent>
      <p:sp>
        <p:nvSpPr>
          <p:cNvPr id="7" name="スライド番号プレースホルダー 6"/>
          <p:cNvSpPr>
            <a:spLocks noGrp="1"/>
          </p:cNvSpPr>
          <p:nvPr>
            <p:ph type="sldNum" sz="quarter" idx="12"/>
          </p:nvPr>
        </p:nvSpPr>
        <p:spPr/>
        <p:txBody>
          <a:bodyPr/>
          <a:lstStyle/>
          <a:p>
            <a:fld id="{9F5033E9-932D-4E41-95C3-341F9A6DAE17}" type="slidenum">
              <a:rPr lang="en-US" altLang="ja-JP" smtClean="0"/>
              <a:pPr/>
              <a:t>23</a:t>
            </a:fld>
            <a:endParaRPr lang="en-US" altLang="ja-JP"/>
          </a:p>
        </p:txBody>
      </p:sp>
      <mc:AlternateContent xmlns:mc="http://schemas.openxmlformats.org/markup-compatibility/2006" xmlns:a14="http://schemas.microsoft.com/office/drawing/2010/main">
        <mc:Choice Requires="a14">
          <p:sp>
            <p:nvSpPr>
              <p:cNvPr id="8" name="テキスト ボックス 7"/>
              <p:cNvSpPr txBox="1"/>
              <p:nvPr/>
            </p:nvSpPr>
            <p:spPr>
              <a:xfrm>
                <a:off x="941494" y="4307840"/>
                <a:ext cx="4794326" cy="974306"/>
              </a:xfrm>
              <a:prstGeom prst="rect">
                <a:avLst/>
              </a:prstGeom>
              <a:noFill/>
            </p:spPr>
            <p:txBody>
              <a:bodyPr wrap="none" rtlCol="0">
                <a:spAutoFit/>
              </a:bodyPr>
              <a:lstStyle/>
              <a:p>
                <a:r>
                  <a:rPr kumimoji="1" lang="en-US" altLang="ja-JP" dirty="0" smtClean="0"/>
                  <a:t>FALCONN</a:t>
                </a:r>
                <a:r>
                  <a:rPr kumimoji="1" lang="ja-JP" altLang="en-US" dirty="0" smtClean="0"/>
                  <a:t>の衝突確率 </a:t>
                </a:r>
                <a:r>
                  <a:rPr kumimoji="1" lang="en-US" altLang="ja-JP" dirty="0" smtClean="0"/>
                  <a:t>( </a:t>
                </a:r>
                <a:r>
                  <a:rPr kumimoji="1" lang="ja-JP" altLang="en-US" dirty="0" smtClean="0"/>
                  <a:t>ただし、</a:t>
                </a:r>
                <a:r>
                  <a:rPr kumimoji="1" lang="en-US" altLang="ja-JP" dirty="0" smtClean="0"/>
                  <a:t> </a:t>
                </a:r>
                <a14:m>
                  <m:oMath xmlns:m="http://schemas.openxmlformats.org/officeDocument/2006/math">
                    <m:d>
                      <m:dPr>
                        <m:begChr m:val="‖"/>
                        <m:endChr m:val="‖"/>
                        <m:ctrlPr>
                          <a:rPr kumimoji="1" lang="en-US" altLang="ja-JP" i="1" smtClean="0">
                            <a:latin typeface="Cambria Math" panose="02040503050406030204" pitchFamily="18" charset="0"/>
                          </a:rPr>
                        </m:ctrlPr>
                      </m:dPr>
                      <m:e>
                        <m:r>
                          <a:rPr kumimoji="1" lang="en-US" altLang="ja-JP" b="0" i="1" smtClean="0">
                            <a:latin typeface="Cambria Math" panose="02040503050406030204" pitchFamily="18" charset="0"/>
                          </a:rPr>
                          <m:t>𝑝</m:t>
                        </m:r>
                        <m:r>
                          <a:rPr kumimoji="1" lang="en-US" altLang="ja-JP" b="0" i="1" smtClean="0">
                            <a:latin typeface="Cambria Math" panose="02040503050406030204" pitchFamily="18" charset="0"/>
                          </a:rPr>
                          <m:t>−</m:t>
                        </m:r>
                        <m:r>
                          <a:rPr kumimoji="1" lang="en-US" altLang="ja-JP" b="0" i="1" smtClean="0">
                            <a:latin typeface="Cambria Math" panose="02040503050406030204" pitchFamily="18" charset="0"/>
                          </a:rPr>
                          <m:t>𝑞</m:t>
                        </m:r>
                      </m:e>
                    </m:d>
                    <m:r>
                      <a:rPr kumimoji="1" lang="en-US" altLang="ja-JP" b="0" i="1" smtClean="0">
                        <a:latin typeface="Cambria Math" panose="02040503050406030204" pitchFamily="18" charset="0"/>
                      </a:rPr>
                      <m:t>&lt;</m:t>
                    </m:r>
                    <m:r>
                      <a:rPr kumimoji="1" lang="en-US" altLang="ja-JP" b="0" i="1" smtClean="0">
                        <a:latin typeface="Cambria Math" panose="02040503050406030204" pitchFamily="18" charset="0"/>
                      </a:rPr>
                      <m:t>𝑟</m:t>
                    </m:r>
                  </m:oMath>
                </a14:m>
                <a:r>
                  <a:rPr kumimoji="1" lang="en-US" altLang="ja-JP" dirty="0" smtClean="0"/>
                  <a:t> )</a:t>
                </a:r>
              </a:p>
              <a:p>
                <a:pPr/>
                <a14:m>
                  <m:oMathPara xmlns:m="http://schemas.openxmlformats.org/officeDocument/2006/math">
                    <m:oMathParaPr>
                      <m:jc m:val="centerGroup"/>
                    </m:oMathParaPr>
                    <m:oMath xmlns:m="http://schemas.openxmlformats.org/officeDocument/2006/math">
                      <m:func>
                        <m:funcPr>
                          <m:ctrlPr>
                            <a:rPr kumimoji="1" lang="en-US" altLang="ja-JP" i="1" smtClean="0">
                              <a:latin typeface="Cambria Math" panose="02040503050406030204" pitchFamily="18" charset="0"/>
                            </a:rPr>
                          </m:ctrlPr>
                        </m:funcPr>
                        <m:fName>
                          <m:r>
                            <m:rPr>
                              <m:sty m:val="p"/>
                            </m:rPr>
                            <a:rPr kumimoji="1" lang="en-US" altLang="ja-JP" i="0" smtClean="0">
                              <a:latin typeface="Cambria Math" panose="02040503050406030204" pitchFamily="18" charset="0"/>
                            </a:rPr>
                            <m:t>ln</m:t>
                          </m:r>
                        </m:fName>
                        <m:e>
                          <m:f>
                            <m:fPr>
                              <m:ctrlPr>
                                <a:rPr kumimoji="1" lang="en-US" altLang="ja-JP" i="1" smtClean="0">
                                  <a:latin typeface="Cambria Math" panose="02040503050406030204" pitchFamily="18" charset="0"/>
                                </a:rPr>
                              </m:ctrlPr>
                            </m:fPr>
                            <m:num>
                              <m:r>
                                <a:rPr kumimoji="1" lang="en-US" altLang="ja-JP" b="0" i="1" smtClean="0">
                                  <a:latin typeface="Cambria Math" panose="02040503050406030204" pitchFamily="18" charset="0"/>
                                </a:rPr>
                                <m:t>1</m:t>
                              </m:r>
                            </m:num>
                            <m:den>
                              <m:r>
                                <m:rPr>
                                  <m:sty m:val="p"/>
                                </m:rPr>
                                <a:rPr kumimoji="1" lang="en-US" altLang="ja-JP" b="0" i="0" smtClean="0">
                                  <a:latin typeface="Cambria Math" panose="02040503050406030204" pitchFamily="18" charset="0"/>
                                </a:rPr>
                                <m:t>Pr</m:t>
                              </m:r>
                              <m:r>
                                <a:rPr kumimoji="1" lang="en-US" altLang="ja-JP" b="0" i="1" smtClean="0">
                                  <a:latin typeface="Cambria Math" panose="02040503050406030204" pitchFamily="18" charset="0"/>
                                </a:rPr>
                                <m:t>⁡(</m:t>
                              </m:r>
                              <m:r>
                                <a:rPr kumimoji="1" lang="en-US" altLang="ja-JP" b="0" i="1" smtClean="0">
                                  <a:latin typeface="Cambria Math" panose="02040503050406030204" pitchFamily="18" charset="0"/>
                                </a:rPr>
                                <m:t>𝑝</m:t>
                              </m:r>
                              <m:r>
                                <a:rPr kumimoji="1" lang="en-US" altLang="ja-JP" b="0" i="1" smtClean="0">
                                  <a:latin typeface="Cambria Math" panose="02040503050406030204" pitchFamily="18" charset="0"/>
                                </a:rPr>
                                <m:t>,</m:t>
                              </m:r>
                              <m:r>
                                <a:rPr kumimoji="1" lang="en-US" altLang="ja-JP" b="0" i="1" smtClean="0">
                                  <a:latin typeface="Cambria Math" panose="02040503050406030204" pitchFamily="18" charset="0"/>
                                </a:rPr>
                                <m:t>𝑞</m:t>
                              </m:r>
                              <m:r>
                                <a:rPr kumimoji="1" lang="en-US" altLang="ja-JP" b="0" i="1" smtClean="0">
                                  <a:latin typeface="Cambria Math" panose="02040503050406030204" pitchFamily="18" charset="0"/>
                                </a:rPr>
                                <m:t>)</m:t>
                              </m:r>
                            </m:den>
                          </m:f>
                        </m:e>
                      </m:func>
                      <m:r>
                        <a:rPr kumimoji="1" lang="en-US" altLang="ja-JP" b="0" i="1" smtClean="0">
                          <a:latin typeface="Cambria Math" panose="02040503050406030204" pitchFamily="18" charset="0"/>
                        </a:rPr>
                        <m:t>=</m:t>
                      </m:r>
                      <m:f>
                        <m:fPr>
                          <m:ctrlPr>
                            <a:rPr kumimoji="1" lang="en-US" altLang="ja-JP" b="0" i="1" smtClean="0">
                              <a:latin typeface="Cambria Math" panose="02040503050406030204" pitchFamily="18" charset="0"/>
                            </a:rPr>
                          </m:ctrlPr>
                        </m:fPr>
                        <m:num>
                          <m:sSup>
                            <m:sSupPr>
                              <m:ctrlPr>
                                <a:rPr kumimoji="1" lang="en-US" altLang="ja-JP" b="0" i="1" smtClean="0">
                                  <a:latin typeface="Cambria Math" panose="02040503050406030204" pitchFamily="18" charset="0"/>
                                </a:rPr>
                              </m:ctrlPr>
                            </m:sSupPr>
                            <m:e>
                              <m:r>
                                <a:rPr kumimoji="1" lang="en-US" altLang="ja-JP" b="0" i="1" smtClean="0">
                                  <a:latin typeface="Cambria Math" panose="02040503050406030204" pitchFamily="18" charset="0"/>
                                </a:rPr>
                                <m:t>𝑟</m:t>
                              </m:r>
                            </m:e>
                            <m:sup>
                              <m:r>
                                <a:rPr kumimoji="1" lang="en-US" altLang="ja-JP" b="0" i="1" smtClean="0">
                                  <a:latin typeface="Cambria Math" panose="02040503050406030204" pitchFamily="18" charset="0"/>
                                </a:rPr>
                                <m:t>2</m:t>
                              </m:r>
                            </m:sup>
                          </m:sSup>
                        </m:num>
                        <m:den>
                          <m:r>
                            <a:rPr kumimoji="1" lang="en-US" altLang="ja-JP" b="0" i="1" smtClean="0">
                              <a:latin typeface="Cambria Math" panose="02040503050406030204" pitchFamily="18" charset="0"/>
                            </a:rPr>
                            <m:t>4−</m:t>
                          </m:r>
                          <m:sSup>
                            <m:sSupPr>
                              <m:ctrlPr>
                                <a:rPr kumimoji="1" lang="en-US" altLang="ja-JP" b="0" i="1" smtClean="0">
                                  <a:latin typeface="Cambria Math" panose="02040503050406030204" pitchFamily="18" charset="0"/>
                                </a:rPr>
                              </m:ctrlPr>
                            </m:sSupPr>
                            <m:e>
                              <m:r>
                                <a:rPr kumimoji="1" lang="en-US" altLang="ja-JP" b="0" i="1" smtClean="0">
                                  <a:latin typeface="Cambria Math" panose="02040503050406030204" pitchFamily="18" charset="0"/>
                                </a:rPr>
                                <m:t>𝑟</m:t>
                              </m:r>
                            </m:e>
                            <m:sup>
                              <m:r>
                                <a:rPr kumimoji="1" lang="en-US" altLang="ja-JP" b="0" i="1" smtClean="0">
                                  <a:latin typeface="Cambria Math" panose="02040503050406030204" pitchFamily="18" charset="0"/>
                                </a:rPr>
                                <m:t>2</m:t>
                              </m:r>
                            </m:sup>
                          </m:sSup>
                        </m:den>
                      </m:f>
                      <m:r>
                        <a:rPr lang="en-US" altLang="ja-JP" i="1">
                          <a:latin typeface="Cambria Math" panose="02040503050406030204" pitchFamily="18" charset="0"/>
                          <a:ea typeface="Cambria Math" panose="02040503050406030204" pitchFamily="18" charset="0"/>
                        </a:rPr>
                        <m:t>∙</m:t>
                      </m:r>
                      <m:func>
                        <m:funcPr>
                          <m:ctrlPr>
                            <a:rPr lang="en-US" altLang="ja-JP" i="1" smtClean="0">
                              <a:latin typeface="Cambria Math" panose="02040503050406030204" pitchFamily="18" charset="0"/>
                              <a:ea typeface="Cambria Math" panose="02040503050406030204" pitchFamily="18" charset="0"/>
                            </a:rPr>
                          </m:ctrlPr>
                        </m:funcPr>
                        <m:fName>
                          <m:r>
                            <m:rPr>
                              <m:sty m:val="p"/>
                            </m:rPr>
                            <a:rPr lang="en-US" altLang="ja-JP" i="0" smtClean="0">
                              <a:latin typeface="Cambria Math" panose="02040503050406030204" pitchFamily="18" charset="0"/>
                              <a:ea typeface="Cambria Math" panose="02040503050406030204" pitchFamily="18" charset="0"/>
                            </a:rPr>
                            <m:t>ln</m:t>
                          </m:r>
                        </m:fName>
                        <m:e>
                          <m:r>
                            <a:rPr lang="en-US" altLang="ja-JP" b="0" i="1" smtClean="0">
                              <a:latin typeface="Cambria Math" panose="02040503050406030204" pitchFamily="18" charset="0"/>
                              <a:ea typeface="Cambria Math" panose="02040503050406030204" pitchFamily="18" charset="0"/>
                            </a:rPr>
                            <m:t>𝐿𝐶𝐷</m:t>
                          </m:r>
                        </m:e>
                      </m:func>
                      <m:r>
                        <a:rPr lang="en-US" altLang="ja-JP" b="0" i="1" smtClean="0">
                          <a:latin typeface="Cambria Math" panose="02040503050406030204" pitchFamily="18" charset="0"/>
                          <a:ea typeface="Cambria Math" panose="02040503050406030204" pitchFamily="18" charset="0"/>
                        </a:rPr>
                        <m:t>+</m:t>
                      </m:r>
                      <m:sSub>
                        <m:sSubPr>
                          <m:ctrlPr>
                            <a:rPr lang="en-US" altLang="ja-JP" b="0" i="1" smtClean="0">
                              <a:latin typeface="Cambria Math" panose="02040503050406030204" pitchFamily="18" charset="0"/>
                              <a:ea typeface="Cambria Math" panose="02040503050406030204" pitchFamily="18" charset="0"/>
                            </a:rPr>
                          </m:ctrlPr>
                        </m:sSubPr>
                        <m:e>
                          <m:r>
                            <a:rPr lang="en-US" altLang="ja-JP" b="0" i="1" smtClean="0">
                              <a:latin typeface="Cambria Math" panose="02040503050406030204" pitchFamily="18" charset="0"/>
                              <a:ea typeface="Cambria Math" panose="02040503050406030204" pitchFamily="18" charset="0"/>
                            </a:rPr>
                            <m:t>𝑂</m:t>
                          </m:r>
                        </m:e>
                        <m:sub>
                          <m:r>
                            <a:rPr lang="en-US" altLang="ja-JP" b="0" i="1" smtClean="0">
                              <a:latin typeface="Cambria Math" panose="02040503050406030204" pitchFamily="18" charset="0"/>
                              <a:ea typeface="Cambria Math" panose="02040503050406030204" pitchFamily="18" charset="0"/>
                            </a:rPr>
                            <m:t>𝑟</m:t>
                          </m:r>
                        </m:sub>
                      </m:sSub>
                      <m:r>
                        <a:rPr lang="en-US" altLang="ja-JP" b="0" i="1" smtClean="0">
                          <a:latin typeface="Cambria Math" panose="02040503050406030204" pitchFamily="18" charset="0"/>
                          <a:ea typeface="Cambria Math" panose="02040503050406030204" pitchFamily="18" charset="0"/>
                        </a:rPr>
                        <m:t>(</m:t>
                      </m:r>
                      <m:func>
                        <m:funcPr>
                          <m:ctrlPr>
                            <a:rPr lang="en-US" altLang="ja-JP" b="0" i="1" smtClean="0">
                              <a:latin typeface="Cambria Math" panose="02040503050406030204" pitchFamily="18" charset="0"/>
                              <a:ea typeface="Cambria Math" panose="02040503050406030204" pitchFamily="18" charset="0"/>
                            </a:rPr>
                          </m:ctrlPr>
                        </m:funcPr>
                        <m:fName>
                          <m:r>
                            <m:rPr>
                              <m:sty m:val="p"/>
                            </m:rPr>
                            <a:rPr lang="en-US" altLang="ja-JP" b="0" i="0" smtClean="0">
                              <a:latin typeface="Cambria Math" panose="02040503050406030204" pitchFamily="18" charset="0"/>
                              <a:ea typeface="Cambria Math" panose="02040503050406030204" pitchFamily="18" charset="0"/>
                            </a:rPr>
                            <m:t>ln</m:t>
                          </m:r>
                        </m:fName>
                        <m:e>
                          <m:func>
                            <m:funcPr>
                              <m:ctrlPr>
                                <a:rPr lang="en-US" altLang="ja-JP" b="0" i="1" smtClean="0">
                                  <a:latin typeface="Cambria Math" panose="02040503050406030204" pitchFamily="18" charset="0"/>
                                  <a:ea typeface="Cambria Math" panose="02040503050406030204" pitchFamily="18" charset="0"/>
                                </a:rPr>
                              </m:ctrlPr>
                            </m:funcPr>
                            <m:fName>
                              <m:r>
                                <m:rPr>
                                  <m:sty m:val="p"/>
                                </m:rPr>
                                <a:rPr lang="en-US" altLang="ja-JP" b="0" i="0" smtClean="0">
                                  <a:latin typeface="Cambria Math" panose="02040503050406030204" pitchFamily="18" charset="0"/>
                                  <a:ea typeface="Cambria Math" panose="02040503050406030204" pitchFamily="18" charset="0"/>
                                </a:rPr>
                                <m:t>ln</m:t>
                              </m:r>
                            </m:fName>
                            <m:e>
                              <m:r>
                                <a:rPr lang="en-US" altLang="ja-JP" b="0" i="1" smtClean="0">
                                  <a:latin typeface="Cambria Math" panose="02040503050406030204" pitchFamily="18" charset="0"/>
                                  <a:ea typeface="Cambria Math" panose="02040503050406030204" pitchFamily="18" charset="0"/>
                                </a:rPr>
                                <m:t>𝐿𝐶𝐷</m:t>
                              </m:r>
                            </m:e>
                          </m:func>
                        </m:e>
                      </m:func>
                      <m:r>
                        <a:rPr lang="en-US" altLang="ja-JP" b="0" i="1" smtClean="0">
                          <a:latin typeface="Cambria Math" panose="02040503050406030204" pitchFamily="18" charset="0"/>
                          <a:ea typeface="Cambria Math" panose="02040503050406030204" pitchFamily="18" charset="0"/>
                        </a:rPr>
                        <m:t>)</m:t>
                      </m:r>
                    </m:oMath>
                  </m:oMathPara>
                </a14:m>
                <a:endParaRPr kumimoji="1" lang="ja-JP" altLang="en-US" dirty="0"/>
              </a:p>
            </p:txBody>
          </p:sp>
        </mc:Choice>
        <mc:Fallback xmlns="">
          <p:sp>
            <p:nvSpPr>
              <p:cNvPr id="8" name="テキスト ボックス 7"/>
              <p:cNvSpPr txBox="1">
                <a:spLocks noRot="1" noChangeAspect="1" noMove="1" noResize="1" noEditPoints="1" noAdjustHandles="1" noChangeArrowheads="1" noChangeShapeType="1" noTextEdit="1"/>
              </p:cNvSpPr>
              <p:nvPr/>
            </p:nvSpPr>
            <p:spPr>
              <a:xfrm>
                <a:off x="941494" y="4307840"/>
                <a:ext cx="4794326" cy="974306"/>
              </a:xfrm>
              <a:prstGeom prst="rect">
                <a:avLst/>
              </a:prstGeom>
              <a:blipFill>
                <a:blip r:embed="rId3"/>
                <a:stretch>
                  <a:fillRect l="-1017" t="-5031" r="-254"/>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30989038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000" dirty="0" smtClean="0">
                <a:latin typeface="+mn-ea"/>
                <a:ea typeface="+mn-ea"/>
              </a:rPr>
              <a:t>コードクローン</a:t>
            </a:r>
            <a:endParaRPr kumimoji="1" lang="ja-JP" altLang="en-US" sz="4000" dirty="0">
              <a:latin typeface="+mn-ea"/>
              <a:ea typeface="+mn-ea"/>
            </a:endParaRPr>
          </a:p>
        </p:txBody>
      </p:sp>
      <p:sp>
        <p:nvSpPr>
          <p:cNvPr id="3" name="コンテンツ プレースホルダー 2"/>
          <p:cNvSpPr>
            <a:spLocks noGrp="1"/>
          </p:cNvSpPr>
          <p:nvPr>
            <p:ph idx="1"/>
          </p:nvPr>
        </p:nvSpPr>
        <p:spPr/>
        <p:txBody>
          <a:bodyPr/>
          <a:lstStyle/>
          <a:p>
            <a:pPr marL="0" indent="0">
              <a:buNone/>
            </a:pPr>
            <a:r>
              <a:rPr lang="ja-JP" altLang="ja-JP" sz="2400" dirty="0" smtClean="0">
                <a:latin typeface="+mn-ea"/>
              </a:rPr>
              <a:t>ソースコード</a:t>
            </a:r>
            <a:r>
              <a:rPr lang="ja-JP" altLang="en-US" sz="2400" dirty="0" smtClean="0">
                <a:latin typeface="+mn-ea"/>
              </a:rPr>
              <a:t>の同一</a:t>
            </a:r>
            <a:r>
              <a:rPr lang="ja-JP" altLang="ja-JP" sz="2400" dirty="0" smtClean="0">
                <a:latin typeface="+mn-ea"/>
              </a:rPr>
              <a:t>また</a:t>
            </a:r>
            <a:r>
              <a:rPr lang="ja-JP" altLang="ja-JP" sz="2400" dirty="0">
                <a:latin typeface="+mn-ea"/>
              </a:rPr>
              <a:t>は類似</a:t>
            </a:r>
            <a:r>
              <a:rPr lang="ja-JP" altLang="ja-JP" sz="2400" dirty="0" smtClean="0">
                <a:latin typeface="+mn-ea"/>
              </a:rPr>
              <a:t>した部分</a:t>
            </a:r>
            <a:r>
              <a:rPr lang="ja-JP" altLang="ja-JP" sz="2400" dirty="0">
                <a:latin typeface="+mn-ea"/>
              </a:rPr>
              <a:t>を持つ</a:t>
            </a:r>
            <a:r>
              <a:rPr lang="ja-JP" altLang="ja-JP" sz="2400" dirty="0" smtClean="0">
                <a:latin typeface="+mn-ea"/>
              </a:rPr>
              <a:t>コード片</a:t>
            </a:r>
            <a:endParaRPr lang="en-US" altLang="ja-JP" sz="2400" dirty="0" smtClean="0">
              <a:latin typeface="+mn-ea"/>
            </a:endParaRPr>
          </a:p>
          <a:p>
            <a:pPr lvl="1"/>
            <a:r>
              <a:rPr lang="ja-JP" altLang="ja-JP" sz="2000" dirty="0">
                <a:latin typeface="+mn-ea"/>
              </a:rPr>
              <a:t>ソフトウェア保守を困難にする大きな要因の</a:t>
            </a:r>
            <a:r>
              <a:rPr lang="en-US" altLang="ja-JP" sz="2000" dirty="0">
                <a:latin typeface="+mn-ea"/>
              </a:rPr>
              <a:t>1 </a:t>
            </a:r>
            <a:r>
              <a:rPr lang="ja-JP" altLang="ja-JP" sz="2000" dirty="0">
                <a:latin typeface="+mn-ea"/>
              </a:rPr>
              <a:t>つ</a:t>
            </a:r>
            <a:endParaRPr kumimoji="1" lang="ja-JP" altLang="en-US" sz="2000" dirty="0">
              <a:latin typeface="+mn-ea"/>
            </a:endParaRPr>
          </a:p>
        </p:txBody>
      </p:sp>
      <p:sp>
        <p:nvSpPr>
          <p:cNvPr id="9" name="メモ 8"/>
          <p:cNvSpPr/>
          <p:nvPr/>
        </p:nvSpPr>
        <p:spPr>
          <a:xfrm>
            <a:off x="1815921" y="3181083"/>
            <a:ext cx="2228044" cy="2945080"/>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0" name="メモ 9"/>
          <p:cNvSpPr/>
          <p:nvPr/>
        </p:nvSpPr>
        <p:spPr>
          <a:xfrm>
            <a:off x="5097888" y="3181083"/>
            <a:ext cx="2228044" cy="2945080"/>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2" name="L 字 11"/>
          <p:cNvSpPr/>
          <p:nvPr/>
        </p:nvSpPr>
        <p:spPr>
          <a:xfrm rot="5400000">
            <a:off x="2587802" y="3285413"/>
            <a:ext cx="684281" cy="1502537"/>
          </a:xfrm>
          <a:prstGeom prst="corner">
            <a:avLst>
              <a:gd name="adj1" fmla="val 149066"/>
              <a:gd name="adj2" fmla="val 6544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3" name="L 字 12"/>
          <p:cNvSpPr/>
          <p:nvPr/>
        </p:nvSpPr>
        <p:spPr>
          <a:xfrm rot="5400000">
            <a:off x="2587801" y="4501224"/>
            <a:ext cx="684281" cy="1502537"/>
          </a:xfrm>
          <a:prstGeom prst="corner">
            <a:avLst>
              <a:gd name="adj1" fmla="val 149066"/>
              <a:gd name="adj2" fmla="val 6544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4" name="L 字 13"/>
          <p:cNvSpPr/>
          <p:nvPr/>
        </p:nvSpPr>
        <p:spPr>
          <a:xfrm rot="5400000">
            <a:off x="5869769" y="3285413"/>
            <a:ext cx="684281" cy="1502537"/>
          </a:xfrm>
          <a:prstGeom prst="corner">
            <a:avLst>
              <a:gd name="adj1" fmla="val 149066"/>
              <a:gd name="adj2" fmla="val 6544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5" name="テキスト ボックス 14"/>
          <p:cNvSpPr txBox="1"/>
          <p:nvPr/>
        </p:nvSpPr>
        <p:spPr>
          <a:xfrm>
            <a:off x="3802236" y="2614411"/>
            <a:ext cx="1558440" cy="369332"/>
          </a:xfrm>
          <a:prstGeom prst="rect">
            <a:avLst/>
          </a:prstGeom>
          <a:ln>
            <a:solidFill>
              <a:schemeClr val="tx1"/>
            </a:solidFill>
          </a:ln>
        </p:spPr>
        <p:style>
          <a:lnRef idx="2">
            <a:schemeClr val="accent2"/>
          </a:lnRef>
          <a:fillRef idx="1">
            <a:schemeClr val="lt1"/>
          </a:fillRef>
          <a:effectRef idx="0">
            <a:schemeClr val="accent2"/>
          </a:effectRef>
          <a:fontRef idx="minor">
            <a:schemeClr val="dk1"/>
          </a:fontRef>
        </p:style>
        <p:txBody>
          <a:bodyPr wrap="none" rtlCol="0">
            <a:spAutoFit/>
          </a:bodyPr>
          <a:lstStyle/>
          <a:p>
            <a:pPr algn="ctr"/>
            <a:r>
              <a:rPr kumimoji="1" lang="ja-JP" altLang="en-US" smtClean="0">
                <a:latin typeface="+mn-ea"/>
              </a:rPr>
              <a:t>コードクローン</a:t>
            </a:r>
            <a:endParaRPr kumimoji="1" lang="en-US" altLang="ja-JP" smtClean="0">
              <a:latin typeface="+mn-ea"/>
            </a:endParaRPr>
          </a:p>
        </p:txBody>
      </p:sp>
      <p:cxnSp>
        <p:nvCxnSpPr>
          <p:cNvPr id="17" name="直線矢印コネクタ 16"/>
          <p:cNvCxnSpPr>
            <a:stCxn id="15" idx="2"/>
            <a:endCxn id="12" idx="2"/>
          </p:cNvCxnSpPr>
          <p:nvPr/>
        </p:nvCxnSpPr>
        <p:spPr>
          <a:xfrm flipH="1">
            <a:off x="2929942" y="2983743"/>
            <a:ext cx="1651514" cy="71079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a:stCxn id="15" idx="2"/>
            <a:endCxn id="13" idx="2"/>
          </p:cNvCxnSpPr>
          <p:nvPr/>
        </p:nvCxnSpPr>
        <p:spPr>
          <a:xfrm flipH="1">
            <a:off x="2929941" y="2983743"/>
            <a:ext cx="1651515" cy="192660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a:stCxn id="15" idx="2"/>
            <a:endCxn id="14" idx="2"/>
          </p:cNvCxnSpPr>
          <p:nvPr/>
        </p:nvCxnSpPr>
        <p:spPr>
          <a:xfrm>
            <a:off x="4581456" y="2983743"/>
            <a:ext cx="1630453" cy="71079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直線矢印コネクタ 25"/>
          <p:cNvCxnSpPr/>
          <p:nvPr/>
        </p:nvCxnSpPr>
        <p:spPr>
          <a:xfrm flipV="1">
            <a:off x="2750652" y="4378822"/>
            <a:ext cx="0" cy="513457"/>
          </a:xfrm>
          <a:prstGeom prst="straightConnector1">
            <a:avLst/>
          </a:prstGeom>
          <a:ln>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7" name="直線矢印コネクタ 36"/>
          <p:cNvCxnSpPr>
            <a:stCxn id="13" idx="3"/>
            <a:endCxn id="14" idx="1"/>
          </p:cNvCxnSpPr>
          <p:nvPr/>
        </p:nvCxnSpPr>
        <p:spPr>
          <a:xfrm flipV="1">
            <a:off x="3681210" y="4036682"/>
            <a:ext cx="1779431" cy="1097584"/>
          </a:xfrm>
          <a:prstGeom prst="straightConnector1">
            <a:avLst/>
          </a:prstGeom>
          <a:ln>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44" name="テキスト ボックス 43"/>
          <p:cNvSpPr txBox="1"/>
          <p:nvPr/>
        </p:nvSpPr>
        <p:spPr>
          <a:xfrm>
            <a:off x="5360676" y="5252493"/>
            <a:ext cx="1414169" cy="369332"/>
          </a:xfrm>
          <a:prstGeom prst="rect">
            <a:avLst/>
          </a:prstGeom>
          <a:ln>
            <a:solidFill>
              <a:srgbClr val="FF0000"/>
            </a:solidFill>
          </a:ln>
        </p:spPr>
        <p:style>
          <a:lnRef idx="2">
            <a:schemeClr val="accent2"/>
          </a:lnRef>
          <a:fillRef idx="1">
            <a:schemeClr val="lt1"/>
          </a:fillRef>
          <a:effectRef idx="0">
            <a:schemeClr val="accent2"/>
          </a:effectRef>
          <a:fontRef idx="minor">
            <a:schemeClr val="dk1"/>
          </a:fontRef>
        </p:style>
        <p:txBody>
          <a:bodyPr wrap="none" rtlCol="0">
            <a:spAutoFit/>
          </a:bodyPr>
          <a:lstStyle/>
          <a:p>
            <a:pPr algn="ctr"/>
            <a:r>
              <a:rPr kumimoji="1" lang="ja-JP" altLang="en-US" smtClean="0">
                <a:latin typeface="+mn-ea"/>
              </a:rPr>
              <a:t>クローンペア</a:t>
            </a:r>
            <a:endParaRPr kumimoji="1" lang="en-US" altLang="ja-JP" smtClean="0">
              <a:latin typeface="+mn-ea"/>
            </a:endParaRPr>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3</a:t>
            </a:fld>
            <a:endParaRPr lang="en-US" altLang="ja-JP"/>
          </a:p>
        </p:txBody>
      </p:sp>
    </p:spTree>
    <p:extLst>
      <p:ext uri="{BB962C8B-B14F-4D97-AF65-F5344CB8AC3E}">
        <p14:creationId xmlns:p14="http://schemas.microsoft.com/office/powerpoint/2010/main" val="35928120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274638"/>
            <a:ext cx="9144000" cy="1143000"/>
          </a:xfrm>
        </p:spPr>
        <p:txBody>
          <a:bodyPr/>
          <a:lstStyle/>
          <a:p>
            <a:r>
              <a:rPr lang="en-US" altLang="ja-JP" sz="4000" dirty="0"/>
              <a:t>LSH</a:t>
            </a:r>
            <a:r>
              <a:rPr lang="ja-JP" altLang="en-US" sz="4000" dirty="0"/>
              <a:t>を用いる</a:t>
            </a:r>
            <a:r>
              <a:rPr lang="ja-JP" altLang="en-US" sz="4000" dirty="0" smtClean="0"/>
              <a:t>コードクローン検出法</a:t>
            </a:r>
            <a:r>
              <a:rPr lang="en-US" altLang="ja-JP" sz="4000" dirty="0" smtClean="0"/>
              <a:t>(1/2</a:t>
            </a:r>
            <a:r>
              <a:rPr lang="en-US" altLang="ja-JP" sz="4000" dirty="0"/>
              <a:t>)</a:t>
            </a:r>
            <a:endParaRPr kumimoji="1" lang="ja-JP" altLang="en-US" sz="4000" dirty="0"/>
          </a:p>
        </p:txBody>
      </p:sp>
      <p:sp>
        <p:nvSpPr>
          <p:cNvPr id="3" name="コンテンツ プレースホルダー 2"/>
          <p:cNvSpPr>
            <a:spLocks noGrp="1"/>
          </p:cNvSpPr>
          <p:nvPr>
            <p:ph idx="1"/>
          </p:nvPr>
        </p:nvSpPr>
        <p:spPr/>
        <p:txBody>
          <a:bodyPr/>
          <a:lstStyle/>
          <a:p>
            <a:pPr marL="0" indent="0">
              <a:buNone/>
            </a:pPr>
            <a:r>
              <a:rPr lang="ja-JP" altLang="en-US" sz="2400" dirty="0" smtClean="0"/>
              <a:t>検出法毎の粒度で特徴ベクトルを生成し，</a:t>
            </a:r>
            <a:r>
              <a:rPr lang="en-US" altLang="ja-JP" sz="2400" dirty="0" smtClean="0"/>
              <a:t>LSH</a:t>
            </a:r>
            <a:r>
              <a:rPr lang="ja-JP" altLang="en-US" sz="2400" dirty="0" smtClean="0"/>
              <a:t>を用いて</a:t>
            </a:r>
            <a:r>
              <a:rPr lang="en-US" altLang="ja-JP" sz="2400" dirty="0" smtClean="0"/>
              <a:t/>
            </a:r>
            <a:br>
              <a:rPr lang="en-US" altLang="ja-JP" sz="2400" dirty="0" smtClean="0"/>
            </a:br>
            <a:r>
              <a:rPr lang="ja-JP" altLang="en-US" sz="2400" dirty="0" smtClean="0"/>
              <a:t>クラスタリングを行い，同じクラスタ内のベクトルのみ</a:t>
            </a:r>
            <a:r>
              <a:rPr lang="en-US" altLang="ja-JP" sz="2400" dirty="0" smtClean="0"/>
              <a:t/>
            </a:r>
            <a:br>
              <a:rPr lang="en-US" altLang="ja-JP" sz="2400" dirty="0" smtClean="0"/>
            </a:br>
            <a:r>
              <a:rPr lang="ja-JP" altLang="en-US" sz="2400" dirty="0" smtClean="0"/>
              <a:t>類似度を計算する</a:t>
            </a:r>
            <a:endParaRPr lang="en-US" altLang="ja-JP" sz="2400" dirty="0" smtClean="0"/>
          </a:p>
          <a:p>
            <a:pPr marL="0" indent="0">
              <a:buNone/>
            </a:pPr>
            <a:endParaRPr kumimoji="1" lang="en-US" altLang="ja-JP" sz="2400" dirty="0" smtClean="0"/>
          </a:p>
          <a:p>
            <a:r>
              <a:rPr kumimoji="1" lang="ja-JP" altLang="en-US" sz="2400" dirty="0" smtClean="0"/>
              <a:t>例</a:t>
            </a:r>
            <a:endParaRPr kumimoji="1" lang="en-US" altLang="ja-JP" sz="2000" dirty="0" smtClean="0"/>
          </a:p>
          <a:p>
            <a:pPr lvl="1"/>
            <a:r>
              <a:rPr lang="en-US" altLang="ja-JP" sz="2000" dirty="0" smtClean="0"/>
              <a:t>DECKARD</a:t>
            </a:r>
            <a:endParaRPr lang="en-US" altLang="ja-JP" sz="2000" dirty="0"/>
          </a:p>
          <a:p>
            <a:pPr lvl="1"/>
            <a:r>
              <a:rPr kumimoji="1" lang="ja-JP" altLang="en-US" sz="2000" dirty="0" smtClean="0"/>
              <a:t>関数クローン</a:t>
            </a:r>
            <a:r>
              <a:rPr kumimoji="1" lang="ja-JP" altLang="en-US" sz="2000" dirty="0" smtClean="0"/>
              <a:t>検出法</a:t>
            </a:r>
            <a:r>
              <a:rPr kumimoji="1" lang="en-US" altLang="ja-JP" sz="2000" dirty="0" smtClean="0"/>
              <a:t>[1]</a:t>
            </a:r>
            <a:endParaRPr kumimoji="1" lang="en-US" altLang="ja-JP" sz="2000" dirty="0" smtClean="0"/>
          </a:p>
          <a:p>
            <a:pPr lvl="1"/>
            <a:r>
              <a:rPr kumimoji="1" lang="ja-JP" altLang="en-US" sz="2000" dirty="0" smtClean="0"/>
              <a:t>ブロッククローン</a:t>
            </a:r>
            <a:r>
              <a:rPr kumimoji="1" lang="ja-JP" altLang="en-US" sz="2000" dirty="0" smtClean="0"/>
              <a:t>検出法</a:t>
            </a:r>
            <a:r>
              <a:rPr kumimoji="1" lang="en-US" altLang="ja-JP" sz="2000" dirty="0" smtClean="0"/>
              <a:t>[2]</a:t>
            </a:r>
            <a:endParaRPr kumimoji="1" lang="en-US" altLang="ja-JP" sz="2000" dirty="0" smtClean="0"/>
          </a:p>
        </p:txBody>
      </p:sp>
      <p:sp>
        <p:nvSpPr>
          <p:cNvPr id="16" name="テキスト ボックス 15"/>
          <p:cNvSpPr txBox="1"/>
          <p:nvPr/>
        </p:nvSpPr>
        <p:spPr>
          <a:xfrm>
            <a:off x="6474724" y="3429023"/>
            <a:ext cx="2005780" cy="216982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nSpc>
                <a:spcPct val="150000"/>
              </a:lnSpc>
            </a:pPr>
            <a:r>
              <a:rPr lang="en-US" altLang="ja-JP" smtClean="0">
                <a:latin typeface="+mn-ea"/>
              </a:rPr>
              <a:t>for(. . . ) </a:t>
            </a:r>
            <a:r>
              <a:rPr kumimoji="1" lang="en-US" altLang="ja-JP" smtClean="0">
                <a:latin typeface="+mn-ea"/>
              </a:rPr>
              <a:t>{</a:t>
            </a:r>
          </a:p>
          <a:p>
            <a:pPr>
              <a:lnSpc>
                <a:spcPct val="150000"/>
              </a:lnSpc>
            </a:pPr>
            <a:r>
              <a:rPr lang="ja-JP" altLang="en-US">
                <a:latin typeface="+mn-ea"/>
              </a:rPr>
              <a:t>　</a:t>
            </a:r>
            <a:r>
              <a:rPr lang="ja-JP" altLang="en-US" smtClean="0">
                <a:latin typeface="+mn-ea"/>
              </a:rPr>
              <a:t>　　</a:t>
            </a:r>
            <a:r>
              <a:rPr lang="en-US" altLang="ja-JP" smtClean="0">
                <a:latin typeface="+mn-ea"/>
              </a:rPr>
              <a:t>if(. . . ) {</a:t>
            </a:r>
            <a:endParaRPr lang="en-US" altLang="ja-JP">
              <a:latin typeface="+mn-ea"/>
            </a:endParaRPr>
          </a:p>
          <a:p>
            <a:pPr>
              <a:lnSpc>
                <a:spcPct val="150000"/>
              </a:lnSpc>
            </a:pPr>
            <a:r>
              <a:rPr kumimoji="1" lang="ja-JP" altLang="en-US" smtClean="0">
                <a:latin typeface="+mn-ea"/>
              </a:rPr>
              <a:t>　　　　</a:t>
            </a:r>
            <a:r>
              <a:rPr kumimoji="1" lang="en-US" altLang="ja-JP" smtClean="0">
                <a:latin typeface="+mn-ea"/>
              </a:rPr>
              <a:t>. . . </a:t>
            </a:r>
          </a:p>
          <a:p>
            <a:pPr>
              <a:lnSpc>
                <a:spcPct val="150000"/>
              </a:lnSpc>
            </a:pPr>
            <a:r>
              <a:rPr kumimoji="1" lang="ja-JP" altLang="en-US" smtClean="0">
                <a:latin typeface="+mn-ea"/>
              </a:rPr>
              <a:t>　　　　</a:t>
            </a:r>
            <a:r>
              <a:rPr kumimoji="1" lang="en-US" altLang="ja-JP" smtClean="0">
                <a:latin typeface="+mn-ea"/>
              </a:rPr>
              <a:t>}</a:t>
            </a:r>
          </a:p>
          <a:p>
            <a:pPr>
              <a:lnSpc>
                <a:spcPct val="150000"/>
              </a:lnSpc>
            </a:pPr>
            <a:r>
              <a:rPr lang="en-US" altLang="ja-JP">
                <a:latin typeface="+mn-ea"/>
              </a:rPr>
              <a:t>}</a:t>
            </a:r>
            <a:endParaRPr kumimoji="1" lang="ja-JP" altLang="en-US">
              <a:latin typeface="+mn-ea"/>
            </a:endParaRPr>
          </a:p>
        </p:txBody>
      </p:sp>
      <p:sp>
        <p:nvSpPr>
          <p:cNvPr id="17" name="正方形/長方形 16"/>
          <p:cNvSpPr/>
          <p:nvPr/>
        </p:nvSpPr>
        <p:spPr>
          <a:xfrm>
            <a:off x="6984014" y="3925931"/>
            <a:ext cx="1300887" cy="1219200"/>
          </a:xfrm>
          <a:prstGeom prst="rect">
            <a:avLst/>
          </a:prstGeom>
          <a:noFill/>
          <a:ln>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latin typeface="+mn-ea"/>
            </a:endParaRPr>
          </a:p>
        </p:txBody>
      </p:sp>
      <p:sp>
        <p:nvSpPr>
          <p:cNvPr id="18" name="テキスト ボックス 17"/>
          <p:cNvSpPr txBox="1"/>
          <p:nvPr/>
        </p:nvSpPr>
        <p:spPr>
          <a:xfrm>
            <a:off x="4753706" y="4636303"/>
            <a:ext cx="1144865" cy="338554"/>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kumimoji="1" lang="ja-JP" altLang="en-US" sz="1600" smtClean="0">
                <a:latin typeface="+mn-ea"/>
              </a:rPr>
              <a:t>ブロック</a:t>
            </a:r>
            <a:r>
              <a:rPr kumimoji="1" lang="en-US" altLang="ja-JP" sz="1600" smtClean="0">
                <a:latin typeface="+mn-ea"/>
              </a:rPr>
              <a:t>A</a:t>
            </a:r>
            <a:endParaRPr kumimoji="1" lang="ja-JP" altLang="en-US" sz="1600">
              <a:latin typeface="+mn-ea"/>
            </a:endParaRPr>
          </a:p>
        </p:txBody>
      </p:sp>
      <p:sp>
        <p:nvSpPr>
          <p:cNvPr id="19" name="テキスト ボックス 18"/>
          <p:cNvSpPr txBox="1"/>
          <p:nvPr/>
        </p:nvSpPr>
        <p:spPr>
          <a:xfrm>
            <a:off x="4753706" y="5114540"/>
            <a:ext cx="1143262" cy="338554"/>
          </a:xfrm>
          <a:prstGeom prst="rect">
            <a:avLst/>
          </a:prstGeom>
          <a:ln>
            <a:solidFill>
              <a:srgbClr val="00B050"/>
            </a:solidFill>
          </a:ln>
        </p:spPr>
        <p:style>
          <a:lnRef idx="2">
            <a:schemeClr val="accent2"/>
          </a:lnRef>
          <a:fillRef idx="1">
            <a:schemeClr val="lt1"/>
          </a:fillRef>
          <a:effectRef idx="0">
            <a:schemeClr val="accent2"/>
          </a:effectRef>
          <a:fontRef idx="minor">
            <a:schemeClr val="dk1"/>
          </a:fontRef>
        </p:style>
        <p:txBody>
          <a:bodyPr wrap="none" rtlCol="0">
            <a:spAutoFit/>
          </a:bodyPr>
          <a:lstStyle/>
          <a:p>
            <a:r>
              <a:rPr kumimoji="1" lang="ja-JP" altLang="en-US" sz="1600" smtClean="0">
                <a:latin typeface="+mn-ea"/>
              </a:rPr>
              <a:t>ブロック</a:t>
            </a:r>
            <a:r>
              <a:rPr kumimoji="1" lang="en-US" altLang="ja-JP" sz="1600" smtClean="0">
                <a:latin typeface="+mn-ea"/>
              </a:rPr>
              <a:t>B</a:t>
            </a:r>
            <a:endParaRPr kumimoji="1" lang="ja-JP" altLang="en-US" sz="1600">
              <a:latin typeface="+mn-ea"/>
            </a:endParaRPr>
          </a:p>
        </p:txBody>
      </p:sp>
      <p:cxnSp>
        <p:nvCxnSpPr>
          <p:cNvPr id="20" name="直線コネクタ 19"/>
          <p:cNvCxnSpPr>
            <a:stCxn id="18" idx="3"/>
            <a:endCxn id="16" idx="1"/>
          </p:cNvCxnSpPr>
          <p:nvPr/>
        </p:nvCxnSpPr>
        <p:spPr>
          <a:xfrm flipV="1">
            <a:off x="5898571" y="4513936"/>
            <a:ext cx="576153" cy="291644"/>
          </a:xfrm>
          <a:prstGeom prst="line">
            <a:avLst/>
          </a:prstGeom>
        </p:spPr>
        <p:style>
          <a:lnRef idx="1">
            <a:schemeClr val="accent2"/>
          </a:lnRef>
          <a:fillRef idx="0">
            <a:schemeClr val="accent2"/>
          </a:fillRef>
          <a:effectRef idx="0">
            <a:schemeClr val="accent2"/>
          </a:effectRef>
          <a:fontRef idx="minor">
            <a:schemeClr val="tx1"/>
          </a:fontRef>
        </p:style>
      </p:cxnSp>
      <p:cxnSp>
        <p:nvCxnSpPr>
          <p:cNvPr id="21" name="直線コネクタ 20"/>
          <p:cNvCxnSpPr>
            <a:stCxn id="19" idx="3"/>
            <a:endCxn id="17" idx="1"/>
          </p:cNvCxnSpPr>
          <p:nvPr/>
        </p:nvCxnSpPr>
        <p:spPr>
          <a:xfrm flipV="1">
            <a:off x="5896968" y="4535531"/>
            <a:ext cx="1087046" cy="748286"/>
          </a:xfrm>
          <a:prstGeom prst="line">
            <a:avLst/>
          </a:prstGeom>
          <a:ln>
            <a:solidFill>
              <a:srgbClr val="00B050"/>
            </a:solidFill>
          </a:ln>
        </p:spPr>
        <p:style>
          <a:lnRef idx="1">
            <a:schemeClr val="accent2"/>
          </a:lnRef>
          <a:fillRef idx="0">
            <a:schemeClr val="accent2"/>
          </a:fillRef>
          <a:effectRef idx="0">
            <a:schemeClr val="accent2"/>
          </a:effectRef>
          <a:fontRef idx="minor">
            <a:schemeClr val="tx1"/>
          </a:fontRef>
        </p:style>
      </p:cxnSp>
      <p:sp>
        <p:nvSpPr>
          <p:cNvPr id="23" name="スライド番号プレースホルダー 22"/>
          <p:cNvSpPr>
            <a:spLocks noGrp="1"/>
          </p:cNvSpPr>
          <p:nvPr>
            <p:ph type="sldNum" sz="quarter" idx="12"/>
          </p:nvPr>
        </p:nvSpPr>
        <p:spPr/>
        <p:txBody>
          <a:bodyPr/>
          <a:lstStyle/>
          <a:p>
            <a:fld id="{9F5033E9-932D-4E41-95C3-341F9A6DAE17}" type="slidenum">
              <a:rPr lang="en-US" altLang="ja-JP" smtClean="0"/>
              <a:pPr/>
              <a:t>4</a:t>
            </a:fld>
            <a:endParaRPr lang="en-US" altLang="ja-JP"/>
          </a:p>
        </p:txBody>
      </p:sp>
      <p:sp>
        <p:nvSpPr>
          <p:cNvPr id="13" name="テキスト ボックス 12"/>
          <p:cNvSpPr txBox="1"/>
          <p:nvPr/>
        </p:nvSpPr>
        <p:spPr>
          <a:xfrm>
            <a:off x="1691321" y="5760121"/>
            <a:ext cx="5476520" cy="769441"/>
          </a:xfrm>
          <a:prstGeom prst="rect">
            <a:avLst/>
          </a:prstGeom>
          <a:solidFill>
            <a:srgbClr val="FFFF99"/>
          </a:solidFill>
          <a:ln w="12700">
            <a:solidFill>
              <a:schemeClr val="accent4"/>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tabLst>
                <a:tab pos="269875" algn="l"/>
              </a:tabLst>
            </a:pPr>
            <a:r>
              <a:rPr lang="en-US" altLang="ja-JP" sz="1100" dirty="0" smtClean="0">
                <a:latin typeface="+mn-ea"/>
              </a:rPr>
              <a:t>[1]</a:t>
            </a:r>
            <a:r>
              <a:rPr lang="ja-JP" altLang="en-US" sz="1100" dirty="0" smtClean="0">
                <a:latin typeface="+mn-ea"/>
              </a:rPr>
              <a:t>山中 </a:t>
            </a:r>
            <a:r>
              <a:rPr lang="ja-JP" altLang="en-US" sz="1100" dirty="0">
                <a:latin typeface="+mn-ea"/>
              </a:rPr>
              <a:t>裕樹</a:t>
            </a:r>
            <a:r>
              <a:rPr lang="en-US" altLang="ja-JP" sz="1100" dirty="0">
                <a:latin typeface="+mn-ea"/>
              </a:rPr>
              <a:t>, </a:t>
            </a:r>
            <a:r>
              <a:rPr lang="ja-JP" altLang="en-US" sz="1100" dirty="0">
                <a:latin typeface="+mn-ea"/>
              </a:rPr>
              <a:t>崔 恩瀞</a:t>
            </a:r>
            <a:r>
              <a:rPr lang="en-US" altLang="ja-JP" sz="1100" dirty="0">
                <a:latin typeface="+mn-ea"/>
              </a:rPr>
              <a:t>, </a:t>
            </a:r>
            <a:r>
              <a:rPr lang="ja-JP" altLang="en-US" sz="1100" dirty="0">
                <a:latin typeface="+mn-ea"/>
              </a:rPr>
              <a:t>吉田 則裕</a:t>
            </a:r>
            <a:r>
              <a:rPr lang="en-US" altLang="ja-JP" sz="1100" dirty="0">
                <a:latin typeface="+mn-ea"/>
              </a:rPr>
              <a:t>, </a:t>
            </a:r>
            <a:r>
              <a:rPr lang="ja-JP" altLang="en-US" sz="1100" dirty="0">
                <a:latin typeface="+mn-ea"/>
              </a:rPr>
              <a:t>井上 克郎</a:t>
            </a:r>
            <a:r>
              <a:rPr lang="en-US" altLang="ja-JP" sz="1100" dirty="0">
                <a:latin typeface="+mn-ea"/>
              </a:rPr>
              <a:t>: </a:t>
            </a:r>
            <a:r>
              <a:rPr lang="en-US" altLang="ja-JP" sz="1100" dirty="0" smtClean="0">
                <a:latin typeface="+mn-ea"/>
              </a:rPr>
              <a:t>“</a:t>
            </a:r>
            <a:r>
              <a:rPr lang="ja-JP" altLang="en-US" sz="1100" dirty="0" smtClean="0">
                <a:latin typeface="+mn-ea"/>
              </a:rPr>
              <a:t>情報</a:t>
            </a:r>
            <a:r>
              <a:rPr lang="ja-JP" altLang="en-US" sz="1100" dirty="0">
                <a:latin typeface="+mn-ea"/>
              </a:rPr>
              <a:t>検索技術に基づく高速な関数クローン</a:t>
            </a:r>
            <a:r>
              <a:rPr lang="ja-JP" altLang="en-US" sz="1100" dirty="0" smtClean="0">
                <a:latin typeface="+mn-ea"/>
              </a:rPr>
              <a:t>検出</a:t>
            </a:r>
            <a:r>
              <a:rPr lang="en-US" altLang="ja-JP" sz="1100" dirty="0" smtClean="0">
                <a:latin typeface="+mn-ea"/>
              </a:rPr>
              <a:t>”, </a:t>
            </a:r>
            <a:r>
              <a:rPr lang="ja-JP" altLang="en-US" sz="1100" dirty="0">
                <a:latin typeface="+mn-ea"/>
              </a:rPr>
              <a:t>情報処理学会論文誌</a:t>
            </a:r>
            <a:r>
              <a:rPr lang="en-US" altLang="ja-JP" sz="1100" dirty="0">
                <a:latin typeface="+mn-ea"/>
              </a:rPr>
              <a:t>, Vol.55, No.10, 2245-2255, 2014/10/15</a:t>
            </a:r>
            <a:endParaRPr lang="en-US" altLang="ja-JP" sz="1100" dirty="0" smtClean="0">
              <a:latin typeface="+mn-ea"/>
            </a:endParaRPr>
          </a:p>
          <a:p>
            <a:pPr>
              <a:tabLst>
                <a:tab pos="269875" algn="l"/>
              </a:tabLst>
            </a:pPr>
            <a:r>
              <a:rPr lang="en-US" altLang="ja-JP" sz="1100" dirty="0" smtClean="0">
                <a:latin typeface="+mn-ea"/>
              </a:rPr>
              <a:t>[2]</a:t>
            </a:r>
            <a:r>
              <a:rPr lang="ja-JP" altLang="en-US" sz="1100" dirty="0">
                <a:latin typeface="+mn-ea"/>
              </a:rPr>
              <a:t>横井 一輝</a:t>
            </a:r>
            <a:r>
              <a:rPr lang="en-US" altLang="ja-JP" sz="1100" dirty="0">
                <a:latin typeface="+mn-ea"/>
              </a:rPr>
              <a:t>, </a:t>
            </a:r>
            <a:r>
              <a:rPr lang="ja-JP" altLang="en-US" sz="1100" dirty="0">
                <a:latin typeface="+mn-ea"/>
              </a:rPr>
              <a:t>崔 恩瀞</a:t>
            </a:r>
            <a:r>
              <a:rPr lang="en-US" altLang="ja-JP" sz="1100" dirty="0">
                <a:latin typeface="+mn-ea"/>
              </a:rPr>
              <a:t>, </a:t>
            </a:r>
            <a:r>
              <a:rPr lang="ja-JP" altLang="en-US" sz="1100" dirty="0">
                <a:latin typeface="+mn-ea"/>
              </a:rPr>
              <a:t>吉田 則裕</a:t>
            </a:r>
            <a:r>
              <a:rPr lang="en-US" altLang="ja-JP" sz="1100" dirty="0">
                <a:latin typeface="+mn-ea"/>
              </a:rPr>
              <a:t>, </a:t>
            </a:r>
            <a:r>
              <a:rPr lang="ja-JP" altLang="en-US" sz="1100" dirty="0">
                <a:latin typeface="+mn-ea"/>
              </a:rPr>
              <a:t>井上 克郎</a:t>
            </a:r>
            <a:r>
              <a:rPr lang="en-US" altLang="ja-JP" sz="1100" dirty="0">
                <a:latin typeface="+mn-ea"/>
              </a:rPr>
              <a:t>: "</a:t>
            </a:r>
            <a:r>
              <a:rPr lang="ja-JP" altLang="en-US" sz="1100" dirty="0">
                <a:latin typeface="+mn-ea"/>
              </a:rPr>
              <a:t>情報検索技術に基づくブロッククローン検出</a:t>
            </a:r>
            <a:r>
              <a:rPr lang="en-US" altLang="ja-JP" sz="1100" dirty="0">
                <a:latin typeface="+mn-ea"/>
              </a:rPr>
              <a:t>", </a:t>
            </a:r>
            <a:r>
              <a:rPr lang="ja-JP" altLang="en-US" sz="1100" dirty="0">
                <a:latin typeface="+mn-ea"/>
              </a:rPr>
              <a:t>情報処理学会研究報告</a:t>
            </a:r>
            <a:r>
              <a:rPr lang="en-US" altLang="ja-JP" sz="1100" dirty="0">
                <a:latin typeface="+mn-ea"/>
              </a:rPr>
              <a:t>, Vol.2017-SE-196, No.19, pp.1-8, </a:t>
            </a:r>
            <a:r>
              <a:rPr lang="en-US" altLang="ja-JP" sz="1100" dirty="0" smtClean="0">
                <a:latin typeface="+mn-ea"/>
              </a:rPr>
              <a:t>2017/7/20</a:t>
            </a:r>
          </a:p>
        </p:txBody>
      </p:sp>
    </p:spTree>
    <p:extLst>
      <p:ext uri="{BB962C8B-B14F-4D97-AF65-F5344CB8AC3E}">
        <p14:creationId xmlns:p14="http://schemas.microsoft.com/office/powerpoint/2010/main" val="40928703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274638"/>
            <a:ext cx="9144000" cy="1143000"/>
          </a:xfrm>
        </p:spPr>
        <p:txBody>
          <a:bodyPr/>
          <a:lstStyle/>
          <a:p>
            <a:r>
              <a:rPr lang="en-US" altLang="ja-JP" sz="4000" dirty="0"/>
              <a:t>LSH</a:t>
            </a:r>
            <a:r>
              <a:rPr lang="ja-JP" altLang="en-US" sz="4000" dirty="0"/>
              <a:t>を用いるコードクローン</a:t>
            </a:r>
            <a:r>
              <a:rPr lang="ja-JP" altLang="en-US" sz="4000" dirty="0" smtClean="0"/>
              <a:t>検出法</a:t>
            </a:r>
            <a:r>
              <a:rPr lang="en-US" altLang="ja-JP" sz="4000" dirty="0" smtClean="0"/>
              <a:t>(2/2)</a:t>
            </a:r>
            <a:endParaRPr kumimoji="1" lang="ja-JP" altLang="en-US" sz="4000" dirty="0"/>
          </a:p>
        </p:txBody>
      </p:sp>
      <p:sp>
        <p:nvSpPr>
          <p:cNvPr id="3" name="コンテンツ プレースホルダー 2"/>
          <p:cNvSpPr>
            <a:spLocks noGrp="1"/>
          </p:cNvSpPr>
          <p:nvPr>
            <p:ph idx="1"/>
          </p:nvPr>
        </p:nvSpPr>
        <p:spPr/>
        <p:txBody>
          <a:bodyPr/>
          <a:lstStyle/>
          <a:p>
            <a:r>
              <a:rPr lang="ja-JP" altLang="en-US" sz="2400" dirty="0"/>
              <a:t>利点</a:t>
            </a:r>
            <a:endParaRPr lang="en-US" altLang="ja-JP" sz="2400" dirty="0"/>
          </a:p>
          <a:p>
            <a:pPr lvl="1"/>
            <a:r>
              <a:rPr lang="ja-JP" altLang="en-US" sz="2000" dirty="0" smtClean="0"/>
              <a:t>意味的</a:t>
            </a:r>
            <a:r>
              <a:rPr lang="ja-JP" altLang="en-US" sz="2000" dirty="0"/>
              <a:t>に類似したコードクローンを検出</a:t>
            </a:r>
            <a:r>
              <a:rPr lang="ja-JP" altLang="en-US" sz="2000" dirty="0" smtClean="0"/>
              <a:t>可能</a:t>
            </a:r>
            <a:endParaRPr lang="en-US" altLang="ja-JP" sz="2000" dirty="0" smtClean="0"/>
          </a:p>
          <a:p>
            <a:pPr lvl="1"/>
            <a:r>
              <a:rPr lang="en-US" altLang="ja-JP" sz="2000" dirty="0" smtClean="0"/>
              <a:t>LSH</a:t>
            </a:r>
            <a:r>
              <a:rPr lang="ja-JP" altLang="en-US" sz="2000" dirty="0" smtClean="0"/>
              <a:t>を用いることにより，類似度計算</a:t>
            </a:r>
            <a:r>
              <a:rPr lang="ja-JP" altLang="en-US" sz="2000" dirty="0"/>
              <a:t>を</a:t>
            </a:r>
            <a:r>
              <a:rPr lang="ja-JP" altLang="en-US" sz="2000" dirty="0" smtClean="0"/>
              <a:t>高速化</a:t>
            </a:r>
            <a:endParaRPr lang="en-US" altLang="ja-JP" sz="2000" dirty="0"/>
          </a:p>
          <a:p>
            <a:r>
              <a:rPr lang="ja-JP" altLang="en-US" sz="2400" dirty="0"/>
              <a:t>問題点</a:t>
            </a:r>
            <a:endParaRPr lang="en-US" altLang="ja-JP" sz="2400" dirty="0"/>
          </a:p>
          <a:p>
            <a:pPr lvl="1"/>
            <a:r>
              <a:rPr lang="en-US" altLang="ja-JP" sz="2000" dirty="0"/>
              <a:t>LSH</a:t>
            </a:r>
            <a:r>
              <a:rPr lang="ja-JP" altLang="en-US" sz="2000" dirty="0" err="1"/>
              <a:t>での検</a:t>
            </a:r>
            <a:r>
              <a:rPr lang="ja-JP" altLang="en-US" sz="2000" dirty="0"/>
              <a:t>出漏れの</a:t>
            </a:r>
            <a:r>
              <a:rPr lang="ja-JP" altLang="en-US" sz="2000" dirty="0" smtClean="0"/>
              <a:t>可能性</a:t>
            </a:r>
            <a:endParaRPr lang="en-US" altLang="ja-JP" sz="20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5</a:t>
            </a:fld>
            <a:endParaRPr lang="en-US" altLang="ja-JP"/>
          </a:p>
        </p:txBody>
      </p:sp>
    </p:spTree>
    <p:extLst>
      <p:ext uri="{BB962C8B-B14F-4D97-AF65-F5344CB8AC3E}">
        <p14:creationId xmlns:p14="http://schemas.microsoft.com/office/powerpoint/2010/main" val="7420871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274638"/>
            <a:ext cx="8458200" cy="1143000"/>
          </a:xfrm>
        </p:spPr>
        <p:txBody>
          <a:bodyPr/>
          <a:lstStyle/>
          <a:p>
            <a:r>
              <a:rPr lang="ja-JP" altLang="en-US" sz="4000" dirty="0" smtClean="0">
                <a:latin typeface="+mn-ea"/>
                <a:ea typeface="+mn-ea"/>
              </a:rPr>
              <a:t>ブロッククローン検出法のアルゴリズム</a:t>
            </a:r>
            <a:endParaRPr kumimoji="1" lang="ja-JP" altLang="en-US" sz="4000" dirty="0">
              <a:latin typeface="+mn-ea"/>
              <a:ea typeface="+mn-ea"/>
            </a:endParaRPr>
          </a:p>
        </p:txBody>
      </p:sp>
      <p:sp>
        <p:nvSpPr>
          <p:cNvPr id="3" name="コンテンツ プレースホルダー 2"/>
          <p:cNvSpPr>
            <a:spLocks noGrp="1"/>
          </p:cNvSpPr>
          <p:nvPr>
            <p:ph idx="1"/>
          </p:nvPr>
        </p:nvSpPr>
        <p:spPr>
          <a:xfrm>
            <a:off x="162427" y="1600201"/>
            <a:ext cx="8917086" cy="1933412"/>
          </a:xfrm>
        </p:spPr>
        <p:style>
          <a:lnRef idx="2">
            <a:schemeClr val="accent1"/>
          </a:lnRef>
          <a:fillRef idx="1">
            <a:schemeClr val="lt1"/>
          </a:fillRef>
          <a:effectRef idx="0">
            <a:schemeClr val="accent1"/>
          </a:effectRef>
          <a:fontRef idx="minor">
            <a:schemeClr val="dk1"/>
          </a:fontRef>
        </p:style>
        <p:txBody>
          <a:bodyPr/>
          <a:lstStyle/>
          <a:p>
            <a:pPr marL="0" indent="0">
              <a:buNone/>
            </a:pPr>
            <a:r>
              <a:rPr kumimoji="1" lang="en-US" altLang="ja-JP" sz="2000" dirty="0" smtClean="0">
                <a:latin typeface="+mn-ea"/>
              </a:rPr>
              <a:t>STEP1</a:t>
            </a:r>
            <a:r>
              <a:rPr kumimoji="1" lang="ja-JP" altLang="en-US" sz="2000" dirty="0" smtClean="0">
                <a:latin typeface="+mn-ea"/>
              </a:rPr>
              <a:t>（</a:t>
            </a:r>
            <a:r>
              <a:rPr lang="ja-JP" altLang="en-US" sz="2000" dirty="0" smtClean="0">
                <a:latin typeface="+mn-ea"/>
              </a:rPr>
              <a:t>抽象</a:t>
            </a:r>
            <a:r>
              <a:rPr lang="ja-JP" altLang="en-US" sz="2000" dirty="0">
                <a:latin typeface="+mn-ea"/>
              </a:rPr>
              <a:t>構文木</a:t>
            </a:r>
            <a:r>
              <a:rPr lang="ja-JP" altLang="en-US" sz="2000" dirty="0" smtClean="0">
                <a:latin typeface="+mn-ea"/>
              </a:rPr>
              <a:t>生成）</a:t>
            </a:r>
            <a:r>
              <a:rPr kumimoji="1" lang="ja-JP" altLang="en-US" sz="2000" dirty="0" smtClean="0">
                <a:latin typeface="+mn-ea"/>
              </a:rPr>
              <a:t>：</a:t>
            </a:r>
            <a:r>
              <a:rPr lang="ja-JP" altLang="en-US" sz="2000" dirty="0" smtClean="0">
                <a:latin typeface="+mn-ea"/>
              </a:rPr>
              <a:t>構文解析を行い，抽象構文木を生成</a:t>
            </a:r>
            <a:endParaRPr lang="en-US" altLang="ja-JP" sz="2000" dirty="0" smtClean="0">
              <a:latin typeface="+mn-ea"/>
            </a:endParaRPr>
          </a:p>
          <a:p>
            <a:pPr marL="0" indent="0">
              <a:buNone/>
            </a:pPr>
            <a:r>
              <a:rPr kumimoji="1" lang="en-US" altLang="ja-JP" sz="2000" dirty="0" smtClean="0">
                <a:latin typeface="+mn-ea"/>
              </a:rPr>
              <a:t>STEP2</a:t>
            </a:r>
            <a:r>
              <a:rPr kumimoji="1" lang="ja-JP" altLang="en-US" sz="2000" dirty="0" smtClean="0">
                <a:latin typeface="+mn-ea"/>
              </a:rPr>
              <a:t>（</a:t>
            </a:r>
            <a:r>
              <a:rPr lang="ja-JP" altLang="en-US" sz="2000" dirty="0">
                <a:latin typeface="+mn-ea"/>
              </a:rPr>
              <a:t>コードブロックと単語の抽出</a:t>
            </a:r>
            <a:r>
              <a:rPr kumimoji="1" lang="ja-JP" altLang="en-US" sz="2000" dirty="0" smtClean="0">
                <a:latin typeface="+mn-ea"/>
              </a:rPr>
              <a:t>）：</a:t>
            </a:r>
            <a:r>
              <a:rPr lang="ja-JP" altLang="en-US" sz="2000" dirty="0">
                <a:latin typeface="+mn-ea"/>
              </a:rPr>
              <a:t>抽象構文</a:t>
            </a:r>
            <a:r>
              <a:rPr lang="ja-JP" altLang="en-US" sz="2000" dirty="0" smtClean="0">
                <a:latin typeface="+mn-ea"/>
              </a:rPr>
              <a:t>木からコードブロックと単語を抽出</a:t>
            </a:r>
            <a:endParaRPr lang="en-US" altLang="ja-JP" sz="2000" dirty="0" smtClean="0">
              <a:latin typeface="+mn-ea"/>
            </a:endParaRPr>
          </a:p>
          <a:p>
            <a:pPr marL="0" indent="0">
              <a:buNone/>
            </a:pPr>
            <a:r>
              <a:rPr kumimoji="1" lang="en-US" altLang="ja-JP" sz="2000" dirty="0" smtClean="0">
                <a:latin typeface="+mn-ea"/>
              </a:rPr>
              <a:t>STEP3</a:t>
            </a:r>
            <a:r>
              <a:rPr kumimoji="1" lang="ja-JP" altLang="en-US" sz="2000" dirty="0" smtClean="0">
                <a:latin typeface="+mn-ea"/>
              </a:rPr>
              <a:t>（</a:t>
            </a:r>
            <a:r>
              <a:rPr lang="ja-JP" altLang="en-US" sz="2000" dirty="0">
                <a:latin typeface="+mn-ea"/>
              </a:rPr>
              <a:t>特徴</a:t>
            </a:r>
            <a:r>
              <a:rPr lang="ja-JP" altLang="en-US" sz="2000" dirty="0" smtClean="0">
                <a:latin typeface="+mn-ea"/>
              </a:rPr>
              <a:t>ベクトル計算</a:t>
            </a:r>
            <a:r>
              <a:rPr kumimoji="1" lang="ja-JP" altLang="en-US" sz="2000" dirty="0" smtClean="0">
                <a:latin typeface="+mn-ea"/>
              </a:rPr>
              <a:t>）：</a:t>
            </a:r>
            <a:r>
              <a:rPr lang="en-US" altLang="ja-JP" sz="2000" dirty="0" smtClean="0">
                <a:latin typeface="+mn-ea"/>
              </a:rPr>
              <a:t>TF-IDF </a:t>
            </a:r>
            <a:r>
              <a:rPr lang="ja-JP" altLang="en-US" sz="2000" dirty="0" smtClean="0">
                <a:latin typeface="+mn-ea"/>
              </a:rPr>
              <a:t>法</a:t>
            </a:r>
            <a:r>
              <a:rPr lang="ja-JP" altLang="en-US" sz="2000" dirty="0">
                <a:latin typeface="+mn-ea"/>
              </a:rPr>
              <a:t>により</a:t>
            </a:r>
            <a:r>
              <a:rPr lang="ja-JP" altLang="en-US" sz="2000" dirty="0" smtClean="0">
                <a:latin typeface="+mn-ea"/>
              </a:rPr>
              <a:t>，ブロック</a:t>
            </a:r>
            <a:r>
              <a:rPr lang="ja-JP" altLang="en-US" sz="2000" dirty="0">
                <a:latin typeface="+mn-ea"/>
              </a:rPr>
              <a:t>単位</a:t>
            </a:r>
            <a:r>
              <a:rPr lang="ja-JP" altLang="en-US" sz="2000" dirty="0" smtClean="0">
                <a:latin typeface="+mn-ea"/>
              </a:rPr>
              <a:t>の特徴</a:t>
            </a:r>
            <a:r>
              <a:rPr lang="ja-JP" altLang="en-US" sz="2000" dirty="0">
                <a:latin typeface="+mn-ea"/>
              </a:rPr>
              <a:t>ベクトルを</a:t>
            </a:r>
            <a:r>
              <a:rPr lang="ja-JP" altLang="en-US" sz="2000" dirty="0" smtClean="0">
                <a:latin typeface="+mn-ea"/>
              </a:rPr>
              <a:t>計算</a:t>
            </a:r>
            <a:endParaRPr lang="en-US" altLang="ja-JP" sz="2000" dirty="0" smtClean="0">
              <a:latin typeface="+mn-ea"/>
            </a:endParaRPr>
          </a:p>
          <a:p>
            <a:pPr marL="0" indent="0">
              <a:buNone/>
            </a:pPr>
            <a:r>
              <a:rPr lang="en-US" altLang="ja-JP" sz="2000" dirty="0" smtClean="0">
                <a:latin typeface="+mn-ea"/>
              </a:rPr>
              <a:t>STEP4</a:t>
            </a:r>
            <a:r>
              <a:rPr lang="ja-JP" altLang="en-US" sz="2000" dirty="0" smtClean="0">
                <a:latin typeface="+mn-ea"/>
              </a:rPr>
              <a:t>（</a:t>
            </a:r>
            <a:r>
              <a:rPr lang="ja-JP" altLang="en-US" sz="2000" dirty="0">
                <a:latin typeface="+mn-ea"/>
              </a:rPr>
              <a:t>類似</a:t>
            </a:r>
            <a:r>
              <a:rPr lang="ja-JP" altLang="en-US" sz="2000" dirty="0" smtClean="0">
                <a:latin typeface="+mn-ea"/>
              </a:rPr>
              <a:t>探索）：</a:t>
            </a:r>
            <a:r>
              <a:rPr lang="en-US" altLang="ja-JP" sz="2000" dirty="0" smtClean="0">
                <a:latin typeface="+mn-ea"/>
              </a:rPr>
              <a:t>LSH</a:t>
            </a:r>
            <a:r>
              <a:rPr lang="ja-JP" altLang="en-US" sz="2000" dirty="0" smtClean="0">
                <a:latin typeface="+mn-ea"/>
              </a:rPr>
              <a:t>の一種である</a:t>
            </a:r>
            <a:r>
              <a:rPr lang="en-US" altLang="ja-JP" sz="2000" dirty="0" smtClean="0">
                <a:latin typeface="+mn-ea"/>
              </a:rPr>
              <a:t>FALCONN</a:t>
            </a:r>
            <a:r>
              <a:rPr lang="ja-JP" altLang="en-US" sz="2000" dirty="0" smtClean="0">
                <a:latin typeface="+mn-ea"/>
              </a:rPr>
              <a:t>を利用して，</a:t>
            </a:r>
            <a:endParaRPr lang="en-US" altLang="ja-JP" sz="2000" dirty="0" smtClean="0">
              <a:latin typeface="+mn-ea"/>
            </a:endParaRPr>
          </a:p>
          <a:p>
            <a:pPr marL="0" indent="0">
              <a:buNone/>
            </a:pPr>
            <a:r>
              <a:rPr lang="en-US" altLang="ja-JP" sz="2000" dirty="0">
                <a:latin typeface="+mn-ea"/>
              </a:rPr>
              <a:t>	</a:t>
            </a:r>
            <a:r>
              <a:rPr lang="ja-JP" altLang="en-US" sz="2000" dirty="0" smtClean="0">
                <a:latin typeface="+mn-ea"/>
              </a:rPr>
              <a:t>コサイン類似度に対して類似ペアの探索を行いクローンペアを検出</a:t>
            </a:r>
            <a:endParaRPr lang="en-US" altLang="ja-JP" sz="2000" dirty="0" smtClean="0">
              <a:latin typeface="+mn-ea"/>
            </a:endParaRPr>
          </a:p>
        </p:txBody>
      </p:sp>
      <p:grpSp>
        <p:nvGrpSpPr>
          <p:cNvPr id="5" name="グループ化 4"/>
          <p:cNvGrpSpPr/>
          <p:nvPr/>
        </p:nvGrpSpPr>
        <p:grpSpPr>
          <a:xfrm>
            <a:off x="874856" y="4639251"/>
            <a:ext cx="489815" cy="812004"/>
            <a:chOff x="1815921" y="3181083"/>
            <a:chExt cx="2228044" cy="2945080"/>
          </a:xfrm>
        </p:grpSpPr>
        <p:sp>
          <p:nvSpPr>
            <p:cNvPr id="6" name="メモ 5"/>
            <p:cNvSpPr/>
            <p:nvPr/>
          </p:nvSpPr>
          <p:spPr>
            <a:xfrm>
              <a:off x="1815921" y="3181083"/>
              <a:ext cx="2228044" cy="2945080"/>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7" name="L 字 6"/>
            <p:cNvSpPr/>
            <p:nvPr/>
          </p:nvSpPr>
          <p:spPr>
            <a:xfrm rot="5400000">
              <a:off x="2587802" y="3285413"/>
              <a:ext cx="684281" cy="1502537"/>
            </a:xfrm>
            <a:prstGeom prst="corner">
              <a:avLst>
                <a:gd name="adj1" fmla="val 149066"/>
                <a:gd name="adj2" fmla="val 6544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8" name="L 字 7"/>
            <p:cNvSpPr/>
            <p:nvPr/>
          </p:nvSpPr>
          <p:spPr>
            <a:xfrm rot="5400000">
              <a:off x="2587801" y="4483151"/>
              <a:ext cx="684281" cy="1502537"/>
            </a:xfrm>
            <a:prstGeom prst="corner">
              <a:avLst>
                <a:gd name="adj1" fmla="val 149066"/>
                <a:gd name="adj2" fmla="val 6544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nvGrpSpPr>
          <p:cNvPr id="9" name="グループ化 8"/>
          <p:cNvGrpSpPr/>
          <p:nvPr/>
        </p:nvGrpSpPr>
        <p:grpSpPr>
          <a:xfrm>
            <a:off x="722456" y="4486851"/>
            <a:ext cx="489815" cy="812004"/>
            <a:chOff x="1815921" y="3181083"/>
            <a:chExt cx="2228044" cy="2945080"/>
          </a:xfrm>
        </p:grpSpPr>
        <p:sp>
          <p:nvSpPr>
            <p:cNvPr id="10" name="メモ 9"/>
            <p:cNvSpPr/>
            <p:nvPr/>
          </p:nvSpPr>
          <p:spPr>
            <a:xfrm>
              <a:off x="1815921" y="3181083"/>
              <a:ext cx="2228044" cy="2945080"/>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1" name="L 字 10"/>
            <p:cNvSpPr/>
            <p:nvPr/>
          </p:nvSpPr>
          <p:spPr>
            <a:xfrm rot="5400000">
              <a:off x="2587802" y="3285413"/>
              <a:ext cx="684281" cy="1502537"/>
            </a:xfrm>
            <a:prstGeom prst="corner">
              <a:avLst>
                <a:gd name="adj1" fmla="val 149066"/>
                <a:gd name="adj2" fmla="val 6544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2" name="L 字 11"/>
            <p:cNvSpPr/>
            <p:nvPr/>
          </p:nvSpPr>
          <p:spPr>
            <a:xfrm rot="5400000">
              <a:off x="2587801" y="4483151"/>
              <a:ext cx="684281" cy="1502537"/>
            </a:xfrm>
            <a:prstGeom prst="corner">
              <a:avLst>
                <a:gd name="adj1" fmla="val 149066"/>
                <a:gd name="adj2" fmla="val 6544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nvGrpSpPr>
          <p:cNvPr id="13" name="グループ化 12"/>
          <p:cNvGrpSpPr/>
          <p:nvPr/>
        </p:nvGrpSpPr>
        <p:grpSpPr>
          <a:xfrm>
            <a:off x="570056" y="4334451"/>
            <a:ext cx="489815" cy="812004"/>
            <a:chOff x="1815921" y="3181083"/>
            <a:chExt cx="2228044" cy="2945080"/>
          </a:xfrm>
        </p:grpSpPr>
        <p:sp>
          <p:nvSpPr>
            <p:cNvPr id="14" name="メモ 13"/>
            <p:cNvSpPr/>
            <p:nvPr/>
          </p:nvSpPr>
          <p:spPr>
            <a:xfrm>
              <a:off x="1815921" y="3181083"/>
              <a:ext cx="2228044" cy="2945080"/>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5" name="L 字 14"/>
            <p:cNvSpPr/>
            <p:nvPr/>
          </p:nvSpPr>
          <p:spPr>
            <a:xfrm rot="5400000">
              <a:off x="2587802" y="3285413"/>
              <a:ext cx="684281" cy="1502537"/>
            </a:xfrm>
            <a:prstGeom prst="corner">
              <a:avLst>
                <a:gd name="adj1" fmla="val 149066"/>
                <a:gd name="adj2" fmla="val 6544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6" name="L 字 15"/>
            <p:cNvSpPr/>
            <p:nvPr/>
          </p:nvSpPr>
          <p:spPr>
            <a:xfrm rot="5400000">
              <a:off x="2587801" y="4483151"/>
              <a:ext cx="684281" cy="1502537"/>
            </a:xfrm>
            <a:prstGeom prst="corner">
              <a:avLst>
                <a:gd name="adj1" fmla="val 149066"/>
                <a:gd name="adj2" fmla="val 6544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sp>
        <p:nvSpPr>
          <p:cNvPr id="18" name="右矢印 17"/>
          <p:cNvSpPr/>
          <p:nvPr/>
        </p:nvSpPr>
        <p:spPr>
          <a:xfrm>
            <a:off x="1616760" y="4777271"/>
            <a:ext cx="316727" cy="246631"/>
          </a:xfrm>
          <a:prstGeom prst="rightArrow">
            <a:avLst/>
          </a:prstGeom>
          <a:solidFill>
            <a:srgbClr val="00B0F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latin typeface="+mn-ea"/>
            </a:endParaRPr>
          </a:p>
        </p:txBody>
      </p:sp>
      <p:grpSp>
        <p:nvGrpSpPr>
          <p:cNvPr id="55" name="グループ化 54"/>
          <p:cNvGrpSpPr/>
          <p:nvPr/>
        </p:nvGrpSpPr>
        <p:grpSpPr>
          <a:xfrm>
            <a:off x="2150094" y="4317171"/>
            <a:ext cx="819537" cy="1067841"/>
            <a:chOff x="1925897" y="3863181"/>
            <a:chExt cx="1881111" cy="2416685"/>
          </a:xfrm>
        </p:grpSpPr>
        <p:sp>
          <p:nvSpPr>
            <p:cNvPr id="19" name="円/楕円 18"/>
            <p:cNvSpPr/>
            <p:nvPr/>
          </p:nvSpPr>
          <p:spPr>
            <a:xfrm>
              <a:off x="2810999" y="3863181"/>
              <a:ext cx="343676" cy="341275"/>
            </a:xfrm>
            <a:prstGeom prst="ellipse">
              <a:avLst/>
            </a:prstGeom>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latin typeface="+mn-ea"/>
              </a:endParaRPr>
            </a:p>
          </p:txBody>
        </p:sp>
        <p:sp>
          <p:nvSpPr>
            <p:cNvPr id="20" name="円/楕円 19"/>
            <p:cNvSpPr/>
            <p:nvPr/>
          </p:nvSpPr>
          <p:spPr>
            <a:xfrm>
              <a:off x="2155871" y="4619998"/>
              <a:ext cx="343676" cy="341275"/>
            </a:xfrm>
            <a:prstGeom prst="ellipse">
              <a:avLst/>
            </a:prstGeom>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latin typeface="+mn-ea"/>
              </a:endParaRPr>
            </a:p>
          </p:txBody>
        </p:sp>
        <p:sp>
          <p:nvSpPr>
            <p:cNvPr id="21" name="円/楕円 20"/>
            <p:cNvSpPr/>
            <p:nvPr/>
          </p:nvSpPr>
          <p:spPr>
            <a:xfrm>
              <a:off x="2810999" y="4619998"/>
              <a:ext cx="343676" cy="341275"/>
            </a:xfrm>
            <a:prstGeom prst="ellipse">
              <a:avLst/>
            </a:prstGeom>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latin typeface="+mn-ea"/>
              </a:endParaRPr>
            </a:p>
          </p:txBody>
        </p:sp>
        <p:sp>
          <p:nvSpPr>
            <p:cNvPr id="22" name="円/楕円 21"/>
            <p:cNvSpPr/>
            <p:nvPr/>
          </p:nvSpPr>
          <p:spPr>
            <a:xfrm>
              <a:off x="1925897" y="5268680"/>
              <a:ext cx="343676" cy="341275"/>
            </a:xfrm>
            <a:prstGeom prst="ellipse">
              <a:avLst/>
            </a:prstGeom>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latin typeface="+mn-ea"/>
              </a:endParaRPr>
            </a:p>
          </p:txBody>
        </p:sp>
        <p:sp>
          <p:nvSpPr>
            <p:cNvPr id="23" name="円/楕円 22"/>
            <p:cNvSpPr/>
            <p:nvPr/>
          </p:nvSpPr>
          <p:spPr>
            <a:xfrm>
              <a:off x="2371436" y="5268679"/>
              <a:ext cx="343676" cy="341275"/>
            </a:xfrm>
            <a:prstGeom prst="ellipse">
              <a:avLst/>
            </a:prstGeom>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latin typeface="+mn-ea"/>
              </a:endParaRPr>
            </a:p>
          </p:txBody>
        </p:sp>
        <p:sp>
          <p:nvSpPr>
            <p:cNvPr id="25" name="円/楕円 24"/>
            <p:cNvSpPr/>
            <p:nvPr/>
          </p:nvSpPr>
          <p:spPr>
            <a:xfrm>
              <a:off x="3463332" y="4619997"/>
              <a:ext cx="343676" cy="341275"/>
            </a:xfrm>
            <a:prstGeom prst="ellipse">
              <a:avLst/>
            </a:prstGeom>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latin typeface="+mn-ea"/>
              </a:endParaRPr>
            </a:p>
          </p:txBody>
        </p:sp>
        <p:sp>
          <p:nvSpPr>
            <p:cNvPr id="26" name="円/楕円 25"/>
            <p:cNvSpPr/>
            <p:nvPr/>
          </p:nvSpPr>
          <p:spPr>
            <a:xfrm>
              <a:off x="2818936" y="5268679"/>
              <a:ext cx="343676" cy="341275"/>
            </a:xfrm>
            <a:prstGeom prst="ellipse">
              <a:avLst/>
            </a:prstGeom>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latin typeface="+mn-ea"/>
              </a:endParaRPr>
            </a:p>
          </p:txBody>
        </p:sp>
        <p:sp>
          <p:nvSpPr>
            <p:cNvPr id="29" name="円/楕円 28"/>
            <p:cNvSpPr/>
            <p:nvPr/>
          </p:nvSpPr>
          <p:spPr>
            <a:xfrm>
              <a:off x="3055829" y="5917360"/>
              <a:ext cx="343676" cy="341275"/>
            </a:xfrm>
            <a:prstGeom prst="ellipse">
              <a:avLst/>
            </a:prstGeom>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latin typeface="+mn-ea"/>
              </a:endParaRPr>
            </a:p>
          </p:txBody>
        </p:sp>
        <p:sp>
          <p:nvSpPr>
            <p:cNvPr id="30" name="円/楕円 29"/>
            <p:cNvSpPr/>
            <p:nvPr/>
          </p:nvSpPr>
          <p:spPr>
            <a:xfrm>
              <a:off x="2571319" y="5938591"/>
              <a:ext cx="343676" cy="341275"/>
            </a:xfrm>
            <a:prstGeom prst="ellipse">
              <a:avLst/>
            </a:prstGeom>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latin typeface="+mn-ea"/>
              </a:endParaRPr>
            </a:p>
          </p:txBody>
        </p:sp>
        <p:cxnSp>
          <p:nvCxnSpPr>
            <p:cNvPr id="32" name="直線コネクタ 31"/>
            <p:cNvCxnSpPr>
              <a:stCxn id="19" idx="4"/>
              <a:endCxn id="20" idx="0"/>
            </p:cNvCxnSpPr>
            <p:nvPr/>
          </p:nvCxnSpPr>
          <p:spPr>
            <a:xfrm flipH="1">
              <a:off x="2327709" y="4204456"/>
              <a:ext cx="655128" cy="415542"/>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33" name="直線コネクタ 32"/>
            <p:cNvCxnSpPr>
              <a:stCxn id="19" idx="4"/>
              <a:endCxn id="21" idx="0"/>
            </p:cNvCxnSpPr>
            <p:nvPr/>
          </p:nvCxnSpPr>
          <p:spPr>
            <a:xfrm>
              <a:off x="2982837" y="4204456"/>
              <a:ext cx="0" cy="415542"/>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37" name="直線コネクタ 36"/>
            <p:cNvCxnSpPr>
              <a:stCxn id="19" idx="4"/>
              <a:endCxn id="25" idx="0"/>
            </p:cNvCxnSpPr>
            <p:nvPr/>
          </p:nvCxnSpPr>
          <p:spPr>
            <a:xfrm>
              <a:off x="2982837" y="4204456"/>
              <a:ext cx="652333" cy="415541"/>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40" name="直線コネクタ 39"/>
            <p:cNvCxnSpPr>
              <a:stCxn id="20" idx="4"/>
              <a:endCxn id="22" idx="0"/>
            </p:cNvCxnSpPr>
            <p:nvPr/>
          </p:nvCxnSpPr>
          <p:spPr>
            <a:xfrm flipH="1">
              <a:off x="2097735" y="4961273"/>
              <a:ext cx="229974" cy="307407"/>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43" name="直線コネクタ 42"/>
            <p:cNvCxnSpPr>
              <a:stCxn id="20" idx="4"/>
              <a:endCxn id="23" idx="0"/>
            </p:cNvCxnSpPr>
            <p:nvPr/>
          </p:nvCxnSpPr>
          <p:spPr>
            <a:xfrm>
              <a:off x="2327709" y="4961273"/>
              <a:ext cx="215565" cy="307406"/>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46" name="直線コネクタ 45"/>
            <p:cNvCxnSpPr>
              <a:stCxn id="21" idx="4"/>
              <a:endCxn id="26" idx="0"/>
            </p:cNvCxnSpPr>
            <p:nvPr/>
          </p:nvCxnSpPr>
          <p:spPr>
            <a:xfrm>
              <a:off x="2982837" y="4961273"/>
              <a:ext cx="7937" cy="307406"/>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49" name="直線コネクタ 48"/>
            <p:cNvCxnSpPr>
              <a:stCxn id="26" idx="4"/>
              <a:endCxn id="30" idx="0"/>
            </p:cNvCxnSpPr>
            <p:nvPr/>
          </p:nvCxnSpPr>
          <p:spPr>
            <a:xfrm flipH="1">
              <a:off x="2743157" y="5609954"/>
              <a:ext cx="247617" cy="328637"/>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52" name="直線コネクタ 51"/>
            <p:cNvCxnSpPr>
              <a:stCxn id="26" idx="4"/>
              <a:endCxn id="29" idx="0"/>
            </p:cNvCxnSpPr>
            <p:nvPr/>
          </p:nvCxnSpPr>
          <p:spPr>
            <a:xfrm>
              <a:off x="2990774" y="5609954"/>
              <a:ext cx="236893" cy="307406"/>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grpSp>
      <p:sp>
        <p:nvSpPr>
          <p:cNvPr id="56" name="テキスト ボックス 55"/>
          <p:cNvSpPr txBox="1"/>
          <p:nvPr/>
        </p:nvSpPr>
        <p:spPr>
          <a:xfrm>
            <a:off x="346072" y="5609203"/>
            <a:ext cx="1415772" cy="338554"/>
          </a:xfrm>
          <a:prstGeom prst="rect">
            <a:avLst/>
          </a:prstGeom>
          <a:noFill/>
        </p:spPr>
        <p:txBody>
          <a:bodyPr wrap="none" rtlCol="0">
            <a:spAutoFit/>
          </a:bodyPr>
          <a:lstStyle/>
          <a:p>
            <a:r>
              <a:rPr kumimoji="1" lang="ja-JP" altLang="en-US" sz="1600" smtClean="0">
                <a:latin typeface="+mn-ea"/>
                <a:ea typeface="+mn-ea"/>
              </a:rPr>
              <a:t>ソースコード</a:t>
            </a:r>
            <a:endParaRPr kumimoji="1" lang="ja-JP" altLang="en-US" sz="1600">
              <a:latin typeface="+mn-ea"/>
              <a:ea typeface="+mn-ea"/>
            </a:endParaRPr>
          </a:p>
        </p:txBody>
      </p:sp>
      <p:sp>
        <p:nvSpPr>
          <p:cNvPr id="57" name="テキスト ボックス 56"/>
          <p:cNvSpPr txBox="1"/>
          <p:nvPr/>
        </p:nvSpPr>
        <p:spPr>
          <a:xfrm>
            <a:off x="2005273" y="5609203"/>
            <a:ext cx="1210588" cy="338554"/>
          </a:xfrm>
          <a:prstGeom prst="rect">
            <a:avLst/>
          </a:prstGeom>
          <a:noFill/>
        </p:spPr>
        <p:txBody>
          <a:bodyPr wrap="none" rtlCol="0">
            <a:spAutoFit/>
          </a:bodyPr>
          <a:lstStyle/>
          <a:p>
            <a:r>
              <a:rPr lang="ja-JP" altLang="en-US" sz="1600" smtClean="0">
                <a:latin typeface="+mn-ea"/>
                <a:ea typeface="+mn-ea"/>
              </a:rPr>
              <a:t>抽象構文木</a:t>
            </a:r>
            <a:endParaRPr kumimoji="1" lang="ja-JP" altLang="en-US" sz="1600">
              <a:latin typeface="+mn-ea"/>
              <a:ea typeface="+mn-ea"/>
            </a:endParaRPr>
          </a:p>
        </p:txBody>
      </p:sp>
      <p:sp>
        <p:nvSpPr>
          <p:cNvPr id="58" name="テキスト ボックス 57"/>
          <p:cNvSpPr txBox="1"/>
          <p:nvPr/>
        </p:nvSpPr>
        <p:spPr>
          <a:xfrm>
            <a:off x="1364671" y="3693492"/>
            <a:ext cx="821059" cy="338554"/>
          </a:xfrm>
          <a:prstGeom prst="rect">
            <a:avLst/>
          </a:prstGeom>
          <a:noFill/>
        </p:spPr>
        <p:txBody>
          <a:bodyPr wrap="none" rtlCol="0">
            <a:spAutoFit/>
          </a:bodyPr>
          <a:lstStyle/>
          <a:p>
            <a:r>
              <a:rPr kumimoji="1" lang="en-US" altLang="ja-JP" sz="1600" dirty="0" smtClean="0">
                <a:latin typeface="+mn-ea"/>
                <a:ea typeface="+mn-ea"/>
              </a:rPr>
              <a:t>STEP1</a:t>
            </a:r>
            <a:endParaRPr kumimoji="1" lang="ja-JP" altLang="en-US" sz="1600" dirty="0">
              <a:latin typeface="+mn-ea"/>
              <a:ea typeface="+mn-ea"/>
            </a:endParaRPr>
          </a:p>
        </p:txBody>
      </p:sp>
      <p:sp>
        <p:nvSpPr>
          <p:cNvPr id="60" name="テキスト ボックス 59"/>
          <p:cNvSpPr txBox="1"/>
          <p:nvPr/>
        </p:nvSpPr>
        <p:spPr>
          <a:xfrm>
            <a:off x="2944751" y="3699216"/>
            <a:ext cx="821059" cy="338554"/>
          </a:xfrm>
          <a:prstGeom prst="rect">
            <a:avLst/>
          </a:prstGeom>
          <a:noFill/>
        </p:spPr>
        <p:txBody>
          <a:bodyPr wrap="none" rtlCol="0">
            <a:spAutoFit/>
          </a:bodyPr>
          <a:lstStyle/>
          <a:p>
            <a:r>
              <a:rPr kumimoji="1" lang="en-US" altLang="ja-JP" sz="1600" smtClean="0">
                <a:latin typeface="+mn-ea"/>
                <a:ea typeface="+mn-ea"/>
              </a:rPr>
              <a:t>STEP2</a:t>
            </a:r>
          </a:p>
        </p:txBody>
      </p:sp>
      <p:graphicFrame>
        <p:nvGraphicFramePr>
          <p:cNvPr id="63" name="表 62"/>
          <p:cNvGraphicFramePr>
            <a:graphicFrameLocks noGrp="1"/>
          </p:cNvGraphicFramePr>
          <p:nvPr>
            <p:extLst>
              <p:ext uri="{D42A27DB-BD31-4B8C-83A1-F6EECF244321}">
                <p14:modId xmlns:p14="http://schemas.microsoft.com/office/powerpoint/2010/main" val="3999261779"/>
              </p:ext>
            </p:extLst>
          </p:nvPr>
        </p:nvGraphicFramePr>
        <p:xfrm>
          <a:off x="3833888" y="3784956"/>
          <a:ext cx="904758" cy="975360"/>
        </p:xfrm>
        <a:graphic>
          <a:graphicData uri="http://schemas.openxmlformats.org/drawingml/2006/table">
            <a:tbl>
              <a:tblPr firstRow="1" bandRow="1">
                <a:tableStyleId>{93296810-A885-4BE3-A3E7-6D5BEEA58F35}</a:tableStyleId>
              </a:tblPr>
              <a:tblGrid>
                <a:gridCol w="452379">
                  <a:extLst>
                    <a:ext uri="{9D8B030D-6E8A-4147-A177-3AD203B41FA5}">
                      <a16:colId xmlns:a16="http://schemas.microsoft.com/office/drawing/2014/main" val="20000"/>
                    </a:ext>
                  </a:extLst>
                </a:gridCol>
                <a:gridCol w="452379">
                  <a:extLst>
                    <a:ext uri="{9D8B030D-6E8A-4147-A177-3AD203B41FA5}">
                      <a16:colId xmlns:a16="http://schemas.microsoft.com/office/drawing/2014/main" val="20001"/>
                    </a:ext>
                  </a:extLst>
                </a:gridCol>
              </a:tblGrid>
              <a:tr h="194167">
                <a:tc>
                  <a:txBody>
                    <a:bodyPr/>
                    <a:lstStyle/>
                    <a:p>
                      <a:pPr algn="ctr"/>
                      <a:r>
                        <a:rPr kumimoji="1" lang="ja-JP" altLang="en-US" sz="1000" smtClean="0">
                          <a:latin typeface="+mn-ea"/>
                          <a:ea typeface="+mn-ea"/>
                        </a:rPr>
                        <a:t>単語</a:t>
                      </a:r>
                      <a:endParaRPr kumimoji="1" lang="ja-JP" altLang="en-US" sz="1000">
                        <a:latin typeface="+mn-ea"/>
                        <a:ea typeface="+mn-ea"/>
                      </a:endParaRPr>
                    </a:p>
                  </a:txBody>
                  <a:tcPr/>
                </a:tc>
                <a:tc>
                  <a:txBody>
                    <a:bodyPr/>
                    <a:lstStyle/>
                    <a:p>
                      <a:pPr algn="ctr"/>
                      <a:r>
                        <a:rPr kumimoji="1" lang="ja-JP" altLang="en-US" sz="1000" smtClean="0">
                          <a:latin typeface="+mn-ea"/>
                          <a:ea typeface="+mn-ea"/>
                        </a:rPr>
                        <a:t>個数</a:t>
                      </a:r>
                      <a:endParaRPr kumimoji="1" lang="ja-JP" altLang="en-US" sz="1000">
                        <a:latin typeface="+mn-ea"/>
                        <a:ea typeface="+mn-ea"/>
                      </a:endParaRPr>
                    </a:p>
                  </a:txBody>
                  <a:tcPr/>
                </a:tc>
                <a:extLst>
                  <a:ext uri="{0D108BD9-81ED-4DB2-BD59-A6C34878D82A}">
                    <a16:rowId xmlns:a16="http://schemas.microsoft.com/office/drawing/2014/main" val="10000"/>
                  </a:ext>
                </a:extLst>
              </a:tr>
              <a:tr h="194167">
                <a:tc>
                  <a:txBody>
                    <a:bodyPr/>
                    <a:lstStyle/>
                    <a:p>
                      <a:pPr algn="ctr"/>
                      <a:r>
                        <a:rPr kumimoji="1" lang="en-US" altLang="ja-JP" sz="1000" smtClean="0">
                          <a:latin typeface="+mn-ea"/>
                          <a:ea typeface="+mn-ea"/>
                        </a:rPr>
                        <a:t>xxx</a:t>
                      </a:r>
                      <a:endParaRPr kumimoji="1" lang="ja-JP" altLang="en-US" sz="1000">
                        <a:latin typeface="+mn-ea"/>
                        <a:ea typeface="+mn-ea"/>
                      </a:endParaRPr>
                    </a:p>
                  </a:txBody>
                  <a:tcPr/>
                </a:tc>
                <a:tc>
                  <a:txBody>
                    <a:bodyPr/>
                    <a:lstStyle/>
                    <a:p>
                      <a:pPr algn="ctr"/>
                      <a:r>
                        <a:rPr kumimoji="1" lang="en-US" altLang="ja-JP" sz="1000" smtClean="0">
                          <a:latin typeface="+mn-ea"/>
                          <a:ea typeface="+mn-ea"/>
                        </a:rPr>
                        <a:t>2</a:t>
                      </a:r>
                      <a:endParaRPr kumimoji="1" lang="ja-JP" altLang="en-US" sz="1000">
                        <a:latin typeface="+mn-ea"/>
                        <a:ea typeface="+mn-ea"/>
                      </a:endParaRPr>
                    </a:p>
                  </a:txBody>
                  <a:tcPr/>
                </a:tc>
                <a:extLst>
                  <a:ext uri="{0D108BD9-81ED-4DB2-BD59-A6C34878D82A}">
                    <a16:rowId xmlns:a16="http://schemas.microsoft.com/office/drawing/2014/main" val="10001"/>
                  </a:ext>
                </a:extLst>
              </a:tr>
              <a:tr h="194167">
                <a:tc>
                  <a:txBody>
                    <a:bodyPr/>
                    <a:lstStyle/>
                    <a:p>
                      <a:pPr algn="ctr"/>
                      <a:r>
                        <a:rPr kumimoji="1" lang="en-US" altLang="ja-JP" sz="1000" err="1" smtClean="0">
                          <a:latin typeface="+mn-ea"/>
                          <a:ea typeface="+mn-ea"/>
                        </a:rPr>
                        <a:t>yyy</a:t>
                      </a:r>
                      <a:endParaRPr kumimoji="1" lang="ja-JP" altLang="en-US" sz="1000">
                        <a:latin typeface="+mn-ea"/>
                        <a:ea typeface="+mn-ea"/>
                      </a:endParaRPr>
                    </a:p>
                  </a:txBody>
                  <a:tcPr/>
                </a:tc>
                <a:tc>
                  <a:txBody>
                    <a:bodyPr/>
                    <a:lstStyle/>
                    <a:p>
                      <a:pPr algn="ctr"/>
                      <a:r>
                        <a:rPr kumimoji="1" lang="en-US" altLang="ja-JP" sz="1000" smtClean="0">
                          <a:latin typeface="+mn-ea"/>
                          <a:ea typeface="+mn-ea"/>
                        </a:rPr>
                        <a:t>4</a:t>
                      </a:r>
                      <a:endParaRPr kumimoji="1" lang="ja-JP" altLang="en-US" sz="1000">
                        <a:latin typeface="+mn-ea"/>
                        <a:ea typeface="+mn-ea"/>
                      </a:endParaRPr>
                    </a:p>
                  </a:txBody>
                  <a:tcPr/>
                </a:tc>
                <a:extLst>
                  <a:ext uri="{0D108BD9-81ED-4DB2-BD59-A6C34878D82A}">
                    <a16:rowId xmlns:a16="http://schemas.microsoft.com/office/drawing/2014/main" val="10002"/>
                  </a:ext>
                </a:extLst>
              </a:tr>
              <a:tr h="194167">
                <a:tc>
                  <a:txBody>
                    <a:bodyPr/>
                    <a:lstStyle/>
                    <a:p>
                      <a:pPr algn="ctr"/>
                      <a:r>
                        <a:rPr kumimoji="1" lang="en-US" altLang="ja-JP" sz="1000" smtClean="0">
                          <a:latin typeface="+mn-ea"/>
                          <a:ea typeface="+mn-ea"/>
                        </a:rPr>
                        <a:t>…</a:t>
                      </a:r>
                      <a:endParaRPr kumimoji="1" lang="ja-JP" altLang="en-US" sz="1000">
                        <a:latin typeface="+mn-ea"/>
                        <a:ea typeface="+mn-ea"/>
                      </a:endParaRPr>
                    </a:p>
                  </a:txBody>
                  <a:tcPr/>
                </a:tc>
                <a:tc>
                  <a:txBody>
                    <a:bodyPr/>
                    <a:lstStyle/>
                    <a:p>
                      <a:pPr algn="ctr"/>
                      <a:r>
                        <a:rPr kumimoji="1" lang="en-US" altLang="ja-JP" sz="1000" dirty="0" smtClean="0">
                          <a:latin typeface="+mn-ea"/>
                          <a:ea typeface="+mn-ea"/>
                        </a:rPr>
                        <a:t>…</a:t>
                      </a:r>
                      <a:endParaRPr kumimoji="1" lang="ja-JP" altLang="en-US" sz="1000" dirty="0">
                        <a:latin typeface="+mn-ea"/>
                        <a:ea typeface="+mn-ea"/>
                      </a:endParaRPr>
                    </a:p>
                  </a:txBody>
                  <a:tcPr/>
                </a:tc>
                <a:extLst>
                  <a:ext uri="{0D108BD9-81ED-4DB2-BD59-A6C34878D82A}">
                    <a16:rowId xmlns:a16="http://schemas.microsoft.com/office/drawing/2014/main" val="10003"/>
                  </a:ext>
                </a:extLst>
              </a:tr>
            </a:tbl>
          </a:graphicData>
        </a:graphic>
      </p:graphicFrame>
      <p:sp>
        <p:nvSpPr>
          <p:cNvPr id="65" name="テキスト ボックス 64"/>
          <p:cNvSpPr txBox="1"/>
          <p:nvPr/>
        </p:nvSpPr>
        <p:spPr>
          <a:xfrm>
            <a:off x="3771275" y="5930372"/>
            <a:ext cx="1206420" cy="338554"/>
          </a:xfrm>
          <a:prstGeom prst="rect">
            <a:avLst/>
          </a:prstGeom>
          <a:noFill/>
        </p:spPr>
        <p:txBody>
          <a:bodyPr wrap="square" rtlCol="0">
            <a:spAutoFit/>
          </a:bodyPr>
          <a:lstStyle/>
          <a:p>
            <a:r>
              <a:rPr kumimoji="1" lang="ja-JP" altLang="en-US" sz="1600" dirty="0" smtClean="0">
                <a:latin typeface="+mn-ea"/>
                <a:ea typeface="+mn-ea"/>
              </a:rPr>
              <a:t>ワードリスト</a:t>
            </a:r>
            <a:endParaRPr kumimoji="1" lang="en-US" altLang="ja-JP" sz="1600" dirty="0" smtClean="0">
              <a:latin typeface="+mn-ea"/>
              <a:ea typeface="+mn-ea"/>
            </a:endParaRPr>
          </a:p>
        </p:txBody>
      </p:sp>
      <p:sp>
        <p:nvSpPr>
          <p:cNvPr id="66" name="テキスト ボックス 65"/>
          <p:cNvSpPr txBox="1"/>
          <p:nvPr/>
        </p:nvSpPr>
        <p:spPr>
          <a:xfrm>
            <a:off x="3809975" y="4744186"/>
            <a:ext cx="904415" cy="276999"/>
          </a:xfrm>
          <a:prstGeom prst="rect">
            <a:avLst/>
          </a:prstGeom>
          <a:noFill/>
        </p:spPr>
        <p:txBody>
          <a:bodyPr wrap="none" rtlCol="0">
            <a:spAutoFit/>
          </a:bodyPr>
          <a:lstStyle/>
          <a:p>
            <a:r>
              <a:rPr kumimoji="1" lang="ja-JP" altLang="en-US" sz="1200" dirty="0" smtClean="0">
                <a:latin typeface="+mn-ea"/>
                <a:ea typeface="+mn-ea"/>
              </a:rPr>
              <a:t>ブロック</a:t>
            </a:r>
            <a:r>
              <a:rPr kumimoji="1" lang="en-US" altLang="ja-JP" sz="1200" dirty="0" smtClean="0">
                <a:latin typeface="+mn-ea"/>
                <a:ea typeface="+mn-ea"/>
              </a:rPr>
              <a:t>B</a:t>
            </a:r>
          </a:p>
        </p:txBody>
      </p:sp>
      <p:sp>
        <p:nvSpPr>
          <p:cNvPr id="67" name="テキスト ボックス 66"/>
          <p:cNvSpPr txBox="1"/>
          <p:nvPr/>
        </p:nvSpPr>
        <p:spPr>
          <a:xfrm>
            <a:off x="3834231" y="3559518"/>
            <a:ext cx="904415" cy="276999"/>
          </a:xfrm>
          <a:prstGeom prst="rect">
            <a:avLst/>
          </a:prstGeom>
          <a:noFill/>
        </p:spPr>
        <p:txBody>
          <a:bodyPr wrap="none" rtlCol="0">
            <a:spAutoFit/>
          </a:bodyPr>
          <a:lstStyle/>
          <a:p>
            <a:r>
              <a:rPr lang="ja-JP" altLang="en-US" sz="1200" smtClean="0">
                <a:latin typeface="+mn-ea"/>
                <a:ea typeface="+mn-ea"/>
              </a:rPr>
              <a:t>ブロック</a:t>
            </a:r>
            <a:r>
              <a:rPr lang="en-US" altLang="ja-JP" sz="1200" smtClean="0">
                <a:latin typeface="+mn-ea"/>
                <a:ea typeface="+mn-ea"/>
              </a:rPr>
              <a:t>A</a:t>
            </a:r>
            <a:endParaRPr kumimoji="1" lang="en-US" altLang="ja-JP" sz="1200" smtClean="0">
              <a:latin typeface="+mn-ea"/>
              <a:ea typeface="+mn-ea"/>
            </a:endParaRPr>
          </a:p>
        </p:txBody>
      </p:sp>
      <mc:AlternateContent xmlns:mc="http://schemas.openxmlformats.org/markup-compatibility/2006" xmlns:a14="http://schemas.microsoft.com/office/drawing/2010/main">
        <mc:Choice Requires="a14">
          <p:sp>
            <p:nvSpPr>
              <p:cNvPr id="70" name="テキスト ボックス 69"/>
              <p:cNvSpPr txBox="1"/>
              <p:nvPr/>
            </p:nvSpPr>
            <p:spPr>
              <a:xfrm>
                <a:off x="5319290" y="4382086"/>
                <a:ext cx="1182118"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kumimoji="1" lang="en-US" altLang="ja-JP" sz="1600" b="0" i="1" smtClean="0">
                          <a:latin typeface="Cambria Math" panose="02040503050406030204" pitchFamily="18" charset="0"/>
                          <a:ea typeface="+mn-ea"/>
                        </a:rPr>
                        <m:t>{</m:t>
                      </m:r>
                      <m:sSub>
                        <m:sSubPr>
                          <m:ctrlPr>
                            <a:rPr kumimoji="1" lang="en-US" altLang="ja-JP" sz="1600" b="0" i="1" smtClean="0">
                              <a:latin typeface="Cambria Math" panose="02040503050406030204" pitchFamily="18" charset="0"/>
                              <a:ea typeface="+mn-ea"/>
                            </a:rPr>
                          </m:ctrlPr>
                        </m:sSubPr>
                        <m:e>
                          <m:r>
                            <a:rPr kumimoji="1" lang="en-US" altLang="ja-JP" sz="1600" b="0" i="1" smtClean="0">
                              <a:latin typeface="Cambria Math" panose="02040503050406030204" pitchFamily="18" charset="0"/>
                              <a:ea typeface="+mn-ea"/>
                            </a:rPr>
                            <m:t>𝑎</m:t>
                          </m:r>
                        </m:e>
                        <m:sub>
                          <m:r>
                            <a:rPr kumimoji="1" lang="en-US" altLang="ja-JP" sz="1600" b="0" i="1" smtClean="0">
                              <a:latin typeface="Cambria Math" panose="02040503050406030204" pitchFamily="18" charset="0"/>
                              <a:ea typeface="+mn-ea"/>
                            </a:rPr>
                            <m:t>1</m:t>
                          </m:r>
                        </m:sub>
                      </m:sSub>
                      <m:r>
                        <a:rPr kumimoji="1" lang="en-US" altLang="ja-JP" sz="1600" b="0" i="1" smtClean="0">
                          <a:latin typeface="Cambria Math" panose="02040503050406030204" pitchFamily="18" charset="0"/>
                          <a:ea typeface="+mn-ea"/>
                        </a:rPr>
                        <m:t>, …, </m:t>
                      </m:r>
                      <m:sSub>
                        <m:sSubPr>
                          <m:ctrlPr>
                            <a:rPr kumimoji="1" lang="en-US" altLang="ja-JP" sz="1600" b="0" i="1" smtClean="0">
                              <a:latin typeface="Cambria Math" panose="02040503050406030204" pitchFamily="18" charset="0"/>
                              <a:ea typeface="+mn-ea"/>
                            </a:rPr>
                          </m:ctrlPr>
                        </m:sSubPr>
                        <m:e>
                          <m:r>
                            <a:rPr kumimoji="1" lang="en-US" altLang="ja-JP" sz="1600" b="0" i="1" smtClean="0">
                              <a:latin typeface="Cambria Math" panose="02040503050406030204" pitchFamily="18" charset="0"/>
                              <a:ea typeface="+mn-ea"/>
                            </a:rPr>
                            <m:t>𝑎</m:t>
                          </m:r>
                        </m:e>
                        <m:sub>
                          <m:r>
                            <a:rPr kumimoji="1" lang="en-US" altLang="ja-JP" sz="1600" b="0" i="1" smtClean="0">
                              <a:latin typeface="Cambria Math" panose="02040503050406030204" pitchFamily="18" charset="0"/>
                              <a:ea typeface="+mn-ea"/>
                            </a:rPr>
                            <m:t>𝑛</m:t>
                          </m:r>
                        </m:sub>
                      </m:sSub>
                      <m:r>
                        <a:rPr kumimoji="1" lang="en-US" altLang="ja-JP" sz="1600" b="0" i="1" smtClean="0">
                          <a:latin typeface="Cambria Math" panose="02040503050406030204" pitchFamily="18" charset="0"/>
                          <a:ea typeface="+mn-ea"/>
                        </a:rPr>
                        <m:t>}</m:t>
                      </m:r>
                    </m:oMath>
                  </m:oMathPara>
                </a14:m>
                <a:endParaRPr kumimoji="1" lang="en-US" altLang="ja-JP" sz="1200" smtClean="0">
                  <a:latin typeface="+mn-ea"/>
                  <a:ea typeface="+mn-ea"/>
                </a:endParaRPr>
              </a:p>
            </p:txBody>
          </p:sp>
        </mc:Choice>
        <mc:Fallback xmlns="">
          <p:sp>
            <p:nvSpPr>
              <p:cNvPr id="70" name="テキスト ボックス 69"/>
              <p:cNvSpPr txBox="1">
                <a:spLocks noRot="1" noChangeAspect="1" noMove="1" noResize="1" noEditPoints="1" noAdjustHandles="1" noChangeArrowheads="1" noChangeShapeType="1" noTextEdit="1"/>
              </p:cNvSpPr>
              <p:nvPr/>
            </p:nvSpPr>
            <p:spPr>
              <a:xfrm>
                <a:off x="5319290" y="4382086"/>
                <a:ext cx="1182118" cy="338554"/>
              </a:xfrm>
              <a:prstGeom prst="rect">
                <a:avLst/>
              </a:prstGeom>
              <a:blipFill>
                <a:blip r:embed="rId3"/>
                <a:stretch>
                  <a:fillRect b="-7273"/>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71" name="テキスト ボックス 70"/>
              <p:cNvSpPr txBox="1"/>
              <p:nvPr/>
            </p:nvSpPr>
            <p:spPr>
              <a:xfrm>
                <a:off x="5319290" y="5325156"/>
                <a:ext cx="1162626"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kumimoji="1" lang="en-US" altLang="ja-JP" sz="1600" b="0" i="1" smtClean="0">
                          <a:latin typeface="Cambria Math" panose="02040503050406030204" pitchFamily="18" charset="0"/>
                          <a:ea typeface="+mn-ea"/>
                        </a:rPr>
                        <m:t>{</m:t>
                      </m:r>
                      <m:sSub>
                        <m:sSubPr>
                          <m:ctrlPr>
                            <a:rPr kumimoji="1" lang="en-US" altLang="ja-JP" sz="1600" b="0" i="1" smtClean="0">
                              <a:latin typeface="Cambria Math" panose="02040503050406030204" pitchFamily="18" charset="0"/>
                              <a:ea typeface="+mn-ea"/>
                            </a:rPr>
                          </m:ctrlPr>
                        </m:sSubPr>
                        <m:e>
                          <m:r>
                            <a:rPr kumimoji="1" lang="en-US" altLang="ja-JP" sz="1600" b="0" i="1" smtClean="0">
                              <a:latin typeface="Cambria Math" panose="02040503050406030204" pitchFamily="18" charset="0"/>
                              <a:ea typeface="+mn-ea"/>
                            </a:rPr>
                            <m:t>𝑏</m:t>
                          </m:r>
                        </m:e>
                        <m:sub>
                          <m:r>
                            <a:rPr kumimoji="1" lang="en-US" altLang="ja-JP" sz="1600" b="0" i="1" smtClean="0">
                              <a:latin typeface="Cambria Math" panose="02040503050406030204" pitchFamily="18" charset="0"/>
                              <a:ea typeface="+mn-ea"/>
                            </a:rPr>
                            <m:t>1</m:t>
                          </m:r>
                        </m:sub>
                      </m:sSub>
                      <m:r>
                        <a:rPr kumimoji="1" lang="en-US" altLang="ja-JP" sz="1600" b="0" i="1" smtClean="0">
                          <a:latin typeface="Cambria Math" panose="02040503050406030204" pitchFamily="18" charset="0"/>
                          <a:ea typeface="+mn-ea"/>
                        </a:rPr>
                        <m:t>,…, </m:t>
                      </m:r>
                      <m:sSub>
                        <m:sSubPr>
                          <m:ctrlPr>
                            <a:rPr kumimoji="1" lang="en-US" altLang="ja-JP" sz="1600" b="0" i="1" smtClean="0">
                              <a:latin typeface="Cambria Math" panose="02040503050406030204" pitchFamily="18" charset="0"/>
                              <a:ea typeface="+mn-ea"/>
                            </a:rPr>
                          </m:ctrlPr>
                        </m:sSubPr>
                        <m:e>
                          <m:r>
                            <a:rPr kumimoji="1" lang="en-US" altLang="ja-JP" sz="1600" b="0" i="1" smtClean="0">
                              <a:latin typeface="Cambria Math" panose="02040503050406030204" pitchFamily="18" charset="0"/>
                              <a:ea typeface="+mn-ea"/>
                            </a:rPr>
                            <m:t>𝑏</m:t>
                          </m:r>
                        </m:e>
                        <m:sub>
                          <m:r>
                            <a:rPr kumimoji="1" lang="en-US" altLang="ja-JP" sz="1600" b="0" i="1" smtClean="0">
                              <a:latin typeface="Cambria Math" panose="02040503050406030204" pitchFamily="18" charset="0"/>
                              <a:ea typeface="+mn-ea"/>
                            </a:rPr>
                            <m:t>𝑛</m:t>
                          </m:r>
                        </m:sub>
                      </m:sSub>
                      <m:r>
                        <a:rPr kumimoji="1" lang="en-US" altLang="ja-JP" sz="1600" b="0" i="1" smtClean="0">
                          <a:latin typeface="Cambria Math" panose="02040503050406030204" pitchFamily="18" charset="0"/>
                          <a:ea typeface="+mn-ea"/>
                        </a:rPr>
                        <m:t>}</m:t>
                      </m:r>
                    </m:oMath>
                  </m:oMathPara>
                </a14:m>
                <a:endParaRPr kumimoji="1" lang="en-US" altLang="ja-JP" sz="1200" smtClean="0">
                  <a:latin typeface="+mn-ea"/>
                  <a:ea typeface="+mn-ea"/>
                </a:endParaRPr>
              </a:p>
            </p:txBody>
          </p:sp>
        </mc:Choice>
        <mc:Fallback xmlns="">
          <p:sp>
            <p:nvSpPr>
              <p:cNvPr id="71" name="テキスト ボックス 70"/>
              <p:cNvSpPr txBox="1">
                <a:spLocks noRot="1" noChangeAspect="1" noMove="1" noResize="1" noEditPoints="1" noAdjustHandles="1" noChangeArrowheads="1" noChangeShapeType="1" noTextEdit="1"/>
              </p:cNvSpPr>
              <p:nvPr/>
            </p:nvSpPr>
            <p:spPr>
              <a:xfrm>
                <a:off x="5319290" y="5325156"/>
                <a:ext cx="1162626" cy="338554"/>
              </a:xfrm>
              <a:prstGeom prst="rect">
                <a:avLst/>
              </a:prstGeom>
              <a:blipFill>
                <a:blip r:embed="rId4"/>
                <a:stretch>
                  <a:fillRect b="-7273"/>
                </a:stretch>
              </a:blipFill>
            </p:spPr>
            <p:txBody>
              <a:bodyPr/>
              <a:lstStyle/>
              <a:p>
                <a:r>
                  <a:rPr lang="ja-JP" altLang="en-US">
                    <a:noFill/>
                  </a:rPr>
                  <a:t> </a:t>
                </a:r>
              </a:p>
            </p:txBody>
          </p:sp>
        </mc:Fallback>
      </mc:AlternateContent>
      <p:sp>
        <p:nvSpPr>
          <p:cNvPr id="72" name="テキスト ボックス 71"/>
          <p:cNvSpPr txBox="1"/>
          <p:nvPr/>
        </p:nvSpPr>
        <p:spPr>
          <a:xfrm>
            <a:off x="5444951" y="4217650"/>
            <a:ext cx="904415" cy="276999"/>
          </a:xfrm>
          <a:prstGeom prst="rect">
            <a:avLst/>
          </a:prstGeom>
          <a:noFill/>
        </p:spPr>
        <p:txBody>
          <a:bodyPr wrap="none" rtlCol="0">
            <a:spAutoFit/>
          </a:bodyPr>
          <a:lstStyle/>
          <a:p>
            <a:r>
              <a:rPr lang="ja-JP" altLang="en-US" sz="1200" smtClean="0">
                <a:latin typeface="+mn-ea"/>
                <a:ea typeface="+mn-ea"/>
              </a:rPr>
              <a:t>ブロック</a:t>
            </a:r>
            <a:r>
              <a:rPr lang="en-US" altLang="ja-JP" sz="1200" smtClean="0">
                <a:latin typeface="+mn-ea"/>
                <a:ea typeface="+mn-ea"/>
              </a:rPr>
              <a:t>A</a:t>
            </a:r>
            <a:endParaRPr kumimoji="1" lang="en-US" altLang="ja-JP" sz="1200" smtClean="0">
              <a:latin typeface="+mn-ea"/>
              <a:ea typeface="+mn-ea"/>
            </a:endParaRPr>
          </a:p>
        </p:txBody>
      </p:sp>
      <p:sp>
        <p:nvSpPr>
          <p:cNvPr id="73" name="テキスト ボックス 72"/>
          <p:cNvSpPr txBox="1"/>
          <p:nvPr/>
        </p:nvSpPr>
        <p:spPr>
          <a:xfrm>
            <a:off x="5435494" y="5127677"/>
            <a:ext cx="904415" cy="276999"/>
          </a:xfrm>
          <a:prstGeom prst="rect">
            <a:avLst/>
          </a:prstGeom>
          <a:noFill/>
        </p:spPr>
        <p:txBody>
          <a:bodyPr wrap="none" rtlCol="0">
            <a:spAutoFit/>
          </a:bodyPr>
          <a:lstStyle/>
          <a:p>
            <a:r>
              <a:rPr kumimoji="1" lang="ja-JP" altLang="en-US" sz="1200" smtClean="0">
                <a:latin typeface="+mn-ea"/>
                <a:ea typeface="+mn-ea"/>
              </a:rPr>
              <a:t>ブロック</a:t>
            </a:r>
            <a:r>
              <a:rPr kumimoji="1" lang="en-US" altLang="ja-JP" sz="1200" smtClean="0">
                <a:latin typeface="+mn-ea"/>
                <a:ea typeface="+mn-ea"/>
              </a:rPr>
              <a:t>B</a:t>
            </a:r>
          </a:p>
        </p:txBody>
      </p:sp>
      <p:sp>
        <p:nvSpPr>
          <p:cNvPr id="74" name="テキスト ボックス 73"/>
          <p:cNvSpPr txBox="1"/>
          <p:nvPr/>
        </p:nvSpPr>
        <p:spPr>
          <a:xfrm>
            <a:off x="5225292" y="5847609"/>
            <a:ext cx="1415772" cy="338554"/>
          </a:xfrm>
          <a:prstGeom prst="rect">
            <a:avLst/>
          </a:prstGeom>
          <a:noFill/>
        </p:spPr>
        <p:txBody>
          <a:bodyPr wrap="none" rtlCol="0">
            <a:spAutoFit/>
          </a:bodyPr>
          <a:lstStyle/>
          <a:p>
            <a:r>
              <a:rPr kumimoji="1" lang="ja-JP" altLang="en-US" sz="1600" dirty="0" smtClean="0">
                <a:latin typeface="+mn-ea"/>
                <a:ea typeface="+mn-ea"/>
              </a:rPr>
              <a:t>特徴ベクトル</a:t>
            </a:r>
            <a:endParaRPr kumimoji="1" lang="en-US" altLang="ja-JP" sz="1600" dirty="0" smtClean="0">
              <a:latin typeface="+mn-ea"/>
              <a:ea typeface="+mn-ea"/>
            </a:endParaRPr>
          </a:p>
        </p:txBody>
      </p:sp>
      <p:sp>
        <p:nvSpPr>
          <p:cNvPr id="75" name="テキスト ボックス 74"/>
          <p:cNvSpPr txBox="1"/>
          <p:nvPr/>
        </p:nvSpPr>
        <p:spPr>
          <a:xfrm>
            <a:off x="4768274" y="3693492"/>
            <a:ext cx="821059" cy="338554"/>
          </a:xfrm>
          <a:prstGeom prst="rect">
            <a:avLst/>
          </a:prstGeom>
          <a:noFill/>
        </p:spPr>
        <p:txBody>
          <a:bodyPr wrap="none" rtlCol="0">
            <a:spAutoFit/>
          </a:bodyPr>
          <a:lstStyle/>
          <a:p>
            <a:r>
              <a:rPr kumimoji="1" lang="en-US" altLang="ja-JP" sz="1600" smtClean="0">
                <a:latin typeface="+mn-ea"/>
                <a:ea typeface="+mn-ea"/>
              </a:rPr>
              <a:t>STEP3</a:t>
            </a:r>
          </a:p>
        </p:txBody>
      </p:sp>
      <p:graphicFrame>
        <p:nvGraphicFramePr>
          <p:cNvPr id="76" name="表 75"/>
          <p:cNvGraphicFramePr>
            <a:graphicFrameLocks noGrp="1"/>
          </p:cNvGraphicFramePr>
          <p:nvPr>
            <p:extLst>
              <p:ext uri="{D42A27DB-BD31-4B8C-83A1-F6EECF244321}">
                <p14:modId xmlns:p14="http://schemas.microsoft.com/office/powerpoint/2010/main" val="3840532771"/>
              </p:ext>
            </p:extLst>
          </p:nvPr>
        </p:nvGraphicFramePr>
        <p:xfrm>
          <a:off x="3830826" y="4981790"/>
          <a:ext cx="904758" cy="975360"/>
        </p:xfrm>
        <a:graphic>
          <a:graphicData uri="http://schemas.openxmlformats.org/drawingml/2006/table">
            <a:tbl>
              <a:tblPr firstRow="1" bandRow="1">
                <a:tableStyleId>{93296810-A885-4BE3-A3E7-6D5BEEA58F35}</a:tableStyleId>
              </a:tblPr>
              <a:tblGrid>
                <a:gridCol w="452379">
                  <a:extLst>
                    <a:ext uri="{9D8B030D-6E8A-4147-A177-3AD203B41FA5}">
                      <a16:colId xmlns:a16="http://schemas.microsoft.com/office/drawing/2014/main" val="20000"/>
                    </a:ext>
                  </a:extLst>
                </a:gridCol>
                <a:gridCol w="452379">
                  <a:extLst>
                    <a:ext uri="{9D8B030D-6E8A-4147-A177-3AD203B41FA5}">
                      <a16:colId xmlns:a16="http://schemas.microsoft.com/office/drawing/2014/main" val="20001"/>
                    </a:ext>
                  </a:extLst>
                </a:gridCol>
              </a:tblGrid>
              <a:tr h="241711">
                <a:tc>
                  <a:txBody>
                    <a:bodyPr/>
                    <a:lstStyle/>
                    <a:p>
                      <a:pPr algn="ctr"/>
                      <a:r>
                        <a:rPr kumimoji="1" lang="ja-JP" altLang="en-US" sz="1000" smtClean="0">
                          <a:latin typeface="+mn-ea"/>
                          <a:ea typeface="+mn-ea"/>
                        </a:rPr>
                        <a:t>単語</a:t>
                      </a:r>
                      <a:endParaRPr kumimoji="1" lang="ja-JP" altLang="en-US" sz="1000">
                        <a:latin typeface="+mn-ea"/>
                        <a:ea typeface="+mn-ea"/>
                      </a:endParaRPr>
                    </a:p>
                  </a:txBody>
                  <a:tcPr/>
                </a:tc>
                <a:tc>
                  <a:txBody>
                    <a:bodyPr/>
                    <a:lstStyle/>
                    <a:p>
                      <a:pPr algn="ctr"/>
                      <a:r>
                        <a:rPr kumimoji="1" lang="ja-JP" altLang="en-US" sz="1000" dirty="0" smtClean="0">
                          <a:latin typeface="+mn-ea"/>
                          <a:ea typeface="+mn-ea"/>
                        </a:rPr>
                        <a:t>個数</a:t>
                      </a:r>
                      <a:endParaRPr kumimoji="1" lang="ja-JP" altLang="en-US" sz="1000" dirty="0">
                        <a:latin typeface="+mn-ea"/>
                        <a:ea typeface="+mn-ea"/>
                      </a:endParaRPr>
                    </a:p>
                  </a:txBody>
                  <a:tcPr/>
                </a:tc>
                <a:extLst>
                  <a:ext uri="{0D108BD9-81ED-4DB2-BD59-A6C34878D82A}">
                    <a16:rowId xmlns:a16="http://schemas.microsoft.com/office/drawing/2014/main" val="10000"/>
                  </a:ext>
                </a:extLst>
              </a:tr>
              <a:tr h="200742">
                <a:tc>
                  <a:txBody>
                    <a:bodyPr/>
                    <a:lstStyle/>
                    <a:p>
                      <a:pPr algn="ctr"/>
                      <a:r>
                        <a:rPr kumimoji="1" lang="en-US" altLang="ja-JP" sz="1000" smtClean="0">
                          <a:latin typeface="+mn-ea"/>
                          <a:ea typeface="+mn-ea"/>
                        </a:rPr>
                        <a:t>xxx</a:t>
                      </a:r>
                      <a:endParaRPr kumimoji="1" lang="ja-JP" altLang="en-US" sz="1000">
                        <a:latin typeface="+mn-ea"/>
                        <a:ea typeface="+mn-ea"/>
                      </a:endParaRPr>
                    </a:p>
                  </a:txBody>
                  <a:tcPr/>
                </a:tc>
                <a:tc>
                  <a:txBody>
                    <a:bodyPr/>
                    <a:lstStyle/>
                    <a:p>
                      <a:pPr algn="ctr"/>
                      <a:r>
                        <a:rPr kumimoji="1" lang="en-US" altLang="ja-JP" sz="1000" smtClean="0">
                          <a:latin typeface="+mn-ea"/>
                          <a:ea typeface="+mn-ea"/>
                        </a:rPr>
                        <a:t>2</a:t>
                      </a:r>
                      <a:endParaRPr kumimoji="1" lang="ja-JP" altLang="en-US" sz="1000">
                        <a:latin typeface="+mn-ea"/>
                        <a:ea typeface="+mn-ea"/>
                      </a:endParaRPr>
                    </a:p>
                  </a:txBody>
                  <a:tcPr/>
                </a:tc>
                <a:extLst>
                  <a:ext uri="{0D108BD9-81ED-4DB2-BD59-A6C34878D82A}">
                    <a16:rowId xmlns:a16="http://schemas.microsoft.com/office/drawing/2014/main" val="10001"/>
                  </a:ext>
                </a:extLst>
              </a:tr>
              <a:tr h="200742">
                <a:tc>
                  <a:txBody>
                    <a:bodyPr/>
                    <a:lstStyle/>
                    <a:p>
                      <a:pPr algn="ctr"/>
                      <a:r>
                        <a:rPr kumimoji="1" lang="en-US" altLang="ja-JP" sz="1000" err="1" smtClean="0">
                          <a:latin typeface="+mn-ea"/>
                          <a:ea typeface="+mn-ea"/>
                        </a:rPr>
                        <a:t>yyy</a:t>
                      </a:r>
                      <a:endParaRPr kumimoji="1" lang="ja-JP" altLang="en-US" sz="1000">
                        <a:latin typeface="+mn-ea"/>
                        <a:ea typeface="+mn-ea"/>
                      </a:endParaRPr>
                    </a:p>
                  </a:txBody>
                  <a:tcPr/>
                </a:tc>
                <a:tc>
                  <a:txBody>
                    <a:bodyPr/>
                    <a:lstStyle/>
                    <a:p>
                      <a:pPr algn="ctr"/>
                      <a:r>
                        <a:rPr kumimoji="1" lang="en-US" altLang="ja-JP" sz="1000" smtClean="0">
                          <a:latin typeface="+mn-ea"/>
                          <a:ea typeface="+mn-ea"/>
                        </a:rPr>
                        <a:t>4</a:t>
                      </a:r>
                      <a:endParaRPr kumimoji="1" lang="ja-JP" altLang="en-US" sz="1000">
                        <a:latin typeface="+mn-ea"/>
                        <a:ea typeface="+mn-ea"/>
                      </a:endParaRPr>
                    </a:p>
                  </a:txBody>
                  <a:tcPr/>
                </a:tc>
                <a:extLst>
                  <a:ext uri="{0D108BD9-81ED-4DB2-BD59-A6C34878D82A}">
                    <a16:rowId xmlns:a16="http://schemas.microsoft.com/office/drawing/2014/main" val="10002"/>
                  </a:ext>
                </a:extLst>
              </a:tr>
              <a:tr h="200742">
                <a:tc>
                  <a:txBody>
                    <a:bodyPr/>
                    <a:lstStyle/>
                    <a:p>
                      <a:pPr algn="ctr"/>
                      <a:r>
                        <a:rPr kumimoji="1" lang="en-US" altLang="ja-JP" sz="1000" dirty="0" smtClean="0">
                          <a:latin typeface="+mn-ea"/>
                          <a:ea typeface="+mn-ea"/>
                        </a:rPr>
                        <a:t>…</a:t>
                      </a:r>
                      <a:endParaRPr kumimoji="1" lang="ja-JP" altLang="en-US" sz="1000" dirty="0">
                        <a:latin typeface="+mn-ea"/>
                        <a:ea typeface="+mn-ea"/>
                      </a:endParaRPr>
                    </a:p>
                  </a:txBody>
                  <a:tcPr/>
                </a:tc>
                <a:tc>
                  <a:txBody>
                    <a:bodyPr/>
                    <a:lstStyle/>
                    <a:p>
                      <a:pPr algn="ctr"/>
                      <a:r>
                        <a:rPr kumimoji="1" lang="en-US" altLang="ja-JP" sz="1000" dirty="0" smtClean="0">
                          <a:latin typeface="+mn-ea"/>
                          <a:ea typeface="+mn-ea"/>
                        </a:rPr>
                        <a:t>…</a:t>
                      </a:r>
                      <a:endParaRPr kumimoji="1" lang="ja-JP" altLang="en-US" sz="1000" dirty="0">
                        <a:latin typeface="+mn-ea"/>
                        <a:ea typeface="+mn-ea"/>
                      </a:endParaRPr>
                    </a:p>
                  </a:txBody>
                  <a:tcPr/>
                </a:tc>
                <a:extLst>
                  <a:ext uri="{0D108BD9-81ED-4DB2-BD59-A6C34878D82A}">
                    <a16:rowId xmlns:a16="http://schemas.microsoft.com/office/drawing/2014/main" val="10003"/>
                  </a:ext>
                </a:extLst>
              </a:tr>
            </a:tbl>
          </a:graphicData>
        </a:graphic>
      </p:graphicFrame>
      <p:graphicFrame>
        <p:nvGraphicFramePr>
          <p:cNvPr id="84" name="表 83"/>
          <p:cNvGraphicFramePr>
            <a:graphicFrameLocks noGrp="1"/>
          </p:cNvGraphicFramePr>
          <p:nvPr>
            <p:extLst>
              <p:ext uri="{D42A27DB-BD31-4B8C-83A1-F6EECF244321}">
                <p14:modId xmlns:p14="http://schemas.microsoft.com/office/powerpoint/2010/main" val="1898059074"/>
              </p:ext>
            </p:extLst>
          </p:nvPr>
        </p:nvGraphicFramePr>
        <p:xfrm>
          <a:off x="7082052" y="4009225"/>
          <a:ext cx="1409914" cy="1814016"/>
        </p:xfrm>
        <a:graphic>
          <a:graphicData uri="http://schemas.openxmlformats.org/drawingml/2006/table">
            <a:tbl>
              <a:tblPr firstRow="1" bandRow="1">
                <a:tableStyleId>{93296810-A885-4BE3-A3E7-6D5BEEA58F35}</a:tableStyleId>
              </a:tblPr>
              <a:tblGrid>
                <a:gridCol w="586622">
                  <a:extLst>
                    <a:ext uri="{9D8B030D-6E8A-4147-A177-3AD203B41FA5}">
                      <a16:colId xmlns:a16="http://schemas.microsoft.com/office/drawing/2014/main" val="20000"/>
                    </a:ext>
                  </a:extLst>
                </a:gridCol>
                <a:gridCol w="823292">
                  <a:extLst>
                    <a:ext uri="{9D8B030D-6E8A-4147-A177-3AD203B41FA5}">
                      <a16:colId xmlns:a16="http://schemas.microsoft.com/office/drawing/2014/main" val="20001"/>
                    </a:ext>
                  </a:extLst>
                </a:gridCol>
              </a:tblGrid>
              <a:tr h="196001">
                <a:tc>
                  <a:txBody>
                    <a:bodyPr/>
                    <a:lstStyle/>
                    <a:p>
                      <a:pPr algn="ctr"/>
                      <a:r>
                        <a:rPr kumimoji="1" lang="ja-JP" altLang="en-US" sz="1000" smtClean="0">
                          <a:latin typeface="+mn-ea"/>
                          <a:ea typeface="+mn-ea"/>
                        </a:rPr>
                        <a:t>類似度</a:t>
                      </a:r>
                      <a:endParaRPr kumimoji="1" lang="ja-JP" altLang="en-US" sz="1000">
                        <a:latin typeface="+mn-ea"/>
                        <a:ea typeface="+mn-ea"/>
                      </a:endParaRPr>
                    </a:p>
                  </a:txBody>
                  <a:tcPr anchor="ctr"/>
                </a:tc>
                <a:tc>
                  <a:txBody>
                    <a:bodyPr/>
                    <a:lstStyle/>
                    <a:p>
                      <a:pPr algn="ctr"/>
                      <a:r>
                        <a:rPr kumimoji="1" lang="ja-JP" altLang="en-US" sz="1000" dirty="0" smtClean="0">
                          <a:latin typeface="+mn-ea"/>
                          <a:ea typeface="+mn-ea"/>
                        </a:rPr>
                        <a:t>ブロック</a:t>
                      </a:r>
                      <a:endParaRPr kumimoji="1" lang="ja-JP" altLang="en-US" sz="1000" dirty="0">
                        <a:latin typeface="+mn-ea"/>
                        <a:ea typeface="+mn-ea"/>
                      </a:endParaRPr>
                    </a:p>
                  </a:txBody>
                  <a:tcPr anchor="ctr"/>
                </a:tc>
                <a:extLst>
                  <a:ext uri="{0D108BD9-81ED-4DB2-BD59-A6C34878D82A}">
                    <a16:rowId xmlns:a16="http://schemas.microsoft.com/office/drawing/2014/main" val="10000"/>
                  </a:ext>
                </a:extLst>
              </a:tr>
              <a:tr h="261696">
                <a:tc rowSpan="2">
                  <a:txBody>
                    <a:bodyPr/>
                    <a:lstStyle/>
                    <a:p>
                      <a:pPr algn="ctr"/>
                      <a:r>
                        <a:rPr kumimoji="1" lang="en-US" altLang="ja-JP" sz="1000" smtClean="0">
                          <a:latin typeface="+mn-ea"/>
                          <a:ea typeface="+mn-ea"/>
                        </a:rPr>
                        <a:t>0.95</a:t>
                      </a:r>
                    </a:p>
                  </a:txBody>
                  <a:tcPr anchor="ctr"/>
                </a:tc>
                <a:tc>
                  <a:txBody>
                    <a:bodyPr/>
                    <a:lstStyle/>
                    <a:p>
                      <a:pPr algn="ctr"/>
                      <a:r>
                        <a:rPr kumimoji="1" lang="ja-JP" altLang="en-US" sz="1000" smtClean="0">
                          <a:latin typeface="+mn-ea"/>
                          <a:ea typeface="+mn-ea"/>
                        </a:rPr>
                        <a:t>ブロック</a:t>
                      </a:r>
                      <a:r>
                        <a:rPr kumimoji="1" lang="en-US" altLang="ja-JP" sz="1000" smtClean="0">
                          <a:latin typeface="+mn-ea"/>
                          <a:ea typeface="+mn-ea"/>
                        </a:rPr>
                        <a:t>A</a:t>
                      </a:r>
                      <a:endParaRPr kumimoji="1" lang="ja-JP" altLang="en-US" sz="1000">
                        <a:latin typeface="+mn-ea"/>
                        <a:ea typeface="+mn-ea"/>
                      </a:endParaRPr>
                    </a:p>
                  </a:txBody>
                  <a:tcPr anchor="ctr"/>
                </a:tc>
                <a:extLst>
                  <a:ext uri="{0D108BD9-81ED-4DB2-BD59-A6C34878D82A}">
                    <a16:rowId xmlns:a16="http://schemas.microsoft.com/office/drawing/2014/main" val="10001"/>
                  </a:ext>
                </a:extLst>
              </a:tr>
              <a:tr h="261696">
                <a:tc vMerge="1">
                  <a:txBody>
                    <a:bodyPr/>
                    <a:lstStyle/>
                    <a:p>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smtClean="0">
                          <a:latin typeface="+mn-ea"/>
                          <a:ea typeface="+mn-ea"/>
                        </a:rPr>
                        <a:t>ブロック</a:t>
                      </a:r>
                      <a:r>
                        <a:rPr kumimoji="1" lang="en-US" altLang="ja-JP" sz="1000" smtClean="0">
                          <a:latin typeface="+mn-ea"/>
                          <a:ea typeface="+mn-ea"/>
                        </a:rPr>
                        <a:t>B</a:t>
                      </a:r>
                      <a:endParaRPr kumimoji="1" lang="ja-JP" altLang="en-US" sz="1000" smtClean="0">
                        <a:latin typeface="+mn-ea"/>
                        <a:ea typeface="+mn-ea"/>
                      </a:endParaRPr>
                    </a:p>
                  </a:txBody>
                  <a:tcPr anchor="ctr"/>
                </a:tc>
                <a:extLst>
                  <a:ext uri="{0D108BD9-81ED-4DB2-BD59-A6C34878D82A}">
                    <a16:rowId xmlns:a16="http://schemas.microsoft.com/office/drawing/2014/main" val="10002"/>
                  </a:ext>
                </a:extLst>
              </a:tr>
              <a:tr h="261696">
                <a:tc rowSpan="2">
                  <a:txBody>
                    <a:bodyPr/>
                    <a:lstStyle/>
                    <a:p>
                      <a:pPr algn="ctr"/>
                      <a:r>
                        <a:rPr kumimoji="1" lang="en-US" altLang="ja-JP" sz="1000" dirty="0" smtClean="0">
                          <a:latin typeface="+mn-ea"/>
                          <a:ea typeface="+mn-ea"/>
                        </a:rPr>
                        <a:t>0.93</a:t>
                      </a:r>
                      <a:endParaRPr kumimoji="1" lang="ja-JP" altLang="en-US" sz="1000" dirty="0">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smtClean="0">
                          <a:latin typeface="+mn-ea"/>
                          <a:ea typeface="+mn-ea"/>
                        </a:rPr>
                        <a:t>ブロック</a:t>
                      </a:r>
                      <a:r>
                        <a:rPr kumimoji="1" lang="en-US" altLang="ja-JP" sz="1000" smtClean="0">
                          <a:latin typeface="+mn-ea"/>
                          <a:ea typeface="+mn-ea"/>
                        </a:rPr>
                        <a:t>C</a:t>
                      </a:r>
                      <a:endParaRPr kumimoji="1" lang="ja-JP" altLang="en-US" sz="1000" smtClean="0">
                        <a:latin typeface="+mn-ea"/>
                        <a:ea typeface="+mn-ea"/>
                      </a:endParaRPr>
                    </a:p>
                  </a:txBody>
                  <a:tcPr anchor="ctr"/>
                </a:tc>
                <a:extLst>
                  <a:ext uri="{0D108BD9-81ED-4DB2-BD59-A6C34878D82A}">
                    <a16:rowId xmlns:a16="http://schemas.microsoft.com/office/drawing/2014/main" val="10003"/>
                  </a:ext>
                </a:extLst>
              </a:tr>
              <a:tr h="261696">
                <a:tc vMerge="1">
                  <a:txBody>
                    <a:bodyPr/>
                    <a:lstStyle/>
                    <a:p>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smtClean="0">
                          <a:latin typeface="+mn-ea"/>
                          <a:ea typeface="+mn-ea"/>
                        </a:rPr>
                        <a:t>ブロック</a:t>
                      </a:r>
                      <a:r>
                        <a:rPr kumimoji="1" lang="en-US" altLang="ja-JP" sz="1000" smtClean="0">
                          <a:latin typeface="+mn-ea"/>
                          <a:ea typeface="+mn-ea"/>
                        </a:rPr>
                        <a:t>D</a:t>
                      </a:r>
                      <a:endParaRPr kumimoji="1" lang="ja-JP" altLang="en-US" sz="1000" smtClean="0">
                        <a:latin typeface="+mn-ea"/>
                        <a:ea typeface="+mn-ea"/>
                      </a:endParaRPr>
                    </a:p>
                  </a:txBody>
                  <a:tcPr anchor="ctr"/>
                </a:tc>
                <a:extLst>
                  <a:ext uri="{0D108BD9-81ED-4DB2-BD59-A6C34878D82A}">
                    <a16:rowId xmlns:a16="http://schemas.microsoft.com/office/drawing/2014/main" val="10004"/>
                  </a:ext>
                </a:extLst>
              </a:tr>
              <a:tr h="261696">
                <a:tc rowSpan="2">
                  <a:txBody>
                    <a:bodyPr/>
                    <a:lstStyle/>
                    <a:p>
                      <a:pPr algn="ctr"/>
                      <a:r>
                        <a:rPr kumimoji="1" lang="en-US" altLang="ja-JP" sz="1000" smtClean="0">
                          <a:latin typeface="+mn-ea"/>
                          <a:ea typeface="+mn-ea"/>
                        </a:rPr>
                        <a:t>0.9</a:t>
                      </a:r>
                      <a:endParaRPr kumimoji="1" lang="ja-JP" altLang="en-US" sz="1000">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smtClean="0">
                          <a:latin typeface="+mn-ea"/>
                          <a:ea typeface="+mn-ea"/>
                        </a:rPr>
                        <a:t>ブロック</a:t>
                      </a:r>
                      <a:r>
                        <a:rPr kumimoji="1" lang="en-US" altLang="ja-JP" sz="1000" smtClean="0">
                          <a:latin typeface="+mn-ea"/>
                          <a:ea typeface="+mn-ea"/>
                        </a:rPr>
                        <a:t>C</a:t>
                      </a:r>
                      <a:endParaRPr kumimoji="1" lang="ja-JP" altLang="en-US" sz="1000" smtClean="0">
                        <a:latin typeface="+mn-ea"/>
                        <a:ea typeface="+mn-ea"/>
                      </a:endParaRPr>
                    </a:p>
                  </a:txBody>
                  <a:tcPr anchor="ctr"/>
                </a:tc>
                <a:extLst>
                  <a:ext uri="{0D108BD9-81ED-4DB2-BD59-A6C34878D82A}">
                    <a16:rowId xmlns:a16="http://schemas.microsoft.com/office/drawing/2014/main" val="10005"/>
                  </a:ext>
                </a:extLst>
              </a:tr>
              <a:tr h="261696">
                <a:tc vMerge="1">
                  <a:txBody>
                    <a:bodyPr/>
                    <a:lstStyle/>
                    <a:p>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smtClean="0">
                          <a:latin typeface="+mn-ea"/>
                          <a:ea typeface="+mn-ea"/>
                        </a:rPr>
                        <a:t>ブロック</a:t>
                      </a:r>
                      <a:r>
                        <a:rPr kumimoji="1" lang="en-US" altLang="ja-JP" sz="1000" dirty="0" smtClean="0">
                          <a:latin typeface="+mn-ea"/>
                          <a:ea typeface="+mn-ea"/>
                        </a:rPr>
                        <a:t>E</a:t>
                      </a:r>
                      <a:endParaRPr kumimoji="1" lang="ja-JP" altLang="en-US" sz="1000" dirty="0" smtClean="0">
                        <a:latin typeface="+mn-ea"/>
                        <a:ea typeface="+mn-ea"/>
                      </a:endParaRPr>
                    </a:p>
                  </a:txBody>
                  <a:tcPr anchor="ctr"/>
                </a:tc>
                <a:extLst>
                  <a:ext uri="{0D108BD9-81ED-4DB2-BD59-A6C34878D82A}">
                    <a16:rowId xmlns:a16="http://schemas.microsoft.com/office/drawing/2014/main" val="10006"/>
                  </a:ext>
                </a:extLst>
              </a:tr>
            </a:tbl>
          </a:graphicData>
        </a:graphic>
      </p:graphicFrame>
      <p:sp>
        <p:nvSpPr>
          <p:cNvPr id="87" name="右矢印 86"/>
          <p:cNvSpPr/>
          <p:nvPr/>
        </p:nvSpPr>
        <p:spPr>
          <a:xfrm rot="19935739">
            <a:off x="3282381" y="4514651"/>
            <a:ext cx="371584" cy="279815"/>
          </a:xfrm>
          <a:prstGeom prst="rightArrow">
            <a:avLst/>
          </a:prstGeom>
          <a:solidFill>
            <a:srgbClr val="00B0F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latin typeface="+mn-ea"/>
            </a:endParaRPr>
          </a:p>
        </p:txBody>
      </p:sp>
      <p:sp>
        <p:nvSpPr>
          <p:cNvPr id="88" name="右矢印 87"/>
          <p:cNvSpPr/>
          <p:nvPr/>
        </p:nvSpPr>
        <p:spPr>
          <a:xfrm rot="1378406">
            <a:off x="3278938" y="5173722"/>
            <a:ext cx="366242" cy="301333"/>
          </a:xfrm>
          <a:prstGeom prst="rightArrow">
            <a:avLst/>
          </a:prstGeom>
          <a:solidFill>
            <a:srgbClr val="00B0F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latin typeface="+mn-ea"/>
            </a:endParaRPr>
          </a:p>
        </p:txBody>
      </p:sp>
      <p:sp>
        <p:nvSpPr>
          <p:cNvPr id="89" name="右矢印 88"/>
          <p:cNvSpPr/>
          <p:nvPr/>
        </p:nvSpPr>
        <p:spPr>
          <a:xfrm>
            <a:off x="5011547" y="4344242"/>
            <a:ext cx="333284" cy="241278"/>
          </a:xfrm>
          <a:prstGeom prst="rightArrow">
            <a:avLst/>
          </a:prstGeom>
          <a:solidFill>
            <a:srgbClr val="00B0F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latin typeface="+mn-ea"/>
            </a:endParaRPr>
          </a:p>
        </p:txBody>
      </p:sp>
      <p:sp>
        <p:nvSpPr>
          <p:cNvPr id="90" name="右矢印 89"/>
          <p:cNvSpPr/>
          <p:nvPr/>
        </p:nvSpPr>
        <p:spPr>
          <a:xfrm>
            <a:off x="5040024" y="5234135"/>
            <a:ext cx="314563" cy="292023"/>
          </a:xfrm>
          <a:prstGeom prst="rightArrow">
            <a:avLst/>
          </a:prstGeom>
          <a:solidFill>
            <a:srgbClr val="00B0F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latin typeface="+mn-ea"/>
            </a:endParaRPr>
          </a:p>
        </p:txBody>
      </p:sp>
      <p:sp>
        <p:nvSpPr>
          <p:cNvPr id="93" name="テキスト ボックス 92"/>
          <p:cNvSpPr txBox="1"/>
          <p:nvPr/>
        </p:nvSpPr>
        <p:spPr>
          <a:xfrm>
            <a:off x="7167841" y="5985069"/>
            <a:ext cx="1415772" cy="338554"/>
          </a:xfrm>
          <a:prstGeom prst="rect">
            <a:avLst/>
          </a:prstGeom>
          <a:noFill/>
        </p:spPr>
        <p:txBody>
          <a:bodyPr wrap="none" rtlCol="0">
            <a:spAutoFit/>
          </a:bodyPr>
          <a:lstStyle/>
          <a:p>
            <a:r>
              <a:rPr kumimoji="1" lang="ja-JP" altLang="en-US" sz="1600" smtClean="0">
                <a:latin typeface="+mn-ea"/>
                <a:ea typeface="+mn-ea"/>
              </a:rPr>
              <a:t>クローンペア</a:t>
            </a:r>
            <a:endParaRPr kumimoji="1" lang="en-US" altLang="ja-JP" sz="1600" smtClean="0">
              <a:latin typeface="+mn-ea"/>
              <a:ea typeface="+mn-ea"/>
            </a:endParaRPr>
          </a:p>
        </p:txBody>
      </p:sp>
      <p:sp>
        <p:nvSpPr>
          <p:cNvPr id="94" name="右矢印 93"/>
          <p:cNvSpPr/>
          <p:nvPr/>
        </p:nvSpPr>
        <p:spPr>
          <a:xfrm>
            <a:off x="6541736" y="4853525"/>
            <a:ext cx="316727" cy="246631"/>
          </a:xfrm>
          <a:prstGeom prst="rightArrow">
            <a:avLst/>
          </a:prstGeom>
          <a:solidFill>
            <a:srgbClr val="00B0F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latin typeface="+mn-ea"/>
            </a:endParaRPr>
          </a:p>
        </p:txBody>
      </p:sp>
      <p:sp>
        <p:nvSpPr>
          <p:cNvPr id="96" name="テキスト ボックス 95"/>
          <p:cNvSpPr txBox="1"/>
          <p:nvPr/>
        </p:nvSpPr>
        <p:spPr>
          <a:xfrm>
            <a:off x="6275762" y="3693492"/>
            <a:ext cx="821059" cy="338554"/>
          </a:xfrm>
          <a:prstGeom prst="rect">
            <a:avLst/>
          </a:prstGeom>
          <a:noFill/>
        </p:spPr>
        <p:txBody>
          <a:bodyPr wrap="none" rtlCol="0">
            <a:spAutoFit/>
          </a:bodyPr>
          <a:lstStyle/>
          <a:p>
            <a:r>
              <a:rPr kumimoji="1" lang="en-US" altLang="ja-JP" sz="1600" smtClean="0">
                <a:latin typeface="+mn-ea"/>
                <a:ea typeface="+mn-ea"/>
              </a:rPr>
              <a:t>STEP4</a:t>
            </a:r>
          </a:p>
        </p:txBody>
      </p:sp>
      <p:sp>
        <p:nvSpPr>
          <p:cNvPr id="59" name="テキスト ボックス 58"/>
          <p:cNvSpPr txBox="1"/>
          <p:nvPr/>
        </p:nvSpPr>
        <p:spPr>
          <a:xfrm>
            <a:off x="1691321" y="6233299"/>
            <a:ext cx="5476520" cy="430887"/>
          </a:xfrm>
          <a:prstGeom prst="rect">
            <a:avLst/>
          </a:prstGeom>
          <a:solidFill>
            <a:srgbClr val="FFFF99"/>
          </a:solidFill>
          <a:ln w="12700">
            <a:solidFill>
              <a:schemeClr val="accent4"/>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tabLst>
                <a:tab pos="269875" algn="l"/>
              </a:tabLst>
            </a:pPr>
            <a:r>
              <a:rPr lang="en-US" altLang="ja-JP" sz="1100" dirty="0" smtClean="0">
                <a:latin typeface="+mn-ea"/>
              </a:rPr>
              <a:t>[</a:t>
            </a:r>
            <a:r>
              <a:rPr lang="en-US" altLang="ja-JP" sz="1100" dirty="0">
                <a:latin typeface="+mn-ea"/>
              </a:rPr>
              <a:t>2</a:t>
            </a:r>
            <a:r>
              <a:rPr lang="en-US" altLang="ja-JP" sz="1100" dirty="0" smtClean="0">
                <a:latin typeface="+mn-ea"/>
              </a:rPr>
              <a:t>]</a:t>
            </a:r>
            <a:r>
              <a:rPr lang="ja-JP" altLang="en-US" sz="1100" dirty="0">
                <a:latin typeface="+mn-ea"/>
              </a:rPr>
              <a:t>横井 一輝</a:t>
            </a:r>
            <a:r>
              <a:rPr lang="en-US" altLang="ja-JP" sz="1100" dirty="0">
                <a:latin typeface="+mn-ea"/>
              </a:rPr>
              <a:t>, </a:t>
            </a:r>
            <a:r>
              <a:rPr lang="ja-JP" altLang="en-US" sz="1100" dirty="0">
                <a:latin typeface="+mn-ea"/>
              </a:rPr>
              <a:t>崔 恩瀞</a:t>
            </a:r>
            <a:r>
              <a:rPr lang="en-US" altLang="ja-JP" sz="1100" dirty="0">
                <a:latin typeface="+mn-ea"/>
              </a:rPr>
              <a:t>, </a:t>
            </a:r>
            <a:r>
              <a:rPr lang="ja-JP" altLang="en-US" sz="1100" dirty="0">
                <a:latin typeface="+mn-ea"/>
              </a:rPr>
              <a:t>吉田 則裕</a:t>
            </a:r>
            <a:r>
              <a:rPr lang="en-US" altLang="ja-JP" sz="1100" dirty="0">
                <a:latin typeface="+mn-ea"/>
              </a:rPr>
              <a:t>, </a:t>
            </a:r>
            <a:r>
              <a:rPr lang="ja-JP" altLang="en-US" sz="1100" dirty="0">
                <a:latin typeface="+mn-ea"/>
              </a:rPr>
              <a:t>井上 克郎</a:t>
            </a:r>
            <a:r>
              <a:rPr lang="en-US" altLang="ja-JP" sz="1100" dirty="0">
                <a:latin typeface="+mn-ea"/>
              </a:rPr>
              <a:t>: "</a:t>
            </a:r>
            <a:r>
              <a:rPr lang="ja-JP" altLang="en-US" sz="1100" dirty="0">
                <a:latin typeface="+mn-ea"/>
              </a:rPr>
              <a:t>情報検索技術に基づくブロッククローン検出</a:t>
            </a:r>
            <a:r>
              <a:rPr lang="en-US" altLang="ja-JP" sz="1100" dirty="0">
                <a:latin typeface="+mn-ea"/>
              </a:rPr>
              <a:t>", </a:t>
            </a:r>
            <a:r>
              <a:rPr lang="ja-JP" altLang="en-US" sz="1100" dirty="0">
                <a:latin typeface="+mn-ea"/>
              </a:rPr>
              <a:t>情報処理学会研究報告</a:t>
            </a:r>
            <a:r>
              <a:rPr lang="en-US" altLang="ja-JP" sz="1100" dirty="0">
                <a:latin typeface="+mn-ea"/>
              </a:rPr>
              <a:t>, Vol.2017-SE-196, No.19, pp.1-8, 2017/7/20</a:t>
            </a:r>
            <a:endParaRPr lang="ja-JP" altLang="en-US" sz="1100" dirty="0">
              <a:latin typeface="+mn-ea"/>
            </a:endParaRPr>
          </a:p>
        </p:txBody>
      </p:sp>
      <p:sp>
        <p:nvSpPr>
          <p:cNvPr id="17" name="スライド番号プレースホルダー 16"/>
          <p:cNvSpPr>
            <a:spLocks noGrp="1"/>
          </p:cNvSpPr>
          <p:nvPr>
            <p:ph type="sldNum" sz="quarter" idx="12"/>
          </p:nvPr>
        </p:nvSpPr>
        <p:spPr/>
        <p:txBody>
          <a:bodyPr/>
          <a:lstStyle/>
          <a:p>
            <a:fld id="{9F5033E9-932D-4E41-95C3-341F9A6DAE17}" type="slidenum">
              <a:rPr lang="en-US" altLang="ja-JP" smtClean="0"/>
              <a:pPr/>
              <a:t>6</a:t>
            </a:fld>
            <a:endParaRPr lang="en-US" altLang="ja-JP" dirty="0"/>
          </a:p>
        </p:txBody>
      </p:sp>
    </p:spTree>
    <p:extLst>
      <p:ext uri="{BB962C8B-B14F-4D97-AF65-F5344CB8AC3E}">
        <p14:creationId xmlns:p14="http://schemas.microsoft.com/office/powerpoint/2010/main" val="37154643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17487" y="317000"/>
            <a:ext cx="8686800" cy="1143000"/>
          </a:xfrm>
        </p:spPr>
        <p:txBody>
          <a:bodyPr/>
          <a:lstStyle/>
          <a:p>
            <a:r>
              <a:rPr kumimoji="1" lang="ja-JP" altLang="en-US" sz="4000" dirty="0" smtClean="0">
                <a:latin typeface="+mn-ea"/>
                <a:ea typeface="+mn-ea"/>
              </a:rPr>
              <a:t>ブロッククローン検出法の検出速度</a:t>
            </a:r>
            <a:endParaRPr kumimoji="1" lang="ja-JP" altLang="en-US" sz="4000" dirty="0">
              <a:latin typeface="+mn-ea"/>
              <a:ea typeface="+mn-ea"/>
            </a:endParaRPr>
          </a:p>
        </p:txBody>
      </p:sp>
      <mc:AlternateContent xmlns:mc="http://schemas.openxmlformats.org/markup-compatibility/2006" xmlns:a14="http://schemas.microsoft.com/office/drawing/2010/main">
        <mc:Choice Requires="a14">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328577285"/>
                  </p:ext>
                </p:extLst>
              </p:nvPr>
            </p:nvGraphicFramePr>
            <p:xfrm>
              <a:off x="470373" y="3555116"/>
              <a:ext cx="8279927" cy="2214880"/>
            </p:xfrm>
            <a:graphic>
              <a:graphicData uri="http://schemas.openxmlformats.org/drawingml/2006/table">
                <a:tbl>
                  <a:tblPr firstRow="1" bandRow="1">
                    <a:tableStyleId>{93296810-A885-4BE3-A3E7-6D5BEEA58F35}</a:tableStyleId>
                  </a:tblPr>
                  <a:tblGrid>
                    <a:gridCol w="3552987">
                      <a:extLst>
                        <a:ext uri="{9D8B030D-6E8A-4147-A177-3AD203B41FA5}">
                          <a16:colId xmlns:a16="http://schemas.microsoft.com/office/drawing/2014/main" val="20000"/>
                        </a:ext>
                      </a:extLst>
                    </a:gridCol>
                    <a:gridCol w="2141220">
                      <a:extLst>
                        <a:ext uri="{9D8B030D-6E8A-4147-A177-3AD203B41FA5}">
                          <a16:colId xmlns:a16="http://schemas.microsoft.com/office/drawing/2014/main" val="20001"/>
                        </a:ext>
                      </a:extLst>
                    </a:gridCol>
                    <a:gridCol w="2585720">
                      <a:extLst>
                        <a:ext uri="{9D8B030D-6E8A-4147-A177-3AD203B41FA5}">
                          <a16:colId xmlns:a16="http://schemas.microsoft.com/office/drawing/2014/main" val="3237304323"/>
                        </a:ext>
                      </a:extLst>
                    </a:gridCol>
                  </a:tblGrid>
                  <a:tr h="370840">
                    <a:tc>
                      <a:txBody>
                        <a:bodyPr/>
                        <a:lstStyle/>
                        <a:p>
                          <a:pPr algn="l"/>
                          <a:r>
                            <a:rPr kumimoji="1" lang="ja-JP" altLang="en-US" smtClean="0">
                              <a:latin typeface="+mn-ea"/>
                              <a:ea typeface="+mn-ea"/>
                            </a:rPr>
                            <a:t>検出過程</a:t>
                          </a:r>
                          <a:endParaRPr kumimoji="1" lang="ja-JP" altLang="en-US">
                            <a:latin typeface="+mn-ea"/>
                            <a:ea typeface="+mn-ea"/>
                          </a:endParaRPr>
                        </a:p>
                      </a:txBody>
                      <a:tcPr anchor="ctr"/>
                    </a:tc>
                    <a:tc>
                      <a:txBody>
                        <a:bodyPr/>
                        <a:lstStyle/>
                        <a:p>
                          <a:pPr algn="l"/>
                          <a:r>
                            <a:rPr lang="en-US" altLang="ja-JP" dirty="0" smtClean="0">
                              <a:latin typeface="+mn-ea"/>
                              <a:ea typeface="+mn-ea"/>
                            </a:rPr>
                            <a:t>PostgreSQL 10.1</a:t>
                          </a:r>
                        </a:p>
                      </a:txBody>
                      <a:tcPr anchor="ctr"/>
                    </a:tc>
                    <a:tc>
                      <a:txBody>
                        <a:bodyPr/>
                        <a:lstStyle/>
                        <a:p>
                          <a:pPr algn="l"/>
                          <a:r>
                            <a:rPr lang="en-US" altLang="ja-JP" dirty="0" smtClean="0">
                              <a:latin typeface="+mn-ea"/>
                              <a:ea typeface="+mn-ea"/>
                            </a:rPr>
                            <a:t>Linux</a:t>
                          </a:r>
                          <a:r>
                            <a:rPr lang="en-US" altLang="ja-JP" baseline="0" dirty="0" smtClean="0">
                              <a:latin typeface="+mn-ea"/>
                              <a:ea typeface="+mn-ea"/>
                            </a:rPr>
                            <a:t> Kernel 4.14</a:t>
                          </a:r>
                          <a:endParaRPr lang="en-US" altLang="ja-JP" dirty="0" smtClean="0">
                            <a:latin typeface="+mn-ea"/>
                            <a:ea typeface="+mn-ea"/>
                          </a:endParaRPr>
                        </a:p>
                      </a:txBody>
                      <a:tcPr anchor="ctr"/>
                    </a:tc>
                    <a:extLst>
                      <a:ext uri="{0D108BD9-81ED-4DB2-BD59-A6C34878D82A}">
                        <a16:rowId xmlns:a16="http://schemas.microsoft.com/office/drawing/2014/main" val="10000"/>
                      </a:ext>
                    </a:extLst>
                  </a:tr>
                  <a:tr h="370840">
                    <a:tc>
                      <a:txBody>
                        <a:bodyPr/>
                        <a:lstStyle/>
                        <a:p>
                          <a:pPr algn="l"/>
                          <a:r>
                            <a:rPr kumimoji="1" lang="en-US" altLang="ja-JP" dirty="0" smtClean="0">
                              <a:latin typeface="+mn-ea"/>
                              <a:ea typeface="+mn-ea"/>
                            </a:rPr>
                            <a:t>STEP1 </a:t>
                          </a:r>
                          <a:r>
                            <a:rPr kumimoji="1" lang="ja-JP" altLang="en-US" dirty="0" smtClean="0">
                              <a:latin typeface="+mn-ea"/>
                              <a:ea typeface="+mn-ea"/>
                            </a:rPr>
                            <a:t>抽象構文木生成</a:t>
                          </a:r>
                          <a:endParaRPr kumimoji="1" lang="en-US" altLang="ja-JP" dirty="0" smtClean="0">
                            <a:latin typeface="+mn-ea"/>
                            <a:ea typeface="+mn-ea"/>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1" lang="en-US" altLang="ja-JP" smtClean="0">
                                    <a:latin typeface="Cambria Math" panose="02040503050406030204" pitchFamily="18" charset="0"/>
                                    <a:ea typeface="+mn-ea"/>
                                  </a:rPr>
                                  <m:t>4.</m:t>
                                </m:r>
                                <m:r>
                                  <a:rPr kumimoji="1" lang="en-US" altLang="ja-JP" b="0" i="0" smtClean="0">
                                    <a:latin typeface="Cambria Math" panose="02040503050406030204" pitchFamily="18" charset="0"/>
                                    <a:ea typeface="+mn-ea"/>
                                  </a:rPr>
                                  <m:t>2</m:t>
                                </m:r>
                                <m:r>
                                  <a:rPr kumimoji="1" lang="en-US" altLang="ja-JP" b="0" i="1" smtClean="0">
                                    <a:latin typeface="Cambria Math" panose="02040503050406030204" pitchFamily="18" charset="0"/>
                                    <a:ea typeface="+mn-ea"/>
                                  </a:rPr>
                                  <m:t>[</m:t>
                                </m:r>
                                <m:r>
                                  <m:rPr>
                                    <m:sty m:val="p"/>
                                  </m:rPr>
                                  <a:rPr kumimoji="1" lang="en-US" altLang="ja-JP" smtClean="0">
                                    <a:latin typeface="Cambria Math" panose="02040503050406030204" pitchFamily="18" charset="0"/>
                                    <a:ea typeface="+mn-ea"/>
                                  </a:rPr>
                                  <m:t>s</m:t>
                                </m:r>
                                <m:r>
                                  <a:rPr kumimoji="1" lang="en-US" altLang="ja-JP" b="0" i="0" smtClean="0">
                                    <a:latin typeface="Cambria Math" panose="02040503050406030204" pitchFamily="18" charset="0"/>
                                    <a:ea typeface="+mn-ea"/>
                                  </a:rPr>
                                  <m:t>]</m:t>
                                </m:r>
                                <m:r>
                                  <a:rPr kumimoji="1" lang="en-US" altLang="ja-JP" smtClean="0">
                                    <a:latin typeface="Cambria Math" panose="02040503050406030204" pitchFamily="18" charset="0"/>
                                    <a:ea typeface="+mn-ea"/>
                                  </a:rPr>
                                  <m:t>(</m:t>
                                </m:r>
                                <m:r>
                                  <a:rPr kumimoji="1" lang="en-US" altLang="ja-JP" b="0" i="0" smtClean="0">
                                    <a:latin typeface="Cambria Math" panose="02040503050406030204" pitchFamily="18" charset="0"/>
                                    <a:ea typeface="+mn-ea"/>
                                  </a:rPr>
                                  <m:t>6</m:t>
                                </m:r>
                                <m:r>
                                  <a:rPr kumimoji="1" lang="en-US" altLang="ja-JP" smtClean="0">
                                    <a:latin typeface="Cambria Math" panose="02040503050406030204" pitchFamily="18" charset="0"/>
                                    <a:ea typeface="+mn-ea"/>
                                  </a:rPr>
                                  <m:t>%)</m:t>
                                </m:r>
                              </m:oMath>
                            </m:oMathPara>
                          </a14:m>
                          <a:endParaRPr kumimoji="1" lang="ja-JP" altLang="en-US" dirty="0">
                            <a:latin typeface="+mn-ea"/>
                            <a:ea typeface="+mn-ea"/>
                          </a:endParaRPr>
                        </a:p>
                      </a:txBody>
                      <a:tcPr anchor="ctr"/>
                    </a:tc>
                    <a:tc>
                      <a:txBody>
                        <a:bodyPr/>
                        <a:lstStyle/>
                        <a:p>
                          <a:pPr algn="l"/>
                          <a14:m>
                            <m:oMathPara xmlns:m="http://schemas.openxmlformats.org/officeDocument/2006/math">
                              <m:oMathParaPr>
                                <m:jc m:val="centerGroup"/>
                              </m:oMathParaPr>
                              <m:oMath xmlns:m="http://schemas.openxmlformats.org/officeDocument/2006/math">
                                <m:r>
                                  <a:rPr kumimoji="1" lang="en-US" altLang="ja-JP" b="0" i="0" smtClean="0">
                                    <a:latin typeface="Cambria Math" panose="02040503050406030204" pitchFamily="18" charset="0"/>
                                    <a:ea typeface="+mn-ea"/>
                                  </a:rPr>
                                  <m:t>157.7</m:t>
                                </m:r>
                                <m:r>
                                  <a:rPr kumimoji="1" lang="en-US" altLang="ja-JP" smtClean="0">
                                    <a:latin typeface="Cambria Math" panose="02040503050406030204" pitchFamily="18" charset="0"/>
                                    <a:ea typeface="+mn-ea"/>
                                  </a:rPr>
                                  <m:t>[</m:t>
                                </m:r>
                                <m:r>
                                  <m:rPr>
                                    <m:sty m:val="p"/>
                                  </m:rPr>
                                  <a:rPr kumimoji="1" lang="en-US" altLang="ja-JP" smtClean="0">
                                    <a:latin typeface="Cambria Math" panose="02040503050406030204" pitchFamily="18" charset="0"/>
                                    <a:ea typeface="+mn-ea"/>
                                  </a:rPr>
                                  <m:t>s</m:t>
                                </m:r>
                                <m:r>
                                  <a:rPr kumimoji="1" lang="en-US" altLang="ja-JP" smtClean="0">
                                    <a:latin typeface="Cambria Math" panose="02040503050406030204" pitchFamily="18" charset="0"/>
                                    <a:ea typeface="+mn-ea"/>
                                  </a:rPr>
                                  <m:t>](12%)</m:t>
                                </m:r>
                              </m:oMath>
                            </m:oMathPara>
                          </a14:m>
                          <a:endParaRPr kumimoji="1" lang="ja-JP" altLang="en-US" dirty="0">
                            <a:latin typeface="+mn-ea"/>
                            <a:ea typeface="+mn-ea"/>
                          </a:endParaRPr>
                        </a:p>
                      </a:txBody>
                      <a:tcPr anchor="ctr"/>
                    </a:tc>
                    <a:extLst>
                      <a:ext uri="{0D108BD9-81ED-4DB2-BD59-A6C34878D82A}">
                        <a16:rowId xmlns:a16="http://schemas.microsoft.com/office/drawing/2014/main" val="10001"/>
                      </a:ext>
                    </a:extLst>
                  </a:tr>
                  <a:tr h="370840">
                    <a:tc>
                      <a:txBody>
                        <a:bodyPr/>
                        <a:lstStyle/>
                        <a:p>
                          <a:pPr algn="l"/>
                          <a:r>
                            <a:rPr kumimoji="1" lang="en-US" altLang="ja-JP" dirty="0" smtClean="0">
                              <a:latin typeface="+mn-ea"/>
                              <a:ea typeface="+mn-ea"/>
                            </a:rPr>
                            <a:t>STEP2 </a:t>
                          </a:r>
                          <a:r>
                            <a:rPr kumimoji="1" lang="ja-JP" altLang="en-US" dirty="0" smtClean="0">
                              <a:latin typeface="+mn-ea"/>
                              <a:ea typeface="+mn-ea"/>
                            </a:rPr>
                            <a:t>コードブロックと単語の抽出</a:t>
                          </a:r>
                          <a:endParaRPr kumimoji="1" lang="ja-JP" altLang="en-US" dirty="0">
                            <a:latin typeface="+mn-ea"/>
                            <a:ea typeface="+mn-ea"/>
                          </a:endParaRPr>
                        </a:p>
                      </a:txBody>
                      <a:tcPr anchor="ctr"/>
                    </a:tc>
                    <a:tc>
                      <a:txBody>
                        <a:bodyPr/>
                        <a:lstStyle/>
                        <a:p>
                          <a:pPr algn="l"/>
                          <a14:m>
                            <m:oMathPara xmlns:m="http://schemas.openxmlformats.org/officeDocument/2006/math">
                              <m:oMathParaPr>
                                <m:jc m:val="centerGroup"/>
                              </m:oMathParaPr>
                              <m:oMath xmlns:m="http://schemas.openxmlformats.org/officeDocument/2006/math">
                                <m:r>
                                  <a:rPr kumimoji="1" lang="en-US" altLang="ja-JP" b="0" i="1" smtClean="0">
                                    <a:latin typeface="Cambria Math" panose="02040503050406030204" pitchFamily="18" charset="0"/>
                                    <a:ea typeface="+mn-ea"/>
                                  </a:rPr>
                                  <m:t>0.4</m:t>
                                </m:r>
                                <m:r>
                                  <a:rPr kumimoji="1" lang="en-US" altLang="ja-JP" b="0" i="0" smtClean="0">
                                    <a:latin typeface="Cambria Math" panose="02040503050406030204" pitchFamily="18" charset="0"/>
                                    <a:ea typeface="+mn-ea"/>
                                  </a:rPr>
                                  <m:t>[</m:t>
                                </m:r>
                                <m:r>
                                  <m:rPr>
                                    <m:sty m:val="p"/>
                                  </m:rPr>
                                  <a:rPr kumimoji="1" lang="en-US" altLang="ja-JP" b="0" i="0" smtClean="0">
                                    <a:latin typeface="Cambria Math" panose="02040503050406030204" pitchFamily="18" charset="0"/>
                                    <a:ea typeface="+mn-ea"/>
                                  </a:rPr>
                                  <m:t>s</m:t>
                                </m:r>
                                <m:r>
                                  <a:rPr kumimoji="1" lang="en-US" altLang="ja-JP" b="0" i="1" smtClean="0">
                                    <a:latin typeface="Cambria Math" panose="02040503050406030204" pitchFamily="18" charset="0"/>
                                    <a:ea typeface="+mn-ea"/>
                                  </a:rPr>
                                  <m:t>](1%)</m:t>
                                </m:r>
                              </m:oMath>
                            </m:oMathPara>
                          </a14:m>
                          <a:endParaRPr kumimoji="1" lang="ja-JP" altLang="en-US" dirty="0">
                            <a:latin typeface="+mn-ea"/>
                            <a:ea typeface="+mn-ea"/>
                          </a:endParaRPr>
                        </a:p>
                      </a:txBody>
                      <a:tcPr anchor="ctr"/>
                    </a:tc>
                    <a:tc>
                      <a:txBody>
                        <a:bodyPr/>
                        <a:lstStyle/>
                        <a:p>
                          <a:pPr algn="l"/>
                          <a14:m>
                            <m:oMathPara xmlns:m="http://schemas.openxmlformats.org/officeDocument/2006/math">
                              <m:oMathParaPr>
                                <m:jc m:val="centerGroup"/>
                              </m:oMathParaPr>
                              <m:oMath xmlns:m="http://schemas.openxmlformats.org/officeDocument/2006/math">
                                <m:r>
                                  <a:rPr kumimoji="1" lang="en-US" altLang="ja-JP" b="0" i="0" smtClean="0">
                                    <a:latin typeface="Cambria Math" panose="02040503050406030204" pitchFamily="18" charset="0"/>
                                    <a:ea typeface="+mn-ea"/>
                                  </a:rPr>
                                  <m:t>1.3</m:t>
                                </m:r>
                                <m:r>
                                  <a:rPr kumimoji="1" lang="en-US" altLang="ja-JP" smtClean="0">
                                    <a:latin typeface="Cambria Math" panose="02040503050406030204" pitchFamily="18" charset="0"/>
                                    <a:ea typeface="+mn-ea"/>
                                  </a:rPr>
                                  <m:t>[</m:t>
                                </m:r>
                                <m:r>
                                  <m:rPr>
                                    <m:sty m:val="p"/>
                                  </m:rPr>
                                  <a:rPr kumimoji="1" lang="en-US" altLang="ja-JP" smtClean="0">
                                    <a:latin typeface="Cambria Math" panose="02040503050406030204" pitchFamily="18" charset="0"/>
                                    <a:ea typeface="+mn-ea"/>
                                  </a:rPr>
                                  <m:t>s</m:t>
                                </m:r>
                                <m:r>
                                  <a:rPr kumimoji="1" lang="en-US" altLang="ja-JP" smtClean="0">
                                    <a:latin typeface="Cambria Math" panose="02040503050406030204" pitchFamily="18" charset="0"/>
                                    <a:ea typeface="+mn-ea"/>
                                  </a:rPr>
                                  <m:t>](1%)</m:t>
                                </m:r>
                              </m:oMath>
                            </m:oMathPara>
                          </a14:m>
                          <a:endParaRPr kumimoji="1" lang="ja-JP" altLang="en-US" dirty="0">
                            <a:latin typeface="+mn-ea"/>
                            <a:ea typeface="+mn-ea"/>
                          </a:endParaRPr>
                        </a:p>
                      </a:txBody>
                      <a:tcPr anchor="ctr"/>
                    </a:tc>
                    <a:extLst>
                      <a:ext uri="{0D108BD9-81ED-4DB2-BD59-A6C34878D82A}">
                        <a16:rowId xmlns:a16="http://schemas.microsoft.com/office/drawing/2014/main" val="1000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latin typeface="+mn-ea"/>
                              <a:ea typeface="+mn-ea"/>
                            </a:rPr>
                            <a:t>STEP3</a:t>
                          </a:r>
                          <a:r>
                            <a:rPr kumimoji="1" lang="ja-JP" altLang="en-US" baseline="0" dirty="0" smtClean="0">
                              <a:latin typeface="+mn-ea"/>
                              <a:ea typeface="+mn-ea"/>
                            </a:rPr>
                            <a:t> </a:t>
                          </a:r>
                          <a:r>
                            <a:rPr kumimoji="1" lang="ja-JP" altLang="en-US" dirty="0" smtClean="0">
                              <a:latin typeface="+mn-ea"/>
                              <a:ea typeface="+mn-ea"/>
                            </a:rPr>
                            <a:t>特徴ベクトル計算</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1" lang="en-US" altLang="ja-JP" smtClean="0">
                                    <a:latin typeface="Cambria Math" panose="02040503050406030204" pitchFamily="18" charset="0"/>
                                    <a:ea typeface="+mn-ea"/>
                                  </a:rPr>
                                  <m:t>0.</m:t>
                                </m:r>
                                <m:r>
                                  <a:rPr kumimoji="1" lang="en-US" altLang="ja-JP" b="0" i="0" smtClean="0">
                                    <a:latin typeface="Cambria Math" panose="02040503050406030204" pitchFamily="18" charset="0"/>
                                    <a:ea typeface="+mn-ea"/>
                                  </a:rPr>
                                  <m:t>2[</m:t>
                                </m:r>
                                <m:r>
                                  <m:rPr>
                                    <m:sty m:val="p"/>
                                  </m:rPr>
                                  <a:rPr kumimoji="1" lang="en-US" altLang="ja-JP" smtClean="0">
                                    <a:latin typeface="Cambria Math" panose="02040503050406030204" pitchFamily="18" charset="0"/>
                                    <a:ea typeface="+mn-ea"/>
                                  </a:rPr>
                                  <m:t>s</m:t>
                                </m:r>
                                <m:r>
                                  <a:rPr kumimoji="1" lang="en-US" altLang="ja-JP" b="0" i="0" smtClean="0">
                                    <a:latin typeface="Cambria Math" panose="02040503050406030204" pitchFamily="18" charset="0"/>
                                    <a:ea typeface="+mn-ea"/>
                                  </a:rPr>
                                  <m:t>]</m:t>
                                </m:r>
                                <m:r>
                                  <a:rPr kumimoji="1" lang="en-US" altLang="ja-JP" smtClean="0">
                                    <a:latin typeface="Cambria Math" panose="02040503050406030204" pitchFamily="18" charset="0"/>
                                    <a:ea typeface="+mn-ea"/>
                                  </a:rPr>
                                  <m:t>(</m:t>
                                </m:r>
                                <m:r>
                                  <a:rPr kumimoji="1" lang="en-US" altLang="ja-JP" b="0" i="0" smtClean="0">
                                    <a:latin typeface="Cambria Math" panose="02040503050406030204" pitchFamily="18" charset="0"/>
                                    <a:ea typeface="+mn-ea"/>
                                  </a:rPr>
                                  <m:t>1</m:t>
                                </m:r>
                                <m:r>
                                  <a:rPr kumimoji="1" lang="en-US" altLang="ja-JP" smtClean="0">
                                    <a:latin typeface="Cambria Math" panose="02040503050406030204" pitchFamily="18" charset="0"/>
                                    <a:ea typeface="+mn-ea"/>
                                  </a:rPr>
                                  <m:t>%)</m:t>
                                </m:r>
                              </m:oMath>
                            </m:oMathPara>
                          </a14:m>
                          <a:endParaRPr kumimoji="1" lang="ja-JP" altLang="en-US" dirty="0">
                            <a:latin typeface="+mn-ea"/>
                            <a:ea typeface="+mn-ea"/>
                          </a:endParaRPr>
                        </a:p>
                      </a:txBody>
                      <a:tcPr anchor="ctr"/>
                    </a:tc>
                    <a:tc>
                      <a:txBody>
                        <a:bodyPr/>
                        <a:lstStyle/>
                        <a:p>
                          <a:pPr algn="l"/>
                          <a14:m>
                            <m:oMathPara xmlns:m="http://schemas.openxmlformats.org/officeDocument/2006/math">
                              <m:oMathParaPr>
                                <m:jc m:val="centerGroup"/>
                              </m:oMathParaPr>
                              <m:oMath xmlns:m="http://schemas.openxmlformats.org/officeDocument/2006/math">
                                <m:r>
                                  <a:rPr kumimoji="1" lang="en-US" altLang="ja-JP" b="0" i="0" smtClean="0">
                                    <a:latin typeface="Cambria Math" panose="02040503050406030204" pitchFamily="18" charset="0"/>
                                    <a:ea typeface="+mn-ea"/>
                                  </a:rPr>
                                  <m:t>5.8</m:t>
                                </m:r>
                                <m:r>
                                  <a:rPr kumimoji="1" lang="en-US" altLang="ja-JP" smtClean="0">
                                    <a:latin typeface="Cambria Math" panose="02040503050406030204" pitchFamily="18" charset="0"/>
                                    <a:ea typeface="+mn-ea"/>
                                  </a:rPr>
                                  <m:t>[</m:t>
                                </m:r>
                                <m:r>
                                  <m:rPr>
                                    <m:sty m:val="p"/>
                                  </m:rPr>
                                  <a:rPr kumimoji="1" lang="en-US" altLang="ja-JP" smtClean="0">
                                    <a:latin typeface="Cambria Math" panose="02040503050406030204" pitchFamily="18" charset="0"/>
                                    <a:ea typeface="+mn-ea"/>
                                  </a:rPr>
                                  <m:t>s</m:t>
                                </m:r>
                                <m:r>
                                  <a:rPr kumimoji="1" lang="en-US" altLang="ja-JP" smtClean="0">
                                    <a:latin typeface="Cambria Math" panose="02040503050406030204" pitchFamily="18" charset="0"/>
                                    <a:ea typeface="+mn-ea"/>
                                  </a:rPr>
                                  <m:t>](1%)</m:t>
                                </m:r>
                              </m:oMath>
                            </m:oMathPara>
                          </a14:m>
                          <a:endParaRPr kumimoji="1" lang="ja-JP" altLang="en-US" dirty="0">
                            <a:latin typeface="+mn-ea"/>
                            <a:ea typeface="+mn-ea"/>
                          </a:endParaRPr>
                        </a:p>
                      </a:txBody>
                      <a:tcPr anchor="ctr"/>
                    </a:tc>
                    <a:extLst>
                      <a:ext uri="{0D108BD9-81ED-4DB2-BD59-A6C34878D82A}">
                        <a16:rowId xmlns:a16="http://schemas.microsoft.com/office/drawing/2014/main" val="10003"/>
                      </a:ext>
                    </a:extLst>
                  </a:tr>
                  <a:tr h="356326">
                    <a:tc>
                      <a:txBody>
                        <a:bodyPr/>
                        <a:lstStyle/>
                        <a:p>
                          <a:pPr algn="l"/>
                          <a:r>
                            <a:rPr kumimoji="1" lang="en-US" altLang="ja-JP" dirty="0" smtClean="0">
                              <a:latin typeface="+mn-ea"/>
                              <a:ea typeface="+mn-ea"/>
                            </a:rPr>
                            <a:t>STEP4</a:t>
                          </a:r>
                          <a:r>
                            <a:rPr kumimoji="1" lang="ja-JP" altLang="en-US" baseline="0" dirty="0" smtClean="0">
                              <a:latin typeface="+mn-ea"/>
                              <a:ea typeface="+mn-ea"/>
                            </a:rPr>
                            <a:t> 類似探索</a:t>
                          </a:r>
                          <a:endParaRPr kumimoji="1" lang="ja-JP" altLang="en-US" dirty="0">
                            <a:latin typeface="+mn-ea"/>
                            <a:ea typeface="+mn-ea"/>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1" lang="en-US" altLang="ja-JP" smtClean="0">
                                    <a:solidFill>
                                      <a:srgbClr val="FF0000"/>
                                    </a:solidFill>
                                    <a:latin typeface="Cambria Math" panose="02040503050406030204" pitchFamily="18" charset="0"/>
                                    <a:ea typeface="+mn-ea"/>
                                  </a:rPr>
                                  <m:t>6</m:t>
                                </m:r>
                                <m:r>
                                  <a:rPr kumimoji="1" lang="en-US" altLang="ja-JP" b="0" i="0" smtClean="0">
                                    <a:solidFill>
                                      <a:srgbClr val="FF0000"/>
                                    </a:solidFill>
                                    <a:latin typeface="Cambria Math" panose="02040503050406030204" pitchFamily="18" charset="0"/>
                                    <a:ea typeface="+mn-ea"/>
                                  </a:rPr>
                                  <m:t>5.6[</m:t>
                                </m:r>
                                <m:r>
                                  <m:rPr>
                                    <m:sty m:val="p"/>
                                  </m:rPr>
                                  <a:rPr kumimoji="1" lang="en-US" altLang="ja-JP" smtClean="0">
                                    <a:solidFill>
                                      <a:srgbClr val="FF0000"/>
                                    </a:solidFill>
                                    <a:latin typeface="Cambria Math" panose="02040503050406030204" pitchFamily="18" charset="0"/>
                                    <a:ea typeface="+mn-ea"/>
                                  </a:rPr>
                                  <m:t>s</m:t>
                                </m:r>
                                <m:r>
                                  <a:rPr kumimoji="1" lang="en-US" altLang="ja-JP" b="0" i="0" smtClean="0">
                                    <a:solidFill>
                                      <a:srgbClr val="FF0000"/>
                                    </a:solidFill>
                                    <a:latin typeface="Cambria Math" panose="02040503050406030204" pitchFamily="18" charset="0"/>
                                    <a:ea typeface="+mn-ea"/>
                                  </a:rPr>
                                  <m:t>]</m:t>
                                </m:r>
                                <m:r>
                                  <a:rPr kumimoji="1" lang="en-US" altLang="ja-JP" smtClean="0">
                                    <a:solidFill>
                                      <a:srgbClr val="FF0000"/>
                                    </a:solidFill>
                                    <a:latin typeface="Cambria Math" panose="02040503050406030204" pitchFamily="18" charset="0"/>
                                    <a:ea typeface="+mn-ea"/>
                                  </a:rPr>
                                  <m:t>(93%)</m:t>
                                </m:r>
                              </m:oMath>
                            </m:oMathPara>
                          </a14:m>
                          <a:endParaRPr kumimoji="1" lang="en-US" altLang="ja-JP" b="0" dirty="0" smtClean="0">
                            <a:solidFill>
                              <a:srgbClr val="FF0000"/>
                            </a:solidFill>
                            <a:latin typeface="+mn-ea"/>
                            <a:ea typeface="+mn-ea"/>
                          </a:endParaRPr>
                        </a:p>
                      </a:txBody>
                      <a:tcPr anchor="ctr"/>
                    </a:tc>
                    <a:tc>
                      <a:txBody>
                        <a:bodyPr/>
                        <a:lstStyle/>
                        <a:p>
                          <a:pPr algn="l"/>
                          <a14:m>
                            <m:oMathPara xmlns:m="http://schemas.openxmlformats.org/officeDocument/2006/math">
                              <m:oMathParaPr>
                                <m:jc m:val="centerGroup"/>
                              </m:oMathParaPr>
                              <m:oMath xmlns:m="http://schemas.openxmlformats.org/officeDocument/2006/math">
                                <m:r>
                                  <a:rPr kumimoji="1" lang="en-US" altLang="ja-JP" b="0" i="0" smtClean="0">
                                    <a:solidFill>
                                      <a:srgbClr val="FF0000"/>
                                    </a:solidFill>
                                    <a:latin typeface="Cambria Math" panose="02040503050406030204" pitchFamily="18" charset="0"/>
                                    <a:ea typeface="+mn-ea"/>
                                  </a:rPr>
                                  <m:t>1098.1</m:t>
                                </m:r>
                                <m:r>
                                  <a:rPr kumimoji="1" lang="en-US" altLang="ja-JP" smtClean="0">
                                    <a:solidFill>
                                      <a:srgbClr val="FF0000"/>
                                    </a:solidFill>
                                    <a:latin typeface="Cambria Math" panose="02040503050406030204" pitchFamily="18" charset="0"/>
                                    <a:ea typeface="+mn-ea"/>
                                  </a:rPr>
                                  <m:t>[</m:t>
                                </m:r>
                                <m:r>
                                  <m:rPr>
                                    <m:sty m:val="p"/>
                                  </m:rPr>
                                  <a:rPr kumimoji="1" lang="en-US" altLang="ja-JP" smtClean="0">
                                    <a:solidFill>
                                      <a:srgbClr val="FF0000"/>
                                    </a:solidFill>
                                    <a:latin typeface="Cambria Math" panose="02040503050406030204" pitchFamily="18" charset="0"/>
                                    <a:ea typeface="+mn-ea"/>
                                  </a:rPr>
                                  <m:t>s</m:t>
                                </m:r>
                                <m:r>
                                  <a:rPr kumimoji="1" lang="en-US" altLang="ja-JP" smtClean="0">
                                    <a:solidFill>
                                      <a:srgbClr val="FF0000"/>
                                    </a:solidFill>
                                    <a:latin typeface="Cambria Math" panose="02040503050406030204" pitchFamily="18" charset="0"/>
                                    <a:ea typeface="+mn-ea"/>
                                  </a:rPr>
                                  <m:t>] (87%)</m:t>
                                </m:r>
                              </m:oMath>
                            </m:oMathPara>
                          </a14:m>
                          <a:endParaRPr kumimoji="1" lang="en-US" altLang="ja-JP" b="0" dirty="0" smtClean="0">
                            <a:solidFill>
                              <a:srgbClr val="FF0000"/>
                            </a:solidFill>
                            <a:latin typeface="+mn-ea"/>
                            <a:ea typeface="+mn-ea"/>
                          </a:endParaRPr>
                        </a:p>
                      </a:txBody>
                      <a:tcPr anchor="ctr"/>
                    </a:tc>
                    <a:extLst>
                      <a:ext uri="{0D108BD9-81ED-4DB2-BD59-A6C34878D82A}">
                        <a16:rowId xmlns:a16="http://schemas.microsoft.com/office/drawing/2014/main" val="10004"/>
                      </a:ext>
                    </a:extLst>
                  </a:tr>
                  <a:tr h="35632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latin typeface="+mn-ea"/>
                              <a:ea typeface="+mn-ea"/>
                            </a:rPr>
                            <a:t>全工程</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1" lang="en-US" altLang="ja-JP" b="0" i="0" smtClean="0">
                                    <a:solidFill>
                                      <a:srgbClr val="FF0000"/>
                                    </a:solidFill>
                                    <a:latin typeface="Cambria Math" panose="02040503050406030204" pitchFamily="18" charset="0"/>
                                    <a:ea typeface="+mn-ea"/>
                                  </a:rPr>
                                  <m:t>70.4[</m:t>
                                </m:r>
                                <m:r>
                                  <m:rPr>
                                    <m:sty m:val="p"/>
                                  </m:rPr>
                                  <a:rPr kumimoji="1" lang="en-US" altLang="ja-JP" smtClean="0">
                                    <a:solidFill>
                                      <a:srgbClr val="FF0000"/>
                                    </a:solidFill>
                                    <a:latin typeface="Cambria Math" panose="02040503050406030204" pitchFamily="18" charset="0"/>
                                    <a:ea typeface="+mn-ea"/>
                                  </a:rPr>
                                  <m:t>s</m:t>
                                </m:r>
                                <m:r>
                                  <a:rPr kumimoji="1" lang="en-US" altLang="ja-JP" smtClean="0">
                                    <a:solidFill>
                                      <a:srgbClr val="FF0000"/>
                                    </a:solidFill>
                                    <a:latin typeface="Cambria Math" panose="02040503050406030204" pitchFamily="18" charset="0"/>
                                    <a:ea typeface="+mn-ea"/>
                                  </a:rPr>
                                  <m:t>](100%)</m:t>
                                </m:r>
                              </m:oMath>
                            </m:oMathPara>
                          </a14:m>
                          <a:endParaRPr kumimoji="1" lang="ja-JP" altLang="en-US" dirty="0">
                            <a:solidFill>
                              <a:srgbClr val="FF0000"/>
                            </a:solidFill>
                            <a:latin typeface="+mn-ea"/>
                            <a:ea typeface="+mn-ea"/>
                          </a:endParaRPr>
                        </a:p>
                      </a:txBody>
                      <a:tcPr anchor="ctr"/>
                    </a:tc>
                    <a:tc>
                      <a:txBody>
                        <a:bodyPr/>
                        <a:lstStyle/>
                        <a:p>
                          <a:pPr algn="l"/>
                          <a14:m>
                            <m:oMathPara xmlns:m="http://schemas.openxmlformats.org/officeDocument/2006/math">
                              <m:oMathParaPr>
                                <m:jc m:val="centerGroup"/>
                              </m:oMathParaPr>
                              <m:oMath xmlns:m="http://schemas.openxmlformats.org/officeDocument/2006/math">
                                <m:r>
                                  <a:rPr kumimoji="1" lang="en-US" altLang="ja-JP" b="0" i="0" smtClean="0">
                                    <a:solidFill>
                                      <a:srgbClr val="FF0000"/>
                                    </a:solidFill>
                                    <a:latin typeface="Cambria Math" panose="02040503050406030204" pitchFamily="18" charset="0"/>
                                    <a:ea typeface="+mn-ea"/>
                                  </a:rPr>
                                  <m:t>1262.9</m:t>
                                </m:r>
                                <m:r>
                                  <a:rPr kumimoji="1" lang="en-US" altLang="ja-JP" smtClean="0">
                                    <a:solidFill>
                                      <a:srgbClr val="FF0000"/>
                                    </a:solidFill>
                                    <a:latin typeface="Cambria Math" panose="02040503050406030204" pitchFamily="18" charset="0"/>
                                    <a:ea typeface="+mn-ea"/>
                                  </a:rPr>
                                  <m:t>[</m:t>
                                </m:r>
                                <m:r>
                                  <m:rPr>
                                    <m:sty m:val="p"/>
                                  </m:rPr>
                                  <a:rPr kumimoji="1" lang="en-US" altLang="ja-JP" smtClean="0">
                                    <a:solidFill>
                                      <a:srgbClr val="FF0000"/>
                                    </a:solidFill>
                                    <a:latin typeface="Cambria Math" panose="02040503050406030204" pitchFamily="18" charset="0"/>
                                    <a:ea typeface="+mn-ea"/>
                                  </a:rPr>
                                  <m:t>s</m:t>
                                </m:r>
                                <m:r>
                                  <a:rPr kumimoji="1" lang="en-US" altLang="ja-JP" smtClean="0">
                                    <a:solidFill>
                                      <a:srgbClr val="FF0000"/>
                                    </a:solidFill>
                                    <a:latin typeface="Cambria Math" panose="02040503050406030204" pitchFamily="18" charset="0"/>
                                    <a:ea typeface="+mn-ea"/>
                                  </a:rPr>
                                  <m:t>](100%)</m:t>
                                </m:r>
                              </m:oMath>
                            </m:oMathPara>
                          </a14:m>
                          <a:endParaRPr kumimoji="1" lang="ja-JP" altLang="en-US" dirty="0">
                            <a:solidFill>
                              <a:srgbClr val="FF0000"/>
                            </a:solidFill>
                            <a:latin typeface="+mn-ea"/>
                            <a:ea typeface="+mn-ea"/>
                          </a:endParaRPr>
                        </a:p>
                      </a:txBody>
                      <a:tcPr anchor="ctr"/>
                    </a:tc>
                    <a:extLst>
                      <a:ext uri="{0D108BD9-81ED-4DB2-BD59-A6C34878D82A}">
                        <a16:rowId xmlns:a16="http://schemas.microsoft.com/office/drawing/2014/main" val="10005"/>
                      </a:ext>
                    </a:extLst>
                  </a:tr>
                </a:tbl>
              </a:graphicData>
            </a:graphic>
          </p:graphicFrame>
        </mc:Choice>
        <mc:Fallback xmlns="">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328577285"/>
                  </p:ext>
                </p:extLst>
              </p:nvPr>
            </p:nvGraphicFramePr>
            <p:xfrm>
              <a:off x="470373" y="3555116"/>
              <a:ext cx="8279927" cy="2214880"/>
            </p:xfrm>
            <a:graphic>
              <a:graphicData uri="http://schemas.openxmlformats.org/drawingml/2006/table">
                <a:tbl>
                  <a:tblPr firstRow="1" bandRow="1">
                    <a:tableStyleId>{93296810-A885-4BE3-A3E7-6D5BEEA58F35}</a:tableStyleId>
                  </a:tblPr>
                  <a:tblGrid>
                    <a:gridCol w="3552987">
                      <a:extLst>
                        <a:ext uri="{9D8B030D-6E8A-4147-A177-3AD203B41FA5}">
                          <a16:colId xmlns:a16="http://schemas.microsoft.com/office/drawing/2014/main" val="20000"/>
                        </a:ext>
                      </a:extLst>
                    </a:gridCol>
                    <a:gridCol w="2141220">
                      <a:extLst>
                        <a:ext uri="{9D8B030D-6E8A-4147-A177-3AD203B41FA5}">
                          <a16:colId xmlns:a16="http://schemas.microsoft.com/office/drawing/2014/main" val="20001"/>
                        </a:ext>
                      </a:extLst>
                    </a:gridCol>
                    <a:gridCol w="2585720">
                      <a:extLst>
                        <a:ext uri="{9D8B030D-6E8A-4147-A177-3AD203B41FA5}">
                          <a16:colId xmlns:a16="http://schemas.microsoft.com/office/drawing/2014/main" val="3237304323"/>
                        </a:ext>
                      </a:extLst>
                    </a:gridCol>
                  </a:tblGrid>
                  <a:tr h="370840">
                    <a:tc>
                      <a:txBody>
                        <a:bodyPr/>
                        <a:lstStyle/>
                        <a:p>
                          <a:pPr algn="l"/>
                          <a:r>
                            <a:rPr kumimoji="1" lang="ja-JP" altLang="en-US" smtClean="0">
                              <a:latin typeface="+mn-ea"/>
                              <a:ea typeface="+mn-ea"/>
                            </a:rPr>
                            <a:t>検出過程</a:t>
                          </a:r>
                          <a:endParaRPr kumimoji="1" lang="ja-JP" altLang="en-US">
                            <a:latin typeface="+mn-ea"/>
                            <a:ea typeface="+mn-ea"/>
                          </a:endParaRPr>
                        </a:p>
                      </a:txBody>
                      <a:tcPr anchor="ctr"/>
                    </a:tc>
                    <a:tc>
                      <a:txBody>
                        <a:bodyPr/>
                        <a:lstStyle/>
                        <a:p>
                          <a:pPr algn="l"/>
                          <a:r>
                            <a:rPr lang="en-US" altLang="ja-JP" dirty="0" smtClean="0">
                              <a:latin typeface="+mn-ea"/>
                              <a:ea typeface="+mn-ea"/>
                            </a:rPr>
                            <a:t>PostgreSQL 10.1</a:t>
                          </a:r>
                        </a:p>
                      </a:txBody>
                      <a:tcPr anchor="ctr"/>
                    </a:tc>
                    <a:tc>
                      <a:txBody>
                        <a:bodyPr/>
                        <a:lstStyle/>
                        <a:p>
                          <a:pPr algn="l"/>
                          <a:r>
                            <a:rPr lang="en-US" altLang="ja-JP" dirty="0" smtClean="0">
                              <a:latin typeface="+mn-ea"/>
                              <a:ea typeface="+mn-ea"/>
                            </a:rPr>
                            <a:t>Linux</a:t>
                          </a:r>
                          <a:r>
                            <a:rPr lang="en-US" altLang="ja-JP" baseline="0" dirty="0" smtClean="0">
                              <a:latin typeface="+mn-ea"/>
                              <a:ea typeface="+mn-ea"/>
                            </a:rPr>
                            <a:t> Kernel 4.14</a:t>
                          </a:r>
                          <a:endParaRPr lang="en-US" altLang="ja-JP" dirty="0" smtClean="0">
                            <a:latin typeface="+mn-ea"/>
                            <a:ea typeface="+mn-ea"/>
                          </a:endParaRPr>
                        </a:p>
                      </a:txBody>
                      <a:tcPr anchor="ctr"/>
                    </a:tc>
                    <a:extLst>
                      <a:ext uri="{0D108BD9-81ED-4DB2-BD59-A6C34878D82A}">
                        <a16:rowId xmlns:a16="http://schemas.microsoft.com/office/drawing/2014/main" val="10000"/>
                      </a:ext>
                    </a:extLst>
                  </a:tr>
                  <a:tr h="370840">
                    <a:tc>
                      <a:txBody>
                        <a:bodyPr/>
                        <a:lstStyle/>
                        <a:p>
                          <a:pPr algn="l"/>
                          <a:r>
                            <a:rPr kumimoji="1" lang="en-US" altLang="ja-JP" dirty="0" smtClean="0">
                              <a:latin typeface="+mn-ea"/>
                              <a:ea typeface="+mn-ea"/>
                            </a:rPr>
                            <a:t>STEP1 </a:t>
                          </a:r>
                          <a:r>
                            <a:rPr kumimoji="1" lang="ja-JP" altLang="en-US" dirty="0" smtClean="0">
                              <a:latin typeface="+mn-ea"/>
                              <a:ea typeface="+mn-ea"/>
                            </a:rPr>
                            <a:t>抽象構文木生成</a:t>
                          </a:r>
                          <a:endParaRPr kumimoji="1" lang="en-US" altLang="ja-JP" dirty="0" smtClean="0">
                            <a:latin typeface="+mn-ea"/>
                            <a:ea typeface="+mn-ea"/>
                          </a:endParaRPr>
                        </a:p>
                      </a:txBody>
                      <a:tcPr anchor="ctr"/>
                    </a:tc>
                    <a:tc>
                      <a:txBody>
                        <a:bodyPr/>
                        <a:lstStyle/>
                        <a:p>
                          <a:endParaRPr lang="ja-JP"/>
                        </a:p>
                      </a:txBody>
                      <a:tcPr anchor="ctr">
                        <a:blipFill>
                          <a:blip r:embed="rId3"/>
                          <a:stretch>
                            <a:fillRect l="-165909" t="-108197" r="-121591" b="-422951"/>
                          </a:stretch>
                        </a:blipFill>
                      </a:tcPr>
                    </a:tc>
                    <a:tc>
                      <a:txBody>
                        <a:bodyPr/>
                        <a:lstStyle/>
                        <a:p>
                          <a:endParaRPr lang="ja-JP"/>
                        </a:p>
                      </a:txBody>
                      <a:tcPr anchor="ctr">
                        <a:blipFill>
                          <a:blip r:embed="rId3"/>
                          <a:stretch>
                            <a:fillRect l="-220755" t="-108197" r="-943" b="-422951"/>
                          </a:stretch>
                        </a:blipFill>
                      </a:tcPr>
                    </a:tc>
                    <a:extLst>
                      <a:ext uri="{0D108BD9-81ED-4DB2-BD59-A6C34878D82A}">
                        <a16:rowId xmlns:a16="http://schemas.microsoft.com/office/drawing/2014/main" val="10001"/>
                      </a:ext>
                    </a:extLst>
                  </a:tr>
                  <a:tr h="370840">
                    <a:tc>
                      <a:txBody>
                        <a:bodyPr/>
                        <a:lstStyle/>
                        <a:p>
                          <a:pPr algn="l"/>
                          <a:r>
                            <a:rPr kumimoji="1" lang="en-US" altLang="ja-JP" dirty="0" smtClean="0">
                              <a:latin typeface="+mn-ea"/>
                              <a:ea typeface="+mn-ea"/>
                            </a:rPr>
                            <a:t>STEP2 </a:t>
                          </a:r>
                          <a:r>
                            <a:rPr kumimoji="1" lang="ja-JP" altLang="en-US" dirty="0" smtClean="0">
                              <a:latin typeface="+mn-ea"/>
                              <a:ea typeface="+mn-ea"/>
                            </a:rPr>
                            <a:t>コードブロックと単語の抽出</a:t>
                          </a:r>
                          <a:endParaRPr kumimoji="1" lang="ja-JP" altLang="en-US" dirty="0">
                            <a:latin typeface="+mn-ea"/>
                            <a:ea typeface="+mn-ea"/>
                          </a:endParaRPr>
                        </a:p>
                      </a:txBody>
                      <a:tcPr anchor="ctr"/>
                    </a:tc>
                    <a:tc>
                      <a:txBody>
                        <a:bodyPr/>
                        <a:lstStyle/>
                        <a:p>
                          <a:endParaRPr lang="ja-JP"/>
                        </a:p>
                      </a:txBody>
                      <a:tcPr anchor="ctr">
                        <a:blipFill>
                          <a:blip r:embed="rId3"/>
                          <a:stretch>
                            <a:fillRect l="-165909" t="-208197" r="-121591" b="-322951"/>
                          </a:stretch>
                        </a:blipFill>
                      </a:tcPr>
                    </a:tc>
                    <a:tc>
                      <a:txBody>
                        <a:bodyPr/>
                        <a:lstStyle/>
                        <a:p>
                          <a:endParaRPr lang="ja-JP"/>
                        </a:p>
                      </a:txBody>
                      <a:tcPr anchor="ctr">
                        <a:blipFill>
                          <a:blip r:embed="rId3"/>
                          <a:stretch>
                            <a:fillRect l="-220755" t="-208197" r="-943" b="-322951"/>
                          </a:stretch>
                        </a:blipFill>
                      </a:tcPr>
                    </a:tc>
                    <a:extLst>
                      <a:ext uri="{0D108BD9-81ED-4DB2-BD59-A6C34878D82A}">
                        <a16:rowId xmlns:a16="http://schemas.microsoft.com/office/drawing/2014/main" val="1000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latin typeface="+mn-ea"/>
                              <a:ea typeface="+mn-ea"/>
                            </a:rPr>
                            <a:t>STEP3</a:t>
                          </a:r>
                          <a:r>
                            <a:rPr kumimoji="1" lang="ja-JP" altLang="en-US" baseline="0" dirty="0" smtClean="0">
                              <a:latin typeface="+mn-ea"/>
                              <a:ea typeface="+mn-ea"/>
                            </a:rPr>
                            <a:t> </a:t>
                          </a:r>
                          <a:r>
                            <a:rPr kumimoji="1" lang="ja-JP" altLang="en-US" dirty="0" smtClean="0">
                              <a:latin typeface="+mn-ea"/>
                              <a:ea typeface="+mn-ea"/>
                            </a:rPr>
                            <a:t>特徴ベクトル計算</a:t>
                          </a:r>
                        </a:p>
                      </a:txBody>
                      <a:tcPr anchor="ctr"/>
                    </a:tc>
                    <a:tc>
                      <a:txBody>
                        <a:bodyPr/>
                        <a:lstStyle/>
                        <a:p>
                          <a:endParaRPr lang="ja-JP"/>
                        </a:p>
                      </a:txBody>
                      <a:tcPr anchor="ctr">
                        <a:blipFill>
                          <a:blip r:embed="rId3"/>
                          <a:stretch>
                            <a:fillRect l="-165909" t="-308197" r="-121591" b="-222951"/>
                          </a:stretch>
                        </a:blipFill>
                      </a:tcPr>
                    </a:tc>
                    <a:tc>
                      <a:txBody>
                        <a:bodyPr/>
                        <a:lstStyle/>
                        <a:p>
                          <a:endParaRPr lang="ja-JP"/>
                        </a:p>
                      </a:txBody>
                      <a:tcPr anchor="ctr">
                        <a:blipFill>
                          <a:blip r:embed="rId3"/>
                          <a:stretch>
                            <a:fillRect l="-220755" t="-308197" r="-943" b="-222951"/>
                          </a:stretch>
                        </a:blipFill>
                      </a:tcPr>
                    </a:tc>
                    <a:extLst>
                      <a:ext uri="{0D108BD9-81ED-4DB2-BD59-A6C34878D82A}">
                        <a16:rowId xmlns:a16="http://schemas.microsoft.com/office/drawing/2014/main" val="10003"/>
                      </a:ext>
                    </a:extLst>
                  </a:tr>
                  <a:tr h="365760">
                    <a:tc>
                      <a:txBody>
                        <a:bodyPr/>
                        <a:lstStyle/>
                        <a:p>
                          <a:pPr algn="l"/>
                          <a:r>
                            <a:rPr kumimoji="1" lang="en-US" altLang="ja-JP" dirty="0" smtClean="0">
                              <a:latin typeface="+mn-ea"/>
                              <a:ea typeface="+mn-ea"/>
                            </a:rPr>
                            <a:t>STEP4</a:t>
                          </a:r>
                          <a:r>
                            <a:rPr kumimoji="1" lang="ja-JP" altLang="en-US" baseline="0" dirty="0" smtClean="0">
                              <a:latin typeface="+mn-ea"/>
                              <a:ea typeface="+mn-ea"/>
                            </a:rPr>
                            <a:t> 類似探索</a:t>
                          </a:r>
                          <a:endParaRPr kumimoji="1" lang="ja-JP" altLang="en-US" dirty="0">
                            <a:latin typeface="+mn-ea"/>
                            <a:ea typeface="+mn-ea"/>
                          </a:endParaRPr>
                        </a:p>
                      </a:txBody>
                      <a:tcPr anchor="ctr"/>
                    </a:tc>
                    <a:tc>
                      <a:txBody>
                        <a:bodyPr/>
                        <a:lstStyle/>
                        <a:p>
                          <a:endParaRPr lang="ja-JP"/>
                        </a:p>
                      </a:txBody>
                      <a:tcPr anchor="ctr">
                        <a:blipFill>
                          <a:blip r:embed="rId3"/>
                          <a:stretch>
                            <a:fillRect l="-165909" t="-415000" r="-121591" b="-126667"/>
                          </a:stretch>
                        </a:blipFill>
                      </a:tcPr>
                    </a:tc>
                    <a:tc>
                      <a:txBody>
                        <a:bodyPr/>
                        <a:lstStyle/>
                        <a:p>
                          <a:endParaRPr lang="ja-JP"/>
                        </a:p>
                      </a:txBody>
                      <a:tcPr anchor="ctr">
                        <a:blipFill>
                          <a:blip r:embed="rId3"/>
                          <a:stretch>
                            <a:fillRect l="-220755" t="-415000" r="-943" b="-126667"/>
                          </a:stretch>
                        </a:blipFill>
                      </a:tcPr>
                    </a:tc>
                    <a:extLst>
                      <a:ext uri="{0D108BD9-81ED-4DB2-BD59-A6C34878D82A}">
                        <a16:rowId xmlns:a16="http://schemas.microsoft.com/office/drawing/2014/main" val="10004"/>
                      </a:ext>
                    </a:extLst>
                  </a:tr>
                  <a:tr h="3657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latin typeface="+mn-ea"/>
                              <a:ea typeface="+mn-ea"/>
                            </a:rPr>
                            <a:t>全工程</a:t>
                          </a:r>
                          <a:endParaRPr kumimoji="1" lang="ja-JP" altLang="en-US" dirty="0" smtClean="0">
                            <a:latin typeface="+mn-ea"/>
                            <a:ea typeface="+mn-ea"/>
                          </a:endParaRPr>
                        </a:p>
                      </a:txBody>
                      <a:tcPr anchor="ctr"/>
                    </a:tc>
                    <a:tc>
                      <a:txBody>
                        <a:bodyPr/>
                        <a:lstStyle/>
                        <a:p>
                          <a:endParaRPr lang="ja-JP"/>
                        </a:p>
                      </a:txBody>
                      <a:tcPr anchor="ctr">
                        <a:blipFill>
                          <a:blip r:embed="rId3"/>
                          <a:stretch>
                            <a:fillRect l="-165909" t="-515000" r="-121591" b="-26667"/>
                          </a:stretch>
                        </a:blipFill>
                      </a:tcPr>
                    </a:tc>
                    <a:tc>
                      <a:txBody>
                        <a:bodyPr/>
                        <a:lstStyle/>
                        <a:p>
                          <a:endParaRPr lang="ja-JP"/>
                        </a:p>
                      </a:txBody>
                      <a:tcPr anchor="ctr">
                        <a:blipFill>
                          <a:blip r:embed="rId3"/>
                          <a:stretch>
                            <a:fillRect l="-220755" t="-515000" r="-943" b="-26667"/>
                          </a:stretch>
                        </a:blipFill>
                      </a:tcPr>
                    </a:tc>
                    <a:extLst>
                      <a:ext uri="{0D108BD9-81ED-4DB2-BD59-A6C34878D82A}">
                        <a16:rowId xmlns:a16="http://schemas.microsoft.com/office/drawing/2014/main" val="10005"/>
                      </a:ext>
                    </a:extLst>
                  </a:tr>
                </a:tbl>
              </a:graphicData>
            </a:graphic>
          </p:graphicFrame>
        </mc:Fallback>
      </mc:AlternateContent>
      <p:sp>
        <p:nvSpPr>
          <p:cNvPr id="6" name="テキスト ボックス 5"/>
          <p:cNvSpPr txBox="1"/>
          <p:nvPr/>
        </p:nvSpPr>
        <p:spPr>
          <a:xfrm>
            <a:off x="470373" y="1924695"/>
            <a:ext cx="4039888" cy="1477328"/>
          </a:xfrm>
          <a:prstGeom prst="rect">
            <a:avLst/>
          </a:prstGeom>
          <a:ln>
            <a:noFill/>
          </a:ln>
        </p:spPr>
        <p:style>
          <a:lnRef idx="2">
            <a:schemeClr val="accent6"/>
          </a:lnRef>
          <a:fillRef idx="1">
            <a:schemeClr val="lt1"/>
          </a:fillRef>
          <a:effectRef idx="0">
            <a:schemeClr val="accent6"/>
          </a:effectRef>
          <a:fontRef idx="minor">
            <a:schemeClr val="dk1"/>
          </a:fontRef>
        </p:style>
        <p:txBody>
          <a:bodyPr wrap="none" rtlCol="0">
            <a:spAutoFit/>
          </a:bodyPr>
          <a:lstStyle/>
          <a:p>
            <a:r>
              <a:rPr lang="en-US" altLang="ja-JP" dirty="0" smtClean="0">
                <a:latin typeface="+mn-ea"/>
              </a:rPr>
              <a:t>PostgreSQL ver. 10.1</a:t>
            </a:r>
            <a:endParaRPr lang="en-US" altLang="ja-JP" dirty="0">
              <a:latin typeface="+mn-ea"/>
            </a:endParaRPr>
          </a:p>
          <a:p>
            <a:r>
              <a:rPr lang="ja-JP" altLang="en-US" dirty="0">
                <a:latin typeface="+mn-ea"/>
              </a:rPr>
              <a:t>・</a:t>
            </a:r>
            <a:r>
              <a:rPr lang="ja-JP" altLang="en-US" dirty="0" smtClean="0">
                <a:latin typeface="+mn-ea"/>
              </a:rPr>
              <a:t>行数：</a:t>
            </a:r>
            <a:r>
              <a:rPr lang="en-US" altLang="ja-JP" dirty="0" smtClean="0">
                <a:latin typeface="+mn-ea"/>
              </a:rPr>
              <a:t>			1,136,684</a:t>
            </a:r>
          </a:p>
          <a:p>
            <a:r>
              <a:rPr kumimoji="1" lang="ja-JP" altLang="en-US" dirty="0" smtClean="0">
                <a:latin typeface="+mn-ea"/>
              </a:rPr>
              <a:t>・</a:t>
            </a:r>
            <a:r>
              <a:rPr lang="ja-JP" altLang="en-US" dirty="0">
                <a:latin typeface="+mn-ea"/>
              </a:rPr>
              <a:t>コードブロックの数</a:t>
            </a:r>
            <a:r>
              <a:rPr kumimoji="1" lang="ja-JP" altLang="en-US" dirty="0" smtClean="0">
                <a:latin typeface="+mn-ea"/>
              </a:rPr>
              <a:t>：</a:t>
            </a:r>
            <a:r>
              <a:rPr kumimoji="1" lang="en-US" altLang="ja-JP" dirty="0" smtClean="0">
                <a:latin typeface="+mn-ea"/>
              </a:rPr>
              <a:t>	</a:t>
            </a:r>
            <a:r>
              <a:rPr kumimoji="1" lang="ja-JP" altLang="en-US" dirty="0" smtClean="0">
                <a:latin typeface="+mn-ea"/>
              </a:rPr>
              <a:t>　　</a:t>
            </a:r>
            <a:r>
              <a:rPr lang="en-US" altLang="ja-JP" dirty="0" smtClean="0">
                <a:latin typeface="+mn-ea"/>
              </a:rPr>
              <a:t>30,537</a:t>
            </a:r>
            <a:endParaRPr kumimoji="1" lang="en-US" altLang="ja-JP" dirty="0" smtClean="0">
              <a:latin typeface="+mn-ea"/>
            </a:endParaRPr>
          </a:p>
          <a:p>
            <a:r>
              <a:rPr lang="ja-JP" altLang="en-US" dirty="0" smtClean="0">
                <a:latin typeface="+mn-ea"/>
              </a:rPr>
              <a:t>・</a:t>
            </a:r>
            <a:r>
              <a:rPr lang="ja-JP" altLang="en-US" dirty="0">
                <a:latin typeface="+mn-ea"/>
              </a:rPr>
              <a:t>単語</a:t>
            </a:r>
            <a:r>
              <a:rPr lang="ja-JP" altLang="en-US" dirty="0" smtClean="0">
                <a:latin typeface="+mn-ea"/>
              </a:rPr>
              <a:t>の</a:t>
            </a:r>
            <a:r>
              <a:rPr lang="ja-JP" altLang="en-US" dirty="0">
                <a:latin typeface="+mn-ea"/>
              </a:rPr>
              <a:t>数</a:t>
            </a:r>
            <a:r>
              <a:rPr lang="ja-JP" altLang="en-US" dirty="0" smtClean="0">
                <a:latin typeface="+mn-ea"/>
              </a:rPr>
              <a:t>：</a:t>
            </a:r>
            <a:r>
              <a:rPr lang="en-US" altLang="ja-JP" dirty="0" smtClean="0">
                <a:latin typeface="+mn-ea"/>
              </a:rPr>
              <a:t>		</a:t>
            </a:r>
            <a:r>
              <a:rPr lang="ja-JP" altLang="en-US" dirty="0" smtClean="0">
                <a:latin typeface="+mn-ea"/>
              </a:rPr>
              <a:t>　　</a:t>
            </a:r>
            <a:r>
              <a:rPr lang="en-US" altLang="ja-JP" dirty="0" smtClean="0">
                <a:latin typeface="+mn-ea"/>
              </a:rPr>
              <a:t>11,366</a:t>
            </a:r>
          </a:p>
          <a:p>
            <a:r>
              <a:rPr kumimoji="1" lang="ja-JP" altLang="en-US" dirty="0" smtClean="0">
                <a:latin typeface="+mn-ea"/>
              </a:rPr>
              <a:t>・</a:t>
            </a:r>
            <a:r>
              <a:rPr lang="ja-JP" altLang="en-US" dirty="0">
                <a:latin typeface="+mn-ea"/>
              </a:rPr>
              <a:t>閾値</a:t>
            </a:r>
            <a:r>
              <a:rPr lang="en-US" altLang="ja-JP" dirty="0">
                <a:latin typeface="+mn-ea"/>
              </a:rPr>
              <a:t>0.9</a:t>
            </a:r>
            <a:r>
              <a:rPr lang="ja-JP" altLang="en-US" dirty="0">
                <a:latin typeface="+mn-ea"/>
              </a:rPr>
              <a:t>の</a:t>
            </a:r>
            <a:r>
              <a:rPr lang="ja-JP" altLang="en-US" dirty="0" smtClean="0">
                <a:latin typeface="+mn-ea"/>
              </a:rPr>
              <a:t>クローンペア：</a:t>
            </a:r>
            <a:r>
              <a:rPr lang="en-US" altLang="ja-JP" dirty="0" smtClean="0">
                <a:latin typeface="+mn-ea"/>
              </a:rPr>
              <a:t>	</a:t>
            </a:r>
            <a:r>
              <a:rPr lang="ja-JP" altLang="en-US" dirty="0" smtClean="0">
                <a:latin typeface="+mn-ea"/>
              </a:rPr>
              <a:t>　　</a:t>
            </a:r>
            <a:r>
              <a:rPr kumimoji="1" lang="en-US" altLang="ja-JP" dirty="0" smtClean="0">
                <a:latin typeface="+mn-ea"/>
              </a:rPr>
              <a:t>12,629</a:t>
            </a:r>
            <a:endParaRPr kumimoji="1" lang="ja-JP" altLang="en-US" dirty="0">
              <a:latin typeface="+mn-ea"/>
            </a:endParaRPr>
          </a:p>
        </p:txBody>
      </p:sp>
      <p:sp>
        <p:nvSpPr>
          <p:cNvPr id="7" name="テキスト ボックス 6"/>
          <p:cNvSpPr txBox="1"/>
          <p:nvPr/>
        </p:nvSpPr>
        <p:spPr>
          <a:xfrm>
            <a:off x="4923886" y="1924695"/>
            <a:ext cx="4220113" cy="1477328"/>
          </a:xfrm>
          <a:prstGeom prst="rect">
            <a:avLst/>
          </a:prstGeom>
          <a:ln>
            <a:noFill/>
          </a:ln>
        </p:spPr>
        <p:style>
          <a:lnRef idx="2">
            <a:schemeClr val="accent6"/>
          </a:lnRef>
          <a:fillRef idx="1">
            <a:schemeClr val="lt1"/>
          </a:fillRef>
          <a:effectRef idx="0">
            <a:schemeClr val="accent6"/>
          </a:effectRef>
          <a:fontRef idx="minor">
            <a:schemeClr val="dk1"/>
          </a:fontRef>
        </p:style>
        <p:txBody>
          <a:bodyPr wrap="square" rtlCol="0">
            <a:spAutoFit/>
          </a:bodyPr>
          <a:lstStyle/>
          <a:p>
            <a:r>
              <a:rPr lang="en-US" altLang="ja-JP" dirty="0">
                <a:latin typeface="+mn-ea"/>
              </a:rPr>
              <a:t>Linux Kernel </a:t>
            </a:r>
            <a:r>
              <a:rPr lang="en-US" altLang="ja-JP" dirty="0" smtClean="0">
                <a:latin typeface="+mn-ea"/>
              </a:rPr>
              <a:t>ver. 4.14</a:t>
            </a:r>
          </a:p>
          <a:p>
            <a:r>
              <a:rPr lang="ja-JP" altLang="en-US" dirty="0" smtClean="0">
                <a:latin typeface="+mn-ea"/>
              </a:rPr>
              <a:t>・行数：</a:t>
            </a:r>
            <a:r>
              <a:rPr lang="en-US" altLang="ja-JP" dirty="0" smtClean="0">
                <a:latin typeface="+mn-ea"/>
              </a:rPr>
              <a:t>			17,407,666</a:t>
            </a:r>
          </a:p>
          <a:p>
            <a:r>
              <a:rPr lang="ja-JP" altLang="en-US" dirty="0" smtClean="0">
                <a:latin typeface="+mn-ea"/>
              </a:rPr>
              <a:t>・コード</a:t>
            </a:r>
            <a:r>
              <a:rPr lang="ja-JP" altLang="en-US" dirty="0">
                <a:latin typeface="+mn-ea"/>
              </a:rPr>
              <a:t>ブロック</a:t>
            </a:r>
            <a:r>
              <a:rPr lang="ja-JP" altLang="en-US" dirty="0" smtClean="0">
                <a:latin typeface="+mn-ea"/>
              </a:rPr>
              <a:t>の数：</a:t>
            </a:r>
            <a:r>
              <a:rPr lang="en-US" altLang="ja-JP" dirty="0" smtClean="0">
                <a:latin typeface="+mn-ea"/>
              </a:rPr>
              <a:t>	    508,982</a:t>
            </a:r>
          </a:p>
          <a:p>
            <a:r>
              <a:rPr kumimoji="1" lang="ja-JP" altLang="en-US" dirty="0" smtClean="0">
                <a:latin typeface="+mn-ea"/>
              </a:rPr>
              <a:t>・</a:t>
            </a:r>
            <a:r>
              <a:rPr lang="ja-JP" altLang="en-US" dirty="0">
                <a:latin typeface="+mn-ea"/>
              </a:rPr>
              <a:t>単語</a:t>
            </a:r>
            <a:r>
              <a:rPr kumimoji="1" lang="ja-JP" altLang="en-US" dirty="0" smtClean="0">
                <a:latin typeface="+mn-ea"/>
              </a:rPr>
              <a:t>の数：</a:t>
            </a:r>
            <a:r>
              <a:rPr kumimoji="1" lang="en-US" altLang="ja-JP" dirty="0" smtClean="0">
                <a:latin typeface="+mn-ea"/>
              </a:rPr>
              <a:t>		      </a:t>
            </a:r>
            <a:r>
              <a:rPr lang="en-US" altLang="ja-JP" dirty="0" smtClean="0">
                <a:latin typeface="+mn-ea"/>
              </a:rPr>
              <a:t>77,319</a:t>
            </a:r>
          </a:p>
          <a:p>
            <a:r>
              <a:rPr kumimoji="1" lang="ja-JP" altLang="en-US" dirty="0" smtClean="0">
                <a:latin typeface="+mn-ea"/>
              </a:rPr>
              <a:t>・閾値</a:t>
            </a:r>
            <a:r>
              <a:rPr kumimoji="1" lang="en-US" altLang="ja-JP" dirty="0" smtClean="0">
                <a:latin typeface="+mn-ea"/>
              </a:rPr>
              <a:t>0.9</a:t>
            </a:r>
            <a:r>
              <a:rPr kumimoji="1" lang="ja-JP" altLang="en-US" dirty="0" smtClean="0">
                <a:latin typeface="+mn-ea"/>
              </a:rPr>
              <a:t>のクローンペア：</a:t>
            </a:r>
            <a:r>
              <a:rPr kumimoji="1" lang="en-US" altLang="ja-JP" dirty="0" smtClean="0">
                <a:latin typeface="+mn-ea"/>
              </a:rPr>
              <a:t>	    163,535</a:t>
            </a:r>
            <a:endParaRPr kumimoji="1" lang="ja-JP" altLang="en-US" sz="1600" dirty="0">
              <a:latin typeface="+mn-ea"/>
            </a:endParaRPr>
          </a:p>
        </p:txBody>
      </p:sp>
      <p:sp>
        <p:nvSpPr>
          <p:cNvPr id="8" name="テキスト ボックス 7"/>
          <p:cNvSpPr txBox="1"/>
          <p:nvPr/>
        </p:nvSpPr>
        <p:spPr>
          <a:xfrm>
            <a:off x="1653681" y="5769996"/>
            <a:ext cx="5814412" cy="523220"/>
          </a:xfrm>
          <a:prstGeom prst="rect">
            <a:avLst/>
          </a:prstGeom>
          <a:noFill/>
        </p:spPr>
        <p:txBody>
          <a:bodyPr wrap="none" rtlCol="0">
            <a:spAutoFit/>
          </a:bodyPr>
          <a:lstStyle/>
          <a:p>
            <a:r>
              <a:rPr lang="en-US" altLang="ja-JP" sz="2800" dirty="0" smtClean="0">
                <a:latin typeface="+mn-ea"/>
                <a:ea typeface="+mn-ea"/>
              </a:rPr>
              <a:t>STEP4</a:t>
            </a:r>
            <a:r>
              <a:rPr kumimoji="1" lang="ja-JP" altLang="en-US" sz="2800" dirty="0" smtClean="0">
                <a:latin typeface="+mn-ea"/>
                <a:ea typeface="+mn-ea"/>
              </a:rPr>
              <a:t>にかかる時間は全体の</a:t>
            </a:r>
            <a:r>
              <a:rPr kumimoji="1" lang="ja-JP" altLang="en-US" sz="2800" dirty="0" smtClean="0">
                <a:solidFill>
                  <a:srgbClr val="C00000"/>
                </a:solidFill>
                <a:latin typeface="+mn-ea"/>
                <a:ea typeface="+mn-ea"/>
              </a:rPr>
              <a:t>約</a:t>
            </a:r>
            <a:r>
              <a:rPr lang="en-US" altLang="ja-JP" sz="2800" dirty="0" smtClean="0">
                <a:solidFill>
                  <a:srgbClr val="C00000"/>
                </a:solidFill>
                <a:latin typeface="+mn-ea"/>
                <a:ea typeface="+mn-ea"/>
              </a:rPr>
              <a:t>90</a:t>
            </a:r>
            <a:r>
              <a:rPr lang="ja-JP" altLang="en-US" sz="2800" dirty="0" smtClean="0">
                <a:solidFill>
                  <a:srgbClr val="C00000"/>
                </a:solidFill>
                <a:latin typeface="+mn-ea"/>
                <a:ea typeface="+mn-ea"/>
              </a:rPr>
              <a:t>％</a:t>
            </a:r>
            <a:endParaRPr kumimoji="1" lang="ja-JP" altLang="en-US" sz="2800" dirty="0">
              <a:solidFill>
                <a:srgbClr val="C00000"/>
              </a:solidFill>
              <a:latin typeface="+mn-ea"/>
              <a:ea typeface="+mn-ea"/>
            </a:endParaRPr>
          </a:p>
        </p:txBody>
      </p:sp>
      <p:sp>
        <p:nvSpPr>
          <p:cNvPr id="3" name="テキスト ボックス 2"/>
          <p:cNvSpPr txBox="1"/>
          <p:nvPr/>
        </p:nvSpPr>
        <p:spPr>
          <a:xfrm>
            <a:off x="3314392" y="1585621"/>
            <a:ext cx="2492990" cy="369332"/>
          </a:xfrm>
          <a:prstGeom prst="rect">
            <a:avLst/>
          </a:prstGeom>
        </p:spPr>
        <p:style>
          <a:lnRef idx="2">
            <a:schemeClr val="accent4"/>
          </a:lnRef>
          <a:fillRef idx="1">
            <a:schemeClr val="lt1"/>
          </a:fillRef>
          <a:effectRef idx="0">
            <a:schemeClr val="accent4"/>
          </a:effectRef>
          <a:fontRef idx="minor">
            <a:schemeClr val="dk1"/>
          </a:fontRef>
        </p:style>
        <p:txBody>
          <a:bodyPr wrap="none" rtlCol="0">
            <a:spAutoFit/>
          </a:bodyPr>
          <a:lstStyle/>
          <a:p>
            <a:r>
              <a:rPr kumimoji="1" lang="ja-JP" altLang="en-US" smtClean="0">
                <a:latin typeface="+mn-ea"/>
              </a:rPr>
              <a:t>検出対象ソースコード</a:t>
            </a:r>
            <a:endParaRPr kumimoji="1" lang="ja-JP" altLang="en-US">
              <a:latin typeface="+mn-ea"/>
            </a:endParaRPr>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7</a:t>
            </a:fld>
            <a:endParaRPr lang="en-US" altLang="ja-JP"/>
          </a:p>
        </p:txBody>
      </p:sp>
    </p:spTree>
    <p:extLst>
      <p:ext uri="{BB962C8B-B14F-4D97-AF65-F5344CB8AC3E}">
        <p14:creationId xmlns:p14="http://schemas.microsoft.com/office/powerpoint/2010/main" val="22128215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類似</a:t>
            </a:r>
            <a:r>
              <a:rPr lang="ja-JP" altLang="en-US" dirty="0"/>
              <a:t>探索</a:t>
            </a:r>
            <a:r>
              <a:rPr lang="ja-JP" altLang="en-US" dirty="0">
                <a:latin typeface="+mn-ea"/>
              </a:rPr>
              <a:t>アルゴリズム</a:t>
            </a:r>
            <a:r>
              <a:rPr lang="en-US" altLang="ja-JP" sz="4000" dirty="0" smtClean="0">
                <a:latin typeface="+mn-ea"/>
              </a:rPr>
              <a:t>[3]</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8</a:t>
            </a:fld>
            <a:endParaRPr lang="en-US" altLang="ja-JP"/>
          </a:p>
        </p:txBody>
      </p:sp>
      <p:sp>
        <p:nvSpPr>
          <p:cNvPr id="5" name="テキスト ボックス 4"/>
          <p:cNvSpPr txBox="1"/>
          <p:nvPr/>
        </p:nvSpPr>
        <p:spPr>
          <a:xfrm>
            <a:off x="1851598" y="6106709"/>
            <a:ext cx="4666662" cy="430887"/>
          </a:xfrm>
          <a:prstGeom prst="rect">
            <a:avLst/>
          </a:prstGeom>
          <a:solidFill>
            <a:srgbClr val="FFFF99"/>
          </a:solidFill>
          <a:ln>
            <a:solidFill>
              <a:schemeClr val="tx1"/>
            </a:solidFill>
          </a:ln>
        </p:spPr>
        <p:txBody>
          <a:bodyPr wrap="none" rtlCol="0">
            <a:spAutoFit/>
          </a:bodyPr>
          <a:lstStyle/>
          <a:p>
            <a:r>
              <a:rPr kumimoji="1" lang="en-US" altLang="ja-JP" sz="1100" dirty="0" smtClean="0">
                <a:latin typeface="+mn-ea"/>
                <a:ea typeface="+mn-ea"/>
              </a:rPr>
              <a:t>[3]</a:t>
            </a:r>
            <a:r>
              <a:rPr kumimoji="1" lang="en-US" altLang="ja-JP" sz="1100" dirty="0" err="1" smtClean="0">
                <a:latin typeface="+mn-ea"/>
                <a:ea typeface="+mn-ea"/>
              </a:rPr>
              <a:t>Andoni</a:t>
            </a:r>
            <a:r>
              <a:rPr kumimoji="1" lang="en-US" altLang="ja-JP" sz="1100" dirty="0" smtClean="0">
                <a:latin typeface="+mn-ea"/>
                <a:ea typeface="+mn-ea"/>
              </a:rPr>
              <a:t> </a:t>
            </a:r>
            <a:r>
              <a:rPr kumimoji="1" lang="en-US" altLang="ja-JP" sz="1100" dirty="0" smtClean="0">
                <a:latin typeface="+mn-ea"/>
                <a:ea typeface="+mn-ea"/>
              </a:rPr>
              <a:t>et al, </a:t>
            </a:r>
            <a:r>
              <a:rPr lang="en-US" altLang="ja-JP" sz="1100" dirty="0" smtClean="0">
                <a:latin typeface="+mn-ea"/>
                <a:ea typeface="+mn-ea"/>
              </a:rPr>
              <a:t>Practical and Optimal LSH for Angular Distance, </a:t>
            </a:r>
            <a:r>
              <a:rPr lang="en-US" altLang="ja-JP" sz="1100" dirty="0">
                <a:latin typeface="+mn-ea"/>
                <a:ea typeface="+mn-ea"/>
              </a:rPr>
              <a:t>In NIPS'15</a:t>
            </a:r>
            <a:r>
              <a:rPr lang="en-US" altLang="ja-JP" sz="1100" dirty="0" smtClean="0">
                <a:latin typeface="+mn-ea"/>
                <a:ea typeface="+mn-ea"/>
              </a:rPr>
              <a:t>.</a:t>
            </a:r>
          </a:p>
          <a:p>
            <a:r>
              <a:rPr lang="en-US" altLang="ja-JP" sz="1100" dirty="0" smtClean="0">
                <a:latin typeface="+mn-ea"/>
                <a:ea typeface="+mn-ea"/>
              </a:rPr>
              <a:t>    http</a:t>
            </a:r>
            <a:r>
              <a:rPr lang="en-US" altLang="ja-JP" sz="1100" dirty="0">
                <a:latin typeface="+mn-ea"/>
                <a:ea typeface="+mn-ea"/>
              </a:rPr>
              <a:t>://www.mit.edu/~andoni/LSH/</a:t>
            </a:r>
            <a:endParaRPr kumimoji="1" lang="ja-JP" altLang="en-US" sz="1100" dirty="0">
              <a:latin typeface="+mn-ea"/>
              <a:ea typeface="+mn-ea"/>
            </a:endParaRPr>
          </a:p>
        </p:txBody>
      </p:sp>
      <mc:AlternateContent xmlns:mc="http://schemas.openxmlformats.org/markup-compatibility/2006" xmlns:a14="http://schemas.microsoft.com/office/drawing/2010/main">
        <mc:Choice Requires="a14">
          <p:sp>
            <p:nvSpPr>
              <p:cNvPr id="6" name="テキスト ボックス 5"/>
              <p:cNvSpPr txBox="1"/>
              <p:nvPr/>
            </p:nvSpPr>
            <p:spPr>
              <a:xfrm>
                <a:off x="1352666" y="4114834"/>
                <a:ext cx="1647374"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kumimoji="1" lang="en-US" altLang="ja-JP" sz="1600" b="0" i="1" smtClean="0">
                              <a:latin typeface="Cambria Math" panose="02040503050406030204" pitchFamily="18" charset="0"/>
                              <a:ea typeface="+mn-ea"/>
                            </a:rPr>
                          </m:ctrlPr>
                        </m:sSubPr>
                        <m:e>
                          <m:r>
                            <a:rPr lang="en-US" altLang="ja-JP" sz="1600" i="1">
                              <a:latin typeface="Cambria Math" panose="02040503050406030204" pitchFamily="18" charset="0"/>
                            </a:rPr>
                            <m:t>𝑥</m:t>
                          </m:r>
                        </m:e>
                        <m:sub>
                          <m:r>
                            <a:rPr kumimoji="1" lang="en-US" altLang="ja-JP" sz="1600" b="0" i="1" smtClean="0">
                              <a:latin typeface="Cambria Math" panose="02040503050406030204" pitchFamily="18" charset="0"/>
                              <a:ea typeface="+mn-ea"/>
                            </a:rPr>
                            <m:t>1</m:t>
                          </m:r>
                        </m:sub>
                      </m:sSub>
                      <m:r>
                        <a:rPr kumimoji="1" lang="en-US" altLang="ja-JP" sz="1600" b="0" i="1" smtClean="0">
                          <a:latin typeface="Cambria Math" panose="02040503050406030204" pitchFamily="18" charset="0"/>
                          <a:ea typeface="+mn-ea"/>
                        </a:rPr>
                        <m:t>={</m:t>
                      </m:r>
                      <m:sSub>
                        <m:sSubPr>
                          <m:ctrlPr>
                            <a:rPr kumimoji="1" lang="en-US" altLang="ja-JP" sz="1600" b="0" i="1" smtClean="0">
                              <a:latin typeface="Cambria Math" panose="02040503050406030204" pitchFamily="18" charset="0"/>
                              <a:ea typeface="+mn-ea"/>
                            </a:rPr>
                          </m:ctrlPr>
                        </m:sSubPr>
                        <m:e>
                          <m:r>
                            <a:rPr kumimoji="1" lang="en-US" altLang="ja-JP" sz="1600" b="0" i="1" smtClean="0">
                              <a:latin typeface="Cambria Math" panose="02040503050406030204" pitchFamily="18" charset="0"/>
                              <a:ea typeface="+mn-ea"/>
                            </a:rPr>
                            <m:t>𝑎</m:t>
                          </m:r>
                        </m:e>
                        <m:sub>
                          <m:r>
                            <a:rPr kumimoji="1" lang="en-US" altLang="ja-JP" sz="1600" b="0" i="1" smtClean="0">
                              <a:latin typeface="Cambria Math" panose="02040503050406030204" pitchFamily="18" charset="0"/>
                              <a:ea typeface="+mn-ea"/>
                            </a:rPr>
                            <m:t>1</m:t>
                          </m:r>
                        </m:sub>
                      </m:sSub>
                      <m:r>
                        <a:rPr kumimoji="1" lang="en-US" altLang="ja-JP" sz="1600" b="0" i="1" smtClean="0">
                          <a:latin typeface="Cambria Math" panose="02040503050406030204" pitchFamily="18" charset="0"/>
                          <a:ea typeface="+mn-ea"/>
                        </a:rPr>
                        <m:t>, …, </m:t>
                      </m:r>
                      <m:sSub>
                        <m:sSubPr>
                          <m:ctrlPr>
                            <a:rPr kumimoji="1" lang="en-US" altLang="ja-JP" sz="1600" b="0" i="1" smtClean="0">
                              <a:latin typeface="Cambria Math" panose="02040503050406030204" pitchFamily="18" charset="0"/>
                              <a:ea typeface="+mn-ea"/>
                            </a:rPr>
                          </m:ctrlPr>
                        </m:sSubPr>
                        <m:e>
                          <m:r>
                            <a:rPr kumimoji="1" lang="en-US" altLang="ja-JP" sz="1600" b="0" i="1" smtClean="0">
                              <a:latin typeface="Cambria Math" panose="02040503050406030204" pitchFamily="18" charset="0"/>
                              <a:ea typeface="+mn-ea"/>
                            </a:rPr>
                            <m:t>𝑎</m:t>
                          </m:r>
                        </m:e>
                        <m:sub>
                          <m:r>
                            <a:rPr kumimoji="1" lang="en-US" altLang="ja-JP" sz="1600" b="0" i="1" smtClean="0">
                              <a:latin typeface="Cambria Math" panose="02040503050406030204" pitchFamily="18" charset="0"/>
                              <a:ea typeface="+mn-ea"/>
                            </a:rPr>
                            <m:t>𝑛</m:t>
                          </m:r>
                        </m:sub>
                      </m:sSub>
                      <m:r>
                        <a:rPr kumimoji="1" lang="en-US" altLang="ja-JP" sz="1600" b="0" i="1" smtClean="0">
                          <a:latin typeface="Cambria Math" panose="02040503050406030204" pitchFamily="18" charset="0"/>
                          <a:ea typeface="+mn-ea"/>
                        </a:rPr>
                        <m:t>}</m:t>
                      </m:r>
                    </m:oMath>
                  </m:oMathPara>
                </a14:m>
                <a:endParaRPr kumimoji="1" lang="en-US" altLang="ja-JP" sz="1200" dirty="0" smtClean="0">
                  <a:latin typeface="+mn-ea"/>
                  <a:ea typeface="+mn-ea"/>
                </a:endParaRPr>
              </a:p>
            </p:txBody>
          </p:sp>
        </mc:Choice>
        <mc:Fallback xmlns="">
          <p:sp>
            <p:nvSpPr>
              <p:cNvPr id="6" name="テキスト ボックス 5"/>
              <p:cNvSpPr txBox="1">
                <a:spLocks noRot="1" noChangeAspect="1" noMove="1" noResize="1" noEditPoints="1" noAdjustHandles="1" noChangeArrowheads="1" noChangeShapeType="1" noTextEdit="1"/>
              </p:cNvSpPr>
              <p:nvPr/>
            </p:nvSpPr>
            <p:spPr>
              <a:xfrm>
                <a:off x="1352666" y="4114834"/>
                <a:ext cx="1647374" cy="338554"/>
              </a:xfrm>
              <a:prstGeom prst="rect">
                <a:avLst/>
              </a:prstGeom>
              <a:blipFill>
                <a:blip r:embed="rId3"/>
                <a:stretch>
                  <a:fillRect b="-12500"/>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7" name="テキスト ボックス 6"/>
              <p:cNvSpPr txBox="1"/>
              <p:nvPr/>
            </p:nvSpPr>
            <p:spPr>
              <a:xfrm>
                <a:off x="1352666" y="4347952"/>
                <a:ext cx="1632626"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kumimoji="1" lang="en-US" altLang="ja-JP" sz="1600" b="0" i="1" smtClean="0">
                              <a:latin typeface="Cambria Math" panose="02040503050406030204" pitchFamily="18" charset="0"/>
                              <a:ea typeface="+mn-ea"/>
                            </a:rPr>
                          </m:ctrlPr>
                        </m:sSubPr>
                        <m:e>
                          <m:r>
                            <a:rPr kumimoji="1" lang="en-US" altLang="ja-JP" sz="1600" b="0" i="1" smtClean="0">
                              <a:latin typeface="Cambria Math" panose="02040503050406030204" pitchFamily="18" charset="0"/>
                              <a:ea typeface="+mn-ea"/>
                            </a:rPr>
                            <m:t>𝑥</m:t>
                          </m:r>
                        </m:e>
                        <m:sub>
                          <m:r>
                            <a:rPr kumimoji="1" lang="en-US" altLang="ja-JP" sz="1600" b="0" i="1" smtClean="0">
                              <a:latin typeface="Cambria Math" panose="02040503050406030204" pitchFamily="18" charset="0"/>
                              <a:ea typeface="+mn-ea"/>
                            </a:rPr>
                            <m:t>2</m:t>
                          </m:r>
                        </m:sub>
                      </m:sSub>
                      <m:r>
                        <a:rPr kumimoji="1" lang="en-US" altLang="ja-JP" sz="1600" b="0" i="1" smtClean="0">
                          <a:latin typeface="Cambria Math" panose="02040503050406030204" pitchFamily="18" charset="0"/>
                          <a:ea typeface="+mn-ea"/>
                        </a:rPr>
                        <m:t>={</m:t>
                      </m:r>
                      <m:sSub>
                        <m:sSubPr>
                          <m:ctrlPr>
                            <a:rPr kumimoji="1" lang="en-US" altLang="ja-JP" sz="1600" b="0" i="1" smtClean="0">
                              <a:latin typeface="Cambria Math" panose="02040503050406030204" pitchFamily="18" charset="0"/>
                              <a:ea typeface="+mn-ea"/>
                            </a:rPr>
                          </m:ctrlPr>
                        </m:sSubPr>
                        <m:e>
                          <m:r>
                            <a:rPr kumimoji="1" lang="en-US" altLang="ja-JP" sz="1600" b="0" i="1" smtClean="0">
                              <a:latin typeface="Cambria Math" panose="02040503050406030204" pitchFamily="18" charset="0"/>
                              <a:ea typeface="+mn-ea"/>
                            </a:rPr>
                            <m:t>𝑏</m:t>
                          </m:r>
                        </m:e>
                        <m:sub>
                          <m:r>
                            <a:rPr kumimoji="1" lang="en-US" altLang="ja-JP" sz="1600" b="0" i="1" smtClean="0">
                              <a:latin typeface="Cambria Math" panose="02040503050406030204" pitchFamily="18" charset="0"/>
                              <a:ea typeface="+mn-ea"/>
                            </a:rPr>
                            <m:t>1</m:t>
                          </m:r>
                        </m:sub>
                      </m:sSub>
                      <m:r>
                        <a:rPr kumimoji="1" lang="en-US" altLang="ja-JP" sz="1600" b="0" i="1" smtClean="0">
                          <a:latin typeface="Cambria Math" panose="02040503050406030204" pitchFamily="18" charset="0"/>
                          <a:ea typeface="+mn-ea"/>
                        </a:rPr>
                        <m:t>, …, </m:t>
                      </m:r>
                      <m:sSub>
                        <m:sSubPr>
                          <m:ctrlPr>
                            <a:rPr kumimoji="1" lang="en-US" altLang="ja-JP" sz="1600" b="0" i="1" smtClean="0">
                              <a:latin typeface="Cambria Math" panose="02040503050406030204" pitchFamily="18" charset="0"/>
                              <a:ea typeface="+mn-ea"/>
                            </a:rPr>
                          </m:ctrlPr>
                        </m:sSubPr>
                        <m:e>
                          <m:r>
                            <a:rPr kumimoji="1" lang="en-US" altLang="ja-JP" sz="1600" b="0" i="1" smtClean="0">
                              <a:latin typeface="Cambria Math" panose="02040503050406030204" pitchFamily="18" charset="0"/>
                              <a:ea typeface="+mn-ea"/>
                            </a:rPr>
                            <m:t>𝑏</m:t>
                          </m:r>
                        </m:e>
                        <m:sub>
                          <m:r>
                            <a:rPr kumimoji="1" lang="en-US" altLang="ja-JP" sz="1600" b="0" i="1" smtClean="0">
                              <a:latin typeface="Cambria Math" panose="02040503050406030204" pitchFamily="18" charset="0"/>
                              <a:ea typeface="+mn-ea"/>
                            </a:rPr>
                            <m:t>𝑛</m:t>
                          </m:r>
                        </m:sub>
                      </m:sSub>
                      <m:r>
                        <a:rPr kumimoji="1" lang="en-US" altLang="ja-JP" sz="1600" b="0" i="1" smtClean="0">
                          <a:latin typeface="Cambria Math" panose="02040503050406030204" pitchFamily="18" charset="0"/>
                          <a:ea typeface="+mn-ea"/>
                        </a:rPr>
                        <m:t>}</m:t>
                      </m:r>
                    </m:oMath>
                  </m:oMathPara>
                </a14:m>
                <a:endParaRPr kumimoji="1" lang="en-US" altLang="ja-JP" sz="1200" dirty="0" smtClean="0">
                  <a:latin typeface="+mn-ea"/>
                  <a:ea typeface="+mn-ea"/>
                </a:endParaRPr>
              </a:p>
            </p:txBody>
          </p:sp>
        </mc:Choice>
        <mc:Fallback xmlns="">
          <p:sp>
            <p:nvSpPr>
              <p:cNvPr id="7" name="テキスト ボックス 6"/>
              <p:cNvSpPr txBox="1">
                <a:spLocks noRot="1" noChangeAspect="1" noMove="1" noResize="1" noEditPoints="1" noAdjustHandles="1" noChangeArrowheads="1" noChangeShapeType="1" noTextEdit="1"/>
              </p:cNvSpPr>
              <p:nvPr/>
            </p:nvSpPr>
            <p:spPr>
              <a:xfrm>
                <a:off x="1352666" y="4347952"/>
                <a:ext cx="1632626" cy="338554"/>
              </a:xfrm>
              <a:prstGeom prst="rect">
                <a:avLst/>
              </a:prstGeom>
              <a:blipFill>
                <a:blip r:embed="rId4"/>
                <a:stretch>
                  <a:fillRect b="-12500"/>
                </a:stretch>
              </a:blipFill>
            </p:spPr>
            <p:txBody>
              <a:bodyPr/>
              <a:lstStyle/>
              <a:p>
                <a:r>
                  <a:rPr lang="ja-JP" altLang="en-US">
                    <a:noFill/>
                  </a:rPr>
                  <a:t> </a:t>
                </a:r>
              </a:p>
            </p:txBody>
          </p:sp>
        </mc:Fallback>
      </mc:AlternateContent>
      <p:sp>
        <p:nvSpPr>
          <p:cNvPr id="8" name="右矢印 7"/>
          <p:cNvSpPr/>
          <p:nvPr/>
        </p:nvSpPr>
        <p:spPr>
          <a:xfrm>
            <a:off x="2915665" y="4309844"/>
            <a:ext cx="636927" cy="245131"/>
          </a:xfrm>
          <a:prstGeom prst="rightArrow">
            <a:avLst/>
          </a:prstGeom>
          <a:solidFill>
            <a:srgbClr val="00B0F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 name="テキスト ボックス 8"/>
          <p:cNvSpPr txBox="1"/>
          <p:nvPr/>
        </p:nvSpPr>
        <p:spPr>
          <a:xfrm>
            <a:off x="-15097" y="4295472"/>
            <a:ext cx="1513556" cy="307777"/>
          </a:xfrm>
          <a:prstGeom prst="rect">
            <a:avLst/>
          </a:prstGeom>
          <a:noFill/>
        </p:spPr>
        <p:txBody>
          <a:bodyPr wrap="none" rtlCol="0">
            <a:spAutoFit/>
          </a:bodyPr>
          <a:lstStyle/>
          <a:p>
            <a:pPr algn="ctr"/>
            <a:r>
              <a:rPr kumimoji="1" lang="ja-JP" altLang="en-US" sz="1400" dirty="0" smtClean="0">
                <a:latin typeface="+mn-ea"/>
                <a:ea typeface="+mn-ea"/>
              </a:rPr>
              <a:t>特徴ベクトル集合</a:t>
            </a:r>
            <a:endParaRPr kumimoji="1" lang="ja-JP" altLang="en-US" sz="1400" dirty="0">
              <a:latin typeface="+mn-ea"/>
              <a:ea typeface="+mn-ea"/>
            </a:endParaRPr>
          </a:p>
        </p:txBody>
      </p:sp>
      <p:graphicFrame>
        <p:nvGraphicFramePr>
          <p:cNvPr id="10" name="表 9"/>
          <p:cNvGraphicFramePr>
            <a:graphicFrameLocks noGrp="1"/>
          </p:cNvGraphicFramePr>
          <p:nvPr>
            <p:extLst>
              <p:ext uri="{D42A27DB-BD31-4B8C-83A1-F6EECF244321}">
                <p14:modId xmlns:p14="http://schemas.microsoft.com/office/powerpoint/2010/main" val="1198843491"/>
              </p:ext>
            </p:extLst>
          </p:nvPr>
        </p:nvGraphicFramePr>
        <p:xfrm>
          <a:off x="3745375" y="3874462"/>
          <a:ext cx="416560" cy="864255"/>
        </p:xfrm>
        <a:graphic>
          <a:graphicData uri="http://schemas.openxmlformats.org/drawingml/2006/table">
            <a:tbl>
              <a:tblPr firstRow="1" bandRow="1">
                <a:tableStyleId>{93296810-A885-4BE3-A3E7-6D5BEEA58F35}</a:tableStyleId>
              </a:tblPr>
              <a:tblGrid>
                <a:gridCol w="208280">
                  <a:extLst>
                    <a:ext uri="{9D8B030D-6E8A-4147-A177-3AD203B41FA5}">
                      <a16:colId xmlns:a16="http://schemas.microsoft.com/office/drawing/2014/main" val="4028648847"/>
                    </a:ext>
                  </a:extLst>
                </a:gridCol>
                <a:gridCol w="208280">
                  <a:extLst>
                    <a:ext uri="{9D8B030D-6E8A-4147-A177-3AD203B41FA5}">
                      <a16:colId xmlns:a16="http://schemas.microsoft.com/office/drawing/2014/main" val="997342797"/>
                    </a:ext>
                  </a:extLst>
                </a:gridCol>
              </a:tblGrid>
              <a:tr h="172851">
                <a:tc>
                  <a:txBody>
                    <a:bodyPr/>
                    <a:lstStyle/>
                    <a:p>
                      <a:endParaRPr kumimoji="1" lang="ja-JP" altLang="en-US" sz="100"/>
                    </a:p>
                  </a:txBody>
                  <a:tcPr/>
                </a:tc>
                <a:tc>
                  <a:txBody>
                    <a:bodyPr/>
                    <a:lstStyle/>
                    <a:p>
                      <a:endParaRPr kumimoji="1" lang="ja-JP" altLang="en-US" sz="100"/>
                    </a:p>
                  </a:txBody>
                  <a:tcPr/>
                </a:tc>
                <a:extLst>
                  <a:ext uri="{0D108BD9-81ED-4DB2-BD59-A6C34878D82A}">
                    <a16:rowId xmlns:a16="http://schemas.microsoft.com/office/drawing/2014/main" val="3403832627"/>
                  </a:ext>
                </a:extLst>
              </a:tr>
              <a:tr h="172851">
                <a:tc>
                  <a:txBody>
                    <a:bodyPr/>
                    <a:lstStyle/>
                    <a:p>
                      <a:endParaRPr kumimoji="1" lang="ja-JP" altLang="en-US" sz="100"/>
                    </a:p>
                  </a:txBody>
                  <a:tcPr/>
                </a:tc>
                <a:tc>
                  <a:txBody>
                    <a:bodyPr/>
                    <a:lstStyle/>
                    <a:p>
                      <a:endParaRPr kumimoji="1" lang="ja-JP" altLang="en-US" sz="100"/>
                    </a:p>
                  </a:txBody>
                  <a:tcPr/>
                </a:tc>
                <a:extLst>
                  <a:ext uri="{0D108BD9-81ED-4DB2-BD59-A6C34878D82A}">
                    <a16:rowId xmlns:a16="http://schemas.microsoft.com/office/drawing/2014/main" val="1076240136"/>
                  </a:ext>
                </a:extLst>
              </a:tr>
              <a:tr h="172851">
                <a:tc>
                  <a:txBody>
                    <a:bodyPr/>
                    <a:lstStyle/>
                    <a:p>
                      <a:endParaRPr kumimoji="1" lang="ja-JP" altLang="en-US" sz="100"/>
                    </a:p>
                  </a:txBody>
                  <a:tcPr/>
                </a:tc>
                <a:tc>
                  <a:txBody>
                    <a:bodyPr/>
                    <a:lstStyle/>
                    <a:p>
                      <a:endParaRPr kumimoji="1" lang="ja-JP" altLang="en-US" sz="100"/>
                    </a:p>
                  </a:txBody>
                  <a:tcPr/>
                </a:tc>
                <a:extLst>
                  <a:ext uri="{0D108BD9-81ED-4DB2-BD59-A6C34878D82A}">
                    <a16:rowId xmlns:a16="http://schemas.microsoft.com/office/drawing/2014/main" val="4108128038"/>
                  </a:ext>
                </a:extLst>
              </a:tr>
              <a:tr h="172851">
                <a:tc>
                  <a:txBody>
                    <a:bodyPr/>
                    <a:lstStyle/>
                    <a:p>
                      <a:endParaRPr kumimoji="1" lang="ja-JP" altLang="en-US" sz="100"/>
                    </a:p>
                  </a:txBody>
                  <a:tcPr/>
                </a:tc>
                <a:tc>
                  <a:txBody>
                    <a:bodyPr/>
                    <a:lstStyle/>
                    <a:p>
                      <a:endParaRPr kumimoji="1" lang="ja-JP" altLang="en-US" sz="100"/>
                    </a:p>
                  </a:txBody>
                  <a:tcPr/>
                </a:tc>
                <a:extLst>
                  <a:ext uri="{0D108BD9-81ED-4DB2-BD59-A6C34878D82A}">
                    <a16:rowId xmlns:a16="http://schemas.microsoft.com/office/drawing/2014/main" val="2120977255"/>
                  </a:ext>
                </a:extLst>
              </a:tr>
              <a:tr h="172851">
                <a:tc>
                  <a:txBody>
                    <a:bodyPr/>
                    <a:lstStyle/>
                    <a:p>
                      <a:endParaRPr kumimoji="1" lang="ja-JP" altLang="en-US" sz="100"/>
                    </a:p>
                  </a:txBody>
                  <a:tcPr/>
                </a:tc>
                <a:tc>
                  <a:txBody>
                    <a:bodyPr/>
                    <a:lstStyle/>
                    <a:p>
                      <a:endParaRPr kumimoji="1" lang="ja-JP" altLang="en-US" sz="100"/>
                    </a:p>
                  </a:txBody>
                  <a:tcPr/>
                </a:tc>
                <a:extLst>
                  <a:ext uri="{0D108BD9-81ED-4DB2-BD59-A6C34878D82A}">
                    <a16:rowId xmlns:a16="http://schemas.microsoft.com/office/drawing/2014/main" val="1778452142"/>
                  </a:ext>
                </a:extLst>
              </a:tr>
            </a:tbl>
          </a:graphicData>
        </a:graphic>
      </p:graphicFrame>
      <p:sp>
        <p:nvSpPr>
          <p:cNvPr id="11" name="テキスト ボックス 10"/>
          <p:cNvSpPr txBox="1"/>
          <p:nvPr/>
        </p:nvSpPr>
        <p:spPr>
          <a:xfrm>
            <a:off x="3702569" y="3410174"/>
            <a:ext cx="1620957" cy="307777"/>
          </a:xfrm>
          <a:prstGeom prst="rect">
            <a:avLst/>
          </a:prstGeom>
          <a:noFill/>
        </p:spPr>
        <p:txBody>
          <a:bodyPr wrap="none" rtlCol="0">
            <a:spAutoFit/>
          </a:bodyPr>
          <a:lstStyle/>
          <a:p>
            <a:r>
              <a:rPr kumimoji="1" lang="ja-JP" altLang="en-US" sz="1400" dirty="0" smtClean="0">
                <a:latin typeface="+mn-ea"/>
                <a:ea typeface="+mn-ea"/>
              </a:rPr>
              <a:t>ハッシュテーブル</a:t>
            </a:r>
            <a:endParaRPr kumimoji="1" lang="ja-JP" altLang="en-US" sz="1400" dirty="0">
              <a:latin typeface="+mn-ea"/>
              <a:ea typeface="+mn-ea"/>
            </a:endParaRPr>
          </a:p>
        </p:txBody>
      </p:sp>
      <mc:AlternateContent xmlns:mc="http://schemas.openxmlformats.org/markup-compatibility/2006" xmlns:a14="http://schemas.microsoft.com/office/drawing/2010/main">
        <mc:Choice Requires="a14">
          <p:sp>
            <p:nvSpPr>
              <p:cNvPr id="13" name="正方形/長方形 12"/>
              <p:cNvSpPr/>
              <p:nvPr/>
            </p:nvSpPr>
            <p:spPr>
              <a:xfrm>
                <a:off x="3884650" y="3969080"/>
                <a:ext cx="376770" cy="27699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US" altLang="ja-JP" sz="1200" i="1">
                              <a:latin typeface="Cambria Math" panose="02040503050406030204" pitchFamily="18" charset="0"/>
                            </a:rPr>
                          </m:ctrlPr>
                        </m:sSubPr>
                        <m:e>
                          <m:r>
                            <a:rPr lang="en-US" altLang="ja-JP" sz="1200" i="1">
                              <a:latin typeface="Cambria Math" panose="02040503050406030204" pitchFamily="18" charset="0"/>
                            </a:rPr>
                            <m:t>𝑥</m:t>
                          </m:r>
                        </m:e>
                        <m:sub>
                          <m:r>
                            <a:rPr lang="en-US" altLang="ja-JP" sz="1200" i="1">
                              <a:latin typeface="Cambria Math" panose="02040503050406030204" pitchFamily="18" charset="0"/>
                            </a:rPr>
                            <m:t>1</m:t>
                          </m:r>
                        </m:sub>
                      </m:sSub>
                    </m:oMath>
                  </m:oMathPara>
                </a14:m>
                <a:endParaRPr lang="ja-JP" altLang="en-US"/>
              </a:p>
            </p:txBody>
          </p:sp>
        </mc:Choice>
        <mc:Fallback xmlns="">
          <p:sp>
            <p:nvSpPr>
              <p:cNvPr id="13" name="正方形/長方形 12"/>
              <p:cNvSpPr>
                <a:spLocks noRot="1" noChangeAspect="1" noMove="1" noResize="1" noEditPoints="1" noAdjustHandles="1" noChangeArrowheads="1" noChangeShapeType="1" noTextEdit="1"/>
              </p:cNvSpPr>
              <p:nvPr/>
            </p:nvSpPr>
            <p:spPr>
              <a:xfrm>
                <a:off x="3884650" y="3969080"/>
                <a:ext cx="376770" cy="276999"/>
              </a:xfrm>
              <a:prstGeom prst="rect">
                <a:avLst/>
              </a:prstGeom>
              <a:blipFill>
                <a:blip r:embed="rId5"/>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4" name="正方形/長方形 13"/>
              <p:cNvSpPr/>
              <p:nvPr/>
            </p:nvSpPr>
            <p:spPr>
              <a:xfrm>
                <a:off x="3884650" y="4306589"/>
                <a:ext cx="380361" cy="27699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US" altLang="ja-JP" sz="1200" i="1" smtClean="0">
                              <a:latin typeface="Cambria Math" panose="02040503050406030204" pitchFamily="18" charset="0"/>
                            </a:rPr>
                          </m:ctrlPr>
                        </m:sSubPr>
                        <m:e>
                          <m:r>
                            <a:rPr lang="en-US" altLang="ja-JP" sz="1200" i="1">
                              <a:latin typeface="Cambria Math" panose="02040503050406030204" pitchFamily="18" charset="0"/>
                            </a:rPr>
                            <m:t>𝑥</m:t>
                          </m:r>
                        </m:e>
                        <m:sub>
                          <m:r>
                            <a:rPr lang="en-US" altLang="ja-JP" sz="1200" b="0" i="1" smtClean="0">
                              <a:latin typeface="Cambria Math" panose="02040503050406030204" pitchFamily="18" charset="0"/>
                            </a:rPr>
                            <m:t>2</m:t>
                          </m:r>
                        </m:sub>
                      </m:sSub>
                    </m:oMath>
                  </m:oMathPara>
                </a14:m>
                <a:endParaRPr lang="ja-JP" altLang="en-US"/>
              </a:p>
            </p:txBody>
          </p:sp>
        </mc:Choice>
        <mc:Fallback xmlns="">
          <p:sp>
            <p:nvSpPr>
              <p:cNvPr id="14" name="正方形/長方形 13"/>
              <p:cNvSpPr>
                <a:spLocks noRot="1" noChangeAspect="1" noMove="1" noResize="1" noEditPoints="1" noAdjustHandles="1" noChangeArrowheads="1" noChangeShapeType="1" noTextEdit="1"/>
              </p:cNvSpPr>
              <p:nvPr/>
            </p:nvSpPr>
            <p:spPr>
              <a:xfrm>
                <a:off x="3884650" y="4306589"/>
                <a:ext cx="380361" cy="276999"/>
              </a:xfrm>
              <a:prstGeom prst="rect">
                <a:avLst/>
              </a:prstGeom>
              <a:blipFill>
                <a:blip r:embed="rId6"/>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5" name="正方形/長方形 14"/>
              <p:cNvSpPr/>
              <p:nvPr/>
            </p:nvSpPr>
            <p:spPr>
              <a:xfrm>
                <a:off x="3707275" y="3991490"/>
                <a:ext cx="312906" cy="27699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sz="1200" b="0" i="1" smtClean="0">
                          <a:latin typeface="Cambria Math" panose="02040503050406030204" pitchFamily="18" charset="0"/>
                        </a:rPr>
                        <m:t>1</m:t>
                      </m:r>
                    </m:oMath>
                  </m:oMathPara>
                </a14:m>
                <a:endParaRPr lang="ja-JP" altLang="en-US"/>
              </a:p>
            </p:txBody>
          </p:sp>
        </mc:Choice>
        <mc:Fallback xmlns="">
          <p:sp>
            <p:nvSpPr>
              <p:cNvPr id="15" name="正方形/長方形 14"/>
              <p:cNvSpPr>
                <a:spLocks noRot="1" noChangeAspect="1" noMove="1" noResize="1" noEditPoints="1" noAdjustHandles="1" noChangeArrowheads="1" noChangeShapeType="1" noTextEdit="1"/>
              </p:cNvSpPr>
              <p:nvPr/>
            </p:nvSpPr>
            <p:spPr>
              <a:xfrm>
                <a:off x="3707275" y="3991490"/>
                <a:ext cx="312906" cy="276999"/>
              </a:xfrm>
              <a:prstGeom prst="rect">
                <a:avLst/>
              </a:prstGeom>
              <a:blipFill>
                <a:blip r:embed="rId7"/>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6" name="正方形/長方形 15"/>
              <p:cNvSpPr/>
              <p:nvPr/>
            </p:nvSpPr>
            <p:spPr>
              <a:xfrm>
                <a:off x="3707275" y="4156918"/>
                <a:ext cx="312906" cy="27699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sz="1200" b="0" i="1" smtClean="0">
                          <a:latin typeface="Cambria Math" panose="02040503050406030204" pitchFamily="18" charset="0"/>
                        </a:rPr>
                        <m:t>2</m:t>
                      </m:r>
                    </m:oMath>
                  </m:oMathPara>
                </a14:m>
                <a:endParaRPr lang="ja-JP" altLang="en-US"/>
              </a:p>
            </p:txBody>
          </p:sp>
        </mc:Choice>
        <mc:Fallback xmlns="">
          <p:sp>
            <p:nvSpPr>
              <p:cNvPr id="16" name="正方形/長方形 15"/>
              <p:cNvSpPr>
                <a:spLocks noRot="1" noChangeAspect="1" noMove="1" noResize="1" noEditPoints="1" noAdjustHandles="1" noChangeArrowheads="1" noChangeShapeType="1" noTextEdit="1"/>
              </p:cNvSpPr>
              <p:nvPr/>
            </p:nvSpPr>
            <p:spPr>
              <a:xfrm>
                <a:off x="3707275" y="4156918"/>
                <a:ext cx="312906" cy="276999"/>
              </a:xfrm>
              <a:prstGeom prst="rect">
                <a:avLst/>
              </a:prstGeom>
              <a:blipFill>
                <a:blip r:embed="rId8"/>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7" name="正方形/長方形 16"/>
              <p:cNvSpPr/>
              <p:nvPr/>
            </p:nvSpPr>
            <p:spPr>
              <a:xfrm>
                <a:off x="3707275" y="4332600"/>
                <a:ext cx="312906" cy="27699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sz="1200" b="0" i="1" smtClean="0">
                          <a:latin typeface="Cambria Math" panose="02040503050406030204" pitchFamily="18" charset="0"/>
                        </a:rPr>
                        <m:t>3</m:t>
                      </m:r>
                    </m:oMath>
                  </m:oMathPara>
                </a14:m>
                <a:endParaRPr lang="ja-JP" altLang="en-US"/>
              </a:p>
            </p:txBody>
          </p:sp>
        </mc:Choice>
        <mc:Fallback xmlns="">
          <p:sp>
            <p:nvSpPr>
              <p:cNvPr id="17" name="正方形/長方形 16"/>
              <p:cNvSpPr>
                <a:spLocks noRot="1" noChangeAspect="1" noMove="1" noResize="1" noEditPoints="1" noAdjustHandles="1" noChangeArrowheads="1" noChangeShapeType="1" noTextEdit="1"/>
              </p:cNvSpPr>
              <p:nvPr/>
            </p:nvSpPr>
            <p:spPr>
              <a:xfrm>
                <a:off x="3707275" y="4332600"/>
                <a:ext cx="312906" cy="276999"/>
              </a:xfrm>
              <a:prstGeom prst="rect">
                <a:avLst/>
              </a:prstGeom>
              <a:blipFill>
                <a:blip r:embed="rId9"/>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8" name="正方形/長方形 17"/>
              <p:cNvSpPr/>
              <p:nvPr/>
            </p:nvSpPr>
            <p:spPr>
              <a:xfrm>
                <a:off x="3707275" y="4496828"/>
                <a:ext cx="312906" cy="27699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sz="1200" b="0" i="1" smtClean="0">
                          <a:latin typeface="Cambria Math" panose="02040503050406030204" pitchFamily="18" charset="0"/>
                        </a:rPr>
                        <m:t>4</m:t>
                      </m:r>
                    </m:oMath>
                  </m:oMathPara>
                </a14:m>
                <a:endParaRPr lang="ja-JP" altLang="en-US"/>
              </a:p>
            </p:txBody>
          </p:sp>
        </mc:Choice>
        <mc:Fallback xmlns="">
          <p:sp>
            <p:nvSpPr>
              <p:cNvPr id="18" name="正方形/長方形 17"/>
              <p:cNvSpPr>
                <a:spLocks noRot="1" noChangeAspect="1" noMove="1" noResize="1" noEditPoints="1" noAdjustHandles="1" noChangeArrowheads="1" noChangeShapeType="1" noTextEdit="1"/>
              </p:cNvSpPr>
              <p:nvPr/>
            </p:nvSpPr>
            <p:spPr>
              <a:xfrm>
                <a:off x="3707275" y="4496828"/>
                <a:ext cx="312906" cy="276999"/>
              </a:xfrm>
              <a:prstGeom prst="rect">
                <a:avLst/>
              </a:prstGeom>
              <a:blipFill>
                <a:blip r:embed="rId10"/>
                <a:stretch>
                  <a:fillRect/>
                </a:stretch>
              </a:blipFill>
            </p:spPr>
            <p:txBody>
              <a:bodyPr/>
              <a:lstStyle/>
              <a:p>
                <a:r>
                  <a:rPr lang="ja-JP" altLang="en-US">
                    <a:noFill/>
                  </a:rPr>
                  <a:t> </a:t>
                </a:r>
              </a:p>
            </p:txBody>
          </p:sp>
        </mc:Fallback>
      </mc:AlternateContent>
      <p:graphicFrame>
        <p:nvGraphicFramePr>
          <p:cNvPr id="19" name="表 18"/>
          <p:cNvGraphicFramePr>
            <a:graphicFrameLocks noGrp="1"/>
          </p:cNvGraphicFramePr>
          <p:nvPr>
            <p:extLst>
              <p:ext uri="{D42A27DB-BD31-4B8C-83A1-F6EECF244321}">
                <p14:modId xmlns:p14="http://schemas.microsoft.com/office/powerpoint/2010/main" val="2356938464"/>
              </p:ext>
            </p:extLst>
          </p:nvPr>
        </p:nvGraphicFramePr>
        <p:xfrm>
          <a:off x="4708224" y="3868112"/>
          <a:ext cx="416560" cy="864255"/>
        </p:xfrm>
        <a:graphic>
          <a:graphicData uri="http://schemas.openxmlformats.org/drawingml/2006/table">
            <a:tbl>
              <a:tblPr firstRow="1" bandRow="1">
                <a:tableStyleId>{93296810-A885-4BE3-A3E7-6D5BEEA58F35}</a:tableStyleId>
              </a:tblPr>
              <a:tblGrid>
                <a:gridCol w="208280">
                  <a:extLst>
                    <a:ext uri="{9D8B030D-6E8A-4147-A177-3AD203B41FA5}">
                      <a16:colId xmlns:a16="http://schemas.microsoft.com/office/drawing/2014/main" val="4028648847"/>
                    </a:ext>
                  </a:extLst>
                </a:gridCol>
                <a:gridCol w="208280">
                  <a:extLst>
                    <a:ext uri="{9D8B030D-6E8A-4147-A177-3AD203B41FA5}">
                      <a16:colId xmlns:a16="http://schemas.microsoft.com/office/drawing/2014/main" val="997342797"/>
                    </a:ext>
                  </a:extLst>
                </a:gridCol>
              </a:tblGrid>
              <a:tr h="172851">
                <a:tc>
                  <a:txBody>
                    <a:bodyPr/>
                    <a:lstStyle/>
                    <a:p>
                      <a:endParaRPr kumimoji="1" lang="ja-JP" altLang="en-US" sz="100"/>
                    </a:p>
                  </a:txBody>
                  <a:tcPr/>
                </a:tc>
                <a:tc>
                  <a:txBody>
                    <a:bodyPr/>
                    <a:lstStyle/>
                    <a:p>
                      <a:endParaRPr kumimoji="1" lang="ja-JP" altLang="en-US" sz="100"/>
                    </a:p>
                  </a:txBody>
                  <a:tcPr/>
                </a:tc>
                <a:extLst>
                  <a:ext uri="{0D108BD9-81ED-4DB2-BD59-A6C34878D82A}">
                    <a16:rowId xmlns:a16="http://schemas.microsoft.com/office/drawing/2014/main" val="3403832627"/>
                  </a:ext>
                </a:extLst>
              </a:tr>
              <a:tr h="172851">
                <a:tc>
                  <a:txBody>
                    <a:bodyPr/>
                    <a:lstStyle/>
                    <a:p>
                      <a:endParaRPr kumimoji="1" lang="ja-JP" altLang="en-US" sz="100"/>
                    </a:p>
                  </a:txBody>
                  <a:tcPr/>
                </a:tc>
                <a:tc>
                  <a:txBody>
                    <a:bodyPr/>
                    <a:lstStyle/>
                    <a:p>
                      <a:endParaRPr kumimoji="1" lang="ja-JP" altLang="en-US" sz="100"/>
                    </a:p>
                  </a:txBody>
                  <a:tcPr/>
                </a:tc>
                <a:extLst>
                  <a:ext uri="{0D108BD9-81ED-4DB2-BD59-A6C34878D82A}">
                    <a16:rowId xmlns:a16="http://schemas.microsoft.com/office/drawing/2014/main" val="1076240136"/>
                  </a:ext>
                </a:extLst>
              </a:tr>
              <a:tr h="172851">
                <a:tc>
                  <a:txBody>
                    <a:bodyPr/>
                    <a:lstStyle/>
                    <a:p>
                      <a:endParaRPr kumimoji="1" lang="ja-JP" altLang="en-US" sz="100"/>
                    </a:p>
                  </a:txBody>
                  <a:tcPr/>
                </a:tc>
                <a:tc>
                  <a:txBody>
                    <a:bodyPr/>
                    <a:lstStyle/>
                    <a:p>
                      <a:endParaRPr kumimoji="1" lang="ja-JP" altLang="en-US" sz="100"/>
                    </a:p>
                  </a:txBody>
                  <a:tcPr/>
                </a:tc>
                <a:extLst>
                  <a:ext uri="{0D108BD9-81ED-4DB2-BD59-A6C34878D82A}">
                    <a16:rowId xmlns:a16="http://schemas.microsoft.com/office/drawing/2014/main" val="4108128038"/>
                  </a:ext>
                </a:extLst>
              </a:tr>
              <a:tr h="172851">
                <a:tc>
                  <a:txBody>
                    <a:bodyPr/>
                    <a:lstStyle/>
                    <a:p>
                      <a:endParaRPr kumimoji="1" lang="ja-JP" altLang="en-US" sz="100"/>
                    </a:p>
                  </a:txBody>
                  <a:tcPr/>
                </a:tc>
                <a:tc>
                  <a:txBody>
                    <a:bodyPr/>
                    <a:lstStyle/>
                    <a:p>
                      <a:endParaRPr kumimoji="1" lang="ja-JP" altLang="en-US" sz="100"/>
                    </a:p>
                  </a:txBody>
                  <a:tcPr/>
                </a:tc>
                <a:extLst>
                  <a:ext uri="{0D108BD9-81ED-4DB2-BD59-A6C34878D82A}">
                    <a16:rowId xmlns:a16="http://schemas.microsoft.com/office/drawing/2014/main" val="2120977255"/>
                  </a:ext>
                </a:extLst>
              </a:tr>
              <a:tr h="172851">
                <a:tc>
                  <a:txBody>
                    <a:bodyPr/>
                    <a:lstStyle/>
                    <a:p>
                      <a:endParaRPr kumimoji="1" lang="ja-JP" altLang="en-US" sz="100"/>
                    </a:p>
                  </a:txBody>
                  <a:tcPr/>
                </a:tc>
                <a:tc>
                  <a:txBody>
                    <a:bodyPr/>
                    <a:lstStyle/>
                    <a:p>
                      <a:endParaRPr kumimoji="1" lang="ja-JP" altLang="en-US" sz="100"/>
                    </a:p>
                  </a:txBody>
                  <a:tcPr/>
                </a:tc>
                <a:extLst>
                  <a:ext uri="{0D108BD9-81ED-4DB2-BD59-A6C34878D82A}">
                    <a16:rowId xmlns:a16="http://schemas.microsoft.com/office/drawing/2014/main" val="1778452142"/>
                  </a:ext>
                </a:extLst>
              </a:tr>
            </a:tbl>
          </a:graphicData>
        </a:graphic>
      </p:graphicFrame>
      <mc:AlternateContent xmlns:mc="http://schemas.openxmlformats.org/markup-compatibility/2006" xmlns:a14="http://schemas.microsoft.com/office/drawing/2010/main">
        <mc:Choice Requires="a14">
          <p:sp>
            <p:nvSpPr>
              <p:cNvPr id="20" name="正方形/長方形 19"/>
              <p:cNvSpPr/>
              <p:nvPr/>
            </p:nvSpPr>
            <p:spPr>
              <a:xfrm>
                <a:off x="4856454" y="4312728"/>
                <a:ext cx="376770" cy="27699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US" altLang="ja-JP" sz="1200" i="1">
                              <a:latin typeface="Cambria Math" panose="02040503050406030204" pitchFamily="18" charset="0"/>
                            </a:rPr>
                          </m:ctrlPr>
                        </m:sSubPr>
                        <m:e>
                          <m:r>
                            <a:rPr lang="en-US" altLang="ja-JP" sz="1200" i="1">
                              <a:latin typeface="Cambria Math" panose="02040503050406030204" pitchFamily="18" charset="0"/>
                            </a:rPr>
                            <m:t>𝑥</m:t>
                          </m:r>
                        </m:e>
                        <m:sub>
                          <m:r>
                            <a:rPr lang="en-US" altLang="ja-JP" sz="1200" i="1">
                              <a:latin typeface="Cambria Math" panose="02040503050406030204" pitchFamily="18" charset="0"/>
                            </a:rPr>
                            <m:t>1</m:t>
                          </m:r>
                        </m:sub>
                      </m:sSub>
                    </m:oMath>
                  </m:oMathPara>
                </a14:m>
                <a:endParaRPr lang="ja-JP" altLang="en-US"/>
              </a:p>
            </p:txBody>
          </p:sp>
        </mc:Choice>
        <mc:Fallback xmlns="">
          <p:sp>
            <p:nvSpPr>
              <p:cNvPr id="20" name="正方形/長方形 19"/>
              <p:cNvSpPr>
                <a:spLocks noRot="1" noChangeAspect="1" noMove="1" noResize="1" noEditPoints="1" noAdjustHandles="1" noChangeArrowheads="1" noChangeShapeType="1" noTextEdit="1"/>
              </p:cNvSpPr>
              <p:nvPr/>
            </p:nvSpPr>
            <p:spPr>
              <a:xfrm>
                <a:off x="4856454" y="4312728"/>
                <a:ext cx="376770" cy="276999"/>
              </a:xfrm>
              <a:prstGeom prst="rect">
                <a:avLst/>
              </a:prstGeom>
              <a:blipFill>
                <a:blip r:embed="rId11"/>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21" name="正方形/長方形 20"/>
              <p:cNvSpPr/>
              <p:nvPr/>
            </p:nvSpPr>
            <p:spPr>
              <a:xfrm>
                <a:off x="4846817" y="4135860"/>
                <a:ext cx="380361" cy="27699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US" altLang="ja-JP" sz="1200" i="1" smtClean="0">
                              <a:latin typeface="Cambria Math" panose="02040503050406030204" pitchFamily="18" charset="0"/>
                            </a:rPr>
                          </m:ctrlPr>
                        </m:sSubPr>
                        <m:e>
                          <m:r>
                            <a:rPr lang="en-US" altLang="ja-JP" sz="1200" i="1">
                              <a:latin typeface="Cambria Math" panose="02040503050406030204" pitchFamily="18" charset="0"/>
                            </a:rPr>
                            <m:t>𝑥</m:t>
                          </m:r>
                        </m:e>
                        <m:sub>
                          <m:r>
                            <a:rPr lang="en-US" altLang="ja-JP" sz="1200" b="0" i="1" smtClean="0">
                              <a:latin typeface="Cambria Math" panose="02040503050406030204" pitchFamily="18" charset="0"/>
                            </a:rPr>
                            <m:t>2</m:t>
                          </m:r>
                        </m:sub>
                      </m:sSub>
                    </m:oMath>
                  </m:oMathPara>
                </a14:m>
                <a:endParaRPr lang="ja-JP" altLang="en-US"/>
              </a:p>
            </p:txBody>
          </p:sp>
        </mc:Choice>
        <mc:Fallback xmlns="">
          <p:sp>
            <p:nvSpPr>
              <p:cNvPr id="21" name="正方形/長方形 20"/>
              <p:cNvSpPr>
                <a:spLocks noRot="1" noChangeAspect="1" noMove="1" noResize="1" noEditPoints="1" noAdjustHandles="1" noChangeArrowheads="1" noChangeShapeType="1" noTextEdit="1"/>
              </p:cNvSpPr>
              <p:nvPr/>
            </p:nvSpPr>
            <p:spPr>
              <a:xfrm>
                <a:off x="4846817" y="4135860"/>
                <a:ext cx="380361" cy="276999"/>
              </a:xfrm>
              <a:prstGeom prst="rect">
                <a:avLst/>
              </a:prstGeom>
              <a:blipFill>
                <a:blip r:embed="rId12"/>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22" name="正方形/長方形 21"/>
              <p:cNvSpPr/>
              <p:nvPr/>
            </p:nvSpPr>
            <p:spPr>
              <a:xfrm>
                <a:off x="4670124" y="3985140"/>
                <a:ext cx="312906" cy="27699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sz="1200" b="0" i="1" smtClean="0">
                          <a:latin typeface="Cambria Math" panose="02040503050406030204" pitchFamily="18" charset="0"/>
                        </a:rPr>
                        <m:t>1</m:t>
                      </m:r>
                    </m:oMath>
                  </m:oMathPara>
                </a14:m>
                <a:endParaRPr lang="ja-JP" altLang="en-US"/>
              </a:p>
            </p:txBody>
          </p:sp>
        </mc:Choice>
        <mc:Fallback xmlns="">
          <p:sp>
            <p:nvSpPr>
              <p:cNvPr id="22" name="正方形/長方形 21"/>
              <p:cNvSpPr>
                <a:spLocks noRot="1" noChangeAspect="1" noMove="1" noResize="1" noEditPoints="1" noAdjustHandles="1" noChangeArrowheads="1" noChangeShapeType="1" noTextEdit="1"/>
              </p:cNvSpPr>
              <p:nvPr/>
            </p:nvSpPr>
            <p:spPr>
              <a:xfrm>
                <a:off x="4670124" y="3985140"/>
                <a:ext cx="312906" cy="276999"/>
              </a:xfrm>
              <a:prstGeom prst="rect">
                <a:avLst/>
              </a:prstGeom>
              <a:blipFill>
                <a:blip r:embed="rId7"/>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23" name="正方形/長方形 22"/>
              <p:cNvSpPr/>
              <p:nvPr/>
            </p:nvSpPr>
            <p:spPr>
              <a:xfrm>
                <a:off x="4670124" y="4150568"/>
                <a:ext cx="312906" cy="27699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sz="1200" b="0" i="1" smtClean="0">
                          <a:latin typeface="Cambria Math" panose="02040503050406030204" pitchFamily="18" charset="0"/>
                        </a:rPr>
                        <m:t>2</m:t>
                      </m:r>
                    </m:oMath>
                  </m:oMathPara>
                </a14:m>
                <a:endParaRPr lang="ja-JP" altLang="en-US"/>
              </a:p>
            </p:txBody>
          </p:sp>
        </mc:Choice>
        <mc:Fallback xmlns="">
          <p:sp>
            <p:nvSpPr>
              <p:cNvPr id="23" name="正方形/長方形 22"/>
              <p:cNvSpPr>
                <a:spLocks noRot="1" noChangeAspect="1" noMove="1" noResize="1" noEditPoints="1" noAdjustHandles="1" noChangeArrowheads="1" noChangeShapeType="1" noTextEdit="1"/>
              </p:cNvSpPr>
              <p:nvPr/>
            </p:nvSpPr>
            <p:spPr>
              <a:xfrm>
                <a:off x="4670124" y="4150568"/>
                <a:ext cx="312906" cy="276999"/>
              </a:xfrm>
              <a:prstGeom prst="rect">
                <a:avLst/>
              </a:prstGeom>
              <a:blipFill>
                <a:blip r:embed="rId8"/>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24" name="正方形/長方形 23"/>
              <p:cNvSpPr/>
              <p:nvPr/>
            </p:nvSpPr>
            <p:spPr>
              <a:xfrm>
                <a:off x="4670124" y="4326250"/>
                <a:ext cx="312906" cy="27699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sz="1200" b="0" i="1" smtClean="0">
                          <a:latin typeface="Cambria Math" panose="02040503050406030204" pitchFamily="18" charset="0"/>
                        </a:rPr>
                        <m:t>3</m:t>
                      </m:r>
                    </m:oMath>
                  </m:oMathPara>
                </a14:m>
                <a:endParaRPr lang="ja-JP" altLang="en-US"/>
              </a:p>
            </p:txBody>
          </p:sp>
        </mc:Choice>
        <mc:Fallback xmlns="">
          <p:sp>
            <p:nvSpPr>
              <p:cNvPr id="24" name="正方形/長方形 23"/>
              <p:cNvSpPr>
                <a:spLocks noRot="1" noChangeAspect="1" noMove="1" noResize="1" noEditPoints="1" noAdjustHandles="1" noChangeArrowheads="1" noChangeShapeType="1" noTextEdit="1"/>
              </p:cNvSpPr>
              <p:nvPr/>
            </p:nvSpPr>
            <p:spPr>
              <a:xfrm>
                <a:off x="4670124" y="4326250"/>
                <a:ext cx="312906" cy="276999"/>
              </a:xfrm>
              <a:prstGeom prst="rect">
                <a:avLst/>
              </a:prstGeom>
              <a:blipFill>
                <a:blip r:embed="rId9"/>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25" name="正方形/長方形 24"/>
              <p:cNvSpPr/>
              <p:nvPr/>
            </p:nvSpPr>
            <p:spPr>
              <a:xfrm>
                <a:off x="4670124" y="4496828"/>
                <a:ext cx="312906" cy="27699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sz="1200" b="0" i="1" smtClean="0">
                          <a:latin typeface="Cambria Math" panose="02040503050406030204" pitchFamily="18" charset="0"/>
                        </a:rPr>
                        <m:t>4</m:t>
                      </m:r>
                    </m:oMath>
                  </m:oMathPara>
                </a14:m>
                <a:endParaRPr lang="ja-JP" altLang="en-US"/>
              </a:p>
            </p:txBody>
          </p:sp>
        </mc:Choice>
        <mc:Fallback xmlns="">
          <p:sp>
            <p:nvSpPr>
              <p:cNvPr id="25" name="正方形/長方形 24"/>
              <p:cNvSpPr>
                <a:spLocks noRot="1" noChangeAspect="1" noMove="1" noResize="1" noEditPoints="1" noAdjustHandles="1" noChangeArrowheads="1" noChangeShapeType="1" noTextEdit="1"/>
              </p:cNvSpPr>
              <p:nvPr/>
            </p:nvSpPr>
            <p:spPr>
              <a:xfrm>
                <a:off x="4670124" y="4496828"/>
                <a:ext cx="312906" cy="276999"/>
              </a:xfrm>
              <a:prstGeom prst="rect">
                <a:avLst/>
              </a:prstGeom>
              <a:blipFill>
                <a:blip r:embed="rId10"/>
                <a:stretch>
                  <a:fillRect/>
                </a:stretch>
              </a:blipFill>
            </p:spPr>
            <p:txBody>
              <a:bodyPr/>
              <a:lstStyle/>
              <a:p>
                <a:r>
                  <a:rPr lang="ja-JP" altLang="en-US">
                    <a:noFill/>
                  </a:rPr>
                  <a:t> </a:t>
                </a:r>
              </a:p>
            </p:txBody>
          </p:sp>
        </mc:Fallback>
      </mc:AlternateContent>
      <p:graphicFrame>
        <p:nvGraphicFramePr>
          <p:cNvPr id="26" name="表 25"/>
          <p:cNvGraphicFramePr>
            <a:graphicFrameLocks noGrp="1"/>
          </p:cNvGraphicFramePr>
          <p:nvPr>
            <p:extLst>
              <p:ext uri="{D42A27DB-BD31-4B8C-83A1-F6EECF244321}">
                <p14:modId xmlns:p14="http://schemas.microsoft.com/office/powerpoint/2010/main" val="3299899637"/>
              </p:ext>
            </p:extLst>
          </p:nvPr>
        </p:nvGraphicFramePr>
        <p:xfrm>
          <a:off x="4229855" y="3874462"/>
          <a:ext cx="416560" cy="864255"/>
        </p:xfrm>
        <a:graphic>
          <a:graphicData uri="http://schemas.openxmlformats.org/drawingml/2006/table">
            <a:tbl>
              <a:tblPr firstRow="1" bandRow="1">
                <a:tableStyleId>{93296810-A885-4BE3-A3E7-6D5BEEA58F35}</a:tableStyleId>
              </a:tblPr>
              <a:tblGrid>
                <a:gridCol w="208280">
                  <a:extLst>
                    <a:ext uri="{9D8B030D-6E8A-4147-A177-3AD203B41FA5}">
                      <a16:colId xmlns:a16="http://schemas.microsoft.com/office/drawing/2014/main" val="4028648847"/>
                    </a:ext>
                  </a:extLst>
                </a:gridCol>
                <a:gridCol w="208280">
                  <a:extLst>
                    <a:ext uri="{9D8B030D-6E8A-4147-A177-3AD203B41FA5}">
                      <a16:colId xmlns:a16="http://schemas.microsoft.com/office/drawing/2014/main" val="997342797"/>
                    </a:ext>
                  </a:extLst>
                </a:gridCol>
              </a:tblGrid>
              <a:tr h="172851">
                <a:tc>
                  <a:txBody>
                    <a:bodyPr/>
                    <a:lstStyle/>
                    <a:p>
                      <a:endParaRPr kumimoji="1" lang="ja-JP" altLang="en-US" sz="100"/>
                    </a:p>
                  </a:txBody>
                  <a:tcPr/>
                </a:tc>
                <a:tc>
                  <a:txBody>
                    <a:bodyPr/>
                    <a:lstStyle/>
                    <a:p>
                      <a:endParaRPr kumimoji="1" lang="ja-JP" altLang="en-US" sz="100"/>
                    </a:p>
                  </a:txBody>
                  <a:tcPr/>
                </a:tc>
                <a:extLst>
                  <a:ext uri="{0D108BD9-81ED-4DB2-BD59-A6C34878D82A}">
                    <a16:rowId xmlns:a16="http://schemas.microsoft.com/office/drawing/2014/main" val="3403832627"/>
                  </a:ext>
                </a:extLst>
              </a:tr>
              <a:tr h="172851">
                <a:tc>
                  <a:txBody>
                    <a:bodyPr/>
                    <a:lstStyle/>
                    <a:p>
                      <a:endParaRPr kumimoji="1" lang="ja-JP" altLang="en-US" sz="100"/>
                    </a:p>
                  </a:txBody>
                  <a:tcPr/>
                </a:tc>
                <a:tc>
                  <a:txBody>
                    <a:bodyPr/>
                    <a:lstStyle/>
                    <a:p>
                      <a:endParaRPr kumimoji="1" lang="ja-JP" altLang="en-US" sz="100"/>
                    </a:p>
                  </a:txBody>
                  <a:tcPr/>
                </a:tc>
                <a:extLst>
                  <a:ext uri="{0D108BD9-81ED-4DB2-BD59-A6C34878D82A}">
                    <a16:rowId xmlns:a16="http://schemas.microsoft.com/office/drawing/2014/main" val="1076240136"/>
                  </a:ext>
                </a:extLst>
              </a:tr>
              <a:tr h="172851">
                <a:tc>
                  <a:txBody>
                    <a:bodyPr/>
                    <a:lstStyle/>
                    <a:p>
                      <a:endParaRPr kumimoji="1" lang="ja-JP" altLang="en-US" sz="100"/>
                    </a:p>
                  </a:txBody>
                  <a:tcPr/>
                </a:tc>
                <a:tc>
                  <a:txBody>
                    <a:bodyPr/>
                    <a:lstStyle/>
                    <a:p>
                      <a:endParaRPr kumimoji="1" lang="ja-JP" altLang="en-US" sz="100"/>
                    </a:p>
                  </a:txBody>
                  <a:tcPr/>
                </a:tc>
                <a:extLst>
                  <a:ext uri="{0D108BD9-81ED-4DB2-BD59-A6C34878D82A}">
                    <a16:rowId xmlns:a16="http://schemas.microsoft.com/office/drawing/2014/main" val="4108128038"/>
                  </a:ext>
                </a:extLst>
              </a:tr>
              <a:tr h="172851">
                <a:tc>
                  <a:txBody>
                    <a:bodyPr/>
                    <a:lstStyle/>
                    <a:p>
                      <a:endParaRPr kumimoji="1" lang="ja-JP" altLang="en-US" sz="100"/>
                    </a:p>
                  </a:txBody>
                  <a:tcPr/>
                </a:tc>
                <a:tc>
                  <a:txBody>
                    <a:bodyPr/>
                    <a:lstStyle/>
                    <a:p>
                      <a:endParaRPr kumimoji="1" lang="ja-JP" altLang="en-US" sz="100"/>
                    </a:p>
                  </a:txBody>
                  <a:tcPr/>
                </a:tc>
                <a:extLst>
                  <a:ext uri="{0D108BD9-81ED-4DB2-BD59-A6C34878D82A}">
                    <a16:rowId xmlns:a16="http://schemas.microsoft.com/office/drawing/2014/main" val="2120977255"/>
                  </a:ext>
                </a:extLst>
              </a:tr>
              <a:tr h="172851">
                <a:tc>
                  <a:txBody>
                    <a:bodyPr/>
                    <a:lstStyle/>
                    <a:p>
                      <a:endParaRPr kumimoji="1" lang="ja-JP" altLang="en-US" sz="100"/>
                    </a:p>
                  </a:txBody>
                  <a:tcPr/>
                </a:tc>
                <a:tc>
                  <a:txBody>
                    <a:bodyPr/>
                    <a:lstStyle/>
                    <a:p>
                      <a:endParaRPr kumimoji="1" lang="ja-JP" altLang="en-US" sz="100"/>
                    </a:p>
                  </a:txBody>
                  <a:tcPr/>
                </a:tc>
                <a:extLst>
                  <a:ext uri="{0D108BD9-81ED-4DB2-BD59-A6C34878D82A}">
                    <a16:rowId xmlns:a16="http://schemas.microsoft.com/office/drawing/2014/main" val="1778452142"/>
                  </a:ext>
                </a:extLst>
              </a:tr>
            </a:tbl>
          </a:graphicData>
        </a:graphic>
      </p:graphicFrame>
      <mc:AlternateContent xmlns:mc="http://schemas.openxmlformats.org/markup-compatibility/2006" xmlns:a14="http://schemas.microsoft.com/office/drawing/2010/main">
        <mc:Choice Requires="a14">
          <p:sp>
            <p:nvSpPr>
              <p:cNvPr id="27" name="正方形/長方形 26"/>
              <p:cNvSpPr/>
              <p:nvPr/>
            </p:nvSpPr>
            <p:spPr>
              <a:xfrm>
                <a:off x="4369192" y="4477207"/>
                <a:ext cx="376770" cy="27699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US" altLang="ja-JP" sz="1200" i="1">
                              <a:latin typeface="Cambria Math" panose="02040503050406030204" pitchFamily="18" charset="0"/>
                            </a:rPr>
                          </m:ctrlPr>
                        </m:sSubPr>
                        <m:e>
                          <m:r>
                            <a:rPr lang="en-US" altLang="ja-JP" sz="1200" i="1">
                              <a:latin typeface="Cambria Math" panose="02040503050406030204" pitchFamily="18" charset="0"/>
                            </a:rPr>
                            <m:t>𝑥</m:t>
                          </m:r>
                        </m:e>
                        <m:sub>
                          <m:r>
                            <a:rPr lang="en-US" altLang="ja-JP" sz="1200" i="1">
                              <a:latin typeface="Cambria Math" panose="02040503050406030204" pitchFamily="18" charset="0"/>
                            </a:rPr>
                            <m:t>1</m:t>
                          </m:r>
                        </m:sub>
                      </m:sSub>
                    </m:oMath>
                  </m:oMathPara>
                </a14:m>
                <a:endParaRPr lang="ja-JP" altLang="en-US"/>
              </a:p>
            </p:txBody>
          </p:sp>
        </mc:Choice>
        <mc:Fallback xmlns="">
          <p:sp>
            <p:nvSpPr>
              <p:cNvPr id="27" name="正方形/長方形 26"/>
              <p:cNvSpPr>
                <a:spLocks noRot="1" noChangeAspect="1" noMove="1" noResize="1" noEditPoints="1" noAdjustHandles="1" noChangeArrowheads="1" noChangeShapeType="1" noTextEdit="1"/>
              </p:cNvSpPr>
              <p:nvPr/>
            </p:nvSpPr>
            <p:spPr>
              <a:xfrm>
                <a:off x="4369192" y="4477207"/>
                <a:ext cx="376770" cy="276999"/>
              </a:xfrm>
              <a:prstGeom prst="rect">
                <a:avLst/>
              </a:prstGeom>
              <a:blipFill>
                <a:blip r:embed="rId5"/>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28" name="正方形/長方形 27"/>
              <p:cNvSpPr/>
              <p:nvPr/>
            </p:nvSpPr>
            <p:spPr>
              <a:xfrm>
                <a:off x="4369130" y="4306589"/>
                <a:ext cx="380361" cy="27699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US" altLang="ja-JP" sz="1200" i="1" smtClean="0">
                              <a:latin typeface="Cambria Math" panose="02040503050406030204" pitchFamily="18" charset="0"/>
                            </a:rPr>
                          </m:ctrlPr>
                        </m:sSubPr>
                        <m:e>
                          <m:r>
                            <a:rPr lang="en-US" altLang="ja-JP" sz="1200" i="1">
                              <a:latin typeface="Cambria Math" panose="02040503050406030204" pitchFamily="18" charset="0"/>
                            </a:rPr>
                            <m:t>𝑥</m:t>
                          </m:r>
                        </m:e>
                        <m:sub>
                          <m:r>
                            <a:rPr lang="en-US" altLang="ja-JP" sz="1200" b="0" i="1" smtClean="0">
                              <a:latin typeface="Cambria Math" panose="02040503050406030204" pitchFamily="18" charset="0"/>
                            </a:rPr>
                            <m:t>2</m:t>
                          </m:r>
                        </m:sub>
                      </m:sSub>
                    </m:oMath>
                  </m:oMathPara>
                </a14:m>
                <a:endParaRPr lang="ja-JP" altLang="en-US"/>
              </a:p>
            </p:txBody>
          </p:sp>
        </mc:Choice>
        <mc:Fallback xmlns="">
          <p:sp>
            <p:nvSpPr>
              <p:cNvPr id="28" name="正方形/長方形 27"/>
              <p:cNvSpPr>
                <a:spLocks noRot="1" noChangeAspect="1" noMove="1" noResize="1" noEditPoints="1" noAdjustHandles="1" noChangeArrowheads="1" noChangeShapeType="1" noTextEdit="1"/>
              </p:cNvSpPr>
              <p:nvPr/>
            </p:nvSpPr>
            <p:spPr>
              <a:xfrm>
                <a:off x="4369130" y="4306589"/>
                <a:ext cx="380361" cy="276999"/>
              </a:xfrm>
              <a:prstGeom prst="rect">
                <a:avLst/>
              </a:prstGeom>
              <a:blipFill>
                <a:blip r:embed="rId12"/>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29" name="正方形/長方形 28"/>
              <p:cNvSpPr/>
              <p:nvPr/>
            </p:nvSpPr>
            <p:spPr>
              <a:xfrm>
                <a:off x="4191755" y="3991490"/>
                <a:ext cx="312906" cy="27699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sz="1200" b="0" i="1" smtClean="0">
                          <a:latin typeface="Cambria Math" panose="02040503050406030204" pitchFamily="18" charset="0"/>
                        </a:rPr>
                        <m:t>1</m:t>
                      </m:r>
                    </m:oMath>
                  </m:oMathPara>
                </a14:m>
                <a:endParaRPr lang="ja-JP" altLang="en-US"/>
              </a:p>
            </p:txBody>
          </p:sp>
        </mc:Choice>
        <mc:Fallback xmlns="">
          <p:sp>
            <p:nvSpPr>
              <p:cNvPr id="29" name="正方形/長方形 28"/>
              <p:cNvSpPr>
                <a:spLocks noRot="1" noChangeAspect="1" noMove="1" noResize="1" noEditPoints="1" noAdjustHandles="1" noChangeArrowheads="1" noChangeShapeType="1" noTextEdit="1"/>
              </p:cNvSpPr>
              <p:nvPr/>
            </p:nvSpPr>
            <p:spPr>
              <a:xfrm>
                <a:off x="4191755" y="3991490"/>
                <a:ext cx="312906" cy="276999"/>
              </a:xfrm>
              <a:prstGeom prst="rect">
                <a:avLst/>
              </a:prstGeom>
              <a:blipFill>
                <a:blip r:embed="rId7"/>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0" name="正方形/長方形 29"/>
              <p:cNvSpPr/>
              <p:nvPr/>
            </p:nvSpPr>
            <p:spPr>
              <a:xfrm>
                <a:off x="4191755" y="4156918"/>
                <a:ext cx="312906" cy="27699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sz="1200" b="0" i="1" smtClean="0">
                          <a:latin typeface="Cambria Math" panose="02040503050406030204" pitchFamily="18" charset="0"/>
                        </a:rPr>
                        <m:t>2</m:t>
                      </m:r>
                    </m:oMath>
                  </m:oMathPara>
                </a14:m>
                <a:endParaRPr lang="ja-JP" altLang="en-US"/>
              </a:p>
            </p:txBody>
          </p:sp>
        </mc:Choice>
        <mc:Fallback xmlns="">
          <p:sp>
            <p:nvSpPr>
              <p:cNvPr id="30" name="正方形/長方形 29"/>
              <p:cNvSpPr>
                <a:spLocks noRot="1" noChangeAspect="1" noMove="1" noResize="1" noEditPoints="1" noAdjustHandles="1" noChangeArrowheads="1" noChangeShapeType="1" noTextEdit="1"/>
              </p:cNvSpPr>
              <p:nvPr/>
            </p:nvSpPr>
            <p:spPr>
              <a:xfrm>
                <a:off x="4191755" y="4156918"/>
                <a:ext cx="312906" cy="276999"/>
              </a:xfrm>
              <a:prstGeom prst="rect">
                <a:avLst/>
              </a:prstGeom>
              <a:blipFill>
                <a:blip r:embed="rId8"/>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1" name="正方形/長方形 30"/>
              <p:cNvSpPr/>
              <p:nvPr/>
            </p:nvSpPr>
            <p:spPr>
              <a:xfrm>
                <a:off x="4191755" y="4332600"/>
                <a:ext cx="312906" cy="27699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sz="1200" b="0" i="1" smtClean="0">
                          <a:latin typeface="Cambria Math" panose="02040503050406030204" pitchFamily="18" charset="0"/>
                        </a:rPr>
                        <m:t>3</m:t>
                      </m:r>
                    </m:oMath>
                  </m:oMathPara>
                </a14:m>
                <a:endParaRPr lang="ja-JP" altLang="en-US"/>
              </a:p>
            </p:txBody>
          </p:sp>
        </mc:Choice>
        <mc:Fallback xmlns="">
          <p:sp>
            <p:nvSpPr>
              <p:cNvPr id="31" name="正方形/長方形 30"/>
              <p:cNvSpPr>
                <a:spLocks noRot="1" noChangeAspect="1" noMove="1" noResize="1" noEditPoints="1" noAdjustHandles="1" noChangeArrowheads="1" noChangeShapeType="1" noTextEdit="1"/>
              </p:cNvSpPr>
              <p:nvPr/>
            </p:nvSpPr>
            <p:spPr>
              <a:xfrm>
                <a:off x="4191755" y="4332600"/>
                <a:ext cx="312906" cy="276999"/>
              </a:xfrm>
              <a:prstGeom prst="rect">
                <a:avLst/>
              </a:prstGeom>
              <a:blipFill>
                <a:blip r:embed="rId9"/>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2" name="正方形/長方形 31"/>
              <p:cNvSpPr/>
              <p:nvPr/>
            </p:nvSpPr>
            <p:spPr>
              <a:xfrm>
                <a:off x="4191755" y="4496828"/>
                <a:ext cx="312906" cy="27699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sz="1200" b="0" i="1" smtClean="0">
                          <a:latin typeface="Cambria Math" panose="02040503050406030204" pitchFamily="18" charset="0"/>
                        </a:rPr>
                        <m:t>4</m:t>
                      </m:r>
                    </m:oMath>
                  </m:oMathPara>
                </a14:m>
                <a:endParaRPr lang="ja-JP" altLang="en-US"/>
              </a:p>
            </p:txBody>
          </p:sp>
        </mc:Choice>
        <mc:Fallback xmlns="">
          <p:sp>
            <p:nvSpPr>
              <p:cNvPr id="32" name="正方形/長方形 31"/>
              <p:cNvSpPr>
                <a:spLocks noRot="1" noChangeAspect="1" noMove="1" noResize="1" noEditPoints="1" noAdjustHandles="1" noChangeArrowheads="1" noChangeShapeType="1" noTextEdit="1"/>
              </p:cNvSpPr>
              <p:nvPr/>
            </p:nvSpPr>
            <p:spPr>
              <a:xfrm>
                <a:off x="4191755" y="4496828"/>
                <a:ext cx="312906" cy="276999"/>
              </a:xfrm>
              <a:prstGeom prst="rect">
                <a:avLst/>
              </a:prstGeom>
              <a:blipFill>
                <a:blip r:embed="rId10"/>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3" name="正方形/長方形 32"/>
              <p:cNvSpPr/>
              <p:nvPr/>
            </p:nvSpPr>
            <p:spPr>
              <a:xfrm>
                <a:off x="3785165" y="3610139"/>
                <a:ext cx="378245" cy="27699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US" altLang="ja-JP" sz="1200" i="1" smtClean="0">
                              <a:latin typeface="Cambria Math" panose="02040503050406030204" pitchFamily="18" charset="0"/>
                            </a:rPr>
                          </m:ctrlPr>
                        </m:sSubPr>
                        <m:e>
                          <m:r>
                            <a:rPr lang="en-US" altLang="ja-JP" sz="1200" b="0" i="1" smtClean="0">
                              <a:latin typeface="Cambria Math" panose="02040503050406030204" pitchFamily="18" charset="0"/>
                            </a:rPr>
                            <m:t>𝐿</m:t>
                          </m:r>
                        </m:e>
                        <m:sub>
                          <m:r>
                            <a:rPr lang="en-US" altLang="ja-JP" sz="1200" i="1">
                              <a:latin typeface="Cambria Math" panose="02040503050406030204" pitchFamily="18" charset="0"/>
                            </a:rPr>
                            <m:t>1</m:t>
                          </m:r>
                        </m:sub>
                      </m:sSub>
                    </m:oMath>
                  </m:oMathPara>
                </a14:m>
                <a:endParaRPr lang="ja-JP" altLang="en-US"/>
              </a:p>
            </p:txBody>
          </p:sp>
        </mc:Choice>
        <mc:Fallback xmlns="">
          <p:sp>
            <p:nvSpPr>
              <p:cNvPr id="33" name="正方形/長方形 32"/>
              <p:cNvSpPr>
                <a:spLocks noRot="1" noChangeAspect="1" noMove="1" noResize="1" noEditPoints="1" noAdjustHandles="1" noChangeArrowheads="1" noChangeShapeType="1" noTextEdit="1"/>
              </p:cNvSpPr>
              <p:nvPr/>
            </p:nvSpPr>
            <p:spPr>
              <a:xfrm>
                <a:off x="3785165" y="3610139"/>
                <a:ext cx="378245" cy="276999"/>
              </a:xfrm>
              <a:prstGeom prst="rect">
                <a:avLst/>
              </a:prstGeom>
              <a:blipFill>
                <a:blip r:embed="rId13"/>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4" name="正方形/長方形 33"/>
              <p:cNvSpPr/>
              <p:nvPr/>
            </p:nvSpPr>
            <p:spPr>
              <a:xfrm>
                <a:off x="4281500" y="3606150"/>
                <a:ext cx="381836" cy="27699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US" altLang="ja-JP" sz="1200" i="1" smtClean="0">
                              <a:latin typeface="Cambria Math" panose="02040503050406030204" pitchFamily="18" charset="0"/>
                            </a:rPr>
                          </m:ctrlPr>
                        </m:sSubPr>
                        <m:e>
                          <m:r>
                            <a:rPr lang="en-US" altLang="ja-JP" sz="1200" b="0" i="1" smtClean="0">
                              <a:latin typeface="Cambria Math" panose="02040503050406030204" pitchFamily="18" charset="0"/>
                            </a:rPr>
                            <m:t>𝐿</m:t>
                          </m:r>
                        </m:e>
                        <m:sub>
                          <m:r>
                            <a:rPr lang="en-US" altLang="ja-JP" sz="1200" b="0" i="1" smtClean="0">
                              <a:latin typeface="Cambria Math" panose="02040503050406030204" pitchFamily="18" charset="0"/>
                            </a:rPr>
                            <m:t>2</m:t>
                          </m:r>
                        </m:sub>
                      </m:sSub>
                    </m:oMath>
                  </m:oMathPara>
                </a14:m>
                <a:endParaRPr lang="ja-JP" altLang="en-US"/>
              </a:p>
            </p:txBody>
          </p:sp>
        </mc:Choice>
        <mc:Fallback xmlns="">
          <p:sp>
            <p:nvSpPr>
              <p:cNvPr id="34" name="正方形/長方形 33"/>
              <p:cNvSpPr>
                <a:spLocks noRot="1" noChangeAspect="1" noMove="1" noResize="1" noEditPoints="1" noAdjustHandles="1" noChangeArrowheads="1" noChangeShapeType="1" noTextEdit="1"/>
              </p:cNvSpPr>
              <p:nvPr/>
            </p:nvSpPr>
            <p:spPr>
              <a:xfrm>
                <a:off x="4281500" y="3606150"/>
                <a:ext cx="381836" cy="276999"/>
              </a:xfrm>
              <a:prstGeom prst="rect">
                <a:avLst/>
              </a:prstGeom>
              <a:blipFill>
                <a:blip r:embed="rId14"/>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5" name="正方形/長方形 34"/>
              <p:cNvSpPr/>
              <p:nvPr/>
            </p:nvSpPr>
            <p:spPr>
              <a:xfrm>
                <a:off x="4741698" y="3606150"/>
                <a:ext cx="381836" cy="27699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US" altLang="ja-JP" sz="1200" i="1" smtClean="0">
                              <a:latin typeface="Cambria Math" panose="02040503050406030204" pitchFamily="18" charset="0"/>
                            </a:rPr>
                          </m:ctrlPr>
                        </m:sSubPr>
                        <m:e>
                          <m:r>
                            <a:rPr lang="en-US" altLang="ja-JP" sz="1200" b="0" i="1" smtClean="0">
                              <a:latin typeface="Cambria Math" panose="02040503050406030204" pitchFamily="18" charset="0"/>
                            </a:rPr>
                            <m:t>𝐿</m:t>
                          </m:r>
                        </m:e>
                        <m:sub>
                          <m:r>
                            <a:rPr lang="en-US" altLang="ja-JP" sz="1200" b="0" i="1" smtClean="0">
                              <a:latin typeface="Cambria Math" panose="02040503050406030204" pitchFamily="18" charset="0"/>
                            </a:rPr>
                            <m:t>3</m:t>
                          </m:r>
                        </m:sub>
                      </m:sSub>
                    </m:oMath>
                  </m:oMathPara>
                </a14:m>
                <a:endParaRPr lang="ja-JP" altLang="en-US"/>
              </a:p>
            </p:txBody>
          </p:sp>
        </mc:Choice>
        <mc:Fallback xmlns="">
          <p:sp>
            <p:nvSpPr>
              <p:cNvPr id="35" name="正方形/長方形 34"/>
              <p:cNvSpPr>
                <a:spLocks noRot="1" noChangeAspect="1" noMove="1" noResize="1" noEditPoints="1" noAdjustHandles="1" noChangeArrowheads="1" noChangeShapeType="1" noTextEdit="1"/>
              </p:cNvSpPr>
              <p:nvPr/>
            </p:nvSpPr>
            <p:spPr>
              <a:xfrm>
                <a:off x="4741698" y="3606150"/>
                <a:ext cx="381836" cy="276999"/>
              </a:xfrm>
              <a:prstGeom prst="rect">
                <a:avLst/>
              </a:prstGeom>
              <a:blipFill>
                <a:blip r:embed="rId15"/>
                <a:stretch>
                  <a:fillRect/>
                </a:stretch>
              </a:blipFill>
            </p:spPr>
            <p:txBody>
              <a:bodyPr/>
              <a:lstStyle/>
              <a:p>
                <a:r>
                  <a:rPr lang="ja-JP" altLang="en-US">
                    <a:noFill/>
                  </a:rPr>
                  <a:t> </a:t>
                </a:r>
              </a:p>
            </p:txBody>
          </p:sp>
        </mc:Fallback>
      </mc:AlternateContent>
      <p:sp>
        <p:nvSpPr>
          <p:cNvPr id="36" name="テキスト ボックス 35"/>
          <p:cNvSpPr txBox="1"/>
          <p:nvPr/>
        </p:nvSpPr>
        <p:spPr>
          <a:xfrm>
            <a:off x="5126164" y="4197050"/>
            <a:ext cx="389850" cy="338554"/>
          </a:xfrm>
          <a:prstGeom prst="rect">
            <a:avLst/>
          </a:prstGeom>
          <a:noFill/>
        </p:spPr>
        <p:txBody>
          <a:bodyPr wrap="none" rtlCol="0">
            <a:spAutoFit/>
          </a:bodyPr>
          <a:lstStyle/>
          <a:p>
            <a:r>
              <a:rPr lang="en-US" altLang="ja-JP" sz="1600" dirty="0">
                <a:latin typeface="+mn-ea"/>
                <a:ea typeface="+mn-ea"/>
              </a:rPr>
              <a:t>…</a:t>
            </a:r>
            <a:endParaRPr kumimoji="1" lang="ja-JP" altLang="en-US" sz="1600" dirty="0">
              <a:latin typeface="+mn-ea"/>
              <a:ea typeface="+mn-ea"/>
            </a:endParaRPr>
          </a:p>
        </p:txBody>
      </p:sp>
      <p:sp>
        <p:nvSpPr>
          <p:cNvPr id="37" name="テキスト ボックス 36"/>
          <p:cNvSpPr txBox="1"/>
          <p:nvPr/>
        </p:nvSpPr>
        <p:spPr>
          <a:xfrm rot="5400000">
            <a:off x="1974054" y="4602207"/>
            <a:ext cx="389850" cy="338554"/>
          </a:xfrm>
          <a:prstGeom prst="rect">
            <a:avLst/>
          </a:prstGeom>
          <a:noFill/>
        </p:spPr>
        <p:txBody>
          <a:bodyPr wrap="none" rtlCol="0">
            <a:spAutoFit/>
          </a:bodyPr>
          <a:lstStyle/>
          <a:p>
            <a:r>
              <a:rPr lang="en-US" altLang="ja-JP" sz="1600">
                <a:latin typeface="+mn-ea"/>
                <a:ea typeface="+mn-ea"/>
              </a:rPr>
              <a:t>…</a:t>
            </a:r>
            <a:endParaRPr kumimoji="1" lang="ja-JP" altLang="en-US" sz="1600">
              <a:latin typeface="+mn-ea"/>
              <a:ea typeface="+mn-ea"/>
            </a:endParaRPr>
          </a:p>
        </p:txBody>
      </p:sp>
      <mc:AlternateContent xmlns:mc="http://schemas.openxmlformats.org/markup-compatibility/2006" xmlns:a14="http://schemas.microsoft.com/office/drawing/2010/main">
        <mc:Choice Requires="a14">
          <p:sp>
            <p:nvSpPr>
              <p:cNvPr id="38" name="正方形/長方形 37"/>
              <p:cNvSpPr/>
              <p:nvPr/>
            </p:nvSpPr>
            <p:spPr>
              <a:xfrm>
                <a:off x="5659427" y="4776817"/>
                <a:ext cx="439736" cy="33855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US" altLang="ja-JP" sz="1600" i="1" smtClean="0">
                              <a:latin typeface="Cambria Math" panose="02040503050406030204" pitchFamily="18" charset="0"/>
                            </a:rPr>
                          </m:ctrlPr>
                        </m:sSubPr>
                        <m:e>
                          <m:r>
                            <a:rPr lang="en-US" altLang="ja-JP" sz="1600" i="1">
                              <a:latin typeface="Cambria Math" panose="02040503050406030204" pitchFamily="18" charset="0"/>
                            </a:rPr>
                            <m:t>𝑥</m:t>
                          </m:r>
                        </m:e>
                        <m:sub>
                          <m:r>
                            <a:rPr lang="en-US" altLang="ja-JP" sz="1600" b="0" i="1" smtClean="0">
                              <a:latin typeface="Cambria Math" panose="02040503050406030204" pitchFamily="18" charset="0"/>
                            </a:rPr>
                            <m:t>1</m:t>
                          </m:r>
                        </m:sub>
                      </m:sSub>
                    </m:oMath>
                  </m:oMathPara>
                </a14:m>
                <a:endParaRPr lang="ja-JP" altLang="en-US" sz="1600" dirty="0"/>
              </a:p>
            </p:txBody>
          </p:sp>
        </mc:Choice>
        <mc:Fallback xmlns="">
          <p:sp>
            <p:nvSpPr>
              <p:cNvPr id="38" name="正方形/長方形 37"/>
              <p:cNvSpPr>
                <a:spLocks noRot="1" noChangeAspect="1" noMove="1" noResize="1" noEditPoints="1" noAdjustHandles="1" noChangeArrowheads="1" noChangeShapeType="1" noTextEdit="1"/>
              </p:cNvSpPr>
              <p:nvPr/>
            </p:nvSpPr>
            <p:spPr>
              <a:xfrm>
                <a:off x="5659427" y="4776817"/>
                <a:ext cx="439736" cy="338554"/>
              </a:xfrm>
              <a:prstGeom prst="rect">
                <a:avLst/>
              </a:prstGeom>
              <a:blipFill>
                <a:blip r:embed="rId16"/>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9" name="正方形/長方形 38"/>
              <p:cNvSpPr/>
              <p:nvPr/>
            </p:nvSpPr>
            <p:spPr>
              <a:xfrm>
                <a:off x="5659427" y="5040411"/>
                <a:ext cx="444481" cy="33855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US" altLang="ja-JP" sz="1600" i="1" smtClean="0">
                              <a:latin typeface="Cambria Math" panose="02040503050406030204" pitchFamily="18" charset="0"/>
                            </a:rPr>
                          </m:ctrlPr>
                        </m:sSubPr>
                        <m:e>
                          <m:r>
                            <a:rPr lang="en-US" altLang="ja-JP" sz="1600" i="1">
                              <a:latin typeface="Cambria Math" panose="02040503050406030204" pitchFamily="18" charset="0"/>
                            </a:rPr>
                            <m:t>𝑥</m:t>
                          </m:r>
                        </m:e>
                        <m:sub>
                          <m:r>
                            <a:rPr lang="en-US" altLang="ja-JP" sz="1600" b="0" i="1" smtClean="0">
                              <a:latin typeface="Cambria Math" panose="02040503050406030204" pitchFamily="18" charset="0"/>
                            </a:rPr>
                            <m:t>2</m:t>
                          </m:r>
                        </m:sub>
                      </m:sSub>
                    </m:oMath>
                  </m:oMathPara>
                </a14:m>
                <a:endParaRPr lang="ja-JP" altLang="en-US" sz="1600" dirty="0"/>
              </a:p>
            </p:txBody>
          </p:sp>
        </mc:Choice>
        <mc:Fallback xmlns="">
          <p:sp>
            <p:nvSpPr>
              <p:cNvPr id="39" name="正方形/長方形 38"/>
              <p:cNvSpPr>
                <a:spLocks noRot="1" noChangeAspect="1" noMove="1" noResize="1" noEditPoints="1" noAdjustHandles="1" noChangeArrowheads="1" noChangeShapeType="1" noTextEdit="1"/>
              </p:cNvSpPr>
              <p:nvPr/>
            </p:nvSpPr>
            <p:spPr>
              <a:xfrm>
                <a:off x="5659427" y="5040411"/>
                <a:ext cx="444481" cy="338554"/>
              </a:xfrm>
              <a:prstGeom prst="rect">
                <a:avLst/>
              </a:prstGeom>
              <a:blipFill>
                <a:blip r:embed="rId17"/>
                <a:stretch>
                  <a:fillRect/>
                </a:stretch>
              </a:blipFill>
            </p:spPr>
            <p:txBody>
              <a:bodyPr/>
              <a:lstStyle/>
              <a:p>
                <a:r>
                  <a:rPr lang="ja-JP" altLang="en-US">
                    <a:noFill/>
                  </a:rPr>
                  <a:t> </a:t>
                </a:r>
              </a:p>
            </p:txBody>
          </p:sp>
        </mc:Fallback>
      </mc:AlternateContent>
      <p:sp>
        <p:nvSpPr>
          <p:cNvPr id="40" name="テキスト ボックス 39"/>
          <p:cNvSpPr txBox="1"/>
          <p:nvPr/>
        </p:nvSpPr>
        <p:spPr>
          <a:xfrm rot="5400000">
            <a:off x="5672477" y="5341596"/>
            <a:ext cx="389850" cy="338554"/>
          </a:xfrm>
          <a:prstGeom prst="rect">
            <a:avLst/>
          </a:prstGeom>
          <a:noFill/>
        </p:spPr>
        <p:txBody>
          <a:bodyPr wrap="none" rtlCol="0">
            <a:spAutoFit/>
          </a:bodyPr>
          <a:lstStyle/>
          <a:p>
            <a:r>
              <a:rPr lang="en-US" altLang="ja-JP" sz="1600">
                <a:latin typeface="+mn-ea"/>
                <a:ea typeface="+mn-ea"/>
              </a:rPr>
              <a:t>…</a:t>
            </a:r>
            <a:endParaRPr kumimoji="1" lang="ja-JP" altLang="en-US" sz="1600">
              <a:latin typeface="+mn-ea"/>
              <a:ea typeface="+mn-ea"/>
            </a:endParaRPr>
          </a:p>
        </p:txBody>
      </p:sp>
      <p:sp>
        <p:nvSpPr>
          <p:cNvPr id="41" name="テキスト ボックス 40"/>
          <p:cNvSpPr txBox="1"/>
          <p:nvPr/>
        </p:nvSpPr>
        <p:spPr>
          <a:xfrm>
            <a:off x="5256727" y="4400718"/>
            <a:ext cx="1154483" cy="523220"/>
          </a:xfrm>
          <a:prstGeom prst="rect">
            <a:avLst/>
          </a:prstGeom>
          <a:noFill/>
        </p:spPr>
        <p:txBody>
          <a:bodyPr wrap="none" rtlCol="0">
            <a:spAutoFit/>
          </a:bodyPr>
          <a:lstStyle/>
          <a:p>
            <a:pPr algn="ctr"/>
            <a:r>
              <a:rPr kumimoji="1" lang="ja-JP" altLang="en-US" sz="1400" dirty="0" smtClean="0">
                <a:latin typeface="+mn-ea"/>
                <a:ea typeface="+mn-ea"/>
              </a:rPr>
              <a:t>クエリの</a:t>
            </a:r>
            <a:endParaRPr kumimoji="1" lang="en-US" altLang="ja-JP" sz="1400" dirty="0" smtClean="0">
              <a:latin typeface="+mn-ea"/>
              <a:ea typeface="+mn-ea"/>
            </a:endParaRPr>
          </a:p>
          <a:p>
            <a:pPr algn="ctr"/>
            <a:r>
              <a:rPr kumimoji="1" lang="ja-JP" altLang="en-US" sz="1400" dirty="0" smtClean="0">
                <a:latin typeface="+mn-ea"/>
                <a:ea typeface="+mn-ea"/>
              </a:rPr>
              <a:t>近傍ベクトル</a:t>
            </a:r>
            <a:endParaRPr kumimoji="1" lang="ja-JP" altLang="en-US" sz="1400" dirty="0">
              <a:latin typeface="+mn-ea"/>
              <a:ea typeface="+mn-ea"/>
            </a:endParaRPr>
          </a:p>
        </p:txBody>
      </p:sp>
      <p:sp>
        <p:nvSpPr>
          <p:cNvPr id="42" name="右矢印 41"/>
          <p:cNvSpPr/>
          <p:nvPr/>
        </p:nvSpPr>
        <p:spPr>
          <a:xfrm>
            <a:off x="6052235" y="5090350"/>
            <a:ext cx="547179" cy="246631"/>
          </a:xfrm>
          <a:prstGeom prst="rightArrow">
            <a:avLst/>
          </a:prstGeom>
          <a:solidFill>
            <a:srgbClr val="00B0F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4" name="テキスト ボックス 43"/>
          <p:cNvSpPr txBox="1"/>
          <p:nvPr/>
        </p:nvSpPr>
        <p:spPr>
          <a:xfrm>
            <a:off x="7281290" y="4280028"/>
            <a:ext cx="1160895" cy="307777"/>
          </a:xfrm>
          <a:prstGeom prst="rect">
            <a:avLst/>
          </a:prstGeom>
          <a:noFill/>
        </p:spPr>
        <p:txBody>
          <a:bodyPr wrap="none" rtlCol="0">
            <a:spAutoFit/>
          </a:bodyPr>
          <a:lstStyle/>
          <a:p>
            <a:pPr algn="ctr"/>
            <a:r>
              <a:rPr kumimoji="1" lang="ja-JP" altLang="en-US" sz="1400" dirty="0" smtClean="0">
                <a:latin typeface="+mn-ea"/>
                <a:ea typeface="+mn-ea"/>
              </a:rPr>
              <a:t>クローンペア</a:t>
            </a:r>
            <a:endParaRPr kumimoji="1" lang="ja-JP" altLang="en-US" sz="1400" dirty="0">
              <a:latin typeface="+mn-ea"/>
              <a:ea typeface="+mn-ea"/>
            </a:endParaRPr>
          </a:p>
        </p:txBody>
      </p:sp>
      <mc:AlternateContent xmlns:mc="http://schemas.openxmlformats.org/markup-compatibility/2006" xmlns:a14="http://schemas.microsoft.com/office/drawing/2010/main">
        <mc:Choice Requires="a14">
          <p:sp>
            <p:nvSpPr>
              <p:cNvPr id="48" name="テキスト ボックス 47"/>
              <p:cNvSpPr txBox="1"/>
              <p:nvPr/>
            </p:nvSpPr>
            <p:spPr>
              <a:xfrm>
                <a:off x="1352666" y="5017213"/>
                <a:ext cx="1552476"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kumimoji="1" lang="en-US" altLang="ja-JP" sz="1600" b="0" i="1" smtClean="0">
                          <a:latin typeface="Cambria Math" panose="02040503050406030204" pitchFamily="18" charset="0"/>
                          <a:ea typeface="+mn-ea"/>
                        </a:rPr>
                        <m:t>𝑞</m:t>
                      </m:r>
                      <m:r>
                        <a:rPr kumimoji="1" lang="en-US" altLang="ja-JP" sz="1600" b="0" i="1" smtClean="0">
                          <a:latin typeface="Cambria Math" panose="02040503050406030204" pitchFamily="18" charset="0"/>
                          <a:ea typeface="+mn-ea"/>
                        </a:rPr>
                        <m:t>={</m:t>
                      </m:r>
                      <m:sSub>
                        <m:sSubPr>
                          <m:ctrlPr>
                            <a:rPr kumimoji="1" lang="en-US" altLang="ja-JP" sz="1600" b="0" i="1" smtClean="0">
                              <a:latin typeface="Cambria Math" panose="02040503050406030204" pitchFamily="18" charset="0"/>
                              <a:ea typeface="+mn-ea"/>
                            </a:rPr>
                          </m:ctrlPr>
                        </m:sSubPr>
                        <m:e>
                          <m:r>
                            <a:rPr kumimoji="1" lang="en-US" altLang="ja-JP" sz="1600" b="0" i="1" smtClean="0">
                              <a:latin typeface="Cambria Math" panose="02040503050406030204" pitchFamily="18" charset="0"/>
                              <a:ea typeface="+mn-ea"/>
                            </a:rPr>
                            <m:t>𝑞</m:t>
                          </m:r>
                        </m:e>
                        <m:sub>
                          <m:r>
                            <a:rPr kumimoji="1" lang="en-US" altLang="ja-JP" sz="1600" b="0" i="1" smtClean="0">
                              <a:latin typeface="Cambria Math" panose="02040503050406030204" pitchFamily="18" charset="0"/>
                              <a:ea typeface="+mn-ea"/>
                            </a:rPr>
                            <m:t>1</m:t>
                          </m:r>
                        </m:sub>
                      </m:sSub>
                      <m:r>
                        <a:rPr kumimoji="1" lang="en-US" altLang="ja-JP" sz="1600" b="0" i="1" smtClean="0">
                          <a:latin typeface="Cambria Math" panose="02040503050406030204" pitchFamily="18" charset="0"/>
                          <a:ea typeface="+mn-ea"/>
                        </a:rPr>
                        <m:t>, …, </m:t>
                      </m:r>
                      <m:sSub>
                        <m:sSubPr>
                          <m:ctrlPr>
                            <a:rPr kumimoji="1" lang="en-US" altLang="ja-JP" sz="1600" b="0" i="1" smtClean="0">
                              <a:latin typeface="Cambria Math" panose="02040503050406030204" pitchFamily="18" charset="0"/>
                              <a:ea typeface="+mn-ea"/>
                            </a:rPr>
                          </m:ctrlPr>
                        </m:sSubPr>
                        <m:e>
                          <m:r>
                            <a:rPr kumimoji="1" lang="en-US" altLang="ja-JP" sz="1600" b="0" i="1" smtClean="0">
                              <a:latin typeface="Cambria Math" panose="02040503050406030204" pitchFamily="18" charset="0"/>
                              <a:ea typeface="+mn-ea"/>
                            </a:rPr>
                            <m:t>𝑞</m:t>
                          </m:r>
                        </m:e>
                        <m:sub>
                          <m:r>
                            <a:rPr kumimoji="1" lang="en-US" altLang="ja-JP" sz="1600" b="0" i="1" smtClean="0">
                              <a:latin typeface="Cambria Math" panose="02040503050406030204" pitchFamily="18" charset="0"/>
                              <a:ea typeface="+mn-ea"/>
                            </a:rPr>
                            <m:t>𝑛</m:t>
                          </m:r>
                        </m:sub>
                      </m:sSub>
                      <m:r>
                        <a:rPr kumimoji="1" lang="en-US" altLang="ja-JP" sz="1600" b="0" i="1" smtClean="0">
                          <a:latin typeface="Cambria Math" panose="02040503050406030204" pitchFamily="18" charset="0"/>
                          <a:ea typeface="+mn-ea"/>
                        </a:rPr>
                        <m:t>}</m:t>
                      </m:r>
                    </m:oMath>
                  </m:oMathPara>
                </a14:m>
                <a:endParaRPr kumimoji="1" lang="en-US" altLang="ja-JP" sz="1200" dirty="0" smtClean="0">
                  <a:latin typeface="+mn-ea"/>
                  <a:ea typeface="+mn-ea"/>
                </a:endParaRPr>
              </a:p>
            </p:txBody>
          </p:sp>
        </mc:Choice>
        <mc:Fallback xmlns="">
          <p:sp>
            <p:nvSpPr>
              <p:cNvPr id="48" name="テキスト ボックス 47"/>
              <p:cNvSpPr txBox="1">
                <a:spLocks noRot="1" noChangeAspect="1" noMove="1" noResize="1" noEditPoints="1" noAdjustHandles="1" noChangeArrowheads="1" noChangeShapeType="1" noTextEdit="1"/>
              </p:cNvSpPr>
              <p:nvPr/>
            </p:nvSpPr>
            <p:spPr>
              <a:xfrm>
                <a:off x="1352666" y="5017213"/>
                <a:ext cx="1552476" cy="338554"/>
              </a:xfrm>
              <a:prstGeom prst="rect">
                <a:avLst/>
              </a:prstGeom>
              <a:blipFill>
                <a:blip r:embed="rId18"/>
                <a:stretch>
                  <a:fillRect b="-12500"/>
                </a:stretch>
              </a:blipFill>
            </p:spPr>
            <p:txBody>
              <a:bodyPr/>
              <a:lstStyle/>
              <a:p>
                <a:r>
                  <a:rPr lang="ja-JP" altLang="en-US">
                    <a:noFill/>
                  </a:rPr>
                  <a:t> </a:t>
                </a:r>
              </a:p>
            </p:txBody>
          </p:sp>
        </mc:Fallback>
      </mc:AlternateContent>
      <p:sp>
        <p:nvSpPr>
          <p:cNvPr id="49" name="テキスト ボックス 48"/>
          <p:cNvSpPr txBox="1"/>
          <p:nvPr/>
        </p:nvSpPr>
        <p:spPr>
          <a:xfrm>
            <a:off x="164984" y="4953760"/>
            <a:ext cx="1154483" cy="523220"/>
          </a:xfrm>
          <a:prstGeom prst="rect">
            <a:avLst/>
          </a:prstGeom>
          <a:noFill/>
        </p:spPr>
        <p:txBody>
          <a:bodyPr wrap="none" rtlCol="0">
            <a:spAutoFit/>
          </a:bodyPr>
          <a:lstStyle/>
          <a:p>
            <a:pPr algn="ctr"/>
            <a:r>
              <a:rPr kumimoji="1" lang="ja-JP" altLang="en-US" sz="1400" dirty="0" smtClean="0">
                <a:latin typeface="+mn-ea"/>
                <a:ea typeface="+mn-ea"/>
              </a:rPr>
              <a:t>クエリの</a:t>
            </a:r>
            <a:endParaRPr kumimoji="1" lang="en-US" altLang="ja-JP" sz="1400" dirty="0" smtClean="0">
              <a:latin typeface="+mn-ea"/>
              <a:ea typeface="+mn-ea"/>
            </a:endParaRPr>
          </a:p>
          <a:p>
            <a:pPr algn="ctr"/>
            <a:r>
              <a:rPr kumimoji="1" lang="ja-JP" altLang="en-US" sz="1400" dirty="0" smtClean="0">
                <a:latin typeface="+mn-ea"/>
                <a:ea typeface="+mn-ea"/>
              </a:rPr>
              <a:t>特徴ベクトル</a:t>
            </a:r>
            <a:endParaRPr kumimoji="1" lang="ja-JP" altLang="en-US" sz="1400" dirty="0">
              <a:latin typeface="+mn-ea"/>
              <a:ea typeface="+mn-ea"/>
            </a:endParaRPr>
          </a:p>
        </p:txBody>
      </p:sp>
      <p:sp>
        <p:nvSpPr>
          <p:cNvPr id="58" name="右矢印 57"/>
          <p:cNvSpPr/>
          <p:nvPr/>
        </p:nvSpPr>
        <p:spPr>
          <a:xfrm>
            <a:off x="2852995" y="5092805"/>
            <a:ext cx="2839799" cy="245131"/>
          </a:xfrm>
          <a:prstGeom prst="rightArrow">
            <a:avLst/>
          </a:prstGeom>
          <a:solidFill>
            <a:srgbClr val="00B0F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9" name="右矢印 58"/>
          <p:cNvSpPr/>
          <p:nvPr/>
        </p:nvSpPr>
        <p:spPr>
          <a:xfrm rot="5400000">
            <a:off x="4295101" y="4607401"/>
            <a:ext cx="286067" cy="675154"/>
          </a:xfrm>
          <a:prstGeom prst="rightArrow">
            <a:avLst/>
          </a:prstGeom>
          <a:solidFill>
            <a:srgbClr val="00B0F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mc:AlternateContent xmlns:mc="http://schemas.openxmlformats.org/markup-compatibility/2006" xmlns:a14="http://schemas.microsoft.com/office/drawing/2010/main">
        <mc:Choice Requires="a14">
          <p:sp>
            <p:nvSpPr>
              <p:cNvPr id="60" name="コンテンツ プレースホルダー 2"/>
              <p:cNvSpPr>
                <a:spLocks noGrp="1"/>
              </p:cNvSpPr>
              <p:nvPr>
                <p:ph idx="1"/>
              </p:nvPr>
            </p:nvSpPr>
            <p:spPr>
              <a:xfrm>
                <a:off x="457199" y="1600201"/>
                <a:ext cx="8471647" cy="1538357"/>
              </a:xfrm>
            </p:spPr>
            <p:style>
              <a:lnRef idx="2">
                <a:schemeClr val="accent1"/>
              </a:lnRef>
              <a:fillRef idx="1">
                <a:schemeClr val="lt1"/>
              </a:fillRef>
              <a:effectRef idx="0">
                <a:schemeClr val="accent1"/>
              </a:effectRef>
              <a:fontRef idx="minor">
                <a:schemeClr val="dk1"/>
              </a:fontRef>
            </p:style>
            <p:txBody>
              <a:bodyPr/>
              <a:lstStyle/>
              <a:p>
                <a:pPr marL="0" indent="0">
                  <a:buNone/>
                </a:pPr>
                <a:r>
                  <a:rPr kumimoji="1" lang="en-US" altLang="ja-JP" sz="2000" dirty="0" smtClean="0">
                    <a:latin typeface="+mn-ea"/>
                  </a:rPr>
                  <a:t>STEP4-1</a:t>
                </a:r>
                <a:r>
                  <a:rPr kumimoji="1" lang="ja-JP" altLang="en-US" sz="2000" dirty="0" smtClean="0">
                    <a:latin typeface="+mn-ea"/>
                  </a:rPr>
                  <a:t>：</a:t>
                </a:r>
                <a:r>
                  <a:rPr kumimoji="1" lang="en-US" altLang="ja-JP" sz="2000" dirty="0" smtClean="0">
                    <a:latin typeface="+mn-ea"/>
                  </a:rPr>
                  <a:t>FALCONN</a:t>
                </a:r>
                <a:r>
                  <a:rPr kumimoji="1" lang="ja-JP" altLang="en-US" sz="2000" dirty="0" smtClean="0">
                    <a:latin typeface="+mn-ea"/>
                  </a:rPr>
                  <a:t>のハッシュ関数を適用して</a:t>
                </a:r>
                <a:r>
                  <a:rPr lang="en-US" altLang="ja-JP" sz="2000" dirty="0">
                    <a:latin typeface="+mn-ea"/>
                  </a:rPr>
                  <a:t/>
                </a:r>
                <a:br>
                  <a:rPr lang="en-US" altLang="ja-JP" sz="2000" dirty="0">
                    <a:latin typeface="+mn-ea"/>
                  </a:rPr>
                </a:br>
                <a:r>
                  <a:rPr lang="en-US" altLang="ja-JP" sz="2000" dirty="0" smtClean="0">
                    <a:latin typeface="+mn-ea"/>
                  </a:rPr>
                  <a:t>	</a:t>
                </a:r>
                <a:r>
                  <a:rPr lang="ja-JP" altLang="en-US" sz="2000" dirty="0" smtClean="0">
                    <a:latin typeface="+mn-ea"/>
                  </a:rPr>
                  <a:t>　</a:t>
                </a:r>
                <a:r>
                  <a:rPr lang="ja-JP" altLang="en-US" sz="2000" dirty="0">
                    <a:latin typeface="+mn-ea"/>
                  </a:rPr>
                  <a:t>すべての特徴ベクトルから</a:t>
                </a:r>
                <a:r>
                  <a:rPr lang="ja-JP" altLang="en-US" sz="2000" dirty="0" smtClean="0">
                    <a:latin typeface="+mn-ea"/>
                  </a:rPr>
                  <a:t> </a:t>
                </a:r>
                <a14:m>
                  <m:oMath xmlns:m="http://schemas.openxmlformats.org/officeDocument/2006/math">
                    <m:r>
                      <a:rPr lang="en-US" altLang="ja-JP" sz="2000" b="0" i="1" smtClean="0">
                        <a:latin typeface="Cambria Math" panose="02040503050406030204" pitchFamily="18" charset="0"/>
                      </a:rPr>
                      <m:t>𝐿</m:t>
                    </m:r>
                  </m:oMath>
                </a14:m>
                <a:r>
                  <a:rPr kumimoji="1" lang="ja-JP" altLang="en-US" sz="2000" dirty="0" smtClean="0">
                    <a:latin typeface="+mn-ea"/>
                  </a:rPr>
                  <a:t> 個のハッシュテーブルを作成</a:t>
                </a:r>
                <a:endParaRPr kumimoji="1" lang="en-US" altLang="ja-JP" sz="2000" dirty="0" smtClean="0">
                  <a:latin typeface="+mn-ea"/>
                </a:endParaRPr>
              </a:p>
              <a:p>
                <a:pPr marL="0" indent="0">
                  <a:buNone/>
                </a:pPr>
                <a:r>
                  <a:rPr kumimoji="1" lang="en-US" altLang="ja-JP" sz="2000" dirty="0" smtClean="0">
                    <a:latin typeface="+mn-ea"/>
                  </a:rPr>
                  <a:t>STEP4-2</a:t>
                </a:r>
                <a:r>
                  <a:rPr kumimoji="1" lang="ja-JP" altLang="en-US" sz="2000" dirty="0" smtClean="0">
                    <a:latin typeface="+mn-ea"/>
                  </a:rPr>
                  <a:t>：クエリの特徴ベクトルのハッシュ値を求め，近傍ベクトルを探索</a:t>
                </a:r>
                <a:endParaRPr lang="en-US" altLang="ja-JP" sz="2000" dirty="0">
                  <a:latin typeface="+mn-ea"/>
                </a:endParaRPr>
              </a:p>
              <a:p>
                <a:pPr marL="0" indent="0">
                  <a:buNone/>
                </a:pPr>
                <a:r>
                  <a:rPr lang="en-US" altLang="ja-JP" sz="2000" dirty="0" smtClean="0">
                    <a:latin typeface="+mn-ea"/>
                  </a:rPr>
                  <a:t>STEP4-3</a:t>
                </a:r>
                <a:r>
                  <a:rPr lang="ja-JP" altLang="en-US" sz="2000" dirty="0" smtClean="0">
                    <a:latin typeface="+mn-ea"/>
                  </a:rPr>
                  <a:t>：見つけたすべての近傍ベクトルとの距離を計算</a:t>
                </a:r>
                <a:endParaRPr lang="en-US" altLang="ja-JP" sz="2000" dirty="0" smtClean="0">
                  <a:latin typeface="+mn-ea"/>
                </a:endParaRPr>
              </a:p>
            </p:txBody>
          </p:sp>
        </mc:Choice>
        <mc:Fallback xmlns="">
          <p:sp>
            <p:nvSpPr>
              <p:cNvPr id="60" name="コンテンツ プレースホルダー 2"/>
              <p:cNvSpPr>
                <a:spLocks noGrp="1" noRot="1" noChangeAspect="1" noMove="1" noResize="1" noEditPoints="1" noAdjustHandles="1" noChangeArrowheads="1" noChangeShapeType="1" noTextEdit="1"/>
              </p:cNvSpPr>
              <p:nvPr>
                <p:ph idx="1"/>
              </p:nvPr>
            </p:nvSpPr>
            <p:spPr>
              <a:xfrm>
                <a:off x="457199" y="1600201"/>
                <a:ext cx="8471647" cy="1538357"/>
              </a:xfrm>
              <a:blipFill>
                <a:blip r:embed="rId19"/>
                <a:stretch>
                  <a:fillRect l="-574" t="-1563"/>
                </a:stretch>
              </a:blipFill>
            </p:spPr>
            <p:txBody>
              <a:bodyPr/>
              <a:lstStyle/>
              <a:p>
                <a:r>
                  <a:rPr lang="ja-JP" altLang="en-US">
                    <a:noFill/>
                  </a:rPr>
                  <a:t> </a:t>
                </a:r>
              </a:p>
            </p:txBody>
          </p:sp>
        </mc:Fallback>
      </mc:AlternateContent>
      <p:sp>
        <p:nvSpPr>
          <p:cNvPr id="61" name="テキスト ボックス 60"/>
          <p:cNvSpPr txBox="1"/>
          <p:nvPr/>
        </p:nvSpPr>
        <p:spPr>
          <a:xfrm>
            <a:off x="2752998" y="4535399"/>
            <a:ext cx="981359" cy="338554"/>
          </a:xfrm>
          <a:prstGeom prst="rect">
            <a:avLst/>
          </a:prstGeom>
          <a:noFill/>
        </p:spPr>
        <p:txBody>
          <a:bodyPr wrap="none" rtlCol="0">
            <a:spAutoFit/>
          </a:bodyPr>
          <a:lstStyle/>
          <a:p>
            <a:r>
              <a:rPr kumimoji="1" lang="en-US" altLang="ja-JP" sz="1600" dirty="0" smtClean="0">
                <a:latin typeface="+mn-ea"/>
                <a:ea typeface="+mn-ea"/>
              </a:rPr>
              <a:t>STEP</a:t>
            </a:r>
            <a:r>
              <a:rPr lang="en-US" altLang="ja-JP" sz="1600" dirty="0" smtClean="0">
                <a:latin typeface="+mn-ea"/>
                <a:ea typeface="+mn-ea"/>
              </a:rPr>
              <a:t>4-1</a:t>
            </a:r>
            <a:endParaRPr kumimoji="1" lang="ja-JP" altLang="en-US" sz="1600" dirty="0">
              <a:latin typeface="+mn-ea"/>
              <a:ea typeface="+mn-ea"/>
            </a:endParaRPr>
          </a:p>
        </p:txBody>
      </p:sp>
      <p:sp>
        <p:nvSpPr>
          <p:cNvPr id="62" name="テキスト ボックス 61"/>
          <p:cNvSpPr txBox="1"/>
          <p:nvPr/>
        </p:nvSpPr>
        <p:spPr>
          <a:xfrm>
            <a:off x="3947454" y="5327355"/>
            <a:ext cx="981359" cy="338554"/>
          </a:xfrm>
          <a:prstGeom prst="rect">
            <a:avLst/>
          </a:prstGeom>
          <a:noFill/>
        </p:spPr>
        <p:txBody>
          <a:bodyPr wrap="none" rtlCol="0">
            <a:spAutoFit/>
          </a:bodyPr>
          <a:lstStyle/>
          <a:p>
            <a:r>
              <a:rPr kumimoji="1" lang="en-US" altLang="ja-JP" sz="1600" dirty="0" smtClean="0">
                <a:latin typeface="+mn-ea"/>
                <a:ea typeface="+mn-ea"/>
              </a:rPr>
              <a:t>STEP</a:t>
            </a:r>
            <a:r>
              <a:rPr lang="en-US" altLang="ja-JP" sz="1600" dirty="0" smtClean="0">
                <a:latin typeface="+mn-ea"/>
                <a:ea typeface="+mn-ea"/>
              </a:rPr>
              <a:t>4-2</a:t>
            </a:r>
            <a:endParaRPr kumimoji="1" lang="ja-JP" altLang="en-US" sz="1600" dirty="0">
              <a:latin typeface="+mn-ea"/>
              <a:ea typeface="+mn-ea"/>
            </a:endParaRPr>
          </a:p>
        </p:txBody>
      </p:sp>
      <p:sp>
        <p:nvSpPr>
          <p:cNvPr id="63" name="テキスト ボックス 62"/>
          <p:cNvSpPr txBox="1"/>
          <p:nvPr/>
        </p:nvSpPr>
        <p:spPr>
          <a:xfrm>
            <a:off x="5838765" y="5396932"/>
            <a:ext cx="981359" cy="338554"/>
          </a:xfrm>
          <a:prstGeom prst="rect">
            <a:avLst/>
          </a:prstGeom>
          <a:noFill/>
        </p:spPr>
        <p:txBody>
          <a:bodyPr wrap="none" rtlCol="0">
            <a:spAutoFit/>
          </a:bodyPr>
          <a:lstStyle/>
          <a:p>
            <a:r>
              <a:rPr kumimoji="1" lang="en-US" altLang="ja-JP" sz="1600" dirty="0" smtClean="0">
                <a:latin typeface="+mn-ea"/>
                <a:ea typeface="+mn-ea"/>
              </a:rPr>
              <a:t>STEP</a:t>
            </a:r>
            <a:r>
              <a:rPr lang="en-US" altLang="ja-JP" sz="1600" dirty="0" smtClean="0">
                <a:latin typeface="+mn-ea"/>
                <a:ea typeface="+mn-ea"/>
              </a:rPr>
              <a:t>4-3</a:t>
            </a:r>
            <a:endParaRPr kumimoji="1" lang="ja-JP" altLang="en-US" sz="1600" dirty="0">
              <a:latin typeface="+mn-ea"/>
              <a:ea typeface="+mn-ea"/>
            </a:endParaRPr>
          </a:p>
        </p:txBody>
      </p:sp>
      <mc:AlternateContent xmlns:mc="http://schemas.openxmlformats.org/markup-compatibility/2006" xmlns:a14="http://schemas.microsoft.com/office/drawing/2010/main">
        <mc:Choice Requires="a14">
          <p:graphicFrame>
            <p:nvGraphicFramePr>
              <p:cNvPr id="52" name="表 51"/>
              <p:cNvGraphicFramePr>
                <a:graphicFrameLocks noGrp="1"/>
              </p:cNvGraphicFramePr>
              <p:nvPr>
                <p:extLst>
                  <p:ext uri="{D42A27DB-BD31-4B8C-83A1-F6EECF244321}">
                    <p14:modId xmlns:p14="http://schemas.microsoft.com/office/powerpoint/2010/main" val="1408990779"/>
                  </p:ext>
                </p:extLst>
              </p:nvPr>
            </p:nvGraphicFramePr>
            <p:xfrm>
              <a:off x="6770651" y="4725258"/>
              <a:ext cx="2182174" cy="919632"/>
            </p:xfrm>
            <a:graphic>
              <a:graphicData uri="http://schemas.openxmlformats.org/drawingml/2006/table">
                <a:tbl>
                  <a:tblPr firstRow="1" bandRow="1">
                    <a:tableStyleId>{93296810-A885-4BE3-A3E7-6D5BEEA58F35}</a:tableStyleId>
                  </a:tblPr>
                  <a:tblGrid>
                    <a:gridCol w="698310">
                      <a:extLst>
                        <a:ext uri="{9D8B030D-6E8A-4147-A177-3AD203B41FA5}">
                          <a16:colId xmlns:a16="http://schemas.microsoft.com/office/drawing/2014/main" val="20000"/>
                        </a:ext>
                      </a:extLst>
                    </a:gridCol>
                    <a:gridCol w="846642">
                      <a:extLst>
                        <a:ext uri="{9D8B030D-6E8A-4147-A177-3AD203B41FA5}">
                          <a16:colId xmlns:a16="http://schemas.microsoft.com/office/drawing/2014/main" val="20001"/>
                        </a:ext>
                      </a:extLst>
                    </a:gridCol>
                    <a:gridCol w="637222">
                      <a:extLst>
                        <a:ext uri="{9D8B030D-6E8A-4147-A177-3AD203B41FA5}">
                          <a16:colId xmlns:a16="http://schemas.microsoft.com/office/drawing/2014/main" val="598616149"/>
                        </a:ext>
                      </a:extLst>
                    </a:gridCol>
                  </a:tblGrid>
                  <a:tr h="196001">
                    <a:tc>
                      <a:txBody>
                        <a:bodyPr/>
                        <a:lstStyle/>
                        <a:p>
                          <a:pPr algn="ctr"/>
                          <a:r>
                            <a:rPr kumimoji="1" lang="ja-JP" altLang="en-US" sz="1000" dirty="0" smtClean="0">
                              <a:latin typeface="+mn-ea"/>
                              <a:ea typeface="+mn-ea"/>
                            </a:rPr>
                            <a:t>類似度</a:t>
                          </a:r>
                          <a:endParaRPr kumimoji="1" lang="ja-JP" altLang="en-US" sz="1000" dirty="0">
                            <a:latin typeface="+mn-ea"/>
                            <a:ea typeface="+mn-ea"/>
                          </a:endParaRPr>
                        </a:p>
                      </a:txBody>
                      <a:tcPr anchor="ctr"/>
                    </a:tc>
                    <a:tc>
                      <a:txBody>
                        <a:bodyPr/>
                        <a:lstStyle/>
                        <a:p>
                          <a:pPr algn="ctr"/>
                          <a:r>
                            <a:rPr kumimoji="1" lang="ja-JP" altLang="en-US" sz="1000" dirty="0" smtClean="0">
                              <a:latin typeface="+mn-ea"/>
                              <a:ea typeface="+mn-ea"/>
                            </a:rPr>
                            <a:t>ブロック</a:t>
                          </a:r>
                          <a:endParaRPr kumimoji="1" lang="ja-JP" altLang="en-US" sz="1000" dirty="0">
                            <a:latin typeface="+mn-ea"/>
                            <a:ea typeface="+mn-ea"/>
                          </a:endParaRPr>
                        </a:p>
                      </a:txBody>
                      <a:tcPr anchor="ctr"/>
                    </a:tc>
                    <a:tc>
                      <a:txBody>
                        <a:bodyPr/>
                        <a:lstStyle/>
                        <a:p>
                          <a:pPr algn="ctr"/>
                          <a:r>
                            <a:rPr kumimoji="1" lang="ja-JP" altLang="en-US" sz="1000" dirty="0" smtClean="0">
                              <a:latin typeface="+mn-ea"/>
                              <a:ea typeface="+mn-ea"/>
                            </a:rPr>
                            <a:t>特徴</a:t>
                          </a:r>
                          <a:endParaRPr kumimoji="1" lang="en-US" altLang="ja-JP" sz="1000" dirty="0" smtClean="0">
                            <a:latin typeface="+mn-ea"/>
                            <a:ea typeface="+mn-ea"/>
                          </a:endParaRPr>
                        </a:p>
                        <a:p>
                          <a:pPr algn="ctr"/>
                          <a:r>
                            <a:rPr kumimoji="1" lang="ja-JP" altLang="en-US" sz="1000" dirty="0" smtClean="0">
                              <a:latin typeface="+mn-ea"/>
                              <a:ea typeface="+mn-ea"/>
                            </a:rPr>
                            <a:t>ベクトル</a:t>
                          </a:r>
                          <a:endParaRPr kumimoji="1" lang="ja-JP" altLang="en-US" sz="1000" dirty="0">
                            <a:latin typeface="+mn-ea"/>
                            <a:ea typeface="+mn-ea"/>
                          </a:endParaRPr>
                        </a:p>
                      </a:txBody>
                      <a:tcPr anchor="ctr"/>
                    </a:tc>
                    <a:extLst>
                      <a:ext uri="{0D108BD9-81ED-4DB2-BD59-A6C34878D82A}">
                        <a16:rowId xmlns:a16="http://schemas.microsoft.com/office/drawing/2014/main" val="10000"/>
                      </a:ext>
                    </a:extLst>
                  </a:tr>
                  <a:tr h="261696">
                    <a:tc rowSpan="2">
                      <a:txBody>
                        <a:bodyPr/>
                        <a:lstStyle/>
                        <a:p>
                          <a:pPr algn="ctr"/>
                          <a:r>
                            <a:rPr kumimoji="1" lang="en-US" altLang="ja-JP" sz="1000" dirty="0" smtClean="0">
                              <a:latin typeface="+mn-ea"/>
                              <a:ea typeface="+mn-ea"/>
                            </a:rPr>
                            <a:t>0.95</a:t>
                          </a:r>
                        </a:p>
                      </a:txBody>
                      <a:tcPr anchor="ctr"/>
                    </a:tc>
                    <a:tc>
                      <a:txBody>
                        <a:bodyPr/>
                        <a:lstStyle/>
                        <a:p>
                          <a:pPr algn="ctr"/>
                          <a:r>
                            <a:rPr kumimoji="1" lang="ja-JP" altLang="en-US" sz="1000" smtClean="0">
                              <a:latin typeface="+mn-ea"/>
                              <a:ea typeface="+mn-ea"/>
                            </a:rPr>
                            <a:t>ブロック</a:t>
                          </a:r>
                          <a:r>
                            <a:rPr kumimoji="1" lang="en-US" altLang="ja-JP" sz="1000" smtClean="0">
                              <a:latin typeface="+mn-ea"/>
                              <a:ea typeface="+mn-ea"/>
                            </a:rPr>
                            <a:t>A</a:t>
                          </a:r>
                          <a:endParaRPr kumimoji="1" lang="ja-JP" altLang="en-US" sz="1000">
                            <a:latin typeface="+mn-ea"/>
                            <a:ea typeface="+mn-ea"/>
                          </a:endParaRPr>
                        </a:p>
                      </a:txBody>
                      <a:tcPr anchor="ctr"/>
                    </a:tc>
                    <a:tc>
                      <a:txBody>
                        <a:bodyPr/>
                        <a:lstStyle/>
                        <a:p>
                          <a:pPr algn="ctr"/>
                          <a14:m>
                            <m:oMathPara xmlns:m="http://schemas.openxmlformats.org/officeDocument/2006/math">
                              <m:oMathParaPr>
                                <m:jc m:val="centerGroup"/>
                              </m:oMathParaPr>
                              <m:oMath xmlns:m="http://schemas.openxmlformats.org/officeDocument/2006/math">
                                <m:r>
                                  <a:rPr kumimoji="1" lang="en-US" altLang="ja-JP" sz="1000" b="0" i="1" smtClean="0">
                                    <a:latin typeface="Cambria Math" panose="02040503050406030204" pitchFamily="18" charset="0"/>
                                    <a:ea typeface="+mn-ea"/>
                                  </a:rPr>
                                  <m:t>𝑞</m:t>
                                </m:r>
                              </m:oMath>
                            </m:oMathPara>
                          </a14:m>
                          <a:endParaRPr kumimoji="1" lang="ja-JP" altLang="en-US" sz="1000" dirty="0">
                            <a:latin typeface="+mn-ea"/>
                            <a:ea typeface="+mn-ea"/>
                          </a:endParaRPr>
                        </a:p>
                      </a:txBody>
                      <a:tcPr anchor="ctr"/>
                    </a:tc>
                    <a:extLst>
                      <a:ext uri="{0D108BD9-81ED-4DB2-BD59-A6C34878D82A}">
                        <a16:rowId xmlns:a16="http://schemas.microsoft.com/office/drawing/2014/main" val="10001"/>
                      </a:ext>
                    </a:extLst>
                  </a:tr>
                  <a:tr h="261696">
                    <a:tc vMerge="1">
                      <a:txBody>
                        <a:bodyPr/>
                        <a:lstStyle/>
                        <a:p>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smtClean="0">
                              <a:latin typeface="+mn-ea"/>
                              <a:ea typeface="+mn-ea"/>
                            </a:rPr>
                            <a:t>ブロック</a:t>
                          </a:r>
                          <a:r>
                            <a:rPr kumimoji="1" lang="en-US" altLang="ja-JP" sz="1000" dirty="0" smtClean="0">
                              <a:latin typeface="+mn-ea"/>
                              <a:ea typeface="+mn-ea"/>
                            </a:rPr>
                            <a:t>B</a:t>
                          </a:r>
                          <a:endParaRPr kumimoji="1" lang="ja-JP" altLang="en-US" sz="1000" dirty="0" smtClean="0">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altLang="ja-JP" sz="1000" i="1" smtClean="0">
                                        <a:latin typeface="Cambria Math" panose="02040503050406030204" pitchFamily="18" charset="0"/>
                                      </a:rPr>
                                    </m:ctrlPr>
                                  </m:sSubPr>
                                  <m:e>
                                    <m:r>
                                      <a:rPr lang="en-US" altLang="ja-JP" sz="1000" i="1">
                                        <a:latin typeface="Cambria Math" panose="02040503050406030204" pitchFamily="18" charset="0"/>
                                      </a:rPr>
                                      <m:t>𝑥</m:t>
                                    </m:r>
                                  </m:e>
                                  <m:sub>
                                    <m:r>
                                      <a:rPr lang="en-US" altLang="ja-JP" sz="1000" b="0" i="1" smtClean="0">
                                        <a:latin typeface="Cambria Math" panose="02040503050406030204" pitchFamily="18" charset="0"/>
                                      </a:rPr>
                                      <m:t>2</m:t>
                                    </m:r>
                                  </m:sub>
                                </m:sSub>
                              </m:oMath>
                            </m:oMathPara>
                          </a14:m>
                          <a:endParaRPr kumimoji="1" lang="ja-JP" altLang="en-US" sz="1000" dirty="0" smtClean="0">
                            <a:latin typeface="+mn-ea"/>
                            <a:ea typeface="+mn-ea"/>
                          </a:endParaRPr>
                        </a:p>
                      </a:txBody>
                      <a:tcPr anchor="ctr"/>
                    </a:tc>
                    <a:extLst>
                      <a:ext uri="{0D108BD9-81ED-4DB2-BD59-A6C34878D82A}">
                        <a16:rowId xmlns:a16="http://schemas.microsoft.com/office/drawing/2014/main" val="10002"/>
                      </a:ext>
                    </a:extLst>
                  </a:tr>
                </a:tbl>
              </a:graphicData>
            </a:graphic>
          </p:graphicFrame>
        </mc:Choice>
        <mc:Fallback xmlns="">
          <p:graphicFrame>
            <p:nvGraphicFramePr>
              <p:cNvPr id="52" name="表 51"/>
              <p:cNvGraphicFramePr>
                <a:graphicFrameLocks noGrp="1"/>
              </p:cNvGraphicFramePr>
              <p:nvPr>
                <p:extLst>
                  <p:ext uri="{D42A27DB-BD31-4B8C-83A1-F6EECF244321}">
                    <p14:modId xmlns:p14="http://schemas.microsoft.com/office/powerpoint/2010/main" val="1408990779"/>
                  </p:ext>
                </p:extLst>
              </p:nvPr>
            </p:nvGraphicFramePr>
            <p:xfrm>
              <a:off x="6770651" y="4725258"/>
              <a:ext cx="2182174" cy="919632"/>
            </p:xfrm>
            <a:graphic>
              <a:graphicData uri="http://schemas.openxmlformats.org/drawingml/2006/table">
                <a:tbl>
                  <a:tblPr firstRow="1" bandRow="1">
                    <a:tableStyleId>{93296810-A885-4BE3-A3E7-6D5BEEA58F35}</a:tableStyleId>
                  </a:tblPr>
                  <a:tblGrid>
                    <a:gridCol w="698310">
                      <a:extLst>
                        <a:ext uri="{9D8B030D-6E8A-4147-A177-3AD203B41FA5}">
                          <a16:colId xmlns:a16="http://schemas.microsoft.com/office/drawing/2014/main" val="20000"/>
                        </a:ext>
                      </a:extLst>
                    </a:gridCol>
                    <a:gridCol w="846642">
                      <a:extLst>
                        <a:ext uri="{9D8B030D-6E8A-4147-A177-3AD203B41FA5}">
                          <a16:colId xmlns:a16="http://schemas.microsoft.com/office/drawing/2014/main" val="20001"/>
                        </a:ext>
                      </a:extLst>
                    </a:gridCol>
                    <a:gridCol w="637222">
                      <a:extLst>
                        <a:ext uri="{9D8B030D-6E8A-4147-A177-3AD203B41FA5}">
                          <a16:colId xmlns:a16="http://schemas.microsoft.com/office/drawing/2014/main" val="598616149"/>
                        </a:ext>
                      </a:extLst>
                    </a:gridCol>
                  </a:tblGrid>
                  <a:tr h="396240">
                    <a:tc>
                      <a:txBody>
                        <a:bodyPr/>
                        <a:lstStyle/>
                        <a:p>
                          <a:pPr algn="ctr"/>
                          <a:r>
                            <a:rPr kumimoji="1" lang="ja-JP" altLang="en-US" sz="1000" dirty="0" smtClean="0">
                              <a:latin typeface="+mn-ea"/>
                              <a:ea typeface="+mn-ea"/>
                            </a:rPr>
                            <a:t>類似度</a:t>
                          </a:r>
                          <a:endParaRPr kumimoji="1" lang="ja-JP" altLang="en-US" sz="1000" dirty="0">
                            <a:latin typeface="+mn-ea"/>
                            <a:ea typeface="+mn-ea"/>
                          </a:endParaRPr>
                        </a:p>
                      </a:txBody>
                      <a:tcPr anchor="ctr"/>
                    </a:tc>
                    <a:tc>
                      <a:txBody>
                        <a:bodyPr/>
                        <a:lstStyle/>
                        <a:p>
                          <a:pPr algn="ctr"/>
                          <a:r>
                            <a:rPr kumimoji="1" lang="ja-JP" altLang="en-US" sz="1000" dirty="0" smtClean="0">
                              <a:latin typeface="+mn-ea"/>
                              <a:ea typeface="+mn-ea"/>
                            </a:rPr>
                            <a:t>ブロック</a:t>
                          </a:r>
                          <a:endParaRPr kumimoji="1" lang="ja-JP" altLang="en-US" sz="1000" dirty="0">
                            <a:latin typeface="+mn-ea"/>
                            <a:ea typeface="+mn-ea"/>
                          </a:endParaRPr>
                        </a:p>
                      </a:txBody>
                      <a:tcPr anchor="ctr"/>
                    </a:tc>
                    <a:tc>
                      <a:txBody>
                        <a:bodyPr/>
                        <a:lstStyle/>
                        <a:p>
                          <a:pPr algn="ctr"/>
                          <a:r>
                            <a:rPr kumimoji="1" lang="ja-JP" altLang="en-US" sz="1000" dirty="0" smtClean="0">
                              <a:latin typeface="+mn-ea"/>
                              <a:ea typeface="+mn-ea"/>
                            </a:rPr>
                            <a:t>特徴</a:t>
                          </a:r>
                          <a:endParaRPr kumimoji="1" lang="en-US" altLang="ja-JP" sz="1000" dirty="0" smtClean="0">
                            <a:latin typeface="+mn-ea"/>
                            <a:ea typeface="+mn-ea"/>
                          </a:endParaRPr>
                        </a:p>
                        <a:p>
                          <a:pPr algn="ctr"/>
                          <a:r>
                            <a:rPr kumimoji="1" lang="ja-JP" altLang="en-US" sz="1000" dirty="0" smtClean="0">
                              <a:latin typeface="+mn-ea"/>
                              <a:ea typeface="+mn-ea"/>
                            </a:rPr>
                            <a:t>ベクトル</a:t>
                          </a:r>
                          <a:endParaRPr kumimoji="1" lang="ja-JP" altLang="en-US" sz="1000" dirty="0">
                            <a:latin typeface="+mn-ea"/>
                            <a:ea typeface="+mn-ea"/>
                          </a:endParaRPr>
                        </a:p>
                      </a:txBody>
                      <a:tcPr anchor="ctr"/>
                    </a:tc>
                    <a:extLst>
                      <a:ext uri="{0D108BD9-81ED-4DB2-BD59-A6C34878D82A}">
                        <a16:rowId xmlns:a16="http://schemas.microsoft.com/office/drawing/2014/main" val="10000"/>
                      </a:ext>
                    </a:extLst>
                  </a:tr>
                  <a:tr h="261696">
                    <a:tc rowSpan="2">
                      <a:txBody>
                        <a:bodyPr/>
                        <a:lstStyle/>
                        <a:p>
                          <a:pPr algn="ctr"/>
                          <a:r>
                            <a:rPr kumimoji="1" lang="en-US" altLang="ja-JP" sz="1000" dirty="0" smtClean="0">
                              <a:latin typeface="+mn-ea"/>
                              <a:ea typeface="+mn-ea"/>
                            </a:rPr>
                            <a:t>0.95</a:t>
                          </a:r>
                        </a:p>
                      </a:txBody>
                      <a:tcPr anchor="ctr"/>
                    </a:tc>
                    <a:tc>
                      <a:txBody>
                        <a:bodyPr/>
                        <a:lstStyle/>
                        <a:p>
                          <a:pPr algn="ctr"/>
                          <a:r>
                            <a:rPr kumimoji="1" lang="ja-JP" altLang="en-US" sz="1000" smtClean="0">
                              <a:latin typeface="+mn-ea"/>
                              <a:ea typeface="+mn-ea"/>
                            </a:rPr>
                            <a:t>ブロック</a:t>
                          </a:r>
                          <a:r>
                            <a:rPr kumimoji="1" lang="en-US" altLang="ja-JP" sz="1000" smtClean="0">
                              <a:latin typeface="+mn-ea"/>
                              <a:ea typeface="+mn-ea"/>
                            </a:rPr>
                            <a:t>A</a:t>
                          </a:r>
                          <a:endParaRPr kumimoji="1" lang="ja-JP" altLang="en-US" sz="1000">
                            <a:latin typeface="+mn-ea"/>
                            <a:ea typeface="+mn-ea"/>
                          </a:endParaRPr>
                        </a:p>
                      </a:txBody>
                      <a:tcPr anchor="ctr"/>
                    </a:tc>
                    <a:tc>
                      <a:txBody>
                        <a:bodyPr/>
                        <a:lstStyle/>
                        <a:p>
                          <a:endParaRPr lang="ja-JP"/>
                        </a:p>
                      </a:txBody>
                      <a:tcPr anchor="ctr">
                        <a:blipFill>
                          <a:blip r:embed="rId20"/>
                          <a:stretch>
                            <a:fillRect l="-242857" t="-153488" r="-3810" b="-109302"/>
                          </a:stretch>
                        </a:blipFill>
                      </a:tcPr>
                    </a:tc>
                    <a:extLst>
                      <a:ext uri="{0D108BD9-81ED-4DB2-BD59-A6C34878D82A}">
                        <a16:rowId xmlns:a16="http://schemas.microsoft.com/office/drawing/2014/main" val="10001"/>
                      </a:ext>
                    </a:extLst>
                  </a:tr>
                  <a:tr h="261696">
                    <a:tc vMerge="1">
                      <a:txBody>
                        <a:bodyPr/>
                        <a:lstStyle/>
                        <a:p>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smtClean="0">
                              <a:latin typeface="+mn-ea"/>
                              <a:ea typeface="+mn-ea"/>
                            </a:rPr>
                            <a:t>ブロック</a:t>
                          </a:r>
                          <a:r>
                            <a:rPr kumimoji="1" lang="en-US" altLang="ja-JP" sz="1000" dirty="0" smtClean="0">
                              <a:latin typeface="+mn-ea"/>
                              <a:ea typeface="+mn-ea"/>
                            </a:rPr>
                            <a:t>B</a:t>
                          </a:r>
                          <a:endParaRPr kumimoji="1" lang="ja-JP" altLang="en-US" sz="1000" dirty="0" smtClean="0">
                            <a:latin typeface="+mn-ea"/>
                            <a:ea typeface="+mn-ea"/>
                          </a:endParaRPr>
                        </a:p>
                      </a:txBody>
                      <a:tcPr anchor="ctr"/>
                    </a:tc>
                    <a:tc>
                      <a:txBody>
                        <a:bodyPr/>
                        <a:lstStyle/>
                        <a:p>
                          <a:endParaRPr lang="ja-JP"/>
                        </a:p>
                      </a:txBody>
                      <a:tcPr anchor="ctr">
                        <a:blipFill>
                          <a:blip r:embed="rId20"/>
                          <a:stretch>
                            <a:fillRect l="-242857" t="-253488" r="-3810" b="-9302"/>
                          </a:stretch>
                        </a:blipFill>
                      </a:tcPr>
                    </a:tc>
                    <a:extLst>
                      <a:ext uri="{0D108BD9-81ED-4DB2-BD59-A6C34878D82A}">
                        <a16:rowId xmlns:a16="http://schemas.microsoft.com/office/drawing/2014/main" val="10002"/>
                      </a:ext>
                    </a:extLst>
                  </a:tr>
                </a:tbl>
              </a:graphicData>
            </a:graphic>
          </p:graphicFrame>
        </mc:Fallback>
      </mc:AlternateContent>
      <p:sp>
        <p:nvSpPr>
          <p:cNvPr id="51" name="テキスト ボックス 50"/>
          <p:cNvSpPr txBox="1"/>
          <p:nvPr/>
        </p:nvSpPr>
        <p:spPr>
          <a:xfrm>
            <a:off x="5128451" y="3583065"/>
            <a:ext cx="313165" cy="338554"/>
          </a:xfrm>
          <a:prstGeom prst="rect">
            <a:avLst/>
          </a:prstGeom>
          <a:noFill/>
        </p:spPr>
        <p:txBody>
          <a:bodyPr wrap="square" rtlCol="0">
            <a:spAutoFit/>
          </a:bodyPr>
          <a:lstStyle/>
          <a:p>
            <a:r>
              <a:rPr lang="en-US" altLang="ja-JP" sz="1600" dirty="0">
                <a:latin typeface="+mn-ea"/>
                <a:ea typeface="+mn-ea"/>
              </a:rPr>
              <a:t>…</a:t>
            </a:r>
            <a:endParaRPr kumimoji="1" lang="ja-JP" altLang="en-US" sz="1600" dirty="0">
              <a:latin typeface="+mn-ea"/>
              <a:ea typeface="+mn-ea"/>
            </a:endParaRPr>
          </a:p>
        </p:txBody>
      </p:sp>
      <mc:AlternateContent xmlns:mc="http://schemas.openxmlformats.org/markup-compatibility/2006" xmlns:a14="http://schemas.microsoft.com/office/drawing/2010/main">
        <mc:Choice Requires="a14">
          <p:sp>
            <p:nvSpPr>
              <p:cNvPr id="3" name="テキスト ボックス 2"/>
              <p:cNvSpPr txBox="1"/>
              <p:nvPr/>
            </p:nvSpPr>
            <p:spPr>
              <a:xfrm>
                <a:off x="6030761" y="3310338"/>
                <a:ext cx="2682529" cy="756810"/>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ja-JP" altLang="en-US" dirty="0" smtClean="0">
                    <a:latin typeface="Cambria Math" panose="02040503050406030204" pitchFamily="18" charset="0"/>
                  </a:rPr>
                  <a:t>衝突確率は</a:t>
                </a:r>
                <a:endParaRPr lang="en-US" altLang="ja-JP" dirty="0" smtClean="0">
                  <a:latin typeface="Cambria Math" panose="02040503050406030204" pitchFamily="18" charset="0"/>
                </a:endParaRPr>
              </a:p>
              <a:p>
                <a:pPr/>
                <a14:m>
                  <m:oMathPara xmlns:m="http://schemas.openxmlformats.org/officeDocument/2006/math">
                    <m:oMathParaPr>
                      <m:jc m:val="centerGroup"/>
                    </m:oMathParaPr>
                    <m:oMath xmlns:m="http://schemas.openxmlformats.org/officeDocument/2006/math">
                      <m:func>
                        <m:funcPr>
                          <m:ctrlPr>
                            <a:rPr lang="en-US" altLang="ja-JP" b="0" i="1" smtClean="0">
                              <a:latin typeface="Cambria Math" panose="02040503050406030204" pitchFamily="18" charset="0"/>
                            </a:rPr>
                          </m:ctrlPr>
                        </m:funcPr>
                        <m:fName>
                          <m:limLow>
                            <m:limLowPr>
                              <m:ctrlPr>
                                <a:rPr lang="en-US" altLang="ja-JP" b="0" i="1" smtClean="0">
                                  <a:latin typeface="Cambria Math" panose="02040503050406030204" pitchFamily="18" charset="0"/>
                                </a:rPr>
                              </m:ctrlPr>
                            </m:limLowPr>
                            <m:e>
                              <m:r>
                                <m:rPr>
                                  <m:sty m:val="p"/>
                                </m:rPr>
                                <a:rPr lang="en-US" altLang="ja-JP" b="0" i="0" smtClean="0">
                                  <a:latin typeface="Cambria Math" panose="02040503050406030204" pitchFamily="18" charset="0"/>
                                </a:rPr>
                                <m:t>Pr</m:t>
                              </m:r>
                            </m:e>
                            <m:lim>
                              <m:r>
                                <a:rPr lang="en-US" altLang="ja-JP" b="0" i="1" smtClean="0">
                                  <a:latin typeface="Cambria Math" panose="02040503050406030204" pitchFamily="18" charset="0"/>
                                </a:rPr>
                                <m:t>𝐿</m:t>
                              </m:r>
                            </m:lim>
                          </m:limLow>
                        </m:fName>
                        <m:e>
                          <m:r>
                            <a:rPr lang="en-US" altLang="ja-JP" b="0" i="1" smtClean="0">
                              <a:latin typeface="Cambria Math" panose="02040503050406030204" pitchFamily="18" charset="0"/>
                            </a:rPr>
                            <m:t>=</m:t>
                          </m:r>
                        </m:e>
                      </m:func>
                      <m:r>
                        <a:rPr lang="en-US" altLang="ja-JP">
                          <a:latin typeface="Cambria Math" panose="02040503050406030204" pitchFamily="18" charset="0"/>
                        </a:rPr>
                        <m:t>1−</m:t>
                      </m:r>
                      <m:sSup>
                        <m:sSupPr>
                          <m:ctrlPr>
                            <a:rPr lang="en-US" altLang="ja-JP" i="1">
                              <a:latin typeface="Cambria Math" panose="02040503050406030204" pitchFamily="18" charset="0"/>
                            </a:rPr>
                          </m:ctrlPr>
                        </m:sSupPr>
                        <m:e>
                          <m:d>
                            <m:dPr>
                              <m:ctrlPr>
                                <a:rPr lang="en-US" altLang="ja-JP" i="1">
                                  <a:latin typeface="Cambria Math" panose="02040503050406030204" pitchFamily="18" charset="0"/>
                                </a:rPr>
                              </m:ctrlPr>
                            </m:dPr>
                            <m:e>
                              <m:r>
                                <a:rPr lang="en-US" altLang="ja-JP">
                                  <a:latin typeface="Cambria Math" panose="02040503050406030204" pitchFamily="18" charset="0"/>
                                </a:rPr>
                                <m:t>1−</m:t>
                              </m:r>
                              <m:func>
                                <m:funcPr>
                                  <m:ctrlPr>
                                    <a:rPr lang="en-US" altLang="ja-JP" i="1">
                                      <a:latin typeface="Cambria Math" panose="02040503050406030204" pitchFamily="18" charset="0"/>
                                    </a:rPr>
                                  </m:ctrlPr>
                                </m:funcPr>
                                <m:fName>
                                  <m:r>
                                    <m:rPr>
                                      <m:sty m:val="p"/>
                                    </m:rPr>
                                    <a:rPr lang="en-US" altLang="ja-JP">
                                      <a:latin typeface="Cambria Math" panose="02040503050406030204" pitchFamily="18" charset="0"/>
                                    </a:rPr>
                                    <m:t>Pr</m:t>
                                  </m:r>
                                </m:fName>
                                <m:e>
                                  <m:d>
                                    <m:dPr>
                                      <m:ctrlPr>
                                        <a:rPr lang="en-US" altLang="ja-JP" i="1">
                                          <a:latin typeface="Cambria Math" panose="02040503050406030204" pitchFamily="18" charset="0"/>
                                        </a:rPr>
                                      </m:ctrlPr>
                                    </m:dPr>
                                    <m:e>
                                      <m:r>
                                        <a:rPr lang="en-US" altLang="ja-JP" i="1">
                                          <a:latin typeface="Cambria Math" panose="02040503050406030204" pitchFamily="18" charset="0"/>
                                        </a:rPr>
                                        <m:t>𝑥</m:t>
                                      </m:r>
                                      <m:r>
                                        <a:rPr lang="en-US" altLang="ja-JP" i="1">
                                          <a:latin typeface="Cambria Math" panose="02040503050406030204" pitchFamily="18" charset="0"/>
                                        </a:rPr>
                                        <m:t>,</m:t>
                                      </m:r>
                                      <m:r>
                                        <a:rPr lang="en-US" altLang="ja-JP" i="1">
                                          <a:latin typeface="Cambria Math" panose="02040503050406030204" pitchFamily="18" charset="0"/>
                                        </a:rPr>
                                        <m:t>𝑦</m:t>
                                      </m:r>
                                    </m:e>
                                  </m:d>
                                </m:e>
                              </m:func>
                            </m:e>
                          </m:d>
                        </m:e>
                        <m:sup>
                          <m:r>
                            <a:rPr lang="en-US" altLang="ja-JP" i="1">
                              <a:latin typeface="Cambria Math" panose="02040503050406030204" pitchFamily="18" charset="0"/>
                            </a:rPr>
                            <m:t>𝐿</m:t>
                          </m:r>
                        </m:sup>
                      </m:sSup>
                    </m:oMath>
                  </m:oMathPara>
                </a14:m>
                <a:endParaRPr kumimoji="1" lang="ja-JP" altLang="en-US" dirty="0"/>
              </a:p>
            </p:txBody>
          </p:sp>
        </mc:Choice>
        <mc:Fallback xmlns="">
          <p:sp>
            <p:nvSpPr>
              <p:cNvPr id="3" name="テキスト ボックス 2"/>
              <p:cNvSpPr txBox="1">
                <a:spLocks noRot="1" noChangeAspect="1" noMove="1" noResize="1" noEditPoints="1" noAdjustHandles="1" noChangeArrowheads="1" noChangeShapeType="1" noTextEdit="1"/>
              </p:cNvSpPr>
              <p:nvPr/>
            </p:nvSpPr>
            <p:spPr>
              <a:xfrm>
                <a:off x="6030761" y="3310338"/>
                <a:ext cx="2682529" cy="756810"/>
              </a:xfrm>
              <a:prstGeom prst="rect">
                <a:avLst/>
              </a:prstGeom>
              <a:blipFill>
                <a:blip r:embed="rId21"/>
                <a:stretch>
                  <a:fillRect l="-1351" t="-3906"/>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29300803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タイトル 1"/>
              <p:cNvSpPr>
                <a:spLocks noGrp="1"/>
              </p:cNvSpPr>
              <p:nvPr>
                <p:ph type="title"/>
              </p:nvPr>
            </p:nvSpPr>
            <p:spPr/>
            <p:txBody>
              <a:bodyPr/>
              <a:lstStyle/>
              <a:p>
                <a14:m>
                  <m:oMath xmlns:m="http://schemas.openxmlformats.org/officeDocument/2006/math">
                    <m:r>
                      <a:rPr kumimoji="1" lang="en-US" altLang="ja-JP" sz="4000" b="0" i="1" smtClean="0">
                        <a:latin typeface="Cambria Math" panose="02040503050406030204" pitchFamily="18" charset="0"/>
                      </a:rPr>
                      <m:t>𝑝</m:t>
                    </m:r>
                  </m:oMath>
                </a14:m>
                <a:r>
                  <a:rPr kumimoji="1" lang="ja-JP" altLang="en-US" sz="4000" dirty="0" smtClean="0"/>
                  <a:t> 類似探索</a:t>
                </a:r>
                <a:endParaRPr kumimoji="1" lang="ja-JP" altLang="en-US" sz="4000" dirty="0"/>
              </a:p>
            </p:txBody>
          </p:sp>
        </mc:Choice>
        <mc:Fallback xmlns="">
          <p:sp>
            <p:nvSpPr>
              <p:cNvPr id="2" name="タイトル 1"/>
              <p:cNvSpPr>
                <a:spLocks noGrp="1" noRot="1" noChangeAspect="1" noMove="1" noResize="1" noEditPoints="1" noAdjustHandles="1" noChangeArrowheads="1" noChangeShapeType="1" noTextEdit="1"/>
              </p:cNvSpPr>
              <p:nvPr>
                <p:ph type="title"/>
              </p:nvPr>
            </p:nvSpPr>
            <p:spPr>
              <a:blipFill>
                <a:blip r:embed="rId3"/>
                <a:stretch>
                  <a:fillRect b="-1064"/>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200" y="1600200"/>
                <a:ext cx="8218488" cy="4525963"/>
              </a:xfrm>
            </p:spPr>
            <p:txBody>
              <a:bodyPr/>
              <a:lstStyle/>
              <a:p>
                <a:r>
                  <a:rPr lang="ja-JP" altLang="en-US" sz="2400" dirty="0" smtClean="0"/>
                  <a:t>閾値以内の類似度になる全てのペアを探索</a:t>
                </a:r>
                <a:endParaRPr lang="en-US" altLang="ja-JP" sz="2400" dirty="0" smtClean="0"/>
              </a:p>
              <a:p>
                <a:pPr lvl="1"/>
                <a:r>
                  <a:rPr lang="ja-JP" altLang="en-US" sz="2000" dirty="0" smtClean="0"/>
                  <a:t>再現率</a:t>
                </a:r>
                <a14:m>
                  <m:oMath xmlns:m="http://schemas.openxmlformats.org/officeDocument/2006/math">
                    <m:r>
                      <a:rPr lang="en-US" altLang="ja-JP" sz="2000" b="0" i="0" smtClean="0">
                        <a:latin typeface="Cambria Math" panose="02040503050406030204" pitchFamily="18" charset="0"/>
                      </a:rPr>
                      <m:t> </m:t>
                    </m:r>
                    <m:r>
                      <a:rPr lang="en-US" altLang="ja-JP" sz="2000" b="0" i="1" smtClean="0">
                        <a:latin typeface="Cambria Math" panose="02040503050406030204" pitchFamily="18" charset="0"/>
                      </a:rPr>
                      <m:t>𝑝</m:t>
                    </m:r>
                  </m:oMath>
                </a14:m>
                <a:r>
                  <a:rPr kumimoji="1" lang="ja-JP" altLang="en-US" sz="2000" dirty="0" smtClean="0"/>
                  <a:t> 以上 かつ </a:t>
                </a:r>
                <a:r>
                  <a:rPr lang="ja-JP" altLang="en-US" sz="2000" dirty="0" smtClean="0"/>
                  <a:t>できるだけ小さい探索時間</a:t>
                </a:r>
                <a:endParaRPr lang="en-US" altLang="ja-JP" sz="2000" dirty="0" smtClean="0"/>
              </a:p>
              <a:p>
                <a:pPr lvl="1"/>
                <a:r>
                  <a:rPr lang="ja-JP" altLang="en-US" sz="2000" dirty="0" smtClean="0"/>
                  <a:t>全てのペアを探索するために</a:t>
                </a:r>
                <a:r>
                  <a:rPr lang="en-US" altLang="ja-JP" sz="2000" dirty="0"/>
                  <a:t>LSH</a:t>
                </a:r>
                <a:r>
                  <a:rPr lang="ja-JP" altLang="en-US" sz="2000" dirty="0"/>
                  <a:t>を</a:t>
                </a:r>
                <a:r>
                  <a:rPr lang="ja-JP" altLang="en-US" sz="2000" dirty="0" smtClean="0"/>
                  <a:t>使う</a:t>
                </a:r>
                <a:endParaRPr lang="en-US" altLang="ja-JP" sz="2000" dirty="0"/>
              </a:p>
              <a:p>
                <a:r>
                  <a:rPr lang="ja-JP" altLang="en-US" sz="2400" dirty="0" smtClean="0"/>
                  <a:t>多次元な多数のベクトルを対象</a:t>
                </a:r>
                <a:endParaRPr lang="en-US" altLang="ja-JP" sz="2400" dirty="0" smtClean="0"/>
              </a:p>
              <a:p>
                <a:endParaRPr lang="en-US" altLang="ja-JP" sz="2400" dirty="0" smtClean="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200" y="1600200"/>
                <a:ext cx="8218488" cy="4525963"/>
              </a:xfrm>
              <a:blipFill>
                <a:blip r:embed="rId4"/>
                <a:stretch>
                  <a:fillRect l="-964" t="-1482"/>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4" name="テキスト ボックス 3"/>
              <p:cNvSpPr txBox="1"/>
              <p:nvPr/>
            </p:nvSpPr>
            <p:spPr>
              <a:xfrm>
                <a:off x="666709" y="3725816"/>
                <a:ext cx="4591091" cy="190500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2800" dirty="0" smtClean="0"/>
                  <a:t>再現率</a:t>
                </a:r>
                <a:endParaRPr kumimoji="1" lang="en-US" altLang="ja-JP" sz="2800" dirty="0" smtClean="0"/>
              </a:p>
              <a:p>
                <a:endParaRPr kumimoji="1" lang="en-US" altLang="ja-JP" sz="2000" b="0" i="1" dirty="0" smtClean="0">
                  <a:latin typeface="Cambria Math" panose="02040503050406030204" pitchFamily="18" charset="0"/>
                </a:endParaRPr>
              </a:p>
              <a:p>
                <a:pPr/>
                <a14:m>
                  <m:oMathPara xmlns:m="http://schemas.openxmlformats.org/officeDocument/2006/math">
                    <m:oMathParaPr>
                      <m:jc m:val="centerGroup"/>
                    </m:oMathParaPr>
                    <m:oMath xmlns:m="http://schemas.openxmlformats.org/officeDocument/2006/math">
                      <m:f>
                        <m:fPr>
                          <m:ctrlPr>
                            <a:rPr kumimoji="1" lang="en-US" altLang="ja-JP" sz="2000" b="0" i="1" smtClean="0">
                              <a:latin typeface="Cambria Math" panose="02040503050406030204" pitchFamily="18" charset="0"/>
                            </a:rPr>
                          </m:ctrlPr>
                        </m:fPr>
                        <m:num>
                          <m:r>
                            <m:rPr>
                              <m:sty m:val="p"/>
                            </m:rPr>
                            <a:rPr kumimoji="1" lang="en-US" altLang="ja-JP" sz="2000" b="0" i="0" smtClean="0">
                              <a:latin typeface="Cambria Math" panose="02040503050406030204" pitchFamily="18" charset="0"/>
                            </a:rPr>
                            <m:t>LSH</m:t>
                          </m:r>
                          <m:r>
                            <a:rPr lang="ja-JP" altLang="en-US" sz="2000" i="1">
                              <a:latin typeface="Cambria Math" panose="02040503050406030204" pitchFamily="18" charset="0"/>
                            </a:rPr>
                            <m:t>を</m:t>
                          </m:r>
                          <m:r>
                            <a:rPr lang="ja-JP" altLang="en-US" sz="2000" i="1" smtClean="0">
                              <a:latin typeface="Cambria Math" panose="02040503050406030204" pitchFamily="18" charset="0"/>
                            </a:rPr>
                            <m:t>用いて</m:t>
                          </m:r>
                          <m:r>
                            <a:rPr lang="ja-JP" altLang="en-US" sz="2000" i="1">
                              <a:latin typeface="Cambria Math" panose="02040503050406030204" pitchFamily="18" charset="0"/>
                            </a:rPr>
                            <m:t>求めた</m:t>
                          </m:r>
                          <m:r>
                            <a:rPr lang="ja-JP" altLang="en-US" sz="2000" i="1" smtClean="0">
                              <a:latin typeface="Cambria Math" panose="02040503050406030204" pitchFamily="18" charset="0"/>
                            </a:rPr>
                            <m:t>ペアの</m:t>
                          </m:r>
                          <m:r>
                            <a:rPr lang="ja-JP" altLang="en-US" sz="2000" i="1">
                              <a:latin typeface="Cambria Math" panose="02040503050406030204" pitchFamily="18" charset="0"/>
                            </a:rPr>
                            <m:t>数</m:t>
                          </m:r>
                        </m:num>
                        <m:den>
                          <m:r>
                            <a:rPr lang="ja-JP" altLang="en-US" sz="2000" i="1">
                              <a:latin typeface="Cambria Math" panose="02040503050406030204" pitchFamily="18" charset="0"/>
                            </a:rPr>
                            <m:t>全て</m:t>
                          </m:r>
                          <m:r>
                            <a:rPr lang="ja-JP" altLang="en-US" sz="2000" i="1" smtClean="0">
                              <a:latin typeface="Cambria Math" panose="02040503050406030204" pitchFamily="18" charset="0"/>
                            </a:rPr>
                            <m:t>の</m:t>
                          </m:r>
                          <m:r>
                            <a:rPr lang="ja-JP" altLang="en-US" sz="2000" i="1">
                              <a:latin typeface="Cambria Math" panose="02040503050406030204" pitchFamily="18" charset="0"/>
                            </a:rPr>
                            <m:t>距離</m:t>
                          </m:r>
                          <m:r>
                            <a:rPr lang="ja-JP" altLang="en-US" sz="2000" i="1" smtClean="0">
                              <a:latin typeface="Cambria Math" panose="02040503050406030204" pitchFamily="18" charset="0"/>
                            </a:rPr>
                            <m:t>を</m:t>
                          </m:r>
                          <m:r>
                            <a:rPr lang="ja-JP" altLang="en-US" sz="2000" i="1">
                              <a:latin typeface="Cambria Math" panose="02040503050406030204" pitchFamily="18" charset="0"/>
                            </a:rPr>
                            <m:t>計算し</m:t>
                          </m:r>
                          <m:r>
                            <a:rPr lang="ja-JP" altLang="en-US" sz="2000" i="1" smtClean="0">
                              <a:latin typeface="Cambria Math" panose="02040503050406030204" pitchFamily="18" charset="0"/>
                            </a:rPr>
                            <m:t>て</m:t>
                          </m:r>
                          <m:r>
                            <a:rPr lang="ja-JP" altLang="en-US" sz="2000" i="1">
                              <a:latin typeface="Cambria Math" panose="02040503050406030204" pitchFamily="18" charset="0"/>
                            </a:rPr>
                            <m:t>求めたペア</m:t>
                          </m:r>
                          <m:r>
                            <a:rPr lang="ja-JP" altLang="en-US" sz="2000" i="1" smtClean="0">
                              <a:latin typeface="Cambria Math" panose="02040503050406030204" pitchFamily="18" charset="0"/>
                            </a:rPr>
                            <m:t>の</m:t>
                          </m:r>
                          <m:r>
                            <a:rPr lang="ja-JP" altLang="en-US" sz="2000" i="1">
                              <a:latin typeface="Cambria Math" panose="02040503050406030204" pitchFamily="18" charset="0"/>
                            </a:rPr>
                            <m:t>数</m:t>
                          </m:r>
                        </m:den>
                      </m:f>
                    </m:oMath>
                  </m:oMathPara>
                </a14:m>
                <a:endParaRPr kumimoji="1" lang="en-US" altLang="ja-JP" sz="2800" dirty="0" smtClean="0"/>
              </a:p>
              <a:p>
                <a:endParaRPr kumimoji="1" lang="en-US" altLang="ja-JP" sz="2800" dirty="0" smtClean="0"/>
              </a:p>
            </p:txBody>
          </p:sp>
        </mc:Choice>
        <mc:Fallback xmlns="">
          <p:sp>
            <p:nvSpPr>
              <p:cNvPr id="4" name="テキスト ボックス 3"/>
              <p:cNvSpPr txBox="1">
                <a:spLocks noRot="1" noChangeAspect="1" noMove="1" noResize="1" noEditPoints="1" noAdjustHandles="1" noChangeArrowheads="1" noChangeShapeType="1" noTextEdit="1"/>
              </p:cNvSpPr>
              <p:nvPr/>
            </p:nvSpPr>
            <p:spPr>
              <a:xfrm>
                <a:off x="666709" y="3725816"/>
                <a:ext cx="4591091" cy="1905009"/>
              </a:xfrm>
              <a:prstGeom prst="rect">
                <a:avLst/>
              </a:prstGeom>
              <a:blipFill>
                <a:blip r:embed="rId5"/>
                <a:stretch>
                  <a:fillRect l="-2375" t="-3470"/>
                </a:stretch>
              </a:blipFill>
            </p:spPr>
            <p:txBody>
              <a:bodyPr/>
              <a:lstStyle/>
              <a:p>
                <a:r>
                  <a:rPr lang="ja-JP" altLang="en-US">
                    <a:noFill/>
                  </a:rPr>
                  <a:t> </a:t>
                </a:r>
              </a:p>
            </p:txBody>
          </p:sp>
        </mc:Fallback>
      </mc:AlternateContent>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9</a:t>
            </a:fld>
            <a:endParaRPr lang="en-US" altLang="ja-JP"/>
          </a:p>
        </p:txBody>
      </p:sp>
      <p:sp>
        <p:nvSpPr>
          <p:cNvPr id="6" name="楕円 5"/>
          <p:cNvSpPr/>
          <p:nvPr/>
        </p:nvSpPr>
        <p:spPr>
          <a:xfrm>
            <a:off x="5618747" y="3368842"/>
            <a:ext cx="3152274" cy="2895684"/>
          </a:xfrm>
          <a:prstGeom prst="ellipse">
            <a:avLst/>
          </a:prstGeom>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7" name="楕円 6"/>
          <p:cNvSpPr/>
          <p:nvPr/>
        </p:nvSpPr>
        <p:spPr>
          <a:xfrm>
            <a:off x="5895471" y="3368842"/>
            <a:ext cx="2598821" cy="2400347"/>
          </a:xfrm>
          <a:prstGeom prst="ellipse">
            <a:avLst/>
          </a:prstGeom>
          <a:solidFill>
            <a:srgbClr val="FFFF00"/>
          </a:solidFill>
          <a:ln>
            <a:solidFill>
              <a:srgbClr val="92D05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en-US" altLang="ja-JP" b="1" dirty="0" smtClean="0">
                <a:solidFill>
                  <a:srgbClr val="FF0000"/>
                </a:solidFill>
                <a:latin typeface="+mj-ea"/>
                <a:ea typeface="+mj-ea"/>
              </a:rPr>
              <a:t>LSH</a:t>
            </a:r>
            <a:r>
              <a:rPr kumimoji="1" lang="ja-JP" altLang="en-US" b="1" dirty="0" smtClean="0">
                <a:solidFill>
                  <a:srgbClr val="FF0000"/>
                </a:solidFill>
                <a:latin typeface="+mj-ea"/>
                <a:ea typeface="+mj-ea"/>
              </a:rPr>
              <a:t>を用いて</a:t>
            </a:r>
            <a:endParaRPr kumimoji="1" lang="en-US" altLang="ja-JP" b="1" dirty="0" smtClean="0">
              <a:solidFill>
                <a:srgbClr val="FF0000"/>
              </a:solidFill>
              <a:latin typeface="+mj-ea"/>
              <a:ea typeface="+mj-ea"/>
            </a:endParaRPr>
          </a:p>
          <a:p>
            <a:pPr algn="ctr"/>
            <a:r>
              <a:rPr kumimoji="1" lang="ja-JP" altLang="en-US" b="1" dirty="0" smtClean="0">
                <a:solidFill>
                  <a:srgbClr val="FF0000"/>
                </a:solidFill>
                <a:latin typeface="+mj-ea"/>
                <a:ea typeface="+mj-ea"/>
              </a:rPr>
              <a:t>求めたペア</a:t>
            </a:r>
            <a:endParaRPr kumimoji="1" lang="ja-JP" altLang="en-US" b="1" dirty="0">
              <a:solidFill>
                <a:srgbClr val="FF0000"/>
              </a:solidFill>
              <a:latin typeface="+mj-ea"/>
              <a:ea typeface="+mj-ea"/>
            </a:endParaRPr>
          </a:p>
        </p:txBody>
      </p:sp>
      <p:sp>
        <p:nvSpPr>
          <p:cNvPr id="8" name="テキスト ボックス 7"/>
          <p:cNvSpPr txBox="1"/>
          <p:nvPr/>
        </p:nvSpPr>
        <p:spPr>
          <a:xfrm>
            <a:off x="6844143" y="2999510"/>
            <a:ext cx="2108269" cy="369332"/>
          </a:xfrm>
          <a:prstGeom prst="rect">
            <a:avLst/>
          </a:prstGeom>
          <a:noFill/>
        </p:spPr>
        <p:txBody>
          <a:bodyPr wrap="none" rtlCol="0">
            <a:spAutoFit/>
          </a:bodyPr>
          <a:lstStyle/>
          <a:p>
            <a:r>
              <a:rPr lang="ja-JP" altLang="en-US" b="1" dirty="0">
                <a:solidFill>
                  <a:schemeClr val="accent2"/>
                </a:solidFill>
              </a:rPr>
              <a:t>全</a:t>
            </a:r>
            <a:r>
              <a:rPr lang="ja-JP" altLang="en-US" b="1" dirty="0" smtClean="0">
                <a:solidFill>
                  <a:schemeClr val="accent2"/>
                </a:solidFill>
              </a:rPr>
              <a:t>てのクローンペア</a:t>
            </a:r>
            <a:endParaRPr kumimoji="1" lang="ja-JP" altLang="en-US" b="1" dirty="0">
              <a:solidFill>
                <a:schemeClr val="accent2"/>
              </a:solidFill>
            </a:endParaRPr>
          </a:p>
        </p:txBody>
      </p:sp>
      <p:sp>
        <p:nvSpPr>
          <p:cNvPr id="9" name="テキスト ボックス 8"/>
          <p:cNvSpPr txBox="1"/>
          <p:nvPr/>
        </p:nvSpPr>
        <p:spPr>
          <a:xfrm>
            <a:off x="6394822" y="5766698"/>
            <a:ext cx="1600118" cy="338554"/>
          </a:xfrm>
          <a:prstGeom prst="rect">
            <a:avLst/>
          </a:prstGeom>
          <a:noFill/>
        </p:spPr>
        <p:txBody>
          <a:bodyPr wrap="none" rtlCol="0">
            <a:spAutoFit/>
          </a:bodyPr>
          <a:lstStyle/>
          <a:p>
            <a:r>
              <a:rPr lang="ja-JP" altLang="en-US" sz="1600" b="1" dirty="0" smtClean="0"/>
              <a:t>検出漏れのペア</a:t>
            </a:r>
            <a:endParaRPr kumimoji="1" lang="ja-JP" altLang="en-US" sz="1600" b="1" dirty="0"/>
          </a:p>
        </p:txBody>
      </p:sp>
    </p:spTree>
    <p:extLst>
      <p:ext uri="{BB962C8B-B14F-4D97-AF65-F5344CB8AC3E}">
        <p14:creationId xmlns:p14="http://schemas.microsoft.com/office/powerpoint/2010/main" val="3682723061"/>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inoueken.potx" id="{014318ED-02BF-48A5-90E4-089C5B0CAC9A}" vid="{650E900F-37A1-42E1-97CE-302AAF14E1F5}"/>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inoueken</Template>
  <TotalTime>15696</TotalTime>
  <Words>3343</Words>
  <Application>Microsoft Office PowerPoint</Application>
  <PresentationFormat>画面に合わせる (4:3)</PresentationFormat>
  <Paragraphs>448</Paragraphs>
  <Slides>23</Slides>
  <Notes>20</Notes>
  <HiddenSlides>5</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23</vt:i4>
      </vt:variant>
    </vt:vector>
  </HeadingPairs>
  <TitlesOfParts>
    <vt:vector size="29" baseType="lpstr">
      <vt:lpstr>ＭＳ Ｐゴシック</vt:lpstr>
      <vt:lpstr>游ゴシック</vt:lpstr>
      <vt:lpstr>游ゴシック Light</vt:lpstr>
      <vt:lpstr>Arial</vt:lpstr>
      <vt:lpstr>Cambria Math</vt:lpstr>
      <vt:lpstr>Sel-CoolMetal-white</vt:lpstr>
      <vt:lpstr>局所性鋭敏型ハッシュを 用いたコードクローン検出の ためのパラメータ決定手法</vt:lpstr>
      <vt:lpstr>局所性鋭敏型ハッシュ(LSH)</vt:lpstr>
      <vt:lpstr>コードクローン</vt:lpstr>
      <vt:lpstr>LSHを用いるコードクローン検出法(1/2)</vt:lpstr>
      <vt:lpstr>LSHを用いるコードクローン検出法(2/2)</vt:lpstr>
      <vt:lpstr>ブロッククローン検出法のアルゴリズム</vt:lpstr>
      <vt:lpstr>ブロッククローン検出法の検出速度</vt:lpstr>
      <vt:lpstr>類似探索アルゴリズム[3]</vt:lpstr>
      <vt:lpstr>p 類似探索</vt:lpstr>
      <vt:lpstr>研究概要</vt:lpstr>
      <vt:lpstr>FALCONNのハッシュ関数</vt:lpstr>
      <vt:lpstr>p 類似探索のためのパラメータ決定</vt:lpstr>
      <vt:lpstr>STEP Ⅰ</vt:lpstr>
      <vt:lpstr>STEP Ⅱ</vt:lpstr>
      <vt:lpstr>評価実験</vt:lpstr>
      <vt:lpstr>実験対象</vt:lpstr>
      <vt:lpstr>実験結果</vt:lpstr>
      <vt:lpstr>まとめと今後の課題</vt:lpstr>
      <vt:lpstr>FALCONNのパラメータ決定</vt:lpstr>
      <vt:lpstr>コードクローンの分類[1]</vt:lpstr>
      <vt:lpstr>衝突確率</vt:lpstr>
      <vt:lpstr>研究概要</vt:lpstr>
      <vt:lpstr>FALCONNのパラメータ</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徳井翔梧</dc:creator>
  <cp:lastModifiedBy>徳井翔梧</cp:lastModifiedBy>
  <cp:revision>449</cp:revision>
  <dcterms:created xsi:type="dcterms:W3CDTF">2018-02-14T07:10:11Z</dcterms:created>
  <dcterms:modified xsi:type="dcterms:W3CDTF">2018-03-07T06:08:33Z</dcterms:modified>
</cp:coreProperties>
</file>