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1"/>
  </p:notesMasterIdLst>
  <p:sldIdLst>
    <p:sldId id="256" r:id="rId2"/>
    <p:sldId id="272" r:id="rId3"/>
    <p:sldId id="257" r:id="rId4"/>
    <p:sldId id="269" r:id="rId5"/>
    <p:sldId id="271" r:id="rId6"/>
    <p:sldId id="258" r:id="rId7"/>
    <p:sldId id="267" r:id="rId8"/>
    <p:sldId id="259" r:id="rId9"/>
    <p:sldId id="276" r:id="rId10"/>
    <p:sldId id="260" r:id="rId11"/>
    <p:sldId id="268" r:id="rId12"/>
    <p:sldId id="263" r:id="rId13"/>
    <p:sldId id="261" r:id="rId14"/>
    <p:sldId id="262" r:id="rId15"/>
    <p:sldId id="264" r:id="rId16"/>
    <p:sldId id="265" r:id="rId17"/>
    <p:sldId id="274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45EC5-D938-4C70-B1D3-87BD3EFF48CC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8DD9E-6FCB-4714-BF60-FC30266C1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470-5E40-447B-9BC9-B5F9B6F625EC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6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8B8B-76AF-4F85-9E0F-8DA255BB461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D480-0E06-435E-A1F1-B0ECB08B200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4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5DAF-28A9-44D6-9E6A-2F704D5097E3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2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371E-8635-4D18-883F-46BEC6115FF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1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7EF4-6EC2-4E10-A321-BABFE4835F2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1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D973-2398-4E55-BA43-9D6E4ED1745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C0BD-0974-4776-83A4-B5187131A84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F711-C47C-496E-B945-15300538DB49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8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DF7F-9243-4382-A5EA-EAC5C9FE174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4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3325-4E7C-4678-B7CC-061C9462D01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690" y="2857014"/>
            <a:ext cx="6855755" cy="157367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+mn-lt"/>
              </a:rPr>
              <a:t>A Generalized Model for Visualizing Library Popularity, Adoption, and Diffusion within a Software Ecosystem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577" y="4794704"/>
            <a:ext cx="5123755" cy="814678"/>
          </a:xfrm>
        </p:spPr>
        <p:txBody>
          <a:bodyPr/>
          <a:lstStyle/>
          <a:p>
            <a:r>
              <a:rPr lang="en-US" b="1" u="sng" dirty="0" err="1" smtClean="0"/>
              <a:t>Raula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Gaikovina</a:t>
            </a:r>
            <a:r>
              <a:rPr lang="en-US" b="1" u="sng" dirty="0" smtClean="0"/>
              <a:t> Kula</a:t>
            </a:r>
            <a:r>
              <a:rPr lang="en-US" dirty="0" smtClean="0"/>
              <a:t>, Coen De </a:t>
            </a:r>
            <a:r>
              <a:rPr lang="en-US" dirty="0" err="1" smtClean="0"/>
              <a:t>Roover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Daniel M German, Takashi </a:t>
            </a:r>
            <a:r>
              <a:rPr lang="en-US" dirty="0" err="1" smtClean="0"/>
              <a:t>Ishio</a:t>
            </a:r>
            <a:r>
              <a:rPr lang="en-US" dirty="0" smtClean="0"/>
              <a:t>, </a:t>
            </a:r>
            <a:r>
              <a:rPr lang="en-US" dirty="0" err="1" smtClean="0"/>
              <a:t>Katsuro</a:t>
            </a:r>
            <a:r>
              <a:rPr lang="en-US" dirty="0" smtClean="0"/>
              <a:t> Inoue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716" y="258790"/>
            <a:ext cx="835361" cy="793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51" y="258790"/>
            <a:ext cx="808855" cy="79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387" y="258790"/>
            <a:ext cx="673631" cy="793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328" y="258790"/>
            <a:ext cx="908485" cy="793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2552" y="6235314"/>
            <a:ext cx="469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SANER’18 – March 22</a:t>
            </a:r>
            <a:r>
              <a:rPr lang="en-US" baseline="30000" dirty="0" smtClean="0"/>
              <a:t>nd</a:t>
            </a:r>
            <a:r>
              <a:rPr lang="en-US" dirty="0" smtClean="0"/>
              <a:t> 2018, Campobasso, Italy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55" y="5861649"/>
            <a:ext cx="879894" cy="9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2" y="13882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Software Universe Graph (SUG)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4102" y="2452210"/>
            <a:ext cx="2626271" cy="24714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Node Properties</a:t>
            </a:r>
          </a:p>
          <a:p>
            <a:pPr lvl="1"/>
            <a:r>
              <a:rPr lang="en-US" sz="2100" dirty="0" smtClean="0"/>
              <a:t>unique-name</a:t>
            </a:r>
          </a:p>
          <a:p>
            <a:pPr lvl="1"/>
            <a:r>
              <a:rPr lang="en-US" sz="2100" dirty="0" smtClean="0"/>
              <a:t>version </a:t>
            </a:r>
          </a:p>
          <a:p>
            <a:pPr lvl="1"/>
            <a:r>
              <a:rPr lang="en-US" sz="2100" dirty="0" smtClean="0"/>
              <a:t>timestamp</a:t>
            </a:r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73" y="2044542"/>
            <a:ext cx="5265821" cy="36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75" y="148412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Software Universe Graph (SUG)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87" y="1413590"/>
            <a:ext cx="3551631" cy="233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69" y="3886674"/>
            <a:ext cx="3551631" cy="24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SUG Operations (1 of 2)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9" y="1795391"/>
            <a:ext cx="8334379" cy="34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SUG Operations (2 of 2)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1" y="2380247"/>
            <a:ext cx="8211380" cy="35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890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Empirical Study using the SUG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9" y="3623056"/>
            <a:ext cx="6022763" cy="1637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31" y="5295403"/>
            <a:ext cx="742950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467" y="5357316"/>
            <a:ext cx="753268" cy="804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958" y="1617575"/>
            <a:ext cx="8006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NimbusRomNo9L-Regu"/>
              </a:rPr>
              <a:t>Our goal </a:t>
            </a:r>
            <a:r>
              <a:rPr lang="en-GB" dirty="0" smtClean="0">
                <a:latin typeface="NimbusRomNo9L-Regu"/>
              </a:rPr>
              <a:t>is to:</a:t>
            </a:r>
          </a:p>
          <a:p>
            <a:pPr algn="just"/>
            <a:r>
              <a:rPr lang="en-GB" dirty="0" smtClean="0">
                <a:latin typeface="NimbusRomNo9L-Regu"/>
              </a:rPr>
              <a:t>(</a:t>
            </a:r>
            <a:r>
              <a:rPr lang="en-GB" dirty="0">
                <a:latin typeface="NimbusRomNo9L-Regu"/>
              </a:rPr>
              <a:t>1) construct real-world SUG models to show its practical</a:t>
            </a:r>
          </a:p>
          <a:p>
            <a:pPr algn="just"/>
            <a:r>
              <a:rPr lang="en-GB" dirty="0">
                <a:latin typeface="NimbusRomNo9L-Regu"/>
              </a:rPr>
              <a:t>application </a:t>
            </a:r>
            <a:r>
              <a:rPr lang="en-GB" dirty="0" smtClean="0">
                <a:latin typeface="NimbusRomNo9L-Regu"/>
              </a:rPr>
              <a:t>and</a:t>
            </a:r>
          </a:p>
          <a:p>
            <a:pPr algn="just"/>
            <a:r>
              <a:rPr lang="en-GB" dirty="0" smtClean="0">
                <a:latin typeface="NimbusRomNo9L-Regu"/>
              </a:rPr>
              <a:t>(</a:t>
            </a:r>
            <a:r>
              <a:rPr lang="en-GB" dirty="0">
                <a:latin typeface="NimbusRomNo9L-Regu"/>
              </a:rPr>
              <a:t>2) demonstrate </a:t>
            </a:r>
            <a:r>
              <a:rPr lang="en-GB" dirty="0" smtClean="0">
                <a:latin typeface="NimbusRomNo9L-Regu"/>
              </a:rPr>
              <a:t>visualization </a:t>
            </a:r>
            <a:r>
              <a:rPr lang="en-GB" dirty="0">
                <a:latin typeface="NimbusRomNo9L-Regu"/>
              </a:rPr>
              <a:t>usefulness in library dependency</a:t>
            </a:r>
          </a:p>
          <a:p>
            <a:pPr algn="just"/>
            <a:r>
              <a:rPr lang="en-GB" dirty="0">
                <a:latin typeface="NimbusRomNo9L-Regu"/>
              </a:rPr>
              <a:t>management through several case studies.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3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94993" y="4880919"/>
            <a:ext cx="7679908" cy="15690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Other </a:t>
            </a:r>
            <a:r>
              <a:rPr lang="en-US" sz="2400" dirty="0" err="1" smtClean="0"/>
              <a:t>heatmaps</a:t>
            </a:r>
            <a:r>
              <a:rPr lang="en-US" sz="2400" dirty="0" smtClean="0"/>
              <a:t> of SUG operations (i.e., Lineage and coexistence rankings)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93" y="1814045"/>
            <a:ext cx="3630491" cy="2825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23" y="1814045"/>
            <a:ext cx="3578894" cy="28285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08385" y="168442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SUG Visualizations (1 of 2)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923315"/>
            <a:ext cx="742950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436" y="985228"/>
            <a:ext cx="753268" cy="8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69" y="-8864"/>
            <a:ext cx="7200900" cy="14859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SUG Visualizations (2 of 2)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2987" y="5756111"/>
            <a:ext cx="7683523" cy="867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Popularity trends (i.e., popularity and diffusion)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02" y="1407466"/>
            <a:ext cx="6013004" cy="2133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03" y="3612594"/>
            <a:ext cx="6013004" cy="2135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4" y="2040902"/>
            <a:ext cx="742950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651" y="4277869"/>
            <a:ext cx="753268" cy="8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98"/>
            <a:ext cx="9144000" cy="6290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3" y="185738"/>
            <a:ext cx="4626702" cy="944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518" y="1257387"/>
            <a:ext cx="4392259" cy="3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Way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4400" dirty="0" smtClean="0">
                <a:solidFill>
                  <a:schemeClr val="tx2"/>
                </a:solidFill>
              </a:rPr>
              <a:t>Forward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326"/>
            <a:ext cx="7886700" cy="41956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algorithms from SUG operations: </a:t>
            </a:r>
            <a:r>
              <a:rPr lang="en-US" sz="3200" dirty="0">
                <a:solidFill>
                  <a:schemeClr val="tx2"/>
                </a:solidFill>
              </a:rPr>
              <a:t>E</a:t>
            </a:r>
            <a:r>
              <a:rPr lang="en-US" sz="3200" dirty="0" smtClean="0">
                <a:solidFill>
                  <a:schemeClr val="tx2"/>
                </a:solidFill>
              </a:rPr>
              <a:t>xplore more operations and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Interactive visualizations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Scalability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chemeClr val="tx2"/>
                </a:solidFill>
              </a:rPr>
              <a:t>Empirical Studies (i.e., using libraries.io data)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User Studies: </a:t>
            </a:r>
            <a:r>
              <a:rPr lang="en-US" sz="3200" dirty="0" smtClean="0">
                <a:solidFill>
                  <a:schemeClr val="tx2"/>
                </a:solidFill>
              </a:rPr>
              <a:t>Real-time user visualization and navigation. </a:t>
            </a:r>
          </a:p>
          <a:p>
            <a:r>
              <a:rPr lang="en-GB" sz="3200" dirty="0" smtClean="0">
                <a:solidFill>
                  <a:schemeClr val="tx2"/>
                </a:solidFill>
              </a:rPr>
              <a:t>Combine </a:t>
            </a:r>
            <a:r>
              <a:rPr lang="en-GB" sz="3200" dirty="0">
                <a:solidFill>
                  <a:schemeClr val="tx2"/>
                </a:solidFill>
              </a:rPr>
              <a:t>with </a:t>
            </a:r>
            <a:r>
              <a:rPr lang="en-GB" sz="3200" dirty="0">
                <a:solidFill>
                  <a:srgbClr val="FF0000"/>
                </a:solidFill>
              </a:rPr>
              <a:t>Code Analysis, Social and Technical </a:t>
            </a:r>
            <a:r>
              <a:rPr lang="en-GB" sz="3200" dirty="0" smtClean="0">
                <a:solidFill>
                  <a:srgbClr val="FF0000"/>
                </a:solidFill>
              </a:rPr>
              <a:t>Features </a:t>
            </a:r>
            <a:r>
              <a:rPr lang="en-GB" sz="3200" dirty="0" smtClean="0">
                <a:solidFill>
                  <a:schemeClr val="tx2"/>
                </a:solidFill>
              </a:rPr>
              <a:t>at the API level.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609" y="209909"/>
            <a:ext cx="4056742" cy="273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5" y="3723732"/>
            <a:ext cx="2184170" cy="1436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397" y="4453117"/>
            <a:ext cx="2172913" cy="1553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57" y="209909"/>
            <a:ext cx="3746409" cy="2737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35" y="3077286"/>
            <a:ext cx="514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 me for more information: raula-k@is.naist.jp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609" y="3576095"/>
            <a:ext cx="3944501" cy="26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4951" y="5638345"/>
            <a:ext cx="68234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https://rantingcrow.wordpress.com/2016/02/08/monday-moaning-monkey-wisdom/</a:t>
            </a:r>
          </a:p>
        </p:txBody>
      </p:sp>
      <p:pic>
        <p:nvPicPr>
          <p:cNvPr id="3074" name="Picture 2" descr="the-internet-monkey-see-monkey-do-demotivational-poster-1286917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55" y="680334"/>
            <a:ext cx="6680260" cy="50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3" y="447941"/>
            <a:ext cx="8187547" cy="74295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…‘Wisdom of the crowd’ is the new </a:t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sz="4400" dirty="0" smtClean="0">
                <a:solidFill>
                  <a:schemeClr val="tx2"/>
                </a:solidFill>
              </a:rPr>
              <a:t>(or not so new) search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C92F-34B8-4FFD-B18A-94EFDDBA4FB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0" y="1932623"/>
            <a:ext cx="3222959" cy="156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1" y="4522871"/>
            <a:ext cx="2612874" cy="12019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1639" y="5740818"/>
            <a:ext cx="2707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https://www.amazon.com</a:t>
            </a:r>
            <a:endParaRPr lang="en-GB" sz="1000" dirty="0"/>
          </a:p>
        </p:txBody>
      </p:sp>
      <p:sp>
        <p:nvSpPr>
          <p:cNvPr id="11" name="Rectangle 10"/>
          <p:cNvSpPr/>
          <p:nvPr/>
        </p:nvSpPr>
        <p:spPr>
          <a:xfrm>
            <a:off x="380031" y="3402102"/>
            <a:ext cx="26950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smtClean="0"/>
              <a:t>www.google.co.jp</a:t>
            </a:r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128" y="1903647"/>
            <a:ext cx="1856767" cy="1653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612" y="4038132"/>
            <a:ext cx="1085143" cy="423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655" y="4461154"/>
            <a:ext cx="2483240" cy="110709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108744" y="5700255"/>
            <a:ext cx="60126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And is run by algorithms…</a:t>
            </a:r>
            <a:endParaRPr lang="en-GB" sz="4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792" y="4162348"/>
            <a:ext cx="1362315" cy="3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C92F-34B8-4FFD-B18A-94EFDDBA4FB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2" y="82058"/>
            <a:ext cx="6302997" cy="63337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9042" y="6415802"/>
            <a:ext cx="17059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https://libraries.io/languages</a:t>
            </a:r>
          </a:p>
        </p:txBody>
      </p:sp>
    </p:spTree>
    <p:extLst>
      <p:ext uri="{BB962C8B-B14F-4D97-AF65-F5344CB8AC3E}">
        <p14:creationId xmlns:p14="http://schemas.microsoft.com/office/powerpoint/2010/main" val="15497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73" y="327932"/>
            <a:ext cx="7886700" cy="122482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Plethora of Empirical Studies at API and Library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72" y="1880582"/>
            <a:ext cx="5339013" cy="3949533"/>
          </a:xfrm>
        </p:spPr>
        <p:txBody>
          <a:bodyPr>
            <a:normAutofit/>
          </a:bodyPr>
          <a:lstStyle/>
          <a:p>
            <a:r>
              <a:rPr lang="en-US" dirty="0" smtClean="0"/>
              <a:t>Popularity Trends </a:t>
            </a:r>
          </a:p>
          <a:p>
            <a:pPr lvl="1"/>
            <a:r>
              <a:rPr lang="en-US" dirty="0" err="1" smtClean="0"/>
              <a:t>Mileva</a:t>
            </a:r>
            <a:r>
              <a:rPr lang="en-US" dirty="0" smtClean="0"/>
              <a:t> et al., IWPSE09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Roover</a:t>
            </a:r>
            <a:r>
              <a:rPr lang="en-US" dirty="0" smtClean="0"/>
              <a:t>, ICPC13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Evolution Studies (lags in updates) </a:t>
            </a:r>
          </a:p>
          <a:p>
            <a:pPr lvl="1"/>
            <a:r>
              <a:rPr lang="en-US" dirty="0" err="1" smtClean="0"/>
              <a:t>Raemakers</a:t>
            </a:r>
            <a:r>
              <a:rPr lang="en-US" dirty="0" smtClean="0"/>
              <a:t> et al., ICSME12, MSR13</a:t>
            </a:r>
          </a:p>
          <a:p>
            <a:pPr lvl="1"/>
            <a:r>
              <a:rPr lang="en-US" dirty="0" err="1" smtClean="0"/>
              <a:t>Robbles</a:t>
            </a:r>
            <a:r>
              <a:rPr lang="en-US" dirty="0" smtClean="0"/>
              <a:t> et al., FSE12</a:t>
            </a:r>
            <a:endParaRPr lang="en-US" dirty="0"/>
          </a:p>
          <a:p>
            <a:pPr lvl="1"/>
            <a:r>
              <a:rPr lang="en-US" dirty="0" err="1"/>
              <a:t>Bavota</a:t>
            </a:r>
            <a:r>
              <a:rPr lang="en-US" dirty="0"/>
              <a:t> et al</a:t>
            </a:r>
            <a:r>
              <a:rPr lang="en-US" dirty="0" smtClean="0"/>
              <a:t>., ESE15</a:t>
            </a:r>
          </a:p>
          <a:p>
            <a:pPr lvl="1"/>
            <a:endParaRPr lang="en-US" dirty="0"/>
          </a:p>
          <a:p>
            <a:r>
              <a:rPr lang="en-US" dirty="0" smtClean="0"/>
              <a:t>Dependency Networks (Transitive)</a:t>
            </a:r>
            <a:endParaRPr lang="en-US" dirty="0"/>
          </a:p>
          <a:p>
            <a:pPr lvl="1"/>
            <a:r>
              <a:rPr lang="en-US" dirty="0" err="1" smtClean="0"/>
              <a:t>Decan</a:t>
            </a:r>
            <a:r>
              <a:rPr lang="en-US" dirty="0" smtClean="0"/>
              <a:t> et al., ESE18, SANER17</a:t>
            </a:r>
          </a:p>
          <a:p>
            <a:pPr lvl="1"/>
            <a:r>
              <a:rPr lang="en-US" dirty="0" err="1" smtClean="0"/>
              <a:t>Abdalkareem</a:t>
            </a:r>
            <a:r>
              <a:rPr lang="en-US" dirty="0" smtClean="0"/>
              <a:t> et al., FSE17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880-0BF4-4267-8A70-06174EE361D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4" descr="関連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69" y="2074881"/>
            <a:ext cx="2898475" cy="23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「if not broke don't fix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97" y="4305780"/>
            <a:ext cx="2957063" cy="19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22" y="222972"/>
            <a:ext cx="7200900" cy="96691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Adhoc Mining of </a:t>
            </a:r>
            <a:r>
              <a:rPr lang="en-US" sz="4400" dirty="0">
                <a:solidFill>
                  <a:schemeClr val="tx2"/>
                </a:solidFill>
              </a:rPr>
              <a:t>L</a:t>
            </a:r>
            <a:r>
              <a:rPr lang="en-US" sz="4400" dirty="0" smtClean="0">
                <a:solidFill>
                  <a:schemeClr val="tx2"/>
                </a:solidFill>
              </a:rPr>
              <a:t>ibraries…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12" y="1337095"/>
            <a:ext cx="5546860" cy="4279282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endParaRPr lang="en-US" sz="2400" dirty="0"/>
          </a:p>
          <a:p>
            <a:r>
              <a:rPr lang="en-US" sz="2700" dirty="0" smtClean="0"/>
              <a:t>Third-party dependencies releases are inconsistent, making comparing difficult and time consuming:</a:t>
            </a:r>
          </a:p>
          <a:p>
            <a:pPr marL="0" indent="0">
              <a:buNone/>
            </a:pPr>
            <a:endParaRPr lang="en-US" sz="2700" dirty="0" smtClean="0"/>
          </a:p>
          <a:p>
            <a:pPr lvl="1"/>
            <a:r>
              <a:rPr lang="en-US" sz="2400" dirty="0" smtClean="0"/>
              <a:t>Different semantic versioning, messy provenance tracking and release cycles, even within the same language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No standardized rules</a:t>
            </a:r>
          </a:p>
          <a:p>
            <a:pPr marL="342900" lvl="1" indent="0">
              <a:buNone/>
            </a:pPr>
            <a:r>
              <a:rPr lang="en-US" sz="2400" dirty="0" smtClean="0"/>
              <a:t> (i.e., semantic versioning)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76D0-93AC-4BFF-9A82-C983ACCCE727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 descr="関連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72" y="1844736"/>
            <a:ext cx="2898475" cy="23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96" y="292657"/>
            <a:ext cx="9002003" cy="74295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Why search libraries?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20611" y="1172267"/>
            <a:ext cx="3438680" cy="2410079"/>
          </a:xfrm>
        </p:spPr>
        <p:txBody>
          <a:bodyPr/>
          <a:lstStyle/>
          <a:p>
            <a:r>
              <a:rPr lang="en-US" dirty="0" smtClean="0"/>
              <a:t>Third-party Vulnerabilities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C92F-34B8-4FFD-B18A-94EFDDBA4FB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304" y="6222554"/>
            <a:ext cx="46202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https://www.theregister.co.uk/2016/03/23/npm_left_pad_chaos/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1" y="1800551"/>
            <a:ext cx="4650823" cy="4293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718" y="1590053"/>
            <a:ext cx="3258358" cy="17715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19915" y="1341686"/>
            <a:ext cx="4687552" cy="49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Third-parties breaking Applications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575604" y="5894922"/>
            <a:ext cx="3415002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Awareness in key…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715" y="4000132"/>
            <a:ext cx="3634688" cy="173682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575604" y="3507130"/>
            <a:ext cx="3486067" cy="241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Library Dependency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56" y="13271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Key Motivation: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6" y="1417775"/>
            <a:ext cx="8389728" cy="2766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Develop a systematic technology that spans any ecosystem of language platforms to understand:</a:t>
            </a:r>
          </a:p>
          <a:p>
            <a:pPr lvl="1"/>
            <a:endParaRPr lang="en-GB" dirty="0" smtClean="0"/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Popularity</a:t>
            </a:r>
            <a:r>
              <a:rPr lang="en-GB" sz="2400" dirty="0" smtClean="0"/>
              <a:t> </a:t>
            </a:r>
            <a:r>
              <a:rPr lang="en-GB" sz="2400" dirty="0"/>
              <a:t>refers to the usage of a library </a:t>
            </a:r>
            <a:r>
              <a:rPr lang="en-GB" sz="2400" dirty="0" smtClean="0"/>
              <a:t>over time.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Adoption</a:t>
            </a:r>
            <a:r>
              <a:rPr lang="en-GB" sz="2400" dirty="0" smtClean="0"/>
              <a:t> </a:t>
            </a:r>
            <a:r>
              <a:rPr lang="en-GB" sz="2400" dirty="0"/>
              <a:t>refers to systems introducing a new </a:t>
            </a:r>
            <a:r>
              <a:rPr lang="en-GB" sz="2400" dirty="0" smtClean="0"/>
              <a:t>library dependency</a:t>
            </a:r>
            <a:r>
              <a:rPr lang="en-GB" sz="2400" dirty="0"/>
              <a:t>. 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Diffusion</a:t>
            </a:r>
            <a:r>
              <a:rPr lang="en-GB" sz="2400" dirty="0"/>
              <a:t>, inspired by </a:t>
            </a:r>
            <a:r>
              <a:rPr lang="en-GB" sz="2400" dirty="0" smtClean="0"/>
              <a:t>use-diffusion, </a:t>
            </a:r>
            <a:r>
              <a:rPr lang="en-GB" sz="2400" dirty="0"/>
              <a:t>is </a:t>
            </a:r>
            <a:r>
              <a:rPr lang="en-GB" sz="2400" dirty="0" smtClean="0"/>
              <a:t>a measure </a:t>
            </a:r>
            <a:r>
              <a:rPr lang="en-GB" sz="2400" dirty="0"/>
              <a:t>of the spread of library versions over </a:t>
            </a:r>
            <a:r>
              <a:rPr lang="en-GB" sz="2400" dirty="0" smtClean="0"/>
              <a:t>dependent systems.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3C18-3E8C-4E4E-8E18-2D9561A4AAE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56" y="13271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Key Motivation: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6" y="1417775"/>
            <a:ext cx="8389728" cy="2766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Develop a </a:t>
            </a:r>
            <a:r>
              <a:rPr lang="en-US" sz="2600" dirty="0" smtClean="0">
                <a:solidFill>
                  <a:srgbClr val="FF0000"/>
                </a:solidFill>
              </a:rPr>
              <a:t>systematic technology </a:t>
            </a:r>
            <a:r>
              <a:rPr lang="en-US" sz="2600" dirty="0" smtClean="0"/>
              <a:t>that spans any ecosystem of language platforms to understand:</a:t>
            </a:r>
            <a:endParaRPr lang="en-GB" dirty="0" smtClean="0"/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Popularity</a:t>
            </a:r>
            <a:r>
              <a:rPr lang="en-GB" sz="2400" dirty="0" smtClean="0"/>
              <a:t> </a:t>
            </a:r>
            <a:r>
              <a:rPr lang="en-GB" sz="2400" dirty="0"/>
              <a:t>refers to the usage of a library </a:t>
            </a:r>
            <a:r>
              <a:rPr lang="en-GB" sz="2400" dirty="0" smtClean="0"/>
              <a:t>over time.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Adoption</a:t>
            </a:r>
            <a:r>
              <a:rPr lang="en-GB" sz="2400" dirty="0" smtClean="0"/>
              <a:t> </a:t>
            </a:r>
            <a:r>
              <a:rPr lang="en-GB" sz="2400" dirty="0"/>
              <a:t>refers to systems introducing a new </a:t>
            </a:r>
            <a:r>
              <a:rPr lang="en-GB" sz="2400" dirty="0" smtClean="0"/>
              <a:t>library dependency</a:t>
            </a:r>
            <a:r>
              <a:rPr lang="en-GB" sz="2400" dirty="0"/>
              <a:t>. 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Diffusion</a:t>
            </a:r>
            <a:r>
              <a:rPr lang="en-GB" sz="2400" dirty="0"/>
              <a:t>, inspired by </a:t>
            </a:r>
            <a:r>
              <a:rPr lang="en-GB" sz="2400" dirty="0" smtClean="0"/>
              <a:t>use-diffusion, </a:t>
            </a:r>
            <a:r>
              <a:rPr lang="en-GB" sz="2400" dirty="0"/>
              <a:t>is </a:t>
            </a:r>
            <a:r>
              <a:rPr lang="en-GB" sz="2400" dirty="0" smtClean="0"/>
              <a:t>a measure </a:t>
            </a:r>
            <a:r>
              <a:rPr lang="en-GB" sz="2400" dirty="0"/>
              <a:t>of the spread of library versions over </a:t>
            </a:r>
            <a:r>
              <a:rPr lang="en-GB" sz="2400" dirty="0" smtClean="0"/>
              <a:t>dependent systems.</a:t>
            </a:r>
          </a:p>
          <a:p>
            <a:r>
              <a:rPr lang="en-US" sz="2700" dirty="0" smtClean="0">
                <a:solidFill>
                  <a:srgbClr val="FF0000"/>
                </a:solidFill>
              </a:rPr>
              <a:t>Visualizations</a:t>
            </a:r>
            <a:r>
              <a:rPr lang="en-US" sz="2700" dirty="0" smtClean="0"/>
              <a:t> assist developers with the migration decision (not just use the latest).</a:t>
            </a:r>
            <a:endParaRPr lang="en-GB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3C18-3E8C-4E4E-8E18-2D9561A4AAE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31720" y="5719809"/>
            <a:ext cx="721276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2"/>
                </a:solidFill>
              </a:rPr>
              <a:t>… using wisdom of the crowd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0" name="Picture 2" descr="the-internet-monkey-see-monkey-do-demotivational-poster-1286917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27" y="4183811"/>
            <a:ext cx="1994459" cy="14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「if not broke don't fix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93" y="4045634"/>
            <a:ext cx="2957063" cy="19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524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NimbusRomNo9L-Regu</vt:lpstr>
      <vt:lpstr>Arial</vt:lpstr>
      <vt:lpstr>Calibri</vt:lpstr>
      <vt:lpstr>Calibri Light</vt:lpstr>
      <vt:lpstr>Office Theme</vt:lpstr>
      <vt:lpstr>A Generalized Model for Visualizing Library Popularity, Adoption, and Diffusion within a Software Ecosystem</vt:lpstr>
      <vt:lpstr>PowerPoint Presentation</vt:lpstr>
      <vt:lpstr>…‘Wisdom of the crowd’ is the new  (or not so new) search </vt:lpstr>
      <vt:lpstr>PowerPoint Presentation</vt:lpstr>
      <vt:lpstr>Plethora of Empirical Studies at API and Library </vt:lpstr>
      <vt:lpstr>Adhoc Mining of Libraries…</vt:lpstr>
      <vt:lpstr>Why search libraries?</vt:lpstr>
      <vt:lpstr>Key Motivation:</vt:lpstr>
      <vt:lpstr>Key Motivation:</vt:lpstr>
      <vt:lpstr>Software Universe Graph (SUG)</vt:lpstr>
      <vt:lpstr>Software Universe Graph (SUG)</vt:lpstr>
      <vt:lpstr>SUG Operations (1 of 2)</vt:lpstr>
      <vt:lpstr>SUG Operations (2 of 2)</vt:lpstr>
      <vt:lpstr>Empirical Study using the SUG</vt:lpstr>
      <vt:lpstr>PowerPoint Presentation</vt:lpstr>
      <vt:lpstr>SUG Visualizations (2 of 2)</vt:lpstr>
      <vt:lpstr>PowerPoint Presentation</vt:lpstr>
      <vt:lpstr>Way Forward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Generalized Model for Visualizing Library Popularity, Adoption, and Diffusion within a Software Ecosystem</dc:title>
  <dc:creator>HP</dc:creator>
  <cp:lastModifiedBy>HP</cp:lastModifiedBy>
  <cp:revision>218</cp:revision>
  <dcterms:created xsi:type="dcterms:W3CDTF">2018-03-13T07:46:31Z</dcterms:created>
  <dcterms:modified xsi:type="dcterms:W3CDTF">2018-03-27T05:42:14Z</dcterms:modified>
</cp:coreProperties>
</file>