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7" r:id="rId2"/>
    <p:sldId id="293" r:id="rId3"/>
    <p:sldId id="261" r:id="rId4"/>
    <p:sldId id="263" r:id="rId5"/>
    <p:sldId id="262" r:id="rId6"/>
    <p:sldId id="294" r:id="rId7"/>
    <p:sldId id="275" r:id="rId8"/>
    <p:sldId id="277" r:id="rId9"/>
    <p:sldId id="276" r:id="rId10"/>
    <p:sldId id="295" r:id="rId11"/>
    <p:sldId id="264" r:id="rId12"/>
    <p:sldId id="291" r:id="rId13"/>
    <p:sldId id="278" r:id="rId14"/>
    <p:sldId id="279" r:id="rId15"/>
    <p:sldId id="280" r:id="rId16"/>
    <p:sldId id="281" r:id="rId17"/>
    <p:sldId id="282" r:id="rId18"/>
    <p:sldId id="283" r:id="rId19"/>
    <p:sldId id="260" r:id="rId20"/>
    <p:sldId id="272" r:id="rId21"/>
    <p:sldId id="273" r:id="rId22"/>
    <p:sldId id="274" r:id="rId23"/>
    <p:sldId id="290" r:id="rId24"/>
    <p:sldId id="286" r:id="rId25"/>
    <p:sldId id="287" r:id="rId26"/>
    <p:sldId id="288" r:id="rId27"/>
    <p:sldId id="289" r:id="rId28"/>
    <p:sldId id="292" r:id="rId29"/>
    <p:sldId id="258" r:id="rId30"/>
    <p:sldId id="269" r:id="rId31"/>
    <p:sldId id="285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0" autoAdjust="0"/>
    <p:restoredTop sz="62652" autoAdjust="0"/>
  </p:normalViewPr>
  <p:slideViewPr>
    <p:cSldViewPr snapToGrid="0">
      <p:cViewPr>
        <p:scale>
          <a:sx n="46" d="100"/>
          <a:sy n="46" d="100"/>
        </p:scale>
        <p:origin x="168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kir\inoue\researches\icse2017\slime\data\OSS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Sheet1!$B$114</c:f>
              <c:strCache>
                <c:ptCount val="1"/>
                <c:pt idx="0">
                  <c:v>Clone rate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Sheet1!$A$115:$A$118</c:f>
              <c:strCache>
                <c:ptCount val="4"/>
                <c:pt idx="0">
                  <c:v>git</c:v>
                </c:pt>
                <c:pt idx="1">
                  <c:v>libcurl</c:v>
                </c:pt>
                <c:pt idx="2">
                  <c:v>Skynet</c:v>
                </c:pt>
                <c:pt idx="3">
                  <c:v>Linux Kernel</c:v>
                </c:pt>
              </c:strCache>
            </c:strRef>
          </c:cat>
          <c:val>
            <c:numRef>
              <c:f>Sheet1!$B$115:$B$118</c:f>
              <c:numCache>
                <c:formatCode>0.0%</c:formatCode>
                <c:ptCount val="4"/>
                <c:pt idx="0">
                  <c:v>1.1905820764666269E-2</c:v>
                </c:pt>
                <c:pt idx="1">
                  <c:v>0.10188577486005468</c:v>
                </c:pt>
                <c:pt idx="2">
                  <c:v>1.9782110091743119E-2</c:v>
                </c:pt>
                <c:pt idx="3">
                  <c:v>7.2917435660378963E-2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95-4297-A566-6A3667E52244}"/>
            </c:ext>
          </c:extLst>
        </c:ser>
        <c:ser>
          <c:idx val="1"/>
          <c:order val="1"/>
          <c:tx>
            <c:strRef>
              <c:f>Sheet1!$C$114</c:f>
              <c:strCache>
                <c:ptCount val="1"/>
                <c:pt idx="0">
                  <c:v>Basic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Sheet1!$A$115:$A$118</c:f>
              <c:strCache>
                <c:ptCount val="4"/>
                <c:pt idx="0">
                  <c:v>git</c:v>
                </c:pt>
                <c:pt idx="1">
                  <c:v>libcurl</c:v>
                </c:pt>
                <c:pt idx="2">
                  <c:v>Skynet</c:v>
                </c:pt>
                <c:pt idx="3">
                  <c:v>Linux Kernel</c:v>
                </c:pt>
              </c:strCache>
            </c:strRef>
          </c:cat>
          <c:val>
            <c:numRef>
              <c:f>Sheet1!$C$115:$C$118</c:f>
              <c:numCache>
                <c:formatCode>0.0%</c:formatCode>
                <c:ptCount val="4"/>
                <c:pt idx="0" formatCode="0.00%">
                  <c:v>4.0024904384950637E-4</c:v>
                </c:pt>
                <c:pt idx="1">
                  <c:v>1.6421491138345949E-2</c:v>
                </c:pt>
                <c:pt idx="2" formatCode="0.00%">
                  <c:v>1.9113149847094801E-4</c:v>
                </c:pt>
                <c:pt idx="3">
                  <c:v>9.8733519559529963E-3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95-4297-A566-6A3667E52244}"/>
            </c:ext>
          </c:extLst>
        </c:ser>
        <c:ser>
          <c:idx val="2"/>
          <c:order val="2"/>
          <c:tx>
            <c:strRef>
              <c:f>Sheet1!$D$114</c:f>
              <c:strCache>
                <c:ptCount val="1"/>
                <c:pt idx="0">
                  <c:v>Complete</c:v>
                </c:pt>
              </c:strCache>
            </c:strRef>
          </c:tx>
          <c:spPr>
            <a:solidFill>
              <a:srgbClr val="9BBB59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Sheet1!$A$115:$A$118</c:f>
              <c:strCache>
                <c:ptCount val="4"/>
                <c:pt idx="0">
                  <c:v>git</c:v>
                </c:pt>
                <c:pt idx="1">
                  <c:v>libcurl</c:v>
                </c:pt>
                <c:pt idx="2">
                  <c:v>Skynet</c:v>
                </c:pt>
                <c:pt idx="3">
                  <c:v>Linux Kernel</c:v>
                </c:pt>
              </c:strCache>
            </c:strRef>
          </c:cat>
          <c:val>
            <c:numRef>
              <c:f>Sheet1!$D$115:$D$118</c:f>
              <c:numCache>
                <c:formatCode>0.0%</c:formatCode>
                <c:ptCount val="4"/>
                <c:pt idx="0">
                  <c:v>7.6809697462548124E-3</c:v>
                </c:pt>
                <c:pt idx="1">
                  <c:v>5.6870803964962524E-2</c:v>
                </c:pt>
                <c:pt idx="2">
                  <c:v>7.8363914373088678E-3</c:v>
                </c:pt>
                <c:pt idx="3">
                  <c:v>4.4824300738461761E-2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95-4297-A566-6A3667E52244}"/>
            </c:ext>
          </c:extLst>
        </c:ser>
        <c:ser>
          <c:idx val="3"/>
          <c:order val="3"/>
          <c:tx>
            <c:strRef>
              <c:f>Sheet1!$E$114</c:f>
              <c:strCache>
                <c:ptCount val="1"/>
                <c:pt idx="0">
                  <c:v>Heuristic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Sheet1!$A$115:$A$118</c:f>
              <c:strCache>
                <c:ptCount val="4"/>
                <c:pt idx="0">
                  <c:v>git</c:v>
                </c:pt>
                <c:pt idx="1">
                  <c:v>libcurl</c:v>
                </c:pt>
                <c:pt idx="2">
                  <c:v>Skynet</c:v>
                </c:pt>
                <c:pt idx="3">
                  <c:v>Linux Kernel</c:v>
                </c:pt>
              </c:strCache>
            </c:strRef>
          </c:cat>
          <c:val>
            <c:numRef>
              <c:f>Sheet1!$E$115:$E$118</c:f>
              <c:numCache>
                <c:formatCode>0.0%</c:formatCode>
                <c:ptCount val="4"/>
                <c:pt idx="0">
                  <c:v>4.3265015692303781E-3</c:v>
                </c:pt>
                <c:pt idx="1">
                  <c:v>4.5340425136225847E-2</c:v>
                </c:pt>
                <c:pt idx="2">
                  <c:v>6.7533129459734966E-3</c:v>
                </c:pt>
                <c:pt idx="3">
                  <c:v>3.142370908823381E-2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E95-4297-A566-6A3667E5224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11213568"/>
        <c:axId val="129835776"/>
      </c:barChart>
      <c:catAx>
        <c:axId val="1112135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Calibri" panose="020F0502020204030204" pitchFamily="34" charset="0"/>
              </a:defRPr>
            </a:pPr>
            <a:endParaRPr lang="ja-JP"/>
          </a:p>
        </c:txPr>
        <c:crossAx val="129835776"/>
        <c:crosses val="autoZero"/>
        <c:auto val="1"/>
        <c:lblAlgn val="ctr"/>
        <c:lblOffset val="100"/>
        <c:noMultiLvlLbl val="0"/>
      </c:catAx>
      <c:valAx>
        <c:axId val="129835776"/>
        <c:scaling>
          <c:orientation val="minMax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1112135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938579293372116"/>
          <c:y val="0.29026352613522899"/>
          <c:w val="0.18061420706627881"/>
          <c:h val="0.47724534784759753"/>
        </c:manualLayout>
      </c:layout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ja-JP"/>
        </a:p>
      </c:txPr>
    </c:legend>
    <c:plotVisOnly val="1"/>
    <c:dispBlanksAs val="gap"/>
    <c:showDLblsOverMax val="0"/>
  </c:chart>
  <c:txPr>
    <a:bodyPr/>
    <a:lstStyle/>
    <a:p>
      <a:pPr>
        <a:defRPr>
          <a:latin typeface="Calibri" panose="020F0502020204030204" pitchFamily="34" charset="0"/>
        </a:defRPr>
      </a:pPr>
      <a:endParaRPr lang="ja-JP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153C27-43FE-422D-B9AA-77B41E34A88F}" type="datetimeFigureOut">
              <a:rPr kumimoji="1" lang="ja-JP" altLang="en-US" smtClean="0"/>
              <a:t>2018/5/12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9F683-544D-4251-8F80-C824D9FEDA6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172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My name is Takuya</a:t>
            </a:r>
            <a:r>
              <a:rPr kumimoji="1" lang="en-US" altLang="ja-JP" baseline="0" dirty="0" smtClean="0"/>
              <a:t> Ishizu and I am </a:t>
            </a:r>
            <a:r>
              <a:rPr kumimoji="1" lang="en-US" altLang="ja-JP" baseline="0" dirty="0" smtClean="0"/>
              <a:t>a doctor’s </a:t>
            </a:r>
            <a:r>
              <a:rPr kumimoji="1" lang="en-US" altLang="ja-JP" baseline="0" dirty="0" smtClean="0"/>
              <a:t>course student </a:t>
            </a:r>
            <a:r>
              <a:rPr kumimoji="1" lang="en-US" altLang="ja-JP" baseline="0" dirty="0" smtClean="0"/>
              <a:t>at </a:t>
            </a:r>
            <a:r>
              <a:rPr kumimoji="1" lang="en-US" altLang="ja-JP" baseline="0" dirty="0" smtClean="0"/>
              <a:t>Osaka University in Japan.</a:t>
            </a:r>
          </a:p>
          <a:p>
            <a:r>
              <a:rPr lang="en-US" altLang="ja-JP" dirty="0" smtClean="0"/>
              <a:t>The title of my presentation is How Slim Will My</a:t>
            </a:r>
            <a:r>
              <a:rPr lang="en-US" altLang="ja-JP" baseline="0" dirty="0" smtClean="0"/>
              <a:t> System Be? And Estimating Refactored Code Size by Merging Clones.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9F683-544D-4251-8F80-C824D9FEDA6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0984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i="1" dirty="0" smtClean="0">
                <a:solidFill>
                  <a:schemeClr val="accent1"/>
                </a:solidFill>
              </a:rPr>
              <a:t>Reduction rates </a:t>
            </a:r>
            <a:r>
              <a:rPr lang="en-US" altLang="ja-JP" sz="1200" dirty="0" smtClean="0">
                <a:solidFill>
                  <a:schemeClr val="accent1"/>
                </a:solidFill>
              </a:rPr>
              <a:t>will give the maintainer very good indicator for future maintenance overhead.</a:t>
            </a:r>
          </a:p>
          <a:p>
            <a:r>
              <a:rPr kumimoji="1" lang="en-US" altLang="ja-JP" dirty="0" smtClean="0"/>
              <a:t>We have two</a:t>
            </a:r>
            <a:r>
              <a:rPr kumimoji="1" lang="en-US" altLang="ja-JP" baseline="0" dirty="0" smtClean="0"/>
              <a:t> research questions for the slimming methods.</a:t>
            </a:r>
          </a:p>
          <a:p>
            <a:endParaRPr kumimoji="1" lang="en-US" altLang="ja-JP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RQ1,</a:t>
            </a:r>
            <a:r>
              <a:rPr lang="en-US" altLang="ja-JP" sz="1200" dirty="0" smtClean="0">
                <a:solidFill>
                  <a:schemeClr val="accent1"/>
                </a:solidFill>
              </a:rPr>
              <a:t> RQ1</a:t>
            </a:r>
            <a:r>
              <a:rPr lang="en-US" altLang="ja-JP" sz="1200" dirty="0" smtClean="0"/>
              <a:t>:What are the reduction rates of Basic, Complete, and Heuristic Methods for popular OSS systems in written C/C++?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9F683-544D-4251-8F80-C824D9FEDA6A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1412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I’ll talk about</a:t>
            </a:r>
            <a:r>
              <a:rPr kumimoji="1" lang="en-US" altLang="ja-JP" baseline="0" dirty="0" smtClean="0"/>
              <a:t> the aim to estimate the reduction size.</a:t>
            </a:r>
            <a:endParaRPr kumimoji="1" lang="en-US" altLang="ja-JP" dirty="0" smtClean="0"/>
          </a:p>
          <a:p>
            <a:r>
              <a:rPr kumimoji="1" lang="en-US" altLang="ja-JP" dirty="0" smtClean="0"/>
              <a:t>You may</a:t>
            </a:r>
            <a:r>
              <a:rPr kumimoji="1" lang="en-US" altLang="ja-JP" baseline="0" dirty="0" smtClean="0"/>
              <a:t> wonder if the </a:t>
            </a:r>
            <a:r>
              <a:rPr kumimoji="1" lang="en-US" altLang="ja-JP" dirty="0" smtClean="0"/>
              <a:t>Slimming methods don’t guarantee the actual</a:t>
            </a:r>
            <a:r>
              <a:rPr kumimoji="1" lang="en-US" altLang="ja-JP" baseline="0" dirty="0" smtClean="0"/>
              <a:t> existence of a slimmed system S’.</a:t>
            </a:r>
          </a:p>
          <a:p>
            <a:r>
              <a:rPr kumimoji="1" lang="en-US" altLang="ja-JP" dirty="0" smtClean="0"/>
              <a:t>Some</a:t>
            </a:r>
            <a:r>
              <a:rPr kumimoji="1" lang="en-US" altLang="ja-JP" baseline="0" dirty="0" smtClean="0"/>
              <a:t> clone merging might be infeasible.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However, those reduction rates will give the maintainer very good indicator for future maintenance overhead.</a:t>
            </a:r>
          </a:p>
          <a:p>
            <a:r>
              <a:rPr kumimoji="1" lang="en-US" altLang="ja-JP" baseline="0" dirty="0" smtClean="0"/>
              <a:t>If the reduction rate is low, we would need to continue current maintenance efforts.</a:t>
            </a:r>
          </a:p>
          <a:p>
            <a:r>
              <a:rPr kumimoji="1" lang="en-US" altLang="ja-JP" baseline="0" dirty="0" smtClean="0"/>
              <a:t>If it is high, there will be a chance to reduce the system size and its maintenance cost.</a:t>
            </a:r>
          </a:p>
          <a:p>
            <a:endParaRPr kumimoji="1" lang="en-US" altLang="ja-JP" baseline="0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9F683-544D-4251-8F80-C824D9FEDA6A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57076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We are</a:t>
            </a:r>
            <a:r>
              <a:rPr kumimoji="1" lang="en-US" altLang="ja-JP" baseline="0" dirty="0" smtClean="0"/>
              <a:t> interested in the effect of code clone to the </a:t>
            </a:r>
            <a:r>
              <a:rPr kumimoji="1" lang="en-US" altLang="ja-JP" baseline="0" smtClean="0"/>
              <a:t>maintenance activities.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9F683-544D-4251-8F80-C824D9FEDA6A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1129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I’d like to start by looking at software system maintenance.</a:t>
            </a:r>
          </a:p>
          <a:p>
            <a:r>
              <a:rPr kumimoji="1" lang="en-US" altLang="ja-JP" dirty="0" smtClean="0"/>
              <a:t>Software</a:t>
            </a:r>
            <a:r>
              <a:rPr kumimoji="1" lang="en-US" altLang="ja-JP" baseline="0" dirty="0" smtClean="0"/>
              <a:t> system are used for a long time with various kinds of maintenance activities.</a:t>
            </a:r>
          </a:p>
          <a:p>
            <a:r>
              <a:rPr kumimoji="1" lang="en-US" altLang="ja-JP" baseline="0" dirty="0" smtClean="0"/>
              <a:t>Such as bug fixing and new feature addition.</a:t>
            </a:r>
          </a:p>
          <a:p>
            <a:r>
              <a:rPr kumimoji="1" lang="en-US" altLang="ja-JP" baseline="0" dirty="0" smtClean="0"/>
              <a:t>Maintenance activities may cause code decay and a increase in the maintenance cost.</a:t>
            </a:r>
          </a:p>
          <a:p>
            <a:r>
              <a:rPr kumimoji="1" lang="en-US" altLang="ja-JP" baseline="0" dirty="0" smtClean="0"/>
              <a:t>The maintenance cost is determined by the scale and complexity of the system.</a:t>
            </a:r>
          </a:p>
          <a:p>
            <a:r>
              <a:rPr kumimoji="1" lang="en-US" altLang="ja-JP" baseline="0" dirty="0" smtClean="0"/>
              <a:t>So, the users of huge and decayed systems may evaluate the value of current running system.</a:t>
            </a:r>
          </a:p>
          <a:p>
            <a:r>
              <a:rPr kumimoji="1" lang="en-US" altLang="ja-JP" baseline="0" dirty="0" smtClean="0"/>
              <a:t>(Then they have two options.)</a:t>
            </a:r>
          </a:p>
          <a:p>
            <a:r>
              <a:rPr kumimoji="1" lang="en-US" altLang="ja-JP" baseline="0" dirty="0" smtClean="0"/>
              <a:t>And they determine if they will keep paying the maintenance cost,</a:t>
            </a:r>
          </a:p>
          <a:p>
            <a:r>
              <a:rPr kumimoji="1" lang="en-US" altLang="ja-JP" baseline="0" dirty="0" smtClean="0"/>
              <a:t>Or abandon the current systems and rebuild a new system.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9F683-544D-4251-8F80-C824D9FEDA6A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24582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Next,</a:t>
            </a:r>
            <a:r>
              <a:rPr kumimoji="1" lang="en-US" altLang="ja-JP" baseline="0" dirty="0" smtClean="0"/>
              <a:t> I would like to talk about the evaluation.</a:t>
            </a:r>
          </a:p>
          <a:p>
            <a:r>
              <a:rPr kumimoji="1" lang="en-US" altLang="ja-JP" baseline="0" dirty="0" smtClean="0"/>
              <a:t>To know various characteristics of the proposed methods, we have the research question 1.</a:t>
            </a:r>
          </a:p>
          <a:p>
            <a:r>
              <a:rPr kumimoji="1" lang="en-US" altLang="ja-JP" baseline="0" dirty="0" smtClean="0"/>
              <a:t>What are the  reduction  rates of the slimming methods for popular OSS systems in written C and C plus </a:t>
            </a:r>
            <a:r>
              <a:rPr kumimoji="1" lang="en-US" altLang="ja-JP" baseline="0" dirty="0" err="1" smtClean="0"/>
              <a:t>plus</a:t>
            </a:r>
            <a:r>
              <a:rPr kumimoji="1" lang="en-US" altLang="ja-JP" baseline="0" dirty="0" smtClean="0"/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So, we have applied the slimming methods to various Open Source Software systems.</a:t>
            </a:r>
          </a:p>
          <a:p>
            <a:r>
              <a:rPr kumimoji="1" lang="en-US" altLang="ja-JP" dirty="0" smtClean="0"/>
              <a:t>The systems</a:t>
            </a:r>
            <a:r>
              <a:rPr kumimoji="1" lang="en-US" altLang="ja-JP" baseline="0" dirty="0" smtClean="0"/>
              <a:t> are </a:t>
            </a:r>
            <a:r>
              <a:rPr kumimoji="1" lang="en-US" altLang="ja-JP" baseline="0" dirty="0" err="1" smtClean="0"/>
              <a:t>git</a:t>
            </a:r>
            <a:r>
              <a:rPr kumimoji="1" lang="en-US" altLang="ja-JP" baseline="0" dirty="0" smtClean="0"/>
              <a:t>, </a:t>
            </a:r>
            <a:r>
              <a:rPr kumimoji="1" lang="en-US" altLang="ja-JP" baseline="0" dirty="0" err="1" smtClean="0"/>
              <a:t>libcurl</a:t>
            </a:r>
            <a:r>
              <a:rPr kumimoji="1" lang="en-US" altLang="ja-JP" baseline="0" dirty="0" smtClean="0"/>
              <a:t>, Skynet, and Linux.</a:t>
            </a:r>
          </a:p>
          <a:p>
            <a:r>
              <a:rPr kumimoji="1" lang="en-US" altLang="ja-JP" baseline="0" dirty="0" smtClean="0"/>
              <a:t>These clone rate are generally small between 1.2% to 10.2%.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The lower table shows the reduction rates for</a:t>
            </a:r>
            <a:r>
              <a:rPr kumimoji="1" lang="en-US" altLang="ja-JP" baseline="0" dirty="0" smtClean="0"/>
              <a:t> three methods associated with the code clone rates.</a:t>
            </a:r>
          </a:p>
          <a:p>
            <a:r>
              <a:rPr kumimoji="1" lang="en-US" altLang="ja-JP" baseline="0" dirty="0" smtClean="0"/>
              <a:t>Complete method shows the highest reduction in three methods.</a:t>
            </a:r>
          </a:p>
          <a:p>
            <a:r>
              <a:rPr kumimoji="1" lang="en-US" altLang="ja-JP" baseline="0" dirty="0" smtClean="0"/>
              <a:t>And heuristic method follows.</a:t>
            </a:r>
          </a:p>
          <a:p>
            <a:r>
              <a:rPr kumimoji="1" lang="en-US" altLang="ja-JP" baseline="0" dirty="0" smtClean="0"/>
              <a:t>Basic method does not reduce the size significantly.</a:t>
            </a:r>
          </a:p>
          <a:p>
            <a:r>
              <a:rPr kumimoji="1" lang="en-US" altLang="ja-JP" baseline="0" dirty="0" smtClean="0"/>
              <a:t>Because there are little opportunities for applying function level refactoring of clones.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9F683-544D-4251-8F80-C824D9FEDA6A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294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all for my presentation.</a:t>
            </a:r>
          </a:p>
          <a:p>
            <a:r>
              <a:rPr kumimoji="1" lang="en-US" altLang="ja-JP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Thanks for your time.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9F683-544D-4251-8F80-C824D9FEDA6A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991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I’ll</a:t>
            </a:r>
            <a:r>
              <a:rPr kumimoji="1" lang="en-US" altLang="ja-JP" baseline="0" dirty="0" smtClean="0"/>
              <a:t> start with talking about </a:t>
            </a:r>
            <a:r>
              <a:rPr kumimoji="1" lang="en-US" altLang="ja-JP" baseline="0" dirty="0" smtClean="0"/>
              <a:t>the background </a:t>
            </a:r>
            <a:r>
              <a:rPr kumimoji="1" lang="en-US" altLang="ja-JP" baseline="0" dirty="0" smtClean="0"/>
              <a:t>for our research.</a:t>
            </a:r>
          </a:p>
          <a:p>
            <a:r>
              <a:rPr kumimoji="1" lang="en-US" altLang="ja-JP" dirty="0" smtClean="0"/>
              <a:t>We have </a:t>
            </a:r>
            <a:r>
              <a:rPr kumimoji="1" lang="en-US" altLang="ja-JP" dirty="0" smtClean="0"/>
              <a:t>done </a:t>
            </a:r>
            <a:r>
              <a:rPr kumimoji="1" lang="en-US" altLang="ja-JP" dirty="0" smtClean="0"/>
              <a:t>code clone analysis</a:t>
            </a:r>
            <a:r>
              <a:rPr kumimoji="1" lang="en-US" altLang="ja-JP" baseline="0" dirty="0" smtClean="0"/>
              <a:t> with industry collaborators for a long time.</a:t>
            </a:r>
          </a:p>
          <a:p>
            <a:r>
              <a:rPr kumimoji="1" lang="en-US" altLang="ja-JP" dirty="0" smtClean="0"/>
              <a:t>The</a:t>
            </a:r>
            <a:r>
              <a:rPr kumimoji="1" lang="en-US" altLang="ja-JP" baseline="0" dirty="0" smtClean="0"/>
              <a:t> Collaborators are software maintenance companies.</a:t>
            </a:r>
          </a:p>
          <a:p>
            <a:r>
              <a:rPr kumimoji="1" lang="en-US" altLang="ja-JP" baseline="0" dirty="0" smtClean="0"/>
              <a:t>The software </a:t>
            </a:r>
            <a:r>
              <a:rPr kumimoji="1" lang="en-US" altLang="ja-JP" baseline="0" dirty="0" smtClean="0"/>
              <a:t>maintenance business is very </a:t>
            </a:r>
            <a:r>
              <a:rPr kumimoji="1" lang="en-US" altLang="ja-JP" baseline="0" dirty="0" smtClean="0"/>
              <a:t>popular in Japanese industry.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They take over the maintenance of the system from other companies.</a:t>
            </a:r>
          </a:p>
          <a:p>
            <a:r>
              <a:rPr kumimoji="1" lang="en-US" altLang="ja-JP" baseline="0" dirty="0" smtClean="0"/>
              <a:t>Their activities includes system operation, bug fixes, and refactoring of the system.</a:t>
            </a:r>
          </a:p>
          <a:p>
            <a:r>
              <a:rPr kumimoji="1" lang="en-US" altLang="ja-JP" baseline="0" dirty="0" smtClean="0"/>
              <a:t>And the activities could lead to future restructuring or re-building of the system.</a:t>
            </a:r>
          </a:p>
          <a:p>
            <a:r>
              <a:rPr kumimoji="1" lang="en-US" altLang="ja-JP" baseline="0" dirty="0" smtClean="0"/>
              <a:t>So, they are interested in evaluation of the asset value of current system from the view point of maintenance effort and cost.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9F683-544D-4251-8F80-C824D9FEDA6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92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Next,</a:t>
            </a:r>
            <a:r>
              <a:rPr kumimoji="1" lang="en-US" altLang="ja-JP" baseline="0" dirty="0" smtClean="0"/>
              <a:t> I’ll talk about the Slimming Problem.</a:t>
            </a:r>
          </a:p>
          <a:p>
            <a:r>
              <a:rPr kumimoji="1" lang="en-US" altLang="ja-JP" dirty="0" smtClean="0"/>
              <a:t>We are interested in</a:t>
            </a:r>
            <a:r>
              <a:rPr kumimoji="1" lang="en-US" altLang="ja-JP" baseline="0" dirty="0" smtClean="0"/>
              <a:t> the effect of the existence of code clone to the maintenance activities.</a:t>
            </a:r>
          </a:p>
          <a:p>
            <a:r>
              <a:rPr kumimoji="1" lang="en-US" altLang="ja-JP" baseline="0" dirty="0" smtClean="0"/>
              <a:t>Because a lot of code clones make the maintenance difficult and the maintenance cost will be increased.</a:t>
            </a:r>
          </a:p>
          <a:p>
            <a:r>
              <a:rPr kumimoji="1" lang="en-US" altLang="ja-JP" baseline="0" dirty="0" smtClean="0"/>
              <a:t>So, many clone detection techniques have been developed by clone researchers.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However our collaborators  have been always asked a question,</a:t>
            </a:r>
          </a:p>
          <a:p>
            <a:r>
              <a:rPr kumimoji="1" lang="en-US" altLang="ja-JP" baseline="0" dirty="0" smtClean="0"/>
              <a:t>“OK, I understand my customer’s system contains a lot of code clones, but</a:t>
            </a:r>
          </a:p>
          <a:p>
            <a:r>
              <a:rPr kumimoji="1" lang="en-US" altLang="ja-JP" baseline="0" dirty="0" smtClean="0"/>
              <a:t>How slim will it be after merging reducible code clones?”</a:t>
            </a:r>
          </a:p>
          <a:p>
            <a:r>
              <a:rPr kumimoji="1" lang="en-US" altLang="ja-JP" baseline="0" dirty="0" smtClean="0"/>
              <a:t>In this presentation, we formulate this issue as slimming problem.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9F683-544D-4251-8F80-C824D9FEDA6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66385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To solve the slimming</a:t>
            </a:r>
            <a:r>
              <a:rPr kumimoji="1" lang="en-US" altLang="ja-JP" baseline="0" dirty="0" smtClean="0"/>
              <a:t> problem, the estimation of the reduction rate plays the important role as one of resources for the evaluation.</a:t>
            </a:r>
          </a:p>
          <a:p>
            <a:r>
              <a:rPr kumimoji="1" lang="en-US" altLang="ja-JP" dirty="0" smtClean="0"/>
              <a:t>This figure shows</a:t>
            </a:r>
            <a:r>
              <a:rPr kumimoji="1" lang="en-US" altLang="ja-JP" baseline="0" dirty="0" smtClean="0"/>
              <a:t> refactoring process of the system S by merging the reducible code clones.</a:t>
            </a:r>
            <a:endParaRPr kumimoji="1" lang="en-US" altLang="ja-JP" dirty="0" smtClean="0"/>
          </a:p>
          <a:p>
            <a:r>
              <a:rPr kumimoji="1" lang="en-US" altLang="ja-JP" dirty="0" smtClean="0"/>
              <a:t>In</a:t>
            </a:r>
            <a:r>
              <a:rPr kumimoji="1" lang="en-US" altLang="ja-JP" baseline="0" dirty="0" smtClean="0"/>
              <a:t> the refactoring, we merge the code clones into a common function and replace them by call statements.</a:t>
            </a:r>
          </a:p>
          <a:p>
            <a:r>
              <a:rPr kumimoji="1" lang="en-US" altLang="ja-JP" dirty="0" smtClean="0"/>
              <a:t>Here, we</a:t>
            </a:r>
            <a:r>
              <a:rPr kumimoji="1" lang="en-US" altLang="ja-JP" baseline="0" dirty="0" smtClean="0"/>
              <a:t> can estimate the reduction rate by the equation on the (upper) right.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If the reduction rate is close to 0, this means that the system has little room to reduce its size by merging clones.</a:t>
            </a:r>
          </a:p>
          <a:p>
            <a:r>
              <a:rPr kumimoji="1" lang="en-US" altLang="ja-JP" baseline="0" dirty="0" smtClean="0"/>
              <a:t>On the other hand, if the reduction rate is relatively large, this means that the system contains a lot of clones.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9F683-544D-4251-8F80-C824D9FEDA6A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40236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We present</a:t>
            </a:r>
            <a:r>
              <a:rPr kumimoji="1" lang="en-US" altLang="ja-JP" baseline="0" dirty="0" smtClean="0"/>
              <a:t> three slimming methods.</a:t>
            </a:r>
          </a:p>
          <a:p>
            <a:r>
              <a:rPr kumimoji="1" lang="en-US" altLang="ja-JP" baseline="0" dirty="0" smtClean="0"/>
              <a:t>And based on those approaches, the reduction rate would change largely.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At</a:t>
            </a:r>
            <a:r>
              <a:rPr kumimoji="1" lang="en-US" altLang="ja-JP" baseline="0" dirty="0" smtClean="0"/>
              <a:t> first, Basic method is a simple merge only applied to function clones.</a:t>
            </a:r>
          </a:p>
          <a:p>
            <a:r>
              <a:rPr kumimoji="1" lang="en-US" altLang="ja-JP" baseline="0" dirty="0" smtClean="0"/>
              <a:t>And this method gives a lower bound reduction rate.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Second, Complete method is a greedy method to eliminate</a:t>
            </a:r>
            <a:r>
              <a:rPr kumimoji="1" lang="ja-JP" altLang="en-US" baseline="0" dirty="0" smtClean="0"/>
              <a:t> </a:t>
            </a:r>
            <a:r>
              <a:rPr kumimoji="1" lang="en-US" altLang="ja-JP" baseline="0" dirty="0" smtClean="0"/>
              <a:t>all the code clones including overlapping and embedding clones.</a:t>
            </a:r>
          </a:p>
          <a:p>
            <a:r>
              <a:rPr kumimoji="1" lang="en-US" altLang="ja-JP" baseline="0" dirty="0" smtClean="0"/>
              <a:t>This method gives a higher bound reduction rate.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At last, Heuristic method employs heuristics for selecting merge candidates.</a:t>
            </a:r>
          </a:p>
          <a:p>
            <a:r>
              <a:rPr kumimoji="1" lang="en-US" altLang="ja-JP" baseline="0" dirty="0" smtClean="0"/>
              <a:t>This method gives a modest reduction rate.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9F683-544D-4251-8F80-C824D9FEDA6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53618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Next, I would like to talk about RQ1.</a:t>
            </a:r>
          </a:p>
          <a:p>
            <a:r>
              <a:rPr kumimoji="1" lang="en-US" altLang="ja-JP" sz="1200" dirty="0" smtClean="0">
                <a:solidFill>
                  <a:schemeClr val="accent1"/>
                </a:solidFill>
              </a:rPr>
              <a:t>RQ1</a:t>
            </a:r>
            <a:r>
              <a:rPr kumimoji="1" lang="en-US" altLang="ja-JP" dirty="0" smtClean="0"/>
              <a:t>:</a:t>
            </a:r>
            <a:r>
              <a:rPr lang="en-US" altLang="ja-JP" sz="1200" dirty="0" smtClean="0"/>
              <a:t>What are the reduction rates of Basic, Complete, and Heuristic Methods for popular OSS systems in written C/C++?</a:t>
            </a:r>
            <a:endParaRPr kumimoji="1" lang="en-US" altLang="ja-JP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we applied the slimming methods to various Open Source Software systems.</a:t>
            </a:r>
          </a:p>
          <a:p>
            <a:r>
              <a:rPr kumimoji="1" lang="en-US" altLang="ja-JP" dirty="0" smtClean="0"/>
              <a:t>The systems</a:t>
            </a:r>
            <a:r>
              <a:rPr kumimoji="1" lang="en-US" altLang="ja-JP" baseline="0" dirty="0" smtClean="0"/>
              <a:t> are </a:t>
            </a:r>
            <a:r>
              <a:rPr kumimoji="1" lang="en-US" altLang="ja-JP" baseline="0" dirty="0" err="1" smtClean="0"/>
              <a:t>git</a:t>
            </a:r>
            <a:r>
              <a:rPr kumimoji="1" lang="en-US" altLang="ja-JP" baseline="0" dirty="0" smtClean="0"/>
              <a:t>, </a:t>
            </a:r>
            <a:r>
              <a:rPr kumimoji="1" lang="en-US" altLang="ja-JP" baseline="0" dirty="0" err="1" smtClean="0"/>
              <a:t>libcurl</a:t>
            </a:r>
            <a:r>
              <a:rPr kumimoji="1" lang="en-US" altLang="ja-JP" baseline="0" dirty="0" smtClean="0"/>
              <a:t>, Skynet, and Linux.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The figure shows the reduction rates for</a:t>
            </a:r>
            <a:r>
              <a:rPr kumimoji="1" lang="en-US" altLang="ja-JP" baseline="0" dirty="0" smtClean="0"/>
              <a:t> three methods associated with the code clone rates.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Based on this result, the answer to RQ1 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:Complete method shows the highest reduction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:Basic Method shows the lowest because there are little opportunities for applying function level refactoring of clones.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And Heuristic Method is between Complete method and Heuristic Method.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aseline="0" dirty="0" smtClean="0"/>
              <a:t>以下省略</a:t>
            </a:r>
            <a:endParaRPr kumimoji="1" lang="en-US" altLang="ja-JP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These clone rate are generally small between 1.2% to 10.2%.</a:t>
            </a:r>
          </a:p>
          <a:p>
            <a:r>
              <a:rPr kumimoji="1" lang="en-US" altLang="ja-JP" baseline="0" dirty="0" smtClean="0"/>
              <a:t>Complete method shows the highest reduction rate in three methods.</a:t>
            </a:r>
          </a:p>
          <a:p>
            <a:r>
              <a:rPr kumimoji="1" lang="en-US" altLang="ja-JP" baseline="0" dirty="0" smtClean="0"/>
              <a:t>And heuristic method follows.</a:t>
            </a:r>
          </a:p>
          <a:p>
            <a:r>
              <a:rPr kumimoji="1" lang="en-US" altLang="ja-JP" baseline="0" dirty="0" smtClean="0"/>
              <a:t>Basic method does not reduce the size significantly.</a:t>
            </a:r>
          </a:p>
          <a:p>
            <a:r>
              <a:rPr kumimoji="1" lang="en-US" altLang="ja-JP" baseline="0" dirty="0" smtClean="0"/>
              <a:t>Because there are little opportunities for applying function level refactoring of clones.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So, the answer to research quetion1 is;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9F683-544D-4251-8F80-C824D9FEDA6A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20490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Next, I’ll talk about</a:t>
            </a:r>
            <a:r>
              <a:rPr lang="en-US" altLang="ja-JP" baseline="0" dirty="0" smtClean="0"/>
              <a:t> RQ2.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dirty="0" smtClean="0">
                <a:solidFill>
                  <a:schemeClr val="accent1"/>
                </a:solidFill>
              </a:rPr>
              <a:t>RQ2</a:t>
            </a:r>
            <a:r>
              <a:rPr kumimoji="1" lang="en-US" altLang="ja-JP" dirty="0" smtClean="0"/>
              <a:t>:</a:t>
            </a:r>
            <a:r>
              <a:rPr lang="en-US" altLang="ja-JP" sz="1200" dirty="0" smtClean="0"/>
              <a:t>Is the reduction rate is stable in a different environment?</a:t>
            </a:r>
            <a:endParaRPr lang="en-US" altLang="ja-JP" baseline="0" dirty="0" smtClean="0"/>
          </a:p>
          <a:p>
            <a:r>
              <a:rPr lang="en-US" altLang="ja-JP" baseline="0" dirty="0" smtClean="0"/>
              <a:t>We applied to a huge and actual commercial system written in COBOL.</a:t>
            </a:r>
          </a:p>
          <a:p>
            <a:r>
              <a:rPr lang="en-US" altLang="ja-JP" dirty="0" smtClean="0"/>
              <a:t>And the target system is an account managing</a:t>
            </a:r>
            <a:r>
              <a:rPr lang="en-US" altLang="ja-JP" baseline="0" dirty="0" smtClean="0"/>
              <a:t> system for a chain store.</a:t>
            </a:r>
          </a:p>
          <a:p>
            <a:r>
              <a:rPr lang="en-US" altLang="ja-JP" dirty="0" smtClean="0"/>
              <a:t>The system size is about</a:t>
            </a:r>
            <a:r>
              <a:rPr lang="en-US" altLang="ja-JP" baseline="0" dirty="0" smtClean="0"/>
              <a:t> 1.3M LOC and clone rate is about 68%.</a:t>
            </a:r>
          </a:p>
          <a:p>
            <a:r>
              <a:rPr lang="en-US" altLang="ja-JP" baseline="0" dirty="0" smtClean="0"/>
              <a:t>It is higher than the cases of OSS.</a:t>
            </a:r>
          </a:p>
          <a:p>
            <a:endParaRPr lang="en-US" altLang="ja-JP" baseline="0" dirty="0" smtClean="0"/>
          </a:p>
          <a:p>
            <a:r>
              <a:rPr lang="en-US" altLang="ja-JP" baseline="0" dirty="0" smtClean="0"/>
              <a:t>We applied Complete method and Heuristic method to this system.</a:t>
            </a:r>
          </a:p>
          <a:p>
            <a:r>
              <a:rPr lang="ja-JP" altLang="en-US" baseline="0" dirty="0" smtClean="0"/>
              <a:t>（</a:t>
            </a:r>
            <a:r>
              <a:rPr lang="en-US" altLang="ja-JP" baseline="0" dirty="0" smtClean="0"/>
              <a:t>Basic method was not applied due to our limited analysis resource.</a:t>
            </a:r>
            <a:r>
              <a:rPr lang="ja-JP" altLang="en-US" baseline="0" dirty="0" smtClean="0"/>
              <a:t>）</a:t>
            </a:r>
            <a:endParaRPr lang="en-US" altLang="ja-JP" dirty="0" smtClean="0"/>
          </a:p>
          <a:p>
            <a:r>
              <a:rPr lang="en-US" altLang="ja-JP" dirty="0" smtClean="0"/>
              <a:t>The result</a:t>
            </a:r>
            <a:r>
              <a:rPr lang="en-US" altLang="ja-JP" baseline="0" dirty="0" smtClean="0"/>
              <a:t> showed that they reduce only 15.4% and 8.1%.</a:t>
            </a:r>
          </a:p>
          <a:p>
            <a:endParaRPr lang="en-US" altLang="ja-JP" baseline="0" dirty="0" smtClean="0"/>
          </a:p>
          <a:p>
            <a:r>
              <a:rPr lang="en-US" altLang="ja-JP" baseline="0" dirty="0" smtClean="0"/>
              <a:t>This suggests that there are a lot of overlapping fragments in cloned codes.</a:t>
            </a:r>
          </a:p>
          <a:p>
            <a:r>
              <a:rPr lang="en-US" altLang="ja-JP" baseline="0" dirty="0" smtClean="0"/>
              <a:t>They increase the overhead for the chunked procedures in Complete method.</a:t>
            </a:r>
          </a:p>
          <a:p>
            <a:r>
              <a:rPr lang="en-US" altLang="ja-JP" baseline="0" dirty="0" smtClean="0"/>
              <a:t>And it could reduce the merging opportunities in Heuristic method.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So, the</a:t>
            </a:r>
            <a:r>
              <a:rPr lang="en-US" altLang="ja-JP" baseline="0" dirty="0" smtClean="0"/>
              <a:t> answer to RQ2;</a:t>
            </a:r>
          </a:p>
          <a:p>
            <a:r>
              <a:rPr lang="en-US" altLang="ja-JP" baseline="0" dirty="0" smtClean="0"/>
              <a:t>No, the reduction is quite different from the target’s domain. 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9F683-544D-4251-8F80-C824D9FEDA6A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86341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The last slide shows a summary of my presentation.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all</a:t>
            </a:r>
            <a:r>
              <a:rPr kumimoji="1" lang="en-US" altLang="ja-JP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my presentation.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Thanks you for your time.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これ以降は省く。</a:t>
            </a:r>
            <a:endParaRPr kumimoji="1" lang="en-US" altLang="ja-JP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(To end my presentation, </a:t>
            </a:r>
            <a:r>
              <a:rPr lang="en-US" altLang="ja-JP" sz="1200" dirty="0" smtClean="0"/>
              <a:t>We have presented the slimming problem for estimation of refactored system size.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We presented</a:t>
            </a:r>
            <a:r>
              <a:rPr kumimoji="1" lang="en-US" altLang="ja-JP" baseline="0" dirty="0" smtClean="0"/>
              <a:t> three slimming methods.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And We applied them to OSS systems and a commercial system.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That suggests that a high code clone rate does not always guarantee high reduction rate.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For future work, we are going to clarify the high clone rate and their overlapping situation.)</a:t>
            </a:r>
          </a:p>
          <a:p>
            <a:endParaRPr kumimoji="1" lang="en-US" altLang="ja-JP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9F683-544D-4251-8F80-C824D9FEDA6A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9025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They</a:t>
            </a:r>
            <a:r>
              <a:rPr kumimoji="1" lang="en-US" altLang="ja-JP" baseline="0" dirty="0" smtClean="0"/>
              <a:t> would like to have a tool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29F683-544D-4251-8F80-C824D9FEDA6A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71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A3054-36DD-460B-8C72-ED7632C606B7}" type="datetimeFigureOut">
              <a:rPr kumimoji="1" lang="ja-JP" altLang="en-US" smtClean="0"/>
              <a:t>2018/5/12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49" y="6356353"/>
            <a:ext cx="2415117" cy="365125"/>
          </a:xfrm>
        </p:spPr>
        <p:txBody>
          <a:bodyPr/>
          <a:lstStyle/>
          <a:p>
            <a:fld id="{D575BE35-B35B-4553-93A0-8CA2DCA3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4675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A3054-36DD-460B-8C72-ED7632C606B7}" type="datetimeFigureOut">
              <a:rPr kumimoji="1" lang="ja-JP" altLang="en-US" smtClean="0"/>
              <a:t>2018/5/12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BE35-B35B-4553-93A0-8CA2DCA3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7330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A3054-36DD-460B-8C72-ED7632C606B7}" type="datetimeFigureOut">
              <a:rPr kumimoji="1" lang="ja-JP" altLang="en-US" smtClean="0"/>
              <a:t>2018/5/12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BE35-B35B-4553-93A0-8CA2DCA3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733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3668" y="365128"/>
            <a:ext cx="7958665" cy="68474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534" y="1210733"/>
            <a:ext cx="8686799" cy="4966230"/>
          </a:xfrm>
        </p:spPr>
        <p:txBody>
          <a:bodyPr/>
          <a:lstStyle>
            <a:lvl1pPr marL="171450" indent="-171450">
              <a:buClr>
                <a:schemeClr val="accent1"/>
              </a:buClr>
              <a:buFont typeface="Wingdings" panose="05000000000000000000" pitchFamily="2" charset="2"/>
              <a:buChar char="l"/>
              <a:defRPr/>
            </a:lvl1pPr>
            <a:lvl2pPr marL="514350" indent="-171450">
              <a:buClr>
                <a:schemeClr val="accent1"/>
              </a:buClr>
              <a:buFont typeface="Wingdings" panose="05000000000000000000" pitchFamily="2" charset="2"/>
              <a:buChar char="l"/>
              <a:defRPr/>
            </a:lvl2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A3054-36DD-460B-8C72-ED7632C606B7}" type="datetimeFigureOut">
              <a:rPr kumimoji="1" lang="ja-JP" altLang="en-US" smtClean="0"/>
              <a:t>2018/5/12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474382" cy="365125"/>
          </a:xfrm>
        </p:spPr>
        <p:txBody>
          <a:bodyPr/>
          <a:lstStyle>
            <a:lvl1pPr>
              <a:defRPr sz="2100">
                <a:solidFill>
                  <a:schemeClr val="tx2"/>
                </a:solidFill>
                <a:latin typeface="+mj-lt"/>
              </a:defRPr>
            </a:lvl1pPr>
          </a:lstStyle>
          <a:p>
            <a:fld id="{D575BE35-B35B-4553-93A0-8CA2DCA3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270680" y="419992"/>
            <a:ext cx="538066" cy="558419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921930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A3054-36DD-460B-8C72-ED7632C606B7}" type="datetimeFigureOut">
              <a:rPr kumimoji="1" lang="ja-JP" altLang="en-US" smtClean="0"/>
              <a:t>2018/5/12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BE35-B35B-4553-93A0-8CA2DCA3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7739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A3054-36DD-460B-8C72-ED7632C606B7}" type="datetimeFigureOut">
              <a:rPr kumimoji="1" lang="ja-JP" altLang="en-US" smtClean="0"/>
              <a:t>2018/5/12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BE35-B35B-4553-93A0-8CA2DCA3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9212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A3054-36DD-460B-8C72-ED7632C606B7}" type="datetimeFigureOut">
              <a:rPr kumimoji="1" lang="ja-JP" altLang="en-US" smtClean="0"/>
              <a:t>2018/5/12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BE35-B35B-4553-93A0-8CA2DCA3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396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A3054-36DD-460B-8C72-ED7632C606B7}" type="datetimeFigureOut">
              <a:rPr kumimoji="1" lang="ja-JP" altLang="en-US" smtClean="0"/>
              <a:t>2018/5/12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BE35-B35B-4553-93A0-8CA2DCA3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5417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A3054-36DD-460B-8C72-ED7632C606B7}" type="datetimeFigureOut">
              <a:rPr kumimoji="1" lang="ja-JP" altLang="en-US" smtClean="0"/>
              <a:t>2018/5/12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BE35-B35B-4553-93A0-8CA2DCA3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A3054-36DD-460B-8C72-ED7632C606B7}" type="datetimeFigureOut">
              <a:rPr kumimoji="1" lang="ja-JP" altLang="en-US" smtClean="0"/>
              <a:t>2018/5/12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BE35-B35B-4553-93A0-8CA2DCA3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5021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A3054-36DD-460B-8C72-ED7632C606B7}" type="datetimeFigureOut">
              <a:rPr kumimoji="1" lang="ja-JP" altLang="en-US" smtClean="0"/>
              <a:t>2018/5/12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BE35-B35B-4553-93A0-8CA2DCA3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860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A3054-36DD-460B-8C72-ED7632C606B7}" type="datetimeFigureOut">
              <a:rPr kumimoji="1" lang="ja-JP" altLang="en-US" smtClean="0"/>
              <a:t>2018/5/12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5BE35-B35B-4553-93A0-8CA2DCA3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5767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0770" y="241540"/>
            <a:ext cx="8807570" cy="3268423"/>
          </a:xfrm>
        </p:spPr>
        <p:txBody>
          <a:bodyPr>
            <a:normAutofit/>
          </a:bodyPr>
          <a:lstStyle/>
          <a:p>
            <a:r>
              <a:rPr kumimoji="1" lang="en-US" altLang="ja-JP" sz="4800" dirty="0" smtClean="0"/>
              <a:t>How Slim Will My System Be?</a:t>
            </a:r>
            <a:br>
              <a:rPr kumimoji="1" lang="en-US" altLang="ja-JP" sz="4800" dirty="0" smtClean="0"/>
            </a:br>
            <a:r>
              <a:rPr lang="en-US" altLang="ja-JP" sz="4800" dirty="0" smtClean="0">
                <a:solidFill>
                  <a:schemeClr val="accent1"/>
                </a:solidFill>
              </a:rPr>
              <a:t>Estimating Refactored Code Size by Merging Clones</a:t>
            </a:r>
            <a:endParaRPr kumimoji="1" lang="ja-JP" altLang="en-US" sz="4800" dirty="0">
              <a:solidFill>
                <a:schemeClr val="accent1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0770" y="4252822"/>
            <a:ext cx="8807570" cy="793631"/>
          </a:xfrm>
        </p:spPr>
        <p:txBody>
          <a:bodyPr>
            <a:normAutofit/>
          </a:bodyPr>
          <a:lstStyle/>
          <a:p>
            <a:r>
              <a:rPr kumimoji="1" lang="en-US" altLang="ja-JP" sz="2000" dirty="0" smtClean="0"/>
              <a:t>Norihiro Yoshida</a:t>
            </a:r>
            <a:r>
              <a:rPr lang="en-US" altLang="ja-JP" sz="2000" baseline="30000" dirty="0">
                <a:solidFill>
                  <a:srgbClr val="292929"/>
                </a:solidFill>
              </a:rPr>
              <a:t>1</a:t>
            </a:r>
            <a:r>
              <a:rPr kumimoji="1" lang="en-US" altLang="ja-JP" sz="2000" dirty="0" smtClean="0"/>
              <a:t>, </a:t>
            </a:r>
            <a:r>
              <a:rPr kumimoji="1" lang="en-US" altLang="ja-JP" sz="2000" b="1" dirty="0" smtClean="0"/>
              <a:t>Takuya Ishizu</a:t>
            </a:r>
            <a:r>
              <a:rPr lang="en-US" altLang="ja-JP" sz="2000" baseline="30000" dirty="0">
                <a:solidFill>
                  <a:srgbClr val="292929"/>
                </a:solidFill>
              </a:rPr>
              <a:t>2</a:t>
            </a:r>
            <a:r>
              <a:rPr kumimoji="1" lang="en-US" altLang="ja-JP" sz="2000" dirty="0" smtClean="0"/>
              <a:t>, Bufurod EdwardsⅢ</a:t>
            </a:r>
            <a:r>
              <a:rPr lang="en-US" altLang="ja-JP" sz="2000" baseline="30000" dirty="0">
                <a:solidFill>
                  <a:srgbClr val="292929"/>
                </a:solidFill>
              </a:rPr>
              <a:t>2</a:t>
            </a:r>
            <a:r>
              <a:rPr lang="en-US" altLang="ja-JP" sz="2000" dirty="0" smtClean="0"/>
              <a:t>, Katsuro Inoue</a:t>
            </a:r>
            <a:r>
              <a:rPr lang="en-US" altLang="ja-JP" sz="2000" baseline="30000" dirty="0" smtClean="0">
                <a:solidFill>
                  <a:srgbClr val="292929"/>
                </a:solidFill>
              </a:rPr>
              <a:t>2</a:t>
            </a:r>
            <a:endParaRPr lang="en-US" altLang="ja-JP" sz="2000" baseline="30000" dirty="0">
              <a:solidFill>
                <a:srgbClr val="292929"/>
              </a:solidFill>
            </a:endParaRPr>
          </a:p>
          <a:p>
            <a:r>
              <a:rPr lang="en-US" altLang="ja-JP" sz="2000" baseline="30000" dirty="0">
                <a:solidFill>
                  <a:srgbClr val="292929"/>
                </a:solidFill>
              </a:rPr>
              <a:t>1</a:t>
            </a:r>
            <a:r>
              <a:rPr lang="en-US" altLang="ja-JP" sz="2000" dirty="0" smtClean="0"/>
              <a:t>Nagoya University </a:t>
            </a:r>
            <a:r>
              <a:rPr lang="en-US" altLang="ja-JP" sz="2000" baseline="30000" dirty="0">
                <a:solidFill>
                  <a:srgbClr val="292929"/>
                </a:solidFill>
              </a:rPr>
              <a:t>2</a:t>
            </a:r>
            <a:r>
              <a:rPr lang="en-US" altLang="ja-JP" sz="2000" dirty="0" smtClean="0"/>
              <a:t>Osaka University</a:t>
            </a:r>
          </a:p>
          <a:p>
            <a:endParaRPr lang="en-US" altLang="ja-JP" sz="2000" baseline="300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891208" y="5789312"/>
            <a:ext cx="1266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ICPC2018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65794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Research Question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2800" i="1" dirty="0">
                <a:solidFill>
                  <a:schemeClr val="accent1"/>
                </a:solidFill>
              </a:rPr>
              <a:t>Reduction rates </a:t>
            </a:r>
            <a:r>
              <a:rPr lang="en-US" altLang="ja-JP" sz="2800" dirty="0">
                <a:solidFill>
                  <a:schemeClr val="accent1"/>
                </a:solidFill>
              </a:rPr>
              <a:t>will give the maintainer very good indicator for future maintenance overhead</a:t>
            </a:r>
            <a:r>
              <a:rPr lang="en-US" altLang="ja-JP" sz="2800" dirty="0" smtClean="0">
                <a:solidFill>
                  <a:schemeClr val="accent1"/>
                </a:solidFill>
              </a:rPr>
              <a:t>.</a:t>
            </a:r>
          </a:p>
          <a:p>
            <a:endParaRPr lang="en-US" altLang="ja-JP" sz="2800" dirty="0">
              <a:solidFill>
                <a:schemeClr val="accent1"/>
              </a:solidFill>
            </a:endParaRPr>
          </a:p>
          <a:p>
            <a:r>
              <a:rPr lang="en-US" altLang="ja-JP" sz="2800" dirty="0" smtClean="0">
                <a:solidFill>
                  <a:schemeClr val="accent1"/>
                </a:solidFill>
              </a:rPr>
              <a:t>RQ1</a:t>
            </a:r>
            <a:r>
              <a:rPr lang="en-US" altLang="ja-JP" sz="2800" dirty="0" smtClean="0"/>
              <a:t>:What </a:t>
            </a:r>
            <a:r>
              <a:rPr lang="en-US" altLang="ja-JP" sz="2800" dirty="0"/>
              <a:t>are the reduction rates of Basic, Complete, and Heuristic Methods for popular OSS systems in written C/C</a:t>
            </a:r>
            <a:r>
              <a:rPr lang="en-US" altLang="ja-JP" sz="2800" dirty="0" smtClean="0"/>
              <a:t>++?</a:t>
            </a:r>
          </a:p>
          <a:p>
            <a:pPr lvl="1"/>
            <a:endParaRPr lang="en-US" altLang="ja-JP" sz="2400" dirty="0"/>
          </a:p>
          <a:p>
            <a:endParaRPr lang="en-US" altLang="ja-JP" sz="2800" dirty="0" smtClean="0">
              <a:solidFill>
                <a:schemeClr val="accent1"/>
              </a:solidFill>
            </a:endParaRPr>
          </a:p>
          <a:p>
            <a:r>
              <a:rPr lang="en-US" altLang="ja-JP" sz="2800" dirty="0" smtClean="0">
                <a:solidFill>
                  <a:schemeClr val="accent1"/>
                </a:solidFill>
              </a:rPr>
              <a:t>RQ2</a:t>
            </a:r>
            <a:r>
              <a:rPr lang="en-US" altLang="ja-JP" sz="2800" dirty="0" smtClean="0"/>
              <a:t>:Is </a:t>
            </a:r>
            <a:r>
              <a:rPr lang="en-US" altLang="ja-JP" sz="2800" dirty="0"/>
              <a:t>the reduction rate is stable in a different environment</a:t>
            </a:r>
            <a:r>
              <a:rPr lang="en-US" altLang="ja-JP" sz="2800" dirty="0" smtClean="0"/>
              <a:t>?</a:t>
            </a:r>
          </a:p>
          <a:p>
            <a:pPr lvl="1"/>
            <a:endParaRPr lang="en-US" altLang="ja-JP" sz="2000" dirty="0"/>
          </a:p>
          <a:p>
            <a:endParaRPr lang="ja-JP" altLang="en-US" sz="2800" dirty="0"/>
          </a:p>
          <a:p>
            <a:endParaRPr kumimoji="1" lang="ja-JP" altLang="en-US" sz="2800" dirty="0"/>
          </a:p>
        </p:txBody>
      </p:sp>
      <p:sp>
        <p:nvSpPr>
          <p:cNvPr id="5" name="角丸四角形 4"/>
          <p:cNvSpPr/>
          <p:nvPr/>
        </p:nvSpPr>
        <p:spPr>
          <a:xfrm>
            <a:off x="154765" y="2516810"/>
            <a:ext cx="8777567" cy="1362463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角丸四角形 5"/>
          <p:cNvSpPr/>
          <p:nvPr/>
        </p:nvSpPr>
        <p:spPr>
          <a:xfrm>
            <a:off x="154766" y="4648564"/>
            <a:ext cx="8777566" cy="995617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3072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Aim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2800" i="1" dirty="0" smtClean="0"/>
              <a:t>Slimming methods </a:t>
            </a:r>
            <a:r>
              <a:rPr lang="en-US" altLang="ja-JP" sz="2800" dirty="0" smtClean="0"/>
              <a:t>do not guarantee the actual existence of </a:t>
            </a:r>
            <a:r>
              <a:rPr lang="en-US" altLang="ja-JP" sz="2800" i="1" dirty="0" smtClean="0"/>
              <a:t>S’</a:t>
            </a:r>
            <a:r>
              <a:rPr lang="en-US" altLang="ja-JP" sz="2800" dirty="0" smtClean="0"/>
              <a:t>.</a:t>
            </a:r>
          </a:p>
          <a:p>
            <a:pPr lvl="1"/>
            <a:r>
              <a:rPr lang="en-US" altLang="ja-JP" sz="2400" dirty="0" smtClean="0"/>
              <a:t>Due to the programming language constraints or readability of system.</a:t>
            </a:r>
          </a:p>
          <a:p>
            <a:r>
              <a:rPr lang="en-US" altLang="ja-JP" sz="2800" i="1" dirty="0" smtClean="0">
                <a:solidFill>
                  <a:schemeClr val="accent1"/>
                </a:solidFill>
              </a:rPr>
              <a:t>Reduction rates </a:t>
            </a:r>
            <a:r>
              <a:rPr lang="en-US" altLang="ja-JP" sz="2800" dirty="0" smtClean="0">
                <a:solidFill>
                  <a:schemeClr val="accent1"/>
                </a:solidFill>
              </a:rPr>
              <a:t>will give the maintainer very good indicator for future maintenance overhead.</a:t>
            </a:r>
            <a:endParaRPr kumimoji="1" lang="ja-JP" altLang="en-US" sz="2800" i="1" dirty="0">
              <a:solidFill>
                <a:schemeClr val="accent1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B5B7-238A-473C-8D65-5F964ED674A5}" type="slidenum">
              <a:rPr kumimoji="1" lang="ja-JP" altLang="en-US" smtClean="0"/>
              <a:pPr/>
              <a:t>11</a:t>
            </a:fld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448056" y="3873096"/>
            <a:ext cx="8484275" cy="187848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245532" y="3959352"/>
            <a:ext cx="8686799" cy="2378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altLang="ja-JP" dirty="0" smtClean="0"/>
              <a:t>(</a:t>
            </a:r>
            <a:r>
              <a:rPr lang="en-US" altLang="ja-JP" i="1" dirty="0" smtClean="0"/>
              <a:t>Reduction </a:t>
            </a:r>
            <a:r>
              <a:rPr lang="en-US" altLang="ja-JP" i="1" dirty="0"/>
              <a:t>r</a:t>
            </a:r>
            <a:r>
              <a:rPr lang="en-US" altLang="ja-JP" i="1" dirty="0" smtClean="0"/>
              <a:t>ate </a:t>
            </a:r>
            <a:r>
              <a:rPr lang="en-US" altLang="ja-JP" dirty="0" smtClean="0"/>
              <a:t>is low)                                                        We would need to continue current maintenance efforts.</a:t>
            </a:r>
          </a:p>
          <a:p>
            <a:pPr lvl="1"/>
            <a:r>
              <a:rPr lang="en-US" altLang="ja-JP" dirty="0" smtClean="0"/>
              <a:t>(</a:t>
            </a:r>
            <a:r>
              <a:rPr lang="en-US" altLang="ja-JP" i="1" dirty="0" smtClean="0"/>
              <a:t>Reduction rate </a:t>
            </a:r>
            <a:r>
              <a:rPr lang="en-US" altLang="ja-JP" dirty="0" smtClean="0"/>
              <a:t>is high)                                                There will be a chance to reduce the system size and its maintenance cost.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643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Execution time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90486"/>
              </p:ext>
            </p:extLst>
          </p:nvPr>
        </p:nvGraphicFramePr>
        <p:xfrm>
          <a:off x="480215" y="1210733"/>
          <a:ext cx="8040244" cy="1981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05789">
                  <a:extLst>
                    <a:ext uri="{9D8B030D-6E8A-4147-A177-3AD203B41FA5}">
                      <a16:colId xmlns:a16="http://schemas.microsoft.com/office/drawing/2014/main" val="2968557539"/>
                    </a:ext>
                  </a:extLst>
                </a:gridCol>
                <a:gridCol w="2461514">
                  <a:extLst>
                    <a:ext uri="{9D8B030D-6E8A-4147-A177-3AD203B41FA5}">
                      <a16:colId xmlns:a16="http://schemas.microsoft.com/office/drawing/2014/main" val="3240379765"/>
                    </a:ext>
                  </a:extLst>
                </a:gridCol>
                <a:gridCol w="1156018">
                  <a:extLst>
                    <a:ext uri="{9D8B030D-6E8A-4147-A177-3AD203B41FA5}">
                      <a16:colId xmlns:a16="http://schemas.microsoft.com/office/drawing/2014/main" val="4190944475"/>
                    </a:ext>
                  </a:extLst>
                </a:gridCol>
                <a:gridCol w="1615821">
                  <a:extLst>
                    <a:ext uri="{9D8B030D-6E8A-4147-A177-3AD203B41FA5}">
                      <a16:colId xmlns:a16="http://schemas.microsoft.com/office/drawing/2014/main" val="3423541129"/>
                    </a:ext>
                  </a:extLst>
                </a:gridCol>
                <a:gridCol w="1701102">
                  <a:extLst>
                    <a:ext uri="{9D8B030D-6E8A-4147-A177-3AD203B41FA5}">
                      <a16:colId xmlns:a16="http://schemas.microsoft.com/office/drawing/2014/main" val="20479365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System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Clone Detection(s)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Basic(s)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Heuristic(s)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Complete(s)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8467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err="1" smtClean="0"/>
                        <a:t>git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87.1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5.7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0.7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4.5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3485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err="1" smtClean="0"/>
                        <a:t>libcurl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52.8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5.6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0.6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3.9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6893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Skynet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18.3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1.1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0.2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0.9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5812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Linux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1.5hour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484.1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103.0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407.5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0603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453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Basic-example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B5B7-238A-473C-8D65-5F964ED674A5}" type="slidenum">
              <a:rPr kumimoji="1" lang="ja-JP" altLang="en-US" smtClean="0"/>
              <a:pPr/>
              <a:t>13</a:t>
            </a:fld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850392" y="1322154"/>
            <a:ext cx="2267712" cy="38716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850392" y="1508760"/>
            <a:ext cx="2267712" cy="67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Function Clone A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850392" y="3599179"/>
            <a:ext cx="2267712" cy="67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Function Clone A</a:t>
            </a:r>
            <a:endParaRPr kumimoji="1" lang="ja-JP" altLang="en-US" dirty="0"/>
          </a:p>
        </p:txBody>
      </p:sp>
      <p:sp>
        <p:nvSpPr>
          <p:cNvPr id="9" name="正方形/長方形 8"/>
          <p:cNvSpPr/>
          <p:nvPr/>
        </p:nvSpPr>
        <p:spPr>
          <a:xfrm>
            <a:off x="850392" y="2267712"/>
            <a:ext cx="2267712" cy="4572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Block Clone B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850392" y="2886964"/>
            <a:ext cx="2267712" cy="4572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Block Clone B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850392" y="4561670"/>
            <a:ext cx="2267712" cy="4572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Block Clone B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499616" y="5276088"/>
            <a:ext cx="1186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System </a:t>
            </a:r>
            <a:r>
              <a:rPr kumimoji="1" lang="en-US" altLang="ja-JP" sz="2000" i="1" dirty="0" smtClean="0"/>
              <a:t>S</a:t>
            </a:r>
            <a:endParaRPr kumimoji="1" lang="ja-JP" altLang="en-US" sz="2000" i="1" dirty="0"/>
          </a:p>
        </p:txBody>
      </p:sp>
      <p:sp>
        <p:nvSpPr>
          <p:cNvPr id="13" name="正方形/長方形 12"/>
          <p:cNvSpPr/>
          <p:nvPr/>
        </p:nvSpPr>
        <p:spPr>
          <a:xfrm>
            <a:off x="5637741" y="1322154"/>
            <a:ext cx="2267712" cy="38716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正方形/長方形 13"/>
          <p:cNvSpPr/>
          <p:nvPr/>
        </p:nvSpPr>
        <p:spPr>
          <a:xfrm>
            <a:off x="5637741" y="5244930"/>
            <a:ext cx="2267712" cy="67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Shared Function A</a:t>
            </a:r>
            <a:endParaRPr kumimoji="1" lang="ja-JP" altLang="en-US" dirty="0"/>
          </a:p>
        </p:txBody>
      </p:sp>
      <p:sp>
        <p:nvSpPr>
          <p:cNvPr id="15" name="右矢印 14"/>
          <p:cNvSpPr/>
          <p:nvPr/>
        </p:nvSpPr>
        <p:spPr>
          <a:xfrm>
            <a:off x="3465576" y="2809070"/>
            <a:ext cx="1828800" cy="676656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288185" y="3485726"/>
            <a:ext cx="23038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Refactor only</a:t>
            </a:r>
          </a:p>
          <a:p>
            <a:r>
              <a:rPr kumimoji="1" lang="en-US" altLang="ja-JP" sz="2400" i="1" dirty="0" smtClean="0"/>
              <a:t>Function Clones</a:t>
            </a:r>
            <a:endParaRPr kumimoji="1" lang="ja-JP" altLang="en-US" sz="2400" i="1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637741" y="5972724"/>
            <a:ext cx="23039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Slimmed System </a:t>
            </a:r>
            <a:r>
              <a:rPr kumimoji="1" lang="en-US" altLang="ja-JP" sz="2000" i="1" dirty="0" smtClean="0"/>
              <a:t>S’</a:t>
            </a:r>
            <a:endParaRPr kumimoji="1" lang="ja-JP" altLang="en-US" sz="2000" i="1" dirty="0"/>
          </a:p>
        </p:txBody>
      </p:sp>
      <p:sp>
        <p:nvSpPr>
          <p:cNvPr id="18" name="正方形/長方形 17"/>
          <p:cNvSpPr/>
          <p:nvPr/>
        </p:nvSpPr>
        <p:spPr>
          <a:xfrm>
            <a:off x="5638193" y="2266401"/>
            <a:ext cx="2267712" cy="4572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Block Clone B</a:t>
            </a:r>
            <a:endParaRPr kumimoji="1" lang="ja-JP" altLang="en-US" dirty="0"/>
          </a:p>
        </p:txBody>
      </p:sp>
      <p:sp>
        <p:nvSpPr>
          <p:cNvPr id="19" name="正方形/長方形 18"/>
          <p:cNvSpPr/>
          <p:nvPr/>
        </p:nvSpPr>
        <p:spPr>
          <a:xfrm>
            <a:off x="5638193" y="2885653"/>
            <a:ext cx="2267712" cy="4572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Block Clone B</a:t>
            </a:r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5638193" y="4560359"/>
            <a:ext cx="2267712" cy="4572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Block Clone B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5637289" y="1508760"/>
            <a:ext cx="2267712" cy="676656"/>
          </a:xfrm>
          <a:prstGeom prst="rect">
            <a:avLst/>
          </a:prstGeom>
          <a:solidFill>
            <a:schemeClr val="bg1"/>
          </a:solidFill>
          <a:ln w="28575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Statement to A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637289" y="3599179"/>
            <a:ext cx="2267712" cy="676656"/>
          </a:xfrm>
          <a:prstGeom prst="rect">
            <a:avLst/>
          </a:prstGeom>
          <a:solidFill>
            <a:schemeClr val="bg1"/>
          </a:solidFill>
          <a:ln w="28575"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Statement to A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>
            <a:off x="676656" y="1322154"/>
            <a:ext cx="0" cy="3871638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484632" y="1322154"/>
            <a:ext cx="4754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>
            <a:off x="481584" y="5193792"/>
            <a:ext cx="4754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8179702" y="3421815"/>
            <a:ext cx="492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i="1" dirty="0" smtClean="0"/>
              <a:t>|S’|</a:t>
            </a:r>
            <a:endParaRPr kumimoji="1" lang="ja-JP" altLang="en-US" sz="2000" i="1" dirty="0"/>
          </a:p>
        </p:txBody>
      </p:sp>
      <p:cxnSp>
        <p:nvCxnSpPr>
          <p:cNvPr id="29" name="直線コネクタ 28"/>
          <p:cNvCxnSpPr/>
          <p:nvPr/>
        </p:nvCxnSpPr>
        <p:spPr>
          <a:xfrm>
            <a:off x="7802880" y="5921586"/>
            <a:ext cx="4754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7802880" y="1322154"/>
            <a:ext cx="4754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/>
          <p:nvPr/>
        </p:nvCxnSpPr>
        <p:spPr>
          <a:xfrm>
            <a:off x="8144256" y="1322154"/>
            <a:ext cx="0" cy="4599432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/>
          <p:cNvSpPr txBox="1"/>
          <p:nvPr/>
        </p:nvSpPr>
        <p:spPr>
          <a:xfrm>
            <a:off x="233906" y="3056733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i="1" dirty="0" smtClean="0"/>
              <a:t>|S|</a:t>
            </a:r>
            <a:endParaRPr kumimoji="1" lang="ja-JP" alt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52798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sz="3600" dirty="0" smtClean="0"/>
              <a:t>Complete-Straightforward </a:t>
            </a:r>
            <a:r>
              <a:rPr lang="en-US" altLang="ja-JP" sz="3600" dirty="0"/>
              <a:t>S</a:t>
            </a:r>
            <a:r>
              <a:rPr lang="en-US" altLang="ja-JP" sz="3600" dirty="0" smtClean="0"/>
              <a:t>trategy</a:t>
            </a:r>
            <a:endParaRPr kumimoji="1"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B5B7-238A-473C-8D65-5F964ED674A5}" type="slidenum">
              <a:rPr kumimoji="1" lang="ja-JP" altLang="en-US" smtClean="0"/>
              <a:pPr/>
              <a:t>14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576072" y="1143000"/>
            <a:ext cx="2267712" cy="33101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6101334" y="1143000"/>
            <a:ext cx="2267712" cy="33101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右矢印 7"/>
          <p:cNvSpPr/>
          <p:nvPr/>
        </p:nvSpPr>
        <p:spPr>
          <a:xfrm>
            <a:off x="3558159" y="2335500"/>
            <a:ext cx="1828800" cy="676656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722376" y="1400789"/>
            <a:ext cx="1627632" cy="67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A</a:t>
            </a:r>
          </a:p>
          <a:p>
            <a:pPr algn="ctr"/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1001312" y="1878034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/>
          </a:p>
          <a:p>
            <a:pPr algn="ctr"/>
            <a:r>
              <a:rPr kumimoji="1" lang="en-US" altLang="ja-JP" dirty="0" smtClean="0"/>
              <a:t>Clone B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722376" y="2690093"/>
            <a:ext cx="1627632" cy="67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A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001312" y="3512874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B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1001312" y="1865376"/>
            <a:ext cx="1348696" cy="2120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116592" y="4615108"/>
            <a:ext cx="1186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System </a:t>
            </a:r>
            <a:r>
              <a:rPr kumimoji="1" lang="en-US" altLang="ja-JP" sz="2000" i="1" dirty="0" smtClean="0"/>
              <a:t>S</a:t>
            </a:r>
            <a:endParaRPr kumimoji="1" lang="ja-JP" altLang="en-US" sz="2000" i="1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007352" y="1273764"/>
            <a:ext cx="157780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Overlapping</a:t>
            </a:r>
          </a:p>
          <a:p>
            <a:r>
              <a:rPr kumimoji="1" lang="en-US" altLang="ja-JP" sz="2000" dirty="0" smtClean="0"/>
              <a:t>fragment</a:t>
            </a:r>
            <a:endParaRPr kumimoji="1" lang="ja-JP" altLang="en-US" sz="2000" dirty="0"/>
          </a:p>
        </p:txBody>
      </p:sp>
      <p:cxnSp>
        <p:nvCxnSpPr>
          <p:cNvPr id="17" name="直線コネクタ 16"/>
          <p:cNvCxnSpPr>
            <a:endCxn id="15" idx="1"/>
          </p:cNvCxnSpPr>
          <p:nvPr/>
        </p:nvCxnSpPr>
        <p:spPr>
          <a:xfrm flipV="1">
            <a:off x="2069364" y="1627707"/>
            <a:ext cx="937988" cy="3437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6264902" y="1400674"/>
            <a:ext cx="1627632" cy="6766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</a:t>
            </a:r>
          </a:p>
          <a:p>
            <a:pPr algn="ctr"/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6543838" y="1877919"/>
            <a:ext cx="1627632" cy="6731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ysClr val="windowText" lastClr="000000"/>
              </a:solidFill>
            </a:endParaRPr>
          </a:p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264902" y="2690093"/>
            <a:ext cx="1627632" cy="6766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6543838" y="3512874"/>
            <a:ext cx="1627632" cy="6731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010267" y="3001916"/>
            <a:ext cx="299915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Create shared functions</a:t>
            </a:r>
          </a:p>
          <a:p>
            <a:r>
              <a:rPr kumimoji="1" lang="en-US" altLang="ja-JP" sz="2000" dirty="0" smtClean="0"/>
              <a:t>for each clone set, and</a:t>
            </a:r>
          </a:p>
          <a:p>
            <a:r>
              <a:rPr kumimoji="1" lang="en-US" altLang="ja-JP" sz="2000" dirty="0"/>
              <a:t>p</a:t>
            </a:r>
            <a:r>
              <a:rPr kumimoji="1" lang="en-US" altLang="ja-JP" sz="2000" dirty="0" smtClean="0"/>
              <a:t>lace call statements  for</a:t>
            </a:r>
          </a:p>
          <a:p>
            <a:r>
              <a:rPr kumimoji="1" lang="en-US" altLang="ja-JP" sz="2000" dirty="0"/>
              <a:t>e</a:t>
            </a:r>
            <a:r>
              <a:rPr kumimoji="1" lang="en-US" altLang="ja-JP" sz="2000" dirty="0" smtClean="0"/>
              <a:t>ach clone instance</a:t>
            </a:r>
            <a:endParaRPr kumimoji="1" lang="ja-JP" altLang="en-US" sz="2000" dirty="0"/>
          </a:p>
        </p:txBody>
      </p:sp>
      <p:sp>
        <p:nvSpPr>
          <p:cNvPr id="24" name="正方形/長方形 23"/>
          <p:cNvSpPr/>
          <p:nvPr/>
        </p:nvSpPr>
        <p:spPr>
          <a:xfrm>
            <a:off x="6414538" y="4585895"/>
            <a:ext cx="1627632" cy="6709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Shared</a:t>
            </a:r>
          </a:p>
          <a:p>
            <a:pPr algn="ctr"/>
            <a:r>
              <a:rPr kumimoji="1" lang="en-US" altLang="ja-JP" dirty="0" smtClean="0"/>
              <a:t>Function A</a:t>
            </a:r>
          </a:p>
          <a:p>
            <a:pPr algn="ctr"/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6764318" y="5044788"/>
            <a:ext cx="950910" cy="2120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6414538" y="5427599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/>
          </a:p>
          <a:p>
            <a:pPr algn="ctr"/>
            <a:r>
              <a:rPr kumimoji="1" lang="en-US" altLang="ja-JP" dirty="0" smtClean="0"/>
              <a:t>Shared</a:t>
            </a:r>
          </a:p>
          <a:p>
            <a:pPr algn="ctr"/>
            <a:r>
              <a:rPr kumimoji="1" lang="en-US" altLang="ja-JP" dirty="0" smtClean="0"/>
              <a:t>Function B</a:t>
            </a:r>
            <a:endParaRPr kumimoji="1" lang="ja-JP" altLang="en-US" dirty="0"/>
          </a:p>
        </p:txBody>
      </p:sp>
      <p:sp>
        <p:nvSpPr>
          <p:cNvPr id="27" name="正方形/長方形 26"/>
          <p:cNvSpPr/>
          <p:nvPr/>
        </p:nvSpPr>
        <p:spPr>
          <a:xfrm>
            <a:off x="6764318" y="5427599"/>
            <a:ext cx="950910" cy="21424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764318" y="6110726"/>
            <a:ext cx="12443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System </a:t>
            </a:r>
            <a:r>
              <a:rPr kumimoji="1" lang="en-US" altLang="ja-JP" sz="2000" i="1" dirty="0" smtClean="0"/>
              <a:t>S’</a:t>
            </a:r>
            <a:endParaRPr kumimoji="1" lang="ja-JP" altLang="en-US" sz="2000" i="1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872942" y="4991771"/>
            <a:ext cx="1641796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Overlapping</a:t>
            </a:r>
          </a:p>
          <a:p>
            <a:r>
              <a:rPr kumimoji="1" lang="en-US" altLang="ja-JP" sz="2000" dirty="0"/>
              <a:t>f</a:t>
            </a:r>
            <a:r>
              <a:rPr kumimoji="1" lang="en-US" altLang="ja-JP" sz="2000" dirty="0" smtClean="0"/>
              <a:t>ragments as</a:t>
            </a:r>
          </a:p>
          <a:p>
            <a:r>
              <a:rPr kumimoji="1" lang="en-US" altLang="ja-JP" sz="2000" dirty="0" smtClean="0"/>
              <a:t>clones</a:t>
            </a:r>
            <a:endParaRPr kumimoji="1" lang="ja-JP" altLang="en-US" sz="2000" dirty="0"/>
          </a:p>
        </p:txBody>
      </p:sp>
      <p:cxnSp>
        <p:nvCxnSpPr>
          <p:cNvPr id="30" name="直線コネクタ 29"/>
          <p:cNvCxnSpPr>
            <a:stCxn id="29" idx="3"/>
            <a:endCxn id="25" idx="1"/>
          </p:cNvCxnSpPr>
          <p:nvPr/>
        </p:nvCxnSpPr>
        <p:spPr>
          <a:xfrm flipV="1">
            <a:off x="5514738" y="5150823"/>
            <a:ext cx="1249580" cy="3487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stCxn id="29" idx="3"/>
            <a:endCxn id="27" idx="1"/>
          </p:cNvCxnSpPr>
          <p:nvPr/>
        </p:nvCxnSpPr>
        <p:spPr>
          <a:xfrm>
            <a:off x="5514738" y="5499603"/>
            <a:ext cx="1249580" cy="3512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楕円 37"/>
          <p:cNvSpPr/>
          <p:nvPr/>
        </p:nvSpPr>
        <p:spPr>
          <a:xfrm>
            <a:off x="6264902" y="1783080"/>
            <a:ext cx="2248162" cy="374904"/>
          </a:xfrm>
          <a:prstGeom prst="ellipse">
            <a:avLst/>
          </a:prstGeom>
          <a:noFill/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5442966" y="2598271"/>
            <a:ext cx="3584448" cy="148772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>
                <a:solidFill>
                  <a:sysClr val="windowText" lastClr="000000"/>
                </a:solidFill>
              </a:rPr>
              <a:t>Overlapping fragment is executed twice by both A and B</a:t>
            </a:r>
            <a:endParaRPr kumimoji="1" lang="ja-JP" altLang="en-US" sz="2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118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Complete-Overview(1)(2)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B5B7-238A-473C-8D65-5F964ED674A5}" type="slidenum">
              <a:rPr kumimoji="1" lang="ja-JP" altLang="en-US" smtClean="0"/>
              <a:pPr/>
              <a:t>15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576072" y="1143000"/>
            <a:ext cx="2267712" cy="33101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722376" y="1400789"/>
            <a:ext cx="1627632" cy="67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A</a:t>
            </a:r>
          </a:p>
          <a:p>
            <a:pPr algn="ctr"/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1001312" y="1878034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/>
          </a:p>
          <a:p>
            <a:pPr algn="ctr"/>
            <a:r>
              <a:rPr kumimoji="1" lang="en-US" altLang="ja-JP" dirty="0" smtClean="0"/>
              <a:t>Clone B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722376" y="2690093"/>
            <a:ext cx="1627632" cy="67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A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001312" y="3512874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B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1001312" y="1865376"/>
            <a:ext cx="1348696" cy="2120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116592" y="4615108"/>
            <a:ext cx="1186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System </a:t>
            </a:r>
            <a:r>
              <a:rPr kumimoji="1" lang="en-US" altLang="ja-JP" sz="2000" i="1" dirty="0" smtClean="0"/>
              <a:t>S</a:t>
            </a:r>
            <a:endParaRPr kumimoji="1" lang="ja-JP" altLang="en-US" sz="2000" i="1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007352" y="1273764"/>
            <a:ext cx="157780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Overlapping</a:t>
            </a:r>
          </a:p>
          <a:p>
            <a:r>
              <a:rPr kumimoji="1" lang="en-US" altLang="ja-JP" sz="2000" dirty="0" smtClean="0"/>
              <a:t>fragment</a:t>
            </a:r>
            <a:endParaRPr kumimoji="1" lang="ja-JP" altLang="en-US" sz="2000" dirty="0"/>
          </a:p>
        </p:txBody>
      </p:sp>
      <p:cxnSp>
        <p:nvCxnSpPr>
          <p:cNvPr id="17" name="直線コネクタ 16"/>
          <p:cNvCxnSpPr>
            <a:endCxn id="15" idx="1"/>
          </p:cNvCxnSpPr>
          <p:nvPr/>
        </p:nvCxnSpPr>
        <p:spPr>
          <a:xfrm flipV="1">
            <a:off x="2069364" y="1627707"/>
            <a:ext cx="937988" cy="3437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6764318" y="6385046"/>
            <a:ext cx="12443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System </a:t>
            </a:r>
            <a:r>
              <a:rPr kumimoji="1" lang="en-US" altLang="ja-JP" sz="2000" i="1" dirty="0" smtClean="0"/>
              <a:t>S’</a:t>
            </a:r>
            <a:endParaRPr kumimoji="1" lang="ja-JP" altLang="en-US" sz="2000" i="1" dirty="0"/>
          </a:p>
        </p:txBody>
      </p:sp>
      <p:sp>
        <p:nvSpPr>
          <p:cNvPr id="3" name="四角形吹き出し 2"/>
          <p:cNvSpPr/>
          <p:nvPr/>
        </p:nvSpPr>
        <p:spPr>
          <a:xfrm>
            <a:off x="3493699" y="2205547"/>
            <a:ext cx="5438634" cy="1439853"/>
          </a:xfrm>
          <a:prstGeom prst="wedgeRectCallout">
            <a:avLst>
              <a:gd name="adj1" fmla="val -49956"/>
              <a:gd name="adj2" fmla="val -3276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 smtClean="0">
                <a:solidFill>
                  <a:sysClr val="windowText" lastClr="000000"/>
                </a:solidFill>
              </a:rPr>
              <a:t>(1)Clone Detection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000" dirty="0">
                <a:solidFill>
                  <a:sysClr val="windowText" lastClr="000000"/>
                </a:solidFill>
              </a:rPr>
              <a:t>We use </a:t>
            </a:r>
            <a:r>
              <a:rPr lang="en-US" altLang="ja-JP" sz="2000" dirty="0" err="1">
                <a:solidFill>
                  <a:sysClr val="windowText" lastClr="000000"/>
                </a:solidFill>
              </a:rPr>
              <a:t>CCFinderX</a:t>
            </a:r>
            <a:r>
              <a:rPr lang="en-US" altLang="ja-JP" sz="2000" dirty="0">
                <a:solidFill>
                  <a:sysClr val="windowText" lastClr="000000"/>
                </a:solidFill>
              </a:rPr>
              <a:t> as before, and get the list of clone pairs.</a:t>
            </a:r>
            <a:endParaRPr kumimoji="1" lang="en-US" altLang="ja-JP" sz="2000" b="1" dirty="0" smtClean="0">
              <a:solidFill>
                <a:sysClr val="windowText" lastClr="000000"/>
              </a:solidFill>
            </a:endParaRPr>
          </a:p>
        </p:txBody>
      </p:sp>
      <p:sp>
        <p:nvSpPr>
          <p:cNvPr id="35" name="四角形吹き出し 34"/>
          <p:cNvSpPr/>
          <p:nvPr/>
        </p:nvSpPr>
        <p:spPr>
          <a:xfrm>
            <a:off x="3493699" y="3895181"/>
            <a:ext cx="5438634" cy="1439853"/>
          </a:xfrm>
          <a:prstGeom prst="wedgeRectCallout">
            <a:avLst>
              <a:gd name="adj1" fmla="val -49321"/>
              <a:gd name="adj2" fmla="val -4893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 smtClean="0">
                <a:solidFill>
                  <a:sysClr val="windowText" lastClr="000000"/>
                </a:solidFill>
              </a:rPr>
              <a:t>(2)Overlapping Detection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000" dirty="0">
                <a:solidFill>
                  <a:sysClr val="windowText" lastClr="000000"/>
                </a:solidFill>
              </a:rPr>
              <a:t>Each code clone instance is located onto the source </a:t>
            </a:r>
            <a:r>
              <a:rPr lang="en-US" altLang="ja-JP" sz="2000" dirty="0" smtClean="0">
                <a:solidFill>
                  <a:sysClr val="windowText" lastClr="000000"/>
                </a:solidFill>
              </a:rPr>
              <a:t>code.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000" dirty="0">
                <a:solidFill>
                  <a:sysClr val="windowText" lastClr="000000"/>
                </a:solidFill>
              </a:rPr>
              <a:t>T</a:t>
            </a:r>
            <a:r>
              <a:rPr lang="en-US" altLang="ja-JP" sz="2000" dirty="0" smtClean="0">
                <a:solidFill>
                  <a:sysClr val="windowText" lastClr="000000"/>
                </a:solidFill>
              </a:rPr>
              <a:t>he </a:t>
            </a:r>
            <a:r>
              <a:rPr lang="en-US" altLang="ja-JP" sz="2000" dirty="0">
                <a:solidFill>
                  <a:sysClr val="windowText" lastClr="000000"/>
                </a:solidFill>
              </a:rPr>
              <a:t>overlapping fragments are identified.</a:t>
            </a:r>
            <a:endParaRPr kumimoji="1" lang="ja-JP" altLang="en-US" sz="2000" b="1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87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Complete-Overview(3)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B5B7-238A-473C-8D65-5F964ED674A5}" type="slidenum">
              <a:rPr kumimoji="1" lang="ja-JP" altLang="en-US" smtClean="0"/>
              <a:pPr/>
              <a:t>16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576072" y="1143000"/>
            <a:ext cx="2267712" cy="33101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722376" y="1400789"/>
            <a:ext cx="1627632" cy="67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A’</a:t>
            </a:r>
          </a:p>
          <a:p>
            <a:pPr algn="ctr"/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1001312" y="1878034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/>
          </a:p>
          <a:p>
            <a:pPr algn="ctr"/>
            <a:r>
              <a:rPr kumimoji="1" lang="en-US" altLang="ja-JP" dirty="0" smtClean="0"/>
              <a:t>Clone B’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722376" y="2690093"/>
            <a:ext cx="1627632" cy="67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A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001312" y="3512874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B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1001312" y="1865376"/>
            <a:ext cx="1348696" cy="2120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Clone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116592" y="4615108"/>
            <a:ext cx="1186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System </a:t>
            </a:r>
            <a:r>
              <a:rPr kumimoji="1" lang="en-US" altLang="ja-JP" sz="2000" i="1" dirty="0" smtClean="0"/>
              <a:t>S</a:t>
            </a:r>
            <a:endParaRPr kumimoji="1" lang="ja-JP" altLang="en-US" sz="2000" i="1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007352" y="1273764"/>
            <a:ext cx="1592103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Clone chunk</a:t>
            </a:r>
            <a:endParaRPr kumimoji="1" lang="ja-JP" altLang="en-US" sz="2000" dirty="0"/>
          </a:p>
        </p:txBody>
      </p:sp>
      <p:cxnSp>
        <p:nvCxnSpPr>
          <p:cNvPr id="17" name="直線コネクタ 16"/>
          <p:cNvCxnSpPr>
            <a:endCxn id="15" idx="1"/>
          </p:cNvCxnSpPr>
          <p:nvPr/>
        </p:nvCxnSpPr>
        <p:spPr>
          <a:xfrm flipV="1">
            <a:off x="2350008" y="1473819"/>
            <a:ext cx="657344" cy="48784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1229020" y="3965942"/>
            <a:ext cx="1172216" cy="209137"/>
          </a:xfrm>
          <a:prstGeom prst="rect">
            <a:avLst/>
          </a:prstGeom>
          <a:solidFill>
            <a:srgbClr val="FFFF00"/>
          </a:solidFill>
          <a:ln w="1905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Clone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" name="四角形吹き出し 2"/>
          <p:cNvSpPr/>
          <p:nvPr/>
        </p:nvSpPr>
        <p:spPr>
          <a:xfrm>
            <a:off x="3381555" y="2263255"/>
            <a:ext cx="5443268" cy="2189873"/>
          </a:xfrm>
          <a:prstGeom prst="wedgeRectCallout">
            <a:avLst>
              <a:gd name="adj1" fmla="val -46056"/>
              <a:gd name="adj2" fmla="val -4833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 smtClean="0">
                <a:solidFill>
                  <a:sysClr val="windowText" lastClr="000000"/>
                </a:solidFill>
              </a:rPr>
              <a:t>(3)Clone Chunk Construction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en-US" altLang="ja-JP" sz="2000" dirty="0" smtClean="0">
                <a:solidFill>
                  <a:sysClr val="windowText" lastClr="000000"/>
                </a:solidFill>
              </a:rPr>
              <a:t>Each code clone instance is divided into </a:t>
            </a:r>
            <a:r>
              <a:rPr kumimoji="1" lang="en-US" altLang="ja-JP" sz="2000" i="1" dirty="0" smtClean="0">
                <a:solidFill>
                  <a:sysClr val="windowText" lastClr="000000"/>
                </a:solidFill>
              </a:rPr>
              <a:t>clone chunk.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000" dirty="0">
                <a:solidFill>
                  <a:sysClr val="windowText" lastClr="000000"/>
                </a:solidFill>
              </a:rPr>
              <a:t>C</a:t>
            </a:r>
            <a:r>
              <a:rPr lang="en-US" altLang="ja-JP" sz="2000" dirty="0" smtClean="0">
                <a:solidFill>
                  <a:sysClr val="windowText" lastClr="000000"/>
                </a:solidFill>
              </a:rPr>
              <a:t>lone chunks internally </a:t>
            </a:r>
            <a:r>
              <a:rPr lang="en-US" altLang="ja-JP" sz="2000" dirty="0">
                <a:solidFill>
                  <a:sysClr val="windowText" lastClr="000000"/>
                </a:solidFill>
              </a:rPr>
              <a:t>contain no partial overlapping fragment with any other </a:t>
            </a:r>
            <a:r>
              <a:rPr lang="en-US" altLang="ja-JP" sz="2000" dirty="0" smtClean="0">
                <a:solidFill>
                  <a:sysClr val="windowText" lastClr="000000"/>
                </a:solidFill>
              </a:rPr>
              <a:t>clones.</a:t>
            </a:r>
            <a:endParaRPr kumimoji="1" lang="ja-JP" altLang="en-US" sz="2000" i="1" dirty="0">
              <a:solidFill>
                <a:sysClr val="windowText" lastClr="000000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948872" y="3163080"/>
            <a:ext cx="1172216" cy="209137"/>
          </a:xfrm>
          <a:prstGeom prst="rect">
            <a:avLst/>
          </a:prstGeom>
          <a:solidFill>
            <a:srgbClr val="FFFF00"/>
          </a:solidFill>
          <a:ln w="1905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Clone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cxnSp>
        <p:nvCxnSpPr>
          <p:cNvPr id="40" name="直線コネクタ 39"/>
          <p:cNvCxnSpPr>
            <a:stCxn id="10" idx="3"/>
            <a:endCxn id="15" idx="1"/>
          </p:cNvCxnSpPr>
          <p:nvPr/>
        </p:nvCxnSpPr>
        <p:spPr>
          <a:xfrm flipV="1">
            <a:off x="2628944" y="1473819"/>
            <a:ext cx="378408" cy="7407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>
            <a:stCxn id="9" idx="3"/>
            <a:endCxn id="15" idx="1"/>
          </p:cNvCxnSpPr>
          <p:nvPr/>
        </p:nvCxnSpPr>
        <p:spPr>
          <a:xfrm flipV="1">
            <a:off x="2350008" y="1473819"/>
            <a:ext cx="657344" cy="26529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875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Complete-Overview(4)(5)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B5B7-238A-473C-8D65-5F964ED674A5}" type="slidenum">
              <a:rPr kumimoji="1" lang="ja-JP" altLang="en-US" smtClean="0"/>
              <a:pPr/>
              <a:t>17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576072" y="1143000"/>
            <a:ext cx="2267712" cy="33101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722376" y="1400789"/>
            <a:ext cx="1627632" cy="67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A’</a:t>
            </a:r>
          </a:p>
          <a:p>
            <a:pPr algn="ctr"/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1001312" y="1878034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/>
          </a:p>
          <a:p>
            <a:pPr algn="ctr"/>
            <a:r>
              <a:rPr kumimoji="1" lang="en-US" altLang="ja-JP" dirty="0" smtClean="0"/>
              <a:t>Clone B’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722376" y="2690093"/>
            <a:ext cx="1627632" cy="67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A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001312" y="3512874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B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1001312" y="1865376"/>
            <a:ext cx="1348696" cy="2120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Clone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116592" y="4615108"/>
            <a:ext cx="1186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System </a:t>
            </a:r>
            <a:r>
              <a:rPr kumimoji="1" lang="en-US" altLang="ja-JP" sz="2000" i="1" dirty="0" smtClean="0"/>
              <a:t>S</a:t>
            </a:r>
            <a:endParaRPr kumimoji="1" lang="ja-JP" altLang="en-US" sz="2000" i="1" dirty="0"/>
          </a:p>
        </p:txBody>
      </p:sp>
      <p:sp>
        <p:nvSpPr>
          <p:cNvPr id="24" name="正方形/長方形 23"/>
          <p:cNvSpPr/>
          <p:nvPr/>
        </p:nvSpPr>
        <p:spPr>
          <a:xfrm>
            <a:off x="6414538" y="4503599"/>
            <a:ext cx="1627632" cy="6709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Shared</a:t>
            </a:r>
          </a:p>
          <a:p>
            <a:pPr algn="ctr"/>
            <a:r>
              <a:rPr kumimoji="1" lang="en-US" altLang="ja-JP" dirty="0" smtClean="0"/>
              <a:t>Function A’</a:t>
            </a:r>
          </a:p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6414538" y="5345303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/>
          </a:p>
          <a:p>
            <a:pPr algn="ctr"/>
            <a:r>
              <a:rPr kumimoji="1" lang="en-US" altLang="ja-JP" dirty="0" smtClean="0"/>
              <a:t>Shared</a:t>
            </a:r>
          </a:p>
          <a:p>
            <a:pPr algn="ctr"/>
            <a:r>
              <a:rPr kumimoji="1" lang="en-US" altLang="ja-JP" dirty="0" smtClean="0"/>
              <a:t>Function B’</a:t>
            </a:r>
            <a:endParaRPr kumimoji="1"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872941" y="4437487"/>
            <a:ext cx="1928157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Remove cloned</a:t>
            </a:r>
          </a:p>
          <a:p>
            <a:r>
              <a:rPr kumimoji="1" lang="en-US" altLang="ja-JP" sz="2000" dirty="0"/>
              <a:t>o</a:t>
            </a:r>
            <a:r>
              <a:rPr kumimoji="1" lang="en-US" altLang="ja-JP" sz="2000" dirty="0" smtClean="0"/>
              <a:t>verlapping </a:t>
            </a:r>
          </a:p>
          <a:p>
            <a:r>
              <a:rPr kumimoji="1" lang="en-US" altLang="ja-JP" sz="2000" dirty="0" smtClean="0"/>
              <a:t>fragments</a:t>
            </a:r>
          </a:p>
        </p:txBody>
      </p:sp>
      <p:cxnSp>
        <p:nvCxnSpPr>
          <p:cNvPr id="30" name="直線コネクタ 29"/>
          <p:cNvCxnSpPr>
            <a:stCxn id="29" idx="3"/>
          </p:cNvCxnSpPr>
          <p:nvPr/>
        </p:nvCxnSpPr>
        <p:spPr>
          <a:xfrm>
            <a:off x="5801098" y="4945319"/>
            <a:ext cx="958637" cy="620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stCxn id="29" idx="3"/>
          </p:cNvCxnSpPr>
          <p:nvPr/>
        </p:nvCxnSpPr>
        <p:spPr>
          <a:xfrm>
            <a:off x="5801098" y="4945319"/>
            <a:ext cx="958637" cy="4556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/>
          <p:cNvSpPr/>
          <p:nvPr/>
        </p:nvSpPr>
        <p:spPr>
          <a:xfrm>
            <a:off x="6764318" y="4967221"/>
            <a:ext cx="950910" cy="212069"/>
          </a:xfrm>
          <a:prstGeom prst="rect">
            <a:avLst/>
          </a:prstGeom>
          <a:solidFill>
            <a:schemeClr val="bg1"/>
          </a:solidFill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6759735" y="5349786"/>
            <a:ext cx="950910" cy="212069"/>
          </a:xfrm>
          <a:prstGeom prst="rect">
            <a:avLst/>
          </a:prstGeom>
          <a:solidFill>
            <a:schemeClr val="bg1"/>
          </a:solidFill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759735" y="6129934"/>
            <a:ext cx="950910" cy="22641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872941" y="5614107"/>
            <a:ext cx="160505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Create for</a:t>
            </a:r>
          </a:p>
          <a:p>
            <a:r>
              <a:rPr kumimoji="1" lang="en-US" altLang="ja-JP" sz="2000" dirty="0"/>
              <a:t>o</a:t>
            </a:r>
            <a:r>
              <a:rPr kumimoji="1" lang="en-US" altLang="ja-JP" sz="2000" dirty="0" smtClean="0"/>
              <a:t>verlapping </a:t>
            </a:r>
          </a:p>
          <a:p>
            <a:r>
              <a:rPr kumimoji="1" lang="en-US" altLang="ja-JP" sz="2000" dirty="0" smtClean="0"/>
              <a:t>fragment</a:t>
            </a:r>
          </a:p>
        </p:txBody>
      </p:sp>
      <p:cxnSp>
        <p:nvCxnSpPr>
          <p:cNvPr id="42" name="直線コネクタ 41"/>
          <p:cNvCxnSpPr>
            <a:stCxn id="41" idx="3"/>
            <a:endCxn id="38" idx="1"/>
          </p:cNvCxnSpPr>
          <p:nvPr/>
        </p:nvCxnSpPr>
        <p:spPr>
          <a:xfrm>
            <a:off x="5477996" y="6121939"/>
            <a:ext cx="1281739" cy="1212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1229020" y="3965942"/>
            <a:ext cx="1172216" cy="209137"/>
          </a:xfrm>
          <a:prstGeom prst="rect">
            <a:avLst/>
          </a:prstGeom>
          <a:solidFill>
            <a:srgbClr val="FFFF00"/>
          </a:solidFill>
          <a:ln w="1905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Clone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" name="四角形吹き出し 2"/>
          <p:cNvSpPr/>
          <p:nvPr/>
        </p:nvSpPr>
        <p:spPr>
          <a:xfrm>
            <a:off x="3226113" y="1110160"/>
            <a:ext cx="5149969" cy="1875494"/>
          </a:xfrm>
          <a:prstGeom prst="wedgeRectCallout">
            <a:avLst>
              <a:gd name="adj1" fmla="val -48553"/>
              <a:gd name="adj2" fmla="val 4709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 smtClean="0">
                <a:solidFill>
                  <a:sysClr val="windowText" lastClr="000000"/>
                </a:solidFill>
              </a:rPr>
              <a:t>(4)Construction of Shared Functions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en-US" altLang="ja-JP" sz="2000" dirty="0" smtClean="0">
                <a:solidFill>
                  <a:sysClr val="windowText" lastClr="000000"/>
                </a:solidFill>
              </a:rPr>
              <a:t>For each clone set, a set of shared functions are create</a:t>
            </a:r>
            <a:r>
              <a:rPr lang="en-US" altLang="ja-JP" sz="2000" dirty="0">
                <a:solidFill>
                  <a:sysClr val="windowText" lastClr="000000"/>
                </a:solidFill>
              </a:rPr>
              <a:t>d based on the finest partition of each clone chunk. </a:t>
            </a:r>
            <a:r>
              <a:rPr kumimoji="1" lang="en-US" altLang="ja-JP" sz="2000" dirty="0" smtClean="0">
                <a:solidFill>
                  <a:sysClr val="windowText" lastClr="000000"/>
                </a:solidFill>
              </a:rPr>
              <a:t> 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948872" y="3163080"/>
            <a:ext cx="1172216" cy="209137"/>
          </a:xfrm>
          <a:prstGeom prst="rect">
            <a:avLst/>
          </a:prstGeom>
          <a:solidFill>
            <a:srgbClr val="FFFF00"/>
          </a:solidFill>
          <a:ln w="1905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Clone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5" name="曲折矢印 4"/>
          <p:cNvSpPr/>
          <p:nvPr/>
        </p:nvSpPr>
        <p:spPr>
          <a:xfrm rot="10800000" flipH="1">
            <a:off x="1656272" y="5079089"/>
            <a:ext cx="1187512" cy="1210485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4" name="四角形吹き出し 43"/>
          <p:cNvSpPr/>
          <p:nvPr/>
        </p:nvSpPr>
        <p:spPr>
          <a:xfrm>
            <a:off x="3226113" y="3007556"/>
            <a:ext cx="5149969" cy="1259189"/>
          </a:xfrm>
          <a:prstGeom prst="wedgeRectCallout">
            <a:avLst>
              <a:gd name="adj1" fmla="val 49032"/>
              <a:gd name="adj2" fmla="val -1178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2000" b="1" dirty="0" smtClean="0">
                <a:solidFill>
                  <a:sysClr val="windowText" lastClr="000000"/>
                </a:solidFill>
              </a:rPr>
              <a:t>(5)Removing Clones in Shared Functions</a:t>
            </a:r>
          </a:p>
        </p:txBody>
      </p:sp>
    </p:spTree>
    <p:extLst>
      <p:ext uri="{BB962C8B-B14F-4D97-AF65-F5344CB8AC3E}">
        <p14:creationId xmlns:p14="http://schemas.microsoft.com/office/powerpoint/2010/main" val="303108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Complete-Overview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B5B7-238A-473C-8D65-5F964ED674A5}" type="slidenum">
              <a:rPr kumimoji="1" lang="ja-JP" altLang="en-US" smtClean="0"/>
              <a:pPr/>
              <a:t>18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576072" y="1143000"/>
            <a:ext cx="2267712" cy="33101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6101334" y="1143000"/>
            <a:ext cx="2267712" cy="33101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右矢印 7"/>
          <p:cNvSpPr/>
          <p:nvPr/>
        </p:nvSpPr>
        <p:spPr>
          <a:xfrm>
            <a:off x="3558159" y="2335500"/>
            <a:ext cx="1828800" cy="676656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722376" y="1400789"/>
            <a:ext cx="1627632" cy="67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A’</a:t>
            </a:r>
          </a:p>
          <a:p>
            <a:pPr algn="ctr"/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1001312" y="1878034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/>
          </a:p>
          <a:p>
            <a:pPr algn="ctr"/>
            <a:r>
              <a:rPr kumimoji="1" lang="en-US" altLang="ja-JP" dirty="0" smtClean="0"/>
              <a:t>Clone B’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722376" y="2690093"/>
            <a:ext cx="1627632" cy="67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A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001312" y="3512874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B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1001312" y="1865376"/>
            <a:ext cx="1348696" cy="2120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Clone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116592" y="4615108"/>
            <a:ext cx="1186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System </a:t>
            </a:r>
            <a:r>
              <a:rPr kumimoji="1" lang="en-US" altLang="ja-JP" sz="2000" i="1" dirty="0" smtClean="0"/>
              <a:t>S</a:t>
            </a:r>
            <a:endParaRPr kumimoji="1" lang="ja-JP" altLang="en-US" sz="2000" i="1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007352" y="1273764"/>
            <a:ext cx="1592103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Clone chunk</a:t>
            </a:r>
            <a:endParaRPr kumimoji="1" lang="ja-JP" altLang="en-US" sz="2000" dirty="0"/>
          </a:p>
        </p:txBody>
      </p:sp>
      <p:cxnSp>
        <p:nvCxnSpPr>
          <p:cNvPr id="17" name="直線コネクタ 16"/>
          <p:cNvCxnSpPr>
            <a:endCxn id="15" idx="1"/>
          </p:cNvCxnSpPr>
          <p:nvPr/>
        </p:nvCxnSpPr>
        <p:spPr>
          <a:xfrm flipV="1">
            <a:off x="2350008" y="1473819"/>
            <a:ext cx="657344" cy="48784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6264902" y="1400674"/>
            <a:ext cx="1627632" cy="6766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A’</a:t>
            </a:r>
          </a:p>
          <a:p>
            <a:pPr algn="ctr"/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6543838" y="1877919"/>
            <a:ext cx="1627632" cy="6731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ysClr val="windowText" lastClr="000000"/>
              </a:solidFill>
            </a:endParaRPr>
          </a:p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B’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264902" y="2690093"/>
            <a:ext cx="1627632" cy="6766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A’</a:t>
            </a:r>
          </a:p>
          <a:p>
            <a:pPr algn="ctr"/>
            <a:endParaRPr kumimoji="1" lang="en-US" altLang="ja-JP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6543838" y="3512874"/>
            <a:ext cx="1627632" cy="6731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B</a:t>
            </a:r>
          </a:p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’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010267" y="3001916"/>
            <a:ext cx="278909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Create shared function</a:t>
            </a:r>
          </a:p>
          <a:p>
            <a:r>
              <a:rPr kumimoji="1" lang="en-US" altLang="ja-JP" sz="2000" dirty="0" smtClean="0"/>
              <a:t>for each clone chunk</a:t>
            </a:r>
          </a:p>
          <a:p>
            <a:r>
              <a:rPr kumimoji="1" lang="en-US" altLang="ja-JP" sz="2000" dirty="0"/>
              <a:t>c</a:t>
            </a:r>
            <a:r>
              <a:rPr kumimoji="1" lang="en-US" altLang="ja-JP" sz="2000" dirty="0" smtClean="0"/>
              <a:t>reated by overlapping</a:t>
            </a:r>
          </a:p>
          <a:p>
            <a:r>
              <a:rPr kumimoji="1" lang="en-US" altLang="ja-JP" sz="2000" dirty="0" smtClean="0"/>
              <a:t>fragment</a:t>
            </a:r>
            <a:endParaRPr kumimoji="1" lang="ja-JP" altLang="en-US" sz="2000" dirty="0"/>
          </a:p>
        </p:txBody>
      </p:sp>
      <p:sp>
        <p:nvSpPr>
          <p:cNvPr id="24" name="正方形/長方形 23"/>
          <p:cNvSpPr/>
          <p:nvPr/>
        </p:nvSpPr>
        <p:spPr>
          <a:xfrm>
            <a:off x="6414538" y="4503599"/>
            <a:ext cx="1627632" cy="6709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Shared</a:t>
            </a:r>
          </a:p>
          <a:p>
            <a:pPr algn="ctr"/>
            <a:r>
              <a:rPr kumimoji="1" lang="en-US" altLang="ja-JP" dirty="0" smtClean="0"/>
              <a:t>Function A’</a:t>
            </a:r>
          </a:p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6414538" y="5345303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/>
          </a:p>
          <a:p>
            <a:pPr algn="ctr"/>
            <a:r>
              <a:rPr kumimoji="1" lang="en-US" altLang="ja-JP" dirty="0" smtClean="0"/>
              <a:t>Shared</a:t>
            </a:r>
          </a:p>
          <a:p>
            <a:pPr algn="ctr"/>
            <a:r>
              <a:rPr kumimoji="1" lang="en-US" altLang="ja-JP" dirty="0" smtClean="0"/>
              <a:t>Function B’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764318" y="6385046"/>
            <a:ext cx="12443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System </a:t>
            </a:r>
            <a:r>
              <a:rPr kumimoji="1" lang="en-US" altLang="ja-JP" sz="2000" i="1" dirty="0" smtClean="0"/>
              <a:t>S’</a:t>
            </a:r>
            <a:endParaRPr kumimoji="1" lang="ja-JP" altLang="en-US" sz="2000" i="1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872941" y="4437487"/>
            <a:ext cx="1928157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Remove cloned</a:t>
            </a:r>
          </a:p>
          <a:p>
            <a:r>
              <a:rPr kumimoji="1" lang="en-US" altLang="ja-JP" sz="2000" dirty="0"/>
              <a:t>o</a:t>
            </a:r>
            <a:r>
              <a:rPr kumimoji="1" lang="en-US" altLang="ja-JP" sz="2000" dirty="0" smtClean="0"/>
              <a:t>verlapping </a:t>
            </a:r>
          </a:p>
          <a:p>
            <a:r>
              <a:rPr kumimoji="1" lang="en-US" altLang="ja-JP" sz="2000" dirty="0" smtClean="0"/>
              <a:t>fragments</a:t>
            </a:r>
          </a:p>
        </p:txBody>
      </p:sp>
      <p:cxnSp>
        <p:nvCxnSpPr>
          <p:cNvPr id="30" name="直線コネクタ 29"/>
          <p:cNvCxnSpPr>
            <a:stCxn id="29" idx="3"/>
          </p:cNvCxnSpPr>
          <p:nvPr/>
        </p:nvCxnSpPr>
        <p:spPr>
          <a:xfrm>
            <a:off x="5801098" y="4945319"/>
            <a:ext cx="958637" cy="620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stCxn id="29" idx="3"/>
          </p:cNvCxnSpPr>
          <p:nvPr/>
        </p:nvCxnSpPr>
        <p:spPr>
          <a:xfrm>
            <a:off x="5801098" y="4945319"/>
            <a:ext cx="958637" cy="4556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6603263" y="3139727"/>
            <a:ext cx="950910" cy="212069"/>
          </a:xfrm>
          <a:prstGeom prst="rect">
            <a:avLst/>
          </a:prstGeom>
          <a:solidFill>
            <a:schemeClr val="bg1"/>
          </a:solidFill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6911053" y="3963010"/>
            <a:ext cx="950910" cy="212069"/>
          </a:xfrm>
          <a:prstGeom prst="rect">
            <a:avLst/>
          </a:prstGeom>
          <a:solidFill>
            <a:schemeClr val="bg1"/>
          </a:solidFill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6564956" y="1874719"/>
            <a:ext cx="1327577" cy="202611"/>
          </a:xfrm>
          <a:prstGeom prst="rect">
            <a:avLst/>
          </a:prstGeom>
          <a:solidFill>
            <a:schemeClr val="bg1"/>
          </a:solidFill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764318" y="4967221"/>
            <a:ext cx="950910" cy="212069"/>
          </a:xfrm>
          <a:prstGeom prst="rect">
            <a:avLst/>
          </a:prstGeom>
          <a:solidFill>
            <a:schemeClr val="bg1"/>
          </a:solidFill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6759735" y="5349786"/>
            <a:ext cx="950910" cy="212069"/>
          </a:xfrm>
          <a:prstGeom prst="rect">
            <a:avLst/>
          </a:prstGeom>
          <a:solidFill>
            <a:schemeClr val="bg1"/>
          </a:solidFill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759735" y="6129934"/>
            <a:ext cx="950910" cy="22641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872941" y="5614107"/>
            <a:ext cx="160505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Create for</a:t>
            </a:r>
          </a:p>
          <a:p>
            <a:r>
              <a:rPr kumimoji="1" lang="en-US" altLang="ja-JP" sz="2000" dirty="0"/>
              <a:t>o</a:t>
            </a:r>
            <a:r>
              <a:rPr kumimoji="1" lang="en-US" altLang="ja-JP" sz="2000" dirty="0" smtClean="0"/>
              <a:t>verlapping </a:t>
            </a:r>
          </a:p>
          <a:p>
            <a:r>
              <a:rPr kumimoji="1" lang="en-US" altLang="ja-JP" sz="2000" dirty="0" smtClean="0"/>
              <a:t>fragment</a:t>
            </a:r>
          </a:p>
        </p:txBody>
      </p:sp>
      <p:cxnSp>
        <p:nvCxnSpPr>
          <p:cNvPr id="42" name="直線コネクタ 41"/>
          <p:cNvCxnSpPr>
            <a:stCxn id="41" idx="3"/>
            <a:endCxn id="38" idx="1"/>
          </p:cNvCxnSpPr>
          <p:nvPr/>
        </p:nvCxnSpPr>
        <p:spPr>
          <a:xfrm>
            <a:off x="5477996" y="6121939"/>
            <a:ext cx="1281739" cy="1212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1229020" y="3965942"/>
            <a:ext cx="1172216" cy="209137"/>
          </a:xfrm>
          <a:prstGeom prst="rect">
            <a:avLst/>
          </a:prstGeom>
          <a:solidFill>
            <a:srgbClr val="FFFF00"/>
          </a:solidFill>
          <a:ln w="1905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Clone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948872" y="3163080"/>
            <a:ext cx="1172216" cy="209137"/>
          </a:xfrm>
          <a:prstGeom prst="rect">
            <a:avLst/>
          </a:prstGeom>
          <a:solidFill>
            <a:srgbClr val="FFFF00"/>
          </a:solidFill>
          <a:ln w="1905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Clone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cxnSp>
        <p:nvCxnSpPr>
          <p:cNvPr id="40" name="直線コネクタ 39"/>
          <p:cNvCxnSpPr>
            <a:stCxn id="10" idx="3"/>
            <a:endCxn id="15" idx="1"/>
          </p:cNvCxnSpPr>
          <p:nvPr/>
        </p:nvCxnSpPr>
        <p:spPr>
          <a:xfrm flipV="1">
            <a:off x="2628944" y="1473819"/>
            <a:ext cx="378408" cy="7407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>
            <a:stCxn id="9" idx="3"/>
            <a:endCxn id="15" idx="1"/>
          </p:cNvCxnSpPr>
          <p:nvPr/>
        </p:nvCxnSpPr>
        <p:spPr>
          <a:xfrm flipV="1">
            <a:off x="2350008" y="1473819"/>
            <a:ext cx="657344" cy="26529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905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Software </a:t>
            </a:r>
            <a:r>
              <a:rPr lang="en-US" altLang="ja-JP" dirty="0"/>
              <a:t>M</a:t>
            </a:r>
            <a:r>
              <a:rPr kumimoji="1" lang="en-US" altLang="ja-JP" dirty="0" smtClean="0"/>
              <a:t>aintenance </a:t>
            </a:r>
            <a:r>
              <a:rPr lang="en-US" altLang="ja-JP" dirty="0"/>
              <a:t>B</a:t>
            </a:r>
            <a:r>
              <a:rPr kumimoji="1" lang="en-US" altLang="ja-JP" dirty="0" smtClean="0"/>
              <a:t>usiness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ja-JP" sz="2800" dirty="0" smtClean="0"/>
              <a:t>In industry, this business is very </a:t>
            </a:r>
            <a:r>
              <a:rPr lang="en-US" altLang="ja-JP" sz="2800" dirty="0" smtClean="0">
                <a:solidFill>
                  <a:schemeClr val="accent4"/>
                </a:solidFill>
              </a:rPr>
              <a:t>popular</a:t>
            </a:r>
            <a:r>
              <a:rPr lang="en-US" altLang="ja-JP" sz="2800" dirty="0" smtClean="0"/>
              <a:t>.</a:t>
            </a:r>
          </a:p>
          <a:p>
            <a:pPr lvl="1"/>
            <a:r>
              <a:rPr lang="en-US" altLang="ja-JP" sz="2800" dirty="0" smtClean="0"/>
              <a:t>A software maintenance company</a:t>
            </a:r>
          </a:p>
          <a:p>
            <a:pPr lvl="1"/>
            <a:endParaRPr lang="en-US" altLang="ja-JP" sz="2800" dirty="0" smtClean="0"/>
          </a:p>
          <a:p>
            <a:pPr lvl="2"/>
            <a:r>
              <a:rPr lang="en-US" altLang="ja-JP" sz="2500" dirty="0"/>
              <a:t>T</a:t>
            </a:r>
            <a:r>
              <a:rPr lang="en-US" altLang="ja-JP" sz="2500" dirty="0" smtClean="0"/>
              <a:t>he </a:t>
            </a:r>
            <a:r>
              <a:rPr lang="en-US" altLang="ja-JP" sz="2500" dirty="0"/>
              <a:t>maintenance of the system </a:t>
            </a:r>
            <a:r>
              <a:rPr lang="en-US" altLang="ja-JP" sz="2500" dirty="0" smtClean="0"/>
              <a:t>was </a:t>
            </a:r>
            <a:r>
              <a:rPr lang="en-US" altLang="ja-JP" sz="2500" dirty="0"/>
              <a:t>not developed by itself. </a:t>
            </a:r>
            <a:endParaRPr kumimoji="1" lang="ja-JP" altLang="en-US" sz="2500" dirty="0"/>
          </a:p>
        </p:txBody>
      </p:sp>
      <p:sp>
        <p:nvSpPr>
          <p:cNvPr id="4" name="下矢印 3"/>
          <p:cNvSpPr/>
          <p:nvPr/>
        </p:nvSpPr>
        <p:spPr>
          <a:xfrm>
            <a:off x="3726291" y="4175185"/>
            <a:ext cx="862642" cy="7246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-612475" y="5080958"/>
            <a:ext cx="6763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We are interested in the effort of existence of code clone to the maintenance activities.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08906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Background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81116" y="2964901"/>
            <a:ext cx="3414851" cy="1467480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altLang="ja-JP" sz="2400" dirty="0"/>
              <a:t>A</a:t>
            </a:r>
            <a:r>
              <a:rPr kumimoji="1" lang="en-US" altLang="ja-JP" sz="2400" dirty="0" smtClean="0"/>
              <a:t>ctivities</a:t>
            </a:r>
          </a:p>
          <a:p>
            <a:pPr lvl="1"/>
            <a:r>
              <a:rPr lang="en-US" altLang="ja-JP" sz="2100" dirty="0" smtClean="0"/>
              <a:t>System operation</a:t>
            </a:r>
          </a:p>
          <a:p>
            <a:pPr lvl="1"/>
            <a:r>
              <a:rPr kumimoji="1" lang="en-US" altLang="ja-JP" sz="2100" dirty="0" smtClean="0"/>
              <a:t>Bug fixes</a:t>
            </a:r>
          </a:p>
          <a:p>
            <a:pPr lvl="1"/>
            <a:r>
              <a:rPr lang="en-US" altLang="ja-JP" sz="2100" dirty="0" smtClean="0"/>
              <a:t>Refactoring</a:t>
            </a:r>
          </a:p>
        </p:txBody>
      </p:sp>
      <p:sp>
        <p:nvSpPr>
          <p:cNvPr id="4" name="角丸四角形 3"/>
          <p:cNvSpPr/>
          <p:nvPr/>
        </p:nvSpPr>
        <p:spPr>
          <a:xfrm>
            <a:off x="148913" y="1315045"/>
            <a:ext cx="4439729" cy="16510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>
                <a:solidFill>
                  <a:sysClr val="windowText" lastClr="000000"/>
                </a:solidFill>
              </a:rPr>
              <a:t>Software Maintenance Company</a:t>
            </a:r>
          </a:p>
          <a:p>
            <a:pPr algn="ctr"/>
            <a:r>
              <a:rPr kumimoji="1" lang="en-US" altLang="ja-JP" sz="2400" dirty="0" smtClean="0">
                <a:solidFill>
                  <a:sysClr val="windowText" lastClr="000000"/>
                </a:solidFill>
              </a:rPr>
              <a:t>(Industry Collaborators)</a:t>
            </a:r>
            <a:endParaRPr kumimoji="1" lang="ja-JP" alt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5998102" y="1315045"/>
            <a:ext cx="2734733" cy="16510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>
                <a:solidFill>
                  <a:sysClr val="windowText" lastClr="000000"/>
                </a:solidFill>
              </a:rPr>
              <a:t>Other Companies</a:t>
            </a:r>
            <a:endParaRPr kumimoji="1" lang="ja-JP" alt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" name="U ターン矢印 9"/>
          <p:cNvSpPr/>
          <p:nvPr/>
        </p:nvSpPr>
        <p:spPr>
          <a:xfrm flipH="1" flipV="1">
            <a:off x="4065305" y="2964900"/>
            <a:ext cx="3485071" cy="957532"/>
          </a:xfrm>
          <a:prstGeom prst="uturnArrow">
            <a:avLst>
              <a:gd name="adj1" fmla="val 25000"/>
              <a:gd name="adj2" fmla="val 25000"/>
              <a:gd name="adj3" fmla="val 37613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" name="メモ 5"/>
          <p:cNvSpPr/>
          <p:nvPr/>
        </p:nvSpPr>
        <p:spPr>
          <a:xfrm rot="10800000" flipH="1" flipV="1">
            <a:off x="5428275" y="3464784"/>
            <a:ext cx="776378" cy="967595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メモ 6"/>
          <p:cNvSpPr/>
          <p:nvPr/>
        </p:nvSpPr>
        <p:spPr>
          <a:xfrm rot="10800000" flipH="1" flipV="1">
            <a:off x="5341691" y="3366169"/>
            <a:ext cx="776378" cy="967595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メモ 7"/>
          <p:cNvSpPr/>
          <p:nvPr/>
        </p:nvSpPr>
        <p:spPr>
          <a:xfrm rot="10800000" flipH="1" flipV="1">
            <a:off x="5255107" y="3303919"/>
            <a:ext cx="776378" cy="967595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角丸四角形 10"/>
          <p:cNvSpPr/>
          <p:nvPr/>
        </p:nvSpPr>
        <p:spPr>
          <a:xfrm>
            <a:off x="4960690" y="4493744"/>
            <a:ext cx="1538377" cy="414068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Source Code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6604" y="5460189"/>
            <a:ext cx="8647945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dirty="0" smtClean="0"/>
              <a:t>They try to evaluate </a:t>
            </a:r>
            <a:r>
              <a:rPr kumimoji="1" lang="en-US" altLang="ja-JP" sz="2400" dirty="0" smtClean="0"/>
              <a:t>the value of </a:t>
            </a:r>
            <a:r>
              <a:rPr kumimoji="1" lang="en-US" altLang="ja-JP" sz="2400" dirty="0" smtClean="0"/>
              <a:t>current </a:t>
            </a:r>
            <a:r>
              <a:rPr kumimoji="1" lang="en-US" altLang="ja-JP" sz="2400" dirty="0" smtClean="0"/>
              <a:t>system from the view </a:t>
            </a:r>
            <a:endParaRPr kumimoji="1" lang="en-US" altLang="ja-JP" sz="2400" dirty="0" smtClean="0"/>
          </a:p>
          <a:p>
            <a:pPr algn="ctr"/>
            <a:r>
              <a:rPr kumimoji="1" lang="en-US" altLang="ja-JP" sz="2400" dirty="0" smtClean="0"/>
              <a:t>point </a:t>
            </a:r>
            <a:r>
              <a:rPr kumimoji="1" lang="en-US" altLang="ja-JP" sz="2400" dirty="0" smtClean="0"/>
              <a:t>of </a:t>
            </a:r>
            <a:r>
              <a:rPr kumimoji="1" lang="en-US" altLang="ja-JP" sz="2400" b="1" dirty="0" smtClean="0"/>
              <a:t>maintenance </a:t>
            </a:r>
            <a:r>
              <a:rPr kumimoji="1" lang="en-US" altLang="ja-JP" sz="2400" b="1" dirty="0" smtClean="0"/>
              <a:t>effort and cost</a:t>
            </a:r>
            <a:r>
              <a:rPr kumimoji="1" lang="en-US" altLang="ja-JP" sz="2400" dirty="0" smtClean="0"/>
              <a:t>.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88933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Basic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45533" y="1210733"/>
            <a:ext cx="8686799" cy="19348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800" dirty="0">
                <a:solidFill>
                  <a:schemeClr val="accent1"/>
                </a:solidFill>
              </a:rPr>
              <a:t>S</a:t>
            </a:r>
            <a:r>
              <a:rPr lang="en-US" altLang="ja-JP" sz="2800" dirty="0" smtClean="0">
                <a:solidFill>
                  <a:schemeClr val="accent1"/>
                </a:solidFill>
              </a:rPr>
              <a:t>limming </a:t>
            </a:r>
            <a:r>
              <a:rPr lang="en-US" altLang="ja-JP" sz="2800" dirty="0">
                <a:solidFill>
                  <a:schemeClr val="accent1"/>
                </a:solidFill>
              </a:rPr>
              <a:t>the system by merging only function clones</a:t>
            </a:r>
            <a:endParaRPr kumimoji="1" lang="en-US" altLang="ja-JP" sz="2800" dirty="0" smtClean="0">
              <a:solidFill>
                <a:schemeClr val="accent1"/>
              </a:solidFill>
            </a:endParaRPr>
          </a:p>
          <a:p>
            <a:r>
              <a:rPr kumimoji="1" lang="en-US" altLang="ja-JP" sz="2800" dirty="0" smtClean="0"/>
              <a:t>Objective</a:t>
            </a:r>
          </a:p>
          <a:p>
            <a:pPr lvl="1"/>
            <a:r>
              <a:rPr lang="en-US" altLang="ja-JP" sz="2400" dirty="0"/>
              <a:t>T</a:t>
            </a:r>
            <a:r>
              <a:rPr lang="en-US" altLang="ja-JP" sz="2400" dirty="0" smtClean="0"/>
              <a:t>o </a:t>
            </a:r>
            <a:r>
              <a:rPr lang="en-US" altLang="ja-JP" sz="2400" dirty="0"/>
              <a:t>show a lower bound of the code </a:t>
            </a:r>
            <a:r>
              <a:rPr lang="en-US" altLang="ja-JP" sz="2400" dirty="0" smtClean="0"/>
              <a:t>reduction. </a:t>
            </a:r>
          </a:p>
          <a:p>
            <a:pPr lvl="1"/>
            <a:r>
              <a:rPr lang="en-US" altLang="ja-JP" sz="2400" dirty="0"/>
              <a:t>W</a:t>
            </a:r>
            <a:r>
              <a:rPr lang="en-US" altLang="ja-JP" sz="2400" dirty="0" smtClean="0"/>
              <a:t>ith </a:t>
            </a:r>
            <a:r>
              <a:rPr lang="en-US" altLang="ja-JP" sz="2400" dirty="0"/>
              <a:t>a simple strategy easily performed by developers.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B5B7-238A-473C-8D65-5F964ED674A5}" type="slidenum">
              <a:rPr kumimoji="1" lang="ja-JP" altLang="en-US" smtClean="0"/>
              <a:pPr/>
              <a:t>20</a:t>
            </a:fld>
            <a:endParaRPr kumimoji="1" lang="ja-JP" altLang="en-US" dirty="0"/>
          </a:p>
        </p:txBody>
      </p:sp>
      <p:pic>
        <p:nvPicPr>
          <p:cNvPr id="23" name="図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486" y="3163146"/>
            <a:ext cx="1187216" cy="1481482"/>
          </a:xfrm>
          <a:prstGeom prst="rect">
            <a:avLst/>
          </a:prstGeom>
        </p:spPr>
      </p:pic>
      <p:sp>
        <p:nvSpPr>
          <p:cNvPr id="24" name="テキスト ボックス 23"/>
          <p:cNvSpPr txBox="1"/>
          <p:nvPr/>
        </p:nvSpPr>
        <p:spPr>
          <a:xfrm>
            <a:off x="7443036" y="4372978"/>
            <a:ext cx="11592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Report </a:t>
            </a:r>
          </a:p>
          <a:p>
            <a:r>
              <a:rPr kumimoji="1" lang="en-US" altLang="ja-JP" sz="2000" i="1" dirty="0" smtClean="0"/>
              <a:t>r</a:t>
            </a:r>
            <a:r>
              <a:rPr kumimoji="1" lang="en-US" altLang="ja-JP" sz="2000" dirty="0" smtClean="0"/>
              <a:t> and </a:t>
            </a:r>
            <a:r>
              <a:rPr kumimoji="1" lang="en-US" altLang="ja-JP" sz="2000" i="1" dirty="0" smtClean="0"/>
              <a:t>|S’|</a:t>
            </a:r>
            <a:endParaRPr kumimoji="1" lang="ja-JP" altLang="en-US" sz="2000" i="1" dirty="0"/>
          </a:p>
        </p:txBody>
      </p:sp>
      <p:sp>
        <p:nvSpPr>
          <p:cNvPr id="25" name="右矢印 24"/>
          <p:cNvSpPr/>
          <p:nvPr/>
        </p:nvSpPr>
        <p:spPr>
          <a:xfrm>
            <a:off x="1795305" y="3638526"/>
            <a:ext cx="414496" cy="676656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2313404" y="3153324"/>
            <a:ext cx="1895886" cy="13167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ysClr val="windowText" lastClr="000000"/>
                </a:solidFill>
              </a:rPr>
              <a:t>External Code Clone Detector</a:t>
            </a:r>
          </a:p>
          <a:p>
            <a:pPr algn="ctr"/>
            <a:r>
              <a:rPr kumimoji="1" lang="en-US" altLang="ja-JP" sz="2000" dirty="0" smtClean="0">
                <a:solidFill>
                  <a:sysClr val="windowText" lastClr="000000"/>
                </a:solidFill>
              </a:rPr>
              <a:t>(CCFinderX)</a:t>
            </a:r>
            <a:endParaRPr kumimoji="1" lang="ja-JP" alt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27" name="右矢印 26"/>
          <p:cNvSpPr/>
          <p:nvPr/>
        </p:nvSpPr>
        <p:spPr>
          <a:xfrm>
            <a:off x="4312893" y="3638526"/>
            <a:ext cx="414496" cy="676656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4830992" y="3163146"/>
            <a:ext cx="1795302" cy="13167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ysClr val="windowText" lastClr="000000"/>
                </a:solidFill>
              </a:rPr>
              <a:t>Extraction of Function Clones</a:t>
            </a:r>
            <a:endParaRPr kumimoji="1" lang="ja-JP" altLang="en-US" sz="2000" dirty="0">
              <a:solidFill>
                <a:sysClr val="windowText" lastClr="000000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4727389" y="5047432"/>
            <a:ext cx="2036152" cy="13167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ysClr val="windowText" lastClr="000000"/>
                </a:solidFill>
              </a:rPr>
              <a:t>Merge Function Clones and Calculate </a:t>
            </a:r>
            <a:r>
              <a:rPr kumimoji="1" lang="en-US" altLang="ja-JP" sz="2000" i="1" dirty="0" smtClean="0">
                <a:solidFill>
                  <a:sysClr val="windowText" lastClr="000000"/>
                </a:solidFill>
              </a:rPr>
              <a:t>r</a:t>
            </a:r>
            <a:endParaRPr kumimoji="1" lang="ja-JP" altLang="en-US" sz="2000" i="1" dirty="0">
              <a:solidFill>
                <a:sysClr val="windowText" lastClr="000000"/>
              </a:solidFill>
            </a:endParaRPr>
          </a:p>
        </p:txBody>
      </p:sp>
      <p:sp>
        <p:nvSpPr>
          <p:cNvPr id="30" name="右矢印 29"/>
          <p:cNvSpPr/>
          <p:nvPr/>
        </p:nvSpPr>
        <p:spPr>
          <a:xfrm rot="5400000">
            <a:off x="5521395" y="4425329"/>
            <a:ext cx="414496" cy="676656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右矢印 30"/>
          <p:cNvSpPr/>
          <p:nvPr/>
        </p:nvSpPr>
        <p:spPr>
          <a:xfrm rot="1007557">
            <a:off x="2178923" y="5072805"/>
            <a:ext cx="2236942" cy="676656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右矢印 31"/>
          <p:cNvSpPr/>
          <p:nvPr/>
        </p:nvSpPr>
        <p:spPr>
          <a:xfrm>
            <a:off x="6817767" y="5350511"/>
            <a:ext cx="414496" cy="676656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39924" y="4814792"/>
            <a:ext cx="1821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Source Code </a:t>
            </a:r>
            <a:r>
              <a:rPr kumimoji="1" lang="en-US" altLang="ja-JP" sz="2000" i="1" dirty="0" smtClean="0"/>
              <a:t>S</a:t>
            </a:r>
            <a:endParaRPr kumimoji="1" lang="ja-JP" altLang="en-US" sz="2000" i="1" dirty="0"/>
          </a:p>
        </p:txBody>
      </p:sp>
      <p:pic>
        <p:nvPicPr>
          <p:cNvPr id="51" name="図 5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3918" y="5143722"/>
            <a:ext cx="1016053" cy="914447"/>
          </a:xfrm>
          <a:prstGeom prst="rect">
            <a:avLst/>
          </a:prstGeom>
        </p:spPr>
      </p:pic>
      <p:sp>
        <p:nvSpPr>
          <p:cNvPr id="52" name="角丸四角形 51"/>
          <p:cNvSpPr/>
          <p:nvPr/>
        </p:nvSpPr>
        <p:spPr>
          <a:xfrm>
            <a:off x="165864" y="1700784"/>
            <a:ext cx="8708554" cy="1347269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702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73667" y="365126"/>
            <a:ext cx="8170333" cy="684741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Complete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800" dirty="0">
                <a:solidFill>
                  <a:schemeClr val="accent1"/>
                </a:solidFill>
              </a:rPr>
              <a:t>Slimming the system by merging </a:t>
            </a:r>
            <a:r>
              <a:rPr lang="en-US" altLang="ja-JP" sz="2800" dirty="0" smtClean="0">
                <a:solidFill>
                  <a:schemeClr val="accent1"/>
                </a:solidFill>
              </a:rPr>
              <a:t>all </a:t>
            </a:r>
            <a:r>
              <a:rPr lang="en-US" altLang="ja-JP" sz="2800" dirty="0">
                <a:solidFill>
                  <a:schemeClr val="accent1"/>
                </a:solidFill>
              </a:rPr>
              <a:t>clones</a:t>
            </a:r>
          </a:p>
          <a:p>
            <a:r>
              <a:rPr lang="en-US" altLang="ja-JP" sz="2800" dirty="0"/>
              <a:t>Objective</a:t>
            </a:r>
          </a:p>
          <a:p>
            <a:pPr lvl="1"/>
            <a:r>
              <a:rPr lang="en-US" altLang="ja-JP" sz="2400" dirty="0"/>
              <a:t>To show a </a:t>
            </a:r>
            <a:r>
              <a:rPr lang="en-US" altLang="ja-JP" sz="2400" dirty="0" smtClean="0"/>
              <a:t>higher </a:t>
            </a:r>
            <a:r>
              <a:rPr lang="en-US" altLang="ja-JP" sz="2400" dirty="0"/>
              <a:t>bound of the code reduction. </a:t>
            </a:r>
          </a:p>
          <a:p>
            <a:pPr lvl="1"/>
            <a:r>
              <a:rPr lang="en-US" altLang="ja-JP" sz="2400" dirty="0" smtClean="0"/>
              <a:t>Merging and removing greedily all clone instances.</a:t>
            </a:r>
          </a:p>
          <a:p>
            <a:r>
              <a:rPr lang="en-US" altLang="ja-JP" sz="2800" dirty="0" smtClean="0"/>
              <a:t>Note</a:t>
            </a:r>
          </a:p>
          <a:p>
            <a:pPr lvl="1"/>
            <a:r>
              <a:rPr lang="en-US" altLang="ja-JP" sz="2400" dirty="0" smtClean="0"/>
              <a:t>We do not care about the feasibility and usefulness of this merging in practice.</a:t>
            </a:r>
            <a:endParaRPr lang="ja-JP" altLang="en-US" sz="2400" dirty="0"/>
          </a:p>
          <a:p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B5B7-238A-473C-8D65-5F964ED674A5}" type="slidenum">
              <a:rPr kumimoji="1" lang="ja-JP" altLang="en-US" smtClean="0"/>
              <a:pPr/>
              <a:t>21</a:t>
            </a:fld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165864" y="1700784"/>
            <a:ext cx="8708554" cy="2526159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5926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Heuristic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800" dirty="0" smtClean="0">
                <a:solidFill>
                  <a:schemeClr val="accent1"/>
                </a:solidFill>
              </a:rPr>
              <a:t>Slimming the system by selecting and merging only one of overlapped </a:t>
            </a:r>
            <a:r>
              <a:rPr lang="en-US" altLang="ja-JP" sz="2800" dirty="0">
                <a:solidFill>
                  <a:schemeClr val="accent1"/>
                </a:solidFill>
              </a:rPr>
              <a:t>clones</a:t>
            </a:r>
          </a:p>
          <a:p>
            <a:r>
              <a:rPr lang="en-US" altLang="ja-JP" sz="2800" dirty="0"/>
              <a:t>Objective</a:t>
            </a:r>
          </a:p>
          <a:p>
            <a:pPr lvl="1"/>
            <a:r>
              <a:rPr lang="en-US" altLang="ja-JP" sz="2400" dirty="0"/>
              <a:t>To show </a:t>
            </a:r>
            <a:r>
              <a:rPr lang="en-US" altLang="ja-JP" sz="2400" dirty="0" smtClean="0"/>
              <a:t>modest </a:t>
            </a:r>
            <a:r>
              <a:rPr lang="en-US" altLang="ja-JP" sz="2400" dirty="0"/>
              <a:t>of the code reduction. </a:t>
            </a:r>
          </a:p>
          <a:p>
            <a:pPr lvl="1"/>
            <a:r>
              <a:rPr kumimoji="1" lang="en-US" altLang="ja-JP" sz="2400" dirty="0" smtClean="0"/>
              <a:t>The refactoring will be much easier than Complete </a:t>
            </a:r>
            <a:r>
              <a:rPr kumimoji="1" lang="en-US" altLang="ja-JP" sz="2400" dirty="0" err="1" smtClean="0"/>
              <a:t>Mehod</a:t>
            </a:r>
            <a:r>
              <a:rPr kumimoji="1" lang="en-US" altLang="ja-JP" sz="2400" dirty="0" smtClean="0"/>
              <a:t>.</a:t>
            </a:r>
          </a:p>
          <a:p>
            <a:pPr lvl="1"/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B5B7-238A-473C-8D65-5F964ED674A5}" type="slidenum">
              <a:rPr kumimoji="1" lang="ja-JP" altLang="en-US" smtClean="0"/>
              <a:pPr/>
              <a:t>22</a:t>
            </a:fld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111634" y="2123479"/>
            <a:ext cx="8708554" cy="1818794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483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>
          <a:xfrm>
            <a:off x="192393" y="2612251"/>
            <a:ext cx="8695944" cy="1883664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Resources for the Evaluation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sz="3200" dirty="0" smtClean="0">
                <a:solidFill>
                  <a:schemeClr val="accent1"/>
                </a:solidFill>
              </a:rPr>
              <a:t>LOC(Lines Of Code)</a:t>
            </a:r>
          </a:p>
          <a:p>
            <a:r>
              <a:rPr lang="en-US" altLang="ja-JP" sz="2800" dirty="0" smtClean="0"/>
              <a:t>Measuring the system’s size easily.</a:t>
            </a:r>
          </a:p>
          <a:p>
            <a:endParaRPr lang="en-US" altLang="ja-JP" sz="2800" dirty="0" smtClean="0"/>
          </a:p>
          <a:p>
            <a:r>
              <a:rPr lang="en-US" altLang="ja-JP" sz="2800" dirty="0" smtClean="0"/>
              <a:t>But it would not be sufficient.</a:t>
            </a:r>
          </a:p>
          <a:p>
            <a:pPr lvl="1"/>
            <a:r>
              <a:rPr lang="en-US" altLang="ja-JP" sz="2400" dirty="0" smtClean="0"/>
              <a:t>C</a:t>
            </a:r>
            <a:r>
              <a:rPr kumimoji="1" lang="en-US" altLang="ja-JP" sz="2400" dirty="0" smtClean="0"/>
              <a:t>ontaining much unused code.</a:t>
            </a:r>
          </a:p>
          <a:p>
            <a:pPr lvl="1"/>
            <a:r>
              <a:rPr lang="en-US" altLang="ja-JP" sz="2400" dirty="0"/>
              <a:t>I</a:t>
            </a:r>
            <a:r>
              <a:rPr lang="en-US" altLang="ja-JP" sz="2400" dirty="0" smtClean="0"/>
              <a:t>mplementing very complex architecture and algorithm.</a:t>
            </a:r>
          </a:p>
          <a:p>
            <a:pPr lvl="1"/>
            <a:r>
              <a:rPr lang="en-US" altLang="ja-JP" sz="2400" dirty="0" smtClean="0"/>
              <a:t>Including </a:t>
            </a:r>
            <a:r>
              <a:rPr lang="en-US" altLang="ja-JP" sz="2400" dirty="0"/>
              <a:t>a lot of </a:t>
            </a:r>
            <a:r>
              <a:rPr lang="en-US" altLang="ja-JP" sz="2400" i="1" dirty="0">
                <a:solidFill>
                  <a:schemeClr val="accent4"/>
                </a:solidFill>
              </a:rPr>
              <a:t>code clones </a:t>
            </a:r>
            <a:r>
              <a:rPr lang="en-US" altLang="ja-JP" sz="2400" dirty="0"/>
              <a:t>created over its </a:t>
            </a:r>
            <a:r>
              <a:rPr lang="en-US" altLang="ja-JP" sz="2400" dirty="0" smtClean="0"/>
              <a:t>evolution.</a:t>
            </a:r>
          </a:p>
          <a:p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B5B7-238A-473C-8D65-5F964ED674A5}" type="slidenum">
              <a:rPr kumimoji="1" lang="ja-JP" altLang="en-US" smtClean="0"/>
              <a:pPr/>
              <a:t>23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7903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sz="3200" dirty="0" smtClean="0"/>
              <a:t>Complete vs Heuristic          Straightforward </a:t>
            </a:r>
            <a:r>
              <a:rPr lang="en-US" altLang="ja-JP" sz="3200" dirty="0"/>
              <a:t>S</a:t>
            </a:r>
            <a:r>
              <a:rPr lang="en-US" altLang="ja-JP" sz="3200" dirty="0" smtClean="0"/>
              <a:t>trategy</a:t>
            </a:r>
            <a:endParaRPr kumimoji="1" lang="ja-JP" altLang="en-US" sz="3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B5B7-238A-473C-8D65-5F964ED674A5}" type="slidenum">
              <a:rPr kumimoji="1" lang="ja-JP" altLang="en-US" smtClean="0"/>
              <a:pPr/>
              <a:t>24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576072" y="1143000"/>
            <a:ext cx="2267712" cy="33101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6101334" y="1143000"/>
            <a:ext cx="2267712" cy="33101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右矢印 7"/>
          <p:cNvSpPr/>
          <p:nvPr/>
        </p:nvSpPr>
        <p:spPr>
          <a:xfrm>
            <a:off x="3558159" y="2335500"/>
            <a:ext cx="1828800" cy="676656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722376" y="1400789"/>
            <a:ext cx="1627632" cy="67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A</a:t>
            </a:r>
          </a:p>
          <a:p>
            <a:pPr algn="ctr"/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1001312" y="1878034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/>
          </a:p>
          <a:p>
            <a:pPr algn="ctr"/>
            <a:r>
              <a:rPr kumimoji="1" lang="en-US" altLang="ja-JP" dirty="0" smtClean="0"/>
              <a:t>Clone B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722376" y="2690093"/>
            <a:ext cx="1627632" cy="67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A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001312" y="3512874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B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1001312" y="1865376"/>
            <a:ext cx="1348696" cy="2120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116592" y="4615108"/>
            <a:ext cx="1186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System </a:t>
            </a:r>
            <a:r>
              <a:rPr kumimoji="1" lang="en-US" altLang="ja-JP" sz="2000" i="1" dirty="0" smtClean="0"/>
              <a:t>S</a:t>
            </a:r>
            <a:endParaRPr kumimoji="1" lang="ja-JP" altLang="en-US" sz="2000" i="1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007352" y="1273764"/>
            <a:ext cx="157780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Overlapping</a:t>
            </a:r>
          </a:p>
          <a:p>
            <a:r>
              <a:rPr kumimoji="1" lang="en-US" altLang="ja-JP" sz="2000" dirty="0" smtClean="0"/>
              <a:t>fragment</a:t>
            </a:r>
            <a:endParaRPr kumimoji="1" lang="ja-JP" altLang="en-US" sz="2000" dirty="0"/>
          </a:p>
        </p:txBody>
      </p:sp>
      <p:cxnSp>
        <p:nvCxnSpPr>
          <p:cNvPr id="17" name="直線コネクタ 16"/>
          <p:cNvCxnSpPr>
            <a:endCxn id="15" idx="1"/>
          </p:cNvCxnSpPr>
          <p:nvPr/>
        </p:nvCxnSpPr>
        <p:spPr>
          <a:xfrm flipV="1">
            <a:off x="2069364" y="1627707"/>
            <a:ext cx="937988" cy="3437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6264902" y="1400674"/>
            <a:ext cx="1627632" cy="6766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</a:t>
            </a:r>
          </a:p>
          <a:p>
            <a:pPr algn="ctr"/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6543838" y="1877919"/>
            <a:ext cx="1627632" cy="6731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ysClr val="windowText" lastClr="000000"/>
              </a:solidFill>
            </a:endParaRPr>
          </a:p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264902" y="2690093"/>
            <a:ext cx="1627632" cy="6766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6543838" y="3512874"/>
            <a:ext cx="1627632" cy="6731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763358" y="2943558"/>
            <a:ext cx="14184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refactoring</a:t>
            </a:r>
            <a:endParaRPr kumimoji="1" lang="ja-JP" altLang="en-US" sz="2000" dirty="0"/>
          </a:p>
        </p:txBody>
      </p:sp>
      <p:sp>
        <p:nvSpPr>
          <p:cNvPr id="24" name="正方形/長方形 23"/>
          <p:cNvSpPr/>
          <p:nvPr/>
        </p:nvSpPr>
        <p:spPr>
          <a:xfrm>
            <a:off x="6414538" y="4585895"/>
            <a:ext cx="1627632" cy="6709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Shared</a:t>
            </a:r>
          </a:p>
          <a:p>
            <a:pPr algn="ctr"/>
            <a:r>
              <a:rPr kumimoji="1" lang="en-US" altLang="ja-JP" dirty="0" smtClean="0"/>
              <a:t>Function A</a:t>
            </a:r>
          </a:p>
          <a:p>
            <a:pPr algn="ctr"/>
            <a:endParaRPr kumimoji="1" lang="ja-JP" altLang="en-US" dirty="0"/>
          </a:p>
        </p:txBody>
      </p:sp>
      <p:sp>
        <p:nvSpPr>
          <p:cNvPr id="25" name="正方形/長方形 24"/>
          <p:cNvSpPr/>
          <p:nvPr/>
        </p:nvSpPr>
        <p:spPr>
          <a:xfrm>
            <a:off x="6764318" y="5044788"/>
            <a:ext cx="950910" cy="2120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6414538" y="5427599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/>
          </a:p>
          <a:p>
            <a:pPr algn="ctr"/>
            <a:r>
              <a:rPr kumimoji="1" lang="en-US" altLang="ja-JP" dirty="0" smtClean="0"/>
              <a:t>Shared</a:t>
            </a:r>
          </a:p>
          <a:p>
            <a:pPr algn="ctr"/>
            <a:r>
              <a:rPr kumimoji="1" lang="en-US" altLang="ja-JP" dirty="0" smtClean="0"/>
              <a:t>Function B</a:t>
            </a:r>
            <a:endParaRPr kumimoji="1" lang="ja-JP" altLang="en-US" dirty="0"/>
          </a:p>
        </p:txBody>
      </p:sp>
      <p:sp>
        <p:nvSpPr>
          <p:cNvPr id="27" name="正方形/長方形 26"/>
          <p:cNvSpPr/>
          <p:nvPr/>
        </p:nvSpPr>
        <p:spPr>
          <a:xfrm>
            <a:off x="6764318" y="5427599"/>
            <a:ext cx="950910" cy="21424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764318" y="6110726"/>
            <a:ext cx="12443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System </a:t>
            </a:r>
            <a:r>
              <a:rPr kumimoji="1" lang="en-US" altLang="ja-JP" sz="2000" i="1" dirty="0" smtClean="0"/>
              <a:t>S’</a:t>
            </a:r>
            <a:endParaRPr kumimoji="1" lang="ja-JP" altLang="en-US" sz="2000" i="1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872942" y="4991771"/>
            <a:ext cx="1641796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Overlapping</a:t>
            </a:r>
          </a:p>
          <a:p>
            <a:r>
              <a:rPr kumimoji="1" lang="en-US" altLang="ja-JP" sz="2000" dirty="0"/>
              <a:t>f</a:t>
            </a:r>
            <a:r>
              <a:rPr kumimoji="1" lang="en-US" altLang="ja-JP" sz="2000" dirty="0" smtClean="0"/>
              <a:t>ragments as</a:t>
            </a:r>
          </a:p>
          <a:p>
            <a:r>
              <a:rPr kumimoji="1" lang="en-US" altLang="ja-JP" sz="2000" dirty="0" smtClean="0"/>
              <a:t>clones</a:t>
            </a:r>
            <a:endParaRPr kumimoji="1" lang="ja-JP" altLang="en-US" sz="2000" dirty="0"/>
          </a:p>
        </p:txBody>
      </p:sp>
      <p:cxnSp>
        <p:nvCxnSpPr>
          <p:cNvPr id="30" name="直線コネクタ 29"/>
          <p:cNvCxnSpPr>
            <a:stCxn id="29" idx="3"/>
            <a:endCxn id="25" idx="1"/>
          </p:cNvCxnSpPr>
          <p:nvPr/>
        </p:nvCxnSpPr>
        <p:spPr>
          <a:xfrm flipV="1">
            <a:off x="5514738" y="5150823"/>
            <a:ext cx="1249580" cy="3487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stCxn id="29" idx="3"/>
            <a:endCxn id="27" idx="1"/>
          </p:cNvCxnSpPr>
          <p:nvPr/>
        </p:nvCxnSpPr>
        <p:spPr>
          <a:xfrm>
            <a:off x="5514738" y="5499603"/>
            <a:ext cx="1249580" cy="3512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楕円 37"/>
          <p:cNvSpPr/>
          <p:nvPr/>
        </p:nvSpPr>
        <p:spPr>
          <a:xfrm>
            <a:off x="6264902" y="1783080"/>
            <a:ext cx="2248162" cy="374904"/>
          </a:xfrm>
          <a:prstGeom prst="ellipse">
            <a:avLst/>
          </a:prstGeom>
          <a:noFill/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5442966" y="2598271"/>
            <a:ext cx="3584448" cy="148772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>
                <a:solidFill>
                  <a:sysClr val="windowText" lastClr="000000"/>
                </a:solidFill>
              </a:rPr>
              <a:t>Overlapping fragment is executed twice by both A and B</a:t>
            </a:r>
            <a:endParaRPr kumimoji="1" lang="ja-JP" altLang="en-US" sz="2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288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1" lang="en-US" altLang="ja-JP" sz="3200" dirty="0" smtClean="0"/>
              <a:t>Complete</a:t>
            </a:r>
            <a:br>
              <a:rPr kumimoji="1" lang="en-US" altLang="ja-JP" sz="3200" dirty="0" smtClean="0"/>
            </a:br>
            <a:r>
              <a:rPr lang="en-US" altLang="ja-JP" sz="3200" dirty="0" err="1" smtClean="0"/>
              <a:t>Devided</a:t>
            </a:r>
            <a:r>
              <a:rPr lang="en-US" altLang="ja-JP" sz="3200" dirty="0" smtClean="0"/>
              <a:t> into Clone Chunk</a:t>
            </a:r>
            <a:endParaRPr kumimoji="1" lang="ja-JP" altLang="en-US" sz="3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B5B7-238A-473C-8D65-5F964ED674A5}" type="slidenum">
              <a:rPr kumimoji="1" lang="ja-JP" altLang="en-US" smtClean="0"/>
              <a:pPr/>
              <a:t>25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576072" y="1143000"/>
            <a:ext cx="2267712" cy="33101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6101334" y="1143000"/>
            <a:ext cx="2267712" cy="33101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右矢印 7"/>
          <p:cNvSpPr/>
          <p:nvPr/>
        </p:nvSpPr>
        <p:spPr>
          <a:xfrm>
            <a:off x="3558159" y="2335500"/>
            <a:ext cx="1828800" cy="676656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722376" y="1400789"/>
            <a:ext cx="1627632" cy="67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A’</a:t>
            </a:r>
          </a:p>
          <a:p>
            <a:pPr algn="ctr"/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1001312" y="1878034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/>
          </a:p>
          <a:p>
            <a:pPr algn="ctr"/>
            <a:r>
              <a:rPr kumimoji="1" lang="en-US" altLang="ja-JP" dirty="0" smtClean="0"/>
              <a:t>Clone B’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722376" y="2690093"/>
            <a:ext cx="1627632" cy="67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A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001312" y="3512874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B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1001312" y="1865376"/>
            <a:ext cx="1348696" cy="2120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Clone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116592" y="4615108"/>
            <a:ext cx="1186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System </a:t>
            </a:r>
            <a:r>
              <a:rPr kumimoji="1" lang="en-US" altLang="ja-JP" sz="2000" i="1" dirty="0" smtClean="0"/>
              <a:t>S</a:t>
            </a:r>
            <a:endParaRPr kumimoji="1" lang="ja-JP" altLang="en-US" sz="2000" i="1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007352" y="1273764"/>
            <a:ext cx="1592103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Clone chunk</a:t>
            </a:r>
            <a:endParaRPr kumimoji="1" lang="ja-JP" altLang="en-US" sz="2000" dirty="0"/>
          </a:p>
        </p:txBody>
      </p:sp>
      <p:cxnSp>
        <p:nvCxnSpPr>
          <p:cNvPr id="17" name="直線コネクタ 16"/>
          <p:cNvCxnSpPr>
            <a:endCxn id="15" idx="1"/>
          </p:cNvCxnSpPr>
          <p:nvPr/>
        </p:nvCxnSpPr>
        <p:spPr>
          <a:xfrm flipV="1">
            <a:off x="2350008" y="1473819"/>
            <a:ext cx="657344" cy="48784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6264902" y="1400674"/>
            <a:ext cx="1627632" cy="6766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A’</a:t>
            </a:r>
          </a:p>
          <a:p>
            <a:pPr algn="ctr"/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6543838" y="1877919"/>
            <a:ext cx="1627632" cy="6731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ysClr val="windowText" lastClr="000000"/>
              </a:solidFill>
            </a:endParaRPr>
          </a:p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B’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264902" y="2690093"/>
            <a:ext cx="1627632" cy="6766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A’</a:t>
            </a:r>
          </a:p>
          <a:p>
            <a:pPr algn="ctr"/>
            <a:endParaRPr kumimoji="1" lang="en-US" altLang="ja-JP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6543838" y="3512874"/>
            <a:ext cx="1627632" cy="6731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B</a:t>
            </a:r>
          </a:p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’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010267" y="3001916"/>
            <a:ext cx="278909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Create shared function</a:t>
            </a:r>
          </a:p>
          <a:p>
            <a:r>
              <a:rPr kumimoji="1" lang="en-US" altLang="ja-JP" sz="2000" dirty="0" smtClean="0"/>
              <a:t>for each clone chunk</a:t>
            </a:r>
          </a:p>
          <a:p>
            <a:r>
              <a:rPr kumimoji="1" lang="en-US" altLang="ja-JP" sz="2000" dirty="0"/>
              <a:t>c</a:t>
            </a:r>
            <a:r>
              <a:rPr kumimoji="1" lang="en-US" altLang="ja-JP" sz="2000" dirty="0" smtClean="0"/>
              <a:t>reated by overlapping</a:t>
            </a:r>
          </a:p>
          <a:p>
            <a:r>
              <a:rPr kumimoji="1" lang="en-US" altLang="ja-JP" sz="2000" dirty="0" smtClean="0"/>
              <a:t>fragment</a:t>
            </a:r>
            <a:endParaRPr kumimoji="1" lang="ja-JP" altLang="en-US" sz="2000" dirty="0"/>
          </a:p>
        </p:txBody>
      </p:sp>
      <p:sp>
        <p:nvSpPr>
          <p:cNvPr id="24" name="正方形/長方形 23"/>
          <p:cNvSpPr/>
          <p:nvPr/>
        </p:nvSpPr>
        <p:spPr>
          <a:xfrm>
            <a:off x="6414538" y="4503599"/>
            <a:ext cx="1627632" cy="6709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Shared</a:t>
            </a:r>
          </a:p>
          <a:p>
            <a:pPr algn="ctr"/>
            <a:r>
              <a:rPr kumimoji="1" lang="en-US" altLang="ja-JP" dirty="0" smtClean="0"/>
              <a:t>Function A’</a:t>
            </a:r>
          </a:p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6414538" y="5345303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/>
          </a:p>
          <a:p>
            <a:pPr algn="ctr"/>
            <a:r>
              <a:rPr kumimoji="1" lang="en-US" altLang="ja-JP" dirty="0" smtClean="0"/>
              <a:t>Shared</a:t>
            </a:r>
          </a:p>
          <a:p>
            <a:pPr algn="ctr"/>
            <a:r>
              <a:rPr kumimoji="1" lang="en-US" altLang="ja-JP" dirty="0" smtClean="0"/>
              <a:t>Function B’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764318" y="6385046"/>
            <a:ext cx="12443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System </a:t>
            </a:r>
            <a:r>
              <a:rPr kumimoji="1" lang="en-US" altLang="ja-JP" sz="2000" i="1" dirty="0" smtClean="0"/>
              <a:t>S’</a:t>
            </a:r>
            <a:endParaRPr kumimoji="1" lang="ja-JP" altLang="en-US" sz="2000" i="1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872941" y="4437487"/>
            <a:ext cx="1928157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Remove cloned</a:t>
            </a:r>
          </a:p>
          <a:p>
            <a:r>
              <a:rPr kumimoji="1" lang="en-US" altLang="ja-JP" sz="2000" dirty="0"/>
              <a:t>o</a:t>
            </a:r>
            <a:r>
              <a:rPr kumimoji="1" lang="en-US" altLang="ja-JP" sz="2000" dirty="0" smtClean="0"/>
              <a:t>verlapping </a:t>
            </a:r>
          </a:p>
          <a:p>
            <a:r>
              <a:rPr kumimoji="1" lang="en-US" altLang="ja-JP" sz="2000" dirty="0" smtClean="0"/>
              <a:t>fragments</a:t>
            </a:r>
          </a:p>
        </p:txBody>
      </p:sp>
      <p:cxnSp>
        <p:nvCxnSpPr>
          <p:cNvPr id="30" name="直線コネクタ 29"/>
          <p:cNvCxnSpPr>
            <a:stCxn id="29" idx="3"/>
          </p:cNvCxnSpPr>
          <p:nvPr/>
        </p:nvCxnSpPr>
        <p:spPr>
          <a:xfrm>
            <a:off x="5801098" y="4945319"/>
            <a:ext cx="958637" cy="620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stCxn id="29" idx="3"/>
          </p:cNvCxnSpPr>
          <p:nvPr/>
        </p:nvCxnSpPr>
        <p:spPr>
          <a:xfrm>
            <a:off x="5801098" y="4945319"/>
            <a:ext cx="958637" cy="4556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6603263" y="3139727"/>
            <a:ext cx="950910" cy="212069"/>
          </a:xfrm>
          <a:prstGeom prst="rect">
            <a:avLst/>
          </a:prstGeom>
          <a:solidFill>
            <a:schemeClr val="bg1"/>
          </a:solidFill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6911053" y="3963010"/>
            <a:ext cx="950910" cy="212069"/>
          </a:xfrm>
          <a:prstGeom prst="rect">
            <a:avLst/>
          </a:prstGeom>
          <a:solidFill>
            <a:schemeClr val="bg1"/>
          </a:solidFill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6564956" y="1874719"/>
            <a:ext cx="1327577" cy="202611"/>
          </a:xfrm>
          <a:prstGeom prst="rect">
            <a:avLst/>
          </a:prstGeom>
          <a:solidFill>
            <a:schemeClr val="bg1"/>
          </a:solidFill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764318" y="4967221"/>
            <a:ext cx="950910" cy="212069"/>
          </a:xfrm>
          <a:prstGeom prst="rect">
            <a:avLst/>
          </a:prstGeom>
          <a:solidFill>
            <a:schemeClr val="bg1"/>
          </a:solidFill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6759735" y="5349786"/>
            <a:ext cx="950910" cy="212069"/>
          </a:xfrm>
          <a:prstGeom prst="rect">
            <a:avLst/>
          </a:prstGeom>
          <a:solidFill>
            <a:schemeClr val="bg1"/>
          </a:solidFill>
          <a:ln w="1905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759735" y="6129934"/>
            <a:ext cx="950910" cy="22641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872941" y="5614107"/>
            <a:ext cx="160505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Create for</a:t>
            </a:r>
          </a:p>
          <a:p>
            <a:r>
              <a:rPr kumimoji="1" lang="en-US" altLang="ja-JP" sz="2000" dirty="0"/>
              <a:t>o</a:t>
            </a:r>
            <a:r>
              <a:rPr kumimoji="1" lang="en-US" altLang="ja-JP" sz="2000" dirty="0" smtClean="0"/>
              <a:t>verlapping </a:t>
            </a:r>
          </a:p>
          <a:p>
            <a:r>
              <a:rPr kumimoji="1" lang="en-US" altLang="ja-JP" sz="2000" dirty="0" smtClean="0"/>
              <a:t>fragment</a:t>
            </a:r>
          </a:p>
        </p:txBody>
      </p:sp>
      <p:cxnSp>
        <p:nvCxnSpPr>
          <p:cNvPr id="42" name="直線コネクタ 41"/>
          <p:cNvCxnSpPr>
            <a:stCxn id="41" idx="3"/>
            <a:endCxn id="38" idx="1"/>
          </p:cNvCxnSpPr>
          <p:nvPr/>
        </p:nvCxnSpPr>
        <p:spPr>
          <a:xfrm>
            <a:off x="5477996" y="6121939"/>
            <a:ext cx="1281739" cy="1212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1229020" y="3965942"/>
            <a:ext cx="1172216" cy="209137"/>
          </a:xfrm>
          <a:prstGeom prst="rect">
            <a:avLst/>
          </a:prstGeom>
          <a:solidFill>
            <a:srgbClr val="FFFF00"/>
          </a:solidFill>
          <a:ln w="1905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Clone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948872" y="3163080"/>
            <a:ext cx="1172216" cy="209137"/>
          </a:xfrm>
          <a:prstGeom prst="rect">
            <a:avLst/>
          </a:prstGeom>
          <a:solidFill>
            <a:srgbClr val="FFFF00"/>
          </a:solidFill>
          <a:ln w="19050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Clone AB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cxnSp>
        <p:nvCxnSpPr>
          <p:cNvPr id="40" name="直線コネクタ 39"/>
          <p:cNvCxnSpPr>
            <a:stCxn id="10" idx="3"/>
            <a:endCxn id="15" idx="1"/>
          </p:cNvCxnSpPr>
          <p:nvPr/>
        </p:nvCxnSpPr>
        <p:spPr>
          <a:xfrm flipV="1">
            <a:off x="2628944" y="1473819"/>
            <a:ext cx="378408" cy="7407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/>
          <p:cNvCxnSpPr>
            <a:stCxn id="9" idx="3"/>
            <a:endCxn id="15" idx="1"/>
          </p:cNvCxnSpPr>
          <p:nvPr/>
        </p:nvCxnSpPr>
        <p:spPr>
          <a:xfrm flipV="1">
            <a:off x="2350008" y="1473819"/>
            <a:ext cx="657344" cy="26529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243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sz="3200" dirty="0" smtClean="0"/>
              <a:t>Heuristic Ⅰ-</a:t>
            </a:r>
            <a:br>
              <a:rPr lang="en-US" altLang="ja-JP" sz="3200" dirty="0" smtClean="0"/>
            </a:br>
            <a:r>
              <a:rPr lang="en-US" altLang="ja-JP" sz="3200" dirty="0" smtClean="0"/>
              <a:t>Selecting </a:t>
            </a:r>
            <a:r>
              <a:rPr lang="en-US" altLang="ja-JP" sz="3200" dirty="0"/>
              <a:t>M</a:t>
            </a:r>
            <a:r>
              <a:rPr lang="en-US" altLang="ja-JP" sz="3200" dirty="0" smtClean="0"/>
              <a:t>erge </a:t>
            </a:r>
            <a:r>
              <a:rPr lang="en-US" altLang="ja-JP" sz="3200" dirty="0"/>
              <a:t>C</a:t>
            </a:r>
            <a:r>
              <a:rPr lang="en-US" altLang="ja-JP" sz="3200" dirty="0" smtClean="0"/>
              <a:t>andidates</a:t>
            </a:r>
            <a:endParaRPr kumimoji="1" lang="ja-JP" altLang="en-US" sz="3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B5B7-238A-473C-8D65-5F964ED674A5}" type="slidenum">
              <a:rPr kumimoji="1" lang="ja-JP" altLang="en-US" smtClean="0"/>
              <a:pPr/>
              <a:t>26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576072" y="1143000"/>
            <a:ext cx="2267712" cy="33101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6101334" y="1143000"/>
            <a:ext cx="2267712" cy="33101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右矢印 7"/>
          <p:cNvSpPr/>
          <p:nvPr/>
        </p:nvSpPr>
        <p:spPr>
          <a:xfrm>
            <a:off x="3558159" y="2335500"/>
            <a:ext cx="1828800" cy="676656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722376" y="1400789"/>
            <a:ext cx="1627632" cy="67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A</a:t>
            </a:r>
          </a:p>
          <a:p>
            <a:pPr algn="ctr"/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1001312" y="1878034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/>
          </a:p>
          <a:p>
            <a:pPr algn="ctr"/>
            <a:r>
              <a:rPr kumimoji="1" lang="en-US" altLang="ja-JP" dirty="0" smtClean="0"/>
              <a:t>Clone B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722376" y="2690093"/>
            <a:ext cx="1627632" cy="67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A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001312" y="3512874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B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1001312" y="1865376"/>
            <a:ext cx="1348696" cy="2120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116592" y="4451214"/>
            <a:ext cx="1186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System </a:t>
            </a:r>
            <a:r>
              <a:rPr kumimoji="1" lang="en-US" altLang="ja-JP" sz="2000" i="1" dirty="0" smtClean="0"/>
              <a:t>S</a:t>
            </a:r>
            <a:endParaRPr kumimoji="1" lang="ja-JP" altLang="en-US" sz="2000" i="1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007352" y="1273764"/>
            <a:ext cx="157780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Overlapping</a:t>
            </a:r>
          </a:p>
          <a:p>
            <a:r>
              <a:rPr kumimoji="1" lang="en-US" altLang="ja-JP" sz="2000" dirty="0" smtClean="0"/>
              <a:t>fragment</a:t>
            </a:r>
            <a:endParaRPr kumimoji="1" lang="ja-JP" altLang="en-US" sz="2000" dirty="0"/>
          </a:p>
        </p:txBody>
      </p:sp>
      <p:cxnSp>
        <p:nvCxnSpPr>
          <p:cNvPr id="17" name="直線コネクタ 16"/>
          <p:cNvCxnSpPr>
            <a:endCxn id="15" idx="1"/>
          </p:cNvCxnSpPr>
          <p:nvPr/>
        </p:nvCxnSpPr>
        <p:spPr>
          <a:xfrm flipV="1">
            <a:off x="2069364" y="1627707"/>
            <a:ext cx="937988" cy="3437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6264902" y="1400674"/>
            <a:ext cx="1627632" cy="6766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6264902" y="2690093"/>
            <a:ext cx="1627632" cy="6766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6543838" y="3512874"/>
            <a:ext cx="1627632" cy="67314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bg1"/>
                </a:solidFill>
              </a:rPr>
              <a:t>Statement B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944209" y="3006252"/>
            <a:ext cx="10567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|A| &gt; |B|</a:t>
            </a:r>
            <a:endParaRPr kumimoji="1" lang="ja-JP" altLang="en-US" sz="2000" dirty="0"/>
          </a:p>
        </p:txBody>
      </p:sp>
      <p:sp>
        <p:nvSpPr>
          <p:cNvPr id="24" name="正方形/長方形 23"/>
          <p:cNvSpPr/>
          <p:nvPr/>
        </p:nvSpPr>
        <p:spPr>
          <a:xfrm>
            <a:off x="6414538" y="4585895"/>
            <a:ext cx="1627632" cy="6709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Shared</a:t>
            </a:r>
          </a:p>
          <a:p>
            <a:pPr algn="ctr"/>
            <a:r>
              <a:rPr kumimoji="1" lang="en-US" altLang="ja-JP" dirty="0" smtClean="0"/>
              <a:t>Function A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735464" y="5352567"/>
            <a:ext cx="12443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System </a:t>
            </a:r>
            <a:r>
              <a:rPr kumimoji="1" lang="en-US" altLang="ja-JP" sz="2000" i="1" dirty="0" smtClean="0"/>
              <a:t>S’</a:t>
            </a:r>
            <a:endParaRPr kumimoji="1" lang="ja-JP" altLang="en-US" sz="2000" i="1" dirty="0"/>
          </a:p>
        </p:txBody>
      </p:sp>
      <p:sp>
        <p:nvSpPr>
          <p:cNvPr id="34" name="フリーフォーム 33"/>
          <p:cNvSpPr/>
          <p:nvPr/>
        </p:nvSpPr>
        <p:spPr>
          <a:xfrm>
            <a:off x="6543838" y="1915885"/>
            <a:ext cx="1627632" cy="673142"/>
          </a:xfrm>
          <a:custGeom>
            <a:avLst/>
            <a:gdLst>
              <a:gd name="connsiteX0" fmla="*/ 1348696 w 1627632"/>
              <a:gd name="connsiteY0" fmla="*/ 0 h 673142"/>
              <a:gd name="connsiteX1" fmla="*/ 1627632 w 1627632"/>
              <a:gd name="connsiteY1" fmla="*/ 0 h 673142"/>
              <a:gd name="connsiteX2" fmla="*/ 1627632 w 1627632"/>
              <a:gd name="connsiteY2" fmla="*/ 673142 h 673142"/>
              <a:gd name="connsiteX3" fmla="*/ 0 w 1627632"/>
              <a:gd name="connsiteY3" fmla="*/ 673142 h 673142"/>
              <a:gd name="connsiteX4" fmla="*/ 0 w 1627632"/>
              <a:gd name="connsiteY4" fmla="*/ 156459 h 673142"/>
              <a:gd name="connsiteX5" fmla="*/ 1348696 w 1627632"/>
              <a:gd name="connsiteY5" fmla="*/ 156459 h 673142"/>
              <a:gd name="connsiteX6" fmla="*/ 1348696 w 1627632"/>
              <a:gd name="connsiteY6" fmla="*/ 0 h 673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27632" h="673142">
                <a:moveTo>
                  <a:pt x="1348696" y="0"/>
                </a:moveTo>
                <a:lnTo>
                  <a:pt x="1627632" y="0"/>
                </a:lnTo>
                <a:lnTo>
                  <a:pt x="1627632" y="673142"/>
                </a:lnTo>
                <a:lnTo>
                  <a:pt x="0" y="673142"/>
                </a:lnTo>
                <a:lnTo>
                  <a:pt x="0" y="156459"/>
                </a:lnTo>
                <a:lnTo>
                  <a:pt x="1348696" y="156459"/>
                </a:lnTo>
                <a:lnTo>
                  <a:pt x="1348696" y="0"/>
                </a:lnTo>
                <a:close/>
              </a:path>
            </a:pathLst>
          </a:cu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Statement B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4518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ja-JP" sz="3200" dirty="0" smtClean="0"/>
              <a:t>Heuristic Ⅱ-</a:t>
            </a:r>
            <a:br>
              <a:rPr lang="en-US" altLang="ja-JP" sz="3200" dirty="0" smtClean="0"/>
            </a:br>
            <a:r>
              <a:rPr lang="en-US" altLang="ja-JP" sz="3200" dirty="0" smtClean="0"/>
              <a:t>Selecting Merge Candidates</a:t>
            </a:r>
            <a:endParaRPr kumimoji="1" lang="ja-JP" altLang="en-US" sz="3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B5B7-238A-473C-8D65-5F964ED674A5}" type="slidenum">
              <a:rPr kumimoji="1" lang="ja-JP" altLang="en-US" smtClean="0"/>
              <a:pPr/>
              <a:t>27</a:t>
            </a:fld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576072" y="1143000"/>
            <a:ext cx="2267712" cy="33101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6101334" y="1143000"/>
            <a:ext cx="2267712" cy="33101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右矢印 7"/>
          <p:cNvSpPr/>
          <p:nvPr/>
        </p:nvSpPr>
        <p:spPr>
          <a:xfrm>
            <a:off x="3558159" y="2335500"/>
            <a:ext cx="1828800" cy="676656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722376" y="1400789"/>
            <a:ext cx="1627632" cy="67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A</a:t>
            </a:r>
          </a:p>
          <a:p>
            <a:pPr algn="ctr"/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1001312" y="1878034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/>
          </a:p>
          <a:p>
            <a:pPr algn="ctr"/>
            <a:r>
              <a:rPr kumimoji="1" lang="en-US" altLang="ja-JP" dirty="0" smtClean="0"/>
              <a:t>Clone B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722376" y="2690093"/>
            <a:ext cx="1627632" cy="67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A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1001312" y="3512874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Clone B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1001312" y="1865376"/>
            <a:ext cx="1348696" cy="2120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116592" y="4451204"/>
            <a:ext cx="1186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System </a:t>
            </a:r>
            <a:r>
              <a:rPr kumimoji="1" lang="en-US" altLang="ja-JP" sz="2000" i="1" dirty="0" smtClean="0"/>
              <a:t>S</a:t>
            </a:r>
            <a:endParaRPr kumimoji="1" lang="ja-JP" altLang="en-US" sz="2000" i="1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007352" y="1273764"/>
            <a:ext cx="157780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Overlapping</a:t>
            </a:r>
          </a:p>
          <a:p>
            <a:r>
              <a:rPr kumimoji="1" lang="en-US" altLang="ja-JP" sz="2000" dirty="0" smtClean="0"/>
              <a:t>fragment</a:t>
            </a:r>
            <a:endParaRPr kumimoji="1" lang="ja-JP" altLang="en-US" sz="2000" dirty="0"/>
          </a:p>
        </p:txBody>
      </p:sp>
      <p:cxnSp>
        <p:nvCxnSpPr>
          <p:cNvPr id="17" name="直線コネクタ 16"/>
          <p:cNvCxnSpPr>
            <a:endCxn id="15" idx="1"/>
          </p:cNvCxnSpPr>
          <p:nvPr/>
        </p:nvCxnSpPr>
        <p:spPr>
          <a:xfrm flipV="1">
            <a:off x="2069364" y="1627707"/>
            <a:ext cx="937988" cy="3437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6264902" y="1400674"/>
            <a:ext cx="1627632" cy="6766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</a:t>
            </a:r>
          </a:p>
          <a:p>
            <a:pPr algn="ctr"/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6543838" y="1877919"/>
            <a:ext cx="1627632" cy="6731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solidFill>
                <a:sysClr val="windowText" lastClr="000000"/>
              </a:solidFill>
            </a:endParaRPr>
          </a:p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6264902" y="2690093"/>
            <a:ext cx="1627632" cy="6766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A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6543838" y="3512874"/>
            <a:ext cx="1627632" cy="6731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 B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6421374" y="4601516"/>
            <a:ext cx="1627632" cy="67314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Shared</a:t>
            </a:r>
          </a:p>
          <a:p>
            <a:pPr algn="ctr"/>
            <a:r>
              <a:rPr kumimoji="1" lang="en-US" altLang="ja-JP" dirty="0" smtClean="0"/>
              <a:t>Function B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736194" y="5355012"/>
            <a:ext cx="12443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System </a:t>
            </a:r>
            <a:r>
              <a:rPr kumimoji="1" lang="en-US" altLang="ja-JP" sz="2000" i="1" dirty="0" smtClean="0"/>
              <a:t>S’</a:t>
            </a:r>
            <a:endParaRPr kumimoji="1" lang="ja-JP" altLang="en-US" sz="2000" i="1" dirty="0"/>
          </a:p>
        </p:txBody>
      </p:sp>
      <p:sp>
        <p:nvSpPr>
          <p:cNvPr id="36" name="フリーフォーム 35"/>
          <p:cNvSpPr/>
          <p:nvPr/>
        </p:nvSpPr>
        <p:spPr>
          <a:xfrm>
            <a:off x="6264902" y="1401181"/>
            <a:ext cx="1627632" cy="676656"/>
          </a:xfrm>
          <a:custGeom>
            <a:avLst/>
            <a:gdLst>
              <a:gd name="connsiteX0" fmla="*/ 0 w 1627632"/>
              <a:gd name="connsiteY0" fmla="*/ 0 h 676656"/>
              <a:gd name="connsiteX1" fmla="*/ 1627632 w 1627632"/>
              <a:gd name="connsiteY1" fmla="*/ 0 h 676656"/>
              <a:gd name="connsiteX2" fmla="*/ 1627632 w 1627632"/>
              <a:gd name="connsiteY2" fmla="*/ 464587 h 676656"/>
              <a:gd name="connsiteX3" fmla="*/ 278936 w 1627632"/>
              <a:gd name="connsiteY3" fmla="*/ 464587 h 676656"/>
              <a:gd name="connsiteX4" fmla="*/ 278936 w 1627632"/>
              <a:gd name="connsiteY4" fmla="*/ 676656 h 676656"/>
              <a:gd name="connsiteX5" fmla="*/ 0 w 1627632"/>
              <a:gd name="connsiteY5" fmla="*/ 676656 h 676656"/>
              <a:gd name="connsiteX6" fmla="*/ 0 w 1627632"/>
              <a:gd name="connsiteY6" fmla="*/ 0 h 676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27632" h="676656">
                <a:moveTo>
                  <a:pt x="0" y="0"/>
                </a:moveTo>
                <a:lnTo>
                  <a:pt x="1627632" y="0"/>
                </a:lnTo>
                <a:lnTo>
                  <a:pt x="1627632" y="464587"/>
                </a:lnTo>
                <a:lnTo>
                  <a:pt x="278936" y="464587"/>
                </a:lnTo>
                <a:lnTo>
                  <a:pt x="278936" y="676656"/>
                </a:lnTo>
                <a:lnTo>
                  <a:pt x="0" y="67665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Statement A</a:t>
            </a:r>
          </a:p>
          <a:p>
            <a:pPr algn="ctr"/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6264902" y="2700815"/>
            <a:ext cx="1627632" cy="6766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Statement A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944209" y="3006252"/>
            <a:ext cx="10567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|A| &lt; |B|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92960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Code Clone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45533" y="1210733"/>
            <a:ext cx="8686799" cy="2313929"/>
          </a:xfrm>
        </p:spPr>
        <p:txBody>
          <a:bodyPr>
            <a:normAutofit/>
          </a:bodyPr>
          <a:lstStyle/>
          <a:p>
            <a:r>
              <a:rPr lang="en-US" altLang="ja-JP" sz="2800" dirty="0"/>
              <a:t>A code fragment with an identical or similar  </a:t>
            </a:r>
            <a:r>
              <a:rPr lang="en-US" altLang="ja-JP" sz="2800" dirty="0" smtClean="0"/>
              <a:t>     code </a:t>
            </a:r>
            <a:r>
              <a:rPr lang="en-US" altLang="ja-JP" sz="2800" dirty="0"/>
              <a:t>fragment</a:t>
            </a:r>
            <a:r>
              <a:rPr lang="en-US" altLang="ja-JP" sz="2800" dirty="0" smtClean="0"/>
              <a:t>.</a:t>
            </a:r>
          </a:p>
          <a:p>
            <a:r>
              <a:rPr lang="en-US" altLang="ja-JP" sz="2800" dirty="0" smtClean="0"/>
              <a:t>Created by ‘</a:t>
            </a:r>
            <a:r>
              <a:rPr lang="en-US" altLang="ja-JP" sz="2800" i="1" dirty="0" smtClean="0"/>
              <a:t>copy-and-paste</a:t>
            </a:r>
            <a:r>
              <a:rPr lang="en-US" altLang="ja-JP" sz="2800" dirty="0" smtClean="0"/>
              <a:t>’ to reuse code.</a:t>
            </a:r>
          </a:p>
          <a:p>
            <a:r>
              <a:rPr lang="en-US" altLang="ja-JP" sz="2800" dirty="0" smtClean="0"/>
              <a:t>The existence </a:t>
            </a:r>
            <a:r>
              <a:rPr lang="en-US" altLang="ja-JP" sz="2800" dirty="0"/>
              <a:t>of code clone </a:t>
            </a:r>
            <a:r>
              <a:rPr lang="en-US" altLang="ja-JP" sz="2800" dirty="0" smtClean="0"/>
              <a:t>affects                        the </a:t>
            </a:r>
            <a:r>
              <a:rPr lang="en-US" altLang="ja-JP" sz="2800" dirty="0"/>
              <a:t>maintenance activities.</a:t>
            </a:r>
            <a:endParaRPr lang="en-US" altLang="ja-JP" sz="2800" dirty="0" smtClean="0"/>
          </a:p>
          <a:p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B5B7-238A-473C-8D65-5F964ED674A5}" type="slidenum">
              <a:rPr kumimoji="1" lang="ja-JP" altLang="en-US" smtClean="0"/>
              <a:pPr/>
              <a:t>28</a:t>
            </a:fld>
            <a:endParaRPr kumimoji="1" lang="ja-JP" altLang="en-US" dirty="0"/>
          </a:p>
        </p:txBody>
      </p:sp>
      <p:sp>
        <p:nvSpPr>
          <p:cNvPr id="5" name="メモ 4"/>
          <p:cNvSpPr/>
          <p:nvPr/>
        </p:nvSpPr>
        <p:spPr>
          <a:xfrm rot="10800000" flipH="1" flipV="1">
            <a:off x="1427445" y="3867948"/>
            <a:ext cx="1721197" cy="2145116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メモ 5"/>
          <p:cNvSpPr/>
          <p:nvPr/>
        </p:nvSpPr>
        <p:spPr>
          <a:xfrm rot="10800000" flipH="1" flipV="1">
            <a:off x="4995905" y="3867948"/>
            <a:ext cx="1721197" cy="2145116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6941" y="5074527"/>
            <a:ext cx="1237595" cy="536494"/>
          </a:xfrm>
          <a:prstGeom prst="rect">
            <a:avLst/>
          </a:prstGeom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7705" y="4601817"/>
            <a:ext cx="1237595" cy="536494"/>
          </a:xfrm>
          <a:prstGeom prst="rect">
            <a:avLst/>
          </a:prstGeom>
        </p:spPr>
      </p:pic>
      <p:pic>
        <p:nvPicPr>
          <p:cNvPr id="15" name="図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6940" y="4135990"/>
            <a:ext cx="1237595" cy="536494"/>
          </a:xfrm>
          <a:prstGeom prst="rect">
            <a:avLst/>
          </a:prstGeom>
        </p:spPr>
      </p:pic>
      <p:sp>
        <p:nvSpPr>
          <p:cNvPr id="16" name="テキスト ボックス 15"/>
          <p:cNvSpPr txBox="1"/>
          <p:nvPr/>
        </p:nvSpPr>
        <p:spPr>
          <a:xfrm>
            <a:off x="5453987" y="6050330"/>
            <a:ext cx="7873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File B</a:t>
            </a:r>
            <a:endParaRPr kumimoji="1" lang="ja-JP" altLang="en-US" sz="2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883222" y="6050330"/>
            <a:ext cx="8050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File A</a:t>
            </a:r>
            <a:endParaRPr kumimoji="1" lang="ja-JP" altLang="en-US" sz="2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388138" y="4672484"/>
            <a:ext cx="1502334" cy="40011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Code Clone</a:t>
            </a:r>
            <a:endParaRPr kumimoji="1" lang="ja-JP" altLang="en-US" sz="2000" dirty="0"/>
          </a:p>
        </p:txBody>
      </p:sp>
      <p:cxnSp>
        <p:nvCxnSpPr>
          <p:cNvPr id="21" name="直線矢印コネクタ 20"/>
          <p:cNvCxnSpPr>
            <a:stCxn id="19" idx="1"/>
          </p:cNvCxnSpPr>
          <p:nvPr/>
        </p:nvCxnSpPr>
        <p:spPr>
          <a:xfrm flipH="1" flipV="1">
            <a:off x="2904536" y="4485736"/>
            <a:ext cx="483602" cy="37141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>
            <a:stCxn id="19" idx="1"/>
            <a:endCxn id="11" idx="3"/>
          </p:cNvCxnSpPr>
          <p:nvPr/>
        </p:nvCxnSpPr>
        <p:spPr>
          <a:xfrm flipH="1">
            <a:off x="2904536" y="4857150"/>
            <a:ext cx="483602" cy="48562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>
            <a:stCxn id="19" idx="3"/>
            <a:endCxn id="14" idx="1"/>
          </p:cNvCxnSpPr>
          <p:nvPr/>
        </p:nvCxnSpPr>
        <p:spPr>
          <a:xfrm flipV="1">
            <a:off x="4890472" y="4870064"/>
            <a:ext cx="347233" cy="247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フリーフォーム 30"/>
          <p:cNvSpPr/>
          <p:nvPr/>
        </p:nvSpPr>
        <p:spPr>
          <a:xfrm>
            <a:off x="1544127" y="3985404"/>
            <a:ext cx="5020574" cy="1863305"/>
          </a:xfrm>
          <a:custGeom>
            <a:avLst/>
            <a:gdLst>
              <a:gd name="connsiteX0" fmla="*/ 0 w 5020574"/>
              <a:gd name="connsiteY0" fmla="*/ 0 h 1863305"/>
              <a:gd name="connsiteX1" fmla="*/ 2510287 w 5020574"/>
              <a:gd name="connsiteY1" fmla="*/ 0 h 1863305"/>
              <a:gd name="connsiteX2" fmla="*/ 2510287 w 5020574"/>
              <a:gd name="connsiteY2" fmla="*/ 439947 h 1863305"/>
              <a:gd name="connsiteX3" fmla="*/ 5020574 w 5020574"/>
              <a:gd name="connsiteY3" fmla="*/ 439947 h 1863305"/>
              <a:gd name="connsiteX4" fmla="*/ 5020574 w 5020574"/>
              <a:gd name="connsiteY4" fmla="*/ 1242204 h 1863305"/>
              <a:gd name="connsiteX5" fmla="*/ 2510287 w 5020574"/>
              <a:gd name="connsiteY5" fmla="*/ 1242204 h 1863305"/>
              <a:gd name="connsiteX6" fmla="*/ 2510287 w 5020574"/>
              <a:gd name="connsiteY6" fmla="*/ 1863305 h 1863305"/>
              <a:gd name="connsiteX7" fmla="*/ 0 w 5020574"/>
              <a:gd name="connsiteY7" fmla="*/ 1863305 h 1863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0574" h="1863305">
                <a:moveTo>
                  <a:pt x="0" y="0"/>
                </a:moveTo>
                <a:lnTo>
                  <a:pt x="2510287" y="0"/>
                </a:lnTo>
                <a:lnTo>
                  <a:pt x="2510287" y="439947"/>
                </a:lnTo>
                <a:lnTo>
                  <a:pt x="5020574" y="439947"/>
                </a:lnTo>
                <a:lnTo>
                  <a:pt x="5020574" y="1242204"/>
                </a:lnTo>
                <a:lnTo>
                  <a:pt x="2510287" y="1242204"/>
                </a:lnTo>
                <a:lnTo>
                  <a:pt x="2510287" y="1863305"/>
                </a:lnTo>
                <a:lnTo>
                  <a:pt x="0" y="1863305"/>
                </a:lnTo>
                <a:close/>
              </a:path>
            </a:pathLst>
          </a:cu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960392" y="3951324"/>
            <a:ext cx="1265090" cy="400110"/>
          </a:xfrm>
          <a:prstGeom prst="rect">
            <a:avLst/>
          </a:prstGeom>
          <a:noFill/>
          <a:ln w="38100">
            <a:solidFill>
              <a:schemeClr val="accent5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Clone Set</a:t>
            </a:r>
            <a:endParaRPr kumimoji="1" lang="ja-JP" altLang="en-US" sz="2000" dirty="0"/>
          </a:p>
        </p:txBody>
      </p:sp>
      <p:cxnSp>
        <p:nvCxnSpPr>
          <p:cNvPr id="33" name="直線矢印コネクタ 32"/>
          <p:cNvCxnSpPr>
            <a:stCxn id="32" idx="1"/>
            <a:endCxn id="31" idx="3"/>
          </p:cNvCxnSpPr>
          <p:nvPr/>
        </p:nvCxnSpPr>
        <p:spPr>
          <a:xfrm flipH="1">
            <a:off x="6564701" y="4135990"/>
            <a:ext cx="395691" cy="289361"/>
          </a:xfrm>
          <a:prstGeom prst="straightConnector1">
            <a:avLst/>
          </a:prstGeom>
          <a:ln w="381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58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Software System </a:t>
            </a:r>
            <a:r>
              <a:rPr lang="en-US" altLang="ja-JP" dirty="0"/>
              <a:t>M</a:t>
            </a:r>
            <a:r>
              <a:rPr kumimoji="1" lang="en-US" altLang="ja-JP" dirty="0" smtClean="0"/>
              <a:t>aintenance 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37160" y="1219994"/>
            <a:ext cx="9070848" cy="53102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800" dirty="0" smtClean="0">
                <a:solidFill>
                  <a:schemeClr val="accent1"/>
                </a:solidFill>
              </a:rPr>
              <a:t>Maintenance Activity</a:t>
            </a:r>
          </a:p>
          <a:p>
            <a:r>
              <a:rPr lang="en-US" altLang="ja-JP" sz="2800" dirty="0" smtClean="0"/>
              <a:t>Such as bug fixing and new feature addition.</a:t>
            </a:r>
          </a:p>
          <a:p>
            <a:pPr marL="0" indent="0">
              <a:buNone/>
            </a:pPr>
            <a:r>
              <a:rPr lang="en-US" altLang="ja-JP" sz="2800" dirty="0" smtClean="0">
                <a:solidFill>
                  <a:schemeClr val="accent1"/>
                </a:solidFill>
              </a:rPr>
              <a:t>Maintenance Cost</a:t>
            </a:r>
          </a:p>
          <a:p>
            <a:r>
              <a:rPr lang="en-US" altLang="ja-JP" sz="2800" dirty="0" smtClean="0"/>
              <a:t>Determined </a:t>
            </a:r>
            <a:r>
              <a:rPr lang="en-US" altLang="ja-JP" sz="2800" dirty="0"/>
              <a:t>by the scale and complexity of </a:t>
            </a:r>
            <a:r>
              <a:rPr lang="en-US" altLang="ja-JP" sz="2800" dirty="0" smtClean="0"/>
              <a:t>              the system.</a:t>
            </a:r>
          </a:p>
          <a:p>
            <a:pPr marL="0" indent="0">
              <a:buNone/>
            </a:pPr>
            <a:endParaRPr lang="en-US" altLang="ja-JP" sz="28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altLang="ja-JP" sz="2800" dirty="0" smtClean="0">
                <a:solidFill>
                  <a:schemeClr val="accent1"/>
                </a:solidFill>
              </a:rPr>
              <a:t>The users of huge and decayed systems </a:t>
            </a:r>
            <a:r>
              <a:rPr lang="en-US" altLang="ja-JP" sz="2800" dirty="0" smtClean="0"/>
              <a:t>may evaluate the value of current  running system.</a:t>
            </a:r>
          </a:p>
          <a:p>
            <a:r>
              <a:rPr kumimoji="1" lang="en-US" altLang="ja-JP" sz="2800" dirty="0" smtClean="0"/>
              <a:t>Keep paying the cost.</a:t>
            </a:r>
          </a:p>
          <a:p>
            <a:r>
              <a:rPr lang="en-US" altLang="ja-JP" sz="2800" dirty="0"/>
              <a:t>A</a:t>
            </a:r>
            <a:r>
              <a:rPr kumimoji="1" lang="en-US" altLang="ja-JP" sz="2800" dirty="0" smtClean="0"/>
              <a:t>bandon the current systems and rebuild a new system.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B5B7-238A-473C-8D65-5F964ED674A5}" type="slidenum">
              <a:rPr kumimoji="1" lang="ja-JP" altLang="en-US" smtClean="0"/>
              <a:pPr/>
              <a:t>29</a:t>
            </a:fld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50896" y="3914727"/>
            <a:ext cx="8764093" cy="2356564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811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Slimming Problem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08958" y="2485867"/>
            <a:ext cx="8686799" cy="943134"/>
          </a:xfrm>
        </p:spPr>
        <p:txBody>
          <a:bodyPr>
            <a:normAutofit/>
          </a:bodyPr>
          <a:lstStyle/>
          <a:p>
            <a:r>
              <a:rPr lang="en-US" altLang="ja-JP" sz="2800" dirty="0" smtClean="0"/>
              <a:t>A lot of code clone detection techniques have been developed. </a:t>
            </a:r>
            <a:endParaRPr lang="en-US" altLang="ja-JP" sz="2400" dirty="0" smtClean="0"/>
          </a:p>
          <a:p>
            <a:endParaRPr lang="en-US" altLang="ja-JP" sz="2800" dirty="0" smtClean="0"/>
          </a:p>
          <a:p>
            <a:endParaRPr kumimoji="1" lang="en-US" altLang="ja-JP" sz="2800" dirty="0" smtClean="0"/>
          </a:p>
          <a:p>
            <a:endParaRPr lang="en-US" altLang="ja-JP" sz="28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B5B7-238A-473C-8D65-5F964ED674A5}" type="slidenum">
              <a:rPr kumimoji="1" lang="ja-JP" altLang="en-US" smtClean="0"/>
              <a:pPr/>
              <a:t>3</a:t>
            </a:fld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45534" y="1229259"/>
            <a:ext cx="8613648" cy="10772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>
                <a:solidFill>
                  <a:schemeClr val="accent1"/>
                </a:solidFill>
              </a:rPr>
              <a:t>Q. How Slim will it be after merging </a:t>
            </a:r>
            <a:r>
              <a:rPr kumimoji="1" lang="en-US" altLang="ja-JP" sz="3200" dirty="0" smtClean="0">
                <a:solidFill>
                  <a:schemeClr val="accent1"/>
                </a:solidFill>
              </a:rPr>
              <a:t>reducible </a:t>
            </a:r>
            <a:r>
              <a:rPr kumimoji="1" lang="en-US" altLang="ja-JP" sz="3200" dirty="0" smtClean="0">
                <a:solidFill>
                  <a:schemeClr val="accent1"/>
                </a:solidFill>
              </a:rPr>
              <a:t>code clones?</a:t>
            </a:r>
            <a:endParaRPr kumimoji="1" lang="ja-JP" altLang="en-US" sz="3200" dirty="0">
              <a:solidFill>
                <a:schemeClr val="accent1"/>
              </a:solidFill>
            </a:endParaRPr>
          </a:p>
        </p:txBody>
      </p:sp>
      <p:sp>
        <p:nvSpPr>
          <p:cNvPr id="8" name="メモ 7"/>
          <p:cNvSpPr/>
          <p:nvPr/>
        </p:nvSpPr>
        <p:spPr>
          <a:xfrm rot="10800000" flipH="1" flipV="1">
            <a:off x="1388318" y="3608391"/>
            <a:ext cx="1448639" cy="1805430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1052187" y="5690041"/>
            <a:ext cx="2120900" cy="37250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/>
              <a:t>Current System</a:t>
            </a:r>
          </a:p>
        </p:txBody>
      </p:sp>
      <p:sp>
        <p:nvSpPr>
          <p:cNvPr id="10" name="右矢印 9"/>
          <p:cNvSpPr/>
          <p:nvPr/>
        </p:nvSpPr>
        <p:spPr>
          <a:xfrm>
            <a:off x="3123982" y="4174327"/>
            <a:ext cx="1840878" cy="7183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メモ 12"/>
          <p:cNvSpPr/>
          <p:nvPr/>
        </p:nvSpPr>
        <p:spPr>
          <a:xfrm rot="10800000" flipH="1" flipV="1">
            <a:off x="5212511" y="3619907"/>
            <a:ext cx="1448639" cy="1780613"/>
          </a:xfrm>
          <a:prstGeom prst="foldedCorner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角丸四角形 13"/>
          <p:cNvSpPr/>
          <p:nvPr/>
        </p:nvSpPr>
        <p:spPr>
          <a:xfrm>
            <a:off x="4678472" y="5690041"/>
            <a:ext cx="2516716" cy="374621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/>
              <a:t>Refactored</a:t>
            </a:r>
            <a:r>
              <a:rPr kumimoji="1" lang="en-US" altLang="ja-JP" sz="2000" dirty="0" smtClean="0"/>
              <a:t> System</a:t>
            </a:r>
            <a:endParaRPr kumimoji="1" lang="ja-JP" altLang="en-US" sz="2000" dirty="0"/>
          </a:p>
        </p:txBody>
      </p:sp>
      <p:sp>
        <p:nvSpPr>
          <p:cNvPr id="17" name="メモ 16"/>
          <p:cNvSpPr/>
          <p:nvPr/>
        </p:nvSpPr>
        <p:spPr>
          <a:xfrm rot="10800000" flipH="1" flipV="1">
            <a:off x="5212511" y="3619907"/>
            <a:ext cx="1448639" cy="1320800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直線矢印コネクタ 17"/>
          <p:cNvCxnSpPr/>
          <p:nvPr/>
        </p:nvCxnSpPr>
        <p:spPr>
          <a:xfrm>
            <a:off x="6908800" y="4940706"/>
            <a:ext cx="0" cy="468324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6659946" y="4940706"/>
            <a:ext cx="4754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6659946" y="5409030"/>
            <a:ext cx="4754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7340413" y="4851702"/>
            <a:ext cx="850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dirty="0" smtClean="0"/>
              <a:t>?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30965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Evaluation-OSS Ⅰ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400" dirty="0" smtClean="0">
                <a:solidFill>
                  <a:schemeClr val="accent1"/>
                </a:solidFill>
              </a:rPr>
              <a:t>RQ1</a:t>
            </a:r>
            <a:r>
              <a:rPr kumimoji="1" lang="en-US" altLang="ja-JP" dirty="0" smtClean="0"/>
              <a:t>:</a:t>
            </a:r>
            <a:r>
              <a:rPr lang="en-US" altLang="ja-JP" sz="2400" dirty="0"/>
              <a:t>What are the reduction rates of Basic, Complete, and Heuristic Methods for popular OSS systems in written C/C++?</a:t>
            </a:r>
          </a:p>
          <a:p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154766" y="1122815"/>
            <a:ext cx="8708554" cy="88714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2979681"/>
              </p:ext>
            </p:extLst>
          </p:nvPr>
        </p:nvGraphicFramePr>
        <p:xfrm>
          <a:off x="539155" y="2170819"/>
          <a:ext cx="7939776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2740">
                  <a:extLst>
                    <a:ext uri="{9D8B030D-6E8A-4147-A177-3AD203B41FA5}">
                      <a16:colId xmlns:a16="http://schemas.microsoft.com/office/drawing/2014/main" val="3184321821"/>
                    </a:ext>
                  </a:extLst>
                </a:gridCol>
                <a:gridCol w="3074218">
                  <a:extLst>
                    <a:ext uri="{9D8B030D-6E8A-4147-A177-3AD203B41FA5}">
                      <a16:colId xmlns:a16="http://schemas.microsoft.com/office/drawing/2014/main" val="427527577"/>
                    </a:ext>
                  </a:extLst>
                </a:gridCol>
                <a:gridCol w="1644625">
                  <a:extLst>
                    <a:ext uri="{9D8B030D-6E8A-4147-A177-3AD203B41FA5}">
                      <a16:colId xmlns:a16="http://schemas.microsoft.com/office/drawing/2014/main" val="246723036"/>
                    </a:ext>
                  </a:extLst>
                </a:gridCol>
                <a:gridCol w="2048193">
                  <a:extLst>
                    <a:ext uri="{9D8B030D-6E8A-4147-A177-3AD203B41FA5}">
                      <a16:colId xmlns:a16="http://schemas.microsoft.com/office/drawing/2014/main" val="28554856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System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Use 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Total KLOC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Clone KLOC(%)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9962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err="1" smtClean="0"/>
                        <a:t>git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Distributed</a:t>
                      </a:r>
                      <a:r>
                        <a:rPr kumimoji="1" lang="en-US" altLang="ja-JP" sz="2000" baseline="0" dirty="0" smtClean="0"/>
                        <a:t> versioning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157.4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1.9(1.2)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1543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err="1" smtClean="0"/>
                        <a:t>libcurl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Client-side</a:t>
                      </a:r>
                      <a:r>
                        <a:rPr kumimoji="1" lang="ja-JP" altLang="en-US" sz="2000" baseline="0" dirty="0" smtClean="0"/>
                        <a:t> </a:t>
                      </a:r>
                      <a:r>
                        <a:rPr kumimoji="1" lang="en-US" altLang="ja-JP" sz="2000" baseline="0" dirty="0" smtClean="0"/>
                        <a:t>URL </a:t>
                      </a:r>
                      <a:r>
                        <a:rPr kumimoji="1" lang="en-US" altLang="ja-JP" sz="2000" baseline="0" dirty="0" smtClean="0"/>
                        <a:t>transfer</a:t>
                      </a:r>
                      <a:endParaRPr kumimoji="1" lang="en-US" altLang="ja-JP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107.5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11.0(10.2)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9332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Skynet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Game</a:t>
                      </a:r>
                      <a:r>
                        <a:rPr kumimoji="1" lang="en-US" altLang="ja-JP" sz="2000" baseline="0" dirty="0" smtClean="0"/>
                        <a:t> framework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31.4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0.6(2.0)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496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Linux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Operating</a:t>
                      </a:r>
                      <a:r>
                        <a:rPr kumimoji="1" lang="en-US" altLang="ja-JP" sz="2000" baseline="0" dirty="0" smtClean="0"/>
                        <a:t> system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11,852.6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864.2(7.3)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73077"/>
                  </a:ext>
                </a:extLst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245534" y="4178667"/>
            <a:ext cx="48728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chemeClr val="accent1"/>
                </a:solidFill>
              </a:rPr>
              <a:t>Reduction by 3 Slimming Methods</a:t>
            </a:r>
            <a:endParaRPr kumimoji="1" lang="ja-JP" altLang="en-US" sz="24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4464983"/>
              </p:ext>
            </p:extLst>
          </p:nvPr>
        </p:nvGraphicFramePr>
        <p:xfrm>
          <a:off x="853132" y="4653934"/>
          <a:ext cx="7471601" cy="1981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05789">
                  <a:extLst>
                    <a:ext uri="{9D8B030D-6E8A-4147-A177-3AD203B41FA5}">
                      <a16:colId xmlns:a16="http://schemas.microsoft.com/office/drawing/2014/main" val="2968557539"/>
                    </a:ext>
                  </a:extLst>
                </a:gridCol>
                <a:gridCol w="2829814">
                  <a:extLst>
                    <a:ext uri="{9D8B030D-6E8A-4147-A177-3AD203B41FA5}">
                      <a16:colId xmlns:a16="http://schemas.microsoft.com/office/drawing/2014/main" val="3240379765"/>
                    </a:ext>
                  </a:extLst>
                </a:gridCol>
                <a:gridCol w="1810639">
                  <a:extLst>
                    <a:ext uri="{9D8B030D-6E8A-4147-A177-3AD203B41FA5}">
                      <a16:colId xmlns:a16="http://schemas.microsoft.com/office/drawing/2014/main" val="4190944475"/>
                    </a:ext>
                  </a:extLst>
                </a:gridCol>
                <a:gridCol w="1725359">
                  <a:extLst>
                    <a:ext uri="{9D8B030D-6E8A-4147-A177-3AD203B41FA5}">
                      <a16:colId xmlns:a16="http://schemas.microsoft.com/office/drawing/2014/main" val="34235411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System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Basic(% against total)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Complete(%)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Heuristic(%)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8467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err="1" smtClean="0"/>
                        <a:t>git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63(0.04)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1,209(0.8)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681(0.4)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3485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err="1" smtClean="0"/>
                        <a:t>libcurl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1.766(1.6)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6,116(5.7)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4,876(4.5)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6893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Skynet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6(0.02)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246(0.8)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212(0.7)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5812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Linux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117,025(1.0)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531,285(4.5)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372,453(3.1)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0603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970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08544" y="2573490"/>
            <a:ext cx="7886700" cy="1325563"/>
          </a:xfrm>
        </p:spPr>
        <p:txBody>
          <a:bodyPr>
            <a:normAutofit/>
          </a:bodyPr>
          <a:lstStyle/>
          <a:p>
            <a:r>
              <a:rPr lang="en-US" altLang="ja-JP" sz="4800" b="1" i="1" dirty="0"/>
              <a:t>Thanks for listening.</a:t>
            </a:r>
            <a:endParaRPr kumimoji="1" lang="ja-JP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66062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Reduction Rate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245533" y="4127565"/>
                <a:ext cx="8686799" cy="2446211"/>
              </a:xfrm>
            </p:spPr>
            <p:txBody>
              <a:bodyPr>
                <a:normAutofit/>
              </a:bodyPr>
              <a:lstStyle/>
              <a:p>
                <a:r>
                  <a:rPr lang="en-US" altLang="ja-JP" sz="2800" dirty="0"/>
                  <a:t>(</a:t>
                </a:r>
                <a:r>
                  <a:rPr lang="en-US" altLang="ja-JP" sz="2800" i="1" dirty="0" smtClean="0"/>
                  <a:t>R</a:t>
                </a:r>
                <a:r>
                  <a:rPr kumimoji="1" lang="en-US" altLang="ja-JP" sz="2800" i="1" dirty="0" smtClean="0"/>
                  <a:t>eduction </a:t>
                </a:r>
                <a:r>
                  <a:rPr lang="en-US" altLang="ja-JP" sz="2800" i="1" dirty="0" smtClean="0"/>
                  <a:t>r</a:t>
                </a:r>
                <a:r>
                  <a:rPr kumimoji="1" lang="en-US" altLang="ja-JP" sz="2800" i="1" dirty="0" smtClean="0"/>
                  <a:t>ate </a:t>
                </a:r>
                <a14:m>
                  <m:oMath xmlns:m="http://schemas.openxmlformats.org/officeDocument/2006/math">
                    <m:r>
                      <a:rPr kumimoji="1" lang="en-US" altLang="ja-JP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altLang="ja-JP" sz="2800" dirty="0" smtClean="0"/>
                  <a:t> 0)                                                  The system has little room to reduce its size. </a:t>
                </a:r>
              </a:p>
              <a:p>
                <a:r>
                  <a:rPr lang="en-US" altLang="ja-JP" sz="2800" dirty="0" smtClean="0"/>
                  <a:t>(</a:t>
                </a:r>
                <a:r>
                  <a:rPr lang="en-US" altLang="ja-JP" sz="2800" i="1" dirty="0" smtClean="0"/>
                  <a:t>Reduction rate </a:t>
                </a:r>
                <a:r>
                  <a:rPr lang="en-US" altLang="ja-JP" sz="2800" dirty="0" smtClean="0"/>
                  <a:t>is relatively large)                           The system contains a lot of </a:t>
                </a:r>
                <a:r>
                  <a:rPr lang="en-US" altLang="ja-JP" sz="2800" dirty="0" smtClean="0"/>
                  <a:t>clones.</a:t>
                </a:r>
                <a:endParaRPr kumimoji="1" lang="ja-JP" altLang="en-US" sz="2800" dirty="0"/>
              </a:p>
            </p:txBody>
          </p:sp>
        </mc:Choice>
        <mc:Fallback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5533" y="4127565"/>
                <a:ext cx="8686799" cy="2446211"/>
              </a:xfrm>
              <a:blipFill>
                <a:blip r:embed="rId3"/>
                <a:stretch>
                  <a:fillRect l="-1193" t="-423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B5B7-238A-473C-8D65-5F964ED674A5}" type="slidenum">
              <a:rPr kumimoji="1" lang="ja-JP" altLang="en-US" smtClean="0"/>
              <a:pPr/>
              <a:t>4</a:t>
            </a:fld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128016" y="4127564"/>
            <a:ext cx="8695944" cy="1762143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247206" y="1201389"/>
            <a:ext cx="2267712" cy="19512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1247206" y="1990574"/>
            <a:ext cx="2267712" cy="4572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Code Clone</a:t>
            </a:r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1247206" y="2567570"/>
            <a:ext cx="2267712" cy="4572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Code Clone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1247206" y="1390450"/>
            <a:ext cx="2267712" cy="4572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Code Clone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787726" y="3598247"/>
            <a:ext cx="11866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System </a:t>
            </a:r>
            <a:r>
              <a:rPr kumimoji="1" lang="en-US" altLang="ja-JP" sz="2000" i="1" dirty="0" smtClean="0"/>
              <a:t>S</a:t>
            </a:r>
            <a:endParaRPr kumimoji="1" lang="ja-JP" altLang="en-US" sz="2000" i="1" dirty="0"/>
          </a:p>
        </p:txBody>
      </p:sp>
      <p:cxnSp>
        <p:nvCxnSpPr>
          <p:cNvPr id="13" name="直線矢印コネクタ 12"/>
          <p:cNvCxnSpPr/>
          <p:nvPr/>
        </p:nvCxnSpPr>
        <p:spPr>
          <a:xfrm>
            <a:off x="1073470" y="1201389"/>
            <a:ext cx="0" cy="195120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881446" y="1201389"/>
            <a:ext cx="4754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894993" y="3152592"/>
            <a:ext cx="4754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630720" y="1976936"/>
            <a:ext cx="4427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i="1" dirty="0" smtClean="0"/>
              <a:t>|S|</a:t>
            </a:r>
            <a:endParaRPr kumimoji="1" lang="ja-JP" altLang="en-US" sz="2000" i="1" dirty="0"/>
          </a:p>
        </p:txBody>
      </p:sp>
      <p:sp>
        <p:nvSpPr>
          <p:cNvPr id="24" name="正方形/長方形 23"/>
          <p:cNvSpPr/>
          <p:nvPr/>
        </p:nvSpPr>
        <p:spPr>
          <a:xfrm>
            <a:off x="5514406" y="1201389"/>
            <a:ext cx="2267712" cy="19512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矢印コネクタ 24"/>
          <p:cNvCxnSpPr/>
          <p:nvPr/>
        </p:nvCxnSpPr>
        <p:spPr>
          <a:xfrm>
            <a:off x="5340670" y="1201389"/>
            <a:ext cx="9143" cy="2408403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5148646" y="1201389"/>
            <a:ext cx="4754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>
            <a:off x="5148646" y="3609792"/>
            <a:ext cx="4754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5496701" y="1990574"/>
            <a:ext cx="2267712" cy="457200"/>
          </a:xfrm>
          <a:prstGeom prst="rect">
            <a:avLst/>
          </a:prstGeom>
          <a:solidFill>
            <a:schemeClr val="bg1"/>
          </a:solidFill>
          <a:ln w="28575">
            <a:prstDash val="dash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5496701" y="2567570"/>
            <a:ext cx="2267712" cy="457200"/>
          </a:xfrm>
          <a:prstGeom prst="rect">
            <a:avLst/>
          </a:prstGeom>
          <a:solidFill>
            <a:schemeClr val="bg1"/>
          </a:solidFill>
          <a:ln w="28575">
            <a:prstDash val="dash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5496701" y="1390450"/>
            <a:ext cx="2267712" cy="457200"/>
          </a:xfrm>
          <a:prstGeom prst="rect">
            <a:avLst/>
          </a:prstGeom>
          <a:solidFill>
            <a:schemeClr val="bg1"/>
          </a:solidFill>
          <a:ln w="28575">
            <a:prstDash val="dash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ysClr val="windowText" lastClr="000000"/>
                </a:solidFill>
              </a:rPr>
              <a:t>Call</a:t>
            </a:r>
            <a:endParaRPr kumimoji="1" lang="ja-JP" altLang="en-US" dirty="0">
              <a:solidFill>
                <a:sysClr val="windowText" lastClr="000000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514406" y="3152592"/>
            <a:ext cx="2267712" cy="4572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Common </a:t>
            </a:r>
            <a:r>
              <a:rPr kumimoji="1" lang="en-US" altLang="ja-JP" dirty="0" smtClean="0"/>
              <a:t>Function</a:t>
            </a:r>
            <a:endParaRPr kumimoji="1"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054926" y="3598247"/>
            <a:ext cx="12443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System </a:t>
            </a:r>
            <a:r>
              <a:rPr kumimoji="1" lang="en-US" altLang="ja-JP" sz="2000" i="1" dirty="0" smtClean="0"/>
              <a:t>S’</a:t>
            </a:r>
            <a:endParaRPr kumimoji="1" lang="ja-JP" altLang="en-US" sz="2000" i="1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841429" y="2219174"/>
            <a:ext cx="492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i="1" dirty="0" smtClean="0"/>
              <a:t>|S’|</a:t>
            </a:r>
            <a:endParaRPr kumimoji="1" lang="ja-JP" altLang="en-US" sz="2000" i="1" dirty="0"/>
          </a:p>
        </p:txBody>
      </p:sp>
      <p:sp>
        <p:nvSpPr>
          <p:cNvPr id="35" name="右矢印 34"/>
          <p:cNvSpPr/>
          <p:nvPr/>
        </p:nvSpPr>
        <p:spPr>
          <a:xfrm>
            <a:off x="3950285" y="2065764"/>
            <a:ext cx="811495" cy="676656"/>
          </a:xfrm>
          <a:prstGeom prst="rightArrow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3677027" y="2791106"/>
            <a:ext cx="1346651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kumimoji="1" lang="en-US" altLang="ja-JP" dirty="0" smtClean="0"/>
              <a:t>Refactoring</a:t>
            </a:r>
            <a:endParaRPr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テキスト ボックス 36"/>
              <p:cNvSpPr txBox="1"/>
              <p:nvPr/>
            </p:nvSpPr>
            <p:spPr>
              <a:xfrm>
                <a:off x="5514406" y="235919"/>
                <a:ext cx="2989536" cy="707886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kumimoji="1" lang="en-US" altLang="ja-JP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ja-JP" sz="20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d>
                      <m:r>
                        <a:rPr kumimoji="1" lang="en-US" altLang="ja-JP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|"/>
                          <m:endChr m:val="|"/>
                          <m:ctrlPr>
                            <a:rPr kumimoji="1" lang="en-US" altLang="ja-JP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kumimoji="1" lang="en-US" altLang="ja-JP" sz="2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1" lang="en-US" altLang="ja-JP" sz="20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p>
                              <m:r>
                                <a:rPr kumimoji="1" lang="en-US" altLang="ja-JP" sz="20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kumimoji="1" lang="en-US" altLang="ja-JP" sz="20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ja-JP" sz="2000" b="0" i="1" dirty="0" smtClean="0">
                          <a:latin typeface="Cambria Math" panose="02040503050406030204" pitchFamily="18" charset="0"/>
                        </a:rPr>
                        <m:t>𝑅𝑒𝑑𝑢𝑐𝑡𝑖𝑜𝑛</m:t>
                      </m:r>
                      <m:r>
                        <a:rPr kumimoji="1" lang="en-US" altLang="ja-JP" sz="20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kumimoji="1" lang="en-US" altLang="ja-JP" sz="2000" b="0" i="1" dirty="0" smtClean="0">
                          <a:latin typeface="Cambria Math" panose="02040503050406030204" pitchFamily="18" charset="0"/>
                        </a:rPr>
                        <m:t>𝑟𝑎𝑡𝑒</m:t>
                      </m:r>
                      <m:r>
                        <a:rPr kumimoji="1" lang="en-US" altLang="ja-JP" sz="2000" b="0" i="1" dirty="0" smtClean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kumimoji="1" lang="en-US" altLang="ja-JP" sz="2000" b="0" i="1" dirty="0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kumimoji="1" lang="en-US" altLang="ja-JP" sz="2000" b="0" i="1" dirty="0" smtClean="0">
                          <a:latin typeface="Cambria Math" panose="02040503050406030204" pitchFamily="18" charset="0"/>
                        </a:rPr>
                        <m:t>/|</m:t>
                      </m:r>
                      <m:r>
                        <a:rPr kumimoji="1" lang="en-US" altLang="ja-JP" sz="2000" b="0" i="1" dirty="0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kumimoji="1" lang="en-US" altLang="ja-JP" sz="2000" b="0" i="1" dirty="0" smtClean="0"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kumimoji="1" lang="ja-JP" altLang="en-US" sz="2000" dirty="0"/>
              </a:p>
            </p:txBody>
          </p:sp>
        </mc:Choice>
        <mc:Fallback xmlns="">
          <p:sp>
            <p:nvSpPr>
              <p:cNvPr id="37" name="テキスト ボックス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4406" y="235919"/>
                <a:ext cx="2989536" cy="707886"/>
              </a:xfrm>
              <a:prstGeom prst="rect">
                <a:avLst/>
              </a:prstGeom>
              <a:blipFill>
                <a:blip r:embed="rId4"/>
                <a:stretch>
                  <a:fillRect b="-8475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746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Slimming Methods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1711511"/>
              </p:ext>
            </p:extLst>
          </p:nvPr>
        </p:nvGraphicFramePr>
        <p:xfrm>
          <a:off x="311065" y="2124615"/>
          <a:ext cx="8385048" cy="2438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51982">
                  <a:extLst>
                    <a:ext uri="{9D8B030D-6E8A-4147-A177-3AD203B41FA5}">
                      <a16:colId xmlns:a16="http://schemas.microsoft.com/office/drawing/2014/main" val="3797255500"/>
                    </a:ext>
                  </a:extLst>
                </a:gridCol>
                <a:gridCol w="3166533">
                  <a:extLst>
                    <a:ext uri="{9D8B030D-6E8A-4147-A177-3AD203B41FA5}">
                      <a16:colId xmlns:a16="http://schemas.microsoft.com/office/drawing/2014/main" val="3725083891"/>
                    </a:ext>
                  </a:extLst>
                </a:gridCol>
                <a:gridCol w="3166533">
                  <a:extLst>
                    <a:ext uri="{9D8B030D-6E8A-4147-A177-3AD203B41FA5}">
                      <a16:colId xmlns:a16="http://schemas.microsoft.com/office/drawing/2014/main" val="20306121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chemeClr val="tx1"/>
                          </a:solidFill>
                        </a:rPr>
                        <a:t>Method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chemeClr val="tx1"/>
                          </a:solidFill>
                        </a:rPr>
                        <a:t>Reduction</a:t>
                      </a:r>
                      <a:r>
                        <a:rPr kumimoji="1" lang="en-US" altLang="ja-JP" sz="2800" b="0" baseline="0" dirty="0" smtClean="0">
                          <a:solidFill>
                            <a:schemeClr val="tx1"/>
                          </a:solidFill>
                        </a:rPr>
                        <a:t> Rate</a:t>
                      </a:r>
                      <a:endParaRPr kumimoji="1" lang="ja-JP" alt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b="0" dirty="0" smtClean="0">
                          <a:solidFill>
                            <a:schemeClr val="tx1"/>
                          </a:solidFill>
                        </a:rPr>
                        <a:t>Applied</a:t>
                      </a:r>
                      <a:r>
                        <a:rPr kumimoji="1" lang="en-US" altLang="ja-JP" sz="2800" b="0" baseline="0" dirty="0" smtClean="0">
                          <a:solidFill>
                            <a:schemeClr val="tx1"/>
                          </a:solidFill>
                        </a:rPr>
                        <a:t> Clones</a:t>
                      </a:r>
                      <a:endParaRPr kumimoji="1" lang="ja-JP" alt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0205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i="1" dirty="0" smtClean="0"/>
                        <a:t>Complete</a:t>
                      </a:r>
                      <a:endParaRPr kumimoji="1" lang="ja-JP" altLang="en-US" sz="2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Higher Bound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All</a:t>
                      </a:r>
                      <a:r>
                        <a:rPr kumimoji="1" lang="en-US" altLang="ja-JP" sz="2000" dirty="0" smtClean="0"/>
                        <a:t>( Overlapping</a:t>
                      </a:r>
                      <a:r>
                        <a:rPr kumimoji="1" lang="en-US" altLang="ja-JP" sz="2000" baseline="0" dirty="0" smtClean="0"/>
                        <a:t> </a:t>
                      </a:r>
                      <a:r>
                        <a:rPr kumimoji="1" lang="en-US" altLang="ja-JP" sz="2000" baseline="0" dirty="0" smtClean="0"/>
                        <a:t>and </a:t>
                      </a:r>
                      <a:r>
                        <a:rPr kumimoji="1" lang="en-US" altLang="ja-JP" sz="2000" baseline="0" dirty="0" smtClean="0"/>
                        <a:t>Embedding )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8164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i="1" dirty="0" smtClean="0"/>
                        <a:t>Heuristic</a:t>
                      </a:r>
                      <a:endParaRPr kumimoji="1" lang="ja-JP" altLang="en-US" sz="28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Modest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Selecting</a:t>
                      </a:r>
                      <a:r>
                        <a:rPr kumimoji="1" lang="en-US" altLang="ja-JP" sz="2000" baseline="0" dirty="0" smtClean="0"/>
                        <a:t> Merge Candidates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55231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i="1" dirty="0" smtClean="0"/>
                        <a:t>Basic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800" dirty="0" smtClean="0"/>
                        <a:t>Lower Bound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Only</a:t>
                      </a:r>
                      <a:r>
                        <a:rPr kumimoji="1" lang="en-US" altLang="ja-JP" sz="2000" baseline="0" dirty="0" smtClean="0"/>
                        <a:t> Function Clones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4661575"/>
                  </a:ext>
                </a:extLst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FB5B7-238A-473C-8D65-5F964ED674A5}" type="slidenum">
              <a:rPr kumimoji="1" lang="ja-JP" altLang="en-US" smtClean="0"/>
              <a:pPr/>
              <a:t>5</a:t>
            </a:fld>
            <a:endParaRPr kumimoji="1" lang="ja-JP" altLang="en-US" dirty="0"/>
          </a:p>
        </p:txBody>
      </p:sp>
      <p:sp>
        <p:nvSpPr>
          <p:cNvPr id="8" name="上矢印 7"/>
          <p:cNvSpPr/>
          <p:nvPr/>
        </p:nvSpPr>
        <p:spPr>
          <a:xfrm>
            <a:off x="2427732" y="2734374"/>
            <a:ext cx="391668" cy="1697926"/>
          </a:xfrm>
          <a:prstGeom prst="upArrow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46888" y="1281196"/>
            <a:ext cx="6211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>
                <a:solidFill>
                  <a:schemeClr val="accent1"/>
                </a:solidFill>
              </a:rPr>
              <a:t>Three </a:t>
            </a:r>
            <a:r>
              <a:rPr kumimoji="1" lang="en-US" altLang="ja-JP" sz="2800" dirty="0">
                <a:solidFill>
                  <a:schemeClr val="accent1"/>
                </a:solidFill>
              </a:rPr>
              <a:t>D</a:t>
            </a:r>
            <a:r>
              <a:rPr kumimoji="1" lang="en-US" altLang="ja-JP" sz="2800" dirty="0" smtClean="0">
                <a:solidFill>
                  <a:schemeClr val="accent1"/>
                </a:solidFill>
              </a:rPr>
              <a:t>ifferent </a:t>
            </a:r>
            <a:r>
              <a:rPr kumimoji="1" lang="en-US" altLang="ja-JP" sz="2800" dirty="0">
                <a:solidFill>
                  <a:schemeClr val="accent1"/>
                </a:solidFill>
              </a:rPr>
              <a:t>S</a:t>
            </a:r>
            <a:r>
              <a:rPr kumimoji="1" lang="en-US" altLang="ja-JP" sz="2800" dirty="0" smtClean="0">
                <a:solidFill>
                  <a:schemeClr val="accent1"/>
                </a:solidFill>
              </a:rPr>
              <a:t>limming Methods</a:t>
            </a:r>
            <a:endParaRPr kumimoji="1" lang="ja-JP" altLang="en-US" sz="2800" dirty="0">
              <a:solidFill>
                <a:schemeClr val="accent1"/>
              </a:solidFill>
            </a:endParaRPr>
          </a:p>
        </p:txBody>
      </p:sp>
      <p:sp>
        <p:nvSpPr>
          <p:cNvPr id="11" name="コンテンツ プレースホルダー 2"/>
          <p:cNvSpPr txBox="1">
            <a:spLocks/>
          </p:cNvSpPr>
          <p:nvPr/>
        </p:nvSpPr>
        <p:spPr>
          <a:xfrm>
            <a:off x="245533" y="5074920"/>
            <a:ext cx="8686799" cy="11020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Based on the various approaches,                          the reduction rate change largely.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3718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Evaluation-OSS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400" dirty="0" smtClean="0">
                <a:solidFill>
                  <a:schemeClr val="accent1"/>
                </a:solidFill>
              </a:rPr>
              <a:t>RQ1</a:t>
            </a:r>
            <a:r>
              <a:rPr kumimoji="1" lang="en-US" altLang="ja-JP" dirty="0" smtClean="0"/>
              <a:t>:</a:t>
            </a:r>
            <a:r>
              <a:rPr lang="en-US" altLang="ja-JP" sz="2400" dirty="0"/>
              <a:t>What are the reduction rates of Basic, Complete, and Heuristic Methods for popular OSS systems in written C/C++?</a:t>
            </a:r>
          </a:p>
          <a:p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154766" y="1122815"/>
            <a:ext cx="8708554" cy="88714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9" name="グラフ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033704"/>
              </p:ext>
            </p:extLst>
          </p:nvPr>
        </p:nvGraphicFramePr>
        <p:xfrm>
          <a:off x="471881" y="2170819"/>
          <a:ext cx="8074324" cy="2969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コンテンツ プレースホルダー 2"/>
          <p:cNvSpPr txBox="1">
            <a:spLocks/>
          </p:cNvSpPr>
          <p:nvPr/>
        </p:nvSpPr>
        <p:spPr>
          <a:xfrm>
            <a:off x="348896" y="5211605"/>
            <a:ext cx="8686799" cy="6560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altLang="ja-JP" sz="2400" smtClean="0">
                <a:solidFill>
                  <a:schemeClr val="accent1"/>
                </a:solidFill>
              </a:rPr>
              <a:t>Answer to RQ1</a:t>
            </a:r>
            <a:endParaRPr lang="en-US" altLang="ja-JP" sz="2000" smtClean="0">
              <a:solidFill>
                <a:schemeClr val="accent1"/>
              </a:solidFill>
            </a:endParaRPr>
          </a:p>
          <a:p>
            <a:r>
              <a:rPr lang="en-US" altLang="ja-JP" sz="2000" smtClean="0"/>
              <a:t>Complete Method shows the highest reduction, and Basic Method shows the lowest. </a:t>
            </a:r>
          </a:p>
          <a:p>
            <a:r>
              <a:rPr lang="en-US" altLang="ja-JP" sz="2000" smtClean="0"/>
              <a:t>Heuristic Method is between them. </a:t>
            </a:r>
            <a:endParaRPr lang="ja-JP" altLang="en-US" sz="2000" dirty="0"/>
          </a:p>
        </p:txBody>
      </p:sp>
      <p:sp>
        <p:nvSpPr>
          <p:cNvPr id="12" name="角丸四角形 11"/>
          <p:cNvSpPr/>
          <p:nvPr/>
        </p:nvSpPr>
        <p:spPr>
          <a:xfrm>
            <a:off x="154766" y="5189341"/>
            <a:ext cx="8708554" cy="1506086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91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Evaluation-Commercial System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45534" y="1210732"/>
            <a:ext cx="8686799" cy="5397101"/>
          </a:xfrm>
        </p:spPr>
        <p:txBody>
          <a:bodyPr>
            <a:normAutofit/>
          </a:bodyPr>
          <a:lstStyle/>
          <a:p>
            <a:r>
              <a:rPr kumimoji="1" lang="en-US" altLang="ja-JP" sz="2400" dirty="0" smtClean="0">
                <a:solidFill>
                  <a:schemeClr val="accent1"/>
                </a:solidFill>
              </a:rPr>
              <a:t>RQ2</a:t>
            </a:r>
            <a:r>
              <a:rPr kumimoji="1" lang="en-US" altLang="ja-JP" dirty="0" smtClean="0"/>
              <a:t>:</a:t>
            </a:r>
            <a:r>
              <a:rPr lang="en-US" altLang="ja-JP" sz="2400" dirty="0"/>
              <a:t>Is the reduction rate is stable in a different environment</a:t>
            </a:r>
            <a:r>
              <a:rPr lang="en-US" altLang="ja-JP" sz="2400" dirty="0" smtClean="0"/>
              <a:t>?</a:t>
            </a:r>
          </a:p>
          <a:p>
            <a:r>
              <a:rPr lang="en-US" altLang="ja-JP" sz="2400" dirty="0" smtClean="0"/>
              <a:t>Target system</a:t>
            </a:r>
          </a:p>
          <a:p>
            <a:pPr lvl="1"/>
            <a:r>
              <a:rPr lang="en-US" altLang="ja-JP" sz="2100" dirty="0" smtClean="0"/>
              <a:t>A </a:t>
            </a:r>
            <a:r>
              <a:rPr lang="en-US" altLang="ja-JP" sz="2100" dirty="0" smtClean="0"/>
              <a:t>huge and actual commercial system written in COBOL</a:t>
            </a:r>
            <a:endParaRPr lang="en-US" altLang="ja-JP" dirty="0" smtClean="0"/>
          </a:p>
          <a:p>
            <a:pPr lvl="1"/>
            <a:r>
              <a:rPr lang="en-US" altLang="ja-JP" sz="2100" dirty="0"/>
              <a:t>An account managing system for a chain store</a:t>
            </a:r>
          </a:p>
          <a:p>
            <a:pPr lvl="1"/>
            <a:endParaRPr lang="en-US" altLang="ja-JP" sz="2100" dirty="0" smtClean="0"/>
          </a:p>
          <a:p>
            <a:pPr lvl="1"/>
            <a:endParaRPr lang="en-US" altLang="ja-JP" sz="2100" dirty="0"/>
          </a:p>
          <a:p>
            <a:pPr lvl="1"/>
            <a:endParaRPr lang="en-US" altLang="ja-JP" sz="2100" dirty="0" smtClean="0"/>
          </a:p>
          <a:p>
            <a:pPr lvl="1"/>
            <a:endParaRPr lang="en-US" altLang="ja-JP" sz="2100" dirty="0"/>
          </a:p>
          <a:p>
            <a:pPr lvl="1"/>
            <a:endParaRPr lang="en-US" altLang="ja-JP" sz="2100" dirty="0" smtClean="0"/>
          </a:p>
          <a:p>
            <a:r>
              <a:rPr lang="en-US" altLang="ja-JP" sz="2400" dirty="0" smtClean="0"/>
              <a:t>There are a lot of overlapping fragments in cloned </a:t>
            </a:r>
            <a:r>
              <a:rPr lang="en-US" altLang="ja-JP" sz="2400" dirty="0" smtClean="0"/>
              <a:t>codes.</a:t>
            </a:r>
            <a:endParaRPr lang="en-US" altLang="ja-JP" sz="2400" dirty="0" smtClean="0"/>
          </a:p>
          <a:p>
            <a:pPr lvl="1"/>
            <a:r>
              <a:rPr lang="en-US" altLang="ja-JP" sz="2100" dirty="0" smtClean="0"/>
              <a:t>Complete: Increasing the overhead for the chunked procedures.</a:t>
            </a:r>
          </a:p>
          <a:p>
            <a:pPr lvl="1"/>
            <a:r>
              <a:rPr lang="en-US" altLang="ja-JP" sz="2100" dirty="0" smtClean="0"/>
              <a:t>Heuristic: Reducing the merging opportunities.</a:t>
            </a:r>
          </a:p>
          <a:p>
            <a:pPr marL="0" indent="0">
              <a:buNone/>
            </a:pPr>
            <a:r>
              <a:rPr lang="en-US" altLang="ja-JP" sz="2800" dirty="0" smtClean="0">
                <a:solidFill>
                  <a:schemeClr val="accent1"/>
                </a:solidFill>
              </a:rPr>
              <a:t>Answer to RQ2</a:t>
            </a:r>
            <a:endParaRPr lang="en-US" altLang="ja-JP" sz="2400" dirty="0" smtClean="0">
              <a:solidFill>
                <a:schemeClr val="accent1"/>
              </a:solidFill>
            </a:endParaRPr>
          </a:p>
          <a:p>
            <a:r>
              <a:rPr lang="en-US" altLang="ja-JP" sz="2400" dirty="0" smtClean="0"/>
              <a:t>: No</a:t>
            </a:r>
            <a:r>
              <a:rPr lang="en-US" altLang="ja-JP" sz="2400" dirty="0"/>
              <a:t>, the reduction is quite different from the target’s domain.</a:t>
            </a:r>
          </a:p>
        </p:txBody>
      </p:sp>
      <p:sp>
        <p:nvSpPr>
          <p:cNvPr id="4" name="角丸四角形 3"/>
          <p:cNvSpPr/>
          <p:nvPr/>
        </p:nvSpPr>
        <p:spPr>
          <a:xfrm>
            <a:off x="154766" y="1122815"/>
            <a:ext cx="8708554" cy="1715276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019805"/>
              </p:ext>
            </p:extLst>
          </p:nvPr>
        </p:nvGraphicFramePr>
        <p:xfrm>
          <a:off x="806992" y="2998955"/>
          <a:ext cx="7404101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530">
                  <a:extLst>
                    <a:ext uri="{9D8B030D-6E8A-4147-A177-3AD203B41FA5}">
                      <a16:colId xmlns:a16="http://schemas.microsoft.com/office/drawing/2014/main" val="2335190736"/>
                    </a:ext>
                  </a:extLst>
                </a:gridCol>
                <a:gridCol w="2315210">
                  <a:extLst>
                    <a:ext uri="{9D8B030D-6E8A-4147-A177-3AD203B41FA5}">
                      <a16:colId xmlns:a16="http://schemas.microsoft.com/office/drawing/2014/main" val="1600572618"/>
                    </a:ext>
                  </a:extLst>
                </a:gridCol>
                <a:gridCol w="1952943">
                  <a:extLst>
                    <a:ext uri="{9D8B030D-6E8A-4147-A177-3AD203B41FA5}">
                      <a16:colId xmlns:a16="http://schemas.microsoft.com/office/drawing/2014/main" val="4246984751"/>
                    </a:ext>
                  </a:extLst>
                </a:gridCol>
                <a:gridCol w="1816418">
                  <a:extLst>
                    <a:ext uri="{9D8B030D-6E8A-4147-A177-3AD203B41FA5}">
                      <a16:colId xmlns:a16="http://schemas.microsoft.com/office/drawing/2014/main" val="4144830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Total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Clone(%</a:t>
                      </a:r>
                      <a:r>
                        <a:rPr kumimoji="1" lang="en-US" altLang="ja-JP" sz="2000" baseline="0" dirty="0" smtClean="0"/>
                        <a:t> of Total)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Complete(%)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Heuristic(%)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318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1,259,184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853,271(68%)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194,358(15.4%)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 smtClean="0"/>
                        <a:t>102,113(8.1%)</a:t>
                      </a:r>
                      <a:endParaRPr kumimoji="1" lang="ja-JP" alt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475753"/>
                  </a:ext>
                </a:extLst>
              </a:tr>
            </a:tbl>
          </a:graphicData>
        </a:graphic>
      </p:graphicFrame>
      <p:sp>
        <p:nvSpPr>
          <p:cNvPr id="6" name="下矢印 5"/>
          <p:cNvSpPr/>
          <p:nvPr/>
        </p:nvSpPr>
        <p:spPr>
          <a:xfrm>
            <a:off x="3907766" y="3916392"/>
            <a:ext cx="698740" cy="5262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223779" y="5575301"/>
            <a:ext cx="8708554" cy="868632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7361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ja-JP" sz="2800" dirty="0" smtClean="0"/>
              <a:t>We </a:t>
            </a:r>
            <a:r>
              <a:rPr lang="en-US" altLang="ja-JP" sz="2800" dirty="0"/>
              <a:t>have presented the slimming problem for estimation of refactored system </a:t>
            </a:r>
            <a:r>
              <a:rPr lang="en-US" altLang="ja-JP" sz="2800" dirty="0" smtClean="0"/>
              <a:t>size.</a:t>
            </a:r>
          </a:p>
          <a:p>
            <a:pPr lvl="1"/>
            <a:r>
              <a:rPr lang="en-US" altLang="ja-JP" sz="2400" dirty="0"/>
              <a:t>T</a:t>
            </a:r>
            <a:r>
              <a:rPr lang="en-US" altLang="ja-JP" sz="2400" dirty="0" smtClean="0"/>
              <a:t>hree </a:t>
            </a:r>
            <a:r>
              <a:rPr lang="en-US" altLang="ja-JP" sz="2400" dirty="0"/>
              <a:t>methods for slimming</a:t>
            </a:r>
            <a:r>
              <a:rPr lang="en-US" altLang="ja-JP" sz="2400" dirty="0" smtClean="0"/>
              <a:t>.</a:t>
            </a:r>
          </a:p>
          <a:p>
            <a:pPr lvl="1"/>
            <a:r>
              <a:rPr lang="en-US" altLang="ja-JP" sz="2400" dirty="0" smtClean="0"/>
              <a:t>Application </a:t>
            </a:r>
            <a:r>
              <a:rPr lang="en-US" altLang="ja-JP" sz="2400" dirty="0"/>
              <a:t>to OSS systems </a:t>
            </a:r>
            <a:r>
              <a:rPr lang="en-US" altLang="ja-JP" sz="2400" dirty="0" smtClean="0"/>
              <a:t>and a </a:t>
            </a:r>
            <a:r>
              <a:rPr lang="en-US" altLang="ja-JP" sz="2400" dirty="0"/>
              <a:t>commercial </a:t>
            </a:r>
            <a:r>
              <a:rPr lang="en-US" altLang="ja-JP" sz="2400" dirty="0" smtClean="0"/>
              <a:t>system.</a:t>
            </a:r>
          </a:p>
          <a:p>
            <a:pPr lvl="1"/>
            <a:r>
              <a:rPr lang="en-US" altLang="ja-JP" sz="2400" dirty="0" smtClean="0"/>
              <a:t>A </a:t>
            </a:r>
            <a:r>
              <a:rPr lang="en-US" altLang="ja-JP" sz="2400" dirty="0"/>
              <a:t>high code clone rate does not always guarantee high reduction </a:t>
            </a:r>
            <a:r>
              <a:rPr lang="en-US" altLang="ja-JP" sz="2400" dirty="0" smtClean="0"/>
              <a:t>rate.</a:t>
            </a:r>
          </a:p>
          <a:p>
            <a:pPr lvl="1"/>
            <a:endParaRPr lang="en-US" altLang="ja-JP" sz="2400" dirty="0" smtClean="0"/>
          </a:p>
          <a:p>
            <a:r>
              <a:rPr lang="en-US" altLang="ja-JP" sz="2800" dirty="0" smtClean="0"/>
              <a:t>Future Work</a:t>
            </a:r>
          </a:p>
          <a:p>
            <a:pPr lvl="1"/>
            <a:r>
              <a:rPr lang="en-US" altLang="ja-JP" sz="2500" dirty="0"/>
              <a:t>Further investigation </a:t>
            </a:r>
            <a:r>
              <a:rPr lang="en-US" altLang="ja-JP" sz="2500" dirty="0" smtClean="0"/>
              <a:t>are </a:t>
            </a:r>
            <a:r>
              <a:rPr lang="en-US" altLang="ja-JP" sz="2500" dirty="0"/>
              <a:t>needed to clarify the high clone rate and their overlapping situation.</a:t>
            </a:r>
            <a:endParaRPr kumimoji="1" lang="ja-JP" altLang="en-US" sz="2500" dirty="0"/>
          </a:p>
        </p:txBody>
      </p:sp>
    </p:spTree>
    <p:extLst>
      <p:ext uri="{BB962C8B-B14F-4D97-AF65-F5344CB8AC3E}">
        <p14:creationId xmlns:p14="http://schemas.microsoft.com/office/powerpoint/2010/main" val="272495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Feedback</a:t>
            </a:r>
            <a:endParaRPr kumimoji="1" lang="ja-JP" altLang="en-US" dirty="0"/>
          </a:p>
        </p:txBody>
      </p:sp>
      <p:sp>
        <p:nvSpPr>
          <p:cNvPr id="4" name="角丸四角形吹き出し 3"/>
          <p:cNvSpPr/>
          <p:nvPr/>
        </p:nvSpPr>
        <p:spPr>
          <a:xfrm>
            <a:off x="909767" y="1130060"/>
            <a:ext cx="7358332" cy="1391467"/>
          </a:xfrm>
          <a:prstGeom prst="wedgeRoundRectCallout">
            <a:avLst>
              <a:gd name="adj1" fmla="val -54010"/>
              <a:gd name="adj2" fmla="val 66018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2400" dirty="0">
                <a:solidFill>
                  <a:sysClr val="windowText" lastClr="000000"/>
                </a:solidFill>
              </a:rPr>
              <a:t>This approach gives </a:t>
            </a:r>
            <a:r>
              <a:rPr lang="en-US" altLang="ja-JP" sz="2400" dirty="0" smtClean="0">
                <a:solidFill>
                  <a:sysClr val="windowText" lastClr="000000"/>
                </a:solidFill>
              </a:rPr>
              <a:t>industry </a:t>
            </a:r>
            <a:r>
              <a:rPr lang="en-US" altLang="ja-JP" sz="2400" dirty="0">
                <a:solidFill>
                  <a:sysClr val="windowText" lastClr="000000"/>
                </a:solidFill>
              </a:rPr>
              <a:t>collaborators</a:t>
            </a:r>
            <a:r>
              <a:rPr lang="en-US" altLang="ja-JP" sz="2400" dirty="0" smtClean="0">
                <a:solidFill>
                  <a:sysClr val="windowText" lastClr="000000"/>
                </a:solidFill>
              </a:rPr>
              <a:t> </a:t>
            </a:r>
            <a:r>
              <a:rPr lang="en-US" altLang="ja-JP" sz="2400" dirty="0">
                <a:solidFill>
                  <a:sysClr val="windowText" lastClr="000000"/>
                </a:solidFill>
              </a:rPr>
              <a:t>a solid theoretical basis for the cost estimation</a:t>
            </a:r>
            <a:r>
              <a:rPr lang="en-US" altLang="ja-JP" sz="2400" dirty="0" smtClean="0">
                <a:solidFill>
                  <a:sysClr val="windowText" lastClr="000000"/>
                </a:solidFill>
              </a:rPr>
              <a:t>.</a:t>
            </a:r>
            <a:endParaRPr lang="en-US" altLang="ja-JP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" name="角丸四角形吹き出し 4"/>
          <p:cNvSpPr/>
          <p:nvPr/>
        </p:nvSpPr>
        <p:spPr>
          <a:xfrm>
            <a:off x="973668" y="3191441"/>
            <a:ext cx="7358332" cy="1685360"/>
          </a:xfrm>
          <a:prstGeom prst="wedgeRoundRectCallout">
            <a:avLst>
              <a:gd name="adj1" fmla="val -54010"/>
              <a:gd name="adj2" fmla="val 66018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2400" dirty="0" smtClean="0">
                <a:solidFill>
                  <a:sysClr val="windowText" lastClr="000000"/>
                </a:solidFill>
              </a:rPr>
              <a:t>The reduction size does </a:t>
            </a:r>
            <a:r>
              <a:rPr lang="en-US" altLang="ja-JP" sz="2400" dirty="0">
                <a:solidFill>
                  <a:sysClr val="windowText" lastClr="000000"/>
                </a:solidFill>
              </a:rPr>
              <a:t>not perform actual refactoring. </a:t>
            </a:r>
            <a:endParaRPr lang="en-US" altLang="ja-JP" sz="2400" dirty="0" smtClean="0">
              <a:solidFill>
                <a:sysClr val="windowText" lastClr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2400" dirty="0" smtClean="0">
                <a:solidFill>
                  <a:sysClr val="windowText" lastClr="000000"/>
                </a:solidFill>
              </a:rPr>
              <a:t>A </a:t>
            </a:r>
            <a:r>
              <a:rPr lang="en-US" altLang="ja-JP" sz="2400" dirty="0">
                <a:solidFill>
                  <a:sysClr val="windowText" lastClr="000000"/>
                </a:solidFill>
              </a:rPr>
              <a:t>tool performing actual refactoring for the </a:t>
            </a:r>
            <a:r>
              <a:rPr lang="en-US" altLang="ja-JP" sz="2400" dirty="0" smtClean="0">
                <a:solidFill>
                  <a:sysClr val="windowText" lastClr="000000"/>
                </a:solidFill>
              </a:rPr>
              <a:t>clones which </a:t>
            </a:r>
            <a:r>
              <a:rPr lang="en-US" altLang="ja-JP" sz="2400" dirty="0">
                <a:solidFill>
                  <a:sysClr val="windowText" lastClr="000000"/>
                </a:solidFill>
              </a:rPr>
              <a:t>are safely refactored automatically.</a:t>
            </a:r>
            <a:endParaRPr kumimoji="1" lang="ja-JP" altLang="en-US" sz="24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66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テーマ1">
  <a:themeElements>
    <a:clrScheme name="青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ユーザー定義 1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テーマ1" id="{E0FB199C-1E11-4C06-BEB6-DCCE70AC2D8A}" vid="{B4667925-1C01-44C2-ABFD-4D27385A35E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テーマ1</Template>
  <TotalTime>31656</TotalTime>
  <Words>2866</Words>
  <Application>Microsoft Office PowerPoint</Application>
  <PresentationFormat>画面に合わせる (4:3)</PresentationFormat>
  <Paragraphs>630</Paragraphs>
  <Slides>31</Slides>
  <Notes>15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38" baseType="lpstr">
      <vt:lpstr>メイリオ</vt:lpstr>
      <vt:lpstr>游ゴシック</vt:lpstr>
      <vt:lpstr>Arial</vt:lpstr>
      <vt:lpstr>Cambria Math</vt:lpstr>
      <vt:lpstr>Segoe UI</vt:lpstr>
      <vt:lpstr>Wingdings</vt:lpstr>
      <vt:lpstr>テーマ1</vt:lpstr>
      <vt:lpstr>How Slim Will My System Be? Estimating Refactored Code Size by Merging Clones</vt:lpstr>
      <vt:lpstr>Background</vt:lpstr>
      <vt:lpstr>Slimming Problem</vt:lpstr>
      <vt:lpstr>Reduction Rate</vt:lpstr>
      <vt:lpstr>Slimming Methods</vt:lpstr>
      <vt:lpstr>Evaluation-OSS</vt:lpstr>
      <vt:lpstr>Evaluation-Commercial System</vt:lpstr>
      <vt:lpstr>Conclusion</vt:lpstr>
      <vt:lpstr>Feedback</vt:lpstr>
      <vt:lpstr>Research Question</vt:lpstr>
      <vt:lpstr>Aim</vt:lpstr>
      <vt:lpstr>Execution time</vt:lpstr>
      <vt:lpstr>Basic-example</vt:lpstr>
      <vt:lpstr>Complete-Straightforward Strategy</vt:lpstr>
      <vt:lpstr>Complete-Overview(1)(2)</vt:lpstr>
      <vt:lpstr>Complete-Overview(3)</vt:lpstr>
      <vt:lpstr>Complete-Overview(4)(5)</vt:lpstr>
      <vt:lpstr>Complete-Overview</vt:lpstr>
      <vt:lpstr>Software Maintenance Business</vt:lpstr>
      <vt:lpstr>Basic</vt:lpstr>
      <vt:lpstr>Complete</vt:lpstr>
      <vt:lpstr>Heuristic</vt:lpstr>
      <vt:lpstr>Resources for the Evaluation</vt:lpstr>
      <vt:lpstr>Complete vs Heuristic          Straightforward Strategy</vt:lpstr>
      <vt:lpstr>Complete Devided into Clone Chunk</vt:lpstr>
      <vt:lpstr>Heuristic Ⅰ- Selecting Merge Candidates</vt:lpstr>
      <vt:lpstr>Heuristic Ⅱ- Selecting Merge Candidates</vt:lpstr>
      <vt:lpstr>Code Clone</vt:lpstr>
      <vt:lpstr>Software System Maintenance </vt:lpstr>
      <vt:lpstr>Evaluation-OSS Ⅰ</vt:lpstr>
      <vt:lpstr>Thanks for listening.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Slim Will My System Be? Estimating Refactored Code Size by Merging Clones</dc:title>
  <dc:creator>ishidu takuya</dc:creator>
  <cp:lastModifiedBy>ishidu takuya</cp:lastModifiedBy>
  <cp:revision>121</cp:revision>
  <dcterms:created xsi:type="dcterms:W3CDTF">2018-05-04T05:15:36Z</dcterms:created>
  <dcterms:modified xsi:type="dcterms:W3CDTF">2018-05-27T06:55:24Z</dcterms:modified>
</cp:coreProperties>
</file>