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Lst>
  <p:notesMasterIdLst>
    <p:notesMasterId r:id="rId40"/>
  </p:notesMasterIdLst>
  <p:handoutMasterIdLst>
    <p:handoutMasterId r:id="rId41"/>
  </p:handoutMasterIdLst>
  <p:sldIdLst>
    <p:sldId id="390" r:id="rId3"/>
    <p:sldId id="349" r:id="rId4"/>
    <p:sldId id="350" r:id="rId5"/>
    <p:sldId id="351" r:id="rId6"/>
    <p:sldId id="352" r:id="rId7"/>
    <p:sldId id="353" r:id="rId8"/>
    <p:sldId id="354" r:id="rId9"/>
    <p:sldId id="391" r:id="rId10"/>
    <p:sldId id="363" r:id="rId11"/>
    <p:sldId id="359" r:id="rId12"/>
    <p:sldId id="387" r:id="rId13"/>
    <p:sldId id="357" r:id="rId14"/>
    <p:sldId id="392" r:id="rId15"/>
    <p:sldId id="371" r:id="rId16"/>
    <p:sldId id="378" r:id="rId17"/>
    <p:sldId id="335" r:id="rId18"/>
    <p:sldId id="377" r:id="rId19"/>
    <p:sldId id="374" r:id="rId20"/>
    <p:sldId id="375" r:id="rId21"/>
    <p:sldId id="376" r:id="rId22"/>
    <p:sldId id="368" r:id="rId23"/>
    <p:sldId id="366" r:id="rId24"/>
    <p:sldId id="379" r:id="rId25"/>
    <p:sldId id="382" r:id="rId26"/>
    <p:sldId id="381" r:id="rId27"/>
    <p:sldId id="380" r:id="rId28"/>
    <p:sldId id="389" r:id="rId29"/>
    <p:sldId id="384" r:id="rId30"/>
    <p:sldId id="340" r:id="rId31"/>
    <p:sldId id="370" r:id="rId32"/>
    <p:sldId id="361" r:id="rId33"/>
    <p:sldId id="355" r:id="rId34"/>
    <p:sldId id="345" r:id="rId35"/>
    <p:sldId id="386" r:id="rId36"/>
    <p:sldId id="365" r:id="rId37"/>
    <p:sldId id="338" r:id="rId38"/>
    <p:sldId id="383" r:id="rId39"/>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kashi Ishio" initials="TI" lastIdx="5" clrIdx="0">
    <p:extLst>
      <p:ext uri="{19B8F6BF-5375-455C-9EA6-DF929625EA0E}">
        <p15:presenceInfo xmlns:p15="http://schemas.microsoft.com/office/powerpoint/2012/main" userId="b4b1e7b0026754c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DBD"/>
    <a:srgbClr val="FF9797"/>
    <a:srgbClr val="FFF4D1"/>
    <a:srgbClr val="6D8E91"/>
    <a:srgbClr val="FFD653"/>
    <a:srgbClr val="D5FFDC"/>
    <a:srgbClr val="EFF7FF"/>
    <a:srgbClr val="E5F2FF"/>
    <a:srgbClr val="FFFFCC"/>
    <a:srgbClr val="FFFF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884" autoAdjust="0"/>
    <p:restoredTop sz="95923" autoAdjust="0"/>
  </p:normalViewPr>
  <p:slideViewPr>
    <p:cSldViewPr snapToGrid="0">
      <p:cViewPr varScale="1">
        <p:scale>
          <a:sx n="97" d="100"/>
          <a:sy n="97" d="100"/>
        </p:scale>
        <p:origin x="86" y="149"/>
      </p:cViewPr>
      <p:guideLst/>
    </p:cSldViewPr>
  </p:slideViewPr>
  <p:outlineViewPr>
    <p:cViewPr>
      <p:scale>
        <a:sx n="33" d="100"/>
        <a:sy n="33" d="100"/>
      </p:scale>
      <p:origin x="0" y="-9932"/>
    </p:cViewPr>
  </p:outlineViewPr>
  <p:notesTextViewPr>
    <p:cViewPr>
      <p:scale>
        <a:sx n="3" d="2"/>
        <a:sy n="3" d="2"/>
      </p:scale>
      <p:origin x="0" y="0"/>
    </p:cViewPr>
  </p:notesTextViewPr>
  <p:sorterViewPr>
    <p:cViewPr>
      <p:scale>
        <a:sx n="120" d="100"/>
        <a:sy n="120" d="100"/>
      </p:scale>
      <p:origin x="0" y="-8448"/>
    </p:cViewPr>
  </p:sorterViewPr>
  <p:notesViewPr>
    <p:cSldViewPr snapToGrid="0">
      <p:cViewPr varScale="1">
        <p:scale>
          <a:sx n="70" d="100"/>
          <a:sy n="70" d="100"/>
        </p:scale>
        <p:origin x="3058" y="58"/>
      </p:cViewPr>
      <p:guideLst/>
    </p:cSldViewPr>
  </p:notes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commentAuthors" Target="commentAuthor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7022" cy="497287"/>
          </a:xfrm>
          <a:prstGeom prst="rect">
            <a:avLst/>
          </a:prstGeom>
        </p:spPr>
        <p:txBody>
          <a:bodyPr vert="horz" lIns="92173" tIns="46085" rIns="92173" bIns="4608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800" y="0"/>
            <a:ext cx="2947022" cy="497287"/>
          </a:xfrm>
          <a:prstGeom prst="rect">
            <a:avLst/>
          </a:prstGeom>
        </p:spPr>
        <p:txBody>
          <a:bodyPr vert="horz" lIns="92173" tIns="46085" rIns="92173" bIns="46085" rtlCol="0"/>
          <a:lstStyle>
            <a:lvl1pPr algn="r">
              <a:defRPr sz="1200"/>
            </a:lvl1pPr>
          </a:lstStyle>
          <a:p>
            <a:fld id="{64201CA7-A77A-4B79-819C-A700AF7809D4}" type="datetimeFigureOut">
              <a:rPr kumimoji="1" lang="ja-JP" altLang="en-US" smtClean="0"/>
              <a:t>2018/7/20</a:t>
            </a:fld>
            <a:endParaRPr kumimoji="1" lang="ja-JP" altLang="en-US"/>
          </a:p>
        </p:txBody>
      </p:sp>
      <p:sp>
        <p:nvSpPr>
          <p:cNvPr id="4" name="フッター プレースホルダー 3"/>
          <p:cNvSpPr>
            <a:spLocks noGrp="1"/>
          </p:cNvSpPr>
          <p:nvPr>
            <p:ph type="ftr" sz="quarter" idx="2"/>
          </p:nvPr>
        </p:nvSpPr>
        <p:spPr>
          <a:xfrm>
            <a:off x="1" y="9437291"/>
            <a:ext cx="2947022" cy="497287"/>
          </a:xfrm>
          <a:prstGeom prst="rect">
            <a:avLst/>
          </a:prstGeom>
        </p:spPr>
        <p:txBody>
          <a:bodyPr vert="horz" lIns="92173" tIns="46085" rIns="92173" bIns="4608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800" y="9437291"/>
            <a:ext cx="2947022" cy="497287"/>
          </a:xfrm>
          <a:prstGeom prst="rect">
            <a:avLst/>
          </a:prstGeom>
        </p:spPr>
        <p:txBody>
          <a:bodyPr vert="horz" lIns="92173" tIns="46085" rIns="92173" bIns="46085" rtlCol="0" anchor="b"/>
          <a:lstStyle>
            <a:lvl1pPr algn="r">
              <a:defRPr sz="1200"/>
            </a:lvl1pPr>
          </a:lstStyle>
          <a:p>
            <a:fld id="{64A97E41-D2AA-4B3F-B403-0AE4818849E6}" type="slidenum">
              <a:rPr kumimoji="1" lang="ja-JP" altLang="en-US" smtClean="0"/>
              <a:t>‹#›</a:t>
            </a:fld>
            <a:endParaRPr kumimoji="1" lang="ja-JP" altLang="en-US"/>
          </a:p>
        </p:txBody>
      </p:sp>
    </p:spTree>
    <p:extLst>
      <p:ext uri="{BB962C8B-B14F-4D97-AF65-F5344CB8AC3E}">
        <p14:creationId xmlns:p14="http://schemas.microsoft.com/office/powerpoint/2010/main" val="2492786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2947722" cy="498455"/>
          </a:xfrm>
          <a:prstGeom prst="rect">
            <a:avLst/>
          </a:prstGeom>
        </p:spPr>
        <p:txBody>
          <a:bodyPr vert="horz" lIns="92173" tIns="46085" rIns="92173" bIns="4608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2" y="4"/>
            <a:ext cx="2947722" cy="498455"/>
          </a:xfrm>
          <a:prstGeom prst="rect">
            <a:avLst/>
          </a:prstGeom>
        </p:spPr>
        <p:txBody>
          <a:bodyPr vert="horz" lIns="92173" tIns="46085" rIns="92173" bIns="46085" rtlCol="0"/>
          <a:lstStyle>
            <a:lvl1pPr algn="r">
              <a:defRPr sz="1200"/>
            </a:lvl1pPr>
          </a:lstStyle>
          <a:p>
            <a:fld id="{80FC50E7-0EA4-4C39-AF64-F204771E4160}" type="datetimeFigureOut">
              <a:rPr kumimoji="1" lang="ja-JP" altLang="en-US" smtClean="0"/>
              <a:t>2018/7/20</a:t>
            </a:fld>
            <a:endParaRPr kumimoji="1" lang="ja-JP" altLang="en-US"/>
          </a:p>
        </p:txBody>
      </p:sp>
      <p:sp>
        <p:nvSpPr>
          <p:cNvPr id="4" name="スライド イメージ プレースホルダー 3"/>
          <p:cNvSpPr>
            <a:spLocks noGrp="1" noRot="1" noChangeAspect="1"/>
          </p:cNvSpPr>
          <p:nvPr>
            <p:ph type="sldImg" idx="2"/>
          </p:nvPr>
        </p:nvSpPr>
        <p:spPr>
          <a:xfrm>
            <a:off x="1165225" y="1243013"/>
            <a:ext cx="4471988" cy="3354387"/>
          </a:xfrm>
          <a:prstGeom prst="rect">
            <a:avLst/>
          </a:prstGeom>
          <a:noFill/>
          <a:ln w="12700">
            <a:solidFill>
              <a:prstClr val="black"/>
            </a:solidFill>
          </a:ln>
        </p:spPr>
        <p:txBody>
          <a:bodyPr vert="horz" lIns="92173" tIns="46085" rIns="92173" bIns="46085" rtlCol="0" anchor="ctr"/>
          <a:lstStyle/>
          <a:p>
            <a:endParaRPr lang="ja-JP" altLang="en-US"/>
          </a:p>
        </p:txBody>
      </p:sp>
      <p:sp>
        <p:nvSpPr>
          <p:cNvPr id="5" name="ノート プレースホルダー 4"/>
          <p:cNvSpPr>
            <a:spLocks noGrp="1"/>
          </p:cNvSpPr>
          <p:nvPr>
            <p:ph type="body" sz="quarter" idx="3"/>
          </p:nvPr>
        </p:nvSpPr>
        <p:spPr>
          <a:xfrm>
            <a:off x="680245" y="4781017"/>
            <a:ext cx="5441950" cy="3911742"/>
          </a:xfrm>
          <a:prstGeom prst="rect">
            <a:avLst/>
          </a:prstGeom>
        </p:spPr>
        <p:txBody>
          <a:bodyPr vert="horz" lIns="92173" tIns="46085" rIns="92173" bIns="460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36126"/>
            <a:ext cx="2947722" cy="498455"/>
          </a:xfrm>
          <a:prstGeom prst="rect">
            <a:avLst/>
          </a:prstGeom>
        </p:spPr>
        <p:txBody>
          <a:bodyPr vert="horz" lIns="92173" tIns="46085" rIns="92173" bIns="4608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2" y="9436126"/>
            <a:ext cx="2947722" cy="498455"/>
          </a:xfrm>
          <a:prstGeom prst="rect">
            <a:avLst/>
          </a:prstGeom>
        </p:spPr>
        <p:txBody>
          <a:bodyPr vert="horz" lIns="92173" tIns="46085" rIns="92173" bIns="46085" rtlCol="0" anchor="b"/>
          <a:lstStyle>
            <a:lvl1pPr algn="r">
              <a:defRPr sz="1200"/>
            </a:lvl1pPr>
          </a:lstStyle>
          <a:p>
            <a:fld id="{F42D5D1F-BFC5-40C8-AACD-36DF6749BD11}" type="slidenum">
              <a:rPr kumimoji="1" lang="ja-JP" altLang="en-US" smtClean="0"/>
              <a:t>‹#›</a:t>
            </a:fld>
            <a:endParaRPr kumimoji="1" lang="ja-JP" altLang="en-US"/>
          </a:p>
        </p:txBody>
      </p:sp>
    </p:spTree>
    <p:extLst>
      <p:ext uri="{BB962C8B-B14F-4D97-AF65-F5344CB8AC3E}">
        <p14:creationId xmlns:p14="http://schemas.microsoft.com/office/powerpoint/2010/main" val="36437306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a:t>
            </a:fld>
            <a:endParaRPr kumimoji="1" lang="ja-JP" altLang="en-US"/>
          </a:p>
        </p:txBody>
      </p:sp>
    </p:spTree>
    <p:extLst>
      <p:ext uri="{BB962C8B-B14F-4D97-AF65-F5344CB8AC3E}">
        <p14:creationId xmlns:p14="http://schemas.microsoft.com/office/powerpoint/2010/main" val="2655033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15</a:t>
            </a:fld>
            <a:endParaRPr kumimoji="1" lang="ja-JP" altLang="en-US"/>
          </a:p>
        </p:txBody>
      </p:sp>
    </p:spTree>
    <p:extLst>
      <p:ext uri="{BB962C8B-B14F-4D97-AF65-F5344CB8AC3E}">
        <p14:creationId xmlns:p14="http://schemas.microsoft.com/office/powerpoint/2010/main" val="1579060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16</a:t>
            </a:fld>
            <a:endParaRPr kumimoji="1" lang="ja-JP" altLang="en-US"/>
          </a:p>
        </p:txBody>
      </p:sp>
    </p:spTree>
    <p:extLst>
      <p:ext uri="{BB962C8B-B14F-4D97-AF65-F5344CB8AC3E}">
        <p14:creationId xmlns:p14="http://schemas.microsoft.com/office/powerpoint/2010/main" val="2080406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22</a:t>
            </a:fld>
            <a:endParaRPr kumimoji="1" lang="ja-JP" altLang="en-US"/>
          </a:p>
        </p:txBody>
      </p:sp>
    </p:spTree>
    <p:extLst>
      <p:ext uri="{BB962C8B-B14F-4D97-AF65-F5344CB8AC3E}">
        <p14:creationId xmlns:p14="http://schemas.microsoft.com/office/powerpoint/2010/main" val="29006254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31</a:t>
            </a:fld>
            <a:endParaRPr kumimoji="1" lang="ja-JP" altLang="en-US"/>
          </a:p>
        </p:txBody>
      </p:sp>
    </p:spTree>
    <p:extLst>
      <p:ext uri="{BB962C8B-B14F-4D97-AF65-F5344CB8AC3E}">
        <p14:creationId xmlns:p14="http://schemas.microsoft.com/office/powerpoint/2010/main" val="20723297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32</a:t>
            </a:fld>
            <a:endParaRPr kumimoji="1" lang="ja-JP" altLang="en-US"/>
          </a:p>
        </p:txBody>
      </p:sp>
    </p:spTree>
    <p:extLst>
      <p:ext uri="{BB962C8B-B14F-4D97-AF65-F5344CB8AC3E}">
        <p14:creationId xmlns:p14="http://schemas.microsoft.com/office/powerpoint/2010/main" val="3095087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33</a:t>
            </a:fld>
            <a:endParaRPr kumimoji="1" lang="ja-JP" altLang="en-US"/>
          </a:p>
        </p:txBody>
      </p:sp>
    </p:spTree>
    <p:extLst>
      <p:ext uri="{BB962C8B-B14F-4D97-AF65-F5344CB8AC3E}">
        <p14:creationId xmlns:p14="http://schemas.microsoft.com/office/powerpoint/2010/main" val="29748970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35</a:t>
            </a:fld>
            <a:endParaRPr kumimoji="1" lang="ja-JP" altLang="en-US"/>
          </a:p>
        </p:txBody>
      </p:sp>
    </p:spTree>
    <p:extLst>
      <p:ext uri="{BB962C8B-B14F-4D97-AF65-F5344CB8AC3E}">
        <p14:creationId xmlns:p14="http://schemas.microsoft.com/office/powerpoint/2010/main" val="31797045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36</a:t>
            </a:fld>
            <a:endParaRPr kumimoji="1" lang="ja-JP" altLang="en-US"/>
          </a:p>
        </p:txBody>
      </p:sp>
    </p:spTree>
    <p:extLst>
      <p:ext uri="{BB962C8B-B14F-4D97-AF65-F5344CB8AC3E}">
        <p14:creationId xmlns:p14="http://schemas.microsoft.com/office/powerpoint/2010/main" val="6627601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4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37</a:t>
            </a:fld>
            <a:endParaRPr kumimoji="1" lang="ja-JP" altLang="en-US"/>
          </a:p>
        </p:txBody>
      </p:sp>
    </p:spTree>
    <p:extLst>
      <p:ext uri="{BB962C8B-B14F-4D97-AF65-F5344CB8AC3E}">
        <p14:creationId xmlns:p14="http://schemas.microsoft.com/office/powerpoint/2010/main" val="1364694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1069906">
              <a:defRPr/>
            </a:pPr>
            <a:endParaRPr lang="ja-JP" altLang="en-US" sz="25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a:t>
            </a:fld>
            <a:endParaRPr kumimoji="1" lang="ja-JP" altLang="en-US"/>
          </a:p>
        </p:txBody>
      </p:sp>
    </p:spTree>
    <p:extLst>
      <p:ext uri="{BB962C8B-B14F-4D97-AF65-F5344CB8AC3E}">
        <p14:creationId xmlns:p14="http://schemas.microsoft.com/office/powerpoint/2010/main" val="806193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6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4</a:t>
            </a:fld>
            <a:endParaRPr kumimoji="1" lang="ja-JP" altLang="en-US"/>
          </a:p>
        </p:txBody>
      </p:sp>
    </p:spTree>
    <p:extLst>
      <p:ext uri="{BB962C8B-B14F-4D97-AF65-F5344CB8AC3E}">
        <p14:creationId xmlns:p14="http://schemas.microsoft.com/office/powerpoint/2010/main" val="192408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25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5</a:t>
            </a:fld>
            <a:endParaRPr kumimoji="1" lang="ja-JP" altLang="en-US"/>
          </a:p>
        </p:txBody>
      </p:sp>
    </p:spTree>
    <p:extLst>
      <p:ext uri="{BB962C8B-B14F-4D97-AF65-F5344CB8AC3E}">
        <p14:creationId xmlns:p14="http://schemas.microsoft.com/office/powerpoint/2010/main" val="2022831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25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6</a:t>
            </a:fld>
            <a:endParaRPr kumimoji="1" lang="ja-JP" altLang="en-US"/>
          </a:p>
        </p:txBody>
      </p:sp>
    </p:spTree>
    <p:extLst>
      <p:ext uri="{BB962C8B-B14F-4D97-AF65-F5344CB8AC3E}">
        <p14:creationId xmlns:p14="http://schemas.microsoft.com/office/powerpoint/2010/main" val="574940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2500"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7</a:t>
            </a:fld>
            <a:endParaRPr kumimoji="1" lang="ja-JP" altLang="en-US"/>
          </a:p>
        </p:txBody>
      </p:sp>
    </p:spTree>
    <p:extLst>
      <p:ext uri="{BB962C8B-B14F-4D97-AF65-F5344CB8AC3E}">
        <p14:creationId xmlns:p14="http://schemas.microsoft.com/office/powerpoint/2010/main" val="1598894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8</a:t>
            </a:fld>
            <a:endParaRPr kumimoji="1" lang="ja-JP" altLang="en-US"/>
          </a:p>
        </p:txBody>
      </p:sp>
    </p:spTree>
    <p:extLst>
      <p:ext uri="{BB962C8B-B14F-4D97-AF65-F5344CB8AC3E}">
        <p14:creationId xmlns:p14="http://schemas.microsoft.com/office/powerpoint/2010/main" val="23954763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11</a:t>
            </a:fld>
            <a:endParaRPr kumimoji="1" lang="ja-JP" altLang="en-US"/>
          </a:p>
        </p:txBody>
      </p:sp>
    </p:spTree>
    <p:extLst>
      <p:ext uri="{BB962C8B-B14F-4D97-AF65-F5344CB8AC3E}">
        <p14:creationId xmlns:p14="http://schemas.microsoft.com/office/powerpoint/2010/main" val="7874322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12</a:t>
            </a:fld>
            <a:endParaRPr kumimoji="1" lang="ja-JP" altLang="en-US"/>
          </a:p>
        </p:txBody>
      </p:sp>
    </p:spTree>
    <p:extLst>
      <p:ext uri="{BB962C8B-B14F-4D97-AF65-F5344CB8AC3E}">
        <p14:creationId xmlns:p14="http://schemas.microsoft.com/office/powerpoint/2010/main" val="1413780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chemeClr val="tx1"/>
                </a:solidFill>
              </a:defRPr>
            </a:lvl1pPr>
          </a:lstStyle>
          <a:p>
            <a:pPr lvl="0"/>
            <a:r>
              <a:rPr lang="ja-JP" altLang="en-US" noProof="0"/>
              <a:t>マスター サブタイトルの書式設定</a:t>
            </a:r>
            <a:endParaRPr lang="ja-JP" altLang="en-US" noProof="0" dirty="0"/>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kumimoji="1" lang="ja-JP" altLang="en-US"/>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kumimoji="1" lang="ja-JP" altLang="en-US"/>
          </a:p>
        </p:txBody>
      </p:sp>
      <p:sp>
        <p:nvSpPr>
          <p:cNvPr id="4" name="スライド番号プレースホルダー 3"/>
          <p:cNvSpPr>
            <a:spLocks noGrp="1"/>
          </p:cNvSpPr>
          <p:nvPr>
            <p:ph type="sldNum" sz="quarter" idx="11"/>
          </p:nvPr>
        </p:nvSpPr>
        <p:spPr/>
        <p:txBody>
          <a:bodyPr/>
          <a:lstStyle/>
          <a:p>
            <a:fld id="{B24E575F-AE80-4FDB-9C39-ECDDBAB19842}" type="slidenum">
              <a:rPr kumimoji="1" lang="ja-JP" altLang="en-US" smtClean="0"/>
              <a:t>‹#›</a:t>
            </a:fld>
            <a:endParaRPr kumimoji="1" lang="ja-JP" altLang="en-US"/>
          </a:p>
        </p:txBody>
      </p:sp>
      <p:sp>
        <p:nvSpPr>
          <p:cNvPr id="5" name="タイトル 4"/>
          <p:cNvSpPr>
            <a:spLocks noGrp="1"/>
          </p:cNvSpPr>
          <p:nvPr>
            <p:ph type="title"/>
          </p:nvPr>
        </p:nvSpPr>
        <p:spPr>
          <a:xfrm>
            <a:off x="317501" y="1322896"/>
            <a:ext cx="8574088" cy="576262"/>
          </a:xfrm>
        </p:spPr>
        <p:txBody>
          <a:bodyPr/>
          <a:lstStyle>
            <a:lvl1pPr>
              <a:defRPr>
                <a:solidFill>
                  <a:schemeClr val="tx1"/>
                </a:solidFill>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692663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199930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13666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rgbClr val="4D4D4D"/>
                </a:solidFill>
              </a:defRPr>
            </a:lvl1pPr>
          </a:lstStyle>
          <a:p>
            <a:pPr lvl="0"/>
            <a:r>
              <a:rPr lang="ja-JP" altLang="en-US" noProof="0"/>
              <a:t>マスター サブタイトルの書式設定</a:t>
            </a:r>
            <a:endParaRPr lang="ja-JP" altLang="en-US" noProof="0" dirty="0"/>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lang="ja-JP" altLang="en-US">
              <a:solidFill>
                <a:srgbClr val="333399"/>
              </a:solidFill>
            </a:endParaRPr>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a:solidFill>
                <a:srgbClr val="000000"/>
              </a:solidFill>
            </a:endParaRP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lang="ja-JP" altLang="en-US">
              <a:solidFill>
                <a:srgbClr val="000000"/>
              </a:solidFill>
            </a:endParaRPr>
          </a:p>
        </p:txBody>
      </p:sp>
      <p:sp>
        <p:nvSpPr>
          <p:cNvPr id="4" name="スライド番号プレースホルダー 3"/>
          <p:cNvSpPr>
            <a:spLocks noGrp="1"/>
          </p:cNvSpPr>
          <p:nvPr>
            <p:ph type="sldNum" sz="quarter" idx="11"/>
          </p:nvPr>
        </p:nvSpPr>
        <p:spPr/>
        <p:txBody>
          <a:bodyPr/>
          <a:lstStyle/>
          <a:p>
            <a:fld id="{E69AF22D-9F2B-4645-BAD4-678212F0273D}" type="slidenum">
              <a:rPr lang="ja-JP" altLang="en-US" smtClean="0">
                <a:solidFill>
                  <a:srgbClr val="000000"/>
                </a:solidFill>
              </a:rPr>
              <a:pPr/>
              <a:t>‹#›</a:t>
            </a:fld>
            <a:endParaRPr lang="ja-JP" altLang="en-US">
              <a:solidFill>
                <a:srgbClr val="000000"/>
              </a:solidFill>
            </a:endParaRPr>
          </a:p>
        </p:txBody>
      </p:sp>
      <p:sp>
        <p:nvSpPr>
          <p:cNvPr id="5" name="タイトル 4"/>
          <p:cNvSpPr>
            <a:spLocks noGrp="1"/>
          </p:cNvSpPr>
          <p:nvPr>
            <p:ph type="title"/>
          </p:nvPr>
        </p:nvSpPr>
        <p:spPr/>
        <p:txBody>
          <a:bodyPr/>
          <a:lstStyle>
            <a:lvl1pPr>
              <a:defRPr>
                <a:solidFill>
                  <a:srgbClr val="4D4D4D"/>
                </a:solidFill>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57445188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bIns="0"/>
          <a:lstStyle>
            <a:lvl1pPr algn="ctr">
              <a:defRPr sz="4000">
                <a:solidFill>
                  <a:schemeClr val="tx1"/>
                </a:solidFill>
                <a:latin typeface="メイリオ" panose="020B0604030504040204" pitchFamily="50" charset="-128"/>
                <a:ea typeface="メイリオ" panose="020B0604030504040204" pitchFamily="50" charset="-128"/>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sz="24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a:defRPr sz="18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a:defRPr sz="16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a:defRPr>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a:defRPr sz="14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6" name="スライド番号プレースホルダー 5"/>
          <p:cNvSpPr>
            <a:spLocks noGrp="1"/>
          </p:cNvSpPr>
          <p:nvPr>
            <p:ph type="sldNum" sz="quarter" idx="12"/>
          </p:nvPr>
        </p:nvSpPr>
        <p:spPr>
          <a:xfrm>
            <a:off x="8399006" y="6474348"/>
            <a:ext cx="575588" cy="268288"/>
          </a:xfrm>
        </p:spPr>
        <p:txBody>
          <a:bodyPr/>
          <a:lstStyle>
            <a:lvl1pPr>
              <a:defRPr sz="1800"/>
            </a:lvl1pPr>
          </a:lstStyle>
          <a:p>
            <a:fld id="{E69AF22D-9F2B-4645-BAD4-678212F0273D}" type="slidenum">
              <a:rPr lang="ja-JP" altLang="en-US" smtClean="0">
                <a:solidFill>
                  <a:srgbClr val="000000"/>
                </a:solidFill>
              </a:rPr>
              <a:pPr/>
              <a:t>‹#›</a:t>
            </a:fld>
            <a:endParaRPr lang="ja-JP" altLang="en-US" dirty="0">
              <a:solidFill>
                <a:srgbClr val="000000"/>
              </a:solidFill>
            </a:endParaRPr>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rgbClr val="FFFFFF"/>
              </a:solidFill>
            </a:endParaRPr>
          </a:p>
        </p:txBody>
      </p:sp>
      <p:sp>
        <p:nvSpPr>
          <p:cNvPr id="9" name="Rectangle 5"/>
          <p:cNvSpPr txBox="1">
            <a:spLocks noChangeArrowheads="1"/>
          </p:cNvSpPr>
          <p:nvPr/>
        </p:nvSpPr>
        <p:spPr bwMode="auto">
          <a:xfrm>
            <a:off x="1377192" y="6608492"/>
            <a:ext cx="6874893" cy="216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a:solidFill>
                  <a:srgbClr val="333399"/>
                </a:solidFill>
              </a:rPr>
              <a:t>Department of Computer Science, Graduate School of Information Science and Technology, Osaka University</a:t>
            </a:r>
            <a:endParaRPr lang="en-US" altLang="ja-JP" sz="750" dirty="0">
              <a:solidFill>
                <a:srgbClr val="333399"/>
              </a:solidFill>
            </a:endParaRPr>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315709897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907710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536936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ー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ー 8"/>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90384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ー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ー 4"/>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101638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ー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ー 3"/>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1351325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19300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ctr">
              <a:defRPr sz="3600">
                <a:solidFill>
                  <a:schemeClr val="tx1"/>
                </a:solidFill>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6" name="スライド番号プレースホルダー 5"/>
          <p:cNvSpPr>
            <a:spLocks noGrp="1"/>
          </p:cNvSpPr>
          <p:nvPr>
            <p:ph type="sldNum" sz="quarter" idx="12"/>
          </p:nvPr>
        </p:nvSpPr>
        <p:spPr>
          <a:xfrm>
            <a:off x="8399007" y="6614665"/>
            <a:ext cx="575588" cy="268288"/>
          </a:xfrm>
        </p:spPr>
        <p:txBody>
          <a:bodyPr/>
          <a:lstStyle>
            <a:lvl1pPr>
              <a:defRPr/>
            </a:lvl1pPr>
          </a:lstStyle>
          <a:p>
            <a:fld id="{B24E575F-AE80-4FDB-9C39-ECDDBAB19842}" type="slidenum">
              <a:rPr kumimoji="1" lang="ja-JP" altLang="en-US" smtClean="0"/>
              <a:t>‹#›</a:t>
            </a:fld>
            <a:endParaRPr kumimoji="1" lang="ja-JP" altLang="en-US"/>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9" name="Rectangle 5"/>
          <p:cNvSpPr txBox="1">
            <a:spLocks noChangeArrowheads="1"/>
          </p:cNvSpPr>
          <p:nvPr/>
        </p:nvSpPr>
        <p:spPr bwMode="auto">
          <a:xfrm>
            <a:off x="1377192" y="6608492"/>
            <a:ext cx="7802809" cy="21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a:t>Department of Computer Science, Graduate School of Information Science and Technology, Osaka University</a:t>
            </a:r>
            <a:endParaRPr lang="en-US" altLang="ja-JP" sz="750" dirty="0"/>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13792421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2444605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980733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07173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0754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48012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203930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2058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22093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07869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494831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kumimoji="1" lang="ja-JP" altLang="en-US"/>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kumimoji="1" lang="ja-JP" altLang="en-US"/>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583250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lang="ja-JP" altLang="en-US">
              <a:solidFill>
                <a:srgbClr val="000000"/>
              </a:solidFill>
            </a:endParaRPr>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lang="ja-JP" altLang="en-US">
              <a:solidFill>
                <a:srgbClr val="000000"/>
              </a:solidFill>
            </a:endParaRPr>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0730884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image" Target="../media/image5.png"/><Relationship Id="rId5" Type="http://schemas.microsoft.com/office/2007/relationships/hdphoto" Target="../media/hdphoto2.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243758" y="1256528"/>
            <a:ext cx="8738009" cy="1634156"/>
          </a:xfrm>
        </p:spPr>
        <p:txBody>
          <a:bodyPr/>
          <a:lstStyle/>
          <a:p>
            <a:pPr algn="ctr"/>
            <a:r>
              <a:rPr lang="ja-JP" altLang="en-US" sz="3200" dirty="0">
                <a:latin typeface="メイリオ" panose="020B0604030504040204" pitchFamily="50" charset="-128"/>
                <a:ea typeface="メイリオ" panose="020B0604030504040204" pitchFamily="50" charset="-128"/>
              </a:rPr>
              <a:t>構文定義記述を用いた　　　　　　　　　　　多言語対応コードクローン検出ツールの改善</a:t>
            </a:r>
            <a:endParaRPr kumimoji="1" lang="ja-JP" altLang="en-US" sz="3200" dirty="0">
              <a:latin typeface="メイリオ" panose="020B0604030504040204" pitchFamily="50" charset="-128"/>
              <a:ea typeface="メイリオ" panose="020B0604030504040204" pitchFamily="50" charset="-128"/>
            </a:endParaRPr>
          </a:p>
        </p:txBody>
      </p:sp>
      <p:sp>
        <p:nvSpPr>
          <p:cNvPr id="6" name="サブタイトル 2"/>
          <p:cNvSpPr txBox="1">
            <a:spLocks/>
          </p:cNvSpPr>
          <p:nvPr/>
        </p:nvSpPr>
        <p:spPr>
          <a:xfrm>
            <a:off x="467544" y="3861048"/>
            <a:ext cx="8352928"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2800" b="0" i="0" u="none" strike="noStrike" kern="1200" cap="none" spc="0" normalizeH="0" baseline="0" noProof="0" dirty="0" smtClean="0">
                <a:ln>
                  <a:noFill/>
                </a:ln>
                <a:solidFill>
                  <a:srgbClr val="292929"/>
                </a:solidFill>
                <a:effectLst/>
                <a:uLnTx/>
                <a:uFillTx/>
                <a:latin typeface="Segoe UI"/>
                <a:ea typeface="メイリオ"/>
                <a:cs typeface="+mn-cs"/>
              </a:rPr>
              <a:t>○</a:t>
            </a:r>
            <a:r>
              <a:rPr lang="ja-JP" altLang="en-US" sz="2800" dirty="0">
                <a:solidFill>
                  <a:srgbClr val="292929"/>
                </a:solidFill>
                <a:latin typeface="Segoe UI"/>
                <a:ea typeface="メイリオ"/>
              </a:rPr>
              <a:t>瀬村雄一</a:t>
            </a:r>
            <a:r>
              <a:rPr kumimoji="1" lang="en-US" altLang="ja-JP" sz="2800" b="0" i="0" u="none" strike="noStrike" kern="1200" cap="none" spc="0" normalizeH="0" baseline="30000" noProof="0" dirty="0" smtClean="0">
                <a:ln>
                  <a:noFill/>
                </a:ln>
                <a:solidFill>
                  <a:srgbClr val="292929"/>
                </a:solidFill>
                <a:effectLst/>
                <a:uLnTx/>
                <a:uFillTx/>
                <a:latin typeface="Segoe UI"/>
                <a:ea typeface="メイリオ"/>
                <a:cs typeface="+mn-cs"/>
              </a:rPr>
              <a:t>1</a:t>
            </a:r>
            <a:r>
              <a:rPr lang="ja-JP" altLang="en-US" sz="2400" dirty="0">
                <a:solidFill>
                  <a:srgbClr val="292929"/>
                </a:solidFill>
                <a:latin typeface="Segoe UI"/>
                <a:ea typeface="メイリオ"/>
              </a:rPr>
              <a:t> </a:t>
            </a:r>
            <a:r>
              <a:rPr kumimoji="1" lang="ja-JP" altLang="en-US" sz="2800" b="0" i="0" u="none" strike="noStrike" kern="1200" cap="none" spc="0" normalizeH="0" baseline="0" noProof="0" dirty="0" smtClean="0">
                <a:ln>
                  <a:noFill/>
                </a:ln>
                <a:solidFill>
                  <a:srgbClr val="292929"/>
                </a:solidFill>
                <a:effectLst/>
                <a:uLnTx/>
                <a:uFillTx/>
                <a:latin typeface="Segoe UI"/>
                <a:ea typeface="メイリオ"/>
                <a:cs typeface="+mn-cs"/>
              </a:rPr>
              <a:t> 吉田則裕</a:t>
            </a:r>
            <a:r>
              <a:rPr kumimoji="1" lang="en-US" altLang="ja-JP" sz="2800" b="0" i="0" u="none" strike="noStrike" kern="1200" cap="none" spc="0" normalizeH="0" baseline="30000" noProof="0" dirty="0" smtClean="0">
                <a:ln>
                  <a:noFill/>
                </a:ln>
                <a:solidFill>
                  <a:srgbClr val="292929"/>
                </a:solidFill>
                <a:effectLst/>
                <a:uLnTx/>
                <a:uFillTx/>
                <a:latin typeface="Segoe UI"/>
                <a:ea typeface="メイリオ"/>
                <a:cs typeface="+mn-cs"/>
              </a:rPr>
              <a:t>2</a:t>
            </a:r>
            <a:r>
              <a:rPr kumimoji="1" lang="ja-JP" altLang="en-US" sz="2800" b="0" i="0" u="none" strike="noStrike" kern="1200" cap="none" spc="0" normalizeH="0" baseline="30000" noProof="0" dirty="0" smtClean="0">
                <a:ln>
                  <a:noFill/>
                </a:ln>
                <a:solidFill>
                  <a:srgbClr val="292929"/>
                </a:solidFill>
                <a:effectLst/>
                <a:uLnTx/>
                <a:uFillTx/>
                <a:latin typeface="Segoe UI"/>
                <a:ea typeface="メイリオ"/>
                <a:cs typeface="+mn-cs"/>
              </a:rPr>
              <a:t>　</a:t>
            </a:r>
            <a:r>
              <a:rPr kumimoji="1" lang="ja-JP" altLang="en-US" sz="2800" b="0" i="0" u="none" strike="noStrike" kern="1200" cap="none" spc="0" normalizeH="0" baseline="0" noProof="0" dirty="0" smtClean="0">
                <a:ln>
                  <a:noFill/>
                </a:ln>
                <a:solidFill>
                  <a:srgbClr val="292929"/>
                </a:solidFill>
                <a:effectLst/>
                <a:uLnTx/>
                <a:uFillTx/>
                <a:latin typeface="Segoe UI"/>
                <a:ea typeface="メイリオ"/>
                <a:cs typeface="+mn-cs"/>
              </a:rPr>
              <a:t>崔恩瀞</a:t>
            </a:r>
            <a:r>
              <a:rPr kumimoji="1" lang="en-US" altLang="ja-JP" sz="2800" b="0" i="0" u="none" strike="noStrike" kern="1200" cap="none" spc="0" normalizeH="0" baseline="30000" noProof="0" dirty="0" smtClean="0">
                <a:ln>
                  <a:noFill/>
                </a:ln>
                <a:solidFill>
                  <a:srgbClr val="292929"/>
                </a:solidFill>
                <a:effectLst/>
                <a:uLnTx/>
                <a:uFillTx/>
                <a:latin typeface="Segoe UI"/>
                <a:ea typeface="メイリオ"/>
                <a:cs typeface="+mn-cs"/>
              </a:rPr>
              <a:t>3   </a:t>
            </a:r>
            <a:r>
              <a:rPr kumimoji="1" lang="ja-JP" altLang="en-US" sz="2800" b="0" i="0" u="none" strike="noStrike" kern="1200" cap="none" spc="0" normalizeH="0" baseline="0" noProof="0" dirty="0" smtClean="0">
                <a:ln>
                  <a:noFill/>
                </a:ln>
                <a:solidFill>
                  <a:srgbClr val="292929"/>
                </a:solidFill>
                <a:effectLst/>
                <a:uLnTx/>
                <a:uFillTx/>
                <a:latin typeface="Segoe UI"/>
                <a:ea typeface="メイリオ"/>
                <a:cs typeface="+mn-cs"/>
              </a:rPr>
              <a:t>井上克郎</a:t>
            </a:r>
            <a:r>
              <a:rPr kumimoji="1" lang="en-US" altLang="ja-JP" sz="2800" b="0" i="0" u="none" strike="noStrike" kern="1200" cap="none" spc="0" normalizeH="0" baseline="30000" noProof="0" dirty="0" smtClean="0">
                <a:ln>
                  <a:noFill/>
                </a:ln>
                <a:solidFill>
                  <a:srgbClr val="292929"/>
                </a:solidFill>
                <a:effectLst/>
                <a:uLnTx/>
                <a:uFillTx/>
                <a:latin typeface="Segoe UI"/>
                <a:ea typeface="メイリオ"/>
                <a:cs typeface="+mn-cs"/>
              </a:rPr>
              <a:t>1</a:t>
            </a:r>
            <a:endParaRPr kumimoji="1" lang="en-US" altLang="ja-JP" sz="2400" b="0" i="0" u="none" strike="noStrike" kern="1200" cap="none" spc="0" normalizeH="0" baseline="0" noProof="0" dirty="0" smtClean="0">
              <a:ln>
                <a:noFill/>
              </a:ln>
              <a:solidFill>
                <a:srgbClr val="292929"/>
              </a:solidFill>
              <a:effectLst/>
              <a:uLnTx/>
              <a:uFillTx/>
              <a:latin typeface="Segoe UI"/>
              <a:ea typeface="メイリオ"/>
              <a:cs typeface="+mn-cs"/>
            </a:endParaRP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en-US" altLang="ja-JP" sz="2400" b="0" i="0" u="none" strike="noStrike" kern="1200" cap="none" spc="0" normalizeH="0" baseline="30000" noProof="0" dirty="0" smtClean="0">
                <a:ln>
                  <a:noFill/>
                </a:ln>
                <a:solidFill>
                  <a:srgbClr val="292929"/>
                </a:solidFill>
                <a:effectLst/>
                <a:uLnTx/>
                <a:uFillTx/>
                <a:latin typeface="Segoe UI"/>
                <a:ea typeface="メイリオ"/>
                <a:cs typeface="+mn-cs"/>
              </a:rPr>
              <a:t>1</a:t>
            </a:r>
            <a:r>
              <a:rPr kumimoji="1" lang="ja-JP" altLang="en-US" sz="2400" b="0" i="0" u="none" strike="noStrike" kern="1200" cap="none" spc="0" normalizeH="0" baseline="0" noProof="0" dirty="0" smtClean="0">
                <a:ln>
                  <a:noFill/>
                </a:ln>
                <a:solidFill>
                  <a:srgbClr val="292929"/>
                </a:solidFill>
                <a:effectLst/>
                <a:uLnTx/>
                <a:uFillTx/>
                <a:latin typeface="Segoe UI"/>
                <a:ea typeface="メイリオ"/>
                <a:cs typeface="+mn-cs"/>
              </a:rPr>
              <a:t>大阪大学 </a:t>
            </a:r>
            <a:r>
              <a:rPr kumimoji="1" lang="en-US" altLang="ja-JP" sz="2400" b="0" i="0" u="none" strike="noStrike" kern="1200" cap="none" spc="0" normalizeH="0" baseline="30000" noProof="0" dirty="0" smtClean="0">
                <a:ln>
                  <a:noFill/>
                </a:ln>
                <a:solidFill>
                  <a:srgbClr val="292929"/>
                </a:solidFill>
                <a:effectLst/>
                <a:uLnTx/>
                <a:uFillTx/>
                <a:latin typeface="Segoe UI"/>
                <a:ea typeface="メイリオ"/>
                <a:cs typeface="+mn-cs"/>
              </a:rPr>
              <a:t> 2</a:t>
            </a:r>
            <a:r>
              <a:rPr kumimoji="1" lang="ja-JP" altLang="en-US" sz="2400" b="0" i="0" u="none" strike="noStrike" kern="1200" cap="none" spc="0" normalizeH="0" baseline="0" noProof="0" dirty="0" smtClean="0">
                <a:ln>
                  <a:noFill/>
                </a:ln>
                <a:solidFill>
                  <a:srgbClr val="292929"/>
                </a:solidFill>
                <a:effectLst/>
                <a:uLnTx/>
                <a:uFillTx/>
                <a:latin typeface="Segoe UI"/>
                <a:ea typeface="メイリオ"/>
                <a:cs typeface="+mn-cs"/>
              </a:rPr>
              <a:t>名古屋大学 </a:t>
            </a:r>
            <a:r>
              <a:rPr kumimoji="1" lang="en-US" altLang="ja-JP" sz="2400" b="0" i="0" u="none" strike="noStrike" kern="1200" cap="none" spc="0" normalizeH="0" baseline="30000" noProof="0" dirty="0" smtClean="0">
                <a:ln>
                  <a:noFill/>
                </a:ln>
                <a:solidFill>
                  <a:srgbClr val="292929"/>
                </a:solidFill>
                <a:effectLst/>
                <a:uLnTx/>
                <a:uFillTx/>
                <a:latin typeface="Segoe UI"/>
                <a:ea typeface="メイリオ"/>
                <a:cs typeface="+mn-cs"/>
              </a:rPr>
              <a:t>3</a:t>
            </a:r>
            <a:r>
              <a:rPr kumimoji="1" lang="en-US" altLang="zh-CN" sz="2400" b="0" i="0" u="none" strike="noStrike" kern="1200" cap="none" spc="0" normalizeH="0" baseline="0" noProof="0" dirty="0" smtClean="0">
                <a:ln>
                  <a:noFill/>
                </a:ln>
                <a:solidFill>
                  <a:srgbClr val="292929"/>
                </a:solidFill>
                <a:effectLst/>
                <a:uLnTx/>
                <a:uFillTx/>
                <a:latin typeface="Segoe UI"/>
                <a:ea typeface="メイリオ"/>
                <a:cs typeface="+mn-cs"/>
              </a:rPr>
              <a:t> </a:t>
            </a:r>
            <a:r>
              <a:rPr kumimoji="1" lang="zh-CN" altLang="en-US" sz="2400" b="0" i="0" u="none" strike="noStrike" kern="1200" cap="none" spc="0" normalizeH="0" baseline="0" noProof="0" dirty="0" smtClean="0">
                <a:ln>
                  <a:noFill/>
                </a:ln>
                <a:solidFill>
                  <a:srgbClr val="292929"/>
                </a:solidFill>
                <a:effectLst/>
                <a:uLnTx/>
                <a:uFillTx/>
                <a:latin typeface="Segoe UI"/>
                <a:ea typeface="メイリオ"/>
                <a:cs typeface="+mn-cs"/>
              </a:rPr>
              <a:t>奈良先端科学技術大学院大学 </a:t>
            </a:r>
            <a:endParaRPr kumimoji="1" lang="ja-JP" altLang="en-US" sz="2400" b="0" i="0" u="none" strike="noStrike" kern="1200" cap="none" spc="0" normalizeH="0" baseline="0" noProof="0" dirty="0">
              <a:ln>
                <a:noFill/>
              </a:ln>
              <a:solidFill>
                <a:srgbClr val="292929"/>
              </a:solidFill>
              <a:effectLst/>
              <a:uLnTx/>
              <a:uFillTx/>
              <a:latin typeface="Segoe UI"/>
              <a:ea typeface="メイリオ"/>
              <a:cs typeface="+mn-cs"/>
            </a:endParaRPr>
          </a:p>
        </p:txBody>
      </p:sp>
    </p:spTree>
    <p:extLst>
      <p:ext uri="{BB962C8B-B14F-4D97-AF65-F5344CB8AC3E}">
        <p14:creationId xmlns:p14="http://schemas.microsoft.com/office/powerpoint/2010/main" val="417906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本研究の概要</a:t>
            </a:r>
            <a:endParaRPr lang="en-US" dirty="0"/>
          </a:p>
        </p:txBody>
      </p:sp>
      <p:sp>
        <p:nvSpPr>
          <p:cNvPr id="3" name="コンテンツ プレースホルダー 2"/>
          <p:cNvSpPr>
            <a:spLocks noGrp="1"/>
          </p:cNvSpPr>
          <p:nvPr>
            <p:ph idx="1"/>
          </p:nvPr>
        </p:nvSpPr>
        <p:spPr>
          <a:xfrm>
            <a:off x="457200" y="978490"/>
            <a:ext cx="8229600" cy="4929188"/>
          </a:xfrm>
        </p:spPr>
        <p:txBody>
          <a:bodyPr/>
          <a:lstStyle/>
          <a:p>
            <a:pPr marL="0" indent="0">
              <a:buNone/>
            </a:pPr>
            <a:r>
              <a:rPr lang="ja-JP" altLang="en-US" dirty="0">
                <a:solidFill>
                  <a:srgbClr val="0070C0"/>
                </a:solidFill>
              </a:rPr>
              <a:t>提案</a:t>
            </a:r>
            <a:r>
              <a:rPr lang="ja-JP" altLang="en-US" dirty="0" smtClean="0">
                <a:solidFill>
                  <a:srgbClr val="0070C0"/>
                </a:solidFill>
              </a:rPr>
              <a:t>手法</a:t>
            </a:r>
            <a:endParaRPr lang="en-US" altLang="ja-JP" dirty="0">
              <a:solidFill>
                <a:srgbClr val="0070C0"/>
              </a:solidFill>
            </a:endParaRPr>
          </a:p>
          <a:p>
            <a:pPr>
              <a:buFont typeface="Wingdings" panose="05000000000000000000" pitchFamily="2" charset="2"/>
              <a:buChar char="l"/>
            </a:pPr>
            <a:r>
              <a:rPr lang="ja-JP" altLang="en-US" dirty="0" smtClean="0"/>
              <a:t>コードクローン検出における字句解析に必要な情報を，構文定義記述から自動的に抽出する手法を提案する</a:t>
            </a:r>
            <a:endParaRPr lang="en-US" altLang="ja-JP" dirty="0">
              <a:solidFill>
                <a:srgbClr val="0070C0"/>
              </a:solidFill>
            </a:endParaRPr>
          </a:p>
          <a:p>
            <a:pPr>
              <a:buFont typeface="Wingdings" panose="05000000000000000000" pitchFamily="2" charset="2"/>
              <a:buChar char="l"/>
            </a:pPr>
            <a:r>
              <a:rPr lang="en-US" altLang="ja-JP" dirty="0" smtClean="0"/>
              <a:t>ANTLR </a:t>
            </a:r>
            <a:r>
              <a:rPr lang="ja-JP" altLang="en-US" dirty="0" smtClean="0"/>
              <a:t>の構文定義記述を解析し，</a:t>
            </a:r>
            <a:r>
              <a:rPr lang="ja-JP" altLang="en-US" dirty="0" smtClean="0">
                <a:solidFill>
                  <a:srgbClr val="FF0000"/>
                </a:solidFill>
              </a:rPr>
              <a:t>コメント</a:t>
            </a:r>
            <a:r>
              <a:rPr lang="ja-JP" altLang="en-US" dirty="0" smtClean="0"/>
              <a:t>と</a:t>
            </a:r>
            <a:r>
              <a:rPr lang="ja-JP" altLang="en-US" dirty="0" smtClean="0">
                <a:solidFill>
                  <a:srgbClr val="FF0000"/>
                </a:solidFill>
              </a:rPr>
              <a:t>予約語</a:t>
            </a:r>
            <a:r>
              <a:rPr lang="ja-JP" altLang="en-US" dirty="0" smtClean="0"/>
              <a:t>と</a:t>
            </a:r>
            <a:r>
              <a:rPr lang="ja-JP" altLang="en-US" dirty="0" smtClean="0">
                <a:solidFill>
                  <a:srgbClr val="FF0000"/>
                </a:solidFill>
              </a:rPr>
              <a:t>文字列リテラル</a:t>
            </a:r>
            <a:r>
              <a:rPr lang="ja-JP" altLang="en-US" dirty="0" smtClean="0"/>
              <a:t>の情報を抽出するモジュールを開発した</a:t>
            </a:r>
            <a:endParaRPr lang="en-US" altLang="ja-JP" dirty="0" smtClean="0"/>
          </a:p>
          <a:p>
            <a:pPr marL="0" indent="0">
              <a:buNone/>
            </a:pPr>
            <a:endParaRPr lang="en-US" altLang="ja-JP" dirty="0" smtClean="0"/>
          </a:p>
          <a:p>
            <a:pPr marL="0" indent="0">
              <a:buNone/>
            </a:pPr>
            <a:r>
              <a:rPr lang="ja-JP" altLang="en-US" dirty="0" smtClean="0">
                <a:solidFill>
                  <a:srgbClr val="0070C0"/>
                </a:solidFill>
              </a:rPr>
              <a:t>適用実験</a:t>
            </a:r>
            <a:endParaRPr lang="en-US" altLang="ja-JP" dirty="0">
              <a:solidFill>
                <a:srgbClr val="0070C0"/>
              </a:solidFill>
            </a:endParaRPr>
          </a:p>
          <a:p>
            <a:pPr>
              <a:buFont typeface="Wingdings" panose="05000000000000000000" pitchFamily="2" charset="2"/>
              <a:buChar char="l"/>
            </a:pPr>
            <a:r>
              <a:rPr lang="ja-JP" altLang="en-US" dirty="0" smtClean="0"/>
              <a:t>適用実験として，どの程度のファイルでコメントと　　予約語と文字列リテラルの情報が抽出可能かを示した</a:t>
            </a:r>
            <a:endParaRPr lang="en-US" altLang="ja-JP" dirty="0" smtClean="0"/>
          </a:p>
          <a:p>
            <a:pPr>
              <a:buFont typeface="Wingdings" panose="05000000000000000000" pitchFamily="2" charset="2"/>
              <a:buChar char="l"/>
            </a:pPr>
            <a:r>
              <a:rPr lang="ja-JP" altLang="en-US" dirty="0" smtClean="0"/>
              <a:t>抽出した情報を</a:t>
            </a:r>
            <a:r>
              <a:rPr lang="en-US" altLang="ja-JP" dirty="0" smtClean="0"/>
              <a:t>CCFinderSW</a:t>
            </a:r>
            <a:r>
              <a:rPr lang="ja-JP" altLang="en-US" dirty="0" smtClean="0"/>
              <a:t>に与えることで，　　　　コードクローン検出が可能であることを確認した</a:t>
            </a:r>
            <a:endParaRPr lang="en-US" altLang="ja-JP" dirty="0" smtClean="0"/>
          </a:p>
          <a:p>
            <a:endParaRPr lang="en-US" altLang="ja-JP" dirty="0"/>
          </a:p>
          <a:p>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10</a:t>
            </a:fld>
            <a:endParaRPr lang="ja-JP" altLang="en-US" dirty="0">
              <a:solidFill>
                <a:srgbClr val="000000"/>
              </a:solidFill>
            </a:endParaRPr>
          </a:p>
        </p:txBody>
      </p:sp>
    </p:spTree>
    <p:extLst>
      <p:ext uri="{BB962C8B-B14F-4D97-AF65-F5344CB8AC3E}">
        <p14:creationId xmlns:p14="http://schemas.microsoft.com/office/powerpoint/2010/main" val="36179061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p:cNvGrpSpPr/>
          <p:nvPr/>
        </p:nvGrpSpPr>
        <p:grpSpPr>
          <a:xfrm>
            <a:off x="5396335" y="1518947"/>
            <a:ext cx="3101335" cy="2206895"/>
            <a:chOff x="5290487" y="1629908"/>
            <a:chExt cx="3056940" cy="1886228"/>
          </a:xfrm>
        </p:grpSpPr>
        <p:sp>
          <p:nvSpPr>
            <p:cNvPr id="7" name="円/楕円 6"/>
            <p:cNvSpPr/>
            <p:nvPr/>
          </p:nvSpPr>
          <p:spPr>
            <a:xfrm>
              <a:off x="5290487" y="1680207"/>
              <a:ext cx="3056940" cy="1835929"/>
            </a:xfrm>
            <a:prstGeom prst="ellipse">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 Box 22"/>
            <p:cNvSpPr txBox="1">
              <a:spLocks noChangeArrowheads="1"/>
            </p:cNvSpPr>
            <p:nvPr/>
          </p:nvSpPr>
          <p:spPr bwMode="auto">
            <a:xfrm>
              <a:off x="5603942" y="1629908"/>
              <a:ext cx="2433010" cy="362112"/>
            </a:xfrm>
            <a:prstGeom prst="rect">
              <a:avLst/>
            </a:prstGeom>
            <a:solidFill>
              <a:schemeClr val="bg1"/>
            </a:solidFill>
            <a:ln>
              <a:noFill/>
            </a:ln>
            <a:effectLst/>
          </p:spPr>
          <p:txBody>
            <a:bodyPr wrap="square" bIns="0" anchor="ctr">
              <a:noAutofit/>
            </a:bodyPr>
            <a:lstStyle/>
            <a:p>
              <a:pPr algn="ctr">
                <a:lnSpc>
                  <a:spcPct val="100000"/>
                </a:lnSpc>
                <a:spcBef>
                  <a:spcPct val="50000"/>
                </a:spcBef>
                <a:buClrTx/>
                <a:buSzTx/>
                <a:buFontTx/>
                <a:buNone/>
              </a:pPr>
              <a:r>
                <a:rPr lang="ja-JP" altLang="en-US" dirty="0" smtClean="0">
                  <a:latin typeface="メイリオ" panose="020B0604030504040204" pitchFamily="50" charset="-128"/>
                  <a:ea typeface="メイリオ" panose="020B0604030504040204" pitchFamily="50" charset="-128"/>
                </a:rPr>
                <a:t>ユーザによる手入力</a:t>
              </a:r>
              <a:endParaRPr lang="en-US" altLang="ja-JP" dirty="0">
                <a:latin typeface="メイリオ" panose="020B0604030504040204" pitchFamily="50" charset="-128"/>
                <a:ea typeface="メイリオ" panose="020B0604030504040204" pitchFamily="50" charset="-128"/>
              </a:endParaRPr>
            </a:p>
          </p:txBody>
        </p:sp>
      </p:gr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11</a:t>
            </a:fld>
            <a:endParaRPr lang="ja-JP" altLang="en-US">
              <a:solidFill>
                <a:srgbClr val="000000"/>
              </a:solidFill>
            </a:endParaRPr>
          </a:p>
        </p:txBody>
      </p:sp>
      <p:sp>
        <p:nvSpPr>
          <p:cNvPr id="29" name="AutoShape 2" descr="「人」の画像検索結果"/>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AutoShape 4" descr="「人」の画像検索結果"/>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タイトル 1"/>
          <p:cNvSpPr txBox="1">
            <a:spLocks/>
          </p:cNvSpPr>
          <p:nvPr/>
        </p:nvSpPr>
        <p:spPr bwMode="auto">
          <a:xfrm>
            <a:off x="307975" y="121664"/>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000" kern="1200">
                <a:solidFill>
                  <a:schemeClr val="tx1"/>
                </a:solidFill>
                <a:latin typeface="メイリオ" panose="020B0604030504040204" pitchFamily="50" charset="-128"/>
                <a:ea typeface="メイリオ" panose="020B0604030504040204" pitchFamily="50" charset="-128"/>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a:lstStyle>
          <a:p>
            <a:r>
              <a:rPr lang="en-US" altLang="ja-JP" dirty="0" smtClean="0"/>
              <a:t>CCFinderSW </a:t>
            </a:r>
            <a:r>
              <a:rPr lang="ja-JP" altLang="en-US" dirty="0" smtClean="0"/>
              <a:t>の処理概要</a:t>
            </a:r>
            <a:r>
              <a:rPr lang="en-US" altLang="ja-JP" dirty="0" smtClean="0"/>
              <a:t>(</a:t>
            </a:r>
            <a:r>
              <a:rPr lang="ja-JP" altLang="en-US" dirty="0" smtClean="0"/>
              <a:t>再掲</a:t>
            </a:r>
            <a:r>
              <a:rPr lang="en-US" altLang="ja-JP" dirty="0" smtClean="0"/>
              <a:t>)</a:t>
            </a:r>
            <a:endParaRPr lang="ja-JP" altLang="en-US" dirty="0"/>
          </a:p>
        </p:txBody>
      </p:sp>
      <p:sp>
        <p:nvSpPr>
          <p:cNvPr id="54" name="角丸四角形 53"/>
          <p:cNvSpPr/>
          <p:nvPr/>
        </p:nvSpPr>
        <p:spPr>
          <a:xfrm>
            <a:off x="756148" y="1841847"/>
            <a:ext cx="4347466" cy="3923405"/>
          </a:xfrm>
          <a:prstGeom prst="roundRect">
            <a:avLst/>
          </a:prstGeom>
          <a:solidFill>
            <a:schemeClr val="bg1"/>
          </a:solidFill>
          <a:ln w="31750">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Text Box 5"/>
          <p:cNvSpPr txBox="1">
            <a:spLocks noChangeArrowheads="1"/>
          </p:cNvSpPr>
          <p:nvPr/>
        </p:nvSpPr>
        <p:spPr bwMode="auto">
          <a:xfrm>
            <a:off x="1659640" y="1271839"/>
            <a:ext cx="25313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ソースファイル</a:t>
            </a:r>
            <a:endParaRPr lang="en-US" altLang="ja-JP" sz="2000" dirty="0">
              <a:latin typeface="メイリオ" panose="020B0604030504040204" pitchFamily="50" charset="-128"/>
              <a:ea typeface="メイリオ" panose="020B0604030504040204" pitchFamily="50" charset="-128"/>
            </a:endParaRPr>
          </a:p>
        </p:txBody>
      </p:sp>
      <p:sp>
        <p:nvSpPr>
          <p:cNvPr id="57" name="Text Box 7"/>
          <p:cNvSpPr txBox="1">
            <a:spLocks noChangeArrowheads="1"/>
          </p:cNvSpPr>
          <p:nvPr/>
        </p:nvSpPr>
        <p:spPr bwMode="auto">
          <a:xfrm>
            <a:off x="1035100" y="4045335"/>
            <a:ext cx="3766799" cy="400110"/>
          </a:xfrm>
          <a:prstGeom prst="rect">
            <a:avLst/>
          </a:prstGeom>
          <a:solidFill>
            <a:srgbClr val="AFCEEB">
              <a:alpha val="49804"/>
            </a:srgbClr>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変換処理</a:t>
            </a:r>
            <a:endParaRPr lang="en-US" altLang="ja-JP" sz="2000" dirty="0">
              <a:latin typeface="メイリオ" panose="020B0604030504040204" pitchFamily="50" charset="-128"/>
              <a:ea typeface="メイリオ" panose="020B0604030504040204" pitchFamily="50" charset="-128"/>
            </a:endParaRPr>
          </a:p>
        </p:txBody>
      </p:sp>
      <p:sp>
        <p:nvSpPr>
          <p:cNvPr id="58" name="Text Box 9"/>
          <p:cNvSpPr txBox="1">
            <a:spLocks noChangeArrowheads="1"/>
          </p:cNvSpPr>
          <p:nvPr/>
        </p:nvSpPr>
        <p:spPr bwMode="auto">
          <a:xfrm>
            <a:off x="1035100" y="5084106"/>
            <a:ext cx="3766799" cy="400110"/>
          </a:xfrm>
          <a:prstGeom prst="rect">
            <a:avLst/>
          </a:prstGeom>
          <a:solidFill>
            <a:srgbClr val="FFFFCC">
              <a:alpha val="49804"/>
            </a:srgbClr>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クローン</a:t>
            </a:r>
            <a:r>
              <a:rPr lang="ja-JP" altLang="en-US" sz="2000" dirty="0" smtClean="0">
                <a:latin typeface="メイリオ" panose="020B0604030504040204" pitchFamily="50" charset="-128"/>
                <a:ea typeface="メイリオ" panose="020B0604030504040204" pitchFamily="50" charset="-128"/>
              </a:rPr>
              <a:t>検出・出力</a:t>
            </a:r>
            <a:endParaRPr lang="en-US" altLang="ja-JP" sz="2000" dirty="0">
              <a:latin typeface="メイリオ" panose="020B0604030504040204" pitchFamily="50" charset="-128"/>
              <a:ea typeface="メイリオ" panose="020B0604030504040204" pitchFamily="50" charset="-128"/>
            </a:endParaRPr>
          </a:p>
        </p:txBody>
      </p:sp>
      <p:sp>
        <p:nvSpPr>
          <p:cNvPr id="59" name="Text Box 22"/>
          <p:cNvSpPr txBox="1">
            <a:spLocks noChangeArrowheads="1"/>
          </p:cNvSpPr>
          <p:nvPr/>
        </p:nvSpPr>
        <p:spPr bwMode="auto">
          <a:xfrm>
            <a:off x="1048869" y="1657181"/>
            <a:ext cx="1331888" cy="369332"/>
          </a:xfrm>
          <a:prstGeom prst="rect">
            <a:avLst/>
          </a:prstGeom>
          <a:solidFill>
            <a:srgbClr val="FFFFFF"/>
          </a:solidFill>
          <a:ln>
            <a:noFill/>
          </a:ln>
          <a:effectLst/>
        </p:spPr>
        <p:txBody>
          <a:bodyPr wrap="square">
            <a:noAutofit/>
          </a:bodyPr>
          <a:lstStyle/>
          <a:p>
            <a:pPr algn="ctr">
              <a:lnSpc>
                <a:spcPct val="100000"/>
              </a:lnSpc>
              <a:spcBef>
                <a:spcPct val="50000"/>
              </a:spcBef>
              <a:buClrTx/>
              <a:buSzTx/>
              <a:buFontTx/>
              <a:buNone/>
            </a:pPr>
            <a:r>
              <a:rPr lang="en-US" altLang="ja-JP" dirty="0" smtClean="0"/>
              <a:t>CCFinderSW</a:t>
            </a:r>
            <a:endParaRPr lang="en-US" altLang="ja-JP" dirty="0"/>
          </a:p>
        </p:txBody>
      </p:sp>
      <p:sp>
        <p:nvSpPr>
          <p:cNvPr id="60" name="Rectangle 14"/>
          <p:cNvSpPr>
            <a:spLocks noChangeArrowheads="1"/>
          </p:cNvSpPr>
          <p:nvPr/>
        </p:nvSpPr>
        <p:spPr bwMode="auto">
          <a:xfrm>
            <a:off x="1646031" y="6106915"/>
            <a:ext cx="25449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クローン</a:t>
            </a:r>
            <a:r>
              <a:rPr lang="ja-JP" altLang="en-US" sz="2000" dirty="0">
                <a:latin typeface="メイリオ" panose="020B0604030504040204" pitchFamily="50" charset="-128"/>
                <a:ea typeface="メイリオ" panose="020B0604030504040204" pitchFamily="50" charset="-128"/>
              </a:rPr>
              <a:t>位置情報</a:t>
            </a:r>
            <a:endParaRPr lang="en-US" altLang="ja-JP" sz="2000" dirty="0">
              <a:latin typeface="メイリオ" panose="020B0604030504040204" pitchFamily="50" charset="-128"/>
              <a:ea typeface="メイリオ" panose="020B0604030504040204" pitchFamily="50" charset="-128"/>
            </a:endParaRPr>
          </a:p>
        </p:txBody>
      </p:sp>
      <p:sp>
        <p:nvSpPr>
          <p:cNvPr id="61" name="下矢印 60"/>
          <p:cNvSpPr/>
          <p:nvPr/>
        </p:nvSpPr>
        <p:spPr>
          <a:xfrm>
            <a:off x="2598554" y="1676363"/>
            <a:ext cx="639887" cy="43046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下矢印 61"/>
          <p:cNvSpPr/>
          <p:nvPr/>
        </p:nvSpPr>
        <p:spPr>
          <a:xfrm>
            <a:off x="2598644" y="3501100"/>
            <a:ext cx="639888" cy="43046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3" name="下矢印 62"/>
          <p:cNvSpPr/>
          <p:nvPr/>
        </p:nvSpPr>
        <p:spPr>
          <a:xfrm>
            <a:off x="2598554" y="4557991"/>
            <a:ext cx="639888" cy="396625"/>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4" name="下矢印 63"/>
          <p:cNvSpPr/>
          <p:nvPr/>
        </p:nvSpPr>
        <p:spPr>
          <a:xfrm>
            <a:off x="2598555" y="5613706"/>
            <a:ext cx="639887" cy="385900"/>
          </a:xfrm>
          <a:prstGeom prst="downArrow">
            <a:avLst/>
          </a:prstGeom>
          <a:solidFill>
            <a:srgbClr val="FFE389"/>
          </a:solidFill>
          <a:ln w="19050">
            <a:solidFill>
              <a:schemeClr val="tx1"/>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grpSp>
        <p:nvGrpSpPr>
          <p:cNvPr id="2" name="グループ化 1"/>
          <p:cNvGrpSpPr/>
          <p:nvPr/>
        </p:nvGrpSpPr>
        <p:grpSpPr>
          <a:xfrm>
            <a:off x="1035099" y="2206948"/>
            <a:ext cx="3766800" cy="1193916"/>
            <a:chOff x="1719424" y="2024978"/>
            <a:chExt cx="3428957" cy="1193916"/>
          </a:xfrm>
        </p:grpSpPr>
        <p:sp>
          <p:nvSpPr>
            <p:cNvPr id="67" name="Text Box 6"/>
            <p:cNvSpPr txBox="1">
              <a:spLocks noChangeArrowheads="1"/>
            </p:cNvSpPr>
            <p:nvPr/>
          </p:nvSpPr>
          <p:spPr bwMode="auto">
            <a:xfrm>
              <a:off x="3189982" y="2024979"/>
              <a:ext cx="1958397" cy="400110"/>
            </a:xfrm>
            <a:prstGeom prst="rect">
              <a:avLst/>
            </a:prstGeom>
            <a:solidFill>
              <a:srgbClr val="D5FFDC"/>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コメント除去</a:t>
              </a:r>
              <a:endParaRPr lang="en-US" altLang="ja-JP" sz="2000" dirty="0">
                <a:latin typeface="メイリオ" panose="020B0604030504040204" pitchFamily="50" charset="-128"/>
                <a:ea typeface="メイリオ" panose="020B0604030504040204" pitchFamily="50" charset="-128"/>
              </a:endParaRPr>
            </a:p>
          </p:txBody>
        </p:sp>
        <p:sp>
          <p:nvSpPr>
            <p:cNvPr id="68" name="Text Box 6"/>
            <p:cNvSpPr txBox="1">
              <a:spLocks noChangeArrowheads="1"/>
            </p:cNvSpPr>
            <p:nvPr/>
          </p:nvSpPr>
          <p:spPr bwMode="auto">
            <a:xfrm>
              <a:off x="1719424" y="2024978"/>
              <a:ext cx="1470559" cy="1193916"/>
            </a:xfrm>
            <a:prstGeom prst="rect">
              <a:avLst/>
            </a:prstGeom>
            <a:solidFill>
              <a:srgbClr val="D5FFDC"/>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字句解析</a:t>
              </a:r>
              <a:endParaRPr lang="en-US" altLang="ja-JP" sz="2000" dirty="0">
                <a:latin typeface="メイリオ" panose="020B0604030504040204" pitchFamily="50" charset="-128"/>
                <a:ea typeface="メイリオ" panose="020B0604030504040204" pitchFamily="50" charset="-128"/>
              </a:endParaRPr>
            </a:p>
          </p:txBody>
        </p:sp>
        <p:sp>
          <p:nvSpPr>
            <p:cNvPr id="69" name="Text Box 6"/>
            <p:cNvSpPr txBox="1">
              <a:spLocks noChangeArrowheads="1"/>
            </p:cNvSpPr>
            <p:nvPr/>
          </p:nvSpPr>
          <p:spPr bwMode="auto">
            <a:xfrm>
              <a:off x="3189983" y="2422402"/>
              <a:ext cx="1958398" cy="400110"/>
            </a:xfrm>
            <a:prstGeom prst="rect">
              <a:avLst/>
            </a:prstGeom>
            <a:solidFill>
              <a:srgbClr val="D5FFDC"/>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字句</a:t>
              </a:r>
              <a:r>
                <a:rPr lang="ja-JP" altLang="en-US" sz="2000" dirty="0" smtClean="0">
                  <a:latin typeface="メイリオ" panose="020B0604030504040204" pitchFamily="50" charset="-128"/>
                  <a:ea typeface="メイリオ" panose="020B0604030504040204" pitchFamily="50" charset="-128"/>
                </a:rPr>
                <a:t>分割</a:t>
              </a:r>
              <a:endParaRPr lang="en-US" altLang="ja-JP" sz="2000" dirty="0">
                <a:latin typeface="メイリオ" panose="020B0604030504040204" pitchFamily="50" charset="-128"/>
                <a:ea typeface="メイリオ" panose="020B0604030504040204" pitchFamily="50" charset="-128"/>
              </a:endParaRPr>
            </a:p>
          </p:txBody>
        </p:sp>
        <p:sp>
          <p:nvSpPr>
            <p:cNvPr id="70" name="Text Box 6"/>
            <p:cNvSpPr txBox="1">
              <a:spLocks noChangeArrowheads="1"/>
            </p:cNvSpPr>
            <p:nvPr/>
          </p:nvSpPr>
          <p:spPr bwMode="auto">
            <a:xfrm>
              <a:off x="3189982" y="2818784"/>
              <a:ext cx="1958397" cy="400110"/>
            </a:xfrm>
            <a:prstGeom prst="rect">
              <a:avLst/>
            </a:prstGeom>
            <a:solidFill>
              <a:srgbClr val="D5FFDC"/>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識別子判別</a:t>
              </a:r>
              <a:endParaRPr lang="en-US" altLang="ja-JP" sz="2000" dirty="0">
                <a:latin typeface="メイリオ" panose="020B0604030504040204" pitchFamily="50" charset="-128"/>
                <a:ea typeface="メイリオ" panose="020B0604030504040204" pitchFamily="50" charset="-128"/>
              </a:endParaRPr>
            </a:p>
          </p:txBody>
        </p:sp>
      </p:grpSp>
      <p:grpSp>
        <p:nvGrpSpPr>
          <p:cNvPr id="3" name="グループ化 2"/>
          <p:cNvGrpSpPr/>
          <p:nvPr/>
        </p:nvGrpSpPr>
        <p:grpSpPr>
          <a:xfrm>
            <a:off x="4835962" y="2129091"/>
            <a:ext cx="3393480" cy="1264761"/>
            <a:chOff x="5500670" y="1947121"/>
            <a:chExt cx="3213538" cy="1264761"/>
          </a:xfrm>
        </p:grpSpPr>
        <p:sp>
          <p:nvSpPr>
            <p:cNvPr id="71" name="Text Box 22"/>
            <p:cNvSpPr txBox="1">
              <a:spLocks noChangeArrowheads="1"/>
            </p:cNvSpPr>
            <p:nvPr/>
          </p:nvSpPr>
          <p:spPr bwMode="auto">
            <a:xfrm>
              <a:off x="6286813" y="1947121"/>
              <a:ext cx="2427395" cy="661720"/>
            </a:xfrm>
            <a:prstGeom prst="rect">
              <a:avLst/>
            </a:prstGeom>
            <a:noFill/>
            <a:ln>
              <a:noFill/>
            </a:ln>
            <a:effectLst/>
          </p:spPr>
          <p:txBody>
            <a:bodyPr wrap="square" bIns="0">
              <a:spAutoFit/>
            </a:bodyPr>
            <a:lstStyle/>
            <a:p>
              <a:pPr algn="ctr">
                <a:lnSpc>
                  <a:spcPct val="100000"/>
                </a:lnSpc>
                <a:spcBef>
                  <a:spcPct val="50000"/>
                </a:spcBef>
                <a:buClrTx/>
                <a:buSzTx/>
                <a:buFontTx/>
                <a:buNone/>
              </a:pPr>
              <a:r>
                <a:rPr lang="ja-JP" altLang="en-US" sz="2000" dirty="0" smtClean="0">
                  <a:solidFill>
                    <a:srgbClr val="FF0000"/>
                  </a:solidFill>
                  <a:latin typeface="メイリオ" panose="020B0604030504040204" pitchFamily="50" charset="-128"/>
                  <a:ea typeface="メイリオ" panose="020B0604030504040204" pitchFamily="50" charset="-128"/>
                </a:rPr>
                <a:t>コメント・　　　　文字列リテラル</a:t>
              </a:r>
              <a:endParaRPr lang="en-US" altLang="ja-JP" sz="2000" dirty="0" smtClean="0">
                <a:solidFill>
                  <a:srgbClr val="FF0000"/>
                </a:solidFill>
                <a:latin typeface="メイリオ" panose="020B0604030504040204" pitchFamily="50" charset="-128"/>
                <a:ea typeface="メイリオ" panose="020B0604030504040204" pitchFamily="50" charset="-128"/>
              </a:endParaRPr>
            </a:p>
          </p:txBody>
        </p:sp>
        <p:sp>
          <p:nvSpPr>
            <p:cNvPr id="72" name="Text Box 22"/>
            <p:cNvSpPr txBox="1">
              <a:spLocks noChangeArrowheads="1"/>
            </p:cNvSpPr>
            <p:nvPr/>
          </p:nvSpPr>
          <p:spPr bwMode="auto">
            <a:xfrm>
              <a:off x="6815386" y="2857939"/>
              <a:ext cx="1174431" cy="353943"/>
            </a:xfrm>
            <a:prstGeom prst="rect">
              <a:avLst/>
            </a:prstGeom>
            <a:noFill/>
            <a:ln>
              <a:noFill/>
            </a:ln>
            <a:effectLst/>
          </p:spPr>
          <p:txBody>
            <a:bodyPr wrap="square" bIns="0">
              <a:spAutoFit/>
            </a:bodyPr>
            <a:lstStyle/>
            <a:p>
              <a:pPr algn="ctr">
                <a:lnSpc>
                  <a:spcPct val="100000"/>
                </a:lnSpc>
                <a:spcBef>
                  <a:spcPct val="50000"/>
                </a:spcBef>
                <a:buClrTx/>
                <a:buSzTx/>
                <a:buFontTx/>
                <a:buNone/>
              </a:pPr>
              <a:r>
                <a:rPr lang="ja-JP" altLang="en-US" sz="2000" dirty="0" smtClean="0">
                  <a:solidFill>
                    <a:srgbClr val="FF0000"/>
                  </a:solidFill>
                  <a:latin typeface="メイリオ" panose="020B0604030504040204" pitchFamily="50" charset="-128"/>
                  <a:ea typeface="メイリオ" panose="020B0604030504040204" pitchFamily="50" charset="-128"/>
                </a:rPr>
                <a:t>予約語</a:t>
              </a:r>
              <a:endParaRPr lang="en-US" altLang="ja-JP" sz="2000" dirty="0">
                <a:solidFill>
                  <a:srgbClr val="FF0000"/>
                </a:solidFill>
                <a:latin typeface="メイリオ" panose="020B0604030504040204" pitchFamily="50" charset="-128"/>
                <a:ea typeface="メイリオ" panose="020B0604030504040204" pitchFamily="50" charset="-128"/>
              </a:endParaRPr>
            </a:p>
          </p:txBody>
        </p:sp>
        <p:sp>
          <p:nvSpPr>
            <p:cNvPr id="73" name="下矢印 72"/>
            <p:cNvSpPr/>
            <p:nvPr/>
          </p:nvSpPr>
          <p:spPr>
            <a:xfrm rot="5400000">
              <a:off x="5878990" y="1763215"/>
              <a:ext cx="217969" cy="974610"/>
            </a:xfrm>
            <a:prstGeom prst="downArrow">
              <a:avLst>
                <a:gd name="adj1" fmla="val 50000"/>
                <a:gd name="adj2" fmla="val 114756"/>
              </a:avLst>
            </a:prstGeom>
            <a:solidFill>
              <a:srgbClr val="FF9797"/>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下矢印 23"/>
            <p:cNvSpPr/>
            <p:nvPr/>
          </p:nvSpPr>
          <p:spPr>
            <a:xfrm rot="5400000">
              <a:off x="5889523" y="2542067"/>
              <a:ext cx="217969" cy="953543"/>
            </a:xfrm>
            <a:prstGeom prst="downArrow">
              <a:avLst>
                <a:gd name="adj1" fmla="val 50000"/>
                <a:gd name="adj2" fmla="val 114756"/>
              </a:avLst>
            </a:prstGeom>
            <a:solidFill>
              <a:srgbClr val="FF9797"/>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375650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角丸四角形 35"/>
          <p:cNvSpPr/>
          <p:nvPr/>
        </p:nvSpPr>
        <p:spPr>
          <a:xfrm>
            <a:off x="756148" y="2575682"/>
            <a:ext cx="4347465" cy="3558522"/>
          </a:xfrm>
          <a:prstGeom prst="roundRect">
            <a:avLst/>
          </a:prstGeom>
          <a:solidFill>
            <a:schemeClr val="bg1"/>
          </a:solidFill>
          <a:ln w="31750">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1919723" y="6243800"/>
            <a:ext cx="1997552" cy="45759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rPr>
              <a:t>クローン位置</a:t>
            </a:r>
            <a:r>
              <a:rPr kumimoji="1" lang="ja-JP" altLang="en-US" sz="1600" dirty="0" smtClean="0">
                <a:solidFill>
                  <a:schemeClr val="tx1"/>
                </a:solidFill>
                <a:latin typeface="メイリオ" panose="020B0604030504040204" pitchFamily="50" charset="-128"/>
                <a:ea typeface="メイリオ" panose="020B0604030504040204" pitchFamily="50" charset="-128"/>
              </a:rPr>
              <a:t>情報</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13" name="Text Box 6"/>
          <p:cNvSpPr txBox="1">
            <a:spLocks noChangeArrowheads="1"/>
          </p:cNvSpPr>
          <p:nvPr/>
        </p:nvSpPr>
        <p:spPr bwMode="auto">
          <a:xfrm>
            <a:off x="1305298" y="2388406"/>
            <a:ext cx="1117787" cy="287281"/>
          </a:xfrm>
          <a:prstGeom prst="rect">
            <a:avLst/>
          </a:prstGeom>
          <a:solidFill>
            <a:schemeClr val="bg1"/>
          </a:solidFill>
          <a:ln w="28575">
            <a:noFill/>
            <a:miter lim="800000"/>
            <a:headEnd/>
            <a:tailEnd/>
          </a:ln>
          <a:effectLst/>
        </p:spPr>
        <p:txBody>
          <a:bodyPr wrap="square" lIns="0" tIns="36000" rIns="0" bIns="0">
            <a:noAutofit/>
          </a:bodyPr>
          <a:lstStyle/>
          <a:p>
            <a:pPr algn="ctr">
              <a:lnSpc>
                <a:spcPct val="100000"/>
              </a:lnSpc>
              <a:spcBef>
                <a:spcPct val="50000"/>
              </a:spcBef>
              <a:buClrTx/>
              <a:buSzTx/>
              <a:buFontTx/>
              <a:buNone/>
            </a:pPr>
            <a:r>
              <a:rPr lang="en-US" altLang="ja-JP" sz="1400" dirty="0" smtClean="0">
                <a:latin typeface="メイリオ" panose="020B0604030504040204" pitchFamily="50" charset="-128"/>
                <a:ea typeface="メイリオ" panose="020B0604030504040204" pitchFamily="50" charset="-128"/>
              </a:rPr>
              <a:t>CCFinderSW</a:t>
            </a:r>
            <a:endParaRPr lang="en-US" altLang="ja-JP" dirty="0">
              <a:latin typeface="メイリオ" panose="020B0604030504040204" pitchFamily="50" charset="-128"/>
              <a:ea typeface="メイリオ" panose="020B0604030504040204" pitchFamily="50" charset="-128"/>
            </a:endParaRPr>
          </a:p>
        </p:txBody>
      </p:sp>
      <p:sp>
        <p:nvSpPr>
          <p:cNvPr id="16" name="円/楕円 15"/>
          <p:cNvSpPr/>
          <p:nvPr/>
        </p:nvSpPr>
        <p:spPr>
          <a:xfrm>
            <a:off x="1902063" y="1902231"/>
            <a:ext cx="2032873" cy="418228"/>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lstStyle/>
          <a:p>
            <a:pPr algn="ctr"/>
            <a:r>
              <a:rPr kumimoji="1" lang="ja-JP" altLang="en-US" dirty="0" smtClean="0">
                <a:solidFill>
                  <a:schemeClr val="tx1"/>
                </a:solidFill>
                <a:latin typeface="メイリオ" panose="020B0604030504040204" pitchFamily="50" charset="-128"/>
                <a:ea typeface="メイリオ" panose="020B0604030504040204" pitchFamily="50" charset="-128"/>
              </a:rPr>
              <a:t>ソースファイル</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5" name="Text Box 9"/>
          <p:cNvSpPr txBox="1">
            <a:spLocks noChangeArrowheads="1"/>
          </p:cNvSpPr>
          <p:nvPr/>
        </p:nvSpPr>
        <p:spPr bwMode="auto">
          <a:xfrm>
            <a:off x="1035101" y="5507868"/>
            <a:ext cx="3766799" cy="375039"/>
          </a:xfrm>
          <a:prstGeom prst="rect">
            <a:avLst/>
          </a:prstGeom>
          <a:solidFill>
            <a:srgbClr val="FFFFE6"/>
          </a:solidFill>
          <a:ln w="19050">
            <a:solidFill>
              <a:schemeClr val="tx1"/>
            </a:solidFill>
            <a:miter lim="800000"/>
            <a:headEnd/>
            <a:tailEnd/>
          </a:ln>
          <a:effectLst/>
        </p:spPr>
        <p:txBody>
          <a:bodyPr wrap="square" lIns="0" tIns="108000" rIns="0" anchor="ctr" anchorCtr="1">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クローン</a:t>
            </a:r>
            <a:r>
              <a:rPr lang="ja-JP" altLang="en-US" sz="2000" dirty="0" smtClean="0">
                <a:latin typeface="メイリオ" panose="020B0604030504040204" pitchFamily="50" charset="-128"/>
                <a:ea typeface="メイリオ" panose="020B0604030504040204" pitchFamily="50" charset="-128"/>
              </a:rPr>
              <a:t>検出・出力</a:t>
            </a:r>
            <a:endParaRPr lang="en-US" altLang="ja-JP" sz="2000" dirty="0">
              <a:latin typeface="メイリオ" panose="020B0604030504040204" pitchFamily="50" charset="-128"/>
              <a:ea typeface="メイリオ" panose="020B0604030504040204" pitchFamily="50" charset="-128"/>
            </a:endParaRPr>
          </a:p>
        </p:txBody>
      </p:sp>
      <p:sp>
        <p:nvSpPr>
          <p:cNvPr id="26" name="Text Box 6"/>
          <p:cNvSpPr txBox="1">
            <a:spLocks noChangeArrowheads="1"/>
          </p:cNvSpPr>
          <p:nvPr/>
        </p:nvSpPr>
        <p:spPr bwMode="auto">
          <a:xfrm>
            <a:off x="1035102" y="4715714"/>
            <a:ext cx="3766800" cy="375461"/>
          </a:xfrm>
          <a:prstGeom prst="rect">
            <a:avLst/>
          </a:prstGeom>
          <a:solidFill>
            <a:srgbClr val="D7E7F5"/>
          </a:solidFill>
          <a:ln w="19050">
            <a:solidFill>
              <a:schemeClr val="tx1"/>
            </a:solidFill>
            <a:miter lim="800000"/>
            <a:headEnd/>
            <a:tailEnd/>
          </a:ln>
          <a:effectLst/>
        </p:spPr>
        <p:txBody>
          <a:bodyPr wrap="square" lIns="0" tIns="108000" rIns="0" anchor="ctr" anchorCtr="1">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変換処理</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2650549" y="3490093"/>
            <a:ext cx="2146262" cy="390194"/>
          </a:xfrm>
          <a:prstGeom prst="rect">
            <a:avLst/>
          </a:prstGeom>
          <a:solidFill>
            <a:srgbClr val="D5FFDC"/>
          </a:solidFill>
          <a:ln w="19050">
            <a:solidFill>
              <a:schemeClr val="tx1"/>
            </a:solidFill>
            <a:miter lim="800000"/>
            <a:headEnd/>
            <a:tailEnd/>
          </a:ln>
          <a:effectLst/>
        </p:spPr>
        <p:txBody>
          <a:bodyPr wrap="square" lIns="0" tIns="108000" rIns="0" anchor="ctr" anchorCtr="1">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字句</a:t>
            </a:r>
            <a:r>
              <a:rPr lang="ja-JP" altLang="en-US" sz="2000" dirty="0" smtClean="0">
                <a:latin typeface="メイリオ" panose="020B0604030504040204" pitchFamily="50" charset="-128"/>
                <a:ea typeface="メイリオ" panose="020B0604030504040204" pitchFamily="50" charset="-128"/>
              </a:rPr>
              <a:t>分割</a:t>
            </a:r>
            <a:endParaRPr lang="en-US" altLang="ja-JP" sz="2000" dirty="0">
              <a:latin typeface="メイリオ" panose="020B0604030504040204" pitchFamily="50" charset="-128"/>
              <a:ea typeface="メイリオ" panose="020B0604030504040204" pitchFamily="50" charset="-128"/>
            </a:endParaRPr>
          </a:p>
        </p:txBody>
      </p:sp>
      <p:sp>
        <p:nvSpPr>
          <p:cNvPr id="27" name="Text Box 6"/>
          <p:cNvSpPr txBox="1">
            <a:spLocks noChangeArrowheads="1"/>
          </p:cNvSpPr>
          <p:nvPr/>
        </p:nvSpPr>
        <p:spPr bwMode="auto">
          <a:xfrm>
            <a:off x="2650547" y="2775694"/>
            <a:ext cx="2146263" cy="722270"/>
          </a:xfrm>
          <a:prstGeom prst="rect">
            <a:avLst/>
          </a:prstGeom>
          <a:solidFill>
            <a:srgbClr val="FFC3AB"/>
          </a:solidFill>
          <a:ln w="19050">
            <a:solidFill>
              <a:schemeClr val="tx1"/>
            </a:solidFill>
            <a:miter lim="800000"/>
            <a:headEnd/>
            <a:tailEnd/>
          </a:ln>
          <a:effectLst/>
        </p:spPr>
        <p:txBody>
          <a:bodyPr wrap="square" lIns="0" tIns="108000" rIns="0" bIns="0" anchor="ctr" anchorCtr="1">
            <a:noAutofit/>
          </a:bodyPr>
          <a:lstStyle/>
          <a:p>
            <a:pPr algn="ctr">
              <a:lnSpc>
                <a:spcPts val="18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正規</a:t>
            </a:r>
            <a:r>
              <a:rPr lang="ja-JP" altLang="en-US" sz="2000" dirty="0" smtClean="0">
                <a:latin typeface="メイリオ" panose="020B0604030504040204" pitchFamily="50" charset="-128"/>
                <a:ea typeface="メイリオ" panose="020B0604030504040204" pitchFamily="50" charset="-128"/>
              </a:rPr>
              <a:t>表現を用いた</a:t>
            </a:r>
            <a:endParaRPr lang="en-US" altLang="ja-JP" sz="2000" dirty="0" smtClean="0">
              <a:latin typeface="メイリオ" panose="020B0604030504040204" pitchFamily="50" charset="-128"/>
              <a:ea typeface="メイリオ" panose="020B0604030504040204" pitchFamily="50" charset="-128"/>
            </a:endParaRPr>
          </a:p>
          <a:p>
            <a:pPr algn="ctr">
              <a:lnSpc>
                <a:spcPts val="16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コメント除去</a:t>
            </a:r>
            <a:endParaRPr lang="en-US" altLang="ja-JP" sz="2000" dirty="0">
              <a:latin typeface="メイリオ" panose="020B0604030504040204" pitchFamily="50" charset="-128"/>
              <a:ea typeface="メイリオ" panose="020B0604030504040204" pitchFamily="50" charset="-128"/>
            </a:endParaRPr>
          </a:p>
        </p:txBody>
      </p:sp>
      <p:sp>
        <p:nvSpPr>
          <p:cNvPr id="28" name="Text Box 6"/>
          <p:cNvSpPr txBox="1">
            <a:spLocks noChangeArrowheads="1"/>
          </p:cNvSpPr>
          <p:nvPr/>
        </p:nvSpPr>
        <p:spPr bwMode="auto">
          <a:xfrm>
            <a:off x="1035101" y="2775693"/>
            <a:ext cx="1615446" cy="1489011"/>
          </a:xfrm>
          <a:prstGeom prst="rect">
            <a:avLst/>
          </a:prstGeom>
          <a:solidFill>
            <a:srgbClr val="D5FFDC"/>
          </a:solidFill>
          <a:ln w="19050">
            <a:solidFill>
              <a:schemeClr val="tx1"/>
            </a:solidFill>
            <a:miter lim="800000"/>
            <a:headEnd/>
            <a:tailEnd/>
          </a:ln>
          <a:effectLst/>
        </p:spPr>
        <p:txBody>
          <a:bodyPr wrap="square" lIns="0" tIns="108000" rIns="0" anchor="ctr" anchorCtr="1">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字句解析</a:t>
            </a:r>
            <a:endParaRPr lang="en-US" altLang="ja-JP" sz="2000" dirty="0">
              <a:latin typeface="メイリオ" panose="020B0604030504040204" pitchFamily="50" charset="-128"/>
              <a:ea typeface="メイリオ" panose="020B0604030504040204" pitchFamily="50" charset="-128"/>
            </a:endParaRPr>
          </a:p>
        </p:txBody>
      </p:sp>
      <p:sp>
        <p:nvSpPr>
          <p:cNvPr id="30" name="下矢印 29"/>
          <p:cNvSpPr/>
          <p:nvPr/>
        </p:nvSpPr>
        <p:spPr>
          <a:xfrm>
            <a:off x="2598556" y="5947182"/>
            <a:ext cx="639888" cy="31598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9" name="下矢印 38"/>
          <p:cNvSpPr/>
          <p:nvPr/>
        </p:nvSpPr>
        <p:spPr>
          <a:xfrm>
            <a:off x="2598556" y="5142245"/>
            <a:ext cx="639888" cy="31598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0" name="Text Box 6"/>
          <p:cNvSpPr txBox="1">
            <a:spLocks noChangeArrowheads="1"/>
          </p:cNvSpPr>
          <p:nvPr/>
        </p:nvSpPr>
        <p:spPr bwMode="auto">
          <a:xfrm>
            <a:off x="2650547" y="3880288"/>
            <a:ext cx="2146263" cy="384416"/>
          </a:xfrm>
          <a:prstGeom prst="rect">
            <a:avLst/>
          </a:prstGeom>
          <a:solidFill>
            <a:srgbClr val="FFC3AB"/>
          </a:solidFill>
          <a:ln w="19050">
            <a:solidFill>
              <a:schemeClr val="tx1"/>
            </a:solidFill>
            <a:miter lim="800000"/>
            <a:headEnd/>
            <a:tailEnd/>
          </a:ln>
          <a:effectLst/>
        </p:spPr>
        <p:txBody>
          <a:bodyPr wrap="square" lIns="0" tIns="108000" rIns="0" bIns="0" anchor="ctr" anchorCtr="1">
            <a:noAutofit/>
          </a:bodyPr>
          <a:lstStyle/>
          <a:p>
            <a:pPr algn="ctr">
              <a:lnSpc>
                <a:spcPts val="18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識別子判別</a:t>
            </a:r>
            <a:endParaRPr lang="en-US" altLang="ja-JP" sz="2000" dirty="0">
              <a:latin typeface="メイリオ" panose="020B0604030504040204" pitchFamily="50" charset="-128"/>
              <a:ea typeface="メイリオ" panose="020B0604030504040204" pitchFamily="50" charset="-128"/>
            </a:endParaRPr>
          </a:p>
        </p:txBody>
      </p:sp>
      <p:sp>
        <p:nvSpPr>
          <p:cNvPr id="41" name="下矢印 40"/>
          <p:cNvSpPr/>
          <p:nvPr/>
        </p:nvSpPr>
        <p:spPr>
          <a:xfrm>
            <a:off x="2598556" y="4332714"/>
            <a:ext cx="639888" cy="31598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2" name="下矢印 41"/>
          <p:cNvSpPr/>
          <p:nvPr/>
        </p:nvSpPr>
        <p:spPr>
          <a:xfrm>
            <a:off x="2598556" y="2321414"/>
            <a:ext cx="639888" cy="413383"/>
          </a:xfrm>
          <a:prstGeom prst="downArrow">
            <a:avLst>
              <a:gd name="adj1" fmla="val 50000"/>
              <a:gd name="adj2" fmla="val 35926"/>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9" name="下矢印 58"/>
          <p:cNvSpPr/>
          <p:nvPr/>
        </p:nvSpPr>
        <p:spPr>
          <a:xfrm rot="5400000">
            <a:off x="4987094" y="2898009"/>
            <a:ext cx="217969" cy="504296"/>
          </a:xfrm>
          <a:prstGeom prst="downArrow">
            <a:avLst>
              <a:gd name="adj1" fmla="val 50000"/>
              <a:gd name="adj2" fmla="val 114756"/>
            </a:avLst>
          </a:prstGeom>
          <a:solidFill>
            <a:srgbClr val="FFBDBD"/>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下矢印 59"/>
          <p:cNvSpPr/>
          <p:nvPr/>
        </p:nvSpPr>
        <p:spPr>
          <a:xfrm rot="5400000">
            <a:off x="4979123" y="3823370"/>
            <a:ext cx="217969" cy="504296"/>
          </a:xfrm>
          <a:prstGeom prst="downArrow">
            <a:avLst>
              <a:gd name="adj1" fmla="val 50000"/>
              <a:gd name="adj2" fmla="val 114756"/>
            </a:avLst>
          </a:prstGeom>
          <a:solidFill>
            <a:srgbClr val="FFBDBD"/>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矢印コネクタ 50"/>
          <p:cNvCxnSpPr>
            <a:stCxn id="54" idx="0"/>
            <a:endCxn id="40" idx="3"/>
          </p:cNvCxnSpPr>
          <p:nvPr/>
        </p:nvCxnSpPr>
        <p:spPr>
          <a:xfrm flipH="1">
            <a:off x="4796810" y="892162"/>
            <a:ext cx="145284" cy="3180334"/>
          </a:xfrm>
          <a:prstGeom prst="straightConnector1">
            <a:avLst/>
          </a:prstGeom>
          <a:ln w="50800" cmpd="sng">
            <a:solidFill>
              <a:srgbClr val="FF0000"/>
            </a:solidFill>
            <a:tailEnd type="triangle"/>
          </a:ln>
          <a:effectLst>
            <a:outerShdw blurRad="88900" dist="25400" dir="2700000" algn="ctr" rotWithShape="0">
              <a:srgbClr val="000000">
                <a:alpha val="33000"/>
              </a:srgbClr>
            </a:outerShdw>
          </a:effectLst>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a:stCxn id="54" idx="0"/>
            <a:endCxn id="27" idx="0"/>
          </p:cNvCxnSpPr>
          <p:nvPr/>
        </p:nvCxnSpPr>
        <p:spPr>
          <a:xfrm flipH="1">
            <a:off x="3723679" y="892162"/>
            <a:ext cx="1218415" cy="1883532"/>
          </a:xfrm>
          <a:prstGeom prst="straightConnector1">
            <a:avLst/>
          </a:prstGeom>
          <a:ln w="50800" cmpd="sng">
            <a:solidFill>
              <a:srgbClr val="FF0000"/>
            </a:solidFill>
            <a:tailEnd type="triangle"/>
          </a:ln>
          <a:effectLst>
            <a:outerShdw blurRad="88900" dist="25400" dir="2700000" algn="ctr" rotWithShape="0">
              <a:srgbClr val="000000">
                <a:alpha val="33000"/>
              </a:srgbClr>
            </a:outerShdw>
          </a:effectLst>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a:stCxn id="54" idx="0"/>
          </p:cNvCxnSpPr>
          <p:nvPr/>
        </p:nvCxnSpPr>
        <p:spPr>
          <a:xfrm>
            <a:off x="4942094" y="892162"/>
            <a:ext cx="971157" cy="1336802"/>
          </a:xfrm>
          <a:prstGeom prst="straightConnector1">
            <a:avLst/>
          </a:prstGeom>
          <a:ln w="50800" cmpd="sng">
            <a:solidFill>
              <a:srgbClr val="FF0000"/>
            </a:solidFill>
            <a:tailEnd type="triangle"/>
          </a:ln>
          <a:effectLst>
            <a:outerShdw blurRad="88900" dist="25400" dir="2700000" algn="ctr" rotWithShape="0">
              <a:srgbClr val="000000">
                <a:alpha val="33000"/>
              </a:srgbClr>
            </a:outerShdw>
          </a:effectLst>
        </p:spPr>
        <p:style>
          <a:lnRef idx="1">
            <a:schemeClr val="accent1"/>
          </a:lnRef>
          <a:fillRef idx="0">
            <a:schemeClr val="accent1"/>
          </a:fillRef>
          <a:effectRef idx="0">
            <a:schemeClr val="accent1"/>
          </a:effectRef>
          <a:fontRef idx="minor">
            <a:schemeClr val="tx1"/>
          </a:fontRef>
        </p:style>
      </p:cxnSp>
      <p:sp>
        <p:nvSpPr>
          <p:cNvPr id="32" name="正方形/長方形 31"/>
          <p:cNvSpPr/>
          <p:nvPr/>
        </p:nvSpPr>
        <p:spPr>
          <a:xfrm>
            <a:off x="3580567" y="896220"/>
            <a:ext cx="2743338" cy="580805"/>
          </a:xfrm>
          <a:prstGeom prst="rect">
            <a:avLst/>
          </a:prstGeom>
          <a:ln>
            <a:noFill/>
          </a:ln>
          <a:effectLst/>
        </p:spPr>
        <p:style>
          <a:lnRef idx="2">
            <a:schemeClr val="accent2"/>
          </a:lnRef>
          <a:fillRef idx="1">
            <a:schemeClr val="lt1"/>
          </a:fillRef>
          <a:effectRef idx="0">
            <a:schemeClr val="accent2"/>
          </a:effectRef>
          <a:fontRef idx="minor">
            <a:schemeClr val="dk1"/>
          </a:fontRef>
        </p:style>
        <p:txBody>
          <a:bodyPr bIns="0"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38" name="下矢印 37"/>
          <p:cNvSpPr/>
          <p:nvPr/>
        </p:nvSpPr>
        <p:spPr>
          <a:xfrm>
            <a:off x="6946021" y="2321415"/>
            <a:ext cx="384203" cy="1521812"/>
          </a:xfrm>
          <a:prstGeom prst="downArrow">
            <a:avLst>
              <a:gd name="adj1" fmla="val 50000"/>
              <a:gd name="adj2" fmla="val 26317"/>
            </a:avLst>
          </a:prstGeom>
          <a:solidFill>
            <a:srgbClr val="FFBDB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34" name="下矢印 33"/>
          <p:cNvSpPr/>
          <p:nvPr/>
        </p:nvSpPr>
        <p:spPr>
          <a:xfrm>
            <a:off x="6269474" y="2345535"/>
            <a:ext cx="384203" cy="482620"/>
          </a:xfrm>
          <a:prstGeom prst="downArrow">
            <a:avLst>
              <a:gd name="adj1" fmla="val 50000"/>
              <a:gd name="adj2" fmla="val 26317"/>
            </a:avLst>
          </a:prstGeom>
          <a:solidFill>
            <a:srgbClr val="FFBDB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 name="タイトル 1"/>
          <p:cNvSpPr>
            <a:spLocks noGrp="1"/>
          </p:cNvSpPr>
          <p:nvPr>
            <p:ph type="title"/>
          </p:nvPr>
        </p:nvSpPr>
        <p:spPr/>
        <p:txBody>
          <a:bodyPr/>
          <a:lstStyle/>
          <a:p>
            <a:r>
              <a:rPr lang="ja-JP" altLang="en-US" dirty="0" smtClean="0"/>
              <a:t>構文定義記述解析モジュールの概要</a:t>
            </a:r>
            <a:endParaRPr 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12</a:t>
            </a:fld>
            <a:endParaRPr lang="ja-JP" altLang="en-US" dirty="0">
              <a:solidFill>
                <a:srgbClr val="000000"/>
              </a:solidFill>
            </a:endParaRPr>
          </a:p>
        </p:txBody>
      </p:sp>
      <p:sp>
        <p:nvSpPr>
          <p:cNvPr id="10" name="円/楕円 9"/>
          <p:cNvSpPr/>
          <p:nvPr/>
        </p:nvSpPr>
        <p:spPr>
          <a:xfrm>
            <a:off x="5885851" y="1419367"/>
            <a:ext cx="1798152" cy="388076"/>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lstStyle/>
          <a:p>
            <a:pPr algn="ctr"/>
            <a:r>
              <a:rPr kumimoji="1" lang="ja-JP" altLang="en-US" dirty="0" smtClean="0">
                <a:solidFill>
                  <a:schemeClr val="tx1"/>
                </a:solidFill>
                <a:latin typeface="メイリオ" panose="020B0604030504040204" pitchFamily="50" charset="-128"/>
                <a:ea typeface="メイリオ" panose="020B0604030504040204" pitchFamily="50" charset="-128"/>
              </a:rPr>
              <a:t>構文定義記述</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19" name="円/楕円 18"/>
          <p:cNvSpPr/>
          <p:nvPr/>
        </p:nvSpPr>
        <p:spPr>
          <a:xfrm>
            <a:off x="5379405" y="2828155"/>
            <a:ext cx="2850195" cy="63066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lstStyle/>
          <a:p>
            <a:pPr algn="ctr"/>
            <a:r>
              <a:rPr kumimoji="1" lang="ja-JP" altLang="en-US" dirty="0" smtClean="0">
                <a:solidFill>
                  <a:schemeClr val="tx1"/>
                </a:solidFill>
                <a:latin typeface="メイリオ" panose="020B0604030504040204" pitchFamily="50" charset="-128"/>
                <a:ea typeface="メイリオ" panose="020B0604030504040204" pitchFamily="50" charset="-128"/>
              </a:rPr>
              <a:t>コメント・文字列</a:t>
            </a:r>
            <a:endParaRPr kumimoji="1" lang="en-US" altLang="ja-JP"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dirty="0" smtClean="0">
                <a:solidFill>
                  <a:schemeClr val="tx1"/>
                </a:solidFill>
                <a:latin typeface="メイリオ" panose="020B0604030504040204" pitchFamily="50" charset="-128"/>
                <a:ea typeface="メイリオ" panose="020B0604030504040204" pitchFamily="50" charset="-128"/>
              </a:rPr>
              <a:t>を表す正規表現</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20" name="円/楕円 19"/>
          <p:cNvSpPr/>
          <p:nvPr/>
        </p:nvSpPr>
        <p:spPr>
          <a:xfrm>
            <a:off x="5379404" y="3866091"/>
            <a:ext cx="2850195" cy="39861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lstStyle/>
          <a:p>
            <a:pPr algn="ctr"/>
            <a:r>
              <a:rPr kumimoji="1" lang="ja-JP" altLang="en-US" dirty="0" smtClean="0">
                <a:solidFill>
                  <a:schemeClr val="tx1"/>
                </a:solidFill>
                <a:latin typeface="メイリオ" panose="020B0604030504040204" pitchFamily="50" charset="-128"/>
                <a:ea typeface="メイリオ" panose="020B0604030504040204" pitchFamily="50" charset="-128"/>
              </a:rPr>
              <a:t>予約語</a:t>
            </a:r>
            <a:r>
              <a:rPr lang="ja-JP" altLang="en-US" dirty="0" smtClean="0">
                <a:solidFill>
                  <a:schemeClr val="tx1"/>
                </a:solidFill>
                <a:latin typeface="メイリオ" panose="020B0604030504040204" pitchFamily="50" charset="-128"/>
                <a:ea typeface="メイリオ" panose="020B0604030504040204" pitchFamily="50" charset="-128"/>
              </a:rPr>
              <a:t>を表す正規表現</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48" name="下矢印 47"/>
          <p:cNvSpPr/>
          <p:nvPr/>
        </p:nvSpPr>
        <p:spPr>
          <a:xfrm>
            <a:off x="6464983" y="1830307"/>
            <a:ext cx="639888" cy="31598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8" name="Text Box 6"/>
          <p:cNvSpPr txBox="1">
            <a:spLocks noChangeArrowheads="1"/>
          </p:cNvSpPr>
          <p:nvPr/>
        </p:nvSpPr>
        <p:spPr bwMode="auto">
          <a:xfrm>
            <a:off x="5110042" y="2221409"/>
            <a:ext cx="3349770" cy="365808"/>
          </a:xfrm>
          <a:prstGeom prst="rect">
            <a:avLst/>
          </a:prstGeom>
          <a:solidFill>
            <a:srgbClr val="FFC3AB"/>
          </a:solidFill>
          <a:ln w="19050">
            <a:solidFill>
              <a:schemeClr val="tx1"/>
            </a:solidFill>
            <a:miter lim="800000"/>
            <a:headEnd/>
            <a:tailEnd/>
          </a:ln>
          <a:effectLst/>
        </p:spPr>
        <p:txBody>
          <a:bodyPr wrap="square" lIns="0" tIns="108000" rIns="0" bIns="0" anchor="ctr" anchorCtr="1">
            <a:noAutofit/>
          </a:bodyPr>
          <a:lstStyle/>
          <a:p>
            <a:pPr algn="ctr">
              <a:lnSpc>
                <a:spcPts val="16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構文定義</a:t>
            </a:r>
            <a:r>
              <a:rPr lang="ja-JP" altLang="en-US" sz="2000" dirty="0">
                <a:latin typeface="メイリオ" panose="020B0604030504040204" pitchFamily="50" charset="-128"/>
                <a:ea typeface="メイリオ" panose="020B0604030504040204" pitchFamily="50" charset="-128"/>
              </a:rPr>
              <a:t>記述</a:t>
            </a:r>
            <a:r>
              <a:rPr lang="ja-JP" altLang="en-US" sz="2000" dirty="0" smtClean="0">
                <a:latin typeface="メイリオ" panose="020B0604030504040204" pitchFamily="50" charset="-128"/>
                <a:ea typeface="メイリオ" panose="020B0604030504040204" pitchFamily="50" charset="-128"/>
              </a:rPr>
              <a:t>解析モジュール</a:t>
            </a:r>
            <a:endParaRPr lang="en-US" altLang="ja-JP" sz="2000" dirty="0">
              <a:latin typeface="メイリオ" panose="020B0604030504040204" pitchFamily="50" charset="-128"/>
              <a:ea typeface="メイリオ" panose="020B0604030504040204" pitchFamily="50" charset="-128"/>
            </a:endParaRPr>
          </a:p>
        </p:txBody>
      </p:sp>
      <p:sp>
        <p:nvSpPr>
          <p:cNvPr id="54" name="正方形/長方形 53"/>
          <p:cNvSpPr/>
          <p:nvPr/>
        </p:nvSpPr>
        <p:spPr>
          <a:xfrm>
            <a:off x="3570425" y="892162"/>
            <a:ext cx="2743338" cy="580805"/>
          </a:xfrm>
          <a:prstGeom prst="rect">
            <a:avLst/>
          </a:prstGeom>
          <a:ln>
            <a:solidFill>
              <a:srgbClr val="FF0000"/>
            </a:solidFill>
          </a:ln>
          <a:effectLst>
            <a:outerShdw blurRad="76200" dist="25400" dir="1260000" algn="ctr" rotWithShape="0">
              <a:srgbClr val="000000">
                <a:alpha val="38000"/>
              </a:srgbClr>
            </a:outerShdw>
          </a:effectLst>
        </p:spPr>
        <p:style>
          <a:lnRef idx="2">
            <a:schemeClr val="accent2"/>
          </a:lnRef>
          <a:fillRef idx="1">
            <a:schemeClr val="lt1"/>
          </a:fillRef>
          <a:effectRef idx="0">
            <a:schemeClr val="accent2"/>
          </a:effectRef>
          <a:fontRef idx="minor">
            <a:schemeClr val="dk1"/>
          </a:fontRef>
        </p:style>
        <p:txBody>
          <a:bodyPr bIns="0" rtlCol="0" anchor="ctr"/>
          <a:lstStyle/>
          <a:p>
            <a:pPr algn="ctr"/>
            <a:r>
              <a:rPr kumimoji="1" lang="ja-JP" altLang="en-US" dirty="0" smtClean="0">
                <a:latin typeface="メイリオ" panose="020B0604030504040204" pitchFamily="50" charset="-128"/>
                <a:ea typeface="メイリオ" panose="020B0604030504040204" pitchFamily="50" charset="-128"/>
              </a:rPr>
              <a:t>今回新たに開発した部分</a:t>
            </a:r>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159630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fade">
                                      <p:cBhvr>
                                        <p:cTn id="7" dur="500"/>
                                        <p:tgtEl>
                                          <p:spTgt spid="53"/>
                                        </p:tgtEl>
                                      </p:cBhvr>
                                    </p:animEffect>
                                  </p:childTnLst>
                                </p:cTn>
                              </p:par>
                              <p:par>
                                <p:cTn id="8" presetID="10" presetClass="entr" presetSubtype="0" fill="hold" nodeType="withEffect">
                                  <p:stCondLst>
                                    <p:cond delay="0"/>
                                  </p:stCondLst>
                                  <p:childTnLst>
                                    <p:set>
                                      <p:cBhvr>
                                        <p:cTn id="9" dur="1" fill="hold">
                                          <p:stCondLst>
                                            <p:cond delay="0"/>
                                          </p:stCondLst>
                                        </p:cTn>
                                        <p:tgtEl>
                                          <p:spTgt spid="51"/>
                                        </p:tgtEl>
                                        <p:attrNameLst>
                                          <p:attrName>style.visibility</p:attrName>
                                        </p:attrNameLst>
                                      </p:cBhvr>
                                      <p:to>
                                        <p:strVal val="visible"/>
                                      </p:to>
                                    </p:set>
                                    <p:animEffect transition="in" filter="fade">
                                      <p:cBhvr>
                                        <p:cTn id="10" dur="500"/>
                                        <p:tgtEl>
                                          <p:spTgt spid="51"/>
                                        </p:tgtEl>
                                      </p:cBhvr>
                                    </p:animEffect>
                                  </p:childTnLst>
                                </p:cTn>
                              </p:par>
                              <p:par>
                                <p:cTn id="11" presetID="10" presetClass="entr" presetSubtype="0" fill="hold" nodeType="withEffect">
                                  <p:stCondLst>
                                    <p:cond delay="0"/>
                                  </p:stCondLst>
                                  <p:childTnLst>
                                    <p:set>
                                      <p:cBhvr>
                                        <p:cTn id="12" dur="1" fill="hold">
                                          <p:stCondLst>
                                            <p:cond delay="0"/>
                                          </p:stCondLst>
                                        </p:cTn>
                                        <p:tgtEl>
                                          <p:spTgt spid="52"/>
                                        </p:tgtEl>
                                        <p:attrNameLst>
                                          <p:attrName>style.visibility</p:attrName>
                                        </p:attrNameLst>
                                      </p:cBhvr>
                                      <p:to>
                                        <p:strVal val="visible"/>
                                      </p:to>
                                    </p:set>
                                    <p:animEffect transition="in" filter="fade">
                                      <p:cBhvr>
                                        <p:cTn id="13" dur="500"/>
                                        <p:tgtEl>
                                          <p:spTgt spid="5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4"/>
                                        </p:tgtEl>
                                        <p:attrNameLst>
                                          <p:attrName>style.visibility</p:attrName>
                                        </p:attrNameLst>
                                      </p:cBhvr>
                                      <p:to>
                                        <p:strVal val="visible"/>
                                      </p:to>
                                    </p:set>
                                    <p:animEffect transition="in" filter="fade">
                                      <p:cBhvr>
                                        <p:cTn id="16"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構文定義記述解析モジュールの実装</a:t>
            </a:r>
            <a:endParaRPr kumimoji="1" lang="ja-JP" altLang="en-US" dirty="0"/>
          </a:p>
        </p:txBody>
      </p:sp>
      <p:sp>
        <p:nvSpPr>
          <p:cNvPr id="3" name="コンテンツ プレースホルダー 2"/>
          <p:cNvSpPr>
            <a:spLocks noGrp="1"/>
          </p:cNvSpPr>
          <p:nvPr>
            <p:ph idx="1"/>
          </p:nvPr>
        </p:nvSpPr>
        <p:spPr>
          <a:xfrm>
            <a:off x="457200" y="936130"/>
            <a:ext cx="8229600" cy="2621378"/>
          </a:xfrm>
        </p:spPr>
        <p:txBody>
          <a:bodyPr/>
          <a:lstStyle/>
          <a:p>
            <a:pPr>
              <a:buFont typeface="Wingdings" panose="05000000000000000000" pitchFamily="2" charset="2"/>
              <a:buChar char="l"/>
            </a:pPr>
            <a:r>
              <a:rPr lang="en-US" altLang="ja-JP" dirty="0" smtClean="0"/>
              <a:t>ANTLR </a:t>
            </a:r>
            <a:r>
              <a:rPr lang="ja-JP" altLang="en-US" dirty="0" smtClean="0"/>
              <a:t>の構文定義記述から </a:t>
            </a:r>
            <a:r>
              <a:rPr lang="en-US" altLang="ja-JP" dirty="0" smtClean="0"/>
              <a:t>3 </a:t>
            </a:r>
            <a:r>
              <a:rPr lang="ja-JP" altLang="en-US" dirty="0" err="1" smtClean="0"/>
              <a:t>つの</a:t>
            </a:r>
            <a:r>
              <a:rPr lang="ja-JP" altLang="en-US" dirty="0" smtClean="0"/>
              <a:t>情報を抽出する</a:t>
            </a:r>
            <a:endParaRPr lang="en-US" altLang="ja-JP" dirty="0" smtClean="0"/>
          </a:p>
          <a:p>
            <a:pPr marL="457200" indent="-457200">
              <a:buFont typeface="+mj-lt"/>
              <a:buAutoNum type="arabicPeriod"/>
            </a:pPr>
            <a:r>
              <a:rPr lang="ja-JP" altLang="en-US" dirty="0" smtClean="0"/>
              <a:t> </a:t>
            </a:r>
            <a:r>
              <a:rPr lang="ja-JP" altLang="en-US" dirty="0" smtClean="0">
                <a:solidFill>
                  <a:srgbClr val="FF0000"/>
                </a:solidFill>
              </a:rPr>
              <a:t>コメント</a:t>
            </a:r>
            <a:r>
              <a:rPr lang="ja-JP" altLang="en-US" dirty="0"/>
              <a:t>ルール</a:t>
            </a:r>
            <a:r>
              <a:rPr lang="ja-JP" altLang="en-US" dirty="0" smtClean="0"/>
              <a:t>の抽出と正規表現への変換</a:t>
            </a:r>
            <a:endParaRPr lang="en-US" altLang="ja-JP" dirty="0" smtClean="0"/>
          </a:p>
          <a:p>
            <a:pPr marL="457200" indent="-457200">
              <a:buFont typeface="+mj-lt"/>
              <a:buAutoNum type="arabicPeriod"/>
            </a:pPr>
            <a:endParaRPr kumimoji="1" lang="en-US" altLang="ja-JP" dirty="0"/>
          </a:p>
          <a:p>
            <a:pPr marL="457200" indent="-457200">
              <a:buFont typeface="+mj-lt"/>
              <a:buAutoNum type="arabicPeriod"/>
            </a:pPr>
            <a:r>
              <a:rPr lang="ja-JP" altLang="en-US" dirty="0" smtClean="0"/>
              <a:t> </a:t>
            </a:r>
            <a:r>
              <a:rPr lang="ja-JP" altLang="en-US" dirty="0" smtClean="0">
                <a:solidFill>
                  <a:srgbClr val="FF0000"/>
                </a:solidFill>
              </a:rPr>
              <a:t>予約語</a:t>
            </a:r>
            <a:r>
              <a:rPr lang="ja-JP" altLang="en-US" dirty="0" smtClean="0"/>
              <a:t>ルールの</a:t>
            </a:r>
            <a:r>
              <a:rPr lang="ja-JP" altLang="en-US" dirty="0"/>
              <a:t>抽出と</a:t>
            </a:r>
            <a:r>
              <a:rPr lang="ja-JP" altLang="en-US" dirty="0" smtClean="0"/>
              <a:t>正規表現への変換</a:t>
            </a:r>
            <a:endParaRPr kumimoji="1" lang="en-US" altLang="ja-JP" dirty="0"/>
          </a:p>
          <a:p>
            <a:pPr marL="457200" indent="-457200">
              <a:buFont typeface="+mj-lt"/>
              <a:buAutoNum type="arabicPeriod"/>
            </a:pPr>
            <a:endParaRPr kumimoji="1" lang="en-US" altLang="ja-JP" dirty="0" smtClean="0"/>
          </a:p>
          <a:p>
            <a:pPr marL="457200" indent="-457200">
              <a:buFont typeface="+mj-lt"/>
              <a:buAutoNum type="arabicPeriod"/>
            </a:pPr>
            <a:r>
              <a:rPr kumimoji="1" lang="ja-JP" altLang="en-US" dirty="0" smtClean="0"/>
              <a:t> </a:t>
            </a:r>
            <a:r>
              <a:rPr kumimoji="1" lang="ja-JP" altLang="en-US" dirty="0" smtClean="0">
                <a:solidFill>
                  <a:srgbClr val="FF0000"/>
                </a:solidFill>
              </a:rPr>
              <a:t>文字列リテラル</a:t>
            </a:r>
            <a:r>
              <a:rPr kumimoji="1" lang="ja-JP" altLang="en-US" dirty="0" smtClean="0"/>
              <a:t>ルールの</a:t>
            </a:r>
            <a:r>
              <a:rPr lang="ja-JP" altLang="en-US" dirty="0"/>
              <a:t>抽出と</a:t>
            </a:r>
            <a:r>
              <a:rPr kumimoji="1" lang="ja-JP" altLang="en-US" dirty="0" smtClean="0"/>
              <a:t>正規表現への変換</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13</a:t>
            </a:fld>
            <a:endParaRPr lang="ja-JP" altLang="en-US" dirty="0">
              <a:solidFill>
                <a:srgbClr val="000000"/>
              </a:solidFill>
            </a:endParaRPr>
          </a:p>
        </p:txBody>
      </p:sp>
      <p:grpSp>
        <p:nvGrpSpPr>
          <p:cNvPr id="56" name="グループ化 55"/>
          <p:cNvGrpSpPr/>
          <p:nvPr/>
        </p:nvGrpSpPr>
        <p:grpSpPr>
          <a:xfrm>
            <a:off x="778819" y="3746475"/>
            <a:ext cx="7279794" cy="2676333"/>
            <a:chOff x="778819" y="3621482"/>
            <a:chExt cx="7279794" cy="2676333"/>
          </a:xfrm>
        </p:grpSpPr>
        <p:sp>
          <p:nvSpPr>
            <p:cNvPr id="34" name="円/楕円 18"/>
            <p:cNvSpPr/>
            <p:nvPr/>
          </p:nvSpPr>
          <p:spPr>
            <a:xfrm>
              <a:off x="778819" y="5642402"/>
              <a:ext cx="2383092" cy="65541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lstStyle/>
            <a:p>
              <a:pPr algn="ctr"/>
              <a:r>
                <a:rPr kumimoji="1" lang="ja-JP" altLang="en-US" dirty="0" smtClean="0">
                  <a:solidFill>
                    <a:schemeClr val="tx1"/>
                  </a:solidFill>
                  <a:latin typeface="メイリオ" panose="020B0604030504040204" pitchFamily="50" charset="-128"/>
                  <a:ea typeface="メイリオ" panose="020B0604030504040204" pitchFamily="50" charset="-128"/>
                </a:rPr>
                <a:t>コメントを表す</a:t>
              </a:r>
              <a:endParaRPr kumimoji="1" lang="en-US" altLang="ja-JP"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dirty="0" smtClean="0">
                  <a:solidFill>
                    <a:schemeClr val="tx1"/>
                  </a:solidFill>
                  <a:latin typeface="メイリオ" panose="020B0604030504040204" pitchFamily="50" charset="-128"/>
                  <a:ea typeface="メイリオ" panose="020B0604030504040204" pitchFamily="50" charset="-128"/>
                </a:rPr>
                <a:t>正規表現</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36" name="下矢印 35"/>
            <p:cNvSpPr/>
            <p:nvPr/>
          </p:nvSpPr>
          <p:spPr>
            <a:xfrm>
              <a:off x="4098773" y="4272489"/>
              <a:ext cx="639888" cy="31598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7" name="Text Box 6"/>
            <p:cNvSpPr txBox="1">
              <a:spLocks noChangeArrowheads="1"/>
            </p:cNvSpPr>
            <p:nvPr/>
          </p:nvSpPr>
          <p:spPr bwMode="auto">
            <a:xfrm>
              <a:off x="1551190" y="4651675"/>
              <a:ext cx="5735053" cy="550666"/>
            </a:xfrm>
            <a:prstGeom prst="rect">
              <a:avLst/>
            </a:prstGeom>
            <a:solidFill>
              <a:srgbClr val="FFC3AB"/>
            </a:solidFill>
            <a:ln w="19050">
              <a:solidFill>
                <a:schemeClr val="tx1"/>
              </a:solidFill>
              <a:miter lim="800000"/>
              <a:headEnd/>
              <a:tailEnd/>
            </a:ln>
            <a:effectLst/>
          </p:spPr>
          <p:txBody>
            <a:bodyPr wrap="square" lIns="0" tIns="108000" rIns="0" bIns="0" anchor="ctr" anchorCtr="1">
              <a:noAutofit/>
            </a:bodyPr>
            <a:lstStyle/>
            <a:p>
              <a:pPr algn="ctr">
                <a:lnSpc>
                  <a:spcPts val="16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構文定義</a:t>
              </a:r>
              <a:r>
                <a:rPr lang="ja-JP" altLang="en-US" sz="2000" dirty="0">
                  <a:latin typeface="メイリオ" panose="020B0604030504040204" pitchFamily="50" charset="-128"/>
                  <a:ea typeface="メイリオ" panose="020B0604030504040204" pitchFamily="50" charset="-128"/>
                </a:rPr>
                <a:t>記述</a:t>
              </a:r>
              <a:r>
                <a:rPr lang="ja-JP" altLang="en-US" sz="2000" dirty="0" smtClean="0">
                  <a:latin typeface="メイリオ" panose="020B0604030504040204" pitchFamily="50" charset="-128"/>
                  <a:ea typeface="メイリオ" panose="020B0604030504040204" pitchFamily="50" charset="-128"/>
                </a:rPr>
                <a:t>解析モジュール</a:t>
              </a:r>
              <a:endParaRPr lang="en-US" altLang="ja-JP" sz="2000" dirty="0">
                <a:latin typeface="メイリオ" panose="020B0604030504040204" pitchFamily="50" charset="-128"/>
                <a:ea typeface="メイリオ" panose="020B0604030504040204" pitchFamily="50" charset="-128"/>
              </a:endParaRPr>
            </a:p>
          </p:txBody>
        </p:sp>
        <p:sp>
          <p:nvSpPr>
            <p:cNvPr id="39" name="円/楕円 18"/>
            <p:cNvSpPr/>
            <p:nvPr/>
          </p:nvSpPr>
          <p:spPr>
            <a:xfrm>
              <a:off x="5675521" y="5626855"/>
              <a:ext cx="2383092" cy="67095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lstStyle/>
            <a:p>
              <a:pPr algn="ctr"/>
              <a:r>
                <a:rPr kumimoji="1" lang="ja-JP" altLang="en-US" dirty="0" smtClean="0">
                  <a:solidFill>
                    <a:schemeClr val="tx1"/>
                  </a:solidFill>
                  <a:latin typeface="メイリオ" panose="020B0604030504040204" pitchFamily="50" charset="-128"/>
                  <a:ea typeface="メイリオ" panose="020B0604030504040204" pitchFamily="50" charset="-128"/>
                </a:rPr>
                <a:t>文字列を表す</a:t>
              </a:r>
              <a:endParaRPr kumimoji="1" lang="en-US" altLang="ja-JP"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dirty="0" smtClean="0">
                  <a:solidFill>
                    <a:schemeClr val="tx1"/>
                  </a:solidFill>
                  <a:latin typeface="メイリオ" panose="020B0604030504040204" pitchFamily="50" charset="-128"/>
                  <a:ea typeface="メイリオ" panose="020B0604030504040204" pitchFamily="50" charset="-128"/>
                </a:rPr>
                <a:t>正規表現</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41" name="円/楕円 18"/>
            <p:cNvSpPr/>
            <p:nvPr/>
          </p:nvSpPr>
          <p:spPr>
            <a:xfrm>
              <a:off x="3227170" y="5642402"/>
              <a:ext cx="2383092" cy="655413"/>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lstStyle/>
            <a:p>
              <a:pPr algn="ctr"/>
              <a:r>
                <a:rPr kumimoji="1" lang="ja-JP" altLang="en-US" dirty="0" smtClean="0">
                  <a:solidFill>
                    <a:schemeClr val="tx1"/>
                  </a:solidFill>
                  <a:latin typeface="メイリオ" panose="020B0604030504040204" pitchFamily="50" charset="-128"/>
                  <a:ea typeface="メイリオ" panose="020B0604030504040204" pitchFamily="50" charset="-128"/>
                </a:rPr>
                <a:t>予約語を表す</a:t>
              </a:r>
              <a:endParaRPr kumimoji="1" lang="en-US" altLang="ja-JP"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dirty="0" smtClean="0">
                  <a:solidFill>
                    <a:schemeClr val="tx1"/>
                  </a:solidFill>
                  <a:latin typeface="メイリオ" panose="020B0604030504040204" pitchFamily="50" charset="-128"/>
                  <a:ea typeface="メイリオ" panose="020B0604030504040204" pitchFamily="50" charset="-128"/>
                </a:rPr>
                <a:t>正規表現</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42" name="下矢印 41"/>
            <p:cNvSpPr/>
            <p:nvPr/>
          </p:nvSpPr>
          <p:spPr>
            <a:xfrm>
              <a:off x="4098773" y="5255184"/>
              <a:ext cx="639888" cy="340121"/>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3" name="下矢印 42"/>
            <p:cNvSpPr/>
            <p:nvPr/>
          </p:nvSpPr>
          <p:spPr>
            <a:xfrm>
              <a:off x="1650421" y="5255184"/>
              <a:ext cx="639888" cy="340121"/>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6" name="下矢印 45"/>
            <p:cNvSpPr/>
            <p:nvPr/>
          </p:nvSpPr>
          <p:spPr>
            <a:xfrm>
              <a:off x="6547123" y="5255184"/>
              <a:ext cx="639888" cy="340121"/>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8" name="円/楕円 18"/>
            <p:cNvSpPr/>
            <p:nvPr/>
          </p:nvSpPr>
          <p:spPr>
            <a:xfrm>
              <a:off x="3227170" y="3621482"/>
              <a:ext cx="2383092" cy="585725"/>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tIns="108000"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構文定義記述</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11539088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構文</a:t>
            </a:r>
            <a:r>
              <a:rPr lang="ja-JP" altLang="en-US" dirty="0" smtClean="0"/>
              <a:t>定義の記述法の調査</a:t>
            </a:r>
            <a:endParaRPr lang="en-US" dirty="0"/>
          </a:p>
        </p:txBody>
      </p:sp>
      <p:sp>
        <p:nvSpPr>
          <p:cNvPr id="3" name="コンテンツ プレースホルダー 2"/>
          <p:cNvSpPr>
            <a:spLocks noGrp="1"/>
          </p:cNvSpPr>
          <p:nvPr>
            <p:ph idx="1"/>
          </p:nvPr>
        </p:nvSpPr>
        <p:spPr>
          <a:xfrm>
            <a:off x="457200" y="985061"/>
            <a:ext cx="8229600" cy="2043098"/>
          </a:xfrm>
        </p:spPr>
        <p:txBody>
          <a:bodyPr/>
          <a:lstStyle/>
          <a:p>
            <a:pPr>
              <a:spcBef>
                <a:spcPts val="100"/>
              </a:spcBef>
              <a:spcAft>
                <a:spcPts val="1200"/>
              </a:spcAft>
              <a:buFont typeface="Wingdings" panose="05000000000000000000" pitchFamily="2" charset="2"/>
              <a:buChar char="l"/>
            </a:pPr>
            <a:r>
              <a:rPr lang="ja-JP" altLang="en-US" dirty="0" smtClean="0"/>
              <a:t>実装にあたり，構文定義記述内でどのようにコメントと予約語と文字列のルールが定義されているかを調査した</a:t>
            </a:r>
            <a:endParaRPr lang="en-US" altLang="ja-JP" dirty="0" smtClean="0"/>
          </a:p>
          <a:p>
            <a:pPr>
              <a:buFont typeface="Wingdings" panose="05000000000000000000" pitchFamily="2" charset="2"/>
              <a:buChar char="l"/>
            </a:pPr>
            <a:r>
              <a:rPr lang="en-US" altLang="ja-JP" dirty="0" err="1" smtClean="0"/>
              <a:t>Github</a:t>
            </a:r>
            <a:r>
              <a:rPr lang="ja-JP" altLang="en-US" dirty="0" smtClean="0"/>
              <a:t> </a:t>
            </a:r>
            <a:r>
              <a:rPr lang="ja-JP" altLang="en-US" dirty="0"/>
              <a:t>上のリポジトリ </a:t>
            </a:r>
            <a:r>
              <a:rPr lang="en-US" altLang="ja-JP" dirty="0"/>
              <a:t>”grammars-v4</a:t>
            </a:r>
            <a:r>
              <a:rPr lang="en-US" altLang="ja-JP" dirty="0" smtClean="0"/>
              <a:t>”[5] </a:t>
            </a:r>
            <a:r>
              <a:rPr lang="ja-JP" altLang="en-US" dirty="0"/>
              <a:t>内の　　　構文定義記述ファイルを対象とした</a:t>
            </a:r>
            <a:endParaRPr lang="en-US" altLang="ja-JP" dirty="0"/>
          </a:p>
          <a:p>
            <a:pPr lvl="1"/>
            <a:r>
              <a:rPr lang="ja-JP" altLang="en-US" dirty="0"/>
              <a:t>このリポジトリは</a:t>
            </a:r>
            <a:r>
              <a:rPr lang="en-US" altLang="ja-JP" dirty="0"/>
              <a:t>150</a:t>
            </a:r>
            <a:r>
              <a:rPr lang="ja-JP" altLang="en-US" dirty="0"/>
              <a:t>以上の構文定義記述ファイルが用意されて</a:t>
            </a:r>
            <a:r>
              <a:rPr lang="ja-JP" altLang="en-US" dirty="0" smtClean="0"/>
              <a:t>いる</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14</a:t>
            </a:fld>
            <a:endParaRPr lang="ja-JP" altLang="en-US" dirty="0">
              <a:solidFill>
                <a:srgbClr val="000000"/>
              </a:solidFill>
            </a:endParaRPr>
          </a:p>
        </p:txBody>
      </p:sp>
      <p:sp>
        <p:nvSpPr>
          <p:cNvPr id="6" name="Text Box 6"/>
          <p:cNvSpPr txBox="1">
            <a:spLocks noChangeArrowheads="1"/>
          </p:cNvSpPr>
          <p:nvPr/>
        </p:nvSpPr>
        <p:spPr bwMode="auto">
          <a:xfrm>
            <a:off x="710522" y="3855017"/>
            <a:ext cx="6850380" cy="407439"/>
          </a:xfrm>
          <a:prstGeom prst="rect">
            <a:avLst/>
          </a:prstGeom>
          <a:solidFill>
            <a:srgbClr val="D5FFDC"/>
          </a:solid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BlockComment</a:t>
            </a:r>
            <a:r>
              <a:rPr lang="ja-JP" altLang="en-US"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en-US" altLang="ja-JP" sz="2000" dirty="0">
                <a:solidFill>
                  <a:srgbClr val="FF0000"/>
                </a:solidFill>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 .*? </a:t>
            </a:r>
            <a:r>
              <a:rPr lang="en-US" altLang="ja-JP" sz="2000" dirty="0" smtClean="0">
                <a:latin typeface="メイリオ" panose="020B0604030504040204" pitchFamily="50" charset="-128"/>
                <a:ea typeface="メイリオ" panose="020B0604030504040204" pitchFamily="50" charset="-128"/>
              </a:rPr>
              <a:t>'</a:t>
            </a:r>
            <a:r>
              <a:rPr lang="en-US" altLang="ja-JP" sz="2000"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-&gt; </a:t>
            </a:r>
            <a:r>
              <a:rPr lang="en-US" altLang="ja-JP" sz="2000" dirty="0" smtClean="0">
                <a:latin typeface="メイリオ" panose="020B0604030504040204" pitchFamily="50" charset="-128"/>
                <a:ea typeface="メイリオ" panose="020B0604030504040204" pitchFamily="50" charset="-128"/>
              </a:rPr>
              <a:t>skip ;</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710522" y="5026768"/>
            <a:ext cx="6850380" cy="397929"/>
          </a:xfrm>
          <a:prstGeom prst="rect">
            <a:avLst/>
          </a:prstGeom>
          <a:solidFill>
            <a:srgbClr val="D5FFDC"/>
          </a:solid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LineComment</a:t>
            </a:r>
            <a:r>
              <a:rPr lang="en-US" altLang="ja-JP" sz="2000" dirty="0" smtClean="0">
                <a:latin typeface="メイリオ" panose="020B0604030504040204" pitchFamily="50" charset="-128"/>
                <a:ea typeface="メイリオ" panose="020B0604030504040204" pitchFamily="50" charset="-128"/>
              </a:rPr>
              <a:t> : '</a:t>
            </a:r>
            <a:r>
              <a:rPr lang="en-US" altLang="ja-JP" sz="2000"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en-US" altLang="ja-JP" sz="2000" dirty="0">
                <a:solidFill>
                  <a:srgbClr val="FF0000"/>
                </a:solidFill>
                <a:latin typeface="メイリオ" panose="020B0604030504040204" pitchFamily="50" charset="-128"/>
                <a:ea typeface="メイリオ" panose="020B0604030504040204" pitchFamily="50" charset="-128"/>
              </a:rPr>
              <a:t>\r\n</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-&gt; </a:t>
            </a:r>
            <a:r>
              <a:rPr lang="en-US" altLang="ja-JP" sz="2000" dirty="0" smtClean="0">
                <a:latin typeface="メイリオ" panose="020B0604030504040204" pitchFamily="50" charset="-128"/>
                <a:ea typeface="メイリオ" panose="020B0604030504040204" pitchFamily="50" charset="-128"/>
              </a:rPr>
              <a:t>skip ;</a:t>
            </a:r>
            <a:endParaRPr lang="en-US" altLang="ja-JP" sz="2000" dirty="0">
              <a:latin typeface="メイリオ" panose="020B0604030504040204" pitchFamily="50" charset="-128"/>
              <a:ea typeface="メイリオ" panose="020B0604030504040204" pitchFamily="50" charset="-128"/>
            </a:endParaRPr>
          </a:p>
        </p:txBody>
      </p:sp>
      <p:sp>
        <p:nvSpPr>
          <p:cNvPr id="11" name="コンテンツ プレースホルダー 2"/>
          <p:cNvSpPr txBox="1">
            <a:spLocks/>
          </p:cNvSpPr>
          <p:nvPr/>
        </p:nvSpPr>
        <p:spPr bwMode="auto">
          <a:xfrm>
            <a:off x="2350919" y="4427412"/>
            <a:ext cx="6335881" cy="429706"/>
          </a:xfrm>
          <a:prstGeom prst="rect">
            <a:avLst/>
          </a:prstGeom>
          <a:noFill/>
          <a:ln w="1905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en-US" altLang="ja-JP" dirty="0" smtClean="0">
                <a:solidFill>
                  <a:srgbClr val="FF0000"/>
                </a:solidFill>
              </a:rPr>
              <a:t>/*</a:t>
            </a:r>
            <a:r>
              <a:rPr lang="ja-JP" altLang="en-US" dirty="0" smtClean="0"/>
              <a:t>から</a:t>
            </a:r>
            <a:r>
              <a:rPr lang="en-US" altLang="ja-JP" dirty="0" smtClean="0">
                <a:solidFill>
                  <a:srgbClr val="FF0000"/>
                </a:solidFill>
              </a:rPr>
              <a:t>*/</a:t>
            </a:r>
            <a:r>
              <a:rPr lang="ja-JP" altLang="en-US" dirty="0" err="1" smtClean="0"/>
              <a:t>までを</a:t>
            </a:r>
            <a:r>
              <a:rPr lang="ja-JP" altLang="en-US" dirty="0" smtClean="0"/>
              <a:t>コメントと定義するルール</a:t>
            </a:r>
            <a:endParaRPr lang="en-US" altLang="ja-JP" dirty="0" smtClean="0"/>
          </a:p>
        </p:txBody>
      </p:sp>
      <p:grpSp>
        <p:nvGrpSpPr>
          <p:cNvPr id="8" name="グループ化 7"/>
          <p:cNvGrpSpPr/>
          <p:nvPr/>
        </p:nvGrpSpPr>
        <p:grpSpPr>
          <a:xfrm>
            <a:off x="457200" y="3289610"/>
            <a:ext cx="8282940" cy="2955073"/>
            <a:chOff x="457200" y="3774168"/>
            <a:chExt cx="8282940" cy="2700180"/>
          </a:xfrm>
        </p:grpSpPr>
        <p:sp>
          <p:nvSpPr>
            <p:cNvPr id="10" name="角丸四角形 9"/>
            <p:cNvSpPr/>
            <p:nvPr/>
          </p:nvSpPr>
          <p:spPr>
            <a:xfrm>
              <a:off x="457200" y="3956790"/>
              <a:ext cx="8282940" cy="2517558"/>
            </a:xfrm>
            <a:prstGeom prst="roundRect">
              <a:avLst/>
            </a:pr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コンテンツ プレースホルダー 2"/>
            <p:cNvSpPr txBox="1">
              <a:spLocks/>
            </p:cNvSpPr>
            <p:nvPr/>
          </p:nvSpPr>
          <p:spPr bwMode="auto">
            <a:xfrm>
              <a:off x="848034" y="3774168"/>
              <a:ext cx="6594387" cy="400181"/>
            </a:xfrm>
            <a:prstGeom prst="rect">
              <a:avLst/>
            </a:prstGeom>
            <a:solidFill>
              <a:schemeClr val="bg1"/>
            </a:solidFill>
            <a:ln w="19050">
              <a:no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例：</a:t>
              </a:r>
              <a:r>
                <a:rPr lang="en-US" altLang="ja-JP" dirty="0" smtClean="0"/>
                <a:t>C </a:t>
              </a:r>
              <a:r>
                <a:rPr lang="ja-JP" altLang="en-US" dirty="0" smtClean="0"/>
                <a:t>言語の構文定義記述内のコメントルール</a:t>
              </a:r>
              <a:endParaRPr lang="en-US" altLang="ja-JP" dirty="0" smtClean="0"/>
            </a:p>
          </p:txBody>
        </p:sp>
      </p:grpSp>
      <p:sp>
        <p:nvSpPr>
          <p:cNvPr id="12" name="コンテンツ プレースホルダー 2"/>
          <p:cNvSpPr txBox="1">
            <a:spLocks/>
          </p:cNvSpPr>
          <p:nvPr/>
        </p:nvSpPr>
        <p:spPr bwMode="auto">
          <a:xfrm>
            <a:off x="2350919" y="5584807"/>
            <a:ext cx="6335881" cy="398425"/>
          </a:xfrm>
          <a:prstGeom prst="rect">
            <a:avLst/>
          </a:prstGeom>
          <a:noFill/>
          <a:ln w="1905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en-US" altLang="ja-JP" dirty="0" smtClean="0">
                <a:solidFill>
                  <a:srgbClr val="FF0000"/>
                </a:solidFill>
              </a:rPr>
              <a:t>//</a:t>
            </a:r>
            <a:r>
              <a:rPr lang="ja-JP" altLang="en-US" dirty="0" smtClean="0"/>
              <a:t>から</a:t>
            </a:r>
            <a:r>
              <a:rPr lang="ja-JP" altLang="en-US" dirty="0" smtClean="0">
                <a:solidFill>
                  <a:srgbClr val="FF0000"/>
                </a:solidFill>
              </a:rPr>
              <a:t>行末</a:t>
            </a:r>
            <a:r>
              <a:rPr lang="ja-JP" altLang="en-US" dirty="0" smtClean="0"/>
              <a:t>までをコメントと定義するルール</a:t>
            </a:r>
            <a:endParaRPr lang="en-US" altLang="ja-JP" dirty="0" smtClean="0"/>
          </a:p>
        </p:txBody>
      </p:sp>
      <p:sp>
        <p:nvSpPr>
          <p:cNvPr id="15" name="右矢印 14"/>
          <p:cNvSpPr/>
          <p:nvPr/>
        </p:nvSpPr>
        <p:spPr>
          <a:xfrm>
            <a:off x="1377592" y="5567426"/>
            <a:ext cx="853034" cy="445425"/>
          </a:xfrm>
          <a:prstGeom prst="rightArrow">
            <a:avLst/>
          </a:prstGeom>
          <a:solidFill>
            <a:schemeClr val="bg1"/>
          </a:solidFill>
          <a:ln>
            <a:solidFill>
              <a:srgbClr val="6D8E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右矢印 15"/>
          <p:cNvSpPr/>
          <p:nvPr/>
        </p:nvSpPr>
        <p:spPr>
          <a:xfrm>
            <a:off x="1377592" y="4421233"/>
            <a:ext cx="853034" cy="445425"/>
          </a:xfrm>
          <a:prstGeom prst="rightArrow">
            <a:avLst/>
          </a:prstGeom>
          <a:solidFill>
            <a:schemeClr val="bg1"/>
          </a:solidFill>
          <a:ln>
            <a:solidFill>
              <a:srgbClr val="6D8E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1524561" y="6324315"/>
            <a:ext cx="3580176" cy="261011"/>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[5]</a:t>
            </a:r>
            <a:r>
              <a:rPr lang="ja-JP" altLang="en-US" sz="1200" dirty="0" smtClean="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https://github.com/antlr/grammars-v4</a:t>
            </a:r>
            <a:endParaRPr kumimoji="1" lang="ja-JP" altLang="en-US"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80769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コメント抽出の手順</a:t>
            </a:r>
            <a:endParaRPr kumimoji="1" lang="ja-JP" altLang="en-US" sz="3600" dirty="0"/>
          </a:p>
        </p:txBody>
      </p:sp>
      <p:sp>
        <p:nvSpPr>
          <p:cNvPr id="3" name="コンテンツ プレースホルダー 2"/>
          <p:cNvSpPr>
            <a:spLocks noGrp="1"/>
          </p:cNvSpPr>
          <p:nvPr>
            <p:ph idx="1"/>
          </p:nvPr>
        </p:nvSpPr>
        <p:spPr>
          <a:xfrm>
            <a:off x="408755" y="1096934"/>
            <a:ext cx="8229600" cy="917984"/>
          </a:xfrm>
        </p:spPr>
        <p:txBody>
          <a:bodyPr/>
          <a:lstStyle/>
          <a:p>
            <a:pPr>
              <a:buFont typeface="Wingdings" panose="05000000000000000000" pitchFamily="2" charset="2"/>
              <a:buChar char="l"/>
            </a:pPr>
            <a:r>
              <a:rPr lang="ja-JP" altLang="en-US" dirty="0" smtClean="0"/>
              <a:t>構文定義記述のルールからコメントに相当する正規表現への変換は </a:t>
            </a:r>
            <a:r>
              <a:rPr lang="en-US" altLang="ja-JP" dirty="0" smtClean="0"/>
              <a:t>4 </a:t>
            </a:r>
            <a:r>
              <a:rPr lang="ja-JP" altLang="en-US" dirty="0" err="1" smtClean="0"/>
              <a:t>つの</a:t>
            </a:r>
            <a:r>
              <a:rPr lang="ja-JP" altLang="en-US" dirty="0" smtClean="0"/>
              <a:t>ステップに分けられる</a:t>
            </a:r>
            <a:endParaRPr lang="en-US" altLang="ja-JP" b="1"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15</a:t>
            </a:fld>
            <a:endParaRPr lang="ja-JP" altLang="en-US" dirty="0">
              <a:solidFill>
                <a:srgbClr val="000000"/>
              </a:solidFill>
            </a:endParaRPr>
          </a:p>
        </p:txBody>
      </p:sp>
      <p:sp>
        <p:nvSpPr>
          <p:cNvPr id="10" name="コンテンツ プレースホルダー 2"/>
          <p:cNvSpPr txBox="1">
            <a:spLocks/>
          </p:cNvSpPr>
          <p:nvPr/>
        </p:nvSpPr>
        <p:spPr bwMode="auto">
          <a:xfrm>
            <a:off x="1761980" y="2092002"/>
            <a:ext cx="6943492" cy="789861"/>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全てのルールの中からコメントに関するルールを選びだす</a:t>
            </a:r>
            <a:endParaRPr lang="en-US" altLang="ja-JP" dirty="0" smtClean="0"/>
          </a:p>
        </p:txBody>
      </p:sp>
      <p:sp>
        <p:nvSpPr>
          <p:cNvPr id="12" name="コンテンツ プレースホルダー 2"/>
          <p:cNvSpPr txBox="1">
            <a:spLocks/>
          </p:cNvSpPr>
          <p:nvPr/>
        </p:nvSpPr>
        <p:spPr bwMode="auto">
          <a:xfrm>
            <a:off x="1761978" y="3087359"/>
            <a:ext cx="6943493" cy="782651"/>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それぞれのルールの中で，別のルールを参照している部分を再帰的に適用する</a:t>
            </a:r>
            <a:endParaRPr lang="en-US" altLang="ja-JP" dirty="0" smtClean="0"/>
          </a:p>
        </p:txBody>
      </p:sp>
      <p:sp>
        <p:nvSpPr>
          <p:cNvPr id="13" name="コンテンツ プレースホルダー 2"/>
          <p:cNvSpPr txBox="1">
            <a:spLocks/>
          </p:cNvSpPr>
          <p:nvPr/>
        </p:nvSpPr>
        <p:spPr bwMode="auto">
          <a:xfrm>
            <a:off x="1761978" y="4075925"/>
            <a:ext cx="6943493" cy="752559"/>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ステップ </a:t>
            </a:r>
            <a:r>
              <a:rPr lang="en-US" altLang="ja-JP" dirty="0" smtClean="0"/>
              <a:t>β </a:t>
            </a:r>
            <a:r>
              <a:rPr lang="ja-JP" altLang="en-US" dirty="0" smtClean="0"/>
              <a:t>で</a:t>
            </a:r>
            <a:r>
              <a:rPr lang="ja-JP" altLang="en-US" dirty="0"/>
              <a:t>生成されたルールを </a:t>
            </a:r>
            <a:r>
              <a:rPr lang="en-US" altLang="ja-JP" dirty="0" smtClean="0"/>
              <a:t>Java </a:t>
            </a:r>
            <a:r>
              <a:rPr lang="ja-JP" altLang="en-US" dirty="0" smtClean="0"/>
              <a:t>で使用　される正規表現に変換する</a:t>
            </a:r>
            <a:endParaRPr lang="en-US" altLang="ja-JP" dirty="0" smtClean="0"/>
          </a:p>
        </p:txBody>
      </p:sp>
      <p:sp>
        <p:nvSpPr>
          <p:cNvPr id="14" name="コンテンツ プレースホルダー 2"/>
          <p:cNvSpPr txBox="1">
            <a:spLocks/>
          </p:cNvSpPr>
          <p:nvPr/>
        </p:nvSpPr>
        <p:spPr bwMode="auto">
          <a:xfrm>
            <a:off x="1761978" y="5034399"/>
            <a:ext cx="6943493" cy="774334"/>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生成された正規表現を全て結合して </a:t>
            </a:r>
            <a:r>
              <a:rPr lang="en-US" altLang="ja-JP" dirty="0" smtClean="0"/>
              <a:t>1 </a:t>
            </a:r>
            <a:r>
              <a:rPr lang="ja-JP" altLang="en-US" dirty="0" err="1" smtClean="0"/>
              <a:t>つの</a:t>
            </a:r>
            <a:r>
              <a:rPr lang="ja-JP" altLang="en-US" dirty="0" smtClean="0"/>
              <a:t>表現にする</a:t>
            </a:r>
          </a:p>
          <a:p>
            <a:pPr>
              <a:buFont typeface="Wingdings" panose="05000000000000000000" pitchFamily="2" charset="2"/>
              <a:buChar char="l"/>
            </a:pPr>
            <a:endParaRPr lang="en-US" altLang="ja-JP" dirty="0" smtClean="0"/>
          </a:p>
        </p:txBody>
      </p:sp>
      <p:sp>
        <p:nvSpPr>
          <p:cNvPr id="15" name="Text Box 6"/>
          <p:cNvSpPr txBox="1">
            <a:spLocks noChangeArrowheads="1"/>
          </p:cNvSpPr>
          <p:nvPr/>
        </p:nvSpPr>
        <p:spPr bwMode="auto">
          <a:xfrm>
            <a:off x="267126" y="2223434"/>
            <a:ext cx="1494852" cy="503720"/>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a:solidFill>
                  <a:srgbClr val="0070C0"/>
                </a:solidFill>
                <a:latin typeface="メイリオ" panose="020B0604030504040204" pitchFamily="50" charset="-128"/>
                <a:ea typeface="メイリオ" panose="020B0604030504040204" pitchFamily="50" charset="-128"/>
              </a:rPr>
              <a:t>A</a:t>
            </a:r>
          </a:p>
        </p:txBody>
      </p:sp>
      <p:sp>
        <p:nvSpPr>
          <p:cNvPr id="16" name="Text Box 6"/>
          <p:cNvSpPr txBox="1">
            <a:spLocks noChangeArrowheads="1"/>
          </p:cNvSpPr>
          <p:nvPr/>
        </p:nvSpPr>
        <p:spPr bwMode="auto">
          <a:xfrm>
            <a:off x="267126" y="3226824"/>
            <a:ext cx="1494852" cy="503720"/>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smtClean="0">
                <a:solidFill>
                  <a:srgbClr val="0070C0"/>
                </a:solidFill>
                <a:latin typeface="メイリオ" panose="020B0604030504040204" pitchFamily="50" charset="-128"/>
                <a:ea typeface="メイリオ" panose="020B0604030504040204" pitchFamily="50" charset="-128"/>
              </a:rPr>
              <a:t>B</a:t>
            </a:r>
            <a:endParaRPr lang="en-US" altLang="ja-JP" sz="2000" dirty="0">
              <a:solidFill>
                <a:srgbClr val="0070C0"/>
              </a:solidFill>
              <a:latin typeface="メイリオ" panose="020B0604030504040204" pitchFamily="50" charset="-128"/>
              <a:ea typeface="メイリオ" panose="020B0604030504040204" pitchFamily="50" charset="-128"/>
            </a:endParaRPr>
          </a:p>
        </p:txBody>
      </p:sp>
      <p:sp>
        <p:nvSpPr>
          <p:cNvPr id="17" name="Text Box 6"/>
          <p:cNvSpPr txBox="1">
            <a:spLocks noChangeArrowheads="1"/>
          </p:cNvSpPr>
          <p:nvPr/>
        </p:nvSpPr>
        <p:spPr bwMode="auto">
          <a:xfrm>
            <a:off x="267126" y="4202278"/>
            <a:ext cx="1494852" cy="503720"/>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smtClean="0">
                <a:solidFill>
                  <a:srgbClr val="0070C0"/>
                </a:solidFill>
                <a:latin typeface="メイリオ" panose="020B0604030504040204" pitchFamily="50" charset="-128"/>
                <a:ea typeface="メイリオ" panose="020B0604030504040204" pitchFamily="50" charset="-128"/>
              </a:rPr>
              <a:t>C</a:t>
            </a:r>
            <a:endParaRPr lang="en-US" altLang="ja-JP" sz="2000" dirty="0">
              <a:solidFill>
                <a:srgbClr val="0070C0"/>
              </a:solidFill>
              <a:latin typeface="メイリオ" panose="020B0604030504040204" pitchFamily="50" charset="-128"/>
              <a:ea typeface="メイリオ" panose="020B0604030504040204" pitchFamily="50" charset="-128"/>
            </a:endParaRPr>
          </a:p>
        </p:txBody>
      </p:sp>
      <p:sp>
        <p:nvSpPr>
          <p:cNvPr id="18" name="Text Box 6"/>
          <p:cNvSpPr txBox="1">
            <a:spLocks noChangeArrowheads="1"/>
          </p:cNvSpPr>
          <p:nvPr/>
        </p:nvSpPr>
        <p:spPr bwMode="auto">
          <a:xfrm>
            <a:off x="267126" y="5217360"/>
            <a:ext cx="1494852" cy="408412"/>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smtClean="0">
                <a:solidFill>
                  <a:srgbClr val="0070C0"/>
                </a:solidFill>
                <a:latin typeface="メイリオ" panose="020B0604030504040204" pitchFamily="50" charset="-128"/>
                <a:ea typeface="メイリオ" panose="020B0604030504040204" pitchFamily="50" charset="-128"/>
              </a:rPr>
              <a:t>D</a:t>
            </a:r>
            <a:endParaRPr lang="en-US" altLang="ja-JP" sz="2000" dirty="0">
              <a:solidFill>
                <a:srgbClr val="0070C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517758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コメント抽出 </a:t>
            </a:r>
            <a:r>
              <a:rPr lang="en-US" altLang="ja-JP" sz="3600" dirty="0"/>
              <a:t>: </a:t>
            </a:r>
            <a:r>
              <a:rPr lang="ja-JP" altLang="en-US" sz="3600" dirty="0"/>
              <a:t>ステップ </a:t>
            </a:r>
            <a:r>
              <a:rPr lang="en-US" altLang="ja-JP" sz="3600" dirty="0"/>
              <a:t>A</a:t>
            </a:r>
            <a:endParaRPr kumimoji="1" lang="ja-JP" altLang="en-US" sz="3600" dirty="0"/>
          </a:p>
        </p:txBody>
      </p:sp>
      <p:sp>
        <p:nvSpPr>
          <p:cNvPr id="3" name="コンテンツ プレースホルダー 2"/>
          <p:cNvSpPr>
            <a:spLocks noGrp="1"/>
          </p:cNvSpPr>
          <p:nvPr>
            <p:ph idx="1"/>
          </p:nvPr>
        </p:nvSpPr>
        <p:spPr>
          <a:xfrm>
            <a:off x="408755" y="1096933"/>
            <a:ext cx="8229600" cy="5087967"/>
          </a:xfrm>
        </p:spPr>
        <p:txBody>
          <a:bodyPr/>
          <a:lstStyle/>
          <a:p>
            <a:pPr>
              <a:buFont typeface="Wingdings" panose="05000000000000000000" pitchFamily="2" charset="2"/>
              <a:buChar char="l"/>
            </a:pPr>
            <a:r>
              <a:rPr lang="ja-JP" altLang="en-US" dirty="0" smtClean="0"/>
              <a:t>全てのルールからコメントを表すものを全て選び出す</a:t>
            </a:r>
            <a:endParaRPr lang="en-US" altLang="ja-JP" dirty="0" smtClean="0"/>
          </a:p>
          <a:p>
            <a:pPr>
              <a:buFont typeface="Wingdings" panose="05000000000000000000" pitchFamily="2" charset="2"/>
              <a:buChar char="l"/>
            </a:pPr>
            <a:r>
              <a:rPr lang="ja-JP" altLang="en-US" dirty="0" smtClean="0"/>
              <a:t>構文定義記述への調査をもとに </a:t>
            </a:r>
            <a:r>
              <a:rPr lang="en-US" altLang="ja-JP" dirty="0" smtClean="0"/>
              <a:t>4 </a:t>
            </a:r>
            <a:r>
              <a:rPr lang="ja-JP" altLang="en-US" dirty="0" err="1" smtClean="0"/>
              <a:t>つの</a:t>
            </a:r>
            <a:r>
              <a:rPr lang="ja-JP" altLang="en-US" dirty="0" smtClean="0"/>
              <a:t>判断</a:t>
            </a:r>
            <a:r>
              <a:rPr lang="ja-JP" altLang="en-US" dirty="0"/>
              <a:t>基準</a:t>
            </a:r>
            <a:r>
              <a:rPr lang="ja-JP" altLang="en-US" dirty="0" smtClean="0"/>
              <a:t>を設けた</a:t>
            </a:r>
            <a:endParaRPr lang="en-US" altLang="ja-JP" dirty="0" smtClean="0"/>
          </a:p>
          <a:p>
            <a:pPr>
              <a:buFont typeface="Wingdings" panose="05000000000000000000" pitchFamily="2" charset="2"/>
              <a:buChar char="l"/>
            </a:pPr>
            <a:r>
              <a:rPr lang="ja-JP" altLang="en-US" dirty="0"/>
              <a:t>ど</a:t>
            </a:r>
            <a:r>
              <a:rPr lang="ja-JP" altLang="en-US" dirty="0" smtClean="0"/>
              <a:t>れかに当てはまれば，コメントに関するルールである</a:t>
            </a:r>
            <a:endParaRPr lang="en-US" altLang="ja-JP" dirty="0" smtClean="0"/>
          </a:p>
          <a:p>
            <a:pPr marL="457200" indent="-457200">
              <a:buFont typeface="+mj-lt"/>
              <a:buAutoNum type="arabicPeriod"/>
            </a:pPr>
            <a:r>
              <a:rPr lang="en-US" altLang="ja-JP" dirty="0" smtClean="0"/>
              <a:t>skip </a:t>
            </a:r>
            <a:r>
              <a:rPr lang="ja-JP" altLang="en-US" dirty="0" smtClean="0"/>
              <a:t>コマンドが呼ばれている</a:t>
            </a:r>
            <a:endParaRPr lang="en-US" altLang="ja-JP" dirty="0" smtClean="0"/>
          </a:p>
          <a:p>
            <a:pPr marL="457200" indent="-457200">
              <a:buFont typeface="+mj-lt"/>
              <a:buAutoNum type="arabicPeriod"/>
            </a:pPr>
            <a:endParaRPr lang="en-US" altLang="ja-JP" dirty="0" smtClean="0"/>
          </a:p>
          <a:p>
            <a:pPr marL="457200" indent="-457200">
              <a:buFont typeface="+mj-lt"/>
              <a:buAutoNum type="arabicPeriod"/>
            </a:pPr>
            <a:r>
              <a:rPr lang="en-US" altLang="ja-JP" dirty="0"/>
              <a:t>c</a:t>
            </a:r>
            <a:r>
              <a:rPr lang="en-US" altLang="ja-JP" dirty="0" smtClean="0"/>
              <a:t>hannel(HIDDEN) </a:t>
            </a:r>
            <a:r>
              <a:rPr lang="ja-JP" altLang="en-US" dirty="0" smtClean="0"/>
              <a:t>コマンドが呼ばれている</a:t>
            </a:r>
            <a:endParaRPr lang="en-US" altLang="ja-JP" dirty="0" smtClean="0"/>
          </a:p>
          <a:p>
            <a:pPr marL="457200" indent="-457200">
              <a:buFont typeface="+mj-lt"/>
              <a:buAutoNum type="arabicPeriod"/>
            </a:pPr>
            <a:endParaRPr lang="en-US" altLang="ja-JP" dirty="0" smtClean="0"/>
          </a:p>
          <a:p>
            <a:pPr marL="457200" indent="-457200">
              <a:buFont typeface="+mj-lt"/>
              <a:buAutoNum type="arabicPeriod"/>
            </a:pPr>
            <a:r>
              <a:rPr lang="ja-JP" altLang="en-US" dirty="0" smtClean="0"/>
              <a:t>ルール名に </a:t>
            </a:r>
            <a:r>
              <a:rPr lang="en-US" altLang="ja-JP" dirty="0" smtClean="0"/>
              <a:t>COMMENT </a:t>
            </a:r>
            <a:r>
              <a:rPr lang="ja-JP" altLang="en-US" dirty="0" smtClean="0"/>
              <a:t>という文字が含まれている</a:t>
            </a:r>
            <a:endParaRPr lang="en-US" altLang="ja-JP" dirty="0" smtClean="0"/>
          </a:p>
          <a:p>
            <a:pPr marL="457200" indent="-457200">
              <a:buFont typeface="+mj-lt"/>
              <a:buAutoNum type="arabicPeriod"/>
            </a:pPr>
            <a:endParaRPr lang="en-US" altLang="ja-JP" dirty="0" smtClean="0"/>
          </a:p>
          <a:p>
            <a:pPr marL="457200" indent="-457200">
              <a:buFont typeface="+mj-lt"/>
              <a:buAutoNum type="arabicPeriod"/>
            </a:pPr>
            <a:r>
              <a:rPr lang="en-US" altLang="ja-JP" dirty="0"/>
              <a:t>c</a:t>
            </a:r>
            <a:r>
              <a:rPr lang="en-US" altLang="ja-JP" dirty="0" smtClean="0"/>
              <a:t>hannel </a:t>
            </a:r>
            <a:r>
              <a:rPr lang="ja-JP" altLang="en-US" dirty="0" smtClean="0"/>
              <a:t>コマンドが呼ばれていて，</a:t>
            </a:r>
            <a:r>
              <a:rPr lang="en-US" altLang="ja-JP" dirty="0"/>
              <a:t> channel</a:t>
            </a:r>
            <a:r>
              <a:rPr lang="ja-JP" altLang="en-US" dirty="0" smtClean="0"/>
              <a:t>名に</a:t>
            </a:r>
            <a:r>
              <a:rPr lang="en-US" altLang="ja-JP" dirty="0" smtClean="0"/>
              <a:t>COMMENT </a:t>
            </a:r>
            <a:r>
              <a:rPr lang="ja-JP" altLang="en-US" dirty="0" smtClean="0"/>
              <a:t>という文字が含まれている</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16</a:t>
            </a:fld>
            <a:endParaRPr lang="ja-JP" altLang="en-US" dirty="0">
              <a:solidFill>
                <a:srgbClr val="000000"/>
              </a:solidFill>
            </a:endParaRPr>
          </a:p>
        </p:txBody>
      </p:sp>
      <p:sp>
        <p:nvSpPr>
          <p:cNvPr id="5" name="Text Box 6"/>
          <p:cNvSpPr txBox="1">
            <a:spLocks noChangeArrowheads="1"/>
          </p:cNvSpPr>
          <p:nvPr/>
        </p:nvSpPr>
        <p:spPr bwMode="auto">
          <a:xfrm>
            <a:off x="2694754" y="2824799"/>
            <a:ext cx="5943601" cy="428464"/>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Block: ‘/*’ .*? ‘*/’ </a:t>
            </a:r>
            <a:r>
              <a:rPr lang="en-US" altLang="ja-JP" sz="2000" dirty="0" smtClean="0">
                <a:solidFill>
                  <a:srgbClr val="FF0000"/>
                </a:solidFill>
                <a:latin typeface="メイリオ" panose="020B0604030504040204" pitchFamily="50" charset="-128"/>
                <a:ea typeface="メイリオ" panose="020B0604030504040204" pitchFamily="50" charset="-128"/>
              </a:rPr>
              <a:t>-&gt; skip;</a:t>
            </a:r>
            <a:endParaRPr lang="en-US" altLang="ja-JP" sz="2000" dirty="0">
              <a:solidFill>
                <a:srgbClr val="FF0000"/>
              </a:solidFill>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2694754" y="4614484"/>
            <a:ext cx="5943601" cy="430969"/>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solidFill>
                  <a:srgbClr val="FF0000"/>
                </a:solidFill>
                <a:latin typeface="メイリオ" panose="020B0604030504040204" pitchFamily="50" charset="-128"/>
                <a:ea typeface="メイリオ" panose="020B0604030504040204" pitchFamily="50" charset="-128"/>
              </a:rPr>
              <a:t>Comment:   </a:t>
            </a:r>
            <a:r>
              <a:rPr lang="en-US" altLang="ja-JP" sz="2000" dirty="0" smtClean="0">
                <a:latin typeface="メイリオ" panose="020B0604030504040204" pitchFamily="50" charset="-128"/>
                <a:ea typeface="メイリオ" panose="020B0604030504040204" pitchFamily="50" charset="-128"/>
              </a:rPr>
              <a:t>‘/*’ .*? ‘*/’;</a:t>
            </a:r>
            <a:endParaRPr lang="en-US" altLang="ja-JP" sz="2000" dirty="0">
              <a:latin typeface="メイリオ" panose="020B0604030504040204" pitchFamily="50" charset="-128"/>
              <a:ea typeface="メイリオ" panose="020B0604030504040204" pitchFamily="50" charset="-128"/>
            </a:endParaRPr>
          </a:p>
        </p:txBody>
      </p:sp>
      <p:sp>
        <p:nvSpPr>
          <p:cNvPr id="9" name="Text Box 6"/>
          <p:cNvSpPr txBox="1">
            <a:spLocks noChangeArrowheads="1"/>
          </p:cNvSpPr>
          <p:nvPr/>
        </p:nvSpPr>
        <p:spPr bwMode="auto">
          <a:xfrm>
            <a:off x="2694754" y="3718389"/>
            <a:ext cx="5943601" cy="430969"/>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Block: '/*' .*? '*/‘ </a:t>
            </a:r>
            <a:r>
              <a:rPr lang="en-US" altLang="ja-JP" sz="2000" dirty="0" smtClean="0">
                <a:solidFill>
                  <a:srgbClr val="FF0000"/>
                </a:solidFill>
                <a:latin typeface="メイリオ" panose="020B0604030504040204" pitchFamily="50" charset="-128"/>
                <a:ea typeface="メイリオ" panose="020B0604030504040204" pitchFamily="50" charset="-128"/>
              </a:rPr>
              <a:t>-&gt; channel(HIDDEN);</a:t>
            </a:r>
            <a:endParaRPr lang="en-US" altLang="ja-JP" sz="2000" dirty="0">
              <a:solidFill>
                <a:srgbClr val="FF0000"/>
              </a:solidFill>
              <a:latin typeface="メイリオ" panose="020B0604030504040204" pitchFamily="50" charset="-128"/>
              <a:ea typeface="メイリオ" panose="020B0604030504040204" pitchFamily="50" charset="-128"/>
            </a:endParaRPr>
          </a:p>
        </p:txBody>
      </p:sp>
      <p:sp>
        <p:nvSpPr>
          <p:cNvPr id="11" name="Text Box 6"/>
          <p:cNvSpPr txBox="1">
            <a:spLocks noChangeArrowheads="1"/>
          </p:cNvSpPr>
          <p:nvPr/>
        </p:nvSpPr>
        <p:spPr bwMode="auto">
          <a:xfrm>
            <a:off x="2694754" y="5907889"/>
            <a:ext cx="5943601" cy="430969"/>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Block: '/*' .*? '*/'  </a:t>
            </a:r>
            <a:r>
              <a:rPr lang="en-US" altLang="ja-JP" sz="2000" dirty="0" smtClean="0">
                <a:solidFill>
                  <a:srgbClr val="FF0000"/>
                </a:solidFill>
                <a:latin typeface="メイリオ" panose="020B0604030504040204" pitchFamily="50" charset="-128"/>
                <a:ea typeface="メイリオ" panose="020B0604030504040204" pitchFamily="50" charset="-128"/>
              </a:rPr>
              <a:t>-&gt; channel(COMMENT_C);</a:t>
            </a:r>
            <a:endParaRPr lang="en-US" altLang="ja-JP" sz="20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5894482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コメント抽出 </a:t>
            </a:r>
            <a:r>
              <a:rPr lang="en-US" altLang="ja-JP" dirty="0" smtClean="0"/>
              <a:t>: </a:t>
            </a:r>
            <a:r>
              <a:rPr lang="ja-JP" altLang="en-US" dirty="0" smtClean="0"/>
              <a:t>ステップ </a:t>
            </a:r>
            <a:r>
              <a:rPr lang="en-US" altLang="ja-JP" dirty="0" smtClean="0"/>
              <a:t>A</a:t>
            </a:r>
            <a:endParaRPr kumimoji="1" lang="ja-JP" altLang="en-US" dirty="0"/>
          </a:p>
        </p:txBody>
      </p:sp>
      <p:sp>
        <p:nvSpPr>
          <p:cNvPr id="3" name="コンテンツ プレースホルダー 2"/>
          <p:cNvSpPr>
            <a:spLocks noGrp="1"/>
          </p:cNvSpPr>
          <p:nvPr>
            <p:ph idx="1"/>
          </p:nvPr>
        </p:nvSpPr>
        <p:spPr>
          <a:xfrm>
            <a:off x="457200" y="1072236"/>
            <a:ext cx="8229600" cy="540524"/>
          </a:xfrm>
        </p:spPr>
        <p:txBody>
          <a:bodyPr/>
          <a:lstStyle/>
          <a:p>
            <a:pPr>
              <a:buFont typeface="Wingdings" panose="05000000000000000000" pitchFamily="2" charset="2"/>
              <a:buChar char="l"/>
            </a:pPr>
            <a:r>
              <a:rPr lang="ja-JP" altLang="en-US" dirty="0" smtClean="0"/>
              <a:t>まず，コメント</a:t>
            </a:r>
            <a:r>
              <a:rPr lang="ja-JP" altLang="en-US" dirty="0"/>
              <a:t>に関する定義</a:t>
            </a:r>
            <a:r>
              <a:rPr lang="ja-JP" altLang="en-US" dirty="0" smtClean="0"/>
              <a:t>を選び出す</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17</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b="1"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r\n])[\s\S</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6" name="Text Box 6"/>
          <p:cNvSpPr txBox="1">
            <a:spLocks noChangeArrowheads="1"/>
          </p:cNvSpPr>
          <p:nvPr/>
        </p:nvSpPr>
        <p:spPr bwMode="auto">
          <a:xfrm>
            <a:off x="317502" y="5068937"/>
            <a:ext cx="4187718"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/\*[\s\S]*?\*/</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619351" y="5068937"/>
            <a:ext cx="4187717"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//((?![\r\n])[\s\S])*</a:t>
            </a:r>
            <a:endParaRPr lang="en-US" altLang="ja-JP" sz="2000" dirty="0">
              <a:latin typeface="メイリオ" panose="020B0604030504040204" pitchFamily="50" charset="-128"/>
              <a:ea typeface="メイリオ" panose="020B0604030504040204" pitchFamily="50" charset="-128"/>
            </a:endParaRPr>
          </a:p>
        </p:txBody>
      </p:sp>
      <p:sp>
        <p:nvSpPr>
          <p:cNvPr id="8" name="下矢印 7"/>
          <p:cNvSpPr/>
          <p:nvPr/>
        </p:nvSpPr>
        <p:spPr>
          <a:xfrm>
            <a:off x="1882420"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a:off x="6045666"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882420"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6060895"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Text Box 6"/>
          <p:cNvSpPr txBox="1">
            <a:spLocks noChangeArrowheads="1"/>
          </p:cNvSpPr>
          <p:nvPr/>
        </p:nvSpPr>
        <p:spPr bwMode="auto">
          <a:xfrm>
            <a:off x="317501" y="4120767"/>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3" name="Text Box 6"/>
          <p:cNvSpPr txBox="1">
            <a:spLocks noChangeArrowheads="1"/>
          </p:cNvSpPr>
          <p:nvPr/>
        </p:nvSpPr>
        <p:spPr bwMode="auto">
          <a:xfrm>
            <a:off x="317502" y="2195797"/>
            <a:ext cx="418771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CSTART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CEND;</a:t>
            </a:r>
            <a:endParaRPr lang="en-US" altLang="ja-JP" sz="2000" dirty="0">
              <a:latin typeface="メイリオ" panose="020B0604030504040204" pitchFamily="50" charset="-128"/>
              <a:ea typeface="メイリオ" panose="020B0604030504040204" pitchFamily="50" charset="-128"/>
            </a:endParaRPr>
          </a:p>
        </p:txBody>
      </p:sp>
      <p:sp>
        <p:nvSpPr>
          <p:cNvPr id="14" name="Text Box 6"/>
          <p:cNvSpPr txBox="1">
            <a:spLocks noChangeArrowheads="1"/>
          </p:cNvSpPr>
          <p:nvPr/>
        </p:nvSpPr>
        <p:spPr bwMode="auto">
          <a:xfrm>
            <a:off x="4619351" y="2195798"/>
            <a:ext cx="4187718"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DSLASH ~[\r\n]*;</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619350" y="4120768"/>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~[\r\n]*;</a:t>
            </a:r>
            <a:endParaRPr lang="en-US" altLang="ja-JP" sz="2000" dirty="0">
              <a:latin typeface="メイリオ" panose="020B0604030504040204" pitchFamily="50" charset="-128"/>
              <a:ea typeface="メイリオ" panose="020B0604030504040204" pitchFamily="50" charset="-128"/>
            </a:endParaRPr>
          </a:p>
        </p:txBody>
      </p:sp>
      <p:sp>
        <p:nvSpPr>
          <p:cNvPr id="16" name="下矢印 15"/>
          <p:cNvSpPr/>
          <p:nvPr/>
        </p:nvSpPr>
        <p:spPr>
          <a:xfrm>
            <a:off x="1882420"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6045666"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 name="グループ化 17"/>
          <p:cNvGrpSpPr/>
          <p:nvPr/>
        </p:nvGrpSpPr>
        <p:grpSpPr>
          <a:xfrm>
            <a:off x="364972" y="2834860"/>
            <a:ext cx="7181103" cy="503720"/>
            <a:chOff x="2217684" y="3501006"/>
            <a:chExt cx="7181103" cy="503720"/>
          </a:xfrm>
        </p:grpSpPr>
        <p:sp>
          <p:nvSpPr>
            <p:cNvPr id="19" name="Text Box 6"/>
            <p:cNvSpPr txBox="1">
              <a:spLocks noChangeArrowheads="1"/>
            </p:cNvSpPr>
            <p:nvPr/>
          </p:nvSpPr>
          <p:spPr bwMode="auto">
            <a:xfrm>
              <a:off x="2217684"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CSTART: ’/*’;</a:t>
              </a:r>
              <a:endParaRPr lang="en-US" altLang="ja-JP" sz="2000" dirty="0">
                <a:latin typeface="メイリオ" panose="020B0604030504040204" pitchFamily="50" charset="-128"/>
                <a:ea typeface="メイリオ" panose="020B0604030504040204" pitchFamily="50" charset="-128"/>
              </a:endParaRPr>
            </a:p>
          </p:txBody>
        </p:sp>
        <p:sp>
          <p:nvSpPr>
            <p:cNvPr id="20" name="Text Box 6"/>
            <p:cNvSpPr txBox="1">
              <a:spLocks noChangeArrowheads="1"/>
            </p:cNvSpPr>
            <p:nvPr/>
          </p:nvSpPr>
          <p:spPr bwMode="auto">
            <a:xfrm>
              <a:off x="4505635"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CEND: ’*/’;</a:t>
              </a:r>
              <a:endParaRPr lang="en-US" altLang="ja-JP" sz="2000" dirty="0">
                <a:latin typeface="メイリオ" panose="020B0604030504040204" pitchFamily="50" charset="-128"/>
                <a:ea typeface="メイリオ" panose="020B0604030504040204" pitchFamily="50" charset="-128"/>
              </a:endParaRPr>
            </a:p>
          </p:txBody>
        </p:sp>
        <p:sp>
          <p:nvSpPr>
            <p:cNvPr id="21" name="Text Box 6"/>
            <p:cNvSpPr txBox="1">
              <a:spLocks noChangeArrowheads="1"/>
            </p:cNvSpPr>
            <p:nvPr/>
          </p:nvSpPr>
          <p:spPr bwMode="auto">
            <a:xfrm>
              <a:off x="7524905" y="3501006"/>
              <a:ext cx="1873882"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DSLASH: ’//’;</a:t>
              </a:r>
              <a:endParaRPr lang="en-US" altLang="ja-JP" sz="2000" dirty="0">
                <a:latin typeface="メイリオ" panose="020B0604030504040204" pitchFamily="50" charset="-128"/>
                <a:ea typeface="メイリオ" panose="020B0604030504040204" pitchFamily="50" charset="-128"/>
              </a:endParaRPr>
            </a:p>
          </p:txBody>
        </p:sp>
      </p:grpSp>
      <p:sp>
        <p:nvSpPr>
          <p:cNvPr id="22" name="Text Box 6"/>
          <p:cNvSpPr txBox="1">
            <a:spLocks noChangeArrowheads="1"/>
          </p:cNvSpPr>
          <p:nvPr/>
        </p:nvSpPr>
        <p:spPr bwMode="auto">
          <a:xfrm>
            <a:off x="364972" y="3810601"/>
            <a:ext cx="1470699" cy="238014"/>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B</a:t>
            </a:r>
            <a:endParaRPr lang="en-US" altLang="ja-JP" sz="2000" dirty="0">
              <a:latin typeface="メイリオ" panose="020B0604030504040204" pitchFamily="50" charset="-128"/>
              <a:ea typeface="メイリオ" panose="020B0604030504040204" pitchFamily="50" charset="-128"/>
            </a:endParaRPr>
          </a:p>
        </p:txBody>
      </p:sp>
      <p:sp>
        <p:nvSpPr>
          <p:cNvPr id="23" name="Text Box 6"/>
          <p:cNvSpPr txBox="1">
            <a:spLocks noChangeArrowheads="1"/>
          </p:cNvSpPr>
          <p:nvPr/>
        </p:nvSpPr>
        <p:spPr bwMode="auto">
          <a:xfrm>
            <a:off x="364972" y="4730894"/>
            <a:ext cx="1470699"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C</a:t>
            </a:r>
          </a:p>
        </p:txBody>
      </p:sp>
      <p:sp>
        <p:nvSpPr>
          <p:cNvPr id="24" name="Text Box 6"/>
          <p:cNvSpPr txBox="1">
            <a:spLocks noChangeArrowheads="1"/>
          </p:cNvSpPr>
          <p:nvPr/>
        </p:nvSpPr>
        <p:spPr bwMode="auto">
          <a:xfrm>
            <a:off x="364972" y="5707379"/>
            <a:ext cx="1585748"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D</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46382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a:t>
            </a:r>
            <a:endParaRPr lang="en-US" altLang="ja-JP" sz="2000" dirty="0">
              <a:latin typeface="メイリオ" panose="020B0604030504040204" pitchFamily="50" charset="-128"/>
              <a:ea typeface="メイリオ" panose="020B0604030504040204" pitchFamily="50" charset="-128"/>
            </a:endParaRPr>
          </a:p>
        </p:txBody>
      </p:sp>
      <p:sp>
        <p:nvSpPr>
          <p:cNvPr id="26" name="Text Box 6"/>
          <p:cNvSpPr txBox="1">
            <a:spLocks noChangeArrowheads="1"/>
          </p:cNvSpPr>
          <p:nvPr/>
        </p:nvSpPr>
        <p:spPr bwMode="auto">
          <a:xfrm>
            <a:off x="253973" y="2672644"/>
            <a:ext cx="8730754" cy="3918921"/>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580453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コメント抽出 </a:t>
            </a:r>
            <a:r>
              <a:rPr lang="en-US" altLang="ja-JP" dirty="0"/>
              <a:t>:</a:t>
            </a:r>
            <a:r>
              <a:rPr lang="ja-JP" altLang="en-US" dirty="0" smtClean="0"/>
              <a:t>ステップ </a:t>
            </a:r>
            <a:r>
              <a:rPr lang="en-US" altLang="ja-JP" dirty="0" smtClean="0"/>
              <a:t>B</a:t>
            </a:r>
            <a:endParaRPr kumimoji="1" lang="ja-JP" altLang="en-US" dirty="0"/>
          </a:p>
        </p:txBody>
      </p:sp>
      <p:sp>
        <p:nvSpPr>
          <p:cNvPr id="3" name="コンテンツ プレースホルダー 2"/>
          <p:cNvSpPr>
            <a:spLocks noGrp="1"/>
          </p:cNvSpPr>
          <p:nvPr>
            <p:ph idx="1"/>
          </p:nvPr>
        </p:nvSpPr>
        <p:spPr>
          <a:xfrm>
            <a:off x="457200" y="1072497"/>
            <a:ext cx="8229600" cy="540524"/>
          </a:xfrm>
        </p:spPr>
        <p:txBody>
          <a:bodyPr/>
          <a:lstStyle/>
          <a:p>
            <a:pPr>
              <a:buFont typeface="Wingdings" panose="05000000000000000000" pitchFamily="2" charset="2"/>
              <a:buChar char="l"/>
            </a:pPr>
            <a:r>
              <a:rPr lang="ja-JP" altLang="en-US" dirty="0" smtClean="0"/>
              <a:t>ステップ </a:t>
            </a:r>
            <a:r>
              <a:rPr lang="en-US" altLang="ja-JP" dirty="0" smtClean="0"/>
              <a:t>A </a:t>
            </a:r>
            <a:r>
              <a:rPr lang="ja-JP" altLang="en-US" dirty="0" smtClean="0"/>
              <a:t>で選ばれたそれぞれ</a:t>
            </a:r>
            <a:r>
              <a:rPr lang="ja-JP" altLang="en-US" dirty="0"/>
              <a:t>のルールの中で</a:t>
            </a:r>
            <a:r>
              <a:rPr lang="ja-JP" altLang="en-US" dirty="0" smtClean="0"/>
              <a:t>，　　　別</a:t>
            </a:r>
            <a:r>
              <a:rPr lang="ja-JP" altLang="en-US" dirty="0"/>
              <a:t>のルールを参照している部分を再帰的に適用する</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18</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b="1"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r\n])[\s\S</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6" name="Text Box 6"/>
          <p:cNvSpPr txBox="1">
            <a:spLocks noChangeArrowheads="1"/>
          </p:cNvSpPr>
          <p:nvPr/>
        </p:nvSpPr>
        <p:spPr bwMode="auto">
          <a:xfrm>
            <a:off x="317502" y="5068937"/>
            <a:ext cx="4187718"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/\*[\s\S]*?\*/</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619351" y="5068937"/>
            <a:ext cx="4187717"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//((?![\r\n])[\s\S])*</a:t>
            </a:r>
            <a:endParaRPr lang="en-US" altLang="ja-JP" sz="2000" dirty="0">
              <a:latin typeface="メイリオ" panose="020B0604030504040204" pitchFamily="50" charset="-128"/>
              <a:ea typeface="メイリオ" panose="020B0604030504040204" pitchFamily="50" charset="-128"/>
            </a:endParaRPr>
          </a:p>
        </p:txBody>
      </p:sp>
      <p:sp>
        <p:nvSpPr>
          <p:cNvPr id="8" name="下矢印 7"/>
          <p:cNvSpPr/>
          <p:nvPr/>
        </p:nvSpPr>
        <p:spPr>
          <a:xfrm>
            <a:off x="1882420"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a:off x="6045666"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882420"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6060895"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Text Box 6"/>
          <p:cNvSpPr txBox="1">
            <a:spLocks noChangeArrowheads="1"/>
          </p:cNvSpPr>
          <p:nvPr/>
        </p:nvSpPr>
        <p:spPr bwMode="auto">
          <a:xfrm>
            <a:off x="317501" y="4120767"/>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3" name="Text Box 6"/>
          <p:cNvSpPr txBox="1">
            <a:spLocks noChangeArrowheads="1"/>
          </p:cNvSpPr>
          <p:nvPr/>
        </p:nvSpPr>
        <p:spPr bwMode="auto">
          <a:xfrm>
            <a:off x="317502" y="2195797"/>
            <a:ext cx="418771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CSTART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CEND;</a:t>
            </a:r>
            <a:endParaRPr lang="en-US" altLang="ja-JP" sz="2000" dirty="0">
              <a:latin typeface="メイリオ" panose="020B0604030504040204" pitchFamily="50" charset="-128"/>
              <a:ea typeface="メイリオ" panose="020B0604030504040204" pitchFamily="50" charset="-128"/>
            </a:endParaRPr>
          </a:p>
        </p:txBody>
      </p:sp>
      <p:sp>
        <p:nvSpPr>
          <p:cNvPr id="14" name="Text Box 6"/>
          <p:cNvSpPr txBox="1">
            <a:spLocks noChangeArrowheads="1"/>
          </p:cNvSpPr>
          <p:nvPr/>
        </p:nvSpPr>
        <p:spPr bwMode="auto">
          <a:xfrm>
            <a:off x="4619351" y="2195798"/>
            <a:ext cx="4187718"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DSLASH ~[\r\n]*;</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619350" y="4120768"/>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~[\r\n]*;</a:t>
            </a:r>
            <a:endParaRPr lang="en-US" altLang="ja-JP" sz="2000" dirty="0">
              <a:latin typeface="メイリオ" panose="020B0604030504040204" pitchFamily="50" charset="-128"/>
              <a:ea typeface="メイリオ" panose="020B0604030504040204" pitchFamily="50" charset="-128"/>
            </a:endParaRPr>
          </a:p>
        </p:txBody>
      </p:sp>
      <p:sp>
        <p:nvSpPr>
          <p:cNvPr id="16" name="下矢印 15"/>
          <p:cNvSpPr/>
          <p:nvPr/>
        </p:nvSpPr>
        <p:spPr>
          <a:xfrm>
            <a:off x="1882420"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6045666"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 name="グループ化 17"/>
          <p:cNvGrpSpPr/>
          <p:nvPr/>
        </p:nvGrpSpPr>
        <p:grpSpPr>
          <a:xfrm>
            <a:off x="364972" y="2842096"/>
            <a:ext cx="7181103" cy="503720"/>
            <a:chOff x="2217684" y="3501006"/>
            <a:chExt cx="7181103" cy="503720"/>
          </a:xfrm>
        </p:grpSpPr>
        <p:sp>
          <p:nvSpPr>
            <p:cNvPr id="19" name="Text Box 6"/>
            <p:cNvSpPr txBox="1">
              <a:spLocks noChangeArrowheads="1"/>
            </p:cNvSpPr>
            <p:nvPr/>
          </p:nvSpPr>
          <p:spPr bwMode="auto">
            <a:xfrm>
              <a:off x="2217684"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CSTART: ’/*’;</a:t>
              </a:r>
              <a:endParaRPr lang="en-US" altLang="ja-JP" sz="2000" dirty="0">
                <a:latin typeface="メイリオ" panose="020B0604030504040204" pitchFamily="50" charset="-128"/>
                <a:ea typeface="メイリオ" panose="020B0604030504040204" pitchFamily="50" charset="-128"/>
              </a:endParaRPr>
            </a:p>
          </p:txBody>
        </p:sp>
        <p:sp>
          <p:nvSpPr>
            <p:cNvPr id="20" name="Text Box 6"/>
            <p:cNvSpPr txBox="1">
              <a:spLocks noChangeArrowheads="1"/>
            </p:cNvSpPr>
            <p:nvPr/>
          </p:nvSpPr>
          <p:spPr bwMode="auto">
            <a:xfrm>
              <a:off x="4505635"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CEND: ’*/’;</a:t>
              </a:r>
              <a:endParaRPr lang="en-US" altLang="ja-JP" sz="2000" dirty="0">
                <a:latin typeface="メイリオ" panose="020B0604030504040204" pitchFamily="50" charset="-128"/>
                <a:ea typeface="メイリオ" panose="020B0604030504040204" pitchFamily="50" charset="-128"/>
              </a:endParaRPr>
            </a:p>
          </p:txBody>
        </p:sp>
        <p:sp>
          <p:nvSpPr>
            <p:cNvPr id="21" name="Text Box 6"/>
            <p:cNvSpPr txBox="1">
              <a:spLocks noChangeArrowheads="1"/>
            </p:cNvSpPr>
            <p:nvPr/>
          </p:nvSpPr>
          <p:spPr bwMode="auto">
            <a:xfrm>
              <a:off x="7524905" y="3501006"/>
              <a:ext cx="1873882"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DSLASH: ’//’;</a:t>
              </a:r>
              <a:endParaRPr lang="en-US" altLang="ja-JP" sz="2000" dirty="0">
                <a:latin typeface="メイリオ" panose="020B0604030504040204" pitchFamily="50" charset="-128"/>
                <a:ea typeface="メイリオ" panose="020B0604030504040204" pitchFamily="50" charset="-128"/>
              </a:endParaRPr>
            </a:p>
          </p:txBody>
        </p:sp>
      </p:grpSp>
      <p:sp>
        <p:nvSpPr>
          <p:cNvPr id="22" name="Text Box 6"/>
          <p:cNvSpPr txBox="1">
            <a:spLocks noChangeArrowheads="1"/>
          </p:cNvSpPr>
          <p:nvPr/>
        </p:nvSpPr>
        <p:spPr bwMode="auto">
          <a:xfrm>
            <a:off x="364972" y="3810601"/>
            <a:ext cx="1624695" cy="238014"/>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B</a:t>
            </a:r>
            <a:endParaRPr lang="en-US" altLang="ja-JP" sz="2000" dirty="0">
              <a:latin typeface="メイリオ" panose="020B0604030504040204" pitchFamily="50" charset="-128"/>
              <a:ea typeface="メイリオ" panose="020B0604030504040204" pitchFamily="50" charset="-128"/>
            </a:endParaRPr>
          </a:p>
        </p:txBody>
      </p:sp>
      <p:sp>
        <p:nvSpPr>
          <p:cNvPr id="23" name="Text Box 6"/>
          <p:cNvSpPr txBox="1">
            <a:spLocks noChangeArrowheads="1"/>
          </p:cNvSpPr>
          <p:nvPr/>
        </p:nvSpPr>
        <p:spPr bwMode="auto">
          <a:xfrm>
            <a:off x="364972" y="4730894"/>
            <a:ext cx="1477476"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C</a:t>
            </a:r>
          </a:p>
        </p:txBody>
      </p:sp>
      <p:sp>
        <p:nvSpPr>
          <p:cNvPr id="24" name="Text Box 6"/>
          <p:cNvSpPr txBox="1">
            <a:spLocks noChangeArrowheads="1"/>
          </p:cNvSpPr>
          <p:nvPr/>
        </p:nvSpPr>
        <p:spPr bwMode="auto">
          <a:xfrm>
            <a:off x="364972" y="5707379"/>
            <a:ext cx="1477476"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D</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59082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a:t>
            </a:r>
            <a:endParaRPr lang="en-US" altLang="ja-JP" sz="2000" dirty="0">
              <a:latin typeface="メイリオ" panose="020B0604030504040204" pitchFamily="50" charset="-128"/>
              <a:ea typeface="メイリオ" panose="020B0604030504040204" pitchFamily="50" charset="-128"/>
            </a:endParaRPr>
          </a:p>
        </p:txBody>
      </p:sp>
      <p:sp>
        <p:nvSpPr>
          <p:cNvPr id="26" name="Text Box 6"/>
          <p:cNvSpPr txBox="1">
            <a:spLocks noChangeArrowheads="1"/>
          </p:cNvSpPr>
          <p:nvPr/>
        </p:nvSpPr>
        <p:spPr bwMode="auto">
          <a:xfrm>
            <a:off x="243840" y="4546136"/>
            <a:ext cx="8730754" cy="2012485"/>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
        <p:nvSpPr>
          <p:cNvPr id="27" name="Text Box 6"/>
          <p:cNvSpPr txBox="1">
            <a:spLocks noChangeArrowheads="1"/>
          </p:cNvSpPr>
          <p:nvPr/>
        </p:nvSpPr>
        <p:spPr bwMode="auto">
          <a:xfrm>
            <a:off x="206623" y="1815834"/>
            <a:ext cx="8730754" cy="327409"/>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16199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 Box 6"/>
          <p:cNvSpPr txBox="1">
            <a:spLocks noChangeArrowheads="1"/>
          </p:cNvSpPr>
          <p:nvPr/>
        </p:nvSpPr>
        <p:spPr bwMode="auto">
          <a:xfrm>
            <a:off x="364972" y="3810601"/>
            <a:ext cx="1590841" cy="238014"/>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B</a:t>
            </a:r>
            <a:endParaRPr lang="en-US" altLang="ja-JP" sz="2000" dirty="0">
              <a:latin typeface="メイリオ" panose="020B0604030504040204" pitchFamily="50" charset="-128"/>
              <a:ea typeface="メイリオ" panose="020B0604030504040204" pitchFamily="50" charset="-128"/>
            </a:endParaRPr>
          </a:p>
        </p:txBody>
      </p:sp>
      <p:sp>
        <p:nvSpPr>
          <p:cNvPr id="2" name="タイトル 1"/>
          <p:cNvSpPr>
            <a:spLocks noGrp="1"/>
          </p:cNvSpPr>
          <p:nvPr>
            <p:ph type="title"/>
          </p:nvPr>
        </p:nvSpPr>
        <p:spPr/>
        <p:txBody>
          <a:bodyPr/>
          <a:lstStyle/>
          <a:p>
            <a:r>
              <a:rPr lang="ja-JP" altLang="en-US" dirty="0"/>
              <a:t>コメント抽出 </a:t>
            </a:r>
            <a:r>
              <a:rPr lang="en-US" altLang="ja-JP" dirty="0"/>
              <a:t>:</a:t>
            </a:r>
            <a:r>
              <a:rPr lang="ja-JP" altLang="en-US" dirty="0" smtClean="0"/>
              <a:t>ステップ </a:t>
            </a:r>
            <a:r>
              <a:rPr lang="en-US" altLang="ja-JP" dirty="0" smtClean="0"/>
              <a:t>C</a:t>
            </a:r>
            <a:endParaRPr kumimoji="1" lang="ja-JP" altLang="en-US" dirty="0"/>
          </a:p>
        </p:txBody>
      </p:sp>
      <p:sp>
        <p:nvSpPr>
          <p:cNvPr id="3" name="コンテンツ プレースホルダー 2"/>
          <p:cNvSpPr>
            <a:spLocks noGrp="1"/>
          </p:cNvSpPr>
          <p:nvPr>
            <p:ph idx="1"/>
          </p:nvPr>
        </p:nvSpPr>
        <p:spPr>
          <a:xfrm>
            <a:off x="457200" y="1075681"/>
            <a:ext cx="8229600" cy="540524"/>
          </a:xfrm>
        </p:spPr>
        <p:txBody>
          <a:bodyPr/>
          <a:lstStyle/>
          <a:p>
            <a:pPr>
              <a:buFont typeface="Wingdings" panose="05000000000000000000" pitchFamily="2" charset="2"/>
              <a:buChar char="l"/>
            </a:pPr>
            <a:r>
              <a:rPr lang="en-US" altLang="ja-JP" dirty="0" smtClean="0"/>
              <a:t>CCFinderSW</a:t>
            </a:r>
            <a:r>
              <a:rPr lang="ja-JP" altLang="en-US" dirty="0"/>
              <a:t> </a:t>
            </a:r>
            <a:r>
              <a:rPr lang="ja-JP" altLang="en-US" dirty="0" smtClean="0"/>
              <a:t>は </a:t>
            </a:r>
            <a:r>
              <a:rPr lang="en-US" altLang="ja-JP" dirty="0" smtClean="0"/>
              <a:t>Java </a:t>
            </a:r>
            <a:r>
              <a:rPr lang="ja-JP" altLang="en-US" dirty="0" err="1" smtClean="0"/>
              <a:t>で開</a:t>
            </a:r>
            <a:r>
              <a:rPr lang="ja-JP" altLang="en-US" dirty="0" smtClean="0"/>
              <a:t>発しているため，使用可能な　正規</a:t>
            </a:r>
            <a:r>
              <a:rPr lang="ja-JP" altLang="en-US" dirty="0"/>
              <a:t>表現に直す</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19</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b="1"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r\n])[\s\S</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6" name="Text Box 6"/>
          <p:cNvSpPr txBox="1">
            <a:spLocks noChangeArrowheads="1"/>
          </p:cNvSpPr>
          <p:nvPr/>
        </p:nvSpPr>
        <p:spPr bwMode="auto">
          <a:xfrm>
            <a:off x="317502" y="5068937"/>
            <a:ext cx="4187718"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/\*[\s\S]*?\*/</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619351" y="5068937"/>
            <a:ext cx="4187717"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//((?![\r\n])[\s\S])*</a:t>
            </a:r>
            <a:endParaRPr lang="en-US" altLang="ja-JP" sz="2000" dirty="0">
              <a:latin typeface="メイリオ" panose="020B0604030504040204" pitchFamily="50" charset="-128"/>
              <a:ea typeface="メイリオ" panose="020B0604030504040204" pitchFamily="50" charset="-128"/>
            </a:endParaRPr>
          </a:p>
        </p:txBody>
      </p:sp>
      <p:sp>
        <p:nvSpPr>
          <p:cNvPr id="8" name="下矢印 7"/>
          <p:cNvSpPr/>
          <p:nvPr/>
        </p:nvSpPr>
        <p:spPr>
          <a:xfrm>
            <a:off x="1882420"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a:off x="6045666"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882420"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6060895"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Text Box 6"/>
          <p:cNvSpPr txBox="1">
            <a:spLocks noChangeArrowheads="1"/>
          </p:cNvSpPr>
          <p:nvPr/>
        </p:nvSpPr>
        <p:spPr bwMode="auto">
          <a:xfrm>
            <a:off x="317501" y="4120767"/>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3" name="Text Box 6"/>
          <p:cNvSpPr txBox="1">
            <a:spLocks noChangeArrowheads="1"/>
          </p:cNvSpPr>
          <p:nvPr/>
        </p:nvSpPr>
        <p:spPr bwMode="auto">
          <a:xfrm>
            <a:off x="317502" y="2195797"/>
            <a:ext cx="418771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CSTART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CEND;</a:t>
            </a:r>
            <a:endParaRPr lang="en-US" altLang="ja-JP" sz="2000" dirty="0">
              <a:latin typeface="メイリオ" panose="020B0604030504040204" pitchFamily="50" charset="-128"/>
              <a:ea typeface="メイリオ" panose="020B0604030504040204" pitchFamily="50" charset="-128"/>
            </a:endParaRPr>
          </a:p>
        </p:txBody>
      </p:sp>
      <p:sp>
        <p:nvSpPr>
          <p:cNvPr id="14" name="Text Box 6"/>
          <p:cNvSpPr txBox="1">
            <a:spLocks noChangeArrowheads="1"/>
          </p:cNvSpPr>
          <p:nvPr/>
        </p:nvSpPr>
        <p:spPr bwMode="auto">
          <a:xfrm>
            <a:off x="4619351" y="2195798"/>
            <a:ext cx="4187718"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DSLASH ~[\r\n]*;</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619350" y="4120768"/>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~[\r\n]*;</a:t>
            </a:r>
            <a:endParaRPr lang="en-US" altLang="ja-JP" sz="2000" dirty="0">
              <a:latin typeface="メイリオ" panose="020B0604030504040204" pitchFamily="50" charset="-128"/>
              <a:ea typeface="メイリオ" panose="020B0604030504040204" pitchFamily="50" charset="-128"/>
            </a:endParaRPr>
          </a:p>
        </p:txBody>
      </p:sp>
      <p:sp>
        <p:nvSpPr>
          <p:cNvPr id="16" name="下矢印 15"/>
          <p:cNvSpPr/>
          <p:nvPr/>
        </p:nvSpPr>
        <p:spPr>
          <a:xfrm>
            <a:off x="1882420"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6045666"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 name="グループ化 17"/>
          <p:cNvGrpSpPr/>
          <p:nvPr/>
        </p:nvGrpSpPr>
        <p:grpSpPr>
          <a:xfrm>
            <a:off x="364972" y="2834860"/>
            <a:ext cx="7181103" cy="503720"/>
            <a:chOff x="2217684" y="3501006"/>
            <a:chExt cx="7181103" cy="503720"/>
          </a:xfrm>
        </p:grpSpPr>
        <p:sp>
          <p:nvSpPr>
            <p:cNvPr id="19" name="Text Box 6"/>
            <p:cNvSpPr txBox="1">
              <a:spLocks noChangeArrowheads="1"/>
            </p:cNvSpPr>
            <p:nvPr/>
          </p:nvSpPr>
          <p:spPr bwMode="auto">
            <a:xfrm>
              <a:off x="2217684"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CSTART: ’/*’;</a:t>
              </a:r>
              <a:endParaRPr lang="en-US" altLang="ja-JP" sz="2000" dirty="0">
                <a:latin typeface="メイリオ" panose="020B0604030504040204" pitchFamily="50" charset="-128"/>
                <a:ea typeface="メイリオ" panose="020B0604030504040204" pitchFamily="50" charset="-128"/>
              </a:endParaRPr>
            </a:p>
          </p:txBody>
        </p:sp>
        <p:sp>
          <p:nvSpPr>
            <p:cNvPr id="20" name="Text Box 6"/>
            <p:cNvSpPr txBox="1">
              <a:spLocks noChangeArrowheads="1"/>
            </p:cNvSpPr>
            <p:nvPr/>
          </p:nvSpPr>
          <p:spPr bwMode="auto">
            <a:xfrm>
              <a:off x="4505635"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CEND: ’*/’;</a:t>
              </a:r>
              <a:endParaRPr lang="en-US" altLang="ja-JP" sz="2000" dirty="0">
                <a:latin typeface="メイリオ" panose="020B0604030504040204" pitchFamily="50" charset="-128"/>
                <a:ea typeface="メイリオ" panose="020B0604030504040204" pitchFamily="50" charset="-128"/>
              </a:endParaRPr>
            </a:p>
          </p:txBody>
        </p:sp>
        <p:sp>
          <p:nvSpPr>
            <p:cNvPr id="21" name="Text Box 6"/>
            <p:cNvSpPr txBox="1">
              <a:spLocks noChangeArrowheads="1"/>
            </p:cNvSpPr>
            <p:nvPr/>
          </p:nvSpPr>
          <p:spPr bwMode="auto">
            <a:xfrm>
              <a:off x="7524905" y="3501006"/>
              <a:ext cx="1873882"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DSLASH: ’//’;</a:t>
              </a:r>
              <a:endParaRPr lang="en-US" altLang="ja-JP" sz="2000" dirty="0">
                <a:latin typeface="メイリオ" panose="020B0604030504040204" pitchFamily="50" charset="-128"/>
                <a:ea typeface="メイリオ" panose="020B0604030504040204" pitchFamily="50" charset="-128"/>
              </a:endParaRPr>
            </a:p>
          </p:txBody>
        </p:sp>
      </p:grpSp>
      <p:sp>
        <p:nvSpPr>
          <p:cNvPr id="23" name="Text Box 6"/>
          <p:cNvSpPr txBox="1">
            <a:spLocks noChangeArrowheads="1"/>
          </p:cNvSpPr>
          <p:nvPr/>
        </p:nvSpPr>
        <p:spPr bwMode="auto">
          <a:xfrm>
            <a:off x="364972" y="4730894"/>
            <a:ext cx="1590841"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C</a:t>
            </a:r>
          </a:p>
        </p:txBody>
      </p:sp>
      <p:sp>
        <p:nvSpPr>
          <p:cNvPr id="24" name="Text Box 6"/>
          <p:cNvSpPr txBox="1">
            <a:spLocks noChangeArrowheads="1"/>
          </p:cNvSpPr>
          <p:nvPr/>
        </p:nvSpPr>
        <p:spPr bwMode="auto">
          <a:xfrm>
            <a:off x="364972" y="5707379"/>
            <a:ext cx="1715288"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D</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51744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a:t>
            </a:r>
            <a:endParaRPr lang="en-US" altLang="ja-JP" sz="2000" dirty="0">
              <a:latin typeface="メイリオ" panose="020B0604030504040204" pitchFamily="50" charset="-128"/>
              <a:ea typeface="メイリオ" panose="020B0604030504040204" pitchFamily="50" charset="-128"/>
            </a:endParaRPr>
          </a:p>
        </p:txBody>
      </p:sp>
      <p:sp>
        <p:nvSpPr>
          <p:cNvPr id="26" name="Text Box 6"/>
          <p:cNvSpPr txBox="1">
            <a:spLocks noChangeArrowheads="1"/>
          </p:cNvSpPr>
          <p:nvPr/>
        </p:nvSpPr>
        <p:spPr bwMode="auto">
          <a:xfrm>
            <a:off x="243840" y="1850910"/>
            <a:ext cx="8730754" cy="2230721"/>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
        <p:nvSpPr>
          <p:cNvPr id="27" name="Text Box 6"/>
          <p:cNvSpPr txBox="1">
            <a:spLocks noChangeArrowheads="1"/>
          </p:cNvSpPr>
          <p:nvPr/>
        </p:nvSpPr>
        <p:spPr bwMode="auto">
          <a:xfrm>
            <a:off x="239168" y="5540219"/>
            <a:ext cx="8730754" cy="964228"/>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104727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anose="020B0604030504040204" pitchFamily="50" charset="-128"/>
                <a:ea typeface="メイリオ" panose="020B0604030504040204" pitchFamily="50" charset="-128"/>
              </a:rPr>
              <a:t>コードクローン</a:t>
            </a:r>
            <a:endParaRPr kumimoji="1" lang="ja-JP" altLang="en-US" dirty="0">
              <a:latin typeface="メイリオ" panose="020B0604030504040204" pitchFamily="50" charset="-128"/>
              <a:ea typeface="メイリオ" panose="020B0604030504040204" pitchFamily="50" charset="-128"/>
            </a:endParaRPr>
          </a:p>
        </p:txBody>
      </p:sp>
      <p:sp>
        <p:nvSpPr>
          <p:cNvPr id="3" name="コンテンツ プレースホルダー 2"/>
          <p:cNvSpPr>
            <a:spLocks noGrp="1"/>
          </p:cNvSpPr>
          <p:nvPr>
            <p:ph idx="1"/>
          </p:nvPr>
        </p:nvSpPr>
        <p:spPr>
          <a:xfrm>
            <a:off x="317501" y="1196975"/>
            <a:ext cx="8574088" cy="5035400"/>
          </a:xfrm>
        </p:spPr>
        <p:txBody>
          <a:bodyPr/>
          <a:lstStyle/>
          <a:p>
            <a:pPr>
              <a:buFont typeface="Wingdings" panose="05000000000000000000" pitchFamily="2" charset="2"/>
              <a:buChar char="l"/>
            </a:pPr>
            <a:r>
              <a:rPr kumimoji="1" lang="ja-JP" altLang="en-US" dirty="0" smtClean="0">
                <a:latin typeface="メイリオ" panose="020B0604030504040204" pitchFamily="50" charset="-128"/>
                <a:ea typeface="メイリオ" panose="020B0604030504040204" pitchFamily="50" charset="-128"/>
              </a:rPr>
              <a:t>コードクローンと</a:t>
            </a:r>
            <a:r>
              <a:rPr lang="ja-JP" altLang="en-US" dirty="0" smtClean="0">
                <a:latin typeface="メイリオ" panose="020B0604030504040204" pitchFamily="50" charset="-128"/>
                <a:ea typeface="メイリオ" panose="020B0604030504040204" pitchFamily="50" charset="-128"/>
              </a:rPr>
              <a:t>は，</a:t>
            </a:r>
            <a:r>
              <a:rPr lang="ja-JP" altLang="en-US" dirty="0">
                <a:latin typeface="メイリオ" panose="020B0604030504040204" pitchFamily="50" charset="-128"/>
                <a:ea typeface="メイリオ" panose="020B0604030504040204" pitchFamily="50" charset="-128"/>
              </a:rPr>
              <a:t>主に</a:t>
            </a:r>
            <a:r>
              <a:rPr lang="ja-JP" altLang="en-US" dirty="0" smtClean="0">
                <a:latin typeface="メイリオ" panose="020B0604030504040204" pitchFamily="50" charset="-128"/>
                <a:ea typeface="メイリオ" panose="020B0604030504040204" pitchFamily="50" charset="-128"/>
              </a:rPr>
              <a:t>コピーアンドペースト</a:t>
            </a:r>
            <a:r>
              <a:rPr lang="ja-JP" altLang="en-US" dirty="0">
                <a:latin typeface="メイリオ" panose="020B0604030504040204" pitchFamily="50" charset="-128"/>
                <a:ea typeface="メイリオ" panose="020B0604030504040204" pitchFamily="50" charset="-128"/>
              </a:rPr>
              <a:t>で</a:t>
            </a:r>
            <a:r>
              <a:rPr lang="ja-JP" altLang="en-US" dirty="0" smtClean="0">
                <a:latin typeface="メイリオ" panose="020B0604030504040204" pitchFamily="50" charset="-128"/>
                <a:ea typeface="メイリオ" panose="020B0604030504040204" pitchFamily="50" charset="-128"/>
              </a:rPr>
              <a:t>生成　される類似したコード片のことである</a:t>
            </a:r>
            <a:endParaRPr lang="en-US" altLang="ja-JP" dirty="0">
              <a:solidFill>
                <a:srgbClr val="0070C0"/>
              </a:solidFill>
            </a:endParaRPr>
          </a:p>
          <a:p>
            <a:pPr>
              <a:buFont typeface="Wingdings" panose="05000000000000000000" pitchFamily="2" charset="2"/>
              <a:buChar char="l"/>
            </a:pPr>
            <a:r>
              <a:rPr lang="ja-JP" altLang="en-US" dirty="0" smtClean="0">
                <a:latin typeface="メイリオ" panose="020B0604030504040204" pitchFamily="50" charset="-128"/>
                <a:ea typeface="メイリオ" panose="020B0604030504040204" pitchFamily="50" charset="-128"/>
              </a:rPr>
              <a:t>あるコード片に修正が必要だった場合，類似したコード片に同様の修正を行うか検討する必要がある</a:t>
            </a:r>
            <a:endParaRPr lang="en-US" altLang="ja-JP" dirty="0" smtClean="0">
              <a:latin typeface="メイリオ" panose="020B0604030504040204" pitchFamily="50" charset="-128"/>
              <a:ea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endParaRPr>
          </a:p>
          <a:p>
            <a:pPr marL="0" indent="0">
              <a:buNone/>
            </a:pPr>
            <a:r>
              <a:rPr lang="ja-JP" altLang="en-US" dirty="0">
                <a:latin typeface="メイリオ" panose="020B0604030504040204" pitchFamily="50" charset="-128"/>
                <a:ea typeface="メイリオ" panose="020B0604030504040204" pitchFamily="50" charset="-128"/>
              </a:rPr>
              <a:t> </a:t>
            </a:r>
            <a:r>
              <a:rPr lang="ja-JP" altLang="en-US" dirty="0" smtClean="0">
                <a:latin typeface="メイリオ" panose="020B0604030504040204" pitchFamily="50" charset="-128"/>
                <a:ea typeface="メイリオ" panose="020B0604030504040204" pitchFamily="50" charset="-128"/>
              </a:rPr>
              <a:t> ソフトウェア</a:t>
            </a:r>
            <a:r>
              <a:rPr lang="ja-JP" altLang="en-US" dirty="0">
                <a:latin typeface="メイリオ" panose="020B0604030504040204" pitchFamily="50" charset="-128"/>
                <a:ea typeface="メイリオ" panose="020B0604030504040204" pitchFamily="50" charset="-128"/>
              </a:rPr>
              <a:t>保守を困難にする要因として挙げられている</a:t>
            </a:r>
            <a:endParaRPr lang="en-US" altLang="ja-JP" dirty="0">
              <a:latin typeface="メイリオ" panose="020B0604030504040204" pitchFamily="50" charset="-128"/>
              <a:ea typeface="メイリオ" panose="020B0604030504040204" pitchFamily="50" charset="-128"/>
            </a:endParaRPr>
          </a:p>
          <a:p>
            <a:endParaRPr kumimoji="1" lang="ja-JP" altLang="en-US" dirty="0">
              <a:latin typeface="メイリオ" panose="020B0604030504040204" pitchFamily="50" charset="-128"/>
              <a:ea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B24E575F-AE80-4FDB-9C39-ECDDBAB19842}" type="slidenum">
              <a:rPr kumimoji="1" lang="ja-JP" altLang="en-US" smtClean="0"/>
              <a:t>2</a:t>
            </a:fld>
            <a:endParaRPr kumimoji="1" lang="ja-JP" altLang="en-US" dirty="0"/>
          </a:p>
        </p:txBody>
      </p:sp>
      <p:sp>
        <p:nvSpPr>
          <p:cNvPr id="42" name="右矢印 41"/>
          <p:cNvSpPr/>
          <p:nvPr/>
        </p:nvSpPr>
        <p:spPr>
          <a:xfrm rot="5400000">
            <a:off x="4463934" y="2402380"/>
            <a:ext cx="407323" cy="11554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60" name="グループ化 59"/>
          <p:cNvGrpSpPr/>
          <p:nvPr/>
        </p:nvGrpSpPr>
        <p:grpSpPr>
          <a:xfrm>
            <a:off x="3197693" y="4075319"/>
            <a:ext cx="4403963" cy="2526388"/>
            <a:chOff x="2258361" y="3481250"/>
            <a:chExt cx="4403963" cy="2526388"/>
          </a:xfrm>
        </p:grpSpPr>
        <p:sp>
          <p:nvSpPr>
            <p:cNvPr id="61" name="テキスト ボックス 60"/>
            <p:cNvSpPr txBox="1"/>
            <p:nvPr/>
          </p:nvSpPr>
          <p:spPr>
            <a:xfrm>
              <a:off x="2258361" y="5638306"/>
              <a:ext cx="1778387" cy="36933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File A</a:t>
              </a:r>
              <a:endParaRPr kumimoji="0" lang="ja-JP" altLang="en-US" sz="1800" b="0" i="0"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2" name="テキスト ボックス 61"/>
            <p:cNvSpPr txBox="1"/>
            <p:nvPr/>
          </p:nvSpPr>
          <p:spPr>
            <a:xfrm>
              <a:off x="4883937" y="5638306"/>
              <a:ext cx="1778387" cy="36933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rPr>
                <a:t>File B</a:t>
              </a:r>
              <a:endParaRPr kumimoji="0" lang="ja-JP" altLang="en-US" sz="1800" b="0" i="0"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3" name="メモ 62"/>
            <p:cNvSpPr/>
            <p:nvPr/>
          </p:nvSpPr>
          <p:spPr>
            <a:xfrm rot="10800000">
              <a:off x="4997287" y="3481250"/>
              <a:ext cx="1551689" cy="1980634"/>
            </a:xfrm>
            <a:prstGeom prst="foldedCorner">
              <a:avLst>
                <a:gd name="adj" fmla="val 18532"/>
              </a:avLst>
            </a:prstGeom>
            <a:solidFill>
              <a:schemeClr val="bg1">
                <a:alpha val="97000"/>
              </a:schemeClr>
            </a:solidFill>
            <a:ln w="12700">
              <a:solidFill>
                <a:schemeClr val="tx1"/>
              </a:solidFill>
            </a:ln>
            <a:effectLst>
              <a:outerShdw blurRad="50800" dist="50800" dir="2700000" algn="ctr" rotWithShape="0">
                <a:srgbClr val="000000">
                  <a:alpha val="1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sz="1600" dirty="0"/>
            </a:p>
          </p:txBody>
        </p:sp>
        <p:sp>
          <p:nvSpPr>
            <p:cNvPr id="64" name="メモ 63"/>
            <p:cNvSpPr/>
            <p:nvPr/>
          </p:nvSpPr>
          <p:spPr>
            <a:xfrm rot="10800000">
              <a:off x="2371711" y="3481250"/>
              <a:ext cx="1551689" cy="1980634"/>
            </a:xfrm>
            <a:prstGeom prst="foldedCorner">
              <a:avLst>
                <a:gd name="adj" fmla="val 18532"/>
              </a:avLst>
            </a:prstGeom>
            <a:solidFill>
              <a:schemeClr val="bg1">
                <a:alpha val="97000"/>
              </a:schemeClr>
            </a:solidFill>
            <a:ln w="12700">
              <a:solidFill>
                <a:schemeClr val="tx1"/>
              </a:solidFill>
            </a:ln>
            <a:effectLst>
              <a:outerShdw blurRad="50800" dist="50800" dir="2700000" algn="ctr" rotWithShape="0">
                <a:srgbClr val="000000">
                  <a:alpha val="1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sz="1600" dirty="0"/>
            </a:p>
          </p:txBody>
        </p:sp>
      </p:grpSp>
      <p:sp>
        <p:nvSpPr>
          <p:cNvPr id="65" name="L 字 64"/>
          <p:cNvSpPr/>
          <p:nvPr/>
        </p:nvSpPr>
        <p:spPr>
          <a:xfrm flipV="1">
            <a:off x="3408911" y="4604247"/>
            <a:ext cx="1356852" cy="442893"/>
          </a:xfrm>
          <a:prstGeom prst="corner">
            <a:avLst>
              <a:gd name="adj1" fmla="val 70217"/>
              <a:gd name="adj2" fmla="val 188868"/>
            </a:avLst>
          </a:prstGeom>
          <a:solidFill>
            <a:srgbClr val="00B0F0"/>
          </a:solidFill>
          <a:ln>
            <a:solidFill>
              <a:schemeClr val="accent2"/>
            </a:solidFill>
          </a:ln>
          <a:effectLst>
            <a:outerShdw blurRad="50800" dist="50800" dir="2700000" algn="ctr" rotWithShape="0">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6" name="L 字 65"/>
          <p:cNvSpPr/>
          <p:nvPr/>
        </p:nvSpPr>
        <p:spPr>
          <a:xfrm flipV="1">
            <a:off x="6034036" y="5166099"/>
            <a:ext cx="1356852" cy="442893"/>
          </a:xfrm>
          <a:prstGeom prst="corner">
            <a:avLst>
              <a:gd name="adj1" fmla="val 70217"/>
              <a:gd name="adj2" fmla="val 188868"/>
            </a:avLst>
          </a:prstGeom>
          <a:solidFill>
            <a:srgbClr val="00B0F0"/>
          </a:solidFill>
          <a:ln>
            <a:solidFill>
              <a:schemeClr val="accent2"/>
            </a:solidFill>
          </a:ln>
          <a:effectLst>
            <a:outerShdw blurRad="50800" dist="50800" dir="2700000" algn="ctr" rotWithShape="0">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L 字 66"/>
          <p:cNvSpPr/>
          <p:nvPr/>
        </p:nvSpPr>
        <p:spPr>
          <a:xfrm flipV="1">
            <a:off x="3408460" y="5440898"/>
            <a:ext cx="1356852" cy="442893"/>
          </a:xfrm>
          <a:prstGeom prst="corner">
            <a:avLst>
              <a:gd name="adj1" fmla="val 70217"/>
              <a:gd name="adj2" fmla="val 188868"/>
            </a:avLst>
          </a:prstGeom>
          <a:solidFill>
            <a:srgbClr val="00B0F0"/>
          </a:solidFill>
          <a:ln>
            <a:solidFill>
              <a:schemeClr val="accent2"/>
            </a:solidFill>
          </a:ln>
          <a:effectLst>
            <a:outerShdw blurRad="50800" dist="50800" dir="2700000" algn="ctr" rotWithShape="0">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68" name="グループ化 67"/>
          <p:cNvGrpSpPr/>
          <p:nvPr/>
        </p:nvGrpSpPr>
        <p:grpSpPr>
          <a:xfrm>
            <a:off x="4087337" y="3841894"/>
            <a:ext cx="2986738" cy="1754497"/>
            <a:chOff x="3137572" y="4084578"/>
            <a:chExt cx="2986738" cy="1754497"/>
          </a:xfrm>
        </p:grpSpPr>
        <p:cxnSp>
          <p:nvCxnSpPr>
            <p:cNvPr id="69" name="直線矢印コネクタ 68"/>
            <p:cNvCxnSpPr>
              <a:stCxn id="71" idx="0"/>
              <a:endCxn id="65" idx="1"/>
            </p:cNvCxnSpPr>
            <p:nvPr/>
          </p:nvCxnSpPr>
          <p:spPr>
            <a:xfrm flipH="1">
              <a:off x="3137572" y="4084578"/>
              <a:ext cx="2070693" cy="762353"/>
            </a:xfrm>
            <a:prstGeom prst="straightConnector1">
              <a:avLst/>
            </a:prstGeom>
            <a:ln w="50800" cmpd="sng">
              <a:solidFill>
                <a:srgbClr val="FF0000"/>
              </a:solidFill>
              <a:tailEnd type="triangle"/>
            </a:ln>
            <a:effectLst>
              <a:outerShdw blurRad="88900" dist="25400" dir="2700000" algn="ctr" rotWithShape="0">
                <a:srgbClr val="000000">
                  <a:alpha val="33000"/>
                </a:srgbClr>
              </a:outerShdw>
            </a:effectLst>
          </p:spPr>
          <p:style>
            <a:lnRef idx="1">
              <a:schemeClr val="accent1"/>
            </a:lnRef>
            <a:fillRef idx="0">
              <a:schemeClr val="accent1"/>
            </a:fillRef>
            <a:effectRef idx="0">
              <a:schemeClr val="accent1"/>
            </a:effectRef>
            <a:fontRef idx="minor">
              <a:schemeClr val="tx1"/>
            </a:fontRef>
          </p:style>
        </p:cxnSp>
        <p:cxnSp>
          <p:nvCxnSpPr>
            <p:cNvPr id="70" name="直線矢印コネクタ 69"/>
            <p:cNvCxnSpPr>
              <a:stCxn id="71" idx="0"/>
              <a:endCxn id="66" idx="1"/>
            </p:cNvCxnSpPr>
            <p:nvPr/>
          </p:nvCxnSpPr>
          <p:spPr>
            <a:xfrm>
              <a:off x="5208265" y="4084578"/>
              <a:ext cx="554432" cy="1324205"/>
            </a:xfrm>
            <a:prstGeom prst="straightConnector1">
              <a:avLst/>
            </a:prstGeom>
            <a:ln w="50800" cmpd="sng">
              <a:solidFill>
                <a:srgbClr val="FF0000"/>
              </a:solidFill>
              <a:tailEnd type="triangle"/>
            </a:ln>
            <a:effectLst>
              <a:outerShdw blurRad="88900" dist="25400" dir="2700000" algn="ctr" rotWithShape="0">
                <a:srgbClr val="000000">
                  <a:alpha val="33000"/>
                </a:srgbClr>
              </a:outerShdw>
            </a:effectLst>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a:stCxn id="71" idx="0"/>
              <a:endCxn id="67" idx="0"/>
            </p:cNvCxnSpPr>
            <p:nvPr/>
          </p:nvCxnSpPr>
          <p:spPr>
            <a:xfrm flipH="1">
              <a:off x="3815547" y="4084578"/>
              <a:ext cx="1392718" cy="1754497"/>
            </a:xfrm>
            <a:prstGeom prst="straightConnector1">
              <a:avLst/>
            </a:prstGeom>
            <a:ln w="50800" cmpd="sng">
              <a:solidFill>
                <a:srgbClr val="FF0000"/>
              </a:solidFill>
              <a:tailEnd type="triangle"/>
            </a:ln>
            <a:effectLst>
              <a:outerShdw blurRad="88900" dist="25400" dir="2700000" algn="ctr" rotWithShape="0">
                <a:srgbClr val="000000">
                  <a:alpha val="33000"/>
                </a:srgbClr>
              </a:outerShdw>
            </a:effectLst>
          </p:spPr>
          <p:style>
            <a:lnRef idx="1">
              <a:schemeClr val="accent1"/>
            </a:lnRef>
            <a:fillRef idx="0">
              <a:schemeClr val="accent1"/>
            </a:fillRef>
            <a:effectRef idx="0">
              <a:schemeClr val="accent1"/>
            </a:effectRef>
            <a:fontRef idx="minor">
              <a:schemeClr val="tx1"/>
            </a:fontRef>
          </p:style>
        </p:cxnSp>
        <p:sp>
          <p:nvSpPr>
            <p:cNvPr id="71" name="正方形/長方形 70"/>
            <p:cNvSpPr/>
            <p:nvPr/>
          </p:nvSpPr>
          <p:spPr>
            <a:xfrm>
              <a:off x="4292219" y="4084578"/>
              <a:ext cx="1832091" cy="360638"/>
            </a:xfrm>
            <a:prstGeom prst="rect">
              <a:avLst/>
            </a:prstGeom>
            <a:ln>
              <a:solidFill>
                <a:srgbClr val="FF0000"/>
              </a:solidFill>
            </a:ln>
            <a:effectLst>
              <a:outerShdw blurRad="76200" dist="25400" dir="1260000" algn="ctr" rotWithShape="0">
                <a:srgbClr val="000000">
                  <a:alpha val="38000"/>
                </a:srgbClr>
              </a:outerShdw>
            </a:effectLst>
          </p:spPr>
          <p:style>
            <a:lnRef idx="2">
              <a:schemeClr val="accent2"/>
            </a:lnRef>
            <a:fillRef idx="1">
              <a:schemeClr val="lt1"/>
            </a:fillRef>
            <a:effectRef idx="0">
              <a:schemeClr val="accent2"/>
            </a:effectRef>
            <a:fontRef idx="minor">
              <a:schemeClr val="dk1"/>
            </a:fontRef>
          </p:style>
          <p:txBody>
            <a:bodyPr bIns="0" rtlCol="0" anchor="ctr"/>
            <a:lstStyle/>
            <a:p>
              <a:pPr algn="ctr"/>
              <a:r>
                <a:rPr lang="ja-JP" altLang="en-US" dirty="0">
                  <a:latin typeface="メイリオ" panose="020B0604030504040204" pitchFamily="50" charset="-128"/>
                  <a:ea typeface="メイリオ" panose="020B0604030504040204" pitchFamily="50" charset="-128"/>
                </a:rPr>
                <a:t>コードクローン</a:t>
              </a:r>
              <a:endParaRPr kumimoji="1" lang="ja-JP" altLang="en-US" dirty="0">
                <a:latin typeface="メイリオ" panose="020B0604030504040204" pitchFamily="50" charset="-128"/>
                <a:ea typeface="メイリオ" panose="020B0604030504040204" pitchFamily="50" charset="-128"/>
              </a:endParaRPr>
            </a:p>
          </p:txBody>
        </p:sp>
      </p:grpSp>
      <p:sp>
        <p:nvSpPr>
          <p:cNvPr id="73" name="右カーブ矢印 72"/>
          <p:cNvSpPr/>
          <p:nvPr/>
        </p:nvSpPr>
        <p:spPr>
          <a:xfrm>
            <a:off x="2476991" y="4789275"/>
            <a:ext cx="761048" cy="980028"/>
          </a:xfrm>
          <a:prstGeom prst="curvedRightArrow">
            <a:avLst/>
          </a:prstGeom>
          <a:solidFill>
            <a:srgbClr val="B6D9E8"/>
          </a:solidFill>
          <a:ln>
            <a:solidFill>
              <a:schemeClr val="accent4">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4" name="楕円 20"/>
          <p:cNvSpPr/>
          <p:nvPr/>
        </p:nvSpPr>
        <p:spPr>
          <a:xfrm>
            <a:off x="926059" y="4949923"/>
            <a:ext cx="1984777" cy="432351"/>
          </a:xfrm>
          <a:prstGeom prst="ellipse">
            <a:avLst/>
          </a:prstGeom>
          <a:solidFill>
            <a:srgbClr val="D9ECF3"/>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kumimoji="1" lang="ja-JP" altLang="en-US" dirty="0" smtClean="0">
                <a:solidFill>
                  <a:schemeClr val="tx1"/>
                </a:solidFill>
                <a:latin typeface="メイリオ" panose="020B0604030504040204" pitchFamily="50" charset="-128"/>
                <a:ea typeface="メイリオ" panose="020B0604030504040204" pitchFamily="50" charset="-128"/>
              </a:rPr>
              <a:t>コピー＆ペースト</a:t>
            </a:r>
            <a:endParaRPr kumimoji="1" lang="ja-JP" altLang="en-US" dirty="0">
              <a:solidFill>
                <a:schemeClr val="tx1"/>
              </a:solidFill>
              <a:latin typeface="メイリオ" panose="020B0604030504040204" pitchFamily="50" charset="-128"/>
              <a:ea typeface="メイリオ" panose="020B0604030504040204" pitchFamily="50" charset="-128"/>
            </a:endParaRPr>
          </a:p>
        </p:txBody>
      </p:sp>
      <p:sp>
        <p:nvSpPr>
          <p:cNvPr id="75" name="右カーブ矢印 74"/>
          <p:cNvSpPr/>
          <p:nvPr/>
        </p:nvSpPr>
        <p:spPr>
          <a:xfrm rot="15766223">
            <a:off x="5331819" y="5084740"/>
            <a:ext cx="529105" cy="1858290"/>
          </a:xfrm>
          <a:prstGeom prst="curvedRightArrow">
            <a:avLst/>
          </a:prstGeom>
          <a:solidFill>
            <a:srgbClr val="B6D9E8"/>
          </a:solidFill>
          <a:ln>
            <a:solidFill>
              <a:schemeClr val="accent4">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6" name="楕円 30"/>
          <p:cNvSpPr/>
          <p:nvPr/>
        </p:nvSpPr>
        <p:spPr>
          <a:xfrm>
            <a:off x="4382367" y="6154522"/>
            <a:ext cx="1984777" cy="432351"/>
          </a:xfrm>
          <a:prstGeom prst="ellipse">
            <a:avLst/>
          </a:prstGeom>
          <a:solidFill>
            <a:srgbClr val="D9ECF3"/>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dirty="0">
                <a:solidFill>
                  <a:schemeClr val="tx1"/>
                </a:solidFill>
                <a:latin typeface="メイリオ" panose="020B0604030504040204" pitchFamily="50" charset="-128"/>
                <a:ea typeface="メイリオ" panose="020B0604030504040204" pitchFamily="50" charset="-128"/>
              </a:rPr>
              <a:t>コピー＆ペースト</a:t>
            </a:r>
          </a:p>
        </p:txBody>
      </p:sp>
    </p:spTree>
    <p:extLst>
      <p:ext uri="{BB962C8B-B14F-4D97-AF65-F5344CB8AC3E}">
        <p14:creationId xmlns:p14="http://schemas.microsoft.com/office/powerpoint/2010/main" val="2805425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コメント抽出 </a:t>
            </a:r>
            <a:r>
              <a:rPr lang="en-US" altLang="ja-JP" dirty="0"/>
              <a:t>:</a:t>
            </a:r>
            <a:r>
              <a:rPr lang="ja-JP" altLang="en-US" dirty="0" smtClean="0"/>
              <a:t>ステップ </a:t>
            </a:r>
            <a:r>
              <a:rPr lang="en-US" altLang="ja-JP" dirty="0" smtClean="0"/>
              <a:t>D</a:t>
            </a:r>
            <a:endParaRPr kumimoji="1" lang="ja-JP" altLang="en-US" dirty="0"/>
          </a:p>
        </p:txBody>
      </p:sp>
      <p:sp>
        <p:nvSpPr>
          <p:cNvPr id="3" name="コンテンツ プレースホルダー 2"/>
          <p:cNvSpPr>
            <a:spLocks noGrp="1"/>
          </p:cNvSpPr>
          <p:nvPr>
            <p:ph idx="1"/>
          </p:nvPr>
        </p:nvSpPr>
        <p:spPr>
          <a:xfrm>
            <a:off x="457200" y="1067318"/>
            <a:ext cx="8229600" cy="540524"/>
          </a:xfrm>
        </p:spPr>
        <p:txBody>
          <a:bodyPr/>
          <a:lstStyle/>
          <a:p>
            <a:pPr>
              <a:buFont typeface="Wingdings" panose="05000000000000000000" pitchFamily="2" charset="2"/>
              <a:buChar char="l"/>
            </a:pPr>
            <a:r>
              <a:rPr lang="en-US" altLang="ja-JP" dirty="0" smtClean="0"/>
              <a:t>OR </a:t>
            </a:r>
            <a:r>
              <a:rPr lang="ja-JP" altLang="en-US" dirty="0" smtClean="0"/>
              <a:t>の表現である </a:t>
            </a:r>
            <a:r>
              <a:rPr lang="en-US" altLang="ja-JP" dirty="0" smtClean="0"/>
              <a:t>’|’ </a:t>
            </a:r>
            <a:r>
              <a:rPr lang="ja-JP" altLang="en-US" dirty="0" smtClean="0"/>
              <a:t>を用いて結合する</a:t>
            </a:r>
            <a:endParaRPr lang="en-US" altLang="ja-JP"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20</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b="1"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r\n])[\s\S</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6" name="Text Box 6"/>
          <p:cNvSpPr txBox="1">
            <a:spLocks noChangeArrowheads="1"/>
          </p:cNvSpPr>
          <p:nvPr/>
        </p:nvSpPr>
        <p:spPr bwMode="auto">
          <a:xfrm>
            <a:off x="317502" y="5068937"/>
            <a:ext cx="4187718"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/\*[\s\S]*?\*/</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619351" y="5068937"/>
            <a:ext cx="4187717"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//((?![\r\n])[\s\S])*</a:t>
            </a:r>
            <a:endParaRPr lang="en-US" altLang="ja-JP" sz="2000" dirty="0">
              <a:latin typeface="メイリオ" panose="020B0604030504040204" pitchFamily="50" charset="-128"/>
              <a:ea typeface="メイリオ" panose="020B0604030504040204" pitchFamily="50" charset="-128"/>
            </a:endParaRPr>
          </a:p>
        </p:txBody>
      </p:sp>
      <p:sp>
        <p:nvSpPr>
          <p:cNvPr id="8" name="下矢印 7"/>
          <p:cNvSpPr/>
          <p:nvPr/>
        </p:nvSpPr>
        <p:spPr>
          <a:xfrm>
            <a:off x="1882420"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下矢印 8"/>
          <p:cNvSpPr/>
          <p:nvPr/>
        </p:nvSpPr>
        <p:spPr>
          <a:xfrm>
            <a:off x="6045666" y="4591585"/>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882420"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6060895"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Text Box 6"/>
          <p:cNvSpPr txBox="1">
            <a:spLocks noChangeArrowheads="1"/>
          </p:cNvSpPr>
          <p:nvPr/>
        </p:nvSpPr>
        <p:spPr bwMode="auto">
          <a:xfrm>
            <a:off x="317501" y="4120767"/>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3" name="Text Box 6"/>
          <p:cNvSpPr txBox="1">
            <a:spLocks noChangeArrowheads="1"/>
          </p:cNvSpPr>
          <p:nvPr/>
        </p:nvSpPr>
        <p:spPr bwMode="auto">
          <a:xfrm>
            <a:off x="317502" y="2195797"/>
            <a:ext cx="418771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BComment</a:t>
            </a:r>
            <a:r>
              <a:rPr lang="en-US" altLang="ja-JP" sz="2000" dirty="0" smtClean="0">
                <a:latin typeface="メイリオ" panose="020B0604030504040204" pitchFamily="50" charset="-128"/>
                <a:ea typeface="メイリオ" panose="020B0604030504040204" pitchFamily="50" charset="-128"/>
              </a:rPr>
              <a:t>: CSTART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CEND;</a:t>
            </a:r>
            <a:endParaRPr lang="en-US" altLang="ja-JP" sz="2000" dirty="0">
              <a:latin typeface="メイリオ" panose="020B0604030504040204" pitchFamily="50" charset="-128"/>
              <a:ea typeface="メイリオ" panose="020B0604030504040204" pitchFamily="50" charset="-128"/>
            </a:endParaRPr>
          </a:p>
        </p:txBody>
      </p:sp>
      <p:sp>
        <p:nvSpPr>
          <p:cNvPr id="14" name="Text Box 6"/>
          <p:cNvSpPr txBox="1">
            <a:spLocks noChangeArrowheads="1"/>
          </p:cNvSpPr>
          <p:nvPr/>
        </p:nvSpPr>
        <p:spPr bwMode="auto">
          <a:xfrm>
            <a:off x="4619351" y="2195798"/>
            <a:ext cx="4187718"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DSLASH ~[\r\n]*;</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619350" y="4120768"/>
            <a:ext cx="4187718"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LComment</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~[\r\n]*;</a:t>
            </a:r>
            <a:endParaRPr lang="en-US" altLang="ja-JP" sz="2000" dirty="0">
              <a:latin typeface="メイリオ" panose="020B0604030504040204" pitchFamily="50" charset="-128"/>
              <a:ea typeface="メイリオ" panose="020B0604030504040204" pitchFamily="50" charset="-128"/>
            </a:endParaRPr>
          </a:p>
        </p:txBody>
      </p:sp>
      <p:sp>
        <p:nvSpPr>
          <p:cNvPr id="16" name="下矢印 15"/>
          <p:cNvSpPr/>
          <p:nvPr/>
        </p:nvSpPr>
        <p:spPr>
          <a:xfrm>
            <a:off x="1882420"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下矢印 16"/>
          <p:cNvSpPr/>
          <p:nvPr/>
        </p:nvSpPr>
        <p:spPr>
          <a:xfrm>
            <a:off x="6045666" y="2701770"/>
            <a:ext cx="1130300" cy="1358775"/>
          </a:xfrm>
          <a:prstGeom prst="downArrow">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8" name="グループ化 17"/>
          <p:cNvGrpSpPr/>
          <p:nvPr/>
        </p:nvGrpSpPr>
        <p:grpSpPr>
          <a:xfrm>
            <a:off x="364972" y="2834860"/>
            <a:ext cx="7181103" cy="503720"/>
            <a:chOff x="2217684" y="3501006"/>
            <a:chExt cx="7181103" cy="503720"/>
          </a:xfrm>
        </p:grpSpPr>
        <p:sp>
          <p:nvSpPr>
            <p:cNvPr id="19" name="Text Box 6"/>
            <p:cNvSpPr txBox="1">
              <a:spLocks noChangeArrowheads="1"/>
            </p:cNvSpPr>
            <p:nvPr/>
          </p:nvSpPr>
          <p:spPr bwMode="auto">
            <a:xfrm>
              <a:off x="2217684"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CSTART: ’/*’;</a:t>
              </a:r>
              <a:endParaRPr lang="en-US" altLang="ja-JP" sz="2000" dirty="0">
                <a:latin typeface="メイリオ" panose="020B0604030504040204" pitchFamily="50" charset="-128"/>
                <a:ea typeface="メイリオ" panose="020B0604030504040204" pitchFamily="50" charset="-128"/>
              </a:endParaRPr>
            </a:p>
          </p:txBody>
        </p:sp>
        <p:sp>
          <p:nvSpPr>
            <p:cNvPr id="20" name="Text Box 6"/>
            <p:cNvSpPr txBox="1">
              <a:spLocks noChangeArrowheads="1"/>
            </p:cNvSpPr>
            <p:nvPr/>
          </p:nvSpPr>
          <p:spPr bwMode="auto">
            <a:xfrm>
              <a:off x="4505635" y="3501006"/>
              <a:ext cx="1877245"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CEND: ’*/’;</a:t>
              </a:r>
              <a:endParaRPr lang="en-US" altLang="ja-JP" sz="2000" dirty="0">
                <a:latin typeface="メイリオ" panose="020B0604030504040204" pitchFamily="50" charset="-128"/>
                <a:ea typeface="メイリオ" panose="020B0604030504040204" pitchFamily="50" charset="-128"/>
              </a:endParaRPr>
            </a:p>
          </p:txBody>
        </p:sp>
        <p:sp>
          <p:nvSpPr>
            <p:cNvPr id="21" name="Text Box 6"/>
            <p:cNvSpPr txBox="1">
              <a:spLocks noChangeArrowheads="1"/>
            </p:cNvSpPr>
            <p:nvPr/>
          </p:nvSpPr>
          <p:spPr bwMode="auto">
            <a:xfrm>
              <a:off x="7524905" y="3501006"/>
              <a:ext cx="1873882" cy="503720"/>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DSLASH: ’//’;</a:t>
              </a:r>
              <a:endParaRPr lang="en-US" altLang="ja-JP" sz="2000" dirty="0">
                <a:latin typeface="メイリオ" panose="020B0604030504040204" pitchFamily="50" charset="-128"/>
                <a:ea typeface="メイリオ" panose="020B0604030504040204" pitchFamily="50" charset="-128"/>
              </a:endParaRPr>
            </a:p>
          </p:txBody>
        </p:sp>
      </p:grpSp>
      <p:sp>
        <p:nvSpPr>
          <p:cNvPr id="22" name="Text Box 6"/>
          <p:cNvSpPr txBox="1">
            <a:spLocks noChangeArrowheads="1"/>
          </p:cNvSpPr>
          <p:nvPr/>
        </p:nvSpPr>
        <p:spPr bwMode="auto">
          <a:xfrm>
            <a:off x="364972" y="3810600"/>
            <a:ext cx="1517448" cy="262353"/>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B</a:t>
            </a:r>
            <a:endParaRPr lang="en-US" altLang="ja-JP" sz="2000" dirty="0">
              <a:latin typeface="メイリオ" panose="020B0604030504040204" pitchFamily="50" charset="-128"/>
              <a:ea typeface="メイリオ" panose="020B0604030504040204" pitchFamily="50" charset="-128"/>
            </a:endParaRPr>
          </a:p>
        </p:txBody>
      </p:sp>
      <p:sp>
        <p:nvSpPr>
          <p:cNvPr id="23" name="Text Box 6"/>
          <p:cNvSpPr txBox="1">
            <a:spLocks noChangeArrowheads="1"/>
          </p:cNvSpPr>
          <p:nvPr/>
        </p:nvSpPr>
        <p:spPr bwMode="auto">
          <a:xfrm>
            <a:off x="364972" y="4730894"/>
            <a:ext cx="1517448"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C</a:t>
            </a:r>
          </a:p>
        </p:txBody>
      </p:sp>
      <p:sp>
        <p:nvSpPr>
          <p:cNvPr id="24" name="Text Box 6"/>
          <p:cNvSpPr txBox="1">
            <a:spLocks noChangeArrowheads="1"/>
          </p:cNvSpPr>
          <p:nvPr/>
        </p:nvSpPr>
        <p:spPr bwMode="auto">
          <a:xfrm>
            <a:off x="364972" y="5707379"/>
            <a:ext cx="1517448"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D</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51744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a:t>
            </a:r>
            <a:endParaRPr lang="en-US" altLang="ja-JP" sz="2000" dirty="0">
              <a:latin typeface="メイリオ" panose="020B0604030504040204" pitchFamily="50" charset="-128"/>
              <a:ea typeface="メイリオ" panose="020B0604030504040204" pitchFamily="50" charset="-128"/>
            </a:endParaRPr>
          </a:p>
        </p:txBody>
      </p:sp>
      <p:sp>
        <p:nvSpPr>
          <p:cNvPr id="26" name="Text Box 6"/>
          <p:cNvSpPr txBox="1">
            <a:spLocks noChangeArrowheads="1"/>
          </p:cNvSpPr>
          <p:nvPr/>
        </p:nvSpPr>
        <p:spPr bwMode="auto">
          <a:xfrm>
            <a:off x="243840" y="1862647"/>
            <a:ext cx="8730754" cy="3170214"/>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85301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予約語</a:t>
            </a:r>
            <a:r>
              <a:rPr lang="ja-JP" altLang="en-US" dirty="0"/>
              <a:t>定義</a:t>
            </a:r>
            <a:r>
              <a:rPr lang="ja-JP" altLang="en-US" dirty="0" smtClean="0"/>
              <a:t>の例</a:t>
            </a:r>
            <a:endParaRPr lang="en-US" dirty="0"/>
          </a:p>
        </p:txBody>
      </p:sp>
      <p:sp>
        <p:nvSpPr>
          <p:cNvPr id="3" name="コンテンツ プレースホルダー 2"/>
          <p:cNvSpPr>
            <a:spLocks noGrp="1"/>
          </p:cNvSpPr>
          <p:nvPr>
            <p:ph idx="1"/>
          </p:nvPr>
        </p:nvSpPr>
        <p:spPr>
          <a:xfrm>
            <a:off x="457200" y="987133"/>
            <a:ext cx="8229600" cy="4929188"/>
          </a:xfrm>
        </p:spPr>
        <p:txBody>
          <a:bodyPr/>
          <a:lstStyle/>
          <a:p>
            <a:pPr>
              <a:buFont typeface="Wingdings" panose="05000000000000000000" pitchFamily="2" charset="2"/>
              <a:buChar char="l"/>
            </a:pPr>
            <a:r>
              <a:rPr lang="ja-JP" altLang="en-US" dirty="0" smtClean="0"/>
              <a:t>構文定義記述の中での予約語の記述法を調査した結果，大きく </a:t>
            </a:r>
            <a:r>
              <a:rPr lang="en-US" altLang="ja-JP" dirty="0" smtClean="0"/>
              <a:t>2 </a:t>
            </a:r>
            <a:r>
              <a:rPr lang="ja-JP" altLang="en-US" dirty="0" err="1" smtClean="0"/>
              <a:t>つの</a:t>
            </a:r>
            <a:r>
              <a:rPr lang="ja-JP" altLang="en-US" dirty="0" smtClean="0"/>
              <a:t>記述法が存在した</a:t>
            </a:r>
            <a:endParaRPr lang="en-US" altLang="ja-JP" dirty="0">
              <a:solidFill>
                <a:srgbClr val="0070C0"/>
              </a:solidFill>
            </a:endParaRPr>
          </a:p>
          <a:p>
            <a:pPr>
              <a:buFont typeface="Wingdings" panose="05000000000000000000" pitchFamily="2" charset="2"/>
              <a:buChar char="l"/>
            </a:pPr>
            <a:r>
              <a:rPr lang="ja-JP" altLang="en-US" dirty="0" smtClean="0"/>
              <a:t>シングルクォーテーションに囲まれたリテラルのうち　　　英字列で構成されている表現</a:t>
            </a:r>
            <a:endParaRPr lang="en-US" altLang="ja-JP" dirty="0" smtClean="0"/>
          </a:p>
          <a:p>
            <a:pPr marL="0" indent="0">
              <a:buNone/>
            </a:pPr>
            <a:endParaRPr lang="en-US" altLang="ja-JP" dirty="0" smtClean="0"/>
          </a:p>
          <a:p>
            <a:pPr marL="0" indent="0">
              <a:buNone/>
            </a:pPr>
            <a:endParaRPr lang="en-US" altLang="ja-JP" dirty="0" smtClean="0"/>
          </a:p>
          <a:p>
            <a:pPr marL="0" indent="0">
              <a:buNone/>
            </a:pPr>
            <a:endParaRPr lang="en-US" altLang="ja-JP" dirty="0">
              <a:solidFill>
                <a:srgbClr val="0070C0"/>
              </a:solidFill>
            </a:endParaRPr>
          </a:p>
          <a:p>
            <a:pPr>
              <a:buFont typeface="Wingdings" panose="05000000000000000000" pitchFamily="2" charset="2"/>
              <a:buChar char="l"/>
            </a:pPr>
            <a:r>
              <a:rPr lang="ja-JP" altLang="en-US" dirty="0" smtClean="0"/>
              <a:t>リテラルそのものではないが英字列にマッチする表現</a:t>
            </a:r>
            <a:endParaRPr lang="en-US" altLang="ja-JP" dirty="0" smtClean="0"/>
          </a:p>
          <a:p>
            <a:pPr lvl="1"/>
            <a:r>
              <a:rPr lang="ja-JP" altLang="en-US" dirty="0"/>
              <a:t>以下のよう</a:t>
            </a:r>
            <a:r>
              <a:rPr lang="ja-JP" altLang="en-US" dirty="0" smtClean="0"/>
              <a:t>に書くことで大文字と小文字の区別をせずにマッチする</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21</a:t>
            </a:fld>
            <a:endParaRPr lang="ja-JP" altLang="en-US" dirty="0">
              <a:solidFill>
                <a:srgbClr val="000000"/>
              </a:solidFill>
            </a:endParaRPr>
          </a:p>
        </p:txBody>
      </p:sp>
      <p:sp>
        <p:nvSpPr>
          <p:cNvPr id="5" name="Text Box 6"/>
          <p:cNvSpPr txBox="1">
            <a:spLocks noChangeArrowheads="1"/>
          </p:cNvSpPr>
          <p:nvPr/>
        </p:nvSpPr>
        <p:spPr bwMode="auto">
          <a:xfrm>
            <a:off x="2595341" y="2805787"/>
            <a:ext cx="3953318" cy="777462"/>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BREAK </a:t>
            </a:r>
            <a:r>
              <a:rPr lang="en-US" altLang="ja-JP" sz="2000" dirty="0">
                <a:latin typeface="メイリオ" panose="020B0604030504040204" pitchFamily="50" charset="-128"/>
                <a:ea typeface="メイリオ" panose="020B0604030504040204" pitchFamily="50" charset="-128"/>
              </a:rPr>
              <a:t>: </a:t>
            </a:r>
            <a:r>
              <a:rPr lang="en-US" altLang="ja-JP" sz="2000" dirty="0">
                <a:solidFill>
                  <a:srgbClr val="FF0000"/>
                </a:solidFill>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break</a:t>
            </a:r>
            <a:r>
              <a:rPr lang="en-US" altLang="ja-JP" sz="2000" dirty="0">
                <a:solidFill>
                  <a:srgbClr val="FF0000"/>
                </a:solidFill>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a:t>
            </a:r>
          </a:p>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CONTINUE </a:t>
            </a:r>
            <a:r>
              <a:rPr lang="en-US" altLang="ja-JP" sz="2000" dirty="0">
                <a:latin typeface="メイリオ" panose="020B0604030504040204" pitchFamily="50" charset="-128"/>
                <a:ea typeface="メイリオ" panose="020B0604030504040204" pitchFamily="50" charset="-128"/>
              </a:rPr>
              <a:t>: </a:t>
            </a:r>
            <a:r>
              <a:rPr lang="en-US" altLang="ja-JP" sz="2000" dirty="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continue</a:t>
            </a:r>
            <a:r>
              <a:rPr lang="en-US" altLang="ja-JP" sz="2000" dirty="0" smtClean="0">
                <a:solidFill>
                  <a:srgbClr val="FF0000"/>
                </a:solidFill>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6" name="Text Box 6"/>
          <p:cNvSpPr txBox="1">
            <a:spLocks noChangeArrowheads="1"/>
          </p:cNvSpPr>
          <p:nvPr/>
        </p:nvSpPr>
        <p:spPr bwMode="auto">
          <a:xfrm>
            <a:off x="1253740" y="4882219"/>
            <a:ext cx="6701610" cy="777462"/>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pt-BR" altLang="ja-JP" sz="2000" dirty="0" smtClean="0">
                <a:latin typeface="メイリオ" panose="020B0604030504040204" pitchFamily="50" charset="-128"/>
                <a:ea typeface="メイリオ" panose="020B0604030504040204" pitchFamily="50" charset="-128"/>
              </a:rPr>
              <a:t>BREAK: </a:t>
            </a:r>
            <a:r>
              <a:rPr lang="en-US" altLang="ja-JP" sz="2000" dirty="0" smtClean="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bB</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rR</a:t>
            </a:r>
            <a:r>
              <a:rPr lang="en-US" altLang="ja-JP" sz="2000" dirty="0">
                <a:latin typeface="メイリオ" panose="020B0604030504040204" pitchFamily="50" charset="-128"/>
                <a:ea typeface="メイリオ" panose="020B0604030504040204" pitchFamily="50" charset="-128"/>
              </a:rPr>
              <a:t>] [</a:t>
            </a:r>
            <a:r>
              <a:rPr lang="en-US" altLang="ja-JP" sz="2000" dirty="0" err="1" smtClean="0">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aA</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kK</a:t>
            </a:r>
            <a:r>
              <a:rPr lang="en-US" altLang="ja-JP" sz="2000" dirty="0">
                <a:latin typeface="メイリオ" panose="020B0604030504040204" pitchFamily="50" charset="-128"/>
                <a:ea typeface="メイリオ" panose="020B0604030504040204" pitchFamily="50" charset="-128"/>
              </a:rPr>
              <a:t>] ;</a:t>
            </a:r>
            <a:endParaRPr lang="en-US" altLang="ja-JP" sz="2000" dirty="0" smtClean="0">
              <a:latin typeface="メイリオ" panose="020B0604030504040204" pitchFamily="50" charset="-128"/>
              <a:ea typeface="メイリオ" panose="020B0604030504040204" pitchFamily="50" charset="-128"/>
            </a:endParaRPr>
          </a:p>
          <a:p>
            <a:pPr>
              <a:lnSpc>
                <a:spcPct val="100000"/>
              </a:lnSpc>
              <a:spcBef>
                <a:spcPts val="600"/>
              </a:spcBef>
              <a:buClrTx/>
              <a:buSzTx/>
              <a:buFontTx/>
              <a:buNone/>
            </a:pPr>
            <a:r>
              <a:rPr lang="pt-BR" altLang="ja-JP" sz="2000" dirty="0" smtClean="0">
                <a:latin typeface="メイリオ" panose="020B0604030504040204" pitchFamily="50" charset="-128"/>
                <a:ea typeface="メイリオ" panose="020B0604030504040204" pitchFamily="50" charset="-128"/>
              </a:rPr>
              <a:t>CONTINUE: [cC] [oO] [nN] [tT] [iI] [nN] [uU] [eE];</a:t>
            </a: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892165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予約語抽出の手順</a:t>
            </a:r>
            <a:endParaRPr kumimoji="1" lang="ja-JP" altLang="en-US" sz="3600" dirty="0"/>
          </a:p>
        </p:txBody>
      </p:sp>
      <p:sp>
        <p:nvSpPr>
          <p:cNvPr id="3" name="コンテンツ プレースホルダー 2"/>
          <p:cNvSpPr>
            <a:spLocks noGrp="1"/>
          </p:cNvSpPr>
          <p:nvPr>
            <p:ph idx="1"/>
          </p:nvPr>
        </p:nvSpPr>
        <p:spPr>
          <a:xfrm>
            <a:off x="408755" y="1001318"/>
            <a:ext cx="8229600" cy="464067"/>
          </a:xfrm>
        </p:spPr>
        <p:txBody>
          <a:bodyPr/>
          <a:lstStyle/>
          <a:p>
            <a:pPr>
              <a:buFont typeface="Wingdings" panose="05000000000000000000" pitchFamily="2" charset="2"/>
              <a:buChar char="l"/>
            </a:pPr>
            <a:r>
              <a:rPr lang="ja-JP" altLang="en-US" dirty="0" smtClean="0"/>
              <a:t>予約語一覧の抽出は </a:t>
            </a:r>
            <a:r>
              <a:rPr lang="en-US" altLang="ja-JP" dirty="0" smtClean="0"/>
              <a:t>5 </a:t>
            </a:r>
            <a:r>
              <a:rPr lang="ja-JP" altLang="en-US" dirty="0" err="1" smtClean="0"/>
              <a:t>つの</a:t>
            </a:r>
            <a:r>
              <a:rPr lang="ja-JP" altLang="en-US" dirty="0" smtClean="0"/>
              <a:t>ステップに分けられる</a:t>
            </a:r>
            <a:endParaRPr lang="en-US" altLang="ja-JP" b="1"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22</a:t>
            </a:fld>
            <a:endParaRPr lang="ja-JP" altLang="en-US" dirty="0">
              <a:solidFill>
                <a:srgbClr val="000000"/>
              </a:solidFill>
            </a:endParaRPr>
          </a:p>
        </p:txBody>
      </p:sp>
      <p:sp>
        <p:nvSpPr>
          <p:cNvPr id="10" name="コンテンツ プレースホルダー 2"/>
          <p:cNvSpPr txBox="1">
            <a:spLocks/>
          </p:cNvSpPr>
          <p:nvPr/>
        </p:nvSpPr>
        <p:spPr bwMode="auto">
          <a:xfrm>
            <a:off x="1842038" y="1537534"/>
            <a:ext cx="6943493" cy="789861"/>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全てのルールの中で，出現しているリテラルの　うち英字列に一致するものを抽出する</a:t>
            </a:r>
            <a:endParaRPr lang="en-US" altLang="ja-JP" dirty="0" smtClean="0"/>
          </a:p>
        </p:txBody>
      </p:sp>
      <p:sp>
        <p:nvSpPr>
          <p:cNvPr id="12" name="コンテンツ プレースホルダー 2"/>
          <p:cNvSpPr txBox="1">
            <a:spLocks/>
          </p:cNvSpPr>
          <p:nvPr/>
        </p:nvSpPr>
        <p:spPr bwMode="auto">
          <a:xfrm>
            <a:off x="1842039" y="2526051"/>
            <a:ext cx="6943493" cy="782651"/>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全てのルールで，別のルールを参照している部分を再帰的に</a:t>
            </a:r>
            <a:r>
              <a:rPr lang="ja-JP" altLang="en-US" dirty="0"/>
              <a:t>適用</a:t>
            </a:r>
            <a:r>
              <a:rPr lang="ja-JP" altLang="en-US" dirty="0" smtClean="0"/>
              <a:t>する</a:t>
            </a:r>
            <a:endParaRPr lang="en-US" altLang="ja-JP" dirty="0" smtClean="0"/>
          </a:p>
        </p:txBody>
      </p:sp>
      <p:sp>
        <p:nvSpPr>
          <p:cNvPr id="13" name="コンテンツ プレースホルダー 2"/>
          <p:cNvSpPr txBox="1">
            <a:spLocks/>
          </p:cNvSpPr>
          <p:nvPr/>
        </p:nvSpPr>
        <p:spPr bwMode="auto">
          <a:xfrm>
            <a:off x="1842038" y="3507358"/>
            <a:ext cx="6943493" cy="752559"/>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ステップ </a:t>
            </a:r>
            <a:r>
              <a:rPr lang="en-US" altLang="ja-JP" dirty="0" smtClean="0"/>
              <a:t>β </a:t>
            </a:r>
            <a:r>
              <a:rPr lang="ja-JP" altLang="en-US" dirty="0" smtClean="0"/>
              <a:t>で生成されたルールを </a:t>
            </a:r>
            <a:r>
              <a:rPr lang="en-US" altLang="ja-JP" dirty="0" smtClean="0"/>
              <a:t>Java </a:t>
            </a:r>
            <a:r>
              <a:rPr lang="ja-JP" altLang="en-US" dirty="0" smtClean="0"/>
              <a:t>で使用　される正規表現に変換する</a:t>
            </a:r>
            <a:endParaRPr lang="en-US" altLang="ja-JP" dirty="0" smtClean="0"/>
          </a:p>
        </p:txBody>
      </p:sp>
      <p:sp>
        <p:nvSpPr>
          <p:cNvPr id="15" name="Text Box 6"/>
          <p:cNvSpPr txBox="1">
            <a:spLocks noChangeArrowheads="1"/>
          </p:cNvSpPr>
          <p:nvPr/>
        </p:nvSpPr>
        <p:spPr bwMode="auto">
          <a:xfrm>
            <a:off x="317501" y="1676101"/>
            <a:ext cx="1447416" cy="503720"/>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a:solidFill>
                  <a:srgbClr val="0070C0"/>
                </a:solidFill>
                <a:latin typeface="メイリオ" panose="020B0604030504040204" pitchFamily="50" charset="-128"/>
                <a:ea typeface="メイリオ" panose="020B0604030504040204" pitchFamily="50" charset="-128"/>
              </a:rPr>
              <a:t>α</a:t>
            </a:r>
          </a:p>
        </p:txBody>
      </p:sp>
      <p:sp>
        <p:nvSpPr>
          <p:cNvPr id="16" name="Text Box 6"/>
          <p:cNvSpPr txBox="1">
            <a:spLocks noChangeArrowheads="1"/>
          </p:cNvSpPr>
          <p:nvPr/>
        </p:nvSpPr>
        <p:spPr bwMode="auto">
          <a:xfrm>
            <a:off x="317501" y="2665516"/>
            <a:ext cx="1447416" cy="503720"/>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smtClean="0">
                <a:solidFill>
                  <a:srgbClr val="0070C0"/>
                </a:solidFill>
                <a:latin typeface="メイリオ" panose="020B0604030504040204" pitchFamily="50" charset="-128"/>
                <a:ea typeface="メイリオ" panose="020B0604030504040204" pitchFamily="50" charset="-128"/>
              </a:rPr>
              <a:t>β</a:t>
            </a:r>
            <a:endParaRPr lang="en-US" altLang="ja-JP" sz="2000" dirty="0">
              <a:solidFill>
                <a:srgbClr val="0070C0"/>
              </a:solidFill>
              <a:latin typeface="メイリオ" panose="020B0604030504040204" pitchFamily="50" charset="-128"/>
              <a:ea typeface="メイリオ" panose="020B0604030504040204" pitchFamily="50" charset="-128"/>
            </a:endParaRPr>
          </a:p>
        </p:txBody>
      </p:sp>
      <p:sp>
        <p:nvSpPr>
          <p:cNvPr id="17" name="Text Box 6"/>
          <p:cNvSpPr txBox="1">
            <a:spLocks noChangeArrowheads="1"/>
          </p:cNvSpPr>
          <p:nvPr/>
        </p:nvSpPr>
        <p:spPr bwMode="auto">
          <a:xfrm>
            <a:off x="317501" y="3631777"/>
            <a:ext cx="1447416" cy="503720"/>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smtClean="0">
                <a:solidFill>
                  <a:srgbClr val="0070C0"/>
                </a:solidFill>
                <a:latin typeface="メイリオ" panose="020B0604030504040204" pitchFamily="50" charset="-128"/>
                <a:ea typeface="メイリオ" panose="020B0604030504040204" pitchFamily="50" charset="-128"/>
              </a:rPr>
              <a:t>γ</a:t>
            </a:r>
            <a:endParaRPr lang="en-US" altLang="ja-JP" sz="2000" dirty="0">
              <a:solidFill>
                <a:srgbClr val="0070C0"/>
              </a:solidFill>
              <a:latin typeface="メイリオ" panose="020B0604030504040204" pitchFamily="50" charset="-128"/>
              <a:ea typeface="メイリオ" panose="020B0604030504040204" pitchFamily="50" charset="-128"/>
            </a:endParaRPr>
          </a:p>
        </p:txBody>
      </p:sp>
      <p:sp>
        <p:nvSpPr>
          <p:cNvPr id="18" name="Text Box 6"/>
          <p:cNvSpPr txBox="1">
            <a:spLocks noChangeArrowheads="1"/>
          </p:cNvSpPr>
          <p:nvPr/>
        </p:nvSpPr>
        <p:spPr bwMode="auto">
          <a:xfrm>
            <a:off x="317501" y="4577877"/>
            <a:ext cx="1447416" cy="503720"/>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smtClean="0">
                <a:solidFill>
                  <a:srgbClr val="0070C0"/>
                </a:solidFill>
                <a:latin typeface="メイリオ" panose="020B0604030504040204" pitchFamily="50" charset="-128"/>
                <a:ea typeface="メイリオ" panose="020B0604030504040204" pitchFamily="50" charset="-128"/>
              </a:rPr>
              <a:t>δ</a:t>
            </a:r>
            <a:endParaRPr lang="en-US" altLang="ja-JP" sz="2000" dirty="0">
              <a:solidFill>
                <a:srgbClr val="0070C0"/>
              </a:solidFill>
              <a:latin typeface="メイリオ" panose="020B0604030504040204" pitchFamily="50" charset="-128"/>
              <a:ea typeface="メイリオ" panose="020B0604030504040204" pitchFamily="50" charset="-128"/>
            </a:endParaRPr>
          </a:p>
        </p:txBody>
      </p:sp>
      <p:sp>
        <p:nvSpPr>
          <p:cNvPr id="19" name="コンテンツ プレースホルダー 2"/>
          <p:cNvSpPr txBox="1">
            <a:spLocks/>
          </p:cNvSpPr>
          <p:nvPr/>
        </p:nvSpPr>
        <p:spPr bwMode="auto">
          <a:xfrm>
            <a:off x="1842038" y="5398955"/>
            <a:ext cx="6943493" cy="752559"/>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ステップ</a:t>
            </a:r>
            <a:r>
              <a:rPr lang="en-US" altLang="ja-JP" dirty="0" smtClean="0"/>
              <a:t> α </a:t>
            </a:r>
            <a:r>
              <a:rPr lang="ja-JP" altLang="en-US" dirty="0" smtClean="0"/>
              <a:t>と</a:t>
            </a:r>
            <a:r>
              <a:rPr lang="ja-JP" altLang="en-US" dirty="0" smtClean="0"/>
              <a:t>ステップ </a:t>
            </a:r>
            <a:r>
              <a:rPr lang="en-US" altLang="ja-JP" dirty="0" smtClean="0"/>
              <a:t>δ</a:t>
            </a:r>
            <a:r>
              <a:rPr lang="ja-JP" altLang="en-US" dirty="0" smtClean="0"/>
              <a:t> </a:t>
            </a:r>
            <a:r>
              <a:rPr lang="ja-JP" altLang="en-US" dirty="0" smtClean="0"/>
              <a:t>で生成された正規表現を全て結合して </a:t>
            </a:r>
            <a:r>
              <a:rPr lang="en-US" altLang="ja-JP" dirty="0" smtClean="0"/>
              <a:t>1 </a:t>
            </a:r>
            <a:r>
              <a:rPr lang="ja-JP" altLang="en-US" dirty="0" err="1" smtClean="0"/>
              <a:t>つの</a:t>
            </a:r>
            <a:r>
              <a:rPr lang="ja-JP" altLang="en-US" dirty="0" smtClean="0"/>
              <a:t>表現にする</a:t>
            </a:r>
          </a:p>
        </p:txBody>
      </p:sp>
      <p:sp>
        <p:nvSpPr>
          <p:cNvPr id="20" name="Text Box 6"/>
          <p:cNvSpPr txBox="1">
            <a:spLocks noChangeArrowheads="1"/>
          </p:cNvSpPr>
          <p:nvPr/>
        </p:nvSpPr>
        <p:spPr bwMode="auto">
          <a:xfrm>
            <a:off x="317501" y="5523374"/>
            <a:ext cx="1447416" cy="503720"/>
          </a:xfrm>
          <a:prstGeom prst="rect">
            <a:avLst/>
          </a:prstGeom>
          <a:noFill/>
          <a:ln w="28575">
            <a:noFill/>
            <a:miter lim="800000"/>
            <a:headEnd/>
            <a:tailEnd/>
          </a:ln>
          <a:effectLst/>
        </p:spPr>
        <p:txBody>
          <a:bodyPr wrap="square" bIns="0" anchor="ctr" anchorCtr="0">
            <a:noAutofit/>
          </a:bodyPr>
          <a:lstStyle/>
          <a:p>
            <a:pPr algn="ctr">
              <a:lnSpc>
                <a:spcPct val="100000"/>
              </a:lnSpc>
              <a:spcBef>
                <a:spcPts val="600"/>
              </a:spcBef>
              <a:buClrTx/>
              <a:buSzTx/>
              <a:buFontTx/>
              <a:buNone/>
            </a:pPr>
            <a:r>
              <a:rPr lang="ja-JP" altLang="en-US" sz="2000" dirty="0" smtClean="0">
                <a:solidFill>
                  <a:srgbClr val="0070C0"/>
                </a:solidFill>
                <a:latin typeface="メイリオ" panose="020B0604030504040204" pitchFamily="50" charset="-128"/>
                <a:ea typeface="メイリオ" panose="020B0604030504040204" pitchFamily="50" charset="-128"/>
              </a:rPr>
              <a:t>ステップ </a:t>
            </a:r>
            <a:r>
              <a:rPr lang="en-US" altLang="ja-JP" sz="2000" dirty="0" smtClean="0">
                <a:solidFill>
                  <a:srgbClr val="0070C0"/>
                </a:solidFill>
                <a:latin typeface="メイリオ" panose="020B0604030504040204" pitchFamily="50" charset="-128"/>
                <a:ea typeface="メイリオ" panose="020B0604030504040204" pitchFamily="50" charset="-128"/>
              </a:rPr>
              <a:t>ε</a:t>
            </a:r>
            <a:endParaRPr lang="en-US" altLang="ja-JP" sz="2000" dirty="0">
              <a:solidFill>
                <a:srgbClr val="0070C0"/>
              </a:solidFill>
              <a:latin typeface="メイリオ" panose="020B0604030504040204" pitchFamily="50" charset="-128"/>
              <a:ea typeface="メイリオ" panose="020B0604030504040204" pitchFamily="50" charset="-128"/>
            </a:endParaRPr>
          </a:p>
        </p:txBody>
      </p:sp>
      <p:sp>
        <p:nvSpPr>
          <p:cNvPr id="21" name="コンテンツ プレースホルダー 2"/>
          <p:cNvSpPr txBox="1">
            <a:spLocks/>
          </p:cNvSpPr>
          <p:nvPr/>
        </p:nvSpPr>
        <p:spPr bwMode="auto">
          <a:xfrm>
            <a:off x="1842038" y="4453458"/>
            <a:ext cx="6943493" cy="752559"/>
          </a:xfrm>
          <a:prstGeom prst="rect">
            <a:avLst/>
          </a:prstGeom>
          <a:solidFill>
            <a:srgbClr val="EFF7FF"/>
          </a:solidFill>
          <a:ln w="9525">
            <a:solidFill>
              <a:schemeClr val="tx1"/>
            </a:solidFill>
            <a:miter lim="800000"/>
            <a:headEnd/>
            <a:tailEnd/>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ja-JP" altLang="en-US" dirty="0" smtClean="0"/>
              <a:t>ステップ </a:t>
            </a:r>
            <a:r>
              <a:rPr lang="en-US" altLang="ja-JP" dirty="0" smtClean="0"/>
              <a:t>γ </a:t>
            </a:r>
            <a:r>
              <a:rPr lang="ja-JP" altLang="en-US" dirty="0" smtClean="0"/>
              <a:t>で変換された正規表現で，英字列を表しているものを選出する</a:t>
            </a:r>
            <a:endParaRPr lang="en-US" altLang="ja-JP" dirty="0" smtClean="0"/>
          </a:p>
        </p:txBody>
      </p:sp>
    </p:spTree>
    <p:extLst>
      <p:ext uri="{BB962C8B-B14F-4D97-AF65-F5344CB8AC3E}">
        <p14:creationId xmlns:p14="http://schemas.microsoft.com/office/powerpoint/2010/main" val="1839774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nSpc>
                <a:spcPct val="100000"/>
              </a:lnSpc>
              <a:spcBef>
                <a:spcPts val="600"/>
              </a:spcBef>
              <a:buClrTx/>
              <a:buSzTx/>
              <a:buFontTx/>
              <a:buNone/>
            </a:pPr>
            <a:r>
              <a:rPr lang="ja-JP" altLang="en-US" dirty="0" smtClean="0"/>
              <a:t>予約語抽出 </a:t>
            </a:r>
            <a:r>
              <a:rPr lang="en-US" altLang="ja-JP" dirty="0"/>
              <a:t>:</a:t>
            </a:r>
            <a:r>
              <a:rPr lang="ja-JP" altLang="en-US" dirty="0" smtClean="0"/>
              <a:t>ステップ </a:t>
            </a:r>
            <a:r>
              <a:rPr lang="en-US" altLang="ja-JP" dirty="0" smtClean="0"/>
              <a:t>α</a:t>
            </a:r>
            <a:endParaRPr lang="en-US" altLang="ja-JP" dirty="0"/>
          </a:p>
        </p:txBody>
      </p:sp>
      <p:sp>
        <p:nvSpPr>
          <p:cNvPr id="3" name="コンテンツ プレースホルダー 2"/>
          <p:cNvSpPr>
            <a:spLocks noGrp="1"/>
          </p:cNvSpPr>
          <p:nvPr>
            <p:ph idx="1"/>
          </p:nvPr>
        </p:nvSpPr>
        <p:spPr>
          <a:xfrm>
            <a:off x="457200" y="1067318"/>
            <a:ext cx="8229600" cy="540524"/>
          </a:xfrm>
        </p:spPr>
        <p:txBody>
          <a:bodyPr/>
          <a:lstStyle/>
          <a:p>
            <a:pPr>
              <a:buFont typeface="Wingdings" panose="05000000000000000000" pitchFamily="2" charset="2"/>
              <a:buChar char="l"/>
            </a:pPr>
            <a:r>
              <a:rPr lang="ja-JP" altLang="en-US" dirty="0" smtClean="0"/>
              <a:t>英字列のリテラルは予約語とみなす</a:t>
            </a:r>
            <a:endParaRPr lang="en-US" altLang="ja-JP"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23</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err="1" smtClean="0">
                <a:latin typeface="メイリオ" panose="020B0604030504040204" pitchFamily="50" charset="-128"/>
                <a:ea typeface="メイリオ" panose="020B0604030504040204" pitchFamily="50" charset="-128"/>
              </a:rPr>
              <a:t>continue</a:t>
            </a:r>
            <a:r>
              <a:rPr lang="en-US" altLang="ja-JP" sz="2000" dirty="0" err="1" smtClean="0">
                <a:solidFill>
                  <a:srgbClr val="FF0000"/>
                </a:solidFill>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c</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aA</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s|S</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122419" y="5042239"/>
            <a:ext cx="4672665"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a:t>
            </a:r>
            <a:r>
              <a:rPr lang="en-US" altLang="ja-JP" sz="2000" dirty="0" err="1" smtClean="0">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r>
              <a:rPr lang="en-US" altLang="ja-JP" sz="2000" dirty="0" err="1" smtClean="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dirty="0" err="1" smtClean="0">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9" name="下矢印 8"/>
          <p:cNvSpPr/>
          <p:nvPr/>
        </p:nvSpPr>
        <p:spPr>
          <a:xfrm>
            <a:off x="5909578" y="4543157"/>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621847" y="2738852"/>
            <a:ext cx="1130300" cy="3243066"/>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5893601"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Text Box 6"/>
          <p:cNvSpPr txBox="1">
            <a:spLocks noChangeArrowheads="1"/>
          </p:cNvSpPr>
          <p:nvPr/>
        </p:nvSpPr>
        <p:spPr bwMode="auto">
          <a:xfrm>
            <a:off x="317502" y="2195797"/>
            <a:ext cx="374395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CONTINUE : ‘continue';</a:t>
            </a:r>
          </a:p>
        </p:txBody>
      </p:sp>
      <p:sp>
        <p:nvSpPr>
          <p:cNvPr id="14" name="Text Box 6"/>
          <p:cNvSpPr txBox="1">
            <a:spLocks noChangeArrowheads="1"/>
          </p:cNvSpPr>
          <p:nvPr/>
        </p:nvSpPr>
        <p:spPr bwMode="auto">
          <a:xfrm>
            <a:off x="4122419" y="2195798"/>
            <a:ext cx="4672666"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pt-BR" altLang="ja-JP" sz="2000" dirty="0" smtClean="0">
                <a:latin typeface="メイリオ" panose="020B0604030504040204" pitchFamily="50" charset="-128"/>
                <a:ea typeface="メイリオ" panose="020B0604030504040204" pitchFamily="50" charset="-128"/>
              </a:rPr>
              <a:t>CASE: ‘c’ A S 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122419" y="4009971"/>
            <a:ext cx="4672666"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pt-BR" altLang="ja-JP" sz="2000" dirty="0">
                <a:latin typeface="メイリオ" panose="020B0604030504040204" pitchFamily="50" charset="-128"/>
                <a:ea typeface="メイリオ" panose="020B0604030504040204" pitchFamily="50" charset="-128"/>
              </a:rPr>
              <a:t>CASE: ‘c’ </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r>
              <a:rPr lang="pt-BR" altLang="ja-JP" sz="2000" dirty="0" smtClean="0">
                <a:latin typeface="メイリオ" panose="020B0604030504040204" pitchFamily="50" charset="-128"/>
                <a:ea typeface="メイリオ" panose="020B0604030504040204" pitchFamily="50" charset="-128"/>
              </a:rPr>
              <a:t> ( </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s’ | ’S</a:t>
            </a:r>
            <a:r>
              <a:rPr lang="en-US" altLang="ja-JP" sz="2000" dirty="0" smtClean="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 </a:t>
            </a:r>
            <a:r>
              <a:rPr lang="pt-BR"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eE</a:t>
            </a:r>
            <a:r>
              <a:rPr lang="en-US" altLang="ja-JP" sz="2000" dirty="0">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7" name="下矢印 16"/>
          <p:cNvSpPr/>
          <p:nvPr/>
        </p:nvSpPr>
        <p:spPr>
          <a:xfrm>
            <a:off x="5894349" y="2755148"/>
            <a:ext cx="1130300" cy="1147227"/>
          </a:xfrm>
          <a:prstGeom prst="downArrow">
            <a:avLst>
              <a:gd name="adj1" fmla="val 50000"/>
              <a:gd name="adj2" fmla="val 33394"/>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Text Box 6"/>
          <p:cNvSpPr txBox="1">
            <a:spLocks noChangeArrowheads="1"/>
          </p:cNvSpPr>
          <p:nvPr/>
        </p:nvSpPr>
        <p:spPr bwMode="auto">
          <a:xfrm>
            <a:off x="4208392" y="3641686"/>
            <a:ext cx="1517448" cy="262353"/>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 </a:t>
            </a:r>
            <a:r>
              <a:rPr lang="en-US" altLang="ja-JP" sz="2000" dirty="0" smtClean="0">
                <a:latin typeface="メイリオ" panose="020B0604030504040204" pitchFamily="50" charset="-128"/>
                <a:ea typeface="メイリオ" panose="020B0604030504040204" pitchFamily="50" charset="-128"/>
              </a:rPr>
              <a:t>β</a:t>
            </a:r>
            <a:endParaRPr lang="en-US" altLang="ja-JP" sz="2000" dirty="0">
              <a:latin typeface="メイリオ" panose="020B0604030504040204" pitchFamily="50" charset="-128"/>
              <a:ea typeface="メイリオ" panose="020B0604030504040204" pitchFamily="50" charset="-128"/>
            </a:endParaRPr>
          </a:p>
        </p:txBody>
      </p:sp>
      <p:sp>
        <p:nvSpPr>
          <p:cNvPr id="23" name="Text Box 6"/>
          <p:cNvSpPr txBox="1">
            <a:spLocks noChangeArrowheads="1"/>
          </p:cNvSpPr>
          <p:nvPr/>
        </p:nvSpPr>
        <p:spPr bwMode="auto">
          <a:xfrm>
            <a:off x="4208392" y="4705618"/>
            <a:ext cx="1777764"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γ</a:t>
            </a:r>
            <a:endParaRPr lang="en-US" altLang="ja-JP" sz="2000" dirty="0">
              <a:latin typeface="メイリオ" panose="020B0604030504040204" pitchFamily="50" charset="-128"/>
              <a:ea typeface="メイリオ" panose="020B0604030504040204" pitchFamily="50" charset="-128"/>
            </a:endParaRPr>
          </a:p>
        </p:txBody>
      </p:sp>
      <p:sp>
        <p:nvSpPr>
          <p:cNvPr id="24" name="Text Box 6"/>
          <p:cNvSpPr txBox="1">
            <a:spLocks noChangeArrowheads="1"/>
          </p:cNvSpPr>
          <p:nvPr/>
        </p:nvSpPr>
        <p:spPr bwMode="auto">
          <a:xfrm>
            <a:off x="364972" y="5707379"/>
            <a:ext cx="1867688"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err="1" smtClean="0">
                <a:latin typeface="メイリオ" panose="020B0604030504040204" pitchFamily="50" charset="-128"/>
                <a:ea typeface="メイリオ" panose="020B0604030504040204" pitchFamily="50" charset="-128"/>
              </a:rPr>
              <a:t>δ,ε</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51744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α</a:t>
            </a:r>
            <a:endParaRPr lang="en-US" altLang="ja-JP" sz="2000" dirty="0">
              <a:latin typeface="メイリオ" panose="020B0604030504040204" pitchFamily="50" charset="-128"/>
              <a:ea typeface="メイリオ" panose="020B0604030504040204" pitchFamily="50" charset="-128"/>
            </a:endParaRPr>
          </a:p>
        </p:txBody>
      </p:sp>
      <p:grpSp>
        <p:nvGrpSpPr>
          <p:cNvPr id="37" name="グループ化 36"/>
          <p:cNvGrpSpPr/>
          <p:nvPr/>
        </p:nvGrpSpPr>
        <p:grpSpPr>
          <a:xfrm>
            <a:off x="4269704" y="2968597"/>
            <a:ext cx="4417096" cy="434696"/>
            <a:chOff x="4192587" y="2682240"/>
            <a:chExt cx="4417096" cy="434696"/>
          </a:xfrm>
        </p:grpSpPr>
        <p:sp>
          <p:nvSpPr>
            <p:cNvPr id="33" name="Text Box 6"/>
            <p:cNvSpPr txBox="1">
              <a:spLocks noChangeArrowheads="1"/>
            </p:cNvSpPr>
            <p:nvPr/>
          </p:nvSpPr>
          <p:spPr bwMode="auto">
            <a:xfrm>
              <a:off x="4192587" y="2682240"/>
              <a:ext cx="121051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A: [</a:t>
              </a:r>
              <a:r>
                <a:rPr lang="en-US" altLang="ja-JP" sz="2000" dirty="0" err="1" smtClean="0">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34" name="Text Box 6"/>
            <p:cNvSpPr txBox="1">
              <a:spLocks noChangeArrowheads="1"/>
            </p:cNvSpPr>
            <p:nvPr/>
          </p:nvSpPr>
          <p:spPr bwMode="auto">
            <a:xfrm>
              <a:off x="5648724" y="2682240"/>
              <a:ext cx="150482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S</a:t>
              </a:r>
              <a:r>
                <a:rPr lang="en-US" altLang="ja-JP" sz="2000" dirty="0" smtClean="0">
                  <a:latin typeface="メイリオ" panose="020B0604030504040204" pitchFamily="50" charset="-128"/>
                  <a:ea typeface="メイリオ" panose="020B0604030504040204" pitchFamily="50" charset="-128"/>
                </a:rPr>
                <a:t>: ‘s’ | ’S’;</a:t>
              </a:r>
              <a:endParaRPr lang="en-US" altLang="ja-JP" sz="2000" dirty="0">
                <a:latin typeface="メイリオ" panose="020B0604030504040204" pitchFamily="50" charset="-128"/>
                <a:ea typeface="メイリオ" panose="020B0604030504040204" pitchFamily="50" charset="-128"/>
              </a:endParaRPr>
            </a:p>
          </p:txBody>
        </p:sp>
        <p:sp>
          <p:nvSpPr>
            <p:cNvPr id="35" name="Text Box 6"/>
            <p:cNvSpPr txBox="1">
              <a:spLocks noChangeArrowheads="1"/>
            </p:cNvSpPr>
            <p:nvPr/>
          </p:nvSpPr>
          <p:spPr bwMode="auto">
            <a:xfrm>
              <a:off x="7399171" y="2682240"/>
              <a:ext cx="121051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E: [</a:t>
              </a:r>
              <a:r>
                <a:rPr lang="en-US" altLang="ja-JP" sz="2000" dirty="0" err="1" smtClean="0">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grpSp>
      <p:sp>
        <p:nvSpPr>
          <p:cNvPr id="39" name="Text Box 6"/>
          <p:cNvSpPr txBox="1">
            <a:spLocks noChangeArrowheads="1"/>
          </p:cNvSpPr>
          <p:nvPr/>
        </p:nvSpPr>
        <p:spPr bwMode="auto">
          <a:xfrm>
            <a:off x="4208392" y="1881722"/>
            <a:ext cx="2116207"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a:latin typeface="メイリオ" panose="020B0604030504040204" pitchFamily="50" charset="-128"/>
                <a:ea typeface="メイリオ" panose="020B0604030504040204" pitchFamily="50" charset="-128"/>
              </a:rPr>
              <a:t>すべて</a:t>
            </a:r>
            <a:r>
              <a:rPr lang="ja-JP" altLang="en-US" sz="2000" dirty="0" smtClean="0">
                <a:latin typeface="メイリオ" panose="020B0604030504040204" pitchFamily="50" charset="-128"/>
                <a:ea typeface="メイリオ" panose="020B0604030504040204" pitchFamily="50" charset="-128"/>
              </a:rPr>
              <a:t>のルール</a:t>
            </a:r>
            <a:endParaRPr lang="en-US" altLang="ja-JP" sz="2000" dirty="0">
              <a:latin typeface="メイリオ" panose="020B0604030504040204" pitchFamily="50" charset="-128"/>
              <a:ea typeface="メイリオ" panose="020B0604030504040204" pitchFamily="50" charset="-128"/>
            </a:endParaRPr>
          </a:p>
        </p:txBody>
      </p:sp>
      <p:sp>
        <p:nvSpPr>
          <p:cNvPr id="40" name="Text Box 6"/>
          <p:cNvSpPr txBox="1">
            <a:spLocks noChangeArrowheads="1"/>
          </p:cNvSpPr>
          <p:nvPr/>
        </p:nvSpPr>
        <p:spPr bwMode="auto">
          <a:xfrm>
            <a:off x="4094019" y="1690255"/>
            <a:ext cx="4805020" cy="4848603"/>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
        <p:nvSpPr>
          <p:cNvPr id="41" name="Text Box 6"/>
          <p:cNvSpPr txBox="1">
            <a:spLocks noChangeArrowheads="1"/>
          </p:cNvSpPr>
          <p:nvPr/>
        </p:nvSpPr>
        <p:spPr bwMode="auto">
          <a:xfrm>
            <a:off x="241945" y="2715760"/>
            <a:ext cx="3852073" cy="3805547"/>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297247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nSpc>
                <a:spcPct val="100000"/>
              </a:lnSpc>
              <a:spcBef>
                <a:spcPts val="600"/>
              </a:spcBef>
              <a:buClrTx/>
              <a:buSzTx/>
              <a:buFontTx/>
              <a:buNone/>
            </a:pPr>
            <a:r>
              <a:rPr lang="ja-JP" altLang="en-US" dirty="0" smtClean="0"/>
              <a:t>予約語抽出 </a:t>
            </a:r>
            <a:r>
              <a:rPr lang="en-US" altLang="ja-JP" dirty="0"/>
              <a:t>:</a:t>
            </a:r>
            <a:r>
              <a:rPr lang="ja-JP" altLang="en-US" dirty="0" smtClean="0"/>
              <a:t>ステップ </a:t>
            </a:r>
            <a:r>
              <a:rPr lang="en-US" altLang="ja-JP" dirty="0" smtClean="0"/>
              <a:t>β</a:t>
            </a:r>
            <a:endParaRPr lang="en-US" altLang="ja-JP" dirty="0"/>
          </a:p>
        </p:txBody>
      </p:sp>
      <p:sp>
        <p:nvSpPr>
          <p:cNvPr id="3" name="コンテンツ プレースホルダー 2"/>
          <p:cNvSpPr>
            <a:spLocks noGrp="1"/>
          </p:cNvSpPr>
          <p:nvPr>
            <p:ph idx="1"/>
          </p:nvPr>
        </p:nvSpPr>
        <p:spPr>
          <a:xfrm>
            <a:off x="457200" y="1067318"/>
            <a:ext cx="8229600" cy="540524"/>
          </a:xfrm>
        </p:spPr>
        <p:txBody>
          <a:bodyPr/>
          <a:lstStyle/>
          <a:p>
            <a:pPr>
              <a:buFont typeface="Wingdings" panose="05000000000000000000" pitchFamily="2" charset="2"/>
              <a:buChar char="l"/>
            </a:pPr>
            <a:r>
              <a:rPr lang="ja-JP" altLang="en-US" dirty="0" smtClean="0"/>
              <a:t>全て</a:t>
            </a:r>
            <a:r>
              <a:rPr lang="ja-JP" altLang="en-US" dirty="0"/>
              <a:t>のルールで，別のルールを参照している部分</a:t>
            </a:r>
            <a:r>
              <a:rPr lang="ja-JP" altLang="en-US" dirty="0" smtClean="0"/>
              <a:t>を　　再帰的</a:t>
            </a:r>
            <a:r>
              <a:rPr lang="ja-JP" altLang="en-US" dirty="0"/>
              <a:t>に適用</a:t>
            </a:r>
            <a:r>
              <a:rPr lang="ja-JP" altLang="en-US" dirty="0" smtClean="0"/>
              <a:t>する</a:t>
            </a:r>
            <a:endParaRPr lang="en-US" altLang="ja-JP"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24</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err="1" smtClean="0">
                <a:latin typeface="メイリオ" panose="020B0604030504040204" pitchFamily="50" charset="-128"/>
                <a:ea typeface="メイリオ" panose="020B0604030504040204" pitchFamily="50" charset="-128"/>
              </a:rPr>
              <a:t>continue</a:t>
            </a:r>
            <a:r>
              <a:rPr lang="en-US" altLang="ja-JP" sz="2000" dirty="0" err="1" smtClean="0">
                <a:solidFill>
                  <a:srgbClr val="FF0000"/>
                </a:solidFill>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c</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aA</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s|S</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122419" y="5042239"/>
            <a:ext cx="4672665"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a:t>
            </a:r>
            <a:r>
              <a:rPr lang="en-US" altLang="ja-JP" sz="2000" dirty="0" err="1" smtClean="0">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r>
              <a:rPr lang="en-US" altLang="ja-JP" sz="2000" dirty="0" err="1" smtClean="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dirty="0" err="1" smtClean="0">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9" name="下矢印 8"/>
          <p:cNvSpPr/>
          <p:nvPr/>
        </p:nvSpPr>
        <p:spPr>
          <a:xfrm>
            <a:off x="5909578" y="4543157"/>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621847" y="2738852"/>
            <a:ext cx="1130300" cy="3243066"/>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5893601"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Text Box 6"/>
          <p:cNvSpPr txBox="1">
            <a:spLocks noChangeArrowheads="1"/>
          </p:cNvSpPr>
          <p:nvPr/>
        </p:nvSpPr>
        <p:spPr bwMode="auto">
          <a:xfrm>
            <a:off x="317502" y="2195797"/>
            <a:ext cx="374395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CONTINUE : ‘continue';</a:t>
            </a:r>
          </a:p>
        </p:txBody>
      </p:sp>
      <p:sp>
        <p:nvSpPr>
          <p:cNvPr id="14" name="Text Box 6"/>
          <p:cNvSpPr txBox="1">
            <a:spLocks noChangeArrowheads="1"/>
          </p:cNvSpPr>
          <p:nvPr/>
        </p:nvSpPr>
        <p:spPr bwMode="auto">
          <a:xfrm>
            <a:off x="4122419" y="2195798"/>
            <a:ext cx="4672666"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pt-BR" altLang="ja-JP" sz="2000" dirty="0" smtClean="0">
                <a:latin typeface="メイリオ" panose="020B0604030504040204" pitchFamily="50" charset="-128"/>
                <a:ea typeface="メイリオ" panose="020B0604030504040204" pitchFamily="50" charset="-128"/>
              </a:rPr>
              <a:t>CASE: ‘c’ A S 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122419" y="4009971"/>
            <a:ext cx="4672666"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pt-BR" altLang="ja-JP" sz="2000" dirty="0">
                <a:latin typeface="メイリオ" panose="020B0604030504040204" pitchFamily="50" charset="-128"/>
                <a:ea typeface="メイリオ" panose="020B0604030504040204" pitchFamily="50" charset="-128"/>
              </a:rPr>
              <a:t>CASE: ‘c’ </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r>
              <a:rPr lang="pt-BR" altLang="ja-JP" sz="2000" dirty="0" smtClean="0">
                <a:latin typeface="メイリオ" panose="020B0604030504040204" pitchFamily="50" charset="-128"/>
                <a:ea typeface="メイリオ" panose="020B0604030504040204" pitchFamily="50" charset="-128"/>
              </a:rPr>
              <a:t> ( </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s’ | ’S</a:t>
            </a:r>
            <a:r>
              <a:rPr lang="en-US" altLang="ja-JP" sz="2000" dirty="0" smtClean="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 </a:t>
            </a:r>
            <a:r>
              <a:rPr lang="pt-BR"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eE</a:t>
            </a:r>
            <a:r>
              <a:rPr lang="en-US" altLang="ja-JP" sz="2000" dirty="0">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7" name="下矢印 16"/>
          <p:cNvSpPr/>
          <p:nvPr/>
        </p:nvSpPr>
        <p:spPr>
          <a:xfrm>
            <a:off x="5894349" y="2755148"/>
            <a:ext cx="1130300" cy="1147227"/>
          </a:xfrm>
          <a:prstGeom prst="downArrow">
            <a:avLst>
              <a:gd name="adj1" fmla="val 50000"/>
              <a:gd name="adj2" fmla="val 33394"/>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Text Box 6"/>
          <p:cNvSpPr txBox="1">
            <a:spLocks noChangeArrowheads="1"/>
          </p:cNvSpPr>
          <p:nvPr/>
        </p:nvSpPr>
        <p:spPr bwMode="auto">
          <a:xfrm>
            <a:off x="4208392" y="3641686"/>
            <a:ext cx="1517448" cy="262353"/>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 </a:t>
            </a:r>
            <a:r>
              <a:rPr lang="en-US" altLang="ja-JP" sz="2000" dirty="0" smtClean="0">
                <a:latin typeface="メイリオ" panose="020B0604030504040204" pitchFamily="50" charset="-128"/>
                <a:ea typeface="メイリオ" panose="020B0604030504040204" pitchFamily="50" charset="-128"/>
              </a:rPr>
              <a:t>β</a:t>
            </a:r>
            <a:endParaRPr lang="en-US" altLang="ja-JP" sz="2000" dirty="0">
              <a:latin typeface="メイリオ" panose="020B0604030504040204" pitchFamily="50" charset="-128"/>
              <a:ea typeface="メイリオ" panose="020B0604030504040204" pitchFamily="50" charset="-128"/>
            </a:endParaRPr>
          </a:p>
        </p:txBody>
      </p:sp>
      <p:sp>
        <p:nvSpPr>
          <p:cNvPr id="23" name="Text Box 6"/>
          <p:cNvSpPr txBox="1">
            <a:spLocks noChangeArrowheads="1"/>
          </p:cNvSpPr>
          <p:nvPr/>
        </p:nvSpPr>
        <p:spPr bwMode="auto">
          <a:xfrm>
            <a:off x="4208392" y="4705618"/>
            <a:ext cx="1777764"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γ</a:t>
            </a:r>
            <a:endParaRPr lang="en-US" altLang="ja-JP" sz="2000" dirty="0">
              <a:latin typeface="メイリオ" panose="020B0604030504040204" pitchFamily="50" charset="-128"/>
              <a:ea typeface="メイリオ" panose="020B0604030504040204" pitchFamily="50" charset="-128"/>
            </a:endParaRPr>
          </a:p>
        </p:txBody>
      </p:sp>
      <p:sp>
        <p:nvSpPr>
          <p:cNvPr id="24" name="Text Box 6"/>
          <p:cNvSpPr txBox="1">
            <a:spLocks noChangeArrowheads="1"/>
          </p:cNvSpPr>
          <p:nvPr/>
        </p:nvSpPr>
        <p:spPr bwMode="auto">
          <a:xfrm>
            <a:off x="364972" y="5707379"/>
            <a:ext cx="1867688"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err="1" smtClean="0">
                <a:latin typeface="メイリオ" panose="020B0604030504040204" pitchFamily="50" charset="-128"/>
                <a:ea typeface="メイリオ" panose="020B0604030504040204" pitchFamily="50" charset="-128"/>
              </a:rPr>
              <a:t>δ,ε</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51744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α</a:t>
            </a:r>
            <a:endParaRPr lang="en-US" altLang="ja-JP" sz="2000" dirty="0">
              <a:latin typeface="メイリオ" panose="020B0604030504040204" pitchFamily="50" charset="-128"/>
              <a:ea typeface="メイリオ" panose="020B0604030504040204" pitchFamily="50" charset="-128"/>
            </a:endParaRPr>
          </a:p>
        </p:txBody>
      </p:sp>
      <p:grpSp>
        <p:nvGrpSpPr>
          <p:cNvPr id="37" name="グループ化 36"/>
          <p:cNvGrpSpPr/>
          <p:nvPr/>
        </p:nvGrpSpPr>
        <p:grpSpPr>
          <a:xfrm>
            <a:off x="4269704" y="2968597"/>
            <a:ext cx="4417096" cy="434696"/>
            <a:chOff x="4192587" y="2682240"/>
            <a:chExt cx="4417096" cy="434696"/>
          </a:xfrm>
        </p:grpSpPr>
        <p:sp>
          <p:nvSpPr>
            <p:cNvPr id="33" name="Text Box 6"/>
            <p:cNvSpPr txBox="1">
              <a:spLocks noChangeArrowheads="1"/>
            </p:cNvSpPr>
            <p:nvPr/>
          </p:nvSpPr>
          <p:spPr bwMode="auto">
            <a:xfrm>
              <a:off x="4192587" y="2682240"/>
              <a:ext cx="121051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A: [</a:t>
              </a:r>
              <a:r>
                <a:rPr lang="en-US" altLang="ja-JP" sz="2000" dirty="0" err="1" smtClean="0">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34" name="Text Box 6"/>
            <p:cNvSpPr txBox="1">
              <a:spLocks noChangeArrowheads="1"/>
            </p:cNvSpPr>
            <p:nvPr/>
          </p:nvSpPr>
          <p:spPr bwMode="auto">
            <a:xfrm>
              <a:off x="5648724" y="2682240"/>
              <a:ext cx="150482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S</a:t>
              </a:r>
              <a:r>
                <a:rPr lang="en-US" altLang="ja-JP" sz="2000" dirty="0" smtClean="0">
                  <a:latin typeface="メイリオ" panose="020B0604030504040204" pitchFamily="50" charset="-128"/>
                  <a:ea typeface="メイリオ" panose="020B0604030504040204" pitchFamily="50" charset="-128"/>
                </a:rPr>
                <a:t>: ‘s’ | ’S’;</a:t>
              </a:r>
              <a:endParaRPr lang="en-US" altLang="ja-JP" sz="2000" dirty="0">
                <a:latin typeface="メイリオ" panose="020B0604030504040204" pitchFamily="50" charset="-128"/>
                <a:ea typeface="メイリオ" panose="020B0604030504040204" pitchFamily="50" charset="-128"/>
              </a:endParaRPr>
            </a:p>
          </p:txBody>
        </p:sp>
        <p:sp>
          <p:nvSpPr>
            <p:cNvPr id="35" name="Text Box 6"/>
            <p:cNvSpPr txBox="1">
              <a:spLocks noChangeArrowheads="1"/>
            </p:cNvSpPr>
            <p:nvPr/>
          </p:nvSpPr>
          <p:spPr bwMode="auto">
            <a:xfrm>
              <a:off x="7399171" y="2682240"/>
              <a:ext cx="121051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E: [</a:t>
              </a:r>
              <a:r>
                <a:rPr lang="en-US" altLang="ja-JP" sz="2000" dirty="0" err="1" smtClean="0">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grpSp>
      <p:sp>
        <p:nvSpPr>
          <p:cNvPr id="39" name="Text Box 6"/>
          <p:cNvSpPr txBox="1">
            <a:spLocks noChangeArrowheads="1"/>
          </p:cNvSpPr>
          <p:nvPr/>
        </p:nvSpPr>
        <p:spPr bwMode="auto">
          <a:xfrm>
            <a:off x="4208392" y="1881722"/>
            <a:ext cx="2116207"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a:latin typeface="メイリオ" panose="020B0604030504040204" pitchFamily="50" charset="-128"/>
                <a:ea typeface="メイリオ" panose="020B0604030504040204" pitchFamily="50" charset="-128"/>
              </a:rPr>
              <a:t>すべて</a:t>
            </a:r>
            <a:r>
              <a:rPr lang="ja-JP" altLang="en-US" sz="2000" dirty="0" smtClean="0">
                <a:latin typeface="メイリオ" panose="020B0604030504040204" pitchFamily="50" charset="-128"/>
                <a:ea typeface="メイリオ" panose="020B0604030504040204" pitchFamily="50" charset="-128"/>
              </a:rPr>
              <a:t>のルール</a:t>
            </a:r>
            <a:endParaRPr lang="en-US" altLang="ja-JP" sz="2000" dirty="0">
              <a:latin typeface="メイリオ" panose="020B0604030504040204" pitchFamily="50" charset="-128"/>
              <a:ea typeface="メイリオ" panose="020B0604030504040204" pitchFamily="50" charset="-128"/>
            </a:endParaRPr>
          </a:p>
        </p:txBody>
      </p:sp>
      <p:sp>
        <p:nvSpPr>
          <p:cNvPr id="40" name="Text Box 6"/>
          <p:cNvSpPr txBox="1">
            <a:spLocks noChangeArrowheads="1"/>
          </p:cNvSpPr>
          <p:nvPr/>
        </p:nvSpPr>
        <p:spPr bwMode="auto">
          <a:xfrm>
            <a:off x="4094019" y="4509054"/>
            <a:ext cx="4805020" cy="2029804"/>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
        <p:nvSpPr>
          <p:cNvPr id="41" name="Text Box 6"/>
          <p:cNvSpPr txBox="1">
            <a:spLocks noChangeArrowheads="1"/>
          </p:cNvSpPr>
          <p:nvPr/>
        </p:nvSpPr>
        <p:spPr bwMode="auto">
          <a:xfrm>
            <a:off x="241945" y="1787236"/>
            <a:ext cx="3852073" cy="4734072"/>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03022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nSpc>
                <a:spcPct val="100000"/>
              </a:lnSpc>
              <a:spcBef>
                <a:spcPts val="600"/>
              </a:spcBef>
              <a:buClrTx/>
              <a:buSzTx/>
              <a:buFontTx/>
              <a:buNone/>
            </a:pPr>
            <a:r>
              <a:rPr lang="ja-JP" altLang="en-US" dirty="0" smtClean="0"/>
              <a:t>予約語抽出 </a:t>
            </a:r>
            <a:r>
              <a:rPr lang="en-US" altLang="ja-JP" dirty="0"/>
              <a:t>:</a:t>
            </a:r>
            <a:r>
              <a:rPr lang="ja-JP" altLang="en-US" dirty="0" smtClean="0"/>
              <a:t>ステップ </a:t>
            </a:r>
            <a:r>
              <a:rPr lang="en-US" altLang="ja-JP" dirty="0" smtClean="0"/>
              <a:t>γ</a:t>
            </a:r>
            <a:endParaRPr lang="en-US" altLang="ja-JP" dirty="0"/>
          </a:p>
        </p:txBody>
      </p:sp>
      <p:sp>
        <p:nvSpPr>
          <p:cNvPr id="3" name="コンテンツ プレースホルダー 2"/>
          <p:cNvSpPr>
            <a:spLocks noGrp="1"/>
          </p:cNvSpPr>
          <p:nvPr>
            <p:ph idx="1"/>
          </p:nvPr>
        </p:nvSpPr>
        <p:spPr>
          <a:xfrm>
            <a:off x="457200" y="1067318"/>
            <a:ext cx="8229600" cy="540524"/>
          </a:xfrm>
        </p:spPr>
        <p:txBody>
          <a:bodyPr/>
          <a:lstStyle/>
          <a:p>
            <a:pPr>
              <a:buFont typeface="Wingdings" panose="05000000000000000000" pitchFamily="2" charset="2"/>
              <a:buChar char="l"/>
            </a:pPr>
            <a:r>
              <a:rPr lang="en-US" altLang="ja-JP" dirty="0"/>
              <a:t>CCFinderSW</a:t>
            </a:r>
            <a:r>
              <a:rPr lang="ja-JP" altLang="en-US" dirty="0"/>
              <a:t> は </a:t>
            </a:r>
            <a:r>
              <a:rPr lang="en-US" altLang="ja-JP" dirty="0"/>
              <a:t>Java </a:t>
            </a:r>
            <a:r>
              <a:rPr lang="ja-JP" altLang="en-US" dirty="0" err="1"/>
              <a:t>で開</a:t>
            </a:r>
            <a:r>
              <a:rPr lang="ja-JP" altLang="en-US" dirty="0"/>
              <a:t>発しているため，使用可能な　正規表現に直す</a:t>
            </a:r>
            <a:endParaRPr lang="en-US" altLang="ja-JP"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25</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err="1" smtClean="0">
                <a:latin typeface="メイリオ" panose="020B0604030504040204" pitchFamily="50" charset="-128"/>
                <a:ea typeface="メイリオ" panose="020B0604030504040204" pitchFamily="50" charset="-128"/>
              </a:rPr>
              <a:t>continue</a:t>
            </a:r>
            <a:r>
              <a:rPr lang="en-US" altLang="ja-JP" sz="2000" dirty="0" err="1" smtClean="0">
                <a:solidFill>
                  <a:srgbClr val="FF0000"/>
                </a:solidFill>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c</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aA</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s|S</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122419" y="5042239"/>
            <a:ext cx="4672665"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a:t>
            </a:r>
            <a:r>
              <a:rPr lang="en-US" altLang="ja-JP" sz="2000" dirty="0" err="1" smtClean="0">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r>
              <a:rPr lang="en-US" altLang="ja-JP" sz="2000" dirty="0" err="1" smtClean="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dirty="0" err="1" smtClean="0">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9" name="下矢印 8"/>
          <p:cNvSpPr/>
          <p:nvPr/>
        </p:nvSpPr>
        <p:spPr>
          <a:xfrm>
            <a:off x="5909578" y="4543157"/>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621847" y="2738852"/>
            <a:ext cx="1130300" cy="3243066"/>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5893601"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Text Box 6"/>
          <p:cNvSpPr txBox="1">
            <a:spLocks noChangeArrowheads="1"/>
          </p:cNvSpPr>
          <p:nvPr/>
        </p:nvSpPr>
        <p:spPr bwMode="auto">
          <a:xfrm>
            <a:off x="317502" y="2195797"/>
            <a:ext cx="374395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CONTINUE : ‘continue';</a:t>
            </a:r>
          </a:p>
        </p:txBody>
      </p:sp>
      <p:sp>
        <p:nvSpPr>
          <p:cNvPr id="14" name="Text Box 6"/>
          <p:cNvSpPr txBox="1">
            <a:spLocks noChangeArrowheads="1"/>
          </p:cNvSpPr>
          <p:nvPr/>
        </p:nvSpPr>
        <p:spPr bwMode="auto">
          <a:xfrm>
            <a:off x="4122419" y="2195798"/>
            <a:ext cx="4672666"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pt-BR" altLang="ja-JP" sz="2000" dirty="0" smtClean="0">
                <a:latin typeface="メイリオ" panose="020B0604030504040204" pitchFamily="50" charset="-128"/>
                <a:ea typeface="メイリオ" panose="020B0604030504040204" pitchFamily="50" charset="-128"/>
              </a:rPr>
              <a:t>CASE: ‘c’ A S 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122419" y="4009971"/>
            <a:ext cx="4672666"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pt-BR" altLang="ja-JP" sz="2000" dirty="0">
                <a:latin typeface="メイリオ" panose="020B0604030504040204" pitchFamily="50" charset="-128"/>
                <a:ea typeface="メイリオ" panose="020B0604030504040204" pitchFamily="50" charset="-128"/>
              </a:rPr>
              <a:t>CASE: ‘c’ </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r>
              <a:rPr lang="pt-BR" altLang="ja-JP" sz="2000" dirty="0" smtClean="0">
                <a:latin typeface="メイリオ" panose="020B0604030504040204" pitchFamily="50" charset="-128"/>
                <a:ea typeface="メイリオ" panose="020B0604030504040204" pitchFamily="50" charset="-128"/>
              </a:rPr>
              <a:t> ( </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s’ | ’S</a:t>
            </a:r>
            <a:r>
              <a:rPr lang="en-US" altLang="ja-JP" sz="2000" dirty="0" smtClean="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 </a:t>
            </a:r>
            <a:r>
              <a:rPr lang="pt-BR"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eE</a:t>
            </a:r>
            <a:r>
              <a:rPr lang="en-US" altLang="ja-JP" sz="2000" dirty="0">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7" name="下矢印 16"/>
          <p:cNvSpPr/>
          <p:nvPr/>
        </p:nvSpPr>
        <p:spPr>
          <a:xfrm>
            <a:off x="5894349" y="2755148"/>
            <a:ext cx="1130300" cy="1147227"/>
          </a:xfrm>
          <a:prstGeom prst="downArrow">
            <a:avLst>
              <a:gd name="adj1" fmla="val 50000"/>
              <a:gd name="adj2" fmla="val 33394"/>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Text Box 6"/>
          <p:cNvSpPr txBox="1">
            <a:spLocks noChangeArrowheads="1"/>
          </p:cNvSpPr>
          <p:nvPr/>
        </p:nvSpPr>
        <p:spPr bwMode="auto">
          <a:xfrm>
            <a:off x="4208392" y="3641686"/>
            <a:ext cx="1517448" cy="262353"/>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 </a:t>
            </a:r>
            <a:r>
              <a:rPr lang="en-US" altLang="ja-JP" sz="2000" dirty="0" smtClean="0">
                <a:latin typeface="メイリオ" panose="020B0604030504040204" pitchFamily="50" charset="-128"/>
                <a:ea typeface="メイリオ" panose="020B0604030504040204" pitchFamily="50" charset="-128"/>
              </a:rPr>
              <a:t>β</a:t>
            </a:r>
            <a:endParaRPr lang="en-US" altLang="ja-JP" sz="2000" dirty="0">
              <a:latin typeface="メイリオ" panose="020B0604030504040204" pitchFamily="50" charset="-128"/>
              <a:ea typeface="メイリオ" panose="020B0604030504040204" pitchFamily="50" charset="-128"/>
            </a:endParaRPr>
          </a:p>
        </p:txBody>
      </p:sp>
      <p:sp>
        <p:nvSpPr>
          <p:cNvPr id="23" name="Text Box 6"/>
          <p:cNvSpPr txBox="1">
            <a:spLocks noChangeArrowheads="1"/>
          </p:cNvSpPr>
          <p:nvPr/>
        </p:nvSpPr>
        <p:spPr bwMode="auto">
          <a:xfrm>
            <a:off x="4208392" y="4705618"/>
            <a:ext cx="1777764"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γ</a:t>
            </a:r>
            <a:endParaRPr lang="en-US" altLang="ja-JP" sz="2000" dirty="0">
              <a:latin typeface="メイリオ" panose="020B0604030504040204" pitchFamily="50" charset="-128"/>
              <a:ea typeface="メイリオ" panose="020B0604030504040204" pitchFamily="50" charset="-128"/>
            </a:endParaRPr>
          </a:p>
        </p:txBody>
      </p:sp>
      <p:sp>
        <p:nvSpPr>
          <p:cNvPr id="24" name="Text Box 6"/>
          <p:cNvSpPr txBox="1">
            <a:spLocks noChangeArrowheads="1"/>
          </p:cNvSpPr>
          <p:nvPr/>
        </p:nvSpPr>
        <p:spPr bwMode="auto">
          <a:xfrm>
            <a:off x="364972" y="5707379"/>
            <a:ext cx="1867688"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err="1" smtClean="0">
                <a:latin typeface="メイリオ" panose="020B0604030504040204" pitchFamily="50" charset="-128"/>
                <a:ea typeface="メイリオ" panose="020B0604030504040204" pitchFamily="50" charset="-128"/>
              </a:rPr>
              <a:t>δ,ε</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51744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α</a:t>
            </a:r>
            <a:endParaRPr lang="en-US" altLang="ja-JP" sz="2000" dirty="0">
              <a:latin typeface="メイリオ" panose="020B0604030504040204" pitchFamily="50" charset="-128"/>
              <a:ea typeface="メイリオ" panose="020B0604030504040204" pitchFamily="50" charset="-128"/>
            </a:endParaRPr>
          </a:p>
        </p:txBody>
      </p:sp>
      <p:grpSp>
        <p:nvGrpSpPr>
          <p:cNvPr id="37" name="グループ化 36"/>
          <p:cNvGrpSpPr/>
          <p:nvPr/>
        </p:nvGrpSpPr>
        <p:grpSpPr>
          <a:xfrm>
            <a:off x="4269704" y="2968597"/>
            <a:ext cx="4417096" cy="434696"/>
            <a:chOff x="4192587" y="2682240"/>
            <a:chExt cx="4417096" cy="434696"/>
          </a:xfrm>
        </p:grpSpPr>
        <p:sp>
          <p:nvSpPr>
            <p:cNvPr id="33" name="Text Box 6"/>
            <p:cNvSpPr txBox="1">
              <a:spLocks noChangeArrowheads="1"/>
            </p:cNvSpPr>
            <p:nvPr/>
          </p:nvSpPr>
          <p:spPr bwMode="auto">
            <a:xfrm>
              <a:off x="4192587" y="2682240"/>
              <a:ext cx="121051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A: [</a:t>
              </a:r>
              <a:r>
                <a:rPr lang="en-US" altLang="ja-JP" sz="2000" dirty="0" err="1" smtClean="0">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34" name="Text Box 6"/>
            <p:cNvSpPr txBox="1">
              <a:spLocks noChangeArrowheads="1"/>
            </p:cNvSpPr>
            <p:nvPr/>
          </p:nvSpPr>
          <p:spPr bwMode="auto">
            <a:xfrm>
              <a:off x="5648724" y="2682240"/>
              <a:ext cx="150482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S</a:t>
              </a:r>
              <a:r>
                <a:rPr lang="en-US" altLang="ja-JP" sz="2000" dirty="0" smtClean="0">
                  <a:latin typeface="メイリオ" panose="020B0604030504040204" pitchFamily="50" charset="-128"/>
                  <a:ea typeface="メイリオ" panose="020B0604030504040204" pitchFamily="50" charset="-128"/>
                </a:rPr>
                <a:t>: ‘s’ | ’S’;</a:t>
              </a:r>
              <a:endParaRPr lang="en-US" altLang="ja-JP" sz="2000" dirty="0">
                <a:latin typeface="メイリオ" panose="020B0604030504040204" pitchFamily="50" charset="-128"/>
                <a:ea typeface="メイリオ" panose="020B0604030504040204" pitchFamily="50" charset="-128"/>
              </a:endParaRPr>
            </a:p>
          </p:txBody>
        </p:sp>
        <p:sp>
          <p:nvSpPr>
            <p:cNvPr id="35" name="Text Box 6"/>
            <p:cNvSpPr txBox="1">
              <a:spLocks noChangeArrowheads="1"/>
            </p:cNvSpPr>
            <p:nvPr/>
          </p:nvSpPr>
          <p:spPr bwMode="auto">
            <a:xfrm>
              <a:off x="7399171" y="2682240"/>
              <a:ext cx="121051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E: [</a:t>
              </a:r>
              <a:r>
                <a:rPr lang="en-US" altLang="ja-JP" sz="2000" dirty="0" err="1" smtClean="0">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grpSp>
      <p:sp>
        <p:nvSpPr>
          <p:cNvPr id="39" name="Text Box 6"/>
          <p:cNvSpPr txBox="1">
            <a:spLocks noChangeArrowheads="1"/>
          </p:cNvSpPr>
          <p:nvPr/>
        </p:nvSpPr>
        <p:spPr bwMode="auto">
          <a:xfrm>
            <a:off x="4208392" y="1881722"/>
            <a:ext cx="2116207"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a:latin typeface="メイリオ" panose="020B0604030504040204" pitchFamily="50" charset="-128"/>
                <a:ea typeface="メイリオ" panose="020B0604030504040204" pitchFamily="50" charset="-128"/>
              </a:rPr>
              <a:t>すべて</a:t>
            </a:r>
            <a:r>
              <a:rPr lang="ja-JP" altLang="en-US" sz="2000" dirty="0" smtClean="0">
                <a:latin typeface="メイリオ" panose="020B0604030504040204" pitchFamily="50" charset="-128"/>
                <a:ea typeface="メイリオ" panose="020B0604030504040204" pitchFamily="50" charset="-128"/>
              </a:rPr>
              <a:t>のルール</a:t>
            </a:r>
            <a:endParaRPr lang="en-US" altLang="ja-JP" sz="2000" dirty="0">
              <a:latin typeface="メイリオ" panose="020B0604030504040204" pitchFamily="50" charset="-128"/>
              <a:ea typeface="メイリオ" panose="020B0604030504040204" pitchFamily="50" charset="-128"/>
            </a:endParaRPr>
          </a:p>
        </p:txBody>
      </p:sp>
      <p:sp>
        <p:nvSpPr>
          <p:cNvPr id="26" name="Text Box 6"/>
          <p:cNvSpPr txBox="1">
            <a:spLocks noChangeArrowheads="1"/>
          </p:cNvSpPr>
          <p:nvPr/>
        </p:nvSpPr>
        <p:spPr bwMode="auto">
          <a:xfrm>
            <a:off x="4094019" y="5516880"/>
            <a:ext cx="4805020" cy="1021977"/>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
        <p:nvSpPr>
          <p:cNvPr id="27" name="Text Box 6"/>
          <p:cNvSpPr txBox="1">
            <a:spLocks noChangeArrowheads="1"/>
          </p:cNvSpPr>
          <p:nvPr/>
        </p:nvSpPr>
        <p:spPr bwMode="auto">
          <a:xfrm>
            <a:off x="241945" y="1773470"/>
            <a:ext cx="3852073" cy="4747838"/>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
        <p:nvSpPr>
          <p:cNvPr id="28" name="Text Box 6"/>
          <p:cNvSpPr txBox="1">
            <a:spLocks noChangeArrowheads="1"/>
          </p:cNvSpPr>
          <p:nvPr/>
        </p:nvSpPr>
        <p:spPr bwMode="auto">
          <a:xfrm>
            <a:off x="4094019" y="1768476"/>
            <a:ext cx="4805020" cy="2170765"/>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75482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nSpc>
                <a:spcPct val="100000"/>
              </a:lnSpc>
              <a:spcBef>
                <a:spcPts val="600"/>
              </a:spcBef>
              <a:buClrTx/>
              <a:buSzTx/>
              <a:buFontTx/>
              <a:buNone/>
            </a:pPr>
            <a:r>
              <a:rPr lang="ja-JP" altLang="en-US" dirty="0" smtClean="0"/>
              <a:t>予約語抽出 </a:t>
            </a:r>
            <a:r>
              <a:rPr lang="en-US" altLang="ja-JP" dirty="0"/>
              <a:t>:</a:t>
            </a:r>
            <a:r>
              <a:rPr lang="ja-JP" altLang="en-US" dirty="0" smtClean="0"/>
              <a:t>ステップ </a:t>
            </a:r>
            <a:r>
              <a:rPr lang="en-US" altLang="ja-JP" dirty="0" smtClean="0"/>
              <a:t>δ, ε</a:t>
            </a:r>
            <a:endParaRPr lang="en-US" altLang="ja-JP" dirty="0"/>
          </a:p>
        </p:txBody>
      </p:sp>
      <p:sp>
        <p:nvSpPr>
          <p:cNvPr id="3" name="コンテンツ プレースホルダー 2"/>
          <p:cNvSpPr>
            <a:spLocks noGrp="1"/>
          </p:cNvSpPr>
          <p:nvPr>
            <p:ph idx="1"/>
          </p:nvPr>
        </p:nvSpPr>
        <p:spPr>
          <a:xfrm>
            <a:off x="457200" y="1067317"/>
            <a:ext cx="8229600" cy="858423"/>
          </a:xfrm>
        </p:spPr>
        <p:txBody>
          <a:bodyPr/>
          <a:lstStyle/>
          <a:p>
            <a:pPr>
              <a:buFont typeface="Wingdings" panose="05000000000000000000" pitchFamily="2" charset="2"/>
              <a:buChar char="l"/>
            </a:pPr>
            <a:r>
              <a:rPr lang="ja-JP" altLang="en-US" dirty="0" smtClean="0"/>
              <a:t>ステップ </a:t>
            </a:r>
            <a:r>
              <a:rPr lang="en-US" altLang="ja-JP" dirty="0" smtClean="0"/>
              <a:t>δ </a:t>
            </a:r>
            <a:r>
              <a:rPr lang="ja-JP" altLang="en-US" dirty="0" smtClean="0"/>
              <a:t>で英字列を表す正規表現を残す</a:t>
            </a:r>
            <a:endParaRPr lang="en-US" altLang="ja-JP" dirty="0" smtClean="0"/>
          </a:p>
          <a:p>
            <a:pPr>
              <a:buFont typeface="Wingdings" panose="05000000000000000000" pitchFamily="2" charset="2"/>
              <a:buChar char="l"/>
            </a:pPr>
            <a:r>
              <a:rPr lang="ja-JP" altLang="en-US" dirty="0"/>
              <a:t>ステップ </a:t>
            </a:r>
            <a:r>
              <a:rPr lang="en-US" altLang="ja-JP" dirty="0" smtClean="0"/>
              <a:t>ε </a:t>
            </a:r>
            <a:r>
              <a:rPr lang="ja-JP" altLang="en-US" dirty="0"/>
              <a:t>で</a:t>
            </a:r>
            <a:r>
              <a:rPr lang="en-US" altLang="ja-JP" dirty="0" smtClean="0"/>
              <a:t>OR</a:t>
            </a:r>
            <a:r>
              <a:rPr lang="ja-JP" altLang="en-US" dirty="0" smtClean="0"/>
              <a:t>の表現である </a:t>
            </a:r>
            <a:r>
              <a:rPr lang="en-US" altLang="ja-JP" dirty="0" smtClean="0"/>
              <a:t>’</a:t>
            </a:r>
            <a:r>
              <a:rPr lang="en-US" altLang="ja-JP" dirty="0" smtClean="0">
                <a:solidFill>
                  <a:srgbClr val="FF0000"/>
                </a:solidFill>
              </a:rPr>
              <a:t>|</a:t>
            </a:r>
            <a:r>
              <a:rPr lang="en-US" altLang="ja-JP" dirty="0" smtClean="0"/>
              <a:t>’ </a:t>
            </a:r>
            <a:r>
              <a:rPr lang="ja-JP" altLang="en-US" dirty="0" smtClean="0"/>
              <a:t>を用いて結合する</a:t>
            </a:r>
            <a:endParaRPr lang="en-US" altLang="ja-JP"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26</a:t>
            </a:fld>
            <a:endParaRPr lang="ja-JP" altLang="en-US" dirty="0">
              <a:solidFill>
                <a:srgbClr val="000000"/>
              </a:solidFill>
            </a:endParaRPr>
          </a:p>
        </p:txBody>
      </p:sp>
      <p:sp>
        <p:nvSpPr>
          <p:cNvPr id="5" name="Text Box 6"/>
          <p:cNvSpPr txBox="1">
            <a:spLocks noChangeArrowheads="1"/>
          </p:cNvSpPr>
          <p:nvPr/>
        </p:nvSpPr>
        <p:spPr bwMode="auto">
          <a:xfrm>
            <a:off x="317501" y="6038719"/>
            <a:ext cx="8489567" cy="435629"/>
          </a:xfrm>
          <a:prstGeom prst="rect">
            <a:avLst/>
          </a:prstGeom>
          <a:noFill/>
          <a:ln w="28575">
            <a:solidFill>
              <a:schemeClr val="tx1"/>
            </a:solidFill>
            <a:miter lim="800000"/>
            <a:headEnd/>
            <a:tailEnd/>
          </a:ln>
          <a:effectLst/>
        </p:spPr>
        <p:txBody>
          <a:bodyPr wrap="square" bIns="0" anchor="ctr" anchorCtr="0">
            <a:noAutofit/>
          </a:bodyPr>
          <a:lstStyle/>
          <a:p>
            <a:pPr algn="ctr">
              <a:spcBef>
                <a:spcPts val="600"/>
              </a:spcBef>
            </a:pPr>
            <a:r>
              <a:rPr lang="en-US" altLang="ja-JP" sz="2000" dirty="0" err="1" smtClean="0">
                <a:latin typeface="メイリオ" panose="020B0604030504040204" pitchFamily="50" charset="-128"/>
                <a:ea typeface="メイリオ" panose="020B0604030504040204" pitchFamily="50" charset="-128"/>
              </a:rPr>
              <a:t>continue</a:t>
            </a:r>
            <a:r>
              <a:rPr lang="en-US" altLang="ja-JP" sz="2000" dirty="0" err="1" smtClean="0">
                <a:solidFill>
                  <a:srgbClr val="FF0000"/>
                </a:solidFill>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c</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aA</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s|S</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7" name="Text Box 6"/>
          <p:cNvSpPr txBox="1">
            <a:spLocks noChangeArrowheads="1"/>
          </p:cNvSpPr>
          <p:nvPr/>
        </p:nvSpPr>
        <p:spPr bwMode="auto">
          <a:xfrm>
            <a:off x="4122419" y="5042239"/>
            <a:ext cx="4672665" cy="435629"/>
          </a:xfrm>
          <a:prstGeom prst="rect">
            <a:avLst/>
          </a:prstGeom>
          <a:no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c[</a:t>
            </a:r>
            <a:r>
              <a:rPr lang="en-US" altLang="ja-JP" sz="2000" dirty="0" err="1" smtClean="0">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r>
              <a:rPr lang="en-US" altLang="ja-JP" sz="2000" dirty="0" err="1" smtClean="0">
                <a:latin typeface="メイリオ" panose="020B0604030504040204" pitchFamily="50" charset="-128"/>
                <a:ea typeface="メイリオ" panose="020B0604030504040204" pitchFamily="50" charset="-128"/>
              </a:rPr>
              <a:t>s|S</a:t>
            </a:r>
            <a:r>
              <a:rPr lang="en-US" altLang="ja-JP" sz="2000" dirty="0" smtClean="0">
                <a:latin typeface="メイリオ" panose="020B0604030504040204" pitchFamily="50" charset="-128"/>
                <a:ea typeface="メイリオ" panose="020B0604030504040204" pitchFamily="50" charset="-128"/>
              </a:rPr>
              <a:t>)[</a:t>
            </a:r>
            <a:r>
              <a:rPr lang="en-US" altLang="ja-JP" sz="2000" dirty="0" err="1" smtClean="0">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9" name="下矢印 8"/>
          <p:cNvSpPr/>
          <p:nvPr/>
        </p:nvSpPr>
        <p:spPr>
          <a:xfrm>
            <a:off x="5909578" y="4543157"/>
            <a:ext cx="1130300" cy="429539"/>
          </a:xfrm>
          <a:prstGeom prst="down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下矢印 9"/>
          <p:cNvSpPr/>
          <p:nvPr/>
        </p:nvSpPr>
        <p:spPr>
          <a:xfrm>
            <a:off x="1621847" y="2738852"/>
            <a:ext cx="1130300" cy="3243066"/>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5893601" y="5552379"/>
            <a:ext cx="1130300" cy="429539"/>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Text Box 6"/>
          <p:cNvSpPr txBox="1">
            <a:spLocks noChangeArrowheads="1"/>
          </p:cNvSpPr>
          <p:nvPr/>
        </p:nvSpPr>
        <p:spPr bwMode="auto">
          <a:xfrm>
            <a:off x="317502" y="2195797"/>
            <a:ext cx="3743958" cy="453419"/>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CONTINUE : ‘continue';</a:t>
            </a:r>
          </a:p>
        </p:txBody>
      </p:sp>
      <p:sp>
        <p:nvSpPr>
          <p:cNvPr id="14" name="Text Box 6"/>
          <p:cNvSpPr txBox="1">
            <a:spLocks noChangeArrowheads="1"/>
          </p:cNvSpPr>
          <p:nvPr/>
        </p:nvSpPr>
        <p:spPr bwMode="auto">
          <a:xfrm>
            <a:off x="4122419" y="2195798"/>
            <a:ext cx="4672666" cy="453418"/>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pt-BR" altLang="ja-JP" sz="2000" dirty="0" smtClean="0">
                <a:latin typeface="メイリオ" panose="020B0604030504040204" pitchFamily="50" charset="-128"/>
                <a:ea typeface="メイリオ" panose="020B0604030504040204" pitchFamily="50" charset="-128"/>
              </a:rPr>
              <a:t>CASE: ‘c’ A S 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122419" y="4009971"/>
            <a:ext cx="4672666" cy="425590"/>
          </a:xfrm>
          <a:prstGeom prst="rect">
            <a:avLst/>
          </a:prstGeom>
          <a:no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pt-BR" altLang="ja-JP" sz="2000" dirty="0">
                <a:latin typeface="メイリオ" panose="020B0604030504040204" pitchFamily="50" charset="-128"/>
                <a:ea typeface="メイリオ" panose="020B0604030504040204" pitchFamily="50" charset="-128"/>
              </a:rPr>
              <a:t>CASE: ‘c’ </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r>
              <a:rPr lang="pt-BR" altLang="ja-JP" sz="2000" dirty="0" smtClean="0">
                <a:latin typeface="メイリオ" panose="020B0604030504040204" pitchFamily="50" charset="-128"/>
                <a:ea typeface="メイリオ" panose="020B0604030504040204" pitchFamily="50" charset="-128"/>
              </a:rPr>
              <a:t> ( </a:t>
            </a:r>
            <a:r>
              <a:rPr lang="en-US" altLang="ja-JP" sz="2000" dirty="0" smtClean="0">
                <a:latin typeface="メイリオ" panose="020B0604030504040204" pitchFamily="50" charset="-128"/>
                <a:ea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rPr>
              <a:t>s’ | ’S</a:t>
            </a:r>
            <a:r>
              <a:rPr lang="en-US" altLang="ja-JP" sz="2000" dirty="0" smtClean="0">
                <a:latin typeface="メイリオ" panose="020B0604030504040204" pitchFamily="50" charset="-128"/>
                <a:ea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rPr>
              <a:t> </a:t>
            </a:r>
            <a:r>
              <a:rPr lang="pt-BR" altLang="ja-JP" sz="2000" dirty="0" smtClean="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a:t>
            </a:r>
            <a:r>
              <a:rPr lang="en-US" altLang="ja-JP" sz="2000" dirty="0" err="1">
                <a:latin typeface="メイリオ" panose="020B0604030504040204" pitchFamily="50" charset="-128"/>
                <a:ea typeface="メイリオ" panose="020B0604030504040204" pitchFamily="50" charset="-128"/>
              </a:rPr>
              <a:t>eE</a:t>
            </a:r>
            <a:r>
              <a:rPr lang="en-US" altLang="ja-JP" sz="2000" dirty="0">
                <a:latin typeface="メイリオ" panose="020B0604030504040204" pitchFamily="50" charset="-128"/>
                <a:ea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17" name="下矢印 16"/>
          <p:cNvSpPr/>
          <p:nvPr/>
        </p:nvSpPr>
        <p:spPr>
          <a:xfrm>
            <a:off x="5894349" y="2755148"/>
            <a:ext cx="1130300" cy="1147227"/>
          </a:xfrm>
          <a:prstGeom prst="downArrow">
            <a:avLst>
              <a:gd name="adj1" fmla="val 50000"/>
              <a:gd name="adj2" fmla="val 33394"/>
            </a:avLst>
          </a:prstGeom>
          <a:solidFill>
            <a:srgbClr val="FFE9A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Text Box 6"/>
          <p:cNvSpPr txBox="1">
            <a:spLocks noChangeArrowheads="1"/>
          </p:cNvSpPr>
          <p:nvPr/>
        </p:nvSpPr>
        <p:spPr bwMode="auto">
          <a:xfrm>
            <a:off x="4208392" y="3641686"/>
            <a:ext cx="1517448" cy="262353"/>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 </a:t>
            </a:r>
            <a:r>
              <a:rPr lang="en-US" altLang="ja-JP" sz="2000" dirty="0" smtClean="0">
                <a:latin typeface="メイリオ" panose="020B0604030504040204" pitchFamily="50" charset="-128"/>
                <a:ea typeface="メイリオ" panose="020B0604030504040204" pitchFamily="50" charset="-128"/>
              </a:rPr>
              <a:t>β</a:t>
            </a:r>
            <a:endParaRPr lang="en-US" altLang="ja-JP" sz="2000" dirty="0">
              <a:latin typeface="メイリオ" panose="020B0604030504040204" pitchFamily="50" charset="-128"/>
              <a:ea typeface="メイリオ" panose="020B0604030504040204" pitchFamily="50" charset="-128"/>
            </a:endParaRPr>
          </a:p>
        </p:txBody>
      </p:sp>
      <p:sp>
        <p:nvSpPr>
          <p:cNvPr id="23" name="Text Box 6"/>
          <p:cNvSpPr txBox="1">
            <a:spLocks noChangeArrowheads="1"/>
          </p:cNvSpPr>
          <p:nvPr/>
        </p:nvSpPr>
        <p:spPr bwMode="auto">
          <a:xfrm>
            <a:off x="4208392" y="4705618"/>
            <a:ext cx="1777764" cy="265891"/>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γ</a:t>
            </a:r>
            <a:endParaRPr lang="en-US" altLang="ja-JP" sz="2000" dirty="0">
              <a:latin typeface="メイリオ" panose="020B0604030504040204" pitchFamily="50" charset="-128"/>
              <a:ea typeface="メイリオ" panose="020B0604030504040204" pitchFamily="50" charset="-128"/>
            </a:endParaRPr>
          </a:p>
        </p:txBody>
      </p:sp>
      <p:sp>
        <p:nvSpPr>
          <p:cNvPr id="24" name="Text Box 6"/>
          <p:cNvSpPr txBox="1">
            <a:spLocks noChangeArrowheads="1"/>
          </p:cNvSpPr>
          <p:nvPr/>
        </p:nvSpPr>
        <p:spPr bwMode="auto">
          <a:xfrm>
            <a:off x="364972" y="5707379"/>
            <a:ext cx="1867688" cy="274539"/>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a:t>
            </a:r>
            <a:r>
              <a:rPr lang="en-US" altLang="ja-JP" sz="2000" dirty="0" err="1" smtClean="0">
                <a:latin typeface="メイリオ" panose="020B0604030504040204" pitchFamily="50" charset="-128"/>
                <a:ea typeface="メイリオ" panose="020B0604030504040204" pitchFamily="50" charset="-128"/>
              </a:rPr>
              <a:t>δ,ε</a:t>
            </a:r>
            <a:endParaRPr lang="en-US" altLang="ja-JP" sz="2000" dirty="0">
              <a:latin typeface="メイリオ" panose="020B0604030504040204" pitchFamily="50" charset="-128"/>
              <a:ea typeface="メイリオ" panose="020B0604030504040204" pitchFamily="50" charset="-128"/>
            </a:endParaRPr>
          </a:p>
        </p:txBody>
      </p:sp>
      <p:sp>
        <p:nvSpPr>
          <p:cNvPr id="25" name="Text Box 6"/>
          <p:cNvSpPr txBox="1">
            <a:spLocks noChangeArrowheads="1"/>
          </p:cNvSpPr>
          <p:nvPr/>
        </p:nvSpPr>
        <p:spPr bwMode="auto">
          <a:xfrm>
            <a:off x="364972" y="1881722"/>
            <a:ext cx="1517448"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smtClean="0">
                <a:latin typeface="メイリオ" panose="020B0604030504040204" pitchFamily="50" charset="-128"/>
                <a:ea typeface="メイリオ" panose="020B0604030504040204" pitchFamily="50" charset="-128"/>
              </a:rPr>
              <a:t>ステップ</a:t>
            </a:r>
            <a:r>
              <a:rPr lang="en-US" altLang="ja-JP" sz="2000" dirty="0" smtClean="0">
                <a:latin typeface="メイリオ" panose="020B0604030504040204" pitchFamily="50" charset="-128"/>
                <a:ea typeface="メイリオ" panose="020B0604030504040204" pitchFamily="50" charset="-128"/>
              </a:rPr>
              <a:t> α</a:t>
            </a:r>
            <a:endParaRPr lang="en-US" altLang="ja-JP" sz="2000" dirty="0">
              <a:latin typeface="メイリオ" panose="020B0604030504040204" pitchFamily="50" charset="-128"/>
              <a:ea typeface="メイリオ" panose="020B0604030504040204" pitchFamily="50" charset="-128"/>
            </a:endParaRPr>
          </a:p>
        </p:txBody>
      </p:sp>
      <p:grpSp>
        <p:nvGrpSpPr>
          <p:cNvPr id="37" name="グループ化 36"/>
          <p:cNvGrpSpPr/>
          <p:nvPr/>
        </p:nvGrpSpPr>
        <p:grpSpPr>
          <a:xfrm>
            <a:off x="4269704" y="2968597"/>
            <a:ext cx="4417096" cy="434696"/>
            <a:chOff x="4192587" y="2682240"/>
            <a:chExt cx="4417096" cy="434696"/>
          </a:xfrm>
        </p:grpSpPr>
        <p:sp>
          <p:nvSpPr>
            <p:cNvPr id="33" name="Text Box 6"/>
            <p:cNvSpPr txBox="1">
              <a:spLocks noChangeArrowheads="1"/>
            </p:cNvSpPr>
            <p:nvPr/>
          </p:nvSpPr>
          <p:spPr bwMode="auto">
            <a:xfrm>
              <a:off x="4192587" y="2682240"/>
              <a:ext cx="121051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A: [</a:t>
              </a:r>
              <a:r>
                <a:rPr lang="en-US" altLang="ja-JP" sz="2000" dirty="0" err="1" smtClean="0">
                  <a:latin typeface="メイリオ" panose="020B0604030504040204" pitchFamily="50" charset="-128"/>
                  <a:ea typeface="メイリオ" panose="020B0604030504040204" pitchFamily="50" charset="-128"/>
                </a:rPr>
                <a:t>aA</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34" name="Text Box 6"/>
            <p:cNvSpPr txBox="1">
              <a:spLocks noChangeArrowheads="1"/>
            </p:cNvSpPr>
            <p:nvPr/>
          </p:nvSpPr>
          <p:spPr bwMode="auto">
            <a:xfrm>
              <a:off x="5648724" y="2682240"/>
              <a:ext cx="150482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S</a:t>
              </a:r>
              <a:r>
                <a:rPr lang="en-US" altLang="ja-JP" sz="2000" dirty="0" smtClean="0">
                  <a:latin typeface="メイリオ" panose="020B0604030504040204" pitchFamily="50" charset="-128"/>
                  <a:ea typeface="メイリオ" panose="020B0604030504040204" pitchFamily="50" charset="-128"/>
                </a:rPr>
                <a:t>: ‘s’ | ’S’;</a:t>
              </a:r>
              <a:endParaRPr lang="en-US" altLang="ja-JP" sz="2000" dirty="0">
                <a:latin typeface="メイリオ" panose="020B0604030504040204" pitchFamily="50" charset="-128"/>
                <a:ea typeface="メイリオ" panose="020B0604030504040204" pitchFamily="50" charset="-128"/>
              </a:endParaRPr>
            </a:p>
          </p:txBody>
        </p:sp>
        <p:sp>
          <p:nvSpPr>
            <p:cNvPr id="35" name="Text Box 6"/>
            <p:cNvSpPr txBox="1">
              <a:spLocks noChangeArrowheads="1"/>
            </p:cNvSpPr>
            <p:nvPr/>
          </p:nvSpPr>
          <p:spPr bwMode="auto">
            <a:xfrm>
              <a:off x="7399171" y="2682240"/>
              <a:ext cx="1210512" cy="434696"/>
            </a:xfrm>
            <a:prstGeom prst="rect">
              <a:avLst/>
            </a:prstGeom>
            <a:solidFill>
              <a:srgbClr val="FFE9A3"/>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E: [</a:t>
              </a:r>
              <a:r>
                <a:rPr lang="en-US" altLang="ja-JP" sz="2000" dirty="0" err="1" smtClean="0">
                  <a:latin typeface="メイリオ" panose="020B0604030504040204" pitchFamily="50" charset="-128"/>
                  <a:ea typeface="メイリオ" panose="020B0604030504040204" pitchFamily="50" charset="-128"/>
                </a:rPr>
                <a:t>eE</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grpSp>
      <p:sp>
        <p:nvSpPr>
          <p:cNvPr id="39" name="Text Box 6"/>
          <p:cNvSpPr txBox="1">
            <a:spLocks noChangeArrowheads="1"/>
          </p:cNvSpPr>
          <p:nvPr/>
        </p:nvSpPr>
        <p:spPr bwMode="auto">
          <a:xfrm>
            <a:off x="4208392" y="1881722"/>
            <a:ext cx="2116207" cy="247530"/>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000" dirty="0">
                <a:latin typeface="メイリオ" panose="020B0604030504040204" pitchFamily="50" charset="-128"/>
                <a:ea typeface="メイリオ" panose="020B0604030504040204" pitchFamily="50" charset="-128"/>
              </a:rPr>
              <a:t>すべて</a:t>
            </a:r>
            <a:r>
              <a:rPr lang="ja-JP" altLang="en-US" sz="2000" dirty="0" smtClean="0">
                <a:latin typeface="メイリオ" panose="020B0604030504040204" pitchFamily="50" charset="-128"/>
                <a:ea typeface="メイリオ" panose="020B0604030504040204" pitchFamily="50" charset="-128"/>
              </a:rPr>
              <a:t>のルール</a:t>
            </a:r>
            <a:endParaRPr lang="en-US" altLang="ja-JP" sz="2000" dirty="0">
              <a:latin typeface="メイリオ" panose="020B0604030504040204" pitchFamily="50" charset="-128"/>
              <a:ea typeface="メイリオ" panose="020B0604030504040204" pitchFamily="50" charset="-128"/>
            </a:endParaRPr>
          </a:p>
        </p:txBody>
      </p:sp>
      <p:sp>
        <p:nvSpPr>
          <p:cNvPr id="26" name="Text Box 6"/>
          <p:cNvSpPr txBox="1">
            <a:spLocks noChangeArrowheads="1"/>
          </p:cNvSpPr>
          <p:nvPr/>
        </p:nvSpPr>
        <p:spPr bwMode="auto">
          <a:xfrm>
            <a:off x="4094018" y="1862647"/>
            <a:ext cx="4880575" cy="3134698"/>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
        <p:nvSpPr>
          <p:cNvPr id="27" name="Text Box 6"/>
          <p:cNvSpPr txBox="1">
            <a:spLocks noChangeArrowheads="1"/>
          </p:cNvSpPr>
          <p:nvPr/>
        </p:nvSpPr>
        <p:spPr bwMode="auto">
          <a:xfrm>
            <a:off x="311859" y="1862647"/>
            <a:ext cx="1570561" cy="288256"/>
          </a:xfrm>
          <a:prstGeom prst="rect">
            <a:avLst/>
          </a:prstGeom>
          <a:solidFill>
            <a:schemeClr val="bg1">
              <a:alpha val="96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74249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文字列リテラルの抽出</a:t>
            </a:r>
            <a:endParaRPr lang="en-US" dirty="0"/>
          </a:p>
        </p:txBody>
      </p:sp>
      <p:sp>
        <p:nvSpPr>
          <p:cNvPr id="3" name="コンテンツ プレースホルダー 2"/>
          <p:cNvSpPr>
            <a:spLocks noGrp="1"/>
          </p:cNvSpPr>
          <p:nvPr>
            <p:ph idx="1"/>
          </p:nvPr>
        </p:nvSpPr>
        <p:spPr>
          <a:xfrm>
            <a:off x="457200" y="987133"/>
            <a:ext cx="8229600" cy="4929188"/>
          </a:xfrm>
        </p:spPr>
        <p:txBody>
          <a:bodyPr/>
          <a:lstStyle/>
          <a:p>
            <a:pPr>
              <a:buFont typeface="Wingdings" panose="05000000000000000000" pitchFamily="2" charset="2"/>
              <a:buChar char="l"/>
            </a:pPr>
            <a:r>
              <a:rPr lang="ja-JP" altLang="en-US" dirty="0" smtClean="0"/>
              <a:t>構文定義記述内での文字列リテラルの記述法を調査した</a:t>
            </a:r>
            <a:endParaRPr lang="en-US" altLang="ja-JP" dirty="0" smtClean="0"/>
          </a:p>
          <a:p>
            <a:pPr>
              <a:buFont typeface="Wingdings" panose="05000000000000000000" pitchFamily="2" charset="2"/>
              <a:buChar char="l"/>
            </a:pPr>
            <a:r>
              <a:rPr lang="ja-JP" altLang="en-US" dirty="0" smtClean="0"/>
              <a:t>以下の判断基準を設け，正規表現に変換した</a:t>
            </a:r>
            <a:endParaRPr lang="en-US" altLang="ja-JP" dirty="0" smtClean="0"/>
          </a:p>
          <a:p>
            <a:pPr marL="0" indent="0">
              <a:buNone/>
            </a:pPr>
            <a:r>
              <a:rPr lang="ja-JP" altLang="en-US" dirty="0" smtClean="0"/>
              <a:t>「ルール名に </a:t>
            </a:r>
            <a:r>
              <a:rPr lang="en-US" altLang="ja-JP" dirty="0" smtClean="0"/>
              <a:t>“STRING” </a:t>
            </a:r>
            <a:r>
              <a:rPr lang="ja-JP" altLang="en-US" dirty="0" smtClean="0"/>
              <a:t>という文字が</a:t>
            </a:r>
            <a:r>
              <a:rPr lang="ja-JP" altLang="en-US" dirty="0" smtClean="0"/>
              <a:t>含まれるもののうち，　予約語</a:t>
            </a:r>
            <a:r>
              <a:rPr lang="ja-JP" altLang="en-US" dirty="0" smtClean="0"/>
              <a:t>の定義ではないルール」</a:t>
            </a: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27</a:t>
            </a:fld>
            <a:endParaRPr lang="ja-JP" altLang="en-US" dirty="0">
              <a:solidFill>
                <a:srgbClr val="000000"/>
              </a:solidFill>
            </a:endParaRPr>
          </a:p>
        </p:txBody>
      </p:sp>
      <p:sp>
        <p:nvSpPr>
          <p:cNvPr id="5" name="Text Box 6"/>
          <p:cNvSpPr txBox="1">
            <a:spLocks noChangeArrowheads="1"/>
          </p:cNvSpPr>
          <p:nvPr/>
        </p:nvSpPr>
        <p:spPr bwMode="auto">
          <a:xfrm>
            <a:off x="489745" y="3364802"/>
            <a:ext cx="8229600" cy="470813"/>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STRING : '"' </a:t>
            </a:r>
            <a:r>
              <a:rPr lang="en-US" altLang="ja-JP" sz="2000" dirty="0">
                <a:latin typeface="メイリオ" panose="020B0604030504040204" pitchFamily="50" charset="-128"/>
                <a:ea typeface="メイリオ" panose="020B0604030504040204" pitchFamily="50" charset="-128"/>
              </a:rPr>
              <a:t>~ ["]* '"'</a:t>
            </a:r>
            <a:r>
              <a:rPr lang="en-US" altLang="ja-JP" sz="2000" dirty="0" smtClean="0">
                <a:latin typeface="メイリオ" panose="020B0604030504040204" pitchFamily="50" charset="-128"/>
                <a:ea typeface="メイリオ" panose="020B0604030504040204" pitchFamily="50" charset="-128"/>
              </a:rPr>
              <a:t> ;</a:t>
            </a:r>
          </a:p>
        </p:txBody>
      </p:sp>
      <p:sp>
        <p:nvSpPr>
          <p:cNvPr id="7" name="Text Box 6"/>
          <p:cNvSpPr txBox="1">
            <a:spLocks noChangeArrowheads="1"/>
          </p:cNvSpPr>
          <p:nvPr/>
        </p:nvSpPr>
        <p:spPr bwMode="auto">
          <a:xfrm>
            <a:off x="489745" y="5362442"/>
            <a:ext cx="8229600" cy="470813"/>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STRING </a:t>
            </a:r>
            <a:r>
              <a:rPr lang="en-US" altLang="ja-JP" sz="2000" dirty="0">
                <a:latin typeface="メイリオ" panose="020B0604030504040204" pitchFamily="50" charset="-128"/>
                <a:ea typeface="メイリオ" panose="020B0604030504040204" pitchFamily="50" charset="-128"/>
              </a:rPr>
              <a:t>: 'string</a:t>
            </a: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8" name="Text Box 6"/>
          <p:cNvSpPr txBox="1">
            <a:spLocks noChangeArrowheads="1"/>
          </p:cNvSpPr>
          <p:nvPr/>
        </p:nvSpPr>
        <p:spPr bwMode="auto">
          <a:xfrm>
            <a:off x="489745" y="3925376"/>
            <a:ext cx="8229600" cy="470813"/>
          </a:xfrm>
          <a:prstGeom prst="rect">
            <a:avLst/>
          </a:prstGeom>
          <a:solidFill>
            <a:srgbClr val="F3FFF5"/>
          </a:solidFill>
          <a:ln w="28575">
            <a:solidFill>
              <a:schemeClr val="tx1"/>
            </a:solidFill>
            <a:miter lim="800000"/>
            <a:headEnd/>
            <a:tailEnd/>
          </a:ln>
          <a:effectLst/>
        </p:spPr>
        <p:txBody>
          <a:bodyPr wrap="square" bIns="0" anchor="ctr" anchorCtr="0">
            <a:noAutofit/>
          </a:bodyPr>
          <a:lstStyle/>
          <a:p>
            <a:pP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StringLiteral</a:t>
            </a:r>
            <a:r>
              <a:rPr lang="en-US" altLang="ja-JP" sz="2000" dirty="0" smtClean="0">
                <a:latin typeface="メイリオ" panose="020B0604030504040204" pitchFamily="50" charset="-128"/>
                <a:ea typeface="メイリオ" panose="020B0604030504040204" pitchFamily="50" charset="-128"/>
              </a:rPr>
              <a:t> : QUOTE </a:t>
            </a:r>
            <a:r>
              <a:rPr lang="en-US" altLang="ja-JP" sz="2000" dirty="0" err="1">
                <a:latin typeface="メイリオ" panose="020B0604030504040204" pitchFamily="50" charset="-128"/>
                <a:ea typeface="メイリオ" panose="020B0604030504040204" pitchFamily="50" charset="-128"/>
              </a:rPr>
              <a:t>StringCharacters</a:t>
            </a:r>
            <a:r>
              <a:rPr lang="en-US"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QUOTE;</a:t>
            </a:r>
          </a:p>
        </p:txBody>
      </p:sp>
      <p:sp>
        <p:nvSpPr>
          <p:cNvPr id="10" name="Text Box 6"/>
          <p:cNvSpPr txBox="1">
            <a:spLocks noChangeArrowheads="1"/>
          </p:cNvSpPr>
          <p:nvPr/>
        </p:nvSpPr>
        <p:spPr bwMode="auto">
          <a:xfrm>
            <a:off x="548640" y="2893989"/>
            <a:ext cx="2567939" cy="470813"/>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400" dirty="0" smtClean="0">
                <a:solidFill>
                  <a:srgbClr val="0070C0"/>
                </a:solidFill>
                <a:latin typeface="メイリオ" panose="020B0604030504040204" pitchFamily="50" charset="-128"/>
                <a:ea typeface="メイリオ" panose="020B0604030504040204" pitchFamily="50" charset="-128"/>
              </a:rPr>
              <a:t>当てはまるもの</a:t>
            </a:r>
            <a:endParaRPr lang="en-US" altLang="ja-JP" sz="2400" dirty="0">
              <a:solidFill>
                <a:srgbClr val="0070C0"/>
              </a:solidFill>
              <a:latin typeface="メイリオ" panose="020B0604030504040204" pitchFamily="50" charset="-128"/>
              <a:ea typeface="メイリオ" panose="020B0604030504040204" pitchFamily="50" charset="-128"/>
            </a:endParaRPr>
          </a:p>
        </p:txBody>
      </p:sp>
      <p:sp>
        <p:nvSpPr>
          <p:cNvPr id="11" name="Text Box 6"/>
          <p:cNvSpPr txBox="1">
            <a:spLocks noChangeArrowheads="1"/>
          </p:cNvSpPr>
          <p:nvPr/>
        </p:nvSpPr>
        <p:spPr bwMode="auto">
          <a:xfrm>
            <a:off x="548640" y="4862381"/>
            <a:ext cx="7086600" cy="470813"/>
          </a:xfrm>
          <a:prstGeom prst="rect">
            <a:avLst/>
          </a:prstGeom>
          <a:noFill/>
          <a:ln w="28575">
            <a:noFill/>
            <a:miter lim="800000"/>
            <a:headEnd/>
            <a:tailEnd/>
          </a:ln>
          <a:effectLst/>
        </p:spPr>
        <p:txBody>
          <a:bodyPr wrap="square" bIns="0" anchor="ctr" anchorCtr="0">
            <a:noAutofit/>
          </a:bodyPr>
          <a:lstStyle/>
          <a:p>
            <a:pPr>
              <a:lnSpc>
                <a:spcPct val="100000"/>
              </a:lnSpc>
              <a:spcBef>
                <a:spcPts val="600"/>
              </a:spcBef>
              <a:buClrTx/>
              <a:buSzTx/>
              <a:buFontTx/>
              <a:buNone/>
            </a:pPr>
            <a:r>
              <a:rPr lang="ja-JP" altLang="en-US" sz="2400" dirty="0" smtClean="0">
                <a:solidFill>
                  <a:srgbClr val="0070C0"/>
                </a:solidFill>
                <a:latin typeface="メイリオ" panose="020B0604030504040204" pitchFamily="50" charset="-128"/>
                <a:ea typeface="メイリオ" panose="020B0604030504040204" pitchFamily="50" charset="-128"/>
              </a:rPr>
              <a:t>当てはまらない</a:t>
            </a:r>
            <a:r>
              <a:rPr lang="ja-JP" altLang="en-US" sz="2400" dirty="0" smtClean="0">
                <a:solidFill>
                  <a:srgbClr val="0070C0"/>
                </a:solidFill>
                <a:latin typeface="メイリオ" panose="020B0604030504040204" pitchFamily="50" charset="-128"/>
                <a:ea typeface="メイリオ" panose="020B0604030504040204" pitchFamily="50" charset="-128"/>
              </a:rPr>
              <a:t>もの</a:t>
            </a:r>
            <a:endParaRPr lang="en-US" altLang="ja-JP" sz="2400" dirty="0">
              <a:solidFill>
                <a:srgbClr val="0070C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188256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適用実験</a:t>
            </a:r>
            <a:endParaRPr lang="en-US" dirty="0"/>
          </a:p>
        </p:txBody>
      </p:sp>
      <p:sp>
        <p:nvSpPr>
          <p:cNvPr id="3" name="コンテンツ プレースホルダー 2"/>
          <p:cNvSpPr>
            <a:spLocks noGrp="1"/>
          </p:cNvSpPr>
          <p:nvPr>
            <p:ph idx="1"/>
          </p:nvPr>
        </p:nvSpPr>
        <p:spPr>
          <a:xfrm>
            <a:off x="489745" y="1052195"/>
            <a:ext cx="8229600" cy="4929188"/>
          </a:xfrm>
        </p:spPr>
        <p:txBody>
          <a:bodyPr/>
          <a:lstStyle/>
          <a:p>
            <a:pPr marL="0" indent="0">
              <a:buNone/>
            </a:pPr>
            <a:r>
              <a:rPr lang="ja-JP" altLang="en-US" sz="2800" dirty="0" smtClean="0">
                <a:solidFill>
                  <a:srgbClr val="0070C0"/>
                </a:solidFill>
              </a:rPr>
              <a:t>文法情報抽出実験</a:t>
            </a:r>
            <a:endParaRPr lang="en-US" altLang="ja-JP" sz="2800" dirty="0" smtClean="0">
              <a:solidFill>
                <a:srgbClr val="0070C0"/>
              </a:solidFill>
            </a:endParaRPr>
          </a:p>
          <a:p>
            <a:pPr>
              <a:buFont typeface="Wingdings" panose="05000000000000000000" pitchFamily="2" charset="2"/>
              <a:buChar char="l"/>
            </a:pPr>
            <a:r>
              <a:rPr lang="ja-JP" altLang="en-US" dirty="0"/>
              <a:t>開発したモジュールでどの程度の構文定義記述ファイルからコメントと</a:t>
            </a:r>
            <a:r>
              <a:rPr lang="ja-JP" altLang="en-US" dirty="0" smtClean="0"/>
              <a:t>予約語と文字列リテラルの</a:t>
            </a:r>
            <a:r>
              <a:rPr lang="ja-JP" altLang="en-US" dirty="0"/>
              <a:t>情報を</a:t>
            </a:r>
            <a:r>
              <a:rPr lang="ja-JP" altLang="en-US" dirty="0" smtClean="0"/>
              <a:t>抽出　できる</a:t>
            </a:r>
            <a:r>
              <a:rPr lang="ja-JP" altLang="en-US" dirty="0"/>
              <a:t>かを示す</a:t>
            </a:r>
            <a:endParaRPr lang="en-US" altLang="ja-JP" dirty="0"/>
          </a:p>
          <a:p>
            <a:pPr>
              <a:buFont typeface="Wingdings" panose="05000000000000000000" pitchFamily="2" charset="2"/>
              <a:buChar char="l"/>
            </a:pPr>
            <a:endParaRPr lang="en-US" dirty="0" smtClean="0"/>
          </a:p>
          <a:p>
            <a:pPr>
              <a:buFont typeface="Wingdings" panose="05000000000000000000" pitchFamily="2" charset="2"/>
              <a:buChar char="l"/>
            </a:pPr>
            <a:endParaRPr lang="en-US" dirty="0" smtClean="0"/>
          </a:p>
          <a:p>
            <a:pPr marL="0" indent="0">
              <a:buNone/>
            </a:pPr>
            <a:r>
              <a:rPr lang="ja-JP" altLang="en-US" sz="2800" dirty="0" smtClean="0">
                <a:solidFill>
                  <a:srgbClr val="0070C0"/>
                </a:solidFill>
              </a:rPr>
              <a:t>コードクローン検出実験</a:t>
            </a:r>
            <a:endParaRPr lang="en-US" altLang="ja-JP" sz="2800" dirty="0">
              <a:solidFill>
                <a:srgbClr val="0070C0"/>
              </a:solidFill>
            </a:endParaRPr>
          </a:p>
          <a:p>
            <a:pPr>
              <a:buFont typeface="Wingdings" panose="05000000000000000000" pitchFamily="2" charset="2"/>
              <a:buChar char="l"/>
            </a:pPr>
            <a:r>
              <a:rPr lang="ja-JP" altLang="en-US" dirty="0"/>
              <a:t>抽出したコメントと</a:t>
            </a:r>
            <a:r>
              <a:rPr lang="ja-JP" altLang="en-US" dirty="0" smtClean="0"/>
              <a:t>予約語と文字列リテラルを表す　　正規</a:t>
            </a:r>
            <a:r>
              <a:rPr lang="ja-JP" altLang="en-US" dirty="0"/>
              <a:t>表現</a:t>
            </a:r>
            <a:r>
              <a:rPr lang="ja-JP" altLang="en-US" dirty="0" smtClean="0"/>
              <a:t>を用いて，コードクローン</a:t>
            </a:r>
            <a:r>
              <a:rPr lang="ja-JP" altLang="en-US" dirty="0"/>
              <a:t>検出が可能で</a:t>
            </a:r>
            <a:r>
              <a:rPr lang="ja-JP" altLang="en-US" dirty="0" smtClean="0"/>
              <a:t>ある　こと</a:t>
            </a:r>
            <a:r>
              <a:rPr lang="ja-JP" altLang="en-US" dirty="0"/>
              <a:t>を確認する</a:t>
            </a:r>
            <a:endParaRPr lang="en-US" altLang="ja-JP"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28</a:t>
            </a:fld>
            <a:endParaRPr lang="ja-JP" altLang="en-US" dirty="0">
              <a:solidFill>
                <a:srgbClr val="000000"/>
              </a:solidFill>
            </a:endParaRPr>
          </a:p>
        </p:txBody>
      </p:sp>
    </p:spTree>
    <p:extLst>
      <p:ext uri="{BB962C8B-B14F-4D97-AF65-F5344CB8AC3E}">
        <p14:creationId xmlns:p14="http://schemas.microsoft.com/office/powerpoint/2010/main" val="31535618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文法情報抽出実験</a:t>
            </a:r>
            <a:r>
              <a:rPr lang="ja-JP" altLang="en-US" dirty="0"/>
              <a:t>の</a:t>
            </a:r>
            <a:r>
              <a:rPr kumimoji="1" lang="ja-JP" altLang="en-US" dirty="0" smtClean="0"/>
              <a:t>目的</a:t>
            </a:r>
            <a:r>
              <a:rPr lang="ja-JP" altLang="en-US" dirty="0"/>
              <a:t>と</a:t>
            </a:r>
            <a:r>
              <a:rPr kumimoji="1" lang="ja-JP" altLang="en-US" dirty="0" smtClean="0"/>
              <a:t>対象</a:t>
            </a:r>
            <a:endParaRPr kumimoji="1" lang="ja-JP" altLang="en-US" dirty="0"/>
          </a:p>
        </p:txBody>
      </p:sp>
      <p:sp>
        <p:nvSpPr>
          <p:cNvPr id="3" name="コンテンツ プレースホルダー 2"/>
          <p:cNvSpPr>
            <a:spLocks noGrp="1"/>
          </p:cNvSpPr>
          <p:nvPr>
            <p:ph idx="1"/>
          </p:nvPr>
        </p:nvSpPr>
        <p:spPr>
          <a:xfrm>
            <a:off x="441670" y="1018884"/>
            <a:ext cx="8325749" cy="5128729"/>
          </a:xfrm>
        </p:spPr>
        <p:txBody>
          <a:bodyPr/>
          <a:lstStyle/>
          <a:p>
            <a:pPr marL="0" indent="0">
              <a:buNone/>
            </a:pPr>
            <a:r>
              <a:rPr lang="ja-JP" altLang="en-US" sz="2800" dirty="0" smtClean="0">
                <a:solidFill>
                  <a:srgbClr val="0070C0"/>
                </a:solidFill>
              </a:rPr>
              <a:t>目的</a:t>
            </a:r>
            <a:endParaRPr lang="en-US" altLang="ja-JP" sz="2800" dirty="0">
              <a:solidFill>
                <a:srgbClr val="0070C0"/>
              </a:solidFill>
            </a:endParaRPr>
          </a:p>
          <a:p>
            <a:pPr>
              <a:buFont typeface="Wingdings" panose="05000000000000000000" pitchFamily="2" charset="2"/>
              <a:buChar char="l"/>
            </a:pPr>
            <a:r>
              <a:rPr lang="ja-JP" altLang="en-US" dirty="0" smtClean="0"/>
              <a:t>開発したモジュールでどの程度の構文定義記述ファイルからコメントと予約語の情報を抽出できるかを示す</a:t>
            </a:r>
            <a:endParaRPr lang="en-US" altLang="ja-JP" dirty="0" smtClean="0"/>
          </a:p>
          <a:p>
            <a:endParaRPr lang="en-US" altLang="ja-JP" dirty="0" smtClean="0"/>
          </a:p>
          <a:p>
            <a:pPr marL="0" indent="0">
              <a:buNone/>
            </a:pPr>
            <a:r>
              <a:rPr lang="ja-JP" altLang="en-US" sz="2800" dirty="0" smtClean="0">
                <a:solidFill>
                  <a:srgbClr val="0070C0"/>
                </a:solidFill>
              </a:rPr>
              <a:t>対象</a:t>
            </a:r>
            <a:endParaRPr lang="en-US" altLang="ja-JP" sz="2800" dirty="0">
              <a:solidFill>
                <a:srgbClr val="0070C0"/>
              </a:solidFill>
            </a:endParaRPr>
          </a:p>
          <a:p>
            <a:pPr>
              <a:spcBef>
                <a:spcPts val="1200"/>
              </a:spcBef>
              <a:buFont typeface="Wingdings" panose="05000000000000000000" pitchFamily="2" charset="2"/>
              <a:buChar char="l"/>
            </a:pPr>
            <a:r>
              <a:rPr lang="en-US" altLang="ja-JP" dirty="0" err="1" smtClean="0"/>
              <a:t>Github</a:t>
            </a:r>
            <a:r>
              <a:rPr lang="ja-JP" altLang="en-US" dirty="0" smtClean="0"/>
              <a:t> 上のリポジトリ </a:t>
            </a:r>
            <a:r>
              <a:rPr lang="en-US" altLang="ja-JP" dirty="0" smtClean="0"/>
              <a:t>”grammars-v4” </a:t>
            </a:r>
            <a:r>
              <a:rPr lang="ja-JP" altLang="en-US" dirty="0" smtClean="0"/>
              <a:t>内の　    　　構文定義記述ファイルを対象とした</a:t>
            </a:r>
            <a:endParaRPr lang="en-US" altLang="ja-JP" dirty="0">
              <a:solidFill>
                <a:srgbClr val="0070C0"/>
              </a:solidFill>
            </a:endParaRPr>
          </a:p>
          <a:p>
            <a:pPr>
              <a:spcBef>
                <a:spcPts val="1200"/>
              </a:spcBef>
              <a:buFont typeface="Wingdings" panose="05000000000000000000" pitchFamily="2" charset="2"/>
              <a:buChar char="l"/>
            </a:pPr>
            <a:r>
              <a:rPr lang="ja-JP" altLang="en-US" dirty="0" smtClean="0"/>
              <a:t>この中からプログラミング言語に関するものを選択した</a:t>
            </a:r>
            <a:endParaRPr lang="en-US" altLang="ja-JP" dirty="0">
              <a:solidFill>
                <a:srgbClr val="0070C0"/>
              </a:solidFill>
            </a:endParaRPr>
          </a:p>
          <a:p>
            <a:pPr>
              <a:spcBef>
                <a:spcPts val="1200"/>
              </a:spcBef>
              <a:buFont typeface="Wingdings" panose="05000000000000000000" pitchFamily="2" charset="2"/>
              <a:buChar char="l"/>
            </a:pPr>
            <a:r>
              <a:rPr lang="ja-JP" altLang="en-US" dirty="0" smtClean="0"/>
              <a:t>使用頻度の高い言語を選ぶため，</a:t>
            </a:r>
            <a:r>
              <a:rPr lang="en-US" altLang="ja-JP" dirty="0" err="1" smtClean="0"/>
              <a:t>Github</a:t>
            </a:r>
            <a:r>
              <a:rPr lang="en-US" altLang="ja-JP" dirty="0" smtClean="0"/>
              <a:t> </a:t>
            </a:r>
            <a:r>
              <a:rPr lang="ja-JP" altLang="en-US" dirty="0" smtClean="0"/>
              <a:t>の </a:t>
            </a:r>
            <a:r>
              <a:rPr lang="en-US" altLang="ja-JP" dirty="0" smtClean="0"/>
              <a:t>Advanced Code Search </a:t>
            </a:r>
            <a:r>
              <a:rPr lang="ja-JP" altLang="en-US" dirty="0" smtClean="0"/>
              <a:t>の検索対象になっている </a:t>
            </a:r>
            <a:r>
              <a:rPr lang="en-US" altLang="ja-JP" dirty="0" smtClean="0"/>
              <a:t>43 </a:t>
            </a:r>
            <a:r>
              <a:rPr lang="ja-JP" altLang="en-US" dirty="0" smtClean="0"/>
              <a:t>言語に絞った</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29</a:t>
            </a:fld>
            <a:endParaRPr lang="ja-JP" altLang="en-US" dirty="0">
              <a:solidFill>
                <a:srgbClr val="000000"/>
              </a:solidFill>
            </a:endParaRPr>
          </a:p>
        </p:txBody>
      </p:sp>
    </p:spTree>
    <p:extLst>
      <p:ext uri="{BB962C8B-B14F-4D97-AF65-F5344CB8AC3E}">
        <p14:creationId xmlns:p14="http://schemas.microsoft.com/office/powerpoint/2010/main" val="12558381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r>
              <a:rPr lang="ja-JP" altLang="en-US" dirty="0" smtClean="0"/>
              <a:t>の分類</a:t>
            </a:r>
            <a:r>
              <a:rPr lang="en-US" altLang="ja-JP" sz="2400" dirty="0" smtClean="0"/>
              <a:t>[1]</a:t>
            </a:r>
            <a:endParaRPr kumimoji="1" lang="ja-JP" altLang="en-US" dirty="0"/>
          </a:p>
        </p:txBody>
      </p:sp>
      <p:graphicFrame>
        <p:nvGraphicFramePr>
          <p:cNvPr id="6" name="コンテンツ プレースホルダー 5"/>
          <p:cNvGraphicFramePr>
            <a:graphicFrameLocks noGrp="1"/>
          </p:cNvGraphicFramePr>
          <p:nvPr>
            <p:ph idx="1"/>
            <p:extLst/>
          </p:nvPr>
        </p:nvGraphicFramePr>
        <p:xfrm>
          <a:off x="423745" y="1020854"/>
          <a:ext cx="8347447" cy="155448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126274">
                  <a:extLst>
                    <a:ext uri="{9D8B030D-6E8A-4147-A177-3AD203B41FA5}">
                      <a16:colId xmlns:a16="http://schemas.microsoft.com/office/drawing/2014/main" val="20000"/>
                    </a:ext>
                  </a:extLst>
                </a:gridCol>
                <a:gridCol w="7221173">
                  <a:extLst>
                    <a:ext uri="{9D8B030D-6E8A-4147-A177-3AD203B41FA5}">
                      <a16:colId xmlns:a16="http://schemas.microsoft.com/office/drawing/2014/main" val="20001"/>
                    </a:ext>
                  </a:extLst>
                </a:gridCol>
              </a:tblGrid>
              <a:tr h="346513">
                <a:tc>
                  <a:txBody>
                    <a:bodyPr/>
                    <a:lstStyle/>
                    <a:p>
                      <a:pPr algn="r"/>
                      <a:r>
                        <a:rPr kumimoji="1" lang="ja-JP" altLang="en-US" sz="1800" b="0" dirty="0" smtClean="0">
                          <a:solidFill>
                            <a:schemeClr val="tx1"/>
                          </a:solidFill>
                          <a:latin typeface="メイリオ" panose="020B0604030504040204" pitchFamily="50" charset="-128"/>
                          <a:ea typeface="メイリオ" panose="020B0604030504040204" pitchFamily="50" charset="-128"/>
                        </a:rPr>
                        <a:t>分類</a:t>
                      </a:r>
                      <a:endParaRPr kumimoji="1" lang="ja-JP" altLang="en-US" sz="180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800" b="0" dirty="0" smtClean="0">
                          <a:solidFill>
                            <a:schemeClr val="tx1"/>
                          </a:solidFill>
                          <a:latin typeface="メイリオ" panose="020B0604030504040204" pitchFamily="50" charset="-128"/>
                          <a:ea typeface="メイリオ" panose="020B0604030504040204" pitchFamily="50" charset="-128"/>
                        </a:rPr>
                        <a:t>定義</a:t>
                      </a:r>
                      <a:endParaRPr kumimoji="1" lang="ja-JP" altLang="en-US" sz="180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94434">
                <a:tc>
                  <a:txBody>
                    <a:bodyPr/>
                    <a:lstStyle/>
                    <a:p>
                      <a:pPr algn="r"/>
                      <a:r>
                        <a:rPr kumimoji="1" lang="ja-JP" altLang="en-US" sz="1800" dirty="0" smtClean="0">
                          <a:latin typeface="メイリオ" panose="020B0604030504040204" pitchFamily="50" charset="-128"/>
                          <a:ea typeface="メイリオ" panose="020B0604030504040204" pitchFamily="50" charset="-128"/>
                        </a:rPr>
                        <a:t>タイプ </a:t>
                      </a:r>
                      <a:r>
                        <a:rPr kumimoji="1" lang="en-US" altLang="ja-JP" sz="1800" dirty="0" smtClean="0">
                          <a:latin typeface="メイリオ" panose="020B0604030504040204" pitchFamily="50" charset="-128"/>
                          <a:ea typeface="メイリオ" panose="020B0604030504040204" pitchFamily="50" charset="-128"/>
                        </a:rPr>
                        <a:t>1</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空白，タブ文字，改行やコメントなどを除いて一致する　　　　　コードクローン</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57898">
                <a:tc>
                  <a:txBody>
                    <a:bodyPr/>
                    <a:lstStyle/>
                    <a:p>
                      <a:pPr algn="r"/>
                      <a:r>
                        <a:rPr kumimoji="1" lang="ja-JP" altLang="en-US" sz="1800" dirty="0" smtClean="0">
                          <a:latin typeface="メイリオ" panose="020B0604030504040204" pitchFamily="50" charset="-128"/>
                          <a:ea typeface="メイリオ" panose="020B0604030504040204" pitchFamily="50" charset="-128"/>
                        </a:rPr>
                        <a:t>タイプ </a:t>
                      </a:r>
                      <a:r>
                        <a:rPr kumimoji="1" lang="en-US" altLang="ja-JP" sz="1800" dirty="0" smtClean="0">
                          <a:latin typeface="メイリオ" panose="020B0604030504040204" pitchFamily="50" charset="-128"/>
                          <a:ea typeface="メイリオ" panose="020B0604030504040204" pitchFamily="50" charset="-128"/>
                        </a:rPr>
                        <a:t>2</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タイプ </a:t>
                      </a:r>
                      <a:r>
                        <a:rPr kumimoji="1" lang="en-US" altLang="ja-JP"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1 </a:t>
                      </a:r>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の条件に加えて，リテラル，型，識別子を除いて一致する</a:t>
                      </a:r>
                      <a:endParaRPr kumimoji="1" lang="en-US" altLang="ja-JP"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endParaRPr>
                    </a:p>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コードクローン</a:t>
                      </a:r>
                      <a:endParaRPr kumimoji="1" lang="ja-JP" altLang="en-US" sz="1800" dirty="0">
                        <a:latin typeface="メイリオ" panose="020B0604030504040204" pitchFamily="50" charset="-128"/>
                        <a:ea typeface="メイリオ" panose="020B0604030504040204" pitchFamily="50" charset="-128"/>
                      </a:endParaRPr>
                    </a:p>
                  </a:txBody>
                  <a:tcPr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a:t>
            </a:fld>
            <a:endParaRPr lang="ja-JP" altLang="en-US" dirty="0">
              <a:solidFill>
                <a:srgbClr val="000000"/>
              </a:solidFill>
            </a:endParaRPr>
          </a:p>
        </p:txBody>
      </p:sp>
      <p:sp>
        <p:nvSpPr>
          <p:cNvPr id="3" name="角丸四角形 2"/>
          <p:cNvSpPr/>
          <p:nvPr/>
        </p:nvSpPr>
        <p:spPr>
          <a:xfrm>
            <a:off x="541593" y="3177825"/>
            <a:ext cx="3885357" cy="2459519"/>
          </a:xfrm>
          <a:prstGeom prst="roundRect">
            <a:avLst/>
          </a:prstGeom>
          <a:solidFill>
            <a:srgbClr val="F1F8F9"/>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lumMod val="95000"/>
                    <a:lumOff val="5000"/>
                  </a:schemeClr>
                </a:solidFill>
              </a:rPr>
              <a:t>void </a:t>
            </a:r>
            <a:r>
              <a:rPr lang="en-US" altLang="ja-JP" sz="2000" dirty="0" smtClean="0">
                <a:solidFill>
                  <a:srgbClr val="FF33CC"/>
                </a:solidFill>
              </a:rPr>
              <a:t>show</a:t>
            </a:r>
            <a:r>
              <a:rPr lang="en-US" altLang="ja-JP" sz="2000" dirty="0" smtClean="0">
                <a:solidFill>
                  <a:schemeClr val="tx1">
                    <a:lumMod val="95000"/>
                    <a:lumOff val="5000"/>
                  </a:schemeClr>
                </a:solidFill>
              </a:rPr>
              <a:t>(</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smtClean="0">
                <a:solidFill>
                  <a:srgbClr val="FF0000"/>
                </a:solidFill>
              </a:rPr>
              <a:t>range</a:t>
            </a:r>
            <a:r>
              <a:rPr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x = 0;</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for(</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=0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&lt;</a:t>
            </a:r>
            <a:r>
              <a:rPr lang="en-US" altLang="ja-JP" sz="2000" dirty="0" smtClean="0">
                <a:solidFill>
                  <a:srgbClr val="FF0000"/>
                </a:solidFill>
              </a:rPr>
              <a:t>range</a:t>
            </a:r>
            <a:r>
              <a:rPr lang="en-US" altLang="ja-JP" sz="2000" dirty="0" smtClean="0">
                <a:solidFill>
                  <a:schemeClr val="tx1">
                    <a:lumMod val="95000"/>
                    <a:lumOff val="5000"/>
                  </a:schemeClr>
                </a:solidFill>
              </a:rPr>
              <a:t>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p>
          <a:p>
            <a:r>
              <a:rPr lang="en-US" altLang="ja-JP" sz="2000" dirty="0" smtClean="0">
                <a:solidFill>
                  <a:schemeClr val="tx1">
                    <a:lumMod val="95000"/>
                    <a:lumOff val="5000"/>
                  </a:schemeClr>
                </a:solidFill>
              </a:rPr>
              <a:t>                    </a:t>
            </a:r>
            <a:r>
              <a:rPr kumimoji="1" lang="en-US" altLang="ja-JP" sz="2000" dirty="0" err="1" smtClean="0">
                <a:solidFill>
                  <a:schemeClr val="tx1">
                    <a:lumMod val="95000"/>
                    <a:lumOff val="5000"/>
                  </a:schemeClr>
                </a:solidFill>
              </a:rPr>
              <a:t>printf</a:t>
            </a:r>
            <a:r>
              <a:rPr kumimoji="1" lang="en-US" altLang="ja-JP" sz="2000" dirty="0" smtClean="0">
                <a:solidFill>
                  <a:schemeClr val="tx1">
                    <a:lumMod val="95000"/>
                    <a:lumOff val="5000"/>
                  </a:schemeClr>
                </a:solidFill>
              </a:rPr>
              <a:t>(“%d ”,</a:t>
            </a:r>
            <a:r>
              <a:rPr kumimoji="1" lang="en-US" altLang="ja-JP" sz="2000" dirty="0" smtClean="0">
                <a:solidFill>
                  <a:schemeClr val="tx1"/>
                </a:solidFill>
              </a:rPr>
              <a:t>x)</a:t>
            </a:r>
            <a:r>
              <a:rPr kumimoji="1"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x=</a:t>
            </a:r>
            <a:r>
              <a:rPr lang="en-US" altLang="ja-JP" sz="2000" dirty="0" err="1" smtClean="0">
                <a:solidFill>
                  <a:schemeClr val="tx1"/>
                </a:solidFill>
              </a:rPr>
              <a:t>x</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endParaRPr kumimoji="1" lang="en-US" altLang="ja-JP" sz="2000" dirty="0" smtClean="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kumimoji="1"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a:t>
            </a:r>
            <a:endParaRPr kumimoji="1" lang="en-US" altLang="ja-JP" sz="2000" dirty="0">
              <a:solidFill>
                <a:schemeClr val="tx1">
                  <a:lumMod val="95000"/>
                  <a:lumOff val="5000"/>
                </a:schemeClr>
              </a:solidFill>
            </a:endParaRPr>
          </a:p>
        </p:txBody>
      </p:sp>
      <p:sp>
        <p:nvSpPr>
          <p:cNvPr id="17" name="角丸四角形 16"/>
          <p:cNvSpPr/>
          <p:nvPr/>
        </p:nvSpPr>
        <p:spPr>
          <a:xfrm>
            <a:off x="4530056" y="3177825"/>
            <a:ext cx="4118929" cy="2459519"/>
          </a:xfrm>
          <a:prstGeom prst="roundRect">
            <a:avLst/>
          </a:prstGeom>
          <a:solidFill>
            <a:srgbClr val="F1F8F9"/>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lumMod val="95000"/>
                    <a:lumOff val="5000"/>
                  </a:schemeClr>
                </a:solidFill>
              </a:rPr>
              <a:t>void </a:t>
            </a:r>
            <a:r>
              <a:rPr lang="en-US" altLang="ja-JP" sz="2000" dirty="0" smtClean="0">
                <a:solidFill>
                  <a:srgbClr val="FF33CC"/>
                </a:solidFill>
              </a:rPr>
              <a:t>print</a:t>
            </a:r>
            <a:r>
              <a:rPr lang="en-US" altLang="ja-JP" sz="2000" dirty="0" smtClean="0">
                <a:solidFill>
                  <a:schemeClr val="tx1">
                    <a:lumMod val="95000"/>
                    <a:lumOff val="5000"/>
                  </a:schemeClr>
                </a:solidFill>
              </a:rPr>
              <a:t>(</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smtClean="0">
                <a:solidFill>
                  <a:srgbClr val="FF0000"/>
                </a:solidFill>
              </a:rPr>
              <a:t>max</a:t>
            </a:r>
            <a:r>
              <a:rPr lang="en-US" altLang="ja-JP" sz="2000" dirty="0" smtClean="0">
                <a:solidFill>
                  <a:schemeClr val="tx1">
                    <a:lumMod val="95000"/>
                    <a:lumOff val="5000"/>
                  </a:schemeClr>
                </a:solidFill>
              </a:rPr>
              <a:t>){</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err="1">
                <a:solidFill>
                  <a:schemeClr val="tx1">
                    <a:lumMod val="95000"/>
                    <a:lumOff val="5000"/>
                  </a:schemeClr>
                </a:solidFill>
              </a:rPr>
              <a:t>i</a:t>
            </a:r>
            <a:r>
              <a:rPr lang="en-US" altLang="ja-JP" sz="2000" dirty="0" err="1" smtClean="0">
                <a:solidFill>
                  <a:schemeClr val="tx1">
                    <a:lumMod val="95000"/>
                    <a:lumOff val="5000"/>
                  </a:schemeClr>
                </a:solidFill>
              </a:rPr>
              <a:t>nt</a:t>
            </a:r>
            <a:r>
              <a:rPr lang="en-US" altLang="ja-JP" sz="2000" dirty="0" smtClean="0">
                <a:solidFill>
                  <a:schemeClr val="tx1">
                    <a:lumMod val="95000"/>
                    <a:lumOff val="5000"/>
                  </a:schemeClr>
                </a:solidFill>
              </a:rPr>
              <a:t>  x = 0;</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for(</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err="1">
                <a:solidFill>
                  <a:schemeClr val="tx1">
                    <a:lumMod val="95000"/>
                    <a:lumOff val="5000"/>
                  </a:schemeClr>
                </a:solidFill>
              </a:rPr>
              <a:t>i</a:t>
            </a:r>
            <a:r>
              <a:rPr lang="en-US" altLang="ja-JP" sz="2000" dirty="0">
                <a:solidFill>
                  <a:schemeClr val="tx1">
                    <a:lumMod val="95000"/>
                    <a:lumOff val="5000"/>
                  </a:schemeClr>
                </a:solidFill>
              </a:rPr>
              <a:t>=0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&lt;</a:t>
            </a:r>
            <a:r>
              <a:rPr lang="en-US" altLang="ja-JP" sz="2000" dirty="0" smtClean="0">
                <a:solidFill>
                  <a:srgbClr val="FF0000"/>
                </a:solidFill>
              </a:rPr>
              <a:t>max</a:t>
            </a:r>
            <a:r>
              <a:rPr lang="en-US" altLang="ja-JP" sz="2000" dirty="0" smtClean="0">
                <a:solidFill>
                  <a:schemeClr val="tx1">
                    <a:lumMod val="95000"/>
                    <a:lumOff val="5000"/>
                  </a:schemeClr>
                </a:solidFill>
              </a:rPr>
              <a:t> </a:t>
            </a:r>
            <a:r>
              <a:rPr lang="en-US" altLang="ja-JP" sz="2000" dirty="0">
                <a:solidFill>
                  <a:schemeClr val="tx1">
                    <a:lumMod val="95000"/>
                    <a:lumOff val="5000"/>
                  </a:schemeClr>
                </a:solidFill>
              </a:rPr>
              <a:t>; </a:t>
            </a:r>
            <a:r>
              <a:rPr lang="en-US" altLang="ja-JP" sz="2000" dirty="0" err="1">
                <a:solidFill>
                  <a:schemeClr val="tx1">
                    <a:lumMod val="95000"/>
                    <a:lumOff val="5000"/>
                  </a:schemeClr>
                </a:solidFill>
              </a:rPr>
              <a:t>i</a:t>
            </a:r>
            <a:r>
              <a:rPr lang="en-US" altLang="ja-JP" sz="2000" dirty="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err="1" smtClean="0">
                <a:solidFill>
                  <a:schemeClr val="tx1">
                    <a:lumMod val="95000"/>
                    <a:lumOff val="5000"/>
                  </a:schemeClr>
                </a:solidFill>
              </a:rPr>
              <a:t>printf</a:t>
            </a:r>
            <a:r>
              <a:rPr lang="en-US" altLang="ja-JP" sz="2000" dirty="0">
                <a:solidFill>
                  <a:schemeClr val="tx1">
                    <a:lumMod val="95000"/>
                    <a:lumOff val="5000"/>
                  </a:schemeClr>
                </a:solidFill>
              </a:rPr>
              <a:t>(“%d </a:t>
            </a:r>
            <a:r>
              <a:rPr lang="en-US" altLang="ja-JP" sz="2000" dirty="0" smtClean="0">
                <a:solidFill>
                  <a:schemeClr val="tx1">
                    <a:lumMod val="95000"/>
                    <a:lumOff val="5000"/>
                  </a:schemeClr>
                </a:solidFill>
              </a:rPr>
              <a:t>”,</a:t>
            </a:r>
            <a:r>
              <a:rPr lang="en-US" altLang="ja-JP" sz="2000" dirty="0" smtClean="0">
                <a:solidFill>
                  <a:schemeClr val="tx1"/>
                </a:solidFill>
              </a:rPr>
              <a:t>x</a:t>
            </a:r>
            <a:r>
              <a:rPr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smtClean="0">
                <a:solidFill>
                  <a:schemeClr val="tx1"/>
                </a:solidFill>
              </a:rPr>
              <a:t>x</a:t>
            </a:r>
            <a:r>
              <a:rPr lang="en-US" altLang="ja-JP" sz="2000" dirty="0" smtClean="0">
                <a:solidFill>
                  <a:schemeClr val="tx1">
                    <a:lumMod val="95000"/>
                    <a:lumOff val="5000"/>
                  </a:schemeClr>
                </a:solidFill>
              </a:rPr>
              <a:t>=</a:t>
            </a:r>
            <a:r>
              <a:rPr lang="en-US" altLang="ja-JP" sz="2000" dirty="0" err="1" smtClean="0">
                <a:solidFill>
                  <a:schemeClr val="tx1"/>
                </a:solidFill>
              </a:rPr>
              <a:t>x</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a:t>
            </a:r>
          </a:p>
        </p:txBody>
      </p:sp>
      <p:sp>
        <p:nvSpPr>
          <p:cNvPr id="18" name="コンテンツ プレースホルダー 2"/>
          <p:cNvSpPr txBox="1">
            <a:spLocks/>
          </p:cNvSpPr>
          <p:nvPr/>
        </p:nvSpPr>
        <p:spPr bwMode="auto">
          <a:xfrm>
            <a:off x="679688" y="2833695"/>
            <a:ext cx="3850368" cy="344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18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6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spcAft>
                <a:spcPts val="600"/>
              </a:spcAft>
              <a:buNone/>
            </a:pPr>
            <a:r>
              <a:rPr lang="ja-JP" altLang="en-US" sz="1800" dirty="0" smtClean="0">
                <a:latin typeface="メイリオ" panose="020B0604030504040204" pitchFamily="50" charset="-128"/>
                <a:ea typeface="メイリオ" panose="020B0604030504040204" pitchFamily="50" charset="-128"/>
              </a:rPr>
              <a:t>タイプ </a:t>
            </a:r>
            <a:r>
              <a:rPr lang="en-US" altLang="ja-JP" sz="1800" dirty="0" smtClean="0">
                <a:latin typeface="メイリオ" panose="020B0604030504040204" pitchFamily="50" charset="-128"/>
                <a:ea typeface="メイリオ" panose="020B0604030504040204" pitchFamily="50" charset="-128"/>
              </a:rPr>
              <a:t>2 </a:t>
            </a:r>
            <a:r>
              <a:rPr lang="ja-JP" altLang="en-US" sz="1800" dirty="0" smtClean="0">
                <a:latin typeface="メイリオ" panose="020B0604030504040204" pitchFamily="50" charset="-128"/>
                <a:ea typeface="メイリオ" panose="020B0604030504040204" pitchFamily="50" charset="-128"/>
              </a:rPr>
              <a:t>のコードクローンの例</a:t>
            </a:r>
            <a:endParaRPr lang="en-US" altLang="ja-JP" sz="1800" dirty="0" smtClean="0">
              <a:latin typeface="メイリオ" panose="020B0604030504040204" pitchFamily="50" charset="-128"/>
              <a:ea typeface="メイリオ" panose="020B0604030504040204" pitchFamily="50" charset="-128"/>
            </a:endParaRPr>
          </a:p>
        </p:txBody>
      </p:sp>
      <p:sp>
        <p:nvSpPr>
          <p:cNvPr id="11" name="コンテンツ プレースホルダー 4"/>
          <p:cNvSpPr txBox="1">
            <a:spLocks/>
          </p:cNvSpPr>
          <p:nvPr/>
        </p:nvSpPr>
        <p:spPr bwMode="auto">
          <a:xfrm>
            <a:off x="1457218" y="5526227"/>
            <a:ext cx="6203670" cy="455246"/>
          </a:xfrm>
          <a:prstGeom prst="rect">
            <a:avLst/>
          </a:prstGeom>
          <a:solidFill>
            <a:srgbClr val="FFECB4"/>
          </a:solidFill>
          <a:ln>
            <a:solidFill>
              <a:schemeClr val="tx1"/>
            </a:solidFill>
            <a:headEnd/>
            <a:tailEnd/>
          </a:ln>
          <a:effectLst>
            <a:outerShdw blurRad="50800" dist="38100" dir="2700000" algn="tl" rotWithShape="0">
              <a:prstClr val="black">
                <a:alpha val="40000"/>
              </a:prstClr>
            </a:outerShdw>
          </a:effectLst>
          <a:extLst/>
        </p:spPr>
        <p:style>
          <a:lnRef idx="0">
            <a:schemeClr val="accent5"/>
          </a:lnRef>
          <a:fillRef idx="3">
            <a:schemeClr val="accent5"/>
          </a:fillRef>
          <a:effectRef idx="3">
            <a:schemeClr val="accent5"/>
          </a:effectRef>
          <a:fontRef idx="minor">
            <a:schemeClr val="lt1"/>
          </a:fontRef>
        </p:style>
        <p:txBody>
          <a:bodyPr vert="horz" wrap="square" lIns="91440" tIns="45720" rIns="9144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ja-JP" altLang="en-US" sz="2000" dirty="0" smtClean="0"/>
              <a:t>変数名・関数名が異なるタイプ </a:t>
            </a:r>
            <a:r>
              <a:rPr lang="en-US" altLang="ja-JP" sz="2000" dirty="0" smtClean="0"/>
              <a:t>2 </a:t>
            </a:r>
            <a:r>
              <a:rPr lang="ja-JP" altLang="en-US" sz="2000" dirty="0" smtClean="0"/>
              <a:t>のコードクローン</a:t>
            </a:r>
            <a:endParaRPr lang="en-US" altLang="ja-JP" sz="2000" dirty="0" smtClean="0"/>
          </a:p>
        </p:txBody>
      </p:sp>
      <p:sp>
        <p:nvSpPr>
          <p:cNvPr id="10" name="テキスト ボックス 9"/>
          <p:cNvSpPr txBox="1"/>
          <p:nvPr/>
        </p:nvSpPr>
        <p:spPr>
          <a:xfrm>
            <a:off x="423745" y="6019922"/>
            <a:ext cx="8467844"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1] </a:t>
            </a:r>
            <a:r>
              <a:rPr lang="en-US" altLang="ja-JP" sz="1400" dirty="0" err="1"/>
              <a:t>Chanchal</a:t>
            </a:r>
            <a:r>
              <a:rPr lang="en-US" altLang="ja-JP" sz="1400" dirty="0"/>
              <a:t> </a:t>
            </a:r>
            <a:r>
              <a:rPr lang="en-US" altLang="ja-JP" sz="1400" dirty="0" smtClean="0"/>
              <a:t>K. Roy, </a:t>
            </a:r>
            <a:r>
              <a:rPr lang="en-US" altLang="ja-JP" sz="1400" dirty="0"/>
              <a:t>James R. </a:t>
            </a:r>
            <a:r>
              <a:rPr lang="en-US" altLang="ja-JP" sz="1400" dirty="0" err="1"/>
              <a:t>Cordy</a:t>
            </a:r>
            <a:r>
              <a:rPr lang="en-US" altLang="ja-JP" sz="1400" dirty="0"/>
              <a:t>, and Rainer </a:t>
            </a:r>
            <a:r>
              <a:rPr lang="en-US" altLang="ja-JP" sz="1400" dirty="0" err="1"/>
              <a:t>Koschke</a:t>
            </a:r>
            <a:r>
              <a:rPr lang="en-US" altLang="ja-JP" sz="1400" dirty="0"/>
              <a:t>. "Comparison and evaluation of code clone detection techniques and tools: A qualitative approach." </a:t>
            </a:r>
            <a:r>
              <a:rPr lang="en-US" altLang="ja-JP" sz="1400" i="1" dirty="0"/>
              <a:t>Science of computer programming</a:t>
            </a:r>
            <a:r>
              <a:rPr lang="en-US" altLang="ja-JP" sz="1400" dirty="0"/>
              <a:t> 74.7 (2009): 470-495.</a:t>
            </a:r>
            <a:endParaRPr kumimoji="1" lang="ja-JP" altLang="en-US"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841335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文法情報抽出実験</a:t>
            </a:r>
            <a:r>
              <a:rPr kumimoji="1" lang="ja-JP" altLang="en-US" dirty="0" smtClean="0"/>
              <a:t>の</a:t>
            </a:r>
            <a:r>
              <a:rPr lang="ja-JP" altLang="en-US" dirty="0"/>
              <a:t>手順</a:t>
            </a:r>
            <a:r>
              <a:rPr kumimoji="1" lang="ja-JP" altLang="en-US" dirty="0" smtClean="0"/>
              <a:t>と結果</a:t>
            </a:r>
            <a:endParaRPr kumimoji="1" lang="ja-JP" altLang="en-US" dirty="0"/>
          </a:p>
        </p:txBody>
      </p:sp>
      <p:sp>
        <p:nvSpPr>
          <p:cNvPr id="3" name="コンテンツ プレースホルダー 2"/>
          <p:cNvSpPr>
            <a:spLocks noGrp="1"/>
          </p:cNvSpPr>
          <p:nvPr>
            <p:ph idx="1"/>
          </p:nvPr>
        </p:nvSpPr>
        <p:spPr>
          <a:xfrm>
            <a:off x="457200" y="958435"/>
            <a:ext cx="8229600" cy="5128729"/>
          </a:xfrm>
        </p:spPr>
        <p:txBody>
          <a:bodyPr/>
          <a:lstStyle/>
          <a:p>
            <a:pPr marL="0" indent="0">
              <a:buNone/>
            </a:pPr>
            <a:r>
              <a:rPr lang="ja-JP" altLang="en-US" sz="2800" dirty="0">
                <a:solidFill>
                  <a:srgbClr val="0070C0"/>
                </a:solidFill>
              </a:rPr>
              <a:t>手順</a:t>
            </a:r>
            <a:endParaRPr lang="en-US" altLang="ja-JP" sz="2800" dirty="0">
              <a:solidFill>
                <a:srgbClr val="0070C0"/>
              </a:solidFill>
            </a:endParaRPr>
          </a:p>
          <a:p>
            <a:pPr>
              <a:buFont typeface="Wingdings" panose="05000000000000000000" pitchFamily="2" charset="2"/>
              <a:buChar char="l"/>
            </a:pPr>
            <a:r>
              <a:rPr lang="ja-JP" altLang="en-US" dirty="0" smtClean="0"/>
              <a:t>各言語の構文定義記述から，コメント</a:t>
            </a:r>
            <a:r>
              <a:rPr lang="ja-JP" altLang="en-US" dirty="0"/>
              <a:t>と</a:t>
            </a:r>
            <a:r>
              <a:rPr lang="ja-JP" altLang="en-US" dirty="0" smtClean="0"/>
              <a:t>予約語と文字列リテラルの表現を正解として手作業で記録する</a:t>
            </a:r>
            <a:endParaRPr lang="en-US" altLang="ja-JP" dirty="0">
              <a:solidFill>
                <a:srgbClr val="0070C0"/>
              </a:solidFill>
            </a:endParaRPr>
          </a:p>
          <a:p>
            <a:pPr>
              <a:buFont typeface="Wingdings" panose="05000000000000000000" pitchFamily="2" charset="2"/>
              <a:buChar char="l"/>
            </a:pPr>
            <a:r>
              <a:rPr lang="ja-JP" altLang="en-US" dirty="0" smtClean="0"/>
              <a:t>構文定義記述解析モジュールが正解の</a:t>
            </a:r>
            <a:r>
              <a:rPr lang="ja-JP" altLang="en-US" dirty="0"/>
              <a:t>情報を</a:t>
            </a:r>
            <a:r>
              <a:rPr lang="ja-JP" altLang="en-US" dirty="0" smtClean="0"/>
              <a:t>抽出し，　正しい正規表現に変換できるかどうかを判定した</a:t>
            </a:r>
            <a:endParaRPr lang="en-US" altLang="ja-JP" dirty="0" smtClean="0"/>
          </a:p>
          <a:p>
            <a:endParaRPr lang="en-US" altLang="ja-JP" dirty="0" smtClean="0"/>
          </a:p>
          <a:p>
            <a:pPr marL="0" indent="0">
              <a:buNone/>
            </a:pPr>
            <a:r>
              <a:rPr lang="ja-JP" altLang="en-US" sz="2800" dirty="0" smtClean="0">
                <a:solidFill>
                  <a:srgbClr val="0070C0"/>
                </a:solidFill>
              </a:rPr>
              <a:t>結果</a:t>
            </a:r>
            <a:endParaRPr lang="en-US" altLang="ja-JP" sz="2800" dirty="0">
              <a:solidFill>
                <a:srgbClr val="0070C0"/>
              </a:solidFill>
            </a:endParaRPr>
          </a:p>
          <a:p>
            <a:pPr>
              <a:buFont typeface="Wingdings" panose="05000000000000000000" pitchFamily="2" charset="2"/>
              <a:buChar char="l"/>
            </a:pPr>
            <a:r>
              <a:rPr lang="en-US" altLang="ja-JP" dirty="0" smtClean="0"/>
              <a:t>43 </a:t>
            </a:r>
            <a:r>
              <a:rPr lang="ja-JP" altLang="en-US" dirty="0"/>
              <a:t>の構文定義記述ファイルの</a:t>
            </a:r>
            <a:r>
              <a:rPr lang="ja-JP" altLang="en-US" dirty="0" smtClean="0"/>
              <a:t>うち</a:t>
            </a:r>
            <a:r>
              <a:rPr lang="ja-JP" altLang="en-US" dirty="0"/>
              <a:t>，コメントは </a:t>
            </a:r>
            <a:r>
              <a:rPr lang="en-US" altLang="ja-JP" dirty="0" smtClean="0"/>
              <a:t>39</a:t>
            </a:r>
            <a:r>
              <a:rPr lang="ja-JP" altLang="en-US" dirty="0" err="1" smtClean="0"/>
              <a:t>，</a:t>
            </a:r>
            <a:r>
              <a:rPr lang="ja-JP" altLang="en-US" dirty="0"/>
              <a:t>　</a:t>
            </a:r>
            <a:r>
              <a:rPr lang="ja-JP" altLang="en-US" dirty="0" smtClean="0"/>
              <a:t>予約語</a:t>
            </a:r>
            <a:r>
              <a:rPr lang="ja-JP" altLang="en-US" dirty="0"/>
              <a:t>は </a:t>
            </a:r>
            <a:r>
              <a:rPr lang="en-US" altLang="ja-JP" dirty="0" smtClean="0"/>
              <a:t>38 </a:t>
            </a:r>
            <a:r>
              <a:rPr lang="ja-JP" altLang="en-US" dirty="0" err="1" smtClean="0"/>
              <a:t>，</a:t>
            </a:r>
            <a:r>
              <a:rPr lang="ja-JP" altLang="en-US" dirty="0" smtClean="0"/>
              <a:t>文字列リテラルは </a:t>
            </a:r>
            <a:r>
              <a:rPr lang="en-US" altLang="ja-JP" dirty="0" smtClean="0"/>
              <a:t>35 </a:t>
            </a:r>
            <a:r>
              <a:rPr lang="ja-JP" altLang="en-US" dirty="0" smtClean="0"/>
              <a:t>の</a:t>
            </a:r>
            <a:r>
              <a:rPr lang="ja-JP" altLang="en-US" dirty="0"/>
              <a:t>ファイル</a:t>
            </a:r>
            <a:r>
              <a:rPr lang="ja-JP" altLang="en-US" dirty="0" smtClean="0"/>
              <a:t>から　抽出する</a:t>
            </a:r>
            <a:r>
              <a:rPr lang="ja-JP" altLang="en-US" dirty="0"/>
              <a:t>ことが</a:t>
            </a:r>
            <a:r>
              <a:rPr lang="ja-JP" altLang="en-US" dirty="0" smtClean="0"/>
              <a:t>できた</a:t>
            </a:r>
            <a:endParaRPr lang="en-US" altLang="ja-JP" dirty="0">
              <a:solidFill>
                <a:srgbClr val="0070C0"/>
              </a:solidFill>
            </a:endParaRPr>
          </a:p>
          <a:p>
            <a:pPr>
              <a:buFont typeface="Wingdings" panose="05000000000000000000" pitchFamily="2" charset="2"/>
              <a:buChar char="l"/>
            </a:pPr>
            <a:r>
              <a:rPr lang="ja-JP" altLang="en-US" dirty="0" smtClean="0"/>
              <a:t>抽出出来ない理由として，難解プログラミング言語など，複雑な文法を持つ言語が含まれていたことがある</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30</a:t>
            </a:fld>
            <a:endParaRPr lang="ja-JP" altLang="en-US" dirty="0">
              <a:solidFill>
                <a:srgbClr val="000000"/>
              </a:solidFill>
            </a:endParaRPr>
          </a:p>
        </p:txBody>
      </p:sp>
    </p:spTree>
    <p:extLst>
      <p:ext uri="{BB962C8B-B14F-4D97-AF65-F5344CB8AC3E}">
        <p14:creationId xmlns:p14="http://schemas.microsoft.com/office/powerpoint/2010/main" val="33445741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a:t>
            </a:r>
            <a:r>
              <a:rPr lang="ja-JP" altLang="en-US" dirty="0"/>
              <a:t>予定</a:t>
            </a:r>
            <a:endParaRPr kumimoji="1" lang="ja-JP" altLang="en-US" dirty="0"/>
          </a:p>
        </p:txBody>
      </p:sp>
      <p:sp>
        <p:nvSpPr>
          <p:cNvPr id="3" name="コンテンツ プレースホルダー 2"/>
          <p:cNvSpPr>
            <a:spLocks noGrp="1"/>
          </p:cNvSpPr>
          <p:nvPr>
            <p:ph idx="1"/>
          </p:nvPr>
        </p:nvSpPr>
        <p:spPr>
          <a:xfrm>
            <a:off x="441153" y="914493"/>
            <a:ext cx="8326783" cy="4929188"/>
          </a:xfrm>
        </p:spPr>
        <p:txBody>
          <a:bodyPr/>
          <a:lstStyle/>
          <a:p>
            <a:pPr marL="0" indent="0">
              <a:buNone/>
            </a:pPr>
            <a:r>
              <a:rPr lang="ja-JP" altLang="en-US" sz="2800" dirty="0" smtClean="0">
                <a:solidFill>
                  <a:srgbClr val="0070C0"/>
                </a:solidFill>
              </a:rPr>
              <a:t>まとめ</a:t>
            </a:r>
            <a:endParaRPr lang="en-US" altLang="ja-JP" sz="2800" dirty="0" smtClean="0">
              <a:solidFill>
                <a:srgbClr val="0070C0"/>
              </a:solidFill>
            </a:endParaRPr>
          </a:p>
          <a:p>
            <a:pPr>
              <a:buFont typeface="Wingdings" panose="05000000000000000000" pitchFamily="2" charset="2"/>
              <a:buChar char="l"/>
            </a:pPr>
            <a:r>
              <a:rPr lang="ja-JP" altLang="en-US" dirty="0" smtClean="0"/>
              <a:t>構文定義記述から文法情報を抽出する手法を提案した</a:t>
            </a:r>
            <a:endParaRPr lang="en-US" altLang="ja-JP" dirty="0" smtClean="0"/>
          </a:p>
          <a:p>
            <a:pPr>
              <a:buFont typeface="Wingdings" panose="05000000000000000000" pitchFamily="2" charset="2"/>
              <a:buChar char="l"/>
            </a:pPr>
            <a:r>
              <a:rPr lang="en-US" altLang="ja-JP" dirty="0" smtClean="0"/>
              <a:t>ANTLR </a:t>
            </a:r>
            <a:r>
              <a:rPr lang="ja-JP" altLang="en-US" dirty="0" smtClean="0"/>
              <a:t>の構文定義記述からコメント記法</a:t>
            </a:r>
            <a:r>
              <a:rPr lang="ja-JP" altLang="en-US" dirty="0"/>
              <a:t>と</a:t>
            </a:r>
            <a:r>
              <a:rPr lang="ja-JP" altLang="en-US" dirty="0" smtClean="0"/>
              <a:t>予約語一覧と文字列文法を抽出するモジュールを開発した</a:t>
            </a:r>
            <a:endParaRPr lang="en-US" altLang="ja-JP" dirty="0" smtClean="0"/>
          </a:p>
          <a:p>
            <a:pPr>
              <a:buFont typeface="Wingdings" panose="05000000000000000000" pitchFamily="2" charset="2"/>
              <a:buChar char="l"/>
            </a:pPr>
            <a:r>
              <a:rPr lang="ja-JP" altLang="en-US" dirty="0" smtClean="0"/>
              <a:t>適用実験では，抽出した情報を </a:t>
            </a:r>
            <a:r>
              <a:rPr lang="en-US" altLang="ja-JP" dirty="0" smtClean="0"/>
              <a:t>CCFinderSW </a:t>
            </a:r>
            <a:r>
              <a:rPr lang="ja-JP" altLang="en-US" dirty="0" smtClean="0"/>
              <a:t>に与えて，コードクローンが可能になることを示した</a:t>
            </a:r>
            <a:endParaRPr lang="en-US" altLang="ja-JP" dirty="0" smtClean="0"/>
          </a:p>
          <a:p>
            <a:pPr>
              <a:buFont typeface="Wingdings" panose="05000000000000000000" pitchFamily="2" charset="2"/>
              <a:buChar char="l"/>
            </a:pPr>
            <a:endParaRPr lang="en-US" altLang="ja-JP" dirty="0" smtClean="0"/>
          </a:p>
          <a:p>
            <a:pPr marL="0" indent="0">
              <a:buNone/>
            </a:pPr>
            <a:r>
              <a:rPr lang="ja-JP" altLang="en-US" sz="2800" dirty="0" smtClean="0">
                <a:solidFill>
                  <a:srgbClr val="0070C0"/>
                </a:solidFill>
              </a:rPr>
              <a:t>今後の予定</a:t>
            </a:r>
            <a:endParaRPr lang="en-US" altLang="ja-JP" sz="2800" dirty="0" smtClean="0">
              <a:solidFill>
                <a:srgbClr val="0070C0"/>
              </a:solidFill>
            </a:endParaRPr>
          </a:p>
          <a:p>
            <a:pPr>
              <a:buFont typeface="Wingdings" panose="05000000000000000000" pitchFamily="2" charset="2"/>
              <a:buChar char="l"/>
            </a:pPr>
            <a:r>
              <a:rPr lang="ja-JP" altLang="en-US" dirty="0"/>
              <a:t>構文定義記述は同じ文法であっても複数の記述法で表現</a:t>
            </a:r>
            <a:r>
              <a:rPr lang="ja-JP" altLang="en-US" dirty="0" smtClean="0"/>
              <a:t>できるため，さらに調査</a:t>
            </a:r>
            <a:r>
              <a:rPr lang="ja-JP" altLang="en-US" dirty="0"/>
              <a:t>の対象を</a:t>
            </a:r>
            <a:r>
              <a:rPr lang="ja-JP" altLang="en-US" dirty="0" smtClean="0"/>
              <a:t>増やす</a:t>
            </a:r>
            <a:endParaRPr lang="en-US" altLang="ja-JP" dirty="0" smtClean="0"/>
          </a:p>
          <a:p>
            <a:pPr>
              <a:buFont typeface="Wingdings" panose="05000000000000000000" pitchFamily="2" charset="2"/>
              <a:buChar char="l"/>
            </a:pPr>
            <a:r>
              <a:rPr lang="ja-JP" altLang="en-US" dirty="0" smtClean="0"/>
              <a:t>現在コメント・予約語・文字列が抽出出来ないファイルに対応できるように実装を進める</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31</a:t>
            </a:fld>
            <a:endParaRPr lang="ja-JP" altLang="en-US">
              <a:solidFill>
                <a:srgbClr val="000000"/>
              </a:solidFill>
            </a:endParaRPr>
          </a:p>
        </p:txBody>
      </p:sp>
    </p:spTree>
    <p:extLst>
      <p:ext uri="{BB962C8B-B14F-4D97-AF65-F5344CB8AC3E}">
        <p14:creationId xmlns:p14="http://schemas.microsoft.com/office/powerpoint/2010/main" val="3203549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CCFinderSW </a:t>
            </a:r>
            <a:r>
              <a:rPr lang="ja-JP" altLang="en-US" dirty="0" smtClean="0"/>
              <a:t>の概要と問題点</a:t>
            </a:r>
            <a:endParaRPr kumimoji="1" lang="ja-JP" altLang="en-US" sz="40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32</a:t>
            </a:fld>
            <a:endParaRPr lang="ja-JP" altLang="en-US">
              <a:solidFill>
                <a:srgbClr val="000000"/>
              </a:solidFill>
            </a:endParaRPr>
          </a:p>
        </p:txBody>
      </p:sp>
      <p:sp>
        <p:nvSpPr>
          <p:cNvPr id="7" name="コンテンツ プレースホルダー 2"/>
          <p:cNvSpPr>
            <a:spLocks noGrp="1"/>
          </p:cNvSpPr>
          <p:nvPr>
            <p:ph idx="1"/>
          </p:nvPr>
        </p:nvSpPr>
        <p:spPr>
          <a:xfrm>
            <a:off x="404129" y="1194868"/>
            <a:ext cx="8400831" cy="4929188"/>
          </a:xfrm>
        </p:spPr>
        <p:txBody>
          <a:bodyPr/>
          <a:lstStyle/>
          <a:p>
            <a:pPr>
              <a:buFont typeface="Wingdings" panose="05000000000000000000" pitchFamily="2" charset="2"/>
              <a:buChar char="l"/>
            </a:pPr>
            <a:r>
              <a:rPr lang="ja-JP" altLang="en-US" dirty="0" smtClean="0"/>
              <a:t>字句単位のタイプ </a:t>
            </a:r>
            <a:r>
              <a:rPr lang="en-US" altLang="ja-JP" dirty="0" smtClean="0"/>
              <a:t>2 </a:t>
            </a:r>
            <a:r>
              <a:rPr lang="ja-JP" altLang="en-US" dirty="0" err="1" smtClean="0"/>
              <a:t>までの</a:t>
            </a:r>
            <a:r>
              <a:rPr lang="ja-JP" altLang="en-US" dirty="0" smtClean="0"/>
              <a:t>コードクローン検出ツール</a:t>
            </a:r>
            <a:endParaRPr lang="en-US" altLang="ja-JP" dirty="0" smtClean="0"/>
          </a:p>
          <a:p>
            <a:pPr marL="0" indent="0">
              <a:buNone/>
            </a:pPr>
            <a:endParaRPr lang="en-US" altLang="ja-JP" dirty="0">
              <a:solidFill>
                <a:srgbClr val="0070C0"/>
              </a:solidFill>
            </a:endParaRPr>
          </a:p>
          <a:p>
            <a:pPr>
              <a:buFont typeface="Wingdings" panose="05000000000000000000" pitchFamily="2" charset="2"/>
              <a:buChar char="l"/>
            </a:pPr>
            <a:r>
              <a:rPr lang="ja-JP" altLang="en-US" dirty="0" smtClean="0"/>
              <a:t>ユーザによる文法要素の入力を可能にし，言語に合わせた字句解析を実行することが出来る</a:t>
            </a:r>
            <a:endParaRPr lang="en-US" altLang="ja-JP" dirty="0" smtClean="0"/>
          </a:p>
          <a:p>
            <a:pPr marL="0" indent="0">
              <a:buNone/>
            </a:pPr>
            <a:endParaRPr lang="en-US" altLang="ja-JP" dirty="0">
              <a:solidFill>
                <a:srgbClr val="0070C0"/>
              </a:solidFill>
            </a:endParaRPr>
          </a:p>
          <a:p>
            <a:pPr>
              <a:buFont typeface="Wingdings" panose="05000000000000000000" pitchFamily="2" charset="2"/>
              <a:buChar char="l"/>
            </a:pPr>
            <a:r>
              <a:rPr lang="ja-JP" altLang="en-US" dirty="0" smtClean="0"/>
              <a:t>入力を必要とする文法要素</a:t>
            </a:r>
            <a:r>
              <a:rPr lang="ja-JP" altLang="en-US" sz="2400" dirty="0" smtClean="0"/>
              <a:t>は</a:t>
            </a:r>
            <a:r>
              <a:rPr lang="ja-JP" altLang="en-US" sz="2400" dirty="0" smtClean="0">
                <a:solidFill>
                  <a:srgbClr val="00B0F0"/>
                </a:solidFill>
              </a:rPr>
              <a:t>コメント</a:t>
            </a:r>
            <a:r>
              <a:rPr lang="ja-JP" altLang="en-US" sz="2400" dirty="0" smtClean="0"/>
              <a:t>と</a:t>
            </a:r>
            <a:r>
              <a:rPr lang="ja-JP" altLang="en-US" sz="2400" dirty="0" smtClean="0">
                <a:solidFill>
                  <a:srgbClr val="00B0F0"/>
                </a:solidFill>
              </a:rPr>
              <a:t>予約語</a:t>
            </a:r>
            <a:r>
              <a:rPr lang="ja-JP" altLang="en-US" sz="2400" dirty="0" smtClean="0"/>
              <a:t>である</a:t>
            </a:r>
            <a:endParaRPr lang="en-US" altLang="ja-JP" dirty="0"/>
          </a:p>
          <a:p>
            <a:pPr lvl="1">
              <a:buFont typeface="Wingdings" panose="05000000000000000000" pitchFamily="2" charset="2"/>
              <a:buChar char="Ø"/>
            </a:pPr>
            <a:r>
              <a:rPr lang="ja-JP" altLang="en-US" dirty="0" smtClean="0"/>
              <a:t>しかし，コメントと予約語の入力は，ユーザが</a:t>
            </a:r>
            <a:r>
              <a:rPr lang="ja-JP" altLang="en-US" dirty="0" smtClean="0">
                <a:solidFill>
                  <a:srgbClr val="FF0000"/>
                </a:solidFill>
              </a:rPr>
              <a:t>手作業で行う必要</a:t>
            </a:r>
            <a:r>
              <a:rPr lang="ja-JP" altLang="en-US" dirty="0" smtClean="0"/>
              <a:t>があり　手間である</a:t>
            </a:r>
            <a:endParaRPr lang="en-US" altLang="ja-JP" dirty="0" smtClean="0"/>
          </a:p>
          <a:p>
            <a:pPr>
              <a:buFont typeface="Arial" panose="020B0604020202020204" pitchFamily="34" charset="0"/>
              <a:buChar char="•"/>
            </a:pPr>
            <a:endParaRPr lang="en-US" altLang="ja-JP" dirty="0"/>
          </a:p>
          <a:p>
            <a:pPr>
              <a:buFont typeface="Wingdings" panose="05000000000000000000" pitchFamily="2" charset="2"/>
              <a:buChar char="Ø"/>
            </a:pPr>
            <a:endParaRPr lang="en-US" altLang="ja-JP" dirty="0"/>
          </a:p>
          <a:p>
            <a:pPr>
              <a:buFont typeface="Wingdings" panose="05000000000000000000" pitchFamily="2" charset="2"/>
              <a:buChar char="Ø"/>
            </a:pPr>
            <a:endParaRPr lang="en-US" altLang="ja-JP" dirty="0" smtClean="0"/>
          </a:p>
        </p:txBody>
      </p:sp>
      <p:sp>
        <p:nvSpPr>
          <p:cNvPr id="5" name="テキスト ボックス 4"/>
          <p:cNvSpPr txBox="1"/>
          <p:nvPr/>
        </p:nvSpPr>
        <p:spPr>
          <a:xfrm>
            <a:off x="1037373" y="4984365"/>
            <a:ext cx="7134341" cy="876558"/>
          </a:xfrm>
          <a:prstGeom prst="rect">
            <a:avLst/>
          </a:prstGeom>
          <a:solidFill>
            <a:srgbClr val="FFF4D1"/>
          </a:solidFill>
          <a:ln w="19050"/>
        </p:spPr>
        <p:style>
          <a:lnRef idx="1">
            <a:schemeClr val="accent6"/>
          </a:lnRef>
          <a:fillRef idx="3">
            <a:schemeClr val="accent6"/>
          </a:fillRef>
          <a:effectRef idx="2">
            <a:schemeClr val="accent6"/>
          </a:effectRef>
          <a:fontRef idx="minor">
            <a:schemeClr val="lt1"/>
          </a:fontRef>
        </p:style>
        <p:txBody>
          <a:bodyPr wrap="square" bIns="0" rtlCol="0" anchor="ctr" anchorCtr="0">
            <a:noAutofit/>
          </a:bodyPr>
          <a:lstStyle/>
          <a:p>
            <a:r>
              <a:rPr lang="ja-JP" altLang="en-US" sz="2400" dirty="0">
                <a:solidFill>
                  <a:schemeClr val="tx1"/>
                </a:solidFill>
                <a:latin typeface="メイリオ" panose="020B0604030504040204" pitchFamily="50" charset="-128"/>
                <a:ea typeface="メイリオ" panose="020B0604030504040204" pitchFamily="50" charset="-128"/>
              </a:rPr>
              <a:t>言語の文法情報を持ったツールから必要な情報を抽出して</a:t>
            </a:r>
            <a:r>
              <a:rPr lang="ja-JP" altLang="en-US" sz="2400" dirty="0" smtClean="0">
                <a:solidFill>
                  <a:schemeClr val="tx1"/>
                </a:solidFill>
                <a:latin typeface="メイリオ" panose="020B0604030504040204" pitchFamily="50" charset="-128"/>
                <a:ea typeface="メイリオ" panose="020B0604030504040204" pitchFamily="50" charset="-128"/>
              </a:rPr>
              <a:t>，コードクローン</a:t>
            </a:r>
            <a:r>
              <a:rPr lang="ja-JP" altLang="en-US" sz="2400" dirty="0">
                <a:solidFill>
                  <a:schemeClr val="tx1"/>
                </a:solidFill>
                <a:latin typeface="メイリオ" panose="020B0604030504040204" pitchFamily="50" charset="-128"/>
                <a:ea typeface="メイリオ" panose="020B0604030504040204" pitchFamily="50" charset="-128"/>
              </a:rPr>
              <a:t>検出ツールに渡したい</a:t>
            </a:r>
            <a:endParaRPr lang="en-US" altLang="ja-JP" sz="2400" dirty="0">
              <a:solidFill>
                <a:schemeClr val="tx1"/>
              </a:solidFill>
              <a:latin typeface="メイリオ" panose="020B0604030504040204" pitchFamily="50" charset="-128"/>
              <a:ea typeface="メイリオ" panose="020B0604030504040204" pitchFamily="50" charset="-128"/>
            </a:endParaRPr>
          </a:p>
        </p:txBody>
      </p:sp>
      <p:sp>
        <p:nvSpPr>
          <p:cNvPr id="8" name="右矢印 7"/>
          <p:cNvSpPr/>
          <p:nvPr/>
        </p:nvSpPr>
        <p:spPr>
          <a:xfrm rot="5400000">
            <a:off x="4370322" y="4215646"/>
            <a:ext cx="468441" cy="726967"/>
          </a:xfrm>
          <a:prstGeom prst="rightArrow">
            <a:avLst/>
          </a:prstGeom>
          <a:gradFill>
            <a:gsLst>
              <a:gs pos="0">
                <a:srgbClr val="FFFF00"/>
              </a:gs>
              <a:gs pos="100000">
                <a:srgbClr val="FFC000"/>
              </a:gs>
            </a:gsLst>
            <a:lin ang="0" scaled="0"/>
          </a:gra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760313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 name="角丸四角形 33"/>
          <p:cNvSpPr/>
          <p:nvPr/>
        </p:nvSpPr>
        <p:spPr>
          <a:xfrm>
            <a:off x="4604544" y="2880160"/>
            <a:ext cx="4425155" cy="3779319"/>
          </a:xfrm>
          <a:prstGeom prst="roundRect">
            <a:avLst/>
          </a:prstGeom>
          <a:solidFill>
            <a:schemeClr val="bg1"/>
          </a:solidFill>
          <a:ln w="31750">
            <a:solidFill>
              <a:srgbClr val="FFE38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smtClean="0"/>
              <a:t>ANTLR</a:t>
            </a:r>
            <a:r>
              <a:rPr lang="ja-JP" altLang="en-US" dirty="0" smtClean="0"/>
              <a:t>の構文定義記述</a:t>
            </a:r>
            <a:endParaRPr kumimoji="1" lang="ja-JP" altLang="en-US" dirty="0"/>
          </a:p>
        </p:txBody>
      </p:sp>
      <p:sp>
        <p:nvSpPr>
          <p:cNvPr id="3" name="コンテンツ プレースホルダー 2"/>
          <p:cNvSpPr>
            <a:spLocks noGrp="1"/>
          </p:cNvSpPr>
          <p:nvPr>
            <p:ph idx="1"/>
          </p:nvPr>
        </p:nvSpPr>
        <p:spPr>
          <a:xfrm>
            <a:off x="457199" y="920359"/>
            <a:ext cx="8360229" cy="1216438"/>
          </a:xfrm>
        </p:spPr>
        <p:txBody>
          <a:bodyPr/>
          <a:lstStyle/>
          <a:p>
            <a:r>
              <a:rPr lang="ja-JP" altLang="en-US" dirty="0" smtClean="0"/>
              <a:t>「</a:t>
            </a:r>
            <a:r>
              <a:rPr lang="ja-JP" altLang="en-US" dirty="0" smtClean="0">
                <a:solidFill>
                  <a:srgbClr val="FF0000"/>
                </a:solidFill>
              </a:rPr>
              <a:t>ルール名 </a:t>
            </a:r>
            <a:r>
              <a:rPr lang="en-US" altLang="ja-JP" dirty="0" smtClean="0">
                <a:solidFill>
                  <a:srgbClr val="FF0000"/>
                </a:solidFill>
              </a:rPr>
              <a:t>: </a:t>
            </a:r>
            <a:r>
              <a:rPr lang="ja-JP" altLang="en-US" dirty="0" smtClean="0">
                <a:solidFill>
                  <a:srgbClr val="FF0000"/>
                </a:solidFill>
              </a:rPr>
              <a:t>ルール記述 </a:t>
            </a:r>
            <a:r>
              <a:rPr lang="en-US" altLang="ja-JP" dirty="0" smtClean="0">
                <a:solidFill>
                  <a:srgbClr val="FF0000"/>
                </a:solidFill>
              </a:rPr>
              <a:t>; </a:t>
            </a:r>
            <a:r>
              <a:rPr lang="ja-JP" altLang="en-US" dirty="0" smtClean="0"/>
              <a:t>」</a:t>
            </a:r>
            <a:r>
              <a:rPr lang="en-US" altLang="ja-JP" dirty="0" smtClean="0">
                <a:solidFill>
                  <a:srgbClr val="FF0000"/>
                </a:solidFill>
              </a:rPr>
              <a:t> </a:t>
            </a:r>
            <a:r>
              <a:rPr lang="ja-JP" altLang="en-US" dirty="0" smtClean="0"/>
              <a:t>で </a:t>
            </a:r>
            <a:r>
              <a:rPr lang="en-US" altLang="ja-JP" dirty="0" smtClean="0"/>
              <a:t>1 </a:t>
            </a:r>
            <a:r>
              <a:rPr lang="ja-JP" altLang="en-US" dirty="0" err="1" smtClean="0"/>
              <a:t>つの</a:t>
            </a:r>
            <a:r>
              <a:rPr lang="ja-JP" altLang="en-US" dirty="0" smtClean="0"/>
              <a:t>ルールを表す</a:t>
            </a:r>
            <a:endParaRPr lang="en-US" altLang="ja-JP" dirty="0"/>
          </a:p>
          <a:p>
            <a:endParaRPr lang="en-US" altLang="ja-JP" dirty="0"/>
          </a:p>
          <a:p>
            <a:r>
              <a:rPr lang="ja-JP" altLang="en-US" dirty="0" smtClean="0"/>
              <a:t>複数</a:t>
            </a:r>
            <a:r>
              <a:rPr lang="ja-JP" altLang="en-US" dirty="0"/>
              <a:t>のルールが組み合わさって </a:t>
            </a:r>
            <a:r>
              <a:rPr lang="en-US" altLang="ja-JP" dirty="0"/>
              <a:t>1</a:t>
            </a:r>
            <a:r>
              <a:rPr lang="ja-JP" altLang="en-US" dirty="0"/>
              <a:t> </a:t>
            </a:r>
            <a:r>
              <a:rPr lang="ja-JP" altLang="en-US" dirty="0" err="1"/>
              <a:t>つの</a:t>
            </a:r>
            <a:r>
              <a:rPr lang="ja-JP" altLang="en-US" dirty="0"/>
              <a:t>文法を構成する</a:t>
            </a:r>
            <a:endParaRPr lang="en-US" altLang="ja-JP" dirty="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33</a:t>
            </a:fld>
            <a:endParaRPr lang="ja-JP" altLang="en-US" dirty="0">
              <a:solidFill>
                <a:srgbClr val="000000"/>
              </a:solidFill>
            </a:endParaRPr>
          </a:p>
        </p:txBody>
      </p:sp>
      <p:sp>
        <p:nvSpPr>
          <p:cNvPr id="5" name="Text Box 6"/>
          <p:cNvSpPr txBox="1">
            <a:spLocks noChangeArrowheads="1"/>
          </p:cNvSpPr>
          <p:nvPr/>
        </p:nvSpPr>
        <p:spPr bwMode="auto">
          <a:xfrm>
            <a:off x="504098" y="2733189"/>
            <a:ext cx="3953318" cy="2001656"/>
          </a:xfrm>
          <a:prstGeom prst="rect">
            <a:avLst/>
          </a:prstGeom>
          <a:solidFill>
            <a:srgbClr val="F3FFF5"/>
          </a:solidFill>
          <a:ln w="28575">
            <a:solidFill>
              <a:schemeClr val="tx1"/>
            </a:solidFill>
            <a:miter lim="800000"/>
            <a:headEnd/>
            <a:tailEnd/>
          </a:ln>
          <a:effectLst>
            <a:outerShdw blurRad="50800" dist="38100" dir="2700000" algn="tl" rotWithShape="0">
              <a:prstClr val="black">
                <a:alpha val="40000"/>
              </a:prstClr>
            </a:outerShdw>
          </a:effectLst>
        </p:spPr>
        <p:txBody>
          <a:bodyPr wrap="square" bIns="0" anchor="ctr" anchorCtr="0">
            <a:noAutofit/>
          </a:bodyPr>
          <a:lstStyle/>
          <a:p>
            <a:pPr>
              <a:lnSpc>
                <a:spcPct val="100000"/>
              </a:lnSpc>
              <a:spcBef>
                <a:spcPts val="600"/>
              </a:spcBef>
              <a:buClrTx/>
              <a:buSzTx/>
              <a:buFontTx/>
              <a:buNone/>
            </a:pPr>
            <a:r>
              <a:rPr lang="en-US" altLang="ja-JP" sz="2000" dirty="0" err="1">
                <a:latin typeface="メイリオ" panose="020B0604030504040204" pitchFamily="50" charset="-128"/>
                <a:ea typeface="メイリオ" panose="020B0604030504040204" pitchFamily="50" charset="-128"/>
              </a:rPr>
              <a:t>prog</a:t>
            </a:r>
            <a:r>
              <a:rPr lang="en-US" altLang="ja-JP" sz="2000" dirty="0">
                <a:latin typeface="メイリオ" panose="020B0604030504040204" pitchFamily="50" charset="-128"/>
                <a:ea typeface="メイリオ" panose="020B0604030504040204" pitchFamily="50" charset="-128"/>
              </a:rPr>
              <a:t>: expr;</a:t>
            </a:r>
          </a:p>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expr: term (('+'|'-') term)*;</a:t>
            </a:r>
          </a:p>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term: factor (('*'|'/') factor)*;</a:t>
            </a:r>
          </a:p>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factor: </a:t>
            </a:r>
            <a:r>
              <a:rPr lang="en-US" altLang="ja-JP" sz="2000" dirty="0" smtClean="0">
                <a:latin typeface="メイリオ" panose="020B0604030504040204" pitchFamily="50" charset="-128"/>
                <a:ea typeface="メイリオ" panose="020B0604030504040204" pitchFamily="50" charset="-128"/>
              </a:rPr>
              <a:t>INT</a:t>
            </a:r>
            <a:r>
              <a:rPr lang="ja-JP" altLang="en-US"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 '(' expr ')' ;</a:t>
            </a:r>
            <a:endParaRPr lang="en-US" altLang="ja-JP" sz="2000" dirty="0">
              <a:latin typeface="メイリオ" panose="020B0604030504040204" pitchFamily="50" charset="-128"/>
              <a:ea typeface="メイリオ" panose="020B0604030504040204" pitchFamily="50" charset="-128"/>
            </a:endParaRPr>
          </a:p>
          <a:p>
            <a:pP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INT     : [0-9]+ ;</a:t>
            </a:r>
          </a:p>
        </p:txBody>
      </p:sp>
      <p:grpSp>
        <p:nvGrpSpPr>
          <p:cNvPr id="66" name="グループ化 65"/>
          <p:cNvGrpSpPr/>
          <p:nvPr/>
        </p:nvGrpSpPr>
        <p:grpSpPr>
          <a:xfrm>
            <a:off x="4991125" y="3041084"/>
            <a:ext cx="3752142" cy="3403074"/>
            <a:chOff x="4934658" y="3071274"/>
            <a:chExt cx="3752142" cy="3403074"/>
          </a:xfrm>
          <a:effectLst>
            <a:outerShdw blurRad="50800" dist="50800" dir="2400000" algn="ctr" rotWithShape="0">
              <a:schemeClr val="tx1">
                <a:lumMod val="95000"/>
                <a:lumOff val="5000"/>
                <a:alpha val="21000"/>
              </a:schemeClr>
            </a:outerShdw>
          </a:effectLst>
        </p:grpSpPr>
        <p:cxnSp>
          <p:nvCxnSpPr>
            <p:cNvPr id="58" name="直線コネクタ 57"/>
            <p:cNvCxnSpPr>
              <a:stCxn id="8" idx="2"/>
              <a:endCxn id="52" idx="0"/>
            </p:cNvCxnSpPr>
            <p:nvPr/>
          </p:nvCxnSpPr>
          <p:spPr>
            <a:xfrm>
              <a:off x="6048199" y="4276915"/>
              <a:ext cx="338898" cy="32937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a:stCxn id="10" idx="2"/>
              <a:endCxn id="53" idx="0"/>
            </p:cNvCxnSpPr>
            <p:nvPr/>
          </p:nvCxnSpPr>
          <p:spPr>
            <a:xfrm>
              <a:off x="7388271" y="4996536"/>
              <a:ext cx="90024" cy="34207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4" name="グループ化 53"/>
            <p:cNvGrpSpPr/>
            <p:nvPr/>
          </p:nvGrpSpPr>
          <p:grpSpPr>
            <a:xfrm>
              <a:off x="4934658" y="3071274"/>
              <a:ext cx="3752142" cy="3403074"/>
              <a:chOff x="4936422" y="3102857"/>
              <a:chExt cx="3752142" cy="3403074"/>
            </a:xfrm>
          </p:grpSpPr>
          <p:cxnSp>
            <p:nvCxnSpPr>
              <p:cNvPr id="19" name="直線コネクタ 18"/>
              <p:cNvCxnSpPr>
                <a:stCxn id="7" idx="2"/>
                <a:endCxn id="8" idx="0"/>
              </p:cNvCxnSpPr>
              <p:nvPr/>
            </p:nvCxnSpPr>
            <p:spPr>
              <a:xfrm>
                <a:off x="6049963" y="3579027"/>
                <a:ext cx="0" cy="253301"/>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a:stCxn id="9" idx="0"/>
                <a:endCxn id="8" idx="2"/>
              </p:cNvCxnSpPr>
              <p:nvPr/>
            </p:nvCxnSpPr>
            <p:spPr>
              <a:xfrm flipV="1">
                <a:off x="5411437" y="4308498"/>
                <a:ext cx="638526" cy="253301"/>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a:stCxn id="9" idx="2"/>
                <a:endCxn id="11" idx="0"/>
              </p:cNvCxnSpPr>
              <p:nvPr/>
            </p:nvCxnSpPr>
            <p:spPr>
              <a:xfrm>
                <a:off x="5411437" y="5037969"/>
                <a:ext cx="0" cy="25288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a:stCxn id="11" idx="2"/>
                <a:endCxn id="12" idx="0"/>
              </p:cNvCxnSpPr>
              <p:nvPr/>
            </p:nvCxnSpPr>
            <p:spPr>
              <a:xfrm>
                <a:off x="5411437" y="5767025"/>
                <a:ext cx="0" cy="25288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H="1">
                <a:off x="6745686" y="5762100"/>
                <a:ext cx="882" cy="26273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a:stCxn id="8" idx="2"/>
                <a:endCxn id="10" idx="0"/>
              </p:cNvCxnSpPr>
              <p:nvPr/>
            </p:nvCxnSpPr>
            <p:spPr>
              <a:xfrm>
                <a:off x="6049963" y="4308498"/>
                <a:ext cx="1340072" cy="243451"/>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p:cNvCxnSpPr>
                <a:stCxn id="15" idx="2"/>
                <a:endCxn id="50" idx="0"/>
              </p:cNvCxnSpPr>
              <p:nvPr/>
            </p:nvCxnSpPr>
            <p:spPr>
              <a:xfrm flipH="1">
                <a:off x="8211785" y="5767025"/>
                <a:ext cx="1764" cy="26273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a:stCxn id="10" idx="2"/>
                <a:endCxn id="14" idx="0"/>
              </p:cNvCxnSpPr>
              <p:nvPr/>
            </p:nvCxnSpPr>
            <p:spPr>
              <a:xfrm flipH="1">
                <a:off x="6746568" y="5028119"/>
                <a:ext cx="643467" cy="26273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a:stCxn id="10" idx="2"/>
                <a:endCxn id="15" idx="0"/>
              </p:cNvCxnSpPr>
              <p:nvPr/>
            </p:nvCxnSpPr>
            <p:spPr>
              <a:xfrm>
                <a:off x="7390035" y="5028119"/>
                <a:ext cx="823514" cy="262736"/>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7" name="グループ化 16"/>
              <p:cNvGrpSpPr/>
              <p:nvPr/>
            </p:nvGrpSpPr>
            <p:grpSpPr>
              <a:xfrm>
                <a:off x="4936422" y="3102857"/>
                <a:ext cx="3752142" cy="3403074"/>
                <a:chOff x="1414288" y="3064973"/>
                <a:chExt cx="3752142" cy="3403074"/>
              </a:xfrm>
            </p:grpSpPr>
            <p:sp>
              <p:nvSpPr>
                <p:cNvPr id="7" name="Text Box 6"/>
                <p:cNvSpPr txBox="1">
                  <a:spLocks noChangeArrowheads="1"/>
                </p:cNvSpPr>
                <p:nvPr/>
              </p:nvSpPr>
              <p:spPr bwMode="auto">
                <a:xfrm>
                  <a:off x="2052814" y="3064973"/>
                  <a:ext cx="950030" cy="476170"/>
                </a:xfrm>
                <a:prstGeom prst="rect">
                  <a:avLst/>
                </a:prstGeom>
                <a:solidFill>
                  <a:srgbClr val="FFF6D9"/>
                </a:solid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err="1" smtClean="0">
                      <a:latin typeface="メイリオ" panose="020B0604030504040204" pitchFamily="50" charset="-128"/>
                      <a:ea typeface="メイリオ" panose="020B0604030504040204" pitchFamily="50" charset="-128"/>
                    </a:rPr>
                    <a:t>prog</a:t>
                  </a:r>
                  <a:endParaRPr lang="en-US" altLang="ja-JP" sz="2000" dirty="0">
                    <a:latin typeface="メイリオ" panose="020B0604030504040204" pitchFamily="50" charset="-128"/>
                    <a:ea typeface="メイリオ" panose="020B0604030504040204" pitchFamily="50" charset="-128"/>
                  </a:endParaRPr>
                </a:p>
              </p:txBody>
            </p:sp>
            <p:sp>
              <p:nvSpPr>
                <p:cNvPr id="8" name="Text Box 6"/>
                <p:cNvSpPr txBox="1">
                  <a:spLocks noChangeArrowheads="1"/>
                </p:cNvSpPr>
                <p:nvPr/>
              </p:nvSpPr>
              <p:spPr bwMode="auto">
                <a:xfrm>
                  <a:off x="2052814" y="3794444"/>
                  <a:ext cx="950030" cy="476170"/>
                </a:xfrm>
                <a:prstGeom prst="rect">
                  <a:avLst/>
                </a:prstGeom>
                <a:solidFill>
                  <a:srgbClr val="FFF6D9"/>
                </a:solid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expr</a:t>
                  </a:r>
                  <a:endParaRPr lang="en-US" altLang="ja-JP" sz="2000" dirty="0">
                    <a:latin typeface="メイリオ" panose="020B0604030504040204" pitchFamily="50" charset="-128"/>
                    <a:ea typeface="メイリオ" panose="020B0604030504040204" pitchFamily="50" charset="-128"/>
                  </a:endParaRPr>
                </a:p>
              </p:txBody>
            </p:sp>
            <p:sp>
              <p:nvSpPr>
                <p:cNvPr id="9" name="Text Box 6"/>
                <p:cNvSpPr txBox="1">
                  <a:spLocks noChangeArrowheads="1"/>
                </p:cNvSpPr>
                <p:nvPr/>
              </p:nvSpPr>
              <p:spPr bwMode="auto">
                <a:xfrm>
                  <a:off x="1414288" y="4523915"/>
                  <a:ext cx="950030" cy="476170"/>
                </a:xfrm>
                <a:prstGeom prst="rect">
                  <a:avLst/>
                </a:prstGeom>
                <a:solidFill>
                  <a:srgbClr val="FFF6D9"/>
                </a:solid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term</a:t>
                  </a:r>
                  <a:endParaRPr lang="en-US" altLang="ja-JP" sz="2000" dirty="0">
                    <a:latin typeface="メイリオ" panose="020B0604030504040204" pitchFamily="50" charset="-128"/>
                    <a:ea typeface="メイリオ" panose="020B0604030504040204" pitchFamily="50" charset="-128"/>
                  </a:endParaRPr>
                </a:p>
              </p:txBody>
            </p:sp>
            <p:sp>
              <p:nvSpPr>
                <p:cNvPr id="10" name="Text Box 6"/>
                <p:cNvSpPr txBox="1">
                  <a:spLocks noChangeArrowheads="1"/>
                </p:cNvSpPr>
                <p:nvPr/>
              </p:nvSpPr>
              <p:spPr bwMode="auto">
                <a:xfrm>
                  <a:off x="3392886" y="4514065"/>
                  <a:ext cx="950030" cy="476170"/>
                </a:xfrm>
                <a:prstGeom prst="rect">
                  <a:avLst/>
                </a:prstGeom>
                <a:solidFill>
                  <a:srgbClr val="FFF6D9"/>
                </a:solid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term</a:t>
                  </a:r>
                  <a:endParaRPr lang="en-US" altLang="ja-JP" sz="2000" dirty="0">
                    <a:latin typeface="メイリオ" panose="020B0604030504040204" pitchFamily="50" charset="-128"/>
                    <a:ea typeface="メイリオ" panose="020B0604030504040204" pitchFamily="50" charset="-128"/>
                  </a:endParaRPr>
                </a:p>
              </p:txBody>
            </p:sp>
            <p:sp>
              <p:nvSpPr>
                <p:cNvPr id="11" name="Text Box 6"/>
                <p:cNvSpPr txBox="1">
                  <a:spLocks noChangeArrowheads="1"/>
                </p:cNvSpPr>
                <p:nvPr/>
              </p:nvSpPr>
              <p:spPr bwMode="auto">
                <a:xfrm>
                  <a:off x="1414288" y="5252971"/>
                  <a:ext cx="950030" cy="476170"/>
                </a:xfrm>
                <a:prstGeom prst="rect">
                  <a:avLst/>
                </a:prstGeom>
                <a:solidFill>
                  <a:srgbClr val="FFF6D9"/>
                </a:solid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factor</a:t>
                  </a:r>
                  <a:endParaRPr lang="en-US" altLang="ja-JP" sz="2000" dirty="0">
                    <a:latin typeface="メイリオ" panose="020B0604030504040204" pitchFamily="50" charset="-128"/>
                    <a:ea typeface="メイリオ" panose="020B0604030504040204" pitchFamily="50" charset="-128"/>
                  </a:endParaRPr>
                </a:p>
              </p:txBody>
            </p:sp>
            <p:sp>
              <p:nvSpPr>
                <p:cNvPr id="12" name="Text Box 6"/>
                <p:cNvSpPr txBox="1">
                  <a:spLocks noChangeArrowheads="1"/>
                </p:cNvSpPr>
                <p:nvPr/>
              </p:nvSpPr>
              <p:spPr bwMode="auto">
                <a:xfrm>
                  <a:off x="1414288" y="5982027"/>
                  <a:ext cx="950030" cy="476170"/>
                </a:xfrm>
                <a:prstGeom prst="rect">
                  <a:avLst/>
                </a:prstGeom>
                <a:solidFill>
                  <a:srgbClr val="FFF6D9"/>
                </a:solidFill>
                <a:ln w="28575">
                  <a:solidFill>
                    <a:schemeClr val="tx1"/>
                  </a:solidFill>
                  <a:miter lim="800000"/>
                  <a:headEnd/>
                  <a:tailEnd/>
                </a:ln>
                <a:effectLst/>
              </p:spPr>
              <p:txBody>
                <a:bodyPr wrap="square" lIns="0" tIns="46800" rIns="0" bIns="0" anchor="ctr" anchorCtr="0">
                  <a:noAutofit/>
                </a:bodyPr>
                <a:lstStyle/>
                <a:p>
                  <a:pPr algn="ctr">
                    <a:spcBef>
                      <a:spcPts val="600"/>
                    </a:spcBef>
                  </a:pPr>
                  <a:r>
                    <a:rPr lang="en-US" altLang="ja-JP" sz="2000" dirty="0" smtClean="0">
                      <a:latin typeface="メイリオ" panose="020B0604030504040204" pitchFamily="50" charset="-128"/>
                      <a:ea typeface="メイリオ" panose="020B0604030504040204" pitchFamily="50" charset="-128"/>
                    </a:rPr>
                    <a:t>3</a:t>
                  </a:r>
                  <a:endParaRPr lang="en-US" altLang="ja-JP" sz="2000" dirty="0">
                    <a:latin typeface="メイリオ" panose="020B0604030504040204" pitchFamily="50" charset="-128"/>
                    <a:ea typeface="メイリオ" panose="020B0604030504040204" pitchFamily="50" charset="-128"/>
                  </a:endParaRPr>
                </a:p>
              </p:txBody>
            </p:sp>
            <p:sp>
              <p:nvSpPr>
                <p:cNvPr id="14" name="Text Box 6"/>
                <p:cNvSpPr txBox="1">
                  <a:spLocks noChangeArrowheads="1"/>
                </p:cNvSpPr>
                <p:nvPr/>
              </p:nvSpPr>
              <p:spPr bwMode="auto">
                <a:xfrm>
                  <a:off x="2749419" y="5252971"/>
                  <a:ext cx="950030" cy="476170"/>
                </a:xfrm>
                <a:prstGeom prst="rect">
                  <a:avLst/>
                </a:prstGeom>
                <a:solidFill>
                  <a:srgbClr val="FFF6D9"/>
                </a:solid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factor</a:t>
                  </a:r>
                  <a:endParaRPr lang="en-US" altLang="ja-JP" sz="2000" dirty="0">
                    <a:latin typeface="メイリオ" panose="020B0604030504040204" pitchFamily="50" charset="-128"/>
                    <a:ea typeface="メイリオ" panose="020B0604030504040204" pitchFamily="50" charset="-128"/>
                  </a:endParaRPr>
                </a:p>
              </p:txBody>
            </p:sp>
            <p:sp>
              <p:nvSpPr>
                <p:cNvPr id="15" name="Text Box 6"/>
                <p:cNvSpPr txBox="1">
                  <a:spLocks noChangeArrowheads="1"/>
                </p:cNvSpPr>
                <p:nvPr/>
              </p:nvSpPr>
              <p:spPr bwMode="auto">
                <a:xfrm>
                  <a:off x="4216400" y="5252971"/>
                  <a:ext cx="950030" cy="476170"/>
                </a:xfrm>
                <a:prstGeom prst="rect">
                  <a:avLst/>
                </a:prstGeom>
                <a:solidFill>
                  <a:srgbClr val="FFF6D9"/>
                </a:solid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factor</a:t>
                  </a:r>
                  <a:endParaRPr lang="en-US" altLang="ja-JP" sz="2000" dirty="0">
                    <a:latin typeface="メイリオ" panose="020B0604030504040204" pitchFamily="50" charset="-128"/>
                    <a:ea typeface="メイリオ" panose="020B0604030504040204" pitchFamily="50" charset="-128"/>
                  </a:endParaRPr>
                </a:p>
              </p:txBody>
            </p:sp>
            <p:sp>
              <p:nvSpPr>
                <p:cNvPr id="16" name="Text Box 6"/>
                <p:cNvSpPr txBox="1">
                  <a:spLocks noChangeArrowheads="1"/>
                </p:cNvSpPr>
                <p:nvPr/>
              </p:nvSpPr>
              <p:spPr bwMode="auto">
                <a:xfrm>
                  <a:off x="2748537" y="5991877"/>
                  <a:ext cx="950030" cy="476170"/>
                </a:xfrm>
                <a:prstGeom prst="rect">
                  <a:avLst/>
                </a:prstGeom>
                <a:solidFill>
                  <a:srgbClr val="FFF6D9"/>
                </a:solidFill>
                <a:ln w="28575">
                  <a:solidFill>
                    <a:schemeClr val="tx1"/>
                  </a:solidFill>
                  <a:miter lim="800000"/>
                  <a:headEnd/>
                  <a:tailEnd/>
                </a:ln>
                <a:effectLst/>
              </p:spPr>
              <p:txBody>
                <a:bodyPr wrap="square" lIns="0" rIns="0" bIns="0" anchor="ctr" anchorCtr="0">
                  <a:noAutofit/>
                </a:bodyPr>
                <a:lstStyle/>
                <a:p>
                  <a:pPr algn="ct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4</a:t>
                  </a:r>
                </a:p>
              </p:txBody>
            </p:sp>
          </p:grpSp>
          <p:sp>
            <p:nvSpPr>
              <p:cNvPr id="50" name="Text Box 6"/>
              <p:cNvSpPr txBox="1">
                <a:spLocks noChangeArrowheads="1"/>
              </p:cNvSpPr>
              <p:nvPr/>
            </p:nvSpPr>
            <p:spPr bwMode="auto">
              <a:xfrm>
                <a:off x="7736770" y="6029761"/>
                <a:ext cx="950030" cy="476170"/>
              </a:xfrm>
              <a:prstGeom prst="rect">
                <a:avLst/>
              </a:prstGeom>
              <a:solidFill>
                <a:srgbClr val="FFF6D9"/>
              </a:solidFill>
              <a:ln w="28575">
                <a:solidFill>
                  <a:schemeClr val="tx1"/>
                </a:solidFill>
                <a:miter lim="800000"/>
                <a:headEnd/>
                <a:tailEnd/>
              </a:ln>
              <a:effectLst/>
            </p:spPr>
            <p:txBody>
              <a:bodyPr wrap="square" lIns="0" rIns="0" bIns="0" anchor="ctr" anchorCtr="0">
                <a:noAutofit/>
              </a:bodyPr>
              <a:lstStyle/>
              <a:p>
                <a:pPr algn="ctr">
                  <a:lnSpc>
                    <a:spcPct val="100000"/>
                  </a:lnSpc>
                  <a:spcBef>
                    <a:spcPts val="600"/>
                  </a:spcBef>
                  <a:buClrTx/>
                  <a:buSzTx/>
                  <a:buFontTx/>
                  <a:buNone/>
                </a:pPr>
                <a:r>
                  <a:rPr lang="en-US" altLang="ja-JP" sz="2000" dirty="0">
                    <a:latin typeface="メイリオ" panose="020B0604030504040204" pitchFamily="50" charset="-128"/>
                    <a:ea typeface="メイリオ" panose="020B0604030504040204" pitchFamily="50" charset="-128"/>
                  </a:rPr>
                  <a:t>5</a:t>
                </a:r>
              </a:p>
            </p:txBody>
          </p:sp>
          <p:sp>
            <p:nvSpPr>
              <p:cNvPr id="52" name="Text Box 6"/>
              <p:cNvSpPr txBox="1">
                <a:spLocks noChangeArrowheads="1"/>
              </p:cNvSpPr>
              <p:nvPr/>
            </p:nvSpPr>
            <p:spPr bwMode="auto">
              <a:xfrm>
                <a:off x="6208235" y="4637872"/>
                <a:ext cx="361252" cy="317493"/>
              </a:xfrm>
              <a:prstGeom prst="rect">
                <a:avLst/>
              </a:prstGeom>
              <a:solidFill>
                <a:srgbClr val="EFFBFF"/>
              </a:solid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sp>
            <p:nvSpPr>
              <p:cNvPr id="53" name="Text Box 6"/>
              <p:cNvSpPr txBox="1">
                <a:spLocks noChangeArrowheads="1"/>
              </p:cNvSpPr>
              <p:nvPr/>
            </p:nvSpPr>
            <p:spPr bwMode="auto">
              <a:xfrm>
                <a:off x="7295118" y="5370193"/>
                <a:ext cx="369881" cy="317493"/>
              </a:xfrm>
              <a:prstGeom prst="rect">
                <a:avLst/>
              </a:prstGeom>
              <a:solidFill>
                <a:srgbClr val="EFFBFF"/>
              </a:solidFill>
              <a:ln w="28575">
                <a:solidFill>
                  <a:schemeClr val="tx1"/>
                </a:solidFill>
                <a:miter lim="800000"/>
                <a:headEnd/>
                <a:tailEnd/>
              </a:ln>
              <a:effectLst/>
            </p:spPr>
            <p:txBody>
              <a:bodyPr wrap="none" tIns="180000"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a:t>
                </a:r>
                <a:endParaRPr lang="en-US" altLang="ja-JP" sz="2000" dirty="0">
                  <a:latin typeface="メイリオ" panose="020B0604030504040204" pitchFamily="50" charset="-128"/>
                  <a:ea typeface="メイリオ" panose="020B0604030504040204" pitchFamily="50" charset="-128"/>
                </a:endParaRPr>
              </a:p>
            </p:txBody>
          </p:sp>
        </p:grpSp>
      </p:grpSp>
      <p:grpSp>
        <p:nvGrpSpPr>
          <p:cNvPr id="6" name="グループ化 5"/>
          <p:cNvGrpSpPr/>
          <p:nvPr/>
        </p:nvGrpSpPr>
        <p:grpSpPr>
          <a:xfrm>
            <a:off x="1764551" y="4937510"/>
            <a:ext cx="2539964" cy="1362394"/>
            <a:chOff x="1984499" y="5271152"/>
            <a:chExt cx="2392581" cy="1107328"/>
          </a:xfrm>
          <a:effectLst>
            <a:outerShdw blurRad="50800" dist="38100" dir="2700000" algn="tl" rotWithShape="0">
              <a:prstClr val="black">
                <a:alpha val="40000"/>
              </a:prstClr>
            </a:outerShdw>
          </a:effectLst>
        </p:grpSpPr>
        <p:sp>
          <p:nvSpPr>
            <p:cNvPr id="13" name="曲折矢印 12"/>
            <p:cNvSpPr/>
            <p:nvPr/>
          </p:nvSpPr>
          <p:spPr>
            <a:xfrm flipV="1">
              <a:off x="2272495" y="5271152"/>
              <a:ext cx="2104585" cy="1107328"/>
            </a:xfrm>
            <a:prstGeom prst="bentArrow">
              <a:avLst/>
            </a:prstGeom>
            <a:solidFill>
              <a:srgbClr val="FFE38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Text Box 6"/>
            <p:cNvSpPr txBox="1">
              <a:spLocks noChangeArrowheads="1"/>
            </p:cNvSpPr>
            <p:nvPr/>
          </p:nvSpPr>
          <p:spPr bwMode="auto">
            <a:xfrm>
              <a:off x="1984499" y="5700327"/>
              <a:ext cx="1369891" cy="340284"/>
            </a:xfrm>
            <a:prstGeom prst="rect">
              <a:avLst/>
            </a:prstGeom>
            <a:solidFill>
              <a:schemeClr val="bg1"/>
            </a:solidFill>
            <a:ln w="28575">
              <a:solidFill>
                <a:schemeClr val="tx1"/>
              </a:solidFill>
              <a:miter lim="800000"/>
              <a:headEnd/>
              <a:tailEnd/>
            </a:ln>
            <a:effectLst/>
          </p:spPr>
          <p:txBody>
            <a:bodyPr wrap="square" bIns="0" anchor="ctr" anchorCtr="0">
              <a:noAutofit/>
            </a:bodyPr>
            <a:lstStyle/>
            <a:p>
              <a:pPr algn="ctr">
                <a:lnSpc>
                  <a:spcPct val="100000"/>
                </a:lnSpc>
                <a:spcBef>
                  <a:spcPts val="600"/>
                </a:spcBef>
                <a:buClrTx/>
                <a:buSzTx/>
                <a:buFontTx/>
                <a:buNone/>
              </a:pPr>
              <a:r>
                <a:rPr lang="en-US" altLang="ja-JP" sz="2000" dirty="0" smtClean="0">
                  <a:latin typeface="メイリオ" panose="020B0604030504040204" pitchFamily="50" charset="-128"/>
                  <a:ea typeface="メイリオ" panose="020B0604030504040204" pitchFamily="50" charset="-128"/>
                </a:rPr>
                <a:t>3 + 4 * 5</a:t>
              </a:r>
              <a:endParaRPr lang="en-US" altLang="ja-JP" sz="2000" dirty="0">
                <a:latin typeface="メイリオ" panose="020B0604030504040204" pitchFamily="50" charset="-128"/>
                <a:ea typeface="メイリオ" panose="020B0604030504040204" pitchFamily="50" charset="-128"/>
              </a:endParaRPr>
            </a:p>
          </p:txBody>
        </p:sp>
      </p:grpSp>
      <p:sp>
        <p:nvSpPr>
          <p:cNvPr id="39" name="コンテンツ プレースホルダー 2"/>
          <p:cNvSpPr txBox="1">
            <a:spLocks/>
          </p:cNvSpPr>
          <p:nvPr/>
        </p:nvSpPr>
        <p:spPr bwMode="auto">
          <a:xfrm>
            <a:off x="1021303" y="2438250"/>
            <a:ext cx="2812227" cy="226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sz="2000" dirty="0" smtClean="0"/>
              <a:t>四則演算の式を表す記述</a:t>
            </a:r>
            <a:endParaRPr lang="ja-JP" altLang="en-US" sz="2000" dirty="0"/>
          </a:p>
        </p:txBody>
      </p:sp>
      <p:sp>
        <p:nvSpPr>
          <p:cNvPr id="40" name="コンテンツ プレースホルダー 2"/>
          <p:cNvSpPr txBox="1">
            <a:spLocks/>
          </p:cNvSpPr>
          <p:nvPr/>
        </p:nvSpPr>
        <p:spPr bwMode="auto">
          <a:xfrm>
            <a:off x="5411007" y="2590650"/>
            <a:ext cx="2812227" cy="226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buFontTx/>
              <a:buNone/>
            </a:pPr>
            <a:r>
              <a:rPr lang="ja-JP" altLang="en-US" sz="2000" dirty="0" smtClean="0"/>
              <a:t>構文木</a:t>
            </a:r>
            <a:endParaRPr lang="ja-JP" altLang="en-US" sz="2000" dirty="0"/>
          </a:p>
        </p:txBody>
      </p:sp>
    </p:spTree>
    <p:extLst>
      <p:ext uri="{BB962C8B-B14F-4D97-AF65-F5344CB8AC3E}">
        <p14:creationId xmlns:p14="http://schemas.microsoft.com/office/powerpoint/2010/main" val="1651190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17501" y="164440"/>
            <a:ext cx="8574088" cy="576262"/>
          </a:xfrm>
        </p:spPr>
        <p:txBody>
          <a:bodyPr/>
          <a:lstStyle/>
          <a:p>
            <a:r>
              <a:rPr lang="en-US" altLang="ja-JP" dirty="0" smtClean="0"/>
              <a:t>Java </a:t>
            </a:r>
            <a:r>
              <a:rPr lang="ja-JP" altLang="en-US" dirty="0" smtClean="0"/>
              <a:t>で使用される正規表現</a:t>
            </a:r>
            <a:endParaRPr lang="en-US" dirty="0"/>
          </a:p>
        </p:txBody>
      </p:sp>
      <p:sp>
        <p:nvSpPr>
          <p:cNvPr id="3" name="コンテンツ プレースホルダー 2"/>
          <p:cNvSpPr>
            <a:spLocks noGrp="1"/>
          </p:cNvSpPr>
          <p:nvPr>
            <p:ph idx="1"/>
          </p:nvPr>
        </p:nvSpPr>
        <p:spPr>
          <a:xfrm>
            <a:off x="457200" y="1142931"/>
            <a:ext cx="8229600" cy="4929188"/>
          </a:xfrm>
        </p:spPr>
        <p:txBody>
          <a:bodyPr/>
          <a:lstStyle/>
          <a:p>
            <a:pPr>
              <a:buFont typeface="Wingdings" panose="05000000000000000000" pitchFamily="2" charset="2"/>
              <a:buChar char="l"/>
            </a:pPr>
            <a:r>
              <a:rPr lang="ja-JP" altLang="en-US" dirty="0" smtClean="0"/>
              <a:t>正規表現は正則言語を表すための表現の一つである</a:t>
            </a:r>
            <a:endParaRPr lang="en-US" altLang="ja-JP" dirty="0" smtClean="0"/>
          </a:p>
          <a:p>
            <a:endParaRPr lang="en-US" altLang="ja-JP" dirty="0" smtClean="0"/>
          </a:p>
          <a:p>
            <a:pPr>
              <a:buFont typeface="Wingdings" panose="05000000000000000000" pitchFamily="2" charset="2"/>
              <a:buChar char="l"/>
            </a:pPr>
            <a:r>
              <a:rPr lang="ja-JP" altLang="en-US" dirty="0" smtClean="0"/>
              <a:t>テキストエディタなどで，マッチする対象を検索する　ために使用されることが多い</a:t>
            </a:r>
            <a:endParaRPr lang="en-US" altLang="ja-JP" dirty="0" smtClean="0"/>
          </a:p>
          <a:p>
            <a:pPr marL="0" indent="0">
              <a:buNone/>
            </a:pPr>
            <a:endParaRPr lang="en-US" altLang="ja-JP" dirty="0">
              <a:solidFill>
                <a:srgbClr val="0070C0"/>
              </a:solidFill>
            </a:endParaRPr>
          </a:p>
          <a:p>
            <a:pPr>
              <a:buFont typeface="Wingdings" panose="05000000000000000000" pitchFamily="2" charset="2"/>
              <a:buChar char="l"/>
            </a:pPr>
            <a:r>
              <a:rPr lang="ja-JP" altLang="en-US" dirty="0" smtClean="0"/>
              <a:t>正規表現「</a:t>
            </a:r>
            <a:r>
              <a:rPr lang="en-US" altLang="ja-JP" dirty="0" smtClean="0">
                <a:solidFill>
                  <a:srgbClr val="FF0000"/>
                </a:solidFill>
              </a:rPr>
              <a:t>/\*.*?\*/</a:t>
            </a:r>
            <a:r>
              <a:rPr lang="ja-JP" altLang="en-US" dirty="0" smtClean="0"/>
              <a:t>」を用いると赤字部分がマッチ</a:t>
            </a:r>
            <a:endParaRPr lang="en-US" altLang="ja-JP" dirty="0"/>
          </a:p>
          <a:p>
            <a:endParaRPr lang="en-US" altLang="ja-JP" dirty="0" smtClean="0"/>
          </a:p>
          <a:p>
            <a:endParaRPr lang="en-US" altLang="ja-JP" dirty="0" smtClean="0"/>
          </a:p>
          <a:p>
            <a:pPr marL="0" indent="0">
              <a:buNone/>
            </a:pPr>
            <a:endParaRPr lang="en-US" altLang="ja-JP" dirty="0">
              <a:solidFill>
                <a:srgbClr val="0070C0"/>
              </a:solidFill>
            </a:endParaRPr>
          </a:p>
          <a:p>
            <a:pPr>
              <a:buFont typeface="Wingdings" panose="05000000000000000000" pitchFamily="2" charset="2"/>
              <a:buChar char="l"/>
            </a:pPr>
            <a:r>
              <a:rPr lang="ja-JP" altLang="en-US" dirty="0" smtClean="0"/>
              <a:t>本研究</a:t>
            </a:r>
            <a:r>
              <a:rPr lang="ja-JP" altLang="en-US" dirty="0"/>
              <a:t>では</a:t>
            </a:r>
            <a:r>
              <a:rPr lang="ja-JP" altLang="en-US" dirty="0" smtClean="0"/>
              <a:t>コメントや予約語にマッチする正規表現を　用いて，コメント除去と識別子判別を実現している</a:t>
            </a:r>
            <a:endParaRPr lang="en-US" altLang="ja-JP" dirty="0" smtClean="0"/>
          </a:p>
          <a:p>
            <a:pPr marL="0" indent="0">
              <a:buNone/>
            </a:pPr>
            <a:endParaRPr 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34</a:t>
            </a:fld>
            <a:endParaRPr lang="ja-JP" altLang="en-US" dirty="0">
              <a:solidFill>
                <a:srgbClr val="000000"/>
              </a:solidFill>
            </a:endParaRPr>
          </a:p>
        </p:txBody>
      </p:sp>
      <p:sp>
        <p:nvSpPr>
          <p:cNvPr id="6" name="Rectangle 2"/>
          <p:cNvSpPr>
            <a:spLocks noChangeArrowheads="1"/>
          </p:cNvSpPr>
          <p:nvPr/>
        </p:nvSpPr>
        <p:spPr bwMode="auto">
          <a:xfrm>
            <a:off x="1570985" y="3907356"/>
            <a:ext cx="6067119" cy="707886"/>
          </a:xfrm>
          <a:prstGeom prst="rect">
            <a:avLst/>
          </a:prstGeom>
          <a:solidFill>
            <a:srgbClr val="E4EFF0"/>
          </a:solidFill>
          <a:ln>
            <a:noFill/>
          </a:ln>
          <a:effectLst>
            <a:outerShdw blurRad="50800" dist="38100" dir="2700000" algn="tl" rotWithShape="0">
              <a:prstClr val="black">
                <a:alpha val="40000"/>
              </a:prstClr>
            </a:outerShdw>
          </a:effectLs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ja-JP" sz="2000" dirty="0">
                <a:latin typeface="Ebrima" panose="02000000000000000000" pitchFamily="2" charset="0"/>
                <a:ea typeface="Ebrima" panose="02000000000000000000" pitchFamily="2" charset="0"/>
                <a:cs typeface="Ebrima" panose="02000000000000000000" pitchFamily="2" charset="0"/>
              </a:rPr>
              <a:t>v=</a:t>
            </a:r>
            <a:r>
              <a:rPr kumimoji="0" lang="en-US" altLang="ja-JP" sz="2000" dirty="0" err="1">
                <a:latin typeface="Ebrima" panose="02000000000000000000" pitchFamily="2" charset="0"/>
                <a:ea typeface="Ebrima" panose="02000000000000000000" pitchFamily="2" charset="0"/>
                <a:cs typeface="Ebrima" panose="02000000000000000000" pitchFamily="2" charset="0"/>
              </a:rPr>
              <a:t>v+i</a:t>
            </a:r>
            <a:r>
              <a:rPr kumimoji="0" lang="en-US" altLang="ja-JP" sz="2000" dirty="0">
                <a:latin typeface="Ebrima" panose="02000000000000000000" pitchFamily="2" charset="0"/>
                <a:ea typeface="Ebrima" panose="02000000000000000000" pitchFamily="2" charset="0"/>
                <a:cs typeface="Ebrima" panose="02000000000000000000" pitchFamily="2" charset="0"/>
              </a:rPr>
              <a:t>;</a:t>
            </a:r>
            <a:r>
              <a:rPr kumimoji="0" lang="ja-JP" altLang="en-US" sz="2000" dirty="0">
                <a:latin typeface="Ebrima" panose="02000000000000000000" pitchFamily="2" charset="0"/>
                <a:cs typeface="Ebrima" panose="02000000000000000000" pitchFamily="2" charset="0"/>
              </a:rPr>
              <a:t> </a:t>
            </a:r>
            <a:r>
              <a:rPr kumimoji="0" lang="en-US" altLang="ja-JP" sz="2000" dirty="0" smtClean="0">
                <a:solidFill>
                  <a:srgbClr val="FF0000"/>
                </a:solidFill>
                <a:latin typeface="Arial" panose="020B0604020202020204" pitchFamily="34" charset="0"/>
              </a:rPr>
              <a:t>/*</a:t>
            </a:r>
            <a:r>
              <a:rPr kumimoji="0" lang="en-US" altLang="ja-JP" sz="2000" dirty="0">
                <a:solidFill>
                  <a:srgbClr val="00C821"/>
                </a:solidFill>
                <a:latin typeface="Arial" panose="020B0604020202020204" pitchFamily="34" charset="0"/>
              </a:rPr>
              <a:t> </a:t>
            </a:r>
            <a:r>
              <a:rPr kumimoji="0" lang="en-US" altLang="ja-JP" sz="2000" dirty="0" smtClean="0">
                <a:solidFill>
                  <a:srgbClr val="FF0000"/>
                </a:solidFill>
                <a:latin typeface="Arial" panose="020B0604020202020204" pitchFamily="34" charset="0"/>
              </a:rPr>
              <a:t>This is a </a:t>
            </a:r>
            <a:r>
              <a:rPr kumimoji="0" lang="en-US" altLang="ja-JP" sz="2000" dirty="0">
                <a:solidFill>
                  <a:srgbClr val="FF0000"/>
                </a:solidFill>
                <a:latin typeface="Arial" panose="020B0604020202020204" pitchFamily="34" charset="0"/>
              </a:rPr>
              <a:t>m</a:t>
            </a:r>
            <a:r>
              <a:rPr kumimoji="0" lang="en-US" altLang="ja-JP" sz="2000" dirty="0" smtClean="0">
                <a:solidFill>
                  <a:srgbClr val="FF0000"/>
                </a:solidFill>
                <a:latin typeface="Arial" panose="020B0604020202020204" pitchFamily="34" charset="0"/>
              </a:rPr>
              <a:t>ulti-line comment</a:t>
            </a:r>
            <a:r>
              <a:rPr kumimoji="0" lang="ja-JP" altLang="en-US" sz="2000" dirty="0" smtClean="0">
                <a:solidFill>
                  <a:srgbClr val="FF0000"/>
                </a:solidFill>
                <a:latin typeface="Arial" panose="020B0604020202020204" pitchFamily="34" charset="0"/>
              </a:rPr>
              <a:t> </a:t>
            </a:r>
            <a:r>
              <a:rPr kumimoji="0" lang="en-US" altLang="ja-JP" sz="2000" dirty="0" smtClean="0">
                <a:solidFill>
                  <a:srgbClr val="FF0000"/>
                </a:solidFill>
                <a:latin typeface="Arial" panose="020B0604020202020204" pitchFamily="34" charset="0"/>
              </a:rPr>
              <a:t>in </a:t>
            </a:r>
            <a:r>
              <a:rPr kumimoji="0" lang="en-US" altLang="ja-JP" sz="2000" dirty="0">
                <a:solidFill>
                  <a:srgbClr val="FF0000"/>
                </a:solidFill>
                <a:latin typeface="Arial" panose="020B0604020202020204" pitchFamily="34" charset="0"/>
              </a:rPr>
              <a:t>C/C</a:t>
            </a:r>
            <a:r>
              <a:rPr kumimoji="0" lang="en-US" altLang="ja-JP" sz="2000" dirty="0" smtClean="0">
                <a:solidFill>
                  <a:srgbClr val="FF0000"/>
                </a:solidFill>
                <a:latin typeface="Arial" panose="020B0604020202020204" pitchFamily="34" charset="0"/>
              </a:rPr>
              <a:t>++ */</a:t>
            </a:r>
          </a:p>
          <a:p>
            <a:pPr lvl="0" eaLnBrk="0" fontAlgn="base" hangingPunct="0">
              <a:spcBef>
                <a:spcPct val="0"/>
              </a:spcBef>
              <a:spcAft>
                <a:spcPct val="0"/>
              </a:spcAft>
            </a:pPr>
            <a:r>
              <a:rPr kumimoji="0" lang="en-US" altLang="ja-JP" sz="2000" dirty="0" smtClean="0">
                <a:latin typeface="Ebrima" panose="02000000000000000000" pitchFamily="2" charset="0"/>
                <a:ea typeface="Ebrima" panose="02000000000000000000" pitchFamily="2" charset="0"/>
                <a:cs typeface="Ebrima" panose="02000000000000000000" pitchFamily="2" charset="0"/>
              </a:rPr>
              <a:t>x=v;</a:t>
            </a:r>
            <a:endParaRPr kumimoji="0" lang="ja-JP" altLang="ja-JP" sz="2000" dirty="0">
              <a:latin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459440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問題点と今後</a:t>
            </a:r>
            <a:r>
              <a:rPr lang="ja-JP" altLang="en-US" sz="3600" dirty="0"/>
              <a:t>の</a:t>
            </a:r>
            <a:r>
              <a:rPr lang="ja-JP" altLang="en-US" sz="3600" dirty="0" smtClean="0"/>
              <a:t>課題</a:t>
            </a:r>
            <a:endParaRPr kumimoji="1" lang="ja-JP" altLang="en-US" sz="3600" dirty="0"/>
          </a:p>
        </p:txBody>
      </p:sp>
      <p:sp>
        <p:nvSpPr>
          <p:cNvPr id="3" name="コンテンツ プレースホルダー 2"/>
          <p:cNvSpPr>
            <a:spLocks noGrp="1"/>
          </p:cNvSpPr>
          <p:nvPr>
            <p:ph idx="1"/>
          </p:nvPr>
        </p:nvSpPr>
        <p:spPr>
          <a:xfrm>
            <a:off x="408755" y="1096933"/>
            <a:ext cx="8229600" cy="5087967"/>
          </a:xfrm>
        </p:spPr>
        <p:txBody>
          <a:bodyPr/>
          <a:lstStyle/>
          <a:p>
            <a:pPr>
              <a:buFont typeface="Wingdings" panose="05000000000000000000" pitchFamily="2" charset="2"/>
              <a:buChar char="l"/>
            </a:pPr>
            <a:r>
              <a:rPr lang="ja-JP" altLang="en-US" dirty="0" smtClean="0"/>
              <a:t>構文定義記述は同じ文法であっても複数の記述法で表現できる</a:t>
            </a:r>
            <a:endParaRPr lang="en-US" altLang="ja-JP" dirty="0" smtClean="0"/>
          </a:p>
          <a:p>
            <a:pPr marL="342900" lvl="1" indent="0">
              <a:buNone/>
            </a:pP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smtClean="0"/>
          </a:p>
          <a:p>
            <a:pPr>
              <a:buFont typeface="Wingdings" panose="05000000000000000000" pitchFamily="2" charset="2"/>
              <a:buChar char="l"/>
            </a:pPr>
            <a:r>
              <a:rPr lang="ja-JP" altLang="en-US" dirty="0" smtClean="0"/>
              <a:t>コメントルールの文字列リテラルによる例外について</a:t>
            </a:r>
            <a:endParaRPr lang="en-US" altLang="ja-JP" dirty="0" smtClean="0"/>
          </a:p>
          <a:p>
            <a:pPr marL="342900" lvl="1" indent="0">
              <a:buNone/>
            </a:pPr>
            <a:r>
              <a:rPr lang="ja-JP" altLang="en-US" dirty="0" err="1" smtClean="0"/>
              <a:t>ー</a:t>
            </a:r>
            <a:r>
              <a:rPr lang="ja-JP" altLang="en-US" dirty="0"/>
              <a:t> </a:t>
            </a:r>
            <a:r>
              <a:rPr lang="ja-JP" altLang="en-US" dirty="0" smtClean="0"/>
              <a:t>本来コメントではない部分がコメントとしてマッチしてしまう</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35</a:t>
            </a:fld>
            <a:endParaRPr lang="ja-JP" altLang="en-US" dirty="0">
              <a:solidFill>
                <a:srgbClr val="000000"/>
              </a:solidFill>
            </a:endParaRPr>
          </a:p>
        </p:txBody>
      </p:sp>
      <p:sp>
        <p:nvSpPr>
          <p:cNvPr id="5" name="コンテンツ プレースホルダー 2"/>
          <p:cNvSpPr txBox="1">
            <a:spLocks/>
          </p:cNvSpPr>
          <p:nvPr/>
        </p:nvSpPr>
        <p:spPr bwMode="auto">
          <a:xfrm>
            <a:off x="1176852" y="2157354"/>
            <a:ext cx="7083228" cy="894882"/>
          </a:xfrm>
          <a:prstGeom prst="rect">
            <a:avLst/>
          </a:prstGeom>
          <a:solidFill>
            <a:srgbClr val="FFF4D1"/>
          </a:solidFill>
          <a:ln>
            <a:noFill/>
          </a:ln>
          <a:effectLst>
            <a:outerShdw blurRad="50800" dist="38100" dir="2700000" algn="tl" rotWithShape="0">
              <a:prstClr val="black">
                <a:alpha val="40000"/>
              </a:prstClr>
            </a:outerShdw>
          </a:effectLst>
          <a:extLst/>
        </p:spPr>
        <p:txBody>
          <a:bodyPr vert="horz" wrap="square" lIns="91440" tIns="45720" rIns="9144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新たな記述法に対応するために，記述法の調査の対象を増やす必要がある</a:t>
            </a:r>
            <a:endParaRPr lang="en-US" altLang="ja-JP" dirty="0" smtClean="0"/>
          </a:p>
        </p:txBody>
      </p:sp>
      <p:sp>
        <p:nvSpPr>
          <p:cNvPr id="6" name="右矢印 5"/>
          <p:cNvSpPr/>
          <p:nvPr/>
        </p:nvSpPr>
        <p:spPr>
          <a:xfrm>
            <a:off x="514389" y="2379508"/>
            <a:ext cx="614018" cy="4505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右矢印 6"/>
          <p:cNvSpPr/>
          <p:nvPr/>
        </p:nvSpPr>
        <p:spPr>
          <a:xfrm>
            <a:off x="514389" y="5565775"/>
            <a:ext cx="614018" cy="4505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コンテンツ プレースホルダー 2"/>
          <p:cNvSpPr txBox="1">
            <a:spLocks/>
          </p:cNvSpPr>
          <p:nvPr/>
        </p:nvSpPr>
        <p:spPr bwMode="auto">
          <a:xfrm>
            <a:off x="1176852" y="5544387"/>
            <a:ext cx="7083228" cy="501153"/>
          </a:xfrm>
          <a:prstGeom prst="rect">
            <a:avLst/>
          </a:prstGeom>
          <a:solidFill>
            <a:srgbClr val="FFF4D1"/>
          </a:solidFill>
          <a:ln>
            <a:noFill/>
          </a:ln>
          <a:effectLst>
            <a:outerShdw blurRad="50800" dist="38100" dir="2700000" algn="tl" rotWithShape="0">
              <a:prstClr val="black">
                <a:alpha val="40000"/>
              </a:prstClr>
            </a:outerShdw>
          </a:effectLst>
          <a:extLst/>
        </p:spPr>
        <p:txBody>
          <a:bodyPr vert="horz" wrap="square" lIns="91440" tIns="45720" rIns="91440" bIns="0" numCol="1" anchor="ctr"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文字列リテラルの</a:t>
            </a:r>
            <a:r>
              <a:rPr lang="ja-JP" altLang="en-US" dirty="0"/>
              <a:t>情報</a:t>
            </a:r>
            <a:r>
              <a:rPr lang="ja-JP" altLang="en-US" dirty="0" smtClean="0"/>
              <a:t>を抽出しなければならない</a:t>
            </a:r>
            <a:endParaRPr lang="en-US" altLang="ja-JP" dirty="0" smtClean="0"/>
          </a:p>
        </p:txBody>
      </p:sp>
      <p:sp>
        <p:nvSpPr>
          <p:cNvPr id="12" name="Rectangle 2"/>
          <p:cNvSpPr>
            <a:spLocks noChangeArrowheads="1"/>
          </p:cNvSpPr>
          <p:nvPr/>
        </p:nvSpPr>
        <p:spPr bwMode="auto">
          <a:xfrm>
            <a:off x="2135425" y="4486946"/>
            <a:ext cx="4919468" cy="707886"/>
          </a:xfrm>
          <a:prstGeom prst="rect">
            <a:avLst/>
          </a:prstGeom>
          <a:solidFill>
            <a:srgbClr val="E4EFF0"/>
          </a:solidFill>
          <a:ln>
            <a:noFill/>
          </a:ln>
          <a:effectLst>
            <a:outerShdw blurRad="50800" dist="38100" dir="2700000" algn="tl" rotWithShape="0">
              <a:prstClr val="black">
                <a:alpha val="40000"/>
              </a:prstClr>
            </a:outerShdw>
          </a:effectLst>
          <a:extLst/>
        </p:spPr>
        <p:txBody>
          <a:bodyPr vert="horz" wrap="square" lIns="91440" tIns="45720" rIns="91440" bIns="45720" numCol="1" anchor="ctr" anchorCtr="0" compatLnSpc="1">
            <a:prstTxWarp prst="textNoShape">
              <a:avLst/>
            </a:prstTxWarp>
            <a:spAutoFit/>
          </a:bodyPr>
          <a:lstStyle/>
          <a:p>
            <a:r>
              <a:rPr lang="fr-FR" altLang="ja-JP" sz="2000" dirty="0"/>
              <a:t>String </a:t>
            </a:r>
            <a:r>
              <a:rPr lang="fr-FR" altLang="ja-JP" sz="2000" dirty="0" smtClean="0"/>
              <a:t>x </a:t>
            </a:r>
            <a:r>
              <a:rPr lang="fr-FR" altLang="ja-JP" sz="2000" dirty="0"/>
              <a:t>= </a:t>
            </a:r>
            <a:r>
              <a:rPr lang="en-US" altLang="ja-JP" sz="2000" dirty="0" smtClean="0">
                <a:solidFill>
                  <a:srgbClr val="FF0000"/>
                </a:solidFill>
              </a:rPr>
              <a:t>“  </a:t>
            </a:r>
            <a:r>
              <a:rPr lang="en-US" altLang="ja-JP" sz="2000" dirty="0" smtClean="0">
                <a:solidFill>
                  <a:srgbClr val="00B0F0"/>
                </a:solidFill>
              </a:rPr>
              <a:t>String Literal in Java </a:t>
            </a:r>
            <a:r>
              <a:rPr lang="en-US" altLang="ja-JP" sz="2000" dirty="0" smtClean="0">
                <a:solidFill>
                  <a:srgbClr val="FF0000"/>
                </a:solidFill>
              </a:rPr>
              <a:t>”</a:t>
            </a:r>
            <a:r>
              <a:rPr lang="en-US" altLang="ja-JP" sz="2000" dirty="0" smtClean="0"/>
              <a:t>;</a:t>
            </a:r>
            <a:endParaRPr lang="en-US" altLang="ja-JP" sz="2000" dirty="0"/>
          </a:p>
          <a:p>
            <a:r>
              <a:rPr lang="fr-FR" altLang="ja-JP" sz="2000" dirty="0"/>
              <a:t>String y = </a:t>
            </a:r>
            <a:r>
              <a:rPr lang="en-US" altLang="ja-JP" sz="2000" dirty="0" smtClean="0">
                <a:solidFill>
                  <a:srgbClr val="FF0000"/>
                </a:solidFill>
              </a:rPr>
              <a:t>“ </a:t>
            </a:r>
            <a:r>
              <a:rPr lang="en-US" altLang="ja-JP" sz="2000" dirty="0" smtClean="0">
                <a:solidFill>
                  <a:srgbClr val="00B0F0"/>
                </a:solidFill>
              </a:rPr>
              <a:t>/* This is not a comment */ </a:t>
            </a:r>
            <a:r>
              <a:rPr lang="en-US" altLang="ja-JP" sz="2000" dirty="0" smtClean="0">
                <a:solidFill>
                  <a:srgbClr val="FF0000"/>
                </a:solidFill>
              </a:rPr>
              <a:t>”</a:t>
            </a:r>
            <a:r>
              <a:rPr lang="en-US" altLang="ja-JP" sz="2000" dirty="0" smtClean="0"/>
              <a:t>;</a:t>
            </a:r>
            <a:endParaRPr lang="en-US" altLang="ja-JP" sz="2000" dirty="0"/>
          </a:p>
        </p:txBody>
      </p:sp>
      <p:sp>
        <p:nvSpPr>
          <p:cNvPr id="13" name="コンテンツ プレースホルダー 2"/>
          <p:cNvSpPr txBox="1">
            <a:spLocks/>
          </p:cNvSpPr>
          <p:nvPr/>
        </p:nvSpPr>
        <p:spPr bwMode="auto">
          <a:xfrm>
            <a:off x="1006783" y="4353664"/>
            <a:ext cx="1128642" cy="421467"/>
          </a:xfrm>
          <a:prstGeom prst="rect">
            <a:avLst/>
          </a:prstGeom>
          <a:solidFill>
            <a:schemeClr val="bg1"/>
          </a:solidFill>
          <a:ln>
            <a:solidFill>
              <a:schemeClr val="tx1"/>
            </a:solidFill>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solidFill>
                  <a:srgbClr val="FF0000"/>
                </a:solidFill>
              </a:rPr>
              <a:t>例えば</a:t>
            </a:r>
            <a:endParaRPr lang="en-US" altLang="ja-JP" dirty="0" smtClean="0">
              <a:solidFill>
                <a:srgbClr val="FF0000"/>
              </a:solidFill>
            </a:endParaRPr>
          </a:p>
        </p:txBody>
      </p:sp>
    </p:spTree>
    <p:extLst>
      <p:ext uri="{BB962C8B-B14F-4D97-AF65-F5344CB8AC3E}">
        <p14:creationId xmlns:p14="http://schemas.microsoft.com/office/powerpoint/2010/main" val="2286794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コードクローン</a:t>
            </a:r>
            <a:r>
              <a:rPr lang="ja-JP" altLang="en-US" sz="3600" dirty="0" smtClean="0"/>
              <a:t>検出実験の目的</a:t>
            </a:r>
            <a:r>
              <a:rPr lang="ja-JP" altLang="en-US" sz="3600" dirty="0"/>
              <a:t>と対象</a:t>
            </a:r>
            <a:endParaRPr lang="en-US" altLang="ja-JP" sz="3600" dirty="0"/>
          </a:p>
        </p:txBody>
      </p:sp>
      <p:sp>
        <p:nvSpPr>
          <p:cNvPr id="3" name="コンテンツ プレースホルダー 2"/>
          <p:cNvSpPr>
            <a:spLocks noGrp="1"/>
          </p:cNvSpPr>
          <p:nvPr>
            <p:ph idx="1"/>
          </p:nvPr>
        </p:nvSpPr>
        <p:spPr>
          <a:xfrm>
            <a:off x="408755" y="1096933"/>
            <a:ext cx="8229600" cy="1234787"/>
          </a:xfrm>
        </p:spPr>
        <p:txBody>
          <a:bodyPr/>
          <a:lstStyle/>
          <a:p>
            <a:pPr marL="0" indent="0">
              <a:buNone/>
            </a:pPr>
            <a:r>
              <a:rPr lang="ja-JP" altLang="en-US" dirty="0" smtClean="0">
                <a:solidFill>
                  <a:srgbClr val="0070C0"/>
                </a:solidFill>
              </a:rPr>
              <a:t>目的</a:t>
            </a:r>
            <a:endParaRPr lang="en-US" altLang="ja-JP" dirty="0">
              <a:solidFill>
                <a:srgbClr val="0070C0"/>
              </a:solidFill>
            </a:endParaRPr>
          </a:p>
          <a:p>
            <a:pPr>
              <a:buFont typeface="Wingdings" panose="05000000000000000000" pitchFamily="2" charset="2"/>
              <a:buChar char="l"/>
            </a:pPr>
            <a:r>
              <a:rPr lang="ja-JP" altLang="en-US" dirty="0" smtClean="0"/>
              <a:t>抽出したコメントと予約語を表す正規表現を</a:t>
            </a:r>
            <a:r>
              <a:rPr lang="ja-JP" altLang="en-US" dirty="0"/>
              <a:t>用いて</a:t>
            </a:r>
            <a:r>
              <a:rPr lang="ja-JP" altLang="en-US" dirty="0" smtClean="0"/>
              <a:t>，コードクローン検出が可能であることを確認する</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36</a:t>
            </a:fld>
            <a:endParaRPr lang="ja-JP" altLang="en-US" dirty="0">
              <a:solidFill>
                <a:srgbClr val="000000"/>
              </a:solidFill>
            </a:endParaRPr>
          </a:p>
        </p:txBody>
      </p:sp>
      <p:sp>
        <p:nvSpPr>
          <p:cNvPr id="5" name="コンテンツ プレースホルダー 2"/>
          <p:cNvSpPr txBox="1">
            <a:spLocks/>
          </p:cNvSpPr>
          <p:nvPr/>
        </p:nvSpPr>
        <p:spPr bwMode="auto">
          <a:xfrm>
            <a:off x="408755" y="2468533"/>
            <a:ext cx="6152065" cy="380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solidFill>
                  <a:srgbClr val="0070C0"/>
                </a:solidFill>
              </a:rPr>
              <a:t>対象言語</a:t>
            </a:r>
            <a:endParaRPr lang="en-US" altLang="ja-JP" dirty="0" smtClean="0">
              <a:solidFill>
                <a:srgbClr val="0070C0"/>
              </a:solidFill>
            </a:endParaRPr>
          </a:p>
          <a:p>
            <a:pPr>
              <a:buFont typeface="Wingdings" panose="05000000000000000000" pitchFamily="2" charset="2"/>
              <a:buChar char="l"/>
            </a:pPr>
            <a:r>
              <a:rPr lang="en-US" altLang="ja-JP" dirty="0" smtClean="0"/>
              <a:t>43 </a:t>
            </a:r>
            <a:r>
              <a:rPr lang="ja-JP" altLang="en-US" dirty="0" smtClean="0"/>
              <a:t>の構文定義記述ファイルのうちから，コメントと予約語が抽出可能だった言語を選んだ</a:t>
            </a:r>
            <a:endParaRPr lang="en-US" altLang="ja-JP" dirty="0" smtClean="0"/>
          </a:p>
          <a:p>
            <a:pPr>
              <a:buFont typeface="Wingdings" panose="05000000000000000000" pitchFamily="2" charset="2"/>
              <a:buChar char="l"/>
            </a:pPr>
            <a:endParaRPr lang="en-US" altLang="ja-JP" dirty="0" smtClean="0"/>
          </a:p>
          <a:p>
            <a:pPr>
              <a:buFont typeface="Wingdings" panose="05000000000000000000" pitchFamily="2" charset="2"/>
              <a:buChar char="l"/>
            </a:pPr>
            <a:r>
              <a:rPr lang="ja-JP" altLang="en-US" dirty="0" smtClean="0"/>
              <a:t>さらに，コメントと予約語の変更が　　出来る程度に言語を理解しているものを </a:t>
            </a:r>
            <a:r>
              <a:rPr lang="en-US" altLang="ja-JP" dirty="0" smtClean="0"/>
              <a:t>9</a:t>
            </a:r>
            <a:r>
              <a:rPr lang="ja-JP" altLang="en-US" dirty="0" smtClean="0"/>
              <a:t> 言語選んだ</a:t>
            </a:r>
            <a:endParaRPr lang="en-US" altLang="ja-JP" dirty="0" smtClean="0"/>
          </a:p>
        </p:txBody>
      </p:sp>
      <p:graphicFrame>
        <p:nvGraphicFramePr>
          <p:cNvPr id="6" name="表 5"/>
          <p:cNvGraphicFramePr>
            <a:graphicFrameLocks noGrp="1"/>
          </p:cNvGraphicFramePr>
          <p:nvPr>
            <p:extLst>
              <p:ext uri="{D42A27DB-BD31-4B8C-83A1-F6EECF244321}">
                <p14:modId xmlns:p14="http://schemas.microsoft.com/office/powerpoint/2010/main" val="984228933"/>
              </p:ext>
            </p:extLst>
          </p:nvPr>
        </p:nvGraphicFramePr>
        <p:xfrm>
          <a:off x="6866831" y="2468533"/>
          <a:ext cx="1806899" cy="3955300"/>
        </p:xfrm>
        <a:graphic>
          <a:graphicData uri="http://schemas.openxmlformats.org/drawingml/2006/table">
            <a:tbl>
              <a:tblPr firstRow="1" bandRow="1">
                <a:tableStyleId>{5C22544A-7EE6-4342-B048-85BDC9FD1C3A}</a:tableStyleId>
              </a:tblPr>
              <a:tblGrid>
                <a:gridCol w="1806899">
                  <a:extLst>
                    <a:ext uri="{9D8B030D-6E8A-4147-A177-3AD203B41FA5}">
                      <a16:colId xmlns:a16="http://schemas.microsoft.com/office/drawing/2014/main" val="3166156172"/>
                    </a:ext>
                  </a:extLst>
                </a:gridCol>
              </a:tblGrid>
              <a:tr h="395530">
                <a:tc>
                  <a:txBody>
                    <a:bodyPr/>
                    <a:lstStyle/>
                    <a:p>
                      <a:pPr algn="ctr"/>
                      <a:r>
                        <a:rPr kumimoji="1" lang="ja-JP" altLang="en-US" sz="2000" b="0" dirty="0" smtClean="0">
                          <a:solidFill>
                            <a:schemeClr val="tx1"/>
                          </a:solidFill>
                          <a:latin typeface="メイリオ" panose="020B0604030504040204" pitchFamily="50" charset="-128"/>
                          <a:ea typeface="メイリオ" panose="020B0604030504040204" pitchFamily="50" charset="-128"/>
                        </a:rPr>
                        <a:t>対象ファイル</a:t>
                      </a:r>
                      <a:endParaRPr kumimoji="1" lang="ja-JP" altLang="en-US" sz="2000" b="0" dirty="0">
                        <a:solidFill>
                          <a:schemeClr val="tx1"/>
                        </a:solidFill>
                        <a:latin typeface="メイリオ" panose="020B0604030504040204" pitchFamily="50" charset="-128"/>
                        <a:ea typeface="メイリオ" panose="020B0604030504040204" pitchFamily="50" charset="-128"/>
                      </a:endParaRPr>
                    </a:p>
                  </a:txBody>
                  <a:tcPr marT="72000" marB="0" anchor="ctr"/>
                </a:tc>
                <a:extLst>
                  <a:ext uri="{0D108BD9-81ED-4DB2-BD59-A6C34878D82A}">
                    <a16:rowId xmlns:a16="http://schemas.microsoft.com/office/drawing/2014/main" val="2239662330"/>
                  </a:ext>
                </a:extLst>
              </a:tr>
              <a:tr h="395530">
                <a:tc>
                  <a:txBody>
                    <a:bodyPr/>
                    <a:lstStyle/>
                    <a:p>
                      <a:r>
                        <a:rPr kumimoji="1" lang="en-US" altLang="ja-JP" b="0" dirty="0" smtClean="0">
                          <a:solidFill>
                            <a:schemeClr val="tx1"/>
                          </a:solidFill>
                          <a:latin typeface="メイリオ" panose="020B0604030504040204" pitchFamily="50" charset="-128"/>
                          <a:ea typeface="メイリオ" panose="020B0604030504040204" pitchFamily="50" charset="-128"/>
                        </a:rPr>
                        <a:t>c</a:t>
                      </a: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marB="0" anchor="ctr"/>
                </a:tc>
                <a:extLst>
                  <a:ext uri="{0D108BD9-81ED-4DB2-BD59-A6C34878D82A}">
                    <a16:rowId xmlns:a16="http://schemas.microsoft.com/office/drawing/2014/main" val="2129693997"/>
                  </a:ext>
                </a:extLst>
              </a:tr>
              <a:tr h="395530">
                <a:tc>
                  <a:txBody>
                    <a:bodyPr/>
                    <a:lstStyle/>
                    <a:p>
                      <a:r>
                        <a:rPr kumimoji="1" lang="en-US" altLang="ja-JP" b="0" dirty="0" err="1" smtClean="0">
                          <a:solidFill>
                            <a:schemeClr val="tx1"/>
                          </a:solidFill>
                          <a:latin typeface="メイリオ" panose="020B0604030504040204" pitchFamily="50" charset="-128"/>
                          <a:ea typeface="メイリオ" panose="020B0604030504040204" pitchFamily="50" charset="-128"/>
                        </a:rPr>
                        <a:t>cpp</a:t>
                      </a: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marB="0" anchor="ctr"/>
                </a:tc>
                <a:extLst>
                  <a:ext uri="{0D108BD9-81ED-4DB2-BD59-A6C34878D82A}">
                    <a16:rowId xmlns:a16="http://schemas.microsoft.com/office/drawing/2014/main" val="455463594"/>
                  </a:ext>
                </a:extLst>
              </a:tr>
              <a:tr h="395530">
                <a:tc>
                  <a:txBody>
                    <a:bodyPr/>
                    <a:lstStyle/>
                    <a:p>
                      <a:r>
                        <a:rPr kumimoji="1" lang="en-US" altLang="ja-JP" b="0" dirty="0" err="1" smtClean="0">
                          <a:solidFill>
                            <a:schemeClr val="tx1"/>
                          </a:solidFill>
                          <a:latin typeface="メイリオ" panose="020B0604030504040204" pitchFamily="50" charset="-128"/>
                          <a:ea typeface="メイリオ" panose="020B0604030504040204" pitchFamily="50" charset="-128"/>
                        </a:rPr>
                        <a:t>csharp</a:t>
                      </a: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marB="0" anchor="ctr"/>
                </a:tc>
                <a:extLst>
                  <a:ext uri="{0D108BD9-81ED-4DB2-BD59-A6C34878D82A}">
                    <a16:rowId xmlns:a16="http://schemas.microsoft.com/office/drawing/2014/main" val="2903109178"/>
                  </a:ext>
                </a:extLst>
              </a:tr>
              <a:tr h="395530">
                <a:tc>
                  <a:txBody>
                    <a:bodyPr/>
                    <a:lstStyle/>
                    <a:p>
                      <a:r>
                        <a:rPr kumimoji="1" lang="en-US" altLang="ja-JP" b="0" dirty="0" err="1" smtClean="0">
                          <a:solidFill>
                            <a:schemeClr val="tx1"/>
                          </a:solidFill>
                          <a:latin typeface="メイリオ" panose="020B0604030504040204" pitchFamily="50" charset="-128"/>
                          <a:ea typeface="メイリオ" panose="020B0604030504040204" pitchFamily="50" charset="-128"/>
                        </a:rPr>
                        <a:t>golang</a:t>
                      </a: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marB="0" anchor="ctr"/>
                </a:tc>
                <a:extLst>
                  <a:ext uri="{0D108BD9-81ED-4DB2-BD59-A6C34878D82A}">
                    <a16:rowId xmlns:a16="http://schemas.microsoft.com/office/drawing/2014/main" val="1240312363"/>
                  </a:ext>
                </a:extLst>
              </a:tr>
              <a:tr h="395530">
                <a:tc>
                  <a:txBody>
                    <a:bodyPr/>
                    <a:lstStyle/>
                    <a:p>
                      <a:r>
                        <a:rPr kumimoji="1" lang="en-US" altLang="ja-JP" b="0" dirty="0" smtClean="0">
                          <a:solidFill>
                            <a:schemeClr val="tx1"/>
                          </a:solidFill>
                          <a:latin typeface="メイリオ" panose="020B0604030504040204" pitchFamily="50" charset="-128"/>
                          <a:ea typeface="メイリオ" panose="020B0604030504040204" pitchFamily="50" charset="-128"/>
                        </a:rPr>
                        <a:t>java9</a:t>
                      </a: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marB="0" anchor="ctr"/>
                </a:tc>
                <a:extLst>
                  <a:ext uri="{0D108BD9-81ED-4DB2-BD59-A6C34878D82A}">
                    <a16:rowId xmlns:a16="http://schemas.microsoft.com/office/drawing/2014/main" val="540859987"/>
                  </a:ext>
                </a:extLst>
              </a:tr>
              <a:tr h="395530">
                <a:tc>
                  <a:txBody>
                    <a:bodyPr/>
                    <a:lstStyle/>
                    <a:p>
                      <a:r>
                        <a:rPr kumimoji="1" lang="en-US" altLang="ja-JP" b="0" dirty="0" smtClean="0">
                          <a:solidFill>
                            <a:schemeClr val="tx1"/>
                          </a:solidFill>
                          <a:latin typeface="メイリオ" panose="020B0604030504040204" pitchFamily="50" charset="-128"/>
                          <a:ea typeface="メイリオ" panose="020B0604030504040204" pitchFamily="50" charset="-128"/>
                        </a:rPr>
                        <a:t>python3</a:t>
                      </a: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marB="0" anchor="ctr"/>
                </a:tc>
                <a:extLst>
                  <a:ext uri="{0D108BD9-81ED-4DB2-BD59-A6C34878D82A}">
                    <a16:rowId xmlns:a16="http://schemas.microsoft.com/office/drawing/2014/main" val="206398239"/>
                  </a:ext>
                </a:extLst>
              </a:tr>
              <a:tr h="395530">
                <a:tc>
                  <a:txBody>
                    <a:bodyPr/>
                    <a:lstStyle/>
                    <a:p>
                      <a:r>
                        <a:rPr kumimoji="1" lang="en-US" altLang="ja-JP" b="0" dirty="0" err="1" smtClean="0">
                          <a:solidFill>
                            <a:schemeClr val="tx1"/>
                          </a:solidFill>
                          <a:latin typeface="メイリオ" panose="020B0604030504040204" pitchFamily="50" charset="-128"/>
                          <a:ea typeface="メイリオ" panose="020B0604030504040204" pitchFamily="50" charset="-128"/>
                        </a:rPr>
                        <a:t>smalltalk</a:t>
                      </a: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marB="0" anchor="ctr"/>
                </a:tc>
                <a:extLst>
                  <a:ext uri="{0D108BD9-81ED-4DB2-BD59-A6C34878D82A}">
                    <a16:rowId xmlns:a16="http://schemas.microsoft.com/office/drawing/2014/main" val="2256069051"/>
                  </a:ext>
                </a:extLst>
              </a:tr>
              <a:tr h="395530">
                <a:tc>
                  <a:txBody>
                    <a:bodyPr/>
                    <a:lstStyle/>
                    <a:p>
                      <a:r>
                        <a:rPr kumimoji="1" lang="en-US" altLang="ja-JP" b="0" dirty="0" err="1" smtClean="0">
                          <a:solidFill>
                            <a:schemeClr val="tx1"/>
                          </a:solidFill>
                          <a:latin typeface="メイリオ" panose="020B0604030504040204" pitchFamily="50" charset="-128"/>
                          <a:ea typeface="メイリオ" panose="020B0604030504040204" pitchFamily="50" charset="-128"/>
                        </a:rPr>
                        <a:t>vhdl</a:t>
                      </a: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marB="0" anchor="ctr"/>
                </a:tc>
                <a:extLst>
                  <a:ext uri="{0D108BD9-81ED-4DB2-BD59-A6C34878D82A}">
                    <a16:rowId xmlns:a16="http://schemas.microsoft.com/office/drawing/2014/main" val="3594983829"/>
                  </a:ext>
                </a:extLst>
              </a:tr>
              <a:tr h="395530">
                <a:tc>
                  <a:txBody>
                    <a:bodyPr/>
                    <a:lstStyle/>
                    <a:p>
                      <a:r>
                        <a:rPr kumimoji="1" lang="en-US" altLang="ja-JP" b="0" dirty="0" err="1" smtClean="0">
                          <a:solidFill>
                            <a:schemeClr val="tx1"/>
                          </a:solidFill>
                          <a:latin typeface="メイリオ" panose="020B0604030504040204" pitchFamily="50" charset="-128"/>
                          <a:ea typeface="メイリオ" panose="020B0604030504040204" pitchFamily="50" charset="-128"/>
                        </a:rPr>
                        <a:t>visualbasic</a:t>
                      </a:r>
                      <a:endParaRPr kumimoji="1" lang="ja-JP" altLang="en-US" b="0" dirty="0">
                        <a:solidFill>
                          <a:schemeClr val="tx1"/>
                        </a:solidFill>
                        <a:latin typeface="メイリオ" panose="020B0604030504040204" pitchFamily="50" charset="-128"/>
                        <a:ea typeface="メイリオ" panose="020B0604030504040204" pitchFamily="50" charset="-128"/>
                      </a:endParaRPr>
                    </a:p>
                  </a:txBody>
                  <a:tcPr marB="0" anchor="ctr"/>
                </a:tc>
                <a:extLst>
                  <a:ext uri="{0D108BD9-81ED-4DB2-BD59-A6C34878D82A}">
                    <a16:rowId xmlns:a16="http://schemas.microsoft.com/office/drawing/2014/main" val="907246480"/>
                  </a:ext>
                </a:extLst>
              </a:tr>
            </a:tbl>
          </a:graphicData>
        </a:graphic>
      </p:graphicFrame>
    </p:spTree>
    <p:extLst>
      <p:ext uri="{BB962C8B-B14F-4D97-AF65-F5344CB8AC3E}">
        <p14:creationId xmlns:p14="http://schemas.microsoft.com/office/powerpoint/2010/main" val="1844828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a:t>コードクローン</a:t>
            </a:r>
            <a:r>
              <a:rPr lang="ja-JP" altLang="en-US" sz="3600" dirty="0" smtClean="0"/>
              <a:t>検出実験の目的</a:t>
            </a:r>
            <a:r>
              <a:rPr lang="ja-JP" altLang="en-US" sz="3600" dirty="0"/>
              <a:t>と対象</a:t>
            </a:r>
            <a:endParaRPr lang="en-US" altLang="ja-JP" sz="3600" dirty="0"/>
          </a:p>
        </p:txBody>
      </p:sp>
      <p:sp>
        <p:nvSpPr>
          <p:cNvPr id="3" name="コンテンツ プレースホルダー 2"/>
          <p:cNvSpPr>
            <a:spLocks noGrp="1"/>
          </p:cNvSpPr>
          <p:nvPr>
            <p:ph idx="1"/>
          </p:nvPr>
        </p:nvSpPr>
        <p:spPr>
          <a:xfrm>
            <a:off x="408755" y="1096933"/>
            <a:ext cx="8229600" cy="5087967"/>
          </a:xfrm>
        </p:spPr>
        <p:txBody>
          <a:bodyPr/>
          <a:lstStyle/>
          <a:p>
            <a:pPr marL="0" indent="0">
              <a:buNone/>
            </a:pPr>
            <a:r>
              <a:rPr lang="ja-JP" altLang="en-US" dirty="0" smtClean="0">
                <a:solidFill>
                  <a:srgbClr val="0070C0"/>
                </a:solidFill>
              </a:rPr>
              <a:t>手法</a:t>
            </a:r>
            <a:endParaRPr lang="en-US" altLang="ja-JP" dirty="0" smtClean="0"/>
          </a:p>
          <a:p>
            <a:pPr>
              <a:buFont typeface="Wingdings" panose="05000000000000000000" pitchFamily="2" charset="2"/>
              <a:buChar char="l"/>
            </a:pPr>
            <a:r>
              <a:rPr lang="ja-JP" altLang="en-US" dirty="0" smtClean="0"/>
              <a:t>対象言語の任意</a:t>
            </a:r>
            <a:r>
              <a:rPr lang="ja-JP" altLang="en-US" dirty="0"/>
              <a:t>の </a:t>
            </a:r>
            <a:r>
              <a:rPr lang="en-US" altLang="ja-JP" dirty="0"/>
              <a:t>1 </a:t>
            </a:r>
            <a:r>
              <a:rPr lang="ja-JP" altLang="en-US" dirty="0" err="1"/>
              <a:t>つの</a:t>
            </a:r>
            <a:r>
              <a:rPr lang="ja-JP" altLang="en-US" dirty="0"/>
              <a:t>ソースコードを</a:t>
            </a:r>
            <a:r>
              <a:rPr lang="ja-JP" altLang="en-US" dirty="0" smtClean="0"/>
              <a:t>用意する</a:t>
            </a:r>
            <a:endParaRPr lang="en-US" altLang="ja-JP" dirty="0" smtClean="0"/>
          </a:p>
          <a:p>
            <a:pPr>
              <a:buFont typeface="Wingdings" panose="05000000000000000000" pitchFamily="2" charset="2"/>
              <a:buChar char="l"/>
            </a:pPr>
            <a:endParaRPr lang="en-US" altLang="ja-JP" dirty="0" smtClean="0"/>
          </a:p>
          <a:p>
            <a:pPr>
              <a:buFont typeface="Wingdings" panose="05000000000000000000" pitchFamily="2" charset="2"/>
              <a:buChar char="l"/>
            </a:pPr>
            <a:r>
              <a:rPr lang="ja-JP" altLang="en-US" dirty="0" smtClean="0"/>
              <a:t>そのソースコードのコピーを作り，対象言語の文法の　コメントを追加して変数名を変更する</a:t>
            </a:r>
            <a:endParaRPr lang="en-US" altLang="ja-JP" dirty="0" smtClean="0"/>
          </a:p>
          <a:p>
            <a:pPr marL="0" indent="0">
              <a:buNone/>
            </a:pPr>
            <a:endParaRPr lang="en-US" altLang="ja-JP" dirty="0" smtClean="0"/>
          </a:p>
          <a:p>
            <a:pPr>
              <a:buFont typeface="Wingdings" panose="05000000000000000000" pitchFamily="2" charset="2"/>
              <a:buChar char="l"/>
            </a:pPr>
            <a:r>
              <a:rPr lang="ja-JP" altLang="en-US" dirty="0" smtClean="0"/>
              <a:t>オリジナルとコピーのソースコードが，タイプ </a:t>
            </a:r>
            <a:r>
              <a:rPr lang="en-US" altLang="ja-JP" dirty="0" smtClean="0"/>
              <a:t>2 </a:t>
            </a:r>
            <a:r>
              <a:rPr lang="ja-JP" altLang="en-US" dirty="0" smtClean="0"/>
              <a:t>の　　コードクローンとして検出されることを確認する</a:t>
            </a:r>
            <a:endParaRPr lang="en-US" altLang="ja-JP" dirty="0" smtClean="0"/>
          </a:p>
          <a:p>
            <a:pPr>
              <a:buFont typeface="Wingdings" panose="05000000000000000000" pitchFamily="2" charset="2"/>
              <a:buChar char="l"/>
            </a:pPr>
            <a:endParaRPr lang="en-US" altLang="ja-JP" dirty="0"/>
          </a:p>
          <a:p>
            <a:pPr marL="0" indent="0">
              <a:buNone/>
            </a:pPr>
            <a:r>
              <a:rPr lang="ja-JP" altLang="en-US" dirty="0" smtClean="0">
                <a:solidFill>
                  <a:srgbClr val="0070C0"/>
                </a:solidFill>
              </a:rPr>
              <a:t>結果</a:t>
            </a:r>
            <a:endParaRPr lang="en-US" altLang="ja-JP" dirty="0">
              <a:solidFill>
                <a:srgbClr val="0070C0"/>
              </a:solidFill>
            </a:endParaRPr>
          </a:p>
          <a:p>
            <a:pPr>
              <a:buFont typeface="Wingdings" panose="05000000000000000000" pitchFamily="2" charset="2"/>
              <a:buChar char="l"/>
            </a:pPr>
            <a:r>
              <a:rPr lang="ja-JP" altLang="en-US" dirty="0"/>
              <a:t>全て</a:t>
            </a:r>
            <a:r>
              <a:rPr lang="ja-JP" altLang="en-US" dirty="0" smtClean="0"/>
              <a:t>の言語でタイプ </a:t>
            </a:r>
            <a:r>
              <a:rPr lang="en-US" altLang="ja-JP" dirty="0" smtClean="0"/>
              <a:t>2 </a:t>
            </a:r>
            <a:r>
              <a:rPr lang="ja-JP" altLang="en-US" dirty="0" smtClean="0"/>
              <a:t>のコードクローン</a:t>
            </a:r>
            <a:r>
              <a:rPr lang="ja-JP" altLang="en-US" dirty="0"/>
              <a:t>を</a:t>
            </a:r>
            <a:r>
              <a:rPr lang="ja-JP" altLang="en-US" dirty="0" smtClean="0"/>
              <a:t>検出出来る　ことを確認した</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37</a:t>
            </a:fld>
            <a:endParaRPr lang="ja-JP" altLang="en-US" dirty="0">
              <a:solidFill>
                <a:srgbClr val="000000"/>
              </a:solidFill>
            </a:endParaRPr>
          </a:p>
        </p:txBody>
      </p:sp>
    </p:spTree>
    <p:extLst>
      <p:ext uri="{BB962C8B-B14F-4D97-AF65-F5344CB8AC3E}">
        <p14:creationId xmlns:p14="http://schemas.microsoft.com/office/powerpoint/2010/main" val="11916186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457200" y="2420788"/>
            <a:ext cx="8229600" cy="3212369"/>
          </a:xfrm>
          <a:prstGeom prst="roundRect">
            <a:avLst/>
          </a:prstGeom>
          <a:solidFill>
            <a:schemeClr val="bg1"/>
          </a:solidFill>
          <a:ln w="19050">
            <a:solidFill>
              <a:srgbClr val="4C84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sz="3200" dirty="0" smtClean="0"/>
              <a:t>コードクローン検出ツール</a:t>
            </a:r>
            <a:r>
              <a:rPr kumimoji="1" lang="en-US" altLang="ja-JP" sz="3200" dirty="0" smtClean="0"/>
              <a:t>: CCFinderX</a:t>
            </a:r>
            <a:r>
              <a:rPr lang="en-US" altLang="ja-JP" sz="1800" dirty="0" smtClean="0"/>
              <a:t>[2]</a:t>
            </a:r>
            <a:endParaRPr kumimoji="1" lang="ja-JP" altLang="en-US" sz="3200" dirty="0"/>
          </a:p>
        </p:txBody>
      </p:sp>
      <p:sp>
        <p:nvSpPr>
          <p:cNvPr id="3" name="コンテンツ プレースホルダー 2"/>
          <p:cNvSpPr>
            <a:spLocks noGrp="1"/>
          </p:cNvSpPr>
          <p:nvPr>
            <p:ph idx="1"/>
          </p:nvPr>
        </p:nvSpPr>
        <p:spPr>
          <a:xfrm>
            <a:off x="408755" y="1096933"/>
            <a:ext cx="8229600" cy="919071"/>
          </a:xfrm>
        </p:spPr>
        <p:txBody>
          <a:bodyPr/>
          <a:lstStyle/>
          <a:p>
            <a:pPr>
              <a:buFont typeface="Wingdings" panose="05000000000000000000" pitchFamily="2" charset="2"/>
              <a:buChar char="l"/>
            </a:pPr>
            <a:r>
              <a:rPr lang="en-US" altLang="ja-JP" dirty="0" smtClean="0"/>
              <a:t>CCFinderX </a:t>
            </a:r>
            <a:r>
              <a:rPr lang="ja-JP" altLang="en-US" dirty="0" smtClean="0"/>
              <a:t>は</a:t>
            </a:r>
            <a:r>
              <a:rPr lang="ja-JP" altLang="en-US" dirty="0"/>
              <a:t>コードクローン検出ツールであり，　　　　多くの企業や研究で使用されて</a:t>
            </a:r>
            <a:r>
              <a:rPr lang="ja-JP" altLang="en-US" dirty="0" smtClean="0"/>
              <a:t>いる</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4</a:t>
            </a:fld>
            <a:endParaRPr lang="ja-JP" altLang="en-US" dirty="0">
              <a:solidFill>
                <a:srgbClr val="000000"/>
              </a:solidFill>
            </a:endParaRPr>
          </a:p>
        </p:txBody>
      </p:sp>
      <p:sp>
        <p:nvSpPr>
          <p:cNvPr id="7" name="コンテンツ プレースホルダー 2"/>
          <p:cNvSpPr txBox="1">
            <a:spLocks/>
          </p:cNvSpPr>
          <p:nvPr/>
        </p:nvSpPr>
        <p:spPr bwMode="auto">
          <a:xfrm>
            <a:off x="686336" y="2655373"/>
            <a:ext cx="7905378" cy="2944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buFont typeface="Wingdings" panose="05000000000000000000" pitchFamily="2" charset="2"/>
              <a:buChar char="Ø"/>
            </a:pPr>
            <a:r>
              <a:rPr lang="en-US" altLang="ja-JP" dirty="0" smtClean="0"/>
              <a:t>C/C++, C#, COBOL, Visual Basic</a:t>
            </a:r>
            <a:r>
              <a:rPr lang="ja-JP" altLang="en-US" dirty="0" smtClean="0"/>
              <a:t>に対応している</a:t>
            </a:r>
            <a:endParaRPr lang="en-US" altLang="ja-JP" dirty="0" smtClean="0"/>
          </a:p>
          <a:p>
            <a:pPr>
              <a:buFont typeface="Wingdings" panose="05000000000000000000" pitchFamily="2" charset="2"/>
              <a:buChar char="Ø"/>
            </a:pPr>
            <a:endParaRPr lang="en-US" altLang="ja-JP" dirty="0" smtClean="0"/>
          </a:p>
          <a:p>
            <a:pPr>
              <a:buFont typeface="Wingdings" panose="05000000000000000000" pitchFamily="2" charset="2"/>
              <a:buChar char="Ø"/>
            </a:pPr>
            <a:r>
              <a:rPr lang="ja-JP" altLang="en-US" dirty="0" smtClean="0"/>
              <a:t>ソースコードを言語の文法に沿って</a:t>
            </a:r>
            <a:r>
              <a:rPr lang="ja-JP" altLang="en-US" dirty="0" smtClean="0">
                <a:solidFill>
                  <a:srgbClr val="FF0000"/>
                </a:solidFill>
              </a:rPr>
              <a:t>字句解析</a:t>
            </a:r>
            <a:r>
              <a:rPr lang="ja-JP" altLang="en-US" dirty="0" smtClean="0"/>
              <a:t>を行い，　　</a:t>
            </a:r>
            <a:r>
              <a:rPr lang="ja-JP" altLang="en-US" dirty="0">
                <a:solidFill>
                  <a:srgbClr val="00B0F0"/>
                </a:solidFill>
              </a:rPr>
              <a:t>字句</a:t>
            </a:r>
            <a:r>
              <a:rPr lang="ja-JP" altLang="en-US" dirty="0" smtClean="0">
                <a:solidFill>
                  <a:srgbClr val="00B0F0"/>
                </a:solidFill>
              </a:rPr>
              <a:t>単位</a:t>
            </a:r>
            <a:r>
              <a:rPr lang="ja-JP" altLang="en-US" dirty="0" smtClean="0"/>
              <a:t>のコードクローンを検出する</a:t>
            </a:r>
            <a:endParaRPr lang="en-US" altLang="ja-JP" dirty="0" smtClean="0"/>
          </a:p>
          <a:p>
            <a:pPr marL="0" indent="0">
              <a:buNone/>
            </a:pPr>
            <a:endParaRPr lang="en-US" altLang="ja-JP" dirty="0" smtClean="0"/>
          </a:p>
          <a:p>
            <a:pPr>
              <a:buFont typeface="Wingdings" panose="05000000000000000000" pitchFamily="2" charset="2"/>
              <a:buChar char="Ø"/>
            </a:pPr>
            <a:r>
              <a:rPr lang="ja-JP" altLang="en-US" dirty="0" smtClean="0"/>
              <a:t>識別子やリテラルを表す</a:t>
            </a:r>
            <a:r>
              <a:rPr lang="ja-JP" altLang="en-US" dirty="0"/>
              <a:t>字句</a:t>
            </a:r>
            <a:r>
              <a:rPr lang="ja-JP" altLang="en-US" dirty="0" smtClean="0"/>
              <a:t>を判別することで，　　　　　 </a:t>
            </a:r>
            <a:r>
              <a:rPr lang="ja-JP" altLang="en-US" dirty="0" smtClean="0">
                <a:solidFill>
                  <a:srgbClr val="00B0F0"/>
                </a:solidFill>
              </a:rPr>
              <a:t>タイプ </a:t>
            </a:r>
            <a:r>
              <a:rPr lang="en-US" altLang="ja-JP" dirty="0" smtClean="0">
                <a:solidFill>
                  <a:srgbClr val="00B0F0"/>
                </a:solidFill>
              </a:rPr>
              <a:t>2 </a:t>
            </a:r>
            <a:r>
              <a:rPr lang="ja-JP" altLang="en-US" dirty="0" smtClean="0"/>
              <a:t>のコードクローンを検出する</a:t>
            </a:r>
            <a:endParaRPr lang="ja-JP" altLang="en-US" dirty="0"/>
          </a:p>
        </p:txBody>
      </p:sp>
      <p:sp>
        <p:nvSpPr>
          <p:cNvPr id="8" name="コンテンツ プレースホルダー 2"/>
          <p:cNvSpPr txBox="1">
            <a:spLocks/>
          </p:cNvSpPr>
          <p:nvPr/>
        </p:nvSpPr>
        <p:spPr bwMode="auto">
          <a:xfrm>
            <a:off x="888617" y="2204643"/>
            <a:ext cx="2843628" cy="416228"/>
          </a:xfrm>
          <a:prstGeom prst="rect">
            <a:avLst/>
          </a:prstGeom>
          <a:solidFill>
            <a:schemeClr val="bg1"/>
          </a:solidFill>
          <a:ln>
            <a:noFill/>
          </a:ln>
          <a:effectLs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en-US" altLang="ja-JP" dirty="0" smtClean="0"/>
              <a:t>CCFinderX </a:t>
            </a:r>
            <a:r>
              <a:rPr lang="ja-JP" altLang="en-US" dirty="0" smtClean="0"/>
              <a:t>の特徴</a:t>
            </a:r>
            <a:endParaRPr lang="ja-JP" altLang="en-US" dirty="0"/>
          </a:p>
        </p:txBody>
      </p:sp>
      <p:sp>
        <p:nvSpPr>
          <p:cNvPr id="9" name="テキスト ボックス 8"/>
          <p:cNvSpPr txBox="1"/>
          <p:nvPr/>
        </p:nvSpPr>
        <p:spPr>
          <a:xfrm>
            <a:off x="547448" y="6148552"/>
            <a:ext cx="8200312" cy="292283"/>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[2</a:t>
            </a:r>
            <a:r>
              <a:rPr lang="en-US" altLang="ja-JP" sz="1200" dirty="0"/>
              <a:t>] </a:t>
            </a:r>
            <a:r>
              <a:rPr lang="en-US" altLang="ja-JP" sz="1200" dirty="0" smtClean="0"/>
              <a:t>CCFinder </a:t>
            </a:r>
            <a:r>
              <a:rPr lang="ja-JP" altLang="en-US" sz="1200" dirty="0" smtClean="0"/>
              <a:t>ホームページ </a:t>
            </a:r>
            <a:r>
              <a:rPr lang="en-US" altLang="ja-JP" sz="1200" dirty="0" smtClean="0"/>
              <a:t>http</a:t>
            </a:r>
            <a:r>
              <a:rPr lang="en-US" altLang="ja-JP" sz="1200" dirty="0"/>
              <a:t>://www.ccfinder.net/ccfinderxos-j.html</a:t>
            </a:r>
            <a:endParaRPr kumimoji="1" lang="ja-JP" altLang="en-US" sz="1200" dirty="0"/>
          </a:p>
        </p:txBody>
      </p:sp>
    </p:spTree>
    <p:extLst>
      <p:ext uri="{BB962C8B-B14F-4D97-AF65-F5344CB8AC3E}">
        <p14:creationId xmlns:p14="http://schemas.microsoft.com/office/powerpoint/2010/main" val="18857396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角丸四角形 32"/>
          <p:cNvSpPr/>
          <p:nvPr/>
        </p:nvSpPr>
        <p:spPr>
          <a:xfrm>
            <a:off x="352040" y="2062871"/>
            <a:ext cx="3327499" cy="2957247"/>
          </a:xfrm>
          <a:prstGeom prst="roundRect">
            <a:avLst/>
          </a:pr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smtClean="0"/>
              <a:t>CCFinderX </a:t>
            </a:r>
            <a:r>
              <a:rPr kumimoji="1" lang="ja-JP" altLang="en-US" dirty="0" smtClean="0"/>
              <a:t>の処理概要（字句解析）</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5</a:t>
            </a:fld>
            <a:endParaRPr lang="ja-JP" altLang="en-US">
              <a:solidFill>
                <a:srgbClr val="000000"/>
              </a:solidFill>
            </a:endParaRPr>
          </a:p>
        </p:txBody>
      </p:sp>
      <p:sp>
        <p:nvSpPr>
          <p:cNvPr id="31" name="Text Box 5"/>
          <p:cNvSpPr txBox="1">
            <a:spLocks noChangeArrowheads="1"/>
          </p:cNvSpPr>
          <p:nvPr/>
        </p:nvSpPr>
        <p:spPr bwMode="auto">
          <a:xfrm>
            <a:off x="756023" y="1523952"/>
            <a:ext cx="25313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ソースファイル</a:t>
            </a:r>
            <a:endParaRPr lang="en-US" altLang="ja-JP" sz="2000" dirty="0">
              <a:latin typeface="メイリオ" panose="020B0604030504040204" pitchFamily="50" charset="-128"/>
              <a:ea typeface="メイリオ" panose="020B0604030504040204" pitchFamily="50" charset="-128"/>
            </a:endParaRPr>
          </a:p>
        </p:txBody>
      </p:sp>
      <p:sp>
        <p:nvSpPr>
          <p:cNvPr id="32" name="Text Box 6"/>
          <p:cNvSpPr txBox="1">
            <a:spLocks noChangeArrowheads="1"/>
          </p:cNvSpPr>
          <p:nvPr/>
        </p:nvSpPr>
        <p:spPr bwMode="auto">
          <a:xfrm>
            <a:off x="750126" y="2441915"/>
            <a:ext cx="2531326" cy="400110"/>
          </a:xfrm>
          <a:prstGeom prst="rect">
            <a:avLst/>
          </a:prstGeom>
          <a:solidFill>
            <a:srgbClr val="D5FFDC"/>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字句解析</a:t>
            </a:r>
            <a:endParaRPr lang="en-US" altLang="ja-JP" sz="2000" dirty="0">
              <a:latin typeface="メイリオ" panose="020B0604030504040204" pitchFamily="50" charset="-128"/>
              <a:ea typeface="メイリオ" panose="020B0604030504040204" pitchFamily="50" charset="-128"/>
            </a:endParaRPr>
          </a:p>
        </p:txBody>
      </p:sp>
      <p:sp>
        <p:nvSpPr>
          <p:cNvPr id="35" name="Text Box 7"/>
          <p:cNvSpPr txBox="1">
            <a:spLocks noChangeArrowheads="1"/>
          </p:cNvSpPr>
          <p:nvPr/>
        </p:nvSpPr>
        <p:spPr bwMode="auto">
          <a:xfrm>
            <a:off x="750126" y="3406413"/>
            <a:ext cx="2531326" cy="400110"/>
          </a:xfrm>
          <a:prstGeom prst="rect">
            <a:avLst/>
          </a:prstGeom>
          <a:solidFill>
            <a:srgbClr val="AFCEEB">
              <a:alpha val="49804"/>
            </a:srgbClr>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chemeClr val="tx1">
                    <a:lumMod val="50000"/>
                    <a:lumOff val="50000"/>
                  </a:schemeClr>
                </a:solidFill>
                <a:latin typeface="メイリオ" panose="020B0604030504040204" pitchFamily="50" charset="-128"/>
                <a:ea typeface="メイリオ" panose="020B0604030504040204" pitchFamily="50" charset="-128"/>
              </a:rPr>
              <a:t>変換処理</a:t>
            </a:r>
            <a:endParaRPr lang="en-US" altLang="ja-JP" sz="2000" dirty="0">
              <a:solidFill>
                <a:schemeClr val="tx1">
                  <a:lumMod val="50000"/>
                  <a:lumOff val="50000"/>
                </a:schemeClr>
              </a:solidFill>
              <a:latin typeface="メイリオ" panose="020B0604030504040204" pitchFamily="50" charset="-128"/>
              <a:ea typeface="メイリオ" panose="020B0604030504040204" pitchFamily="50" charset="-128"/>
            </a:endParaRPr>
          </a:p>
        </p:txBody>
      </p:sp>
      <p:sp>
        <p:nvSpPr>
          <p:cNvPr id="36" name="Text Box 9"/>
          <p:cNvSpPr txBox="1">
            <a:spLocks noChangeArrowheads="1"/>
          </p:cNvSpPr>
          <p:nvPr/>
        </p:nvSpPr>
        <p:spPr bwMode="auto">
          <a:xfrm>
            <a:off x="750126" y="4370912"/>
            <a:ext cx="2531326" cy="400110"/>
          </a:xfrm>
          <a:prstGeom prst="rect">
            <a:avLst/>
          </a:prstGeom>
          <a:solidFill>
            <a:srgbClr val="FFFFCC">
              <a:alpha val="49804"/>
            </a:srgbClr>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chemeClr val="tx1">
                    <a:lumMod val="50000"/>
                    <a:lumOff val="50000"/>
                  </a:schemeClr>
                </a:solidFill>
                <a:latin typeface="メイリオ" panose="020B0604030504040204" pitchFamily="50" charset="-128"/>
                <a:ea typeface="メイリオ" panose="020B0604030504040204" pitchFamily="50" charset="-128"/>
              </a:rPr>
              <a:t>クローン</a:t>
            </a:r>
            <a:r>
              <a:rPr lang="ja-JP" altLang="en-US" sz="2000" dirty="0" smtClean="0">
                <a:solidFill>
                  <a:schemeClr val="tx1">
                    <a:lumMod val="50000"/>
                    <a:lumOff val="50000"/>
                  </a:schemeClr>
                </a:solidFill>
                <a:latin typeface="メイリオ" panose="020B0604030504040204" pitchFamily="50" charset="-128"/>
                <a:ea typeface="メイリオ" panose="020B0604030504040204" pitchFamily="50" charset="-128"/>
              </a:rPr>
              <a:t>検出・出力</a:t>
            </a:r>
            <a:endParaRPr lang="en-US" altLang="ja-JP" sz="2000" dirty="0">
              <a:solidFill>
                <a:schemeClr val="tx1">
                  <a:lumMod val="50000"/>
                  <a:lumOff val="50000"/>
                </a:schemeClr>
              </a:solidFill>
              <a:latin typeface="メイリオ" panose="020B0604030504040204" pitchFamily="50" charset="-128"/>
              <a:ea typeface="メイリオ" panose="020B0604030504040204" pitchFamily="50" charset="-128"/>
            </a:endParaRPr>
          </a:p>
        </p:txBody>
      </p:sp>
      <p:sp>
        <p:nvSpPr>
          <p:cNvPr id="42" name="Rectangle 14"/>
          <p:cNvSpPr>
            <a:spLocks noChangeArrowheads="1"/>
          </p:cNvSpPr>
          <p:nvPr/>
        </p:nvSpPr>
        <p:spPr bwMode="auto">
          <a:xfrm>
            <a:off x="739781" y="5309290"/>
            <a:ext cx="25449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クローン</a:t>
            </a:r>
            <a:r>
              <a:rPr lang="ja-JP" altLang="en-US" sz="2000" dirty="0">
                <a:latin typeface="メイリオ" panose="020B0604030504040204" pitchFamily="50" charset="-128"/>
                <a:ea typeface="メイリオ" panose="020B0604030504040204" pitchFamily="50" charset="-128"/>
              </a:rPr>
              <a:t>位置情報</a:t>
            </a:r>
            <a:endParaRPr lang="en-US" altLang="ja-JP" sz="2000" dirty="0">
              <a:latin typeface="メイリオ" panose="020B0604030504040204" pitchFamily="50" charset="-128"/>
              <a:ea typeface="メイリオ" panose="020B0604030504040204" pitchFamily="50" charset="-128"/>
            </a:endParaRPr>
          </a:p>
        </p:txBody>
      </p:sp>
      <p:sp>
        <p:nvSpPr>
          <p:cNvPr id="6" name="下矢印 5"/>
          <p:cNvSpPr/>
          <p:nvPr/>
        </p:nvSpPr>
        <p:spPr>
          <a:xfrm>
            <a:off x="1791594" y="1957178"/>
            <a:ext cx="460184" cy="379681"/>
          </a:xfrm>
          <a:prstGeom prst="downArrow">
            <a:avLst/>
          </a:prstGeom>
          <a:solidFill>
            <a:srgbClr val="BEFAC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下矢印 33"/>
          <p:cNvSpPr/>
          <p:nvPr/>
        </p:nvSpPr>
        <p:spPr>
          <a:xfrm>
            <a:off x="1782157" y="2934378"/>
            <a:ext cx="460184" cy="379681"/>
          </a:xfrm>
          <a:prstGeom prst="downArrow">
            <a:avLst/>
          </a:prstGeom>
          <a:solidFill>
            <a:srgbClr val="D7E7F5"/>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下矢印 42"/>
          <p:cNvSpPr/>
          <p:nvPr/>
        </p:nvSpPr>
        <p:spPr>
          <a:xfrm>
            <a:off x="1782157" y="3898877"/>
            <a:ext cx="460184" cy="379681"/>
          </a:xfrm>
          <a:prstGeom prst="downArrow">
            <a:avLst/>
          </a:prstGeom>
          <a:solidFill>
            <a:srgbClr val="FFFFCC"/>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下矢印 44"/>
          <p:cNvSpPr/>
          <p:nvPr/>
        </p:nvSpPr>
        <p:spPr>
          <a:xfrm>
            <a:off x="1782157" y="4863376"/>
            <a:ext cx="460184" cy="379681"/>
          </a:xfrm>
          <a:prstGeom prst="downArrow">
            <a:avLst/>
          </a:prstGeom>
          <a:solidFill>
            <a:schemeClr val="accent6">
              <a:lumMod val="20000"/>
              <a:lumOff val="80000"/>
            </a:schemeClr>
          </a:solidFill>
          <a:ln w="12700">
            <a:solidFill>
              <a:srgbClr val="80808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9" name="角丸四角形吹き出し 8"/>
          <p:cNvSpPr/>
          <p:nvPr/>
        </p:nvSpPr>
        <p:spPr>
          <a:xfrm>
            <a:off x="3898329" y="1269242"/>
            <a:ext cx="4770276" cy="1730938"/>
          </a:xfrm>
          <a:prstGeom prst="wedgeRoundRectCallout">
            <a:avLst>
              <a:gd name="adj1" fmla="val -59625"/>
              <a:gd name="adj2" fmla="val 26290"/>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Rectangle 2"/>
          <p:cNvSpPr>
            <a:spLocks noChangeArrowheads="1"/>
          </p:cNvSpPr>
          <p:nvPr/>
        </p:nvSpPr>
        <p:spPr bwMode="auto">
          <a:xfrm>
            <a:off x="4230225" y="1493862"/>
            <a:ext cx="4159656" cy="400110"/>
          </a:xfrm>
          <a:prstGeom prst="rect">
            <a:avLst/>
          </a:prstGeom>
          <a:noFill/>
          <a:ln>
            <a:solidFill>
              <a:schemeClr val="tx1"/>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2000" spc="130" dirty="0">
                <a:latin typeface="Arial" panose="020B0604020202020204" pitchFamily="34" charset="0"/>
              </a:rPr>
              <a:t>i</a:t>
            </a:r>
            <a:r>
              <a:rPr kumimoji="0" lang="en-US" altLang="ja-JP" sz="2000" spc="130" dirty="0" smtClean="0">
                <a:latin typeface="Arial" panose="020B0604020202020204" pitchFamily="34" charset="0"/>
              </a:rPr>
              <a:t>f (b==c) value=</a:t>
            </a:r>
            <a:r>
              <a:rPr kumimoji="0" lang="en-US" altLang="ja-JP" sz="2000" spc="130" dirty="0" err="1" smtClean="0">
                <a:latin typeface="Arial" panose="020B0604020202020204" pitchFamily="34" charset="0"/>
              </a:rPr>
              <a:t>i</a:t>
            </a:r>
            <a:r>
              <a:rPr kumimoji="0" lang="en-US" altLang="ja-JP" sz="2000" spc="130" dirty="0" smtClean="0">
                <a:latin typeface="Arial" panose="020B0604020202020204" pitchFamily="34" charset="0"/>
              </a:rPr>
              <a:t> ; </a:t>
            </a:r>
            <a:r>
              <a:rPr kumimoji="0" lang="en-US" altLang="ja-JP" sz="2000" spc="130" dirty="0" smtClean="0">
                <a:solidFill>
                  <a:srgbClr val="FF0000"/>
                </a:solidFill>
                <a:latin typeface="Arial" panose="020B0604020202020204" pitchFamily="34" charset="0"/>
              </a:rPr>
              <a:t>//comment</a:t>
            </a:r>
            <a:endParaRPr kumimoji="0" lang="ja-JP" altLang="ja-JP" sz="2000" b="0" i="0" u="none" strike="noStrike" cap="none" spc="130" normalizeH="0" dirty="0">
              <a:ln>
                <a:noFill/>
              </a:ln>
              <a:solidFill>
                <a:srgbClr val="FF0000"/>
              </a:solidFill>
              <a:effectLst/>
              <a:latin typeface="Arial" panose="020B0604020202020204" pitchFamily="34" charset="0"/>
            </a:endParaRPr>
          </a:p>
        </p:txBody>
      </p:sp>
      <p:sp>
        <p:nvSpPr>
          <p:cNvPr id="59" name="Rectangle 2"/>
          <p:cNvSpPr>
            <a:spLocks noChangeArrowheads="1"/>
          </p:cNvSpPr>
          <p:nvPr/>
        </p:nvSpPr>
        <p:spPr bwMode="auto">
          <a:xfrm>
            <a:off x="4230225" y="2402436"/>
            <a:ext cx="301575"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0" name="Rectangle 2"/>
          <p:cNvSpPr>
            <a:spLocks noChangeArrowheads="1"/>
          </p:cNvSpPr>
          <p:nvPr/>
        </p:nvSpPr>
        <p:spPr bwMode="auto">
          <a:xfrm>
            <a:off x="4957180" y="240243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b</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1" name="Rectangle 2"/>
          <p:cNvSpPr>
            <a:spLocks noChangeArrowheads="1"/>
          </p:cNvSpPr>
          <p:nvPr/>
        </p:nvSpPr>
        <p:spPr bwMode="auto">
          <a:xfrm>
            <a:off x="5343477" y="2402436"/>
            <a:ext cx="457235"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2" name="Rectangle 2"/>
          <p:cNvSpPr>
            <a:spLocks noChangeArrowheads="1"/>
          </p:cNvSpPr>
          <p:nvPr/>
        </p:nvSpPr>
        <p:spPr bwMode="auto">
          <a:xfrm>
            <a:off x="5886250" y="240243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c</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3" name="Rectangle 2"/>
          <p:cNvSpPr>
            <a:spLocks noChangeArrowheads="1"/>
          </p:cNvSpPr>
          <p:nvPr/>
        </p:nvSpPr>
        <p:spPr bwMode="auto">
          <a:xfrm>
            <a:off x="6607500" y="2402436"/>
            <a:ext cx="73514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value</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4" name="Rectangle 2"/>
          <p:cNvSpPr>
            <a:spLocks noChangeArrowheads="1"/>
          </p:cNvSpPr>
          <p:nvPr/>
        </p:nvSpPr>
        <p:spPr bwMode="auto">
          <a:xfrm>
            <a:off x="7428179" y="2402436"/>
            <a:ext cx="306464"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5" name="Rectangle 2"/>
          <p:cNvSpPr>
            <a:spLocks noChangeArrowheads="1"/>
          </p:cNvSpPr>
          <p:nvPr/>
        </p:nvSpPr>
        <p:spPr bwMode="auto">
          <a:xfrm>
            <a:off x="7820182" y="2402436"/>
            <a:ext cx="22741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i</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6" name="Rectangle 2"/>
          <p:cNvSpPr>
            <a:spLocks noChangeArrowheads="1"/>
          </p:cNvSpPr>
          <p:nvPr/>
        </p:nvSpPr>
        <p:spPr bwMode="auto">
          <a:xfrm>
            <a:off x="8133131" y="2402436"/>
            <a:ext cx="256750"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7" name="Rectangle 2"/>
          <p:cNvSpPr>
            <a:spLocks noChangeArrowheads="1"/>
          </p:cNvSpPr>
          <p:nvPr/>
        </p:nvSpPr>
        <p:spPr bwMode="auto">
          <a:xfrm>
            <a:off x="4622228" y="2402436"/>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8" name="Rectangle 2"/>
          <p:cNvSpPr>
            <a:spLocks noChangeArrowheads="1"/>
          </p:cNvSpPr>
          <p:nvPr/>
        </p:nvSpPr>
        <p:spPr bwMode="auto">
          <a:xfrm>
            <a:off x="6272548" y="2402436"/>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49" name="下矢印 48"/>
          <p:cNvSpPr/>
          <p:nvPr/>
        </p:nvSpPr>
        <p:spPr>
          <a:xfrm>
            <a:off x="6053375" y="1934168"/>
            <a:ext cx="460184" cy="379681"/>
          </a:xfrm>
          <a:prstGeom prst="downArrow">
            <a:avLst/>
          </a:prstGeom>
          <a:solidFill>
            <a:srgbClr val="BEFAC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Text Box 6"/>
          <p:cNvSpPr txBox="1">
            <a:spLocks noChangeArrowheads="1"/>
          </p:cNvSpPr>
          <p:nvPr/>
        </p:nvSpPr>
        <p:spPr bwMode="auto">
          <a:xfrm>
            <a:off x="5343477" y="1121698"/>
            <a:ext cx="1845606" cy="324008"/>
          </a:xfrm>
          <a:prstGeom prst="rect">
            <a:avLst/>
          </a:prstGeom>
          <a:solidFill>
            <a:schemeClr val="bg1"/>
          </a:solidFill>
          <a:ln w="28575">
            <a:noFill/>
            <a:miter lim="800000"/>
            <a:headEnd/>
            <a:tailEnd/>
          </a:ln>
          <a:effectLst/>
        </p:spPr>
        <p:txBody>
          <a:bodyPr wrap="square"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字句解析の例</a:t>
            </a:r>
            <a:endParaRPr lang="en-US" altLang="ja-JP" sz="2000" dirty="0" smtClean="0">
              <a:latin typeface="メイリオ" panose="020B0604030504040204" pitchFamily="50" charset="-128"/>
              <a:ea typeface="メイリオ" panose="020B0604030504040204" pitchFamily="50" charset="-128"/>
            </a:endParaRPr>
          </a:p>
        </p:txBody>
      </p:sp>
      <p:sp>
        <p:nvSpPr>
          <p:cNvPr id="51" name="角丸四角形吹き出し 50"/>
          <p:cNvSpPr/>
          <p:nvPr/>
        </p:nvSpPr>
        <p:spPr>
          <a:xfrm>
            <a:off x="3898329" y="3747300"/>
            <a:ext cx="4770276" cy="2232151"/>
          </a:xfrm>
          <a:prstGeom prst="wedgeRoundRectCallout">
            <a:avLst>
              <a:gd name="adj1" fmla="val -59250"/>
              <a:gd name="adj2" fmla="val -89466"/>
              <a:gd name="adj3" fmla="val 16667"/>
            </a:avLst>
          </a:prstGeom>
          <a:solidFill>
            <a:srgbClr val="EBFFEE"/>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ソースコードを意味を持つ字句</a:t>
            </a:r>
            <a:r>
              <a:rPr lang="ja-JP" altLang="en-US" dirty="0">
                <a:solidFill>
                  <a:schemeClr val="tx1"/>
                </a:solidFill>
                <a:latin typeface="メイリオ" panose="020B0604030504040204" pitchFamily="50" charset="-128"/>
                <a:ea typeface="メイリオ" panose="020B0604030504040204" pitchFamily="50" charset="-128"/>
              </a:rPr>
              <a:t>に</a:t>
            </a:r>
            <a:r>
              <a:rPr lang="ja-JP" altLang="en-US" dirty="0" smtClean="0">
                <a:solidFill>
                  <a:schemeClr val="tx1"/>
                </a:solidFill>
                <a:latin typeface="メイリオ" panose="020B0604030504040204" pitchFamily="50" charset="-128"/>
                <a:ea typeface="メイリオ" panose="020B0604030504040204" pitchFamily="50" charset="-128"/>
              </a:rPr>
              <a:t>分割　する処理を字句解析と呼ぶ</a:t>
            </a: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endParaRPr lang="en-US" altLang="ja-JP"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字句</a:t>
            </a:r>
            <a:r>
              <a:rPr lang="ja-JP" altLang="en-US" dirty="0">
                <a:solidFill>
                  <a:schemeClr val="tx1"/>
                </a:solidFill>
                <a:latin typeface="メイリオ" panose="020B0604030504040204" pitchFamily="50" charset="-128"/>
                <a:ea typeface="メイリオ" panose="020B0604030504040204" pitchFamily="50" charset="-128"/>
              </a:rPr>
              <a:t>解析は言語の文法に依存する</a:t>
            </a:r>
            <a:endParaRPr lang="en-US" altLang="ja-JP"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endParaRPr lang="en-US" altLang="ja-JP" dirty="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dirty="0">
                <a:solidFill>
                  <a:schemeClr val="tx1"/>
                </a:solidFill>
                <a:latin typeface="メイリオ" panose="020B0604030504040204" pitchFamily="50" charset="-128"/>
                <a:ea typeface="メイリオ" panose="020B0604030504040204" pitchFamily="50" charset="-128"/>
              </a:rPr>
              <a:t>新たな言語を検出対象として増やすに</a:t>
            </a:r>
            <a:r>
              <a:rPr lang="ja-JP" altLang="en-US" dirty="0" smtClean="0">
                <a:solidFill>
                  <a:schemeClr val="tx1"/>
                </a:solidFill>
                <a:latin typeface="メイリオ" panose="020B0604030504040204" pitchFamily="50" charset="-128"/>
                <a:ea typeface="メイリオ" panose="020B0604030504040204" pitchFamily="50" charset="-128"/>
              </a:rPr>
              <a:t>は，　新たに字句</a:t>
            </a:r>
            <a:r>
              <a:rPr lang="ja-JP" altLang="en-US" dirty="0">
                <a:solidFill>
                  <a:schemeClr val="tx1"/>
                </a:solidFill>
                <a:latin typeface="メイリオ" panose="020B0604030504040204" pitchFamily="50" charset="-128"/>
                <a:ea typeface="メイリオ" panose="020B0604030504040204" pitchFamily="50" charset="-128"/>
              </a:rPr>
              <a:t>解析を実装する必要が</a:t>
            </a:r>
            <a:r>
              <a:rPr lang="ja-JP" altLang="en-US" dirty="0" smtClean="0">
                <a:solidFill>
                  <a:schemeClr val="tx1"/>
                </a:solidFill>
                <a:latin typeface="メイリオ" panose="020B0604030504040204" pitchFamily="50" charset="-128"/>
                <a:ea typeface="メイリオ" panose="020B0604030504040204" pitchFamily="50" charset="-128"/>
              </a:rPr>
              <a:t>ある</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37" name="Text Box 22"/>
          <p:cNvSpPr txBox="1">
            <a:spLocks noChangeArrowheads="1"/>
          </p:cNvSpPr>
          <p:nvPr/>
        </p:nvSpPr>
        <p:spPr bwMode="auto">
          <a:xfrm>
            <a:off x="586740" y="1878205"/>
            <a:ext cx="1204854" cy="369332"/>
          </a:xfrm>
          <a:prstGeom prst="rect">
            <a:avLst/>
          </a:prstGeom>
          <a:solidFill>
            <a:srgbClr val="FFFFFF"/>
          </a:solidFill>
          <a:ln>
            <a:noFill/>
          </a:ln>
          <a:effectLst/>
        </p:spPr>
        <p:txBody>
          <a:bodyPr wrap="square">
            <a:spAutoFit/>
          </a:bodyPr>
          <a:lstStyle/>
          <a:p>
            <a:pPr algn="ctr">
              <a:lnSpc>
                <a:spcPct val="100000"/>
              </a:lnSpc>
              <a:spcBef>
                <a:spcPct val="50000"/>
              </a:spcBef>
              <a:buClrTx/>
              <a:buSzTx/>
              <a:buFontTx/>
              <a:buNone/>
            </a:pPr>
            <a:r>
              <a:rPr lang="en-US" altLang="ja-JP" dirty="0" smtClean="0"/>
              <a:t>CCFinderX</a:t>
            </a:r>
            <a:endParaRPr lang="en-US" altLang="ja-JP" dirty="0"/>
          </a:p>
        </p:txBody>
      </p:sp>
    </p:spTree>
    <p:extLst>
      <p:ext uri="{BB962C8B-B14F-4D97-AF65-F5344CB8AC3E}">
        <p14:creationId xmlns:p14="http://schemas.microsoft.com/office/powerpoint/2010/main" val="5567738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下矢印 194"/>
          <p:cNvSpPr/>
          <p:nvPr/>
        </p:nvSpPr>
        <p:spPr>
          <a:xfrm>
            <a:off x="6053375" y="1934168"/>
            <a:ext cx="460184" cy="379681"/>
          </a:xfrm>
          <a:prstGeom prst="downArrow">
            <a:avLst/>
          </a:prstGeom>
          <a:solidFill>
            <a:srgbClr val="DCFCE2"/>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角丸四角形吹き出し 163"/>
          <p:cNvSpPr/>
          <p:nvPr/>
        </p:nvSpPr>
        <p:spPr>
          <a:xfrm>
            <a:off x="3898329" y="2146533"/>
            <a:ext cx="4770276" cy="1752344"/>
          </a:xfrm>
          <a:prstGeom prst="wedgeRoundRectCallout">
            <a:avLst>
              <a:gd name="adj1" fmla="val -59752"/>
              <a:gd name="adj2" fmla="val 30782"/>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CCFinderX </a:t>
            </a:r>
            <a:r>
              <a:rPr kumimoji="1" lang="ja-JP" altLang="en-US" dirty="0" smtClean="0"/>
              <a:t>の処理概要（変換処理）</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6</a:t>
            </a:fld>
            <a:endParaRPr lang="ja-JP" altLang="en-US">
              <a:solidFill>
                <a:srgbClr val="000000"/>
              </a:solidFill>
            </a:endParaRPr>
          </a:p>
        </p:txBody>
      </p:sp>
      <p:sp>
        <p:nvSpPr>
          <p:cNvPr id="61" name="Rectangle 2"/>
          <p:cNvSpPr>
            <a:spLocks noChangeArrowheads="1"/>
          </p:cNvSpPr>
          <p:nvPr/>
        </p:nvSpPr>
        <p:spPr bwMode="auto">
          <a:xfrm>
            <a:off x="4232889" y="3408235"/>
            <a:ext cx="301575" cy="371833"/>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2" name="Rectangle 2"/>
          <p:cNvSpPr>
            <a:spLocks noChangeArrowheads="1"/>
          </p:cNvSpPr>
          <p:nvPr/>
        </p:nvSpPr>
        <p:spPr bwMode="auto">
          <a:xfrm>
            <a:off x="4959844" y="3408235"/>
            <a:ext cx="300759"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3" name="Rectangle 2"/>
          <p:cNvSpPr>
            <a:spLocks noChangeArrowheads="1"/>
          </p:cNvSpPr>
          <p:nvPr/>
        </p:nvSpPr>
        <p:spPr bwMode="auto">
          <a:xfrm>
            <a:off x="5346141" y="3408235"/>
            <a:ext cx="457235"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4" name="Rectangle 2"/>
          <p:cNvSpPr>
            <a:spLocks noChangeArrowheads="1"/>
          </p:cNvSpPr>
          <p:nvPr/>
        </p:nvSpPr>
        <p:spPr bwMode="auto">
          <a:xfrm>
            <a:off x="5888914" y="3408235"/>
            <a:ext cx="300759"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5" name="Rectangle 2"/>
          <p:cNvSpPr>
            <a:spLocks noChangeArrowheads="1"/>
          </p:cNvSpPr>
          <p:nvPr/>
        </p:nvSpPr>
        <p:spPr bwMode="auto">
          <a:xfrm>
            <a:off x="6610164" y="3408235"/>
            <a:ext cx="735140"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6" name="Rectangle 2"/>
          <p:cNvSpPr>
            <a:spLocks noChangeArrowheads="1"/>
          </p:cNvSpPr>
          <p:nvPr/>
        </p:nvSpPr>
        <p:spPr bwMode="auto">
          <a:xfrm>
            <a:off x="7430843" y="3408235"/>
            <a:ext cx="306464"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7" name="Rectangle 2"/>
          <p:cNvSpPr>
            <a:spLocks noChangeArrowheads="1"/>
          </p:cNvSpPr>
          <p:nvPr/>
        </p:nvSpPr>
        <p:spPr bwMode="auto">
          <a:xfrm>
            <a:off x="7822846" y="3408235"/>
            <a:ext cx="227410" cy="371833"/>
          </a:xfrm>
          <a:prstGeom prst="rect">
            <a:avLst/>
          </a:prstGeom>
          <a:solidFill>
            <a:srgbClr val="A7E8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8" name="Rectangle 2"/>
          <p:cNvSpPr>
            <a:spLocks noChangeArrowheads="1"/>
          </p:cNvSpPr>
          <p:nvPr/>
        </p:nvSpPr>
        <p:spPr bwMode="auto">
          <a:xfrm>
            <a:off x="8135795" y="3408235"/>
            <a:ext cx="256750"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9" name="Rectangle 2"/>
          <p:cNvSpPr>
            <a:spLocks noChangeArrowheads="1"/>
          </p:cNvSpPr>
          <p:nvPr/>
        </p:nvSpPr>
        <p:spPr bwMode="auto">
          <a:xfrm>
            <a:off x="4624892" y="3408235"/>
            <a:ext cx="249413"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0" name="Rectangle 2"/>
          <p:cNvSpPr>
            <a:spLocks noChangeArrowheads="1"/>
          </p:cNvSpPr>
          <p:nvPr/>
        </p:nvSpPr>
        <p:spPr bwMode="auto">
          <a:xfrm>
            <a:off x="6275212" y="3408235"/>
            <a:ext cx="249413" cy="371833"/>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48" name="角丸四角形 47"/>
          <p:cNvSpPr/>
          <p:nvPr/>
        </p:nvSpPr>
        <p:spPr>
          <a:xfrm>
            <a:off x="352040" y="2062871"/>
            <a:ext cx="3327499" cy="2957247"/>
          </a:xfrm>
          <a:prstGeom prst="roundRect">
            <a:avLst/>
          </a:pr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Text Box 5"/>
          <p:cNvSpPr txBox="1">
            <a:spLocks noChangeArrowheads="1"/>
          </p:cNvSpPr>
          <p:nvPr/>
        </p:nvSpPr>
        <p:spPr bwMode="auto">
          <a:xfrm>
            <a:off x="756023" y="1523952"/>
            <a:ext cx="25313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ソースファイル</a:t>
            </a:r>
            <a:endParaRPr lang="en-US" altLang="ja-JP" sz="2000" dirty="0">
              <a:latin typeface="メイリオ" panose="020B0604030504040204" pitchFamily="50" charset="-128"/>
              <a:ea typeface="メイリオ" panose="020B0604030504040204" pitchFamily="50" charset="-128"/>
            </a:endParaRPr>
          </a:p>
        </p:txBody>
      </p:sp>
      <p:sp>
        <p:nvSpPr>
          <p:cNvPr id="50" name="Text Box 6"/>
          <p:cNvSpPr txBox="1">
            <a:spLocks noChangeArrowheads="1"/>
          </p:cNvSpPr>
          <p:nvPr/>
        </p:nvSpPr>
        <p:spPr bwMode="auto">
          <a:xfrm>
            <a:off x="750126" y="2441915"/>
            <a:ext cx="2531326" cy="400110"/>
          </a:xfrm>
          <a:prstGeom prst="rect">
            <a:avLst/>
          </a:prstGeom>
          <a:solidFill>
            <a:srgbClr val="DCFCE2"/>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rgbClr val="808080"/>
                </a:solidFill>
                <a:latin typeface="メイリオ" panose="020B0604030504040204" pitchFamily="50" charset="-128"/>
                <a:ea typeface="メイリオ" panose="020B0604030504040204" pitchFamily="50" charset="-128"/>
              </a:rPr>
              <a:t>字句解析</a:t>
            </a:r>
            <a:endParaRPr lang="en-US" altLang="ja-JP" sz="2000" dirty="0">
              <a:solidFill>
                <a:srgbClr val="808080"/>
              </a:solidFill>
              <a:latin typeface="メイリオ" panose="020B0604030504040204" pitchFamily="50" charset="-128"/>
              <a:ea typeface="メイリオ" panose="020B0604030504040204" pitchFamily="50" charset="-128"/>
            </a:endParaRPr>
          </a:p>
        </p:txBody>
      </p:sp>
      <p:sp>
        <p:nvSpPr>
          <p:cNvPr id="76" name="Text Box 7"/>
          <p:cNvSpPr txBox="1">
            <a:spLocks noChangeArrowheads="1"/>
          </p:cNvSpPr>
          <p:nvPr/>
        </p:nvSpPr>
        <p:spPr bwMode="auto">
          <a:xfrm>
            <a:off x="750126" y="3406413"/>
            <a:ext cx="2531326" cy="400110"/>
          </a:xfrm>
          <a:prstGeom prst="rect">
            <a:avLst/>
          </a:prstGeom>
          <a:solidFill>
            <a:srgbClr val="A7E8FF"/>
          </a:solidFill>
          <a:ln w="28575">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変換処理</a:t>
            </a:r>
            <a:endParaRPr lang="en-US" altLang="ja-JP" sz="2000" dirty="0">
              <a:latin typeface="メイリオ" panose="020B0604030504040204" pitchFamily="50" charset="-128"/>
              <a:ea typeface="メイリオ" panose="020B0604030504040204" pitchFamily="50" charset="-128"/>
            </a:endParaRPr>
          </a:p>
        </p:txBody>
      </p:sp>
      <p:sp>
        <p:nvSpPr>
          <p:cNvPr id="77" name="Text Box 9"/>
          <p:cNvSpPr txBox="1">
            <a:spLocks noChangeArrowheads="1"/>
          </p:cNvSpPr>
          <p:nvPr/>
        </p:nvSpPr>
        <p:spPr bwMode="auto">
          <a:xfrm>
            <a:off x="750126" y="4370912"/>
            <a:ext cx="2531326" cy="400110"/>
          </a:xfrm>
          <a:prstGeom prst="rect">
            <a:avLst/>
          </a:prstGeom>
          <a:solidFill>
            <a:srgbClr val="FFFFCC">
              <a:alpha val="49804"/>
            </a:srgbClr>
          </a:solidFill>
          <a:ln w="28575">
            <a:solidFill>
              <a:srgbClr val="808080"/>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solidFill>
                  <a:schemeClr val="tx1">
                    <a:lumMod val="50000"/>
                    <a:lumOff val="50000"/>
                  </a:schemeClr>
                </a:solidFill>
                <a:latin typeface="メイリオ" panose="020B0604030504040204" pitchFamily="50" charset="-128"/>
                <a:ea typeface="メイリオ" panose="020B0604030504040204" pitchFamily="50" charset="-128"/>
              </a:rPr>
              <a:t>クローン</a:t>
            </a:r>
            <a:r>
              <a:rPr lang="ja-JP" altLang="en-US" sz="2000" dirty="0" smtClean="0">
                <a:solidFill>
                  <a:schemeClr val="tx1">
                    <a:lumMod val="50000"/>
                    <a:lumOff val="50000"/>
                  </a:schemeClr>
                </a:solidFill>
                <a:latin typeface="メイリオ" panose="020B0604030504040204" pitchFamily="50" charset="-128"/>
                <a:ea typeface="メイリオ" panose="020B0604030504040204" pitchFamily="50" charset="-128"/>
              </a:rPr>
              <a:t>検出・出力</a:t>
            </a:r>
            <a:endParaRPr lang="en-US" altLang="ja-JP" sz="2000" dirty="0">
              <a:solidFill>
                <a:schemeClr val="tx1">
                  <a:lumMod val="50000"/>
                  <a:lumOff val="50000"/>
                </a:schemeClr>
              </a:solidFill>
              <a:latin typeface="メイリオ" panose="020B0604030504040204" pitchFamily="50" charset="-128"/>
              <a:ea typeface="メイリオ" panose="020B0604030504040204" pitchFamily="50" charset="-128"/>
            </a:endParaRPr>
          </a:p>
        </p:txBody>
      </p:sp>
      <p:sp>
        <p:nvSpPr>
          <p:cNvPr id="79" name="Rectangle 14"/>
          <p:cNvSpPr>
            <a:spLocks noChangeArrowheads="1"/>
          </p:cNvSpPr>
          <p:nvPr/>
        </p:nvSpPr>
        <p:spPr bwMode="auto">
          <a:xfrm>
            <a:off x="739781" y="5309290"/>
            <a:ext cx="25449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クローン</a:t>
            </a:r>
            <a:r>
              <a:rPr lang="ja-JP" altLang="en-US" sz="2000" dirty="0">
                <a:latin typeface="メイリオ" panose="020B0604030504040204" pitchFamily="50" charset="-128"/>
                <a:ea typeface="メイリオ" panose="020B0604030504040204" pitchFamily="50" charset="-128"/>
              </a:rPr>
              <a:t>位置情報</a:t>
            </a:r>
            <a:endParaRPr lang="en-US" altLang="ja-JP" sz="2000" dirty="0">
              <a:latin typeface="メイリオ" panose="020B0604030504040204" pitchFamily="50" charset="-128"/>
              <a:ea typeface="メイリオ" panose="020B0604030504040204" pitchFamily="50" charset="-128"/>
            </a:endParaRPr>
          </a:p>
        </p:txBody>
      </p:sp>
      <p:sp>
        <p:nvSpPr>
          <p:cNvPr id="80" name="下矢印 79"/>
          <p:cNvSpPr/>
          <p:nvPr/>
        </p:nvSpPr>
        <p:spPr>
          <a:xfrm>
            <a:off x="1791594" y="1957178"/>
            <a:ext cx="460184" cy="379681"/>
          </a:xfrm>
          <a:prstGeom prst="downArrow">
            <a:avLst/>
          </a:prstGeom>
          <a:solidFill>
            <a:srgbClr val="DCFCE2"/>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下矢印 80"/>
          <p:cNvSpPr/>
          <p:nvPr/>
        </p:nvSpPr>
        <p:spPr>
          <a:xfrm>
            <a:off x="1782157" y="2934378"/>
            <a:ext cx="460184" cy="379681"/>
          </a:xfrm>
          <a:prstGeom prst="downArrow">
            <a:avLst/>
          </a:prstGeom>
          <a:solidFill>
            <a:srgbClr val="A7E8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下矢印 81"/>
          <p:cNvSpPr/>
          <p:nvPr/>
        </p:nvSpPr>
        <p:spPr>
          <a:xfrm>
            <a:off x="1782157" y="3898877"/>
            <a:ext cx="460184" cy="379681"/>
          </a:xfrm>
          <a:prstGeom prst="downArrow">
            <a:avLst/>
          </a:prstGeom>
          <a:solidFill>
            <a:srgbClr val="FFFFCC"/>
          </a:solidFill>
          <a:ln>
            <a:solidFill>
              <a:srgbClr val="8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下矢印 82"/>
          <p:cNvSpPr/>
          <p:nvPr/>
        </p:nvSpPr>
        <p:spPr>
          <a:xfrm>
            <a:off x="1782157" y="4863376"/>
            <a:ext cx="460184" cy="379681"/>
          </a:xfrm>
          <a:prstGeom prst="downArrow">
            <a:avLst/>
          </a:prstGeom>
          <a:solidFill>
            <a:schemeClr val="accent6">
              <a:lumMod val="20000"/>
              <a:lumOff val="80000"/>
            </a:schemeClr>
          </a:solidFill>
          <a:ln w="12700">
            <a:solidFill>
              <a:srgbClr val="80808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147" name="角丸四角形吹き出し 146"/>
          <p:cNvSpPr/>
          <p:nvPr/>
        </p:nvSpPr>
        <p:spPr>
          <a:xfrm>
            <a:off x="3898329" y="4543656"/>
            <a:ext cx="4770275" cy="1860196"/>
          </a:xfrm>
          <a:prstGeom prst="wedgeRoundRectCallout">
            <a:avLst>
              <a:gd name="adj1" fmla="val -59491"/>
              <a:gd name="adj2" fmla="val -93845"/>
              <a:gd name="adj3" fmla="val 16667"/>
            </a:avLst>
          </a:prstGeom>
          <a:solidFill>
            <a:srgbClr val="E1F7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識別子やリテラルを表す文字列を，　　同じ</a:t>
            </a:r>
            <a:r>
              <a:rPr lang="ja-JP" altLang="en-US" dirty="0">
                <a:solidFill>
                  <a:schemeClr val="tx1"/>
                </a:solidFill>
                <a:latin typeface="メイリオ" panose="020B0604030504040204" pitchFamily="50" charset="-128"/>
                <a:ea typeface="メイリオ" panose="020B0604030504040204" pitchFamily="50" charset="-128"/>
              </a:rPr>
              <a:t>字句</a:t>
            </a:r>
            <a:r>
              <a:rPr lang="ja-JP" altLang="en-US" dirty="0" smtClean="0">
                <a:solidFill>
                  <a:schemeClr val="tx1"/>
                </a:solidFill>
                <a:latin typeface="メイリオ" panose="020B0604030504040204" pitchFamily="50" charset="-128"/>
                <a:ea typeface="メイリオ" panose="020B0604030504040204" pitchFamily="50" charset="-128"/>
              </a:rPr>
              <a:t>に置換される（予約語は置換　　されない）</a:t>
            </a: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endParaRPr lang="en-US" altLang="ja-JP" dirty="0" smtClean="0">
              <a:solidFill>
                <a:schemeClr val="tx1"/>
              </a:solidFill>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dirty="0" smtClean="0">
                <a:solidFill>
                  <a:schemeClr val="tx1"/>
                </a:solidFill>
                <a:latin typeface="メイリオ" panose="020B0604030504040204" pitchFamily="50" charset="-128"/>
                <a:ea typeface="メイリオ" panose="020B0604030504040204" pitchFamily="50" charset="-128"/>
              </a:rPr>
              <a:t>タイプ </a:t>
            </a:r>
            <a:r>
              <a:rPr lang="en-US" altLang="ja-JP" dirty="0">
                <a:solidFill>
                  <a:schemeClr val="tx1"/>
                </a:solidFill>
                <a:latin typeface="メイリオ" panose="020B0604030504040204" pitchFamily="50" charset="-128"/>
                <a:ea typeface="メイリオ" panose="020B0604030504040204" pitchFamily="50" charset="-128"/>
              </a:rPr>
              <a:t>2 </a:t>
            </a:r>
            <a:r>
              <a:rPr lang="ja-JP" altLang="en-US" dirty="0">
                <a:solidFill>
                  <a:schemeClr val="tx1"/>
                </a:solidFill>
                <a:latin typeface="メイリオ" panose="020B0604030504040204" pitchFamily="50" charset="-128"/>
                <a:ea typeface="メイリオ" panose="020B0604030504040204" pitchFamily="50" charset="-128"/>
              </a:rPr>
              <a:t>のコードクローンを検出する　ために</a:t>
            </a:r>
            <a:r>
              <a:rPr lang="ja-JP" altLang="en-US" dirty="0" smtClean="0">
                <a:solidFill>
                  <a:schemeClr val="tx1"/>
                </a:solidFill>
                <a:latin typeface="メイリオ" panose="020B0604030504040204" pitchFamily="50" charset="-128"/>
                <a:ea typeface="メイリオ" panose="020B0604030504040204" pitchFamily="50" charset="-128"/>
              </a:rPr>
              <a:t>行われる</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66" name="Rectangle 2"/>
          <p:cNvSpPr>
            <a:spLocks noChangeArrowheads="1"/>
          </p:cNvSpPr>
          <p:nvPr/>
        </p:nvSpPr>
        <p:spPr bwMode="auto">
          <a:xfrm>
            <a:off x="4230225" y="2402436"/>
            <a:ext cx="301575"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67" name="Rectangle 2"/>
          <p:cNvSpPr>
            <a:spLocks noChangeArrowheads="1"/>
          </p:cNvSpPr>
          <p:nvPr/>
        </p:nvSpPr>
        <p:spPr bwMode="auto">
          <a:xfrm>
            <a:off x="4957180" y="240243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b</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68" name="Rectangle 2"/>
          <p:cNvSpPr>
            <a:spLocks noChangeArrowheads="1"/>
          </p:cNvSpPr>
          <p:nvPr/>
        </p:nvSpPr>
        <p:spPr bwMode="auto">
          <a:xfrm>
            <a:off x="5343477" y="2402436"/>
            <a:ext cx="457235"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69" name="Rectangle 2"/>
          <p:cNvSpPr>
            <a:spLocks noChangeArrowheads="1"/>
          </p:cNvSpPr>
          <p:nvPr/>
        </p:nvSpPr>
        <p:spPr bwMode="auto">
          <a:xfrm>
            <a:off x="5886250" y="2402436"/>
            <a:ext cx="300759"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c</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0" name="Rectangle 2"/>
          <p:cNvSpPr>
            <a:spLocks noChangeArrowheads="1"/>
          </p:cNvSpPr>
          <p:nvPr/>
        </p:nvSpPr>
        <p:spPr bwMode="auto">
          <a:xfrm>
            <a:off x="6607500" y="2402436"/>
            <a:ext cx="73514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value</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1" name="Rectangle 2"/>
          <p:cNvSpPr>
            <a:spLocks noChangeArrowheads="1"/>
          </p:cNvSpPr>
          <p:nvPr/>
        </p:nvSpPr>
        <p:spPr bwMode="auto">
          <a:xfrm>
            <a:off x="7428179" y="2402436"/>
            <a:ext cx="306464"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2" name="Rectangle 2"/>
          <p:cNvSpPr>
            <a:spLocks noChangeArrowheads="1"/>
          </p:cNvSpPr>
          <p:nvPr/>
        </p:nvSpPr>
        <p:spPr bwMode="auto">
          <a:xfrm>
            <a:off x="7820182" y="2402436"/>
            <a:ext cx="227410" cy="412038"/>
          </a:xfrm>
          <a:prstGeom prst="rect">
            <a:avLst/>
          </a:prstGeom>
          <a:solidFill>
            <a:srgbClr val="D5FFD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i</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3" name="Rectangle 2"/>
          <p:cNvSpPr>
            <a:spLocks noChangeArrowheads="1"/>
          </p:cNvSpPr>
          <p:nvPr/>
        </p:nvSpPr>
        <p:spPr bwMode="auto">
          <a:xfrm>
            <a:off x="8133131" y="2402436"/>
            <a:ext cx="256750"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4" name="Rectangle 2"/>
          <p:cNvSpPr>
            <a:spLocks noChangeArrowheads="1"/>
          </p:cNvSpPr>
          <p:nvPr/>
        </p:nvSpPr>
        <p:spPr bwMode="auto">
          <a:xfrm>
            <a:off x="4622228" y="2402436"/>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75" name="Rectangle 2"/>
          <p:cNvSpPr>
            <a:spLocks noChangeArrowheads="1"/>
          </p:cNvSpPr>
          <p:nvPr/>
        </p:nvSpPr>
        <p:spPr bwMode="auto">
          <a:xfrm>
            <a:off x="6272548" y="2402436"/>
            <a:ext cx="249413" cy="412038"/>
          </a:xfrm>
          <a:prstGeom prst="rect">
            <a:avLst/>
          </a:prstGeom>
          <a:solidFill>
            <a:srgbClr val="81FF96"/>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196" name="Text Box 6"/>
          <p:cNvSpPr txBox="1">
            <a:spLocks noChangeArrowheads="1"/>
          </p:cNvSpPr>
          <p:nvPr/>
        </p:nvSpPr>
        <p:spPr bwMode="auto">
          <a:xfrm>
            <a:off x="5415689" y="2012851"/>
            <a:ext cx="1735553" cy="324008"/>
          </a:xfrm>
          <a:prstGeom prst="rect">
            <a:avLst/>
          </a:prstGeom>
          <a:solidFill>
            <a:schemeClr val="bg1"/>
          </a:solidFill>
          <a:ln w="28575">
            <a:noFill/>
            <a:miter lim="800000"/>
            <a:headEnd/>
            <a:tailEnd/>
          </a:ln>
          <a:effectLst/>
        </p:spPr>
        <p:txBody>
          <a:bodyPr wrap="square"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変換処理の例</a:t>
            </a:r>
            <a:endParaRPr lang="en-US" altLang="ja-JP" sz="2000" dirty="0" smtClean="0">
              <a:latin typeface="メイリオ" panose="020B0604030504040204" pitchFamily="50" charset="-128"/>
              <a:ea typeface="メイリオ" panose="020B0604030504040204" pitchFamily="50" charset="-128"/>
            </a:endParaRPr>
          </a:p>
        </p:txBody>
      </p:sp>
      <p:sp>
        <p:nvSpPr>
          <p:cNvPr id="197" name="下矢印 196"/>
          <p:cNvSpPr/>
          <p:nvPr/>
        </p:nvSpPr>
        <p:spPr>
          <a:xfrm>
            <a:off x="6057895" y="2902273"/>
            <a:ext cx="460184" cy="379681"/>
          </a:xfrm>
          <a:prstGeom prst="downArrow">
            <a:avLst/>
          </a:prstGeom>
          <a:solidFill>
            <a:srgbClr val="A7E8FF"/>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Text Box 22"/>
          <p:cNvSpPr txBox="1">
            <a:spLocks noChangeArrowheads="1"/>
          </p:cNvSpPr>
          <p:nvPr/>
        </p:nvSpPr>
        <p:spPr bwMode="auto">
          <a:xfrm>
            <a:off x="586740" y="1878205"/>
            <a:ext cx="1204854" cy="369332"/>
          </a:xfrm>
          <a:prstGeom prst="rect">
            <a:avLst/>
          </a:prstGeom>
          <a:solidFill>
            <a:srgbClr val="FFFFFF"/>
          </a:solidFill>
          <a:ln>
            <a:noFill/>
          </a:ln>
          <a:effectLst/>
        </p:spPr>
        <p:txBody>
          <a:bodyPr wrap="square">
            <a:spAutoFit/>
          </a:bodyPr>
          <a:lstStyle/>
          <a:p>
            <a:pPr algn="ctr">
              <a:lnSpc>
                <a:spcPct val="100000"/>
              </a:lnSpc>
              <a:spcBef>
                <a:spcPct val="50000"/>
              </a:spcBef>
              <a:buClrTx/>
              <a:buSzTx/>
              <a:buFontTx/>
              <a:buNone/>
            </a:pPr>
            <a:r>
              <a:rPr lang="en-US" altLang="ja-JP" dirty="0" smtClean="0"/>
              <a:t>CCFinderX</a:t>
            </a:r>
            <a:endParaRPr lang="en-US" altLang="ja-JP" dirty="0"/>
          </a:p>
        </p:txBody>
      </p:sp>
      <p:sp>
        <p:nvSpPr>
          <p:cNvPr id="42" name="Rectangle 2"/>
          <p:cNvSpPr>
            <a:spLocks noChangeArrowheads="1"/>
          </p:cNvSpPr>
          <p:nvPr/>
        </p:nvSpPr>
        <p:spPr bwMode="auto">
          <a:xfrm>
            <a:off x="4230225" y="1493862"/>
            <a:ext cx="4159656" cy="400110"/>
          </a:xfrm>
          <a:prstGeom prst="rect">
            <a:avLst/>
          </a:prstGeom>
          <a:noFill/>
          <a:ln>
            <a:solidFill>
              <a:schemeClr val="tx1"/>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2000" spc="130" dirty="0">
                <a:latin typeface="Arial" panose="020B0604020202020204" pitchFamily="34" charset="0"/>
              </a:rPr>
              <a:t>i</a:t>
            </a:r>
            <a:r>
              <a:rPr kumimoji="0" lang="en-US" altLang="ja-JP" sz="2000" spc="130" dirty="0" smtClean="0">
                <a:latin typeface="Arial" panose="020B0604020202020204" pitchFamily="34" charset="0"/>
              </a:rPr>
              <a:t>f (b==c) value=</a:t>
            </a:r>
            <a:r>
              <a:rPr kumimoji="0" lang="en-US" altLang="ja-JP" sz="2000" spc="130" dirty="0" err="1" smtClean="0">
                <a:latin typeface="Arial" panose="020B0604020202020204" pitchFamily="34" charset="0"/>
              </a:rPr>
              <a:t>i</a:t>
            </a:r>
            <a:r>
              <a:rPr kumimoji="0" lang="en-US" altLang="ja-JP" sz="2000" spc="130" dirty="0" smtClean="0">
                <a:latin typeface="Arial" panose="020B0604020202020204" pitchFamily="34" charset="0"/>
              </a:rPr>
              <a:t> ; </a:t>
            </a:r>
            <a:r>
              <a:rPr kumimoji="0" lang="en-US" altLang="ja-JP" sz="2000" spc="130" dirty="0" smtClean="0">
                <a:solidFill>
                  <a:srgbClr val="FF0000"/>
                </a:solidFill>
                <a:latin typeface="Arial" panose="020B0604020202020204" pitchFamily="34" charset="0"/>
              </a:rPr>
              <a:t>//comment</a:t>
            </a:r>
            <a:endParaRPr kumimoji="0" lang="ja-JP" altLang="ja-JP" sz="2000" b="0" i="0" u="none" strike="noStrike" cap="none" spc="130" normalizeH="0" dirty="0">
              <a:ln>
                <a:noFill/>
              </a:ln>
              <a:solidFill>
                <a:srgbClr val="FF0000"/>
              </a:solidFill>
              <a:effectLst/>
              <a:latin typeface="Arial" panose="020B0604020202020204" pitchFamily="34" charset="0"/>
            </a:endParaRPr>
          </a:p>
        </p:txBody>
      </p:sp>
      <p:sp>
        <p:nvSpPr>
          <p:cNvPr id="43" name="Text Box 6"/>
          <p:cNvSpPr txBox="1">
            <a:spLocks noChangeArrowheads="1"/>
          </p:cNvSpPr>
          <p:nvPr/>
        </p:nvSpPr>
        <p:spPr bwMode="auto">
          <a:xfrm>
            <a:off x="4006821" y="1443130"/>
            <a:ext cx="4550326" cy="480931"/>
          </a:xfrm>
          <a:prstGeom prst="rect">
            <a:avLst/>
          </a:prstGeom>
          <a:solidFill>
            <a:schemeClr val="bg1">
              <a:alpha val="85000"/>
            </a:schemeClr>
          </a:solidFill>
          <a:ln w="28575">
            <a:noFill/>
            <a:miter lim="800000"/>
            <a:headEnd/>
            <a:tailEnd/>
          </a:ln>
          <a:effectLst>
            <a:softEdge rad="0"/>
          </a:effectLst>
        </p:spPr>
        <p:txBody>
          <a:bodyPr wrap="square" bIns="0" anchor="ctr" anchorCtr="0">
            <a:noAutofit/>
          </a:bodyPr>
          <a:lstStyle/>
          <a:p>
            <a:pPr>
              <a:lnSpc>
                <a:spcPct val="100000"/>
              </a:lnSpc>
              <a:spcBef>
                <a:spcPts val="600"/>
              </a:spcBef>
              <a:buClrTx/>
              <a:buSzTx/>
              <a:buFontTx/>
              <a:buNone/>
            </a:pPr>
            <a:endParaRPr lang="en-US" altLang="ja-JP" sz="2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525628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多言語に対応したコードクローン検出</a:t>
            </a:r>
            <a:endParaRPr kumimoji="1" lang="ja-JP" altLang="en-US" sz="3600" dirty="0"/>
          </a:p>
        </p:txBody>
      </p:sp>
      <p:sp>
        <p:nvSpPr>
          <p:cNvPr id="3" name="コンテンツ プレースホルダー 2"/>
          <p:cNvSpPr>
            <a:spLocks noGrp="1"/>
          </p:cNvSpPr>
          <p:nvPr>
            <p:ph idx="1"/>
          </p:nvPr>
        </p:nvSpPr>
        <p:spPr>
          <a:xfrm>
            <a:off x="1163784" y="2560792"/>
            <a:ext cx="7100046" cy="869086"/>
          </a:xfrm>
        </p:spPr>
        <p:txBody>
          <a:bodyPr>
            <a:noAutofit/>
          </a:bodyPr>
          <a:lstStyle/>
          <a:p>
            <a:pPr marL="0" indent="0">
              <a:spcAft>
                <a:spcPts val="600"/>
              </a:spcAft>
              <a:buNone/>
            </a:pPr>
            <a:r>
              <a:rPr lang="ja-JP" altLang="en-US" dirty="0" smtClean="0"/>
              <a:t>個別の字句解析を実装する必要がある</a:t>
            </a:r>
            <a:endParaRPr lang="en-US" altLang="ja-JP" dirty="0" smtClean="0"/>
          </a:p>
          <a:p>
            <a:pPr marL="342900" lvl="1" indent="0">
              <a:spcAft>
                <a:spcPts val="600"/>
              </a:spcAft>
              <a:buNone/>
            </a:pPr>
            <a:r>
              <a:rPr lang="en-US" altLang="ja-JP" sz="2000" dirty="0" smtClean="0"/>
              <a:t>-- </a:t>
            </a:r>
            <a:r>
              <a:rPr lang="ja-JP" altLang="en-US" sz="2000" dirty="0" smtClean="0"/>
              <a:t>しかし，それぞれの言語に対応するのは手間がかかる</a:t>
            </a:r>
            <a:endParaRPr lang="en-US" altLang="ja-JP" sz="1800"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7</a:t>
            </a:fld>
            <a:endParaRPr lang="ja-JP" altLang="en-US">
              <a:solidFill>
                <a:srgbClr val="000000"/>
              </a:solidFill>
            </a:endParaRPr>
          </a:p>
        </p:txBody>
      </p:sp>
      <p:sp>
        <p:nvSpPr>
          <p:cNvPr id="7" name="スマイル 6"/>
          <p:cNvSpPr/>
          <p:nvPr/>
        </p:nvSpPr>
        <p:spPr>
          <a:xfrm>
            <a:off x="774442" y="2577916"/>
            <a:ext cx="343668" cy="343668"/>
          </a:xfrm>
          <a:prstGeom prst="smileyFace">
            <a:avLst>
              <a:gd name="adj" fmla="val 4653"/>
            </a:avLst>
          </a:prstGeom>
          <a:solidFill>
            <a:schemeClr val="accent5">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687157" y="5484690"/>
            <a:ext cx="7822099" cy="634147"/>
          </a:xfrm>
          <a:prstGeom prst="rect">
            <a:avLst/>
          </a:prstGeom>
          <a:solidFill>
            <a:srgbClr val="FFF4D1"/>
          </a:solidFill>
          <a:ln w="19050"/>
        </p:spPr>
        <p:style>
          <a:lnRef idx="1">
            <a:schemeClr val="accent6"/>
          </a:lnRef>
          <a:fillRef idx="3">
            <a:schemeClr val="accent6"/>
          </a:fillRef>
          <a:effectRef idx="2">
            <a:schemeClr val="accent6"/>
          </a:effectRef>
          <a:fontRef idx="minor">
            <a:schemeClr val="lt1"/>
          </a:fontRef>
        </p:style>
        <p:txBody>
          <a:bodyPr wrap="square" bIns="0" rtlCol="0" anchor="ctr" anchorCtr="0">
            <a:noAutofit/>
          </a:bodyPr>
          <a:lstStyle/>
          <a:p>
            <a:r>
              <a:rPr lang="ja-JP" altLang="en-US" sz="2400" dirty="0" smtClean="0">
                <a:solidFill>
                  <a:schemeClr val="tx1"/>
                </a:solidFill>
                <a:latin typeface="メイリオ" panose="020B0604030504040204" pitchFamily="50" charset="-128"/>
                <a:ea typeface="メイリオ" panose="020B0604030504040204" pitchFamily="50" charset="-128"/>
              </a:rPr>
              <a:t>対応したい言語の文法を容易に入力</a:t>
            </a:r>
            <a:r>
              <a:rPr lang="ja-JP" altLang="en-US" sz="2400" dirty="0">
                <a:solidFill>
                  <a:schemeClr val="tx1"/>
                </a:solidFill>
                <a:latin typeface="メイリオ" panose="020B0604030504040204" pitchFamily="50" charset="-128"/>
                <a:ea typeface="メイリオ" panose="020B0604030504040204" pitchFamily="50" charset="-128"/>
              </a:rPr>
              <a:t>できる仕組みを</a:t>
            </a:r>
            <a:r>
              <a:rPr lang="ja-JP" altLang="en-US" sz="2400" dirty="0" smtClean="0">
                <a:solidFill>
                  <a:schemeClr val="tx1"/>
                </a:solidFill>
                <a:latin typeface="メイリオ" panose="020B0604030504040204" pitchFamily="50" charset="-128"/>
                <a:ea typeface="メイリオ" panose="020B0604030504040204" pitchFamily="50" charset="-128"/>
              </a:rPr>
              <a:t>作る</a:t>
            </a:r>
            <a:endParaRPr lang="en-US" altLang="ja-JP" sz="2400" dirty="0">
              <a:solidFill>
                <a:schemeClr val="tx1"/>
              </a:solidFill>
              <a:latin typeface="メイリオ" panose="020B0604030504040204" pitchFamily="50" charset="-128"/>
              <a:ea typeface="メイリオ" panose="020B0604030504040204" pitchFamily="50" charset="-128"/>
            </a:endParaRPr>
          </a:p>
        </p:txBody>
      </p:sp>
      <p:sp>
        <p:nvSpPr>
          <p:cNvPr id="10" name="コンテンツ プレースホルダー 2"/>
          <p:cNvSpPr txBox="1">
            <a:spLocks/>
          </p:cNvSpPr>
          <p:nvPr/>
        </p:nvSpPr>
        <p:spPr bwMode="auto">
          <a:xfrm>
            <a:off x="403623" y="1042859"/>
            <a:ext cx="8389177" cy="869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spcAft>
                <a:spcPts val="600"/>
              </a:spcAft>
              <a:buFont typeface="Wingdings" panose="05000000000000000000" pitchFamily="2" charset="2"/>
              <a:buChar char="l"/>
            </a:pPr>
            <a:r>
              <a:rPr lang="en-US" altLang="ja-JP" dirty="0" smtClean="0"/>
              <a:t>CCFinderX </a:t>
            </a:r>
            <a:r>
              <a:rPr lang="ja-JP" altLang="en-US" dirty="0" smtClean="0"/>
              <a:t>のユーザから，新たな言語に対応してほしいと</a:t>
            </a:r>
            <a:r>
              <a:rPr lang="ja-JP" altLang="en-US" dirty="0"/>
              <a:t>多く</a:t>
            </a:r>
            <a:r>
              <a:rPr lang="ja-JP" altLang="en-US" dirty="0" smtClean="0"/>
              <a:t>要望が寄せられる</a:t>
            </a:r>
            <a:endParaRPr lang="en-US" altLang="ja-JP" sz="1800" dirty="0" smtClean="0"/>
          </a:p>
        </p:txBody>
      </p:sp>
      <p:sp>
        <p:nvSpPr>
          <p:cNvPr id="13" name="テキスト ボックス 12"/>
          <p:cNvSpPr txBox="1"/>
          <p:nvPr/>
        </p:nvSpPr>
        <p:spPr>
          <a:xfrm>
            <a:off x="403623" y="6254920"/>
            <a:ext cx="8389177" cy="43885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[3] </a:t>
            </a:r>
            <a:r>
              <a:rPr lang="en-US" altLang="ja-JP" sz="1200" dirty="0"/>
              <a:t>Kazunori Sakamoto. OCCF: A framework for developing test coverage measurement tools supporting multiple programming languages. IEEE Sixth International Conference on Software Testing, Verification and Validation (ICST), pp.422--430, 2013</a:t>
            </a:r>
            <a:endParaRPr lang="ja-JP" altLang="en-US" sz="1200" dirty="0"/>
          </a:p>
        </p:txBody>
      </p:sp>
      <p:sp>
        <p:nvSpPr>
          <p:cNvPr id="5" name="円/楕円 4"/>
          <p:cNvSpPr/>
          <p:nvPr/>
        </p:nvSpPr>
        <p:spPr>
          <a:xfrm>
            <a:off x="2905948" y="1826059"/>
            <a:ext cx="3350528" cy="627273"/>
          </a:xfrm>
          <a:prstGeom prst="ellipse">
            <a:avLst/>
          </a:prstGeom>
          <a:solidFill>
            <a:srgbClr val="FFD653"/>
          </a:solidFill>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ctr"/>
            <a:r>
              <a:rPr lang="ja-JP" altLang="en-US" dirty="0" smtClean="0">
                <a:solidFill>
                  <a:schemeClr val="tx1"/>
                </a:solidFill>
                <a:latin typeface="メイリオ" panose="020B0604030504040204" pitchFamily="50" charset="-128"/>
                <a:ea typeface="メイリオ" panose="020B0604030504040204" pitchFamily="50" charset="-128"/>
              </a:rPr>
              <a:t> 対応</a:t>
            </a:r>
            <a:r>
              <a:rPr lang="ja-JP" altLang="en-US" dirty="0">
                <a:solidFill>
                  <a:schemeClr val="tx1"/>
                </a:solidFill>
                <a:latin typeface="メイリオ" panose="020B0604030504040204" pitchFamily="50" charset="-128"/>
                <a:ea typeface="メイリオ" panose="020B0604030504040204" pitchFamily="50" charset="-128"/>
              </a:rPr>
              <a:t>言語を増やすに</a:t>
            </a:r>
            <a:r>
              <a:rPr lang="ja-JP" altLang="en-US" dirty="0" smtClean="0">
                <a:solidFill>
                  <a:schemeClr val="tx1"/>
                </a:solidFill>
                <a:latin typeface="メイリオ" panose="020B0604030504040204" pitchFamily="50" charset="-128"/>
                <a:ea typeface="メイリオ" panose="020B0604030504040204" pitchFamily="50" charset="-128"/>
              </a:rPr>
              <a:t>は？</a:t>
            </a:r>
            <a:endParaRPr lang="en-US" dirty="0">
              <a:solidFill>
                <a:schemeClr val="tx1"/>
              </a:solidFill>
              <a:latin typeface="メイリオ" panose="020B0604030504040204" pitchFamily="50" charset="-128"/>
              <a:ea typeface="メイリオ" panose="020B0604030504040204" pitchFamily="50" charset="-128"/>
            </a:endParaRPr>
          </a:p>
        </p:txBody>
      </p:sp>
      <p:grpSp>
        <p:nvGrpSpPr>
          <p:cNvPr id="17" name="グループ化 16"/>
          <p:cNvGrpSpPr/>
          <p:nvPr/>
        </p:nvGrpSpPr>
        <p:grpSpPr>
          <a:xfrm>
            <a:off x="3829874" y="3512689"/>
            <a:ext cx="1536669" cy="447998"/>
            <a:chOff x="3829874" y="3436403"/>
            <a:chExt cx="1536669" cy="447998"/>
          </a:xfrm>
        </p:grpSpPr>
        <p:sp>
          <p:nvSpPr>
            <p:cNvPr id="12" name="右矢印 11"/>
            <p:cNvSpPr/>
            <p:nvPr/>
          </p:nvSpPr>
          <p:spPr>
            <a:xfrm rot="5400000">
              <a:off x="4374210" y="2892067"/>
              <a:ext cx="447998" cy="1536669"/>
            </a:xfrm>
            <a:prstGeom prst="rightArrow">
              <a:avLst/>
            </a:prstGeom>
            <a:solidFill>
              <a:srgbClr val="FFFF00"/>
            </a:soli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正方形/長方形 5"/>
            <p:cNvSpPr/>
            <p:nvPr/>
          </p:nvSpPr>
          <p:spPr>
            <a:xfrm>
              <a:off x="4118568" y="3505878"/>
              <a:ext cx="925289" cy="3090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rPr>
                <a:t>ここで</a:t>
              </a:r>
              <a:endParaRPr lang="en-US" sz="1400" dirty="0">
                <a:solidFill>
                  <a:schemeClr val="tx1"/>
                </a:solidFill>
                <a:latin typeface="メイリオ" panose="020B0604030504040204" pitchFamily="50" charset="-128"/>
                <a:ea typeface="メイリオ" panose="020B0604030504040204" pitchFamily="50" charset="-128"/>
              </a:endParaRPr>
            </a:p>
          </p:txBody>
        </p:sp>
      </p:grpSp>
      <p:grpSp>
        <p:nvGrpSpPr>
          <p:cNvPr id="16" name="グループ化 15"/>
          <p:cNvGrpSpPr/>
          <p:nvPr/>
        </p:nvGrpSpPr>
        <p:grpSpPr>
          <a:xfrm>
            <a:off x="3829874" y="4891273"/>
            <a:ext cx="1536670" cy="468441"/>
            <a:chOff x="3829874" y="4769342"/>
            <a:chExt cx="1536670" cy="468441"/>
          </a:xfrm>
        </p:grpSpPr>
        <p:sp>
          <p:nvSpPr>
            <p:cNvPr id="11" name="右矢印 10"/>
            <p:cNvSpPr/>
            <p:nvPr/>
          </p:nvSpPr>
          <p:spPr>
            <a:xfrm rot="5400000">
              <a:off x="4363988" y="4235228"/>
              <a:ext cx="468441" cy="1536670"/>
            </a:xfrm>
            <a:prstGeom prst="rightArrow">
              <a:avLst/>
            </a:prstGeom>
            <a:gradFill>
              <a:gsLst>
                <a:gs pos="0">
                  <a:srgbClr val="FFFF00"/>
                </a:gs>
                <a:gs pos="100000">
                  <a:srgbClr val="FFC000"/>
                </a:gs>
              </a:gsLst>
              <a:lin ang="0" scaled="0"/>
            </a:gradFill>
            <a:ln w="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4135563" y="4841071"/>
              <a:ext cx="925289" cy="3090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メイリオ" panose="020B0604030504040204" pitchFamily="50" charset="-128"/>
                  <a:ea typeface="メイリオ" panose="020B0604030504040204" pitchFamily="50" charset="-128"/>
                </a:rPr>
                <a:t>だから</a:t>
              </a:r>
              <a:endParaRPr lang="en-US" sz="1400" dirty="0">
                <a:solidFill>
                  <a:schemeClr val="tx1"/>
                </a:solidFill>
                <a:latin typeface="メイリオ" panose="020B0604030504040204" pitchFamily="50" charset="-128"/>
                <a:ea typeface="メイリオ" panose="020B0604030504040204" pitchFamily="50" charset="-128"/>
              </a:endParaRPr>
            </a:p>
          </p:txBody>
        </p:sp>
      </p:grpSp>
      <p:grpSp>
        <p:nvGrpSpPr>
          <p:cNvPr id="18" name="グループ化 17"/>
          <p:cNvGrpSpPr/>
          <p:nvPr/>
        </p:nvGrpSpPr>
        <p:grpSpPr>
          <a:xfrm>
            <a:off x="774442" y="4023627"/>
            <a:ext cx="7232018" cy="742670"/>
            <a:chOff x="774442" y="4083939"/>
            <a:chExt cx="7232018" cy="742670"/>
          </a:xfrm>
        </p:grpSpPr>
        <p:sp>
          <p:nvSpPr>
            <p:cNvPr id="8" name="スマイル 7"/>
            <p:cNvSpPr/>
            <p:nvPr/>
          </p:nvSpPr>
          <p:spPr>
            <a:xfrm>
              <a:off x="774442" y="4083939"/>
              <a:ext cx="343668" cy="343668"/>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コンテンツ プレースホルダー 2"/>
            <p:cNvSpPr txBox="1">
              <a:spLocks/>
            </p:cNvSpPr>
            <p:nvPr/>
          </p:nvSpPr>
          <p:spPr bwMode="auto">
            <a:xfrm>
              <a:off x="1163784" y="4083939"/>
              <a:ext cx="6842676" cy="742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spcAft>
                  <a:spcPts val="600"/>
                </a:spcAft>
                <a:buNone/>
              </a:pPr>
              <a:r>
                <a:rPr lang="ja-JP" altLang="en-US" dirty="0" smtClean="0"/>
                <a:t>多くの言語</a:t>
              </a:r>
              <a:r>
                <a:rPr lang="ja-JP" altLang="en-US" dirty="0"/>
                <a:t>に簡単に対応できる仕組み</a:t>
              </a:r>
              <a:r>
                <a:rPr lang="ja-JP" altLang="en-US" dirty="0" smtClean="0"/>
                <a:t>を使えば，　　　　クローン検出ツール開発者の手間が少ない</a:t>
              </a:r>
              <a:r>
                <a:rPr lang="ja-JP" altLang="en-US" sz="1800" dirty="0" smtClean="0"/>
                <a:t>[</a:t>
              </a:r>
              <a:r>
                <a:rPr lang="en-US" altLang="ja-JP" sz="1800" dirty="0" smtClean="0"/>
                <a:t>3]</a:t>
              </a:r>
            </a:p>
          </p:txBody>
        </p:sp>
      </p:grpSp>
    </p:spTree>
    <p:extLst>
      <p:ext uri="{BB962C8B-B14F-4D97-AF65-F5344CB8AC3E}">
        <p14:creationId xmlns:p14="http://schemas.microsoft.com/office/powerpoint/2010/main" val="37656493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500"/>
                                        <p:tgtEl>
                                          <p:spTgt spid="17"/>
                                        </p:tgtEl>
                                      </p:cBhvr>
                                    </p:animEffect>
                                  </p:childTnLst>
                                </p:cTn>
                              </p:par>
                              <p:par>
                                <p:cTn id="22" presetID="10" presetClass="entr" presetSubtype="0"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fade">
                                      <p:cBhvr>
                                        <p:cTn id="24" dur="500"/>
                                        <p:tgtEl>
                                          <p:spTgt spid="18"/>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fade">
                                      <p:cBhvr>
                                        <p:cTn id="29" dur="500"/>
                                        <p:tgtEl>
                                          <p:spTgt spid="16"/>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P spid="9"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p:cNvGrpSpPr/>
          <p:nvPr/>
        </p:nvGrpSpPr>
        <p:grpSpPr>
          <a:xfrm>
            <a:off x="5396335" y="1460112"/>
            <a:ext cx="2863745" cy="2281790"/>
            <a:chOff x="5290487" y="1565895"/>
            <a:chExt cx="3056940" cy="1950241"/>
          </a:xfrm>
        </p:grpSpPr>
        <p:sp>
          <p:nvSpPr>
            <p:cNvPr id="7" name="円/楕円 6"/>
            <p:cNvSpPr/>
            <p:nvPr/>
          </p:nvSpPr>
          <p:spPr>
            <a:xfrm>
              <a:off x="5290487" y="1680207"/>
              <a:ext cx="3056940" cy="1835929"/>
            </a:xfrm>
            <a:prstGeom prst="ellipse">
              <a:avLst/>
            </a:pr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 Box 22"/>
            <p:cNvSpPr txBox="1">
              <a:spLocks noChangeArrowheads="1"/>
            </p:cNvSpPr>
            <p:nvPr/>
          </p:nvSpPr>
          <p:spPr bwMode="auto">
            <a:xfrm>
              <a:off x="5561455" y="1565895"/>
              <a:ext cx="2433010" cy="362112"/>
            </a:xfrm>
            <a:prstGeom prst="rect">
              <a:avLst/>
            </a:prstGeom>
            <a:solidFill>
              <a:schemeClr val="bg1"/>
            </a:solidFill>
            <a:ln>
              <a:noFill/>
            </a:ln>
            <a:effectLst/>
          </p:spPr>
          <p:txBody>
            <a:bodyPr wrap="square" bIns="0" anchor="ctr">
              <a:noAutofit/>
            </a:bodyPr>
            <a:lstStyle/>
            <a:p>
              <a:pPr algn="ctr">
                <a:lnSpc>
                  <a:spcPct val="100000"/>
                </a:lnSpc>
                <a:spcBef>
                  <a:spcPct val="50000"/>
                </a:spcBef>
                <a:buClrTx/>
                <a:buSzTx/>
                <a:buFontTx/>
                <a:buNone/>
              </a:pPr>
              <a:r>
                <a:rPr lang="ja-JP" altLang="en-US" dirty="0" smtClean="0">
                  <a:latin typeface="メイリオ" panose="020B0604030504040204" pitchFamily="50" charset="-128"/>
                  <a:ea typeface="メイリオ" panose="020B0604030504040204" pitchFamily="50" charset="-128"/>
                </a:rPr>
                <a:t>ユーザによる手入力</a:t>
              </a:r>
              <a:endParaRPr lang="en-US" altLang="ja-JP" dirty="0">
                <a:latin typeface="メイリオ" panose="020B0604030504040204" pitchFamily="50" charset="-128"/>
                <a:ea typeface="メイリオ" panose="020B0604030504040204" pitchFamily="50" charset="-128"/>
              </a:endParaRPr>
            </a:p>
          </p:txBody>
        </p:sp>
      </p:gr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8</a:t>
            </a:fld>
            <a:endParaRPr lang="ja-JP" altLang="en-US">
              <a:solidFill>
                <a:srgbClr val="000000"/>
              </a:solidFill>
            </a:endParaRPr>
          </a:p>
        </p:txBody>
      </p:sp>
      <p:sp>
        <p:nvSpPr>
          <p:cNvPr id="29" name="AutoShape 2" descr="「人」の画像検索結果"/>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AutoShape 4" descr="「人」の画像検索結果"/>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タイトル 1"/>
          <p:cNvSpPr txBox="1">
            <a:spLocks/>
          </p:cNvSpPr>
          <p:nvPr/>
        </p:nvSpPr>
        <p:spPr bwMode="auto">
          <a:xfrm>
            <a:off x="307975" y="121664"/>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000" kern="1200">
                <a:solidFill>
                  <a:schemeClr val="tx1"/>
                </a:solidFill>
                <a:latin typeface="メイリオ" panose="020B0604030504040204" pitchFamily="50" charset="-128"/>
                <a:ea typeface="メイリオ" panose="020B0604030504040204" pitchFamily="50" charset="-128"/>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a:lstStyle>
          <a:p>
            <a:r>
              <a:rPr lang="en-US" altLang="ja-JP" dirty="0" smtClean="0"/>
              <a:t>CCFinderSW </a:t>
            </a:r>
            <a:r>
              <a:rPr lang="ja-JP" altLang="en-US" dirty="0" smtClean="0"/>
              <a:t>の処理概要</a:t>
            </a:r>
            <a:endParaRPr lang="ja-JP" altLang="en-US" dirty="0"/>
          </a:p>
        </p:txBody>
      </p:sp>
      <p:sp>
        <p:nvSpPr>
          <p:cNvPr id="54" name="角丸四角形 53"/>
          <p:cNvSpPr/>
          <p:nvPr/>
        </p:nvSpPr>
        <p:spPr>
          <a:xfrm>
            <a:off x="756148" y="1841847"/>
            <a:ext cx="4347466" cy="3923405"/>
          </a:xfrm>
          <a:prstGeom prst="roundRect">
            <a:avLst/>
          </a:prstGeom>
          <a:solidFill>
            <a:schemeClr val="bg1"/>
          </a:solidFill>
          <a:ln w="31750">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Text Box 5"/>
          <p:cNvSpPr txBox="1">
            <a:spLocks noChangeArrowheads="1"/>
          </p:cNvSpPr>
          <p:nvPr/>
        </p:nvSpPr>
        <p:spPr bwMode="auto">
          <a:xfrm>
            <a:off x="1659640" y="1271839"/>
            <a:ext cx="25313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ソースファイル</a:t>
            </a:r>
            <a:endParaRPr lang="en-US" altLang="ja-JP" sz="2000" dirty="0">
              <a:latin typeface="メイリオ" panose="020B0604030504040204" pitchFamily="50" charset="-128"/>
              <a:ea typeface="メイリオ" panose="020B0604030504040204" pitchFamily="50" charset="-128"/>
            </a:endParaRPr>
          </a:p>
        </p:txBody>
      </p:sp>
      <p:sp>
        <p:nvSpPr>
          <p:cNvPr id="57" name="Text Box 7"/>
          <p:cNvSpPr txBox="1">
            <a:spLocks noChangeArrowheads="1"/>
          </p:cNvSpPr>
          <p:nvPr/>
        </p:nvSpPr>
        <p:spPr bwMode="auto">
          <a:xfrm>
            <a:off x="1035100" y="4045335"/>
            <a:ext cx="3766799" cy="400110"/>
          </a:xfrm>
          <a:prstGeom prst="rect">
            <a:avLst/>
          </a:prstGeom>
          <a:solidFill>
            <a:srgbClr val="AFCEEB">
              <a:alpha val="49804"/>
            </a:srgbClr>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変換処理</a:t>
            </a:r>
            <a:endParaRPr lang="en-US" altLang="ja-JP" sz="2000" dirty="0">
              <a:latin typeface="メイリオ" panose="020B0604030504040204" pitchFamily="50" charset="-128"/>
              <a:ea typeface="メイリオ" panose="020B0604030504040204" pitchFamily="50" charset="-128"/>
            </a:endParaRPr>
          </a:p>
        </p:txBody>
      </p:sp>
      <p:sp>
        <p:nvSpPr>
          <p:cNvPr id="58" name="Text Box 9"/>
          <p:cNvSpPr txBox="1">
            <a:spLocks noChangeArrowheads="1"/>
          </p:cNvSpPr>
          <p:nvPr/>
        </p:nvSpPr>
        <p:spPr bwMode="auto">
          <a:xfrm>
            <a:off x="1035100" y="5084106"/>
            <a:ext cx="3766799" cy="400110"/>
          </a:xfrm>
          <a:prstGeom prst="rect">
            <a:avLst/>
          </a:prstGeom>
          <a:solidFill>
            <a:srgbClr val="FFFFCC">
              <a:alpha val="49804"/>
            </a:srgbClr>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クローン</a:t>
            </a:r>
            <a:r>
              <a:rPr lang="ja-JP" altLang="en-US" sz="2000" dirty="0" smtClean="0">
                <a:latin typeface="メイリオ" panose="020B0604030504040204" pitchFamily="50" charset="-128"/>
                <a:ea typeface="メイリオ" panose="020B0604030504040204" pitchFamily="50" charset="-128"/>
              </a:rPr>
              <a:t>検出・出力</a:t>
            </a:r>
            <a:endParaRPr lang="en-US" altLang="ja-JP" sz="2000" dirty="0">
              <a:latin typeface="メイリオ" panose="020B0604030504040204" pitchFamily="50" charset="-128"/>
              <a:ea typeface="メイリオ" panose="020B0604030504040204" pitchFamily="50" charset="-128"/>
            </a:endParaRPr>
          </a:p>
        </p:txBody>
      </p:sp>
      <p:sp>
        <p:nvSpPr>
          <p:cNvPr id="59" name="Text Box 22"/>
          <p:cNvSpPr txBox="1">
            <a:spLocks noChangeArrowheads="1"/>
          </p:cNvSpPr>
          <p:nvPr/>
        </p:nvSpPr>
        <p:spPr bwMode="auto">
          <a:xfrm>
            <a:off x="1048869" y="1657181"/>
            <a:ext cx="1331888" cy="369332"/>
          </a:xfrm>
          <a:prstGeom prst="rect">
            <a:avLst/>
          </a:prstGeom>
          <a:solidFill>
            <a:srgbClr val="FFFFFF"/>
          </a:solidFill>
          <a:ln>
            <a:noFill/>
          </a:ln>
          <a:effectLst/>
        </p:spPr>
        <p:txBody>
          <a:bodyPr wrap="square">
            <a:noAutofit/>
          </a:bodyPr>
          <a:lstStyle/>
          <a:p>
            <a:pPr algn="ctr">
              <a:lnSpc>
                <a:spcPct val="100000"/>
              </a:lnSpc>
              <a:spcBef>
                <a:spcPct val="50000"/>
              </a:spcBef>
              <a:buClrTx/>
              <a:buSzTx/>
              <a:buFontTx/>
              <a:buNone/>
            </a:pPr>
            <a:r>
              <a:rPr lang="en-US" altLang="ja-JP" dirty="0" smtClean="0"/>
              <a:t>CCFinderSW</a:t>
            </a:r>
            <a:endParaRPr lang="en-US" altLang="ja-JP" dirty="0"/>
          </a:p>
        </p:txBody>
      </p:sp>
      <p:sp>
        <p:nvSpPr>
          <p:cNvPr id="60" name="Rectangle 14"/>
          <p:cNvSpPr>
            <a:spLocks noChangeArrowheads="1"/>
          </p:cNvSpPr>
          <p:nvPr/>
        </p:nvSpPr>
        <p:spPr bwMode="auto">
          <a:xfrm>
            <a:off x="1646031" y="6106915"/>
            <a:ext cx="254493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クローン</a:t>
            </a:r>
            <a:r>
              <a:rPr lang="ja-JP" altLang="en-US" sz="2000" dirty="0">
                <a:latin typeface="メイリオ" panose="020B0604030504040204" pitchFamily="50" charset="-128"/>
                <a:ea typeface="メイリオ" panose="020B0604030504040204" pitchFamily="50" charset="-128"/>
              </a:rPr>
              <a:t>位置情報</a:t>
            </a:r>
            <a:endParaRPr lang="en-US" altLang="ja-JP" sz="2000" dirty="0">
              <a:latin typeface="メイリオ" panose="020B0604030504040204" pitchFamily="50" charset="-128"/>
              <a:ea typeface="メイリオ" panose="020B0604030504040204" pitchFamily="50" charset="-128"/>
            </a:endParaRPr>
          </a:p>
        </p:txBody>
      </p:sp>
      <p:sp>
        <p:nvSpPr>
          <p:cNvPr id="61" name="下矢印 60"/>
          <p:cNvSpPr/>
          <p:nvPr/>
        </p:nvSpPr>
        <p:spPr>
          <a:xfrm>
            <a:off x="2598554" y="1676363"/>
            <a:ext cx="639887" cy="43046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下矢印 61"/>
          <p:cNvSpPr/>
          <p:nvPr/>
        </p:nvSpPr>
        <p:spPr>
          <a:xfrm>
            <a:off x="2598644" y="3501100"/>
            <a:ext cx="639888" cy="430463"/>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3" name="下矢印 62"/>
          <p:cNvSpPr/>
          <p:nvPr/>
        </p:nvSpPr>
        <p:spPr>
          <a:xfrm>
            <a:off x="2598554" y="4557991"/>
            <a:ext cx="639888" cy="396625"/>
          </a:xfrm>
          <a:prstGeom prst="downArrow">
            <a:avLst/>
          </a:prstGeom>
          <a:solidFill>
            <a:srgbClr val="FFE38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4" name="下矢印 63"/>
          <p:cNvSpPr/>
          <p:nvPr/>
        </p:nvSpPr>
        <p:spPr>
          <a:xfrm>
            <a:off x="2598555" y="5613706"/>
            <a:ext cx="639887" cy="385900"/>
          </a:xfrm>
          <a:prstGeom prst="downArrow">
            <a:avLst/>
          </a:prstGeom>
          <a:solidFill>
            <a:srgbClr val="FFE389"/>
          </a:solidFill>
          <a:ln w="19050">
            <a:solidFill>
              <a:schemeClr val="tx1"/>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grpSp>
        <p:nvGrpSpPr>
          <p:cNvPr id="2" name="グループ化 1"/>
          <p:cNvGrpSpPr/>
          <p:nvPr/>
        </p:nvGrpSpPr>
        <p:grpSpPr>
          <a:xfrm>
            <a:off x="1035099" y="2206948"/>
            <a:ext cx="3766800" cy="1193916"/>
            <a:chOff x="1719424" y="2024978"/>
            <a:chExt cx="3428957" cy="1193916"/>
          </a:xfrm>
        </p:grpSpPr>
        <p:sp>
          <p:nvSpPr>
            <p:cNvPr id="67" name="Text Box 6"/>
            <p:cNvSpPr txBox="1">
              <a:spLocks noChangeArrowheads="1"/>
            </p:cNvSpPr>
            <p:nvPr/>
          </p:nvSpPr>
          <p:spPr bwMode="auto">
            <a:xfrm>
              <a:off x="3189982" y="2024979"/>
              <a:ext cx="1958397" cy="400110"/>
            </a:xfrm>
            <a:prstGeom prst="rect">
              <a:avLst/>
            </a:prstGeom>
            <a:solidFill>
              <a:srgbClr val="D5FFDC"/>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コメント除去</a:t>
              </a:r>
              <a:endParaRPr lang="en-US" altLang="ja-JP" sz="2000" dirty="0">
                <a:latin typeface="メイリオ" panose="020B0604030504040204" pitchFamily="50" charset="-128"/>
                <a:ea typeface="メイリオ" panose="020B0604030504040204" pitchFamily="50" charset="-128"/>
              </a:endParaRPr>
            </a:p>
          </p:txBody>
        </p:sp>
        <p:sp>
          <p:nvSpPr>
            <p:cNvPr id="68" name="Text Box 6"/>
            <p:cNvSpPr txBox="1">
              <a:spLocks noChangeArrowheads="1"/>
            </p:cNvSpPr>
            <p:nvPr/>
          </p:nvSpPr>
          <p:spPr bwMode="auto">
            <a:xfrm>
              <a:off x="1719424" y="2024978"/>
              <a:ext cx="1470559" cy="1193916"/>
            </a:xfrm>
            <a:prstGeom prst="rect">
              <a:avLst/>
            </a:prstGeom>
            <a:solidFill>
              <a:srgbClr val="D5FFDC"/>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字句解析</a:t>
              </a:r>
              <a:endParaRPr lang="en-US" altLang="ja-JP" sz="2000" dirty="0">
                <a:latin typeface="メイリオ" panose="020B0604030504040204" pitchFamily="50" charset="-128"/>
                <a:ea typeface="メイリオ" panose="020B0604030504040204" pitchFamily="50" charset="-128"/>
              </a:endParaRPr>
            </a:p>
          </p:txBody>
        </p:sp>
        <p:sp>
          <p:nvSpPr>
            <p:cNvPr id="69" name="Text Box 6"/>
            <p:cNvSpPr txBox="1">
              <a:spLocks noChangeArrowheads="1"/>
            </p:cNvSpPr>
            <p:nvPr/>
          </p:nvSpPr>
          <p:spPr bwMode="auto">
            <a:xfrm>
              <a:off x="3189983" y="2422402"/>
              <a:ext cx="1958398" cy="400110"/>
            </a:xfrm>
            <a:prstGeom prst="rect">
              <a:avLst/>
            </a:prstGeom>
            <a:solidFill>
              <a:srgbClr val="D5FFDC"/>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a:latin typeface="メイリオ" panose="020B0604030504040204" pitchFamily="50" charset="-128"/>
                  <a:ea typeface="メイリオ" panose="020B0604030504040204" pitchFamily="50" charset="-128"/>
                </a:rPr>
                <a:t>字句</a:t>
              </a:r>
              <a:r>
                <a:rPr lang="ja-JP" altLang="en-US" sz="2000" dirty="0" smtClean="0">
                  <a:latin typeface="メイリオ" panose="020B0604030504040204" pitchFamily="50" charset="-128"/>
                  <a:ea typeface="メイリオ" panose="020B0604030504040204" pitchFamily="50" charset="-128"/>
                </a:rPr>
                <a:t>分割</a:t>
              </a:r>
              <a:endParaRPr lang="en-US" altLang="ja-JP" sz="2000" dirty="0">
                <a:latin typeface="メイリオ" panose="020B0604030504040204" pitchFamily="50" charset="-128"/>
                <a:ea typeface="メイリオ" panose="020B0604030504040204" pitchFamily="50" charset="-128"/>
              </a:endParaRPr>
            </a:p>
          </p:txBody>
        </p:sp>
        <p:sp>
          <p:nvSpPr>
            <p:cNvPr id="70" name="Text Box 6"/>
            <p:cNvSpPr txBox="1">
              <a:spLocks noChangeArrowheads="1"/>
            </p:cNvSpPr>
            <p:nvPr/>
          </p:nvSpPr>
          <p:spPr bwMode="auto">
            <a:xfrm>
              <a:off x="3189982" y="2818784"/>
              <a:ext cx="1958397" cy="400110"/>
            </a:xfrm>
            <a:prstGeom prst="rect">
              <a:avLst/>
            </a:prstGeom>
            <a:solidFill>
              <a:srgbClr val="D5FFDC"/>
            </a:solidFill>
            <a:ln w="19050">
              <a:solidFill>
                <a:schemeClr val="tx1"/>
              </a:solidFill>
              <a:miter lim="800000"/>
              <a:headEnd/>
              <a:tailEnd/>
            </a:ln>
            <a:effectLst/>
          </p:spPr>
          <p:txBody>
            <a:bodyPr wrap="square" bIns="0" anchor="ctr" anchorCtr="0">
              <a:noAutofit/>
            </a:bodyPr>
            <a:lstStyle/>
            <a:p>
              <a:pPr algn="ctr">
                <a:lnSpc>
                  <a:spcPct val="100000"/>
                </a:lnSpc>
                <a:spcBef>
                  <a:spcPct val="50000"/>
                </a:spcBef>
                <a:buClrTx/>
                <a:buSzTx/>
                <a:buFontTx/>
                <a:buNone/>
              </a:pPr>
              <a:r>
                <a:rPr lang="ja-JP" altLang="en-US" sz="2000" dirty="0" smtClean="0">
                  <a:latin typeface="メイリオ" panose="020B0604030504040204" pitchFamily="50" charset="-128"/>
                  <a:ea typeface="メイリオ" panose="020B0604030504040204" pitchFamily="50" charset="-128"/>
                </a:rPr>
                <a:t>識別子判別</a:t>
              </a:r>
              <a:endParaRPr lang="en-US" altLang="ja-JP" sz="2000" dirty="0">
                <a:latin typeface="メイリオ" panose="020B0604030504040204" pitchFamily="50" charset="-128"/>
                <a:ea typeface="メイリオ" panose="020B0604030504040204" pitchFamily="50" charset="-128"/>
              </a:endParaRPr>
            </a:p>
          </p:txBody>
        </p:sp>
      </p:grpSp>
      <p:grpSp>
        <p:nvGrpSpPr>
          <p:cNvPr id="3" name="グループ化 2"/>
          <p:cNvGrpSpPr/>
          <p:nvPr/>
        </p:nvGrpSpPr>
        <p:grpSpPr>
          <a:xfrm>
            <a:off x="4835961" y="2129091"/>
            <a:ext cx="3366907" cy="1264761"/>
            <a:chOff x="5500669" y="1947121"/>
            <a:chExt cx="3366907" cy="1264761"/>
          </a:xfrm>
        </p:grpSpPr>
        <p:sp>
          <p:nvSpPr>
            <p:cNvPr id="71" name="Text Box 22"/>
            <p:cNvSpPr txBox="1">
              <a:spLocks noChangeArrowheads="1"/>
            </p:cNvSpPr>
            <p:nvPr/>
          </p:nvSpPr>
          <p:spPr bwMode="auto">
            <a:xfrm>
              <a:off x="6170072" y="1947121"/>
              <a:ext cx="2697504" cy="661720"/>
            </a:xfrm>
            <a:prstGeom prst="rect">
              <a:avLst/>
            </a:prstGeom>
            <a:noFill/>
            <a:ln>
              <a:noFill/>
            </a:ln>
            <a:effectLst/>
          </p:spPr>
          <p:txBody>
            <a:bodyPr wrap="square" bIns="0">
              <a:spAutoFit/>
            </a:bodyPr>
            <a:lstStyle/>
            <a:p>
              <a:pPr algn="ctr">
                <a:lnSpc>
                  <a:spcPct val="100000"/>
                </a:lnSpc>
                <a:spcBef>
                  <a:spcPct val="50000"/>
                </a:spcBef>
                <a:buClrTx/>
                <a:buSzTx/>
                <a:buFontTx/>
                <a:buNone/>
              </a:pPr>
              <a:r>
                <a:rPr lang="ja-JP" altLang="en-US" sz="2000" dirty="0" smtClean="0">
                  <a:solidFill>
                    <a:srgbClr val="FF0000"/>
                  </a:solidFill>
                  <a:latin typeface="メイリオ" panose="020B0604030504040204" pitchFamily="50" charset="-128"/>
                  <a:ea typeface="メイリオ" panose="020B0604030504040204" pitchFamily="50" charset="-128"/>
                </a:rPr>
                <a:t>コメント・　　　　文字列リテラル</a:t>
              </a:r>
              <a:endParaRPr lang="en-US" altLang="ja-JP" sz="2000" dirty="0" smtClean="0">
                <a:solidFill>
                  <a:srgbClr val="FF0000"/>
                </a:solidFill>
                <a:latin typeface="メイリオ" panose="020B0604030504040204" pitchFamily="50" charset="-128"/>
                <a:ea typeface="メイリオ" panose="020B0604030504040204" pitchFamily="50" charset="-128"/>
              </a:endParaRPr>
            </a:p>
          </p:txBody>
        </p:sp>
        <p:sp>
          <p:nvSpPr>
            <p:cNvPr id="72" name="Text Box 22"/>
            <p:cNvSpPr txBox="1">
              <a:spLocks noChangeArrowheads="1"/>
            </p:cNvSpPr>
            <p:nvPr/>
          </p:nvSpPr>
          <p:spPr bwMode="auto">
            <a:xfrm>
              <a:off x="6840357" y="2857939"/>
              <a:ext cx="1305116" cy="353943"/>
            </a:xfrm>
            <a:prstGeom prst="rect">
              <a:avLst/>
            </a:prstGeom>
            <a:noFill/>
            <a:ln>
              <a:noFill/>
            </a:ln>
            <a:effectLst/>
          </p:spPr>
          <p:txBody>
            <a:bodyPr wrap="square" bIns="0">
              <a:spAutoFit/>
            </a:bodyPr>
            <a:lstStyle/>
            <a:p>
              <a:pPr algn="ctr">
                <a:lnSpc>
                  <a:spcPct val="100000"/>
                </a:lnSpc>
                <a:spcBef>
                  <a:spcPct val="50000"/>
                </a:spcBef>
                <a:buClrTx/>
                <a:buSzTx/>
                <a:buFontTx/>
                <a:buNone/>
              </a:pPr>
              <a:r>
                <a:rPr lang="ja-JP" altLang="en-US" sz="2000" dirty="0" smtClean="0">
                  <a:solidFill>
                    <a:srgbClr val="FF0000"/>
                  </a:solidFill>
                  <a:latin typeface="メイリオ" panose="020B0604030504040204" pitchFamily="50" charset="-128"/>
                  <a:ea typeface="メイリオ" panose="020B0604030504040204" pitchFamily="50" charset="-128"/>
                </a:rPr>
                <a:t>予約語</a:t>
              </a:r>
              <a:endParaRPr lang="en-US" altLang="ja-JP" sz="2000" dirty="0">
                <a:solidFill>
                  <a:srgbClr val="FF0000"/>
                </a:solidFill>
                <a:latin typeface="メイリオ" panose="020B0604030504040204" pitchFamily="50" charset="-128"/>
                <a:ea typeface="メイリオ" panose="020B0604030504040204" pitchFamily="50" charset="-128"/>
              </a:endParaRPr>
            </a:p>
          </p:txBody>
        </p:sp>
        <p:sp>
          <p:nvSpPr>
            <p:cNvPr id="73" name="下矢印 72"/>
            <p:cNvSpPr/>
            <p:nvPr/>
          </p:nvSpPr>
          <p:spPr>
            <a:xfrm rot="5400000">
              <a:off x="5789858" y="1852346"/>
              <a:ext cx="217969" cy="796347"/>
            </a:xfrm>
            <a:prstGeom prst="downArrow">
              <a:avLst>
                <a:gd name="adj1" fmla="val 50000"/>
                <a:gd name="adj2" fmla="val 114756"/>
              </a:avLst>
            </a:prstGeom>
            <a:solidFill>
              <a:srgbClr val="FF9797"/>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下矢印 23"/>
            <p:cNvSpPr/>
            <p:nvPr/>
          </p:nvSpPr>
          <p:spPr>
            <a:xfrm rot="5400000">
              <a:off x="5810925" y="2620665"/>
              <a:ext cx="217969" cy="796347"/>
            </a:xfrm>
            <a:prstGeom prst="downArrow">
              <a:avLst>
                <a:gd name="adj1" fmla="val 50000"/>
                <a:gd name="adj2" fmla="val 114756"/>
              </a:avLst>
            </a:prstGeom>
            <a:solidFill>
              <a:srgbClr val="FF9797"/>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2" name="四角形吹き出し 31"/>
          <p:cNvSpPr/>
          <p:nvPr/>
        </p:nvSpPr>
        <p:spPr>
          <a:xfrm>
            <a:off x="5321411" y="4167053"/>
            <a:ext cx="3401758" cy="1346687"/>
          </a:xfrm>
          <a:prstGeom prst="wedgeRectCallout">
            <a:avLst>
              <a:gd name="adj1" fmla="val -19479"/>
              <a:gd name="adj2" fmla="val -93882"/>
            </a:avLst>
          </a:prstGeom>
          <a:solidFill>
            <a:srgbClr val="FFF4D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spcBef>
                <a:spcPct val="50000"/>
              </a:spcBef>
              <a:buClrTx/>
              <a:buSzTx/>
              <a:buFontTx/>
              <a:buNone/>
            </a:pPr>
            <a:r>
              <a:rPr lang="ja-JP" altLang="en-US" dirty="0">
                <a:solidFill>
                  <a:schemeClr val="tx1"/>
                </a:solidFill>
                <a:latin typeface="メイリオ" panose="020B0604030504040204" pitchFamily="50" charset="-128"/>
                <a:ea typeface="メイリオ" panose="020B0604030504040204" pitchFamily="50" charset="-128"/>
              </a:rPr>
              <a:t>ユーザによる手間を省くため，</a:t>
            </a:r>
            <a:endParaRPr lang="en-US" altLang="ja-JP" dirty="0">
              <a:solidFill>
                <a:schemeClr val="tx1"/>
              </a:solidFill>
              <a:latin typeface="メイリオ" panose="020B0604030504040204" pitchFamily="50" charset="-128"/>
              <a:ea typeface="メイリオ" panose="020B0604030504040204" pitchFamily="50" charset="-128"/>
            </a:endParaRPr>
          </a:p>
          <a:p>
            <a:pPr>
              <a:lnSpc>
                <a:spcPct val="100000"/>
              </a:lnSpc>
              <a:spcBef>
                <a:spcPct val="50000"/>
              </a:spcBef>
              <a:buClrTx/>
              <a:buSzTx/>
              <a:buFontTx/>
              <a:buNone/>
            </a:pPr>
            <a:r>
              <a:rPr lang="ja-JP" altLang="en-US" dirty="0">
                <a:solidFill>
                  <a:schemeClr val="tx1"/>
                </a:solidFill>
                <a:latin typeface="メイリオ" panose="020B0604030504040204" pitchFamily="50" charset="-128"/>
                <a:ea typeface="メイリオ" panose="020B0604030504040204" pitchFamily="50" charset="-128"/>
              </a:rPr>
              <a:t>文法情報を持ったツールから</a:t>
            </a:r>
            <a:endParaRPr lang="en-US" altLang="ja-JP" dirty="0">
              <a:solidFill>
                <a:schemeClr val="tx1"/>
              </a:solidFill>
              <a:latin typeface="メイリオ" panose="020B0604030504040204" pitchFamily="50" charset="-128"/>
              <a:ea typeface="メイリオ" panose="020B0604030504040204" pitchFamily="50" charset="-128"/>
            </a:endParaRPr>
          </a:p>
          <a:p>
            <a:pPr>
              <a:lnSpc>
                <a:spcPct val="100000"/>
              </a:lnSpc>
              <a:spcBef>
                <a:spcPct val="50000"/>
              </a:spcBef>
              <a:buClrTx/>
              <a:buSzTx/>
              <a:buFontTx/>
              <a:buNone/>
            </a:pPr>
            <a:r>
              <a:rPr lang="ja-JP" altLang="en-US" dirty="0">
                <a:solidFill>
                  <a:schemeClr val="tx1"/>
                </a:solidFill>
                <a:latin typeface="メイリオ" panose="020B0604030504040204" pitchFamily="50" charset="-128"/>
                <a:ea typeface="メイリオ" panose="020B0604030504040204" pitchFamily="50" charset="-128"/>
              </a:rPr>
              <a:t>コメントと予約語を抽出</a:t>
            </a:r>
            <a:r>
              <a:rPr lang="ja-JP" altLang="en-US" dirty="0" smtClean="0">
                <a:solidFill>
                  <a:schemeClr val="tx1"/>
                </a:solidFill>
                <a:latin typeface="メイリオ" panose="020B0604030504040204" pitchFamily="50" charset="-128"/>
                <a:ea typeface="メイリオ" panose="020B0604030504040204" pitchFamily="50" charset="-128"/>
              </a:rPr>
              <a:t>したい</a:t>
            </a:r>
            <a:endParaRPr lang="en-US" altLang="ja-JP"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174557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構文定義記述</a:t>
            </a:r>
            <a:endParaRPr kumimoji="1" lang="ja-JP" altLang="en-US" sz="3600" dirty="0"/>
          </a:p>
        </p:txBody>
      </p:sp>
      <p:sp>
        <p:nvSpPr>
          <p:cNvPr id="3" name="コンテンツ プレースホルダー 2"/>
          <p:cNvSpPr>
            <a:spLocks noGrp="1"/>
          </p:cNvSpPr>
          <p:nvPr>
            <p:ph idx="1"/>
          </p:nvPr>
        </p:nvSpPr>
        <p:spPr>
          <a:xfrm>
            <a:off x="317501" y="1029024"/>
            <a:ext cx="8574088" cy="4929188"/>
          </a:xfrm>
        </p:spPr>
        <p:txBody>
          <a:bodyPr/>
          <a:lstStyle/>
          <a:p>
            <a:pPr>
              <a:buFont typeface="Wingdings" panose="05000000000000000000" pitchFamily="2" charset="2"/>
              <a:buChar char="l"/>
            </a:pPr>
            <a:r>
              <a:rPr lang="ja-JP" altLang="en-US" dirty="0" smtClean="0"/>
              <a:t>プログラミング</a:t>
            </a:r>
            <a:r>
              <a:rPr lang="ja-JP" altLang="en-US" dirty="0"/>
              <a:t>言語の構文解析器（パーサ）の</a:t>
            </a:r>
            <a:r>
              <a:rPr lang="ja-JP" altLang="en-US" dirty="0" smtClean="0"/>
              <a:t>実装の　　支援</a:t>
            </a:r>
            <a:r>
              <a:rPr lang="ja-JP" altLang="en-US" dirty="0"/>
              <a:t>として作られたの</a:t>
            </a:r>
            <a:r>
              <a:rPr lang="ja-JP" altLang="en-US" dirty="0" smtClean="0"/>
              <a:t>が</a:t>
            </a:r>
            <a:r>
              <a:rPr lang="ja-JP" altLang="en-US" dirty="0" smtClean="0">
                <a:solidFill>
                  <a:srgbClr val="FF0000"/>
                </a:solidFill>
              </a:rPr>
              <a:t>構文解析器生成系</a:t>
            </a:r>
            <a:r>
              <a:rPr lang="ja-JP" altLang="en-US" dirty="0" smtClean="0"/>
              <a:t>である</a:t>
            </a:r>
            <a:endParaRPr lang="en-US" altLang="ja-JP" dirty="0" smtClean="0"/>
          </a:p>
          <a:p>
            <a:pPr marL="0" indent="0">
              <a:buNone/>
            </a:pPr>
            <a:endParaRPr lang="en-US" altLang="ja-JP" dirty="0">
              <a:solidFill>
                <a:srgbClr val="0070C0"/>
              </a:solidFill>
            </a:endParaRPr>
          </a:p>
          <a:p>
            <a:pPr>
              <a:buFont typeface="Wingdings" panose="05000000000000000000" pitchFamily="2" charset="2"/>
              <a:buChar char="l"/>
            </a:pPr>
            <a:r>
              <a:rPr lang="ja-JP" altLang="en-US" dirty="0" smtClean="0"/>
              <a:t>構文解析器生成系は言語の構文定義記述から，　　　　</a:t>
            </a:r>
            <a:r>
              <a:rPr lang="en-US" altLang="ja-JP" dirty="0" smtClean="0"/>
              <a:t>Java </a:t>
            </a:r>
            <a:r>
              <a:rPr lang="ja-JP" altLang="en-US" dirty="0" smtClean="0"/>
              <a:t>や </a:t>
            </a:r>
            <a:r>
              <a:rPr lang="en-US" altLang="ja-JP" dirty="0" smtClean="0"/>
              <a:t>C </a:t>
            </a:r>
            <a:r>
              <a:rPr lang="ja-JP" altLang="en-US" dirty="0" smtClean="0"/>
              <a:t>などの言語で書かれた構文解析器を生成する</a:t>
            </a:r>
            <a:endParaRPr lang="en-US" altLang="ja-JP" dirty="0" smtClean="0"/>
          </a:p>
          <a:p>
            <a:pPr>
              <a:buFont typeface="Wingdings" panose="05000000000000000000" pitchFamily="2" charset="2"/>
              <a:buChar char="l"/>
            </a:pPr>
            <a:endParaRPr lang="en-US" altLang="ja-JP" dirty="0" smtClean="0"/>
          </a:p>
          <a:p>
            <a:pPr>
              <a:buFont typeface="Wingdings" panose="05000000000000000000" pitchFamily="2" charset="2"/>
              <a:buChar char="l"/>
            </a:pPr>
            <a:r>
              <a:rPr lang="ja-JP" altLang="en-US" dirty="0" smtClean="0"/>
              <a:t>構文定義記述は小さなルールの集まりである</a:t>
            </a:r>
            <a:r>
              <a:rPr lang="en-US" altLang="ja-JP" dirty="0" smtClean="0">
                <a:solidFill>
                  <a:srgbClr val="FF0000"/>
                </a:solidFill>
              </a:rPr>
              <a:t> </a:t>
            </a:r>
            <a:endParaRPr lang="en-US" altLang="ja-JP"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9</a:t>
            </a:fld>
            <a:endParaRPr lang="ja-JP" altLang="en-US" dirty="0">
              <a:solidFill>
                <a:srgbClr val="000000"/>
              </a:solidFill>
            </a:endParaRPr>
          </a:p>
        </p:txBody>
      </p:sp>
      <p:sp>
        <p:nvSpPr>
          <p:cNvPr id="5" name="テキスト ボックス 4"/>
          <p:cNvSpPr txBox="1"/>
          <p:nvPr/>
        </p:nvSpPr>
        <p:spPr>
          <a:xfrm>
            <a:off x="1594426" y="6301884"/>
            <a:ext cx="3664123" cy="25341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latin typeface="メイリオ" panose="020B0604030504040204" pitchFamily="50" charset="-128"/>
                <a:ea typeface="メイリオ" panose="020B0604030504040204" pitchFamily="50" charset="-128"/>
              </a:rPr>
              <a:t>[</a:t>
            </a:r>
            <a:r>
              <a:rPr lang="en-US" altLang="ja-JP" sz="1200" dirty="0">
                <a:latin typeface="メイリオ" panose="020B0604030504040204" pitchFamily="50" charset="-128"/>
                <a:ea typeface="メイリオ" panose="020B0604030504040204" pitchFamily="50" charset="-128"/>
              </a:rPr>
              <a:t>4] ANTLR</a:t>
            </a:r>
            <a:r>
              <a:rPr lang="en-US" altLang="ja-JP" sz="1200" dirty="0" smtClean="0">
                <a:latin typeface="メイリオ" panose="020B0604030504040204" pitchFamily="50" charset="-128"/>
                <a:ea typeface="メイリオ" panose="020B0604030504040204" pitchFamily="50" charset="-128"/>
              </a:rPr>
              <a:t>: http</a:t>
            </a:r>
            <a:r>
              <a:rPr lang="en-US" altLang="ja-JP" sz="1200" dirty="0">
                <a:latin typeface="メイリオ" panose="020B0604030504040204" pitchFamily="50" charset="-128"/>
                <a:ea typeface="メイリオ" panose="020B0604030504040204" pitchFamily="50" charset="-128"/>
              </a:rPr>
              <a:t>://www.antlr.org/</a:t>
            </a:r>
            <a:endParaRPr kumimoji="1" lang="ja-JP" altLang="en-US" sz="1050" dirty="0">
              <a:latin typeface="メイリオ" panose="020B0604030504040204" pitchFamily="50" charset="-128"/>
              <a:ea typeface="メイリオ" panose="020B0604030504040204" pitchFamily="50" charset="-128"/>
            </a:endParaRPr>
          </a:p>
        </p:txBody>
      </p:sp>
      <p:grpSp>
        <p:nvGrpSpPr>
          <p:cNvPr id="30" name="グループ化 29"/>
          <p:cNvGrpSpPr/>
          <p:nvPr/>
        </p:nvGrpSpPr>
        <p:grpSpPr>
          <a:xfrm>
            <a:off x="834259" y="4334912"/>
            <a:ext cx="1795366" cy="1653114"/>
            <a:chOff x="834259" y="4178269"/>
            <a:chExt cx="1795366" cy="1653114"/>
          </a:xfrm>
        </p:grpSpPr>
        <p:grpSp>
          <p:nvGrpSpPr>
            <p:cNvPr id="15" name="グループ化 14"/>
            <p:cNvGrpSpPr/>
            <p:nvPr/>
          </p:nvGrpSpPr>
          <p:grpSpPr>
            <a:xfrm>
              <a:off x="898682" y="4178269"/>
              <a:ext cx="1680852" cy="1216055"/>
              <a:chOff x="609122" y="1218125"/>
              <a:chExt cx="1680852" cy="1216055"/>
            </a:xfrm>
          </p:grpSpPr>
          <p:sp>
            <p:nvSpPr>
              <p:cNvPr id="16" name="Text Box 6"/>
              <p:cNvSpPr txBox="1">
                <a:spLocks noChangeArrowheads="1"/>
              </p:cNvSpPr>
              <p:nvPr/>
            </p:nvSpPr>
            <p:spPr bwMode="auto">
              <a:xfrm>
                <a:off x="609122" y="1218125"/>
                <a:ext cx="1493998" cy="1016499"/>
              </a:xfrm>
              <a:prstGeom prst="rect">
                <a:avLst/>
              </a:prstGeom>
              <a:solidFill>
                <a:srgbClr val="F3FFF5"/>
              </a:solidFill>
              <a:ln w="28575">
                <a:solidFill>
                  <a:schemeClr val="tx1"/>
                </a:solidFill>
                <a:miter lim="800000"/>
                <a:headEnd/>
                <a:tailEnd/>
              </a:ln>
              <a:effectLst>
                <a:outerShdw blurRad="50800" dist="38100" dir="2700000" algn="tl" rotWithShape="0">
                  <a:prstClr val="black">
                    <a:alpha val="40000"/>
                  </a:prstClr>
                </a:outerShdw>
              </a:effectLst>
            </p:spPr>
            <p:txBody>
              <a:bodyPr wrap="square" bIns="0" anchor="ctr" anchorCtr="0">
                <a:noAutofit/>
              </a:bodyPr>
              <a:lstStyle/>
              <a:p>
                <a:pPr>
                  <a:lnSpc>
                    <a:spcPct val="100000"/>
                  </a:lnSpc>
                  <a:spcBef>
                    <a:spcPts val="600"/>
                  </a:spcBef>
                  <a:buClrTx/>
                  <a:buSzTx/>
                  <a:buFontTx/>
                  <a:buNone/>
                </a:pPr>
                <a:r>
                  <a:rPr lang="en-US" altLang="ja-JP" sz="700" dirty="0" err="1">
                    <a:latin typeface="メイリオ" panose="020B0604030504040204" pitchFamily="50" charset="-128"/>
                    <a:ea typeface="メイリオ" panose="020B0604030504040204" pitchFamily="50" charset="-128"/>
                  </a:rPr>
                  <a:t>prog</a:t>
                </a:r>
                <a:r>
                  <a:rPr lang="en-US" altLang="ja-JP" sz="700" dirty="0">
                    <a:latin typeface="メイリオ" panose="020B0604030504040204" pitchFamily="50" charset="-128"/>
                    <a:ea typeface="メイリオ" panose="020B0604030504040204" pitchFamily="50" charset="-128"/>
                  </a:rPr>
                  <a:t>: expr;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expr: term (('+'|'-') term)*;</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term: factor (('*'|'/') factor)*;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factor: </a:t>
                </a:r>
                <a:r>
                  <a:rPr lang="en-US" altLang="ja-JP" sz="700" dirty="0" smtClean="0">
                    <a:latin typeface="メイリオ" panose="020B0604030504040204" pitchFamily="50" charset="-128"/>
                    <a:ea typeface="メイリオ" panose="020B0604030504040204" pitchFamily="50" charset="-128"/>
                  </a:rPr>
                  <a:t>INT</a:t>
                </a:r>
                <a:r>
                  <a:rPr lang="ja-JP" altLang="en-US" sz="700" dirty="0">
                    <a:latin typeface="メイリオ" panose="020B0604030504040204" pitchFamily="50" charset="-128"/>
                    <a:ea typeface="メイリオ" panose="020B0604030504040204" pitchFamily="50" charset="-128"/>
                  </a:rPr>
                  <a:t> </a:t>
                </a:r>
                <a:r>
                  <a:rPr lang="en-US" altLang="ja-JP" sz="700" dirty="0" smtClean="0">
                    <a:latin typeface="メイリオ" panose="020B0604030504040204" pitchFamily="50" charset="-128"/>
                    <a:ea typeface="メイリオ" panose="020B0604030504040204" pitchFamily="50" charset="-128"/>
                  </a:rPr>
                  <a:t>| '(' expr ')' ;</a:t>
                </a:r>
                <a:endParaRPr lang="en-US" altLang="ja-JP" sz="700" dirty="0">
                  <a:latin typeface="メイリオ" panose="020B0604030504040204" pitchFamily="50" charset="-128"/>
                  <a:ea typeface="メイリオ" panose="020B0604030504040204" pitchFamily="50" charset="-128"/>
                </a:endParaRP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INT     : [0-9]+ ;</a:t>
                </a:r>
              </a:p>
            </p:txBody>
          </p:sp>
          <p:sp>
            <p:nvSpPr>
              <p:cNvPr id="17" name="Text Box 6"/>
              <p:cNvSpPr txBox="1">
                <a:spLocks noChangeArrowheads="1"/>
              </p:cNvSpPr>
              <p:nvPr/>
            </p:nvSpPr>
            <p:spPr bwMode="auto">
              <a:xfrm>
                <a:off x="695383" y="1317903"/>
                <a:ext cx="1493998" cy="1016499"/>
              </a:xfrm>
              <a:prstGeom prst="rect">
                <a:avLst/>
              </a:prstGeom>
              <a:solidFill>
                <a:srgbClr val="F3FFF5"/>
              </a:solidFill>
              <a:ln w="28575">
                <a:solidFill>
                  <a:schemeClr val="tx1"/>
                </a:solidFill>
                <a:miter lim="800000"/>
                <a:headEnd/>
                <a:tailEnd/>
              </a:ln>
              <a:effectLst>
                <a:outerShdw blurRad="50800" dist="38100" dir="2700000" algn="tl" rotWithShape="0">
                  <a:prstClr val="black">
                    <a:alpha val="40000"/>
                  </a:prstClr>
                </a:outerShdw>
              </a:effectLst>
            </p:spPr>
            <p:txBody>
              <a:bodyPr wrap="square" bIns="0" anchor="ctr" anchorCtr="0">
                <a:noAutofit/>
              </a:bodyPr>
              <a:lstStyle/>
              <a:p>
                <a:pPr>
                  <a:lnSpc>
                    <a:spcPct val="100000"/>
                  </a:lnSpc>
                  <a:spcBef>
                    <a:spcPts val="600"/>
                  </a:spcBef>
                  <a:buClrTx/>
                  <a:buSzTx/>
                  <a:buFontTx/>
                  <a:buNone/>
                </a:pPr>
                <a:r>
                  <a:rPr lang="en-US" altLang="ja-JP" sz="700" dirty="0" err="1">
                    <a:latin typeface="メイリオ" panose="020B0604030504040204" pitchFamily="50" charset="-128"/>
                    <a:ea typeface="メイリオ" panose="020B0604030504040204" pitchFamily="50" charset="-128"/>
                  </a:rPr>
                  <a:t>prog</a:t>
                </a:r>
                <a:r>
                  <a:rPr lang="en-US" altLang="ja-JP" sz="700" dirty="0">
                    <a:latin typeface="メイリオ" panose="020B0604030504040204" pitchFamily="50" charset="-128"/>
                    <a:ea typeface="メイリオ" panose="020B0604030504040204" pitchFamily="50" charset="-128"/>
                  </a:rPr>
                  <a:t>: expr;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expr: term (('+'|'-') term)*;</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term: factor (('*'|'/') factor)*;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factor: </a:t>
                </a:r>
                <a:r>
                  <a:rPr lang="en-US" altLang="ja-JP" sz="700" dirty="0" smtClean="0">
                    <a:latin typeface="メイリオ" panose="020B0604030504040204" pitchFamily="50" charset="-128"/>
                    <a:ea typeface="メイリオ" panose="020B0604030504040204" pitchFamily="50" charset="-128"/>
                  </a:rPr>
                  <a:t>INT</a:t>
                </a:r>
                <a:r>
                  <a:rPr lang="ja-JP" altLang="en-US" sz="700" dirty="0">
                    <a:latin typeface="メイリオ" panose="020B0604030504040204" pitchFamily="50" charset="-128"/>
                    <a:ea typeface="メイリオ" panose="020B0604030504040204" pitchFamily="50" charset="-128"/>
                  </a:rPr>
                  <a:t> </a:t>
                </a:r>
                <a:r>
                  <a:rPr lang="en-US" altLang="ja-JP" sz="700" dirty="0" smtClean="0">
                    <a:latin typeface="メイリオ" panose="020B0604030504040204" pitchFamily="50" charset="-128"/>
                    <a:ea typeface="メイリオ" panose="020B0604030504040204" pitchFamily="50" charset="-128"/>
                  </a:rPr>
                  <a:t>| '(' expr ')' ;</a:t>
                </a:r>
                <a:endParaRPr lang="en-US" altLang="ja-JP" sz="700" dirty="0">
                  <a:latin typeface="メイリオ" panose="020B0604030504040204" pitchFamily="50" charset="-128"/>
                  <a:ea typeface="メイリオ" panose="020B0604030504040204" pitchFamily="50" charset="-128"/>
                </a:endParaRP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INT     : [0-9]+ ;</a:t>
                </a:r>
              </a:p>
            </p:txBody>
          </p:sp>
          <p:sp>
            <p:nvSpPr>
              <p:cNvPr id="18" name="Text Box 6"/>
              <p:cNvSpPr txBox="1">
                <a:spLocks noChangeArrowheads="1"/>
              </p:cNvSpPr>
              <p:nvPr/>
            </p:nvSpPr>
            <p:spPr bwMode="auto">
              <a:xfrm>
                <a:off x="795976" y="1417681"/>
                <a:ext cx="1493998" cy="1016499"/>
              </a:xfrm>
              <a:prstGeom prst="rect">
                <a:avLst/>
              </a:prstGeom>
              <a:solidFill>
                <a:srgbClr val="F3FFF5"/>
              </a:solidFill>
              <a:ln w="28575">
                <a:solidFill>
                  <a:schemeClr val="tx1"/>
                </a:solidFill>
                <a:miter lim="800000"/>
                <a:headEnd/>
                <a:tailEnd/>
              </a:ln>
              <a:effectLst>
                <a:outerShdw blurRad="50800" dist="38100" dir="2700000" algn="tl" rotWithShape="0">
                  <a:prstClr val="black">
                    <a:alpha val="40000"/>
                  </a:prstClr>
                </a:outerShdw>
              </a:effectLst>
            </p:spPr>
            <p:txBody>
              <a:bodyPr wrap="square" lIns="36000" tIns="0" rIns="0" bIns="0" anchor="ctr" anchorCtr="0">
                <a:noAutofit/>
              </a:bodyPr>
              <a:lstStyle/>
              <a:p>
                <a:pPr>
                  <a:lnSpc>
                    <a:spcPct val="100000"/>
                  </a:lnSpc>
                  <a:spcBef>
                    <a:spcPts val="600"/>
                  </a:spcBef>
                  <a:buClrTx/>
                  <a:buSzTx/>
                  <a:buFontTx/>
                  <a:buNone/>
                </a:pPr>
                <a:r>
                  <a:rPr lang="en-US" altLang="ja-JP" sz="700" dirty="0" err="1">
                    <a:latin typeface="メイリオ" panose="020B0604030504040204" pitchFamily="50" charset="-128"/>
                    <a:ea typeface="メイリオ" panose="020B0604030504040204" pitchFamily="50" charset="-128"/>
                  </a:rPr>
                  <a:t>prog</a:t>
                </a:r>
                <a:r>
                  <a:rPr lang="en-US" altLang="ja-JP" sz="700" dirty="0">
                    <a:latin typeface="メイリオ" panose="020B0604030504040204" pitchFamily="50" charset="-128"/>
                    <a:ea typeface="メイリオ" panose="020B0604030504040204" pitchFamily="50" charset="-128"/>
                  </a:rPr>
                  <a:t>: expr;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expr: term (('+'|'-') term)*;</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term: factor (('*'|'/') factor)*;</a:t>
                </a: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factor: </a:t>
                </a:r>
                <a:r>
                  <a:rPr lang="en-US" altLang="ja-JP" sz="700" dirty="0" smtClean="0">
                    <a:latin typeface="メイリオ" panose="020B0604030504040204" pitchFamily="50" charset="-128"/>
                    <a:ea typeface="メイリオ" panose="020B0604030504040204" pitchFamily="50" charset="-128"/>
                  </a:rPr>
                  <a:t>INT</a:t>
                </a:r>
                <a:r>
                  <a:rPr lang="ja-JP" altLang="en-US" sz="700" dirty="0">
                    <a:latin typeface="メイリオ" panose="020B0604030504040204" pitchFamily="50" charset="-128"/>
                    <a:ea typeface="メイリオ" panose="020B0604030504040204" pitchFamily="50" charset="-128"/>
                  </a:rPr>
                  <a:t> </a:t>
                </a:r>
                <a:r>
                  <a:rPr lang="en-US" altLang="ja-JP" sz="700" dirty="0" smtClean="0">
                    <a:latin typeface="メイリオ" panose="020B0604030504040204" pitchFamily="50" charset="-128"/>
                    <a:ea typeface="メイリオ" panose="020B0604030504040204" pitchFamily="50" charset="-128"/>
                  </a:rPr>
                  <a:t>| '(' expr ')' ;</a:t>
                </a:r>
                <a:endParaRPr lang="en-US" altLang="ja-JP" sz="700" dirty="0">
                  <a:latin typeface="メイリオ" panose="020B0604030504040204" pitchFamily="50" charset="-128"/>
                  <a:ea typeface="メイリオ" panose="020B0604030504040204" pitchFamily="50" charset="-128"/>
                </a:endParaRPr>
              </a:p>
              <a:p>
                <a:pPr>
                  <a:lnSpc>
                    <a:spcPct val="100000"/>
                  </a:lnSpc>
                  <a:spcBef>
                    <a:spcPts val="600"/>
                  </a:spcBef>
                  <a:buClrTx/>
                  <a:buSzTx/>
                  <a:buFontTx/>
                  <a:buNone/>
                </a:pPr>
                <a:r>
                  <a:rPr lang="en-US" altLang="ja-JP" sz="700" dirty="0">
                    <a:latin typeface="メイリオ" panose="020B0604030504040204" pitchFamily="50" charset="-128"/>
                    <a:ea typeface="メイリオ" panose="020B0604030504040204" pitchFamily="50" charset="-128"/>
                  </a:rPr>
                  <a:t>INT     : [0-9]+ ;</a:t>
                </a:r>
              </a:p>
            </p:txBody>
          </p:sp>
        </p:grpSp>
        <p:sp>
          <p:nvSpPr>
            <p:cNvPr id="19" name="角丸四角形 18"/>
            <p:cNvSpPr/>
            <p:nvPr/>
          </p:nvSpPr>
          <p:spPr>
            <a:xfrm>
              <a:off x="834259" y="5431784"/>
              <a:ext cx="1795366" cy="399599"/>
            </a:xfrm>
            <a:prstGeom prst="roundRect">
              <a:avLst/>
            </a:prstGeom>
            <a:ln/>
          </p:spPr>
          <p:style>
            <a:lnRef idx="2">
              <a:schemeClr val="dk1"/>
            </a:lnRef>
            <a:fillRef idx="1">
              <a:schemeClr val="lt1"/>
            </a:fillRef>
            <a:effectRef idx="0">
              <a:schemeClr val="dk1"/>
            </a:effectRef>
            <a:fontRef idx="minor">
              <a:schemeClr val="dk1"/>
            </a:fontRef>
          </p:style>
          <p:txBody>
            <a:bodyPr lIns="0" tIns="72000" rIns="0" bIns="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2000" dirty="0" smtClean="0">
                  <a:solidFill>
                    <a:schemeClr val="tx1"/>
                  </a:solidFill>
                  <a:latin typeface="メイリオ" panose="020B0604030504040204" pitchFamily="50" charset="-128"/>
                  <a:ea typeface="メイリオ" panose="020B0604030504040204" pitchFamily="50" charset="-128"/>
                </a:rPr>
                <a:t>構文定義記述</a:t>
              </a:r>
              <a:endParaRPr lang="en-US" altLang="ja-JP" sz="2000" dirty="0" smtClean="0">
                <a:solidFill>
                  <a:schemeClr val="tx1"/>
                </a:solidFill>
                <a:latin typeface="メイリオ" panose="020B0604030504040204" pitchFamily="50" charset="-128"/>
                <a:ea typeface="メイリオ" panose="020B0604030504040204" pitchFamily="50" charset="-128"/>
              </a:endParaRPr>
            </a:p>
          </p:txBody>
        </p:sp>
      </p:grpSp>
      <p:grpSp>
        <p:nvGrpSpPr>
          <p:cNvPr id="29" name="グループ化 28"/>
          <p:cNvGrpSpPr/>
          <p:nvPr/>
        </p:nvGrpSpPr>
        <p:grpSpPr>
          <a:xfrm>
            <a:off x="6650488" y="4306843"/>
            <a:ext cx="1795366" cy="1681183"/>
            <a:chOff x="6650488" y="4150200"/>
            <a:chExt cx="1795366" cy="1681183"/>
          </a:xfrm>
        </p:grpSpPr>
        <p:grpSp>
          <p:nvGrpSpPr>
            <p:cNvPr id="9" name="グループ化 8"/>
            <p:cNvGrpSpPr/>
            <p:nvPr/>
          </p:nvGrpSpPr>
          <p:grpSpPr>
            <a:xfrm>
              <a:off x="6846641" y="4150200"/>
              <a:ext cx="1304091" cy="1154757"/>
              <a:chOff x="3792377" y="1176757"/>
              <a:chExt cx="1304091" cy="1154757"/>
            </a:xfrm>
          </p:grpSpPr>
          <p:pic>
            <p:nvPicPr>
              <p:cNvPr id="10" name="図 9"/>
              <p:cNvPicPr>
                <a:picLocks noChangeAspect="1"/>
              </p:cNvPicPr>
              <p:nvPr/>
            </p:nvPicPr>
            <p:blipFill>
              <a:blip r:embed="rId2" cstate="print">
                <a:extLst>
                  <a:ext uri="{BEBA8EAE-BF5A-486C-A8C5-ECC9F3942E4B}">
                    <a14:imgProps xmlns:a14="http://schemas.microsoft.com/office/drawing/2010/main">
                      <a14:imgLayer r:embed="rId3">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4723828" y="1386365"/>
                <a:ext cx="372640" cy="383886"/>
              </a:xfrm>
              <a:prstGeom prst="rect">
                <a:avLst/>
              </a:prstGeom>
            </p:spPr>
          </p:pic>
          <p:pic>
            <p:nvPicPr>
              <p:cNvPr id="11" name="図 10"/>
              <p:cNvPicPr>
                <a:picLocks noChangeAspect="1"/>
              </p:cNvPicPr>
              <p:nvPr/>
            </p:nvPicPr>
            <p:blipFill>
              <a:blip r:embed="rId4" cstate="print">
                <a:duotone>
                  <a:prstClr val="black"/>
                  <a:srgbClr val="B98F4B">
                    <a:tint val="45000"/>
                    <a:satMod val="400000"/>
                  </a:srgbClr>
                </a:duotone>
                <a:extLst>
                  <a:ext uri="{BEBA8EAE-BF5A-486C-A8C5-ECC9F3942E4B}">
                    <a14:imgProps xmlns:a14="http://schemas.microsoft.com/office/drawing/2010/main">
                      <a14:imgLayer r:embed="rId5">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4393506" y="1607337"/>
                <a:ext cx="702962" cy="724177"/>
              </a:xfrm>
              <a:prstGeom prst="rect">
                <a:avLst/>
              </a:prstGeom>
            </p:spPr>
          </p:pic>
          <p:pic>
            <p:nvPicPr>
              <p:cNvPr id="12" name="図 11"/>
              <p:cNvPicPr>
                <a:picLocks noChangeAspect="1"/>
              </p:cNvPicPr>
              <p:nvPr/>
            </p:nvPicPr>
            <p:blipFill>
              <a:blip r:embed="rId6" cstate="print">
                <a:extLst>
                  <a:ext uri="{BEBA8EAE-BF5A-486C-A8C5-ECC9F3942E4B}">
                    <a14:imgProps xmlns:a14="http://schemas.microsoft.com/office/drawing/2010/main">
                      <a14:imgLayer r:embed="rId7">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Layer>
                    </a14:imgProps>
                  </a:ext>
                  <a:ext uri="{28A0092B-C50C-407E-A947-70E740481C1C}">
                    <a14:useLocalDpi xmlns:a14="http://schemas.microsoft.com/office/drawing/2010/main" val="0"/>
                  </a:ext>
                </a:extLst>
              </a:blip>
              <a:stretch>
                <a:fillRect/>
              </a:stretch>
            </p:blipFill>
            <p:spPr>
              <a:xfrm>
                <a:off x="3793215" y="1185414"/>
                <a:ext cx="1036418" cy="1067697"/>
              </a:xfrm>
              <a:prstGeom prst="rect">
                <a:avLst/>
              </a:prstGeom>
            </p:spPr>
          </p:pic>
          <p:pic>
            <p:nvPicPr>
              <p:cNvPr id="13" name="図 12"/>
              <p:cNvPicPr>
                <a:picLocks noChangeAspect="1"/>
              </p:cNvPicPr>
              <p:nvPr/>
            </p:nvPicPr>
            <p:blipFill>
              <a:blip r:embed="rId4" cstate="print">
                <a:duotone>
                  <a:prstClr val="black"/>
                  <a:srgbClr val="B98F4B">
                    <a:tint val="45000"/>
                    <a:satMod val="400000"/>
                  </a:srgbClr>
                </a:duotone>
                <a:extLst>
                  <a:ext uri="{BEBA8EAE-BF5A-486C-A8C5-ECC9F3942E4B}">
                    <a14:imgProps xmlns:a14="http://schemas.microsoft.com/office/drawing/2010/main">
                      <a14:imgLayer r:embed="rId5">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4392668" y="1598680"/>
                <a:ext cx="702962" cy="724177"/>
              </a:xfrm>
              <a:prstGeom prst="rect">
                <a:avLst/>
              </a:prstGeom>
            </p:spPr>
          </p:pic>
          <p:pic>
            <p:nvPicPr>
              <p:cNvPr id="14" name="図 13"/>
              <p:cNvPicPr>
                <a:picLocks noChangeAspect="1"/>
              </p:cNvPicPr>
              <p:nvPr/>
            </p:nvPicPr>
            <p:blipFill>
              <a:blip r:embed="rId6" cstate="print">
                <a:extLst>
                  <a:ext uri="{BEBA8EAE-BF5A-486C-A8C5-ECC9F3942E4B}">
                    <a14:imgProps xmlns:a14="http://schemas.microsoft.com/office/drawing/2010/main">
                      <a14:imgLayer r:embed="rId7">
                        <a14:imgEffect>
                          <a14:backgroundRemoval t="0" b="100000" l="0" r="100000">
                            <a14:foregroundMark x1="5628" y1="26050" x2="5628" y2="26050"/>
                            <a14:backgroundMark x1="88745" y1="86975" x2="88745" y2="86975"/>
                            <a14:backgroundMark x1="11255" y1="88235" x2="11255" y2="88235"/>
                            <a14:backgroundMark x1="91342" y1="11765" x2="91342" y2="11765"/>
                            <a14:backgroundMark x1="50649" y1="43697" x2="50649" y2="43697"/>
                          </a14:backgroundRemoval>
                        </a14:imgEffect>
                      </a14:imgLayer>
                    </a14:imgProps>
                  </a:ext>
                  <a:ext uri="{28A0092B-C50C-407E-A947-70E740481C1C}">
                    <a14:useLocalDpi xmlns:a14="http://schemas.microsoft.com/office/drawing/2010/main" val="0"/>
                  </a:ext>
                </a:extLst>
              </a:blip>
              <a:stretch>
                <a:fillRect/>
              </a:stretch>
            </p:blipFill>
            <p:spPr>
              <a:xfrm>
                <a:off x="3792377" y="1176757"/>
                <a:ext cx="1036418" cy="1067697"/>
              </a:xfrm>
              <a:prstGeom prst="rect">
                <a:avLst/>
              </a:prstGeom>
            </p:spPr>
          </p:pic>
        </p:grpSp>
        <p:sp>
          <p:nvSpPr>
            <p:cNvPr id="21" name="角丸四角形 20"/>
            <p:cNvSpPr/>
            <p:nvPr/>
          </p:nvSpPr>
          <p:spPr>
            <a:xfrm>
              <a:off x="6650488" y="5431784"/>
              <a:ext cx="1795366" cy="399599"/>
            </a:xfrm>
            <a:prstGeom prst="roundRect">
              <a:avLst/>
            </a:prstGeom>
            <a:ln/>
          </p:spPr>
          <p:style>
            <a:lnRef idx="2">
              <a:schemeClr val="dk1"/>
            </a:lnRef>
            <a:fillRef idx="1">
              <a:schemeClr val="lt1"/>
            </a:fillRef>
            <a:effectRef idx="0">
              <a:schemeClr val="dk1"/>
            </a:effectRef>
            <a:fontRef idx="minor">
              <a:schemeClr val="dk1"/>
            </a:fontRef>
          </p:style>
          <p:txBody>
            <a:bodyPr lIns="0" tIns="72000" rIns="0" bIns="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2000" dirty="0" smtClean="0">
                  <a:solidFill>
                    <a:schemeClr val="tx1"/>
                  </a:solidFill>
                  <a:latin typeface="メイリオ" panose="020B0604030504040204" pitchFamily="50" charset="-128"/>
                  <a:ea typeface="メイリオ" panose="020B0604030504040204" pitchFamily="50" charset="-128"/>
                </a:rPr>
                <a:t>構文解析器</a:t>
              </a:r>
              <a:endParaRPr lang="en-US" altLang="ja-JP" sz="2000" dirty="0" smtClean="0">
                <a:solidFill>
                  <a:schemeClr val="tx1"/>
                </a:solidFill>
                <a:latin typeface="メイリオ" panose="020B0604030504040204" pitchFamily="50" charset="-128"/>
                <a:ea typeface="メイリオ" panose="020B0604030504040204" pitchFamily="50" charset="-128"/>
              </a:endParaRPr>
            </a:p>
          </p:txBody>
        </p:sp>
      </p:grpSp>
      <p:grpSp>
        <p:nvGrpSpPr>
          <p:cNvPr id="28" name="グループ化 27"/>
          <p:cNvGrpSpPr/>
          <p:nvPr/>
        </p:nvGrpSpPr>
        <p:grpSpPr>
          <a:xfrm>
            <a:off x="3493899" y="4121908"/>
            <a:ext cx="2401818" cy="2041756"/>
            <a:chOff x="3493899" y="3965265"/>
            <a:chExt cx="2401818" cy="2041756"/>
          </a:xfrm>
        </p:grpSpPr>
        <p:pic>
          <p:nvPicPr>
            <p:cNvPr id="1026" name="Picture 2" descr="ãANTLRãã®ç»åæ¤ç´¢çµæ"/>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r="6678"/>
            <a:stretch/>
          </p:blipFill>
          <p:spPr bwMode="auto">
            <a:xfrm>
              <a:off x="3950540" y="3965265"/>
              <a:ext cx="1308009" cy="1401607"/>
            </a:xfrm>
            <a:prstGeom prst="rect">
              <a:avLst/>
            </a:prstGeom>
            <a:noFill/>
            <a:extLst>
              <a:ext uri="{909E8E84-426E-40DD-AFC4-6F175D3DCCD1}">
                <a14:hiddenFill xmlns:a14="http://schemas.microsoft.com/office/drawing/2010/main">
                  <a:solidFill>
                    <a:srgbClr val="FFFFFF"/>
                  </a:solidFill>
                </a14:hiddenFill>
              </a:ext>
            </a:extLst>
          </p:spPr>
        </p:pic>
        <p:sp>
          <p:nvSpPr>
            <p:cNvPr id="8" name="角丸四角形 7"/>
            <p:cNvSpPr/>
            <p:nvPr/>
          </p:nvSpPr>
          <p:spPr>
            <a:xfrm>
              <a:off x="3493899" y="5353766"/>
              <a:ext cx="2401818" cy="653255"/>
            </a:xfrm>
            <a:prstGeom prst="roundRect">
              <a:avLst/>
            </a:prstGeom>
            <a:ln/>
          </p:spPr>
          <p:style>
            <a:lnRef idx="2">
              <a:schemeClr val="dk1"/>
            </a:lnRef>
            <a:fillRef idx="1">
              <a:schemeClr val="lt1"/>
            </a:fillRef>
            <a:effectRef idx="0">
              <a:schemeClr val="dk1"/>
            </a:effectRef>
            <a:fontRef idx="minor">
              <a:schemeClr val="dk1"/>
            </a:fontRef>
          </p:style>
          <p:txBody>
            <a:bodyPr lIns="0" tIns="72000" rIns="0" bIns="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2000" dirty="0" smtClean="0">
                  <a:solidFill>
                    <a:schemeClr val="tx1"/>
                  </a:solidFill>
                  <a:latin typeface="メイリオ" panose="020B0604030504040204" pitchFamily="50" charset="-128"/>
                  <a:ea typeface="メイリオ" panose="020B0604030504040204" pitchFamily="50" charset="-128"/>
                </a:rPr>
                <a:t>構文解析器生成系</a:t>
              </a:r>
              <a:endParaRPr lang="en-US" altLang="ja-JP" sz="2000" dirty="0" smtClean="0">
                <a:solidFill>
                  <a:schemeClr val="tx1"/>
                </a:solidFill>
                <a:latin typeface="メイリオ" panose="020B0604030504040204" pitchFamily="50" charset="-128"/>
                <a:ea typeface="メイリオ" panose="020B0604030504040204" pitchFamily="50" charset="-128"/>
              </a:endParaRPr>
            </a:p>
            <a:p>
              <a:pPr algn="ctr"/>
              <a:r>
                <a:rPr lang="en-US" altLang="ja-JP" sz="2000" dirty="0" smtClean="0">
                  <a:solidFill>
                    <a:schemeClr val="tx1"/>
                  </a:solidFill>
                  <a:latin typeface="メイリオ" panose="020B0604030504040204" pitchFamily="50" charset="-128"/>
                  <a:ea typeface="メイリオ" panose="020B0604030504040204" pitchFamily="50" charset="-128"/>
                </a:rPr>
                <a:t>ANTLR</a:t>
              </a:r>
            </a:p>
          </p:txBody>
        </p:sp>
      </p:grpSp>
      <p:grpSp>
        <p:nvGrpSpPr>
          <p:cNvPr id="20" name="グループ化 19"/>
          <p:cNvGrpSpPr/>
          <p:nvPr/>
        </p:nvGrpSpPr>
        <p:grpSpPr>
          <a:xfrm>
            <a:off x="2939692" y="4463299"/>
            <a:ext cx="853034" cy="782182"/>
            <a:chOff x="2939692" y="4306656"/>
            <a:chExt cx="853034" cy="782182"/>
          </a:xfrm>
        </p:grpSpPr>
        <p:sp>
          <p:nvSpPr>
            <p:cNvPr id="22" name="右矢印 21"/>
            <p:cNvSpPr/>
            <p:nvPr/>
          </p:nvSpPr>
          <p:spPr>
            <a:xfrm>
              <a:off x="2939692" y="4643413"/>
              <a:ext cx="853034" cy="4454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3060122" y="4306656"/>
              <a:ext cx="560312" cy="211390"/>
            </a:xfrm>
            <a:prstGeom prst="roundRect">
              <a:avLst/>
            </a:prstGeom>
            <a:noFill/>
            <a:ln>
              <a:noFill/>
            </a:ln>
          </p:spPr>
          <p:style>
            <a:lnRef idx="2">
              <a:schemeClr val="dk1"/>
            </a:lnRef>
            <a:fillRef idx="1">
              <a:schemeClr val="lt1"/>
            </a:fillRef>
            <a:effectRef idx="0">
              <a:schemeClr val="dk1"/>
            </a:effectRef>
            <a:fontRef idx="minor">
              <a:schemeClr val="dk1"/>
            </a:fontRef>
          </p:style>
          <p:txBody>
            <a:bodyPr lIns="0" tIns="72000" rIns="0" bIns="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1600" dirty="0">
                  <a:solidFill>
                    <a:schemeClr val="tx1"/>
                  </a:solidFill>
                  <a:latin typeface="メイリオ" panose="020B0604030504040204" pitchFamily="50" charset="-128"/>
                  <a:ea typeface="メイリオ" panose="020B0604030504040204" pitchFamily="50" charset="-128"/>
                </a:rPr>
                <a:t>入力</a:t>
              </a:r>
              <a:endParaRPr lang="en-US" altLang="ja-JP" sz="1600" dirty="0" smtClean="0">
                <a:solidFill>
                  <a:schemeClr val="tx1"/>
                </a:solidFill>
                <a:latin typeface="メイリオ" panose="020B0604030504040204" pitchFamily="50" charset="-128"/>
                <a:ea typeface="メイリオ" panose="020B0604030504040204" pitchFamily="50" charset="-128"/>
              </a:endParaRPr>
            </a:p>
          </p:txBody>
        </p:sp>
      </p:grpSp>
      <p:grpSp>
        <p:nvGrpSpPr>
          <p:cNvPr id="27" name="グループ化 26"/>
          <p:cNvGrpSpPr/>
          <p:nvPr/>
        </p:nvGrpSpPr>
        <p:grpSpPr>
          <a:xfrm>
            <a:off x="5685291" y="4463299"/>
            <a:ext cx="853034" cy="782182"/>
            <a:chOff x="5685291" y="4306656"/>
            <a:chExt cx="853034" cy="782182"/>
          </a:xfrm>
        </p:grpSpPr>
        <p:sp>
          <p:nvSpPr>
            <p:cNvPr id="23" name="右矢印 22"/>
            <p:cNvSpPr/>
            <p:nvPr/>
          </p:nvSpPr>
          <p:spPr>
            <a:xfrm>
              <a:off x="5685291" y="4643413"/>
              <a:ext cx="853034" cy="4454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5821023" y="4306656"/>
              <a:ext cx="560312" cy="211390"/>
            </a:xfrm>
            <a:prstGeom prst="roundRect">
              <a:avLst/>
            </a:prstGeom>
            <a:noFill/>
            <a:ln>
              <a:noFill/>
            </a:ln>
          </p:spPr>
          <p:style>
            <a:lnRef idx="2">
              <a:schemeClr val="dk1"/>
            </a:lnRef>
            <a:fillRef idx="1">
              <a:schemeClr val="lt1"/>
            </a:fillRef>
            <a:effectRef idx="0">
              <a:schemeClr val="dk1"/>
            </a:effectRef>
            <a:fontRef idx="minor">
              <a:schemeClr val="dk1"/>
            </a:fontRef>
          </p:style>
          <p:txBody>
            <a:bodyPr lIns="0" tIns="72000" rIns="0" bIns="0" rtlCol="0" anchor="ct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algn="ctr"/>
              <a:r>
                <a:rPr lang="ja-JP" altLang="en-US" sz="1600" dirty="0" smtClean="0">
                  <a:solidFill>
                    <a:schemeClr val="tx1"/>
                  </a:solidFill>
                  <a:latin typeface="メイリオ" panose="020B0604030504040204" pitchFamily="50" charset="-128"/>
                  <a:ea typeface="メイリオ" panose="020B0604030504040204" pitchFamily="50" charset="-128"/>
                </a:rPr>
                <a:t>出力</a:t>
              </a:r>
              <a:endParaRPr lang="en-US" altLang="ja-JP" sz="1600" dirty="0" smtClean="0">
                <a:solidFill>
                  <a:schemeClr val="tx1"/>
                </a:solidFill>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380528640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efault Theme" id="{013CA6ED-5568-4FDE-8AB8-4D1FA7F96E61}" vid="{E8A5111C-AB58-46FF-9FFA-FDD7D45C344C}"/>
    </a:ext>
  </a:extLst>
</a:theme>
</file>

<file path=ppt/theme/theme2.xml><?xml version="1.0" encoding="utf-8"?>
<a:theme xmlns:a="http://schemas.openxmlformats.org/drawingml/2006/main" name="テーマ1">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1" id="{1933A2DC-2C09-4B3C-97FC-EB9B1D06C524}" vid="{E830799C-38CE-465B-B2DB-96DAE533C239}"/>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38492</TotalTime>
  <Words>2757</Words>
  <Application>Microsoft Office PowerPoint</Application>
  <PresentationFormat>画面に合わせる (4:3)</PresentationFormat>
  <Paragraphs>577</Paragraphs>
  <Slides>37</Slides>
  <Notes>18</Notes>
  <HiddenSlides>6</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37</vt:i4>
      </vt:variant>
    </vt:vector>
  </HeadingPairs>
  <TitlesOfParts>
    <vt:vector size="48" baseType="lpstr">
      <vt:lpstr>ＭＳ Ｐゴシック</vt:lpstr>
      <vt:lpstr>メイリオ</vt:lpstr>
      <vt:lpstr>Arial</vt:lpstr>
      <vt:lpstr>Calibri</vt:lpstr>
      <vt:lpstr>Calibri Light</vt:lpstr>
      <vt:lpstr>Ebrima</vt:lpstr>
      <vt:lpstr>Segoe UI</vt:lpstr>
      <vt:lpstr>Segoe UI Historic</vt:lpstr>
      <vt:lpstr>Wingdings</vt:lpstr>
      <vt:lpstr>Default Theme</vt:lpstr>
      <vt:lpstr>テーマ1</vt:lpstr>
      <vt:lpstr>構文定義記述を用いた　　　　　　　　　　　多言語対応コードクローン検出ツールの改善</vt:lpstr>
      <vt:lpstr>コードクローン</vt:lpstr>
      <vt:lpstr>コードクローンの分類[1]</vt:lpstr>
      <vt:lpstr>コードクローン検出ツール: CCFinderX[2]</vt:lpstr>
      <vt:lpstr>CCFinderX の処理概要（字句解析）</vt:lpstr>
      <vt:lpstr>CCFinderX の処理概要（変換処理）</vt:lpstr>
      <vt:lpstr>多言語に対応したコードクローン検出</vt:lpstr>
      <vt:lpstr>PowerPoint プレゼンテーション</vt:lpstr>
      <vt:lpstr>構文定義記述</vt:lpstr>
      <vt:lpstr>本研究の概要</vt:lpstr>
      <vt:lpstr>PowerPoint プレゼンテーション</vt:lpstr>
      <vt:lpstr>構文定義記述解析モジュールの概要</vt:lpstr>
      <vt:lpstr>構文定義記述解析モジュールの実装</vt:lpstr>
      <vt:lpstr>構文定義の記述法の調査</vt:lpstr>
      <vt:lpstr>コメント抽出の手順</vt:lpstr>
      <vt:lpstr>コメント抽出 : ステップ A</vt:lpstr>
      <vt:lpstr>コメント抽出 : ステップ A</vt:lpstr>
      <vt:lpstr>コメント抽出 :ステップ B</vt:lpstr>
      <vt:lpstr>コメント抽出 :ステップ C</vt:lpstr>
      <vt:lpstr>コメント抽出 :ステップ D</vt:lpstr>
      <vt:lpstr>予約語定義の例</vt:lpstr>
      <vt:lpstr>予約語抽出の手順</vt:lpstr>
      <vt:lpstr>予約語抽出 :ステップ α</vt:lpstr>
      <vt:lpstr>予約語抽出 :ステップ β</vt:lpstr>
      <vt:lpstr>予約語抽出 :ステップ γ</vt:lpstr>
      <vt:lpstr>予約語抽出 :ステップ δ, ε</vt:lpstr>
      <vt:lpstr>文字列リテラルの抽出</vt:lpstr>
      <vt:lpstr>適用実験</vt:lpstr>
      <vt:lpstr>文法情報抽出実験の目的と対象</vt:lpstr>
      <vt:lpstr>文法情報抽出実験の手順と結果</vt:lpstr>
      <vt:lpstr>まとめと今後の予定</vt:lpstr>
      <vt:lpstr>CCFinderSW の概要と問題点</vt:lpstr>
      <vt:lpstr>ANTLRの構文定義記述</vt:lpstr>
      <vt:lpstr>Java で使用される正規表現</vt:lpstr>
      <vt:lpstr>問題点と今後の課題</vt:lpstr>
      <vt:lpstr>コードクローン検出実験の目的と対象</vt:lpstr>
      <vt:lpstr>コードクローン検出実験の目的と対象</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構文定義記述を用いた多言語対応コードクローン検出ツールの改善</dc:title>
  <dc:creator>瀬村雄一</dc:creator>
  <cp:lastModifiedBy>瀬村 雄一</cp:lastModifiedBy>
  <cp:revision>1052</cp:revision>
  <cp:lastPrinted>2018-07-03T04:02:55Z</cp:lastPrinted>
  <dcterms:created xsi:type="dcterms:W3CDTF">2016-06-30T06:52:02Z</dcterms:created>
  <dcterms:modified xsi:type="dcterms:W3CDTF">2018-07-19T23:48:07Z</dcterms:modified>
</cp:coreProperties>
</file>