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3"/>
  </p:notesMasterIdLst>
  <p:sldIdLst>
    <p:sldId id="256" r:id="rId2"/>
    <p:sldId id="301" r:id="rId3"/>
    <p:sldId id="302" r:id="rId4"/>
    <p:sldId id="271" r:id="rId5"/>
    <p:sldId id="293" r:id="rId6"/>
    <p:sldId id="283" r:id="rId7"/>
    <p:sldId id="288" r:id="rId8"/>
    <p:sldId id="284" r:id="rId9"/>
    <p:sldId id="285" r:id="rId10"/>
    <p:sldId id="287" r:id="rId11"/>
    <p:sldId id="290" r:id="rId12"/>
    <p:sldId id="291" r:id="rId13"/>
    <p:sldId id="292" r:id="rId14"/>
    <p:sldId id="294" r:id="rId15"/>
    <p:sldId id="297" r:id="rId16"/>
    <p:sldId id="298" r:id="rId17"/>
    <p:sldId id="299" r:id="rId18"/>
    <p:sldId id="296" r:id="rId19"/>
    <p:sldId id="300" r:id="rId20"/>
    <p:sldId id="295" r:id="rId21"/>
    <p:sldId id="274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6FE"/>
    <a:srgbClr val="EAF2FA"/>
    <a:srgbClr val="F2F8EE"/>
    <a:srgbClr val="13B5B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4" autoAdjust="0"/>
    <p:restoredTop sz="84250" autoAdjust="0"/>
  </p:normalViewPr>
  <p:slideViewPr>
    <p:cSldViewPr snapToGrid="0">
      <p:cViewPr varScale="1">
        <p:scale>
          <a:sx n="71" d="100"/>
          <a:sy n="71" d="100"/>
        </p:scale>
        <p:origin x="776" y="60"/>
      </p:cViewPr>
      <p:guideLst/>
    </p:cSldViewPr>
  </p:slideViewPr>
  <p:outlineViewPr>
    <p:cViewPr>
      <p:scale>
        <a:sx n="33" d="100"/>
        <a:sy n="33" d="100"/>
      </p:scale>
      <p:origin x="0" y="-271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37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647-4885-4B3F-8254-382BB09DEBAA}" type="datetimeFigureOut">
              <a:rPr kumimoji="1" lang="ja-JP" altLang="en-US" smtClean="0"/>
              <a:t>2018/7/10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9529-2B04-4810-B734-43D2C3686E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5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9529-2B04-4810-B734-43D2C3686E7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15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(Q1Q2)Almost all students were satisfied our PBL</a:t>
            </a:r>
          </a:p>
          <a:p>
            <a:pPr lvl="1"/>
            <a:r>
              <a:rPr lang="en-US" altLang="ja-JP" dirty="0"/>
              <a:t>One student indicated lack of basic lecture</a:t>
            </a:r>
          </a:p>
          <a:p>
            <a:pPr lvl="1"/>
            <a:r>
              <a:rPr lang="en-US" altLang="ja-JP" dirty="0"/>
              <a:t>Some of students expected to pursue technology deeply</a:t>
            </a:r>
          </a:p>
          <a:p>
            <a:r>
              <a:rPr lang="en-US" altLang="ja-JP" dirty="0"/>
              <a:t>Q3in the PBL exercise management, the lecturer’s skill was considered to be sufficient.</a:t>
            </a:r>
          </a:p>
          <a:p>
            <a:r>
              <a:rPr lang="en-US" altLang="ja-JP" dirty="0"/>
              <a:t>Q4. actively</a:t>
            </a:r>
          </a:p>
          <a:p>
            <a:r>
              <a:rPr lang="en-US" altLang="ja-JP" dirty="0"/>
              <a:t>Q5. 5 negative (network environment) </a:t>
            </a:r>
          </a:p>
          <a:p>
            <a:pPr lvl="1"/>
            <a:r>
              <a:rPr lang="en-US" altLang="ja-JP" dirty="0"/>
              <a:t>Web browser-based</a:t>
            </a:r>
          </a:p>
          <a:p>
            <a:pPr lvl="1"/>
            <a:r>
              <a:rPr lang="en-US" altLang="ja-JP" dirty="0"/>
              <a:t>Connection, speed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replaced some devices for network connection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9529-2B04-4810-B734-43D2C3686E7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3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091544"/>
            <a:ext cx="4248472" cy="2177197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194452" y="6453338"/>
            <a:ext cx="1497526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5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© </a:t>
            </a:r>
            <a:r>
              <a:rPr lang="en-US" altLang="ja-JP" sz="750" dirty="0" err="1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enpit</a:t>
            </a:r>
            <a:r>
              <a:rPr lang="en-US" altLang="ja-JP" sz="75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 ALL Rights Reserved.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1520" y="5357246"/>
            <a:ext cx="4248472" cy="12192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37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327"/>
            <a:ext cx="8229600" cy="7780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HGP創英角ｺﾞｼｯｸUB" panose="020B0900000000000000" pitchFamily="50" charset="-128"/>
              </a:defRPr>
            </a:lvl1pPr>
          </a:lstStyle>
          <a:p>
            <a:r>
              <a:rPr lang="ja-JP" altLang="en-US" dirty="0" smtClean="0"/>
              <a:t>ページタイトル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966"/>
            <a:ext cx="8229600" cy="4814200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557213" indent="-214313"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2pPr>
            <a:lvl3pPr marL="857250" indent="-171450"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3pPr>
            <a:lvl4pPr marL="1200150" indent="-1714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4pPr>
            <a:lvl5pPr marL="1371600" indent="0">
              <a:buFontTx/>
              <a:buNone/>
              <a:defRPr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altLang="ja-JP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/>
            </a:lvl1pPr>
          </a:lstStyle>
          <a:p>
            <a:endParaRPr kumimoji="1"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5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fld id="{026DBEC2-0476-4489-BDD8-B1E3DEDCBDB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45641"/>
            <a:ext cx="1810916" cy="3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837980"/>
            <a:ext cx="7886700" cy="1325563"/>
          </a:xfrm>
          <a:prstGeom prst="rect">
            <a:avLst/>
          </a:prstGeom>
          <a:solidFill>
            <a:srgbClr val="13B5B1"/>
          </a:solidFill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475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91680" y="0"/>
            <a:ext cx="7452320" cy="1069514"/>
          </a:xfrm>
          <a:prstGeom prst="rect">
            <a:avLst/>
          </a:prstGeom>
        </p:spPr>
        <p:txBody>
          <a:bodyPr anchor="ctr"/>
          <a:lstStyle>
            <a:lvl1pPr>
              <a:defRPr sz="27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Yu Gothic" charset="-128"/>
                <a:ea typeface="Yu Gothic" charset="-128"/>
                <a:cs typeface="Yu Gothic" charset="-128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6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134072" y="6355445"/>
            <a:ext cx="2133600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5"/>
            </a:lvl1pPr>
          </a:lstStyle>
          <a:p>
            <a:endParaRPr kumimoji="1"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750">
                <a:latin typeface="+mj-lt"/>
              </a:defRPr>
            </a:lvl1pPr>
          </a:lstStyle>
          <a:p>
            <a:fld id="{026DBEC2-0476-4489-BDD8-B1E3DEDCB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02389"/>
            <a:ext cx="1337139" cy="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944478"/>
            <a:ext cx="4320480" cy="20882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3888432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345641"/>
            <a:ext cx="1810916" cy="3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2" r:id="rId3"/>
    <p:sldLayoutId id="2147483680" r:id="rId4"/>
    <p:sldLayoutId id="214748368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1" hangingPunct="1">
        <a:spcBef>
          <a:spcPct val="0"/>
        </a:spcBef>
        <a:buNone/>
        <a:defRPr kumimoji="1"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19" y="1548991"/>
            <a:ext cx="7660029" cy="1782606"/>
          </a:xfrm>
          <a:solidFill>
            <a:srgbClr val="13B5B1"/>
          </a:solidFill>
        </p:spPr>
        <p:txBody>
          <a:bodyPr>
            <a:noAutofit/>
          </a:bodyPr>
          <a:lstStyle/>
          <a:p>
            <a:r>
              <a:rPr lang="en-US" altLang="ja-JP" sz="2800" dirty="0"/>
              <a:t>A Study of Practical Education Program on AI, Big Data, and Cloud </a:t>
            </a:r>
            <a:r>
              <a:rPr lang="en-US" altLang="ja-JP" sz="2800" dirty="0" smtClean="0"/>
              <a:t>Computing</a:t>
            </a:r>
            <a:br>
              <a:rPr lang="en-US" altLang="ja-JP" sz="2800" dirty="0" smtClean="0"/>
            </a:br>
            <a:r>
              <a:rPr lang="en-US" altLang="ja-JP" sz="2800" dirty="0" smtClean="0"/>
              <a:t>through </a:t>
            </a:r>
            <a:r>
              <a:rPr lang="en-US" altLang="ja-JP" sz="2800" dirty="0"/>
              <a:t>Development of </a:t>
            </a:r>
            <a:r>
              <a:rPr lang="en-US" altLang="ja-JP" sz="2800" dirty="0" smtClean="0"/>
              <a:t>Automatic</a:t>
            </a:r>
            <a:br>
              <a:rPr lang="en-US" altLang="ja-JP" sz="2800" dirty="0" smtClean="0"/>
            </a:br>
            <a:r>
              <a:rPr lang="en-US" altLang="ja-JP" sz="2800" dirty="0" smtClean="0"/>
              <a:t>Ordering </a:t>
            </a:r>
            <a:r>
              <a:rPr lang="en-US" altLang="ja-JP" sz="2800" dirty="0"/>
              <a:t>System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5357246"/>
            <a:ext cx="3803645" cy="1219200"/>
          </a:xfrm>
        </p:spPr>
        <p:txBody>
          <a:bodyPr>
            <a:normAutofit/>
          </a:bodyPr>
          <a:lstStyle/>
          <a:p>
            <a:r>
              <a:rPr lang="en-US" altLang="ja-JP" sz="1400" dirty="0"/>
              <a:t>Sachio Saiki, Naoki </a:t>
            </a:r>
            <a:r>
              <a:rPr lang="en-US" altLang="ja-JP" sz="1400" dirty="0" err="1"/>
              <a:t>Fukuyasu</a:t>
            </a:r>
            <a:r>
              <a:rPr lang="en-US" altLang="ja-JP" sz="1400" dirty="0" smtClean="0"/>
              <a:t>,</a:t>
            </a:r>
            <a:br>
              <a:rPr lang="en-US" altLang="ja-JP" sz="1400" dirty="0" smtClean="0"/>
            </a:br>
            <a:r>
              <a:rPr lang="en-US" altLang="ja-JP" sz="1400" dirty="0" err="1" smtClean="0"/>
              <a:t>Kohei</a:t>
            </a:r>
            <a:r>
              <a:rPr lang="en-US" altLang="ja-JP" sz="1400" dirty="0" smtClean="0"/>
              <a:t> Ichikawa, </a:t>
            </a:r>
            <a:r>
              <a:rPr lang="en-US" altLang="ja-JP" sz="1400" b="1" u="sng" dirty="0" smtClean="0"/>
              <a:t>Tetsuya </a:t>
            </a:r>
            <a:r>
              <a:rPr lang="en-US" altLang="ja-JP" sz="1400" b="1" u="sng" dirty="0"/>
              <a:t>Kanda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Masahide Nakamura, </a:t>
            </a:r>
            <a:r>
              <a:rPr lang="en-US" altLang="ja-JP" sz="1400" dirty="0" err="1" smtClean="0"/>
              <a:t>Shinsuke</a:t>
            </a:r>
            <a:r>
              <a:rPr lang="en-US" altLang="ja-JP" sz="1400" dirty="0" smtClean="0"/>
              <a:t> </a:t>
            </a:r>
            <a:r>
              <a:rPr lang="en-US" altLang="ja-JP" sz="1400" dirty="0"/>
              <a:t>Matsumoto, 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400" dirty="0" smtClean="0"/>
              <a:t>Shinichi Yoshida. Shinji </a:t>
            </a:r>
            <a:r>
              <a:rPr lang="en-US" altLang="ja-JP" sz="1400" dirty="0" err="1"/>
              <a:t>Kusumoto</a:t>
            </a:r>
            <a:endParaRPr lang="en-US" altLang="zh-TW" sz="1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Automatic Ordering Program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Predicts the demand for tomorrow’s sales</a:t>
            </a:r>
          </a:p>
          <a:p>
            <a:r>
              <a:rPr lang="en-US" altLang="ja-JP" dirty="0" smtClean="0"/>
              <a:t>Implemented in Python</a:t>
            </a:r>
          </a:p>
          <a:p>
            <a:pPr lvl="1"/>
            <a:r>
              <a:rPr lang="en-US" altLang="ja-JP" dirty="0" smtClean="0"/>
              <a:t>Template to access store simulator is provided.</a:t>
            </a:r>
          </a:p>
          <a:p>
            <a:r>
              <a:rPr kumimoji="1" lang="en-US" altLang="ja-JP" dirty="0" smtClean="0"/>
              <a:t>Students have to add code </a:t>
            </a:r>
            <a:r>
              <a:rPr kumimoji="1" lang="en-US" altLang="ja-JP" dirty="0" smtClean="0"/>
              <a:t>for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Generating </a:t>
            </a:r>
            <a:r>
              <a:rPr lang="en-US" altLang="ja-JP" dirty="0"/>
              <a:t>input datasets to be given to the </a:t>
            </a:r>
            <a:r>
              <a:rPr lang="en-US" altLang="ja-JP" dirty="0" smtClean="0"/>
              <a:t>prediction model</a:t>
            </a:r>
            <a:endParaRPr lang="en-US" altLang="ja-JP" sz="500" i="1" dirty="0"/>
          </a:p>
          <a:p>
            <a:pPr lvl="1"/>
            <a:r>
              <a:rPr lang="en-US" altLang="ja-JP" dirty="0"/>
              <a:t>Calling the demand prediction model</a:t>
            </a:r>
            <a:r>
              <a:rPr lang="ja-JP" altLang="en-US" dirty="0"/>
              <a:t> </a:t>
            </a:r>
            <a:r>
              <a:rPr lang="en-US" altLang="ja-JP" dirty="0"/>
              <a:t>on Azure ML</a:t>
            </a:r>
          </a:p>
          <a:p>
            <a:pPr lvl="1"/>
            <a:r>
              <a:rPr lang="en-US" altLang="ja-JP" dirty="0" smtClean="0"/>
              <a:t>Heuristics </a:t>
            </a:r>
            <a:r>
              <a:rPr lang="en-US" altLang="ja-JP" dirty="0" smtClean="0"/>
              <a:t>that </a:t>
            </a:r>
            <a:r>
              <a:rPr lang="en-US" altLang="ja-JP" dirty="0"/>
              <a:t>determine the </a:t>
            </a:r>
            <a:r>
              <a:rPr lang="en-US" altLang="ja-JP" dirty="0" smtClean="0"/>
              <a:t>actual number </a:t>
            </a:r>
            <a:r>
              <a:rPr lang="en-US" altLang="ja-JP" dirty="0"/>
              <a:t>of </a:t>
            </a:r>
            <a:r>
              <a:rPr lang="en-US" altLang="ja-JP" dirty="0" smtClean="0"/>
              <a:t>orders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57" y="4265127"/>
            <a:ext cx="2771253" cy="2592873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60355" y="4793085"/>
            <a:ext cx="4859345" cy="1026644"/>
          </a:xfrm>
          <a:prstGeom prst="wedgeRoundRectCallout">
            <a:avLst>
              <a:gd name="adj1" fmla="val -22666"/>
              <a:gd name="adj2" fmla="val -89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kumimoji="1" lang="en-US" altLang="ja-JP" dirty="0" smtClean="0"/>
              <a:t>The number of orders is not always necessary to the number of differences between predicted demand and the current stocks.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061358" y="4142015"/>
            <a:ext cx="11919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4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Store simulator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Due to limitation of time and cost evaluations, we evaluate the students’ systems with a store simulator.</a:t>
            </a:r>
          </a:p>
          <a:p>
            <a:r>
              <a:rPr lang="en-US" altLang="ja-JP" dirty="0" smtClean="0"/>
              <a:t>Functions are provided as REST APIs</a:t>
            </a:r>
          </a:p>
          <a:p>
            <a:pPr lvl="1"/>
            <a:r>
              <a:rPr lang="en-US" altLang="ja-JP" dirty="0" smtClean="0"/>
              <a:t>Placing </a:t>
            </a:r>
            <a:r>
              <a:rPr lang="en-US" altLang="ja-JP" dirty="0"/>
              <a:t>orders with a specified </a:t>
            </a:r>
            <a:r>
              <a:rPr lang="en-US" altLang="ja-JP" dirty="0" smtClean="0"/>
              <a:t>number</a:t>
            </a:r>
          </a:p>
          <a:p>
            <a:pPr lvl="1"/>
            <a:r>
              <a:rPr lang="en-US" altLang="ja-JP" dirty="0" smtClean="0"/>
              <a:t>Retrieving </a:t>
            </a:r>
            <a:r>
              <a:rPr lang="en-US" altLang="ja-JP" dirty="0"/>
              <a:t>information on the store of the specified </a:t>
            </a:r>
            <a:r>
              <a:rPr lang="en-US" altLang="ja-JP" dirty="0" smtClean="0"/>
              <a:t>date</a:t>
            </a:r>
          </a:p>
          <a:p>
            <a:pPr lvl="2"/>
            <a:r>
              <a:rPr lang="en-US" altLang="ja-JP" dirty="0" smtClean="0"/>
              <a:t>The </a:t>
            </a:r>
            <a:r>
              <a:rPr lang="en-US" altLang="ja-JP" dirty="0"/>
              <a:t>number of sales, stocks and so </a:t>
            </a:r>
            <a:r>
              <a:rPr lang="en-US" altLang="ja-JP" dirty="0" smtClean="0"/>
              <a:t>on</a:t>
            </a:r>
          </a:p>
          <a:p>
            <a:pPr lvl="1"/>
            <a:r>
              <a:rPr lang="en-US" altLang="ja-JP" dirty="0" smtClean="0"/>
              <a:t>Weather and calendar data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57" y="4265127"/>
            <a:ext cx="2771253" cy="259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 simplification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altLang="ja-JP" dirty="0"/>
              <a:t>The store closes every day (not open 24 hours).</a:t>
            </a:r>
          </a:p>
          <a:p>
            <a:pPr lvl="1" latinLnBrk="0"/>
            <a:r>
              <a:rPr lang="en-US" altLang="ja-JP" dirty="0" smtClean="0"/>
              <a:t>The </a:t>
            </a:r>
            <a:r>
              <a:rPr lang="en-US" altLang="ja-JP" dirty="0"/>
              <a:t>store places orders for the next day after closing </a:t>
            </a:r>
            <a:r>
              <a:rPr lang="en-US" altLang="ja-JP" dirty="0" smtClean="0"/>
              <a:t>the store</a:t>
            </a:r>
            <a:r>
              <a:rPr lang="en-US" altLang="ja-JP" dirty="0"/>
              <a:t>.</a:t>
            </a:r>
          </a:p>
          <a:p>
            <a:pPr lvl="1" latinLnBrk="0"/>
            <a:r>
              <a:rPr lang="en-US" altLang="ja-JP" dirty="0" smtClean="0"/>
              <a:t>The </a:t>
            </a:r>
            <a:r>
              <a:rPr lang="en-US" altLang="ja-JP" dirty="0"/>
              <a:t>ordered items will be delivered before the </a:t>
            </a:r>
            <a:r>
              <a:rPr lang="en-US" altLang="ja-JP" dirty="0" smtClean="0"/>
              <a:t>opening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</a:t>
            </a:r>
            <a:r>
              <a:rPr lang="en-US" altLang="ja-JP" dirty="0"/>
              <a:t>the next day</a:t>
            </a:r>
            <a:r>
              <a:rPr lang="en-US" altLang="ja-JP" dirty="0" smtClean="0"/>
              <a:t>.</a:t>
            </a:r>
          </a:p>
          <a:p>
            <a:pPr latinLnBrk="0"/>
            <a:r>
              <a:rPr lang="en-US" altLang="ja-JP" dirty="0"/>
              <a:t>T</a:t>
            </a:r>
            <a:r>
              <a:rPr lang="en-US" altLang="ja-JP" dirty="0" smtClean="0"/>
              <a:t>he </a:t>
            </a:r>
            <a:r>
              <a:rPr lang="en-US" altLang="ja-JP" dirty="0"/>
              <a:t>cost of each item is fixed with a </a:t>
            </a:r>
            <a:r>
              <a:rPr lang="en-US" altLang="ja-JP" dirty="0" smtClean="0"/>
              <a:t>specific price </a:t>
            </a:r>
            <a:r>
              <a:rPr lang="en-US" altLang="ja-JP" dirty="0"/>
              <a:t>in advance.</a:t>
            </a:r>
          </a:p>
          <a:p>
            <a:pPr latinLnBrk="0"/>
            <a:r>
              <a:rPr lang="en-US" altLang="ja-JP" dirty="0" smtClean="0"/>
              <a:t>Each </a:t>
            </a:r>
            <a:r>
              <a:rPr lang="en-US" altLang="ja-JP" dirty="0"/>
              <a:t>item has a specific expiration date, and the </a:t>
            </a:r>
            <a:r>
              <a:rPr lang="en-US" altLang="ja-JP" dirty="0" smtClean="0"/>
              <a:t>items passed </a:t>
            </a:r>
            <a:r>
              <a:rPr lang="en-US" altLang="ja-JP" dirty="0"/>
              <a:t>the expiration date are discarded.</a:t>
            </a:r>
          </a:p>
          <a:p>
            <a:pPr latinLnBrk="0"/>
            <a:r>
              <a:rPr lang="en-US" altLang="ja-JP" dirty="0" smtClean="0"/>
              <a:t>No </a:t>
            </a:r>
            <a:r>
              <a:rPr lang="en-US" altLang="ja-JP" dirty="0"/>
              <a:t>discounting based on the expiration dates of the </a:t>
            </a:r>
            <a:r>
              <a:rPr lang="en-US" altLang="ja-JP" dirty="0" smtClean="0"/>
              <a:t>items</a:t>
            </a:r>
          </a:p>
          <a:p>
            <a:pPr lvl="1" latinLnBrk="0"/>
            <a:r>
              <a:rPr lang="en-US" altLang="ja-JP" dirty="0" smtClean="0"/>
              <a:t>The </a:t>
            </a:r>
            <a:r>
              <a:rPr lang="en-US" altLang="ja-JP" dirty="0"/>
              <a:t>price of the item is decided based on the </a:t>
            </a:r>
            <a:r>
              <a:rPr lang="en-US" altLang="ja-JP" dirty="0" smtClean="0"/>
              <a:t>actual datasets.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391478" y="5973807"/>
            <a:ext cx="699146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吹き出し 6"/>
          <p:cNvSpPr/>
          <p:nvPr/>
        </p:nvSpPr>
        <p:spPr>
          <a:xfrm>
            <a:off x="1482350" y="5450305"/>
            <a:ext cx="857606" cy="318052"/>
          </a:xfrm>
          <a:prstGeom prst="wedgeRoundRectCallout">
            <a:avLst>
              <a:gd name="adj1" fmla="val -33417"/>
              <a:gd name="adj2" fmla="val 9285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Order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7829194" y="5459985"/>
            <a:ext cx="857606" cy="318052"/>
          </a:xfrm>
          <a:prstGeom prst="wedgeRoundRectCallout">
            <a:avLst>
              <a:gd name="adj1" fmla="val -26132"/>
              <a:gd name="adj2" fmla="val 10000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Order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6295729" y="5468987"/>
            <a:ext cx="1533465" cy="318052"/>
          </a:xfrm>
          <a:prstGeom prst="wedgeRoundRectCallout">
            <a:avLst>
              <a:gd name="adj1" fmla="val 33463"/>
              <a:gd name="adj2" fmla="val 9642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Check Stock</a:t>
            </a:r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1482351" y="6356352"/>
            <a:ext cx="1374440" cy="318052"/>
          </a:xfrm>
          <a:prstGeom prst="wedgeRoundRectCallout">
            <a:avLst>
              <a:gd name="adj1" fmla="val -4657"/>
              <a:gd name="adj2" fmla="val -1482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Item deliver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2595534" y="6153908"/>
            <a:ext cx="1902633" cy="318052"/>
          </a:xfrm>
          <a:prstGeom prst="wedgeRoundRectCallout">
            <a:avLst>
              <a:gd name="adj1" fmla="val -1351"/>
              <a:gd name="adj2" fmla="val -1071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Shop open -close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4390257" y="6282000"/>
            <a:ext cx="1635696" cy="513828"/>
          </a:xfrm>
          <a:prstGeom prst="wedgeRoundRectCallout">
            <a:avLst>
              <a:gd name="adj1" fmla="val -52740"/>
              <a:gd name="adj2" fmla="val -9056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Closing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 (record sales)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5971999" y="6317584"/>
            <a:ext cx="1067745" cy="318052"/>
          </a:xfrm>
          <a:prstGeom prst="wedgeRoundRectCallout">
            <a:avLst>
              <a:gd name="adj1" fmla="val -82202"/>
              <a:gd name="adj2" fmla="val -1392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</a:t>
            </a:r>
            <a:r>
              <a:rPr kumimoji="1" lang="en-US" altLang="ja-JP" dirty="0" smtClean="0"/>
              <a:t>isposal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7034066" y="6133822"/>
            <a:ext cx="2118454" cy="318052"/>
          </a:xfrm>
          <a:prstGeom prst="wedgeRoundRectCallout">
            <a:avLst>
              <a:gd name="adj1" fmla="val -74159"/>
              <a:gd name="adj2" fmla="val -8035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(Wait for next order)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0177" y="6316637"/>
            <a:ext cx="111896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Simulator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2403" y="5383313"/>
            <a:ext cx="101450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Ordering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System</a:t>
            </a:r>
          </a:p>
        </p:txBody>
      </p:sp>
      <p:cxnSp>
        <p:nvCxnSpPr>
          <p:cNvPr id="25" name="直線コネクタ 24"/>
          <p:cNvCxnSpPr/>
          <p:nvPr/>
        </p:nvCxnSpPr>
        <p:spPr>
          <a:xfrm flipV="1">
            <a:off x="1851518" y="5855568"/>
            <a:ext cx="0" cy="2983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角丸四角形吹き出し 25"/>
          <p:cNvSpPr/>
          <p:nvPr/>
        </p:nvSpPr>
        <p:spPr>
          <a:xfrm>
            <a:off x="2484910" y="5425850"/>
            <a:ext cx="1308997" cy="318052"/>
          </a:xfrm>
          <a:prstGeom prst="wedgeRoundRectCallout">
            <a:avLst>
              <a:gd name="adj1" fmla="val -93818"/>
              <a:gd name="adj2" fmla="val 119644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NEXT DAY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8121691" y="5787039"/>
            <a:ext cx="0" cy="2983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Practical report of 2017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52 students</a:t>
            </a:r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rom 8 universities and 1 college of technology</a:t>
            </a:r>
          </a:p>
          <a:p>
            <a:pPr lvl="1"/>
            <a:r>
              <a:rPr lang="en-US" altLang="ja-JP" dirty="0" smtClean="0"/>
              <a:t>Work on PBL in 9 teams * 5-6 students</a:t>
            </a:r>
            <a:endParaRPr kumimoji="1" lang="en-US" altLang="ja-JP" dirty="0" smtClean="0"/>
          </a:p>
          <a:p>
            <a:r>
              <a:rPr lang="en-US" altLang="ja-JP" dirty="0" smtClean="0"/>
              <a:t>Classes are held at Osaka </a:t>
            </a:r>
            <a:r>
              <a:rPr lang="en-US" altLang="ja-JP" dirty="0"/>
              <a:t>University </a:t>
            </a:r>
            <a:r>
              <a:rPr lang="en-US" altLang="ja-JP" dirty="0" err="1"/>
              <a:t>Nakanoshima</a:t>
            </a:r>
            <a:r>
              <a:rPr lang="en-US" altLang="ja-JP" dirty="0"/>
              <a:t> </a:t>
            </a:r>
            <a:r>
              <a:rPr lang="en-US" altLang="ja-JP" dirty="0" smtClean="0"/>
              <a:t>Center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418399"/>
              </p:ext>
            </p:extLst>
          </p:nvPr>
        </p:nvGraphicFramePr>
        <p:xfrm>
          <a:off x="4457700" y="3131961"/>
          <a:ext cx="3771900" cy="345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45129">
                  <a:extLst>
                    <a:ext uri="{9D8B030D-6E8A-4147-A177-3AD203B41FA5}">
                      <a16:colId xmlns:a16="http://schemas.microsoft.com/office/drawing/2014/main" val="2188333750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5317399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Date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3B5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Class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3B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431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May.</a:t>
                      </a:r>
                      <a:r>
                        <a:rPr kumimoji="1" lang="en-US" altLang="ja-JP" sz="1800" baseline="0" dirty="0" smtClean="0"/>
                        <a:t> 27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Cloud</a:t>
                      </a:r>
                      <a:r>
                        <a:rPr kumimoji="1" lang="en-US" altLang="ja-JP" sz="1800" baseline="0" dirty="0" smtClean="0"/>
                        <a:t> computing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551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Jun. 10</a:t>
                      </a:r>
                      <a:endParaRPr kumimoji="1" lang="ja-JP" altLang="en-US" sz="1800" dirty="0" smtClean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Big data analysis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8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Jul. 1</a:t>
                      </a:r>
                      <a:endParaRPr kumimoji="1" lang="ja-JP" altLang="en-US" sz="1800" dirty="0" smtClean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AI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008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Aug.</a:t>
                      </a:r>
                      <a:r>
                        <a:rPr kumimoji="1" lang="en-US" altLang="ja-JP" sz="1800" baseline="0" dirty="0" smtClean="0"/>
                        <a:t> 5</a:t>
                      </a:r>
                      <a:endParaRPr kumimoji="1" lang="ja-JP" altLang="en-US" sz="1800" dirty="0" smtClean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Integrated Study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881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Sep.</a:t>
                      </a:r>
                      <a:r>
                        <a:rPr kumimoji="1" lang="en-US" altLang="ja-JP" sz="1800" baseline="0" dirty="0" smtClean="0"/>
                        <a:t> 4 - 9</a:t>
                      </a:r>
                      <a:endParaRPr kumimoji="1" lang="ja-JP" altLang="en-US" sz="1800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Basic PBL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6431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Oct.14</a:t>
                      </a:r>
                      <a:r>
                        <a:rPr kumimoji="1" lang="en-US" altLang="ja-JP" sz="1800" baseline="0" dirty="0" smtClean="0"/>
                        <a:t> &amp; Nov. 11</a:t>
                      </a:r>
                      <a:endParaRPr kumimoji="1" lang="ja-JP" altLang="en-US" sz="1800" dirty="0" smtClean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Advanced PBL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658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Dec.</a:t>
                      </a:r>
                      <a:r>
                        <a:rPr kumimoji="1" lang="en-US" altLang="ja-JP" sz="1800" baseline="0" dirty="0" smtClean="0"/>
                        <a:t> 9</a:t>
                      </a:r>
                      <a:endParaRPr kumimoji="1" lang="ja-JP" altLang="en-US" sz="1800" dirty="0" smtClean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E6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Final presentation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E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6916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9" y="4075408"/>
            <a:ext cx="3429341" cy="22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Auxiliary fundamental knowledge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learning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Cloud computing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Lecture: The development of cloud computing with historical background</a:t>
            </a:r>
          </a:p>
          <a:p>
            <a:pPr lvl="1"/>
            <a:r>
              <a:rPr lang="en-US" altLang="ja-JP" dirty="0" smtClean="0"/>
              <a:t>Exercise: </a:t>
            </a:r>
            <a:r>
              <a:rPr kumimoji="1" lang="en-US" altLang="ja-JP" dirty="0" smtClean="0"/>
              <a:t> Construction of VM with AWS EC2</a:t>
            </a:r>
            <a:endParaRPr lang="en-US" altLang="ja-JP" dirty="0"/>
          </a:p>
          <a:p>
            <a:pPr lvl="1"/>
            <a:r>
              <a:rPr lang="en-US" altLang="ja-JP" dirty="0"/>
              <a:t>Corporate </a:t>
            </a:r>
            <a:r>
              <a:rPr lang="en-US" altLang="ja-JP" dirty="0" smtClean="0"/>
              <a:t>seminar: NTT DATA Corporation and </a:t>
            </a:r>
            <a:r>
              <a:rPr lang="en-US" altLang="ja-JP" dirty="0" err="1" smtClean="0"/>
              <a:t>Rakuten</a:t>
            </a:r>
            <a:r>
              <a:rPr lang="en-US" altLang="ja-JP" dirty="0" smtClean="0"/>
              <a:t>, Inc.</a:t>
            </a:r>
          </a:p>
          <a:p>
            <a:r>
              <a:rPr kumimoji="1" lang="en-US" altLang="ja-JP" dirty="0" smtClean="0"/>
              <a:t>Big data analysis</a:t>
            </a:r>
          </a:p>
          <a:p>
            <a:pPr lvl="1"/>
            <a:r>
              <a:rPr lang="en-US" altLang="ja-JP" dirty="0"/>
              <a:t>Lecture: </a:t>
            </a:r>
            <a:r>
              <a:rPr lang="en-US" altLang="ja-JP" dirty="0" smtClean="0"/>
              <a:t>The definition and applications of big data</a:t>
            </a:r>
            <a:endParaRPr lang="en-US" altLang="ja-JP" dirty="0"/>
          </a:p>
          <a:p>
            <a:pPr lvl="1"/>
            <a:r>
              <a:rPr lang="en-US" altLang="ja-JP" dirty="0"/>
              <a:t>Exercise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MapReduce</a:t>
            </a:r>
            <a:r>
              <a:rPr lang="en-US" altLang="ja-JP" dirty="0" smtClean="0"/>
              <a:t> analog game and Apache Hadoop</a:t>
            </a:r>
            <a:endParaRPr lang="en-US" altLang="ja-JP" dirty="0"/>
          </a:p>
          <a:p>
            <a:pPr lvl="1"/>
            <a:r>
              <a:rPr lang="en-US" altLang="ja-JP" dirty="0"/>
              <a:t>Corporate seminar: FUJIFILM ICT Solutions Co</a:t>
            </a:r>
            <a:r>
              <a:rPr lang="en-US" altLang="ja-JP" dirty="0" smtClean="0"/>
              <a:t>., Ltd.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4660366" y="756795"/>
            <a:ext cx="2460172" cy="555171"/>
          </a:xfrm>
          <a:prstGeom prst="wedgeRoundRectCallout">
            <a:avLst>
              <a:gd name="adj1" fmla="val -34771"/>
              <a:gd name="adj2" fmla="val -68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Including team activity</a:t>
            </a:r>
          </a:p>
        </p:txBody>
      </p:sp>
    </p:spTree>
    <p:extLst>
      <p:ext uri="{BB962C8B-B14F-4D97-AF65-F5344CB8AC3E}">
        <p14:creationId xmlns:p14="http://schemas.microsoft.com/office/powerpoint/2010/main" val="1565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Auxiliary fundamental knowledge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learning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AI</a:t>
            </a:r>
          </a:p>
          <a:p>
            <a:pPr lvl="1"/>
            <a:r>
              <a:rPr lang="en-US" altLang="ja-JP" dirty="0"/>
              <a:t>Lecture: History from expert system to machine learning</a:t>
            </a:r>
          </a:p>
          <a:p>
            <a:pPr lvl="1"/>
            <a:r>
              <a:rPr lang="en-US" altLang="ja-JP" dirty="0"/>
              <a:t>Exercise Prediction and classification on the real estate dataset</a:t>
            </a:r>
          </a:p>
          <a:p>
            <a:pPr lvl="1"/>
            <a:r>
              <a:rPr lang="en-US" altLang="ja-JP" dirty="0"/>
              <a:t>Corporate seminar: IBM Japan, Ltd. and</a:t>
            </a:r>
            <a:br>
              <a:rPr lang="en-US" altLang="ja-JP" dirty="0"/>
            </a:br>
            <a:r>
              <a:rPr lang="en-US" altLang="ja-JP" dirty="0"/>
              <a:t> The Japan Research Institute, Limited.</a:t>
            </a:r>
          </a:p>
          <a:p>
            <a:r>
              <a:rPr lang="en-US" altLang="ja-JP" dirty="0" smtClean="0"/>
              <a:t>Integrated study</a:t>
            </a:r>
          </a:p>
          <a:p>
            <a:pPr lvl="1"/>
            <a:r>
              <a:rPr lang="en-US" altLang="ja-JP" dirty="0" smtClean="0"/>
              <a:t>Pre-exercise for automatic ordering PBL</a:t>
            </a:r>
          </a:p>
          <a:p>
            <a:pPr lvl="1"/>
            <a:r>
              <a:rPr lang="en-US" altLang="ja-JP" dirty="0" smtClean="0"/>
              <a:t>How to use Azure ML and evaluate the prediction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4660366" y="756795"/>
            <a:ext cx="2460172" cy="555171"/>
          </a:xfrm>
          <a:prstGeom prst="wedgeRoundRectCallout">
            <a:avLst>
              <a:gd name="adj1" fmla="val -34771"/>
              <a:gd name="adj2" fmla="val -68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Including team activity</a:t>
            </a:r>
          </a:p>
        </p:txBody>
      </p:sp>
    </p:spTree>
    <p:extLst>
      <p:ext uri="{BB962C8B-B14F-4D97-AF65-F5344CB8AC3E}">
        <p14:creationId xmlns:p14="http://schemas.microsoft.com/office/powerpoint/2010/main" val="23780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PBL: Automatic Ordering Competition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altLang="ja-JP" dirty="0" smtClean="0"/>
              <a:t>Competition among the student teams</a:t>
            </a:r>
          </a:p>
          <a:p>
            <a:pPr lvl="1" latinLnBrk="0"/>
            <a:r>
              <a:rPr lang="en-US" altLang="ja-JP" dirty="0" smtClean="0"/>
              <a:t>Profit </a:t>
            </a:r>
            <a:r>
              <a:rPr lang="en-US" altLang="ja-JP" dirty="0"/>
              <a:t>of the store in a </a:t>
            </a:r>
            <a:r>
              <a:rPr lang="en-US" altLang="ja-JP" dirty="0" smtClean="0"/>
              <a:t>specified period</a:t>
            </a:r>
          </a:p>
          <a:p>
            <a:pPr lvl="2" latinLnBrk="0"/>
            <a:r>
              <a:rPr lang="en-US" altLang="ja-JP" i="1" dirty="0" smtClean="0"/>
              <a:t>Total sales – Total cost</a:t>
            </a:r>
            <a:endParaRPr lang="en-US" altLang="ja-JP" i="1" dirty="0"/>
          </a:p>
          <a:p>
            <a:pPr latinLnBrk="0"/>
            <a:r>
              <a:rPr lang="en-US" altLang="ja-JP" dirty="0" smtClean="0"/>
              <a:t>Points to evaluate (other than profit)</a:t>
            </a:r>
          </a:p>
          <a:p>
            <a:pPr lvl="1" latinLnBrk="0"/>
            <a:r>
              <a:rPr lang="en-US" altLang="ja-JP" dirty="0" smtClean="0"/>
              <a:t>Selection </a:t>
            </a:r>
            <a:r>
              <a:rPr lang="en-US" altLang="ja-JP" dirty="0"/>
              <a:t>of the machine learning algorithm</a:t>
            </a:r>
          </a:p>
          <a:p>
            <a:pPr lvl="1" latinLnBrk="0"/>
            <a:r>
              <a:rPr lang="en-US" altLang="ja-JP" dirty="0" smtClean="0"/>
              <a:t>Tuning </a:t>
            </a:r>
            <a:r>
              <a:rPr lang="en-US" altLang="ja-JP" dirty="0"/>
              <a:t>of the parameter for the machine learning algorithm</a:t>
            </a:r>
          </a:p>
          <a:p>
            <a:pPr lvl="1" latinLnBrk="0"/>
            <a:r>
              <a:rPr lang="en-US" altLang="ja-JP" dirty="0" smtClean="0"/>
              <a:t>Selection </a:t>
            </a:r>
            <a:r>
              <a:rPr lang="en-US" altLang="ja-JP" dirty="0"/>
              <a:t>of the explanatory values for the </a:t>
            </a:r>
            <a:r>
              <a:rPr lang="en-US" altLang="ja-JP" dirty="0" smtClean="0"/>
              <a:t>machine learning</a:t>
            </a:r>
            <a:endParaRPr lang="en-US" altLang="ja-JP" dirty="0"/>
          </a:p>
          <a:p>
            <a:pPr lvl="1" latinLnBrk="0"/>
            <a:r>
              <a:rPr lang="en-US" altLang="ja-JP" dirty="0" smtClean="0"/>
              <a:t>Implementation </a:t>
            </a:r>
            <a:r>
              <a:rPr lang="en-US" altLang="ja-JP" dirty="0"/>
              <a:t>of the heuristics to tune the </a:t>
            </a:r>
            <a:r>
              <a:rPr lang="en-US" altLang="ja-JP" dirty="0" smtClean="0"/>
              <a:t>demand </a:t>
            </a:r>
            <a:r>
              <a:rPr lang="en-US" altLang="ja-JP" dirty="0" smtClean="0"/>
              <a:t>prediction</a:t>
            </a:r>
          </a:p>
          <a:p>
            <a:pPr lvl="1"/>
            <a:r>
              <a:rPr lang="en-US" altLang="ja-JP" dirty="0"/>
              <a:t>Opportunity </a:t>
            </a:r>
            <a:r>
              <a:rPr lang="en-US" altLang="ja-JP" dirty="0" smtClean="0"/>
              <a:t>loss and actual loss</a:t>
            </a:r>
            <a:endParaRPr lang="en-US" altLang="ja-JP" dirty="0"/>
          </a:p>
          <a:p>
            <a:pPr latinLnBrk="0"/>
            <a:r>
              <a:rPr lang="en-US" altLang="ja-JP" dirty="0" smtClean="0"/>
              <a:t>Final </a:t>
            </a:r>
            <a:r>
              <a:rPr lang="en-US" altLang="ja-JP" dirty="0" smtClean="0"/>
              <a:t>presentations</a:t>
            </a:r>
          </a:p>
          <a:p>
            <a:pPr lvl="1" latinLnBrk="0"/>
            <a:r>
              <a:rPr lang="en-US" altLang="ja-JP" dirty="0"/>
              <a:t>I</a:t>
            </a:r>
            <a:r>
              <a:rPr lang="en-US" altLang="ja-JP" dirty="0" smtClean="0"/>
              <a:t>ncluding a report of comparing and analyzing trials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PBL: Step 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82312"/>
              </p:ext>
            </p:extLst>
          </p:nvPr>
        </p:nvGraphicFramePr>
        <p:xfrm>
          <a:off x="457200" y="1105080"/>
          <a:ext cx="8229600" cy="310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0330">
                  <a:extLst>
                    <a:ext uri="{9D8B030D-6E8A-4147-A177-3AD203B41FA5}">
                      <a16:colId xmlns:a16="http://schemas.microsoft.com/office/drawing/2014/main" val="2243378287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997035612"/>
                    </a:ext>
                  </a:extLst>
                </a:gridCol>
                <a:gridCol w="2007909">
                  <a:extLst>
                    <a:ext uri="{9D8B030D-6E8A-4147-A177-3AD203B41FA5}">
                      <a16:colId xmlns:a16="http://schemas.microsoft.com/office/drawing/2014/main" val="3725403032"/>
                    </a:ext>
                  </a:extLst>
                </a:gridCol>
                <a:gridCol w="2832755">
                  <a:extLst>
                    <a:ext uri="{9D8B030D-6E8A-4147-A177-3AD203B41FA5}">
                      <a16:colId xmlns:a16="http://schemas.microsoft.com/office/drawing/2014/main" val="4282172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0"/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Basic PBL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Advanced PBL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baseline="0" dirty="0" smtClean="0"/>
                        <a:t> Competition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9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Items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1 (Yogurt)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b="1" u="sng" dirty="0" smtClean="0"/>
                        <a:t>3 from 6 items</a:t>
                      </a:r>
                      <a:endParaRPr kumimoji="1" lang="ja-JP" alt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(same as Advanced</a:t>
                      </a:r>
                      <a:r>
                        <a:rPr kumimoji="1" lang="en-US" altLang="ja-JP" sz="2000" baseline="0" dirty="0" smtClean="0"/>
                        <a:t> PBL)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59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POS Dataset</a:t>
                      </a:r>
                      <a:r>
                        <a:rPr kumimoji="1" lang="en-US" altLang="ja-JP" sz="2000" baseline="0" dirty="0" smtClean="0"/>
                        <a:t> </a:t>
                      </a:r>
                      <a:br>
                        <a:rPr kumimoji="1" lang="en-US" altLang="ja-JP" sz="2000" baseline="0" dirty="0" smtClean="0"/>
                      </a:br>
                      <a:r>
                        <a:rPr kumimoji="1" lang="en-US" altLang="ja-JP" sz="2000" baseline="0" dirty="0" smtClean="0"/>
                        <a:t>for ML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1-3</a:t>
                      </a:r>
                      <a:r>
                        <a:rPr kumimoji="1" lang="en-US" altLang="ja-JP" sz="2000" baseline="30000" dirty="0" smtClean="0"/>
                        <a:t>rd</a:t>
                      </a:r>
                      <a:r>
                        <a:rPr kumimoji="1" lang="en-US" altLang="ja-JP" sz="2000" dirty="0" smtClean="0"/>
                        <a:t> year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1-3</a:t>
                      </a:r>
                      <a:r>
                        <a:rPr kumimoji="1" lang="en-US" altLang="ja-JP" sz="2000" baseline="30000" dirty="0" smtClean="0"/>
                        <a:t>rd</a:t>
                      </a:r>
                      <a:r>
                        <a:rPr kumimoji="1" lang="en-US" altLang="ja-JP" sz="2000" baseline="0" dirty="0" smtClean="0"/>
                        <a:t> year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(use</a:t>
                      </a:r>
                      <a:r>
                        <a:rPr kumimoji="1" lang="en-US" altLang="ja-JP" sz="2000" baseline="0" dirty="0" smtClean="0"/>
                        <a:t> the Automatic ordering program developed in Advanced PBL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1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POS Dataset for evaluating the performance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4</a:t>
                      </a:r>
                      <a:r>
                        <a:rPr kumimoji="1" lang="en-US" altLang="ja-JP" sz="2000" baseline="30000" dirty="0" smtClean="0"/>
                        <a:t>th</a:t>
                      </a:r>
                      <a:r>
                        <a:rPr kumimoji="1" lang="en-US" altLang="ja-JP" sz="2000" dirty="0" smtClean="0"/>
                        <a:t> year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dirty="0" smtClean="0"/>
                        <a:t>4</a:t>
                      </a:r>
                      <a:r>
                        <a:rPr kumimoji="1" lang="en-US" altLang="ja-JP" sz="2000" baseline="30000" dirty="0" smtClean="0"/>
                        <a:t>th</a:t>
                      </a:r>
                      <a:r>
                        <a:rPr kumimoji="1" lang="en-US" altLang="ja-JP" sz="2000" dirty="0" smtClean="0"/>
                        <a:t> year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kumimoji="1" lang="en-US" altLang="ja-JP" sz="2000" b="1" u="sng" dirty="0" smtClean="0"/>
                        <a:t>5</a:t>
                      </a:r>
                      <a:r>
                        <a:rPr kumimoji="1" lang="en-US" altLang="ja-JP" sz="2000" b="1" u="sng" baseline="30000" dirty="0" smtClean="0"/>
                        <a:t>th</a:t>
                      </a:r>
                      <a:r>
                        <a:rPr kumimoji="1" lang="en-US" altLang="ja-JP" sz="2000" b="1" u="sng" dirty="0" smtClean="0"/>
                        <a:t> year</a:t>
                      </a:r>
                      <a:endParaRPr kumimoji="1" lang="ja-JP" altLang="en-US" sz="20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9905"/>
                  </a:ext>
                </a:extLst>
              </a:tr>
            </a:tbl>
          </a:graphicData>
        </a:graphic>
      </p:graphicFrame>
      <p:sp>
        <p:nvSpPr>
          <p:cNvPr id="8" name="角丸四角形吹き出し 7"/>
          <p:cNvSpPr/>
          <p:nvPr/>
        </p:nvSpPr>
        <p:spPr>
          <a:xfrm>
            <a:off x="457200" y="4336588"/>
            <a:ext cx="8726078" cy="755080"/>
          </a:xfrm>
          <a:prstGeom prst="wedgeRoundRectCallout">
            <a:avLst>
              <a:gd name="adj1" fmla="val 18"/>
              <a:gd name="adj2" fmla="val -1263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kumimoji="1" lang="en-US" altLang="ja-JP" sz="2000" dirty="0" smtClean="0"/>
              <a:t>Students can try their system with 5</a:t>
            </a:r>
            <a:r>
              <a:rPr kumimoji="1" lang="en-US" altLang="ja-JP" sz="2000" baseline="30000" dirty="0" smtClean="0"/>
              <a:t>th</a:t>
            </a:r>
            <a:r>
              <a:rPr kumimoji="1" lang="en-US" altLang="ja-JP" sz="2000" dirty="0" smtClean="0"/>
              <a:t> year data / class to prevent overfitting.</a:t>
            </a:r>
          </a:p>
          <a:p>
            <a:pPr algn="ctr" latinLnBrk="0"/>
            <a:r>
              <a:rPr kumimoji="1" lang="en-US" altLang="ja-JP" sz="2000" dirty="0" smtClean="0"/>
              <a:t>(Detailed result is hidden and only the profit is notified to students)</a:t>
            </a:r>
            <a:endParaRPr kumimoji="1" lang="ja-JP" altLang="en-US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2" y="5091668"/>
            <a:ext cx="3163759" cy="21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55542" y="4050627"/>
            <a:ext cx="8229600" cy="2898843"/>
          </a:xfrm>
        </p:spPr>
        <p:txBody>
          <a:bodyPr/>
          <a:lstStyle/>
          <a:p>
            <a:pPr latinLnBrk="0"/>
            <a:r>
              <a:rPr lang="en-US" altLang="ja-JP" dirty="0" smtClean="0"/>
              <a:t>Basic PBL: </a:t>
            </a:r>
          </a:p>
          <a:p>
            <a:pPr lvl="1" latinLnBrk="0"/>
            <a:r>
              <a:rPr lang="en-US" altLang="ja-JP" dirty="0" smtClean="0"/>
              <a:t>decision forest regression</a:t>
            </a:r>
          </a:p>
          <a:p>
            <a:pPr lvl="1" latinLnBrk="0"/>
            <a:r>
              <a:rPr lang="en-US" altLang="ja-JP" dirty="0" smtClean="0"/>
              <a:t>sales </a:t>
            </a:r>
            <a:r>
              <a:rPr lang="en-US" altLang="ja-JP" dirty="0"/>
              <a:t>ratio of 74.5%.</a:t>
            </a:r>
          </a:p>
          <a:p>
            <a:pPr lvl="1" latinLnBrk="0"/>
            <a:r>
              <a:rPr lang="en-US" altLang="ja-JP" dirty="0" smtClean="0"/>
              <a:t>Heuristics (2)</a:t>
            </a:r>
          </a:p>
          <a:p>
            <a:pPr lvl="2" latinLnBrk="0"/>
            <a:r>
              <a:rPr lang="en-US" altLang="ja-JP" dirty="0" smtClean="0"/>
              <a:t>If </a:t>
            </a:r>
            <a:r>
              <a:rPr lang="en-US" altLang="ja-JP" dirty="0"/>
              <a:t>the next day is a closing day, the system does not </a:t>
            </a:r>
            <a:r>
              <a:rPr lang="en-US" altLang="ja-JP" dirty="0" smtClean="0"/>
              <a:t>place any </a:t>
            </a:r>
            <a:r>
              <a:rPr lang="en-US" altLang="ja-JP" dirty="0"/>
              <a:t>order</a:t>
            </a:r>
          </a:p>
          <a:p>
            <a:pPr lvl="2" latinLnBrk="0"/>
            <a:r>
              <a:rPr lang="en-US" altLang="ja-JP" dirty="0" smtClean="0"/>
              <a:t>If </a:t>
            </a:r>
            <a:r>
              <a:rPr lang="en-US" altLang="ja-JP" dirty="0"/>
              <a:t>the sales of today is big enough, the system </a:t>
            </a:r>
            <a:r>
              <a:rPr lang="en-US" altLang="ja-JP" dirty="0" smtClean="0"/>
              <a:t>places more </a:t>
            </a:r>
            <a:r>
              <a:rPr lang="en-US" altLang="ja-JP" dirty="0"/>
              <a:t>orders for the next day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1311966"/>
            <a:ext cx="4509525" cy="23004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64" y="2712782"/>
            <a:ext cx="4605271" cy="2352318"/>
          </a:xfrm>
          <a:prstGeom prst="rect">
            <a:avLst/>
          </a:prstGeom>
        </p:spPr>
      </p:pic>
      <p:sp>
        <p:nvSpPr>
          <p:cNvPr id="9" name="曲折矢印 8"/>
          <p:cNvSpPr/>
          <p:nvPr/>
        </p:nvSpPr>
        <p:spPr>
          <a:xfrm rot="5400000">
            <a:off x="5265505" y="1396149"/>
            <a:ext cx="520492" cy="211277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49891" y="1358674"/>
            <a:ext cx="1154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Basic PBL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41445" y="2356099"/>
            <a:ext cx="15731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Advanced PBL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0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PBL Results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-1561" y="3659086"/>
            <a:ext cx="8229600" cy="2898843"/>
          </a:xfrm>
        </p:spPr>
        <p:txBody>
          <a:bodyPr/>
          <a:lstStyle/>
          <a:p>
            <a:pPr latinLnBrk="0"/>
            <a:r>
              <a:rPr lang="en-US" altLang="ja-JP" dirty="0" smtClean="0"/>
              <a:t>Advanced PBL: </a:t>
            </a:r>
          </a:p>
          <a:p>
            <a:pPr lvl="1" latinLnBrk="0"/>
            <a:r>
              <a:rPr lang="en-US" altLang="ja-JP" dirty="0"/>
              <a:t>boosted decision tree </a:t>
            </a:r>
            <a:r>
              <a:rPr lang="en-US" altLang="ja-JP" dirty="0" smtClean="0"/>
              <a:t>regression</a:t>
            </a:r>
          </a:p>
          <a:p>
            <a:pPr lvl="1" latinLnBrk="0"/>
            <a:r>
              <a:rPr lang="en-US" altLang="ja-JP" dirty="0" smtClean="0"/>
              <a:t>sales </a:t>
            </a:r>
            <a:r>
              <a:rPr lang="en-US" altLang="ja-JP" dirty="0"/>
              <a:t>ratio of </a:t>
            </a:r>
            <a:r>
              <a:rPr lang="en-US" altLang="ja-JP" dirty="0" smtClean="0"/>
              <a:t>93.8%.</a:t>
            </a:r>
            <a:endParaRPr lang="en-US" altLang="ja-JP" dirty="0"/>
          </a:p>
          <a:p>
            <a:pPr lvl="1" latinLnBrk="0"/>
            <a:r>
              <a:rPr lang="en-US" altLang="ja-JP" dirty="0" smtClean="0"/>
              <a:t>Heuristics (6)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the next day is a closing day, the system does not </a:t>
            </a:r>
            <a:r>
              <a:rPr lang="en-US" altLang="ja-JP" dirty="0" smtClean="0"/>
              <a:t>placed any </a:t>
            </a:r>
            <a:r>
              <a:rPr lang="en-US" altLang="ja-JP" dirty="0"/>
              <a:t>order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the stock </a:t>
            </a:r>
            <a:r>
              <a:rPr lang="en-US" altLang="ja-JP" dirty="0" smtClean="0"/>
              <a:t>&gt; 200</a:t>
            </a:r>
            <a:r>
              <a:rPr lang="en-US" altLang="ja-JP" dirty="0"/>
              <a:t>, it reduces the </a:t>
            </a:r>
            <a:r>
              <a:rPr lang="en-US" altLang="ja-JP" dirty="0" smtClean="0"/>
              <a:t>number of </a:t>
            </a:r>
            <a:r>
              <a:rPr lang="en-US" altLang="ja-JP" dirty="0"/>
              <a:t>the order by 100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the day with no opportunity loss lasts more than </a:t>
            </a:r>
            <a:r>
              <a:rPr lang="en-US" altLang="ja-JP" dirty="0" smtClean="0"/>
              <a:t>five days</a:t>
            </a:r>
            <a:r>
              <a:rPr lang="en-US" altLang="ja-JP" dirty="0"/>
              <a:t>, it reduces the number of the order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today is a closing day and the next is opening day, </a:t>
            </a:r>
            <a:r>
              <a:rPr lang="en-US" altLang="ja-JP" dirty="0" smtClean="0"/>
              <a:t>it increases </a:t>
            </a:r>
            <a:r>
              <a:rPr lang="en-US" altLang="ja-JP" dirty="0"/>
              <a:t>the number of the order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the item price of the next day is cheaper than that </a:t>
            </a:r>
            <a:r>
              <a:rPr lang="en-US" altLang="ja-JP" dirty="0" smtClean="0"/>
              <a:t>of today</a:t>
            </a:r>
            <a:r>
              <a:rPr lang="en-US" altLang="ja-JP" dirty="0"/>
              <a:t>, it increases the number of the order</a:t>
            </a:r>
          </a:p>
          <a:p>
            <a:pPr lvl="2"/>
            <a:r>
              <a:rPr lang="en-US" altLang="ja-JP" dirty="0" smtClean="0"/>
              <a:t>If </a:t>
            </a:r>
            <a:r>
              <a:rPr lang="en-US" altLang="ja-JP" dirty="0"/>
              <a:t>the item price of the next day is less than 150 JPY, </a:t>
            </a:r>
            <a:r>
              <a:rPr lang="en-US" altLang="ja-JP" dirty="0" smtClean="0"/>
              <a:t>it increases </a:t>
            </a:r>
            <a:r>
              <a:rPr lang="en-US" altLang="ja-JP" dirty="0"/>
              <a:t>the number of the order 1.2 times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1311966"/>
            <a:ext cx="4509525" cy="23004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64" y="2712782"/>
            <a:ext cx="4605271" cy="2352318"/>
          </a:xfrm>
          <a:prstGeom prst="rect">
            <a:avLst/>
          </a:prstGeom>
        </p:spPr>
      </p:pic>
      <p:sp>
        <p:nvSpPr>
          <p:cNvPr id="9" name="曲折矢印 8"/>
          <p:cNvSpPr/>
          <p:nvPr/>
        </p:nvSpPr>
        <p:spPr>
          <a:xfrm rot="5400000">
            <a:off x="5265505" y="1396149"/>
            <a:ext cx="520492" cy="211277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49891" y="1358674"/>
            <a:ext cx="11544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Basic PBL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41445" y="2356099"/>
            <a:ext cx="157318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Advanced PBL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29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F042BB7-175F-47B8-B00E-1E973388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enPiT</a:t>
            </a:r>
            <a:r>
              <a:rPr lang="en-US" altLang="ja-JP" dirty="0"/>
              <a:t> </a:t>
            </a:r>
            <a:r>
              <a:rPr lang="en-US" altLang="ja-JP" dirty="0" smtClean="0"/>
              <a:t>educational project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31BC28A-84DB-4A92-B8ED-07C2185302CA}"/>
              </a:ext>
            </a:extLst>
          </p:cNvPr>
          <p:cNvSpPr txBox="1"/>
          <p:nvPr/>
        </p:nvSpPr>
        <p:spPr>
          <a:xfrm>
            <a:off x="3820869" y="524397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Kansai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F0A2D9B-104E-4CC6-97B7-31F567901ED1}"/>
              </a:ext>
            </a:extLst>
          </p:cNvPr>
          <p:cNvSpPr txBox="1"/>
          <p:nvPr/>
        </p:nvSpPr>
        <p:spPr>
          <a:xfrm>
            <a:off x="395535" y="5231271"/>
            <a:ext cx="389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Eastern Japan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52DC5B9-11AF-498F-9C61-4FA982AE86FD}"/>
              </a:ext>
            </a:extLst>
          </p:cNvPr>
          <p:cNvSpPr txBox="1"/>
          <p:nvPr/>
        </p:nvSpPr>
        <p:spPr>
          <a:xfrm>
            <a:off x="6257873" y="5243972"/>
            <a:ext cx="25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Kyushu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802E50A-0EF6-43DA-9681-636F67D153B0}"/>
              </a:ext>
            </a:extLst>
          </p:cNvPr>
          <p:cNvSpPr/>
          <p:nvPr/>
        </p:nvSpPr>
        <p:spPr>
          <a:xfrm>
            <a:off x="1403648" y="4529709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EC9DA65-B72F-4F8B-AF5E-6C6071AB9547}"/>
              </a:ext>
            </a:extLst>
          </p:cNvPr>
          <p:cNvCxnSpPr>
            <a:cxnSpLocks/>
            <a:stCxn id="83" idx="2"/>
            <a:endCxn id="64" idx="0"/>
          </p:cNvCxnSpPr>
          <p:nvPr/>
        </p:nvCxnSpPr>
        <p:spPr>
          <a:xfrm>
            <a:off x="1860848" y="3933056"/>
            <a:ext cx="0" cy="59665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1CED335-494C-42D8-8A09-8C8200D07B36}"/>
              </a:ext>
            </a:extLst>
          </p:cNvPr>
          <p:cNvSpPr/>
          <p:nvPr/>
        </p:nvSpPr>
        <p:spPr>
          <a:xfrm>
            <a:off x="2914665" y="3605353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3175CCC-9A2D-4578-BE61-36BE91F8300E}"/>
              </a:ext>
            </a:extLst>
          </p:cNvPr>
          <p:cNvCxnSpPr/>
          <p:nvPr/>
        </p:nvCxnSpPr>
        <p:spPr>
          <a:xfrm>
            <a:off x="4286265" y="4519753"/>
            <a:ext cx="0" cy="7115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7015695-C9FB-480A-AD4A-9F366D5EFF3A}"/>
              </a:ext>
            </a:extLst>
          </p:cNvPr>
          <p:cNvSpPr txBox="1"/>
          <p:nvPr/>
        </p:nvSpPr>
        <p:spPr>
          <a:xfrm>
            <a:off x="4618768" y="3255367"/>
            <a:ext cx="140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Security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4AC1A2E-BF7C-414D-8A55-FF1023DAD543}"/>
              </a:ext>
            </a:extLst>
          </p:cNvPr>
          <p:cNvSpPr txBox="1"/>
          <p:nvPr/>
        </p:nvSpPr>
        <p:spPr>
          <a:xfrm>
            <a:off x="6186801" y="3239629"/>
            <a:ext cx="89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Emb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305A32-B1C5-41F0-AA09-2A710850BCC6}"/>
              </a:ext>
            </a:extLst>
          </p:cNvPr>
          <p:cNvSpPr txBox="1"/>
          <p:nvPr/>
        </p:nvSpPr>
        <p:spPr>
          <a:xfrm>
            <a:off x="7469835" y="3243165"/>
            <a:ext cx="127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BizSysD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76" name="コネクタ: カギ線 75">
            <a:extLst>
              <a:ext uri="{FF2B5EF4-FFF2-40B4-BE49-F238E27FC236}">
                <a16:creationId xmlns:a16="http://schemas.microsoft.com/office/drawing/2014/main" id="{85647F45-5326-43A3-9933-5FC054E022CD}"/>
              </a:ext>
            </a:extLst>
          </p:cNvPr>
          <p:cNvCxnSpPr>
            <a:cxnSpLocks/>
            <a:stCxn id="83" idx="0"/>
            <a:endCxn id="74" idx="0"/>
          </p:cNvCxnSpPr>
          <p:nvPr/>
        </p:nvCxnSpPr>
        <p:spPr>
          <a:xfrm rot="16200000" flipH="1">
            <a:off x="4932443" y="66458"/>
            <a:ext cx="105111" cy="6248302"/>
          </a:xfrm>
          <a:prstGeom prst="bentConnector3">
            <a:avLst>
              <a:gd name="adj1" fmla="val -217484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0067D69-B618-41D4-BE1E-2848E50D1D46}"/>
              </a:ext>
            </a:extLst>
          </p:cNvPr>
          <p:cNvSpPr/>
          <p:nvPr/>
        </p:nvSpPr>
        <p:spPr>
          <a:xfrm>
            <a:off x="4822260" y="1989049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B00E7F7-5D17-43C2-81A5-6BB36A791CC1}"/>
              </a:ext>
            </a:extLst>
          </p:cNvPr>
          <p:cNvSpPr/>
          <p:nvPr/>
        </p:nvSpPr>
        <p:spPr>
          <a:xfrm>
            <a:off x="6177880" y="1988854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21D236A-C520-422C-8C61-1099E63C89F1}"/>
              </a:ext>
            </a:extLst>
          </p:cNvPr>
          <p:cNvCxnSpPr>
            <a:stCxn id="77" idx="2"/>
            <a:endCxn id="72" idx="0"/>
          </p:cNvCxnSpPr>
          <p:nvPr/>
        </p:nvCxnSpPr>
        <p:spPr>
          <a:xfrm>
            <a:off x="5279460" y="2903449"/>
            <a:ext cx="0" cy="3519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BDB2719-604F-4F1F-B82D-44C6D4EB23B1}"/>
              </a:ext>
            </a:extLst>
          </p:cNvPr>
          <p:cNvCxnSpPr>
            <a:stCxn id="78" idx="2"/>
            <a:endCxn id="73" idx="0"/>
          </p:cNvCxnSpPr>
          <p:nvPr/>
        </p:nvCxnSpPr>
        <p:spPr>
          <a:xfrm>
            <a:off x="6635080" y="2903254"/>
            <a:ext cx="0" cy="33637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CE51CD3F-D384-43AF-B210-E8BB09E1527A}"/>
              </a:ext>
            </a:extLst>
          </p:cNvPr>
          <p:cNvSpPr/>
          <p:nvPr/>
        </p:nvSpPr>
        <p:spPr>
          <a:xfrm>
            <a:off x="1489527" y="3138054"/>
            <a:ext cx="742642" cy="795002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B3CAC64-5AF5-472B-9D90-94E4EF7407B1}"/>
              </a:ext>
            </a:extLst>
          </p:cNvPr>
          <p:cNvCxnSpPr>
            <a:cxnSpLocks/>
          </p:cNvCxnSpPr>
          <p:nvPr/>
        </p:nvCxnSpPr>
        <p:spPr>
          <a:xfrm flipV="1">
            <a:off x="2339752" y="2047838"/>
            <a:ext cx="0" cy="8771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>
            <a:extLst>
              <a:ext uri="{FF2B5EF4-FFF2-40B4-BE49-F238E27FC236}">
                <a16:creationId xmlns:a16="http://schemas.microsoft.com/office/drawing/2014/main" id="{245F9A5C-6B60-4E52-85A2-7FECE53F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2054530" cy="72548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1E28A848-9C77-4D22-8120-DFD06586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38054"/>
            <a:ext cx="3554276" cy="688908"/>
          </a:xfrm>
          <a:prstGeom prst="rect">
            <a:avLst/>
          </a:prstGeom>
        </p:spPr>
      </p:pic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89AF010A-9DA5-4AB4-97C9-D45BDE765873}"/>
              </a:ext>
            </a:extLst>
          </p:cNvPr>
          <p:cNvSpPr/>
          <p:nvPr/>
        </p:nvSpPr>
        <p:spPr>
          <a:xfrm>
            <a:off x="3027932" y="1218703"/>
            <a:ext cx="5648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altLang="ja-JP" b="1" dirty="0" smtClean="0"/>
              <a:t>Educational </a:t>
            </a:r>
            <a:r>
              <a:rPr lang="en-US" altLang="ja-JP" b="1" dirty="0"/>
              <a:t>project </a:t>
            </a:r>
            <a:r>
              <a:rPr lang="en-US" altLang="ja-JP" dirty="0"/>
              <a:t>to develop the advanced </a:t>
            </a:r>
            <a:r>
              <a:rPr lang="en-US" altLang="ja-JP" dirty="0" smtClean="0"/>
              <a:t>IT engineer </a:t>
            </a:r>
            <a:r>
              <a:rPr lang="en-US" altLang="ja-JP" dirty="0"/>
              <a:t>based on practical education in cooperation </a:t>
            </a:r>
            <a:r>
              <a:rPr lang="en-US" altLang="ja-JP" dirty="0" smtClean="0"/>
              <a:t>between industry </a:t>
            </a:r>
            <a:r>
              <a:rPr lang="en-US" altLang="ja-JP" dirty="0"/>
              <a:t>and academia</a:t>
            </a:r>
            <a:endParaRPr lang="ja-JP" altLang="en-US" dirty="0"/>
          </a:p>
        </p:txBody>
      </p:sp>
      <p:cxnSp>
        <p:nvCxnSpPr>
          <p:cNvPr id="42" name="コネクタ: カギ線 75">
            <a:extLst>
              <a:ext uri="{FF2B5EF4-FFF2-40B4-BE49-F238E27FC236}">
                <a16:creationId xmlns:a16="http://schemas.microsoft.com/office/drawing/2014/main" id="{85647F45-5326-43A3-9933-5FC054E022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80272" y="2640526"/>
            <a:ext cx="12701" cy="5194190"/>
          </a:xfrm>
          <a:prstGeom prst="bentConnector3">
            <a:avLst>
              <a:gd name="adj1" fmla="val -5752484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/>
          <p:cNvSpPr/>
          <p:nvPr/>
        </p:nvSpPr>
        <p:spPr>
          <a:xfrm>
            <a:off x="3674777" y="5100918"/>
            <a:ext cx="2349505" cy="92741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6338764" y="1941530"/>
            <a:ext cx="2348036" cy="463714"/>
          </a:xfrm>
          <a:prstGeom prst="wedgeRoundRectCallout">
            <a:avLst>
              <a:gd name="adj1" fmla="val -63178"/>
              <a:gd name="adj2" fmla="val -236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/>
              <a:t>promoted by </a:t>
            </a:r>
            <a:r>
              <a:rPr lang="en-US" altLang="ja-JP" sz="2000" dirty="0" smtClean="0"/>
              <a:t>MEXT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73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Questionnaire </a:t>
            </a:r>
            <a:r>
              <a:rPr kumimoji="1" lang="en-US" altLang="ja-JP" dirty="0" smtClean="0"/>
              <a:t>to students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0" y="1253129"/>
            <a:ext cx="9136019" cy="350713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326571" y="4961498"/>
            <a:ext cx="6969934" cy="842607"/>
          </a:xfrm>
          <a:prstGeom prst="wedgeRoundRectCallout">
            <a:avLst>
              <a:gd name="adj1" fmla="val -31589"/>
              <a:gd name="adj2" fmla="val 111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It </a:t>
            </a:r>
            <a:r>
              <a:rPr lang="en-US" altLang="ja-JP" dirty="0"/>
              <a:t>was a valuable experience that I could listen to the </a:t>
            </a:r>
            <a:r>
              <a:rPr lang="en-US" altLang="ja-JP" dirty="0" smtClean="0"/>
              <a:t>opinions of </a:t>
            </a:r>
            <a:r>
              <a:rPr lang="en-US" altLang="ja-JP" dirty="0"/>
              <a:t>both the service vender side and the service user side </a:t>
            </a:r>
            <a:r>
              <a:rPr lang="en-US" altLang="ja-JP" dirty="0" smtClean="0"/>
              <a:t>at the </a:t>
            </a:r>
            <a:r>
              <a:rPr lang="en-US" altLang="ja-JP" dirty="0"/>
              <a:t>same </a:t>
            </a:r>
            <a:r>
              <a:rPr lang="en-US" altLang="ja-JP" dirty="0" smtClean="0"/>
              <a:t>time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326571" y="6077067"/>
            <a:ext cx="8490857" cy="6444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Not </a:t>
            </a:r>
            <a:r>
              <a:rPr lang="en-US" altLang="ja-JP" dirty="0"/>
              <a:t>only technical aspects but also </a:t>
            </a:r>
            <a:r>
              <a:rPr lang="en-US" altLang="ja-JP" dirty="0" smtClean="0"/>
              <a:t>how they </a:t>
            </a:r>
            <a:r>
              <a:rPr lang="en-US" altLang="ja-JP" dirty="0"/>
              <a:t>worked normally, what kind of people are working, </a:t>
            </a:r>
            <a:r>
              <a:rPr lang="en-US" altLang="ja-JP" dirty="0" smtClean="0"/>
              <a:t>etc. commentary </a:t>
            </a:r>
            <a:r>
              <a:rPr lang="en-US" altLang="ja-JP" dirty="0"/>
              <a:t>explained, so I was easy to image the </a:t>
            </a:r>
            <a:r>
              <a:rPr lang="en-US" altLang="ja-JP" dirty="0" smtClean="0"/>
              <a:t>company’s work.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88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kumimoji="1" lang="en-US" altLang="ja-JP" dirty="0" smtClean="0"/>
              <a:t>We developed the education </a:t>
            </a:r>
            <a:r>
              <a:rPr kumimoji="1" lang="en-US" altLang="ja-JP" dirty="0" smtClean="0"/>
              <a:t>curriculum	 a</a:t>
            </a:r>
            <a:r>
              <a:rPr lang="en-US" altLang="ja-JP" dirty="0" smtClean="0"/>
              <a:t>ims </a:t>
            </a:r>
            <a:r>
              <a:rPr lang="en-US" altLang="ja-JP" dirty="0" smtClean="0"/>
              <a:t>to develop system engineers who can exploit big data, AI and cloud computing technologies </a:t>
            </a:r>
            <a:r>
              <a:rPr lang="en-US" altLang="ja-JP" dirty="0" smtClean="0"/>
              <a:t>practically</a:t>
            </a:r>
          </a:p>
          <a:p>
            <a:pPr lvl="1" latinLnBrk="0"/>
            <a:r>
              <a:rPr lang="en-US" altLang="ja-JP" dirty="0" smtClean="0"/>
              <a:t>PBL theme: automatic ordering system development</a:t>
            </a:r>
            <a:endParaRPr lang="en-US" altLang="ja-JP" dirty="0" smtClean="0"/>
          </a:p>
          <a:p>
            <a:pPr latinLnBrk="0"/>
            <a:r>
              <a:rPr kumimoji="1" lang="en-US" altLang="ja-JP" dirty="0" smtClean="0"/>
              <a:t>Effectiveness of </a:t>
            </a:r>
            <a:r>
              <a:rPr kumimoji="1" lang="en-US" altLang="ja-JP" dirty="0" smtClean="0"/>
              <a:t>our </a:t>
            </a:r>
            <a:r>
              <a:rPr kumimoji="1" lang="en-US" altLang="ja-JP" dirty="0" smtClean="0"/>
              <a:t>PBL centered curriculum</a:t>
            </a:r>
          </a:p>
          <a:p>
            <a:pPr lvl="1" latinLnBrk="0"/>
            <a:r>
              <a:rPr lang="en-US" altLang="ja-JP" dirty="0" smtClean="0"/>
              <a:t>Most of students are satisfied with PBL exercise and its environment</a:t>
            </a:r>
          </a:p>
          <a:p>
            <a:pPr latinLnBrk="0"/>
            <a:r>
              <a:rPr kumimoji="1" lang="en-US" altLang="ja-JP" dirty="0" smtClean="0"/>
              <a:t>Future works</a:t>
            </a:r>
          </a:p>
          <a:p>
            <a:pPr lvl="1" latinLnBrk="0"/>
            <a:r>
              <a:rPr lang="en-US" altLang="ja-JP" dirty="0" smtClean="0"/>
              <a:t>Improve curriculum more suitable for educational PBL contents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1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F042BB7-175F-47B8-B00E-1E973388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enPiT</a:t>
            </a:r>
            <a:r>
              <a:rPr lang="en-US" altLang="ja-JP" dirty="0"/>
              <a:t> </a:t>
            </a:r>
            <a:r>
              <a:rPr lang="en-US" altLang="ja-JP" dirty="0" smtClean="0"/>
              <a:t>educational project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31BC28A-84DB-4A92-B8ED-07C2185302CA}"/>
              </a:ext>
            </a:extLst>
          </p:cNvPr>
          <p:cNvSpPr txBox="1"/>
          <p:nvPr/>
        </p:nvSpPr>
        <p:spPr>
          <a:xfrm>
            <a:off x="3820869" y="524397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Kansai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F0A2D9B-104E-4CC6-97B7-31F567901ED1}"/>
              </a:ext>
            </a:extLst>
          </p:cNvPr>
          <p:cNvSpPr txBox="1"/>
          <p:nvPr/>
        </p:nvSpPr>
        <p:spPr>
          <a:xfrm>
            <a:off x="395535" y="5231271"/>
            <a:ext cx="389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Eastern Japan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52DC5B9-11AF-498F-9C61-4FA982AE86FD}"/>
              </a:ext>
            </a:extLst>
          </p:cNvPr>
          <p:cNvSpPr txBox="1"/>
          <p:nvPr/>
        </p:nvSpPr>
        <p:spPr>
          <a:xfrm>
            <a:off x="6257873" y="5243972"/>
            <a:ext cx="25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AiBiC</a:t>
            </a:r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1" lang="en-US" altLang="ja-JP" sz="2400" dirty="0" smtClean="0">
                <a:solidFill>
                  <a:schemeClr val="tx2"/>
                </a:solidFill>
                <a:latin typeface="+mn-ea"/>
              </a:rPr>
              <a:t>Kyushu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802E50A-0EF6-43DA-9681-636F67D153B0}"/>
              </a:ext>
            </a:extLst>
          </p:cNvPr>
          <p:cNvSpPr/>
          <p:nvPr/>
        </p:nvSpPr>
        <p:spPr>
          <a:xfrm>
            <a:off x="1403648" y="4529709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EC9DA65-B72F-4F8B-AF5E-6C6071AB9547}"/>
              </a:ext>
            </a:extLst>
          </p:cNvPr>
          <p:cNvCxnSpPr>
            <a:cxnSpLocks/>
            <a:stCxn id="83" idx="2"/>
            <a:endCxn id="64" idx="0"/>
          </p:cNvCxnSpPr>
          <p:nvPr/>
        </p:nvCxnSpPr>
        <p:spPr>
          <a:xfrm>
            <a:off x="1860848" y="3933056"/>
            <a:ext cx="0" cy="596653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B1CED335-494C-42D8-8A09-8C8200D07B36}"/>
              </a:ext>
            </a:extLst>
          </p:cNvPr>
          <p:cNvSpPr/>
          <p:nvPr/>
        </p:nvSpPr>
        <p:spPr>
          <a:xfrm>
            <a:off x="2914665" y="3605353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3175CCC-9A2D-4578-BE61-36BE91F8300E}"/>
              </a:ext>
            </a:extLst>
          </p:cNvPr>
          <p:cNvCxnSpPr/>
          <p:nvPr/>
        </p:nvCxnSpPr>
        <p:spPr>
          <a:xfrm>
            <a:off x="4286265" y="4519753"/>
            <a:ext cx="0" cy="7115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B7015695-C9FB-480A-AD4A-9F366D5EFF3A}"/>
              </a:ext>
            </a:extLst>
          </p:cNvPr>
          <p:cNvSpPr txBox="1"/>
          <p:nvPr/>
        </p:nvSpPr>
        <p:spPr>
          <a:xfrm>
            <a:off x="4618768" y="3255367"/>
            <a:ext cx="140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2"/>
                </a:solidFill>
                <a:latin typeface="+mn-ea"/>
              </a:rPr>
              <a:t>Security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4AC1A2E-BF7C-414D-8A55-FF1023DAD543}"/>
              </a:ext>
            </a:extLst>
          </p:cNvPr>
          <p:cNvSpPr txBox="1"/>
          <p:nvPr/>
        </p:nvSpPr>
        <p:spPr>
          <a:xfrm>
            <a:off x="6186801" y="3239629"/>
            <a:ext cx="89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Emb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305A32-B1C5-41F0-AA09-2A710850BCC6}"/>
              </a:ext>
            </a:extLst>
          </p:cNvPr>
          <p:cNvSpPr txBox="1"/>
          <p:nvPr/>
        </p:nvSpPr>
        <p:spPr>
          <a:xfrm>
            <a:off x="7469835" y="3243165"/>
            <a:ext cx="127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solidFill>
                  <a:schemeClr val="tx2"/>
                </a:solidFill>
                <a:latin typeface="+mn-ea"/>
              </a:rPr>
              <a:t>BizSysD</a:t>
            </a:r>
            <a:endParaRPr kumimoji="1" lang="ja-JP" altLang="en-US" sz="2400" dirty="0">
              <a:solidFill>
                <a:schemeClr val="tx2"/>
              </a:solidFill>
              <a:latin typeface="+mn-ea"/>
            </a:endParaRPr>
          </a:p>
        </p:txBody>
      </p:sp>
      <p:cxnSp>
        <p:nvCxnSpPr>
          <p:cNvPr id="76" name="コネクタ: カギ線 75">
            <a:extLst>
              <a:ext uri="{FF2B5EF4-FFF2-40B4-BE49-F238E27FC236}">
                <a16:creationId xmlns:a16="http://schemas.microsoft.com/office/drawing/2014/main" id="{85647F45-5326-43A3-9933-5FC054E022CD}"/>
              </a:ext>
            </a:extLst>
          </p:cNvPr>
          <p:cNvCxnSpPr>
            <a:cxnSpLocks/>
            <a:stCxn id="83" idx="0"/>
            <a:endCxn id="74" idx="0"/>
          </p:cNvCxnSpPr>
          <p:nvPr/>
        </p:nvCxnSpPr>
        <p:spPr>
          <a:xfrm rot="16200000" flipH="1">
            <a:off x="4932443" y="66458"/>
            <a:ext cx="105111" cy="6248302"/>
          </a:xfrm>
          <a:prstGeom prst="bentConnector3">
            <a:avLst>
              <a:gd name="adj1" fmla="val -217484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50067D69-B618-41D4-BE1E-2848E50D1D46}"/>
              </a:ext>
            </a:extLst>
          </p:cNvPr>
          <p:cNvSpPr/>
          <p:nvPr/>
        </p:nvSpPr>
        <p:spPr>
          <a:xfrm>
            <a:off x="4822260" y="1989049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B00E7F7-5D17-43C2-81A5-6BB36A791CC1}"/>
              </a:ext>
            </a:extLst>
          </p:cNvPr>
          <p:cNvSpPr/>
          <p:nvPr/>
        </p:nvSpPr>
        <p:spPr>
          <a:xfrm>
            <a:off x="6177880" y="1988854"/>
            <a:ext cx="914400" cy="91440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21D236A-C520-422C-8C61-1099E63C89F1}"/>
              </a:ext>
            </a:extLst>
          </p:cNvPr>
          <p:cNvCxnSpPr>
            <a:stCxn id="77" idx="2"/>
            <a:endCxn id="72" idx="0"/>
          </p:cNvCxnSpPr>
          <p:nvPr/>
        </p:nvCxnSpPr>
        <p:spPr>
          <a:xfrm>
            <a:off x="5279460" y="2903449"/>
            <a:ext cx="0" cy="35191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3BDB2719-604F-4F1F-B82D-44C6D4EB23B1}"/>
              </a:ext>
            </a:extLst>
          </p:cNvPr>
          <p:cNvCxnSpPr>
            <a:stCxn id="78" idx="2"/>
            <a:endCxn id="73" idx="0"/>
          </p:cNvCxnSpPr>
          <p:nvPr/>
        </p:nvCxnSpPr>
        <p:spPr>
          <a:xfrm>
            <a:off x="6635080" y="2903254"/>
            <a:ext cx="0" cy="33637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CE51CD3F-D384-43AF-B210-E8BB09E1527A}"/>
              </a:ext>
            </a:extLst>
          </p:cNvPr>
          <p:cNvSpPr/>
          <p:nvPr/>
        </p:nvSpPr>
        <p:spPr>
          <a:xfrm>
            <a:off x="1489527" y="3138054"/>
            <a:ext cx="742642" cy="795002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2000" b="1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3B3CAC64-5AF5-472B-9D90-94E4EF7407B1}"/>
              </a:ext>
            </a:extLst>
          </p:cNvPr>
          <p:cNvCxnSpPr>
            <a:cxnSpLocks/>
          </p:cNvCxnSpPr>
          <p:nvPr/>
        </p:nvCxnSpPr>
        <p:spPr>
          <a:xfrm flipV="1">
            <a:off x="2339752" y="2047838"/>
            <a:ext cx="0" cy="8771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図 91">
            <a:extLst>
              <a:ext uri="{FF2B5EF4-FFF2-40B4-BE49-F238E27FC236}">
                <a16:creationId xmlns:a16="http://schemas.microsoft.com/office/drawing/2014/main" id="{245F9A5C-6B60-4E52-85A2-7FECE53F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2054530" cy="72548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1E28A848-9C77-4D22-8120-DFD06586B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38054"/>
            <a:ext cx="3554276" cy="688908"/>
          </a:xfrm>
          <a:prstGeom prst="rect">
            <a:avLst/>
          </a:prstGeom>
        </p:spPr>
      </p:pic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89AF010A-9DA5-4AB4-97C9-D45BDE765873}"/>
              </a:ext>
            </a:extLst>
          </p:cNvPr>
          <p:cNvSpPr/>
          <p:nvPr/>
        </p:nvSpPr>
        <p:spPr>
          <a:xfrm>
            <a:off x="3027932" y="1218703"/>
            <a:ext cx="5648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/>
            <a:r>
              <a:rPr lang="en-US" altLang="ja-JP" b="1" dirty="0" smtClean="0"/>
              <a:t>Educational </a:t>
            </a:r>
            <a:r>
              <a:rPr lang="en-US" altLang="ja-JP" b="1" dirty="0"/>
              <a:t>project </a:t>
            </a:r>
            <a:r>
              <a:rPr lang="en-US" altLang="ja-JP" dirty="0"/>
              <a:t>to develop the advanced </a:t>
            </a:r>
            <a:r>
              <a:rPr lang="en-US" altLang="ja-JP" dirty="0" smtClean="0"/>
              <a:t>IT engineer </a:t>
            </a:r>
            <a:r>
              <a:rPr lang="en-US" altLang="ja-JP" dirty="0"/>
              <a:t>based on practical education in cooperation </a:t>
            </a:r>
            <a:r>
              <a:rPr lang="en-US" altLang="ja-JP" dirty="0" smtClean="0"/>
              <a:t>between industry </a:t>
            </a:r>
            <a:r>
              <a:rPr lang="en-US" altLang="ja-JP" dirty="0"/>
              <a:t>and academia</a:t>
            </a:r>
            <a:endParaRPr lang="ja-JP" altLang="en-US" dirty="0"/>
          </a:p>
        </p:txBody>
      </p:sp>
      <p:cxnSp>
        <p:nvCxnSpPr>
          <p:cNvPr id="42" name="コネクタ: カギ線 75">
            <a:extLst>
              <a:ext uri="{FF2B5EF4-FFF2-40B4-BE49-F238E27FC236}">
                <a16:creationId xmlns:a16="http://schemas.microsoft.com/office/drawing/2014/main" id="{85647F45-5326-43A3-9933-5FC054E022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80272" y="2640526"/>
            <a:ext cx="12701" cy="5194190"/>
          </a:xfrm>
          <a:prstGeom prst="bentConnector3">
            <a:avLst>
              <a:gd name="adj1" fmla="val -5752484"/>
            </a:avLst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楕円 23"/>
          <p:cNvSpPr/>
          <p:nvPr/>
        </p:nvSpPr>
        <p:spPr>
          <a:xfrm>
            <a:off x="3674777" y="5100918"/>
            <a:ext cx="2349505" cy="927414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6338764" y="1941530"/>
            <a:ext cx="2348036" cy="463714"/>
          </a:xfrm>
          <a:prstGeom prst="wedgeRoundRectCallout">
            <a:avLst>
              <a:gd name="adj1" fmla="val -63178"/>
              <a:gd name="adj2" fmla="val -236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/>
              <a:t>promoted by </a:t>
            </a:r>
            <a:r>
              <a:rPr lang="en-US" altLang="ja-JP" sz="2000" dirty="0" smtClean="0"/>
              <a:t>MEXT</a:t>
            </a:r>
            <a:endParaRPr kumimoji="1" lang="ja-JP" altLang="en-US" sz="2000" dirty="0"/>
          </a:p>
        </p:txBody>
      </p:sp>
      <p:sp>
        <p:nvSpPr>
          <p:cNvPr id="26" name="ホームベース 25"/>
          <p:cNvSpPr/>
          <p:nvPr/>
        </p:nvSpPr>
        <p:spPr>
          <a:xfrm>
            <a:off x="0" y="2214534"/>
            <a:ext cx="4890286" cy="171852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PBL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Project Based Learning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1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enPiT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AiBiC</a:t>
            </a:r>
            <a:r>
              <a:rPr kumimoji="1" lang="en-US" altLang="ja-JP" dirty="0" smtClean="0"/>
              <a:t> &amp; </a:t>
            </a:r>
            <a:r>
              <a:rPr kumimoji="1" lang="en-US" altLang="ja-JP" dirty="0" err="1" smtClean="0"/>
              <a:t>AiBiC</a:t>
            </a:r>
            <a:r>
              <a:rPr kumimoji="1" lang="en-US" altLang="ja-JP" dirty="0" smtClean="0"/>
              <a:t> Kansai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ocial background</a:t>
            </a:r>
          </a:p>
          <a:p>
            <a:pPr lvl="1"/>
            <a:r>
              <a:rPr lang="en-US" altLang="ja-JP" dirty="0" smtClean="0"/>
              <a:t>Innovative engineer </a:t>
            </a:r>
            <a:r>
              <a:rPr lang="en-US" altLang="ja-JP" dirty="0"/>
              <a:t>who can address a social challenge using </a:t>
            </a:r>
            <a:r>
              <a:rPr lang="en-US" altLang="ja-JP" u="sng" dirty="0">
                <a:solidFill>
                  <a:schemeClr val="accent5"/>
                </a:solidFill>
              </a:rPr>
              <a:t>big </a:t>
            </a:r>
            <a:r>
              <a:rPr lang="en-US" altLang="ja-JP" u="sng" dirty="0" smtClean="0">
                <a:solidFill>
                  <a:schemeClr val="accent5"/>
                </a:solidFill>
              </a:rPr>
              <a:t>data processing</a:t>
            </a:r>
            <a:r>
              <a:rPr lang="en-US" altLang="ja-JP" dirty="0"/>
              <a:t>, </a:t>
            </a:r>
            <a:r>
              <a:rPr lang="en-US" altLang="ja-JP" u="sng" dirty="0">
                <a:solidFill>
                  <a:schemeClr val="accent5"/>
                </a:solidFill>
              </a:rPr>
              <a:t>AI</a:t>
            </a:r>
            <a:r>
              <a:rPr lang="en-US" altLang="ja-JP" dirty="0">
                <a:solidFill>
                  <a:schemeClr val="accent5"/>
                </a:solidFill>
              </a:rPr>
              <a:t> </a:t>
            </a:r>
            <a:r>
              <a:rPr lang="en-US" altLang="ja-JP" dirty="0"/>
              <a:t>and </a:t>
            </a:r>
            <a:r>
              <a:rPr lang="en-US" altLang="ja-JP" u="sng" dirty="0">
                <a:solidFill>
                  <a:schemeClr val="accent5"/>
                </a:solidFill>
              </a:rPr>
              <a:t>cloud computing</a:t>
            </a:r>
            <a:r>
              <a:rPr lang="en-US" altLang="ja-JP" dirty="0"/>
              <a:t> technologies with </a:t>
            </a:r>
            <a:r>
              <a:rPr lang="en-US" altLang="ja-JP" dirty="0" smtClean="0"/>
              <a:t>the generation </a:t>
            </a:r>
            <a:r>
              <a:rPr lang="en-US" altLang="ja-JP" dirty="0"/>
              <a:t>of new business and value is required from </a:t>
            </a:r>
            <a:r>
              <a:rPr lang="en-US" altLang="ja-JP" dirty="0" smtClean="0"/>
              <a:t>industry.</a:t>
            </a:r>
            <a:endParaRPr lang="en-US" altLang="ja-JP" dirty="0" smtClean="0"/>
          </a:p>
          <a:p>
            <a:r>
              <a:rPr lang="en-US" altLang="ja-JP" dirty="0" err="1" smtClean="0"/>
              <a:t>enPiT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AiBiC</a:t>
            </a:r>
            <a:endParaRPr lang="en-US" altLang="ja-JP" dirty="0" smtClean="0"/>
          </a:p>
          <a:p>
            <a:pPr lvl="1" latinLnBrk="0"/>
            <a:r>
              <a:rPr lang="en-US" altLang="ja-JP" dirty="0" smtClean="0"/>
              <a:t>An education program </a:t>
            </a:r>
            <a:r>
              <a:rPr lang="en-US" altLang="ja-JP" dirty="0"/>
              <a:t>aims to develop an innovative systems </a:t>
            </a:r>
            <a:r>
              <a:rPr lang="en-US" altLang="ja-JP" dirty="0" smtClean="0"/>
              <a:t>engineer through </a:t>
            </a:r>
            <a:r>
              <a:rPr lang="en-US" altLang="ja-JP" dirty="0"/>
              <a:t>the </a:t>
            </a:r>
            <a:r>
              <a:rPr lang="en-US" altLang="ja-JP" u="sng" dirty="0">
                <a:solidFill>
                  <a:schemeClr val="accent5"/>
                </a:solidFill>
              </a:rPr>
              <a:t>Project Based Learning (PBL)</a:t>
            </a:r>
            <a:r>
              <a:rPr lang="en-US" altLang="ja-JP" dirty="0"/>
              <a:t> practice </a:t>
            </a:r>
            <a:r>
              <a:rPr lang="en-US" altLang="ja-JP" dirty="0" smtClean="0"/>
              <a:t>targeted at </a:t>
            </a:r>
            <a:r>
              <a:rPr lang="en-US" altLang="ja-JP" u="sng" dirty="0">
                <a:solidFill>
                  <a:schemeClr val="accent5"/>
                </a:solidFill>
              </a:rPr>
              <a:t>undergraduate </a:t>
            </a:r>
            <a:r>
              <a:rPr lang="en-US" altLang="ja-JP" u="sng" dirty="0" smtClean="0">
                <a:solidFill>
                  <a:schemeClr val="accent5"/>
                </a:solidFill>
              </a:rPr>
              <a:t>students</a:t>
            </a:r>
          </a:p>
          <a:p>
            <a:pPr lvl="1" latinLnBrk="0"/>
            <a:endParaRPr lang="en-US" altLang="ja-JP" dirty="0" smtClean="0"/>
          </a:p>
          <a:p>
            <a:pPr latinLnBrk="0"/>
            <a:r>
              <a:rPr lang="en-US" altLang="ja-JP" dirty="0" smtClean="0"/>
              <a:t>In this report</a:t>
            </a:r>
          </a:p>
          <a:p>
            <a:pPr lvl="1" latinLnBrk="0"/>
            <a:r>
              <a:rPr lang="en-US" altLang="ja-JP" dirty="0" smtClean="0"/>
              <a:t>How </a:t>
            </a:r>
            <a:r>
              <a:rPr lang="en-US" altLang="ja-JP" dirty="0"/>
              <a:t>we </a:t>
            </a:r>
            <a:r>
              <a:rPr lang="en-US" altLang="ja-JP" dirty="0" smtClean="0"/>
              <a:t>designed a curriculum</a:t>
            </a:r>
          </a:p>
          <a:p>
            <a:pPr lvl="1" latinLnBrk="0"/>
            <a:r>
              <a:rPr lang="en-US" altLang="ja-JP" dirty="0" smtClean="0"/>
              <a:t>Analyze </a:t>
            </a:r>
            <a:r>
              <a:rPr lang="en-US" altLang="ja-JP" dirty="0"/>
              <a:t>educational </a:t>
            </a:r>
            <a:r>
              <a:rPr lang="en-US" altLang="ja-JP" dirty="0" smtClean="0"/>
              <a:t>effectiveness</a:t>
            </a:r>
            <a:r>
              <a:rPr lang="ja-JP" altLang="en-US" dirty="0"/>
              <a:t> </a:t>
            </a:r>
            <a:r>
              <a:rPr lang="en-US" altLang="ja-JP" dirty="0" smtClean="0"/>
              <a:t>of 2017</a:t>
            </a:r>
          </a:p>
          <a:p>
            <a:pPr lvl="2" latinLnBrk="0"/>
            <a:r>
              <a:rPr lang="en-US" altLang="ja-JP" dirty="0" smtClean="0"/>
              <a:t>Basic </a:t>
            </a:r>
            <a:r>
              <a:rPr lang="en-US" altLang="ja-JP" dirty="0"/>
              <a:t>knowledge learning	</a:t>
            </a:r>
          </a:p>
          <a:p>
            <a:pPr lvl="2"/>
            <a:r>
              <a:rPr lang="en-US" altLang="ja-JP" dirty="0" smtClean="0"/>
              <a:t>PBL</a:t>
            </a:r>
            <a:r>
              <a:rPr lang="ja-JP" altLang="en-US" dirty="0" smtClean="0"/>
              <a:t> </a:t>
            </a:r>
            <a:r>
              <a:rPr lang="en-US" altLang="ja-JP" dirty="0" smtClean="0"/>
              <a:t>exercises</a:t>
            </a:r>
            <a:endParaRPr lang="en-US" altLang="ja-JP" dirty="0"/>
          </a:p>
          <a:p>
            <a:pPr lvl="1" latinLnBrk="0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80314" y="4094921"/>
            <a:ext cx="2592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sng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AI</a:t>
            </a:r>
          </a:p>
          <a:p>
            <a:r>
              <a:rPr kumimoji="1" lang="en-US" altLang="ja-JP" sz="4000" b="1" u="sng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Bi</a:t>
            </a:r>
            <a:r>
              <a:rPr kumimoji="1" lang="en-US" altLang="ja-JP" sz="4000" dirty="0" smtClean="0">
                <a:latin typeface="Berlin Sans FB" panose="020E0602020502020306" pitchFamily="34" charset="0"/>
              </a:rPr>
              <a:t>g data</a:t>
            </a:r>
          </a:p>
          <a:p>
            <a:r>
              <a:rPr kumimoji="1" lang="en-US" altLang="ja-JP" sz="4000" b="1" dirty="0" smtClean="0">
                <a:solidFill>
                  <a:schemeClr val="accent1"/>
                </a:solidFill>
                <a:latin typeface="Berlin Sans FB" panose="020E0602020502020306" pitchFamily="34" charset="0"/>
              </a:rPr>
              <a:t>C</a:t>
            </a:r>
            <a:r>
              <a:rPr kumimoji="1" lang="en-US" altLang="ja-JP" sz="4000" dirty="0" smtClean="0">
                <a:latin typeface="Berlin Sans FB" panose="020E0602020502020306" pitchFamily="34" charset="0"/>
              </a:rPr>
              <a:t>loud</a:t>
            </a:r>
            <a:endParaRPr kumimoji="1" lang="ja-JP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6" name="ホームベース 5"/>
          <p:cNvSpPr/>
          <p:nvPr/>
        </p:nvSpPr>
        <p:spPr>
          <a:xfrm>
            <a:off x="0" y="4616182"/>
            <a:ext cx="3379694" cy="448235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In this report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91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PBL theme: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Automatic ordering system challenge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0"/>
            <a:r>
              <a:rPr lang="en-US" altLang="ja-JP" u="sng" dirty="0" smtClean="0">
                <a:solidFill>
                  <a:srgbClr val="C00000"/>
                </a:solidFill>
              </a:rPr>
              <a:t>Development of the a</a:t>
            </a:r>
            <a:r>
              <a:rPr lang="en-US" altLang="ja-JP" u="sng" dirty="0" smtClean="0">
                <a:solidFill>
                  <a:srgbClr val="C00000"/>
                </a:solidFill>
              </a:rPr>
              <a:t>utomatic </a:t>
            </a:r>
            <a:r>
              <a:rPr lang="en-US" altLang="ja-JP" u="sng" dirty="0">
                <a:solidFill>
                  <a:srgbClr val="C00000"/>
                </a:solidFill>
              </a:rPr>
              <a:t>ordering system </a:t>
            </a:r>
            <a:r>
              <a:rPr lang="en-US" altLang="ja-JP" u="sng" dirty="0" smtClean="0">
                <a:solidFill>
                  <a:srgbClr val="C00000"/>
                </a:solidFill>
              </a:rPr>
              <a:t>for retail</a:t>
            </a:r>
            <a:br>
              <a:rPr lang="en-US" altLang="ja-JP" u="sng" dirty="0" smtClean="0">
                <a:solidFill>
                  <a:srgbClr val="C00000"/>
                </a:solidFill>
              </a:rPr>
            </a:br>
            <a:r>
              <a:rPr lang="en-US" altLang="ja-JP" u="sng" dirty="0" smtClean="0">
                <a:solidFill>
                  <a:srgbClr val="C00000"/>
                </a:solidFill>
              </a:rPr>
              <a:t>store</a:t>
            </a:r>
          </a:p>
          <a:p>
            <a:pPr lvl="1" latinLnBrk="0"/>
            <a:r>
              <a:rPr lang="en-US" altLang="ja-JP" dirty="0" smtClean="0"/>
              <a:t>yogurt, cheese, </a:t>
            </a:r>
            <a:r>
              <a:rPr lang="en-US" altLang="ja-JP" dirty="0" err="1" smtClean="0"/>
              <a:t>natto</a:t>
            </a:r>
            <a:r>
              <a:rPr lang="en-US" altLang="ja-JP" dirty="0" smtClean="0"/>
              <a:t>, …</a:t>
            </a:r>
          </a:p>
          <a:p>
            <a:pPr latinLnBrk="0"/>
            <a:r>
              <a:rPr lang="en-US" altLang="ja-JP" dirty="0">
                <a:solidFill>
                  <a:schemeClr val="accent5"/>
                </a:solidFill>
              </a:rPr>
              <a:t>Stocks should be neither too much nor too little to minimize two </a:t>
            </a:r>
            <a:r>
              <a:rPr lang="en-US" altLang="ja-JP" dirty="0" smtClean="0">
                <a:solidFill>
                  <a:schemeClr val="accent5"/>
                </a:solidFill>
              </a:rPr>
              <a:t>kinds of losses</a:t>
            </a:r>
            <a:endParaRPr lang="en-US" altLang="ja-JP" dirty="0">
              <a:solidFill>
                <a:schemeClr val="accent5"/>
              </a:solidFill>
            </a:endParaRPr>
          </a:p>
          <a:p>
            <a:pPr lvl="1" latinLnBrk="0"/>
            <a:r>
              <a:rPr kumimoji="1" lang="en-US" altLang="ja-JP" dirty="0" smtClean="0"/>
              <a:t>Opportunity </a:t>
            </a:r>
            <a:r>
              <a:rPr kumimoji="1" lang="en-US" altLang="ja-JP" dirty="0" smtClean="0"/>
              <a:t>loss</a:t>
            </a:r>
          </a:p>
          <a:p>
            <a:pPr lvl="2" latinLnBrk="0"/>
            <a:r>
              <a:rPr lang="en-US" altLang="ja-JP" dirty="0" smtClean="0"/>
              <a:t>The loss of sales opportunities caused by out-of-stock</a:t>
            </a:r>
          </a:p>
          <a:p>
            <a:pPr lvl="1" latinLnBrk="0"/>
            <a:r>
              <a:rPr kumimoji="1" lang="en-US" altLang="ja-JP" dirty="0" smtClean="0"/>
              <a:t>Actual loss</a:t>
            </a:r>
          </a:p>
          <a:p>
            <a:pPr lvl="2" latinLnBrk="0"/>
            <a:r>
              <a:rPr lang="en-US" altLang="ja-JP" dirty="0" smtClean="0"/>
              <a:t>The loss due to discarding or discounting of unsold </a:t>
            </a:r>
            <a:r>
              <a:rPr lang="en-US" altLang="ja-JP" dirty="0" smtClean="0"/>
              <a:t>items</a:t>
            </a:r>
          </a:p>
          <a:p>
            <a:pPr latinLnBrk="0"/>
            <a:r>
              <a:rPr lang="en-US" altLang="ja-JP" dirty="0" smtClean="0"/>
              <a:t>The </a:t>
            </a:r>
            <a:r>
              <a:rPr lang="en-US" altLang="ja-JP" dirty="0"/>
              <a:t>system need determine an appropriate number of </a:t>
            </a:r>
            <a:br>
              <a:rPr lang="en-US" altLang="ja-JP" dirty="0"/>
            </a:br>
            <a:r>
              <a:rPr lang="en-US" altLang="ja-JP" dirty="0"/>
              <a:t>orders to reduce </a:t>
            </a:r>
            <a:r>
              <a:rPr lang="en-US" altLang="ja-JP" dirty="0" smtClean="0"/>
              <a:t>these losses</a:t>
            </a:r>
            <a:endParaRPr lang="en-US" altLang="ja-JP" dirty="0"/>
          </a:p>
          <a:p>
            <a:pPr latinLnBrk="0"/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Problem </a:t>
            </a:r>
            <a:r>
              <a:rPr kumimoji="1" lang="en-US" altLang="ja-JP" dirty="0" smtClean="0"/>
              <a:t>Subject </a:t>
            </a:r>
            <a:r>
              <a:rPr lang="en-US" altLang="ja-JP" dirty="0"/>
              <a:t>O</a:t>
            </a:r>
            <a:r>
              <a:rPr kumimoji="1" lang="en-US" altLang="ja-JP" dirty="0" smtClean="0"/>
              <a:t>verview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419" y="1277931"/>
            <a:ext cx="8229600" cy="48142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5443591" y="6356352"/>
            <a:ext cx="2133600" cy="365125"/>
          </a:xfrm>
        </p:spPr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47" y="1855192"/>
            <a:ext cx="4036420" cy="1989655"/>
          </a:xfrm>
          <a:prstGeom prst="rect">
            <a:avLst/>
          </a:prstGeom>
        </p:spPr>
      </p:pic>
      <p:sp>
        <p:nvSpPr>
          <p:cNvPr id="38" name="フローチャート: 磁気ディスク 37"/>
          <p:cNvSpPr/>
          <p:nvPr/>
        </p:nvSpPr>
        <p:spPr>
          <a:xfrm>
            <a:off x="494419" y="4991904"/>
            <a:ext cx="1795320" cy="1275937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Big Scale</a:t>
            </a:r>
          </a:p>
          <a:p>
            <a:pPr algn="ctr" latinLnBrk="0"/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POS 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ata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551" y="1572195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Dataset for learning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918701" y="2648732"/>
            <a:ext cx="1311163" cy="112906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Demand Prediction Model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1" name="直線矢印コネクタ 40"/>
          <p:cNvCxnSpPr>
            <a:stCxn id="38" idx="1"/>
            <a:endCxn id="68" idx="2"/>
          </p:cNvCxnSpPr>
          <p:nvPr/>
        </p:nvCxnSpPr>
        <p:spPr>
          <a:xfrm flipH="1" flipV="1">
            <a:off x="1271091" y="3444849"/>
            <a:ext cx="120988" cy="154705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389563" y="3842310"/>
            <a:ext cx="2001723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Big Data</a:t>
            </a:r>
            <a:b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Processing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1 つの角を丸めた四角形 16"/>
          <p:cNvSpPr/>
          <p:nvPr/>
        </p:nvSpPr>
        <p:spPr>
          <a:xfrm>
            <a:off x="5219272" y="5413034"/>
            <a:ext cx="2419820" cy="832177"/>
          </a:xfrm>
          <a:prstGeom prst="snipRoundRect">
            <a:avLst>
              <a:gd name="adj1" fmla="val 16667"/>
              <a:gd name="adj2" fmla="val 3807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Automatic Ordering Program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4" name="直線矢印コネクタ 43"/>
          <p:cNvCxnSpPr>
            <a:endCxn id="40" idx="1"/>
          </p:cNvCxnSpPr>
          <p:nvPr/>
        </p:nvCxnSpPr>
        <p:spPr>
          <a:xfrm flipV="1">
            <a:off x="2333077" y="3213263"/>
            <a:ext cx="2585624" cy="1752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角丸四角形 44"/>
          <p:cNvSpPr/>
          <p:nvPr/>
        </p:nvSpPr>
        <p:spPr>
          <a:xfrm>
            <a:off x="2875962" y="2743292"/>
            <a:ext cx="1534494" cy="792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Machine</a:t>
            </a:r>
            <a:b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Learning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6" name="Picture 2" descr="http://2.bp.blogspot.com/-ZwYKR5Zu28s/U6Qo2qAjsqI/AAAAAAAAhkM/HkbDZEJwvPs/s800/omocha_r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41" y="4857448"/>
            <a:ext cx="1128920" cy="14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片側の 2 つの角を切り取った四角形 46"/>
          <p:cNvSpPr/>
          <p:nvPr/>
        </p:nvSpPr>
        <p:spPr>
          <a:xfrm>
            <a:off x="6725301" y="2201001"/>
            <a:ext cx="1958981" cy="1595822"/>
          </a:xfrm>
          <a:prstGeom prst="snip2SameRect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Retail Store</a:t>
            </a:r>
          </a:p>
          <a:p>
            <a:pPr algn="ct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(Simulator)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8" name="Picture 4" descr="http://1.bp.blogspot.com/-8JCYqwobMmA/WBsAber5LTI/AAAAAAAA_UE/Dhe2eSeSkT41-9QyG2XXanXmDCAcN2fMQCLcB/s800/job_chinretsu_wo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99" y="2916776"/>
            <a:ext cx="509252" cy="49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ttp://1.bp.blogspot.com/-drnwFK2PIf8/WBsAb1KDNCI/AAAAAAAA_UI/EyDKmxXRFQIHhb4aUlOFPFMEQvx4SnogACLcB/s800/job_shinadashi_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45" y="2929871"/>
            <a:ext cx="616567" cy="7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http://2.bp.blogspot.com/-a4nujqnPYCU/WOOZTvzMcZI/AAAAAAABDiU/w46Uhbp4_WY7XeZZi32p59l1FuM2k5_lgCLcB/s800/reji_cashier_supermar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74" y="2962021"/>
            <a:ext cx="374923" cy="3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4519" y="3106209"/>
            <a:ext cx="537713" cy="566429"/>
          </a:xfrm>
          <a:prstGeom prst="rect">
            <a:avLst/>
          </a:prstGeom>
        </p:spPr>
      </p:pic>
      <p:grpSp>
        <p:nvGrpSpPr>
          <p:cNvPr id="52" name="グループ化 51"/>
          <p:cNvGrpSpPr/>
          <p:nvPr/>
        </p:nvGrpSpPr>
        <p:grpSpPr>
          <a:xfrm>
            <a:off x="2391285" y="1125463"/>
            <a:ext cx="6653036" cy="2821662"/>
            <a:chOff x="2084093" y="0"/>
            <a:chExt cx="7065492" cy="3126487"/>
          </a:xfrm>
        </p:grpSpPr>
        <p:cxnSp>
          <p:nvCxnSpPr>
            <p:cNvPr id="53" name="直線コネクタ 52"/>
            <p:cNvCxnSpPr/>
            <p:nvPr/>
          </p:nvCxnSpPr>
          <p:spPr>
            <a:xfrm>
              <a:off x="3152139" y="3123311"/>
              <a:ext cx="5180251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円弧 53"/>
            <p:cNvSpPr/>
            <p:nvPr/>
          </p:nvSpPr>
          <p:spPr>
            <a:xfrm>
              <a:off x="7374237" y="938356"/>
              <a:ext cx="1775348" cy="2181780"/>
            </a:xfrm>
            <a:prstGeom prst="arc">
              <a:avLst>
                <a:gd name="adj1" fmla="val 15115678"/>
                <a:gd name="adj2" fmla="val 5292164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5" name="円弧 54"/>
            <p:cNvSpPr/>
            <p:nvPr/>
          </p:nvSpPr>
          <p:spPr>
            <a:xfrm>
              <a:off x="4526014" y="0"/>
              <a:ext cx="3391523" cy="2332759"/>
            </a:xfrm>
            <a:prstGeom prst="arc">
              <a:avLst>
                <a:gd name="adj1" fmla="val 11535762"/>
                <a:gd name="adj2" fmla="val 21320789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6" name="円弧 55"/>
            <p:cNvSpPr/>
            <p:nvPr/>
          </p:nvSpPr>
          <p:spPr>
            <a:xfrm>
              <a:off x="3244947" y="795647"/>
              <a:ext cx="2331501" cy="2199580"/>
            </a:xfrm>
            <a:prstGeom prst="arc">
              <a:avLst>
                <a:gd name="adj1" fmla="val 12617493"/>
                <a:gd name="adj2" fmla="val 16959665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7" name="円弧 56"/>
            <p:cNvSpPr/>
            <p:nvPr/>
          </p:nvSpPr>
          <p:spPr>
            <a:xfrm>
              <a:off x="2084093" y="1293590"/>
              <a:ext cx="2343459" cy="1832897"/>
            </a:xfrm>
            <a:prstGeom prst="arc">
              <a:avLst>
                <a:gd name="adj1" fmla="val 5425492"/>
                <a:gd name="adj2" fmla="val 16967866"/>
              </a:avLst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58" name="図 5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53" y="2129229"/>
            <a:ext cx="426305" cy="426305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4322080" y="1959454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Microsoft</a:t>
            </a:r>
          </a:p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Azure Machine</a:t>
            </a:r>
            <a:b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Learning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912" y="4428045"/>
            <a:ext cx="691300" cy="698283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2174430" y="4573638"/>
            <a:ext cx="124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Hadoop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Map Reduce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2" name="直線矢印コネクタ 61"/>
          <p:cNvCxnSpPr>
            <a:endCxn id="67" idx="2"/>
          </p:cNvCxnSpPr>
          <p:nvPr/>
        </p:nvCxnSpPr>
        <p:spPr>
          <a:xfrm flipH="1" flipV="1">
            <a:off x="4605110" y="4144207"/>
            <a:ext cx="1764833" cy="12659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endCxn id="66" idx="2"/>
          </p:cNvCxnSpPr>
          <p:nvPr/>
        </p:nvCxnSpPr>
        <p:spPr>
          <a:xfrm flipV="1">
            <a:off x="6874744" y="4144207"/>
            <a:ext cx="852657" cy="12659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角丸四角形 63"/>
          <p:cNvSpPr/>
          <p:nvPr/>
        </p:nvSpPr>
        <p:spPr>
          <a:xfrm>
            <a:off x="5126971" y="4340822"/>
            <a:ext cx="2405786" cy="792088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Cloud Computing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8270" y="5005000"/>
            <a:ext cx="1339632" cy="1075054"/>
          </a:xfrm>
          <a:prstGeom prst="rect">
            <a:avLst/>
          </a:prstGeom>
        </p:spPr>
      </p:pic>
      <p:sp>
        <p:nvSpPr>
          <p:cNvPr id="66" name="正方形/長方形 65"/>
          <p:cNvSpPr/>
          <p:nvPr/>
        </p:nvSpPr>
        <p:spPr>
          <a:xfrm>
            <a:off x="6973990" y="3669238"/>
            <a:ext cx="1506820" cy="4749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Web API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851699" y="3669238"/>
            <a:ext cx="1506820" cy="4749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Web API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8" name="表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06406"/>
              </p:ext>
            </p:extLst>
          </p:nvPr>
        </p:nvGraphicFramePr>
        <p:xfrm>
          <a:off x="4716" y="1936089"/>
          <a:ext cx="253275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756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Day</a:t>
                      </a:r>
                      <a:r>
                        <a:rPr kumimoji="1" lang="en-US" altLang="ja-JP" sz="10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 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weather</a:t>
                      </a:r>
                      <a:endParaRPr kumimoji="1" lang="ja-JP" altLang="en-US" sz="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price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sales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Rainy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148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68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Saturday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Sunny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128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87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Sunday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Sunny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98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157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Monday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Cloudy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148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53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5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…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…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…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…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6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Tasks for Students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 this PBL, students mainly have to:</a:t>
            </a:r>
          </a:p>
          <a:p>
            <a:pPr marL="342900" lvl="1" indent="0">
              <a:buNone/>
            </a:pPr>
            <a:r>
              <a:rPr lang="en-US" altLang="ja-JP" dirty="0" smtClean="0"/>
              <a:t>(0. </a:t>
            </a:r>
            <a:r>
              <a:rPr lang="en-US" altLang="ja-JP" dirty="0" smtClean="0"/>
              <a:t> Read </a:t>
            </a:r>
            <a:r>
              <a:rPr lang="en-US" altLang="ja-JP" dirty="0" smtClean="0"/>
              <a:t>and understand processed big data 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ja-JP" dirty="0" smtClean="0"/>
              <a:t>Create </a:t>
            </a:r>
            <a:r>
              <a:rPr lang="en-US" altLang="ja-JP" dirty="0" smtClean="0"/>
              <a:t>demand prediction model (on Azure ML)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altLang="ja-JP" dirty="0"/>
              <a:t>I</a:t>
            </a:r>
            <a:r>
              <a:rPr lang="en-US" altLang="ja-JP" dirty="0" smtClean="0"/>
              <a:t>mplement </a:t>
            </a:r>
            <a:r>
              <a:rPr lang="en-US" altLang="ja-JP" dirty="0" smtClean="0"/>
              <a:t>automatic ordering program (in Python)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41" y="2964547"/>
            <a:ext cx="6477390" cy="36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Datasets Provided </a:t>
            </a:r>
            <a:r>
              <a:rPr kumimoji="1" lang="en-US" altLang="ja-JP" smtClean="0"/>
              <a:t>to Students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POS dataset</a:t>
            </a:r>
          </a:p>
          <a:p>
            <a:pPr lvl="1"/>
            <a:r>
              <a:rPr lang="en-US" altLang="ja-JP" dirty="0" smtClean="0"/>
              <a:t>Sales records for 116 super market shops.</a:t>
            </a:r>
          </a:p>
          <a:p>
            <a:pPr lvl="1"/>
            <a:r>
              <a:rPr kumimoji="1" lang="en-US" altLang="ja-JP" dirty="0" smtClean="0"/>
              <a:t>2009-2013</a:t>
            </a:r>
          </a:p>
          <a:p>
            <a:r>
              <a:rPr lang="en-US" altLang="ja-JP" dirty="0" smtClean="0"/>
              <a:t>Calendar dataset</a:t>
            </a:r>
          </a:p>
          <a:p>
            <a:pPr lvl="1"/>
            <a:r>
              <a:rPr lang="en-US" altLang="ja-JP" dirty="0" smtClean="0"/>
              <a:t>Day of week, holiday name, …</a:t>
            </a:r>
          </a:p>
          <a:p>
            <a:r>
              <a:rPr lang="en-US" altLang="ja-JP" dirty="0" smtClean="0"/>
              <a:t>Weather dataset</a:t>
            </a:r>
          </a:p>
          <a:p>
            <a:pPr lvl="1"/>
            <a:r>
              <a:rPr lang="en-US" altLang="ja-JP" dirty="0" smtClean="0"/>
              <a:t>Weather, temperature, humidity,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precipitation</a:t>
            </a:r>
            <a:r>
              <a:rPr lang="en-US" altLang="ja-JP" dirty="0"/>
              <a:t>, </a:t>
            </a:r>
            <a:r>
              <a:rPr lang="en-US" altLang="ja-JP" dirty="0" smtClean="0"/>
              <a:t>… for each day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836" y="2253952"/>
            <a:ext cx="3218329" cy="4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Demand </a:t>
            </a:r>
            <a:r>
              <a:rPr kumimoji="1" lang="en-US" altLang="ja-JP" dirty="0" smtClean="0"/>
              <a:t>Prediction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11966"/>
            <a:ext cx="4239737" cy="4814200"/>
          </a:xfrm>
        </p:spPr>
        <p:txBody>
          <a:bodyPr/>
          <a:lstStyle/>
          <a:p>
            <a:pPr latinLnBrk="0"/>
            <a:r>
              <a:rPr lang="en-US" altLang="ja-JP" dirty="0" smtClean="0"/>
              <a:t>Machine Learning with </a:t>
            </a:r>
            <a:r>
              <a:rPr lang="en-US" altLang="ja-JP" dirty="0"/>
              <a:t>g</a:t>
            </a:r>
            <a:r>
              <a:rPr lang="en-US" altLang="ja-JP" dirty="0" smtClean="0"/>
              <a:t>iven datasets</a:t>
            </a:r>
          </a:p>
          <a:p>
            <a:pPr lvl="1" latinLnBrk="0"/>
            <a:r>
              <a:rPr lang="en-US" altLang="ja-JP" dirty="0"/>
              <a:t>Azure Machine Learning </a:t>
            </a:r>
            <a:r>
              <a:rPr lang="en-US" altLang="ja-JP" dirty="0" smtClean="0"/>
              <a:t>Studio (Azure ML)</a:t>
            </a:r>
            <a:endParaRPr lang="en-US" altLang="ja-JP" dirty="0"/>
          </a:p>
          <a:p>
            <a:pPr latinLnBrk="0"/>
            <a:r>
              <a:rPr lang="en-US" altLang="ja-JP" dirty="0" smtClean="0"/>
              <a:t>Created demand prediction model is deployed as a Web service</a:t>
            </a:r>
          </a:p>
          <a:p>
            <a:pPr lvl="1" latinLnBrk="0"/>
            <a:r>
              <a:rPr lang="en-US" altLang="ja-JP" dirty="0" smtClean="0"/>
              <a:t>Automatic ordering program can access it via Web API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BEC2-0476-4489-BDD8-B1E3DEDCBDB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4837217" y="1115786"/>
            <a:ext cx="4258419" cy="5692722"/>
            <a:chOff x="2411760" y="0"/>
            <a:chExt cx="5063339" cy="676875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39369" t="19469" r="33857" b="12200"/>
            <a:stretch/>
          </p:blipFill>
          <p:spPr>
            <a:xfrm>
              <a:off x="2411760" y="0"/>
              <a:ext cx="4896544" cy="67687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6056312" y="95692"/>
              <a:ext cx="1251990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Input Data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716015" y="4306935"/>
              <a:ext cx="1109386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Training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635728" y="2785370"/>
              <a:ext cx="1875450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Model Definition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3894260" y="5066933"/>
              <a:ext cx="2993557" cy="145077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>
              <a:normAutofit/>
            </a:bodyPr>
            <a:lstStyle/>
            <a:p>
              <a:pPr algn="ctr"/>
              <a:endParaRPr kumimoji="1" lang="ja-JP" altLang="en-US" sz="2000" b="1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735692" y="866515"/>
              <a:ext cx="1739407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Preprocessing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4511178" y="1637340"/>
              <a:ext cx="2797126" cy="1462242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 anchor="ctr">
              <a:normAutofit/>
            </a:bodyPr>
            <a:lstStyle/>
            <a:p>
              <a:pPr algn="ctr"/>
              <a:endParaRPr kumimoji="1" lang="ja-JP" altLang="en-US" sz="2000" b="1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794349" y="5085904"/>
              <a:ext cx="1160226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Evaluate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652118" y="1659875"/>
              <a:ext cx="1822981" cy="365953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Data Definition</a:t>
              </a:r>
              <a:endParaRPr kumimoji="1" lang="ja-JP" alt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9" y="4920452"/>
            <a:ext cx="4153807" cy="193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BiC-glob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BiC-global" id="{7E7E1EEA-6873-43D3-B2F0-CBC2AA1A717C}" vid="{99BABDC6-D904-4DB2-A954-9268A3A7062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AiBiC-global</Template>
  <TotalTime>20709</TotalTime>
  <Words>1289</Words>
  <Application>Microsoft Office PowerPoint</Application>
  <PresentationFormat>画面に合わせる (4:3)</PresentationFormat>
  <Paragraphs>278</Paragraphs>
  <Slides>21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HGPｺﾞｼｯｸE</vt:lpstr>
      <vt:lpstr>HGP創英角ｺﾞｼｯｸUB</vt:lpstr>
      <vt:lpstr>HGｺﾞｼｯｸE</vt:lpstr>
      <vt:lpstr>HG創英角ｺﾞｼｯｸUB</vt:lpstr>
      <vt:lpstr>Meiryo UI</vt:lpstr>
      <vt:lpstr>Yu Gothic</vt:lpstr>
      <vt:lpstr>Yu Gothic</vt:lpstr>
      <vt:lpstr>Arial</vt:lpstr>
      <vt:lpstr>Berlin Sans FB</vt:lpstr>
      <vt:lpstr>Consolas</vt:lpstr>
      <vt:lpstr>Franklin Gothic Book</vt:lpstr>
      <vt:lpstr>Franklin Gothic Medium</vt:lpstr>
      <vt:lpstr>Wingdings</vt:lpstr>
      <vt:lpstr>AiBiC-global</vt:lpstr>
      <vt:lpstr>A Study of Practical Education Program on AI, Big Data, and Cloud Computing through Development of Automatic Ordering System</vt:lpstr>
      <vt:lpstr>enPiT educational project</vt:lpstr>
      <vt:lpstr>enPiT educational project</vt:lpstr>
      <vt:lpstr>enPiT AiBiC &amp; AiBiC Kansai</vt:lpstr>
      <vt:lpstr>PBL theme:  Automatic ordering system challenge</vt:lpstr>
      <vt:lpstr>Problem Subject Overview</vt:lpstr>
      <vt:lpstr>Tasks for Students</vt:lpstr>
      <vt:lpstr>Datasets Provided to Students</vt:lpstr>
      <vt:lpstr>Demand Prediction Model</vt:lpstr>
      <vt:lpstr>Automatic Ordering Program</vt:lpstr>
      <vt:lpstr>Store simulator</vt:lpstr>
      <vt:lpstr>Problem simplification</vt:lpstr>
      <vt:lpstr>Practical report of 2017</vt:lpstr>
      <vt:lpstr>Auxiliary fundamental knowledge  learning</vt:lpstr>
      <vt:lpstr>Auxiliary fundamental knowledge  learning</vt:lpstr>
      <vt:lpstr>PBL: Automatic Ordering Competition</vt:lpstr>
      <vt:lpstr>PBL: Step up</vt:lpstr>
      <vt:lpstr>PBL Results</vt:lpstr>
      <vt:lpstr>PBL Results</vt:lpstr>
      <vt:lpstr>Questionnaire to students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自動発注問題を題材とした ビッグデータ・AI技術に対する 実践的人材育成コースの設計</dc:title>
  <dc:creator>t-kanda</dc:creator>
  <cp:lastModifiedBy>t-kanda</cp:lastModifiedBy>
  <cp:revision>326</cp:revision>
  <dcterms:created xsi:type="dcterms:W3CDTF">2017-09-07T05:13:21Z</dcterms:created>
  <dcterms:modified xsi:type="dcterms:W3CDTF">2018-07-11T01:23:54Z</dcterms:modified>
</cp:coreProperties>
</file>