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7"/>
  </p:notesMasterIdLst>
  <p:handoutMasterIdLst>
    <p:handoutMasterId r:id="rId28"/>
  </p:handoutMasterIdLst>
  <p:sldIdLst>
    <p:sldId id="256" r:id="rId2"/>
    <p:sldId id="257" r:id="rId3"/>
    <p:sldId id="310" r:id="rId4"/>
    <p:sldId id="298" r:id="rId5"/>
    <p:sldId id="333" r:id="rId6"/>
    <p:sldId id="334" r:id="rId7"/>
    <p:sldId id="325" r:id="rId8"/>
    <p:sldId id="328" r:id="rId9"/>
    <p:sldId id="335" r:id="rId10"/>
    <p:sldId id="311" r:id="rId11"/>
    <p:sldId id="331" r:id="rId12"/>
    <p:sldId id="326" r:id="rId13"/>
    <p:sldId id="270" r:id="rId14"/>
    <p:sldId id="332" r:id="rId15"/>
    <p:sldId id="322" r:id="rId16"/>
    <p:sldId id="261" r:id="rId17"/>
    <p:sldId id="323" r:id="rId18"/>
    <p:sldId id="327" r:id="rId19"/>
    <p:sldId id="337" r:id="rId20"/>
    <p:sldId id="339" r:id="rId21"/>
    <p:sldId id="329" r:id="rId22"/>
    <p:sldId id="330" r:id="rId23"/>
    <p:sldId id="268" r:id="rId24"/>
    <p:sldId id="338" r:id="rId25"/>
    <p:sldId id="269" r:id="rId26"/>
  </p:sldIdLst>
  <p:sldSz cx="9144000" cy="6858000" type="screen4x3"/>
  <p:notesSz cx="6802438" cy="9934575"/>
  <p:defaultTex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955" autoAdjust="0"/>
    <p:restoredTop sz="70100" autoAdjust="0"/>
  </p:normalViewPr>
  <p:slideViewPr>
    <p:cSldViewPr snapToGrid="0">
      <p:cViewPr varScale="1">
        <p:scale>
          <a:sx n="66" d="100"/>
          <a:sy n="66" d="100"/>
        </p:scale>
        <p:origin x="620" y="32"/>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65" d="100"/>
          <a:sy n="65" d="100"/>
        </p:scale>
        <p:origin x="3366" y="5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7723" cy="498454"/>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3141" y="0"/>
            <a:ext cx="2947723" cy="498454"/>
          </a:xfrm>
          <a:prstGeom prst="rect">
            <a:avLst/>
          </a:prstGeom>
        </p:spPr>
        <p:txBody>
          <a:bodyPr vert="horz" lIns="91440" tIns="45720" rIns="91440" bIns="45720" rtlCol="0"/>
          <a:lstStyle>
            <a:lvl1pPr algn="r">
              <a:defRPr sz="1200"/>
            </a:lvl1pPr>
          </a:lstStyle>
          <a:p>
            <a:fld id="{AC52DE00-246B-46AA-846A-09CDD29178F1}" type="datetimeFigureOut">
              <a:rPr kumimoji="1" lang="ja-JP" altLang="en-US" smtClean="0"/>
              <a:t>2018/7/23</a:t>
            </a:fld>
            <a:endParaRPr kumimoji="1" lang="ja-JP" altLang="en-US"/>
          </a:p>
        </p:txBody>
      </p:sp>
      <p:sp>
        <p:nvSpPr>
          <p:cNvPr id="4" name="フッター プレースホルダー 3"/>
          <p:cNvSpPr>
            <a:spLocks noGrp="1"/>
          </p:cNvSpPr>
          <p:nvPr>
            <p:ph type="ftr" sz="quarter" idx="2"/>
          </p:nvPr>
        </p:nvSpPr>
        <p:spPr>
          <a:xfrm>
            <a:off x="0" y="9436123"/>
            <a:ext cx="2947723" cy="498453"/>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3141" y="9436123"/>
            <a:ext cx="2947723" cy="498453"/>
          </a:xfrm>
          <a:prstGeom prst="rect">
            <a:avLst/>
          </a:prstGeom>
        </p:spPr>
        <p:txBody>
          <a:bodyPr vert="horz" lIns="91440" tIns="45720" rIns="91440" bIns="45720" rtlCol="0" anchor="b"/>
          <a:lstStyle>
            <a:lvl1pPr algn="r">
              <a:defRPr sz="1200"/>
            </a:lvl1pPr>
          </a:lstStyle>
          <a:p>
            <a:fld id="{0775E85F-4F55-4C6E-BE3B-45139A1EFBB5}" type="slidenum">
              <a:rPr kumimoji="1" lang="ja-JP" altLang="en-US" smtClean="0"/>
              <a:t>‹#›</a:t>
            </a:fld>
            <a:endParaRPr kumimoji="1" lang="ja-JP" altLang="en-US"/>
          </a:p>
        </p:txBody>
      </p:sp>
    </p:spTree>
    <p:extLst>
      <p:ext uri="{BB962C8B-B14F-4D97-AF65-F5344CB8AC3E}">
        <p14:creationId xmlns:p14="http://schemas.microsoft.com/office/powerpoint/2010/main" val="49843112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7723" cy="498454"/>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3141" y="0"/>
            <a:ext cx="2947723" cy="498454"/>
          </a:xfrm>
          <a:prstGeom prst="rect">
            <a:avLst/>
          </a:prstGeom>
        </p:spPr>
        <p:txBody>
          <a:bodyPr vert="horz" lIns="91440" tIns="45720" rIns="91440" bIns="45720" rtlCol="0"/>
          <a:lstStyle>
            <a:lvl1pPr algn="r">
              <a:defRPr sz="1200"/>
            </a:lvl1pPr>
          </a:lstStyle>
          <a:p>
            <a:fld id="{A9D58AAD-3DA2-4220-821E-BD3CBF9D07F0}" type="datetimeFigureOut">
              <a:rPr kumimoji="1" lang="ja-JP" altLang="en-US" smtClean="0"/>
              <a:t>2018/7/23</a:t>
            </a:fld>
            <a:endParaRPr kumimoji="1" lang="ja-JP" altLang="en-US"/>
          </a:p>
        </p:txBody>
      </p:sp>
      <p:sp>
        <p:nvSpPr>
          <p:cNvPr id="4" name="スライド イメージ プレースホルダー 3"/>
          <p:cNvSpPr>
            <a:spLocks noGrp="1" noRot="1" noChangeAspect="1"/>
          </p:cNvSpPr>
          <p:nvPr>
            <p:ph type="sldImg" idx="2"/>
          </p:nvPr>
        </p:nvSpPr>
        <p:spPr>
          <a:xfrm>
            <a:off x="1166813" y="1241425"/>
            <a:ext cx="4468812" cy="33528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244" y="4781014"/>
            <a:ext cx="5441950" cy="3911739"/>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36123"/>
            <a:ext cx="2947723" cy="498453"/>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3141" y="9436123"/>
            <a:ext cx="2947723" cy="498453"/>
          </a:xfrm>
          <a:prstGeom prst="rect">
            <a:avLst/>
          </a:prstGeom>
        </p:spPr>
        <p:txBody>
          <a:bodyPr vert="horz" lIns="91440" tIns="45720" rIns="91440" bIns="45720" rtlCol="0" anchor="b"/>
          <a:lstStyle>
            <a:lvl1pPr algn="r">
              <a:defRPr sz="1200"/>
            </a:lvl1pPr>
          </a:lstStyle>
          <a:p>
            <a:fld id="{6CFC68D5-DEAF-4136-B90E-FBB58171F3F3}" type="slidenum">
              <a:rPr kumimoji="1" lang="ja-JP" altLang="en-US" smtClean="0"/>
              <a:t>‹#›</a:t>
            </a:fld>
            <a:endParaRPr kumimoji="1" lang="ja-JP" altLang="en-US"/>
          </a:p>
        </p:txBody>
      </p:sp>
    </p:spTree>
    <p:extLst>
      <p:ext uri="{BB962C8B-B14F-4D97-AF65-F5344CB8AC3E}">
        <p14:creationId xmlns:p14="http://schemas.microsoft.com/office/powerpoint/2010/main" val="351037311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6CFC68D5-DEAF-4136-B90E-FBB58171F3F3}" type="slidenum">
              <a:rPr kumimoji="1" lang="ja-JP" altLang="en-US" smtClean="0"/>
              <a:t>1</a:t>
            </a:fld>
            <a:endParaRPr kumimoji="1" lang="ja-JP" altLang="en-US"/>
          </a:p>
        </p:txBody>
      </p:sp>
    </p:spTree>
    <p:extLst>
      <p:ext uri="{BB962C8B-B14F-4D97-AF65-F5344CB8AC3E}">
        <p14:creationId xmlns:p14="http://schemas.microsoft.com/office/powerpoint/2010/main" val="246624799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提案ツールでは、キーワードの有無を調べるために、キーワード検索の不一致結果を利用します。</a:t>
            </a:r>
            <a:endParaRPr kumimoji="1" lang="en-US" altLang="ja-JP" dirty="0" smtClean="0"/>
          </a:p>
          <a:p>
            <a:r>
              <a:rPr kumimoji="1" lang="ja-JP" altLang="en-US" dirty="0" smtClean="0"/>
              <a:t>そして、コードブロック中の複数のキーワードの有無を調べて、記述されているコーディングパターンを判別します。</a:t>
            </a:r>
            <a:endParaRPr kumimoji="1" lang="en-US" altLang="ja-JP" dirty="0" smtClean="0"/>
          </a:p>
          <a:p>
            <a:r>
              <a:rPr kumimoji="1" lang="ja-JP" altLang="en-US" dirty="0" smtClean="0"/>
              <a:t>例えばこの例では、</a:t>
            </a:r>
            <a:r>
              <a:rPr kumimoji="1" lang="en-US" altLang="ja-JP" dirty="0" err="1" smtClean="0"/>
              <a:t>BufferedReader,ready,readLine</a:t>
            </a:r>
            <a:r>
              <a:rPr kumimoji="1" lang="ja-JP" altLang="en-US" dirty="0" smtClean="0"/>
              <a:t>という三つのキーワード検索をコードブロックに対し行うと、その検索結果の組み合わせによってこれらのコードブロックを分別することができます。</a:t>
            </a:r>
            <a:endParaRPr kumimoji="1" lang="ja-JP" altLang="en-US" dirty="0"/>
          </a:p>
        </p:txBody>
      </p:sp>
      <p:sp>
        <p:nvSpPr>
          <p:cNvPr id="4" name="スライド番号プレースホルダー 3"/>
          <p:cNvSpPr>
            <a:spLocks noGrp="1"/>
          </p:cNvSpPr>
          <p:nvPr>
            <p:ph type="sldNum" sz="quarter" idx="10"/>
          </p:nvPr>
        </p:nvSpPr>
        <p:spPr/>
        <p:txBody>
          <a:bodyPr/>
          <a:lstStyle/>
          <a:p>
            <a:fld id="{6CFC68D5-DEAF-4136-B90E-FBB58171F3F3}" type="slidenum">
              <a:rPr kumimoji="1" lang="ja-JP" altLang="en-US" smtClean="0"/>
              <a:t>10</a:t>
            </a:fld>
            <a:endParaRPr kumimoji="1" lang="ja-JP" altLang="en-US"/>
          </a:p>
        </p:txBody>
      </p:sp>
    </p:spTree>
    <p:extLst>
      <p:ext uri="{BB962C8B-B14F-4D97-AF65-F5344CB8AC3E}">
        <p14:creationId xmlns:p14="http://schemas.microsoft.com/office/powerpoint/2010/main" val="208826112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それでは提案ツールについて具体的に説明します。</a:t>
            </a:r>
            <a:endParaRPr kumimoji="1" lang="ja-JP" altLang="en-US" dirty="0"/>
          </a:p>
        </p:txBody>
      </p:sp>
      <p:sp>
        <p:nvSpPr>
          <p:cNvPr id="4" name="スライド番号プレースホルダー 3"/>
          <p:cNvSpPr>
            <a:spLocks noGrp="1"/>
          </p:cNvSpPr>
          <p:nvPr>
            <p:ph type="sldNum" sz="quarter" idx="10"/>
          </p:nvPr>
        </p:nvSpPr>
        <p:spPr/>
        <p:txBody>
          <a:bodyPr/>
          <a:lstStyle/>
          <a:p>
            <a:fld id="{6CFC68D5-DEAF-4136-B90E-FBB58171F3F3}" type="slidenum">
              <a:rPr kumimoji="1" lang="ja-JP" altLang="en-US" smtClean="0"/>
              <a:t>11</a:t>
            </a:fld>
            <a:endParaRPr kumimoji="1" lang="ja-JP" altLang="en-US"/>
          </a:p>
        </p:txBody>
      </p:sp>
    </p:spTree>
    <p:extLst>
      <p:ext uri="{BB962C8B-B14F-4D97-AF65-F5344CB8AC3E}">
        <p14:creationId xmlns:p14="http://schemas.microsoft.com/office/powerpoint/2010/main" val="51332258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こちらがツールの概要図です。</a:t>
            </a:r>
            <a:endParaRPr kumimoji="1" lang="en-US" altLang="ja-JP" dirty="0" smtClean="0"/>
          </a:p>
          <a:p>
            <a:r>
              <a:rPr kumimoji="1" lang="ja-JP" altLang="en-US" dirty="0" smtClean="0"/>
              <a:t>まず利用者は、調査したいコーディングパターンをもとに、いくつかのキーワードを検索クエリに記述します。</a:t>
            </a:r>
            <a:endParaRPr kumimoji="1" lang="en-US" altLang="ja-JP" dirty="0" smtClean="0"/>
          </a:p>
          <a:p>
            <a:r>
              <a:rPr kumimoji="1" lang="ja-JP" altLang="en-US" dirty="0" smtClean="0"/>
              <a:t>記述した検索クエリを入力としてツールはリポジトリのソースコードに対して検索をおこない結果を出力します。</a:t>
            </a:r>
            <a:endParaRPr kumimoji="1" lang="en-US" altLang="ja-JP" dirty="0" smtClean="0"/>
          </a:p>
          <a:p>
            <a:r>
              <a:rPr kumimoji="1" lang="ja-JP" altLang="en-US" dirty="0" smtClean="0"/>
              <a:t>出力されるのは、検索によって分別されたコードブロックのグループです。</a:t>
            </a:r>
            <a:endParaRPr kumimoji="1" lang="en-US" altLang="ja-JP" dirty="0" smtClean="0"/>
          </a:p>
          <a:p>
            <a:r>
              <a:rPr kumimoji="1" lang="ja-JP" altLang="en-US" dirty="0" smtClean="0"/>
              <a:t>出力結果では、各グループ内のコードブロックを参照できるとともに、それぞれのグループに含まれるコードブロックの割合を確認することができます。</a:t>
            </a:r>
            <a:endParaRPr kumimoji="1" lang="ja-JP" altLang="en-US" dirty="0"/>
          </a:p>
        </p:txBody>
      </p:sp>
      <p:sp>
        <p:nvSpPr>
          <p:cNvPr id="4" name="スライド番号プレースホルダー 3"/>
          <p:cNvSpPr>
            <a:spLocks noGrp="1"/>
          </p:cNvSpPr>
          <p:nvPr>
            <p:ph type="sldNum" sz="quarter" idx="10"/>
          </p:nvPr>
        </p:nvSpPr>
        <p:spPr/>
        <p:txBody>
          <a:bodyPr/>
          <a:lstStyle/>
          <a:p>
            <a:fld id="{6CFC68D5-DEAF-4136-B90E-FBB58171F3F3}" type="slidenum">
              <a:rPr kumimoji="1" lang="ja-JP" altLang="en-US" smtClean="0"/>
              <a:t>12</a:t>
            </a:fld>
            <a:endParaRPr kumimoji="1" lang="ja-JP" altLang="en-US"/>
          </a:p>
        </p:txBody>
      </p:sp>
    </p:spTree>
    <p:extLst>
      <p:ext uri="{BB962C8B-B14F-4D97-AF65-F5344CB8AC3E}">
        <p14:creationId xmlns:p14="http://schemas.microsoft.com/office/powerpoint/2010/main" val="387010130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ツールの手法を実現するために、次の、～の３つのステップをおこないます。</a:t>
            </a:r>
            <a:endParaRPr kumimoji="1" lang="en-US" altLang="ja-JP" dirty="0" smtClean="0"/>
          </a:p>
          <a:p>
            <a:r>
              <a:rPr kumimoji="1" lang="ja-JP" altLang="en-US" dirty="0" smtClean="0"/>
              <a:t>これらのステップを順番に説明していきます。</a:t>
            </a:r>
            <a:endParaRPr kumimoji="1" lang="ja-JP" altLang="en-US" dirty="0"/>
          </a:p>
        </p:txBody>
      </p:sp>
      <p:sp>
        <p:nvSpPr>
          <p:cNvPr id="4" name="スライド番号プレースホルダー 3"/>
          <p:cNvSpPr>
            <a:spLocks noGrp="1"/>
          </p:cNvSpPr>
          <p:nvPr>
            <p:ph type="sldNum" sz="quarter" idx="10"/>
          </p:nvPr>
        </p:nvSpPr>
        <p:spPr/>
        <p:txBody>
          <a:bodyPr/>
          <a:lstStyle/>
          <a:p>
            <a:fld id="{6CFC68D5-DEAF-4136-B90E-FBB58171F3F3}" type="slidenum">
              <a:rPr kumimoji="1" lang="ja-JP" altLang="en-US" smtClean="0"/>
              <a:t>13</a:t>
            </a:fld>
            <a:endParaRPr kumimoji="1" lang="ja-JP" altLang="en-US"/>
          </a:p>
        </p:txBody>
      </p:sp>
    </p:spTree>
    <p:extLst>
      <p:ext uri="{BB962C8B-B14F-4D97-AF65-F5344CB8AC3E}">
        <p14:creationId xmlns:p14="http://schemas.microsoft.com/office/powerpoint/2010/main" val="176059964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まず始めに、利用者は検索クエリを記述します。</a:t>
            </a:r>
            <a:endParaRPr kumimoji="1" lang="en-US" altLang="ja-JP" dirty="0" smtClean="0"/>
          </a:p>
          <a:p>
            <a:r>
              <a:rPr kumimoji="1" lang="ja-JP" altLang="en-US" dirty="0" smtClean="0"/>
              <a:t>調査したい既知のコーディングパターンから、注目したいキーワードを複数選んで記述します。</a:t>
            </a:r>
            <a:endParaRPr kumimoji="1" lang="en-US" altLang="ja-JP" dirty="0" smtClean="0"/>
          </a:p>
          <a:p>
            <a:r>
              <a:rPr kumimoji="1" lang="ja-JP" altLang="en-US" dirty="0" smtClean="0"/>
              <a:t>この例であれば、</a:t>
            </a:r>
            <a:r>
              <a:rPr kumimoji="1" lang="en-US" altLang="ja-JP" dirty="0" err="1" smtClean="0"/>
              <a:t>BufferedReader</a:t>
            </a:r>
            <a:r>
              <a:rPr kumimoji="1" lang="ja-JP" altLang="en-US" dirty="0" smtClean="0"/>
              <a:t>クラスのコーディングパターンを調べたいので、</a:t>
            </a:r>
            <a:r>
              <a:rPr kumimoji="1" lang="en-US" altLang="ja-JP" dirty="0" err="1" smtClean="0"/>
              <a:t>BufferedReader</a:t>
            </a:r>
            <a:r>
              <a:rPr kumimoji="1" lang="ja-JP" altLang="en-US" dirty="0" smtClean="0"/>
              <a:t>クラスのメソッド呼び出しをキーワードに</a:t>
            </a:r>
            <a:endParaRPr kumimoji="1" lang="en-US" altLang="ja-JP" dirty="0" smtClean="0"/>
          </a:p>
          <a:p>
            <a:r>
              <a:rPr kumimoji="1" lang="ja-JP" altLang="en-US" dirty="0" smtClean="0"/>
              <a:t>して記述します。キーワード間はこのようにセミコロンで区切ります。</a:t>
            </a:r>
            <a:endParaRPr kumimoji="1" lang="en-US" altLang="ja-JP" dirty="0" smtClean="0"/>
          </a:p>
          <a:p>
            <a:r>
              <a:rPr kumimoji="1" lang="ja-JP" altLang="en-US" dirty="0" smtClean="0"/>
              <a:t>提案する検索クエリでは、これに加えて幾つかの特殊な入力を行えますが、それについては後に説明します。</a:t>
            </a:r>
            <a:endParaRPr kumimoji="1" lang="ja-JP" altLang="en-US" dirty="0"/>
          </a:p>
        </p:txBody>
      </p:sp>
      <p:sp>
        <p:nvSpPr>
          <p:cNvPr id="4" name="スライド番号プレースホルダー 3"/>
          <p:cNvSpPr>
            <a:spLocks noGrp="1"/>
          </p:cNvSpPr>
          <p:nvPr>
            <p:ph type="sldNum" sz="quarter" idx="10"/>
          </p:nvPr>
        </p:nvSpPr>
        <p:spPr/>
        <p:txBody>
          <a:bodyPr/>
          <a:lstStyle/>
          <a:p>
            <a:fld id="{6CFC68D5-DEAF-4136-B90E-FBB58171F3F3}" type="slidenum">
              <a:rPr kumimoji="1" lang="ja-JP" altLang="en-US" smtClean="0"/>
              <a:t>14</a:t>
            </a:fld>
            <a:endParaRPr kumimoji="1" lang="ja-JP" altLang="en-US"/>
          </a:p>
        </p:txBody>
      </p:sp>
    </p:spTree>
    <p:extLst>
      <p:ext uri="{BB962C8B-B14F-4D97-AF65-F5344CB8AC3E}">
        <p14:creationId xmlns:p14="http://schemas.microsoft.com/office/powerpoint/2010/main" val="384699299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次に検索対象となるコードブロックの抽出を行います。</a:t>
            </a:r>
            <a:endParaRPr kumimoji="1" lang="en-US" altLang="ja-JP" dirty="0" smtClean="0"/>
          </a:p>
          <a:p>
            <a:r>
              <a:rPr kumimoji="1" lang="ja-JP" altLang="en-US" dirty="0" smtClean="0"/>
              <a:t>こちらは構文解析を用いて実現します。</a:t>
            </a:r>
            <a:endParaRPr kumimoji="1" lang="en-US" altLang="ja-JP" dirty="0" smtClean="0"/>
          </a:p>
          <a:p>
            <a:r>
              <a:rPr kumimoji="1" lang="en-US" altLang="ja-JP" dirty="0" smtClean="0"/>
              <a:t>java</a:t>
            </a:r>
            <a:r>
              <a:rPr kumimoji="1" lang="ja-JP" altLang="en-US" dirty="0" smtClean="0"/>
              <a:t>のソースコードに対して構文解析を行うことで、このようにメソッド宣言などの特定の構文構造を抽出することができます。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6CFC68D5-DEAF-4136-B90E-FBB58171F3F3}" type="slidenum">
              <a:rPr kumimoji="1" lang="ja-JP" altLang="en-US" smtClean="0"/>
              <a:t>15</a:t>
            </a:fld>
            <a:endParaRPr kumimoji="1" lang="ja-JP" altLang="en-US"/>
          </a:p>
        </p:txBody>
      </p:sp>
    </p:spTree>
    <p:extLst>
      <p:ext uri="{BB962C8B-B14F-4D97-AF65-F5344CB8AC3E}">
        <p14:creationId xmlns:p14="http://schemas.microsoft.com/office/powerpoint/2010/main" val="375391874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最後に先ほど抽出したコードブロックに対して検索を行っていきます。</a:t>
            </a:r>
            <a:endParaRPr kumimoji="1" lang="ja-JP" altLang="en-US" dirty="0"/>
          </a:p>
        </p:txBody>
      </p:sp>
      <p:sp>
        <p:nvSpPr>
          <p:cNvPr id="4" name="スライド番号プレースホルダー 3"/>
          <p:cNvSpPr>
            <a:spLocks noGrp="1"/>
          </p:cNvSpPr>
          <p:nvPr>
            <p:ph type="sldNum" sz="quarter" idx="10"/>
          </p:nvPr>
        </p:nvSpPr>
        <p:spPr/>
        <p:txBody>
          <a:bodyPr/>
          <a:lstStyle/>
          <a:p>
            <a:fld id="{6CFC68D5-DEAF-4136-B90E-FBB58171F3F3}" type="slidenum">
              <a:rPr kumimoji="1" lang="ja-JP" altLang="en-US" smtClean="0"/>
              <a:t>16</a:t>
            </a:fld>
            <a:endParaRPr kumimoji="1" lang="ja-JP" altLang="en-US"/>
          </a:p>
        </p:txBody>
      </p:sp>
    </p:spTree>
    <p:extLst>
      <p:ext uri="{BB962C8B-B14F-4D97-AF65-F5344CB8AC3E}">
        <p14:creationId xmlns:p14="http://schemas.microsoft.com/office/powerpoint/2010/main" val="96513854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ここで、検索クエリで使用できる特殊な入力について説明します。</a:t>
            </a:r>
            <a:endParaRPr kumimoji="1" lang="en-US" altLang="ja-JP" dirty="0" smtClean="0"/>
          </a:p>
          <a:p>
            <a:r>
              <a:rPr kumimoji="1" lang="ja-JP" altLang="en-US" dirty="0" smtClean="0"/>
              <a:t>まず一つ目は、トークンを用いてインスタンス名を置換することができます。</a:t>
            </a:r>
            <a:endParaRPr kumimoji="1" lang="en-US" altLang="ja-JP" dirty="0" smtClean="0"/>
          </a:p>
          <a:p>
            <a:r>
              <a:rPr kumimoji="1" lang="ja-JP" altLang="en-US" dirty="0" smtClean="0"/>
              <a:t>記述する際にはこのような＄マークを用います。この例を用いて動作を説明します。</a:t>
            </a:r>
            <a:endParaRPr kumimoji="1" lang="ja-JP" altLang="en-US" dirty="0"/>
          </a:p>
        </p:txBody>
      </p:sp>
      <p:sp>
        <p:nvSpPr>
          <p:cNvPr id="4" name="スライド番号プレースホルダー 3"/>
          <p:cNvSpPr>
            <a:spLocks noGrp="1"/>
          </p:cNvSpPr>
          <p:nvPr>
            <p:ph type="sldNum" sz="quarter" idx="10"/>
          </p:nvPr>
        </p:nvSpPr>
        <p:spPr/>
        <p:txBody>
          <a:bodyPr/>
          <a:lstStyle/>
          <a:p>
            <a:fld id="{6CFC68D5-DEAF-4136-B90E-FBB58171F3F3}" type="slidenum">
              <a:rPr kumimoji="1" lang="ja-JP" altLang="en-US" smtClean="0"/>
              <a:t>17</a:t>
            </a:fld>
            <a:endParaRPr kumimoji="1" lang="ja-JP" altLang="en-US"/>
          </a:p>
        </p:txBody>
      </p:sp>
    </p:spTree>
    <p:extLst>
      <p:ext uri="{BB962C8B-B14F-4D97-AF65-F5344CB8AC3E}">
        <p14:creationId xmlns:p14="http://schemas.microsoft.com/office/powerpoint/2010/main" val="383056561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次に、必須条件を指定する</a:t>
            </a:r>
            <a:r>
              <a:rPr kumimoji="1" lang="en-US" altLang="ja-JP" dirty="0" smtClean="0"/>
              <a:t>-e</a:t>
            </a:r>
            <a:r>
              <a:rPr kumimoji="1" lang="ja-JP" altLang="en-US" dirty="0" smtClean="0"/>
              <a:t>というオプション入力を行うことができます。</a:t>
            </a:r>
            <a:endParaRPr kumimoji="1" lang="en-US" altLang="ja-JP" dirty="0" smtClean="0"/>
          </a:p>
          <a:p>
            <a:r>
              <a:rPr kumimoji="1" lang="ja-JP" altLang="en-US" dirty="0" smtClean="0"/>
              <a:t>記述する際にはこのように、キーワードの入力後に</a:t>
            </a:r>
            <a:r>
              <a:rPr kumimoji="1" lang="en-US" altLang="ja-JP" dirty="0" smtClean="0"/>
              <a:t>-e</a:t>
            </a:r>
            <a:r>
              <a:rPr kumimoji="1" lang="ja-JP" altLang="en-US" dirty="0" smtClean="0"/>
              <a:t>と記述します。</a:t>
            </a:r>
            <a:endParaRPr kumimoji="1" lang="en-US" altLang="ja-JP" dirty="0" smtClean="0"/>
          </a:p>
          <a:p>
            <a:r>
              <a:rPr kumimoji="1" lang="en-US" altLang="ja-JP" dirty="0" smtClean="0"/>
              <a:t>-e</a:t>
            </a:r>
            <a:r>
              <a:rPr kumimoji="1" lang="ja-JP" altLang="en-US" dirty="0" smtClean="0"/>
              <a:t>が記述された場合、そのキーワード検索に一致しなかった場合は、そのコードブロックを検索の対象外にします。</a:t>
            </a:r>
            <a:endParaRPr kumimoji="1" lang="en-US" altLang="ja-JP" dirty="0" smtClean="0"/>
          </a:p>
          <a:p>
            <a:r>
              <a:rPr kumimoji="1" lang="ja-JP" altLang="en-US" dirty="0" smtClean="0"/>
              <a:t>例えばこの例だと、～</a:t>
            </a:r>
            <a:endParaRPr kumimoji="1" lang="en-US" altLang="ja-JP" dirty="0" smtClean="0"/>
          </a:p>
          <a:p>
            <a:r>
              <a:rPr kumimoji="1" lang="ja-JP" altLang="en-US" dirty="0" smtClean="0"/>
              <a:t>このように関心の無い検索対象を除外することができます。</a:t>
            </a:r>
            <a:endParaRPr kumimoji="1" lang="ja-JP" altLang="en-US" dirty="0"/>
          </a:p>
        </p:txBody>
      </p:sp>
      <p:sp>
        <p:nvSpPr>
          <p:cNvPr id="4" name="スライド番号プレースホルダー 3"/>
          <p:cNvSpPr>
            <a:spLocks noGrp="1"/>
          </p:cNvSpPr>
          <p:nvPr>
            <p:ph type="sldNum" sz="quarter" idx="10"/>
          </p:nvPr>
        </p:nvSpPr>
        <p:spPr/>
        <p:txBody>
          <a:bodyPr/>
          <a:lstStyle/>
          <a:p>
            <a:fld id="{6CFC68D5-DEAF-4136-B90E-FBB58171F3F3}" type="slidenum">
              <a:rPr kumimoji="1" lang="ja-JP" altLang="en-US" smtClean="0"/>
              <a:t>18</a:t>
            </a:fld>
            <a:endParaRPr kumimoji="1" lang="ja-JP" altLang="en-US"/>
          </a:p>
        </p:txBody>
      </p:sp>
    </p:spTree>
    <p:extLst>
      <p:ext uri="{BB962C8B-B14F-4D97-AF65-F5344CB8AC3E}">
        <p14:creationId xmlns:p14="http://schemas.microsoft.com/office/powerpoint/2010/main" val="398191023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こちらの提案ツールを用いて次のようなケーススタディを行いました。</a:t>
            </a:r>
            <a:endParaRPr kumimoji="1" lang="en-US" altLang="ja-JP" dirty="0" smtClean="0"/>
          </a:p>
          <a:p>
            <a:endParaRPr kumimoji="1" lang="en-US" altLang="ja-JP" dirty="0" smtClean="0"/>
          </a:p>
          <a:p>
            <a:r>
              <a:rPr kumimoji="1" lang="ja-JP" altLang="en-US" dirty="0" smtClean="0"/>
              <a:t>そうファイル数：</a:t>
            </a:r>
            <a:r>
              <a:rPr kumimoji="1" lang="en-US" altLang="ja-JP" dirty="0" smtClean="0"/>
              <a:t>5726</a:t>
            </a:r>
          </a:p>
          <a:p>
            <a:r>
              <a:rPr kumimoji="1" lang="ja-JP" altLang="en-US" dirty="0" smtClean="0"/>
              <a:t>総行数：</a:t>
            </a:r>
            <a:r>
              <a:rPr kumimoji="1" lang="en-US" altLang="ja-JP" dirty="0" smtClean="0"/>
              <a:t>1119959</a:t>
            </a:r>
          </a:p>
          <a:p>
            <a:endParaRPr kumimoji="1" lang="en-US" altLang="ja-JP" dirty="0" smtClean="0"/>
          </a:p>
          <a:p>
            <a:r>
              <a:rPr kumimoji="1" lang="en-US" altLang="ja-JP" dirty="0" err="1" smtClean="0"/>
              <a:t>apach</a:t>
            </a:r>
            <a:r>
              <a:rPr kumimoji="1" lang="en-US" altLang="ja-JP" dirty="0" smtClean="0"/>
              <a:t> ant 1196,256039</a:t>
            </a:r>
          </a:p>
          <a:p>
            <a:r>
              <a:rPr kumimoji="1" lang="en-US" altLang="ja-JP" dirty="0" smtClean="0"/>
              <a:t>roller 689,135206</a:t>
            </a:r>
          </a:p>
          <a:p>
            <a:r>
              <a:rPr kumimoji="1" lang="en-US" altLang="ja-JP" dirty="0" smtClean="0"/>
              <a:t>tomcat 1404,370373</a:t>
            </a:r>
          </a:p>
          <a:p>
            <a:r>
              <a:rPr kumimoji="1" lang="en-US" altLang="ja-JP" dirty="0" err="1" smtClean="0"/>
              <a:t>jwebmail</a:t>
            </a:r>
            <a:r>
              <a:rPr kumimoji="1" lang="en-US" altLang="ja-JP" dirty="0" smtClean="0"/>
              <a:t> 111,18074</a:t>
            </a:r>
          </a:p>
          <a:p>
            <a:r>
              <a:rPr kumimoji="1" lang="en-US" altLang="ja-JP" dirty="0" smtClean="0"/>
              <a:t>velocity 371,70804</a:t>
            </a:r>
          </a:p>
          <a:p>
            <a:r>
              <a:rPr kumimoji="1" lang="en-US" altLang="ja-JP" dirty="0" smtClean="0"/>
              <a:t>struts 1955,269490</a:t>
            </a:r>
            <a:endParaRPr kumimoji="1" lang="ja-JP" altLang="en-US"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6CFC68D5-DEAF-4136-B90E-FBB58171F3F3}" type="slidenum">
              <a:rPr kumimoji="1" lang="ja-JP" altLang="en-US" smtClean="0"/>
              <a:t>20</a:t>
            </a:fld>
            <a:endParaRPr kumimoji="1" lang="ja-JP" altLang="en-US"/>
          </a:p>
        </p:txBody>
      </p:sp>
    </p:spTree>
    <p:extLst>
      <p:ext uri="{BB962C8B-B14F-4D97-AF65-F5344CB8AC3E}">
        <p14:creationId xmlns:p14="http://schemas.microsoft.com/office/powerpoint/2010/main" val="10393887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こちらの図がコーディングパターンの例になります。この図は</a:t>
            </a:r>
            <a:r>
              <a:rPr kumimoji="1" lang="en-US" altLang="ja-JP" dirty="0" smtClean="0"/>
              <a:t>java</a:t>
            </a:r>
            <a:r>
              <a:rPr kumimoji="1" lang="ja-JP" altLang="en-US" dirty="0" smtClean="0"/>
              <a:t>の</a:t>
            </a:r>
            <a:r>
              <a:rPr kumimoji="1" lang="en-US" altLang="ja-JP" dirty="0" smtClean="0"/>
              <a:t>Iterator</a:t>
            </a:r>
            <a:r>
              <a:rPr kumimoji="1" lang="ja-JP" altLang="en-US" dirty="0" smtClean="0"/>
              <a:t>クラスを用いた繰り返し処理の実装になります。</a:t>
            </a:r>
            <a:endParaRPr kumimoji="1" lang="en-US" altLang="ja-JP" dirty="0" smtClean="0"/>
          </a:p>
          <a:p>
            <a:r>
              <a:rPr kumimoji="1" lang="ja-JP" altLang="en-US" dirty="0" smtClean="0"/>
              <a:t>こちらの実装はあらゆるソースコードで用いられ、一種のイディオムとなっております。実際にはこれらの下線が引かれている記述が</a:t>
            </a:r>
            <a:endParaRPr kumimoji="1" lang="en-US" altLang="ja-JP" dirty="0" smtClean="0"/>
          </a:p>
          <a:p>
            <a:r>
              <a:rPr kumimoji="1" lang="ja-JP" altLang="en-US" dirty="0" smtClean="0"/>
              <a:t>イディオムとして使われており、これらのイディオム部分を抽出することで、右図のようなコーディングパターンを形成することができます。</a:t>
            </a:r>
            <a:endParaRPr kumimoji="1" lang="ja-JP" altLang="en-US" dirty="0"/>
          </a:p>
        </p:txBody>
      </p:sp>
      <p:sp>
        <p:nvSpPr>
          <p:cNvPr id="4" name="スライド番号プレースホルダー 3"/>
          <p:cNvSpPr>
            <a:spLocks noGrp="1"/>
          </p:cNvSpPr>
          <p:nvPr>
            <p:ph type="sldNum" sz="quarter" idx="10"/>
          </p:nvPr>
        </p:nvSpPr>
        <p:spPr/>
        <p:txBody>
          <a:bodyPr/>
          <a:lstStyle/>
          <a:p>
            <a:fld id="{6CFC68D5-DEAF-4136-B90E-FBB58171F3F3}" type="slidenum">
              <a:rPr kumimoji="1" lang="ja-JP" altLang="en-US" smtClean="0"/>
              <a:t>2</a:t>
            </a:fld>
            <a:endParaRPr kumimoji="1" lang="ja-JP" altLang="en-US"/>
          </a:p>
        </p:txBody>
      </p:sp>
    </p:spTree>
    <p:extLst>
      <p:ext uri="{BB962C8B-B14F-4D97-AF65-F5344CB8AC3E}">
        <p14:creationId xmlns:p14="http://schemas.microsoft.com/office/powerpoint/2010/main" val="16428752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まず検索クエリの記述を行います。こちらの図が</a:t>
            </a:r>
            <a:r>
              <a:rPr kumimoji="1" lang="en-US" altLang="ja-JP" dirty="0" err="1" smtClean="0"/>
              <a:t>ResultSet</a:t>
            </a:r>
            <a:r>
              <a:rPr kumimoji="1" lang="ja-JP" altLang="en-US" dirty="0" smtClean="0"/>
              <a:t>クラスに関するコーディングパターンになります。</a:t>
            </a:r>
            <a:endParaRPr kumimoji="1" lang="en-US" altLang="ja-JP" dirty="0" smtClean="0"/>
          </a:p>
          <a:p>
            <a:r>
              <a:rPr kumimoji="1" lang="ja-JP" altLang="en-US" dirty="0" smtClean="0"/>
              <a:t>今回調査したいのは</a:t>
            </a:r>
            <a:r>
              <a:rPr kumimoji="1" lang="en-US" altLang="ja-JP" dirty="0" err="1" smtClean="0"/>
              <a:t>ResultSet</a:t>
            </a:r>
            <a:r>
              <a:rPr kumimoji="1" lang="ja-JP" altLang="en-US" dirty="0" smtClean="0"/>
              <a:t>クラスに関するコーディングパターンだけですので、</a:t>
            </a:r>
            <a:r>
              <a:rPr kumimoji="1" lang="en-US" altLang="ja-JP" dirty="0" smtClean="0"/>
              <a:t>~</a:t>
            </a:r>
            <a:endParaRPr kumimoji="1" lang="ja-JP" altLang="en-US" dirty="0"/>
          </a:p>
        </p:txBody>
      </p:sp>
      <p:sp>
        <p:nvSpPr>
          <p:cNvPr id="4" name="スライド番号プレースホルダー 3"/>
          <p:cNvSpPr>
            <a:spLocks noGrp="1"/>
          </p:cNvSpPr>
          <p:nvPr>
            <p:ph type="sldNum" sz="quarter" idx="10"/>
          </p:nvPr>
        </p:nvSpPr>
        <p:spPr/>
        <p:txBody>
          <a:bodyPr/>
          <a:lstStyle/>
          <a:p>
            <a:fld id="{6CFC68D5-DEAF-4136-B90E-FBB58171F3F3}" type="slidenum">
              <a:rPr kumimoji="1" lang="ja-JP" altLang="en-US" smtClean="0"/>
              <a:t>21</a:t>
            </a:fld>
            <a:endParaRPr kumimoji="1" lang="ja-JP" altLang="en-US"/>
          </a:p>
        </p:txBody>
      </p:sp>
    </p:spTree>
    <p:extLst>
      <p:ext uri="{BB962C8B-B14F-4D97-AF65-F5344CB8AC3E}">
        <p14:creationId xmlns:p14="http://schemas.microsoft.com/office/powerpoint/2010/main" val="367644677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p:txBody>
      </p:sp>
      <p:sp>
        <p:nvSpPr>
          <p:cNvPr id="4" name="スライド番号プレースホルダー 3"/>
          <p:cNvSpPr>
            <a:spLocks noGrp="1"/>
          </p:cNvSpPr>
          <p:nvPr>
            <p:ph type="sldNum" sz="quarter" idx="10"/>
          </p:nvPr>
        </p:nvSpPr>
        <p:spPr/>
        <p:txBody>
          <a:bodyPr/>
          <a:lstStyle/>
          <a:p>
            <a:fld id="{6CFC68D5-DEAF-4136-B90E-FBB58171F3F3}" type="slidenum">
              <a:rPr kumimoji="1" lang="ja-JP" altLang="en-US" smtClean="0"/>
              <a:t>23</a:t>
            </a:fld>
            <a:endParaRPr kumimoji="1" lang="ja-JP" altLang="en-US"/>
          </a:p>
        </p:txBody>
      </p:sp>
    </p:spTree>
    <p:extLst>
      <p:ext uri="{BB962C8B-B14F-4D97-AF65-F5344CB8AC3E}">
        <p14:creationId xmlns:p14="http://schemas.microsoft.com/office/powerpoint/2010/main" val="346283056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また、</a:t>
            </a:r>
            <a:r>
              <a:rPr kumimoji="1" lang="en-US" altLang="ja-JP" dirty="0" smtClean="0"/>
              <a:t>A</a:t>
            </a:r>
            <a:r>
              <a:rPr kumimoji="1" lang="ja-JP" altLang="en-US" dirty="0" smtClean="0"/>
              <a:t>と</a:t>
            </a:r>
            <a:r>
              <a:rPr kumimoji="1" lang="en-US" altLang="ja-JP" dirty="0" smtClean="0"/>
              <a:t>B</a:t>
            </a:r>
            <a:r>
              <a:rPr kumimoji="1" lang="ja-JP" altLang="en-US" dirty="0" smtClean="0"/>
              <a:t>の違いは</a:t>
            </a:r>
            <a:r>
              <a:rPr kumimoji="1" lang="en-US" altLang="ja-JP" dirty="0" smtClean="0"/>
              <a:t>close</a:t>
            </a:r>
            <a:r>
              <a:rPr kumimoji="1" lang="ja-JP" altLang="en-US" dirty="0" smtClean="0"/>
              <a:t>メソッドがあるかないかの違いで、同一の処理ですが実装が異なります。</a:t>
            </a:r>
            <a:endParaRPr kumimoji="1" lang="en-US" altLang="ja-JP" dirty="0" smtClean="0"/>
          </a:p>
          <a:p>
            <a:r>
              <a:rPr kumimoji="1" lang="ja-JP" altLang="en-US" dirty="0" smtClean="0"/>
              <a:t>こちらの検出結果を確認したところ～</a:t>
            </a:r>
            <a:endParaRPr kumimoji="1" lang="ja-JP" altLang="en-US" dirty="0"/>
          </a:p>
        </p:txBody>
      </p:sp>
      <p:sp>
        <p:nvSpPr>
          <p:cNvPr id="4" name="スライド番号プレースホルダー 3"/>
          <p:cNvSpPr>
            <a:spLocks noGrp="1"/>
          </p:cNvSpPr>
          <p:nvPr>
            <p:ph type="sldNum" sz="quarter" idx="10"/>
          </p:nvPr>
        </p:nvSpPr>
        <p:spPr/>
        <p:txBody>
          <a:bodyPr/>
          <a:lstStyle/>
          <a:p>
            <a:fld id="{6CFC68D5-DEAF-4136-B90E-FBB58171F3F3}" type="slidenum">
              <a:rPr kumimoji="1" lang="ja-JP" altLang="en-US" smtClean="0"/>
              <a:t>24</a:t>
            </a:fld>
            <a:endParaRPr kumimoji="1" lang="ja-JP" altLang="en-US"/>
          </a:p>
        </p:txBody>
      </p:sp>
    </p:spTree>
    <p:extLst>
      <p:ext uri="{BB962C8B-B14F-4D97-AF65-F5344CB8AC3E}">
        <p14:creationId xmlns:p14="http://schemas.microsoft.com/office/powerpoint/2010/main" val="143054869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今後の課題としては、検索クエリの記述能力の改善が必要です。</a:t>
            </a:r>
            <a:endParaRPr kumimoji="1" lang="en-US" altLang="ja-JP" dirty="0" smtClean="0"/>
          </a:p>
          <a:p>
            <a:r>
              <a:rPr kumimoji="1" lang="ja-JP" altLang="en-US" dirty="0" smtClean="0"/>
              <a:t>コーディングパターンには制御構造、キーワードの順番などが考慮されるべきなので、それらを扱えるように検索クエリを改善する必要があります。</a:t>
            </a:r>
            <a:endParaRPr kumimoji="1" lang="en-US" altLang="ja-JP" dirty="0" smtClean="0"/>
          </a:p>
          <a:p>
            <a:r>
              <a:rPr kumimoji="1" lang="ja-JP" altLang="en-US" dirty="0" smtClean="0"/>
              <a:t>また、今回はキーワードの違いを利用して分別を行いましたが、その分別結果に対して、利用方法を判断するための解析方法を検討することが</a:t>
            </a:r>
            <a:endParaRPr kumimoji="1" lang="en-US" altLang="ja-JP" dirty="0" smtClean="0"/>
          </a:p>
          <a:p>
            <a:r>
              <a:rPr kumimoji="1" lang="ja-JP" altLang="en-US" dirty="0" smtClean="0"/>
              <a:t>必要です。</a:t>
            </a:r>
            <a:endParaRPr kumimoji="1" lang="ja-JP" altLang="en-US" dirty="0"/>
          </a:p>
        </p:txBody>
      </p:sp>
      <p:sp>
        <p:nvSpPr>
          <p:cNvPr id="4" name="スライド番号プレースホルダー 3"/>
          <p:cNvSpPr>
            <a:spLocks noGrp="1"/>
          </p:cNvSpPr>
          <p:nvPr>
            <p:ph type="sldNum" sz="quarter" idx="10"/>
          </p:nvPr>
        </p:nvSpPr>
        <p:spPr/>
        <p:txBody>
          <a:bodyPr/>
          <a:lstStyle/>
          <a:p>
            <a:fld id="{6CFC68D5-DEAF-4136-B90E-FBB58171F3F3}" type="slidenum">
              <a:rPr kumimoji="1" lang="ja-JP" altLang="en-US" smtClean="0"/>
              <a:t>25</a:t>
            </a:fld>
            <a:endParaRPr kumimoji="1" lang="ja-JP" altLang="en-US"/>
          </a:p>
        </p:txBody>
      </p:sp>
    </p:spTree>
    <p:extLst>
      <p:ext uri="{BB962C8B-B14F-4D97-AF65-F5344CB8AC3E}">
        <p14:creationId xmlns:p14="http://schemas.microsoft.com/office/powerpoint/2010/main" val="19496640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コーディングパターンには次のような利用方法が有ります。</a:t>
            </a:r>
            <a:endParaRPr kumimoji="1" lang="en-US" altLang="ja-JP" dirty="0" smtClean="0"/>
          </a:p>
          <a:p>
            <a:r>
              <a:rPr kumimoji="1" lang="en-US" altLang="ja-JP" dirty="0" smtClean="0"/>
              <a:t>1</a:t>
            </a:r>
            <a:r>
              <a:rPr kumimoji="1" lang="ja-JP" altLang="en-US" dirty="0" err="1" smtClean="0"/>
              <a:t>つは</a:t>
            </a:r>
            <a:r>
              <a:rPr kumimoji="1" lang="ja-JP" altLang="en-US" dirty="0" smtClean="0"/>
              <a:t>処理の実装方法の理解です。開発者が</a:t>
            </a:r>
            <a:r>
              <a:rPr kumimoji="1" lang="en-US" altLang="ja-JP" dirty="0" smtClean="0"/>
              <a:t>API</a:t>
            </a:r>
            <a:r>
              <a:rPr kumimoji="1" lang="ja-JP" altLang="en-US" dirty="0" smtClean="0"/>
              <a:t>を用いた処理の実装方法を調べる際には、インターネット検索を行ってドキュメントなどを</a:t>
            </a:r>
            <a:endParaRPr kumimoji="1" lang="en-US" altLang="ja-JP" dirty="0" smtClean="0"/>
          </a:p>
          <a:p>
            <a:r>
              <a:rPr kumimoji="1" lang="ja-JP" altLang="en-US" dirty="0" smtClean="0"/>
              <a:t>参照することが一般的です。しかし、一部の</a:t>
            </a:r>
            <a:r>
              <a:rPr kumimoji="1" lang="en-US" altLang="ja-JP" dirty="0" smtClean="0"/>
              <a:t>API</a:t>
            </a:r>
            <a:r>
              <a:rPr kumimoji="1" lang="ja-JP" altLang="en-US" dirty="0" smtClean="0"/>
              <a:t>は複雑化しており、ドキュメントを確認するだけでは、どのメソッドを組み合わせて使えば</a:t>
            </a:r>
            <a:endParaRPr kumimoji="1" lang="en-US" altLang="ja-JP" dirty="0" smtClean="0"/>
          </a:p>
          <a:p>
            <a:r>
              <a:rPr kumimoji="1" lang="ja-JP" altLang="en-US" dirty="0" smtClean="0"/>
              <a:t>よいか理解できない場合があります。そのような場合に、ソフトウェア中にコーディングパターンとして</a:t>
            </a:r>
            <a:r>
              <a:rPr kumimoji="1" lang="en-US" altLang="ja-JP" dirty="0" smtClean="0"/>
              <a:t>API</a:t>
            </a:r>
            <a:r>
              <a:rPr kumimoji="1" lang="ja-JP" altLang="en-US" dirty="0" smtClean="0"/>
              <a:t>の実装があれば、それを確認することで実装方法を理解することができます。</a:t>
            </a:r>
            <a:endParaRPr kumimoji="1" lang="en-US" altLang="ja-JP" dirty="0" smtClean="0"/>
          </a:p>
          <a:p>
            <a:r>
              <a:rPr kumimoji="1" lang="ja-JP" altLang="en-US" dirty="0" smtClean="0"/>
              <a:t>同様に、ソフトウェア中のコーディングパターンを調べることで、ソフトウェア中で定義されたメソッドを用いた、ソフトウェア固有の処理の実装方法を理解できる場合があります。</a:t>
            </a:r>
            <a:endParaRPr kumimoji="1" lang="en-US" altLang="ja-JP" dirty="0" smtClean="0"/>
          </a:p>
          <a:p>
            <a:r>
              <a:rPr kumimoji="1" lang="ja-JP" altLang="en-US" dirty="0" smtClean="0"/>
              <a:t>２つ目の利用方法として、コーディングパターンをソフトウェア保守に用いることができます。</a:t>
            </a:r>
            <a:endParaRPr kumimoji="1" lang="en-US" altLang="ja-JP" dirty="0" smtClean="0"/>
          </a:p>
          <a:p>
            <a:r>
              <a:rPr kumimoji="1" lang="ja-JP" altLang="en-US" dirty="0" smtClean="0"/>
              <a:t>例えば、ソフトウェア中のコーディングパターンを検出することで、あるメソッドを呼び出した後はロギング処理を行う、といった実装ルールを確認できる場合があります。</a:t>
            </a:r>
            <a:endParaRPr kumimoji="1" lang="en-US" altLang="ja-JP" dirty="0" smtClean="0"/>
          </a:p>
          <a:p>
            <a:r>
              <a:rPr kumimoji="1" lang="ja-JP" altLang="en-US" dirty="0" smtClean="0"/>
              <a:t>また、そのような実装ルールに変更を加える場合に、コーディングパターンに属するコード片の同時修正を検討することができます。</a:t>
            </a:r>
            <a:endParaRPr kumimoji="1" lang="en-US" altLang="ja-JP" dirty="0" smtClean="0"/>
          </a:p>
          <a:p>
            <a:r>
              <a:rPr kumimoji="1" lang="ja-JP" altLang="en-US" dirty="0" smtClean="0"/>
              <a:t>これらのことから、コーディングパターンの検出がソフトウェア開発に有用であると言えます。</a:t>
            </a:r>
            <a:endParaRPr kumimoji="1" lang="ja-JP" altLang="en-US" dirty="0"/>
          </a:p>
        </p:txBody>
      </p:sp>
      <p:sp>
        <p:nvSpPr>
          <p:cNvPr id="4" name="スライド番号プレースホルダー 3"/>
          <p:cNvSpPr>
            <a:spLocks noGrp="1"/>
          </p:cNvSpPr>
          <p:nvPr>
            <p:ph type="sldNum" sz="quarter" idx="10"/>
          </p:nvPr>
        </p:nvSpPr>
        <p:spPr/>
        <p:txBody>
          <a:bodyPr/>
          <a:lstStyle/>
          <a:p>
            <a:fld id="{6CFC68D5-DEAF-4136-B90E-FBB58171F3F3}" type="slidenum">
              <a:rPr kumimoji="1" lang="ja-JP" altLang="en-US" smtClean="0"/>
              <a:t>3</a:t>
            </a:fld>
            <a:endParaRPr kumimoji="1" lang="ja-JP" altLang="en-US"/>
          </a:p>
        </p:txBody>
      </p:sp>
    </p:spTree>
    <p:extLst>
      <p:ext uri="{BB962C8B-B14F-4D97-AF65-F5344CB8AC3E}">
        <p14:creationId xmlns:p14="http://schemas.microsoft.com/office/powerpoint/2010/main" val="37779335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CFC68D5-DEAF-4136-B90E-FBB58171F3F3}" type="slidenum">
              <a:rPr kumimoji="1" lang="ja-JP" altLang="en-US" smtClean="0"/>
              <a:t>4</a:t>
            </a:fld>
            <a:endParaRPr kumimoji="1" lang="ja-JP" altLang="en-US"/>
          </a:p>
        </p:txBody>
      </p:sp>
    </p:spTree>
    <p:extLst>
      <p:ext uri="{BB962C8B-B14F-4D97-AF65-F5344CB8AC3E}">
        <p14:creationId xmlns:p14="http://schemas.microsoft.com/office/powerpoint/2010/main" val="17655481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このような関連研究により、コーディングパターンの検出を行うことができますが、検出されたコーディングパターンを再利用することには</a:t>
            </a:r>
            <a:r>
              <a:rPr kumimoji="1" lang="en-US" altLang="ja-JP" dirty="0" smtClean="0"/>
              <a:t/>
            </a:r>
            <a:br>
              <a:rPr kumimoji="1" lang="en-US" altLang="ja-JP" dirty="0" smtClean="0"/>
            </a:br>
            <a:r>
              <a:rPr kumimoji="1" lang="ja-JP" altLang="en-US" dirty="0" smtClean="0"/>
              <a:t>問題点もあります。</a:t>
            </a:r>
            <a:endParaRPr kumimoji="1" lang="en-US" altLang="ja-JP" dirty="0" smtClean="0"/>
          </a:p>
          <a:p>
            <a:r>
              <a:rPr kumimoji="1" lang="ja-JP" altLang="en-US" dirty="0" smtClean="0"/>
              <a:t>関連研究の検出結果には類似するコーディングパターンが存在する可能性があります。例えば同じ処理でも、使用する制御構造が</a:t>
            </a:r>
            <a:r>
              <a:rPr kumimoji="1" lang="en-US" altLang="ja-JP" dirty="0" smtClean="0"/>
              <a:t>for</a:t>
            </a:r>
            <a:r>
              <a:rPr kumimoji="1" lang="ja-JP" altLang="en-US" dirty="0" smtClean="0"/>
              <a:t>分や</a:t>
            </a:r>
            <a:r>
              <a:rPr kumimoji="1" lang="en-US" altLang="ja-JP" dirty="0" smtClean="0"/>
              <a:t>while</a:t>
            </a:r>
            <a:r>
              <a:rPr kumimoji="1" lang="ja-JP" altLang="en-US" dirty="0" smtClean="0"/>
              <a:t>文などで違う場合や、同じ</a:t>
            </a:r>
            <a:r>
              <a:rPr kumimoji="1" lang="en-US" altLang="ja-JP" dirty="0" smtClean="0"/>
              <a:t>API</a:t>
            </a:r>
            <a:r>
              <a:rPr kumimoji="1" lang="ja-JP" altLang="en-US" dirty="0" smtClean="0"/>
              <a:t>に関するコーディングパターンであっても、行う処理の違いによって一部の記述が異なります。</a:t>
            </a:r>
            <a:endParaRPr kumimoji="1" lang="en-US" altLang="ja-JP" dirty="0" smtClean="0"/>
          </a:p>
          <a:p>
            <a:r>
              <a:rPr kumimoji="1" lang="ja-JP" altLang="en-US" dirty="0" smtClean="0"/>
              <a:t>また、ソフトウェアによっては、類似した実装ルールが複数あり、条件によって使い分けられている可能性もあります。</a:t>
            </a:r>
            <a:endParaRPr kumimoji="1" lang="en-US" altLang="ja-JP" dirty="0" smtClean="0"/>
          </a:p>
          <a:p>
            <a:r>
              <a:rPr kumimoji="1" lang="ja-JP" altLang="en-US" dirty="0" smtClean="0"/>
              <a:t>そのため、開発者が検出されたコーディングパターンを再利用するためには、状況に応じた最適なコーディングパターンを判断する必要があると言えます。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6CFC68D5-DEAF-4136-B90E-FBB58171F3F3}" type="slidenum">
              <a:rPr kumimoji="1" lang="ja-JP" altLang="en-US" smtClean="0"/>
              <a:t>5</a:t>
            </a:fld>
            <a:endParaRPr kumimoji="1" lang="ja-JP" altLang="en-US"/>
          </a:p>
        </p:txBody>
      </p:sp>
    </p:spTree>
    <p:extLst>
      <p:ext uri="{BB962C8B-B14F-4D97-AF65-F5344CB8AC3E}">
        <p14:creationId xmlns:p14="http://schemas.microsoft.com/office/powerpoint/2010/main" val="19908710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類似するコーディングパターンの利用例を用いて説明します。</a:t>
            </a:r>
            <a:endParaRPr kumimoji="1" lang="en-US" altLang="ja-JP" dirty="0" smtClean="0"/>
          </a:p>
          <a:p>
            <a:r>
              <a:rPr kumimoji="1" lang="ja-JP" altLang="en-US" dirty="0" smtClean="0"/>
              <a:t>これらは</a:t>
            </a:r>
            <a:r>
              <a:rPr kumimoji="1" lang="en-US" altLang="ja-JP" dirty="0" smtClean="0"/>
              <a:t>java</a:t>
            </a:r>
            <a:r>
              <a:rPr kumimoji="1" lang="ja-JP" altLang="en-US" dirty="0" smtClean="0"/>
              <a:t>の</a:t>
            </a:r>
            <a:r>
              <a:rPr kumimoji="1" lang="en-US" altLang="ja-JP" dirty="0" err="1" smtClean="0"/>
              <a:t>BufferedReader</a:t>
            </a:r>
            <a:r>
              <a:rPr kumimoji="1" lang="ja-JP" altLang="en-US" dirty="0" smtClean="0"/>
              <a:t>クラスを用いた、文字列を一列ずつ読み込む処理を行う実装になっており、それぞれ別の類似するコーディングパターンに属しています。</a:t>
            </a:r>
            <a:endParaRPr kumimoji="1" lang="en-US" altLang="ja-JP" dirty="0" smtClean="0"/>
          </a:p>
          <a:p>
            <a:r>
              <a:rPr kumimoji="1" lang="ja-JP" altLang="en-US" dirty="0" smtClean="0"/>
              <a:t>これらの類似するコーディングパターンには、大きな違いとして、</a:t>
            </a:r>
            <a:r>
              <a:rPr kumimoji="1" lang="en-US" altLang="ja-JP" dirty="0" smtClean="0"/>
              <a:t>ready</a:t>
            </a:r>
            <a:r>
              <a:rPr kumimoji="1" lang="ja-JP" altLang="en-US" dirty="0" smtClean="0"/>
              <a:t>メソッドを使用するか否かという違いがありますが、利用例を見ただけではどちらを使ってもよさそうに見えます。</a:t>
            </a:r>
            <a:endParaRPr kumimoji="1" lang="en-US" altLang="ja-JP" dirty="0" smtClean="0"/>
          </a:p>
          <a:p>
            <a:r>
              <a:rPr kumimoji="1" lang="ja-JP" altLang="en-US" dirty="0" smtClean="0"/>
              <a:t>しかし、実際にはこれらの実装は、与えるデータの型や内容によって挙動が変わるので、これらの実装は使い分ける必要があります。</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このように、類似する実装に対して、開発者が利用するパターンを判断しなければならない場合があります。</a:t>
            </a:r>
            <a:endParaRPr kumimoji="1" lang="en-US" altLang="ja-JP" dirty="0" smtClean="0"/>
          </a:p>
          <a:p>
            <a:r>
              <a:rPr kumimoji="1" lang="ja-JP" altLang="en-US" dirty="0" smtClean="0"/>
              <a:t>また、この例はよく知られた実装であり、ネット検索をすれば利用方法を判断することができますが、ソフトウェア固有のコーディングパターンなど、情報が少なくなるほどその利用方法の判断は難しいと言え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6CFC68D5-DEAF-4136-B90E-FBB58171F3F3}" type="slidenum">
              <a:rPr kumimoji="1" lang="ja-JP" altLang="en-US" smtClean="0"/>
              <a:t>6</a:t>
            </a:fld>
            <a:endParaRPr kumimoji="1" lang="ja-JP" altLang="en-US"/>
          </a:p>
        </p:txBody>
      </p:sp>
    </p:spTree>
    <p:extLst>
      <p:ext uri="{BB962C8B-B14F-4D97-AF65-F5344CB8AC3E}">
        <p14:creationId xmlns:p14="http://schemas.microsoft.com/office/powerpoint/2010/main" val="41463708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ここまでで、開発者がコーディングパターンを再利用するためには、類似するコーディングパターンから再利用すべきものを判断する必要があること、</a:t>
            </a:r>
            <a:endParaRPr kumimoji="1" lang="en-US" altLang="ja-JP" dirty="0" smtClean="0"/>
          </a:p>
          <a:p>
            <a:r>
              <a:rPr kumimoji="1" lang="ja-JP" altLang="en-US" dirty="0" smtClean="0"/>
              <a:t>また、類似するコーディングパターンの利用例を検出して確認するだけではその判断が難しいことが問題点であることを説明しました。</a:t>
            </a:r>
            <a:endParaRPr kumimoji="1" lang="en-US" altLang="ja-JP" dirty="0" smtClean="0"/>
          </a:p>
          <a:p>
            <a:r>
              <a:rPr kumimoji="1" lang="ja-JP" altLang="en-US" dirty="0" smtClean="0"/>
              <a:t>今回の研究では、この問題点を解決するために、類似するコーディングパターンを調査するツールの提案を行います。</a:t>
            </a:r>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6CFC68D5-DEAF-4136-B90E-FBB58171F3F3}" type="slidenum">
              <a:rPr kumimoji="1" lang="ja-JP" altLang="en-US" smtClean="0"/>
              <a:t>7</a:t>
            </a:fld>
            <a:endParaRPr kumimoji="1" lang="ja-JP" altLang="en-US"/>
          </a:p>
        </p:txBody>
      </p:sp>
    </p:spTree>
    <p:extLst>
      <p:ext uri="{BB962C8B-B14F-4D97-AF65-F5344CB8AC3E}">
        <p14:creationId xmlns:p14="http://schemas.microsoft.com/office/powerpoint/2010/main" val="291499737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ツールの方針として、類似するコーディングパターンの利用方法を判断するためには、～を行えることが必要であると考えました。</a:t>
            </a:r>
            <a:endParaRPr kumimoji="1" lang="en-US" altLang="ja-JP" dirty="0" smtClean="0"/>
          </a:p>
          <a:p>
            <a:r>
              <a:rPr kumimoji="1" lang="ja-JP" altLang="en-US" dirty="0" smtClean="0"/>
              <a:t>これらの方針を実現するために、検索クエリを用いて、類似するコーディングパターンを分別するツールを実装しました。</a:t>
            </a:r>
            <a:endParaRPr kumimoji="1" lang="ja-JP" altLang="en-US" dirty="0"/>
          </a:p>
        </p:txBody>
      </p:sp>
      <p:sp>
        <p:nvSpPr>
          <p:cNvPr id="4" name="スライド番号プレースホルダー 3"/>
          <p:cNvSpPr>
            <a:spLocks noGrp="1"/>
          </p:cNvSpPr>
          <p:nvPr>
            <p:ph type="sldNum" sz="quarter" idx="10"/>
          </p:nvPr>
        </p:nvSpPr>
        <p:spPr/>
        <p:txBody>
          <a:bodyPr/>
          <a:lstStyle/>
          <a:p>
            <a:fld id="{6CFC68D5-DEAF-4136-B90E-FBB58171F3F3}" type="slidenum">
              <a:rPr kumimoji="1" lang="ja-JP" altLang="en-US" smtClean="0"/>
              <a:t>8</a:t>
            </a:fld>
            <a:endParaRPr kumimoji="1" lang="ja-JP" altLang="en-US"/>
          </a:p>
        </p:txBody>
      </p:sp>
    </p:spTree>
    <p:extLst>
      <p:ext uri="{BB962C8B-B14F-4D97-AF65-F5344CB8AC3E}">
        <p14:creationId xmlns:p14="http://schemas.microsoft.com/office/powerpoint/2010/main" val="235678140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提案するツールでは、類似するコーディングパターンを分別するために、パターンに含まれるキーワードの違いを利用します。</a:t>
            </a:r>
            <a:endParaRPr kumimoji="1" lang="en-US" altLang="ja-JP" dirty="0" smtClean="0"/>
          </a:p>
          <a:p>
            <a:r>
              <a:rPr kumimoji="1" lang="ja-JP" altLang="en-US" dirty="0" smtClean="0"/>
              <a:t>例えば、これらの類似するコーディングパターンは、</a:t>
            </a:r>
            <a:r>
              <a:rPr kumimoji="1" lang="en-US" altLang="ja-JP" dirty="0" err="1" smtClean="0"/>
              <a:t>br.ready</a:t>
            </a:r>
            <a:r>
              <a:rPr kumimoji="1" lang="ja-JP" altLang="en-US" dirty="0" smtClean="0"/>
              <a:t>の有無を調べることで分別可能です。</a:t>
            </a:r>
            <a:endParaRPr kumimoji="1" lang="en-US" altLang="ja-JP" dirty="0" smtClean="0"/>
          </a:p>
          <a:p>
            <a:r>
              <a:rPr kumimoji="1" lang="ja-JP" altLang="en-US" dirty="0" smtClean="0"/>
              <a:t>提案ツールでは、この処理をキーワード検索を応用した検索手法を利用して実現します。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6CFC68D5-DEAF-4136-B90E-FBB58171F3F3}" type="slidenum">
              <a:rPr kumimoji="1" lang="ja-JP" altLang="en-US" smtClean="0"/>
              <a:t>9</a:t>
            </a:fld>
            <a:endParaRPr kumimoji="1" lang="ja-JP" altLang="en-US"/>
          </a:p>
        </p:txBody>
      </p:sp>
    </p:spTree>
    <p:extLst>
      <p:ext uri="{BB962C8B-B14F-4D97-AF65-F5344CB8AC3E}">
        <p14:creationId xmlns:p14="http://schemas.microsoft.com/office/powerpoint/2010/main" val="336559278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3091" name="Picture 19" descr="bottom_ban"/>
          <p:cNvPicPr>
            <a:picLocks noChangeAspect="1" noChangeArrowheads="1"/>
          </p:cNvPicPr>
          <p:nvPr/>
        </p:nvPicPr>
        <p:blipFill>
          <a:blip r:embed="rId2"/>
          <a:srcRect/>
          <a:stretch>
            <a:fillRect/>
          </a:stretch>
        </p:blipFill>
        <p:spPr bwMode="auto">
          <a:xfrm>
            <a:off x="0" y="6597650"/>
            <a:ext cx="9144000" cy="260350"/>
          </a:xfrm>
          <a:prstGeom prst="rect">
            <a:avLst/>
          </a:prstGeom>
          <a:noFill/>
        </p:spPr>
      </p:pic>
      <p:sp>
        <p:nvSpPr>
          <p:cNvPr id="3079" name="Rectangle 7" descr="ban"/>
          <p:cNvSpPr>
            <a:spLocks noChangeArrowheads="1"/>
          </p:cNvSpPr>
          <p:nvPr/>
        </p:nvSpPr>
        <p:spPr bwMode="auto">
          <a:xfrm>
            <a:off x="0" y="0"/>
            <a:ext cx="9144000" cy="188913"/>
          </a:xfrm>
          <a:prstGeom prst="rect">
            <a:avLst/>
          </a:prstGeom>
          <a:blipFill dpi="0" rotWithShape="1">
            <a:blip r:embed="rId3"/>
            <a:srcRect/>
            <a:stretch>
              <a:fillRect/>
            </a:stretch>
          </a:blipFill>
          <a:ln w="9525">
            <a:noFill/>
            <a:miter lim="800000"/>
            <a:headEnd/>
            <a:tailEnd/>
          </a:ln>
          <a:effectLst/>
        </p:spPr>
        <p:txBody>
          <a:bodyPr wrap="none" anchor="ctr"/>
          <a:lstStyle/>
          <a:p>
            <a:endParaRPr lang="ja-JP" altLang="en-US"/>
          </a:p>
        </p:txBody>
      </p:sp>
      <p:sp>
        <p:nvSpPr>
          <p:cNvPr id="3074" name="Rectangle 2"/>
          <p:cNvSpPr>
            <a:spLocks noGrp="1" noChangeArrowheads="1"/>
          </p:cNvSpPr>
          <p:nvPr>
            <p:ph type="ctrTitle"/>
          </p:nvPr>
        </p:nvSpPr>
        <p:spPr>
          <a:xfrm>
            <a:off x="685800" y="1484313"/>
            <a:ext cx="7772400" cy="1470025"/>
          </a:xfrm>
        </p:spPr>
        <p:txBody>
          <a:bodyPr/>
          <a:lstStyle>
            <a:lvl1pPr>
              <a:defRPr/>
            </a:lvl1pPr>
          </a:lstStyle>
          <a:p>
            <a:r>
              <a:rPr lang="ja-JP" altLang="en-US" smtClean="0"/>
              <a:t>マスター タイトルの書式設定</a:t>
            </a:r>
            <a:endParaRPr lang="ja-JP" altLang="en-US"/>
          </a:p>
        </p:txBody>
      </p:sp>
      <p:sp>
        <p:nvSpPr>
          <p:cNvPr id="3075" name="Rectangle 3"/>
          <p:cNvSpPr>
            <a:spLocks noGrp="1" noChangeArrowheads="1"/>
          </p:cNvSpPr>
          <p:nvPr>
            <p:ph type="subTitle" idx="1"/>
          </p:nvPr>
        </p:nvSpPr>
        <p:spPr>
          <a:xfrm>
            <a:off x="1371600" y="3573463"/>
            <a:ext cx="6400800" cy="1752600"/>
          </a:xfrm>
        </p:spPr>
        <p:txBody>
          <a:bodyPr/>
          <a:lstStyle>
            <a:lvl1pPr marL="0" indent="0" algn="ctr">
              <a:buFontTx/>
              <a:buNone/>
              <a:defRPr/>
            </a:lvl1pPr>
          </a:lstStyle>
          <a:p>
            <a:r>
              <a:rPr lang="ja-JP" altLang="en-US" smtClean="0"/>
              <a:t>マスター サブタイトルの書式設定</a:t>
            </a:r>
            <a:endParaRPr lang="ja-JP" altLang="en-US"/>
          </a:p>
        </p:txBody>
      </p:sp>
      <p:pic>
        <p:nvPicPr>
          <p:cNvPr id="3081" name="Picture 9" descr="sel-logo"/>
          <p:cNvPicPr>
            <a:picLocks noChangeAspect="1" noChangeArrowheads="1"/>
          </p:cNvPicPr>
          <p:nvPr/>
        </p:nvPicPr>
        <p:blipFill>
          <a:blip r:embed="rId4" cstate="print"/>
          <a:srcRect/>
          <a:stretch>
            <a:fillRect/>
          </a:stretch>
        </p:blipFill>
        <p:spPr bwMode="auto">
          <a:xfrm>
            <a:off x="6877050" y="260350"/>
            <a:ext cx="2051050" cy="703263"/>
          </a:xfrm>
          <a:prstGeom prst="rect">
            <a:avLst/>
          </a:prstGeom>
          <a:noFill/>
        </p:spPr>
      </p:pic>
      <p:sp>
        <p:nvSpPr>
          <p:cNvPr id="3086" name="Line 14"/>
          <p:cNvSpPr>
            <a:spLocks noChangeShapeType="1"/>
          </p:cNvSpPr>
          <p:nvPr/>
        </p:nvSpPr>
        <p:spPr bwMode="auto">
          <a:xfrm>
            <a:off x="1331913" y="3213100"/>
            <a:ext cx="6480175" cy="0"/>
          </a:xfrm>
          <a:prstGeom prst="line">
            <a:avLst/>
          </a:prstGeom>
          <a:noFill/>
          <a:ln w="9525">
            <a:solidFill>
              <a:schemeClr val="tx1"/>
            </a:solidFill>
            <a:round/>
            <a:headEnd/>
            <a:tailEnd/>
          </a:ln>
          <a:effectLst/>
        </p:spPr>
        <p:txBody>
          <a:bodyPr/>
          <a:lstStyle/>
          <a:p>
            <a:endParaRPr lang="ja-JP" altLang="en-US"/>
          </a:p>
        </p:txBody>
      </p:sp>
      <p:sp>
        <p:nvSpPr>
          <p:cNvPr id="3093" name="Text Box 21"/>
          <p:cNvSpPr txBox="1">
            <a:spLocks noChangeArrowheads="1"/>
          </p:cNvSpPr>
          <p:nvPr userDrawn="1"/>
        </p:nvSpPr>
        <p:spPr bwMode="auto">
          <a:xfrm>
            <a:off x="452438" y="6640513"/>
            <a:ext cx="8239125" cy="244475"/>
          </a:xfrm>
          <a:prstGeom prst="rect">
            <a:avLst/>
          </a:prstGeom>
          <a:noFill/>
          <a:ln w="9525">
            <a:noFill/>
            <a:miter lim="800000"/>
            <a:headEnd/>
            <a:tailEnd/>
          </a:ln>
          <a:effectLst/>
        </p:spPr>
        <p:txBody>
          <a:bodyPr wrap="none">
            <a:spAutoFit/>
          </a:bodyPr>
          <a:lstStyle/>
          <a:p>
            <a:r>
              <a:rPr lang="en-US" altLang="ja-JP" sz="1000">
                <a:solidFill>
                  <a:srgbClr val="DDDDDD"/>
                </a:solidFill>
              </a:rPr>
              <a:t>Software Engineering Laboratory, Department of Computer Science, Graduate School of Information Science and Technology, Osaka University</a:t>
            </a:r>
          </a:p>
        </p:txBody>
      </p:sp>
      <p:sp>
        <p:nvSpPr>
          <p:cNvPr id="3094" name="Rectangle 22"/>
          <p:cNvSpPr>
            <a:spLocks noGrp="1" noChangeArrowheads="1"/>
          </p:cNvSpPr>
          <p:nvPr>
            <p:ph type="dt" sz="half" idx="2"/>
          </p:nvPr>
        </p:nvSpPr>
        <p:spPr>
          <a:xfrm>
            <a:off x="457200" y="6245225"/>
            <a:ext cx="2133600" cy="279400"/>
          </a:xfrm>
        </p:spPr>
        <p:txBody>
          <a:bodyPr/>
          <a:lstStyle>
            <a:lvl1pPr algn="l">
              <a:defRPr>
                <a:solidFill>
                  <a:schemeClr val="tx1"/>
                </a:solidFill>
              </a:defRPr>
            </a:lvl1pPr>
          </a:lstStyle>
          <a:p>
            <a:endParaRPr lang="en-US" altLang="ja-JP"/>
          </a:p>
        </p:txBody>
      </p:sp>
      <p:sp>
        <p:nvSpPr>
          <p:cNvPr id="3095" name="Rectangle 23"/>
          <p:cNvSpPr>
            <a:spLocks noGrp="1" noChangeArrowheads="1"/>
          </p:cNvSpPr>
          <p:nvPr>
            <p:ph type="ftr" sz="quarter" idx="3"/>
          </p:nvPr>
        </p:nvSpPr>
        <p:spPr>
          <a:xfrm>
            <a:off x="2700338" y="6245225"/>
            <a:ext cx="3743325" cy="279400"/>
          </a:xfrm>
        </p:spPr>
        <p:txBody>
          <a:bodyPr/>
          <a:lstStyle>
            <a:lvl1pPr>
              <a:defRPr/>
            </a:lvl1pPr>
          </a:lstStyle>
          <a:p>
            <a:r>
              <a:rPr lang="en-US" altLang="ja-JP"/>
              <a:t>Software Engineering Laboratory, Department of Computer Science, Graduate School of Information Science and Technology, Osaka University</a:t>
            </a:r>
          </a:p>
        </p:txBody>
      </p:sp>
      <p:sp>
        <p:nvSpPr>
          <p:cNvPr id="3096" name="Rectangle 24"/>
          <p:cNvSpPr>
            <a:spLocks noGrp="1" noChangeArrowheads="1"/>
          </p:cNvSpPr>
          <p:nvPr>
            <p:ph type="sldNum" sz="quarter" idx="4"/>
          </p:nvPr>
        </p:nvSpPr>
        <p:spPr>
          <a:xfrm>
            <a:off x="6553200" y="6245225"/>
            <a:ext cx="2133600" cy="279400"/>
          </a:xfrm>
        </p:spPr>
        <p:txBody>
          <a:bodyPr/>
          <a:lstStyle>
            <a:lvl1pPr>
              <a:defRPr/>
            </a:lvl1pPr>
          </a:lstStyle>
          <a:p>
            <a:fld id="{1D4BE88F-AC79-404B-A366-58BAA02F4B18}" type="slidenum">
              <a:rPr lang="en-US" altLang="ja-JP"/>
              <a:pPr/>
              <a:t>‹#›</a:t>
            </a:fld>
            <a:endParaRPr lang="en-US" altLang="ja-JP"/>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995FCEDA-DDFE-4B7C-AE5E-57A6BEDB3E14}" type="slidenum">
              <a:rPr lang="en-US" altLang="ja-JP"/>
              <a:pPr/>
              <a:t>‹#›</a:t>
            </a:fld>
            <a:endParaRPr lang="en-US" altLang="ja-JP"/>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6750888B-3E6B-4ACB-8BA9-DE98B16EC5AE}" type="slidenum">
              <a:rPr lang="en-US" altLang="ja-JP"/>
              <a:pPr/>
              <a:t>‹#›</a:t>
            </a:fld>
            <a:endParaRPr lang="en-US" altLang="ja-JP"/>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9F5033E9-932D-4E41-95C3-341F9A6DAE17}" type="slidenum">
              <a:rPr lang="en-US" altLang="ja-JP"/>
              <a:pPr/>
              <a:t>‹#›</a:t>
            </a:fld>
            <a:endParaRPr lang="en-US" altLang="ja-JP"/>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マスター テキストの書式設定</a:t>
            </a:r>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F14C7DCA-020D-4247-A22F-0BC24CC97F92}" type="slidenum">
              <a:rPr lang="en-US" altLang="ja-JP"/>
              <a:pPr/>
              <a:t>‹#›</a:t>
            </a:fld>
            <a:endParaRPr lang="en-US" altLang="ja-JP"/>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4"/>
          <p:cNvSpPr>
            <a:spLocks noGrp="1"/>
          </p:cNvSpPr>
          <p:nvPr>
            <p:ph type="dt" sz="half" idx="10"/>
          </p:nvPr>
        </p:nvSpPr>
        <p:spPr/>
        <p:txBody>
          <a:bodyPr/>
          <a:lstStyle>
            <a:lvl1pPr>
              <a:defRPr/>
            </a:lvl1pPr>
          </a:lstStyle>
          <a:p>
            <a:endParaRPr lang="en-US" altLang="ja-JP"/>
          </a:p>
        </p:txBody>
      </p:sp>
      <p:sp>
        <p:nvSpPr>
          <p:cNvPr id="6" name="フッター プレースホルダ 5"/>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7" name="スライド番号プレースホルダ 6"/>
          <p:cNvSpPr>
            <a:spLocks noGrp="1"/>
          </p:cNvSpPr>
          <p:nvPr>
            <p:ph type="sldNum" sz="quarter" idx="12"/>
          </p:nvPr>
        </p:nvSpPr>
        <p:spPr/>
        <p:txBody>
          <a:bodyPr/>
          <a:lstStyle>
            <a:lvl1pPr>
              <a:defRPr/>
            </a:lvl1pPr>
          </a:lstStyle>
          <a:p>
            <a:fld id="{A08A75B4-47F8-43D9-9E5B-0E2C9B0AE409}" type="slidenum">
              <a:rPr lang="en-US" altLang="ja-JP"/>
              <a:pPr/>
              <a:t>‹#›</a:t>
            </a:fld>
            <a:endParaRPr lang="en-US" altLang="ja-JP"/>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6"/>
          <p:cNvSpPr>
            <a:spLocks noGrp="1"/>
          </p:cNvSpPr>
          <p:nvPr>
            <p:ph type="dt" sz="half" idx="10"/>
          </p:nvPr>
        </p:nvSpPr>
        <p:spPr/>
        <p:txBody>
          <a:bodyPr/>
          <a:lstStyle>
            <a:lvl1pPr>
              <a:defRPr/>
            </a:lvl1pPr>
          </a:lstStyle>
          <a:p>
            <a:endParaRPr lang="en-US" altLang="ja-JP"/>
          </a:p>
        </p:txBody>
      </p:sp>
      <p:sp>
        <p:nvSpPr>
          <p:cNvPr id="8" name="フッター プレースホルダ 7"/>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9" name="スライド番号プレースホルダ 8"/>
          <p:cNvSpPr>
            <a:spLocks noGrp="1"/>
          </p:cNvSpPr>
          <p:nvPr>
            <p:ph type="sldNum" sz="quarter" idx="12"/>
          </p:nvPr>
        </p:nvSpPr>
        <p:spPr/>
        <p:txBody>
          <a:bodyPr/>
          <a:lstStyle>
            <a:lvl1pPr>
              <a:defRPr/>
            </a:lvl1pPr>
          </a:lstStyle>
          <a:p>
            <a:fld id="{C8ECBEA5-8BEA-4480-82CA-444B6C1D4F6C}" type="slidenum">
              <a:rPr lang="en-US" altLang="ja-JP"/>
              <a:pPr/>
              <a:t>‹#›</a:t>
            </a:fld>
            <a:endParaRPr lang="en-US" altLang="ja-JP"/>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日付プレースホルダ 2"/>
          <p:cNvSpPr>
            <a:spLocks noGrp="1"/>
          </p:cNvSpPr>
          <p:nvPr>
            <p:ph type="dt" sz="half" idx="10"/>
          </p:nvPr>
        </p:nvSpPr>
        <p:spPr/>
        <p:txBody>
          <a:bodyPr/>
          <a:lstStyle>
            <a:lvl1pPr>
              <a:defRPr/>
            </a:lvl1pPr>
          </a:lstStyle>
          <a:p>
            <a:endParaRPr lang="en-US" altLang="ja-JP"/>
          </a:p>
        </p:txBody>
      </p:sp>
      <p:sp>
        <p:nvSpPr>
          <p:cNvPr id="4" name="フッター プレースホルダ 3"/>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5" name="スライド番号プレースホルダ 4"/>
          <p:cNvSpPr>
            <a:spLocks noGrp="1"/>
          </p:cNvSpPr>
          <p:nvPr>
            <p:ph type="sldNum" sz="quarter" idx="12"/>
          </p:nvPr>
        </p:nvSpPr>
        <p:spPr/>
        <p:txBody>
          <a:bodyPr/>
          <a:lstStyle>
            <a:lvl1pPr>
              <a:defRPr/>
            </a:lvl1pPr>
          </a:lstStyle>
          <a:p>
            <a:fld id="{F4FF597C-9423-4BA2-89DC-CB3C381FCB2F}" type="slidenum">
              <a:rPr lang="en-US" altLang="ja-JP"/>
              <a:pPr/>
              <a:t>‹#›</a:t>
            </a:fld>
            <a:endParaRPr lang="en-US" altLang="ja-JP"/>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endParaRPr lang="en-US" altLang="ja-JP"/>
          </a:p>
        </p:txBody>
      </p:sp>
      <p:sp>
        <p:nvSpPr>
          <p:cNvPr id="3" name="フッター プレースホルダ 2"/>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4" name="スライド番号プレースホルダ 3"/>
          <p:cNvSpPr>
            <a:spLocks noGrp="1"/>
          </p:cNvSpPr>
          <p:nvPr>
            <p:ph type="sldNum" sz="quarter" idx="12"/>
          </p:nvPr>
        </p:nvSpPr>
        <p:spPr/>
        <p:txBody>
          <a:bodyPr/>
          <a:lstStyle>
            <a:lvl1pPr>
              <a:defRPr/>
            </a:lvl1pPr>
          </a:lstStyle>
          <a:p>
            <a:fld id="{97BD3AAF-9B93-4EBD-9D6A-7C8E767CC810}" type="slidenum">
              <a:rPr lang="en-US" altLang="ja-JP"/>
              <a:pPr/>
              <a:t>‹#›</a:t>
            </a:fld>
            <a:endParaRPr lang="en-US" altLang="ja-JP"/>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 4"/>
          <p:cNvSpPr>
            <a:spLocks noGrp="1"/>
          </p:cNvSpPr>
          <p:nvPr>
            <p:ph type="dt" sz="half" idx="10"/>
          </p:nvPr>
        </p:nvSpPr>
        <p:spPr/>
        <p:txBody>
          <a:bodyPr/>
          <a:lstStyle>
            <a:lvl1pPr>
              <a:defRPr/>
            </a:lvl1pPr>
          </a:lstStyle>
          <a:p>
            <a:endParaRPr lang="en-US" altLang="ja-JP"/>
          </a:p>
        </p:txBody>
      </p:sp>
      <p:sp>
        <p:nvSpPr>
          <p:cNvPr id="6" name="フッター プレースホルダ 5"/>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7" name="スライド番号プレースホルダ 6"/>
          <p:cNvSpPr>
            <a:spLocks noGrp="1"/>
          </p:cNvSpPr>
          <p:nvPr>
            <p:ph type="sldNum" sz="quarter" idx="12"/>
          </p:nvPr>
        </p:nvSpPr>
        <p:spPr/>
        <p:txBody>
          <a:bodyPr/>
          <a:lstStyle>
            <a:lvl1pPr>
              <a:defRPr/>
            </a:lvl1pPr>
          </a:lstStyle>
          <a:p>
            <a:fld id="{1EEF7108-8B0F-4C66-BCD7-C2DCCA69B2C3}" type="slidenum">
              <a:rPr lang="en-US" altLang="ja-JP"/>
              <a:pPr/>
              <a:t>‹#›</a:t>
            </a:fld>
            <a:endParaRPr lang="en-US" altLang="ja-JP"/>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マスター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 4"/>
          <p:cNvSpPr>
            <a:spLocks noGrp="1"/>
          </p:cNvSpPr>
          <p:nvPr>
            <p:ph type="dt" sz="half" idx="10"/>
          </p:nvPr>
        </p:nvSpPr>
        <p:spPr/>
        <p:txBody>
          <a:bodyPr/>
          <a:lstStyle>
            <a:lvl1pPr>
              <a:defRPr/>
            </a:lvl1pPr>
          </a:lstStyle>
          <a:p>
            <a:endParaRPr lang="en-US" altLang="ja-JP"/>
          </a:p>
        </p:txBody>
      </p:sp>
      <p:sp>
        <p:nvSpPr>
          <p:cNvPr id="6" name="フッター プレースホルダ 5"/>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7" name="スライド番号プレースホルダ 6"/>
          <p:cNvSpPr>
            <a:spLocks noGrp="1"/>
          </p:cNvSpPr>
          <p:nvPr>
            <p:ph type="sldNum" sz="quarter" idx="12"/>
          </p:nvPr>
        </p:nvSpPr>
        <p:spPr/>
        <p:txBody>
          <a:bodyPr/>
          <a:lstStyle>
            <a:lvl1pPr>
              <a:defRPr/>
            </a:lvl1pPr>
          </a:lstStyle>
          <a:p>
            <a:fld id="{4C0558E3-F664-4FB8-BEDB-E46489ABEAB3}" type="slidenum">
              <a:rPr lang="en-US" altLang="ja-JP"/>
              <a:pPr/>
              <a:t>‹#›</a:t>
            </a:fld>
            <a:endParaRPr lang="en-US" altLang="ja-JP"/>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8" name="Picture 14" descr="bottom_ban"/>
          <p:cNvPicPr>
            <a:picLocks noChangeAspect="1" noChangeArrowheads="1"/>
          </p:cNvPicPr>
          <p:nvPr/>
        </p:nvPicPr>
        <p:blipFill>
          <a:blip r:embed="rId13"/>
          <a:srcRect/>
          <a:stretch>
            <a:fillRect/>
          </a:stretch>
        </p:blipFill>
        <p:spPr bwMode="auto">
          <a:xfrm>
            <a:off x="0" y="6597650"/>
            <a:ext cx="9144000" cy="260350"/>
          </a:xfrm>
          <a:prstGeom prst="rect">
            <a:avLst/>
          </a:prstGeom>
          <a:noFill/>
        </p:spPr>
      </p:pic>
      <p:sp>
        <p:nvSpPr>
          <p:cNvPr id="1026" name="Rectangle 2"/>
          <p:cNvSpPr>
            <a:spLocks noGrp="1" noChangeArrowheads="1"/>
          </p:cNvSpPr>
          <p:nvPr>
            <p:ph type="title"/>
          </p:nvPr>
        </p:nvSpPr>
        <p:spPr bwMode="auto">
          <a:xfrm>
            <a:off x="457200" y="274638"/>
            <a:ext cx="8218488"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31" name="Rectangle 7" descr="ban"/>
          <p:cNvSpPr>
            <a:spLocks noChangeArrowheads="1"/>
          </p:cNvSpPr>
          <p:nvPr/>
        </p:nvSpPr>
        <p:spPr bwMode="auto">
          <a:xfrm>
            <a:off x="0" y="0"/>
            <a:ext cx="9144000" cy="188913"/>
          </a:xfrm>
          <a:prstGeom prst="rect">
            <a:avLst/>
          </a:prstGeom>
          <a:blipFill dpi="0" rotWithShape="1">
            <a:blip r:embed="rId14"/>
            <a:srcRect/>
            <a:stretch>
              <a:fillRect/>
            </a:stretch>
          </a:blipFill>
          <a:ln w="9525">
            <a:noFill/>
            <a:miter lim="800000"/>
            <a:headEnd/>
            <a:tailEnd/>
          </a:ln>
          <a:effectLst/>
        </p:spPr>
        <p:txBody>
          <a:bodyPr wrap="none" anchor="ctr"/>
          <a:lstStyle/>
          <a:p>
            <a:endParaRPr lang="ja-JP" altLang="en-US"/>
          </a:p>
        </p:txBody>
      </p:sp>
      <p:sp>
        <p:nvSpPr>
          <p:cNvPr id="1036" name="Line 12"/>
          <p:cNvSpPr>
            <a:spLocks noChangeShapeType="1"/>
          </p:cNvSpPr>
          <p:nvPr/>
        </p:nvSpPr>
        <p:spPr bwMode="auto">
          <a:xfrm>
            <a:off x="468313" y="1484313"/>
            <a:ext cx="8207375" cy="0"/>
          </a:xfrm>
          <a:prstGeom prst="line">
            <a:avLst/>
          </a:prstGeom>
          <a:noFill/>
          <a:ln w="9525">
            <a:solidFill>
              <a:schemeClr val="tx1"/>
            </a:solidFill>
            <a:round/>
            <a:headEnd/>
            <a:tailEnd/>
          </a:ln>
          <a:effectLst/>
        </p:spPr>
        <p:txBody>
          <a:bodyPr/>
          <a:lstStyle/>
          <a:p>
            <a:endParaRPr lang="ja-JP" altLang="en-US"/>
          </a:p>
        </p:txBody>
      </p:sp>
      <p:pic>
        <p:nvPicPr>
          <p:cNvPr id="1043" name="Picture 19" descr="sel-logo"/>
          <p:cNvPicPr>
            <a:picLocks noChangeAspect="1" noChangeArrowheads="1"/>
          </p:cNvPicPr>
          <p:nvPr/>
        </p:nvPicPr>
        <p:blipFill>
          <a:blip r:embed="rId15" cstate="print"/>
          <a:srcRect/>
          <a:stretch>
            <a:fillRect/>
          </a:stretch>
        </p:blipFill>
        <p:spPr bwMode="auto">
          <a:xfrm>
            <a:off x="468313" y="6299200"/>
            <a:ext cx="1081087" cy="369888"/>
          </a:xfrm>
          <a:prstGeom prst="rect">
            <a:avLst/>
          </a:prstGeom>
          <a:noFill/>
        </p:spPr>
      </p:pic>
      <p:sp>
        <p:nvSpPr>
          <p:cNvPr id="1045" name="Rectangle 21"/>
          <p:cNvSpPr>
            <a:spLocks noGrp="1" noChangeArrowheads="1"/>
          </p:cNvSpPr>
          <p:nvPr>
            <p:ph type="dt" sz="half" idx="2"/>
          </p:nvPr>
        </p:nvSpPr>
        <p:spPr bwMode="auto">
          <a:xfrm>
            <a:off x="7308850" y="6596063"/>
            <a:ext cx="1439863" cy="261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bg1"/>
                </a:solidFill>
              </a:defRPr>
            </a:lvl1pPr>
          </a:lstStyle>
          <a:p>
            <a:endParaRPr lang="en-US" altLang="ja-JP"/>
          </a:p>
        </p:txBody>
      </p:sp>
      <p:sp>
        <p:nvSpPr>
          <p:cNvPr id="1046" name="Rectangle 22"/>
          <p:cNvSpPr>
            <a:spLocks noGrp="1" noChangeArrowheads="1"/>
          </p:cNvSpPr>
          <p:nvPr>
            <p:ph type="ftr" sz="quarter" idx="3"/>
          </p:nvPr>
        </p:nvSpPr>
        <p:spPr bwMode="auto">
          <a:xfrm>
            <a:off x="1655763" y="6310313"/>
            <a:ext cx="583247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r>
              <a:rPr lang="en-US" altLang="ja-JP"/>
              <a:t>Software Engineering Laboratory, Department of Computer Science, Graduate School of Information Science and Technology, Osaka University</a:t>
            </a:r>
          </a:p>
        </p:txBody>
      </p:sp>
      <p:sp>
        <p:nvSpPr>
          <p:cNvPr id="1047" name="Rectangle 23"/>
          <p:cNvSpPr>
            <a:spLocks noGrp="1" noChangeArrowheads="1"/>
          </p:cNvSpPr>
          <p:nvPr>
            <p:ph type="sldNum" sz="quarter" idx="4"/>
          </p:nvPr>
        </p:nvSpPr>
        <p:spPr bwMode="auto">
          <a:xfrm>
            <a:off x="7597775" y="6308725"/>
            <a:ext cx="1150938"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7D5496B1-25AB-42E4-9FB2-6D8F98E71759}" type="slidenum">
              <a:rPr lang="en-US" altLang="ja-JP"/>
              <a:pPr/>
              <a:t>‹#›</a:t>
            </a:fld>
            <a:endParaRPr lang="en-US" altLang="ja-JP"/>
          </a:p>
        </p:txBody>
      </p:sp>
      <p:sp>
        <p:nvSpPr>
          <p:cNvPr id="1048" name="Text Box 24"/>
          <p:cNvSpPr txBox="1">
            <a:spLocks noChangeArrowheads="1"/>
          </p:cNvSpPr>
          <p:nvPr userDrawn="1"/>
        </p:nvSpPr>
        <p:spPr bwMode="auto">
          <a:xfrm>
            <a:off x="334963" y="6640513"/>
            <a:ext cx="6324600" cy="244475"/>
          </a:xfrm>
          <a:prstGeom prst="rect">
            <a:avLst/>
          </a:prstGeom>
          <a:noFill/>
          <a:ln w="9525">
            <a:noFill/>
            <a:miter lim="800000"/>
            <a:headEnd/>
            <a:tailEnd/>
          </a:ln>
          <a:effectLst/>
        </p:spPr>
        <p:txBody>
          <a:bodyPr wrap="none">
            <a:spAutoFit/>
          </a:bodyPr>
          <a:lstStyle/>
          <a:p>
            <a:r>
              <a:rPr lang="en-US" altLang="ja-JP" sz="1000">
                <a:solidFill>
                  <a:srgbClr val="DDDDDD"/>
                </a:solidFill>
              </a:rPr>
              <a:t>Department of Computer Science, Graduate School of Information Science and Technology, Osaka University</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4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4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4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4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4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4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876" y="1579315"/>
            <a:ext cx="9155876" cy="1470025"/>
          </a:xfrm>
        </p:spPr>
        <p:txBody>
          <a:bodyPr/>
          <a:lstStyle/>
          <a:p>
            <a:r>
              <a:rPr lang="ja-JP" altLang="en-US" sz="4000" dirty="0"/>
              <a:t>類似</a:t>
            </a:r>
            <a:r>
              <a:rPr lang="ja-JP" altLang="en-US" sz="4000" dirty="0" smtClean="0"/>
              <a:t>するコーディングパターンの</a:t>
            </a:r>
            <a:r>
              <a:rPr lang="en-US" altLang="ja-JP" sz="4000" dirty="0" smtClean="0"/>
              <a:t/>
            </a:r>
            <a:br>
              <a:rPr lang="en-US" altLang="ja-JP" sz="4000" dirty="0" smtClean="0"/>
            </a:br>
            <a:r>
              <a:rPr lang="ja-JP" altLang="en-US" sz="4000" dirty="0" smtClean="0"/>
              <a:t>利用状況調査ツールの提案</a:t>
            </a:r>
            <a:endParaRPr kumimoji="1" lang="ja-JP" altLang="en-US" sz="4000" dirty="0"/>
          </a:p>
        </p:txBody>
      </p:sp>
      <p:sp>
        <p:nvSpPr>
          <p:cNvPr id="3" name="サブタイトル 2"/>
          <p:cNvSpPr>
            <a:spLocks noGrp="1"/>
          </p:cNvSpPr>
          <p:nvPr>
            <p:ph type="subTitle" idx="1"/>
          </p:nvPr>
        </p:nvSpPr>
        <p:spPr>
          <a:xfrm>
            <a:off x="781334" y="4173964"/>
            <a:ext cx="7581331" cy="1752600"/>
          </a:xfrm>
        </p:spPr>
        <p:txBody>
          <a:bodyPr/>
          <a:lstStyle/>
          <a:p>
            <a:r>
              <a:rPr lang="ja-JP" altLang="en-US" sz="2400" dirty="0" smtClean="0"/>
              <a:t>　〇</a:t>
            </a:r>
            <a:r>
              <a:rPr lang="ja-JP" altLang="en-US" sz="2400" u="sng" dirty="0" smtClean="0"/>
              <a:t>小笠原康貴</a:t>
            </a:r>
            <a:r>
              <a:rPr lang="ja-JP" altLang="en-US" sz="2400" dirty="0" smtClean="0"/>
              <a:t>　神田哲也</a:t>
            </a:r>
            <a:r>
              <a:rPr lang="ja-JP" altLang="en-US" sz="2400" dirty="0"/>
              <a:t>　</a:t>
            </a:r>
            <a:r>
              <a:rPr lang="ja-JP" altLang="en-US" sz="2400" dirty="0" smtClean="0"/>
              <a:t>井上克郎</a:t>
            </a:r>
            <a:endParaRPr lang="en-US" altLang="ja-JP" sz="2400" dirty="0" smtClean="0"/>
          </a:p>
          <a:p>
            <a:r>
              <a:rPr lang="ja-JP" altLang="en-US" sz="2400" dirty="0"/>
              <a:t>大阪</a:t>
            </a:r>
            <a:r>
              <a:rPr lang="ja-JP" altLang="en-US" sz="2400" dirty="0" smtClean="0"/>
              <a:t>大学</a:t>
            </a:r>
            <a:endParaRPr lang="en-US" altLang="ja-JP" sz="2400" dirty="0"/>
          </a:p>
          <a:p>
            <a:endParaRPr lang="en-US" altLang="ja-JP" sz="2400" dirty="0" smtClean="0"/>
          </a:p>
        </p:txBody>
      </p:sp>
    </p:spTree>
    <p:extLst>
      <p:ext uri="{BB962C8B-B14F-4D97-AF65-F5344CB8AC3E}">
        <p14:creationId xmlns:p14="http://schemas.microsoft.com/office/powerpoint/2010/main" val="379572868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提案ツールの手法</a:t>
            </a:r>
            <a:endParaRPr kumimoji="1" lang="ja-JP" altLang="en-US" dirty="0"/>
          </a:p>
        </p:txBody>
      </p:sp>
      <p:sp>
        <p:nvSpPr>
          <p:cNvPr id="3" name="コンテンツ プレースホルダー 2"/>
          <p:cNvSpPr>
            <a:spLocks noGrp="1"/>
          </p:cNvSpPr>
          <p:nvPr>
            <p:ph idx="1"/>
          </p:nvPr>
        </p:nvSpPr>
        <p:spPr>
          <a:xfrm>
            <a:off x="239613" y="1645317"/>
            <a:ext cx="8980917" cy="1406493"/>
          </a:xfrm>
        </p:spPr>
        <p:txBody>
          <a:bodyPr/>
          <a:lstStyle/>
          <a:p>
            <a:pPr marL="514350" indent="-457200"/>
            <a:r>
              <a:rPr lang="ja-JP" altLang="en-US" sz="2400" dirty="0"/>
              <a:t>キーワード検索の不一致結果を</a:t>
            </a:r>
            <a:r>
              <a:rPr lang="ja-JP" altLang="en-US" sz="2400" dirty="0" smtClean="0"/>
              <a:t>利用</a:t>
            </a:r>
            <a:endParaRPr lang="en-US" altLang="ja-JP" sz="2400" dirty="0" smtClean="0"/>
          </a:p>
          <a:p>
            <a:pPr marL="514350" indent="-457200"/>
            <a:r>
              <a:rPr lang="ja-JP" altLang="en-US" sz="2400" dirty="0" smtClean="0"/>
              <a:t>コードブロック中の複数のキーワードの有無を用いて，</a:t>
            </a:r>
            <a:r>
              <a:rPr lang="en-US" altLang="ja-JP" sz="2400" dirty="0" smtClean="0"/>
              <a:t/>
            </a:r>
            <a:br>
              <a:rPr lang="en-US" altLang="ja-JP" sz="2400" dirty="0" smtClean="0"/>
            </a:br>
            <a:r>
              <a:rPr lang="ja-JP" altLang="en-US" sz="2400" dirty="0" smtClean="0"/>
              <a:t>記述されているコーディングパターンを判別</a:t>
            </a:r>
            <a:endParaRPr lang="en-US" altLang="ja-JP" sz="2400"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10</a:t>
            </a:fld>
            <a:endParaRPr lang="en-US" altLang="ja-JP"/>
          </a:p>
        </p:txBody>
      </p:sp>
      <p:sp>
        <p:nvSpPr>
          <p:cNvPr id="6" name="テキスト ボックス 5"/>
          <p:cNvSpPr txBox="1"/>
          <p:nvPr/>
        </p:nvSpPr>
        <p:spPr>
          <a:xfrm>
            <a:off x="708660" y="4696123"/>
            <a:ext cx="2444816" cy="1015663"/>
          </a:xfrm>
          <a:prstGeom prst="rect">
            <a:avLst/>
          </a:prstGeom>
          <a:noFill/>
        </p:spPr>
        <p:txBody>
          <a:bodyPr wrap="square" rtlCol="0">
            <a:spAutoFit/>
          </a:bodyPr>
          <a:lstStyle/>
          <a:p>
            <a:r>
              <a:rPr kumimoji="1" lang="en-US" altLang="ja-JP" sz="2000" b="1" dirty="0" err="1" smtClean="0"/>
              <a:t>BufferedReader</a:t>
            </a:r>
            <a:r>
              <a:rPr kumimoji="1" lang="en-US" altLang="ja-JP" sz="2000" b="1" dirty="0" smtClean="0"/>
              <a:t>:</a:t>
            </a:r>
            <a:r>
              <a:rPr kumimoji="1" lang="ja-JP" altLang="en-US" sz="2000" b="1" dirty="0" smtClean="0"/>
              <a:t>有</a:t>
            </a:r>
            <a:endParaRPr kumimoji="1" lang="en-US" altLang="ja-JP" sz="2000" b="1" dirty="0" smtClean="0"/>
          </a:p>
          <a:p>
            <a:r>
              <a:rPr lang="en-US" altLang="ja-JP" sz="2000" b="1" dirty="0"/>
              <a:t>r</a:t>
            </a:r>
            <a:r>
              <a:rPr lang="en-US" altLang="ja-JP" sz="2000" b="1" dirty="0" smtClean="0"/>
              <a:t>eady:</a:t>
            </a:r>
            <a:r>
              <a:rPr lang="ja-JP" altLang="en-US" sz="2000" b="1" dirty="0" smtClean="0"/>
              <a:t>無</a:t>
            </a:r>
            <a:endParaRPr lang="en-US" altLang="ja-JP" sz="2000" b="1" dirty="0" smtClean="0"/>
          </a:p>
          <a:p>
            <a:r>
              <a:rPr kumimoji="1" lang="en-US" altLang="ja-JP" sz="2000" b="1" dirty="0" err="1" smtClean="0"/>
              <a:t>readLine</a:t>
            </a:r>
            <a:r>
              <a:rPr lang="en-US" altLang="ja-JP" sz="2000" b="1" dirty="0" smtClean="0"/>
              <a:t>:</a:t>
            </a:r>
            <a:r>
              <a:rPr lang="ja-JP" altLang="en-US" sz="2000" b="1" dirty="0" smtClean="0"/>
              <a:t>有</a:t>
            </a:r>
            <a:endParaRPr kumimoji="1" lang="en-US" altLang="ja-JP" sz="2000" b="1" dirty="0" smtClean="0"/>
          </a:p>
        </p:txBody>
      </p:sp>
      <p:sp>
        <p:nvSpPr>
          <p:cNvPr id="8" name="テキスト ボックス 7"/>
          <p:cNvSpPr txBox="1"/>
          <p:nvPr/>
        </p:nvSpPr>
        <p:spPr>
          <a:xfrm>
            <a:off x="4795672" y="3134863"/>
            <a:ext cx="3575274" cy="1323439"/>
          </a:xfrm>
          <a:prstGeom prst="rect">
            <a:avLst/>
          </a:prstGeom>
          <a:noFill/>
        </p:spPr>
        <p:txBody>
          <a:bodyPr wrap="none" rtlCol="0">
            <a:spAutoFit/>
          </a:bodyPr>
          <a:lstStyle/>
          <a:p>
            <a:r>
              <a:rPr lang="en-US" altLang="ja-JP" sz="2000" b="1" dirty="0" err="1"/>
              <a:t>b</a:t>
            </a:r>
            <a:r>
              <a:rPr kumimoji="1" lang="en-US" altLang="ja-JP" sz="2000" b="1" dirty="0" err="1" smtClean="0"/>
              <a:t>r</a:t>
            </a:r>
            <a:r>
              <a:rPr kumimoji="1" lang="en-US" altLang="ja-JP" sz="2000" b="1" dirty="0" smtClean="0"/>
              <a:t> = new </a:t>
            </a:r>
            <a:r>
              <a:rPr kumimoji="1" lang="en-US" altLang="ja-JP" sz="2000" b="1" u="sng" dirty="0" err="1" smtClean="0"/>
              <a:t>BufferedReader</a:t>
            </a:r>
            <a:r>
              <a:rPr kumimoji="1" lang="en-US" altLang="ja-JP" sz="2000" b="1" u="sng" dirty="0" smtClean="0"/>
              <a:t>()</a:t>
            </a:r>
            <a:r>
              <a:rPr kumimoji="1" lang="en-US" altLang="ja-JP" sz="2000" b="1" dirty="0" smtClean="0"/>
              <a:t>;</a:t>
            </a:r>
          </a:p>
          <a:p>
            <a:r>
              <a:rPr lang="en-US" altLang="ja-JP" sz="2000" b="1" dirty="0" smtClean="0"/>
              <a:t>while(</a:t>
            </a:r>
            <a:r>
              <a:rPr lang="en-US" altLang="ja-JP" sz="2000" b="1" u="sng" dirty="0" err="1" smtClean="0"/>
              <a:t>br.ready</a:t>
            </a:r>
            <a:r>
              <a:rPr lang="en-US" altLang="ja-JP" sz="2000" b="1" u="sng" dirty="0" smtClean="0"/>
              <a:t>()</a:t>
            </a:r>
            <a:r>
              <a:rPr lang="en-US" altLang="ja-JP" sz="2000" b="1" dirty="0" smtClean="0"/>
              <a:t>){</a:t>
            </a:r>
          </a:p>
          <a:p>
            <a:r>
              <a:rPr kumimoji="1" lang="en-US" altLang="ja-JP" sz="2000" b="1" dirty="0" smtClean="0"/>
              <a:t>   String line = </a:t>
            </a:r>
            <a:r>
              <a:rPr kumimoji="1" lang="en-US" altLang="ja-JP" sz="2000" b="1" u="sng" dirty="0" err="1" smtClean="0"/>
              <a:t>br.readLine</a:t>
            </a:r>
            <a:r>
              <a:rPr kumimoji="1" lang="en-US" altLang="ja-JP" sz="2000" b="1" u="sng" dirty="0" smtClean="0"/>
              <a:t>();</a:t>
            </a:r>
            <a:endParaRPr kumimoji="1" lang="en-US" altLang="ja-JP" sz="2000" b="1" dirty="0"/>
          </a:p>
          <a:p>
            <a:r>
              <a:rPr lang="en-US" altLang="ja-JP" sz="2000" b="1" dirty="0" smtClean="0"/>
              <a:t>}</a:t>
            </a:r>
          </a:p>
        </p:txBody>
      </p:sp>
      <p:sp>
        <p:nvSpPr>
          <p:cNvPr id="9" name="フローチャート: 書類 8"/>
          <p:cNvSpPr/>
          <p:nvPr/>
        </p:nvSpPr>
        <p:spPr>
          <a:xfrm>
            <a:off x="4767223" y="3153909"/>
            <a:ext cx="3603723" cy="1387447"/>
          </a:xfrm>
          <a:prstGeom prst="flowChartDocument">
            <a:avLst/>
          </a:prstGeom>
          <a:noFill/>
          <a:ln w="38100"/>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10" name="テキスト ボックス 9"/>
          <p:cNvSpPr txBox="1"/>
          <p:nvPr/>
        </p:nvSpPr>
        <p:spPr>
          <a:xfrm>
            <a:off x="4767224" y="4847206"/>
            <a:ext cx="4376776" cy="1015663"/>
          </a:xfrm>
          <a:prstGeom prst="rect">
            <a:avLst/>
          </a:prstGeom>
          <a:noFill/>
        </p:spPr>
        <p:txBody>
          <a:bodyPr wrap="none" rtlCol="0">
            <a:spAutoFit/>
          </a:bodyPr>
          <a:lstStyle/>
          <a:p>
            <a:r>
              <a:rPr lang="en-US" altLang="ja-JP" sz="2000" b="1" dirty="0" err="1"/>
              <a:t>b</a:t>
            </a:r>
            <a:r>
              <a:rPr kumimoji="1" lang="en-US" altLang="ja-JP" sz="2000" b="1" dirty="0" err="1" smtClean="0"/>
              <a:t>r</a:t>
            </a:r>
            <a:r>
              <a:rPr kumimoji="1" lang="en-US" altLang="ja-JP" sz="2000" b="1" dirty="0" smtClean="0"/>
              <a:t> = new </a:t>
            </a:r>
            <a:r>
              <a:rPr kumimoji="1" lang="en-US" altLang="ja-JP" sz="2000" b="1" u="sng" dirty="0" err="1" smtClean="0"/>
              <a:t>BufferedReader</a:t>
            </a:r>
            <a:r>
              <a:rPr kumimoji="1" lang="en-US" altLang="ja-JP" sz="2000" b="1" u="sng" dirty="0" smtClean="0"/>
              <a:t>()</a:t>
            </a:r>
            <a:r>
              <a:rPr kumimoji="1" lang="en-US" altLang="ja-JP" sz="2000" b="1" dirty="0" smtClean="0"/>
              <a:t>;</a:t>
            </a:r>
          </a:p>
          <a:p>
            <a:r>
              <a:rPr lang="en-US" altLang="ja-JP" sz="2000" b="1" dirty="0" smtClean="0"/>
              <a:t>while</a:t>
            </a:r>
            <a:r>
              <a:rPr lang="en-US" altLang="ja-JP" sz="2000" b="1" dirty="0"/>
              <a:t>((line = </a:t>
            </a:r>
            <a:r>
              <a:rPr lang="en-US" altLang="ja-JP" sz="2000" b="1" u="sng" dirty="0" err="1"/>
              <a:t>br.readLine</a:t>
            </a:r>
            <a:r>
              <a:rPr lang="en-US" altLang="ja-JP" sz="2000" b="1" u="sng" dirty="0"/>
              <a:t>()</a:t>
            </a:r>
            <a:r>
              <a:rPr lang="en-US" altLang="ja-JP" sz="2000" b="1" dirty="0"/>
              <a:t>) != null</a:t>
            </a:r>
            <a:r>
              <a:rPr lang="en-US" altLang="ja-JP" sz="2000" b="1" dirty="0" smtClean="0"/>
              <a:t>){</a:t>
            </a:r>
            <a:endParaRPr kumimoji="1" lang="en-US" altLang="ja-JP" sz="2000" b="1" dirty="0"/>
          </a:p>
          <a:p>
            <a:r>
              <a:rPr lang="en-US" altLang="ja-JP" sz="2000" b="1" dirty="0" smtClean="0"/>
              <a:t>}</a:t>
            </a:r>
          </a:p>
        </p:txBody>
      </p:sp>
      <p:sp>
        <p:nvSpPr>
          <p:cNvPr id="11" name="フローチャート: 書類 10"/>
          <p:cNvSpPr/>
          <p:nvPr/>
        </p:nvSpPr>
        <p:spPr>
          <a:xfrm>
            <a:off x="4767223" y="4847206"/>
            <a:ext cx="4303751" cy="1072615"/>
          </a:xfrm>
          <a:prstGeom prst="flowChartDocument">
            <a:avLst/>
          </a:prstGeom>
          <a:noFill/>
          <a:ln w="38100"/>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12" name="角丸四角形吹き出し 11"/>
          <p:cNvSpPr/>
          <p:nvPr/>
        </p:nvSpPr>
        <p:spPr>
          <a:xfrm>
            <a:off x="628650" y="4696123"/>
            <a:ext cx="2628900" cy="1166746"/>
          </a:xfrm>
          <a:prstGeom prst="wedgeRoundRectCallout">
            <a:avLst>
              <a:gd name="adj1" fmla="val 101776"/>
              <a:gd name="adj2" fmla="val 21355"/>
              <a:gd name="adj3" fmla="val 16667"/>
            </a:avLst>
          </a:prstGeom>
          <a:noFill/>
          <a:ln w="28575"/>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13" name="テキスト ボックス 12"/>
          <p:cNvSpPr txBox="1"/>
          <p:nvPr/>
        </p:nvSpPr>
        <p:spPr>
          <a:xfrm>
            <a:off x="708660" y="3153909"/>
            <a:ext cx="2444816" cy="1015663"/>
          </a:xfrm>
          <a:prstGeom prst="rect">
            <a:avLst/>
          </a:prstGeom>
          <a:noFill/>
        </p:spPr>
        <p:txBody>
          <a:bodyPr wrap="square" rtlCol="0">
            <a:spAutoFit/>
          </a:bodyPr>
          <a:lstStyle/>
          <a:p>
            <a:r>
              <a:rPr kumimoji="1" lang="en-US" altLang="ja-JP" sz="2000" b="1" dirty="0" err="1" smtClean="0"/>
              <a:t>BufferedReader</a:t>
            </a:r>
            <a:r>
              <a:rPr kumimoji="1" lang="en-US" altLang="ja-JP" sz="2000" b="1" dirty="0" smtClean="0"/>
              <a:t>:</a:t>
            </a:r>
            <a:r>
              <a:rPr kumimoji="1" lang="ja-JP" altLang="en-US" sz="2000" b="1" dirty="0" smtClean="0"/>
              <a:t>有</a:t>
            </a:r>
            <a:endParaRPr kumimoji="1" lang="en-US" altLang="ja-JP" sz="2000" b="1" dirty="0" smtClean="0"/>
          </a:p>
          <a:p>
            <a:r>
              <a:rPr lang="en-US" altLang="ja-JP" sz="2000" b="1" dirty="0"/>
              <a:t>r</a:t>
            </a:r>
            <a:r>
              <a:rPr lang="en-US" altLang="ja-JP" sz="2000" b="1" dirty="0" smtClean="0"/>
              <a:t>eady:</a:t>
            </a:r>
            <a:r>
              <a:rPr lang="ja-JP" altLang="en-US" sz="2000" b="1" dirty="0"/>
              <a:t>有</a:t>
            </a:r>
            <a:endParaRPr lang="en-US" altLang="ja-JP" sz="2000" b="1" dirty="0" smtClean="0"/>
          </a:p>
          <a:p>
            <a:r>
              <a:rPr kumimoji="1" lang="en-US" altLang="ja-JP" sz="2000" b="1" dirty="0" err="1" smtClean="0"/>
              <a:t>readLine</a:t>
            </a:r>
            <a:r>
              <a:rPr lang="en-US" altLang="ja-JP" sz="2000" b="1" dirty="0" smtClean="0"/>
              <a:t>:</a:t>
            </a:r>
            <a:r>
              <a:rPr lang="ja-JP" altLang="en-US" sz="2000" b="1" dirty="0" smtClean="0"/>
              <a:t>有</a:t>
            </a:r>
            <a:endParaRPr kumimoji="1" lang="en-US" altLang="ja-JP" sz="2000" b="1" dirty="0" smtClean="0"/>
          </a:p>
        </p:txBody>
      </p:sp>
      <p:sp>
        <p:nvSpPr>
          <p:cNvPr id="14" name="角丸四角形吹き出し 13"/>
          <p:cNvSpPr/>
          <p:nvPr/>
        </p:nvSpPr>
        <p:spPr>
          <a:xfrm>
            <a:off x="628650" y="3153909"/>
            <a:ext cx="2628900" cy="1166746"/>
          </a:xfrm>
          <a:prstGeom prst="wedgeRoundRectCallout">
            <a:avLst>
              <a:gd name="adj1" fmla="val 101776"/>
              <a:gd name="adj2" fmla="val 21355"/>
              <a:gd name="adj3" fmla="val 16667"/>
            </a:avLst>
          </a:prstGeom>
          <a:noFill/>
          <a:ln w="28575"/>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Tree>
    <p:extLst>
      <p:ext uri="{BB962C8B-B14F-4D97-AF65-F5344CB8AC3E}">
        <p14:creationId xmlns:p14="http://schemas.microsoft.com/office/powerpoint/2010/main" val="28918067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提案ツール</a:t>
            </a:r>
            <a:endParaRPr kumimoji="1" lang="ja-JP" altLang="en-US" dirty="0"/>
          </a:p>
        </p:txBody>
      </p:sp>
      <p:sp>
        <p:nvSpPr>
          <p:cNvPr id="3" name="コンテンツ プレースホルダー 2"/>
          <p:cNvSpPr>
            <a:spLocks noGrp="1"/>
          </p:cNvSpPr>
          <p:nvPr>
            <p:ph idx="1"/>
          </p:nvPr>
        </p:nvSpPr>
        <p:spPr>
          <a:xfrm>
            <a:off x="223044" y="1600200"/>
            <a:ext cx="8686800" cy="4525963"/>
          </a:xfrm>
        </p:spPr>
        <p:txBody>
          <a:bodyPr/>
          <a:lstStyle/>
          <a:p>
            <a:r>
              <a:rPr lang="ja-JP" altLang="en-US" dirty="0" smtClean="0"/>
              <a:t>既知のコーディングパターンについて，類似するコーディングパターンをリポジトリから分別して提示するツール</a:t>
            </a:r>
            <a:endParaRPr lang="en-US" altLang="ja-JP" dirty="0" smtClean="0"/>
          </a:p>
          <a:p>
            <a:r>
              <a:rPr lang="ja-JP" altLang="en-US" dirty="0" smtClean="0"/>
              <a:t>利用者が記述した検索クエリに応じて，</a:t>
            </a:r>
            <a:r>
              <a:rPr lang="en-US" altLang="ja-JP" dirty="0" smtClean="0"/>
              <a:t/>
            </a:r>
            <a:br>
              <a:rPr lang="en-US" altLang="ja-JP" dirty="0" smtClean="0"/>
            </a:br>
            <a:r>
              <a:rPr lang="ja-JP" altLang="en-US" dirty="0" smtClean="0"/>
              <a:t>リポジトリ中のコーディングパターンを分別する</a:t>
            </a:r>
            <a:endParaRPr lang="en-US" altLang="ja-JP" dirty="0" smtClean="0"/>
          </a:p>
          <a:p>
            <a:r>
              <a:rPr lang="en-US" altLang="ja-JP" sz="2800" dirty="0" smtClean="0"/>
              <a:t>Eclipse </a:t>
            </a:r>
            <a:r>
              <a:rPr lang="en-US" altLang="ja-JP" sz="2800" dirty="0"/>
              <a:t>Plugin </a:t>
            </a:r>
            <a:r>
              <a:rPr lang="ja-JP" altLang="en-US" sz="2800" dirty="0"/>
              <a:t>として実装</a:t>
            </a:r>
            <a:endParaRPr lang="en-US" altLang="ja-JP" sz="2800" dirty="0"/>
          </a:p>
          <a:p>
            <a:pPr marL="914400" lvl="1" indent="-457200"/>
            <a:r>
              <a:rPr lang="en-US" altLang="ja-JP" sz="2400" dirty="0"/>
              <a:t>Java</a:t>
            </a:r>
            <a:r>
              <a:rPr lang="ja-JP" altLang="en-US" sz="2400" dirty="0"/>
              <a:t>で記述されたソースコードが対象</a:t>
            </a:r>
            <a:endParaRPr lang="en-US" altLang="ja-JP" sz="2400" dirty="0"/>
          </a:p>
          <a:p>
            <a:endParaRPr lang="en-US" altLang="ja-JP" dirty="0"/>
          </a:p>
          <a:p>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11</a:t>
            </a:fld>
            <a:endParaRPr lang="en-US" altLang="ja-JP"/>
          </a:p>
        </p:txBody>
      </p:sp>
    </p:spTree>
    <p:extLst>
      <p:ext uri="{BB962C8B-B14F-4D97-AF65-F5344CB8AC3E}">
        <p14:creationId xmlns:p14="http://schemas.microsoft.com/office/powerpoint/2010/main" val="328184574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提案ツールの概要</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12</a:t>
            </a:fld>
            <a:endParaRPr lang="en-US" altLang="ja-JP"/>
          </a:p>
        </p:txBody>
      </p:sp>
      <p:sp>
        <p:nvSpPr>
          <p:cNvPr id="5" name="楕円 4"/>
          <p:cNvSpPr/>
          <p:nvPr/>
        </p:nvSpPr>
        <p:spPr>
          <a:xfrm>
            <a:off x="779716" y="2049127"/>
            <a:ext cx="1031261" cy="651143"/>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6" name="テキスト ボックス 5"/>
          <p:cNvSpPr txBox="1"/>
          <p:nvPr/>
        </p:nvSpPr>
        <p:spPr>
          <a:xfrm>
            <a:off x="856766" y="2190033"/>
            <a:ext cx="958917" cy="400110"/>
          </a:xfrm>
          <a:prstGeom prst="rect">
            <a:avLst/>
          </a:prstGeom>
          <a:noFill/>
        </p:spPr>
        <p:txBody>
          <a:bodyPr wrap="none" rtlCol="0">
            <a:spAutoFit/>
          </a:bodyPr>
          <a:lstStyle/>
          <a:p>
            <a:r>
              <a:rPr lang="ja-JP" altLang="en-US" sz="2000" b="1" dirty="0"/>
              <a:t>利用者</a:t>
            </a:r>
            <a:endParaRPr kumimoji="1" lang="ja-JP" altLang="en-US" b="1" dirty="0"/>
          </a:p>
        </p:txBody>
      </p:sp>
      <p:sp>
        <p:nvSpPr>
          <p:cNvPr id="8" name="角丸四角形吹き出し 7"/>
          <p:cNvSpPr/>
          <p:nvPr/>
        </p:nvSpPr>
        <p:spPr>
          <a:xfrm>
            <a:off x="2484840" y="1878591"/>
            <a:ext cx="3066490" cy="1560334"/>
          </a:xfrm>
          <a:prstGeom prst="wedgeRoundRectCallout">
            <a:avLst>
              <a:gd name="adj1" fmla="val -69085"/>
              <a:gd name="adj2" fmla="val -18495"/>
              <a:gd name="adj3" fmla="val 16667"/>
            </a:avLst>
          </a:prstGeom>
          <a:ln w="38100"/>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10" name="テキスト ボックス 9"/>
          <p:cNvSpPr txBox="1"/>
          <p:nvPr/>
        </p:nvSpPr>
        <p:spPr>
          <a:xfrm>
            <a:off x="2484840" y="1526148"/>
            <a:ext cx="3536015" cy="369332"/>
          </a:xfrm>
          <a:prstGeom prst="rect">
            <a:avLst/>
          </a:prstGeom>
          <a:noFill/>
        </p:spPr>
        <p:txBody>
          <a:bodyPr wrap="square" rtlCol="0">
            <a:spAutoFit/>
          </a:bodyPr>
          <a:lstStyle/>
          <a:p>
            <a:r>
              <a:rPr lang="ja-JP" altLang="en-US" b="1" dirty="0"/>
              <a:t>調査</a:t>
            </a:r>
            <a:r>
              <a:rPr lang="ja-JP" altLang="en-US" b="1" dirty="0" smtClean="0"/>
              <a:t>したいコーディングパターン</a:t>
            </a:r>
            <a:endParaRPr kumimoji="1" lang="ja-JP" altLang="en-US" b="1" dirty="0"/>
          </a:p>
        </p:txBody>
      </p:sp>
      <p:grpSp>
        <p:nvGrpSpPr>
          <p:cNvPr id="11" name="グループ化 10"/>
          <p:cNvGrpSpPr/>
          <p:nvPr/>
        </p:nvGrpSpPr>
        <p:grpSpPr>
          <a:xfrm>
            <a:off x="3051714" y="4289627"/>
            <a:ext cx="954213" cy="1043502"/>
            <a:chOff x="2752228" y="3028950"/>
            <a:chExt cx="1104802" cy="1390650"/>
          </a:xfrm>
        </p:grpSpPr>
        <p:sp>
          <p:nvSpPr>
            <p:cNvPr id="12" name="1 つの角を切り取った四角形 11"/>
            <p:cNvSpPr/>
            <p:nvPr/>
          </p:nvSpPr>
          <p:spPr>
            <a:xfrm>
              <a:off x="2752228" y="3028950"/>
              <a:ext cx="871082" cy="1200150"/>
            </a:xfrm>
            <a:prstGeom prst="snip1Rect">
              <a:avLst/>
            </a:prstGeom>
            <a:ln w="3810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13" name="1 つの角を切り取った四角形 12"/>
            <p:cNvSpPr/>
            <p:nvPr/>
          </p:nvSpPr>
          <p:spPr>
            <a:xfrm>
              <a:off x="2869088" y="3124200"/>
              <a:ext cx="871082" cy="1200150"/>
            </a:xfrm>
            <a:prstGeom prst="snip1Rect">
              <a:avLst/>
            </a:prstGeom>
            <a:ln w="3810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14" name="1 つの角を切り取った四角形 13"/>
            <p:cNvSpPr/>
            <p:nvPr/>
          </p:nvSpPr>
          <p:spPr>
            <a:xfrm>
              <a:off x="2985948" y="3219450"/>
              <a:ext cx="871082" cy="1200150"/>
            </a:xfrm>
            <a:prstGeom prst="snip1Rect">
              <a:avLst/>
            </a:prstGeom>
            <a:ln w="3810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grpSp>
      <p:sp>
        <p:nvSpPr>
          <p:cNvPr id="15" name="テキスト ボックス 14"/>
          <p:cNvSpPr txBox="1"/>
          <p:nvPr/>
        </p:nvSpPr>
        <p:spPr>
          <a:xfrm>
            <a:off x="3032474" y="5445534"/>
            <a:ext cx="1338828" cy="369332"/>
          </a:xfrm>
          <a:prstGeom prst="rect">
            <a:avLst/>
          </a:prstGeom>
          <a:noFill/>
        </p:spPr>
        <p:txBody>
          <a:bodyPr wrap="none" rtlCol="0">
            <a:spAutoFit/>
          </a:bodyPr>
          <a:lstStyle/>
          <a:p>
            <a:r>
              <a:rPr kumimoji="1" lang="ja-JP" altLang="en-US" b="1" dirty="0" smtClean="0"/>
              <a:t>リポジトリ</a:t>
            </a:r>
            <a:endParaRPr kumimoji="1" lang="ja-JP" altLang="en-US" b="1" dirty="0"/>
          </a:p>
        </p:txBody>
      </p:sp>
      <p:sp>
        <p:nvSpPr>
          <p:cNvPr id="17" name="テキスト ボックス 16"/>
          <p:cNvSpPr txBox="1"/>
          <p:nvPr/>
        </p:nvSpPr>
        <p:spPr>
          <a:xfrm>
            <a:off x="300134" y="2735785"/>
            <a:ext cx="2068195" cy="400110"/>
          </a:xfrm>
          <a:prstGeom prst="rect">
            <a:avLst/>
          </a:prstGeom>
          <a:noFill/>
        </p:spPr>
        <p:txBody>
          <a:bodyPr wrap="none" rtlCol="0">
            <a:spAutoFit/>
          </a:bodyPr>
          <a:lstStyle/>
          <a:p>
            <a:r>
              <a:rPr kumimoji="1" lang="ja-JP" altLang="en-US" sz="2000" b="1" dirty="0" smtClean="0"/>
              <a:t>検索クエリを記述</a:t>
            </a:r>
            <a:endParaRPr kumimoji="1" lang="ja-JP" altLang="en-US" sz="2000" b="1" dirty="0"/>
          </a:p>
        </p:txBody>
      </p:sp>
      <p:sp>
        <p:nvSpPr>
          <p:cNvPr id="18" name="右矢印 17"/>
          <p:cNvSpPr/>
          <p:nvPr/>
        </p:nvSpPr>
        <p:spPr>
          <a:xfrm>
            <a:off x="4626982" y="4508198"/>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テキスト ボックス 18"/>
          <p:cNvSpPr txBox="1"/>
          <p:nvPr/>
        </p:nvSpPr>
        <p:spPr>
          <a:xfrm>
            <a:off x="4803127" y="5001599"/>
            <a:ext cx="700833" cy="400110"/>
          </a:xfrm>
          <a:prstGeom prst="rect">
            <a:avLst/>
          </a:prstGeom>
          <a:noFill/>
        </p:spPr>
        <p:txBody>
          <a:bodyPr wrap="none" rtlCol="0">
            <a:spAutoFit/>
          </a:bodyPr>
          <a:lstStyle/>
          <a:p>
            <a:r>
              <a:rPr kumimoji="1" lang="ja-JP" altLang="en-US" sz="2000" b="1" dirty="0" smtClean="0"/>
              <a:t>出力</a:t>
            </a:r>
            <a:endParaRPr kumimoji="1" lang="ja-JP" altLang="en-US" sz="2000" b="1" dirty="0"/>
          </a:p>
        </p:txBody>
      </p:sp>
      <p:sp>
        <p:nvSpPr>
          <p:cNvPr id="20" name="フローチャート: 複数書類 19"/>
          <p:cNvSpPr/>
          <p:nvPr/>
        </p:nvSpPr>
        <p:spPr>
          <a:xfrm>
            <a:off x="5922819" y="4534147"/>
            <a:ext cx="1043320" cy="1082891"/>
          </a:xfrm>
          <a:prstGeom prst="flowChartMultidocument">
            <a:avLst/>
          </a:prstGeom>
          <a:ln w="38100"/>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21" name="フローチャート: 複数書類 20"/>
          <p:cNvSpPr/>
          <p:nvPr/>
        </p:nvSpPr>
        <p:spPr>
          <a:xfrm>
            <a:off x="5998689" y="3023435"/>
            <a:ext cx="1043320" cy="1082891"/>
          </a:xfrm>
          <a:prstGeom prst="flowChartMultidocument">
            <a:avLst/>
          </a:prstGeom>
          <a:ln w="38100"/>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23" name="線吹き出し 1 (枠付き) 22"/>
          <p:cNvSpPr/>
          <p:nvPr/>
        </p:nvSpPr>
        <p:spPr>
          <a:xfrm>
            <a:off x="6977885" y="1477380"/>
            <a:ext cx="1895967" cy="1300576"/>
          </a:xfrm>
          <a:prstGeom prst="borderCallout1">
            <a:avLst>
              <a:gd name="adj1" fmla="val 106367"/>
              <a:gd name="adj2" fmla="val 30754"/>
              <a:gd name="adj3" fmla="val 155704"/>
              <a:gd name="adj4" fmla="val -24577"/>
            </a:avLst>
          </a:prstGeom>
          <a:ln w="38100"/>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24" name="テキスト ボックス 23"/>
          <p:cNvSpPr txBox="1"/>
          <p:nvPr/>
        </p:nvSpPr>
        <p:spPr>
          <a:xfrm>
            <a:off x="6992876" y="1477380"/>
            <a:ext cx="1809150" cy="1200329"/>
          </a:xfrm>
          <a:prstGeom prst="rect">
            <a:avLst/>
          </a:prstGeom>
          <a:noFill/>
        </p:spPr>
        <p:txBody>
          <a:bodyPr wrap="none" rtlCol="0">
            <a:spAutoFit/>
          </a:bodyPr>
          <a:lstStyle/>
          <a:p>
            <a:r>
              <a:rPr kumimoji="1" lang="en-US" altLang="ja-JP" dirty="0" err="1" smtClean="0"/>
              <a:t>BufferedReader</a:t>
            </a:r>
            <a:endParaRPr kumimoji="1" lang="en-US" altLang="ja-JP" dirty="0" smtClean="0"/>
          </a:p>
          <a:p>
            <a:r>
              <a:rPr lang="en-US" altLang="ja-JP" dirty="0" smtClean="0"/>
              <a:t>ready</a:t>
            </a:r>
          </a:p>
          <a:p>
            <a:r>
              <a:rPr kumimoji="1" lang="en-US" altLang="ja-JP" dirty="0" err="1" smtClean="0"/>
              <a:t>readLine</a:t>
            </a:r>
            <a:endParaRPr kumimoji="1" lang="en-US" altLang="ja-JP" dirty="0" smtClean="0"/>
          </a:p>
          <a:p>
            <a:r>
              <a:rPr lang="en-US" altLang="ja-JP" dirty="0" smtClean="0"/>
              <a:t>close</a:t>
            </a:r>
            <a:endParaRPr kumimoji="1" lang="ja-JP" altLang="en-US" dirty="0"/>
          </a:p>
        </p:txBody>
      </p:sp>
      <p:sp>
        <p:nvSpPr>
          <p:cNvPr id="25" name="線吹き出し 1 (枠付き) 24"/>
          <p:cNvSpPr/>
          <p:nvPr/>
        </p:nvSpPr>
        <p:spPr>
          <a:xfrm>
            <a:off x="7242081" y="3985407"/>
            <a:ext cx="1827741" cy="969497"/>
          </a:xfrm>
          <a:prstGeom prst="borderCallout1">
            <a:avLst>
              <a:gd name="adj1" fmla="val 27663"/>
              <a:gd name="adj2" fmla="val -4708"/>
              <a:gd name="adj3" fmla="val 125180"/>
              <a:gd name="adj4" fmla="val -46546"/>
            </a:avLst>
          </a:prstGeom>
          <a:ln w="38100"/>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26" name="テキスト ボックス 25"/>
          <p:cNvSpPr txBox="1"/>
          <p:nvPr/>
        </p:nvSpPr>
        <p:spPr>
          <a:xfrm>
            <a:off x="7275536" y="3994850"/>
            <a:ext cx="1809150" cy="923330"/>
          </a:xfrm>
          <a:prstGeom prst="rect">
            <a:avLst/>
          </a:prstGeom>
          <a:noFill/>
        </p:spPr>
        <p:txBody>
          <a:bodyPr wrap="none" rtlCol="0">
            <a:spAutoFit/>
          </a:bodyPr>
          <a:lstStyle/>
          <a:p>
            <a:r>
              <a:rPr kumimoji="1" lang="en-US" altLang="ja-JP" dirty="0" err="1" smtClean="0"/>
              <a:t>BufferedReader</a:t>
            </a:r>
            <a:endParaRPr lang="en-US" altLang="ja-JP" b="1" u="sng" dirty="0" smtClean="0"/>
          </a:p>
          <a:p>
            <a:r>
              <a:rPr kumimoji="1" lang="en-US" altLang="ja-JP" dirty="0" err="1" smtClean="0"/>
              <a:t>readLine</a:t>
            </a:r>
            <a:endParaRPr kumimoji="1" lang="en-US" altLang="ja-JP" dirty="0" smtClean="0"/>
          </a:p>
          <a:p>
            <a:r>
              <a:rPr lang="en-US" altLang="ja-JP" dirty="0" smtClean="0"/>
              <a:t>close</a:t>
            </a:r>
            <a:endParaRPr kumimoji="1" lang="ja-JP" altLang="en-US" dirty="0"/>
          </a:p>
        </p:txBody>
      </p:sp>
      <p:sp>
        <p:nvSpPr>
          <p:cNvPr id="27" name="テキスト ボックス 26"/>
          <p:cNvSpPr txBox="1"/>
          <p:nvPr/>
        </p:nvSpPr>
        <p:spPr>
          <a:xfrm>
            <a:off x="5120755" y="5686675"/>
            <a:ext cx="3114905" cy="400110"/>
          </a:xfrm>
          <a:prstGeom prst="rect">
            <a:avLst/>
          </a:prstGeom>
          <a:noFill/>
        </p:spPr>
        <p:txBody>
          <a:bodyPr wrap="square" rtlCol="0">
            <a:spAutoFit/>
          </a:bodyPr>
          <a:lstStyle/>
          <a:p>
            <a:r>
              <a:rPr kumimoji="1" lang="ja-JP" altLang="en-US" sz="2000" b="1" dirty="0" smtClean="0"/>
              <a:t>コードブロックの</a:t>
            </a:r>
            <a:r>
              <a:rPr lang="ja-JP" altLang="en-US" sz="2000" b="1" dirty="0"/>
              <a:t>グループ</a:t>
            </a:r>
            <a:endParaRPr kumimoji="1" lang="ja-JP" altLang="en-US" sz="2000" b="1" dirty="0"/>
          </a:p>
        </p:txBody>
      </p:sp>
      <p:sp>
        <p:nvSpPr>
          <p:cNvPr id="28" name="テキスト ボックス 27"/>
          <p:cNvSpPr txBox="1"/>
          <p:nvPr/>
        </p:nvSpPr>
        <p:spPr>
          <a:xfrm>
            <a:off x="8260417" y="4474899"/>
            <a:ext cx="801823" cy="461665"/>
          </a:xfrm>
          <a:prstGeom prst="rect">
            <a:avLst/>
          </a:prstGeom>
          <a:noFill/>
        </p:spPr>
        <p:txBody>
          <a:bodyPr wrap="none" rtlCol="0">
            <a:spAutoFit/>
          </a:bodyPr>
          <a:lstStyle/>
          <a:p>
            <a:r>
              <a:rPr lang="en-US" altLang="ja-JP" sz="2400" b="1" dirty="0" smtClean="0">
                <a:solidFill>
                  <a:srgbClr val="FF0000"/>
                </a:solidFill>
              </a:rPr>
              <a:t>90%</a:t>
            </a:r>
            <a:endParaRPr kumimoji="1" lang="ja-JP" altLang="en-US" sz="2400" b="1" dirty="0">
              <a:solidFill>
                <a:srgbClr val="FF0000"/>
              </a:solidFill>
            </a:endParaRPr>
          </a:p>
        </p:txBody>
      </p:sp>
      <p:sp>
        <p:nvSpPr>
          <p:cNvPr id="29" name="テキスト ボックス 28"/>
          <p:cNvSpPr txBox="1"/>
          <p:nvPr/>
        </p:nvSpPr>
        <p:spPr>
          <a:xfrm>
            <a:off x="8049915" y="2292610"/>
            <a:ext cx="801823" cy="461665"/>
          </a:xfrm>
          <a:prstGeom prst="rect">
            <a:avLst/>
          </a:prstGeom>
          <a:noFill/>
        </p:spPr>
        <p:txBody>
          <a:bodyPr wrap="none" rtlCol="0">
            <a:spAutoFit/>
          </a:bodyPr>
          <a:lstStyle/>
          <a:p>
            <a:r>
              <a:rPr lang="en-US" altLang="ja-JP" sz="2400" b="1" dirty="0">
                <a:solidFill>
                  <a:srgbClr val="FF0000"/>
                </a:solidFill>
              </a:rPr>
              <a:t>1</a:t>
            </a:r>
            <a:r>
              <a:rPr lang="en-US" altLang="ja-JP" sz="2400" b="1" dirty="0" smtClean="0">
                <a:solidFill>
                  <a:srgbClr val="FF0000"/>
                </a:solidFill>
              </a:rPr>
              <a:t>0%</a:t>
            </a:r>
            <a:endParaRPr kumimoji="1" lang="ja-JP" altLang="en-US" sz="2400" b="1" dirty="0">
              <a:solidFill>
                <a:srgbClr val="FF0000"/>
              </a:solidFill>
            </a:endParaRPr>
          </a:p>
        </p:txBody>
      </p:sp>
      <p:sp>
        <p:nvSpPr>
          <p:cNvPr id="3" name="角丸四角形 2"/>
          <p:cNvSpPr/>
          <p:nvPr/>
        </p:nvSpPr>
        <p:spPr>
          <a:xfrm>
            <a:off x="83316" y="4454043"/>
            <a:ext cx="1525604" cy="541445"/>
          </a:xfrm>
          <a:prstGeom prst="roundRect">
            <a:avLst/>
          </a:prstGeom>
          <a:ln w="38100"/>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2000" b="1" dirty="0" smtClean="0"/>
              <a:t>検索クエリ</a:t>
            </a:r>
            <a:endParaRPr kumimoji="1" lang="ja-JP" altLang="en-US" sz="2000" b="1" dirty="0"/>
          </a:p>
        </p:txBody>
      </p:sp>
      <p:sp>
        <p:nvSpPr>
          <p:cNvPr id="30" name="右矢印 29"/>
          <p:cNvSpPr/>
          <p:nvPr/>
        </p:nvSpPr>
        <p:spPr>
          <a:xfrm>
            <a:off x="1718234" y="4470272"/>
            <a:ext cx="825706"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p:cNvSpPr txBox="1"/>
          <p:nvPr/>
        </p:nvSpPr>
        <p:spPr>
          <a:xfrm>
            <a:off x="1746891" y="4983311"/>
            <a:ext cx="700833" cy="400110"/>
          </a:xfrm>
          <a:prstGeom prst="rect">
            <a:avLst/>
          </a:prstGeom>
          <a:noFill/>
        </p:spPr>
        <p:txBody>
          <a:bodyPr wrap="none" rtlCol="0">
            <a:spAutoFit/>
          </a:bodyPr>
          <a:lstStyle/>
          <a:p>
            <a:r>
              <a:rPr kumimoji="1" lang="ja-JP" altLang="en-US" sz="2000" b="1" dirty="0" smtClean="0"/>
              <a:t>入力</a:t>
            </a:r>
            <a:endParaRPr kumimoji="1" lang="ja-JP" altLang="en-US" sz="2000" b="1" dirty="0"/>
          </a:p>
        </p:txBody>
      </p:sp>
      <p:sp>
        <p:nvSpPr>
          <p:cNvPr id="22" name="角丸四角形 21"/>
          <p:cNvSpPr/>
          <p:nvPr/>
        </p:nvSpPr>
        <p:spPr>
          <a:xfrm>
            <a:off x="2754211" y="3907857"/>
            <a:ext cx="1610405" cy="2030930"/>
          </a:xfrm>
          <a:prstGeom prst="round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テキスト ボックス 30"/>
          <p:cNvSpPr txBox="1"/>
          <p:nvPr/>
        </p:nvSpPr>
        <p:spPr>
          <a:xfrm>
            <a:off x="3053542" y="5891831"/>
            <a:ext cx="1055097" cy="461665"/>
          </a:xfrm>
          <a:prstGeom prst="rect">
            <a:avLst/>
          </a:prstGeom>
          <a:noFill/>
        </p:spPr>
        <p:txBody>
          <a:bodyPr wrap="none" rtlCol="0">
            <a:spAutoFit/>
          </a:bodyPr>
          <a:lstStyle/>
          <a:p>
            <a:r>
              <a:rPr kumimoji="1" lang="ja-JP" altLang="en-US" sz="2400" b="1" dirty="0" smtClean="0"/>
              <a:t>ツール</a:t>
            </a:r>
            <a:endParaRPr kumimoji="1" lang="ja-JP" altLang="en-US" sz="2400" b="1" dirty="0"/>
          </a:p>
        </p:txBody>
      </p:sp>
      <p:sp>
        <p:nvSpPr>
          <p:cNvPr id="32" name="正方形/長方形 31"/>
          <p:cNvSpPr/>
          <p:nvPr/>
        </p:nvSpPr>
        <p:spPr>
          <a:xfrm>
            <a:off x="2511238" y="1869658"/>
            <a:ext cx="3217960" cy="1477328"/>
          </a:xfrm>
          <a:prstGeom prst="rect">
            <a:avLst/>
          </a:prstGeom>
        </p:spPr>
        <p:txBody>
          <a:bodyPr wrap="square">
            <a:spAutoFit/>
          </a:bodyPr>
          <a:lstStyle/>
          <a:p>
            <a:r>
              <a:rPr lang="en-US" altLang="ja-JP" dirty="0" err="1"/>
              <a:t>br</a:t>
            </a:r>
            <a:r>
              <a:rPr lang="en-US" altLang="ja-JP" dirty="0"/>
              <a:t> = new </a:t>
            </a:r>
            <a:r>
              <a:rPr lang="en-US" altLang="ja-JP" u="sng" dirty="0" err="1"/>
              <a:t>BufferedReader</a:t>
            </a:r>
            <a:r>
              <a:rPr lang="en-US" altLang="ja-JP" u="sng" dirty="0"/>
              <a:t>()</a:t>
            </a:r>
            <a:r>
              <a:rPr lang="en-US" altLang="ja-JP" dirty="0"/>
              <a:t>;</a:t>
            </a:r>
          </a:p>
          <a:p>
            <a:r>
              <a:rPr lang="en-US" altLang="ja-JP" dirty="0"/>
              <a:t>while(</a:t>
            </a:r>
            <a:r>
              <a:rPr lang="en-US" altLang="ja-JP" u="sng" dirty="0" err="1"/>
              <a:t>br.ready</a:t>
            </a:r>
            <a:r>
              <a:rPr lang="en-US" altLang="ja-JP" u="sng" dirty="0"/>
              <a:t>()</a:t>
            </a:r>
            <a:r>
              <a:rPr lang="en-US" altLang="ja-JP" dirty="0"/>
              <a:t>){</a:t>
            </a:r>
          </a:p>
          <a:p>
            <a:r>
              <a:rPr lang="en-US" altLang="ja-JP" dirty="0"/>
              <a:t>   String line = </a:t>
            </a:r>
            <a:r>
              <a:rPr lang="en-US" altLang="ja-JP" u="sng" dirty="0" err="1"/>
              <a:t>br.readLine</a:t>
            </a:r>
            <a:r>
              <a:rPr lang="en-US" altLang="ja-JP" u="sng" dirty="0"/>
              <a:t>();</a:t>
            </a:r>
          </a:p>
          <a:p>
            <a:r>
              <a:rPr lang="en-US" altLang="ja-JP" dirty="0"/>
              <a:t>}</a:t>
            </a:r>
          </a:p>
          <a:p>
            <a:r>
              <a:rPr lang="en-US" altLang="ja-JP" u="sng" dirty="0" err="1"/>
              <a:t>br.close</a:t>
            </a:r>
            <a:r>
              <a:rPr lang="en-US" altLang="ja-JP" u="sng" dirty="0"/>
              <a:t>()</a:t>
            </a:r>
            <a:r>
              <a:rPr lang="en-US" altLang="ja-JP" dirty="0"/>
              <a:t>;</a:t>
            </a:r>
          </a:p>
        </p:txBody>
      </p:sp>
    </p:spTree>
    <p:extLst>
      <p:ext uri="{BB962C8B-B14F-4D97-AF65-F5344CB8AC3E}">
        <p14:creationId xmlns:p14="http://schemas.microsoft.com/office/powerpoint/2010/main" val="251551533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手法</a:t>
            </a:r>
            <a:r>
              <a:rPr lang="ja-JP" altLang="en-US" dirty="0" smtClean="0"/>
              <a:t>の手順</a:t>
            </a:r>
            <a:endParaRPr kumimoji="1" lang="ja-JP" altLang="en-US" dirty="0"/>
          </a:p>
        </p:txBody>
      </p:sp>
      <p:sp>
        <p:nvSpPr>
          <p:cNvPr id="8" name="コンテンツ プレースホルダー 7"/>
          <p:cNvSpPr>
            <a:spLocks noGrp="1"/>
          </p:cNvSpPr>
          <p:nvPr>
            <p:ph idx="1"/>
          </p:nvPr>
        </p:nvSpPr>
        <p:spPr>
          <a:xfrm>
            <a:off x="142354" y="1707970"/>
            <a:ext cx="9150236" cy="2330531"/>
          </a:xfrm>
        </p:spPr>
        <p:txBody>
          <a:bodyPr/>
          <a:lstStyle/>
          <a:p>
            <a:pPr marL="0" indent="0">
              <a:buNone/>
            </a:pPr>
            <a:r>
              <a:rPr lang="en-US" altLang="ja-JP" sz="2800" dirty="0" smtClean="0"/>
              <a:t>STEP1:</a:t>
            </a:r>
            <a:r>
              <a:rPr lang="ja-JP" altLang="en-US" sz="2800" dirty="0" smtClean="0"/>
              <a:t>検索クエリの記述</a:t>
            </a:r>
            <a:endParaRPr lang="en-US" altLang="ja-JP" sz="2800" dirty="0" smtClean="0"/>
          </a:p>
          <a:p>
            <a:pPr marL="0" indent="0">
              <a:buNone/>
            </a:pPr>
            <a:r>
              <a:rPr lang="en-US" altLang="ja-JP" sz="2800" dirty="0" smtClean="0"/>
              <a:t>STEP2:</a:t>
            </a:r>
            <a:r>
              <a:rPr lang="ja-JP" altLang="en-US" sz="2800" dirty="0" smtClean="0"/>
              <a:t>コードブロック</a:t>
            </a:r>
            <a:r>
              <a:rPr lang="ja-JP" altLang="en-US" sz="2800" dirty="0"/>
              <a:t>の</a:t>
            </a:r>
            <a:r>
              <a:rPr lang="ja-JP" altLang="en-US" sz="2800" dirty="0" smtClean="0"/>
              <a:t>抽出</a:t>
            </a:r>
            <a:endParaRPr lang="en-US" altLang="ja-JP" sz="2800" dirty="0" smtClean="0"/>
          </a:p>
          <a:p>
            <a:pPr marL="0" indent="0">
              <a:buNone/>
            </a:pPr>
            <a:r>
              <a:rPr lang="en-US" altLang="ja-JP" sz="2800" dirty="0" smtClean="0"/>
              <a:t>STEP3:</a:t>
            </a:r>
            <a:r>
              <a:rPr lang="ja-JP" altLang="en-US" sz="2800" dirty="0" smtClean="0"/>
              <a:t>検索クエリによるコードブロックの分別</a:t>
            </a:r>
            <a:endParaRPr lang="en-US" altLang="ja-JP" sz="2800" dirty="0" smtClean="0"/>
          </a:p>
        </p:txBody>
      </p:sp>
      <p:sp>
        <p:nvSpPr>
          <p:cNvPr id="3" name="スライド番号プレースホルダー 2"/>
          <p:cNvSpPr>
            <a:spLocks noGrp="1"/>
          </p:cNvSpPr>
          <p:nvPr>
            <p:ph type="sldNum" sz="quarter" idx="12"/>
          </p:nvPr>
        </p:nvSpPr>
        <p:spPr/>
        <p:txBody>
          <a:bodyPr/>
          <a:lstStyle/>
          <a:p>
            <a:fld id="{9F5033E9-932D-4E41-95C3-341F9A6DAE17}" type="slidenum">
              <a:rPr lang="en-US" altLang="ja-JP" smtClean="0"/>
              <a:pPr/>
              <a:t>13</a:t>
            </a:fld>
            <a:endParaRPr lang="en-US" altLang="ja-JP"/>
          </a:p>
        </p:txBody>
      </p:sp>
    </p:spTree>
    <p:extLst>
      <p:ext uri="{BB962C8B-B14F-4D97-AF65-F5344CB8AC3E}">
        <p14:creationId xmlns:p14="http://schemas.microsoft.com/office/powerpoint/2010/main" val="178592448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STEP1:</a:t>
            </a:r>
            <a:r>
              <a:rPr kumimoji="1" lang="ja-JP" altLang="en-US" dirty="0" smtClean="0"/>
              <a:t>検索クエリの記述</a:t>
            </a:r>
            <a:endParaRPr kumimoji="1" lang="ja-JP" altLang="en-US" dirty="0"/>
          </a:p>
        </p:txBody>
      </p:sp>
      <p:sp>
        <p:nvSpPr>
          <p:cNvPr id="3" name="コンテンツ プレースホルダー 2"/>
          <p:cNvSpPr>
            <a:spLocks noGrp="1"/>
          </p:cNvSpPr>
          <p:nvPr>
            <p:ph idx="1"/>
          </p:nvPr>
        </p:nvSpPr>
        <p:spPr>
          <a:xfrm>
            <a:off x="251919" y="1600200"/>
            <a:ext cx="9091061" cy="4525963"/>
          </a:xfrm>
        </p:spPr>
        <p:txBody>
          <a:bodyPr/>
          <a:lstStyle/>
          <a:p>
            <a:r>
              <a:rPr kumimoji="1" lang="ja-JP" altLang="en-US" sz="2800" dirty="0" smtClean="0"/>
              <a:t>既知のコーディングパターンから注目したいキーワードを複数選んで記述</a:t>
            </a:r>
            <a:endParaRPr kumimoji="1" lang="en-US" altLang="ja-JP" sz="2800" dirty="0" smtClean="0"/>
          </a:p>
          <a:p>
            <a:pPr lvl="1"/>
            <a:r>
              <a:rPr kumimoji="1" lang="ja-JP" altLang="en-US" sz="2400" dirty="0" smtClean="0"/>
              <a:t>キーワード間はセミコロンで区切る</a:t>
            </a:r>
            <a:endParaRPr kumimoji="1" lang="en-US" altLang="ja-JP" sz="2400" dirty="0" smtClean="0"/>
          </a:p>
          <a:p>
            <a:r>
              <a:rPr kumimoji="1" lang="ja-JP" altLang="en-US" sz="2800" dirty="0" smtClean="0"/>
              <a:t>特殊な入力については後述</a:t>
            </a:r>
            <a:endParaRPr kumimoji="1" lang="ja-JP" altLang="en-US" sz="28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14</a:t>
            </a:fld>
            <a:endParaRPr lang="en-US" altLang="ja-JP"/>
          </a:p>
        </p:txBody>
      </p:sp>
      <p:sp>
        <p:nvSpPr>
          <p:cNvPr id="5" name="正方形/長方形 4"/>
          <p:cNvSpPr/>
          <p:nvPr/>
        </p:nvSpPr>
        <p:spPr>
          <a:xfrm>
            <a:off x="498746" y="3882962"/>
            <a:ext cx="3219757" cy="1766665"/>
          </a:xfrm>
          <a:prstGeom prst="rect">
            <a:avLst/>
          </a:prstGeom>
          <a:ln w="3810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7" name="テキスト ボックス 6"/>
          <p:cNvSpPr txBox="1"/>
          <p:nvPr/>
        </p:nvSpPr>
        <p:spPr>
          <a:xfrm>
            <a:off x="768255" y="5756831"/>
            <a:ext cx="2973891" cy="369332"/>
          </a:xfrm>
          <a:prstGeom prst="rect">
            <a:avLst/>
          </a:prstGeom>
          <a:noFill/>
        </p:spPr>
        <p:txBody>
          <a:bodyPr wrap="none" rtlCol="0">
            <a:spAutoFit/>
          </a:bodyPr>
          <a:lstStyle/>
          <a:p>
            <a:r>
              <a:rPr kumimoji="1" lang="ja-JP" altLang="en-US" dirty="0" smtClean="0"/>
              <a:t>既知のコーディングパターン</a:t>
            </a:r>
            <a:endParaRPr kumimoji="1" lang="ja-JP" altLang="en-US" dirty="0"/>
          </a:p>
        </p:txBody>
      </p:sp>
      <p:sp>
        <p:nvSpPr>
          <p:cNvPr id="8" name="正方形/長方形 7"/>
          <p:cNvSpPr/>
          <p:nvPr/>
        </p:nvSpPr>
        <p:spPr>
          <a:xfrm>
            <a:off x="6415593" y="4141354"/>
            <a:ext cx="2327649" cy="1443790"/>
          </a:xfrm>
          <a:prstGeom prst="rect">
            <a:avLst/>
          </a:prstGeom>
          <a:ln w="3810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9" name="テキスト ボックス 8"/>
          <p:cNvSpPr txBox="1"/>
          <p:nvPr/>
        </p:nvSpPr>
        <p:spPr>
          <a:xfrm>
            <a:off x="6502221" y="4263084"/>
            <a:ext cx="2444816" cy="1323439"/>
          </a:xfrm>
          <a:prstGeom prst="rect">
            <a:avLst/>
          </a:prstGeom>
          <a:noFill/>
        </p:spPr>
        <p:txBody>
          <a:bodyPr wrap="square" rtlCol="0">
            <a:spAutoFit/>
          </a:bodyPr>
          <a:lstStyle/>
          <a:p>
            <a:r>
              <a:rPr kumimoji="1" lang="en-US" altLang="ja-JP" sz="2000" b="1" dirty="0" err="1" smtClean="0"/>
              <a:t>BufferedReader</a:t>
            </a:r>
            <a:r>
              <a:rPr kumimoji="1" lang="en-US" altLang="ja-JP" sz="2000" b="1" dirty="0" smtClean="0"/>
              <a:t>;</a:t>
            </a:r>
          </a:p>
          <a:p>
            <a:r>
              <a:rPr lang="en-US" altLang="ja-JP" sz="2000" b="1" dirty="0"/>
              <a:t>r</a:t>
            </a:r>
            <a:r>
              <a:rPr lang="en-US" altLang="ja-JP" sz="2000" b="1" dirty="0" smtClean="0"/>
              <a:t>eady;</a:t>
            </a:r>
          </a:p>
          <a:p>
            <a:r>
              <a:rPr kumimoji="1" lang="en-US" altLang="ja-JP" sz="2000" b="1" dirty="0" err="1" smtClean="0"/>
              <a:t>readLine</a:t>
            </a:r>
            <a:r>
              <a:rPr kumimoji="1" lang="en-US" altLang="ja-JP" sz="2000" b="1" dirty="0" smtClean="0"/>
              <a:t>;</a:t>
            </a:r>
          </a:p>
          <a:p>
            <a:r>
              <a:rPr lang="en-US" altLang="ja-JP" sz="2000" b="1" dirty="0"/>
              <a:t>c</a:t>
            </a:r>
            <a:r>
              <a:rPr lang="en-US" altLang="ja-JP" sz="2000" b="1" dirty="0" smtClean="0"/>
              <a:t>lose;</a:t>
            </a:r>
            <a:endParaRPr kumimoji="1" lang="ja-JP" altLang="en-US" sz="2000" b="1" dirty="0"/>
          </a:p>
        </p:txBody>
      </p:sp>
      <p:sp>
        <p:nvSpPr>
          <p:cNvPr id="10" name="右矢印 9"/>
          <p:cNvSpPr/>
          <p:nvPr/>
        </p:nvSpPr>
        <p:spPr>
          <a:xfrm>
            <a:off x="4534530" y="4413829"/>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テキスト ボックス 10"/>
          <p:cNvSpPr txBox="1"/>
          <p:nvPr/>
        </p:nvSpPr>
        <p:spPr>
          <a:xfrm>
            <a:off x="3785254" y="5025874"/>
            <a:ext cx="2476960" cy="461665"/>
          </a:xfrm>
          <a:prstGeom prst="rect">
            <a:avLst/>
          </a:prstGeom>
          <a:noFill/>
        </p:spPr>
        <p:txBody>
          <a:bodyPr wrap="none" rtlCol="0">
            <a:spAutoFit/>
          </a:bodyPr>
          <a:lstStyle/>
          <a:p>
            <a:r>
              <a:rPr lang="ja-JP" altLang="en-US" sz="2400" b="1" dirty="0" smtClean="0"/>
              <a:t>検索</a:t>
            </a:r>
            <a:r>
              <a:rPr lang="ja-JP" altLang="en-US" sz="2400" b="1" dirty="0"/>
              <a:t>クエリ</a:t>
            </a:r>
            <a:r>
              <a:rPr lang="ja-JP" altLang="en-US" sz="2400" b="1" dirty="0" smtClean="0"/>
              <a:t>の記述</a:t>
            </a:r>
            <a:endParaRPr kumimoji="1" lang="ja-JP" altLang="en-US" sz="2400" b="1" dirty="0"/>
          </a:p>
        </p:txBody>
      </p:sp>
      <p:sp>
        <p:nvSpPr>
          <p:cNvPr id="13" name="正方形/長方形 12"/>
          <p:cNvSpPr/>
          <p:nvPr/>
        </p:nvSpPr>
        <p:spPr>
          <a:xfrm>
            <a:off x="532334" y="3951373"/>
            <a:ext cx="3376917" cy="1477328"/>
          </a:xfrm>
          <a:prstGeom prst="rect">
            <a:avLst/>
          </a:prstGeom>
        </p:spPr>
        <p:txBody>
          <a:bodyPr wrap="square">
            <a:spAutoFit/>
          </a:bodyPr>
          <a:lstStyle/>
          <a:p>
            <a:r>
              <a:rPr lang="en-US" altLang="ja-JP" b="1" dirty="0" err="1"/>
              <a:t>br</a:t>
            </a:r>
            <a:r>
              <a:rPr lang="en-US" altLang="ja-JP" b="1" dirty="0"/>
              <a:t> = new </a:t>
            </a:r>
            <a:r>
              <a:rPr lang="en-US" altLang="ja-JP" b="1" u="sng" dirty="0" err="1"/>
              <a:t>BufferedReader</a:t>
            </a:r>
            <a:r>
              <a:rPr lang="en-US" altLang="ja-JP" b="1" u="sng" dirty="0"/>
              <a:t>()</a:t>
            </a:r>
            <a:r>
              <a:rPr lang="en-US" altLang="ja-JP" b="1" dirty="0"/>
              <a:t>;</a:t>
            </a:r>
          </a:p>
          <a:p>
            <a:r>
              <a:rPr lang="en-US" altLang="ja-JP" b="1" dirty="0"/>
              <a:t>while(</a:t>
            </a:r>
            <a:r>
              <a:rPr lang="en-US" altLang="ja-JP" b="1" u="sng" dirty="0" err="1"/>
              <a:t>br.ready</a:t>
            </a:r>
            <a:r>
              <a:rPr lang="en-US" altLang="ja-JP" b="1" u="sng" dirty="0"/>
              <a:t>()</a:t>
            </a:r>
            <a:r>
              <a:rPr lang="en-US" altLang="ja-JP" b="1" dirty="0"/>
              <a:t>){</a:t>
            </a:r>
          </a:p>
          <a:p>
            <a:r>
              <a:rPr lang="en-US" altLang="ja-JP" b="1" dirty="0"/>
              <a:t>   String line = </a:t>
            </a:r>
            <a:r>
              <a:rPr lang="en-US" altLang="ja-JP" b="1" u="sng" dirty="0" err="1"/>
              <a:t>br.readLine</a:t>
            </a:r>
            <a:r>
              <a:rPr lang="en-US" altLang="ja-JP" b="1" u="sng" dirty="0"/>
              <a:t>();</a:t>
            </a:r>
          </a:p>
          <a:p>
            <a:r>
              <a:rPr lang="en-US" altLang="ja-JP" b="1" dirty="0" smtClean="0"/>
              <a:t>}</a:t>
            </a:r>
          </a:p>
          <a:p>
            <a:r>
              <a:rPr lang="en-US" altLang="ja-JP" b="1" dirty="0" err="1"/>
              <a:t>b</a:t>
            </a:r>
            <a:r>
              <a:rPr lang="en-US" altLang="ja-JP" b="1" dirty="0" err="1" smtClean="0"/>
              <a:t>r.close</a:t>
            </a:r>
            <a:r>
              <a:rPr lang="en-US" altLang="ja-JP" b="1" dirty="0" smtClean="0"/>
              <a:t>();</a:t>
            </a:r>
            <a:endParaRPr lang="en-US" altLang="ja-JP" b="1" dirty="0"/>
          </a:p>
        </p:txBody>
      </p:sp>
    </p:spTree>
    <p:extLst>
      <p:ext uri="{BB962C8B-B14F-4D97-AF65-F5344CB8AC3E}">
        <p14:creationId xmlns:p14="http://schemas.microsoft.com/office/powerpoint/2010/main" val="178603376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STEP2:</a:t>
            </a:r>
            <a:r>
              <a:rPr lang="ja-JP" altLang="en-US" dirty="0" smtClean="0"/>
              <a:t>コードブロックの抽出</a:t>
            </a:r>
            <a:endParaRPr kumimoji="1" lang="ja-JP" altLang="en-US" dirty="0"/>
          </a:p>
        </p:txBody>
      </p:sp>
      <p:sp>
        <p:nvSpPr>
          <p:cNvPr id="4" name="コンテンツ プレースホルダー 3"/>
          <p:cNvSpPr>
            <a:spLocks noGrp="1"/>
          </p:cNvSpPr>
          <p:nvPr>
            <p:ph idx="1"/>
          </p:nvPr>
        </p:nvSpPr>
        <p:spPr>
          <a:xfrm>
            <a:off x="273146" y="1600200"/>
            <a:ext cx="8229600" cy="4525963"/>
          </a:xfrm>
        </p:spPr>
        <p:txBody>
          <a:bodyPr/>
          <a:lstStyle/>
          <a:p>
            <a:r>
              <a:rPr lang="ja-JP" altLang="en-US" dirty="0" smtClean="0"/>
              <a:t>検索</a:t>
            </a:r>
            <a:r>
              <a:rPr lang="ja-JP" altLang="en-US" dirty="0"/>
              <a:t>対象</a:t>
            </a:r>
            <a:r>
              <a:rPr lang="ja-JP" altLang="en-US" dirty="0" smtClean="0"/>
              <a:t>となるコードブロックの抽出を行う</a:t>
            </a:r>
            <a:endParaRPr lang="en-US" altLang="ja-JP" dirty="0" smtClean="0"/>
          </a:p>
          <a:p>
            <a:pPr lvl="1"/>
            <a:r>
              <a:rPr kumimoji="1" lang="ja-JP" altLang="en-US" dirty="0" smtClean="0"/>
              <a:t>構文</a:t>
            </a:r>
            <a:r>
              <a:rPr kumimoji="1" lang="ja-JP" altLang="en-US" dirty="0"/>
              <a:t>解析</a:t>
            </a:r>
            <a:r>
              <a:rPr kumimoji="1" lang="ja-JP" altLang="en-US" dirty="0" smtClean="0"/>
              <a:t>による抽出</a:t>
            </a:r>
            <a:endParaRPr kumimoji="1" lang="en-US" altLang="ja-JP" dirty="0" smtClean="0"/>
          </a:p>
        </p:txBody>
      </p:sp>
      <p:sp>
        <p:nvSpPr>
          <p:cNvPr id="3" name="スライド番号プレースホルダー 2"/>
          <p:cNvSpPr>
            <a:spLocks noGrp="1"/>
          </p:cNvSpPr>
          <p:nvPr>
            <p:ph type="sldNum" sz="quarter" idx="12"/>
          </p:nvPr>
        </p:nvSpPr>
        <p:spPr/>
        <p:txBody>
          <a:bodyPr/>
          <a:lstStyle/>
          <a:p>
            <a:fld id="{9F5033E9-932D-4E41-95C3-341F9A6DAE17}" type="slidenum">
              <a:rPr lang="en-US" altLang="ja-JP" smtClean="0"/>
              <a:pPr/>
              <a:t>15</a:t>
            </a:fld>
            <a:endParaRPr lang="en-US" altLang="ja-JP"/>
          </a:p>
        </p:txBody>
      </p:sp>
      <p:pic>
        <p:nvPicPr>
          <p:cNvPr id="5" name="図 4"/>
          <p:cNvPicPr>
            <a:picLocks noChangeAspect="1"/>
          </p:cNvPicPr>
          <p:nvPr/>
        </p:nvPicPr>
        <p:blipFill>
          <a:blip r:embed="rId3"/>
          <a:stretch>
            <a:fillRect/>
          </a:stretch>
        </p:blipFill>
        <p:spPr>
          <a:xfrm>
            <a:off x="630141" y="2323476"/>
            <a:ext cx="7872605" cy="4042530"/>
          </a:xfrm>
          <a:prstGeom prst="rect">
            <a:avLst/>
          </a:prstGeom>
        </p:spPr>
      </p:pic>
    </p:spTree>
    <p:extLst>
      <p:ext uri="{BB962C8B-B14F-4D97-AF65-F5344CB8AC3E}">
        <p14:creationId xmlns:p14="http://schemas.microsoft.com/office/powerpoint/2010/main" val="211733163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STEP3:</a:t>
            </a:r>
            <a:r>
              <a:rPr lang="ja-JP" altLang="en-US" dirty="0" smtClean="0"/>
              <a:t>コードブロックの分別</a:t>
            </a:r>
            <a:endParaRPr kumimoji="1" lang="ja-JP" altLang="en-US" dirty="0"/>
          </a:p>
        </p:txBody>
      </p:sp>
      <p:sp>
        <p:nvSpPr>
          <p:cNvPr id="3" name="スライド番号プレースホルダー 2"/>
          <p:cNvSpPr>
            <a:spLocks noGrp="1"/>
          </p:cNvSpPr>
          <p:nvPr>
            <p:ph type="sldNum" sz="quarter" idx="12"/>
          </p:nvPr>
        </p:nvSpPr>
        <p:spPr/>
        <p:txBody>
          <a:bodyPr/>
          <a:lstStyle/>
          <a:p>
            <a:fld id="{9F5033E9-932D-4E41-95C3-341F9A6DAE17}" type="slidenum">
              <a:rPr lang="en-US" altLang="ja-JP" smtClean="0"/>
              <a:pPr/>
              <a:t>16</a:t>
            </a:fld>
            <a:endParaRPr lang="en-US" altLang="ja-JP"/>
          </a:p>
        </p:txBody>
      </p:sp>
      <p:pic>
        <p:nvPicPr>
          <p:cNvPr id="5" name="図 4"/>
          <p:cNvPicPr>
            <a:picLocks noChangeAspect="1"/>
          </p:cNvPicPr>
          <p:nvPr/>
        </p:nvPicPr>
        <p:blipFill>
          <a:blip r:embed="rId3"/>
          <a:stretch>
            <a:fillRect/>
          </a:stretch>
        </p:blipFill>
        <p:spPr>
          <a:xfrm>
            <a:off x="547141" y="1718429"/>
            <a:ext cx="7540328" cy="4734758"/>
          </a:xfrm>
          <a:prstGeom prst="rect">
            <a:avLst/>
          </a:prstGeom>
        </p:spPr>
      </p:pic>
    </p:spTree>
    <p:extLst>
      <p:ext uri="{BB962C8B-B14F-4D97-AF65-F5344CB8AC3E}">
        <p14:creationId xmlns:p14="http://schemas.microsoft.com/office/powerpoint/2010/main" val="41204400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同名メソッドの区別</a:t>
            </a:r>
            <a:endParaRPr kumimoji="1" lang="ja-JP" altLang="en-US" dirty="0"/>
          </a:p>
        </p:txBody>
      </p:sp>
      <p:sp>
        <p:nvSpPr>
          <p:cNvPr id="3" name="コンテンツ プレースホルダー 2"/>
          <p:cNvSpPr>
            <a:spLocks noGrp="1"/>
          </p:cNvSpPr>
          <p:nvPr>
            <p:ph idx="1"/>
          </p:nvPr>
        </p:nvSpPr>
        <p:spPr>
          <a:xfrm>
            <a:off x="223044" y="1615190"/>
            <a:ext cx="8686800" cy="4525963"/>
          </a:xfrm>
        </p:spPr>
        <p:txBody>
          <a:bodyPr/>
          <a:lstStyle/>
          <a:p>
            <a:r>
              <a:rPr kumimoji="1" lang="ja-JP" altLang="en-US" sz="2800" dirty="0" smtClean="0"/>
              <a:t>トークンを用いてインスタンス名を</a:t>
            </a:r>
            <a:r>
              <a:rPr lang="ja-JP" altLang="en-US" sz="2800" dirty="0" smtClean="0"/>
              <a:t>置換</a:t>
            </a:r>
            <a:endParaRPr kumimoji="1" lang="en-US" altLang="ja-JP" sz="2800" dirty="0" smtClean="0"/>
          </a:p>
          <a:p>
            <a:pPr lvl="1"/>
            <a:r>
              <a:rPr kumimoji="1" lang="ja-JP" altLang="en-US" sz="2400" dirty="0" smtClean="0"/>
              <a:t>同名メソッドを区別できる</a:t>
            </a:r>
            <a:endParaRPr kumimoji="1" lang="en-US" altLang="ja-JP" sz="2400"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17</a:t>
            </a:fld>
            <a:endParaRPr lang="en-US" altLang="ja-JP" dirty="0"/>
          </a:p>
        </p:txBody>
      </p:sp>
      <p:sp>
        <p:nvSpPr>
          <p:cNvPr id="5" name="テキスト ボックス 4"/>
          <p:cNvSpPr txBox="1"/>
          <p:nvPr/>
        </p:nvSpPr>
        <p:spPr>
          <a:xfrm>
            <a:off x="4091747" y="3319904"/>
            <a:ext cx="4626588" cy="1477328"/>
          </a:xfrm>
          <a:prstGeom prst="rect">
            <a:avLst/>
          </a:prstGeom>
          <a:noFill/>
        </p:spPr>
        <p:txBody>
          <a:bodyPr wrap="none" rtlCol="0">
            <a:spAutoFit/>
          </a:bodyPr>
          <a:lstStyle/>
          <a:p>
            <a:pPr lvl="0" eaLnBrk="0" hangingPunct="0"/>
            <a:r>
              <a:rPr kumimoji="0" lang="ja-JP" altLang="ja-JP" b="1" dirty="0">
                <a:latin typeface="Arial Unicode MS"/>
              </a:rPr>
              <a:t>File file = new File</a:t>
            </a:r>
            <a:r>
              <a:rPr kumimoji="0" lang="ja-JP" altLang="ja-JP" b="1" dirty="0" smtClean="0">
                <a:latin typeface="Arial Unicode MS"/>
              </a:rPr>
              <a:t>(“</a:t>
            </a:r>
            <a:r>
              <a:rPr kumimoji="0" lang="ja-JP" altLang="en-US" b="1" dirty="0">
                <a:latin typeface="Arial Unicode MS"/>
              </a:rPr>
              <a:t>～</a:t>
            </a:r>
            <a:r>
              <a:rPr kumimoji="0" lang="ja-JP" altLang="ja-JP" b="1" dirty="0" smtClean="0">
                <a:latin typeface="Arial Unicode MS"/>
              </a:rPr>
              <a:t>"</a:t>
            </a:r>
            <a:r>
              <a:rPr kumimoji="0" lang="ja-JP" altLang="ja-JP" b="1" dirty="0">
                <a:latin typeface="Arial Unicode MS"/>
              </a:rPr>
              <a:t>); </a:t>
            </a:r>
            <a:endParaRPr kumimoji="0" lang="en-US" altLang="ja-JP" b="1" dirty="0" smtClean="0">
              <a:latin typeface="Arial Unicode MS"/>
            </a:endParaRPr>
          </a:p>
          <a:p>
            <a:pPr lvl="0" eaLnBrk="0" hangingPunct="0"/>
            <a:r>
              <a:rPr kumimoji="0" lang="en-US" altLang="ja-JP" b="1" dirty="0" err="1" smtClean="0">
                <a:latin typeface="Arial Unicode MS"/>
              </a:rPr>
              <a:t>FileReader</a:t>
            </a:r>
            <a:r>
              <a:rPr kumimoji="0" lang="en-US" altLang="ja-JP" b="1" dirty="0" smtClean="0">
                <a:latin typeface="Arial Unicode MS"/>
              </a:rPr>
              <a:t> </a:t>
            </a:r>
            <a:r>
              <a:rPr kumimoji="0" lang="en-US" altLang="ja-JP" b="1" dirty="0" err="1" smtClean="0">
                <a:latin typeface="Arial Unicode MS"/>
              </a:rPr>
              <a:t>fr</a:t>
            </a:r>
            <a:r>
              <a:rPr kumimoji="0" lang="en-US" altLang="ja-JP" b="1" dirty="0" smtClean="0">
                <a:latin typeface="Arial Unicode MS"/>
              </a:rPr>
              <a:t> = new </a:t>
            </a:r>
            <a:r>
              <a:rPr kumimoji="0" lang="en-US" altLang="ja-JP" b="1" dirty="0" err="1" smtClean="0">
                <a:latin typeface="Arial Unicode MS"/>
              </a:rPr>
              <a:t>FileReader</a:t>
            </a:r>
            <a:r>
              <a:rPr kumimoji="0" lang="en-US" altLang="ja-JP" b="1" dirty="0" smtClean="0">
                <a:latin typeface="Arial Unicode MS"/>
              </a:rPr>
              <a:t>(file);</a:t>
            </a:r>
          </a:p>
          <a:p>
            <a:pPr lvl="0" eaLnBrk="0" hangingPunct="0"/>
            <a:r>
              <a:rPr kumimoji="0" lang="ja-JP" altLang="ja-JP" b="1" dirty="0" smtClean="0">
                <a:latin typeface="Arial Unicode MS"/>
              </a:rPr>
              <a:t>BufferedReader </a:t>
            </a:r>
            <a:r>
              <a:rPr kumimoji="0" lang="ja-JP" altLang="ja-JP" b="1" u="sng" dirty="0">
                <a:latin typeface="Arial Unicode MS"/>
              </a:rPr>
              <a:t>br</a:t>
            </a:r>
            <a:r>
              <a:rPr kumimoji="0" lang="ja-JP" altLang="ja-JP" b="1" dirty="0">
                <a:latin typeface="Arial Unicode MS"/>
              </a:rPr>
              <a:t> = new BufferedReader</a:t>
            </a:r>
            <a:r>
              <a:rPr kumimoji="0" lang="ja-JP" altLang="ja-JP" b="1" dirty="0" smtClean="0">
                <a:latin typeface="Arial Unicode MS"/>
              </a:rPr>
              <a:t>(</a:t>
            </a:r>
            <a:r>
              <a:rPr kumimoji="0" lang="en-US" altLang="ja-JP" b="1" dirty="0" err="1" smtClean="0">
                <a:latin typeface="Arial Unicode MS"/>
              </a:rPr>
              <a:t>fr</a:t>
            </a:r>
            <a:r>
              <a:rPr kumimoji="0" lang="ja-JP" altLang="ja-JP" b="1" dirty="0" smtClean="0">
                <a:latin typeface="Arial Unicode MS"/>
              </a:rPr>
              <a:t>)</a:t>
            </a:r>
            <a:r>
              <a:rPr kumimoji="0" lang="ja-JP" altLang="ja-JP" b="1" dirty="0">
                <a:latin typeface="Arial Unicode MS"/>
              </a:rPr>
              <a:t>; </a:t>
            </a:r>
            <a:endParaRPr kumimoji="0" lang="en-US" altLang="ja-JP" b="1" dirty="0" smtClean="0">
              <a:latin typeface="Arial Unicode MS"/>
            </a:endParaRPr>
          </a:p>
          <a:p>
            <a:pPr lvl="0" eaLnBrk="0" hangingPunct="0"/>
            <a:r>
              <a:rPr kumimoji="0" lang="en-US" altLang="ja-JP" b="1" dirty="0" smtClean="0">
                <a:latin typeface="Arial Unicode MS"/>
              </a:rPr>
              <a:t>String </a:t>
            </a:r>
            <a:r>
              <a:rPr kumimoji="0" lang="en-US" altLang="ja-JP" b="1" dirty="0" err="1" smtClean="0">
                <a:latin typeface="Arial Unicode MS"/>
              </a:rPr>
              <a:t>str</a:t>
            </a:r>
            <a:r>
              <a:rPr kumimoji="0" lang="en-US" altLang="ja-JP" b="1" dirty="0" smtClean="0">
                <a:latin typeface="Arial Unicode MS"/>
              </a:rPr>
              <a:t> = </a:t>
            </a:r>
            <a:r>
              <a:rPr kumimoji="0" lang="en-US" altLang="ja-JP" b="1" dirty="0" err="1" smtClean="0">
                <a:latin typeface="Arial Unicode MS"/>
              </a:rPr>
              <a:t>br.readLine</a:t>
            </a:r>
            <a:r>
              <a:rPr kumimoji="0" lang="en-US" altLang="ja-JP" b="1" dirty="0" smtClean="0">
                <a:latin typeface="Arial Unicode MS"/>
              </a:rPr>
              <a:t>();</a:t>
            </a:r>
          </a:p>
          <a:p>
            <a:pPr lvl="0" eaLnBrk="0" hangingPunct="0"/>
            <a:r>
              <a:rPr kumimoji="0" lang="en-US" altLang="ja-JP" b="1" dirty="0" err="1">
                <a:solidFill>
                  <a:srgbClr val="FF0000"/>
                </a:solidFill>
                <a:latin typeface="Arial Unicode MS"/>
              </a:rPr>
              <a:t>f</a:t>
            </a:r>
            <a:r>
              <a:rPr kumimoji="0" lang="en-US" altLang="ja-JP" b="1" dirty="0" err="1" smtClean="0">
                <a:solidFill>
                  <a:srgbClr val="FF0000"/>
                </a:solidFill>
                <a:latin typeface="Arial Unicode MS"/>
              </a:rPr>
              <a:t>r.close</a:t>
            </a:r>
            <a:r>
              <a:rPr kumimoji="0" lang="en-US" altLang="ja-JP" b="1" dirty="0" smtClean="0">
                <a:solidFill>
                  <a:srgbClr val="FF0000"/>
                </a:solidFill>
                <a:latin typeface="Arial Unicode MS"/>
              </a:rPr>
              <a:t>();</a:t>
            </a:r>
          </a:p>
        </p:txBody>
      </p:sp>
      <p:sp>
        <p:nvSpPr>
          <p:cNvPr id="7" name="フローチャート: 書類 6"/>
          <p:cNvSpPr/>
          <p:nvPr/>
        </p:nvSpPr>
        <p:spPr>
          <a:xfrm>
            <a:off x="3942947" y="3171418"/>
            <a:ext cx="4805766" cy="1850288"/>
          </a:xfrm>
          <a:prstGeom prst="flowChartDocumen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正方形/長方形 7"/>
          <p:cNvSpPr/>
          <p:nvPr/>
        </p:nvSpPr>
        <p:spPr>
          <a:xfrm>
            <a:off x="637517" y="3577083"/>
            <a:ext cx="2630339" cy="923330"/>
          </a:xfrm>
          <a:prstGeom prst="rect">
            <a:avLst/>
          </a:prstGeom>
          <a:ln w="3810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9" name="テキスト ボックス 8"/>
          <p:cNvSpPr txBox="1"/>
          <p:nvPr/>
        </p:nvSpPr>
        <p:spPr>
          <a:xfrm>
            <a:off x="740388" y="3577083"/>
            <a:ext cx="2407546" cy="923330"/>
          </a:xfrm>
          <a:prstGeom prst="rect">
            <a:avLst/>
          </a:prstGeom>
          <a:noFill/>
        </p:spPr>
        <p:txBody>
          <a:bodyPr wrap="square" rtlCol="0">
            <a:spAutoFit/>
          </a:bodyPr>
          <a:lstStyle/>
          <a:p>
            <a:r>
              <a:rPr kumimoji="1" lang="en-US" altLang="ja-JP" b="1" u="sng" dirty="0" smtClean="0"/>
              <a:t>$a</a:t>
            </a:r>
            <a:r>
              <a:rPr kumimoji="1" lang="en-US" altLang="ja-JP" b="1" dirty="0" smtClean="0"/>
              <a:t>=</a:t>
            </a:r>
            <a:r>
              <a:rPr kumimoji="1" lang="en-US" altLang="ja-JP" b="1" dirty="0" err="1" smtClean="0"/>
              <a:t>BufferedReader</a:t>
            </a:r>
            <a:r>
              <a:rPr kumimoji="1" lang="en-US" altLang="ja-JP" b="1" dirty="0" smtClean="0"/>
              <a:t>;</a:t>
            </a:r>
            <a:endParaRPr kumimoji="1" lang="en-US" altLang="ja-JP" b="1" u="sng" dirty="0" smtClean="0"/>
          </a:p>
          <a:p>
            <a:r>
              <a:rPr lang="en-US" altLang="ja-JP" b="1" u="sng" dirty="0" smtClean="0"/>
              <a:t>$</a:t>
            </a:r>
            <a:r>
              <a:rPr lang="en-US" altLang="ja-JP" b="1" u="sng" dirty="0" err="1" smtClean="0"/>
              <a:t>a</a:t>
            </a:r>
            <a:r>
              <a:rPr lang="en-US" altLang="ja-JP" b="1" dirty="0" err="1" smtClean="0"/>
              <a:t>.readLine</a:t>
            </a:r>
            <a:r>
              <a:rPr lang="en-US" altLang="ja-JP" b="1" dirty="0" smtClean="0"/>
              <a:t>;</a:t>
            </a:r>
          </a:p>
          <a:p>
            <a:r>
              <a:rPr kumimoji="1" lang="en-US" altLang="ja-JP" b="1" u="sng" dirty="0" smtClean="0"/>
              <a:t>$</a:t>
            </a:r>
            <a:r>
              <a:rPr lang="en-US" altLang="ja-JP" b="1" u="sng" dirty="0" err="1" smtClean="0"/>
              <a:t>a</a:t>
            </a:r>
            <a:r>
              <a:rPr kumimoji="1" lang="en-US" altLang="ja-JP" b="1" dirty="0" err="1" smtClean="0"/>
              <a:t>.close</a:t>
            </a:r>
            <a:r>
              <a:rPr kumimoji="1" lang="en-US" altLang="ja-JP" b="1" dirty="0" smtClean="0"/>
              <a:t>;</a:t>
            </a:r>
            <a:endParaRPr kumimoji="1" lang="ja-JP" altLang="en-US" b="1" dirty="0"/>
          </a:p>
        </p:txBody>
      </p:sp>
      <p:sp>
        <p:nvSpPr>
          <p:cNvPr id="10" name="テキスト ボックス 9"/>
          <p:cNvSpPr txBox="1"/>
          <p:nvPr/>
        </p:nvSpPr>
        <p:spPr>
          <a:xfrm>
            <a:off x="627285" y="4551194"/>
            <a:ext cx="1338828" cy="369332"/>
          </a:xfrm>
          <a:prstGeom prst="rect">
            <a:avLst/>
          </a:prstGeom>
          <a:noFill/>
        </p:spPr>
        <p:txBody>
          <a:bodyPr wrap="none" rtlCol="0">
            <a:spAutoFit/>
          </a:bodyPr>
          <a:lstStyle/>
          <a:p>
            <a:r>
              <a:rPr lang="ja-JP" altLang="en-US" b="1" dirty="0" smtClean="0"/>
              <a:t>検索</a:t>
            </a:r>
            <a:r>
              <a:rPr lang="ja-JP" altLang="en-US" b="1" dirty="0"/>
              <a:t>クエリ</a:t>
            </a:r>
            <a:endParaRPr kumimoji="1" lang="ja-JP" altLang="en-US" b="1" dirty="0"/>
          </a:p>
        </p:txBody>
      </p:sp>
      <p:sp>
        <p:nvSpPr>
          <p:cNvPr id="12" name="テキスト ボックス 11"/>
          <p:cNvSpPr txBox="1"/>
          <p:nvPr/>
        </p:nvSpPr>
        <p:spPr>
          <a:xfrm>
            <a:off x="1447740" y="2774271"/>
            <a:ext cx="2589170" cy="369332"/>
          </a:xfrm>
          <a:prstGeom prst="rect">
            <a:avLst/>
          </a:prstGeom>
          <a:noFill/>
        </p:spPr>
        <p:txBody>
          <a:bodyPr wrap="none" rtlCol="0">
            <a:spAutoFit/>
          </a:bodyPr>
          <a:lstStyle/>
          <a:p>
            <a:r>
              <a:rPr kumimoji="1" lang="en-US" altLang="ja-JP" b="1" dirty="0" smtClean="0"/>
              <a:t>$a</a:t>
            </a:r>
            <a:r>
              <a:rPr kumimoji="1" lang="ja-JP" altLang="en-US" b="1" dirty="0" smtClean="0"/>
              <a:t>に</a:t>
            </a:r>
            <a:r>
              <a:rPr lang="en-US" altLang="ja-JP" b="1" dirty="0" err="1" smtClean="0"/>
              <a:t>br</a:t>
            </a:r>
            <a:r>
              <a:rPr kumimoji="1" lang="ja-JP" altLang="en-US" b="1" dirty="0" smtClean="0"/>
              <a:t>が割り当てられる</a:t>
            </a:r>
            <a:endParaRPr kumimoji="1" lang="ja-JP" altLang="en-US" b="1" dirty="0"/>
          </a:p>
        </p:txBody>
      </p:sp>
      <p:cxnSp>
        <p:nvCxnSpPr>
          <p:cNvPr id="13" name="直線矢印コネクタ 12"/>
          <p:cNvCxnSpPr>
            <a:endCxn id="12" idx="2"/>
          </p:cNvCxnSpPr>
          <p:nvPr/>
        </p:nvCxnSpPr>
        <p:spPr>
          <a:xfrm flipH="1" flipV="1">
            <a:off x="2742325" y="3143603"/>
            <a:ext cx="2976423" cy="921666"/>
          </a:xfrm>
          <a:prstGeom prst="straightConnector1">
            <a:avLst/>
          </a:prstGeom>
          <a:ln w="28575">
            <a:solidFill>
              <a:schemeClr val="tx1"/>
            </a:solidFill>
            <a:tailEnd type="triangle"/>
          </a:ln>
        </p:spPr>
        <p:style>
          <a:lnRef idx="1">
            <a:schemeClr val="dk1"/>
          </a:lnRef>
          <a:fillRef idx="0">
            <a:schemeClr val="dk1"/>
          </a:fillRef>
          <a:effectRef idx="0">
            <a:schemeClr val="dk1"/>
          </a:effectRef>
          <a:fontRef idx="minor">
            <a:schemeClr val="tx1"/>
          </a:fontRef>
        </p:style>
      </p:cxnSp>
      <p:cxnSp>
        <p:nvCxnSpPr>
          <p:cNvPr id="14" name="直線矢印コネクタ 13"/>
          <p:cNvCxnSpPr/>
          <p:nvPr/>
        </p:nvCxnSpPr>
        <p:spPr>
          <a:xfrm flipH="1">
            <a:off x="931374" y="3112825"/>
            <a:ext cx="1372295" cy="535386"/>
          </a:xfrm>
          <a:prstGeom prst="straightConnector1">
            <a:avLst/>
          </a:prstGeom>
          <a:ln w="28575">
            <a:tailEnd type="triangle"/>
          </a:ln>
        </p:spPr>
        <p:style>
          <a:lnRef idx="1">
            <a:schemeClr val="dk1"/>
          </a:lnRef>
          <a:fillRef idx="0">
            <a:schemeClr val="dk1"/>
          </a:fillRef>
          <a:effectRef idx="0">
            <a:schemeClr val="dk1"/>
          </a:effectRef>
          <a:fontRef idx="minor">
            <a:schemeClr val="tx1"/>
          </a:fontRef>
        </p:style>
      </p:cxnSp>
      <p:cxnSp>
        <p:nvCxnSpPr>
          <p:cNvPr id="19" name="直線矢印コネクタ 18"/>
          <p:cNvCxnSpPr/>
          <p:nvPr/>
        </p:nvCxnSpPr>
        <p:spPr>
          <a:xfrm>
            <a:off x="1888761" y="4369633"/>
            <a:ext cx="1768839" cy="1419033"/>
          </a:xfrm>
          <a:prstGeom prst="straightConnector1">
            <a:avLst/>
          </a:prstGeom>
          <a:ln w="28575">
            <a:tailEnd type="triangle"/>
          </a:ln>
        </p:spPr>
        <p:style>
          <a:lnRef idx="1">
            <a:schemeClr val="dk1"/>
          </a:lnRef>
          <a:fillRef idx="0">
            <a:schemeClr val="dk1"/>
          </a:fillRef>
          <a:effectRef idx="0">
            <a:schemeClr val="dk1"/>
          </a:effectRef>
          <a:fontRef idx="minor">
            <a:schemeClr val="tx1"/>
          </a:fontRef>
        </p:style>
      </p:cxnSp>
      <p:sp>
        <p:nvSpPr>
          <p:cNvPr id="20" name="テキスト ボックス 19"/>
          <p:cNvSpPr txBox="1"/>
          <p:nvPr/>
        </p:nvSpPr>
        <p:spPr>
          <a:xfrm>
            <a:off x="2094453" y="5848112"/>
            <a:ext cx="5315879" cy="400110"/>
          </a:xfrm>
          <a:prstGeom prst="rect">
            <a:avLst/>
          </a:prstGeom>
          <a:noFill/>
        </p:spPr>
        <p:txBody>
          <a:bodyPr wrap="none" rtlCol="0">
            <a:spAutoFit/>
          </a:bodyPr>
          <a:lstStyle/>
          <a:p>
            <a:r>
              <a:rPr lang="ja-JP" altLang="en-US" sz="2000" b="1" dirty="0" smtClean="0"/>
              <a:t>インスタンス</a:t>
            </a:r>
            <a:r>
              <a:rPr lang="ja-JP" altLang="en-US" sz="2000" b="1" dirty="0"/>
              <a:t>名</a:t>
            </a:r>
            <a:r>
              <a:rPr lang="ja-JP" altLang="en-US" sz="2000" b="1" dirty="0" smtClean="0"/>
              <a:t>が異なるため，検索に一致しない</a:t>
            </a:r>
            <a:endParaRPr kumimoji="1" lang="ja-JP" altLang="en-US" sz="2000" b="1" dirty="0"/>
          </a:p>
        </p:txBody>
      </p:sp>
      <p:cxnSp>
        <p:nvCxnSpPr>
          <p:cNvPr id="24" name="直線矢印コネクタ 23"/>
          <p:cNvCxnSpPr/>
          <p:nvPr/>
        </p:nvCxnSpPr>
        <p:spPr>
          <a:xfrm flipH="1">
            <a:off x="3869636" y="4797232"/>
            <a:ext cx="719067" cy="1002491"/>
          </a:xfrm>
          <a:prstGeom prst="straightConnector1">
            <a:avLst/>
          </a:prstGeom>
          <a:ln w="28575">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14465723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必須条件の指定</a:t>
            </a:r>
            <a:endParaRPr kumimoji="1" lang="ja-JP" altLang="en-US" dirty="0"/>
          </a:p>
        </p:txBody>
      </p:sp>
      <p:sp>
        <p:nvSpPr>
          <p:cNvPr id="3" name="コンテンツ プレースホルダー 2"/>
          <p:cNvSpPr>
            <a:spLocks noGrp="1"/>
          </p:cNvSpPr>
          <p:nvPr>
            <p:ph idx="1"/>
          </p:nvPr>
        </p:nvSpPr>
        <p:spPr>
          <a:xfrm>
            <a:off x="298962" y="1631025"/>
            <a:ext cx="8229600" cy="4525963"/>
          </a:xfrm>
        </p:spPr>
        <p:txBody>
          <a:bodyPr/>
          <a:lstStyle/>
          <a:p>
            <a:r>
              <a:rPr lang="ja-JP" altLang="en-US" sz="2800" dirty="0" smtClean="0"/>
              <a:t>必須条件を指定する</a:t>
            </a:r>
            <a:r>
              <a:rPr lang="en-US" altLang="ja-JP" sz="2800" dirty="0" smtClean="0"/>
              <a:t>-e</a:t>
            </a:r>
            <a:r>
              <a:rPr lang="ja-JP" altLang="en-US" sz="2800" dirty="0" smtClean="0"/>
              <a:t>オプション入力</a:t>
            </a:r>
            <a:endParaRPr lang="en-US" altLang="ja-JP" sz="2800" dirty="0" smtClean="0"/>
          </a:p>
          <a:p>
            <a:pPr lvl="1"/>
            <a:r>
              <a:rPr kumimoji="1" lang="ja-JP" altLang="en-US" sz="2400" dirty="0" smtClean="0"/>
              <a:t>関心の無い検索対象を除外できる</a:t>
            </a:r>
            <a:endParaRPr kumimoji="1" lang="ja-JP" altLang="en-US" sz="24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18</a:t>
            </a:fld>
            <a:endParaRPr lang="en-US" altLang="ja-JP"/>
          </a:p>
        </p:txBody>
      </p:sp>
      <p:grpSp>
        <p:nvGrpSpPr>
          <p:cNvPr id="11" name="グループ化 10"/>
          <p:cNvGrpSpPr/>
          <p:nvPr/>
        </p:nvGrpSpPr>
        <p:grpSpPr>
          <a:xfrm>
            <a:off x="210297" y="3702644"/>
            <a:ext cx="3019648" cy="1131683"/>
            <a:chOff x="187812" y="3382211"/>
            <a:chExt cx="2772745" cy="923330"/>
          </a:xfrm>
        </p:grpSpPr>
        <p:sp>
          <p:nvSpPr>
            <p:cNvPr id="5" name="正方形/長方形 4"/>
            <p:cNvSpPr/>
            <p:nvPr/>
          </p:nvSpPr>
          <p:spPr>
            <a:xfrm>
              <a:off x="187812" y="3382211"/>
              <a:ext cx="2772745" cy="923330"/>
            </a:xfrm>
            <a:prstGeom prst="rect">
              <a:avLst/>
            </a:prstGeom>
            <a:ln w="3810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6" name="テキスト ボックス 5"/>
            <p:cNvSpPr txBox="1"/>
            <p:nvPr/>
          </p:nvSpPr>
          <p:spPr>
            <a:xfrm>
              <a:off x="269227" y="3382211"/>
              <a:ext cx="2609914" cy="828670"/>
            </a:xfrm>
            <a:prstGeom prst="rect">
              <a:avLst/>
            </a:prstGeom>
            <a:noFill/>
          </p:spPr>
          <p:txBody>
            <a:bodyPr wrap="square" rtlCol="0">
              <a:spAutoFit/>
            </a:bodyPr>
            <a:lstStyle/>
            <a:p>
              <a:r>
                <a:rPr kumimoji="1" lang="en-US" altLang="ja-JP" sz="2000" b="1" u="sng" dirty="0" smtClean="0"/>
                <a:t>$a</a:t>
              </a:r>
              <a:r>
                <a:rPr kumimoji="1" lang="en-US" altLang="ja-JP" sz="2000" b="1" dirty="0" smtClean="0"/>
                <a:t>=</a:t>
              </a:r>
              <a:r>
                <a:rPr kumimoji="1" lang="en-US" altLang="ja-JP" sz="2000" b="1" dirty="0" err="1" smtClean="0"/>
                <a:t>BufferedReader</a:t>
              </a:r>
              <a:r>
                <a:rPr kumimoji="1" lang="en-US" altLang="ja-JP" sz="2000" b="1" dirty="0" smtClean="0"/>
                <a:t>;</a:t>
              </a:r>
              <a:r>
                <a:rPr kumimoji="1" lang="en-US" altLang="ja-JP" sz="2000" b="1" dirty="0" smtClean="0">
                  <a:solidFill>
                    <a:srgbClr val="FF0000"/>
                  </a:solidFill>
                </a:rPr>
                <a:t>-e</a:t>
              </a:r>
              <a:endParaRPr kumimoji="1" lang="en-US" altLang="ja-JP" sz="2000" b="1" u="sng" dirty="0" smtClean="0">
                <a:solidFill>
                  <a:srgbClr val="FF0000"/>
                </a:solidFill>
              </a:endParaRPr>
            </a:p>
            <a:p>
              <a:r>
                <a:rPr lang="en-US" altLang="ja-JP" sz="2000" b="1" u="sng" dirty="0" smtClean="0"/>
                <a:t>$</a:t>
              </a:r>
              <a:r>
                <a:rPr lang="en-US" altLang="ja-JP" sz="2000" b="1" u="sng" dirty="0" err="1" smtClean="0"/>
                <a:t>a</a:t>
              </a:r>
              <a:r>
                <a:rPr lang="en-US" altLang="ja-JP" sz="2000" b="1" dirty="0" err="1" smtClean="0"/>
                <a:t>.readLine</a:t>
              </a:r>
              <a:r>
                <a:rPr lang="en-US" altLang="ja-JP" sz="2000" b="1" dirty="0" smtClean="0"/>
                <a:t>;</a:t>
              </a:r>
              <a:r>
                <a:rPr lang="en-US" altLang="ja-JP" sz="2000" b="1" dirty="0" smtClean="0">
                  <a:solidFill>
                    <a:srgbClr val="FF0000"/>
                  </a:solidFill>
                </a:rPr>
                <a:t>-e</a:t>
              </a:r>
            </a:p>
            <a:p>
              <a:r>
                <a:rPr kumimoji="1" lang="en-US" altLang="ja-JP" sz="2000" b="1" u="sng" dirty="0" smtClean="0"/>
                <a:t>$</a:t>
              </a:r>
              <a:r>
                <a:rPr lang="en-US" altLang="ja-JP" sz="2000" b="1" u="sng" dirty="0" err="1" smtClean="0"/>
                <a:t>a</a:t>
              </a:r>
              <a:r>
                <a:rPr kumimoji="1" lang="en-US" altLang="ja-JP" sz="2000" b="1" dirty="0" err="1" smtClean="0"/>
                <a:t>.close</a:t>
              </a:r>
              <a:r>
                <a:rPr kumimoji="1" lang="en-US" altLang="ja-JP" sz="2000" b="1" dirty="0" smtClean="0"/>
                <a:t>;</a:t>
              </a:r>
              <a:endParaRPr kumimoji="1" lang="ja-JP" altLang="en-US" sz="2000" b="1" dirty="0"/>
            </a:p>
          </p:txBody>
        </p:sp>
      </p:grpSp>
      <p:sp>
        <p:nvSpPr>
          <p:cNvPr id="7" name="フローチャート: 書類 6"/>
          <p:cNvSpPr/>
          <p:nvPr/>
        </p:nvSpPr>
        <p:spPr>
          <a:xfrm>
            <a:off x="5015128" y="2640399"/>
            <a:ext cx="3311908" cy="1071798"/>
          </a:xfrm>
          <a:prstGeom prst="flowChartDocument">
            <a:avLst/>
          </a:prstGeom>
          <a:ln w="38100"/>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8" name="フローチャート: 書類 7"/>
          <p:cNvSpPr/>
          <p:nvPr/>
        </p:nvSpPr>
        <p:spPr>
          <a:xfrm>
            <a:off x="5015128" y="4015670"/>
            <a:ext cx="3311908" cy="1071798"/>
          </a:xfrm>
          <a:prstGeom prst="flowChartDocument">
            <a:avLst/>
          </a:prstGeom>
          <a:ln w="38100"/>
        </p:spPr>
        <p:style>
          <a:lnRef idx="2">
            <a:schemeClr val="dk1"/>
          </a:lnRef>
          <a:fillRef idx="1">
            <a:schemeClr val="lt1"/>
          </a:fillRef>
          <a:effectRef idx="0">
            <a:schemeClr val="dk1"/>
          </a:effectRef>
          <a:fontRef idx="minor">
            <a:schemeClr val="dk1"/>
          </a:fontRef>
        </p:style>
        <p:txBody>
          <a:bodyPr rtlCol="0" anchor="ctr"/>
          <a:lstStyle/>
          <a:p>
            <a:r>
              <a:rPr lang="en-US" altLang="ja-JP" b="1" dirty="0" err="1"/>
              <a:t>br</a:t>
            </a:r>
            <a:r>
              <a:rPr lang="en-US" altLang="ja-JP" b="1" dirty="0"/>
              <a:t> = new </a:t>
            </a:r>
            <a:r>
              <a:rPr lang="en-US" altLang="ja-JP" b="1" dirty="0" err="1"/>
              <a:t>BufferedReader</a:t>
            </a:r>
            <a:r>
              <a:rPr lang="en-US" altLang="ja-JP" b="1" dirty="0"/>
              <a:t>(</a:t>
            </a:r>
            <a:r>
              <a:rPr lang="en-US" altLang="ja-JP" b="1" dirty="0" err="1"/>
              <a:t>fr</a:t>
            </a:r>
            <a:r>
              <a:rPr lang="en-US" altLang="ja-JP" b="1" dirty="0"/>
              <a:t>);</a:t>
            </a:r>
          </a:p>
          <a:p>
            <a:endParaRPr lang="en-US" altLang="ja-JP" b="1" dirty="0"/>
          </a:p>
          <a:p>
            <a:r>
              <a:rPr lang="en-US" altLang="ja-JP" b="1" dirty="0" err="1"/>
              <a:t>br.close</a:t>
            </a:r>
            <a:r>
              <a:rPr lang="en-US" altLang="ja-JP" b="1" dirty="0"/>
              <a:t>();</a:t>
            </a:r>
            <a:endParaRPr lang="ja-JP" altLang="en-US" b="1" dirty="0"/>
          </a:p>
        </p:txBody>
      </p:sp>
      <p:sp>
        <p:nvSpPr>
          <p:cNvPr id="9" name="フローチャート: 書類 8"/>
          <p:cNvSpPr/>
          <p:nvPr/>
        </p:nvSpPr>
        <p:spPr>
          <a:xfrm>
            <a:off x="5015128" y="5390941"/>
            <a:ext cx="3311908" cy="1071798"/>
          </a:xfrm>
          <a:prstGeom prst="flowChartDocument">
            <a:avLst/>
          </a:prstGeom>
          <a:ln w="38100"/>
        </p:spPr>
        <p:style>
          <a:lnRef idx="2">
            <a:schemeClr val="dk1"/>
          </a:lnRef>
          <a:fillRef idx="1">
            <a:schemeClr val="lt1"/>
          </a:fillRef>
          <a:effectRef idx="0">
            <a:schemeClr val="dk1"/>
          </a:effectRef>
          <a:fontRef idx="minor">
            <a:schemeClr val="dk1"/>
          </a:fontRef>
        </p:style>
        <p:txBody>
          <a:bodyPr rtlCol="0" anchor="ctr"/>
          <a:lstStyle/>
          <a:p>
            <a:r>
              <a:rPr lang="en-US" altLang="ja-JP" b="1" dirty="0" err="1" smtClean="0"/>
              <a:t>br.close</a:t>
            </a:r>
            <a:r>
              <a:rPr lang="en-US" altLang="ja-JP" b="1" dirty="0"/>
              <a:t>();</a:t>
            </a:r>
            <a:endParaRPr lang="ja-JP" altLang="en-US" b="1" dirty="0"/>
          </a:p>
        </p:txBody>
      </p:sp>
      <p:sp>
        <p:nvSpPr>
          <p:cNvPr id="10" name="テキスト ボックス 9"/>
          <p:cNvSpPr txBox="1"/>
          <p:nvPr/>
        </p:nvSpPr>
        <p:spPr>
          <a:xfrm>
            <a:off x="5075088" y="2640399"/>
            <a:ext cx="3417436" cy="923330"/>
          </a:xfrm>
          <a:prstGeom prst="rect">
            <a:avLst/>
          </a:prstGeom>
          <a:noFill/>
        </p:spPr>
        <p:txBody>
          <a:bodyPr wrap="square" rtlCol="0">
            <a:spAutoFit/>
          </a:bodyPr>
          <a:lstStyle/>
          <a:p>
            <a:r>
              <a:rPr lang="en-US" altLang="ja-JP" b="1" dirty="0" err="1"/>
              <a:t>b</a:t>
            </a:r>
            <a:r>
              <a:rPr kumimoji="1" lang="en-US" altLang="ja-JP" b="1" dirty="0" err="1" smtClean="0"/>
              <a:t>r</a:t>
            </a:r>
            <a:r>
              <a:rPr kumimoji="1" lang="en-US" altLang="ja-JP" b="1" dirty="0" smtClean="0"/>
              <a:t> = new </a:t>
            </a:r>
            <a:r>
              <a:rPr kumimoji="1" lang="en-US" altLang="ja-JP" b="1" dirty="0" err="1" smtClean="0"/>
              <a:t>BufferedReader</a:t>
            </a:r>
            <a:r>
              <a:rPr kumimoji="1" lang="en-US" altLang="ja-JP" b="1" dirty="0" smtClean="0"/>
              <a:t>(</a:t>
            </a:r>
            <a:r>
              <a:rPr kumimoji="1" lang="en-US" altLang="ja-JP" b="1" dirty="0" err="1" smtClean="0"/>
              <a:t>fr</a:t>
            </a:r>
            <a:r>
              <a:rPr kumimoji="1" lang="en-US" altLang="ja-JP" b="1" dirty="0" smtClean="0"/>
              <a:t>);</a:t>
            </a:r>
          </a:p>
          <a:p>
            <a:r>
              <a:rPr lang="en-US" altLang="ja-JP" b="1" dirty="0" err="1"/>
              <a:t>b</a:t>
            </a:r>
            <a:r>
              <a:rPr kumimoji="1" lang="en-US" altLang="ja-JP" b="1" dirty="0" err="1" smtClean="0"/>
              <a:t>r.readLine</a:t>
            </a:r>
            <a:r>
              <a:rPr kumimoji="1" lang="en-US" altLang="ja-JP" b="1" dirty="0" smtClean="0"/>
              <a:t>();</a:t>
            </a:r>
          </a:p>
          <a:p>
            <a:r>
              <a:rPr lang="en-US" altLang="ja-JP" b="1" dirty="0" err="1"/>
              <a:t>b</a:t>
            </a:r>
            <a:r>
              <a:rPr lang="en-US" altLang="ja-JP" b="1" dirty="0" err="1" smtClean="0"/>
              <a:t>r.close</a:t>
            </a:r>
            <a:r>
              <a:rPr lang="en-US" altLang="ja-JP" b="1" dirty="0" smtClean="0"/>
              <a:t>();</a:t>
            </a:r>
            <a:endParaRPr kumimoji="1" lang="ja-JP" altLang="en-US" b="1" dirty="0"/>
          </a:p>
        </p:txBody>
      </p:sp>
      <p:sp>
        <p:nvSpPr>
          <p:cNvPr id="12" name="右矢印 11"/>
          <p:cNvSpPr/>
          <p:nvPr/>
        </p:nvSpPr>
        <p:spPr>
          <a:xfrm>
            <a:off x="3376591" y="3954119"/>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テキスト ボックス 12"/>
          <p:cNvSpPr txBox="1"/>
          <p:nvPr/>
        </p:nvSpPr>
        <p:spPr>
          <a:xfrm>
            <a:off x="4354999" y="2809676"/>
            <a:ext cx="596638" cy="584775"/>
          </a:xfrm>
          <a:prstGeom prst="rect">
            <a:avLst/>
          </a:prstGeom>
          <a:noFill/>
        </p:spPr>
        <p:txBody>
          <a:bodyPr wrap="none" rtlCol="0">
            <a:spAutoFit/>
          </a:bodyPr>
          <a:lstStyle/>
          <a:p>
            <a:r>
              <a:rPr lang="ja-JP" altLang="en-US" sz="3200" b="1" dirty="0">
                <a:solidFill>
                  <a:srgbClr val="FF0000"/>
                </a:solidFill>
              </a:rPr>
              <a:t>〇</a:t>
            </a:r>
            <a:endParaRPr kumimoji="1" lang="ja-JP" altLang="en-US" sz="3200" b="1" dirty="0">
              <a:solidFill>
                <a:srgbClr val="FF0000"/>
              </a:solidFill>
            </a:endParaRPr>
          </a:p>
        </p:txBody>
      </p:sp>
      <p:sp>
        <p:nvSpPr>
          <p:cNvPr id="14" name="テキスト ボックス 13"/>
          <p:cNvSpPr txBox="1"/>
          <p:nvPr/>
        </p:nvSpPr>
        <p:spPr>
          <a:xfrm>
            <a:off x="4354999" y="4164310"/>
            <a:ext cx="596638" cy="584775"/>
          </a:xfrm>
          <a:prstGeom prst="rect">
            <a:avLst/>
          </a:prstGeom>
          <a:noFill/>
        </p:spPr>
        <p:txBody>
          <a:bodyPr wrap="none" rtlCol="0">
            <a:spAutoFit/>
          </a:bodyPr>
          <a:lstStyle/>
          <a:p>
            <a:r>
              <a:rPr lang="en-US" altLang="ja-JP" sz="3200" b="1" dirty="0" smtClean="0">
                <a:solidFill>
                  <a:srgbClr val="FF0000"/>
                </a:solidFill>
              </a:rPr>
              <a:t>×</a:t>
            </a:r>
            <a:endParaRPr kumimoji="1" lang="ja-JP" altLang="en-US" sz="3200" b="1" dirty="0">
              <a:solidFill>
                <a:srgbClr val="FF0000"/>
              </a:solidFill>
            </a:endParaRPr>
          </a:p>
        </p:txBody>
      </p:sp>
      <p:sp>
        <p:nvSpPr>
          <p:cNvPr id="15" name="テキスト ボックス 14"/>
          <p:cNvSpPr txBox="1"/>
          <p:nvPr/>
        </p:nvSpPr>
        <p:spPr>
          <a:xfrm>
            <a:off x="4359882" y="5614837"/>
            <a:ext cx="596638" cy="584775"/>
          </a:xfrm>
          <a:prstGeom prst="rect">
            <a:avLst/>
          </a:prstGeom>
          <a:noFill/>
        </p:spPr>
        <p:txBody>
          <a:bodyPr wrap="none" rtlCol="0">
            <a:spAutoFit/>
          </a:bodyPr>
          <a:lstStyle/>
          <a:p>
            <a:r>
              <a:rPr lang="en-US" altLang="ja-JP" sz="3200" b="1" dirty="0" smtClean="0">
                <a:solidFill>
                  <a:srgbClr val="FF0000"/>
                </a:solidFill>
              </a:rPr>
              <a:t>×</a:t>
            </a:r>
            <a:endParaRPr kumimoji="1" lang="ja-JP" altLang="en-US" sz="3200" b="1" dirty="0">
              <a:solidFill>
                <a:srgbClr val="FF0000"/>
              </a:solidFill>
            </a:endParaRPr>
          </a:p>
        </p:txBody>
      </p:sp>
    </p:spTree>
    <p:extLst>
      <p:ext uri="{BB962C8B-B14F-4D97-AF65-F5344CB8AC3E}">
        <p14:creationId xmlns:p14="http://schemas.microsoft.com/office/powerpoint/2010/main" val="290740304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提案ツールの入力画面</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19</a:t>
            </a:fld>
            <a:endParaRPr lang="en-US" altLang="ja-JP"/>
          </a:p>
        </p:txBody>
      </p:sp>
      <p:pic>
        <p:nvPicPr>
          <p:cNvPr id="5" name="図 4"/>
          <p:cNvPicPr>
            <a:picLocks noChangeAspect="1"/>
          </p:cNvPicPr>
          <p:nvPr/>
        </p:nvPicPr>
        <p:blipFill>
          <a:blip r:embed="rId2"/>
          <a:stretch>
            <a:fillRect/>
          </a:stretch>
        </p:blipFill>
        <p:spPr>
          <a:xfrm>
            <a:off x="2046821" y="1613315"/>
            <a:ext cx="4815991" cy="4839872"/>
          </a:xfrm>
          <a:prstGeom prst="rect">
            <a:avLst/>
          </a:prstGeom>
        </p:spPr>
      </p:pic>
    </p:spTree>
    <p:extLst>
      <p:ext uri="{BB962C8B-B14F-4D97-AF65-F5344CB8AC3E}">
        <p14:creationId xmlns:p14="http://schemas.microsoft.com/office/powerpoint/2010/main" val="228025811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コーディング</a:t>
            </a:r>
            <a:r>
              <a:rPr lang="ja-JP" altLang="en-US" dirty="0"/>
              <a:t>パターン</a:t>
            </a:r>
            <a:endParaRPr kumimoji="1" lang="ja-JP" altLang="en-US" dirty="0"/>
          </a:p>
        </p:txBody>
      </p:sp>
      <p:sp>
        <p:nvSpPr>
          <p:cNvPr id="3" name="コンテンツ プレースホルダー 2"/>
          <p:cNvSpPr>
            <a:spLocks noGrp="1"/>
          </p:cNvSpPr>
          <p:nvPr>
            <p:ph idx="1"/>
          </p:nvPr>
        </p:nvSpPr>
        <p:spPr>
          <a:xfrm>
            <a:off x="372897" y="1660826"/>
            <a:ext cx="9268495" cy="4525963"/>
          </a:xfrm>
        </p:spPr>
        <p:txBody>
          <a:bodyPr/>
          <a:lstStyle/>
          <a:p>
            <a:r>
              <a:rPr kumimoji="1" lang="ja-JP" altLang="en-US" sz="2400" dirty="0" smtClean="0"/>
              <a:t>ソースコード中に分散して出現する定型的なコード片のこと</a:t>
            </a:r>
            <a:endParaRPr kumimoji="1" lang="en-US" altLang="ja-JP" sz="2400" dirty="0" smtClean="0"/>
          </a:p>
          <a:p>
            <a:pPr lvl="1"/>
            <a:r>
              <a:rPr lang="ja-JP" altLang="en-US" sz="2000" dirty="0"/>
              <a:t>特定</a:t>
            </a:r>
            <a:r>
              <a:rPr lang="ja-JP" altLang="en-US" sz="2000" dirty="0" smtClean="0"/>
              <a:t>の処理を実装するイディオムなどが当てはまる</a:t>
            </a:r>
            <a:endParaRPr lang="en-US" altLang="ja-JP" sz="2000"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a:t>
            </a:fld>
            <a:endParaRPr lang="en-US" altLang="ja-JP" dirty="0"/>
          </a:p>
        </p:txBody>
      </p:sp>
      <p:sp>
        <p:nvSpPr>
          <p:cNvPr id="10" name="テキスト ボックス 9"/>
          <p:cNvSpPr txBox="1"/>
          <p:nvPr/>
        </p:nvSpPr>
        <p:spPr>
          <a:xfrm>
            <a:off x="372534" y="4982062"/>
            <a:ext cx="3264035" cy="707886"/>
          </a:xfrm>
          <a:prstGeom prst="rect">
            <a:avLst/>
          </a:prstGeom>
          <a:noFill/>
        </p:spPr>
        <p:txBody>
          <a:bodyPr wrap="none" rtlCol="0">
            <a:spAutoFit/>
          </a:bodyPr>
          <a:lstStyle/>
          <a:p>
            <a:r>
              <a:rPr lang="en-US" altLang="ja-JP" sz="2000" dirty="0" err="1" smtClean="0"/>
              <a:t>j</a:t>
            </a:r>
            <a:r>
              <a:rPr kumimoji="1" lang="en-US" altLang="ja-JP" sz="2000" dirty="0" err="1" smtClean="0"/>
              <a:t>ava.util.Iterator</a:t>
            </a:r>
            <a:r>
              <a:rPr lang="ja-JP" altLang="en-US" sz="2000" dirty="0" smtClean="0"/>
              <a:t>クラス</a:t>
            </a:r>
            <a:r>
              <a:rPr kumimoji="1" lang="ja-JP" altLang="en-US" sz="2000" dirty="0" smtClean="0"/>
              <a:t>による</a:t>
            </a:r>
            <a:r>
              <a:rPr kumimoji="1" lang="en-US" altLang="ja-JP" sz="2000" dirty="0" smtClean="0"/>
              <a:t/>
            </a:r>
            <a:br>
              <a:rPr kumimoji="1" lang="en-US" altLang="ja-JP" sz="2000" dirty="0" smtClean="0"/>
            </a:br>
            <a:r>
              <a:rPr lang="ja-JP" altLang="en-US" sz="2000" dirty="0" smtClean="0"/>
              <a:t>イディオム的</a:t>
            </a:r>
            <a:r>
              <a:rPr kumimoji="1" lang="ja-JP" altLang="en-US" sz="2000" dirty="0" smtClean="0"/>
              <a:t>実装</a:t>
            </a:r>
            <a:endParaRPr kumimoji="1" lang="ja-JP" altLang="en-US" sz="2000" dirty="0"/>
          </a:p>
        </p:txBody>
      </p:sp>
      <p:sp>
        <p:nvSpPr>
          <p:cNvPr id="14" name="テキスト ボックス 13"/>
          <p:cNvSpPr txBox="1"/>
          <p:nvPr/>
        </p:nvSpPr>
        <p:spPr>
          <a:xfrm>
            <a:off x="5093900" y="5107238"/>
            <a:ext cx="3635932" cy="400110"/>
          </a:xfrm>
          <a:prstGeom prst="rect">
            <a:avLst/>
          </a:prstGeom>
          <a:noFill/>
        </p:spPr>
        <p:txBody>
          <a:bodyPr wrap="none" rtlCol="0">
            <a:spAutoFit/>
          </a:bodyPr>
          <a:lstStyle/>
          <a:p>
            <a:r>
              <a:rPr lang="ja-JP" altLang="en-US" sz="2000" b="1" dirty="0" smtClean="0"/>
              <a:t>形成されるコーディングパターン</a:t>
            </a:r>
            <a:endParaRPr kumimoji="1" lang="ja-JP" altLang="en-US" sz="2000" b="1" dirty="0"/>
          </a:p>
        </p:txBody>
      </p:sp>
      <p:pic>
        <p:nvPicPr>
          <p:cNvPr id="17" name="図 16"/>
          <p:cNvPicPr>
            <a:picLocks noChangeAspect="1"/>
          </p:cNvPicPr>
          <p:nvPr/>
        </p:nvPicPr>
        <p:blipFill rotWithShape="1">
          <a:blip r:embed="rId3"/>
          <a:srcRect l="44428"/>
          <a:stretch/>
        </p:blipFill>
        <p:spPr>
          <a:xfrm>
            <a:off x="3928717" y="3471140"/>
            <a:ext cx="4735246" cy="1743272"/>
          </a:xfrm>
          <a:prstGeom prst="rect">
            <a:avLst/>
          </a:prstGeom>
        </p:spPr>
      </p:pic>
      <p:sp>
        <p:nvSpPr>
          <p:cNvPr id="5" name="正方形/長方形 4"/>
          <p:cNvSpPr/>
          <p:nvPr/>
        </p:nvSpPr>
        <p:spPr>
          <a:xfrm>
            <a:off x="3962859" y="4342776"/>
            <a:ext cx="2088573" cy="35040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9" name="図 8"/>
          <p:cNvPicPr>
            <a:picLocks noChangeAspect="1"/>
          </p:cNvPicPr>
          <p:nvPr/>
        </p:nvPicPr>
        <p:blipFill>
          <a:blip r:embed="rId4"/>
          <a:stretch>
            <a:fillRect/>
          </a:stretch>
        </p:blipFill>
        <p:spPr>
          <a:xfrm>
            <a:off x="225687" y="3471140"/>
            <a:ext cx="3737172" cy="1621677"/>
          </a:xfrm>
          <a:prstGeom prst="rect">
            <a:avLst/>
          </a:prstGeom>
        </p:spPr>
      </p:pic>
      <p:sp>
        <p:nvSpPr>
          <p:cNvPr id="11" name="テキスト ボックス 10"/>
          <p:cNvSpPr txBox="1"/>
          <p:nvPr/>
        </p:nvSpPr>
        <p:spPr>
          <a:xfrm>
            <a:off x="4096632" y="3600700"/>
            <a:ext cx="2127505" cy="400110"/>
          </a:xfrm>
          <a:prstGeom prst="rect">
            <a:avLst/>
          </a:prstGeom>
          <a:noFill/>
        </p:spPr>
        <p:txBody>
          <a:bodyPr wrap="none" rtlCol="0">
            <a:spAutoFit/>
          </a:bodyPr>
          <a:lstStyle/>
          <a:p>
            <a:r>
              <a:rPr lang="ja-JP" altLang="en-US" sz="2000" b="1" dirty="0"/>
              <a:t>イディオム</a:t>
            </a:r>
            <a:r>
              <a:rPr kumimoji="1" lang="ja-JP" altLang="en-US" sz="2000" b="1" dirty="0" smtClean="0"/>
              <a:t>の抽出</a:t>
            </a:r>
            <a:endParaRPr kumimoji="1" lang="ja-JP" altLang="en-US" sz="2000" b="1" dirty="0"/>
          </a:p>
        </p:txBody>
      </p:sp>
    </p:spTree>
    <p:extLst>
      <p:ext uri="{BB962C8B-B14F-4D97-AF65-F5344CB8AC3E}">
        <p14:creationId xmlns:p14="http://schemas.microsoft.com/office/powerpoint/2010/main" val="297873356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ケーススタディ</a:t>
            </a:r>
            <a:endParaRPr kumimoji="1" lang="ja-JP" altLang="en-US" dirty="0"/>
          </a:p>
        </p:txBody>
      </p:sp>
      <p:sp>
        <p:nvSpPr>
          <p:cNvPr id="3" name="コンテンツ プレースホルダー 2"/>
          <p:cNvSpPr>
            <a:spLocks noGrp="1"/>
          </p:cNvSpPr>
          <p:nvPr>
            <p:ph idx="1"/>
          </p:nvPr>
        </p:nvSpPr>
        <p:spPr>
          <a:xfrm>
            <a:off x="457200" y="1600200"/>
            <a:ext cx="8051533" cy="4525963"/>
          </a:xfrm>
        </p:spPr>
        <p:txBody>
          <a:bodyPr/>
          <a:lstStyle/>
          <a:p>
            <a:r>
              <a:rPr lang="ja-JP" altLang="en-US" sz="2800" dirty="0" smtClean="0"/>
              <a:t>提案</a:t>
            </a:r>
            <a:r>
              <a:rPr lang="ja-JP" altLang="en-US" sz="2800" dirty="0"/>
              <a:t>手法</a:t>
            </a:r>
            <a:r>
              <a:rPr lang="ja-JP" altLang="en-US" sz="2800" dirty="0" smtClean="0"/>
              <a:t>により，類似するコーディングパターンを分別して提示できるか確認</a:t>
            </a:r>
            <a:endParaRPr lang="en-US" altLang="ja-JP" sz="2800" dirty="0" smtClean="0"/>
          </a:p>
          <a:p>
            <a:r>
              <a:rPr kumimoji="1" lang="ja-JP" altLang="en-US" sz="2800" dirty="0"/>
              <a:t>対象</a:t>
            </a:r>
            <a:r>
              <a:rPr kumimoji="1" lang="ja-JP" altLang="en-US" sz="2800" dirty="0" smtClean="0"/>
              <a:t>は６つのオープンソースソフトウェア</a:t>
            </a:r>
            <a:endParaRPr kumimoji="1" lang="en-US" altLang="ja-JP" sz="2400" dirty="0" smtClean="0"/>
          </a:p>
          <a:p>
            <a:pPr lvl="1"/>
            <a:r>
              <a:rPr lang="ja-JP" altLang="en-US" sz="2400" dirty="0" smtClean="0"/>
              <a:t>総行数：約</a:t>
            </a:r>
            <a:r>
              <a:rPr lang="en-US" altLang="ja-JP" sz="2400" dirty="0" smtClean="0"/>
              <a:t>112</a:t>
            </a:r>
            <a:r>
              <a:rPr lang="ja-JP" altLang="en-US" sz="2400" dirty="0" smtClean="0"/>
              <a:t>万行</a:t>
            </a:r>
            <a:endParaRPr lang="en-US" altLang="ja-JP" sz="2400" dirty="0" smtClean="0"/>
          </a:p>
          <a:p>
            <a:pPr lvl="1"/>
            <a:r>
              <a:rPr lang="ja-JP" altLang="en-US" sz="2400" dirty="0" smtClean="0"/>
              <a:t>構文解析時間：約</a:t>
            </a:r>
            <a:r>
              <a:rPr lang="en-US" altLang="ja-JP" sz="2400" dirty="0" smtClean="0"/>
              <a:t>1</a:t>
            </a:r>
            <a:r>
              <a:rPr lang="ja-JP" altLang="en-US" sz="2400" dirty="0" smtClean="0"/>
              <a:t>分</a:t>
            </a:r>
            <a:endParaRPr lang="en-US" altLang="ja-JP" sz="2400" dirty="0"/>
          </a:p>
          <a:p>
            <a:r>
              <a:rPr lang="ja-JP" altLang="en-US" sz="2800" dirty="0" smtClean="0"/>
              <a:t>既存研究により上記のソースコード中で確認されている，</a:t>
            </a:r>
            <a:r>
              <a:rPr lang="en-US" altLang="ja-JP" sz="2800" dirty="0" err="1" smtClean="0"/>
              <a:t>java.sql.ResultSet</a:t>
            </a:r>
            <a:r>
              <a:rPr lang="ja-JP" altLang="en-US" sz="2800" dirty="0" smtClean="0"/>
              <a:t>クラスに関するコーディングパターンに加え，類似するパターンを分別して提示できるか調査</a:t>
            </a:r>
            <a:endParaRPr lang="en-US" altLang="ja-JP"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20</a:t>
            </a:fld>
            <a:endParaRPr lang="en-US" altLang="ja-JP"/>
          </a:p>
        </p:txBody>
      </p:sp>
    </p:spTree>
    <p:extLst>
      <p:ext uri="{BB962C8B-B14F-4D97-AF65-F5344CB8AC3E}">
        <p14:creationId xmlns:p14="http://schemas.microsoft.com/office/powerpoint/2010/main" val="337170333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検索</a:t>
            </a:r>
            <a:r>
              <a:rPr lang="ja-JP" altLang="en-US" dirty="0"/>
              <a:t>クエリ</a:t>
            </a:r>
            <a:r>
              <a:rPr lang="ja-JP" altLang="en-US" dirty="0" smtClean="0"/>
              <a:t>の記述</a:t>
            </a:r>
            <a:endParaRPr kumimoji="1" lang="ja-JP" altLang="en-US" dirty="0"/>
          </a:p>
        </p:txBody>
      </p:sp>
      <p:sp>
        <p:nvSpPr>
          <p:cNvPr id="3" name="コンテンツ プレースホルダー 2"/>
          <p:cNvSpPr>
            <a:spLocks noGrp="1"/>
          </p:cNvSpPr>
          <p:nvPr>
            <p:ph idx="1"/>
          </p:nvPr>
        </p:nvSpPr>
        <p:spPr>
          <a:xfrm>
            <a:off x="350460" y="1641535"/>
            <a:ext cx="8431967" cy="2432153"/>
          </a:xfrm>
        </p:spPr>
        <p:txBody>
          <a:bodyPr/>
          <a:lstStyle/>
          <a:p>
            <a:r>
              <a:rPr kumimoji="1" lang="en-US" altLang="ja-JP" sz="2400" dirty="0" err="1" smtClean="0"/>
              <a:t>ResultSet</a:t>
            </a:r>
            <a:r>
              <a:rPr kumimoji="1" lang="ja-JP" altLang="en-US" sz="2400" dirty="0" smtClean="0"/>
              <a:t>クラスに関するメソッド呼び出しをキーワードに設定</a:t>
            </a:r>
            <a:endParaRPr kumimoji="1" lang="en-US" altLang="ja-JP" sz="2400" dirty="0" smtClean="0"/>
          </a:p>
          <a:p>
            <a:r>
              <a:rPr kumimoji="1" lang="en-US" altLang="ja-JP" sz="2400" dirty="0" err="1" smtClean="0"/>
              <a:t>ResultSet</a:t>
            </a:r>
            <a:r>
              <a:rPr kumimoji="1" lang="ja-JP" altLang="en-US" sz="2400" dirty="0" smtClean="0"/>
              <a:t>クラスのインスタンスを生成しているコードブロックだけを検索対象に</a:t>
            </a:r>
            <a:r>
              <a:rPr lang="ja-JP" altLang="en-US" sz="2400" dirty="0" smtClean="0"/>
              <a:t>す</a:t>
            </a:r>
            <a:r>
              <a:rPr lang="ja-JP" altLang="en-US" sz="2400" dirty="0"/>
              <a:t>る</a:t>
            </a:r>
            <a:endParaRPr kumimoji="1" lang="en-US" altLang="ja-JP" sz="2400" dirty="0" smtClean="0"/>
          </a:p>
          <a:p>
            <a:pPr lvl="1"/>
            <a:r>
              <a:rPr lang="en-US" altLang="ja-JP" sz="2000" dirty="0" err="1" smtClean="0"/>
              <a:t>executeQuery</a:t>
            </a:r>
            <a:r>
              <a:rPr lang="ja-JP" altLang="en-US" sz="2000" dirty="0" smtClean="0"/>
              <a:t>に</a:t>
            </a:r>
            <a:r>
              <a:rPr lang="en-US" altLang="ja-JP" sz="2000" dirty="0" smtClean="0"/>
              <a:t>-e</a:t>
            </a:r>
            <a:r>
              <a:rPr lang="ja-JP" altLang="en-US" sz="2000" dirty="0" smtClean="0"/>
              <a:t>オプションを追加</a:t>
            </a:r>
            <a:endParaRPr lang="en-US" altLang="ja-JP" sz="2000" dirty="0" smtClean="0"/>
          </a:p>
          <a:p>
            <a:r>
              <a:rPr lang="ja-JP" altLang="en-US" sz="2400" dirty="0" smtClean="0"/>
              <a:t>トークンを用いてインスタンス名を置換</a:t>
            </a:r>
            <a:endParaRPr lang="en-US" altLang="ja-JP" sz="2400" dirty="0" smtClean="0"/>
          </a:p>
          <a:p>
            <a:pPr lvl="1"/>
            <a:r>
              <a:rPr lang="ja-JP" altLang="en-US" sz="2000" dirty="0"/>
              <a:t>例</a:t>
            </a:r>
            <a:r>
              <a:rPr lang="ja-JP" altLang="en-US" sz="2000" dirty="0" smtClean="0"/>
              <a:t>では</a:t>
            </a:r>
            <a:r>
              <a:rPr lang="en-US" altLang="ja-JP" sz="2000" dirty="0" smtClean="0"/>
              <a:t>$a</a:t>
            </a:r>
            <a:r>
              <a:rPr lang="ja-JP" altLang="en-US" sz="2000" dirty="0" smtClean="0"/>
              <a:t>に</a:t>
            </a:r>
            <a:r>
              <a:rPr lang="en-US" altLang="ja-JP" sz="2000" dirty="0" err="1" smtClean="0"/>
              <a:t>rs</a:t>
            </a:r>
            <a:r>
              <a:rPr lang="ja-JP" altLang="en-US" sz="2000" dirty="0" smtClean="0"/>
              <a:t>を置換する</a:t>
            </a:r>
            <a:endParaRPr lang="en-US" altLang="ja-JP" sz="2000" dirty="0" smtClean="0"/>
          </a:p>
          <a:p>
            <a:endParaRPr kumimoji="1" lang="ja-JP" altLang="en-US" sz="24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21</a:t>
            </a:fld>
            <a:endParaRPr lang="en-US" altLang="ja-JP"/>
          </a:p>
        </p:txBody>
      </p:sp>
      <p:sp>
        <p:nvSpPr>
          <p:cNvPr id="5" name="正方形/長方形 4"/>
          <p:cNvSpPr/>
          <p:nvPr/>
        </p:nvSpPr>
        <p:spPr>
          <a:xfrm>
            <a:off x="5235243" y="4485785"/>
            <a:ext cx="2453289" cy="1200329"/>
          </a:xfrm>
          <a:prstGeom prst="rect">
            <a:avLst/>
          </a:prstGeom>
          <a:ln w="38100"/>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6" name="テキスト ボックス 5"/>
          <p:cNvSpPr txBox="1"/>
          <p:nvPr/>
        </p:nvSpPr>
        <p:spPr>
          <a:xfrm>
            <a:off x="5235243" y="4485785"/>
            <a:ext cx="2505814" cy="1200329"/>
          </a:xfrm>
          <a:prstGeom prst="rect">
            <a:avLst/>
          </a:prstGeom>
          <a:noFill/>
        </p:spPr>
        <p:txBody>
          <a:bodyPr wrap="none" rtlCol="0">
            <a:spAutoFit/>
          </a:bodyPr>
          <a:lstStyle/>
          <a:p>
            <a:r>
              <a:rPr lang="en-US" altLang="ja-JP" b="1" dirty="0"/>
              <a:t>$a=</a:t>
            </a:r>
            <a:r>
              <a:rPr lang="en-US" altLang="ja-JP" b="1" dirty="0" err="1"/>
              <a:t>executeQuery</a:t>
            </a:r>
            <a:r>
              <a:rPr lang="en-US" altLang="ja-JP" b="1" dirty="0"/>
              <a:t> ;</a:t>
            </a:r>
            <a:r>
              <a:rPr lang="en-US" altLang="ja-JP" b="1" i="1" dirty="0"/>
              <a:t>−</a:t>
            </a:r>
            <a:r>
              <a:rPr lang="en-US" altLang="ja-JP" b="1" dirty="0"/>
              <a:t>e</a:t>
            </a:r>
          </a:p>
          <a:p>
            <a:r>
              <a:rPr lang="en-US" altLang="ja-JP" b="1" dirty="0"/>
              <a:t>$</a:t>
            </a:r>
            <a:r>
              <a:rPr lang="en-US" altLang="ja-JP" b="1" dirty="0" err="1" smtClean="0"/>
              <a:t>a.next</a:t>
            </a:r>
            <a:r>
              <a:rPr lang="en-US" altLang="ja-JP" b="1" dirty="0" smtClean="0"/>
              <a:t> </a:t>
            </a:r>
            <a:r>
              <a:rPr lang="en-US" altLang="ja-JP" b="1" dirty="0"/>
              <a:t>;</a:t>
            </a:r>
          </a:p>
          <a:p>
            <a:r>
              <a:rPr lang="pt-BR" altLang="ja-JP" b="1" dirty="0" smtClean="0"/>
              <a:t>$a.getString;</a:t>
            </a:r>
          </a:p>
          <a:p>
            <a:r>
              <a:rPr lang="pt-BR" altLang="ja-JP" b="1" dirty="0" smtClean="0"/>
              <a:t>$a.close;</a:t>
            </a:r>
            <a:endParaRPr kumimoji="1" lang="ja-JP" altLang="en-US" b="1" dirty="0"/>
          </a:p>
        </p:txBody>
      </p:sp>
      <p:pic>
        <p:nvPicPr>
          <p:cNvPr id="7" name="図 6"/>
          <p:cNvPicPr>
            <a:picLocks noChangeAspect="1"/>
          </p:cNvPicPr>
          <p:nvPr/>
        </p:nvPicPr>
        <p:blipFill>
          <a:blip r:embed="rId3"/>
          <a:stretch>
            <a:fillRect/>
          </a:stretch>
        </p:blipFill>
        <p:spPr>
          <a:xfrm>
            <a:off x="457199" y="4297585"/>
            <a:ext cx="4518710" cy="2011140"/>
          </a:xfrm>
          <a:prstGeom prst="rect">
            <a:avLst/>
          </a:prstGeom>
        </p:spPr>
      </p:pic>
      <p:sp>
        <p:nvSpPr>
          <p:cNvPr id="8" name="テキスト ボックス 7"/>
          <p:cNvSpPr txBox="1"/>
          <p:nvPr/>
        </p:nvSpPr>
        <p:spPr>
          <a:xfrm>
            <a:off x="5325999" y="5744958"/>
            <a:ext cx="2271776" cy="400110"/>
          </a:xfrm>
          <a:prstGeom prst="rect">
            <a:avLst/>
          </a:prstGeom>
          <a:noFill/>
        </p:spPr>
        <p:txBody>
          <a:bodyPr wrap="none" rtlCol="0">
            <a:spAutoFit/>
          </a:bodyPr>
          <a:lstStyle/>
          <a:p>
            <a:r>
              <a:rPr kumimoji="1" lang="ja-JP" altLang="en-US" sz="2000" dirty="0" smtClean="0"/>
              <a:t>記述した検索クエリ</a:t>
            </a:r>
            <a:endParaRPr kumimoji="1" lang="ja-JP" altLang="en-US" sz="2000" dirty="0"/>
          </a:p>
        </p:txBody>
      </p:sp>
    </p:spTree>
    <p:extLst>
      <p:ext uri="{BB962C8B-B14F-4D97-AF65-F5344CB8AC3E}">
        <p14:creationId xmlns:p14="http://schemas.microsoft.com/office/powerpoint/2010/main" val="264841631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ツールの出力結果</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22</a:t>
            </a:fld>
            <a:endParaRPr lang="en-US" altLang="ja-JP"/>
          </a:p>
        </p:txBody>
      </p:sp>
      <p:pic>
        <p:nvPicPr>
          <p:cNvPr id="9" name="コンテンツ プレースホルダー 8"/>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854557" y="1692476"/>
            <a:ext cx="7423774" cy="4428000"/>
          </a:xfrm>
        </p:spPr>
      </p:pic>
      <p:sp>
        <p:nvSpPr>
          <p:cNvPr id="5" name="線吹き出し 1 (枠付き) 4"/>
          <p:cNvSpPr/>
          <p:nvPr/>
        </p:nvSpPr>
        <p:spPr>
          <a:xfrm>
            <a:off x="358855" y="1232970"/>
            <a:ext cx="1890261" cy="459506"/>
          </a:xfrm>
          <a:prstGeom prst="borderCallout1">
            <a:avLst>
              <a:gd name="adj1" fmla="val 111961"/>
              <a:gd name="adj2" fmla="val 58384"/>
              <a:gd name="adj3" fmla="val 250545"/>
              <a:gd name="adj4" fmla="val 66047"/>
            </a:avLst>
          </a:prstGeom>
          <a:solidFill>
            <a:schemeClr val="bg1"/>
          </a:solid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6" name="テキスト ボックス 5"/>
          <p:cNvSpPr txBox="1"/>
          <p:nvPr/>
        </p:nvSpPr>
        <p:spPr>
          <a:xfrm>
            <a:off x="358854" y="1232970"/>
            <a:ext cx="1890261" cy="461665"/>
          </a:xfrm>
          <a:prstGeom prst="rect">
            <a:avLst/>
          </a:prstGeom>
          <a:noFill/>
        </p:spPr>
        <p:txBody>
          <a:bodyPr wrap="none" rtlCol="0">
            <a:spAutoFit/>
          </a:bodyPr>
          <a:lstStyle/>
          <a:p>
            <a:r>
              <a:rPr kumimoji="1" lang="ja-JP" altLang="en-US" sz="2400" dirty="0" smtClean="0"/>
              <a:t>キーワード列</a:t>
            </a:r>
            <a:endParaRPr kumimoji="1" lang="ja-JP" altLang="en-US" sz="2400" dirty="0"/>
          </a:p>
        </p:txBody>
      </p:sp>
      <p:sp>
        <p:nvSpPr>
          <p:cNvPr id="8" name="線吹き出し 1 (枠付き) 7"/>
          <p:cNvSpPr/>
          <p:nvPr/>
        </p:nvSpPr>
        <p:spPr>
          <a:xfrm>
            <a:off x="6872995" y="3401516"/>
            <a:ext cx="2154942" cy="459506"/>
          </a:xfrm>
          <a:prstGeom prst="borderCallout1">
            <a:avLst>
              <a:gd name="adj1" fmla="val -30478"/>
              <a:gd name="adj2" fmla="val 68568"/>
              <a:gd name="adj3" fmla="val -191437"/>
              <a:gd name="adj4" fmla="val 44527"/>
            </a:avLst>
          </a:prstGeom>
          <a:solidFill>
            <a:schemeClr val="bg1"/>
          </a:solid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0" name="テキスト ボックス 9"/>
          <p:cNvSpPr txBox="1"/>
          <p:nvPr/>
        </p:nvSpPr>
        <p:spPr>
          <a:xfrm>
            <a:off x="6812975" y="3401516"/>
            <a:ext cx="2274982" cy="461665"/>
          </a:xfrm>
          <a:prstGeom prst="rect">
            <a:avLst/>
          </a:prstGeom>
          <a:noFill/>
        </p:spPr>
        <p:txBody>
          <a:bodyPr wrap="none" rtlCol="0">
            <a:spAutoFit/>
          </a:bodyPr>
          <a:lstStyle/>
          <a:p>
            <a:r>
              <a:rPr lang="ja-JP" altLang="en-US" sz="2400" dirty="0"/>
              <a:t>グループ</a:t>
            </a:r>
            <a:r>
              <a:rPr lang="ja-JP" altLang="en-US" sz="2400" dirty="0" smtClean="0"/>
              <a:t>の割合</a:t>
            </a:r>
            <a:endParaRPr kumimoji="1" lang="ja-JP" altLang="en-US" sz="2400" dirty="0"/>
          </a:p>
        </p:txBody>
      </p:sp>
      <p:sp>
        <p:nvSpPr>
          <p:cNvPr id="11" name="線吹き出し 1 (枠付き) 10"/>
          <p:cNvSpPr/>
          <p:nvPr/>
        </p:nvSpPr>
        <p:spPr>
          <a:xfrm>
            <a:off x="6584796" y="5108397"/>
            <a:ext cx="1890261" cy="459506"/>
          </a:xfrm>
          <a:prstGeom prst="borderCallout1">
            <a:avLst>
              <a:gd name="adj1" fmla="val -26289"/>
              <a:gd name="adj2" fmla="val 47182"/>
              <a:gd name="adj3" fmla="val -180963"/>
              <a:gd name="adj4" fmla="val -29174"/>
            </a:avLst>
          </a:prstGeom>
          <a:solidFill>
            <a:schemeClr val="bg1"/>
          </a:solid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2" name="テキスト ボックス 11"/>
          <p:cNvSpPr txBox="1"/>
          <p:nvPr/>
        </p:nvSpPr>
        <p:spPr>
          <a:xfrm>
            <a:off x="6584795" y="5108397"/>
            <a:ext cx="1996059" cy="461665"/>
          </a:xfrm>
          <a:prstGeom prst="rect">
            <a:avLst/>
          </a:prstGeom>
          <a:noFill/>
        </p:spPr>
        <p:txBody>
          <a:bodyPr wrap="none" rtlCol="0">
            <a:spAutoFit/>
          </a:bodyPr>
          <a:lstStyle/>
          <a:p>
            <a:r>
              <a:rPr lang="ja-JP" altLang="en-US" sz="2400" dirty="0" smtClean="0"/>
              <a:t>コード</a:t>
            </a:r>
            <a:r>
              <a:rPr lang="ja-JP" altLang="en-US" sz="2400" dirty="0"/>
              <a:t>ブロック</a:t>
            </a:r>
            <a:endParaRPr kumimoji="1" lang="ja-JP" altLang="en-US" sz="2400" dirty="0"/>
          </a:p>
        </p:txBody>
      </p:sp>
    </p:spTree>
    <p:extLst>
      <p:ext uri="{BB962C8B-B14F-4D97-AF65-F5344CB8AC3E}">
        <p14:creationId xmlns:p14="http://schemas.microsoft.com/office/powerpoint/2010/main" val="170826015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469070" y="2107605"/>
            <a:ext cx="8352742" cy="20188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0" name="タイトル 9"/>
          <p:cNvSpPr>
            <a:spLocks noGrp="1"/>
          </p:cNvSpPr>
          <p:nvPr>
            <p:ph type="title"/>
          </p:nvPr>
        </p:nvSpPr>
        <p:spPr/>
        <p:txBody>
          <a:bodyPr/>
          <a:lstStyle/>
          <a:p>
            <a:r>
              <a:rPr kumimoji="1" lang="ja-JP" altLang="en-US" dirty="0" smtClean="0"/>
              <a:t>コードブロックの分別結果</a:t>
            </a:r>
            <a:endParaRPr kumimoji="1" lang="ja-JP" altLang="en-US" dirty="0"/>
          </a:p>
        </p:txBody>
      </p:sp>
      <p:pic>
        <p:nvPicPr>
          <p:cNvPr id="14" name="図 13"/>
          <p:cNvPicPr>
            <a:picLocks noChangeAspect="1"/>
          </p:cNvPicPr>
          <p:nvPr/>
        </p:nvPicPr>
        <p:blipFill>
          <a:blip r:embed="rId3"/>
          <a:stretch>
            <a:fillRect/>
          </a:stretch>
        </p:blipFill>
        <p:spPr>
          <a:xfrm>
            <a:off x="283379" y="1852907"/>
            <a:ext cx="8538433" cy="1534042"/>
          </a:xfrm>
          <a:prstGeom prst="rect">
            <a:avLst/>
          </a:prstGeom>
        </p:spPr>
      </p:pic>
      <p:sp>
        <p:nvSpPr>
          <p:cNvPr id="19" name="テキスト ボックス 18"/>
          <p:cNvSpPr txBox="1"/>
          <p:nvPr/>
        </p:nvSpPr>
        <p:spPr>
          <a:xfrm>
            <a:off x="1042111" y="1492842"/>
            <a:ext cx="407484" cy="461665"/>
          </a:xfrm>
          <a:prstGeom prst="rect">
            <a:avLst/>
          </a:prstGeom>
          <a:noFill/>
        </p:spPr>
        <p:txBody>
          <a:bodyPr wrap="none" rtlCol="0">
            <a:spAutoFit/>
          </a:bodyPr>
          <a:lstStyle/>
          <a:p>
            <a:r>
              <a:rPr kumimoji="1" lang="en-US" altLang="ja-JP" sz="2400" b="1" dirty="0" smtClean="0"/>
              <a:t>A</a:t>
            </a:r>
            <a:endParaRPr kumimoji="1" lang="ja-JP" altLang="en-US" sz="2400" b="1" dirty="0"/>
          </a:p>
        </p:txBody>
      </p:sp>
      <p:sp>
        <p:nvSpPr>
          <p:cNvPr id="20" name="テキスト ボックス 19"/>
          <p:cNvSpPr txBox="1"/>
          <p:nvPr/>
        </p:nvSpPr>
        <p:spPr>
          <a:xfrm>
            <a:off x="3182395" y="1758639"/>
            <a:ext cx="407484" cy="461665"/>
          </a:xfrm>
          <a:prstGeom prst="rect">
            <a:avLst/>
          </a:prstGeom>
          <a:noFill/>
        </p:spPr>
        <p:txBody>
          <a:bodyPr wrap="none" rtlCol="0">
            <a:spAutoFit/>
          </a:bodyPr>
          <a:lstStyle/>
          <a:p>
            <a:r>
              <a:rPr lang="en-US" altLang="ja-JP" sz="2400" b="1" dirty="0"/>
              <a:t>B</a:t>
            </a:r>
            <a:endParaRPr kumimoji="1" lang="ja-JP" altLang="en-US" sz="2400" b="1" dirty="0"/>
          </a:p>
        </p:txBody>
      </p:sp>
      <p:sp>
        <p:nvSpPr>
          <p:cNvPr id="21" name="テキスト ボックス 20"/>
          <p:cNvSpPr txBox="1"/>
          <p:nvPr/>
        </p:nvSpPr>
        <p:spPr>
          <a:xfrm>
            <a:off x="5388502" y="2078653"/>
            <a:ext cx="407484" cy="461665"/>
          </a:xfrm>
          <a:prstGeom prst="rect">
            <a:avLst/>
          </a:prstGeom>
          <a:noFill/>
        </p:spPr>
        <p:txBody>
          <a:bodyPr wrap="none" rtlCol="0">
            <a:spAutoFit/>
          </a:bodyPr>
          <a:lstStyle/>
          <a:p>
            <a:r>
              <a:rPr lang="en-US" altLang="ja-JP" sz="2400" b="1" dirty="0"/>
              <a:t>C</a:t>
            </a:r>
            <a:endParaRPr kumimoji="1" lang="ja-JP" altLang="en-US" sz="2400" b="1" dirty="0"/>
          </a:p>
        </p:txBody>
      </p:sp>
      <p:sp>
        <p:nvSpPr>
          <p:cNvPr id="22" name="テキスト ボックス 21"/>
          <p:cNvSpPr txBox="1"/>
          <p:nvPr/>
        </p:nvSpPr>
        <p:spPr>
          <a:xfrm>
            <a:off x="7505131" y="2386552"/>
            <a:ext cx="407484" cy="461665"/>
          </a:xfrm>
          <a:prstGeom prst="rect">
            <a:avLst/>
          </a:prstGeom>
          <a:noFill/>
        </p:spPr>
        <p:txBody>
          <a:bodyPr wrap="none" rtlCol="0">
            <a:spAutoFit/>
          </a:bodyPr>
          <a:lstStyle/>
          <a:p>
            <a:r>
              <a:rPr lang="en-US" altLang="ja-JP" sz="2400" b="1" dirty="0"/>
              <a:t>D</a:t>
            </a:r>
            <a:endParaRPr kumimoji="1" lang="ja-JP" altLang="en-US" sz="2400" b="1" dirty="0"/>
          </a:p>
        </p:txBody>
      </p:sp>
      <p:sp>
        <p:nvSpPr>
          <p:cNvPr id="3" name="コンテンツ プレースホルダー 2"/>
          <p:cNvSpPr>
            <a:spLocks noGrp="1"/>
          </p:cNvSpPr>
          <p:nvPr>
            <p:ph idx="1"/>
          </p:nvPr>
        </p:nvSpPr>
        <p:spPr>
          <a:xfrm>
            <a:off x="367570" y="3846819"/>
            <a:ext cx="8554720" cy="2139644"/>
          </a:xfrm>
        </p:spPr>
        <p:txBody>
          <a:bodyPr/>
          <a:lstStyle/>
          <a:p>
            <a:endParaRPr kumimoji="1" lang="en-US" altLang="ja-JP" sz="2400" dirty="0" smtClean="0"/>
          </a:p>
          <a:p>
            <a:r>
              <a:rPr kumimoji="1" lang="ja-JP" altLang="en-US" sz="2400" dirty="0" smtClean="0"/>
              <a:t>類似するコーディングパターンを分別して提示することができた</a:t>
            </a:r>
            <a:endParaRPr kumimoji="1" lang="en-US" altLang="ja-JP" sz="2400" dirty="0" smtClean="0"/>
          </a:p>
          <a:p>
            <a:r>
              <a:rPr kumimoji="1" lang="ja-JP" altLang="en-US" sz="2400" dirty="0" smtClean="0"/>
              <a:t>グループ</a:t>
            </a:r>
            <a:r>
              <a:rPr kumimoji="1" lang="en-US" altLang="ja-JP" sz="2400" dirty="0" smtClean="0"/>
              <a:t>C</a:t>
            </a:r>
            <a:r>
              <a:rPr kumimoji="1" lang="ja-JP" altLang="en-US" sz="2400" dirty="0" err="1" smtClean="0"/>
              <a:t>，</a:t>
            </a:r>
            <a:r>
              <a:rPr kumimoji="1" lang="en-US" altLang="ja-JP" sz="2400" dirty="0" smtClean="0"/>
              <a:t>D</a:t>
            </a:r>
            <a:r>
              <a:rPr kumimoji="1" lang="ja-JP" altLang="en-US" sz="2400" dirty="0" smtClean="0"/>
              <a:t>は少数派であったが，確認した所</a:t>
            </a:r>
            <a:r>
              <a:rPr kumimoji="1" lang="en-US" altLang="ja-JP" sz="2400" dirty="0" err="1" smtClean="0"/>
              <a:t>getString</a:t>
            </a:r>
            <a:r>
              <a:rPr kumimoji="1" lang="ja-JP" altLang="en-US" sz="2400" dirty="0" smtClean="0"/>
              <a:t>の記述の代わりに</a:t>
            </a:r>
            <a:r>
              <a:rPr kumimoji="1" lang="en-US" altLang="ja-JP" sz="2400" dirty="0" err="1" smtClean="0"/>
              <a:t>getInt,getBoolean</a:t>
            </a:r>
            <a:r>
              <a:rPr kumimoji="1" lang="ja-JP" altLang="en-US" sz="2400" dirty="0" smtClean="0"/>
              <a:t>の記述が</a:t>
            </a:r>
            <a:r>
              <a:rPr lang="ja-JP" altLang="en-US" sz="2400" dirty="0" smtClean="0"/>
              <a:t>あ</a:t>
            </a:r>
            <a:r>
              <a:rPr lang="ja-JP" altLang="en-US" sz="2400" dirty="0"/>
              <a:t>った</a:t>
            </a:r>
            <a:endParaRPr kumimoji="1" lang="en-US" altLang="ja-JP" sz="2400" dirty="0" smtClean="0"/>
          </a:p>
        </p:txBody>
      </p:sp>
      <p:sp>
        <p:nvSpPr>
          <p:cNvPr id="11" name="テキスト ボックス 10"/>
          <p:cNvSpPr txBox="1"/>
          <p:nvPr/>
        </p:nvSpPr>
        <p:spPr>
          <a:xfrm>
            <a:off x="953946" y="3350172"/>
            <a:ext cx="585417" cy="400110"/>
          </a:xfrm>
          <a:prstGeom prst="rect">
            <a:avLst/>
          </a:prstGeom>
          <a:noFill/>
        </p:spPr>
        <p:txBody>
          <a:bodyPr wrap="none" rtlCol="0">
            <a:spAutoFit/>
          </a:bodyPr>
          <a:lstStyle/>
          <a:p>
            <a:r>
              <a:rPr kumimoji="1" lang="en-US" altLang="ja-JP" sz="2000" b="1" dirty="0" smtClean="0"/>
              <a:t>5</a:t>
            </a:r>
            <a:r>
              <a:rPr kumimoji="1" lang="ja-JP" altLang="en-US" sz="2000" b="1" dirty="0" smtClean="0"/>
              <a:t>個</a:t>
            </a:r>
            <a:endParaRPr kumimoji="1" lang="ja-JP" altLang="en-US" sz="2000" b="1" dirty="0"/>
          </a:p>
        </p:txBody>
      </p:sp>
      <p:sp>
        <p:nvSpPr>
          <p:cNvPr id="12" name="テキスト ボックス 11"/>
          <p:cNvSpPr txBox="1"/>
          <p:nvPr/>
        </p:nvSpPr>
        <p:spPr>
          <a:xfrm>
            <a:off x="3137140" y="3350172"/>
            <a:ext cx="585417" cy="400110"/>
          </a:xfrm>
          <a:prstGeom prst="rect">
            <a:avLst/>
          </a:prstGeom>
          <a:noFill/>
        </p:spPr>
        <p:txBody>
          <a:bodyPr wrap="none" rtlCol="0">
            <a:spAutoFit/>
          </a:bodyPr>
          <a:lstStyle/>
          <a:p>
            <a:r>
              <a:rPr lang="en-US" altLang="ja-JP" sz="2000" b="1" dirty="0"/>
              <a:t>9</a:t>
            </a:r>
            <a:r>
              <a:rPr kumimoji="1" lang="ja-JP" altLang="en-US" sz="2000" b="1" dirty="0" smtClean="0"/>
              <a:t>個</a:t>
            </a:r>
            <a:endParaRPr kumimoji="1" lang="ja-JP" altLang="en-US" sz="2000" b="1" dirty="0"/>
          </a:p>
        </p:txBody>
      </p:sp>
      <p:sp>
        <p:nvSpPr>
          <p:cNvPr id="13" name="テキスト ボックス 12"/>
          <p:cNvSpPr txBox="1"/>
          <p:nvPr/>
        </p:nvSpPr>
        <p:spPr>
          <a:xfrm>
            <a:off x="5320334" y="3350172"/>
            <a:ext cx="585417" cy="400110"/>
          </a:xfrm>
          <a:prstGeom prst="rect">
            <a:avLst/>
          </a:prstGeom>
          <a:noFill/>
        </p:spPr>
        <p:txBody>
          <a:bodyPr wrap="none" rtlCol="0">
            <a:spAutoFit/>
          </a:bodyPr>
          <a:lstStyle/>
          <a:p>
            <a:r>
              <a:rPr lang="en-US" altLang="ja-JP" sz="2000" b="1" dirty="0" smtClean="0"/>
              <a:t>2</a:t>
            </a:r>
            <a:r>
              <a:rPr kumimoji="1" lang="ja-JP" altLang="en-US" sz="2000" b="1" dirty="0" smtClean="0"/>
              <a:t>個</a:t>
            </a:r>
            <a:endParaRPr kumimoji="1" lang="ja-JP" altLang="en-US" sz="2000" b="1" dirty="0"/>
          </a:p>
        </p:txBody>
      </p:sp>
      <p:sp>
        <p:nvSpPr>
          <p:cNvPr id="4" name="テキスト ボックス 3"/>
          <p:cNvSpPr txBox="1"/>
          <p:nvPr/>
        </p:nvSpPr>
        <p:spPr>
          <a:xfrm>
            <a:off x="7505131" y="3365561"/>
            <a:ext cx="543739" cy="369332"/>
          </a:xfrm>
          <a:prstGeom prst="rect">
            <a:avLst/>
          </a:prstGeom>
          <a:noFill/>
        </p:spPr>
        <p:txBody>
          <a:bodyPr wrap="none" rtlCol="0">
            <a:spAutoFit/>
          </a:bodyPr>
          <a:lstStyle/>
          <a:p>
            <a:r>
              <a:rPr kumimoji="1" lang="en-US" altLang="ja-JP" b="1" dirty="0" smtClean="0"/>
              <a:t>1</a:t>
            </a:r>
            <a:r>
              <a:rPr kumimoji="1" lang="ja-JP" altLang="en-US" b="1" dirty="0" smtClean="0"/>
              <a:t>個</a:t>
            </a:r>
            <a:endParaRPr kumimoji="1" lang="ja-JP" altLang="en-US" b="1" dirty="0"/>
          </a:p>
        </p:txBody>
      </p:sp>
      <p:sp>
        <p:nvSpPr>
          <p:cNvPr id="2" name="正方形/長方形 1"/>
          <p:cNvSpPr/>
          <p:nvPr/>
        </p:nvSpPr>
        <p:spPr>
          <a:xfrm>
            <a:off x="4676931" y="2220304"/>
            <a:ext cx="2006997" cy="1063572"/>
          </a:xfrm>
          <a:prstGeom prst="rect">
            <a:avLst/>
          </a:prstGeom>
          <a:ln w="38100"/>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5" name="テキスト ボックス 4"/>
          <p:cNvSpPr txBox="1"/>
          <p:nvPr/>
        </p:nvSpPr>
        <p:spPr>
          <a:xfrm>
            <a:off x="4644930" y="2237973"/>
            <a:ext cx="2038997" cy="1015663"/>
          </a:xfrm>
          <a:prstGeom prst="rect">
            <a:avLst/>
          </a:prstGeom>
          <a:noFill/>
        </p:spPr>
        <p:txBody>
          <a:bodyPr wrap="square" rtlCol="0">
            <a:spAutoFit/>
          </a:bodyPr>
          <a:lstStyle/>
          <a:p>
            <a:r>
              <a:rPr kumimoji="1" lang="en-US" altLang="ja-JP" sz="2000" b="1" dirty="0" err="1" smtClean="0"/>
              <a:t>executeQuery</a:t>
            </a:r>
            <a:r>
              <a:rPr kumimoji="1" lang="en-US" altLang="ja-JP" sz="2000" b="1" dirty="0" smtClean="0"/>
              <a:t>()</a:t>
            </a:r>
          </a:p>
          <a:p>
            <a:r>
              <a:rPr lang="en-US" altLang="ja-JP" sz="2000" b="1" dirty="0"/>
              <a:t>n</a:t>
            </a:r>
            <a:r>
              <a:rPr lang="en-US" altLang="ja-JP" sz="2000" b="1" dirty="0" smtClean="0"/>
              <a:t>ext()</a:t>
            </a:r>
          </a:p>
          <a:p>
            <a:r>
              <a:rPr lang="en-US" altLang="ja-JP" sz="2000" b="1" dirty="0"/>
              <a:t>c</a:t>
            </a:r>
            <a:r>
              <a:rPr kumimoji="1" lang="en-US" altLang="ja-JP" sz="2000" b="1" dirty="0" smtClean="0"/>
              <a:t>lose()</a:t>
            </a:r>
            <a:endParaRPr kumimoji="1" lang="ja-JP" altLang="en-US" sz="2000" b="1" dirty="0"/>
          </a:p>
        </p:txBody>
      </p:sp>
      <p:sp>
        <p:nvSpPr>
          <p:cNvPr id="6" name="正方形/長方形 5"/>
          <p:cNvSpPr/>
          <p:nvPr/>
        </p:nvSpPr>
        <p:spPr>
          <a:xfrm>
            <a:off x="6835515" y="2473712"/>
            <a:ext cx="1986297" cy="779923"/>
          </a:xfrm>
          <a:prstGeom prst="rect">
            <a:avLst/>
          </a:prstGeom>
          <a:ln w="3810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8" name="テキスト ボックス 7"/>
          <p:cNvSpPr txBox="1"/>
          <p:nvPr/>
        </p:nvSpPr>
        <p:spPr>
          <a:xfrm>
            <a:off x="6803382" y="2477643"/>
            <a:ext cx="2050561" cy="707886"/>
          </a:xfrm>
          <a:prstGeom prst="rect">
            <a:avLst/>
          </a:prstGeom>
          <a:noFill/>
        </p:spPr>
        <p:txBody>
          <a:bodyPr wrap="none" rtlCol="0">
            <a:spAutoFit/>
          </a:bodyPr>
          <a:lstStyle/>
          <a:p>
            <a:r>
              <a:rPr kumimoji="1" lang="en-US" altLang="ja-JP" sz="2000" b="1" dirty="0" err="1" smtClean="0"/>
              <a:t>executeQuery</a:t>
            </a:r>
            <a:r>
              <a:rPr kumimoji="1" lang="en-US" altLang="ja-JP" sz="2000" b="1" dirty="0" smtClean="0"/>
              <a:t>()</a:t>
            </a:r>
          </a:p>
          <a:p>
            <a:r>
              <a:rPr lang="en-US" altLang="ja-JP" sz="2000" b="1" dirty="0"/>
              <a:t>n</a:t>
            </a:r>
            <a:r>
              <a:rPr lang="en-US" altLang="ja-JP" sz="2000" b="1" dirty="0" smtClean="0"/>
              <a:t>ext()</a:t>
            </a:r>
            <a:endParaRPr kumimoji="1" lang="ja-JP" altLang="en-US" sz="2000" b="1" dirty="0"/>
          </a:p>
        </p:txBody>
      </p:sp>
      <p:sp>
        <p:nvSpPr>
          <p:cNvPr id="18" name="テキスト ボックス 17"/>
          <p:cNvSpPr txBox="1"/>
          <p:nvPr/>
        </p:nvSpPr>
        <p:spPr>
          <a:xfrm>
            <a:off x="5408554" y="1780968"/>
            <a:ext cx="407484" cy="461665"/>
          </a:xfrm>
          <a:prstGeom prst="rect">
            <a:avLst/>
          </a:prstGeom>
          <a:noFill/>
        </p:spPr>
        <p:txBody>
          <a:bodyPr wrap="none" rtlCol="0">
            <a:spAutoFit/>
          </a:bodyPr>
          <a:lstStyle/>
          <a:p>
            <a:r>
              <a:rPr lang="en-US" altLang="ja-JP" sz="2400" b="1" dirty="0"/>
              <a:t>C</a:t>
            </a:r>
            <a:endParaRPr kumimoji="1" lang="ja-JP" altLang="en-US" sz="2400" b="1" dirty="0"/>
          </a:p>
        </p:txBody>
      </p:sp>
      <p:sp>
        <p:nvSpPr>
          <p:cNvPr id="23" name="テキスト ボックス 22"/>
          <p:cNvSpPr txBox="1"/>
          <p:nvPr/>
        </p:nvSpPr>
        <p:spPr>
          <a:xfrm>
            <a:off x="7624920" y="2034376"/>
            <a:ext cx="407484" cy="461665"/>
          </a:xfrm>
          <a:prstGeom prst="rect">
            <a:avLst/>
          </a:prstGeom>
          <a:noFill/>
        </p:spPr>
        <p:txBody>
          <a:bodyPr wrap="none" rtlCol="0">
            <a:spAutoFit/>
          </a:bodyPr>
          <a:lstStyle/>
          <a:p>
            <a:r>
              <a:rPr lang="en-US" altLang="ja-JP" sz="2400" b="1" dirty="0"/>
              <a:t>D</a:t>
            </a:r>
            <a:endParaRPr kumimoji="1" lang="ja-JP" altLang="en-US" sz="2400" b="1" dirty="0"/>
          </a:p>
        </p:txBody>
      </p:sp>
      <p:sp>
        <p:nvSpPr>
          <p:cNvPr id="9" name="スライド番号プレースホルダー 8"/>
          <p:cNvSpPr>
            <a:spLocks noGrp="1"/>
          </p:cNvSpPr>
          <p:nvPr>
            <p:ph type="sldNum" sz="quarter" idx="12"/>
          </p:nvPr>
        </p:nvSpPr>
        <p:spPr/>
        <p:txBody>
          <a:bodyPr/>
          <a:lstStyle/>
          <a:p>
            <a:fld id="{9F5033E9-932D-4E41-95C3-341F9A6DAE17}" type="slidenum">
              <a:rPr lang="en-US" altLang="ja-JP" smtClean="0"/>
              <a:pPr/>
              <a:t>23</a:t>
            </a:fld>
            <a:endParaRPr lang="en-US" altLang="ja-JP"/>
          </a:p>
        </p:txBody>
      </p:sp>
    </p:spTree>
    <p:extLst>
      <p:ext uri="{BB962C8B-B14F-4D97-AF65-F5344CB8AC3E}">
        <p14:creationId xmlns:p14="http://schemas.microsoft.com/office/powerpoint/2010/main" val="115134851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8312" y="273857"/>
            <a:ext cx="8218488" cy="1143000"/>
          </a:xfrm>
        </p:spPr>
        <p:txBody>
          <a:bodyPr/>
          <a:lstStyle/>
          <a:p>
            <a:r>
              <a:rPr lang="ja-JP" altLang="en-US" dirty="0" smtClean="0"/>
              <a:t>利用</a:t>
            </a:r>
            <a:r>
              <a:rPr lang="ja-JP" altLang="en-US" dirty="0"/>
              <a:t>状況</a:t>
            </a:r>
            <a:r>
              <a:rPr lang="ja-JP" altLang="en-US" dirty="0" smtClean="0"/>
              <a:t>の確認</a:t>
            </a:r>
            <a:endParaRPr kumimoji="1" lang="ja-JP" altLang="en-US" dirty="0"/>
          </a:p>
        </p:txBody>
      </p:sp>
      <p:sp>
        <p:nvSpPr>
          <p:cNvPr id="3" name="コンテンツ プレースホルダー 2"/>
          <p:cNvSpPr>
            <a:spLocks noGrp="1"/>
          </p:cNvSpPr>
          <p:nvPr>
            <p:ph idx="1"/>
          </p:nvPr>
        </p:nvSpPr>
        <p:spPr>
          <a:xfrm>
            <a:off x="457200" y="3628724"/>
            <a:ext cx="8229600" cy="2497439"/>
          </a:xfrm>
        </p:spPr>
        <p:txBody>
          <a:bodyPr/>
          <a:lstStyle/>
          <a:p>
            <a:r>
              <a:rPr lang="en-US" altLang="ja-JP" dirty="0" smtClean="0"/>
              <a:t>A</a:t>
            </a:r>
            <a:r>
              <a:rPr lang="ja-JP" altLang="en-US" dirty="0" smtClean="0"/>
              <a:t>と</a:t>
            </a:r>
            <a:r>
              <a:rPr lang="en-US" altLang="ja-JP" dirty="0" smtClean="0"/>
              <a:t>B</a:t>
            </a:r>
            <a:r>
              <a:rPr lang="ja-JP" altLang="en-US" dirty="0" smtClean="0"/>
              <a:t>は同一の処理だが</a:t>
            </a:r>
            <a:r>
              <a:rPr lang="ja-JP" altLang="en-US" dirty="0"/>
              <a:t>異</a:t>
            </a:r>
            <a:r>
              <a:rPr lang="ja-JP" altLang="en-US" dirty="0" smtClean="0"/>
              <a:t>なる実装</a:t>
            </a:r>
            <a:endParaRPr lang="en-US" altLang="ja-JP" dirty="0" smtClean="0"/>
          </a:p>
          <a:p>
            <a:r>
              <a:rPr kumimoji="1" lang="en-US" altLang="ja-JP" dirty="0" smtClean="0"/>
              <a:t>A</a:t>
            </a:r>
            <a:r>
              <a:rPr kumimoji="1" lang="ja-JP" altLang="en-US" dirty="0" smtClean="0"/>
              <a:t>は</a:t>
            </a:r>
            <a:r>
              <a:rPr kumimoji="1" lang="en-US" altLang="ja-JP" dirty="0" smtClean="0"/>
              <a:t>tomcat</a:t>
            </a:r>
            <a:r>
              <a:rPr kumimoji="1" lang="ja-JP" altLang="en-US" dirty="0" err="1" smtClean="0"/>
              <a:t>，</a:t>
            </a:r>
            <a:r>
              <a:rPr kumimoji="1" lang="en-US" altLang="ja-JP" dirty="0" smtClean="0"/>
              <a:t>B</a:t>
            </a:r>
            <a:r>
              <a:rPr kumimoji="1" lang="ja-JP" altLang="en-US" dirty="0" smtClean="0"/>
              <a:t>は</a:t>
            </a:r>
            <a:r>
              <a:rPr kumimoji="1" lang="en-US" altLang="ja-JP" dirty="0" err="1" smtClean="0"/>
              <a:t>weblogger</a:t>
            </a:r>
            <a:r>
              <a:rPr kumimoji="1" lang="ja-JP" altLang="en-US" dirty="0" smtClean="0"/>
              <a:t>から検出</a:t>
            </a:r>
            <a:endParaRPr kumimoji="1" lang="en-US" altLang="ja-JP" dirty="0" smtClean="0"/>
          </a:p>
          <a:p>
            <a:pPr marL="0" indent="0">
              <a:buNone/>
            </a:pPr>
            <a:r>
              <a:rPr lang="ja-JP" altLang="en-US" dirty="0" smtClean="0"/>
              <a:t>⇒ソフトウェアによって実装が統一されている</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24</a:t>
            </a:fld>
            <a:endParaRPr lang="en-US" altLang="ja-JP"/>
          </a:p>
        </p:txBody>
      </p:sp>
      <p:pic>
        <p:nvPicPr>
          <p:cNvPr id="5" name="図 4"/>
          <p:cNvPicPr>
            <a:picLocks noChangeAspect="1"/>
          </p:cNvPicPr>
          <p:nvPr/>
        </p:nvPicPr>
        <p:blipFill rotWithShape="1">
          <a:blip r:embed="rId3"/>
          <a:srcRect r="49547"/>
          <a:stretch/>
        </p:blipFill>
        <p:spPr>
          <a:xfrm>
            <a:off x="1996676" y="1896100"/>
            <a:ext cx="4307872" cy="1534042"/>
          </a:xfrm>
          <a:prstGeom prst="rect">
            <a:avLst/>
          </a:prstGeom>
        </p:spPr>
      </p:pic>
      <p:sp>
        <p:nvSpPr>
          <p:cNvPr id="6" name="テキスト ボックス 5"/>
          <p:cNvSpPr txBox="1"/>
          <p:nvPr/>
        </p:nvSpPr>
        <p:spPr>
          <a:xfrm>
            <a:off x="2745783" y="1499939"/>
            <a:ext cx="407484" cy="461665"/>
          </a:xfrm>
          <a:prstGeom prst="rect">
            <a:avLst/>
          </a:prstGeom>
          <a:noFill/>
        </p:spPr>
        <p:txBody>
          <a:bodyPr wrap="none" rtlCol="0">
            <a:spAutoFit/>
          </a:bodyPr>
          <a:lstStyle/>
          <a:p>
            <a:r>
              <a:rPr kumimoji="1" lang="en-US" altLang="ja-JP" sz="2400" b="1" dirty="0" smtClean="0"/>
              <a:t>A</a:t>
            </a:r>
            <a:endParaRPr kumimoji="1" lang="ja-JP" altLang="en-US" sz="2400" b="1" dirty="0"/>
          </a:p>
        </p:txBody>
      </p:sp>
      <p:sp>
        <p:nvSpPr>
          <p:cNvPr id="7" name="テキスト ボックス 6"/>
          <p:cNvSpPr txBox="1"/>
          <p:nvPr/>
        </p:nvSpPr>
        <p:spPr>
          <a:xfrm>
            <a:off x="4991944" y="1813018"/>
            <a:ext cx="407484" cy="461665"/>
          </a:xfrm>
          <a:prstGeom prst="rect">
            <a:avLst/>
          </a:prstGeom>
          <a:noFill/>
        </p:spPr>
        <p:txBody>
          <a:bodyPr wrap="none" rtlCol="0">
            <a:spAutoFit/>
          </a:bodyPr>
          <a:lstStyle/>
          <a:p>
            <a:r>
              <a:rPr lang="en-US" altLang="ja-JP" sz="2400" b="1" dirty="0"/>
              <a:t>B</a:t>
            </a:r>
            <a:endParaRPr kumimoji="1" lang="ja-JP" altLang="en-US" sz="2400" b="1" dirty="0"/>
          </a:p>
        </p:txBody>
      </p:sp>
    </p:spTree>
    <p:extLst>
      <p:ext uri="{BB962C8B-B14F-4D97-AF65-F5344CB8AC3E}">
        <p14:creationId xmlns:p14="http://schemas.microsoft.com/office/powerpoint/2010/main" val="76148538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まとめと今後の課題</a:t>
            </a:r>
            <a:endParaRPr kumimoji="1" lang="ja-JP" altLang="en-US" dirty="0"/>
          </a:p>
        </p:txBody>
      </p:sp>
      <p:sp>
        <p:nvSpPr>
          <p:cNvPr id="3" name="コンテンツ プレースホルダー 2"/>
          <p:cNvSpPr>
            <a:spLocks noGrp="1"/>
          </p:cNvSpPr>
          <p:nvPr>
            <p:ph idx="1"/>
          </p:nvPr>
        </p:nvSpPr>
        <p:spPr/>
        <p:txBody>
          <a:bodyPr/>
          <a:lstStyle/>
          <a:p>
            <a:r>
              <a:rPr kumimoji="1" lang="ja-JP" altLang="en-US" sz="2800" dirty="0" smtClean="0"/>
              <a:t>特殊な検索クエリを用いて類似するコーディングパターンの</a:t>
            </a:r>
            <a:r>
              <a:rPr lang="ja-JP" altLang="en-US" sz="2800" dirty="0" smtClean="0"/>
              <a:t>分別を行うツールを提案し</a:t>
            </a:r>
            <a:r>
              <a:rPr lang="ja-JP" altLang="en-US" sz="2800" dirty="0"/>
              <a:t>た</a:t>
            </a:r>
            <a:endParaRPr lang="en-US" altLang="ja-JP" sz="2800" dirty="0" smtClean="0"/>
          </a:p>
          <a:p>
            <a:r>
              <a:rPr lang="ja-JP" altLang="en-US" sz="2800" dirty="0"/>
              <a:t>従来</a:t>
            </a:r>
            <a:r>
              <a:rPr lang="ja-JP" altLang="en-US" sz="2800" dirty="0" smtClean="0"/>
              <a:t>では確認できなかった，類似コーディングパターンごとの出現回数などの情報が確認できた</a:t>
            </a:r>
            <a:endParaRPr lang="en-US" altLang="ja-JP" sz="2800" dirty="0" smtClean="0"/>
          </a:p>
          <a:p>
            <a:endParaRPr lang="en-US" altLang="ja-JP" sz="2800" dirty="0"/>
          </a:p>
          <a:p>
            <a:pPr marL="0" indent="0">
              <a:buNone/>
            </a:pPr>
            <a:r>
              <a:rPr lang="ja-JP" altLang="en-US" sz="2800" dirty="0" smtClean="0"/>
              <a:t>今後の課題</a:t>
            </a:r>
            <a:endParaRPr lang="en-US" altLang="ja-JP" sz="2800" dirty="0" smtClean="0"/>
          </a:p>
          <a:p>
            <a:r>
              <a:rPr kumimoji="1" lang="ja-JP" altLang="en-US" sz="2800" dirty="0" smtClean="0"/>
              <a:t>検索</a:t>
            </a:r>
            <a:r>
              <a:rPr kumimoji="1" lang="ja-JP" altLang="en-US" sz="2800" dirty="0"/>
              <a:t>クエリ</a:t>
            </a:r>
            <a:r>
              <a:rPr kumimoji="1" lang="ja-JP" altLang="en-US" sz="2800" dirty="0" smtClean="0"/>
              <a:t>の記述能力の改善</a:t>
            </a:r>
            <a:endParaRPr kumimoji="1" lang="en-US" altLang="ja-JP" sz="2800" dirty="0" smtClean="0"/>
          </a:p>
          <a:p>
            <a:pPr lvl="1"/>
            <a:r>
              <a:rPr lang="ja-JP" altLang="en-US" sz="2400" dirty="0"/>
              <a:t>制</a:t>
            </a:r>
            <a:r>
              <a:rPr lang="ja-JP" altLang="en-US" sz="2400" dirty="0" smtClean="0"/>
              <a:t>御</a:t>
            </a:r>
            <a:r>
              <a:rPr lang="ja-JP" altLang="en-US" sz="2400" dirty="0"/>
              <a:t>構造</a:t>
            </a:r>
            <a:r>
              <a:rPr lang="ja-JP" altLang="en-US" sz="2400" dirty="0" smtClean="0"/>
              <a:t>やキーワードの順番を考慮できるようにする</a:t>
            </a:r>
            <a:endParaRPr lang="en-US" altLang="ja-JP" sz="2400" dirty="0" smtClean="0"/>
          </a:p>
          <a:p>
            <a:r>
              <a:rPr lang="ja-JP" altLang="en-US" sz="2800" dirty="0" smtClean="0"/>
              <a:t>分別</a:t>
            </a:r>
            <a:r>
              <a:rPr lang="ja-JP" altLang="en-US" sz="2800" dirty="0"/>
              <a:t>結果に</a:t>
            </a:r>
            <a:r>
              <a:rPr lang="ja-JP" altLang="en-US" sz="2800" dirty="0" smtClean="0"/>
              <a:t>対する解析方法を検討</a:t>
            </a:r>
            <a:endParaRPr kumimoji="1" lang="en-US" altLang="ja-JP" sz="2800"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25</a:t>
            </a:fld>
            <a:endParaRPr lang="en-US" altLang="ja-JP"/>
          </a:p>
        </p:txBody>
      </p:sp>
    </p:spTree>
    <p:extLst>
      <p:ext uri="{BB962C8B-B14F-4D97-AF65-F5344CB8AC3E}">
        <p14:creationId xmlns:p14="http://schemas.microsoft.com/office/powerpoint/2010/main" val="43614289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コーディングパターンの利用</a:t>
            </a:r>
            <a:endParaRPr kumimoji="1" lang="ja-JP" altLang="en-US" dirty="0"/>
          </a:p>
        </p:txBody>
      </p:sp>
      <p:sp>
        <p:nvSpPr>
          <p:cNvPr id="3" name="コンテンツ プレースホルダー 2"/>
          <p:cNvSpPr>
            <a:spLocks noGrp="1"/>
          </p:cNvSpPr>
          <p:nvPr>
            <p:ph idx="1"/>
          </p:nvPr>
        </p:nvSpPr>
        <p:spPr>
          <a:xfrm>
            <a:off x="322446" y="1585210"/>
            <a:ext cx="8821554" cy="3241623"/>
          </a:xfrm>
        </p:spPr>
        <p:txBody>
          <a:bodyPr/>
          <a:lstStyle/>
          <a:p>
            <a:r>
              <a:rPr lang="ja-JP" altLang="en-US" dirty="0" smtClean="0"/>
              <a:t>処理の実装方法の理解</a:t>
            </a:r>
            <a:endParaRPr lang="en-US" altLang="ja-JP" dirty="0" smtClean="0"/>
          </a:p>
          <a:p>
            <a:pPr lvl="1"/>
            <a:r>
              <a:rPr lang="en-US" altLang="ja-JP" dirty="0" smtClean="0"/>
              <a:t>API</a:t>
            </a:r>
            <a:r>
              <a:rPr lang="ja-JP" altLang="en-US" dirty="0" smtClean="0"/>
              <a:t>の実装</a:t>
            </a:r>
            <a:endParaRPr lang="en-US" altLang="ja-JP" dirty="0" smtClean="0"/>
          </a:p>
          <a:p>
            <a:pPr lvl="1"/>
            <a:r>
              <a:rPr lang="ja-JP" altLang="en-US" dirty="0" smtClean="0"/>
              <a:t>ソフトウェア固有の処理</a:t>
            </a:r>
            <a:endParaRPr lang="en-US" altLang="ja-JP" dirty="0" smtClean="0"/>
          </a:p>
          <a:p>
            <a:r>
              <a:rPr lang="ja-JP" altLang="en-US" dirty="0" smtClean="0"/>
              <a:t>ソフトウェア保守</a:t>
            </a:r>
            <a:endParaRPr lang="en-US" altLang="ja-JP" dirty="0" smtClean="0"/>
          </a:p>
          <a:p>
            <a:pPr lvl="1"/>
            <a:r>
              <a:rPr lang="ja-JP" altLang="en-US" dirty="0" smtClean="0"/>
              <a:t>実装</a:t>
            </a:r>
            <a:r>
              <a:rPr lang="ja-JP" altLang="en-US" dirty="0"/>
              <a:t>ルール</a:t>
            </a:r>
            <a:r>
              <a:rPr lang="ja-JP" altLang="en-US" dirty="0" smtClean="0"/>
              <a:t>の確認</a:t>
            </a:r>
            <a:endParaRPr lang="en-US" altLang="ja-JP" dirty="0" smtClean="0"/>
          </a:p>
          <a:p>
            <a:pPr lvl="1"/>
            <a:r>
              <a:rPr lang="ja-JP" altLang="en-US" dirty="0" smtClean="0"/>
              <a:t>同時修正の検討</a:t>
            </a:r>
            <a:endParaRPr lang="en-US" altLang="ja-JP"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3</a:t>
            </a:fld>
            <a:endParaRPr lang="en-US" altLang="ja-JP"/>
          </a:p>
        </p:txBody>
      </p:sp>
      <p:sp>
        <p:nvSpPr>
          <p:cNvPr id="5" name="テキスト ボックス 4"/>
          <p:cNvSpPr txBox="1"/>
          <p:nvPr/>
        </p:nvSpPr>
        <p:spPr>
          <a:xfrm>
            <a:off x="457200" y="5336946"/>
            <a:ext cx="8315097" cy="523220"/>
          </a:xfrm>
          <a:prstGeom prst="rect">
            <a:avLst/>
          </a:prstGeom>
          <a:noFill/>
        </p:spPr>
        <p:txBody>
          <a:bodyPr wrap="none" rtlCol="0">
            <a:spAutoFit/>
          </a:bodyPr>
          <a:lstStyle/>
          <a:p>
            <a:r>
              <a:rPr kumimoji="1" lang="ja-JP" altLang="en-US" sz="2800" b="1" dirty="0" smtClean="0"/>
              <a:t>コーディングパターンの検出がソフトウェア開発に有用</a:t>
            </a:r>
            <a:endParaRPr kumimoji="1" lang="ja-JP" altLang="en-US" sz="2800" b="1" dirty="0"/>
          </a:p>
        </p:txBody>
      </p:sp>
      <p:sp>
        <p:nvSpPr>
          <p:cNvPr id="6" name="角丸四角形 5"/>
          <p:cNvSpPr/>
          <p:nvPr/>
        </p:nvSpPr>
        <p:spPr>
          <a:xfrm>
            <a:off x="322447" y="5283189"/>
            <a:ext cx="8449850" cy="569179"/>
          </a:xfrm>
          <a:prstGeom prst="roundRect">
            <a:avLst/>
          </a:prstGeom>
          <a:noFill/>
          <a:ln w="38100">
            <a:solidFill>
              <a:srgbClr val="FF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Tree>
    <p:extLst>
      <p:ext uri="{BB962C8B-B14F-4D97-AF65-F5344CB8AC3E}">
        <p14:creationId xmlns:p14="http://schemas.microsoft.com/office/powerpoint/2010/main" val="4370441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関連</a:t>
            </a:r>
            <a:r>
              <a:rPr kumimoji="1" lang="ja-JP" altLang="en-US" dirty="0" smtClean="0"/>
              <a:t>研究</a:t>
            </a:r>
            <a:endParaRPr kumimoji="1" lang="ja-JP" altLang="en-US" dirty="0"/>
          </a:p>
        </p:txBody>
      </p:sp>
      <p:sp>
        <p:nvSpPr>
          <p:cNvPr id="3" name="コンテンツ プレースホルダー 2"/>
          <p:cNvSpPr>
            <a:spLocks noGrp="1"/>
          </p:cNvSpPr>
          <p:nvPr>
            <p:ph idx="1"/>
          </p:nvPr>
        </p:nvSpPr>
        <p:spPr>
          <a:xfrm>
            <a:off x="283464" y="1529778"/>
            <a:ext cx="8254746" cy="4525963"/>
          </a:xfrm>
        </p:spPr>
        <p:txBody>
          <a:bodyPr/>
          <a:lstStyle/>
          <a:p>
            <a:r>
              <a:rPr lang="ja-JP" altLang="en-US" sz="2800" dirty="0" smtClean="0"/>
              <a:t>シーケンシャルパターンマイニングを用いたコーディングパターン検出</a:t>
            </a:r>
            <a:r>
              <a:rPr lang="en-US" altLang="ja-JP" sz="2800" dirty="0" smtClean="0"/>
              <a:t>[1]</a:t>
            </a:r>
          </a:p>
          <a:p>
            <a:pPr lvl="1"/>
            <a:r>
              <a:rPr lang="ja-JP" altLang="en-US" sz="2400" dirty="0" smtClean="0"/>
              <a:t>ソースコード中のコーディングパターンを自動で一括検出</a:t>
            </a:r>
            <a:endParaRPr lang="en-US" altLang="ja-JP" sz="2400" dirty="0"/>
          </a:p>
          <a:p>
            <a:r>
              <a:rPr lang="en-US" altLang="ja-JP" sz="2800" dirty="0"/>
              <a:t>API</a:t>
            </a:r>
            <a:r>
              <a:rPr lang="ja-JP" altLang="en-US" sz="2800" dirty="0"/>
              <a:t>利用例検索ツール</a:t>
            </a:r>
            <a:r>
              <a:rPr lang="en-US" altLang="ja-JP" sz="2800" dirty="0"/>
              <a:t>[2</a:t>
            </a:r>
            <a:r>
              <a:rPr lang="en-US" altLang="ja-JP" sz="2800" dirty="0" smtClean="0"/>
              <a:t>]</a:t>
            </a:r>
            <a:endParaRPr lang="en-US" altLang="ja-JP" sz="2800" dirty="0"/>
          </a:p>
          <a:p>
            <a:pPr lvl="1"/>
            <a:r>
              <a:rPr lang="ja-JP" altLang="en-US" sz="2400" dirty="0" smtClean="0"/>
              <a:t>特殊</a:t>
            </a:r>
            <a:r>
              <a:rPr lang="ja-JP" altLang="en-US" sz="2400" dirty="0"/>
              <a:t>な検索クエリを用いて，ソースコード</a:t>
            </a:r>
            <a:r>
              <a:rPr lang="ja-JP" altLang="en-US" sz="2400" dirty="0" smtClean="0"/>
              <a:t>から</a:t>
            </a:r>
            <a:r>
              <a:rPr lang="en-US" altLang="ja-JP" sz="2400" dirty="0" smtClean="0"/>
              <a:t>API</a:t>
            </a:r>
            <a:r>
              <a:rPr lang="ja-JP" altLang="en-US" sz="2400" dirty="0" smtClean="0"/>
              <a:t>の</a:t>
            </a:r>
            <a:r>
              <a:rPr lang="en-US" altLang="ja-JP" sz="2400" dirty="0" smtClean="0"/>
              <a:t/>
            </a:r>
            <a:br>
              <a:rPr lang="en-US" altLang="ja-JP" sz="2400" dirty="0" smtClean="0"/>
            </a:br>
            <a:r>
              <a:rPr lang="ja-JP" altLang="en-US" sz="2400" dirty="0" smtClean="0"/>
              <a:t>利用例を検出</a:t>
            </a:r>
            <a:endParaRPr lang="en-US" altLang="ja-JP" sz="2400" dirty="0"/>
          </a:p>
          <a:p>
            <a:pPr lvl="1"/>
            <a:r>
              <a:rPr lang="ja-JP" altLang="en-US" sz="2400" dirty="0" smtClean="0"/>
              <a:t>検出された利用例は一種のコーディングパターン</a:t>
            </a:r>
            <a:endParaRPr lang="en-US" altLang="ja-JP" sz="2400" dirty="0" smtClean="0"/>
          </a:p>
        </p:txBody>
      </p:sp>
      <p:sp>
        <p:nvSpPr>
          <p:cNvPr id="4" name="スライド番号プレースホルダー 3"/>
          <p:cNvSpPr>
            <a:spLocks noGrp="1"/>
          </p:cNvSpPr>
          <p:nvPr>
            <p:ph type="sldNum" sz="quarter" idx="12"/>
          </p:nvPr>
        </p:nvSpPr>
        <p:spPr>
          <a:xfrm>
            <a:off x="7795016" y="6222247"/>
            <a:ext cx="1150938" cy="288925"/>
          </a:xfrm>
        </p:spPr>
        <p:txBody>
          <a:bodyPr/>
          <a:lstStyle/>
          <a:p>
            <a:fld id="{9F5033E9-932D-4E41-95C3-341F9A6DAE17}" type="slidenum">
              <a:rPr lang="en-US" altLang="ja-JP" smtClean="0"/>
              <a:pPr/>
              <a:t>4</a:t>
            </a:fld>
            <a:endParaRPr lang="en-US" altLang="ja-JP"/>
          </a:p>
        </p:txBody>
      </p:sp>
      <p:sp>
        <p:nvSpPr>
          <p:cNvPr id="5" name="正方形/長方形 4"/>
          <p:cNvSpPr/>
          <p:nvPr/>
        </p:nvSpPr>
        <p:spPr>
          <a:xfrm>
            <a:off x="531983" y="5080439"/>
            <a:ext cx="8108310" cy="1050858"/>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6" name="テキスト ボックス 5"/>
          <p:cNvSpPr txBox="1"/>
          <p:nvPr/>
        </p:nvSpPr>
        <p:spPr>
          <a:xfrm>
            <a:off x="601729" y="5126177"/>
            <a:ext cx="7768756" cy="1384995"/>
          </a:xfrm>
          <a:prstGeom prst="rect">
            <a:avLst/>
          </a:prstGeom>
          <a:noFill/>
        </p:spPr>
        <p:txBody>
          <a:bodyPr wrap="square" rtlCol="0">
            <a:spAutoFit/>
          </a:bodyPr>
          <a:lstStyle/>
          <a:p>
            <a:r>
              <a:rPr lang="en-US" altLang="ja-JP" sz="1400" dirty="0" smtClean="0"/>
              <a:t>[1]</a:t>
            </a:r>
            <a:r>
              <a:rPr lang="zh-TW" altLang="en-US" sz="1400" dirty="0" smtClean="0"/>
              <a:t>石尾</a:t>
            </a:r>
            <a:r>
              <a:rPr lang="en-US" altLang="zh-TW" sz="1400" dirty="0" smtClean="0"/>
              <a:t> </a:t>
            </a:r>
            <a:r>
              <a:rPr lang="zh-TW" altLang="en-US" sz="1400" dirty="0" smtClean="0"/>
              <a:t>隆</a:t>
            </a:r>
            <a:r>
              <a:rPr lang="en-US" altLang="zh-TW" sz="1400" dirty="0"/>
              <a:t>,</a:t>
            </a:r>
            <a:r>
              <a:rPr lang="zh-TW" altLang="en-US" sz="1400" dirty="0" smtClean="0"/>
              <a:t>伊達</a:t>
            </a:r>
            <a:r>
              <a:rPr lang="en-US" altLang="zh-TW" sz="1400" dirty="0" smtClean="0"/>
              <a:t> </a:t>
            </a:r>
            <a:r>
              <a:rPr lang="zh-TW" altLang="en-US" sz="1400" dirty="0" smtClean="0"/>
              <a:t>浩典</a:t>
            </a:r>
            <a:r>
              <a:rPr lang="en-US" altLang="zh-TW" sz="1400" dirty="0"/>
              <a:t>,</a:t>
            </a:r>
            <a:r>
              <a:rPr lang="zh-TW" altLang="en-US" sz="1400" dirty="0" smtClean="0"/>
              <a:t>三宅</a:t>
            </a:r>
            <a:r>
              <a:rPr lang="en-US" altLang="zh-TW" sz="1400" dirty="0" smtClean="0"/>
              <a:t> </a:t>
            </a:r>
            <a:r>
              <a:rPr lang="zh-TW" altLang="en-US" sz="1400" dirty="0" smtClean="0"/>
              <a:t>達也</a:t>
            </a:r>
            <a:r>
              <a:rPr lang="en-US" altLang="zh-TW" sz="1400" dirty="0"/>
              <a:t>,</a:t>
            </a:r>
            <a:r>
              <a:rPr lang="zh-TW" altLang="en-US" sz="1400" dirty="0" smtClean="0"/>
              <a:t>井上</a:t>
            </a:r>
            <a:r>
              <a:rPr lang="en-US" altLang="zh-TW" sz="1400" dirty="0" smtClean="0"/>
              <a:t> </a:t>
            </a:r>
            <a:r>
              <a:rPr lang="zh-TW" altLang="en-US" sz="1400" dirty="0" smtClean="0"/>
              <a:t>克郎</a:t>
            </a:r>
            <a:r>
              <a:rPr lang="en-US" altLang="ja-JP" sz="1400" dirty="0" smtClean="0"/>
              <a:t>.</a:t>
            </a:r>
            <a:r>
              <a:rPr lang="ja-JP" altLang="en-US" sz="1400" dirty="0" smtClean="0"/>
              <a:t>シーケンシャルパターンマイニングを用いたコーディングパターン抽出</a:t>
            </a:r>
            <a:r>
              <a:rPr lang="en-US" altLang="ja-JP" sz="1400" dirty="0" smtClean="0"/>
              <a:t>.</a:t>
            </a:r>
            <a:r>
              <a:rPr lang="ja-JP" altLang="en-US" sz="1400" dirty="0" smtClean="0"/>
              <a:t>情報</a:t>
            </a:r>
            <a:r>
              <a:rPr lang="ja-JP" altLang="en-US" sz="1400" dirty="0"/>
              <a:t>処理学会</a:t>
            </a:r>
            <a:r>
              <a:rPr lang="ja-JP" altLang="en-US" sz="1400" dirty="0" smtClean="0"/>
              <a:t>論文誌</a:t>
            </a:r>
            <a:r>
              <a:rPr lang="en-US" altLang="ja-JP" sz="1400" dirty="0" smtClean="0"/>
              <a:t>, </a:t>
            </a:r>
            <a:r>
              <a:rPr lang="en-US" altLang="ja-JP" sz="1400" dirty="0"/>
              <a:t>Vol. 50, No. 2, pp. </a:t>
            </a:r>
            <a:r>
              <a:rPr lang="en-US" altLang="ja-JP" sz="1400" dirty="0" smtClean="0"/>
              <a:t>860-871,2009</a:t>
            </a:r>
            <a:r>
              <a:rPr lang="en-US" altLang="ja-JP" sz="1400" dirty="0"/>
              <a:t>.</a:t>
            </a:r>
          </a:p>
          <a:p>
            <a:r>
              <a:rPr lang="en-US" altLang="ja-JP" sz="1400" dirty="0" smtClean="0"/>
              <a:t>[</a:t>
            </a:r>
            <a:r>
              <a:rPr lang="en-US" altLang="ja-JP" sz="1400" dirty="0"/>
              <a:t>2</a:t>
            </a:r>
            <a:r>
              <a:rPr lang="en-US" altLang="ja-JP" sz="1400" dirty="0" smtClean="0"/>
              <a:t>]</a:t>
            </a:r>
            <a:r>
              <a:rPr lang="ja-JP" altLang="en-US" sz="1400" dirty="0"/>
              <a:t>竹之内 啓太</a:t>
            </a:r>
            <a:r>
              <a:rPr lang="en-US" altLang="ja-JP" sz="1400" dirty="0"/>
              <a:t>,</a:t>
            </a:r>
            <a:r>
              <a:rPr lang="ja-JP" altLang="en-US" sz="1400" dirty="0"/>
              <a:t>石尾 隆</a:t>
            </a:r>
            <a:r>
              <a:rPr lang="en-US" altLang="ja-JP" sz="1400" dirty="0"/>
              <a:t>,</a:t>
            </a:r>
            <a:r>
              <a:rPr lang="ja-JP" altLang="en-US" sz="1400" dirty="0"/>
              <a:t>井上 克郎</a:t>
            </a:r>
            <a:r>
              <a:rPr lang="en-US" altLang="ja-JP" sz="1400" dirty="0" smtClean="0"/>
              <a:t>.</a:t>
            </a:r>
            <a:r>
              <a:rPr lang="ja-JP" altLang="en-US" sz="1400" dirty="0"/>
              <a:t>変数のデータフローによる</a:t>
            </a:r>
            <a:r>
              <a:rPr lang="en-US" altLang="ja-JP" sz="1400" dirty="0"/>
              <a:t>API</a:t>
            </a:r>
            <a:r>
              <a:rPr lang="ja-JP" altLang="en-US" sz="1400" dirty="0"/>
              <a:t>利用コード例の検索</a:t>
            </a:r>
            <a:r>
              <a:rPr lang="en-US" altLang="ja-JP" sz="1400" dirty="0"/>
              <a:t>.</a:t>
            </a:r>
            <a:r>
              <a:rPr lang="ja-JP" altLang="en-US" sz="1400" dirty="0"/>
              <a:t>コンピュータソフトウェア</a:t>
            </a:r>
            <a:r>
              <a:rPr lang="en-US" altLang="ja-JP" sz="1400" dirty="0"/>
              <a:t>, Vol.34, No.4, pp.68--74,2017</a:t>
            </a:r>
          </a:p>
          <a:p>
            <a:endParaRPr lang="ja-JP" altLang="en-US" sz="1400" dirty="0"/>
          </a:p>
          <a:p>
            <a:endParaRPr kumimoji="1" lang="ja-JP" altLang="en-US" sz="1400" dirty="0"/>
          </a:p>
        </p:txBody>
      </p:sp>
    </p:spTree>
    <p:extLst>
      <p:ext uri="{BB962C8B-B14F-4D97-AF65-F5344CB8AC3E}">
        <p14:creationId xmlns:p14="http://schemas.microsoft.com/office/powerpoint/2010/main" val="325413891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再利用</a:t>
            </a:r>
            <a:r>
              <a:rPr lang="ja-JP" altLang="en-US" dirty="0" smtClean="0"/>
              <a:t>の</a:t>
            </a:r>
            <a:r>
              <a:rPr kumimoji="1" lang="ja-JP" altLang="en-US" dirty="0" smtClean="0"/>
              <a:t>問題点</a:t>
            </a:r>
            <a:endParaRPr kumimoji="1" lang="ja-JP" altLang="en-US" dirty="0"/>
          </a:p>
        </p:txBody>
      </p:sp>
      <p:sp>
        <p:nvSpPr>
          <p:cNvPr id="3" name="コンテンツ プレースホルダー 2"/>
          <p:cNvSpPr>
            <a:spLocks noGrp="1"/>
          </p:cNvSpPr>
          <p:nvPr>
            <p:ph idx="1"/>
          </p:nvPr>
        </p:nvSpPr>
        <p:spPr>
          <a:xfrm>
            <a:off x="396071" y="1600200"/>
            <a:ext cx="8609798" cy="3106554"/>
          </a:xfrm>
        </p:spPr>
        <p:txBody>
          <a:bodyPr/>
          <a:lstStyle/>
          <a:p>
            <a:r>
              <a:rPr kumimoji="1" lang="ja-JP" altLang="en-US" sz="2800" dirty="0" smtClean="0"/>
              <a:t>検出結果には類似するコーディングパターンが存在</a:t>
            </a:r>
            <a:endParaRPr kumimoji="1" lang="en-US" altLang="ja-JP" sz="2800" dirty="0" smtClean="0"/>
          </a:p>
          <a:p>
            <a:pPr lvl="1"/>
            <a:r>
              <a:rPr lang="ja-JP" altLang="en-US" sz="2400" dirty="0"/>
              <a:t>使用する制御構造の違い</a:t>
            </a:r>
            <a:endParaRPr lang="en-US" altLang="ja-JP" sz="2400" dirty="0"/>
          </a:p>
          <a:p>
            <a:pPr lvl="1"/>
            <a:r>
              <a:rPr lang="en-US" altLang="ja-JP" sz="2400" dirty="0"/>
              <a:t>API</a:t>
            </a:r>
            <a:r>
              <a:rPr lang="ja-JP" altLang="en-US" sz="2400" dirty="0"/>
              <a:t>の処理のバリエーション</a:t>
            </a:r>
            <a:endParaRPr lang="en-US" altLang="ja-JP" sz="2400" dirty="0"/>
          </a:p>
          <a:p>
            <a:pPr lvl="1"/>
            <a:r>
              <a:rPr lang="ja-JP" altLang="en-US" sz="2400" dirty="0" smtClean="0"/>
              <a:t>実装ルールのバリエーション</a:t>
            </a:r>
            <a:endParaRPr lang="en-US" altLang="ja-JP" sz="24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5</a:t>
            </a:fld>
            <a:endParaRPr lang="en-US" altLang="ja-JP"/>
          </a:p>
        </p:txBody>
      </p:sp>
      <p:sp>
        <p:nvSpPr>
          <p:cNvPr id="5" name="テキスト ボックス 4"/>
          <p:cNvSpPr txBox="1"/>
          <p:nvPr/>
        </p:nvSpPr>
        <p:spPr>
          <a:xfrm>
            <a:off x="89898" y="4984519"/>
            <a:ext cx="8953092" cy="523220"/>
          </a:xfrm>
          <a:prstGeom prst="rect">
            <a:avLst/>
          </a:prstGeom>
          <a:noFill/>
        </p:spPr>
        <p:txBody>
          <a:bodyPr wrap="none" rtlCol="0">
            <a:spAutoFit/>
          </a:bodyPr>
          <a:lstStyle/>
          <a:p>
            <a:r>
              <a:rPr kumimoji="1" lang="ja-JP" altLang="en-US" sz="2800" b="1" dirty="0" smtClean="0"/>
              <a:t>開発者は再利用すべき</a:t>
            </a:r>
            <a:r>
              <a:rPr lang="ja-JP" altLang="en-US" sz="2800" b="1" dirty="0"/>
              <a:t>パターン</a:t>
            </a:r>
            <a:r>
              <a:rPr lang="ja-JP" altLang="en-US" sz="2800" b="1" dirty="0" smtClean="0"/>
              <a:t>を判断しなければならない</a:t>
            </a:r>
            <a:endParaRPr kumimoji="1" lang="ja-JP" altLang="en-US" sz="2800" b="1" dirty="0"/>
          </a:p>
        </p:txBody>
      </p:sp>
    </p:spTree>
    <p:extLst>
      <p:ext uri="{BB962C8B-B14F-4D97-AF65-F5344CB8AC3E}">
        <p14:creationId xmlns:p14="http://schemas.microsoft.com/office/powerpoint/2010/main" val="332319147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類似するパターンの例</a:t>
            </a:r>
            <a:endParaRPr kumimoji="1" lang="ja-JP" altLang="en-US" dirty="0"/>
          </a:p>
        </p:txBody>
      </p:sp>
      <p:sp>
        <p:nvSpPr>
          <p:cNvPr id="3" name="コンテンツ プレースホルダー 2"/>
          <p:cNvSpPr>
            <a:spLocks noGrp="1"/>
          </p:cNvSpPr>
          <p:nvPr>
            <p:ph idx="1"/>
          </p:nvPr>
        </p:nvSpPr>
        <p:spPr>
          <a:xfrm>
            <a:off x="314831" y="5526899"/>
            <a:ext cx="8433882" cy="995898"/>
          </a:xfrm>
        </p:spPr>
        <p:txBody>
          <a:bodyPr/>
          <a:lstStyle/>
          <a:p>
            <a:pPr marL="0" indent="0">
              <a:buNone/>
            </a:pPr>
            <a:r>
              <a:rPr kumimoji="1" lang="ja-JP" altLang="en-US" dirty="0" smtClean="0"/>
              <a:t>　この二つの実装は，どちらを使</a:t>
            </a:r>
            <a:r>
              <a:rPr lang="ja-JP" altLang="en-US" dirty="0" smtClean="0"/>
              <a:t>えばよ</a:t>
            </a:r>
            <a:r>
              <a:rPr lang="ja-JP" altLang="en-US" dirty="0"/>
              <a:t>い</a:t>
            </a:r>
            <a:r>
              <a:rPr kumimoji="1" lang="ja-JP" altLang="en-US" dirty="0" smtClean="0"/>
              <a:t>か？</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6</a:t>
            </a:fld>
            <a:endParaRPr lang="en-US" altLang="ja-JP"/>
          </a:p>
        </p:txBody>
      </p:sp>
      <p:sp>
        <p:nvSpPr>
          <p:cNvPr id="5" name="正方形/長方形 4"/>
          <p:cNvSpPr/>
          <p:nvPr/>
        </p:nvSpPr>
        <p:spPr>
          <a:xfrm>
            <a:off x="196666" y="2088682"/>
            <a:ext cx="3773103" cy="1809549"/>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6" name="テキスト ボックス 5"/>
          <p:cNvSpPr txBox="1"/>
          <p:nvPr/>
        </p:nvSpPr>
        <p:spPr>
          <a:xfrm>
            <a:off x="314831" y="2088682"/>
            <a:ext cx="3575274" cy="1631216"/>
          </a:xfrm>
          <a:prstGeom prst="rect">
            <a:avLst/>
          </a:prstGeom>
          <a:noFill/>
        </p:spPr>
        <p:txBody>
          <a:bodyPr wrap="none" rtlCol="0">
            <a:spAutoFit/>
          </a:bodyPr>
          <a:lstStyle/>
          <a:p>
            <a:r>
              <a:rPr lang="en-US" altLang="ja-JP" sz="2000" b="1" dirty="0" err="1"/>
              <a:t>b</a:t>
            </a:r>
            <a:r>
              <a:rPr kumimoji="1" lang="en-US" altLang="ja-JP" sz="2000" b="1" dirty="0" err="1" smtClean="0"/>
              <a:t>r</a:t>
            </a:r>
            <a:r>
              <a:rPr kumimoji="1" lang="en-US" altLang="ja-JP" sz="2000" b="1" dirty="0" smtClean="0"/>
              <a:t> = new </a:t>
            </a:r>
            <a:r>
              <a:rPr kumimoji="1" lang="en-US" altLang="ja-JP" sz="2000" b="1" u="sng" dirty="0" err="1" smtClean="0"/>
              <a:t>BufferedReader</a:t>
            </a:r>
            <a:r>
              <a:rPr kumimoji="1" lang="en-US" altLang="ja-JP" sz="2000" b="1" u="sng" dirty="0" smtClean="0"/>
              <a:t>()</a:t>
            </a:r>
            <a:r>
              <a:rPr kumimoji="1" lang="en-US" altLang="ja-JP" sz="2000" b="1" dirty="0" smtClean="0"/>
              <a:t>;</a:t>
            </a:r>
          </a:p>
          <a:p>
            <a:r>
              <a:rPr lang="en-US" altLang="ja-JP" sz="2000" b="1" dirty="0" smtClean="0"/>
              <a:t>while(</a:t>
            </a:r>
            <a:r>
              <a:rPr lang="en-US" altLang="ja-JP" sz="2000" b="1" u="sng" dirty="0" err="1" smtClean="0"/>
              <a:t>br.ready</a:t>
            </a:r>
            <a:r>
              <a:rPr lang="en-US" altLang="ja-JP" sz="2000" b="1" u="sng" dirty="0" smtClean="0"/>
              <a:t>()</a:t>
            </a:r>
            <a:r>
              <a:rPr lang="en-US" altLang="ja-JP" sz="2000" b="1" dirty="0" smtClean="0"/>
              <a:t>){</a:t>
            </a:r>
          </a:p>
          <a:p>
            <a:r>
              <a:rPr kumimoji="1" lang="en-US" altLang="ja-JP" sz="2000" b="1" dirty="0" smtClean="0"/>
              <a:t>   String line = </a:t>
            </a:r>
            <a:r>
              <a:rPr kumimoji="1" lang="en-US" altLang="ja-JP" sz="2000" b="1" u="sng" dirty="0" err="1" smtClean="0"/>
              <a:t>br.readLine</a:t>
            </a:r>
            <a:r>
              <a:rPr kumimoji="1" lang="en-US" altLang="ja-JP" sz="2000" b="1" u="sng" dirty="0" smtClean="0"/>
              <a:t>();</a:t>
            </a:r>
          </a:p>
          <a:p>
            <a:r>
              <a:rPr lang="en-US" altLang="ja-JP" sz="2000" b="1" dirty="0"/>
              <a:t> </a:t>
            </a:r>
            <a:r>
              <a:rPr lang="en-US" altLang="ja-JP" sz="2000" b="1" dirty="0" smtClean="0"/>
              <a:t>  </a:t>
            </a:r>
            <a:r>
              <a:rPr lang="en-US" altLang="ja-JP" sz="2000" b="1" dirty="0" err="1" smtClean="0"/>
              <a:t>System.out.println</a:t>
            </a:r>
            <a:r>
              <a:rPr lang="en-US" altLang="ja-JP" sz="2000" b="1" dirty="0" smtClean="0"/>
              <a:t>(line);</a:t>
            </a:r>
            <a:endParaRPr kumimoji="1" lang="en-US" altLang="ja-JP" sz="2000" b="1" dirty="0"/>
          </a:p>
          <a:p>
            <a:r>
              <a:rPr lang="en-US" altLang="ja-JP" sz="2000" b="1" dirty="0" smtClean="0"/>
              <a:t>}</a:t>
            </a:r>
          </a:p>
        </p:txBody>
      </p:sp>
      <p:sp>
        <p:nvSpPr>
          <p:cNvPr id="7" name="正方形/長方形 6"/>
          <p:cNvSpPr/>
          <p:nvPr/>
        </p:nvSpPr>
        <p:spPr>
          <a:xfrm>
            <a:off x="4285799" y="2088682"/>
            <a:ext cx="4462914" cy="1809549"/>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8" name="テキスト ボックス 7"/>
          <p:cNvSpPr txBox="1"/>
          <p:nvPr/>
        </p:nvSpPr>
        <p:spPr>
          <a:xfrm>
            <a:off x="4403964" y="2088682"/>
            <a:ext cx="4376776" cy="1323439"/>
          </a:xfrm>
          <a:prstGeom prst="rect">
            <a:avLst/>
          </a:prstGeom>
          <a:noFill/>
        </p:spPr>
        <p:txBody>
          <a:bodyPr wrap="none" rtlCol="0">
            <a:spAutoFit/>
          </a:bodyPr>
          <a:lstStyle/>
          <a:p>
            <a:r>
              <a:rPr lang="en-US" altLang="ja-JP" sz="2000" b="1" dirty="0" err="1"/>
              <a:t>b</a:t>
            </a:r>
            <a:r>
              <a:rPr kumimoji="1" lang="en-US" altLang="ja-JP" sz="2000" b="1" dirty="0" err="1" smtClean="0"/>
              <a:t>r</a:t>
            </a:r>
            <a:r>
              <a:rPr kumimoji="1" lang="en-US" altLang="ja-JP" sz="2000" b="1" dirty="0" smtClean="0"/>
              <a:t> = new </a:t>
            </a:r>
            <a:r>
              <a:rPr kumimoji="1" lang="en-US" altLang="ja-JP" sz="2000" b="1" u="sng" dirty="0" err="1" smtClean="0"/>
              <a:t>BufferedReader</a:t>
            </a:r>
            <a:r>
              <a:rPr kumimoji="1" lang="en-US" altLang="ja-JP" sz="2000" b="1" u="sng" dirty="0" smtClean="0"/>
              <a:t>()</a:t>
            </a:r>
            <a:r>
              <a:rPr kumimoji="1" lang="en-US" altLang="ja-JP" sz="2000" b="1" dirty="0" smtClean="0"/>
              <a:t>;</a:t>
            </a:r>
          </a:p>
          <a:p>
            <a:r>
              <a:rPr lang="en-US" altLang="ja-JP" sz="2000" b="1" dirty="0" smtClean="0"/>
              <a:t>while((line = </a:t>
            </a:r>
            <a:r>
              <a:rPr lang="en-US" altLang="ja-JP" sz="2000" b="1" u="sng" dirty="0" err="1" smtClean="0"/>
              <a:t>br.readLine</a:t>
            </a:r>
            <a:r>
              <a:rPr lang="en-US" altLang="ja-JP" sz="2000" b="1" u="sng" dirty="0" smtClean="0"/>
              <a:t>()</a:t>
            </a:r>
            <a:r>
              <a:rPr lang="en-US" altLang="ja-JP" sz="2000" b="1" dirty="0" smtClean="0"/>
              <a:t>) != null){</a:t>
            </a:r>
          </a:p>
          <a:p>
            <a:r>
              <a:rPr lang="en-US" altLang="ja-JP" sz="2000" b="1" dirty="0" smtClean="0"/>
              <a:t>   </a:t>
            </a:r>
            <a:r>
              <a:rPr lang="en-US" altLang="ja-JP" sz="2000" b="1" dirty="0" err="1" smtClean="0"/>
              <a:t>System.out.println</a:t>
            </a:r>
            <a:r>
              <a:rPr lang="en-US" altLang="ja-JP" sz="2000" b="1" dirty="0" smtClean="0"/>
              <a:t>(line);</a:t>
            </a:r>
            <a:endParaRPr kumimoji="1" lang="en-US" altLang="ja-JP" sz="2000" b="1" dirty="0"/>
          </a:p>
          <a:p>
            <a:r>
              <a:rPr lang="en-US" altLang="ja-JP" sz="2000" b="1" dirty="0" smtClean="0"/>
              <a:t>}</a:t>
            </a:r>
            <a:endParaRPr kumimoji="1" lang="ja-JP" altLang="en-US" sz="2000" b="1" dirty="0"/>
          </a:p>
        </p:txBody>
      </p:sp>
      <p:sp>
        <p:nvSpPr>
          <p:cNvPr id="9" name="四角形吹き出し 8"/>
          <p:cNvSpPr/>
          <p:nvPr/>
        </p:nvSpPr>
        <p:spPr>
          <a:xfrm>
            <a:off x="314831" y="4485373"/>
            <a:ext cx="3970968" cy="558265"/>
          </a:xfrm>
          <a:prstGeom prst="wedgeRectCallout">
            <a:avLst>
              <a:gd name="adj1" fmla="val -20833"/>
              <a:gd name="adj2" fmla="val -152740"/>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テキスト ボックス 9"/>
          <p:cNvSpPr txBox="1"/>
          <p:nvPr/>
        </p:nvSpPr>
        <p:spPr>
          <a:xfrm>
            <a:off x="314831" y="4564450"/>
            <a:ext cx="4004622" cy="400110"/>
          </a:xfrm>
          <a:prstGeom prst="rect">
            <a:avLst/>
          </a:prstGeom>
          <a:noFill/>
        </p:spPr>
        <p:txBody>
          <a:bodyPr wrap="none" rtlCol="0">
            <a:spAutoFit/>
          </a:bodyPr>
          <a:lstStyle/>
          <a:p>
            <a:r>
              <a:rPr kumimoji="1" lang="en-US" altLang="ja-JP" sz="2000" b="1" dirty="0" err="1" smtClean="0"/>
              <a:t>BufferedReader</a:t>
            </a:r>
            <a:r>
              <a:rPr kumimoji="1" lang="en-US" altLang="ja-JP" sz="2000" b="1" dirty="0" smtClean="0"/>
              <a:t>/ready/</a:t>
            </a:r>
            <a:r>
              <a:rPr kumimoji="1" lang="en-US" altLang="ja-JP" sz="2000" b="1" dirty="0" err="1" smtClean="0"/>
              <a:t>readLine</a:t>
            </a:r>
            <a:endParaRPr kumimoji="1" lang="ja-JP" altLang="en-US" sz="2000" b="1" dirty="0"/>
          </a:p>
        </p:txBody>
      </p:sp>
      <p:sp>
        <p:nvSpPr>
          <p:cNvPr id="11" name="四角形吹き出し 10"/>
          <p:cNvSpPr/>
          <p:nvPr/>
        </p:nvSpPr>
        <p:spPr>
          <a:xfrm>
            <a:off x="4904477" y="4509135"/>
            <a:ext cx="3249608" cy="558265"/>
          </a:xfrm>
          <a:prstGeom prst="wedgeRectCallout">
            <a:avLst>
              <a:gd name="adj1" fmla="val -20833"/>
              <a:gd name="adj2" fmla="val -152740"/>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p:cNvSpPr txBox="1"/>
          <p:nvPr/>
        </p:nvSpPr>
        <p:spPr>
          <a:xfrm>
            <a:off x="4904477" y="4588212"/>
            <a:ext cx="3249608" cy="400110"/>
          </a:xfrm>
          <a:prstGeom prst="rect">
            <a:avLst/>
          </a:prstGeom>
          <a:noFill/>
        </p:spPr>
        <p:txBody>
          <a:bodyPr wrap="none" rtlCol="0">
            <a:spAutoFit/>
          </a:bodyPr>
          <a:lstStyle/>
          <a:p>
            <a:r>
              <a:rPr kumimoji="1" lang="en-US" altLang="ja-JP" sz="2000" b="1" dirty="0" err="1" smtClean="0"/>
              <a:t>BufferedReader</a:t>
            </a:r>
            <a:r>
              <a:rPr kumimoji="1" lang="en-US" altLang="ja-JP" sz="2000" b="1" dirty="0" smtClean="0"/>
              <a:t>/</a:t>
            </a:r>
            <a:r>
              <a:rPr kumimoji="1" lang="en-US" altLang="ja-JP" sz="2000" b="1" dirty="0" err="1" smtClean="0"/>
              <a:t>readLine</a:t>
            </a:r>
            <a:endParaRPr kumimoji="1" lang="ja-JP" altLang="en-US" sz="2000" b="1" dirty="0"/>
          </a:p>
        </p:txBody>
      </p:sp>
    </p:spTree>
    <p:extLst>
      <p:ext uri="{BB962C8B-B14F-4D97-AF65-F5344CB8AC3E}">
        <p14:creationId xmlns:p14="http://schemas.microsoft.com/office/powerpoint/2010/main" val="123983975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研究動機</a:t>
            </a:r>
            <a:endParaRPr kumimoji="1" lang="ja-JP" altLang="en-US" dirty="0"/>
          </a:p>
        </p:txBody>
      </p:sp>
      <p:sp>
        <p:nvSpPr>
          <p:cNvPr id="3" name="コンテンツ プレースホルダー 2"/>
          <p:cNvSpPr>
            <a:spLocks noGrp="1"/>
          </p:cNvSpPr>
          <p:nvPr>
            <p:ph idx="1"/>
          </p:nvPr>
        </p:nvSpPr>
        <p:spPr>
          <a:xfrm>
            <a:off x="288845" y="1600200"/>
            <a:ext cx="9163163" cy="4319337"/>
          </a:xfrm>
        </p:spPr>
        <p:txBody>
          <a:bodyPr/>
          <a:lstStyle/>
          <a:p>
            <a:r>
              <a:rPr lang="ja-JP" altLang="en-US" sz="2800" dirty="0" smtClean="0"/>
              <a:t>開発</a:t>
            </a:r>
            <a:r>
              <a:rPr kumimoji="1" lang="ja-JP" altLang="en-US" sz="2800" dirty="0" smtClean="0"/>
              <a:t>者は類似するコーディングパターンから利用すべき</a:t>
            </a:r>
            <a:r>
              <a:rPr kumimoji="1" lang="en-US" altLang="ja-JP" sz="2800" dirty="0" smtClean="0"/>
              <a:t/>
            </a:r>
            <a:br>
              <a:rPr kumimoji="1" lang="en-US" altLang="ja-JP" sz="2800" dirty="0" smtClean="0"/>
            </a:br>
            <a:r>
              <a:rPr kumimoji="1" lang="ja-JP" altLang="en-US" sz="2800" dirty="0" smtClean="0"/>
              <a:t>ものを判断する必要がある</a:t>
            </a:r>
            <a:endParaRPr kumimoji="1" lang="en-US" altLang="ja-JP" sz="2800" dirty="0" smtClean="0"/>
          </a:p>
          <a:p>
            <a:r>
              <a:rPr lang="ja-JP" altLang="en-US" sz="2800" dirty="0" smtClean="0"/>
              <a:t>類似</a:t>
            </a:r>
            <a:r>
              <a:rPr lang="ja-JP" altLang="en-US" sz="2800" dirty="0"/>
              <a:t>する</a:t>
            </a:r>
            <a:r>
              <a:rPr lang="ja-JP" altLang="en-US" sz="2800" dirty="0" smtClean="0"/>
              <a:t>コーディングパターンの利用例</a:t>
            </a:r>
            <a:r>
              <a:rPr lang="ja-JP" altLang="en-US" sz="2800" dirty="0"/>
              <a:t>を</a:t>
            </a:r>
            <a:r>
              <a:rPr lang="ja-JP" altLang="en-US" sz="2800" dirty="0" smtClean="0"/>
              <a:t>検出して</a:t>
            </a:r>
            <a:r>
              <a:rPr lang="en-US" altLang="ja-JP" sz="2800" dirty="0" smtClean="0"/>
              <a:t/>
            </a:r>
            <a:br>
              <a:rPr lang="en-US" altLang="ja-JP" sz="2800" dirty="0" smtClean="0"/>
            </a:br>
            <a:r>
              <a:rPr lang="ja-JP" altLang="en-US" sz="2800" dirty="0" smtClean="0"/>
              <a:t>確認す</a:t>
            </a:r>
            <a:r>
              <a:rPr lang="ja-JP" altLang="en-US" sz="2800" dirty="0"/>
              <a:t>る</a:t>
            </a:r>
            <a:r>
              <a:rPr lang="ja-JP" altLang="en-US" sz="2800" dirty="0" smtClean="0"/>
              <a:t>だけでは，その判断は難しい</a:t>
            </a:r>
            <a:endParaRPr lang="en-US" altLang="ja-JP" sz="2800" dirty="0" smtClean="0"/>
          </a:p>
          <a:p>
            <a:endParaRPr kumimoji="1" lang="en-US" altLang="ja-JP" sz="2800" dirty="0" smtClean="0"/>
          </a:p>
          <a:p>
            <a:pPr marL="0" indent="0">
              <a:buNone/>
            </a:pPr>
            <a:endParaRPr kumimoji="1" lang="en-US" altLang="ja-JP" sz="2800" dirty="0" smtClean="0"/>
          </a:p>
          <a:p>
            <a:pPr marL="0" indent="0">
              <a:buNone/>
            </a:pPr>
            <a:r>
              <a:rPr lang="ja-JP" altLang="en-US" sz="2800" dirty="0" smtClean="0"/>
              <a:t>⇒</a:t>
            </a:r>
            <a:r>
              <a:rPr lang="ja-JP" altLang="en-US" sz="2800" b="1" dirty="0" smtClean="0"/>
              <a:t>類似するコーディングパターンを調査するツールの提案</a:t>
            </a:r>
            <a:endParaRPr kumimoji="1" lang="ja-JP" altLang="en-US" sz="2800" b="1"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7</a:t>
            </a:fld>
            <a:endParaRPr lang="en-US" altLang="ja-JP"/>
          </a:p>
        </p:txBody>
      </p:sp>
    </p:spTree>
    <p:extLst>
      <p:ext uri="{BB962C8B-B14F-4D97-AF65-F5344CB8AC3E}">
        <p14:creationId xmlns:p14="http://schemas.microsoft.com/office/powerpoint/2010/main" val="223677631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ツールの方針</a:t>
            </a:r>
            <a:endParaRPr kumimoji="1" lang="ja-JP" altLang="en-US" dirty="0"/>
          </a:p>
        </p:txBody>
      </p:sp>
      <p:sp>
        <p:nvSpPr>
          <p:cNvPr id="3" name="コンテンツ プレースホルダー 2"/>
          <p:cNvSpPr>
            <a:spLocks noGrp="1"/>
          </p:cNvSpPr>
          <p:nvPr>
            <p:ph idx="1"/>
          </p:nvPr>
        </p:nvSpPr>
        <p:spPr>
          <a:xfrm>
            <a:off x="337008" y="1600200"/>
            <a:ext cx="9124626" cy="4525963"/>
          </a:xfrm>
        </p:spPr>
        <p:txBody>
          <a:bodyPr/>
          <a:lstStyle/>
          <a:p>
            <a:pPr marL="0" indent="0">
              <a:buNone/>
            </a:pPr>
            <a:r>
              <a:rPr lang="ja-JP" altLang="en-US" sz="2800" dirty="0" smtClean="0"/>
              <a:t>コーディングパターンの利用方法を</a:t>
            </a:r>
            <a:r>
              <a:rPr lang="ja-JP" altLang="en-US" sz="2800" dirty="0"/>
              <a:t>判断</a:t>
            </a:r>
            <a:r>
              <a:rPr lang="ja-JP" altLang="en-US" sz="2800" dirty="0" smtClean="0"/>
              <a:t>するために，</a:t>
            </a:r>
            <a:endParaRPr lang="en-US" altLang="ja-JP" sz="2800" dirty="0" smtClean="0"/>
          </a:p>
          <a:p>
            <a:r>
              <a:rPr lang="ja-JP" altLang="en-US" sz="2800" dirty="0" smtClean="0"/>
              <a:t>類似するコーディングパターンをそれぞれ分別</a:t>
            </a:r>
            <a:endParaRPr lang="en-US" altLang="ja-JP" sz="2800" dirty="0"/>
          </a:p>
          <a:p>
            <a:r>
              <a:rPr lang="ja-JP" altLang="en-US" sz="2800" dirty="0" smtClean="0"/>
              <a:t>利用されている場所，利用回数を提示</a:t>
            </a:r>
            <a:endParaRPr lang="en-US" altLang="ja-JP" sz="2800" dirty="0" smtClean="0"/>
          </a:p>
          <a:p>
            <a:r>
              <a:rPr lang="ja-JP" altLang="en-US" sz="2800" dirty="0" smtClean="0"/>
              <a:t>関心のあるコーディングパターンだけを調査</a:t>
            </a:r>
            <a:endParaRPr lang="en-US" altLang="ja-JP" sz="2800" dirty="0" smtClean="0"/>
          </a:p>
          <a:p>
            <a:pPr marL="0" indent="0">
              <a:buNone/>
            </a:pPr>
            <a:endParaRPr lang="en-US" altLang="ja-JP" sz="2800" dirty="0"/>
          </a:p>
          <a:p>
            <a:pPr marL="0" indent="0">
              <a:buNone/>
            </a:pPr>
            <a:endParaRPr lang="en-US" altLang="ja-JP" sz="2800" dirty="0" smtClean="0"/>
          </a:p>
          <a:p>
            <a:pPr marL="0" indent="0">
              <a:buNone/>
            </a:pPr>
            <a:r>
              <a:rPr lang="ja-JP" altLang="en-US" sz="2800" dirty="0" smtClean="0"/>
              <a:t>⇒検索クエリを用いて類似するコーディングパターンを</a:t>
            </a:r>
            <a:r>
              <a:rPr lang="en-US" altLang="ja-JP" sz="2800" dirty="0" smtClean="0"/>
              <a:t/>
            </a:r>
            <a:br>
              <a:rPr lang="en-US" altLang="ja-JP" sz="2800" dirty="0" smtClean="0"/>
            </a:br>
            <a:r>
              <a:rPr lang="ja-JP" altLang="en-US" sz="2800" dirty="0" smtClean="0"/>
              <a:t>　分別するツールを実装</a:t>
            </a:r>
            <a:endParaRPr lang="en-US" altLang="ja-JP" sz="2800"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8</a:t>
            </a:fld>
            <a:endParaRPr lang="en-US" altLang="ja-JP"/>
          </a:p>
        </p:txBody>
      </p:sp>
    </p:spTree>
    <p:extLst>
      <p:ext uri="{BB962C8B-B14F-4D97-AF65-F5344CB8AC3E}">
        <p14:creationId xmlns:p14="http://schemas.microsoft.com/office/powerpoint/2010/main" val="206845213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提案ツールのアイデア</a:t>
            </a:r>
            <a:endParaRPr kumimoji="1" lang="ja-JP" altLang="en-US" dirty="0"/>
          </a:p>
        </p:txBody>
      </p:sp>
      <p:sp>
        <p:nvSpPr>
          <p:cNvPr id="3" name="コンテンツ プレースホルダー 2"/>
          <p:cNvSpPr>
            <a:spLocks noGrp="1"/>
          </p:cNvSpPr>
          <p:nvPr>
            <p:ph idx="1"/>
          </p:nvPr>
        </p:nvSpPr>
        <p:spPr>
          <a:xfrm>
            <a:off x="457200" y="4020637"/>
            <a:ext cx="8229600" cy="2109755"/>
          </a:xfrm>
        </p:spPr>
        <p:txBody>
          <a:bodyPr/>
          <a:lstStyle/>
          <a:p>
            <a:r>
              <a:rPr lang="ja-JP" altLang="en-US" dirty="0" smtClean="0"/>
              <a:t>これらのコーディングパターンは，</a:t>
            </a:r>
            <a:r>
              <a:rPr lang="en-US" altLang="ja-JP" dirty="0" err="1" smtClean="0"/>
              <a:t>br.ready</a:t>
            </a:r>
            <a:r>
              <a:rPr lang="en-US" altLang="ja-JP" dirty="0" smtClean="0"/>
              <a:t>()</a:t>
            </a:r>
            <a:r>
              <a:rPr lang="ja-JP" altLang="en-US" dirty="0" smtClean="0"/>
              <a:t>の有無を調べることで分別可能</a:t>
            </a:r>
            <a:endParaRPr lang="en-US" altLang="ja-JP" dirty="0" smtClean="0"/>
          </a:p>
          <a:p>
            <a:r>
              <a:rPr kumimoji="1" lang="ja-JP" altLang="en-US" dirty="0" smtClean="0"/>
              <a:t>キーワード検索を応用した検索</a:t>
            </a:r>
            <a:r>
              <a:rPr lang="ja-JP" altLang="en-US" dirty="0"/>
              <a:t>手法</a:t>
            </a:r>
            <a:r>
              <a:rPr kumimoji="1" lang="ja-JP" altLang="en-US" dirty="0" smtClean="0"/>
              <a:t>を利用</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9</a:t>
            </a:fld>
            <a:endParaRPr lang="en-US" altLang="ja-JP"/>
          </a:p>
        </p:txBody>
      </p:sp>
      <p:sp>
        <p:nvSpPr>
          <p:cNvPr id="5" name="正方形/長方形 4"/>
          <p:cNvSpPr/>
          <p:nvPr/>
        </p:nvSpPr>
        <p:spPr>
          <a:xfrm>
            <a:off x="303195" y="1896177"/>
            <a:ext cx="3773103" cy="1809549"/>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6" name="テキスト ボックス 5"/>
          <p:cNvSpPr txBox="1"/>
          <p:nvPr/>
        </p:nvSpPr>
        <p:spPr>
          <a:xfrm>
            <a:off x="421360" y="1896177"/>
            <a:ext cx="3575274" cy="1631216"/>
          </a:xfrm>
          <a:prstGeom prst="rect">
            <a:avLst/>
          </a:prstGeom>
          <a:noFill/>
        </p:spPr>
        <p:txBody>
          <a:bodyPr wrap="none" rtlCol="0">
            <a:spAutoFit/>
          </a:bodyPr>
          <a:lstStyle/>
          <a:p>
            <a:r>
              <a:rPr lang="en-US" altLang="ja-JP" sz="2000" b="1" dirty="0" err="1"/>
              <a:t>b</a:t>
            </a:r>
            <a:r>
              <a:rPr kumimoji="1" lang="en-US" altLang="ja-JP" sz="2000" b="1" dirty="0" err="1" smtClean="0"/>
              <a:t>r</a:t>
            </a:r>
            <a:r>
              <a:rPr kumimoji="1" lang="en-US" altLang="ja-JP" sz="2000" b="1" dirty="0" smtClean="0"/>
              <a:t> = new </a:t>
            </a:r>
            <a:r>
              <a:rPr kumimoji="1" lang="en-US" altLang="ja-JP" sz="2000" b="1" u="sng" dirty="0" err="1" smtClean="0"/>
              <a:t>BufferedReader</a:t>
            </a:r>
            <a:r>
              <a:rPr kumimoji="1" lang="en-US" altLang="ja-JP" sz="2000" b="1" u="sng" dirty="0" smtClean="0"/>
              <a:t>()</a:t>
            </a:r>
            <a:r>
              <a:rPr kumimoji="1" lang="en-US" altLang="ja-JP" sz="2000" b="1" dirty="0" smtClean="0"/>
              <a:t>;</a:t>
            </a:r>
          </a:p>
          <a:p>
            <a:r>
              <a:rPr lang="en-US" altLang="ja-JP" sz="2000" b="1" dirty="0" smtClean="0"/>
              <a:t>while(</a:t>
            </a:r>
            <a:r>
              <a:rPr lang="en-US" altLang="ja-JP" sz="2000" b="1" dirty="0" err="1" smtClean="0">
                <a:solidFill>
                  <a:srgbClr val="FF0000"/>
                </a:solidFill>
              </a:rPr>
              <a:t>br.ready</a:t>
            </a:r>
            <a:r>
              <a:rPr lang="en-US" altLang="ja-JP" sz="2000" b="1" dirty="0" smtClean="0">
                <a:solidFill>
                  <a:srgbClr val="FF0000"/>
                </a:solidFill>
              </a:rPr>
              <a:t>()</a:t>
            </a:r>
            <a:r>
              <a:rPr lang="en-US" altLang="ja-JP" sz="2000" b="1" dirty="0" smtClean="0"/>
              <a:t>){</a:t>
            </a:r>
          </a:p>
          <a:p>
            <a:r>
              <a:rPr kumimoji="1" lang="en-US" altLang="ja-JP" sz="2000" b="1" dirty="0" smtClean="0"/>
              <a:t>   String line = </a:t>
            </a:r>
            <a:r>
              <a:rPr kumimoji="1" lang="en-US" altLang="ja-JP" sz="2000" b="1" u="sng" dirty="0" err="1" smtClean="0"/>
              <a:t>br.readLine</a:t>
            </a:r>
            <a:r>
              <a:rPr kumimoji="1" lang="en-US" altLang="ja-JP" sz="2000" b="1" u="sng" dirty="0" smtClean="0"/>
              <a:t>();</a:t>
            </a:r>
          </a:p>
          <a:p>
            <a:r>
              <a:rPr lang="en-US" altLang="ja-JP" sz="2000" b="1" dirty="0"/>
              <a:t> </a:t>
            </a:r>
            <a:r>
              <a:rPr lang="en-US" altLang="ja-JP" sz="2000" b="1" dirty="0" smtClean="0"/>
              <a:t>  </a:t>
            </a:r>
            <a:r>
              <a:rPr lang="en-US" altLang="ja-JP" sz="2000" b="1" dirty="0" err="1" smtClean="0"/>
              <a:t>System.out.println</a:t>
            </a:r>
            <a:r>
              <a:rPr lang="en-US" altLang="ja-JP" sz="2000" b="1" dirty="0" smtClean="0"/>
              <a:t>(line);</a:t>
            </a:r>
            <a:endParaRPr kumimoji="1" lang="en-US" altLang="ja-JP" sz="2000" b="1" dirty="0"/>
          </a:p>
          <a:p>
            <a:r>
              <a:rPr lang="en-US" altLang="ja-JP" sz="2000" b="1" dirty="0" smtClean="0"/>
              <a:t>}</a:t>
            </a:r>
          </a:p>
        </p:txBody>
      </p:sp>
      <p:sp>
        <p:nvSpPr>
          <p:cNvPr id="7" name="正方形/長方形 6"/>
          <p:cNvSpPr/>
          <p:nvPr/>
        </p:nvSpPr>
        <p:spPr>
          <a:xfrm>
            <a:off x="4392328" y="1896177"/>
            <a:ext cx="4462914" cy="1809549"/>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8" name="テキスト ボックス 7"/>
          <p:cNvSpPr txBox="1"/>
          <p:nvPr/>
        </p:nvSpPr>
        <p:spPr>
          <a:xfrm>
            <a:off x="4510493" y="1896177"/>
            <a:ext cx="4376776" cy="1323439"/>
          </a:xfrm>
          <a:prstGeom prst="rect">
            <a:avLst/>
          </a:prstGeom>
          <a:noFill/>
        </p:spPr>
        <p:txBody>
          <a:bodyPr wrap="none" rtlCol="0">
            <a:spAutoFit/>
          </a:bodyPr>
          <a:lstStyle/>
          <a:p>
            <a:r>
              <a:rPr lang="en-US" altLang="ja-JP" sz="2000" b="1" dirty="0" err="1"/>
              <a:t>b</a:t>
            </a:r>
            <a:r>
              <a:rPr kumimoji="1" lang="en-US" altLang="ja-JP" sz="2000" b="1" dirty="0" err="1" smtClean="0"/>
              <a:t>r</a:t>
            </a:r>
            <a:r>
              <a:rPr kumimoji="1" lang="en-US" altLang="ja-JP" sz="2000" b="1" dirty="0" smtClean="0"/>
              <a:t> = new </a:t>
            </a:r>
            <a:r>
              <a:rPr kumimoji="1" lang="en-US" altLang="ja-JP" sz="2000" b="1" u="sng" dirty="0" err="1" smtClean="0"/>
              <a:t>BufferedReader</a:t>
            </a:r>
            <a:r>
              <a:rPr kumimoji="1" lang="en-US" altLang="ja-JP" sz="2000" b="1" u="sng" dirty="0" smtClean="0"/>
              <a:t>()</a:t>
            </a:r>
            <a:r>
              <a:rPr kumimoji="1" lang="en-US" altLang="ja-JP" sz="2000" b="1" dirty="0" smtClean="0"/>
              <a:t>;</a:t>
            </a:r>
          </a:p>
          <a:p>
            <a:r>
              <a:rPr lang="en-US" altLang="ja-JP" sz="2000" b="1" dirty="0" smtClean="0"/>
              <a:t>while((line = </a:t>
            </a:r>
            <a:r>
              <a:rPr lang="en-US" altLang="ja-JP" sz="2000" b="1" u="sng" dirty="0" err="1" smtClean="0"/>
              <a:t>br.readLine</a:t>
            </a:r>
            <a:r>
              <a:rPr lang="en-US" altLang="ja-JP" sz="2000" b="1" u="sng" dirty="0" smtClean="0"/>
              <a:t>()</a:t>
            </a:r>
            <a:r>
              <a:rPr lang="en-US" altLang="ja-JP" sz="2000" b="1" dirty="0" smtClean="0"/>
              <a:t>) != null){</a:t>
            </a:r>
          </a:p>
          <a:p>
            <a:r>
              <a:rPr lang="en-US" altLang="ja-JP" sz="2000" b="1" dirty="0" smtClean="0"/>
              <a:t>   </a:t>
            </a:r>
            <a:r>
              <a:rPr lang="en-US" altLang="ja-JP" sz="2000" b="1" dirty="0" err="1" smtClean="0"/>
              <a:t>System.out.println</a:t>
            </a:r>
            <a:r>
              <a:rPr lang="en-US" altLang="ja-JP" sz="2000" b="1" dirty="0" smtClean="0"/>
              <a:t>(line);</a:t>
            </a:r>
            <a:endParaRPr kumimoji="1" lang="en-US" altLang="ja-JP" sz="2000" b="1" dirty="0"/>
          </a:p>
          <a:p>
            <a:r>
              <a:rPr lang="en-US" altLang="ja-JP" sz="2000" b="1" dirty="0" smtClean="0"/>
              <a:t>}</a:t>
            </a:r>
            <a:endParaRPr kumimoji="1" lang="ja-JP" altLang="en-US" sz="2000" b="1" dirty="0"/>
          </a:p>
        </p:txBody>
      </p:sp>
    </p:spTree>
    <p:extLst>
      <p:ext uri="{BB962C8B-B14F-4D97-AF65-F5344CB8AC3E}">
        <p14:creationId xmlns:p14="http://schemas.microsoft.com/office/powerpoint/2010/main" val="268386271"/>
      </p:ext>
    </p:extLst>
  </p:cSld>
  <p:clrMapOvr>
    <a:masterClrMapping/>
  </p:clrMapOvr>
  <p:timing>
    <p:tnLst>
      <p:par>
        <p:cTn id="1" dur="indefinite" restart="never" nodeType="tmRoot"/>
      </p:par>
    </p:tnLst>
  </p:timing>
</p:sld>
</file>

<file path=ppt/theme/theme1.xml><?xml version="1.0" encoding="utf-8"?>
<a:theme xmlns:a="http://schemas.openxmlformats.org/drawingml/2006/main" name="Sel-CoolMetal-white">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Sel-CoolMetal-white</Template>
  <TotalTime>15271</TotalTime>
  <Words>2563</Words>
  <Application>Microsoft Office PowerPoint</Application>
  <PresentationFormat>画面に合わせる (4:3)</PresentationFormat>
  <Paragraphs>347</Paragraphs>
  <Slides>25</Slides>
  <Notes>23</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25</vt:i4>
      </vt:variant>
    </vt:vector>
  </HeadingPairs>
  <TitlesOfParts>
    <vt:vector size="30" baseType="lpstr">
      <vt:lpstr>Arial Unicode MS</vt:lpstr>
      <vt:lpstr>ＭＳ Ｐゴシック</vt:lpstr>
      <vt:lpstr>游ゴシック</vt:lpstr>
      <vt:lpstr>Arial</vt:lpstr>
      <vt:lpstr>Sel-CoolMetal-white</vt:lpstr>
      <vt:lpstr>類似するコーディングパターンの 利用状況調査ツールの提案</vt:lpstr>
      <vt:lpstr>コーディングパターン</vt:lpstr>
      <vt:lpstr>コーディングパターンの利用</vt:lpstr>
      <vt:lpstr>関連研究</vt:lpstr>
      <vt:lpstr>再利用の問題点</vt:lpstr>
      <vt:lpstr>類似するパターンの例</vt:lpstr>
      <vt:lpstr>研究動機</vt:lpstr>
      <vt:lpstr>ツールの方針</vt:lpstr>
      <vt:lpstr>提案ツールのアイデア</vt:lpstr>
      <vt:lpstr>提案ツールの手法</vt:lpstr>
      <vt:lpstr>提案ツール</vt:lpstr>
      <vt:lpstr>提案ツールの概要</vt:lpstr>
      <vt:lpstr>手法の手順</vt:lpstr>
      <vt:lpstr>STEP1:検索クエリの記述</vt:lpstr>
      <vt:lpstr>STEP2:コードブロックの抽出</vt:lpstr>
      <vt:lpstr>STEP3:コードブロックの分別</vt:lpstr>
      <vt:lpstr>同名メソッドの区別</vt:lpstr>
      <vt:lpstr>必須条件の指定</vt:lpstr>
      <vt:lpstr>提案ツールの入力画面</vt:lpstr>
      <vt:lpstr>ケーススタディ</vt:lpstr>
      <vt:lpstr>検索クエリの記述</vt:lpstr>
      <vt:lpstr>ツールの出力結果</vt:lpstr>
      <vt:lpstr>コードブロックの分別結果</vt:lpstr>
      <vt:lpstr>利用状況の確認</vt:lpstr>
      <vt:lpstr>まとめと今後の課題</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ogre</dc:creator>
  <cp:lastModifiedBy>ogre</cp:lastModifiedBy>
  <cp:revision>572</cp:revision>
  <cp:lastPrinted>2018-07-11T08:01:14Z</cp:lastPrinted>
  <dcterms:created xsi:type="dcterms:W3CDTF">2018-02-12T09:57:57Z</dcterms:created>
  <dcterms:modified xsi:type="dcterms:W3CDTF">2018-07-23T04:32:32Z</dcterms:modified>
</cp:coreProperties>
</file>