
<file path=[Content_Types].xml><?xml version="1.0" encoding="utf-8"?>
<Types xmlns="http://schemas.openxmlformats.org/package/2006/content-types">
  <Default Extension="png" ContentType="image/png"/>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2"/>
  </p:notesMasterIdLst>
  <p:handoutMasterIdLst>
    <p:handoutMasterId r:id="rId33"/>
  </p:handoutMasterIdLst>
  <p:sldIdLst>
    <p:sldId id="257" r:id="rId2"/>
    <p:sldId id="300" r:id="rId3"/>
    <p:sldId id="259" r:id="rId4"/>
    <p:sldId id="260" r:id="rId5"/>
    <p:sldId id="301" r:id="rId6"/>
    <p:sldId id="262" r:id="rId7"/>
    <p:sldId id="265" r:id="rId8"/>
    <p:sldId id="264" r:id="rId9"/>
    <p:sldId id="292" r:id="rId10"/>
    <p:sldId id="267" r:id="rId11"/>
    <p:sldId id="297" r:id="rId12"/>
    <p:sldId id="298" r:id="rId13"/>
    <p:sldId id="268" r:id="rId14"/>
    <p:sldId id="269" r:id="rId15"/>
    <p:sldId id="294" r:id="rId16"/>
    <p:sldId id="272" r:id="rId17"/>
    <p:sldId id="273" r:id="rId18"/>
    <p:sldId id="295" r:id="rId19"/>
    <p:sldId id="303" r:id="rId20"/>
    <p:sldId id="275" r:id="rId21"/>
    <p:sldId id="270" r:id="rId22"/>
    <p:sldId id="285" r:id="rId23"/>
    <p:sldId id="286" r:id="rId24"/>
    <p:sldId id="296" r:id="rId25"/>
    <p:sldId id="288" r:id="rId26"/>
    <p:sldId id="289" r:id="rId27"/>
    <p:sldId id="290" r:id="rId28"/>
    <p:sldId id="261" r:id="rId29"/>
    <p:sldId id="263" r:id="rId30"/>
    <p:sldId id="274" r:id="rId31"/>
  </p:sldIdLst>
  <p:sldSz cx="9144000" cy="6858000" type="screen4x3"/>
  <p:notesSz cx="6807200" cy="9939338"/>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extLst>
    <p:ext uri="{521415D9-36F7-43E2-AB2F-B90AF26B5E84}">
      <p14:sectionLst xmlns:p14="http://schemas.microsoft.com/office/powerpoint/2010/main">
        <p14:section name="タイトル" id="{6DAEE429-16EE-4990-9852-E8DEFC0FF595}">
          <p14:sldIdLst>
            <p14:sldId id="257"/>
          </p14:sldIdLst>
        </p14:section>
        <p14:section name="背景" id="{9C1B6E5D-346C-4BA7-875C-62F20926DA5D}">
          <p14:sldIdLst>
            <p14:sldId id="300"/>
            <p14:sldId id="259"/>
            <p14:sldId id="260"/>
            <p14:sldId id="301"/>
            <p14:sldId id="262"/>
          </p14:sldIdLst>
        </p14:section>
        <p14:section name="提案手法" id="{E5FDF103-CFE3-4006-ADE4-53E48D3693CF}">
          <p14:sldIdLst>
            <p14:sldId id="265"/>
            <p14:sldId id="264"/>
            <p14:sldId id="292"/>
            <p14:sldId id="267"/>
            <p14:sldId id="297"/>
            <p14:sldId id="298"/>
            <p14:sldId id="268"/>
            <p14:sldId id="269"/>
          </p14:sldIdLst>
        </p14:section>
        <p14:section name="評価実験まとめ" id="{1CC00D54-4B06-4B7E-B56B-16CCEFBBD542}">
          <p14:sldIdLst>
            <p14:sldId id="294"/>
            <p14:sldId id="272"/>
            <p14:sldId id="273"/>
            <p14:sldId id="295"/>
            <p14:sldId id="303"/>
            <p14:sldId id="275"/>
          </p14:sldIdLst>
        </p14:section>
        <p14:section name="非表示" id="{34CA0DE9-5BE3-4660-B04A-7035A17B58A9}">
          <p14:sldIdLst>
            <p14:sldId id="270"/>
            <p14:sldId id="285"/>
            <p14:sldId id="286"/>
            <p14:sldId id="296"/>
            <p14:sldId id="288"/>
            <p14:sldId id="289"/>
            <p14:sldId id="290"/>
            <p14:sldId id="261"/>
            <p14:sldId id="263"/>
            <p14:sldId id="27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B9631B5-78F2-41C9-869B-9F39066F8104}" styleName="中間スタイル 3 - アクセント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8603FDC-E32A-4AB5-989C-0864C3EAD2B8}" styleName="テーマ スタイル 2 - アクセント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40" autoAdjust="0"/>
    <p:restoredTop sz="86949" autoAdjust="0"/>
  </p:normalViewPr>
  <p:slideViewPr>
    <p:cSldViewPr snapToGrid="0">
      <p:cViewPr varScale="1">
        <p:scale>
          <a:sx n="71" d="100"/>
          <a:sy n="71" d="100"/>
        </p:scale>
        <p:origin x="1766"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3" Type="http://schemas.openxmlformats.org/officeDocument/2006/relationships/oleObject" Target="file:///C:\Users\s-tokui\workspace\&#12495;&#12483;&#12471;&#12517;&#30740;&#31350;\&#34909;&#31361;&#30906;&#29575;.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s-tokui\workspace\&#12495;&#12483;&#12471;&#12517;&#30740;&#31350;\&#34909;&#31361;&#30906;&#29575;.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s-tokui\workspace\git\paper\SIGSS2018\data\data\SIGSS.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s-tokui\workspace\&#12495;&#12483;&#12471;&#12517;&#30740;&#31350;\&#34909;&#31361;&#30906;&#29575;.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s-tokui\workspace\&#12495;&#12483;&#12471;&#12517;&#30740;&#31350;\&#34909;&#31361;&#30906;&#29575;.xlsx" TargetMode="External"/><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dk1"/>
                </a:solidFill>
                <a:latin typeface="+mn-lt"/>
                <a:ea typeface="+mn-ea"/>
                <a:cs typeface="+mn-cs"/>
              </a:defRPr>
            </a:pPr>
            <a:r>
              <a:rPr lang="ja-JP" altLang="en-US" sz="1600" dirty="0" smtClean="0"/>
              <a:t>衝突確率と</a:t>
            </a:r>
            <a:r>
              <a:rPr kumimoji="1" lang="ja-JP" altLang="ja-JP" sz="1600" b="0" i="0" u="none" strike="noStrike" baseline="0" dirty="0" smtClean="0">
                <a:effectLst/>
              </a:rPr>
              <a:t> </a:t>
            </a:r>
            <a:r>
              <a:rPr kumimoji="1" lang="en-US" altLang="ja-JP" sz="1600" b="0" i="0" u="none" strike="noStrike" baseline="0" dirty="0" smtClean="0">
                <a:effectLst/>
              </a:rPr>
              <a:t>𝑇</a:t>
            </a:r>
            <a:r>
              <a:rPr kumimoji="1" lang="ja-JP" altLang="ja-JP" sz="1600" b="0" i="0" u="none" strike="noStrike" baseline="0" dirty="0" smtClean="0">
                <a:effectLst/>
              </a:rPr>
              <a:t> </a:t>
            </a:r>
            <a:r>
              <a:rPr kumimoji="1" lang="ja-JP" altLang="en-US" sz="1600" b="0" i="0" u="none" strike="noStrike" baseline="0" dirty="0" smtClean="0">
                <a:effectLst/>
              </a:rPr>
              <a:t>の関係</a:t>
            </a:r>
            <a:endParaRPr lang="ja-JP" altLang="en-US" sz="1600" dirty="0"/>
          </a:p>
        </c:rich>
      </c:tx>
      <c:layout>
        <c:manualLayout>
          <c:xMode val="edge"/>
          <c:yMode val="edge"/>
          <c:x val="0.26081641736430733"/>
          <c:y val="3.9945004849622393E-2"/>
        </c:manualLayout>
      </c:layout>
      <c:overlay val="0"/>
      <c:spPr>
        <a:noFill/>
        <a:ln>
          <a:noFill/>
        </a:ln>
        <a:effectLst/>
      </c:spPr>
      <c:txPr>
        <a:bodyPr rot="0" spcFirstLastPara="1" vertOverflow="ellipsis" vert="horz" wrap="square" anchor="ctr" anchorCtr="1"/>
        <a:lstStyle/>
        <a:p>
          <a:pPr>
            <a:defRPr sz="1600" b="0" i="0" u="none" strike="noStrike" kern="1200" spc="0" baseline="0">
              <a:solidFill>
                <a:schemeClr val="dk1"/>
              </a:solidFill>
              <a:latin typeface="+mn-lt"/>
              <a:ea typeface="+mn-ea"/>
              <a:cs typeface="+mn-cs"/>
            </a:defRPr>
          </a:pPr>
          <a:endParaRPr lang="ja-JP"/>
        </a:p>
      </c:txPr>
    </c:title>
    <c:autoTitleDeleted val="0"/>
    <c:plotArea>
      <c:layout/>
      <c:scatterChart>
        <c:scatterStyle val="lineMarker"/>
        <c:varyColors val="0"/>
        <c:ser>
          <c:idx val="0"/>
          <c:order val="0"/>
          <c:spPr>
            <a:ln w="19050" cap="rnd">
              <a:solidFill>
                <a:srgbClr val="0070C0"/>
              </a:solidFill>
              <a:round/>
            </a:ln>
            <a:effectLst/>
          </c:spPr>
          <c:marker>
            <c:symbol val="circle"/>
            <c:size val="5"/>
            <c:spPr>
              <a:solidFill>
                <a:srgbClr val="0070C0"/>
              </a:solidFill>
              <a:ln w="9525">
                <a:solidFill>
                  <a:srgbClr val="0070C0"/>
                </a:solidFill>
              </a:ln>
              <a:effectLst/>
            </c:spPr>
          </c:marker>
          <c:xVal>
            <c:numRef>
              <c:f>Sheet2!$B$6:$B$16</c:f>
              <c:numCache>
                <c:formatCode>General</c:formatCode>
                <c:ptCount val="11"/>
                <c:pt idx="0">
                  <c:v>2</c:v>
                </c:pt>
                <c:pt idx="1">
                  <c:v>4</c:v>
                </c:pt>
                <c:pt idx="2">
                  <c:v>8</c:v>
                </c:pt>
                <c:pt idx="3">
                  <c:v>16</c:v>
                </c:pt>
                <c:pt idx="4">
                  <c:v>32</c:v>
                </c:pt>
                <c:pt idx="5">
                  <c:v>64</c:v>
                </c:pt>
                <c:pt idx="6">
                  <c:v>128</c:v>
                </c:pt>
                <c:pt idx="7">
                  <c:v>256</c:v>
                </c:pt>
                <c:pt idx="8">
                  <c:v>512</c:v>
                </c:pt>
                <c:pt idx="9">
                  <c:v>1024</c:v>
                </c:pt>
                <c:pt idx="10">
                  <c:v>2048</c:v>
                </c:pt>
              </c:numCache>
            </c:numRef>
          </c:xVal>
          <c:yVal>
            <c:numRef>
              <c:f>Sheet2!$E$6:$E$16</c:f>
              <c:numCache>
                <c:formatCode>General</c:formatCode>
                <c:ptCount val="11"/>
                <c:pt idx="0">
                  <c:v>0.99302296663237744</c:v>
                </c:pt>
                <c:pt idx="1">
                  <c:v>0.98609461225936779</c:v>
                </c:pt>
                <c:pt idx="2">
                  <c:v>0.97921459724600135</c:v>
                </c:pt>
                <c:pt idx="3">
                  <c:v>0.9723825843269529</c:v>
                </c:pt>
                <c:pt idx="4">
                  <c:v>0.96559823859000871</c:v>
                </c:pt>
                <c:pt idx="5">
                  <c:v>0.95886122745964875</c:v>
                </c:pt>
                <c:pt idx="6">
                  <c:v>0.95217122068074311</c:v>
                </c:pt>
                <c:pt idx="7">
                  <c:v>0.94552789030236362</c:v>
                </c:pt>
                <c:pt idx="8">
                  <c:v>0.93893091066170631</c:v>
                </c:pt>
                <c:pt idx="9">
                  <c:v>0.93237995836812737</c:v>
                </c:pt>
                <c:pt idx="10">
                  <c:v>0.92587471228729046</c:v>
                </c:pt>
              </c:numCache>
            </c:numRef>
          </c:yVal>
          <c:smooth val="0"/>
          <c:extLst>
            <c:ext xmlns:c16="http://schemas.microsoft.com/office/drawing/2014/chart" uri="{C3380CC4-5D6E-409C-BE32-E72D297353CC}">
              <c16:uniqueId val="{00000000-3A90-4B83-B4EE-B5F2D768E94F}"/>
            </c:ext>
          </c:extLst>
        </c:ser>
        <c:dLbls>
          <c:showLegendKey val="0"/>
          <c:showVal val="0"/>
          <c:showCatName val="0"/>
          <c:showSerName val="0"/>
          <c:showPercent val="0"/>
          <c:showBubbleSize val="0"/>
        </c:dLbls>
        <c:axId val="155394872"/>
        <c:axId val="155394480"/>
      </c:scatterChart>
      <c:valAx>
        <c:axId val="155394872"/>
        <c:scaling>
          <c:logBase val="2"/>
          <c:orientation val="minMax"/>
          <c:max val="1024"/>
          <c:min val="2"/>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400" b="0" i="0" u="none" strike="noStrike" kern="1200" baseline="0">
                    <a:solidFill>
                      <a:schemeClr val="dk1"/>
                    </a:solidFill>
                    <a:latin typeface="+mn-lt"/>
                    <a:ea typeface="+mn-ea"/>
                    <a:cs typeface="+mn-cs"/>
                  </a:defRPr>
                </a:pPr>
                <a:r>
                  <a:rPr lang="en-US" altLang="ja-JP" sz="1400" dirty="0" smtClean="0"/>
                  <a:t>T</a:t>
                </a:r>
              </a:p>
            </c:rich>
          </c:tx>
          <c:layout/>
          <c:overlay val="0"/>
          <c:spPr>
            <a:noFill/>
            <a:ln>
              <a:noFill/>
            </a:ln>
            <a:effectLst/>
          </c:spPr>
          <c:txPr>
            <a:bodyPr rot="0" spcFirstLastPara="1" vertOverflow="ellipsis" vert="horz" wrap="square" anchor="ctr" anchorCtr="1"/>
            <a:lstStyle/>
            <a:p>
              <a:pPr>
                <a:defRPr sz="1400" b="0" i="0" u="none" strike="noStrike" kern="1200" baseline="0">
                  <a:solidFill>
                    <a:schemeClr val="dk1"/>
                  </a:solidFill>
                  <a:latin typeface="+mn-lt"/>
                  <a:ea typeface="+mn-ea"/>
                  <a:cs typeface="+mn-cs"/>
                </a:defRPr>
              </a:pPr>
              <a:endParaRPr lang="ja-JP"/>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400" b="0" i="0" u="none" strike="noStrike" kern="1200" baseline="0">
                <a:solidFill>
                  <a:schemeClr val="dk1"/>
                </a:solidFill>
                <a:latin typeface="+mn-lt"/>
                <a:ea typeface="+mn-ea"/>
                <a:cs typeface="+mn-cs"/>
              </a:defRPr>
            </a:pPr>
            <a:endParaRPr lang="ja-JP"/>
          </a:p>
        </c:txPr>
        <c:crossAx val="155394480"/>
        <c:crosses val="autoZero"/>
        <c:crossBetween val="midCat"/>
        <c:majorUnit val="8"/>
      </c:valAx>
      <c:valAx>
        <c:axId val="155394480"/>
        <c:scaling>
          <c:orientation val="minMax"/>
          <c:min val="0.9"/>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chemeClr val="dk1"/>
                    </a:solidFill>
                    <a:latin typeface="+mn-lt"/>
                    <a:ea typeface="+mn-ea"/>
                    <a:cs typeface="+mn-cs"/>
                  </a:defRPr>
                </a:pPr>
                <a:r>
                  <a:rPr lang="ja-JP" altLang="en-US" sz="1400" dirty="0" smtClean="0"/>
                  <a:t>衝突確率</a:t>
                </a:r>
                <a:endParaRPr lang="ja-JP" sz="1400" dirty="0"/>
              </a:p>
            </c:rich>
          </c:tx>
          <c:layout/>
          <c:overlay val="0"/>
          <c:spPr>
            <a:noFill/>
            <a:ln>
              <a:noFill/>
            </a:ln>
            <a:effectLst/>
          </c:spPr>
          <c:txPr>
            <a:bodyPr rot="-5400000" spcFirstLastPara="1" vertOverflow="ellipsis" vert="horz" wrap="square" anchor="ctr" anchorCtr="1"/>
            <a:lstStyle/>
            <a:p>
              <a:pPr>
                <a:defRPr sz="1400" b="0" i="0" u="none" strike="noStrike" kern="1200" baseline="0">
                  <a:solidFill>
                    <a:schemeClr val="dk1"/>
                  </a:solidFill>
                  <a:latin typeface="+mn-lt"/>
                  <a:ea typeface="+mn-ea"/>
                  <a:cs typeface="+mn-cs"/>
                </a:defRPr>
              </a:pPr>
              <a:endParaRPr lang="ja-JP"/>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400" b="0" i="0" u="none" strike="noStrike" kern="1200" baseline="0">
                <a:solidFill>
                  <a:schemeClr val="dk1"/>
                </a:solidFill>
                <a:latin typeface="+mn-lt"/>
                <a:ea typeface="+mn-ea"/>
                <a:cs typeface="+mn-cs"/>
              </a:defRPr>
            </a:pPr>
            <a:endParaRPr lang="ja-JP"/>
          </a:p>
        </c:txPr>
        <c:crossAx val="155394872"/>
        <c:crosses val="autoZero"/>
        <c:crossBetween val="midCat"/>
        <c:majorUnit val="2.0000000000000004E-2"/>
      </c:valAx>
      <c:spPr>
        <a:noFill/>
        <a:ln>
          <a:noFill/>
        </a:ln>
        <a:effectLst/>
      </c:spPr>
    </c:plotArea>
    <c:plotVisOnly val="1"/>
    <c:dispBlanksAs val="gap"/>
    <c:showDLblsOverMax val="0"/>
  </c:chart>
  <c:spPr>
    <a:solidFill>
      <a:schemeClr val="lt1"/>
    </a:solidFill>
    <a:ln w="25400" cap="flat" cmpd="sng" algn="ctr">
      <a:solidFill>
        <a:schemeClr val="dk1"/>
      </a:solidFill>
      <a:prstDash val="solid"/>
    </a:ln>
    <a:effectLst/>
  </c:spPr>
  <c:txPr>
    <a:bodyPr/>
    <a:lstStyle/>
    <a:p>
      <a:pPr>
        <a:defRPr>
          <a:solidFill>
            <a:schemeClr val="dk1"/>
          </a:solidFill>
          <a:latin typeface="+mn-lt"/>
          <a:ea typeface="+mn-ea"/>
          <a:cs typeface="+mn-cs"/>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0" i="0" u="none" strike="noStrike" kern="1200" spc="0" baseline="0">
                <a:solidFill>
                  <a:schemeClr val="dk1"/>
                </a:solidFill>
                <a:latin typeface="+mn-lt"/>
                <a:ea typeface="+mn-ea"/>
                <a:cs typeface="+mn-cs"/>
              </a:defRPr>
            </a:pPr>
            <a:r>
              <a:rPr kumimoji="1" lang="ja-JP" altLang="ja-JP" sz="1800" b="0" i="0" baseline="0" dirty="0" smtClean="0">
                <a:effectLst/>
              </a:rPr>
              <a:t>𝜌 と</a:t>
            </a:r>
            <a:r>
              <a:rPr kumimoji="1" lang="en-US" altLang="ja-JP" sz="1800" b="0" i="0" baseline="0" dirty="0" smtClean="0">
                <a:effectLst/>
              </a:rPr>
              <a:t> 𝑇</a:t>
            </a:r>
            <a:r>
              <a:rPr kumimoji="1" lang="ja-JP" altLang="ja-JP" sz="1800" b="0" i="0" baseline="0" dirty="0" smtClean="0">
                <a:effectLst/>
              </a:rPr>
              <a:t> の関係</a:t>
            </a:r>
            <a:endParaRPr lang="ja-JP" altLang="ja-JP" sz="1800" dirty="0">
              <a:effectLst/>
            </a:endParaRPr>
          </a:p>
        </c:rich>
      </c:tx>
      <c:layout/>
      <c:overlay val="0"/>
      <c:spPr>
        <a:noFill/>
        <a:ln>
          <a:noFill/>
        </a:ln>
        <a:effectLst/>
      </c:spPr>
      <c:txPr>
        <a:bodyPr rot="0" spcFirstLastPara="1" vertOverflow="ellipsis" vert="horz" wrap="square" anchor="ctr" anchorCtr="1"/>
        <a:lstStyle/>
        <a:p>
          <a:pPr>
            <a:defRPr sz="1800" b="0" i="0" u="none" strike="noStrike" kern="1200" spc="0" baseline="0">
              <a:solidFill>
                <a:schemeClr val="dk1"/>
              </a:solidFill>
              <a:latin typeface="+mn-lt"/>
              <a:ea typeface="+mn-ea"/>
              <a:cs typeface="+mn-cs"/>
            </a:defRPr>
          </a:pPr>
          <a:endParaRPr lang="ja-JP"/>
        </a:p>
      </c:txPr>
    </c:title>
    <c:autoTitleDeleted val="0"/>
    <c:plotArea>
      <c:layout/>
      <c:scatterChart>
        <c:scatterStyle val="lineMarker"/>
        <c:varyColors val="0"/>
        <c:ser>
          <c:idx val="0"/>
          <c:order val="0"/>
          <c:spPr>
            <a:ln w="19050" cap="rnd">
              <a:solidFill>
                <a:srgbClr val="0070C0"/>
              </a:solidFill>
              <a:round/>
            </a:ln>
            <a:effectLst/>
          </c:spPr>
          <c:marker>
            <c:symbol val="circle"/>
            <c:size val="5"/>
            <c:spPr>
              <a:solidFill>
                <a:srgbClr val="0070C0"/>
              </a:solidFill>
              <a:ln w="9525">
                <a:solidFill>
                  <a:srgbClr val="0070C0"/>
                </a:solidFill>
              </a:ln>
              <a:effectLst/>
            </c:spPr>
          </c:marker>
          <c:xVal>
            <c:numRef>
              <c:f>Sheet2!$I$33:$I$43</c:f>
              <c:numCache>
                <c:formatCode>General</c:formatCode>
                <c:ptCount val="11"/>
                <c:pt idx="0">
                  <c:v>2</c:v>
                </c:pt>
                <c:pt idx="1">
                  <c:v>4</c:v>
                </c:pt>
                <c:pt idx="2">
                  <c:v>8</c:v>
                </c:pt>
                <c:pt idx="3">
                  <c:v>16</c:v>
                </c:pt>
                <c:pt idx="4">
                  <c:v>32</c:v>
                </c:pt>
                <c:pt idx="5">
                  <c:v>64</c:v>
                </c:pt>
                <c:pt idx="6">
                  <c:v>128</c:v>
                </c:pt>
                <c:pt idx="7">
                  <c:v>256</c:v>
                </c:pt>
                <c:pt idx="8">
                  <c:v>512</c:v>
                </c:pt>
                <c:pt idx="9">
                  <c:v>1024</c:v>
                </c:pt>
                <c:pt idx="10">
                  <c:v>2048</c:v>
                </c:pt>
              </c:numCache>
            </c:numRef>
          </c:xVal>
          <c:yVal>
            <c:numRef>
              <c:f>Sheet2!$J$33:$J$43</c:f>
              <c:numCache>
                <c:formatCode>General</c:formatCode>
                <c:ptCount val="11"/>
                <c:pt idx="0">
                  <c:v>0.34018967847846948</c:v>
                </c:pt>
                <c:pt idx="1">
                  <c:v>0.28130436513063323</c:v>
                </c:pt>
                <c:pt idx="2">
                  <c:v>0.26745143642469565</c:v>
                </c:pt>
                <c:pt idx="3">
                  <c:v>0.26128112481795085</c:v>
                </c:pt>
                <c:pt idx="4">
                  <c:v>0.25780202287178083</c:v>
                </c:pt>
                <c:pt idx="5">
                  <c:v>0.25557722467512584</c:v>
                </c:pt>
                <c:pt idx="6">
                  <c:v>0.25403844754212063</c:v>
                </c:pt>
                <c:pt idx="7">
                  <c:v>0.25291584641076165</c:v>
                </c:pt>
                <c:pt idx="8">
                  <c:v>0.25206484651056527</c:v>
                </c:pt>
                <c:pt idx="9">
                  <c:v>0.25140101409594418</c:v>
                </c:pt>
                <c:pt idx="10">
                  <c:v>0.25087173371467913</c:v>
                </c:pt>
              </c:numCache>
            </c:numRef>
          </c:yVal>
          <c:smooth val="0"/>
          <c:extLst>
            <c:ext xmlns:c16="http://schemas.microsoft.com/office/drawing/2014/chart" uri="{C3380CC4-5D6E-409C-BE32-E72D297353CC}">
              <c16:uniqueId val="{00000000-A2C5-4F66-B274-9BC3CF82E829}"/>
            </c:ext>
          </c:extLst>
        </c:ser>
        <c:dLbls>
          <c:showLegendKey val="0"/>
          <c:showVal val="0"/>
          <c:showCatName val="0"/>
          <c:showSerName val="0"/>
          <c:showPercent val="0"/>
          <c:showBubbleSize val="0"/>
        </c:dLbls>
        <c:axId val="155392912"/>
        <c:axId val="155397616"/>
      </c:scatterChart>
      <c:valAx>
        <c:axId val="155392912"/>
        <c:scaling>
          <c:logBase val="2"/>
          <c:orientation val="minMax"/>
          <c:max val="1024"/>
          <c:min val="2"/>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400" b="0" i="0" u="none" strike="noStrike" kern="1200" baseline="0">
                    <a:solidFill>
                      <a:schemeClr val="dk1"/>
                    </a:solidFill>
                    <a:latin typeface="+mn-lt"/>
                    <a:ea typeface="+mn-ea"/>
                    <a:cs typeface="+mn-cs"/>
                  </a:defRPr>
                </a:pPr>
                <a:r>
                  <a:rPr lang="en-US" sz="1400"/>
                  <a:t>T</a:t>
                </a:r>
                <a:endParaRPr lang="ja-JP" sz="1400"/>
              </a:p>
            </c:rich>
          </c:tx>
          <c:layout/>
          <c:overlay val="0"/>
          <c:spPr>
            <a:noFill/>
            <a:ln>
              <a:noFill/>
            </a:ln>
            <a:effectLst/>
          </c:spPr>
          <c:txPr>
            <a:bodyPr rot="0" spcFirstLastPara="1" vertOverflow="ellipsis" vert="horz" wrap="square" anchor="ctr" anchorCtr="1"/>
            <a:lstStyle/>
            <a:p>
              <a:pPr>
                <a:defRPr sz="1400" b="0" i="0" u="none" strike="noStrike" kern="1200" baseline="0">
                  <a:solidFill>
                    <a:schemeClr val="dk1"/>
                  </a:solidFill>
                  <a:latin typeface="+mn-lt"/>
                  <a:ea typeface="+mn-ea"/>
                  <a:cs typeface="+mn-cs"/>
                </a:defRPr>
              </a:pPr>
              <a:endParaRPr lang="ja-JP"/>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400" b="0" i="0" u="none" strike="noStrike" kern="1200" baseline="0">
                <a:solidFill>
                  <a:schemeClr val="dk1"/>
                </a:solidFill>
                <a:latin typeface="+mn-lt"/>
                <a:ea typeface="+mn-ea"/>
                <a:cs typeface="+mn-cs"/>
              </a:defRPr>
            </a:pPr>
            <a:endParaRPr lang="ja-JP"/>
          </a:p>
        </c:txPr>
        <c:crossAx val="155397616"/>
        <c:crosses val="autoZero"/>
        <c:crossBetween val="midCat"/>
      </c:valAx>
      <c:valAx>
        <c:axId val="155397616"/>
        <c:scaling>
          <c:orientation val="minMax"/>
          <c:max val="0.4"/>
          <c:min val="0.2"/>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chemeClr val="dk1"/>
                    </a:solidFill>
                    <a:latin typeface="+mn-lt"/>
                    <a:ea typeface="+mn-ea"/>
                    <a:cs typeface="+mn-cs"/>
                  </a:defRPr>
                </a:pPr>
                <a:r>
                  <a:rPr lang="en-US" sz="1400"/>
                  <a:t>ρ</a:t>
                </a:r>
                <a:endParaRPr lang="ja-JP" sz="1400"/>
              </a:p>
            </c:rich>
          </c:tx>
          <c:layout/>
          <c:overlay val="0"/>
          <c:spPr>
            <a:noFill/>
            <a:ln>
              <a:noFill/>
            </a:ln>
            <a:effectLst/>
          </c:spPr>
          <c:txPr>
            <a:bodyPr rot="-5400000" spcFirstLastPara="1" vertOverflow="ellipsis" vert="horz" wrap="square" anchor="ctr" anchorCtr="1"/>
            <a:lstStyle/>
            <a:p>
              <a:pPr>
                <a:defRPr sz="1400" b="0" i="0" u="none" strike="noStrike" kern="1200" baseline="0">
                  <a:solidFill>
                    <a:schemeClr val="dk1"/>
                  </a:solidFill>
                  <a:latin typeface="+mn-lt"/>
                  <a:ea typeface="+mn-ea"/>
                  <a:cs typeface="+mn-cs"/>
                </a:defRPr>
              </a:pPr>
              <a:endParaRPr lang="ja-JP"/>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400" b="0" i="0" u="none" strike="noStrike" kern="1200" baseline="0">
                <a:solidFill>
                  <a:schemeClr val="dk1"/>
                </a:solidFill>
                <a:latin typeface="+mn-lt"/>
                <a:ea typeface="+mn-ea"/>
                <a:cs typeface="+mn-cs"/>
              </a:defRPr>
            </a:pPr>
            <a:endParaRPr lang="ja-JP"/>
          </a:p>
        </c:txPr>
        <c:crossAx val="155392912"/>
        <c:crosses val="autoZero"/>
        <c:crossBetween val="midCat"/>
        <c:majorUnit val="4.0000000000000008E-2"/>
      </c:valAx>
      <c:spPr>
        <a:noFill/>
        <a:ln>
          <a:noFill/>
        </a:ln>
        <a:effectLst/>
      </c:spPr>
    </c:plotArea>
    <c:plotVisOnly val="1"/>
    <c:dispBlanksAs val="gap"/>
    <c:showDLblsOverMax val="0"/>
  </c:chart>
  <c:spPr>
    <a:solidFill>
      <a:schemeClr val="lt1"/>
    </a:solidFill>
    <a:ln w="25400" cap="flat" cmpd="sng" algn="ctr">
      <a:solidFill>
        <a:schemeClr val="dk1"/>
      </a:solidFill>
      <a:prstDash val="solid"/>
    </a:ln>
    <a:effectLst/>
  </c:spPr>
  <c:txPr>
    <a:bodyPr/>
    <a:lstStyle/>
    <a:p>
      <a:pPr>
        <a:defRPr>
          <a:solidFill>
            <a:schemeClr val="dk1"/>
          </a:solidFill>
          <a:latin typeface="+mn-lt"/>
          <a:ea typeface="+mn-ea"/>
          <a:cs typeface="+mn-cs"/>
        </a:defRPr>
      </a:pPr>
      <a:endParaRPr lang="ja-JP"/>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tx>
            <c:strRef>
              <c:f>table!$B$1</c:f>
              <c:strCache>
                <c:ptCount val="1"/>
                <c:pt idx="0">
                  <c:v>探索時間[s]</c:v>
                </c:pt>
              </c:strCache>
            </c:strRef>
          </c:tx>
          <c:spPr>
            <a:ln w="28575" cap="rnd">
              <a:solidFill>
                <a:srgbClr val="00B050"/>
              </a:solidFill>
              <a:round/>
            </a:ln>
            <a:effectLst/>
          </c:spPr>
          <c:marker>
            <c:symbol val="circle"/>
            <c:size val="5"/>
            <c:spPr>
              <a:solidFill>
                <a:srgbClr val="00B050"/>
              </a:solidFill>
              <a:ln w="9525">
                <a:solidFill>
                  <a:srgbClr val="00B050"/>
                </a:solidFill>
              </a:ln>
              <a:effectLst/>
            </c:spPr>
          </c:marker>
          <c:xVal>
            <c:numRef>
              <c:f>table!$A$2:$A$31</c:f>
              <c:numCache>
                <c:formatCode>General</c:formatCode>
                <c:ptCount val="30"/>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numCache>
            </c:numRef>
          </c:xVal>
          <c:yVal>
            <c:numRef>
              <c:f>table!$B$2:$B$31</c:f>
              <c:numCache>
                <c:formatCode>General</c:formatCode>
                <c:ptCount val="30"/>
                <c:pt idx="0">
                  <c:v>0</c:v>
                </c:pt>
                <c:pt idx="1">
                  <c:v>4.5209999999999999</c:v>
                </c:pt>
                <c:pt idx="2">
                  <c:v>6.5259999999999998</c:v>
                </c:pt>
                <c:pt idx="3">
                  <c:v>8.5139999999999993</c:v>
                </c:pt>
                <c:pt idx="4">
                  <c:v>11.39</c:v>
                </c:pt>
                <c:pt idx="5">
                  <c:v>14.478</c:v>
                </c:pt>
                <c:pt idx="6">
                  <c:v>16.670999999999999</c:v>
                </c:pt>
                <c:pt idx="7">
                  <c:v>18.481999999999999</c:v>
                </c:pt>
                <c:pt idx="8">
                  <c:v>22.06</c:v>
                </c:pt>
                <c:pt idx="9">
                  <c:v>24.422999999999998</c:v>
                </c:pt>
                <c:pt idx="10">
                  <c:v>27.635999999999999</c:v>
                </c:pt>
                <c:pt idx="11">
                  <c:v>28.446000000000002</c:v>
                </c:pt>
                <c:pt idx="12">
                  <c:v>32.051000000000002</c:v>
                </c:pt>
                <c:pt idx="13">
                  <c:v>34.334000000000003</c:v>
                </c:pt>
                <c:pt idx="14">
                  <c:v>37.463999999999999</c:v>
                </c:pt>
                <c:pt idx="15">
                  <c:v>38.707999999999998</c:v>
                </c:pt>
                <c:pt idx="16">
                  <c:v>43.353000000000002</c:v>
                </c:pt>
                <c:pt idx="17">
                  <c:v>44.473999999999997</c:v>
                </c:pt>
                <c:pt idx="18">
                  <c:v>46.895000000000003</c:v>
                </c:pt>
                <c:pt idx="19">
                  <c:v>48.975999999999999</c:v>
                </c:pt>
                <c:pt idx="20">
                  <c:v>52.667000000000002</c:v>
                </c:pt>
                <c:pt idx="21">
                  <c:v>54.707999999999998</c:v>
                </c:pt>
                <c:pt idx="22">
                  <c:v>56.939</c:v>
                </c:pt>
                <c:pt idx="23">
                  <c:v>59.081000000000003</c:v>
                </c:pt>
                <c:pt idx="24">
                  <c:v>61.47</c:v>
                </c:pt>
                <c:pt idx="25">
                  <c:v>65.040999999999997</c:v>
                </c:pt>
                <c:pt idx="26">
                  <c:v>68.125</c:v>
                </c:pt>
                <c:pt idx="27">
                  <c:v>69.391000000000005</c:v>
                </c:pt>
                <c:pt idx="28">
                  <c:v>71.662000000000006</c:v>
                </c:pt>
                <c:pt idx="29">
                  <c:v>75.373000000000005</c:v>
                </c:pt>
              </c:numCache>
            </c:numRef>
          </c:yVal>
          <c:smooth val="0"/>
          <c:extLst>
            <c:ext xmlns:c16="http://schemas.microsoft.com/office/drawing/2014/chart" uri="{C3380CC4-5D6E-409C-BE32-E72D297353CC}">
              <c16:uniqueId val="{00000000-1170-42AE-8367-04E98C4FF1C3}"/>
            </c:ext>
          </c:extLst>
        </c:ser>
        <c:dLbls>
          <c:showLegendKey val="0"/>
          <c:showVal val="0"/>
          <c:showCatName val="0"/>
          <c:showSerName val="0"/>
          <c:showPercent val="0"/>
          <c:showBubbleSize val="0"/>
        </c:dLbls>
        <c:axId val="155395656"/>
        <c:axId val="155396832"/>
      </c:scatterChart>
      <c:scatterChart>
        <c:scatterStyle val="lineMarker"/>
        <c:varyColors val="0"/>
        <c:ser>
          <c:idx val="1"/>
          <c:order val="1"/>
          <c:tx>
            <c:strRef>
              <c:f>table!$C$1</c:f>
              <c:strCache>
                <c:ptCount val="1"/>
                <c:pt idx="0">
                  <c:v>再現率</c:v>
                </c:pt>
              </c:strCache>
            </c:strRef>
          </c:tx>
          <c:spPr>
            <a:ln w="28575" cap="rnd">
              <a:solidFill>
                <a:srgbClr val="0070C0"/>
              </a:solidFill>
              <a:round/>
            </a:ln>
            <a:effectLst/>
          </c:spPr>
          <c:marker>
            <c:symbol val="triangle"/>
            <c:size val="5"/>
            <c:spPr>
              <a:solidFill>
                <a:srgbClr val="0070C0"/>
              </a:solidFill>
              <a:ln w="9525">
                <a:solidFill>
                  <a:srgbClr val="0070C0"/>
                </a:solidFill>
              </a:ln>
              <a:effectLst/>
            </c:spPr>
          </c:marker>
          <c:xVal>
            <c:numRef>
              <c:f>table!$A$2:$A$31</c:f>
              <c:numCache>
                <c:formatCode>General</c:formatCode>
                <c:ptCount val="30"/>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numCache>
            </c:numRef>
          </c:xVal>
          <c:yVal>
            <c:numRef>
              <c:f>table!$C$2:$C$31</c:f>
              <c:numCache>
                <c:formatCode>General</c:formatCode>
                <c:ptCount val="30"/>
                <c:pt idx="1">
                  <c:v>0.50281100000000001</c:v>
                </c:pt>
                <c:pt idx="2">
                  <c:v>0.65808900000000004</c:v>
                </c:pt>
                <c:pt idx="3">
                  <c:v>0.78177200000000002</c:v>
                </c:pt>
                <c:pt idx="4">
                  <c:v>0.84076300000000004</c:v>
                </c:pt>
                <c:pt idx="5">
                  <c:v>0.87924599999999997</c:v>
                </c:pt>
                <c:pt idx="6">
                  <c:v>0.90410999999999997</c:v>
                </c:pt>
                <c:pt idx="7">
                  <c:v>0.92271800000000004</c:v>
                </c:pt>
                <c:pt idx="8">
                  <c:v>0.93910800000000005</c:v>
                </c:pt>
                <c:pt idx="9">
                  <c:v>0.95106500000000005</c:v>
                </c:pt>
                <c:pt idx="10">
                  <c:v>0.96191300000000002</c:v>
                </c:pt>
                <c:pt idx="11">
                  <c:v>0.96745599999999998</c:v>
                </c:pt>
                <c:pt idx="12">
                  <c:v>0.97315700000000005</c:v>
                </c:pt>
                <c:pt idx="13">
                  <c:v>0.97624500000000003</c:v>
                </c:pt>
                <c:pt idx="14">
                  <c:v>0.97909599999999997</c:v>
                </c:pt>
                <c:pt idx="15">
                  <c:v>0.98115399999999997</c:v>
                </c:pt>
                <c:pt idx="16">
                  <c:v>0.98234200000000005</c:v>
                </c:pt>
                <c:pt idx="17">
                  <c:v>0.98392599999999997</c:v>
                </c:pt>
                <c:pt idx="18">
                  <c:v>0.98582599999999998</c:v>
                </c:pt>
                <c:pt idx="19">
                  <c:v>0.99643700000000002</c:v>
                </c:pt>
                <c:pt idx="20">
                  <c:v>0.99778299999999998</c:v>
                </c:pt>
                <c:pt idx="21">
                  <c:v>0.99833700000000003</c:v>
                </c:pt>
                <c:pt idx="22">
                  <c:v>0.99865400000000004</c:v>
                </c:pt>
                <c:pt idx="23">
                  <c:v>0.99865400000000004</c:v>
                </c:pt>
                <c:pt idx="24">
                  <c:v>0.99889099999999997</c:v>
                </c:pt>
                <c:pt idx="25">
                  <c:v>0.99889099999999997</c:v>
                </c:pt>
                <c:pt idx="26">
                  <c:v>0.99928700000000004</c:v>
                </c:pt>
                <c:pt idx="27">
                  <c:v>0.99936700000000001</c:v>
                </c:pt>
                <c:pt idx="28">
                  <c:v>0.99968299999999999</c:v>
                </c:pt>
                <c:pt idx="29">
                  <c:v>0.99968299999999999</c:v>
                </c:pt>
              </c:numCache>
            </c:numRef>
          </c:yVal>
          <c:smooth val="0"/>
          <c:extLst>
            <c:ext xmlns:c16="http://schemas.microsoft.com/office/drawing/2014/chart" uri="{C3380CC4-5D6E-409C-BE32-E72D297353CC}">
              <c16:uniqueId val="{00000001-1170-42AE-8367-04E98C4FF1C3}"/>
            </c:ext>
          </c:extLst>
        </c:ser>
        <c:dLbls>
          <c:showLegendKey val="0"/>
          <c:showVal val="0"/>
          <c:showCatName val="0"/>
          <c:showSerName val="0"/>
          <c:showPercent val="0"/>
          <c:showBubbleSize val="0"/>
        </c:dLbls>
        <c:axId val="155394088"/>
        <c:axId val="155393696"/>
      </c:scatterChart>
      <c:valAx>
        <c:axId val="155395656"/>
        <c:scaling>
          <c:orientation val="minMax"/>
          <c:max val="30"/>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400" b="0" i="0" u="none" strike="noStrike" kern="1200" baseline="0">
                    <a:solidFill>
                      <a:schemeClr val="dk1"/>
                    </a:solidFill>
                    <a:latin typeface="+mn-lt"/>
                    <a:ea typeface="+mn-ea"/>
                    <a:cs typeface="+mn-cs"/>
                  </a:defRPr>
                </a:pPr>
                <a:r>
                  <a:rPr lang="ja-JP"/>
                  <a:t>ハッシュテーブルの数（</a:t>
                </a:r>
                <a:r>
                  <a:rPr lang="en-US"/>
                  <a:t>L</a:t>
                </a:r>
                <a:r>
                  <a:rPr lang="ja-JP"/>
                  <a:t>）</a:t>
                </a:r>
              </a:p>
            </c:rich>
          </c:tx>
          <c:layout/>
          <c:overlay val="0"/>
          <c:spPr>
            <a:noFill/>
            <a:ln>
              <a:noFill/>
            </a:ln>
            <a:effectLst/>
          </c:spPr>
          <c:txPr>
            <a:bodyPr rot="0" spcFirstLastPara="1" vertOverflow="ellipsis" vert="horz" wrap="square" anchor="ctr" anchorCtr="1"/>
            <a:lstStyle/>
            <a:p>
              <a:pPr>
                <a:defRPr sz="1400" b="0" i="0" u="none" strike="noStrike" kern="1200" baseline="0">
                  <a:solidFill>
                    <a:schemeClr val="dk1"/>
                  </a:solidFill>
                  <a:latin typeface="+mn-lt"/>
                  <a:ea typeface="+mn-ea"/>
                  <a:cs typeface="+mn-cs"/>
                </a:defRPr>
              </a:pPr>
              <a:endParaRPr lang="ja-JP"/>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dk1"/>
                </a:solidFill>
                <a:latin typeface="+mn-lt"/>
                <a:ea typeface="+mn-ea"/>
                <a:cs typeface="+mn-cs"/>
              </a:defRPr>
            </a:pPr>
            <a:endParaRPr lang="ja-JP"/>
          </a:p>
        </c:txPr>
        <c:crossAx val="155396832"/>
        <c:crosses val="autoZero"/>
        <c:crossBetween val="midCat"/>
      </c:valAx>
      <c:valAx>
        <c:axId val="155396832"/>
        <c:scaling>
          <c:orientation val="minMax"/>
          <c:max val="10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chemeClr val="dk1"/>
                    </a:solidFill>
                    <a:latin typeface="+mn-lt"/>
                    <a:ea typeface="+mn-ea"/>
                    <a:cs typeface="+mn-cs"/>
                  </a:defRPr>
                </a:pPr>
                <a:r>
                  <a:rPr lang="ja-JP"/>
                  <a:t>探索時間</a:t>
                </a:r>
                <a:r>
                  <a:rPr lang="en-US"/>
                  <a:t>[s]</a:t>
                </a:r>
                <a:endParaRPr lang="ja-JP"/>
              </a:p>
            </c:rich>
          </c:tx>
          <c:layout/>
          <c:overlay val="0"/>
          <c:spPr>
            <a:noFill/>
            <a:ln>
              <a:noFill/>
            </a:ln>
            <a:effectLst/>
          </c:spPr>
          <c:txPr>
            <a:bodyPr rot="-5400000" spcFirstLastPara="1" vertOverflow="ellipsis" vert="horz" wrap="square" anchor="ctr" anchorCtr="1"/>
            <a:lstStyle/>
            <a:p>
              <a:pPr>
                <a:defRPr sz="1400" b="0" i="0" u="none" strike="noStrike" kern="1200" baseline="0">
                  <a:solidFill>
                    <a:schemeClr val="dk1"/>
                  </a:solidFill>
                  <a:latin typeface="+mn-lt"/>
                  <a:ea typeface="+mn-ea"/>
                  <a:cs typeface="+mn-cs"/>
                </a:defRPr>
              </a:pPr>
              <a:endParaRPr lang="ja-JP"/>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dk1"/>
                </a:solidFill>
                <a:latin typeface="+mn-lt"/>
                <a:ea typeface="+mn-ea"/>
                <a:cs typeface="+mn-cs"/>
              </a:defRPr>
            </a:pPr>
            <a:endParaRPr lang="ja-JP"/>
          </a:p>
        </c:txPr>
        <c:crossAx val="155395656"/>
        <c:crosses val="autoZero"/>
        <c:crossBetween val="midCat"/>
        <c:majorUnit val="20"/>
      </c:valAx>
      <c:valAx>
        <c:axId val="155393696"/>
        <c:scaling>
          <c:orientation val="minMax"/>
          <c:max val="1"/>
          <c:min val="0.5"/>
        </c:scaling>
        <c:delete val="0"/>
        <c:axPos val="r"/>
        <c:title>
          <c:tx>
            <c:rich>
              <a:bodyPr rot="-5400000" spcFirstLastPara="1" vertOverflow="ellipsis" vert="horz" wrap="square" anchor="ctr" anchorCtr="1"/>
              <a:lstStyle/>
              <a:p>
                <a:pPr>
                  <a:defRPr sz="1400" b="0" i="0" u="none" strike="noStrike" kern="1200" baseline="0">
                    <a:solidFill>
                      <a:schemeClr val="dk1"/>
                    </a:solidFill>
                    <a:latin typeface="+mn-lt"/>
                    <a:ea typeface="+mn-ea"/>
                    <a:cs typeface="+mn-cs"/>
                  </a:defRPr>
                </a:pPr>
                <a:r>
                  <a:rPr lang="ja-JP"/>
                  <a:t>再現率</a:t>
                </a:r>
              </a:p>
            </c:rich>
          </c:tx>
          <c:layout/>
          <c:overlay val="0"/>
          <c:spPr>
            <a:noFill/>
            <a:ln>
              <a:noFill/>
            </a:ln>
            <a:effectLst/>
          </c:spPr>
          <c:txPr>
            <a:bodyPr rot="-5400000" spcFirstLastPara="1" vertOverflow="ellipsis" vert="horz" wrap="square" anchor="ctr" anchorCtr="1"/>
            <a:lstStyle/>
            <a:p>
              <a:pPr>
                <a:defRPr sz="1400" b="0" i="0" u="none" strike="noStrike" kern="1200" baseline="0">
                  <a:solidFill>
                    <a:schemeClr val="dk1"/>
                  </a:solidFill>
                  <a:latin typeface="+mn-lt"/>
                  <a:ea typeface="+mn-ea"/>
                  <a:cs typeface="+mn-cs"/>
                </a:defRPr>
              </a:pPr>
              <a:endParaRPr lang="ja-JP"/>
            </a:p>
          </c:txPr>
        </c:title>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dk1"/>
                </a:solidFill>
                <a:latin typeface="+mn-lt"/>
                <a:ea typeface="+mn-ea"/>
                <a:cs typeface="+mn-cs"/>
              </a:defRPr>
            </a:pPr>
            <a:endParaRPr lang="ja-JP"/>
          </a:p>
        </c:txPr>
        <c:crossAx val="155394088"/>
        <c:crosses val="max"/>
        <c:crossBetween val="midCat"/>
        <c:majorUnit val="0.1"/>
      </c:valAx>
      <c:valAx>
        <c:axId val="155394088"/>
        <c:scaling>
          <c:orientation val="minMax"/>
        </c:scaling>
        <c:delete val="1"/>
        <c:axPos val="b"/>
        <c:numFmt formatCode="General" sourceLinked="1"/>
        <c:majorTickMark val="out"/>
        <c:minorTickMark val="none"/>
        <c:tickLblPos val="nextTo"/>
        <c:crossAx val="155393696"/>
        <c:crosses val="autoZero"/>
        <c:crossBetween val="midCat"/>
      </c:valAx>
      <c:spPr>
        <a:noFill/>
        <a:ln>
          <a:noFill/>
        </a:ln>
        <a:effectLst/>
      </c:spPr>
    </c:plotArea>
    <c:plotVisOnly val="1"/>
    <c:dispBlanksAs val="gap"/>
    <c:showDLblsOverMax val="0"/>
  </c:chart>
  <c:spPr>
    <a:solidFill>
      <a:schemeClr val="lt1"/>
    </a:solidFill>
    <a:ln w="25400" cap="flat" cmpd="sng" algn="ctr">
      <a:solidFill>
        <a:schemeClr val="dk1"/>
      </a:solidFill>
      <a:prstDash val="solid"/>
    </a:ln>
    <a:effectLst/>
  </c:spPr>
  <c:txPr>
    <a:bodyPr/>
    <a:lstStyle/>
    <a:p>
      <a:pPr>
        <a:defRPr sz="1400">
          <a:solidFill>
            <a:schemeClr val="dk1"/>
          </a:solidFill>
          <a:latin typeface="+mn-lt"/>
          <a:ea typeface="+mn-ea"/>
          <a:cs typeface="+mn-cs"/>
        </a:defRPr>
      </a:pPr>
      <a:endParaRPr lang="ja-JP"/>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8"/>
    </mc:Choice>
    <mc:Fallback>
      <c:style val="8"/>
    </mc:Fallback>
  </mc:AlternateContent>
  <c:chart>
    <c:autoTitleDeleted val="1"/>
    <c:plotArea>
      <c:layout/>
      <c:lineChart>
        <c:grouping val="standard"/>
        <c:varyColors val="0"/>
        <c:ser>
          <c:idx val="0"/>
          <c:order val="0"/>
          <c:spPr>
            <a:ln w="28575" cap="rnd">
              <a:solidFill>
                <a:schemeClr val="tx1"/>
              </a:solidFill>
              <a:round/>
            </a:ln>
            <a:effectLst/>
          </c:spPr>
          <c:marker>
            <c:symbol val="diamond"/>
            <c:size val="5"/>
            <c:spPr>
              <a:solidFill>
                <a:schemeClr val="tx1"/>
              </a:solidFill>
              <a:ln w="9525">
                <a:solidFill>
                  <a:schemeClr val="tx1"/>
                </a:solidFill>
              </a:ln>
              <a:effectLst/>
            </c:spPr>
          </c:marker>
          <c:cat>
            <c:numRef>
              <c:f>Sheet2!$Y$4:$DT$4</c:f>
              <c:numCache>
                <c:formatCode>General</c:formatCode>
                <c:ptCount val="100"/>
                <c:pt idx="0">
                  <c:v>0</c:v>
                </c:pt>
                <c:pt idx="1">
                  <c:v>0.01</c:v>
                </c:pt>
                <c:pt idx="2">
                  <c:v>0.02</c:v>
                </c:pt>
                <c:pt idx="3">
                  <c:v>0.03</c:v>
                </c:pt>
                <c:pt idx="4">
                  <c:v>0.04</c:v>
                </c:pt>
                <c:pt idx="5">
                  <c:v>0.05</c:v>
                </c:pt>
                <c:pt idx="6">
                  <c:v>0.06</c:v>
                </c:pt>
                <c:pt idx="7">
                  <c:v>7.0000000000000007E-2</c:v>
                </c:pt>
                <c:pt idx="8">
                  <c:v>0.08</c:v>
                </c:pt>
                <c:pt idx="9">
                  <c:v>0.09</c:v>
                </c:pt>
                <c:pt idx="10">
                  <c:v>0.1</c:v>
                </c:pt>
                <c:pt idx="11">
                  <c:v>0.11</c:v>
                </c:pt>
                <c:pt idx="12">
                  <c:v>0.12</c:v>
                </c:pt>
                <c:pt idx="13">
                  <c:v>0.13</c:v>
                </c:pt>
                <c:pt idx="14">
                  <c:v>0.14000000000000001</c:v>
                </c:pt>
                <c:pt idx="15">
                  <c:v>0.15</c:v>
                </c:pt>
                <c:pt idx="16">
                  <c:v>0.16</c:v>
                </c:pt>
                <c:pt idx="17">
                  <c:v>0.17</c:v>
                </c:pt>
                <c:pt idx="18">
                  <c:v>0.18</c:v>
                </c:pt>
                <c:pt idx="19">
                  <c:v>0.19</c:v>
                </c:pt>
                <c:pt idx="20">
                  <c:v>0.2</c:v>
                </c:pt>
                <c:pt idx="21">
                  <c:v>0.21</c:v>
                </c:pt>
                <c:pt idx="22">
                  <c:v>0.22</c:v>
                </c:pt>
                <c:pt idx="23">
                  <c:v>0.23</c:v>
                </c:pt>
                <c:pt idx="24">
                  <c:v>0.24</c:v>
                </c:pt>
                <c:pt idx="25">
                  <c:v>0.25</c:v>
                </c:pt>
                <c:pt idx="26">
                  <c:v>0.26</c:v>
                </c:pt>
                <c:pt idx="27">
                  <c:v>0.27</c:v>
                </c:pt>
                <c:pt idx="28">
                  <c:v>0.28000000000000003</c:v>
                </c:pt>
                <c:pt idx="29">
                  <c:v>0.28999999999999998</c:v>
                </c:pt>
                <c:pt idx="30">
                  <c:v>0.3</c:v>
                </c:pt>
                <c:pt idx="31">
                  <c:v>0.31</c:v>
                </c:pt>
                <c:pt idx="32">
                  <c:v>0.32</c:v>
                </c:pt>
                <c:pt idx="33">
                  <c:v>0.33</c:v>
                </c:pt>
                <c:pt idx="34">
                  <c:v>0.34</c:v>
                </c:pt>
                <c:pt idx="35">
                  <c:v>0.35</c:v>
                </c:pt>
                <c:pt idx="36">
                  <c:v>0.36</c:v>
                </c:pt>
                <c:pt idx="37">
                  <c:v>0.37</c:v>
                </c:pt>
                <c:pt idx="38">
                  <c:v>0.38</c:v>
                </c:pt>
                <c:pt idx="39">
                  <c:v>0.39</c:v>
                </c:pt>
                <c:pt idx="40">
                  <c:v>0.4</c:v>
                </c:pt>
                <c:pt idx="41">
                  <c:v>0.41</c:v>
                </c:pt>
                <c:pt idx="42">
                  <c:v>0.42</c:v>
                </c:pt>
                <c:pt idx="43">
                  <c:v>0.43</c:v>
                </c:pt>
                <c:pt idx="44">
                  <c:v>0.44</c:v>
                </c:pt>
                <c:pt idx="45">
                  <c:v>0.45</c:v>
                </c:pt>
                <c:pt idx="46">
                  <c:v>0.46</c:v>
                </c:pt>
                <c:pt idx="47">
                  <c:v>0.47</c:v>
                </c:pt>
                <c:pt idx="48">
                  <c:v>0.48</c:v>
                </c:pt>
                <c:pt idx="49">
                  <c:v>0.49</c:v>
                </c:pt>
                <c:pt idx="50">
                  <c:v>0.5</c:v>
                </c:pt>
                <c:pt idx="51">
                  <c:v>0.51</c:v>
                </c:pt>
                <c:pt idx="52">
                  <c:v>0.52</c:v>
                </c:pt>
                <c:pt idx="53">
                  <c:v>0.53</c:v>
                </c:pt>
                <c:pt idx="54">
                  <c:v>0.54</c:v>
                </c:pt>
                <c:pt idx="55">
                  <c:v>0.55000000000000004</c:v>
                </c:pt>
                <c:pt idx="56">
                  <c:v>0.56000000000000005</c:v>
                </c:pt>
                <c:pt idx="57">
                  <c:v>0.56999999999999995</c:v>
                </c:pt>
                <c:pt idx="58">
                  <c:v>0.57999999999999996</c:v>
                </c:pt>
                <c:pt idx="59">
                  <c:v>0.59</c:v>
                </c:pt>
                <c:pt idx="60">
                  <c:v>0.6</c:v>
                </c:pt>
                <c:pt idx="61">
                  <c:v>0.61</c:v>
                </c:pt>
                <c:pt idx="62">
                  <c:v>0.62</c:v>
                </c:pt>
                <c:pt idx="63">
                  <c:v>0.63</c:v>
                </c:pt>
                <c:pt idx="64">
                  <c:v>0.64</c:v>
                </c:pt>
                <c:pt idx="65">
                  <c:v>0.65</c:v>
                </c:pt>
                <c:pt idx="66">
                  <c:v>0.66</c:v>
                </c:pt>
                <c:pt idx="67">
                  <c:v>0.67</c:v>
                </c:pt>
                <c:pt idx="68">
                  <c:v>0.68</c:v>
                </c:pt>
                <c:pt idx="69">
                  <c:v>0.69</c:v>
                </c:pt>
                <c:pt idx="70">
                  <c:v>0.7</c:v>
                </c:pt>
                <c:pt idx="71">
                  <c:v>0.71</c:v>
                </c:pt>
                <c:pt idx="72">
                  <c:v>0.72</c:v>
                </c:pt>
                <c:pt idx="73">
                  <c:v>0.73</c:v>
                </c:pt>
                <c:pt idx="74">
                  <c:v>0.74</c:v>
                </c:pt>
                <c:pt idx="75">
                  <c:v>0.75</c:v>
                </c:pt>
                <c:pt idx="76">
                  <c:v>0.76</c:v>
                </c:pt>
                <c:pt idx="77">
                  <c:v>0.77</c:v>
                </c:pt>
                <c:pt idx="78">
                  <c:v>0.78</c:v>
                </c:pt>
                <c:pt idx="79">
                  <c:v>0.79</c:v>
                </c:pt>
                <c:pt idx="80">
                  <c:v>0.8</c:v>
                </c:pt>
                <c:pt idx="81">
                  <c:v>0.81</c:v>
                </c:pt>
                <c:pt idx="82">
                  <c:v>0.82</c:v>
                </c:pt>
                <c:pt idx="83">
                  <c:v>0.83</c:v>
                </c:pt>
                <c:pt idx="84">
                  <c:v>0.84</c:v>
                </c:pt>
                <c:pt idx="85">
                  <c:v>0.85</c:v>
                </c:pt>
                <c:pt idx="86">
                  <c:v>0.86</c:v>
                </c:pt>
                <c:pt idx="87">
                  <c:v>0.87</c:v>
                </c:pt>
                <c:pt idx="88">
                  <c:v>0.88</c:v>
                </c:pt>
                <c:pt idx="89">
                  <c:v>0.89</c:v>
                </c:pt>
                <c:pt idx="90">
                  <c:v>0.9</c:v>
                </c:pt>
                <c:pt idx="91">
                  <c:v>0.91</c:v>
                </c:pt>
                <c:pt idx="92">
                  <c:v>0.92</c:v>
                </c:pt>
                <c:pt idx="93">
                  <c:v>0.93</c:v>
                </c:pt>
                <c:pt idx="94">
                  <c:v>0.94</c:v>
                </c:pt>
                <c:pt idx="95">
                  <c:v>0.95</c:v>
                </c:pt>
                <c:pt idx="96">
                  <c:v>0.96</c:v>
                </c:pt>
                <c:pt idx="97">
                  <c:v>0.97</c:v>
                </c:pt>
                <c:pt idx="98">
                  <c:v>0.98</c:v>
                </c:pt>
                <c:pt idx="99">
                  <c:v>0.99</c:v>
                </c:pt>
              </c:numCache>
            </c:numRef>
          </c:cat>
          <c:val>
            <c:numRef>
              <c:f>Sheet2!$Y$7:$DT$7</c:f>
              <c:numCache>
                <c:formatCode>General</c:formatCode>
                <c:ptCount val="100"/>
                <c:pt idx="0">
                  <c:v>0</c:v>
                </c:pt>
                <c:pt idx="1">
                  <c:v>0</c:v>
                </c:pt>
                <c:pt idx="2">
                  <c:v>0</c:v>
                </c:pt>
                <c:pt idx="3">
                  <c:v>0</c:v>
                </c:pt>
                <c:pt idx="4">
                  <c:v>0</c:v>
                </c:pt>
                <c:pt idx="5">
                  <c:v>0</c:v>
                </c:pt>
                <c:pt idx="6">
                  <c:v>0</c:v>
                </c:pt>
                <c:pt idx="7">
                  <c:v>0</c:v>
                </c:pt>
                <c:pt idx="8">
                  <c:v>3.1086244689504383E-15</c:v>
                </c:pt>
                <c:pt idx="9">
                  <c:v>1.4677148385544569E-13</c:v>
                </c:pt>
                <c:pt idx="10">
                  <c:v>3.3942848531864911E-12</c:v>
                </c:pt>
                <c:pt idx="11">
                  <c:v>4.6427084399169871E-11</c:v>
                </c:pt>
                <c:pt idx="12">
                  <c:v>4.2396519628340457E-10</c:v>
                </c:pt>
                <c:pt idx="13">
                  <c:v>2.8184365952199641E-9</c:v>
                </c:pt>
                <c:pt idx="14">
                  <c:v>1.4533565906305057E-8</c:v>
                </c:pt>
                <c:pt idx="15">
                  <c:v>6.0967206949591457E-8</c:v>
                </c:pt>
                <c:pt idx="16">
                  <c:v>2.1576958575408867E-7</c:v>
                </c:pt>
                <c:pt idx="17">
                  <c:v>6.6275063126397527E-7</c:v>
                </c:pt>
                <c:pt idx="18">
                  <c:v>1.8066889644341444E-6</c:v>
                </c:pt>
                <c:pt idx="19">
                  <c:v>4.4499551375976054E-6</c:v>
                </c:pt>
                <c:pt idx="20">
                  <c:v>1.0047388557254955E-5</c:v>
                </c:pt>
                <c:pt idx="21">
                  <c:v>2.1043562814293537E-5</c:v>
                </c:pt>
                <c:pt idx="22">
                  <c:v>4.1285960880821371E-5</c:v>
                </c:pt>
                <c:pt idx="23">
                  <c:v>7.64967285072915E-5</c:v>
                </c:pt>
                <c:pt idx="24">
                  <c:v>1.3477655196214577E-4</c:v>
                </c:pt>
                <c:pt idx="25">
                  <c:v>2.2710822097737893E-4</c:v>
                </c:pt>
                <c:pt idx="26">
                  <c:v>3.6782523245448839E-4</c:v>
                </c:pt>
                <c:pt idx="27">
                  <c:v>5.7501228460132836E-4</c:v>
                </c:pt>
                <c:pt idx="28">
                  <c:v>8.7080908622283459E-4</c:v>
                </c:pt>
                <c:pt idx="29">
                  <c:v>1.2815956423107844E-3</c:v>
                </c:pt>
                <c:pt idx="30">
                  <c:v>1.8380450726842579E-3</c:v>
                </c:pt>
                <c:pt idx="31">
                  <c:v>2.5750381536352451E-3</c:v>
                </c:pt>
                <c:pt idx="32">
                  <c:v>3.5314414004364858E-3</c:v>
                </c:pt>
                <c:pt idx="33">
                  <c:v>4.7497571074442968E-3</c:v>
                </c:pt>
                <c:pt idx="34">
                  <c:v>6.2756590253100208E-3</c:v>
                </c:pt>
                <c:pt idx="35">
                  <c:v>8.1574311622840678E-3</c:v>
                </c:pt>
                <c:pt idx="36">
                  <c:v>1.0445329575726192E-2</c:v>
                </c:pt>
                <c:pt idx="37">
                  <c:v>1.3190888099794185E-2</c:v>
                </c:pt>
                <c:pt idx="38">
                  <c:v>1.6446188926714123E-2</c:v>
                </c:pt>
                <c:pt idx="39">
                  <c:v>2.0263118041422001E-2</c:v>
                </c:pt>
                <c:pt idx="40">
                  <c:v>2.4692623925562263E-2</c:v>
                </c:pt>
                <c:pt idx="41">
                  <c:v>2.9783995905856564E-2</c:v>
                </c:pt>
                <c:pt idx="42">
                  <c:v>3.5584176208321217E-2</c:v>
                </c:pt>
                <c:pt idx="43">
                  <c:v>4.213711734859793E-2</c:v>
                </c:pt>
                <c:pt idx="44">
                  <c:v>4.9483194063549507E-2</c:v>
                </c:pt>
                <c:pt idx="45">
                  <c:v>5.7658676664172348E-2</c:v>
                </c:pt>
                <c:pt idx="46">
                  <c:v>6.6695270531739959E-2</c:v>
                </c:pt>
                <c:pt idx="47">
                  <c:v>7.6619724531648004E-2</c:v>
                </c:pt>
                <c:pt idx="48">
                  <c:v>8.7453509407216079E-2</c:v>
                </c:pt>
                <c:pt idx="49">
                  <c:v>9.9212565748012516E-2</c:v>
                </c:pt>
                <c:pt idx="50">
                  <c:v>0.11190711990177793</c:v>
                </c:pt>
                <c:pt idx="51">
                  <c:v>0.12554156520496984</c:v>
                </c:pt>
                <c:pt idx="52">
                  <c:v>0.14011440512778472</c:v>
                </c:pt>
                <c:pt idx="53">
                  <c:v>0.15561825434513243</c:v>
                </c:pt>
                <c:pt idx="54">
                  <c:v>0.17203989333344816</c:v>
                </c:pt>
                <c:pt idx="55">
                  <c:v>0.18936037183193521</c:v>
                </c:pt>
                <c:pt idx="56">
                  <c:v>0.20755515637372102</c:v>
                </c:pt>
                <c:pt idx="57">
                  <c:v>0.22659431706652344</c:v>
                </c:pt>
                <c:pt idx="58">
                  <c:v>0.24644274886432571</c:v>
                </c:pt>
                <c:pt idx="59">
                  <c:v>0.26706042270360042</c:v>
                </c:pt>
                <c:pt idx="60">
                  <c:v>0.28840266206417142</c:v>
                </c:pt>
                <c:pt idx="61">
                  <c:v>0.31042044074204611</c:v>
                </c:pt>
                <c:pt idx="62">
                  <c:v>0.33306069787770942</c:v>
                </c:pt>
                <c:pt idx="63">
                  <c:v>0.35626666655832184</c:v>
                </c:pt>
                <c:pt idx="64">
                  <c:v>0.37997821259762143</c:v>
                </c:pt>
                <c:pt idx="65">
                  <c:v>0.40413218038615495</c:v>
                </c:pt>
                <c:pt idx="66">
                  <c:v>0.42866274299113005</c:v>
                </c:pt>
                <c:pt idx="67">
                  <c:v>0.45350175396528813</c:v>
                </c:pt>
                <c:pt idx="68">
                  <c:v>0.47857909859427739</c:v>
                </c:pt>
                <c:pt idx="69">
                  <c:v>0.50382304256952137</c:v>
                </c:pt>
                <c:pt idx="70">
                  <c:v>0.529160576316689</c:v>
                </c:pt>
                <c:pt idx="71">
                  <c:v>0.55451775343735343</c:v>
                </c:pt>
                <c:pt idx="72">
                  <c:v>0.57982002193258309</c:v>
                </c:pt>
                <c:pt idx="73">
                  <c:v>0.60499254707171202</c:v>
                </c:pt>
                <c:pt idx="74">
                  <c:v>0.6299605249474366</c:v>
                </c:pt>
                <c:pt idx="75">
                  <c:v>0.65464948591995353</c:v>
                </c:pt>
                <c:pt idx="76">
                  <c:v>0.67898558729858538</c:v>
                </c:pt>
                <c:pt idx="77">
                  <c:v>0.70289589473985103</c:v>
                </c:pt>
                <c:pt idx="78">
                  <c:v>0.72630865195699101</c:v>
                </c:pt>
                <c:pt idx="79">
                  <c:v>0.74915353843834087</c:v>
                </c:pt>
                <c:pt idx="80">
                  <c:v>0.77136191496152196</c:v>
                </c:pt>
                <c:pt idx="81">
                  <c:v>0.79286705676806868</c:v>
                </c:pt>
                <c:pt idx="82">
                  <c:v>0.81360437432968902</c:v>
                </c:pt>
                <c:pt idx="83">
                  <c:v>0.83351162169374515</c:v>
                </c:pt>
                <c:pt idx="84">
                  <c:v>0.85252909244256392</c:v>
                </c:pt>
                <c:pt idx="85">
                  <c:v>0.87059980333966724</c:v>
                </c:pt>
                <c:pt idx="86">
                  <c:v>0.88766966576670303</c:v>
                </c:pt>
                <c:pt idx="87">
                  <c:v>0.90368764507850274</c:v>
                </c:pt>
                <c:pt idx="88">
                  <c:v>0.91860590802097775</c:v>
                </c:pt>
                <c:pt idx="89">
                  <c:v>0.93237995836812737</c:v>
                </c:pt>
                <c:pt idx="90">
                  <c:v>0.94496876094089188</c:v>
                </c:pt>
                <c:pt idx="91">
                  <c:v>0.95633485417246666</c:v>
                </c:pt>
                <c:pt idx="92">
                  <c:v>0.96644445138257318</c:v>
                </c:pt>
                <c:pt idx="93">
                  <c:v>0.97526753091747942</c:v>
                </c:pt>
                <c:pt idx="94">
                  <c:v>0.98277791530377956</c:v>
                </c:pt>
                <c:pt idx="95">
                  <c:v>0.9889533395524529</c:v>
                </c:pt>
                <c:pt idx="96">
                  <c:v>0.99377550873594456</c:v>
                </c:pt>
                <c:pt idx="97">
                  <c:v>0.99723014494527185</c:v>
                </c:pt>
                <c:pt idx="98">
                  <c:v>0.99930702371683811</c:v>
                </c:pt>
                <c:pt idx="99">
                  <c:v>1</c:v>
                </c:pt>
              </c:numCache>
            </c:numRef>
          </c:val>
          <c:smooth val="0"/>
          <c:extLst>
            <c:ext xmlns:c16="http://schemas.microsoft.com/office/drawing/2014/chart" uri="{C3380CC4-5D6E-409C-BE32-E72D297353CC}">
              <c16:uniqueId val="{00000000-ABA1-479F-877B-518421F88CEB}"/>
            </c:ext>
          </c:extLst>
        </c:ser>
        <c:ser>
          <c:idx val="1"/>
          <c:order val="1"/>
          <c:spPr>
            <a:ln w="28575" cap="rnd">
              <a:solidFill>
                <a:schemeClr val="accent6">
                  <a:tint val="77000"/>
                </a:schemeClr>
              </a:solidFill>
              <a:round/>
            </a:ln>
            <a:effectLst/>
          </c:spPr>
          <c:marker>
            <c:symbol val="none"/>
          </c:marker>
          <c:cat>
            <c:numRef>
              <c:f>Sheet2!$Y$4:$DT$4</c:f>
              <c:numCache>
                <c:formatCode>General</c:formatCode>
                <c:ptCount val="100"/>
                <c:pt idx="0">
                  <c:v>0</c:v>
                </c:pt>
                <c:pt idx="1">
                  <c:v>0.01</c:v>
                </c:pt>
                <c:pt idx="2">
                  <c:v>0.02</c:v>
                </c:pt>
                <c:pt idx="3">
                  <c:v>0.03</c:v>
                </c:pt>
                <c:pt idx="4">
                  <c:v>0.04</c:v>
                </c:pt>
                <c:pt idx="5">
                  <c:v>0.05</c:v>
                </c:pt>
                <c:pt idx="6">
                  <c:v>0.06</c:v>
                </c:pt>
                <c:pt idx="7">
                  <c:v>7.0000000000000007E-2</c:v>
                </c:pt>
                <c:pt idx="8">
                  <c:v>0.08</c:v>
                </c:pt>
                <c:pt idx="9">
                  <c:v>0.09</c:v>
                </c:pt>
                <c:pt idx="10">
                  <c:v>0.1</c:v>
                </c:pt>
                <c:pt idx="11">
                  <c:v>0.11</c:v>
                </c:pt>
                <c:pt idx="12">
                  <c:v>0.12</c:v>
                </c:pt>
                <c:pt idx="13">
                  <c:v>0.13</c:v>
                </c:pt>
                <c:pt idx="14">
                  <c:v>0.14000000000000001</c:v>
                </c:pt>
                <c:pt idx="15">
                  <c:v>0.15</c:v>
                </c:pt>
                <c:pt idx="16">
                  <c:v>0.16</c:v>
                </c:pt>
                <c:pt idx="17">
                  <c:v>0.17</c:v>
                </c:pt>
                <c:pt idx="18">
                  <c:v>0.18</c:v>
                </c:pt>
                <c:pt idx="19">
                  <c:v>0.19</c:v>
                </c:pt>
                <c:pt idx="20">
                  <c:v>0.2</c:v>
                </c:pt>
                <c:pt idx="21">
                  <c:v>0.21</c:v>
                </c:pt>
                <c:pt idx="22">
                  <c:v>0.22</c:v>
                </c:pt>
                <c:pt idx="23">
                  <c:v>0.23</c:v>
                </c:pt>
                <c:pt idx="24">
                  <c:v>0.24</c:v>
                </c:pt>
                <c:pt idx="25">
                  <c:v>0.25</c:v>
                </c:pt>
                <c:pt idx="26">
                  <c:v>0.26</c:v>
                </c:pt>
                <c:pt idx="27">
                  <c:v>0.27</c:v>
                </c:pt>
                <c:pt idx="28">
                  <c:v>0.28000000000000003</c:v>
                </c:pt>
                <c:pt idx="29">
                  <c:v>0.28999999999999998</c:v>
                </c:pt>
                <c:pt idx="30">
                  <c:v>0.3</c:v>
                </c:pt>
                <c:pt idx="31">
                  <c:v>0.31</c:v>
                </c:pt>
                <c:pt idx="32">
                  <c:v>0.32</c:v>
                </c:pt>
                <c:pt idx="33">
                  <c:v>0.33</c:v>
                </c:pt>
                <c:pt idx="34">
                  <c:v>0.34</c:v>
                </c:pt>
                <c:pt idx="35">
                  <c:v>0.35</c:v>
                </c:pt>
                <c:pt idx="36">
                  <c:v>0.36</c:v>
                </c:pt>
                <c:pt idx="37">
                  <c:v>0.37</c:v>
                </c:pt>
                <c:pt idx="38">
                  <c:v>0.38</c:v>
                </c:pt>
                <c:pt idx="39">
                  <c:v>0.39</c:v>
                </c:pt>
                <c:pt idx="40">
                  <c:v>0.4</c:v>
                </c:pt>
                <c:pt idx="41">
                  <c:v>0.41</c:v>
                </c:pt>
                <c:pt idx="42">
                  <c:v>0.42</c:v>
                </c:pt>
                <c:pt idx="43">
                  <c:v>0.43</c:v>
                </c:pt>
                <c:pt idx="44">
                  <c:v>0.44</c:v>
                </c:pt>
                <c:pt idx="45">
                  <c:v>0.45</c:v>
                </c:pt>
                <c:pt idx="46">
                  <c:v>0.46</c:v>
                </c:pt>
                <c:pt idx="47">
                  <c:v>0.47</c:v>
                </c:pt>
                <c:pt idx="48">
                  <c:v>0.48</c:v>
                </c:pt>
                <c:pt idx="49">
                  <c:v>0.49</c:v>
                </c:pt>
                <c:pt idx="50">
                  <c:v>0.5</c:v>
                </c:pt>
                <c:pt idx="51">
                  <c:v>0.51</c:v>
                </c:pt>
                <c:pt idx="52">
                  <c:v>0.52</c:v>
                </c:pt>
                <c:pt idx="53">
                  <c:v>0.53</c:v>
                </c:pt>
                <c:pt idx="54">
                  <c:v>0.54</c:v>
                </c:pt>
                <c:pt idx="55">
                  <c:v>0.55000000000000004</c:v>
                </c:pt>
                <c:pt idx="56">
                  <c:v>0.56000000000000005</c:v>
                </c:pt>
                <c:pt idx="57">
                  <c:v>0.56999999999999995</c:v>
                </c:pt>
                <c:pt idx="58">
                  <c:v>0.57999999999999996</c:v>
                </c:pt>
                <c:pt idx="59">
                  <c:v>0.59</c:v>
                </c:pt>
                <c:pt idx="60">
                  <c:v>0.6</c:v>
                </c:pt>
                <c:pt idx="61">
                  <c:v>0.61</c:v>
                </c:pt>
                <c:pt idx="62">
                  <c:v>0.62</c:v>
                </c:pt>
                <c:pt idx="63">
                  <c:v>0.63</c:v>
                </c:pt>
                <c:pt idx="64">
                  <c:v>0.64</c:v>
                </c:pt>
                <c:pt idx="65">
                  <c:v>0.65</c:v>
                </c:pt>
                <c:pt idx="66">
                  <c:v>0.66</c:v>
                </c:pt>
                <c:pt idx="67">
                  <c:v>0.67</c:v>
                </c:pt>
                <c:pt idx="68">
                  <c:v>0.68</c:v>
                </c:pt>
                <c:pt idx="69">
                  <c:v>0.69</c:v>
                </c:pt>
                <c:pt idx="70">
                  <c:v>0.7</c:v>
                </c:pt>
                <c:pt idx="71">
                  <c:v>0.71</c:v>
                </c:pt>
                <c:pt idx="72">
                  <c:v>0.72</c:v>
                </c:pt>
                <c:pt idx="73">
                  <c:v>0.73</c:v>
                </c:pt>
                <c:pt idx="74">
                  <c:v>0.74</c:v>
                </c:pt>
                <c:pt idx="75">
                  <c:v>0.75</c:v>
                </c:pt>
                <c:pt idx="76">
                  <c:v>0.76</c:v>
                </c:pt>
                <c:pt idx="77">
                  <c:v>0.77</c:v>
                </c:pt>
                <c:pt idx="78">
                  <c:v>0.78</c:v>
                </c:pt>
                <c:pt idx="79">
                  <c:v>0.79</c:v>
                </c:pt>
                <c:pt idx="80">
                  <c:v>0.8</c:v>
                </c:pt>
                <c:pt idx="81">
                  <c:v>0.81</c:v>
                </c:pt>
                <c:pt idx="82">
                  <c:v>0.82</c:v>
                </c:pt>
                <c:pt idx="83">
                  <c:v>0.83</c:v>
                </c:pt>
                <c:pt idx="84">
                  <c:v>0.84</c:v>
                </c:pt>
                <c:pt idx="85">
                  <c:v>0.85</c:v>
                </c:pt>
                <c:pt idx="86">
                  <c:v>0.86</c:v>
                </c:pt>
                <c:pt idx="87">
                  <c:v>0.87</c:v>
                </c:pt>
                <c:pt idx="88">
                  <c:v>0.88</c:v>
                </c:pt>
                <c:pt idx="89">
                  <c:v>0.89</c:v>
                </c:pt>
                <c:pt idx="90">
                  <c:v>0.9</c:v>
                </c:pt>
                <c:pt idx="91">
                  <c:v>0.91</c:v>
                </c:pt>
                <c:pt idx="92">
                  <c:v>0.92</c:v>
                </c:pt>
                <c:pt idx="93">
                  <c:v>0.93</c:v>
                </c:pt>
                <c:pt idx="94">
                  <c:v>0.94</c:v>
                </c:pt>
                <c:pt idx="95">
                  <c:v>0.95</c:v>
                </c:pt>
                <c:pt idx="96">
                  <c:v>0.96</c:v>
                </c:pt>
                <c:pt idx="97">
                  <c:v>0.97</c:v>
                </c:pt>
                <c:pt idx="98">
                  <c:v>0.98</c:v>
                </c:pt>
                <c:pt idx="99">
                  <c:v>0.99</c:v>
                </c:pt>
              </c:numCache>
            </c:numRef>
          </c:cat>
          <c:val>
            <c:numRef>
              <c:f>Sheet2!#REF!</c:f>
              <c:numCache>
                <c:formatCode>General</c:formatCode>
                <c:ptCount val="1"/>
                <c:pt idx="0">
                  <c:v>1</c:v>
                </c:pt>
              </c:numCache>
            </c:numRef>
          </c:val>
          <c:smooth val="0"/>
          <c:extLst>
            <c:ext xmlns:c16="http://schemas.microsoft.com/office/drawing/2014/chart" uri="{C3380CC4-5D6E-409C-BE32-E72D297353CC}">
              <c16:uniqueId val="{00000001-ABA1-479F-877B-518421F88CEB}"/>
            </c:ext>
          </c:extLst>
        </c:ser>
        <c:dLbls>
          <c:showLegendKey val="0"/>
          <c:showVal val="0"/>
          <c:showCatName val="0"/>
          <c:showSerName val="0"/>
          <c:showPercent val="0"/>
          <c:showBubbleSize val="0"/>
        </c:dLbls>
        <c:marker val="1"/>
        <c:smooth val="0"/>
        <c:axId val="155396048"/>
        <c:axId val="155396440"/>
      </c:lineChart>
      <c:catAx>
        <c:axId val="155396048"/>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400" b="0" i="0" u="none" strike="noStrike" kern="1200" baseline="0">
                    <a:solidFill>
                      <a:schemeClr val="dk1"/>
                    </a:solidFill>
                    <a:latin typeface="+mn-lt"/>
                    <a:ea typeface="+mn-ea"/>
                    <a:cs typeface="+mn-cs"/>
                  </a:defRPr>
                </a:pPr>
                <a:r>
                  <a:rPr lang="ja-JP" sz="1400"/>
                  <a:t>類似度</a:t>
                </a:r>
              </a:p>
            </c:rich>
          </c:tx>
          <c:overlay val="0"/>
          <c:spPr>
            <a:noFill/>
            <a:ln>
              <a:noFill/>
            </a:ln>
            <a:effectLst/>
          </c:spPr>
          <c:txPr>
            <a:bodyPr rot="0" spcFirstLastPara="1" vertOverflow="ellipsis" vert="horz" wrap="square" anchor="ctr" anchorCtr="1"/>
            <a:lstStyle/>
            <a:p>
              <a:pPr>
                <a:defRPr sz="1400" b="0" i="0" u="none" strike="noStrike" kern="1200" baseline="0">
                  <a:solidFill>
                    <a:schemeClr val="dk1"/>
                  </a:solidFill>
                  <a:latin typeface="+mn-lt"/>
                  <a:ea typeface="+mn-ea"/>
                  <a:cs typeface="+mn-cs"/>
                </a:defRPr>
              </a:pPr>
              <a:endParaRPr lang="ja-JP"/>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dk1"/>
                </a:solidFill>
                <a:latin typeface="+mn-lt"/>
                <a:ea typeface="+mn-ea"/>
                <a:cs typeface="+mn-cs"/>
              </a:defRPr>
            </a:pPr>
            <a:endParaRPr lang="ja-JP"/>
          </a:p>
        </c:txPr>
        <c:crossAx val="155396440"/>
        <c:crosses val="autoZero"/>
        <c:auto val="1"/>
        <c:lblAlgn val="ctr"/>
        <c:lblOffset val="100"/>
        <c:tickLblSkip val="10"/>
        <c:tickMarkSkip val="10"/>
        <c:noMultiLvlLbl val="0"/>
      </c:catAx>
      <c:valAx>
        <c:axId val="155396440"/>
        <c:scaling>
          <c:orientation val="minMax"/>
          <c:max val="1"/>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chemeClr val="dk1"/>
                    </a:solidFill>
                    <a:latin typeface="+mn-lt"/>
                    <a:ea typeface="+mn-ea"/>
                    <a:cs typeface="+mn-cs"/>
                  </a:defRPr>
                </a:pPr>
                <a:r>
                  <a:rPr lang="ja-JP" sz="1400"/>
                  <a:t>衝突確率</a:t>
                </a:r>
              </a:p>
            </c:rich>
          </c:tx>
          <c:overlay val="0"/>
          <c:spPr>
            <a:noFill/>
            <a:ln>
              <a:noFill/>
            </a:ln>
            <a:effectLst/>
          </c:spPr>
          <c:txPr>
            <a:bodyPr rot="-5400000" spcFirstLastPara="1" vertOverflow="ellipsis" vert="horz" wrap="square" anchor="ctr" anchorCtr="1"/>
            <a:lstStyle/>
            <a:p>
              <a:pPr>
                <a:defRPr sz="1400" b="0" i="0" u="none" strike="noStrike" kern="1200" baseline="0">
                  <a:solidFill>
                    <a:schemeClr val="dk1"/>
                  </a:solidFill>
                  <a:latin typeface="+mn-lt"/>
                  <a:ea typeface="+mn-ea"/>
                  <a:cs typeface="+mn-cs"/>
                </a:defRPr>
              </a:pPr>
              <a:endParaRPr lang="ja-JP"/>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dk1"/>
                </a:solidFill>
                <a:latin typeface="+mn-lt"/>
                <a:ea typeface="+mn-ea"/>
                <a:cs typeface="+mn-cs"/>
              </a:defRPr>
            </a:pPr>
            <a:endParaRPr lang="ja-JP"/>
          </a:p>
        </c:txPr>
        <c:crossAx val="155396048"/>
        <c:crosses val="autoZero"/>
        <c:crossBetween val="between"/>
      </c:valAx>
      <c:spPr>
        <a:noFill/>
        <a:ln>
          <a:noFill/>
        </a:ln>
        <a:effectLst/>
      </c:spPr>
    </c:plotArea>
    <c:plotVisOnly val="1"/>
    <c:dispBlanksAs val="gap"/>
    <c:showDLblsOverMax val="0"/>
  </c:chart>
  <c:spPr>
    <a:solidFill>
      <a:schemeClr val="lt1"/>
    </a:solidFill>
    <a:ln w="25400" cap="flat" cmpd="sng" algn="ctr">
      <a:solidFill>
        <a:schemeClr val="dk1"/>
      </a:solidFill>
      <a:prstDash val="solid"/>
    </a:ln>
    <a:effectLst/>
  </c:spPr>
  <c:txPr>
    <a:bodyPr/>
    <a:lstStyle/>
    <a:p>
      <a:pPr>
        <a:defRPr>
          <a:solidFill>
            <a:schemeClr val="dk1"/>
          </a:solidFill>
          <a:latin typeface="+mn-lt"/>
          <a:ea typeface="+mn-ea"/>
          <a:cs typeface="+mn-cs"/>
        </a:defRPr>
      </a:pPr>
      <a:endParaRPr lang="ja-JP"/>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spPr>
            <a:ln w="28575" cap="rnd">
              <a:solidFill>
                <a:schemeClr val="tx1"/>
              </a:solidFill>
              <a:round/>
            </a:ln>
            <a:effectLst/>
          </c:spPr>
          <c:marker>
            <c:symbol val="diamond"/>
            <c:size val="5"/>
            <c:spPr>
              <a:solidFill>
                <a:schemeClr val="tx1"/>
              </a:solidFill>
              <a:ln w="9525">
                <a:solidFill>
                  <a:schemeClr val="tx1"/>
                </a:solidFill>
              </a:ln>
              <a:effectLst/>
            </c:spPr>
          </c:marker>
          <c:cat>
            <c:numRef>
              <c:f>Sheet2!$Y$15:$DT$15</c:f>
              <c:numCache>
                <c:formatCode>General</c:formatCode>
                <c:ptCount val="100"/>
                <c:pt idx="0">
                  <c:v>0</c:v>
                </c:pt>
                <c:pt idx="1">
                  <c:v>0.01</c:v>
                </c:pt>
                <c:pt idx="2">
                  <c:v>0.02</c:v>
                </c:pt>
                <c:pt idx="3">
                  <c:v>0.03</c:v>
                </c:pt>
                <c:pt idx="4">
                  <c:v>0.04</c:v>
                </c:pt>
                <c:pt idx="5">
                  <c:v>0.05</c:v>
                </c:pt>
                <c:pt idx="6">
                  <c:v>0.06</c:v>
                </c:pt>
                <c:pt idx="7">
                  <c:v>7.0000000000000007E-2</c:v>
                </c:pt>
                <c:pt idx="8">
                  <c:v>0.08</c:v>
                </c:pt>
                <c:pt idx="9">
                  <c:v>0.09</c:v>
                </c:pt>
                <c:pt idx="10">
                  <c:v>0.1</c:v>
                </c:pt>
                <c:pt idx="11">
                  <c:v>0.11</c:v>
                </c:pt>
                <c:pt idx="12">
                  <c:v>0.12</c:v>
                </c:pt>
                <c:pt idx="13">
                  <c:v>0.13</c:v>
                </c:pt>
                <c:pt idx="14">
                  <c:v>0.14000000000000001</c:v>
                </c:pt>
                <c:pt idx="15">
                  <c:v>0.15</c:v>
                </c:pt>
                <c:pt idx="16">
                  <c:v>0.16</c:v>
                </c:pt>
                <c:pt idx="17">
                  <c:v>0.17</c:v>
                </c:pt>
                <c:pt idx="18">
                  <c:v>0.18</c:v>
                </c:pt>
                <c:pt idx="19">
                  <c:v>0.19</c:v>
                </c:pt>
                <c:pt idx="20">
                  <c:v>0.2</c:v>
                </c:pt>
                <c:pt idx="21">
                  <c:v>0.21</c:v>
                </c:pt>
                <c:pt idx="22">
                  <c:v>0.22</c:v>
                </c:pt>
                <c:pt idx="23">
                  <c:v>0.23</c:v>
                </c:pt>
                <c:pt idx="24">
                  <c:v>0.24</c:v>
                </c:pt>
                <c:pt idx="25">
                  <c:v>0.25</c:v>
                </c:pt>
                <c:pt idx="26">
                  <c:v>0.26</c:v>
                </c:pt>
                <c:pt idx="27">
                  <c:v>0.27</c:v>
                </c:pt>
                <c:pt idx="28">
                  <c:v>0.28000000000000003</c:v>
                </c:pt>
                <c:pt idx="29">
                  <c:v>0.28999999999999998</c:v>
                </c:pt>
                <c:pt idx="30">
                  <c:v>0.3</c:v>
                </c:pt>
                <c:pt idx="31">
                  <c:v>0.31</c:v>
                </c:pt>
                <c:pt idx="32">
                  <c:v>0.32</c:v>
                </c:pt>
                <c:pt idx="33">
                  <c:v>0.33</c:v>
                </c:pt>
                <c:pt idx="34">
                  <c:v>0.34</c:v>
                </c:pt>
                <c:pt idx="35">
                  <c:v>0.35</c:v>
                </c:pt>
                <c:pt idx="36">
                  <c:v>0.36</c:v>
                </c:pt>
                <c:pt idx="37">
                  <c:v>0.37</c:v>
                </c:pt>
                <c:pt idx="38">
                  <c:v>0.38</c:v>
                </c:pt>
                <c:pt idx="39">
                  <c:v>0.39</c:v>
                </c:pt>
                <c:pt idx="40">
                  <c:v>0.4</c:v>
                </c:pt>
                <c:pt idx="41">
                  <c:v>0.41</c:v>
                </c:pt>
                <c:pt idx="42">
                  <c:v>0.42</c:v>
                </c:pt>
                <c:pt idx="43">
                  <c:v>0.43</c:v>
                </c:pt>
                <c:pt idx="44">
                  <c:v>0.44</c:v>
                </c:pt>
                <c:pt idx="45">
                  <c:v>0.45</c:v>
                </c:pt>
                <c:pt idx="46">
                  <c:v>0.46</c:v>
                </c:pt>
                <c:pt idx="47">
                  <c:v>0.47</c:v>
                </c:pt>
                <c:pt idx="48">
                  <c:v>0.48</c:v>
                </c:pt>
                <c:pt idx="49">
                  <c:v>0.49</c:v>
                </c:pt>
                <c:pt idx="50">
                  <c:v>0.5</c:v>
                </c:pt>
                <c:pt idx="51">
                  <c:v>0.51</c:v>
                </c:pt>
                <c:pt idx="52">
                  <c:v>0.52</c:v>
                </c:pt>
                <c:pt idx="53">
                  <c:v>0.53</c:v>
                </c:pt>
                <c:pt idx="54">
                  <c:v>0.54</c:v>
                </c:pt>
                <c:pt idx="55">
                  <c:v>0.55000000000000004</c:v>
                </c:pt>
                <c:pt idx="56">
                  <c:v>0.56000000000000005</c:v>
                </c:pt>
                <c:pt idx="57">
                  <c:v>0.56999999999999995</c:v>
                </c:pt>
                <c:pt idx="58">
                  <c:v>0.57999999999999996</c:v>
                </c:pt>
                <c:pt idx="59">
                  <c:v>0.59</c:v>
                </c:pt>
                <c:pt idx="60">
                  <c:v>0.6</c:v>
                </c:pt>
                <c:pt idx="61">
                  <c:v>0.61</c:v>
                </c:pt>
                <c:pt idx="62">
                  <c:v>0.62</c:v>
                </c:pt>
                <c:pt idx="63">
                  <c:v>0.63</c:v>
                </c:pt>
                <c:pt idx="64">
                  <c:v>0.64</c:v>
                </c:pt>
                <c:pt idx="65">
                  <c:v>0.65</c:v>
                </c:pt>
                <c:pt idx="66">
                  <c:v>0.66</c:v>
                </c:pt>
                <c:pt idx="67">
                  <c:v>0.67</c:v>
                </c:pt>
                <c:pt idx="68">
                  <c:v>0.68</c:v>
                </c:pt>
                <c:pt idx="69">
                  <c:v>0.69</c:v>
                </c:pt>
                <c:pt idx="70">
                  <c:v>0.7</c:v>
                </c:pt>
                <c:pt idx="71">
                  <c:v>0.71</c:v>
                </c:pt>
                <c:pt idx="72">
                  <c:v>0.72</c:v>
                </c:pt>
                <c:pt idx="73">
                  <c:v>0.73</c:v>
                </c:pt>
                <c:pt idx="74">
                  <c:v>0.74</c:v>
                </c:pt>
                <c:pt idx="75">
                  <c:v>0.75</c:v>
                </c:pt>
                <c:pt idx="76">
                  <c:v>0.76</c:v>
                </c:pt>
                <c:pt idx="77">
                  <c:v>0.77</c:v>
                </c:pt>
                <c:pt idx="78">
                  <c:v>0.78</c:v>
                </c:pt>
                <c:pt idx="79">
                  <c:v>0.79</c:v>
                </c:pt>
                <c:pt idx="80">
                  <c:v>0.8</c:v>
                </c:pt>
                <c:pt idx="81">
                  <c:v>0.81</c:v>
                </c:pt>
                <c:pt idx="82">
                  <c:v>0.82</c:v>
                </c:pt>
                <c:pt idx="83">
                  <c:v>0.83</c:v>
                </c:pt>
                <c:pt idx="84">
                  <c:v>0.84</c:v>
                </c:pt>
                <c:pt idx="85">
                  <c:v>0.85</c:v>
                </c:pt>
                <c:pt idx="86">
                  <c:v>0.86</c:v>
                </c:pt>
                <c:pt idx="87">
                  <c:v>0.87</c:v>
                </c:pt>
                <c:pt idx="88">
                  <c:v>0.88</c:v>
                </c:pt>
                <c:pt idx="89">
                  <c:v>0.89</c:v>
                </c:pt>
                <c:pt idx="90">
                  <c:v>0.9</c:v>
                </c:pt>
                <c:pt idx="91">
                  <c:v>0.91</c:v>
                </c:pt>
                <c:pt idx="92">
                  <c:v>0.92</c:v>
                </c:pt>
                <c:pt idx="93">
                  <c:v>0.93</c:v>
                </c:pt>
                <c:pt idx="94">
                  <c:v>0.94</c:v>
                </c:pt>
                <c:pt idx="95">
                  <c:v>0.95</c:v>
                </c:pt>
                <c:pt idx="96">
                  <c:v>0.96</c:v>
                </c:pt>
                <c:pt idx="97">
                  <c:v>0.97</c:v>
                </c:pt>
                <c:pt idx="98">
                  <c:v>0.98</c:v>
                </c:pt>
                <c:pt idx="99">
                  <c:v>0.99</c:v>
                </c:pt>
              </c:numCache>
            </c:numRef>
          </c:cat>
          <c:val>
            <c:numRef>
              <c:f>Sheet2!$Y$17:$DT$17</c:f>
              <c:numCache>
                <c:formatCode>General</c:formatCode>
                <c:ptCount val="100"/>
                <c:pt idx="0">
                  <c:v>1.4924319407661249E-15</c:v>
                </c:pt>
                <c:pt idx="1">
                  <c:v>5.003367790049675E-8</c:v>
                </c:pt>
                <c:pt idx="2">
                  <c:v>1.6123519569870534E-5</c:v>
                </c:pt>
                <c:pt idx="3">
                  <c:v>2.8930882644501469E-4</c:v>
                </c:pt>
                <c:pt idx="4">
                  <c:v>1.6350945111204495E-3</c:v>
                </c:pt>
                <c:pt idx="5">
                  <c:v>5.1863479259038397E-3</c:v>
                </c:pt>
                <c:pt idx="6">
                  <c:v>1.1825750048238496E-2</c:v>
                </c:pt>
                <c:pt idx="7">
                  <c:v>2.1938114292505504E-2</c:v>
                </c:pt>
                <c:pt idx="8">
                  <c:v>3.5468062662754471E-2</c:v>
                </c:pt>
                <c:pt idx="9">
                  <c:v>5.2078875399908992E-2</c:v>
                </c:pt>
                <c:pt idx="10">
                  <c:v>7.129749453259078E-2</c:v>
                </c:pt>
                <c:pt idx="11">
                  <c:v>9.2614114348295723E-2</c:v>
                </c:pt>
                <c:pt idx="12">
                  <c:v>0.11554017377109849</c:v>
                </c:pt>
                <c:pt idx="13">
                  <c:v>0.13963710182994366</c:v>
                </c:pt>
                <c:pt idx="14">
                  <c:v>0.16452701503333059</c:v>
                </c:pt>
                <c:pt idx="15">
                  <c:v>0.18989329481875622</c:v>
                </c:pt>
                <c:pt idx="16">
                  <c:v>0.21547605848654175</c:v>
                </c:pt>
                <c:pt idx="17">
                  <c:v>0.24106547450794893</c:v>
                </c:pt>
                <c:pt idx="18">
                  <c:v>0.26649455451328408</c:v>
                </c:pt>
                <c:pt idx="19">
                  <c:v>0.29163225989402897</c:v>
                </c:pt>
                <c:pt idx="20">
                  <c:v>0.31637730318342266</c:v>
                </c:pt>
                <c:pt idx="21">
                  <c:v>0.34065277182840176</c:v>
                </c:pt>
                <c:pt idx="22">
                  <c:v>0.3644015702004551</c:v>
                </c:pt>
                <c:pt idx="23">
                  <c:v>0.38758261292524809</c:v>
                </c:pt>
                <c:pt idx="24">
                  <c:v>0.41016767800381898</c:v>
                </c:pt>
                <c:pt idx="25">
                  <c:v>0.4321388238008137</c:v>
                </c:pt>
                <c:pt idx="26">
                  <c:v>0.45348627955867993</c:v>
                </c:pt>
                <c:pt idx="27">
                  <c:v>0.47420672897595573</c:v>
                </c:pt>
                <c:pt idx="28">
                  <c:v>0.49430191751073893</c:v>
                </c:pt>
                <c:pt idx="29">
                  <c:v>0.51377752488670625</c:v>
                </c:pt>
                <c:pt idx="30">
                  <c:v>0.53264225407781007</c:v>
                </c:pt>
                <c:pt idx="31">
                  <c:v>0.55090709657446824</c:v>
                </c:pt>
                <c:pt idx="32">
                  <c:v>0.56858474097127676</c:v>
                </c:pt>
                <c:pt idx="33">
                  <c:v>0.58568909796050439</c:v>
                </c:pt>
                <c:pt idx="34">
                  <c:v>0.60223491980944366</c:v>
                </c:pt>
                <c:pt idx="35">
                  <c:v>0.61823749649585391</c:v>
                </c:pt>
                <c:pt idx="36">
                  <c:v>0.63371241401940126</c:v>
                </c:pt>
                <c:pt idx="37">
                  <c:v>0.6486753631277794</c:v>
                </c:pt>
                <c:pt idx="38">
                  <c:v>0.66314198890581844</c:v>
                </c:pt>
                <c:pt idx="39">
                  <c:v>0.67712777346844633</c:v>
                </c:pt>
                <c:pt idx="40">
                  <c:v>0.69064794545192809</c:v>
                </c:pt>
                <c:pt idx="41">
                  <c:v>0.70371741117651632</c:v>
                </c:pt>
                <c:pt idx="42">
                  <c:v>0.71635070330982342</c:v>
                </c:pt>
                <c:pt idx="43">
                  <c:v>0.72856194363633875</c:v>
                </c:pt>
                <c:pt idx="44">
                  <c:v>0.74036481716898506</c:v>
                </c:pt>
                <c:pt idx="45">
                  <c:v>0.75177255535119181</c:v>
                </c:pt>
                <c:pt idx="46">
                  <c:v>0.76279792651512512</c:v>
                </c:pt>
                <c:pt idx="47">
                  <c:v>0.77345323210152039</c:v>
                </c:pt>
                <c:pt idx="48">
                  <c:v>0.78375030742365104</c:v>
                </c:pt>
                <c:pt idx="49">
                  <c:v>0.79370052598409968</c:v>
                </c:pt>
                <c:pt idx="50">
                  <c:v>0.80331480653771981</c:v>
                </c:pt>
                <c:pt idx="51">
                  <c:v>0.81260362224518612</c:v>
                </c:pt>
                <c:pt idx="52">
                  <c:v>0.82157701138506178</c:v>
                </c:pt>
                <c:pt idx="53">
                  <c:v>0.83024458919342625</c:v>
                </c:pt>
                <c:pt idx="54">
                  <c:v>0.83861556048290287</c:v>
                </c:pt>
                <c:pt idx="55">
                  <c:v>0.84669873276074092</c:v>
                </c:pt>
                <c:pt idx="56">
                  <c:v>0.85450252962115691</c:v>
                </c:pt>
                <c:pt idx="57">
                  <c:v>0.8620350042326318</c:v>
                </c:pt>
                <c:pt idx="58">
                  <c:v>0.86930385277809885</c:v>
                </c:pt>
                <c:pt idx="59">
                  <c:v>0.8763164277364337</c:v>
                </c:pt>
                <c:pt idx="60">
                  <c:v>0.88307975091854696</c:v>
                </c:pt>
                <c:pt idx="61">
                  <c:v>0.88960052619170449</c:v>
                </c:pt>
                <c:pt idx="62">
                  <c:v>0.89588515184225348</c:v>
                </c:pt>
                <c:pt idx="63">
                  <c:v>0.90193973254037452</c:v>
                </c:pt>
                <c:pt idx="64">
                  <c:v>0.90777009088138372</c:v>
                </c:pt>
                <c:pt idx="65">
                  <c:v>0.91338177848689694</c:v>
                </c:pt>
                <c:pt idx="66">
                  <c:v>0.91878008665622934</c:v>
                </c:pt>
                <c:pt idx="67">
                  <c:v>0.92397005656403641</c:v>
                </c:pt>
                <c:pt idx="68">
                  <c:v>0.92895648900467143</c:v>
                </c:pt>
                <c:pt idx="69">
                  <c:v>0.93374395368722241</c:v>
                </c:pt>
                <c:pt idx="70">
                  <c:v>0.93833679808790882</c:v>
                </c:pt>
                <c:pt idx="71">
                  <c:v>0.94273915586856616</c:v>
                </c:pt>
                <c:pt idx="72">
                  <c:v>0.94695495487147985</c:v>
                </c:pt>
                <c:pt idx="73">
                  <c:v>0.95098792470191185</c:v>
                </c:pt>
                <c:pt idx="74">
                  <c:v>0.9548416039104165</c:v>
                </c:pt>
                <c:pt idx="75">
                  <c:v>0.95851934678747319</c:v>
                </c:pt>
                <c:pt idx="76">
                  <c:v>0.96202432978320074</c:v>
                </c:pt>
                <c:pt idx="77">
                  <c:v>0.96535955756493885</c:v>
                </c:pt>
                <c:pt idx="78">
                  <c:v>0.96852786872536856</c:v>
                </c:pt>
                <c:pt idx="79">
                  <c:v>0.97153194115360586</c:v>
                </c:pt>
                <c:pt idx="80">
                  <c:v>0.97437429708137924</c:v>
                </c:pt>
                <c:pt idx="81">
                  <c:v>0.97705730781598865</c:v>
                </c:pt>
                <c:pt idx="82">
                  <c:v>0.97958319817130157</c:v>
                </c:pt>
                <c:pt idx="83">
                  <c:v>0.98195405060752572</c:v>
                </c:pt>
                <c:pt idx="84">
                  <c:v>0.98417180908998614</c:v>
                </c:pt>
                <c:pt idx="85">
                  <c:v>0.98623828267656388</c:v>
                </c:pt>
                <c:pt idx="86">
                  <c:v>0.98815514884291034</c:v>
                </c:pt>
                <c:pt idx="87">
                  <c:v>0.98992395655395327</c:v>
                </c:pt>
                <c:pt idx="88">
                  <c:v>0.99154612908965345</c:v>
                </c:pt>
                <c:pt idx="89">
                  <c:v>0.99302296663237744</c:v>
                </c:pt>
                <c:pt idx="90">
                  <c:v>0.99435564862268111</c:v>
                </c:pt>
                <c:pt idx="91">
                  <c:v>0.99554523588972488</c:v>
                </c:pt>
                <c:pt idx="92">
                  <c:v>0.99659267256197093</c:v>
                </c:pt>
                <c:pt idx="93">
                  <c:v>0.99749878776325096</c:v>
                </c:pt>
                <c:pt idx="94">
                  <c:v>0.99826429709873621</c:v>
                </c:pt>
                <c:pt idx="95">
                  <c:v>0.99888980393479143</c:v>
                </c:pt>
                <c:pt idx="96">
                  <c:v>0.99937580047614893</c:v>
                </c:pt>
                <c:pt idx="97">
                  <c:v>0.99972266864330028</c:v>
                </c:pt>
                <c:pt idx="98">
                  <c:v>0.99993068075246916</c:v>
                </c:pt>
                <c:pt idx="99">
                  <c:v>1</c:v>
                </c:pt>
              </c:numCache>
            </c:numRef>
          </c:val>
          <c:smooth val="0"/>
          <c:extLst>
            <c:ext xmlns:c16="http://schemas.microsoft.com/office/drawing/2014/chart" uri="{C3380CC4-5D6E-409C-BE32-E72D297353CC}">
              <c16:uniqueId val="{00000000-8D4F-489C-8123-2BE74B003E90}"/>
            </c:ext>
          </c:extLst>
        </c:ser>
        <c:dLbls>
          <c:showLegendKey val="0"/>
          <c:showVal val="0"/>
          <c:showCatName val="0"/>
          <c:showSerName val="0"/>
          <c:showPercent val="0"/>
          <c:showBubbleSize val="0"/>
        </c:dLbls>
        <c:marker val="1"/>
        <c:smooth val="0"/>
        <c:axId val="155390560"/>
        <c:axId val="155397224"/>
      </c:lineChart>
      <c:catAx>
        <c:axId val="155390560"/>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400" b="0" i="0" u="none" strike="noStrike" kern="1200" baseline="0">
                    <a:solidFill>
                      <a:schemeClr val="dk1"/>
                    </a:solidFill>
                    <a:latin typeface="+mn-lt"/>
                    <a:ea typeface="+mn-ea"/>
                    <a:cs typeface="+mn-cs"/>
                  </a:defRPr>
                </a:pPr>
                <a:r>
                  <a:rPr lang="ja-JP" altLang="en-US" sz="1400" dirty="0" smtClean="0"/>
                  <a:t>類似度</a:t>
                </a:r>
                <a:endParaRPr lang="ja-JP" sz="1400" dirty="0"/>
              </a:p>
            </c:rich>
          </c:tx>
          <c:overlay val="0"/>
          <c:spPr>
            <a:noFill/>
            <a:ln>
              <a:noFill/>
            </a:ln>
            <a:effectLst/>
          </c:spPr>
          <c:txPr>
            <a:bodyPr rot="0" spcFirstLastPara="1" vertOverflow="ellipsis" vert="horz" wrap="square" anchor="ctr" anchorCtr="1"/>
            <a:lstStyle/>
            <a:p>
              <a:pPr>
                <a:defRPr sz="1400" b="0" i="0" u="none" strike="noStrike" kern="1200" baseline="0">
                  <a:solidFill>
                    <a:schemeClr val="dk1"/>
                  </a:solidFill>
                  <a:latin typeface="+mn-lt"/>
                  <a:ea typeface="+mn-ea"/>
                  <a:cs typeface="+mn-cs"/>
                </a:defRPr>
              </a:pPr>
              <a:endParaRPr lang="ja-JP"/>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dk1"/>
                </a:solidFill>
                <a:latin typeface="+mn-lt"/>
                <a:ea typeface="+mn-ea"/>
                <a:cs typeface="+mn-cs"/>
              </a:defRPr>
            </a:pPr>
            <a:endParaRPr lang="ja-JP"/>
          </a:p>
        </c:txPr>
        <c:crossAx val="155397224"/>
        <c:crosses val="autoZero"/>
        <c:auto val="1"/>
        <c:lblAlgn val="ctr"/>
        <c:lblOffset val="100"/>
        <c:tickLblSkip val="10"/>
        <c:tickMarkSkip val="10"/>
        <c:noMultiLvlLbl val="0"/>
      </c:catAx>
      <c:valAx>
        <c:axId val="155397224"/>
        <c:scaling>
          <c:orientation val="minMax"/>
          <c:max val="1"/>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chemeClr val="dk1"/>
                    </a:solidFill>
                    <a:latin typeface="+mn-lt"/>
                    <a:ea typeface="+mn-ea"/>
                    <a:cs typeface="+mn-cs"/>
                  </a:defRPr>
                </a:pPr>
                <a:r>
                  <a:rPr lang="ja-JP" altLang="en-US" sz="1400" dirty="0" smtClean="0"/>
                  <a:t>衝突確率</a:t>
                </a:r>
                <a:endParaRPr lang="ja-JP" sz="1400" dirty="0"/>
              </a:p>
            </c:rich>
          </c:tx>
          <c:overlay val="0"/>
          <c:spPr>
            <a:noFill/>
            <a:ln>
              <a:noFill/>
            </a:ln>
            <a:effectLst/>
          </c:spPr>
          <c:txPr>
            <a:bodyPr rot="-5400000" spcFirstLastPara="1" vertOverflow="ellipsis" vert="horz" wrap="square" anchor="ctr" anchorCtr="1"/>
            <a:lstStyle/>
            <a:p>
              <a:pPr>
                <a:defRPr sz="1400" b="0" i="0" u="none" strike="noStrike" kern="1200" baseline="0">
                  <a:solidFill>
                    <a:schemeClr val="dk1"/>
                  </a:solidFill>
                  <a:latin typeface="+mn-lt"/>
                  <a:ea typeface="+mn-ea"/>
                  <a:cs typeface="+mn-cs"/>
                </a:defRPr>
              </a:pPr>
              <a:endParaRPr lang="ja-JP"/>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dk1"/>
                </a:solidFill>
                <a:latin typeface="+mn-lt"/>
                <a:ea typeface="+mn-ea"/>
                <a:cs typeface="+mn-cs"/>
              </a:defRPr>
            </a:pPr>
            <a:endParaRPr lang="ja-JP"/>
          </a:p>
        </c:txPr>
        <c:crossAx val="155390560"/>
        <c:crosses val="autoZero"/>
        <c:crossBetween val="between"/>
      </c:valAx>
      <c:spPr>
        <a:noFill/>
        <a:ln>
          <a:noFill/>
        </a:ln>
        <a:effectLst/>
      </c:spPr>
    </c:plotArea>
    <c:plotVisOnly val="1"/>
    <c:dispBlanksAs val="gap"/>
    <c:showDLblsOverMax val="0"/>
  </c:chart>
  <c:spPr>
    <a:solidFill>
      <a:schemeClr val="lt1"/>
    </a:solidFill>
    <a:ln w="25400" cap="flat" cmpd="sng" algn="ctr">
      <a:solidFill>
        <a:schemeClr val="accent4"/>
      </a:solidFill>
      <a:prstDash val="solid"/>
    </a:ln>
    <a:effectLst/>
  </c:spPr>
  <c:txPr>
    <a:bodyPr/>
    <a:lstStyle/>
    <a:p>
      <a:pPr>
        <a:defRPr>
          <a:solidFill>
            <a:schemeClr val="dk1"/>
          </a:solidFill>
          <a:latin typeface="+mn-lt"/>
          <a:ea typeface="+mn-ea"/>
          <a:cs typeface="+mn-cs"/>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withinLinear" id="19">
  <a:schemeClr val="accent6"/>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838" y="0"/>
            <a:ext cx="2949787" cy="498693"/>
          </a:xfrm>
          <a:prstGeom prst="rect">
            <a:avLst/>
          </a:prstGeom>
        </p:spPr>
        <p:txBody>
          <a:bodyPr vert="horz" lIns="91440" tIns="45720" rIns="91440" bIns="45720" rtlCol="0"/>
          <a:lstStyle>
            <a:lvl1pPr algn="r">
              <a:defRPr sz="1200"/>
            </a:lvl1pPr>
          </a:lstStyle>
          <a:p>
            <a:fld id="{BBC4E519-BCCF-49F9-89AC-3477F819FDE1}" type="datetimeFigureOut">
              <a:rPr kumimoji="1" lang="ja-JP" altLang="en-US" smtClean="0"/>
              <a:t>2018/8/30</a:t>
            </a:fld>
            <a:endParaRPr kumimoji="1" lang="ja-JP" altLang="en-US"/>
          </a:p>
        </p:txBody>
      </p:sp>
      <p:sp>
        <p:nvSpPr>
          <p:cNvPr id="4" name="フッター プレースホルダー 3"/>
          <p:cNvSpPr>
            <a:spLocks noGrp="1"/>
          </p:cNvSpPr>
          <p:nvPr>
            <p:ph type="ftr" sz="quarter" idx="2"/>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838" y="9440647"/>
            <a:ext cx="2949787" cy="498692"/>
          </a:xfrm>
          <a:prstGeom prst="rect">
            <a:avLst/>
          </a:prstGeom>
        </p:spPr>
        <p:txBody>
          <a:bodyPr vert="horz" lIns="91440" tIns="45720" rIns="91440" bIns="45720" rtlCol="0" anchor="b"/>
          <a:lstStyle>
            <a:lvl1pPr algn="r">
              <a:defRPr sz="1200"/>
            </a:lvl1pPr>
          </a:lstStyle>
          <a:p>
            <a:fld id="{6A03DFD7-55EB-4EAB-99D3-F94733DE8F65}" type="slidenum">
              <a:rPr kumimoji="1" lang="ja-JP" altLang="en-US" smtClean="0"/>
              <a:t>‹#›</a:t>
            </a:fld>
            <a:endParaRPr kumimoji="1" lang="ja-JP" altLang="en-US"/>
          </a:p>
        </p:txBody>
      </p:sp>
    </p:spTree>
    <p:extLst>
      <p:ext uri="{BB962C8B-B14F-4D97-AF65-F5344CB8AC3E}">
        <p14:creationId xmlns:p14="http://schemas.microsoft.com/office/powerpoint/2010/main" val="15878491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6963E1CA-87F2-4B51-9E94-4ED8744E6795}" type="datetimeFigureOut">
              <a:rPr kumimoji="1" lang="ja-JP" altLang="en-US" smtClean="0"/>
              <a:t>2018/8/30</a:t>
            </a:fld>
            <a:endParaRPr kumimoji="1" lang="ja-JP" altLang="en-US"/>
          </a:p>
        </p:txBody>
      </p:sp>
      <p:sp>
        <p:nvSpPr>
          <p:cNvPr id="4"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8EFA4F61-FB79-4B82-9403-997BF90F0BB6}" type="slidenum">
              <a:rPr kumimoji="1" lang="ja-JP" altLang="en-US" smtClean="0"/>
              <a:t>‹#›</a:t>
            </a:fld>
            <a:endParaRPr kumimoji="1" lang="ja-JP" altLang="en-US"/>
          </a:p>
        </p:txBody>
      </p:sp>
    </p:spTree>
    <p:extLst>
      <p:ext uri="{BB962C8B-B14F-4D97-AF65-F5344CB8AC3E}">
        <p14:creationId xmlns:p14="http://schemas.microsoft.com/office/powerpoint/2010/main" val="271627403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よろしくお願いします．大阪大学の徳井が，コードクローン検出法が用いる局所性鋭敏型ハッシュのためのパラメータ決定手法という題目で発表します．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7B9CDC0A-5848-4E14-B990-05363160378F}" type="slidenum">
              <a:rPr kumimoji="1" lang="ja-JP" altLang="en-US" smtClean="0"/>
              <a:t>1</a:t>
            </a:fld>
            <a:endParaRPr kumimoji="1" lang="ja-JP" altLang="en-US"/>
          </a:p>
        </p:txBody>
      </p:sp>
    </p:spTree>
    <p:extLst>
      <p:ext uri="{BB962C8B-B14F-4D97-AF65-F5344CB8AC3E}">
        <p14:creationId xmlns:p14="http://schemas.microsoft.com/office/powerpoint/2010/main" val="13408784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T</a:t>
            </a:r>
            <a:r>
              <a:rPr kumimoji="1" lang="ja-JP" altLang="en-US" dirty="0" smtClean="0"/>
              <a:t>は</a:t>
            </a:r>
            <a:r>
              <a:rPr kumimoji="1" lang="en-US" altLang="ja-JP" dirty="0" smtClean="0"/>
              <a:t>FALCONN</a:t>
            </a:r>
            <a:r>
              <a:rPr kumimoji="1" lang="ja-JP" altLang="en-US" dirty="0" smtClean="0"/>
              <a:t>の仕様上，ベクトルの次元数以下の整数を指定できます．</a:t>
            </a:r>
            <a:r>
              <a:rPr kumimoji="1" lang="en-US" altLang="ja-JP" dirty="0" smtClean="0"/>
              <a:t>FALCONN</a:t>
            </a:r>
            <a:r>
              <a:rPr kumimoji="1" lang="ja-JP" altLang="en-US" dirty="0" smtClean="0"/>
              <a:t>は</a:t>
            </a:r>
            <a:r>
              <a:rPr kumimoji="1" lang="en-US" altLang="ja-JP" dirty="0" smtClean="0"/>
              <a:t>1024</a:t>
            </a:r>
            <a:r>
              <a:rPr kumimoji="1" lang="ja-JP" altLang="en-US" dirty="0" smtClean="0"/>
              <a:t>次元まで次元圧縮を行っているため，</a:t>
            </a:r>
            <a:r>
              <a:rPr kumimoji="1" lang="en-US" altLang="ja-JP" dirty="0" smtClean="0"/>
              <a:t>T</a:t>
            </a:r>
            <a:r>
              <a:rPr kumimoji="1" lang="ja-JP" altLang="en-US" dirty="0" smtClean="0"/>
              <a:t>の最大値は</a:t>
            </a:r>
            <a:r>
              <a:rPr kumimoji="1" lang="en-US" altLang="ja-JP" dirty="0" smtClean="0"/>
              <a:t>1024</a:t>
            </a:r>
            <a:r>
              <a:rPr kumimoji="1" lang="ja-JP" altLang="en-US" dirty="0" smtClean="0"/>
              <a:t>となります．</a:t>
            </a:r>
            <a:endParaRPr kumimoji="1" lang="en-US" altLang="ja-JP" dirty="0" smtClean="0"/>
          </a:p>
          <a:p>
            <a:endParaRPr kumimoji="1" lang="en-US" altLang="ja-JP" dirty="0" smtClean="0"/>
          </a:p>
          <a:p>
            <a:r>
              <a:rPr kumimoji="1" lang="ja-JP" altLang="en-US" dirty="0" smtClean="0"/>
              <a:t>この数式に基づいて解析を行った．</a:t>
            </a:r>
            <a:endParaRPr kumimoji="1" lang="ja-JP" altLang="en-US" dirty="0"/>
          </a:p>
        </p:txBody>
      </p:sp>
      <p:sp>
        <p:nvSpPr>
          <p:cNvPr id="4" name="スライド番号プレースホルダー 3"/>
          <p:cNvSpPr>
            <a:spLocks noGrp="1"/>
          </p:cNvSpPr>
          <p:nvPr>
            <p:ph type="sldNum" sz="quarter" idx="10"/>
          </p:nvPr>
        </p:nvSpPr>
        <p:spPr/>
        <p:txBody>
          <a:bodyPr/>
          <a:lstStyle/>
          <a:p>
            <a:fld id="{8EFA4F61-FB79-4B82-9403-997BF90F0BB6}" type="slidenum">
              <a:rPr kumimoji="1" lang="ja-JP" altLang="en-US" smtClean="0"/>
              <a:t>13</a:t>
            </a:fld>
            <a:endParaRPr kumimoji="1" lang="ja-JP" altLang="en-US"/>
          </a:p>
        </p:txBody>
      </p:sp>
    </p:spTree>
    <p:extLst>
      <p:ext uri="{BB962C8B-B14F-4D97-AF65-F5344CB8AC3E}">
        <p14:creationId xmlns:p14="http://schemas.microsoft.com/office/powerpoint/2010/main" val="3655162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latin typeface="+mn-lt"/>
            </a:endParaRPr>
          </a:p>
        </p:txBody>
      </p:sp>
      <p:sp>
        <p:nvSpPr>
          <p:cNvPr id="4" name="スライド番号プレースホルダー 3"/>
          <p:cNvSpPr>
            <a:spLocks noGrp="1"/>
          </p:cNvSpPr>
          <p:nvPr>
            <p:ph type="sldNum" sz="quarter" idx="10"/>
          </p:nvPr>
        </p:nvSpPr>
        <p:spPr/>
        <p:txBody>
          <a:bodyPr/>
          <a:lstStyle/>
          <a:p>
            <a:fld id="{4A18FE21-AC83-46D2-A4B3-6A261B29A386}" type="slidenum">
              <a:rPr kumimoji="1" lang="ja-JP" altLang="en-US" smtClean="0"/>
              <a:t>16</a:t>
            </a:fld>
            <a:endParaRPr kumimoji="1" lang="ja-JP" altLang="en-US"/>
          </a:p>
        </p:txBody>
      </p:sp>
    </p:spTree>
    <p:extLst>
      <p:ext uri="{BB962C8B-B14F-4D97-AF65-F5344CB8AC3E}">
        <p14:creationId xmlns:p14="http://schemas.microsoft.com/office/powerpoint/2010/main" val="7496631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決定されたパラメータはこのようになっています．</a:t>
            </a:r>
            <a:endParaRPr kumimoji="1" lang="ja-JP" altLang="en-US" dirty="0"/>
          </a:p>
        </p:txBody>
      </p:sp>
      <p:sp>
        <p:nvSpPr>
          <p:cNvPr id="4" name="スライド番号プレースホルダー 3"/>
          <p:cNvSpPr>
            <a:spLocks noGrp="1"/>
          </p:cNvSpPr>
          <p:nvPr>
            <p:ph type="sldNum" sz="quarter" idx="10"/>
          </p:nvPr>
        </p:nvSpPr>
        <p:spPr/>
        <p:txBody>
          <a:bodyPr/>
          <a:lstStyle/>
          <a:p>
            <a:fld id="{7B9CDC0A-5848-4E14-B990-05363160378F}" type="slidenum">
              <a:rPr kumimoji="1" lang="ja-JP" altLang="en-US" smtClean="0"/>
              <a:t>17</a:t>
            </a:fld>
            <a:endParaRPr kumimoji="1" lang="ja-JP" altLang="en-US"/>
          </a:p>
        </p:txBody>
      </p:sp>
    </p:spTree>
    <p:extLst>
      <p:ext uri="{BB962C8B-B14F-4D97-AF65-F5344CB8AC3E}">
        <p14:creationId xmlns:p14="http://schemas.microsoft.com/office/powerpoint/2010/main" val="3589910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ノート プレースホルダー 2"/>
              <p:cNvSpPr>
                <a:spLocks noGrp="1"/>
              </p:cNvSpPr>
              <p:nvPr>
                <p:ph type="body" idx="1"/>
              </p:nvPr>
            </p:nvSpPr>
            <p:spPr/>
            <p:txBody>
              <a:bodyPr/>
              <a:lstStyle/>
              <a:p>
                <a:endParaRPr kumimoji="1" lang="ja-JP" altLang="en-US" dirty="0">
                  <a:latin typeface="+mn-lt"/>
                </a:endParaRPr>
              </a:p>
            </p:txBody>
          </p:sp>
        </mc:Choice>
        <mc:Fallback xmlns="">
          <p:sp>
            <p:nvSpPr>
              <p:cNvPr id="3" name="ノート プレースホルダー 2"/>
              <p:cNvSpPr>
                <a:spLocks noGrp="1"/>
              </p:cNvSpPr>
              <p:nvPr>
                <p:ph type="body" idx="1"/>
              </p:nvPr>
            </p:nvSpPr>
            <p:spPr/>
            <p:txBody>
              <a:bodyPr/>
              <a:lstStyle/>
              <a:p>
                <a:r>
                  <a:rPr kumimoji="1" lang="ja-JP" altLang="en-US" dirty="0" smtClean="0"/>
                  <a:t>本研究では，</a:t>
                </a:r>
                <a:r>
                  <a:rPr lang="ja-JP" altLang="en-US" sz="1200" dirty="0" smtClean="0"/>
                  <a:t> </a:t>
                </a:r>
                <a:r>
                  <a:rPr kumimoji="1" lang="en-US" altLang="ja-JP" sz="1200" b="0" i="0" smtClean="0">
                    <a:latin typeface="Cambria Math" panose="02040503050406030204" pitchFamily="18" charset="0"/>
                  </a:rPr>
                  <a:t>𝑝</a:t>
                </a:r>
                <a:r>
                  <a:rPr kumimoji="1" lang="ja-JP" altLang="en-US" sz="1200" dirty="0" smtClean="0"/>
                  <a:t> 類似探索のための</a:t>
                </a:r>
                <a:r>
                  <a:rPr lang="en-US" altLang="ja-JP" sz="1200" dirty="0" smtClean="0"/>
                  <a:t>LSH</a:t>
                </a:r>
                <a:r>
                  <a:rPr kumimoji="1" lang="ja-JP" altLang="en-US" sz="1200" dirty="0" smtClean="0"/>
                  <a:t>に与えるパラメータ決定手法の</a:t>
                </a:r>
                <a:r>
                  <a:rPr kumimoji="1" lang="ja-JP" altLang="en-US" sz="1200" dirty="0" smtClean="0"/>
                  <a:t>提案し，</a:t>
                </a:r>
                <a:r>
                  <a:rPr lang="ja-JP" altLang="en-US" sz="1200" dirty="0" smtClean="0"/>
                  <a:t>２つの異なる規模の</a:t>
                </a:r>
                <a:r>
                  <a:rPr lang="en-US" altLang="ja-JP" sz="1200" dirty="0" smtClean="0"/>
                  <a:t>C</a:t>
                </a:r>
                <a:r>
                  <a:rPr lang="ja-JP" altLang="en-US" sz="1200" dirty="0" smtClean="0"/>
                  <a:t>プロジェクトに対して適用し，再現率 </a:t>
                </a:r>
                <a:r>
                  <a:rPr lang="en-US" altLang="ja-JP" sz="1200" b="0" i="0" smtClean="0">
                    <a:latin typeface="Cambria Math" panose="02040503050406030204" pitchFamily="18" charset="0"/>
                  </a:rPr>
                  <a:t>𝑝</a:t>
                </a:r>
                <a:r>
                  <a:rPr lang="ja-JP" altLang="en-US" sz="1200" dirty="0" smtClean="0"/>
                  <a:t> 以上となることを</a:t>
                </a:r>
                <a:r>
                  <a:rPr lang="ja-JP" altLang="en-US" sz="1200" dirty="0" smtClean="0"/>
                  <a:t>確認しました．今後の課題としては，</a:t>
                </a:r>
                <a:r>
                  <a:rPr kumimoji="1" lang="en-US" altLang="ja-JP" sz="1200" dirty="0" smtClean="0"/>
                  <a:t>Big Clone Bench </a:t>
                </a:r>
                <a:r>
                  <a:rPr kumimoji="1" lang="ja-JP" altLang="en-US" sz="1200" dirty="0" smtClean="0"/>
                  <a:t>など他プロジェクトに対する評価実験，</a:t>
                </a:r>
                <a:r>
                  <a:rPr lang="ja-JP" altLang="en-US" sz="1200" dirty="0" smtClean="0"/>
                  <a:t>他の閾値での速度や再現率の評価，</a:t>
                </a:r>
                <a:r>
                  <a:rPr kumimoji="1" lang="ja-JP" altLang="en-US" sz="1200" dirty="0" smtClean="0"/>
                  <a:t>他のクローン検出法に対する有効性の評価をしたいと考えています．ご清聴ありがとうございました．</a:t>
                </a:r>
                <a:endParaRPr kumimoji="1" lang="ja-JP" altLang="en-US" dirty="0"/>
              </a:p>
            </p:txBody>
          </p:sp>
        </mc:Fallback>
      </mc:AlternateContent>
      <p:sp>
        <p:nvSpPr>
          <p:cNvPr id="4" name="スライド番号プレースホルダー 3"/>
          <p:cNvSpPr>
            <a:spLocks noGrp="1"/>
          </p:cNvSpPr>
          <p:nvPr>
            <p:ph type="sldNum" sz="quarter" idx="10"/>
          </p:nvPr>
        </p:nvSpPr>
        <p:spPr/>
        <p:txBody>
          <a:bodyPr/>
          <a:lstStyle/>
          <a:p>
            <a:fld id="{4A18FE21-AC83-46D2-A4B3-6A261B29A386}" type="slidenum">
              <a:rPr kumimoji="1" lang="ja-JP" altLang="en-US" smtClean="0"/>
              <a:t>20</a:t>
            </a:fld>
            <a:endParaRPr kumimoji="1" lang="ja-JP" altLang="en-US"/>
          </a:p>
        </p:txBody>
      </p:sp>
    </p:spTree>
    <p:extLst>
      <p:ext uri="{BB962C8B-B14F-4D97-AF65-F5344CB8AC3E}">
        <p14:creationId xmlns:p14="http://schemas.microsoft.com/office/powerpoint/2010/main" val="25477259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200" dirty="0" smtClean="0">
                    <a:latin typeface="+mn-lt"/>
                  </a:rPr>
                  <a:t>10</a:t>
                </a:r>
                <a:r>
                  <a:rPr lang="ja-JP" altLang="en-US" sz="1200" dirty="0" smtClean="0">
                    <a:latin typeface="+mn-lt"/>
                  </a:rPr>
                  <a:t>分</a:t>
                </a:r>
                <a:endParaRPr lang="en-US" altLang="ja-JP" sz="1200" dirty="0" smtClean="0">
                  <a:latin typeface="+mn-lt"/>
                </a:endParaRPr>
              </a:p>
            </p:txBody>
          </p:sp>
        </mc:Choice>
        <mc:Fallback xmlns="">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200" b="0" i="0" smtClean="0">
                    <a:latin typeface="Cambria Math" panose="02040503050406030204" pitchFamily="18" charset="0"/>
                  </a:rPr>
                  <a:t>𝑝</a:t>
                </a:r>
                <a:r>
                  <a:rPr kumimoji="1" lang="ja-JP" altLang="en-US" sz="1200" dirty="0" smtClean="0"/>
                  <a:t> 類似探索のためのパラメータ</a:t>
                </a:r>
                <a:r>
                  <a:rPr kumimoji="1" lang="ja-JP" altLang="en-US" sz="1200" dirty="0" smtClean="0"/>
                  <a:t>決定を行います。２つのステップに分けて決定します。ここで扱わないパラメータがいくつかありますが、それらは最初に</a:t>
                </a:r>
                <a:r>
                  <a:rPr kumimoji="1" lang="en-US" altLang="ja-JP" sz="1200" dirty="0" smtClean="0"/>
                  <a:t>FALCONN</a:t>
                </a:r>
                <a:r>
                  <a:rPr kumimoji="1" lang="ja-JP" altLang="en-US" sz="1200" dirty="0" smtClean="0"/>
                  <a:t>製作者が推奨する値に固定します。ステップ</a:t>
                </a:r>
                <a:r>
                  <a:rPr kumimoji="1" lang="en-US" altLang="ja-JP" sz="1200" dirty="0" smtClean="0"/>
                  <a:t>Ⅰ</a:t>
                </a:r>
                <a:r>
                  <a:rPr kumimoji="1" lang="ja-JP" altLang="en-US" sz="1200" dirty="0" smtClean="0"/>
                  <a:t>では、</a:t>
                </a:r>
                <a:r>
                  <a:rPr lang="en-US" altLang="ja-JP" sz="1200" dirty="0" smtClean="0"/>
                  <a:t>FALCONN</a:t>
                </a:r>
                <a:r>
                  <a:rPr lang="ja-JP" altLang="en-US" sz="1200" dirty="0"/>
                  <a:t>の衝突</a:t>
                </a:r>
                <a:r>
                  <a:rPr lang="ja-JP" altLang="en-US" sz="1200" dirty="0" smtClean="0"/>
                  <a:t>確率と計算時間の妥協点</a:t>
                </a:r>
                <a:r>
                  <a:rPr lang="ja-JP" altLang="en-US" sz="1200" dirty="0" smtClean="0"/>
                  <a:t>を実験結果などを参考に決め</a:t>
                </a:r>
                <a:r>
                  <a:rPr lang="ja-JP" altLang="en-US" sz="1200" dirty="0" smtClean="0"/>
                  <a:t>、 </a:t>
                </a:r>
                <a:r>
                  <a:rPr lang="en-US" altLang="ja-JP" sz="1200" b="0" i="0" smtClean="0">
                    <a:latin typeface="Cambria Math" panose="02040503050406030204" pitchFamily="18" charset="0"/>
                  </a:rPr>
                  <a:t>𝐿𝐶𝐷</a:t>
                </a:r>
                <a:r>
                  <a:rPr lang="ja-JP" altLang="en-US" sz="1200" dirty="0" smtClean="0"/>
                  <a:t> と </a:t>
                </a:r>
                <a:r>
                  <a:rPr lang="en-US" altLang="ja-JP" sz="1200" b="0" i="0" dirty="0" smtClean="0">
                    <a:latin typeface="Cambria Math" panose="02040503050406030204" pitchFamily="18" charset="0"/>
                  </a:rPr>
                  <a:t>𝑘</a:t>
                </a:r>
                <a:r>
                  <a:rPr lang="en-US" altLang="ja-JP" sz="1200" dirty="0" smtClean="0"/>
                  <a:t> </a:t>
                </a:r>
                <a:r>
                  <a:rPr lang="ja-JP" altLang="en-US" sz="1200" dirty="0" smtClean="0"/>
                  <a:t>を決定します。ステップ</a:t>
                </a:r>
                <a:r>
                  <a:rPr lang="en-US" altLang="ja-JP" sz="1200" dirty="0" smtClean="0"/>
                  <a:t>Ⅱ</a:t>
                </a:r>
                <a:r>
                  <a:rPr lang="ja-JP" altLang="en-US" sz="1200" dirty="0" smtClean="0"/>
                  <a:t>では、</a:t>
                </a:r>
                <a:r>
                  <a:rPr lang="en-US" altLang="ja-JP" sz="1200" i="0" smtClean="0">
                    <a:latin typeface="Cambria Math" panose="02040503050406030204" pitchFamily="18" charset="0"/>
                  </a:rPr>
                  <a:t>𝐿</a:t>
                </a:r>
                <a:r>
                  <a:rPr lang="ja-JP" altLang="en-US" sz="1200" dirty="0"/>
                  <a:t> 個のハッシュテーブルの衝突</a:t>
                </a:r>
                <a:r>
                  <a:rPr lang="ja-JP" altLang="en-US" sz="1200" dirty="0" smtClean="0"/>
                  <a:t>確率が </a:t>
                </a:r>
                <a:r>
                  <a:rPr lang="en-US" altLang="ja-JP" sz="1200" b="0" i="0" smtClean="0">
                    <a:latin typeface="Cambria Math" panose="02040503050406030204" pitchFamily="18" charset="0"/>
                  </a:rPr>
                  <a:t>Pr┬(k,L)</a:t>
                </a:r>
                <a:r>
                  <a:rPr lang="en-US" altLang="ja-JP" sz="1200" b="0" i="0" smtClean="0">
                    <a:latin typeface="Cambria Math" panose="02040503050406030204" pitchFamily="18" charset="0"/>
                  </a:rPr>
                  <a:t>  </a:t>
                </a:r>
                <a:r>
                  <a:rPr lang="ja-JP" altLang="en-US" sz="1200" b="0" i="0" smtClean="0">
                    <a:latin typeface="Cambria Math" panose="02040503050406030204" pitchFamily="18" charset="0"/>
                  </a:rPr>
                  <a:t>が再現率</a:t>
                </a:r>
                <a:r>
                  <a:rPr lang="en-US" altLang="ja-JP" sz="1200" b="0" i="0" smtClean="0">
                    <a:latin typeface="Cambria Math" panose="02040503050406030204" pitchFamily="18" charset="0"/>
                  </a:rPr>
                  <a:t> </a:t>
                </a:r>
                <a:r>
                  <a:rPr lang="en-US" altLang="ja-JP" sz="1200" b="0" i="0" smtClean="0">
                    <a:latin typeface="Cambria Math" panose="02040503050406030204" pitchFamily="18" charset="0"/>
                  </a:rPr>
                  <a:t>𝑝</a:t>
                </a:r>
                <a:r>
                  <a:rPr lang="ja-JP" altLang="en-US" sz="1200" dirty="0" smtClean="0"/>
                  <a:t> </a:t>
                </a:r>
                <a:r>
                  <a:rPr lang="ja-JP" altLang="en-US" sz="1200" dirty="0" smtClean="0"/>
                  <a:t>以上になる </a:t>
                </a:r>
                <a:r>
                  <a:rPr lang="en-US" altLang="ja-JP" sz="1200" i="0">
                    <a:latin typeface="Cambria Math" panose="02040503050406030204" pitchFamily="18" charset="0"/>
                  </a:rPr>
                  <a:t>𝐿</a:t>
                </a:r>
                <a:r>
                  <a:rPr lang="ja-JP" altLang="en-US" sz="1200" dirty="0" smtClean="0"/>
                  <a:t> を</a:t>
                </a:r>
                <a:r>
                  <a:rPr lang="ja-JP" altLang="en-US" sz="1200" dirty="0" smtClean="0"/>
                  <a:t>求めます。</a:t>
                </a:r>
                <a:endParaRPr lang="en-US" altLang="ja-JP" sz="1200" dirty="0" smtClean="0"/>
              </a:p>
            </p:txBody>
          </p:sp>
        </mc:Fallback>
      </mc:AlternateContent>
      <p:sp>
        <p:nvSpPr>
          <p:cNvPr id="4" name="スライド番号プレースホルダー 3"/>
          <p:cNvSpPr>
            <a:spLocks noGrp="1"/>
          </p:cNvSpPr>
          <p:nvPr>
            <p:ph type="sldNum" sz="quarter" idx="10"/>
          </p:nvPr>
        </p:nvSpPr>
        <p:spPr/>
        <p:txBody>
          <a:bodyPr/>
          <a:lstStyle/>
          <a:p>
            <a:fld id="{4A18FE21-AC83-46D2-A4B3-6A261B29A386}" type="slidenum">
              <a:rPr kumimoji="1" lang="ja-JP" altLang="en-US" smtClean="0"/>
              <a:t>21</a:t>
            </a:fld>
            <a:endParaRPr kumimoji="1" lang="ja-JP" altLang="en-US"/>
          </a:p>
        </p:txBody>
      </p:sp>
    </p:spTree>
    <p:extLst>
      <p:ext uri="{BB962C8B-B14F-4D97-AF65-F5344CB8AC3E}">
        <p14:creationId xmlns:p14="http://schemas.microsoft.com/office/powerpoint/2010/main" val="426456774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latin typeface="+mn-lt"/>
              </a:rPr>
              <a:t>ブロッククローン検出は</a:t>
            </a:r>
            <a:r>
              <a:rPr lang="en-US" altLang="ja-JP" sz="1200" dirty="0" smtClean="0">
                <a:latin typeface="+mn-lt"/>
              </a:rPr>
              <a:t>LSH</a:t>
            </a:r>
            <a:r>
              <a:rPr lang="ja-JP" altLang="en-US" sz="1200" dirty="0" smtClean="0">
                <a:latin typeface="+mn-lt"/>
              </a:rPr>
              <a:t>として</a:t>
            </a:r>
            <a:r>
              <a:rPr lang="en-US" altLang="ja-JP" sz="1200" dirty="0" smtClean="0">
                <a:latin typeface="+mn-lt"/>
              </a:rPr>
              <a:t>FALCONN</a:t>
            </a:r>
            <a:r>
              <a:rPr lang="ja-JP" altLang="en-US" sz="1200" dirty="0" smtClean="0">
                <a:latin typeface="+mn-lt"/>
              </a:rPr>
              <a:t>を利用しています．</a:t>
            </a:r>
            <a:endParaRPr lang="en-US" altLang="ja-JP" sz="1200" dirty="0" smtClean="0">
              <a:latin typeface="+mn-lt"/>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1200" dirty="0" smtClean="0">
              <a:latin typeface="+mn-lt"/>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200" dirty="0" smtClean="0">
                <a:latin typeface="+mn-lt"/>
              </a:rPr>
              <a:t>T</a:t>
            </a:r>
            <a:r>
              <a:rPr lang="ja-JP" altLang="en-US" sz="1200" dirty="0" smtClean="0">
                <a:latin typeface="+mn-lt"/>
              </a:rPr>
              <a:t>を増加させて，区画の分割を細かくすると，衝突確率が下がり，距離を計算する近傍ベクトルが減るため，計算時間が削減されます．</a:t>
            </a:r>
            <a:endParaRPr lang="en-US" altLang="ja-JP" sz="1200" dirty="0" smtClean="0">
              <a:latin typeface="+mn-lt"/>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latin typeface="+mn-lt"/>
              </a:rPr>
              <a:t>この</a:t>
            </a:r>
            <a:r>
              <a:rPr lang="en-US" altLang="ja-JP" sz="1200" dirty="0" smtClean="0">
                <a:latin typeface="+mn-lt"/>
              </a:rPr>
              <a:t>FALCONN</a:t>
            </a:r>
            <a:r>
              <a:rPr lang="ja-JP" altLang="en-US" sz="1200" dirty="0" smtClean="0">
                <a:latin typeface="+mn-lt"/>
              </a:rPr>
              <a:t>に与えるパラメータの決定方針を次のスライドで説明します．</a:t>
            </a:r>
            <a:endParaRPr lang="en-US" altLang="ja-JP" sz="1200" dirty="0" smtClean="0">
              <a:latin typeface="+mn-lt"/>
            </a:endParaRPr>
          </a:p>
        </p:txBody>
      </p:sp>
      <p:sp>
        <p:nvSpPr>
          <p:cNvPr id="4" name="スライド番号プレースホルダー 3"/>
          <p:cNvSpPr>
            <a:spLocks noGrp="1"/>
          </p:cNvSpPr>
          <p:nvPr>
            <p:ph type="sldNum" sz="quarter" idx="10"/>
          </p:nvPr>
        </p:nvSpPr>
        <p:spPr/>
        <p:txBody>
          <a:bodyPr/>
          <a:lstStyle/>
          <a:p>
            <a:fld id="{4A18FE21-AC83-46D2-A4B3-6A261B29A386}" type="slidenum">
              <a:rPr kumimoji="1" lang="ja-JP" altLang="en-US" smtClean="0"/>
              <a:t>22</a:t>
            </a:fld>
            <a:endParaRPr kumimoji="1" lang="ja-JP" altLang="en-US"/>
          </a:p>
        </p:txBody>
      </p:sp>
    </p:spTree>
    <p:extLst>
      <p:ext uri="{BB962C8B-B14F-4D97-AF65-F5344CB8AC3E}">
        <p14:creationId xmlns:p14="http://schemas.microsoft.com/office/powerpoint/2010/main" val="307967519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200" dirty="0" smtClean="0">
                    <a:latin typeface="+mn-lt"/>
                  </a:rPr>
                  <a:t>LSH</a:t>
                </a:r>
                <a:r>
                  <a:rPr lang="ja-JP" altLang="en-US" sz="1200" dirty="0" smtClean="0">
                    <a:latin typeface="+mn-lt"/>
                  </a:rPr>
                  <a:t>を用いた類似探索は３つのステップで構成されています。ステップ</a:t>
                </a:r>
                <a:r>
                  <a:rPr lang="en-US" altLang="ja-JP" sz="1200" dirty="0" smtClean="0">
                    <a:latin typeface="+mn-lt"/>
                  </a:rPr>
                  <a:t>A</a:t>
                </a:r>
                <a:r>
                  <a:rPr lang="ja-JP" altLang="en-US" sz="1200" dirty="0" smtClean="0">
                    <a:latin typeface="+mn-lt"/>
                  </a:rPr>
                  <a:t>では、</a:t>
                </a:r>
                <a:r>
                  <a:rPr lang="en-US" altLang="ja-JP" sz="1200" dirty="0" smtClean="0">
                    <a:latin typeface="+mn-lt"/>
                  </a:rPr>
                  <a:t>LSH</a:t>
                </a:r>
                <a:r>
                  <a:rPr lang="ja-JP" altLang="en-US" sz="1200" dirty="0" smtClean="0">
                    <a:latin typeface="+mn-lt"/>
                  </a:rPr>
                  <a:t>の</a:t>
                </a:r>
                <a:r>
                  <a:rPr kumimoji="1" lang="ja-JP" altLang="en-US" sz="1200" dirty="0" smtClean="0">
                    <a:latin typeface="+mn-lt"/>
                  </a:rPr>
                  <a:t>ハッシュ関数を</a:t>
                </a:r>
                <a:r>
                  <a:rPr lang="ja-JP" altLang="en-US" sz="1200" dirty="0" smtClean="0">
                    <a:latin typeface="+mn-lt"/>
                  </a:rPr>
                  <a:t>ランダムに </a:t>
                </a:r>
                <a14:m>
                  <m:oMath xmlns:m="http://schemas.openxmlformats.org/officeDocument/2006/math">
                    <m:r>
                      <a:rPr lang="en-US" altLang="ja-JP" sz="1200" b="0" i="1" smtClean="0">
                        <a:latin typeface="Cambria Math" panose="02040503050406030204" pitchFamily="18" charset="0"/>
                      </a:rPr>
                      <m:t>𝐿</m:t>
                    </m:r>
                  </m:oMath>
                </a14:m>
                <a:r>
                  <a:rPr kumimoji="1" lang="ja-JP" altLang="en-US" sz="1200" dirty="0" smtClean="0">
                    <a:latin typeface="+mn-lt"/>
                  </a:rPr>
                  <a:t> 個用意し，</a:t>
                </a:r>
                <a:r>
                  <a:rPr lang="ja-JP" altLang="en-US" sz="1200" dirty="0" smtClean="0">
                    <a:latin typeface="+mn-lt"/>
                  </a:rPr>
                  <a:t>すべてのベクトルに</a:t>
                </a:r>
                <a:r>
                  <a:rPr kumimoji="1" lang="ja-JP" altLang="en-US" sz="1200" dirty="0" smtClean="0">
                    <a:latin typeface="+mn-lt"/>
                  </a:rPr>
                  <a:t>適用して，</a:t>
                </a:r>
                <a:r>
                  <a:rPr lang="ja-JP" altLang="en-US" sz="1200" dirty="0" smtClean="0">
                    <a:latin typeface="+mn-lt"/>
                  </a:rPr>
                  <a:t> </a:t>
                </a:r>
                <a14:m>
                  <m:oMath xmlns:m="http://schemas.openxmlformats.org/officeDocument/2006/math">
                    <m:r>
                      <a:rPr lang="en-US" altLang="ja-JP" sz="1200" b="0" i="1" smtClean="0">
                        <a:latin typeface="Cambria Math" panose="02040503050406030204" pitchFamily="18" charset="0"/>
                      </a:rPr>
                      <m:t>𝐿</m:t>
                    </m:r>
                  </m:oMath>
                </a14:m>
                <a:r>
                  <a:rPr kumimoji="1" lang="ja-JP" altLang="en-US" sz="1200" dirty="0" smtClean="0">
                    <a:latin typeface="+mn-lt"/>
                  </a:rPr>
                  <a:t> 個のハッシュテーブルを作成します</a:t>
                </a:r>
                <a:r>
                  <a:rPr lang="ja-JP" altLang="en-US" sz="1200" dirty="0" smtClean="0">
                    <a:latin typeface="+mn-lt"/>
                  </a:rPr>
                  <a:t>。次に、ステップ</a:t>
                </a:r>
                <a:r>
                  <a:rPr lang="en-US" altLang="ja-JP" sz="1200" dirty="0" smtClean="0">
                    <a:latin typeface="+mn-lt"/>
                  </a:rPr>
                  <a:t>B</a:t>
                </a:r>
                <a:r>
                  <a:rPr lang="ja-JP" altLang="en-US" sz="1200" dirty="0" smtClean="0">
                    <a:latin typeface="+mn-lt"/>
                  </a:rPr>
                  <a:t>では、クエリのベクトルのハッシュ値を求め、少なくとも１つのハッシュテーブルで衝突するベクトルを探索し，それらを近傍ベクトルとします。最後に、ステップ</a:t>
                </a:r>
                <a:r>
                  <a:rPr lang="en-US" altLang="ja-JP" sz="1200" dirty="0" smtClean="0">
                    <a:latin typeface="+mn-lt"/>
                  </a:rPr>
                  <a:t>C</a:t>
                </a:r>
                <a:r>
                  <a:rPr lang="ja-JP" altLang="en-US" sz="1200" dirty="0" smtClean="0">
                    <a:latin typeface="+mn-lt"/>
                  </a:rPr>
                  <a:t>では、みつけたすべての近傍ベクトルとの類似度をそれぞれ計算し、類似ペアを求めます。すべてのベクトルを１つ１つクエリとしてこのステップ</a:t>
                </a:r>
                <a:r>
                  <a:rPr lang="en-US" altLang="ja-JP" sz="1200" dirty="0" smtClean="0">
                    <a:latin typeface="+mn-lt"/>
                  </a:rPr>
                  <a:t>A</a:t>
                </a:r>
                <a:r>
                  <a:rPr lang="ja-JP" altLang="en-US" sz="1200" dirty="0" smtClean="0">
                    <a:latin typeface="+mn-lt"/>
                  </a:rPr>
                  <a:t>と</a:t>
                </a:r>
                <a:r>
                  <a:rPr lang="en-US" altLang="ja-JP" sz="1200" dirty="0" smtClean="0">
                    <a:latin typeface="+mn-lt"/>
                  </a:rPr>
                  <a:t>B</a:t>
                </a:r>
                <a:r>
                  <a:rPr lang="ja-JP" altLang="en-US" sz="1200" dirty="0" smtClean="0">
                    <a:latin typeface="+mn-lt"/>
                  </a:rPr>
                  <a:t>を繰り返します．つまり，コード片の特徴ベクトルをベクトル集合・・・</a:t>
                </a:r>
                <a:endParaRPr lang="en-US" altLang="ja-JP" sz="1200" dirty="0" smtClean="0">
                  <a:latin typeface="+mn-lt"/>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dirty="0" smtClean="0">
                  <a:latin typeface="+mn-lt"/>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latin typeface="+mn-lt"/>
                  </a:rPr>
                  <a:t>わからん</a:t>
                </a:r>
                <a:endParaRPr kumimoji="1" lang="en-US" altLang="ja-JP" sz="1200" dirty="0" smtClean="0">
                  <a:latin typeface="+mn-lt"/>
                </a:endParaRPr>
              </a:p>
              <a:p>
                <a:endParaRPr kumimoji="1" lang="ja-JP" altLang="en-US" dirty="0"/>
              </a:p>
            </p:txBody>
          </p:sp>
        </mc:Choice>
        <mc:Fallback xmlns="">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200" dirty="0" smtClean="0">
                    <a:latin typeface="+mn-lt"/>
                  </a:rPr>
                  <a:t>LSH</a:t>
                </a:r>
                <a:r>
                  <a:rPr lang="ja-JP" altLang="en-US" sz="1200" dirty="0" smtClean="0">
                    <a:latin typeface="+mn-lt"/>
                  </a:rPr>
                  <a:t>を用いた類似探索は３つのステップで構成されています。ステップ</a:t>
                </a:r>
                <a:r>
                  <a:rPr lang="en-US" altLang="ja-JP" sz="1200" dirty="0" smtClean="0">
                    <a:latin typeface="+mn-lt"/>
                  </a:rPr>
                  <a:t>A</a:t>
                </a:r>
                <a:r>
                  <a:rPr lang="ja-JP" altLang="en-US" sz="1200" dirty="0" smtClean="0">
                    <a:latin typeface="+mn-lt"/>
                  </a:rPr>
                  <a:t>では、</a:t>
                </a:r>
                <a:r>
                  <a:rPr lang="en-US" altLang="ja-JP" sz="1200" dirty="0" smtClean="0">
                    <a:latin typeface="+mn-lt"/>
                  </a:rPr>
                  <a:t>LSH</a:t>
                </a:r>
                <a:r>
                  <a:rPr lang="ja-JP" altLang="en-US" sz="1200" dirty="0" smtClean="0">
                    <a:latin typeface="+mn-lt"/>
                  </a:rPr>
                  <a:t>の</a:t>
                </a:r>
                <a:r>
                  <a:rPr kumimoji="1" lang="ja-JP" altLang="en-US" sz="1200" dirty="0" smtClean="0">
                    <a:latin typeface="+mn-lt"/>
                  </a:rPr>
                  <a:t>ハッシュ関数を</a:t>
                </a:r>
                <a:r>
                  <a:rPr lang="ja-JP" altLang="en-US" sz="1200" dirty="0" smtClean="0">
                    <a:latin typeface="+mn-lt"/>
                  </a:rPr>
                  <a:t>ランダムに </a:t>
                </a:r>
                <a:r>
                  <a:rPr lang="en-US" altLang="ja-JP" sz="1200" b="0" i="0" smtClean="0">
                    <a:latin typeface="Cambria Math" panose="02040503050406030204" pitchFamily="18" charset="0"/>
                  </a:rPr>
                  <a:t>𝐿</a:t>
                </a:r>
                <a:r>
                  <a:rPr kumimoji="1" lang="ja-JP" altLang="en-US" sz="1200" dirty="0" smtClean="0">
                    <a:latin typeface="+mn-lt"/>
                  </a:rPr>
                  <a:t> 個用意し，</a:t>
                </a:r>
                <a:r>
                  <a:rPr lang="ja-JP" altLang="en-US" sz="1200" dirty="0" smtClean="0">
                    <a:latin typeface="+mn-lt"/>
                  </a:rPr>
                  <a:t>すべてのベクトルに</a:t>
                </a:r>
                <a:r>
                  <a:rPr kumimoji="1" lang="ja-JP" altLang="en-US" sz="1200" dirty="0" smtClean="0">
                    <a:latin typeface="+mn-lt"/>
                  </a:rPr>
                  <a:t>適用して，</a:t>
                </a:r>
                <a:r>
                  <a:rPr lang="ja-JP" altLang="en-US" sz="1200" dirty="0" smtClean="0">
                    <a:latin typeface="+mn-lt"/>
                  </a:rPr>
                  <a:t> </a:t>
                </a:r>
                <a:r>
                  <a:rPr lang="en-US" altLang="ja-JP" sz="1200" b="0" i="0" smtClean="0">
                    <a:latin typeface="Cambria Math" panose="02040503050406030204" pitchFamily="18" charset="0"/>
                  </a:rPr>
                  <a:t>𝐿</a:t>
                </a:r>
                <a:r>
                  <a:rPr kumimoji="1" lang="ja-JP" altLang="en-US" sz="1200" dirty="0" smtClean="0">
                    <a:latin typeface="+mn-lt"/>
                  </a:rPr>
                  <a:t> 個のハッシュテーブルを作成します</a:t>
                </a:r>
                <a:r>
                  <a:rPr lang="ja-JP" altLang="en-US" sz="1200" dirty="0" smtClean="0">
                    <a:latin typeface="+mn-lt"/>
                  </a:rPr>
                  <a:t>。次に、ステップ</a:t>
                </a:r>
                <a:r>
                  <a:rPr lang="en-US" altLang="ja-JP" sz="1200" dirty="0" smtClean="0">
                    <a:latin typeface="+mn-lt"/>
                  </a:rPr>
                  <a:t>B</a:t>
                </a:r>
                <a:r>
                  <a:rPr lang="ja-JP" altLang="en-US" sz="1200" dirty="0" smtClean="0">
                    <a:latin typeface="+mn-lt"/>
                  </a:rPr>
                  <a:t>では、クエリのベクトルのハッシュ値を求め、少なくとも１つのハッシュテーブルで衝突するベクトルを探索し，それらを近傍ベクトルとします。最後に、ステップ</a:t>
                </a:r>
                <a:r>
                  <a:rPr lang="en-US" altLang="ja-JP" sz="1200" dirty="0" smtClean="0">
                    <a:latin typeface="+mn-lt"/>
                  </a:rPr>
                  <a:t>C</a:t>
                </a:r>
                <a:r>
                  <a:rPr lang="ja-JP" altLang="en-US" sz="1200" dirty="0" smtClean="0">
                    <a:latin typeface="+mn-lt"/>
                  </a:rPr>
                  <a:t>では、みつけたすべての近傍ベクトルとの類似度をそれぞれ計算し、類似ペアを求めます。すべてのベクトルを１つ１つクエリとしてこのステップ</a:t>
                </a:r>
                <a:r>
                  <a:rPr lang="en-US" altLang="ja-JP" sz="1200" dirty="0" smtClean="0">
                    <a:latin typeface="+mn-lt"/>
                  </a:rPr>
                  <a:t>A</a:t>
                </a:r>
                <a:r>
                  <a:rPr lang="ja-JP" altLang="en-US" sz="1200" dirty="0" smtClean="0">
                    <a:latin typeface="+mn-lt"/>
                  </a:rPr>
                  <a:t>と</a:t>
                </a:r>
                <a:r>
                  <a:rPr lang="en-US" altLang="ja-JP" sz="1200" dirty="0" smtClean="0">
                    <a:latin typeface="+mn-lt"/>
                  </a:rPr>
                  <a:t>B</a:t>
                </a:r>
                <a:r>
                  <a:rPr lang="ja-JP" altLang="en-US" sz="1200" dirty="0" smtClean="0">
                    <a:latin typeface="+mn-lt"/>
                  </a:rPr>
                  <a:t>を繰り返します．つまり，コード片の特徴ベクトルをベクトル集合・・・</a:t>
                </a:r>
                <a:endParaRPr lang="en-US" altLang="ja-JP" sz="1200" dirty="0" smtClean="0">
                  <a:latin typeface="+mn-lt"/>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dirty="0" smtClean="0">
                  <a:latin typeface="+mn-lt"/>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latin typeface="+mn-lt"/>
                  </a:rPr>
                  <a:t>わからん</a:t>
                </a:r>
                <a:endParaRPr kumimoji="1" lang="en-US" altLang="ja-JP" sz="1200" dirty="0" smtClean="0">
                  <a:latin typeface="+mn-lt"/>
                </a:endParaRPr>
              </a:p>
              <a:p>
                <a:endParaRPr kumimoji="1" lang="ja-JP" altLang="en-US" dirty="0"/>
              </a:p>
            </p:txBody>
          </p:sp>
        </mc:Fallback>
      </mc:AlternateContent>
      <p:sp>
        <p:nvSpPr>
          <p:cNvPr id="4" name="スライド番号プレースホルダー 3"/>
          <p:cNvSpPr>
            <a:spLocks noGrp="1"/>
          </p:cNvSpPr>
          <p:nvPr>
            <p:ph type="sldNum" sz="quarter" idx="10"/>
          </p:nvPr>
        </p:nvSpPr>
        <p:spPr/>
        <p:txBody>
          <a:bodyPr/>
          <a:lstStyle/>
          <a:p>
            <a:fld id="{7B9CDC0A-5848-4E14-B990-05363160378F}" type="slidenum">
              <a:rPr kumimoji="1" lang="ja-JP" altLang="en-US" smtClean="0"/>
              <a:t>23</a:t>
            </a:fld>
            <a:endParaRPr kumimoji="1" lang="ja-JP" altLang="en-US"/>
          </a:p>
        </p:txBody>
      </p:sp>
    </p:spTree>
    <p:extLst>
      <p:ext uri="{BB962C8B-B14F-4D97-AF65-F5344CB8AC3E}">
        <p14:creationId xmlns:p14="http://schemas.microsoft.com/office/powerpoint/2010/main" val="70176176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ノート プレースホルダー 2"/>
              <p:cNvSpPr>
                <a:spLocks noGrp="1"/>
              </p:cNvSpPr>
              <p:nvPr>
                <p:ph type="body" idx="1"/>
              </p:nvPr>
            </p:nvSpPr>
            <p:spPr/>
            <p:txBody>
              <a:bodyPr/>
              <a:lstStyle/>
              <a:p>
                <a:r>
                  <a:rPr lang="ja-JP" altLang="en-US" sz="1000" dirty="0"/>
                  <a:t>コードクローンはその特徴によりタイプ１からタイプ４に分類されています．</a:t>
                </a:r>
                <a:endParaRPr lang="en-US" altLang="ja-JP" sz="1000" dirty="0"/>
              </a:p>
              <a:p>
                <a:r>
                  <a:rPr lang="ja-JP" altLang="en-US" sz="1000" dirty="0"/>
                  <a:t>タイプ１</a:t>
                </a:r>
                <a:r>
                  <a:rPr lang="ja-JP" altLang="en-US" sz="1000" dirty="0" smtClean="0"/>
                  <a:t>は一部のコーディングスタイルを除いて完全</a:t>
                </a:r>
                <a:r>
                  <a:rPr lang="ja-JP" altLang="en-US" sz="1000" dirty="0"/>
                  <a:t>に一致するもの</a:t>
                </a:r>
                <a:r>
                  <a:rPr lang="ja-JP" altLang="en-US" sz="1000" dirty="0" smtClean="0"/>
                  <a:t>で、タイプ</a:t>
                </a:r>
                <a:r>
                  <a:rPr lang="ja-JP" altLang="en-US" sz="1000" dirty="0"/>
                  <a:t>２</a:t>
                </a:r>
                <a:r>
                  <a:rPr lang="ja-JP" altLang="en-US" sz="1000" dirty="0" smtClean="0"/>
                  <a:t>は変</a:t>
                </a:r>
                <a:r>
                  <a:rPr lang="ja-JP" altLang="en-US" sz="1000" dirty="0"/>
                  <a:t>数名や型の違いを除いて一致するものです．</a:t>
                </a:r>
                <a:endParaRPr lang="en-US" altLang="ja-JP" sz="1000" dirty="0"/>
              </a:p>
              <a:p>
                <a:r>
                  <a:rPr lang="ja-JP" altLang="en-US" sz="1000" dirty="0"/>
                  <a:t>タイプ３</a:t>
                </a:r>
                <a:r>
                  <a:rPr lang="ja-JP" altLang="en-US" sz="1000" dirty="0" smtClean="0"/>
                  <a:t>は文</a:t>
                </a:r>
                <a:r>
                  <a:rPr lang="ja-JP" altLang="en-US" sz="1000" dirty="0"/>
                  <a:t>の挿入や削除，変更などが行われているものです．</a:t>
                </a:r>
                <a:endParaRPr lang="en-US" altLang="ja-JP" sz="1000" dirty="0"/>
              </a:p>
              <a:p>
                <a:r>
                  <a:rPr lang="ja-JP" altLang="en-US" sz="1000" dirty="0"/>
                  <a:t>タイプ４は構文上は異なるが類似した処理を行うもの</a:t>
                </a:r>
                <a:r>
                  <a:rPr lang="ja-JP" altLang="en-US" sz="1000" dirty="0" smtClean="0"/>
                  <a:t>です</a:t>
                </a:r>
                <a:endParaRPr lang="en-US" altLang="ja-JP" sz="1000" dirty="0" smtClean="0"/>
              </a:p>
              <a:p>
                <a:endParaRPr lang="en-US" altLang="ja-JP" sz="100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smtClean="0"/>
                  <a:t>タイプ３，４のクローンのための検出法には，関数単位やコードブロック単位でベクトル化を行い、類似度を定義して閾値以上の類似ペアをクローンペアとするものがあります。</a:t>
                </a:r>
                <a:endParaRPr kumimoji="1" lang="en-US" altLang="ja-JP" sz="10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000" dirty="0" smtClean="0"/>
                  <a:t>すべての類似度を計算するには</a:t>
                </a:r>
                <a14:m>
                  <m:oMath xmlns:m="http://schemas.openxmlformats.org/officeDocument/2006/math">
                    <m:r>
                      <a:rPr lang="en-US" altLang="ja-JP" sz="1000" b="0" i="1" smtClean="0">
                        <a:latin typeface="Cambria Math" panose="02040503050406030204" pitchFamily="18" charset="0"/>
                      </a:rPr>
                      <m:t>𝑂</m:t>
                    </m:r>
                    <m:r>
                      <a:rPr lang="en-US" altLang="ja-JP" sz="1000" b="0" i="1" smtClean="0">
                        <a:latin typeface="Cambria Math" panose="02040503050406030204" pitchFamily="18" charset="0"/>
                      </a:rPr>
                      <m:t>(</m:t>
                    </m:r>
                    <m:sSup>
                      <m:sSupPr>
                        <m:ctrlPr>
                          <a:rPr lang="en-US" altLang="ja-JP" sz="1000" b="0" i="1" smtClean="0">
                            <a:latin typeface="Cambria Math" panose="02040503050406030204" pitchFamily="18" charset="0"/>
                          </a:rPr>
                        </m:ctrlPr>
                      </m:sSupPr>
                      <m:e>
                        <m:r>
                          <a:rPr lang="en-US" altLang="ja-JP" sz="1000" b="0" i="1" smtClean="0">
                            <a:latin typeface="Cambria Math" panose="02040503050406030204" pitchFamily="18" charset="0"/>
                          </a:rPr>
                          <m:t>𝑛</m:t>
                        </m:r>
                      </m:e>
                      <m:sup>
                        <m:r>
                          <a:rPr lang="en-US" altLang="ja-JP" sz="1000" b="0" i="1" smtClean="0">
                            <a:latin typeface="Cambria Math" panose="02040503050406030204" pitchFamily="18" charset="0"/>
                          </a:rPr>
                          <m:t>2</m:t>
                        </m:r>
                      </m:sup>
                    </m:sSup>
                    <m:r>
                      <a:rPr lang="en-US" altLang="ja-JP" sz="1000" b="0" i="1" smtClean="0">
                        <a:latin typeface="Cambria Math" panose="02040503050406030204" pitchFamily="18" charset="0"/>
                      </a:rPr>
                      <m:t>)</m:t>
                    </m:r>
                  </m:oMath>
                </a14:m>
                <a:r>
                  <a:rPr kumimoji="1" lang="ja-JP" altLang="en-US" sz="1000" dirty="0" smtClean="0"/>
                  <a:t>かかるため，</a:t>
                </a:r>
                <a14:m>
                  <m:oMath xmlns:m="http://schemas.openxmlformats.org/officeDocument/2006/math">
                    <m:r>
                      <a:rPr kumimoji="1" lang="en-US" altLang="ja-JP" sz="1000" b="0" i="1" smtClean="0">
                        <a:latin typeface="Cambria Math" panose="02040503050406030204" pitchFamily="18" charset="0"/>
                      </a:rPr>
                      <m:t>𝑛</m:t>
                    </m:r>
                  </m:oMath>
                </a14:m>
                <a:r>
                  <a:rPr kumimoji="1" lang="ja-JP" altLang="en-US" sz="1000" dirty="0" err="1" smtClean="0"/>
                  <a:t>は</a:t>
                </a:r>
                <a:r>
                  <a:rPr lang="ja-JP" altLang="en-US" sz="1000" dirty="0" err="1"/>
                  <a:t>検</a:t>
                </a:r>
                <a:r>
                  <a:rPr lang="ja-JP" altLang="en-US" sz="1000" dirty="0"/>
                  <a:t>出対象の粒度に</a:t>
                </a:r>
                <a:r>
                  <a:rPr lang="ja-JP" altLang="en-US" sz="1000" dirty="0" smtClean="0"/>
                  <a:t>よって膨大となります。</a:t>
                </a:r>
                <a:endParaRPr kumimoji="1" lang="ja-JP" altLang="en-US" sz="1000" dirty="0"/>
              </a:p>
            </p:txBody>
          </p:sp>
        </mc:Choice>
        <mc:Fallback xmlns="">
          <p:sp>
            <p:nvSpPr>
              <p:cNvPr id="3" name="ノート プレースホルダー 2"/>
              <p:cNvSpPr>
                <a:spLocks noGrp="1"/>
              </p:cNvSpPr>
              <p:nvPr>
                <p:ph type="body" idx="1"/>
              </p:nvPr>
            </p:nvSpPr>
            <p:spPr/>
            <p:txBody>
              <a:bodyPr/>
              <a:lstStyle/>
              <a:p>
                <a:r>
                  <a:rPr lang="ja-JP" altLang="en-US" sz="1000" dirty="0"/>
                  <a:t>コードクローンはその特徴によりタイプ１からタイプ４に分類されています．</a:t>
                </a:r>
                <a:endParaRPr lang="en-US" altLang="ja-JP" sz="1000" dirty="0"/>
              </a:p>
              <a:p>
                <a:r>
                  <a:rPr lang="ja-JP" altLang="en-US" sz="1000" dirty="0"/>
                  <a:t>タイプ１</a:t>
                </a:r>
                <a:r>
                  <a:rPr lang="ja-JP" altLang="en-US" sz="1000" dirty="0" smtClean="0"/>
                  <a:t>は一部のコーディングスタイルを除いて完全</a:t>
                </a:r>
                <a:r>
                  <a:rPr lang="ja-JP" altLang="en-US" sz="1000" dirty="0"/>
                  <a:t>に一致するもの</a:t>
                </a:r>
                <a:r>
                  <a:rPr lang="ja-JP" altLang="en-US" sz="1000" dirty="0" smtClean="0"/>
                  <a:t>で、タイプ</a:t>
                </a:r>
                <a:r>
                  <a:rPr lang="ja-JP" altLang="en-US" sz="1000" dirty="0"/>
                  <a:t>２</a:t>
                </a:r>
                <a:r>
                  <a:rPr lang="ja-JP" altLang="en-US" sz="1000" dirty="0" smtClean="0"/>
                  <a:t>は変</a:t>
                </a:r>
                <a:r>
                  <a:rPr lang="ja-JP" altLang="en-US" sz="1000" dirty="0"/>
                  <a:t>数名や型の違いを除いて一致するものです．</a:t>
                </a:r>
                <a:endParaRPr lang="en-US" altLang="ja-JP" sz="1000" dirty="0"/>
              </a:p>
              <a:p>
                <a:r>
                  <a:rPr lang="ja-JP" altLang="en-US" sz="1000" dirty="0"/>
                  <a:t>タイプ３</a:t>
                </a:r>
                <a:r>
                  <a:rPr lang="ja-JP" altLang="en-US" sz="1000" dirty="0" smtClean="0"/>
                  <a:t>は文</a:t>
                </a:r>
                <a:r>
                  <a:rPr lang="ja-JP" altLang="en-US" sz="1000" dirty="0"/>
                  <a:t>の挿入や削除，変更などが行われているものです．</a:t>
                </a:r>
                <a:endParaRPr lang="en-US" altLang="ja-JP" sz="1000" dirty="0"/>
              </a:p>
              <a:p>
                <a:r>
                  <a:rPr lang="ja-JP" altLang="en-US" sz="1000" dirty="0"/>
                  <a:t>タイプ４は構文上は異なるが類似した処理を行うもの</a:t>
                </a:r>
                <a:r>
                  <a:rPr lang="ja-JP" altLang="en-US" sz="1000" dirty="0" smtClean="0"/>
                  <a:t>です</a:t>
                </a:r>
                <a:endParaRPr lang="en-US" altLang="ja-JP" sz="1000" dirty="0" smtClean="0"/>
              </a:p>
              <a:p>
                <a:endParaRPr lang="en-US" altLang="ja-JP" sz="100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smtClean="0"/>
                  <a:t>タイプ３，４のクローンのための検出法には，関数単位やコードブロック単位でベクトル化を行い、類似度を定義して閾値以上の類似ペアをクローンペアとするものがあります。</a:t>
                </a:r>
                <a:endParaRPr kumimoji="1" lang="en-US" altLang="ja-JP" sz="10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000" dirty="0" smtClean="0"/>
                  <a:t>すべての類似度を計算するには</a:t>
                </a:r>
                <a:r>
                  <a:rPr lang="en-US" altLang="ja-JP" sz="1000" b="0" i="0" smtClean="0">
                    <a:latin typeface="Cambria Math" panose="02040503050406030204" pitchFamily="18" charset="0"/>
                  </a:rPr>
                  <a:t>𝑂(𝑛^2)</a:t>
                </a:r>
                <a:r>
                  <a:rPr kumimoji="1" lang="ja-JP" altLang="en-US" sz="1000" dirty="0" smtClean="0"/>
                  <a:t>かかるため，</a:t>
                </a:r>
                <a:r>
                  <a:rPr kumimoji="1" lang="en-US" altLang="ja-JP" sz="1000" b="0" i="0" smtClean="0">
                    <a:latin typeface="Cambria Math" panose="02040503050406030204" pitchFamily="18" charset="0"/>
                  </a:rPr>
                  <a:t>𝑛</a:t>
                </a:r>
                <a:r>
                  <a:rPr kumimoji="1" lang="ja-JP" altLang="en-US" sz="1000" dirty="0" err="1" smtClean="0"/>
                  <a:t>は</a:t>
                </a:r>
                <a:r>
                  <a:rPr lang="ja-JP" altLang="en-US" sz="1000" dirty="0" err="1"/>
                  <a:t>検</a:t>
                </a:r>
                <a:r>
                  <a:rPr lang="ja-JP" altLang="en-US" sz="1000" dirty="0"/>
                  <a:t>出対象の粒度に</a:t>
                </a:r>
                <a:r>
                  <a:rPr lang="ja-JP" altLang="en-US" sz="1000" dirty="0" smtClean="0"/>
                  <a:t>よって膨大</a:t>
                </a:r>
                <a:r>
                  <a:rPr lang="ja-JP" altLang="en-US" sz="1000" dirty="0" smtClean="0"/>
                  <a:t>となります。</a:t>
                </a:r>
                <a:endParaRPr kumimoji="1" lang="ja-JP" altLang="en-US" sz="1000" dirty="0"/>
              </a:p>
            </p:txBody>
          </p:sp>
        </mc:Fallback>
      </mc:AlternateContent>
      <p:sp>
        <p:nvSpPr>
          <p:cNvPr id="4" name="スライド番号プレースホルダー 3"/>
          <p:cNvSpPr>
            <a:spLocks noGrp="1"/>
          </p:cNvSpPr>
          <p:nvPr>
            <p:ph type="sldNum" sz="quarter" idx="10"/>
          </p:nvPr>
        </p:nvSpPr>
        <p:spPr/>
        <p:txBody>
          <a:bodyPr/>
          <a:lstStyle/>
          <a:p>
            <a:fld id="{545C2A91-5631-4503-A4D3-3F2E946778F0}" type="slidenum">
              <a:rPr kumimoji="1" lang="ja-JP" altLang="en-US" smtClean="0"/>
              <a:t>25</a:t>
            </a:fld>
            <a:endParaRPr kumimoji="1" lang="ja-JP" altLang="en-US"/>
          </a:p>
        </p:txBody>
      </p:sp>
    </p:spTree>
    <p:extLst>
      <p:ext uri="{BB962C8B-B14F-4D97-AF65-F5344CB8AC3E}">
        <p14:creationId xmlns:p14="http://schemas.microsoft.com/office/powerpoint/2010/main" val="192346954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ブロッククローン検出法の</a:t>
            </a:r>
            <a:r>
              <a:rPr kumimoji="1" lang="en-US" altLang="ja-JP" dirty="0" smtClean="0"/>
              <a:t>STEP4</a:t>
            </a:r>
            <a:r>
              <a:rPr kumimoji="1" lang="ja-JP" altLang="en-US" dirty="0" smtClean="0"/>
              <a:t>で使用している</a:t>
            </a:r>
            <a:r>
              <a:rPr kumimoji="1" lang="en-US" altLang="ja-JP" dirty="0" smtClean="0"/>
              <a:t>LSH</a:t>
            </a:r>
            <a:r>
              <a:rPr kumimoji="1" lang="ja-JP" altLang="en-US" dirty="0" smtClean="0"/>
              <a:t>に関して説明します．</a:t>
            </a:r>
            <a:r>
              <a:rPr kumimoji="1" lang="en-US" altLang="ja-JP" dirty="0" smtClean="0"/>
              <a:t>LSH</a:t>
            </a:r>
            <a:r>
              <a:rPr kumimoji="1" lang="ja-JP" altLang="en-US" dirty="0" smtClean="0"/>
              <a:t>とは，類似度が高いベクトルペアを高速に見つけるアルゴリズムです．</a:t>
            </a:r>
            <a:endParaRPr kumimoji="1" lang="en-US" altLang="ja-JP" dirty="0" smtClean="0"/>
          </a:p>
          <a:p>
            <a:r>
              <a:rPr kumimoji="1" lang="ja-JP" altLang="en-US" dirty="0" smtClean="0"/>
              <a:t>確率的なハッシュ関数を用いて，近似的に検出を行うことで高速化を図っています．</a:t>
            </a:r>
            <a:endParaRPr kumimoji="1" lang="en-US" altLang="ja-JP" dirty="0" smtClean="0"/>
          </a:p>
          <a:p>
            <a:r>
              <a:rPr kumimoji="1" lang="ja-JP" altLang="en-US" dirty="0" smtClean="0"/>
              <a:t>ベクトルペアの類似度が高いほど，ハッシュの衝突確率は高く，類似度が低いほど，ハッシュの衝突確率は低くなるように設計されています．</a:t>
            </a:r>
            <a:endParaRPr kumimoji="1" lang="en-US" altLang="ja-JP" dirty="0" smtClean="0"/>
          </a:p>
          <a:p>
            <a:r>
              <a:rPr kumimoji="1" lang="en-US" altLang="ja-JP" dirty="0" smtClean="0"/>
              <a:t>LSH</a:t>
            </a:r>
            <a:r>
              <a:rPr kumimoji="1" lang="ja-JP" altLang="en-US" dirty="0" smtClean="0"/>
              <a:t>においてハッシュが衝突することは，類似なベクトルペアの候補であることを示します．</a:t>
            </a:r>
            <a:endParaRPr kumimoji="1" lang="en-US" altLang="ja-JP" dirty="0" smtClean="0"/>
          </a:p>
          <a:p>
            <a:r>
              <a:rPr kumimoji="1" lang="ja-JP" altLang="en-US" dirty="0" smtClean="0"/>
              <a:t>類似なベクトルペア候補を</a:t>
            </a:r>
            <a:r>
              <a:rPr kumimoji="1" lang="en-US" altLang="ja-JP" dirty="0" smtClean="0"/>
              <a:t>LSH</a:t>
            </a:r>
            <a:r>
              <a:rPr kumimoji="1" lang="ja-JP" altLang="en-US" dirty="0" smtClean="0"/>
              <a:t>によって求め，その候補となったすべてのベクトルペアの類似度を計算することで，閾値以上のベクトルペアを出力します．</a:t>
            </a:r>
            <a:endParaRPr kumimoji="1" lang="en-US" altLang="ja-JP" dirty="0" smtClean="0"/>
          </a:p>
          <a:p>
            <a:r>
              <a:rPr kumimoji="1" lang="ja-JP" altLang="en-US" dirty="0" smtClean="0"/>
              <a:t>しかし，類似度が閾値以上のベクトルペアであるにも関わらず，ハッシュが衝突しない場合もあります．</a:t>
            </a:r>
            <a:endParaRPr kumimoji="1" lang="en-US" altLang="ja-JP" dirty="0" smtClean="0"/>
          </a:p>
          <a:p>
            <a:r>
              <a:rPr kumimoji="1" lang="ja-JP" altLang="en-US" dirty="0" smtClean="0"/>
              <a:t>その場合検出漏れとなります．</a:t>
            </a:r>
            <a:endParaRPr kumimoji="1" lang="en-US" altLang="ja-JP" dirty="0" smtClean="0"/>
          </a:p>
          <a:p>
            <a:r>
              <a:rPr kumimoji="1" lang="ja-JP" altLang="en-US" dirty="0" smtClean="0"/>
              <a:t>高速化を優先する程検出漏れは起こりやすくなり，時間と精度にトレードオフの関係があるといえます．</a:t>
            </a:r>
            <a:endParaRPr kumimoji="1" lang="en-US" altLang="ja-JP" dirty="0" smtClean="0"/>
          </a:p>
          <a:p>
            <a:r>
              <a:rPr kumimoji="1" lang="ja-JP" altLang="en-US" dirty="0" smtClean="0"/>
              <a:t>実際に，ブロッククローン検出法で用いられる</a:t>
            </a:r>
            <a:r>
              <a:rPr kumimoji="1" lang="en-US" altLang="ja-JP" dirty="0" smtClean="0"/>
              <a:t>LSH</a:t>
            </a:r>
            <a:r>
              <a:rPr kumimoji="1" lang="ja-JP" altLang="en-US" dirty="0" smtClean="0"/>
              <a:t>における検出漏れの量と検出速度に関する調査結果を説明します．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7B9CDC0A-5848-4E14-B990-05363160378F}" type="slidenum">
              <a:rPr kumimoji="1" lang="ja-JP" altLang="en-US" smtClean="0"/>
              <a:t>28</a:t>
            </a:fld>
            <a:endParaRPr kumimoji="1" lang="ja-JP" altLang="en-US"/>
          </a:p>
        </p:txBody>
      </p:sp>
    </p:spTree>
    <p:extLst>
      <p:ext uri="{BB962C8B-B14F-4D97-AF65-F5344CB8AC3E}">
        <p14:creationId xmlns:p14="http://schemas.microsoft.com/office/powerpoint/2010/main" val="181582690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strike="noStrike" kern="1200" dirty="0" smtClean="0">
                <a:solidFill>
                  <a:schemeClr val="tx1"/>
                </a:solidFill>
                <a:effectLst/>
                <a:latin typeface="+mn-lt"/>
                <a:ea typeface="+mn-ea"/>
                <a:cs typeface="+mn-cs"/>
              </a:rPr>
              <a:t>また、</a:t>
            </a:r>
            <a:r>
              <a:rPr kumimoji="1" lang="ja-JP" altLang="ja-JP" sz="1200" strike="noStrike" kern="1200" dirty="0" smtClean="0">
                <a:solidFill>
                  <a:schemeClr val="tx1"/>
                </a:solidFill>
                <a:effectLst/>
                <a:latin typeface="+mn-lt"/>
                <a:ea typeface="+mn-ea"/>
                <a:cs typeface="+mn-cs"/>
              </a:rPr>
              <a:t>ブロッククローン検出</a:t>
            </a:r>
            <a:r>
              <a:rPr kumimoji="1" lang="ja-JP" altLang="en-US" sz="1200" strike="noStrike" kern="1200" dirty="0" smtClean="0">
                <a:solidFill>
                  <a:schemeClr val="tx1"/>
                </a:solidFill>
                <a:effectLst/>
                <a:latin typeface="+mn-lt"/>
                <a:ea typeface="+mn-ea"/>
                <a:cs typeface="+mn-cs"/>
              </a:rPr>
              <a:t>法</a:t>
            </a:r>
            <a:r>
              <a:rPr kumimoji="1" lang="ja-JP" altLang="ja-JP" sz="1200" strike="noStrike" kern="1200" dirty="0" smtClean="0">
                <a:solidFill>
                  <a:schemeClr val="tx1"/>
                </a:solidFill>
                <a:effectLst/>
                <a:latin typeface="+mn-lt"/>
                <a:ea typeface="+mn-ea"/>
                <a:cs typeface="+mn-cs"/>
              </a:rPr>
              <a:t>の</a:t>
            </a:r>
            <a:r>
              <a:rPr kumimoji="1" lang="en-US" altLang="ja-JP" sz="1200" strike="noStrike" kern="1200" dirty="0" smtClean="0">
                <a:solidFill>
                  <a:schemeClr val="tx1"/>
                </a:solidFill>
                <a:effectLst/>
                <a:latin typeface="+mn-lt"/>
                <a:ea typeface="+mn-ea"/>
                <a:cs typeface="+mn-cs"/>
              </a:rPr>
              <a:t>LSH</a:t>
            </a:r>
            <a:r>
              <a:rPr kumimoji="1" lang="ja-JP" altLang="en-US" sz="1200" strike="noStrike" kern="1200" dirty="0" smtClean="0">
                <a:solidFill>
                  <a:schemeClr val="tx1"/>
                </a:solidFill>
                <a:effectLst/>
                <a:latin typeface="+mn-lt"/>
                <a:ea typeface="+mn-ea"/>
                <a:cs typeface="+mn-cs"/>
              </a:rPr>
              <a:t>の処理</a:t>
            </a:r>
            <a:r>
              <a:rPr kumimoji="1" lang="ja-JP" altLang="ja-JP" sz="1200" strike="noStrike" kern="1200" dirty="0" smtClean="0">
                <a:solidFill>
                  <a:schemeClr val="tx1"/>
                </a:solidFill>
                <a:effectLst/>
                <a:latin typeface="+mn-lt"/>
                <a:ea typeface="+mn-ea"/>
                <a:cs typeface="+mn-cs"/>
              </a:rPr>
              <a:t>時間</a:t>
            </a:r>
            <a:r>
              <a:rPr kumimoji="1" lang="ja-JP" altLang="en-US" sz="1200" strike="noStrike" kern="1200" dirty="0" smtClean="0">
                <a:solidFill>
                  <a:schemeClr val="tx1"/>
                </a:solidFill>
                <a:effectLst/>
                <a:latin typeface="+mn-lt"/>
                <a:ea typeface="+mn-ea"/>
                <a:cs typeface="+mn-cs"/>
              </a:rPr>
              <a:t>を正確に測るために，</a:t>
            </a:r>
            <a:r>
              <a:rPr kumimoji="1" lang="ja-JP" altLang="en-US" sz="1200" kern="1200" baseline="0" dirty="0" smtClean="0">
                <a:solidFill>
                  <a:schemeClr val="tx1"/>
                </a:solidFill>
                <a:effectLst/>
                <a:latin typeface="+mn-lt"/>
                <a:ea typeface="+mn-ea"/>
                <a:cs typeface="+mn-cs"/>
              </a:rPr>
              <a:t>各ステップにかかる時間を計測しました。</a:t>
            </a:r>
            <a:endParaRPr kumimoji="1" lang="en-US" altLang="ja-JP" sz="1200" kern="1200" baseline="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latin typeface="+mn-lt"/>
              </a:rPr>
              <a:t>全工程の計算時間約</a:t>
            </a:r>
            <a:r>
              <a:rPr lang="en-US" altLang="ja-JP" sz="1200" dirty="0" smtClean="0">
                <a:latin typeface="+mn-lt"/>
              </a:rPr>
              <a:t>21</a:t>
            </a:r>
            <a:r>
              <a:rPr lang="ja-JP" altLang="en-US" sz="1200" dirty="0" smtClean="0">
                <a:latin typeface="+mn-lt"/>
              </a:rPr>
              <a:t>分の内，</a:t>
            </a:r>
            <a:r>
              <a:rPr lang="en-US" altLang="ja-JP" sz="1200" dirty="0" smtClean="0">
                <a:latin typeface="+mn-lt"/>
              </a:rPr>
              <a:t>LSH</a:t>
            </a:r>
            <a:r>
              <a:rPr lang="ja-JP" altLang="en-US" sz="1200" dirty="0" smtClean="0">
                <a:latin typeface="+mn-lt"/>
              </a:rPr>
              <a:t>を用いるクラスタリングを行う</a:t>
            </a:r>
            <a:r>
              <a:rPr lang="en-US" altLang="ja-JP" sz="1200" dirty="0" smtClean="0">
                <a:latin typeface="+mn-lt"/>
              </a:rPr>
              <a:t>STEP4</a:t>
            </a:r>
            <a:r>
              <a:rPr lang="ja-JP" altLang="en-US" sz="1200" dirty="0" smtClean="0">
                <a:latin typeface="+mn-lt"/>
              </a:rPr>
              <a:t>において，約</a:t>
            </a:r>
            <a:r>
              <a:rPr lang="en-US" altLang="ja-JP" sz="1200" dirty="0" smtClean="0">
                <a:latin typeface="+mn-lt"/>
              </a:rPr>
              <a:t>87%</a:t>
            </a:r>
            <a:r>
              <a:rPr lang="ja-JP" altLang="en-US" sz="1200" dirty="0" smtClean="0">
                <a:latin typeface="+mn-lt"/>
              </a:rPr>
              <a:t>の約</a:t>
            </a:r>
            <a:r>
              <a:rPr lang="en-US" altLang="ja-JP" sz="1200" dirty="0" smtClean="0">
                <a:latin typeface="+mn-lt"/>
              </a:rPr>
              <a:t>19</a:t>
            </a:r>
            <a:r>
              <a:rPr lang="ja-JP" altLang="en-US" sz="1200" dirty="0" smtClean="0">
                <a:latin typeface="+mn-lt"/>
              </a:rPr>
              <a:t>分かかっていました。</a:t>
            </a:r>
            <a:endParaRPr lang="en-US" altLang="ja-JP" sz="1200" dirty="0" smtClean="0">
              <a:latin typeface="+mn-l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latin typeface="+mn-lt"/>
              </a:rPr>
              <a:t>ブロッククローン検出法の処理時間が，</a:t>
            </a:r>
            <a:r>
              <a:rPr lang="en-US" altLang="ja-JP" sz="1200" dirty="0" smtClean="0">
                <a:latin typeface="+mn-lt"/>
              </a:rPr>
              <a:t>LSH</a:t>
            </a:r>
            <a:r>
              <a:rPr lang="ja-JP" altLang="en-US" sz="1200" dirty="0" smtClean="0">
                <a:latin typeface="+mn-lt"/>
              </a:rPr>
              <a:t>の処理時間に大きく依存していることが分かります．</a:t>
            </a:r>
            <a:endParaRPr lang="en-US" altLang="ja-JP" sz="1200" dirty="0" smtClean="0">
              <a:latin typeface="+mn-lt"/>
            </a:endParaRPr>
          </a:p>
        </p:txBody>
      </p:sp>
      <p:sp>
        <p:nvSpPr>
          <p:cNvPr id="4" name="スライド番号プレースホルダー 3"/>
          <p:cNvSpPr>
            <a:spLocks noGrp="1"/>
          </p:cNvSpPr>
          <p:nvPr>
            <p:ph type="sldNum" sz="quarter" idx="10"/>
          </p:nvPr>
        </p:nvSpPr>
        <p:spPr/>
        <p:txBody>
          <a:bodyPr/>
          <a:lstStyle/>
          <a:p>
            <a:fld id="{545C2A91-5631-4503-A4D3-3F2E946778F0}" type="slidenum">
              <a:rPr kumimoji="1" lang="ja-JP" altLang="en-US" smtClean="0"/>
              <a:t>29</a:t>
            </a:fld>
            <a:endParaRPr kumimoji="1" lang="ja-JP" altLang="en-US"/>
          </a:p>
        </p:txBody>
      </p:sp>
    </p:spTree>
    <p:extLst>
      <p:ext uri="{BB962C8B-B14F-4D97-AF65-F5344CB8AC3E}">
        <p14:creationId xmlns:p14="http://schemas.microsoft.com/office/powerpoint/2010/main" val="2009337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780806" rtl="0" eaLnBrk="1" fontAlgn="auto" latinLnBrk="0" hangingPunct="1">
              <a:lnSpc>
                <a:spcPct val="100000"/>
              </a:lnSpc>
              <a:spcBef>
                <a:spcPts val="0"/>
              </a:spcBef>
              <a:spcAft>
                <a:spcPts val="0"/>
              </a:spcAft>
              <a:buClrTx/>
              <a:buSzTx/>
              <a:buFontTx/>
              <a:buNone/>
              <a:tabLst/>
              <a:defRPr/>
            </a:pPr>
            <a:r>
              <a:rPr lang="ja-JP" altLang="en-US" sz="1200" dirty="0" smtClean="0">
                <a:latin typeface="+mn-lt"/>
              </a:rPr>
              <a:t>最初に，コードクローンについて説明します．</a:t>
            </a:r>
            <a:r>
              <a:rPr lang="ja-JP" altLang="ja-JP" sz="1200" dirty="0" smtClean="0">
                <a:latin typeface="+mn-lt"/>
              </a:rPr>
              <a:t>ソフトウェア保守を困難にする大きな要因の</a:t>
            </a:r>
            <a:r>
              <a:rPr lang="en-US" altLang="ja-JP" sz="1200" dirty="0" smtClean="0">
                <a:latin typeface="+mn-lt"/>
              </a:rPr>
              <a:t>1 </a:t>
            </a:r>
            <a:r>
              <a:rPr lang="ja-JP" altLang="ja-JP" sz="1200" dirty="0" smtClean="0">
                <a:latin typeface="+mn-lt"/>
              </a:rPr>
              <a:t>つとしてコードクローン</a:t>
            </a:r>
            <a:r>
              <a:rPr lang="ja-JP" altLang="en-US" sz="1200" dirty="0" smtClean="0">
                <a:latin typeface="+mn-lt"/>
              </a:rPr>
              <a:t>が</a:t>
            </a:r>
            <a:r>
              <a:rPr lang="ja-JP" altLang="ja-JP" sz="1200" dirty="0" smtClean="0">
                <a:latin typeface="+mn-lt"/>
              </a:rPr>
              <a:t>指摘されて</a:t>
            </a:r>
            <a:r>
              <a:rPr lang="ja-JP" altLang="en-US" sz="1200" dirty="0" smtClean="0">
                <a:latin typeface="+mn-lt"/>
              </a:rPr>
              <a:t>います．コードクローンとは，</a:t>
            </a:r>
            <a:r>
              <a:rPr lang="ja-JP" altLang="ja-JP" sz="1200" dirty="0" smtClean="0">
                <a:latin typeface="+mn-lt"/>
              </a:rPr>
              <a:t>ソースコード中に存在する互いに一致または類似した部分を持つコード片のこと</a:t>
            </a:r>
            <a:r>
              <a:rPr lang="ja-JP" altLang="en-US" sz="1200" dirty="0" smtClean="0">
                <a:latin typeface="+mn-lt"/>
              </a:rPr>
              <a:t>を指し，</a:t>
            </a:r>
            <a:r>
              <a:rPr lang="ja-JP" altLang="ja-JP" sz="1200" dirty="0" smtClean="0"/>
              <a:t>既存コードのコピーアンドペーストによる再利用等が原因で生じ</a:t>
            </a:r>
            <a:r>
              <a:rPr lang="ja-JP" altLang="en-US" sz="1200" dirty="0" smtClean="0"/>
              <a:t>ます</a:t>
            </a:r>
            <a:r>
              <a:rPr lang="ja-JP" altLang="en-US" sz="1200" dirty="0" smtClean="0">
                <a:latin typeface="+mn-lt"/>
              </a:rPr>
              <a:t>．互いにコードクローンであるコード片の対をクローンペアと呼びます</a:t>
            </a:r>
            <a:r>
              <a:rPr lang="ja-JP" altLang="ja-JP" sz="1200" dirty="0" smtClean="0">
                <a:latin typeface="+mn-lt"/>
              </a:rPr>
              <a:t>．</a:t>
            </a:r>
            <a:r>
              <a:rPr lang="ja-JP" altLang="en-US" sz="1200" dirty="0" smtClean="0">
                <a:latin typeface="+mn-lt"/>
              </a:rPr>
              <a:t>コードクローンを管理するために，コードクローンを自動で検出する手法が研究されています．</a:t>
            </a:r>
            <a:endParaRPr kumimoji="1" lang="ja-JP" altLang="en-US" sz="1800" dirty="0">
              <a:latin typeface="+mn-lt"/>
            </a:endParaRPr>
          </a:p>
        </p:txBody>
      </p:sp>
      <p:sp>
        <p:nvSpPr>
          <p:cNvPr id="4" name="スライド番号プレースホルダー 3"/>
          <p:cNvSpPr>
            <a:spLocks noGrp="1"/>
          </p:cNvSpPr>
          <p:nvPr>
            <p:ph type="sldNum" sz="quarter" idx="10"/>
          </p:nvPr>
        </p:nvSpPr>
        <p:spPr/>
        <p:txBody>
          <a:bodyPr/>
          <a:lstStyle/>
          <a:p>
            <a:fld id="{8EFA4F61-FB79-4B82-9403-997BF90F0BB6}" type="slidenum">
              <a:rPr kumimoji="1" lang="ja-JP" altLang="en-US" smtClean="0"/>
              <a:t>2</a:t>
            </a:fld>
            <a:endParaRPr kumimoji="1" lang="ja-JP" altLang="en-US"/>
          </a:p>
        </p:txBody>
      </p:sp>
    </p:spTree>
    <p:extLst>
      <p:ext uri="{BB962C8B-B14F-4D97-AF65-F5344CB8AC3E}">
        <p14:creationId xmlns:p14="http://schemas.microsoft.com/office/powerpoint/2010/main" val="338135407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実験結果はこのようになりました．類似探索時間と再現率の値を表に示しました．いずれのプロジェクトについても再現率は</a:t>
            </a:r>
            <a:r>
              <a:rPr kumimoji="1" lang="en-US" altLang="ja-JP" dirty="0" smtClean="0"/>
              <a:t>99%</a:t>
            </a:r>
            <a:r>
              <a:rPr kumimoji="1" lang="ja-JP" altLang="en-US" dirty="0" smtClean="0"/>
              <a:t>以上となり，以前のパラメータよりも計算時間が短縮できています．</a:t>
            </a:r>
            <a:endParaRPr kumimoji="1" lang="ja-JP" altLang="en-US" dirty="0"/>
          </a:p>
        </p:txBody>
      </p:sp>
      <p:sp>
        <p:nvSpPr>
          <p:cNvPr id="4" name="スライド番号プレースホルダー 3"/>
          <p:cNvSpPr>
            <a:spLocks noGrp="1"/>
          </p:cNvSpPr>
          <p:nvPr>
            <p:ph type="sldNum" sz="quarter" idx="10"/>
          </p:nvPr>
        </p:nvSpPr>
        <p:spPr/>
        <p:txBody>
          <a:bodyPr/>
          <a:lstStyle/>
          <a:p>
            <a:fld id="{4A18FE21-AC83-46D2-A4B3-6A261B29A386}" type="slidenum">
              <a:rPr kumimoji="1" lang="ja-JP" altLang="en-US" smtClean="0"/>
              <a:t>30</a:t>
            </a:fld>
            <a:endParaRPr kumimoji="1" lang="ja-JP" altLang="en-US"/>
          </a:p>
        </p:txBody>
      </p:sp>
    </p:spTree>
    <p:extLst>
      <p:ext uri="{BB962C8B-B14F-4D97-AF65-F5344CB8AC3E}">
        <p14:creationId xmlns:p14="http://schemas.microsoft.com/office/powerpoint/2010/main" val="25599011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コードクローン検出手法の１つにブロッククローン検出法があります．</a:t>
            </a:r>
            <a:endParaRPr kumimoji="1" lang="en-US" altLang="ja-JP" dirty="0" smtClean="0"/>
          </a:p>
          <a:p>
            <a:r>
              <a:rPr kumimoji="1" lang="ja-JP" altLang="en-US" dirty="0" smtClean="0"/>
              <a:t>ブロッククローン検出法は，コードブロック単位での検出を行います．コードブロックとは</a:t>
            </a:r>
            <a:r>
              <a:rPr kumimoji="1" lang="en-US" altLang="ja-JP" dirty="0" smtClean="0"/>
              <a:t>if</a:t>
            </a:r>
            <a:r>
              <a:rPr kumimoji="1" lang="ja-JP" altLang="en-US" dirty="0" smtClean="0"/>
              <a:t>文や</a:t>
            </a:r>
            <a:r>
              <a:rPr kumimoji="1" lang="en-US" altLang="ja-JP" dirty="0" smtClean="0"/>
              <a:t>for</a:t>
            </a:r>
            <a:r>
              <a:rPr kumimoji="1" lang="ja-JP" altLang="en-US" dirty="0" smtClean="0"/>
              <a:t>文，関数などの波括弧で囲まれた部分のことを指します．</a:t>
            </a:r>
            <a:endParaRPr kumimoji="1" lang="en-US" altLang="ja-JP" dirty="0" smtClean="0"/>
          </a:p>
          <a:p>
            <a:r>
              <a:rPr kumimoji="1" lang="ja-JP" altLang="en-US" dirty="0" smtClean="0"/>
              <a:t>また，意味的に類似したコードクローンを検出可能であることです．情報検索技術で用いられるベクトル化手法である</a:t>
            </a:r>
            <a:r>
              <a:rPr kumimoji="1" lang="en-US" altLang="ja-JP" dirty="0" smtClean="0"/>
              <a:t>TF-IDF</a:t>
            </a:r>
            <a:r>
              <a:rPr kumimoji="1" lang="ja-JP" altLang="en-US" dirty="0" smtClean="0"/>
              <a:t>法を用いることによって，他の検出手法と比べて検出結果の適合率や再現率を高くすることができています．</a:t>
            </a:r>
            <a:endParaRPr kumimoji="1" lang="en-US" altLang="ja-JP" dirty="0" smtClean="0"/>
          </a:p>
          <a:p>
            <a:r>
              <a:rPr kumimoji="1" lang="ja-JP" altLang="en-US" dirty="0" smtClean="0"/>
              <a:t>そして，</a:t>
            </a:r>
            <a:r>
              <a:rPr kumimoji="1" lang="en-US" altLang="ja-JP" dirty="0" smtClean="0"/>
              <a:t>LSH</a:t>
            </a:r>
            <a:r>
              <a:rPr kumimoji="1" lang="ja-JP" altLang="en-US" dirty="0" smtClean="0"/>
              <a:t>ライブラリである</a:t>
            </a:r>
            <a:r>
              <a:rPr kumimoji="1" lang="en-US" altLang="ja-JP" dirty="0" smtClean="0"/>
              <a:t>FALCONN</a:t>
            </a:r>
            <a:r>
              <a:rPr kumimoji="1" lang="ja-JP" altLang="en-US" dirty="0" smtClean="0"/>
              <a:t>を用いてクラスタリングを行うことによって，大規模なプロジェクトのコードクローンを高速に検出可能となっています．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4A18FE21-AC83-46D2-A4B3-6A261B29A386}" type="slidenum">
              <a:rPr kumimoji="1" lang="ja-JP" altLang="en-US" smtClean="0"/>
              <a:t>3</a:t>
            </a:fld>
            <a:endParaRPr kumimoji="1" lang="ja-JP" altLang="en-US"/>
          </a:p>
        </p:txBody>
      </p:sp>
    </p:spTree>
    <p:extLst>
      <p:ext uri="{BB962C8B-B14F-4D97-AF65-F5344CB8AC3E}">
        <p14:creationId xmlns:p14="http://schemas.microsoft.com/office/powerpoint/2010/main" val="16387465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latin typeface="+mn-lt"/>
                <a:ea typeface="+mn-ea"/>
              </a:rPr>
              <a:t>ブロック</a:t>
            </a:r>
            <a:r>
              <a:rPr kumimoji="1" lang="ja-JP" altLang="en-US" dirty="0" smtClean="0">
                <a:latin typeface="+mn-lt"/>
                <a:ea typeface="+mn-ea"/>
              </a:rPr>
              <a:t>クローン検出法の</a:t>
            </a:r>
            <a:r>
              <a:rPr kumimoji="1" lang="ja-JP" altLang="en-US" dirty="0" smtClean="0">
                <a:latin typeface="+mn-lt"/>
              </a:rPr>
              <a:t>検出アルゴリズムに関して説明します。アルゴリズムは</a:t>
            </a:r>
            <a:r>
              <a:rPr kumimoji="1" lang="en-US" altLang="ja-JP" dirty="0" smtClean="0">
                <a:latin typeface="+mn-lt"/>
              </a:rPr>
              <a:t>4</a:t>
            </a:r>
            <a:r>
              <a:rPr kumimoji="1" lang="ja-JP" altLang="en-US" dirty="0" err="1" smtClean="0">
                <a:latin typeface="+mn-lt"/>
              </a:rPr>
              <a:t>つの</a:t>
            </a:r>
            <a:r>
              <a:rPr kumimoji="1" lang="ja-JP" altLang="en-US" dirty="0" smtClean="0">
                <a:latin typeface="+mn-lt"/>
              </a:rPr>
              <a:t>ステップで構成されており，まずソースコードを構文解析して，抽象構文木を生成します．次に，抽象構文木からコードブロックと単語の抽出を行い，各ブロックに対して</a:t>
            </a:r>
            <a:r>
              <a:rPr kumimoji="1" lang="en-US" altLang="ja-JP" dirty="0" smtClean="0">
                <a:latin typeface="+mn-lt"/>
              </a:rPr>
              <a:t>TF-IDF</a:t>
            </a:r>
            <a:r>
              <a:rPr kumimoji="1" lang="ja-JP" altLang="en-US" dirty="0" smtClean="0">
                <a:latin typeface="+mn-lt"/>
              </a:rPr>
              <a:t>法により特徴ベクトルを計算します。最後に，</a:t>
            </a:r>
            <a:r>
              <a:rPr kumimoji="1" lang="en-US" altLang="ja-JP" sz="1200" kern="1200" dirty="0" smtClean="0">
                <a:solidFill>
                  <a:schemeClr val="tx1"/>
                </a:solidFill>
                <a:effectLst/>
                <a:latin typeface="+mn-lt"/>
                <a:ea typeface="+mn-ea"/>
                <a:cs typeface="+mn-cs"/>
              </a:rPr>
              <a:t>LSH</a:t>
            </a:r>
            <a:r>
              <a:rPr kumimoji="1" lang="ja-JP" altLang="en-US" sz="1200" kern="1200" dirty="0" smtClean="0">
                <a:solidFill>
                  <a:schemeClr val="tx1"/>
                </a:solidFill>
                <a:effectLst/>
                <a:latin typeface="+mn-lt"/>
                <a:ea typeface="+mn-ea"/>
                <a:cs typeface="+mn-cs"/>
              </a:rPr>
              <a:t>を用いて、クラスタリングを行い，クローンペアを</a:t>
            </a:r>
            <a:r>
              <a:rPr kumimoji="1" lang="ja-JP" altLang="ja-JP" sz="1200" kern="1200" dirty="0" smtClean="0">
                <a:solidFill>
                  <a:schemeClr val="tx1"/>
                </a:solidFill>
                <a:effectLst/>
                <a:latin typeface="+mn-lt"/>
                <a:ea typeface="+mn-ea"/>
                <a:cs typeface="+mn-cs"/>
              </a:rPr>
              <a:t>検出します。</a:t>
            </a:r>
            <a:endParaRPr kumimoji="1" lang="en-US" altLang="ja-JP" sz="1200" kern="1200" dirty="0" smtClean="0">
              <a:solidFill>
                <a:schemeClr val="tx1"/>
              </a:solidFill>
              <a:effectLst/>
              <a:latin typeface="+mn-lt"/>
              <a:ea typeface="+mn-ea"/>
              <a:cs typeface="+mn-cs"/>
            </a:endParaRPr>
          </a:p>
          <a:p>
            <a:r>
              <a:rPr kumimoji="1" lang="ja-JP" altLang="en-US" sz="1200" kern="1200" dirty="0" smtClean="0">
                <a:solidFill>
                  <a:schemeClr val="tx1"/>
                </a:solidFill>
                <a:effectLst/>
                <a:latin typeface="+mn-lt"/>
                <a:ea typeface="+mn-ea"/>
                <a:cs typeface="+mn-cs"/>
              </a:rPr>
              <a:t>しかし，この手法は問題点を含んでおり，</a:t>
            </a:r>
            <a:r>
              <a:rPr kumimoji="1" lang="en-US" altLang="ja-JP" sz="1200" kern="1200" dirty="0" smtClean="0">
                <a:solidFill>
                  <a:schemeClr val="tx1"/>
                </a:solidFill>
                <a:effectLst/>
                <a:latin typeface="+mn-lt"/>
                <a:ea typeface="+mn-ea"/>
                <a:cs typeface="+mn-cs"/>
              </a:rPr>
              <a:t>LSH</a:t>
            </a:r>
            <a:r>
              <a:rPr kumimoji="1" lang="ja-JP" altLang="en-US" sz="1200" kern="1200" dirty="0" smtClean="0">
                <a:solidFill>
                  <a:schemeClr val="tx1"/>
                </a:solidFill>
                <a:effectLst/>
                <a:latin typeface="+mn-lt"/>
                <a:ea typeface="+mn-ea"/>
                <a:cs typeface="+mn-cs"/>
              </a:rPr>
              <a:t>がそのアルゴリズムの性質上，検出漏れを起こす可能性があることです．</a:t>
            </a:r>
            <a:endParaRPr kumimoji="1" lang="en-US" altLang="ja-JP" sz="1200" kern="1200" dirty="0" smtClean="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545C2A91-5631-4503-A4D3-3F2E946778F0}" type="slidenum">
              <a:rPr kumimoji="1" lang="ja-JP" altLang="en-US" smtClean="0"/>
              <a:t>4</a:t>
            </a:fld>
            <a:endParaRPr kumimoji="1" lang="ja-JP" altLang="en-US"/>
          </a:p>
        </p:txBody>
      </p:sp>
    </p:spTree>
    <p:extLst>
      <p:ext uri="{BB962C8B-B14F-4D97-AF65-F5344CB8AC3E}">
        <p14:creationId xmlns:p14="http://schemas.microsoft.com/office/powerpoint/2010/main" val="34227196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ここではブロッククローン検出法の</a:t>
            </a:r>
            <a:r>
              <a:rPr kumimoji="1" lang="en-US" altLang="ja-JP" dirty="0" smtClean="0"/>
              <a:t>STEP4</a:t>
            </a:r>
            <a:r>
              <a:rPr kumimoji="1" lang="ja-JP" altLang="en-US" dirty="0" smtClean="0"/>
              <a:t>で使用している</a:t>
            </a:r>
            <a:r>
              <a:rPr kumimoji="1" lang="en-US" altLang="ja-JP" dirty="0" smtClean="0"/>
              <a:t>LSH</a:t>
            </a:r>
            <a:r>
              <a:rPr kumimoji="1" lang="ja-JP" altLang="en-US" dirty="0" smtClean="0"/>
              <a:t>に関して説明します．</a:t>
            </a:r>
            <a:r>
              <a:rPr kumimoji="1" lang="en-US" altLang="ja-JP" dirty="0" smtClean="0"/>
              <a:t>LSH</a:t>
            </a:r>
            <a:r>
              <a:rPr kumimoji="1" lang="ja-JP" altLang="en-US" dirty="0" smtClean="0"/>
              <a:t>とは，類似度が高いベクトルペアを高速に見つけるアルゴリズムです．</a:t>
            </a:r>
            <a:endParaRPr kumimoji="1" lang="en-US" altLang="ja-JP" dirty="0" smtClean="0"/>
          </a:p>
          <a:p>
            <a:r>
              <a:rPr kumimoji="1" lang="ja-JP" altLang="en-US" dirty="0" smtClean="0"/>
              <a:t>確率的なハッシュ関数を用いて，近似的に検出を行うことで高速化を図っています．</a:t>
            </a:r>
            <a:endParaRPr kumimoji="1" lang="en-US" altLang="ja-JP" dirty="0" smtClean="0"/>
          </a:p>
          <a:p>
            <a:r>
              <a:rPr kumimoji="1" lang="ja-JP" altLang="en-US" dirty="0" smtClean="0"/>
              <a:t>ベクトルペアの類似度が高いほど，ハッシュの衝突確率は高く，類似度が低いほど，ハッシュの衝突確率は低くなるように設計されています．</a:t>
            </a:r>
            <a:endParaRPr kumimoji="1" lang="en-US" altLang="ja-JP" dirty="0" smtClean="0"/>
          </a:p>
          <a:p>
            <a:r>
              <a:rPr kumimoji="1" lang="en-US" altLang="ja-JP" dirty="0" smtClean="0"/>
              <a:t>LSH</a:t>
            </a:r>
            <a:r>
              <a:rPr kumimoji="1" lang="ja-JP" altLang="en-US" dirty="0" smtClean="0"/>
              <a:t>においてハッシュが衝突することは，類似なベクトルペアの候補であることを示します．</a:t>
            </a:r>
            <a:endParaRPr kumimoji="1" lang="en-US" altLang="ja-JP" dirty="0" smtClean="0"/>
          </a:p>
          <a:p>
            <a:r>
              <a:rPr kumimoji="1" lang="ja-JP" altLang="en-US" dirty="0" smtClean="0"/>
              <a:t>類似なベクトルペア候補を</a:t>
            </a:r>
            <a:r>
              <a:rPr kumimoji="1" lang="en-US" altLang="ja-JP" dirty="0" smtClean="0"/>
              <a:t>LSH</a:t>
            </a:r>
            <a:r>
              <a:rPr kumimoji="1" lang="ja-JP" altLang="en-US" dirty="0" smtClean="0"/>
              <a:t>によって求め，その候補となったすべてのベクトルペアの類似度を計算することで，閾値以上のベクトルペアを出力します．</a:t>
            </a:r>
            <a:endParaRPr kumimoji="1" lang="en-US" altLang="ja-JP" dirty="0" smtClean="0"/>
          </a:p>
          <a:p>
            <a:r>
              <a:rPr kumimoji="1" lang="ja-JP" altLang="en-US" dirty="0" smtClean="0"/>
              <a:t>しかし，類似度が閾値以上のベクトルペアであるにも関わらず，ハッシュが衝突しない場合もあります．</a:t>
            </a:r>
            <a:endParaRPr kumimoji="1" lang="en-US" altLang="ja-JP" dirty="0" smtClean="0"/>
          </a:p>
          <a:p>
            <a:r>
              <a:rPr kumimoji="1" lang="ja-JP" altLang="en-US" dirty="0" smtClean="0"/>
              <a:t>その場合検出漏れとなります．</a:t>
            </a:r>
            <a:endParaRPr kumimoji="1" lang="en-US" altLang="ja-JP" dirty="0" smtClean="0"/>
          </a:p>
          <a:p>
            <a:r>
              <a:rPr kumimoji="1" lang="ja-JP" altLang="en-US" dirty="0" smtClean="0"/>
              <a:t>高速化を優先する程検出漏れは起こりやすくなり，時間と精度にトレードオフの関係があるといえます．</a:t>
            </a:r>
            <a:endParaRPr kumimoji="1" lang="en-US" altLang="ja-JP" dirty="0" smtClean="0"/>
          </a:p>
          <a:p>
            <a:r>
              <a:rPr kumimoji="1" lang="ja-JP" altLang="en-US" dirty="0" smtClean="0"/>
              <a:t>実際に，ブロッククローン検出法で用いられる</a:t>
            </a:r>
            <a:r>
              <a:rPr kumimoji="1" lang="en-US" altLang="ja-JP" dirty="0" smtClean="0"/>
              <a:t>LSH</a:t>
            </a:r>
            <a:r>
              <a:rPr kumimoji="1" lang="ja-JP" altLang="en-US" dirty="0" smtClean="0"/>
              <a:t>における検出漏れの量と検出速度に関する調査結果を説明します．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7B9CDC0A-5848-4E14-B990-05363160378F}" type="slidenum">
              <a:rPr kumimoji="1" lang="ja-JP" altLang="en-US" smtClean="0"/>
              <a:t>5</a:t>
            </a:fld>
            <a:endParaRPr kumimoji="1" lang="ja-JP" altLang="en-US"/>
          </a:p>
        </p:txBody>
      </p:sp>
    </p:spTree>
    <p:extLst>
      <p:ext uri="{BB962C8B-B14F-4D97-AF65-F5344CB8AC3E}">
        <p14:creationId xmlns:p14="http://schemas.microsoft.com/office/powerpoint/2010/main" val="37284883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ブロッククローン検出法が</a:t>
            </a:r>
            <a:r>
              <a:rPr kumimoji="1" lang="en-US" altLang="ja-JP" dirty="0" smtClean="0"/>
              <a:t>LSH</a:t>
            </a:r>
            <a:r>
              <a:rPr kumimoji="1" lang="ja-JP" altLang="en-US" dirty="0" smtClean="0"/>
              <a:t>でどのくらい検出漏れを起こしているのか調べた</a:t>
            </a:r>
            <a:endParaRPr kumimoji="1" lang="en-US" altLang="ja-JP" dirty="0" smtClean="0"/>
          </a:p>
          <a:p>
            <a:endParaRPr kumimoji="1" lang="en-US" altLang="ja-JP" dirty="0" smtClean="0"/>
          </a:p>
          <a:p>
            <a:r>
              <a:rPr kumimoji="1" lang="ja-JP" altLang="en-US" dirty="0" smtClean="0"/>
              <a:t>本研究はこの問題を解決するための研究です．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7B9CDC0A-5848-4E14-B990-05363160378F}" type="slidenum">
              <a:rPr kumimoji="1" lang="ja-JP" altLang="en-US" smtClean="0"/>
              <a:t>6</a:t>
            </a:fld>
            <a:endParaRPr kumimoji="1" lang="ja-JP" altLang="en-US"/>
          </a:p>
        </p:txBody>
      </p:sp>
    </p:spTree>
    <p:extLst>
      <p:ext uri="{BB962C8B-B14F-4D97-AF65-F5344CB8AC3E}">
        <p14:creationId xmlns:p14="http://schemas.microsoft.com/office/powerpoint/2010/main" val="29807686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本研究のために類似探索と再現率の定義を行います．</a:t>
            </a:r>
            <a:endParaRPr kumimoji="1" lang="en-US" altLang="ja-JP" dirty="0" smtClean="0"/>
          </a:p>
          <a:p>
            <a:r>
              <a:rPr kumimoji="1" lang="en-US" altLang="ja-JP" sz="1200" dirty="0" smtClean="0"/>
              <a:t>LSH</a:t>
            </a:r>
            <a:r>
              <a:rPr kumimoji="1" lang="ja-JP" altLang="en-US" sz="1200" dirty="0" smtClean="0"/>
              <a:t>を使った類似探索では、</a:t>
            </a:r>
            <a:r>
              <a:rPr kumimoji="1" lang="en-US" altLang="ja-JP" sz="1200" dirty="0" smtClean="0"/>
              <a:t>LSH</a:t>
            </a:r>
            <a:r>
              <a:rPr kumimoji="1" lang="ja-JP" altLang="en-US" sz="1200" dirty="0" smtClean="0"/>
              <a:t>で衝突したベクトルペアのみ類似度を計算して、類似するベクトルペアを検出します。</a:t>
            </a:r>
            <a:endParaRPr kumimoji="1" lang="en-US" altLang="ja-JP" sz="1200" dirty="0" smtClean="0"/>
          </a:p>
          <a:p>
            <a:r>
              <a:rPr kumimoji="1" lang="ja-JP" altLang="en-US" sz="1200" dirty="0" smtClean="0"/>
              <a:t>そこで</a:t>
            </a:r>
            <a:r>
              <a:rPr kumimoji="1" lang="ja-JP" altLang="en-US" dirty="0" smtClean="0"/>
              <a:t>再現率を、</a:t>
            </a:r>
            <a:r>
              <a:rPr kumimoji="1" lang="en-US" altLang="ja-JP" dirty="0" smtClean="0"/>
              <a:t>LSH</a:t>
            </a:r>
            <a:r>
              <a:rPr kumimoji="1" lang="ja-JP" altLang="en-US" dirty="0" smtClean="0"/>
              <a:t>を用いて求めたベクトルペア数</a:t>
            </a:r>
            <a:r>
              <a:rPr kumimoji="1" lang="en-US" altLang="ja-JP" dirty="0" smtClean="0"/>
              <a:t>S LSH</a:t>
            </a:r>
            <a:r>
              <a:rPr kumimoji="1" lang="ja-JP" altLang="en-US" dirty="0" smtClean="0"/>
              <a:t>と、</a:t>
            </a:r>
            <a:r>
              <a:rPr kumimoji="1" lang="ja-JP" altLang="en-US" sz="1200" dirty="0" smtClean="0"/>
              <a:t>類似度が閾値</a:t>
            </a:r>
            <a:r>
              <a:rPr lang="ja-JP" altLang="en-US" sz="1200" dirty="0" smtClean="0"/>
              <a:t>以上の全てのベクトルペア数</a:t>
            </a:r>
            <a:r>
              <a:rPr lang="en-US" altLang="ja-JP" sz="1200" dirty="0" smtClean="0"/>
              <a:t>S all</a:t>
            </a:r>
            <a:r>
              <a:rPr lang="ja-JP" altLang="en-US" sz="1200" dirty="0" smtClean="0"/>
              <a:t>を使って、</a:t>
            </a:r>
            <a:r>
              <a:rPr lang="en-US" altLang="ja-JP" sz="1200" dirty="0" smtClean="0"/>
              <a:t>S LSH</a:t>
            </a:r>
            <a:r>
              <a:rPr lang="ja-JP" altLang="en-US" sz="1200" dirty="0" smtClean="0"/>
              <a:t>を</a:t>
            </a:r>
            <a:r>
              <a:rPr lang="en-US" altLang="ja-JP" sz="1200" dirty="0" smtClean="0"/>
              <a:t>S all</a:t>
            </a:r>
            <a:r>
              <a:rPr lang="ja-JP" altLang="en-US" sz="1200" dirty="0" smtClean="0"/>
              <a:t>で割った値とします。</a:t>
            </a:r>
            <a:endParaRPr lang="en-US" altLang="ja-JP" sz="1200" dirty="0" smtClean="0"/>
          </a:p>
          <a:p>
            <a:r>
              <a:rPr lang="en-US" altLang="ja-JP" sz="1200" dirty="0" smtClean="0"/>
              <a:t>S</a:t>
            </a:r>
            <a:r>
              <a:rPr lang="en-US" altLang="ja-JP" sz="1200" baseline="0" dirty="0" smtClean="0"/>
              <a:t> all</a:t>
            </a:r>
            <a:r>
              <a:rPr lang="ja-JP" altLang="en-US" sz="1200" baseline="0" dirty="0" smtClean="0"/>
              <a:t>の数は、すべてのベクトル同士の類似度を計算することにより求めることができます。</a:t>
            </a:r>
            <a:endParaRPr lang="en-US" altLang="ja-JP" sz="1200" dirty="0" smtClean="0"/>
          </a:p>
          <a:p>
            <a:endParaRPr lang="en-US" altLang="ja-JP" sz="1200" dirty="0" smtClean="0"/>
          </a:p>
          <a:p>
            <a:r>
              <a:rPr lang="en-US" altLang="ja-JP" sz="1200" dirty="0" smtClean="0"/>
              <a:t>LSH</a:t>
            </a:r>
            <a:r>
              <a:rPr lang="ja-JP" altLang="en-US" sz="1200" dirty="0" smtClean="0"/>
              <a:t>で衝突しなかったベクトルペアは，そのベクトルペアの</a:t>
            </a:r>
            <a:r>
              <a:rPr kumimoji="1" lang="ja-JP" altLang="en-US" dirty="0" smtClean="0"/>
              <a:t>類似度に関わらず，検出できなくなります．</a:t>
            </a:r>
            <a:endParaRPr kumimoji="1" lang="en-US" altLang="ja-JP" dirty="0" smtClean="0"/>
          </a:p>
          <a:p>
            <a:r>
              <a:rPr kumimoji="1" lang="ja-JP" altLang="en-US" dirty="0" smtClean="0"/>
              <a:t>検出漏れのベクトルペアとは、本研究では類似度が閾値以上だが</a:t>
            </a:r>
            <a:r>
              <a:rPr kumimoji="1" lang="en-US" altLang="ja-JP" dirty="0" smtClean="0"/>
              <a:t>LSH</a:t>
            </a:r>
            <a:r>
              <a:rPr kumimoji="1" lang="ja-JP" altLang="en-US" dirty="0" smtClean="0"/>
              <a:t>で衝突しなかったベクトルペアのことを指します。</a:t>
            </a:r>
            <a:endParaRPr kumimoji="1" lang="en-US" altLang="ja-JP" dirty="0" smtClean="0"/>
          </a:p>
          <a:p>
            <a:r>
              <a:rPr kumimoji="1" lang="ja-JP" altLang="en-US" dirty="0" smtClean="0"/>
              <a:t>例えば、現状のブロッククローン検出法での検出漏れのベクトルペアの割合は</a:t>
            </a:r>
            <a:r>
              <a:rPr kumimoji="1" lang="en-US" altLang="ja-JP" dirty="0" smtClean="0"/>
              <a:t>10%</a:t>
            </a:r>
            <a:r>
              <a:rPr kumimoji="1" lang="ja-JP" altLang="en-US" dirty="0" smtClean="0"/>
              <a:t>程度あったので，再現率は</a:t>
            </a:r>
            <a:r>
              <a:rPr kumimoji="1" lang="en-US" altLang="ja-JP" dirty="0" smtClean="0"/>
              <a:t>90%</a:t>
            </a:r>
            <a:r>
              <a:rPr kumimoji="1" lang="ja-JP" altLang="en-US" dirty="0" smtClean="0"/>
              <a:t>となります。</a:t>
            </a:r>
            <a:endParaRPr kumimoji="1" lang="en-US" altLang="ja-JP" dirty="0" smtClean="0"/>
          </a:p>
          <a:p>
            <a:r>
              <a:rPr kumimoji="1" lang="ja-JP" altLang="en-US" dirty="0" smtClean="0"/>
              <a:t>再現率を上げるためには，</a:t>
            </a:r>
            <a:r>
              <a:rPr kumimoji="1" lang="en-US" altLang="ja-JP" dirty="0" smtClean="0"/>
              <a:t>LSH</a:t>
            </a:r>
            <a:r>
              <a:rPr kumimoji="1" lang="ja-JP" altLang="en-US" dirty="0" smtClean="0"/>
              <a:t>の衝突確率を上げる必要があります。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7B9CDC0A-5848-4E14-B990-05363160378F}" type="slidenum">
              <a:rPr kumimoji="1" lang="ja-JP" altLang="en-US" smtClean="0"/>
              <a:t>7</a:t>
            </a:fld>
            <a:endParaRPr kumimoji="1" lang="ja-JP" altLang="en-US"/>
          </a:p>
        </p:txBody>
      </p:sp>
    </p:spTree>
    <p:extLst>
      <p:ext uri="{BB962C8B-B14F-4D97-AF65-F5344CB8AC3E}">
        <p14:creationId xmlns:p14="http://schemas.microsoft.com/office/powerpoint/2010/main" val="26231881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5</a:t>
            </a:r>
            <a:r>
              <a:rPr kumimoji="1" lang="ja-JP" altLang="en-US" dirty="0" smtClean="0"/>
              <a:t>分</a:t>
            </a:r>
            <a:endParaRPr kumimoji="1" lang="en-US" altLang="ja-JP" dirty="0" smtClean="0"/>
          </a:p>
          <a:p>
            <a:r>
              <a:rPr kumimoji="1" lang="ja-JP" altLang="en-US" dirty="0" smtClean="0"/>
              <a:t>研究概要について説明します。</a:t>
            </a:r>
            <a:endParaRPr kumimoji="1" lang="en-US" altLang="ja-JP" dirty="0" smtClean="0"/>
          </a:p>
          <a:p>
            <a:r>
              <a:rPr kumimoji="1" lang="ja-JP" altLang="en-US" dirty="0" smtClean="0"/>
              <a:t>ブロッククローン検出法の問題点は</a:t>
            </a:r>
            <a:r>
              <a:rPr kumimoji="1" lang="en-US" altLang="ja-JP" dirty="0" smtClean="0"/>
              <a:t>2</a:t>
            </a:r>
            <a:r>
              <a:rPr kumimoji="1" lang="ja-JP" altLang="en-US" dirty="0" smtClean="0"/>
              <a:t>つあります。</a:t>
            </a:r>
            <a:endParaRPr kumimoji="1" lang="en-US" altLang="ja-JP" dirty="0" smtClean="0"/>
          </a:p>
          <a:p>
            <a:r>
              <a:rPr kumimoji="1" lang="en-US" altLang="ja-JP" dirty="0" smtClean="0"/>
              <a:t>LSH</a:t>
            </a:r>
            <a:r>
              <a:rPr kumimoji="1" lang="ja-JP" altLang="en-US" dirty="0" smtClean="0"/>
              <a:t>における検出漏れの量を把握できないことと、計算時間が</a:t>
            </a:r>
            <a:r>
              <a:rPr kumimoji="1" lang="en-US" altLang="ja-JP" dirty="0" smtClean="0"/>
              <a:t>LSH</a:t>
            </a:r>
            <a:r>
              <a:rPr kumimoji="1" lang="ja-JP" altLang="en-US" dirty="0" smtClean="0"/>
              <a:t>の処理時間に大きく依存することです。</a:t>
            </a:r>
            <a:endParaRPr kumimoji="1" lang="en-US" altLang="ja-JP" dirty="0" smtClean="0"/>
          </a:p>
          <a:p>
            <a:r>
              <a:rPr kumimoji="1" lang="ja-JP" altLang="en-US" dirty="0" smtClean="0"/>
              <a:t>本研究はその問題を解決するために、ブロッククローン検出法が用いる</a:t>
            </a:r>
            <a:r>
              <a:rPr kumimoji="1" lang="en-US" altLang="ja-JP" dirty="0" smtClean="0"/>
              <a:t>LSH</a:t>
            </a:r>
            <a:r>
              <a:rPr kumimoji="1" lang="ja-JP" altLang="en-US" dirty="0" smtClean="0"/>
              <a:t>に与えるパラメータ決定手法の提案を行います。</a:t>
            </a:r>
            <a:endParaRPr kumimoji="1" lang="en-US" altLang="ja-JP" dirty="0" smtClean="0"/>
          </a:p>
          <a:p>
            <a:r>
              <a:rPr kumimoji="1" lang="ja-JP" altLang="en-US" dirty="0" smtClean="0"/>
              <a:t>まず、本研究での目標を明確にするために、パラメータを決定する基準と、その基準を満たすようなパラメータを決定するための方針を説明します。</a:t>
            </a:r>
            <a:endParaRPr kumimoji="1" lang="en-US" altLang="ja-JP" dirty="0" smtClean="0"/>
          </a:p>
          <a:p>
            <a:r>
              <a:rPr kumimoji="1" lang="ja-JP" altLang="en-US" dirty="0" smtClean="0"/>
              <a:t>そして、ブロッククローン検出法が用いる</a:t>
            </a:r>
            <a:r>
              <a:rPr kumimoji="1" lang="en-US" altLang="ja-JP" dirty="0" smtClean="0"/>
              <a:t>LSH</a:t>
            </a:r>
            <a:r>
              <a:rPr kumimoji="1" lang="ja-JP" altLang="en-US" dirty="0" smtClean="0"/>
              <a:t>のパラメータの解析を行い、ブロッククローン検出法のためのパラメータ決定を行います。</a:t>
            </a:r>
            <a:endParaRPr kumimoji="1" lang="en-US" altLang="ja-JP" dirty="0" smtClean="0"/>
          </a:p>
          <a:p>
            <a:r>
              <a:rPr kumimoji="1" lang="ja-JP" altLang="en-US" dirty="0" smtClean="0"/>
              <a:t>最後に、決定したパラメータに対して，デフォルトのパラメータとの比較実験を行い、有効性の評価を行います．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7B9CDC0A-5848-4E14-B990-05363160378F}" type="slidenum">
              <a:rPr kumimoji="1" lang="ja-JP" altLang="en-US" smtClean="0"/>
              <a:t>8</a:t>
            </a:fld>
            <a:endParaRPr kumimoji="1" lang="ja-JP" altLang="en-US"/>
          </a:p>
        </p:txBody>
      </p:sp>
    </p:spTree>
    <p:extLst>
      <p:ext uri="{BB962C8B-B14F-4D97-AF65-F5344CB8AC3E}">
        <p14:creationId xmlns:p14="http://schemas.microsoft.com/office/powerpoint/2010/main" val="31941692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本研究の目標は，目標再現率</a:t>
            </a:r>
            <a:r>
              <a:rPr kumimoji="1" lang="en-US" altLang="ja-JP" dirty="0" smtClean="0"/>
              <a:t>R</a:t>
            </a:r>
            <a:r>
              <a:rPr kumimoji="1" lang="ja-JP" altLang="en-US" dirty="0" smtClean="0"/>
              <a:t>を与えたときに，再現率が</a:t>
            </a:r>
            <a:r>
              <a:rPr kumimoji="1" lang="en-US" altLang="ja-JP" dirty="0" smtClean="0"/>
              <a:t>R</a:t>
            </a:r>
            <a:r>
              <a:rPr kumimoji="1" lang="ja-JP" altLang="en-US" dirty="0" smtClean="0"/>
              <a:t>以上となり，短時間で類似探索を行うことです．</a:t>
            </a:r>
            <a:endParaRPr kumimoji="1" lang="en-US" altLang="ja-JP" dirty="0" smtClean="0"/>
          </a:p>
          <a:p>
            <a:r>
              <a:rPr kumimoji="1" lang="en-US" altLang="ja-JP" dirty="0" smtClean="0"/>
              <a:t>LSH</a:t>
            </a:r>
            <a:r>
              <a:rPr kumimoji="1" lang="ja-JP" altLang="en-US" dirty="0" smtClean="0"/>
              <a:t>ライブラリには</a:t>
            </a:r>
            <a:r>
              <a:rPr kumimoji="1" lang="en-US" altLang="ja-JP" dirty="0" smtClean="0"/>
              <a:t>FALCONN</a:t>
            </a:r>
            <a:r>
              <a:rPr kumimoji="1" lang="ja-JP" altLang="en-US" dirty="0" smtClean="0"/>
              <a:t>を利用します．その理由は</a:t>
            </a:r>
            <a:r>
              <a:rPr kumimoji="1" lang="en-US" altLang="ja-JP" dirty="0" smtClean="0"/>
              <a:t>LSH</a:t>
            </a:r>
            <a:r>
              <a:rPr kumimoji="1" lang="ja-JP" altLang="en-US" dirty="0" smtClean="0"/>
              <a:t>の振舞いをパラメータにより自由に調整できるからです．</a:t>
            </a:r>
            <a:endParaRPr kumimoji="1" lang="ja-JP" altLang="en-US" dirty="0"/>
          </a:p>
        </p:txBody>
      </p:sp>
      <p:sp>
        <p:nvSpPr>
          <p:cNvPr id="4" name="スライド番号プレースホルダー 3"/>
          <p:cNvSpPr>
            <a:spLocks noGrp="1"/>
          </p:cNvSpPr>
          <p:nvPr>
            <p:ph type="sldNum" sz="quarter" idx="10"/>
          </p:nvPr>
        </p:nvSpPr>
        <p:spPr/>
        <p:txBody>
          <a:bodyPr/>
          <a:lstStyle/>
          <a:p>
            <a:fld id="{8EFA4F61-FB79-4B82-9403-997BF90F0BB6}" type="slidenum">
              <a:rPr kumimoji="1" lang="ja-JP" altLang="en-US" smtClean="0"/>
              <a:t>9</a:t>
            </a:fld>
            <a:endParaRPr kumimoji="1" lang="ja-JP" altLang="en-US"/>
          </a:p>
        </p:txBody>
      </p:sp>
    </p:spTree>
    <p:extLst>
      <p:ext uri="{BB962C8B-B14F-4D97-AF65-F5344CB8AC3E}">
        <p14:creationId xmlns:p14="http://schemas.microsoft.com/office/powerpoint/2010/main" val="4604272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685800" y="1484313"/>
            <a:ext cx="7772400" cy="1470025"/>
          </a:xfrm>
        </p:spPr>
        <p:txBody>
          <a:bodyPr/>
          <a:lstStyle>
            <a:lvl1pPr>
              <a:defRPr/>
            </a:lvl1pPr>
          </a:lstStyle>
          <a:p>
            <a:r>
              <a:rPr lang="ja-JP" altLang="en-US" smtClean="0"/>
              <a:t>マスター タイトルの書式設定</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smtClean="0"/>
              <a:t>マスター サブタイトルの書式設定</a:t>
            </a:r>
            <a:endParaRPr lang="ja-JP" altLang="en-US"/>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0"/>
            <a:ext cx="2051050" cy="703263"/>
          </a:xfrm>
          <a:prstGeom prst="rect">
            <a:avLst/>
          </a:prstGeom>
          <a:noFill/>
        </p:spPr>
      </p:pic>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endParaRPr lang="ja-JP" altLang="en-US"/>
          </a:p>
        </p:txBody>
      </p:sp>
      <p:sp>
        <p:nvSpPr>
          <p:cNvPr id="3093" name="Text Box 21"/>
          <p:cNvSpPr txBox="1">
            <a:spLocks noChangeArrowheads="1"/>
          </p:cNvSpPr>
          <p:nvPr userDrawn="1"/>
        </p:nvSpPr>
        <p:spPr bwMode="auto">
          <a:xfrm>
            <a:off x="452438" y="6640513"/>
            <a:ext cx="8239125" cy="244475"/>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fld id="{DC340951-E866-4077-B526-846E916E9FAF}" type="datetime1">
              <a:rPr lang="ja-JP" altLang="en-US" smtClean="0"/>
              <a:t>2018/8/30</a:t>
            </a:fld>
            <a:endParaRPr lang="en-US" altLang="ja-JP"/>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r>
              <a:rPr lang="en-US" altLang="ja-JP"/>
              <a:t>Software Engineering Laboratory, Department of Computer Science, Graduate School of Information Science and Technology, Osaka University</a:t>
            </a:r>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1D4BE88F-AC79-404B-A366-58BAA02F4B18}" type="slidenum">
              <a:rPr lang="en-US" altLang="ja-JP"/>
              <a:pPr/>
              <a: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781C0A1F-1664-4A16-9EA4-96B007D6EA60}" type="datetime1">
              <a:rPr lang="ja-JP" altLang="en-US" smtClean="0"/>
              <a:t>2018/8/30</a:t>
            </a:fld>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95FCEDA-DDFE-4B7C-AE5E-57A6BEDB3E14}" type="slidenum">
              <a:rPr lang="en-US" altLang="ja-JP"/>
              <a:pPr/>
              <a: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E681AC18-EFC9-4466-872C-64AD39EA9C14}" type="datetime1">
              <a:rPr lang="ja-JP" altLang="en-US" smtClean="0"/>
              <a:t>2018/8/30</a:t>
            </a:fld>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6750888B-3E6B-4ACB-8BA9-DE98B16EC5AE}" type="slidenum">
              <a:rPr lang="en-US" altLang="ja-JP"/>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sz="4000"/>
            </a:lvl1pPr>
          </a:lstStyle>
          <a:p>
            <a:r>
              <a:rPr lang="ja-JP" altLang="en-US" dirty="0" smtClean="0"/>
              <a:t>マスター タイトルの書式設定</a:t>
            </a:r>
            <a:endParaRPr lang="ja-JP" altLang="en-US" dirty="0"/>
          </a:p>
        </p:txBody>
      </p:sp>
      <p:sp>
        <p:nvSpPr>
          <p:cNvPr id="3" name="コンテンツ プレースホルダ 2"/>
          <p:cNvSpPr>
            <a:spLocks noGrp="1"/>
          </p:cNvSpPr>
          <p:nvPr>
            <p:ph idx="1"/>
          </p:nvPr>
        </p:nvSpPr>
        <p:spPr/>
        <p:txBody>
          <a:bodyPr/>
          <a:lstStyle>
            <a:lvl1pPr>
              <a:defRPr sz="2800"/>
            </a:lvl1pPr>
            <a:lvl2pPr>
              <a:defRPr sz="2400"/>
            </a:lvl2pPr>
            <a:lvl3pPr>
              <a:defRPr sz="2000"/>
            </a:lvl3pPr>
            <a:lvl4pPr>
              <a:defRPr sz="1800"/>
            </a:lvl4pPr>
            <a:lvl5pPr>
              <a:defRPr sz="1800"/>
            </a:lvl5p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
        <p:nvSpPr>
          <p:cNvPr id="4" name="日付プレースホルダ 3"/>
          <p:cNvSpPr>
            <a:spLocks noGrp="1"/>
          </p:cNvSpPr>
          <p:nvPr>
            <p:ph type="dt" sz="half" idx="10"/>
          </p:nvPr>
        </p:nvSpPr>
        <p:spPr/>
        <p:txBody>
          <a:bodyPr/>
          <a:lstStyle>
            <a:lvl1pPr>
              <a:defRPr/>
            </a:lvl1pPr>
          </a:lstStyle>
          <a:p>
            <a:fld id="{67BE21DA-20A7-4FDE-A922-DDC49B0B3CFF}" type="datetime1">
              <a:rPr lang="ja-JP" altLang="en-US" smtClean="0"/>
              <a:t>2018/8/30</a:t>
            </a:fld>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F5033E9-932D-4E41-95C3-341F9A6DAE17}" type="slidenum">
              <a:rPr lang="en-US" altLang="ja-JP"/>
              <a:pPr/>
              <a: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日付プレースホルダ 3"/>
          <p:cNvSpPr>
            <a:spLocks noGrp="1"/>
          </p:cNvSpPr>
          <p:nvPr>
            <p:ph type="dt" sz="half" idx="10"/>
          </p:nvPr>
        </p:nvSpPr>
        <p:spPr/>
        <p:txBody>
          <a:bodyPr/>
          <a:lstStyle>
            <a:lvl1pPr>
              <a:defRPr/>
            </a:lvl1pPr>
          </a:lstStyle>
          <a:p>
            <a:fld id="{9312C744-18FA-450A-A249-55F912DA4A13}" type="datetime1">
              <a:rPr lang="ja-JP" altLang="en-US" smtClean="0"/>
              <a:t>2018/8/30</a:t>
            </a:fld>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F14C7DCA-020D-4247-A22F-0BC24CC97F92}" type="slidenum">
              <a:rPr lang="en-US" altLang="ja-JP"/>
              <a:pPr/>
              <a: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fld id="{89A546ED-A67F-4B46-9820-3E28B4B63DA5}" type="datetime1">
              <a:rPr lang="ja-JP" altLang="en-US" smtClean="0"/>
              <a:t>2018/8/30</a:t>
            </a:fld>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A08A75B4-47F8-43D9-9E5B-0E2C9B0AE409}" type="slidenum">
              <a:rPr lang="en-US" altLang="ja-JP"/>
              <a:pPr/>
              <a: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fld id="{AF88DB6B-2534-476E-851F-B1FE1C0CBC7C}" type="datetime1">
              <a:rPr lang="ja-JP" altLang="en-US" smtClean="0"/>
              <a:t>2018/8/30</a:t>
            </a:fld>
            <a:endParaRPr lang="en-US" altLang="ja-JP"/>
          </a:p>
        </p:txBody>
      </p:sp>
      <p:sp>
        <p:nvSpPr>
          <p:cNvPr id="8" name="フッター プレースホルダ 7"/>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9" name="スライド番号プレースホルダ 8"/>
          <p:cNvSpPr>
            <a:spLocks noGrp="1"/>
          </p:cNvSpPr>
          <p:nvPr>
            <p:ph type="sldNum" sz="quarter" idx="12"/>
          </p:nvPr>
        </p:nvSpPr>
        <p:spPr/>
        <p:txBody>
          <a:bodyPr/>
          <a:lstStyle>
            <a:lvl1pPr>
              <a:defRPr/>
            </a:lvl1pPr>
          </a:lstStyle>
          <a:p>
            <a:fld id="{C8ECBEA5-8BEA-4480-82CA-444B6C1D4F6C}" type="slidenum">
              <a:rPr lang="en-US" altLang="ja-JP"/>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fld id="{5ADCB97D-38C1-4DBE-890E-22F45E49C47A}" type="datetime1">
              <a:rPr lang="ja-JP" altLang="en-US" smtClean="0"/>
              <a:t>2018/8/30</a:t>
            </a:fld>
            <a:endParaRPr lang="en-US" altLang="ja-JP"/>
          </a:p>
        </p:txBody>
      </p:sp>
      <p:sp>
        <p:nvSpPr>
          <p:cNvPr id="4" name="フッター プレースホルダ 3"/>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5" name="スライド番号プレースホルダ 4"/>
          <p:cNvSpPr>
            <a:spLocks noGrp="1"/>
          </p:cNvSpPr>
          <p:nvPr>
            <p:ph type="sldNum" sz="quarter" idx="12"/>
          </p:nvPr>
        </p:nvSpPr>
        <p:spPr/>
        <p:txBody>
          <a:bodyPr/>
          <a:lstStyle>
            <a:lvl1pPr>
              <a:defRPr/>
            </a:lvl1pPr>
          </a:lstStyle>
          <a:p>
            <a:fld id="{F4FF597C-9423-4BA2-89DC-CB3C381FCB2F}" type="slidenum">
              <a:rPr lang="en-US" altLang="ja-JP"/>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fld id="{1A47638A-2A8C-463E-A91A-90F77483E7B4}" type="datetime1">
              <a:rPr lang="ja-JP" altLang="en-US" smtClean="0"/>
              <a:t>2018/8/30</a:t>
            </a:fld>
            <a:endParaRPr lang="en-US" altLang="ja-JP"/>
          </a:p>
        </p:txBody>
      </p:sp>
      <p:sp>
        <p:nvSpPr>
          <p:cNvPr id="3" name="フッター プレースホルダ 2"/>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4" name="スライド番号プレースホルダ 3"/>
          <p:cNvSpPr>
            <a:spLocks noGrp="1"/>
          </p:cNvSpPr>
          <p:nvPr>
            <p:ph type="sldNum" sz="quarter" idx="12"/>
          </p:nvPr>
        </p:nvSpPr>
        <p:spPr/>
        <p:txBody>
          <a:bodyPr/>
          <a:lstStyle>
            <a:lvl1pPr>
              <a:defRPr/>
            </a:lvl1pPr>
          </a:lstStyle>
          <a:p>
            <a:fld id="{97BD3AAF-9B93-4EBD-9D6A-7C8E767CC810}" type="slidenum">
              <a:rPr lang="en-US" altLang="ja-JP"/>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fld id="{98E3FF74-78D1-4147-8BF3-A99FD657A28C}" type="datetime1">
              <a:rPr lang="ja-JP" altLang="en-US" smtClean="0"/>
              <a:t>2018/8/30</a:t>
            </a:fld>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1EEF7108-8B0F-4C66-BCD7-C2DCCA69B2C3}" type="slidenum">
              <a:rPr lang="en-US" altLang="ja-JP"/>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fld id="{A29B6AAE-F817-466E-92C2-3591ED4D1CFD}" type="datetime1">
              <a:rPr lang="ja-JP" altLang="en-US" smtClean="0"/>
              <a:t>2018/8/30</a:t>
            </a:fld>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4C0558E3-F664-4FB8-BEDB-E46489ABEAB3}" type="slidenum">
              <a:rPr lang="en-US" altLang="ja-JP"/>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a:p>
        </p:txBody>
      </p:sp>
      <p:sp>
        <p:nvSpPr>
          <p:cNvPr id="1036" name="Line 12"/>
          <p:cNvSpPr>
            <a:spLocks noChangeShapeType="1"/>
          </p:cNvSpPr>
          <p:nvPr/>
        </p:nvSpPr>
        <p:spPr bwMode="auto">
          <a:xfrm>
            <a:off x="468313" y="1484313"/>
            <a:ext cx="8207375" cy="0"/>
          </a:xfrm>
          <a:prstGeom prst="line">
            <a:avLst/>
          </a:prstGeom>
          <a:noFill/>
          <a:ln w="9525">
            <a:solidFill>
              <a:schemeClr val="tx1"/>
            </a:solidFill>
            <a:round/>
            <a:headEnd/>
            <a:tailEnd/>
          </a:ln>
          <a:effectLst/>
        </p:spPr>
        <p:txBody>
          <a:bodyPr/>
          <a:lstStyle/>
          <a:p>
            <a:endParaRPr lang="ja-JP" altLang="en-US"/>
          </a:p>
        </p:txBody>
      </p:sp>
      <p:pic>
        <p:nvPicPr>
          <p:cNvPr id="1043" name="Picture 19" descr="sel-logo"/>
          <p:cNvPicPr>
            <a:picLocks noChangeAspect="1" noChangeArrowheads="1"/>
          </p:cNvPicPr>
          <p:nvPr/>
        </p:nvPicPr>
        <p:blipFill>
          <a:blip r:embed="rId15" cstate="print"/>
          <a:srcRect/>
          <a:stretch>
            <a:fillRect/>
          </a:stretch>
        </p:blipFill>
        <p:spPr bwMode="auto">
          <a:xfrm>
            <a:off x="468313" y="6299200"/>
            <a:ext cx="1081087" cy="369888"/>
          </a:xfrm>
          <a:prstGeom prst="rect">
            <a:avLst/>
          </a:prstGeom>
          <a:noFill/>
        </p:spPr>
      </p:pic>
      <p:sp>
        <p:nvSpPr>
          <p:cNvPr id="1045" name="Rectangle 21"/>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fld id="{7F559840-4475-4484-A3FD-101066C2D541}" type="datetime1">
              <a:rPr lang="ja-JP" altLang="en-US" smtClean="0"/>
              <a:t>2018/8/30</a:t>
            </a:fld>
            <a:endParaRPr lang="en-US" altLang="ja-JP"/>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r>
              <a:rPr lang="en-US" altLang="ja-JP"/>
              <a:t>Software Engineering Laboratory, Department of Computer Science, Graduate School of Information Science and Technology, Osaka University</a:t>
            </a:r>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7D5496B1-25AB-42E4-9FB2-6D8F98E71759}" type="slidenum">
              <a:rPr lang="en-US" altLang="ja-JP"/>
              <a:pPr/>
              <a:t>‹#›</a:t>
            </a:fld>
            <a:endParaRPr lang="en-US" altLang="ja-JP"/>
          </a:p>
        </p:txBody>
      </p:sp>
      <p:sp>
        <p:nvSpPr>
          <p:cNvPr id="1048" name="Text Box 24"/>
          <p:cNvSpPr txBox="1">
            <a:spLocks noChangeArrowheads="1"/>
          </p:cNvSpPr>
          <p:nvPr userDrawn="1"/>
        </p:nvSpPr>
        <p:spPr bwMode="auto">
          <a:xfrm>
            <a:off x="334963" y="6640513"/>
            <a:ext cx="6324600" cy="244475"/>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tmp"/><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0.png"/><Relationship Id="rId2" Type="http://schemas.openxmlformats.org/officeDocument/2006/relationships/image" Target="../media/image11.png"/><Relationship Id="rId1" Type="http://schemas.openxmlformats.org/officeDocument/2006/relationships/slideLayout" Target="../slideLayouts/slideLayout2.xml"/><Relationship Id="rId5" Type="http://schemas.openxmlformats.org/officeDocument/2006/relationships/image" Target="../media/image12.png"/></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1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chart" Target="../charts/chart2.xml"/><Relationship Id="rId5" Type="http://schemas.openxmlformats.org/officeDocument/2006/relationships/image" Target="../media/image11.tmp"/><Relationship Id="rId4" Type="http://schemas.openxmlformats.org/officeDocument/2006/relationships/chart" Target="../charts/chart1.xml"/></Relationships>
</file>

<file path=ppt/slides/_rels/slide1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80.pn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20.png"/><Relationship Id="rId4" Type="http://schemas.openxmlformats.org/officeDocument/2006/relationships/image" Target="../media/image19.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image" Target="NULL"/><Relationship Id="rId13" Type="http://schemas.openxmlformats.org/officeDocument/2006/relationships/image" Target="NULL"/><Relationship Id="rId3" Type="http://schemas.openxmlformats.org/officeDocument/2006/relationships/image" Target="NULL"/><Relationship Id="rId7" Type="http://schemas.openxmlformats.org/officeDocument/2006/relationships/image" Target="NULL"/><Relationship Id="rId12" Type="http://schemas.openxmlformats.org/officeDocument/2006/relationships/image" Target="NUL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NULL"/><Relationship Id="rId11" Type="http://schemas.openxmlformats.org/officeDocument/2006/relationships/image" Target="NULL"/><Relationship Id="rId5" Type="http://schemas.openxmlformats.org/officeDocument/2006/relationships/image" Target="NULL"/><Relationship Id="rId10" Type="http://schemas.openxmlformats.org/officeDocument/2006/relationships/image" Target="NULL"/><Relationship Id="rId4" Type="http://schemas.openxmlformats.org/officeDocument/2006/relationships/image" Target="NULL"/><Relationship Id="rId9" Type="http://schemas.openxmlformats.org/officeDocument/2006/relationships/image" Target="NULL"/></Relationships>
</file>

<file path=ppt/slides/_rels/slide23.xml.rels><?xml version="1.0" encoding="UTF-8" standalone="yes"?>
<Relationships xmlns="http://schemas.openxmlformats.org/package/2006/relationships"><Relationship Id="rId8" Type="http://schemas.openxmlformats.org/officeDocument/2006/relationships/image" Target="NULL"/><Relationship Id="rId3" Type="http://schemas.openxmlformats.org/officeDocument/2006/relationships/image" Target="NULL"/><Relationship Id="rId7" Type="http://schemas.openxmlformats.org/officeDocument/2006/relationships/image" Target="NUL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NULL"/><Relationship Id="rId5" Type="http://schemas.openxmlformats.org/officeDocument/2006/relationships/image" Target="NULL"/><Relationship Id="rId4" Type="http://schemas.openxmlformats.org/officeDocument/2006/relationships/image" Target="NULL"/><Relationship Id="rId9" Type="http://schemas.openxmlformats.org/officeDocument/2006/relationships/image" Target="NUL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image" Target="NULL"/><Relationship Id="rId1" Type="http://schemas.openxmlformats.org/officeDocument/2006/relationships/slideLayout" Target="../slideLayouts/slideLayout2.xml"/><Relationship Id="rId4" Type="http://schemas.openxmlformats.org/officeDocument/2006/relationships/image" Target="NULL"/></Relationships>
</file>

<file path=ppt/slides/_rels/slide27.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chart" Target="../charts/chart5.xml"/><Relationship Id="rId1" Type="http://schemas.openxmlformats.org/officeDocument/2006/relationships/slideLayout" Target="../slideLayouts/slideLayout2.xml"/><Relationship Id="rId4" Type="http://schemas.openxmlformats.org/officeDocument/2006/relationships/image" Target="NUL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8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1389055"/>
            <a:ext cx="7772400" cy="1470025"/>
          </a:xfrm>
        </p:spPr>
        <p:txBody>
          <a:bodyPr/>
          <a:lstStyle/>
          <a:p>
            <a:r>
              <a:rPr lang="ja-JP" altLang="en-US" sz="4000" dirty="0" smtClean="0"/>
              <a:t>コードクローン検出法が用いる</a:t>
            </a:r>
            <a:r>
              <a:rPr lang="en-US" altLang="ja-JP" sz="4000" dirty="0" smtClean="0"/>
              <a:t/>
            </a:r>
            <a:br>
              <a:rPr lang="en-US" altLang="ja-JP" sz="4000" dirty="0" smtClean="0"/>
            </a:br>
            <a:r>
              <a:rPr lang="ja-JP" altLang="en-US" sz="4000" dirty="0" smtClean="0"/>
              <a:t>局所性鋭敏型ハッシュのための</a:t>
            </a:r>
            <a:r>
              <a:rPr lang="en-US" altLang="ja-JP" sz="4000" dirty="0" smtClean="0"/>
              <a:t/>
            </a:r>
            <a:br>
              <a:rPr lang="en-US" altLang="ja-JP" sz="4000" dirty="0" smtClean="0"/>
            </a:br>
            <a:r>
              <a:rPr lang="ja-JP" altLang="en-US" sz="4000" dirty="0" smtClean="0"/>
              <a:t>パラメータ決定手法</a:t>
            </a:r>
            <a:endParaRPr kumimoji="1" lang="ja-JP" altLang="en-US" sz="4000" dirty="0"/>
          </a:p>
        </p:txBody>
      </p:sp>
      <p:sp>
        <p:nvSpPr>
          <p:cNvPr id="3" name="サブタイトル 2"/>
          <p:cNvSpPr>
            <a:spLocks noGrp="1"/>
          </p:cNvSpPr>
          <p:nvPr>
            <p:ph type="subTitle" idx="1"/>
          </p:nvPr>
        </p:nvSpPr>
        <p:spPr>
          <a:xfrm>
            <a:off x="212271" y="3573463"/>
            <a:ext cx="8719458" cy="1752600"/>
          </a:xfrm>
        </p:spPr>
        <p:txBody>
          <a:bodyPr/>
          <a:lstStyle/>
          <a:p>
            <a:r>
              <a:rPr lang="ja-JP" altLang="en-US" dirty="0"/>
              <a:t>○徳井翔梧</a:t>
            </a:r>
            <a:r>
              <a:rPr lang="en-US" altLang="ja-JP" baseline="30000" dirty="0"/>
              <a:t>1</a:t>
            </a:r>
            <a:r>
              <a:rPr lang="ja-JP" altLang="en-US" dirty="0"/>
              <a:t>　吉田則裕</a:t>
            </a:r>
            <a:r>
              <a:rPr lang="en-US" altLang="ja-JP" baseline="30000" dirty="0"/>
              <a:t>2</a:t>
            </a:r>
            <a:r>
              <a:rPr lang="ja-JP" altLang="en-US" baseline="30000" dirty="0"/>
              <a:t>　</a:t>
            </a:r>
            <a:r>
              <a:rPr lang="ja-JP" altLang="en-US" dirty="0"/>
              <a:t>崔恩瀞</a:t>
            </a:r>
            <a:r>
              <a:rPr lang="en-US" altLang="ja-JP" baseline="30000" dirty="0"/>
              <a:t>3  </a:t>
            </a:r>
            <a:r>
              <a:rPr lang="ja-JP" altLang="en-US" dirty="0"/>
              <a:t>井上克郎</a:t>
            </a:r>
            <a:r>
              <a:rPr lang="en-US" altLang="ja-JP" baseline="30000" dirty="0">
                <a:solidFill>
                  <a:srgbClr val="000000"/>
                </a:solidFill>
              </a:rPr>
              <a:t>1</a:t>
            </a:r>
            <a:endParaRPr lang="en-US" altLang="ja-JP" dirty="0">
              <a:solidFill>
                <a:srgbClr val="000000"/>
              </a:solidFill>
            </a:endParaRPr>
          </a:p>
          <a:p>
            <a:r>
              <a:rPr lang="en-US" altLang="ja-JP" sz="2800" baseline="30000" dirty="0"/>
              <a:t>1</a:t>
            </a:r>
            <a:r>
              <a:rPr lang="ja-JP" altLang="en-US" sz="2800" dirty="0"/>
              <a:t>大阪大学</a:t>
            </a:r>
            <a:r>
              <a:rPr lang="en-US" altLang="ja-JP" sz="2800" baseline="30000" dirty="0"/>
              <a:t> 2</a:t>
            </a:r>
            <a:r>
              <a:rPr lang="ja-JP" altLang="en-US" sz="2800" dirty="0"/>
              <a:t>名古屋大学 </a:t>
            </a:r>
            <a:r>
              <a:rPr lang="en-US" altLang="ja-JP" sz="2800" baseline="30000" dirty="0"/>
              <a:t>3</a:t>
            </a:r>
            <a:r>
              <a:rPr lang="ja-JP" altLang="en-US" sz="2800" dirty="0"/>
              <a:t>奈良先端科学技術大学院大学</a:t>
            </a:r>
          </a:p>
        </p:txBody>
      </p:sp>
    </p:spTree>
    <p:extLst>
      <p:ext uri="{BB962C8B-B14F-4D97-AF65-F5344CB8AC3E}">
        <p14:creationId xmlns:p14="http://schemas.microsoft.com/office/powerpoint/2010/main" val="28750053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衝突確率に影響を与える</a:t>
            </a:r>
            <a:r>
              <a:rPr kumimoji="1" lang="en-US" altLang="ja-JP" dirty="0" smtClean="0"/>
              <a:t/>
            </a:r>
            <a:br>
              <a:rPr kumimoji="1" lang="en-US" altLang="ja-JP" dirty="0" smtClean="0"/>
            </a:br>
            <a:r>
              <a:rPr kumimoji="1" lang="en-US" altLang="ja-JP" dirty="0" smtClean="0"/>
              <a:t>FALCONN</a:t>
            </a:r>
            <a:r>
              <a:rPr kumimoji="1" lang="ja-JP" altLang="en-US" dirty="0" smtClean="0"/>
              <a:t>のパラメータ</a:t>
            </a:r>
            <a:r>
              <a:rPr kumimoji="1" lang="en-US" altLang="ja-JP" dirty="0" smtClean="0"/>
              <a:t>(1/3)</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lstStyle/>
              <a:p>
                <a:r>
                  <a:rPr lang="ja-JP" altLang="en-US" sz="2400" dirty="0" smtClean="0"/>
                  <a:t>コサイン類似度 </a:t>
                </a:r>
                <a14:m>
                  <m:oMath xmlns:m="http://schemas.openxmlformats.org/officeDocument/2006/math">
                    <m:r>
                      <a:rPr lang="ja-JP" altLang="en-US" sz="2400" i="1" smtClean="0">
                        <a:latin typeface="Cambria Math" panose="02040503050406030204" pitchFamily="18" charset="0"/>
                      </a:rPr>
                      <m:t>𝛿</m:t>
                    </m:r>
                  </m:oMath>
                </a14:m>
                <a:r>
                  <a:rPr lang="ja-JP" altLang="en-US" sz="2400" dirty="0" smtClean="0"/>
                  <a:t> のベクトルペアに対する</a:t>
                </a:r>
                <a:r>
                  <a:rPr lang="en-US" altLang="ja-JP" sz="2400" dirty="0" smtClean="0"/>
                  <a:t/>
                </a:r>
                <a:br>
                  <a:rPr lang="en-US" altLang="ja-JP" sz="2400" dirty="0" smtClean="0"/>
                </a:br>
                <a:r>
                  <a:rPr lang="en-US" altLang="ja-JP" sz="2400" dirty="0" smtClean="0"/>
                  <a:t>FALCONN</a:t>
                </a:r>
                <a:r>
                  <a:rPr lang="ja-JP" altLang="en-US" sz="2400" dirty="0" smtClean="0"/>
                  <a:t>の衝突確率は次式で計算される</a:t>
                </a:r>
                <a:r>
                  <a:rPr lang="en-US" altLang="ja-JP" sz="2400" dirty="0" smtClean="0"/>
                  <a:t>[4]</a:t>
                </a:r>
              </a:p>
              <a:p>
                <a:endParaRPr lang="en-US" altLang="ja-JP" sz="2400" dirty="0" smtClean="0"/>
              </a:p>
              <a:p>
                <a:endParaRPr lang="en-US" altLang="ja-JP" sz="2000" dirty="0" smtClean="0"/>
              </a:p>
              <a:p>
                <a:endParaRPr lang="en-US" altLang="ja-JP" sz="2400" dirty="0"/>
              </a:p>
              <a:p>
                <a:endParaRPr lang="en-US" altLang="ja-JP" sz="2400" dirty="0" smtClean="0"/>
              </a:p>
              <a:p>
                <a:r>
                  <a:rPr lang="ja-JP" altLang="en-US" sz="2400" dirty="0" smtClean="0"/>
                  <a:t>衝突確率に影響を与えるパラメータ</a:t>
                </a:r>
                <a:endParaRPr kumimoji="1" lang="en-US" altLang="ja-JP" sz="2000" b="0" i="1" dirty="0" smtClean="0">
                  <a:latin typeface="Cambria Math" panose="02040503050406030204" pitchFamily="18" charset="0"/>
                </a:endParaRPr>
              </a:p>
              <a:p>
                <a:pPr lvl="1"/>
                <a:r>
                  <a:rPr kumimoji="1" lang="ja-JP" altLang="en-US" sz="2000" b="0" dirty="0" smtClean="0"/>
                  <a:t>ハッシュテーブル数</a:t>
                </a:r>
                <a:r>
                  <a:rPr kumimoji="1" lang="en-US" altLang="ja-JP" sz="2000" b="0" dirty="0" smtClean="0"/>
                  <a:t> </a:t>
                </a:r>
                <a14:m>
                  <m:oMath xmlns:m="http://schemas.openxmlformats.org/officeDocument/2006/math">
                    <m:r>
                      <a:rPr kumimoji="1" lang="en-US" altLang="ja-JP" sz="2000" b="0" i="1" smtClean="0">
                        <a:latin typeface="Cambria Math" panose="02040503050406030204" pitchFamily="18" charset="0"/>
                      </a:rPr>
                      <m:t>𝐿</m:t>
                    </m:r>
                    <m:r>
                      <a:rPr kumimoji="1" lang="en-US" altLang="ja-JP" sz="2000" b="0" i="1" smtClean="0">
                        <a:latin typeface="Cambria Math" panose="02040503050406030204" pitchFamily="18" charset="0"/>
                      </a:rPr>
                      <m:t> </m:t>
                    </m:r>
                    <m:d>
                      <m:dPr>
                        <m:ctrlPr>
                          <a:rPr kumimoji="1" lang="en-US" altLang="ja-JP" sz="2000" b="0" i="1" smtClean="0">
                            <a:latin typeface="Cambria Math" panose="02040503050406030204" pitchFamily="18" charset="0"/>
                          </a:rPr>
                        </m:ctrlPr>
                      </m:dPr>
                      <m:e>
                        <m:r>
                          <a:rPr kumimoji="1" lang="en-US" altLang="ja-JP" sz="2000" b="0" i="1" smtClean="0">
                            <a:latin typeface="Cambria Math" panose="02040503050406030204" pitchFamily="18" charset="0"/>
                          </a:rPr>
                          <m:t>1≤</m:t>
                        </m:r>
                        <m:r>
                          <a:rPr kumimoji="1" lang="en-US" altLang="ja-JP" sz="2000" b="0" i="1" smtClean="0">
                            <a:latin typeface="Cambria Math" panose="02040503050406030204" pitchFamily="18" charset="0"/>
                          </a:rPr>
                          <m:t>𝐿</m:t>
                        </m:r>
                      </m:e>
                    </m:d>
                  </m:oMath>
                </a14:m>
                <a:r>
                  <a:rPr kumimoji="1" lang="ja-JP" altLang="en-US" sz="2000" dirty="0" smtClean="0"/>
                  <a:t> </a:t>
                </a:r>
                <a:endParaRPr kumimoji="1" lang="en-US" altLang="ja-JP" sz="2000" dirty="0" smtClean="0"/>
              </a:p>
              <a:p>
                <a:pPr lvl="1"/>
                <a:r>
                  <a:rPr lang="ja-JP" altLang="en-US" sz="2000" dirty="0"/>
                  <a:t>区画の分割数 </a:t>
                </a:r>
                <a14:m>
                  <m:oMath xmlns:m="http://schemas.openxmlformats.org/officeDocument/2006/math">
                    <m:r>
                      <a:rPr lang="en-US" altLang="ja-JP" sz="2000" i="1">
                        <a:latin typeface="Cambria Math" panose="02040503050406030204" pitchFamily="18" charset="0"/>
                      </a:rPr>
                      <m:t>𝑇</m:t>
                    </m:r>
                    <m:r>
                      <a:rPr lang="en-US" altLang="ja-JP" sz="2000" i="1">
                        <a:latin typeface="Cambria Math" panose="02040503050406030204" pitchFamily="18" charset="0"/>
                      </a:rPr>
                      <m:t> </m:t>
                    </m:r>
                    <m:d>
                      <m:dPr>
                        <m:ctrlPr>
                          <a:rPr lang="en-US" altLang="ja-JP" sz="2000" i="1">
                            <a:latin typeface="Cambria Math" panose="02040503050406030204" pitchFamily="18" charset="0"/>
                          </a:rPr>
                        </m:ctrlPr>
                      </m:dPr>
                      <m:e>
                        <m:r>
                          <a:rPr lang="en-US" altLang="ja-JP" sz="2000" i="1">
                            <a:latin typeface="Cambria Math" panose="02040503050406030204" pitchFamily="18" charset="0"/>
                          </a:rPr>
                          <m:t>1≤</m:t>
                        </m:r>
                        <m:r>
                          <a:rPr lang="en-US" altLang="ja-JP" sz="2000" i="1">
                            <a:latin typeface="Cambria Math" panose="02040503050406030204" pitchFamily="18" charset="0"/>
                          </a:rPr>
                          <m:t>𝑇</m:t>
                        </m:r>
                        <m:r>
                          <a:rPr lang="en-US" altLang="ja-JP" sz="2000" i="1">
                            <a:latin typeface="Cambria Math" panose="02040503050406030204" pitchFamily="18" charset="0"/>
                          </a:rPr>
                          <m:t>≤1024</m:t>
                        </m:r>
                      </m:e>
                    </m:d>
                  </m:oMath>
                </a14:m>
                <a:endParaRPr kumimoji="1" lang="ja-JP" altLang="en-US" sz="2000"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a:blip r:embed="rId2"/>
                <a:stretch>
                  <a:fillRect l="-963" t="-1482"/>
                </a:stretch>
              </a:blipFill>
            </p:spPr>
            <p:txBody>
              <a:bodyPr/>
              <a:lstStyle/>
              <a:p>
                <a:r>
                  <a:rPr lang="ja-JP" altLang="en-US">
                    <a:noFill/>
                  </a:rPr>
                  <a:t> </a:t>
                </a:r>
              </a:p>
            </p:txBody>
          </p:sp>
        </mc:Fallback>
      </mc:AlternateContent>
      <p:sp>
        <p:nvSpPr>
          <p:cNvPr id="4" name="日付プレースホルダー 3"/>
          <p:cNvSpPr>
            <a:spLocks noGrp="1"/>
          </p:cNvSpPr>
          <p:nvPr>
            <p:ph type="dt" sz="half" idx="10"/>
          </p:nvPr>
        </p:nvSpPr>
        <p:spPr/>
        <p:txBody>
          <a:bodyPr/>
          <a:lstStyle/>
          <a:p>
            <a:fld id="{1B5E7B9C-D93C-4A63-8AD6-2EBD971ABD95}" type="datetime1">
              <a:rPr lang="ja-JP" altLang="en-US" smtClean="0"/>
              <a:t>2018/8/30</a:t>
            </a:fld>
            <a:endParaRPr lang="en-US" altLang="ja-JP"/>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10</a:t>
            </a:fld>
            <a:endParaRPr lang="en-US" altLang="ja-JP"/>
          </a:p>
        </p:txBody>
      </p:sp>
      <p:sp>
        <p:nvSpPr>
          <p:cNvPr id="23" name="テキスト ボックス 22"/>
          <p:cNvSpPr txBox="1"/>
          <p:nvPr/>
        </p:nvSpPr>
        <p:spPr>
          <a:xfrm>
            <a:off x="2107277" y="6002001"/>
            <a:ext cx="4918334" cy="430887"/>
          </a:xfrm>
          <a:prstGeom prst="rect">
            <a:avLst/>
          </a:prstGeom>
          <a:solidFill>
            <a:srgbClr val="FFFF99"/>
          </a:solidFill>
          <a:ln>
            <a:solidFill>
              <a:schemeClr val="tx1"/>
            </a:solidFill>
          </a:ln>
        </p:spPr>
        <p:txBody>
          <a:bodyPr wrap="none" rtlCol="0">
            <a:spAutoFit/>
          </a:bodyPr>
          <a:lstStyle/>
          <a:p>
            <a:r>
              <a:rPr kumimoji="1" lang="en-US" altLang="ja-JP" sz="1100" dirty="0" smtClean="0">
                <a:latin typeface="+mn-lt"/>
                <a:ea typeface="+mn-ea"/>
              </a:rPr>
              <a:t>[4]</a:t>
            </a:r>
            <a:r>
              <a:rPr kumimoji="1" lang="en-US" altLang="ja-JP" sz="1100" dirty="0" err="1" smtClean="0">
                <a:latin typeface="+mn-lt"/>
                <a:ea typeface="+mn-ea"/>
              </a:rPr>
              <a:t>Andoni</a:t>
            </a:r>
            <a:r>
              <a:rPr kumimoji="1" lang="en-US" altLang="ja-JP" sz="1100" dirty="0" smtClean="0">
                <a:latin typeface="+mn-lt"/>
                <a:ea typeface="+mn-ea"/>
              </a:rPr>
              <a:t> et al, </a:t>
            </a:r>
            <a:r>
              <a:rPr lang="en-US" altLang="ja-JP" sz="1100" dirty="0" smtClean="0">
                <a:latin typeface="+mn-lt"/>
                <a:ea typeface="+mn-ea"/>
              </a:rPr>
              <a:t>Practical and Optimal LSH for Angular Distance, </a:t>
            </a:r>
            <a:r>
              <a:rPr lang="en-US" altLang="ja-JP" sz="1100" dirty="0">
                <a:latin typeface="+mn-lt"/>
                <a:ea typeface="+mn-ea"/>
              </a:rPr>
              <a:t>In NIPS'15</a:t>
            </a:r>
            <a:r>
              <a:rPr lang="en-US" altLang="ja-JP" sz="1100" dirty="0" smtClean="0">
                <a:latin typeface="+mn-lt"/>
                <a:ea typeface="+mn-ea"/>
              </a:rPr>
              <a:t>.</a:t>
            </a:r>
          </a:p>
          <a:p>
            <a:r>
              <a:rPr lang="en-US" altLang="ja-JP" sz="1100" dirty="0" smtClean="0">
                <a:latin typeface="+mn-lt"/>
                <a:ea typeface="+mn-ea"/>
              </a:rPr>
              <a:t>    http</a:t>
            </a:r>
            <a:r>
              <a:rPr lang="en-US" altLang="ja-JP" sz="1100" dirty="0">
                <a:latin typeface="+mn-lt"/>
                <a:ea typeface="+mn-ea"/>
              </a:rPr>
              <a:t>://www.mit.edu/~andoni/LSH/</a:t>
            </a:r>
            <a:endParaRPr kumimoji="1" lang="ja-JP" altLang="en-US" sz="1100" dirty="0">
              <a:latin typeface="+mn-lt"/>
              <a:ea typeface="+mn-ea"/>
            </a:endParaRPr>
          </a:p>
        </p:txBody>
      </p:sp>
      <p:sp>
        <p:nvSpPr>
          <p:cNvPr id="24" name="下矢印 23"/>
          <p:cNvSpPr/>
          <p:nvPr/>
        </p:nvSpPr>
        <p:spPr>
          <a:xfrm>
            <a:off x="3756842" y="3283908"/>
            <a:ext cx="1619204" cy="605117"/>
          </a:xfrm>
          <a:prstGeom prst="downArrow">
            <a:avLst/>
          </a:prstGeom>
          <a:solidFill>
            <a:srgbClr val="0070C0"/>
          </a:solidFill>
          <a:ln>
            <a:solidFill>
              <a:srgbClr val="0070C0"/>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a:solidFill>
                <a:srgbClr val="0099FF"/>
              </a:solidFill>
              <a:latin typeface="+mn-ea"/>
            </a:endParaRPr>
          </a:p>
        </p:txBody>
      </p:sp>
      <p:pic>
        <p:nvPicPr>
          <p:cNvPr id="9" name="図 8" descr="untitled4.pdf - Adobe Acrobat Reader DC"/>
          <p:cNvPicPr>
            <a:picLocks noChangeAspect="1"/>
          </p:cNvPicPr>
          <p:nvPr/>
        </p:nvPicPr>
        <p:blipFill rotWithShape="1">
          <a:blip r:embed="rId3" cstate="print">
            <a:extLst>
              <a:ext uri="{28A0092B-C50C-407E-A947-70E740481C1C}">
                <a14:useLocalDpi xmlns:a14="http://schemas.microsoft.com/office/drawing/2010/main" val="0"/>
              </a:ext>
            </a:extLst>
          </a:blip>
          <a:srcRect l="2222" t="48671" r="2515" b="37293"/>
          <a:stretch/>
        </p:blipFill>
        <p:spPr>
          <a:xfrm>
            <a:off x="1446254" y="2523479"/>
            <a:ext cx="6240379" cy="616760"/>
          </a:xfrm>
          <a:prstGeom prst="rect">
            <a:avLst/>
          </a:prstGeom>
        </p:spPr>
      </p:pic>
    </p:spTree>
    <p:extLst>
      <p:ext uri="{BB962C8B-B14F-4D97-AF65-F5344CB8AC3E}">
        <p14:creationId xmlns:p14="http://schemas.microsoft.com/office/powerpoint/2010/main" val="34988998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0" name="テキスト ボックス 19"/>
              <p:cNvSpPr txBox="1"/>
              <p:nvPr/>
            </p:nvSpPr>
            <p:spPr>
              <a:xfrm>
                <a:off x="3638947" y="6197858"/>
                <a:ext cx="1846275"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kumimoji="1" lang="en-US" altLang="ja-JP" sz="2000" b="0" i="1" smtClean="0">
                          <a:latin typeface="Cambria Math" panose="02040503050406030204" pitchFamily="18" charset="0"/>
                        </a:rPr>
                        <m:t>𝑇</m:t>
                      </m:r>
                      <m:r>
                        <a:rPr kumimoji="1" lang="en-US" altLang="ja-JP" sz="2000" b="0" i="1" smtClean="0">
                          <a:latin typeface="Cambria Math" panose="02040503050406030204" pitchFamily="18" charset="0"/>
                        </a:rPr>
                        <m:t>=5      </m:t>
                      </m:r>
                      <m:r>
                        <a:rPr kumimoji="1" lang="en-US" altLang="ja-JP" sz="2000" b="0" i="1" smtClean="0">
                          <a:latin typeface="Cambria Math" panose="02040503050406030204" pitchFamily="18" charset="0"/>
                        </a:rPr>
                        <m:t>𝐿</m:t>
                      </m:r>
                      <m:r>
                        <a:rPr kumimoji="1" lang="en-US" altLang="ja-JP" sz="2000" b="0" i="1" smtClean="0">
                          <a:latin typeface="Cambria Math" panose="02040503050406030204" pitchFamily="18" charset="0"/>
                        </a:rPr>
                        <m:t>=2</m:t>
                      </m:r>
                    </m:oMath>
                  </m:oMathPara>
                </a14:m>
                <a:endParaRPr kumimoji="1" lang="ja-JP" altLang="en-US" sz="2000" dirty="0"/>
              </a:p>
            </p:txBody>
          </p:sp>
        </mc:Choice>
        <mc:Fallback xmlns="">
          <p:sp>
            <p:nvSpPr>
              <p:cNvPr id="20" name="テキスト ボックス 19"/>
              <p:cNvSpPr txBox="1">
                <a:spLocks noRot="1" noChangeAspect="1" noMove="1" noResize="1" noEditPoints="1" noAdjustHandles="1" noChangeArrowheads="1" noChangeShapeType="1" noTextEdit="1"/>
              </p:cNvSpPr>
              <p:nvPr/>
            </p:nvSpPr>
            <p:spPr>
              <a:xfrm>
                <a:off x="3638947" y="6197858"/>
                <a:ext cx="1846275" cy="400110"/>
              </a:xfrm>
              <a:prstGeom prst="rect">
                <a:avLst/>
              </a:prstGeom>
              <a:blipFill>
                <a:blip r:embed="rId2"/>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457200" y="1600200"/>
                <a:ext cx="8538754" cy="4525963"/>
              </a:xfrm>
            </p:spPr>
            <p:txBody>
              <a:bodyPr/>
              <a:lstStyle/>
              <a:p>
                <a:r>
                  <a:rPr lang="ja-JP" altLang="en-US" sz="2400" dirty="0" smtClean="0"/>
                  <a:t>ハッシュテーブル数</a:t>
                </a:r>
                <a:r>
                  <a:rPr lang="en-US" altLang="ja-JP" sz="2400" dirty="0"/>
                  <a:t> </a:t>
                </a:r>
                <a14:m>
                  <m:oMath xmlns:m="http://schemas.openxmlformats.org/officeDocument/2006/math">
                    <m:r>
                      <a:rPr lang="en-US" altLang="ja-JP" sz="2400" i="1">
                        <a:latin typeface="Cambria Math" panose="02040503050406030204" pitchFamily="18" charset="0"/>
                      </a:rPr>
                      <m:t>𝐿</m:t>
                    </m:r>
                  </m:oMath>
                </a14:m>
                <a:endParaRPr lang="en-US" altLang="ja-JP" sz="2400" dirty="0" smtClean="0"/>
              </a:p>
              <a:p>
                <a:pPr lvl="1"/>
                <a:r>
                  <a:rPr lang="ja-JP" altLang="en-US" sz="2000" dirty="0" smtClean="0"/>
                  <a:t>複数個用意し，いずれかで衝突するとクローンペアの候補となる</a:t>
                </a:r>
                <a:endParaRPr lang="en-US" altLang="ja-JP" sz="2000" dirty="0" smtClean="0"/>
              </a:p>
              <a:p>
                <a:r>
                  <a:rPr lang="ja-JP" altLang="en-US" sz="2400" dirty="0"/>
                  <a:t>区画の分割数 </a:t>
                </a:r>
                <a14:m>
                  <m:oMath xmlns:m="http://schemas.openxmlformats.org/officeDocument/2006/math">
                    <m:r>
                      <a:rPr lang="en-US" altLang="ja-JP" sz="2400" i="1">
                        <a:latin typeface="Cambria Math" panose="02040503050406030204" pitchFamily="18" charset="0"/>
                      </a:rPr>
                      <m:t>𝑇</m:t>
                    </m:r>
                  </m:oMath>
                </a14:m>
                <a:endParaRPr lang="en-US" altLang="ja-JP" sz="2400" dirty="0" smtClean="0"/>
              </a:p>
              <a:p>
                <a:pPr lvl="1"/>
                <a:r>
                  <a:rPr lang="ja-JP" altLang="en-US" sz="2000" dirty="0"/>
                  <a:t>分割数</a:t>
                </a:r>
                <a:r>
                  <a:rPr lang="ja-JP" altLang="en-US" sz="2000" dirty="0" smtClean="0"/>
                  <a:t>を増やすと，区画の幅が狭くなり，衝突しずらくなる</a:t>
                </a:r>
                <a:endParaRPr lang="en-US" altLang="ja-JP" sz="2000"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457200" y="1600200"/>
                <a:ext cx="8538754" cy="4525963"/>
              </a:xfrm>
              <a:blipFill>
                <a:blip r:embed="rId3"/>
                <a:stretch>
                  <a:fillRect l="-928" t="-1482"/>
                </a:stretch>
              </a:blipFill>
            </p:spPr>
            <p:txBody>
              <a:bodyPr/>
              <a:lstStyle/>
              <a:p>
                <a:r>
                  <a:rPr lang="ja-JP" altLang="en-US">
                    <a:noFill/>
                  </a:rPr>
                  <a:t> </a:t>
                </a:r>
              </a:p>
            </p:txBody>
          </p:sp>
        </mc:Fallback>
      </mc:AlternateContent>
      <p:graphicFrame>
        <p:nvGraphicFramePr>
          <p:cNvPr id="5" name="表 4"/>
          <p:cNvGraphicFramePr>
            <a:graphicFrameLocks noGrp="1"/>
          </p:cNvGraphicFramePr>
          <p:nvPr>
            <p:extLst>
              <p:ext uri="{D42A27DB-BD31-4B8C-83A1-F6EECF244321}">
                <p14:modId xmlns:p14="http://schemas.microsoft.com/office/powerpoint/2010/main" val="1702880048"/>
              </p:ext>
            </p:extLst>
          </p:nvPr>
        </p:nvGraphicFramePr>
        <p:xfrm>
          <a:off x="457200" y="5452521"/>
          <a:ext cx="7660428" cy="673642"/>
        </p:xfrm>
        <a:graphic>
          <a:graphicData uri="http://schemas.openxmlformats.org/drawingml/2006/table">
            <a:tbl>
              <a:tblPr firstRow="1" bandRow="1">
                <a:tableStyleId>{5940675A-B579-460E-94D1-54222C63F5DA}</a:tableStyleId>
              </a:tblPr>
              <a:tblGrid>
                <a:gridCol w="1394083">
                  <a:extLst>
                    <a:ext uri="{9D8B030D-6E8A-4147-A177-3AD203B41FA5}">
                      <a16:colId xmlns:a16="http://schemas.microsoft.com/office/drawing/2014/main" val="20000"/>
                    </a:ext>
                  </a:extLst>
                </a:gridCol>
                <a:gridCol w="1253269">
                  <a:extLst>
                    <a:ext uri="{9D8B030D-6E8A-4147-A177-3AD203B41FA5}">
                      <a16:colId xmlns:a16="http://schemas.microsoft.com/office/drawing/2014/main" val="20001"/>
                    </a:ext>
                  </a:extLst>
                </a:gridCol>
                <a:gridCol w="1253269">
                  <a:extLst>
                    <a:ext uri="{9D8B030D-6E8A-4147-A177-3AD203B41FA5}">
                      <a16:colId xmlns:a16="http://schemas.microsoft.com/office/drawing/2014/main" val="20002"/>
                    </a:ext>
                  </a:extLst>
                </a:gridCol>
                <a:gridCol w="1253269">
                  <a:extLst>
                    <a:ext uri="{9D8B030D-6E8A-4147-A177-3AD203B41FA5}">
                      <a16:colId xmlns:a16="http://schemas.microsoft.com/office/drawing/2014/main" val="20003"/>
                    </a:ext>
                  </a:extLst>
                </a:gridCol>
                <a:gridCol w="1253269">
                  <a:extLst>
                    <a:ext uri="{9D8B030D-6E8A-4147-A177-3AD203B41FA5}">
                      <a16:colId xmlns:a16="http://schemas.microsoft.com/office/drawing/2014/main" val="20004"/>
                    </a:ext>
                  </a:extLst>
                </a:gridCol>
                <a:gridCol w="1253269">
                  <a:extLst>
                    <a:ext uri="{9D8B030D-6E8A-4147-A177-3AD203B41FA5}">
                      <a16:colId xmlns:a16="http://schemas.microsoft.com/office/drawing/2014/main" val="20005"/>
                    </a:ext>
                  </a:extLst>
                </a:gridCol>
              </a:tblGrid>
              <a:tr h="383343">
                <a:tc>
                  <a:txBody>
                    <a:bodyPr/>
                    <a:lstStyle/>
                    <a:p>
                      <a:r>
                        <a:rPr kumimoji="1" lang="ja-JP" altLang="en-US" sz="1900" dirty="0" smtClean="0"/>
                        <a:t>ハッシュ</a:t>
                      </a:r>
                      <a:endParaRPr kumimoji="1" lang="en-US" altLang="ja-JP" sz="1900" dirty="0" smtClean="0"/>
                    </a:p>
                    <a:p>
                      <a:r>
                        <a:rPr kumimoji="1" lang="ja-JP" altLang="en-US" sz="1900" dirty="0" smtClean="0"/>
                        <a:t>テーブル</a:t>
                      </a:r>
                      <a:r>
                        <a:rPr kumimoji="1" lang="en-US" altLang="ja-JP" sz="1900" dirty="0" smtClean="0"/>
                        <a:t>1</a:t>
                      </a:r>
                      <a:endParaRPr kumimoji="1" lang="ja-JP" altLang="en-US" sz="1900" dirty="0"/>
                    </a:p>
                  </a:txBody>
                  <a:tcPr marL="94523" marR="94523" marT="47261" marB="47261">
                    <a:lnL w="9525"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tcPr>
                </a:tc>
                <a:tc>
                  <a:txBody>
                    <a:bodyPr/>
                    <a:lstStyle/>
                    <a:p>
                      <a:endParaRPr kumimoji="1" lang="ja-JP" altLang="en-US" sz="1900" dirty="0"/>
                    </a:p>
                  </a:txBody>
                  <a:tcPr marL="94523" marR="94523" marT="47261" marB="472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900" dirty="0"/>
                    </a:p>
                  </a:txBody>
                  <a:tcPr marL="94523" marR="94523" marT="47261" marB="472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900" dirty="0"/>
                    </a:p>
                  </a:txBody>
                  <a:tcPr marL="94523" marR="94523" marT="47261" marB="472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900" dirty="0"/>
                    </a:p>
                  </a:txBody>
                  <a:tcPr marL="94523" marR="94523" marT="47261" marB="472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900" dirty="0"/>
                    </a:p>
                  </a:txBody>
                  <a:tcPr marL="94523" marR="94523" marT="47261" marB="472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13" name="表 12"/>
          <p:cNvGraphicFramePr>
            <a:graphicFrameLocks noGrp="1"/>
          </p:cNvGraphicFramePr>
          <p:nvPr>
            <p:extLst>
              <p:ext uri="{D42A27DB-BD31-4B8C-83A1-F6EECF244321}">
                <p14:modId xmlns:p14="http://schemas.microsoft.com/office/powerpoint/2010/main" val="350792621"/>
              </p:ext>
            </p:extLst>
          </p:nvPr>
        </p:nvGraphicFramePr>
        <p:xfrm>
          <a:off x="457200" y="4004916"/>
          <a:ext cx="7660428" cy="673642"/>
        </p:xfrm>
        <a:graphic>
          <a:graphicData uri="http://schemas.openxmlformats.org/drawingml/2006/table">
            <a:tbl>
              <a:tblPr firstRow="1" bandRow="1">
                <a:tableStyleId>{5940675A-B579-460E-94D1-54222C63F5DA}</a:tableStyleId>
              </a:tblPr>
              <a:tblGrid>
                <a:gridCol w="1394083">
                  <a:extLst>
                    <a:ext uri="{9D8B030D-6E8A-4147-A177-3AD203B41FA5}">
                      <a16:colId xmlns:a16="http://schemas.microsoft.com/office/drawing/2014/main" val="20000"/>
                    </a:ext>
                  </a:extLst>
                </a:gridCol>
                <a:gridCol w="1253269">
                  <a:extLst>
                    <a:ext uri="{9D8B030D-6E8A-4147-A177-3AD203B41FA5}">
                      <a16:colId xmlns:a16="http://schemas.microsoft.com/office/drawing/2014/main" val="20001"/>
                    </a:ext>
                  </a:extLst>
                </a:gridCol>
                <a:gridCol w="1253269">
                  <a:extLst>
                    <a:ext uri="{9D8B030D-6E8A-4147-A177-3AD203B41FA5}">
                      <a16:colId xmlns:a16="http://schemas.microsoft.com/office/drawing/2014/main" val="20002"/>
                    </a:ext>
                  </a:extLst>
                </a:gridCol>
                <a:gridCol w="1253269">
                  <a:extLst>
                    <a:ext uri="{9D8B030D-6E8A-4147-A177-3AD203B41FA5}">
                      <a16:colId xmlns:a16="http://schemas.microsoft.com/office/drawing/2014/main" val="20003"/>
                    </a:ext>
                  </a:extLst>
                </a:gridCol>
                <a:gridCol w="1253269">
                  <a:extLst>
                    <a:ext uri="{9D8B030D-6E8A-4147-A177-3AD203B41FA5}">
                      <a16:colId xmlns:a16="http://schemas.microsoft.com/office/drawing/2014/main" val="20004"/>
                    </a:ext>
                  </a:extLst>
                </a:gridCol>
                <a:gridCol w="1253269">
                  <a:extLst>
                    <a:ext uri="{9D8B030D-6E8A-4147-A177-3AD203B41FA5}">
                      <a16:colId xmlns:a16="http://schemas.microsoft.com/office/drawing/2014/main" val="20005"/>
                    </a:ext>
                  </a:extLst>
                </a:gridCol>
              </a:tblGrid>
              <a:tr h="383343">
                <a:tc>
                  <a:txBody>
                    <a:bodyPr/>
                    <a:lstStyle/>
                    <a:p>
                      <a:r>
                        <a:rPr kumimoji="1" lang="ja-JP" altLang="en-US" sz="1900" dirty="0" smtClean="0"/>
                        <a:t>ハッシュ</a:t>
                      </a:r>
                      <a:endParaRPr kumimoji="1" lang="en-US" altLang="ja-JP" sz="1900" dirty="0" smtClean="0"/>
                    </a:p>
                    <a:p>
                      <a:r>
                        <a:rPr kumimoji="1" lang="ja-JP" altLang="en-US" sz="1900" dirty="0" smtClean="0"/>
                        <a:t>テーブル</a:t>
                      </a:r>
                      <a:r>
                        <a:rPr kumimoji="1" lang="en-US" altLang="ja-JP" sz="1900" dirty="0" smtClean="0"/>
                        <a:t>2</a:t>
                      </a:r>
                      <a:endParaRPr kumimoji="1" lang="ja-JP" altLang="en-US" sz="1900" dirty="0"/>
                    </a:p>
                  </a:txBody>
                  <a:tcPr marL="94523" marR="94523" marT="47261" marB="47261">
                    <a:lnL w="9525"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tcPr>
                </a:tc>
                <a:tc>
                  <a:txBody>
                    <a:bodyPr/>
                    <a:lstStyle/>
                    <a:p>
                      <a:endParaRPr kumimoji="1" lang="ja-JP" altLang="en-US" sz="1900" dirty="0"/>
                    </a:p>
                  </a:txBody>
                  <a:tcPr marL="94523" marR="94523" marT="47261" marB="472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900" dirty="0"/>
                    </a:p>
                  </a:txBody>
                  <a:tcPr marL="94523" marR="94523" marT="47261" marB="472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900" dirty="0"/>
                    </a:p>
                  </a:txBody>
                  <a:tcPr marL="94523" marR="94523" marT="47261" marB="472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900" dirty="0"/>
                    </a:p>
                  </a:txBody>
                  <a:tcPr marL="94523" marR="94523" marT="47261" marB="472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900" dirty="0"/>
                    </a:p>
                  </a:txBody>
                  <a:tcPr marL="94523" marR="94523" marT="47261" marB="472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2" name="タイトル 1"/>
          <p:cNvSpPr>
            <a:spLocks noGrp="1"/>
          </p:cNvSpPr>
          <p:nvPr>
            <p:ph type="title"/>
          </p:nvPr>
        </p:nvSpPr>
        <p:spPr/>
        <p:txBody>
          <a:bodyPr/>
          <a:lstStyle/>
          <a:p>
            <a:r>
              <a:rPr lang="ja-JP" altLang="en-US" dirty="0"/>
              <a:t>衝突確率に影響を</a:t>
            </a:r>
            <a:r>
              <a:rPr lang="ja-JP" altLang="en-US" dirty="0" smtClean="0"/>
              <a:t>与える</a:t>
            </a:r>
            <a:r>
              <a:rPr lang="en-US" altLang="ja-JP" dirty="0" smtClean="0"/>
              <a:t/>
            </a:r>
            <a:br>
              <a:rPr lang="en-US" altLang="ja-JP" dirty="0" smtClean="0"/>
            </a:br>
            <a:r>
              <a:rPr lang="en-US" altLang="ja-JP" dirty="0" smtClean="0"/>
              <a:t>FALCONN</a:t>
            </a:r>
            <a:r>
              <a:rPr lang="ja-JP" altLang="en-US" dirty="0" smtClean="0"/>
              <a:t>のパラメータ</a:t>
            </a:r>
            <a:r>
              <a:rPr lang="en-US" altLang="ja-JP" dirty="0" smtClean="0"/>
              <a:t>(2/3</a:t>
            </a:r>
            <a:r>
              <a:rPr lang="en-US" altLang="ja-JP" dirty="0"/>
              <a:t>)</a:t>
            </a:r>
            <a:endParaRPr kumimoji="1" lang="ja-JP" altLang="en-US" dirty="0"/>
          </a:p>
        </p:txBody>
      </p:sp>
      <p:sp>
        <p:nvSpPr>
          <p:cNvPr id="6" name="円/楕円 6"/>
          <p:cNvSpPr/>
          <p:nvPr/>
        </p:nvSpPr>
        <p:spPr>
          <a:xfrm>
            <a:off x="1798559" y="4812725"/>
            <a:ext cx="1472140" cy="638953"/>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600" dirty="0" smtClean="0"/>
              <a:t>クローン</a:t>
            </a:r>
            <a:r>
              <a:rPr kumimoji="1" lang="en-US" altLang="ja-JP" sz="1600" dirty="0" smtClean="0"/>
              <a:t>A</a:t>
            </a:r>
            <a:endParaRPr kumimoji="1" lang="ja-JP" altLang="en-US" sz="1600" dirty="0"/>
          </a:p>
        </p:txBody>
      </p:sp>
      <p:sp>
        <p:nvSpPr>
          <p:cNvPr id="7" name="円/楕円 9"/>
          <p:cNvSpPr/>
          <p:nvPr/>
        </p:nvSpPr>
        <p:spPr>
          <a:xfrm>
            <a:off x="4025663" y="4812725"/>
            <a:ext cx="1547535" cy="638953"/>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600" dirty="0" smtClean="0"/>
              <a:t>クローン</a:t>
            </a:r>
            <a:r>
              <a:rPr lang="en-US" altLang="ja-JP" sz="1600" dirty="0" smtClean="0"/>
              <a:t>B</a:t>
            </a:r>
            <a:endParaRPr kumimoji="1" lang="ja-JP" altLang="en-US" sz="1600" dirty="0"/>
          </a:p>
        </p:txBody>
      </p:sp>
      <p:sp>
        <p:nvSpPr>
          <p:cNvPr id="8" name="円/楕円 10"/>
          <p:cNvSpPr/>
          <p:nvPr/>
        </p:nvSpPr>
        <p:spPr>
          <a:xfrm>
            <a:off x="6828482" y="4797253"/>
            <a:ext cx="1483732" cy="638953"/>
          </a:xfrm>
          <a:prstGeom prst="ellipse">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1600" dirty="0" smtClean="0"/>
              <a:t>クローン</a:t>
            </a:r>
            <a:r>
              <a:rPr lang="en-US" altLang="ja-JP" sz="1600" dirty="0" smtClean="0"/>
              <a:t>C</a:t>
            </a:r>
            <a:endParaRPr kumimoji="1" lang="ja-JP" altLang="en-US" sz="1600" dirty="0"/>
          </a:p>
        </p:txBody>
      </p:sp>
      <p:sp>
        <p:nvSpPr>
          <p:cNvPr id="9" name="曲折矢印 8"/>
          <p:cNvSpPr/>
          <p:nvPr/>
        </p:nvSpPr>
        <p:spPr>
          <a:xfrm rot="5400000">
            <a:off x="3176438" y="5026629"/>
            <a:ext cx="543905" cy="531584"/>
          </a:xfrm>
          <a:prstGeom prst="bentArrow">
            <a:avLst>
              <a:gd name="adj1" fmla="val 16060"/>
              <a:gd name="adj2" fmla="val 25000"/>
              <a:gd name="adj3" fmla="val 30960"/>
              <a:gd name="adj4" fmla="val 43750"/>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sz="1600">
              <a:solidFill>
                <a:schemeClr val="tx1"/>
              </a:solidFill>
            </a:endParaRPr>
          </a:p>
        </p:txBody>
      </p:sp>
      <p:sp>
        <p:nvSpPr>
          <p:cNvPr id="10" name="曲折矢印 9"/>
          <p:cNvSpPr/>
          <p:nvPr/>
        </p:nvSpPr>
        <p:spPr>
          <a:xfrm rot="16200000" flipH="1">
            <a:off x="3788817" y="5026629"/>
            <a:ext cx="543905" cy="531584"/>
          </a:xfrm>
          <a:prstGeom prst="bentArrow">
            <a:avLst>
              <a:gd name="adj1" fmla="val 16060"/>
              <a:gd name="adj2" fmla="val 25000"/>
              <a:gd name="adj3" fmla="val 30960"/>
              <a:gd name="adj4" fmla="val 43750"/>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sz="1600">
              <a:solidFill>
                <a:schemeClr val="tx1"/>
              </a:solidFill>
            </a:endParaRPr>
          </a:p>
        </p:txBody>
      </p:sp>
      <p:sp>
        <p:nvSpPr>
          <p:cNvPr id="11" name="曲折矢印 10"/>
          <p:cNvSpPr/>
          <p:nvPr/>
        </p:nvSpPr>
        <p:spPr>
          <a:xfrm rot="16200000" flipH="1">
            <a:off x="6579288" y="5017802"/>
            <a:ext cx="543907" cy="531586"/>
          </a:xfrm>
          <a:prstGeom prst="bentArrow">
            <a:avLst>
              <a:gd name="adj1" fmla="val 16060"/>
              <a:gd name="adj2" fmla="val 25000"/>
              <a:gd name="adj3" fmla="val 30960"/>
              <a:gd name="adj4" fmla="val 43750"/>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sz="1600">
              <a:solidFill>
                <a:schemeClr val="tx1"/>
              </a:solidFill>
            </a:endParaRPr>
          </a:p>
        </p:txBody>
      </p:sp>
      <p:sp>
        <p:nvSpPr>
          <p:cNvPr id="17" name="曲折矢印 16"/>
          <p:cNvSpPr/>
          <p:nvPr/>
        </p:nvSpPr>
        <p:spPr>
          <a:xfrm rot="16200000" flipV="1">
            <a:off x="3321411" y="4396504"/>
            <a:ext cx="543905" cy="864598"/>
          </a:xfrm>
          <a:prstGeom prst="bentArrow">
            <a:avLst>
              <a:gd name="adj1" fmla="val 16060"/>
              <a:gd name="adj2" fmla="val 25000"/>
              <a:gd name="adj3" fmla="val 30960"/>
              <a:gd name="adj4" fmla="val 43750"/>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sz="1600">
              <a:solidFill>
                <a:schemeClr val="tx1"/>
              </a:solidFill>
            </a:endParaRPr>
          </a:p>
        </p:txBody>
      </p:sp>
      <p:sp>
        <p:nvSpPr>
          <p:cNvPr id="18" name="曲折矢印 17"/>
          <p:cNvSpPr/>
          <p:nvPr/>
        </p:nvSpPr>
        <p:spPr>
          <a:xfrm rot="16200000" flipV="1">
            <a:off x="5489362" y="4566203"/>
            <a:ext cx="575351" cy="556644"/>
          </a:xfrm>
          <a:prstGeom prst="bentArrow">
            <a:avLst>
              <a:gd name="adj1" fmla="val 16060"/>
              <a:gd name="adj2" fmla="val 25000"/>
              <a:gd name="adj3" fmla="val 30960"/>
              <a:gd name="adj4" fmla="val 43750"/>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sz="1600">
              <a:solidFill>
                <a:schemeClr val="tx1"/>
              </a:solidFill>
            </a:endParaRPr>
          </a:p>
        </p:txBody>
      </p:sp>
      <p:sp>
        <p:nvSpPr>
          <p:cNvPr id="19" name="曲折矢印 18"/>
          <p:cNvSpPr/>
          <p:nvPr/>
        </p:nvSpPr>
        <p:spPr>
          <a:xfrm rot="16200000">
            <a:off x="6597359" y="4577970"/>
            <a:ext cx="507766" cy="531586"/>
          </a:xfrm>
          <a:prstGeom prst="bentArrow">
            <a:avLst>
              <a:gd name="adj1" fmla="val 16060"/>
              <a:gd name="adj2" fmla="val 25000"/>
              <a:gd name="adj3" fmla="val 30960"/>
              <a:gd name="adj4" fmla="val 43750"/>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sz="1600">
              <a:solidFill>
                <a:schemeClr val="tx1"/>
              </a:solidFill>
            </a:endParaRPr>
          </a:p>
        </p:txBody>
      </p:sp>
      <p:sp>
        <p:nvSpPr>
          <p:cNvPr id="4" name="日付プレースホルダー 3"/>
          <p:cNvSpPr>
            <a:spLocks noGrp="1"/>
          </p:cNvSpPr>
          <p:nvPr>
            <p:ph type="dt" sz="half" idx="10"/>
          </p:nvPr>
        </p:nvSpPr>
        <p:spPr/>
        <p:txBody>
          <a:bodyPr/>
          <a:lstStyle/>
          <a:p>
            <a:fld id="{C3615AC9-B313-4A4C-A768-67488C9CFAE9}" type="datetime1">
              <a:rPr lang="ja-JP" altLang="en-US" smtClean="0"/>
              <a:t>2018/8/30</a:t>
            </a:fld>
            <a:endParaRPr lang="en-US" altLang="ja-JP"/>
          </a:p>
        </p:txBody>
      </p:sp>
      <p:sp>
        <p:nvSpPr>
          <p:cNvPr id="12" name="スライド番号プレースホルダー 11"/>
          <p:cNvSpPr>
            <a:spLocks noGrp="1"/>
          </p:cNvSpPr>
          <p:nvPr>
            <p:ph type="sldNum" sz="quarter" idx="12"/>
          </p:nvPr>
        </p:nvSpPr>
        <p:spPr/>
        <p:txBody>
          <a:bodyPr/>
          <a:lstStyle/>
          <a:p>
            <a:fld id="{9F5033E9-932D-4E41-95C3-341F9A6DAE17}" type="slidenum">
              <a:rPr lang="en-US" altLang="ja-JP" smtClean="0"/>
              <a:pPr/>
              <a:t>11</a:t>
            </a:fld>
            <a:endParaRPr lang="en-US" altLang="ja-JP"/>
          </a:p>
        </p:txBody>
      </p:sp>
      <mc:AlternateContent xmlns:mc="http://schemas.openxmlformats.org/markup-compatibility/2006" xmlns:a14="http://schemas.microsoft.com/office/drawing/2010/main">
        <mc:Choice Requires="a14">
          <p:sp>
            <p:nvSpPr>
              <p:cNvPr id="21" name="テキスト ボックス 20"/>
              <p:cNvSpPr txBox="1"/>
              <p:nvPr/>
            </p:nvSpPr>
            <p:spPr>
              <a:xfrm>
                <a:off x="3643306" y="6195953"/>
                <a:ext cx="1846275"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kumimoji="1" lang="en-US" altLang="ja-JP" sz="2000" b="0" i="1" smtClean="0">
                          <a:latin typeface="Cambria Math" panose="02040503050406030204" pitchFamily="18" charset="0"/>
                        </a:rPr>
                        <m:t>𝑇</m:t>
                      </m:r>
                      <m:r>
                        <a:rPr kumimoji="1" lang="en-US" altLang="ja-JP" sz="2000" b="0" i="1" smtClean="0">
                          <a:latin typeface="Cambria Math" panose="02040503050406030204" pitchFamily="18" charset="0"/>
                        </a:rPr>
                        <m:t>=5      </m:t>
                      </m:r>
                      <m:r>
                        <a:rPr kumimoji="1" lang="en-US" altLang="ja-JP" sz="2000" b="0" i="1" smtClean="0">
                          <a:latin typeface="Cambria Math" panose="02040503050406030204" pitchFamily="18" charset="0"/>
                        </a:rPr>
                        <m:t>𝐿</m:t>
                      </m:r>
                      <m:r>
                        <a:rPr kumimoji="1" lang="en-US" altLang="ja-JP" sz="2000" b="0" i="1" smtClean="0">
                          <a:latin typeface="Cambria Math" panose="02040503050406030204" pitchFamily="18" charset="0"/>
                        </a:rPr>
                        <m:t>=1</m:t>
                      </m:r>
                    </m:oMath>
                  </m:oMathPara>
                </a14:m>
                <a:endParaRPr kumimoji="1" lang="ja-JP" altLang="en-US" sz="2000" dirty="0"/>
              </a:p>
            </p:txBody>
          </p:sp>
        </mc:Choice>
        <mc:Fallback xmlns="">
          <p:sp>
            <p:nvSpPr>
              <p:cNvPr id="21" name="テキスト ボックス 20"/>
              <p:cNvSpPr txBox="1">
                <a:spLocks noRot="1" noChangeAspect="1" noMove="1" noResize="1" noEditPoints="1" noAdjustHandles="1" noChangeArrowheads="1" noChangeShapeType="1" noTextEdit="1"/>
              </p:cNvSpPr>
              <p:nvPr/>
            </p:nvSpPr>
            <p:spPr>
              <a:xfrm>
                <a:off x="3643306" y="6195953"/>
                <a:ext cx="1846275" cy="400110"/>
              </a:xfrm>
              <a:prstGeom prst="rect">
                <a:avLst/>
              </a:prstGeom>
              <a:blipFill>
                <a:blip r:embed="rId5"/>
                <a:stretch>
                  <a:fillRect/>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2340339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par>
                                <p:cTn id="15" presetID="1" presetClass="exit" presetSubtype="0" fill="hold" grpId="0" nodeType="withEffect">
                                  <p:stCondLst>
                                    <p:cond delay="0"/>
                                  </p:stCondLst>
                                  <p:childTnLst>
                                    <p:set>
                                      <p:cBhvr>
                                        <p:cTn id="16" dur="1" fill="hold">
                                          <p:stCondLst>
                                            <p:cond delay="0"/>
                                          </p:stCondLst>
                                        </p:cTn>
                                        <p:tgtEl>
                                          <p:spTgt spid="2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17" grpId="0" animBg="1"/>
      <p:bldP spid="18" grpId="0" animBg="1"/>
      <p:bldP spid="19" grpId="0" animBg="1"/>
      <p:bldP spid="2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衝突確率に影響を与える</a:t>
            </a:r>
            <a:r>
              <a:rPr lang="en-US" altLang="ja-JP" dirty="0"/>
              <a:t/>
            </a:r>
            <a:br>
              <a:rPr lang="en-US" altLang="ja-JP" dirty="0"/>
            </a:br>
            <a:r>
              <a:rPr lang="en-US" altLang="ja-JP" dirty="0"/>
              <a:t>FALCONN</a:t>
            </a:r>
            <a:r>
              <a:rPr lang="ja-JP" altLang="en-US" dirty="0"/>
              <a:t>のパラメータ</a:t>
            </a:r>
            <a:r>
              <a:rPr lang="en-US" altLang="ja-JP" dirty="0" smtClean="0"/>
              <a:t>(3/3</a:t>
            </a:r>
            <a:r>
              <a:rPr lang="en-US" altLang="ja-JP" dirty="0"/>
              <a:t>)</a:t>
            </a:r>
            <a:endParaRPr kumimoji="1" lang="ja-JP" altLang="en-US" dirty="0"/>
          </a:p>
        </p:txBody>
      </p:sp>
      <mc:AlternateContent xmlns:mc="http://schemas.openxmlformats.org/markup-compatibility/2006">
        <mc:Choice xmlns:a14="http://schemas.microsoft.com/office/drawing/2010/main" Requires="a14">
          <p:sp>
            <p:nvSpPr>
              <p:cNvPr id="3" name="コンテンツ プレースホルダー 2"/>
              <p:cNvSpPr>
                <a:spLocks noGrp="1"/>
              </p:cNvSpPr>
              <p:nvPr>
                <p:ph idx="1"/>
              </p:nvPr>
            </p:nvSpPr>
            <p:spPr>
              <a:xfrm>
                <a:off x="457200" y="1600200"/>
                <a:ext cx="8564880" cy="4525963"/>
              </a:xfrm>
            </p:spPr>
            <p:txBody>
              <a:bodyPr/>
              <a:lstStyle/>
              <a:p>
                <a:r>
                  <a:rPr lang="ja-JP" altLang="en-US" sz="2400" dirty="0"/>
                  <a:t>ハッシュテーブル数</a:t>
                </a:r>
                <a:r>
                  <a:rPr lang="en-US" altLang="ja-JP" sz="2400" dirty="0"/>
                  <a:t> </a:t>
                </a:r>
                <a14:m>
                  <m:oMath xmlns:m="http://schemas.openxmlformats.org/officeDocument/2006/math">
                    <m:r>
                      <a:rPr lang="en-US" altLang="ja-JP" sz="2400" i="1">
                        <a:latin typeface="Cambria Math" panose="02040503050406030204" pitchFamily="18" charset="0"/>
                      </a:rPr>
                      <m:t>𝐿</m:t>
                    </m:r>
                  </m:oMath>
                </a14:m>
                <a:endParaRPr lang="en-US" altLang="ja-JP" sz="2400" dirty="0"/>
              </a:p>
              <a:p>
                <a:pPr lvl="1"/>
                <a:r>
                  <a:rPr lang="ja-JP" altLang="en-US" sz="2000" dirty="0"/>
                  <a:t>複数個用意し，いずれかで衝突する</a:t>
                </a:r>
                <a:r>
                  <a:rPr lang="ja-JP" altLang="en-US" sz="2000" dirty="0"/>
                  <a:t>とクローンペアの候補と</a:t>
                </a:r>
                <a:r>
                  <a:rPr lang="ja-JP" altLang="en-US" sz="2000" dirty="0"/>
                  <a:t>なる</a:t>
                </a:r>
                <a:endParaRPr lang="en-US" altLang="ja-JP" sz="2000" dirty="0"/>
              </a:p>
              <a:p>
                <a:r>
                  <a:rPr lang="ja-JP" altLang="en-US" sz="2400" dirty="0"/>
                  <a:t>区画の分割数 </a:t>
                </a:r>
                <a14:m>
                  <m:oMath xmlns:m="http://schemas.openxmlformats.org/officeDocument/2006/math">
                    <m:r>
                      <a:rPr lang="en-US" altLang="ja-JP" sz="2400" i="1">
                        <a:latin typeface="Cambria Math" panose="02040503050406030204" pitchFamily="18" charset="0"/>
                      </a:rPr>
                      <m:t>𝑇</m:t>
                    </m:r>
                  </m:oMath>
                </a14:m>
                <a:endParaRPr lang="en-US" altLang="ja-JP" sz="2400" dirty="0"/>
              </a:p>
              <a:p>
                <a:pPr lvl="1"/>
                <a:r>
                  <a:rPr lang="ja-JP" altLang="en-US" sz="2000" dirty="0"/>
                  <a:t>分割数を増やすと，区画の幅が狭くなり，衝突しずらく</a:t>
                </a:r>
                <a:r>
                  <a:rPr lang="ja-JP" altLang="en-US" sz="2000" dirty="0" smtClean="0"/>
                  <a:t>なる</a:t>
                </a:r>
                <a:endParaRPr lang="en-US" altLang="ja-JP" sz="2000" dirty="0"/>
              </a:p>
            </p:txBody>
          </p:sp>
        </mc:Choice>
        <mc:Fallback>
          <p:sp>
            <p:nvSpPr>
              <p:cNvPr id="3" name="コンテンツ プレースホルダー 2"/>
              <p:cNvSpPr>
                <a:spLocks noGrp="1" noRot="1" noChangeAspect="1" noMove="1" noResize="1" noEditPoints="1" noAdjustHandles="1" noChangeArrowheads="1" noChangeShapeType="1" noTextEdit="1"/>
              </p:cNvSpPr>
              <p:nvPr>
                <p:ph idx="1"/>
              </p:nvPr>
            </p:nvSpPr>
            <p:spPr>
              <a:xfrm>
                <a:off x="457200" y="1600200"/>
                <a:ext cx="8564880" cy="4525963"/>
              </a:xfrm>
              <a:blipFill>
                <a:blip r:embed="rId2"/>
                <a:stretch>
                  <a:fillRect l="-925" t="-1482"/>
                </a:stretch>
              </a:blipFill>
            </p:spPr>
            <p:txBody>
              <a:bodyPr/>
              <a:lstStyle/>
              <a:p>
                <a:r>
                  <a:rPr lang="ja-JP" altLang="en-US">
                    <a:noFill/>
                  </a:rPr>
                  <a:t> </a:t>
                </a:r>
              </a:p>
            </p:txBody>
          </p:sp>
        </mc:Fallback>
      </mc:AlternateContent>
      <p:graphicFrame>
        <p:nvGraphicFramePr>
          <p:cNvPr id="4" name="表 3"/>
          <p:cNvGraphicFramePr>
            <a:graphicFrameLocks noGrp="1"/>
          </p:cNvGraphicFramePr>
          <p:nvPr>
            <p:extLst>
              <p:ext uri="{D42A27DB-BD31-4B8C-83A1-F6EECF244321}">
                <p14:modId xmlns:p14="http://schemas.microsoft.com/office/powerpoint/2010/main" val="3074284027"/>
              </p:ext>
            </p:extLst>
          </p:nvPr>
        </p:nvGraphicFramePr>
        <p:xfrm>
          <a:off x="1104871" y="5452521"/>
          <a:ext cx="6407159" cy="673642"/>
        </p:xfrm>
        <a:graphic>
          <a:graphicData uri="http://schemas.openxmlformats.org/drawingml/2006/table">
            <a:tbl>
              <a:tblPr firstRow="1" bandRow="1">
                <a:tableStyleId>{5940675A-B579-460E-94D1-54222C63F5DA}</a:tableStyleId>
              </a:tblPr>
              <a:tblGrid>
                <a:gridCol w="1394083">
                  <a:extLst>
                    <a:ext uri="{9D8B030D-6E8A-4147-A177-3AD203B41FA5}">
                      <a16:colId xmlns:a16="http://schemas.microsoft.com/office/drawing/2014/main" val="20000"/>
                    </a:ext>
                  </a:extLst>
                </a:gridCol>
                <a:gridCol w="1253269">
                  <a:extLst>
                    <a:ext uri="{9D8B030D-6E8A-4147-A177-3AD203B41FA5}">
                      <a16:colId xmlns:a16="http://schemas.microsoft.com/office/drawing/2014/main" val="20001"/>
                    </a:ext>
                  </a:extLst>
                </a:gridCol>
                <a:gridCol w="1253269">
                  <a:extLst>
                    <a:ext uri="{9D8B030D-6E8A-4147-A177-3AD203B41FA5}">
                      <a16:colId xmlns:a16="http://schemas.microsoft.com/office/drawing/2014/main" val="20002"/>
                    </a:ext>
                  </a:extLst>
                </a:gridCol>
                <a:gridCol w="1253269">
                  <a:extLst>
                    <a:ext uri="{9D8B030D-6E8A-4147-A177-3AD203B41FA5}">
                      <a16:colId xmlns:a16="http://schemas.microsoft.com/office/drawing/2014/main" val="20003"/>
                    </a:ext>
                  </a:extLst>
                </a:gridCol>
                <a:gridCol w="1253269">
                  <a:extLst>
                    <a:ext uri="{9D8B030D-6E8A-4147-A177-3AD203B41FA5}">
                      <a16:colId xmlns:a16="http://schemas.microsoft.com/office/drawing/2014/main" val="20004"/>
                    </a:ext>
                  </a:extLst>
                </a:gridCol>
              </a:tblGrid>
              <a:tr h="383343">
                <a:tc>
                  <a:txBody>
                    <a:bodyPr/>
                    <a:lstStyle/>
                    <a:p>
                      <a:endParaRPr kumimoji="1" lang="en-US" altLang="ja-JP" sz="1900" dirty="0" smtClean="0"/>
                    </a:p>
                    <a:p>
                      <a:endParaRPr kumimoji="1" lang="ja-JP" altLang="en-US" sz="1900" dirty="0"/>
                    </a:p>
                  </a:txBody>
                  <a:tcPr marL="94523" marR="94523" marT="47261" marB="47261">
                    <a:lnL w="9525"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tcPr>
                </a:tc>
                <a:tc>
                  <a:txBody>
                    <a:bodyPr/>
                    <a:lstStyle/>
                    <a:p>
                      <a:endParaRPr kumimoji="1" lang="ja-JP" altLang="en-US" sz="1900" dirty="0"/>
                    </a:p>
                  </a:txBody>
                  <a:tcPr marL="94523" marR="94523" marT="47261" marB="472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900" dirty="0"/>
                    </a:p>
                  </a:txBody>
                  <a:tcPr marL="94523" marR="94523" marT="47261" marB="472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900" dirty="0"/>
                    </a:p>
                  </a:txBody>
                  <a:tcPr marL="94523" marR="94523" marT="47261" marB="472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900" dirty="0"/>
                    </a:p>
                  </a:txBody>
                  <a:tcPr marL="94523" marR="94523" marT="47261" marB="472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5" name="表 4"/>
          <p:cNvGraphicFramePr>
            <a:graphicFrameLocks noGrp="1"/>
          </p:cNvGraphicFramePr>
          <p:nvPr>
            <p:extLst>
              <p:ext uri="{D42A27DB-BD31-4B8C-83A1-F6EECF244321}">
                <p14:modId xmlns:p14="http://schemas.microsoft.com/office/powerpoint/2010/main" val="2601947379"/>
              </p:ext>
            </p:extLst>
          </p:nvPr>
        </p:nvGraphicFramePr>
        <p:xfrm>
          <a:off x="457200" y="5449848"/>
          <a:ext cx="7660428" cy="673642"/>
        </p:xfrm>
        <a:graphic>
          <a:graphicData uri="http://schemas.openxmlformats.org/drawingml/2006/table">
            <a:tbl>
              <a:tblPr firstRow="1" bandRow="1">
                <a:tableStyleId>{5940675A-B579-460E-94D1-54222C63F5DA}</a:tableStyleId>
              </a:tblPr>
              <a:tblGrid>
                <a:gridCol w="1394083">
                  <a:extLst>
                    <a:ext uri="{9D8B030D-6E8A-4147-A177-3AD203B41FA5}">
                      <a16:colId xmlns:a16="http://schemas.microsoft.com/office/drawing/2014/main" val="20000"/>
                    </a:ext>
                  </a:extLst>
                </a:gridCol>
                <a:gridCol w="1253269">
                  <a:extLst>
                    <a:ext uri="{9D8B030D-6E8A-4147-A177-3AD203B41FA5}">
                      <a16:colId xmlns:a16="http://schemas.microsoft.com/office/drawing/2014/main" val="20001"/>
                    </a:ext>
                  </a:extLst>
                </a:gridCol>
                <a:gridCol w="1253269">
                  <a:extLst>
                    <a:ext uri="{9D8B030D-6E8A-4147-A177-3AD203B41FA5}">
                      <a16:colId xmlns:a16="http://schemas.microsoft.com/office/drawing/2014/main" val="20002"/>
                    </a:ext>
                  </a:extLst>
                </a:gridCol>
                <a:gridCol w="1253269">
                  <a:extLst>
                    <a:ext uri="{9D8B030D-6E8A-4147-A177-3AD203B41FA5}">
                      <a16:colId xmlns:a16="http://schemas.microsoft.com/office/drawing/2014/main" val="20003"/>
                    </a:ext>
                  </a:extLst>
                </a:gridCol>
                <a:gridCol w="1253269">
                  <a:extLst>
                    <a:ext uri="{9D8B030D-6E8A-4147-A177-3AD203B41FA5}">
                      <a16:colId xmlns:a16="http://schemas.microsoft.com/office/drawing/2014/main" val="20004"/>
                    </a:ext>
                  </a:extLst>
                </a:gridCol>
                <a:gridCol w="1253269">
                  <a:extLst>
                    <a:ext uri="{9D8B030D-6E8A-4147-A177-3AD203B41FA5}">
                      <a16:colId xmlns:a16="http://schemas.microsoft.com/office/drawing/2014/main" val="20005"/>
                    </a:ext>
                  </a:extLst>
                </a:gridCol>
              </a:tblGrid>
              <a:tr h="383343">
                <a:tc>
                  <a:txBody>
                    <a:bodyPr/>
                    <a:lstStyle/>
                    <a:p>
                      <a:r>
                        <a:rPr kumimoji="1" lang="ja-JP" altLang="en-US" sz="1900" dirty="0" smtClean="0"/>
                        <a:t>ハッシュ</a:t>
                      </a:r>
                      <a:endParaRPr kumimoji="1" lang="en-US" altLang="ja-JP" sz="1900" dirty="0" smtClean="0"/>
                    </a:p>
                    <a:p>
                      <a:r>
                        <a:rPr kumimoji="1" lang="ja-JP" altLang="en-US" sz="1900" dirty="0" smtClean="0"/>
                        <a:t>テーブル</a:t>
                      </a:r>
                      <a:r>
                        <a:rPr kumimoji="1" lang="en-US" altLang="ja-JP" sz="1900" dirty="0" smtClean="0"/>
                        <a:t>1</a:t>
                      </a:r>
                      <a:endParaRPr kumimoji="1" lang="ja-JP" altLang="en-US" sz="1900" dirty="0"/>
                    </a:p>
                  </a:txBody>
                  <a:tcPr marL="94523" marR="94523" marT="47261" marB="47261">
                    <a:lnL w="9525"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tcPr>
                </a:tc>
                <a:tc>
                  <a:txBody>
                    <a:bodyPr/>
                    <a:lstStyle/>
                    <a:p>
                      <a:endParaRPr kumimoji="1" lang="ja-JP" altLang="en-US" sz="1900" dirty="0"/>
                    </a:p>
                  </a:txBody>
                  <a:tcPr marL="94523" marR="94523" marT="47261" marB="472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900" dirty="0"/>
                    </a:p>
                  </a:txBody>
                  <a:tcPr marL="94523" marR="94523" marT="47261" marB="472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900" dirty="0"/>
                    </a:p>
                  </a:txBody>
                  <a:tcPr marL="94523" marR="94523" marT="47261" marB="472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900" dirty="0"/>
                    </a:p>
                  </a:txBody>
                  <a:tcPr marL="94523" marR="94523" marT="47261" marB="472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900" dirty="0"/>
                    </a:p>
                  </a:txBody>
                  <a:tcPr marL="94523" marR="94523" marT="47261" marB="472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6" name="円/楕円 6"/>
          <p:cNvSpPr/>
          <p:nvPr/>
        </p:nvSpPr>
        <p:spPr>
          <a:xfrm>
            <a:off x="1798559" y="4810052"/>
            <a:ext cx="1472140" cy="638953"/>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600" dirty="0"/>
              <a:t>クローン</a:t>
            </a:r>
            <a:r>
              <a:rPr kumimoji="1" lang="en-US" altLang="ja-JP" sz="1600" dirty="0" smtClean="0"/>
              <a:t>A</a:t>
            </a:r>
            <a:endParaRPr kumimoji="1" lang="ja-JP" altLang="en-US" sz="1600" dirty="0"/>
          </a:p>
        </p:txBody>
      </p:sp>
      <p:sp>
        <p:nvSpPr>
          <p:cNvPr id="7" name="円/楕円 9"/>
          <p:cNvSpPr/>
          <p:nvPr/>
        </p:nvSpPr>
        <p:spPr>
          <a:xfrm>
            <a:off x="4025663" y="4810052"/>
            <a:ext cx="1547535" cy="638953"/>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600" dirty="0" smtClean="0"/>
              <a:t>クローン</a:t>
            </a:r>
            <a:r>
              <a:rPr kumimoji="1" lang="en-US" altLang="ja-JP" sz="1600" dirty="0" smtClean="0"/>
              <a:t>B</a:t>
            </a:r>
            <a:endParaRPr kumimoji="1" lang="ja-JP" altLang="en-US" sz="1600" dirty="0"/>
          </a:p>
        </p:txBody>
      </p:sp>
      <p:sp>
        <p:nvSpPr>
          <p:cNvPr id="9" name="曲折矢印 8"/>
          <p:cNvSpPr/>
          <p:nvPr/>
        </p:nvSpPr>
        <p:spPr>
          <a:xfrm rot="5400000">
            <a:off x="3176438" y="5023956"/>
            <a:ext cx="543905" cy="531584"/>
          </a:xfrm>
          <a:prstGeom prst="bentArrow">
            <a:avLst>
              <a:gd name="adj1" fmla="val 16060"/>
              <a:gd name="adj2" fmla="val 25000"/>
              <a:gd name="adj3" fmla="val 30960"/>
              <a:gd name="adj4" fmla="val 43750"/>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sz="1600">
              <a:solidFill>
                <a:schemeClr val="tx1"/>
              </a:solidFill>
            </a:endParaRPr>
          </a:p>
        </p:txBody>
      </p:sp>
      <p:sp>
        <p:nvSpPr>
          <p:cNvPr id="10" name="曲折矢印 9"/>
          <p:cNvSpPr/>
          <p:nvPr/>
        </p:nvSpPr>
        <p:spPr>
          <a:xfrm rot="16200000" flipH="1">
            <a:off x="3788817" y="5023956"/>
            <a:ext cx="543905" cy="531584"/>
          </a:xfrm>
          <a:prstGeom prst="bentArrow">
            <a:avLst>
              <a:gd name="adj1" fmla="val 16060"/>
              <a:gd name="adj2" fmla="val 25000"/>
              <a:gd name="adj3" fmla="val 30960"/>
              <a:gd name="adj4" fmla="val 43750"/>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sz="1600">
              <a:solidFill>
                <a:schemeClr val="tx1"/>
              </a:solidFill>
            </a:endParaRPr>
          </a:p>
        </p:txBody>
      </p:sp>
      <p:sp>
        <p:nvSpPr>
          <p:cNvPr id="11" name="曲折矢印 10"/>
          <p:cNvSpPr/>
          <p:nvPr/>
        </p:nvSpPr>
        <p:spPr>
          <a:xfrm rot="16200000" flipH="1">
            <a:off x="6579288" y="5015129"/>
            <a:ext cx="543907" cy="531586"/>
          </a:xfrm>
          <a:prstGeom prst="bentArrow">
            <a:avLst>
              <a:gd name="adj1" fmla="val 16060"/>
              <a:gd name="adj2" fmla="val 25000"/>
              <a:gd name="adj3" fmla="val 30960"/>
              <a:gd name="adj4" fmla="val 43750"/>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sz="1600">
              <a:solidFill>
                <a:schemeClr val="tx1"/>
              </a:solidFill>
            </a:endParaRPr>
          </a:p>
        </p:txBody>
      </p:sp>
      <p:graphicFrame>
        <p:nvGraphicFramePr>
          <p:cNvPr id="12" name="表 11"/>
          <p:cNvGraphicFramePr>
            <a:graphicFrameLocks noGrp="1"/>
          </p:cNvGraphicFramePr>
          <p:nvPr>
            <p:extLst>
              <p:ext uri="{D42A27DB-BD31-4B8C-83A1-F6EECF244321}">
                <p14:modId xmlns:p14="http://schemas.microsoft.com/office/powerpoint/2010/main" val="2016957887"/>
              </p:ext>
            </p:extLst>
          </p:nvPr>
        </p:nvGraphicFramePr>
        <p:xfrm>
          <a:off x="1104871" y="4004916"/>
          <a:ext cx="6407159" cy="673642"/>
        </p:xfrm>
        <a:graphic>
          <a:graphicData uri="http://schemas.openxmlformats.org/drawingml/2006/table">
            <a:tbl>
              <a:tblPr firstRow="1" bandRow="1">
                <a:tableStyleId>{5940675A-B579-460E-94D1-54222C63F5DA}</a:tableStyleId>
              </a:tblPr>
              <a:tblGrid>
                <a:gridCol w="1394083">
                  <a:extLst>
                    <a:ext uri="{9D8B030D-6E8A-4147-A177-3AD203B41FA5}">
                      <a16:colId xmlns:a16="http://schemas.microsoft.com/office/drawing/2014/main" val="20000"/>
                    </a:ext>
                  </a:extLst>
                </a:gridCol>
                <a:gridCol w="1253269">
                  <a:extLst>
                    <a:ext uri="{9D8B030D-6E8A-4147-A177-3AD203B41FA5}">
                      <a16:colId xmlns:a16="http://schemas.microsoft.com/office/drawing/2014/main" val="20001"/>
                    </a:ext>
                  </a:extLst>
                </a:gridCol>
                <a:gridCol w="1253269">
                  <a:extLst>
                    <a:ext uri="{9D8B030D-6E8A-4147-A177-3AD203B41FA5}">
                      <a16:colId xmlns:a16="http://schemas.microsoft.com/office/drawing/2014/main" val="20002"/>
                    </a:ext>
                  </a:extLst>
                </a:gridCol>
                <a:gridCol w="1253269">
                  <a:extLst>
                    <a:ext uri="{9D8B030D-6E8A-4147-A177-3AD203B41FA5}">
                      <a16:colId xmlns:a16="http://schemas.microsoft.com/office/drawing/2014/main" val="20003"/>
                    </a:ext>
                  </a:extLst>
                </a:gridCol>
                <a:gridCol w="1253269">
                  <a:extLst>
                    <a:ext uri="{9D8B030D-6E8A-4147-A177-3AD203B41FA5}">
                      <a16:colId xmlns:a16="http://schemas.microsoft.com/office/drawing/2014/main" val="20004"/>
                    </a:ext>
                  </a:extLst>
                </a:gridCol>
              </a:tblGrid>
              <a:tr h="383343">
                <a:tc>
                  <a:txBody>
                    <a:bodyPr/>
                    <a:lstStyle/>
                    <a:p>
                      <a:endParaRPr kumimoji="1" lang="en-US" altLang="ja-JP" sz="1900" dirty="0" smtClean="0"/>
                    </a:p>
                    <a:p>
                      <a:endParaRPr kumimoji="1" lang="ja-JP" altLang="en-US" sz="1900" dirty="0"/>
                    </a:p>
                  </a:txBody>
                  <a:tcPr marL="94523" marR="94523" marT="47261" marB="47261">
                    <a:lnL w="9525"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tcPr>
                </a:tc>
                <a:tc>
                  <a:txBody>
                    <a:bodyPr/>
                    <a:lstStyle/>
                    <a:p>
                      <a:endParaRPr kumimoji="1" lang="ja-JP" altLang="en-US" sz="1900" dirty="0"/>
                    </a:p>
                  </a:txBody>
                  <a:tcPr marL="94523" marR="94523" marT="47261" marB="472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900" dirty="0"/>
                    </a:p>
                  </a:txBody>
                  <a:tcPr marL="94523" marR="94523" marT="47261" marB="472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900" dirty="0"/>
                    </a:p>
                  </a:txBody>
                  <a:tcPr marL="94523" marR="94523" marT="47261" marB="472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900" dirty="0"/>
                    </a:p>
                  </a:txBody>
                  <a:tcPr marL="94523" marR="94523" marT="47261" marB="472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13" name="表 12"/>
          <p:cNvGraphicFramePr>
            <a:graphicFrameLocks noGrp="1"/>
          </p:cNvGraphicFramePr>
          <p:nvPr>
            <p:extLst>
              <p:ext uri="{D42A27DB-BD31-4B8C-83A1-F6EECF244321}">
                <p14:modId xmlns:p14="http://schemas.microsoft.com/office/powerpoint/2010/main" val="574348605"/>
              </p:ext>
            </p:extLst>
          </p:nvPr>
        </p:nvGraphicFramePr>
        <p:xfrm>
          <a:off x="457200" y="4002243"/>
          <a:ext cx="7660428" cy="673642"/>
        </p:xfrm>
        <a:graphic>
          <a:graphicData uri="http://schemas.openxmlformats.org/drawingml/2006/table">
            <a:tbl>
              <a:tblPr firstRow="1" bandRow="1">
                <a:tableStyleId>{5940675A-B579-460E-94D1-54222C63F5DA}</a:tableStyleId>
              </a:tblPr>
              <a:tblGrid>
                <a:gridCol w="1394083">
                  <a:extLst>
                    <a:ext uri="{9D8B030D-6E8A-4147-A177-3AD203B41FA5}">
                      <a16:colId xmlns:a16="http://schemas.microsoft.com/office/drawing/2014/main" val="20000"/>
                    </a:ext>
                  </a:extLst>
                </a:gridCol>
                <a:gridCol w="1253269">
                  <a:extLst>
                    <a:ext uri="{9D8B030D-6E8A-4147-A177-3AD203B41FA5}">
                      <a16:colId xmlns:a16="http://schemas.microsoft.com/office/drawing/2014/main" val="20001"/>
                    </a:ext>
                  </a:extLst>
                </a:gridCol>
                <a:gridCol w="1253269">
                  <a:extLst>
                    <a:ext uri="{9D8B030D-6E8A-4147-A177-3AD203B41FA5}">
                      <a16:colId xmlns:a16="http://schemas.microsoft.com/office/drawing/2014/main" val="20002"/>
                    </a:ext>
                  </a:extLst>
                </a:gridCol>
                <a:gridCol w="1253269">
                  <a:extLst>
                    <a:ext uri="{9D8B030D-6E8A-4147-A177-3AD203B41FA5}">
                      <a16:colId xmlns:a16="http://schemas.microsoft.com/office/drawing/2014/main" val="20003"/>
                    </a:ext>
                  </a:extLst>
                </a:gridCol>
                <a:gridCol w="1253269">
                  <a:extLst>
                    <a:ext uri="{9D8B030D-6E8A-4147-A177-3AD203B41FA5}">
                      <a16:colId xmlns:a16="http://schemas.microsoft.com/office/drawing/2014/main" val="20004"/>
                    </a:ext>
                  </a:extLst>
                </a:gridCol>
                <a:gridCol w="1253269">
                  <a:extLst>
                    <a:ext uri="{9D8B030D-6E8A-4147-A177-3AD203B41FA5}">
                      <a16:colId xmlns:a16="http://schemas.microsoft.com/office/drawing/2014/main" val="20005"/>
                    </a:ext>
                  </a:extLst>
                </a:gridCol>
              </a:tblGrid>
              <a:tr h="383343">
                <a:tc>
                  <a:txBody>
                    <a:bodyPr/>
                    <a:lstStyle/>
                    <a:p>
                      <a:r>
                        <a:rPr kumimoji="1" lang="ja-JP" altLang="en-US" sz="1900" dirty="0" smtClean="0"/>
                        <a:t>ハッシュ</a:t>
                      </a:r>
                      <a:endParaRPr kumimoji="1" lang="en-US" altLang="ja-JP" sz="1900" dirty="0" smtClean="0"/>
                    </a:p>
                    <a:p>
                      <a:r>
                        <a:rPr kumimoji="1" lang="ja-JP" altLang="en-US" sz="1900" dirty="0" smtClean="0"/>
                        <a:t>テーブル</a:t>
                      </a:r>
                      <a:r>
                        <a:rPr kumimoji="1" lang="en-US" altLang="ja-JP" sz="1900" dirty="0" smtClean="0"/>
                        <a:t>2</a:t>
                      </a:r>
                      <a:endParaRPr kumimoji="1" lang="ja-JP" altLang="en-US" sz="1900" dirty="0"/>
                    </a:p>
                  </a:txBody>
                  <a:tcPr marL="94523" marR="94523" marT="47261" marB="47261">
                    <a:lnL w="9525"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tcPr>
                </a:tc>
                <a:tc>
                  <a:txBody>
                    <a:bodyPr/>
                    <a:lstStyle/>
                    <a:p>
                      <a:endParaRPr kumimoji="1" lang="ja-JP" altLang="en-US" sz="1900" dirty="0"/>
                    </a:p>
                  </a:txBody>
                  <a:tcPr marL="94523" marR="94523" marT="47261" marB="472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900" dirty="0"/>
                    </a:p>
                  </a:txBody>
                  <a:tcPr marL="94523" marR="94523" marT="47261" marB="472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900" dirty="0"/>
                    </a:p>
                  </a:txBody>
                  <a:tcPr marL="94523" marR="94523" marT="47261" marB="472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900" dirty="0"/>
                    </a:p>
                  </a:txBody>
                  <a:tcPr marL="94523" marR="94523" marT="47261" marB="472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900" dirty="0"/>
                    </a:p>
                  </a:txBody>
                  <a:tcPr marL="94523" marR="94523" marT="47261" marB="472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17" name="曲折矢印 16"/>
          <p:cNvSpPr/>
          <p:nvPr/>
        </p:nvSpPr>
        <p:spPr>
          <a:xfrm rot="16200000" flipV="1">
            <a:off x="3321411" y="4393831"/>
            <a:ext cx="543905" cy="864598"/>
          </a:xfrm>
          <a:prstGeom prst="bentArrow">
            <a:avLst>
              <a:gd name="adj1" fmla="val 16060"/>
              <a:gd name="adj2" fmla="val 25000"/>
              <a:gd name="adj3" fmla="val 30960"/>
              <a:gd name="adj4" fmla="val 43750"/>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sz="1600">
              <a:solidFill>
                <a:schemeClr val="tx1"/>
              </a:solidFill>
            </a:endParaRPr>
          </a:p>
        </p:txBody>
      </p:sp>
      <p:sp>
        <p:nvSpPr>
          <p:cNvPr id="18" name="曲折矢印 17"/>
          <p:cNvSpPr/>
          <p:nvPr/>
        </p:nvSpPr>
        <p:spPr>
          <a:xfrm rot="16200000" flipV="1">
            <a:off x="5489362" y="4563530"/>
            <a:ext cx="575351" cy="556644"/>
          </a:xfrm>
          <a:prstGeom prst="bentArrow">
            <a:avLst>
              <a:gd name="adj1" fmla="val 16060"/>
              <a:gd name="adj2" fmla="val 25000"/>
              <a:gd name="adj3" fmla="val 30960"/>
              <a:gd name="adj4" fmla="val 43750"/>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sz="1600">
              <a:solidFill>
                <a:schemeClr val="tx1"/>
              </a:solidFill>
            </a:endParaRPr>
          </a:p>
        </p:txBody>
      </p:sp>
      <p:sp>
        <p:nvSpPr>
          <p:cNvPr id="19" name="曲折矢印 18"/>
          <p:cNvSpPr/>
          <p:nvPr/>
        </p:nvSpPr>
        <p:spPr>
          <a:xfrm rot="16200000">
            <a:off x="6597359" y="4575297"/>
            <a:ext cx="507766" cy="531586"/>
          </a:xfrm>
          <a:prstGeom prst="bentArrow">
            <a:avLst>
              <a:gd name="adj1" fmla="val 16060"/>
              <a:gd name="adj2" fmla="val 25000"/>
              <a:gd name="adj3" fmla="val 30960"/>
              <a:gd name="adj4" fmla="val 43750"/>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sz="1600">
              <a:solidFill>
                <a:schemeClr val="tx1"/>
              </a:solidFill>
            </a:endParaRPr>
          </a:p>
        </p:txBody>
      </p:sp>
      <p:sp>
        <p:nvSpPr>
          <p:cNvPr id="14" name="日付プレースホルダー 13"/>
          <p:cNvSpPr>
            <a:spLocks noGrp="1"/>
          </p:cNvSpPr>
          <p:nvPr>
            <p:ph type="dt" sz="half" idx="10"/>
          </p:nvPr>
        </p:nvSpPr>
        <p:spPr/>
        <p:txBody>
          <a:bodyPr/>
          <a:lstStyle/>
          <a:p>
            <a:fld id="{85A27B92-493E-4580-AC4C-F8C6A4E9E5B4}" type="datetime1">
              <a:rPr lang="ja-JP" altLang="en-US" smtClean="0"/>
              <a:t>2018/8/30</a:t>
            </a:fld>
            <a:endParaRPr lang="en-US" altLang="ja-JP"/>
          </a:p>
        </p:txBody>
      </p:sp>
      <p:sp>
        <p:nvSpPr>
          <p:cNvPr id="15" name="スライド番号プレースホルダー 14"/>
          <p:cNvSpPr>
            <a:spLocks noGrp="1"/>
          </p:cNvSpPr>
          <p:nvPr>
            <p:ph type="sldNum" sz="quarter" idx="12"/>
          </p:nvPr>
        </p:nvSpPr>
        <p:spPr/>
        <p:txBody>
          <a:bodyPr/>
          <a:lstStyle/>
          <a:p>
            <a:fld id="{9F5033E9-932D-4E41-95C3-341F9A6DAE17}" type="slidenum">
              <a:rPr lang="en-US" altLang="ja-JP" smtClean="0"/>
              <a:pPr/>
              <a:t>12</a:t>
            </a:fld>
            <a:endParaRPr lang="en-US" altLang="ja-JP"/>
          </a:p>
        </p:txBody>
      </p:sp>
      <mc:AlternateContent xmlns:mc="http://schemas.openxmlformats.org/markup-compatibility/2006" xmlns:a14="http://schemas.microsoft.com/office/drawing/2010/main">
        <mc:Choice Requires="a14">
          <p:sp>
            <p:nvSpPr>
              <p:cNvPr id="20" name="テキスト ボックス 19"/>
              <p:cNvSpPr txBox="1"/>
              <p:nvPr/>
            </p:nvSpPr>
            <p:spPr>
              <a:xfrm>
                <a:off x="3643306" y="6195953"/>
                <a:ext cx="1988942"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kumimoji="1" lang="en-US" altLang="ja-JP" sz="2000" b="0" i="1" smtClean="0">
                          <a:latin typeface="Cambria Math" panose="02040503050406030204" pitchFamily="18" charset="0"/>
                        </a:rPr>
                        <m:t>𝑇</m:t>
                      </m:r>
                      <m:r>
                        <a:rPr kumimoji="1" lang="en-US" altLang="ja-JP" sz="2000" b="0" i="1" smtClean="0">
                          <a:latin typeface="Cambria Math" panose="02040503050406030204" pitchFamily="18" charset="0"/>
                        </a:rPr>
                        <m:t>=10      </m:t>
                      </m:r>
                      <m:r>
                        <a:rPr kumimoji="1" lang="en-US" altLang="ja-JP" sz="2000" b="0" i="1" smtClean="0">
                          <a:latin typeface="Cambria Math" panose="02040503050406030204" pitchFamily="18" charset="0"/>
                        </a:rPr>
                        <m:t>𝐿</m:t>
                      </m:r>
                      <m:r>
                        <a:rPr kumimoji="1" lang="en-US" altLang="ja-JP" sz="2000" b="0" i="1" smtClean="0">
                          <a:latin typeface="Cambria Math" panose="02040503050406030204" pitchFamily="18" charset="0"/>
                        </a:rPr>
                        <m:t>=2</m:t>
                      </m:r>
                    </m:oMath>
                  </m:oMathPara>
                </a14:m>
                <a:endParaRPr kumimoji="1" lang="ja-JP" altLang="en-US" sz="2000" dirty="0"/>
              </a:p>
            </p:txBody>
          </p:sp>
        </mc:Choice>
        <mc:Fallback xmlns="">
          <p:sp>
            <p:nvSpPr>
              <p:cNvPr id="20" name="テキスト ボックス 19"/>
              <p:cNvSpPr txBox="1">
                <a:spLocks noRot="1" noChangeAspect="1" noMove="1" noResize="1" noEditPoints="1" noAdjustHandles="1" noChangeArrowheads="1" noChangeShapeType="1" noTextEdit="1"/>
              </p:cNvSpPr>
              <p:nvPr/>
            </p:nvSpPr>
            <p:spPr>
              <a:xfrm>
                <a:off x="3643306" y="6195953"/>
                <a:ext cx="1988942" cy="400110"/>
              </a:xfrm>
              <a:prstGeom prst="rect">
                <a:avLst/>
              </a:prstGeom>
              <a:blipFill>
                <a:blip r:embed="rId4"/>
                <a:stretch>
                  <a:fillRect/>
                </a:stretch>
              </a:blipFill>
            </p:spPr>
            <p:txBody>
              <a:bodyPr/>
              <a:lstStyle/>
              <a:p>
                <a:r>
                  <a:rPr lang="ja-JP" altLang="en-US">
                    <a:noFill/>
                  </a:rPr>
                  <a:t> </a:t>
                </a:r>
              </a:p>
            </p:txBody>
          </p:sp>
        </mc:Fallback>
      </mc:AlternateContent>
      <p:sp>
        <p:nvSpPr>
          <p:cNvPr id="21" name="円/楕円 10"/>
          <p:cNvSpPr/>
          <p:nvPr/>
        </p:nvSpPr>
        <p:spPr>
          <a:xfrm>
            <a:off x="6828482" y="4797253"/>
            <a:ext cx="1483732" cy="638953"/>
          </a:xfrm>
          <a:prstGeom prst="ellipse">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1600" dirty="0" smtClean="0"/>
              <a:t>クローン</a:t>
            </a:r>
            <a:r>
              <a:rPr lang="en-US" altLang="ja-JP" sz="1600" dirty="0" smtClean="0"/>
              <a:t>C</a:t>
            </a:r>
            <a:endParaRPr kumimoji="1" lang="ja-JP" altLang="en-US" sz="1600" dirty="0"/>
          </a:p>
        </p:txBody>
      </p:sp>
    </p:spTree>
    <p:extLst>
      <p:ext uri="{BB962C8B-B14F-4D97-AF65-F5344CB8AC3E}">
        <p14:creationId xmlns:p14="http://schemas.microsoft.com/office/powerpoint/2010/main" val="6633330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LSH</a:t>
            </a:r>
            <a:r>
              <a:rPr lang="ja-JP" altLang="en-US" dirty="0"/>
              <a:t>の</a:t>
            </a:r>
            <a:r>
              <a:rPr kumimoji="1" lang="ja-JP" altLang="en-US" dirty="0" smtClean="0"/>
              <a:t>パラメータの解析</a:t>
            </a:r>
            <a:r>
              <a:rPr kumimoji="1" lang="en-US" altLang="ja-JP" dirty="0" smtClean="0"/>
              <a:t>(1/2)</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lstStyle/>
              <a:p>
                <a:r>
                  <a:rPr kumimoji="1" lang="ja-JP" altLang="en-US" sz="2400" b="0" dirty="0" smtClean="0"/>
                  <a:t>区画の分割数</a:t>
                </a:r>
                <a:r>
                  <a:rPr kumimoji="1" lang="en-US" altLang="ja-JP" sz="2400" b="0" dirty="0" smtClean="0"/>
                  <a:t> </a:t>
                </a:r>
                <a14:m>
                  <m:oMath xmlns:m="http://schemas.openxmlformats.org/officeDocument/2006/math">
                    <m:r>
                      <a:rPr kumimoji="1" lang="en-US" altLang="ja-JP" sz="2400" b="0" i="1" smtClean="0">
                        <a:latin typeface="Cambria Math" panose="02040503050406030204" pitchFamily="18" charset="0"/>
                      </a:rPr>
                      <m:t>𝑇</m:t>
                    </m:r>
                    <m:r>
                      <a:rPr kumimoji="1" lang="en-US" altLang="ja-JP" sz="2400" b="0" i="1" smtClean="0">
                        <a:latin typeface="Cambria Math" panose="02040503050406030204" pitchFamily="18" charset="0"/>
                      </a:rPr>
                      <m:t> (1≤</m:t>
                    </m:r>
                    <m:r>
                      <a:rPr kumimoji="1" lang="en-US" altLang="ja-JP" sz="2400" b="0" i="1" smtClean="0">
                        <a:latin typeface="Cambria Math" panose="02040503050406030204" pitchFamily="18" charset="0"/>
                      </a:rPr>
                      <m:t>𝑇</m:t>
                    </m:r>
                    <m:r>
                      <a:rPr kumimoji="1" lang="en-US" altLang="ja-JP" sz="2400" b="0" i="1" smtClean="0">
                        <a:latin typeface="Cambria Math" panose="02040503050406030204" pitchFamily="18" charset="0"/>
                      </a:rPr>
                      <m:t>≤1024)</m:t>
                    </m:r>
                  </m:oMath>
                </a14:m>
                <a:r>
                  <a:rPr kumimoji="1" lang="en-US" altLang="ja-JP" sz="2400" b="0" dirty="0" smtClean="0"/>
                  <a:t> </a:t>
                </a:r>
              </a:p>
              <a:p>
                <a:pPr lvl="1"/>
                <a:r>
                  <a:rPr lang="en-US" altLang="ja-JP" sz="2000" dirty="0" smtClean="0"/>
                  <a:t>LSH</a:t>
                </a:r>
                <a:r>
                  <a:rPr lang="ja-JP" altLang="en-US" sz="2000" dirty="0" smtClean="0"/>
                  <a:t>の時間計算量 </a:t>
                </a:r>
                <a14:m>
                  <m:oMath xmlns:m="http://schemas.openxmlformats.org/officeDocument/2006/math">
                    <m:r>
                      <a:rPr lang="en-US" altLang="ja-JP" sz="2000" b="0" i="1" smtClean="0">
                        <a:latin typeface="Cambria Math" panose="02040503050406030204" pitchFamily="18" charset="0"/>
                      </a:rPr>
                      <m:t>𝑂</m:t>
                    </m:r>
                    <m:d>
                      <m:dPr>
                        <m:ctrlPr>
                          <a:rPr lang="en-US" altLang="ja-JP" sz="2000" b="0" i="1" smtClean="0">
                            <a:latin typeface="Cambria Math" panose="02040503050406030204" pitchFamily="18" charset="0"/>
                          </a:rPr>
                        </m:ctrlPr>
                      </m:dPr>
                      <m:e>
                        <m:r>
                          <a:rPr lang="en-US" altLang="ja-JP" sz="2000" b="0" i="1" smtClean="0">
                            <a:latin typeface="Cambria Math" panose="02040503050406030204" pitchFamily="18" charset="0"/>
                          </a:rPr>
                          <m:t>𝐿𝑑</m:t>
                        </m:r>
                        <m:sSup>
                          <m:sSupPr>
                            <m:ctrlPr>
                              <a:rPr lang="en-US" altLang="ja-JP" sz="2000" b="0" i="1" smtClean="0">
                                <a:latin typeface="Cambria Math" panose="02040503050406030204" pitchFamily="18" charset="0"/>
                              </a:rPr>
                            </m:ctrlPr>
                          </m:sSupPr>
                          <m:e>
                            <m:r>
                              <a:rPr lang="en-US" altLang="ja-JP" sz="2000" b="0" i="1" smtClean="0">
                                <a:latin typeface="Cambria Math" panose="02040503050406030204" pitchFamily="18" charset="0"/>
                              </a:rPr>
                              <m:t>𝑛</m:t>
                            </m:r>
                          </m:e>
                          <m:sup>
                            <m:r>
                              <a:rPr lang="ja-JP" altLang="en-US" sz="2000" b="0" i="1" smtClean="0">
                                <a:latin typeface="Cambria Math" panose="02040503050406030204" pitchFamily="18" charset="0"/>
                              </a:rPr>
                              <m:t>𝜌</m:t>
                            </m:r>
                          </m:sup>
                        </m:sSup>
                      </m:e>
                    </m:d>
                  </m:oMath>
                </a14:m>
                <a:r>
                  <a:rPr kumimoji="1" lang="en-US" altLang="ja-JP" sz="2000" b="0" dirty="0" smtClean="0"/>
                  <a:t> </a:t>
                </a:r>
                <a:r>
                  <a:rPr kumimoji="1" lang="ja-JP" altLang="en-US" sz="2000" b="0" dirty="0" smtClean="0"/>
                  <a:t>の </a:t>
                </a:r>
                <a14:m>
                  <m:oMath xmlns:m="http://schemas.openxmlformats.org/officeDocument/2006/math">
                    <m:r>
                      <a:rPr lang="ja-JP" altLang="en-US" sz="2000" i="1">
                        <a:latin typeface="Cambria Math" panose="02040503050406030204" pitchFamily="18" charset="0"/>
                      </a:rPr>
                      <m:t>𝜌</m:t>
                    </m:r>
                  </m:oMath>
                </a14:m>
                <a:r>
                  <a:rPr kumimoji="1" lang="ja-JP" altLang="en-US" sz="2000" b="0" dirty="0" smtClean="0"/>
                  <a:t> に影響を与える</a:t>
                </a:r>
                <a:endParaRPr kumimoji="1" lang="en-US" altLang="ja-JP" sz="2000" b="0" dirty="0" smtClean="0"/>
              </a:p>
              <a:p>
                <a:pPr lvl="1"/>
                <a:endParaRPr kumimoji="1" lang="en-US" altLang="ja-JP" sz="2000" b="0" dirty="0" smtClean="0"/>
              </a:p>
              <a:p>
                <a:pPr lvl="1"/>
                <a:endParaRPr lang="en-US" altLang="ja-JP" sz="2000" i="1" dirty="0">
                  <a:latin typeface="Cambria Math" panose="02040503050406030204" pitchFamily="18" charset="0"/>
                </a:endParaRPr>
              </a:p>
              <a:p>
                <a:pPr lvl="1"/>
                <a:endParaRPr lang="en-US" altLang="ja-JP" sz="2000" i="1" dirty="0" smtClean="0">
                  <a:latin typeface="Cambria Math" panose="02040503050406030204" pitchFamily="18" charset="0"/>
                </a:endParaRPr>
              </a:p>
              <a:p>
                <a:pPr lvl="1"/>
                <a14:m>
                  <m:oMath xmlns:m="http://schemas.openxmlformats.org/officeDocument/2006/math">
                    <m:r>
                      <a:rPr kumimoji="1" lang="en-US" altLang="ja-JP" sz="2000" b="0" i="1" smtClean="0">
                        <a:latin typeface="Cambria Math" panose="02040503050406030204" pitchFamily="18" charset="0"/>
                      </a:rPr>
                      <m:t>𝑇</m:t>
                    </m:r>
                  </m:oMath>
                </a14:m>
                <a:r>
                  <a:rPr kumimoji="1" lang="en-US" altLang="ja-JP" sz="2000" b="0" dirty="0" smtClean="0"/>
                  <a:t> </a:t>
                </a:r>
                <a:r>
                  <a:rPr kumimoji="1" lang="ja-JP" altLang="en-US" sz="2000" b="0" dirty="0" smtClean="0"/>
                  <a:t>を増加させて </a:t>
                </a:r>
                <a14:m>
                  <m:oMath xmlns:m="http://schemas.openxmlformats.org/officeDocument/2006/math">
                    <m:r>
                      <a:rPr lang="ja-JP" altLang="en-US" sz="2000" i="1">
                        <a:latin typeface="Cambria Math" panose="02040503050406030204" pitchFamily="18" charset="0"/>
                      </a:rPr>
                      <m:t>𝜌</m:t>
                    </m:r>
                  </m:oMath>
                </a14:m>
                <a:r>
                  <a:rPr kumimoji="1" lang="ja-JP" altLang="en-US" sz="2000" b="0" dirty="0" smtClean="0"/>
                  <a:t> を減少</a:t>
                </a:r>
                <a:r>
                  <a:rPr lang="ja-JP" altLang="en-US" sz="2000" dirty="0" smtClean="0"/>
                  <a:t>させる．</a:t>
                </a:r>
                <a:endParaRPr kumimoji="1" lang="en-US" altLang="ja-JP" sz="2000" b="0" dirty="0" smtClean="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a:blip r:embed="rId3"/>
                <a:stretch>
                  <a:fillRect l="-963" t="-1482"/>
                </a:stretch>
              </a:blipFill>
            </p:spPr>
            <p:txBody>
              <a:bodyPr/>
              <a:lstStyle/>
              <a:p>
                <a:r>
                  <a:rPr lang="ja-JP" altLang="en-US">
                    <a:noFill/>
                  </a:rPr>
                  <a:t> </a:t>
                </a:r>
              </a:p>
            </p:txBody>
          </p:sp>
        </mc:Fallback>
      </mc:AlternateContent>
      <p:sp>
        <p:nvSpPr>
          <p:cNvPr id="4" name="日付プレースホルダー 3"/>
          <p:cNvSpPr>
            <a:spLocks noGrp="1"/>
          </p:cNvSpPr>
          <p:nvPr>
            <p:ph type="dt" sz="half" idx="10"/>
          </p:nvPr>
        </p:nvSpPr>
        <p:spPr/>
        <p:txBody>
          <a:bodyPr/>
          <a:lstStyle/>
          <a:p>
            <a:fld id="{D4DC5EB4-D41E-493F-9C69-AFC4523FD994}" type="datetime1">
              <a:rPr lang="ja-JP" altLang="en-US" smtClean="0"/>
              <a:t>2018/8/30</a:t>
            </a:fld>
            <a:endParaRPr lang="en-US" altLang="ja-JP"/>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13</a:t>
            </a:fld>
            <a:endParaRPr lang="en-US" altLang="ja-JP"/>
          </a:p>
        </p:txBody>
      </p:sp>
      <p:graphicFrame>
        <p:nvGraphicFramePr>
          <p:cNvPr id="8" name="グラフ 7"/>
          <p:cNvGraphicFramePr>
            <a:graphicFrameLocks/>
          </p:cNvGraphicFramePr>
          <p:nvPr>
            <p:extLst>
              <p:ext uri="{D42A27DB-BD31-4B8C-83A1-F6EECF244321}">
                <p14:modId xmlns:p14="http://schemas.microsoft.com/office/powerpoint/2010/main" val="2048657322"/>
              </p:ext>
            </p:extLst>
          </p:nvPr>
        </p:nvGraphicFramePr>
        <p:xfrm>
          <a:off x="5086800" y="4031689"/>
          <a:ext cx="3600000" cy="2250842"/>
        </p:xfrm>
        <a:graphic>
          <a:graphicData uri="http://schemas.openxmlformats.org/drawingml/2006/chart">
            <c:chart xmlns:c="http://schemas.openxmlformats.org/drawingml/2006/chart" xmlns:r="http://schemas.openxmlformats.org/officeDocument/2006/relationships" r:id="rId4"/>
          </a:graphicData>
        </a:graphic>
      </p:graphicFrame>
      <p:pic>
        <p:nvPicPr>
          <p:cNvPr id="12" name="図 11" descr="untitled2.pdf - Adobe Acrobat Reader DC"/>
          <p:cNvPicPr>
            <a:picLocks noChangeAspect="1"/>
          </p:cNvPicPr>
          <p:nvPr/>
        </p:nvPicPr>
        <p:blipFill rotWithShape="1">
          <a:blip r:embed="rId5" cstate="print">
            <a:extLst>
              <a:ext uri="{28A0092B-C50C-407E-A947-70E740481C1C}">
                <a14:useLocalDpi xmlns:a14="http://schemas.microsoft.com/office/drawing/2010/main" val="0"/>
              </a:ext>
            </a:extLst>
          </a:blip>
          <a:srcRect l="2126" t="45738" r="4499" b="32137"/>
          <a:stretch/>
        </p:blipFill>
        <p:spPr>
          <a:xfrm>
            <a:off x="2201508" y="2463790"/>
            <a:ext cx="4732692" cy="1073767"/>
          </a:xfrm>
          <a:prstGeom prst="rect">
            <a:avLst/>
          </a:prstGeom>
        </p:spPr>
      </p:pic>
      <p:graphicFrame>
        <p:nvGraphicFramePr>
          <p:cNvPr id="9" name="グラフ 8"/>
          <p:cNvGraphicFramePr>
            <a:graphicFrameLocks/>
          </p:cNvGraphicFramePr>
          <p:nvPr>
            <p:extLst>
              <p:ext uri="{D42A27DB-BD31-4B8C-83A1-F6EECF244321}">
                <p14:modId xmlns:p14="http://schemas.microsoft.com/office/powerpoint/2010/main" val="2845238925"/>
              </p:ext>
            </p:extLst>
          </p:nvPr>
        </p:nvGraphicFramePr>
        <p:xfrm>
          <a:off x="457200" y="4005496"/>
          <a:ext cx="3600000" cy="2303229"/>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29018364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LSH</a:t>
            </a:r>
            <a:r>
              <a:rPr lang="ja-JP" altLang="en-US" dirty="0"/>
              <a:t>のパラメータの解析</a:t>
            </a:r>
            <a:r>
              <a:rPr lang="en-US" altLang="ja-JP" dirty="0" smtClean="0"/>
              <a:t>(2/2</a:t>
            </a:r>
            <a:r>
              <a:rPr lang="en-US" altLang="ja-JP" dirty="0"/>
              <a:t>)</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457200" y="1600200"/>
                <a:ext cx="8575040" cy="4525963"/>
              </a:xfrm>
            </p:spPr>
            <p:txBody>
              <a:bodyPr/>
              <a:lstStyle/>
              <a:p>
                <a:r>
                  <a:rPr lang="ja-JP" altLang="en-US" sz="2400" dirty="0" smtClean="0"/>
                  <a:t>ハッシュテーブル数</a:t>
                </a:r>
                <a:r>
                  <a:rPr lang="en-US" altLang="ja-JP" sz="2400" dirty="0" smtClean="0"/>
                  <a:t> </a:t>
                </a:r>
                <a14:m>
                  <m:oMath xmlns:m="http://schemas.openxmlformats.org/officeDocument/2006/math">
                    <m:r>
                      <a:rPr lang="en-US" altLang="ja-JP" sz="2400" i="1">
                        <a:latin typeface="Cambria Math" panose="02040503050406030204" pitchFamily="18" charset="0"/>
                      </a:rPr>
                      <m:t>𝐿</m:t>
                    </m:r>
                    <m:r>
                      <a:rPr lang="en-US" altLang="ja-JP" sz="2400" i="1">
                        <a:latin typeface="Cambria Math" panose="02040503050406030204" pitchFamily="18" charset="0"/>
                      </a:rPr>
                      <m:t> (1≤</m:t>
                    </m:r>
                    <m:r>
                      <a:rPr lang="en-US" altLang="ja-JP" sz="2400" b="0" i="1" smtClean="0">
                        <a:latin typeface="Cambria Math" panose="02040503050406030204" pitchFamily="18" charset="0"/>
                      </a:rPr>
                      <m:t>𝐿</m:t>
                    </m:r>
                    <m:r>
                      <a:rPr lang="en-US" altLang="ja-JP" sz="2400" i="1">
                        <a:latin typeface="Cambria Math" panose="02040503050406030204" pitchFamily="18" charset="0"/>
                      </a:rPr>
                      <m:t>)</m:t>
                    </m:r>
                  </m:oMath>
                </a14:m>
                <a:endParaRPr lang="en-US" altLang="ja-JP" sz="2400" b="0" dirty="0" smtClean="0"/>
              </a:p>
              <a:p>
                <a:pPr lvl="1"/>
                <a:r>
                  <a:rPr lang="en-US" altLang="ja-JP" sz="2000" b="0" dirty="0" smtClean="0"/>
                  <a:t> </a:t>
                </a:r>
                <a14:m>
                  <m:oMath xmlns:m="http://schemas.openxmlformats.org/officeDocument/2006/math">
                    <m:r>
                      <a:rPr lang="en-US" altLang="ja-JP" sz="2000" b="0" i="1" smtClean="0">
                        <a:latin typeface="Cambria Math" panose="02040503050406030204" pitchFamily="18" charset="0"/>
                      </a:rPr>
                      <m:t>𝐿</m:t>
                    </m:r>
                  </m:oMath>
                </a14:m>
                <a:r>
                  <a:rPr lang="en-US" altLang="ja-JP" sz="2000" dirty="0"/>
                  <a:t> </a:t>
                </a:r>
                <a:r>
                  <a:rPr lang="ja-JP" altLang="en-US" sz="2000" dirty="0"/>
                  <a:t>を増加させる</a:t>
                </a:r>
                <a:r>
                  <a:rPr lang="ja-JP" altLang="en-US" sz="2000" dirty="0" smtClean="0"/>
                  <a:t>と計算</a:t>
                </a:r>
                <a:r>
                  <a:rPr lang="ja-JP" altLang="en-US" sz="2000" dirty="0"/>
                  <a:t>時間</a:t>
                </a:r>
                <a:r>
                  <a:rPr lang="ja-JP" altLang="en-US" sz="2000" dirty="0" smtClean="0"/>
                  <a:t>が線形に増加</a:t>
                </a:r>
                <a:endParaRPr lang="en-US" altLang="ja-JP" sz="1600" dirty="0"/>
              </a:p>
              <a:p>
                <a:pPr lvl="1"/>
                <a:r>
                  <a:rPr lang="en-US" altLang="ja-JP" sz="2000" dirty="0" smtClean="0"/>
                  <a:t> </a:t>
                </a:r>
                <a14:m>
                  <m:oMath xmlns:m="http://schemas.openxmlformats.org/officeDocument/2006/math">
                    <m:r>
                      <a:rPr lang="en-US" altLang="ja-JP" sz="2000" b="0" i="1" smtClean="0">
                        <a:latin typeface="Cambria Math" panose="02040503050406030204" pitchFamily="18" charset="0"/>
                      </a:rPr>
                      <m:t>𝐿</m:t>
                    </m:r>
                  </m:oMath>
                </a14:m>
                <a:r>
                  <a:rPr lang="en-US" altLang="ja-JP" sz="2000" dirty="0"/>
                  <a:t> </a:t>
                </a:r>
                <a:r>
                  <a:rPr lang="ja-JP" altLang="en-US" sz="2000" dirty="0"/>
                  <a:t>を増加させると衝突確率</a:t>
                </a:r>
                <a:r>
                  <a:rPr lang="ja-JP" altLang="en-US" sz="2000" dirty="0" smtClean="0"/>
                  <a:t>は増加する</a:t>
                </a:r>
                <a:endParaRPr lang="en-US" altLang="ja-JP" dirty="0" smtClean="0"/>
              </a:p>
              <a:p>
                <a:r>
                  <a:rPr lang="ja-JP" altLang="en-US" sz="2400" dirty="0" smtClean="0"/>
                  <a:t>目標再現率 </a:t>
                </a:r>
                <a14:m>
                  <m:oMath xmlns:m="http://schemas.openxmlformats.org/officeDocument/2006/math">
                    <m:r>
                      <a:rPr lang="en-US" altLang="ja-JP" sz="2400" i="1">
                        <a:latin typeface="Cambria Math" panose="02040503050406030204" pitchFamily="18" charset="0"/>
                      </a:rPr>
                      <m:t>𝑅</m:t>
                    </m:r>
                  </m:oMath>
                </a14:m>
                <a:r>
                  <a:rPr lang="ja-JP" altLang="en-US" sz="2400" dirty="0" smtClean="0"/>
                  <a:t> に対し，衝突確率が</a:t>
                </a:r>
                <a:r>
                  <a:rPr lang="en-US" altLang="ja-JP" sz="2400" dirty="0" smtClean="0"/>
                  <a:t> </a:t>
                </a:r>
                <a14:m>
                  <m:oMath xmlns:m="http://schemas.openxmlformats.org/officeDocument/2006/math">
                    <m:r>
                      <m:rPr>
                        <m:sty m:val="p"/>
                      </m:rPr>
                      <a:rPr lang="en-US" altLang="ja-JP" sz="2400">
                        <a:latin typeface="Cambria Math" panose="02040503050406030204" pitchFamily="18" charset="0"/>
                      </a:rPr>
                      <m:t>Pr</m:t>
                    </m:r>
                    <m:r>
                      <a:rPr lang="en-US" altLang="ja-JP" sz="2400" i="1">
                        <a:latin typeface="Cambria Math" panose="02040503050406030204" pitchFamily="18" charset="0"/>
                      </a:rPr>
                      <m:t>≥</m:t>
                    </m:r>
                    <m:r>
                      <a:rPr lang="en-US" altLang="ja-JP" sz="2400" i="1">
                        <a:latin typeface="Cambria Math" panose="02040503050406030204" pitchFamily="18" charset="0"/>
                      </a:rPr>
                      <m:t>𝑅</m:t>
                    </m:r>
                  </m:oMath>
                </a14:m>
                <a:r>
                  <a:rPr lang="ja-JP" altLang="en-US" sz="2400" dirty="0" smtClean="0"/>
                  <a:t> </a:t>
                </a:r>
                <a:r>
                  <a:rPr lang="ja-JP" altLang="en-US" sz="2400" dirty="0"/>
                  <a:t>をみたすように調整</a:t>
                </a:r>
                <a:endParaRPr lang="en-US" altLang="ja-JP" sz="2400" dirty="0" smtClean="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457200" y="1600200"/>
                <a:ext cx="8575040" cy="4525963"/>
              </a:xfrm>
              <a:blipFill>
                <a:blip r:embed="rId2"/>
                <a:stretch>
                  <a:fillRect l="-924" t="-1482" r="-711"/>
                </a:stretch>
              </a:blipFill>
            </p:spPr>
            <p:txBody>
              <a:bodyPr/>
              <a:lstStyle/>
              <a:p>
                <a:r>
                  <a:rPr lang="ja-JP" altLang="en-US">
                    <a:noFill/>
                  </a:rPr>
                  <a:t> </a:t>
                </a:r>
              </a:p>
            </p:txBody>
          </p:sp>
        </mc:Fallback>
      </mc:AlternateContent>
      <p:sp>
        <p:nvSpPr>
          <p:cNvPr id="4" name="日付プレースホルダー 3"/>
          <p:cNvSpPr>
            <a:spLocks noGrp="1"/>
          </p:cNvSpPr>
          <p:nvPr>
            <p:ph type="dt" sz="half" idx="10"/>
          </p:nvPr>
        </p:nvSpPr>
        <p:spPr/>
        <p:txBody>
          <a:bodyPr/>
          <a:lstStyle/>
          <a:p>
            <a:fld id="{15EE2F09-A9F9-494B-BAAB-1EA911237072}" type="datetime1">
              <a:rPr lang="ja-JP" altLang="en-US" smtClean="0"/>
              <a:t>2018/8/30</a:t>
            </a:fld>
            <a:endParaRPr lang="en-US" altLang="ja-JP"/>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14</a:t>
            </a:fld>
            <a:endParaRPr lang="en-US" altLang="ja-JP"/>
          </a:p>
        </p:txBody>
      </p:sp>
      <p:graphicFrame>
        <p:nvGraphicFramePr>
          <p:cNvPr id="6" name="グラフ 5"/>
          <p:cNvGraphicFramePr>
            <a:graphicFrameLocks/>
          </p:cNvGraphicFramePr>
          <p:nvPr>
            <p:extLst>
              <p:ext uri="{D42A27DB-BD31-4B8C-83A1-F6EECF244321}">
                <p14:modId xmlns:p14="http://schemas.microsoft.com/office/powerpoint/2010/main" val="693416173"/>
              </p:ext>
            </p:extLst>
          </p:nvPr>
        </p:nvGraphicFramePr>
        <p:xfrm>
          <a:off x="2653108" y="3521666"/>
          <a:ext cx="3826667" cy="2839447"/>
        </p:xfrm>
        <a:graphic>
          <a:graphicData uri="http://schemas.openxmlformats.org/drawingml/2006/chart">
            <c:chart xmlns:c="http://schemas.openxmlformats.org/drawingml/2006/chart" xmlns:r="http://schemas.openxmlformats.org/officeDocument/2006/relationships" r:id="rId3"/>
          </a:graphicData>
        </a:graphic>
      </p:graphicFrame>
      <p:sp>
        <p:nvSpPr>
          <p:cNvPr id="7" name="テキスト ボックス 6"/>
          <p:cNvSpPr txBox="1"/>
          <p:nvPr/>
        </p:nvSpPr>
        <p:spPr>
          <a:xfrm>
            <a:off x="4319338" y="5125453"/>
            <a:ext cx="1223412" cy="338554"/>
          </a:xfrm>
          <a:prstGeom prst="rect">
            <a:avLst/>
          </a:prstGeom>
          <a:noFill/>
        </p:spPr>
        <p:txBody>
          <a:bodyPr wrap="none" rtlCol="0">
            <a:spAutoFit/>
          </a:bodyPr>
          <a:lstStyle/>
          <a:p>
            <a:r>
              <a:rPr kumimoji="1" lang="ja-JP" altLang="en-US" sz="1600" dirty="0" smtClean="0"/>
              <a:t>探索時間</a:t>
            </a:r>
            <a:r>
              <a:rPr kumimoji="1" lang="en-US" altLang="ja-JP" sz="1600" dirty="0" smtClean="0"/>
              <a:t>[s]</a:t>
            </a:r>
            <a:endParaRPr kumimoji="1" lang="ja-JP" altLang="en-US" sz="1600" dirty="0"/>
          </a:p>
        </p:txBody>
      </p:sp>
      <p:sp>
        <p:nvSpPr>
          <p:cNvPr id="8" name="テキスト ボックス 7"/>
          <p:cNvSpPr txBox="1"/>
          <p:nvPr/>
        </p:nvSpPr>
        <p:spPr>
          <a:xfrm>
            <a:off x="4166333" y="3916359"/>
            <a:ext cx="800219" cy="338554"/>
          </a:xfrm>
          <a:prstGeom prst="rect">
            <a:avLst/>
          </a:prstGeom>
          <a:noFill/>
        </p:spPr>
        <p:txBody>
          <a:bodyPr wrap="none" rtlCol="0">
            <a:spAutoFit/>
          </a:bodyPr>
          <a:lstStyle/>
          <a:p>
            <a:r>
              <a:rPr kumimoji="1" lang="ja-JP" altLang="en-US" sz="1600" dirty="0" smtClean="0"/>
              <a:t>再現率</a:t>
            </a:r>
            <a:endParaRPr kumimoji="1" lang="ja-JP" altLang="en-US" sz="1600" dirty="0"/>
          </a:p>
        </p:txBody>
      </p:sp>
    </p:spTree>
    <p:extLst>
      <p:ext uri="{BB962C8B-B14F-4D97-AF65-F5344CB8AC3E}">
        <p14:creationId xmlns:p14="http://schemas.microsoft.com/office/powerpoint/2010/main" val="345329459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パラメータ決定手法の</a:t>
            </a:r>
            <a:r>
              <a:rPr kumimoji="1" lang="en-US" altLang="ja-JP" dirty="0" smtClean="0"/>
              <a:t/>
            </a:r>
            <a:br>
              <a:rPr kumimoji="1" lang="en-US" altLang="ja-JP" dirty="0" smtClean="0"/>
            </a:br>
            <a:r>
              <a:rPr kumimoji="1" lang="ja-JP" altLang="en-US" dirty="0" smtClean="0"/>
              <a:t>有効性の評価実験</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lstStyle/>
              <a:p>
                <a:pPr marL="0" indent="0">
                  <a:buNone/>
                </a:pPr>
                <a:r>
                  <a:rPr lang="en-US" altLang="ja-JP" sz="2400" dirty="0" smtClean="0"/>
                  <a:t>RQ1</a:t>
                </a:r>
              </a:p>
              <a:p>
                <a:r>
                  <a:rPr lang="ja-JP" altLang="en-US" sz="2000" dirty="0" smtClean="0"/>
                  <a:t>どの目標再現率に対しても，検出結果の再現率は目標再現率以上となるか？</a:t>
                </a:r>
                <a:endParaRPr lang="en-US" altLang="ja-JP" sz="2000" dirty="0" smtClean="0"/>
              </a:p>
              <a:p>
                <a:pPr marL="0" indent="0">
                  <a:buNone/>
                </a:pPr>
                <a:r>
                  <a:rPr lang="en-US" altLang="ja-JP" sz="2400" dirty="0" smtClean="0"/>
                  <a:t>RQ2</a:t>
                </a:r>
                <a:endParaRPr lang="en-US" altLang="ja-JP" sz="2000" dirty="0" smtClean="0"/>
              </a:p>
              <a:p>
                <a:r>
                  <a:rPr lang="ja-JP" altLang="en-US" sz="2000" dirty="0" smtClean="0"/>
                  <a:t>目標再現</a:t>
                </a:r>
                <a:r>
                  <a:rPr lang="ja-JP" altLang="en-US" sz="2000" dirty="0"/>
                  <a:t>率</a:t>
                </a:r>
                <a:r>
                  <a:rPr lang="en-US" altLang="ja-JP" sz="2000" dirty="0"/>
                  <a:t>(</a:t>
                </a:r>
                <a14:m>
                  <m:oMath xmlns:m="http://schemas.openxmlformats.org/officeDocument/2006/math">
                    <m:r>
                      <a:rPr lang="en-US" altLang="ja-JP" sz="2000" i="1">
                        <a:latin typeface="Cambria Math" panose="02040503050406030204" pitchFamily="18" charset="0"/>
                      </a:rPr>
                      <m:t>𝑅</m:t>
                    </m:r>
                    <m:r>
                      <a:rPr lang="en-US" altLang="ja-JP" sz="2000" i="1">
                        <a:latin typeface="Cambria Math" panose="02040503050406030204" pitchFamily="18" charset="0"/>
                      </a:rPr>
                      <m:t>=</m:t>
                    </m:r>
                    <m:r>
                      <a:rPr lang="en-US" altLang="ja-JP" sz="2000">
                        <a:latin typeface="Cambria Math" panose="02040503050406030204" pitchFamily="18" charset="0"/>
                      </a:rPr>
                      <m:t>0.999, 0.99, 0.9</m:t>
                    </m:r>
                  </m:oMath>
                </a14:m>
                <a:r>
                  <a:rPr lang="en-US" altLang="ja-JP" sz="2000" dirty="0" smtClean="0"/>
                  <a:t>)</a:t>
                </a:r>
                <a:r>
                  <a:rPr lang="ja-JP" altLang="en-US" sz="2000" dirty="0" smtClean="0"/>
                  <a:t>に対して本手法で決定したパラメータと</a:t>
                </a:r>
                <a:r>
                  <a:rPr lang="en-US" altLang="ja-JP" sz="2000" dirty="0" smtClean="0"/>
                  <a:t>FALCONN</a:t>
                </a:r>
                <a:r>
                  <a:rPr lang="ja-JP" altLang="en-US" sz="2000" dirty="0" smtClean="0"/>
                  <a:t>のデフォルトのパラメータではどちらが高速か？</a:t>
                </a:r>
                <a:endParaRPr lang="en-US" altLang="ja-JP" sz="1800" dirty="0"/>
              </a:p>
              <a:p>
                <a:pPr marL="0" indent="0">
                  <a:buNone/>
                </a:pPr>
                <a:endParaRPr lang="en-US" altLang="ja-JP" sz="2000" dirty="0" smtClean="0"/>
              </a:p>
              <a:p>
                <a:pPr marL="0" indent="0">
                  <a:buNone/>
                </a:pPr>
                <a:r>
                  <a:rPr lang="ja-JP" altLang="en-US" sz="2400" dirty="0" smtClean="0"/>
                  <a:t>実験内容</a:t>
                </a:r>
                <a:endParaRPr lang="en-US" altLang="ja-JP" sz="2000" dirty="0"/>
              </a:p>
              <a:p>
                <a:pPr marL="0" indent="0">
                  <a:buNone/>
                </a:pPr>
                <a:r>
                  <a:rPr lang="ja-JP" altLang="en-US" sz="2000" dirty="0" smtClean="0"/>
                  <a:t>本手法とデフォルトのパラメータをそれぞれブロッククローン</a:t>
                </a:r>
                <a:r>
                  <a:rPr lang="ja-JP" altLang="en-US" sz="2000" dirty="0"/>
                  <a:t>検出法に</a:t>
                </a:r>
                <a:r>
                  <a:rPr lang="ja-JP" altLang="en-US" sz="2000" dirty="0" smtClean="0"/>
                  <a:t>適用し，比較を行った</a:t>
                </a:r>
                <a:endParaRPr lang="en-US" altLang="ja-JP" sz="2000" dirty="0"/>
              </a:p>
              <a:p>
                <a:r>
                  <a:rPr lang="en-US" altLang="ja-JP" sz="2000" dirty="0"/>
                  <a:t>2</a:t>
                </a:r>
                <a:r>
                  <a:rPr lang="ja-JP" altLang="en-US" sz="2000" dirty="0" err="1"/>
                  <a:t>つの</a:t>
                </a:r>
                <a:r>
                  <a:rPr lang="en-US" altLang="ja-JP" sz="2000" dirty="0"/>
                  <a:t>OSS</a:t>
                </a:r>
                <a:r>
                  <a:rPr lang="ja-JP" altLang="en-US" sz="2000" dirty="0"/>
                  <a:t>を</a:t>
                </a:r>
                <a:r>
                  <a:rPr lang="ja-JP" altLang="en-US" sz="2000" dirty="0" smtClean="0"/>
                  <a:t>対象とした</a:t>
                </a:r>
                <a:endParaRPr lang="en-US" altLang="ja-JP" sz="2000"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a:blip r:embed="rId2"/>
                <a:stretch>
                  <a:fillRect l="-1111" t="-943" r="-2148"/>
                </a:stretch>
              </a:blipFill>
            </p:spPr>
            <p:txBody>
              <a:bodyPr/>
              <a:lstStyle/>
              <a:p>
                <a:r>
                  <a:rPr lang="ja-JP" altLang="en-US">
                    <a:noFill/>
                  </a:rPr>
                  <a:t> </a:t>
                </a:r>
              </a:p>
            </p:txBody>
          </p:sp>
        </mc:Fallback>
      </mc:AlternateContent>
      <p:sp>
        <p:nvSpPr>
          <p:cNvPr id="4" name="日付プレースホルダー 3"/>
          <p:cNvSpPr>
            <a:spLocks noGrp="1"/>
          </p:cNvSpPr>
          <p:nvPr>
            <p:ph type="dt" sz="half" idx="10"/>
          </p:nvPr>
        </p:nvSpPr>
        <p:spPr/>
        <p:txBody>
          <a:bodyPr/>
          <a:lstStyle/>
          <a:p>
            <a:fld id="{002FAF59-186D-47F2-B583-D4FCD637F467}" type="datetime1">
              <a:rPr lang="ja-JP" altLang="en-US" smtClean="0"/>
              <a:t>2018/8/30</a:t>
            </a:fld>
            <a:endParaRPr lang="en-US" altLang="ja-JP"/>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15</a:t>
            </a:fld>
            <a:endParaRPr lang="en-US" altLang="ja-JP"/>
          </a:p>
        </p:txBody>
      </p:sp>
    </p:spTree>
    <p:extLst>
      <p:ext uri="{BB962C8B-B14F-4D97-AF65-F5344CB8AC3E}">
        <p14:creationId xmlns:p14="http://schemas.microsoft.com/office/powerpoint/2010/main" val="252119008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4000" dirty="0" smtClean="0"/>
              <a:t>実験</a:t>
            </a:r>
            <a:r>
              <a:rPr lang="ja-JP" altLang="en-US" dirty="0"/>
              <a:t>環境</a:t>
            </a:r>
            <a:r>
              <a:rPr lang="ja-JP" altLang="en-US" dirty="0" smtClean="0"/>
              <a:t>と実験</a:t>
            </a:r>
            <a:r>
              <a:rPr kumimoji="1" lang="ja-JP" altLang="en-US" sz="4000" dirty="0" smtClean="0"/>
              <a:t>対象</a:t>
            </a:r>
            <a:endParaRPr kumimoji="1" lang="ja-JP" altLang="en-US" sz="4000" dirty="0"/>
          </a:p>
        </p:txBody>
      </p:sp>
      <p:sp>
        <p:nvSpPr>
          <p:cNvPr id="3" name="コンテンツ プレースホルダー 2"/>
          <p:cNvSpPr>
            <a:spLocks noGrp="1"/>
          </p:cNvSpPr>
          <p:nvPr>
            <p:ph idx="1"/>
          </p:nvPr>
        </p:nvSpPr>
        <p:spPr>
          <a:xfrm>
            <a:off x="457200" y="1600200"/>
            <a:ext cx="8422640" cy="4525963"/>
          </a:xfrm>
        </p:spPr>
        <p:txBody>
          <a:bodyPr/>
          <a:lstStyle/>
          <a:p>
            <a:r>
              <a:rPr lang="ja-JP" altLang="en-US" sz="2400" dirty="0" smtClean="0"/>
              <a:t>実験</a:t>
            </a:r>
            <a:r>
              <a:rPr lang="ja-JP" altLang="en-US" sz="2400" dirty="0"/>
              <a:t>環境</a:t>
            </a:r>
            <a:endParaRPr lang="en-US" altLang="ja-JP" dirty="0"/>
          </a:p>
          <a:p>
            <a:pPr lvl="1"/>
            <a:r>
              <a:rPr lang="en-US" altLang="ja-JP" sz="2000" dirty="0"/>
              <a:t>CPU Intel Xeon 2.80GHz</a:t>
            </a:r>
            <a:r>
              <a:rPr lang="ja-JP" altLang="en-US" sz="2000" dirty="0"/>
              <a:t> </a:t>
            </a:r>
            <a:r>
              <a:rPr lang="en-US" altLang="ja-JP" sz="2000" dirty="0"/>
              <a:t>E2613v4</a:t>
            </a:r>
          </a:p>
          <a:p>
            <a:pPr lvl="1"/>
            <a:r>
              <a:rPr lang="en-US" altLang="ja-JP" sz="2000" dirty="0"/>
              <a:t>OS Windows10 64bit</a:t>
            </a:r>
          </a:p>
          <a:p>
            <a:pPr lvl="1"/>
            <a:r>
              <a:rPr lang="ja-JP" altLang="en-US" sz="2000" dirty="0"/>
              <a:t>メモリ </a:t>
            </a:r>
            <a:r>
              <a:rPr lang="en-US" altLang="ja-JP" sz="2000" dirty="0"/>
              <a:t>32.0GB</a:t>
            </a:r>
          </a:p>
          <a:p>
            <a:pPr lvl="1"/>
            <a:r>
              <a:rPr lang="en-US" altLang="ja-JP" sz="2000" dirty="0"/>
              <a:t>Java </a:t>
            </a:r>
            <a:r>
              <a:rPr lang="ja-JP" altLang="en-US" sz="2000" dirty="0"/>
              <a:t>仮想マシンメモリ領域 </a:t>
            </a:r>
            <a:r>
              <a:rPr lang="en-US" altLang="ja-JP" sz="2000" dirty="0" smtClean="0"/>
              <a:t>15GB</a:t>
            </a:r>
          </a:p>
          <a:p>
            <a:r>
              <a:rPr lang="ja-JP" altLang="en-US" sz="2400" dirty="0" smtClean="0"/>
              <a:t>コードクローン検出対象：異なる規模の</a:t>
            </a:r>
            <a:r>
              <a:rPr lang="en-US" altLang="ja-JP" sz="2400" dirty="0" smtClean="0"/>
              <a:t>C</a:t>
            </a:r>
            <a:r>
              <a:rPr lang="ja-JP" altLang="en-US" sz="2400" dirty="0" smtClean="0"/>
              <a:t>言語ベースの</a:t>
            </a:r>
            <a:r>
              <a:rPr lang="en-US" altLang="ja-JP" sz="2400" dirty="0" smtClean="0"/>
              <a:t>OSS</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16</a:t>
            </a:fld>
            <a:endParaRPr lang="en-US" altLang="ja-JP"/>
          </a:p>
        </p:txBody>
      </p:sp>
      <p:sp>
        <p:nvSpPr>
          <p:cNvPr id="7" name="日付プレースホルダー 6"/>
          <p:cNvSpPr>
            <a:spLocks noGrp="1"/>
          </p:cNvSpPr>
          <p:nvPr>
            <p:ph type="dt" sz="half" idx="10"/>
          </p:nvPr>
        </p:nvSpPr>
        <p:spPr/>
        <p:txBody>
          <a:bodyPr/>
          <a:lstStyle/>
          <a:p>
            <a:fld id="{835FDD65-3DA9-4D2D-9842-C8D75DF29492}" type="datetime1">
              <a:rPr lang="ja-JP" altLang="en-US" smtClean="0"/>
              <a:t>2018/8/30</a:t>
            </a:fld>
            <a:endParaRPr lang="en-US" altLang="ja-JP"/>
          </a:p>
        </p:txBody>
      </p:sp>
      <p:graphicFrame>
        <p:nvGraphicFramePr>
          <p:cNvPr id="10" name="表 9"/>
          <p:cNvGraphicFramePr>
            <a:graphicFrameLocks noGrp="1"/>
          </p:cNvGraphicFramePr>
          <p:nvPr>
            <p:extLst>
              <p:ext uri="{D42A27DB-BD31-4B8C-83A1-F6EECF244321}">
                <p14:modId xmlns:p14="http://schemas.microsoft.com/office/powerpoint/2010/main" val="2722293698"/>
              </p:ext>
            </p:extLst>
          </p:nvPr>
        </p:nvGraphicFramePr>
        <p:xfrm>
          <a:off x="246443" y="4270792"/>
          <a:ext cx="8640000" cy="1656080"/>
        </p:xfrm>
        <a:graphic>
          <a:graphicData uri="http://schemas.openxmlformats.org/drawingml/2006/table">
            <a:tbl>
              <a:tblPr firstRow="1" bandRow="1">
                <a:tableStyleId>{72833802-FEF1-4C79-8D5D-14CF1EAF98D9}</a:tableStyleId>
              </a:tblPr>
              <a:tblGrid>
                <a:gridCol w="1476000">
                  <a:extLst>
                    <a:ext uri="{9D8B030D-6E8A-4147-A177-3AD203B41FA5}">
                      <a16:colId xmlns:a16="http://schemas.microsoft.com/office/drawing/2014/main" val="4159297845"/>
                    </a:ext>
                  </a:extLst>
                </a:gridCol>
                <a:gridCol w="1008000">
                  <a:extLst>
                    <a:ext uri="{9D8B030D-6E8A-4147-A177-3AD203B41FA5}">
                      <a16:colId xmlns:a16="http://schemas.microsoft.com/office/drawing/2014/main" val="1637856067"/>
                    </a:ext>
                  </a:extLst>
                </a:gridCol>
                <a:gridCol w="1332000">
                  <a:extLst>
                    <a:ext uri="{9D8B030D-6E8A-4147-A177-3AD203B41FA5}">
                      <a16:colId xmlns:a16="http://schemas.microsoft.com/office/drawing/2014/main" val="360291700"/>
                    </a:ext>
                  </a:extLst>
                </a:gridCol>
                <a:gridCol w="1908000">
                  <a:extLst>
                    <a:ext uri="{9D8B030D-6E8A-4147-A177-3AD203B41FA5}">
                      <a16:colId xmlns:a16="http://schemas.microsoft.com/office/drawing/2014/main" val="1061923067"/>
                    </a:ext>
                  </a:extLst>
                </a:gridCol>
                <a:gridCol w="1116000">
                  <a:extLst>
                    <a:ext uri="{9D8B030D-6E8A-4147-A177-3AD203B41FA5}">
                      <a16:colId xmlns:a16="http://schemas.microsoft.com/office/drawing/2014/main" val="3190441643"/>
                    </a:ext>
                  </a:extLst>
                </a:gridCol>
                <a:gridCol w="1800000">
                  <a:extLst>
                    <a:ext uri="{9D8B030D-6E8A-4147-A177-3AD203B41FA5}">
                      <a16:colId xmlns:a16="http://schemas.microsoft.com/office/drawing/2014/main" val="1529565853"/>
                    </a:ext>
                  </a:extLst>
                </a:gridCol>
              </a:tblGrid>
              <a:tr h="370840">
                <a:tc>
                  <a:txBody>
                    <a:bodyPr/>
                    <a:lstStyle/>
                    <a:p>
                      <a:pPr algn="ctr"/>
                      <a:r>
                        <a:rPr kumimoji="1" lang="ja-JP" altLang="en-US" b="0" dirty="0" smtClean="0"/>
                        <a:t>プロジェクト</a:t>
                      </a:r>
                      <a:endParaRPr kumimoji="1" lang="ja-JP" altLang="en-US" b="0" dirty="0"/>
                    </a:p>
                  </a:txBody>
                  <a:tcPr anchor="ctr">
                    <a:lnR w="12700" cap="flat" cmpd="sng" algn="ctr">
                      <a:solidFill>
                        <a:schemeClr val="accent2"/>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b="0" dirty="0" smtClean="0"/>
                        <a:t>version</a:t>
                      </a:r>
                      <a:endParaRPr kumimoji="1" lang="ja-JP" altLang="en-US" b="0" dirty="0"/>
                    </a:p>
                  </a:txBody>
                  <a:tcPr anchor="ctr">
                    <a:lnL w="12700" cap="flat" cmpd="sng" algn="ctr">
                      <a:solidFill>
                        <a:schemeClr val="accent2"/>
                      </a:solidFill>
                      <a:prstDash val="solid"/>
                      <a:round/>
                      <a:headEnd type="none" w="med" len="med"/>
                      <a:tailEnd type="none" w="med" len="med"/>
                    </a:ln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b="0" dirty="0" smtClean="0"/>
                        <a:t>行数</a:t>
                      </a:r>
                      <a:endParaRPr kumimoji="1" lang="ja-JP" altLang="en-US" b="0" dirty="0"/>
                    </a:p>
                  </a:txBody>
                  <a:tcPr anchor="ctr"/>
                </a:tc>
                <a:tc>
                  <a:txBody>
                    <a:bodyPr/>
                    <a:lstStyle/>
                    <a:p>
                      <a:pPr algn="ctr"/>
                      <a:r>
                        <a:rPr kumimoji="1" lang="ja-JP" altLang="en-US" b="0" dirty="0" smtClean="0"/>
                        <a:t>ベクトル数</a:t>
                      </a:r>
                      <a:endParaRPr kumimoji="1" lang="en-US" altLang="ja-JP" b="0" dirty="0" smtClean="0"/>
                    </a:p>
                    <a:p>
                      <a:pPr algn="ctr"/>
                      <a:r>
                        <a:rPr kumimoji="1" lang="en-US" altLang="ja-JP" b="0" dirty="0" smtClean="0"/>
                        <a:t>(</a:t>
                      </a:r>
                      <a:r>
                        <a:rPr kumimoji="1" lang="ja-JP" altLang="en-US" b="0" dirty="0" smtClean="0"/>
                        <a:t>コードブロック数</a:t>
                      </a:r>
                      <a:r>
                        <a:rPr kumimoji="1" lang="en-US" altLang="ja-JP" b="0" dirty="0" smtClean="0"/>
                        <a:t>)</a:t>
                      </a:r>
                      <a:endParaRPr kumimoji="1" lang="ja-JP" altLang="en-US" b="0" dirty="0"/>
                    </a:p>
                  </a:txBody>
                  <a:tcPr anchor="ctr"/>
                </a:tc>
                <a:tc>
                  <a:txBody>
                    <a:bodyPr/>
                    <a:lstStyle/>
                    <a:p>
                      <a:pPr algn="ctr"/>
                      <a:r>
                        <a:rPr kumimoji="1" lang="ja-JP" altLang="en-US" b="0" dirty="0" smtClean="0"/>
                        <a:t>ベクトルの次元数</a:t>
                      </a:r>
                      <a:endParaRPr kumimoji="1" lang="en-US" altLang="ja-JP" b="0" dirty="0" smtClean="0"/>
                    </a:p>
                    <a:p>
                      <a:pPr algn="ctr"/>
                      <a:r>
                        <a:rPr kumimoji="1" lang="en-US" altLang="ja-JP" b="0" dirty="0" smtClean="0"/>
                        <a:t>(</a:t>
                      </a:r>
                      <a:r>
                        <a:rPr kumimoji="1" lang="ja-JP" altLang="en-US" b="0" dirty="0" smtClean="0"/>
                        <a:t>単語数</a:t>
                      </a:r>
                      <a:r>
                        <a:rPr kumimoji="1" lang="en-US" altLang="ja-JP" b="0" dirty="0" smtClean="0"/>
                        <a:t>)</a:t>
                      </a:r>
                      <a:endParaRPr kumimoji="1" lang="ja-JP" altLang="en-US" b="0" dirty="0"/>
                    </a:p>
                  </a:txBody>
                  <a:tcPr anchor="ctr"/>
                </a:tc>
                <a:tc>
                  <a:txBody>
                    <a:bodyPr/>
                    <a:lstStyle/>
                    <a:p>
                      <a:pPr algn="ctr"/>
                      <a:r>
                        <a:rPr kumimoji="1" lang="ja-JP" altLang="en-US" b="0" dirty="0" smtClean="0"/>
                        <a:t>類似する</a:t>
                      </a:r>
                      <a:endParaRPr kumimoji="1" lang="en-US" altLang="ja-JP" b="0" dirty="0" smtClean="0"/>
                    </a:p>
                    <a:p>
                      <a:pPr algn="ctr"/>
                      <a:r>
                        <a:rPr kumimoji="1" lang="ja-JP" altLang="en-US" b="0" dirty="0" smtClean="0"/>
                        <a:t>ベクトルペア数</a:t>
                      </a:r>
                      <a:endParaRPr kumimoji="1" lang="en-US" altLang="ja-JP" b="0" dirty="0" smtClean="0"/>
                    </a:p>
                    <a:p>
                      <a:pPr algn="ctr"/>
                      <a:r>
                        <a:rPr kumimoji="1" lang="en-US" altLang="ja-JP" b="0" dirty="0" smtClean="0"/>
                        <a:t>(</a:t>
                      </a:r>
                      <a:r>
                        <a:rPr kumimoji="1" lang="ja-JP" altLang="en-US" b="0" dirty="0" smtClean="0"/>
                        <a:t>クローンペア数</a:t>
                      </a:r>
                      <a:r>
                        <a:rPr kumimoji="1" lang="en-US" altLang="ja-JP" b="0" dirty="0" smtClean="0"/>
                        <a:t>)</a:t>
                      </a:r>
                      <a:endParaRPr kumimoji="1" lang="ja-JP" altLang="en-US" b="0" dirty="0"/>
                    </a:p>
                  </a:txBody>
                  <a:tcPr anchor="ctr"/>
                </a:tc>
                <a:extLst>
                  <a:ext uri="{0D108BD9-81ED-4DB2-BD59-A6C34878D82A}">
                    <a16:rowId xmlns:a16="http://schemas.microsoft.com/office/drawing/2014/main" val="3728025597"/>
                  </a:ext>
                </a:extLst>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dirty="0" smtClean="0"/>
                        <a:t>PostgreSQL</a:t>
                      </a:r>
                      <a:endParaRPr kumimoji="1" lang="ja-JP" altLang="en-US" dirty="0" smtClean="0">
                        <a:latin typeface="+mn-ea"/>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dirty="0" smtClean="0"/>
                        <a:t>10.1</a:t>
                      </a:r>
                      <a:endParaRPr kumimoji="1" lang="ja-JP" altLang="en-US"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dirty="0" smtClean="0"/>
                        <a:t>1,138,235</a:t>
                      </a:r>
                      <a:endParaRPr kumimoji="1" lang="ja-JP" altLang="en-US"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dirty="0" smtClean="0"/>
                        <a:t>24,788</a:t>
                      </a:r>
                      <a:endParaRPr kumimoji="1" lang="ja-JP" altLang="en-US"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dirty="0" smtClean="0"/>
                        <a:t>11,937</a:t>
                      </a:r>
                      <a:endParaRPr kumimoji="1" lang="ja-JP" altLang="en-US"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dirty="0" smtClean="0"/>
                        <a:t>8,291</a:t>
                      </a:r>
                      <a:endParaRPr kumimoji="1" lang="ja-JP" altLang="en-US" dirty="0" smtClean="0">
                        <a:latin typeface="+mn-ea"/>
                        <a:ea typeface="+mn-ea"/>
                      </a:endParaRPr>
                    </a:p>
                  </a:txBody>
                  <a:tcPr anchor="ctr"/>
                </a:tc>
                <a:extLst>
                  <a:ext uri="{0D108BD9-81ED-4DB2-BD59-A6C34878D82A}">
                    <a16:rowId xmlns:a16="http://schemas.microsoft.com/office/drawing/2014/main" val="4232307349"/>
                  </a:ext>
                </a:extLst>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dirty="0" smtClean="0"/>
                        <a:t>Linux Kernel</a:t>
                      </a:r>
                      <a:endParaRPr kumimoji="1" lang="ja-JP" altLang="en-US"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dirty="0" smtClean="0"/>
                        <a:t>4.14</a:t>
                      </a:r>
                      <a:endParaRPr kumimoji="1" lang="ja-JP" altLang="en-US"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dirty="0" smtClean="0"/>
                        <a:t>17,474,091</a:t>
                      </a:r>
                      <a:endParaRPr kumimoji="1" lang="ja-JP" altLang="en-US"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dirty="0" smtClean="0"/>
                        <a:t>424,236</a:t>
                      </a:r>
                      <a:endParaRPr kumimoji="1" lang="ja-JP" altLang="en-US"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dirty="0" smtClean="0"/>
                        <a:t>78,675</a:t>
                      </a:r>
                      <a:endParaRPr kumimoji="1" lang="ja-JP" altLang="en-US"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dirty="0" smtClean="0"/>
                        <a:t>117,490</a:t>
                      </a:r>
                      <a:endParaRPr kumimoji="1" lang="ja-JP" altLang="en-US" dirty="0" smtClean="0">
                        <a:latin typeface="+mn-ea"/>
                        <a:ea typeface="+mn-ea"/>
                      </a:endParaRPr>
                    </a:p>
                  </a:txBody>
                  <a:tcPr anchor="ctr"/>
                </a:tc>
                <a:extLst>
                  <a:ext uri="{0D108BD9-81ED-4DB2-BD59-A6C34878D82A}">
                    <a16:rowId xmlns:a16="http://schemas.microsoft.com/office/drawing/2014/main" val="3472539250"/>
                  </a:ext>
                </a:extLst>
              </a:tr>
            </a:tbl>
          </a:graphicData>
        </a:graphic>
      </p:graphicFrame>
      <p:sp>
        <p:nvSpPr>
          <p:cNvPr id="5" name="テキスト ボックス 4"/>
          <p:cNvSpPr txBox="1"/>
          <p:nvPr/>
        </p:nvSpPr>
        <p:spPr>
          <a:xfrm>
            <a:off x="3596466" y="6070541"/>
            <a:ext cx="1939955" cy="400110"/>
          </a:xfrm>
          <a:prstGeom prst="rect">
            <a:avLst/>
          </a:prstGeom>
          <a:noFill/>
        </p:spPr>
        <p:txBody>
          <a:bodyPr wrap="none" rtlCol="0">
            <a:spAutoFit/>
          </a:bodyPr>
          <a:lstStyle/>
          <a:p>
            <a:r>
              <a:rPr kumimoji="1" lang="ja-JP" altLang="en-US" sz="2000" dirty="0" smtClean="0"/>
              <a:t>対象プロジェクト</a:t>
            </a:r>
            <a:endParaRPr kumimoji="1" lang="ja-JP" altLang="en-US" sz="2000" dirty="0"/>
          </a:p>
        </p:txBody>
      </p:sp>
    </p:spTree>
    <p:extLst>
      <p:ext uri="{BB962C8B-B14F-4D97-AF65-F5344CB8AC3E}">
        <p14:creationId xmlns:p14="http://schemas.microsoft.com/office/powerpoint/2010/main" val="30007738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本実験で使用されるパラメータ</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457200" y="1600200"/>
                <a:ext cx="8600440" cy="4525963"/>
              </a:xfrm>
            </p:spPr>
            <p:txBody>
              <a:bodyPr/>
              <a:lstStyle/>
              <a:p>
                <a:r>
                  <a:rPr kumimoji="1" lang="en-US" altLang="ja-JP" sz="2400" dirty="0" smtClean="0"/>
                  <a:t>FALCONN</a:t>
                </a:r>
                <a:r>
                  <a:rPr kumimoji="1" lang="ja-JP" altLang="en-US" sz="2400" dirty="0" smtClean="0"/>
                  <a:t>のデフォルトのパラメータの特徴</a:t>
                </a:r>
                <a:endParaRPr kumimoji="1" lang="en-US" altLang="ja-JP" sz="2400" dirty="0" smtClean="0"/>
              </a:p>
              <a:p>
                <a:pPr lvl="1"/>
                <a14:m>
                  <m:oMath xmlns:m="http://schemas.openxmlformats.org/officeDocument/2006/math">
                    <m:r>
                      <a:rPr lang="en-US" altLang="ja-JP" sz="2000" i="1">
                        <a:latin typeface="Cambria Math" panose="02040503050406030204" pitchFamily="18" charset="0"/>
                      </a:rPr>
                      <m:t>𝑇</m:t>
                    </m:r>
                  </m:oMath>
                </a14:m>
                <a:r>
                  <a:rPr lang="ja-JP" altLang="en-US" sz="2000" dirty="0" smtClean="0">
                    <a:latin typeface="+mn-ea"/>
                  </a:rPr>
                  <a:t> </a:t>
                </a:r>
                <a:r>
                  <a:rPr lang="en-US" altLang="ja-JP" sz="2000" dirty="0" smtClean="0">
                    <a:latin typeface="+mn-ea"/>
                  </a:rPr>
                  <a:t>: </a:t>
                </a:r>
                <a:r>
                  <a:rPr lang="ja-JP" altLang="en-US" sz="2000" dirty="0" smtClean="0">
                    <a:latin typeface="+mn-ea"/>
                  </a:rPr>
                  <a:t>ベクトルの数と次元数の比</a:t>
                </a:r>
                <a14:m>
                  <m:oMath xmlns:m="http://schemas.openxmlformats.org/officeDocument/2006/math">
                    <m:d>
                      <m:dPr>
                        <m:ctrlPr>
                          <a:rPr lang="en-US" altLang="ja-JP" sz="2000" b="0" i="1" smtClean="0">
                            <a:latin typeface="Cambria Math" panose="02040503050406030204" pitchFamily="18" charset="0"/>
                          </a:rPr>
                        </m:ctrlPr>
                      </m:dPr>
                      <m:e>
                        <m:f>
                          <m:fPr>
                            <m:ctrlPr>
                              <a:rPr lang="en-US" altLang="ja-JP" sz="2000" i="1">
                                <a:latin typeface="Cambria Math" panose="02040503050406030204" pitchFamily="18" charset="0"/>
                              </a:rPr>
                            </m:ctrlPr>
                          </m:fPr>
                          <m:num>
                            <m:func>
                              <m:funcPr>
                                <m:ctrlPr>
                                  <a:rPr lang="en-US" altLang="ja-JP" sz="2000" i="1">
                                    <a:latin typeface="Cambria Math" panose="02040503050406030204" pitchFamily="18" charset="0"/>
                                  </a:rPr>
                                </m:ctrlPr>
                              </m:funcPr>
                              <m:fName>
                                <m:sSub>
                                  <m:sSubPr>
                                    <m:ctrlPr>
                                      <a:rPr lang="en-US" altLang="ja-JP" sz="2000" i="1">
                                        <a:latin typeface="Cambria Math" panose="02040503050406030204" pitchFamily="18" charset="0"/>
                                      </a:rPr>
                                    </m:ctrlPr>
                                  </m:sSubPr>
                                  <m:e>
                                    <m:r>
                                      <m:rPr>
                                        <m:sty m:val="p"/>
                                      </m:rPr>
                                      <a:rPr lang="en-US" altLang="ja-JP" sz="2000">
                                        <a:latin typeface="Cambria Math" panose="02040503050406030204" pitchFamily="18" charset="0"/>
                                      </a:rPr>
                                      <m:t>log</m:t>
                                    </m:r>
                                  </m:e>
                                  <m:sub>
                                    <m:r>
                                      <a:rPr lang="en-US" altLang="ja-JP" sz="2000" i="1">
                                        <a:latin typeface="Cambria Math" panose="02040503050406030204" pitchFamily="18" charset="0"/>
                                      </a:rPr>
                                      <m:t>2</m:t>
                                    </m:r>
                                  </m:sub>
                                </m:sSub>
                              </m:fName>
                              <m:e>
                                <m:r>
                                  <a:rPr lang="en-US" altLang="ja-JP" sz="2000" i="1">
                                    <a:latin typeface="Cambria Math" panose="02040503050406030204" pitchFamily="18" charset="0"/>
                                  </a:rPr>
                                  <m:t>𝑁</m:t>
                                </m:r>
                              </m:e>
                            </m:func>
                          </m:num>
                          <m:den>
                            <m:func>
                              <m:funcPr>
                                <m:ctrlPr>
                                  <a:rPr lang="en-US" altLang="ja-JP" sz="2000" i="1">
                                    <a:latin typeface="Cambria Math" panose="02040503050406030204" pitchFamily="18" charset="0"/>
                                  </a:rPr>
                                </m:ctrlPr>
                              </m:funcPr>
                              <m:fName>
                                <m:sSub>
                                  <m:sSubPr>
                                    <m:ctrlPr>
                                      <a:rPr lang="en-US" altLang="ja-JP" sz="2000" i="1">
                                        <a:latin typeface="Cambria Math" panose="02040503050406030204" pitchFamily="18" charset="0"/>
                                      </a:rPr>
                                    </m:ctrlPr>
                                  </m:sSubPr>
                                  <m:e>
                                    <m:r>
                                      <m:rPr>
                                        <m:sty m:val="p"/>
                                      </m:rPr>
                                      <a:rPr lang="en-US" altLang="ja-JP" sz="2000">
                                        <a:latin typeface="Cambria Math" panose="02040503050406030204" pitchFamily="18" charset="0"/>
                                      </a:rPr>
                                      <m:t>log</m:t>
                                    </m:r>
                                  </m:e>
                                  <m:sub>
                                    <m:r>
                                      <a:rPr lang="en-US" altLang="ja-JP" sz="2000" i="1">
                                        <a:latin typeface="Cambria Math" panose="02040503050406030204" pitchFamily="18" charset="0"/>
                                      </a:rPr>
                                      <m:t>2</m:t>
                                    </m:r>
                                  </m:sub>
                                </m:sSub>
                              </m:fName>
                              <m:e>
                                <m:r>
                                  <a:rPr lang="en-US" altLang="ja-JP" sz="2000" i="1">
                                    <a:latin typeface="Cambria Math" panose="02040503050406030204" pitchFamily="18" charset="0"/>
                                  </a:rPr>
                                  <m:t>𝑑</m:t>
                                </m:r>
                              </m:e>
                            </m:func>
                          </m:den>
                        </m:f>
                      </m:e>
                    </m:d>
                  </m:oMath>
                </a14:m>
                <a:r>
                  <a:rPr lang="ja-JP" altLang="en-US" sz="2000" dirty="0" smtClean="0">
                    <a:latin typeface="+mn-ea"/>
                  </a:rPr>
                  <a:t>から決定</a:t>
                </a:r>
                <a:endParaRPr lang="en-US" altLang="ja-JP" sz="2000" dirty="0" smtClean="0">
                  <a:latin typeface="+mn-ea"/>
                </a:endParaRPr>
              </a:p>
              <a:p>
                <a:pPr lvl="1"/>
                <a:r>
                  <a:rPr kumimoji="1" lang="ja-JP" altLang="en-US" sz="2000" dirty="0" smtClean="0">
                    <a:latin typeface="+mn-ea"/>
                  </a:rPr>
                  <a:t>再現率</a:t>
                </a:r>
                <a:r>
                  <a:rPr kumimoji="1" lang="ja-JP" altLang="en-US" sz="2000" dirty="0">
                    <a:latin typeface="+mn-ea"/>
                  </a:rPr>
                  <a:t>重視</a:t>
                </a:r>
                <a:r>
                  <a:rPr kumimoji="1" lang="ja-JP" altLang="en-US" sz="2000" dirty="0" smtClean="0">
                    <a:latin typeface="+mn-ea"/>
                  </a:rPr>
                  <a:t>のパラメータ</a:t>
                </a:r>
                <a:endParaRPr kumimoji="1" lang="en-US" altLang="ja-JP" sz="2000" dirty="0" smtClean="0">
                  <a:latin typeface="+mn-ea"/>
                </a:endParaRPr>
              </a:p>
              <a:p>
                <a:r>
                  <a:rPr lang="ja-JP" altLang="en-US" sz="2400" dirty="0" smtClean="0"/>
                  <a:t>目標</a:t>
                </a:r>
                <a:r>
                  <a:rPr lang="ja-JP" altLang="en-US" sz="2400" dirty="0"/>
                  <a:t>再現率 </a:t>
                </a:r>
                <a14:m>
                  <m:oMath xmlns:m="http://schemas.openxmlformats.org/officeDocument/2006/math">
                    <m:r>
                      <a:rPr lang="en-US" altLang="ja-JP" sz="2400" b="0" i="1">
                        <a:latin typeface="Cambria Math" panose="02040503050406030204" pitchFamily="18" charset="0"/>
                      </a:rPr>
                      <m:t>𝑅</m:t>
                    </m:r>
                  </m:oMath>
                </a14:m>
                <a:r>
                  <a:rPr lang="ja-JP" altLang="en-US" sz="2400" dirty="0"/>
                  <a:t> に</a:t>
                </a:r>
                <a:r>
                  <a:rPr lang="ja-JP" altLang="en-US" sz="2400" dirty="0" smtClean="0"/>
                  <a:t>対して本手法で決定されるパラメータ</a:t>
                </a:r>
                <a:endParaRPr lang="en-US" altLang="ja-JP" sz="2400"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457200" y="1600200"/>
                <a:ext cx="8600440" cy="4525963"/>
              </a:xfrm>
              <a:blipFill>
                <a:blip r:embed="rId3"/>
                <a:stretch>
                  <a:fillRect l="-921" t="-1482"/>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17</a:t>
            </a:fld>
            <a:endParaRPr lang="en-US" altLang="ja-JP"/>
          </a:p>
        </p:txBody>
      </p:sp>
      <mc:AlternateContent xmlns:mc="http://schemas.openxmlformats.org/markup-compatibility/2006" xmlns:a14="http://schemas.microsoft.com/office/drawing/2010/main">
        <mc:Choice Requires="a14">
          <p:graphicFrame>
            <p:nvGraphicFramePr>
              <p:cNvPr id="5" name="コンテンツ プレースホルダー 3"/>
              <p:cNvGraphicFramePr>
                <a:graphicFrameLocks/>
              </p:cNvGraphicFramePr>
              <p:nvPr>
                <p:extLst>
                  <p:ext uri="{D42A27DB-BD31-4B8C-83A1-F6EECF244321}">
                    <p14:modId xmlns:p14="http://schemas.microsoft.com/office/powerpoint/2010/main" val="1124775530"/>
                  </p:ext>
                </p:extLst>
              </p:nvPr>
            </p:nvGraphicFramePr>
            <p:xfrm>
              <a:off x="468312" y="3651225"/>
              <a:ext cx="8229604" cy="1188720"/>
            </p:xfrm>
            <a:graphic>
              <a:graphicData uri="http://schemas.openxmlformats.org/drawingml/2006/table">
                <a:tbl>
                  <a:tblPr firstRow="1" bandRow="1">
                    <a:tableStyleId>{72833802-FEF1-4C79-8D5D-14CF1EAF98D9}</a:tableStyleId>
                  </a:tblPr>
                  <a:tblGrid>
                    <a:gridCol w="1739172">
                      <a:extLst>
                        <a:ext uri="{9D8B030D-6E8A-4147-A177-3AD203B41FA5}">
                          <a16:colId xmlns:a16="http://schemas.microsoft.com/office/drawing/2014/main" val="20000"/>
                        </a:ext>
                      </a:extLst>
                    </a:gridCol>
                    <a:gridCol w="1622608">
                      <a:extLst>
                        <a:ext uri="{9D8B030D-6E8A-4147-A177-3AD203B41FA5}">
                          <a16:colId xmlns:a16="http://schemas.microsoft.com/office/drawing/2014/main" val="20002"/>
                        </a:ext>
                      </a:extLst>
                    </a:gridCol>
                    <a:gridCol w="1622608">
                      <a:extLst>
                        <a:ext uri="{9D8B030D-6E8A-4147-A177-3AD203B41FA5}">
                          <a16:colId xmlns:a16="http://schemas.microsoft.com/office/drawing/2014/main" val="20001"/>
                        </a:ext>
                      </a:extLst>
                    </a:gridCol>
                    <a:gridCol w="1622608">
                      <a:extLst>
                        <a:ext uri="{9D8B030D-6E8A-4147-A177-3AD203B41FA5}">
                          <a16:colId xmlns:a16="http://schemas.microsoft.com/office/drawing/2014/main" val="2203474630"/>
                        </a:ext>
                      </a:extLst>
                    </a:gridCol>
                    <a:gridCol w="1622608">
                      <a:extLst>
                        <a:ext uri="{9D8B030D-6E8A-4147-A177-3AD203B41FA5}">
                          <a16:colId xmlns:a16="http://schemas.microsoft.com/office/drawing/2014/main" val="1305607766"/>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2000" b="0" dirty="0" smtClean="0"/>
                            <a:t>PostgreSQL</a:t>
                          </a:r>
                          <a:endParaRPr lang="en-US" altLang="ja-JP" sz="2000" b="0" dirty="0" smtClean="0">
                            <a:latin typeface="+mn-ea"/>
                            <a:ea typeface="+mn-ea"/>
                          </a:endParaRPr>
                        </a:p>
                      </a:txBody>
                      <a:tcPr anchor="ctr"/>
                    </a:tc>
                    <a:tc>
                      <a:txBody>
                        <a:bodyPr/>
                        <a:lstStyle/>
                        <a:p>
                          <a:pPr algn="ctr"/>
                          <a:r>
                            <a:rPr lang="ja-JP" altLang="en-US" sz="2000" b="0" dirty="0" smtClean="0"/>
                            <a:t>デフォルト</a:t>
                          </a:r>
                          <a:endParaRPr lang="ja-JP" altLang="en-US" sz="2000" b="0" dirty="0" smtClean="0">
                            <a:latin typeface="+mn-ea"/>
                            <a:ea typeface="+mn-ea"/>
                          </a:endParaRPr>
                        </a:p>
                      </a:txBody>
                      <a:tcPr anchor="ctr"/>
                    </a:tc>
                    <a:tc>
                      <a:txBody>
                        <a:bodyPr/>
                        <a:lstStyle/>
                        <a:p>
                          <a:pPr algn="ctr"/>
                          <a14:m>
                            <m:oMathPara xmlns:m="http://schemas.openxmlformats.org/officeDocument/2006/math">
                              <m:oMathParaPr>
                                <m:jc m:val="centerGroup"/>
                              </m:oMathParaPr>
                              <m:oMath xmlns:m="http://schemas.openxmlformats.org/officeDocument/2006/math">
                                <m:r>
                                  <a:rPr lang="en-US" altLang="ja-JP" sz="2000" b="0" i="1" smtClean="0">
                                    <a:latin typeface="Cambria Math" panose="02040503050406030204" pitchFamily="18" charset="0"/>
                                  </a:rPr>
                                  <m:t>𝑅</m:t>
                                </m:r>
                                <m:r>
                                  <a:rPr lang="en-US" altLang="ja-JP" sz="2000" b="0" i="1" smtClean="0">
                                    <a:latin typeface="Cambria Math" panose="02040503050406030204" pitchFamily="18" charset="0"/>
                                  </a:rPr>
                                  <m:t>=0.999</m:t>
                                </m:r>
                              </m:oMath>
                            </m:oMathPara>
                          </a14:m>
                          <a:endParaRPr lang="ja-JP" altLang="en-US" sz="2000" b="0" i="1" dirty="0" smtClean="0">
                            <a:latin typeface="+mn-ea"/>
                            <a:ea typeface="+mn-ea"/>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en-US" altLang="ja-JP" sz="2000" b="0" i="1" smtClean="0">
                                    <a:latin typeface="Cambria Math" panose="02040503050406030204" pitchFamily="18" charset="0"/>
                                  </a:rPr>
                                  <m:t>𝑅</m:t>
                                </m:r>
                                <m:r>
                                  <a:rPr lang="en-US" altLang="ja-JP" sz="2000" b="0" i="1" smtClean="0">
                                    <a:latin typeface="Cambria Math" panose="02040503050406030204" pitchFamily="18" charset="0"/>
                                  </a:rPr>
                                  <m:t>=0.99</m:t>
                                </m:r>
                              </m:oMath>
                            </m:oMathPara>
                          </a14:m>
                          <a:endParaRPr lang="ja-JP" altLang="en-US" sz="2000" b="0" i="1" dirty="0" smtClean="0">
                            <a:latin typeface="+mn-ea"/>
                            <a:ea typeface="+mn-ea"/>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en-US" altLang="ja-JP" sz="2000" b="0" i="1" smtClean="0">
                                    <a:latin typeface="Cambria Math" panose="02040503050406030204" pitchFamily="18" charset="0"/>
                                  </a:rPr>
                                  <m:t>𝑅</m:t>
                                </m:r>
                                <m:r>
                                  <a:rPr lang="en-US" altLang="ja-JP" sz="2000" b="0" i="1" smtClean="0">
                                    <a:latin typeface="Cambria Math" panose="02040503050406030204" pitchFamily="18" charset="0"/>
                                  </a:rPr>
                                  <m:t>=0.9</m:t>
                                </m:r>
                              </m:oMath>
                            </m:oMathPara>
                          </a14:m>
                          <a:endParaRPr lang="ja-JP" altLang="en-US" sz="2000" b="0" i="1" dirty="0" smtClean="0">
                            <a:latin typeface="+mn-ea"/>
                            <a:ea typeface="+mn-ea"/>
                          </a:endParaRPr>
                        </a:p>
                      </a:txBody>
                      <a:tcPr anchor="ctr"/>
                    </a:tc>
                    <a:extLst>
                      <a:ext uri="{0D108BD9-81ED-4DB2-BD59-A6C34878D82A}">
                        <a16:rowId xmlns:a16="http://schemas.microsoft.com/office/drawing/2014/main" val="10000"/>
                      </a:ext>
                    </a:extLst>
                  </a:tr>
                  <a:tr h="356326">
                    <a:tc>
                      <a:txBody>
                        <a:bodyPr/>
                        <a:lstStyle/>
                        <a:p>
                          <a:pPr algn="ctr"/>
                          <a14:m>
                            <m:oMathPara xmlns:m="http://schemas.openxmlformats.org/officeDocument/2006/math">
                              <m:oMathParaPr>
                                <m:jc m:val="centerGroup"/>
                              </m:oMathParaPr>
                              <m:oMath xmlns:m="http://schemas.openxmlformats.org/officeDocument/2006/math">
                                <m:r>
                                  <a:rPr kumimoji="1" lang="en-US" altLang="ja-JP" sz="2000" smtClean="0">
                                    <a:latin typeface="Cambria Math" panose="02040503050406030204" pitchFamily="18" charset="0"/>
                                  </a:rPr>
                                  <m:t>𝑇</m:t>
                                </m:r>
                              </m:oMath>
                            </m:oMathPara>
                          </a14:m>
                          <a:endParaRPr kumimoji="1" lang="ja-JP" altLang="en-US" sz="2000" dirty="0">
                            <a:latin typeface="+mn-ea"/>
                            <a:ea typeface="+mn-ea"/>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2</a:t>
                          </a:r>
                          <a:endParaRPr kumimoji="1" lang="en-US" altLang="ja-JP" sz="2000" b="0" dirty="0" smtClean="0">
                            <a:solidFill>
                              <a:schemeClr val="tx1"/>
                            </a:solidFill>
                            <a:latin typeface="+mn-ea"/>
                            <a:ea typeface="+mn-ea"/>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1024</a:t>
                          </a:r>
                          <a:endParaRPr kumimoji="1" lang="en-US" altLang="ja-JP" sz="2000" b="0" dirty="0" smtClean="0">
                            <a:solidFill>
                              <a:schemeClr val="tx1"/>
                            </a:solidFill>
                            <a:latin typeface="+mn-ea"/>
                            <a:ea typeface="+mn-ea"/>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1024</a:t>
                          </a:r>
                          <a:endParaRPr kumimoji="1" lang="en-US" altLang="ja-JP" sz="2000" b="0" dirty="0" smtClean="0">
                            <a:solidFill>
                              <a:schemeClr val="tx1"/>
                            </a:solidFill>
                            <a:latin typeface="+mn-ea"/>
                            <a:ea typeface="+mn-ea"/>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1024</a:t>
                          </a:r>
                          <a:endParaRPr kumimoji="1" lang="en-US" altLang="ja-JP" sz="2000" b="0" dirty="0" smtClean="0">
                            <a:solidFill>
                              <a:schemeClr val="tx1"/>
                            </a:solidFill>
                            <a:latin typeface="+mn-ea"/>
                            <a:ea typeface="+mn-ea"/>
                          </a:endParaRPr>
                        </a:p>
                      </a:txBody>
                      <a:tcPr anchor="ctr"/>
                    </a:tc>
                    <a:extLst>
                      <a:ext uri="{0D108BD9-81ED-4DB2-BD59-A6C34878D82A}">
                        <a16:rowId xmlns:a16="http://schemas.microsoft.com/office/drawing/2014/main" val="10004"/>
                      </a:ext>
                    </a:extLst>
                  </a:tr>
                  <a:tr h="35632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1" lang="en-US" altLang="ja-JP" sz="2000" smtClean="0">
                                    <a:latin typeface="Cambria Math" panose="02040503050406030204" pitchFamily="18" charset="0"/>
                                  </a:rPr>
                                  <m:t>𝐿</m:t>
                                </m:r>
                              </m:oMath>
                            </m:oMathPara>
                          </a14:m>
                          <a:endParaRPr kumimoji="1" lang="ja-JP" altLang="en-US" sz="2000" dirty="0" smtClean="0">
                            <a:latin typeface="+mn-ea"/>
                            <a:ea typeface="+mn-ea"/>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10</a:t>
                          </a:r>
                          <a:endParaRPr kumimoji="1" lang="ja-JP" altLang="en-US" sz="2000" dirty="0">
                            <a:solidFill>
                              <a:schemeClr val="tx1"/>
                            </a:solidFill>
                            <a:latin typeface="+mn-ea"/>
                            <a:ea typeface="+mn-ea"/>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6</a:t>
                          </a:r>
                          <a:endParaRPr kumimoji="1" lang="ja-JP" altLang="en-US" sz="2000" dirty="0">
                            <a:solidFill>
                              <a:schemeClr val="tx1"/>
                            </a:solidFill>
                            <a:latin typeface="+mn-ea"/>
                            <a:ea typeface="+mn-ea"/>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4</a:t>
                          </a:r>
                          <a:endParaRPr kumimoji="1" lang="ja-JP" altLang="en-US" sz="2000" dirty="0">
                            <a:solidFill>
                              <a:schemeClr val="tx1"/>
                            </a:solidFill>
                            <a:latin typeface="+mn-ea"/>
                            <a:ea typeface="+mn-ea"/>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2</a:t>
                          </a:r>
                          <a:endParaRPr kumimoji="1" lang="ja-JP" altLang="en-US" sz="2000" dirty="0">
                            <a:solidFill>
                              <a:schemeClr val="tx1"/>
                            </a:solidFill>
                            <a:latin typeface="+mn-ea"/>
                            <a:ea typeface="+mn-ea"/>
                          </a:endParaRPr>
                        </a:p>
                      </a:txBody>
                      <a:tcPr anchor="ctr"/>
                    </a:tc>
                    <a:extLst>
                      <a:ext uri="{0D108BD9-81ED-4DB2-BD59-A6C34878D82A}">
                        <a16:rowId xmlns:a16="http://schemas.microsoft.com/office/drawing/2014/main" val="1758341034"/>
                      </a:ext>
                    </a:extLst>
                  </a:tr>
                </a:tbl>
              </a:graphicData>
            </a:graphic>
          </p:graphicFrame>
        </mc:Choice>
        <mc:Fallback xmlns="">
          <p:graphicFrame>
            <p:nvGraphicFramePr>
              <p:cNvPr id="5" name="コンテンツ プレースホルダー 3"/>
              <p:cNvGraphicFramePr>
                <a:graphicFrameLocks/>
              </p:cNvGraphicFramePr>
              <p:nvPr>
                <p:extLst>
                  <p:ext uri="{D42A27DB-BD31-4B8C-83A1-F6EECF244321}">
                    <p14:modId xmlns:p14="http://schemas.microsoft.com/office/powerpoint/2010/main" val="1124775530"/>
                  </p:ext>
                </p:extLst>
              </p:nvPr>
            </p:nvGraphicFramePr>
            <p:xfrm>
              <a:off x="468312" y="3651225"/>
              <a:ext cx="8229604" cy="1188720"/>
            </p:xfrm>
            <a:graphic>
              <a:graphicData uri="http://schemas.openxmlformats.org/drawingml/2006/table">
                <a:tbl>
                  <a:tblPr firstRow="1" bandRow="1">
                    <a:tableStyleId>{72833802-FEF1-4C79-8D5D-14CF1EAF98D9}</a:tableStyleId>
                  </a:tblPr>
                  <a:tblGrid>
                    <a:gridCol w="1739172">
                      <a:extLst>
                        <a:ext uri="{9D8B030D-6E8A-4147-A177-3AD203B41FA5}">
                          <a16:colId xmlns:a16="http://schemas.microsoft.com/office/drawing/2014/main" val="20000"/>
                        </a:ext>
                      </a:extLst>
                    </a:gridCol>
                    <a:gridCol w="1622608">
                      <a:extLst>
                        <a:ext uri="{9D8B030D-6E8A-4147-A177-3AD203B41FA5}">
                          <a16:colId xmlns:a16="http://schemas.microsoft.com/office/drawing/2014/main" val="20002"/>
                        </a:ext>
                      </a:extLst>
                    </a:gridCol>
                    <a:gridCol w="1622608">
                      <a:extLst>
                        <a:ext uri="{9D8B030D-6E8A-4147-A177-3AD203B41FA5}">
                          <a16:colId xmlns:a16="http://schemas.microsoft.com/office/drawing/2014/main" val="20001"/>
                        </a:ext>
                      </a:extLst>
                    </a:gridCol>
                    <a:gridCol w="1622608">
                      <a:extLst>
                        <a:ext uri="{9D8B030D-6E8A-4147-A177-3AD203B41FA5}">
                          <a16:colId xmlns:a16="http://schemas.microsoft.com/office/drawing/2014/main" val="2203474630"/>
                        </a:ext>
                      </a:extLst>
                    </a:gridCol>
                    <a:gridCol w="1622608">
                      <a:extLst>
                        <a:ext uri="{9D8B030D-6E8A-4147-A177-3AD203B41FA5}">
                          <a16:colId xmlns:a16="http://schemas.microsoft.com/office/drawing/2014/main" val="1305607766"/>
                        </a:ext>
                      </a:extLst>
                    </a:gridCol>
                  </a:tblGrid>
                  <a:tr h="3962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2000" b="0" dirty="0" smtClean="0"/>
                            <a:t>PostgreSQL</a:t>
                          </a:r>
                          <a:endParaRPr lang="en-US" altLang="ja-JP" sz="2000" b="0" dirty="0" smtClean="0">
                            <a:latin typeface="+mn-ea"/>
                            <a:ea typeface="+mn-ea"/>
                          </a:endParaRPr>
                        </a:p>
                      </a:txBody>
                      <a:tcPr anchor="ctr"/>
                    </a:tc>
                    <a:tc>
                      <a:txBody>
                        <a:bodyPr/>
                        <a:lstStyle/>
                        <a:p>
                          <a:pPr algn="ctr"/>
                          <a:r>
                            <a:rPr lang="ja-JP" altLang="en-US" sz="2000" b="0" dirty="0" smtClean="0"/>
                            <a:t>デフォルト</a:t>
                          </a:r>
                          <a:endParaRPr lang="ja-JP" altLang="en-US" sz="2000" b="0" dirty="0" smtClean="0">
                            <a:latin typeface="+mn-ea"/>
                            <a:ea typeface="+mn-ea"/>
                          </a:endParaRPr>
                        </a:p>
                      </a:txBody>
                      <a:tcPr anchor="ctr"/>
                    </a:tc>
                    <a:tc>
                      <a:txBody>
                        <a:bodyPr/>
                        <a:lstStyle/>
                        <a:p>
                          <a:endParaRPr lang="ja-JP"/>
                        </a:p>
                      </a:txBody>
                      <a:tcPr anchor="ctr">
                        <a:blipFill>
                          <a:blip r:embed="rId4"/>
                          <a:stretch>
                            <a:fillRect l="-207519" t="-7692" r="-201128" b="-230769"/>
                          </a:stretch>
                        </a:blipFill>
                      </a:tcPr>
                    </a:tc>
                    <a:tc>
                      <a:txBody>
                        <a:bodyPr/>
                        <a:lstStyle/>
                        <a:p>
                          <a:endParaRPr lang="ja-JP"/>
                        </a:p>
                      </a:txBody>
                      <a:tcPr anchor="ctr">
                        <a:blipFill>
                          <a:blip r:embed="rId4"/>
                          <a:stretch>
                            <a:fillRect l="-306367" t="-7692" r="-100375" b="-230769"/>
                          </a:stretch>
                        </a:blipFill>
                      </a:tcPr>
                    </a:tc>
                    <a:tc>
                      <a:txBody>
                        <a:bodyPr/>
                        <a:lstStyle/>
                        <a:p>
                          <a:endParaRPr lang="ja-JP"/>
                        </a:p>
                      </a:txBody>
                      <a:tcPr anchor="ctr">
                        <a:blipFill>
                          <a:blip r:embed="rId4"/>
                          <a:stretch>
                            <a:fillRect l="-407895" t="-7692" r="-752" b="-230769"/>
                          </a:stretch>
                        </a:blipFill>
                      </a:tcPr>
                    </a:tc>
                    <a:extLst>
                      <a:ext uri="{0D108BD9-81ED-4DB2-BD59-A6C34878D82A}">
                        <a16:rowId xmlns:a16="http://schemas.microsoft.com/office/drawing/2014/main" val="10000"/>
                      </a:ext>
                    </a:extLst>
                  </a:tr>
                  <a:tr h="396240">
                    <a:tc>
                      <a:txBody>
                        <a:bodyPr/>
                        <a:lstStyle/>
                        <a:p>
                          <a:endParaRPr lang="ja-JP"/>
                        </a:p>
                      </a:txBody>
                      <a:tcPr anchor="ctr">
                        <a:blipFill>
                          <a:blip r:embed="rId4"/>
                          <a:stretch>
                            <a:fillRect t="-106061" r="-373077" b="-127273"/>
                          </a:stretch>
                        </a:blip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2</a:t>
                          </a:r>
                          <a:endParaRPr kumimoji="1" lang="en-US" altLang="ja-JP" sz="2000" b="0" dirty="0" smtClean="0">
                            <a:solidFill>
                              <a:schemeClr val="tx1"/>
                            </a:solidFill>
                            <a:latin typeface="+mn-ea"/>
                            <a:ea typeface="+mn-ea"/>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1024</a:t>
                          </a:r>
                          <a:endParaRPr kumimoji="1" lang="en-US" altLang="ja-JP" sz="2000" b="0" dirty="0" smtClean="0">
                            <a:solidFill>
                              <a:schemeClr val="tx1"/>
                            </a:solidFill>
                            <a:latin typeface="+mn-ea"/>
                            <a:ea typeface="+mn-ea"/>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1024</a:t>
                          </a:r>
                          <a:endParaRPr kumimoji="1" lang="en-US" altLang="ja-JP" sz="2000" b="0" dirty="0" smtClean="0">
                            <a:solidFill>
                              <a:schemeClr val="tx1"/>
                            </a:solidFill>
                            <a:latin typeface="+mn-ea"/>
                            <a:ea typeface="+mn-ea"/>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1024</a:t>
                          </a:r>
                          <a:endParaRPr kumimoji="1" lang="en-US" altLang="ja-JP" sz="2000" b="0" dirty="0" smtClean="0">
                            <a:solidFill>
                              <a:schemeClr val="tx1"/>
                            </a:solidFill>
                            <a:latin typeface="+mn-ea"/>
                            <a:ea typeface="+mn-ea"/>
                          </a:endParaRPr>
                        </a:p>
                      </a:txBody>
                      <a:tcPr anchor="ctr"/>
                    </a:tc>
                    <a:extLst>
                      <a:ext uri="{0D108BD9-81ED-4DB2-BD59-A6C34878D82A}">
                        <a16:rowId xmlns:a16="http://schemas.microsoft.com/office/drawing/2014/main" val="10004"/>
                      </a:ext>
                    </a:extLst>
                  </a:tr>
                  <a:tr h="396240">
                    <a:tc>
                      <a:txBody>
                        <a:bodyPr/>
                        <a:lstStyle/>
                        <a:p>
                          <a:endParaRPr lang="ja-JP"/>
                        </a:p>
                      </a:txBody>
                      <a:tcPr anchor="ctr">
                        <a:blipFill>
                          <a:blip r:embed="rId4"/>
                          <a:stretch>
                            <a:fillRect t="-209231" r="-373077" b="-29231"/>
                          </a:stretch>
                        </a:blip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10</a:t>
                          </a:r>
                          <a:endParaRPr kumimoji="1" lang="ja-JP" altLang="en-US" sz="2000" dirty="0">
                            <a:solidFill>
                              <a:schemeClr val="tx1"/>
                            </a:solidFill>
                            <a:latin typeface="+mn-ea"/>
                            <a:ea typeface="+mn-ea"/>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6</a:t>
                          </a:r>
                          <a:endParaRPr kumimoji="1" lang="ja-JP" altLang="en-US" sz="2000" dirty="0">
                            <a:solidFill>
                              <a:schemeClr val="tx1"/>
                            </a:solidFill>
                            <a:latin typeface="+mn-ea"/>
                            <a:ea typeface="+mn-ea"/>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4</a:t>
                          </a:r>
                          <a:endParaRPr kumimoji="1" lang="ja-JP" altLang="en-US" sz="2000" dirty="0">
                            <a:solidFill>
                              <a:schemeClr val="tx1"/>
                            </a:solidFill>
                            <a:latin typeface="+mn-ea"/>
                            <a:ea typeface="+mn-ea"/>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2</a:t>
                          </a:r>
                          <a:endParaRPr kumimoji="1" lang="ja-JP" altLang="en-US" sz="2000" dirty="0">
                            <a:solidFill>
                              <a:schemeClr val="tx1"/>
                            </a:solidFill>
                            <a:latin typeface="+mn-ea"/>
                            <a:ea typeface="+mn-ea"/>
                          </a:endParaRPr>
                        </a:p>
                      </a:txBody>
                      <a:tcPr anchor="ctr"/>
                    </a:tc>
                    <a:extLst>
                      <a:ext uri="{0D108BD9-81ED-4DB2-BD59-A6C34878D82A}">
                        <a16:rowId xmlns:a16="http://schemas.microsoft.com/office/drawing/2014/main" val="1758341034"/>
                      </a:ext>
                    </a:extLst>
                  </a:tr>
                </a:tbl>
              </a:graphicData>
            </a:graphic>
          </p:graphicFrame>
        </mc:Fallback>
      </mc:AlternateContent>
      <mc:AlternateContent xmlns:mc="http://schemas.openxmlformats.org/markup-compatibility/2006" xmlns:a14="http://schemas.microsoft.com/office/drawing/2010/main">
        <mc:Choice Requires="a14">
          <p:graphicFrame>
            <p:nvGraphicFramePr>
              <p:cNvPr id="6" name="コンテンツ プレースホルダー 3"/>
              <p:cNvGraphicFramePr>
                <a:graphicFrameLocks/>
              </p:cNvGraphicFramePr>
              <p:nvPr>
                <p:extLst>
                  <p:ext uri="{D42A27DB-BD31-4B8C-83A1-F6EECF244321}">
                    <p14:modId xmlns:p14="http://schemas.microsoft.com/office/powerpoint/2010/main" val="2253643963"/>
                  </p:ext>
                </p:extLst>
              </p:nvPr>
            </p:nvGraphicFramePr>
            <p:xfrm>
              <a:off x="457200" y="5022507"/>
              <a:ext cx="8229604" cy="1188720"/>
            </p:xfrm>
            <a:graphic>
              <a:graphicData uri="http://schemas.openxmlformats.org/drawingml/2006/table">
                <a:tbl>
                  <a:tblPr firstRow="1" bandRow="1">
                    <a:tableStyleId>{72833802-FEF1-4C79-8D5D-14CF1EAF98D9}</a:tableStyleId>
                  </a:tblPr>
                  <a:tblGrid>
                    <a:gridCol w="1739172">
                      <a:extLst>
                        <a:ext uri="{9D8B030D-6E8A-4147-A177-3AD203B41FA5}">
                          <a16:colId xmlns:a16="http://schemas.microsoft.com/office/drawing/2014/main" val="20000"/>
                        </a:ext>
                      </a:extLst>
                    </a:gridCol>
                    <a:gridCol w="1622608">
                      <a:extLst>
                        <a:ext uri="{9D8B030D-6E8A-4147-A177-3AD203B41FA5}">
                          <a16:colId xmlns:a16="http://schemas.microsoft.com/office/drawing/2014/main" val="20002"/>
                        </a:ext>
                      </a:extLst>
                    </a:gridCol>
                    <a:gridCol w="1622608">
                      <a:extLst>
                        <a:ext uri="{9D8B030D-6E8A-4147-A177-3AD203B41FA5}">
                          <a16:colId xmlns:a16="http://schemas.microsoft.com/office/drawing/2014/main" val="20001"/>
                        </a:ext>
                      </a:extLst>
                    </a:gridCol>
                    <a:gridCol w="1622608">
                      <a:extLst>
                        <a:ext uri="{9D8B030D-6E8A-4147-A177-3AD203B41FA5}">
                          <a16:colId xmlns:a16="http://schemas.microsoft.com/office/drawing/2014/main" val="1433033033"/>
                        </a:ext>
                      </a:extLst>
                    </a:gridCol>
                    <a:gridCol w="1622608">
                      <a:extLst>
                        <a:ext uri="{9D8B030D-6E8A-4147-A177-3AD203B41FA5}">
                          <a16:colId xmlns:a16="http://schemas.microsoft.com/office/drawing/2014/main" val="1767274666"/>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2000" b="0" dirty="0" smtClean="0"/>
                            <a:t>Linux Kernel</a:t>
                          </a:r>
                          <a:endParaRPr lang="en-US" altLang="ja-JP" sz="2000" b="0" dirty="0" smtClean="0">
                            <a:latin typeface="+mn-ea"/>
                            <a:ea typeface="+mn-ea"/>
                          </a:endParaRPr>
                        </a:p>
                      </a:txBody>
                      <a:tcPr anchor="ctr"/>
                    </a:tc>
                    <a:tc>
                      <a:txBody>
                        <a:bodyPr/>
                        <a:lstStyle/>
                        <a:p>
                          <a:pPr algn="ctr"/>
                          <a:r>
                            <a:rPr lang="ja-JP" altLang="en-US" sz="2000" b="0" dirty="0" smtClean="0"/>
                            <a:t>デフォルト</a:t>
                          </a:r>
                          <a:endParaRPr lang="ja-JP" altLang="en-US" sz="2000" b="0" dirty="0" smtClean="0">
                            <a:latin typeface="+mn-ea"/>
                            <a:ea typeface="+mn-ea"/>
                          </a:endParaRPr>
                        </a:p>
                      </a:txBody>
                      <a:tcPr anchor="ctr"/>
                    </a:tc>
                    <a:tc>
                      <a:txBody>
                        <a:bodyPr/>
                        <a:lstStyle/>
                        <a:p>
                          <a:pPr algn="ctr"/>
                          <a14:m>
                            <m:oMathPara xmlns:m="http://schemas.openxmlformats.org/officeDocument/2006/math">
                              <m:oMathParaPr>
                                <m:jc m:val="centerGroup"/>
                              </m:oMathParaPr>
                              <m:oMath xmlns:m="http://schemas.openxmlformats.org/officeDocument/2006/math">
                                <m:r>
                                  <a:rPr lang="en-US" altLang="ja-JP" sz="2000" b="0" i="1" smtClean="0">
                                    <a:latin typeface="Cambria Math" panose="02040503050406030204" pitchFamily="18" charset="0"/>
                                  </a:rPr>
                                  <m:t>𝑅</m:t>
                                </m:r>
                                <m:r>
                                  <a:rPr lang="en-US" altLang="ja-JP" sz="2000" b="0" i="1" smtClean="0">
                                    <a:latin typeface="Cambria Math" panose="02040503050406030204" pitchFamily="18" charset="0"/>
                                  </a:rPr>
                                  <m:t>=0.999</m:t>
                                </m:r>
                              </m:oMath>
                            </m:oMathPara>
                          </a14:m>
                          <a:endParaRPr lang="ja-JP" altLang="en-US" sz="2000" b="0" i="1" dirty="0" smtClean="0">
                            <a:latin typeface="+mn-ea"/>
                            <a:ea typeface="+mn-ea"/>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en-US" altLang="ja-JP" sz="2000" b="0" i="1" smtClean="0">
                                    <a:latin typeface="Cambria Math" panose="02040503050406030204" pitchFamily="18" charset="0"/>
                                  </a:rPr>
                                  <m:t>𝑅</m:t>
                                </m:r>
                                <m:r>
                                  <a:rPr lang="en-US" altLang="ja-JP" sz="2000" b="0" i="1" smtClean="0">
                                    <a:latin typeface="Cambria Math" panose="02040503050406030204" pitchFamily="18" charset="0"/>
                                  </a:rPr>
                                  <m:t>=0.99</m:t>
                                </m:r>
                              </m:oMath>
                            </m:oMathPara>
                          </a14:m>
                          <a:endParaRPr lang="ja-JP" altLang="en-US" sz="2000" b="0" i="1" dirty="0" smtClean="0">
                            <a:latin typeface="+mn-ea"/>
                            <a:ea typeface="+mn-ea"/>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en-US" altLang="ja-JP" sz="2000" b="0" i="1" smtClean="0">
                                    <a:latin typeface="Cambria Math" panose="02040503050406030204" pitchFamily="18" charset="0"/>
                                  </a:rPr>
                                  <m:t>𝑅</m:t>
                                </m:r>
                                <m:r>
                                  <a:rPr lang="en-US" altLang="ja-JP" sz="2000" b="0" i="1" smtClean="0">
                                    <a:latin typeface="Cambria Math" panose="02040503050406030204" pitchFamily="18" charset="0"/>
                                  </a:rPr>
                                  <m:t>=0.9</m:t>
                                </m:r>
                              </m:oMath>
                            </m:oMathPara>
                          </a14:m>
                          <a:endParaRPr lang="ja-JP" altLang="en-US" sz="2000" b="0" i="1" dirty="0" smtClean="0">
                            <a:latin typeface="+mn-ea"/>
                            <a:ea typeface="+mn-ea"/>
                          </a:endParaRPr>
                        </a:p>
                      </a:txBody>
                      <a:tcPr anchor="ctr"/>
                    </a:tc>
                    <a:extLst>
                      <a:ext uri="{0D108BD9-81ED-4DB2-BD59-A6C34878D82A}">
                        <a16:rowId xmlns:a16="http://schemas.microsoft.com/office/drawing/2014/main" val="10000"/>
                      </a:ext>
                    </a:extLst>
                  </a:tr>
                  <a:tr h="356326">
                    <a:tc>
                      <a:txBody>
                        <a:bodyPr/>
                        <a:lstStyle/>
                        <a:p>
                          <a:pPr algn="ctr"/>
                          <a14:m>
                            <m:oMathPara xmlns:m="http://schemas.openxmlformats.org/officeDocument/2006/math">
                              <m:oMathParaPr>
                                <m:jc m:val="centerGroup"/>
                              </m:oMathParaPr>
                              <m:oMath xmlns:m="http://schemas.openxmlformats.org/officeDocument/2006/math">
                                <m:r>
                                  <a:rPr kumimoji="1" lang="en-US" altLang="ja-JP" sz="2000" smtClean="0">
                                    <a:latin typeface="Cambria Math" panose="02040503050406030204" pitchFamily="18" charset="0"/>
                                  </a:rPr>
                                  <m:t>𝑇</m:t>
                                </m:r>
                              </m:oMath>
                            </m:oMathPara>
                          </a14:m>
                          <a:endParaRPr kumimoji="1" lang="ja-JP" altLang="en-US" sz="2000" dirty="0">
                            <a:latin typeface="+mn-ea"/>
                            <a:ea typeface="+mn-ea"/>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32</a:t>
                          </a:r>
                          <a:endParaRPr kumimoji="1" lang="en-US" altLang="ja-JP" sz="2000" b="0" dirty="0" smtClean="0">
                            <a:solidFill>
                              <a:schemeClr val="tx1"/>
                            </a:solidFill>
                            <a:latin typeface="+mn-ea"/>
                            <a:ea typeface="+mn-ea"/>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1024</a:t>
                          </a:r>
                          <a:endParaRPr kumimoji="1" lang="en-US" altLang="ja-JP" sz="2000" b="0" dirty="0" smtClean="0">
                            <a:solidFill>
                              <a:schemeClr val="tx1"/>
                            </a:solidFill>
                            <a:latin typeface="+mn-ea"/>
                            <a:ea typeface="+mn-ea"/>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1024</a:t>
                          </a:r>
                          <a:endParaRPr kumimoji="1" lang="en-US" altLang="ja-JP" sz="2000" b="0" dirty="0" smtClean="0">
                            <a:solidFill>
                              <a:schemeClr val="tx1"/>
                            </a:solidFill>
                            <a:latin typeface="+mn-ea"/>
                            <a:ea typeface="+mn-ea"/>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1024</a:t>
                          </a:r>
                          <a:endParaRPr kumimoji="1" lang="en-US" altLang="ja-JP" sz="2000" b="0" dirty="0" smtClean="0">
                            <a:solidFill>
                              <a:schemeClr val="tx1"/>
                            </a:solidFill>
                            <a:latin typeface="+mn-ea"/>
                            <a:ea typeface="+mn-ea"/>
                          </a:endParaRPr>
                        </a:p>
                      </a:txBody>
                      <a:tcPr anchor="ctr"/>
                    </a:tc>
                    <a:extLst>
                      <a:ext uri="{0D108BD9-81ED-4DB2-BD59-A6C34878D82A}">
                        <a16:rowId xmlns:a16="http://schemas.microsoft.com/office/drawing/2014/main" val="10004"/>
                      </a:ext>
                    </a:extLst>
                  </a:tr>
                  <a:tr h="35632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1" lang="en-US" altLang="ja-JP" sz="2000" smtClean="0">
                                    <a:latin typeface="Cambria Math" panose="02040503050406030204" pitchFamily="18" charset="0"/>
                                  </a:rPr>
                                  <m:t>𝐿</m:t>
                                </m:r>
                              </m:oMath>
                            </m:oMathPara>
                          </a14:m>
                          <a:endParaRPr kumimoji="1" lang="ja-JP" altLang="en-US" sz="2000" dirty="0" smtClean="0">
                            <a:latin typeface="+mn-ea"/>
                            <a:ea typeface="+mn-ea"/>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10</a:t>
                          </a:r>
                          <a:endParaRPr kumimoji="1" lang="ja-JP" altLang="en-US" sz="2000" dirty="0">
                            <a:solidFill>
                              <a:schemeClr val="tx1"/>
                            </a:solidFill>
                            <a:latin typeface="+mn-ea"/>
                            <a:ea typeface="+mn-ea"/>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6</a:t>
                          </a:r>
                          <a:endParaRPr kumimoji="1" lang="ja-JP" altLang="en-US" sz="2000" dirty="0">
                            <a:solidFill>
                              <a:schemeClr val="tx1"/>
                            </a:solidFill>
                            <a:latin typeface="+mn-ea"/>
                            <a:ea typeface="+mn-ea"/>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4</a:t>
                          </a:r>
                          <a:endParaRPr kumimoji="1" lang="ja-JP" altLang="en-US" sz="2000" dirty="0">
                            <a:solidFill>
                              <a:schemeClr val="tx1"/>
                            </a:solidFill>
                            <a:latin typeface="+mn-ea"/>
                            <a:ea typeface="+mn-ea"/>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2</a:t>
                          </a:r>
                          <a:endParaRPr kumimoji="1" lang="ja-JP" altLang="en-US" sz="2000" dirty="0">
                            <a:solidFill>
                              <a:schemeClr val="tx1"/>
                            </a:solidFill>
                            <a:latin typeface="+mn-ea"/>
                            <a:ea typeface="+mn-ea"/>
                          </a:endParaRPr>
                        </a:p>
                      </a:txBody>
                      <a:tcPr anchor="ctr"/>
                    </a:tc>
                    <a:extLst>
                      <a:ext uri="{0D108BD9-81ED-4DB2-BD59-A6C34878D82A}">
                        <a16:rowId xmlns:a16="http://schemas.microsoft.com/office/drawing/2014/main" val="1758341034"/>
                      </a:ext>
                    </a:extLst>
                  </a:tr>
                </a:tbl>
              </a:graphicData>
            </a:graphic>
          </p:graphicFrame>
        </mc:Choice>
        <mc:Fallback xmlns="">
          <p:graphicFrame>
            <p:nvGraphicFramePr>
              <p:cNvPr id="6" name="コンテンツ プレースホルダー 3"/>
              <p:cNvGraphicFramePr>
                <a:graphicFrameLocks/>
              </p:cNvGraphicFramePr>
              <p:nvPr>
                <p:extLst>
                  <p:ext uri="{D42A27DB-BD31-4B8C-83A1-F6EECF244321}">
                    <p14:modId xmlns:p14="http://schemas.microsoft.com/office/powerpoint/2010/main" val="2253643963"/>
                  </p:ext>
                </p:extLst>
              </p:nvPr>
            </p:nvGraphicFramePr>
            <p:xfrm>
              <a:off x="457200" y="5022507"/>
              <a:ext cx="8229604" cy="1188720"/>
            </p:xfrm>
            <a:graphic>
              <a:graphicData uri="http://schemas.openxmlformats.org/drawingml/2006/table">
                <a:tbl>
                  <a:tblPr firstRow="1" bandRow="1">
                    <a:tableStyleId>{72833802-FEF1-4C79-8D5D-14CF1EAF98D9}</a:tableStyleId>
                  </a:tblPr>
                  <a:tblGrid>
                    <a:gridCol w="1739172">
                      <a:extLst>
                        <a:ext uri="{9D8B030D-6E8A-4147-A177-3AD203B41FA5}">
                          <a16:colId xmlns:a16="http://schemas.microsoft.com/office/drawing/2014/main" val="20000"/>
                        </a:ext>
                      </a:extLst>
                    </a:gridCol>
                    <a:gridCol w="1622608">
                      <a:extLst>
                        <a:ext uri="{9D8B030D-6E8A-4147-A177-3AD203B41FA5}">
                          <a16:colId xmlns:a16="http://schemas.microsoft.com/office/drawing/2014/main" val="20002"/>
                        </a:ext>
                      </a:extLst>
                    </a:gridCol>
                    <a:gridCol w="1622608">
                      <a:extLst>
                        <a:ext uri="{9D8B030D-6E8A-4147-A177-3AD203B41FA5}">
                          <a16:colId xmlns:a16="http://schemas.microsoft.com/office/drawing/2014/main" val="20001"/>
                        </a:ext>
                      </a:extLst>
                    </a:gridCol>
                    <a:gridCol w="1622608">
                      <a:extLst>
                        <a:ext uri="{9D8B030D-6E8A-4147-A177-3AD203B41FA5}">
                          <a16:colId xmlns:a16="http://schemas.microsoft.com/office/drawing/2014/main" val="1433033033"/>
                        </a:ext>
                      </a:extLst>
                    </a:gridCol>
                    <a:gridCol w="1622608">
                      <a:extLst>
                        <a:ext uri="{9D8B030D-6E8A-4147-A177-3AD203B41FA5}">
                          <a16:colId xmlns:a16="http://schemas.microsoft.com/office/drawing/2014/main" val="1767274666"/>
                        </a:ext>
                      </a:extLst>
                    </a:gridCol>
                  </a:tblGrid>
                  <a:tr h="3962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2000" b="0" dirty="0" smtClean="0"/>
                            <a:t>Linux Kernel</a:t>
                          </a:r>
                          <a:endParaRPr lang="en-US" altLang="ja-JP" sz="2000" b="0" dirty="0" smtClean="0">
                            <a:latin typeface="+mn-ea"/>
                            <a:ea typeface="+mn-ea"/>
                          </a:endParaRPr>
                        </a:p>
                      </a:txBody>
                      <a:tcPr anchor="ctr"/>
                    </a:tc>
                    <a:tc>
                      <a:txBody>
                        <a:bodyPr/>
                        <a:lstStyle/>
                        <a:p>
                          <a:pPr algn="ctr"/>
                          <a:r>
                            <a:rPr lang="ja-JP" altLang="en-US" sz="2000" b="0" dirty="0" smtClean="0"/>
                            <a:t>デフォルト</a:t>
                          </a:r>
                          <a:endParaRPr lang="ja-JP" altLang="en-US" sz="2000" b="0" dirty="0" smtClean="0">
                            <a:latin typeface="+mn-ea"/>
                            <a:ea typeface="+mn-ea"/>
                          </a:endParaRPr>
                        </a:p>
                      </a:txBody>
                      <a:tcPr anchor="ctr"/>
                    </a:tc>
                    <a:tc>
                      <a:txBody>
                        <a:bodyPr/>
                        <a:lstStyle/>
                        <a:p>
                          <a:endParaRPr lang="ja-JP"/>
                        </a:p>
                      </a:txBody>
                      <a:tcPr anchor="ctr">
                        <a:blipFill>
                          <a:blip r:embed="rId5"/>
                          <a:stretch>
                            <a:fillRect l="-207895" t="-7692" r="-200752" b="-230769"/>
                          </a:stretch>
                        </a:blipFill>
                      </a:tcPr>
                    </a:tc>
                    <a:tc>
                      <a:txBody>
                        <a:bodyPr/>
                        <a:lstStyle/>
                        <a:p>
                          <a:endParaRPr lang="ja-JP"/>
                        </a:p>
                      </a:txBody>
                      <a:tcPr anchor="ctr">
                        <a:blipFill>
                          <a:blip r:embed="rId5"/>
                          <a:stretch>
                            <a:fillRect l="-306742" t="-7692" r="-100000" b="-230769"/>
                          </a:stretch>
                        </a:blipFill>
                      </a:tcPr>
                    </a:tc>
                    <a:tc>
                      <a:txBody>
                        <a:bodyPr/>
                        <a:lstStyle/>
                        <a:p>
                          <a:endParaRPr lang="ja-JP"/>
                        </a:p>
                      </a:txBody>
                      <a:tcPr anchor="ctr">
                        <a:blipFill>
                          <a:blip r:embed="rId5"/>
                          <a:stretch>
                            <a:fillRect l="-408271" t="-7692" r="-376" b="-230769"/>
                          </a:stretch>
                        </a:blipFill>
                      </a:tcPr>
                    </a:tc>
                    <a:extLst>
                      <a:ext uri="{0D108BD9-81ED-4DB2-BD59-A6C34878D82A}">
                        <a16:rowId xmlns:a16="http://schemas.microsoft.com/office/drawing/2014/main" val="10000"/>
                      </a:ext>
                    </a:extLst>
                  </a:tr>
                  <a:tr h="396240">
                    <a:tc>
                      <a:txBody>
                        <a:bodyPr/>
                        <a:lstStyle/>
                        <a:p>
                          <a:endParaRPr lang="ja-JP"/>
                        </a:p>
                      </a:txBody>
                      <a:tcPr anchor="ctr">
                        <a:blipFill>
                          <a:blip r:embed="rId5"/>
                          <a:stretch>
                            <a:fillRect l="-350" t="-106061" r="-372727" b="-127273"/>
                          </a:stretch>
                        </a:blip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32</a:t>
                          </a:r>
                          <a:endParaRPr kumimoji="1" lang="en-US" altLang="ja-JP" sz="2000" b="0" dirty="0" smtClean="0">
                            <a:solidFill>
                              <a:schemeClr val="tx1"/>
                            </a:solidFill>
                            <a:latin typeface="+mn-ea"/>
                            <a:ea typeface="+mn-ea"/>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1024</a:t>
                          </a:r>
                          <a:endParaRPr kumimoji="1" lang="en-US" altLang="ja-JP" sz="2000" b="0" dirty="0" smtClean="0">
                            <a:solidFill>
                              <a:schemeClr val="tx1"/>
                            </a:solidFill>
                            <a:latin typeface="+mn-ea"/>
                            <a:ea typeface="+mn-ea"/>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1024</a:t>
                          </a:r>
                          <a:endParaRPr kumimoji="1" lang="en-US" altLang="ja-JP" sz="2000" b="0" dirty="0" smtClean="0">
                            <a:solidFill>
                              <a:schemeClr val="tx1"/>
                            </a:solidFill>
                            <a:latin typeface="+mn-ea"/>
                            <a:ea typeface="+mn-ea"/>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1024</a:t>
                          </a:r>
                          <a:endParaRPr kumimoji="1" lang="en-US" altLang="ja-JP" sz="2000" b="0" dirty="0" smtClean="0">
                            <a:solidFill>
                              <a:schemeClr val="tx1"/>
                            </a:solidFill>
                            <a:latin typeface="+mn-ea"/>
                            <a:ea typeface="+mn-ea"/>
                          </a:endParaRPr>
                        </a:p>
                      </a:txBody>
                      <a:tcPr anchor="ctr"/>
                    </a:tc>
                    <a:extLst>
                      <a:ext uri="{0D108BD9-81ED-4DB2-BD59-A6C34878D82A}">
                        <a16:rowId xmlns:a16="http://schemas.microsoft.com/office/drawing/2014/main" val="10004"/>
                      </a:ext>
                    </a:extLst>
                  </a:tr>
                  <a:tr h="396240">
                    <a:tc>
                      <a:txBody>
                        <a:bodyPr/>
                        <a:lstStyle/>
                        <a:p>
                          <a:endParaRPr lang="ja-JP"/>
                        </a:p>
                      </a:txBody>
                      <a:tcPr anchor="ctr">
                        <a:blipFill>
                          <a:blip r:embed="rId5"/>
                          <a:stretch>
                            <a:fillRect l="-350" t="-209231" r="-372727" b="-29231"/>
                          </a:stretch>
                        </a:blip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10</a:t>
                          </a:r>
                          <a:endParaRPr kumimoji="1" lang="ja-JP" altLang="en-US" sz="2000" dirty="0">
                            <a:solidFill>
                              <a:schemeClr val="tx1"/>
                            </a:solidFill>
                            <a:latin typeface="+mn-ea"/>
                            <a:ea typeface="+mn-ea"/>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6</a:t>
                          </a:r>
                          <a:endParaRPr kumimoji="1" lang="ja-JP" altLang="en-US" sz="2000" dirty="0">
                            <a:solidFill>
                              <a:schemeClr val="tx1"/>
                            </a:solidFill>
                            <a:latin typeface="+mn-ea"/>
                            <a:ea typeface="+mn-ea"/>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4</a:t>
                          </a:r>
                          <a:endParaRPr kumimoji="1" lang="ja-JP" altLang="en-US" sz="2000" dirty="0">
                            <a:solidFill>
                              <a:schemeClr val="tx1"/>
                            </a:solidFill>
                            <a:latin typeface="+mn-ea"/>
                            <a:ea typeface="+mn-ea"/>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2</a:t>
                          </a:r>
                          <a:endParaRPr kumimoji="1" lang="ja-JP" altLang="en-US" sz="2000" dirty="0">
                            <a:solidFill>
                              <a:schemeClr val="tx1"/>
                            </a:solidFill>
                            <a:latin typeface="+mn-ea"/>
                            <a:ea typeface="+mn-ea"/>
                          </a:endParaRPr>
                        </a:p>
                      </a:txBody>
                      <a:tcPr anchor="ctr"/>
                    </a:tc>
                    <a:extLst>
                      <a:ext uri="{0D108BD9-81ED-4DB2-BD59-A6C34878D82A}">
                        <a16:rowId xmlns:a16="http://schemas.microsoft.com/office/drawing/2014/main" val="1758341034"/>
                      </a:ext>
                    </a:extLst>
                  </a:tr>
                </a:tbl>
              </a:graphicData>
            </a:graphic>
          </p:graphicFrame>
        </mc:Fallback>
      </mc:AlternateContent>
      <p:sp>
        <p:nvSpPr>
          <p:cNvPr id="7" name="日付プレースホルダー 6"/>
          <p:cNvSpPr>
            <a:spLocks noGrp="1"/>
          </p:cNvSpPr>
          <p:nvPr>
            <p:ph type="dt" sz="half" idx="10"/>
          </p:nvPr>
        </p:nvSpPr>
        <p:spPr/>
        <p:txBody>
          <a:bodyPr/>
          <a:lstStyle/>
          <a:p>
            <a:fld id="{851B7434-AB22-4A38-A793-250FD2D91A4F}" type="datetime1">
              <a:rPr lang="ja-JP" altLang="en-US" smtClean="0"/>
              <a:t>2018/8/30</a:t>
            </a:fld>
            <a:endParaRPr lang="en-US" altLang="ja-JP"/>
          </a:p>
        </p:txBody>
      </p:sp>
      <p:sp>
        <p:nvSpPr>
          <p:cNvPr id="8" name="コンテンツ プレースホルダー 2"/>
          <p:cNvSpPr txBox="1">
            <a:spLocks/>
          </p:cNvSpPr>
          <p:nvPr/>
        </p:nvSpPr>
        <p:spPr bwMode="auto">
          <a:xfrm>
            <a:off x="1523046" y="6229218"/>
            <a:ext cx="6120132" cy="36684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8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000">
                <a:solidFill>
                  <a:schemeClr val="tx1"/>
                </a:solidFill>
                <a:latin typeface="+mn-lt"/>
                <a:ea typeface="+mn-ea"/>
              </a:defRPr>
            </a:lvl3pPr>
            <a:lvl4pPr marL="1600200" indent="-228600" algn="l" rtl="0" eaLnBrk="1" fontAlgn="base" hangingPunct="1">
              <a:spcBef>
                <a:spcPct val="20000"/>
              </a:spcBef>
              <a:spcAft>
                <a:spcPct val="0"/>
              </a:spcAft>
              <a:buChar char="–"/>
              <a:defRPr kumimoji="1" sz="1800">
                <a:solidFill>
                  <a:schemeClr val="tx1"/>
                </a:solidFill>
                <a:latin typeface="+mn-lt"/>
                <a:ea typeface="+mn-ea"/>
              </a:defRPr>
            </a:lvl4pPr>
            <a:lvl5pPr marL="2057400" indent="-228600" algn="l" rtl="0" eaLnBrk="1" fontAlgn="base" hangingPunct="1">
              <a:spcBef>
                <a:spcPct val="20000"/>
              </a:spcBef>
              <a:spcAft>
                <a:spcPct val="0"/>
              </a:spcAft>
              <a:buChar char="»"/>
              <a:defRPr kumimoji="1" sz="18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1800" kern="0" dirty="0" smtClean="0"/>
              <a:t>公平な比較を行うために，解析したパラメータ以外は統一した</a:t>
            </a:r>
            <a:endParaRPr lang="en-US" altLang="ja-JP" sz="1800" kern="0" dirty="0"/>
          </a:p>
        </p:txBody>
      </p:sp>
    </p:spTree>
    <p:extLst>
      <p:ext uri="{BB962C8B-B14F-4D97-AF65-F5344CB8AC3E}">
        <p14:creationId xmlns:p14="http://schemas.microsoft.com/office/powerpoint/2010/main" val="27576367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latin typeface="+mn-ea"/>
              </a:rPr>
              <a:t>実験結果 </a:t>
            </a:r>
            <a:r>
              <a:rPr lang="en-US" altLang="ja-JP" dirty="0" smtClean="0">
                <a:latin typeface="+mn-ea"/>
              </a:rPr>
              <a:t>RQ1</a:t>
            </a:r>
            <a:endParaRPr kumimoji="1" lang="ja-JP" altLang="en-US" dirty="0"/>
          </a:p>
        </p:txBody>
      </p:sp>
      <p:sp>
        <p:nvSpPr>
          <p:cNvPr id="3" name="コンテンツ プレースホルダー 2"/>
          <p:cNvSpPr>
            <a:spLocks noGrp="1"/>
          </p:cNvSpPr>
          <p:nvPr>
            <p:ph idx="1"/>
          </p:nvPr>
        </p:nvSpPr>
        <p:spPr>
          <a:xfrm>
            <a:off x="457200" y="1600200"/>
            <a:ext cx="8467428" cy="4525963"/>
          </a:xfrm>
        </p:spPr>
        <p:txBody>
          <a:bodyPr/>
          <a:lstStyle/>
          <a:p>
            <a:pPr marL="0" indent="0">
              <a:buNone/>
            </a:pPr>
            <a:r>
              <a:rPr lang="ja-JP" altLang="en-US" dirty="0"/>
              <a:t>どの目標再現率に対しても，検出結果の再現率は目標再現率以上となるか？</a:t>
            </a:r>
            <a:endParaRPr kumimoji="1" lang="ja-JP" altLang="en-US" dirty="0"/>
          </a:p>
        </p:txBody>
      </p:sp>
      <p:graphicFrame>
        <p:nvGraphicFramePr>
          <p:cNvPr id="5" name="表 4"/>
          <p:cNvGraphicFramePr>
            <a:graphicFrameLocks noGrp="1"/>
          </p:cNvGraphicFramePr>
          <p:nvPr>
            <p:extLst>
              <p:ext uri="{D42A27DB-BD31-4B8C-83A1-F6EECF244321}">
                <p14:modId xmlns:p14="http://schemas.microsoft.com/office/powerpoint/2010/main" val="3098597966"/>
              </p:ext>
            </p:extLst>
          </p:nvPr>
        </p:nvGraphicFramePr>
        <p:xfrm>
          <a:off x="277791" y="2915602"/>
          <a:ext cx="8460000" cy="1158240"/>
        </p:xfrm>
        <a:graphic>
          <a:graphicData uri="http://schemas.openxmlformats.org/drawingml/2006/table">
            <a:tbl>
              <a:tblPr firstRow="1" bandRow="1">
                <a:tableStyleId>{72833802-FEF1-4C79-8D5D-14CF1EAF98D9}</a:tableStyleId>
              </a:tblPr>
              <a:tblGrid>
                <a:gridCol w="1692000">
                  <a:extLst>
                    <a:ext uri="{9D8B030D-6E8A-4147-A177-3AD203B41FA5}">
                      <a16:colId xmlns:a16="http://schemas.microsoft.com/office/drawing/2014/main" val="1998090893"/>
                    </a:ext>
                  </a:extLst>
                </a:gridCol>
                <a:gridCol w="1692000">
                  <a:extLst>
                    <a:ext uri="{9D8B030D-6E8A-4147-A177-3AD203B41FA5}">
                      <a16:colId xmlns:a16="http://schemas.microsoft.com/office/drawing/2014/main" val="3953075811"/>
                    </a:ext>
                  </a:extLst>
                </a:gridCol>
                <a:gridCol w="1692000">
                  <a:extLst>
                    <a:ext uri="{9D8B030D-6E8A-4147-A177-3AD203B41FA5}">
                      <a16:colId xmlns:a16="http://schemas.microsoft.com/office/drawing/2014/main" val="1320579083"/>
                    </a:ext>
                  </a:extLst>
                </a:gridCol>
                <a:gridCol w="1692000">
                  <a:extLst>
                    <a:ext uri="{9D8B030D-6E8A-4147-A177-3AD203B41FA5}">
                      <a16:colId xmlns:a16="http://schemas.microsoft.com/office/drawing/2014/main" val="3910187157"/>
                    </a:ext>
                  </a:extLst>
                </a:gridCol>
                <a:gridCol w="1692000">
                  <a:extLst>
                    <a:ext uri="{9D8B030D-6E8A-4147-A177-3AD203B41FA5}">
                      <a16:colId xmlns:a16="http://schemas.microsoft.com/office/drawing/2014/main" val="1021456222"/>
                    </a:ext>
                  </a:extLst>
                </a:gridCol>
              </a:tblGrid>
              <a:tr h="271549">
                <a:tc>
                  <a:txBody>
                    <a:bodyPr/>
                    <a:lstStyle/>
                    <a:p>
                      <a:r>
                        <a:rPr kumimoji="1" lang="ja-JP" altLang="en-US" b="0" dirty="0" smtClean="0"/>
                        <a:t>目標再現率</a:t>
                      </a:r>
                      <a:endParaRPr kumimoji="1" lang="en-US" altLang="ja-JP" b="0" dirty="0" smtClean="0"/>
                    </a:p>
                  </a:txBody>
                  <a:tcPr/>
                </a:tc>
                <a:tc>
                  <a:txBody>
                    <a:bodyPr/>
                    <a:lstStyle/>
                    <a:p>
                      <a:pPr algn="ctr"/>
                      <a:r>
                        <a:rPr kumimoji="1" lang="ja-JP" altLang="en-US" b="0" dirty="0" smtClean="0"/>
                        <a:t>デフォルト</a:t>
                      </a:r>
                      <a:endParaRPr kumimoji="1" lang="ja-JP" altLang="en-US" b="0" dirty="0"/>
                    </a:p>
                  </a:txBody>
                  <a:tcPr/>
                </a:tc>
                <a:tc>
                  <a:txBody>
                    <a:bodyPr/>
                    <a:lstStyle/>
                    <a:p>
                      <a:pPr algn="ctr"/>
                      <a:r>
                        <a:rPr kumimoji="1" lang="en-US" altLang="ja-JP" b="0" dirty="0" smtClean="0"/>
                        <a:t>0.999</a:t>
                      </a:r>
                      <a:endParaRPr kumimoji="1" lang="ja-JP" altLang="en-US" b="0" dirty="0"/>
                    </a:p>
                  </a:txBody>
                  <a:tcPr/>
                </a:tc>
                <a:tc>
                  <a:txBody>
                    <a:bodyPr/>
                    <a:lstStyle/>
                    <a:p>
                      <a:pPr algn="ctr"/>
                      <a:r>
                        <a:rPr kumimoji="1" lang="en-US" altLang="ja-JP" b="0" dirty="0" smtClean="0"/>
                        <a:t>0.99</a:t>
                      </a:r>
                      <a:endParaRPr kumimoji="1" lang="ja-JP" altLang="en-US" b="0" dirty="0"/>
                    </a:p>
                  </a:txBody>
                  <a:tcPr/>
                </a:tc>
                <a:tc>
                  <a:txBody>
                    <a:bodyPr/>
                    <a:lstStyle/>
                    <a:p>
                      <a:pPr algn="ctr"/>
                      <a:r>
                        <a:rPr kumimoji="1" lang="en-US" altLang="ja-JP" b="0" dirty="0" smtClean="0"/>
                        <a:t>0.9</a:t>
                      </a:r>
                      <a:endParaRPr kumimoji="1" lang="ja-JP" altLang="en-US" b="0" dirty="0"/>
                    </a:p>
                  </a:txBody>
                  <a:tcPr/>
                </a:tc>
                <a:extLst>
                  <a:ext uri="{0D108BD9-81ED-4DB2-BD59-A6C34878D82A}">
                    <a16:rowId xmlns:a16="http://schemas.microsoft.com/office/drawing/2014/main" val="3018960744"/>
                  </a:ext>
                </a:extLst>
              </a:tr>
              <a:tr h="370840">
                <a:tc>
                  <a:txBody>
                    <a:bodyPr/>
                    <a:lstStyle/>
                    <a:p>
                      <a:r>
                        <a:rPr kumimoji="1" lang="ja-JP" altLang="en-US" dirty="0" smtClean="0"/>
                        <a:t>探索時間</a:t>
                      </a:r>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302.5</a:t>
                      </a:r>
                      <a:r>
                        <a:rPr kumimoji="1" lang="en-US" altLang="ja-JP" sz="2000" baseline="0" dirty="0" smtClean="0"/>
                        <a:t>s</a:t>
                      </a:r>
                      <a:endParaRPr kumimoji="1" lang="en-US" altLang="ja-JP" sz="2000" b="0" dirty="0" smtClean="0">
                        <a:solidFill>
                          <a:schemeClr val="tx1"/>
                        </a:solidFill>
                        <a:latin typeface="+mn-ea"/>
                        <a:ea typeface="+mn-ea"/>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dirty="0" smtClean="0"/>
                        <a:t>18.4s</a:t>
                      </a:r>
                      <a:endParaRPr kumimoji="1" lang="ja-JP" altLang="en-US" dirty="0"/>
                    </a:p>
                  </a:txBody>
                  <a:tcPr/>
                </a:tc>
                <a:tc>
                  <a:txBody>
                    <a:bodyPr/>
                    <a:lstStyle/>
                    <a:p>
                      <a:pPr algn="ctr"/>
                      <a:r>
                        <a:rPr kumimoji="1" lang="en-US" altLang="ja-JP" dirty="0" smtClean="0"/>
                        <a:t>13.5s</a:t>
                      </a:r>
                      <a:endParaRPr kumimoji="1" lang="ja-JP" altLang="en-US" dirty="0"/>
                    </a:p>
                  </a:txBody>
                  <a:tcPr/>
                </a:tc>
                <a:tc>
                  <a:txBody>
                    <a:bodyPr/>
                    <a:lstStyle/>
                    <a:p>
                      <a:pPr algn="ctr"/>
                      <a:r>
                        <a:rPr kumimoji="1" lang="en-US" altLang="ja-JP" dirty="0" smtClean="0"/>
                        <a:t>8.6s</a:t>
                      </a:r>
                      <a:endParaRPr kumimoji="1" lang="ja-JP" altLang="en-US" dirty="0"/>
                    </a:p>
                  </a:txBody>
                  <a:tcPr/>
                </a:tc>
                <a:extLst>
                  <a:ext uri="{0D108BD9-81ED-4DB2-BD59-A6C34878D82A}">
                    <a16:rowId xmlns:a16="http://schemas.microsoft.com/office/drawing/2014/main" val="642766263"/>
                  </a:ext>
                </a:extLst>
              </a:tr>
              <a:tr h="370840">
                <a:tc>
                  <a:txBody>
                    <a:bodyPr/>
                    <a:lstStyle/>
                    <a:p>
                      <a:r>
                        <a:rPr kumimoji="1" lang="ja-JP" altLang="en-US" dirty="0" smtClean="0"/>
                        <a:t>再現率</a:t>
                      </a:r>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1.0</a:t>
                      </a:r>
                      <a:endParaRPr kumimoji="1" lang="ja-JP" altLang="en-US" sz="2000" dirty="0">
                        <a:solidFill>
                          <a:schemeClr val="tx1"/>
                        </a:solidFill>
                        <a:latin typeface="+mn-ea"/>
                        <a:ea typeface="+mn-ea"/>
                      </a:endParaRPr>
                    </a:p>
                  </a:txBody>
                  <a:tcPr anchor="ctr"/>
                </a:tc>
                <a:tc>
                  <a:txBody>
                    <a:bodyPr/>
                    <a:lstStyle/>
                    <a:p>
                      <a:pPr algn="ctr"/>
                      <a:r>
                        <a:rPr kumimoji="1" lang="en-US" altLang="ja-JP" dirty="0" smtClean="0"/>
                        <a:t>0.9998</a:t>
                      </a:r>
                      <a:endParaRPr kumimoji="1" lang="ja-JP" altLang="en-US" dirty="0"/>
                    </a:p>
                  </a:txBody>
                  <a:tcPr/>
                </a:tc>
                <a:tc>
                  <a:txBody>
                    <a:bodyPr/>
                    <a:lstStyle/>
                    <a:p>
                      <a:pPr algn="ctr"/>
                      <a:r>
                        <a:rPr kumimoji="1" lang="en-US" altLang="ja-JP" dirty="0" smtClean="0"/>
                        <a:t>0.9990</a:t>
                      </a:r>
                      <a:endParaRPr kumimoji="1" lang="ja-JP" altLang="en-US" dirty="0"/>
                    </a:p>
                  </a:txBody>
                  <a:tcPr/>
                </a:tc>
                <a:tc>
                  <a:txBody>
                    <a:bodyPr/>
                    <a:lstStyle/>
                    <a:p>
                      <a:pPr algn="ctr"/>
                      <a:r>
                        <a:rPr kumimoji="1" lang="en-US" altLang="ja-JP" dirty="0" smtClean="0"/>
                        <a:t>0.9902</a:t>
                      </a:r>
                      <a:endParaRPr kumimoji="1" lang="ja-JP" altLang="en-US" dirty="0"/>
                    </a:p>
                  </a:txBody>
                  <a:tcPr/>
                </a:tc>
                <a:extLst>
                  <a:ext uri="{0D108BD9-81ED-4DB2-BD59-A6C34878D82A}">
                    <a16:rowId xmlns:a16="http://schemas.microsoft.com/office/drawing/2014/main" val="1827085608"/>
                  </a:ext>
                </a:extLst>
              </a:tr>
            </a:tbl>
          </a:graphicData>
        </a:graphic>
      </p:graphicFrame>
      <p:graphicFrame>
        <p:nvGraphicFramePr>
          <p:cNvPr id="6" name="表 5"/>
          <p:cNvGraphicFramePr>
            <a:graphicFrameLocks noGrp="1"/>
          </p:cNvGraphicFramePr>
          <p:nvPr>
            <p:extLst>
              <p:ext uri="{D42A27DB-BD31-4B8C-83A1-F6EECF244321}">
                <p14:modId xmlns:p14="http://schemas.microsoft.com/office/powerpoint/2010/main" val="600249975"/>
              </p:ext>
            </p:extLst>
          </p:nvPr>
        </p:nvGraphicFramePr>
        <p:xfrm>
          <a:off x="277791" y="4574381"/>
          <a:ext cx="8460000" cy="1158240"/>
        </p:xfrm>
        <a:graphic>
          <a:graphicData uri="http://schemas.openxmlformats.org/drawingml/2006/table">
            <a:tbl>
              <a:tblPr firstRow="1" bandRow="1">
                <a:tableStyleId>{72833802-FEF1-4C79-8D5D-14CF1EAF98D9}</a:tableStyleId>
              </a:tblPr>
              <a:tblGrid>
                <a:gridCol w="1692000">
                  <a:extLst>
                    <a:ext uri="{9D8B030D-6E8A-4147-A177-3AD203B41FA5}">
                      <a16:colId xmlns:a16="http://schemas.microsoft.com/office/drawing/2014/main" val="1998090893"/>
                    </a:ext>
                  </a:extLst>
                </a:gridCol>
                <a:gridCol w="1692000">
                  <a:extLst>
                    <a:ext uri="{9D8B030D-6E8A-4147-A177-3AD203B41FA5}">
                      <a16:colId xmlns:a16="http://schemas.microsoft.com/office/drawing/2014/main" val="2816026901"/>
                    </a:ext>
                  </a:extLst>
                </a:gridCol>
                <a:gridCol w="1692000">
                  <a:extLst>
                    <a:ext uri="{9D8B030D-6E8A-4147-A177-3AD203B41FA5}">
                      <a16:colId xmlns:a16="http://schemas.microsoft.com/office/drawing/2014/main" val="1320579083"/>
                    </a:ext>
                  </a:extLst>
                </a:gridCol>
                <a:gridCol w="1692000">
                  <a:extLst>
                    <a:ext uri="{9D8B030D-6E8A-4147-A177-3AD203B41FA5}">
                      <a16:colId xmlns:a16="http://schemas.microsoft.com/office/drawing/2014/main" val="3910187157"/>
                    </a:ext>
                  </a:extLst>
                </a:gridCol>
                <a:gridCol w="1692000">
                  <a:extLst>
                    <a:ext uri="{9D8B030D-6E8A-4147-A177-3AD203B41FA5}">
                      <a16:colId xmlns:a16="http://schemas.microsoft.com/office/drawing/2014/main" val="1021456222"/>
                    </a:ext>
                  </a:extLst>
                </a:gridCol>
              </a:tblGrid>
              <a:tr h="271549">
                <a:tc>
                  <a:txBody>
                    <a:bodyPr/>
                    <a:lstStyle/>
                    <a:p>
                      <a:r>
                        <a:rPr kumimoji="1" lang="ja-JP" altLang="en-US" b="0" dirty="0" smtClean="0"/>
                        <a:t>目標再現率</a:t>
                      </a:r>
                      <a:endParaRPr kumimoji="1" lang="en-US" altLang="ja-JP" b="0" dirty="0" smtClean="0"/>
                    </a:p>
                  </a:txBody>
                  <a:tcPr/>
                </a:tc>
                <a:tc>
                  <a:txBody>
                    <a:bodyPr/>
                    <a:lstStyle/>
                    <a:p>
                      <a:pPr algn="ctr"/>
                      <a:r>
                        <a:rPr kumimoji="1" lang="ja-JP" altLang="en-US" b="0" dirty="0" smtClean="0"/>
                        <a:t>デフォルト</a:t>
                      </a:r>
                      <a:endParaRPr kumimoji="1" lang="ja-JP" altLang="en-US" b="0" dirty="0"/>
                    </a:p>
                  </a:txBody>
                  <a:tcPr/>
                </a:tc>
                <a:tc>
                  <a:txBody>
                    <a:bodyPr/>
                    <a:lstStyle/>
                    <a:p>
                      <a:pPr algn="ctr"/>
                      <a:r>
                        <a:rPr kumimoji="1" lang="en-US" altLang="ja-JP" b="0" dirty="0" smtClean="0"/>
                        <a:t>0.999</a:t>
                      </a:r>
                      <a:endParaRPr kumimoji="1" lang="ja-JP" altLang="en-US" b="0" dirty="0"/>
                    </a:p>
                  </a:txBody>
                  <a:tcPr/>
                </a:tc>
                <a:tc>
                  <a:txBody>
                    <a:bodyPr/>
                    <a:lstStyle/>
                    <a:p>
                      <a:pPr algn="ctr"/>
                      <a:r>
                        <a:rPr kumimoji="1" lang="en-US" altLang="ja-JP" b="0" dirty="0" smtClean="0"/>
                        <a:t>0.99</a:t>
                      </a:r>
                      <a:endParaRPr kumimoji="1" lang="ja-JP" altLang="en-US" b="0" dirty="0"/>
                    </a:p>
                  </a:txBody>
                  <a:tcPr/>
                </a:tc>
                <a:tc>
                  <a:txBody>
                    <a:bodyPr/>
                    <a:lstStyle/>
                    <a:p>
                      <a:pPr algn="ctr"/>
                      <a:r>
                        <a:rPr kumimoji="1" lang="en-US" altLang="ja-JP" b="0" dirty="0" smtClean="0"/>
                        <a:t>0.9</a:t>
                      </a:r>
                      <a:endParaRPr kumimoji="1" lang="ja-JP" altLang="en-US" b="0" dirty="0"/>
                    </a:p>
                  </a:txBody>
                  <a:tcPr/>
                </a:tc>
                <a:extLst>
                  <a:ext uri="{0D108BD9-81ED-4DB2-BD59-A6C34878D82A}">
                    <a16:rowId xmlns:a16="http://schemas.microsoft.com/office/drawing/2014/main" val="3018960744"/>
                  </a:ext>
                </a:extLst>
              </a:tr>
              <a:tr h="370840">
                <a:tc>
                  <a:txBody>
                    <a:bodyPr/>
                    <a:lstStyle/>
                    <a:p>
                      <a:r>
                        <a:rPr kumimoji="1" lang="ja-JP" altLang="en-US" dirty="0" smtClean="0"/>
                        <a:t>探索時間</a:t>
                      </a:r>
                      <a:endParaRPr kumimoji="1" lang="ja-JP" altLang="en-US" dirty="0"/>
                    </a:p>
                  </a:txBody>
                  <a:tcPr/>
                </a:tc>
                <a:tc>
                  <a:txBody>
                    <a:bodyPr/>
                    <a:lstStyle/>
                    <a:p>
                      <a:pPr algn="ctr"/>
                      <a:r>
                        <a:rPr lang="en-US" altLang="ja-JP" sz="2000" baseline="0" dirty="0" smtClean="0"/>
                        <a:t>24310.5s</a:t>
                      </a:r>
                      <a:endParaRPr lang="ja-JP" altLang="en-US" sz="2000" dirty="0">
                        <a:latin typeface="+mn-ea"/>
                        <a:ea typeface="+mn-ea"/>
                      </a:endParaRPr>
                    </a:p>
                  </a:txBody>
                  <a:tcPr anchor="ctr"/>
                </a:tc>
                <a:tc>
                  <a:txBody>
                    <a:bodyPr/>
                    <a:lstStyle/>
                    <a:p>
                      <a:pPr algn="ctr"/>
                      <a:r>
                        <a:rPr kumimoji="1" lang="en-US" altLang="ja-JP" dirty="0" smtClean="0"/>
                        <a:t>1940.1s</a:t>
                      </a:r>
                      <a:endParaRPr kumimoji="1" lang="ja-JP" altLang="en-US" dirty="0"/>
                    </a:p>
                  </a:txBody>
                  <a:tcPr/>
                </a:tc>
                <a:tc>
                  <a:txBody>
                    <a:bodyPr/>
                    <a:lstStyle/>
                    <a:p>
                      <a:pPr algn="ctr"/>
                      <a:r>
                        <a:rPr kumimoji="1" lang="en-US" altLang="ja-JP" dirty="0" smtClean="0"/>
                        <a:t>1260.7s</a:t>
                      </a:r>
                      <a:endParaRPr kumimoji="1" lang="ja-JP" altLang="en-US" dirty="0"/>
                    </a:p>
                  </a:txBody>
                  <a:tcPr/>
                </a:tc>
                <a:tc>
                  <a:txBody>
                    <a:bodyPr/>
                    <a:lstStyle/>
                    <a:p>
                      <a:pPr algn="ctr"/>
                      <a:r>
                        <a:rPr kumimoji="1" lang="en-US" altLang="ja-JP" dirty="0" smtClean="0"/>
                        <a:t>736.0s</a:t>
                      </a:r>
                      <a:endParaRPr kumimoji="1" lang="ja-JP" altLang="en-US" dirty="0"/>
                    </a:p>
                  </a:txBody>
                  <a:tcPr/>
                </a:tc>
                <a:extLst>
                  <a:ext uri="{0D108BD9-81ED-4DB2-BD59-A6C34878D82A}">
                    <a16:rowId xmlns:a16="http://schemas.microsoft.com/office/drawing/2014/main" val="642766263"/>
                  </a:ext>
                </a:extLst>
              </a:tr>
              <a:tr h="370840">
                <a:tc>
                  <a:txBody>
                    <a:bodyPr/>
                    <a:lstStyle/>
                    <a:p>
                      <a:r>
                        <a:rPr kumimoji="1" lang="ja-JP" altLang="en-US" dirty="0" smtClean="0"/>
                        <a:t>再現率</a:t>
                      </a:r>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1.0</a:t>
                      </a:r>
                      <a:endParaRPr kumimoji="1" lang="ja-JP" altLang="en-US" sz="2000" dirty="0">
                        <a:solidFill>
                          <a:schemeClr val="tx1"/>
                        </a:solidFill>
                        <a:latin typeface="+mn-ea"/>
                        <a:ea typeface="+mn-ea"/>
                      </a:endParaRPr>
                    </a:p>
                  </a:txBody>
                  <a:tcPr anchor="ctr"/>
                </a:tc>
                <a:tc>
                  <a:txBody>
                    <a:bodyPr/>
                    <a:lstStyle/>
                    <a:p>
                      <a:pPr algn="ctr"/>
                      <a:r>
                        <a:rPr kumimoji="1" lang="en-US" altLang="ja-JP" dirty="0" smtClean="0"/>
                        <a:t>0.9998</a:t>
                      </a:r>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u="none" strike="noStrike" kern="1200" cap="none" spc="0" normalizeH="0" baseline="0" noProof="0" dirty="0" smtClean="0">
                          <a:ln>
                            <a:noFill/>
                          </a:ln>
                          <a:effectLst/>
                          <a:uLnTx/>
                          <a:uFillTx/>
                        </a:rPr>
                        <a:t>0.9971</a:t>
                      </a:r>
                      <a:endPar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u="none" strike="noStrike" kern="1200" cap="none" spc="0" normalizeH="0" baseline="0" noProof="0" dirty="0" smtClean="0">
                          <a:ln>
                            <a:noFill/>
                          </a:ln>
                          <a:effectLst/>
                          <a:uLnTx/>
                          <a:uFillTx/>
                        </a:rPr>
                        <a:t>0.9928</a:t>
                      </a:r>
                      <a:endPar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endParaRPr>
                    </a:p>
                  </a:txBody>
                  <a:tcPr/>
                </a:tc>
                <a:extLst>
                  <a:ext uri="{0D108BD9-81ED-4DB2-BD59-A6C34878D82A}">
                    <a16:rowId xmlns:a16="http://schemas.microsoft.com/office/drawing/2014/main" val="1827085608"/>
                  </a:ext>
                </a:extLst>
              </a:tr>
            </a:tbl>
          </a:graphicData>
        </a:graphic>
      </p:graphicFrame>
      <p:sp>
        <p:nvSpPr>
          <p:cNvPr id="8" name="テキスト ボックス 7"/>
          <p:cNvSpPr txBox="1"/>
          <p:nvPr/>
        </p:nvSpPr>
        <p:spPr>
          <a:xfrm>
            <a:off x="1741792" y="6018828"/>
            <a:ext cx="4297971" cy="400110"/>
          </a:xfrm>
          <a:prstGeom prst="rect">
            <a:avLst/>
          </a:prstGeom>
          <a:noFill/>
          <a:ln w="19050">
            <a:solidFill>
              <a:srgbClr val="FF0000"/>
            </a:solidFill>
          </a:ln>
        </p:spPr>
        <p:txBody>
          <a:bodyPr wrap="none" rtlCol="0">
            <a:spAutoFit/>
          </a:bodyPr>
          <a:lstStyle/>
          <a:p>
            <a:r>
              <a:rPr lang="en-US" altLang="ja-JP" sz="2000" dirty="0" smtClean="0"/>
              <a:t>RQ1 </a:t>
            </a:r>
            <a:r>
              <a:rPr lang="ja-JP" altLang="en-US" sz="2000" dirty="0" smtClean="0"/>
              <a:t>再現率が目標再現率以上であ</a:t>
            </a:r>
            <a:r>
              <a:rPr lang="ja-JP" altLang="en-US" sz="2000" dirty="0"/>
              <a:t>る</a:t>
            </a:r>
            <a:endParaRPr lang="en-US" altLang="ja-JP" sz="2000" dirty="0" smtClean="0"/>
          </a:p>
        </p:txBody>
      </p:sp>
      <p:sp>
        <p:nvSpPr>
          <p:cNvPr id="9" name="正方形/長方形 8"/>
          <p:cNvSpPr/>
          <p:nvPr/>
        </p:nvSpPr>
        <p:spPr>
          <a:xfrm>
            <a:off x="231492" y="2582267"/>
            <a:ext cx="1441420" cy="369332"/>
          </a:xfrm>
          <a:prstGeom prst="rect">
            <a:avLst/>
          </a:prstGeom>
        </p:spPr>
        <p:txBody>
          <a:bodyPr wrap="none">
            <a:spAutoFit/>
          </a:bodyPr>
          <a:lstStyle/>
          <a:p>
            <a:r>
              <a:rPr lang="en-US" altLang="ja-JP" dirty="0" smtClean="0"/>
              <a:t>PostgreSQL</a:t>
            </a:r>
            <a:endParaRPr lang="ja-JP" altLang="en-US" dirty="0"/>
          </a:p>
        </p:txBody>
      </p:sp>
      <p:sp>
        <p:nvSpPr>
          <p:cNvPr id="10" name="正方形/長方形 9"/>
          <p:cNvSpPr/>
          <p:nvPr/>
        </p:nvSpPr>
        <p:spPr>
          <a:xfrm>
            <a:off x="277791" y="4241046"/>
            <a:ext cx="1531188" cy="369332"/>
          </a:xfrm>
          <a:prstGeom prst="rect">
            <a:avLst/>
          </a:prstGeom>
        </p:spPr>
        <p:txBody>
          <a:bodyPr wrap="none">
            <a:spAutoFit/>
          </a:bodyPr>
          <a:lstStyle/>
          <a:p>
            <a:r>
              <a:rPr lang="en-US" altLang="ja-JP" dirty="0"/>
              <a:t>Linux Kernel </a:t>
            </a:r>
            <a:endParaRPr lang="ja-JP" altLang="en-US" dirty="0"/>
          </a:p>
        </p:txBody>
      </p:sp>
      <p:sp>
        <p:nvSpPr>
          <p:cNvPr id="4" name="日付プレースホルダー 3"/>
          <p:cNvSpPr>
            <a:spLocks noGrp="1"/>
          </p:cNvSpPr>
          <p:nvPr>
            <p:ph type="dt" sz="half" idx="10"/>
          </p:nvPr>
        </p:nvSpPr>
        <p:spPr/>
        <p:txBody>
          <a:bodyPr/>
          <a:lstStyle/>
          <a:p>
            <a:fld id="{B9E0664B-B402-49B2-A0D1-CE18C9D6CF3C}" type="datetime1">
              <a:rPr lang="ja-JP" altLang="en-US" smtClean="0"/>
              <a:t>2018/8/30</a:t>
            </a:fld>
            <a:endParaRPr lang="en-US" altLang="ja-JP"/>
          </a:p>
        </p:txBody>
      </p:sp>
      <p:sp>
        <p:nvSpPr>
          <p:cNvPr id="7" name="スライド番号プレースホルダー 6"/>
          <p:cNvSpPr>
            <a:spLocks noGrp="1"/>
          </p:cNvSpPr>
          <p:nvPr>
            <p:ph type="sldNum" sz="quarter" idx="12"/>
          </p:nvPr>
        </p:nvSpPr>
        <p:spPr/>
        <p:txBody>
          <a:bodyPr/>
          <a:lstStyle/>
          <a:p>
            <a:fld id="{9F5033E9-932D-4E41-95C3-341F9A6DAE17}" type="slidenum">
              <a:rPr lang="en-US" altLang="ja-JP" smtClean="0"/>
              <a:pPr/>
              <a:t>18</a:t>
            </a:fld>
            <a:endParaRPr lang="en-US" altLang="ja-JP"/>
          </a:p>
        </p:txBody>
      </p:sp>
    </p:spTree>
    <p:extLst>
      <p:ext uri="{BB962C8B-B14F-4D97-AF65-F5344CB8AC3E}">
        <p14:creationId xmlns:p14="http://schemas.microsoft.com/office/powerpoint/2010/main" val="193006447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latin typeface="+mn-ea"/>
              </a:rPr>
              <a:t>実験結果 </a:t>
            </a:r>
            <a:r>
              <a:rPr lang="en-US" altLang="ja-JP" dirty="0" smtClean="0">
                <a:latin typeface="+mn-ea"/>
              </a:rPr>
              <a:t>RQ2</a:t>
            </a:r>
            <a:endParaRPr kumimoji="1" lang="ja-JP" altLang="en-US" dirty="0"/>
          </a:p>
        </p:txBody>
      </p:sp>
      <p:sp>
        <p:nvSpPr>
          <p:cNvPr id="3" name="コンテンツ プレースホルダー 2"/>
          <p:cNvSpPr>
            <a:spLocks noGrp="1"/>
          </p:cNvSpPr>
          <p:nvPr>
            <p:ph idx="1"/>
          </p:nvPr>
        </p:nvSpPr>
        <p:spPr>
          <a:xfrm>
            <a:off x="457200" y="1600200"/>
            <a:ext cx="8467428" cy="4525963"/>
          </a:xfrm>
        </p:spPr>
        <p:txBody>
          <a:bodyPr/>
          <a:lstStyle/>
          <a:p>
            <a:pPr marL="0" indent="0">
              <a:buNone/>
            </a:pPr>
            <a:r>
              <a:rPr lang="ja-JP" altLang="en-US" dirty="0" smtClean="0"/>
              <a:t>本手法</a:t>
            </a:r>
            <a:r>
              <a:rPr lang="ja-JP" altLang="en-US" dirty="0"/>
              <a:t>で決定したパラメータと</a:t>
            </a:r>
            <a:r>
              <a:rPr lang="en-US" altLang="ja-JP" dirty="0"/>
              <a:t>FALCONN</a:t>
            </a:r>
            <a:r>
              <a:rPr lang="ja-JP" altLang="en-US" dirty="0"/>
              <a:t>のデフォルトのパラメータではどちらが高速か？</a:t>
            </a:r>
            <a:endParaRPr kumimoji="1" lang="ja-JP" altLang="en-US" dirty="0"/>
          </a:p>
        </p:txBody>
      </p:sp>
      <p:sp>
        <p:nvSpPr>
          <p:cNvPr id="4" name="日付プレースホルダー 3"/>
          <p:cNvSpPr>
            <a:spLocks noGrp="1"/>
          </p:cNvSpPr>
          <p:nvPr>
            <p:ph type="dt" sz="half" idx="10"/>
          </p:nvPr>
        </p:nvSpPr>
        <p:spPr/>
        <p:txBody>
          <a:bodyPr/>
          <a:lstStyle/>
          <a:p>
            <a:fld id="{B9E0664B-B402-49B2-A0D1-CE18C9D6CF3C}" type="datetime1">
              <a:rPr lang="ja-JP" altLang="en-US" smtClean="0"/>
              <a:t>2018/8/30</a:t>
            </a:fld>
            <a:endParaRPr lang="en-US" altLang="ja-JP"/>
          </a:p>
        </p:txBody>
      </p:sp>
      <p:sp>
        <p:nvSpPr>
          <p:cNvPr id="7" name="スライド番号プレースホルダー 6"/>
          <p:cNvSpPr>
            <a:spLocks noGrp="1"/>
          </p:cNvSpPr>
          <p:nvPr>
            <p:ph type="sldNum" sz="quarter" idx="12"/>
          </p:nvPr>
        </p:nvSpPr>
        <p:spPr/>
        <p:txBody>
          <a:bodyPr/>
          <a:lstStyle/>
          <a:p>
            <a:fld id="{9F5033E9-932D-4E41-95C3-341F9A6DAE17}" type="slidenum">
              <a:rPr lang="en-US" altLang="ja-JP" smtClean="0"/>
              <a:pPr/>
              <a:t>19</a:t>
            </a:fld>
            <a:endParaRPr lang="en-US" altLang="ja-JP"/>
          </a:p>
        </p:txBody>
      </p:sp>
      <p:graphicFrame>
        <p:nvGraphicFramePr>
          <p:cNvPr id="11" name="表 10"/>
          <p:cNvGraphicFramePr>
            <a:graphicFrameLocks noGrp="1"/>
          </p:cNvGraphicFramePr>
          <p:nvPr>
            <p:extLst>
              <p:ext uri="{D42A27DB-BD31-4B8C-83A1-F6EECF244321}">
                <p14:modId xmlns:p14="http://schemas.microsoft.com/office/powerpoint/2010/main" val="2044486616"/>
              </p:ext>
            </p:extLst>
          </p:nvPr>
        </p:nvGraphicFramePr>
        <p:xfrm>
          <a:off x="277791" y="2915602"/>
          <a:ext cx="8460000" cy="1158240"/>
        </p:xfrm>
        <a:graphic>
          <a:graphicData uri="http://schemas.openxmlformats.org/drawingml/2006/table">
            <a:tbl>
              <a:tblPr firstRow="1" bandRow="1">
                <a:tableStyleId>{72833802-FEF1-4C79-8D5D-14CF1EAF98D9}</a:tableStyleId>
              </a:tblPr>
              <a:tblGrid>
                <a:gridCol w="1692000">
                  <a:extLst>
                    <a:ext uri="{9D8B030D-6E8A-4147-A177-3AD203B41FA5}">
                      <a16:colId xmlns:a16="http://schemas.microsoft.com/office/drawing/2014/main" val="1998090893"/>
                    </a:ext>
                  </a:extLst>
                </a:gridCol>
                <a:gridCol w="1692000">
                  <a:extLst>
                    <a:ext uri="{9D8B030D-6E8A-4147-A177-3AD203B41FA5}">
                      <a16:colId xmlns:a16="http://schemas.microsoft.com/office/drawing/2014/main" val="3953075811"/>
                    </a:ext>
                  </a:extLst>
                </a:gridCol>
                <a:gridCol w="1692000">
                  <a:extLst>
                    <a:ext uri="{9D8B030D-6E8A-4147-A177-3AD203B41FA5}">
                      <a16:colId xmlns:a16="http://schemas.microsoft.com/office/drawing/2014/main" val="1320579083"/>
                    </a:ext>
                  </a:extLst>
                </a:gridCol>
                <a:gridCol w="1692000">
                  <a:extLst>
                    <a:ext uri="{9D8B030D-6E8A-4147-A177-3AD203B41FA5}">
                      <a16:colId xmlns:a16="http://schemas.microsoft.com/office/drawing/2014/main" val="3910187157"/>
                    </a:ext>
                  </a:extLst>
                </a:gridCol>
                <a:gridCol w="1692000">
                  <a:extLst>
                    <a:ext uri="{9D8B030D-6E8A-4147-A177-3AD203B41FA5}">
                      <a16:colId xmlns:a16="http://schemas.microsoft.com/office/drawing/2014/main" val="1021456222"/>
                    </a:ext>
                  </a:extLst>
                </a:gridCol>
              </a:tblGrid>
              <a:tr h="271549">
                <a:tc>
                  <a:txBody>
                    <a:bodyPr/>
                    <a:lstStyle/>
                    <a:p>
                      <a:r>
                        <a:rPr kumimoji="1" lang="ja-JP" altLang="en-US" b="0" dirty="0" smtClean="0"/>
                        <a:t>目標再現率</a:t>
                      </a:r>
                      <a:endParaRPr kumimoji="1" lang="en-US" altLang="ja-JP" b="0" dirty="0" smtClean="0"/>
                    </a:p>
                  </a:txBody>
                  <a:tcPr/>
                </a:tc>
                <a:tc>
                  <a:txBody>
                    <a:bodyPr/>
                    <a:lstStyle/>
                    <a:p>
                      <a:pPr algn="ctr"/>
                      <a:r>
                        <a:rPr kumimoji="1" lang="ja-JP" altLang="en-US" b="0" dirty="0" smtClean="0"/>
                        <a:t>デフォルト</a:t>
                      </a:r>
                      <a:endParaRPr kumimoji="1" lang="ja-JP" altLang="en-US" b="0" dirty="0"/>
                    </a:p>
                  </a:txBody>
                  <a:tcPr/>
                </a:tc>
                <a:tc>
                  <a:txBody>
                    <a:bodyPr/>
                    <a:lstStyle/>
                    <a:p>
                      <a:pPr algn="ctr"/>
                      <a:r>
                        <a:rPr kumimoji="1" lang="en-US" altLang="ja-JP" b="0" dirty="0" smtClean="0"/>
                        <a:t>0.999</a:t>
                      </a:r>
                      <a:endParaRPr kumimoji="1" lang="ja-JP" altLang="en-US" b="0" dirty="0"/>
                    </a:p>
                  </a:txBody>
                  <a:tcPr/>
                </a:tc>
                <a:tc>
                  <a:txBody>
                    <a:bodyPr/>
                    <a:lstStyle/>
                    <a:p>
                      <a:pPr algn="ctr"/>
                      <a:r>
                        <a:rPr kumimoji="1" lang="en-US" altLang="ja-JP" b="0" dirty="0" smtClean="0"/>
                        <a:t>0.99</a:t>
                      </a:r>
                      <a:endParaRPr kumimoji="1" lang="ja-JP" altLang="en-US" b="0" dirty="0"/>
                    </a:p>
                  </a:txBody>
                  <a:tcPr/>
                </a:tc>
                <a:tc>
                  <a:txBody>
                    <a:bodyPr/>
                    <a:lstStyle/>
                    <a:p>
                      <a:pPr algn="ctr"/>
                      <a:r>
                        <a:rPr kumimoji="1" lang="en-US" altLang="ja-JP" b="0" dirty="0" smtClean="0"/>
                        <a:t>0.9</a:t>
                      </a:r>
                      <a:endParaRPr kumimoji="1" lang="ja-JP" altLang="en-US" b="0" dirty="0"/>
                    </a:p>
                  </a:txBody>
                  <a:tcPr/>
                </a:tc>
                <a:extLst>
                  <a:ext uri="{0D108BD9-81ED-4DB2-BD59-A6C34878D82A}">
                    <a16:rowId xmlns:a16="http://schemas.microsoft.com/office/drawing/2014/main" val="3018960744"/>
                  </a:ext>
                </a:extLst>
              </a:tr>
              <a:tr h="370840">
                <a:tc>
                  <a:txBody>
                    <a:bodyPr/>
                    <a:lstStyle/>
                    <a:p>
                      <a:r>
                        <a:rPr kumimoji="1" lang="ja-JP" altLang="en-US" dirty="0" smtClean="0"/>
                        <a:t>探索時間</a:t>
                      </a:r>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302.5</a:t>
                      </a:r>
                      <a:r>
                        <a:rPr kumimoji="1" lang="en-US" altLang="ja-JP" sz="2000" baseline="0" dirty="0" smtClean="0"/>
                        <a:t>s</a:t>
                      </a:r>
                      <a:endParaRPr kumimoji="1" lang="en-US" altLang="ja-JP" sz="2000" b="0" dirty="0" smtClean="0">
                        <a:solidFill>
                          <a:schemeClr val="tx1"/>
                        </a:solidFill>
                        <a:latin typeface="+mn-ea"/>
                        <a:ea typeface="+mn-ea"/>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dirty="0" smtClean="0"/>
                        <a:t>18.4s</a:t>
                      </a:r>
                      <a:endParaRPr kumimoji="1" lang="ja-JP" altLang="en-US" dirty="0"/>
                    </a:p>
                  </a:txBody>
                  <a:tcPr/>
                </a:tc>
                <a:tc>
                  <a:txBody>
                    <a:bodyPr/>
                    <a:lstStyle/>
                    <a:p>
                      <a:pPr algn="ctr"/>
                      <a:r>
                        <a:rPr kumimoji="1" lang="en-US" altLang="ja-JP" dirty="0" smtClean="0"/>
                        <a:t>13.5s</a:t>
                      </a:r>
                      <a:endParaRPr kumimoji="1" lang="ja-JP" altLang="en-US" dirty="0"/>
                    </a:p>
                  </a:txBody>
                  <a:tcPr/>
                </a:tc>
                <a:tc>
                  <a:txBody>
                    <a:bodyPr/>
                    <a:lstStyle/>
                    <a:p>
                      <a:pPr algn="ctr"/>
                      <a:r>
                        <a:rPr kumimoji="1" lang="en-US" altLang="ja-JP" dirty="0" smtClean="0"/>
                        <a:t>8.6s</a:t>
                      </a:r>
                      <a:endParaRPr kumimoji="1" lang="ja-JP" altLang="en-US" dirty="0"/>
                    </a:p>
                  </a:txBody>
                  <a:tcPr/>
                </a:tc>
                <a:extLst>
                  <a:ext uri="{0D108BD9-81ED-4DB2-BD59-A6C34878D82A}">
                    <a16:rowId xmlns:a16="http://schemas.microsoft.com/office/drawing/2014/main" val="642766263"/>
                  </a:ext>
                </a:extLst>
              </a:tr>
              <a:tr h="370840">
                <a:tc>
                  <a:txBody>
                    <a:bodyPr/>
                    <a:lstStyle/>
                    <a:p>
                      <a:r>
                        <a:rPr kumimoji="1" lang="ja-JP" altLang="en-US" dirty="0" smtClean="0"/>
                        <a:t>再現率</a:t>
                      </a:r>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1.0</a:t>
                      </a:r>
                      <a:endParaRPr kumimoji="1" lang="ja-JP" altLang="en-US" sz="2000" dirty="0">
                        <a:solidFill>
                          <a:schemeClr val="tx1"/>
                        </a:solidFill>
                        <a:latin typeface="+mn-ea"/>
                        <a:ea typeface="+mn-ea"/>
                      </a:endParaRPr>
                    </a:p>
                  </a:txBody>
                  <a:tcPr anchor="ctr"/>
                </a:tc>
                <a:tc>
                  <a:txBody>
                    <a:bodyPr/>
                    <a:lstStyle/>
                    <a:p>
                      <a:pPr algn="ctr"/>
                      <a:r>
                        <a:rPr kumimoji="1" lang="en-US" altLang="ja-JP" dirty="0" smtClean="0"/>
                        <a:t>0.9998</a:t>
                      </a:r>
                      <a:endParaRPr kumimoji="1" lang="ja-JP" altLang="en-US" dirty="0"/>
                    </a:p>
                  </a:txBody>
                  <a:tcPr/>
                </a:tc>
                <a:tc>
                  <a:txBody>
                    <a:bodyPr/>
                    <a:lstStyle/>
                    <a:p>
                      <a:pPr algn="ctr"/>
                      <a:r>
                        <a:rPr kumimoji="1" lang="en-US" altLang="ja-JP" dirty="0" smtClean="0"/>
                        <a:t>0.9990</a:t>
                      </a:r>
                      <a:endParaRPr kumimoji="1" lang="ja-JP" altLang="en-US" dirty="0"/>
                    </a:p>
                  </a:txBody>
                  <a:tcPr/>
                </a:tc>
                <a:tc>
                  <a:txBody>
                    <a:bodyPr/>
                    <a:lstStyle/>
                    <a:p>
                      <a:pPr algn="ctr"/>
                      <a:r>
                        <a:rPr kumimoji="1" lang="en-US" altLang="ja-JP" dirty="0" smtClean="0"/>
                        <a:t>0.9902</a:t>
                      </a:r>
                      <a:endParaRPr kumimoji="1" lang="ja-JP" altLang="en-US" dirty="0"/>
                    </a:p>
                  </a:txBody>
                  <a:tcPr/>
                </a:tc>
                <a:extLst>
                  <a:ext uri="{0D108BD9-81ED-4DB2-BD59-A6C34878D82A}">
                    <a16:rowId xmlns:a16="http://schemas.microsoft.com/office/drawing/2014/main" val="1827085608"/>
                  </a:ext>
                </a:extLst>
              </a:tr>
            </a:tbl>
          </a:graphicData>
        </a:graphic>
      </p:graphicFrame>
      <p:graphicFrame>
        <p:nvGraphicFramePr>
          <p:cNvPr id="12" name="表 11"/>
          <p:cNvGraphicFramePr>
            <a:graphicFrameLocks noGrp="1"/>
          </p:cNvGraphicFramePr>
          <p:nvPr>
            <p:extLst>
              <p:ext uri="{D42A27DB-BD31-4B8C-83A1-F6EECF244321}">
                <p14:modId xmlns:p14="http://schemas.microsoft.com/office/powerpoint/2010/main" val="409613964"/>
              </p:ext>
            </p:extLst>
          </p:nvPr>
        </p:nvGraphicFramePr>
        <p:xfrm>
          <a:off x="277791" y="4574381"/>
          <a:ext cx="8460000" cy="1158240"/>
        </p:xfrm>
        <a:graphic>
          <a:graphicData uri="http://schemas.openxmlformats.org/drawingml/2006/table">
            <a:tbl>
              <a:tblPr firstRow="1" bandRow="1">
                <a:tableStyleId>{72833802-FEF1-4C79-8D5D-14CF1EAF98D9}</a:tableStyleId>
              </a:tblPr>
              <a:tblGrid>
                <a:gridCol w="1692000">
                  <a:extLst>
                    <a:ext uri="{9D8B030D-6E8A-4147-A177-3AD203B41FA5}">
                      <a16:colId xmlns:a16="http://schemas.microsoft.com/office/drawing/2014/main" val="1998090893"/>
                    </a:ext>
                  </a:extLst>
                </a:gridCol>
                <a:gridCol w="1692000">
                  <a:extLst>
                    <a:ext uri="{9D8B030D-6E8A-4147-A177-3AD203B41FA5}">
                      <a16:colId xmlns:a16="http://schemas.microsoft.com/office/drawing/2014/main" val="2816026901"/>
                    </a:ext>
                  </a:extLst>
                </a:gridCol>
                <a:gridCol w="1692000">
                  <a:extLst>
                    <a:ext uri="{9D8B030D-6E8A-4147-A177-3AD203B41FA5}">
                      <a16:colId xmlns:a16="http://schemas.microsoft.com/office/drawing/2014/main" val="1320579083"/>
                    </a:ext>
                  </a:extLst>
                </a:gridCol>
                <a:gridCol w="1692000">
                  <a:extLst>
                    <a:ext uri="{9D8B030D-6E8A-4147-A177-3AD203B41FA5}">
                      <a16:colId xmlns:a16="http://schemas.microsoft.com/office/drawing/2014/main" val="3910187157"/>
                    </a:ext>
                  </a:extLst>
                </a:gridCol>
                <a:gridCol w="1692000">
                  <a:extLst>
                    <a:ext uri="{9D8B030D-6E8A-4147-A177-3AD203B41FA5}">
                      <a16:colId xmlns:a16="http://schemas.microsoft.com/office/drawing/2014/main" val="1021456222"/>
                    </a:ext>
                  </a:extLst>
                </a:gridCol>
              </a:tblGrid>
              <a:tr h="271549">
                <a:tc>
                  <a:txBody>
                    <a:bodyPr/>
                    <a:lstStyle/>
                    <a:p>
                      <a:r>
                        <a:rPr kumimoji="1" lang="ja-JP" altLang="en-US" b="0" dirty="0" smtClean="0"/>
                        <a:t>目標再現率</a:t>
                      </a:r>
                      <a:endParaRPr kumimoji="1" lang="en-US" altLang="ja-JP" b="0" dirty="0" smtClean="0"/>
                    </a:p>
                  </a:txBody>
                  <a:tcPr/>
                </a:tc>
                <a:tc>
                  <a:txBody>
                    <a:bodyPr/>
                    <a:lstStyle/>
                    <a:p>
                      <a:pPr algn="ctr"/>
                      <a:r>
                        <a:rPr kumimoji="1" lang="ja-JP" altLang="en-US" b="0" dirty="0" smtClean="0"/>
                        <a:t>デフォルト</a:t>
                      </a:r>
                      <a:endParaRPr kumimoji="1" lang="ja-JP" altLang="en-US" b="0" dirty="0"/>
                    </a:p>
                  </a:txBody>
                  <a:tcPr/>
                </a:tc>
                <a:tc>
                  <a:txBody>
                    <a:bodyPr/>
                    <a:lstStyle/>
                    <a:p>
                      <a:pPr algn="ctr"/>
                      <a:r>
                        <a:rPr kumimoji="1" lang="en-US" altLang="ja-JP" b="0" dirty="0" smtClean="0"/>
                        <a:t>0.999</a:t>
                      </a:r>
                      <a:endParaRPr kumimoji="1" lang="ja-JP" altLang="en-US" b="0" dirty="0"/>
                    </a:p>
                  </a:txBody>
                  <a:tcPr/>
                </a:tc>
                <a:tc>
                  <a:txBody>
                    <a:bodyPr/>
                    <a:lstStyle/>
                    <a:p>
                      <a:pPr algn="ctr"/>
                      <a:r>
                        <a:rPr kumimoji="1" lang="en-US" altLang="ja-JP" b="0" dirty="0" smtClean="0"/>
                        <a:t>0.99</a:t>
                      </a:r>
                      <a:endParaRPr kumimoji="1" lang="ja-JP" altLang="en-US" b="0" dirty="0"/>
                    </a:p>
                  </a:txBody>
                  <a:tcPr/>
                </a:tc>
                <a:tc>
                  <a:txBody>
                    <a:bodyPr/>
                    <a:lstStyle/>
                    <a:p>
                      <a:pPr algn="ctr"/>
                      <a:r>
                        <a:rPr kumimoji="1" lang="en-US" altLang="ja-JP" b="0" dirty="0" smtClean="0"/>
                        <a:t>0.9</a:t>
                      </a:r>
                      <a:endParaRPr kumimoji="1" lang="ja-JP" altLang="en-US" b="0" dirty="0"/>
                    </a:p>
                  </a:txBody>
                  <a:tcPr/>
                </a:tc>
                <a:extLst>
                  <a:ext uri="{0D108BD9-81ED-4DB2-BD59-A6C34878D82A}">
                    <a16:rowId xmlns:a16="http://schemas.microsoft.com/office/drawing/2014/main" val="3018960744"/>
                  </a:ext>
                </a:extLst>
              </a:tr>
              <a:tr h="370840">
                <a:tc>
                  <a:txBody>
                    <a:bodyPr/>
                    <a:lstStyle/>
                    <a:p>
                      <a:r>
                        <a:rPr kumimoji="1" lang="ja-JP" altLang="en-US" dirty="0" smtClean="0"/>
                        <a:t>探索時間</a:t>
                      </a:r>
                      <a:endParaRPr kumimoji="1" lang="ja-JP" altLang="en-US" dirty="0"/>
                    </a:p>
                  </a:txBody>
                  <a:tcPr/>
                </a:tc>
                <a:tc>
                  <a:txBody>
                    <a:bodyPr/>
                    <a:lstStyle/>
                    <a:p>
                      <a:pPr algn="ctr"/>
                      <a:r>
                        <a:rPr lang="en-US" altLang="ja-JP" sz="2000" baseline="0" dirty="0" smtClean="0"/>
                        <a:t>24310.5s</a:t>
                      </a:r>
                      <a:endParaRPr lang="ja-JP" altLang="en-US" sz="2000" dirty="0">
                        <a:latin typeface="+mn-ea"/>
                        <a:ea typeface="+mn-ea"/>
                      </a:endParaRPr>
                    </a:p>
                  </a:txBody>
                  <a:tcPr anchor="ctr"/>
                </a:tc>
                <a:tc>
                  <a:txBody>
                    <a:bodyPr/>
                    <a:lstStyle/>
                    <a:p>
                      <a:pPr algn="ctr"/>
                      <a:r>
                        <a:rPr kumimoji="1" lang="en-US" altLang="ja-JP" dirty="0" smtClean="0"/>
                        <a:t>1940.1s</a:t>
                      </a:r>
                      <a:endParaRPr kumimoji="1" lang="ja-JP" altLang="en-US" dirty="0"/>
                    </a:p>
                  </a:txBody>
                  <a:tcPr/>
                </a:tc>
                <a:tc>
                  <a:txBody>
                    <a:bodyPr/>
                    <a:lstStyle/>
                    <a:p>
                      <a:pPr algn="ctr"/>
                      <a:r>
                        <a:rPr kumimoji="1" lang="en-US" altLang="ja-JP" dirty="0" smtClean="0"/>
                        <a:t>1260.7s</a:t>
                      </a:r>
                      <a:endParaRPr kumimoji="1" lang="ja-JP" altLang="en-US" dirty="0"/>
                    </a:p>
                  </a:txBody>
                  <a:tcPr/>
                </a:tc>
                <a:tc>
                  <a:txBody>
                    <a:bodyPr/>
                    <a:lstStyle/>
                    <a:p>
                      <a:pPr algn="ctr"/>
                      <a:r>
                        <a:rPr kumimoji="1" lang="en-US" altLang="ja-JP" dirty="0" smtClean="0"/>
                        <a:t>736.0s</a:t>
                      </a:r>
                      <a:endParaRPr kumimoji="1" lang="ja-JP" altLang="en-US" dirty="0"/>
                    </a:p>
                  </a:txBody>
                  <a:tcPr/>
                </a:tc>
                <a:extLst>
                  <a:ext uri="{0D108BD9-81ED-4DB2-BD59-A6C34878D82A}">
                    <a16:rowId xmlns:a16="http://schemas.microsoft.com/office/drawing/2014/main" val="642766263"/>
                  </a:ext>
                </a:extLst>
              </a:tr>
              <a:tr h="370840">
                <a:tc>
                  <a:txBody>
                    <a:bodyPr/>
                    <a:lstStyle/>
                    <a:p>
                      <a:r>
                        <a:rPr kumimoji="1" lang="ja-JP" altLang="en-US" dirty="0" smtClean="0"/>
                        <a:t>再現率</a:t>
                      </a:r>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1.0</a:t>
                      </a:r>
                      <a:endParaRPr kumimoji="1" lang="ja-JP" altLang="en-US" sz="2000" dirty="0">
                        <a:solidFill>
                          <a:schemeClr val="tx1"/>
                        </a:solidFill>
                        <a:latin typeface="+mn-ea"/>
                        <a:ea typeface="+mn-ea"/>
                      </a:endParaRPr>
                    </a:p>
                  </a:txBody>
                  <a:tcPr anchor="ctr"/>
                </a:tc>
                <a:tc>
                  <a:txBody>
                    <a:bodyPr/>
                    <a:lstStyle/>
                    <a:p>
                      <a:pPr algn="ctr"/>
                      <a:r>
                        <a:rPr kumimoji="1" lang="en-US" altLang="ja-JP" dirty="0" smtClean="0"/>
                        <a:t>0.9998</a:t>
                      </a:r>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u="none" strike="noStrike" kern="1200" cap="none" spc="0" normalizeH="0" baseline="0" noProof="0" dirty="0" smtClean="0">
                          <a:ln>
                            <a:noFill/>
                          </a:ln>
                          <a:effectLst/>
                          <a:uLnTx/>
                          <a:uFillTx/>
                        </a:rPr>
                        <a:t>0.9971</a:t>
                      </a:r>
                      <a:endPar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u="none" strike="noStrike" kern="1200" cap="none" spc="0" normalizeH="0" baseline="0" noProof="0" dirty="0" smtClean="0">
                          <a:ln>
                            <a:noFill/>
                          </a:ln>
                          <a:effectLst/>
                          <a:uLnTx/>
                          <a:uFillTx/>
                        </a:rPr>
                        <a:t>0.9928</a:t>
                      </a:r>
                      <a:endPar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endParaRPr>
                    </a:p>
                  </a:txBody>
                  <a:tcPr/>
                </a:tc>
                <a:extLst>
                  <a:ext uri="{0D108BD9-81ED-4DB2-BD59-A6C34878D82A}">
                    <a16:rowId xmlns:a16="http://schemas.microsoft.com/office/drawing/2014/main" val="1827085608"/>
                  </a:ext>
                </a:extLst>
              </a:tr>
            </a:tbl>
          </a:graphicData>
        </a:graphic>
      </p:graphicFrame>
      <p:sp>
        <p:nvSpPr>
          <p:cNvPr id="13" name="テキスト ボックス 12"/>
          <p:cNvSpPr txBox="1"/>
          <p:nvPr/>
        </p:nvSpPr>
        <p:spPr>
          <a:xfrm>
            <a:off x="1741792" y="6018828"/>
            <a:ext cx="6210354" cy="400110"/>
          </a:xfrm>
          <a:prstGeom prst="rect">
            <a:avLst/>
          </a:prstGeom>
          <a:noFill/>
          <a:ln w="19050">
            <a:solidFill>
              <a:srgbClr val="FF0000"/>
            </a:solidFill>
          </a:ln>
        </p:spPr>
        <p:txBody>
          <a:bodyPr wrap="none" rtlCol="0">
            <a:spAutoFit/>
          </a:bodyPr>
          <a:lstStyle/>
          <a:p>
            <a:r>
              <a:rPr lang="en-US" altLang="ja-JP" sz="2000" dirty="0"/>
              <a:t>RQ2 </a:t>
            </a:r>
            <a:r>
              <a:rPr lang="ja-JP" altLang="en-US" sz="2000" dirty="0"/>
              <a:t>デフォルトの探索時間よりも探索時間を削減できた</a:t>
            </a:r>
          </a:p>
        </p:txBody>
      </p:sp>
      <p:sp>
        <p:nvSpPr>
          <p:cNvPr id="14" name="正方形/長方形 13"/>
          <p:cNvSpPr/>
          <p:nvPr/>
        </p:nvSpPr>
        <p:spPr>
          <a:xfrm>
            <a:off x="231492" y="2582267"/>
            <a:ext cx="1441420" cy="369332"/>
          </a:xfrm>
          <a:prstGeom prst="rect">
            <a:avLst/>
          </a:prstGeom>
        </p:spPr>
        <p:txBody>
          <a:bodyPr wrap="none">
            <a:spAutoFit/>
          </a:bodyPr>
          <a:lstStyle/>
          <a:p>
            <a:r>
              <a:rPr lang="en-US" altLang="ja-JP" dirty="0" smtClean="0"/>
              <a:t>PostgreSQL</a:t>
            </a:r>
            <a:endParaRPr lang="ja-JP" altLang="en-US" dirty="0"/>
          </a:p>
        </p:txBody>
      </p:sp>
      <p:sp>
        <p:nvSpPr>
          <p:cNvPr id="15" name="正方形/長方形 14"/>
          <p:cNvSpPr/>
          <p:nvPr/>
        </p:nvSpPr>
        <p:spPr>
          <a:xfrm>
            <a:off x="277791" y="4241046"/>
            <a:ext cx="1531188" cy="369332"/>
          </a:xfrm>
          <a:prstGeom prst="rect">
            <a:avLst/>
          </a:prstGeom>
        </p:spPr>
        <p:txBody>
          <a:bodyPr wrap="none">
            <a:spAutoFit/>
          </a:bodyPr>
          <a:lstStyle/>
          <a:p>
            <a:r>
              <a:rPr lang="en-US" altLang="ja-JP" dirty="0"/>
              <a:t>Linux Kernel </a:t>
            </a:r>
            <a:endParaRPr lang="ja-JP" altLang="en-US" dirty="0"/>
          </a:p>
        </p:txBody>
      </p:sp>
    </p:spTree>
    <p:extLst>
      <p:ext uri="{BB962C8B-B14F-4D97-AF65-F5344CB8AC3E}">
        <p14:creationId xmlns:p14="http://schemas.microsoft.com/office/powerpoint/2010/main" val="24675049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コードクローン</a:t>
            </a:r>
            <a:endParaRPr kumimoji="1" lang="ja-JP" altLang="en-US" dirty="0"/>
          </a:p>
        </p:txBody>
      </p:sp>
      <p:sp>
        <p:nvSpPr>
          <p:cNvPr id="3" name="コンテンツ プレースホルダー 2"/>
          <p:cNvSpPr>
            <a:spLocks noGrp="1"/>
          </p:cNvSpPr>
          <p:nvPr>
            <p:ph idx="1"/>
          </p:nvPr>
        </p:nvSpPr>
        <p:spPr/>
        <p:txBody>
          <a:bodyPr/>
          <a:lstStyle/>
          <a:p>
            <a:pPr marL="0" indent="0">
              <a:buNone/>
            </a:pPr>
            <a:r>
              <a:rPr kumimoji="1" lang="ja-JP" altLang="en-US" sz="2400" dirty="0" smtClean="0"/>
              <a:t>ソースコードの同一または類似した部分を持つコード片</a:t>
            </a:r>
            <a:endParaRPr kumimoji="1" lang="en-US" altLang="ja-JP" sz="2400" dirty="0" smtClean="0"/>
          </a:p>
          <a:p>
            <a:pPr lvl="1"/>
            <a:r>
              <a:rPr lang="ja-JP" altLang="en-US" sz="2000" dirty="0"/>
              <a:t>ソフトウェア保守を困難にする大きな要因の１つ</a:t>
            </a:r>
            <a:endParaRPr lang="en-US" altLang="ja-JP" sz="2000" dirty="0"/>
          </a:p>
          <a:p>
            <a:pPr lvl="1"/>
            <a:r>
              <a:rPr lang="ja-JP" altLang="en-US" sz="2000" dirty="0" smtClean="0"/>
              <a:t>コピーアンドペースト</a:t>
            </a:r>
            <a:r>
              <a:rPr lang="ja-JP" altLang="en-US" sz="2000" dirty="0"/>
              <a:t>などのさまざまな理由により生成</a:t>
            </a:r>
            <a:r>
              <a:rPr lang="ja-JP" altLang="en-US" sz="2000" dirty="0" smtClean="0"/>
              <a:t>される</a:t>
            </a:r>
            <a:endParaRPr lang="en-US" altLang="ja-JP" sz="2000" dirty="0" smtClean="0"/>
          </a:p>
          <a:p>
            <a:pPr lvl="1"/>
            <a:r>
              <a:rPr kumimoji="1" lang="ja-JP" altLang="en-US" sz="2000" dirty="0" smtClean="0"/>
              <a:t>コードクローンを自動で検出する手法が研究されている</a:t>
            </a:r>
            <a:endParaRPr kumimoji="1" lang="en-US" altLang="ja-JP" sz="2000" dirty="0" smtClean="0"/>
          </a:p>
        </p:txBody>
      </p:sp>
      <p:sp>
        <p:nvSpPr>
          <p:cNvPr id="4" name="日付プレースホルダー 3"/>
          <p:cNvSpPr>
            <a:spLocks noGrp="1"/>
          </p:cNvSpPr>
          <p:nvPr>
            <p:ph type="dt" sz="half" idx="10"/>
          </p:nvPr>
        </p:nvSpPr>
        <p:spPr/>
        <p:txBody>
          <a:bodyPr/>
          <a:lstStyle/>
          <a:p>
            <a:fld id="{67BE21DA-20A7-4FDE-A922-DDC49B0B3CFF}" type="datetime1">
              <a:rPr lang="ja-JP" altLang="en-US" smtClean="0"/>
              <a:t>2018/8/30</a:t>
            </a:fld>
            <a:endParaRPr lang="en-US" altLang="ja-JP"/>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2</a:t>
            </a:fld>
            <a:endParaRPr lang="en-US" altLang="ja-JP"/>
          </a:p>
        </p:txBody>
      </p:sp>
      <p:sp>
        <p:nvSpPr>
          <p:cNvPr id="6" name="メモ 5"/>
          <p:cNvSpPr/>
          <p:nvPr/>
        </p:nvSpPr>
        <p:spPr>
          <a:xfrm>
            <a:off x="1255056" y="3363645"/>
            <a:ext cx="2228044" cy="2945080"/>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7" name="メモ 6"/>
          <p:cNvSpPr/>
          <p:nvPr/>
        </p:nvSpPr>
        <p:spPr>
          <a:xfrm>
            <a:off x="5713365" y="3363645"/>
            <a:ext cx="2228044" cy="2945080"/>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8" name="L 字 7"/>
          <p:cNvSpPr/>
          <p:nvPr/>
        </p:nvSpPr>
        <p:spPr>
          <a:xfrm rot="5400000">
            <a:off x="2026936" y="3327856"/>
            <a:ext cx="684281" cy="1502537"/>
          </a:xfrm>
          <a:prstGeom prst="corner">
            <a:avLst>
              <a:gd name="adj1" fmla="val 149066"/>
              <a:gd name="adj2" fmla="val 6544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9" name="L 字 8"/>
          <p:cNvSpPr/>
          <p:nvPr/>
        </p:nvSpPr>
        <p:spPr>
          <a:xfrm rot="5400000">
            <a:off x="2026937" y="4938654"/>
            <a:ext cx="684281" cy="1502537"/>
          </a:xfrm>
          <a:prstGeom prst="corner">
            <a:avLst>
              <a:gd name="adj1" fmla="val 149066"/>
              <a:gd name="adj2" fmla="val 6544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10" name="L 字 9"/>
          <p:cNvSpPr/>
          <p:nvPr/>
        </p:nvSpPr>
        <p:spPr>
          <a:xfrm rot="5400000">
            <a:off x="6510873" y="3327856"/>
            <a:ext cx="684281" cy="1502537"/>
          </a:xfrm>
          <a:prstGeom prst="corner">
            <a:avLst>
              <a:gd name="adj1" fmla="val 149066"/>
              <a:gd name="adj2" fmla="val 6544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11" name="テキスト ボックス 10"/>
          <p:cNvSpPr txBox="1"/>
          <p:nvPr/>
        </p:nvSpPr>
        <p:spPr>
          <a:xfrm>
            <a:off x="3799707" y="4339042"/>
            <a:ext cx="1558440" cy="369332"/>
          </a:xfrm>
          <a:prstGeom prst="rect">
            <a:avLst/>
          </a:prstGeom>
          <a:noFill/>
          <a:ln>
            <a:solidFill>
              <a:srgbClr val="0070C0"/>
            </a:solidFill>
          </a:ln>
        </p:spPr>
        <p:style>
          <a:lnRef idx="2">
            <a:schemeClr val="accent2"/>
          </a:lnRef>
          <a:fillRef idx="1">
            <a:schemeClr val="lt1"/>
          </a:fillRef>
          <a:effectRef idx="0">
            <a:schemeClr val="accent2"/>
          </a:effectRef>
          <a:fontRef idx="minor">
            <a:schemeClr val="dk1"/>
          </a:fontRef>
        </p:style>
        <p:txBody>
          <a:bodyPr wrap="none" rtlCol="0">
            <a:spAutoFit/>
          </a:bodyPr>
          <a:lstStyle/>
          <a:p>
            <a:pPr algn="ctr"/>
            <a:r>
              <a:rPr kumimoji="1" lang="ja-JP" altLang="en-US" dirty="0" smtClean="0">
                <a:solidFill>
                  <a:srgbClr val="0070C0"/>
                </a:solidFill>
                <a:latin typeface="+mn-ea"/>
              </a:rPr>
              <a:t>コードクローン</a:t>
            </a:r>
            <a:endParaRPr kumimoji="1" lang="en-US" altLang="ja-JP" dirty="0" smtClean="0">
              <a:solidFill>
                <a:srgbClr val="0070C0"/>
              </a:solidFill>
              <a:latin typeface="+mn-ea"/>
            </a:endParaRPr>
          </a:p>
        </p:txBody>
      </p:sp>
      <p:cxnSp>
        <p:nvCxnSpPr>
          <p:cNvPr id="12" name="直線矢印コネクタ 11"/>
          <p:cNvCxnSpPr>
            <a:stCxn id="9" idx="2"/>
          </p:cNvCxnSpPr>
          <p:nvPr/>
        </p:nvCxnSpPr>
        <p:spPr>
          <a:xfrm flipH="1" flipV="1">
            <a:off x="2369076" y="4421265"/>
            <a:ext cx="1" cy="926517"/>
          </a:xfrm>
          <a:prstGeom prst="straightConnector1">
            <a:avLst/>
          </a:prstGeom>
          <a:ln w="15875">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3" name="直線矢印コネクタ 12"/>
          <p:cNvCxnSpPr>
            <a:stCxn id="9" idx="3"/>
            <a:endCxn id="10" idx="1"/>
          </p:cNvCxnSpPr>
          <p:nvPr/>
        </p:nvCxnSpPr>
        <p:spPr>
          <a:xfrm flipV="1">
            <a:off x="3120346" y="4079125"/>
            <a:ext cx="2981399" cy="1492571"/>
          </a:xfrm>
          <a:prstGeom prst="straightConnector1">
            <a:avLst/>
          </a:prstGeom>
          <a:ln w="15875">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4" name="テキスト ボックス 13"/>
          <p:cNvSpPr txBox="1"/>
          <p:nvPr/>
        </p:nvSpPr>
        <p:spPr>
          <a:xfrm>
            <a:off x="3210954" y="4340131"/>
            <a:ext cx="1414169" cy="369332"/>
          </a:xfrm>
          <a:prstGeom prst="rect">
            <a:avLst/>
          </a:prstGeom>
          <a:ln>
            <a:solidFill>
              <a:srgbClr val="FF0000"/>
            </a:solidFill>
          </a:ln>
        </p:spPr>
        <p:style>
          <a:lnRef idx="2">
            <a:schemeClr val="dk1"/>
          </a:lnRef>
          <a:fillRef idx="1">
            <a:schemeClr val="lt1"/>
          </a:fillRef>
          <a:effectRef idx="0">
            <a:schemeClr val="dk1"/>
          </a:effectRef>
          <a:fontRef idx="minor">
            <a:schemeClr val="dk1"/>
          </a:fontRef>
        </p:style>
        <p:txBody>
          <a:bodyPr wrap="none" rtlCol="0">
            <a:spAutoFit/>
          </a:bodyPr>
          <a:lstStyle/>
          <a:p>
            <a:pPr algn="ctr"/>
            <a:r>
              <a:rPr kumimoji="1" lang="ja-JP" altLang="en-US" dirty="0" smtClean="0">
                <a:solidFill>
                  <a:srgbClr val="FF0000"/>
                </a:solidFill>
                <a:latin typeface="+mn-ea"/>
              </a:rPr>
              <a:t>クローンペア</a:t>
            </a:r>
            <a:endParaRPr kumimoji="1" lang="en-US" altLang="ja-JP" dirty="0" smtClean="0">
              <a:solidFill>
                <a:srgbClr val="FF0000"/>
              </a:solidFill>
              <a:latin typeface="+mn-ea"/>
            </a:endParaRPr>
          </a:p>
        </p:txBody>
      </p:sp>
      <p:cxnSp>
        <p:nvCxnSpPr>
          <p:cNvPr id="15" name="直線矢印コネクタ 14"/>
          <p:cNvCxnSpPr>
            <a:endCxn id="10" idx="1"/>
          </p:cNvCxnSpPr>
          <p:nvPr/>
        </p:nvCxnSpPr>
        <p:spPr>
          <a:xfrm>
            <a:off x="3118022" y="4072928"/>
            <a:ext cx="2983723" cy="6197"/>
          </a:xfrm>
          <a:prstGeom prst="straightConnector1">
            <a:avLst/>
          </a:prstGeom>
          <a:ln w="15875">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6" name="直線矢印コネクタ 15"/>
          <p:cNvCxnSpPr>
            <a:stCxn id="11" idx="1"/>
            <a:endCxn id="9" idx="3"/>
          </p:cNvCxnSpPr>
          <p:nvPr/>
        </p:nvCxnSpPr>
        <p:spPr>
          <a:xfrm flipH="1">
            <a:off x="3120346" y="4523708"/>
            <a:ext cx="679361" cy="1047988"/>
          </a:xfrm>
          <a:prstGeom prst="straightConnector1">
            <a:avLst/>
          </a:prstGeom>
          <a:ln w="15875">
            <a:solidFill>
              <a:srgbClr val="0070C0"/>
            </a:solidFill>
            <a:tailEnd type="triangle"/>
          </a:ln>
        </p:spPr>
        <p:style>
          <a:lnRef idx="1">
            <a:schemeClr val="accent6"/>
          </a:lnRef>
          <a:fillRef idx="0">
            <a:schemeClr val="accent6"/>
          </a:fillRef>
          <a:effectRef idx="0">
            <a:schemeClr val="accent6"/>
          </a:effectRef>
          <a:fontRef idx="minor">
            <a:schemeClr val="tx1"/>
          </a:fontRef>
        </p:style>
      </p:cxnSp>
      <p:cxnSp>
        <p:nvCxnSpPr>
          <p:cNvPr id="17" name="直線矢印コネクタ 16"/>
          <p:cNvCxnSpPr>
            <a:stCxn id="11" idx="1"/>
          </p:cNvCxnSpPr>
          <p:nvPr/>
        </p:nvCxnSpPr>
        <p:spPr>
          <a:xfrm flipH="1" flipV="1">
            <a:off x="3102101" y="4072928"/>
            <a:ext cx="697606" cy="450780"/>
          </a:xfrm>
          <a:prstGeom prst="straightConnector1">
            <a:avLst/>
          </a:prstGeom>
          <a:ln w="15875">
            <a:solidFill>
              <a:srgbClr val="0070C0"/>
            </a:solidFill>
            <a:tailEnd type="triangle"/>
          </a:ln>
        </p:spPr>
        <p:style>
          <a:lnRef idx="1">
            <a:schemeClr val="accent6"/>
          </a:lnRef>
          <a:fillRef idx="0">
            <a:schemeClr val="accent6"/>
          </a:fillRef>
          <a:effectRef idx="0">
            <a:schemeClr val="accent6"/>
          </a:effectRef>
          <a:fontRef idx="minor">
            <a:schemeClr val="tx1"/>
          </a:fontRef>
        </p:style>
      </p:cxnSp>
      <p:cxnSp>
        <p:nvCxnSpPr>
          <p:cNvPr id="18" name="直線矢印コネクタ 17"/>
          <p:cNvCxnSpPr>
            <a:stCxn id="11" idx="3"/>
            <a:endCxn id="10" idx="1"/>
          </p:cNvCxnSpPr>
          <p:nvPr/>
        </p:nvCxnSpPr>
        <p:spPr>
          <a:xfrm flipV="1">
            <a:off x="5358147" y="4079125"/>
            <a:ext cx="743598" cy="444583"/>
          </a:xfrm>
          <a:prstGeom prst="straightConnector1">
            <a:avLst/>
          </a:prstGeom>
          <a:ln w="15875">
            <a:solidFill>
              <a:srgbClr val="0070C0"/>
            </a:solidFill>
            <a:tailEnd type="triangle"/>
          </a:ln>
        </p:spPr>
        <p:style>
          <a:lnRef idx="1">
            <a:schemeClr val="accent6"/>
          </a:lnRef>
          <a:fillRef idx="0">
            <a:schemeClr val="accent6"/>
          </a:fillRef>
          <a:effectRef idx="0">
            <a:schemeClr val="accent6"/>
          </a:effectRef>
          <a:fontRef idx="minor">
            <a:schemeClr val="tx1"/>
          </a:fontRef>
        </p:style>
      </p:cxnSp>
    </p:spTree>
    <p:extLst>
      <p:ext uri="{BB962C8B-B14F-4D97-AF65-F5344CB8AC3E}">
        <p14:creationId xmlns:p14="http://schemas.microsoft.com/office/powerpoint/2010/main" val="28984472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par>
                                <p:cTn id="13" presetID="1" presetClass="exit"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hidden"/>
                                      </p:to>
                                    </p:set>
                                  </p:childTnLst>
                                </p:cTn>
                              </p:par>
                              <p:par>
                                <p:cTn id="15" presetID="1" presetClass="exit" presetSubtype="0" fill="hold" nodeType="withEffect">
                                  <p:stCondLst>
                                    <p:cond delay="0"/>
                                  </p:stCondLst>
                                  <p:childTnLst>
                                    <p:set>
                                      <p:cBhvr>
                                        <p:cTn id="16" dur="1" fill="hold">
                                          <p:stCondLst>
                                            <p:cond delay="0"/>
                                          </p:stCondLst>
                                        </p:cTn>
                                        <p:tgtEl>
                                          <p:spTgt spid="16"/>
                                        </p:tgtEl>
                                        <p:attrNameLst>
                                          <p:attrName>style.visibility</p:attrName>
                                        </p:attrNameLst>
                                      </p:cBhvr>
                                      <p:to>
                                        <p:strVal val="hidden"/>
                                      </p:to>
                                    </p:set>
                                  </p:childTnLst>
                                </p:cTn>
                              </p:par>
                              <p:par>
                                <p:cTn id="17" presetID="1" presetClass="exit" presetSubtype="0" fill="hold" nodeType="withEffect">
                                  <p:stCondLst>
                                    <p:cond delay="0"/>
                                  </p:stCondLst>
                                  <p:childTnLst>
                                    <p:set>
                                      <p:cBhvr>
                                        <p:cTn id="18" dur="1" fill="hold">
                                          <p:stCondLst>
                                            <p:cond delay="0"/>
                                          </p:stCondLst>
                                        </p:cTn>
                                        <p:tgtEl>
                                          <p:spTgt spid="17"/>
                                        </p:tgtEl>
                                        <p:attrNameLst>
                                          <p:attrName>style.visibility</p:attrName>
                                        </p:attrNameLst>
                                      </p:cBhvr>
                                      <p:to>
                                        <p:strVal val="hidden"/>
                                      </p:to>
                                    </p:set>
                                  </p:childTnLst>
                                </p:cTn>
                              </p:par>
                              <p:par>
                                <p:cTn id="19" presetID="1" presetClass="exit" presetSubtype="0" fill="hold" nodeType="withEffect">
                                  <p:stCondLst>
                                    <p:cond delay="0"/>
                                  </p:stCondLst>
                                  <p:childTnLst>
                                    <p:set>
                                      <p:cBhvr>
                                        <p:cTn id="20" dur="1" fill="hold">
                                          <p:stCondLst>
                                            <p:cond delay="0"/>
                                          </p:stCondLst>
                                        </p:cTn>
                                        <p:tgtEl>
                                          <p:spTgt spid="1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4"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まとめと今後の課題</a:t>
            </a:r>
            <a:endParaRPr kumimoji="1" lang="ja-JP" altLang="en-US" sz="4000" dirty="0"/>
          </a:p>
        </p:txBody>
      </p:sp>
      <mc:AlternateContent xmlns:mc="http://schemas.openxmlformats.org/markup-compatibility/2006">
        <mc:Choice xmlns:a14="http://schemas.microsoft.com/office/drawing/2010/main" Requires="a14">
          <p:sp>
            <p:nvSpPr>
              <p:cNvPr id="3" name="コンテンツ プレースホルダー 2"/>
              <p:cNvSpPr>
                <a:spLocks noGrp="1"/>
              </p:cNvSpPr>
              <p:nvPr>
                <p:ph idx="1"/>
              </p:nvPr>
            </p:nvSpPr>
            <p:spPr>
              <a:xfrm>
                <a:off x="446088" y="1600200"/>
                <a:ext cx="8428672" cy="4525963"/>
              </a:xfrm>
            </p:spPr>
            <p:txBody>
              <a:bodyPr/>
              <a:lstStyle/>
              <a:p>
                <a:pPr marL="0" indent="0">
                  <a:buNone/>
                </a:pPr>
                <a:r>
                  <a:rPr lang="ja-JP" altLang="en-US" sz="2400" dirty="0" smtClean="0"/>
                  <a:t>まとめ</a:t>
                </a:r>
                <a:endParaRPr lang="en-US" altLang="ja-JP" dirty="0" smtClean="0"/>
              </a:p>
              <a:p>
                <a:r>
                  <a:rPr lang="ja-JP" altLang="en-US" sz="2000" dirty="0" smtClean="0"/>
                  <a:t>ブロッククローン検出法のための</a:t>
                </a:r>
                <a:r>
                  <a:rPr lang="en-US" altLang="ja-JP" sz="2000" dirty="0" smtClean="0"/>
                  <a:t>LSH</a:t>
                </a:r>
                <a:r>
                  <a:rPr lang="ja-JP" altLang="en-US" sz="2000" dirty="0" smtClean="0"/>
                  <a:t>に与えるパラメータ決定手法を提案</a:t>
                </a:r>
                <a:endParaRPr lang="en-US" altLang="ja-JP" sz="2000" dirty="0" smtClean="0"/>
              </a:p>
              <a:p>
                <a:pPr marL="457200" lvl="1"/>
                <a:r>
                  <a:rPr lang="ja-JP" altLang="en-US" sz="1600" dirty="0" smtClean="0"/>
                  <a:t>目標再現率</a:t>
                </a:r>
                <a14:m>
                  <m:oMath xmlns:m="http://schemas.openxmlformats.org/officeDocument/2006/math">
                    <m:r>
                      <a:rPr lang="en-US" altLang="ja-JP" sz="1600" b="0" i="1" smtClean="0">
                        <a:latin typeface="Cambria Math" panose="02040503050406030204" pitchFamily="18" charset="0"/>
                      </a:rPr>
                      <m:t>𝑅</m:t>
                    </m:r>
                  </m:oMath>
                </a14:m>
                <a:r>
                  <a:rPr lang="ja-JP" altLang="en-US" sz="1600" dirty="0" smtClean="0"/>
                  <a:t>を与えた時に，再現率が</a:t>
                </a:r>
                <a14:m>
                  <m:oMath xmlns:m="http://schemas.openxmlformats.org/officeDocument/2006/math">
                    <m:r>
                      <a:rPr lang="en-US" altLang="ja-JP" sz="1600" i="1">
                        <a:latin typeface="Cambria Math" panose="02040503050406030204" pitchFamily="18" charset="0"/>
                      </a:rPr>
                      <m:t>𝑅</m:t>
                    </m:r>
                  </m:oMath>
                </a14:m>
                <a:r>
                  <a:rPr lang="ja-JP" altLang="en-US" sz="1600" dirty="0" smtClean="0"/>
                  <a:t>以上で可能な限り短い計算時間となる類似探索</a:t>
                </a:r>
                <a:endParaRPr lang="en-US" altLang="ja-JP" sz="1600" dirty="0" smtClean="0"/>
              </a:p>
              <a:p>
                <a:pPr marL="57150"/>
                <a:r>
                  <a:rPr lang="en-US" altLang="ja-JP" sz="2000" dirty="0" smtClean="0"/>
                  <a:t>LSH</a:t>
                </a:r>
                <a:r>
                  <a:rPr lang="ja-JP" altLang="en-US" sz="2000" dirty="0"/>
                  <a:t>のデフォルトと本手法のパラメータの比較実験</a:t>
                </a:r>
                <a:endParaRPr lang="ja-JP" altLang="en-US" sz="1400" dirty="0"/>
              </a:p>
              <a:p>
                <a:pPr marL="0" indent="0">
                  <a:buNone/>
                </a:pPr>
                <a:r>
                  <a:rPr kumimoji="1" lang="ja-JP" altLang="en-US" sz="2400" dirty="0" smtClean="0"/>
                  <a:t>今後の課題</a:t>
                </a:r>
                <a:endParaRPr lang="en-US" altLang="ja-JP" sz="2400" dirty="0"/>
              </a:p>
              <a:p>
                <a:r>
                  <a:rPr lang="ja-JP" altLang="en-US" sz="2000" dirty="0" smtClean="0"/>
                  <a:t>大規模ソースコード</a:t>
                </a:r>
                <a:r>
                  <a:rPr lang="en-US" altLang="ja-JP" sz="2000" dirty="0" err="1" smtClean="0"/>
                  <a:t>BigCloneBench</a:t>
                </a:r>
                <a:r>
                  <a:rPr lang="en-US" altLang="ja-JP" sz="2000" dirty="0" smtClean="0"/>
                  <a:t>[5]</a:t>
                </a:r>
                <a:r>
                  <a:rPr lang="ja-JP" altLang="en-US" sz="2000" dirty="0" smtClean="0"/>
                  <a:t> </a:t>
                </a:r>
                <a:r>
                  <a:rPr lang="ja-JP" altLang="en-US" sz="2000" dirty="0"/>
                  <a:t>を用いて，</a:t>
                </a:r>
                <a:r>
                  <a:rPr lang="en-US" altLang="ja-JP" sz="2000" dirty="0"/>
                  <a:t/>
                </a:r>
                <a:br>
                  <a:rPr lang="en-US" altLang="ja-JP" sz="2000" dirty="0"/>
                </a:br>
                <a:r>
                  <a:rPr lang="ja-JP" altLang="en-US" sz="2000" dirty="0"/>
                  <a:t>検出</a:t>
                </a:r>
                <a:r>
                  <a:rPr lang="ja-JP" altLang="en-US" sz="2000" dirty="0" smtClean="0"/>
                  <a:t>漏れとな</a:t>
                </a:r>
                <a:r>
                  <a:rPr lang="ja-JP" altLang="en-US" sz="2000" dirty="0"/>
                  <a:t>る</a:t>
                </a:r>
                <a:r>
                  <a:rPr lang="ja-JP" altLang="en-US" sz="2000" dirty="0" smtClean="0"/>
                  <a:t>クローンペア</a:t>
                </a:r>
                <a:r>
                  <a:rPr lang="ja-JP" altLang="en-US" sz="2000" dirty="0"/>
                  <a:t>の特徴に関する</a:t>
                </a:r>
                <a:r>
                  <a:rPr lang="ja-JP" altLang="en-US" sz="2000" dirty="0" smtClean="0"/>
                  <a:t>調査</a:t>
                </a:r>
                <a:endParaRPr lang="en-US" altLang="ja-JP" sz="2000" dirty="0" smtClean="0"/>
              </a:p>
              <a:p>
                <a:r>
                  <a:rPr lang="ja-JP" altLang="en-US" sz="2000"/>
                  <a:t>任意</a:t>
                </a:r>
                <a:r>
                  <a:rPr lang="ja-JP" altLang="en-US" sz="2000" smtClean="0"/>
                  <a:t>の類似度の閾値</a:t>
                </a:r>
                <a:r>
                  <a:rPr lang="ja-JP" altLang="en-US" sz="2000" dirty="0" smtClean="0"/>
                  <a:t>における速度と再現率の評価</a:t>
                </a:r>
                <a:endParaRPr lang="en-US" altLang="ja-JP" sz="2000" dirty="0" smtClean="0"/>
              </a:p>
              <a:p>
                <a:r>
                  <a:rPr lang="ja-JP" altLang="en-US" sz="2000" dirty="0"/>
                  <a:t>改善</a:t>
                </a:r>
                <a:r>
                  <a:rPr lang="ja-JP" altLang="en-US" sz="2000" dirty="0" smtClean="0"/>
                  <a:t>したブロッククローン検出法と他のコードクローン検出法との精度に関する比較</a:t>
                </a:r>
                <a:endParaRPr lang="en-US" altLang="ja-JP" sz="2000" dirty="0"/>
              </a:p>
            </p:txBody>
          </p:sp>
        </mc:Choice>
        <mc:Fallback>
          <p:sp>
            <p:nvSpPr>
              <p:cNvPr id="3" name="コンテンツ プレースホルダー 2"/>
              <p:cNvSpPr>
                <a:spLocks noGrp="1" noRot="1" noChangeAspect="1" noMove="1" noResize="1" noEditPoints="1" noAdjustHandles="1" noChangeArrowheads="1" noChangeShapeType="1" noTextEdit="1"/>
              </p:cNvSpPr>
              <p:nvPr>
                <p:ph idx="1"/>
              </p:nvPr>
            </p:nvSpPr>
            <p:spPr>
              <a:xfrm>
                <a:off x="446088" y="1600200"/>
                <a:ext cx="8428672" cy="4525963"/>
              </a:xfrm>
              <a:blipFill>
                <a:blip r:embed="rId3"/>
                <a:stretch>
                  <a:fillRect l="-1085" t="-1482" r="-362"/>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20</a:t>
            </a:fld>
            <a:endParaRPr lang="en-US" altLang="ja-JP"/>
          </a:p>
        </p:txBody>
      </p:sp>
      <p:sp>
        <p:nvSpPr>
          <p:cNvPr id="5" name="日付プレースホルダー 4"/>
          <p:cNvSpPr>
            <a:spLocks noGrp="1"/>
          </p:cNvSpPr>
          <p:nvPr>
            <p:ph type="dt" sz="half" idx="10"/>
          </p:nvPr>
        </p:nvSpPr>
        <p:spPr/>
        <p:txBody>
          <a:bodyPr/>
          <a:lstStyle/>
          <a:p>
            <a:fld id="{4CC1D7BD-418B-4413-BE47-B0C0B1CE81CA}" type="datetime1">
              <a:rPr lang="ja-JP" altLang="en-US" smtClean="0"/>
              <a:t>2018/8/30</a:t>
            </a:fld>
            <a:endParaRPr lang="en-US" altLang="ja-JP"/>
          </a:p>
        </p:txBody>
      </p:sp>
      <p:sp>
        <p:nvSpPr>
          <p:cNvPr id="7" name="テキスト ボックス 6"/>
          <p:cNvSpPr txBox="1"/>
          <p:nvPr/>
        </p:nvSpPr>
        <p:spPr>
          <a:xfrm>
            <a:off x="641350" y="5903446"/>
            <a:ext cx="7839075" cy="261610"/>
          </a:xfrm>
          <a:prstGeom prst="rect">
            <a:avLst/>
          </a:prstGeom>
          <a:solidFill>
            <a:srgbClr val="FFFF99"/>
          </a:solidFill>
          <a:ln w="12700">
            <a:solidFill>
              <a:schemeClr val="accent4"/>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altLang="ja-JP" sz="1100" dirty="0" smtClean="0">
                <a:solidFill>
                  <a:schemeClr val="tx1">
                    <a:lumMod val="75000"/>
                    <a:lumOff val="25000"/>
                  </a:schemeClr>
                </a:solidFill>
              </a:rPr>
              <a:t>[5] </a:t>
            </a:r>
            <a:r>
              <a:rPr lang="en-US" altLang="ja-JP" sz="1100" dirty="0" err="1">
                <a:solidFill>
                  <a:schemeClr val="tx1">
                    <a:lumMod val="75000"/>
                    <a:lumOff val="25000"/>
                  </a:schemeClr>
                </a:solidFill>
              </a:rPr>
              <a:t>J.Svajlenko</a:t>
            </a:r>
            <a:r>
              <a:rPr lang="en-US" altLang="ja-JP" sz="1100" dirty="0">
                <a:solidFill>
                  <a:schemeClr val="tx1">
                    <a:lumMod val="75000"/>
                    <a:lumOff val="25000"/>
                  </a:schemeClr>
                </a:solidFill>
              </a:rPr>
              <a:t> et al., "Towards a big data curated benchmark of inter-project code clones." ICSME, pp. 476-480, 2014</a:t>
            </a:r>
            <a:r>
              <a:rPr lang="en-US" altLang="ja-JP" sz="1100" dirty="0" smtClean="0">
                <a:solidFill>
                  <a:schemeClr val="tx1">
                    <a:lumMod val="75000"/>
                    <a:lumOff val="25000"/>
                  </a:schemeClr>
                </a:solidFill>
              </a:rPr>
              <a:t>.</a:t>
            </a:r>
          </a:p>
        </p:txBody>
      </p:sp>
    </p:spTree>
    <p:extLst>
      <p:ext uri="{BB962C8B-B14F-4D97-AF65-F5344CB8AC3E}">
        <p14:creationId xmlns:p14="http://schemas.microsoft.com/office/powerpoint/2010/main" val="82883802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09538" y="274638"/>
            <a:ext cx="8913812" cy="1143000"/>
          </a:xfrm>
        </p:spPr>
        <p:txBody>
          <a:bodyPr/>
          <a:lstStyle/>
          <a:p>
            <a:r>
              <a:rPr lang="en-US" altLang="ja-JP" dirty="0">
                <a:latin typeface="+mn-ea"/>
              </a:rPr>
              <a:t>LSH</a:t>
            </a:r>
            <a:r>
              <a:rPr lang="ja-JP" altLang="en-US" dirty="0">
                <a:latin typeface="+mn-ea"/>
              </a:rPr>
              <a:t>に与える</a:t>
            </a:r>
            <a:r>
              <a:rPr kumimoji="1" lang="ja-JP" altLang="en-US" sz="4000" dirty="0" smtClean="0"/>
              <a:t>パラメータ決定</a:t>
            </a:r>
            <a:endParaRPr kumimoji="1" lang="ja-JP" altLang="en-US" sz="4000"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457199" y="1600200"/>
                <a:ext cx="8422227" cy="4525963"/>
              </a:xfrm>
            </p:spPr>
            <p:txBody>
              <a:bodyPr/>
              <a:lstStyle/>
              <a:p>
                <a:pPr marL="0" indent="0">
                  <a:buNone/>
                </a:pPr>
                <a:r>
                  <a:rPr lang="ja-JP" altLang="en-US" sz="2400" dirty="0" smtClean="0"/>
                  <a:t>目標再現率 </a:t>
                </a:r>
                <a14:m>
                  <m:oMath xmlns:m="http://schemas.openxmlformats.org/officeDocument/2006/math">
                    <m:r>
                      <a:rPr lang="en-US" altLang="ja-JP" sz="2400" b="0" i="1" smtClean="0">
                        <a:latin typeface="Cambria Math" panose="02040503050406030204" pitchFamily="18" charset="0"/>
                      </a:rPr>
                      <m:t>𝑅</m:t>
                    </m:r>
                  </m:oMath>
                </a14:m>
                <a:r>
                  <a:rPr lang="ja-JP" altLang="en-US" sz="2400" dirty="0" smtClean="0"/>
                  <a:t> に対して， </a:t>
                </a:r>
                <a14:m>
                  <m:oMath xmlns:m="http://schemas.openxmlformats.org/officeDocument/2006/math">
                    <m:r>
                      <a:rPr lang="en-US" altLang="ja-JP" sz="2400" i="1" dirty="0">
                        <a:latin typeface="Cambria Math" panose="02040503050406030204" pitchFamily="18" charset="0"/>
                      </a:rPr>
                      <m:t>𝐿</m:t>
                    </m:r>
                  </m:oMath>
                </a14:m>
                <a:r>
                  <a:rPr lang="ja-JP" altLang="en-US" sz="2400" dirty="0" smtClean="0"/>
                  <a:t> を決定</a:t>
                </a:r>
                <a:endParaRPr lang="en-US" altLang="ja-JP" sz="2400" dirty="0" smtClean="0"/>
              </a:p>
              <a:p>
                <a:r>
                  <a:rPr lang="ja-JP" altLang="en-US" sz="2400" dirty="0" smtClean="0"/>
                  <a:t>区画分割数</a:t>
                </a:r>
                <a:r>
                  <a:rPr lang="en-US" altLang="ja-JP" sz="2400" dirty="0" smtClean="0"/>
                  <a:t> </a:t>
                </a:r>
                <a14:m>
                  <m:oMath xmlns:m="http://schemas.openxmlformats.org/officeDocument/2006/math">
                    <m:r>
                      <a:rPr lang="en-US" altLang="ja-JP" sz="2400" i="1" dirty="0">
                        <a:latin typeface="Cambria Math" panose="02040503050406030204" pitchFamily="18" charset="0"/>
                      </a:rPr>
                      <m:t>𝑇</m:t>
                    </m:r>
                  </m:oMath>
                </a14:m>
                <a:r>
                  <a:rPr lang="ja-JP" altLang="en-US" sz="2400" dirty="0" smtClean="0"/>
                  <a:t>ハッシュテーブル数 </a:t>
                </a:r>
                <a14:m>
                  <m:oMath xmlns:m="http://schemas.openxmlformats.org/officeDocument/2006/math">
                    <m:r>
                      <a:rPr lang="en-US" altLang="ja-JP" sz="2400" i="1" dirty="0">
                        <a:latin typeface="Cambria Math" panose="02040503050406030204" pitchFamily="18" charset="0"/>
                      </a:rPr>
                      <m:t>𝐿</m:t>
                    </m:r>
                  </m:oMath>
                </a14:m>
                <a:r>
                  <a:rPr lang="ja-JP" altLang="en-US" sz="2400" dirty="0"/>
                  <a:t> </a:t>
                </a:r>
                <a:endParaRPr lang="en-US" altLang="ja-JP" sz="2400" dirty="0" smtClean="0"/>
              </a:p>
              <a:p>
                <a:pPr lvl="1"/>
                <a:r>
                  <a:rPr lang="ja-JP" altLang="en-US" sz="2000" dirty="0" smtClean="0"/>
                  <a:t>十分な衝突確率と</a:t>
                </a:r>
                <a:r>
                  <a:rPr lang="ja-JP" altLang="en-US" sz="2000" dirty="0"/>
                  <a:t>なるために必要</a:t>
                </a:r>
                <a:r>
                  <a:rPr lang="ja-JP" altLang="en-US" sz="2000" dirty="0" smtClean="0"/>
                  <a:t>最小限なハッシュテーブル数に決定</a:t>
                </a:r>
                <a:endParaRPr lang="en-US" altLang="ja-JP" sz="2000" dirty="0" smtClean="0"/>
              </a:p>
              <a:p>
                <a:pPr lvl="2"/>
                <a:r>
                  <a:rPr lang="en-US" altLang="ja-JP" sz="1600" dirty="0" smtClean="0"/>
                  <a:t> </a:t>
                </a:r>
                <a14:m>
                  <m:oMath xmlns:m="http://schemas.openxmlformats.org/officeDocument/2006/math">
                    <m:r>
                      <a:rPr lang="en-US" altLang="ja-JP" sz="1600" i="1">
                        <a:latin typeface="Cambria Math" panose="02040503050406030204" pitchFamily="18" charset="0"/>
                      </a:rPr>
                      <m:t>𝐿</m:t>
                    </m:r>
                  </m:oMath>
                </a14:m>
                <a:r>
                  <a:rPr lang="en-US" altLang="ja-JP" sz="1600" dirty="0" smtClean="0"/>
                  <a:t> </a:t>
                </a:r>
                <a:r>
                  <a:rPr lang="ja-JP" altLang="en-US" sz="1600" dirty="0" smtClean="0"/>
                  <a:t>を大きくしすぎると計算時間が多くかかってしまう．</a:t>
                </a:r>
                <a:endParaRPr lang="en-US" altLang="ja-JP" sz="1600" dirty="0" smtClean="0"/>
              </a:p>
              <a:p>
                <a:pPr lvl="1"/>
                <a:r>
                  <a:rPr lang="ja-JP" altLang="en-US" sz="2000" dirty="0" smtClean="0"/>
                  <a:t>目標</a:t>
                </a:r>
                <a:r>
                  <a:rPr lang="ja-JP" altLang="en-US" sz="2000" dirty="0"/>
                  <a:t>再現率 </a:t>
                </a:r>
                <a14:m>
                  <m:oMath xmlns:m="http://schemas.openxmlformats.org/officeDocument/2006/math">
                    <m:r>
                      <a:rPr lang="en-US" altLang="ja-JP" sz="2000" i="1">
                        <a:latin typeface="Cambria Math" panose="02040503050406030204" pitchFamily="18" charset="0"/>
                      </a:rPr>
                      <m:t>𝑅</m:t>
                    </m:r>
                  </m:oMath>
                </a14:m>
                <a:r>
                  <a:rPr lang="en-US" altLang="ja-JP" sz="2000" dirty="0"/>
                  <a:t> </a:t>
                </a:r>
                <a:r>
                  <a:rPr lang="ja-JP" altLang="en-US" sz="2000" dirty="0"/>
                  <a:t>に対して，</a:t>
                </a:r>
                <a:r>
                  <a:rPr lang="en-US" altLang="ja-JP" sz="2000" dirty="0"/>
                  <a:t> </a:t>
                </a:r>
                <a14:m>
                  <m:oMath xmlns:m="http://schemas.openxmlformats.org/officeDocument/2006/math">
                    <m:sSub>
                      <m:sSubPr>
                        <m:ctrlPr>
                          <a:rPr lang="en-US" altLang="ja-JP" sz="2000" i="1">
                            <a:latin typeface="Cambria Math" panose="02040503050406030204" pitchFamily="18" charset="0"/>
                          </a:rPr>
                        </m:ctrlPr>
                      </m:sSubPr>
                      <m:e>
                        <m:limLow>
                          <m:limLowPr>
                            <m:ctrlPr>
                              <a:rPr lang="en-US" altLang="ja-JP" sz="2000" i="1">
                                <a:latin typeface="Cambria Math" panose="02040503050406030204" pitchFamily="18" charset="0"/>
                              </a:rPr>
                            </m:ctrlPr>
                          </m:limLowPr>
                          <m:e>
                            <m:r>
                              <m:rPr>
                                <m:sty m:val="p"/>
                              </m:rPr>
                              <a:rPr lang="en-US" altLang="ja-JP" sz="2000">
                                <a:latin typeface="Cambria Math" panose="02040503050406030204" pitchFamily="18" charset="0"/>
                              </a:rPr>
                              <m:t>Pr</m:t>
                            </m:r>
                          </m:e>
                          <m:lim/>
                        </m:limLow>
                      </m:e>
                      <m:sub>
                        <m:r>
                          <m:rPr>
                            <m:sty m:val="p"/>
                          </m:rPr>
                          <a:rPr lang="en-US" altLang="ja-JP" sz="2000">
                            <a:latin typeface="Cambria Math" panose="02040503050406030204" pitchFamily="18" charset="0"/>
                          </a:rPr>
                          <m:t>L</m:t>
                        </m:r>
                      </m:sub>
                    </m:sSub>
                    <m:r>
                      <a:rPr lang="en-US" altLang="ja-JP" sz="2000" i="1">
                        <a:latin typeface="Cambria Math" panose="02040503050406030204" pitchFamily="18" charset="0"/>
                      </a:rPr>
                      <m:t>≥</m:t>
                    </m:r>
                    <m:r>
                      <a:rPr lang="en-US" altLang="ja-JP" sz="2000" i="1">
                        <a:latin typeface="Cambria Math" panose="02040503050406030204" pitchFamily="18" charset="0"/>
                      </a:rPr>
                      <m:t>𝑅</m:t>
                    </m:r>
                  </m:oMath>
                </a14:m>
                <a:r>
                  <a:rPr lang="ja-JP" altLang="en-US" sz="2000" dirty="0"/>
                  <a:t> を</a:t>
                </a:r>
                <a:r>
                  <a:rPr lang="ja-JP" altLang="en-US" sz="2000" dirty="0" smtClean="0"/>
                  <a:t>みたす最小</a:t>
                </a:r>
                <a:r>
                  <a:rPr lang="ja-JP" altLang="en-US" sz="2000" dirty="0"/>
                  <a:t>の </a:t>
                </a:r>
                <a14:m>
                  <m:oMath xmlns:m="http://schemas.openxmlformats.org/officeDocument/2006/math">
                    <m:r>
                      <a:rPr lang="en-US" altLang="ja-JP" sz="2000" i="1">
                        <a:latin typeface="Cambria Math" panose="02040503050406030204" pitchFamily="18" charset="0"/>
                      </a:rPr>
                      <m:t>𝐿</m:t>
                    </m:r>
                  </m:oMath>
                </a14:m>
                <a:r>
                  <a:rPr lang="ja-JP" altLang="en-US" sz="2000" dirty="0"/>
                  <a:t> に</a:t>
                </a:r>
                <a:r>
                  <a:rPr lang="ja-JP" altLang="en-US" sz="2000" dirty="0" smtClean="0"/>
                  <a:t>決定</a:t>
                </a:r>
                <a:endParaRPr lang="en-US" altLang="ja-JP" sz="2000" dirty="0" smtClean="0"/>
              </a:p>
              <a:p>
                <a:pPr lvl="2"/>
                <a:r>
                  <a:rPr lang="en-US" altLang="ja-JP" sz="1600" dirty="0"/>
                  <a:t> </a:t>
                </a:r>
                <a14:m>
                  <m:oMath xmlns:m="http://schemas.openxmlformats.org/officeDocument/2006/math">
                    <m:sSub>
                      <m:sSubPr>
                        <m:ctrlPr>
                          <a:rPr lang="en-US" altLang="ja-JP" sz="1600" i="1">
                            <a:latin typeface="Cambria Math" panose="02040503050406030204" pitchFamily="18" charset="0"/>
                          </a:rPr>
                        </m:ctrlPr>
                      </m:sSubPr>
                      <m:e>
                        <m:limLow>
                          <m:limLowPr>
                            <m:ctrlPr>
                              <a:rPr lang="en-US" altLang="ja-JP" sz="1600" i="1">
                                <a:latin typeface="Cambria Math" panose="02040503050406030204" pitchFamily="18" charset="0"/>
                              </a:rPr>
                            </m:ctrlPr>
                          </m:limLowPr>
                          <m:e>
                            <m:r>
                              <m:rPr>
                                <m:sty m:val="p"/>
                              </m:rPr>
                              <a:rPr lang="en-US" altLang="ja-JP" sz="1600">
                                <a:latin typeface="Cambria Math" panose="02040503050406030204" pitchFamily="18" charset="0"/>
                              </a:rPr>
                              <m:t>Pr</m:t>
                            </m:r>
                          </m:e>
                          <m:lim/>
                        </m:limLow>
                      </m:e>
                      <m:sub>
                        <m:r>
                          <m:rPr>
                            <m:sty m:val="p"/>
                          </m:rPr>
                          <a:rPr lang="en-US" altLang="ja-JP" sz="1600">
                            <a:latin typeface="Cambria Math" panose="02040503050406030204" pitchFamily="18" charset="0"/>
                          </a:rPr>
                          <m:t>L</m:t>
                        </m:r>
                      </m:sub>
                    </m:sSub>
                    <m:r>
                      <a:rPr lang="en-US" altLang="ja-JP" sz="1600" i="1">
                        <a:latin typeface="Cambria Math" panose="02040503050406030204" pitchFamily="18" charset="0"/>
                      </a:rPr>
                      <m:t> =1−</m:t>
                    </m:r>
                    <m:sSup>
                      <m:sSupPr>
                        <m:ctrlPr>
                          <a:rPr lang="en-US" altLang="ja-JP" sz="1600" i="1">
                            <a:latin typeface="Cambria Math" panose="02040503050406030204" pitchFamily="18" charset="0"/>
                          </a:rPr>
                        </m:ctrlPr>
                      </m:sSupPr>
                      <m:e>
                        <m:d>
                          <m:dPr>
                            <m:ctrlPr>
                              <a:rPr lang="en-US" altLang="ja-JP" sz="1600" i="1">
                                <a:latin typeface="Cambria Math" panose="02040503050406030204" pitchFamily="18" charset="0"/>
                              </a:rPr>
                            </m:ctrlPr>
                          </m:dPr>
                          <m:e>
                            <m:r>
                              <a:rPr lang="en-US" altLang="ja-JP" sz="1600" i="1">
                                <a:latin typeface="Cambria Math" panose="02040503050406030204" pitchFamily="18" charset="0"/>
                              </a:rPr>
                              <m:t>1−</m:t>
                            </m:r>
                            <m:func>
                              <m:funcPr>
                                <m:ctrlPr>
                                  <a:rPr lang="en-US" altLang="ja-JP" sz="1600" i="1">
                                    <a:latin typeface="Cambria Math" panose="02040503050406030204" pitchFamily="18" charset="0"/>
                                  </a:rPr>
                                </m:ctrlPr>
                              </m:funcPr>
                              <m:fName>
                                <m:r>
                                  <m:rPr>
                                    <m:sty m:val="p"/>
                                  </m:rPr>
                                  <a:rPr lang="en-US" altLang="ja-JP" sz="1600">
                                    <a:latin typeface="Cambria Math" panose="02040503050406030204" pitchFamily="18" charset="0"/>
                                  </a:rPr>
                                  <m:t>Pr</m:t>
                                </m:r>
                              </m:fName>
                              <m:e>
                                <m:d>
                                  <m:dPr>
                                    <m:ctrlPr>
                                      <a:rPr lang="en-US" altLang="ja-JP" sz="1600" i="1">
                                        <a:latin typeface="Cambria Math" panose="02040503050406030204" pitchFamily="18" charset="0"/>
                                      </a:rPr>
                                    </m:ctrlPr>
                                  </m:dPr>
                                  <m:e>
                                    <m:r>
                                      <a:rPr lang="en-US" altLang="ja-JP" sz="1600" i="1">
                                        <a:latin typeface="Cambria Math" panose="02040503050406030204" pitchFamily="18" charset="0"/>
                                      </a:rPr>
                                      <m:t>𝑥</m:t>
                                    </m:r>
                                    <m:r>
                                      <a:rPr lang="en-US" altLang="ja-JP" sz="1600" i="1">
                                        <a:latin typeface="Cambria Math" panose="02040503050406030204" pitchFamily="18" charset="0"/>
                                      </a:rPr>
                                      <m:t>,</m:t>
                                    </m:r>
                                    <m:r>
                                      <a:rPr lang="en-US" altLang="ja-JP" sz="1600" i="1">
                                        <a:latin typeface="Cambria Math" panose="02040503050406030204" pitchFamily="18" charset="0"/>
                                      </a:rPr>
                                      <m:t>𝑦</m:t>
                                    </m:r>
                                  </m:e>
                                </m:d>
                              </m:e>
                            </m:func>
                          </m:e>
                        </m:d>
                      </m:e>
                      <m:sup>
                        <m:r>
                          <a:rPr lang="en-US" altLang="ja-JP" sz="1600" i="1">
                            <a:latin typeface="Cambria Math" panose="02040503050406030204" pitchFamily="18" charset="0"/>
                          </a:rPr>
                          <m:t>𝐿</m:t>
                        </m:r>
                      </m:sup>
                    </m:sSup>
                  </m:oMath>
                </a14:m>
                <a:r>
                  <a:rPr lang="en-US" altLang="ja-JP" sz="1600" dirty="0"/>
                  <a:t>    : </a:t>
                </a:r>
                <a14:m>
                  <m:oMath xmlns:m="http://schemas.openxmlformats.org/officeDocument/2006/math">
                    <m:r>
                      <a:rPr lang="en-US" altLang="ja-JP" sz="1600" i="1">
                        <a:latin typeface="Cambria Math" panose="02040503050406030204" pitchFamily="18" charset="0"/>
                      </a:rPr>
                      <m:t>𝐿</m:t>
                    </m:r>
                  </m:oMath>
                </a14:m>
                <a:r>
                  <a:rPr lang="ja-JP" altLang="en-US" sz="1600" dirty="0"/>
                  <a:t> 個のハッシュテーブルの衝突確率</a:t>
                </a:r>
                <a:endParaRPr lang="en-US" altLang="ja-JP" sz="1600" dirty="0"/>
              </a:p>
              <a:p>
                <a:pPr lvl="2"/>
                <a:r>
                  <a:rPr lang="en-US" altLang="ja-JP" sz="1600" dirty="0"/>
                  <a:t> </a:t>
                </a:r>
                <a14:m>
                  <m:oMath xmlns:m="http://schemas.openxmlformats.org/officeDocument/2006/math">
                    <m:func>
                      <m:funcPr>
                        <m:ctrlPr>
                          <a:rPr lang="en-US" altLang="ja-JP" sz="1600" i="1">
                            <a:latin typeface="Cambria Math" panose="02040503050406030204" pitchFamily="18" charset="0"/>
                          </a:rPr>
                        </m:ctrlPr>
                      </m:funcPr>
                      <m:fName>
                        <m:r>
                          <m:rPr>
                            <m:sty m:val="p"/>
                          </m:rPr>
                          <a:rPr lang="en-US" altLang="ja-JP" sz="1600">
                            <a:latin typeface="Cambria Math" panose="02040503050406030204" pitchFamily="18" charset="0"/>
                          </a:rPr>
                          <m:t>Pr</m:t>
                        </m:r>
                      </m:fName>
                      <m:e>
                        <m:d>
                          <m:dPr>
                            <m:ctrlPr>
                              <a:rPr lang="en-US" altLang="ja-JP" sz="1600" i="1">
                                <a:latin typeface="Cambria Math" panose="02040503050406030204" pitchFamily="18" charset="0"/>
                              </a:rPr>
                            </m:ctrlPr>
                          </m:dPr>
                          <m:e>
                            <m:r>
                              <a:rPr lang="en-US" altLang="ja-JP" sz="1600" i="1">
                                <a:latin typeface="Cambria Math" panose="02040503050406030204" pitchFamily="18" charset="0"/>
                              </a:rPr>
                              <m:t>𝑥</m:t>
                            </m:r>
                            <m:r>
                              <a:rPr lang="en-US" altLang="ja-JP" sz="1600" i="1">
                                <a:latin typeface="Cambria Math" panose="02040503050406030204" pitchFamily="18" charset="0"/>
                              </a:rPr>
                              <m:t>,</m:t>
                            </m:r>
                            <m:r>
                              <a:rPr lang="en-US" altLang="ja-JP" sz="1600" i="1">
                                <a:latin typeface="Cambria Math" panose="02040503050406030204" pitchFamily="18" charset="0"/>
                              </a:rPr>
                              <m:t>𝑦</m:t>
                            </m:r>
                          </m:e>
                        </m:d>
                      </m:e>
                    </m:func>
                  </m:oMath>
                </a14:m>
                <a:r>
                  <a:rPr lang="ja-JP" altLang="en-US" sz="1600" dirty="0"/>
                  <a:t>　 </a:t>
                </a:r>
                <a:r>
                  <a:rPr lang="en-US" altLang="ja-JP" sz="1600" dirty="0"/>
                  <a:t>: 2 </a:t>
                </a:r>
                <a:r>
                  <a:rPr lang="ja-JP" altLang="en-US" sz="1600" dirty="0" err="1"/>
                  <a:t>つの</a:t>
                </a:r>
                <a:r>
                  <a:rPr lang="ja-JP" altLang="en-US" sz="1600" dirty="0"/>
                  <a:t>ベクトル </a:t>
                </a:r>
                <a14:m>
                  <m:oMath xmlns:m="http://schemas.openxmlformats.org/officeDocument/2006/math">
                    <m:r>
                      <a:rPr lang="en-US" altLang="ja-JP" sz="1600" i="1">
                        <a:latin typeface="Cambria Math" panose="02040503050406030204" pitchFamily="18" charset="0"/>
                      </a:rPr>
                      <m:t>𝑥</m:t>
                    </m:r>
                    <m:r>
                      <a:rPr lang="en-US" altLang="ja-JP" sz="1600">
                        <a:latin typeface="Cambria Math" panose="02040503050406030204" pitchFamily="18" charset="0"/>
                      </a:rPr>
                      <m:t>,</m:t>
                    </m:r>
                    <m:r>
                      <a:rPr lang="en-US" altLang="ja-JP" sz="1600" i="1">
                        <a:latin typeface="Cambria Math" panose="02040503050406030204" pitchFamily="18" charset="0"/>
                      </a:rPr>
                      <m:t>𝑦</m:t>
                    </m:r>
                  </m:oMath>
                </a14:m>
                <a:r>
                  <a:rPr lang="ja-JP" altLang="en-US" sz="1600" dirty="0"/>
                  <a:t> の衝突</a:t>
                </a:r>
                <a:r>
                  <a:rPr lang="ja-JP" altLang="en-US" sz="1600" dirty="0" smtClean="0"/>
                  <a:t>確率</a:t>
                </a:r>
                <a:endParaRPr lang="en-US" altLang="ja-JP" sz="1000"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457199" y="1600200"/>
                <a:ext cx="8422227" cy="4525963"/>
              </a:xfrm>
              <a:blipFill>
                <a:blip r:embed="rId3"/>
                <a:stretch>
                  <a:fillRect l="-1085" t="-1482" r="-289"/>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21</a:t>
            </a:fld>
            <a:endParaRPr lang="en-US" altLang="ja-JP"/>
          </a:p>
        </p:txBody>
      </p:sp>
      <p:sp>
        <p:nvSpPr>
          <p:cNvPr id="5" name="日付プレースホルダー 4"/>
          <p:cNvSpPr>
            <a:spLocks noGrp="1"/>
          </p:cNvSpPr>
          <p:nvPr>
            <p:ph type="dt" sz="half" idx="10"/>
          </p:nvPr>
        </p:nvSpPr>
        <p:spPr/>
        <p:txBody>
          <a:bodyPr/>
          <a:lstStyle/>
          <a:p>
            <a:fld id="{A3657DB1-B8AA-48DF-9217-7A42530AF7E0}" type="datetime1">
              <a:rPr lang="ja-JP" altLang="en-US" smtClean="0"/>
              <a:t>2018/8/30</a:t>
            </a:fld>
            <a:endParaRPr lang="en-US" altLang="ja-JP"/>
          </a:p>
        </p:txBody>
      </p:sp>
    </p:spTree>
    <p:extLst>
      <p:ext uri="{BB962C8B-B14F-4D97-AF65-F5344CB8AC3E}">
        <p14:creationId xmlns:p14="http://schemas.microsoft.com/office/powerpoint/2010/main" val="29284385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4000" dirty="0" smtClean="0"/>
              <a:t>cross-polytope LSH</a:t>
            </a:r>
            <a:br>
              <a:rPr kumimoji="1" lang="en-US" altLang="ja-JP" sz="4000" dirty="0" smtClean="0"/>
            </a:br>
            <a:r>
              <a:rPr kumimoji="1" lang="ja-JP" altLang="en-US" sz="4000" dirty="0" smtClean="0"/>
              <a:t>のアルゴリズム</a:t>
            </a:r>
            <a:r>
              <a:rPr kumimoji="1" lang="en-US" altLang="ja-JP" sz="4000" dirty="0" smtClean="0"/>
              <a:t>[3]</a:t>
            </a:r>
            <a:endParaRPr kumimoji="1" lang="ja-JP" altLang="en-US" sz="4000" dirty="0"/>
          </a:p>
        </p:txBody>
      </p:sp>
      <mc:AlternateContent xmlns:mc="http://schemas.openxmlformats.org/markup-compatibility/2006" xmlns:a14="http://schemas.microsoft.com/office/drawing/2010/main">
        <mc:Choice Requires="a14">
          <p:sp>
            <p:nvSpPr>
              <p:cNvPr id="9" name="正方形/長方形 8"/>
              <p:cNvSpPr/>
              <p:nvPr/>
            </p:nvSpPr>
            <p:spPr>
              <a:xfrm>
                <a:off x="793459" y="3587383"/>
                <a:ext cx="379206"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ja-JP" i="1" smtClean="0">
                          <a:latin typeface="Cambria Math" panose="02040503050406030204" pitchFamily="18" charset="0"/>
                        </a:rPr>
                        <m:t>𝑥</m:t>
                      </m:r>
                    </m:oMath>
                  </m:oMathPara>
                </a14:m>
                <a:endParaRPr lang="ja-JP" altLang="en-US" dirty="0"/>
              </a:p>
            </p:txBody>
          </p:sp>
        </mc:Choice>
        <mc:Fallback xmlns="">
          <p:sp>
            <p:nvSpPr>
              <p:cNvPr id="9" name="正方形/長方形 8"/>
              <p:cNvSpPr>
                <a:spLocks noRot="1" noChangeAspect="1" noMove="1" noResize="1" noEditPoints="1" noAdjustHandles="1" noChangeArrowheads="1" noChangeShapeType="1" noTextEdit="1"/>
              </p:cNvSpPr>
              <p:nvPr/>
            </p:nvSpPr>
            <p:spPr>
              <a:xfrm>
                <a:off x="793459" y="3587383"/>
                <a:ext cx="379206" cy="369332"/>
              </a:xfrm>
              <a:prstGeom prst="rect">
                <a:avLst/>
              </a:prstGeom>
              <a:blipFill>
                <a:blip r:embed="rId3"/>
                <a:stretch>
                  <a:fillRect/>
                </a:stretch>
              </a:blipFill>
            </p:spPr>
            <p:txBody>
              <a:bodyPr/>
              <a:lstStyle/>
              <a:p>
                <a:r>
                  <a:rPr lang="ja-JP" altLang="en-US">
                    <a:noFill/>
                  </a:rPr>
                  <a:t> </a:t>
                </a:r>
              </a:p>
            </p:txBody>
          </p:sp>
        </mc:Fallback>
      </mc:AlternateContent>
      <p:sp>
        <p:nvSpPr>
          <p:cNvPr id="11" name="右矢印 10"/>
          <p:cNvSpPr/>
          <p:nvPr/>
        </p:nvSpPr>
        <p:spPr>
          <a:xfrm>
            <a:off x="1327263" y="3674648"/>
            <a:ext cx="701476" cy="246631"/>
          </a:xfrm>
          <a:prstGeom prst="rightArrow">
            <a:avLst/>
          </a:prstGeom>
          <a:solidFill>
            <a:srgbClr val="00B0F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mc:AlternateContent xmlns:mc="http://schemas.openxmlformats.org/markup-compatibility/2006" xmlns:a14="http://schemas.microsoft.com/office/drawing/2010/main">
        <mc:Choice Requires="a14">
          <p:sp>
            <p:nvSpPr>
              <p:cNvPr id="12" name="正方形/長方形 11"/>
              <p:cNvSpPr/>
              <p:nvPr/>
            </p:nvSpPr>
            <p:spPr>
              <a:xfrm>
                <a:off x="2174975" y="3582706"/>
                <a:ext cx="525080"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ja-JP" b="0" i="1" smtClean="0">
                          <a:latin typeface="Cambria Math" panose="02040503050406030204" pitchFamily="18" charset="0"/>
                        </a:rPr>
                        <m:t>𝐴</m:t>
                      </m:r>
                      <m:r>
                        <a:rPr lang="en-US" altLang="ja-JP" i="1" smtClean="0">
                          <a:latin typeface="Cambria Math" panose="02040503050406030204" pitchFamily="18" charset="0"/>
                        </a:rPr>
                        <m:t>𝑥</m:t>
                      </m:r>
                    </m:oMath>
                  </m:oMathPara>
                </a14:m>
                <a:endParaRPr lang="ja-JP" altLang="en-US" dirty="0"/>
              </a:p>
            </p:txBody>
          </p:sp>
        </mc:Choice>
        <mc:Fallback xmlns="">
          <p:sp>
            <p:nvSpPr>
              <p:cNvPr id="12" name="正方形/長方形 11"/>
              <p:cNvSpPr>
                <a:spLocks noRot="1" noChangeAspect="1" noMove="1" noResize="1" noEditPoints="1" noAdjustHandles="1" noChangeArrowheads="1" noChangeShapeType="1" noTextEdit="1"/>
              </p:cNvSpPr>
              <p:nvPr/>
            </p:nvSpPr>
            <p:spPr>
              <a:xfrm>
                <a:off x="2174975" y="3582706"/>
                <a:ext cx="525080" cy="369332"/>
              </a:xfrm>
              <a:prstGeom prst="rect">
                <a:avLst/>
              </a:prstGeom>
              <a:blipFill>
                <a:blip r:embed="rId4"/>
                <a:stretch>
                  <a:fillRect/>
                </a:stretch>
              </a:blipFill>
            </p:spPr>
            <p:txBody>
              <a:bodyPr/>
              <a:lstStyle/>
              <a:p>
                <a:r>
                  <a:rPr lang="ja-JP" altLang="en-US">
                    <a:noFill/>
                  </a:rPr>
                  <a:t> </a:t>
                </a:r>
              </a:p>
            </p:txBody>
          </p:sp>
        </mc:Fallback>
      </mc:AlternateContent>
      <p:sp>
        <p:nvSpPr>
          <p:cNvPr id="13" name="テキスト ボックス 12"/>
          <p:cNvSpPr txBox="1"/>
          <p:nvPr/>
        </p:nvSpPr>
        <p:spPr>
          <a:xfrm>
            <a:off x="1289112" y="4046638"/>
            <a:ext cx="777777" cy="307777"/>
          </a:xfrm>
          <a:prstGeom prst="rect">
            <a:avLst/>
          </a:prstGeom>
        </p:spPr>
        <p:style>
          <a:lnRef idx="2">
            <a:schemeClr val="accent5"/>
          </a:lnRef>
          <a:fillRef idx="1">
            <a:schemeClr val="lt1"/>
          </a:fillRef>
          <a:effectRef idx="0">
            <a:schemeClr val="accent5"/>
          </a:effectRef>
          <a:fontRef idx="minor">
            <a:schemeClr val="dk1"/>
          </a:fontRef>
        </p:style>
        <p:txBody>
          <a:bodyPr wrap="none" rtlCol="0">
            <a:spAutoFit/>
          </a:bodyPr>
          <a:lstStyle/>
          <a:p>
            <a:r>
              <a:rPr lang="en-US" altLang="ja-JP" sz="1400" dirty="0" smtClean="0">
                <a:latin typeface="+mn-ea"/>
              </a:rPr>
              <a:t>STEP</a:t>
            </a:r>
            <a:r>
              <a:rPr lang="ja-JP" altLang="en-US" sz="1400" dirty="0">
                <a:latin typeface="+mn-ea"/>
              </a:rPr>
              <a:t> </a:t>
            </a:r>
            <a:r>
              <a:rPr lang="en-US" altLang="ja-JP" sz="1400" dirty="0">
                <a:latin typeface="+mn-ea"/>
              </a:rPr>
              <a:t>A</a:t>
            </a:r>
            <a:endParaRPr lang="en-US" altLang="ja-JP" sz="1400" dirty="0" smtClean="0">
              <a:latin typeface="+mn-ea"/>
            </a:endParaRPr>
          </a:p>
        </p:txBody>
      </p:sp>
      <p:sp>
        <p:nvSpPr>
          <p:cNvPr id="14" name="右矢印 13"/>
          <p:cNvSpPr/>
          <p:nvPr/>
        </p:nvSpPr>
        <p:spPr>
          <a:xfrm>
            <a:off x="2849717" y="3674648"/>
            <a:ext cx="701476" cy="246631"/>
          </a:xfrm>
          <a:prstGeom prst="rightArrow">
            <a:avLst/>
          </a:prstGeom>
          <a:solidFill>
            <a:srgbClr val="00B0F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5" name="テキスト ボックス 14"/>
          <p:cNvSpPr txBox="1"/>
          <p:nvPr/>
        </p:nvSpPr>
        <p:spPr>
          <a:xfrm>
            <a:off x="2811566" y="4046637"/>
            <a:ext cx="777777" cy="307777"/>
          </a:xfrm>
          <a:prstGeom prst="rect">
            <a:avLst/>
          </a:prstGeom>
        </p:spPr>
        <p:style>
          <a:lnRef idx="2">
            <a:schemeClr val="accent5"/>
          </a:lnRef>
          <a:fillRef idx="1">
            <a:schemeClr val="lt1"/>
          </a:fillRef>
          <a:effectRef idx="0">
            <a:schemeClr val="accent5"/>
          </a:effectRef>
          <a:fontRef idx="minor">
            <a:schemeClr val="dk1"/>
          </a:fontRef>
        </p:style>
        <p:txBody>
          <a:bodyPr wrap="none" rtlCol="0">
            <a:spAutoFit/>
          </a:bodyPr>
          <a:lstStyle/>
          <a:p>
            <a:r>
              <a:rPr kumimoji="1" lang="en-US" altLang="ja-JP" sz="1400" dirty="0" smtClean="0">
                <a:latin typeface="+mn-ea"/>
                <a:ea typeface="+mn-ea"/>
              </a:rPr>
              <a:t>STEP B</a:t>
            </a:r>
            <a:endParaRPr kumimoji="1" lang="ja-JP" altLang="en-US" sz="1400" dirty="0">
              <a:latin typeface="+mn-ea"/>
              <a:ea typeface="+mn-ea"/>
            </a:endParaRPr>
          </a:p>
        </p:txBody>
      </p:sp>
      <mc:AlternateContent xmlns:mc="http://schemas.openxmlformats.org/markup-compatibility/2006" xmlns:a14="http://schemas.microsoft.com/office/drawing/2010/main">
        <mc:Choice Requires="a14">
          <p:sp>
            <p:nvSpPr>
              <p:cNvPr id="16" name="正方形/長方形 15"/>
              <p:cNvSpPr/>
              <p:nvPr/>
            </p:nvSpPr>
            <p:spPr>
              <a:xfrm>
                <a:off x="3700855" y="3613297"/>
                <a:ext cx="3887154" cy="369332"/>
              </a:xfrm>
              <a:prstGeom prst="rect">
                <a:avLst/>
              </a:prstGeom>
            </p:spPr>
            <p:txBody>
              <a:bodyPr wrap="none">
                <a:spAutoFit/>
              </a:bodyPr>
              <a:lstStyle/>
              <a:p>
                <a14:m>
                  <m:oMath xmlns:m="http://schemas.openxmlformats.org/officeDocument/2006/math">
                    <m:r>
                      <a:rPr lang="en-US" altLang="ja-JP" b="0" i="1" smtClean="0">
                        <a:latin typeface="Cambria Math" panose="02040503050406030204" pitchFamily="18" charset="0"/>
                      </a:rPr>
                      <m:t>h</m:t>
                    </m:r>
                    <m:d>
                      <m:dPr>
                        <m:ctrlPr>
                          <a:rPr lang="en-US" altLang="ja-JP" b="0" i="1" smtClean="0">
                            <a:latin typeface="Cambria Math" panose="02040503050406030204" pitchFamily="18" charset="0"/>
                          </a:rPr>
                        </m:ctrlPr>
                      </m:dPr>
                      <m:e>
                        <m:r>
                          <a:rPr lang="en-US" altLang="ja-JP" i="1">
                            <a:latin typeface="Cambria Math" panose="02040503050406030204" pitchFamily="18" charset="0"/>
                          </a:rPr>
                          <m:t>𝑥</m:t>
                        </m:r>
                      </m:e>
                    </m:d>
                    <m:r>
                      <a:rPr lang="en-US" altLang="ja-JP" b="0" i="1" smtClean="0">
                        <a:latin typeface="Cambria Math" panose="02040503050406030204" pitchFamily="18" charset="0"/>
                      </a:rPr>
                      <m:t>=</m:t>
                    </m:r>
                  </m:oMath>
                </a14:m>
                <a:r>
                  <a:rPr lang="ja-JP" altLang="en-US" dirty="0" smtClean="0"/>
                  <a:t> 点</a:t>
                </a:r>
                <a14:m>
                  <m:oMath xmlns:m="http://schemas.openxmlformats.org/officeDocument/2006/math">
                    <m:r>
                      <a:rPr lang="en-US" altLang="ja-JP" i="1">
                        <a:latin typeface="Cambria Math" panose="02040503050406030204" pitchFamily="18" charset="0"/>
                      </a:rPr>
                      <m:t>𝐴𝑥</m:t>
                    </m:r>
                  </m:oMath>
                </a14:m>
                <a:r>
                  <a:rPr lang="ja-JP" altLang="en-US" dirty="0" smtClean="0"/>
                  <a:t>が</a:t>
                </a:r>
                <a:r>
                  <a:rPr lang="ja-JP" altLang="en-US" dirty="0"/>
                  <a:t>存在</a:t>
                </a:r>
                <a:r>
                  <a:rPr lang="ja-JP" altLang="en-US" dirty="0" smtClean="0"/>
                  <a:t>する区画のラベル</a:t>
                </a:r>
                <a:endParaRPr lang="ja-JP" altLang="en-US" dirty="0"/>
              </a:p>
            </p:txBody>
          </p:sp>
        </mc:Choice>
        <mc:Fallback xmlns="">
          <p:sp>
            <p:nvSpPr>
              <p:cNvPr id="16" name="正方形/長方形 15"/>
              <p:cNvSpPr>
                <a:spLocks noRot="1" noChangeAspect="1" noMove="1" noResize="1" noEditPoints="1" noAdjustHandles="1" noChangeArrowheads="1" noChangeShapeType="1" noTextEdit="1"/>
              </p:cNvSpPr>
              <p:nvPr/>
            </p:nvSpPr>
            <p:spPr>
              <a:xfrm>
                <a:off x="3700855" y="3613297"/>
                <a:ext cx="3887154" cy="369332"/>
              </a:xfrm>
              <a:prstGeom prst="rect">
                <a:avLst/>
              </a:prstGeom>
              <a:blipFill>
                <a:blip r:embed="rId5"/>
                <a:stretch>
                  <a:fillRect t="-13333" r="-784" b="-23333"/>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7" name="テキスト ボックス 16"/>
              <p:cNvSpPr txBox="1"/>
              <p:nvPr/>
            </p:nvSpPr>
            <p:spPr>
              <a:xfrm>
                <a:off x="3368159" y="3242841"/>
                <a:ext cx="1363515" cy="307777"/>
              </a:xfrm>
              <a:prstGeom prst="rect">
                <a:avLst/>
              </a:prstGeom>
              <a:noFill/>
            </p:spPr>
            <p:txBody>
              <a:bodyPr wrap="none" rtlCol="0">
                <a:spAutoFit/>
              </a:bodyPr>
              <a:lstStyle/>
              <a:p>
                <a14:m>
                  <m:oMath xmlns:m="http://schemas.openxmlformats.org/officeDocument/2006/math">
                    <m:r>
                      <a:rPr kumimoji="1" lang="en-US" altLang="ja-JP" sz="1400" b="0" i="1" smtClean="0">
                        <a:latin typeface="Cambria Math" panose="02040503050406030204" pitchFamily="18" charset="0"/>
                        <a:ea typeface="+mn-ea"/>
                      </a:rPr>
                      <m:t>𝑥</m:t>
                    </m:r>
                  </m:oMath>
                </a14:m>
                <a:r>
                  <a:rPr kumimoji="1" lang="ja-JP" altLang="en-US" sz="1400" dirty="0" smtClean="0">
                    <a:latin typeface="+mn-ea"/>
                    <a:ea typeface="+mn-ea"/>
                  </a:rPr>
                  <a:t>のハッシュ値</a:t>
                </a:r>
                <a:endParaRPr kumimoji="1" lang="ja-JP" altLang="en-US" sz="1400" dirty="0">
                  <a:latin typeface="+mn-ea"/>
                  <a:ea typeface="+mn-ea"/>
                </a:endParaRPr>
              </a:p>
            </p:txBody>
          </p:sp>
        </mc:Choice>
        <mc:Fallback xmlns="">
          <p:sp>
            <p:nvSpPr>
              <p:cNvPr id="17" name="テキスト ボックス 16"/>
              <p:cNvSpPr txBox="1">
                <a:spLocks noRot="1" noChangeAspect="1" noMove="1" noResize="1" noEditPoints="1" noAdjustHandles="1" noChangeArrowheads="1" noChangeShapeType="1" noTextEdit="1"/>
              </p:cNvSpPr>
              <p:nvPr/>
            </p:nvSpPr>
            <p:spPr>
              <a:xfrm>
                <a:off x="3368159" y="3242841"/>
                <a:ext cx="1363515" cy="307777"/>
              </a:xfrm>
              <a:prstGeom prst="rect">
                <a:avLst/>
              </a:prstGeom>
              <a:blipFill>
                <a:blip r:embed="rId6"/>
                <a:stretch>
                  <a:fillRect t="-6000" b="-18000"/>
                </a:stretch>
              </a:blipFill>
            </p:spPr>
            <p:txBody>
              <a:bodyPr/>
              <a:lstStyle/>
              <a:p>
                <a:r>
                  <a:rPr lang="ja-JP" altLang="en-US">
                    <a:noFill/>
                  </a:rPr>
                  <a:t> </a:t>
                </a:r>
              </a:p>
            </p:txBody>
          </p:sp>
        </mc:Fallback>
      </mc:AlternateContent>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22</a:t>
            </a:fld>
            <a:endParaRPr lang="en-US" altLang="ja-JP"/>
          </a:p>
        </p:txBody>
      </p:sp>
      <mc:AlternateContent xmlns:mc="http://schemas.openxmlformats.org/markup-compatibility/2006" xmlns:a14="http://schemas.microsoft.com/office/drawing/2010/main">
        <mc:Choice Requires="a14">
          <p:sp>
            <p:nvSpPr>
              <p:cNvPr id="18" name="コンテンツ プレースホルダー 2"/>
              <p:cNvSpPr txBox="1">
                <a:spLocks/>
              </p:cNvSpPr>
              <p:nvPr/>
            </p:nvSpPr>
            <p:spPr bwMode="auto">
              <a:xfrm>
                <a:off x="457200" y="1715641"/>
                <a:ext cx="8291513" cy="1401683"/>
              </a:xfrm>
              <a:prstGeom prst="rect">
                <a:avLst/>
              </a:prstGeom>
              <a:ln w="25400" cap="flat" cmpd="sng" algn="ctr">
                <a:solidFill>
                  <a:schemeClr val="accent1"/>
                </a:solidFill>
                <a:prstDash val="solid"/>
                <a:miter lim="800000"/>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dk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dk1"/>
                    </a:solidFill>
                    <a:latin typeface="+mn-lt"/>
                    <a:ea typeface="+mn-ea"/>
                    <a:cs typeface="+mn-cs"/>
                  </a:defRPr>
                </a:lvl2pPr>
                <a:lvl3pPr marL="1143000" indent="-228600" algn="l" rtl="0" eaLnBrk="1" fontAlgn="base" hangingPunct="1">
                  <a:spcBef>
                    <a:spcPct val="20000"/>
                  </a:spcBef>
                  <a:spcAft>
                    <a:spcPct val="0"/>
                  </a:spcAft>
                  <a:buChar char="•"/>
                  <a:defRPr kumimoji="1" sz="2400">
                    <a:solidFill>
                      <a:schemeClr val="dk1"/>
                    </a:solidFill>
                    <a:latin typeface="+mn-lt"/>
                    <a:ea typeface="+mn-ea"/>
                    <a:cs typeface="+mn-cs"/>
                  </a:defRPr>
                </a:lvl3pPr>
                <a:lvl4pPr marL="1600200" indent="-228600" algn="l" rtl="0" eaLnBrk="1" fontAlgn="base" hangingPunct="1">
                  <a:spcBef>
                    <a:spcPct val="20000"/>
                  </a:spcBef>
                  <a:spcAft>
                    <a:spcPct val="0"/>
                  </a:spcAft>
                  <a:buChar char="–"/>
                  <a:defRPr kumimoji="1" sz="2000">
                    <a:solidFill>
                      <a:schemeClr val="dk1"/>
                    </a:solidFill>
                    <a:latin typeface="+mn-lt"/>
                    <a:ea typeface="+mn-ea"/>
                    <a:cs typeface="+mn-cs"/>
                  </a:defRPr>
                </a:lvl4pPr>
                <a:lvl5pPr marL="2057400" indent="-228600" algn="l" rtl="0" eaLnBrk="1" fontAlgn="base" hangingPunct="1">
                  <a:spcBef>
                    <a:spcPct val="20000"/>
                  </a:spcBef>
                  <a:spcAft>
                    <a:spcPct val="0"/>
                  </a:spcAft>
                  <a:buChar char="»"/>
                  <a:defRPr kumimoji="1" sz="2000">
                    <a:solidFill>
                      <a:schemeClr val="dk1"/>
                    </a:solidFill>
                    <a:latin typeface="+mn-lt"/>
                    <a:ea typeface="+mn-ea"/>
                    <a:cs typeface="+mn-cs"/>
                  </a:defRPr>
                </a:lvl5pPr>
                <a:lvl6pPr marL="2514600" indent="-228600" algn="l" rtl="0" eaLnBrk="1" fontAlgn="base" hangingPunct="1">
                  <a:spcBef>
                    <a:spcPct val="20000"/>
                  </a:spcBef>
                  <a:spcAft>
                    <a:spcPct val="0"/>
                  </a:spcAft>
                  <a:buChar char="»"/>
                  <a:defRPr kumimoji="1" sz="2000">
                    <a:solidFill>
                      <a:schemeClr val="dk1"/>
                    </a:solidFill>
                    <a:latin typeface="+mn-lt"/>
                    <a:ea typeface="+mn-ea"/>
                    <a:cs typeface="+mn-cs"/>
                  </a:defRPr>
                </a:lvl6pPr>
                <a:lvl7pPr marL="2971800" indent="-228600" algn="l" rtl="0" eaLnBrk="1" fontAlgn="base" hangingPunct="1">
                  <a:spcBef>
                    <a:spcPct val="20000"/>
                  </a:spcBef>
                  <a:spcAft>
                    <a:spcPct val="0"/>
                  </a:spcAft>
                  <a:buChar char="»"/>
                  <a:defRPr kumimoji="1" sz="2000">
                    <a:solidFill>
                      <a:schemeClr val="dk1"/>
                    </a:solidFill>
                    <a:latin typeface="+mn-lt"/>
                    <a:ea typeface="+mn-ea"/>
                    <a:cs typeface="+mn-cs"/>
                  </a:defRPr>
                </a:lvl7pPr>
                <a:lvl8pPr marL="3429000" indent="-228600" algn="l" rtl="0" eaLnBrk="1" fontAlgn="base" hangingPunct="1">
                  <a:spcBef>
                    <a:spcPct val="20000"/>
                  </a:spcBef>
                  <a:spcAft>
                    <a:spcPct val="0"/>
                  </a:spcAft>
                  <a:buChar char="»"/>
                  <a:defRPr kumimoji="1" sz="2000">
                    <a:solidFill>
                      <a:schemeClr val="dk1"/>
                    </a:solidFill>
                    <a:latin typeface="+mn-lt"/>
                    <a:ea typeface="+mn-ea"/>
                    <a:cs typeface="+mn-cs"/>
                  </a:defRPr>
                </a:lvl8pPr>
                <a:lvl9pPr marL="3886200" indent="-228600" algn="l" rtl="0" eaLnBrk="1" fontAlgn="base" hangingPunct="1">
                  <a:spcBef>
                    <a:spcPct val="20000"/>
                  </a:spcBef>
                  <a:spcAft>
                    <a:spcPct val="0"/>
                  </a:spcAft>
                  <a:buChar char="»"/>
                  <a:defRPr kumimoji="1" sz="2000">
                    <a:solidFill>
                      <a:schemeClr val="dk1"/>
                    </a:solidFill>
                    <a:latin typeface="+mn-lt"/>
                    <a:ea typeface="+mn-ea"/>
                    <a:cs typeface="+mn-cs"/>
                  </a:defRPr>
                </a:lvl9pPr>
              </a:lstStyle>
              <a:p>
                <a:pPr marL="0" indent="0">
                  <a:buFontTx/>
                  <a:buNone/>
                </a:pPr>
                <a:r>
                  <a:rPr lang="en-US" altLang="ja-JP" sz="2000" kern="0" dirty="0" smtClean="0">
                    <a:latin typeface="+mn-ea"/>
                  </a:rPr>
                  <a:t>FALCONN</a:t>
                </a:r>
                <a:r>
                  <a:rPr lang="ja-JP" altLang="en-US" sz="2000" kern="0" dirty="0" smtClean="0">
                    <a:latin typeface="+mn-ea"/>
                  </a:rPr>
                  <a:t>のハッシュ関数</a:t>
                </a:r>
                <a:endParaRPr lang="en-US" altLang="ja-JP" sz="2000" kern="0" dirty="0" smtClean="0">
                  <a:latin typeface="+mn-ea"/>
                </a:endParaRPr>
              </a:p>
              <a:p>
                <a:pPr marL="0" indent="0">
                  <a:buFontTx/>
                  <a:buNone/>
                </a:pPr>
                <a:r>
                  <a:rPr lang="en-US" altLang="ja-JP" sz="2000" kern="0" dirty="0" smtClean="0">
                    <a:latin typeface="+mn-ea"/>
                  </a:rPr>
                  <a:t>STEP A</a:t>
                </a:r>
                <a:r>
                  <a:rPr lang="ja-JP" altLang="en-US" sz="2000" kern="0" dirty="0" smtClean="0">
                    <a:latin typeface="+mn-ea"/>
                  </a:rPr>
                  <a:t>：入力ベクトルを次元圧縮しランダム行列を掛けて回転を実行</a:t>
                </a:r>
                <a:endParaRPr lang="en-US" altLang="ja-JP" sz="2000" kern="0" dirty="0" smtClean="0">
                  <a:latin typeface="+mn-ea"/>
                </a:endParaRPr>
              </a:p>
              <a:p>
                <a:pPr marL="0" indent="0">
                  <a:buFontTx/>
                  <a:buNone/>
                </a:pPr>
                <a:r>
                  <a:rPr lang="en-US" altLang="ja-JP" sz="2000" kern="0" dirty="0" smtClean="0">
                    <a:latin typeface="+mn-ea"/>
                  </a:rPr>
                  <a:t>STEP B</a:t>
                </a:r>
                <a:r>
                  <a:rPr lang="ja-JP" altLang="en-US" sz="2000" kern="0" dirty="0" smtClean="0">
                    <a:latin typeface="+mn-ea"/>
                  </a:rPr>
                  <a:t>：単位球を指定した数</a:t>
                </a:r>
                <a:r>
                  <a:rPr lang="en-US" altLang="ja-JP" sz="2000" kern="0" dirty="0" smtClean="0">
                    <a:latin typeface="+mn-ea"/>
                  </a:rPr>
                  <a:t>(</a:t>
                </a:r>
                <a14:m>
                  <m:oMath xmlns:m="http://schemas.openxmlformats.org/officeDocument/2006/math">
                    <m:r>
                      <a:rPr lang="en-US" altLang="ja-JP" sz="2000" b="0" i="1" kern="0" smtClean="0">
                        <a:latin typeface="Cambria Math" panose="02040503050406030204" pitchFamily="18" charset="0"/>
                      </a:rPr>
                      <m:t>𝑇</m:t>
                    </m:r>
                  </m:oMath>
                </a14:m>
                <a:r>
                  <a:rPr lang="ja-JP" altLang="en-US" sz="2000" kern="0" dirty="0" smtClean="0">
                    <a:latin typeface="+mn-ea"/>
                  </a:rPr>
                  <a:t>個</a:t>
                </a:r>
                <a:r>
                  <a:rPr lang="en-US" altLang="ja-JP" sz="2000" kern="0" dirty="0" smtClean="0">
                    <a:latin typeface="+mn-ea"/>
                  </a:rPr>
                  <a:t>)</a:t>
                </a:r>
                <a:r>
                  <a:rPr lang="ja-JP" altLang="en-US" sz="2000" kern="0" dirty="0" smtClean="0">
                    <a:latin typeface="+mn-ea"/>
                  </a:rPr>
                  <a:t>の区画に分割して，</a:t>
                </a:r>
                <a:r>
                  <a:rPr lang="en-US" altLang="ja-JP" sz="2000" kern="0" dirty="0" smtClean="0">
                    <a:latin typeface="+mn-ea"/>
                  </a:rPr>
                  <a:t/>
                </a:r>
                <a:br>
                  <a:rPr lang="en-US" altLang="ja-JP" sz="2000" kern="0" dirty="0" smtClean="0">
                    <a:latin typeface="+mn-ea"/>
                  </a:rPr>
                </a:br>
                <a:r>
                  <a:rPr lang="en-US" altLang="ja-JP" sz="2000" kern="0" dirty="0" smtClean="0">
                    <a:latin typeface="+mn-ea"/>
                  </a:rPr>
                  <a:t>	</a:t>
                </a:r>
                <a:r>
                  <a:rPr lang="ja-JP" altLang="en-US" sz="2000" kern="0" dirty="0" smtClean="0">
                    <a:latin typeface="+mn-ea"/>
                  </a:rPr>
                  <a:t>その点が含まれる区画のラベルをハッシュ値として取得</a:t>
                </a:r>
                <a:endParaRPr lang="en-US" altLang="ja-JP" sz="2000" kern="0" dirty="0" smtClean="0">
                  <a:latin typeface="+mn-ea"/>
                </a:endParaRPr>
              </a:p>
            </p:txBody>
          </p:sp>
        </mc:Choice>
        <mc:Fallback xmlns="">
          <p:sp>
            <p:nvSpPr>
              <p:cNvPr id="18" name="コンテンツ プレースホルダー 2"/>
              <p:cNvSpPr txBox="1">
                <a:spLocks noRot="1" noChangeAspect="1" noMove="1" noResize="1" noEditPoints="1" noAdjustHandles="1" noChangeArrowheads="1" noChangeShapeType="1" noTextEdit="1"/>
              </p:cNvSpPr>
              <p:nvPr/>
            </p:nvSpPr>
            <p:spPr bwMode="auto">
              <a:xfrm>
                <a:off x="457200" y="1715641"/>
                <a:ext cx="8291513" cy="1401683"/>
              </a:xfrm>
              <a:prstGeom prst="rect">
                <a:avLst/>
              </a:prstGeom>
              <a:blipFill>
                <a:blip r:embed="rId7"/>
                <a:stretch>
                  <a:fillRect l="-587" t="-1282" b="-8974"/>
                </a:stretch>
              </a:blipFill>
              <a:ln w="25400" cap="flat" cmpd="sng" algn="ctr">
                <a:solidFill>
                  <a:schemeClr val="accent1"/>
                </a:solidFill>
                <a:prstDash val="solid"/>
                <a:miter lim="800000"/>
                <a:headEnd/>
                <a:tailEnd/>
              </a:ln>
            </p:spPr>
            <p:txBody>
              <a:bodyPr/>
              <a:lstStyle/>
              <a:p>
                <a:r>
                  <a:rPr lang="ja-JP" altLang="en-US">
                    <a:noFill/>
                  </a:rPr>
                  <a:t> </a:t>
                </a:r>
              </a:p>
            </p:txBody>
          </p:sp>
        </mc:Fallback>
      </mc:AlternateContent>
      <p:cxnSp>
        <p:nvCxnSpPr>
          <p:cNvPr id="21" name="直線コネクタ 20"/>
          <p:cNvCxnSpPr/>
          <p:nvPr/>
        </p:nvCxnSpPr>
        <p:spPr>
          <a:xfrm flipV="1">
            <a:off x="6476193" y="5204095"/>
            <a:ext cx="1741500" cy="10916"/>
          </a:xfrm>
          <a:prstGeom prst="line">
            <a:avLst/>
          </a:prstGeom>
          <a:ln w="28575">
            <a:prstDash val="solid"/>
            <a:headEnd type="triangle"/>
            <a:tailEnd type="triangle"/>
          </a:ln>
        </p:spPr>
        <p:style>
          <a:lnRef idx="1">
            <a:schemeClr val="dk1"/>
          </a:lnRef>
          <a:fillRef idx="0">
            <a:schemeClr val="dk1"/>
          </a:fillRef>
          <a:effectRef idx="0">
            <a:schemeClr val="dk1"/>
          </a:effectRef>
          <a:fontRef idx="minor">
            <a:schemeClr val="tx1"/>
          </a:fontRef>
        </p:style>
      </p:cxnSp>
      <p:cxnSp>
        <p:nvCxnSpPr>
          <p:cNvPr id="22" name="直線コネクタ 21"/>
          <p:cNvCxnSpPr/>
          <p:nvPr/>
        </p:nvCxnSpPr>
        <p:spPr>
          <a:xfrm>
            <a:off x="7337470" y="4404564"/>
            <a:ext cx="9066" cy="1607522"/>
          </a:xfrm>
          <a:prstGeom prst="line">
            <a:avLst/>
          </a:prstGeom>
          <a:ln w="28575">
            <a:prstDash val="solid"/>
            <a:headEnd type="triangle"/>
            <a:tailEnd type="triangle"/>
          </a:ln>
        </p:spPr>
        <p:style>
          <a:lnRef idx="1">
            <a:schemeClr val="dk1"/>
          </a:lnRef>
          <a:fillRef idx="0">
            <a:schemeClr val="dk1"/>
          </a:fillRef>
          <a:effectRef idx="0">
            <a:schemeClr val="dk1"/>
          </a:effectRef>
          <a:fontRef idx="minor">
            <a:schemeClr val="tx1"/>
          </a:fontRef>
        </p:style>
      </p:cxnSp>
      <p:sp>
        <p:nvSpPr>
          <p:cNvPr id="23" name="楕円 22"/>
          <p:cNvSpPr/>
          <p:nvPr/>
        </p:nvSpPr>
        <p:spPr>
          <a:xfrm>
            <a:off x="6457248" y="4403079"/>
            <a:ext cx="1760445" cy="1602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4" name="円弧 23"/>
          <p:cNvSpPr/>
          <p:nvPr/>
        </p:nvSpPr>
        <p:spPr>
          <a:xfrm>
            <a:off x="6457248" y="4403079"/>
            <a:ext cx="1760445" cy="1602032"/>
          </a:xfrm>
          <a:prstGeom prst="arc">
            <a:avLst>
              <a:gd name="adj1" fmla="val 19173542"/>
              <a:gd name="adj2" fmla="val 2477311"/>
            </a:avLst>
          </a:prstGeom>
          <a:ln w="7620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mn-ea"/>
            </a:endParaRPr>
          </a:p>
        </p:txBody>
      </p:sp>
      <p:sp>
        <p:nvSpPr>
          <p:cNvPr id="25" name="円弧 24"/>
          <p:cNvSpPr/>
          <p:nvPr/>
        </p:nvSpPr>
        <p:spPr>
          <a:xfrm>
            <a:off x="6457248" y="4410174"/>
            <a:ext cx="1760445" cy="1594817"/>
          </a:xfrm>
          <a:prstGeom prst="arc">
            <a:avLst>
              <a:gd name="adj1" fmla="val 2456408"/>
              <a:gd name="adj2" fmla="val 8290202"/>
            </a:avLst>
          </a:prstGeom>
          <a:ln w="76200">
            <a:solidFill>
              <a:schemeClr val="accent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mn-ea"/>
            </a:endParaRPr>
          </a:p>
        </p:txBody>
      </p:sp>
      <p:sp>
        <p:nvSpPr>
          <p:cNvPr id="26" name="円弧 25"/>
          <p:cNvSpPr/>
          <p:nvPr/>
        </p:nvSpPr>
        <p:spPr>
          <a:xfrm>
            <a:off x="6457248" y="4403079"/>
            <a:ext cx="1760445" cy="1602032"/>
          </a:xfrm>
          <a:prstGeom prst="arc">
            <a:avLst>
              <a:gd name="adj1" fmla="val 8246906"/>
              <a:gd name="adj2" fmla="val 13290587"/>
            </a:avLst>
          </a:prstGeom>
          <a:ln w="76200">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mn-ea"/>
            </a:endParaRPr>
          </a:p>
        </p:txBody>
      </p:sp>
      <p:sp>
        <p:nvSpPr>
          <p:cNvPr id="27" name="円弧 26"/>
          <p:cNvSpPr/>
          <p:nvPr/>
        </p:nvSpPr>
        <p:spPr>
          <a:xfrm>
            <a:off x="6457248" y="4402958"/>
            <a:ext cx="1760445" cy="1607763"/>
          </a:xfrm>
          <a:prstGeom prst="arc">
            <a:avLst>
              <a:gd name="adj1" fmla="val 13296599"/>
              <a:gd name="adj2" fmla="val 19196448"/>
            </a:avLst>
          </a:prstGeom>
          <a:ln w="76200">
            <a:solidFill>
              <a:schemeClr val="accent4"/>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mn-ea"/>
            </a:endParaRPr>
          </a:p>
        </p:txBody>
      </p:sp>
      <mc:AlternateContent xmlns:mc="http://schemas.openxmlformats.org/markup-compatibility/2006" xmlns:a14="http://schemas.microsoft.com/office/drawing/2010/main">
        <mc:Choice Requires="a14">
          <p:sp>
            <p:nvSpPr>
              <p:cNvPr id="28" name="テキスト ボックス 27"/>
              <p:cNvSpPr txBox="1"/>
              <p:nvPr/>
            </p:nvSpPr>
            <p:spPr>
              <a:xfrm>
                <a:off x="8226758" y="5091695"/>
                <a:ext cx="332237"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kumimoji="1" lang="en-US" altLang="ja-JP" i="1" smtClean="0">
                              <a:latin typeface="Cambria Math" panose="02040503050406030204" pitchFamily="18" charset="0"/>
                              <a:ea typeface="+mn-ea"/>
                            </a:rPr>
                          </m:ctrlPr>
                        </m:sSubPr>
                        <m:e>
                          <m:r>
                            <a:rPr kumimoji="1" lang="en-US" altLang="ja-JP" b="0" i="1" smtClean="0">
                              <a:latin typeface="Cambria Math" panose="02040503050406030204" pitchFamily="18" charset="0"/>
                              <a:ea typeface="+mn-ea"/>
                            </a:rPr>
                            <m:t>𝑒</m:t>
                          </m:r>
                        </m:e>
                        <m:sub>
                          <m:r>
                            <a:rPr kumimoji="1" lang="en-US" altLang="ja-JP" b="0" i="1" smtClean="0">
                              <a:latin typeface="Cambria Math" panose="02040503050406030204" pitchFamily="18" charset="0"/>
                              <a:ea typeface="+mn-ea"/>
                            </a:rPr>
                            <m:t>1</m:t>
                          </m:r>
                        </m:sub>
                      </m:sSub>
                    </m:oMath>
                  </m:oMathPara>
                </a14:m>
                <a:endParaRPr kumimoji="1" lang="ja-JP" altLang="en-US" dirty="0">
                  <a:latin typeface="+mn-ea"/>
                  <a:ea typeface="+mn-ea"/>
                </a:endParaRPr>
              </a:p>
            </p:txBody>
          </p:sp>
        </mc:Choice>
        <mc:Fallback xmlns="">
          <p:sp>
            <p:nvSpPr>
              <p:cNvPr id="28" name="テキスト ボックス 27"/>
              <p:cNvSpPr txBox="1">
                <a:spLocks noRot="1" noChangeAspect="1" noMove="1" noResize="1" noEditPoints="1" noAdjustHandles="1" noChangeArrowheads="1" noChangeShapeType="1" noTextEdit="1"/>
              </p:cNvSpPr>
              <p:nvPr/>
            </p:nvSpPr>
            <p:spPr>
              <a:xfrm>
                <a:off x="8226758" y="5091695"/>
                <a:ext cx="332237" cy="369332"/>
              </a:xfrm>
              <a:prstGeom prst="rect">
                <a:avLst/>
              </a:prstGeom>
              <a:blipFill>
                <a:blip r:embed="rId8"/>
                <a:stretch>
                  <a:fillRect r="-5556" b="-1639"/>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29" name="テキスト ボックス 28"/>
              <p:cNvSpPr txBox="1"/>
              <p:nvPr/>
            </p:nvSpPr>
            <p:spPr>
              <a:xfrm>
                <a:off x="7207213" y="4013407"/>
                <a:ext cx="332237"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kumimoji="1" lang="en-US" altLang="ja-JP" i="1" smtClean="0">
                              <a:latin typeface="Cambria Math" panose="02040503050406030204" pitchFamily="18" charset="0"/>
                              <a:ea typeface="+mn-ea"/>
                            </a:rPr>
                          </m:ctrlPr>
                        </m:sSubPr>
                        <m:e>
                          <m:r>
                            <a:rPr kumimoji="1" lang="en-US" altLang="ja-JP" b="0" i="1" smtClean="0">
                              <a:latin typeface="Cambria Math" panose="02040503050406030204" pitchFamily="18" charset="0"/>
                              <a:ea typeface="+mn-ea"/>
                            </a:rPr>
                            <m:t>𝑒</m:t>
                          </m:r>
                        </m:e>
                        <m:sub>
                          <m:r>
                            <a:rPr kumimoji="1" lang="en-US" altLang="ja-JP" b="0" i="1" smtClean="0">
                              <a:latin typeface="Cambria Math" panose="02040503050406030204" pitchFamily="18" charset="0"/>
                              <a:ea typeface="+mn-ea"/>
                            </a:rPr>
                            <m:t>2</m:t>
                          </m:r>
                        </m:sub>
                      </m:sSub>
                    </m:oMath>
                  </m:oMathPara>
                </a14:m>
                <a:endParaRPr kumimoji="1" lang="ja-JP" altLang="en-US" dirty="0">
                  <a:latin typeface="+mn-ea"/>
                  <a:ea typeface="+mn-ea"/>
                </a:endParaRPr>
              </a:p>
            </p:txBody>
          </p:sp>
        </mc:Choice>
        <mc:Fallback xmlns="">
          <p:sp>
            <p:nvSpPr>
              <p:cNvPr id="29" name="テキスト ボックス 28"/>
              <p:cNvSpPr txBox="1">
                <a:spLocks noRot="1" noChangeAspect="1" noMove="1" noResize="1" noEditPoints="1" noAdjustHandles="1" noChangeArrowheads="1" noChangeShapeType="1" noTextEdit="1"/>
              </p:cNvSpPr>
              <p:nvPr/>
            </p:nvSpPr>
            <p:spPr>
              <a:xfrm>
                <a:off x="7207213" y="4013407"/>
                <a:ext cx="332237" cy="369332"/>
              </a:xfrm>
              <a:prstGeom prst="rect">
                <a:avLst/>
              </a:prstGeom>
              <a:blipFill>
                <a:blip r:embed="rId9"/>
                <a:stretch>
                  <a:fillRect r="-7273" b="-1639"/>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30" name="テキスト ボックス 29"/>
              <p:cNvSpPr txBox="1"/>
              <p:nvPr/>
            </p:nvSpPr>
            <p:spPr>
              <a:xfrm>
                <a:off x="5953406" y="5082005"/>
                <a:ext cx="45738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kumimoji="1" lang="en-US" altLang="ja-JP" i="1" smtClean="0">
                              <a:latin typeface="Cambria Math" panose="02040503050406030204" pitchFamily="18" charset="0"/>
                              <a:ea typeface="+mn-ea"/>
                            </a:rPr>
                          </m:ctrlPr>
                        </m:sSubPr>
                        <m:e>
                          <m:r>
                            <a:rPr kumimoji="1" lang="en-US" altLang="ja-JP" b="0" i="1" smtClean="0">
                              <a:latin typeface="Cambria Math" panose="02040503050406030204" pitchFamily="18" charset="0"/>
                              <a:ea typeface="+mn-ea"/>
                            </a:rPr>
                            <m:t>−</m:t>
                          </m:r>
                          <m:r>
                            <a:rPr kumimoji="1" lang="en-US" altLang="ja-JP" b="0" i="1" smtClean="0">
                              <a:latin typeface="Cambria Math" panose="02040503050406030204" pitchFamily="18" charset="0"/>
                              <a:ea typeface="+mn-ea"/>
                            </a:rPr>
                            <m:t>𝑒</m:t>
                          </m:r>
                        </m:e>
                        <m:sub>
                          <m:r>
                            <a:rPr kumimoji="1" lang="en-US" altLang="ja-JP" b="0" i="1" smtClean="0">
                              <a:latin typeface="Cambria Math" panose="02040503050406030204" pitchFamily="18" charset="0"/>
                              <a:ea typeface="+mn-ea"/>
                            </a:rPr>
                            <m:t>1</m:t>
                          </m:r>
                        </m:sub>
                      </m:sSub>
                    </m:oMath>
                  </m:oMathPara>
                </a14:m>
                <a:endParaRPr kumimoji="1" lang="ja-JP" altLang="en-US" dirty="0">
                  <a:latin typeface="+mn-ea"/>
                  <a:ea typeface="+mn-ea"/>
                </a:endParaRPr>
              </a:p>
            </p:txBody>
          </p:sp>
        </mc:Choice>
        <mc:Fallback xmlns="">
          <p:sp>
            <p:nvSpPr>
              <p:cNvPr id="30" name="テキスト ボックス 29"/>
              <p:cNvSpPr txBox="1">
                <a:spLocks noRot="1" noChangeAspect="1" noMove="1" noResize="1" noEditPoints="1" noAdjustHandles="1" noChangeArrowheads="1" noChangeShapeType="1" noTextEdit="1"/>
              </p:cNvSpPr>
              <p:nvPr/>
            </p:nvSpPr>
            <p:spPr>
              <a:xfrm>
                <a:off x="5953406" y="5082005"/>
                <a:ext cx="457380" cy="369332"/>
              </a:xfrm>
              <a:prstGeom prst="rect">
                <a:avLst/>
              </a:prstGeom>
              <a:blipFill>
                <a:blip r:embed="rId10"/>
                <a:stretch>
                  <a:fillRect r="-13333" b="-3333"/>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31" name="テキスト ボックス 30"/>
              <p:cNvSpPr txBox="1"/>
              <p:nvPr/>
            </p:nvSpPr>
            <p:spPr>
              <a:xfrm>
                <a:off x="7148665" y="5917520"/>
                <a:ext cx="473023"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kumimoji="1" lang="en-US" altLang="ja-JP" b="0" i="1" smtClean="0">
                          <a:latin typeface="Cambria Math" panose="02040503050406030204" pitchFamily="18" charset="0"/>
                          <a:ea typeface="+mn-ea"/>
                        </a:rPr>
                        <m:t>−</m:t>
                      </m:r>
                      <m:sSub>
                        <m:sSubPr>
                          <m:ctrlPr>
                            <a:rPr kumimoji="1" lang="en-US" altLang="ja-JP" i="1" smtClean="0">
                              <a:latin typeface="Cambria Math" panose="02040503050406030204" pitchFamily="18" charset="0"/>
                              <a:ea typeface="+mn-ea"/>
                            </a:rPr>
                          </m:ctrlPr>
                        </m:sSubPr>
                        <m:e>
                          <m:r>
                            <a:rPr kumimoji="1" lang="en-US" altLang="ja-JP" b="0" i="1" smtClean="0">
                              <a:latin typeface="Cambria Math" panose="02040503050406030204" pitchFamily="18" charset="0"/>
                              <a:ea typeface="+mn-ea"/>
                            </a:rPr>
                            <m:t>𝑒</m:t>
                          </m:r>
                        </m:e>
                        <m:sub>
                          <m:r>
                            <a:rPr kumimoji="1" lang="en-US" altLang="ja-JP" b="0" i="1" smtClean="0">
                              <a:latin typeface="Cambria Math" panose="02040503050406030204" pitchFamily="18" charset="0"/>
                              <a:ea typeface="+mn-ea"/>
                            </a:rPr>
                            <m:t>2</m:t>
                          </m:r>
                        </m:sub>
                      </m:sSub>
                    </m:oMath>
                  </m:oMathPara>
                </a14:m>
                <a:endParaRPr kumimoji="1" lang="ja-JP" altLang="en-US" dirty="0">
                  <a:latin typeface="+mn-ea"/>
                  <a:ea typeface="+mn-ea"/>
                </a:endParaRPr>
              </a:p>
            </p:txBody>
          </p:sp>
        </mc:Choice>
        <mc:Fallback xmlns="">
          <p:sp>
            <p:nvSpPr>
              <p:cNvPr id="31" name="テキスト ボックス 30"/>
              <p:cNvSpPr txBox="1">
                <a:spLocks noRot="1" noChangeAspect="1" noMove="1" noResize="1" noEditPoints="1" noAdjustHandles="1" noChangeArrowheads="1" noChangeShapeType="1" noTextEdit="1"/>
              </p:cNvSpPr>
              <p:nvPr/>
            </p:nvSpPr>
            <p:spPr>
              <a:xfrm>
                <a:off x="7148665" y="5917520"/>
                <a:ext cx="473023" cy="369332"/>
              </a:xfrm>
              <a:prstGeom prst="rect">
                <a:avLst/>
              </a:prstGeom>
              <a:blipFill>
                <a:blip r:embed="rId11"/>
                <a:stretch>
                  <a:fillRect r="-11688" b="-3333"/>
                </a:stretch>
              </a:blipFill>
            </p:spPr>
            <p:txBody>
              <a:bodyPr/>
              <a:lstStyle/>
              <a:p>
                <a:r>
                  <a:rPr lang="ja-JP" altLang="en-US">
                    <a:noFill/>
                  </a:rPr>
                  <a:t> </a:t>
                </a:r>
              </a:p>
            </p:txBody>
          </p:sp>
        </mc:Fallback>
      </mc:AlternateContent>
      <p:grpSp>
        <p:nvGrpSpPr>
          <p:cNvPr id="3" name="グループ化 2"/>
          <p:cNvGrpSpPr/>
          <p:nvPr/>
        </p:nvGrpSpPr>
        <p:grpSpPr>
          <a:xfrm>
            <a:off x="6675764" y="5867138"/>
            <a:ext cx="332237" cy="419714"/>
            <a:chOff x="6501204" y="5713183"/>
            <a:chExt cx="332237" cy="419714"/>
          </a:xfrm>
        </p:grpSpPr>
        <mc:AlternateContent xmlns:mc="http://schemas.openxmlformats.org/markup-compatibility/2006" xmlns:a14="http://schemas.microsoft.com/office/drawing/2010/main">
          <mc:Choice Requires="a14">
            <p:sp>
              <p:nvSpPr>
                <p:cNvPr id="32" name="テキスト ボックス 31"/>
                <p:cNvSpPr txBox="1"/>
                <p:nvPr/>
              </p:nvSpPr>
              <p:spPr>
                <a:xfrm>
                  <a:off x="6501204" y="5732787"/>
                  <a:ext cx="332237"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kumimoji="1" lang="en-US" altLang="ja-JP" sz="2000" b="1" i="1" smtClean="0">
                            <a:latin typeface="Cambria Math" panose="02040503050406030204" pitchFamily="18" charset="0"/>
                            <a:ea typeface="+mn-ea"/>
                          </a:rPr>
                          <m:t>𝒙</m:t>
                        </m:r>
                      </m:oMath>
                    </m:oMathPara>
                  </a14:m>
                  <a:endParaRPr kumimoji="1" lang="ja-JP" altLang="en-US" b="1" dirty="0">
                    <a:latin typeface="+mn-ea"/>
                    <a:ea typeface="+mn-ea"/>
                  </a:endParaRPr>
                </a:p>
              </p:txBody>
            </p:sp>
          </mc:Choice>
          <mc:Fallback xmlns="">
            <p:sp>
              <p:nvSpPr>
                <p:cNvPr id="32" name="テキスト ボックス 31"/>
                <p:cNvSpPr txBox="1">
                  <a:spLocks noRot="1" noChangeAspect="1" noMove="1" noResize="1" noEditPoints="1" noAdjustHandles="1" noChangeArrowheads="1" noChangeShapeType="1" noTextEdit="1"/>
                </p:cNvSpPr>
                <p:nvPr/>
              </p:nvSpPr>
              <p:spPr>
                <a:xfrm>
                  <a:off x="6501204" y="5732787"/>
                  <a:ext cx="332237" cy="400110"/>
                </a:xfrm>
                <a:prstGeom prst="rect">
                  <a:avLst/>
                </a:prstGeom>
                <a:blipFill>
                  <a:blip r:embed="rId12"/>
                  <a:stretch>
                    <a:fillRect/>
                  </a:stretch>
                </a:blipFill>
              </p:spPr>
              <p:txBody>
                <a:bodyPr/>
                <a:lstStyle/>
                <a:p>
                  <a:r>
                    <a:rPr lang="ja-JP" altLang="en-US">
                      <a:noFill/>
                    </a:rPr>
                    <a:t> </a:t>
                  </a:r>
                </a:p>
              </p:txBody>
            </p:sp>
          </mc:Fallback>
        </mc:AlternateContent>
        <p:sp>
          <p:nvSpPr>
            <p:cNvPr id="33" name="楕円 32"/>
            <p:cNvSpPr/>
            <p:nvPr/>
          </p:nvSpPr>
          <p:spPr>
            <a:xfrm>
              <a:off x="6712259" y="5713183"/>
              <a:ext cx="91471" cy="91942"/>
            </a:xfrm>
            <a:prstGeom prst="ellipse">
              <a:avLst/>
            </a:prstGeom>
            <a:solidFill>
              <a:schemeClr val="tx1"/>
            </a:solidFill>
            <a:ln>
              <a:solidFill>
                <a:schemeClr val="bg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latin typeface="+mn-ea"/>
              </a:endParaRPr>
            </a:p>
          </p:txBody>
        </p:sp>
      </p:grpSp>
      <p:sp>
        <p:nvSpPr>
          <p:cNvPr id="36" name="テキスト ボックス 35"/>
          <p:cNvSpPr txBox="1"/>
          <p:nvPr/>
        </p:nvSpPr>
        <p:spPr>
          <a:xfrm>
            <a:off x="5860391" y="4476261"/>
            <a:ext cx="615802" cy="400110"/>
          </a:xfrm>
          <a:prstGeom prst="rect">
            <a:avLst/>
          </a:prstGeom>
          <a:noFill/>
        </p:spPr>
        <p:txBody>
          <a:bodyPr wrap="square" rtlCol="0">
            <a:spAutoFit/>
          </a:bodyPr>
          <a:lstStyle/>
          <a:p>
            <a:r>
              <a:rPr kumimoji="1" lang="ja-JP" altLang="en-US" sz="2000" dirty="0" smtClean="0">
                <a:latin typeface="+mn-ea"/>
                <a:ea typeface="+mn-ea"/>
              </a:rPr>
              <a:t>例：</a:t>
            </a:r>
            <a:endParaRPr kumimoji="1" lang="ja-JP" altLang="en-US" sz="2000" dirty="0">
              <a:latin typeface="+mn-ea"/>
              <a:ea typeface="+mn-ea"/>
            </a:endParaRPr>
          </a:p>
        </p:txBody>
      </p:sp>
      <p:grpSp>
        <p:nvGrpSpPr>
          <p:cNvPr id="37" name="グループ化 36"/>
          <p:cNvGrpSpPr/>
          <p:nvPr/>
        </p:nvGrpSpPr>
        <p:grpSpPr>
          <a:xfrm>
            <a:off x="8140749" y="4770420"/>
            <a:ext cx="423708" cy="400110"/>
            <a:chOff x="7550174" y="4867131"/>
            <a:chExt cx="423708" cy="400110"/>
          </a:xfrm>
        </p:grpSpPr>
        <mc:AlternateContent xmlns:mc="http://schemas.openxmlformats.org/markup-compatibility/2006" xmlns:a14="http://schemas.microsoft.com/office/drawing/2010/main">
          <mc:Choice Requires="a14">
            <p:sp>
              <p:nvSpPr>
                <p:cNvPr id="38" name="テキスト ボックス 37"/>
                <p:cNvSpPr txBox="1"/>
                <p:nvPr/>
              </p:nvSpPr>
              <p:spPr>
                <a:xfrm>
                  <a:off x="7641645" y="4867131"/>
                  <a:ext cx="332237"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kumimoji="1" lang="en-US" altLang="ja-JP" sz="2000" b="1" i="1" smtClean="0">
                            <a:latin typeface="Cambria Math" panose="02040503050406030204" pitchFamily="18" charset="0"/>
                            <a:ea typeface="+mn-ea"/>
                          </a:rPr>
                          <m:t>𝑨𝒙</m:t>
                        </m:r>
                      </m:oMath>
                    </m:oMathPara>
                  </a14:m>
                  <a:endParaRPr kumimoji="1" lang="ja-JP" altLang="en-US" sz="2000" b="1" dirty="0">
                    <a:latin typeface="+mn-ea"/>
                    <a:ea typeface="+mn-ea"/>
                  </a:endParaRPr>
                </a:p>
              </p:txBody>
            </p:sp>
          </mc:Choice>
          <mc:Fallback xmlns="">
            <p:sp>
              <p:nvSpPr>
                <p:cNvPr id="38" name="テキスト ボックス 37"/>
                <p:cNvSpPr txBox="1">
                  <a:spLocks noRot="1" noChangeAspect="1" noMove="1" noResize="1" noEditPoints="1" noAdjustHandles="1" noChangeArrowheads="1" noChangeShapeType="1" noTextEdit="1"/>
                </p:cNvSpPr>
                <p:nvPr/>
              </p:nvSpPr>
              <p:spPr>
                <a:xfrm>
                  <a:off x="7641645" y="4867131"/>
                  <a:ext cx="332237" cy="400110"/>
                </a:xfrm>
                <a:prstGeom prst="rect">
                  <a:avLst/>
                </a:prstGeom>
                <a:blipFill>
                  <a:blip r:embed="rId13"/>
                  <a:stretch>
                    <a:fillRect r="-44444"/>
                  </a:stretch>
                </a:blipFill>
              </p:spPr>
              <p:txBody>
                <a:bodyPr/>
                <a:lstStyle/>
                <a:p>
                  <a:r>
                    <a:rPr lang="ja-JP" altLang="en-US">
                      <a:noFill/>
                    </a:rPr>
                    <a:t> </a:t>
                  </a:r>
                </a:p>
              </p:txBody>
            </p:sp>
          </mc:Fallback>
        </mc:AlternateContent>
        <p:sp>
          <p:nvSpPr>
            <p:cNvPr id="39" name="楕円 38"/>
            <p:cNvSpPr/>
            <p:nvPr/>
          </p:nvSpPr>
          <p:spPr>
            <a:xfrm>
              <a:off x="7550174" y="5027861"/>
              <a:ext cx="91471" cy="91942"/>
            </a:xfrm>
            <a:prstGeom prst="ellipse">
              <a:avLst/>
            </a:prstGeom>
            <a:ln>
              <a:solidFill>
                <a:schemeClr val="bg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latin typeface="+mn-ea"/>
              </a:endParaRPr>
            </a:p>
          </p:txBody>
        </p:sp>
      </p:grpSp>
      <p:sp>
        <p:nvSpPr>
          <p:cNvPr id="48" name="テキスト ボックス 47"/>
          <p:cNvSpPr txBox="1"/>
          <p:nvPr/>
        </p:nvSpPr>
        <p:spPr>
          <a:xfrm>
            <a:off x="405820" y="3237314"/>
            <a:ext cx="1154483" cy="307777"/>
          </a:xfrm>
          <a:prstGeom prst="rect">
            <a:avLst/>
          </a:prstGeom>
          <a:noFill/>
        </p:spPr>
        <p:txBody>
          <a:bodyPr wrap="none" rtlCol="0">
            <a:spAutoFit/>
          </a:bodyPr>
          <a:lstStyle/>
          <a:p>
            <a:pPr algn="ctr"/>
            <a:r>
              <a:rPr kumimoji="1" lang="ja-JP" altLang="en-US" sz="1400" dirty="0" smtClean="0">
                <a:latin typeface="+mn-ea"/>
                <a:ea typeface="+mn-ea"/>
              </a:rPr>
              <a:t>特徴ベクトル</a:t>
            </a:r>
            <a:endParaRPr kumimoji="1" lang="ja-JP" altLang="en-US" sz="1400" dirty="0">
              <a:latin typeface="+mn-ea"/>
              <a:ea typeface="+mn-ea"/>
            </a:endParaRPr>
          </a:p>
        </p:txBody>
      </p:sp>
      <p:sp>
        <p:nvSpPr>
          <p:cNvPr id="40" name="楕円 6"/>
          <p:cNvSpPr/>
          <p:nvPr/>
        </p:nvSpPr>
        <p:spPr>
          <a:xfrm>
            <a:off x="8236638" y="5175244"/>
            <a:ext cx="346401" cy="330249"/>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4" name="テキスト ボックス 33"/>
          <p:cNvSpPr txBox="1"/>
          <p:nvPr/>
        </p:nvSpPr>
        <p:spPr>
          <a:xfrm>
            <a:off x="1851598" y="6106709"/>
            <a:ext cx="4918334" cy="430887"/>
          </a:xfrm>
          <a:prstGeom prst="rect">
            <a:avLst/>
          </a:prstGeom>
          <a:solidFill>
            <a:srgbClr val="FFFF99"/>
          </a:solidFill>
          <a:ln>
            <a:solidFill>
              <a:schemeClr val="tx1"/>
            </a:solidFill>
          </a:ln>
        </p:spPr>
        <p:txBody>
          <a:bodyPr wrap="none" rtlCol="0">
            <a:spAutoFit/>
          </a:bodyPr>
          <a:lstStyle/>
          <a:p>
            <a:r>
              <a:rPr kumimoji="1" lang="en-US" altLang="ja-JP" sz="1100" dirty="0" smtClean="0">
                <a:latin typeface="+mn-lt"/>
                <a:ea typeface="+mn-ea"/>
              </a:rPr>
              <a:t>[3]</a:t>
            </a:r>
            <a:r>
              <a:rPr kumimoji="1" lang="en-US" altLang="ja-JP" sz="1100" dirty="0" err="1" smtClean="0">
                <a:latin typeface="+mn-lt"/>
                <a:ea typeface="+mn-ea"/>
              </a:rPr>
              <a:t>Andoni</a:t>
            </a:r>
            <a:r>
              <a:rPr kumimoji="1" lang="en-US" altLang="ja-JP" sz="1100" dirty="0" smtClean="0">
                <a:latin typeface="+mn-lt"/>
                <a:ea typeface="+mn-ea"/>
              </a:rPr>
              <a:t> et al, </a:t>
            </a:r>
            <a:r>
              <a:rPr lang="en-US" altLang="ja-JP" sz="1100" dirty="0" smtClean="0">
                <a:latin typeface="+mn-lt"/>
                <a:ea typeface="+mn-ea"/>
              </a:rPr>
              <a:t>Practical and Optimal LSH for Angular Distance, </a:t>
            </a:r>
            <a:r>
              <a:rPr lang="en-US" altLang="ja-JP" sz="1100" dirty="0">
                <a:latin typeface="+mn-lt"/>
                <a:ea typeface="+mn-ea"/>
              </a:rPr>
              <a:t>In NIPS'15</a:t>
            </a:r>
            <a:r>
              <a:rPr lang="en-US" altLang="ja-JP" sz="1100" dirty="0" smtClean="0">
                <a:latin typeface="+mn-lt"/>
                <a:ea typeface="+mn-ea"/>
              </a:rPr>
              <a:t>.</a:t>
            </a:r>
          </a:p>
          <a:p>
            <a:r>
              <a:rPr lang="en-US" altLang="ja-JP" sz="1100" dirty="0" smtClean="0">
                <a:latin typeface="+mn-lt"/>
                <a:ea typeface="+mn-ea"/>
              </a:rPr>
              <a:t>    http</a:t>
            </a:r>
            <a:r>
              <a:rPr lang="en-US" altLang="ja-JP" sz="1100" dirty="0">
                <a:latin typeface="+mn-lt"/>
                <a:ea typeface="+mn-ea"/>
              </a:rPr>
              <a:t>://www.mit.edu/~andoni/LSH/</a:t>
            </a:r>
            <a:endParaRPr kumimoji="1" lang="ja-JP" altLang="en-US" sz="1100" dirty="0">
              <a:latin typeface="+mn-lt"/>
              <a:ea typeface="+mn-ea"/>
            </a:endParaRPr>
          </a:p>
        </p:txBody>
      </p:sp>
      <p:sp>
        <p:nvSpPr>
          <p:cNvPr id="4" name="日付プレースホルダー 3"/>
          <p:cNvSpPr>
            <a:spLocks noGrp="1"/>
          </p:cNvSpPr>
          <p:nvPr>
            <p:ph type="dt" sz="half" idx="10"/>
          </p:nvPr>
        </p:nvSpPr>
        <p:spPr/>
        <p:txBody>
          <a:bodyPr/>
          <a:lstStyle/>
          <a:p>
            <a:fld id="{81C17E5D-452F-4D5A-A352-A59F7112493B}" type="datetime1">
              <a:rPr lang="ja-JP" altLang="en-US" smtClean="0"/>
              <a:t>2018/8/30</a:t>
            </a:fld>
            <a:endParaRPr lang="en-US" altLang="ja-JP"/>
          </a:p>
        </p:txBody>
      </p:sp>
    </p:spTree>
    <p:extLst>
      <p:ext uri="{BB962C8B-B14F-4D97-AF65-F5344CB8AC3E}">
        <p14:creationId xmlns:p14="http://schemas.microsoft.com/office/powerpoint/2010/main" val="10241398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類似探索アルゴリズム</a:t>
            </a:r>
            <a:r>
              <a:rPr kumimoji="1" lang="en-US" altLang="ja-JP" dirty="0" smtClean="0"/>
              <a:t>[4]</a:t>
            </a:r>
            <a:endParaRPr kumimoji="1" lang="ja-JP" altLang="en-US" dirty="0"/>
          </a:p>
        </p:txBody>
      </p:sp>
      <p:graphicFrame>
        <p:nvGraphicFramePr>
          <p:cNvPr id="7" name="コンテンツ プレースホルダー 6"/>
          <p:cNvGraphicFramePr>
            <a:graphicFrameLocks noGrp="1"/>
          </p:cNvGraphicFramePr>
          <p:nvPr>
            <p:ph idx="1"/>
            <p:extLst/>
          </p:nvPr>
        </p:nvGraphicFramePr>
        <p:xfrm>
          <a:off x="2446822" y="4075834"/>
          <a:ext cx="1328036" cy="1543052"/>
        </p:xfrm>
        <a:graphic>
          <a:graphicData uri="http://schemas.openxmlformats.org/drawingml/2006/table">
            <a:tbl>
              <a:tblPr firstRow="1" bandRow="1">
                <a:tableStyleId>{073A0DAA-6AF3-43AB-8588-CEC1D06C72B9}</a:tableStyleId>
              </a:tblPr>
              <a:tblGrid>
                <a:gridCol w="664018">
                  <a:extLst>
                    <a:ext uri="{9D8B030D-6E8A-4147-A177-3AD203B41FA5}">
                      <a16:colId xmlns:a16="http://schemas.microsoft.com/office/drawing/2014/main" val="1198013907"/>
                    </a:ext>
                  </a:extLst>
                </a:gridCol>
                <a:gridCol w="664018">
                  <a:extLst>
                    <a:ext uri="{9D8B030D-6E8A-4147-A177-3AD203B41FA5}">
                      <a16:colId xmlns:a16="http://schemas.microsoft.com/office/drawing/2014/main" val="4043471392"/>
                    </a:ext>
                  </a:extLst>
                </a:gridCol>
              </a:tblGrid>
              <a:tr h="385763">
                <a:tc>
                  <a:txBody>
                    <a:bodyPr/>
                    <a:lstStyle/>
                    <a:p>
                      <a:endParaRPr kumimoji="1" lang="ja-JP" altLang="en-US" dirty="0"/>
                    </a:p>
                  </a:txBody>
                  <a:tcPr/>
                </a:tc>
                <a:tc>
                  <a:txBody>
                    <a:bodyPr/>
                    <a:lstStyle/>
                    <a:p>
                      <a:endParaRPr kumimoji="1" lang="ja-JP" altLang="en-US"/>
                    </a:p>
                  </a:txBody>
                  <a:tcPr/>
                </a:tc>
                <a:extLst>
                  <a:ext uri="{0D108BD9-81ED-4DB2-BD59-A6C34878D82A}">
                    <a16:rowId xmlns:a16="http://schemas.microsoft.com/office/drawing/2014/main" val="1468802018"/>
                  </a:ext>
                </a:extLst>
              </a:tr>
              <a:tr h="385763">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1292557765"/>
                  </a:ext>
                </a:extLst>
              </a:tr>
              <a:tr h="385763">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1334671377"/>
                  </a:ext>
                </a:extLst>
              </a:tr>
              <a:tr h="385763">
                <a:tc>
                  <a:txBody>
                    <a:bodyPr/>
                    <a:lstStyle/>
                    <a:p>
                      <a:endParaRPr kumimoji="1" lang="ja-JP" altLang="en-US"/>
                    </a:p>
                  </a:txBody>
                  <a:tcPr/>
                </a:tc>
                <a:tc>
                  <a:txBody>
                    <a:bodyPr/>
                    <a:lstStyle/>
                    <a:p>
                      <a:endParaRPr kumimoji="1" lang="ja-JP" altLang="en-US" dirty="0"/>
                    </a:p>
                  </a:txBody>
                  <a:tcPr/>
                </a:tc>
                <a:extLst>
                  <a:ext uri="{0D108BD9-81ED-4DB2-BD59-A6C34878D82A}">
                    <a16:rowId xmlns:a16="http://schemas.microsoft.com/office/drawing/2014/main" val="1488881783"/>
                  </a:ext>
                </a:extLst>
              </a:tr>
            </a:tbl>
          </a:graphicData>
        </a:graphic>
      </p:graphicFrame>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23</a:t>
            </a:fld>
            <a:endParaRPr lang="en-US" altLang="ja-JP"/>
          </a:p>
        </p:txBody>
      </p:sp>
      <p:sp>
        <p:nvSpPr>
          <p:cNvPr id="5" name="テキスト ボックス 4"/>
          <p:cNvSpPr txBox="1"/>
          <p:nvPr/>
        </p:nvSpPr>
        <p:spPr>
          <a:xfrm>
            <a:off x="1851598" y="6106709"/>
            <a:ext cx="4918334" cy="430887"/>
          </a:xfrm>
          <a:prstGeom prst="rect">
            <a:avLst/>
          </a:prstGeom>
          <a:solidFill>
            <a:srgbClr val="FFFF99"/>
          </a:solidFill>
          <a:ln>
            <a:solidFill>
              <a:schemeClr val="tx1"/>
            </a:solidFill>
          </a:ln>
        </p:spPr>
        <p:txBody>
          <a:bodyPr wrap="none" rtlCol="0">
            <a:spAutoFit/>
          </a:bodyPr>
          <a:lstStyle/>
          <a:p>
            <a:r>
              <a:rPr lang="en-US" altLang="ja-JP" sz="1100" dirty="0" smtClean="0">
                <a:latin typeface="+mn-lt"/>
                <a:ea typeface="+mn-ea"/>
              </a:rPr>
              <a:t>[4</a:t>
            </a:r>
            <a:r>
              <a:rPr kumimoji="1" lang="en-US" altLang="ja-JP" sz="1100" dirty="0" smtClean="0">
                <a:latin typeface="+mn-lt"/>
                <a:ea typeface="+mn-ea"/>
              </a:rPr>
              <a:t>]</a:t>
            </a:r>
            <a:r>
              <a:rPr kumimoji="1" lang="en-US" altLang="ja-JP" sz="1100" dirty="0" err="1" smtClean="0">
                <a:latin typeface="+mn-lt"/>
                <a:ea typeface="+mn-ea"/>
              </a:rPr>
              <a:t>Andoni</a:t>
            </a:r>
            <a:r>
              <a:rPr kumimoji="1" lang="en-US" altLang="ja-JP" sz="1100" dirty="0" smtClean="0">
                <a:latin typeface="+mn-lt"/>
                <a:ea typeface="+mn-ea"/>
              </a:rPr>
              <a:t> et al, </a:t>
            </a:r>
            <a:r>
              <a:rPr lang="en-US" altLang="ja-JP" sz="1100" dirty="0" smtClean="0">
                <a:latin typeface="+mn-lt"/>
                <a:ea typeface="+mn-ea"/>
              </a:rPr>
              <a:t>Practical and Optimal LSH for Angular Distance, </a:t>
            </a:r>
            <a:r>
              <a:rPr lang="en-US" altLang="ja-JP" sz="1100" dirty="0">
                <a:latin typeface="+mn-lt"/>
                <a:ea typeface="+mn-ea"/>
              </a:rPr>
              <a:t>In NIPS'15</a:t>
            </a:r>
            <a:r>
              <a:rPr lang="en-US" altLang="ja-JP" sz="1100" dirty="0" smtClean="0">
                <a:latin typeface="+mn-lt"/>
                <a:ea typeface="+mn-ea"/>
              </a:rPr>
              <a:t>.</a:t>
            </a:r>
          </a:p>
          <a:p>
            <a:r>
              <a:rPr lang="en-US" altLang="ja-JP" sz="1100" dirty="0" smtClean="0">
                <a:latin typeface="+mn-lt"/>
                <a:ea typeface="+mn-ea"/>
              </a:rPr>
              <a:t>    http</a:t>
            </a:r>
            <a:r>
              <a:rPr lang="en-US" altLang="ja-JP" sz="1100" dirty="0">
                <a:latin typeface="+mn-lt"/>
                <a:ea typeface="+mn-ea"/>
              </a:rPr>
              <a:t>://www.mit.edu/~andoni/LSH/</a:t>
            </a:r>
            <a:endParaRPr kumimoji="1" lang="ja-JP" altLang="en-US" sz="1100" dirty="0">
              <a:latin typeface="+mn-lt"/>
              <a:ea typeface="+mn-ea"/>
            </a:endParaRPr>
          </a:p>
        </p:txBody>
      </p:sp>
      <p:sp>
        <p:nvSpPr>
          <p:cNvPr id="6" name="フローチャート: 磁気ディスク 5"/>
          <p:cNvSpPr/>
          <p:nvPr/>
        </p:nvSpPr>
        <p:spPr>
          <a:xfrm>
            <a:off x="444542" y="4369062"/>
            <a:ext cx="1362075" cy="1295400"/>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8" name="コンテンツ プレースホルダー 6"/>
          <p:cNvGraphicFramePr>
            <a:graphicFrameLocks/>
          </p:cNvGraphicFramePr>
          <p:nvPr>
            <p:extLst/>
          </p:nvPr>
        </p:nvGraphicFramePr>
        <p:xfrm>
          <a:off x="2599222" y="4228234"/>
          <a:ext cx="1328036" cy="1543052"/>
        </p:xfrm>
        <a:graphic>
          <a:graphicData uri="http://schemas.openxmlformats.org/drawingml/2006/table">
            <a:tbl>
              <a:tblPr firstRow="1" bandRow="1">
                <a:tableStyleId>{073A0DAA-6AF3-43AB-8588-CEC1D06C72B9}</a:tableStyleId>
              </a:tblPr>
              <a:tblGrid>
                <a:gridCol w="664018">
                  <a:extLst>
                    <a:ext uri="{9D8B030D-6E8A-4147-A177-3AD203B41FA5}">
                      <a16:colId xmlns:a16="http://schemas.microsoft.com/office/drawing/2014/main" val="1198013907"/>
                    </a:ext>
                  </a:extLst>
                </a:gridCol>
                <a:gridCol w="664018">
                  <a:extLst>
                    <a:ext uri="{9D8B030D-6E8A-4147-A177-3AD203B41FA5}">
                      <a16:colId xmlns:a16="http://schemas.microsoft.com/office/drawing/2014/main" val="4043471392"/>
                    </a:ext>
                  </a:extLst>
                </a:gridCol>
              </a:tblGrid>
              <a:tr h="385763">
                <a:tc>
                  <a:txBody>
                    <a:bodyPr/>
                    <a:lstStyle/>
                    <a:p>
                      <a:endParaRPr kumimoji="1" lang="ja-JP" altLang="en-US" dirty="0"/>
                    </a:p>
                  </a:txBody>
                  <a:tcPr/>
                </a:tc>
                <a:tc>
                  <a:txBody>
                    <a:bodyPr/>
                    <a:lstStyle/>
                    <a:p>
                      <a:endParaRPr kumimoji="1" lang="ja-JP" altLang="en-US"/>
                    </a:p>
                  </a:txBody>
                  <a:tcPr/>
                </a:tc>
                <a:extLst>
                  <a:ext uri="{0D108BD9-81ED-4DB2-BD59-A6C34878D82A}">
                    <a16:rowId xmlns:a16="http://schemas.microsoft.com/office/drawing/2014/main" val="1468802018"/>
                  </a:ext>
                </a:extLst>
              </a:tr>
              <a:tr h="385763">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1292557765"/>
                  </a:ext>
                </a:extLst>
              </a:tr>
              <a:tr h="385763">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1334671377"/>
                  </a:ext>
                </a:extLst>
              </a:tr>
              <a:tr h="385763">
                <a:tc>
                  <a:txBody>
                    <a:bodyPr/>
                    <a:lstStyle/>
                    <a:p>
                      <a:endParaRPr kumimoji="1" lang="ja-JP" altLang="en-US"/>
                    </a:p>
                  </a:txBody>
                  <a:tcPr/>
                </a:tc>
                <a:tc>
                  <a:txBody>
                    <a:bodyPr/>
                    <a:lstStyle/>
                    <a:p>
                      <a:endParaRPr kumimoji="1" lang="ja-JP" altLang="en-US" dirty="0"/>
                    </a:p>
                  </a:txBody>
                  <a:tcPr/>
                </a:tc>
                <a:extLst>
                  <a:ext uri="{0D108BD9-81ED-4DB2-BD59-A6C34878D82A}">
                    <a16:rowId xmlns:a16="http://schemas.microsoft.com/office/drawing/2014/main" val="1488881783"/>
                  </a:ext>
                </a:extLst>
              </a:tr>
            </a:tbl>
          </a:graphicData>
        </a:graphic>
      </p:graphicFrame>
      <p:graphicFrame>
        <p:nvGraphicFramePr>
          <p:cNvPr id="9" name="コンテンツ プレースホルダー 6"/>
          <p:cNvGraphicFramePr>
            <a:graphicFrameLocks/>
          </p:cNvGraphicFramePr>
          <p:nvPr>
            <p:extLst/>
          </p:nvPr>
        </p:nvGraphicFramePr>
        <p:xfrm>
          <a:off x="2751622" y="4380634"/>
          <a:ext cx="1328036" cy="1543052"/>
        </p:xfrm>
        <a:graphic>
          <a:graphicData uri="http://schemas.openxmlformats.org/drawingml/2006/table">
            <a:tbl>
              <a:tblPr firstRow="1" bandRow="1">
                <a:tableStyleId>{073A0DAA-6AF3-43AB-8588-CEC1D06C72B9}</a:tableStyleId>
              </a:tblPr>
              <a:tblGrid>
                <a:gridCol w="664018">
                  <a:extLst>
                    <a:ext uri="{9D8B030D-6E8A-4147-A177-3AD203B41FA5}">
                      <a16:colId xmlns:a16="http://schemas.microsoft.com/office/drawing/2014/main" val="1198013907"/>
                    </a:ext>
                  </a:extLst>
                </a:gridCol>
                <a:gridCol w="664018">
                  <a:extLst>
                    <a:ext uri="{9D8B030D-6E8A-4147-A177-3AD203B41FA5}">
                      <a16:colId xmlns:a16="http://schemas.microsoft.com/office/drawing/2014/main" val="4043471392"/>
                    </a:ext>
                  </a:extLst>
                </a:gridCol>
              </a:tblGrid>
              <a:tr h="385763">
                <a:tc>
                  <a:txBody>
                    <a:bodyPr/>
                    <a:lstStyle/>
                    <a:p>
                      <a:endParaRPr kumimoji="1" lang="ja-JP" altLang="en-US" dirty="0"/>
                    </a:p>
                  </a:txBody>
                  <a:tcPr/>
                </a:tc>
                <a:tc>
                  <a:txBody>
                    <a:bodyPr/>
                    <a:lstStyle/>
                    <a:p>
                      <a:endParaRPr kumimoji="1" lang="ja-JP" altLang="en-US"/>
                    </a:p>
                  </a:txBody>
                  <a:tcPr/>
                </a:tc>
                <a:extLst>
                  <a:ext uri="{0D108BD9-81ED-4DB2-BD59-A6C34878D82A}">
                    <a16:rowId xmlns:a16="http://schemas.microsoft.com/office/drawing/2014/main" val="1468802018"/>
                  </a:ext>
                </a:extLst>
              </a:tr>
              <a:tr h="385763">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1292557765"/>
                  </a:ext>
                </a:extLst>
              </a:tr>
              <a:tr h="385763">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1334671377"/>
                  </a:ext>
                </a:extLst>
              </a:tr>
              <a:tr h="385763">
                <a:tc>
                  <a:txBody>
                    <a:bodyPr/>
                    <a:lstStyle/>
                    <a:p>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1488881783"/>
                  </a:ext>
                </a:extLst>
              </a:tr>
            </a:tbl>
          </a:graphicData>
        </a:graphic>
      </p:graphicFrame>
      <p:sp>
        <p:nvSpPr>
          <p:cNvPr id="10" name="フローチャート: 磁気ディスク 9"/>
          <p:cNvSpPr/>
          <p:nvPr/>
        </p:nvSpPr>
        <p:spPr>
          <a:xfrm>
            <a:off x="4990531" y="4169169"/>
            <a:ext cx="576134" cy="1409529"/>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mc:AlternateContent xmlns:mc="http://schemas.openxmlformats.org/markup-compatibility/2006" xmlns:a14="http://schemas.microsoft.com/office/drawing/2010/main">
        <mc:Choice Requires="a14">
          <p:graphicFrame>
            <p:nvGraphicFramePr>
              <p:cNvPr id="11" name="表 10"/>
              <p:cNvGraphicFramePr>
                <a:graphicFrameLocks noGrp="1"/>
              </p:cNvGraphicFramePr>
              <p:nvPr>
                <p:extLst/>
              </p:nvPr>
            </p:nvGraphicFramePr>
            <p:xfrm>
              <a:off x="6769932" y="4664557"/>
              <a:ext cx="2182174" cy="919632"/>
            </p:xfrm>
            <a:graphic>
              <a:graphicData uri="http://schemas.openxmlformats.org/drawingml/2006/table">
                <a:tbl>
                  <a:tblPr firstRow="1" bandRow="1">
                    <a:tableStyleId>{93296810-A885-4BE3-A3E7-6D5BEEA58F35}</a:tableStyleId>
                  </a:tblPr>
                  <a:tblGrid>
                    <a:gridCol w="698310">
                      <a:extLst>
                        <a:ext uri="{9D8B030D-6E8A-4147-A177-3AD203B41FA5}">
                          <a16:colId xmlns:a16="http://schemas.microsoft.com/office/drawing/2014/main" val="20000"/>
                        </a:ext>
                      </a:extLst>
                    </a:gridCol>
                    <a:gridCol w="846642">
                      <a:extLst>
                        <a:ext uri="{9D8B030D-6E8A-4147-A177-3AD203B41FA5}">
                          <a16:colId xmlns:a16="http://schemas.microsoft.com/office/drawing/2014/main" val="20001"/>
                        </a:ext>
                      </a:extLst>
                    </a:gridCol>
                    <a:gridCol w="637222">
                      <a:extLst>
                        <a:ext uri="{9D8B030D-6E8A-4147-A177-3AD203B41FA5}">
                          <a16:colId xmlns:a16="http://schemas.microsoft.com/office/drawing/2014/main" val="598616149"/>
                        </a:ext>
                      </a:extLst>
                    </a:gridCol>
                  </a:tblGrid>
                  <a:tr h="196001">
                    <a:tc>
                      <a:txBody>
                        <a:bodyPr/>
                        <a:lstStyle/>
                        <a:p>
                          <a:pPr algn="ctr"/>
                          <a:r>
                            <a:rPr kumimoji="1" lang="ja-JP" altLang="en-US" sz="1000" dirty="0" smtClean="0">
                              <a:latin typeface="+mn-ea"/>
                              <a:ea typeface="+mn-ea"/>
                            </a:rPr>
                            <a:t>類似度</a:t>
                          </a:r>
                          <a:endParaRPr kumimoji="1" lang="ja-JP" altLang="en-US" sz="1000" dirty="0">
                            <a:latin typeface="+mn-ea"/>
                            <a:ea typeface="+mn-ea"/>
                          </a:endParaRPr>
                        </a:p>
                      </a:txBody>
                      <a:tcPr anchor="ctr"/>
                    </a:tc>
                    <a:tc>
                      <a:txBody>
                        <a:bodyPr/>
                        <a:lstStyle/>
                        <a:p>
                          <a:pPr algn="ctr"/>
                          <a:r>
                            <a:rPr kumimoji="1" lang="ja-JP" altLang="en-US" sz="1000" dirty="0" smtClean="0">
                              <a:latin typeface="+mn-ea"/>
                              <a:ea typeface="+mn-ea"/>
                            </a:rPr>
                            <a:t>ブロック</a:t>
                          </a:r>
                          <a:endParaRPr kumimoji="1" lang="ja-JP" altLang="en-US" sz="1000" dirty="0">
                            <a:latin typeface="+mn-ea"/>
                            <a:ea typeface="+mn-ea"/>
                          </a:endParaRPr>
                        </a:p>
                      </a:txBody>
                      <a:tcPr anchor="ctr"/>
                    </a:tc>
                    <a:tc>
                      <a:txBody>
                        <a:bodyPr/>
                        <a:lstStyle/>
                        <a:p>
                          <a:pPr algn="ctr"/>
                          <a:r>
                            <a:rPr kumimoji="1" lang="ja-JP" altLang="en-US" sz="1000" dirty="0" smtClean="0">
                              <a:latin typeface="+mn-ea"/>
                              <a:ea typeface="+mn-ea"/>
                            </a:rPr>
                            <a:t>特徴</a:t>
                          </a:r>
                          <a:endParaRPr kumimoji="1" lang="en-US" altLang="ja-JP" sz="1000" dirty="0" smtClean="0">
                            <a:latin typeface="+mn-ea"/>
                            <a:ea typeface="+mn-ea"/>
                          </a:endParaRPr>
                        </a:p>
                        <a:p>
                          <a:pPr algn="ctr"/>
                          <a:r>
                            <a:rPr kumimoji="1" lang="ja-JP" altLang="en-US" sz="1000" dirty="0" smtClean="0">
                              <a:latin typeface="+mn-ea"/>
                              <a:ea typeface="+mn-ea"/>
                            </a:rPr>
                            <a:t>ベクトル</a:t>
                          </a:r>
                          <a:endParaRPr kumimoji="1" lang="ja-JP" altLang="en-US" sz="1000" dirty="0">
                            <a:latin typeface="+mn-ea"/>
                            <a:ea typeface="+mn-ea"/>
                          </a:endParaRPr>
                        </a:p>
                      </a:txBody>
                      <a:tcPr anchor="ctr"/>
                    </a:tc>
                    <a:extLst>
                      <a:ext uri="{0D108BD9-81ED-4DB2-BD59-A6C34878D82A}">
                        <a16:rowId xmlns:a16="http://schemas.microsoft.com/office/drawing/2014/main" val="10000"/>
                      </a:ext>
                    </a:extLst>
                  </a:tr>
                  <a:tr h="261696">
                    <a:tc rowSpan="2">
                      <a:txBody>
                        <a:bodyPr/>
                        <a:lstStyle/>
                        <a:p>
                          <a:pPr algn="ctr"/>
                          <a:r>
                            <a:rPr kumimoji="1" lang="en-US" altLang="ja-JP" sz="1000" dirty="0" smtClean="0">
                              <a:latin typeface="+mn-ea"/>
                              <a:ea typeface="+mn-ea"/>
                            </a:rPr>
                            <a:t>0.95</a:t>
                          </a:r>
                        </a:p>
                      </a:txBody>
                      <a:tcPr anchor="ctr"/>
                    </a:tc>
                    <a:tc>
                      <a:txBody>
                        <a:bodyPr/>
                        <a:lstStyle/>
                        <a:p>
                          <a:pPr algn="ctr"/>
                          <a:r>
                            <a:rPr kumimoji="1" lang="ja-JP" altLang="en-US" sz="1000" smtClean="0">
                              <a:latin typeface="+mn-ea"/>
                              <a:ea typeface="+mn-ea"/>
                            </a:rPr>
                            <a:t>ブロック</a:t>
                          </a:r>
                          <a:r>
                            <a:rPr kumimoji="1" lang="en-US" altLang="ja-JP" sz="1000" smtClean="0">
                              <a:latin typeface="+mn-ea"/>
                              <a:ea typeface="+mn-ea"/>
                            </a:rPr>
                            <a:t>A</a:t>
                          </a:r>
                          <a:endParaRPr kumimoji="1" lang="ja-JP" altLang="en-US" sz="1000">
                            <a:latin typeface="+mn-ea"/>
                            <a:ea typeface="+mn-ea"/>
                          </a:endParaRPr>
                        </a:p>
                      </a:txBody>
                      <a:tcPr anchor="ctr"/>
                    </a:tc>
                    <a:tc>
                      <a:txBody>
                        <a:bodyPr/>
                        <a:lstStyle/>
                        <a:p>
                          <a:pPr algn="ctr"/>
                          <a14:m>
                            <m:oMathPara xmlns:m="http://schemas.openxmlformats.org/officeDocument/2006/math">
                              <m:oMathParaPr>
                                <m:jc m:val="centerGroup"/>
                              </m:oMathParaPr>
                              <m:oMath xmlns:m="http://schemas.openxmlformats.org/officeDocument/2006/math">
                                <m:sSub>
                                  <m:sSubPr>
                                    <m:ctrlPr>
                                      <a:rPr kumimoji="1" lang="en-US" altLang="ja-JP" sz="1000" b="0" i="1" smtClean="0">
                                        <a:latin typeface="Cambria Math" panose="02040503050406030204" pitchFamily="18" charset="0"/>
                                        <a:ea typeface="+mn-ea"/>
                                      </a:rPr>
                                    </m:ctrlPr>
                                  </m:sSubPr>
                                  <m:e>
                                    <m:r>
                                      <a:rPr kumimoji="1" lang="en-US" altLang="ja-JP" sz="1000" b="0" i="1" smtClean="0">
                                        <a:latin typeface="Cambria Math" panose="02040503050406030204" pitchFamily="18" charset="0"/>
                                        <a:ea typeface="+mn-ea"/>
                                      </a:rPr>
                                      <m:t>𝑥</m:t>
                                    </m:r>
                                  </m:e>
                                  <m:sub>
                                    <m:r>
                                      <a:rPr kumimoji="1" lang="en-US" altLang="ja-JP" sz="1000" b="0" i="1" smtClean="0">
                                        <a:latin typeface="Cambria Math" panose="02040503050406030204" pitchFamily="18" charset="0"/>
                                        <a:ea typeface="+mn-ea"/>
                                      </a:rPr>
                                      <m:t>1</m:t>
                                    </m:r>
                                  </m:sub>
                                </m:sSub>
                              </m:oMath>
                            </m:oMathPara>
                          </a14:m>
                          <a:endParaRPr kumimoji="1" lang="ja-JP" altLang="en-US" sz="1000" dirty="0">
                            <a:latin typeface="+mn-ea"/>
                            <a:ea typeface="+mn-ea"/>
                          </a:endParaRPr>
                        </a:p>
                      </a:txBody>
                      <a:tcPr anchor="ctr"/>
                    </a:tc>
                    <a:extLst>
                      <a:ext uri="{0D108BD9-81ED-4DB2-BD59-A6C34878D82A}">
                        <a16:rowId xmlns:a16="http://schemas.microsoft.com/office/drawing/2014/main" val="10001"/>
                      </a:ext>
                    </a:extLst>
                  </a:tr>
                  <a:tr h="261696">
                    <a:tc vMerge="1">
                      <a:txBody>
                        <a:bodyPr/>
                        <a:lstStyle/>
                        <a:p>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smtClean="0">
                              <a:latin typeface="+mn-ea"/>
                              <a:ea typeface="+mn-ea"/>
                            </a:rPr>
                            <a:t>ブロック</a:t>
                          </a:r>
                          <a:r>
                            <a:rPr kumimoji="1" lang="en-US" altLang="ja-JP" sz="1000" dirty="0" smtClean="0">
                              <a:latin typeface="+mn-ea"/>
                              <a:ea typeface="+mn-ea"/>
                            </a:rPr>
                            <a:t>B</a:t>
                          </a:r>
                          <a:endParaRPr kumimoji="1" lang="ja-JP" altLang="en-US" sz="1000" dirty="0" smtClean="0">
                            <a:latin typeface="+mn-ea"/>
                            <a:ea typeface="+mn-ea"/>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altLang="ja-JP" sz="1000" i="1" smtClean="0">
                                        <a:latin typeface="Cambria Math" panose="02040503050406030204" pitchFamily="18" charset="0"/>
                                      </a:rPr>
                                    </m:ctrlPr>
                                  </m:sSubPr>
                                  <m:e>
                                    <m:r>
                                      <a:rPr lang="en-US" altLang="ja-JP" sz="1000" i="1">
                                        <a:latin typeface="Cambria Math" panose="02040503050406030204" pitchFamily="18" charset="0"/>
                                      </a:rPr>
                                      <m:t>𝑥</m:t>
                                    </m:r>
                                  </m:e>
                                  <m:sub>
                                    <m:r>
                                      <a:rPr lang="en-US" altLang="ja-JP" sz="1000" b="0" i="1" smtClean="0">
                                        <a:latin typeface="Cambria Math" panose="02040503050406030204" pitchFamily="18" charset="0"/>
                                      </a:rPr>
                                      <m:t>4</m:t>
                                    </m:r>
                                  </m:sub>
                                </m:sSub>
                              </m:oMath>
                            </m:oMathPara>
                          </a14:m>
                          <a:endParaRPr kumimoji="1" lang="ja-JP" altLang="en-US" sz="1000" dirty="0" smtClean="0">
                            <a:latin typeface="+mn-ea"/>
                            <a:ea typeface="+mn-ea"/>
                          </a:endParaRPr>
                        </a:p>
                      </a:txBody>
                      <a:tcPr anchor="ctr"/>
                    </a:tc>
                    <a:extLst>
                      <a:ext uri="{0D108BD9-81ED-4DB2-BD59-A6C34878D82A}">
                        <a16:rowId xmlns:a16="http://schemas.microsoft.com/office/drawing/2014/main" val="10002"/>
                      </a:ext>
                    </a:extLst>
                  </a:tr>
                </a:tbl>
              </a:graphicData>
            </a:graphic>
          </p:graphicFrame>
        </mc:Choice>
        <mc:Fallback xmlns="">
          <p:graphicFrame>
            <p:nvGraphicFramePr>
              <p:cNvPr id="11" name="表 10"/>
              <p:cNvGraphicFramePr>
                <a:graphicFrameLocks noGrp="1"/>
              </p:cNvGraphicFramePr>
              <p:nvPr>
                <p:extLst>
                  <p:ext uri="{D42A27DB-BD31-4B8C-83A1-F6EECF244321}">
                    <p14:modId xmlns:p14="http://schemas.microsoft.com/office/powerpoint/2010/main" val="3481800385"/>
                  </p:ext>
                </p:extLst>
              </p:nvPr>
            </p:nvGraphicFramePr>
            <p:xfrm>
              <a:off x="6769932" y="4664557"/>
              <a:ext cx="2182174" cy="919632"/>
            </p:xfrm>
            <a:graphic>
              <a:graphicData uri="http://schemas.openxmlformats.org/drawingml/2006/table">
                <a:tbl>
                  <a:tblPr firstRow="1" bandRow="1">
                    <a:tableStyleId>{93296810-A885-4BE3-A3E7-6D5BEEA58F35}</a:tableStyleId>
                  </a:tblPr>
                  <a:tblGrid>
                    <a:gridCol w="698310">
                      <a:extLst>
                        <a:ext uri="{9D8B030D-6E8A-4147-A177-3AD203B41FA5}">
                          <a16:colId xmlns:a16="http://schemas.microsoft.com/office/drawing/2014/main" val="20000"/>
                        </a:ext>
                      </a:extLst>
                    </a:gridCol>
                    <a:gridCol w="846642">
                      <a:extLst>
                        <a:ext uri="{9D8B030D-6E8A-4147-A177-3AD203B41FA5}">
                          <a16:colId xmlns:a16="http://schemas.microsoft.com/office/drawing/2014/main" val="20001"/>
                        </a:ext>
                      </a:extLst>
                    </a:gridCol>
                    <a:gridCol w="637222">
                      <a:extLst>
                        <a:ext uri="{9D8B030D-6E8A-4147-A177-3AD203B41FA5}">
                          <a16:colId xmlns:a16="http://schemas.microsoft.com/office/drawing/2014/main" val="598616149"/>
                        </a:ext>
                      </a:extLst>
                    </a:gridCol>
                  </a:tblGrid>
                  <a:tr h="396240">
                    <a:tc>
                      <a:txBody>
                        <a:bodyPr/>
                        <a:lstStyle/>
                        <a:p>
                          <a:pPr algn="ctr"/>
                          <a:r>
                            <a:rPr kumimoji="1" lang="ja-JP" altLang="en-US" sz="1000" dirty="0" smtClean="0">
                              <a:latin typeface="+mn-ea"/>
                              <a:ea typeface="+mn-ea"/>
                            </a:rPr>
                            <a:t>類似度</a:t>
                          </a:r>
                          <a:endParaRPr kumimoji="1" lang="ja-JP" altLang="en-US" sz="1000" dirty="0">
                            <a:latin typeface="+mn-ea"/>
                            <a:ea typeface="+mn-ea"/>
                          </a:endParaRPr>
                        </a:p>
                      </a:txBody>
                      <a:tcPr anchor="ctr"/>
                    </a:tc>
                    <a:tc>
                      <a:txBody>
                        <a:bodyPr/>
                        <a:lstStyle/>
                        <a:p>
                          <a:pPr algn="ctr"/>
                          <a:r>
                            <a:rPr kumimoji="1" lang="ja-JP" altLang="en-US" sz="1000" dirty="0" smtClean="0">
                              <a:latin typeface="+mn-ea"/>
                              <a:ea typeface="+mn-ea"/>
                            </a:rPr>
                            <a:t>ブロック</a:t>
                          </a:r>
                          <a:endParaRPr kumimoji="1" lang="ja-JP" altLang="en-US" sz="1000" dirty="0">
                            <a:latin typeface="+mn-ea"/>
                            <a:ea typeface="+mn-ea"/>
                          </a:endParaRPr>
                        </a:p>
                      </a:txBody>
                      <a:tcPr anchor="ctr"/>
                    </a:tc>
                    <a:tc>
                      <a:txBody>
                        <a:bodyPr/>
                        <a:lstStyle/>
                        <a:p>
                          <a:pPr algn="ctr"/>
                          <a:r>
                            <a:rPr kumimoji="1" lang="ja-JP" altLang="en-US" sz="1000" dirty="0" smtClean="0">
                              <a:latin typeface="+mn-ea"/>
                              <a:ea typeface="+mn-ea"/>
                            </a:rPr>
                            <a:t>特徴</a:t>
                          </a:r>
                          <a:endParaRPr kumimoji="1" lang="en-US" altLang="ja-JP" sz="1000" dirty="0" smtClean="0">
                            <a:latin typeface="+mn-ea"/>
                            <a:ea typeface="+mn-ea"/>
                          </a:endParaRPr>
                        </a:p>
                        <a:p>
                          <a:pPr algn="ctr"/>
                          <a:r>
                            <a:rPr kumimoji="1" lang="ja-JP" altLang="en-US" sz="1000" dirty="0" smtClean="0">
                              <a:latin typeface="+mn-ea"/>
                              <a:ea typeface="+mn-ea"/>
                            </a:rPr>
                            <a:t>ベクトル</a:t>
                          </a:r>
                          <a:endParaRPr kumimoji="1" lang="ja-JP" altLang="en-US" sz="1000" dirty="0">
                            <a:latin typeface="+mn-ea"/>
                            <a:ea typeface="+mn-ea"/>
                          </a:endParaRPr>
                        </a:p>
                      </a:txBody>
                      <a:tcPr anchor="ctr"/>
                    </a:tc>
                    <a:extLst>
                      <a:ext uri="{0D108BD9-81ED-4DB2-BD59-A6C34878D82A}">
                        <a16:rowId xmlns:a16="http://schemas.microsoft.com/office/drawing/2014/main" val="10000"/>
                      </a:ext>
                    </a:extLst>
                  </a:tr>
                  <a:tr h="261696">
                    <a:tc rowSpan="2">
                      <a:txBody>
                        <a:bodyPr/>
                        <a:lstStyle/>
                        <a:p>
                          <a:pPr algn="ctr"/>
                          <a:r>
                            <a:rPr kumimoji="1" lang="en-US" altLang="ja-JP" sz="1000" dirty="0" smtClean="0">
                              <a:latin typeface="+mn-ea"/>
                              <a:ea typeface="+mn-ea"/>
                            </a:rPr>
                            <a:t>0.95</a:t>
                          </a:r>
                        </a:p>
                      </a:txBody>
                      <a:tcPr anchor="ctr"/>
                    </a:tc>
                    <a:tc>
                      <a:txBody>
                        <a:bodyPr/>
                        <a:lstStyle/>
                        <a:p>
                          <a:pPr algn="ctr"/>
                          <a:r>
                            <a:rPr kumimoji="1" lang="ja-JP" altLang="en-US" sz="1000" smtClean="0">
                              <a:latin typeface="+mn-ea"/>
                              <a:ea typeface="+mn-ea"/>
                            </a:rPr>
                            <a:t>ブロック</a:t>
                          </a:r>
                          <a:r>
                            <a:rPr kumimoji="1" lang="en-US" altLang="ja-JP" sz="1000" smtClean="0">
                              <a:latin typeface="+mn-ea"/>
                              <a:ea typeface="+mn-ea"/>
                            </a:rPr>
                            <a:t>A</a:t>
                          </a:r>
                          <a:endParaRPr kumimoji="1" lang="ja-JP" altLang="en-US" sz="1000">
                            <a:latin typeface="+mn-ea"/>
                            <a:ea typeface="+mn-ea"/>
                          </a:endParaRPr>
                        </a:p>
                      </a:txBody>
                      <a:tcPr anchor="ctr"/>
                    </a:tc>
                    <a:tc>
                      <a:txBody>
                        <a:bodyPr/>
                        <a:lstStyle/>
                        <a:p>
                          <a:endParaRPr lang="ja-JP"/>
                        </a:p>
                      </a:txBody>
                      <a:tcPr anchor="ctr">
                        <a:blipFill>
                          <a:blip r:embed="rId3"/>
                          <a:stretch>
                            <a:fillRect l="-242857" t="-150000" r="-3810" b="-104545"/>
                          </a:stretch>
                        </a:blipFill>
                      </a:tcPr>
                    </a:tc>
                    <a:extLst>
                      <a:ext uri="{0D108BD9-81ED-4DB2-BD59-A6C34878D82A}">
                        <a16:rowId xmlns:a16="http://schemas.microsoft.com/office/drawing/2014/main" val="10001"/>
                      </a:ext>
                    </a:extLst>
                  </a:tr>
                  <a:tr h="261696">
                    <a:tc vMerge="1">
                      <a:txBody>
                        <a:bodyPr/>
                        <a:lstStyle/>
                        <a:p>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smtClean="0">
                              <a:latin typeface="+mn-ea"/>
                              <a:ea typeface="+mn-ea"/>
                            </a:rPr>
                            <a:t>ブロック</a:t>
                          </a:r>
                          <a:r>
                            <a:rPr kumimoji="1" lang="en-US" altLang="ja-JP" sz="1000" dirty="0" smtClean="0">
                              <a:latin typeface="+mn-ea"/>
                              <a:ea typeface="+mn-ea"/>
                            </a:rPr>
                            <a:t>B</a:t>
                          </a:r>
                          <a:endParaRPr kumimoji="1" lang="ja-JP" altLang="en-US" sz="1000" dirty="0" smtClean="0">
                            <a:latin typeface="+mn-ea"/>
                            <a:ea typeface="+mn-ea"/>
                          </a:endParaRPr>
                        </a:p>
                      </a:txBody>
                      <a:tcPr anchor="ctr"/>
                    </a:tc>
                    <a:tc>
                      <a:txBody>
                        <a:bodyPr/>
                        <a:lstStyle/>
                        <a:p>
                          <a:endParaRPr lang="ja-JP"/>
                        </a:p>
                      </a:txBody>
                      <a:tcPr anchor="ctr">
                        <a:blipFill>
                          <a:blip r:embed="rId3"/>
                          <a:stretch>
                            <a:fillRect l="-242857" t="-255814" r="-3810" b="-6977"/>
                          </a:stretch>
                        </a:blipFill>
                      </a:tcPr>
                    </a:tc>
                    <a:extLst>
                      <a:ext uri="{0D108BD9-81ED-4DB2-BD59-A6C34878D82A}">
                        <a16:rowId xmlns:a16="http://schemas.microsoft.com/office/drawing/2014/main" val="10002"/>
                      </a:ext>
                    </a:extLst>
                  </a:tr>
                </a:tbl>
              </a:graphicData>
            </a:graphic>
          </p:graphicFrame>
        </mc:Fallback>
      </mc:AlternateContent>
      <p:sp>
        <p:nvSpPr>
          <p:cNvPr id="12" name="テキスト ボックス 11"/>
          <p:cNvSpPr txBox="1"/>
          <p:nvPr/>
        </p:nvSpPr>
        <p:spPr>
          <a:xfrm>
            <a:off x="7280571" y="3660819"/>
            <a:ext cx="1160895" cy="307777"/>
          </a:xfrm>
          <a:prstGeom prst="rect">
            <a:avLst/>
          </a:prstGeom>
          <a:noFill/>
        </p:spPr>
        <p:txBody>
          <a:bodyPr wrap="none" rtlCol="0">
            <a:spAutoFit/>
          </a:bodyPr>
          <a:lstStyle/>
          <a:p>
            <a:pPr algn="ctr"/>
            <a:r>
              <a:rPr kumimoji="1" lang="ja-JP" altLang="en-US" sz="1400" dirty="0" smtClean="0">
                <a:latin typeface="+mn-ea"/>
                <a:ea typeface="+mn-ea"/>
              </a:rPr>
              <a:t>クローンペア</a:t>
            </a:r>
            <a:endParaRPr kumimoji="1" lang="ja-JP" altLang="en-US" sz="1400" dirty="0">
              <a:latin typeface="+mn-ea"/>
              <a:ea typeface="+mn-ea"/>
            </a:endParaRPr>
          </a:p>
        </p:txBody>
      </p:sp>
      <mc:AlternateContent xmlns:mc="http://schemas.openxmlformats.org/markup-compatibility/2006" xmlns:a14="http://schemas.microsoft.com/office/drawing/2010/main">
        <mc:Choice Requires="a14">
          <p:sp>
            <p:nvSpPr>
              <p:cNvPr id="13" name="コンテンツ プレースホルダー 2"/>
              <p:cNvSpPr txBox="1">
                <a:spLocks/>
              </p:cNvSpPr>
              <p:nvPr/>
            </p:nvSpPr>
            <p:spPr bwMode="auto">
              <a:xfrm>
                <a:off x="457200" y="1637836"/>
                <a:ext cx="8218488" cy="1512219"/>
              </a:xfrm>
              <a:prstGeom prst="rect">
                <a:avLst/>
              </a:prstGeom>
              <a:ln w="25400" cap="flat" cmpd="sng" algn="ctr">
                <a:solidFill>
                  <a:schemeClr val="accent1"/>
                </a:solidFill>
                <a:prstDash val="solid"/>
                <a:miter lim="800000"/>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800">
                    <a:solidFill>
                      <a:schemeClr val="dk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dk1"/>
                    </a:solidFill>
                    <a:latin typeface="+mn-lt"/>
                    <a:ea typeface="+mn-ea"/>
                    <a:cs typeface="+mn-cs"/>
                  </a:defRPr>
                </a:lvl2pPr>
                <a:lvl3pPr marL="1143000" indent="-228600" algn="l" rtl="0" eaLnBrk="1" fontAlgn="base" hangingPunct="1">
                  <a:spcBef>
                    <a:spcPct val="20000"/>
                  </a:spcBef>
                  <a:spcAft>
                    <a:spcPct val="0"/>
                  </a:spcAft>
                  <a:buChar char="•"/>
                  <a:defRPr kumimoji="1" sz="2000">
                    <a:solidFill>
                      <a:schemeClr val="dk1"/>
                    </a:solidFill>
                    <a:latin typeface="+mn-lt"/>
                    <a:ea typeface="+mn-ea"/>
                    <a:cs typeface="+mn-cs"/>
                  </a:defRPr>
                </a:lvl3pPr>
                <a:lvl4pPr marL="1600200" indent="-228600" algn="l" rtl="0" eaLnBrk="1" fontAlgn="base" hangingPunct="1">
                  <a:spcBef>
                    <a:spcPct val="20000"/>
                  </a:spcBef>
                  <a:spcAft>
                    <a:spcPct val="0"/>
                  </a:spcAft>
                  <a:buChar char="–"/>
                  <a:defRPr kumimoji="1" sz="1800">
                    <a:solidFill>
                      <a:schemeClr val="dk1"/>
                    </a:solidFill>
                    <a:latin typeface="+mn-lt"/>
                    <a:ea typeface="+mn-ea"/>
                    <a:cs typeface="+mn-cs"/>
                  </a:defRPr>
                </a:lvl4pPr>
                <a:lvl5pPr marL="2057400" indent="-228600" algn="l" rtl="0" eaLnBrk="1" fontAlgn="base" hangingPunct="1">
                  <a:spcBef>
                    <a:spcPct val="20000"/>
                  </a:spcBef>
                  <a:spcAft>
                    <a:spcPct val="0"/>
                  </a:spcAft>
                  <a:buChar char="»"/>
                  <a:defRPr kumimoji="1" sz="1800">
                    <a:solidFill>
                      <a:schemeClr val="dk1"/>
                    </a:solidFill>
                    <a:latin typeface="+mn-lt"/>
                    <a:ea typeface="+mn-ea"/>
                    <a:cs typeface="+mn-cs"/>
                  </a:defRPr>
                </a:lvl5pPr>
                <a:lvl6pPr marL="2514600" indent="-228600" algn="l" rtl="0" eaLnBrk="1" fontAlgn="base" hangingPunct="1">
                  <a:spcBef>
                    <a:spcPct val="20000"/>
                  </a:spcBef>
                  <a:spcAft>
                    <a:spcPct val="0"/>
                  </a:spcAft>
                  <a:buChar char="»"/>
                  <a:defRPr kumimoji="1" sz="2000">
                    <a:solidFill>
                      <a:schemeClr val="dk1"/>
                    </a:solidFill>
                    <a:latin typeface="+mn-lt"/>
                    <a:ea typeface="+mn-ea"/>
                    <a:cs typeface="+mn-cs"/>
                  </a:defRPr>
                </a:lvl6pPr>
                <a:lvl7pPr marL="2971800" indent="-228600" algn="l" rtl="0" eaLnBrk="1" fontAlgn="base" hangingPunct="1">
                  <a:spcBef>
                    <a:spcPct val="20000"/>
                  </a:spcBef>
                  <a:spcAft>
                    <a:spcPct val="0"/>
                  </a:spcAft>
                  <a:buChar char="»"/>
                  <a:defRPr kumimoji="1" sz="2000">
                    <a:solidFill>
                      <a:schemeClr val="dk1"/>
                    </a:solidFill>
                    <a:latin typeface="+mn-lt"/>
                    <a:ea typeface="+mn-ea"/>
                    <a:cs typeface="+mn-cs"/>
                  </a:defRPr>
                </a:lvl7pPr>
                <a:lvl8pPr marL="3429000" indent="-228600" algn="l" rtl="0" eaLnBrk="1" fontAlgn="base" hangingPunct="1">
                  <a:spcBef>
                    <a:spcPct val="20000"/>
                  </a:spcBef>
                  <a:spcAft>
                    <a:spcPct val="0"/>
                  </a:spcAft>
                  <a:buChar char="»"/>
                  <a:defRPr kumimoji="1" sz="2000">
                    <a:solidFill>
                      <a:schemeClr val="dk1"/>
                    </a:solidFill>
                    <a:latin typeface="+mn-lt"/>
                    <a:ea typeface="+mn-ea"/>
                    <a:cs typeface="+mn-cs"/>
                  </a:defRPr>
                </a:lvl8pPr>
                <a:lvl9pPr marL="3886200" indent="-228600" algn="l" rtl="0" eaLnBrk="1" fontAlgn="base" hangingPunct="1">
                  <a:spcBef>
                    <a:spcPct val="20000"/>
                  </a:spcBef>
                  <a:spcAft>
                    <a:spcPct val="0"/>
                  </a:spcAft>
                  <a:buChar char="»"/>
                  <a:defRPr kumimoji="1" sz="2000">
                    <a:solidFill>
                      <a:schemeClr val="dk1"/>
                    </a:solidFill>
                    <a:latin typeface="+mn-lt"/>
                    <a:ea typeface="+mn-ea"/>
                    <a:cs typeface="+mn-cs"/>
                  </a:defRPr>
                </a:lvl9pPr>
              </a:lstStyle>
              <a:p>
                <a:pPr marL="0" indent="0">
                  <a:buFontTx/>
                  <a:buNone/>
                </a:pPr>
                <a:r>
                  <a:rPr lang="en-US" altLang="ja-JP" sz="2000" kern="0" dirty="0" smtClean="0"/>
                  <a:t>STEP A : </a:t>
                </a:r>
                <a:r>
                  <a:rPr lang="ja-JP" altLang="en-US" sz="2000" kern="0" dirty="0" smtClean="0"/>
                  <a:t>ベクトルの集合から</a:t>
                </a:r>
                <a:r>
                  <a:rPr lang="en-US" altLang="ja-JP" sz="2000" kern="0" dirty="0" smtClean="0"/>
                  <a:t> </a:t>
                </a:r>
                <a14:m>
                  <m:oMath xmlns:m="http://schemas.openxmlformats.org/officeDocument/2006/math">
                    <m:r>
                      <a:rPr lang="en-US" altLang="ja-JP" sz="2000" i="1" kern="0">
                        <a:latin typeface="Cambria Math" panose="02040503050406030204" pitchFamily="18" charset="0"/>
                      </a:rPr>
                      <m:t>𝐿</m:t>
                    </m:r>
                  </m:oMath>
                </a14:m>
                <a:r>
                  <a:rPr lang="ja-JP" altLang="en-US" sz="2000" kern="0" dirty="0">
                    <a:latin typeface="+mn-ea"/>
                  </a:rPr>
                  <a:t> 個のハッシュテーブル</a:t>
                </a:r>
                <a:r>
                  <a:rPr lang="ja-JP" altLang="en-US" sz="2000" kern="0" dirty="0" smtClean="0">
                    <a:latin typeface="+mn-ea"/>
                  </a:rPr>
                  <a:t>を作成</a:t>
                </a:r>
                <a:endParaRPr lang="en-US" altLang="ja-JP" sz="2000" kern="0" dirty="0" smtClean="0">
                  <a:latin typeface="+mn-ea"/>
                </a:endParaRPr>
              </a:p>
              <a:p>
                <a:pPr marL="0" indent="0">
                  <a:buFontTx/>
                  <a:buNone/>
                </a:pPr>
                <a:r>
                  <a:rPr lang="en-US" altLang="ja-JP" sz="2000" kern="0" dirty="0" smtClean="0"/>
                  <a:t>STEP B</a:t>
                </a:r>
                <a:r>
                  <a:rPr lang="ja-JP" altLang="en-US" sz="2000" kern="0" dirty="0">
                    <a:latin typeface="+mn-ea"/>
                  </a:rPr>
                  <a:t> </a:t>
                </a:r>
                <a:r>
                  <a:rPr lang="en-US" altLang="ja-JP" sz="2000" kern="0" dirty="0" smtClean="0">
                    <a:latin typeface="+mn-ea"/>
                  </a:rPr>
                  <a:t>: </a:t>
                </a:r>
                <a:r>
                  <a:rPr lang="ja-JP" altLang="en-US" sz="2000" kern="0" dirty="0" smtClean="0">
                    <a:latin typeface="+mn-ea"/>
                  </a:rPr>
                  <a:t>いずれかのハッシュテーブルで衝突するベクトルの</a:t>
                </a:r>
                <a:r>
                  <a:rPr lang="ja-JP" altLang="en-US" sz="2000" kern="0" dirty="0">
                    <a:latin typeface="+mn-ea"/>
                  </a:rPr>
                  <a:t>ペア</a:t>
                </a:r>
                <a:r>
                  <a:rPr lang="ja-JP" altLang="en-US" sz="2000" kern="0" dirty="0" smtClean="0">
                    <a:latin typeface="+mn-ea"/>
                  </a:rPr>
                  <a:t>をクローンペアの候補とする</a:t>
                </a:r>
                <a:endParaRPr lang="en-US" altLang="ja-JP" sz="2000" kern="0" dirty="0">
                  <a:latin typeface="+mn-ea"/>
                </a:endParaRPr>
              </a:p>
              <a:p>
                <a:pPr marL="0" indent="0">
                  <a:buFontTx/>
                  <a:buNone/>
                </a:pPr>
                <a:r>
                  <a:rPr lang="en-US" altLang="ja-JP" sz="2000" kern="0" dirty="0" smtClean="0"/>
                  <a:t>STEP C</a:t>
                </a:r>
                <a:r>
                  <a:rPr lang="ja-JP" altLang="en-US" sz="2000" kern="0" dirty="0" smtClean="0">
                    <a:latin typeface="+mn-ea"/>
                  </a:rPr>
                  <a:t> </a:t>
                </a:r>
                <a:r>
                  <a:rPr lang="en-US" altLang="ja-JP" sz="2000" kern="0" dirty="0" smtClean="0">
                    <a:latin typeface="+mn-ea"/>
                  </a:rPr>
                  <a:t>: </a:t>
                </a:r>
                <a:r>
                  <a:rPr lang="ja-JP" altLang="en-US" sz="2000" kern="0" dirty="0" smtClean="0">
                    <a:latin typeface="+mn-ea"/>
                  </a:rPr>
                  <a:t>すべてのクローンペアの候補の類似度を計算</a:t>
                </a:r>
                <a:endParaRPr lang="en-US" altLang="ja-JP" sz="2000" kern="0" dirty="0" smtClean="0">
                  <a:latin typeface="+mn-ea"/>
                </a:endParaRPr>
              </a:p>
            </p:txBody>
          </p:sp>
        </mc:Choice>
        <mc:Fallback xmlns="">
          <p:sp>
            <p:nvSpPr>
              <p:cNvPr id="13" name="コンテンツ プレースホルダー 2"/>
              <p:cNvSpPr txBox="1">
                <a:spLocks noRot="1" noChangeAspect="1" noMove="1" noResize="1" noEditPoints="1" noAdjustHandles="1" noChangeArrowheads="1" noChangeShapeType="1" noTextEdit="1"/>
              </p:cNvSpPr>
              <p:nvPr/>
            </p:nvSpPr>
            <p:spPr bwMode="auto">
              <a:xfrm>
                <a:off x="457200" y="1637836"/>
                <a:ext cx="8218488" cy="1512219"/>
              </a:xfrm>
              <a:prstGeom prst="rect">
                <a:avLst/>
              </a:prstGeom>
              <a:blipFill>
                <a:blip r:embed="rId4"/>
                <a:stretch>
                  <a:fillRect l="-592" t="-2381" b="-1587"/>
                </a:stretch>
              </a:blipFill>
              <a:ln w="25400" cap="flat" cmpd="sng" algn="ctr">
                <a:solidFill>
                  <a:schemeClr val="accent1"/>
                </a:solidFill>
                <a:prstDash val="solid"/>
                <a:miter lim="800000"/>
                <a:headEnd/>
                <a:tailEnd/>
              </a:ln>
            </p:spPr>
            <p:txBody>
              <a:bodyPr/>
              <a:lstStyle/>
              <a:p>
                <a:r>
                  <a:rPr lang="ja-JP" altLang="en-US">
                    <a:noFill/>
                  </a:rPr>
                  <a:t> </a:t>
                </a:r>
              </a:p>
            </p:txBody>
          </p:sp>
        </mc:Fallback>
      </mc:AlternateContent>
      <p:sp>
        <p:nvSpPr>
          <p:cNvPr id="14" name="テキスト ボックス 13"/>
          <p:cNvSpPr txBox="1"/>
          <p:nvPr/>
        </p:nvSpPr>
        <p:spPr>
          <a:xfrm>
            <a:off x="548337" y="3605670"/>
            <a:ext cx="1154483" cy="307777"/>
          </a:xfrm>
          <a:prstGeom prst="rect">
            <a:avLst/>
          </a:prstGeom>
          <a:noFill/>
        </p:spPr>
        <p:txBody>
          <a:bodyPr wrap="none" rtlCol="0">
            <a:spAutoFit/>
          </a:bodyPr>
          <a:lstStyle/>
          <a:p>
            <a:pPr algn="ctr"/>
            <a:r>
              <a:rPr kumimoji="1" lang="ja-JP" altLang="en-US" sz="1400" dirty="0" smtClean="0">
                <a:latin typeface="+mn-ea"/>
                <a:ea typeface="+mn-ea"/>
              </a:rPr>
              <a:t>ベクトル集合</a:t>
            </a:r>
            <a:endParaRPr kumimoji="1" lang="ja-JP" altLang="en-US" sz="1400" dirty="0">
              <a:latin typeface="+mn-ea"/>
              <a:ea typeface="+mn-ea"/>
            </a:endParaRPr>
          </a:p>
        </p:txBody>
      </p:sp>
      <p:sp>
        <p:nvSpPr>
          <p:cNvPr id="15" name="テキスト ボックス 14"/>
          <p:cNvSpPr txBox="1"/>
          <p:nvPr/>
        </p:nvSpPr>
        <p:spPr>
          <a:xfrm>
            <a:off x="2446822" y="3598671"/>
            <a:ext cx="1482160" cy="307777"/>
          </a:xfrm>
          <a:prstGeom prst="rect">
            <a:avLst/>
          </a:prstGeom>
          <a:noFill/>
        </p:spPr>
        <p:txBody>
          <a:bodyPr wrap="square" rtlCol="0">
            <a:spAutoFit/>
          </a:bodyPr>
          <a:lstStyle/>
          <a:p>
            <a:r>
              <a:rPr kumimoji="1" lang="ja-JP" altLang="en-US" sz="1400" dirty="0" smtClean="0">
                <a:latin typeface="+mn-ea"/>
                <a:ea typeface="+mn-ea"/>
              </a:rPr>
              <a:t>ハッシュテーブル</a:t>
            </a:r>
            <a:endParaRPr kumimoji="1" lang="ja-JP" altLang="en-US" sz="1400" dirty="0">
              <a:latin typeface="+mn-ea"/>
              <a:ea typeface="+mn-ea"/>
            </a:endParaRPr>
          </a:p>
        </p:txBody>
      </p:sp>
      <p:sp>
        <p:nvSpPr>
          <p:cNvPr id="16" name="テキスト ボックス 15"/>
          <p:cNvSpPr txBox="1"/>
          <p:nvPr/>
        </p:nvSpPr>
        <p:spPr>
          <a:xfrm>
            <a:off x="4644892" y="3662147"/>
            <a:ext cx="1683474" cy="307777"/>
          </a:xfrm>
          <a:prstGeom prst="rect">
            <a:avLst/>
          </a:prstGeom>
          <a:noFill/>
        </p:spPr>
        <p:txBody>
          <a:bodyPr wrap="none" rtlCol="0">
            <a:spAutoFit/>
          </a:bodyPr>
          <a:lstStyle/>
          <a:p>
            <a:pPr algn="ctr"/>
            <a:r>
              <a:rPr lang="ja-JP" altLang="en-US" sz="1400" dirty="0" smtClean="0">
                <a:latin typeface="+mn-ea"/>
                <a:ea typeface="+mn-ea"/>
              </a:rPr>
              <a:t>クローン</a:t>
            </a:r>
            <a:r>
              <a:rPr lang="ja-JP" altLang="en-US" sz="1400" dirty="0">
                <a:latin typeface="+mn-ea"/>
                <a:ea typeface="+mn-ea"/>
              </a:rPr>
              <a:t>ペア</a:t>
            </a:r>
            <a:r>
              <a:rPr lang="ja-JP" altLang="en-US" sz="1400" dirty="0" smtClean="0">
                <a:latin typeface="+mn-ea"/>
                <a:ea typeface="+mn-ea"/>
              </a:rPr>
              <a:t>の候補</a:t>
            </a:r>
            <a:endParaRPr kumimoji="1" lang="ja-JP" altLang="en-US" sz="1400" dirty="0">
              <a:latin typeface="+mn-ea"/>
              <a:ea typeface="+mn-ea"/>
            </a:endParaRPr>
          </a:p>
        </p:txBody>
      </p:sp>
      <p:sp>
        <p:nvSpPr>
          <p:cNvPr id="17" name="右矢印 16"/>
          <p:cNvSpPr/>
          <p:nvPr/>
        </p:nvSpPr>
        <p:spPr>
          <a:xfrm>
            <a:off x="1890930" y="4785838"/>
            <a:ext cx="522188" cy="555139"/>
          </a:xfrm>
          <a:prstGeom prst="rightArrow">
            <a:avLst/>
          </a:prstGeom>
          <a:solidFill>
            <a:srgbClr val="00B0F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8" name="テキスト ボックス 17"/>
          <p:cNvSpPr txBox="1"/>
          <p:nvPr/>
        </p:nvSpPr>
        <p:spPr>
          <a:xfrm>
            <a:off x="1733279" y="5690314"/>
            <a:ext cx="865943" cy="338554"/>
          </a:xfrm>
          <a:prstGeom prst="rect">
            <a:avLst/>
          </a:prstGeom>
          <a:noFill/>
        </p:spPr>
        <p:txBody>
          <a:bodyPr wrap="none" rtlCol="0">
            <a:spAutoFit/>
          </a:bodyPr>
          <a:lstStyle/>
          <a:p>
            <a:r>
              <a:rPr kumimoji="1" lang="en-US" altLang="ja-JP" sz="1600" dirty="0" smtClean="0">
                <a:latin typeface="+mn-ea"/>
                <a:ea typeface="+mn-ea"/>
              </a:rPr>
              <a:t>STEP</a:t>
            </a:r>
            <a:r>
              <a:rPr lang="en-US" altLang="ja-JP" sz="1600" dirty="0" smtClean="0">
                <a:latin typeface="+mn-ea"/>
                <a:ea typeface="+mn-ea"/>
              </a:rPr>
              <a:t> </a:t>
            </a:r>
            <a:r>
              <a:rPr lang="en-US" altLang="ja-JP" sz="1600" dirty="0">
                <a:latin typeface="+mn-ea"/>
                <a:ea typeface="+mn-ea"/>
              </a:rPr>
              <a:t>A</a:t>
            </a:r>
            <a:endParaRPr kumimoji="1" lang="ja-JP" altLang="en-US" sz="1600" dirty="0">
              <a:latin typeface="+mn-ea"/>
              <a:ea typeface="+mn-ea"/>
            </a:endParaRPr>
          </a:p>
        </p:txBody>
      </p:sp>
      <p:sp>
        <p:nvSpPr>
          <p:cNvPr id="19" name="テキスト ボックス 18"/>
          <p:cNvSpPr txBox="1"/>
          <p:nvPr/>
        </p:nvSpPr>
        <p:spPr>
          <a:xfrm>
            <a:off x="5913016" y="5639308"/>
            <a:ext cx="872355" cy="338554"/>
          </a:xfrm>
          <a:prstGeom prst="rect">
            <a:avLst/>
          </a:prstGeom>
          <a:noFill/>
        </p:spPr>
        <p:txBody>
          <a:bodyPr wrap="none" rtlCol="0">
            <a:spAutoFit/>
          </a:bodyPr>
          <a:lstStyle/>
          <a:p>
            <a:r>
              <a:rPr kumimoji="1" lang="en-US" altLang="ja-JP" sz="1600" dirty="0" smtClean="0">
                <a:latin typeface="+mn-ea"/>
                <a:ea typeface="+mn-ea"/>
              </a:rPr>
              <a:t>STEP</a:t>
            </a:r>
            <a:r>
              <a:rPr lang="en-US" altLang="ja-JP" sz="1600" dirty="0" smtClean="0">
                <a:latin typeface="+mn-ea"/>
                <a:ea typeface="+mn-ea"/>
              </a:rPr>
              <a:t> C</a:t>
            </a:r>
            <a:endParaRPr kumimoji="1" lang="ja-JP" altLang="en-US" sz="1600" dirty="0">
              <a:latin typeface="+mn-ea"/>
              <a:ea typeface="+mn-ea"/>
            </a:endParaRPr>
          </a:p>
        </p:txBody>
      </p:sp>
      <p:sp>
        <p:nvSpPr>
          <p:cNvPr id="20" name="右矢印 19"/>
          <p:cNvSpPr/>
          <p:nvPr/>
        </p:nvSpPr>
        <p:spPr>
          <a:xfrm>
            <a:off x="4218851" y="4787318"/>
            <a:ext cx="522188" cy="555139"/>
          </a:xfrm>
          <a:prstGeom prst="rightArrow">
            <a:avLst/>
          </a:prstGeom>
          <a:solidFill>
            <a:srgbClr val="00B0F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1" name="テキスト ボックス 20"/>
          <p:cNvSpPr txBox="1"/>
          <p:nvPr/>
        </p:nvSpPr>
        <p:spPr>
          <a:xfrm>
            <a:off x="4049939" y="5725781"/>
            <a:ext cx="867545" cy="338554"/>
          </a:xfrm>
          <a:prstGeom prst="rect">
            <a:avLst/>
          </a:prstGeom>
          <a:noFill/>
        </p:spPr>
        <p:txBody>
          <a:bodyPr wrap="none" rtlCol="0">
            <a:spAutoFit/>
          </a:bodyPr>
          <a:lstStyle/>
          <a:p>
            <a:r>
              <a:rPr kumimoji="1" lang="en-US" altLang="ja-JP" sz="1600" dirty="0" smtClean="0">
                <a:latin typeface="+mn-ea"/>
                <a:ea typeface="+mn-ea"/>
              </a:rPr>
              <a:t>STEP</a:t>
            </a:r>
            <a:r>
              <a:rPr lang="en-US" altLang="ja-JP" sz="1600" dirty="0" smtClean="0">
                <a:latin typeface="+mn-ea"/>
                <a:ea typeface="+mn-ea"/>
              </a:rPr>
              <a:t> B</a:t>
            </a:r>
            <a:endParaRPr kumimoji="1" lang="ja-JP" altLang="en-US" sz="1600" dirty="0">
              <a:latin typeface="+mn-ea"/>
              <a:ea typeface="+mn-ea"/>
            </a:endParaRPr>
          </a:p>
        </p:txBody>
      </p:sp>
      <p:sp>
        <p:nvSpPr>
          <p:cNvPr id="22" name="右矢印 21"/>
          <p:cNvSpPr/>
          <p:nvPr/>
        </p:nvSpPr>
        <p:spPr>
          <a:xfrm>
            <a:off x="6088099" y="4829573"/>
            <a:ext cx="522188" cy="555139"/>
          </a:xfrm>
          <a:prstGeom prst="rightArrow">
            <a:avLst/>
          </a:prstGeom>
          <a:solidFill>
            <a:srgbClr val="00B0F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mc:AlternateContent xmlns:mc="http://schemas.openxmlformats.org/markup-compatibility/2006" xmlns:a14="http://schemas.microsoft.com/office/drawing/2010/main">
        <mc:Choice Requires="a14">
          <p:sp>
            <p:nvSpPr>
              <p:cNvPr id="23" name="テキスト ボックス 22"/>
              <p:cNvSpPr txBox="1"/>
              <p:nvPr/>
            </p:nvSpPr>
            <p:spPr>
              <a:xfrm>
                <a:off x="298753" y="4840180"/>
                <a:ext cx="1676869"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kumimoji="1" lang="en-US" altLang="ja-JP" sz="1600" b="0" i="1" smtClean="0">
                              <a:latin typeface="Cambria Math" panose="02040503050406030204" pitchFamily="18" charset="0"/>
                              <a:ea typeface="+mn-ea"/>
                            </a:rPr>
                          </m:ctrlPr>
                        </m:sSubPr>
                        <m:e>
                          <m:r>
                            <a:rPr lang="en-US" altLang="ja-JP" sz="1600" i="1">
                              <a:latin typeface="Cambria Math" panose="02040503050406030204" pitchFamily="18" charset="0"/>
                            </a:rPr>
                            <m:t>𝑥</m:t>
                          </m:r>
                        </m:e>
                        <m:sub>
                          <m:r>
                            <a:rPr kumimoji="1" lang="en-US" altLang="ja-JP" sz="1600" b="0" i="1" smtClean="0">
                              <a:latin typeface="Cambria Math" panose="02040503050406030204" pitchFamily="18" charset="0"/>
                              <a:ea typeface="+mn-ea"/>
                            </a:rPr>
                            <m:t>1</m:t>
                          </m:r>
                        </m:sub>
                      </m:sSub>
                      <m:r>
                        <a:rPr kumimoji="1" lang="en-US" altLang="ja-JP" sz="1600" b="0" i="1" smtClean="0">
                          <a:latin typeface="Cambria Math" panose="02040503050406030204" pitchFamily="18" charset="0"/>
                          <a:ea typeface="+mn-ea"/>
                        </a:rPr>
                        <m:t>={</m:t>
                      </m:r>
                      <m:sSub>
                        <m:sSubPr>
                          <m:ctrlPr>
                            <a:rPr kumimoji="1" lang="en-US" altLang="ja-JP" sz="1600" b="0" i="1" smtClean="0">
                              <a:latin typeface="Cambria Math" panose="02040503050406030204" pitchFamily="18" charset="0"/>
                              <a:ea typeface="+mn-ea"/>
                            </a:rPr>
                          </m:ctrlPr>
                        </m:sSubPr>
                        <m:e>
                          <m:r>
                            <a:rPr kumimoji="1" lang="en-US" altLang="ja-JP" sz="1600" b="0" i="1" smtClean="0">
                              <a:latin typeface="Cambria Math" panose="02040503050406030204" pitchFamily="18" charset="0"/>
                              <a:ea typeface="+mn-ea"/>
                            </a:rPr>
                            <m:t>𝑎</m:t>
                          </m:r>
                        </m:e>
                        <m:sub>
                          <m:r>
                            <a:rPr kumimoji="1" lang="en-US" altLang="ja-JP" sz="1600" b="0" i="1" smtClean="0">
                              <a:latin typeface="Cambria Math" panose="02040503050406030204" pitchFamily="18" charset="0"/>
                              <a:ea typeface="+mn-ea"/>
                            </a:rPr>
                            <m:t>1</m:t>
                          </m:r>
                        </m:sub>
                      </m:sSub>
                      <m:r>
                        <a:rPr kumimoji="1" lang="en-US" altLang="ja-JP" sz="1600" b="0" i="1" smtClean="0">
                          <a:latin typeface="Cambria Math" panose="02040503050406030204" pitchFamily="18" charset="0"/>
                          <a:ea typeface="+mn-ea"/>
                        </a:rPr>
                        <m:t>, …, </m:t>
                      </m:r>
                      <m:sSub>
                        <m:sSubPr>
                          <m:ctrlPr>
                            <a:rPr kumimoji="1" lang="en-US" altLang="ja-JP" sz="1600" b="0" i="1" smtClean="0">
                              <a:latin typeface="Cambria Math" panose="02040503050406030204" pitchFamily="18" charset="0"/>
                              <a:ea typeface="+mn-ea"/>
                            </a:rPr>
                          </m:ctrlPr>
                        </m:sSubPr>
                        <m:e>
                          <m:r>
                            <a:rPr kumimoji="1" lang="en-US" altLang="ja-JP" sz="1600" b="0" i="1" smtClean="0">
                              <a:latin typeface="Cambria Math" panose="02040503050406030204" pitchFamily="18" charset="0"/>
                              <a:ea typeface="+mn-ea"/>
                            </a:rPr>
                            <m:t>𝑎</m:t>
                          </m:r>
                        </m:e>
                        <m:sub>
                          <m:r>
                            <a:rPr kumimoji="1" lang="en-US" altLang="ja-JP" sz="1600" b="0" i="1" smtClean="0">
                              <a:latin typeface="Cambria Math" panose="02040503050406030204" pitchFamily="18" charset="0"/>
                              <a:ea typeface="+mn-ea"/>
                            </a:rPr>
                            <m:t>𝑑</m:t>
                          </m:r>
                        </m:sub>
                      </m:sSub>
                      <m:r>
                        <a:rPr kumimoji="1" lang="en-US" altLang="ja-JP" sz="1600" b="0" i="1" smtClean="0">
                          <a:latin typeface="Cambria Math" panose="02040503050406030204" pitchFamily="18" charset="0"/>
                          <a:ea typeface="+mn-ea"/>
                        </a:rPr>
                        <m:t>}</m:t>
                      </m:r>
                    </m:oMath>
                  </m:oMathPara>
                </a14:m>
                <a:endParaRPr kumimoji="1" lang="en-US" altLang="ja-JP" sz="1200" dirty="0" smtClean="0">
                  <a:latin typeface="+mn-ea"/>
                  <a:ea typeface="+mn-ea"/>
                </a:endParaRPr>
              </a:p>
            </p:txBody>
          </p:sp>
        </mc:Choice>
        <mc:Fallback xmlns="">
          <p:sp>
            <p:nvSpPr>
              <p:cNvPr id="23" name="テキスト ボックス 22"/>
              <p:cNvSpPr txBox="1">
                <a:spLocks noRot="1" noChangeAspect="1" noMove="1" noResize="1" noEditPoints="1" noAdjustHandles="1" noChangeArrowheads="1" noChangeShapeType="1" noTextEdit="1"/>
              </p:cNvSpPr>
              <p:nvPr/>
            </p:nvSpPr>
            <p:spPr>
              <a:xfrm>
                <a:off x="298753" y="4840180"/>
                <a:ext cx="1676869" cy="338554"/>
              </a:xfrm>
              <a:prstGeom prst="rect">
                <a:avLst/>
              </a:prstGeom>
              <a:blipFill>
                <a:blip r:embed="rId5"/>
                <a:stretch>
                  <a:fillRect b="-12500"/>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24" name="テキスト ボックス 23"/>
              <p:cNvSpPr txBox="1"/>
              <p:nvPr/>
            </p:nvSpPr>
            <p:spPr>
              <a:xfrm>
                <a:off x="298753" y="5112370"/>
                <a:ext cx="1668662"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kumimoji="1" lang="en-US" altLang="ja-JP" sz="1600" b="0" i="1" smtClean="0">
                              <a:latin typeface="Cambria Math" panose="02040503050406030204" pitchFamily="18" charset="0"/>
                              <a:ea typeface="+mn-ea"/>
                            </a:rPr>
                          </m:ctrlPr>
                        </m:sSubPr>
                        <m:e>
                          <m:r>
                            <a:rPr kumimoji="1" lang="en-US" altLang="ja-JP" sz="1600" b="0" i="1" smtClean="0">
                              <a:latin typeface="Cambria Math" panose="02040503050406030204" pitchFamily="18" charset="0"/>
                              <a:ea typeface="+mn-ea"/>
                            </a:rPr>
                            <m:t>𝑥</m:t>
                          </m:r>
                        </m:e>
                        <m:sub>
                          <m:r>
                            <a:rPr kumimoji="1" lang="en-US" altLang="ja-JP" sz="1600" b="0" i="1" smtClean="0">
                              <a:latin typeface="Cambria Math" panose="02040503050406030204" pitchFamily="18" charset="0"/>
                              <a:ea typeface="+mn-ea"/>
                            </a:rPr>
                            <m:t>2</m:t>
                          </m:r>
                        </m:sub>
                      </m:sSub>
                      <m:r>
                        <a:rPr kumimoji="1" lang="en-US" altLang="ja-JP" sz="1600" b="0" i="1" smtClean="0">
                          <a:latin typeface="Cambria Math" panose="02040503050406030204" pitchFamily="18" charset="0"/>
                          <a:ea typeface="+mn-ea"/>
                        </a:rPr>
                        <m:t>={</m:t>
                      </m:r>
                      <m:sSub>
                        <m:sSubPr>
                          <m:ctrlPr>
                            <a:rPr kumimoji="1" lang="en-US" altLang="ja-JP" sz="1600" b="0" i="1" smtClean="0">
                              <a:latin typeface="Cambria Math" panose="02040503050406030204" pitchFamily="18" charset="0"/>
                              <a:ea typeface="+mn-ea"/>
                            </a:rPr>
                          </m:ctrlPr>
                        </m:sSubPr>
                        <m:e>
                          <m:r>
                            <a:rPr kumimoji="1" lang="en-US" altLang="ja-JP" sz="1600" b="0" i="1" smtClean="0">
                              <a:latin typeface="Cambria Math" panose="02040503050406030204" pitchFamily="18" charset="0"/>
                              <a:ea typeface="+mn-ea"/>
                            </a:rPr>
                            <m:t>𝑏</m:t>
                          </m:r>
                        </m:e>
                        <m:sub>
                          <m:r>
                            <a:rPr kumimoji="1" lang="en-US" altLang="ja-JP" sz="1600" b="0" i="1" smtClean="0">
                              <a:latin typeface="Cambria Math" panose="02040503050406030204" pitchFamily="18" charset="0"/>
                              <a:ea typeface="+mn-ea"/>
                            </a:rPr>
                            <m:t>1</m:t>
                          </m:r>
                        </m:sub>
                      </m:sSub>
                      <m:r>
                        <a:rPr kumimoji="1" lang="en-US" altLang="ja-JP" sz="1600" b="0" i="1" smtClean="0">
                          <a:latin typeface="Cambria Math" panose="02040503050406030204" pitchFamily="18" charset="0"/>
                          <a:ea typeface="+mn-ea"/>
                        </a:rPr>
                        <m:t>, …, </m:t>
                      </m:r>
                      <m:sSub>
                        <m:sSubPr>
                          <m:ctrlPr>
                            <a:rPr kumimoji="1" lang="en-US" altLang="ja-JP" sz="1600" b="0" i="1" smtClean="0">
                              <a:latin typeface="Cambria Math" panose="02040503050406030204" pitchFamily="18" charset="0"/>
                              <a:ea typeface="+mn-ea"/>
                            </a:rPr>
                          </m:ctrlPr>
                        </m:sSubPr>
                        <m:e>
                          <m:r>
                            <a:rPr kumimoji="1" lang="en-US" altLang="ja-JP" sz="1600" b="0" i="1" smtClean="0">
                              <a:latin typeface="Cambria Math" panose="02040503050406030204" pitchFamily="18" charset="0"/>
                              <a:ea typeface="+mn-ea"/>
                            </a:rPr>
                            <m:t>𝑏</m:t>
                          </m:r>
                        </m:e>
                        <m:sub>
                          <m:r>
                            <a:rPr kumimoji="1" lang="en-US" altLang="ja-JP" sz="1600" b="0" i="1" smtClean="0">
                              <a:latin typeface="Cambria Math" panose="02040503050406030204" pitchFamily="18" charset="0"/>
                              <a:ea typeface="+mn-ea"/>
                            </a:rPr>
                            <m:t>𝑑</m:t>
                          </m:r>
                        </m:sub>
                      </m:sSub>
                      <m:r>
                        <a:rPr kumimoji="1" lang="en-US" altLang="ja-JP" sz="1600" b="0" i="1" smtClean="0">
                          <a:latin typeface="Cambria Math" panose="02040503050406030204" pitchFamily="18" charset="0"/>
                          <a:ea typeface="+mn-ea"/>
                        </a:rPr>
                        <m:t>}</m:t>
                      </m:r>
                    </m:oMath>
                  </m:oMathPara>
                </a14:m>
                <a:endParaRPr kumimoji="1" lang="en-US" altLang="ja-JP" sz="1200" dirty="0" smtClean="0">
                  <a:latin typeface="+mn-ea"/>
                  <a:ea typeface="+mn-ea"/>
                </a:endParaRPr>
              </a:p>
            </p:txBody>
          </p:sp>
        </mc:Choice>
        <mc:Fallback xmlns="">
          <p:sp>
            <p:nvSpPr>
              <p:cNvPr id="24" name="テキスト ボックス 23"/>
              <p:cNvSpPr txBox="1">
                <a:spLocks noRot="1" noChangeAspect="1" noMove="1" noResize="1" noEditPoints="1" noAdjustHandles="1" noChangeArrowheads="1" noChangeShapeType="1" noTextEdit="1"/>
              </p:cNvSpPr>
              <p:nvPr/>
            </p:nvSpPr>
            <p:spPr>
              <a:xfrm>
                <a:off x="298753" y="5112370"/>
                <a:ext cx="1668662" cy="338554"/>
              </a:xfrm>
              <a:prstGeom prst="rect">
                <a:avLst/>
              </a:prstGeom>
              <a:blipFill>
                <a:blip r:embed="rId6"/>
                <a:stretch>
                  <a:fillRect b="-14545"/>
                </a:stretch>
              </a:blipFill>
            </p:spPr>
            <p:txBody>
              <a:bodyPr/>
              <a:lstStyle/>
              <a:p>
                <a:r>
                  <a:rPr lang="ja-JP" altLang="en-US">
                    <a:noFill/>
                  </a:rPr>
                  <a:t> </a:t>
                </a:r>
              </a:p>
            </p:txBody>
          </p:sp>
        </mc:Fallback>
      </mc:AlternateContent>
      <p:sp>
        <p:nvSpPr>
          <p:cNvPr id="25" name="テキスト ボックス 24"/>
          <p:cNvSpPr txBox="1"/>
          <p:nvPr/>
        </p:nvSpPr>
        <p:spPr>
          <a:xfrm rot="5400000">
            <a:off x="920141" y="5366625"/>
            <a:ext cx="389850" cy="338554"/>
          </a:xfrm>
          <a:prstGeom prst="rect">
            <a:avLst/>
          </a:prstGeom>
          <a:noFill/>
        </p:spPr>
        <p:txBody>
          <a:bodyPr wrap="none" rtlCol="0">
            <a:spAutoFit/>
          </a:bodyPr>
          <a:lstStyle/>
          <a:p>
            <a:r>
              <a:rPr lang="en-US" altLang="ja-JP" sz="1600" dirty="0">
                <a:latin typeface="+mn-ea"/>
                <a:ea typeface="+mn-ea"/>
              </a:rPr>
              <a:t>…</a:t>
            </a:r>
            <a:endParaRPr kumimoji="1" lang="ja-JP" altLang="en-US" sz="1600" dirty="0">
              <a:latin typeface="+mn-ea"/>
              <a:ea typeface="+mn-ea"/>
            </a:endParaRPr>
          </a:p>
        </p:txBody>
      </p:sp>
      <p:sp>
        <p:nvSpPr>
          <p:cNvPr id="26" name="フローチャート: 磁気ディスク 25"/>
          <p:cNvSpPr/>
          <p:nvPr/>
        </p:nvSpPr>
        <p:spPr>
          <a:xfrm>
            <a:off x="5142931" y="4321569"/>
            <a:ext cx="576134" cy="1409529"/>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フローチャート: 磁気ディスク 26"/>
          <p:cNvSpPr/>
          <p:nvPr/>
        </p:nvSpPr>
        <p:spPr>
          <a:xfrm>
            <a:off x="5295331" y="4473969"/>
            <a:ext cx="576134" cy="1409529"/>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mc:AlternateContent xmlns:mc="http://schemas.openxmlformats.org/markup-compatibility/2006" xmlns:a14="http://schemas.microsoft.com/office/drawing/2010/main">
        <mc:Choice Requires="a14">
          <p:sp>
            <p:nvSpPr>
              <p:cNvPr id="28" name="正方形/長方形 27"/>
              <p:cNvSpPr/>
              <p:nvPr/>
            </p:nvSpPr>
            <p:spPr>
              <a:xfrm>
                <a:off x="5395023" y="4887259"/>
                <a:ext cx="444481" cy="338554"/>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n-US" altLang="ja-JP" sz="1600" i="1" smtClean="0">
                              <a:latin typeface="Cambria Math" panose="02040503050406030204" pitchFamily="18" charset="0"/>
                            </a:rPr>
                          </m:ctrlPr>
                        </m:sSubPr>
                        <m:e>
                          <m:r>
                            <a:rPr lang="en-US" altLang="ja-JP" sz="1600" i="1">
                              <a:latin typeface="Cambria Math" panose="02040503050406030204" pitchFamily="18" charset="0"/>
                            </a:rPr>
                            <m:t>𝑥</m:t>
                          </m:r>
                        </m:e>
                        <m:sub>
                          <m:r>
                            <a:rPr lang="en-US" altLang="ja-JP" sz="1600" b="0" i="1" smtClean="0">
                              <a:latin typeface="Cambria Math" panose="02040503050406030204" pitchFamily="18" charset="0"/>
                            </a:rPr>
                            <m:t>4</m:t>
                          </m:r>
                        </m:sub>
                      </m:sSub>
                    </m:oMath>
                  </m:oMathPara>
                </a14:m>
                <a:endParaRPr lang="ja-JP" altLang="en-US" sz="1600" dirty="0"/>
              </a:p>
            </p:txBody>
          </p:sp>
        </mc:Choice>
        <mc:Fallback xmlns="">
          <p:sp>
            <p:nvSpPr>
              <p:cNvPr id="28" name="正方形/長方形 27"/>
              <p:cNvSpPr>
                <a:spLocks noRot="1" noChangeAspect="1" noMove="1" noResize="1" noEditPoints="1" noAdjustHandles="1" noChangeArrowheads="1" noChangeShapeType="1" noTextEdit="1"/>
              </p:cNvSpPr>
              <p:nvPr/>
            </p:nvSpPr>
            <p:spPr>
              <a:xfrm>
                <a:off x="5395023" y="4887259"/>
                <a:ext cx="444481" cy="338554"/>
              </a:xfrm>
              <a:prstGeom prst="rect">
                <a:avLst/>
              </a:prstGeom>
              <a:blipFill>
                <a:blip r:embed="rId7"/>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29" name="正方形/長方形 28"/>
              <p:cNvSpPr/>
              <p:nvPr/>
            </p:nvSpPr>
            <p:spPr>
              <a:xfrm>
                <a:off x="5395023" y="5150853"/>
                <a:ext cx="444481" cy="338554"/>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n-US" altLang="ja-JP" sz="1600" i="1" smtClean="0">
                              <a:latin typeface="Cambria Math" panose="02040503050406030204" pitchFamily="18" charset="0"/>
                            </a:rPr>
                          </m:ctrlPr>
                        </m:sSubPr>
                        <m:e>
                          <m:r>
                            <a:rPr lang="en-US" altLang="ja-JP" sz="1600" i="1">
                              <a:latin typeface="Cambria Math" panose="02040503050406030204" pitchFamily="18" charset="0"/>
                            </a:rPr>
                            <m:t>𝑥</m:t>
                          </m:r>
                        </m:e>
                        <m:sub>
                          <m:r>
                            <a:rPr lang="en-US" altLang="ja-JP" sz="1600" b="0" i="1" smtClean="0">
                              <a:latin typeface="Cambria Math" panose="02040503050406030204" pitchFamily="18" charset="0"/>
                            </a:rPr>
                            <m:t>6</m:t>
                          </m:r>
                        </m:sub>
                      </m:sSub>
                    </m:oMath>
                  </m:oMathPara>
                </a14:m>
                <a:endParaRPr lang="ja-JP" altLang="en-US" sz="1600" dirty="0"/>
              </a:p>
            </p:txBody>
          </p:sp>
        </mc:Choice>
        <mc:Fallback xmlns="">
          <p:sp>
            <p:nvSpPr>
              <p:cNvPr id="29" name="正方形/長方形 28"/>
              <p:cNvSpPr>
                <a:spLocks noRot="1" noChangeAspect="1" noMove="1" noResize="1" noEditPoints="1" noAdjustHandles="1" noChangeArrowheads="1" noChangeShapeType="1" noTextEdit="1"/>
              </p:cNvSpPr>
              <p:nvPr/>
            </p:nvSpPr>
            <p:spPr>
              <a:xfrm>
                <a:off x="5395023" y="5150853"/>
                <a:ext cx="444481" cy="338554"/>
              </a:xfrm>
              <a:prstGeom prst="rect">
                <a:avLst/>
              </a:prstGeom>
              <a:blipFill>
                <a:blip r:embed="rId8"/>
                <a:stretch>
                  <a:fillRect/>
                </a:stretch>
              </a:blipFill>
            </p:spPr>
            <p:txBody>
              <a:bodyPr/>
              <a:lstStyle/>
              <a:p>
                <a:r>
                  <a:rPr lang="ja-JP" altLang="en-US">
                    <a:noFill/>
                  </a:rPr>
                  <a:t> </a:t>
                </a:r>
              </a:p>
            </p:txBody>
          </p:sp>
        </mc:Fallback>
      </mc:AlternateContent>
      <p:sp>
        <p:nvSpPr>
          <p:cNvPr id="30" name="テキスト ボックス 29"/>
          <p:cNvSpPr txBox="1"/>
          <p:nvPr/>
        </p:nvSpPr>
        <p:spPr>
          <a:xfrm rot="5400000">
            <a:off x="5408073" y="5452038"/>
            <a:ext cx="389850" cy="338554"/>
          </a:xfrm>
          <a:prstGeom prst="rect">
            <a:avLst/>
          </a:prstGeom>
          <a:noFill/>
        </p:spPr>
        <p:txBody>
          <a:bodyPr wrap="none" rtlCol="0">
            <a:spAutoFit/>
          </a:bodyPr>
          <a:lstStyle/>
          <a:p>
            <a:r>
              <a:rPr lang="en-US" altLang="ja-JP" sz="1600" dirty="0">
                <a:latin typeface="+mn-ea"/>
                <a:ea typeface="+mn-ea"/>
              </a:rPr>
              <a:t>…</a:t>
            </a:r>
            <a:endParaRPr kumimoji="1" lang="ja-JP" altLang="en-US" sz="1600" dirty="0">
              <a:latin typeface="+mn-ea"/>
              <a:ea typeface="+mn-ea"/>
            </a:endParaRPr>
          </a:p>
        </p:txBody>
      </p:sp>
      <mc:AlternateContent xmlns:mc="http://schemas.openxmlformats.org/markup-compatibility/2006" xmlns:a14="http://schemas.microsoft.com/office/drawing/2010/main">
        <mc:Choice Requires="a14">
          <p:sp>
            <p:nvSpPr>
              <p:cNvPr id="31" name="テキスト ボックス 30"/>
              <p:cNvSpPr txBox="1"/>
              <p:nvPr/>
            </p:nvSpPr>
            <p:spPr>
              <a:xfrm>
                <a:off x="5433392" y="4512224"/>
                <a:ext cx="412228" cy="307777"/>
              </a:xfrm>
              <a:prstGeom prst="rect">
                <a:avLst/>
              </a:prstGeom>
              <a:noFill/>
            </p:spPr>
            <p:txBody>
              <a:bodyPr wrap="none" rtlCol="0">
                <a:spAutoFit/>
              </a:bodyPr>
              <a:lstStyle/>
              <a:p>
                <a:pPr algn="ctr"/>
                <a14:m>
                  <m:oMathPara xmlns:m="http://schemas.openxmlformats.org/officeDocument/2006/math">
                    <m:oMathParaPr>
                      <m:jc m:val="centerGroup"/>
                    </m:oMathParaPr>
                    <m:oMath xmlns:m="http://schemas.openxmlformats.org/officeDocument/2006/math">
                      <m:sSub>
                        <m:sSubPr>
                          <m:ctrlPr>
                            <a:rPr kumimoji="1" lang="en-US" altLang="ja-JP" sz="1400" b="0" i="1" smtClean="0">
                              <a:latin typeface="Cambria Math" panose="02040503050406030204" pitchFamily="18" charset="0"/>
                              <a:ea typeface="+mn-ea"/>
                            </a:rPr>
                          </m:ctrlPr>
                        </m:sSubPr>
                        <m:e>
                          <m:r>
                            <a:rPr kumimoji="1" lang="en-US" altLang="ja-JP" sz="1400" b="0" i="1" smtClean="0">
                              <a:latin typeface="Cambria Math" panose="02040503050406030204" pitchFamily="18" charset="0"/>
                              <a:ea typeface="+mn-ea"/>
                            </a:rPr>
                            <m:t>𝑥</m:t>
                          </m:r>
                        </m:e>
                        <m:sub>
                          <m:r>
                            <a:rPr kumimoji="1" lang="en-US" altLang="ja-JP" sz="1400" b="0" i="1" smtClean="0">
                              <a:latin typeface="Cambria Math" panose="02040503050406030204" pitchFamily="18" charset="0"/>
                              <a:ea typeface="+mn-ea"/>
                            </a:rPr>
                            <m:t>1</m:t>
                          </m:r>
                        </m:sub>
                      </m:sSub>
                    </m:oMath>
                  </m:oMathPara>
                </a14:m>
                <a:endParaRPr kumimoji="1" lang="ja-JP" altLang="en-US" sz="1400" dirty="0">
                  <a:latin typeface="+mn-ea"/>
                  <a:ea typeface="+mn-ea"/>
                </a:endParaRPr>
              </a:p>
            </p:txBody>
          </p:sp>
        </mc:Choice>
        <mc:Fallback xmlns="">
          <p:sp>
            <p:nvSpPr>
              <p:cNvPr id="31" name="テキスト ボックス 30"/>
              <p:cNvSpPr txBox="1">
                <a:spLocks noRot="1" noChangeAspect="1" noMove="1" noResize="1" noEditPoints="1" noAdjustHandles="1" noChangeArrowheads="1" noChangeShapeType="1" noTextEdit="1"/>
              </p:cNvSpPr>
              <p:nvPr/>
            </p:nvSpPr>
            <p:spPr>
              <a:xfrm>
                <a:off x="5433392" y="4512224"/>
                <a:ext cx="412228" cy="307777"/>
              </a:xfrm>
              <a:prstGeom prst="rect">
                <a:avLst/>
              </a:prstGeom>
              <a:blipFill>
                <a:blip r:embed="rId9"/>
                <a:stretch>
                  <a:fillRect/>
                </a:stretch>
              </a:blipFill>
            </p:spPr>
            <p:txBody>
              <a:bodyPr/>
              <a:lstStyle/>
              <a:p>
                <a:r>
                  <a:rPr lang="ja-JP" altLang="en-US">
                    <a:noFill/>
                  </a:rPr>
                  <a:t> </a:t>
                </a:r>
              </a:p>
            </p:txBody>
          </p:sp>
        </mc:Fallback>
      </mc:AlternateContent>
      <p:sp>
        <p:nvSpPr>
          <p:cNvPr id="32" name="日付プレースホルダー 31"/>
          <p:cNvSpPr>
            <a:spLocks noGrp="1"/>
          </p:cNvSpPr>
          <p:nvPr>
            <p:ph type="dt" sz="half" idx="10"/>
          </p:nvPr>
        </p:nvSpPr>
        <p:spPr/>
        <p:txBody>
          <a:bodyPr/>
          <a:lstStyle/>
          <a:p>
            <a:fld id="{05B4EA15-DA92-405C-93CE-F0D9ADF580D1}" type="datetime1">
              <a:rPr lang="ja-JP" altLang="en-US" smtClean="0"/>
              <a:t>2018/8/30</a:t>
            </a:fld>
            <a:endParaRPr lang="en-US" altLang="ja-JP"/>
          </a:p>
        </p:txBody>
      </p:sp>
    </p:spTree>
    <p:extLst>
      <p:ext uri="{BB962C8B-B14F-4D97-AF65-F5344CB8AC3E}">
        <p14:creationId xmlns:p14="http://schemas.microsoft.com/office/powerpoint/2010/main" val="31848948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LSH</a:t>
            </a:r>
            <a:r>
              <a:rPr lang="ja-JP" altLang="en-US" dirty="0" smtClean="0"/>
              <a:t>ライブラリ </a:t>
            </a:r>
            <a:r>
              <a:rPr lang="en-US" altLang="ja-JP" dirty="0" smtClean="0"/>
              <a:t>FALCONN[4]</a:t>
            </a:r>
            <a:endParaRPr kumimoji="1" lang="ja-JP" altLang="en-US" dirty="0"/>
          </a:p>
        </p:txBody>
      </p:sp>
      <p:sp>
        <p:nvSpPr>
          <p:cNvPr id="3" name="コンテンツ プレースホルダー 2"/>
          <p:cNvSpPr>
            <a:spLocks noGrp="1"/>
          </p:cNvSpPr>
          <p:nvPr>
            <p:ph idx="1"/>
          </p:nvPr>
        </p:nvSpPr>
        <p:spPr/>
        <p:txBody>
          <a:bodyPr/>
          <a:lstStyle/>
          <a:p>
            <a:r>
              <a:rPr lang="ja-JP" altLang="en-US" sz="2400" dirty="0" smtClean="0"/>
              <a:t>ブロッククローン検出法が用いる</a:t>
            </a:r>
            <a:r>
              <a:rPr lang="en-US" altLang="ja-JP" sz="2400" dirty="0" smtClean="0"/>
              <a:t>LSH</a:t>
            </a:r>
            <a:r>
              <a:rPr lang="ja-JP" altLang="en-US" sz="2400" dirty="0" smtClean="0"/>
              <a:t>ライブラリ</a:t>
            </a:r>
            <a:endParaRPr lang="en-US" altLang="ja-JP" sz="2400" dirty="0" smtClean="0"/>
          </a:p>
          <a:p>
            <a:endParaRPr lang="en-US" altLang="ja-JP" sz="2400" dirty="0" smtClean="0"/>
          </a:p>
          <a:p>
            <a:pPr marL="0" indent="0">
              <a:buNone/>
            </a:pPr>
            <a:r>
              <a:rPr lang="ja-JP" altLang="en-US" sz="2400" dirty="0" smtClean="0"/>
              <a:t>ブロッククローン検出が</a:t>
            </a:r>
            <a:r>
              <a:rPr lang="en-US" altLang="ja-JP" sz="2400" dirty="0" smtClean="0"/>
              <a:t>FALCONN</a:t>
            </a:r>
            <a:r>
              <a:rPr lang="ja-JP" altLang="en-US" sz="2400" dirty="0" smtClean="0"/>
              <a:t>を利用する理由</a:t>
            </a:r>
            <a:endParaRPr lang="en-US" altLang="ja-JP" sz="2400" dirty="0" smtClean="0"/>
          </a:p>
          <a:p>
            <a:r>
              <a:rPr lang="ja-JP" altLang="en-US" sz="2400" dirty="0" smtClean="0"/>
              <a:t>コサイン類似度に基づいて，類似するベクトルペアを検出</a:t>
            </a:r>
            <a:endParaRPr lang="en-US" altLang="ja-JP" sz="2400" dirty="0"/>
          </a:p>
          <a:p>
            <a:pPr lvl="1"/>
            <a:r>
              <a:rPr lang="ja-JP" altLang="en-US" sz="2000" dirty="0" smtClean="0"/>
              <a:t>他のコサイン類似度に基づいた</a:t>
            </a:r>
            <a:r>
              <a:rPr lang="en-US" altLang="ja-JP" sz="2000" dirty="0" smtClean="0"/>
              <a:t>LSH</a:t>
            </a:r>
            <a:r>
              <a:rPr lang="ja-JP" altLang="en-US" sz="2000" dirty="0" smtClean="0"/>
              <a:t>と比べて</a:t>
            </a:r>
            <a:r>
              <a:rPr lang="en-US" altLang="ja-JP" sz="2000" dirty="0" smtClean="0"/>
              <a:t/>
            </a:r>
            <a:br>
              <a:rPr lang="en-US" altLang="ja-JP" sz="2000" dirty="0" smtClean="0"/>
            </a:br>
            <a:r>
              <a:rPr lang="ja-JP" altLang="en-US" sz="2000" dirty="0"/>
              <a:t>高</a:t>
            </a:r>
            <a:r>
              <a:rPr lang="ja-JP" altLang="en-US" sz="2000" dirty="0" smtClean="0"/>
              <a:t>い衝突確率で高速に検出可能</a:t>
            </a:r>
            <a:endParaRPr lang="en-US" altLang="ja-JP" sz="2000" dirty="0" smtClean="0"/>
          </a:p>
          <a:p>
            <a:r>
              <a:rPr lang="ja-JP" altLang="en-US" sz="2400" dirty="0" smtClean="0"/>
              <a:t>疎なベクトル集合に適した</a:t>
            </a:r>
            <a:r>
              <a:rPr lang="en-US" altLang="ja-JP" sz="2400" dirty="0" smtClean="0"/>
              <a:t>LSH</a:t>
            </a:r>
          </a:p>
          <a:p>
            <a:pPr lvl="1"/>
            <a:r>
              <a:rPr lang="en-US" altLang="ja-JP" sz="2000" dirty="0" smtClean="0"/>
              <a:t>TF-IDF</a:t>
            </a:r>
            <a:r>
              <a:rPr lang="ja-JP" altLang="en-US" sz="2000" dirty="0" smtClean="0"/>
              <a:t>法で生成されたベクトルは疎なベクトルになりやすい</a:t>
            </a:r>
            <a:endParaRPr lang="en-US" altLang="ja-JP" sz="2000" dirty="0" smtClean="0"/>
          </a:p>
        </p:txBody>
      </p:sp>
      <p:sp>
        <p:nvSpPr>
          <p:cNvPr id="4" name="テキスト ボックス 3"/>
          <p:cNvSpPr txBox="1"/>
          <p:nvPr/>
        </p:nvSpPr>
        <p:spPr>
          <a:xfrm>
            <a:off x="2107277" y="6002001"/>
            <a:ext cx="4918334" cy="430887"/>
          </a:xfrm>
          <a:prstGeom prst="rect">
            <a:avLst/>
          </a:prstGeom>
          <a:solidFill>
            <a:srgbClr val="FFFF99"/>
          </a:solidFill>
          <a:ln>
            <a:solidFill>
              <a:schemeClr val="tx1"/>
            </a:solidFill>
          </a:ln>
        </p:spPr>
        <p:txBody>
          <a:bodyPr wrap="none" rtlCol="0">
            <a:spAutoFit/>
          </a:bodyPr>
          <a:lstStyle/>
          <a:p>
            <a:r>
              <a:rPr kumimoji="1" lang="en-US" altLang="ja-JP" sz="1100" dirty="0" smtClean="0">
                <a:latin typeface="+mn-lt"/>
                <a:ea typeface="+mn-ea"/>
              </a:rPr>
              <a:t>[4]</a:t>
            </a:r>
            <a:r>
              <a:rPr kumimoji="1" lang="en-US" altLang="ja-JP" sz="1100" dirty="0" err="1" smtClean="0">
                <a:latin typeface="+mn-lt"/>
                <a:ea typeface="+mn-ea"/>
              </a:rPr>
              <a:t>Andoni</a:t>
            </a:r>
            <a:r>
              <a:rPr kumimoji="1" lang="en-US" altLang="ja-JP" sz="1100" dirty="0" smtClean="0">
                <a:latin typeface="+mn-lt"/>
                <a:ea typeface="+mn-ea"/>
              </a:rPr>
              <a:t> et al, </a:t>
            </a:r>
            <a:r>
              <a:rPr lang="en-US" altLang="ja-JP" sz="1100" dirty="0" smtClean="0">
                <a:latin typeface="+mn-lt"/>
                <a:ea typeface="+mn-ea"/>
              </a:rPr>
              <a:t>Practical and Optimal LSH for Angular Distance, </a:t>
            </a:r>
            <a:r>
              <a:rPr lang="en-US" altLang="ja-JP" sz="1100" dirty="0">
                <a:latin typeface="+mn-lt"/>
                <a:ea typeface="+mn-ea"/>
              </a:rPr>
              <a:t>In NIPS'15</a:t>
            </a:r>
            <a:r>
              <a:rPr lang="en-US" altLang="ja-JP" sz="1100" dirty="0" smtClean="0">
                <a:latin typeface="+mn-lt"/>
                <a:ea typeface="+mn-ea"/>
              </a:rPr>
              <a:t>.</a:t>
            </a:r>
          </a:p>
          <a:p>
            <a:r>
              <a:rPr lang="en-US" altLang="ja-JP" sz="1100" dirty="0" smtClean="0">
                <a:latin typeface="+mn-lt"/>
                <a:ea typeface="+mn-ea"/>
              </a:rPr>
              <a:t>    http</a:t>
            </a:r>
            <a:r>
              <a:rPr lang="en-US" altLang="ja-JP" sz="1100" dirty="0">
                <a:latin typeface="+mn-lt"/>
                <a:ea typeface="+mn-ea"/>
              </a:rPr>
              <a:t>://www.mit.edu/~andoni/LSH/</a:t>
            </a:r>
            <a:endParaRPr kumimoji="1" lang="ja-JP" altLang="en-US" sz="1100" dirty="0">
              <a:latin typeface="+mn-lt"/>
              <a:ea typeface="+mn-ea"/>
            </a:endParaRPr>
          </a:p>
        </p:txBody>
      </p:sp>
      <p:sp>
        <p:nvSpPr>
          <p:cNvPr id="5" name="日付プレースホルダー 4"/>
          <p:cNvSpPr>
            <a:spLocks noGrp="1"/>
          </p:cNvSpPr>
          <p:nvPr>
            <p:ph type="dt" sz="half" idx="10"/>
          </p:nvPr>
        </p:nvSpPr>
        <p:spPr/>
        <p:txBody>
          <a:bodyPr/>
          <a:lstStyle/>
          <a:p>
            <a:fld id="{301B5218-EFE5-41CF-B167-C2C964DEEE05}" type="datetime1">
              <a:rPr lang="ja-JP" altLang="en-US" smtClean="0"/>
              <a:t>2018/8/30</a:t>
            </a:fld>
            <a:endParaRPr lang="en-US" altLang="ja-JP"/>
          </a:p>
        </p:txBody>
      </p:sp>
      <p:sp>
        <p:nvSpPr>
          <p:cNvPr id="6" name="スライド番号プレースホルダー 5"/>
          <p:cNvSpPr>
            <a:spLocks noGrp="1"/>
          </p:cNvSpPr>
          <p:nvPr>
            <p:ph type="sldNum" sz="quarter" idx="12"/>
          </p:nvPr>
        </p:nvSpPr>
        <p:spPr/>
        <p:txBody>
          <a:bodyPr/>
          <a:lstStyle/>
          <a:p>
            <a:fld id="{9F5033E9-932D-4E41-95C3-341F9A6DAE17}" type="slidenum">
              <a:rPr lang="en-US" altLang="ja-JP" smtClean="0"/>
              <a:pPr/>
              <a:t>24</a:t>
            </a:fld>
            <a:endParaRPr lang="en-US" altLang="ja-JP"/>
          </a:p>
        </p:txBody>
      </p:sp>
    </p:spTree>
    <p:extLst>
      <p:ext uri="{BB962C8B-B14F-4D97-AF65-F5344CB8AC3E}">
        <p14:creationId xmlns:p14="http://schemas.microsoft.com/office/powerpoint/2010/main" val="184713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4000" dirty="0" smtClean="0">
                <a:latin typeface="+mj-ea"/>
              </a:rPr>
              <a:t>コードクローンの分類</a:t>
            </a:r>
            <a:r>
              <a:rPr kumimoji="1" lang="en-US" altLang="ja-JP" sz="3600" dirty="0" smtClean="0">
                <a:latin typeface="+mj-ea"/>
              </a:rPr>
              <a:t>[1]</a:t>
            </a:r>
            <a:endParaRPr kumimoji="1" lang="ja-JP" altLang="en-US" sz="4000" dirty="0">
              <a:latin typeface="+mj-ea"/>
            </a:endParaRPr>
          </a:p>
        </p:txBody>
      </p:sp>
      <p:graphicFrame>
        <p:nvGraphicFramePr>
          <p:cNvPr id="6" name="コンテンツ プレースホルダー 5"/>
          <p:cNvGraphicFramePr>
            <a:graphicFrameLocks noGrp="1"/>
          </p:cNvGraphicFramePr>
          <p:nvPr>
            <p:ph idx="1"/>
            <p:extLst/>
          </p:nvPr>
        </p:nvGraphicFramePr>
        <p:xfrm>
          <a:off x="457200" y="1600200"/>
          <a:ext cx="8229600" cy="2392680"/>
        </p:xfrm>
        <a:graphic>
          <a:graphicData uri="http://schemas.openxmlformats.org/drawingml/2006/table">
            <a:tbl>
              <a:tblPr firstRow="1" bandRow="1">
                <a:tableStyleId>{5C22544A-7EE6-4342-B048-85BDC9FD1C3A}</a:tableStyleId>
              </a:tblPr>
              <a:tblGrid>
                <a:gridCol w="1487510">
                  <a:extLst>
                    <a:ext uri="{9D8B030D-6E8A-4147-A177-3AD203B41FA5}">
                      <a16:colId xmlns:a16="http://schemas.microsoft.com/office/drawing/2014/main" val="20000"/>
                    </a:ext>
                  </a:extLst>
                </a:gridCol>
                <a:gridCol w="6742090">
                  <a:extLst>
                    <a:ext uri="{9D8B030D-6E8A-4147-A177-3AD203B41FA5}">
                      <a16:colId xmlns:a16="http://schemas.microsoft.com/office/drawing/2014/main" val="20001"/>
                    </a:ext>
                  </a:extLst>
                </a:gridCol>
              </a:tblGrid>
              <a:tr h="370840">
                <a:tc>
                  <a:txBody>
                    <a:bodyPr/>
                    <a:lstStyle/>
                    <a:p>
                      <a:pPr algn="ctr"/>
                      <a:r>
                        <a:rPr kumimoji="1" lang="ja-JP" altLang="en-US" smtClean="0"/>
                        <a:t>分類</a:t>
                      </a:r>
                      <a:endParaRPr kumimoji="1" lang="ja-JP" altLang="en-US"/>
                    </a:p>
                  </a:txBody>
                  <a:tcPr/>
                </a:tc>
                <a:tc>
                  <a:txBody>
                    <a:bodyPr/>
                    <a:lstStyle/>
                    <a:p>
                      <a:pPr algn="ctr"/>
                      <a:r>
                        <a:rPr kumimoji="1" lang="ja-JP" altLang="en-US" smtClean="0"/>
                        <a:t>定義</a:t>
                      </a:r>
                      <a:endParaRPr kumimoji="1" lang="ja-JP" altLang="en-US"/>
                    </a:p>
                  </a:txBody>
                  <a:tcPr/>
                </a:tc>
                <a:extLst>
                  <a:ext uri="{0D108BD9-81ED-4DB2-BD59-A6C34878D82A}">
                    <a16:rowId xmlns:a16="http://schemas.microsoft.com/office/drawing/2014/main" val="10000"/>
                  </a:ext>
                </a:extLst>
              </a:tr>
              <a:tr h="370840">
                <a:tc>
                  <a:txBody>
                    <a:bodyPr/>
                    <a:lstStyle/>
                    <a:p>
                      <a:pPr algn="ctr"/>
                      <a:r>
                        <a:rPr kumimoji="1" lang="ja-JP" altLang="en-US" smtClean="0"/>
                        <a:t>タイプ１</a:t>
                      </a:r>
                      <a:endParaRPr kumimoji="1" lang="ja-JP" altLang="en-US"/>
                    </a:p>
                  </a:txBody>
                  <a:tcPr/>
                </a:tc>
                <a:tc>
                  <a:txBody>
                    <a:bodyPr/>
                    <a:lstStyle/>
                    <a:p>
                      <a:pPr algn="l"/>
                      <a:r>
                        <a:rPr kumimoji="1" lang="ja-JP" altLang="en-US" smtClean="0"/>
                        <a:t>空白，コメント，改行などのコーディングスタイルを除いて完全に一致する</a:t>
                      </a:r>
                      <a:endParaRPr kumimoji="1" lang="ja-JP" altLang="en-US"/>
                    </a:p>
                  </a:txBody>
                  <a:tcPr/>
                </a:tc>
                <a:extLst>
                  <a:ext uri="{0D108BD9-81ED-4DB2-BD59-A6C34878D82A}">
                    <a16:rowId xmlns:a16="http://schemas.microsoft.com/office/drawing/2014/main" val="10001"/>
                  </a:ext>
                </a:extLst>
              </a:tr>
              <a:tr h="370840">
                <a:tc>
                  <a:txBody>
                    <a:bodyPr/>
                    <a:lstStyle/>
                    <a:p>
                      <a:pPr algn="ctr"/>
                      <a:r>
                        <a:rPr kumimoji="1" lang="ja-JP" altLang="en-US" smtClean="0"/>
                        <a:t>タイプ２</a:t>
                      </a:r>
                      <a:endParaRPr kumimoji="1" lang="en-US" altLang="ja-JP" smtClean="0"/>
                    </a:p>
                  </a:txBody>
                  <a:tcPr/>
                </a:tc>
                <a:tc>
                  <a:txBody>
                    <a:bodyPr/>
                    <a:lstStyle/>
                    <a:p>
                      <a:pPr algn="l"/>
                      <a:r>
                        <a:rPr kumimoji="1" lang="ja-JP" altLang="en-US" smtClean="0"/>
                        <a:t>タイプ１の定義に加え，変数名などのユーザー定義名，型の違いを除いて一致する</a:t>
                      </a:r>
                      <a:endParaRPr kumimoji="1" lang="ja-JP" altLang="en-US"/>
                    </a:p>
                  </a:txBody>
                  <a:tcPr/>
                </a:tc>
                <a:extLst>
                  <a:ext uri="{0D108BD9-81ED-4DB2-BD59-A6C34878D82A}">
                    <a16:rowId xmlns:a16="http://schemas.microsoft.com/office/drawing/2014/main" val="10002"/>
                  </a:ext>
                </a:extLst>
              </a:tr>
              <a:tr h="370840">
                <a:tc>
                  <a:txBody>
                    <a:bodyPr/>
                    <a:lstStyle/>
                    <a:p>
                      <a:pPr algn="ctr"/>
                      <a:r>
                        <a:rPr kumimoji="1" lang="ja-JP" altLang="en-US" smtClean="0"/>
                        <a:t>タイプ３</a:t>
                      </a:r>
                      <a:endParaRPr kumimoji="1" lang="ja-JP" altLang="en-US"/>
                    </a:p>
                  </a:txBody>
                  <a:tcPr/>
                </a:tc>
                <a:tc>
                  <a:txBody>
                    <a:bodyPr/>
                    <a:lstStyle/>
                    <a:p>
                      <a:pPr algn="l"/>
                      <a:r>
                        <a:rPr kumimoji="1" lang="ja-JP" altLang="en-US" sz="1800" smtClean="0"/>
                        <a:t>タイプ２の定義に加え，文の挿入や削除，変更などが行われている</a:t>
                      </a:r>
                      <a:endParaRPr kumimoji="1" lang="ja-JP" altLang="en-US"/>
                    </a:p>
                  </a:txBody>
                  <a:tcPr/>
                </a:tc>
                <a:extLst>
                  <a:ext uri="{0D108BD9-81ED-4DB2-BD59-A6C34878D82A}">
                    <a16:rowId xmlns:a16="http://schemas.microsoft.com/office/drawing/2014/main" val="10003"/>
                  </a:ext>
                </a:extLst>
              </a:tr>
              <a:tr h="370840">
                <a:tc>
                  <a:txBody>
                    <a:bodyPr/>
                    <a:lstStyle/>
                    <a:p>
                      <a:pPr algn="ctr"/>
                      <a:r>
                        <a:rPr kumimoji="1" lang="ja-JP" altLang="en-US" smtClean="0"/>
                        <a:t>タイプ４</a:t>
                      </a:r>
                      <a:endParaRPr kumimoji="1" lang="ja-JP" altLang="en-US"/>
                    </a:p>
                  </a:txBody>
                  <a:tcPr/>
                </a:tc>
                <a:tc>
                  <a:txBody>
                    <a:bodyPr/>
                    <a:lstStyle/>
                    <a:p>
                      <a:pPr algn="l"/>
                      <a:r>
                        <a:rPr kumimoji="1" lang="ja-JP" altLang="en-US" dirty="0" smtClean="0"/>
                        <a:t>構文上は異なるが，類似した処理を行う</a:t>
                      </a:r>
                      <a:endParaRPr kumimoji="1" lang="ja-JP" altLang="en-US" dirty="0"/>
                    </a:p>
                  </a:txBody>
                  <a:tcPr/>
                </a:tc>
                <a:extLst>
                  <a:ext uri="{0D108BD9-81ED-4DB2-BD59-A6C34878D82A}">
                    <a16:rowId xmlns:a16="http://schemas.microsoft.com/office/drawing/2014/main" val="10004"/>
                  </a:ext>
                </a:extLst>
              </a:tr>
            </a:tbl>
          </a:graphicData>
        </a:graphic>
      </p:graphicFrame>
      <p:sp>
        <p:nvSpPr>
          <p:cNvPr id="7" name="テキスト ボックス 6"/>
          <p:cNvSpPr txBox="1"/>
          <p:nvPr/>
        </p:nvSpPr>
        <p:spPr>
          <a:xfrm>
            <a:off x="817166" y="5563673"/>
            <a:ext cx="45719" cy="369332"/>
          </a:xfrm>
          <a:prstGeom prst="rect">
            <a:avLst/>
          </a:prstGeom>
          <a:noFill/>
        </p:spPr>
        <p:txBody>
          <a:bodyPr wrap="square" rtlCol="0">
            <a:spAutoFit/>
          </a:bodyPr>
          <a:lstStyle/>
          <a:p>
            <a:endParaRPr kumimoji="1" lang="ja-JP" altLang="en-US">
              <a:latin typeface="+mj-ea"/>
              <a:ea typeface="+mj-ea"/>
            </a:endParaRPr>
          </a:p>
        </p:txBody>
      </p:sp>
      <p:sp>
        <p:nvSpPr>
          <p:cNvPr id="8" name="テキスト ボックス 7"/>
          <p:cNvSpPr txBox="1"/>
          <p:nvPr/>
        </p:nvSpPr>
        <p:spPr>
          <a:xfrm>
            <a:off x="738697" y="5671395"/>
            <a:ext cx="7535353" cy="523220"/>
          </a:xfrm>
          <a:prstGeom prst="rect">
            <a:avLst/>
          </a:prstGeom>
          <a:solidFill>
            <a:srgbClr val="FFFF99"/>
          </a:solidFill>
          <a:ln>
            <a:solidFill>
              <a:schemeClr val="tx1"/>
            </a:solidFill>
          </a:ln>
        </p:spPr>
        <p:txBody>
          <a:bodyPr wrap="square" rtlCol="0">
            <a:spAutoFit/>
          </a:bodyPr>
          <a:lstStyle/>
          <a:p>
            <a:pPr>
              <a:tabLst>
                <a:tab pos="269875" algn="l"/>
              </a:tabLst>
            </a:pPr>
            <a:r>
              <a:rPr lang="en-US" altLang="ja-JP" sz="1400" smtClean="0">
                <a:solidFill>
                  <a:schemeClr val="tx1">
                    <a:lumMod val="75000"/>
                    <a:lumOff val="25000"/>
                  </a:schemeClr>
                </a:solidFill>
                <a:latin typeface="+mj-ea"/>
                <a:ea typeface="+mj-ea"/>
              </a:rPr>
              <a:t>[1] Roy </a:t>
            </a:r>
            <a:r>
              <a:rPr lang="en-US" altLang="ja-JP" sz="1400">
                <a:solidFill>
                  <a:schemeClr val="tx1">
                    <a:lumMod val="75000"/>
                    <a:lumOff val="25000"/>
                  </a:schemeClr>
                </a:solidFill>
                <a:latin typeface="+mj-ea"/>
                <a:ea typeface="+mj-ea"/>
              </a:rPr>
              <a:t>et, al., Comparison and Evaluation of Code Clone Detection </a:t>
            </a:r>
            <a:r>
              <a:rPr lang="en-US" altLang="ja-JP" sz="1400" smtClean="0">
                <a:solidFill>
                  <a:schemeClr val="tx1">
                    <a:lumMod val="75000"/>
                    <a:lumOff val="25000"/>
                  </a:schemeClr>
                </a:solidFill>
                <a:latin typeface="+mj-ea"/>
                <a:ea typeface="+mj-ea"/>
              </a:rPr>
              <a:t>Techniques </a:t>
            </a:r>
            <a:r>
              <a:rPr lang="en-US" altLang="ja-JP" sz="1400">
                <a:solidFill>
                  <a:schemeClr val="tx1">
                    <a:lumMod val="75000"/>
                    <a:lumOff val="25000"/>
                  </a:schemeClr>
                </a:solidFill>
                <a:latin typeface="+mj-ea"/>
                <a:ea typeface="+mj-ea"/>
              </a:rPr>
              <a:t>and Tools</a:t>
            </a:r>
            <a:r>
              <a:rPr lang="en-US" altLang="ja-JP" sz="1400" smtClean="0">
                <a:solidFill>
                  <a:schemeClr val="tx1">
                    <a:lumMod val="75000"/>
                    <a:lumOff val="25000"/>
                  </a:schemeClr>
                </a:solidFill>
                <a:latin typeface="+mj-ea"/>
                <a:ea typeface="+mj-ea"/>
              </a:rPr>
              <a:t>:</a:t>
            </a:r>
          </a:p>
          <a:p>
            <a:pPr>
              <a:tabLst>
                <a:tab pos="269875" algn="l"/>
              </a:tabLst>
            </a:pPr>
            <a:r>
              <a:rPr lang="en-US" altLang="ja-JP" sz="1400" smtClean="0">
                <a:solidFill>
                  <a:schemeClr val="tx1">
                    <a:lumMod val="75000"/>
                    <a:lumOff val="25000"/>
                  </a:schemeClr>
                </a:solidFill>
                <a:latin typeface="+mj-ea"/>
                <a:ea typeface="+mj-ea"/>
              </a:rPr>
              <a:t> </a:t>
            </a:r>
            <a:r>
              <a:rPr lang="en-US" altLang="ja-JP" sz="1400">
                <a:solidFill>
                  <a:schemeClr val="tx1">
                    <a:lumMod val="75000"/>
                    <a:lumOff val="25000"/>
                  </a:schemeClr>
                </a:solidFill>
                <a:latin typeface="+mj-ea"/>
                <a:ea typeface="+mj-ea"/>
              </a:rPr>
              <a:t>A Qualitative Approach, </a:t>
            </a:r>
            <a:r>
              <a:rPr lang="en-US" altLang="ja-JP" sz="1400" smtClean="0">
                <a:solidFill>
                  <a:schemeClr val="tx1">
                    <a:lumMod val="75000"/>
                    <a:lumOff val="25000"/>
                  </a:schemeClr>
                </a:solidFill>
                <a:latin typeface="+mj-ea"/>
                <a:ea typeface="+mj-ea"/>
              </a:rPr>
              <a:t>Science </a:t>
            </a:r>
            <a:r>
              <a:rPr lang="en-US" altLang="ja-JP" sz="1400">
                <a:solidFill>
                  <a:schemeClr val="tx1">
                    <a:lumMod val="75000"/>
                    <a:lumOff val="25000"/>
                  </a:schemeClr>
                </a:solidFill>
                <a:latin typeface="+mj-ea"/>
                <a:ea typeface="+mj-ea"/>
              </a:rPr>
              <a:t>of Computer Programming, vol. 74, no. 7, pp. 470-495, 2009.</a:t>
            </a:r>
            <a:endParaRPr lang="ja-JP" altLang="en-US" sz="1400">
              <a:solidFill>
                <a:schemeClr val="tx1">
                  <a:lumMod val="75000"/>
                  <a:lumOff val="25000"/>
                </a:schemeClr>
              </a:solidFill>
              <a:latin typeface="+mj-ea"/>
              <a:ea typeface="+mj-ea"/>
            </a:endParaRPr>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25</a:t>
            </a:fld>
            <a:endParaRPr lang="en-US" altLang="ja-JP"/>
          </a:p>
        </p:txBody>
      </p:sp>
      <p:sp>
        <p:nvSpPr>
          <p:cNvPr id="4" name="日付プレースホルダー 3"/>
          <p:cNvSpPr>
            <a:spLocks noGrp="1"/>
          </p:cNvSpPr>
          <p:nvPr>
            <p:ph type="dt" sz="half" idx="10"/>
          </p:nvPr>
        </p:nvSpPr>
        <p:spPr/>
        <p:txBody>
          <a:bodyPr/>
          <a:lstStyle/>
          <a:p>
            <a:fld id="{777C931F-6A3F-4A18-9CBB-8A7BA177C11F}" type="datetime1">
              <a:rPr lang="ja-JP" altLang="en-US" smtClean="0"/>
              <a:t>2018/8/30</a:t>
            </a:fld>
            <a:endParaRPr lang="en-US" altLang="ja-JP"/>
          </a:p>
        </p:txBody>
      </p:sp>
    </p:spTree>
    <p:extLst>
      <p:ext uri="{BB962C8B-B14F-4D97-AF65-F5344CB8AC3E}">
        <p14:creationId xmlns:p14="http://schemas.microsoft.com/office/powerpoint/2010/main" val="37482110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閾値の変化に伴う計算時間の調査</a:t>
            </a:r>
            <a:endParaRPr kumimoji="1" lang="ja-JP" altLang="en-US" dirty="0"/>
          </a:p>
        </p:txBody>
      </p:sp>
      <mc:AlternateContent xmlns:mc="http://schemas.openxmlformats.org/markup-compatibility/2006" xmlns:a14="http://schemas.microsoft.com/office/drawing/2010/main">
        <mc:Choice Requires="a14">
          <p:graphicFrame>
            <p:nvGraphicFramePr>
              <p:cNvPr id="7" name="コンテンツ プレースホルダー 6"/>
              <p:cNvGraphicFramePr>
                <a:graphicFrameLocks noGrp="1"/>
              </p:cNvGraphicFramePr>
              <p:nvPr>
                <p:ph idx="1"/>
                <p:extLst/>
              </p:nvPr>
            </p:nvGraphicFramePr>
            <p:xfrm>
              <a:off x="457200" y="5129332"/>
              <a:ext cx="8229600" cy="741680"/>
            </p:xfrm>
            <a:graphic>
              <a:graphicData uri="http://schemas.openxmlformats.org/drawingml/2006/table">
                <a:tbl>
                  <a:tblPr firstRow="1" bandRow="1">
                    <a:tableStyleId>{21E4AEA4-8DFA-4A89-87EB-49C32662AFE0}</a:tableStyleId>
                  </a:tblPr>
                  <a:tblGrid>
                    <a:gridCol w="1645920">
                      <a:extLst>
                        <a:ext uri="{9D8B030D-6E8A-4147-A177-3AD203B41FA5}">
                          <a16:colId xmlns:a16="http://schemas.microsoft.com/office/drawing/2014/main" val="1165626457"/>
                        </a:ext>
                      </a:extLst>
                    </a:gridCol>
                    <a:gridCol w="1645920">
                      <a:extLst>
                        <a:ext uri="{9D8B030D-6E8A-4147-A177-3AD203B41FA5}">
                          <a16:colId xmlns:a16="http://schemas.microsoft.com/office/drawing/2014/main" val="3288096223"/>
                        </a:ext>
                      </a:extLst>
                    </a:gridCol>
                    <a:gridCol w="1645920">
                      <a:extLst>
                        <a:ext uri="{9D8B030D-6E8A-4147-A177-3AD203B41FA5}">
                          <a16:colId xmlns:a16="http://schemas.microsoft.com/office/drawing/2014/main" val="3398333593"/>
                        </a:ext>
                      </a:extLst>
                    </a:gridCol>
                    <a:gridCol w="1645920">
                      <a:extLst>
                        <a:ext uri="{9D8B030D-6E8A-4147-A177-3AD203B41FA5}">
                          <a16:colId xmlns:a16="http://schemas.microsoft.com/office/drawing/2014/main" val="310896070"/>
                        </a:ext>
                      </a:extLst>
                    </a:gridCol>
                    <a:gridCol w="1645920">
                      <a:extLst>
                        <a:ext uri="{9D8B030D-6E8A-4147-A177-3AD203B41FA5}">
                          <a16:colId xmlns:a16="http://schemas.microsoft.com/office/drawing/2014/main" val="2976338242"/>
                        </a:ext>
                      </a:extLst>
                    </a:gridCol>
                  </a:tblGrid>
                  <a:tr h="370840">
                    <a:tc>
                      <a:txBody>
                        <a:bodyPr/>
                        <a:lstStyle/>
                        <a:p>
                          <a:pPr algn="ctr"/>
                          <a:r>
                            <a:rPr kumimoji="1" lang="ja-JP" altLang="en-US" dirty="0" smtClean="0"/>
                            <a:t>類似度</a:t>
                          </a:r>
                          <a:endParaRPr kumimoji="1" lang="ja-JP" altLang="en-US" dirty="0"/>
                        </a:p>
                      </a:txBody>
                      <a:tcPr anchor="ctr"/>
                    </a:tc>
                    <a:tc>
                      <a:txBody>
                        <a:bodyPr/>
                        <a:lstStyle/>
                        <a:p>
                          <a:pPr algn="ctr"/>
                          <a:r>
                            <a:rPr kumimoji="1" lang="en-US" altLang="ja-JP" dirty="0" smtClean="0"/>
                            <a:t>0.2</a:t>
                          </a:r>
                          <a:endParaRPr kumimoji="1" lang="ja-JP" altLang="en-US" dirty="0"/>
                        </a:p>
                      </a:txBody>
                      <a:tcPr anchor="ctr"/>
                    </a:tc>
                    <a:tc>
                      <a:txBody>
                        <a:bodyPr/>
                        <a:lstStyle/>
                        <a:p>
                          <a:pPr algn="ctr"/>
                          <a:r>
                            <a:rPr kumimoji="1" lang="en-US" altLang="ja-JP" dirty="0" smtClean="0"/>
                            <a:t>0.5</a:t>
                          </a:r>
                          <a:endParaRPr kumimoji="1" lang="ja-JP" altLang="en-US" dirty="0"/>
                        </a:p>
                      </a:txBody>
                      <a:tcPr anchor="ctr"/>
                    </a:tc>
                    <a:tc>
                      <a:txBody>
                        <a:bodyPr/>
                        <a:lstStyle/>
                        <a:p>
                          <a:pPr algn="ctr"/>
                          <a:r>
                            <a:rPr kumimoji="1" lang="en-US" altLang="ja-JP" dirty="0" smtClean="0"/>
                            <a:t>0.9</a:t>
                          </a:r>
                          <a:endParaRPr kumimoji="1" lang="ja-JP" altLang="en-US" dirty="0"/>
                        </a:p>
                      </a:txBody>
                      <a:tcPr anchor="ctr"/>
                    </a:tc>
                    <a:tc>
                      <a:txBody>
                        <a:bodyPr/>
                        <a:lstStyle/>
                        <a:p>
                          <a:pPr algn="ctr"/>
                          <a:r>
                            <a:rPr kumimoji="1" lang="en-US" altLang="ja-JP" dirty="0" smtClean="0"/>
                            <a:t>0.99</a:t>
                          </a:r>
                          <a:endParaRPr kumimoji="1" lang="ja-JP" altLang="en-US" dirty="0"/>
                        </a:p>
                      </a:txBody>
                      <a:tcPr anchor="ctr"/>
                    </a:tc>
                    <a:extLst>
                      <a:ext uri="{0D108BD9-81ED-4DB2-BD59-A6C34878D82A}">
                        <a16:rowId xmlns:a16="http://schemas.microsoft.com/office/drawing/2014/main" val="4203698372"/>
                      </a:ext>
                    </a:extLst>
                  </a:tr>
                  <a:tr h="370840">
                    <a:tc>
                      <a:txBody>
                        <a:bodyPr/>
                        <a:lstStyle/>
                        <a:p>
                          <a:pPr algn="ctr"/>
                          <a14:m>
                            <m:oMathPara xmlns:m="http://schemas.openxmlformats.org/officeDocument/2006/math">
                              <m:oMathParaPr>
                                <m:jc m:val="centerGroup"/>
                              </m:oMathParaPr>
                              <m:oMath xmlns:m="http://schemas.openxmlformats.org/officeDocument/2006/math">
                                <m:r>
                                  <a:rPr kumimoji="1" lang="en-US" altLang="ja-JP" b="0" i="1" smtClean="0">
                                    <a:latin typeface="Cambria Math" panose="02040503050406030204" pitchFamily="18" charset="0"/>
                                  </a:rPr>
                                  <m:t>𝐿</m:t>
                                </m:r>
                              </m:oMath>
                            </m:oMathPara>
                          </a14:m>
                          <a:endParaRPr kumimoji="1" lang="ja-JP" altLang="en-US" dirty="0"/>
                        </a:p>
                      </a:txBody>
                      <a:tcPr anchor="ctr"/>
                    </a:tc>
                    <a:tc>
                      <a:txBody>
                        <a:bodyPr/>
                        <a:lstStyle/>
                        <a:p>
                          <a:pPr algn="ctr"/>
                          <a:r>
                            <a:rPr kumimoji="1" lang="en-US" altLang="ja-JP" dirty="0" smtClean="0"/>
                            <a:t>466</a:t>
                          </a:r>
                        </a:p>
                      </a:txBody>
                      <a:tcPr anchor="ctr"/>
                    </a:tc>
                    <a:tc>
                      <a:txBody>
                        <a:bodyPr/>
                        <a:lstStyle/>
                        <a:p>
                          <a:pPr algn="ctr"/>
                          <a:r>
                            <a:rPr kumimoji="1" lang="en-US" altLang="ja-JP" dirty="0" smtClean="0"/>
                            <a:t>45</a:t>
                          </a:r>
                          <a:endParaRPr kumimoji="1" lang="ja-JP" altLang="en-US" dirty="0"/>
                        </a:p>
                      </a:txBody>
                      <a:tcPr anchor="ctr"/>
                    </a:tc>
                    <a:tc>
                      <a:txBody>
                        <a:bodyPr/>
                        <a:lstStyle/>
                        <a:p>
                          <a:pPr algn="ctr"/>
                          <a:r>
                            <a:rPr kumimoji="1" lang="en-US" altLang="ja-JP" dirty="0" smtClean="0"/>
                            <a:t>4</a:t>
                          </a:r>
                          <a:endParaRPr kumimoji="1" lang="ja-JP" altLang="en-US" dirty="0"/>
                        </a:p>
                      </a:txBody>
                      <a:tcPr anchor="ctr"/>
                    </a:tc>
                    <a:tc>
                      <a:txBody>
                        <a:bodyPr/>
                        <a:lstStyle/>
                        <a:p>
                          <a:pPr algn="ctr"/>
                          <a:r>
                            <a:rPr kumimoji="1" lang="en-US" altLang="ja-JP" dirty="0" smtClean="0"/>
                            <a:t>2</a:t>
                          </a:r>
                          <a:endParaRPr kumimoji="1" lang="ja-JP" altLang="en-US" dirty="0"/>
                        </a:p>
                      </a:txBody>
                      <a:tcPr anchor="ctr"/>
                    </a:tc>
                    <a:extLst>
                      <a:ext uri="{0D108BD9-81ED-4DB2-BD59-A6C34878D82A}">
                        <a16:rowId xmlns:a16="http://schemas.microsoft.com/office/drawing/2014/main" val="373606657"/>
                      </a:ext>
                    </a:extLst>
                  </a:tr>
                </a:tbl>
              </a:graphicData>
            </a:graphic>
          </p:graphicFrame>
        </mc:Choice>
        <mc:Fallback xmlns="">
          <p:graphicFrame>
            <p:nvGraphicFramePr>
              <p:cNvPr id="7" name="コンテンツ プレースホルダー 6"/>
              <p:cNvGraphicFramePr>
                <a:graphicFrameLocks noGrp="1"/>
              </p:cNvGraphicFramePr>
              <p:nvPr>
                <p:ph idx="1"/>
                <p:extLst>
                  <p:ext uri="{D42A27DB-BD31-4B8C-83A1-F6EECF244321}">
                    <p14:modId xmlns:p14="http://schemas.microsoft.com/office/powerpoint/2010/main" val="867506331"/>
                  </p:ext>
                </p:extLst>
              </p:nvPr>
            </p:nvGraphicFramePr>
            <p:xfrm>
              <a:off x="457200" y="5129332"/>
              <a:ext cx="8229600" cy="741680"/>
            </p:xfrm>
            <a:graphic>
              <a:graphicData uri="http://schemas.openxmlformats.org/drawingml/2006/table">
                <a:tbl>
                  <a:tblPr firstRow="1" bandRow="1">
                    <a:tableStyleId>{21E4AEA4-8DFA-4A89-87EB-49C32662AFE0}</a:tableStyleId>
                  </a:tblPr>
                  <a:tblGrid>
                    <a:gridCol w="1645920">
                      <a:extLst>
                        <a:ext uri="{9D8B030D-6E8A-4147-A177-3AD203B41FA5}">
                          <a16:colId xmlns:a16="http://schemas.microsoft.com/office/drawing/2014/main" val="1165626457"/>
                        </a:ext>
                      </a:extLst>
                    </a:gridCol>
                    <a:gridCol w="1645920">
                      <a:extLst>
                        <a:ext uri="{9D8B030D-6E8A-4147-A177-3AD203B41FA5}">
                          <a16:colId xmlns:a16="http://schemas.microsoft.com/office/drawing/2014/main" val="3288096223"/>
                        </a:ext>
                      </a:extLst>
                    </a:gridCol>
                    <a:gridCol w="1645920">
                      <a:extLst>
                        <a:ext uri="{9D8B030D-6E8A-4147-A177-3AD203B41FA5}">
                          <a16:colId xmlns:a16="http://schemas.microsoft.com/office/drawing/2014/main" val="3398333593"/>
                        </a:ext>
                      </a:extLst>
                    </a:gridCol>
                    <a:gridCol w="1645920">
                      <a:extLst>
                        <a:ext uri="{9D8B030D-6E8A-4147-A177-3AD203B41FA5}">
                          <a16:colId xmlns:a16="http://schemas.microsoft.com/office/drawing/2014/main" val="310896070"/>
                        </a:ext>
                      </a:extLst>
                    </a:gridCol>
                    <a:gridCol w="1645920">
                      <a:extLst>
                        <a:ext uri="{9D8B030D-6E8A-4147-A177-3AD203B41FA5}">
                          <a16:colId xmlns:a16="http://schemas.microsoft.com/office/drawing/2014/main" val="2976338242"/>
                        </a:ext>
                      </a:extLst>
                    </a:gridCol>
                  </a:tblGrid>
                  <a:tr h="370840">
                    <a:tc>
                      <a:txBody>
                        <a:bodyPr/>
                        <a:lstStyle/>
                        <a:p>
                          <a:pPr algn="ctr"/>
                          <a:r>
                            <a:rPr kumimoji="1" lang="ja-JP" altLang="en-US" dirty="0" smtClean="0"/>
                            <a:t>類似度</a:t>
                          </a:r>
                          <a:endParaRPr kumimoji="1" lang="ja-JP" altLang="en-US" dirty="0"/>
                        </a:p>
                      </a:txBody>
                      <a:tcPr anchor="ctr"/>
                    </a:tc>
                    <a:tc>
                      <a:txBody>
                        <a:bodyPr/>
                        <a:lstStyle/>
                        <a:p>
                          <a:pPr algn="ctr"/>
                          <a:r>
                            <a:rPr kumimoji="1" lang="en-US" altLang="ja-JP" dirty="0" smtClean="0"/>
                            <a:t>0.2</a:t>
                          </a:r>
                          <a:endParaRPr kumimoji="1" lang="ja-JP" altLang="en-US" dirty="0"/>
                        </a:p>
                      </a:txBody>
                      <a:tcPr anchor="ctr"/>
                    </a:tc>
                    <a:tc>
                      <a:txBody>
                        <a:bodyPr/>
                        <a:lstStyle/>
                        <a:p>
                          <a:pPr algn="ctr"/>
                          <a:r>
                            <a:rPr kumimoji="1" lang="en-US" altLang="ja-JP" dirty="0" smtClean="0"/>
                            <a:t>0.5</a:t>
                          </a:r>
                          <a:endParaRPr kumimoji="1" lang="ja-JP" altLang="en-US" dirty="0"/>
                        </a:p>
                      </a:txBody>
                      <a:tcPr anchor="ctr"/>
                    </a:tc>
                    <a:tc>
                      <a:txBody>
                        <a:bodyPr/>
                        <a:lstStyle/>
                        <a:p>
                          <a:pPr algn="ctr"/>
                          <a:r>
                            <a:rPr kumimoji="1" lang="en-US" altLang="ja-JP" dirty="0" smtClean="0"/>
                            <a:t>0.9</a:t>
                          </a:r>
                          <a:endParaRPr kumimoji="1" lang="ja-JP" altLang="en-US" dirty="0"/>
                        </a:p>
                      </a:txBody>
                      <a:tcPr anchor="ctr"/>
                    </a:tc>
                    <a:tc>
                      <a:txBody>
                        <a:bodyPr/>
                        <a:lstStyle/>
                        <a:p>
                          <a:pPr algn="ctr"/>
                          <a:r>
                            <a:rPr kumimoji="1" lang="en-US" altLang="ja-JP" dirty="0" smtClean="0"/>
                            <a:t>0.99</a:t>
                          </a:r>
                          <a:endParaRPr kumimoji="1" lang="ja-JP" altLang="en-US" dirty="0"/>
                        </a:p>
                      </a:txBody>
                      <a:tcPr anchor="ctr"/>
                    </a:tc>
                    <a:extLst>
                      <a:ext uri="{0D108BD9-81ED-4DB2-BD59-A6C34878D82A}">
                        <a16:rowId xmlns:a16="http://schemas.microsoft.com/office/drawing/2014/main" val="4203698372"/>
                      </a:ext>
                    </a:extLst>
                  </a:tr>
                  <a:tr h="370840">
                    <a:tc>
                      <a:txBody>
                        <a:bodyPr/>
                        <a:lstStyle/>
                        <a:p>
                          <a:endParaRPr lang="ja-JP"/>
                        </a:p>
                      </a:txBody>
                      <a:tcPr anchor="ctr">
                        <a:blipFill>
                          <a:blip r:embed="rId2"/>
                          <a:stretch>
                            <a:fillRect l="-741" t="-113115" r="-401852" b="-24590"/>
                          </a:stretch>
                        </a:blipFill>
                      </a:tcPr>
                    </a:tc>
                    <a:tc>
                      <a:txBody>
                        <a:bodyPr/>
                        <a:lstStyle/>
                        <a:p>
                          <a:pPr algn="ctr"/>
                          <a:r>
                            <a:rPr kumimoji="1" lang="en-US" altLang="ja-JP" dirty="0" smtClean="0"/>
                            <a:t>466</a:t>
                          </a:r>
                        </a:p>
                      </a:txBody>
                      <a:tcPr anchor="ctr"/>
                    </a:tc>
                    <a:tc>
                      <a:txBody>
                        <a:bodyPr/>
                        <a:lstStyle/>
                        <a:p>
                          <a:pPr algn="ctr"/>
                          <a:r>
                            <a:rPr kumimoji="1" lang="en-US" altLang="ja-JP" dirty="0" smtClean="0"/>
                            <a:t>45</a:t>
                          </a:r>
                          <a:endParaRPr kumimoji="1" lang="ja-JP" altLang="en-US" dirty="0"/>
                        </a:p>
                      </a:txBody>
                      <a:tcPr anchor="ctr"/>
                    </a:tc>
                    <a:tc>
                      <a:txBody>
                        <a:bodyPr/>
                        <a:lstStyle/>
                        <a:p>
                          <a:pPr algn="ctr"/>
                          <a:r>
                            <a:rPr kumimoji="1" lang="en-US" altLang="ja-JP" dirty="0" smtClean="0"/>
                            <a:t>4</a:t>
                          </a:r>
                          <a:endParaRPr kumimoji="1" lang="ja-JP" altLang="en-US" dirty="0"/>
                        </a:p>
                      </a:txBody>
                      <a:tcPr anchor="ctr"/>
                    </a:tc>
                    <a:tc>
                      <a:txBody>
                        <a:bodyPr/>
                        <a:lstStyle/>
                        <a:p>
                          <a:pPr algn="ctr"/>
                          <a:r>
                            <a:rPr kumimoji="1" lang="en-US" altLang="ja-JP" dirty="0" smtClean="0"/>
                            <a:t>2</a:t>
                          </a:r>
                          <a:endParaRPr kumimoji="1" lang="ja-JP" altLang="en-US" dirty="0"/>
                        </a:p>
                      </a:txBody>
                      <a:tcPr anchor="ctr"/>
                    </a:tc>
                    <a:extLst>
                      <a:ext uri="{0D108BD9-81ED-4DB2-BD59-A6C34878D82A}">
                        <a16:rowId xmlns:a16="http://schemas.microsoft.com/office/drawing/2014/main" val="373606657"/>
                      </a:ext>
                    </a:extLst>
                  </a:tr>
                </a:tbl>
              </a:graphicData>
            </a:graphic>
          </p:graphicFrame>
        </mc:Fallback>
      </mc:AlternateContent>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26</a:t>
            </a:fld>
            <a:endParaRPr lang="en-US" altLang="ja-JP"/>
          </a:p>
        </p:txBody>
      </p:sp>
      <p:graphicFrame>
        <p:nvGraphicFramePr>
          <p:cNvPr id="6" name="グラフ 5"/>
          <p:cNvGraphicFramePr>
            <a:graphicFrameLocks/>
          </p:cNvGraphicFramePr>
          <p:nvPr>
            <p:extLst/>
          </p:nvPr>
        </p:nvGraphicFramePr>
        <p:xfrm>
          <a:off x="2393231" y="1634333"/>
          <a:ext cx="4540970" cy="3137694"/>
        </p:xfrm>
        <a:graphic>
          <a:graphicData uri="http://schemas.openxmlformats.org/drawingml/2006/chart">
            <c:chart xmlns:c="http://schemas.openxmlformats.org/drawingml/2006/chart" xmlns:r="http://schemas.openxmlformats.org/officeDocument/2006/relationships" r:id="rId3"/>
          </a:graphicData>
        </a:graphic>
      </p:graphicFrame>
      <p:sp>
        <p:nvSpPr>
          <p:cNvPr id="8" name="コンテンツ プレースホルダー 2"/>
          <p:cNvSpPr txBox="1">
            <a:spLocks/>
          </p:cNvSpPr>
          <p:nvPr/>
        </p:nvSpPr>
        <p:spPr bwMode="auto">
          <a:xfrm>
            <a:off x="548916" y="5871012"/>
            <a:ext cx="8229600" cy="437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8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000">
                <a:solidFill>
                  <a:schemeClr val="tx1"/>
                </a:solidFill>
                <a:latin typeface="+mn-lt"/>
                <a:ea typeface="+mn-ea"/>
              </a:defRPr>
            </a:lvl3pPr>
            <a:lvl4pPr marL="1600200" indent="-228600" algn="l" rtl="0" eaLnBrk="1" fontAlgn="base" hangingPunct="1">
              <a:spcBef>
                <a:spcPct val="20000"/>
              </a:spcBef>
              <a:spcAft>
                <a:spcPct val="0"/>
              </a:spcAft>
              <a:buChar char="–"/>
              <a:defRPr kumimoji="1" sz="1800">
                <a:solidFill>
                  <a:schemeClr val="tx1"/>
                </a:solidFill>
                <a:latin typeface="+mn-lt"/>
                <a:ea typeface="+mn-ea"/>
              </a:defRPr>
            </a:lvl4pPr>
            <a:lvl5pPr marL="2057400" indent="-228600" algn="l" rtl="0" eaLnBrk="1" fontAlgn="base" hangingPunct="1">
              <a:spcBef>
                <a:spcPct val="20000"/>
              </a:spcBef>
              <a:spcAft>
                <a:spcPct val="0"/>
              </a:spcAft>
              <a:buChar char="»"/>
              <a:defRPr kumimoji="1" sz="18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2000" kern="0" dirty="0" smtClean="0"/>
              <a:t>類似度の閾値が低すぎる時，膨大な数のハッシュテーブルが必要になる</a:t>
            </a:r>
          </a:p>
        </p:txBody>
      </p:sp>
      <p:sp>
        <p:nvSpPr>
          <p:cNvPr id="9" name="テキスト ボックス 8"/>
          <p:cNvSpPr txBox="1"/>
          <p:nvPr/>
        </p:nvSpPr>
        <p:spPr>
          <a:xfrm>
            <a:off x="457200" y="4766014"/>
            <a:ext cx="6449201" cy="369332"/>
          </a:xfrm>
          <a:prstGeom prst="rect">
            <a:avLst/>
          </a:prstGeom>
          <a:noFill/>
        </p:spPr>
        <p:txBody>
          <a:bodyPr wrap="none" rtlCol="0">
            <a:spAutoFit/>
          </a:bodyPr>
          <a:lstStyle/>
          <a:p>
            <a:r>
              <a:rPr lang="ja-JP" altLang="en-US" kern="0" dirty="0"/>
              <a:t>目標再現率 </a:t>
            </a:r>
            <a:r>
              <a:rPr lang="en-US" altLang="ja-JP" kern="0" dirty="0"/>
              <a:t>0.99 </a:t>
            </a:r>
            <a:r>
              <a:rPr lang="ja-JP" altLang="en-US" kern="0" dirty="0"/>
              <a:t>を満たす</a:t>
            </a:r>
            <a:r>
              <a:rPr lang="ja-JP" altLang="en-US" kern="0" dirty="0" smtClean="0"/>
              <a:t>ために必要なハッシュテーブルの数</a:t>
            </a:r>
            <a:endParaRPr kumimoji="1" lang="ja-JP" altLang="en-US" dirty="0"/>
          </a:p>
        </p:txBody>
      </p:sp>
      <mc:AlternateContent xmlns:mc="http://schemas.openxmlformats.org/markup-compatibility/2006" xmlns:a14="http://schemas.microsoft.com/office/drawing/2010/main">
        <mc:Choice Requires="a14">
          <p:sp>
            <p:nvSpPr>
              <p:cNvPr id="10" name="テキスト ボックス 9"/>
              <p:cNvSpPr txBox="1"/>
              <p:nvPr/>
            </p:nvSpPr>
            <p:spPr>
              <a:xfrm>
                <a:off x="685800" y="1634333"/>
                <a:ext cx="1206036"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pPr/>
                <a14:m>
                  <m:oMathPara xmlns:m="http://schemas.openxmlformats.org/officeDocument/2006/math">
                    <m:oMathParaPr>
                      <m:jc m:val="centerGroup"/>
                    </m:oMathParaPr>
                    <m:oMath xmlns:m="http://schemas.openxmlformats.org/officeDocument/2006/math">
                      <m:r>
                        <a:rPr kumimoji="1" lang="en-US" altLang="ja-JP" b="0" i="1" smtClean="0">
                          <a:latin typeface="Cambria Math" panose="02040503050406030204" pitchFamily="18" charset="0"/>
                        </a:rPr>
                        <m:t>𝑇</m:t>
                      </m:r>
                      <m:r>
                        <a:rPr kumimoji="1" lang="en-US" altLang="ja-JP" b="0" i="1" smtClean="0">
                          <a:latin typeface="Cambria Math" panose="02040503050406030204" pitchFamily="18" charset="0"/>
                        </a:rPr>
                        <m:t>=1024</m:t>
                      </m:r>
                    </m:oMath>
                  </m:oMathPara>
                </a14:m>
                <a:endParaRPr kumimoji="1" lang="ja-JP" altLang="en-US" dirty="0"/>
              </a:p>
            </p:txBody>
          </p:sp>
        </mc:Choice>
        <mc:Fallback xmlns="">
          <p:sp>
            <p:nvSpPr>
              <p:cNvPr id="10" name="テキスト ボックス 9"/>
              <p:cNvSpPr txBox="1">
                <a:spLocks noRot="1" noChangeAspect="1" noMove="1" noResize="1" noEditPoints="1" noAdjustHandles="1" noChangeArrowheads="1" noChangeShapeType="1" noTextEdit="1"/>
              </p:cNvSpPr>
              <p:nvPr/>
            </p:nvSpPr>
            <p:spPr>
              <a:xfrm>
                <a:off x="685800" y="1634333"/>
                <a:ext cx="1206036" cy="369332"/>
              </a:xfrm>
              <a:prstGeom prst="rect">
                <a:avLst/>
              </a:prstGeom>
              <a:blipFill>
                <a:blip r:embed="rId4"/>
                <a:stretch>
                  <a:fillRect/>
                </a:stretch>
              </a:blipFill>
            </p:spPr>
            <p:txBody>
              <a:bodyPr/>
              <a:lstStyle/>
              <a:p>
                <a:r>
                  <a:rPr lang="ja-JP" altLang="en-US">
                    <a:noFill/>
                  </a:rPr>
                  <a:t> </a:t>
                </a:r>
              </a:p>
            </p:txBody>
          </p:sp>
        </mc:Fallback>
      </mc:AlternateContent>
      <p:sp>
        <p:nvSpPr>
          <p:cNvPr id="11" name="日付プレースホルダー 10"/>
          <p:cNvSpPr>
            <a:spLocks noGrp="1"/>
          </p:cNvSpPr>
          <p:nvPr>
            <p:ph type="dt" sz="half" idx="10"/>
          </p:nvPr>
        </p:nvSpPr>
        <p:spPr/>
        <p:txBody>
          <a:bodyPr/>
          <a:lstStyle/>
          <a:p>
            <a:fld id="{4D5E233E-D4B0-4CA5-9F35-6D50A3E7A39F}" type="datetime1">
              <a:rPr lang="ja-JP" altLang="en-US" smtClean="0"/>
              <a:t>2018/8/30</a:t>
            </a:fld>
            <a:endParaRPr lang="en-US" altLang="ja-JP"/>
          </a:p>
        </p:txBody>
      </p:sp>
    </p:spTree>
    <p:extLst>
      <p:ext uri="{BB962C8B-B14F-4D97-AF65-F5344CB8AC3E}">
        <p14:creationId xmlns:p14="http://schemas.microsoft.com/office/powerpoint/2010/main" val="16100316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閾値の変化</a:t>
            </a:r>
            <a:r>
              <a:rPr lang="ja-JP" altLang="en-US" dirty="0"/>
              <a:t>に伴う計算時間の調査</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27</a:t>
            </a:fld>
            <a:endParaRPr lang="en-US" altLang="ja-JP"/>
          </a:p>
        </p:txBody>
      </p:sp>
      <p:graphicFrame>
        <p:nvGraphicFramePr>
          <p:cNvPr id="6" name="グラフ 5"/>
          <p:cNvGraphicFramePr>
            <a:graphicFrameLocks/>
          </p:cNvGraphicFramePr>
          <p:nvPr>
            <p:extLst/>
          </p:nvPr>
        </p:nvGraphicFramePr>
        <p:xfrm>
          <a:off x="2190362" y="1609627"/>
          <a:ext cx="4752164" cy="3167874"/>
        </p:xfrm>
        <a:graphic>
          <a:graphicData uri="http://schemas.openxmlformats.org/drawingml/2006/chart">
            <c:chart xmlns:c="http://schemas.openxmlformats.org/drawingml/2006/chart" xmlns:r="http://schemas.openxmlformats.org/officeDocument/2006/relationships" r:id="rId2"/>
          </a:graphicData>
        </a:graphic>
      </p:graphicFrame>
      <mc:AlternateContent xmlns:mc="http://schemas.openxmlformats.org/markup-compatibility/2006" xmlns:a14="http://schemas.microsoft.com/office/drawing/2010/main">
        <mc:Choice Requires="a14">
          <p:graphicFrame>
            <p:nvGraphicFramePr>
              <p:cNvPr id="7" name="コンテンツ プレースホルダー 6"/>
              <p:cNvGraphicFramePr>
                <a:graphicFrameLocks/>
              </p:cNvGraphicFramePr>
              <p:nvPr>
                <p:extLst/>
              </p:nvPr>
            </p:nvGraphicFramePr>
            <p:xfrm>
              <a:off x="457200" y="5138083"/>
              <a:ext cx="8229600" cy="741680"/>
            </p:xfrm>
            <a:graphic>
              <a:graphicData uri="http://schemas.openxmlformats.org/drawingml/2006/table">
                <a:tbl>
                  <a:tblPr firstRow="1" bandRow="1">
                    <a:tableStyleId>{21E4AEA4-8DFA-4A89-87EB-49C32662AFE0}</a:tableStyleId>
                  </a:tblPr>
                  <a:tblGrid>
                    <a:gridCol w="1645920">
                      <a:extLst>
                        <a:ext uri="{9D8B030D-6E8A-4147-A177-3AD203B41FA5}">
                          <a16:colId xmlns:a16="http://schemas.microsoft.com/office/drawing/2014/main" val="1165626457"/>
                        </a:ext>
                      </a:extLst>
                    </a:gridCol>
                    <a:gridCol w="1645920">
                      <a:extLst>
                        <a:ext uri="{9D8B030D-6E8A-4147-A177-3AD203B41FA5}">
                          <a16:colId xmlns:a16="http://schemas.microsoft.com/office/drawing/2014/main" val="3288096223"/>
                        </a:ext>
                      </a:extLst>
                    </a:gridCol>
                    <a:gridCol w="1645920">
                      <a:extLst>
                        <a:ext uri="{9D8B030D-6E8A-4147-A177-3AD203B41FA5}">
                          <a16:colId xmlns:a16="http://schemas.microsoft.com/office/drawing/2014/main" val="3398333593"/>
                        </a:ext>
                      </a:extLst>
                    </a:gridCol>
                    <a:gridCol w="1645920">
                      <a:extLst>
                        <a:ext uri="{9D8B030D-6E8A-4147-A177-3AD203B41FA5}">
                          <a16:colId xmlns:a16="http://schemas.microsoft.com/office/drawing/2014/main" val="310896070"/>
                        </a:ext>
                      </a:extLst>
                    </a:gridCol>
                    <a:gridCol w="1645920">
                      <a:extLst>
                        <a:ext uri="{9D8B030D-6E8A-4147-A177-3AD203B41FA5}">
                          <a16:colId xmlns:a16="http://schemas.microsoft.com/office/drawing/2014/main" val="2976338242"/>
                        </a:ext>
                      </a:extLst>
                    </a:gridCol>
                  </a:tblGrid>
                  <a:tr h="370840">
                    <a:tc>
                      <a:txBody>
                        <a:bodyPr/>
                        <a:lstStyle/>
                        <a:p>
                          <a:pPr algn="ctr"/>
                          <a:r>
                            <a:rPr kumimoji="1" lang="ja-JP" altLang="en-US" dirty="0" smtClean="0"/>
                            <a:t>類似度</a:t>
                          </a:r>
                          <a:endParaRPr kumimoji="1" lang="ja-JP" altLang="en-US" dirty="0"/>
                        </a:p>
                      </a:txBody>
                      <a:tcPr anchor="ctr"/>
                    </a:tc>
                    <a:tc>
                      <a:txBody>
                        <a:bodyPr/>
                        <a:lstStyle/>
                        <a:p>
                          <a:pPr algn="ctr"/>
                          <a:r>
                            <a:rPr kumimoji="1" lang="en-US" altLang="ja-JP" dirty="0" smtClean="0"/>
                            <a:t>0.2</a:t>
                          </a:r>
                          <a:endParaRPr kumimoji="1" lang="ja-JP" altLang="en-US" dirty="0"/>
                        </a:p>
                      </a:txBody>
                      <a:tcPr anchor="ctr"/>
                    </a:tc>
                    <a:tc>
                      <a:txBody>
                        <a:bodyPr/>
                        <a:lstStyle/>
                        <a:p>
                          <a:pPr algn="ctr"/>
                          <a:r>
                            <a:rPr kumimoji="1" lang="en-US" altLang="ja-JP" dirty="0" smtClean="0"/>
                            <a:t>0.5</a:t>
                          </a:r>
                          <a:endParaRPr kumimoji="1" lang="ja-JP" altLang="en-US" dirty="0"/>
                        </a:p>
                      </a:txBody>
                      <a:tcPr anchor="ctr"/>
                    </a:tc>
                    <a:tc>
                      <a:txBody>
                        <a:bodyPr/>
                        <a:lstStyle/>
                        <a:p>
                          <a:pPr algn="ctr"/>
                          <a:r>
                            <a:rPr kumimoji="1" lang="en-US" altLang="ja-JP" dirty="0" smtClean="0"/>
                            <a:t>0.9</a:t>
                          </a:r>
                          <a:endParaRPr kumimoji="1" lang="ja-JP" altLang="en-US" dirty="0"/>
                        </a:p>
                      </a:txBody>
                      <a:tcPr anchor="ctr"/>
                    </a:tc>
                    <a:tc>
                      <a:txBody>
                        <a:bodyPr/>
                        <a:lstStyle/>
                        <a:p>
                          <a:pPr algn="ctr"/>
                          <a:r>
                            <a:rPr kumimoji="1" lang="en-US" altLang="ja-JP" dirty="0" smtClean="0"/>
                            <a:t>0.99</a:t>
                          </a:r>
                          <a:endParaRPr kumimoji="1" lang="ja-JP" altLang="en-US" dirty="0"/>
                        </a:p>
                      </a:txBody>
                      <a:tcPr anchor="ctr"/>
                    </a:tc>
                    <a:extLst>
                      <a:ext uri="{0D108BD9-81ED-4DB2-BD59-A6C34878D82A}">
                        <a16:rowId xmlns:a16="http://schemas.microsoft.com/office/drawing/2014/main" val="4203698372"/>
                      </a:ext>
                    </a:extLst>
                  </a:tr>
                  <a:tr h="370840">
                    <a:tc>
                      <a:txBody>
                        <a:bodyPr/>
                        <a:lstStyle/>
                        <a:p>
                          <a:pPr algn="ctr"/>
                          <a14:m>
                            <m:oMathPara xmlns:m="http://schemas.openxmlformats.org/officeDocument/2006/math">
                              <m:oMathParaPr>
                                <m:jc m:val="centerGroup"/>
                              </m:oMathParaPr>
                              <m:oMath xmlns:m="http://schemas.openxmlformats.org/officeDocument/2006/math">
                                <m:r>
                                  <a:rPr kumimoji="1" lang="en-US" altLang="ja-JP" b="0" i="1" smtClean="0">
                                    <a:latin typeface="Cambria Math" panose="02040503050406030204" pitchFamily="18" charset="0"/>
                                  </a:rPr>
                                  <m:t>𝐿</m:t>
                                </m:r>
                              </m:oMath>
                            </m:oMathPara>
                          </a14:m>
                          <a:endParaRPr kumimoji="1" lang="ja-JP" altLang="en-US" dirty="0"/>
                        </a:p>
                      </a:txBody>
                      <a:tcPr anchor="ctr"/>
                    </a:tc>
                    <a:tc>
                      <a:txBody>
                        <a:bodyPr/>
                        <a:lstStyle/>
                        <a:p>
                          <a:pPr algn="ctr"/>
                          <a:r>
                            <a:rPr kumimoji="1" lang="en-US" altLang="ja-JP" dirty="0" smtClean="0"/>
                            <a:t>5</a:t>
                          </a:r>
                        </a:p>
                      </a:txBody>
                      <a:tcPr anchor="ctr"/>
                    </a:tc>
                    <a:tc>
                      <a:txBody>
                        <a:bodyPr/>
                        <a:lstStyle/>
                        <a:p>
                          <a:pPr algn="ctr"/>
                          <a:r>
                            <a:rPr kumimoji="1" lang="en-US" altLang="ja-JP" dirty="0" smtClean="0"/>
                            <a:t>3</a:t>
                          </a:r>
                          <a:endParaRPr kumimoji="1" lang="ja-JP" altLang="en-US" dirty="0"/>
                        </a:p>
                      </a:txBody>
                      <a:tcPr anchor="ctr"/>
                    </a:tc>
                    <a:tc>
                      <a:txBody>
                        <a:bodyPr/>
                        <a:lstStyle/>
                        <a:p>
                          <a:pPr algn="ctr"/>
                          <a:r>
                            <a:rPr kumimoji="1" lang="en-US" altLang="ja-JP" dirty="0" smtClean="0"/>
                            <a:t>2</a:t>
                          </a:r>
                          <a:endParaRPr kumimoji="1" lang="ja-JP" altLang="en-US" dirty="0"/>
                        </a:p>
                      </a:txBody>
                      <a:tcPr anchor="ctr"/>
                    </a:tc>
                    <a:tc>
                      <a:txBody>
                        <a:bodyPr/>
                        <a:lstStyle/>
                        <a:p>
                          <a:pPr algn="ctr"/>
                          <a:r>
                            <a:rPr kumimoji="1" lang="en-US" altLang="ja-JP" dirty="0" smtClean="0"/>
                            <a:t>1</a:t>
                          </a:r>
                          <a:endParaRPr kumimoji="1" lang="ja-JP" altLang="en-US" dirty="0"/>
                        </a:p>
                      </a:txBody>
                      <a:tcPr anchor="ctr"/>
                    </a:tc>
                    <a:extLst>
                      <a:ext uri="{0D108BD9-81ED-4DB2-BD59-A6C34878D82A}">
                        <a16:rowId xmlns:a16="http://schemas.microsoft.com/office/drawing/2014/main" val="373606657"/>
                      </a:ext>
                    </a:extLst>
                  </a:tr>
                </a:tbl>
              </a:graphicData>
            </a:graphic>
          </p:graphicFrame>
        </mc:Choice>
        <mc:Fallback xmlns="">
          <p:graphicFrame>
            <p:nvGraphicFramePr>
              <p:cNvPr id="7" name="コンテンツ プレースホルダー 6"/>
              <p:cNvGraphicFramePr>
                <a:graphicFrameLocks/>
              </p:cNvGraphicFramePr>
              <p:nvPr>
                <p:extLst>
                  <p:ext uri="{D42A27DB-BD31-4B8C-83A1-F6EECF244321}">
                    <p14:modId xmlns:p14="http://schemas.microsoft.com/office/powerpoint/2010/main" val="1495334681"/>
                  </p:ext>
                </p:extLst>
              </p:nvPr>
            </p:nvGraphicFramePr>
            <p:xfrm>
              <a:off x="457200" y="5138083"/>
              <a:ext cx="8229600" cy="741680"/>
            </p:xfrm>
            <a:graphic>
              <a:graphicData uri="http://schemas.openxmlformats.org/drawingml/2006/table">
                <a:tbl>
                  <a:tblPr firstRow="1" bandRow="1">
                    <a:tableStyleId>{21E4AEA4-8DFA-4A89-87EB-49C32662AFE0}</a:tableStyleId>
                  </a:tblPr>
                  <a:tblGrid>
                    <a:gridCol w="1645920">
                      <a:extLst>
                        <a:ext uri="{9D8B030D-6E8A-4147-A177-3AD203B41FA5}">
                          <a16:colId xmlns:a16="http://schemas.microsoft.com/office/drawing/2014/main" val="1165626457"/>
                        </a:ext>
                      </a:extLst>
                    </a:gridCol>
                    <a:gridCol w="1645920">
                      <a:extLst>
                        <a:ext uri="{9D8B030D-6E8A-4147-A177-3AD203B41FA5}">
                          <a16:colId xmlns:a16="http://schemas.microsoft.com/office/drawing/2014/main" val="3288096223"/>
                        </a:ext>
                      </a:extLst>
                    </a:gridCol>
                    <a:gridCol w="1645920">
                      <a:extLst>
                        <a:ext uri="{9D8B030D-6E8A-4147-A177-3AD203B41FA5}">
                          <a16:colId xmlns:a16="http://schemas.microsoft.com/office/drawing/2014/main" val="3398333593"/>
                        </a:ext>
                      </a:extLst>
                    </a:gridCol>
                    <a:gridCol w="1645920">
                      <a:extLst>
                        <a:ext uri="{9D8B030D-6E8A-4147-A177-3AD203B41FA5}">
                          <a16:colId xmlns:a16="http://schemas.microsoft.com/office/drawing/2014/main" val="310896070"/>
                        </a:ext>
                      </a:extLst>
                    </a:gridCol>
                    <a:gridCol w="1645920">
                      <a:extLst>
                        <a:ext uri="{9D8B030D-6E8A-4147-A177-3AD203B41FA5}">
                          <a16:colId xmlns:a16="http://schemas.microsoft.com/office/drawing/2014/main" val="2976338242"/>
                        </a:ext>
                      </a:extLst>
                    </a:gridCol>
                  </a:tblGrid>
                  <a:tr h="370840">
                    <a:tc>
                      <a:txBody>
                        <a:bodyPr/>
                        <a:lstStyle/>
                        <a:p>
                          <a:pPr algn="ctr"/>
                          <a:r>
                            <a:rPr kumimoji="1" lang="ja-JP" altLang="en-US" dirty="0" smtClean="0"/>
                            <a:t>類似度</a:t>
                          </a:r>
                          <a:endParaRPr kumimoji="1" lang="ja-JP" altLang="en-US" dirty="0"/>
                        </a:p>
                      </a:txBody>
                      <a:tcPr anchor="ctr"/>
                    </a:tc>
                    <a:tc>
                      <a:txBody>
                        <a:bodyPr/>
                        <a:lstStyle/>
                        <a:p>
                          <a:pPr algn="ctr"/>
                          <a:r>
                            <a:rPr kumimoji="1" lang="en-US" altLang="ja-JP" dirty="0" smtClean="0"/>
                            <a:t>0.2</a:t>
                          </a:r>
                          <a:endParaRPr kumimoji="1" lang="ja-JP" altLang="en-US" dirty="0"/>
                        </a:p>
                      </a:txBody>
                      <a:tcPr anchor="ctr"/>
                    </a:tc>
                    <a:tc>
                      <a:txBody>
                        <a:bodyPr/>
                        <a:lstStyle/>
                        <a:p>
                          <a:pPr algn="ctr"/>
                          <a:r>
                            <a:rPr kumimoji="1" lang="en-US" altLang="ja-JP" dirty="0" smtClean="0"/>
                            <a:t>0.5</a:t>
                          </a:r>
                          <a:endParaRPr kumimoji="1" lang="ja-JP" altLang="en-US" dirty="0"/>
                        </a:p>
                      </a:txBody>
                      <a:tcPr anchor="ctr"/>
                    </a:tc>
                    <a:tc>
                      <a:txBody>
                        <a:bodyPr/>
                        <a:lstStyle/>
                        <a:p>
                          <a:pPr algn="ctr"/>
                          <a:r>
                            <a:rPr kumimoji="1" lang="en-US" altLang="ja-JP" dirty="0" smtClean="0"/>
                            <a:t>0.9</a:t>
                          </a:r>
                          <a:endParaRPr kumimoji="1" lang="ja-JP" altLang="en-US" dirty="0"/>
                        </a:p>
                      </a:txBody>
                      <a:tcPr anchor="ctr"/>
                    </a:tc>
                    <a:tc>
                      <a:txBody>
                        <a:bodyPr/>
                        <a:lstStyle/>
                        <a:p>
                          <a:pPr algn="ctr"/>
                          <a:r>
                            <a:rPr kumimoji="1" lang="en-US" altLang="ja-JP" dirty="0" smtClean="0"/>
                            <a:t>0.99</a:t>
                          </a:r>
                          <a:endParaRPr kumimoji="1" lang="ja-JP" altLang="en-US" dirty="0"/>
                        </a:p>
                      </a:txBody>
                      <a:tcPr anchor="ctr"/>
                    </a:tc>
                    <a:extLst>
                      <a:ext uri="{0D108BD9-81ED-4DB2-BD59-A6C34878D82A}">
                        <a16:rowId xmlns:a16="http://schemas.microsoft.com/office/drawing/2014/main" val="4203698372"/>
                      </a:ext>
                    </a:extLst>
                  </a:tr>
                  <a:tr h="370840">
                    <a:tc>
                      <a:txBody>
                        <a:bodyPr/>
                        <a:lstStyle/>
                        <a:p>
                          <a:endParaRPr lang="ja-JP"/>
                        </a:p>
                      </a:txBody>
                      <a:tcPr anchor="ctr">
                        <a:blipFill>
                          <a:blip r:embed="rId3"/>
                          <a:stretch>
                            <a:fillRect l="-741" t="-111475" r="-401852" b="-24590"/>
                          </a:stretch>
                        </a:blipFill>
                      </a:tcPr>
                    </a:tc>
                    <a:tc>
                      <a:txBody>
                        <a:bodyPr/>
                        <a:lstStyle/>
                        <a:p>
                          <a:pPr algn="ctr"/>
                          <a:r>
                            <a:rPr kumimoji="1" lang="en-US" altLang="ja-JP" dirty="0" smtClean="0"/>
                            <a:t>5</a:t>
                          </a:r>
                        </a:p>
                      </a:txBody>
                      <a:tcPr anchor="ctr"/>
                    </a:tc>
                    <a:tc>
                      <a:txBody>
                        <a:bodyPr/>
                        <a:lstStyle/>
                        <a:p>
                          <a:pPr algn="ctr"/>
                          <a:r>
                            <a:rPr kumimoji="1" lang="en-US" altLang="ja-JP" dirty="0" smtClean="0"/>
                            <a:t>3</a:t>
                          </a:r>
                          <a:endParaRPr kumimoji="1" lang="ja-JP" altLang="en-US" dirty="0"/>
                        </a:p>
                      </a:txBody>
                      <a:tcPr anchor="ctr"/>
                    </a:tc>
                    <a:tc>
                      <a:txBody>
                        <a:bodyPr/>
                        <a:lstStyle/>
                        <a:p>
                          <a:pPr algn="ctr"/>
                          <a:r>
                            <a:rPr kumimoji="1" lang="en-US" altLang="ja-JP" dirty="0" smtClean="0"/>
                            <a:t>2</a:t>
                          </a:r>
                          <a:endParaRPr kumimoji="1" lang="ja-JP" altLang="en-US" dirty="0"/>
                        </a:p>
                      </a:txBody>
                      <a:tcPr anchor="ctr"/>
                    </a:tc>
                    <a:tc>
                      <a:txBody>
                        <a:bodyPr/>
                        <a:lstStyle/>
                        <a:p>
                          <a:pPr algn="ctr"/>
                          <a:r>
                            <a:rPr kumimoji="1" lang="en-US" altLang="ja-JP" dirty="0" smtClean="0"/>
                            <a:t>1</a:t>
                          </a:r>
                          <a:endParaRPr kumimoji="1" lang="ja-JP" altLang="en-US" dirty="0"/>
                        </a:p>
                      </a:txBody>
                      <a:tcPr anchor="ctr"/>
                    </a:tc>
                    <a:extLst>
                      <a:ext uri="{0D108BD9-81ED-4DB2-BD59-A6C34878D82A}">
                        <a16:rowId xmlns:a16="http://schemas.microsoft.com/office/drawing/2014/main" val="373606657"/>
                      </a:ext>
                    </a:extLst>
                  </a:tr>
                </a:tbl>
              </a:graphicData>
            </a:graphic>
          </p:graphicFrame>
        </mc:Fallback>
      </mc:AlternateContent>
      <p:sp>
        <p:nvSpPr>
          <p:cNvPr id="8" name="テキスト ボックス 7"/>
          <p:cNvSpPr txBox="1"/>
          <p:nvPr/>
        </p:nvSpPr>
        <p:spPr>
          <a:xfrm>
            <a:off x="457200" y="4777501"/>
            <a:ext cx="6449201" cy="369332"/>
          </a:xfrm>
          <a:prstGeom prst="rect">
            <a:avLst/>
          </a:prstGeom>
          <a:noFill/>
        </p:spPr>
        <p:txBody>
          <a:bodyPr wrap="none" rtlCol="0">
            <a:spAutoFit/>
          </a:bodyPr>
          <a:lstStyle/>
          <a:p>
            <a:r>
              <a:rPr lang="ja-JP" altLang="en-US" kern="0" dirty="0"/>
              <a:t>目標再現率 </a:t>
            </a:r>
            <a:r>
              <a:rPr lang="en-US" altLang="ja-JP" kern="0" dirty="0"/>
              <a:t>0.99 </a:t>
            </a:r>
            <a:r>
              <a:rPr lang="ja-JP" altLang="en-US" kern="0" dirty="0"/>
              <a:t>を満たす</a:t>
            </a:r>
            <a:r>
              <a:rPr lang="ja-JP" altLang="en-US" kern="0" dirty="0" smtClean="0"/>
              <a:t>ために必要なハッシュテーブルの数</a:t>
            </a:r>
            <a:endParaRPr kumimoji="1" lang="ja-JP" altLang="en-US" dirty="0"/>
          </a:p>
        </p:txBody>
      </p:sp>
      <mc:AlternateContent xmlns:mc="http://schemas.openxmlformats.org/markup-compatibility/2006" xmlns:a14="http://schemas.microsoft.com/office/drawing/2010/main">
        <mc:Choice Requires="a14">
          <p:sp>
            <p:nvSpPr>
              <p:cNvPr id="9" name="テキスト ボックス 8"/>
              <p:cNvSpPr txBox="1"/>
              <p:nvPr/>
            </p:nvSpPr>
            <p:spPr>
              <a:xfrm>
                <a:off x="666750" y="1609627"/>
                <a:ext cx="821314"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pPr/>
                <a14:m>
                  <m:oMathPara xmlns:m="http://schemas.openxmlformats.org/officeDocument/2006/math">
                    <m:oMathParaPr>
                      <m:jc m:val="centerGroup"/>
                    </m:oMathParaPr>
                    <m:oMath xmlns:m="http://schemas.openxmlformats.org/officeDocument/2006/math">
                      <m:r>
                        <a:rPr kumimoji="1" lang="en-US" altLang="ja-JP" b="0" i="1" smtClean="0">
                          <a:latin typeface="Cambria Math" panose="02040503050406030204" pitchFamily="18" charset="0"/>
                        </a:rPr>
                        <m:t>𝑇</m:t>
                      </m:r>
                      <m:r>
                        <a:rPr kumimoji="1" lang="en-US" altLang="ja-JP" b="0" i="1" smtClean="0">
                          <a:latin typeface="Cambria Math" panose="02040503050406030204" pitchFamily="18" charset="0"/>
                        </a:rPr>
                        <m:t>=2</m:t>
                      </m:r>
                    </m:oMath>
                  </m:oMathPara>
                </a14:m>
                <a:endParaRPr kumimoji="1" lang="ja-JP" altLang="en-US" dirty="0"/>
              </a:p>
            </p:txBody>
          </p:sp>
        </mc:Choice>
        <mc:Fallback xmlns="">
          <p:sp>
            <p:nvSpPr>
              <p:cNvPr id="9" name="テキスト ボックス 8"/>
              <p:cNvSpPr txBox="1">
                <a:spLocks noRot="1" noChangeAspect="1" noMove="1" noResize="1" noEditPoints="1" noAdjustHandles="1" noChangeArrowheads="1" noChangeShapeType="1" noTextEdit="1"/>
              </p:cNvSpPr>
              <p:nvPr/>
            </p:nvSpPr>
            <p:spPr>
              <a:xfrm>
                <a:off x="666750" y="1609627"/>
                <a:ext cx="821314" cy="369332"/>
              </a:xfrm>
              <a:prstGeom prst="rect">
                <a:avLst/>
              </a:prstGeom>
              <a:blipFill>
                <a:blip r:embed="rId4"/>
                <a:stretch>
                  <a:fillRect/>
                </a:stretch>
              </a:blipFill>
            </p:spPr>
            <p:txBody>
              <a:bodyPr/>
              <a:lstStyle/>
              <a:p>
                <a:r>
                  <a:rPr lang="ja-JP" altLang="en-US">
                    <a:noFill/>
                  </a:rPr>
                  <a:t> </a:t>
                </a:r>
              </a:p>
            </p:txBody>
          </p:sp>
        </mc:Fallback>
      </mc:AlternateContent>
      <p:sp>
        <p:nvSpPr>
          <p:cNvPr id="10" name="コンテンツ プレースホルダー 2"/>
          <p:cNvSpPr txBox="1">
            <a:spLocks/>
          </p:cNvSpPr>
          <p:nvPr/>
        </p:nvSpPr>
        <p:spPr bwMode="auto">
          <a:xfrm>
            <a:off x="1615716" y="5879763"/>
            <a:ext cx="6871059" cy="66790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8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000">
                <a:solidFill>
                  <a:schemeClr val="tx1"/>
                </a:solidFill>
                <a:latin typeface="+mn-lt"/>
                <a:ea typeface="+mn-ea"/>
              </a:defRPr>
            </a:lvl3pPr>
            <a:lvl4pPr marL="1600200" indent="-228600" algn="l" rtl="0" eaLnBrk="1" fontAlgn="base" hangingPunct="1">
              <a:spcBef>
                <a:spcPct val="20000"/>
              </a:spcBef>
              <a:spcAft>
                <a:spcPct val="0"/>
              </a:spcAft>
              <a:buChar char="–"/>
              <a:defRPr kumimoji="1" sz="1800">
                <a:solidFill>
                  <a:schemeClr val="tx1"/>
                </a:solidFill>
                <a:latin typeface="+mn-lt"/>
                <a:ea typeface="+mn-ea"/>
              </a:defRPr>
            </a:lvl4pPr>
            <a:lvl5pPr marL="2057400" indent="-228600" algn="l" rtl="0" eaLnBrk="1" fontAlgn="base" hangingPunct="1">
              <a:spcBef>
                <a:spcPct val="20000"/>
              </a:spcBef>
              <a:spcAft>
                <a:spcPct val="0"/>
              </a:spcAft>
              <a:buChar char="»"/>
              <a:defRPr kumimoji="1" sz="18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2000" kern="0" dirty="0" smtClean="0"/>
              <a:t>類似度の閾値が低い場合でも，少ないハッシュテーブルで十分</a:t>
            </a:r>
            <a:r>
              <a:rPr lang="en-US" altLang="ja-JP" sz="2000" kern="0" dirty="0" smtClean="0"/>
              <a:t/>
            </a:r>
            <a:br>
              <a:rPr lang="en-US" altLang="ja-JP" sz="2000" kern="0" dirty="0" smtClean="0"/>
            </a:br>
            <a:r>
              <a:rPr lang="ja-JP" altLang="en-US" sz="2000" kern="0" dirty="0" smtClean="0"/>
              <a:t>しかし，計算量のオーダーが大きくなる</a:t>
            </a:r>
          </a:p>
        </p:txBody>
      </p:sp>
      <p:sp>
        <p:nvSpPr>
          <p:cNvPr id="11" name="日付プレースホルダー 10"/>
          <p:cNvSpPr>
            <a:spLocks noGrp="1"/>
          </p:cNvSpPr>
          <p:nvPr>
            <p:ph type="dt" sz="half" idx="10"/>
          </p:nvPr>
        </p:nvSpPr>
        <p:spPr/>
        <p:txBody>
          <a:bodyPr/>
          <a:lstStyle/>
          <a:p>
            <a:fld id="{5909CA4E-9F63-47C6-BE8A-B75B42068C89}" type="datetime1">
              <a:rPr lang="ja-JP" altLang="en-US" smtClean="0"/>
              <a:t>2018/8/30</a:t>
            </a:fld>
            <a:endParaRPr lang="en-US" altLang="ja-JP"/>
          </a:p>
        </p:txBody>
      </p:sp>
    </p:spTree>
    <p:extLst>
      <p:ext uri="{BB962C8B-B14F-4D97-AF65-F5344CB8AC3E}">
        <p14:creationId xmlns:p14="http://schemas.microsoft.com/office/powerpoint/2010/main" val="3705623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latin typeface="+mn-ea"/>
              </a:rPr>
              <a:t>局所性鋭敏型ハッシュ</a:t>
            </a:r>
            <a:r>
              <a:rPr lang="en-US" altLang="ja-JP" dirty="0">
                <a:latin typeface="+mn-ea"/>
              </a:rPr>
              <a:t>(LSH)</a:t>
            </a:r>
            <a:endParaRPr kumimoji="1" lang="ja-JP" altLang="en-US" dirty="0"/>
          </a:p>
        </p:txBody>
      </p:sp>
      <p:sp>
        <p:nvSpPr>
          <p:cNvPr id="3" name="コンテンツ プレースホルダー 2"/>
          <p:cNvSpPr>
            <a:spLocks noGrp="1"/>
          </p:cNvSpPr>
          <p:nvPr>
            <p:ph idx="1"/>
          </p:nvPr>
        </p:nvSpPr>
        <p:spPr>
          <a:xfrm>
            <a:off x="457200" y="1600200"/>
            <a:ext cx="8380476" cy="4525963"/>
          </a:xfrm>
        </p:spPr>
        <p:txBody>
          <a:bodyPr/>
          <a:lstStyle/>
          <a:p>
            <a:r>
              <a:rPr lang="ja-JP" altLang="en-US" sz="2400" dirty="0" smtClean="0"/>
              <a:t>類似度が高いベクトルペアを高速に検出</a:t>
            </a:r>
            <a:endParaRPr lang="en-US" altLang="ja-JP" sz="2400" dirty="0" smtClean="0"/>
          </a:p>
          <a:p>
            <a:pPr lvl="1"/>
            <a:r>
              <a:rPr lang="ja-JP" altLang="en-US" sz="2000" dirty="0" smtClean="0"/>
              <a:t>確率的</a:t>
            </a:r>
            <a:r>
              <a:rPr lang="ja-JP" altLang="en-US" sz="2000" dirty="0"/>
              <a:t>なハッシュ</a:t>
            </a:r>
            <a:r>
              <a:rPr lang="ja-JP" altLang="en-US" sz="2000" dirty="0" smtClean="0"/>
              <a:t>関数を用いて近似的に検出</a:t>
            </a:r>
            <a:endParaRPr lang="en-US" altLang="ja-JP" sz="2000" dirty="0" smtClean="0"/>
          </a:p>
          <a:p>
            <a:pPr lvl="1"/>
            <a:r>
              <a:rPr lang="ja-JP" altLang="en-US" sz="2000" dirty="0" smtClean="0"/>
              <a:t>類似度が高いほどハッシュの衝突確率は高い</a:t>
            </a:r>
            <a:endParaRPr lang="en-US" altLang="ja-JP" sz="1800" dirty="0" smtClean="0"/>
          </a:p>
          <a:p>
            <a:r>
              <a:rPr lang="ja-JP" altLang="en-US" sz="2400" dirty="0" smtClean="0"/>
              <a:t>ハッシュの衝突</a:t>
            </a:r>
            <a:endParaRPr lang="en-US" altLang="ja-JP" sz="2400" dirty="0" smtClean="0"/>
          </a:p>
          <a:p>
            <a:pPr lvl="1"/>
            <a:r>
              <a:rPr lang="ja-JP" altLang="en-US" sz="2000" dirty="0" smtClean="0"/>
              <a:t>衝突するベクトルペアは類似なベクトルペアの候補</a:t>
            </a:r>
            <a:endParaRPr lang="en-US" altLang="ja-JP" sz="2000" dirty="0" smtClean="0"/>
          </a:p>
          <a:p>
            <a:r>
              <a:rPr lang="ja-JP" altLang="en-US" sz="2400" dirty="0" smtClean="0"/>
              <a:t>検出</a:t>
            </a:r>
            <a:r>
              <a:rPr lang="ja-JP" altLang="en-US" sz="2400" dirty="0"/>
              <a:t>漏れ</a:t>
            </a:r>
            <a:endParaRPr lang="en-US" altLang="ja-JP" sz="2400" dirty="0" smtClean="0"/>
          </a:p>
          <a:p>
            <a:pPr lvl="1"/>
            <a:r>
              <a:rPr lang="ja-JP" altLang="en-US" sz="2000" dirty="0" smtClean="0"/>
              <a:t>類似度が閾値以上だが，ハッシュが衝突しないベクトルペア</a:t>
            </a:r>
            <a:endParaRPr lang="en-US" altLang="ja-JP" sz="2000" dirty="0"/>
          </a:p>
          <a:p>
            <a:pPr lvl="1"/>
            <a:r>
              <a:rPr lang="ja-JP" altLang="en-US" sz="2000" dirty="0" smtClean="0"/>
              <a:t>高速化を優先するほど検出漏れは起こりやすい</a:t>
            </a:r>
            <a:endParaRPr lang="en-US" altLang="ja-JP" sz="2000" dirty="0" smtClean="0"/>
          </a:p>
          <a:p>
            <a:r>
              <a:rPr lang="ja-JP" altLang="en-US" sz="2400" dirty="0"/>
              <a:t>類似ベクトルペア</a:t>
            </a:r>
            <a:endParaRPr lang="en-US" altLang="ja-JP" sz="2400" dirty="0"/>
          </a:p>
          <a:p>
            <a:pPr lvl="1"/>
            <a:r>
              <a:rPr lang="ja-JP" altLang="en-US" sz="2000" dirty="0"/>
              <a:t>コサイン類似度の閾値が</a:t>
            </a:r>
            <a:r>
              <a:rPr lang="en-US" altLang="ja-JP" sz="2000" dirty="0"/>
              <a:t>0.9</a:t>
            </a:r>
            <a:r>
              <a:rPr lang="ja-JP" altLang="en-US" sz="2000" dirty="0"/>
              <a:t>以上</a:t>
            </a:r>
            <a:endParaRPr lang="en-US" altLang="ja-JP" dirty="0"/>
          </a:p>
          <a:p>
            <a:pPr lvl="1"/>
            <a:endParaRPr lang="en-US" altLang="ja-JP" sz="20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28</a:t>
            </a:fld>
            <a:endParaRPr lang="en-US" altLang="ja-JP"/>
          </a:p>
        </p:txBody>
      </p:sp>
      <p:sp>
        <p:nvSpPr>
          <p:cNvPr id="22" name="日付プレースホルダー 21"/>
          <p:cNvSpPr>
            <a:spLocks noGrp="1"/>
          </p:cNvSpPr>
          <p:nvPr>
            <p:ph type="dt" sz="half" idx="10"/>
          </p:nvPr>
        </p:nvSpPr>
        <p:spPr/>
        <p:txBody>
          <a:bodyPr/>
          <a:lstStyle/>
          <a:p>
            <a:fld id="{813E8A44-F822-4393-9EE9-94853F6E384A}" type="datetime1">
              <a:rPr lang="ja-JP" altLang="en-US" smtClean="0"/>
              <a:t>2018/8/30</a:t>
            </a:fld>
            <a:endParaRPr lang="en-US" altLang="ja-JP"/>
          </a:p>
        </p:txBody>
      </p:sp>
      <p:graphicFrame>
        <p:nvGraphicFramePr>
          <p:cNvPr id="33" name="表 32"/>
          <p:cNvGraphicFramePr>
            <a:graphicFrameLocks noGrp="1"/>
          </p:cNvGraphicFramePr>
          <p:nvPr>
            <p:extLst>
              <p:ext uri="{D42A27DB-BD31-4B8C-83A1-F6EECF244321}">
                <p14:modId xmlns:p14="http://schemas.microsoft.com/office/powerpoint/2010/main" val="3904622603"/>
              </p:ext>
            </p:extLst>
          </p:nvPr>
        </p:nvGraphicFramePr>
        <p:xfrm>
          <a:off x="457200" y="5454441"/>
          <a:ext cx="7660428" cy="673642"/>
        </p:xfrm>
        <a:graphic>
          <a:graphicData uri="http://schemas.openxmlformats.org/drawingml/2006/table">
            <a:tbl>
              <a:tblPr firstRow="1" bandRow="1">
                <a:tableStyleId>{5940675A-B579-460E-94D1-54222C63F5DA}</a:tableStyleId>
              </a:tblPr>
              <a:tblGrid>
                <a:gridCol w="1394083">
                  <a:extLst>
                    <a:ext uri="{9D8B030D-6E8A-4147-A177-3AD203B41FA5}">
                      <a16:colId xmlns:a16="http://schemas.microsoft.com/office/drawing/2014/main" val="20000"/>
                    </a:ext>
                  </a:extLst>
                </a:gridCol>
                <a:gridCol w="1253269">
                  <a:extLst>
                    <a:ext uri="{9D8B030D-6E8A-4147-A177-3AD203B41FA5}">
                      <a16:colId xmlns:a16="http://schemas.microsoft.com/office/drawing/2014/main" val="20001"/>
                    </a:ext>
                  </a:extLst>
                </a:gridCol>
                <a:gridCol w="1253269">
                  <a:extLst>
                    <a:ext uri="{9D8B030D-6E8A-4147-A177-3AD203B41FA5}">
                      <a16:colId xmlns:a16="http://schemas.microsoft.com/office/drawing/2014/main" val="20002"/>
                    </a:ext>
                  </a:extLst>
                </a:gridCol>
                <a:gridCol w="1253269">
                  <a:extLst>
                    <a:ext uri="{9D8B030D-6E8A-4147-A177-3AD203B41FA5}">
                      <a16:colId xmlns:a16="http://schemas.microsoft.com/office/drawing/2014/main" val="20003"/>
                    </a:ext>
                  </a:extLst>
                </a:gridCol>
                <a:gridCol w="1253269">
                  <a:extLst>
                    <a:ext uri="{9D8B030D-6E8A-4147-A177-3AD203B41FA5}">
                      <a16:colId xmlns:a16="http://schemas.microsoft.com/office/drawing/2014/main" val="20004"/>
                    </a:ext>
                  </a:extLst>
                </a:gridCol>
                <a:gridCol w="1253269">
                  <a:extLst>
                    <a:ext uri="{9D8B030D-6E8A-4147-A177-3AD203B41FA5}">
                      <a16:colId xmlns:a16="http://schemas.microsoft.com/office/drawing/2014/main" val="20005"/>
                    </a:ext>
                  </a:extLst>
                </a:gridCol>
              </a:tblGrid>
              <a:tr h="383343">
                <a:tc>
                  <a:txBody>
                    <a:bodyPr/>
                    <a:lstStyle/>
                    <a:p>
                      <a:r>
                        <a:rPr kumimoji="1" lang="ja-JP" altLang="en-US" sz="1900" dirty="0" smtClean="0"/>
                        <a:t>ハッシュ</a:t>
                      </a:r>
                      <a:endParaRPr kumimoji="1" lang="en-US" altLang="ja-JP" sz="1900" dirty="0" smtClean="0"/>
                    </a:p>
                    <a:p>
                      <a:r>
                        <a:rPr kumimoji="1" lang="ja-JP" altLang="en-US" sz="1900" dirty="0" smtClean="0"/>
                        <a:t>テーブル</a:t>
                      </a:r>
                      <a:endParaRPr kumimoji="1" lang="ja-JP" altLang="en-US" sz="1900" dirty="0"/>
                    </a:p>
                  </a:txBody>
                  <a:tcPr marL="94523" marR="94523" marT="47261" marB="47261">
                    <a:lnL w="9525"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tcPr>
                </a:tc>
                <a:tc>
                  <a:txBody>
                    <a:bodyPr/>
                    <a:lstStyle/>
                    <a:p>
                      <a:endParaRPr kumimoji="1" lang="ja-JP" altLang="en-US" sz="1900" dirty="0"/>
                    </a:p>
                  </a:txBody>
                  <a:tcPr marL="94523" marR="94523" marT="47261" marB="472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900" dirty="0"/>
                    </a:p>
                  </a:txBody>
                  <a:tcPr marL="94523" marR="94523" marT="47261" marB="472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900" dirty="0"/>
                    </a:p>
                  </a:txBody>
                  <a:tcPr marL="94523" marR="94523" marT="47261" marB="472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900" dirty="0"/>
                    </a:p>
                  </a:txBody>
                  <a:tcPr marL="94523" marR="94523" marT="47261" marB="472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900" dirty="0"/>
                    </a:p>
                  </a:txBody>
                  <a:tcPr marL="94523" marR="94523" marT="47261" marB="472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34" name="円/楕円 6"/>
          <p:cNvSpPr/>
          <p:nvPr/>
        </p:nvSpPr>
        <p:spPr>
          <a:xfrm>
            <a:off x="2666798" y="4814645"/>
            <a:ext cx="1472140" cy="638953"/>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sz="1600" dirty="0" smtClean="0"/>
              <a:t>Point </a:t>
            </a:r>
            <a:r>
              <a:rPr kumimoji="1" lang="en-US" altLang="ja-JP" sz="1600" dirty="0" smtClean="0"/>
              <a:t>A</a:t>
            </a:r>
            <a:endParaRPr kumimoji="1" lang="ja-JP" altLang="en-US" sz="1600" dirty="0"/>
          </a:p>
        </p:txBody>
      </p:sp>
      <p:sp>
        <p:nvSpPr>
          <p:cNvPr id="35" name="円/楕円 9"/>
          <p:cNvSpPr/>
          <p:nvPr/>
        </p:nvSpPr>
        <p:spPr>
          <a:xfrm>
            <a:off x="4709747" y="4814645"/>
            <a:ext cx="1547535" cy="638953"/>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sz="1600" dirty="0"/>
              <a:t>P</a:t>
            </a:r>
            <a:r>
              <a:rPr lang="en-US" altLang="ja-JP" sz="1600" dirty="0" smtClean="0"/>
              <a:t>oint</a:t>
            </a:r>
            <a:r>
              <a:rPr kumimoji="1" lang="en-US" altLang="ja-JP" sz="1600" dirty="0" smtClean="0"/>
              <a:t> A’</a:t>
            </a:r>
            <a:endParaRPr kumimoji="1" lang="ja-JP" altLang="en-US" sz="1600" dirty="0"/>
          </a:p>
        </p:txBody>
      </p:sp>
      <p:sp>
        <p:nvSpPr>
          <p:cNvPr id="36" name="円/楕円 10"/>
          <p:cNvSpPr/>
          <p:nvPr/>
        </p:nvSpPr>
        <p:spPr>
          <a:xfrm>
            <a:off x="6834347" y="4805818"/>
            <a:ext cx="1467174" cy="638953"/>
          </a:xfrm>
          <a:prstGeom prst="ellipse">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US" altLang="ja-JP" sz="1600" dirty="0" smtClean="0"/>
              <a:t>Point</a:t>
            </a:r>
            <a:r>
              <a:rPr kumimoji="1" lang="en-US" altLang="ja-JP" sz="1600" dirty="0" smtClean="0"/>
              <a:t> B</a:t>
            </a:r>
            <a:endParaRPr kumimoji="1" lang="ja-JP" altLang="en-US" sz="1600" dirty="0"/>
          </a:p>
        </p:txBody>
      </p:sp>
      <p:sp>
        <p:nvSpPr>
          <p:cNvPr id="37" name="曲折矢印 36"/>
          <p:cNvSpPr/>
          <p:nvPr/>
        </p:nvSpPr>
        <p:spPr>
          <a:xfrm rot="5400000">
            <a:off x="4044677" y="5028549"/>
            <a:ext cx="543905" cy="531584"/>
          </a:xfrm>
          <a:prstGeom prst="bentArrow">
            <a:avLst>
              <a:gd name="adj1" fmla="val 16060"/>
              <a:gd name="adj2" fmla="val 25000"/>
              <a:gd name="adj3" fmla="val 30960"/>
              <a:gd name="adj4" fmla="val 43750"/>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sz="1600">
              <a:solidFill>
                <a:schemeClr val="tx1"/>
              </a:solidFill>
            </a:endParaRPr>
          </a:p>
        </p:txBody>
      </p:sp>
      <p:sp>
        <p:nvSpPr>
          <p:cNvPr id="38" name="曲折矢印 37"/>
          <p:cNvSpPr/>
          <p:nvPr/>
        </p:nvSpPr>
        <p:spPr>
          <a:xfrm rot="16200000" flipH="1">
            <a:off x="4472901" y="5028549"/>
            <a:ext cx="543905" cy="531584"/>
          </a:xfrm>
          <a:prstGeom prst="bentArrow">
            <a:avLst>
              <a:gd name="adj1" fmla="val 16060"/>
              <a:gd name="adj2" fmla="val 25000"/>
              <a:gd name="adj3" fmla="val 30960"/>
              <a:gd name="adj4" fmla="val 43750"/>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sz="1600">
              <a:solidFill>
                <a:schemeClr val="tx1"/>
              </a:solidFill>
            </a:endParaRPr>
          </a:p>
        </p:txBody>
      </p:sp>
      <p:sp>
        <p:nvSpPr>
          <p:cNvPr id="39" name="曲折矢印 38"/>
          <p:cNvSpPr/>
          <p:nvPr/>
        </p:nvSpPr>
        <p:spPr>
          <a:xfrm rot="16200000" flipH="1">
            <a:off x="6579288" y="5019722"/>
            <a:ext cx="543907" cy="531586"/>
          </a:xfrm>
          <a:prstGeom prst="bentArrow">
            <a:avLst>
              <a:gd name="adj1" fmla="val 16060"/>
              <a:gd name="adj2" fmla="val 25000"/>
              <a:gd name="adj3" fmla="val 30960"/>
              <a:gd name="adj4" fmla="val 43750"/>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sz="1600">
              <a:solidFill>
                <a:schemeClr val="tx1"/>
              </a:solidFill>
            </a:endParaRPr>
          </a:p>
        </p:txBody>
      </p:sp>
    </p:spTree>
    <p:extLst>
      <p:ext uri="{BB962C8B-B14F-4D97-AF65-F5344CB8AC3E}">
        <p14:creationId xmlns:p14="http://schemas.microsoft.com/office/powerpoint/2010/main" val="38912596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0" name="コンテンツ プレースホルダー 2"/>
          <p:cNvSpPr txBox="1">
            <a:spLocks/>
          </p:cNvSpPr>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8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000">
                <a:solidFill>
                  <a:schemeClr val="tx1"/>
                </a:solidFill>
                <a:latin typeface="+mn-lt"/>
                <a:ea typeface="+mn-ea"/>
              </a:defRPr>
            </a:lvl3pPr>
            <a:lvl4pPr marL="1600200" indent="-228600" algn="l" rtl="0" eaLnBrk="1" fontAlgn="base" hangingPunct="1">
              <a:spcBef>
                <a:spcPct val="20000"/>
              </a:spcBef>
              <a:spcAft>
                <a:spcPct val="0"/>
              </a:spcAft>
              <a:buChar char="–"/>
              <a:defRPr kumimoji="1" sz="1800">
                <a:solidFill>
                  <a:schemeClr val="tx1"/>
                </a:solidFill>
                <a:latin typeface="+mn-lt"/>
                <a:ea typeface="+mn-ea"/>
              </a:defRPr>
            </a:lvl4pPr>
            <a:lvl5pPr marL="2057400" indent="-228600" algn="l" rtl="0" eaLnBrk="1" fontAlgn="base" hangingPunct="1">
              <a:spcBef>
                <a:spcPct val="20000"/>
              </a:spcBef>
              <a:spcAft>
                <a:spcPct val="0"/>
              </a:spcAft>
              <a:buChar char="»"/>
              <a:defRPr kumimoji="1" sz="18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en-US" altLang="ja-JP" sz="2400" kern="0" dirty="0" smtClean="0"/>
              <a:t>STEP4</a:t>
            </a:r>
            <a:r>
              <a:rPr lang="ja-JP" altLang="en-US" sz="2400" dirty="0">
                <a:latin typeface="+mn-ea"/>
              </a:rPr>
              <a:t>にかかる時間は全体の</a:t>
            </a:r>
            <a:r>
              <a:rPr lang="ja-JP" altLang="en-US" sz="2400" dirty="0" smtClean="0">
                <a:solidFill>
                  <a:srgbClr val="C00000"/>
                </a:solidFill>
                <a:latin typeface="+mn-ea"/>
              </a:rPr>
              <a:t>約</a:t>
            </a:r>
            <a:r>
              <a:rPr lang="en-US" altLang="ja-JP" sz="2400" dirty="0" smtClean="0">
                <a:solidFill>
                  <a:srgbClr val="C00000"/>
                </a:solidFill>
                <a:latin typeface="+mn-ea"/>
              </a:rPr>
              <a:t>87</a:t>
            </a:r>
            <a:r>
              <a:rPr lang="ja-JP" altLang="en-US" sz="2400" dirty="0" smtClean="0">
                <a:solidFill>
                  <a:srgbClr val="C00000"/>
                </a:solidFill>
                <a:latin typeface="+mn-ea"/>
              </a:rPr>
              <a:t>％</a:t>
            </a:r>
            <a:endParaRPr lang="en-US" altLang="ja-JP" sz="2400" dirty="0" smtClean="0">
              <a:latin typeface="+mn-ea"/>
            </a:endParaRPr>
          </a:p>
          <a:p>
            <a:pPr lvl="1"/>
            <a:r>
              <a:rPr lang="ja-JP" altLang="en-US" sz="2000" dirty="0" smtClean="0">
                <a:latin typeface="+mn-ea"/>
              </a:rPr>
              <a:t>ブロッククローン検出法の計算時間は</a:t>
            </a:r>
            <a:r>
              <a:rPr lang="en-US" altLang="ja-JP" sz="2000" dirty="0" smtClean="0">
                <a:latin typeface="+mn-ea"/>
              </a:rPr>
              <a:t>LSH</a:t>
            </a:r>
            <a:r>
              <a:rPr lang="ja-JP" altLang="en-US" sz="2000" dirty="0" smtClean="0">
                <a:latin typeface="+mn-ea"/>
              </a:rPr>
              <a:t>の処理時間に大きく依存</a:t>
            </a:r>
          </a:p>
        </p:txBody>
      </p:sp>
      <p:sp>
        <p:nvSpPr>
          <p:cNvPr id="2" name="タイトル 1"/>
          <p:cNvSpPr>
            <a:spLocks noGrp="1"/>
          </p:cNvSpPr>
          <p:nvPr>
            <p:ph type="title"/>
          </p:nvPr>
        </p:nvSpPr>
        <p:spPr>
          <a:xfrm>
            <a:off x="217487" y="269702"/>
            <a:ext cx="8686800" cy="1143000"/>
          </a:xfrm>
        </p:spPr>
        <p:txBody>
          <a:bodyPr/>
          <a:lstStyle/>
          <a:p>
            <a:r>
              <a:rPr kumimoji="1" lang="ja-JP" altLang="en-US" sz="4000" dirty="0" smtClean="0">
                <a:latin typeface="+mn-ea"/>
                <a:ea typeface="+mn-ea"/>
              </a:rPr>
              <a:t>ブロッククローン検出法の</a:t>
            </a:r>
            <a:r>
              <a:rPr kumimoji="1" lang="en-US" altLang="ja-JP" sz="4000" dirty="0" smtClean="0">
                <a:latin typeface="+mn-ea"/>
                <a:ea typeface="+mn-ea"/>
              </a:rPr>
              <a:t/>
            </a:r>
            <a:br>
              <a:rPr kumimoji="1" lang="en-US" altLang="ja-JP" sz="4000" dirty="0" smtClean="0">
                <a:latin typeface="+mn-ea"/>
                <a:ea typeface="+mn-ea"/>
              </a:rPr>
            </a:br>
            <a:r>
              <a:rPr kumimoji="1" lang="ja-JP" altLang="en-US" sz="4000" dirty="0" smtClean="0">
                <a:latin typeface="+mn-ea"/>
                <a:ea typeface="+mn-ea"/>
              </a:rPr>
              <a:t>ステップごとの検出速度</a:t>
            </a:r>
            <a:endParaRPr kumimoji="1" lang="ja-JP" altLang="en-US" sz="4000" dirty="0">
              <a:latin typeface="+mn-ea"/>
              <a:ea typeface="+mn-ea"/>
            </a:endParaRPr>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2039728197"/>
              </p:ext>
            </p:extLst>
          </p:nvPr>
        </p:nvGraphicFramePr>
        <p:xfrm>
          <a:off x="1680746" y="2426333"/>
          <a:ext cx="5782508" cy="2194560"/>
        </p:xfrm>
        <a:graphic>
          <a:graphicData uri="http://schemas.openxmlformats.org/drawingml/2006/table">
            <a:tbl>
              <a:tblPr firstRow="1" bandRow="1">
                <a:tableStyleId>{073A0DAA-6AF3-43AB-8588-CEC1D06C72B9}</a:tableStyleId>
              </a:tblPr>
              <a:tblGrid>
                <a:gridCol w="3809299">
                  <a:extLst>
                    <a:ext uri="{9D8B030D-6E8A-4147-A177-3AD203B41FA5}">
                      <a16:colId xmlns:a16="http://schemas.microsoft.com/office/drawing/2014/main" val="20000"/>
                    </a:ext>
                  </a:extLst>
                </a:gridCol>
                <a:gridCol w="1973209">
                  <a:extLst>
                    <a:ext uri="{9D8B030D-6E8A-4147-A177-3AD203B41FA5}">
                      <a16:colId xmlns:a16="http://schemas.microsoft.com/office/drawing/2014/main" val="3237304323"/>
                    </a:ext>
                  </a:extLst>
                </a:gridCol>
              </a:tblGrid>
              <a:tr h="365760">
                <a:tc>
                  <a:txBody>
                    <a:bodyPr/>
                    <a:lstStyle/>
                    <a:p>
                      <a:pPr algn="l"/>
                      <a:r>
                        <a:rPr kumimoji="1" lang="ja-JP" altLang="en-US" dirty="0" smtClean="0"/>
                        <a:t>検出過程</a:t>
                      </a:r>
                      <a:endParaRPr kumimoji="1" lang="ja-JP" altLang="en-US" dirty="0">
                        <a:latin typeface="+mn-ea"/>
                        <a:ea typeface="+mn-ea"/>
                      </a:endParaRPr>
                    </a:p>
                  </a:txBody>
                  <a:tcPr anchor="ctr"/>
                </a:tc>
                <a:tc>
                  <a:txBody>
                    <a:bodyPr/>
                    <a:lstStyle/>
                    <a:p>
                      <a:pPr algn="r"/>
                      <a:r>
                        <a:rPr lang="ja-JP" altLang="en-US" dirty="0" smtClean="0"/>
                        <a:t>検出時間</a:t>
                      </a:r>
                      <a:endParaRPr lang="en-US" altLang="ja-JP" dirty="0" smtClean="0">
                        <a:latin typeface="+mn-ea"/>
                        <a:ea typeface="+mn-ea"/>
                      </a:endParaRPr>
                    </a:p>
                  </a:txBody>
                  <a:tcPr anchor="ctr"/>
                </a:tc>
                <a:extLst>
                  <a:ext uri="{0D108BD9-81ED-4DB2-BD59-A6C34878D82A}">
                    <a16:rowId xmlns:a16="http://schemas.microsoft.com/office/drawing/2014/main" val="10000"/>
                  </a:ext>
                </a:extLst>
              </a:tr>
              <a:tr h="365760">
                <a:tc>
                  <a:txBody>
                    <a:bodyPr/>
                    <a:lstStyle/>
                    <a:p>
                      <a:pPr algn="l"/>
                      <a:r>
                        <a:rPr kumimoji="1" lang="en-US" altLang="ja-JP" dirty="0" smtClean="0"/>
                        <a:t>STEP1 </a:t>
                      </a:r>
                      <a:r>
                        <a:rPr kumimoji="1" lang="ja-JP" altLang="en-US" dirty="0" smtClean="0"/>
                        <a:t>抽象構文木生成</a:t>
                      </a:r>
                      <a:endParaRPr kumimoji="1" lang="en-US" altLang="ja-JP" dirty="0" smtClean="0">
                        <a:latin typeface="+mn-ea"/>
                        <a:ea typeface="+mn-ea"/>
                      </a:endParaRPr>
                    </a:p>
                  </a:txBody>
                  <a:tcPr anchor="ctr"/>
                </a:tc>
                <a:tc>
                  <a:txBody>
                    <a:bodyPr/>
                    <a:lstStyle/>
                    <a:p>
                      <a:pPr algn="r"/>
                      <a:r>
                        <a:rPr kumimoji="1" lang="en-US" altLang="ja-JP" dirty="0" smtClean="0"/>
                        <a:t>157.7[s]</a:t>
                      </a:r>
                      <a:r>
                        <a:rPr kumimoji="1" lang="ja-JP" altLang="en-US" baseline="0" dirty="0" smtClean="0"/>
                        <a:t> </a:t>
                      </a:r>
                      <a:r>
                        <a:rPr kumimoji="1" lang="en-US" altLang="ja-JP" dirty="0" smtClean="0"/>
                        <a:t>(12%)</a:t>
                      </a:r>
                      <a:endParaRPr kumimoji="1" lang="ja-JP" altLang="en-US" dirty="0">
                        <a:latin typeface="+mn-ea"/>
                        <a:ea typeface="+mn-ea"/>
                      </a:endParaRPr>
                    </a:p>
                  </a:txBody>
                  <a:tcPr anchor="ctr"/>
                </a:tc>
                <a:extLst>
                  <a:ext uri="{0D108BD9-81ED-4DB2-BD59-A6C34878D82A}">
                    <a16:rowId xmlns:a16="http://schemas.microsoft.com/office/drawing/2014/main" val="10001"/>
                  </a:ext>
                </a:extLst>
              </a:tr>
              <a:tr h="365760">
                <a:tc>
                  <a:txBody>
                    <a:bodyPr/>
                    <a:lstStyle/>
                    <a:p>
                      <a:pPr algn="l"/>
                      <a:r>
                        <a:rPr kumimoji="1" lang="en-US" altLang="ja-JP" dirty="0" smtClean="0"/>
                        <a:t>STEP2 </a:t>
                      </a:r>
                      <a:r>
                        <a:rPr kumimoji="1" lang="ja-JP" altLang="en-US" dirty="0" smtClean="0"/>
                        <a:t>コードブロックと単語の抽出</a:t>
                      </a:r>
                      <a:endParaRPr kumimoji="1" lang="ja-JP" altLang="en-US" dirty="0">
                        <a:latin typeface="+mn-ea"/>
                        <a:ea typeface="+mn-ea"/>
                      </a:endParaRPr>
                    </a:p>
                  </a:txBody>
                  <a:tcPr anchor="ctr"/>
                </a:tc>
                <a:tc>
                  <a:txBody>
                    <a:bodyPr/>
                    <a:lstStyle/>
                    <a:p>
                      <a:pPr algn="r"/>
                      <a:r>
                        <a:rPr kumimoji="1" lang="en-US" altLang="ja-JP" dirty="0" smtClean="0"/>
                        <a:t>1.3[s] (1%)</a:t>
                      </a:r>
                      <a:endParaRPr kumimoji="1" lang="ja-JP" altLang="en-US" dirty="0">
                        <a:latin typeface="+mn-ea"/>
                        <a:ea typeface="+mn-ea"/>
                      </a:endParaRPr>
                    </a:p>
                  </a:txBody>
                  <a:tcPr anchor="ctr"/>
                </a:tc>
                <a:extLst>
                  <a:ext uri="{0D108BD9-81ED-4DB2-BD59-A6C34878D82A}">
                    <a16:rowId xmlns:a16="http://schemas.microsoft.com/office/drawing/2014/main" val="10002"/>
                  </a:ext>
                </a:extLst>
              </a:tr>
              <a:tr h="36576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smtClean="0"/>
                        <a:t>STEP3</a:t>
                      </a:r>
                      <a:r>
                        <a:rPr kumimoji="1" lang="ja-JP" altLang="en-US" baseline="0" dirty="0" smtClean="0"/>
                        <a:t> </a:t>
                      </a:r>
                      <a:r>
                        <a:rPr kumimoji="1" lang="ja-JP" altLang="en-US" dirty="0" smtClean="0"/>
                        <a:t>特徴ベクトル計算</a:t>
                      </a:r>
                      <a:endParaRPr kumimoji="1" lang="ja-JP" altLang="en-US" dirty="0" smtClean="0">
                        <a:latin typeface="+mn-ea"/>
                        <a:ea typeface="+mn-ea"/>
                      </a:endParaRPr>
                    </a:p>
                  </a:txBody>
                  <a:tcPr anchor="ctr"/>
                </a:tc>
                <a:tc>
                  <a:txBody>
                    <a:bodyPr/>
                    <a:lstStyle/>
                    <a:p>
                      <a:pPr algn="r"/>
                      <a:r>
                        <a:rPr kumimoji="1" lang="en-US" altLang="ja-JP" dirty="0" smtClean="0"/>
                        <a:t>5.8[s] (1%)</a:t>
                      </a:r>
                      <a:endParaRPr kumimoji="1" lang="ja-JP" altLang="en-US" dirty="0">
                        <a:latin typeface="+mn-ea"/>
                        <a:ea typeface="+mn-ea"/>
                      </a:endParaRPr>
                    </a:p>
                  </a:txBody>
                  <a:tcPr anchor="ctr"/>
                </a:tc>
                <a:extLst>
                  <a:ext uri="{0D108BD9-81ED-4DB2-BD59-A6C34878D82A}">
                    <a16:rowId xmlns:a16="http://schemas.microsoft.com/office/drawing/2014/main" val="10003"/>
                  </a:ext>
                </a:extLst>
              </a:tr>
              <a:tr h="365760">
                <a:tc>
                  <a:txBody>
                    <a:bodyPr/>
                    <a:lstStyle/>
                    <a:p>
                      <a:pPr algn="l"/>
                      <a:r>
                        <a:rPr kumimoji="1" lang="en-US" altLang="ja-JP" dirty="0" smtClean="0"/>
                        <a:t>STEP4</a:t>
                      </a:r>
                      <a:r>
                        <a:rPr kumimoji="1" lang="ja-JP" altLang="en-US" baseline="0" dirty="0" smtClean="0"/>
                        <a:t> </a:t>
                      </a:r>
                      <a:r>
                        <a:rPr kumimoji="1" lang="en-US" altLang="ja-JP" baseline="0" dirty="0" smtClean="0"/>
                        <a:t>LSH</a:t>
                      </a:r>
                      <a:r>
                        <a:rPr kumimoji="1" lang="ja-JP" altLang="en-US" baseline="0" dirty="0" smtClean="0"/>
                        <a:t>を用いたクラスタリング</a:t>
                      </a:r>
                      <a:endParaRPr kumimoji="1" lang="ja-JP" altLang="en-US" dirty="0">
                        <a:latin typeface="+mn-ea"/>
                        <a:ea typeface="+mn-ea"/>
                      </a:endParaRPr>
                    </a:p>
                  </a:txBody>
                  <a:tcPr anchor="ctr"/>
                </a:tc>
                <a:tc>
                  <a:txBody>
                    <a:bodyPr/>
                    <a:lstStyle/>
                    <a:p>
                      <a:pPr algn="r"/>
                      <a:r>
                        <a:rPr kumimoji="1" lang="en-US" altLang="ja-JP" dirty="0" smtClean="0"/>
                        <a:t>1098.1[s] (87%)</a:t>
                      </a:r>
                      <a:endParaRPr kumimoji="1" lang="en-US" altLang="ja-JP" b="0" dirty="0" smtClean="0">
                        <a:solidFill>
                          <a:srgbClr val="FF0000"/>
                        </a:solidFill>
                        <a:latin typeface="+mn-ea"/>
                        <a:ea typeface="+mn-ea"/>
                      </a:endParaRPr>
                    </a:p>
                  </a:txBody>
                  <a:tcPr anchor="ctr"/>
                </a:tc>
                <a:extLst>
                  <a:ext uri="{0D108BD9-81ED-4DB2-BD59-A6C34878D82A}">
                    <a16:rowId xmlns:a16="http://schemas.microsoft.com/office/drawing/2014/main" val="10004"/>
                  </a:ext>
                </a:extLst>
              </a:tr>
              <a:tr h="36576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全工程</a:t>
                      </a:r>
                      <a:endParaRPr kumimoji="1" lang="ja-JP" altLang="en-US" dirty="0" smtClean="0">
                        <a:latin typeface="+mn-ea"/>
                        <a:ea typeface="+mn-ea"/>
                      </a:endParaRPr>
                    </a:p>
                  </a:txBody>
                  <a:tcPr anchor="ctr"/>
                </a:tc>
                <a:tc>
                  <a:txBody>
                    <a:bodyPr/>
                    <a:lstStyle/>
                    <a:p>
                      <a:pPr algn="r"/>
                      <a:r>
                        <a:rPr kumimoji="1" lang="en-US" altLang="ja-JP" dirty="0" smtClean="0"/>
                        <a:t>1262.9[s]</a:t>
                      </a:r>
                      <a:endParaRPr kumimoji="1" lang="ja-JP" altLang="en-US" dirty="0">
                        <a:solidFill>
                          <a:srgbClr val="FF0000"/>
                        </a:solidFill>
                        <a:latin typeface="+mn-ea"/>
                        <a:ea typeface="+mn-ea"/>
                      </a:endParaRPr>
                    </a:p>
                  </a:txBody>
                  <a:tcPr anchor="ctr"/>
                </a:tc>
                <a:extLst>
                  <a:ext uri="{0D108BD9-81ED-4DB2-BD59-A6C34878D82A}">
                    <a16:rowId xmlns:a16="http://schemas.microsoft.com/office/drawing/2014/main" val="10005"/>
                  </a:ext>
                </a:extLst>
              </a:tr>
            </a:tbl>
          </a:graphicData>
        </a:graphic>
      </p:graphicFrame>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29</a:t>
            </a:fld>
            <a:endParaRPr lang="en-US" altLang="ja-JP"/>
          </a:p>
        </p:txBody>
      </p:sp>
      <p:sp>
        <p:nvSpPr>
          <p:cNvPr id="9" name="日付プレースホルダー 8"/>
          <p:cNvSpPr>
            <a:spLocks noGrp="1"/>
          </p:cNvSpPr>
          <p:nvPr>
            <p:ph type="dt" sz="half" idx="10"/>
          </p:nvPr>
        </p:nvSpPr>
        <p:spPr/>
        <p:txBody>
          <a:bodyPr/>
          <a:lstStyle/>
          <a:p>
            <a:fld id="{5DED9C3F-0848-4AEA-BC36-079B2BCC9A34}" type="datetime1">
              <a:rPr lang="ja-JP" altLang="en-US" smtClean="0"/>
              <a:t>2018/8/30</a:t>
            </a:fld>
            <a:endParaRPr lang="en-US" altLang="ja-JP"/>
          </a:p>
        </p:txBody>
      </p:sp>
    </p:spTree>
    <p:extLst>
      <p:ext uri="{BB962C8B-B14F-4D97-AF65-F5344CB8AC3E}">
        <p14:creationId xmlns:p14="http://schemas.microsoft.com/office/powerpoint/2010/main" val="239031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ブロッククローン検出法</a:t>
            </a:r>
            <a:r>
              <a:rPr lang="en-US" altLang="ja-JP" dirty="0" smtClean="0"/>
              <a:t>[1,2]</a:t>
            </a:r>
            <a:endParaRPr kumimoji="1" lang="ja-JP" altLang="en-US" dirty="0"/>
          </a:p>
        </p:txBody>
      </p:sp>
      <p:sp>
        <p:nvSpPr>
          <p:cNvPr id="3" name="コンテンツ プレースホルダー 2"/>
          <p:cNvSpPr>
            <a:spLocks noGrp="1"/>
          </p:cNvSpPr>
          <p:nvPr>
            <p:ph idx="1"/>
          </p:nvPr>
        </p:nvSpPr>
        <p:spPr/>
        <p:txBody>
          <a:bodyPr/>
          <a:lstStyle/>
          <a:p>
            <a:r>
              <a:rPr lang="ja-JP" altLang="en-US" sz="2400" dirty="0" smtClean="0"/>
              <a:t>コードブロック単位での検出</a:t>
            </a:r>
            <a:endParaRPr lang="en-US" altLang="ja-JP" sz="2400" dirty="0"/>
          </a:p>
          <a:p>
            <a:pPr lvl="1"/>
            <a:r>
              <a:rPr lang="en-US" altLang="ja-JP" sz="2000" dirty="0" smtClean="0"/>
              <a:t>if</a:t>
            </a:r>
            <a:r>
              <a:rPr lang="ja-JP" altLang="en-US" sz="2000" dirty="0" smtClean="0"/>
              <a:t>文や</a:t>
            </a:r>
            <a:r>
              <a:rPr lang="en-US" altLang="ja-JP" sz="2000" dirty="0" smtClean="0"/>
              <a:t>for</a:t>
            </a:r>
            <a:r>
              <a:rPr lang="ja-JP" altLang="en-US" sz="2000" dirty="0" smtClean="0"/>
              <a:t>文，関数などの波括弧で囲まれた部分</a:t>
            </a:r>
            <a:endParaRPr lang="en-US" altLang="ja-JP" sz="2200" dirty="0" smtClean="0"/>
          </a:p>
          <a:p>
            <a:r>
              <a:rPr lang="ja-JP" altLang="en-US" sz="2400" dirty="0" smtClean="0"/>
              <a:t>意味的に類似したコードクローンを検出可能</a:t>
            </a:r>
            <a:endParaRPr lang="en-US" altLang="ja-JP" sz="2400" dirty="0" smtClean="0"/>
          </a:p>
          <a:p>
            <a:pPr lvl="1"/>
            <a:r>
              <a:rPr lang="ja-JP" altLang="en-US" sz="2000" dirty="0"/>
              <a:t>情報検索技術で</a:t>
            </a:r>
            <a:r>
              <a:rPr lang="ja-JP" altLang="en-US" sz="2000" dirty="0" smtClean="0"/>
              <a:t>用いられるベクトル化手法である</a:t>
            </a:r>
            <a:r>
              <a:rPr lang="en-US" altLang="ja-JP" sz="2000" dirty="0" smtClean="0"/>
              <a:t>TF-IDF</a:t>
            </a:r>
            <a:r>
              <a:rPr lang="ja-JP" altLang="en-US" sz="2000" dirty="0" smtClean="0"/>
              <a:t>法</a:t>
            </a:r>
            <a:r>
              <a:rPr lang="en-US" altLang="ja-JP" sz="2000" dirty="0" smtClean="0"/>
              <a:t>[3]</a:t>
            </a:r>
            <a:r>
              <a:rPr lang="ja-JP" altLang="en-US" sz="2000" dirty="0" smtClean="0"/>
              <a:t>が用いられている</a:t>
            </a:r>
            <a:endParaRPr lang="en-US" altLang="ja-JP" sz="2000" dirty="0" smtClean="0"/>
          </a:p>
          <a:p>
            <a:pPr lvl="1"/>
            <a:r>
              <a:rPr lang="ja-JP" altLang="en-US" sz="2000" dirty="0" smtClean="0"/>
              <a:t>他の検出手法と比べて検出結果の適合率や再現率が高い</a:t>
            </a:r>
            <a:endParaRPr lang="en-US" altLang="ja-JP" sz="2000" dirty="0" smtClean="0"/>
          </a:p>
          <a:p>
            <a:r>
              <a:rPr lang="ja-JP" altLang="en-US" sz="2400" dirty="0" smtClean="0"/>
              <a:t>検出時間が短い</a:t>
            </a:r>
            <a:endParaRPr lang="en-US" altLang="ja-JP" sz="2400" dirty="0" smtClean="0"/>
          </a:p>
          <a:p>
            <a:pPr lvl="1"/>
            <a:r>
              <a:rPr lang="ja-JP" altLang="en-US" sz="2000" dirty="0" smtClean="0"/>
              <a:t>局所性鋭敏型ハッシュ</a:t>
            </a:r>
            <a:r>
              <a:rPr lang="en-US" altLang="ja-JP" sz="2000" dirty="0" smtClean="0"/>
              <a:t>(LSH)</a:t>
            </a:r>
            <a:r>
              <a:rPr lang="ja-JP" altLang="en-US" sz="2000" dirty="0" smtClean="0"/>
              <a:t>ライブラリを用いたクラスタリングを利用</a:t>
            </a:r>
            <a:endParaRPr lang="en-US" altLang="ja-JP" sz="2000" dirty="0"/>
          </a:p>
          <a:p>
            <a:pPr lvl="1"/>
            <a:r>
              <a:rPr lang="ja-JP" altLang="en-US" sz="2000" dirty="0" smtClean="0"/>
              <a:t>大規模</a:t>
            </a:r>
            <a:r>
              <a:rPr lang="ja-JP" altLang="en-US" sz="2000" dirty="0"/>
              <a:t>な</a:t>
            </a:r>
            <a:r>
              <a:rPr lang="ja-JP" altLang="en-US" sz="2000" dirty="0" smtClean="0"/>
              <a:t>プロジェクト</a:t>
            </a:r>
            <a:r>
              <a:rPr lang="ja-JP" altLang="en-US" sz="2000" dirty="0"/>
              <a:t>のコードクローンを高速に検出</a:t>
            </a:r>
            <a:r>
              <a:rPr lang="ja-JP" altLang="en-US" sz="2000" dirty="0" smtClean="0"/>
              <a:t>可能</a:t>
            </a:r>
            <a:endParaRPr lang="en-US" altLang="ja-JP" sz="16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a:t>
            </a:fld>
            <a:endParaRPr lang="en-US" altLang="ja-JP"/>
          </a:p>
        </p:txBody>
      </p:sp>
      <p:sp>
        <p:nvSpPr>
          <p:cNvPr id="5" name="テキスト ボックス 4"/>
          <p:cNvSpPr txBox="1"/>
          <p:nvPr/>
        </p:nvSpPr>
        <p:spPr>
          <a:xfrm>
            <a:off x="1162972" y="5448003"/>
            <a:ext cx="6806944" cy="1107996"/>
          </a:xfrm>
          <a:prstGeom prst="rect">
            <a:avLst/>
          </a:prstGeom>
          <a:solidFill>
            <a:srgbClr val="FFFF99"/>
          </a:solidFill>
          <a:ln w="12700">
            <a:solidFill>
              <a:schemeClr val="accent4"/>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tabLst>
                <a:tab pos="269875" algn="l"/>
              </a:tabLst>
            </a:pPr>
            <a:r>
              <a:rPr lang="en-US" altLang="ja-JP" sz="1100" dirty="0" smtClean="0"/>
              <a:t>[</a:t>
            </a:r>
            <a:r>
              <a:rPr lang="en-US" altLang="ja-JP" sz="1100" dirty="0"/>
              <a:t>1</a:t>
            </a:r>
            <a:r>
              <a:rPr lang="en-US" altLang="ja-JP" sz="1100" dirty="0" smtClean="0"/>
              <a:t>]</a:t>
            </a:r>
            <a:r>
              <a:rPr lang="ja-JP" altLang="en-US" sz="1100" dirty="0">
                <a:latin typeface="+mn-ea"/>
              </a:rPr>
              <a:t>横井 一輝</a:t>
            </a:r>
            <a:r>
              <a:rPr lang="en-US" altLang="ja-JP" sz="1100" dirty="0">
                <a:latin typeface="+mn-ea"/>
              </a:rPr>
              <a:t>, </a:t>
            </a:r>
            <a:r>
              <a:rPr lang="ja-JP" altLang="en-US" sz="1100" dirty="0">
                <a:latin typeface="+mn-ea"/>
              </a:rPr>
              <a:t>崔 恩瀞</a:t>
            </a:r>
            <a:r>
              <a:rPr lang="en-US" altLang="ja-JP" sz="1100" dirty="0">
                <a:latin typeface="+mn-ea"/>
              </a:rPr>
              <a:t>, </a:t>
            </a:r>
            <a:r>
              <a:rPr lang="ja-JP" altLang="en-US" sz="1100" dirty="0">
                <a:latin typeface="+mn-ea"/>
              </a:rPr>
              <a:t>吉田 則裕</a:t>
            </a:r>
            <a:r>
              <a:rPr lang="en-US" altLang="ja-JP" sz="1100" dirty="0">
                <a:latin typeface="+mn-ea"/>
              </a:rPr>
              <a:t>, </a:t>
            </a:r>
            <a:r>
              <a:rPr lang="ja-JP" altLang="en-US" sz="1100" dirty="0">
                <a:latin typeface="+mn-ea"/>
              </a:rPr>
              <a:t>井上 </a:t>
            </a:r>
            <a:r>
              <a:rPr lang="ja-JP" altLang="en-US" sz="1100" dirty="0" smtClean="0">
                <a:latin typeface="+mn-ea"/>
              </a:rPr>
              <a:t>克郎</a:t>
            </a:r>
            <a:r>
              <a:rPr lang="en-US" altLang="ja-JP" sz="1100" dirty="0" smtClean="0">
                <a:latin typeface="+mn-ea"/>
              </a:rPr>
              <a:t> </a:t>
            </a:r>
            <a:r>
              <a:rPr lang="en-US" altLang="ja-JP" sz="1100" dirty="0">
                <a:latin typeface="+mn-ea"/>
              </a:rPr>
              <a:t>"</a:t>
            </a:r>
            <a:r>
              <a:rPr lang="ja-JP" altLang="en-US" sz="1100" dirty="0">
                <a:latin typeface="+mn-ea"/>
              </a:rPr>
              <a:t>情報検索技術に基づくブロッククローン検出</a:t>
            </a:r>
            <a:r>
              <a:rPr lang="en-US" altLang="ja-JP" sz="1100" dirty="0">
                <a:latin typeface="+mn-ea"/>
              </a:rPr>
              <a:t>", </a:t>
            </a:r>
            <a:r>
              <a:rPr lang="ja-JP" altLang="en-US" sz="1100" dirty="0">
                <a:latin typeface="+mn-ea"/>
              </a:rPr>
              <a:t>情報処理学会研究報告</a:t>
            </a:r>
            <a:r>
              <a:rPr lang="en-US" altLang="ja-JP" sz="1100" dirty="0">
                <a:latin typeface="+mn-ea"/>
              </a:rPr>
              <a:t>, </a:t>
            </a:r>
            <a:r>
              <a:rPr lang="en-US" altLang="ja-JP" sz="1100" dirty="0"/>
              <a:t>Vol.2017-SE-196, No.19, pp.1-8, </a:t>
            </a:r>
            <a:r>
              <a:rPr lang="en-US" altLang="ja-JP" sz="1100" dirty="0" smtClean="0"/>
              <a:t>2017</a:t>
            </a:r>
          </a:p>
          <a:p>
            <a:pPr>
              <a:tabLst>
                <a:tab pos="269875" algn="l"/>
              </a:tabLst>
            </a:pPr>
            <a:r>
              <a:rPr lang="en-US" altLang="ja-JP" sz="1100" dirty="0" smtClean="0"/>
              <a:t>[2]</a:t>
            </a:r>
            <a:r>
              <a:rPr lang="ja-JP" altLang="en-US" sz="1100" dirty="0" smtClean="0"/>
              <a:t>横井 </a:t>
            </a:r>
            <a:r>
              <a:rPr lang="ja-JP" altLang="en-US" sz="1100" dirty="0"/>
              <a:t>一輝</a:t>
            </a:r>
            <a:r>
              <a:rPr lang="en-US" altLang="ja-JP" sz="1100" dirty="0"/>
              <a:t>, </a:t>
            </a:r>
            <a:r>
              <a:rPr lang="ja-JP" altLang="en-US" sz="1100" dirty="0"/>
              <a:t>崔 恩瀞</a:t>
            </a:r>
            <a:r>
              <a:rPr lang="en-US" altLang="ja-JP" sz="1100" dirty="0"/>
              <a:t>, </a:t>
            </a:r>
            <a:r>
              <a:rPr lang="ja-JP" altLang="en-US" sz="1100" dirty="0"/>
              <a:t>吉田 則裕</a:t>
            </a:r>
            <a:r>
              <a:rPr lang="en-US" altLang="ja-JP" sz="1100" dirty="0"/>
              <a:t>, </a:t>
            </a:r>
            <a:r>
              <a:rPr lang="ja-JP" altLang="en-US" sz="1100" dirty="0"/>
              <a:t>井上 克郎</a:t>
            </a:r>
            <a:r>
              <a:rPr lang="en-US" altLang="ja-JP" sz="1100" dirty="0"/>
              <a:t>: </a:t>
            </a:r>
            <a:r>
              <a:rPr lang="en-US" altLang="ja-JP" sz="1100" dirty="0" smtClean="0"/>
              <a:t>“</a:t>
            </a:r>
            <a:r>
              <a:rPr lang="ja-JP" altLang="en-US" sz="1100" dirty="0" smtClean="0"/>
              <a:t>情報</a:t>
            </a:r>
            <a:r>
              <a:rPr lang="ja-JP" altLang="en-US" sz="1100" dirty="0"/>
              <a:t>検索技術に基づく細粒度ブロッククローン</a:t>
            </a:r>
            <a:r>
              <a:rPr lang="ja-JP" altLang="en-US" sz="1100" dirty="0" smtClean="0"/>
              <a:t>検出</a:t>
            </a:r>
            <a:r>
              <a:rPr lang="en-US" altLang="ja-JP" sz="1100" dirty="0" smtClean="0"/>
              <a:t>”, </a:t>
            </a:r>
            <a:r>
              <a:rPr lang="ja-JP" altLang="en-US" sz="1100" dirty="0"/>
              <a:t>コンピュータソフトウェア（採録決定</a:t>
            </a:r>
            <a:r>
              <a:rPr lang="ja-JP" altLang="en-US" sz="1100" dirty="0" smtClean="0"/>
              <a:t>）</a:t>
            </a:r>
            <a:endParaRPr lang="en-US" altLang="ja-JP" sz="1100" dirty="0" smtClean="0"/>
          </a:p>
          <a:p>
            <a:pPr>
              <a:tabLst>
                <a:tab pos="269875" algn="l"/>
              </a:tabLst>
            </a:pPr>
            <a:r>
              <a:rPr lang="en-US" altLang="ja-JP" sz="1100" dirty="0" smtClean="0"/>
              <a:t>[3]R</a:t>
            </a:r>
            <a:r>
              <a:rPr lang="en-US" altLang="ja-JP" sz="1100" dirty="0"/>
              <a:t>. </a:t>
            </a:r>
            <a:r>
              <a:rPr lang="en-US" altLang="ja-JP" sz="1100" dirty="0" err="1"/>
              <a:t>Baeza</a:t>
            </a:r>
            <a:r>
              <a:rPr lang="en-US" altLang="ja-JP" sz="1100" dirty="0"/>
              <a:t>-Yates and B. </a:t>
            </a:r>
            <a:r>
              <a:rPr lang="en-US" altLang="ja-JP" sz="1100" dirty="0" smtClean="0"/>
              <a:t>Ribeiro-</a:t>
            </a:r>
            <a:r>
              <a:rPr lang="en-US" altLang="ja-JP" sz="1100" dirty="0" err="1" smtClean="0"/>
              <a:t>Neto</a:t>
            </a:r>
            <a:r>
              <a:rPr lang="en-US" altLang="ja-JP" sz="1100" dirty="0" smtClean="0"/>
              <a:t> “Modern Information Retrieval</a:t>
            </a:r>
            <a:r>
              <a:rPr lang="en-US" altLang="ja-JP" sz="1100" dirty="0"/>
              <a:t>: The Concepts and Technology behind </a:t>
            </a:r>
            <a:r>
              <a:rPr lang="en-US" altLang="ja-JP" sz="1100" dirty="0" smtClean="0"/>
              <a:t>Search”, Addison-Wesley</a:t>
            </a:r>
            <a:r>
              <a:rPr lang="en-US" altLang="ja-JP" sz="1100" dirty="0"/>
              <a:t>, 2011.</a:t>
            </a:r>
            <a:endParaRPr lang="ja-JP" altLang="en-US" sz="1100" dirty="0"/>
          </a:p>
        </p:txBody>
      </p:sp>
      <p:sp>
        <p:nvSpPr>
          <p:cNvPr id="6" name="日付プレースホルダー 5"/>
          <p:cNvSpPr>
            <a:spLocks noGrp="1"/>
          </p:cNvSpPr>
          <p:nvPr>
            <p:ph type="dt" sz="half" idx="10"/>
          </p:nvPr>
        </p:nvSpPr>
        <p:spPr/>
        <p:txBody>
          <a:bodyPr/>
          <a:lstStyle/>
          <a:p>
            <a:fld id="{879AEC84-F3BD-4A02-870B-6318F10A490E}" type="datetime1">
              <a:rPr lang="ja-JP" altLang="en-US" smtClean="0"/>
              <a:t>2018/8/30</a:t>
            </a:fld>
            <a:endParaRPr lang="en-US" altLang="ja-JP"/>
          </a:p>
        </p:txBody>
      </p:sp>
    </p:spTree>
    <p:extLst>
      <p:ext uri="{BB962C8B-B14F-4D97-AF65-F5344CB8AC3E}">
        <p14:creationId xmlns:p14="http://schemas.microsoft.com/office/powerpoint/2010/main" val="286962385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0" name="コンテンツ プレースホルダー 2"/>
          <p:cNvSpPr txBox="1">
            <a:spLocks/>
          </p:cNvSpPr>
          <p:nvPr/>
        </p:nvSpPr>
        <p:spPr bwMode="auto">
          <a:xfrm>
            <a:off x="457200" y="1600200"/>
            <a:ext cx="857504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8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000">
                <a:solidFill>
                  <a:schemeClr val="tx1"/>
                </a:solidFill>
                <a:latin typeface="+mn-lt"/>
                <a:ea typeface="+mn-ea"/>
              </a:defRPr>
            </a:lvl3pPr>
            <a:lvl4pPr marL="1600200" indent="-228600" algn="l" rtl="0" eaLnBrk="1" fontAlgn="base" hangingPunct="1">
              <a:spcBef>
                <a:spcPct val="20000"/>
              </a:spcBef>
              <a:spcAft>
                <a:spcPct val="0"/>
              </a:spcAft>
              <a:buChar char="–"/>
              <a:defRPr kumimoji="1" sz="1800">
                <a:solidFill>
                  <a:schemeClr val="tx1"/>
                </a:solidFill>
                <a:latin typeface="+mn-lt"/>
                <a:ea typeface="+mn-ea"/>
              </a:defRPr>
            </a:lvl4pPr>
            <a:lvl5pPr marL="2057400" indent="-228600" algn="l" rtl="0" eaLnBrk="1" fontAlgn="base" hangingPunct="1">
              <a:spcBef>
                <a:spcPct val="20000"/>
              </a:spcBef>
              <a:spcAft>
                <a:spcPct val="0"/>
              </a:spcAft>
              <a:buChar char="»"/>
              <a:defRPr kumimoji="1" sz="18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sz="2400" kern="0" dirty="0" smtClean="0"/>
              <a:t>本手法のパラメータと</a:t>
            </a:r>
            <a:r>
              <a:rPr lang="en-US" altLang="ja-JP" sz="2400" kern="0" dirty="0" smtClean="0"/>
              <a:t>FALCONN</a:t>
            </a:r>
            <a:r>
              <a:rPr lang="ja-JP" altLang="en-US" sz="2400" kern="0" dirty="0" smtClean="0"/>
              <a:t>のデフォルトのパラメータの比較</a:t>
            </a:r>
            <a:endParaRPr lang="ja-JP" altLang="en-US" sz="2400" kern="0" dirty="0"/>
          </a:p>
        </p:txBody>
      </p:sp>
      <p:sp>
        <p:nvSpPr>
          <p:cNvPr id="2" name="タイトル 1"/>
          <p:cNvSpPr>
            <a:spLocks noGrp="1"/>
          </p:cNvSpPr>
          <p:nvPr>
            <p:ph type="title"/>
          </p:nvPr>
        </p:nvSpPr>
        <p:spPr/>
        <p:txBody>
          <a:bodyPr/>
          <a:lstStyle/>
          <a:p>
            <a:r>
              <a:rPr lang="en-US" altLang="ja-JP" dirty="0" smtClean="0">
                <a:latin typeface="+mn-ea"/>
                <a:ea typeface="+mn-ea"/>
              </a:rPr>
              <a:t>RQ2</a:t>
            </a:r>
            <a:r>
              <a:rPr lang="ja-JP" altLang="en-US" dirty="0" smtClean="0">
                <a:latin typeface="+mn-ea"/>
                <a:ea typeface="+mn-ea"/>
              </a:rPr>
              <a:t>の</a:t>
            </a:r>
            <a:r>
              <a:rPr kumimoji="1" lang="ja-JP" altLang="en-US" sz="4000" dirty="0" smtClean="0">
                <a:latin typeface="+mn-ea"/>
                <a:ea typeface="+mn-ea"/>
              </a:rPr>
              <a:t>実験結果</a:t>
            </a:r>
            <a:endParaRPr kumimoji="1" lang="ja-JP" altLang="en-US" sz="4000" dirty="0">
              <a:latin typeface="+mn-ea"/>
              <a:ea typeface="+mn-ea"/>
            </a:endParaRPr>
          </a:p>
        </p:txBody>
      </p:sp>
      <p:graphicFrame>
        <p:nvGraphicFramePr>
          <p:cNvPr id="4" name="コンテンツ プレースホルダー 3"/>
          <p:cNvGraphicFramePr>
            <a:graphicFrameLocks/>
          </p:cNvGraphicFramePr>
          <p:nvPr>
            <p:extLst>
              <p:ext uri="{D42A27DB-BD31-4B8C-83A1-F6EECF244321}">
                <p14:modId xmlns:p14="http://schemas.microsoft.com/office/powerpoint/2010/main" val="2490182130"/>
              </p:ext>
            </p:extLst>
          </p:nvPr>
        </p:nvGraphicFramePr>
        <p:xfrm>
          <a:off x="457200" y="2168945"/>
          <a:ext cx="8218488" cy="1188720"/>
        </p:xfrm>
        <a:graphic>
          <a:graphicData uri="http://schemas.openxmlformats.org/drawingml/2006/table">
            <a:tbl>
              <a:tblPr firstRow="1" bandRow="1">
                <a:tableStyleId>{073A0DAA-6AF3-43AB-8588-CEC1D06C72B9}</a:tableStyleId>
              </a:tblPr>
              <a:tblGrid>
                <a:gridCol w="2739496">
                  <a:extLst>
                    <a:ext uri="{9D8B030D-6E8A-4147-A177-3AD203B41FA5}">
                      <a16:colId xmlns:a16="http://schemas.microsoft.com/office/drawing/2014/main" val="20000"/>
                    </a:ext>
                  </a:extLst>
                </a:gridCol>
                <a:gridCol w="2739496">
                  <a:extLst>
                    <a:ext uri="{9D8B030D-6E8A-4147-A177-3AD203B41FA5}">
                      <a16:colId xmlns:a16="http://schemas.microsoft.com/office/drawing/2014/main" val="20002"/>
                    </a:ext>
                  </a:extLst>
                </a:gridCol>
                <a:gridCol w="2739496">
                  <a:extLst>
                    <a:ext uri="{9D8B030D-6E8A-4147-A177-3AD203B41FA5}">
                      <a16:colId xmlns:a16="http://schemas.microsoft.com/office/drawing/2014/main" val="2000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2000" dirty="0" smtClean="0"/>
                        <a:t>PostgreSQL</a:t>
                      </a:r>
                      <a:endParaRPr lang="en-US" altLang="ja-JP" sz="2000" dirty="0" smtClean="0">
                        <a:latin typeface="+mn-ea"/>
                        <a:ea typeface="+mn-ea"/>
                      </a:endParaRPr>
                    </a:p>
                  </a:txBody>
                  <a:tcPr anchor="ctr"/>
                </a:tc>
                <a:tc>
                  <a:txBody>
                    <a:bodyPr/>
                    <a:lstStyle/>
                    <a:p>
                      <a:pPr algn="ctr"/>
                      <a:r>
                        <a:rPr lang="ja-JP" altLang="en-US" sz="2000" dirty="0" smtClean="0"/>
                        <a:t>デフォルト</a:t>
                      </a:r>
                      <a:endParaRPr lang="ja-JP" altLang="en-US" sz="2000" dirty="0" smtClean="0">
                        <a:latin typeface="+mn-ea"/>
                        <a:ea typeface="+mn-ea"/>
                      </a:endParaRPr>
                    </a:p>
                  </a:txBody>
                  <a:tcPr anchor="ctr"/>
                </a:tc>
                <a:tc>
                  <a:txBody>
                    <a:bodyPr/>
                    <a:lstStyle/>
                    <a:p>
                      <a:pPr algn="ctr"/>
                      <a:r>
                        <a:rPr lang="ja-JP" altLang="en-US" sz="2000" dirty="0" smtClean="0"/>
                        <a:t>本手法</a:t>
                      </a:r>
                      <a:endParaRPr lang="ja-JP" altLang="en-US" sz="2000" dirty="0" smtClean="0">
                        <a:latin typeface="+mn-ea"/>
                        <a:ea typeface="+mn-ea"/>
                      </a:endParaRPr>
                    </a:p>
                  </a:txBody>
                  <a:tcPr anchor="ctr"/>
                </a:tc>
                <a:extLst>
                  <a:ext uri="{0D108BD9-81ED-4DB2-BD59-A6C34878D82A}">
                    <a16:rowId xmlns:a16="http://schemas.microsoft.com/office/drawing/2014/main" val="10000"/>
                  </a:ext>
                </a:extLst>
              </a:tr>
              <a:tr h="356326">
                <a:tc>
                  <a:txBody>
                    <a:bodyPr/>
                    <a:lstStyle/>
                    <a:p>
                      <a:pPr algn="ctr"/>
                      <a:r>
                        <a:rPr kumimoji="1" lang="ja-JP" altLang="en-US" sz="2000" baseline="0" dirty="0" smtClean="0"/>
                        <a:t>類似探索の処理時間</a:t>
                      </a:r>
                      <a:endParaRPr kumimoji="1" lang="ja-JP" altLang="en-US" sz="2000" dirty="0">
                        <a:latin typeface="+mn-ea"/>
                        <a:ea typeface="+mn-ea"/>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302.5</a:t>
                      </a:r>
                      <a:r>
                        <a:rPr kumimoji="1" lang="en-US" altLang="ja-JP" sz="2000" baseline="0" dirty="0" smtClean="0"/>
                        <a:t>s</a:t>
                      </a:r>
                      <a:endParaRPr kumimoji="1" lang="en-US" altLang="ja-JP" sz="2000" b="0" dirty="0" smtClean="0">
                        <a:solidFill>
                          <a:schemeClr val="tx1"/>
                        </a:solidFill>
                        <a:latin typeface="+mn-ea"/>
                        <a:ea typeface="+mn-ea"/>
                      </a:endParaRPr>
                    </a:p>
                  </a:txBody>
                  <a:tcPr anchor="ctr"/>
                </a:tc>
                <a:tc>
                  <a:txBody>
                    <a:bodyPr/>
                    <a:lstStyle/>
                    <a:p>
                      <a:pPr algn="ctr"/>
                      <a:r>
                        <a:rPr kumimoji="1" lang="en-US" altLang="ja-JP" sz="2000" dirty="0" smtClean="0"/>
                        <a:t>13.5s</a:t>
                      </a:r>
                      <a:endParaRPr kumimoji="1" lang="ja-JP" altLang="en-US" sz="2000" dirty="0"/>
                    </a:p>
                  </a:txBody>
                  <a:tcPr/>
                </a:tc>
                <a:extLst>
                  <a:ext uri="{0D108BD9-81ED-4DB2-BD59-A6C34878D82A}">
                    <a16:rowId xmlns:a16="http://schemas.microsoft.com/office/drawing/2014/main" val="10004"/>
                  </a:ext>
                </a:extLst>
              </a:tr>
              <a:tr h="35632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dirty="0" smtClean="0"/>
                        <a:t>再現率</a:t>
                      </a:r>
                      <a:endParaRPr kumimoji="1" lang="ja-JP" altLang="en-US" sz="2000" dirty="0" smtClean="0">
                        <a:latin typeface="+mn-ea"/>
                        <a:ea typeface="+mn-ea"/>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1.0</a:t>
                      </a:r>
                      <a:endParaRPr kumimoji="1" lang="ja-JP" altLang="en-US" sz="2000" dirty="0">
                        <a:solidFill>
                          <a:schemeClr val="tx1"/>
                        </a:solidFill>
                        <a:latin typeface="+mn-ea"/>
                        <a:ea typeface="+mn-ea"/>
                      </a:endParaRPr>
                    </a:p>
                  </a:txBody>
                  <a:tcPr anchor="ctr"/>
                </a:tc>
                <a:tc>
                  <a:txBody>
                    <a:bodyPr/>
                    <a:lstStyle/>
                    <a:p>
                      <a:pPr algn="ctr"/>
                      <a:r>
                        <a:rPr kumimoji="1" lang="en-US" altLang="ja-JP" sz="2000" dirty="0" smtClean="0"/>
                        <a:t>0.9990</a:t>
                      </a:r>
                      <a:endParaRPr kumimoji="1" lang="ja-JP" altLang="en-US" sz="2000" dirty="0"/>
                    </a:p>
                  </a:txBody>
                  <a:tcPr/>
                </a:tc>
                <a:extLst>
                  <a:ext uri="{0D108BD9-81ED-4DB2-BD59-A6C34878D82A}">
                    <a16:rowId xmlns:a16="http://schemas.microsoft.com/office/drawing/2014/main" val="1758341034"/>
                  </a:ext>
                </a:extLst>
              </a:tr>
            </a:tbl>
          </a:graphicData>
        </a:graphic>
      </p:graphicFrame>
      <p:graphicFrame>
        <p:nvGraphicFramePr>
          <p:cNvPr id="5" name="コンテンツ プレースホルダー 3"/>
          <p:cNvGraphicFramePr>
            <a:graphicFrameLocks/>
          </p:cNvGraphicFramePr>
          <p:nvPr>
            <p:extLst>
              <p:ext uri="{D42A27DB-BD31-4B8C-83A1-F6EECF244321}">
                <p14:modId xmlns:p14="http://schemas.microsoft.com/office/powerpoint/2010/main" val="1953662531"/>
              </p:ext>
            </p:extLst>
          </p:nvPr>
        </p:nvGraphicFramePr>
        <p:xfrm>
          <a:off x="457200" y="3391091"/>
          <a:ext cx="8218488" cy="1188720"/>
        </p:xfrm>
        <a:graphic>
          <a:graphicData uri="http://schemas.openxmlformats.org/drawingml/2006/table">
            <a:tbl>
              <a:tblPr firstRow="1" bandRow="1">
                <a:tableStyleId>{073A0DAA-6AF3-43AB-8588-CEC1D06C72B9}</a:tableStyleId>
              </a:tblPr>
              <a:tblGrid>
                <a:gridCol w="2739496">
                  <a:extLst>
                    <a:ext uri="{9D8B030D-6E8A-4147-A177-3AD203B41FA5}">
                      <a16:colId xmlns:a16="http://schemas.microsoft.com/office/drawing/2014/main" val="20000"/>
                    </a:ext>
                  </a:extLst>
                </a:gridCol>
                <a:gridCol w="2739496">
                  <a:extLst>
                    <a:ext uri="{9D8B030D-6E8A-4147-A177-3AD203B41FA5}">
                      <a16:colId xmlns:a16="http://schemas.microsoft.com/office/drawing/2014/main" val="20002"/>
                    </a:ext>
                  </a:extLst>
                </a:gridCol>
                <a:gridCol w="2739496">
                  <a:extLst>
                    <a:ext uri="{9D8B030D-6E8A-4147-A177-3AD203B41FA5}">
                      <a16:colId xmlns:a16="http://schemas.microsoft.com/office/drawing/2014/main" val="20001"/>
                    </a:ext>
                  </a:extLst>
                </a:gridCol>
              </a:tblGrid>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2000" dirty="0" smtClean="0"/>
                        <a:t>Linux Kernel</a:t>
                      </a:r>
                      <a:endParaRPr lang="en-US" altLang="ja-JP" sz="2000" dirty="0" smtClean="0">
                        <a:latin typeface="+mn-ea"/>
                        <a:ea typeface="+mn-ea"/>
                      </a:endParaRPr>
                    </a:p>
                  </a:txBody>
                  <a:tcPr anchor="ctr"/>
                </a:tc>
                <a:tc>
                  <a:txBody>
                    <a:bodyPr/>
                    <a:lstStyle/>
                    <a:p>
                      <a:pPr algn="ctr"/>
                      <a:r>
                        <a:rPr lang="ja-JP" altLang="en-US" sz="2000" dirty="0" smtClean="0"/>
                        <a:t>デフォルト</a:t>
                      </a:r>
                      <a:endParaRPr lang="ja-JP" altLang="en-US" sz="2000" dirty="0" smtClean="0">
                        <a:latin typeface="+mn-ea"/>
                        <a:ea typeface="+mn-ea"/>
                      </a:endParaRPr>
                    </a:p>
                  </a:txBody>
                  <a:tcPr anchor="ctr"/>
                </a:tc>
                <a:tc>
                  <a:txBody>
                    <a:bodyPr/>
                    <a:lstStyle/>
                    <a:p>
                      <a:pPr algn="ctr"/>
                      <a:r>
                        <a:rPr lang="ja-JP" altLang="en-US" sz="2000" dirty="0" smtClean="0"/>
                        <a:t>本手法</a:t>
                      </a:r>
                      <a:endParaRPr lang="ja-JP" altLang="en-US" sz="2000" dirty="0" smtClean="0">
                        <a:latin typeface="+mn-ea"/>
                        <a:ea typeface="+mn-ea"/>
                      </a:endParaRPr>
                    </a:p>
                  </a:txBody>
                  <a:tcPr anchor="ctr"/>
                </a:tc>
                <a:extLst>
                  <a:ext uri="{0D108BD9-81ED-4DB2-BD59-A6C34878D82A}">
                    <a16:rowId xmlns:a16="http://schemas.microsoft.com/office/drawing/2014/main" val="10000"/>
                  </a:ext>
                </a:extLst>
              </a:tr>
              <a:tr h="356326">
                <a:tc>
                  <a:txBody>
                    <a:bodyPr/>
                    <a:lstStyle/>
                    <a:p>
                      <a:pPr algn="ctr"/>
                      <a:r>
                        <a:rPr kumimoji="1" lang="ja-JP" altLang="en-US" sz="2000" baseline="0" dirty="0" smtClean="0"/>
                        <a:t>類似探索の処理時間</a:t>
                      </a:r>
                      <a:endParaRPr kumimoji="1" lang="ja-JP" altLang="en-US" sz="2000" dirty="0">
                        <a:latin typeface="+mn-ea"/>
                        <a:ea typeface="+mn-ea"/>
                      </a:endParaRPr>
                    </a:p>
                  </a:txBody>
                  <a:tcPr anchor="ctr"/>
                </a:tc>
                <a:tc>
                  <a:txBody>
                    <a:bodyPr/>
                    <a:lstStyle/>
                    <a:p>
                      <a:pPr algn="ctr"/>
                      <a:r>
                        <a:rPr lang="en-US" altLang="ja-JP" sz="2000" baseline="0" dirty="0" smtClean="0"/>
                        <a:t>24310.5s</a:t>
                      </a:r>
                      <a:endParaRPr lang="ja-JP" altLang="en-US" sz="2000" dirty="0">
                        <a:latin typeface="+mn-ea"/>
                        <a:ea typeface="+mn-ea"/>
                      </a:endParaRPr>
                    </a:p>
                  </a:txBody>
                  <a:tcPr anchor="ctr"/>
                </a:tc>
                <a:tc>
                  <a:txBody>
                    <a:bodyPr/>
                    <a:lstStyle/>
                    <a:p>
                      <a:pPr algn="ctr"/>
                      <a:r>
                        <a:rPr kumimoji="1" lang="en-US" altLang="ja-JP" sz="2000" dirty="0" smtClean="0"/>
                        <a:t>1260.7s</a:t>
                      </a:r>
                      <a:endParaRPr kumimoji="1" lang="ja-JP" altLang="en-US" sz="2000" dirty="0"/>
                    </a:p>
                  </a:txBody>
                  <a:tcPr/>
                </a:tc>
                <a:extLst>
                  <a:ext uri="{0D108BD9-81ED-4DB2-BD59-A6C34878D82A}">
                    <a16:rowId xmlns:a16="http://schemas.microsoft.com/office/drawing/2014/main" val="10004"/>
                  </a:ext>
                </a:extLst>
              </a:tr>
              <a:tr h="35632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dirty="0" smtClean="0"/>
                        <a:t>再現率</a:t>
                      </a:r>
                      <a:endParaRPr kumimoji="1" lang="ja-JP" altLang="en-US" sz="2000" dirty="0" smtClean="0">
                        <a:latin typeface="+mn-ea"/>
                        <a:ea typeface="+mn-ea"/>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1.0</a:t>
                      </a:r>
                      <a:endParaRPr kumimoji="1" lang="ja-JP" altLang="en-US" sz="2000" dirty="0">
                        <a:solidFill>
                          <a:schemeClr val="tx1"/>
                        </a:solidFill>
                        <a:latin typeface="+mn-ea"/>
                        <a:ea typeface="+mn-ea"/>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b="0" i="0" u="none" strike="noStrike" kern="1200" cap="none" spc="0" normalizeH="0" baseline="0" noProof="0" dirty="0" smtClean="0">
                          <a:ln>
                            <a:noFill/>
                          </a:ln>
                          <a:solidFill>
                            <a:srgbClr val="000000"/>
                          </a:solidFill>
                          <a:effectLst/>
                          <a:uLnTx/>
                          <a:uFillTx/>
                          <a:latin typeface="+mn-lt"/>
                          <a:ea typeface="+mn-ea"/>
                          <a:cs typeface="+mn-cs"/>
                        </a:rPr>
                        <a:t>0.9971</a:t>
                      </a:r>
                      <a:endParaRPr kumimoji="1" lang="ja-JP" altLang="en-US" sz="2000" b="0" i="0" u="none" strike="noStrike" kern="1200" cap="none" spc="0" normalizeH="0" baseline="0" noProof="0" dirty="0">
                        <a:ln>
                          <a:noFill/>
                        </a:ln>
                        <a:solidFill>
                          <a:srgbClr val="000000"/>
                        </a:solidFill>
                        <a:effectLst/>
                        <a:uLnTx/>
                        <a:uFillTx/>
                        <a:latin typeface="Arial"/>
                        <a:ea typeface="ＭＳ Ｐゴシック"/>
                        <a:cs typeface="+mn-cs"/>
                      </a:endParaRPr>
                    </a:p>
                  </a:txBody>
                  <a:tcPr/>
                </a:tc>
                <a:extLst>
                  <a:ext uri="{0D108BD9-81ED-4DB2-BD59-A6C34878D82A}">
                    <a16:rowId xmlns:a16="http://schemas.microsoft.com/office/drawing/2014/main" val="1758341034"/>
                  </a:ext>
                </a:extLst>
              </a:tr>
            </a:tbl>
          </a:graphicData>
        </a:graphic>
      </p:graphicFrame>
      <p:sp>
        <p:nvSpPr>
          <p:cNvPr id="6" name="スライド番号プレースホルダー 5"/>
          <p:cNvSpPr>
            <a:spLocks noGrp="1"/>
          </p:cNvSpPr>
          <p:nvPr>
            <p:ph type="sldNum" sz="quarter" idx="12"/>
          </p:nvPr>
        </p:nvSpPr>
        <p:spPr/>
        <p:txBody>
          <a:bodyPr/>
          <a:lstStyle/>
          <a:p>
            <a:fld id="{9F5033E9-932D-4E41-95C3-341F9A6DAE17}" type="slidenum">
              <a:rPr lang="en-US" altLang="ja-JP" smtClean="0"/>
              <a:pPr/>
              <a:t>30</a:t>
            </a:fld>
            <a:endParaRPr lang="en-US" altLang="ja-JP" dirty="0"/>
          </a:p>
        </p:txBody>
      </p:sp>
      <p:sp>
        <p:nvSpPr>
          <p:cNvPr id="8" name="テキスト ボックス 7"/>
          <p:cNvSpPr txBox="1"/>
          <p:nvPr/>
        </p:nvSpPr>
        <p:spPr>
          <a:xfrm>
            <a:off x="1444307" y="5276455"/>
            <a:ext cx="6244273" cy="400110"/>
          </a:xfrm>
          <a:prstGeom prst="rect">
            <a:avLst/>
          </a:prstGeom>
          <a:ln>
            <a:solidFill>
              <a:srgbClr val="FF0000"/>
            </a:solidFill>
          </a:ln>
        </p:spPr>
        <p:style>
          <a:lnRef idx="2">
            <a:schemeClr val="dk1"/>
          </a:lnRef>
          <a:fillRef idx="1">
            <a:schemeClr val="lt1"/>
          </a:fillRef>
          <a:effectRef idx="0">
            <a:schemeClr val="dk1"/>
          </a:effectRef>
          <a:fontRef idx="minor">
            <a:schemeClr val="dk1"/>
          </a:fontRef>
        </p:style>
        <p:txBody>
          <a:bodyPr wrap="none" rtlCol="0">
            <a:spAutoFit/>
          </a:bodyPr>
          <a:lstStyle/>
          <a:p>
            <a:r>
              <a:rPr lang="ja-JP" altLang="en-US" sz="2000" dirty="0" smtClean="0"/>
              <a:t>本手法は</a:t>
            </a:r>
            <a:r>
              <a:rPr lang="en-US" altLang="ja-JP" sz="2000" dirty="0" smtClean="0"/>
              <a:t>FALCONN</a:t>
            </a:r>
            <a:r>
              <a:rPr lang="ja-JP" altLang="en-US" sz="2000" dirty="0" smtClean="0"/>
              <a:t>のデフォルトのパラメータよりも高速</a:t>
            </a:r>
            <a:endParaRPr lang="en-US" altLang="ja-JP" sz="2000" dirty="0" smtClean="0"/>
          </a:p>
        </p:txBody>
      </p:sp>
      <p:sp>
        <p:nvSpPr>
          <p:cNvPr id="9" name="コンテンツ プレースホルダー 2"/>
          <p:cNvSpPr>
            <a:spLocks noGrp="1"/>
          </p:cNvSpPr>
          <p:nvPr>
            <p:ph idx="1"/>
          </p:nvPr>
        </p:nvSpPr>
        <p:spPr>
          <a:xfrm>
            <a:off x="1506377" y="6034022"/>
            <a:ext cx="6120132" cy="366845"/>
          </a:xfrm>
        </p:spPr>
        <p:txBody>
          <a:bodyPr/>
          <a:lstStyle/>
          <a:p>
            <a:pPr marL="0" indent="0">
              <a:buNone/>
            </a:pPr>
            <a:r>
              <a:rPr lang="ja-JP" altLang="en-US" sz="1800" dirty="0"/>
              <a:t>公平</a:t>
            </a:r>
            <a:r>
              <a:rPr lang="ja-JP" altLang="en-US" sz="1800" dirty="0" smtClean="0"/>
              <a:t>な比較を行うために，解析したパラメータ以外は統一した</a:t>
            </a:r>
            <a:endParaRPr lang="en-US" altLang="ja-JP" sz="1800" dirty="0"/>
          </a:p>
        </p:txBody>
      </p:sp>
      <p:sp>
        <p:nvSpPr>
          <p:cNvPr id="3" name="日付プレースホルダー 2"/>
          <p:cNvSpPr>
            <a:spLocks noGrp="1"/>
          </p:cNvSpPr>
          <p:nvPr>
            <p:ph type="dt" sz="half" idx="10"/>
          </p:nvPr>
        </p:nvSpPr>
        <p:spPr/>
        <p:txBody>
          <a:bodyPr/>
          <a:lstStyle/>
          <a:p>
            <a:fld id="{34C2776C-B45C-4473-B262-8F7D13F8E535}" type="datetime1">
              <a:rPr lang="ja-JP" altLang="en-US" smtClean="0"/>
              <a:t>2018/8/30</a:t>
            </a:fld>
            <a:endParaRPr lang="en-US" altLang="ja-JP"/>
          </a:p>
        </p:txBody>
      </p:sp>
    </p:spTree>
    <p:extLst>
      <p:ext uri="{BB962C8B-B14F-4D97-AF65-F5344CB8AC3E}">
        <p14:creationId xmlns:p14="http://schemas.microsoft.com/office/powerpoint/2010/main" val="12762934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274638"/>
            <a:ext cx="8458200" cy="1143000"/>
          </a:xfrm>
        </p:spPr>
        <p:txBody>
          <a:bodyPr/>
          <a:lstStyle/>
          <a:p>
            <a:r>
              <a:rPr lang="ja-JP" altLang="en-US" sz="4000" dirty="0" smtClean="0">
                <a:latin typeface="+mn-ea"/>
                <a:ea typeface="+mn-ea"/>
              </a:rPr>
              <a:t>ブロッククローン検出法</a:t>
            </a:r>
            <a:r>
              <a:rPr lang="en-US" altLang="ja-JP" sz="4000" dirty="0" smtClean="0">
                <a:latin typeface="+mn-ea"/>
                <a:ea typeface="+mn-ea"/>
              </a:rPr>
              <a:t>[</a:t>
            </a:r>
            <a:r>
              <a:rPr lang="en-US" altLang="ja-JP" dirty="0" smtClean="0">
                <a:latin typeface="+mn-ea"/>
                <a:ea typeface="+mn-ea"/>
              </a:rPr>
              <a:t>1,2</a:t>
            </a:r>
            <a:r>
              <a:rPr lang="en-US" altLang="ja-JP" sz="4000" dirty="0" smtClean="0">
                <a:latin typeface="+mn-ea"/>
                <a:ea typeface="+mn-ea"/>
              </a:rPr>
              <a:t>]</a:t>
            </a:r>
            <a:br>
              <a:rPr lang="en-US" altLang="ja-JP" sz="4000" dirty="0" smtClean="0">
                <a:latin typeface="+mn-ea"/>
                <a:ea typeface="+mn-ea"/>
              </a:rPr>
            </a:br>
            <a:r>
              <a:rPr lang="ja-JP" altLang="en-US" sz="4000" dirty="0" smtClean="0">
                <a:latin typeface="+mn-ea"/>
                <a:ea typeface="+mn-ea"/>
              </a:rPr>
              <a:t>のアルゴリズム</a:t>
            </a:r>
            <a:endParaRPr kumimoji="1" lang="ja-JP" altLang="en-US" sz="4000" dirty="0">
              <a:latin typeface="+mn-ea"/>
              <a:ea typeface="+mn-ea"/>
            </a:endParaRPr>
          </a:p>
        </p:txBody>
      </p:sp>
      <p:sp>
        <p:nvSpPr>
          <p:cNvPr id="3" name="コンテンツ プレースホルダー 2"/>
          <p:cNvSpPr>
            <a:spLocks noGrp="1"/>
          </p:cNvSpPr>
          <p:nvPr>
            <p:ph idx="1"/>
          </p:nvPr>
        </p:nvSpPr>
        <p:spPr>
          <a:xfrm>
            <a:off x="583910" y="1611384"/>
            <a:ext cx="7976179" cy="1515907"/>
          </a:xfrm>
        </p:spPr>
        <p:style>
          <a:lnRef idx="2">
            <a:schemeClr val="accent1"/>
          </a:lnRef>
          <a:fillRef idx="1">
            <a:schemeClr val="lt1"/>
          </a:fillRef>
          <a:effectRef idx="0">
            <a:schemeClr val="accent1"/>
          </a:effectRef>
          <a:fontRef idx="minor">
            <a:schemeClr val="dk1"/>
          </a:fontRef>
        </p:style>
        <p:txBody>
          <a:bodyPr/>
          <a:lstStyle/>
          <a:p>
            <a:pPr marL="0" indent="0">
              <a:buNone/>
            </a:pPr>
            <a:r>
              <a:rPr kumimoji="1" lang="en-US" altLang="ja-JP" sz="2000" dirty="0" smtClean="0">
                <a:latin typeface="+mn-ea"/>
              </a:rPr>
              <a:t>STEP 1</a:t>
            </a:r>
            <a:r>
              <a:rPr kumimoji="1" lang="ja-JP" altLang="en-US" sz="2000" dirty="0" smtClean="0">
                <a:latin typeface="+mn-ea"/>
              </a:rPr>
              <a:t> ： </a:t>
            </a:r>
            <a:r>
              <a:rPr lang="ja-JP" altLang="en-US" sz="2000" dirty="0" smtClean="0">
                <a:latin typeface="+mn-ea"/>
              </a:rPr>
              <a:t>構文解析を行い抽象構文木を生成</a:t>
            </a:r>
            <a:endParaRPr lang="en-US" altLang="ja-JP" sz="2000" dirty="0" smtClean="0">
              <a:latin typeface="+mn-ea"/>
            </a:endParaRPr>
          </a:p>
          <a:p>
            <a:pPr marL="0" indent="0">
              <a:buNone/>
            </a:pPr>
            <a:r>
              <a:rPr kumimoji="1" lang="en-US" altLang="ja-JP" sz="2000" dirty="0" smtClean="0">
                <a:latin typeface="+mn-ea"/>
              </a:rPr>
              <a:t>STEP 2</a:t>
            </a:r>
            <a:r>
              <a:rPr kumimoji="1" lang="ja-JP" altLang="en-US" sz="2000" dirty="0" smtClean="0">
                <a:latin typeface="+mn-ea"/>
              </a:rPr>
              <a:t> ： </a:t>
            </a:r>
            <a:r>
              <a:rPr lang="ja-JP" altLang="en-US" sz="2000" dirty="0" smtClean="0">
                <a:latin typeface="+mn-ea"/>
              </a:rPr>
              <a:t>抽象</a:t>
            </a:r>
            <a:r>
              <a:rPr lang="ja-JP" altLang="en-US" sz="2000" dirty="0">
                <a:latin typeface="+mn-ea"/>
              </a:rPr>
              <a:t>構文</a:t>
            </a:r>
            <a:r>
              <a:rPr lang="ja-JP" altLang="en-US" sz="2000" dirty="0" smtClean="0">
                <a:latin typeface="+mn-ea"/>
              </a:rPr>
              <a:t>木からコードブロックと単語を抽出</a:t>
            </a:r>
            <a:endParaRPr lang="en-US" altLang="ja-JP" sz="2000" dirty="0" smtClean="0">
              <a:latin typeface="+mn-ea"/>
            </a:endParaRPr>
          </a:p>
          <a:p>
            <a:pPr marL="0" indent="0">
              <a:buNone/>
            </a:pPr>
            <a:r>
              <a:rPr kumimoji="1" lang="en-US" altLang="ja-JP" sz="2000" dirty="0" smtClean="0">
                <a:latin typeface="+mn-ea"/>
              </a:rPr>
              <a:t>STEP 3</a:t>
            </a:r>
            <a:r>
              <a:rPr kumimoji="1" lang="ja-JP" altLang="en-US" sz="2000" dirty="0" smtClean="0">
                <a:latin typeface="+mn-ea"/>
              </a:rPr>
              <a:t> ： </a:t>
            </a:r>
            <a:r>
              <a:rPr lang="en-US" altLang="ja-JP" sz="2000" dirty="0" smtClean="0">
                <a:latin typeface="+mn-ea"/>
              </a:rPr>
              <a:t>TF-IDF</a:t>
            </a:r>
            <a:r>
              <a:rPr lang="ja-JP" altLang="en-US" sz="2000" dirty="0" smtClean="0">
                <a:latin typeface="+mn-ea"/>
              </a:rPr>
              <a:t>法</a:t>
            </a:r>
            <a:r>
              <a:rPr lang="ja-JP" altLang="en-US" sz="2000" dirty="0">
                <a:latin typeface="+mn-ea"/>
              </a:rPr>
              <a:t>に</a:t>
            </a:r>
            <a:r>
              <a:rPr lang="ja-JP" altLang="en-US" sz="2000" dirty="0" smtClean="0">
                <a:latin typeface="+mn-ea"/>
              </a:rPr>
              <a:t>よりブロック</a:t>
            </a:r>
            <a:r>
              <a:rPr lang="ja-JP" altLang="en-US" sz="2000" dirty="0">
                <a:latin typeface="+mn-ea"/>
              </a:rPr>
              <a:t>単位</a:t>
            </a:r>
            <a:r>
              <a:rPr lang="ja-JP" altLang="en-US" sz="2000" dirty="0" smtClean="0">
                <a:latin typeface="+mn-ea"/>
              </a:rPr>
              <a:t>の特徴</a:t>
            </a:r>
            <a:r>
              <a:rPr lang="ja-JP" altLang="en-US" sz="2000" dirty="0">
                <a:latin typeface="+mn-ea"/>
              </a:rPr>
              <a:t>ベクトルを</a:t>
            </a:r>
            <a:r>
              <a:rPr lang="ja-JP" altLang="en-US" sz="2000" dirty="0" smtClean="0">
                <a:latin typeface="+mn-ea"/>
              </a:rPr>
              <a:t>計算</a:t>
            </a:r>
            <a:endParaRPr lang="en-US" altLang="ja-JP" sz="2000" dirty="0" smtClean="0">
              <a:latin typeface="+mn-ea"/>
            </a:endParaRPr>
          </a:p>
          <a:p>
            <a:pPr marL="0" indent="0">
              <a:buNone/>
            </a:pPr>
            <a:r>
              <a:rPr lang="en-US" altLang="ja-JP" sz="2000" dirty="0" smtClean="0">
                <a:latin typeface="+mn-ea"/>
              </a:rPr>
              <a:t>STEP 4 </a:t>
            </a:r>
            <a:r>
              <a:rPr lang="ja-JP" altLang="en-US" sz="2000" dirty="0" smtClean="0">
                <a:latin typeface="+mn-ea"/>
              </a:rPr>
              <a:t>： </a:t>
            </a:r>
            <a:r>
              <a:rPr lang="en-US" altLang="ja-JP" sz="2000" dirty="0" smtClean="0">
                <a:latin typeface="+mn-ea"/>
              </a:rPr>
              <a:t>LSH</a:t>
            </a:r>
            <a:r>
              <a:rPr lang="ja-JP" altLang="en-US" sz="2000" dirty="0">
                <a:latin typeface="+mn-ea"/>
              </a:rPr>
              <a:t>を</a:t>
            </a:r>
            <a:r>
              <a:rPr lang="ja-JP" altLang="en-US" sz="2000" dirty="0" smtClean="0">
                <a:latin typeface="+mn-ea"/>
              </a:rPr>
              <a:t>用いてコサイン類似度が閾値以上のクローンペアを検出</a:t>
            </a:r>
            <a:endParaRPr lang="en-US" altLang="ja-JP" sz="2000" dirty="0" smtClean="0">
              <a:latin typeface="+mn-ea"/>
            </a:endParaRPr>
          </a:p>
        </p:txBody>
      </p:sp>
      <p:grpSp>
        <p:nvGrpSpPr>
          <p:cNvPr id="5" name="グループ化 4"/>
          <p:cNvGrpSpPr/>
          <p:nvPr/>
        </p:nvGrpSpPr>
        <p:grpSpPr>
          <a:xfrm>
            <a:off x="874856" y="4213801"/>
            <a:ext cx="489815" cy="812004"/>
            <a:chOff x="1815921" y="3181083"/>
            <a:chExt cx="2228044" cy="2945080"/>
          </a:xfrm>
        </p:grpSpPr>
        <p:sp>
          <p:nvSpPr>
            <p:cNvPr id="6" name="メモ 5"/>
            <p:cNvSpPr/>
            <p:nvPr/>
          </p:nvSpPr>
          <p:spPr>
            <a:xfrm>
              <a:off x="1815921" y="3181083"/>
              <a:ext cx="2228044" cy="2945080"/>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7" name="L 字 6"/>
            <p:cNvSpPr/>
            <p:nvPr/>
          </p:nvSpPr>
          <p:spPr>
            <a:xfrm rot="5400000">
              <a:off x="2587802" y="3285413"/>
              <a:ext cx="684281" cy="1502537"/>
            </a:xfrm>
            <a:prstGeom prst="corner">
              <a:avLst>
                <a:gd name="adj1" fmla="val 149066"/>
                <a:gd name="adj2" fmla="val 6544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8" name="L 字 7"/>
            <p:cNvSpPr/>
            <p:nvPr/>
          </p:nvSpPr>
          <p:spPr>
            <a:xfrm rot="5400000">
              <a:off x="2587801" y="4483151"/>
              <a:ext cx="684281" cy="1502537"/>
            </a:xfrm>
            <a:prstGeom prst="corner">
              <a:avLst>
                <a:gd name="adj1" fmla="val 149066"/>
                <a:gd name="adj2" fmla="val 6544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nvGrpSpPr>
          <p:cNvPr id="9" name="グループ化 8"/>
          <p:cNvGrpSpPr/>
          <p:nvPr/>
        </p:nvGrpSpPr>
        <p:grpSpPr>
          <a:xfrm>
            <a:off x="722456" y="4061401"/>
            <a:ext cx="489815" cy="812004"/>
            <a:chOff x="1815921" y="3181083"/>
            <a:chExt cx="2228044" cy="2945080"/>
          </a:xfrm>
        </p:grpSpPr>
        <p:sp>
          <p:nvSpPr>
            <p:cNvPr id="10" name="メモ 9"/>
            <p:cNvSpPr/>
            <p:nvPr/>
          </p:nvSpPr>
          <p:spPr>
            <a:xfrm>
              <a:off x="1815921" y="3181083"/>
              <a:ext cx="2228044" cy="2945080"/>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1" name="L 字 10"/>
            <p:cNvSpPr/>
            <p:nvPr/>
          </p:nvSpPr>
          <p:spPr>
            <a:xfrm rot="5400000">
              <a:off x="2587802" y="3285413"/>
              <a:ext cx="684281" cy="1502537"/>
            </a:xfrm>
            <a:prstGeom prst="corner">
              <a:avLst>
                <a:gd name="adj1" fmla="val 149066"/>
                <a:gd name="adj2" fmla="val 6544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2" name="L 字 11"/>
            <p:cNvSpPr/>
            <p:nvPr/>
          </p:nvSpPr>
          <p:spPr>
            <a:xfrm rot="5400000">
              <a:off x="2587801" y="4483151"/>
              <a:ext cx="684281" cy="1502537"/>
            </a:xfrm>
            <a:prstGeom prst="corner">
              <a:avLst>
                <a:gd name="adj1" fmla="val 149066"/>
                <a:gd name="adj2" fmla="val 6544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nvGrpSpPr>
          <p:cNvPr id="13" name="グループ化 12"/>
          <p:cNvGrpSpPr/>
          <p:nvPr/>
        </p:nvGrpSpPr>
        <p:grpSpPr>
          <a:xfrm>
            <a:off x="570056" y="3909001"/>
            <a:ext cx="489815" cy="812004"/>
            <a:chOff x="1815921" y="3181083"/>
            <a:chExt cx="2228044" cy="2945080"/>
          </a:xfrm>
        </p:grpSpPr>
        <p:sp>
          <p:nvSpPr>
            <p:cNvPr id="14" name="メモ 13"/>
            <p:cNvSpPr/>
            <p:nvPr/>
          </p:nvSpPr>
          <p:spPr>
            <a:xfrm>
              <a:off x="1815921" y="3181083"/>
              <a:ext cx="2228044" cy="2945080"/>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5" name="L 字 14"/>
            <p:cNvSpPr/>
            <p:nvPr/>
          </p:nvSpPr>
          <p:spPr>
            <a:xfrm rot="5400000">
              <a:off x="2587802" y="3285413"/>
              <a:ext cx="684281" cy="1502537"/>
            </a:xfrm>
            <a:prstGeom prst="corner">
              <a:avLst>
                <a:gd name="adj1" fmla="val 149066"/>
                <a:gd name="adj2" fmla="val 6544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6" name="L 字 15"/>
            <p:cNvSpPr/>
            <p:nvPr/>
          </p:nvSpPr>
          <p:spPr>
            <a:xfrm rot="5400000">
              <a:off x="2587801" y="4483151"/>
              <a:ext cx="684281" cy="1502537"/>
            </a:xfrm>
            <a:prstGeom prst="corner">
              <a:avLst>
                <a:gd name="adj1" fmla="val 149066"/>
                <a:gd name="adj2" fmla="val 6544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sp>
        <p:nvSpPr>
          <p:cNvPr id="18" name="右矢印 17"/>
          <p:cNvSpPr/>
          <p:nvPr/>
        </p:nvSpPr>
        <p:spPr>
          <a:xfrm>
            <a:off x="1616760" y="4351821"/>
            <a:ext cx="316727" cy="246631"/>
          </a:xfrm>
          <a:prstGeom prst="rightArrow">
            <a:avLst/>
          </a:prstGeom>
          <a:solidFill>
            <a:srgbClr val="0070C0"/>
          </a:solidFill>
          <a:ln>
            <a:solidFill>
              <a:srgbClr val="0070C0"/>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latin typeface="+mn-ea"/>
            </a:endParaRPr>
          </a:p>
        </p:txBody>
      </p:sp>
      <p:grpSp>
        <p:nvGrpSpPr>
          <p:cNvPr id="55" name="グループ化 54"/>
          <p:cNvGrpSpPr/>
          <p:nvPr/>
        </p:nvGrpSpPr>
        <p:grpSpPr>
          <a:xfrm>
            <a:off x="2150094" y="3891721"/>
            <a:ext cx="819537" cy="1067841"/>
            <a:chOff x="1925897" y="3863181"/>
            <a:chExt cx="1881111" cy="2416685"/>
          </a:xfrm>
        </p:grpSpPr>
        <p:sp>
          <p:nvSpPr>
            <p:cNvPr id="19" name="円/楕円 18"/>
            <p:cNvSpPr/>
            <p:nvPr/>
          </p:nvSpPr>
          <p:spPr>
            <a:xfrm>
              <a:off x="2810999" y="3863181"/>
              <a:ext cx="343676" cy="341275"/>
            </a:xfrm>
            <a:prstGeom prst="ellipse">
              <a:avLst/>
            </a:prstGeom>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latin typeface="+mn-ea"/>
              </a:endParaRPr>
            </a:p>
          </p:txBody>
        </p:sp>
        <p:sp>
          <p:nvSpPr>
            <p:cNvPr id="20" name="円/楕円 19"/>
            <p:cNvSpPr/>
            <p:nvPr/>
          </p:nvSpPr>
          <p:spPr>
            <a:xfrm>
              <a:off x="2155871" y="4619998"/>
              <a:ext cx="343676" cy="341275"/>
            </a:xfrm>
            <a:prstGeom prst="ellipse">
              <a:avLst/>
            </a:prstGeom>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latin typeface="+mn-ea"/>
              </a:endParaRPr>
            </a:p>
          </p:txBody>
        </p:sp>
        <p:sp>
          <p:nvSpPr>
            <p:cNvPr id="21" name="円/楕円 20"/>
            <p:cNvSpPr/>
            <p:nvPr/>
          </p:nvSpPr>
          <p:spPr>
            <a:xfrm>
              <a:off x="2810999" y="4619998"/>
              <a:ext cx="343676" cy="341275"/>
            </a:xfrm>
            <a:prstGeom prst="ellipse">
              <a:avLst/>
            </a:prstGeom>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latin typeface="+mn-ea"/>
              </a:endParaRPr>
            </a:p>
          </p:txBody>
        </p:sp>
        <p:sp>
          <p:nvSpPr>
            <p:cNvPr id="22" name="円/楕円 21"/>
            <p:cNvSpPr/>
            <p:nvPr/>
          </p:nvSpPr>
          <p:spPr>
            <a:xfrm>
              <a:off x="1925897" y="5268680"/>
              <a:ext cx="343676" cy="341275"/>
            </a:xfrm>
            <a:prstGeom prst="ellipse">
              <a:avLst/>
            </a:prstGeom>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latin typeface="+mn-ea"/>
              </a:endParaRPr>
            </a:p>
          </p:txBody>
        </p:sp>
        <p:sp>
          <p:nvSpPr>
            <p:cNvPr id="23" name="円/楕円 22"/>
            <p:cNvSpPr/>
            <p:nvPr/>
          </p:nvSpPr>
          <p:spPr>
            <a:xfrm>
              <a:off x="2371436" y="5268679"/>
              <a:ext cx="343676" cy="341275"/>
            </a:xfrm>
            <a:prstGeom prst="ellipse">
              <a:avLst/>
            </a:prstGeom>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latin typeface="+mn-ea"/>
              </a:endParaRPr>
            </a:p>
          </p:txBody>
        </p:sp>
        <p:sp>
          <p:nvSpPr>
            <p:cNvPr id="25" name="円/楕円 24"/>
            <p:cNvSpPr/>
            <p:nvPr/>
          </p:nvSpPr>
          <p:spPr>
            <a:xfrm>
              <a:off x="3463332" y="4619997"/>
              <a:ext cx="343676" cy="341275"/>
            </a:xfrm>
            <a:prstGeom prst="ellipse">
              <a:avLst/>
            </a:prstGeom>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latin typeface="+mn-ea"/>
              </a:endParaRPr>
            </a:p>
          </p:txBody>
        </p:sp>
        <p:sp>
          <p:nvSpPr>
            <p:cNvPr id="26" name="円/楕円 25"/>
            <p:cNvSpPr/>
            <p:nvPr/>
          </p:nvSpPr>
          <p:spPr>
            <a:xfrm>
              <a:off x="2818936" y="5268679"/>
              <a:ext cx="343676" cy="341275"/>
            </a:xfrm>
            <a:prstGeom prst="ellipse">
              <a:avLst/>
            </a:prstGeom>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latin typeface="+mn-ea"/>
              </a:endParaRPr>
            </a:p>
          </p:txBody>
        </p:sp>
        <p:sp>
          <p:nvSpPr>
            <p:cNvPr id="29" name="円/楕円 28"/>
            <p:cNvSpPr/>
            <p:nvPr/>
          </p:nvSpPr>
          <p:spPr>
            <a:xfrm>
              <a:off x="3055829" y="5917360"/>
              <a:ext cx="343676" cy="341275"/>
            </a:xfrm>
            <a:prstGeom prst="ellipse">
              <a:avLst/>
            </a:prstGeom>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latin typeface="+mn-ea"/>
              </a:endParaRPr>
            </a:p>
          </p:txBody>
        </p:sp>
        <p:sp>
          <p:nvSpPr>
            <p:cNvPr id="30" name="円/楕円 29"/>
            <p:cNvSpPr/>
            <p:nvPr/>
          </p:nvSpPr>
          <p:spPr>
            <a:xfrm>
              <a:off x="2571319" y="5938591"/>
              <a:ext cx="343676" cy="341275"/>
            </a:xfrm>
            <a:prstGeom prst="ellipse">
              <a:avLst/>
            </a:prstGeom>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latin typeface="+mn-ea"/>
              </a:endParaRPr>
            </a:p>
          </p:txBody>
        </p:sp>
        <p:cxnSp>
          <p:nvCxnSpPr>
            <p:cNvPr id="32" name="直線コネクタ 31"/>
            <p:cNvCxnSpPr>
              <a:stCxn id="19" idx="4"/>
              <a:endCxn id="20" idx="0"/>
            </p:cNvCxnSpPr>
            <p:nvPr/>
          </p:nvCxnSpPr>
          <p:spPr>
            <a:xfrm flipH="1">
              <a:off x="2327709" y="4204456"/>
              <a:ext cx="655128" cy="415542"/>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33" name="直線コネクタ 32"/>
            <p:cNvCxnSpPr>
              <a:stCxn id="19" idx="4"/>
              <a:endCxn id="21" idx="0"/>
            </p:cNvCxnSpPr>
            <p:nvPr/>
          </p:nvCxnSpPr>
          <p:spPr>
            <a:xfrm>
              <a:off x="2982837" y="4204456"/>
              <a:ext cx="0" cy="415542"/>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37" name="直線コネクタ 36"/>
            <p:cNvCxnSpPr>
              <a:stCxn id="19" idx="4"/>
              <a:endCxn id="25" idx="0"/>
            </p:cNvCxnSpPr>
            <p:nvPr/>
          </p:nvCxnSpPr>
          <p:spPr>
            <a:xfrm>
              <a:off x="2982837" y="4204456"/>
              <a:ext cx="652333" cy="415541"/>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40" name="直線コネクタ 39"/>
            <p:cNvCxnSpPr>
              <a:stCxn id="20" idx="4"/>
              <a:endCxn id="22" idx="0"/>
            </p:cNvCxnSpPr>
            <p:nvPr/>
          </p:nvCxnSpPr>
          <p:spPr>
            <a:xfrm flipH="1">
              <a:off x="2097735" y="4961273"/>
              <a:ext cx="229974" cy="307407"/>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43" name="直線コネクタ 42"/>
            <p:cNvCxnSpPr>
              <a:stCxn id="20" idx="4"/>
              <a:endCxn id="23" idx="0"/>
            </p:cNvCxnSpPr>
            <p:nvPr/>
          </p:nvCxnSpPr>
          <p:spPr>
            <a:xfrm>
              <a:off x="2327709" y="4961273"/>
              <a:ext cx="215565" cy="307406"/>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46" name="直線コネクタ 45"/>
            <p:cNvCxnSpPr>
              <a:stCxn id="21" idx="4"/>
              <a:endCxn id="26" idx="0"/>
            </p:cNvCxnSpPr>
            <p:nvPr/>
          </p:nvCxnSpPr>
          <p:spPr>
            <a:xfrm>
              <a:off x="2982837" y="4961273"/>
              <a:ext cx="7937" cy="307406"/>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49" name="直線コネクタ 48"/>
            <p:cNvCxnSpPr>
              <a:stCxn id="26" idx="4"/>
              <a:endCxn id="30" idx="0"/>
            </p:cNvCxnSpPr>
            <p:nvPr/>
          </p:nvCxnSpPr>
          <p:spPr>
            <a:xfrm flipH="1">
              <a:off x="2743157" y="5609954"/>
              <a:ext cx="247617" cy="328637"/>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52" name="直線コネクタ 51"/>
            <p:cNvCxnSpPr>
              <a:stCxn id="26" idx="4"/>
              <a:endCxn id="29" idx="0"/>
            </p:cNvCxnSpPr>
            <p:nvPr/>
          </p:nvCxnSpPr>
          <p:spPr>
            <a:xfrm>
              <a:off x="2990774" y="5609954"/>
              <a:ext cx="236893" cy="307406"/>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grpSp>
      <p:sp>
        <p:nvSpPr>
          <p:cNvPr id="56" name="テキスト ボックス 55"/>
          <p:cNvSpPr txBox="1"/>
          <p:nvPr/>
        </p:nvSpPr>
        <p:spPr>
          <a:xfrm>
            <a:off x="346072" y="5183753"/>
            <a:ext cx="1415772" cy="338554"/>
          </a:xfrm>
          <a:prstGeom prst="rect">
            <a:avLst/>
          </a:prstGeom>
          <a:noFill/>
        </p:spPr>
        <p:txBody>
          <a:bodyPr wrap="none" rtlCol="0">
            <a:spAutoFit/>
          </a:bodyPr>
          <a:lstStyle/>
          <a:p>
            <a:r>
              <a:rPr kumimoji="1" lang="ja-JP" altLang="en-US" sz="1600" smtClean="0">
                <a:latin typeface="+mn-ea"/>
                <a:ea typeface="+mn-ea"/>
              </a:rPr>
              <a:t>ソースコード</a:t>
            </a:r>
            <a:endParaRPr kumimoji="1" lang="ja-JP" altLang="en-US" sz="1600">
              <a:latin typeface="+mn-ea"/>
              <a:ea typeface="+mn-ea"/>
            </a:endParaRPr>
          </a:p>
        </p:txBody>
      </p:sp>
      <p:sp>
        <p:nvSpPr>
          <p:cNvPr id="57" name="テキスト ボックス 56"/>
          <p:cNvSpPr txBox="1"/>
          <p:nvPr/>
        </p:nvSpPr>
        <p:spPr>
          <a:xfrm>
            <a:off x="2005273" y="5183753"/>
            <a:ext cx="1210588" cy="338554"/>
          </a:xfrm>
          <a:prstGeom prst="rect">
            <a:avLst/>
          </a:prstGeom>
          <a:noFill/>
        </p:spPr>
        <p:txBody>
          <a:bodyPr wrap="none" rtlCol="0">
            <a:spAutoFit/>
          </a:bodyPr>
          <a:lstStyle/>
          <a:p>
            <a:r>
              <a:rPr lang="ja-JP" altLang="en-US" sz="1600" smtClean="0">
                <a:latin typeface="+mn-ea"/>
                <a:ea typeface="+mn-ea"/>
              </a:rPr>
              <a:t>抽象構文木</a:t>
            </a:r>
            <a:endParaRPr kumimoji="1" lang="ja-JP" altLang="en-US" sz="1600">
              <a:latin typeface="+mn-ea"/>
              <a:ea typeface="+mn-ea"/>
            </a:endParaRPr>
          </a:p>
        </p:txBody>
      </p:sp>
      <p:sp>
        <p:nvSpPr>
          <p:cNvPr id="58" name="テキスト ボックス 57"/>
          <p:cNvSpPr txBox="1"/>
          <p:nvPr/>
        </p:nvSpPr>
        <p:spPr>
          <a:xfrm>
            <a:off x="1364671" y="3268042"/>
            <a:ext cx="821059" cy="338554"/>
          </a:xfrm>
          <a:prstGeom prst="rect">
            <a:avLst/>
          </a:prstGeom>
          <a:noFill/>
        </p:spPr>
        <p:txBody>
          <a:bodyPr wrap="none" rtlCol="0">
            <a:spAutoFit/>
          </a:bodyPr>
          <a:lstStyle/>
          <a:p>
            <a:r>
              <a:rPr kumimoji="1" lang="en-US" altLang="ja-JP" sz="1600" dirty="0" smtClean="0">
                <a:latin typeface="+mn-ea"/>
                <a:ea typeface="+mn-ea"/>
              </a:rPr>
              <a:t>STEP1</a:t>
            </a:r>
            <a:endParaRPr kumimoji="1" lang="ja-JP" altLang="en-US" sz="1600" dirty="0">
              <a:latin typeface="+mn-ea"/>
              <a:ea typeface="+mn-ea"/>
            </a:endParaRPr>
          </a:p>
        </p:txBody>
      </p:sp>
      <p:sp>
        <p:nvSpPr>
          <p:cNvPr id="60" name="テキスト ボックス 59"/>
          <p:cNvSpPr txBox="1"/>
          <p:nvPr/>
        </p:nvSpPr>
        <p:spPr>
          <a:xfrm>
            <a:off x="2944751" y="3273766"/>
            <a:ext cx="821059" cy="338554"/>
          </a:xfrm>
          <a:prstGeom prst="rect">
            <a:avLst/>
          </a:prstGeom>
          <a:noFill/>
        </p:spPr>
        <p:txBody>
          <a:bodyPr wrap="none" rtlCol="0">
            <a:spAutoFit/>
          </a:bodyPr>
          <a:lstStyle/>
          <a:p>
            <a:r>
              <a:rPr kumimoji="1" lang="en-US" altLang="ja-JP" sz="1600" smtClean="0">
                <a:latin typeface="+mn-ea"/>
                <a:ea typeface="+mn-ea"/>
              </a:rPr>
              <a:t>STEP2</a:t>
            </a:r>
          </a:p>
        </p:txBody>
      </p:sp>
      <p:graphicFrame>
        <p:nvGraphicFramePr>
          <p:cNvPr id="63" name="表 62"/>
          <p:cNvGraphicFramePr>
            <a:graphicFrameLocks noGrp="1"/>
          </p:cNvGraphicFramePr>
          <p:nvPr>
            <p:extLst>
              <p:ext uri="{D42A27DB-BD31-4B8C-83A1-F6EECF244321}">
                <p14:modId xmlns:p14="http://schemas.microsoft.com/office/powerpoint/2010/main" val="3858325311"/>
              </p:ext>
            </p:extLst>
          </p:nvPr>
        </p:nvGraphicFramePr>
        <p:xfrm>
          <a:off x="3833888" y="3359506"/>
          <a:ext cx="904758" cy="975360"/>
        </p:xfrm>
        <a:graphic>
          <a:graphicData uri="http://schemas.openxmlformats.org/drawingml/2006/table">
            <a:tbl>
              <a:tblPr firstRow="1" bandRow="1">
                <a:tableStyleId>{93296810-A885-4BE3-A3E7-6D5BEEA58F35}</a:tableStyleId>
              </a:tblPr>
              <a:tblGrid>
                <a:gridCol w="452379">
                  <a:extLst>
                    <a:ext uri="{9D8B030D-6E8A-4147-A177-3AD203B41FA5}">
                      <a16:colId xmlns:a16="http://schemas.microsoft.com/office/drawing/2014/main" val="20000"/>
                    </a:ext>
                  </a:extLst>
                </a:gridCol>
                <a:gridCol w="452379">
                  <a:extLst>
                    <a:ext uri="{9D8B030D-6E8A-4147-A177-3AD203B41FA5}">
                      <a16:colId xmlns:a16="http://schemas.microsoft.com/office/drawing/2014/main" val="20001"/>
                    </a:ext>
                  </a:extLst>
                </a:gridCol>
              </a:tblGrid>
              <a:tr h="194167">
                <a:tc>
                  <a:txBody>
                    <a:bodyPr/>
                    <a:lstStyle/>
                    <a:p>
                      <a:pPr algn="ctr"/>
                      <a:r>
                        <a:rPr kumimoji="1" lang="ja-JP" altLang="en-US" sz="1000" smtClean="0">
                          <a:latin typeface="+mn-ea"/>
                          <a:ea typeface="+mn-ea"/>
                        </a:rPr>
                        <a:t>単語</a:t>
                      </a:r>
                      <a:endParaRPr kumimoji="1" lang="ja-JP" altLang="en-US" sz="1000">
                        <a:latin typeface="+mn-ea"/>
                        <a:ea typeface="+mn-ea"/>
                      </a:endParaRPr>
                    </a:p>
                  </a:txBody>
                  <a:tcPr/>
                </a:tc>
                <a:tc>
                  <a:txBody>
                    <a:bodyPr/>
                    <a:lstStyle/>
                    <a:p>
                      <a:pPr algn="ctr"/>
                      <a:r>
                        <a:rPr kumimoji="1" lang="ja-JP" altLang="en-US" sz="1000" smtClean="0">
                          <a:latin typeface="+mn-ea"/>
                          <a:ea typeface="+mn-ea"/>
                        </a:rPr>
                        <a:t>個数</a:t>
                      </a:r>
                      <a:endParaRPr kumimoji="1" lang="ja-JP" altLang="en-US" sz="1000">
                        <a:latin typeface="+mn-ea"/>
                        <a:ea typeface="+mn-ea"/>
                      </a:endParaRPr>
                    </a:p>
                  </a:txBody>
                  <a:tcPr/>
                </a:tc>
                <a:extLst>
                  <a:ext uri="{0D108BD9-81ED-4DB2-BD59-A6C34878D82A}">
                    <a16:rowId xmlns:a16="http://schemas.microsoft.com/office/drawing/2014/main" val="10000"/>
                  </a:ext>
                </a:extLst>
              </a:tr>
              <a:tr h="194167">
                <a:tc>
                  <a:txBody>
                    <a:bodyPr/>
                    <a:lstStyle/>
                    <a:p>
                      <a:pPr algn="ctr"/>
                      <a:r>
                        <a:rPr kumimoji="1" lang="en-US" altLang="ja-JP" sz="1000" smtClean="0">
                          <a:latin typeface="+mn-ea"/>
                          <a:ea typeface="+mn-ea"/>
                        </a:rPr>
                        <a:t>xxx</a:t>
                      </a:r>
                      <a:endParaRPr kumimoji="1" lang="ja-JP" altLang="en-US" sz="1000">
                        <a:latin typeface="+mn-ea"/>
                        <a:ea typeface="+mn-ea"/>
                      </a:endParaRPr>
                    </a:p>
                  </a:txBody>
                  <a:tcPr/>
                </a:tc>
                <a:tc>
                  <a:txBody>
                    <a:bodyPr/>
                    <a:lstStyle/>
                    <a:p>
                      <a:pPr algn="ctr"/>
                      <a:r>
                        <a:rPr kumimoji="1" lang="en-US" altLang="ja-JP" sz="1000" smtClean="0">
                          <a:latin typeface="+mn-ea"/>
                          <a:ea typeface="+mn-ea"/>
                        </a:rPr>
                        <a:t>2</a:t>
                      </a:r>
                      <a:endParaRPr kumimoji="1" lang="ja-JP" altLang="en-US" sz="1000">
                        <a:latin typeface="+mn-ea"/>
                        <a:ea typeface="+mn-ea"/>
                      </a:endParaRPr>
                    </a:p>
                  </a:txBody>
                  <a:tcPr/>
                </a:tc>
                <a:extLst>
                  <a:ext uri="{0D108BD9-81ED-4DB2-BD59-A6C34878D82A}">
                    <a16:rowId xmlns:a16="http://schemas.microsoft.com/office/drawing/2014/main" val="10001"/>
                  </a:ext>
                </a:extLst>
              </a:tr>
              <a:tr h="194167">
                <a:tc>
                  <a:txBody>
                    <a:bodyPr/>
                    <a:lstStyle/>
                    <a:p>
                      <a:pPr algn="ctr"/>
                      <a:r>
                        <a:rPr kumimoji="1" lang="en-US" altLang="ja-JP" sz="1000" err="1" smtClean="0">
                          <a:latin typeface="+mn-ea"/>
                          <a:ea typeface="+mn-ea"/>
                        </a:rPr>
                        <a:t>yyy</a:t>
                      </a:r>
                      <a:endParaRPr kumimoji="1" lang="ja-JP" altLang="en-US" sz="1000">
                        <a:latin typeface="+mn-ea"/>
                        <a:ea typeface="+mn-ea"/>
                      </a:endParaRPr>
                    </a:p>
                  </a:txBody>
                  <a:tcPr/>
                </a:tc>
                <a:tc>
                  <a:txBody>
                    <a:bodyPr/>
                    <a:lstStyle/>
                    <a:p>
                      <a:pPr algn="ctr"/>
                      <a:r>
                        <a:rPr kumimoji="1" lang="en-US" altLang="ja-JP" sz="1000" smtClean="0">
                          <a:latin typeface="+mn-ea"/>
                          <a:ea typeface="+mn-ea"/>
                        </a:rPr>
                        <a:t>4</a:t>
                      </a:r>
                      <a:endParaRPr kumimoji="1" lang="ja-JP" altLang="en-US" sz="1000">
                        <a:latin typeface="+mn-ea"/>
                        <a:ea typeface="+mn-ea"/>
                      </a:endParaRPr>
                    </a:p>
                  </a:txBody>
                  <a:tcPr/>
                </a:tc>
                <a:extLst>
                  <a:ext uri="{0D108BD9-81ED-4DB2-BD59-A6C34878D82A}">
                    <a16:rowId xmlns:a16="http://schemas.microsoft.com/office/drawing/2014/main" val="10002"/>
                  </a:ext>
                </a:extLst>
              </a:tr>
              <a:tr h="194167">
                <a:tc>
                  <a:txBody>
                    <a:bodyPr/>
                    <a:lstStyle/>
                    <a:p>
                      <a:pPr algn="ctr"/>
                      <a:r>
                        <a:rPr kumimoji="1" lang="en-US" altLang="ja-JP" sz="1000" smtClean="0">
                          <a:latin typeface="+mn-ea"/>
                          <a:ea typeface="+mn-ea"/>
                        </a:rPr>
                        <a:t>…</a:t>
                      </a:r>
                      <a:endParaRPr kumimoji="1" lang="ja-JP" altLang="en-US" sz="1000">
                        <a:latin typeface="+mn-ea"/>
                        <a:ea typeface="+mn-ea"/>
                      </a:endParaRPr>
                    </a:p>
                  </a:txBody>
                  <a:tcPr/>
                </a:tc>
                <a:tc>
                  <a:txBody>
                    <a:bodyPr/>
                    <a:lstStyle/>
                    <a:p>
                      <a:pPr algn="ctr"/>
                      <a:r>
                        <a:rPr kumimoji="1" lang="en-US" altLang="ja-JP" sz="1000" dirty="0" smtClean="0">
                          <a:latin typeface="+mn-ea"/>
                          <a:ea typeface="+mn-ea"/>
                        </a:rPr>
                        <a:t>…</a:t>
                      </a:r>
                      <a:endParaRPr kumimoji="1" lang="ja-JP" altLang="en-US" sz="1000" dirty="0">
                        <a:latin typeface="+mn-ea"/>
                        <a:ea typeface="+mn-ea"/>
                      </a:endParaRPr>
                    </a:p>
                  </a:txBody>
                  <a:tcPr/>
                </a:tc>
                <a:extLst>
                  <a:ext uri="{0D108BD9-81ED-4DB2-BD59-A6C34878D82A}">
                    <a16:rowId xmlns:a16="http://schemas.microsoft.com/office/drawing/2014/main" val="10003"/>
                  </a:ext>
                </a:extLst>
              </a:tr>
            </a:tbl>
          </a:graphicData>
        </a:graphic>
      </p:graphicFrame>
      <p:sp>
        <p:nvSpPr>
          <p:cNvPr id="65" name="テキスト ボックス 64"/>
          <p:cNvSpPr txBox="1"/>
          <p:nvPr/>
        </p:nvSpPr>
        <p:spPr>
          <a:xfrm>
            <a:off x="3771275" y="5504922"/>
            <a:ext cx="1206420" cy="338554"/>
          </a:xfrm>
          <a:prstGeom prst="rect">
            <a:avLst/>
          </a:prstGeom>
          <a:noFill/>
        </p:spPr>
        <p:txBody>
          <a:bodyPr wrap="square" rtlCol="0">
            <a:spAutoFit/>
          </a:bodyPr>
          <a:lstStyle/>
          <a:p>
            <a:r>
              <a:rPr kumimoji="1" lang="ja-JP" altLang="en-US" sz="1600" dirty="0" smtClean="0">
                <a:latin typeface="+mn-ea"/>
                <a:ea typeface="+mn-ea"/>
              </a:rPr>
              <a:t>ワードリスト</a:t>
            </a:r>
            <a:endParaRPr kumimoji="1" lang="en-US" altLang="ja-JP" sz="1600" dirty="0" smtClean="0">
              <a:latin typeface="+mn-ea"/>
              <a:ea typeface="+mn-ea"/>
            </a:endParaRPr>
          </a:p>
        </p:txBody>
      </p:sp>
      <p:sp>
        <p:nvSpPr>
          <p:cNvPr id="66" name="テキスト ボックス 65"/>
          <p:cNvSpPr txBox="1"/>
          <p:nvPr/>
        </p:nvSpPr>
        <p:spPr>
          <a:xfrm>
            <a:off x="3809975" y="4318736"/>
            <a:ext cx="904415" cy="276999"/>
          </a:xfrm>
          <a:prstGeom prst="rect">
            <a:avLst/>
          </a:prstGeom>
          <a:noFill/>
        </p:spPr>
        <p:txBody>
          <a:bodyPr wrap="none" rtlCol="0">
            <a:spAutoFit/>
          </a:bodyPr>
          <a:lstStyle/>
          <a:p>
            <a:r>
              <a:rPr kumimoji="1" lang="ja-JP" altLang="en-US" sz="1200" dirty="0" smtClean="0">
                <a:latin typeface="+mn-ea"/>
                <a:ea typeface="+mn-ea"/>
              </a:rPr>
              <a:t>ブロック</a:t>
            </a:r>
            <a:r>
              <a:rPr kumimoji="1" lang="en-US" altLang="ja-JP" sz="1200" dirty="0" smtClean="0">
                <a:latin typeface="+mn-ea"/>
                <a:ea typeface="+mn-ea"/>
              </a:rPr>
              <a:t>B</a:t>
            </a:r>
          </a:p>
        </p:txBody>
      </p:sp>
      <p:sp>
        <p:nvSpPr>
          <p:cNvPr id="67" name="テキスト ボックス 66"/>
          <p:cNvSpPr txBox="1"/>
          <p:nvPr/>
        </p:nvSpPr>
        <p:spPr>
          <a:xfrm>
            <a:off x="3834231" y="3134068"/>
            <a:ext cx="904415" cy="276999"/>
          </a:xfrm>
          <a:prstGeom prst="rect">
            <a:avLst/>
          </a:prstGeom>
          <a:noFill/>
        </p:spPr>
        <p:txBody>
          <a:bodyPr wrap="none" rtlCol="0">
            <a:spAutoFit/>
          </a:bodyPr>
          <a:lstStyle/>
          <a:p>
            <a:r>
              <a:rPr lang="ja-JP" altLang="en-US" sz="1200" dirty="0" smtClean="0">
                <a:latin typeface="+mn-ea"/>
                <a:ea typeface="+mn-ea"/>
              </a:rPr>
              <a:t>ブロック</a:t>
            </a:r>
            <a:r>
              <a:rPr lang="en-US" altLang="ja-JP" sz="1200" dirty="0" smtClean="0">
                <a:latin typeface="+mn-ea"/>
                <a:ea typeface="+mn-ea"/>
              </a:rPr>
              <a:t>A</a:t>
            </a:r>
            <a:endParaRPr kumimoji="1" lang="en-US" altLang="ja-JP" sz="1200" dirty="0" smtClean="0">
              <a:latin typeface="+mn-ea"/>
              <a:ea typeface="+mn-ea"/>
            </a:endParaRPr>
          </a:p>
        </p:txBody>
      </p:sp>
      <mc:AlternateContent xmlns:mc="http://schemas.openxmlformats.org/markup-compatibility/2006" xmlns:a14="http://schemas.microsoft.com/office/drawing/2010/main">
        <mc:Choice Requires="a14">
          <p:sp>
            <p:nvSpPr>
              <p:cNvPr id="70" name="テキスト ボックス 69"/>
              <p:cNvSpPr txBox="1"/>
              <p:nvPr/>
            </p:nvSpPr>
            <p:spPr>
              <a:xfrm>
                <a:off x="5319290" y="3956636"/>
                <a:ext cx="1182118"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kumimoji="1" lang="en-US" altLang="ja-JP" sz="1600" b="0" i="1" smtClean="0">
                          <a:latin typeface="Cambria Math" panose="02040503050406030204" pitchFamily="18" charset="0"/>
                          <a:ea typeface="+mn-ea"/>
                        </a:rPr>
                        <m:t>{</m:t>
                      </m:r>
                      <m:sSub>
                        <m:sSubPr>
                          <m:ctrlPr>
                            <a:rPr kumimoji="1" lang="en-US" altLang="ja-JP" sz="1600" b="0" i="1" smtClean="0">
                              <a:latin typeface="Cambria Math" panose="02040503050406030204" pitchFamily="18" charset="0"/>
                              <a:ea typeface="+mn-ea"/>
                            </a:rPr>
                          </m:ctrlPr>
                        </m:sSubPr>
                        <m:e>
                          <m:r>
                            <a:rPr kumimoji="1" lang="en-US" altLang="ja-JP" sz="1600" b="0" i="1" smtClean="0">
                              <a:latin typeface="Cambria Math" panose="02040503050406030204" pitchFamily="18" charset="0"/>
                              <a:ea typeface="+mn-ea"/>
                            </a:rPr>
                            <m:t>𝑎</m:t>
                          </m:r>
                        </m:e>
                        <m:sub>
                          <m:r>
                            <a:rPr kumimoji="1" lang="en-US" altLang="ja-JP" sz="1600" b="0" i="1" smtClean="0">
                              <a:latin typeface="Cambria Math" panose="02040503050406030204" pitchFamily="18" charset="0"/>
                              <a:ea typeface="+mn-ea"/>
                            </a:rPr>
                            <m:t>1</m:t>
                          </m:r>
                        </m:sub>
                      </m:sSub>
                      <m:r>
                        <a:rPr kumimoji="1" lang="en-US" altLang="ja-JP" sz="1600" b="0" i="1" smtClean="0">
                          <a:latin typeface="Cambria Math" panose="02040503050406030204" pitchFamily="18" charset="0"/>
                          <a:ea typeface="+mn-ea"/>
                        </a:rPr>
                        <m:t>, …, </m:t>
                      </m:r>
                      <m:sSub>
                        <m:sSubPr>
                          <m:ctrlPr>
                            <a:rPr kumimoji="1" lang="en-US" altLang="ja-JP" sz="1600" b="0" i="1" smtClean="0">
                              <a:latin typeface="Cambria Math" panose="02040503050406030204" pitchFamily="18" charset="0"/>
                              <a:ea typeface="+mn-ea"/>
                            </a:rPr>
                          </m:ctrlPr>
                        </m:sSubPr>
                        <m:e>
                          <m:r>
                            <a:rPr kumimoji="1" lang="en-US" altLang="ja-JP" sz="1600" b="0" i="1" smtClean="0">
                              <a:latin typeface="Cambria Math" panose="02040503050406030204" pitchFamily="18" charset="0"/>
                              <a:ea typeface="+mn-ea"/>
                            </a:rPr>
                            <m:t>𝑎</m:t>
                          </m:r>
                        </m:e>
                        <m:sub>
                          <m:r>
                            <a:rPr kumimoji="1" lang="en-US" altLang="ja-JP" sz="1600" b="0" i="1" smtClean="0">
                              <a:latin typeface="Cambria Math" panose="02040503050406030204" pitchFamily="18" charset="0"/>
                              <a:ea typeface="+mn-ea"/>
                            </a:rPr>
                            <m:t>𝑛</m:t>
                          </m:r>
                        </m:sub>
                      </m:sSub>
                      <m:r>
                        <a:rPr kumimoji="1" lang="en-US" altLang="ja-JP" sz="1600" b="0" i="1" smtClean="0">
                          <a:latin typeface="Cambria Math" panose="02040503050406030204" pitchFamily="18" charset="0"/>
                          <a:ea typeface="+mn-ea"/>
                        </a:rPr>
                        <m:t>}</m:t>
                      </m:r>
                    </m:oMath>
                  </m:oMathPara>
                </a14:m>
                <a:endParaRPr kumimoji="1" lang="en-US" altLang="ja-JP" sz="1200" smtClean="0">
                  <a:latin typeface="+mn-ea"/>
                  <a:ea typeface="+mn-ea"/>
                </a:endParaRPr>
              </a:p>
            </p:txBody>
          </p:sp>
        </mc:Choice>
        <mc:Fallback xmlns="">
          <p:sp>
            <p:nvSpPr>
              <p:cNvPr id="70" name="テキスト ボックス 69"/>
              <p:cNvSpPr txBox="1">
                <a:spLocks noRot="1" noChangeAspect="1" noMove="1" noResize="1" noEditPoints="1" noAdjustHandles="1" noChangeArrowheads="1" noChangeShapeType="1" noTextEdit="1"/>
              </p:cNvSpPr>
              <p:nvPr/>
            </p:nvSpPr>
            <p:spPr>
              <a:xfrm>
                <a:off x="5319290" y="3956636"/>
                <a:ext cx="1182118" cy="338554"/>
              </a:xfrm>
              <a:prstGeom prst="rect">
                <a:avLst/>
              </a:prstGeom>
              <a:blipFill>
                <a:blip r:embed="rId3"/>
                <a:stretch>
                  <a:fillRect b="-12500"/>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71" name="テキスト ボックス 70"/>
              <p:cNvSpPr txBox="1"/>
              <p:nvPr/>
            </p:nvSpPr>
            <p:spPr>
              <a:xfrm>
                <a:off x="5319290" y="4899706"/>
                <a:ext cx="1162626"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kumimoji="1" lang="en-US" altLang="ja-JP" sz="1600" b="0" i="1" smtClean="0">
                          <a:latin typeface="Cambria Math" panose="02040503050406030204" pitchFamily="18" charset="0"/>
                          <a:ea typeface="+mn-ea"/>
                        </a:rPr>
                        <m:t>{</m:t>
                      </m:r>
                      <m:sSub>
                        <m:sSubPr>
                          <m:ctrlPr>
                            <a:rPr kumimoji="1" lang="en-US" altLang="ja-JP" sz="1600" b="0" i="1" smtClean="0">
                              <a:latin typeface="Cambria Math" panose="02040503050406030204" pitchFamily="18" charset="0"/>
                              <a:ea typeface="+mn-ea"/>
                            </a:rPr>
                          </m:ctrlPr>
                        </m:sSubPr>
                        <m:e>
                          <m:r>
                            <a:rPr kumimoji="1" lang="en-US" altLang="ja-JP" sz="1600" b="0" i="1" smtClean="0">
                              <a:latin typeface="Cambria Math" panose="02040503050406030204" pitchFamily="18" charset="0"/>
                              <a:ea typeface="+mn-ea"/>
                            </a:rPr>
                            <m:t>𝑏</m:t>
                          </m:r>
                        </m:e>
                        <m:sub>
                          <m:r>
                            <a:rPr kumimoji="1" lang="en-US" altLang="ja-JP" sz="1600" b="0" i="1" smtClean="0">
                              <a:latin typeface="Cambria Math" panose="02040503050406030204" pitchFamily="18" charset="0"/>
                              <a:ea typeface="+mn-ea"/>
                            </a:rPr>
                            <m:t>1</m:t>
                          </m:r>
                        </m:sub>
                      </m:sSub>
                      <m:r>
                        <a:rPr kumimoji="1" lang="en-US" altLang="ja-JP" sz="1600" b="0" i="1" smtClean="0">
                          <a:latin typeface="Cambria Math" panose="02040503050406030204" pitchFamily="18" charset="0"/>
                          <a:ea typeface="+mn-ea"/>
                        </a:rPr>
                        <m:t>,…, </m:t>
                      </m:r>
                      <m:sSub>
                        <m:sSubPr>
                          <m:ctrlPr>
                            <a:rPr kumimoji="1" lang="en-US" altLang="ja-JP" sz="1600" b="0" i="1" smtClean="0">
                              <a:latin typeface="Cambria Math" panose="02040503050406030204" pitchFamily="18" charset="0"/>
                              <a:ea typeface="+mn-ea"/>
                            </a:rPr>
                          </m:ctrlPr>
                        </m:sSubPr>
                        <m:e>
                          <m:r>
                            <a:rPr kumimoji="1" lang="en-US" altLang="ja-JP" sz="1600" b="0" i="1" smtClean="0">
                              <a:latin typeface="Cambria Math" panose="02040503050406030204" pitchFamily="18" charset="0"/>
                              <a:ea typeface="+mn-ea"/>
                            </a:rPr>
                            <m:t>𝑏</m:t>
                          </m:r>
                        </m:e>
                        <m:sub>
                          <m:r>
                            <a:rPr kumimoji="1" lang="en-US" altLang="ja-JP" sz="1600" b="0" i="1" smtClean="0">
                              <a:latin typeface="Cambria Math" panose="02040503050406030204" pitchFamily="18" charset="0"/>
                              <a:ea typeface="+mn-ea"/>
                            </a:rPr>
                            <m:t>𝑛</m:t>
                          </m:r>
                        </m:sub>
                      </m:sSub>
                      <m:r>
                        <a:rPr kumimoji="1" lang="en-US" altLang="ja-JP" sz="1600" b="0" i="1" smtClean="0">
                          <a:latin typeface="Cambria Math" panose="02040503050406030204" pitchFamily="18" charset="0"/>
                          <a:ea typeface="+mn-ea"/>
                        </a:rPr>
                        <m:t>}</m:t>
                      </m:r>
                    </m:oMath>
                  </m:oMathPara>
                </a14:m>
                <a:endParaRPr kumimoji="1" lang="en-US" altLang="ja-JP" sz="1200" smtClean="0">
                  <a:latin typeface="+mn-ea"/>
                  <a:ea typeface="+mn-ea"/>
                </a:endParaRPr>
              </a:p>
            </p:txBody>
          </p:sp>
        </mc:Choice>
        <mc:Fallback xmlns="">
          <p:sp>
            <p:nvSpPr>
              <p:cNvPr id="71" name="テキスト ボックス 70"/>
              <p:cNvSpPr txBox="1">
                <a:spLocks noRot="1" noChangeAspect="1" noMove="1" noResize="1" noEditPoints="1" noAdjustHandles="1" noChangeArrowheads="1" noChangeShapeType="1" noTextEdit="1"/>
              </p:cNvSpPr>
              <p:nvPr/>
            </p:nvSpPr>
            <p:spPr>
              <a:xfrm>
                <a:off x="5319290" y="4899706"/>
                <a:ext cx="1162626" cy="338554"/>
              </a:xfrm>
              <a:prstGeom prst="rect">
                <a:avLst/>
              </a:prstGeom>
              <a:blipFill>
                <a:blip r:embed="rId4"/>
                <a:stretch>
                  <a:fillRect b="-14545"/>
                </a:stretch>
              </a:blipFill>
            </p:spPr>
            <p:txBody>
              <a:bodyPr/>
              <a:lstStyle/>
              <a:p>
                <a:r>
                  <a:rPr lang="ja-JP" altLang="en-US">
                    <a:noFill/>
                  </a:rPr>
                  <a:t> </a:t>
                </a:r>
              </a:p>
            </p:txBody>
          </p:sp>
        </mc:Fallback>
      </mc:AlternateContent>
      <p:sp>
        <p:nvSpPr>
          <p:cNvPr id="72" name="テキスト ボックス 71"/>
          <p:cNvSpPr txBox="1"/>
          <p:nvPr/>
        </p:nvSpPr>
        <p:spPr>
          <a:xfrm>
            <a:off x="5444951" y="3792200"/>
            <a:ext cx="904415" cy="276999"/>
          </a:xfrm>
          <a:prstGeom prst="rect">
            <a:avLst/>
          </a:prstGeom>
          <a:noFill/>
        </p:spPr>
        <p:txBody>
          <a:bodyPr wrap="none" rtlCol="0">
            <a:spAutoFit/>
          </a:bodyPr>
          <a:lstStyle/>
          <a:p>
            <a:r>
              <a:rPr lang="ja-JP" altLang="en-US" sz="1200" smtClean="0">
                <a:latin typeface="+mn-ea"/>
                <a:ea typeface="+mn-ea"/>
              </a:rPr>
              <a:t>ブロック</a:t>
            </a:r>
            <a:r>
              <a:rPr lang="en-US" altLang="ja-JP" sz="1200" smtClean="0">
                <a:latin typeface="+mn-ea"/>
                <a:ea typeface="+mn-ea"/>
              </a:rPr>
              <a:t>A</a:t>
            </a:r>
            <a:endParaRPr kumimoji="1" lang="en-US" altLang="ja-JP" sz="1200" smtClean="0">
              <a:latin typeface="+mn-ea"/>
              <a:ea typeface="+mn-ea"/>
            </a:endParaRPr>
          </a:p>
        </p:txBody>
      </p:sp>
      <p:sp>
        <p:nvSpPr>
          <p:cNvPr id="73" name="テキスト ボックス 72"/>
          <p:cNvSpPr txBox="1"/>
          <p:nvPr/>
        </p:nvSpPr>
        <p:spPr>
          <a:xfrm>
            <a:off x="5435494" y="4702227"/>
            <a:ext cx="904415" cy="276999"/>
          </a:xfrm>
          <a:prstGeom prst="rect">
            <a:avLst/>
          </a:prstGeom>
          <a:noFill/>
        </p:spPr>
        <p:txBody>
          <a:bodyPr wrap="none" rtlCol="0">
            <a:spAutoFit/>
          </a:bodyPr>
          <a:lstStyle/>
          <a:p>
            <a:r>
              <a:rPr kumimoji="1" lang="ja-JP" altLang="en-US" sz="1200" smtClean="0">
                <a:latin typeface="+mn-ea"/>
                <a:ea typeface="+mn-ea"/>
              </a:rPr>
              <a:t>ブロック</a:t>
            </a:r>
            <a:r>
              <a:rPr kumimoji="1" lang="en-US" altLang="ja-JP" sz="1200" smtClean="0">
                <a:latin typeface="+mn-ea"/>
                <a:ea typeface="+mn-ea"/>
              </a:rPr>
              <a:t>B</a:t>
            </a:r>
          </a:p>
        </p:txBody>
      </p:sp>
      <p:sp>
        <p:nvSpPr>
          <p:cNvPr id="74" name="テキスト ボックス 73"/>
          <p:cNvSpPr txBox="1"/>
          <p:nvPr/>
        </p:nvSpPr>
        <p:spPr>
          <a:xfrm>
            <a:off x="5225292" y="5422159"/>
            <a:ext cx="1415772" cy="338554"/>
          </a:xfrm>
          <a:prstGeom prst="rect">
            <a:avLst/>
          </a:prstGeom>
          <a:noFill/>
        </p:spPr>
        <p:txBody>
          <a:bodyPr wrap="none" rtlCol="0">
            <a:spAutoFit/>
          </a:bodyPr>
          <a:lstStyle/>
          <a:p>
            <a:r>
              <a:rPr kumimoji="1" lang="ja-JP" altLang="en-US" sz="1600" dirty="0" smtClean="0">
                <a:latin typeface="+mn-ea"/>
                <a:ea typeface="+mn-ea"/>
              </a:rPr>
              <a:t>特徴ベクトル</a:t>
            </a:r>
            <a:endParaRPr kumimoji="1" lang="en-US" altLang="ja-JP" sz="1600" dirty="0" smtClean="0">
              <a:latin typeface="+mn-ea"/>
              <a:ea typeface="+mn-ea"/>
            </a:endParaRPr>
          </a:p>
        </p:txBody>
      </p:sp>
      <p:sp>
        <p:nvSpPr>
          <p:cNvPr id="75" name="テキスト ボックス 74"/>
          <p:cNvSpPr txBox="1"/>
          <p:nvPr/>
        </p:nvSpPr>
        <p:spPr>
          <a:xfrm>
            <a:off x="4768274" y="3268042"/>
            <a:ext cx="821059" cy="338554"/>
          </a:xfrm>
          <a:prstGeom prst="rect">
            <a:avLst/>
          </a:prstGeom>
          <a:noFill/>
        </p:spPr>
        <p:txBody>
          <a:bodyPr wrap="none" rtlCol="0">
            <a:spAutoFit/>
          </a:bodyPr>
          <a:lstStyle/>
          <a:p>
            <a:r>
              <a:rPr kumimoji="1" lang="en-US" altLang="ja-JP" sz="1600" smtClean="0">
                <a:latin typeface="+mn-ea"/>
                <a:ea typeface="+mn-ea"/>
              </a:rPr>
              <a:t>STEP3</a:t>
            </a:r>
          </a:p>
        </p:txBody>
      </p:sp>
      <p:graphicFrame>
        <p:nvGraphicFramePr>
          <p:cNvPr id="76" name="表 75"/>
          <p:cNvGraphicFramePr>
            <a:graphicFrameLocks noGrp="1"/>
          </p:cNvGraphicFramePr>
          <p:nvPr>
            <p:extLst>
              <p:ext uri="{D42A27DB-BD31-4B8C-83A1-F6EECF244321}">
                <p14:modId xmlns:p14="http://schemas.microsoft.com/office/powerpoint/2010/main" val="348002905"/>
              </p:ext>
            </p:extLst>
          </p:nvPr>
        </p:nvGraphicFramePr>
        <p:xfrm>
          <a:off x="3830826" y="4556340"/>
          <a:ext cx="904758" cy="975360"/>
        </p:xfrm>
        <a:graphic>
          <a:graphicData uri="http://schemas.openxmlformats.org/drawingml/2006/table">
            <a:tbl>
              <a:tblPr firstRow="1" bandRow="1">
                <a:tableStyleId>{93296810-A885-4BE3-A3E7-6D5BEEA58F35}</a:tableStyleId>
              </a:tblPr>
              <a:tblGrid>
                <a:gridCol w="452379">
                  <a:extLst>
                    <a:ext uri="{9D8B030D-6E8A-4147-A177-3AD203B41FA5}">
                      <a16:colId xmlns:a16="http://schemas.microsoft.com/office/drawing/2014/main" val="20000"/>
                    </a:ext>
                  </a:extLst>
                </a:gridCol>
                <a:gridCol w="452379">
                  <a:extLst>
                    <a:ext uri="{9D8B030D-6E8A-4147-A177-3AD203B41FA5}">
                      <a16:colId xmlns:a16="http://schemas.microsoft.com/office/drawing/2014/main" val="20001"/>
                    </a:ext>
                  </a:extLst>
                </a:gridCol>
              </a:tblGrid>
              <a:tr h="241711">
                <a:tc>
                  <a:txBody>
                    <a:bodyPr/>
                    <a:lstStyle/>
                    <a:p>
                      <a:pPr algn="ctr"/>
                      <a:r>
                        <a:rPr kumimoji="1" lang="ja-JP" altLang="en-US" sz="1000" smtClean="0">
                          <a:latin typeface="+mn-ea"/>
                          <a:ea typeface="+mn-ea"/>
                        </a:rPr>
                        <a:t>単語</a:t>
                      </a:r>
                      <a:endParaRPr kumimoji="1" lang="ja-JP" altLang="en-US" sz="1000">
                        <a:latin typeface="+mn-ea"/>
                        <a:ea typeface="+mn-ea"/>
                      </a:endParaRPr>
                    </a:p>
                  </a:txBody>
                  <a:tcPr/>
                </a:tc>
                <a:tc>
                  <a:txBody>
                    <a:bodyPr/>
                    <a:lstStyle/>
                    <a:p>
                      <a:pPr algn="ctr"/>
                      <a:r>
                        <a:rPr kumimoji="1" lang="ja-JP" altLang="en-US" sz="1000" dirty="0" smtClean="0">
                          <a:latin typeface="+mn-ea"/>
                          <a:ea typeface="+mn-ea"/>
                        </a:rPr>
                        <a:t>個数</a:t>
                      </a:r>
                      <a:endParaRPr kumimoji="1" lang="ja-JP" altLang="en-US" sz="1000" dirty="0">
                        <a:latin typeface="+mn-ea"/>
                        <a:ea typeface="+mn-ea"/>
                      </a:endParaRPr>
                    </a:p>
                  </a:txBody>
                  <a:tcPr/>
                </a:tc>
                <a:extLst>
                  <a:ext uri="{0D108BD9-81ED-4DB2-BD59-A6C34878D82A}">
                    <a16:rowId xmlns:a16="http://schemas.microsoft.com/office/drawing/2014/main" val="10000"/>
                  </a:ext>
                </a:extLst>
              </a:tr>
              <a:tr h="200742">
                <a:tc>
                  <a:txBody>
                    <a:bodyPr/>
                    <a:lstStyle/>
                    <a:p>
                      <a:pPr algn="ctr"/>
                      <a:r>
                        <a:rPr kumimoji="1" lang="en-US" altLang="ja-JP" sz="1000" smtClean="0">
                          <a:latin typeface="+mn-ea"/>
                          <a:ea typeface="+mn-ea"/>
                        </a:rPr>
                        <a:t>xxx</a:t>
                      </a:r>
                      <a:endParaRPr kumimoji="1" lang="ja-JP" altLang="en-US" sz="1000">
                        <a:latin typeface="+mn-ea"/>
                        <a:ea typeface="+mn-ea"/>
                      </a:endParaRPr>
                    </a:p>
                  </a:txBody>
                  <a:tcPr/>
                </a:tc>
                <a:tc>
                  <a:txBody>
                    <a:bodyPr/>
                    <a:lstStyle/>
                    <a:p>
                      <a:pPr algn="ctr"/>
                      <a:r>
                        <a:rPr kumimoji="1" lang="en-US" altLang="ja-JP" sz="1000" smtClean="0">
                          <a:latin typeface="+mn-ea"/>
                          <a:ea typeface="+mn-ea"/>
                        </a:rPr>
                        <a:t>2</a:t>
                      </a:r>
                      <a:endParaRPr kumimoji="1" lang="ja-JP" altLang="en-US" sz="1000">
                        <a:latin typeface="+mn-ea"/>
                        <a:ea typeface="+mn-ea"/>
                      </a:endParaRPr>
                    </a:p>
                  </a:txBody>
                  <a:tcPr/>
                </a:tc>
                <a:extLst>
                  <a:ext uri="{0D108BD9-81ED-4DB2-BD59-A6C34878D82A}">
                    <a16:rowId xmlns:a16="http://schemas.microsoft.com/office/drawing/2014/main" val="10001"/>
                  </a:ext>
                </a:extLst>
              </a:tr>
              <a:tr h="200742">
                <a:tc>
                  <a:txBody>
                    <a:bodyPr/>
                    <a:lstStyle/>
                    <a:p>
                      <a:pPr algn="ctr"/>
                      <a:r>
                        <a:rPr kumimoji="1" lang="en-US" altLang="ja-JP" sz="1000" err="1" smtClean="0">
                          <a:latin typeface="+mn-ea"/>
                          <a:ea typeface="+mn-ea"/>
                        </a:rPr>
                        <a:t>yyy</a:t>
                      </a:r>
                      <a:endParaRPr kumimoji="1" lang="ja-JP" altLang="en-US" sz="1000">
                        <a:latin typeface="+mn-ea"/>
                        <a:ea typeface="+mn-ea"/>
                      </a:endParaRPr>
                    </a:p>
                  </a:txBody>
                  <a:tcPr/>
                </a:tc>
                <a:tc>
                  <a:txBody>
                    <a:bodyPr/>
                    <a:lstStyle/>
                    <a:p>
                      <a:pPr algn="ctr"/>
                      <a:r>
                        <a:rPr kumimoji="1" lang="en-US" altLang="ja-JP" sz="1000" smtClean="0">
                          <a:latin typeface="+mn-ea"/>
                          <a:ea typeface="+mn-ea"/>
                        </a:rPr>
                        <a:t>4</a:t>
                      </a:r>
                      <a:endParaRPr kumimoji="1" lang="ja-JP" altLang="en-US" sz="1000">
                        <a:latin typeface="+mn-ea"/>
                        <a:ea typeface="+mn-ea"/>
                      </a:endParaRPr>
                    </a:p>
                  </a:txBody>
                  <a:tcPr/>
                </a:tc>
                <a:extLst>
                  <a:ext uri="{0D108BD9-81ED-4DB2-BD59-A6C34878D82A}">
                    <a16:rowId xmlns:a16="http://schemas.microsoft.com/office/drawing/2014/main" val="10002"/>
                  </a:ext>
                </a:extLst>
              </a:tr>
              <a:tr h="200742">
                <a:tc>
                  <a:txBody>
                    <a:bodyPr/>
                    <a:lstStyle/>
                    <a:p>
                      <a:pPr algn="ctr"/>
                      <a:r>
                        <a:rPr kumimoji="1" lang="en-US" altLang="ja-JP" sz="1000" dirty="0" smtClean="0">
                          <a:latin typeface="+mn-ea"/>
                          <a:ea typeface="+mn-ea"/>
                        </a:rPr>
                        <a:t>…</a:t>
                      </a:r>
                      <a:endParaRPr kumimoji="1" lang="ja-JP" altLang="en-US" sz="1000" dirty="0">
                        <a:latin typeface="+mn-ea"/>
                        <a:ea typeface="+mn-ea"/>
                      </a:endParaRPr>
                    </a:p>
                  </a:txBody>
                  <a:tcPr/>
                </a:tc>
                <a:tc>
                  <a:txBody>
                    <a:bodyPr/>
                    <a:lstStyle/>
                    <a:p>
                      <a:pPr algn="ctr"/>
                      <a:r>
                        <a:rPr kumimoji="1" lang="en-US" altLang="ja-JP" sz="1000" dirty="0" smtClean="0">
                          <a:latin typeface="+mn-ea"/>
                          <a:ea typeface="+mn-ea"/>
                        </a:rPr>
                        <a:t>…</a:t>
                      </a:r>
                      <a:endParaRPr kumimoji="1" lang="ja-JP" altLang="en-US" sz="1000" dirty="0">
                        <a:latin typeface="+mn-ea"/>
                        <a:ea typeface="+mn-ea"/>
                      </a:endParaRPr>
                    </a:p>
                  </a:txBody>
                  <a:tcPr/>
                </a:tc>
                <a:extLst>
                  <a:ext uri="{0D108BD9-81ED-4DB2-BD59-A6C34878D82A}">
                    <a16:rowId xmlns:a16="http://schemas.microsoft.com/office/drawing/2014/main" val="10003"/>
                  </a:ext>
                </a:extLst>
              </a:tr>
            </a:tbl>
          </a:graphicData>
        </a:graphic>
      </p:graphicFrame>
      <p:graphicFrame>
        <p:nvGraphicFramePr>
          <p:cNvPr id="84" name="表 83"/>
          <p:cNvGraphicFramePr>
            <a:graphicFrameLocks noGrp="1"/>
          </p:cNvGraphicFramePr>
          <p:nvPr>
            <p:extLst>
              <p:ext uri="{D42A27DB-BD31-4B8C-83A1-F6EECF244321}">
                <p14:modId xmlns:p14="http://schemas.microsoft.com/office/powerpoint/2010/main" val="376749236"/>
              </p:ext>
            </p:extLst>
          </p:nvPr>
        </p:nvGraphicFramePr>
        <p:xfrm>
          <a:off x="7082052" y="3583775"/>
          <a:ext cx="1409914" cy="1814016"/>
        </p:xfrm>
        <a:graphic>
          <a:graphicData uri="http://schemas.openxmlformats.org/drawingml/2006/table">
            <a:tbl>
              <a:tblPr firstRow="1" bandRow="1">
                <a:tableStyleId>{93296810-A885-4BE3-A3E7-6D5BEEA58F35}</a:tableStyleId>
              </a:tblPr>
              <a:tblGrid>
                <a:gridCol w="586622">
                  <a:extLst>
                    <a:ext uri="{9D8B030D-6E8A-4147-A177-3AD203B41FA5}">
                      <a16:colId xmlns:a16="http://schemas.microsoft.com/office/drawing/2014/main" val="20000"/>
                    </a:ext>
                  </a:extLst>
                </a:gridCol>
                <a:gridCol w="823292">
                  <a:extLst>
                    <a:ext uri="{9D8B030D-6E8A-4147-A177-3AD203B41FA5}">
                      <a16:colId xmlns:a16="http://schemas.microsoft.com/office/drawing/2014/main" val="20001"/>
                    </a:ext>
                  </a:extLst>
                </a:gridCol>
              </a:tblGrid>
              <a:tr h="196001">
                <a:tc>
                  <a:txBody>
                    <a:bodyPr/>
                    <a:lstStyle/>
                    <a:p>
                      <a:pPr algn="ctr"/>
                      <a:r>
                        <a:rPr kumimoji="1" lang="ja-JP" altLang="en-US" sz="1000" smtClean="0">
                          <a:latin typeface="+mn-ea"/>
                          <a:ea typeface="+mn-ea"/>
                        </a:rPr>
                        <a:t>類似度</a:t>
                      </a:r>
                      <a:endParaRPr kumimoji="1" lang="ja-JP" altLang="en-US" sz="1000">
                        <a:latin typeface="+mn-ea"/>
                        <a:ea typeface="+mn-ea"/>
                      </a:endParaRPr>
                    </a:p>
                  </a:txBody>
                  <a:tcPr anchor="ctr"/>
                </a:tc>
                <a:tc>
                  <a:txBody>
                    <a:bodyPr/>
                    <a:lstStyle/>
                    <a:p>
                      <a:pPr algn="ctr"/>
                      <a:r>
                        <a:rPr kumimoji="1" lang="ja-JP" altLang="en-US" sz="1000" dirty="0" smtClean="0">
                          <a:latin typeface="+mn-ea"/>
                          <a:ea typeface="+mn-ea"/>
                        </a:rPr>
                        <a:t>ブロック</a:t>
                      </a:r>
                      <a:endParaRPr kumimoji="1" lang="ja-JP" altLang="en-US" sz="1000" dirty="0">
                        <a:latin typeface="+mn-ea"/>
                        <a:ea typeface="+mn-ea"/>
                      </a:endParaRPr>
                    </a:p>
                  </a:txBody>
                  <a:tcPr anchor="ctr"/>
                </a:tc>
                <a:extLst>
                  <a:ext uri="{0D108BD9-81ED-4DB2-BD59-A6C34878D82A}">
                    <a16:rowId xmlns:a16="http://schemas.microsoft.com/office/drawing/2014/main" val="10000"/>
                  </a:ext>
                </a:extLst>
              </a:tr>
              <a:tr h="261696">
                <a:tc rowSpan="2">
                  <a:txBody>
                    <a:bodyPr/>
                    <a:lstStyle/>
                    <a:p>
                      <a:pPr algn="ctr"/>
                      <a:r>
                        <a:rPr kumimoji="1" lang="en-US" altLang="ja-JP" sz="1000" smtClean="0">
                          <a:latin typeface="+mn-ea"/>
                          <a:ea typeface="+mn-ea"/>
                        </a:rPr>
                        <a:t>0.95</a:t>
                      </a:r>
                    </a:p>
                  </a:txBody>
                  <a:tcPr anchor="ctr"/>
                </a:tc>
                <a:tc>
                  <a:txBody>
                    <a:bodyPr/>
                    <a:lstStyle/>
                    <a:p>
                      <a:pPr algn="ctr"/>
                      <a:r>
                        <a:rPr kumimoji="1" lang="ja-JP" altLang="en-US" sz="1000" smtClean="0">
                          <a:latin typeface="+mn-ea"/>
                          <a:ea typeface="+mn-ea"/>
                        </a:rPr>
                        <a:t>ブロック</a:t>
                      </a:r>
                      <a:r>
                        <a:rPr kumimoji="1" lang="en-US" altLang="ja-JP" sz="1000" smtClean="0">
                          <a:latin typeface="+mn-ea"/>
                          <a:ea typeface="+mn-ea"/>
                        </a:rPr>
                        <a:t>A</a:t>
                      </a:r>
                      <a:endParaRPr kumimoji="1" lang="ja-JP" altLang="en-US" sz="1000">
                        <a:latin typeface="+mn-ea"/>
                        <a:ea typeface="+mn-ea"/>
                      </a:endParaRPr>
                    </a:p>
                  </a:txBody>
                  <a:tcPr anchor="ctr"/>
                </a:tc>
                <a:extLst>
                  <a:ext uri="{0D108BD9-81ED-4DB2-BD59-A6C34878D82A}">
                    <a16:rowId xmlns:a16="http://schemas.microsoft.com/office/drawing/2014/main" val="10001"/>
                  </a:ext>
                </a:extLst>
              </a:tr>
              <a:tr h="261696">
                <a:tc vMerge="1">
                  <a:txBody>
                    <a:bodyPr/>
                    <a:lstStyle/>
                    <a:p>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smtClean="0">
                          <a:latin typeface="+mn-ea"/>
                          <a:ea typeface="+mn-ea"/>
                        </a:rPr>
                        <a:t>ブロック</a:t>
                      </a:r>
                      <a:r>
                        <a:rPr kumimoji="1" lang="en-US" altLang="ja-JP" sz="1000" smtClean="0">
                          <a:latin typeface="+mn-ea"/>
                          <a:ea typeface="+mn-ea"/>
                        </a:rPr>
                        <a:t>B</a:t>
                      </a:r>
                      <a:endParaRPr kumimoji="1" lang="ja-JP" altLang="en-US" sz="1000" smtClean="0">
                        <a:latin typeface="+mn-ea"/>
                        <a:ea typeface="+mn-ea"/>
                      </a:endParaRPr>
                    </a:p>
                  </a:txBody>
                  <a:tcPr anchor="ctr"/>
                </a:tc>
                <a:extLst>
                  <a:ext uri="{0D108BD9-81ED-4DB2-BD59-A6C34878D82A}">
                    <a16:rowId xmlns:a16="http://schemas.microsoft.com/office/drawing/2014/main" val="10002"/>
                  </a:ext>
                </a:extLst>
              </a:tr>
              <a:tr h="261696">
                <a:tc rowSpan="2">
                  <a:txBody>
                    <a:bodyPr/>
                    <a:lstStyle/>
                    <a:p>
                      <a:pPr algn="ctr"/>
                      <a:r>
                        <a:rPr kumimoji="1" lang="en-US" altLang="ja-JP" sz="1000" dirty="0" smtClean="0">
                          <a:latin typeface="+mn-ea"/>
                          <a:ea typeface="+mn-ea"/>
                        </a:rPr>
                        <a:t>0.93</a:t>
                      </a:r>
                      <a:endParaRPr kumimoji="1" lang="ja-JP" altLang="en-US" sz="1000" dirty="0">
                        <a:latin typeface="+mn-ea"/>
                        <a:ea typeface="+mn-ea"/>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smtClean="0">
                          <a:latin typeface="+mn-ea"/>
                          <a:ea typeface="+mn-ea"/>
                        </a:rPr>
                        <a:t>ブロック</a:t>
                      </a:r>
                      <a:r>
                        <a:rPr kumimoji="1" lang="en-US" altLang="ja-JP" sz="1000" smtClean="0">
                          <a:latin typeface="+mn-ea"/>
                          <a:ea typeface="+mn-ea"/>
                        </a:rPr>
                        <a:t>C</a:t>
                      </a:r>
                      <a:endParaRPr kumimoji="1" lang="ja-JP" altLang="en-US" sz="1000" smtClean="0">
                        <a:latin typeface="+mn-ea"/>
                        <a:ea typeface="+mn-ea"/>
                      </a:endParaRPr>
                    </a:p>
                  </a:txBody>
                  <a:tcPr anchor="ctr"/>
                </a:tc>
                <a:extLst>
                  <a:ext uri="{0D108BD9-81ED-4DB2-BD59-A6C34878D82A}">
                    <a16:rowId xmlns:a16="http://schemas.microsoft.com/office/drawing/2014/main" val="10003"/>
                  </a:ext>
                </a:extLst>
              </a:tr>
              <a:tr h="261696">
                <a:tc vMerge="1">
                  <a:txBody>
                    <a:bodyPr/>
                    <a:lstStyle/>
                    <a:p>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smtClean="0">
                          <a:latin typeface="+mn-ea"/>
                          <a:ea typeface="+mn-ea"/>
                        </a:rPr>
                        <a:t>ブロック</a:t>
                      </a:r>
                      <a:r>
                        <a:rPr kumimoji="1" lang="en-US" altLang="ja-JP" sz="1000" smtClean="0">
                          <a:latin typeface="+mn-ea"/>
                          <a:ea typeface="+mn-ea"/>
                        </a:rPr>
                        <a:t>D</a:t>
                      </a:r>
                      <a:endParaRPr kumimoji="1" lang="ja-JP" altLang="en-US" sz="1000" smtClean="0">
                        <a:latin typeface="+mn-ea"/>
                        <a:ea typeface="+mn-ea"/>
                      </a:endParaRPr>
                    </a:p>
                  </a:txBody>
                  <a:tcPr anchor="ctr"/>
                </a:tc>
                <a:extLst>
                  <a:ext uri="{0D108BD9-81ED-4DB2-BD59-A6C34878D82A}">
                    <a16:rowId xmlns:a16="http://schemas.microsoft.com/office/drawing/2014/main" val="10004"/>
                  </a:ext>
                </a:extLst>
              </a:tr>
              <a:tr h="261696">
                <a:tc rowSpan="2">
                  <a:txBody>
                    <a:bodyPr/>
                    <a:lstStyle/>
                    <a:p>
                      <a:pPr algn="ctr"/>
                      <a:r>
                        <a:rPr kumimoji="1" lang="en-US" altLang="ja-JP" sz="1000" smtClean="0">
                          <a:latin typeface="+mn-ea"/>
                          <a:ea typeface="+mn-ea"/>
                        </a:rPr>
                        <a:t>0.9</a:t>
                      </a:r>
                      <a:endParaRPr kumimoji="1" lang="ja-JP" altLang="en-US" sz="1000">
                        <a:latin typeface="+mn-ea"/>
                        <a:ea typeface="+mn-ea"/>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smtClean="0">
                          <a:latin typeface="+mn-ea"/>
                          <a:ea typeface="+mn-ea"/>
                        </a:rPr>
                        <a:t>ブロック</a:t>
                      </a:r>
                      <a:r>
                        <a:rPr kumimoji="1" lang="en-US" altLang="ja-JP" sz="1000" smtClean="0">
                          <a:latin typeface="+mn-ea"/>
                          <a:ea typeface="+mn-ea"/>
                        </a:rPr>
                        <a:t>C</a:t>
                      </a:r>
                      <a:endParaRPr kumimoji="1" lang="ja-JP" altLang="en-US" sz="1000" smtClean="0">
                        <a:latin typeface="+mn-ea"/>
                        <a:ea typeface="+mn-ea"/>
                      </a:endParaRPr>
                    </a:p>
                  </a:txBody>
                  <a:tcPr anchor="ctr"/>
                </a:tc>
                <a:extLst>
                  <a:ext uri="{0D108BD9-81ED-4DB2-BD59-A6C34878D82A}">
                    <a16:rowId xmlns:a16="http://schemas.microsoft.com/office/drawing/2014/main" val="10005"/>
                  </a:ext>
                </a:extLst>
              </a:tr>
              <a:tr h="261696">
                <a:tc vMerge="1">
                  <a:txBody>
                    <a:bodyPr/>
                    <a:lstStyle/>
                    <a:p>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smtClean="0">
                          <a:latin typeface="+mn-ea"/>
                          <a:ea typeface="+mn-ea"/>
                        </a:rPr>
                        <a:t>ブロック</a:t>
                      </a:r>
                      <a:r>
                        <a:rPr kumimoji="1" lang="en-US" altLang="ja-JP" sz="1000" dirty="0" smtClean="0">
                          <a:latin typeface="+mn-ea"/>
                          <a:ea typeface="+mn-ea"/>
                        </a:rPr>
                        <a:t>E</a:t>
                      </a:r>
                      <a:endParaRPr kumimoji="1" lang="ja-JP" altLang="en-US" sz="1000" dirty="0" smtClean="0">
                        <a:latin typeface="+mn-ea"/>
                        <a:ea typeface="+mn-ea"/>
                      </a:endParaRPr>
                    </a:p>
                  </a:txBody>
                  <a:tcPr anchor="ctr"/>
                </a:tc>
                <a:extLst>
                  <a:ext uri="{0D108BD9-81ED-4DB2-BD59-A6C34878D82A}">
                    <a16:rowId xmlns:a16="http://schemas.microsoft.com/office/drawing/2014/main" val="10006"/>
                  </a:ext>
                </a:extLst>
              </a:tr>
            </a:tbl>
          </a:graphicData>
        </a:graphic>
      </p:graphicFrame>
      <p:sp>
        <p:nvSpPr>
          <p:cNvPr id="87" name="右矢印 86"/>
          <p:cNvSpPr/>
          <p:nvPr/>
        </p:nvSpPr>
        <p:spPr>
          <a:xfrm rot="19935739">
            <a:off x="3282381" y="4089201"/>
            <a:ext cx="371584" cy="279815"/>
          </a:xfrm>
          <a:prstGeom prst="rightArrow">
            <a:avLst/>
          </a:prstGeom>
          <a:solidFill>
            <a:srgbClr val="0070C0"/>
          </a:solidFill>
          <a:ln>
            <a:solidFill>
              <a:srgbClr val="0070C0"/>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latin typeface="+mn-ea"/>
            </a:endParaRPr>
          </a:p>
        </p:txBody>
      </p:sp>
      <p:sp>
        <p:nvSpPr>
          <p:cNvPr id="88" name="右矢印 87"/>
          <p:cNvSpPr/>
          <p:nvPr/>
        </p:nvSpPr>
        <p:spPr>
          <a:xfrm rot="1378406">
            <a:off x="3278938" y="4748272"/>
            <a:ext cx="366242" cy="301333"/>
          </a:xfrm>
          <a:prstGeom prst="rightArrow">
            <a:avLst/>
          </a:prstGeom>
          <a:solidFill>
            <a:srgbClr val="0070C0"/>
          </a:solidFill>
          <a:ln>
            <a:solidFill>
              <a:srgbClr val="0070C0"/>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latin typeface="+mn-ea"/>
            </a:endParaRPr>
          </a:p>
        </p:txBody>
      </p:sp>
      <p:sp>
        <p:nvSpPr>
          <p:cNvPr id="89" name="右矢印 88"/>
          <p:cNvSpPr/>
          <p:nvPr/>
        </p:nvSpPr>
        <p:spPr>
          <a:xfrm>
            <a:off x="5011547" y="3918792"/>
            <a:ext cx="333284" cy="241278"/>
          </a:xfrm>
          <a:prstGeom prst="rightArrow">
            <a:avLst/>
          </a:prstGeom>
          <a:solidFill>
            <a:srgbClr val="0070C0"/>
          </a:solidFill>
          <a:ln>
            <a:solidFill>
              <a:srgbClr val="0070C0"/>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latin typeface="+mn-ea"/>
            </a:endParaRPr>
          </a:p>
        </p:txBody>
      </p:sp>
      <p:sp>
        <p:nvSpPr>
          <p:cNvPr id="90" name="右矢印 89"/>
          <p:cNvSpPr/>
          <p:nvPr/>
        </p:nvSpPr>
        <p:spPr>
          <a:xfrm>
            <a:off x="5040024" y="4808685"/>
            <a:ext cx="314563" cy="292023"/>
          </a:xfrm>
          <a:prstGeom prst="rightArrow">
            <a:avLst/>
          </a:prstGeom>
          <a:solidFill>
            <a:srgbClr val="0070C0"/>
          </a:solidFill>
          <a:ln>
            <a:solidFill>
              <a:srgbClr val="0070C0"/>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latin typeface="+mn-ea"/>
            </a:endParaRPr>
          </a:p>
        </p:txBody>
      </p:sp>
      <p:sp>
        <p:nvSpPr>
          <p:cNvPr id="93" name="テキスト ボックス 92"/>
          <p:cNvSpPr txBox="1"/>
          <p:nvPr/>
        </p:nvSpPr>
        <p:spPr>
          <a:xfrm>
            <a:off x="7167841" y="5559619"/>
            <a:ext cx="1415772" cy="338554"/>
          </a:xfrm>
          <a:prstGeom prst="rect">
            <a:avLst/>
          </a:prstGeom>
          <a:noFill/>
        </p:spPr>
        <p:txBody>
          <a:bodyPr wrap="none" rtlCol="0">
            <a:spAutoFit/>
          </a:bodyPr>
          <a:lstStyle/>
          <a:p>
            <a:r>
              <a:rPr kumimoji="1" lang="ja-JP" altLang="en-US" sz="1600" smtClean="0">
                <a:latin typeface="+mn-ea"/>
                <a:ea typeface="+mn-ea"/>
              </a:rPr>
              <a:t>クローンペア</a:t>
            </a:r>
            <a:endParaRPr kumimoji="1" lang="en-US" altLang="ja-JP" sz="1600" smtClean="0">
              <a:latin typeface="+mn-ea"/>
              <a:ea typeface="+mn-ea"/>
            </a:endParaRPr>
          </a:p>
        </p:txBody>
      </p:sp>
      <p:sp>
        <p:nvSpPr>
          <p:cNvPr id="94" name="右矢印 93"/>
          <p:cNvSpPr/>
          <p:nvPr/>
        </p:nvSpPr>
        <p:spPr>
          <a:xfrm>
            <a:off x="6541736" y="4428075"/>
            <a:ext cx="316727" cy="246631"/>
          </a:xfrm>
          <a:prstGeom prst="rightArrow">
            <a:avLst/>
          </a:prstGeom>
          <a:solidFill>
            <a:srgbClr val="0070C0"/>
          </a:solidFill>
          <a:ln>
            <a:solidFill>
              <a:srgbClr val="0070C0"/>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latin typeface="+mn-ea"/>
            </a:endParaRPr>
          </a:p>
        </p:txBody>
      </p:sp>
      <p:sp>
        <p:nvSpPr>
          <p:cNvPr id="96" name="テキスト ボックス 95"/>
          <p:cNvSpPr txBox="1"/>
          <p:nvPr/>
        </p:nvSpPr>
        <p:spPr>
          <a:xfrm>
            <a:off x="6275762" y="3268042"/>
            <a:ext cx="821059" cy="338554"/>
          </a:xfrm>
          <a:prstGeom prst="rect">
            <a:avLst/>
          </a:prstGeom>
          <a:noFill/>
        </p:spPr>
        <p:txBody>
          <a:bodyPr wrap="none" rtlCol="0">
            <a:spAutoFit/>
          </a:bodyPr>
          <a:lstStyle/>
          <a:p>
            <a:r>
              <a:rPr kumimoji="1" lang="en-US" altLang="ja-JP" sz="1600" smtClean="0">
                <a:latin typeface="+mn-ea"/>
                <a:ea typeface="+mn-ea"/>
              </a:rPr>
              <a:t>STEP4</a:t>
            </a:r>
          </a:p>
        </p:txBody>
      </p:sp>
      <p:sp>
        <p:nvSpPr>
          <p:cNvPr id="59" name="テキスト ボックス 58"/>
          <p:cNvSpPr txBox="1"/>
          <p:nvPr/>
        </p:nvSpPr>
        <p:spPr>
          <a:xfrm>
            <a:off x="1691321" y="5928269"/>
            <a:ext cx="5476520" cy="769441"/>
          </a:xfrm>
          <a:prstGeom prst="rect">
            <a:avLst/>
          </a:prstGeom>
          <a:solidFill>
            <a:srgbClr val="FFFF99"/>
          </a:solidFill>
          <a:ln w="12700">
            <a:solidFill>
              <a:schemeClr val="accent4"/>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tabLst>
                <a:tab pos="269875" algn="l"/>
              </a:tabLst>
            </a:pPr>
            <a:r>
              <a:rPr lang="en-US" altLang="ja-JP" sz="1100" dirty="0" smtClean="0"/>
              <a:t>[1]</a:t>
            </a:r>
            <a:r>
              <a:rPr lang="ja-JP" altLang="en-US" sz="1100" dirty="0">
                <a:latin typeface="+mn-ea"/>
              </a:rPr>
              <a:t>横井 一輝</a:t>
            </a:r>
            <a:r>
              <a:rPr lang="en-US" altLang="ja-JP" sz="1100" dirty="0">
                <a:latin typeface="+mn-ea"/>
              </a:rPr>
              <a:t>, </a:t>
            </a:r>
            <a:r>
              <a:rPr lang="ja-JP" altLang="en-US" sz="1100" dirty="0">
                <a:latin typeface="+mn-ea"/>
              </a:rPr>
              <a:t>崔 恩瀞</a:t>
            </a:r>
            <a:r>
              <a:rPr lang="en-US" altLang="ja-JP" sz="1100" dirty="0">
                <a:latin typeface="+mn-ea"/>
              </a:rPr>
              <a:t>, </a:t>
            </a:r>
            <a:r>
              <a:rPr lang="ja-JP" altLang="en-US" sz="1100" dirty="0">
                <a:latin typeface="+mn-ea"/>
              </a:rPr>
              <a:t>吉田 則裕</a:t>
            </a:r>
            <a:r>
              <a:rPr lang="en-US" altLang="ja-JP" sz="1100" dirty="0">
                <a:latin typeface="+mn-ea"/>
              </a:rPr>
              <a:t>, </a:t>
            </a:r>
            <a:r>
              <a:rPr lang="ja-JP" altLang="en-US" sz="1100" dirty="0">
                <a:latin typeface="+mn-ea"/>
              </a:rPr>
              <a:t>井上 克郎</a:t>
            </a:r>
            <a:r>
              <a:rPr lang="en-US" altLang="ja-JP" sz="1100" dirty="0">
                <a:latin typeface="+mn-ea"/>
              </a:rPr>
              <a:t>: "</a:t>
            </a:r>
            <a:r>
              <a:rPr lang="ja-JP" altLang="en-US" sz="1100" dirty="0">
                <a:latin typeface="+mn-ea"/>
              </a:rPr>
              <a:t>情報検索技術に基づくブロッククローン検出</a:t>
            </a:r>
            <a:r>
              <a:rPr lang="en-US" altLang="ja-JP" sz="1100" dirty="0">
                <a:latin typeface="+mn-ea"/>
              </a:rPr>
              <a:t>", </a:t>
            </a:r>
            <a:r>
              <a:rPr lang="ja-JP" altLang="en-US" sz="1100" dirty="0">
                <a:latin typeface="+mn-ea"/>
              </a:rPr>
              <a:t>情報処理学会研究報告</a:t>
            </a:r>
            <a:r>
              <a:rPr lang="en-US" altLang="ja-JP" sz="1100" dirty="0"/>
              <a:t>, Vol.2017-SE-196, No.19, pp.1-8, </a:t>
            </a:r>
            <a:r>
              <a:rPr lang="en-US" altLang="ja-JP" sz="1100" dirty="0" smtClean="0"/>
              <a:t>2017</a:t>
            </a:r>
          </a:p>
          <a:p>
            <a:pPr>
              <a:tabLst>
                <a:tab pos="269875" algn="l"/>
              </a:tabLst>
            </a:pPr>
            <a:r>
              <a:rPr lang="en-US" altLang="ja-JP" sz="1100" dirty="0"/>
              <a:t>[2]</a:t>
            </a:r>
            <a:r>
              <a:rPr lang="ja-JP" altLang="en-US" sz="1100" dirty="0">
                <a:latin typeface="+mn-ea"/>
              </a:rPr>
              <a:t>横井 一輝</a:t>
            </a:r>
            <a:r>
              <a:rPr lang="en-US" altLang="ja-JP" sz="1100" dirty="0">
                <a:latin typeface="+mn-ea"/>
              </a:rPr>
              <a:t>, </a:t>
            </a:r>
            <a:r>
              <a:rPr lang="ja-JP" altLang="en-US" sz="1100" dirty="0">
                <a:latin typeface="+mn-ea"/>
              </a:rPr>
              <a:t>崔 恩瀞</a:t>
            </a:r>
            <a:r>
              <a:rPr lang="en-US" altLang="ja-JP" sz="1100" dirty="0">
                <a:latin typeface="+mn-ea"/>
              </a:rPr>
              <a:t>, </a:t>
            </a:r>
            <a:r>
              <a:rPr lang="ja-JP" altLang="en-US" sz="1100" dirty="0">
                <a:latin typeface="+mn-ea"/>
              </a:rPr>
              <a:t>吉田 則裕</a:t>
            </a:r>
            <a:r>
              <a:rPr lang="en-US" altLang="ja-JP" sz="1100" dirty="0">
                <a:latin typeface="+mn-ea"/>
              </a:rPr>
              <a:t>, </a:t>
            </a:r>
            <a:r>
              <a:rPr lang="ja-JP" altLang="en-US" sz="1100" dirty="0">
                <a:latin typeface="+mn-ea"/>
              </a:rPr>
              <a:t>井上 克郎</a:t>
            </a:r>
            <a:r>
              <a:rPr lang="en-US" altLang="ja-JP" sz="1100" dirty="0">
                <a:latin typeface="+mn-ea"/>
              </a:rPr>
              <a:t>: “</a:t>
            </a:r>
            <a:r>
              <a:rPr lang="ja-JP" altLang="en-US" sz="1100" dirty="0">
                <a:latin typeface="+mn-ea"/>
              </a:rPr>
              <a:t>情報検索技術に基づく細粒度ブロッククローン検出”</a:t>
            </a:r>
            <a:r>
              <a:rPr lang="en-US" altLang="ja-JP" sz="1100" dirty="0">
                <a:latin typeface="+mn-ea"/>
              </a:rPr>
              <a:t>, </a:t>
            </a:r>
            <a:r>
              <a:rPr lang="ja-JP" altLang="en-US" sz="1100" dirty="0">
                <a:latin typeface="+mn-ea"/>
              </a:rPr>
              <a:t>コンピュータソフトウェア（採録決定）</a:t>
            </a:r>
          </a:p>
        </p:txBody>
      </p:sp>
      <p:sp>
        <p:nvSpPr>
          <p:cNvPr id="17" name="スライド番号プレースホルダー 16"/>
          <p:cNvSpPr>
            <a:spLocks noGrp="1"/>
          </p:cNvSpPr>
          <p:nvPr>
            <p:ph type="sldNum" sz="quarter" idx="12"/>
          </p:nvPr>
        </p:nvSpPr>
        <p:spPr/>
        <p:txBody>
          <a:bodyPr/>
          <a:lstStyle/>
          <a:p>
            <a:fld id="{9F5033E9-932D-4E41-95C3-341F9A6DAE17}" type="slidenum">
              <a:rPr lang="en-US" altLang="ja-JP" smtClean="0"/>
              <a:pPr/>
              <a:t>4</a:t>
            </a:fld>
            <a:endParaRPr lang="en-US" altLang="ja-JP" dirty="0"/>
          </a:p>
        </p:txBody>
      </p:sp>
      <p:sp>
        <p:nvSpPr>
          <p:cNvPr id="4" name="日付プレースホルダー 3"/>
          <p:cNvSpPr>
            <a:spLocks noGrp="1"/>
          </p:cNvSpPr>
          <p:nvPr>
            <p:ph type="dt" sz="half" idx="10"/>
          </p:nvPr>
        </p:nvSpPr>
        <p:spPr/>
        <p:txBody>
          <a:bodyPr/>
          <a:lstStyle/>
          <a:p>
            <a:fld id="{54960A10-6E6A-4297-8882-0AF84C474F70}" type="datetime1">
              <a:rPr lang="ja-JP" altLang="en-US" smtClean="0"/>
              <a:t>2018/8/30</a:t>
            </a:fld>
            <a:endParaRPr lang="en-US" altLang="ja-JP"/>
          </a:p>
        </p:txBody>
      </p:sp>
    </p:spTree>
    <p:extLst>
      <p:ext uri="{BB962C8B-B14F-4D97-AF65-F5344CB8AC3E}">
        <p14:creationId xmlns:p14="http://schemas.microsoft.com/office/powerpoint/2010/main" val="13452755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latin typeface="+mn-ea"/>
              </a:rPr>
              <a:t>ブロッククローン検出法の</a:t>
            </a:r>
            <a:r>
              <a:rPr lang="en-US" altLang="ja-JP" dirty="0">
                <a:latin typeface="+mn-ea"/>
              </a:rPr>
              <a:t/>
            </a:r>
            <a:br>
              <a:rPr lang="en-US" altLang="ja-JP" dirty="0">
                <a:latin typeface="+mn-ea"/>
              </a:rPr>
            </a:br>
            <a:r>
              <a:rPr lang="en-US" altLang="ja-JP" dirty="0">
                <a:latin typeface="+mn-ea"/>
              </a:rPr>
              <a:t>STEP4(</a:t>
            </a:r>
            <a:r>
              <a:rPr lang="ja-JP" altLang="en-US" dirty="0">
                <a:latin typeface="+mn-ea"/>
              </a:rPr>
              <a:t>クラスタリング</a:t>
            </a:r>
            <a:r>
              <a:rPr lang="en-US" altLang="ja-JP" dirty="0">
                <a:latin typeface="+mn-ea"/>
              </a:rPr>
              <a:t>)</a:t>
            </a:r>
            <a:r>
              <a:rPr lang="ja-JP" altLang="en-US" dirty="0" smtClean="0">
                <a:latin typeface="+mn-ea"/>
              </a:rPr>
              <a:t>の詳細</a:t>
            </a:r>
            <a:endParaRPr kumimoji="1" lang="ja-JP" altLang="en-US" dirty="0"/>
          </a:p>
        </p:txBody>
      </p:sp>
      <p:sp>
        <p:nvSpPr>
          <p:cNvPr id="3" name="コンテンツ プレースホルダー 2"/>
          <p:cNvSpPr>
            <a:spLocks noGrp="1"/>
          </p:cNvSpPr>
          <p:nvPr>
            <p:ph idx="1"/>
          </p:nvPr>
        </p:nvSpPr>
        <p:spPr>
          <a:xfrm>
            <a:off x="457200" y="1600200"/>
            <a:ext cx="8627979" cy="4525963"/>
          </a:xfrm>
        </p:spPr>
        <p:txBody>
          <a:bodyPr/>
          <a:lstStyle/>
          <a:p>
            <a:pPr marL="0" indent="0">
              <a:buNone/>
            </a:pPr>
            <a:r>
              <a:rPr lang="en-US" altLang="ja-JP" sz="2400" dirty="0" smtClean="0"/>
              <a:t>LSH</a:t>
            </a:r>
            <a:r>
              <a:rPr lang="ja-JP" altLang="en-US" sz="2400" dirty="0" smtClean="0"/>
              <a:t>とは</a:t>
            </a:r>
            <a:endParaRPr lang="en-US" altLang="ja-JP" sz="2400" dirty="0" smtClean="0"/>
          </a:p>
          <a:p>
            <a:r>
              <a:rPr lang="ja-JP" altLang="en-US" sz="2400" dirty="0" smtClean="0"/>
              <a:t>最も類似度が高いベクトルペアを高速に求めるアルゴリズム</a:t>
            </a:r>
            <a:endParaRPr lang="en-US" altLang="ja-JP" sz="2400" dirty="0" smtClean="0"/>
          </a:p>
          <a:p>
            <a:pPr lvl="1"/>
            <a:r>
              <a:rPr lang="ja-JP" altLang="en-US" sz="2000" dirty="0" smtClean="0"/>
              <a:t>類似度が高いベクトルペアほどハッシュが衝突する確率が高い</a:t>
            </a:r>
            <a:endParaRPr lang="en-US" altLang="ja-JP" sz="2000" dirty="0"/>
          </a:p>
          <a:p>
            <a:pPr lvl="1"/>
            <a:r>
              <a:rPr lang="ja-JP" altLang="en-US" sz="2000" u="sng" dirty="0" smtClean="0"/>
              <a:t>速度と精度はトレードオフ</a:t>
            </a:r>
            <a:endParaRPr lang="en-US" altLang="ja-JP" sz="2000" u="sng" dirty="0" smtClean="0"/>
          </a:p>
          <a:p>
            <a:pPr lvl="2"/>
            <a:r>
              <a:rPr lang="ja-JP" altLang="en-US" sz="1800" dirty="0" smtClean="0"/>
              <a:t>パラメータを変更して高速化</a:t>
            </a:r>
            <a:r>
              <a:rPr lang="ja-JP" altLang="en-US" sz="1800" dirty="0"/>
              <a:t>を優先</a:t>
            </a:r>
            <a:r>
              <a:rPr lang="ja-JP" altLang="en-US" sz="1800" dirty="0" smtClean="0"/>
              <a:t>すると，</a:t>
            </a:r>
            <a:r>
              <a:rPr lang="en-US" altLang="ja-JP" sz="1800" dirty="0" smtClean="0"/>
              <a:t/>
            </a:r>
            <a:br>
              <a:rPr lang="en-US" altLang="ja-JP" sz="1800" dirty="0" smtClean="0"/>
            </a:br>
            <a:r>
              <a:rPr lang="ja-JP" altLang="en-US" sz="1800" dirty="0" smtClean="0"/>
              <a:t>類似度が高いベクトルペアでも衝突しずらくなる</a:t>
            </a:r>
            <a:endParaRPr lang="en-US" altLang="ja-JP" sz="1600" dirty="0" smtClean="0"/>
          </a:p>
          <a:p>
            <a:r>
              <a:rPr lang="ja-JP" altLang="en-US" sz="2400" dirty="0" smtClean="0"/>
              <a:t>ハッシュが衝突したベクトルペアはクローンペアの候補</a:t>
            </a:r>
            <a:endParaRPr lang="en-US" altLang="ja-JP" sz="2400" dirty="0" smtClean="0"/>
          </a:p>
          <a:p>
            <a:pPr lvl="1"/>
            <a:r>
              <a:rPr lang="ja-JP" altLang="en-US" sz="2000" dirty="0" smtClean="0"/>
              <a:t>クローンペアの候補の類似度を計算して，</a:t>
            </a:r>
            <a:r>
              <a:rPr lang="en-US" altLang="ja-JP" sz="2000" dirty="0" smtClean="0"/>
              <a:t/>
            </a:r>
            <a:br>
              <a:rPr lang="en-US" altLang="ja-JP" sz="2000" dirty="0" smtClean="0"/>
            </a:br>
            <a:r>
              <a:rPr lang="ja-JP" altLang="en-US" sz="2000" dirty="0" smtClean="0"/>
              <a:t>コサイン類似度が閾値</a:t>
            </a:r>
            <a:r>
              <a:rPr lang="en-US" altLang="ja-JP" sz="2000" dirty="0" smtClean="0"/>
              <a:t>(0.9)</a:t>
            </a:r>
            <a:r>
              <a:rPr lang="ja-JP" altLang="en-US" sz="2000" dirty="0" smtClean="0"/>
              <a:t>以上ならクローンペアとして検出</a:t>
            </a:r>
            <a:endParaRPr lang="en-US" altLang="ja-JP" sz="2000" dirty="0" smtClean="0"/>
          </a:p>
          <a:p>
            <a:pPr lvl="1"/>
            <a:r>
              <a:rPr lang="ja-JP" altLang="en-US" sz="2000" dirty="0" smtClean="0"/>
              <a:t>類似度が閾値以上だが，ハッシュが衝突しない</a:t>
            </a:r>
            <a:r>
              <a:rPr lang="ja-JP" altLang="en-US" sz="2000" dirty="0"/>
              <a:t>ベクトルペアは</a:t>
            </a:r>
            <a:r>
              <a:rPr lang="ja-JP" altLang="en-US" sz="2000" dirty="0">
                <a:solidFill>
                  <a:srgbClr val="FF0000"/>
                </a:solidFill>
              </a:rPr>
              <a:t>検出</a:t>
            </a:r>
            <a:r>
              <a:rPr lang="ja-JP" altLang="en-US" sz="2000" dirty="0" smtClean="0">
                <a:solidFill>
                  <a:srgbClr val="FF0000"/>
                </a:solidFill>
              </a:rPr>
              <a:t>漏れ</a:t>
            </a:r>
            <a:endParaRPr lang="en-US" altLang="ja-JP" sz="2000" dirty="0" smtClean="0">
              <a:solidFill>
                <a:srgbClr val="FF0000"/>
              </a:solidFill>
            </a:endParaRPr>
          </a:p>
          <a:p>
            <a:r>
              <a:rPr lang="en-US" altLang="ja-JP" sz="2400" dirty="0" smtClean="0"/>
              <a:t>LSH</a:t>
            </a:r>
            <a:r>
              <a:rPr lang="ja-JP" altLang="en-US" sz="2400" dirty="0" smtClean="0"/>
              <a:t>ライブラリ</a:t>
            </a:r>
            <a:r>
              <a:rPr lang="ja-JP" altLang="en-US" sz="2400" dirty="0"/>
              <a:t>である</a:t>
            </a:r>
            <a:r>
              <a:rPr lang="en-US" altLang="ja-JP" sz="2400" dirty="0" smtClean="0"/>
              <a:t>FALCONN</a:t>
            </a:r>
            <a:r>
              <a:rPr lang="ja-JP" altLang="en-US" sz="2400" dirty="0" smtClean="0"/>
              <a:t>を利用</a:t>
            </a:r>
            <a:endParaRPr lang="en-US" altLang="ja-JP" sz="2400" dirty="0" smtClean="0"/>
          </a:p>
          <a:p>
            <a:pPr lvl="1"/>
            <a:r>
              <a:rPr lang="ja-JP" altLang="en-US" sz="1800" dirty="0"/>
              <a:t>他のコサイン類似度に基づいた</a:t>
            </a:r>
            <a:r>
              <a:rPr lang="en-US" altLang="ja-JP" sz="1800" dirty="0"/>
              <a:t>LSH</a:t>
            </a:r>
            <a:r>
              <a:rPr lang="ja-JP" altLang="en-US" sz="1800" dirty="0"/>
              <a:t>と</a:t>
            </a:r>
            <a:r>
              <a:rPr lang="ja-JP" altLang="en-US" sz="1800" dirty="0" smtClean="0"/>
              <a:t>比べて高い精度で高速</a:t>
            </a:r>
            <a:r>
              <a:rPr lang="ja-JP" altLang="en-US" sz="1800" dirty="0"/>
              <a:t>に検出</a:t>
            </a:r>
            <a:r>
              <a:rPr lang="ja-JP" altLang="en-US" sz="1800" dirty="0" smtClean="0"/>
              <a:t>可能</a:t>
            </a:r>
            <a:endParaRPr lang="en-US" altLang="ja-JP" sz="18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5</a:t>
            </a:fld>
            <a:endParaRPr lang="en-US" altLang="ja-JP"/>
          </a:p>
        </p:txBody>
      </p:sp>
      <p:sp>
        <p:nvSpPr>
          <p:cNvPr id="22" name="日付プレースホルダー 21"/>
          <p:cNvSpPr>
            <a:spLocks noGrp="1"/>
          </p:cNvSpPr>
          <p:nvPr>
            <p:ph type="dt" sz="half" idx="10"/>
          </p:nvPr>
        </p:nvSpPr>
        <p:spPr/>
        <p:txBody>
          <a:bodyPr/>
          <a:lstStyle/>
          <a:p>
            <a:fld id="{813E8A44-F822-4393-9EE9-94853F6E384A}" type="datetime1">
              <a:rPr lang="ja-JP" altLang="en-US" smtClean="0"/>
              <a:t>2018/8/30</a:t>
            </a:fld>
            <a:endParaRPr lang="en-US" altLang="ja-JP"/>
          </a:p>
        </p:txBody>
      </p:sp>
    </p:spTree>
    <p:extLst>
      <p:ext uri="{BB962C8B-B14F-4D97-AF65-F5344CB8AC3E}">
        <p14:creationId xmlns:p14="http://schemas.microsoft.com/office/powerpoint/2010/main" val="39650335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latin typeface="+mn-ea"/>
              </a:rPr>
              <a:t>ブロッククローン検出法</a:t>
            </a:r>
            <a:r>
              <a:rPr lang="ja-JP" altLang="en-US" dirty="0">
                <a:latin typeface="+mn-ea"/>
              </a:rPr>
              <a:t>の</a:t>
            </a:r>
            <a:r>
              <a:rPr lang="en-US" altLang="ja-JP" dirty="0">
                <a:latin typeface="+mn-ea"/>
              </a:rPr>
              <a:t/>
            </a:r>
            <a:br>
              <a:rPr lang="en-US" altLang="ja-JP" dirty="0">
                <a:latin typeface="+mn-ea"/>
              </a:rPr>
            </a:br>
            <a:r>
              <a:rPr lang="en-US" altLang="ja-JP" dirty="0" smtClean="0">
                <a:latin typeface="+mn-ea"/>
              </a:rPr>
              <a:t>STEP4(</a:t>
            </a:r>
            <a:r>
              <a:rPr lang="ja-JP" altLang="en-US" dirty="0" smtClean="0">
                <a:latin typeface="+mn-ea"/>
              </a:rPr>
              <a:t>クラスタリング</a:t>
            </a:r>
            <a:r>
              <a:rPr lang="en-US" altLang="ja-JP" dirty="0" smtClean="0">
                <a:latin typeface="+mn-ea"/>
              </a:rPr>
              <a:t>)</a:t>
            </a:r>
            <a:r>
              <a:rPr lang="ja-JP" altLang="en-US" dirty="0" smtClean="0">
                <a:latin typeface="+mn-ea"/>
              </a:rPr>
              <a:t>の問題点</a:t>
            </a:r>
            <a:endParaRPr kumimoji="1" lang="ja-JP" altLang="en-US" dirty="0"/>
          </a:p>
        </p:txBody>
      </p:sp>
      <p:sp>
        <p:nvSpPr>
          <p:cNvPr id="3" name="コンテンツ プレースホルダー 2"/>
          <p:cNvSpPr>
            <a:spLocks noGrp="1"/>
          </p:cNvSpPr>
          <p:nvPr>
            <p:ph idx="1"/>
          </p:nvPr>
        </p:nvSpPr>
        <p:spPr>
          <a:xfrm>
            <a:off x="457200" y="1600200"/>
            <a:ext cx="8549640" cy="4525963"/>
          </a:xfrm>
        </p:spPr>
        <p:txBody>
          <a:bodyPr/>
          <a:lstStyle/>
          <a:p>
            <a:r>
              <a:rPr lang="ja-JP" altLang="en-US" sz="2400" dirty="0">
                <a:latin typeface="+mn-ea"/>
              </a:rPr>
              <a:t>ブロッククローン検出法の計算時間は，</a:t>
            </a:r>
            <a:r>
              <a:rPr lang="en-US" altLang="ja-JP" sz="2400" dirty="0">
                <a:latin typeface="+mn-ea"/>
              </a:rPr>
              <a:t>LSH</a:t>
            </a:r>
            <a:r>
              <a:rPr lang="ja-JP" altLang="en-US" sz="2400" dirty="0">
                <a:latin typeface="+mn-ea"/>
              </a:rPr>
              <a:t>の処理時間に依存</a:t>
            </a:r>
            <a:endParaRPr lang="en-US" altLang="ja-JP" sz="2400" dirty="0">
              <a:latin typeface="+mn-ea"/>
            </a:endParaRPr>
          </a:p>
          <a:p>
            <a:pPr lvl="1"/>
            <a:r>
              <a:rPr lang="en-US" altLang="ja-JP" sz="2000" dirty="0"/>
              <a:t>STEP4</a:t>
            </a:r>
            <a:r>
              <a:rPr lang="en-US" altLang="ja-JP" sz="2000" dirty="0">
                <a:latin typeface="+mn-ea"/>
              </a:rPr>
              <a:t>(</a:t>
            </a:r>
            <a:r>
              <a:rPr lang="ja-JP" altLang="en-US" sz="2000" dirty="0">
                <a:latin typeface="+mn-ea"/>
              </a:rPr>
              <a:t>クラスタリング</a:t>
            </a:r>
            <a:r>
              <a:rPr lang="en-US" altLang="ja-JP" sz="2000" dirty="0">
                <a:latin typeface="+mn-ea"/>
              </a:rPr>
              <a:t>)</a:t>
            </a:r>
            <a:r>
              <a:rPr lang="ja-JP" altLang="en-US" sz="2000" dirty="0">
                <a:latin typeface="+mn-ea"/>
              </a:rPr>
              <a:t>にかかる時間は全体の</a:t>
            </a:r>
            <a:r>
              <a:rPr lang="ja-JP" altLang="en-US" sz="2000" dirty="0">
                <a:solidFill>
                  <a:srgbClr val="FF0000"/>
                </a:solidFill>
                <a:latin typeface="+mn-ea"/>
              </a:rPr>
              <a:t>約</a:t>
            </a:r>
            <a:r>
              <a:rPr lang="en-US" altLang="ja-JP" sz="2000" dirty="0">
                <a:solidFill>
                  <a:srgbClr val="FF0000"/>
                </a:solidFill>
                <a:latin typeface="+mn-ea"/>
              </a:rPr>
              <a:t>87</a:t>
            </a:r>
            <a:r>
              <a:rPr lang="ja-JP" altLang="en-US" sz="2000" dirty="0">
                <a:solidFill>
                  <a:srgbClr val="FF0000"/>
                </a:solidFill>
                <a:latin typeface="+mn-ea"/>
              </a:rPr>
              <a:t>％</a:t>
            </a:r>
            <a:endParaRPr lang="en-US" altLang="ja-JP" sz="2000" dirty="0">
              <a:solidFill>
                <a:srgbClr val="FF0000"/>
              </a:solidFill>
              <a:latin typeface="+mn-ea"/>
            </a:endParaRPr>
          </a:p>
          <a:p>
            <a:r>
              <a:rPr lang="ja-JP" altLang="en-US" sz="2400" dirty="0" smtClean="0">
                <a:latin typeface="+mn-ea"/>
              </a:rPr>
              <a:t>検出漏れの割合が調整できない</a:t>
            </a:r>
            <a:endParaRPr lang="en-US" altLang="ja-JP" sz="2400" dirty="0" smtClean="0">
              <a:latin typeface="+mn-ea"/>
            </a:endParaRPr>
          </a:p>
          <a:p>
            <a:pPr lvl="1"/>
            <a:r>
              <a:rPr kumimoji="1" lang="en-US" altLang="ja-JP" sz="2000" dirty="0" smtClean="0"/>
              <a:t>LSH</a:t>
            </a:r>
            <a:r>
              <a:rPr kumimoji="1" lang="ja-JP" altLang="en-US" sz="2000" dirty="0" smtClean="0"/>
              <a:t>の処理において</a:t>
            </a:r>
            <a:r>
              <a:rPr kumimoji="1" lang="ja-JP" altLang="en-US" sz="2000" dirty="0" smtClean="0">
                <a:solidFill>
                  <a:srgbClr val="FF0000"/>
                </a:solidFill>
              </a:rPr>
              <a:t>約</a:t>
            </a:r>
            <a:r>
              <a:rPr lang="en-US" altLang="ja-JP" sz="2000" dirty="0">
                <a:solidFill>
                  <a:srgbClr val="FF0000"/>
                </a:solidFill>
                <a:latin typeface="+mn-ea"/>
              </a:rPr>
              <a:t>10</a:t>
            </a:r>
            <a:r>
              <a:rPr lang="ja-JP" altLang="en-US" sz="2000" dirty="0">
                <a:solidFill>
                  <a:srgbClr val="FF0000"/>
                </a:solidFill>
                <a:latin typeface="+mn-ea"/>
              </a:rPr>
              <a:t>％</a:t>
            </a:r>
            <a:r>
              <a:rPr lang="ja-JP" altLang="en-US" sz="2000" dirty="0">
                <a:latin typeface="+mn-ea"/>
              </a:rPr>
              <a:t>の検出漏れを起こして</a:t>
            </a:r>
            <a:r>
              <a:rPr lang="ja-JP" altLang="en-US" sz="2000" dirty="0" smtClean="0">
                <a:latin typeface="+mn-ea"/>
              </a:rPr>
              <a:t>いる</a:t>
            </a:r>
            <a:endParaRPr lang="en-US" altLang="ja-JP" sz="2000" dirty="0" smtClean="0">
              <a:latin typeface="+mn-ea"/>
            </a:endParaRPr>
          </a:p>
          <a:p>
            <a:pPr lvl="1"/>
            <a:r>
              <a:rPr lang="ja-JP" altLang="en-US" sz="2000" dirty="0" smtClean="0">
                <a:latin typeface="+mn-ea"/>
              </a:rPr>
              <a:t>再現率を維持して，速度との調整を行えるようにしたい</a:t>
            </a:r>
            <a:endParaRPr lang="en-US" altLang="ja-JP" sz="2000" dirty="0" smtClean="0">
              <a:latin typeface="+mn-ea"/>
            </a:endParaRPr>
          </a:p>
          <a:p>
            <a:pPr lvl="1"/>
            <a:endParaRPr lang="en-US" altLang="ja-JP" sz="2000" dirty="0" smtClean="0">
              <a:latin typeface="+mn-ea"/>
            </a:endParaRPr>
          </a:p>
          <a:p>
            <a:pPr lvl="1"/>
            <a:endParaRPr lang="en-US" altLang="ja-JP" sz="2000" dirty="0" smtClean="0">
              <a:latin typeface="+mn-ea"/>
            </a:endParaRPr>
          </a:p>
          <a:p>
            <a:pPr lvl="1"/>
            <a:endParaRPr lang="en-US" altLang="ja-JP" sz="2000" dirty="0">
              <a:latin typeface="+mn-ea"/>
            </a:endParaRPr>
          </a:p>
          <a:p>
            <a:pPr lvl="1"/>
            <a:endParaRPr lang="en-US" altLang="ja-JP" sz="2000" dirty="0" smtClean="0">
              <a:latin typeface="+mn-ea"/>
            </a:endParaRPr>
          </a:p>
          <a:p>
            <a:pPr lvl="1"/>
            <a:endParaRPr lang="en-US" altLang="ja-JP" sz="2000" dirty="0">
              <a:latin typeface="+mn-ea"/>
            </a:endParaRPr>
          </a:p>
          <a:p>
            <a:pPr lvl="1"/>
            <a:endParaRPr lang="en-US" altLang="ja-JP" sz="2000" dirty="0" smtClean="0">
              <a:latin typeface="+mn-ea"/>
            </a:endParaRPr>
          </a:p>
          <a:p>
            <a:pPr lvl="1"/>
            <a:endParaRPr lang="ja-JP" altLang="en-US" sz="2000" dirty="0">
              <a:latin typeface="+mn-ea"/>
            </a:endParaRPr>
          </a:p>
          <a:p>
            <a:pPr lvl="1"/>
            <a:endParaRPr lang="ja-JP" altLang="en-US" sz="2000" dirty="0">
              <a:latin typeface="+mn-ea"/>
            </a:endParaRPr>
          </a:p>
          <a:p>
            <a:endParaRPr kumimoji="1" lang="en-US" altLang="ja-JP" sz="2400" dirty="0" smtClean="0"/>
          </a:p>
          <a:p>
            <a:endParaRPr lang="en-US" altLang="ja-JP" sz="2400" dirty="0"/>
          </a:p>
          <a:p>
            <a:endParaRPr kumimoji="1" lang="en-US" altLang="ja-JP" sz="2400" dirty="0" smtClean="0"/>
          </a:p>
          <a:p>
            <a:endParaRPr lang="en-US" altLang="ja-JP" sz="2400" dirty="0"/>
          </a:p>
          <a:p>
            <a:pPr marL="0" indent="0">
              <a:buNone/>
            </a:pPr>
            <a:endParaRPr kumimoji="1" lang="en-US" altLang="ja-JP" sz="2400" dirty="0" smtClean="0"/>
          </a:p>
        </p:txBody>
      </p:sp>
      <p:sp>
        <p:nvSpPr>
          <p:cNvPr id="4" name="日付プレースホルダー 3"/>
          <p:cNvSpPr>
            <a:spLocks noGrp="1"/>
          </p:cNvSpPr>
          <p:nvPr>
            <p:ph type="dt" sz="half" idx="10"/>
          </p:nvPr>
        </p:nvSpPr>
        <p:spPr/>
        <p:txBody>
          <a:bodyPr/>
          <a:lstStyle/>
          <a:p>
            <a:fld id="{23DEEAD2-6075-4E61-A2FB-EDDA5BDB0AB5}" type="datetime1">
              <a:rPr lang="ja-JP" altLang="en-US" smtClean="0"/>
              <a:t>2018/8/30</a:t>
            </a:fld>
            <a:endParaRPr lang="en-US" altLang="ja-JP"/>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6</a:t>
            </a:fld>
            <a:endParaRPr lang="en-US" altLang="ja-JP" dirty="0"/>
          </a:p>
        </p:txBody>
      </p:sp>
      <p:graphicFrame>
        <p:nvGraphicFramePr>
          <p:cNvPr id="6" name="表 5"/>
          <p:cNvGraphicFramePr>
            <a:graphicFrameLocks noGrp="1"/>
          </p:cNvGraphicFramePr>
          <p:nvPr>
            <p:extLst>
              <p:ext uri="{D42A27DB-BD31-4B8C-83A1-F6EECF244321}">
                <p14:modId xmlns:p14="http://schemas.microsoft.com/office/powerpoint/2010/main" val="2018683970"/>
              </p:ext>
            </p:extLst>
          </p:nvPr>
        </p:nvGraphicFramePr>
        <p:xfrm>
          <a:off x="553398" y="4118197"/>
          <a:ext cx="8357244" cy="1176298"/>
        </p:xfrm>
        <a:graphic>
          <a:graphicData uri="http://schemas.openxmlformats.org/drawingml/2006/table">
            <a:tbl>
              <a:tblPr firstRow="1" bandRow="1">
                <a:tableStyleId>{72833802-FEF1-4C79-8D5D-14CF1EAF98D9}</a:tableStyleId>
              </a:tblPr>
              <a:tblGrid>
                <a:gridCol w="1892339">
                  <a:extLst>
                    <a:ext uri="{9D8B030D-6E8A-4147-A177-3AD203B41FA5}">
                      <a16:colId xmlns:a16="http://schemas.microsoft.com/office/drawing/2014/main" val="4159297845"/>
                    </a:ext>
                  </a:extLst>
                </a:gridCol>
                <a:gridCol w="2216905">
                  <a:extLst>
                    <a:ext uri="{9D8B030D-6E8A-4147-A177-3AD203B41FA5}">
                      <a16:colId xmlns:a16="http://schemas.microsoft.com/office/drawing/2014/main" val="360291700"/>
                    </a:ext>
                  </a:extLst>
                </a:gridCol>
                <a:gridCol w="2124000">
                  <a:extLst>
                    <a:ext uri="{9D8B030D-6E8A-4147-A177-3AD203B41FA5}">
                      <a16:colId xmlns:a16="http://schemas.microsoft.com/office/drawing/2014/main" val="1061923067"/>
                    </a:ext>
                  </a:extLst>
                </a:gridCol>
                <a:gridCol w="2124000">
                  <a:extLst>
                    <a:ext uri="{9D8B030D-6E8A-4147-A177-3AD203B41FA5}">
                      <a16:colId xmlns:a16="http://schemas.microsoft.com/office/drawing/2014/main" val="3190441643"/>
                    </a:ext>
                  </a:extLst>
                </a:gridCol>
              </a:tblGrid>
              <a:tr h="310666">
                <a:tc>
                  <a:txBody>
                    <a:bodyPr/>
                    <a:lstStyle/>
                    <a:p>
                      <a:pPr algn="ctr"/>
                      <a:r>
                        <a:rPr kumimoji="1" lang="ja-JP" altLang="en-US" b="0" dirty="0" smtClean="0"/>
                        <a:t>プロジェクト</a:t>
                      </a:r>
                      <a:endParaRPr kumimoji="1" lang="ja-JP" altLang="en-US" b="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b="0" dirty="0" smtClean="0"/>
                        <a:t>ベクトル数</a:t>
                      </a:r>
                      <a:endParaRPr kumimoji="1" lang="en-US" altLang="ja-JP" b="0" dirty="0" smtClean="0"/>
                    </a:p>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b="0" dirty="0" smtClean="0"/>
                        <a:t>(</a:t>
                      </a:r>
                      <a:r>
                        <a:rPr kumimoji="1" lang="ja-JP" altLang="en-US" b="0" dirty="0" smtClean="0"/>
                        <a:t>コードブロックの数</a:t>
                      </a:r>
                      <a:r>
                        <a:rPr kumimoji="1" lang="en-US" altLang="ja-JP" b="0" dirty="0" smtClean="0"/>
                        <a:t>)</a:t>
                      </a:r>
                      <a:endParaRPr kumimoji="1" lang="ja-JP" altLang="en-US" b="0" dirty="0"/>
                    </a:p>
                  </a:txBody>
                  <a:tcPr anchor="ctr"/>
                </a:tc>
                <a:tc>
                  <a:txBody>
                    <a:bodyPr/>
                    <a:lstStyle/>
                    <a:p>
                      <a:pPr algn="ctr"/>
                      <a:r>
                        <a:rPr kumimoji="1" lang="ja-JP" altLang="en-US" b="0" dirty="0" smtClean="0"/>
                        <a:t>全ての</a:t>
                      </a:r>
                      <a:endParaRPr kumimoji="1" lang="en-US" altLang="ja-JP" b="0" dirty="0" smtClean="0"/>
                    </a:p>
                    <a:p>
                      <a:pPr algn="ctr"/>
                      <a:r>
                        <a:rPr kumimoji="1" lang="ja-JP" altLang="en-US" b="0" dirty="0" smtClean="0"/>
                        <a:t>類似ベクトルペア数</a:t>
                      </a:r>
                      <a:endParaRPr kumimoji="1" lang="ja-JP" altLang="en-US" b="0" dirty="0"/>
                    </a:p>
                  </a:txBody>
                  <a:tcPr anchor="ctr"/>
                </a:tc>
                <a:tc>
                  <a:txBody>
                    <a:bodyPr/>
                    <a:lstStyle/>
                    <a:p>
                      <a:pPr algn="ctr"/>
                      <a:r>
                        <a:rPr lang="ja-JP" altLang="en-US" sz="1800" b="0" dirty="0" smtClean="0"/>
                        <a:t>検出漏れの</a:t>
                      </a:r>
                      <a:endParaRPr lang="en-US" altLang="ja-JP" sz="1800" b="0" dirty="0" smtClean="0"/>
                    </a:p>
                    <a:p>
                      <a:pPr algn="ctr"/>
                      <a:r>
                        <a:rPr kumimoji="1" lang="ja-JP" altLang="en-US" b="0" dirty="0" smtClean="0"/>
                        <a:t>類似</a:t>
                      </a:r>
                      <a:r>
                        <a:rPr kumimoji="1" lang="ja-JP" altLang="en-US" sz="1800" b="0" dirty="0" smtClean="0"/>
                        <a:t>ベクトル</a:t>
                      </a:r>
                      <a:r>
                        <a:rPr lang="ja-JP" altLang="en-US" sz="1800" b="0" dirty="0" smtClean="0"/>
                        <a:t>ペア数</a:t>
                      </a:r>
                      <a:endParaRPr kumimoji="1" lang="ja-JP" altLang="en-US" b="0" dirty="0"/>
                    </a:p>
                  </a:txBody>
                  <a:tcPr anchor="ctr"/>
                </a:tc>
                <a:extLst>
                  <a:ext uri="{0D108BD9-81ED-4DB2-BD59-A6C34878D82A}">
                    <a16:rowId xmlns:a16="http://schemas.microsoft.com/office/drawing/2014/main" val="3728025597"/>
                  </a:ext>
                </a:extLst>
              </a:tr>
              <a:tr h="536218">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dirty="0" smtClean="0"/>
                        <a:t>Linux Kernel</a:t>
                      </a:r>
                      <a:endParaRPr kumimoji="1" lang="ja-JP" altLang="en-US"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dirty="0" smtClean="0"/>
                        <a:t>424,236</a:t>
                      </a:r>
                      <a:endParaRPr kumimoji="1" lang="ja-JP" altLang="en-US"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1800" dirty="0" smtClean="0"/>
                        <a:t>117,490</a:t>
                      </a:r>
                      <a:endParaRPr kumimoji="1" lang="ja-JP" altLang="en-US"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1800" dirty="0" smtClean="0"/>
                        <a:t>11,143</a:t>
                      </a:r>
                      <a:endParaRPr kumimoji="1" lang="ja-JP" altLang="en-US" dirty="0"/>
                    </a:p>
                  </a:txBody>
                  <a:tcPr anchor="ctr"/>
                </a:tc>
                <a:extLst>
                  <a:ext uri="{0D108BD9-81ED-4DB2-BD59-A6C34878D82A}">
                    <a16:rowId xmlns:a16="http://schemas.microsoft.com/office/drawing/2014/main" val="3472539250"/>
                  </a:ext>
                </a:extLst>
              </a:tr>
            </a:tbl>
          </a:graphicData>
        </a:graphic>
      </p:graphicFrame>
    </p:spTree>
    <p:extLst>
      <p:ext uri="{BB962C8B-B14F-4D97-AF65-F5344CB8AC3E}">
        <p14:creationId xmlns:p14="http://schemas.microsoft.com/office/powerpoint/2010/main" val="3424986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類似探索の再現率</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lstStyle/>
              <a:p>
                <a:pPr marL="0" indent="0">
                  <a:buNone/>
                </a:pPr>
                <a:r>
                  <a:rPr lang="ja-JP" altLang="en-US" sz="2400" dirty="0" smtClean="0"/>
                  <a:t>類似探索とは</a:t>
                </a:r>
                <a:endParaRPr lang="en-US" altLang="ja-JP" sz="2400" dirty="0" smtClean="0"/>
              </a:p>
              <a:p>
                <a:r>
                  <a:rPr lang="ja-JP" altLang="en-US" sz="2000" dirty="0" smtClean="0"/>
                  <a:t>ベクトル集合から，</a:t>
                </a:r>
                <a:r>
                  <a:rPr lang="en-US" altLang="ja-JP" sz="2000" dirty="0" smtClean="0"/>
                  <a:t/>
                </a:r>
                <a:br>
                  <a:rPr lang="en-US" altLang="ja-JP" sz="2000" dirty="0" smtClean="0"/>
                </a:br>
                <a:r>
                  <a:rPr lang="ja-JP" altLang="en-US" sz="2000" dirty="0" smtClean="0"/>
                  <a:t>類似度が閾値以上のベクトルペアを探索</a:t>
                </a:r>
                <a:endParaRPr lang="en-US" altLang="ja-JP" sz="2000" dirty="0" smtClean="0"/>
              </a:p>
              <a:p>
                <a:pPr marL="0" indent="0">
                  <a:buNone/>
                </a:pPr>
                <a:r>
                  <a:rPr lang="ja-JP" altLang="en-US" sz="2400" dirty="0" smtClean="0"/>
                  <a:t>再現率 </a:t>
                </a:r>
                <a14:m>
                  <m:oMath xmlns:m="http://schemas.openxmlformats.org/officeDocument/2006/math">
                    <m:r>
                      <a:rPr lang="en-US" altLang="ja-JP">
                        <a:latin typeface="Cambria Math" panose="02040503050406030204" pitchFamily="18" charset="0"/>
                      </a:rPr>
                      <m:t>=</m:t>
                    </m:r>
                    <m:f>
                      <m:fPr>
                        <m:ctrlPr>
                          <a:rPr lang="en-US" altLang="ja-JP" i="1">
                            <a:latin typeface="Cambria Math" panose="02040503050406030204" pitchFamily="18" charset="0"/>
                          </a:rPr>
                        </m:ctrlPr>
                      </m:fPr>
                      <m:num>
                        <m:sSub>
                          <m:sSubPr>
                            <m:ctrlPr>
                              <a:rPr lang="en-US" altLang="ja-JP" i="1">
                                <a:latin typeface="Cambria Math" panose="02040503050406030204" pitchFamily="18" charset="0"/>
                              </a:rPr>
                            </m:ctrlPr>
                          </m:sSubPr>
                          <m:e>
                            <m:r>
                              <a:rPr lang="en-US" altLang="ja-JP" i="1">
                                <a:latin typeface="Cambria Math" panose="02040503050406030204" pitchFamily="18" charset="0"/>
                              </a:rPr>
                              <m:t>𝑆</m:t>
                            </m:r>
                          </m:e>
                          <m:sub>
                            <m:r>
                              <m:rPr>
                                <m:sty m:val="p"/>
                              </m:rPr>
                              <a:rPr lang="en-US" altLang="ja-JP" i="0">
                                <a:latin typeface="Cambria Math" panose="02040503050406030204" pitchFamily="18" charset="0"/>
                              </a:rPr>
                              <m:t>LSH</m:t>
                            </m:r>
                          </m:sub>
                        </m:sSub>
                      </m:num>
                      <m:den>
                        <m:sSub>
                          <m:sSubPr>
                            <m:ctrlPr>
                              <a:rPr lang="en-US" altLang="ja-JP" i="1">
                                <a:latin typeface="Cambria Math" panose="02040503050406030204" pitchFamily="18" charset="0"/>
                              </a:rPr>
                            </m:ctrlPr>
                          </m:sSubPr>
                          <m:e>
                            <m:r>
                              <a:rPr lang="en-US" altLang="ja-JP" i="1">
                                <a:latin typeface="Cambria Math" panose="02040503050406030204" pitchFamily="18" charset="0"/>
                              </a:rPr>
                              <m:t>𝑆</m:t>
                            </m:r>
                          </m:e>
                          <m:sub>
                            <m:r>
                              <m:rPr>
                                <m:sty m:val="p"/>
                              </m:rPr>
                              <a:rPr lang="en-US" altLang="ja-JP" i="0">
                                <a:latin typeface="Cambria Math" panose="02040503050406030204" pitchFamily="18" charset="0"/>
                              </a:rPr>
                              <m:t>all</m:t>
                            </m:r>
                          </m:sub>
                        </m:sSub>
                      </m:den>
                    </m:f>
                  </m:oMath>
                </a14:m>
                <a:endParaRPr kumimoji="1" lang="en-US" altLang="ja-JP" sz="1600" dirty="0" smtClean="0"/>
              </a:p>
              <a:p>
                <a:pPr lvl="1"/>
                <a:r>
                  <a:rPr lang="en-US" altLang="ja-JP" sz="1600" dirty="0" smtClean="0"/>
                  <a:t> </a:t>
                </a:r>
                <a14:m>
                  <m:oMath xmlns:m="http://schemas.openxmlformats.org/officeDocument/2006/math">
                    <m:sSub>
                      <m:sSubPr>
                        <m:ctrlPr>
                          <a:rPr lang="en-US" altLang="ja-JP" sz="1600" i="1">
                            <a:latin typeface="Cambria Math" panose="02040503050406030204" pitchFamily="18" charset="0"/>
                          </a:rPr>
                        </m:ctrlPr>
                      </m:sSubPr>
                      <m:e>
                        <m:r>
                          <a:rPr lang="en-US" altLang="ja-JP" sz="1600" i="1">
                            <a:latin typeface="Cambria Math" panose="02040503050406030204" pitchFamily="18" charset="0"/>
                          </a:rPr>
                          <m:t>𝑆</m:t>
                        </m:r>
                      </m:e>
                      <m:sub>
                        <m:r>
                          <m:rPr>
                            <m:sty m:val="p"/>
                          </m:rPr>
                          <a:rPr lang="en-US" altLang="ja-JP" sz="1600" b="0" i="0" smtClean="0">
                            <a:latin typeface="Cambria Math" panose="02040503050406030204" pitchFamily="18" charset="0"/>
                          </a:rPr>
                          <m:t>LSH</m:t>
                        </m:r>
                      </m:sub>
                    </m:sSub>
                  </m:oMath>
                </a14:m>
                <a:r>
                  <a:rPr lang="ja-JP" altLang="en-US" sz="1600" dirty="0"/>
                  <a:t> </a:t>
                </a:r>
                <a:r>
                  <a:rPr lang="en-US" altLang="ja-JP" sz="1600" dirty="0"/>
                  <a:t>: </a:t>
                </a:r>
                <a:r>
                  <a:rPr lang="en-US" altLang="ja-JP" sz="1600" dirty="0" smtClean="0"/>
                  <a:t>LSH</a:t>
                </a:r>
                <a:r>
                  <a:rPr lang="ja-JP" altLang="en-US" sz="1600" dirty="0" smtClean="0"/>
                  <a:t>を用いて検出したベクトルペア数</a:t>
                </a:r>
                <a:endParaRPr lang="en-US" altLang="ja-JP" sz="1600" dirty="0" smtClean="0"/>
              </a:p>
              <a:p>
                <a:pPr lvl="1"/>
                <a:r>
                  <a:rPr kumimoji="1" lang="en-US" altLang="ja-JP" sz="1600" b="0" dirty="0" smtClean="0"/>
                  <a:t> </a:t>
                </a:r>
                <a14:m>
                  <m:oMath xmlns:m="http://schemas.openxmlformats.org/officeDocument/2006/math">
                    <m:sSub>
                      <m:sSubPr>
                        <m:ctrlPr>
                          <a:rPr kumimoji="1" lang="en-US" altLang="ja-JP" sz="1600" b="0" i="1" smtClean="0">
                            <a:latin typeface="Cambria Math" panose="02040503050406030204" pitchFamily="18" charset="0"/>
                          </a:rPr>
                        </m:ctrlPr>
                      </m:sSubPr>
                      <m:e>
                        <m:r>
                          <a:rPr kumimoji="1" lang="en-US" altLang="ja-JP" sz="1600" b="0" i="1" smtClean="0">
                            <a:latin typeface="Cambria Math" panose="02040503050406030204" pitchFamily="18" charset="0"/>
                          </a:rPr>
                          <m:t>𝑆</m:t>
                        </m:r>
                      </m:e>
                      <m:sub>
                        <m:r>
                          <m:rPr>
                            <m:sty m:val="p"/>
                          </m:rPr>
                          <a:rPr kumimoji="1" lang="en-US" altLang="ja-JP" sz="1600" b="0" i="0" smtClean="0">
                            <a:latin typeface="Cambria Math" panose="02040503050406030204" pitchFamily="18" charset="0"/>
                          </a:rPr>
                          <m:t>all</m:t>
                        </m:r>
                      </m:sub>
                    </m:sSub>
                  </m:oMath>
                </a14:m>
                <a:r>
                  <a:rPr kumimoji="1" lang="ja-JP" altLang="en-US" sz="1600" dirty="0" smtClean="0"/>
                  <a:t> </a:t>
                </a:r>
                <a:r>
                  <a:rPr kumimoji="1" lang="en-US" altLang="ja-JP" sz="1600" dirty="0" smtClean="0"/>
                  <a:t>: </a:t>
                </a:r>
                <a:r>
                  <a:rPr kumimoji="1" lang="ja-JP" altLang="en-US" sz="1600" dirty="0" smtClean="0"/>
                  <a:t>類似度が閾値</a:t>
                </a:r>
                <a:r>
                  <a:rPr lang="ja-JP" altLang="en-US" sz="1600" dirty="0"/>
                  <a:t>以上の</a:t>
                </a:r>
                <a:r>
                  <a:rPr lang="ja-JP" altLang="en-US" sz="1600" dirty="0" smtClean="0"/>
                  <a:t>全ベクトルペア数</a:t>
                </a:r>
                <a:endParaRPr lang="en-US" altLang="ja-JP" sz="1600" dirty="0"/>
              </a:p>
              <a:p>
                <a:endParaRPr kumimoji="1" lang="en-US" altLang="ja-JP" sz="2000" dirty="0" smtClean="0"/>
              </a:p>
              <a:p>
                <a:r>
                  <a:rPr lang="ja-JP" altLang="en-US" sz="2000" dirty="0" smtClean="0"/>
                  <a:t>検出</a:t>
                </a:r>
                <a:r>
                  <a:rPr lang="ja-JP" altLang="en-US" sz="2000" dirty="0"/>
                  <a:t>漏</a:t>
                </a:r>
                <a:r>
                  <a:rPr lang="ja-JP" altLang="en-US" sz="2000" dirty="0" smtClean="0"/>
                  <a:t>れのベクトルペア</a:t>
                </a:r>
                <a:endParaRPr lang="en-US" altLang="ja-JP" sz="2000" dirty="0" smtClean="0"/>
              </a:p>
              <a:p>
                <a:pPr lvl="1"/>
                <a:r>
                  <a:rPr lang="ja-JP" altLang="en-US" sz="1800" dirty="0"/>
                  <a:t>類似度が閾値</a:t>
                </a:r>
                <a:r>
                  <a:rPr lang="ja-JP" altLang="en-US" sz="1800" dirty="0" smtClean="0"/>
                  <a:t>以上だが，</a:t>
                </a:r>
                <a:r>
                  <a:rPr lang="en-US" altLang="ja-JP" sz="1800" dirty="0" smtClean="0"/>
                  <a:t/>
                </a:r>
                <a:br>
                  <a:rPr lang="en-US" altLang="ja-JP" sz="1800" dirty="0" smtClean="0"/>
                </a:br>
                <a:r>
                  <a:rPr lang="en-US" altLang="ja-JP" sz="1800" dirty="0"/>
                  <a:t>LSH</a:t>
                </a:r>
                <a:r>
                  <a:rPr lang="ja-JP" altLang="en-US" sz="1800" dirty="0"/>
                  <a:t>で衝突しなかった</a:t>
                </a:r>
                <a:r>
                  <a:rPr lang="ja-JP" altLang="en-US" sz="1800" dirty="0" smtClean="0"/>
                  <a:t>ベクトルペア</a:t>
                </a:r>
                <a:endParaRPr lang="en-US" altLang="ja-JP" sz="2000" dirty="0" smtClean="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a:blip r:embed="rId3"/>
                <a:stretch>
                  <a:fillRect l="-1111" t="-1482"/>
                </a:stretch>
              </a:blipFill>
            </p:spPr>
            <p:txBody>
              <a:bodyPr/>
              <a:lstStyle/>
              <a:p>
                <a:r>
                  <a:rPr lang="ja-JP" altLang="en-US">
                    <a:noFill/>
                  </a:rPr>
                  <a:t> </a:t>
                </a:r>
              </a:p>
            </p:txBody>
          </p:sp>
        </mc:Fallback>
      </mc:AlternateContent>
      <p:sp>
        <p:nvSpPr>
          <p:cNvPr id="4" name="楕円 3"/>
          <p:cNvSpPr/>
          <p:nvPr/>
        </p:nvSpPr>
        <p:spPr>
          <a:xfrm>
            <a:off x="5828214" y="2812601"/>
            <a:ext cx="3152274" cy="2895684"/>
          </a:xfrm>
          <a:prstGeom prst="ellipse">
            <a:avLst/>
          </a:prstGeom>
          <a:solidFill>
            <a:srgbClr val="C00000"/>
          </a:solidFill>
          <a:ln>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ln>
                <a:solidFill>
                  <a:schemeClr val="bg1"/>
                </a:solidFill>
              </a:ln>
              <a:solidFill>
                <a:schemeClr val="bg1"/>
              </a:solidFill>
            </a:endParaRPr>
          </a:p>
        </p:txBody>
      </p:sp>
      <p:sp>
        <p:nvSpPr>
          <p:cNvPr id="5" name="楕円 4"/>
          <p:cNvSpPr/>
          <p:nvPr/>
        </p:nvSpPr>
        <p:spPr>
          <a:xfrm>
            <a:off x="6104938" y="2812602"/>
            <a:ext cx="2598821" cy="2244688"/>
          </a:xfrm>
          <a:prstGeom prst="ellipse">
            <a:avLst/>
          </a:prstGeom>
          <a:solidFill>
            <a:srgbClr val="0070C0"/>
          </a:solidFill>
          <a:ln>
            <a:solidFill>
              <a:srgbClr val="C0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b="1" dirty="0">
              <a:solidFill>
                <a:schemeClr val="bg1"/>
              </a:solidFill>
              <a:latin typeface="+mj-ea"/>
              <a:ea typeface="+mj-ea"/>
            </a:endParaRPr>
          </a:p>
        </p:txBody>
      </p:sp>
      <p:sp>
        <p:nvSpPr>
          <p:cNvPr id="6" name="テキスト ボックス 5"/>
          <p:cNvSpPr txBox="1"/>
          <p:nvPr/>
        </p:nvSpPr>
        <p:spPr>
          <a:xfrm>
            <a:off x="6881842" y="2143762"/>
            <a:ext cx="2262158" cy="646331"/>
          </a:xfrm>
          <a:prstGeom prst="rect">
            <a:avLst/>
          </a:prstGeom>
          <a:noFill/>
        </p:spPr>
        <p:txBody>
          <a:bodyPr wrap="none" rtlCol="0">
            <a:spAutoFit/>
          </a:bodyPr>
          <a:lstStyle/>
          <a:p>
            <a:r>
              <a:rPr lang="ja-JP" altLang="en-US" dirty="0"/>
              <a:t>類似度が閾値以上</a:t>
            </a:r>
            <a:r>
              <a:rPr lang="ja-JP" altLang="en-US" dirty="0" smtClean="0"/>
              <a:t>の</a:t>
            </a:r>
            <a:endParaRPr lang="en-US" altLang="ja-JP" dirty="0" smtClean="0"/>
          </a:p>
          <a:p>
            <a:r>
              <a:rPr lang="ja-JP" altLang="en-US" dirty="0" smtClean="0"/>
              <a:t>全ベクトルペア</a:t>
            </a:r>
            <a:endParaRPr kumimoji="1" lang="ja-JP" altLang="en-US" b="1" dirty="0">
              <a:solidFill>
                <a:schemeClr val="accent2"/>
              </a:solidFill>
            </a:endParaRPr>
          </a:p>
        </p:txBody>
      </p:sp>
      <p:sp>
        <p:nvSpPr>
          <p:cNvPr id="7" name="テキスト ボックス 6"/>
          <p:cNvSpPr txBox="1"/>
          <p:nvPr/>
        </p:nvSpPr>
        <p:spPr>
          <a:xfrm>
            <a:off x="6723146" y="4999271"/>
            <a:ext cx="1401346" cy="646331"/>
          </a:xfrm>
          <a:prstGeom prst="rect">
            <a:avLst/>
          </a:prstGeom>
          <a:noFill/>
        </p:spPr>
        <p:txBody>
          <a:bodyPr wrap="none" rtlCol="0">
            <a:spAutoFit/>
          </a:bodyPr>
          <a:lstStyle/>
          <a:p>
            <a:pPr algn="ctr"/>
            <a:r>
              <a:rPr lang="ja-JP" altLang="en-US" b="1" dirty="0" smtClean="0">
                <a:solidFill>
                  <a:schemeClr val="bg1"/>
                </a:solidFill>
              </a:rPr>
              <a:t>検出漏れの</a:t>
            </a:r>
            <a:endParaRPr lang="en-US" altLang="ja-JP" b="1" dirty="0" smtClean="0">
              <a:solidFill>
                <a:schemeClr val="bg1"/>
              </a:solidFill>
            </a:endParaRPr>
          </a:p>
          <a:p>
            <a:pPr algn="ctr"/>
            <a:r>
              <a:rPr lang="ja-JP" altLang="en-US" b="1" dirty="0" smtClean="0">
                <a:solidFill>
                  <a:schemeClr val="bg1"/>
                </a:solidFill>
              </a:rPr>
              <a:t>ベクトルペア</a:t>
            </a:r>
            <a:endParaRPr kumimoji="1" lang="ja-JP" altLang="en-US" b="1" dirty="0">
              <a:solidFill>
                <a:schemeClr val="bg1"/>
              </a:solidFill>
            </a:endParaRPr>
          </a:p>
        </p:txBody>
      </p:sp>
      <p:sp>
        <p:nvSpPr>
          <p:cNvPr id="8" name="スライド番号プレースホルダー 7"/>
          <p:cNvSpPr>
            <a:spLocks noGrp="1"/>
          </p:cNvSpPr>
          <p:nvPr>
            <p:ph type="sldNum" sz="quarter" idx="12"/>
          </p:nvPr>
        </p:nvSpPr>
        <p:spPr/>
        <p:txBody>
          <a:bodyPr/>
          <a:lstStyle/>
          <a:p>
            <a:fld id="{9F5033E9-932D-4E41-95C3-341F9A6DAE17}" type="slidenum">
              <a:rPr lang="en-US" altLang="ja-JP" smtClean="0"/>
              <a:pPr/>
              <a:t>7</a:t>
            </a:fld>
            <a:endParaRPr lang="en-US" altLang="ja-JP"/>
          </a:p>
        </p:txBody>
      </p:sp>
      <p:sp>
        <p:nvSpPr>
          <p:cNvPr id="9" name="日付プレースホルダー 8"/>
          <p:cNvSpPr>
            <a:spLocks noGrp="1"/>
          </p:cNvSpPr>
          <p:nvPr>
            <p:ph type="dt" sz="half" idx="10"/>
          </p:nvPr>
        </p:nvSpPr>
        <p:spPr/>
        <p:txBody>
          <a:bodyPr/>
          <a:lstStyle/>
          <a:p>
            <a:fld id="{7ACAD260-5ADE-40A3-B0D9-E3B3F9513DB4}" type="datetime1">
              <a:rPr lang="ja-JP" altLang="en-US" smtClean="0"/>
              <a:t>2018/8/30</a:t>
            </a:fld>
            <a:endParaRPr lang="en-US" altLang="ja-JP"/>
          </a:p>
        </p:txBody>
      </p:sp>
      <p:sp>
        <p:nvSpPr>
          <p:cNvPr id="11" name="テキスト ボックス 10"/>
          <p:cNvSpPr txBox="1"/>
          <p:nvPr/>
        </p:nvSpPr>
        <p:spPr>
          <a:xfrm>
            <a:off x="6246819" y="3805137"/>
            <a:ext cx="2315057" cy="646331"/>
          </a:xfrm>
          <a:prstGeom prst="rect">
            <a:avLst/>
          </a:prstGeom>
          <a:noFill/>
        </p:spPr>
        <p:txBody>
          <a:bodyPr wrap="none" rtlCol="0">
            <a:spAutoFit/>
          </a:bodyPr>
          <a:lstStyle/>
          <a:p>
            <a:pPr algn="ctr"/>
            <a:r>
              <a:rPr lang="en-US" altLang="ja-JP" b="1" dirty="0">
                <a:solidFill>
                  <a:schemeClr val="bg1"/>
                </a:solidFill>
                <a:latin typeface="+mj-ea"/>
              </a:rPr>
              <a:t>LSH</a:t>
            </a:r>
            <a:r>
              <a:rPr lang="ja-JP" altLang="en-US" b="1" dirty="0">
                <a:solidFill>
                  <a:schemeClr val="bg1"/>
                </a:solidFill>
                <a:latin typeface="+mj-ea"/>
              </a:rPr>
              <a:t>を</a:t>
            </a:r>
            <a:r>
              <a:rPr lang="ja-JP" altLang="en-US" b="1" dirty="0" smtClean="0">
                <a:solidFill>
                  <a:schemeClr val="bg1"/>
                </a:solidFill>
                <a:latin typeface="+mj-ea"/>
              </a:rPr>
              <a:t>用いて検出した</a:t>
            </a:r>
            <a:endParaRPr lang="en-US" altLang="ja-JP" b="1" dirty="0" smtClean="0">
              <a:solidFill>
                <a:schemeClr val="bg1"/>
              </a:solidFill>
              <a:latin typeface="+mj-ea"/>
            </a:endParaRPr>
          </a:p>
          <a:p>
            <a:pPr algn="ctr"/>
            <a:r>
              <a:rPr lang="ja-JP" altLang="en-US" b="1" dirty="0" smtClean="0">
                <a:solidFill>
                  <a:schemeClr val="bg1"/>
                </a:solidFill>
                <a:latin typeface="+mj-ea"/>
              </a:rPr>
              <a:t>ベクトルペア</a:t>
            </a:r>
            <a:endParaRPr lang="en-US" altLang="ja-JP" b="1" dirty="0" smtClean="0">
              <a:solidFill>
                <a:schemeClr val="bg1"/>
              </a:solidFill>
              <a:latin typeface="+mj-ea"/>
            </a:endParaRPr>
          </a:p>
        </p:txBody>
      </p:sp>
      <p:sp>
        <p:nvSpPr>
          <p:cNvPr id="12" name="テキスト ボックス 11"/>
          <p:cNvSpPr txBox="1"/>
          <p:nvPr/>
        </p:nvSpPr>
        <p:spPr>
          <a:xfrm>
            <a:off x="8012921" y="5810393"/>
            <a:ext cx="646331" cy="369332"/>
          </a:xfrm>
          <a:prstGeom prst="rect">
            <a:avLst/>
          </a:prstGeom>
          <a:ln>
            <a:solidFill>
              <a:srgbClr val="FF0000"/>
            </a:solidFill>
          </a:ln>
        </p:spPr>
        <p:style>
          <a:lnRef idx="2">
            <a:schemeClr val="accent2"/>
          </a:lnRef>
          <a:fillRef idx="1">
            <a:schemeClr val="lt1"/>
          </a:fillRef>
          <a:effectRef idx="0">
            <a:schemeClr val="accent2"/>
          </a:effectRef>
          <a:fontRef idx="minor">
            <a:schemeClr val="dk1"/>
          </a:fontRef>
        </p:style>
        <p:txBody>
          <a:bodyPr wrap="none" rtlCol="0">
            <a:spAutoFit/>
          </a:bodyPr>
          <a:lstStyle/>
          <a:p>
            <a:r>
              <a:rPr kumimoji="1" lang="en-US" altLang="ja-JP" dirty="0" smtClean="0">
                <a:solidFill>
                  <a:srgbClr val="FF0000"/>
                </a:solidFill>
              </a:rPr>
              <a:t>10%</a:t>
            </a:r>
            <a:endParaRPr kumimoji="1" lang="ja-JP" altLang="en-US" dirty="0">
              <a:solidFill>
                <a:srgbClr val="FF0000"/>
              </a:solidFill>
            </a:endParaRPr>
          </a:p>
        </p:txBody>
      </p:sp>
      <p:cxnSp>
        <p:nvCxnSpPr>
          <p:cNvPr id="14" name="直線コネクタ 13"/>
          <p:cNvCxnSpPr>
            <a:stCxn id="12" idx="0"/>
            <a:endCxn id="7" idx="2"/>
          </p:cNvCxnSpPr>
          <p:nvPr/>
        </p:nvCxnSpPr>
        <p:spPr>
          <a:xfrm flipH="1" flipV="1">
            <a:off x="7423819" y="5645602"/>
            <a:ext cx="912268" cy="16479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6" name="テキスト ボックス 15"/>
          <p:cNvSpPr txBox="1"/>
          <p:nvPr/>
        </p:nvSpPr>
        <p:spPr>
          <a:xfrm>
            <a:off x="5983154" y="5795392"/>
            <a:ext cx="646331" cy="369332"/>
          </a:xfrm>
          <a:prstGeom prst="rect">
            <a:avLst/>
          </a:prstGeom>
          <a:noFill/>
          <a:ln>
            <a:solidFill>
              <a:srgbClr val="0070C0"/>
            </a:solidFill>
          </a:ln>
        </p:spPr>
        <p:style>
          <a:lnRef idx="2">
            <a:schemeClr val="accent2"/>
          </a:lnRef>
          <a:fillRef idx="1">
            <a:schemeClr val="lt1"/>
          </a:fillRef>
          <a:effectRef idx="0">
            <a:schemeClr val="accent2"/>
          </a:effectRef>
          <a:fontRef idx="minor">
            <a:schemeClr val="dk1"/>
          </a:fontRef>
        </p:style>
        <p:txBody>
          <a:bodyPr wrap="none" rtlCol="0">
            <a:spAutoFit/>
          </a:bodyPr>
          <a:lstStyle/>
          <a:p>
            <a:r>
              <a:rPr lang="en-US" altLang="ja-JP" dirty="0">
                <a:solidFill>
                  <a:srgbClr val="0070C0"/>
                </a:solidFill>
              </a:rPr>
              <a:t>9</a:t>
            </a:r>
            <a:r>
              <a:rPr kumimoji="1" lang="en-US" altLang="ja-JP" dirty="0" smtClean="0">
                <a:solidFill>
                  <a:srgbClr val="0070C0"/>
                </a:solidFill>
              </a:rPr>
              <a:t>0%</a:t>
            </a:r>
            <a:endParaRPr kumimoji="1" lang="ja-JP" altLang="en-US" dirty="0">
              <a:solidFill>
                <a:srgbClr val="0070C0"/>
              </a:solidFill>
            </a:endParaRPr>
          </a:p>
        </p:txBody>
      </p:sp>
      <p:cxnSp>
        <p:nvCxnSpPr>
          <p:cNvPr id="17" name="直線コネクタ 16"/>
          <p:cNvCxnSpPr>
            <a:stCxn id="16" idx="0"/>
            <a:endCxn id="11" idx="2"/>
          </p:cNvCxnSpPr>
          <p:nvPr/>
        </p:nvCxnSpPr>
        <p:spPr>
          <a:xfrm flipV="1">
            <a:off x="6306320" y="4451468"/>
            <a:ext cx="1098028" cy="1343924"/>
          </a:xfrm>
          <a:prstGeom prst="line">
            <a:avLst/>
          </a:prstGeom>
          <a:ln>
            <a:solidFill>
              <a:srgbClr val="0070C0"/>
            </a:solidFill>
          </a:ln>
        </p:spPr>
        <p:style>
          <a:lnRef idx="1">
            <a:schemeClr val="accent6"/>
          </a:lnRef>
          <a:fillRef idx="0">
            <a:schemeClr val="accent6"/>
          </a:fillRef>
          <a:effectRef idx="0">
            <a:schemeClr val="accent6"/>
          </a:effectRef>
          <a:fontRef idx="minor">
            <a:schemeClr val="tx1"/>
          </a:fontRef>
        </p:style>
      </p:cxnSp>
      <p:sp>
        <p:nvSpPr>
          <p:cNvPr id="19" name="正方形/長方形 18"/>
          <p:cNvSpPr/>
          <p:nvPr/>
        </p:nvSpPr>
        <p:spPr>
          <a:xfrm>
            <a:off x="5020046" y="5805211"/>
            <a:ext cx="1011815" cy="369332"/>
          </a:xfrm>
          <a:prstGeom prst="rect">
            <a:avLst/>
          </a:prstGeom>
        </p:spPr>
        <p:txBody>
          <a:bodyPr wrap="none">
            <a:spAutoFit/>
          </a:bodyPr>
          <a:lstStyle/>
          <a:p>
            <a:r>
              <a:rPr lang="ja-JP" altLang="en-US" dirty="0" smtClean="0"/>
              <a:t>再現率</a:t>
            </a:r>
            <a:r>
              <a:rPr lang="en-US" altLang="ja-JP" dirty="0" smtClean="0"/>
              <a:t>=</a:t>
            </a:r>
            <a:endParaRPr lang="ja-JP" altLang="en-US" dirty="0"/>
          </a:p>
        </p:txBody>
      </p:sp>
    </p:spTree>
    <p:extLst>
      <p:ext uri="{BB962C8B-B14F-4D97-AF65-F5344CB8AC3E}">
        <p14:creationId xmlns:p14="http://schemas.microsoft.com/office/powerpoint/2010/main" val="1819186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6" grpId="0" animBg="1"/>
      <p:bldP spid="1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研究概要</a:t>
            </a:r>
            <a:endParaRPr kumimoji="1" lang="ja-JP" altLang="en-US" dirty="0"/>
          </a:p>
        </p:txBody>
      </p:sp>
      <p:sp>
        <p:nvSpPr>
          <p:cNvPr id="3" name="コンテンツ プレースホルダー 2"/>
          <p:cNvSpPr>
            <a:spLocks noGrp="1"/>
          </p:cNvSpPr>
          <p:nvPr>
            <p:ph idx="1"/>
          </p:nvPr>
        </p:nvSpPr>
        <p:spPr>
          <a:xfrm>
            <a:off x="457200" y="1600200"/>
            <a:ext cx="8638674" cy="4525963"/>
          </a:xfrm>
        </p:spPr>
        <p:txBody>
          <a:bodyPr/>
          <a:lstStyle/>
          <a:p>
            <a:pPr marL="0" indent="0">
              <a:buNone/>
            </a:pPr>
            <a:r>
              <a:rPr kumimoji="1" lang="ja-JP" altLang="en-US" sz="2400" dirty="0" smtClean="0"/>
              <a:t>ブロッククローン検出法の問題点</a:t>
            </a:r>
            <a:endParaRPr kumimoji="1" lang="en-US" altLang="ja-JP" sz="2400" dirty="0" smtClean="0"/>
          </a:p>
          <a:p>
            <a:r>
              <a:rPr lang="en-US" altLang="ja-JP" sz="2400" dirty="0" smtClean="0"/>
              <a:t>STEP4(</a:t>
            </a:r>
            <a:r>
              <a:rPr lang="ja-JP" altLang="en-US" sz="2400" dirty="0" smtClean="0"/>
              <a:t>類似探索</a:t>
            </a:r>
            <a:r>
              <a:rPr lang="en-US" altLang="ja-JP" sz="2400" dirty="0" smtClean="0"/>
              <a:t>)</a:t>
            </a:r>
            <a:r>
              <a:rPr lang="ja-JP" altLang="en-US" sz="2400" dirty="0" smtClean="0"/>
              <a:t>における検出漏れの割合を調整できない</a:t>
            </a:r>
            <a:endParaRPr lang="en-US" altLang="ja-JP" sz="2400" dirty="0" smtClean="0"/>
          </a:p>
          <a:p>
            <a:r>
              <a:rPr lang="ja-JP" altLang="en-US" sz="2400" dirty="0" smtClean="0"/>
              <a:t>計算時間が</a:t>
            </a:r>
            <a:r>
              <a:rPr lang="en-US" altLang="ja-JP" sz="2400" dirty="0" smtClean="0"/>
              <a:t>LSH</a:t>
            </a:r>
            <a:r>
              <a:rPr kumimoji="1" lang="ja-JP" altLang="en-US" sz="2400" dirty="0" smtClean="0"/>
              <a:t>の処理時間に大きく依存する</a:t>
            </a:r>
            <a:endParaRPr kumimoji="1" lang="en-US" altLang="ja-JP" sz="1800" dirty="0" smtClean="0"/>
          </a:p>
          <a:p>
            <a:pPr marL="0" indent="0">
              <a:buNone/>
            </a:pPr>
            <a:endParaRPr lang="en-US" altLang="ja-JP" sz="2400" dirty="0" smtClean="0"/>
          </a:p>
          <a:p>
            <a:pPr marL="0" indent="0">
              <a:buNone/>
            </a:pPr>
            <a:endParaRPr lang="en-US" altLang="ja-JP" sz="2400" dirty="0"/>
          </a:p>
          <a:p>
            <a:pPr marL="0" indent="0">
              <a:buNone/>
            </a:pPr>
            <a:r>
              <a:rPr lang="ja-JP" altLang="en-US" sz="2400" dirty="0" smtClean="0"/>
              <a:t>本研究では</a:t>
            </a:r>
            <a:endParaRPr kumimoji="1" lang="en-US" altLang="ja-JP" sz="2400" dirty="0" smtClean="0"/>
          </a:p>
          <a:p>
            <a:r>
              <a:rPr lang="ja-JP" altLang="en-US" sz="2400" dirty="0" smtClean="0"/>
              <a:t>目標再現率に基づいて，短時間で類似探索を行うことを目的として，</a:t>
            </a:r>
            <a:r>
              <a:rPr lang="en-US" altLang="ja-JP" sz="2400" dirty="0" smtClean="0"/>
              <a:t>LSH</a:t>
            </a:r>
            <a:r>
              <a:rPr lang="ja-JP" altLang="en-US" sz="2400" dirty="0" smtClean="0"/>
              <a:t>パラメータの決定手法を提案</a:t>
            </a:r>
            <a:endParaRPr lang="en-US" altLang="ja-JP" sz="2400" dirty="0" smtClean="0"/>
          </a:p>
          <a:p>
            <a:pPr lvl="1"/>
            <a:r>
              <a:rPr kumimoji="1" lang="ja-JP" altLang="en-US" sz="2000" dirty="0" smtClean="0"/>
              <a:t>ブロッククローン検出法</a:t>
            </a:r>
            <a:r>
              <a:rPr lang="ja-JP" altLang="en-US" sz="2000" dirty="0" smtClean="0"/>
              <a:t>が用いる</a:t>
            </a:r>
            <a:r>
              <a:rPr lang="en-US" altLang="ja-JP" sz="2000" dirty="0" smtClean="0"/>
              <a:t>LSH</a:t>
            </a:r>
            <a:r>
              <a:rPr lang="ja-JP" altLang="en-US" sz="2000" dirty="0" smtClean="0"/>
              <a:t>のパラメータの解析と決定</a:t>
            </a:r>
            <a:endParaRPr kumimoji="1" lang="en-US" altLang="ja-JP" sz="2000" dirty="0" smtClean="0"/>
          </a:p>
          <a:p>
            <a:r>
              <a:rPr lang="en-US" altLang="ja-JP" sz="2400" dirty="0" smtClean="0"/>
              <a:t>FALCONN</a:t>
            </a:r>
            <a:r>
              <a:rPr lang="ja-JP" altLang="en-US" sz="2400" dirty="0" smtClean="0"/>
              <a:t>のデフォルトと本手法のパラメータの比較実験</a:t>
            </a:r>
            <a:endParaRPr kumimoji="1" lang="ja-JP" altLang="en-US" sz="16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8</a:t>
            </a:fld>
            <a:endParaRPr lang="en-US" altLang="ja-JP"/>
          </a:p>
        </p:txBody>
      </p:sp>
      <p:sp>
        <p:nvSpPr>
          <p:cNvPr id="5" name="下矢印 4"/>
          <p:cNvSpPr/>
          <p:nvPr/>
        </p:nvSpPr>
        <p:spPr>
          <a:xfrm>
            <a:off x="3756842" y="3258064"/>
            <a:ext cx="1619204" cy="605117"/>
          </a:xfrm>
          <a:prstGeom prst="downArrow">
            <a:avLst/>
          </a:prstGeom>
          <a:solidFill>
            <a:srgbClr val="0070C0"/>
          </a:solidFill>
          <a:ln>
            <a:solidFill>
              <a:srgbClr val="0070C0"/>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a:solidFill>
                <a:srgbClr val="0099FF"/>
              </a:solidFill>
              <a:latin typeface="+mn-ea"/>
            </a:endParaRPr>
          </a:p>
        </p:txBody>
      </p:sp>
      <p:sp>
        <p:nvSpPr>
          <p:cNvPr id="6" name="日付プレースホルダー 5"/>
          <p:cNvSpPr>
            <a:spLocks noGrp="1"/>
          </p:cNvSpPr>
          <p:nvPr>
            <p:ph type="dt" sz="half" idx="10"/>
          </p:nvPr>
        </p:nvSpPr>
        <p:spPr/>
        <p:txBody>
          <a:bodyPr/>
          <a:lstStyle/>
          <a:p>
            <a:fld id="{FDD1E90A-932E-4F20-BF7A-320AB2356354}" type="datetime1">
              <a:rPr lang="ja-JP" altLang="en-US" smtClean="0"/>
              <a:t>2018/8/30</a:t>
            </a:fld>
            <a:endParaRPr lang="en-US" altLang="ja-JP"/>
          </a:p>
        </p:txBody>
      </p:sp>
    </p:spTree>
    <p:extLst>
      <p:ext uri="{BB962C8B-B14F-4D97-AF65-F5344CB8AC3E}">
        <p14:creationId xmlns:p14="http://schemas.microsoft.com/office/powerpoint/2010/main" val="8461654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LSH</a:t>
            </a:r>
            <a:r>
              <a:rPr kumimoji="1" lang="ja-JP" altLang="en-US" dirty="0" smtClean="0"/>
              <a:t>に与えるパラメータ決定手法</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457200" y="1600200"/>
                <a:ext cx="8580120" cy="4525963"/>
              </a:xfrm>
            </p:spPr>
            <p:txBody>
              <a:bodyPr/>
              <a:lstStyle/>
              <a:p>
                <a:pPr marL="514350" indent="-457200">
                  <a:buFont typeface="Arial" panose="020B0604020202020204" pitchFamily="34" charset="0"/>
                  <a:buChar char="•"/>
                </a:pPr>
                <a:endParaRPr lang="en-US" altLang="ja-JP" sz="2400" dirty="0" smtClean="0"/>
              </a:p>
              <a:p>
                <a:pPr marL="514350" indent="-457200">
                  <a:buFont typeface="Arial" panose="020B0604020202020204" pitchFamily="34" charset="0"/>
                  <a:buChar char="•"/>
                </a:pPr>
                <a:endParaRPr lang="en-US" altLang="ja-JP" sz="2400" dirty="0"/>
              </a:p>
              <a:p>
                <a:pPr lvl="1"/>
                <a:endParaRPr lang="en-US" altLang="ja-JP" dirty="0"/>
              </a:p>
              <a:p>
                <a:pPr marL="0" indent="0">
                  <a:buNone/>
                </a:pPr>
                <a:r>
                  <a:rPr lang="en-US" altLang="ja-JP" sz="2400" dirty="0"/>
                  <a:t>LSH</a:t>
                </a:r>
                <a:r>
                  <a:rPr lang="ja-JP" altLang="en-US" sz="2400" dirty="0"/>
                  <a:t>ライブラリには</a:t>
                </a:r>
                <a:r>
                  <a:rPr lang="en-US" altLang="ja-JP" sz="2400" dirty="0"/>
                  <a:t>FALCONN[4]</a:t>
                </a:r>
                <a:r>
                  <a:rPr lang="ja-JP" altLang="en-US" sz="2400" dirty="0"/>
                  <a:t>を利用</a:t>
                </a:r>
                <a:endParaRPr lang="en-US" altLang="ja-JP" sz="2400" dirty="0"/>
              </a:p>
              <a:p>
                <a:r>
                  <a:rPr lang="en-US" altLang="ja-JP" sz="2400" dirty="0"/>
                  <a:t>LSH</a:t>
                </a:r>
                <a:r>
                  <a:rPr lang="ja-JP" altLang="en-US" sz="2400" dirty="0" smtClean="0"/>
                  <a:t>の振舞いを</a:t>
                </a:r>
                <a:r>
                  <a:rPr lang="ja-JP" altLang="en-US" sz="2400" dirty="0"/>
                  <a:t>パラメータで調整</a:t>
                </a:r>
                <a:r>
                  <a:rPr lang="ja-JP" altLang="en-US" sz="2400" dirty="0" smtClean="0"/>
                  <a:t>可能</a:t>
                </a:r>
                <a:endParaRPr lang="en-US" altLang="ja-JP" sz="2400" dirty="0" smtClean="0"/>
              </a:p>
              <a:p>
                <a:pPr marL="0" indent="0">
                  <a:buNone/>
                </a:pPr>
                <a:r>
                  <a:rPr lang="ja-JP" altLang="en-US" sz="2400" dirty="0" smtClean="0"/>
                  <a:t>パラメータ決定の方針</a:t>
                </a:r>
                <a:endParaRPr lang="en-US" altLang="ja-JP" sz="2400" dirty="0" smtClean="0"/>
              </a:p>
              <a:p>
                <a:r>
                  <a:rPr lang="ja-JP" altLang="en-US" sz="2400" dirty="0" smtClean="0"/>
                  <a:t>計算</a:t>
                </a:r>
                <a:r>
                  <a:rPr lang="ja-JP" altLang="en-US" sz="2400" dirty="0"/>
                  <a:t>時間に与える影響が</a:t>
                </a:r>
                <a:r>
                  <a:rPr lang="ja-JP" altLang="en-US" sz="2400" dirty="0" smtClean="0"/>
                  <a:t>大きい</a:t>
                </a:r>
                <a:r>
                  <a:rPr lang="ja-JP" altLang="en-US" sz="2400" dirty="0"/>
                  <a:t>パラメータ</a:t>
                </a:r>
                <a:endParaRPr lang="en-US" altLang="ja-JP" sz="2400" dirty="0"/>
              </a:p>
              <a:p>
                <a:pPr lvl="1"/>
                <a:r>
                  <a:rPr lang="ja-JP" altLang="en-US" sz="2000" dirty="0" smtClean="0"/>
                  <a:t>計算</a:t>
                </a:r>
                <a:r>
                  <a:rPr lang="ja-JP" altLang="en-US" sz="2000" dirty="0"/>
                  <a:t>時間削減を優先して</a:t>
                </a:r>
                <a:r>
                  <a:rPr lang="ja-JP" altLang="en-US" sz="2000" dirty="0" smtClean="0"/>
                  <a:t>決定</a:t>
                </a:r>
                <a:endParaRPr lang="en-US" altLang="ja-JP" sz="2000" dirty="0" smtClean="0"/>
              </a:p>
              <a:p>
                <a:r>
                  <a:rPr lang="ja-JP" altLang="en-US" sz="2400" dirty="0" smtClean="0"/>
                  <a:t>計算</a:t>
                </a:r>
                <a:r>
                  <a:rPr lang="ja-JP" altLang="en-US" sz="2400" dirty="0"/>
                  <a:t>時間に与える影響</a:t>
                </a:r>
                <a:r>
                  <a:rPr lang="ja-JP" altLang="en-US" sz="2400" dirty="0" smtClean="0"/>
                  <a:t>が小さい</a:t>
                </a:r>
                <a:r>
                  <a:rPr lang="ja-JP" altLang="en-US" sz="2400" dirty="0"/>
                  <a:t>パラメータ</a:t>
                </a:r>
                <a:endParaRPr lang="en-US" altLang="ja-JP" sz="2400" dirty="0"/>
              </a:p>
              <a:p>
                <a:pPr lvl="1"/>
                <a:r>
                  <a:rPr lang="ja-JP" altLang="en-US" sz="2000" dirty="0"/>
                  <a:t>衝突確率が</a:t>
                </a:r>
                <a:r>
                  <a:rPr lang="en-US" altLang="ja-JP" sz="2000" dirty="0"/>
                  <a:t> </a:t>
                </a:r>
                <a14:m>
                  <m:oMath xmlns:m="http://schemas.openxmlformats.org/officeDocument/2006/math">
                    <m:r>
                      <m:rPr>
                        <m:sty m:val="p"/>
                      </m:rPr>
                      <a:rPr lang="en-US" altLang="ja-JP" sz="2000">
                        <a:latin typeface="Cambria Math" panose="02040503050406030204" pitchFamily="18" charset="0"/>
                      </a:rPr>
                      <m:t>Pr</m:t>
                    </m:r>
                    <m:r>
                      <a:rPr lang="en-US" altLang="ja-JP" sz="2000" i="1">
                        <a:latin typeface="Cambria Math" panose="02040503050406030204" pitchFamily="18" charset="0"/>
                      </a:rPr>
                      <m:t>≥</m:t>
                    </m:r>
                    <m:r>
                      <a:rPr lang="en-US" altLang="ja-JP" sz="2000" i="1">
                        <a:latin typeface="Cambria Math" panose="02040503050406030204" pitchFamily="18" charset="0"/>
                      </a:rPr>
                      <m:t>𝑅</m:t>
                    </m:r>
                  </m:oMath>
                </a14:m>
                <a:r>
                  <a:rPr lang="ja-JP" altLang="en-US" sz="2000" dirty="0"/>
                  <a:t>をみたすように</a:t>
                </a:r>
                <a:r>
                  <a:rPr lang="ja-JP" altLang="en-US" sz="2000" dirty="0" smtClean="0"/>
                  <a:t>調整</a:t>
                </a:r>
                <a:endParaRPr lang="en-US" altLang="ja-JP" sz="2400" dirty="0" smtClean="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457200" y="1600200"/>
                <a:ext cx="8580120" cy="4525963"/>
              </a:xfrm>
              <a:blipFill>
                <a:blip r:embed="rId3"/>
                <a:stretch>
                  <a:fillRect l="-1065"/>
                </a:stretch>
              </a:blipFill>
            </p:spPr>
            <p:txBody>
              <a:bodyPr/>
              <a:lstStyle/>
              <a:p>
                <a:r>
                  <a:rPr lang="ja-JP" altLang="en-US">
                    <a:noFill/>
                  </a:rPr>
                  <a:t> </a:t>
                </a:r>
              </a:p>
            </p:txBody>
          </p:sp>
        </mc:Fallback>
      </mc:AlternateContent>
      <p:sp>
        <p:nvSpPr>
          <p:cNvPr id="4" name="日付プレースホルダー 3"/>
          <p:cNvSpPr>
            <a:spLocks noGrp="1"/>
          </p:cNvSpPr>
          <p:nvPr>
            <p:ph type="dt" sz="half" idx="10"/>
          </p:nvPr>
        </p:nvSpPr>
        <p:spPr/>
        <p:txBody>
          <a:bodyPr/>
          <a:lstStyle/>
          <a:p>
            <a:fld id="{94015A11-B085-4FFA-82EF-15C317397969}" type="datetime1">
              <a:rPr lang="ja-JP" altLang="en-US" smtClean="0"/>
              <a:t>2018/8/30</a:t>
            </a:fld>
            <a:endParaRPr lang="en-US" altLang="ja-JP"/>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9</a:t>
            </a:fld>
            <a:endParaRPr lang="en-US" altLang="ja-JP"/>
          </a:p>
        </p:txBody>
      </p:sp>
      <mc:AlternateContent xmlns:mc="http://schemas.openxmlformats.org/markup-compatibility/2006" xmlns:a14="http://schemas.microsoft.com/office/drawing/2010/main">
        <mc:Choice Requires="a14">
          <p:sp>
            <p:nvSpPr>
              <p:cNvPr id="6" name="テキスト ボックス 5"/>
              <p:cNvSpPr txBox="1"/>
              <p:nvPr/>
            </p:nvSpPr>
            <p:spPr>
              <a:xfrm>
                <a:off x="457200" y="1600200"/>
                <a:ext cx="6773457" cy="1200329"/>
              </a:xfrm>
              <a:prstGeom prst="rect">
                <a:avLst/>
              </a:prstGeom>
              <a:ln>
                <a:solidFill>
                  <a:srgbClr val="FFC000"/>
                </a:solidFill>
              </a:ln>
            </p:spPr>
            <p:style>
              <a:lnRef idx="2">
                <a:schemeClr val="accent1"/>
              </a:lnRef>
              <a:fillRef idx="1">
                <a:schemeClr val="lt1"/>
              </a:fillRef>
              <a:effectRef idx="0">
                <a:schemeClr val="accent1"/>
              </a:effectRef>
              <a:fontRef idx="minor">
                <a:schemeClr val="dk1"/>
              </a:fontRef>
            </p:style>
            <p:txBody>
              <a:bodyPr wrap="none" rtlCol="0">
                <a:spAutoFit/>
              </a:bodyPr>
              <a:lstStyle/>
              <a:p>
                <a:pPr marL="57150"/>
                <a:r>
                  <a:rPr lang="ja-JP" altLang="en-US" sz="2400" dirty="0"/>
                  <a:t>以下の基準を実現する類似探索</a:t>
                </a:r>
                <a:endParaRPr lang="en-US" altLang="ja-JP" sz="2400" dirty="0" smtClean="0"/>
              </a:p>
              <a:p>
                <a:pPr marL="514350" indent="-457200">
                  <a:buFont typeface="+mj-lt"/>
                  <a:buAutoNum type="arabicPeriod"/>
                </a:pPr>
                <a:r>
                  <a:rPr lang="ja-JP" altLang="en-US" sz="2400" dirty="0" smtClean="0"/>
                  <a:t>目標</a:t>
                </a:r>
                <a:r>
                  <a:rPr lang="ja-JP" altLang="en-US" sz="2400" dirty="0"/>
                  <a:t>再現率 </a:t>
                </a:r>
                <a14:m>
                  <m:oMath xmlns:m="http://schemas.openxmlformats.org/officeDocument/2006/math">
                    <m:r>
                      <a:rPr lang="en-US" altLang="ja-JP" sz="2400" i="1">
                        <a:latin typeface="Cambria Math" panose="02040503050406030204" pitchFamily="18" charset="0"/>
                      </a:rPr>
                      <m:t>𝑅</m:t>
                    </m:r>
                  </m:oMath>
                </a14:m>
                <a:r>
                  <a:rPr lang="ja-JP" altLang="en-US" sz="2400" dirty="0"/>
                  <a:t> を与えた時に，再現率が </a:t>
                </a:r>
                <a14:m>
                  <m:oMath xmlns:m="http://schemas.openxmlformats.org/officeDocument/2006/math">
                    <m:r>
                      <a:rPr lang="en-US" altLang="ja-JP" sz="2400" i="1">
                        <a:latin typeface="Cambria Math" panose="02040503050406030204" pitchFamily="18" charset="0"/>
                      </a:rPr>
                      <m:t>𝑅</m:t>
                    </m:r>
                  </m:oMath>
                </a14:m>
                <a:r>
                  <a:rPr lang="ja-JP" altLang="en-US" sz="2400" dirty="0"/>
                  <a:t> 以上</a:t>
                </a:r>
                <a:endParaRPr lang="en-US" altLang="ja-JP" sz="2400" dirty="0"/>
              </a:p>
              <a:p>
                <a:pPr marL="514350" indent="-457200">
                  <a:buFont typeface="+mj-lt"/>
                  <a:buAutoNum type="arabicPeriod"/>
                </a:pPr>
                <a:r>
                  <a:rPr lang="ja-JP" altLang="en-US" sz="2400" dirty="0"/>
                  <a:t>可能な限り短い計算時間</a:t>
                </a:r>
                <a:endParaRPr lang="en-US" altLang="ja-JP" sz="2400" dirty="0"/>
              </a:p>
            </p:txBody>
          </p:sp>
        </mc:Choice>
        <mc:Fallback xmlns="">
          <p:sp>
            <p:nvSpPr>
              <p:cNvPr id="6" name="テキスト ボックス 5"/>
              <p:cNvSpPr txBox="1">
                <a:spLocks noRot="1" noChangeAspect="1" noMove="1" noResize="1" noEditPoints="1" noAdjustHandles="1" noChangeArrowheads="1" noChangeShapeType="1" noTextEdit="1"/>
              </p:cNvSpPr>
              <p:nvPr/>
            </p:nvSpPr>
            <p:spPr>
              <a:xfrm>
                <a:off x="457200" y="1600200"/>
                <a:ext cx="6773457" cy="1200329"/>
              </a:xfrm>
              <a:prstGeom prst="rect">
                <a:avLst/>
              </a:prstGeom>
              <a:blipFill>
                <a:blip r:embed="rId4"/>
                <a:stretch>
                  <a:fillRect l="-359" t="-4500" r="-179" b="-8500"/>
                </a:stretch>
              </a:blipFill>
              <a:ln>
                <a:solidFill>
                  <a:srgbClr val="FFC000"/>
                </a:solidFill>
              </a:ln>
            </p:spPr>
            <p:txBody>
              <a:bodyPr/>
              <a:lstStyle/>
              <a:p>
                <a:r>
                  <a:rPr lang="ja-JP" altLang="en-US">
                    <a:noFill/>
                  </a:rPr>
                  <a:t> </a:t>
                </a:r>
              </a:p>
            </p:txBody>
          </p:sp>
        </mc:Fallback>
      </mc:AlternateContent>
      <p:sp>
        <p:nvSpPr>
          <p:cNvPr id="7" name="テキスト ボックス 6"/>
          <p:cNvSpPr txBox="1"/>
          <p:nvPr/>
        </p:nvSpPr>
        <p:spPr>
          <a:xfrm>
            <a:off x="2107277" y="6165176"/>
            <a:ext cx="4918334" cy="430887"/>
          </a:xfrm>
          <a:prstGeom prst="rect">
            <a:avLst/>
          </a:prstGeom>
          <a:solidFill>
            <a:srgbClr val="FFFF99"/>
          </a:solidFill>
          <a:ln>
            <a:solidFill>
              <a:schemeClr val="tx1"/>
            </a:solidFill>
          </a:ln>
        </p:spPr>
        <p:txBody>
          <a:bodyPr wrap="none" rtlCol="0">
            <a:spAutoFit/>
          </a:bodyPr>
          <a:lstStyle/>
          <a:p>
            <a:r>
              <a:rPr kumimoji="1" lang="en-US" altLang="ja-JP" sz="1100" dirty="0" smtClean="0">
                <a:latin typeface="+mn-lt"/>
                <a:ea typeface="+mn-ea"/>
              </a:rPr>
              <a:t>[4]</a:t>
            </a:r>
            <a:r>
              <a:rPr kumimoji="1" lang="en-US" altLang="ja-JP" sz="1100" dirty="0" err="1" smtClean="0">
                <a:latin typeface="+mn-lt"/>
                <a:ea typeface="+mn-ea"/>
              </a:rPr>
              <a:t>Andoni</a:t>
            </a:r>
            <a:r>
              <a:rPr kumimoji="1" lang="en-US" altLang="ja-JP" sz="1100" dirty="0" smtClean="0">
                <a:latin typeface="+mn-lt"/>
                <a:ea typeface="+mn-ea"/>
              </a:rPr>
              <a:t> et al, </a:t>
            </a:r>
            <a:r>
              <a:rPr lang="en-US" altLang="ja-JP" sz="1100" dirty="0" smtClean="0">
                <a:latin typeface="+mn-lt"/>
                <a:ea typeface="+mn-ea"/>
              </a:rPr>
              <a:t>Practical and Optimal LSH for Angular Distance, </a:t>
            </a:r>
            <a:r>
              <a:rPr lang="en-US" altLang="ja-JP" sz="1100" dirty="0">
                <a:latin typeface="+mn-lt"/>
                <a:ea typeface="+mn-ea"/>
              </a:rPr>
              <a:t>In NIPS'15</a:t>
            </a:r>
            <a:r>
              <a:rPr lang="en-US" altLang="ja-JP" sz="1100" dirty="0" smtClean="0">
                <a:latin typeface="+mn-lt"/>
                <a:ea typeface="+mn-ea"/>
              </a:rPr>
              <a:t>.</a:t>
            </a:r>
          </a:p>
          <a:p>
            <a:r>
              <a:rPr lang="en-US" altLang="ja-JP" sz="1100" dirty="0" smtClean="0">
                <a:latin typeface="+mn-lt"/>
                <a:ea typeface="+mn-ea"/>
              </a:rPr>
              <a:t>    http</a:t>
            </a:r>
            <a:r>
              <a:rPr lang="en-US" altLang="ja-JP" sz="1100" dirty="0">
                <a:latin typeface="+mn-lt"/>
                <a:ea typeface="+mn-ea"/>
              </a:rPr>
              <a:t>://www.mit.edu/~andoni/LSH/</a:t>
            </a:r>
            <a:endParaRPr kumimoji="1" lang="ja-JP" altLang="en-US" sz="1100" dirty="0">
              <a:latin typeface="+mn-lt"/>
              <a:ea typeface="+mn-ea"/>
            </a:endParaRPr>
          </a:p>
        </p:txBody>
      </p:sp>
    </p:spTree>
    <p:extLst>
      <p:ext uri="{BB962C8B-B14F-4D97-AF65-F5344CB8AC3E}">
        <p14:creationId xmlns:p14="http://schemas.microsoft.com/office/powerpoint/2010/main" val="4147028622"/>
      </p:ext>
    </p:extLst>
  </p:cSld>
  <p:clrMapOvr>
    <a:masterClrMapping/>
  </p:clrMapOvr>
  <p:timing>
    <p:tnLst>
      <p:par>
        <p:cTn id="1" dur="indefinite" restart="never" nodeType="tmRoot"/>
      </p:par>
    </p:tnLst>
  </p:timing>
</p:sld>
</file>

<file path=ppt/theme/theme1.xml><?xml version="1.0" encoding="utf-8"?>
<a:theme xmlns:a="http://schemas.openxmlformats.org/drawingml/2006/main" name="Sel-CoolMetal-whi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ユーザー定義 5">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inoueken.potx" id="{014318ED-02BF-48A5-90E4-089C5B0CAC9A}" vid="{650E900F-37A1-42E1-97CE-302AAF14E1F5}"/>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inoueken</Template>
  <TotalTime>14442</TotalTime>
  <Words>4032</Words>
  <Application>Microsoft Office PowerPoint</Application>
  <PresentationFormat>画面に合わせる (4:3)</PresentationFormat>
  <Paragraphs>684</Paragraphs>
  <Slides>30</Slides>
  <Notes>20</Notes>
  <HiddenSlides>10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30</vt:i4>
      </vt:variant>
    </vt:vector>
  </HeadingPairs>
  <TitlesOfParts>
    <vt:vector size="35" baseType="lpstr">
      <vt:lpstr>ＭＳ Ｐゴシック</vt:lpstr>
      <vt:lpstr>Arial</vt:lpstr>
      <vt:lpstr>Calibri</vt:lpstr>
      <vt:lpstr>Cambria Math</vt:lpstr>
      <vt:lpstr>Sel-CoolMetal-white</vt:lpstr>
      <vt:lpstr>コードクローン検出法が用いる 局所性鋭敏型ハッシュのための パラメータ決定手法</vt:lpstr>
      <vt:lpstr>コードクローン</vt:lpstr>
      <vt:lpstr>ブロッククローン検出法[1,2]</vt:lpstr>
      <vt:lpstr>ブロッククローン検出法[1,2] のアルゴリズム</vt:lpstr>
      <vt:lpstr>ブロッククローン検出法の STEP4(クラスタリング)の詳細</vt:lpstr>
      <vt:lpstr>ブロッククローン検出法の STEP4(クラスタリング)の問題点</vt:lpstr>
      <vt:lpstr>類似探索の再現率</vt:lpstr>
      <vt:lpstr>研究概要</vt:lpstr>
      <vt:lpstr>LSHに与えるパラメータ決定手法</vt:lpstr>
      <vt:lpstr>衝突確率に影響を与える FALCONNのパラメータ(1/3)</vt:lpstr>
      <vt:lpstr>衝突確率に影響を与える FALCONNのパラメータ(2/3)</vt:lpstr>
      <vt:lpstr>衝突確率に影響を与える FALCONNのパラメータ(3/3)</vt:lpstr>
      <vt:lpstr>LSHのパラメータの解析(1/2)</vt:lpstr>
      <vt:lpstr>LSHのパラメータの解析(2/2)</vt:lpstr>
      <vt:lpstr>パラメータ決定手法の 有効性の評価実験</vt:lpstr>
      <vt:lpstr>実験環境と実験対象</vt:lpstr>
      <vt:lpstr>本実験で使用されるパラメータ</vt:lpstr>
      <vt:lpstr>実験結果 RQ1</vt:lpstr>
      <vt:lpstr>実験結果 RQ2</vt:lpstr>
      <vt:lpstr>まとめと今後の課題</vt:lpstr>
      <vt:lpstr>LSHに与えるパラメータ決定</vt:lpstr>
      <vt:lpstr>cross-polytope LSH のアルゴリズム[3]</vt:lpstr>
      <vt:lpstr>類似探索アルゴリズム[4]</vt:lpstr>
      <vt:lpstr>LSHライブラリ FALCONN[4]</vt:lpstr>
      <vt:lpstr>コードクローンの分類[1]</vt:lpstr>
      <vt:lpstr>閾値の変化に伴う計算時間の調査</vt:lpstr>
      <vt:lpstr>閾値の変化に伴う計算時間の調査</vt:lpstr>
      <vt:lpstr>局所性鋭敏型ハッシュ(LSH)</vt:lpstr>
      <vt:lpstr>ブロッククローン検出法の ステップごとの検出速度</vt:lpstr>
      <vt:lpstr>RQ2の実験結果</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徳井 翔梧</dc:creator>
  <cp:lastModifiedBy>Shogo</cp:lastModifiedBy>
  <cp:revision>633</cp:revision>
  <cp:lastPrinted>2018-08-23T03:57:13Z</cp:lastPrinted>
  <dcterms:created xsi:type="dcterms:W3CDTF">2018-08-07T05:28:21Z</dcterms:created>
  <dcterms:modified xsi:type="dcterms:W3CDTF">2018-08-30T01:47:47Z</dcterms:modified>
</cp:coreProperties>
</file>