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hartEx1.xml" ContentType="application/vnd.ms-office.chartex+xml"/>
  <Override PartName="/ppt/charts/chartEx2.xml" ContentType="application/vnd.ms-office.chartex+xml"/>
  <Override PartName="/ppt/charts/chartEx3.xml" ContentType="application/vnd.ms-office.chartex+xml"/>
  <Override PartName="/ppt/charts/chartEx4.xml" ContentType="application/vnd.ms-office.chartex+xml"/>
  <Override PartName="/ppt/charts/colors10.xml" ContentType="application/vnd.ms-office.chartcolorstyle+xml"/>
  <Override PartName="/ppt/charts/style10.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5"/>
  </p:notesMasterIdLst>
  <p:handoutMasterIdLst>
    <p:handoutMasterId r:id="rId66"/>
  </p:handoutMasterIdLst>
  <p:sldIdLst>
    <p:sldId id="256" r:id="rId2"/>
    <p:sldId id="298" r:id="rId3"/>
    <p:sldId id="323" r:id="rId4"/>
    <p:sldId id="346" r:id="rId5"/>
    <p:sldId id="360" r:id="rId6"/>
    <p:sldId id="413" r:id="rId7"/>
    <p:sldId id="412" r:id="rId8"/>
    <p:sldId id="434" r:id="rId9"/>
    <p:sldId id="369" r:id="rId10"/>
    <p:sldId id="414" r:id="rId11"/>
    <p:sldId id="385" r:id="rId12"/>
    <p:sldId id="417" r:id="rId13"/>
    <p:sldId id="390" r:id="rId14"/>
    <p:sldId id="415" r:id="rId15"/>
    <p:sldId id="431" r:id="rId16"/>
    <p:sldId id="432" r:id="rId17"/>
    <p:sldId id="418" r:id="rId18"/>
    <p:sldId id="421" r:id="rId19"/>
    <p:sldId id="394" r:id="rId20"/>
    <p:sldId id="438" r:id="rId21"/>
    <p:sldId id="425" r:id="rId22"/>
    <p:sldId id="393" r:id="rId23"/>
    <p:sldId id="392" r:id="rId24"/>
    <p:sldId id="409" r:id="rId25"/>
    <p:sldId id="381" r:id="rId26"/>
    <p:sldId id="416" r:id="rId27"/>
    <p:sldId id="419" r:id="rId28"/>
    <p:sldId id="420" r:id="rId29"/>
    <p:sldId id="435" r:id="rId30"/>
    <p:sldId id="436" r:id="rId31"/>
    <p:sldId id="437" r:id="rId32"/>
    <p:sldId id="406" r:id="rId33"/>
    <p:sldId id="383" r:id="rId34"/>
    <p:sldId id="364" r:id="rId35"/>
    <p:sldId id="368" r:id="rId36"/>
    <p:sldId id="348" r:id="rId37"/>
    <p:sldId id="352" r:id="rId38"/>
    <p:sldId id="377" r:id="rId39"/>
    <p:sldId id="353" r:id="rId40"/>
    <p:sldId id="378" r:id="rId41"/>
    <p:sldId id="354" r:id="rId42"/>
    <p:sldId id="356" r:id="rId43"/>
    <p:sldId id="357" r:id="rId44"/>
    <p:sldId id="373" r:id="rId45"/>
    <p:sldId id="433" r:id="rId46"/>
    <p:sldId id="439" r:id="rId47"/>
    <p:sldId id="440" r:id="rId48"/>
    <p:sldId id="344" r:id="rId49"/>
    <p:sldId id="345" r:id="rId50"/>
    <p:sldId id="375" r:id="rId51"/>
    <p:sldId id="349" r:id="rId52"/>
    <p:sldId id="371" r:id="rId53"/>
    <p:sldId id="374" r:id="rId54"/>
    <p:sldId id="355" r:id="rId55"/>
    <p:sldId id="365" r:id="rId56"/>
    <p:sldId id="366" r:id="rId57"/>
    <p:sldId id="367" r:id="rId58"/>
    <p:sldId id="379" r:id="rId59"/>
    <p:sldId id="427" r:id="rId60"/>
    <p:sldId id="426" r:id="rId61"/>
    <p:sldId id="428" r:id="rId62"/>
    <p:sldId id="429" r:id="rId63"/>
    <p:sldId id="430" r:id="rId64"/>
  </p:sldIdLst>
  <p:sldSz cx="9144000" cy="6858000" type="screen4x3"/>
  <p:notesSz cx="5795963" cy="84947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1979" userDrawn="1">
          <p15:clr>
            <a:srgbClr val="A4A3A4"/>
          </p15:clr>
        </p15:guide>
        <p15:guide id="2" pos="56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ECFF"/>
    <a:srgbClr val="DEF1F2"/>
    <a:srgbClr val="FFCC66"/>
    <a:srgbClr val="FFD653"/>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97" autoAdjust="0"/>
    <p:restoredTop sz="86652" autoAdjust="0"/>
  </p:normalViewPr>
  <p:slideViewPr>
    <p:cSldViewPr snapToGrid="0" snapToObjects="1">
      <p:cViewPr varScale="1">
        <p:scale>
          <a:sx n="84" d="100"/>
          <a:sy n="84" d="100"/>
        </p:scale>
        <p:origin x="1483" y="58"/>
      </p:cViewPr>
      <p:guideLst>
        <p:guide orient="horz" pos="1979"/>
        <p:guide pos="567"/>
      </p:guideLst>
    </p:cSldViewPr>
  </p:slideViewPr>
  <p:notesTextViewPr>
    <p:cViewPr>
      <p:scale>
        <a:sx n="200" d="100"/>
        <a:sy n="200" d="100"/>
      </p:scale>
      <p:origin x="0" y="0"/>
    </p:cViewPr>
  </p:notesTextViewPr>
  <p:sorterViewPr>
    <p:cViewPr>
      <p:scale>
        <a:sx n="100" d="100"/>
        <a:sy n="100" d="100"/>
      </p:scale>
      <p:origin x="0" y="0"/>
    </p:cViewPr>
  </p:sorterViewPr>
  <p:notesViewPr>
    <p:cSldViewPr snapToGrid="0" snapToObjects="1">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Ex1.xml.rels><?xml version="1.0" encoding="UTF-8" standalone="yes"?>
<Relationships xmlns="http://schemas.openxmlformats.org/package/2006/relationships"><Relationship Id="rId3" Type="http://schemas.microsoft.com/office/2011/relationships/chartColorStyle" Target="colors10.xml"/><Relationship Id="rId2" Type="http://schemas.microsoft.com/office/2011/relationships/chartStyle" Target="style10.xml"/><Relationship Id="rId1" Type="http://schemas.openxmlformats.org/officeDocument/2006/relationships/package" Target="../embeddings/Microsoft_Excel_______0.xlsx"/></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______1.xlsx"/></Relationships>
</file>

<file path=ppt/charts/_rels/chartEx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Microsoft_Excel_______2.xlsx"/></Relationships>
</file>

<file path=ppt/charts/_rels/chartEx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package" Target="../embeddings/Microsoft_Excel_______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Sports</c:v>
                </c:pt>
              </c:strCache>
            </c:strRef>
          </c:tx>
          <c:spPr>
            <a:solidFill>
              <a:schemeClr val="accent1"/>
            </a:solidFill>
            <a:ln>
              <a:noFill/>
            </a:ln>
            <a:effectLst/>
          </c:spPr>
          <c:invertIfNegative val="0"/>
          <c:cat>
            <c:strRef>
              <c:f>Sheet1!$A$2</c:f>
              <c:strCache>
                <c:ptCount val="1"/>
                <c:pt idx="0">
                  <c:v>分類 1</c:v>
                </c:pt>
              </c:strCache>
            </c:strRef>
          </c:cat>
          <c:val>
            <c:numRef>
              <c:f>Sheet1!$B$2</c:f>
              <c:numCache>
                <c:formatCode>General</c:formatCode>
                <c:ptCount val="1"/>
                <c:pt idx="0">
                  <c:v>4.3</c:v>
                </c:pt>
              </c:numCache>
            </c:numRef>
          </c:val>
          <c:extLst>
            <c:ext xmlns:c16="http://schemas.microsoft.com/office/drawing/2014/chart" uri="{C3380CC4-5D6E-409C-BE32-E72D297353CC}">
              <c16:uniqueId val="{00000000-AE0E-4D27-9CEB-62036B89660E}"/>
            </c:ext>
          </c:extLst>
        </c:ser>
        <c:ser>
          <c:idx val="1"/>
          <c:order val="1"/>
          <c:tx>
            <c:strRef>
              <c:f>Sheet1!$C$1</c:f>
              <c:strCache>
                <c:ptCount val="1"/>
                <c:pt idx="0">
                  <c:v>Science</c:v>
                </c:pt>
              </c:strCache>
            </c:strRef>
          </c:tx>
          <c:spPr>
            <a:solidFill>
              <a:schemeClr val="accent2"/>
            </a:solidFill>
            <a:ln>
              <a:noFill/>
            </a:ln>
            <a:effectLst/>
          </c:spPr>
          <c:invertIfNegative val="0"/>
          <c:cat>
            <c:strRef>
              <c:f>Sheet1!$A$2</c:f>
              <c:strCache>
                <c:ptCount val="1"/>
                <c:pt idx="0">
                  <c:v>分類 1</c:v>
                </c:pt>
              </c:strCache>
            </c:strRef>
          </c:cat>
          <c:val>
            <c:numRef>
              <c:f>Sheet1!$C$2</c:f>
              <c:numCache>
                <c:formatCode>General</c:formatCode>
                <c:ptCount val="1"/>
                <c:pt idx="0">
                  <c:v>2.4</c:v>
                </c:pt>
              </c:numCache>
            </c:numRef>
          </c:val>
          <c:extLst>
            <c:ext xmlns:c16="http://schemas.microsoft.com/office/drawing/2014/chart" uri="{C3380CC4-5D6E-409C-BE32-E72D297353CC}">
              <c16:uniqueId val="{00000001-AE0E-4D27-9CEB-62036B89660E}"/>
            </c:ext>
          </c:extLst>
        </c:ser>
        <c:ser>
          <c:idx val="2"/>
          <c:order val="2"/>
          <c:tx>
            <c:strRef>
              <c:f>Sheet1!$D$1</c:f>
              <c:strCache>
                <c:ptCount val="1"/>
                <c:pt idx="0">
                  <c:v>Politicse</c:v>
                </c:pt>
              </c:strCache>
            </c:strRef>
          </c:tx>
          <c:spPr>
            <a:solidFill>
              <a:schemeClr val="accent3"/>
            </a:solidFill>
            <a:ln>
              <a:noFill/>
            </a:ln>
            <a:effectLst/>
          </c:spPr>
          <c:invertIfNegative val="0"/>
          <c:cat>
            <c:strRef>
              <c:f>Sheet1!$A$2</c:f>
              <c:strCache>
                <c:ptCount val="1"/>
                <c:pt idx="0">
                  <c:v>分類 1</c:v>
                </c:pt>
              </c:strCache>
            </c:strRef>
          </c:cat>
          <c:val>
            <c:numRef>
              <c:f>Sheet1!$D$2</c:f>
              <c:numCache>
                <c:formatCode>General</c:formatCode>
                <c:ptCount val="1"/>
                <c:pt idx="0">
                  <c:v>2</c:v>
                </c:pt>
              </c:numCache>
            </c:numRef>
          </c:val>
          <c:extLst>
            <c:ext xmlns:c16="http://schemas.microsoft.com/office/drawing/2014/chart" uri="{C3380CC4-5D6E-409C-BE32-E72D297353CC}">
              <c16:uniqueId val="{00000002-AE0E-4D27-9CEB-62036B89660E}"/>
            </c:ext>
          </c:extLst>
        </c:ser>
        <c:ser>
          <c:idx val="3"/>
          <c:order val="3"/>
          <c:tx>
            <c:strRef>
              <c:f>Sheet1!$E$1</c:f>
              <c:strCache>
                <c:ptCount val="1"/>
                <c:pt idx="0">
                  <c:v>Business</c:v>
                </c:pt>
              </c:strCache>
            </c:strRef>
          </c:tx>
          <c:spPr>
            <a:solidFill>
              <a:schemeClr val="accent4"/>
            </a:solidFill>
            <a:ln>
              <a:noFill/>
            </a:ln>
            <a:effectLst/>
          </c:spPr>
          <c:invertIfNegative val="0"/>
          <c:cat>
            <c:strRef>
              <c:f>Sheet1!$A$2</c:f>
              <c:strCache>
                <c:ptCount val="1"/>
                <c:pt idx="0">
                  <c:v>分類 1</c:v>
                </c:pt>
              </c:strCache>
            </c:strRef>
          </c:cat>
          <c:val>
            <c:numRef>
              <c:f>Sheet1!$E$2</c:f>
              <c:numCache>
                <c:formatCode>General</c:formatCode>
                <c:ptCount val="1"/>
                <c:pt idx="0">
                  <c:v>3.1</c:v>
                </c:pt>
              </c:numCache>
            </c:numRef>
          </c:val>
          <c:extLst>
            <c:ext xmlns:c16="http://schemas.microsoft.com/office/drawing/2014/chart" uri="{C3380CC4-5D6E-409C-BE32-E72D297353CC}">
              <c16:uniqueId val="{00000003-AE0E-4D27-9CEB-62036B89660E}"/>
            </c:ext>
          </c:extLst>
        </c:ser>
        <c:dLbls>
          <c:showLegendKey val="0"/>
          <c:showVal val="0"/>
          <c:showCatName val="0"/>
          <c:showSerName val="0"/>
          <c:showPercent val="0"/>
          <c:showBubbleSize val="0"/>
        </c:dLbls>
        <c:gapWidth val="219"/>
        <c:overlap val="-27"/>
        <c:axId val="1829503951"/>
        <c:axId val="1829501871"/>
      </c:barChart>
      <c:catAx>
        <c:axId val="1829503951"/>
        <c:scaling>
          <c:orientation val="minMax"/>
        </c:scaling>
        <c:delete val="1"/>
        <c:axPos val="b"/>
        <c:numFmt formatCode="General" sourceLinked="1"/>
        <c:majorTickMark val="none"/>
        <c:minorTickMark val="none"/>
        <c:tickLblPos val="nextTo"/>
        <c:crossAx val="1829501871"/>
        <c:crosses val="autoZero"/>
        <c:auto val="1"/>
        <c:lblAlgn val="ctr"/>
        <c:lblOffset val="100"/>
        <c:noMultiLvlLbl val="0"/>
      </c:catAx>
      <c:valAx>
        <c:axId val="1829501871"/>
        <c:scaling>
          <c:orientation val="minMax"/>
        </c:scaling>
        <c:delete val="1"/>
        <c:axPos val="l"/>
        <c:numFmt formatCode="General" sourceLinked="1"/>
        <c:majorTickMark val="none"/>
        <c:minorTickMark val="none"/>
        <c:tickLblPos val="nextTo"/>
        <c:crossAx val="18295039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Sheet1!$B$2:$B$29</cx:f>
        <cx:lvl ptCount="28" formatCode="G/標準">
          <cx:pt idx="0">0.61985599999999996</cx:pt>
          <cx:pt idx="1">0.86961200000000005</cx:pt>
          <cx:pt idx="2">0.86961200000000005</cx:pt>
          <cx:pt idx="3">0.89551199999999997</cx:pt>
          <cx:pt idx="4">0.90938699999999995</cx:pt>
          <cx:pt idx="5">0.90938699999999995</cx:pt>
          <cx:pt idx="6">0.94278399999999996</cx:pt>
          <cx:pt idx="7">1</cx:pt>
          <cx:pt idx="8">1</cx:pt>
          <cx:pt idx="9">1</cx:pt>
          <cx:pt idx="10">1</cx:pt>
          <cx:pt idx="11">1</cx:pt>
          <cx:pt idx="12">1</cx:pt>
          <cx:pt idx="13">1</cx:pt>
          <cx:pt idx="14">1</cx:pt>
          <cx:pt idx="15">1</cx:pt>
          <cx:pt idx="16">1</cx:pt>
          <cx:pt idx="17">1</cx:pt>
          <cx:pt idx="18">1</cx:pt>
          <cx:pt idx="19">1</cx:pt>
          <cx:pt idx="20">1</cx:pt>
          <cx:pt idx="21">1</cx:pt>
          <cx:pt idx="22">1</cx:pt>
          <cx:pt idx="23">1</cx:pt>
          <cx:pt idx="24">1</cx:pt>
          <cx:pt idx="25">1</cx:pt>
          <cx:pt idx="26">1</cx:pt>
          <cx:pt idx="27">1</cx:pt>
        </cx:lvl>
      </cx:numDim>
    </cx:data>
    <cx:data id="1">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Sheet1!$C$2:$C$29</cx:f>
        <cx:lvl ptCount="28" formatCode="G/標準">
          <cx:pt idx="0">0.47375</cx:pt>
          <cx:pt idx="1">0.73501899999999998</cx:pt>
          <cx:pt idx="2">0.73501899999999998</cx:pt>
          <cx:pt idx="3">0.77421200000000001</cx:pt>
          <cx:pt idx="4">0.81751300000000005</cx:pt>
          <cx:pt idx="5">0.81751300000000005</cx:pt>
          <cx:pt idx="6">0.92018200000000006</cx:pt>
          <cx:pt idx="7">0.879664</cx:pt>
          <cx:pt idx="8">0.98981600000000003</cx:pt>
          <cx:pt idx="9">0.98981600000000003</cx:pt>
          <cx:pt idx="10">0.98981600000000003</cx:pt>
          <cx:pt idx="11">1</cx:pt>
          <cx:pt idx="12">1</cx:pt>
          <cx:pt idx="13">1</cx:pt>
          <cx:pt idx="14">0.78534800000000005</cx:pt>
          <cx:pt idx="15">0.98113799999999995</cx:pt>
          <cx:pt idx="16">0.98113799999999995</cx:pt>
          <cx:pt idx="17">0.98619400000000002</cx:pt>
          <cx:pt idx="18">1</cx:pt>
          <cx:pt idx="19">1</cx:pt>
          <cx:pt idx="20">1</cx:pt>
          <cx:pt idx="21">0.59229799999999999</cx:pt>
          <cx:pt idx="22">0.89765600000000001</cx:pt>
          <cx:pt idx="23">0.89765600000000001</cx:pt>
          <cx:pt idx="24">0.92694100000000001</cx:pt>
          <cx:pt idx="25">1</cx:pt>
          <cx:pt idx="26">1</cx:pt>
          <cx:pt idx="27">1</cx:pt>
        </cx:lvl>
      </cx:numDim>
    </cx:data>
    <cx:data id="2">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Sheet1!$D$2:$D$29</cx:f>
        <cx:lvl ptCount="28" formatCode="G/標準">
          <cx:pt idx="0">0.31487399999999999</cx:pt>
          <cx:pt idx="1">0.65873999999999999</cx:pt>
          <cx:pt idx="2">0.65873999999999999</cx:pt>
          <cx:pt idx="3">0.765046</cx:pt>
          <cx:pt idx="4">0.83639600000000003</cx:pt>
          <cx:pt idx="5">0.83639600000000003</cx:pt>
          <cx:pt idx="6">0.932917</cx:pt>
          <cx:pt idx="7">0.80451799999999996</cx:pt>
          <cx:pt idx="8">0.96501899999999996</cx:pt>
          <cx:pt idx="9">0.96501899999999996</cx:pt>
          <cx:pt idx="10">0.98850899999999997</cx:pt>
          <cx:pt idx="11">0.99785000000000001</cx:pt>
          <cx:pt idx="12">0.99785000000000001</cx:pt>
          <cx:pt idx="13">1</cx:pt>
          <cx:pt idx="14">0.47125899999999998</cx:pt>
          <cx:pt idx="15">0.93412799999999996</cx:pt>
          <cx:pt idx="16">0.93412799999999996</cx:pt>
          <cx:pt idx="17">0.98511199999999999</cx:pt>
          <cx:pt idx="18">0.99763900000000005</cx:pt>
          <cx:pt idx="19">0.99763900000000005</cx:pt>
          <cx:pt idx="20">1</cx:pt>
          <cx:pt idx="21">0.50855600000000001</cx:pt>
          <cx:pt idx="22">0.83502799999999999</cx:pt>
          <cx:pt idx="23">0.83502799999999999</cx:pt>
          <cx:pt idx="24">0.93160500000000002</cx:pt>
          <cx:pt idx="25">0.99215699999999996</cx:pt>
          <cx:pt idx="26">0.99215699999999996</cx:pt>
          <cx:pt idx="27">1</cx:pt>
        </cx:lvl>
      </cx:numDim>
    </cx:data>
    <cx:data id="3">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Sheet1!$E$2:$E$29</cx:f>
        <cx:lvl ptCount="28" formatCode="G/標準">
          <cx:pt idx="0">-0.103452</cx:pt>
          <cx:pt idx="1">0.36524800000000002</cx:pt>
          <cx:pt idx="2">0.36524800000000002</cx:pt>
          <cx:pt idx="3">0.49407099999999998</cx:pt>
          <cx:pt idx="4">0.63955799999999996</cx:pt>
          <cx:pt idx="5">0.63955799999999996</cx:pt>
          <cx:pt idx="6">0.94259000000000004</cx:pt>
          <cx:pt idx="7">0.39968500000000001</cx:pt>
          <cx:pt idx="8">0.82336699999999996</cx:pt>
          <cx:pt idx="9">0.82336699999999996</cx:pt>
          <cx:pt idx="10">0.88771699999999998</cx:pt>
          <cx:pt idx="11">0.92803000000000002</cx:pt>
          <cx:pt idx="12">0.92803000000000002</cx:pt>
          <cx:pt idx="13">0.99751199999999995</cx:pt>
          <cx:pt idx="14">0.21165300000000001</cx:pt>
          <cx:pt idx="15">0.77373400000000003</cx:pt>
          <cx:pt idx="16">0.77373400000000003</cx:pt>
          <cx:pt idx="17">0.84956100000000001</cx:pt>
          <cx:pt idx="18">0.91221399999999997</cx:pt>
          <cx:pt idx="19">0.91221399999999997</cx:pt>
          <cx:pt idx="20">0.999089</cx:pt>
          <cx:pt idx="21">0.044933000000000001</cx:pt>
          <cx:pt idx="22">0.50681299999999996</cx:pt>
          <cx:pt idx="23">0.50681299999999996</cx:pt>
          <cx:pt idx="24">0.63084399999999996</cx:pt>
          <cx:pt idx="25">0.75343099999999996</cx:pt>
          <cx:pt idx="26">0.75343099999999996</cx:pt>
          <cx:pt idx="27">0.99301899999999999</cx:pt>
        </cx:lvl>
      </cx:numDim>
    </cx:data>
    <cx:data id="4">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Sheet1!$F$2:$F$29</cx:f>
        <cx:lvl ptCount="28" formatCode="G/標準">
          <cx:pt idx="0">-0.202625</cx:pt>
          <cx:pt idx="1">0.19714100000000001</cx:pt>
          <cx:pt idx="2">0.19714100000000001</cx:pt>
          <cx:pt idx="3">0.30483399999999999</cx:pt>
          <cx:pt idx="4">0.42505100000000001</cx:pt>
          <cx:pt idx="5">0.42505100000000001</cx:pt>
          <cx:pt idx="6">0.86793200000000004</cx:pt>
          <cx:pt idx="7">-0.047361</cx:pt>
          <cx:pt idx="8">0.68805000000000005</cx:pt>
          <cx:pt idx="9">0.68805000000000005</cx:pt>
          <cx:pt idx="10">0.77110400000000001</cx:pt>
          <cx:pt idx="11">0.84336</cx:pt>
          <cx:pt idx="12">0.84336</cx:pt>
          <cx:pt idx="13">0.98629900000000004</cx:pt>
          <cx:pt idx="14">-0.048876999999999997</cx:pt>
          <cx:pt idx="15">0.63969699999999996</cx:pt>
          <cx:pt idx="16">0.63969699999999996</cx:pt>
          <cx:pt idx="17">0.74157700000000004</cx:pt>
          <cx:pt idx="18">0.82523299999999999</cx:pt>
          <cx:pt idx="19">0.82523299999999999</cx:pt>
          <cx:pt idx="20">0.99230799999999997</cx:pt>
          <cx:pt idx="21">0</cx:pt>
          <cx:pt idx="22">0.29883999999999999</cx:pt>
          <cx:pt idx="23">0.29883999999999999</cx:pt>
          <cx:pt idx="24">0.41743599999999997</cx:pt>
          <cx:pt idx="25">0.53723200000000004</cx:pt>
          <cx:pt idx="26">0.53723200000000004</cx:pt>
          <cx:pt idx="27">0.959596</cx:pt>
        </cx:lvl>
      </cx:numDim>
    </cx:data>
    <cx:data id="5">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Sheet1!$G$2:$G$29</cx:f>
        <cx:lvl ptCount="28" formatCode="G/標準">
          <cx:pt idx="0">-0.22157299999999999</cx:pt>
          <cx:pt idx="1">0.15324399999999999</cx:pt>
          <cx:pt idx="2">0.15324399999999999</cx:pt>
          <cx:pt idx="3">0.24315700000000001</cx:pt>
          <cx:pt idx="4">0.34239700000000001</cx:pt>
          <cx:pt idx="5">0.34239700000000001</cx:pt>
          <cx:pt idx="6">0.82408499999999996</cx:pt>
          <cx:pt idx="7">-0.22205</cx:pt>
          <cx:pt idx="8">0.615842</cx:pt>
          <cx:pt idx="9">0.615842</cx:pt>
          <cx:pt idx="10">0.70430199999999998</cx:pt>
          <cx:pt idx="11">0.78270399999999996</cx:pt>
          <cx:pt idx="12">0.78270399999999996</cx:pt>
          <cx:pt idx="13">0.97799400000000003</cx:pt>
          <cx:pt idx="14">-0.12013</cx:pt>
          <cx:pt idx="15">0.579017</cx:pt>
          <cx:pt idx="16">0.579017</cx:pt>
          <cx:pt idx="17">0.68555100000000002</cx:pt>
          <cx:pt idx="18">0.77304200000000001</cx:pt>
          <cx:pt idx="19">0.77304200000000001</cx:pt>
          <cx:pt idx="20">0.98859300000000006</cx:pt>
          <cx:pt idx="21">0</cx:pt>
          <cx:pt idx="22">0.234292</cx:pt>
          <cx:pt idx="23">0.234292</cx:pt>
          <cx:pt idx="24">0.32834099999999999</cx:pt>
          <cx:pt idx="25">0.43195099999999997</cx:pt>
          <cx:pt idx="26">0.43195099999999997</cx:pt>
          <cx:pt idx="27">0.96223599999999998</cx:pt>
        </cx:lvl>
      </cx:numDim>
    </cx:data>
    <cx:data id="6">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Sheet1!$H$2:$H$29</cx:f>
        <cx:lvl ptCount="28" formatCode="G/標準">
          <cx:pt idx="0">-0.19406899999999999</cx:pt>
          <cx:pt idx="1">0.12959000000000001</cx:pt>
          <cx:pt idx="2">0.12959000000000001</cx:pt>
          <cx:pt idx="3">0.21030199999999999</cx:pt>
          <cx:pt idx="4">0.29501899999999998</cx:pt>
          <cx:pt idx="5">0.29501899999999998</cx:pt>
          <cx:pt idx="6">0.75521199999999999</cx:pt>
          <cx:pt idx="7">-0.270814</cx:pt>
          <cx:pt idx="8">0.42557800000000001</cx:pt>
          <cx:pt idx="9">0.42557800000000001</cx:pt>
          <cx:pt idx="10">0.58186199999999999</cx:pt>
          <cx:pt idx="11">0.70098400000000005</cx:pt>
          <cx:pt idx="12">0.70098400000000005</cx:pt>
          <cx:pt idx="13">0.96774899999999997</cx:pt>
          <cx:pt idx="14">-0.188939</cx:pt>
          <cx:pt idx="15">0.34187699999999999</cx:pt>
          <cx:pt idx="16">0.34187699999999999</cx:pt>
          <cx:pt idx="17">0.54829899999999998</cx:pt>
          <cx:pt idx="18">0.70077900000000004</cx:pt>
          <cx:pt idx="19">0.70077900000000004</cx:pt>
          <cx:pt idx="20">0.96217299999999994</cx:pt>
          <cx:pt idx="21">0</cx:pt>
          <cx:pt idx="22">0.079049999999999995</cx:pt>
          <cx:pt idx="23">0.079049999999999995</cx:pt>
          <cx:pt idx="24">0.186612</cx:pt>
          <cx:pt idx="25">0.33568399999999998</cx:pt>
          <cx:pt idx="26">0.33568399999999998</cx:pt>
          <cx:pt idx="27">0.91772100000000001</cx:pt>
        </cx:lvl>
      </cx:numDim>
    </cx:data>
  </cx:chartData>
  <cx:chart>
    <cx:title pos="t" align="ctr" overlay="0">
      <cx:tx>
        <cx:rich>
          <a:bodyPr rot="0" spcFirstLastPara="1" vertOverflow="ellipsis" vert="horz" wrap="square" lIns="0" tIns="0" rIns="0" bIns="0" anchor="ctr" anchorCtr="1"/>
          <a:lstStyle/>
          <a:p>
            <a:pPr algn="ctr">
              <a:defRPr/>
            </a:pPr>
            <a:r>
              <a:rPr lang="ja-JP" altLang="en-US" dirty="0" smtClean="0"/>
              <a:t>コサイン類似度 ばらつき</a:t>
            </a:r>
            <a:endParaRPr lang="ja-JP" dirty="0"/>
          </a:p>
        </cx:rich>
      </cx:tx>
    </cx:title>
    <cx:plotArea>
      <cx:plotAreaRegion>
        <cx:series layoutId="boxWhisker" uniqueId="{97B69C50-4514-49FF-933C-B165577CC4D6}">
          <cx:tx>
            <cx:txData>
              <cx:f>Sheet1!$B$1</cx:f>
              <cx:v>T1</cx:v>
            </cx:txData>
          </cx:tx>
          <cx:dataId val="0"/>
          <cx:layoutPr>
            <cx:statistics quartileMethod="exclusive"/>
          </cx:layoutPr>
        </cx:series>
        <cx:series layoutId="boxWhisker" uniqueId="{DF2307BB-B2CA-43A9-9FD2-37875E709515}">
          <cx:tx>
            <cx:txData>
              <cx:f>Sheet1!$C$1</cx:f>
              <cx:v>T2</cx:v>
            </cx:txData>
          </cx:tx>
          <cx:dataId val="1"/>
          <cx:layoutPr>
            <cx:statistics quartileMethod="exclusive"/>
          </cx:layoutPr>
        </cx:series>
        <cx:series layoutId="boxWhisker" uniqueId="{CB9BC1DC-808C-4BAF-8FCD-92551C4B4137}">
          <cx:tx>
            <cx:txData>
              <cx:f>Sheet1!$D$1</cx:f>
              <cx:v>VST3</cx:v>
            </cx:txData>
          </cx:tx>
          <cx:dataId val="2"/>
          <cx:layoutPr>
            <cx:statistics quartileMethod="exclusive"/>
          </cx:layoutPr>
        </cx:series>
        <cx:series layoutId="boxWhisker" uniqueId="{3AEF55AB-1380-42C0-86F3-142F376A9847}">
          <cx:tx>
            <cx:txData>
              <cx:f>Sheet1!$E$1</cx:f>
              <cx:v>ST3</cx:v>
            </cx:txData>
          </cx:tx>
          <cx:dataId val="3"/>
          <cx:layoutPr>
            <cx:statistics quartileMethod="exclusive"/>
          </cx:layoutPr>
        </cx:series>
        <cx:series layoutId="boxWhisker" uniqueId="{4F82FEDB-5DFC-456A-B997-07B6255D912E}">
          <cx:tx>
            <cx:txData>
              <cx:f>Sheet1!$F$1</cx:f>
              <cx:v>MT3</cx:v>
            </cx:txData>
          </cx:tx>
          <cx:dataId val="4"/>
          <cx:layoutPr>
            <cx:statistics quartileMethod="exclusive"/>
          </cx:layoutPr>
        </cx:series>
        <cx:series layoutId="boxWhisker" uniqueId="{62DE85E5-F6C8-4C94-911F-92686B8B94C5}">
          <cx:tx>
            <cx:txData>
              <cx:f>Sheet1!$G$1</cx:f>
              <cx:v>WT3/T4</cx:v>
            </cx:txData>
          </cx:tx>
          <cx:dataId val="5"/>
          <cx:layoutPr>
            <cx:statistics quartileMethod="exclusive"/>
          </cx:layoutPr>
        </cx:series>
        <cx:series layoutId="boxWhisker" uniqueId="{46284AED-36CF-49B2-BDA7-5F453D3853CA}">
          <cx:tx>
            <cx:txData>
              <cx:f>Sheet1!$H$1</cx:f>
              <cx:v>FP</cx:v>
            </cx:txData>
          </cx:tx>
          <cx:dataId val="6"/>
          <cx:layoutPr>
            <cx:statistics quartileMethod="exclusive"/>
          </cx:layoutPr>
        </cx:series>
      </cx:plotAreaRegion>
      <cx:axis id="0">
        <cx:catScaling gapWidth="1"/>
        <cx:tickLabels/>
        <cx:txPr>
          <a:bodyPr rot="-60000000" spcFirstLastPara="1" vertOverflow="ellipsis" vert="horz" wrap="square" lIns="0" tIns="0" rIns="0" bIns="0" anchor="ctr" anchorCtr="1"/>
          <a:lstStyle/>
          <a:p>
            <a:pPr>
              <a:defRPr sz="2000"/>
            </a:pPr>
            <a:endParaRPr lang="ja-JP" sz="2000"/>
          </a:p>
        </cx:txPr>
      </cx:axis>
      <cx:axis id="1">
        <cx:valScaling max="1" min="-0.20000000000000001"/>
        <cx:majorGridlines/>
        <cx:tickLabels/>
        <cx:txPr>
          <a:bodyPr rot="-60000000" spcFirstLastPara="1" vertOverflow="ellipsis" vert="horz" wrap="square" lIns="0" tIns="0" rIns="0" bIns="0" anchor="ctr" anchorCtr="1"/>
          <a:lstStyle/>
          <a:p>
            <a:pPr>
              <a:defRPr sz="2000"/>
            </a:pPr>
            <a:endParaRPr lang="ja-JP" sz="2000"/>
          </a:p>
        </cx:txPr>
      </cx:axis>
    </cx:plotArea>
    <cx:legend pos="b" align="ctr" overlay="0">
      <cx:txPr>
        <a:bodyPr spcFirstLastPara="1" vertOverflow="ellipsis" wrap="square" lIns="0" tIns="0" rIns="0" bIns="0" anchor="ctr" anchorCtr="1"/>
        <a:lstStyle/>
        <a:p>
          <a:pPr>
            <a:defRPr sz="2000"/>
          </a:pPr>
          <a:endParaRPr lang="ja-JP" sz="2000"/>
        </a:p>
      </cx:txPr>
    </cx:legend>
  </cx:chart>
  <cx:clrMapOvr bg1="lt1" tx1="dk1" bg2="lt2" tx2="dk2" accent1="accent1" accent2="accent2" accent3="accent3" accent4="accent4" accent5="accent5" accent6="accent6" hlink="hlink" folHlink="folHlink"/>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Sheet1!$B$2:$B$15</cx:f>
        <cx:lvl ptCount="14" formatCode="G/標準">
          <cx:pt idx="0">0</cx:pt>
          <cx:pt idx="1">0</cx:pt>
          <cx:pt idx="2">0</cx:pt>
          <cx:pt idx="3">0</cx:pt>
          <cx:pt idx="4">0</cx:pt>
          <cx:pt idx="5">0</cx:pt>
          <cx:pt idx="6">0</cx:pt>
          <cx:pt idx="7">0</cx:pt>
          <cx:pt idx="8">0</cx:pt>
          <cx:pt idx="9">0</cx:pt>
          <cx:pt idx="10">0</cx:pt>
          <cx:pt idx="11">0</cx:pt>
          <cx:pt idx="12">0</cx:pt>
          <cx:pt idx="13">0</cx:pt>
        </cx:lvl>
      </cx:numDim>
    </cx:data>
    <cx:data id="1">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Sheet1!$C$2:$C$15</cx:f>
        <cx:lvl ptCount="14" formatCode="G/標準">
          <cx:pt idx="0">0</cx:pt>
          <cx:pt idx="1">0</cx:pt>
          <cx:pt idx="2">0</cx:pt>
          <cx:pt idx="3">1.6038429999999999</cx:pt>
          <cx:pt idx="4">1.9948760000000001</cx:pt>
          <cx:pt idx="5">1.9948760000000001</cx:pt>
          <cx:pt idx="6">9.6740650000000006</cx:pt>
          <cx:pt idx="7">0</cx:pt>
          <cx:pt idx="8">0</cx:pt>
          <cx:pt idx="9">0</cx:pt>
          <cx:pt idx="10">4.392074</cx:pt>
          <cx:pt idx="11">4.392074</cx:pt>
          <cx:pt idx="12">4.392074</cx:pt>
          <cx:pt idx="13">16.941527000000001</cx:pt>
        </cx:lvl>
      </cx:numDim>
    </cx:data>
    <cx:data id="2">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Sheet1!$D$2:$D$15</cx:f>
        <cx:lvl ptCount="14" formatCode="G/標準">
          <cx:pt idx="0">0</cx:pt>
          <cx:pt idx="1">0.85641100000000003</cx:pt>
          <cx:pt idx="2">0.85641100000000003</cx:pt>
          <cx:pt idx="3">2.6200929999999998</cx:pt>
          <cx:pt idx="4">5.043736</cx:pt>
          <cx:pt idx="5">5.043736</cx:pt>
          <cx:pt idx="6">12.853068</cx:pt>
          <cx:pt idx="7">0</cx:pt>
          <cx:pt idx="8">1.654039</cx:pt>
          <cx:pt idx="9">1.654039</cx:pt>
          <cx:pt idx="10">4.6868790000000002</cx:pt>
          <cx:pt idx="11">9.6338699999999999</cx:pt>
          <cx:pt idx="12">9.6338699999999999</cx:pt>
          <cx:pt idx="13">26.885829999999999</cx:pt>
        </cx:lvl>
      </cx:numDim>
    </cx:data>
    <cx:data id="3">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Sheet1!$E$2:$E$15</cx:f>
        <cx:lvl ptCount="14" formatCode="G/標準">
          <cx:pt idx="0">1.309761</cx:pt>
          <cx:pt idx="1">9.4758300000000002</cx:pt>
          <cx:pt idx="2">9.4758300000000002</cx:pt>
          <cx:pt idx="3">11.871807</cx:pt>
          <cx:pt idx="4">14.250055</cx:pt>
          <cx:pt idx="5">14.250055</cx:pt>
          <cx:pt idx="6">24.477304</cx:pt>
          <cx:pt idx="7">2.019968</cx:pt>
          <cx:pt idx="8">16.208818000000001</cx:pt>
          <cx:pt idx="9">16.208818000000001</cx:pt>
          <cx:pt idx="10">21.134333999999999</cx:pt>
          <cx:pt idx="11">25.972268</cx:pt>
          <cx:pt idx="12">25.972268</cx:pt>
          <cx:pt idx="13">63.472777000000001</cx:pt>
        </cx:lvl>
      </cx:numDim>
    </cx:data>
    <cx:data id="4">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Sheet1!$F$2:$F$15</cx:f>
        <cx:lvl ptCount="14" formatCode="G/標準">
          <cx:pt idx="0">3.133305</cx:pt>
          <cx:pt idx="1">14.948441000000001</cx:pt>
          <cx:pt idx="2">14.948441000000001</cx:pt>
          <cx:pt idx="3">17.337713999999998</cx:pt>
          <cx:pt idx="4">19.576661000000001</cx:pt>
          <cx:pt idx="5">19.576661000000001</cx:pt>
          <cx:pt idx="6">28.038426000000001</cx:pt>
          <cx:pt idx="7">3.5486339999999998</cx:pt>
          <cx:pt idx="8">25.283531</cx:pt>
          <cx:pt idx="9">25.283531</cx:pt>
          <cx:pt idx="10">29.332643000000001</cx:pt>
          <cx:pt idx="11">33.442362000000003</cx:pt>
          <cx:pt idx="12">33.442362000000003</cx:pt>
          <cx:pt idx="13">66.752162999999996</cx:pt>
        </cx:lvl>
      </cx:numDim>
    </cx:data>
    <cx:data id="5">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Sheet1!$G$2:$G$15</cx:f>
        <cx:lvl ptCount="14" formatCode="G/標準">
          <cx:pt idx="0">6.0562950000000004</cx:pt>
          <cx:pt idx="1">17.610776999999999</cx:pt>
          <cx:pt idx="2">17.610776999999999</cx:pt>
          <cx:pt idx="3">19.58737</cx:pt>
          <cx:pt idx="4">21.401018000000001</cx:pt>
          <cx:pt idx="5">21.401018000000001</cx:pt>
          <cx:pt idx="6">31.609466999999999</cx:pt>
          <cx:pt idx="7">11.003216999999999</cx:pt>
          <cx:pt idx="8">28.858233999999999</cx:pt>
          <cx:pt idx="9">28.858233999999999</cx:pt>
          <cx:pt idx="10">32.442526000000001</cx:pt>
          <cx:pt idx="11">36.326904999999996</cx:pt>
          <cx:pt idx="12">36.326904999999996</cx:pt>
          <cx:pt idx="13">71.973803000000004</cx:pt>
        </cx:lvl>
      </cx:numDim>
    </cx:data>
    <cx:data id="6">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Sheet1!$H$2:$H$15</cx:f>
        <cx:lvl ptCount="14" formatCode="G/標準">
          <cx:pt idx="0">6.5461999999999998</cx:pt>
          <cx:pt idx="1">20.177743</cx:pt>
          <cx:pt idx="2">20.177743</cx:pt>
          <cx:pt idx="3">22.757603</cx:pt>
          <cx:pt idx="4">24.841992000000001</cx:pt>
          <cx:pt idx="5">24.841992000000001</cx:pt>
          <cx:pt idx="6">34.342984000000001</cx:pt>
          <cx:pt idx="7">10.904949999999999</cx:pt>
          <cx:pt idx="8">31.135619999999999</cx:pt>
          <cx:pt idx="9">31.135619999999999</cx:pt>
          <cx:pt idx="10">36.397789000000003</cx:pt>
          <cx:pt idx="11">44.619005000000001</cx:pt>
          <cx:pt idx="12">44.619005000000001</cx:pt>
          <cx:pt idx="13">80.067408</cx:pt>
        </cx:lvl>
      </cx:numDim>
    </cx:data>
  </cx:chartData>
  <cx:chart>
    <cx:title pos="t" align="ctr" overlay="0">
      <cx:tx>
        <cx:rich>
          <a:bodyPr rot="0" spcFirstLastPara="1" vertOverflow="ellipsis" vert="horz" wrap="square" lIns="0" tIns="0" rIns="0" bIns="0" anchor="ctr" anchorCtr="1"/>
          <a:lstStyle/>
          <a:p>
            <a:pPr algn="ctr">
              <a:defRPr/>
            </a:pPr>
            <a:r>
              <a:rPr lang="en-US" altLang="ja-JP" dirty="0" smtClean="0"/>
              <a:t>Word Movers Distance </a:t>
            </a:r>
            <a:r>
              <a:rPr lang="ja-JP" altLang="en-US" dirty="0" smtClean="0"/>
              <a:t>ばらつき</a:t>
            </a:r>
            <a:endParaRPr lang="ja-JP" dirty="0"/>
          </a:p>
        </cx:rich>
      </cx:tx>
    </cx:title>
    <cx:plotArea>
      <cx:plotAreaRegion>
        <cx:series layoutId="boxWhisker" uniqueId="{F747117A-0496-40E0-A1E8-D5BDB054E884}">
          <cx:tx>
            <cx:txData>
              <cx:f>Sheet1!$B$1</cx:f>
              <cx:v>T1</cx:v>
            </cx:txData>
          </cx:tx>
          <cx:dataId val="0"/>
          <cx:layoutPr>
            <cx:statistics quartileMethod="exclusive"/>
          </cx:layoutPr>
        </cx:series>
        <cx:series layoutId="boxWhisker" uniqueId="{7DEC1365-9ED3-4AF2-BB9A-4FD9D90D8E2D}">
          <cx:tx>
            <cx:txData>
              <cx:f>Sheet1!$C$1</cx:f>
              <cx:v>T2</cx:v>
            </cx:txData>
          </cx:tx>
          <cx:dataId val="1"/>
          <cx:layoutPr>
            <cx:statistics quartileMethod="exclusive"/>
          </cx:layoutPr>
        </cx:series>
        <cx:series layoutId="boxWhisker" uniqueId="{3EA2E943-AC6D-480E-BF27-AA28598ADF86}">
          <cx:tx>
            <cx:txData>
              <cx:f>Sheet1!$D$1</cx:f>
              <cx:v>VST3</cx:v>
            </cx:txData>
          </cx:tx>
          <cx:dataId val="2"/>
          <cx:layoutPr>
            <cx:statistics quartileMethod="exclusive"/>
          </cx:layoutPr>
        </cx:series>
        <cx:series layoutId="boxWhisker" uniqueId="{07AA22C1-0EDF-436E-AB41-CF79206BAE62}">
          <cx:tx>
            <cx:txData>
              <cx:f>Sheet1!$E$1</cx:f>
              <cx:v>ST3</cx:v>
            </cx:txData>
          </cx:tx>
          <cx:dataId val="3"/>
          <cx:layoutPr>
            <cx:statistics quartileMethod="exclusive"/>
          </cx:layoutPr>
        </cx:series>
        <cx:series layoutId="boxWhisker" uniqueId="{DE6CF4D9-78C4-48A2-8394-8D4668E8018D}">
          <cx:tx>
            <cx:txData>
              <cx:f>Sheet1!$F$1</cx:f>
              <cx:v>MT3</cx:v>
            </cx:txData>
          </cx:tx>
          <cx:dataId val="4"/>
          <cx:layoutPr>
            <cx:statistics quartileMethod="exclusive"/>
          </cx:layoutPr>
        </cx:series>
        <cx:series layoutId="boxWhisker" uniqueId="{9853D6CD-487D-4494-8FD5-C5CB52813FB3}">
          <cx:tx>
            <cx:txData>
              <cx:f>Sheet1!$G$1</cx:f>
              <cx:v>WT3/T4</cx:v>
            </cx:txData>
          </cx:tx>
          <cx:dataId val="5"/>
          <cx:layoutPr>
            <cx:statistics quartileMethod="exclusive"/>
          </cx:layoutPr>
        </cx:series>
        <cx:series layoutId="boxWhisker" uniqueId="{38AABB1E-ED70-4FF2-8B4C-3E2F709F88F9}">
          <cx:tx>
            <cx:txData>
              <cx:f>Sheet1!$H$1</cx:f>
              <cx:v>FP</cx:v>
            </cx:txData>
          </cx:tx>
          <cx:dataId val="6"/>
          <cx:layoutPr>
            <cx:statistics quartileMethod="exclusive"/>
          </cx:layoutPr>
        </cx:series>
      </cx:plotAreaRegion>
      <cx:axis id="0">
        <cx:catScaling gapWidth="1"/>
        <cx:tickLabels/>
        <cx:txPr>
          <a:bodyPr rot="-60000000" spcFirstLastPara="1" vertOverflow="ellipsis" vert="horz" wrap="square" lIns="0" tIns="0" rIns="0" bIns="0" anchor="ctr" anchorCtr="1"/>
          <a:lstStyle/>
          <a:p>
            <a:pPr>
              <a:defRPr sz="2000"/>
            </a:pPr>
            <a:endParaRPr lang="ja-JP" sz="2000"/>
          </a:p>
        </cx:txPr>
      </cx:axis>
      <cx:axis id="1">
        <cx:valScaling/>
        <cx:majorGridlines/>
        <cx:tickLabels/>
        <cx:txPr>
          <a:bodyPr rot="-60000000" spcFirstLastPara="1" vertOverflow="ellipsis" vert="horz" wrap="square" lIns="0" tIns="0" rIns="0" bIns="0" anchor="ctr" anchorCtr="1"/>
          <a:lstStyle/>
          <a:p>
            <a:pPr>
              <a:defRPr sz="2000"/>
            </a:pPr>
            <a:endParaRPr lang="ja-JP" sz="2000"/>
          </a:p>
        </cx:txPr>
      </cx:axis>
    </cx:plotArea>
    <cx:legend pos="b" align="ctr" overlay="0">
      <cx:txPr>
        <a:bodyPr spcFirstLastPara="1" vertOverflow="ellipsis" wrap="square" lIns="0" tIns="0" rIns="0" bIns="0" anchor="ctr" anchorCtr="1"/>
        <a:lstStyle/>
        <a:p>
          <a:pPr>
            <a:defRPr sz="2000"/>
          </a:pPr>
          <a:endParaRPr lang="ja-JP" sz="2000"/>
        </a:p>
      </cx:txPr>
    </cx:legend>
  </cx:chart>
  <cx:clrMapOvr bg1="lt1" tx1="dk1" bg2="lt2" tx2="dk2" accent1="accent1" accent2="accent2" accent3="accent3" accent4="accent4" accent5="accent5" accent6="accent6" hlink="hlink" folHlink="folHlink"/>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Sheet1!$B$2:$B$29</cx:f>
        <cx:lvl ptCount="28" formatCode="G/標準">
          <cx:pt idx="0">0.61985599999999996</cx:pt>
          <cx:pt idx="1">0.86961200000000005</cx:pt>
          <cx:pt idx="2">0.86961200000000005</cx:pt>
          <cx:pt idx="3">0.89551199999999997</cx:pt>
          <cx:pt idx="4">0.90938699999999995</cx:pt>
          <cx:pt idx="5">0.90938699999999995</cx:pt>
          <cx:pt idx="6">0.94278399999999996</cx:pt>
          <cx:pt idx="7">1</cx:pt>
          <cx:pt idx="8">1</cx:pt>
          <cx:pt idx="9">1</cx:pt>
          <cx:pt idx="10">1</cx:pt>
          <cx:pt idx="11">1</cx:pt>
          <cx:pt idx="12">1</cx:pt>
          <cx:pt idx="13">1</cx:pt>
          <cx:pt idx="14">1</cx:pt>
          <cx:pt idx="15">1</cx:pt>
          <cx:pt idx="16">1</cx:pt>
          <cx:pt idx="17">1</cx:pt>
          <cx:pt idx="18">1</cx:pt>
          <cx:pt idx="19">1</cx:pt>
          <cx:pt idx="20">1</cx:pt>
          <cx:pt idx="21">1</cx:pt>
          <cx:pt idx="22">1</cx:pt>
          <cx:pt idx="23">1</cx:pt>
          <cx:pt idx="24">1</cx:pt>
          <cx:pt idx="25">1</cx:pt>
          <cx:pt idx="26">1</cx:pt>
          <cx:pt idx="27">1</cx:pt>
        </cx:lvl>
      </cx:numDim>
    </cx:data>
    <cx:data id="1">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Sheet1!$C$2:$C$29</cx:f>
        <cx:lvl ptCount="28" formatCode="G/標準">
          <cx:pt idx="0">0.47375</cx:pt>
          <cx:pt idx="1">0.73501899999999998</cx:pt>
          <cx:pt idx="2">0.73501899999999998</cx:pt>
          <cx:pt idx="3">0.77421200000000001</cx:pt>
          <cx:pt idx="4">0.81751300000000005</cx:pt>
          <cx:pt idx="5">0.81751300000000005</cx:pt>
          <cx:pt idx="6">0.92018200000000006</cx:pt>
          <cx:pt idx="7">0.879664</cx:pt>
          <cx:pt idx="8">0.98981600000000003</cx:pt>
          <cx:pt idx="9">0.98981600000000003</cx:pt>
          <cx:pt idx="10">0.98981600000000003</cx:pt>
          <cx:pt idx="11">1</cx:pt>
          <cx:pt idx="12">1</cx:pt>
          <cx:pt idx="13">1</cx:pt>
          <cx:pt idx="14">0.78534800000000005</cx:pt>
          <cx:pt idx="15">0.98113799999999995</cx:pt>
          <cx:pt idx="16">0.98113799999999995</cx:pt>
          <cx:pt idx="17">0.98619400000000002</cx:pt>
          <cx:pt idx="18">1</cx:pt>
          <cx:pt idx="19">1</cx:pt>
          <cx:pt idx="20">1</cx:pt>
          <cx:pt idx="21">0.59229799999999999</cx:pt>
          <cx:pt idx="22">0.89765600000000001</cx:pt>
          <cx:pt idx="23">0.89765600000000001</cx:pt>
          <cx:pt idx="24">0.92694100000000001</cx:pt>
          <cx:pt idx="25">1</cx:pt>
          <cx:pt idx="26">1</cx:pt>
          <cx:pt idx="27">1</cx:pt>
        </cx:lvl>
      </cx:numDim>
    </cx:data>
    <cx:data id="2">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Sheet1!$D$2:$D$29</cx:f>
        <cx:lvl ptCount="28" formatCode="G/標準">
          <cx:pt idx="0">0.31487399999999999</cx:pt>
          <cx:pt idx="1">0.65873999999999999</cx:pt>
          <cx:pt idx="2">0.65873999999999999</cx:pt>
          <cx:pt idx="3">0.765046</cx:pt>
          <cx:pt idx="4">0.83639600000000003</cx:pt>
          <cx:pt idx="5">0.83639600000000003</cx:pt>
          <cx:pt idx="6">0.932917</cx:pt>
          <cx:pt idx="7">0.80451799999999996</cx:pt>
          <cx:pt idx="8">0.96501899999999996</cx:pt>
          <cx:pt idx="9">0.96501899999999996</cx:pt>
          <cx:pt idx="10">0.98850899999999997</cx:pt>
          <cx:pt idx="11">0.99785000000000001</cx:pt>
          <cx:pt idx="12">0.99785000000000001</cx:pt>
          <cx:pt idx="13">1</cx:pt>
          <cx:pt idx="14">0.47125899999999998</cx:pt>
          <cx:pt idx="15">0.93412799999999996</cx:pt>
          <cx:pt idx="16">0.93412799999999996</cx:pt>
          <cx:pt idx="17">0.98511199999999999</cx:pt>
          <cx:pt idx="18">0.99763900000000005</cx:pt>
          <cx:pt idx="19">0.99763900000000005</cx:pt>
          <cx:pt idx="20">1</cx:pt>
          <cx:pt idx="21">0.50855600000000001</cx:pt>
          <cx:pt idx="22">0.83502799999999999</cx:pt>
          <cx:pt idx="23">0.83502799999999999</cx:pt>
          <cx:pt idx="24">0.93160500000000002</cx:pt>
          <cx:pt idx="25">0.99215699999999996</cx:pt>
          <cx:pt idx="26">0.99215699999999996</cx:pt>
          <cx:pt idx="27">1</cx:pt>
        </cx:lvl>
      </cx:numDim>
    </cx:data>
    <cx:data id="3">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Sheet1!$E$2:$E$29</cx:f>
        <cx:lvl ptCount="28" formatCode="G/標準">
          <cx:pt idx="0">-0.103452</cx:pt>
          <cx:pt idx="1">0.36524800000000002</cx:pt>
          <cx:pt idx="2">0.36524800000000002</cx:pt>
          <cx:pt idx="3">0.49407099999999998</cx:pt>
          <cx:pt idx="4">0.63955799999999996</cx:pt>
          <cx:pt idx="5">0.63955799999999996</cx:pt>
          <cx:pt idx="6">0.94259000000000004</cx:pt>
          <cx:pt idx="7">0.39968500000000001</cx:pt>
          <cx:pt idx="8">0.82336699999999996</cx:pt>
          <cx:pt idx="9">0.82336699999999996</cx:pt>
          <cx:pt idx="10">0.88771699999999998</cx:pt>
          <cx:pt idx="11">0.92803000000000002</cx:pt>
          <cx:pt idx="12">0.92803000000000002</cx:pt>
          <cx:pt idx="13">0.99751199999999995</cx:pt>
          <cx:pt idx="14">0.21165300000000001</cx:pt>
          <cx:pt idx="15">0.77373400000000003</cx:pt>
          <cx:pt idx="16">0.77373400000000003</cx:pt>
          <cx:pt idx="17">0.84956100000000001</cx:pt>
          <cx:pt idx="18">0.91221399999999997</cx:pt>
          <cx:pt idx="19">0.91221399999999997</cx:pt>
          <cx:pt idx="20">0.999089</cx:pt>
          <cx:pt idx="21">0.044933000000000001</cx:pt>
          <cx:pt idx="22">0.50681299999999996</cx:pt>
          <cx:pt idx="23">0.50681299999999996</cx:pt>
          <cx:pt idx="24">0.63084399999999996</cx:pt>
          <cx:pt idx="25">0.75343099999999996</cx:pt>
          <cx:pt idx="26">0.75343099999999996</cx:pt>
          <cx:pt idx="27">0.99301899999999999</cx:pt>
        </cx:lvl>
      </cx:numDim>
    </cx:data>
    <cx:data id="4">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Sheet1!$F$2:$F$29</cx:f>
        <cx:lvl ptCount="28" formatCode="G/標準">
          <cx:pt idx="0">-0.202625</cx:pt>
          <cx:pt idx="1">0.19714100000000001</cx:pt>
          <cx:pt idx="2">0.19714100000000001</cx:pt>
          <cx:pt idx="3">0.30483399999999999</cx:pt>
          <cx:pt idx="4">0.42505100000000001</cx:pt>
          <cx:pt idx="5">0.42505100000000001</cx:pt>
          <cx:pt idx="6">0.86793200000000004</cx:pt>
          <cx:pt idx="7">-0.047361</cx:pt>
          <cx:pt idx="8">0.68805000000000005</cx:pt>
          <cx:pt idx="9">0.68805000000000005</cx:pt>
          <cx:pt idx="10">0.77110400000000001</cx:pt>
          <cx:pt idx="11">0.84336</cx:pt>
          <cx:pt idx="12">0.84336</cx:pt>
          <cx:pt idx="13">0.98629900000000004</cx:pt>
          <cx:pt idx="14">-0.048876999999999997</cx:pt>
          <cx:pt idx="15">0.63969699999999996</cx:pt>
          <cx:pt idx="16">0.63969699999999996</cx:pt>
          <cx:pt idx="17">0.74157700000000004</cx:pt>
          <cx:pt idx="18">0.82523299999999999</cx:pt>
          <cx:pt idx="19">0.82523299999999999</cx:pt>
          <cx:pt idx="20">0.99230799999999997</cx:pt>
          <cx:pt idx="21">0</cx:pt>
          <cx:pt idx="22">0.29883999999999999</cx:pt>
          <cx:pt idx="23">0.29883999999999999</cx:pt>
          <cx:pt idx="24">0.41743599999999997</cx:pt>
          <cx:pt idx="25">0.53723200000000004</cx:pt>
          <cx:pt idx="26">0.53723200000000004</cx:pt>
          <cx:pt idx="27">0.959596</cx:pt>
        </cx:lvl>
      </cx:numDim>
    </cx:data>
    <cx:data id="5">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Sheet1!$G$2:$G$29</cx:f>
        <cx:lvl ptCount="28" formatCode="G/標準">
          <cx:pt idx="0">-0.22157299999999999</cx:pt>
          <cx:pt idx="1">0.15324399999999999</cx:pt>
          <cx:pt idx="2">0.15324399999999999</cx:pt>
          <cx:pt idx="3">0.24315700000000001</cx:pt>
          <cx:pt idx="4">0.34239700000000001</cx:pt>
          <cx:pt idx="5">0.34239700000000001</cx:pt>
          <cx:pt idx="6">0.82408499999999996</cx:pt>
          <cx:pt idx="7">-0.22205</cx:pt>
          <cx:pt idx="8">0.615842</cx:pt>
          <cx:pt idx="9">0.615842</cx:pt>
          <cx:pt idx="10">0.70430199999999998</cx:pt>
          <cx:pt idx="11">0.78270399999999996</cx:pt>
          <cx:pt idx="12">0.78270399999999996</cx:pt>
          <cx:pt idx="13">0.97799400000000003</cx:pt>
          <cx:pt idx="14">-0.12013</cx:pt>
          <cx:pt idx="15">0.579017</cx:pt>
          <cx:pt idx="16">0.579017</cx:pt>
          <cx:pt idx="17">0.68555100000000002</cx:pt>
          <cx:pt idx="18">0.77304200000000001</cx:pt>
          <cx:pt idx="19">0.77304200000000001</cx:pt>
          <cx:pt idx="20">0.98859300000000006</cx:pt>
          <cx:pt idx="21">0</cx:pt>
          <cx:pt idx="22">0.234292</cx:pt>
          <cx:pt idx="23">0.234292</cx:pt>
          <cx:pt idx="24">0.32834099999999999</cx:pt>
          <cx:pt idx="25">0.43195099999999997</cx:pt>
          <cx:pt idx="26">0.43195099999999997</cx:pt>
          <cx:pt idx="27">0.96223599999999998</cx:pt>
        </cx:lvl>
      </cx:numDim>
    </cx:data>
    <cx:data id="6">
      <cx:strDim type="cat">
        <cx:f>Sheet1!$A$2:$A$29</cx:f>
        <cx:lvl ptCount="28">
          <cx:pt idx="0">Doc2Vec</cx:pt>
          <cx:pt idx="1">Doc2Vec</cx:pt>
          <cx:pt idx="2">Doc2Vec</cx:pt>
          <cx:pt idx="3">Doc2Vec</cx:pt>
          <cx:pt idx="4">Doc2Vec</cx:pt>
          <cx:pt idx="5">Doc2Vec</cx:pt>
          <cx:pt idx="6">Doc2Vec</cx:pt>
          <cx:pt idx="7">w2v-avg</cx:pt>
          <cx:pt idx="8">w2v-avg</cx:pt>
          <cx:pt idx="9">w2v-avg</cx:pt>
          <cx:pt idx="10">w2v-avg</cx:pt>
          <cx:pt idx="11">w2v-avg</cx:pt>
          <cx:pt idx="12">w2v-avg</cx:pt>
          <cx:pt idx="13">w2v-avg</cx:pt>
          <cx:pt idx="14">ft-avg</cx:pt>
          <cx:pt idx="15">ft-avg</cx:pt>
          <cx:pt idx="16">ft-avg</cx:pt>
          <cx:pt idx="17">ft-avg</cx:pt>
          <cx:pt idx="18">ft-avg</cx:pt>
          <cx:pt idx="19">ft-avg</cx:pt>
          <cx:pt idx="20">ft-avg</cx:pt>
          <cx:pt idx="21">BoW</cx:pt>
          <cx:pt idx="22">BoW</cx:pt>
          <cx:pt idx="23">BoW</cx:pt>
          <cx:pt idx="24">BoW</cx:pt>
          <cx:pt idx="25">BoW</cx:pt>
          <cx:pt idx="26">BoW</cx:pt>
          <cx:pt idx="27">BoW</cx:pt>
        </cx:lvl>
      </cx:strDim>
      <cx:numDim type="val">
        <cx:f>Sheet1!$H$2:$H$29</cx:f>
        <cx:lvl ptCount="28" formatCode="G/標準">
          <cx:pt idx="0">-0.19406899999999999</cx:pt>
          <cx:pt idx="1">0.12959000000000001</cx:pt>
          <cx:pt idx="2">0.12959000000000001</cx:pt>
          <cx:pt idx="3">0.21030199999999999</cx:pt>
          <cx:pt idx="4">0.29501899999999998</cx:pt>
          <cx:pt idx="5">0.29501899999999998</cx:pt>
          <cx:pt idx="6">0.75521199999999999</cx:pt>
          <cx:pt idx="7">-0.270814</cx:pt>
          <cx:pt idx="8">0.42557800000000001</cx:pt>
          <cx:pt idx="9">0.42557800000000001</cx:pt>
          <cx:pt idx="10">0.58186199999999999</cx:pt>
          <cx:pt idx="11">0.70098400000000005</cx:pt>
          <cx:pt idx="12">0.70098400000000005</cx:pt>
          <cx:pt idx="13">0.96774899999999997</cx:pt>
          <cx:pt idx="14">-0.188939</cx:pt>
          <cx:pt idx="15">0.34187699999999999</cx:pt>
          <cx:pt idx="16">0.34187699999999999</cx:pt>
          <cx:pt idx="17">0.54829899999999998</cx:pt>
          <cx:pt idx="18">0.70077900000000004</cx:pt>
          <cx:pt idx="19">0.70077900000000004</cx:pt>
          <cx:pt idx="20">0.96217299999999994</cx:pt>
          <cx:pt idx="21">0</cx:pt>
          <cx:pt idx="22">0.079049999999999995</cx:pt>
          <cx:pt idx="23">0.079049999999999995</cx:pt>
          <cx:pt idx="24">0.186612</cx:pt>
          <cx:pt idx="25">0.33568399999999998</cx:pt>
          <cx:pt idx="26">0.33568399999999998</cx:pt>
          <cx:pt idx="27">0.91772100000000001</cx:pt>
        </cx:lvl>
      </cx:numDim>
    </cx:data>
  </cx:chartData>
  <cx:chart>
    <cx:title pos="t" align="ctr" overlay="0">
      <cx:tx>
        <cx:rich>
          <a:bodyPr rot="0" spcFirstLastPara="1" vertOverflow="ellipsis" vert="horz" wrap="square" lIns="0" tIns="0" rIns="0" bIns="0" anchor="ctr" anchorCtr="1"/>
          <a:lstStyle/>
          <a:p>
            <a:pPr algn="ctr">
              <a:defRPr/>
            </a:pPr>
            <a:r>
              <a:rPr lang="ja-JP" altLang="en-US" dirty="0" smtClean="0"/>
              <a:t>コサイン類似度 ばらつき</a:t>
            </a:r>
            <a:endParaRPr lang="ja-JP" dirty="0"/>
          </a:p>
        </cx:rich>
      </cx:tx>
    </cx:title>
    <cx:plotArea>
      <cx:plotAreaRegion>
        <cx:series layoutId="boxWhisker" uniqueId="{97B69C50-4514-49FF-933C-B165577CC4D6}">
          <cx:tx>
            <cx:txData>
              <cx:f>Sheet1!$B$1</cx:f>
              <cx:v>T1</cx:v>
            </cx:txData>
          </cx:tx>
          <cx:dataId val="0"/>
          <cx:layoutPr>
            <cx:statistics quartileMethod="exclusive"/>
          </cx:layoutPr>
        </cx:series>
        <cx:series layoutId="boxWhisker" uniqueId="{DF2307BB-B2CA-43A9-9FD2-37875E709515}">
          <cx:tx>
            <cx:txData>
              <cx:f>Sheet1!$C$1</cx:f>
              <cx:v>T2</cx:v>
            </cx:txData>
          </cx:tx>
          <cx:dataId val="1"/>
          <cx:layoutPr>
            <cx:statistics quartileMethod="exclusive"/>
          </cx:layoutPr>
        </cx:series>
        <cx:series layoutId="boxWhisker" uniqueId="{CB9BC1DC-808C-4BAF-8FCD-92551C4B4137}">
          <cx:tx>
            <cx:txData>
              <cx:f>Sheet1!$D$1</cx:f>
              <cx:v>VST3</cx:v>
            </cx:txData>
          </cx:tx>
          <cx:dataId val="2"/>
          <cx:layoutPr>
            <cx:statistics quartileMethod="exclusive"/>
          </cx:layoutPr>
        </cx:series>
        <cx:series layoutId="boxWhisker" uniqueId="{3AEF55AB-1380-42C0-86F3-142F376A9847}">
          <cx:tx>
            <cx:txData>
              <cx:f>Sheet1!$E$1</cx:f>
              <cx:v>ST3</cx:v>
            </cx:txData>
          </cx:tx>
          <cx:dataId val="3"/>
          <cx:layoutPr>
            <cx:statistics quartileMethod="exclusive"/>
          </cx:layoutPr>
        </cx:series>
        <cx:series layoutId="boxWhisker" uniqueId="{4F82FEDB-5DFC-456A-B997-07B6255D912E}">
          <cx:tx>
            <cx:txData>
              <cx:f>Sheet1!$F$1</cx:f>
              <cx:v>MT3</cx:v>
            </cx:txData>
          </cx:tx>
          <cx:dataId val="4"/>
          <cx:layoutPr>
            <cx:statistics quartileMethod="exclusive"/>
          </cx:layoutPr>
        </cx:series>
        <cx:series layoutId="boxWhisker" uniqueId="{62DE85E5-F6C8-4C94-911F-92686B8B94C5}">
          <cx:tx>
            <cx:txData>
              <cx:f>Sheet1!$G$1</cx:f>
              <cx:v>WT3/T4</cx:v>
            </cx:txData>
          </cx:tx>
          <cx:dataId val="5"/>
          <cx:layoutPr>
            <cx:statistics quartileMethod="exclusive"/>
          </cx:layoutPr>
        </cx:series>
        <cx:series layoutId="boxWhisker" uniqueId="{46284AED-36CF-49B2-BDA7-5F453D3853CA}">
          <cx:tx>
            <cx:txData>
              <cx:f>Sheet1!$H$1</cx:f>
              <cx:v>FP</cx:v>
            </cx:txData>
          </cx:tx>
          <cx:dataId val="6"/>
          <cx:layoutPr>
            <cx:statistics quartileMethod="exclusive"/>
          </cx:layoutPr>
        </cx:series>
      </cx:plotAreaRegion>
      <cx:axis id="0">
        <cx:catScaling gapWidth="1"/>
        <cx:tickLabels/>
        <cx:txPr>
          <a:bodyPr rot="-60000000" spcFirstLastPara="1" vertOverflow="ellipsis" vert="horz" wrap="square" lIns="0" tIns="0" rIns="0" bIns="0" anchor="ctr" anchorCtr="1"/>
          <a:lstStyle/>
          <a:p>
            <a:pPr>
              <a:defRPr sz="2000"/>
            </a:pPr>
            <a:endParaRPr lang="ja-JP" sz="2000"/>
          </a:p>
        </cx:txPr>
      </cx:axis>
      <cx:axis id="1">
        <cx:valScaling max="1" min="-0.20000000000000001"/>
        <cx:majorGridlines/>
        <cx:tickLabels/>
        <cx:txPr>
          <a:bodyPr rot="-60000000" spcFirstLastPara="1" vertOverflow="ellipsis" vert="horz" wrap="square" lIns="0" tIns="0" rIns="0" bIns="0" anchor="ctr" anchorCtr="1"/>
          <a:lstStyle/>
          <a:p>
            <a:pPr>
              <a:defRPr sz="2000"/>
            </a:pPr>
            <a:endParaRPr lang="ja-JP" sz="2000"/>
          </a:p>
        </cx:txPr>
      </cx:axis>
    </cx:plotArea>
    <cx:legend pos="b" align="ctr" overlay="0">
      <cx:txPr>
        <a:bodyPr spcFirstLastPara="1" vertOverflow="ellipsis" wrap="square" lIns="0" tIns="0" rIns="0" bIns="0" anchor="ctr" anchorCtr="1"/>
        <a:lstStyle/>
        <a:p>
          <a:pPr>
            <a:defRPr sz="2000"/>
          </a:pPr>
          <a:endParaRPr lang="ja-JP" sz="2000"/>
        </a:p>
      </cx:txPr>
    </cx:legend>
  </cx:chart>
  <cx:clrMapOvr bg1="lt1" tx1="dk1" bg2="lt2" tx2="dk2" accent1="accent1" accent2="accent2" accent3="accent3" accent4="accent4" accent5="accent5" accent6="accent6" hlink="hlink" folHlink="folHlink"/>
</cx:chartSpace>
</file>

<file path=ppt/charts/chartEx4.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Sheet1!$B$2:$B$15</cx:f>
        <cx:lvl ptCount="14" formatCode="G/標準">
          <cx:pt idx="0">0</cx:pt>
          <cx:pt idx="1">0</cx:pt>
          <cx:pt idx="2">0</cx:pt>
          <cx:pt idx="3">0</cx:pt>
          <cx:pt idx="4">0</cx:pt>
          <cx:pt idx="5">0</cx:pt>
          <cx:pt idx="6">0</cx:pt>
          <cx:pt idx="7">0</cx:pt>
          <cx:pt idx="8">0</cx:pt>
          <cx:pt idx="9">0</cx:pt>
          <cx:pt idx="10">0</cx:pt>
          <cx:pt idx="11">0</cx:pt>
          <cx:pt idx="12">0</cx:pt>
          <cx:pt idx="13">0</cx:pt>
        </cx:lvl>
      </cx:numDim>
    </cx:data>
    <cx:data id="1">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Sheet1!$C$2:$C$15</cx:f>
        <cx:lvl ptCount="14" formatCode="G/標準">
          <cx:pt idx="0">0</cx:pt>
          <cx:pt idx="1">0</cx:pt>
          <cx:pt idx="2">0</cx:pt>
          <cx:pt idx="3">1.6038429999999999</cx:pt>
          <cx:pt idx="4">1.9948760000000001</cx:pt>
          <cx:pt idx="5">1.9948760000000001</cx:pt>
          <cx:pt idx="6">9.6740650000000006</cx:pt>
          <cx:pt idx="7">0</cx:pt>
          <cx:pt idx="8">0</cx:pt>
          <cx:pt idx="9">0</cx:pt>
          <cx:pt idx="10">4.392074</cx:pt>
          <cx:pt idx="11">4.392074</cx:pt>
          <cx:pt idx="12">4.392074</cx:pt>
          <cx:pt idx="13">16.941527000000001</cx:pt>
        </cx:lvl>
      </cx:numDim>
    </cx:data>
    <cx:data id="2">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Sheet1!$D$2:$D$15</cx:f>
        <cx:lvl ptCount="14" formatCode="G/標準">
          <cx:pt idx="0">0</cx:pt>
          <cx:pt idx="1">0.85641100000000003</cx:pt>
          <cx:pt idx="2">0.85641100000000003</cx:pt>
          <cx:pt idx="3">2.6200929999999998</cx:pt>
          <cx:pt idx="4">5.043736</cx:pt>
          <cx:pt idx="5">5.043736</cx:pt>
          <cx:pt idx="6">12.853068</cx:pt>
          <cx:pt idx="7">0</cx:pt>
          <cx:pt idx="8">1.654039</cx:pt>
          <cx:pt idx="9">1.654039</cx:pt>
          <cx:pt idx="10">4.6868790000000002</cx:pt>
          <cx:pt idx="11">9.6338699999999999</cx:pt>
          <cx:pt idx="12">9.6338699999999999</cx:pt>
          <cx:pt idx="13">26.885829999999999</cx:pt>
        </cx:lvl>
      </cx:numDim>
    </cx:data>
    <cx:data id="3">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Sheet1!$E$2:$E$15</cx:f>
        <cx:lvl ptCount="14" formatCode="G/標準">
          <cx:pt idx="0">1.309761</cx:pt>
          <cx:pt idx="1">9.4758300000000002</cx:pt>
          <cx:pt idx="2">9.4758300000000002</cx:pt>
          <cx:pt idx="3">11.871807</cx:pt>
          <cx:pt idx="4">14.250055</cx:pt>
          <cx:pt idx="5">14.250055</cx:pt>
          <cx:pt idx="6">24.477304</cx:pt>
          <cx:pt idx="7">2.019968</cx:pt>
          <cx:pt idx="8">16.208818000000001</cx:pt>
          <cx:pt idx="9">16.208818000000001</cx:pt>
          <cx:pt idx="10">21.134333999999999</cx:pt>
          <cx:pt idx="11">25.972268</cx:pt>
          <cx:pt idx="12">25.972268</cx:pt>
          <cx:pt idx="13">63.472777000000001</cx:pt>
        </cx:lvl>
      </cx:numDim>
    </cx:data>
    <cx:data id="4">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Sheet1!$F$2:$F$15</cx:f>
        <cx:lvl ptCount="14" formatCode="G/標準">
          <cx:pt idx="0">3.133305</cx:pt>
          <cx:pt idx="1">14.948441000000001</cx:pt>
          <cx:pt idx="2">14.948441000000001</cx:pt>
          <cx:pt idx="3">17.337713999999998</cx:pt>
          <cx:pt idx="4">19.576661000000001</cx:pt>
          <cx:pt idx="5">19.576661000000001</cx:pt>
          <cx:pt idx="6">28.038426000000001</cx:pt>
          <cx:pt idx="7">3.5486339999999998</cx:pt>
          <cx:pt idx="8">25.283531</cx:pt>
          <cx:pt idx="9">25.283531</cx:pt>
          <cx:pt idx="10">29.332643000000001</cx:pt>
          <cx:pt idx="11">33.442362000000003</cx:pt>
          <cx:pt idx="12">33.442362000000003</cx:pt>
          <cx:pt idx="13">66.752162999999996</cx:pt>
        </cx:lvl>
      </cx:numDim>
    </cx:data>
    <cx:data id="5">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Sheet1!$G$2:$G$15</cx:f>
        <cx:lvl ptCount="14" formatCode="G/標準">
          <cx:pt idx="0">6.0562950000000004</cx:pt>
          <cx:pt idx="1">17.610776999999999</cx:pt>
          <cx:pt idx="2">17.610776999999999</cx:pt>
          <cx:pt idx="3">19.58737</cx:pt>
          <cx:pt idx="4">21.401018000000001</cx:pt>
          <cx:pt idx="5">21.401018000000001</cx:pt>
          <cx:pt idx="6">31.609466999999999</cx:pt>
          <cx:pt idx="7">11.003216999999999</cx:pt>
          <cx:pt idx="8">28.858233999999999</cx:pt>
          <cx:pt idx="9">28.858233999999999</cx:pt>
          <cx:pt idx="10">32.442526000000001</cx:pt>
          <cx:pt idx="11">36.326904999999996</cx:pt>
          <cx:pt idx="12">36.326904999999996</cx:pt>
          <cx:pt idx="13">71.973803000000004</cx:pt>
        </cx:lvl>
      </cx:numDim>
    </cx:data>
    <cx:data id="6">
      <cx:strDim type="cat">
        <cx:f>Sheet1!$A$2:$A$15</cx:f>
        <cx:lvl ptCount="14">
          <cx:pt idx="0">word2vec</cx:pt>
          <cx:pt idx="1">word2vec</cx:pt>
          <cx:pt idx="2">word2vec</cx:pt>
          <cx:pt idx="3">word2vec</cx:pt>
          <cx:pt idx="4">word2vec</cx:pt>
          <cx:pt idx="5">word2vec</cx:pt>
          <cx:pt idx="6">word2vec</cx:pt>
          <cx:pt idx="7">FastText</cx:pt>
          <cx:pt idx="8">FastText</cx:pt>
          <cx:pt idx="9">FastText</cx:pt>
          <cx:pt idx="10">FastText</cx:pt>
          <cx:pt idx="11">FastText</cx:pt>
          <cx:pt idx="12">FastText</cx:pt>
          <cx:pt idx="13">FastText</cx:pt>
        </cx:lvl>
      </cx:strDim>
      <cx:numDim type="val">
        <cx:f>Sheet1!$H$2:$H$15</cx:f>
        <cx:lvl ptCount="14" formatCode="G/標準">
          <cx:pt idx="0">6.5461999999999998</cx:pt>
          <cx:pt idx="1">20.177743</cx:pt>
          <cx:pt idx="2">20.177743</cx:pt>
          <cx:pt idx="3">22.757603</cx:pt>
          <cx:pt idx="4">24.841992000000001</cx:pt>
          <cx:pt idx="5">24.841992000000001</cx:pt>
          <cx:pt idx="6">34.342984000000001</cx:pt>
          <cx:pt idx="7">10.904949999999999</cx:pt>
          <cx:pt idx="8">31.135619999999999</cx:pt>
          <cx:pt idx="9">31.135619999999999</cx:pt>
          <cx:pt idx="10">36.397789000000003</cx:pt>
          <cx:pt idx="11">44.619005000000001</cx:pt>
          <cx:pt idx="12">44.619005000000001</cx:pt>
          <cx:pt idx="13">80.067408</cx:pt>
        </cx:lvl>
      </cx:numDim>
    </cx:data>
  </cx:chartData>
  <cx:chart>
    <cx:title pos="t" align="ctr" overlay="0">
      <cx:tx>
        <cx:rich>
          <a:bodyPr rot="0" spcFirstLastPara="1" vertOverflow="ellipsis" vert="horz" wrap="square" lIns="0" tIns="0" rIns="0" bIns="0" anchor="ctr" anchorCtr="1"/>
          <a:lstStyle/>
          <a:p>
            <a:pPr algn="ctr">
              <a:defRPr/>
            </a:pPr>
            <a:r>
              <a:rPr lang="en-US" altLang="ja-JP" dirty="0" smtClean="0"/>
              <a:t>Word Movers Distance </a:t>
            </a:r>
            <a:r>
              <a:rPr lang="ja-JP" altLang="en-US" dirty="0" smtClean="0"/>
              <a:t>ばらつき</a:t>
            </a:r>
            <a:endParaRPr lang="ja-JP" dirty="0"/>
          </a:p>
        </cx:rich>
      </cx:tx>
    </cx:title>
    <cx:plotArea>
      <cx:plotAreaRegion>
        <cx:series layoutId="boxWhisker" uniqueId="{F747117A-0496-40E0-A1E8-D5BDB054E884}">
          <cx:tx>
            <cx:txData>
              <cx:f>Sheet1!$B$1</cx:f>
              <cx:v>T1</cx:v>
            </cx:txData>
          </cx:tx>
          <cx:dataId val="0"/>
          <cx:layoutPr>
            <cx:statistics quartileMethod="exclusive"/>
          </cx:layoutPr>
        </cx:series>
        <cx:series layoutId="boxWhisker" uniqueId="{7DEC1365-9ED3-4AF2-BB9A-4FD9D90D8E2D}">
          <cx:tx>
            <cx:txData>
              <cx:f>Sheet1!$C$1</cx:f>
              <cx:v>T2</cx:v>
            </cx:txData>
          </cx:tx>
          <cx:dataId val="1"/>
          <cx:layoutPr>
            <cx:statistics quartileMethod="exclusive"/>
          </cx:layoutPr>
        </cx:series>
        <cx:series layoutId="boxWhisker" uniqueId="{3EA2E943-AC6D-480E-BF27-AA28598ADF86}">
          <cx:tx>
            <cx:txData>
              <cx:f>Sheet1!$D$1</cx:f>
              <cx:v>VST3</cx:v>
            </cx:txData>
          </cx:tx>
          <cx:dataId val="2"/>
          <cx:layoutPr>
            <cx:statistics quartileMethod="exclusive"/>
          </cx:layoutPr>
        </cx:series>
        <cx:series layoutId="boxWhisker" uniqueId="{07AA22C1-0EDF-436E-AB41-CF79206BAE62}">
          <cx:tx>
            <cx:txData>
              <cx:f>Sheet1!$E$1</cx:f>
              <cx:v>ST3</cx:v>
            </cx:txData>
          </cx:tx>
          <cx:dataId val="3"/>
          <cx:layoutPr>
            <cx:statistics quartileMethod="exclusive"/>
          </cx:layoutPr>
        </cx:series>
        <cx:series layoutId="boxWhisker" uniqueId="{DE6CF4D9-78C4-48A2-8394-8D4668E8018D}">
          <cx:tx>
            <cx:txData>
              <cx:f>Sheet1!$F$1</cx:f>
              <cx:v>MT3</cx:v>
            </cx:txData>
          </cx:tx>
          <cx:dataId val="4"/>
          <cx:layoutPr>
            <cx:statistics quartileMethod="exclusive"/>
          </cx:layoutPr>
        </cx:series>
        <cx:series layoutId="boxWhisker" uniqueId="{9853D6CD-487D-4494-8FD5-C5CB52813FB3}">
          <cx:tx>
            <cx:txData>
              <cx:f>Sheet1!$G$1</cx:f>
              <cx:v>WT3/T4</cx:v>
            </cx:txData>
          </cx:tx>
          <cx:dataId val="5"/>
          <cx:layoutPr>
            <cx:statistics quartileMethod="exclusive"/>
          </cx:layoutPr>
        </cx:series>
        <cx:series layoutId="boxWhisker" uniqueId="{38AABB1E-ED70-4FF2-8B4C-3E2F709F88F9}">
          <cx:tx>
            <cx:txData>
              <cx:f>Sheet1!$H$1</cx:f>
              <cx:v>FP</cx:v>
            </cx:txData>
          </cx:tx>
          <cx:dataId val="6"/>
          <cx:layoutPr>
            <cx:statistics quartileMethod="exclusive"/>
          </cx:layoutPr>
        </cx:series>
      </cx:plotAreaRegion>
      <cx:axis id="0">
        <cx:catScaling gapWidth="1"/>
        <cx:tickLabels/>
        <cx:txPr>
          <a:bodyPr rot="-60000000" spcFirstLastPara="1" vertOverflow="ellipsis" vert="horz" wrap="square" lIns="0" tIns="0" rIns="0" bIns="0" anchor="ctr" anchorCtr="1"/>
          <a:lstStyle/>
          <a:p>
            <a:pPr>
              <a:defRPr sz="2000"/>
            </a:pPr>
            <a:endParaRPr lang="ja-JP" sz="2000"/>
          </a:p>
        </cx:txPr>
      </cx:axis>
      <cx:axis id="1">
        <cx:valScaling/>
        <cx:majorGridlines/>
        <cx:tickLabels/>
        <cx:txPr>
          <a:bodyPr rot="-60000000" spcFirstLastPara="1" vertOverflow="ellipsis" vert="horz" wrap="square" lIns="0" tIns="0" rIns="0" bIns="0" anchor="ctr" anchorCtr="1"/>
          <a:lstStyle/>
          <a:p>
            <a:pPr>
              <a:defRPr sz="2000"/>
            </a:pPr>
            <a:endParaRPr lang="ja-JP" sz="2000"/>
          </a:p>
        </cx:txPr>
      </cx:axis>
    </cx:plotArea>
    <cx:legend pos="b" align="ctr" overlay="0">
      <cx:txPr>
        <a:bodyPr spcFirstLastPara="1" vertOverflow="ellipsis" wrap="square" lIns="0" tIns="0" rIns="0" bIns="0" anchor="ctr" anchorCtr="1"/>
        <a:lstStyle/>
        <a:p>
          <a:pPr>
            <a:defRPr sz="2000"/>
          </a:pPr>
          <a:endParaRPr lang="ja-JP" sz="2000"/>
        </a:p>
      </cx:txPr>
    </cx:legend>
  </cx:chart>
  <cx:clrMapOvr bg1="lt1" tx1="dk1" bg2="lt2" tx2="dk2" accent1="accent1" accent2="accent2" accent3="accent3" accent4="accent4" accent5="accent5" accent6="accent6" hlink="hlink" folHlink="folHlink"/>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bodyPr rot="-60000000" vert="horz"/>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bodyPr rot="-60000000" vert="horz"/>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bodyPr rot="-60000000" vert="horz"/>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bodyPr rot="-60000000" vert="horz"/>
  </cs:valueAxis>
  <cs:wall>
    <cs:lnRef idx="0"/>
    <cs:fillRef idx="0"/>
    <cs:effectRef idx="0"/>
    <cs:fontRef idx="minor">
      <a:schemeClr val="tx1"/>
    </cs:fontRef>
  </cs:wall>
</cs:chartStyle>
</file>

<file path=ppt/drawings/_rels/vmlDrawing1.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511989" cy="426026"/>
          </a:xfrm>
          <a:prstGeom prst="rect">
            <a:avLst/>
          </a:prstGeom>
        </p:spPr>
        <p:txBody>
          <a:bodyPr vert="horz" lIns="78014" tIns="39008" rIns="78014" bIns="39008" rtlCol="0"/>
          <a:lstStyle>
            <a:lvl1pPr algn="l">
              <a:defRPr sz="1000"/>
            </a:lvl1pPr>
          </a:lstStyle>
          <a:p>
            <a:endParaRPr kumimoji="1" lang="ja-JP" altLang="en-US"/>
          </a:p>
        </p:txBody>
      </p:sp>
      <p:sp>
        <p:nvSpPr>
          <p:cNvPr id="3" name="日付プレースホルダー 2"/>
          <p:cNvSpPr>
            <a:spLocks noGrp="1"/>
          </p:cNvSpPr>
          <p:nvPr>
            <p:ph type="dt" sz="quarter" idx="1"/>
          </p:nvPr>
        </p:nvSpPr>
        <p:spPr>
          <a:xfrm>
            <a:off x="3282624" y="2"/>
            <a:ext cx="2511989" cy="426026"/>
          </a:xfrm>
          <a:prstGeom prst="rect">
            <a:avLst/>
          </a:prstGeom>
        </p:spPr>
        <p:txBody>
          <a:bodyPr vert="horz" lIns="78014" tIns="39008" rIns="78014" bIns="39008" rtlCol="0"/>
          <a:lstStyle>
            <a:lvl1pPr algn="r">
              <a:defRPr sz="1000"/>
            </a:lvl1pPr>
          </a:lstStyle>
          <a:p>
            <a:fld id="{758C00D6-C317-4BF3-9332-E34C229564B6}" type="datetimeFigureOut">
              <a:rPr kumimoji="1" lang="ja-JP" altLang="en-US" smtClean="0"/>
              <a:t>2018/9/7</a:t>
            </a:fld>
            <a:endParaRPr kumimoji="1" lang="ja-JP" altLang="en-US"/>
          </a:p>
        </p:txBody>
      </p:sp>
      <p:sp>
        <p:nvSpPr>
          <p:cNvPr id="4" name="フッター プレースホルダー 3"/>
          <p:cNvSpPr>
            <a:spLocks noGrp="1"/>
          </p:cNvSpPr>
          <p:nvPr>
            <p:ph type="ftr" sz="quarter" idx="2"/>
          </p:nvPr>
        </p:nvSpPr>
        <p:spPr>
          <a:xfrm>
            <a:off x="2" y="8068688"/>
            <a:ext cx="2511989" cy="426026"/>
          </a:xfrm>
          <a:prstGeom prst="rect">
            <a:avLst/>
          </a:prstGeom>
        </p:spPr>
        <p:txBody>
          <a:bodyPr vert="horz" lIns="78014" tIns="39008" rIns="78014" bIns="39008" rtlCol="0" anchor="b"/>
          <a:lstStyle>
            <a:lvl1pPr algn="l">
              <a:defRPr sz="1000"/>
            </a:lvl1pPr>
          </a:lstStyle>
          <a:p>
            <a:endParaRPr kumimoji="1" lang="ja-JP" altLang="en-US"/>
          </a:p>
        </p:txBody>
      </p:sp>
      <p:sp>
        <p:nvSpPr>
          <p:cNvPr id="5" name="スライド番号プレースホルダー 4"/>
          <p:cNvSpPr>
            <a:spLocks noGrp="1"/>
          </p:cNvSpPr>
          <p:nvPr>
            <p:ph type="sldNum" sz="quarter" idx="3"/>
          </p:nvPr>
        </p:nvSpPr>
        <p:spPr>
          <a:xfrm>
            <a:off x="3282624" y="8068688"/>
            <a:ext cx="2511989" cy="426026"/>
          </a:xfrm>
          <a:prstGeom prst="rect">
            <a:avLst/>
          </a:prstGeom>
        </p:spPr>
        <p:txBody>
          <a:bodyPr vert="horz" lIns="78014" tIns="39008" rIns="78014" bIns="39008" rtlCol="0" anchor="b"/>
          <a:lstStyle>
            <a:lvl1pPr algn="r">
              <a:defRPr sz="10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511584" cy="426209"/>
          </a:xfrm>
          <a:prstGeom prst="rect">
            <a:avLst/>
          </a:prstGeom>
        </p:spPr>
        <p:txBody>
          <a:bodyPr vert="horz" lIns="78007" tIns="39003" rIns="78007" bIns="39003" rtlCol="0"/>
          <a:lstStyle>
            <a:lvl1pPr algn="l">
              <a:defRPr sz="1000"/>
            </a:lvl1pPr>
          </a:lstStyle>
          <a:p>
            <a:endParaRPr kumimoji="1" lang="ja-JP" altLang="en-US"/>
          </a:p>
        </p:txBody>
      </p:sp>
      <p:sp>
        <p:nvSpPr>
          <p:cNvPr id="3" name="日付プレースホルダー 2"/>
          <p:cNvSpPr>
            <a:spLocks noGrp="1"/>
          </p:cNvSpPr>
          <p:nvPr>
            <p:ph type="dt" idx="1"/>
          </p:nvPr>
        </p:nvSpPr>
        <p:spPr>
          <a:xfrm>
            <a:off x="3283039" y="3"/>
            <a:ext cx="2511584" cy="426209"/>
          </a:xfrm>
          <a:prstGeom prst="rect">
            <a:avLst/>
          </a:prstGeom>
        </p:spPr>
        <p:txBody>
          <a:bodyPr vert="horz" lIns="78007" tIns="39003" rIns="78007" bIns="39003" rtlCol="0"/>
          <a:lstStyle>
            <a:lvl1pPr algn="r">
              <a:defRPr sz="1000"/>
            </a:lvl1pPr>
          </a:lstStyle>
          <a:p>
            <a:fld id="{8618FBC5-8F42-4C47-A77D-5BDE0B5A1B30}" type="datetimeFigureOut">
              <a:rPr kumimoji="1" lang="ja-JP" altLang="en-US" smtClean="0"/>
              <a:t>2018/9/7</a:t>
            </a:fld>
            <a:endParaRPr kumimoji="1" lang="ja-JP" altLang="en-US"/>
          </a:p>
        </p:txBody>
      </p:sp>
      <p:sp>
        <p:nvSpPr>
          <p:cNvPr id="4" name="スライド イメージ プレースホルダー 3"/>
          <p:cNvSpPr>
            <a:spLocks noGrp="1" noRot="1" noChangeAspect="1"/>
          </p:cNvSpPr>
          <p:nvPr>
            <p:ph type="sldImg" idx="2"/>
          </p:nvPr>
        </p:nvSpPr>
        <p:spPr>
          <a:xfrm>
            <a:off x="989013" y="1063625"/>
            <a:ext cx="3817937" cy="2865438"/>
          </a:xfrm>
          <a:prstGeom prst="rect">
            <a:avLst/>
          </a:prstGeom>
          <a:noFill/>
          <a:ln w="12700">
            <a:solidFill>
              <a:prstClr val="black"/>
            </a:solidFill>
          </a:ln>
        </p:spPr>
        <p:txBody>
          <a:bodyPr vert="horz" lIns="78007" tIns="39003" rIns="78007" bIns="39003" rtlCol="0" anchor="ctr"/>
          <a:lstStyle/>
          <a:p>
            <a:endParaRPr lang="ja-JP" altLang="en-US"/>
          </a:p>
        </p:txBody>
      </p:sp>
      <p:sp>
        <p:nvSpPr>
          <p:cNvPr id="5" name="ノート プレースホルダー 4"/>
          <p:cNvSpPr>
            <a:spLocks noGrp="1"/>
          </p:cNvSpPr>
          <p:nvPr>
            <p:ph type="body" sz="quarter" idx="3"/>
          </p:nvPr>
        </p:nvSpPr>
        <p:spPr>
          <a:xfrm>
            <a:off x="579597" y="4088086"/>
            <a:ext cx="4636770" cy="3344792"/>
          </a:xfrm>
          <a:prstGeom prst="rect">
            <a:avLst/>
          </a:prstGeom>
        </p:spPr>
        <p:txBody>
          <a:bodyPr vert="horz" lIns="78007" tIns="39003" rIns="78007" bIns="3900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8068506"/>
            <a:ext cx="2511584" cy="426209"/>
          </a:xfrm>
          <a:prstGeom prst="rect">
            <a:avLst/>
          </a:prstGeom>
        </p:spPr>
        <p:txBody>
          <a:bodyPr vert="horz" lIns="78007" tIns="39003" rIns="78007" bIns="39003" rtlCol="0" anchor="b"/>
          <a:lstStyle>
            <a:lvl1pPr algn="l">
              <a:defRPr sz="1000"/>
            </a:lvl1pPr>
          </a:lstStyle>
          <a:p>
            <a:endParaRPr kumimoji="1" lang="ja-JP" altLang="en-US"/>
          </a:p>
        </p:txBody>
      </p:sp>
      <p:sp>
        <p:nvSpPr>
          <p:cNvPr id="7" name="スライド番号プレースホルダー 6"/>
          <p:cNvSpPr>
            <a:spLocks noGrp="1"/>
          </p:cNvSpPr>
          <p:nvPr>
            <p:ph type="sldNum" sz="quarter" idx="5"/>
          </p:nvPr>
        </p:nvSpPr>
        <p:spPr>
          <a:xfrm>
            <a:off x="3283039" y="8068506"/>
            <a:ext cx="2511584" cy="426209"/>
          </a:xfrm>
          <a:prstGeom prst="rect">
            <a:avLst/>
          </a:prstGeom>
        </p:spPr>
        <p:txBody>
          <a:bodyPr vert="horz" lIns="78007" tIns="39003" rIns="78007" bIns="39003" rtlCol="0" anchor="b"/>
          <a:lstStyle>
            <a:lvl1pPr algn="r">
              <a:defRPr sz="10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コード片のベクトル表現に基づくコードクローン検出手法の性能比較について</a:t>
            </a:r>
            <a:endParaRPr lang="en-US" altLang="ja-JP" dirty="0" smtClean="0"/>
          </a:p>
          <a:p>
            <a:r>
              <a:rPr lang="ja-JP" altLang="en-US" dirty="0" smtClean="0"/>
              <a:t>井上研の横井が発表いたします．</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2163241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25</a:t>
            </a:fld>
            <a:endParaRPr kumimoji="1" lang="ja-JP" altLang="en-US"/>
          </a:p>
        </p:txBody>
      </p:sp>
    </p:spTree>
    <p:extLst>
      <p:ext uri="{BB962C8B-B14F-4D97-AF65-F5344CB8AC3E}">
        <p14:creationId xmlns:p14="http://schemas.microsoft.com/office/powerpoint/2010/main" val="1178538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ここで，タイプ４のコードクローンの実例で説明いたします．</a:t>
            </a:r>
            <a:endParaRPr kumimoji="1" lang="en-US" altLang="ja-JP" dirty="0" smtClean="0"/>
          </a:p>
          <a:p>
            <a:r>
              <a:rPr kumimoji="1" lang="ja-JP" altLang="en-US" dirty="0" smtClean="0"/>
              <a:t>こちらは</a:t>
            </a:r>
            <a:r>
              <a:rPr kumimoji="1" lang="en-US" altLang="ja-JP" dirty="0" smtClean="0"/>
              <a:t>for</a:t>
            </a:r>
            <a:r>
              <a:rPr kumimoji="1" lang="ja-JP" altLang="en-US" dirty="0" smtClean="0"/>
              <a:t>文と</a:t>
            </a:r>
            <a:r>
              <a:rPr kumimoji="1" lang="en-US" altLang="ja-JP" dirty="0" smtClean="0"/>
              <a:t>while</a:t>
            </a:r>
            <a:r>
              <a:rPr kumimoji="1" lang="ja-JP" altLang="en-US" dirty="0" smtClean="0"/>
              <a:t>文の構文上の実装が異なりますが，</a:t>
            </a:r>
            <a:endParaRPr kumimoji="1" lang="en-US" altLang="ja-JP" dirty="0" smtClean="0"/>
          </a:p>
          <a:p>
            <a:r>
              <a:rPr kumimoji="1" lang="ja-JP" altLang="en-US" dirty="0" smtClean="0"/>
              <a:t>合計値を求める類似処理を行うタイプ４のコードクローンです．</a:t>
            </a:r>
            <a:endParaRPr kumimoji="1" lang="en-US" altLang="ja-JP" dirty="0" smtClean="0"/>
          </a:p>
          <a:p>
            <a:endParaRPr kumimoji="1" lang="en-US" altLang="ja-JP" dirty="0" smtClean="0"/>
          </a:p>
          <a:p>
            <a:r>
              <a:rPr kumimoji="1" lang="ja-JP" altLang="en-US" dirty="0" smtClean="0"/>
              <a:t>このようにタイプ４のクローンは構文が異なるため，検出できるツールは多くありません．</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34</a:t>
            </a:fld>
            <a:endParaRPr kumimoji="1" lang="ja-JP" altLang="en-US"/>
          </a:p>
        </p:txBody>
      </p:sp>
    </p:spTree>
    <p:extLst>
      <p:ext uri="{BB962C8B-B14F-4D97-AF65-F5344CB8AC3E}">
        <p14:creationId xmlns:p14="http://schemas.microsoft.com/office/powerpoint/2010/main" val="2474207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以上の解決方針を基に，</a:t>
            </a:r>
            <a:endParaRPr lang="en-US" altLang="ja-JP" dirty="0" smtClean="0"/>
          </a:p>
          <a:p>
            <a:r>
              <a:rPr lang="ja-JP" altLang="en-US" dirty="0" smtClean="0"/>
              <a:t>文書をベクトル化する様々なベクトル表現の調査を行いました．</a:t>
            </a:r>
            <a:endParaRPr lang="en-US" altLang="ja-JP" dirty="0" smtClean="0"/>
          </a:p>
          <a:p>
            <a:r>
              <a:rPr lang="ja-JP" altLang="en-US" dirty="0" smtClean="0"/>
              <a:t>今回は，</a:t>
            </a:r>
            <a:endParaRPr lang="en-US" altLang="ja-JP" dirty="0" smtClean="0"/>
          </a:p>
          <a:p>
            <a:r>
              <a:rPr lang="ja-JP" altLang="en-US" dirty="0" smtClean="0"/>
              <a:t>主成分分析を行う</a:t>
            </a:r>
            <a:r>
              <a:rPr lang="en-US" altLang="ja-JP" dirty="0" smtClean="0"/>
              <a:t>LSA,</a:t>
            </a:r>
            <a:r>
              <a:rPr lang="ja-JP" altLang="en-US" dirty="0" smtClean="0"/>
              <a:t>確率的トピック解析を行う</a:t>
            </a:r>
            <a:r>
              <a:rPr lang="en-US" altLang="ja-JP" dirty="0" err="1" smtClean="0"/>
              <a:t>pLSA</a:t>
            </a:r>
            <a:r>
              <a:rPr lang="ja-JP" altLang="en-US" dirty="0" err="1" smtClean="0"/>
              <a:t>，</a:t>
            </a:r>
            <a:endParaRPr lang="en-US" altLang="ja-JP" dirty="0" smtClean="0"/>
          </a:p>
          <a:p>
            <a:r>
              <a:rPr lang="ja-JP" altLang="en-US" dirty="0" smtClean="0"/>
              <a:t>教師なし機械学習を行う</a:t>
            </a:r>
            <a:r>
              <a:rPr lang="en-US" altLang="ja-JP" dirty="0" smtClean="0"/>
              <a:t>Doc2Vec</a:t>
            </a:r>
            <a:r>
              <a:rPr lang="ja-JP" altLang="en-US" dirty="0" smtClean="0"/>
              <a:t>という，</a:t>
            </a:r>
            <a:endParaRPr lang="en-US" altLang="ja-JP" dirty="0" smtClean="0"/>
          </a:p>
          <a:p>
            <a:r>
              <a:rPr lang="ja-JP" altLang="en-US" dirty="0" smtClean="0"/>
              <a:t>代表的な３つの手法を調査対象として選びました．</a:t>
            </a:r>
            <a:endParaRPr lang="en-US" altLang="ja-JP" dirty="0" smtClean="0"/>
          </a:p>
          <a:p>
            <a:r>
              <a:rPr lang="ja-JP" altLang="en-US" dirty="0" smtClean="0"/>
              <a:t>そして，クローン検出に用いるという観点から性能の調査を行いました．</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35</a:t>
            </a:fld>
            <a:endParaRPr kumimoji="1" lang="ja-JP" altLang="en-US"/>
          </a:p>
        </p:txBody>
      </p:sp>
    </p:spTree>
    <p:extLst>
      <p:ext uri="{BB962C8B-B14F-4D97-AF65-F5344CB8AC3E}">
        <p14:creationId xmlns:p14="http://schemas.microsoft.com/office/powerpoint/2010/main" val="3274248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最初に，文書のベクトル表現の基本について説明します．</a:t>
            </a:r>
            <a:endParaRPr lang="en-US" altLang="ja-JP" dirty="0" smtClean="0"/>
          </a:p>
          <a:p>
            <a:r>
              <a:rPr lang="en-US" altLang="ja-JP" dirty="0" err="1" smtClean="0"/>
              <a:t>BoW</a:t>
            </a:r>
            <a:r>
              <a:rPr lang="ja-JP" altLang="en-US" dirty="0" smtClean="0"/>
              <a:t>とは単語の出現回数に基づいたベクトル表現で，</a:t>
            </a:r>
            <a:endParaRPr lang="en-US" altLang="ja-JP" dirty="0" smtClean="0"/>
          </a:p>
          <a:p>
            <a:r>
              <a:rPr lang="ja-JP" altLang="en-US" dirty="0" smtClean="0"/>
              <a:t>最も簡単で基本的なベクトル表現であり，</a:t>
            </a:r>
            <a:endParaRPr lang="en-US" altLang="ja-JP" dirty="0" smtClean="0"/>
          </a:p>
          <a:p>
            <a:pPr defTabSz="780625">
              <a:defRPr/>
            </a:pPr>
            <a:r>
              <a:rPr lang="ja-JP" altLang="en-US" dirty="0" smtClean="0"/>
              <a:t>この</a:t>
            </a:r>
            <a:r>
              <a:rPr lang="en-US" altLang="ja-JP" dirty="0" err="1" smtClean="0"/>
              <a:t>BoW</a:t>
            </a:r>
            <a:r>
              <a:rPr lang="ja-JP" altLang="en-US" dirty="0" smtClean="0"/>
              <a:t>から様々なベクトル表現が派生しています．</a:t>
            </a:r>
            <a:endParaRPr lang="en-US" altLang="ja-JP" dirty="0" smtClean="0"/>
          </a:p>
          <a:p>
            <a:endParaRPr lang="en-US" altLang="ja-JP" dirty="0" smtClean="0"/>
          </a:p>
          <a:p>
            <a:r>
              <a:rPr lang="ja-JP" altLang="en-US" dirty="0" smtClean="0"/>
              <a:t>例えば，（図の説明）</a:t>
            </a:r>
            <a:endParaRPr lang="en-US" altLang="ja-JP" dirty="0" smtClean="0"/>
          </a:p>
          <a:p>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36</a:t>
            </a:fld>
            <a:endParaRPr kumimoji="1" lang="ja-JP" altLang="en-US"/>
          </a:p>
        </p:txBody>
      </p:sp>
    </p:spTree>
    <p:extLst>
      <p:ext uri="{BB962C8B-B14F-4D97-AF65-F5344CB8AC3E}">
        <p14:creationId xmlns:p14="http://schemas.microsoft.com/office/powerpoint/2010/main" val="326386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次に，トピックに基づいたベクトル表現について説明します．</a:t>
            </a:r>
            <a:endParaRPr kumimoji="1" lang="en-US" altLang="ja-JP" dirty="0" smtClean="0"/>
          </a:p>
          <a:p>
            <a:endParaRPr kumimoji="1" lang="en-US" altLang="ja-JP" dirty="0" smtClean="0"/>
          </a:p>
          <a:p>
            <a:r>
              <a:rPr kumimoji="1" lang="ja-JP" altLang="en-US" dirty="0" smtClean="0"/>
              <a:t>トピックとは文書の持つ意味を指します．</a:t>
            </a:r>
            <a:endParaRPr kumimoji="1" lang="en-US" altLang="ja-JP" dirty="0" smtClean="0"/>
          </a:p>
          <a:p>
            <a:r>
              <a:rPr kumimoji="1" lang="ja-JP" altLang="en-US" dirty="0" smtClean="0"/>
              <a:t>例えば，スポーツというトピック内に</a:t>
            </a:r>
            <a:r>
              <a:rPr kumimoji="1" lang="en-US" altLang="ja-JP" dirty="0" smtClean="0"/>
              <a:t>play</a:t>
            </a:r>
            <a:r>
              <a:rPr kumimoji="1" lang="ja-JP" altLang="en-US" dirty="0" smtClean="0"/>
              <a:t>や</a:t>
            </a:r>
            <a:r>
              <a:rPr kumimoji="1" lang="en-US" altLang="ja-JP" dirty="0" smtClean="0"/>
              <a:t>game</a:t>
            </a:r>
            <a:r>
              <a:rPr kumimoji="1" lang="ja-JP" altLang="en-US" dirty="0" smtClean="0"/>
              <a:t>があるように，</a:t>
            </a:r>
            <a:endParaRPr kumimoji="1" lang="en-US" altLang="ja-JP" dirty="0" smtClean="0"/>
          </a:p>
          <a:p>
            <a:r>
              <a:rPr kumimoji="1" lang="en-US" altLang="ja-JP" dirty="0" smtClean="0"/>
              <a:t>1</a:t>
            </a:r>
            <a:r>
              <a:rPr kumimoji="1" lang="ja-JP" altLang="en-US" dirty="0" err="1" smtClean="0"/>
              <a:t>つの</a:t>
            </a:r>
            <a:r>
              <a:rPr kumimoji="1" lang="ja-JP" altLang="en-US" dirty="0" smtClean="0"/>
              <a:t>トピックは複数の単語から構成されます．</a:t>
            </a:r>
            <a:endParaRPr kumimoji="1" lang="en-US" altLang="ja-JP" dirty="0" smtClean="0"/>
          </a:p>
          <a:p>
            <a:r>
              <a:rPr kumimoji="1" lang="ja-JP" altLang="en-US" dirty="0" smtClean="0"/>
              <a:t>そして，複数のトピックが多重に混合することにより</a:t>
            </a:r>
            <a:r>
              <a:rPr kumimoji="1" lang="en-US" altLang="ja-JP" dirty="0" smtClean="0"/>
              <a:t>1</a:t>
            </a:r>
            <a:r>
              <a:rPr kumimoji="1" lang="ja-JP" altLang="en-US" dirty="0" err="1" smtClean="0"/>
              <a:t>つの</a:t>
            </a:r>
            <a:r>
              <a:rPr kumimoji="1" lang="ja-JP" altLang="en-US" dirty="0" smtClean="0"/>
              <a:t>文書が成り立っています．</a:t>
            </a:r>
            <a:endParaRPr kumimoji="1" lang="en-US" altLang="ja-JP" dirty="0" smtClean="0"/>
          </a:p>
          <a:p>
            <a:endParaRPr kumimoji="1" lang="en-US" altLang="ja-JP" dirty="0" smtClean="0"/>
          </a:p>
          <a:p>
            <a:r>
              <a:rPr kumimoji="1" lang="ja-JP" altLang="en-US" dirty="0" smtClean="0"/>
              <a:t>このことより，</a:t>
            </a:r>
            <a:r>
              <a:rPr kumimoji="1" lang="en-US" altLang="ja-JP" dirty="0" err="1" smtClean="0"/>
              <a:t>BoW</a:t>
            </a:r>
            <a:r>
              <a:rPr kumimoji="1" lang="ja-JP" altLang="en-US" dirty="0" smtClean="0"/>
              <a:t>や</a:t>
            </a:r>
            <a:r>
              <a:rPr kumimoji="1" lang="en-US" altLang="ja-JP" dirty="0" smtClean="0"/>
              <a:t>TF-IDF</a:t>
            </a:r>
            <a:r>
              <a:rPr kumimoji="1" lang="ja-JP" altLang="en-US" dirty="0" err="1" smtClean="0"/>
              <a:t>のように</a:t>
            </a:r>
            <a:r>
              <a:rPr kumimoji="1" lang="ja-JP" altLang="en-US" dirty="0" smtClean="0"/>
              <a:t>次元が単語となるベクトル表現ではなく，</a:t>
            </a:r>
            <a:endParaRPr kumimoji="1" lang="en-US" altLang="ja-JP" dirty="0" smtClean="0"/>
          </a:p>
          <a:p>
            <a:r>
              <a:rPr kumimoji="1" lang="ja-JP" altLang="en-US" dirty="0" smtClean="0"/>
              <a:t>次元がトピックとなるベクトル表現もできます．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37</a:t>
            </a:fld>
            <a:endParaRPr kumimoji="1" lang="ja-JP" altLang="en-US"/>
          </a:p>
        </p:txBody>
      </p:sp>
    </p:spTree>
    <p:extLst>
      <p:ext uri="{BB962C8B-B14F-4D97-AF65-F5344CB8AC3E}">
        <p14:creationId xmlns:p14="http://schemas.microsoft.com/office/powerpoint/2010/main" val="3739389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そして，トピックを解析する手法として，主成分分析があります．</a:t>
            </a:r>
            <a:endParaRPr kumimoji="1" lang="en-US" altLang="ja-JP" dirty="0" smtClean="0"/>
          </a:p>
          <a:p>
            <a:r>
              <a:rPr kumimoji="1" lang="ja-JP" altLang="en-US" dirty="0" smtClean="0"/>
              <a:t>主成分分析とは</a:t>
            </a:r>
            <a:endParaRPr kumimoji="1" lang="en-US" altLang="ja-JP" dirty="0" smtClean="0"/>
          </a:p>
          <a:p>
            <a:r>
              <a:rPr kumimoji="1" lang="ja-JP" altLang="en-US" dirty="0" smtClean="0"/>
              <a:t>右下の図のように，</a:t>
            </a:r>
            <a:endParaRPr kumimoji="1" lang="en-US" altLang="ja-JP" dirty="0" smtClean="0"/>
          </a:p>
          <a:p>
            <a:r>
              <a:rPr kumimoji="1" lang="ja-JP" altLang="en-US" dirty="0" smtClean="0"/>
              <a:t>他次元ベクトルをなるべく情報の損失が</a:t>
            </a:r>
            <a:endParaRPr kumimoji="1" lang="en-US" altLang="ja-JP" dirty="0" smtClean="0"/>
          </a:p>
          <a:p>
            <a:r>
              <a:rPr kumimoji="1" lang="ja-JP" altLang="en-US" dirty="0" smtClean="0"/>
              <a:t>少なくなるように低次元に圧縮する手法です．</a:t>
            </a:r>
            <a:endParaRPr kumimoji="1" lang="en-US" altLang="ja-JP" dirty="0" smtClean="0"/>
          </a:p>
          <a:p>
            <a:r>
              <a:rPr kumimoji="1" lang="ja-JP" altLang="en-US" dirty="0" smtClean="0"/>
              <a:t>この手法では，類似した単語が同じ次元にまとめられるため，</a:t>
            </a:r>
            <a:endParaRPr kumimoji="1" lang="en-US" altLang="ja-JP" dirty="0" smtClean="0"/>
          </a:p>
          <a:p>
            <a:r>
              <a:rPr kumimoji="1" lang="ja-JP" altLang="en-US" dirty="0" smtClean="0"/>
              <a:t>次元が単語として扱われます．</a:t>
            </a:r>
            <a:endParaRPr kumimoji="1" lang="en-US" altLang="ja-JP" dirty="0" smtClean="0"/>
          </a:p>
          <a:p>
            <a:endParaRPr kumimoji="1" lang="en-US" altLang="ja-JP" dirty="0" smtClean="0"/>
          </a:p>
          <a:p>
            <a:r>
              <a:rPr kumimoji="1" lang="ja-JP" altLang="en-US" dirty="0" smtClean="0"/>
              <a:t>主成分分析は行列の特異値分解を計算することで求めることができます．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38</a:t>
            </a:fld>
            <a:endParaRPr kumimoji="1" lang="ja-JP" altLang="en-US"/>
          </a:p>
        </p:txBody>
      </p:sp>
    </p:spTree>
    <p:extLst>
      <p:ext uri="{BB962C8B-B14F-4D97-AF65-F5344CB8AC3E}">
        <p14:creationId xmlns:p14="http://schemas.microsoft.com/office/powerpoint/2010/main" val="11382725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この主成分分析を用いたベクトル表現として，</a:t>
            </a:r>
            <a:r>
              <a:rPr lang="en-US" altLang="ja-JP" dirty="0" smtClean="0"/>
              <a:t>Latent</a:t>
            </a:r>
            <a:r>
              <a:rPr lang="ja-JP" altLang="en-US" dirty="0" smtClean="0"/>
              <a:t> </a:t>
            </a:r>
            <a:r>
              <a:rPr lang="en-US" altLang="ja-JP" dirty="0" smtClean="0"/>
              <a:t>Semantic</a:t>
            </a:r>
            <a:r>
              <a:rPr lang="ja-JP" altLang="en-US" dirty="0" smtClean="0"/>
              <a:t> </a:t>
            </a:r>
            <a:r>
              <a:rPr lang="en-US" altLang="ja-JP" dirty="0" smtClean="0"/>
              <a:t>Analysis</a:t>
            </a:r>
            <a:r>
              <a:rPr lang="ja-JP" altLang="en-US" dirty="0" err="1" smtClean="0"/>
              <a:t>，</a:t>
            </a:r>
            <a:endParaRPr lang="en-US" altLang="ja-JP" dirty="0" smtClean="0"/>
          </a:p>
          <a:p>
            <a:r>
              <a:rPr lang="en-US" altLang="ja-JP" dirty="0" smtClean="0"/>
              <a:t>LSA</a:t>
            </a:r>
            <a:r>
              <a:rPr lang="ja-JP" altLang="en-US" dirty="0" smtClean="0"/>
              <a:t>があります．</a:t>
            </a:r>
            <a:endParaRPr lang="en-US" altLang="ja-JP" dirty="0" smtClean="0"/>
          </a:p>
          <a:p>
            <a:r>
              <a:rPr lang="ja-JP" altLang="en-US" dirty="0" smtClean="0"/>
              <a:t>この手法は特異値分解により次元圧縮することができ，</a:t>
            </a:r>
            <a:endParaRPr lang="en-US" altLang="ja-JP" dirty="0" smtClean="0"/>
          </a:p>
          <a:p>
            <a:r>
              <a:rPr lang="ja-JP" altLang="en-US" dirty="0" smtClean="0"/>
              <a:t>主成分分析により潜在的意味解析を行うことができます．</a:t>
            </a:r>
            <a:endParaRPr lang="en-US" altLang="ja-JP" dirty="0" smtClean="0"/>
          </a:p>
          <a:p>
            <a:endParaRPr lang="en-US" altLang="ja-JP" dirty="0" smtClean="0"/>
          </a:p>
          <a:p>
            <a:r>
              <a:rPr lang="ja-JP" altLang="en-US" dirty="0" smtClean="0"/>
              <a:t>右下の例は多次元の</a:t>
            </a:r>
            <a:r>
              <a:rPr lang="en-US" altLang="ja-JP" dirty="0" err="1" smtClean="0"/>
              <a:t>BoW</a:t>
            </a:r>
            <a:r>
              <a:rPr lang="ja-JP" altLang="en-US" dirty="0" smtClean="0"/>
              <a:t>を</a:t>
            </a:r>
            <a:r>
              <a:rPr lang="en-US" altLang="ja-JP" dirty="0" smtClean="0"/>
              <a:t>2</a:t>
            </a:r>
            <a:r>
              <a:rPr lang="ja-JP" altLang="en-US" dirty="0" smtClean="0"/>
              <a:t>次元の</a:t>
            </a:r>
            <a:r>
              <a:rPr lang="en-US" altLang="ja-JP" dirty="0" smtClean="0"/>
              <a:t>LSA</a:t>
            </a:r>
            <a:r>
              <a:rPr lang="ja-JP" altLang="en-US" dirty="0" smtClean="0"/>
              <a:t>に圧縮した例です．</a:t>
            </a:r>
            <a:endParaRPr lang="en-US" altLang="ja-JP" dirty="0" smtClean="0"/>
          </a:p>
          <a:p>
            <a:r>
              <a:rPr lang="ja-JP" altLang="en-US" dirty="0" smtClean="0"/>
              <a:t>この例に見られるように各次元が何を示すのか不明な点と，</a:t>
            </a:r>
            <a:endParaRPr lang="en-US" altLang="ja-JP" dirty="0" smtClean="0"/>
          </a:p>
          <a:p>
            <a:r>
              <a:rPr lang="ja-JP" altLang="en-US" dirty="0" smtClean="0"/>
              <a:t>要素中に負の値が存在します．</a:t>
            </a:r>
            <a:endParaRPr lang="en-US" altLang="ja-JP" dirty="0" smtClean="0"/>
          </a:p>
          <a:p>
            <a:r>
              <a:rPr lang="ja-JP" altLang="en-US" dirty="0" smtClean="0"/>
              <a:t>この手法はあくまで行列芸さんの結果でしかなく，</a:t>
            </a:r>
            <a:endParaRPr lang="en-US" altLang="ja-JP" dirty="0" smtClean="0"/>
          </a:p>
          <a:p>
            <a:r>
              <a:rPr lang="ja-JP" altLang="en-US" dirty="0" smtClean="0"/>
              <a:t>次元や各要素の値の意味付けがなされていないという問題点があります．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39</a:t>
            </a:fld>
            <a:endParaRPr kumimoji="1" lang="ja-JP" altLang="en-US"/>
          </a:p>
        </p:txBody>
      </p:sp>
    </p:spTree>
    <p:extLst>
      <p:ext uri="{BB962C8B-B14F-4D97-AF65-F5344CB8AC3E}">
        <p14:creationId xmlns:p14="http://schemas.microsoft.com/office/powerpoint/2010/main" val="39182347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次にトピック解析について説明します．</a:t>
            </a:r>
            <a:endParaRPr kumimoji="1" lang="en-US" altLang="ja-JP" dirty="0" smtClean="0"/>
          </a:p>
          <a:p>
            <a:r>
              <a:rPr kumimoji="1" lang="ja-JP" altLang="en-US" dirty="0" smtClean="0"/>
              <a:t>文書中の出現単語のトピック推定を全単語行い，</a:t>
            </a:r>
            <a:endParaRPr kumimoji="1" lang="en-US" altLang="ja-JP" dirty="0" smtClean="0"/>
          </a:p>
          <a:p>
            <a:r>
              <a:rPr kumimoji="1" lang="ja-JP" altLang="en-US" dirty="0" smtClean="0"/>
              <a:t>文書のトピックの確率分布を計算する手法です．</a:t>
            </a:r>
            <a:endParaRPr kumimoji="1" lang="en-US" altLang="ja-JP" dirty="0" smtClean="0"/>
          </a:p>
          <a:p>
            <a:endParaRPr kumimoji="1" lang="en-US" altLang="ja-JP" dirty="0" smtClean="0"/>
          </a:p>
          <a:p>
            <a:r>
              <a:rPr kumimoji="1" lang="ja-JP" altLang="en-US" dirty="0" smtClean="0"/>
              <a:t>例えば文書中にサッカーの単語が存在した場合，</a:t>
            </a:r>
            <a:endParaRPr kumimoji="1" lang="en-US" altLang="ja-JP" dirty="0" smtClean="0"/>
          </a:p>
          <a:p>
            <a:r>
              <a:rPr kumimoji="1" lang="ja-JP" altLang="en-US" dirty="0" smtClean="0"/>
              <a:t>この文書のトピックはスポーツの確率が高いと推定します．</a:t>
            </a:r>
            <a:endParaRPr kumimoji="1" lang="en-US" altLang="ja-JP" dirty="0" smtClean="0"/>
          </a:p>
          <a:p>
            <a:r>
              <a:rPr kumimoji="1" lang="ja-JP" altLang="en-US" dirty="0" smtClean="0"/>
              <a:t>このトピック推定を全単語に行うことで，</a:t>
            </a:r>
            <a:endParaRPr kumimoji="1" lang="en-US" altLang="ja-JP" dirty="0" smtClean="0"/>
          </a:p>
          <a:p>
            <a:r>
              <a:rPr kumimoji="1" lang="ja-JP" altLang="en-US" dirty="0" smtClean="0"/>
              <a:t>文書のトピックの確率分布を計算します．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40</a:t>
            </a:fld>
            <a:endParaRPr kumimoji="1" lang="ja-JP" altLang="en-US"/>
          </a:p>
        </p:txBody>
      </p:sp>
    </p:spTree>
    <p:extLst>
      <p:ext uri="{BB962C8B-B14F-4D97-AF65-F5344CB8AC3E}">
        <p14:creationId xmlns:p14="http://schemas.microsoft.com/office/powerpoint/2010/main" val="391855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そして，確率的なトピック解析を用いたベクトル表現として，</a:t>
            </a:r>
            <a:endParaRPr lang="en-US" altLang="ja-JP" dirty="0" smtClean="0"/>
          </a:p>
          <a:p>
            <a:r>
              <a:rPr lang="en-US" altLang="ja-JP" dirty="0" smtClean="0"/>
              <a:t>Probabilistic</a:t>
            </a:r>
            <a:r>
              <a:rPr lang="ja-JP" altLang="en-US" dirty="0" smtClean="0"/>
              <a:t> </a:t>
            </a:r>
            <a:r>
              <a:rPr lang="en-US" altLang="ja-JP" dirty="0" smtClean="0"/>
              <a:t>LSA</a:t>
            </a:r>
            <a:r>
              <a:rPr lang="ja-JP" altLang="en-US" dirty="0" err="1" smtClean="0"/>
              <a:t>，</a:t>
            </a:r>
            <a:r>
              <a:rPr lang="en-US" altLang="ja-JP" dirty="0" err="1" smtClean="0"/>
              <a:t>pLSA</a:t>
            </a:r>
            <a:r>
              <a:rPr lang="ja-JP" altLang="en-US" dirty="0" smtClean="0"/>
              <a:t>があり，</a:t>
            </a:r>
            <a:endParaRPr lang="en-US" altLang="ja-JP" dirty="0" smtClean="0"/>
          </a:p>
          <a:p>
            <a:r>
              <a:rPr lang="en-US" altLang="ja-JP" dirty="0" smtClean="0"/>
              <a:t>LSA</a:t>
            </a:r>
            <a:r>
              <a:rPr lang="ja-JP" altLang="en-US" dirty="0" smtClean="0"/>
              <a:t>の確率モデル版となっています．</a:t>
            </a:r>
            <a:endParaRPr lang="en-US" altLang="ja-JP" dirty="0" smtClean="0"/>
          </a:p>
          <a:p>
            <a:endParaRPr lang="en-US" altLang="ja-JP" dirty="0" smtClean="0"/>
          </a:p>
          <a:p>
            <a:r>
              <a:rPr lang="ja-JP" altLang="en-US" dirty="0" smtClean="0"/>
              <a:t>特徴として，トピック数の設定を行うことで次元圧縮を行えます．</a:t>
            </a:r>
            <a:endParaRPr lang="en-US" altLang="ja-JP" dirty="0" smtClean="0"/>
          </a:p>
          <a:p>
            <a:r>
              <a:rPr lang="ja-JP" altLang="en-US" dirty="0" smtClean="0"/>
              <a:t>また，トピック解析により潜在的意味解析も行えます．</a:t>
            </a:r>
            <a:endParaRPr lang="en-US" altLang="ja-JP" dirty="0" smtClean="0"/>
          </a:p>
          <a:p>
            <a:endParaRPr lang="en-US" altLang="ja-JP" dirty="0" smtClean="0"/>
          </a:p>
          <a:p>
            <a:r>
              <a:rPr lang="ja-JP" altLang="en-US" dirty="0" smtClean="0"/>
              <a:t>ただ，問題点として過学習を起こしやすく，</a:t>
            </a:r>
            <a:endParaRPr lang="en-US" altLang="ja-JP" dirty="0" smtClean="0"/>
          </a:p>
          <a:p>
            <a:r>
              <a:rPr lang="ja-JP" altLang="en-US" dirty="0" smtClean="0"/>
              <a:t>新規の追加文書に対応できないという問題点が挙げられます．</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41</a:t>
            </a:fld>
            <a:endParaRPr kumimoji="1" lang="ja-JP" altLang="en-US"/>
          </a:p>
        </p:txBody>
      </p:sp>
    </p:spTree>
    <p:extLst>
      <p:ext uri="{BB962C8B-B14F-4D97-AF65-F5344CB8AC3E}">
        <p14:creationId xmlns:p14="http://schemas.microsoft.com/office/powerpoint/2010/main" val="2557876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780146">
              <a:defRPr/>
            </a:pPr>
            <a:r>
              <a:rPr lang="ja-JP" altLang="en-US" dirty="0" smtClean="0"/>
              <a:t>まず最初にコードクローンについて説明いたします．</a:t>
            </a:r>
            <a:endParaRPr lang="en-US" altLang="ja-JP" dirty="0" smtClean="0"/>
          </a:p>
          <a:p>
            <a:pPr defTabSz="780146">
              <a:defRPr/>
            </a:pPr>
            <a:r>
              <a:rPr lang="ja-JP" altLang="en-US" dirty="0" smtClean="0"/>
              <a:t>コードクローンとはソースコードの同一あるいは類似した部分を持つコード片のことであり，</a:t>
            </a:r>
            <a:endParaRPr lang="en-US" altLang="ja-JP" dirty="0" smtClean="0"/>
          </a:p>
          <a:p>
            <a:pPr defTabSz="780146">
              <a:defRPr/>
            </a:pPr>
            <a:r>
              <a:rPr lang="ja-JP" altLang="en-US" dirty="0" smtClean="0"/>
              <a:t>ソフトウェア保守を困難にする大きな要因として考えられています．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455019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a:t>
            </a:r>
            <a:r>
              <a:rPr kumimoji="1" lang="en-US" altLang="ja-JP" dirty="0" smtClean="0"/>
              <a:t>LSA</a:t>
            </a:r>
            <a:r>
              <a:rPr kumimoji="1" lang="ja-JP" altLang="en-US" dirty="0" err="1" smtClean="0"/>
              <a:t>，ｐ</a:t>
            </a:r>
            <a:r>
              <a:rPr kumimoji="1" lang="en-US" altLang="ja-JP" dirty="0" smtClean="0"/>
              <a:t>LSA</a:t>
            </a:r>
            <a:r>
              <a:rPr kumimoji="1" lang="ja-JP" altLang="en-US" dirty="0" smtClean="0"/>
              <a:t>共通の問題点として，</a:t>
            </a:r>
            <a:endParaRPr kumimoji="1" lang="en-US" altLang="ja-JP" dirty="0" smtClean="0"/>
          </a:p>
          <a:p>
            <a:r>
              <a:rPr kumimoji="1" lang="ja-JP" altLang="en-US" dirty="0" smtClean="0"/>
              <a:t>順序性が考慮されないという問題点があります．</a:t>
            </a:r>
            <a:endParaRPr kumimoji="1" lang="en-US" altLang="ja-JP" dirty="0" smtClean="0"/>
          </a:p>
          <a:p>
            <a:endParaRPr kumimoji="1" lang="en-US" altLang="ja-JP" dirty="0" smtClean="0"/>
          </a:p>
          <a:p>
            <a:r>
              <a:rPr kumimoji="1" lang="ja-JP" altLang="en-US" dirty="0" smtClean="0"/>
              <a:t>これら手法は</a:t>
            </a:r>
            <a:r>
              <a:rPr kumimoji="1" lang="en-US" altLang="ja-JP" dirty="0" err="1" smtClean="0"/>
              <a:t>BoW</a:t>
            </a:r>
            <a:r>
              <a:rPr kumimoji="1" lang="ja-JP" altLang="en-US" dirty="0" smtClean="0"/>
              <a:t>に対して次元圧縮を行っています．</a:t>
            </a:r>
            <a:endParaRPr kumimoji="1" lang="en-US" altLang="ja-JP" dirty="0" smtClean="0"/>
          </a:p>
          <a:p>
            <a:r>
              <a:rPr kumimoji="1" lang="en-US" altLang="ja-JP" dirty="0" err="1" smtClean="0"/>
              <a:t>BoW</a:t>
            </a:r>
            <a:r>
              <a:rPr kumimoji="1" lang="ja-JP" altLang="en-US" dirty="0" smtClean="0"/>
              <a:t>は単語の出現回数のみに基づきベクトルを生成しているため，</a:t>
            </a:r>
            <a:endParaRPr kumimoji="1" lang="en-US" altLang="ja-JP" dirty="0" smtClean="0"/>
          </a:p>
          <a:p>
            <a:r>
              <a:rPr kumimoji="1" lang="ja-JP" altLang="en-US" dirty="0" smtClean="0"/>
              <a:t>単語の順序性が無視されます．</a:t>
            </a:r>
            <a:endParaRPr kumimoji="1" lang="en-US" altLang="ja-JP" dirty="0" smtClean="0"/>
          </a:p>
          <a:p>
            <a:endParaRPr kumimoji="1" lang="en-US" altLang="ja-JP" dirty="0" smtClean="0"/>
          </a:p>
          <a:p>
            <a:r>
              <a:rPr kumimoji="1" lang="ja-JP" altLang="en-US" dirty="0" smtClean="0"/>
              <a:t>そこで私は，</a:t>
            </a:r>
            <a:r>
              <a:rPr kumimoji="1" lang="en-US" altLang="ja-JP" dirty="0" smtClean="0"/>
              <a:t>Doc2Vec</a:t>
            </a:r>
            <a:r>
              <a:rPr kumimoji="1" lang="ja-JP" altLang="en-US" dirty="0" smtClean="0"/>
              <a:t>の利用の検討も行いました．</a:t>
            </a:r>
            <a:endParaRPr kumimoji="1" lang="en-US" altLang="ja-JP" dirty="0" smtClean="0"/>
          </a:p>
          <a:p>
            <a:r>
              <a:rPr kumimoji="1" lang="en-US" altLang="ja-JP" dirty="0" smtClean="0"/>
              <a:t>Doc2Vec</a:t>
            </a:r>
            <a:r>
              <a:rPr kumimoji="1" lang="ja-JP" altLang="en-US" dirty="0" smtClean="0"/>
              <a:t>は単語の順序性を考慮した文書ベクトルとなっており，</a:t>
            </a:r>
            <a:endParaRPr kumimoji="1" lang="en-US" altLang="ja-JP" dirty="0" smtClean="0"/>
          </a:p>
          <a:p>
            <a:r>
              <a:rPr kumimoji="1" lang="ja-JP" altLang="en-US" dirty="0" smtClean="0"/>
              <a:t>類似研究で検出精度が良くなるという報告もあります．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42</a:t>
            </a:fld>
            <a:endParaRPr kumimoji="1" lang="ja-JP" altLang="en-US"/>
          </a:p>
        </p:txBody>
      </p:sp>
    </p:spTree>
    <p:extLst>
      <p:ext uri="{BB962C8B-B14F-4D97-AF65-F5344CB8AC3E}">
        <p14:creationId xmlns:p14="http://schemas.microsoft.com/office/powerpoint/2010/main" val="2219800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ここではその</a:t>
            </a:r>
            <a:r>
              <a:rPr kumimoji="1" lang="en-US" altLang="ja-JP" dirty="0" smtClean="0"/>
              <a:t>Doc</a:t>
            </a:r>
            <a:r>
              <a:rPr kumimoji="1" lang="ja-JP" altLang="en-US" dirty="0" smtClean="0"/>
              <a:t>２</a:t>
            </a:r>
            <a:r>
              <a:rPr kumimoji="1" lang="en-US" altLang="ja-JP" dirty="0" err="1" smtClean="0"/>
              <a:t>Vec</a:t>
            </a:r>
            <a:r>
              <a:rPr kumimoji="1" lang="ja-JP" altLang="en-US" dirty="0" smtClean="0"/>
              <a:t>について説明します．</a:t>
            </a:r>
            <a:endParaRPr kumimoji="1" lang="en-US" altLang="ja-JP" dirty="0" smtClean="0"/>
          </a:p>
          <a:p>
            <a:r>
              <a:rPr kumimoji="1" lang="en-US" altLang="ja-JP" dirty="0" smtClean="0"/>
              <a:t>Doc2Vec</a:t>
            </a:r>
            <a:r>
              <a:rPr kumimoji="1" lang="ja-JP" altLang="en-US" dirty="0" smtClean="0"/>
              <a:t>とは文書から固定長のベクトルを教師なし機械学習で生成する手法です．</a:t>
            </a:r>
            <a:endParaRPr kumimoji="1" lang="en-US" altLang="ja-JP" dirty="0" smtClean="0"/>
          </a:p>
          <a:p>
            <a:r>
              <a:rPr kumimoji="1" lang="ja-JP" altLang="en-US" dirty="0" smtClean="0"/>
              <a:t>最初に前後の単語の共起頻度より</a:t>
            </a:r>
            <a:r>
              <a:rPr kumimoji="1" lang="en-US" altLang="ja-JP" dirty="0" smtClean="0"/>
              <a:t>Word2Vec</a:t>
            </a:r>
            <a:r>
              <a:rPr kumimoji="1" lang="ja-JP" altLang="en-US" dirty="0" smtClean="0"/>
              <a:t>という単語ベクトルを生成し，</a:t>
            </a:r>
            <a:endParaRPr kumimoji="1" lang="en-US" altLang="ja-JP" dirty="0" smtClean="0"/>
          </a:p>
          <a:p>
            <a:r>
              <a:rPr kumimoji="1" lang="ja-JP" altLang="en-US" dirty="0" smtClean="0"/>
              <a:t>生成した単語ベクトルを基に</a:t>
            </a:r>
            <a:r>
              <a:rPr kumimoji="1" lang="en-US" altLang="ja-JP" dirty="0" smtClean="0"/>
              <a:t>Doc2Vec</a:t>
            </a:r>
            <a:r>
              <a:rPr kumimoji="1" lang="ja-JP" altLang="en-US" dirty="0" smtClean="0"/>
              <a:t>を生成します．</a:t>
            </a:r>
            <a:endParaRPr kumimoji="1" lang="en-US" altLang="ja-JP" dirty="0" smtClean="0"/>
          </a:p>
          <a:p>
            <a:endParaRPr kumimoji="1" lang="en-US" altLang="ja-JP" dirty="0" smtClean="0"/>
          </a:p>
          <a:p>
            <a:r>
              <a:rPr kumimoji="1" lang="ja-JP" altLang="en-US" dirty="0" smtClean="0"/>
              <a:t>この特徴して，固定長のベクトル表現を生成することから次元圧縮を行えます．</a:t>
            </a:r>
            <a:endParaRPr kumimoji="1" lang="en-US" altLang="ja-JP" dirty="0" smtClean="0"/>
          </a:p>
          <a:p>
            <a:r>
              <a:rPr kumimoji="1" lang="ja-JP" altLang="en-US" dirty="0" smtClean="0"/>
              <a:t>また機械学習で単語間のセマンティクスを計算することができ，</a:t>
            </a:r>
            <a:endParaRPr kumimoji="1" lang="en-US" altLang="ja-JP" dirty="0" smtClean="0"/>
          </a:p>
          <a:p>
            <a:r>
              <a:rPr kumimoji="1" lang="ja-JP" altLang="en-US" dirty="0" smtClean="0"/>
              <a:t>さらに，この図のように（説明）前後の単語の共起頻度を計算しているため</a:t>
            </a:r>
            <a:endParaRPr kumimoji="1" lang="en-US" altLang="ja-JP" dirty="0" smtClean="0"/>
          </a:p>
          <a:p>
            <a:r>
              <a:rPr kumimoji="1" lang="ja-JP" altLang="en-US" dirty="0" smtClean="0"/>
              <a:t>単語の順序性も考慮できます．</a:t>
            </a:r>
            <a:endParaRPr kumimoji="1" lang="en-US" altLang="ja-JP" dirty="0" smtClean="0"/>
          </a:p>
          <a:p>
            <a:endParaRPr kumimoji="1" lang="en-US" altLang="ja-JP" dirty="0" smtClean="0"/>
          </a:p>
          <a:p>
            <a:r>
              <a:rPr kumimoji="1" lang="ja-JP" altLang="en-US" dirty="0" smtClean="0"/>
              <a:t>ただ，理論的に</a:t>
            </a:r>
            <a:r>
              <a:rPr kumimoji="1" lang="en-US" altLang="ja-JP" dirty="0" smtClean="0"/>
              <a:t>LSA</a:t>
            </a:r>
            <a:r>
              <a:rPr kumimoji="1" lang="ja-JP" altLang="en-US" dirty="0" err="1" smtClean="0"/>
              <a:t>，</a:t>
            </a:r>
            <a:r>
              <a:rPr kumimoji="1" lang="en-US" altLang="ja-JP" dirty="0" err="1" smtClean="0"/>
              <a:t>pLSA</a:t>
            </a:r>
            <a:r>
              <a:rPr kumimoji="1" lang="ja-JP" altLang="en-US" dirty="0" smtClean="0"/>
              <a:t>との計算時間の比較ができないという懸念点も考えられます．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43</a:t>
            </a:fld>
            <a:endParaRPr kumimoji="1" lang="ja-JP" altLang="en-US"/>
          </a:p>
        </p:txBody>
      </p:sp>
    </p:spTree>
    <p:extLst>
      <p:ext uri="{BB962C8B-B14F-4D97-AF65-F5344CB8AC3E}">
        <p14:creationId xmlns:p14="http://schemas.microsoft.com/office/powerpoint/2010/main" val="41560481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ここでは，今回調査した様々なベクトルの分類を行いました．</a:t>
            </a:r>
            <a:endParaRPr lang="en-US" altLang="ja-JP" dirty="0" smtClean="0"/>
          </a:p>
          <a:p>
            <a:r>
              <a:rPr lang="ja-JP" altLang="en-US" dirty="0" smtClean="0"/>
              <a:t>まず垂直方向は時間的計算量を表しており，</a:t>
            </a:r>
            <a:endParaRPr lang="en-US" altLang="ja-JP" dirty="0" smtClean="0"/>
          </a:p>
          <a:p>
            <a:r>
              <a:rPr lang="ja-JP" altLang="en-US" dirty="0" smtClean="0"/>
              <a:t>下に行くほど計算時間が長くなることを示しています．</a:t>
            </a:r>
            <a:endParaRPr lang="en-US" altLang="ja-JP" dirty="0" smtClean="0"/>
          </a:p>
          <a:p>
            <a:endParaRPr lang="en-US" altLang="ja-JP" dirty="0" smtClean="0"/>
          </a:p>
          <a:p>
            <a:r>
              <a:rPr lang="ja-JP" altLang="en-US" dirty="0" smtClean="0"/>
              <a:t>各説明</a:t>
            </a:r>
            <a:endParaRPr lang="en-US" altLang="ja-JP" dirty="0" smtClean="0"/>
          </a:p>
          <a:p>
            <a:endParaRPr lang="en-US" altLang="ja-JP" dirty="0" smtClean="0"/>
          </a:p>
          <a:p>
            <a:r>
              <a:rPr lang="ja-JP" altLang="en-US" dirty="0" smtClean="0"/>
              <a:t>これに関する考察としまして，</a:t>
            </a:r>
            <a:r>
              <a:rPr lang="en-US" altLang="ja-JP" dirty="0" smtClean="0"/>
              <a:t>Doc2Vec</a:t>
            </a:r>
            <a:r>
              <a:rPr lang="ja-JP" altLang="en-US" dirty="0" smtClean="0"/>
              <a:t>の時間的計算量は理論的に他の手法と比較することができず，</a:t>
            </a:r>
            <a:endParaRPr lang="en-US" altLang="ja-JP" dirty="0" smtClean="0"/>
          </a:p>
          <a:p>
            <a:r>
              <a:rPr lang="ja-JP" altLang="en-US" dirty="0" smtClean="0"/>
              <a:t>実験的に確認する必要性があります．</a:t>
            </a:r>
            <a:endParaRPr lang="en-US" altLang="ja-JP" dirty="0" smtClean="0"/>
          </a:p>
          <a:p>
            <a:r>
              <a:rPr lang="ja-JP" altLang="en-US" dirty="0" smtClean="0"/>
              <a:t>その結果，計算時間的に</a:t>
            </a:r>
            <a:r>
              <a:rPr lang="en-US" altLang="ja-JP" dirty="0" err="1" smtClean="0"/>
              <a:t>pLSA</a:t>
            </a:r>
            <a:r>
              <a:rPr lang="ja-JP" altLang="en-US" dirty="0" smtClean="0"/>
              <a:t>や</a:t>
            </a:r>
            <a:r>
              <a:rPr lang="en-US" altLang="ja-JP" dirty="0" smtClean="0"/>
              <a:t>LSA</a:t>
            </a:r>
            <a:r>
              <a:rPr lang="ja-JP" altLang="en-US" dirty="0" smtClean="0"/>
              <a:t>でも十分の可能性が考えられます．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44</a:t>
            </a:fld>
            <a:endParaRPr kumimoji="1" lang="ja-JP" altLang="en-US"/>
          </a:p>
        </p:txBody>
      </p:sp>
    </p:spTree>
    <p:extLst>
      <p:ext uri="{BB962C8B-B14F-4D97-AF65-F5344CB8AC3E}">
        <p14:creationId xmlns:p14="http://schemas.microsoft.com/office/powerpoint/2010/main" val="6765163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では，今後の研究計画について説明します．</a:t>
            </a:r>
            <a:endParaRPr kumimoji="1" lang="en-US" altLang="ja-JP" dirty="0" smtClean="0"/>
          </a:p>
          <a:p>
            <a:r>
              <a:rPr kumimoji="1" lang="ja-JP" altLang="en-US" dirty="0" smtClean="0"/>
              <a:t>今回調査した様々なベクトル表現の性能を，コードクローン検出において有用であるかという比較評価を行います．</a:t>
            </a:r>
            <a:endParaRPr kumimoji="1" lang="en-US" altLang="ja-JP" dirty="0" smtClean="0"/>
          </a:p>
          <a:p>
            <a:endParaRPr kumimoji="1" lang="en-US" altLang="ja-JP" dirty="0" smtClean="0"/>
          </a:p>
          <a:p>
            <a:r>
              <a:rPr kumimoji="1" lang="ja-JP" altLang="en-US" dirty="0" smtClean="0"/>
              <a:t>今回は検出精度と検出時間の観点から評価を行います．</a:t>
            </a:r>
            <a:endParaRPr kumimoji="1" lang="en-US" altLang="ja-JP" dirty="0" smtClean="0"/>
          </a:p>
          <a:p>
            <a:r>
              <a:rPr kumimoji="1" lang="ja-JP" altLang="en-US" dirty="0" smtClean="0"/>
              <a:t>クローン検出は精度が高いことだけでなく，高速であることも重要であるからです．</a:t>
            </a:r>
            <a:endParaRPr kumimoji="1" lang="en-US" altLang="ja-JP" dirty="0" smtClean="0"/>
          </a:p>
          <a:p>
            <a:endParaRPr kumimoji="1" lang="en-US" altLang="ja-JP" dirty="0" smtClean="0"/>
          </a:p>
          <a:p>
            <a:r>
              <a:rPr kumimoji="1" lang="ja-JP" altLang="en-US" dirty="0" smtClean="0"/>
              <a:t>例えば，実際にコード修正時にクローン検出を行うことがあるのですが，</a:t>
            </a:r>
            <a:endParaRPr kumimoji="1" lang="en-US" altLang="ja-JP" dirty="0" smtClean="0"/>
          </a:p>
          <a:p>
            <a:r>
              <a:rPr kumimoji="1" lang="ja-JP" altLang="en-US" dirty="0" smtClean="0"/>
              <a:t>何回も実行する度に長時間待たされる手法は使いにくい手法となってしまいます．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48</a:t>
            </a:fld>
            <a:endParaRPr kumimoji="1" lang="ja-JP" altLang="en-US"/>
          </a:p>
        </p:txBody>
      </p:sp>
    </p:spTree>
    <p:extLst>
      <p:ext uri="{BB962C8B-B14F-4D97-AF65-F5344CB8AC3E}">
        <p14:creationId xmlns:p14="http://schemas.microsoft.com/office/powerpoint/2010/main" val="25413474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評価実験の方針としまして，</a:t>
            </a:r>
            <a:endParaRPr kumimoji="1" lang="en-US" altLang="ja-JP" dirty="0" smtClean="0"/>
          </a:p>
          <a:p>
            <a:r>
              <a:rPr kumimoji="1" lang="en-US" altLang="ja-JP" dirty="0" err="1" smtClean="0"/>
              <a:t>BigCloneBench</a:t>
            </a:r>
            <a:r>
              <a:rPr kumimoji="1" lang="ja-JP" altLang="en-US" dirty="0" smtClean="0"/>
              <a:t>を用いた比較実験を行う予定です．</a:t>
            </a:r>
            <a:endParaRPr kumimoji="1" lang="en-US" altLang="ja-JP" dirty="0" smtClean="0"/>
          </a:p>
          <a:p>
            <a:r>
              <a:rPr kumimoji="1" lang="en-US" altLang="ja-JP" dirty="0" err="1" smtClean="0"/>
              <a:t>BigCloneBench</a:t>
            </a:r>
            <a:r>
              <a:rPr kumimoji="1" lang="ja-JP" altLang="en-US" dirty="0" smtClean="0"/>
              <a:t>とはタイプ１～４のコードクローンのベンチマークです．</a:t>
            </a:r>
            <a:endParaRPr kumimoji="1" lang="en-US" altLang="ja-JP" dirty="0" smtClean="0"/>
          </a:p>
          <a:p>
            <a:r>
              <a:rPr kumimoji="1" lang="ja-JP" altLang="en-US" dirty="0" smtClean="0"/>
              <a:t>約</a:t>
            </a:r>
            <a:r>
              <a:rPr kumimoji="1" lang="en-US" altLang="ja-JP" dirty="0" smtClean="0"/>
              <a:t>25000</a:t>
            </a:r>
            <a:r>
              <a:rPr kumimoji="1" lang="ja-JP" altLang="en-US" dirty="0" smtClean="0"/>
              <a:t>個の</a:t>
            </a:r>
            <a:r>
              <a:rPr kumimoji="1" lang="en-US" altLang="ja-JP" dirty="0" smtClean="0"/>
              <a:t>Java</a:t>
            </a:r>
            <a:r>
              <a:rPr kumimoji="1" lang="ja-JP" altLang="en-US" dirty="0" smtClean="0"/>
              <a:t>プロジェクトからなるビッグデータとなっています．</a:t>
            </a:r>
            <a:endParaRPr kumimoji="1" lang="en-US" altLang="ja-JP" dirty="0" smtClean="0"/>
          </a:p>
          <a:p>
            <a:endParaRPr kumimoji="1" lang="en-US" altLang="ja-JP" dirty="0" smtClean="0"/>
          </a:p>
          <a:p>
            <a:r>
              <a:rPr kumimoji="1" lang="ja-JP" altLang="en-US" dirty="0" smtClean="0"/>
              <a:t>この</a:t>
            </a:r>
            <a:r>
              <a:rPr kumimoji="1" lang="en-US" altLang="ja-JP" dirty="0" err="1" smtClean="0"/>
              <a:t>BigCloneBench</a:t>
            </a:r>
            <a:r>
              <a:rPr kumimoji="1" lang="ja-JP" altLang="en-US" dirty="0" smtClean="0"/>
              <a:t>を用いて，検出精度と検出時間を評価します．</a:t>
            </a:r>
            <a:endParaRPr kumimoji="1" lang="en-US" altLang="ja-JP" dirty="0" smtClean="0"/>
          </a:p>
          <a:p>
            <a:r>
              <a:rPr kumimoji="1" lang="ja-JP" altLang="en-US" dirty="0" smtClean="0"/>
              <a:t>検出精度は再現率という網羅性の指標と，適合率という正確性の指標を用いて評価します．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49</a:t>
            </a:fld>
            <a:endParaRPr kumimoji="1" lang="ja-JP" altLang="en-US"/>
          </a:p>
        </p:txBody>
      </p:sp>
    </p:spTree>
    <p:extLst>
      <p:ext uri="{BB962C8B-B14F-4D97-AF65-F5344CB8AC3E}">
        <p14:creationId xmlns:p14="http://schemas.microsoft.com/office/powerpoint/2010/main" val="38307524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ここでは再現率と適合率について説明します．</a:t>
            </a:r>
            <a:endParaRPr kumimoji="1" lang="en-US" altLang="ja-JP" dirty="0" smtClean="0"/>
          </a:p>
          <a:p>
            <a:r>
              <a:rPr kumimoji="1" lang="ja-JP" altLang="en-US" dirty="0" smtClean="0"/>
              <a:t>再現率とは，赤丸のうち，赤丸と青丸の共通部分，</a:t>
            </a:r>
            <a:endParaRPr kumimoji="1" lang="en-US" altLang="ja-JP" dirty="0" smtClean="0"/>
          </a:p>
          <a:p>
            <a:r>
              <a:rPr kumimoji="1" lang="ja-JP" altLang="en-US" dirty="0" smtClean="0"/>
              <a:t>つまり正解集合のうちどれだけ多く検出できたかという網羅性の指標です．</a:t>
            </a:r>
            <a:endParaRPr kumimoji="1" lang="en-US" altLang="ja-JP" dirty="0" smtClean="0"/>
          </a:p>
          <a:p>
            <a:r>
              <a:rPr kumimoji="1" lang="ja-JP" altLang="en-US" dirty="0" smtClean="0"/>
              <a:t>適合率とは，青丸の内，赤丸と青丸の共通部分，</a:t>
            </a:r>
            <a:endParaRPr kumimoji="1" lang="en-US" altLang="ja-JP" dirty="0" smtClean="0"/>
          </a:p>
          <a:p>
            <a:r>
              <a:rPr kumimoji="1" lang="ja-JP" altLang="en-US" dirty="0" smtClean="0"/>
              <a:t>つまり，検出集合の内どれだけ正解かという正確性の指標です．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50</a:t>
            </a:fld>
            <a:endParaRPr kumimoji="1" lang="ja-JP" altLang="en-US"/>
          </a:p>
        </p:txBody>
      </p:sp>
    </p:spTree>
    <p:extLst>
      <p:ext uri="{BB962C8B-B14F-4D97-AF65-F5344CB8AC3E}">
        <p14:creationId xmlns:p14="http://schemas.microsoft.com/office/powerpoint/2010/main" val="1384744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51</a:t>
            </a:fld>
            <a:endParaRPr kumimoji="1" lang="ja-JP" altLang="en-US"/>
          </a:p>
        </p:txBody>
      </p:sp>
    </p:spTree>
    <p:extLst>
      <p:ext uri="{BB962C8B-B14F-4D97-AF65-F5344CB8AC3E}">
        <p14:creationId xmlns:p14="http://schemas.microsoft.com/office/powerpoint/2010/main" val="19617885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52</a:t>
            </a:fld>
            <a:endParaRPr kumimoji="1" lang="ja-JP" altLang="en-US"/>
          </a:p>
        </p:txBody>
      </p:sp>
    </p:spTree>
    <p:extLst>
      <p:ext uri="{BB962C8B-B14F-4D97-AF65-F5344CB8AC3E}">
        <p14:creationId xmlns:p14="http://schemas.microsoft.com/office/powerpoint/2010/main" val="39539006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54</a:t>
            </a:fld>
            <a:endParaRPr kumimoji="1" lang="ja-JP" altLang="en-US"/>
          </a:p>
        </p:txBody>
      </p:sp>
    </p:spTree>
    <p:extLst>
      <p:ext uri="{BB962C8B-B14F-4D97-AF65-F5344CB8AC3E}">
        <p14:creationId xmlns:p14="http://schemas.microsoft.com/office/powerpoint/2010/main" val="17792173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しかし，</a:t>
            </a:r>
            <a:r>
              <a:rPr lang="en-US" altLang="ja-JP" dirty="0" smtClean="0"/>
              <a:t>TF-IDF</a:t>
            </a:r>
            <a:r>
              <a:rPr lang="ja-JP" altLang="en-US" dirty="0" smtClean="0"/>
              <a:t>を利用する既存手法の問題点として，非常に高次元かつ疎なベクトルになりやすい点があげられます．</a:t>
            </a:r>
            <a:endParaRPr lang="en-US" altLang="ja-JP" dirty="0" smtClean="0"/>
          </a:p>
          <a:p>
            <a:r>
              <a:rPr lang="ja-JP" altLang="en-US" dirty="0" smtClean="0"/>
              <a:t>高次元かつ疎なベクトルの場合，空間計算量，時間計算量の増加につながるという問題があります．</a:t>
            </a:r>
            <a:endParaRPr lang="en-US" altLang="ja-JP" dirty="0" smtClean="0"/>
          </a:p>
          <a:p>
            <a:r>
              <a:rPr lang="ja-JP" altLang="en-US" dirty="0" smtClean="0"/>
              <a:t>実際に大規模プロジェクトに対して検出する場合，検出に</a:t>
            </a:r>
            <a:r>
              <a:rPr lang="en-US" altLang="ja-JP" dirty="0" smtClean="0"/>
              <a:t>1</a:t>
            </a:r>
            <a:r>
              <a:rPr lang="ja-JP" altLang="en-US" dirty="0" smtClean="0"/>
              <a:t>週間以上かかったり，メモリ不足で終了したりすることがあります．</a:t>
            </a:r>
            <a:endParaRPr lang="en-US" altLang="ja-JP" dirty="0" smtClean="0"/>
          </a:p>
          <a:p>
            <a:r>
              <a:rPr lang="ja-JP" altLang="en-US" dirty="0" smtClean="0"/>
              <a:t>この問題点の原因として単語＝次元として扱う点があげられます．</a:t>
            </a:r>
            <a:endParaRPr lang="en-US" altLang="ja-JP" dirty="0" smtClean="0"/>
          </a:p>
          <a:p>
            <a:r>
              <a:rPr lang="ja-JP" altLang="en-US" dirty="0" smtClean="0"/>
              <a:t>実際に３つのオープンソースプロジェクトの検出時に生成されたベクトルを調査したところ，次元数は</a:t>
            </a:r>
            <a:r>
              <a:rPr lang="en-US" altLang="ja-JP" dirty="0" smtClean="0"/>
              <a:t>7000</a:t>
            </a:r>
            <a:r>
              <a:rPr lang="ja-JP" altLang="en-US" dirty="0" smtClean="0"/>
              <a:t>以上，非０要素の密度は</a:t>
            </a:r>
            <a:r>
              <a:rPr lang="en-US" altLang="ja-JP" dirty="0" smtClean="0"/>
              <a:t>0.1%</a:t>
            </a:r>
            <a:r>
              <a:rPr lang="ja-JP" altLang="en-US" dirty="0" smtClean="0"/>
              <a:t>程度と非常に高次元かつ疎なベクトルとなることも確認できます．</a:t>
            </a:r>
            <a:endParaRPr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55</a:t>
            </a:fld>
            <a:endParaRPr kumimoji="1" lang="ja-JP" altLang="en-US"/>
          </a:p>
        </p:txBody>
      </p:sp>
    </p:spTree>
    <p:extLst>
      <p:ext uri="{BB962C8B-B14F-4D97-AF65-F5344CB8AC3E}">
        <p14:creationId xmlns:p14="http://schemas.microsoft.com/office/powerpoint/2010/main" val="1475063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コードクローンはタイプ１からタイプ４の４つに分類されます．</a:t>
            </a:r>
            <a:endParaRPr lang="en-US" altLang="ja-JP" dirty="0" smtClean="0"/>
          </a:p>
          <a:p>
            <a:endParaRPr lang="en-US" altLang="ja-JP" dirty="0" smtClean="0"/>
          </a:p>
          <a:p>
            <a:r>
              <a:rPr lang="ja-JP" altLang="en-US" dirty="0" smtClean="0"/>
              <a:t>説明</a:t>
            </a:r>
            <a:endParaRPr lang="en-US" altLang="ja-JP" dirty="0" smtClean="0"/>
          </a:p>
          <a:p>
            <a:endParaRPr lang="en-US" altLang="ja-JP" dirty="0" smtClean="0"/>
          </a:p>
          <a:p>
            <a:r>
              <a:rPr lang="ja-JP" altLang="en-US" dirty="0" smtClean="0"/>
              <a:t>コードクローンはタイプ１から類似度が低くなるにつれてタイプ２，３，４と下がっていきます，</a:t>
            </a:r>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42269877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また，タイプ４のコードクローンの検出漏れが多いという問題点もあります．</a:t>
            </a:r>
            <a:endParaRPr lang="en-US" altLang="ja-JP" dirty="0" smtClean="0"/>
          </a:p>
          <a:p>
            <a:r>
              <a:rPr lang="ja-JP" altLang="en-US" dirty="0" smtClean="0"/>
              <a:t>この問題の原因として，同義語や多義語といった単語間のセマンティクスを無視する点が挙げられます．</a:t>
            </a:r>
            <a:endParaRPr lang="en-US" altLang="ja-JP" dirty="0" smtClean="0"/>
          </a:p>
          <a:p>
            <a:r>
              <a:rPr lang="ja-JP" altLang="en-US" dirty="0" smtClean="0"/>
              <a:t>例えば，計算機とコンピュータは同じ意味を持つ同義語ですが，</a:t>
            </a:r>
            <a:r>
              <a:rPr lang="en-US" altLang="ja-JP" dirty="0" smtClean="0"/>
              <a:t>TF-IDF</a:t>
            </a:r>
            <a:r>
              <a:rPr lang="ja-JP" altLang="en-US" dirty="0" smtClean="0"/>
              <a:t>では全く別の単語として扱います．</a:t>
            </a:r>
            <a:endParaRPr lang="en-US" altLang="ja-JP" dirty="0" smtClean="0"/>
          </a:p>
          <a:p>
            <a:r>
              <a:rPr lang="ja-JP" altLang="en-US" dirty="0" smtClean="0"/>
              <a:t>また，</a:t>
            </a:r>
            <a:r>
              <a:rPr lang="en-US" altLang="ja-JP" dirty="0" smtClean="0"/>
              <a:t>Java</a:t>
            </a:r>
            <a:r>
              <a:rPr lang="ja-JP" altLang="en-US" dirty="0" err="1" smtClean="0"/>
              <a:t>には</a:t>
            </a:r>
            <a:r>
              <a:rPr lang="ja-JP" altLang="en-US" dirty="0" smtClean="0"/>
              <a:t>コーヒーとコンピュータの二つの意味がありますが，</a:t>
            </a:r>
            <a:r>
              <a:rPr lang="en-US" altLang="ja-JP" dirty="0" smtClean="0"/>
              <a:t>TF-IDF</a:t>
            </a:r>
            <a:r>
              <a:rPr lang="ja-JP" altLang="en-US" dirty="0" smtClean="0"/>
              <a:t>では同じ単語としてしか扱うことができません．</a:t>
            </a:r>
            <a:endParaRPr lang="en-US" altLang="ja-JP" dirty="0" smtClean="0"/>
          </a:p>
          <a:p>
            <a:endParaRPr lang="en-US" altLang="ja-JP" dirty="0" smtClean="0"/>
          </a:p>
          <a:p>
            <a:r>
              <a:rPr lang="ja-JP" altLang="en-US" dirty="0" smtClean="0"/>
              <a:t>実際に</a:t>
            </a:r>
            <a:r>
              <a:rPr lang="en-US" altLang="ja-JP" dirty="0" err="1" smtClean="0"/>
              <a:t>BigCloneBench</a:t>
            </a:r>
            <a:r>
              <a:rPr lang="ja-JP" altLang="en-US" dirty="0" smtClean="0"/>
              <a:t>を使用してタイプ４のクローン検出を行ったところ，</a:t>
            </a:r>
            <a:endParaRPr lang="en-US" altLang="ja-JP" dirty="0" smtClean="0"/>
          </a:p>
          <a:p>
            <a:r>
              <a:rPr lang="ja-JP" altLang="en-US" dirty="0" smtClean="0"/>
              <a:t>検出漏れが多いことが確認できました．</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56</a:t>
            </a:fld>
            <a:endParaRPr kumimoji="1" lang="ja-JP" altLang="en-US"/>
          </a:p>
        </p:txBody>
      </p:sp>
    </p:spTree>
    <p:extLst>
      <p:ext uri="{BB962C8B-B14F-4D97-AF65-F5344CB8AC3E}">
        <p14:creationId xmlns:p14="http://schemas.microsoft.com/office/powerpoint/2010/main" val="5904379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最後に，コードクローンの誤検出に関する問題点があります．</a:t>
            </a:r>
            <a:endParaRPr lang="en-US" altLang="ja-JP" dirty="0" smtClean="0"/>
          </a:p>
          <a:p>
            <a:r>
              <a:rPr lang="en-US" altLang="ja-JP" dirty="0" smtClean="0"/>
              <a:t>TF-IDF</a:t>
            </a:r>
            <a:r>
              <a:rPr lang="ja-JP" altLang="en-US" dirty="0" smtClean="0"/>
              <a:t>は出現頻度に基づいて計算しており，</a:t>
            </a:r>
            <a:endParaRPr lang="en-US" altLang="ja-JP" dirty="0" smtClean="0"/>
          </a:p>
          <a:p>
            <a:r>
              <a:rPr lang="ja-JP" altLang="en-US" dirty="0" smtClean="0"/>
              <a:t>単語の順序性は考慮していません．</a:t>
            </a:r>
            <a:endParaRPr lang="en-US" altLang="ja-JP" dirty="0" smtClean="0"/>
          </a:p>
          <a:p>
            <a:r>
              <a:rPr lang="ja-JP" altLang="en-US" dirty="0" smtClean="0"/>
              <a:t>よって，同一単語が頻出するコード片をコードクローンと誤検出する例があります．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57</a:t>
            </a:fld>
            <a:endParaRPr kumimoji="1" lang="ja-JP" altLang="en-US"/>
          </a:p>
        </p:txBody>
      </p:sp>
    </p:spTree>
    <p:extLst>
      <p:ext uri="{BB962C8B-B14F-4D97-AF65-F5344CB8AC3E}">
        <p14:creationId xmlns:p14="http://schemas.microsoft.com/office/powerpoint/2010/main" val="4761930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こちらが，既存手法特有の誤検出の例です．</a:t>
            </a:r>
            <a:endParaRPr kumimoji="1" lang="en-US" altLang="ja-JP" dirty="0" smtClean="0"/>
          </a:p>
          <a:p>
            <a:endParaRPr kumimoji="1" lang="en-US" altLang="ja-JP" dirty="0" smtClean="0"/>
          </a:p>
          <a:p>
            <a:r>
              <a:rPr kumimoji="1" lang="ja-JP" altLang="en-US" dirty="0" smtClean="0"/>
              <a:t>こちらは，</a:t>
            </a:r>
            <a:r>
              <a:rPr kumimoji="1" lang="en-US" altLang="ja-JP" dirty="0" smtClean="0"/>
              <a:t>arg1</a:t>
            </a:r>
            <a:r>
              <a:rPr kumimoji="1" lang="ja-JP" altLang="en-US" dirty="0" smtClean="0"/>
              <a:t>など同一単語が頻出するため</a:t>
            </a:r>
            <a:endParaRPr kumimoji="1" lang="en-US" altLang="ja-JP" dirty="0" smtClean="0"/>
          </a:p>
          <a:p>
            <a:r>
              <a:rPr kumimoji="1" lang="ja-JP" altLang="en-US" dirty="0" smtClean="0"/>
              <a:t>コードクローンとして検出されたが，</a:t>
            </a:r>
            <a:endParaRPr kumimoji="1" lang="en-US" altLang="ja-JP" dirty="0" smtClean="0"/>
          </a:p>
          <a:p>
            <a:r>
              <a:rPr kumimoji="1" lang="ja-JP" altLang="en-US" dirty="0" smtClean="0"/>
              <a:t>処理内容が異なるためコードクローンではありません．</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58</a:t>
            </a:fld>
            <a:endParaRPr kumimoji="1" lang="ja-JP" altLang="en-US"/>
          </a:p>
        </p:txBody>
      </p:sp>
    </p:spTree>
    <p:extLst>
      <p:ext uri="{BB962C8B-B14F-4D97-AF65-F5344CB8AC3E}">
        <p14:creationId xmlns:p14="http://schemas.microsoft.com/office/powerpoint/2010/main" val="23821407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全ての特徴ベクトル間の類似度を求めるのではなく</a:t>
            </a:r>
            <a:endParaRPr kumimoji="1" lang="en-US" altLang="ja-JP" dirty="0" smtClean="0"/>
          </a:p>
          <a:p>
            <a:r>
              <a:rPr kumimoji="1" lang="ja-JP" altLang="en-US" dirty="0" smtClean="0"/>
              <a:t>クラスタリングを行い，クローンペアになりうる候補を絞ることで</a:t>
            </a:r>
            <a:endParaRPr kumimoji="1" lang="en-US" altLang="ja-JP" dirty="0" smtClean="0"/>
          </a:p>
          <a:p>
            <a:r>
              <a:rPr kumimoji="1" lang="ja-JP" altLang="en-US" dirty="0" smtClean="0"/>
              <a:t>高速に検出を行うことが目的です．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59</a:t>
            </a:fld>
            <a:endParaRPr kumimoji="1" lang="ja-JP" altLang="en-US"/>
          </a:p>
        </p:txBody>
      </p:sp>
    </p:spTree>
    <p:extLst>
      <p:ext uri="{BB962C8B-B14F-4D97-AF65-F5344CB8AC3E}">
        <p14:creationId xmlns:p14="http://schemas.microsoft.com/office/powerpoint/2010/main" val="34108765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提案手法では，特徴ベクトルの変換に</a:t>
            </a:r>
            <a:r>
              <a:rPr kumimoji="1" lang="en-US" altLang="ja-JP" dirty="0" smtClean="0"/>
              <a:t>TF-IDF</a:t>
            </a:r>
            <a:r>
              <a:rPr kumimoji="1" lang="ja-JP" altLang="en-US" dirty="0" smtClean="0"/>
              <a:t>を利用しました．</a:t>
            </a:r>
            <a:endParaRPr kumimoji="1" lang="en-US" altLang="ja-JP" dirty="0" smtClean="0"/>
          </a:p>
          <a:p>
            <a:r>
              <a:rPr kumimoji="1" lang="en-US" altLang="ja-JP" dirty="0" smtClean="0"/>
              <a:t>TF-IDF</a:t>
            </a:r>
            <a:r>
              <a:rPr kumimoji="1" lang="ja-JP" altLang="en-US" dirty="0" smtClean="0"/>
              <a:t>法とは文書中の単語に関する重み付けの手法であり，</a:t>
            </a:r>
            <a:endParaRPr kumimoji="1" lang="en-US" altLang="ja-JP" dirty="0" smtClean="0"/>
          </a:p>
          <a:p>
            <a:r>
              <a:rPr kumimoji="1" lang="en-US" altLang="ja-JP" dirty="0" smtClean="0"/>
              <a:t>TF</a:t>
            </a:r>
            <a:r>
              <a:rPr kumimoji="1" lang="ja-JP" altLang="en-US" dirty="0" smtClean="0"/>
              <a:t>値と</a:t>
            </a:r>
            <a:r>
              <a:rPr kumimoji="1" lang="en-US" altLang="ja-JP" dirty="0" smtClean="0"/>
              <a:t>IDF</a:t>
            </a:r>
            <a:r>
              <a:rPr kumimoji="1" lang="ja-JP" altLang="en-US" dirty="0" smtClean="0"/>
              <a:t>値の積で表されます．</a:t>
            </a:r>
            <a:endParaRPr kumimoji="1" lang="en-US" altLang="ja-JP" dirty="0" smtClean="0"/>
          </a:p>
          <a:p>
            <a:r>
              <a:rPr kumimoji="1" lang="ja-JP" altLang="en-US" dirty="0" smtClean="0"/>
              <a:t>提案手法では，</a:t>
            </a:r>
            <a:endParaRPr kumimoji="1" lang="en-US" altLang="ja-JP" dirty="0" smtClean="0"/>
          </a:p>
          <a:p>
            <a:r>
              <a:rPr kumimoji="1" lang="ja-JP" altLang="en-US" dirty="0" smtClean="0"/>
              <a:t>コードブロック中のコードブロック中のワードの出現頻度を</a:t>
            </a:r>
            <a:r>
              <a:rPr kumimoji="1" lang="en-US" altLang="ja-JP" dirty="0" smtClean="0"/>
              <a:t>TF</a:t>
            </a:r>
            <a:r>
              <a:rPr kumimoji="1" lang="ja-JP" altLang="en-US" dirty="0" smtClean="0"/>
              <a:t>値，</a:t>
            </a:r>
            <a:endParaRPr kumimoji="1" lang="en-US" altLang="ja-JP" dirty="0" smtClean="0"/>
          </a:p>
          <a:p>
            <a:r>
              <a:rPr kumimoji="1" lang="ja-JP" altLang="en-US" dirty="0" smtClean="0"/>
              <a:t>ソースコード全体のワードの希少さを</a:t>
            </a:r>
            <a:r>
              <a:rPr kumimoji="1" lang="en-US" altLang="ja-JP" dirty="0" smtClean="0"/>
              <a:t>IDF</a:t>
            </a:r>
            <a:r>
              <a:rPr kumimoji="1" lang="ja-JP" altLang="en-US" smtClean="0"/>
              <a:t>値と表しています．</a:t>
            </a:r>
            <a:endParaRPr kumimoji="1" lang="en-US" altLang="ja-JP" dirty="0" smtClean="0"/>
          </a:p>
          <a:p>
            <a:r>
              <a:rPr kumimoji="1" lang="ja-JP" altLang="en-US" dirty="0" smtClean="0"/>
              <a:t>この二つをかけて求められた値を</a:t>
            </a:r>
            <a:endParaRPr kumimoji="1" lang="en-US" altLang="ja-JP" dirty="0" smtClean="0"/>
          </a:p>
          <a:p>
            <a:r>
              <a:rPr kumimoji="1" lang="ja-JP" altLang="en-US" dirty="0" smtClean="0"/>
              <a:t>特徴量として，コードブロックの特徴ベクトルに変換します．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60</a:t>
            </a:fld>
            <a:endParaRPr kumimoji="1" lang="ja-JP" altLang="en-US"/>
          </a:p>
        </p:txBody>
      </p:sp>
    </p:spTree>
    <p:extLst>
      <p:ext uri="{BB962C8B-B14F-4D97-AF65-F5344CB8AC3E}">
        <p14:creationId xmlns:p14="http://schemas.microsoft.com/office/powerpoint/2010/main" val="15542970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その二点間の距離が近いほど同じハッシュ値を取る確率が高い</a:t>
            </a:r>
            <a:endParaRPr kumimoji="1" lang="en-US" altLang="ja-JP" dirty="0" smtClean="0"/>
          </a:p>
          <a:p>
            <a:r>
              <a:rPr kumimoji="1" lang="ja-JP" altLang="en-US" dirty="0" smtClean="0"/>
              <a:t>ハッシュ関数のことです．</a:t>
            </a:r>
            <a:endParaRPr kumimoji="1" lang="en-US" altLang="ja-JP" dirty="0" smtClean="0"/>
          </a:p>
          <a:p>
            <a:endParaRPr kumimoji="1" lang="en-US" altLang="ja-JP" dirty="0" smtClean="0"/>
          </a:p>
          <a:p>
            <a:r>
              <a:rPr kumimoji="1" lang="ja-JP" altLang="en-US" dirty="0" smtClean="0"/>
              <a:t>例えば，距離が近いポイント</a:t>
            </a:r>
            <a:r>
              <a:rPr kumimoji="1" lang="en-US" altLang="ja-JP" dirty="0" smtClean="0"/>
              <a:t>A</a:t>
            </a:r>
            <a:r>
              <a:rPr kumimoji="1" lang="ja-JP" altLang="en-US" dirty="0" smtClean="0"/>
              <a:t>と</a:t>
            </a:r>
            <a:r>
              <a:rPr kumimoji="1" lang="en-US" altLang="ja-JP" dirty="0" smtClean="0"/>
              <a:t>A</a:t>
            </a:r>
            <a:r>
              <a:rPr kumimoji="1" lang="ja-JP" altLang="en-US" dirty="0" smtClean="0"/>
              <a:t>ダッシュは同じハッシュ値を取り，</a:t>
            </a:r>
            <a:endParaRPr kumimoji="1" lang="en-US" altLang="ja-JP" dirty="0" smtClean="0"/>
          </a:p>
          <a:p>
            <a:r>
              <a:rPr kumimoji="1" lang="ja-JP" altLang="en-US" dirty="0" smtClean="0"/>
              <a:t>距離が遠いポイント</a:t>
            </a:r>
            <a:r>
              <a:rPr kumimoji="1" lang="en-US" altLang="ja-JP" dirty="0" smtClean="0"/>
              <a:t>B</a:t>
            </a:r>
            <a:r>
              <a:rPr kumimoji="1" lang="ja-JP" altLang="en-US" dirty="0" smtClean="0"/>
              <a:t>は異なるハッシュ値を取る確率が高くなります．</a:t>
            </a:r>
            <a:endParaRPr kumimoji="1" lang="en-US" altLang="ja-JP" dirty="0" smtClean="0"/>
          </a:p>
          <a:p>
            <a:endParaRPr kumimoji="1" lang="en-US" altLang="ja-JP" dirty="0" smtClean="0"/>
          </a:p>
          <a:p>
            <a:r>
              <a:rPr kumimoji="1" lang="ja-JP" altLang="en-US" dirty="0" smtClean="0"/>
              <a:t>同じハッシュ値を取ることは，同じクラスタであることを示します．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61</a:t>
            </a:fld>
            <a:endParaRPr kumimoji="1" lang="ja-JP" altLang="en-US"/>
          </a:p>
        </p:txBody>
      </p:sp>
    </p:spTree>
    <p:extLst>
      <p:ext uri="{BB962C8B-B14F-4D97-AF65-F5344CB8AC3E}">
        <p14:creationId xmlns:p14="http://schemas.microsoft.com/office/powerpoint/2010/main" val="3516435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LSH</a:t>
            </a:r>
            <a:r>
              <a:rPr kumimoji="1" lang="ja-JP" altLang="en-US" dirty="0" smtClean="0"/>
              <a:t>では近接した</a:t>
            </a:r>
            <a:r>
              <a:rPr kumimoji="1" lang="en-US" altLang="ja-JP" dirty="0" smtClean="0"/>
              <a:t>2</a:t>
            </a:r>
            <a:r>
              <a:rPr kumimoji="1" lang="ja-JP" altLang="en-US" dirty="0" smtClean="0"/>
              <a:t>点が異なるハッシュ値を取ることが，</a:t>
            </a:r>
            <a:endParaRPr kumimoji="1" lang="en-US" altLang="ja-JP" dirty="0" smtClean="0"/>
          </a:p>
          <a:p>
            <a:r>
              <a:rPr kumimoji="1" lang="ja-JP" altLang="en-US" dirty="0" smtClean="0"/>
              <a:t>確率的に発生します．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62</a:t>
            </a:fld>
            <a:endParaRPr kumimoji="1" lang="ja-JP" altLang="en-US"/>
          </a:p>
        </p:txBody>
      </p:sp>
    </p:spTree>
    <p:extLst>
      <p:ext uri="{BB962C8B-B14F-4D97-AF65-F5344CB8AC3E}">
        <p14:creationId xmlns:p14="http://schemas.microsoft.com/office/powerpoint/2010/main" val="34608375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次に特徴ベクトル間の類似度計算について説明します．</a:t>
            </a:r>
            <a:endParaRPr kumimoji="1" lang="en-US" altLang="ja-JP" dirty="0" smtClean="0"/>
          </a:p>
          <a:p>
            <a:r>
              <a:rPr kumimoji="1" lang="ja-JP" altLang="en-US" dirty="0" smtClean="0"/>
              <a:t>各クラスタ内で特徴ベクトル間の類似度を計算に</a:t>
            </a:r>
            <a:endParaRPr kumimoji="1" lang="en-US" altLang="ja-JP" dirty="0" smtClean="0"/>
          </a:p>
          <a:p>
            <a:r>
              <a:rPr kumimoji="1" lang="ja-JP" altLang="en-US" dirty="0" smtClean="0"/>
              <a:t>コサイン類似度を用いました．</a:t>
            </a:r>
            <a:endParaRPr kumimoji="1" lang="en-US" altLang="ja-JP" dirty="0" smtClean="0"/>
          </a:p>
          <a:p>
            <a:r>
              <a:rPr kumimoji="1" lang="ja-JP" altLang="en-US" dirty="0" smtClean="0"/>
              <a:t>コサイン類似度はこの数式により求められ，</a:t>
            </a:r>
            <a:endParaRPr kumimoji="1" lang="en-US" altLang="ja-JP" dirty="0" smtClean="0"/>
          </a:p>
          <a:p>
            <a:r>
              <a:rPr kumimoji="1" lang="ja-JP" altLang="en-US" dirty="0" smtClean="0"/>
              <a:t>特徴ベクトル間の類似度が高いほど</a:t>
            </a:r>
            <a:r>
              <a:rPr kumimoji="1" lang="en-US" altLang="ja-JP" dirty="0" smtClean="0"/>
              <a:t>1</a:t>
            </a:r>
            <a:r>
              <a:rPr kumimoji="1" lang="ja-JP" altLang="en-US" dirty="0" smtClean="0"/>
              <a:t>に近づきます</a:t>
            </a:r>
            <a:endParaRPr kumimoji="1" lang="en-US" altLang="ja-JP" dirty="0" smtClean="0"/>
          </a:p>
          <a:p>
            <a:endParaRPr kumimoji="1" lang="en-US" altLang="ja-JP" dirty="0" smtClean="0"/>
          </a:p>
          <a:p>
            <a:r>
              <a:rPr kumimoji="1" lang="ja-JP" altLang="en-US" dirty="0" smtClean="0"/>
              <a:t>提案手法では閾値</a:t>
            </a:r>
            <a:r>
              <a:rPr kumimoji="1" lang="en-US" altLang="ja-JP" dirty="0" smtClean="0"/>
              <a:t>0.9</a:t>
            </a:r>
            <a:r>
              <a:rPr kumimoji="1" lang="ja-JP" altLang="en-US" dirty="0" smtClean="0"/>
              <a:t>以上であればクローンペアと検出します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63</a:t>
            </a:fld>
            <a:endParaRPr kumimoji="1" lang="ja-JP" altLang="en-US"/>
          </a:p>
        </p:txBody>
      </p:sp>
    </p:spTree>
    <p:extLst>
      <p:ext uri="{BB962C8B-B14F-4D97-AF65-F5344CB8AC3E}">
        <p14:creationId xmlns:p14="http://schemas.microsoft.com/office/powerpoint/2010/main" val="1714231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次にコードクローンを検出する手法として，</a:t>
            </a:r>
            <a:endParaRPr lang="en-US" altLang="ja-JP" dirty="0" smtClean="0"/>
          </a:p>
          <a:p>
            <a:r>
              <a:rPr lang="ja-JP" altLang="en-US" dirty="0" smtClean="0"/>
              <a:t>ベクトル表現を用いたクローン検出について説明いたします．</a:t>
            </a:r>
            <a:endParaRPr lang="en-US" altLang="ja-JP" dirty="0" smtClean="0"/>
          </a:p>
          <a:p>
            <a:endParaRPr lang="en-US" altLang="ja-JP" dirty="0" smtClean="0"/>
          </a:p>
          <a:p>
            <a:r>
              <a:rPr lang="ja-JP" altLang="en-US" dirty="0" smtClean="0"/>
              <a:t>この手法では，まずコード片を特徴ベクトルに変換します．</a:t>
            </a:r>
            <a:endParaRPr lang="en-US" altLang="ja-JP" dirty="0" smtClean="0"/>
          </a:p>
          <a:p>
            <a:r>
              <a:rPr lang="ja-JP" altLang="en-US" dirty="0" smtClean="0"/>
              <a:t>そして近いベクトル空間に写像したベクトルをコードクローンとして検出します．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4120706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卒業研究では，ベクトル表現を用いたクローン検出のひとつとして，</a:t>
            </a:r>
            <a:endParaRPr lang="en-US" altLang="ja-JP" dirty="0" smtClean="0"/>
          </a:p>
          <a:p>
            <a:r>
              <a:rPr lang="ja-JP" altLang="en-US" dirty="0" smtClean="0"/>
              <a:t>情報検索技術に基づいてコードブロック単位のクローンを検出する手法を提案いたしました．</a:t>
            </a:r>
            <a:endParaRPr lang="en-US" altLang="ja-JP" dirty="0" smtClean="0"/>
          </a:p>
          <a:p>
            <a:r>
              <a:rPr lang="ja-JP" altLang="en-US" dirty="0" smtClean="0"/>
              <a:t>既存手法では情報検索技術に基づいたベクトル表現を用います．</a:t>
            </a:r>
            <a:endParaRPr lang="en-US" altLang="ja-JP" dirty="0" smtClean="0"/>
          </a:p>
          <a:p>
            <a:r>
              <a:rPr lang="ja-JP" altLang="en-US" dirty="0" smtClean="0"/>
              <a:t>情報検索技術とは，意味的に類似した文書を検索する技術であり，</a:t>
            </a:r>
            <a:endParaRPr lang="en-US" altLang="ja-JP" dirty="0" smtClean="0"/>
          </a:p>
          <a:p>
            <a:r>
              <a:rPr lang="en-US" altLang="ja-JP" dirty="0" smtClean="0"/>
              <a:t>Web</a:t>
            </a:r>
            <a:r>
              <a:rPr lang="ja-JP" altLang="en-US" dirty="0" smtClean="0"/>
              <a:t>検索などでも使用されている技術です．</a:t>
            </a:r>
            <a:endParaRPr lang="en-US" altLang="ja-JP" dirty="0" smtClean="0"/>
          </a:p>
          <a:p>
            <a:r>
              <a:rPr lang="ja-JP" altLang="en-US" dirty="0" smtClean="0"/>
              <a:t>この技術を用いることで，タイプ１からタイプ４のコードクローンを検出します．</a:t>
            </a:r>
            <a:endParaRPr lang="en-US" altLang="ja-JP" dirty="0" smtClean="0"/>
          </a:p>
          <a:p>
            <a:r>
              <a:rPr lang="ja-JP" altLang="en-US" dirty="0" smtClean="0"/>
              <a:t>また，コードブロック単位で検出することで，</a:t>
            </a:r>
            <a:endParaRPr lang="en-US" altLang="ja-JP" dirty="0" smtClean="0"/>
          </a:p>
          <a:p>
            <a:r>
              <a:rPr lang="ja-JP" altLang="en-US" dirty="0" smtClean="0"/>
              <a:t>関数単位より多くのコードクローンを検出することができます．</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2859831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また，タイプ４のコードクローンの検出漏れが多いという問題点もあります．</a:t>
            </a:r>
            <a:endParaRPr lang="en-US" altLang="ja-JP" dirty="0" smtClean="0"/>
          </a:p>
          <a:p>
            <a:r>
              <a:rPr lang="ja-JP" altLang="en-US" dirty="0" smtClean="0"/>
              <a:t>この問題の原因として，同義語や多義語といった単語間のセマンティクスを無視する点が挙げられます．</a:t>
            </a:r>
            <a:endParaRPr lang="en-US" altLang="ja-JP" dirty="0" smtClean="0"/>
          </a:p>
          <a:p>
            <a:r>
              <a:rPr lang="ja-JP" altLang="en-US" dirty="0" smtClean="0"/>
              <a:t>例えば，計算機とコンピュータは同じ意味を持つ同義語ですが，</a:t>
            </a:r>
            <a:r>
              <a:rPr lang="en-US" altLang="ja-JP" dirty="0" smtClean="0"/>
              <a:t>TF-IDF</a:t>
            </a:r>
            <a:r>
              <a:rPr lang="ja-JP" altLang="en-US" dirty="0" smtClean="0"/>
              <a:t>では全く別の単語として扱います．</a:t>
            </a:r>
            <a:endParaRPr lang="en-US" altLang="ja-JP" dirty="0" smtClean="0"/>
          </a:p>
          <a:p>
            <a:r>
              <a:rPr lang="ja-JP" altLang="en-US" dirty="0" smtClean="0"/>
              <a:t>また，</a:t>
            </a:r>
            <a:r>
              <a:rPr lang="en-US" altLang="ja-JP" dirty="0" smtClean="0"/>
              <a:t>Java</a:t>
            </a:r>
            <a:r>
              <a:rPr lang="ja-JP" altLang="en-US" dirty="0" err="1" smtClean="0"/>
              <a:t>には</a:t>
            </a:r>
            <a:r>
              <a:rPr lang="ja-JP" altLang="en-US" dirty="0" smtClean="0"/>
              <a:t>コーヒーとコンピュータの二つの意味がありますが，</a:t>
            </a:r>
            <a:r>
              <a:rPr lang="en-US" altLang="ja-JP" dirty="0" smtClean="0"/>
              <a:t>TF-IDF</a:t>
            </a:r>
            <a:r>
              <a:rPr lang="ja-JP" altLang="en-US" dirty="0" smtClean="0"/>
              <a:t>では同じ単語としてしか扱うことができません．</a:t>
            </a:r>
            <a:endParaRPr lang="en-US" altLang="ja-JP" dirty="0" smtClean="0"/>
          </a:p>
          <a:p>
            <a:endParaRPr lang="en-US" altLang="ja-JP" dirty="0" smtClean="0"/>
          </a:p>
          <a:p>
            <a:r>
              <a:rPr lang="ja-JP" altLang="en-US" dirty="0" smtClean="0"/>
              <a:t>実際に</a:t>
            </a:r>
            <a:r>
              <a:rPr lang="en-US" altLang="ja-JP" dirty="0" err="1" smtClean="0"/>
              <a:t>BigCloneBench</a:t>
            </a:r>
            <a:r>
              <a:rPr lang="ja-JP" altLang="en-US" dirty="0" smtClean="0"/>
              <a:t>を使用してタイプ４のクローン検出を行ったところ，</a:t>
            </a:r>
            <a:endParaRPr lang="en-US" altLang="ja-JP" dirty="0" smtClean="0"/>
          </a:p>
          <a:p>
            <a:r>
              <a:rPr lang="ja-JP" altLang="en-US" dirty="0" smtClean="0"/>
              <a:t>検出漏れが多いことが確認できました．</a:t>
            </a:r>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3159724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3843086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1487261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26023883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solidFill>
                  <a:schemeClr val="tx2"/>
                </a:solidFill>
              </a:defRPr>
            </a:lvl1pPr>
          </a:lstStyle>
          <a:p>
            <a:r>
              <a:rPr lang="ja-JP" altLang="en-US" dirty="0"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spcBef>
                <a:spcPts val="1200"/>
              </a:spcBef>
              <a:spcAft>
                <a:spcPts val="1200"/>
              </a:spcAft>
              <a:buFontTx/>
              <a:buNone/>
              <a:defRPr/>
            </a:lvl1pPr>
          </a:lstStyle>
          <a:p>
            <a:r>
              <a:rPr lang="ja-JP" altLang="en-US" dirty="0"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2"/>
                </a:solidFill>
              </a:defRPr>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spcBef>
                <a:spcPts val="1200"/>
              </a:spcBef>
              <a:spcAft>
                <a:spcPts val="1200"/>
              </a:spcAft>
              <a:buClr>
                <a:schemeClr val="tx2"/>
              </a:buClr>
              <a:defRPr baseline="0">
                <a:solidFill>
                  <a:schemeClr val="tx1">
                    <a:lumMod val="90000"/>
                    <a:lumOff val="10000"/>
                  </a:schemeClr>
                </a:solidFill>
                <a:latin typeface="+mn-lt"/>
                <a:ea typeface="+mn-ea"/>
              </a:defRPr>
            </a:lvl1pPr>
            <a:lvl2pPr>
              <a:spcBef>
                <a:spcPts val="1200"/>
              </a:spcBef>
              <a:spcAft>
                <a:spcPts val="1200"/>
              </a:spcAft>
              <a:buClr>
                <a:schemeClr val="tx2"/>
              </a:buClr>
              <a:defRPr baseline="0">
                <a:solidFill>
                  <a:schemeClr val="tx1">
                    <a:lumMod val="90000"/>
                    <a:lumOff val="10000"/>
                  </a:schemeClr>
                </a:solidFill>
                <a:latin typeface="+mn-lt"/>
                <a:ea typeface="+mn-ea"/>
              </a:defRPr>
            </a:lvl2pPr>
            <a:lvl3pPr>
              <a:spcBef>
                <a:spcPts val="1200"/>
              </a:spcBef>
              <a:spcAft>
                <a:spcPts val="1200"/>
              </a:spcAft>
              <a:buClr>
                <a:schemeClr val="tx2"/>
              </a:buClr>
              <a:defRPr baseline="0">
                <a:solidFill>
                  <a:schemeClr val="tx1">
                    <a:lumMod val="90000"/>
                    <a:lumOff val="10000"/>
                  </a:schemeClr>
                </a:solidFill>
                <a:latin typeface="+mn-lt"/>
                <a:ea typeface="+mn-ea"/>
              </a:defRPr>
            </a:lvl3pPr>
            <a:lvl4pPr>
              <a:spcBef>
                <a:spcPts val="1200"/>
              </a:spcBef>
              <a:spcAft>
                <a:spcPts val="1200"/>
              </a:spcAft>
              <a:buClr>
                <a:schemeClr val="tx2"/>
              </a:buClr>
              <a:defRPr baseline="0">
                <a:solidFill>
                  <a:schemeClr val="tx1">
                    <a:lumMod val="90000"/>
                    <a:lumOff val="10000"/>
                  </a:schemeClr>
                </a:solidFill>
                <a:latin typeface="+mn-lt"/>
                <a:ea typeface="+mn-ea"/>
              </a:defRPr>
            </a:lvl4pPr>
            <a:lvl5pPr>
              <a:spcBef>
                <a:spcPts val="1200"/>
              </a:spcBef>
              <a:spcAft>
                <a:spcPts val="1200"/>
              </a:spcAft>
              <a:buClr>
                <a:schemeClr val="tx2"/>
              </a:buClr>
              <a:defRPr baseline="0">
                <a:solidFill>
                  <a:schemeClr val="tx1">
                    <a:lumMod val="90000"/>
                    <a:lumOff val="10000"/>
                  </a:schemeClr>
                </a:solidFill>
                <a:latin typeface="+mn-lt"/>
                <a:ea typeface="+mn-ea"/>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a:lvl1pPr>
          </a:lstStyle>
          <a:p>
            <a:fld id="{7D5496B1-25AB-42E4-9FB2-6D8F98E71759}" type="slidenum">
              <a:rPr lang="en-US" altLang="ja-JP" smtClean="0"/>
              <a:pPr/>
              <a:t>‹#›</a:t>
            </a:fld>
            <a:endParaRPr lang="en-US" altLang="ja-JP" dirty="0"/>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ctr" rtl="0" eaLnBrk="1" fontAlgn="base" hangingPunct="1">
        <a:spcBef>
          <a:spcPct val="0"/>
        </a:spcBef>
        <a:spcAft>
          <a:spcPct val="0"/>
        </a:spcAft>
        <a:defRPr kumimoji="1" sz="40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lr>
          <a:srgbClr val="002060"/>
        </a:buClr>
        <a:buChar char="•"/>
        <a:defRPr kumimoji="1" sz="2800">
          <a:solidFill>
            <a:schemeClr val="tx1">
              <a:lumMod val="90000"/>
              <a:lumOff val="10000"/>
            </a:schemeClr>
          </a:solidFill>
          <a:latin typeface="+mn-lt"/>
          <a:ea typeface="+mn-ea"/>
          <a:cs typeface="+mn-cs"/>
        </a:defRPr>
      </a:lvl1pPr>
      <a:lvl2pPr marL="742950" indent="-285750" algn="l" rtl="0" eaLnBrk="1" fontAlgn="base" hangingPunct="1">
        <a:spcBef>
          <a:spcPct val="20000"/>
        </a:spcBef>
        <a:spcAft>
          <a:spcPct val="0"/>
        </a:spcAft>
        <a:buClr>
          <a:srgbClr val="002060"/>
        </a:buClr>
        <a:buChar char="–"/>
        <a:defRPr kumimoji="1" sz="2400">
          <a:solidFill>
            <a:schemeClr val="tx1">
              <a:lumMod val="90000"/>
              <a:lumOff val="10000"/>
            </a:schemeClr>
          </a:solidFill>
          <a:latin typeface="+mn-lt"/>
          <a:ea typeface="+mn-ea"/>
        </a:defRPr>
      </a:lvl2pPr>
      <a:lvl3pPr marL="1143000" indent="-228600" algn="l" rtl="0" eaLnBrk="1" fontAlgn="base" hangingPunct="1">
        <a:spcBef>
          <a:spcPct val="20000"/>
        </a:spcBef>
        <a:spcAft>
          <a:spcPct val="0"/>
        </a:spcAft>
        <a:buChar char="•"/>
        <a:defRPr kumimoji="1" sz="2000">
          <a:solidFill>
            <a:schemeClr val="tx1">
              <a:lumMod val="90000"/>
              <a:lumOff val="10000"/>
            </a:schemeClr>
          </a:solidFill>
          <a:latin typeface="+mn-lt"/>
          <a:ea typeface="+mn-ea"/>
        </a:defRPr>
      </a:lvl3pPr>
      <a:lvl4pPr marL="1600200" indent="-228600" algn="l" rtl="0" eaLnBrk="1" fontAlgn="base" hangingPunct="1">
        <a:spcBef>
          <a:spcPct val="20000"/>
        </a:spcBef>
        <a:spcAft>
          <a:spcPct val="0"/>
        </a:spcAft>
        <a:buChar char="–"/>
        <a:defRPr kumimoji="1" sz="1800">
          <a:solidFill>
            <a:schemeClr val="tx1">
              <a:lumMod val="90000"/>
              <a:lumOff val="10000"/>
            </a:schemeClr>
          </a:solidFill>
          <a:latin typeface="+mn-lt"/>
          <a:ea typeface="+mn-ea"/>
        </a:defRPr>
      </a:lvl4pPr>
      <a:lvl5pPr marL="2057400" indent="-228600" algn="l" rtl="0" eaLnBrk="1" fontAlgn="base" hangingPunct="1">
        <a:spcBef>
          <a:spcPct val="20000"/>
        </a:spcBef>
        <a:spcAft>
          <a:spcPct val="0"/>
        </a:spcAft>
        <a:buChar char="»"/>
        <a:defRPr kumimoji="1" sz="180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microsoft.com/office/2014/relationships/chartEx" Target="../charts/chartEx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microsoft.com/office/2014/relationships/chartEx" Target="../charts/chartEx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microsoft.com/office/2014/relationships/chartEx" Target="../charts/chartEx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microsoft.com/office/2014/relationships/chartEx" Target="../charts/chartEx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9.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0.png"/></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4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37.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7.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pPr algn="l">
              <a:spcBef>
                <a:spcPts val="1200"/>
              </a:spcBef>
              <a:spcAft>
                <a:spcPts val="1200"/>
              </a:spcAft>
            </a:pPr>
            <a:r>
              <a:rPr lang="ja-JP" altLang="en-US" sz="3600" dirty="0"/>
              <a:t>コード片のベクトル表現に</a:t>
            </a:r>
            <a:r>
              <a:rPr lang="ja-JP" altLang="en-US" sz="3600" dirty="0" smtClean="0"/>
              <a:t>基づく</a:t>
            </a:r>
            <a:r>
              <a:rPr lang="en-US" altLang="ja-JP" sz="3600" dirty="0" smtClean="0"/>
              <a:t/>
            </a:r>
            <a:br>
              <a:rPr lang="en-US" altLang="ja-JP" sz="3600" dirty="0" smtClean="0"/>
            </a:br>
            <a:r>
              <a:rPr lang="ja-JP" altLang="en-US" sz="3600" dirty="0" smtClean="0"/>
              <a:t>大規模</a:t>
            </a:r>
            <a:r>
              <a:rPr lang="ja-JP" altLang="en-US" sz="3600" dirty="0"/>
              <a:t>コードクローン集合の特徴調査</a:t>
            </a:r>
          </a:p>
        </p:txBody>
      </p:sp>
      <p:sp>
        <p:nvSpPr>
          <p:cNvPr id="3" name="サブタイトル 2"/>
          <p:cNvSpPr>
            <a:spLocks noGrp="1"/>
          </p:cNvSpPr>
          <p:nvPr>
            <p:ph type="subTitle" idx="1"/>
          </p:nvPr>
        </p:nvSpPr>
        <p:spPr>
          <a:xfrm>
            <a:off x="685801" y="3573463"/>
            <a:ext cx="7772400" cy="1752600"/>
          </a:xfrm>
        </p:spPr>
        <p:txBody>
          <a:bodyPr anchor="b"/>
          <a:lstStyle/>
          <a:p>
            <a:pPr lvl="0" algn="r"/>
            <a:r>
              <a:rPr lang="ja-JP" altLang="en-US" sz="2400" dirty="0">
                <a:solidFill>
                  <a:srgbClr val="0C0C0C">
                    <a:lumMod val="90000"/>
                    <a:lumOff val="10000"/>
                  </a:srgbClr>
                </a:solidFill>
              </a:rPr>
              <a:t>○</a:t>
            </a:r>
            <a:r>
              <a:rPr lang="zh-TW" altLang="en-US" sz="2400" dirty="0">
                <a:solidFill>
                  <a:srgbClr val="0C0C0C">
                    <a:lumMod val="90000"/>
                    <a:lumOff val="10000"/>
                  </a:srgbClr>
                </a:solidFill>
              </a:rPr>
              <a:t>横井一輝</a:t>
            </a:r>
            <a:r>
              <a:rPr lang="en-US" altLang="zh-TW" sz="2400" baseline="30000" dirty="0" smtClean="0">
                <a:solidFill>
                  <a:srgbClr val="0C0C0C">
                    <a:lumMod val="90000"/>
                    <a:lumOff val="10000"/>
                  </a:srgbClr>
                </a:solidFill>
              </a:rPr>
              <a:t>1</a:t>
            </a:r>
            <a:r>
              <a:rPr lang="ja-JP" altLang="en-US" sz="2400" dirty="0" smtClean="0">
                <a:solidFill>
                  <a:srgbClr val="0C0C0C">
                    <a:lumMod val="90000"/>
                    <a:lumOff val="10000"/>
                  </a:srgbClr>
                </a:solidFill>
              </a:rPr>
              <a:t>  </a:t>
            </a:r>
            <a:r>
              <a:rPr lang="zh-TW" altLang="en-US" sz="2400" dirty="0" smtClean="0">
                <a:solidFill>
                  <a:srgbClr val="0C0C0C">
                    <a:lumMod val="90000"/>
                    <a:lumOff val="10000"/>
                  </a:srgbClr>
                </a:solidFill>
              </a:rPr>
              <a:t>崔</a:t>
            </a:r>
            <a:r>
              <a:rPr lang="zh-TW" altLang="en-US" sz="2400" dirty="0">
                <a:solidFill>
                  <a:srgbClr val="0C0C0C">
                    <a:lumMod val="90000"/>
                    <a:lumOff val="10000"/>
                  </a:srgbClr>
                </a:solidFill>
              </a:rPr>
              <a:t>恩瀞</a:t>
            </a:r>
            <a:r>
              <a:rPr lang="en-US" altLang="zh-TW" sz="2400" baseline="30000" dirty="0" smtClean="0">
                <a:solidFill>
                  <a:srgbClr val="0C0C0C">
                    <a:lumMod val="90000"/>
                    <a:lumOff val="10000"/>
                  </a:srgbClr>
                </a:solidFill>
              </a:rPr>
              <a:t>2</a:t>
            </a:r>
            <a:r>
              <a:rPr lang="ja-JP" altLang="en-US" sz="2400" dirty="0" smtClean="0">
                <a:solidFill>
                  <a:srgbClr val="0C0C0C">
                    <a:lumMod val="90000"/>
                    <a:lumOff val="10000"/>
                  </a:srgbClr>
                </a:solidFill>
              </a:rPr>
              <a:t>  </a:t>
            </a:r>
            <a:r>
              <a:rPr lang="zh-TW" altLang="en-US" sz="2400" dirty="0" smtClean="0">
                <a:solidFill>
                  <a:srgbClr val="0C0C0C">
                    <a:lumMod val="90000"/>
                    <a:lumOff val="10000"/>
                  </a:srgbClr>
                </a:solidFill>
              </a:rPr>
              <a:t>吉田則</a:t>
            </a:r>
            <a:r>
              <a:rPr lang="zh-TW" altLang="en-US" sz="2400" dirty="0">
                <a:solidFill>
                  <a:srgbClr val="0C0C0C">
                    <a:lumMod val="90000"/>
                    <a:lumOff val="10000"/>
                  </a:srgbClr>
                </a:solidFill>
              </a:rPr>
              <a:t>裕</a:t>
            </a:r>
            <a:r>
              <a:rPr lang="en-US" altLang="zh-TW" sz="2400" baseline="30000" dirty="0" smtClean="0">
                <a:solidFill>
                  <a:srgbClr val="0C0C0C">
                    <a:lumMod val="90000"/>
                    <a:lumOff val="10000"/>
                  </a:srgbClr>
                </a:solidFill>
              </a:rPr>
              <a:t>3</a:t>
            </a:r>
            <a:r>
              <a:rPr lang="ja-JP" altLang="en-US" sz="2400" dirty="0" smtClean="0">
                <a:solidFill>
                  <a:srgbClr val="0C0C0C">
                    <a:lumMod val="90000"/>
                    <a:lumOff val="10000"/>
                  </a:srgbClr>
                </a:solidFill>
              </a:rPr>
              <a:t>  </a:t>
            </a:r>
            <a:r>
              <a:rPr lang="zh-TW" altLang="en-US" sz="2400" dirty="0" smtClean="0">
                <a:solidFill>
                  <a:srgbClr val="0C0C0C">
                    <a:lumMod val="90000"/>
                    <a:lumOff val="10000"/>
                  </a:srgbClr>
                </a:solidFill>
              </a:rPr>
              <a:t>井上</a:t>
            </a:r>
            <a:r>
              <a:rPr lang="ja-JP" altLang="en-US" sz="2400" dirty="0">
                <a:solidFill>
                  <a:srgbClr val="0C0C0C">
                    <a:lumMod val="90000"/>
                    <a:lumOff val="10000"/>
                  </a:srgbClr>
                </a:solidFill>
              </a:rPr>
              <a:t>克郎</a:t>
            </a:r>
            <a:r>
              <a:rPr lang="en-US" altLang="ja-JP" sz="2400" baseline="30000" dirty="0">
                <a:solidFill>
                  <a:srgbClr val="0C0C0C">
                    <a:lumMod val="90000"/>
                    <a:lumOff val="10000"/>
                  </a:srgbClr>
                </a:solidFill>
              </a:rPr>
              <a:t>1</a:t>
            </a:r>
            <a:endParaRPr lang="en-US" altLang="zh-TW" sz="2400" baseline="30000" dirty="0">
              <a:solidFill>
                <a:srgbClr val="0C0C0C">
                  <a:lumMod val="90000"/>
                  <a:lumOff val="10000"/>
                </a:srgbClr>
              </a:solidFill>
            </a:endParaRPr>
          </a:p>
          <a:p>
            <a:pPr lvl="0" algn="r"/>
            <a:r>
              <a:rPr lang="en-US" altLang="ja-JP" sz="1800" baseline="30000" dirty="0">
                <a:solidFill>
                  <a:srgbClr val="0C0C0C">
                    <a:lumMod val="90000"/>
                    <a:lumOff val="10000"/>
                  </a:srgbClr>
                </a:solidFill>
              </a:rPr>
              <a:t>1</a:t>
            </a:r>
            <a:r>
              <a:rPr lang="ja-JP" altLang="en-US" sz="1800" dirty="0">
                <a:solidFill>
                  <a:srgbClr val="0C0C0C">
                    <a:lumMod val="90000"/>
                    <a:lumOff val="10000"/>
                  </a:srgbClr>
                </a:solidFill>
              </a:rPr>
              <a:t>大阪</a:t>
            </a:r>
            <a:r>
              <a:rPr lang="ja-JP" altLang="en-US" sz="1800" dirty="0" smtClean="0">
                <a:solidFill>
                  <a:srgbClr val="0C0C0C">
                    <a:lumMod val="90000"/>
                    <a:lumOff val="10000"/>
                  </a:srgbClr>
                </a:solidFill>
              </a:rPr>
              <a:t>大学  </a:t>
            </a:r>
            <a:r>
              <a:rPr lang="en-US" altLang="ja-JP" sz="1800" baseline="30000" dirty="0" smtClean="0">
                <a:solidFill>
                  <a:srgbClr val="0C0C0C">
                    <a:lumMod val="90000"/>
                    <a:lumOff val="10000"/>
                  </a:srgbClr>
                </a:solidFill>
              </a:rPr>
              <a:t>2</a:t>
            </a:r>
            <a:r>
              <a:rPr lang="ja-JP" altLang="en-US" sz="1800" dirty="0">
                <a:solidFill>
                  <a:srgbClr val="0C0C0C">
                    <a:lumMod val="90000"/>
                    <a:lumOff val="10000"/>
                  </a:srgbClr>
                </a:solidFill>
              </a:rPr>
              <a:t>奈良先端科学技術大学院</a:t>
            </a:r>
            <a:r>
              <a:rPr lang="ja-JP" altLang="en-US" sz="1800" dirty="0" smtClean="0">
                <a:solidFill>
                  <a:srgbClr val="0C0C0C">
                    <a:lumMod val="90000"/>
                    <a:lumOff val="10000"/>
                  </a:srgbClr>
                </a:solidFill>
              </a:rPr>
              <a:t>大学  </a:t>
            </a:r>
            <a:r>
              <a:rPr lang="en-US" altLang="ja-JP" sz="1800" baseline="30000" dirty="0" smtClean="0">
                <a:solidFill>
                  <a:srgbClr val="0C0C0C">
                    <a:lumMod val="90000"/>
                    <a:lumOff val="10000"/>
                  </a:srgbClr>
                </a:solidFill>
              </a:rPr>
              <a:t>3</a:t>
            </a:r>
            <a:r>
              <a:rPr lang="ja-JP" altLang="en-US" sz="1800" dirty="0">
                <a:solidFill>
                  <a:srgbClr val="0C0C0C">
                    <a:lumMod val="90000"/>
                    <a:lumOff val="10000"/>
                  </a:srgbClr>
                </a:solidFill>
              </a:rPr>
              <a:t>名古屋大学</a:t>
            </a:r>
            <a:endParaRPr lang="en-US" altLang="zh-TW" sz="1800" dirty="0">
              <a:solidFill>
                <a:srgbClr val="0C0C0C">
                  <a:lumMod val="90000"/>
                  <a:lumOff val="10000"/>
                </a:srgbClr>
              </a:solidFill>
            </a:endParaRPr>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11237"/>
    </mc:Choice>
    <mc:Fallback xmlns="">
      <p:transition spd="slow" advTm="1123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対象</a:t>
            </a:r>
            <a:r>
              <a:rPr lang="ja-JP" altLang="en-US" dirty="0" smtClean="0"/>
              <a:t>距離</a:t>
            </a:r>
            <a:r>
              <a:rPr lang="ja-JP" altLang="en-US" dirty="0"/>
              <a:t>尺度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コサイン類似度</a:t>
            </a:r>
            <a:endParaRPr kumimoji="1" lang="en-US" altLang="ja-JP" dirty="0" smtClean="0"/>
          </a:p>
          <a:p>
            <a:pPr lvl="1"/>
            <a:r>
              <a:rPr lang="ja-JP" altLang="en-US" dirty="0"/>
              <a:t>ベクトル同士の成す</a:t>
            </a:r>
            <a:r>
              <a:rPr lang="ja-JP" altLang="en-US" dirty="0" smtClean="0"/>
              <a:t>角の近さに基づき計算</a:t>
            </a:r>
            <a:endParaRPr lang="en-US" altLang="ja-JP" dirty="0" smtClean="0"/>
          </a:p>
          <a:p>
            <a:pPr lvl="1"/>
            <a:r>
              <a:rPr lang="ja-JP" altLang="en-US" dirty="0" smtClean="0"/>
              <a:t>ベクトル</a:t>
            </a:r>
            <a:r>
              <a:rPr lang="ja-JP" altLang="en-US" dirty="0"/>
              <a:t>空間モデルにおいて</a:t>
            </a:r>
            <a:r>
              <a:rPr lang="ja-JP" altLang="en-US" dirty="0" smtClean="0"/>
              <a:t>、</a:t>
            </a:r>
            <a:r>
              <a:rPr lang="en-US" altLang="ja-JP" dirty="0" smtClean="0"/>
              <a:t/>
            </a:r>
            <a:br>
              <a:rPr lang="en-US" altLang="ja-JP" dirty="0" smtClean="0"/>
            </a:br>
            <a:r>
              <a:rPr lang="ja-JP" altLang="en-US" dirty="0" smtClean="0"/>
              <a:t>よく用いられる</a:t>
            </a:r>
            <a:r>
              <a:rPr lang="ja-JP" altLang="en-US" dirty="0"/>
              <a:t>類似度計算</a:t>
            </a:r>
            <a:r>
              <a:rPr lang="ja-JP" altLang="en-US" dirty="0" smtClean="0"/>
              <a:t>手法</a:t>
            </a:r>
            <a:endParaRPr lang="en-US" altLang="ja-JP" dirty="0"/>
          </a:p>
          <a:p>
            <a:r>
              <a:rPr lang="en-US" altLang="ja-JP" dirty="0" smtClean="0"/>
              <a:t>WMD</a:t>
            </a:r>
            <a:r>
              <a:rPr lang="ja-JP" altLang="en-US" dirty="0" smtClean="0"/>
              <a:t>（</a:t>
            </a:r>
            <a:r>
              <a:rPr lang="en-US" altLang="ja-JP" dirty="0" smtClean="0"/>
              <a:t>Word Mover’s Distance</a:t>
            </a:r>
            <a:r>
              <a:rPr lang="ja-JP" altLang="en-US" dirty="0" smtClean="0"/>
              <a:t>）</a:t>
            </a:r>
            <a:r>
              <a:rPr lang="en-US" altLang="ja-JP" dirty="0" smtClean="0"/>
              <a:t>[5]</a:t>
            </a:r>
          </a:p>
          <a:p>
            <a:pPr lvl="1"/>
            <a:r>
              <a:rPr lang="ja-JP" altLang="en-US" dirty="0" smtClean="0"/>
              <a:t>単語ベクトルを用いて，文書間の距離を計算</a:t>
            </a:r>
            <a:endParaRPr lang="en-US" altLang="ja-JP" dirty="0" smtClean="0"/>
          </a:p>
          <a:p>
            <a:pPr lvl="1"/>
            <a:r>
              <a:rPr lang="ja-JP" altLang="en-US" dirty="0"/>
              <a:t>２</a:t>
            </a:r>
            <a:r>
              <a:rPr lang="ja-JP" altLang="en-US" dirty="0" smtClean="0"/>
              <a:t>つの分布の差異を測る距離尺度</a:t>
            </a:r>
            <a:r>
              <a:rPr lang="en-US" altLang="ja-JP" dirty="0" smtClean="0"/>
              <a:t/>
            </a:r>
            <a:br>
              <a:rPr lang="en-US" altLang="ja-JP" dirty="0" smtClean="0"/>
            </a:br>
            <a:r>
              <a:rPr lang="en-US" altLang="ja-JP" dirty="0" smtClean="0"/>
              <a:t>Earth Mover’s Distance</a:t>
            </a:r>
            <a:r>
              <a:rPr lang="ja-JP" altLang="en-US" dirty="0" smtClean="0"/>
              <a:t> を文書間距離に適用した手法</a:t>
            </a:r>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6" name="テキスト ボックス 5"/>
          <p:cNvSpPr txBox="1"/>
          <p:nvPr/>
        </p:nvSpPr>
        <p:spPr>
          <a:xfrm>
            <a:off x="2431423" y="6225974"/>
            <a:ext cx="5118008" cy="45442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[5] M.J</a:t>
            </a:r>
            <a:r>
              <a:rPr lang="en-US" altLang="ja-JP" sz="1200" dirty="0">
                <a:solidFill>
                  <a:schemeClr val="tx1">
                    <a:lumMod val="75000"/>
                    <a:lumOff val="25000"/>
                  </a:schemeClr>
                </a:solidFill>
              </a:rPr>
              <a:t>. </a:t>
            </a:r>
            <a:r>
              <a:rPr lang="en-US" altLang="ja-JP" sz="1200" dirty="0" err="1" smtClean="0">
                <a:solidFill>
                  <a:schemeClr val="tx1">
                    <a:lumMod val="75000"/>
                    <a:lumOff val="25000"/>
                  </a:schemeClr>
                </a:solidFill>
              </a:rPr>
              <a:t>Kusner</a:t>
            </a:r>
            <a:r>
              <a:rPr lang="en-US" altLang="ja-JP" sz="1200" dirty="0" smtClean="0">
                <a:solidFill>
                  <a:schemeClr val="tx1">
                    <a:lumMod val="75000"/>
                    <a:lumOff val="25000"/>
                  </a:schemeClr>
                </a:solidFill>
              </a:rPr>
              <a:t> et </a:t>
            </a:r>
            <a:r>
              <a:rPr lang="en-US" altLang="ja-JP" sz="1200" dirty="0">
                <a:solidFill>
                  <a:schemeClr val="tx1">
                    <a:lumMod val="75000"/>
                    <a:lumOff val="25000"/>
                  </a:schemeClr>
                </a:solidFill>
              </a:rPr>
              <a:t>al., "From Word </a:t>
            </a:r>
            <a:r>
              <a:rPr lang="en-US" altLang="ja-JP" sz="1200" dirty="0" err="1">
                <a:solidFill>
                  <a:schemeClr val="tx1">
                    <a:lumMod val="75000"/>
                    <a:lumOff val="25000"/>
                  </a:schemeClr>
                </a:solidFill>
              </a:rPr>
              <a:t>Embeddings</a:t>
            </a:r>
            <a:r>
              <a:rPr lang="en-US" altLang="ja-JP" sz="1200" dirty="0">
                <a:solidFill>
                  <a:schemeClr val="tx1">
                    <a:lumMod val="75000"/>
                    <a:lumOff val="25000"/>
                  </a:schemeClr>
                </a:solidFill>
              </a:rPr>
              <a:t> To Document </a:t>
            </a:r>
            <a:r>
              <a:rPr lang="en-US" altLang="ja-JP" sz="1200" dirty="0" smtClean="0">
                <a:solidFill>
                  <a:schemeClr val="tx1">
                    <a:lumMod val="75000"/>
                    <a:lumOff val="25000"/>
                  </a:schemeClr>
                </a:solidFill>
              </a:rPr>
              <a:t>Distances“, ICML, Vol. 37, pp. 957-966, 2015.</a:t>
            </a:r>
            <a:endParaRPr lang="en-US" altLang="ja-JP" sz="1200" dirty="0">
              <a:solidFill>
                <a:schemeClr val="tx1">
                  <a:lumMod val="75000"/>
                  <a:lumOff val="25000"/>
                </a:schemeClr>
              </a:solidFill>
            </a:endParaRPr>
          </a:p>
        </p:txBody>
      </p:sp>
    </p:spTree>
    <p:extLst>
      <p:ext uri="{BB962C8B-B14F-4D97-AF65-F5344CB8AC3E}">
        <p14:creationId xmlns:p14="http://schemas.microsoft.com/office/powerpoint/2010/main" val="81469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ソースコードの前処理</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字句</a:t>
            </a:r>
            <a:r>
              <a:rPr lang="ja-JP" altLang="en-US" dirty="0"/>
              <a:t>解析</a:t>
            </a:r>
            <a:r>
              <a:rPr lang="ja-JP" altLang="en-US" dirty="0" smtClean="0"/>
              <a:t>による単語分割，コメント除去</a:t>
            </a:r>
            <a:endParaRPr lang="en-US" altLang="ja-JP" dirty="0" smtClean="0"/>
          </a:p>
          <a:p>
            <a:r>
              <a:rPr lang="ja-JP" altLang="en-US" dirty="0" smtClean="0"/>
              <a:t>単語の正規化</a:t>
            </a:r>
            <a:endParaRPr lang="en-US" altLang="ja-JP" dirty="0" smtClean="0"/>
          </a:p>
          <a:p>
            <a:pPr lvl="1"/>
            <a:r>
              <a:rPr kumimoji="1" lang="ja-JP" altLang="en-US" dirty="0" smtClean="0"/>
              <a:t>キャメルケース，スネークケースによる単語分割</a:t>
            </a:r>
            <a:endParaRPr kumimoji="1" lang="en-US" altLang="ja-JP" dirty="0" smtClean="0"/>
          </a:p>
          <a:p>
            <a:pPr lvl="1"/>
            <a:r>
              <a:rPr lang="ja-JP" altLang="en-US" dirty="0"/>
              <a:t>単語</a:t>
            </a:r>
            <a:r>
              <a:rPr lang="ja-JP" altLang="en-US" dirty="0" smtClean="0"/>
              <a:t>を小文字変換</a:t>
            </a:r>
            <a:endParaRPr lang="en-US" altLang="ja-JP" dirty="0" smtClean="0"/>
          </a:p>
          <a:p>
            <a:r>
              <a:rPr lang="ja-JP" altLang="en-US" dirty="0" smtClean="0"/>
              <a:t>予約語，識別子 以外を除去</a:t>
            </a:r>
            <a:endParaRPr lang="en-US" altLang="ja-JP" dirty="0"/>
          </a:p>
          <a:p>
            <a:r>
              <a:rPr lang="ja-JP" altLang="en-US" dirty="0" smtClean="0"/>
              <a:t>関数をベクトル</a:t>
            </a:r>
            <a:r>
              <a:rPr lang="ja-JP" altLang="en-US" dirty="0"/>
              <a:t>で</a:t>
            </a:r>
            <a:r>
              <a:rPr lang="ja-JP" altLang="en-US" dirty="0" smtClean="0"/>
              <a:t>表現</a:t>
            </a:r>
            <a:endParaRPr lang="en-US" altLang="ja-JP" dirty="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10522214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各種ベクトルのパラメータ</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実装に用いた</a:t>
            </a:r>
            <a:r>
              <a:rPr kumimoji="1" lang="en-US" altLang="ja-JP" dirty="0" smtClean="0"/>
              <a:t>gensim[6]</a:t>
            </a:r>
            <a:r>
              <a:rPr lang="ja-JP" altLang="en-US" dirty="0" smtClean="0"/>
              <a:t>のデフォルトを</a:t>
            </a:r>
            <a:r>
              <a:rPr lang="ja-JP" altLang="en-US" dirty="0"/>
              <a:t>基</a:t>
            </a:r>
            <a:r>
              <a:rPr lang="ja-JP" altLang="en-US" dirty="0" smtClean="0"/>
              <a:t>に決定</a:t>
            </a:r>
            <a:endParaRPr lang="en-US" altLang="ja-JP" dirty="0" smtClean="0"/>
          </a:p>
          <a:p>
            <a:pPr lvl="1"/>
            <a:r>
              <a:rPr lang="en-US" altLang="ja-JP" dirty="0" smtClean="0"/>
              <a:t>gensim: </a:t>
            </a:r>
            <a:r>
              <a:rPr lang="ja-JP" altLang="en-US" dirty="0" smtClean="0"/>
              <a:t>トピック分析を行える </a:t>
            </a:r>
            <a:r>
              <a:rPr lang="en-US" altLang="ja-JP" dirty="0" smtClean="0"/>
              <a:t>Python</a:t>
            </a:r>
            <a:r>
              <a:rPr lang="ja-JP" altLang="en-US" dirty="0" smtClean="0"/>
              <a:t> ライブラリ</a:t>
            </a:r>
            <a:endParaRPr lang="en-US" altLang="ja-JP" dirty="0" smtClean="0"/>
          </a:p>
          <a:p>
            <a:r>
              <a:rPr kumimoji="1" lang="ja-JP" altLang="en-US" dirty="0" smtClean="0"/>
              <a:t>精度や計算時間に関係のあるパラメータを記載</a:t>
            </a:r>
            <a:endParaRPr kumimoji="1" lang="en-US" altLang="ja-JP" dirty="0" smtClean="0"/>
          </a:p>
          <a:p>
            <a:pPr lvl="1"/>
            <a:r>
              <a:rPr kumimoji="1" lang="en-US" altLang="ja-JP" dirty="0" smtClean="0"/>
              <a:t>LSA: </a:t>
            </a:r>
            <a:r>
              <a:rPr kumimoji="1" lang="ja-JP" altLang="en-US" dirty="0" smtClean="0"/>
              <a:t>トピック数</a:t>
            </a:r>
            <a:r>
              <a:rPr kumimoji="1" lang="en-US" altLang="ja-JP" dirty="0" smtClean="0"/>
              <a:t>=200</a:t>
            </a:r>
          </a:p>
          <a:p>
            <a:pPr lvl="1"/>
            <a:r>
              <a:rPr lang="en-US" altLang="ja-JP" dirty="0" smtClean="0"/>
              <a:t>LDA: </a:t>
            </a:r>
            <a:r>
              <a:rPr lang="ja-JP" altLang="en-US" dirty="0" smtClean="0"/>
              <a:t>トピック</a:t>
            </a:r>
            <a:r>
              <a:rPr lang="ja-JP" altLang="en-US" dirty="0"/>
              <a:t>数</a:t>
            </a:r>
            <a:r>
              <a:rPr lang="en-US" altLang="ja-JP" dirty="0" smtClean="0"/>
              <a:t>=100</a:t>
            </a:r>
          </a:p>
          <a:p>
            <a:pPr lvl="1"/>
            <a:r>
              <a:rPr lang="en-US" altLang="ja-JP" dirty="0" smtClean="0"/>
              <a:t>Word2Vec(</a:t>
            </a:r>
            <a:r>
              <a:rPr lang="en-US" altLang="ja-JP" dirty="0" err="1"/>
              <a:t>C</a:t>
            </a:r>
            <a:r>
              <a:rPr lang="en-US" altLang="ja-JP" dirty="0" err="1" smtClean="0"/>
              <a:t>BoW</a:t>
            </a:r>
            <a:r>
              <a:rPr lang="en-US" altLang="ja-JP" dirty="0"/>
              <a:t>), </a:t>
            </a:r>
            <a:r>
              <a:rPr kumimoji="1" lang="en-US" altLang="ja-JP" dirty="0" smtClean="0"/>
              <a:t>FastText(</a:t>
            </a:r>
            <a:r>
              <a:rPr lang="en-US" altLang="ja-JP" dirty="0" err="1"/>
              <a:t>C</a:t>
            </a:r>
            <a:r>
              <a:rPr kumimoji="1" lang="en-US" altLang="ja-JP" dirty="0" err="1" smtClean="0"/>
              <a:t>BoW</a:t>
            </a:r>
            <a:r>
              <a:rPr kumimoji="1" lang="en-US" altLang="ja-JP" dirty="0" smtClean="0"/>
              <a:t>), Doc2Vec(</a:t>
            </a:r>
            <a:r>
              <a:rPr kumimoji="1" lang="en-US" altLang="ja-JP" dirty="0" err="1" smtClean="0"/>
              <a:t>DBoW</a:t>
            </a:r>
            <a:r>
              <a:rPr kumimoji="1" lang="en-US" altLang="ja-JP" dirty="0" smtClean="0"/>
              <a:t>):</a:t>
            </a:r>
            <a:r>
              <a:rPr lang="en-US" altLang="ja-JP" dirty="0" smtClean="0"/>
              <a:t/>
            </a:r>
            <a:br>
              <a:rPr lang="en-US" altLang="ja-JP" dirty="0" smtClean="0"/>
            </a:br>
            <a:r>
              <a:rPr lang="ja-JP" altLang="en-US" dirty="0" smtClean="0"/>
              <a:t>次元</a:t>
            </a:r>
            <a:r>
              <a:rPr lang="ja-JP" altLang="en-US" dirty="0"/>
              <a:t>数</a:t>
            </a:r>
            <a:r>
              <a:rPr lang="en-US" altLang="ja-JP" dirty="0" smtClean="0"/>
              <a:t>=100</a:t>
            </a:r>
            <a:r>
              <a:rPr lang="ja-JP" altLang="en-US" dirty="0" err="1"/>
              <a:t>，</a:t>
            </a:r>
            <a:r>
              <a:rPr lang="ja-JP" altLang="en-US" dirty="0" smtClean="0"/>
              <a:t>ウィンドウサイズ</a:t>
            </a:r>
            <a:r>
              <a:rPr lang="en-US" altLang="ja-JP" dirty="0" smtClean="0"/>
              <a:t>=5</a:t>
            </a:r>
            <a:r>
              <a:rPr lang="ja-JP" altLang="en-US" dirty="0" err="1"/>
              <a:t>，</a:t>
            </a:r>
            <a:r>
              <a:rPr lang="ja-JP" altLang="en-US" dirty="0" smtClean="0"/>
              <a:t>最小出現回数</a:t>
            </a:r>
            <a:r>
              <a:rPr lang="en-US" altLang="ja-JP" dirty="0" smtClean="0"/>
              <a:t>=1</a:t>
            </a:r>
            <a:r>
              <a:rPr lang="ja-JP" altLang="en-US" dirty="0" err="1" smtClean="0"/>
              <a:t>，</a:t>
            </a:r>
            <a:r>
              <a:rPr lang="en-US" altLang="ja-JP" dirty="0"/>
              <a:t/>
            </a:r>
            <a:br>
              <a:rPr lang="en-US" altLang="ja-JP" dirty="0"/>
            </a:br>
            <a:r>
              <a:rPr lang="ja-JP" altLang="en-US" dirty="0" smtClean="0"/>
              <a:t>学習</a:t>
            </a:r>
            <a:r>
              <a:rPr lang="ja-JP" altLang="en-US" dirty="0"/>
              <a:t>回数</a:t>
            </a:r>
            <a:r>
              <a:rPr lang="en-US" altLang="ja-JP" dirty="0" smtClean="0"/>
              <a:t>=20</a:t>
            </a:r>
          </a:p>
          <a:p>
            <a:r>
              <a:rPr kumimoji="1" lang="ja-JP" altLang="en-US" dirty="0" smtClean="0"/>
              <a:t>学習率などのパラメータはデフォルト</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5" name="テキスト ボックス 4"/>
          <p:cNvSpPr txBox="1"/>
          <p:nvPr/>
        </p:nvSpPr>
        <p:spPr>
          <a:xfrm>
            <a:off x="2970675" y="6106439"/>
            <a:ext cx="3488683" cy="249036"/>
          </a:xfrm>
          <a:prstGeom prst="rect">
            <a:avLst/>
          </a:prstGeom>
          <a:solidFill>
            <a:schemeClr val="bg1">
              <a:lumMod val="95000"/>
            </a:schemeClr>
          </a:solidFill>
          <a:ln w="6350">
            <a:noFill/>
          </a:ln>
        </p:spPr>
        <p:style>
          <a:lnRef idx="2">
            <a:schemeClr val="accent1"/>
          </a:lnRef>
          <a:fillRef idx="1">
            <a:schemeClr val="lt1"/>
          </a:fillRef>
          <a:effectRef idx="0">
            <a:schemeClr val="accent1"/>
          </a:effectRef>
          <a:fontRef idx="minor">
            <a:schemeClr val="dk1"/>
          </a:fontRef>
        </p:style>
        <p:txBody>
          <a:bodyPr wrap="square" rtlCol="0">
            <a:noAutofit/>
          </a:bodyPr>
          <a:lstStyle/>
          <a:p>
            <a:pPr>
              <a:tabLst>
                <a:tab pos="269875" algn="l"/>
              </a:tabLst>
            </a:pPr>
            <a:r>
              <a:rPr lang="en-US" altLang="ja-JP" sz="1200" dirty="0" smtClean="0">
                <a:solidFill>
                  <a:schemeClr val="tx1">
                    <a:lumMod val="75000"/>
                    <a:lumOff val="25000"/>
                  </a:schemeClr>
                </a:solidFill>
              </a:rPr>
              <a:t>[6] </a:t>
            </a:r>
            <a:r>
              <a:rPr lang="en-US" altLang="ja-JP" sz="1200" dirty="0">
                <a:solidFill>
                  <a:schemeClr val="tx1">
                    <a:lumMod val="75000"/>
                    <a:lumOff val="25000"/>
                  </a:schemeClr>
                </a:solidFill>
              </a:rPr>
              <a:t>https://radimrehurek.com/gensim/index.html</a:t>
            </a:r>
            <a:endParaRPr kumimoji="1" lang="ja-JP" altLang="en-US" sz="1200" dirty="0">
              <a:solidFill>
                <a:schemeClr val="tx1">
                  <a:lumMod val="75000"/>
                  <a:lumOff val="25000"/>
                </a:schemeClr>
              </a:solidFill>
            </a:endParaRPr>
          </a:p>
        </p:txBody>
      </p:sp>
    </p:spTree>
    <p:extLst>
      <p:ext uri="{BB962C8B-B14F-4D97-AF65-F5344CB8AC3E}">
        <p14:creationId xmlns:p14="http://schemas.microsoft.com/office/powerpoint/2010/main" val="719286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RQ1: </a:t>
            </a:r>
            <a:r>
              <a:rPr lang="ja-JP" altLang="en-US" sz="2800" dirty="0"/>
              <a:t>ベクトル表現によって再現率は変化するか</a:t>
            </a:r>
            <a:endParaRPr kumimoji="1" lang="ja-JP" altLang="en-US" sz="2800" dirty="0"/>
          </a:p>
        </p:txBody>
      </p:sp>
      <p:sp>
        <p:nvSpPr>
          <p:cNvPr id="3" name="コンテンツ プレースホルダー 2"/>
          <p:cNvSpPr>
            <a:spLocks noGrp="1"/>
          </p:cNvSpPr>
          <p:nvPr>
            <p:ph idx="1"/>
          </p:nvPr>
        </p:nvSpPr>
        <p:spPr>
          <a:xfrm>
            <a:off x="457200" y="1600200"/>
            <a:ext cx="8229600" cy="4246689"/>
          </a:xfrm>
        </p:spPr>
        <p:txBody>
          <a:bodyPr>
            <a:normAutofit fontScale="85000" lnSpcReduction="10000"/>
          </a:bodyPr>
          <a:lstStyle/>
          <a:p>
            <a:r>
              <a:rPr lang="en-US" altLang="ja-JP" dirty="0" smtClean="0"/>
              <a:t>BigCloneEval[7] </a:t>
            </a:r>
            <a:r>
              <a:rPr lang="ja-JP" altLang="en-US" dirty="0" smtClean="0"/>
              <a:t>を用いた再現率評価</a:t>
            </a:r>
            <a:endParaRPr lang="en-US" altLang="ja-JP" dirty="0" smtClean="0"/>
          </a:p>
          <a:p>
            <a:pPr lvl="1"/>
            <a:r>
              <a:rPr lang="en-US" altLang="ja-JP" dirty="0" err="1" smtClean="0"/>
              <a:t>BigCloneBench</a:t>
            </a:r>
            <a:r>
              <a:rPr lang="ja-JP" altLang="en-US" dirty="0" smtClean="0"/>
              <a:t>を用いた再現率測定フレームワーク</a:t>
            </a:r>
            <a:endParaRPr kumimoji="1" lang="en-US" altLang="ja-JP" dirty="0" smtClean="0"/>
          </a:p>
          <a:p>
            <a:r>
              <a:rPr lang="ja-JP" altLang="en-US" dirty="0" smtClean="0"/>
              <a:t>関数単位でベクトル表現に変換</a:t>
            </a:r>
            <a:endParaRPr lang="en-US" altLang="ja-JP" dirty="0" smtClean="0"/>
          </a:p>
          <a:p>
            <a:r>
              <a:rPr kumimoji="1" lang="ja-JP" altLang="en-US" dirty="0" smtClean="0"/>
              <a:t>コサイン類似度 </a:t>
            </a:r>
            <a:r>
              <a:rPr kumimoji="1" lang="en-US" altLang="ja-JP" dirty="0" smtClean="0"/>
              <a:t>0.9</a:t>
            </a:r>
            <a:r>
              <a:rPr kumimoji="1" lang="ja-JP" altLang="en-US" dirty="0" smtClean="0"/>
              <a:t> 以上を検出</a:t>
            </a:r>
            <a:endParaRPr kumimoji="1" lang="en-US" altLang="ja-JP" dirty="0" smtClean="0"/>
          </a:p>
          <a:p>
            <a:pPr lvl="1"/>
            <a:r>
              <a:rPr lang="en-US" altLang="ja-JP" dirty="0" smtClean="0"/>
              <a:t>TF-IDF</a:t>
            </a:r>
            <a:r>
              <a:rPr lang="ja-JP" altLang="en-US" dirty="0" smtClean="0"/>
              <a:t>を用いた既存</a:t>
            </a:r>
            <a:r>
              <a:rPr lang="ja-JP" altLang="en-US" dirty="0"/>
              <a:t>研究</a:t>
            </a:r>
            <a:r>
              <a:rPr lang="ja-JP" altLang="en-US" dirty="0" smtClean="0"/>
              <a:t>にて高い精度</a:t>
            </a:r>
            <a:r>
              <a:rPr lang="en-US" altLang="ja-JP" dirty="0" smtClean="0"/>
              <a:t>[3]</a:t>
            </a:r>
          </a:p>
          <a:p>
            <a:r>
              <a:rPr lang="en-US" altLang="ja-JP" dirty="0" smtClean="0"/>
              <a:t>WMD</a:t>
            </a:r>
            <a:r>
              <a:rPr lang="ja-JP" altLang="en-US" dirty="0" smtClean="0"/>
              <a:t>を用いた手法は実行時間の問題から行っていない</a:t>
            </a:r>
            <a:endParaRPr lang="en-US" altLang="ja-JP" dirty="0" smtClean="0"/>
          </a:p>
          <a:p>
            <a:pPr lvl="1"/>
            <a:r>
              <a:rPr lang="ja-JP" altLang="en-US" dirty="0"/>
              <a:t>実験</a:t>
            </a:r>
            <a:r>
              <a:rPr lang="ja-JP" altLang="en-US" dirty="0" smtClean="0"/>
              <a:t>に</a:t>
            </a:r>
            <a:r>
              <a:rPr lang="en-US" altLang="ja-JP" dirty="0" smtClean="0"/>
              <a:t>3</a:t>
            </a:r>
            <a:r>
              <a:rPr lang="ja-JP" altLang="en-US" dirty="0" smtClean="0"/>
              <a:t>か月程度かかる見込み</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5" name="テキスト ボックス 4"/>
          <p:cNvSpPr txBox="1"/>
          <p:nvPr/>
        </p:nvSpPr>
        <p:spPr>
          <a:xfrm>
            <a:off x="457200" y="5846889"/>
            <a:ext cx="7827264" cy="818769"/>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[3] </a:t>
            </a:r>
            <a:r>
              <a:rPr lang="ja-JP" altLang="en-US" sz="1200" dirty="0">
                <a:solidFill>
                  <a:schemeClr val="tx1">
                    <a:lumMod val="75000"/>
                    <a:lumOff val="25000"/>
                  </a:schemeClr>
                </a:solidFill>
              </a:rPr>
              <a:t>山中裕樹</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崔恩瀞</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吉田則裕</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井上克郎</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情報検索技術に基づく高速な関数クローン検出</a:t>
            </a:r>
            <a:r>
              <a:rPr lang="en-US" altLang="ja-JP" sz="1200" dirty="0">
                <a:solidFill>
                  <a:schemeClr val="tx1">
                    <a:lumMod val="75000"/>
                    <a:lumOff val="25000"/>
                  </a:schemeClr>
                </a:solidFill>
              </a:rPr>
              <a:t>.</a:t>
            </a:r>
            <a:r>
              <a:rPr lang="ja-JP" altLang="en-US" sz="1200" dirty="0">
                <a:solidFill>
                  <a:schemeClr val="tx1">
                    <a:lumMod val="75000"/>
                    <a:lumOff val="25000"/>
                  </a:schemeClr>
                </a:solidFill>
              </a:rPr>
              <a:t>情報処理学会論文誌</a:t>
            </a:r>
            <a:r>
              <a:rPr lang="en-US" altLang="ja-JP" sz="1200" dirty="0">
                <a:solidFill>
                  <a:schemeClr val="tx1">
                    <a:lumMod val="75000"/>
                    <a:lumOff val="25000"/>
                  </a:schemeClr>
                </a:solidFill>
              </a:rPr>
              <a:t>, Vol. 55, No. 10, pp. 2245–2255, 2014</a:t>
            </a:r>
            <a:r>
              <a:rPr lang="en-US" altLang="ja-JP" sz="1200" dirty="0" smtClean="0">
                <a:solidFill>
                  <a:schemeClr val="tx1">
                    <a:lumMod val="75000"/>
                    <a:lumOff val="25000"/>
                  </a:schemeClr>
                </a:solidFill>
              </a:rPr>
              <a:t>.</a:t>
            </a:r>
          </a:p>
          <a:p>
            <a:r>
              <a:rPr lang="en-US" altLang="ja-JP" sz="1200" dirty="0" smtClean="0">
                <a:solidFill>
                  <a:schemeClr val="tx1">
                    <a:lumMod val="75000"/>
                    <a:lumOff val="25000"/>
                  </a:schemeClr>
                </a:solidFill>
              </a:rPr>
              <a:t>[7] </a:t>
            </a:r>
            <a:r>
              <a:rPr lang="en-US" altLang="ja-JP" sz="1200" dirty="0">
                <a:solidFill>
                  <a:schemeClr val="tx1">
                    <a:lumMod val="75000"/>
                    <a:lumOff val="25000"/>
                  </a:schemeClr>
                </a:solidFill>
              </a:rPr>
              <a:t>J. Svajlenko </a:t>
            </a:r>
            <a:r>
              <a:rPr lang="en-US" altLang="ja-JP" sz="1200" dirty="0" smtClean="0">
                <a:solidFill>
                  <a:schemeClr val="tx1">
                    <a:lumMod val="75000"/>
                    <a:lumOff val="25000"/>
                  </a:schemeClr>
                </a:solidFill>
              </a:rPr>
              <a:t>et al., </a:t>
            </a:r>
            <a:r>
              <a:rPr lang="en-US" altLang="ja-JP" sz="1200" dirty="0">
                <a:solidFill>
                  <a:schemeClr val="tx1">
                    <a:lumMod val="75000"/>
                    <a:lumOff val="25000"/>
                  </a:schemeClr>
                </a:solidFill>
              </a:rPr>
              <a:t>"BigCloneEval: A Clone Detection Tool Evaluation Framework with BigCloneBench," </a:t>
            </a:r>
            <a:r>
              <a:rPr lang="en-US" altLang="ja-JP" sz="1200" dirty="0" smtClean="0">
                <a:solidFill>
                  <a:schemeClr val="tx1">
                    <a:lumMod val="75000"/>
                    <a:lumOff val="25000"/>
                  </a:schemeClr>
                </a:solidFill>
              </a:rPr>
              <a:t>Proc. ICSME, pp</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596-600, 2016.</a:t>
            </a:r>
            <a:endParaRPr lang="en-US" altLang="ja-JP" sz="1200" dirty="0">
              <a:solidFill>
                <a:schemeClr val="tx1">
                  <a:lumMod val="75000"/>
                  <a:lumOff val="25000"/>
                </a:schemeClr>
              </a:solidFill>
            </a:endParaRPr>
          </a:p>
        </p:txBody>
      </p:sp>
    </p:spTree>
    <p:extLst>
      <p:ext uri="{BB962C8B-B14F-4D97-AF65-F5344CB8AC3E}">
        <p14:creationId xmlns:p14="http://schemas.microsoft.com/office/powerpoint/2010/main" val="3585281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a:t>
            </a:r>
            <a:r>
              <a:rPr kumimoji="1" lang="en-US" altLang="ja-JP" dirty="0" smtClean="0"/>
              <a:t>1</a:t>
            </a:r>
            <a:r>
              <a:rPr kumimoji="1" lang="ja-JP" altLang="en-US" dirty="0" smtClean="0"/>
              <a:t> </a:t>
            </a:r>
            <a:r>
              <a:rPr lang="ja-JP" altLang="en-US" dirty="0" smtClean="0"/>
              <a:t>結果（</a:t>
            </a:r>
            <a:r>
              <a:rPr lang="en-US" altLang="ja-JP" dirty="0" smtClean="0"/>
              <a:t>1/3</a:t>
            </a:r>
            <a:r>
              <a:rPr lang="ja-JP" altLang="en-US" dirty="0" smtClean="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54436884"/>
              </p:ext>
            </p:extLst>
          </p:nvPr>
        </p:nvGraphicFramePr>
        <p:xfrm>
          <a:off x="457199" y="2487222"/>
          <a:ext cx="8028431" cy="2961640"/>
        </p:xfrm>
        <a:graphic>
          <a:graphicData uri="http://schemas.openxmlformats.org/drawingml/2006/table">
            <a:tbl>
              <a:tblPr bandRow="1">
                <a:tableStyleId>{72833802-FEF1-4C79-8D5D-14CF1EAF98D9}</a:tableStyleId>
              </a:tblPr>
              <a:tblGrid>
                <a:gridCol w="1755423">
                  <a:extLst>
                    <a:ext uri="{9D8B030D-6E8A-4147-A177-3AD203B41FA5}">
                      <a16:colId xmlns:a16="http://schemas.microsoft.com/office/drawing/2014/main" val="166228205"/>
                    </a:ext>
                  </a:extLst>
                </a:gridCol>
                <a:gridCol w="896144">
                  <a:extLst>
                    <a:ext uri="{9D8B030D-6E8A-4147-A177-3AD203B41FA5}">
                      <a16:colId xmlns:a16="http://schemas.microsoft.com/office/drawing/2014/main" val="1922841442"/>
                    </a:ext>
                  </a:extLst>
                </a:gridCol>
                <a:gridCol w="896144">
                  <a:extLst>
                    <a:ext uri="{9D8B030D-6E8A-4147-A177-3AD203B41FA5}">
                      <a16:colId xmlns:a16="http://schemas.microsoft.com/office/drawing/2014/main" val="491973338"/>
                    </a:ext>
                  </a:extLst>
                </a:gridCol>
                <a:gridCol w="896144">
                  <a:extLst>
                    <a:ext uri="{9D8B030D-6E8A-4147-A177-3AD203B41FA5}">
                      <a16:colId xmlns:a16="http://schemas.microsoft.com/office/drawing/2014/main" val="1132256815"/>
                    </a:ext>
                  </a:extLst>
                </a:gridCol>
                <a:gridCol w="896144">
                  <a:extLst>
                    <a:ext uri="{9D8B030D-6E8A-4147-A177-3AD203B41FA5}">
                      <a16:colId xmlns:a16="http://schemas.microsoft.com/office/drawing/2014/main" val="3333016014"/>
                    </a:ext>
                  </a:extLst>
                </a:gridCol>
                <a:gridCol w="896144">
                  <a:extLst>
                    <a:ext uri="{9D8B030D-6E8A-4147-A177-3AD203B41FA5}">
                      <a16:colId xmlns:a16="http://schemas.microsoft.com/office/drawing/2014/main" val="3575233508"/>
                    </a:ext>
                  </a:extLst>
                </a:gridCol>
                <a:gridCol w="896144">
                  <a:extLst>
                    <a:ext uri="{9D8B030D-6E8A-4147-A177-3AD203B41FA5}">
                      <a16:colId xmlns:a16="http://schemas.microsoft.com/office/drawing/2014/main" val="2562969239"/>
                    </a:ext>
                  </a:extLst>
                </a:gridCol>
                <a:gridCol w="896144">
                  <a:extLst>
                    <a:ext uri="{9D8B030D-6E8A-4147-A177-3AD203B41FA5}">
                      <a16:colId xmlns:a16="http://schemas.microsoft.com/office/drawing/2014/main" val="162607255"/>
                    </a:ext>
                  </a:extLst>
                </a:gridCol>
              </a:tblGrid>
              <a:tr h="370840">
                <a:tc>
                  <a:txBody>
                    <a:bodyPr/>
                    <a:lstStyle/>
                    <a:p>
                      <a:pPr algn="ctr"/>
                      <a:r>
                        <a:rPr kumimoji="1" lang="en-US" altLang="ja-JP" dirty="0" smtClean="0"/>
                        <a:t>T1</a:t>
                      </a:r>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extLst>
                  <a:ext uri="{0D108BD9-81ED-4DB2-BD59-A6C34878D82A}">
                    <a16:rowId xmlns:a16="http://schemas.microsoft.com/office/drawing/2014/main" val="255004170"/>
                  </a:ext>
                </a:extLst>
              </a:tr>
              <a:tr h="370840">
                <a:tc>
                  <a:txBody>
                    <a:bodyPr/>
                    <a:lstStyle/>
                    <a:p>
                      <a:pPr algn="ctr"/>
                      <a:r>
                        <a:rPr kumimoji="1" lang="en-US" altLang="ja-JP" dirty="0" smtClean="0"/>
                        <a:t>T2</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.92</a:t>
                      </a:r>
                      <a:endParaRPr kumimoji="1" lang="ja-JP" altLang="en-US" dirty="0">
                        <a:solidFill>
                          <a:schemeClr val="tx1"/>
                        </a:solidFill>
                      </a:endParaRPr>
                    </a:p>
                  </a:txBody>
                  <a:tcPr/>
                </a:tc>
                <a:tc>
                  <a:txBody>
                    <a:bodyPr/>
                    <a:lstStyle/>
                    <a:p>
                      <a:pPr algn="ctr"/>
                      <a:r>
                        <a:rPr kumimoji="1" lang="en-US" altLang="ja-JP" dirty="0" smtClean="0">
                          <a:solidFill>
                            <a:schemeClr val="tx1"/>
                          </a:solidFill>
                        </a:rPr>
                        <a:t>.85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.94</a:t>
                      </a:r>
                      <a:endParaRPr kumimoji="1" lang="ja-JP" altLang="en-US" dirty="0">
                        <a:solidFill>
                          <a:schemeClr val="tx1"/>
                        </a:solidFill>
                      </a:endParaRPr>
                    </a:p>
                  </a:txBody>
                  <a:tcPr/>
                </a:tc>
                <a:extLst>
                  <a:ext uri="{0D108BD9-81ED-4DB2-BD59-A6C34878D82A}">
                    <a16:rowId xmlns:a16="http://schemas.microsoft.com/office/drawing/2014/main" val="146744442"/>
                  </a:ext>
                </a:extLst>
              </a:tr>
              <a:tr h="370840">
                <a:tc>
                  <a:txBody>
                    <a:bodyPr/>
                    <a:lstStyle/>
                    <a:p>
                      <a:pPr algn="ctr"/>
                      <a:r>
                        <a:rPr kumimoji="1" lang="en-US" altLang="ja-JP" dirty="0" smtClean="0"/>
                        <a:t>VST3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.83</a:t>
                      </a:r>
                      <a:endParaRPr kumimoji="1" lang="ja-JP" altLang="en-US" dirty="0">
                        <a:solidFill>
                          <a:schemeClr val="tx1"/>
                        </a:solidFill>
                      </a:endParaRPr>
                    </a:p>
                  </a:txBody>
                  <a:tcPr/>
                </a:tc>
                <a:tc>
                  <a:txBody>
                    <a:bodyPr/>
                    <a:lstStyle/>
                    <a:p>
                      <a:pPr algn="ctr"/>
                      <a:r>
                        <a:rPr kumimoji="1" lang="en-US" altLang="ja-JP" dirty="0" smtClean="0">
                          <a:solidFill>
                            <a:schemeClr val="tx1"/>
                          </a:solidFill>
                        </a:rPr>
                        <a:t>.97</a:t>
                      </a:r>
                      <a:endParaRPr kumimoji="1" lang="ja-JP" altLang="en-US" dirty="0">
                        <a:solidFill>
                          <a:schemeClr val="tx1"/>
                        </a:solidFill>
                      </a:endParaRPr>
                    </a:p>
                  </a:txBody>
                  <a:tcPr/>
                </a:tc>
                <a:tc>
                  <a:txBody>
                    <a:bodyPr/>
                    <a:lstStyle/>
                    <a:p>
                      <a:pPr algn="ctr"/>
                      <a:r>
                        <a:rPr kumimoji="1" lang="en-US" altLang="ja-JP" dirty="0" smtClean="0">
                          <a:solidFill>
                            <a:schemeClr val="tx1"/>
                          </a:solidFill>
                        </a:rPr>
                        <a:t>.93</a:t>
                      </a:r>
                      <a:endParaRPr kumimoji="1" lang="ja-JP" altLang="en-US" dirty="0">
                        <a:solidFill>
                          <a:schemeClr val="tx1"/>
                        </a:solidFill>
                      </a:endParaRPr>
                    </a:p>
                  </a:txBody>
                  <a:tcPr/>
                </a:tc>
                <a:extLst>
                  <a:ext uri="{0D108BD9-81ED-4DB2-BD59-A6C34878D82A}">
                    <a16:rowId xmlns:a16="http://schemas.microsoft.com/office/drawing/2014/main" val="3523176510"/>
                  </a:ext>
                </a:extLst>
              </a:tr>
              <a:tr h="370840">
                <a:tc>
                  <a:txBody>
                    <a:bodyPr/>
                    <a:lstStyle/>
                    <a:p>
                      <a:pPr algn="ctr"/>
                      <a:r>
                        <a:rPr kumimoji="1" lang="en-US" altLang="ja-JP" dirty="0" smtClean="0"/>
                        <a:t>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.45</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.37</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.46</a:t>
                      </a:r>
                      <a:endParaRPr kumimoji="1" lang="ja-JP" altLang="en-US" dirty="0">
                        <a:solidFill>
                          <a:schemeClr val="tx1"/>
                        </a:solidFill>
                      </a:endParaRPr>
                    </a:p>
                  </a:txBody>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tc>
                <a:tc>
                  <a:txBody>
                    <a:bodyPr/>
                    <a:lstStyle/>
                    <a:p>
                      <a:pPr algn="ctr"/>
                      <a:r>
                        <a:rPr kumimoji="1" lang="en-US" altLang="ja-JP" dirty="0" smtClean="0">
                          <a:solidFill>
                            <a:schemeClr val="tx1"/>
                          </a:solidFill>
                        </a:rPr>
                        <a:t>.79</a:t>
                      </a:r>
                      <a:endParaRPr kumimoji="1" lang="ja-JP" altLang="en-US" dirty="0">
                        <a:solidFill>
                          <a:schemeClr val="tx1"/>
                        </a:solidFill>
                      </a:endParaRPr>
                    </a:p>
                  </a:txBody>
                  <a:tcPr/>
                </a:tc>
                <a:extLst>
                  <a:ext uri="{0D108BD9-81ED-4DB2-BD59-A6C34878D82A}">
                    <a16:rowId xmlns:a16="http://schemas.microsoft.com/office/drawing/2014/main" val="2182787259"/>
                  </a:ext>
                </a:extLst>
              </a:tr>
              <a:tr h="370840">
                <a:tc>
                  <a:txBody>
                    <a:bodyPr/>
                    <a:lstStyle/>
                    <a:p>
                      <a:pPr algn="ctr"/>
                      <a:r>
                        <a:rPr kumimoji="1" lang="en-US" altLang="ja-JP" dirty="0" smtClean="0"/>
                        <a:t>MT3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.06</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.03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.09</a:t>
                      </a:r>
                      <a:endParaRPr kumimoji="1" lang="ja-JP" altLang="en-US" dirty="0">
                        <a:solidFill>
                          <a:schemeClr val="tx1"/>
                        </a:solidFill>
                      </a:endParaRPr>
                    </a:p>
                  </a:txBody>
                  <a:tcPr/>
                </a:tc>
                <a:tc>
                  <a:txBody>
                    <a:bodyPr/>
                    <a:lstStyle/>
                    <a:p>
                      <a:pPr algn="ctr"/>
                      <a:r>
                        <a:rPr kumimoji="1" lang="en-US" altLang="ja-JP" dirty="0" smtClean="0">
                          <a:solidFill>
                            <a:schemeClr val="tx1"/>
                          </a:solidFill>
                        </a:rPr>
                        <a:t>.23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.04</a:t>
                      </a:r>
                      <a:endParaRPr kumimoji="1" lang="ja-JP" altLang="en-US" dirty="0">
                        <a:solidFill>
                          <a:schemeClr val="tx1"/>
                        </a:solidFill>
                      </a:endParaRPr>
                    </a:p>
                  </a:txBody>
                  <a:tcPr/>
                </a:tc>
                <a:tc>
                  <a:txBody>
                    <a:bodyPr/>
                    <a:lstStyle/>
                    <a:p>
                      <a:pPr algn="ctr"/>
                      <a:r>
                        <a:rPr kumimoji="1" lang="en-US" altLang="ja-JP" dirty="0" smtClean="0">
                          <a:solidFill>
                            <a:schemeClr val="tx1"/>
                          </a:solidFill>
                        </a:rPr>
                        <a:t>.55</a:t>
                      </a:r>
                      <a:endParaRPr kumimoji="1" lang="ja-JP" altLang="en-US" dirty="0">
                        <a:solidFill>
                          <a:schemeClr val="tx1"/>
                        </a:solidFill>
                      </a:endParaRPr>
                    </a:p>
                  </a:txBody>
                  <a:tcPr/>
                </a:tc>
                <a:tc>
                  <a:txBody>
                    <a:bodyPr/>
                    <a:lstStyle/>
                    <a:p>
                      <a:pPr algn="ctr"/>
                      <a:r>
                        <a:rPr kumimoji="1" lang="en-US" altLang="ja-JP" dirty="0" smtClean="0">
                          <a:solidFill>
                            <a:schemeClr val="tx1"/>
                          </a:solidFill>
                        </a:rPr>
                        <a:t>.43</a:t>
                      </a:r>
                      <a:endParaRPr kumimoji="1" lang="ja-JP" altLang="en-US" dirty="0">
                        <a:solidFill>
                          <a:schemeClr val="tx1"/>
                        </a:solidFill>
                      </a:endParaRPr>
                    </a:p>
                  </a:txBody>
                  <a:tcPr/>
                </a:tc>
                <a:extLst>
                  <a:ext uri="{0D108BD9-81ED-4DB2-BD59-A6C34878D82A}">
                    <a16:rowId xmlns:a16="http://schemas.microsoft.com/office/drawing/2014/main" val="3698718665"/>
                  </a:ext>
                </a:extLst>
              </a:tr>
              <a:tr h="370840">
                <a:tc>
                  <a:txBody>
                    <a:bodyPr/>
                    <a:lstStyle/>
                    <a:p>
                      <a:pPr algn="ctr"/>
                      <a:r>
                        <a:rPr kumimoji="1" lang="en-US" altLang="ja-JP" dirty="0" smtClean="0"/>
                        <a:t>WT3/T4</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.02</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.08</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tc>
                  <a:txBody>
                    <a:bodyPr/>
                    <a:lstStyle/>
                    <a:p>
                      <a:pPr algn="ctr"/>
                      <a:r>
                        <a:rPr kumimoji="1" lang="en-US" altLang="ja-JP" dirty="0" smtClean="0">
                          <a:solidFill>
                            <a:schemeClr val="tx1"/>
                          </a:solidFill>
                        </a:rPr>
                        <a:t>.05</a:t>
                      </a:r>
                      <a:endParaRPr kumimoji="1" lang="ja-JP" altLang="en-US" dirty="0">
                        <a:solidFill>
                          <a:schemeClr val="tx1"/>
                        </a:solidFill>
                      </a:endParaRPr>
                    </a:p>
                  </a:txBody>
                  <a:tcPr>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15835335"/>
                  </a:ext>
                </a:extLst>
              </a:tr>
              <a:tr h="155013">
                <a:tc gridSpan="2">
                  <a:txBody>
                    <a:bodyPr/>
                    <a:lstStyle/>
                    <a:p>
                      <a:pPr algn="ctr"/>
                      <a:endParaRPr kumimoji="1" lang="ja-JP" altLang="en-US" dirty="0"/>
                    </a:p>
                  </a:txBody>
                  <a:tcPr>
                    <a:lnL w="9525" cap="flat" cmpd="sng" algn="ctr">
                      <a:noFill/>
                      <a:prstDash val="solid"/>
                    </a:lnL>
                    <a:lnR>
                      <a:noFill/>
                    </a:lnR>
                    <a:lnT w="9525" cap="flat"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endParaRPr kumimoji="1" lang="ja-JP" altLang="en-US" dirty="0">
                        <a:solidFill>
                          <a:schemeClr val="tx1"/>
                        </a:solidFill>
                      </a:endParaRP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a:noFill/>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solidFill>
                          <a:schemeClr val="tx1"/>
                        </a:solidFill>
                      </a:endParaRPr>
                    </a:p>
                  </a:txBody>
                  <a:tcPr>
                    <a:lnL>
                      <a:noFill/>
                    </a:lnL>
                    <a:lnR w="9525" cap="flat" cmpd="sng" algn="ctr">
                      <a:noFill/>
                      <a:prstDash val="soli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92950258"/>
                  </a:ext>
                </a:extLst>
              </a:tr>
              <a:tr h="370840">
                <a:tc>
                  <a:txBody>
                    <a:bodyPr/>
                    <a:lstStyle/>
                    <a:p>
                      <a:pPr algn="ctr"/>
                      <a:r>
                        <a:rPr kumimoji="1" lang="en-US" altLang="ja-JP" smtClean="0"/>
                        <a:t>All clones (</a:t>
                      </a:r>
                      <a:r>
                        <a:rPr kumimoji="1" lang="ja-JP" altLang="en-US" smtClean="0"/>
                        <a:t>万</a:t>
                      </a:r>
                      <a:r>
                        <a:rPr kumimoji="1" lang="en-US" altLang="ja-JP" smtClean="0"/>
                        <a:t>)</a:t>
                      </a:r>
                      <a:endParaRPr kumimoji="1" lang="ja-JP" altLang="en-US" dirty="0" smtClean="0"/>
                    </a:p>
                  </a:txBody>
                  <a:tcPr>
                    <a:lnL w="9525" cap="flat" cmpd="sng" algn="ctr">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132</a:t>
                      </a:r>
                      <a:endParaRPr kumimoji="1" lang="ja-JP" altLang="en-US" dirty="0">
                        <a:solidFill>
                          <a:schemeClr val="tx1"/>
                        </a:solidFill>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246</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568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188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1,061</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1,353</a:t>
                      </a:r>
                      <a:endParaRPr kumimoji="1" lang="ja-JP" altLang="en-US" dirty="0">
                        <a:solidFill>
                          <a:schemeClr val="tx1"/>
                        </a:solidFill>
                      </a:endParaRPr>
                    </a:p>
                  </a:txBody>
                  <a:tcPr>
                    <a:lnL>
                      <a:noFill/>
                    </a:lnL>
                    <a:lnR w="9525" cap="flat" cmpd="sng" algn="ctr">
                      <a:noFill/>
                      <a:prstDash val="soli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929074975"/>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6" name="テキスト ボックス 5"/>
          <p:cNvSpPr txBox="1"/>
          <p:nvPr/>
        </p:nvSpPr>
        <p:spPr>
          <a:xfrm rot="18900000">
            <a:off x="2181350" y="1385184"/>
            <a:ext cx="2299689" cy="338554"/>
          </a:xfrm>
          <a:prstGeom prst="rect">
            <a:avLst/>
          </a:prstGeom>
          <a:noFill/>
        </p:spPr>
        <p:txBody>
          <a:bodyPr wrap="square" rtlCol="0">
            <a:spAutoFit/>
          </a:bodyPr>
          <a:lstStyle/>
          <a:p>
            <a:r>
              <a:rPr kumimoji="1" lang="en-US" altLang="ja-JP" sz="1600" dirty="0" err="1" smtClean="0"/>
              <a:t>BoW</a:t>
            </a:r>
            <a:endParaRPr kumimoji="1" lang="ja-JP" altLang="en-US" sz="1600" dirty="0"/>
          </a:p>
        </p:txBody>
      </p:sp>
      <p:sp>
        <p:nvSpPr>
          <p:cNvPr id="8" name="テキスト ボックス 7"/>
          <p:cNvSpPr txBox="1"/>
          <p:nvPr/>
        </p:nvSpPr>
        <p:spPr>
          <a:xfrm rot="18900000">
            <a:off x="3086845" y="1385183"/>
            <a:ext cx="2299689" cy="338554"/>
          </a:xfrm>
          <a:prstGeom prst="rect">
            <a:avLst/>
          </a:prstGeom>
          <a:noFill/>
        </p:spPr>
        <p:txBody>
          <a:bodyPr wrap="square" rtlCol="0">
            <a:spAutoFit/>
          </a:bodyPr>
          <a:lstStyle/>
          <a:p>
            <a:r>
              <a:rPr kumimoji="1" lang="en-US" altLang="ja-JP" sz="1600" dirty="0" smtClean="0"/>
              <a:t>TF-IDF</a:t>
            </a:r>
            <a:endParaRPr kumimoji="1" lang="ja-JP" altLang="en-US" sz="1600" dirty="0"/>
          </a:p>
        </p:txBody>
      </p:sp>
      <p:sp>
        <p:nvSpPr>
          <p:cNvPr id="9" name="テキスト ボックス 8"/>
          <p:cNvSpPr txBox="1"/>
          <p:nvPr/>
        </p:nvSpPr>
        <p:spPr>
          <a:xfrm rot="18900000">
            <a:off x="3992340" y="1385183"/>
            <a:ext cx="2299689" cy="338554"/>
          </a:xfrm>
          <a:prstGeom prst="rect">
            <a:avLst/>
          </a:prstGeom>
          <a:noFill/>
        </p:spPr>
        <p:txBody>
          <a:bodyPr wrap="square" rtlCol="0">
            <a:spAutoFit/>
          </a:bodyPr>
          <a:lstStyle/>
          <a:p>
            <a:r>
              <a:rPr lang="en-US" altLang="ja-JP" sz="1600" dirty="0" smtClean="0"/>
              <a:t>LSA</a:t>
            </a:r>
            <a:endParaRPr kumimoji="1" lang="ja-JP" altLang="en-US" sz="1600" dirty="0"/>
          </a:p>
        </p:txBody>
      </p:sp>
      <p:sp>
        <p:nvSpPr>
          <p:cNvPr id="10" name="テキスト ボックス 9"/>
          <p:cNvSpPr txBox="1"/>
          <p:nvPr/>
        </p:nvSpPr>
        <p:spPr>
          <a:xfrm rot="18900000">
            <a:off x="4897835" y="1385183"/>
            <a:ext cx="2299689" cy="338554"/>
          </a:xfrm>
          <a:prstGeom prst="rect">
            <a:avLst/>
          </a:prstGeom>
          <a:noFill/>
        </p:spPr>
        <p:txBody>
          <a:bodyPr wrap="square" rtlCol="0">
            <a:spAutoFit/>
          </a:bodyPr>
          <a:lstStyle/>
          <a:p>
            <a:r>
              <a:rPr kumimoji="1" lang="en-US" altLang="ja-JP" sz="1600" dirty="0" smtClean="0"/>
              <a:t>LDA</a:t>
            </a:r>
            <a:endParaRPr kumimoji="1" lang="ja-JP" altLang="en-US" sz="1600" dirty="0"/>
          </a:p>
        </p:txBody>
      </p:sp>
      <p:sp>
        <p:nvSpPr>
          <p:cNvPr id="11" name="テキスト ボックス 10"/>
          <p:cNvSpPr txBox="1"/>
          <p:nvPr/>
        </p:nvSpPr>
        <p:spPr>
          <a:xfrm rot="18900000">
            <a:off x="5803332" y="1385186"/>
            <a:ext cx="2299689" cy="338554"/>
          </a:xfrm>
          <a:prstGeom prst="rect">
            <a:avLst/>
          </a:prstGeom>
          <a:noFill/>
        </p:spPr>
        <p:txBody>
          <a:bodyPr wrap="square" rtlCol="0">
            <a:spAutoFit/>
          </a:bodyPr>
          <a:lstStyle/>
          <a:p>
            <a:r>
              <a:rPr lang="en-US" altLang="ja-JP" sz="1600" dirty="0" smtClean="0"/>
              <a:t>Doc2Vec</a:t>
            </a:r>
            <a:endParaRPr kumimoji="1" lang="ja-JP" altLang="en-US" sz="1600" dirty="0"/>
          </a:p>
        </p:txBody>
      </p:sp>
      <p:sp>
        <p:nvSpPr>
          <p:cNvPr id="28" name="角丸四角形 27"/>
          <p:cNvSpPr/>
          <p:nvPr/>
        </p:nvSpPr>
        <p:spPr>
          <a:xfrm>
            <a:off x="2102763" y="5608333"/>
            <a:ext cx="5495012" cy="85345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ja-JP" altLang="en-US" sz="2400" kern="0" dirty="0" smtClean="0">
                <a:solidFill>
                  <a:srgbClr val="0C0C0C">
                    <a:lumMod val="90000"/>
                    <a:lumOff val="10000"/>
                  </a:srgbClr>
                </a:solidFill>
                <a:latin typeface="+mj-lt"/>
                <a:ea typeface="+mj-ea"/>
              </a:rPr>
              <a:t>単語の重要度を付与した</a:t>
            </a:r>
            <a:r>
              <a:rPr lang="en-US" altLang="ja-JP" sz="2400" kern="0" dirty="0" smtClean="0">
                <a:solidFill>
                  <a:srgbClr val="0C0C0C">
                    <a:lumMod val="90000"/>
                    <a:lumOff val="10000"/>
                  </a:srgbClr>
                </a:solidFill>
                <a:latin typeface="+mj-lt"/>
                <a:ea typeface="+mj-ea"/>
              </a:rPr>
              <a:t>TF-IDF</a:t>
            </a:r>
            <a:r>
              <a:rPr lang="ja-JP" altLang="en-US" sz="2400" kern="0" dirty="0" smtClean="0">
                <a:solidFill>
                  <a:srgbClr val="0C0C0C">
                    <a:lumMod val="90000"/>
                    <a:lumOff val="10000"/>
                  </a:srgbClr>
                </a:solidFill>
                <a:latin typeface="+mj-lt"/>
                <a:ea typeface="+mj-ea"/>
              </a:rPr>
              <a:t>より</a:t>
            </a:r>
            <a:r>
              <a:rPr lang="en-US" altLang="ja-JP" sz="2400" kern="0" dirty="0" smtClean="0">
                <a:solidFill>
                  <a:srgbClr val="0C0C0C">
                    <a:lumMod val="90000"/>
                    <a:lumOff val="10000"/>
                  </a:srgbClr>
                </a:solidFill>
                <a:latin typeface="+mj-lt"/>
                <a:ea typeface="+mj-ea"/>
              </a:rPr>
              <a:t/>
            </a:r>
            <a:br>
              <a:rPr lang="en-US" altLang="ja-JP" sz="2400" kern="0" dirty="0" smtClean="0">
                <a:solidFill>
                  <a:srgbClr val="0C0C0C">
                    <a:lumMod val="90000"/>
                    <a:lumOff val="10000"/>
                  </a:srgbClr>
                </a:solidFill>
                <a:latin typeface="+mj-lt"/>
                <a:ea typeface="+mj-ea"/>
              </a:rPr>
            </a:br>
            <a:r>
              <a:rPr lang="en-US" altLang="ja-JP" sz="2400" kern="0" dirty="0" err="1" smtClean="0">
                <a:solidFill>
                  <a:srgbClr val="0C0C0C">
                    <a:lumMod val="90000"/>
                    <a:lumOff val="10000"/>
                  </a:srgbClr>
                </a:solidFill>
                <a:latin typeface="+mj-lt"/>
                <a:ea typeface="+mj-ea"/>
              </a:rPr>
              <a:t>BoW</a:t>
            </a:r>
            <a:r>
              <a:rPr lang="ja-JP" altLang="en-US" sz="2400" kern="0" dirty="0" smtClean="0">
                <a:solidFill>
                  <a:srgbClr val="0C0C0C">
                    <a:lumMod val="90000"/>
                    <a:lumOff val="10000"/>
                  </a:srgbClr>
                </a:solidFill>
                <a:latin typeface="+mj-lt"/>
                <a:ea typeface="+mj-ea"/>
              </a:rPr>
              <a:t>の方が再現率が高い</a:t>
            </a:r>
            <a:endParaRPr lang="en-US" altLang="ja-JP" sz="2400" kern="0" dirty="0" smtClean="0">
              <a:solidFill>
                <a:srgbClr val="0C0C0C">
                  <a:lumMod val="90000"/>
                  <a:lumOff val="10000"/>
                </a:srgbClr>
              </a:solidFill>
              <a:latin typeface="+mj-lt"/>
              <a:ea typeface="+mj-ea"/>
            </a:endParaRPr>
          </a:p>
        </p:txBody>
      </p:sp>
      <p:sp>
        <p:nvSpPr>
          <p:cNvPr id="13" name="テキスト ボックス 12"/>
          <p:cNvSpPr txBox="1"/>
          <p:nvPr/>
        </p:nvSpPr>
        <p:spPr>
          <a:xfrm rot="18900000">
            <a:off x="6593084" y="1385182"/>
            <a:ext cx="2299689" cy="338554"/>
          </a:xfrm>
          <a:prstGeom prst="rect">
            <a:avLst/>
          </a:prstGeom>
          <a:noFill/>
        </p:spPr>
        <p:txBody>
          <a:bodyPr wrap="square" rtlCol="0">
            <a:spAutoFit/>
          </a:bodyPr>
          <a:lstStyle/>
          <a:p>
            <a:r>
              <a:rPr lang="en-US" altLang="ja-JP" sz="1600" dirty="0" smtClean="0"/>
              <a:t>WV-avg</a:t>
            </a:r>
            <a:endParaRPr kumimoji="1" lang="ja-JP" altLang="en-US" sz="1600" dirty="0"/>
          </a:p>
        </p:txBody>
      </p:sp>
      <p:sp>
        <p:nvSpPr>
          <p:cNvPr id="14" name="テキスト ボックス 13"/>
          <p:cNvSpPr txBox="1"/>
          <p:nvPr/>
        </p:nvSpPr>
        <p:spPr>
          <a:xfrm rot="18900000">
            <a:off x="7498577" y="1293594"/>
            <a:ext cx="2299689" cy="338554"/>
          </a:xfrm>
          <a:prstGeom prst="rect">
            <a:avLst/>
          </a:prstGeom>
          <a:noFill/>
        </p:spPr>
        <p:txBody>
          <a:bodyPr wrap="square" rtlCol="0">
            <a:spAutoFit/>
          </a:bodyPr>
          <a:lstStyle/>
          <a:p>
            <a:r>
              <a:rPr lang="en-US" altLang="ja-JP" sz="1600" dirty="0" smtClean="0"/>
              <a:t>FT-</a:t>
            </a:r>
            <a:r>
              <a:rPr lang="en-US" altLang="ja-JP" sz="1600" dirty="0" err="1" smtClean="0"/>
              <a:t>avg</a:t>
            </a:r>
            <a:endParaRPr kumimoji="1" lang="ja-JP" altLang="en-US" sz="1600" dirty="0"/>
          </a:p>
        </p:txBody>
      </p:sp>
      <p:sp>
        <p:nvSpPr>
          <p:cNvPr id="7" name="テキスト ボックス 6"/>
          <p:cNvSpPr txBox="1"/>
          <p:nvPr/>
        </p:nvSpPr>
        <p:spPr>
          <a:xfrm>
            <a:off x="581025" y="1733550"/>
            <a:ext cx="1619250" cy="369332"/>
          </a:xfrm>
          <a:prstGeom prst="rect">
            <a:avLst/>
          </a:prstGeom>
          <a:noFill/>
        </p:spPr>
        <p:txBody>
          <a:bodyPr wrap="square" rtlCol="0">
            <a:spAutoFit/>
          </a:bodyPr>
          <a:lstStyle/>
          <a:p>
            <a:r>
              <a:rPr kumimoji="1" lang="ja-JP" altLang="en-US" dirty="0" smtClean="0"/>
              <a:t>再現率</a:t>
            </a:r>
            <a:endParaRPr kumimoji="1" lang="ja-JP" altLang="en-US" dirty="0"/>
          </a:p>
        </p:txBody>
      </p:sp>
      <p:sp>
        <p:nvSpPr>
          <p:cNvPr id="3" name="角丸四角形 2"/>
          <p:cNvSpPr/>
          <p:nvPr/>
        </p:nvSpPr>
        <p:spPr>
          <a:xfrm>
            <a:off x="2200275" y="2487219"/>
            <a:ext cx="1859661" cy="2221941"/>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09557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a:t>
            </a:r>
            <a:r>
              <a:rPr kumimoji="1" lang="en-US" altLang="ja-JP" dirty="0" smtClean="0"/>
              <a:t>1</a:t>
            </a:r>
            <a:r>
              <a:rPr kumimoji="1" lang="ja-JP" altLang="en-US" dirty="0" smtClean="0"/>
              <a:t> </a:t>
            </a:r>
            <a:r>
              <a:rPr lang="ja-JP" altLang="en-US" dirty="0" smtClean="0"/>
              <a:t>結果（</a:t>
            </a:r>
            <a:r>
              <a:rPr lang="en-US" altLang="ja-JP" dirty="0" smtClean="0"/>
              <a:t>2/3</a:t>
            </a:r>
            <a:r>
              <a:rPr lang="ja-JP" altLang="en-US" dirty="0" smtClean="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92160672"/>
              </p:ext>
            </p:extLst>
          </p:nvPr>
        </p:nvGraphicFramePr>
        <p:xfrm>
          <a:off x="457199" y="2487222"/>
          <a:ext cx="8028431" cy="2961640"/>
        </p:xfrm>
        <a:graphic>
          <a:graphicData uri="http://schemas.openxmlformats.org/drawingml/2006/table">
            <a:tbl>
              <a:tblPr bandRow="1">
                <a:tableStyleId>{72833802-FEF1-4C79-8D5D-14CF1EAF98D9}</a:tableStyleId>
              </a:tblPr>
              <a:tblGrid>
                <a:gridCol w="1755423">
                  <a:extLst>
                    <a:ext uri="{9D8B030D-6E8A-4147-A177-3AD203B41FA5}">
                      <a16:colId xmlns:a16="http://schemas.microsoft.com/office/drawing/2014/main" val="166228205"/>
                    </a:ext>
                  </a:extLst>
                </a:gridCol>
                <a:gridCol w="896144">
                  <a:extLst>
                    <a:ext uri="{9D8B030D-6E8A-4147-A177-3AD203B41FA5}">
                      <a16:colId xmlns:a16="http://schemas.microsoft.com/office/drawing/2014/main" val="1922841442"/>
                    </a:ext>
                  </a:extLst>
                </a:gridCol>
                <a:gridCol w="896144">
                  <a:extLst>
                    <a:ext uri="{9D8B030D-6E8A-4147-A177-3AD203B41FA5}">
                      <a16:colId xmlns:a16="http://schemas.microsoft.com/office/drawing/2014/main" val="491973338"/>
                    </a:ext>
                  </a:extLst>
                </a:gridCol>
                <a:gridCol w="896144">
                  <a:extLst>
                    <a:ext uri="{9D8B030D-6E8A-4147-A177-3AD203B41FA5}">
                      <a16:colId xmlns:a16="http://schemas.microsoft.com/office/drawing/2014/main" val="1132256815"/>
                    </a:ext>
                  </a:extLst>
                </a:gridCol>
                <a:gridCol w="896144">
                  <a:extLst>
                    <a:ext uri="{9D8B030D-6E8A-4147-A177-3AD203B41FA5}">
                      <a16:colId xmlns:a16="http://schemas.microsoft.com/office/drawing/2014/main" val="3333016014"/>
                    </a:ext>
                  </a:extLst>
                </a:gridCol>
                <a:gridCol w="896144">
                  <a:extLst>
                    <a:ext uri="{9D8B030D-6E8A-4147-A177-3AD203B41FA5}">
                      <a16:colId xmlns:a16="http://schemas.microsoft.com/office/drawing/2014/main" val="3575233508"/>
                    </a:ext>
                  </a:extLst>
                </a:gridCol>
                <a:gridCol w="896144">
                  <a:extLst>
                    <a:ext uri="{9D8B030D-6E8A-4147-A177-3AD203B41FA5}">
                      <a16:colId xmlns:a16="http://schemas.microsoft.com/office/drawing/2014/main" val="2562969239"/>
                    </a:ext>
                  </a:extLst>
                </a:gridCol>
                <a:gridCol w="896144">
                  <a:extLst>
                    <a:ext uri="{9D8B030D-6E8A-4147-A177-3AD203B41FA5}">
                      <a16:colId xmlns:a16="http://schemas.microsoft.com/office/drawing/2014/main" val="162607255"/>
                    </a:ext>
                  </a:extLst>
                </a:gridCol>
              </a:tblGrid>
              <a:tr h="370840">
                <a:tc>
                  <a:txBody>
                    <a:bodyPr/>
                    <a:lstStyle/>
                    <a:p>
                      <a:pPr algn="ctr"/>
                      <a:r>
                        <a:rPr kumimoji="1" lang="en-US" altLang="ja-JP" dirty="0" smtClean="0"/>
                        <a:t>T1</a:t>
                      </a:r>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extLst>
                  <a:ext uri="{0D108BD9-81ED-4DB2-BD59-A6C34878D82A}">
                    <a16:rowId xmlns:a16="http://schemas.microsoft.com/office/drawing/2014/main" val="255004170"/>
                  </a:ext>
                </a:extLst>
              </a:tr>
              <a:tr h="370840">
                <a:tc>
                  <a:txBody>
                    <a:bodyPr/>
                    <a:lstStyle/>
                    <a:p>
                      <a:pPr algn="ctr"/>
                      <a:r>
                        <a:rPr kumimoji="1" lang="en-US" altLang="ja-JP" dirty="0" smtClean="0"/>
                        <a:t>T2</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.92</a:t>
                      </a:r>
                      <a:endParaRPr kumimoji="1" lang="ja-JP" altLang="en-US" dirty="0">
                        <a:solidFill>
                          <a:schemeClr val="tx1"/>
                        </a:solidFill>
                      </a:endParaRPr>
                    </a:p>
                  </a:txBody>
                  <a:tcPr/>
                </a:tc>
                <a:tc>
                  <a:txBody>
                    <a:bodyPr/>
                    <a:lstStyle/>
                    <a:p>
                      <a:pPr algn="ctr"/>
                      <a:r>
                        <a:rPr kumimoji="1" lang="en-US" altLang="ja-JP" dirty="0" smtClean="0">
                          <a:solidFill>
                            <a:schemeClr val="tx1"/>
                          </a:solidFill>
                        </a:rPr>
                        <a:t>.85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.94</a:t>
                      </a:r>
                      <a:endParaRPr kumimoji="1" lang="ja-JP" altLang="en-US" dirty="0">
                        <a:solidFill>
                          <a:schemeClr val="tx1"/>
                        </a:solidFill>
                      </a:endParaRPr>
                    </a:p>
                  </a:txBody>
                  <a:tcPr/>
                </a:tc>
                <a:extLst>
                  <a:ext uri="{0D108BD9-81ED-4DB2-BD59-A6C34878D82A}">
                    <a16:rowId xmlns:a16="http://schemas.microsoft.com/office/drawing/2014/main" val="146744442"/>
                  </a:ext>
                </a:extLst>
              </a:tr>
              <a:tr h="370840">
                <a:tc>
                  <a:txBody>
                    <a:bodyPr/>
                    <a:lstStyle/>
                    <a:p>
                      <a:pPr algn="ctr"/>
                      <a:r>
                        <a:rPr kumimoji="1" lang="en-US" altLang="ja-JP" dirty="0" smtClean="0"/>
                        <a:t>VST3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.83</a:t>
                      </a:r>
                      <a:endParaRPr kumimoji="1" lang="ja-JP" altLang="en-US" dirty="0">
                        <a:solidFill>
                          <a:schemeClr val="tx1"/>
                        </a:solidFill>
                      </a:endParaRPr>
                    </a:p>
                  </a:txBody>
                  <a:tcPr/>
                </a:tc>
                <a:tc>
                  <a:txBody>
                    <a:bodyPr/>
                    <a:lstStyle/>
                    <a:p>
                      <a:pPr algn="ctr"/>
                      <a:r>
                        <a:rPr kumimoji="1" lang="en-US" altLang="ja-JP" dirty="0" smtClean="0">
                          <a:solidFill>
                            <a:schemeClr val="tx1"/>
                          </a:solidFill>
                        </a:rPr>
                        <a:t>.97</a:t>
                      </a:r>
                      <a:endParaRPr kumimoji="1" lang="ja-JP" altLang="en-US" dirty="0">
                        <a:solidFill>
                          <a:schemeClr val="tx1"/>
                        </a:solidFill>
                      </a:endParaRPr>
                    </a:p>
                  </a:txBody>
                  <a:tcPr/>
                </a:tc>
                <a:tc>
                  <a:txBody>
                    <a:bodyPr/>
                    <a:lstStyle/>
                    <a:p>
                      <a:pPr algn="ctr"/>
                      <a:r>
                        <a:rPr kumimoji="1" lang="en-US" altLang="ja-JP" dirty="0" smtClean="0">
                          <a:solidFill>
                            <a:schemeClr val="tx1"/>
                          </a:solidFill>
                        </a:rPr>
                        <a:t>.93</a:t>
                      </a:r>
                      <a:endParaRPr kumimoji="1" lang="ja-JP" altLang="en-US" dirty="0">
                        <a:solidFill>
                          <a:schemeClr val="tx1"/>
                        </a:solidFill>
                      </a:endParaRPr>
                    </a:p>
                  </a:txBody>
                  <a:tcPr/>
                </a:tc>
                <a:extLst>
                  <a:ext uri="{0D108BD9-81ED-4DB2-BD59-A6C34878D82A}">
                    <a16:rowId xmlns:a16="http://schemas.microsoft.com/office/drawing/2014/main" val="3523176510"/>
                  </a:ext>
                </a:extLst>
              </a:tr>
              <a:tr h="370840">
                <a:tc>
                  <a:txBody>
                    <a:bodyPr/>
                    <a:lstStyle/>
                    <a:p>
                      <a:pPr algn="ctr"/>
                      <a:r>
                        <a:rPr kumimoji="1" lang="en-US" altLang="ja-JP" dirty="0" smtClean="0"/>
                        <a:t>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.45</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.37</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.46</a:t>
                      </a:r>
                      <a:endParaRPr kumimoji="1" lang="ja-JP" altLang="en-US" dirty="0">
                        <a:solidFill>
                          <a:schemeClr val="tx1"/>
                        </a:solidFill>
                      </a:endParaRPr>
                    </a:p>
                  </a:txBody>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tc>
                <a:tc>
                  <a:txBody>
                    <a:bodyPr/>
                    <a:lstStyle/>
                    <a:p>
                      <a:pPr algn="ctr"/>
                      <a:r>
                        <a:rPr kumimoji="1" lang="en-US" altLang="ja-JP" dirty="0" smtClean="0">
                          <a:solidFill>
                            <a:schemeClr val="tx1"/>
                          </a:solidFill>
                        </a:rPr>
                        <a:t>.79</a:t>
                      </a:r>
                      <a:endParaRPr kumimoji="1" lang="ja-JP" altLang="en-US" dirty="0">
                        <a:solidFill>
                          <a:schemeClr val="tx1"/>
                        </a:solidFill>
                      </a:endParaRPr>
                    </a:p>
                  </a:txBody>
                  <a:tcPr/>
                </a:tc>
                <a:extLst>
                  <a:ext uri="{0D108BD9-81ED-4DB2-BD59-A6C34878D82A}">
                    <a16:rowId xmlns:a16="http://schemas.microsoft.com/office/drawing/2014/main" val="2182787259"/>
                  </a:ext>
                </a:extLst>
              </a:tr>
              <a:tr h="370840">
                <a:tc>
                  <a:txBody>
                    <a:bodyPr/>
                    <a:lstStyle/>
                    <a:p>
                      <a:pPr algn="ctr"/>
                      <a:r>
                        <a:rPr kumimoji="1" lang="en-US" altLang="ja-JP" dirty="0" smtClean="0"/>
                        <a:t>MT3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.06</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.03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.09</a:t>
                      </a:r>
                      <a:endParaRPr kumimoji="1" lang="ja-JP" altLang="en-US" dirty="0">
                        <a:solidFill>
                          <a:schemeClr val="tx1"/>
                        </a:solidFill>
                      </a:endParaRPr>
                    </a:p>
                  </a:txBody>
                  <a:tcPr/>
                </a:tc>
                <a:tc>
                  <a:txBody>
                    <a:bodyPr/>
                    <a:lstStyle/>
                    <a:p>
                      <a:pPr algn="ctr"/>
                      <a:r>
                        <a:rPr kumimoji="1" lang="en-US" altLang="ja-JP" dirty="0" smtClean="0">
                          <a:solidFill>
                            <a:schemeClr val="tx1"/>
                          </a:solidFill>
                        </a:rPr>
                        <a:t>.23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.04</a:t>
                      </a:r>
                      <a:endParaRPr kumimoji="1" lang="ja-JP" altLang="en-US" dirty="0">
                        <a:solidFill>
                          <a:schemeClr val="tx1"/>
                        </a:solidFill>
                      </a:endParaRPr>
                    </a:p>
                  </a:txBody>
                  <a:tcPr/>
                </a:tc>
                <a:tc>
                  <a:txBody>
                    <a:bodyPr/>
                    <a:lstStyle/>
                    <a:p>
                      <a:pPr algn="ctr"/>
                      <a:r>
                        <a:rPr kumimoji="1" lang="en-US" altLang="ja-JP" dirty="0" smtClean="0">
                          <a:solidFill>
                            <a:schemeClr val="tx1"/>
                          </a:solidFill>
                        </a:rPr>
                        <a:t>.55</a:t>
                      </a:r>
                      <a:endParaRPr kumimoji="1" lang="ja-JP" altLang="en-US" dirty="0">
                        <a:solidFill>
                          <a:schemeClr val="tx1"/>
                        </a:solidFill>
                      </a:endParaRPr>
                    </a:p>
                  </a:txBody>
                  <a:tcPr/>
                </a:tc>
                <a:tc>
                  <a:txBody>
                    <a:bodyPr/>
                    <a:lstStyle/>
                    <a:p>
                      <a:pPr algn="ctr"/>
                      <a:r>
                        <a:rPr kumimoji="1" lang="en-US" altLang="ja-JP" dirty="0" smtClean="0">
                          <a:solidFill>
                            <a:schemeClr val="tx1"/>
                          </a:solidFill>
                        </a:rPr>
                        <a:t>.43</a:t>
                      </a:r>
                      <a:endParaRPr kumimoji="1" lang="ja-JP" altLang="en-US" dirty="0">
                        <a:solidFill>
                          <a:schemeClr val="tx1"/>
                        </a:solidFill>
                      </a:endParaRPr>
                    </a:p>
                  </a:txBody>
                  <a:tcPr/>
                </a:tc>
                <a:extLst>
                  <a:ext uri="{0D108BD9-81ED-4DB2-BD59-A6C34878D82A}">
                    <a16:rowId xmlns:a16="http://schemas.microsoft.com/office/drawing/2014/main" val="3698718665"/>
                  </a:ext>
                </a:extLst>
              </a:tr>
              <a:tr h="370840">
                <a:tc>
                  <a:txBody>
                    <a:bodyPr/>
                    <a:lstStyle/>
                    <a:p>
                      <a:pPr algn="ctr"/>
                      <a:r>
                        <a:rPr kumimoji="1" lang="en-US" altLang="ja-JP" dirty="0" smtClean="0"/>
                        <a:t>WT3/T4</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tc>
                <a:tc>
                  <a:txBody>
                    <a:bodyPr/>
                    <a:lstStyle/>
                    <a:p>
                      <a:pPr algn="ctr"/>
                      <a:r>
                        <a:rPr kumimoji="1" lang="en-US" altLang="ja-JP" dirty="0" smtClean="0">
                          <a:solidFill>
                            <a:schemeClr val="tx1"/>
                          </a:solidFill>
                        </a:rPr>
                        <a:t>.02</a:t>
                      </a:r>
                      <a:endParaRPr kumimoji="1" lang="ja-JP" altLang="en-US" dirty="0">
                        <a:solidFill>
                          <a:schemeClr val="tx1"/>
                        </a:solidFill>
                      </a:endParaRPr>
                    </a:p>
                  </a:txBody>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tc>
                <a:tc>
                  <a:txBody>
                    <a:bodyPr/>
                    <a:lstStyle/>
                    <a:p>
                      <a:pPr algn="ctr"/>
                      <a:r>
                        <a:rPr kumimoji="1" lang="en-US" altLang="ja-JP" dirty="0" smtClean="0">
                          <a:solidFill>
                            <a:schemeClr val="tx1"/>
                          </a:solidFill>
                        </a:rPr>
                        <a:t>.08</a:t>
                      </a:r>
                      <a:endParaRPr kumimoji="1" lang="ja-JP" altLang="en-US" dirty="0">
                        <a:solidFill>
                          <a:schemeClr val="tx1"/>
                        </a:solidFill>
                      </a:endParaRPr>
                    </a:p>
                  </a:txBody>
                  <a:tcPr/>
                </a:tc>
                <a:tc>
                  <a:txBody>
                    <a:bodyPr/>
                    <a:lstStyle/>
                    <a:p>
                      <a:pPr algn="ctr"/>
                      <a:r>
                        <a:rPr kumimoji="1" lang="en-US" altLang="ja-JP" dirty="0" smtClean="0">
                          <a:solidFill>
                            <a:schemeClr val="tx1"/>
                          </a:solidFill>
                        </a:rPr>
                        <a:t>.05</a:t>
                      </a:r>
                      <a:endParaRPr kumimoji="1" lang="ja-JP" altLang="en-US" dirty="0">
                        <a:solidFill>
                          <a:schemeClr val="tx1"/>
                        </a:solidFill>
                      </a:endParaRPr>
                    </a:p>
                  </a:txBody>
                  <a:tcPr/>
                </a:tc>
                <a:extLst>
                  <a:ext uri="{0D108BD9-81ED-4DB2-BD59-A6C34878D82A}">
                    <a16:rowId xmlns:a16="http://schemas.microsoft.com/office/drawing/2014/main" val="3315835335"/>
                  </a:ext>
                </a:extLst>
              </a:tr>
              <a:tr h="155013">
                <a:tc gridSpan="2">
                  <a:txBody>
                    <a:bodyPr/>
                    <a:lstStyle/>
                    <a:p>
                      <a:pPr algn="ctr"/>
                      <a:endParaRPr kumimoji="1" lang="ja-JP" altLang="en-US" dirty="0"/>
                    </a:p>
                  </a:txBody>
                  <a:tcPr>
                    <a:lnL w="9525" cap="flat" cmpd="sng" algn="ctr">
                      <a:noFill/>
                      <a:prstDash val="solid"/>
                    </a:lnL>
                    <a:lnT w="9525" cap="flat"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2392950258"/>
                  </a:ext>
                </a:extLst>
              </a:tr>
              <a:tr h="370840">
                <a:tc>
                  <a:txBody>
                    <a:bodyPr/>
                    <a:lstStyle/>
                    <a:p>
                      <a:pPr algn="ctr"/>
                      <a:r>
                        <a:rPr kumimoji="1" lang="en-US" altLang="ja-JP" smtClean="0"/>
                        <a:t>All clones (</a:t>
                      </a:r>
                      <a:r>
                        <a:rPr kumimoji="1" lang="ja-JP" altLang="en-US" smtClean="0"/>
                        <a:t>万</a:t>
                      </a:r>
                      <a:r>
                        <a:rPr kumimoji="1" lang="en-US" altLang="ja-JP" smtClean="0"/>
                        <a:t>)</a:t>
                      </a:r>
                      <a:endParaRPr kumimoji="1" lang="ja-JP" altLang="en-US" dirty="0" smtClean="0"/>
                    </a:p>
                  </a:txBody>
                  <a:tcPr>
                    <a:lnL w="9525" cap="flat" cmpd="sng" algn="ctr">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132</a:t>
                      </a:r>
                      <a:endParaRPr kumimoji="1" lang="ja-JP" altLang="en-US" dirty="0">
                        <a:solidFill>
                          <a:schemeClr val="tx1"/>
                        </a:solidFill>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246</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568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188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mtClean="0">
                          <a:solidFill>
                            <a:schemeClr val="tx1"/>
                          </a:solidFill>
                        </a:rPr>
                        <a:t>1,061</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1,353</a:t>
                      </a:r>
                      <a:endParaRPr kumimoji="1" lang="ja-JP" altLang="en-US" dirty="0">
                        <a:solidFill>
                          <a:schemeClr val="tx1"/>
                        </a:solidFill>
                      </a:endParaRPr>
                    </a:p>
                  </a:txBody>
                  <a:tcPr>
                    <a:lnL>
                      <a:noFill/>
                    </a:lnL>
                    <a:lnR w="9525" cap="flat" cmpd="sng" algn="ctr">
                      <a:noFill/>
                      <a:prstDash val="soli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9074975"/>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
        <p:nvSpPr>
          <p:cNvPr id="6" name="テキスト ボックス 5"/>
          <p:cNvSpPr txBox="1"/>
          <p:nvPr/>
        </p:nvSpPr>
        <p:spPr>
          <a:xfrm rot="18900000">
            <a:off x="2181350" y="1385184"/>
            <a:ext cx="2299689" cy="338554"/>
          </a:xfrm>
          <a:prstGeom prst="rect">
            <a:avLst/>
          </a:prstGeom>
          <a:noFill/>
        </p:spPr>
        <p:txBody>
          <a:bodyPr wrap="square" rtlCol="0">
            <a:spAutoFit/>
          </a:bodyPr>
          <a:lstStyle/>
          <a:p>
            <a:r>
              <a:rPr kumimoji="1" lang="en-US" altLang="ja-JP" sz="1600" dirty="0" err="1" smtClean="0"/>
              <a:t>BoW</a:t>
            </a:r>
            <a:endParaRPr kumimoji="1" lang="ja-JP" altLang="en-US" sz="1600" dirty="0"/>
          </a:p>
        </p:txBody>
      </p:sp>
      <p:sp>
        <p:nvSpPr>
          <p:cNvPr id="8" name="テキスト ボックス 7"/>
          <p:cNvSpPr txBox="1"/>
          <p:nvPr/>
        </p:nvSpPr>
        <p:spPr>
          <a:xfrm rot="18900000">
            <a:off x="3086845" y="1385183"/>
            <a:ext cx="2299689" cy="338554"/>
          </a:xfrm>
          <a:prstGeom prst="rect">
            <a:avLst/>
          </a:prstGeom>
          <a:noFill/>
        </p:spPr>
        <p:txBody>
          <a:bodyPr wrap="square" rtlCol="0">
            <a:spAutoFit/>
          </a:bodyPr>
          <a:lstStyle/>
          <a:p>
            <a:r>
              <a:rPr kumimoji="1" lang="en-US" altLang="ja-JP" sz="1600" dirty="0" smtClean="0"/>
              <a:t>TF-IDF</a:t>
            </a:r>
            <a:endParaRPr kumimoji="1" lang="ja-JP" altLang="en-US" sz="1600" dirty="0"/>
          </a:p>
        </p:txBody>
      </p:sp>
      <p:sp>
        <p:nvSpPr>
          <p:cNvPr id="9" name="テキスト ボックス 8"/>
          <p:cNvSpPr txBox="1"/>
          <p:nvPr/>
        </p:nvSpPr>
        <p:spPr>
          <a:xfrm rot="18900000">
            <a:off x="3992340" y="1385183"/>
            <a:ext cx="2299689" cy="338554"/>
          </a:xfrm>
          <a:prstGeom prst="rect">
            <a:avLst/>
          </a:prstGeom>
          <a:noFill/>
        </p:spPr>
        <p:txBody>
          <a:bodyPr wrap="square" rtlCol="0">
            <a:spAutoFit/>
          </a:bodyPr>
          <a:lstStyle/>
          <a:p>
            <a:r>
              <a:rPr lang="en-US" altLang="ja-JP" sz="1600" dirty="0" smtClean="0"/>
              <a:t>LSA</a:t>
            </a:r>
            <a:endParaRPr kumimoji="1" lang="ja-JP" altLang="en-US" sz="1600" dirty="0"/>
          </a:p>
        </p:txBody>
      </p:sp>
      <p:sp>
        <p:nvSpPr>
          <p:cNvPr id="10" name="テキスト ボックス 9"/>
          <p:cNvSpPr txBox="1"/>
          <p:nvPr/>
        </p:nvSpPr>
        <p:spPr>
          <a:xfrm rot="18900000">
            <a:off x="4897835" y="1385183"/>
            <a:ext cx="2299689" cy="338554"/>
          </a:xfrm>
          <a:prstGeom prst="rect">
            <a:avLst/>
          </a:prstGeom>
          <a:noFill/>
        </p:spPr>
        <p:txBody>
          <a:bodyPr wrap="square" rtlCol="0">
            <a:spAutoFit/>
          </a:bodyPr>
          <a:lstStyle/>
          <a:p>
            <a:r>
              <a:rPr kumimoji="1" lang="en-US" altLang="ja-JP" sz="1600" dirty="0" smtClean="0"/>
              <a:t>LDA</a:t>
            </a:r>
            <a:endParaRPr kumimoji="1" lang="ja-JP" altLang="en-US" sz="1600" dirty="0"/>
          </a:p>
        </p:txBody>
      </p:sp>
      <p:sp>
        <p:nvSpPr>
          <p:cNvPr id="11" name="テキスト ボックス 10"/>
          <p:cNvSpPr txBox="1"/>
          <p:nvPr/>
        </p:nvSpPr>
        <p:spPr>
          <a:xfrm rot="18900000">
            <a:off x="5803332" y="1385186"/>
            <a:ext cx="2299689" cy="338554"/>
          </a:xfrm>
          <a:prstGeom prst="rect">
            <a:avLst/>
          </a:prstGeom>
          <a:noFill/>
        </p:spPr>
        <p:txBody>
          <a:bodyPr wrap="square" rtlCol="0">
            <a:spAutoFit/>
          </a:bodyPr>
          <a:lstStyle/>
          <a:p>
            <a:r>
              <a:rPr lang="en-US" altLang="ja-JP" sz="1600" dirty="0" smtClean="0"/>
              <a:t>Doc2Vec</a:t>
            </a:r>
            <a:endParaRPr kumimoji="1" lang="ja-JP" altLang="en-US" sz="1600" dirty="0"/>
          </a:p>
        </p:txBody>
      </p:sp>
      <p:sp>
        <p:nvSpPr>
          <p:cNvPr id="28" name="角丸四角形 27"/>
          <p:cNvSpPr/>
          <p:nvPr/>
        </p:nvSpPr>
        <p:spPr>
          <a:xfrm>
            <a:off x="1942310" y="5577839"/>
            <a:ext cx="5259380" cy="85345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en-US" altLang="ja-JP" sz="2400" kern="0" dirty="0" smtClean="0">
                <a:solidFill>
                  <a:srgbClr val="0C0C0C">
                    <a:lumMod val="90000"/>
                    <a:lumOff val="10000"/>
                  </a:srgbClr>
                </a:solidFill>
                <a:latin typeface="+mj-lt"/>
                <a:ea typeface="+mj-ea"/>
              </a:rPr>
              <a:t>LSA</a:t>
            </a:r>
            <a:r>
              <a:rPr lang="ja-JP" altLang="en-US" sz="2400" kern="0" dirty="0" smtClean="0">
                <a:solidFill>
                  <a:srgbClr val="0C0C0C">
                    <a:lumMod val="90000"/>
                    <a:lumOff val="10000"/>
                  </a:srgbClr>
                </a:solidFill>
                <a:latin typeface="+mj-lt"/>
                <a:ea typeface="+mj-ea"/>
              </a:rPr>
              <a:t>や</a:t>
            </a:r>
            <a:r>
              <a:rPr lang="en-US" altLang="ja-JP" sz="2400" kern="0" dirty="0" smtClean="0">
                <a:solidFill>
                  <a:srgbClr val="0C0C0C">
                    <a:lumMod val="90000"/>
                    <a:lumOff val="10000"/>
                  </a:srgbClr>
                </a:solidFill>
                <a:latin typeface="+mj-lt"/>
                <a:ea typeface="+mj-ea"/>
              </a:rPr>
              <a:t>LDA</a:t>
            </a:r>
            <a:r>
              <a:rPr lang="ja-JP" altLang="en-US" sz="2400" kern="0" dirty="0" smtClean="0">
                <a:solidFill>
                  <a:srgbClr val="0C0C0C">
                    <a:lumMod val="90000"/>
                    <a:lumOff val="10000"/>
                  </a:srgbClr>
                </a:solidFill>
                <a:latin typeface="+mj-lt"/>
                <a:ea typeface="+mj-ea"/>
              </a:rPr>
              <a:t>は次元圧縮を行うだけで</a:t>
            </a:r>
            <a:endParaRPr lang="en-US" altLang="ja-JP" sz="2400" kern="0" dirty="0" smtClean="0">
              <a:solidFill>
                <a:srgbClr val="0C0C0C">
                  <a:lumMod val="90000"/>
                  <a:lumOff val="10000"/>
                </a:srgbClr>
              </a:solidFill>
              <a:latin typeface="+mj-lt"/>
              <a:ea typeface="+mj-ea"/>
            </a:endParaRPr>
          </a:p>
          <a:p>
            <a:pPr>
              <a:spcBef>
                <a:spcPct val="20000"/>
              </a:spcBef>
            </a:pPr>
            <a:r>
              <a:rPr lang="en-US" altLang="ja-JP" sz="2400" kern="0" dirty="0" err="1" smtClean="0">
                <a:solidFill>
                  <a:srgbClr val="0C0C0C">
                    <a:lumMod val="90000"/>
                    <a:lumOff val="10000"/>
                  </a:srgbClr>
                </a:solidFill>
                <a:latin typeface="+mj-lt"/>
                <a:ea typeface="+mj-ea"/>
              </a:rPr>
              <a:t>BoW</a:t>
            </a:r>
            <a:r>
              <a:rPr lang="ja-JP" altLang="en-US" sz="2400" kern="0" dirty="0" smtClean="0">
                <a:solidFill>
                  <a:srgbClr val="0C0C0C">
                    <a:lumMod val="90000"/>
                    <a:lumOff val="10000"/>
                  </a:srgbClr>
                </a:solidFill>
                <a:latin typeface="+mj-lt"/>
                <a:ea typeface="+mj-ea"/>
              </a:rPr>
              <a:t>や</a:t>
            </a:r>
            <a:r>
              <a:rPr lang="en-US" altLang="ja-JP" sz="2400" kern="0" dirty="0" smtClean="0">
                <a:solidFill>
                  <a:srgbClr val="0C0C0C">
                    <a:lumMod val="90000"/>
                    <a:lumOff val="10000"/>
                  </a:srgbClr>
                </a:solidFill>
                <a:latin typeface="+mj-lt"/>
                <a:ea typeface="+mj-ea"/>
              </a:rPr>
              <a:t>TF-IDF</a:t>
            </a:r>
            <a:r>
              <a:rPr lang="ja-JP" altLang="en-US" sz="2400" kern="0" dirty="0" smtClean="0">
                <a:solidFill>
                  <a:srgbClr val="0C0C0C">
                    <a:lumMod val="90000"/>
                    <a:lumOff val="10000"/>
                  </a:srgbClr>
                </a:solidFill>
                <a:latin typeface="+mj-lt"/>
                <a:ea typeface="+mj-ea"/>
              </a:rPr>
              <a:t>より再現率が高くなる</a:t>
            </a:r>
            <a:endParaRPr lang="en-US" altLang="ja-JP" sz="2400" kern="0" dirty="0" smtClean="0">
              <a:solidFill>
                <a:srgbClr val="0C0C0C">
                  <a:lumMod val="90000"/>
                  <a:lumOff val="10000"/>
                </a:srgbClr>
              </a:solidFill>
              <a:latin typeface="+mj-lt"/>
              <a:ea typeface="+mj-ea"/>
            </a:endParaRPr>
          </a:p>
        </p:txBody>
      </p:sp>
      <p:sp>
        <p:nvSpPr>
          <p:cNvPr id="13" name="テキスト ボックス 12"/>
          <p:cNvSpPr txBox="1"/>
          <p:nvPr/>
        </p:nvSpPr>
        <p:spPr>
          <a:xfrm rot="18900000">
            <a:off x="6593084" y="1385182"/>
            <a:ext cx="2299689" cy="338554"/>
          </a:xfrm>
          <a:prstGeom prst="rect">
            <a:avLst/>
          </a:prstGeom>
          <a:noFill/>
        </p:spPr>
        <p:txBody>
          <a:bodyPr wrap="square" rtlCol="0">
            <a:spAutoFit/>
          </a:bodyPr>
          <a:lstStyle/>
          <a:p>
            <a:r>
              <a:rPr lang="en-US" altLang="ja-JP" sz="1600" dirty="0" smtClean="0"/>
              <a:t>WV-avg</a:t>
            </a:r>
            <a:endParaRPr kumimoji="1" lang="ja-JP" altLang="en-US" sz="1600" dirty="0"/>
          </a:p>
        </p:txBody>
      </p:sp>
      <p:sp>
        <p:nvSpPr>
          <p:cNvPr id="14" name="テキスト ボックス 13"/>
          <p:cNvSpPr txBox="1"/>
          <p:nvPr/>
        </p:nvSpPr>
        <p:spPr>
          <a:xfrm rot="18900000">
            <a:off x="7498577" y="1293594"/>
            <a:ext cx="2299689" cy="338554"/>
          </a:xfrm>
          <a:prstGeom prst="rect">
            <a:avLst/>
          </a:prstGeom>
          <a:noFill/>
        </p:spPr>
        <p:txBody>
          <a:bodyPr wrap="square" rtlCol="0">
            <a:spAutoFit/>
          </a:bodyPr>
          <a:lstStyle/>
          <a:p>
            <a:r>
              <a:rPr lang="en-US" altLang="ja-JP" sz="1600" dirty="0" smtClean="0"/>
              <a:t>FT-</a:t>
            </a:r>
            <a:r>
              <a:rPr lang="en-US" altLang="ja-JP" sz="1600" dirty="0" err="1" smtClean="0"/>
              <a:t>avg</a:t>
            </a:r>
            <a:endParaRPr kumimoji="1" lang="ja-JP" altLang="en-US" sz="1600" dirty="0"/>
          </a:p>
        </p:txBody>
      </p:sp>
      <p:sp>
        <p:nvSpPr>
          <p:cNvPr id="7" name="テキスト ボックス 6"/>
          <p:cNvSpPr txBox="1"/>
          <p:nvPr/>
        </p:nvSpPr>
        <p:spPr>
          <a:xfrm>
            <a:off x="581025" y="1733550"/>
            <a:ext cx="1619250" cy="369332"/>
          </a:xfrm>
          <a:prstGeom prst="rect">
            <a:avLst/>
          </a:prstGeom>
          <a:noFill/>
        </p:spPr>
        <p:txBody>
          <a:bodyPr wrap="square" rtlCol="0">
            <a:spAutoFit/>
          </a:bodyPr>
          <a:lstStyle/>
          <a:p>
            <a:r>
              <a:rPr kumimoji="1" lang="ja-JP" altLang="en-US" dirty="0" smtClean="0"/>
              <a:t>再現率</a:t>
            </a:r>
            <a:endParaRPr kumimoji="1" lang="ja-JP" altLang="en-US" dirty="0"/>
          </a:p>
        </p:txBody>
      </p:sp>
      <p:sp>
        <p:nvSpPr>
          <p:cNvPr id="15" name="角丸四角形 14"/>
          <p:cNvSpPr/>
          <p:nvPr/>
        </p:nvSpPr>
        <p:spPr>
          <a:xfrm>
            <a:off x="3961552" y="2487223"/>
            <a:ext cx="1859661" cy="2221941"/>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36919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a:t>
            </a:r>
            <a:r>
              <a:rPr kumimoji="1" lang="en-US" altLang="ja-JP" dirty="0" smtClean="0"/>
              <a:t>1</a:t>
            </a:r>
            <a:r>
              <a:rPr kumimoji="1" lang="ja-JP" altLang="en-US" dirty="0" smtClean="0"/>
              <a:t> </a:t>
            </a:r>
            <a:r>
              <a:rPr lang="ja-JP" altLang="en-US" dirty="0" smtClean="0"/>
              <a:t>結果（</a:t>
            </a:r>
            <a:r>
              <a:rPr lang="en-US" altLang="ja-JP" dirty="0" smtClean="0"/>
              <a:t>3/3</a:t>
            </a:r>
            <a:r>
              <a:rPr lang="ja-JP" altLang="en-US" dirty="0" smtClean="0"/>
              <a:t>）</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769347604"/>
              </p:ext>
            </p:extLst>
          </p:nvPr>
        </p:nvGraphicFramePr>
        <p:xfrm>
          <a:off x="457199" y="2487222"/>
          <a:ext cx="8028431" cy="2961640"/>
        </p:xfrm>
        <a:graphic>
          <a:graphicData uri="http://schemas.openxmlformats.org/drawingml/2006/table">
            <a:tbl>
              <a:tblPr bandRow="1">
                <a:tableStyleId>{72833802-FEF1-4C79-8D5D-14CF1EAF98D9}</a:tableStyleId>
              </a:tblPr>
              <a:tblGrid>
                <a:gridCol w="1755423">
                  <a:extLst>
                    <a:ext uri="{9D8B030D-6E8A-4147-A177-3AD203B41FA5}">
                      <a16:colId xmlns:a16="http://schemas.microsoft.com/office/drawing/2014/main" val="166228205"/>
                    </a:ext>
                  </a:extLst>
                </a:gridCol>
                <a:gridCol w="896144">
                  <a:extLst>
                    <a:ext uri="{9D8B030D-6E8A-4147-A177-3AD203B41FA5}">
                      <a16:colId xmlns:a16="http://schemas.microsoft.com/office/drawing/2014/main" val="1922841442"/>
                    </a:ext>
                  </a:extLst>
                </a:gridCol>
                <a:gridCol w="896144">
                  <a:extLst>
                    <a:ext uri="{9D8B030D-6E8A-4147-A177-3AD203B41FA5}">
                      <a16:colId xmlns:a16="http://schemas.microsoft.com/office/drawing/2014/main" val="491973338"/>
                    </a:ext>
                  </a:extLst>
                </a:gridCol>
                <a:gridCol w="896144">
                  <a:extLst>
                    <a:ext uri="{9D8B030D-6E8A-4147-A177-3AD203B41FA5}">
                      <a16:colId xmlns:a16="http://schemas.microsoft.com/office/drawing/2014/main" val="1132256815"/>
                    </a:ext>
                  </a:extLst>
                </a:gridCol>
                <a:gridCol w="896144">
                  <a:extLst>
                    <a:ext uri="{9D8B030D-6E8A-4147-A177-3AD203B41FA5}">
                      <a16:colId xmlns:a16="http://schemas.microsoft.com/office/drawing/2014/main" val="3333016014"/>
                    </a:ext>
                  </a:extLst>
                </a:gridCol>
                <a:gridCol w="896144">
                  <a:extLst>
                    <a:ext uri="{9D8B030D-6E8A-4147-A177-3AD203B41FA5}">
                      <a16:colId xmlns:a16="http://schemas.microsoft.com/office/drawing/2014/main" val="3575233508"/>
                    </a:ext>
                  </a:extLst>
                </a:gridCol>
                <a:gridCol w="896144">
                  <a:extLst>
                    <a:ext uri="{9D8B030D-6E8A-4147-A177-3AD203B41FA5}">
                      <a16:colId xmlns:a16="http://schemas.microsoft.com/office/drawing/2014/main" val="2562969239"/>
                    </a:ext>
                  </a:extLst>
                </a:gridCol>
                <a:gridCol w="896144">
                  <a:extLst>
                    <a:ext uri="{9D8B030D-6E8A-4147-A177-3AD203B41FA5}">
                      <a16:colId xmlns:a16="http://schemas.microsoft.com/office/drawing/2014/main" val="162607255"/>
                    </a:ext>
                  </a:extLst>
                </a:gridCol>
              </a:tblGrid>
              <a:tr h="370840">
                <a:tc>
                  <a:txBody>
                    <a:bodyPr/>
                    <a:lstStyle/>
                    <a:p>
                      <a:pPr algn="ctr"/>
                      <a:r>
                        <a:rPr kumimoji="1" lang="en-US" altLang="ja-JP" dirty="0" smtClean="0"/>
                        <a:t>T1</a:t>
                      </a:r>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tc>
                  <a:txBody>
                    <a:bodyPr/>
                    <a:lstStyle/>
                    <a:p>
                      <a:pPr algn="ctr"/>
                      <a:r>
                        <a:rPr kumimoji="1" lang="en-US" altLang="ja-JP" dirty="0" smtClean="0">
                          <a:solidFill>
                            <a:schemeClr val="tx1"/>
                          </a:solidFill>
                        </a:rPr>
                        <a:t>.99</a:t>
                      </a:r>
                      <a:endParaRPr kumimoji="1" lang="ja-JP" altLang="en-US" dirty="0">
                        <a:solidFill>
                          <a:schemeClr val="tx1"/>
                        </a:solidFill>
                      </a:endParaRPr>
                    </a:p>
                  </a:txBody>
                  <a:tcPr/>
                </a:tc>
                <a:extLst>
                  <a:ext uri="{0D108BD9-81ED-4DB2-BD59-A6C34878D82A}">
                    <a16:rowId xmlns:a16="http://schemas.microsoft.com/office/drawing/2014/main" val="255004170"/>
                  </a:ext>
                </a:extLst>
              </a:tr>
              <a:tr h="370840">
                <a:tc>
                  <a:txBody>
                    <a:bodyPr/>
                    <a:lstStyle/>
                    <a:p>
                      <a:pPr algn="ctr"/>
                      <a:r>
                        <a:rPr kumimoji="1" lang="en-US" altLang="ja-JP" dirty="0" smtClean="0"/>
                        <a:t>T2</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.92</a:t>
                      </a:r>
                      <a:endParaRPr kumimoji="1" lang="ja-JP" altLang="en-US" dirty="0">
                        <a:solidFill>
                          <a:schemeClr val="tx1"/>
                        </a:solidFill>
                      </a:endParaRPr>
                    </a:p>
                  </a:txBody>
                  <a:tcPr/>
                </a:tc>
                <a:tc>
                  <a:txBody>
                    <a:bodyPr/>
                    <a:lstStyle/>
                    <a:p>
                      <a:pPr algn="ctr"/>
                      <a:r>
                        <a:rPr kumimoji="1" lang="en-US" altLang="ja-JP" dirty="0" smtClean="0">
                          <a:solidFill>
                            <a:schemeClr val="tx1"/>
                          </a:solidFill>
                        </a:rPr>
                        <a:t>.85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.94</a:t>
                      </a:r>
                      <a:endParaRPr kumimoji="1" lang="ja-JP" altLang="en-US" dirty="0">
                        <a:solidFill>
                          <a:schemeClr val="tx1"/>
                        </a:solidFill>
                      </a:endParaRPr>
                    </a:p>
                  </a:txBody>
                  <a:tcPr/>
                </a:tc>
                <a:extLst>
                  <a:ext uri="{0D108BD9-81ED-4DB2-BD59-A6C34878D82A}">
                    <a16:rowId xmlns:a16="http://schemas.microsoft.com/office/drawing/2014/main" val="146744442"/>
                  </a:ext>
                </a:extLst>
              </a:tr>
              <a:tr h="370840">
                <a:tc>
                  <a:txBody>
                    <a:bodyPr/>
                    <a:lstStyle/>
                    <a:p>
                      <a:pPr algn="ctr"/>
                      <a:r>
                        <a:rPr kumimoji="1" lang="en-US" altLang="ja-JP" dirty="0" smtClean="0"/>
                        <a:t>VST3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.90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.82</a:t>
                      </a:r>
                      <a:endParaRPr kumimoji="1" lang="ja-JP" altLang="en-US" dirty="0">
                        <a:solidFill>
                          <a:schemeClr val="tx1"/>
                        </a:solidFill>
                      </a:endParaRPr>
                    </a:p>
                  </a:txBody>
                  <a:tcPr/>
                </a:tc>
                <a:tc>
                  <a:txBody>
                    <a:bodyPr/>
                    <a:lstStyle/>
                    <a:p>
                      <a:pPr algn="ctr"/>
                      <a:r>
                        <a:rPr kumimoji="1" lang="en-US" altLang="ja-JP" dirty="0" smtClean="0">
                          <a:solidFill>
                            <a:schemeClr val="tx1"/>
                          </a:solidFill>
                        </a:rPr>
                        <a:t>.91</a:t>
                      </a:r>
                      <a:endParaRPr kumimoji="1" lang="ja-JP" altLang="en-US" dirty="0">
                        <a:solidFill>
                          <a:schemeClr val="tx1"/>
                        </a:solidFill>
                      </a:endParaRPr>
                    </a:p>
                  </a:txBody>
                  <a:tcPr/>
                </a:tc>
                <a:tc>
                  <a:txBody>
                    <a:bodyPr/>
                    <a:lstStyle/>
                    <a:p>
                      <a:pPr algn="ctr"/>
                      <a:r>
                        <a:rPr kumimoji="1" lang="en-US" altLang="ja-JP" dirty="0" smtClean="0">
                          <a:solidFill>
                            <a:schemeClr val="tx1"/>
                          </a:solidFill>
                        </a:rPr>
                        <a:t>.95</a:t>
                      </a:r>
                      <a:endParaRPr kumimoji="1" lang="ja-JP" altLang="en-US" dirty="0">
                        <a:solidFill>
                          <a:schemeClr val="tx1"/>
                        </a:solidFill>
                      </a:endParaRPr>
                    </a:p>
                  </a:txBody>
                  <a:tcPr/>
                </a:tc>
                <a:tc>
                  <a:txBody>
                    <a:bodyPr/>
                    <a:lstStyle/>
                    <a:p>
                      <a:pPr algn="ctr"/>
                      <a:r>
                        <a:rPr kumimoji="1" lang="en-US" altLang="ja-JP" dirty="0" smtClean="0">
                          <a:solidFill>
                            <a:schemeClr val="tx1"/>
                          </a:solidFill>
                        </a:rPr>
                        <a:t>.83</a:t>
                      </a:r>
                      <a:endParaRPr kumimoji="1" lang="ja-JP" altLang="en-US" dirty="0">
                        <a:solidFill>
                          <a:schemeClr val="tx1"/>
                        </a:solidFill>
                      </a:endParaRPr>
                    </a:p>
                  </a:txBody>
                  <a:tcPr/>
                </a:tc>
                <a:tc>
                  <a:txBody>
                    <a:bodyPr/>
                    <a:lstStyle/>
                    <a:p>
                      <a:pPr algn="ctr"/>
                      <a:r>
                        <a:rPr kumimoji="1" lang="en-US" altLang="ja-JP" dirty="0" smtClean="0">
                          <a:solidFill>
                            <a:schemeClr val="tx1"/>
                          </a:solidFill>
                        </a:rPr>
                        <a:t>.97</a:t>
                      </a:r>
                      <a:endParaRPr kumimoji="1" lang="ja-JP" altLang="en-US" dirty="0">
                        <a:solidFill>
                          <a:schemeClr val="tx1"/>
                        </a:solidFill>
                      </a:endParaRPr>
                    </a:p>
                  </a:txBody>
                  <a:tcPr/>
                </a:tc>
                <a:tc>
                  <a:txBody>
                    <a:bodyPr/>
                    <a:lstStyle/>
                    <a:p>
                      <a:pPr algn="ctr"/>
                      <a:r>
                        <a:rPr kumimoji="1" lang="en-US" altLang="ja-JP" dirty="0" smtClean="0">
                          <a:solidFill>
                            <a:schemeClr val="tx1"/>
                          </a:solidFill>
                        </a:rPr>
                        <a:t>.93</a:t>
                      </a:r>
                      <a:endParaRPr kumimoji="1" lang="ja-JP" altLang="en-US" dirty="0">
                        <a:solidFill>
                          <a:schemeClr val="tx1"/>
                        </a:solidFill>
                      </a:endParaRPr>
                    </a:p>
                  </a:txBody>
                  <a:tcPr/>
                </a:tc>
                <a:extLst>
                  <a:ext uri="{0D108BD9-81ED-4DB2-BD59-A6C34878D82A}">
                    <a16:rowId xmlns:a16="http://schemas.microsoft.com/office/drawing/2014/main" val="3523176510"/>
                  </a:ext>
                </a:extLst>
              </a:tr>
              <a:tr h="370840">
                <a:tc>
                  <a:txBody>
                    <a:bodyPr/>
                    <a:lstStyle/>
                    <a:p>
                      <a:pPr algn="ctr"/>
                      <a:r>
                        <a:rPr kumimoji="1" lang="en-US" altLang="ja-JP" dirty="0" smtClean="0"/>
                        <a:t>ST3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.45</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.37</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.61</a:t>
                      </a:r>
                      <a:endParaRPr kumimoji="1" lang="ja-JP" altLang="en-US" dirty="0">
                        <a:solidFill>
                          <a:schemeClr val="tx1"/>
                        </a:solidFill>
                      </a:endParaRPr>
                    </a:p>
                  </a:txBody>
                  <a:tcPr/>
                </a:tc>
                <a:tc>
                  <a:txBody>
                    <a:bodyPr/>
                    <a:lstStyle/>
                    <a:p>
                      <a:pPr algn="ctr"/>
                      <a:r>
                        <a:rPr kumimoji="1" lang="en-US" altLang="ja-JP" dirty="0" smtClean="0">
                          <a:solidFill>
                            <a:schemeClr val="tx1"/>
                          </a:solidFill>
                        </a:rPr>
                        <a:t>.46</a:t>
                      </a:r>
                      <a:endParaRPr kumimoji="1" lang="ja-JP" altLang="en-US" dirty="0">
                        <a:solidFill>
                          <a:schemeClr val="tx1"/>
                        </a:solidFill>
                      </a:endParaRPr>
                    </a:p>
                  </a:txBody>
                  <a:tcPr/>
                </a:tc>
                <a:tc>
                  <a:txBody>
                    <a:bodyPr/>
                    <a:lstStyle/>
                    <a:p>
                      <a:pPr algn="ctr"/>
                      <a:r>
                        <a:rPr kumimoji="1" lang="en-US" altLang="ja-JP" dirty="0" smtClean="0">
                          <a:solidFill>
                            <a:schemeClr val="tx1"/>
                          </a:solidFill>
                        </a:rPr>
                        <a:t>.84</a:t>
                      </a:r>
                      <a:endParaRPr kumimoji="1" lang="ja-JP" altLang="en-US" dirty="0">
                        <a:solidFill>
                          <a:schemeClr val="tx1"/>
                        </a:solidFill>
                      </a:endParaRPr>
                    </a:p>
                  </a:txBody>
                  <a:tcPr/>
                </a:tc>
                <a:tc>
                  <a:txBody>
                    <a:bodyPr/>
                    <a:lstStyle/>
                    <a:p>
                      <a:pPr algn="ctr"/>
                      <a:r>
                        <a:rPr kumimoji="1" lang="en-US" altLang="ja-JP" dirty="0" smtClean="0">
                          <a:solidFill>
                            <a:schemeClr val="tx1"/>
                          </a:solidFill>
                        </a:rPr>
                        <a:t>.79</a:t>
                      </a:r>
                      <a:endParaRPr kumimoji="1" lang="ja-JP" altLang="en-US" dirty="0">
                        <a:solidFill>
                          <a:schemeClr val="tx1"/>
                        </a:solidFill>
                      </a:endParaRPr>
                    </a:p>
                  </a:txBody>
                  <a:tcPr/>
                </a:tc>
                <a:extLst>
                  <a:ext uri="{0D108BD9-81ED-4DB2-BD59-A6C34878D82A}">
                    <a16:rowId xmlns:a16="http://schemas.microsoft.com/office/drawing/2014/main" val="2182787259"/>
                  </a:ext>
                </a:extLst>
              </a:tr>
              <a:tr h="370840">
                <a:tc>
                  <a:txBody>
                    <a:bodyPr/>
                    <a:lstStyle/>
                    <a:p>
                      <a:pPr algn="ctr"/>
                      <a:r>
                        <a:rPr kumimoji="1" lang="en-US" altLang="ja-JP" dirty="0" smtClean="0"/>
                        <a:t>MT3</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.06</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.03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.09</a:t>
                      </a:r>
                      <a:endParaRPr kumimoji="1" lang="ja-JP" altLang="en-US" dirty="0">
                        <a:solidFill>
                          <a:schemeClr val="tx1"/>
                        </a:solidFill>
                      </a:endParaRPr>
                    </a:p>
                  </a:txBody>
                  <a:tcPr/>
                </a:tc>
                <a:tc>
                  <a:txBody>
                    <a:bodyPr/>
                    <a:lstStyle/>
                    <a:p>
                      <a:pPr algn="ctr"/>
                      <a:r>
                        <a:rPr kumimoji="1" lang="en-US" altLang="ja-JP" dirty="0" smtClean="0">
                          <a:solidFill>
                            <a:schemeClr val="tx1"/>
                          </a:solidFill>
                        </a:rPr>
                        <a:t>.23</a:t>
                      </a:r>
                      <a:endParaRPr kumimoji="1" lang="ja-JP" altLang="en-US" dirty="0">
                        <a:solidFill>
                          <a:schemeClr val="tx1"/>
                        </a:solidFill>
                      </a:endParaRPr>
                    </a:p>
                  </a:txBody>
                  <a:tcPr/>
                </a:tc>
                <a:tc>
                  <a:txBody>
                    <a:bodyPr/>
                    <a:lstStyle/>
                    <a:p>
                      <a:pPr algn="ctr"/>
                      <a:r>
                        <a:rPr kumimoji="1" lang="en-US" altLang="ja-JP" dirty="0" smtClean="0">
                          <a:solidFill>
                            <a:schemeClr val="tx1"/>
                          </a:solidFill>
                        </a:rPr>
                        <a:t>.04</a:t>
                      </a:r>
                      <a:endParaRPr kumimoji="1" lang="ja-JP" altLang="en-US" dirty="0">
                        <a:solidFill>
                          <a:schemeClr val="tx1"/>
                        </a:solidFill>
                      </a:endParaRPr>
                    </a:p>
                  </a:txBody>
                  <a:tcPr/>
                </a:tc>
                <a:tc>
                  <a:txBody>
                    <a:bodyPr/>
                    <a:lstStyle/>
                    <a:p>
                      <a:pPr algn="ctr"/>
                      <a:r>
                        <a:rPr kumimoji="1" lang="en-US" altLang="ja-JP" dirty="0" smtClean="0">
                          <a:solidFill>
                            <a:schemeClr val="tx1"/>
                          </a:solidFill>
                        </a:rPr>
                        <a:t>.55</a:t>
                      </a:r>
                      <a:endParaRPr kumimoji="1" lang="ja-JP" altLang="en-US" dirty="0">
                        <a:solidFill>
                          <a:schemeClr val="tx1"/>
                        </a:solidFill>
                      </a:endParaRPr>
                    </a:p>
                  </a:txBody>
                  <a:tcPr/>
                </a:tc>
                <a:tc>
                  <a:txBody>
                    <a:bodyPr/>
                    <a:lstStyle/>
                    <a:p>
                      <a:pPr algn="ctr"/>
                      <a:r>
                        <a:rPr kumimoji="1" lang="en-US" altLang="ja-JP" dirty="0" smtClean="0">
                          <a:solidFill>
                            <a:schemeClr val="tx1"/>
                          </a:solidFill>
                        </a:rPr>
                        <a:t>.43</a:t>
                      </a:r>
                      <a:endParaRPr kumimoji="1" lang="ja-JP" altLang="en-US" dirty="0">
                        <a:solidFill>
                          <a:schemeClr val="tx1"/>
                        </a:solidFill>
                      </a:endParaRPr>
                    </a:p>
                  </a:txBody>
                  <a:tcPr/>
                </a:tc>
                <a:extLst>
                  <a:ext uri="{0D108BD9-81ED-4DB2-BD59-A6C34878D82A}">
                    <a16:rowId xmlns:a16="http://schemas.microsoft.com/office/drawing/2014/main" val="3698718665"/>
                  </a:ext>
                </a:extLst>
              </a:tr>
              <a:tr h="370840">
                <a:tc>
                  <a:txBody>
                    <a:bodyPr/>
                    <a:lstStyle/>
                    <a:p>
                      <a:pPr algn="ctr"/>
                      <a:r>
                        <a:rPr kumimoji="1" lang="en-US" altLang="ja-JP" dirty="0" smtClean="0"/>
                        <a:t>WT3/T4</a:t>
                      </a:r>
                      <a:endParaRPr kumimoji="1" lang="ja-JP" altLang="en-US" dirty="0"/>
                    </a:p>
                  </a:txBody>
                  <a:tcPr>
                    <a:lnL w="9525" cap="flat" cmpd="sng" algn="ctr">
                      <a:noFill/>
                      <a:prstDash val="solid"/>
                    </a:lnL>
                    <a:lnR w="12700" cap="flat" cmpd="sng" algn="ctr">
                      <a:solidFill>
                        <a:schemeClr val="accent2"/>
                      </a:solidFill>
                      <a:prstDash val="solid"/>
                      <a:round/>
                      <a:headEnd type="none" w="med" len="med"/>
                      <a:tailEnd type="none" w="med" len="me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tc>
                <a:tc>
                  <a:txBody>
                    <a:bodyPr/>
                    <a:lstStyle/>
                    <a:p>
                      <a:pPr algn="ctr"/>
                      <a:r>
                        <a:rPr kumimoji="1" lang="en-US" altLang="ja-JP" dirty="0" smtClean="0">
                          <a:solidFill>
                            <a:schemeClr val="tx1"/>
                          </a:solidFill>
                        </a:rPr>
                        <a:t>.02</a:t>
                      </a:r>
                      <a:endParaRPr kumimoji="1" lang="ja-JP" altLang="en-US" dirty="0">
                        <a:solidFill>
                          <a:schemeClr val="tx1"/>
                        </a:solidFill>
                      </a:endParaRPr>
                    </a:p>
                  </a:txBody>
                  <a:tcPr/>
                </a:tc>
                <a:tc>
                  <a:txBody>
                    <a:bodyPr/>
                    <a:lstStyle/>
                    <a:p>
                      <a:pPr algn="ctr"/>
                      <a:r>
                        <a:rPr kumimoji="1" lang="en-US" altLang="ja-JP" dirty="0" smtClean="0">
                          <a:solidFill>
                            <a:schemeClr val="tx1"/>
                          </a:solidFill>
                        </a:rPr>
                        <a:t>.00</a:t>
                      </a:r>
                      <a:endParaRPr kumimoji="1" lang="ja-JP" altLang="en-US" dirty="0">
                        <a:solidFill>
                          <a:schemeClr val="tx1"/>
                        </a:solidFill>
                      </a:endParaRPr>
                    </a:p>
                  </a:txBody>
                  <a:tcPr/>
                </a:tc>
                <a:tc>
                  <a:txBody>
                    <a:bodyPr/>
                    <a:lstStyle/>
                    <a:p>
                      <a:pPr algn="ctr"/>
                      <a:r>
                        <a:rPr kumimoji="1" lang="en-US" altLang="ja-JP" dirty="0" smtClean="0">
                          <a:solidFill>
                            <a:schemeClr val="tx1"/>
                          </a:solidFill>
                        </a:rPr>
                        <a:t>.08</a:t>
                      </a:r>
                      <a:endParaRPr kumimoji="1" lang="ja-JP" altLang="en-US" dirty="0">
                        <a:solidFill>
                          <a:schemeClr val="tx1"/>
                        </a:solidFill>
                      </a:endParaRPr>
                    </a:p>
                  </a:txBody>
                  <a:tcPr/>
                </a:tc>
                <a:tc>
                  <a:txBody>
                    <a:bodyPr/>
                    <a:lstStyle/>
                    <a:p>
                      <a:pPr algn="ctr"/>
                      <a:r>
                        <a:rPr kumimoji="1" lang="en-US" altLang="ja-JP" dirty="0" smtClean="0">
                          <a:solidFill>
                            <a:schemeClr val="tx1"/>
                          </a:solidFill>
                        </a:rPr>
                        <a:t>.05</a:t>
                      </a:r>
                      <a:endParaRPr kumimoji="1" lang="ja-JP" altLang="en-US" dirty="0">
                        <a:solidFill>
                          <a:schemeClr val="tx1"/>
                        </a:solidFill>
                      </a:endParaRPr>
                    </a:p>
                  </a:txBody>
                  <a:tcPr/>
                </a:tc>
                <a:extLst>
                  <a:ext uri="{0D108BD9-81ED-4DB2-BD59-A6C34878D82A}">
                    <a16:rowId xmlns:a16="http://schemas.microsoft.com/office/drawing/2014/main" val="3315835335"/>
                  </a:ext>
                </a:extLst>
              </a:tr>
              <a:tr h="155013">
                <a:tc gridSpan="2">
                  <a:txBody>
                    <a:bodyPr/>
                    <a:lstStyle/>
                    <a:p>
                      <a:pPr algn="ctr"/>
                      <a:endParaRPr kumimoji="1" lang="ja-JP" altLang="en-US" dirty="0"/>
                    </a:p>
                  </a:txBody>
                  <a:tcPr>
                    <a:lnL w="9525" cap="flat" cmpd="sng" algn="ctr">
                      <a:noFill/>
                      <a:prstDash val="solid"/>
                    </a:lnL>
                    <a:lnT w="9525" cap="flat"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solidFill>
                          <a:schemeClr val="tx1"/>
                        </a:solidFill>
                      </a:endParaRPr>
                    </a:p>
                  </a:txBody>
                  <a:tcPr>
                    <a:lnL w="12700" cap="flat" cmpd="sng" algn="ctr">
                      <a:solidFill>
                        <a:schemeClr val="accent2"/>
                      </a:solidFill>
                      <a:prstDash val="solid"/>
                      <a:round/>
                      <a:headEnd type="none" w="med" len="med"/>
                      <a:tailEnd type="none" w="med" len="med"/>
                    </a:lnL>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tc>
                  <a:txBody>
                    <a:bodyPr/>
                    <a:lstStyle/>
                    <a:p>
                      <a:pPr algn="ctr"/>
                      <a:endParaRPr kumimoji="1" lang="ja-JP" altLang="en-US" dirty="0">
                        <a:solidFill>
                          <a:schemeClr val="tx1"/>
                        </a:solidFill>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2392950258"/>
                  </a:ext>
                </a:extLst>
              </a:tr>
              <a:tr h="370840">
                <a:tc>
                  <a:txBody>
                    <a:bodyPr/>
                    <a:lstStyle/>
                    <a:p>
                      <a:pPr algn="ctr"/>
                      <a:r>
                        <a:rPr kumimoji="1" lang="en-US" altLang="ja-JP" dirty="0" smtClean="0"/>
                        <a:t>All clones (</a:t>
                      </a:r>
                      <a:r>
                        <a:rPr kumimoji="1" lang="ja-JP" altLang="en-US" dirty="0" smtClean="0"/>
                        <a:t>万</a:t>
                      </a:r>
                      <a:r>
                        <a:rPr kumimoji="1" lang="en-US" altLang="ja-JP" dirty="0" smtClean="0"/>
                        <a:t>)</a:t>
                      </a:r>
                      <a:endParaRPr kumimoji="1" lang="ja-JP" altLang="en-US" dirty="0" smtClean="0"/>
                    </a:p>
                  </a:txBody>
                  <a:tcPr>
                    <a:lnL w="9525" cap="flat" cmpd="sng" algn="ctr">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132</a:t>
                      </a:r>
                      <a:endParaRPr kumimoji="1" lang="ja-JP" altLang="en-US" dirty="0">
                        <a:solidFill>
                          <a:schemeClr val="tx1"/>
                        </a:solidFill>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246</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568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188</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1,061</a:t>
                      </a:r>
                      <a:endParaRPr kumimoji="1" lang="ja-JP" altLang="en-US" dirty="0">
                        <a:solidFill>
                          <a:schemeClr val="tx1"/>
                        </a:solidFill>
                      </a:endParaRPr>
                    </a:p>
                  </a:txBody>
                  <a:tcPr>
                    <a:lnL>
                      <a:noFill/>
                    </a:lnL>
                    <a:lnR>
                      <a:noFill/>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ctr"/>
                      <a:r>
                        <a:rPr kumimoji="1" lang="en-US" altLang="ja-JP" dirty="0" smtClean="0">
                          <a:solidFill>
                            <a:schemeClr val="tx1"/>
                          </a:solidFill>
                        </a:rPr>
                        <a:t>1,353</a:t>
                      </a:r>
                      <a:endParaRPr kumimoji="1" lang="ja-JP" altLang="en-US" dirty="0">
                        <a:solidFill>
                          <a:schemeClr val="tx1"/>
                        </a:solidFill>
                      </a:endParaRPr>
                    </a:p>
                  </a:txBody>
                  <a:tcPr>
                    <a:lnL>
                      <a:noFill/>
                    </a:lnL>
                    <a:lnR w="9525" cap="flat" cmpd="sng" algn="ctr">
                      <a:noFill/>
                      <a:prstDash val="soli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929074975"/>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6" name="テキスト ボックス 5"/>
          <p:cNvSpPr txBox="1"/>
          <p:nvPr/>
        </p:nvSpPr>
        <p:spPr>
          <a:xfrm rot="18900000">
            <a:off x="2181350" y="1385184"/>
            <a:ext cx="2299689" cy="338554"/>
          </a:xfrm>
          <a:prstGeom prst="rect">
            <a:avLst/>
          </a:prstGeom>
          <a:noFill/>
        </p:spPr>
        <p:txBody>
          <a:bodyPr wrap="square" rtlCol="0">
            <a:spAutoFit/>
          </a:bodyPr>
          <a:lstStyle/>
          <a:p>
            <a:r>
              <a:rPr kumimoji="1" lang="en-US" altLang="ja-JP" sz="1600" dirty="0" err="1" smtClean="0"/>
              <a:t>BoW</a:t>
            </a:r>
            <a:endParaRPr kumimoji="1" lang="ja-JP" altLang="en-US" sz="1600" dirty="0"/>
          </a:p>
        </p:txBody>
      </p:sp>
      <p:sp>
        <p:nvSpPr>
          <p:cNvPr id="8" name="テキスト ボックス 7"/>
          <p:cNvSpPr txBox="1"/>
          <p:nvPr/>
        </p:nvSpPr>
        <p:spPr>
          <a:xfrm rot="18900000">
            <a:off x="3086845" y="1385183"/>
            <a:ext cx="2299689" cy="338554"/>
          </a:xfrm>
          <a:prstGeom prst="rect">
            <a:avLst/>
          </a:prstGeom>
          <a:noFill/>
        </p:spPr>
        <p:txBody>
          <a:bodyPr wrap="square" rtlCol="0">
            <a:spAutoFit/>
          </a:bodyPr>
          <a:lstStyle/>
          <a:p>
            <a:r>
              <a:rPr kumimoji="1" lang="en-US" altLang="ja-JP" sz="1600" dirty="0" smtClean="0"/>
              <a:t>TF-IDF</a:t>
            </a:r>
            <a:endParaRPr kumimoji="1" lang="ja-JP" altLang="en-US" sz="1600" dirty="0"/>
          </a:p>
        </p:txBody>
      </p:sp>
      <p:sp>
        <p:nvSpPr>
          <p:cNvPr id="9" name="テキスト ボックス 8"/>
          <p:cNvSpPr txBox="1"/>
          <p:nvPr/>
        </p:nvSpPr>
        <p:spPr>
          <a:xfrm rot="18900000">
            <a:off x="3992340" y="1385183"/>
            <a:ext cx="2299689" cy="338554"/>
          </a:xfrm>
          <a:prstGeom prst="rect">
            <a:avLst/>
          </a:prstGeom>
          <a:noFill/>
        </p:spPr>
        <p:txBody>
          <a:bodyPr wrap="square" rtlCol="0">
            <a:spAutoFit/>
          </a:bodyPr>
          <a:lstStyle/>
          <a:p>
            <a:r>
              <a:rPr lang="en-US" altLang="ja-JP" sz="1600" dirty="0" smtClean="0"/>
              <a:t>LSA</a:t>
            </a:r>
            <a:endParaRPr kumimoji="1" lang="ja-JP" altLang="en-US" sz="1600" dirty="0"/>
          </a:p>
        </p:txBody>
      </p:sp>
      <p:sp>
        <p:nvSpPr>
          <p:cNvPr id="10" name="テキスト ボックス 9"/>
          <p:cNvSpPr txBox="1"/>
          <p:nvPr/>
        </p:nvSpPr>
        <p:spPr>
          <a:xfrm rot="18900000">
            <a:off x="4897835" y="1385183"/>
            <a:ext cx="2299689" cy="338554"/>
          </a:xfrm>
          <a:prstGeom prst="rect">
            <a:avLst/>
          </a:prstGeom>
          <a:noFill/>
        </p:spPr>
        <p:txBody>
          <a:bodyPr wrap="square" rtlCol="0">
            <a:spAutoFit/>
          </a:bodyPr>
          <a:lstStyle/>
          <a:p>
            <a:r>
              <a:rPr kumimoji="1" lang="en-US" altLang="ja-JP" sz="1600" dirty="0" smtClean="0"/>
              <a:t>LDA</a:t>
            </a:r>
            <a:endParaRPr kumimoji="1" lang="ja-JP" altLang="en-US" sz="1600" dirty="0"/>
          </a:p>
        </p:txBody>
      </p:sp>
      <p:sp>
        <p:nvSpPr>
          <p:cNvPr id="11" name="テキスト ボックス 10"/>
          <p:cNvSpPr txBox="1"/>
          <p:nvPr/>
        </p:nvSpPr>
        <p:spPr>
          <a:xfrm rot="18900000">
            <a:off x="5803332" y="1385186"/>
            <a:ext cx="2299689" cy="338554"/>
          </a:xfrm>
          <a:prstGeom prst="rect">
            <a:avLst/>
          </a:prstGeom>
          <a:noFill/>
        </p:spPr>
        <p:txBody>
          <a:bodyPr wrap="square" rtlCol="0">
            <a:spAutoFit/>
          </a:bodyPr>
          <a:lstStyle/>
          <a:p>
            <a:r>
              <a:rPr lang="en-US" altLang="ja-JP" sz="1600" dirty="0" smtClean="0"/>
              <a:t>Doc2Vec</a:t>
            </a:r>
            <a:endParaRPr kumimoji="1" lang="ja-JP" altLang="en-US" sz="1600" dirty="0"/>
          </a:p>
        </p:txBody>
      </p:sp>
      <p:sp>
        <p:nvSpPr>
          <p:cNvPr id="28" name="角丸四角形 27"/>
          <p:cNvSpPr/>
          <p:nvPr/>
        </p:nvSpPr>
        <p:spPr>
          <a:xfrm>
            <a:off x="1286610" y="5577839"/>
            <a:ext cx="6570781" cy="85345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en-US" altLang="ja-JP" sz="2400" kern="0" dirty="0" smtClean="0">
                <a:solidFill>
                  <a:srgbClr val="0C0C0C">
                    <a:lumMod val="90000"/>
                    <a:lumOff val="10000"/>
                  </a:srgbClr>
                </a:solidFill>
                <a:latin typeface="+mj-lt"/>
                <a:ea typeface="+mj-ea"/>
              </a:rPr>
              <a:t>WV-</a:t>
            </a:r>
            <a:r>
              <a:rPr lang="en-US" altLang="ja-JP" sz="2400" kern="0" dirty="0" err="1" smtClean="0">
                <a:solidFill>
                  <a:srgbClr val="0C0C0C">
                    <a:lumMod val="90000"/>
                    <a:lumOff val="10000"/>
                  </a:srgbClr>
                </a:solidFill>
                <a:latin typeface="+mj-lt"/>
                <a:ea typeface="+mj-ea"/>
              </a:rPr>
              <a:t>avg</a:t>
            </a:r>
            <a:r>
              <a:rPr lang="en-US" altLang="ja-JP" sz="2400" kern="0" dirty="0" smtClean="0">
                <a:solidFill>
                  <a:srgbClr val="0C0C0C">
                    <a:lumMod val="90000"/>
                    <a:lumOff val="10000"/>
                  </a:srgbClr>
                </a:solidFill>
                <a:latin typeface="+mj-lt"/>
                <a:ea typeface="+mj-ea"/>
              </a:rPr>
              <a:t>, FT-</a:t>
            </a:r>
            <a:r>
              <a:rPr lang="en-US" altLang="ja-JP" sz="2400" kern="0" dirty="0" err="1" smtClean="0">
                <a:solidFill>
                  <a:srgbClr val="0C0C0C">
                    <a:lumMod val="90000"/>
                    <a:lumOff val="10000"/>
                  </a:srgbClr>
                </a:solidFill>
                <a:latin typeface="+mj-lt"/>
                <a:ea typeface="+mj-ea"/>
              </a:rPr>
              <a:t>avg</a:t>
            </a:r>
            <a:r>
              <a:rPr lang="en-US" altLang="ja-JP" sz="2400" kern="0" dirty="0" smtClean="0">
                <a:solidFill>
                  <a:srgbClr val="0C0C0C">
                    <a:lumMod val="90000"/>
                    <a:lumOff val="10000"/>
                  </a:srgbClr>
                </a:solidFill>
                <a:latin typeface="+mj-lt"/>
                <a:ea typeface="+mj-ea"/>
              </a:rPr>
              <a:t> </a:t>
            </a:r>
            <a:r>
              <a:rPr lang="ja-JP" altLang="en-US" sz="2400" kern="0" dirty="0" smtClean="0">
                <a:solidFill>
                  <a:srgbClr val="0C0C0C">
                    <a:lumMod val="90000"/>
                    <a:lumOff val="10000"/>
                  </a:srgbClr>
                </a:solidFill>
                <a:latin typeface="+mj-lt"/>
                <a:ea typeface="+mj-ea"/>
              </a:rPr>
              <a:t>は再現率高いが検出数も多い</a:t>
            </a:r>
            <a:endParaRPr lang="en-US" altLang="ja-JP" sz="2400" kern="0" dirty="0" smtClean="0">
              <a:solidFill>
                <a:srgbClr val="0C0C0C">
                  <a:lumMod val="90000"/>
                  <a:lumOff val="10000"/>
                </a:srgbClr>
              </a:solidFill>
              <a:latin typeface="+mj-lt"/>
              <a:ea typeface="+mj-ea"/>
            </a:endParaRPr>
          </a:p>
        </p:txBody>
      </p:sp>
      <p:sp>
        <p:nvSpPr>
          <p:cNvPr id="13" name="テキスト ボックス 12"/>
          <p:cNvSpPr txBox="1"/>
          <p:nvPr/>
        </p:nvSpPr>
        <p:spPr>
          <a:xfrm rot="18900000">
            <a:off x="6593084" y="1385182"/>
            <a:ext cx="2299689" cy="338554"/>
          </a:xfrm>
          <a:prstGeom prst="rect">
            <a:avLst/>
          </a:prstGeom>
          <a:noFill/>
        </p:spPr>
        <p:txBody>
          <a:bodyPr wrap="square" rtlCol="0">
            <a:spAutoFit/>
          </a:bodyPr>
          <a:lstStyle/>
          <a:p>
            <a:r>
              <a:rPr lang="en-US" altLang="ja-JP" sz="1600" dirty="0" smtClean="0"/>
              <a:t>WV-avg</a:t>
            </a:r>
            <a:endParaRPr kumimoji="1" lang="ja-JP" altLang="en-US" sz="1600" dirty="0"/>
          </a:p>
        </p:txBody>
      </p:sp>
      <p:sp>
        <p:nvSpPr>
          <p:cNvPr id="14" name="テキスト ボックス 13"/>
          <p:cNvSpPr txBox="1"/>
          <p:nvPr/>
        </p:nvSpPr>
        <p:spPr>
          <a:xfrm rot="18900000">
            <a:off x="7498577" y="1293594"/>
            <a:ext cx="2299689" cy="338554"/>
          </a:xfrm>
          <a:prstGeom prst="rect">
            <a:avLst/>
          </a:prstGeom>
          <a:noFill/>
        </p:spPr>
        <p:txBody>
          <a:bodyPr wrap="square" rtlCol="0">
            <a:spAutoFit/>
          </a:bodyPr>
          <a:lstStyle/>
          <a:p>
            <a:r>
              <a:rPr lang="en-US" altLang="ja-JP" sz="1600" dirty="0" smtClean="0"/>
              <a:t>FT-</a:t>
            </a:r>
            <a:r>
              <a:rPr lang="en-US" altLang="ja-JP" sz="1600" dirty="0" err="1" smtClean="0"/>
              <a:t>avg</a:t>
            </a:r>
            <a:endParaRPr kumimoji="1" lang="ja-JP" altLang="en-US" sz="1600" dirty="0"/>
          </a:p>
        </p:txBody>
      </p:sp>
      <p:sp>
        <p:nvSpPr>
          <p:cNvPr id="7" name="テキスト ボックス 6"/>
          <p:cNvSpPr txBox="1"/>
          <p:nvPr/>
        </p:nvSpPr>
        <p:spPr>
          <a:xfrm>
            <a:off x="581025" y="1733550"/>
            <a:ext cx="1619250" cy="369332"/>
          </a:xfrm>
          <a:prstGeom prst="rect">
            <a:avLst/>
          </a:prstGeom>
          <a:noFill/>
        </p:spPr>
        <p:txBody>
          <a:bodyPr wrap="square" rtlCol="0">
            <a:spAutoFit/>
          </a:bodyPr>
          <a:lstStyle/>
          <a:p>
            <a:r>
              <a:rPr kumimoji="1" lang="ja-JP" altLang="en-US" dirty="0" smtClean="0"/>
              <a:t>再現率</a:t>
            </a:r>
            <a:endParaRPr kumimoji="1" lang="ja-JP" altLang="en-US" dirty="0"/>
          </a:p>
        </p:txBody>
      </p:sp>
      <p:sp>
        <p:nvSpPr>
          <p:cNvPr id="15" name="角丸四角形 14"/>
          <p:cNvSpPr/>
          <p:nvPr/>
        </p:nvSpPr>
        <p:spPr>
          <a:xfrm>
            <a:off x="5916160" y="2487219"/>
            <a:ext cx="2569470" cy="296164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2217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RQ4: </a:t>
            </a:r>
            <a:r>
              <a:rPr lang="ja-JP" altLang="en-US" sz="2800" dirty="0"/>
              <a:t>ベクトル表現や距離尺度の選択は，検出速</a:t>
            </a:r>
            <a:br>
              <a:rPr lang="ja-JP" altLang="en-US" sz="2800" dirty="0"/>
            </a:br>
            <a:r>
              <a:rPr lang="ja-JP" altLang="en-US" sz="2800" dirty="0"/>
              <a:t>度に影響を与えるか</a:t>
            </a:r>
            <a:endParaRPr kumimoji="1" lang="ja-JP" altLang="en-US" sz="2800" dirty="0"/>
          </a:p>
        </p:txBody>
      </p:sp>
      <p:sp>
        <p:nvSpPr>
          <p:cNvPr id="3" name="コンテンツ プレースホルダー 2"/>
          <p:cNvSpPr>
            <a:spLocks noGrp="1"/>
          </p:cNvSpPr>
          <p:nvPr>
            <p:ph idx="1"/>
          </p:nvPr>
        </p:nvSpPr>
        <p:spPr/>
        <p:txBody>
          <a:bodyPr>
            <a:normAutofit fontScale="92500" lnSpcReduction="10000"/>
          </a:bodyPr>
          <a:lstStyle/>
          <a:p>
            <a:r>
              <a:rPr kumimoji="1" lang="en-US" altLang="ja-JP" dirty="0" smtClean="0"/>
              <a:t>1MLOC</a:t>
            </a:r>
            <a:r>
              <a:rPr lang="ja-JP" altLang="en-US" dirty="0"/>
              <a:t> </a:t>
            </a:r>
            <a:r>
              <a:rPr kumimoji="1" lang="ja-JP" altLang="en-US" dirty="0" smtClean="0"/>
              <a:t>の規模に対してベクトル計算</a:t>
            </a:r>
            <a:endParaRPr kumimoji="1" lang="en-US" altLang="ja-JP" dirty="0" smtClean="0"/>
          </a:p>
          <a:p>
            <a:pPr lvl="1"/>
            <a:r>
              <a:rPr kumimoji="1" lang="en-US" altLang="ja-JP" dirty="0" err="1" smtClean="0"/>
              <a:t>BigCloneBench</a:t>
            </a:r>
            <a:r>
              <a:rPr kumimoji="1" lang="ja-JP" altLang="en-US" dirty="0" smtClean="0"/>
              <a:t>からランダムサンプリングし作成</a:t>
            </a:r>
            <a:endParaRPr kumimoji="1" lang="en-US" altLang="ja-JP" dirty="0" smtClean="0"/>
          </a:p>
          <a:p>
            <a:pPr lvl="1"/>
            <a:r>
              <a:rPr kumimoji="1" lang="ja-JP" altLang="en-US" dirty="0" smtClean="0"/>
              <a:t>関数</a:t>
            </a:r>
            <a:r>
              <a:rPr kumimoji="1" lang="en-US" altLang="ja-JP" dirty="0" smtClean="0"/>
              <a:t>		</a:t>
            </a:r>
            <a:r>
              <a:rPr kumimoji="1" lang="ja-JP" altLang="en-US" dirty="0" smtClean="0"/>
              <a:t>：</a:t>
            </a:r>
            <a:r>
              <a:rPr lang="en-US" altLang="ja-JP" dirty="0" smtClean="0"/>
              <a:t>25,440</a:t>
            </a:r>
            <a:r>
              <a:rPr lang="ja-JP" altLang="en-US" dirty="0" smtClean="0"/>
              <a:t> 個</a:t>
            </a:r>
            <a:endParaRPr lang="en-US" altLang="ja-JP" dirty="0" smtClean="0"/>
          </a:p>
          <a:p>
            <a:pPr lvl="1"/>
            <a:r>
              <a:rPr lang="ja-JP" altLang="en-US" dirty="0" smtClean="0"/>
              <a:t>変数と予約語</a:t>
            </a:r>
            <a:r>
              <a:rPr lang="en-US" altLang="ja-JP" dirty="0" smtClean="0"/>
              <a:t>	</a:t>
            </a:r>
            <a:r>
              <a:rPr lang="ja-JP" altLang="en-US" dirty="0" smtClean="0"/>
              <a:t>：</a:t>
            </a:r>
            <a:r>
              <a:rPr lang="en-US" altLang="ja-JP" dirty="0" smtClean="0"/>
              <a:t>24,319 </a:t>
            </a:r>
            <a:r>
              <a:rPr lang="ja-JP" altLang="en-US" dirty="0"/>
              <a:t>種類</a:t>
            </a:r>
            <a:endParaRPr lang="en-US" altLang="ja-JP" dirty="0" smtClean="0"/>
          </a:p>
          <a:p>
            <a:r>
              <a:rPr kumimoji="1" lang="ja-JP" altLang="en-US" dirty="0"/>
              <a:t>以下</a:t>
            </a:r>
            <a:r>
              <a:rPr kumimoji="1" lang="ja-JP" altLang="en-US" dirty="0" smtClean="0"/>
              <a:t>の各ステップの所要時間を測定</a:t>
            </a:r>
            <a:endParaRPr kumimoji="1" lang="en-US" altLang="ja-JP" dirty="0" smtClean="0"/>
          </a:p>
          <a:p>
            <a:pPr marL="914400" lvl="1" indent="-457200">
              <a:buFont typeface="+mj-lt"/>
              <a:buAutoNum type="arabicPeriod"/>
            </a:pPr>
            <a:r>
              <a:rPr lang="ja-JP" altLang="en-US" dirty="0"/>
              <a:t>ベクトル</a:t>
            </a:r>
            <a:r>
              <a:rPr lang="ja-JP" altLang="en-US" dirty="0" smtClean="0"/>
              <a:t>の生成（学習時間も含む）</a:t>
            </a:r>
            <a:endParaRPr lang="en-US" altLang="ja-JP" dirty="0" smtClean="0"/>
          </a:p>
          <a:p>
            <a:pPr marL="914400" lvl="1" indent="-457200">
              <a:buFont typeface="+mj-lt"/>
              <a:buAutoNum type="arabicPeriod"/>
            </a:pPr>
            <a:r>
              <a:rPr lang="ja-JP" altLang="en-US" dirty="0" smtClean="0"/>
              <a:t>ある単一</a:t>
            </a:r>
            <a:r>
              <a:rPr kumimoji="1" lang="ja-JP" altLang="en-US" dirty="0" smtClean="0"/>
              <a:t> </a:t>
            </a:r>
            <a:r>
              <a:rPr lang="ja-JP" altLang="en-US" dirty="0" smtClean="0"/>
              <a:t>関数</a:t>
            </a:r>
            <a:r>
              <a:rPr kumimoji="1" lang="ja-JP" altLang="en-US" dirty="0" smtClean="0"/>
              <a:t>と全関数の類似度計算</a:t>
            </a:r>
            <a:r>
              <a:rPr kumimoji="1" lang="en-US" altLang="ja-JP" dirty="0" smtClean="0"/>
              <a:t/>
            </a:r>
            <a:br>
              <a:rPr kumimoji="1" lang="en-US" altLang="ja-JP" dirty="0" smtClean="0"/>
            </a:b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197262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a:t>
            </a:r>
            <a:r>
              <a:rPr lang="en-US" altLang="ja-JP" dirty="0"/>
              <a:t>Q</a:t>
            </a:r>
            <a:r>
              <a:rPr kumimoji="1" lang="en-US" altLang="ja-JP" dirty="0" smtClean="0"/>
              <a:t>4</a:t>
            </a:r>
            <a:r>
              <a:rPr lang="ja-JP" altLang="en-US" dirty="0" smtClean="0"/>
              <a:t> 結果</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641778678"/>
              </p:ext>
            </p:extLst>
          </p:nvPr>
        </p:nvGraphicFramePr>
        <p:xfrm>
          <a:off x="61910" y="1600200"/>
          <a:ext cx="9020176" cy="1630680"/>
        </p:xfrm>
        <a:graphic>
          <a:graphicData uri="http://schemas.openxmlformats.org/drawingml/2006/table">
            <a:tbl>
              <a:tblPr firstRow="1" bandRow="1">
                <a:tableStyleId>{72833802-FEF1-4C79-8D5D-14CF1EAF98D9}</a:tableStyleId>
              </a:tblPr>
              <a:tblGrid>
                <a:gridCol w="1086721">
                  <a:extLst>
                    <a:ext uri="{9D8B030D-6E8A-4147-A177-3AD203B41FA5}">
                      <a16:colId xmlns:a16="http://schemas.microsoft.com/office/drawing/2014/main" val="3361676234"/>
                    </a:ext>
                  </a:extLst>
                </a:gridCol>
                <a:gridCol w="881495">
                  <a:extLst>
                    <a:ext uri="{9D8B030D-6E8A-4147-A177-3AD203B41FA5}">
                      <a16:colId xmlns:a16="http://schemas.microsoft.com/office/drawing/2014/main" val="1717898051"/>
                    </a:ext>
                  </a:extLst>
                </a:gridCol>
                <a:gridCol w="881495">
                  <a:extLst>
                    <a:ext uri="{9D8B030D-6E8A-4147-A177-3AD203B41FA5}">
                      <a16:colId xmlns:a16="http://schemas.microsoft.com/office/drawing/2014/main" val="2334461858"/>
                    </a:ext>
                  </a:extLst>
                </a:gridCol>
                <a:gridCol w="881495">
                  <a:extLst>
                    <a:ext uri="{9D8B030D-6E8A-4147-A177-3AD203B41FA5}">
                      <a16:colId xmlns:a16="http://schemas.microsoft.com/office/drawing/2014/main" val="1815689108"/>
                    </a:ext>
                  </a:extLst>
                </a:gridCol>
                <a:gridCol w="881495">
                  <a:extLst>
                    <a:ext uri="{9D8B030D-6E8A-4147-A177-3AD203B41FA5}">
                      <a16:colId xmlns:a16="http://schemas.microsoft.com/office/drawing/2014/main" val="2475581956"/>
                    </a:ext>
                  </a:extLst>
                </a:gridCol>
                <a:gridCol w="881495">
                  <a:extLst>
                    <a:ext uri="{9D8B030D-6E8A-4147-A177-3AD203B41FA5}">
                      <a16:colId xmlns:a16="http://schemas.microsoft.com/office/drawing/2014/main" val="4189874887"/>
                    </a:ext>
                  </a:extLst>
                </a:gridCol>
                <a:gridCol w="881495">
                  <a:extLst>
                    <a:ext uri="{9D8B030D-6E8A-4147-A177-3AD203B41FA5}">
                      <a16:colId xmlns:a16="http://schemas.microsoft.com/office/drawing/2014/main" val="2636518742"/>
                    </a:ext>
                  </a:extLst>
                </a:gridCol>
                <a:gridCol w="881495">
                  <a:extLst>
                    <a:ext uri="{9D8B030D-6E8A-4147-A177-3AD203B41FA5}">
                      <a16:colId xmlns:a16="http://schemas.microsoft.com/office/drawing/2014/main" val="1640947498"/>
                    </a:ext>
                  </a:extLst>
                </a:gridCol>
                <a:gridCol w="881495">
                  <a:extLst>
                    <a:ext uri="{9D8B030D-6E8A-4147-A177-3AD203B41FA5}">
                      <a16:colId xmlns:a16="http://schemas.microsoft.com/office/drawing/2014/main" val="3285358578"/>
                    </a:ext>
                  </a:extLst>
                </a:gridCol>
                <a:gridCol w="881495">
                  <a:extLst>
                    <a:ext uri="{9D8B030D-6E8A-4147-A177-3AD203B41FA5}">
                      <a16:colId xmlns:a16="http://schemas.microsoft.com/office/drawing/2014/main" val="842074223"/>
                    </a:ext>
                  </a:extLst>
                </a:gridCol>
              </a:tblGrid>
              <a:tr h="370840">
                <a:tc>
                  <a:txBody>
                    <a:bodyPr/>
                    <a:lstStyle/>
                    <a:p>
                      <a:r>
                        <a:rPr kumimoji="1" lang="ja-JP" altLang="en-US" sz="1400" dirty="0" smtClean="0"/>
                        <a:t>ベクトル化</a:t>
                      </a:r>
                      <a:endParaRPr kumimoji="1" lang="ja-JP" altLang="en-US" sz="1400" dirty="0"/>
                    </a:p>
                  </a:txBody>
                  <a:tcPr>
                    <a:lnR w="12700" cap="flat" cmpd="sng" algn="ctr">
                      <a:solidFill>
                        <a:schemeClr val="accent2"/>
                      </a:solidFill>
                      <a:prstDash val="solid"/>
                      <a:round/>
                      <a:headEnd type="none" w="med" len="med"/>
                      <a:tailEnd type="none" w="med" len="med"/>
                    </a:lnR>
                  </a:tcPr>
                </a:tc>
                <a:tc>
                  <a:txBody>
                    <a:bodyPr/>
                    <a:lstStyle/>
                    <a:p>
                      <a:pPr algn="ctr"/>
                      <a:r>
                        <a:rPr kumimoji="1" lang="en-US" altLang="ja-JP" sz="1400" dirty="0" err="1" smtClean="0"/>
                        <a:t>BoW</a:t>
                      </a:r>
                      <a:endParaRPr kumimoji="1" lang="ja-JP" altLang="en-US" sz="1400" dirty="0"/>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sz="1400" dirty="0" smtClean="0"/>
                        <a:t>TF-IDF</a:t>
                      </a:r>
                      <a:endParaRPr kumimoji="1" lang="ja-JP" altLang="en-US" sz="1400" dirty="0"/>
                    </a:p>
                  </a:txBody>
                  <a:tcPr/>
                </a:tc>
                <a:tc>
                  <a:txBody>
                    <a:bodyPr/>
                    <a:lstStyle/>
                    <a:p>
                      <a:pPr algn="ctr"/>
                      <a:r>
                        <a:rPr kumimoji="1" lang="en-US" altLang="ja-JP" sz="1400" dirty="0" smtClean="0"/>
                        <a:t>LSA</a:t>
                      </a:r>
                      <a:endParaRPr kumimoji="1" lang="ja-JP" altLang="en-US" sz="1400" dirty="0"/>
                    </a:p>
                  </a:txBody>
                  <a:tcPr/>
                </a:tc>
                <a:tc>
                  <a:txBody>
                    <a:bodyPr/>
                    <a:lstStyle/>
                    <a:p>
                      <a:pPr algn="ctr"/>
                      <a:r>
                        <a:rPr kumimoji="1" lang="en-US" altLang="ja-JP" sz="1400" dirty="0" smtClean="0"/>
                        <a:t>LDA</a:t>
                      </a:r>
                      <a:endParaRPr kumimoji="1" lang="ja-JP" altLang="en-US" sz="1400" dirty="0"/>
                    </a:p>
                  </a:txBody>
                  <a:tcPr/>
                </a:tc>
                <a:tc>
                  <a:txBody>
                    <a:bodyPr/>
                    <a:lstStyle/>
                    <a:p>
                      <a:pPr algn="ctr"/>
                      <a:r>
                        <a:rPr kumimoji="1" lang="en-US" altLang="ja-JP" sz="1400" dirty="0" smtClean="0"/>
                        <a:t>Doc2</a:t>
                      </a:r>
                    </a:p>
                    <a:p>
                      <a:pPr algn="ctr"/>
                      <a:r>
                        <a:rPr kumimoji="1" lang="en-US" altLang="ja-JP" sz="1400" dirty="0" err="1" smtClean="0"/>
                        <a:t>Vec</a:t>
                      </a:r>
                      <a:endParaRPr kumimoji="1" lang="ja-JP" altLang="en-US" sz="1400" dirty="0"/>
                    </a:p>
                  </a:txBody>
                  <a:tcPr/>
                </a:tc>
                <a:tc>
                  <a:txBody>
                    <a:bodyPr/>
                    <a:lstStyle/>
                    <a:p>
                      <a:pPr algn="ctr"/>
                      <a:r>
                        <a:rPr kumimoji="1" lang="en-US" altLang="ja-JP" sz="1400" dirty="0" smtClean="0"/>
                        <a:t>WV-avg</a:t>
                      </a:r>
                      <a:endParaRPr kumimoji="1" lang="ja-JP" altLang="en-US" sz="1400" dirty="0"/>
                    </a:p>
                  </a:txBody>
                  <a:tcPr/>
                </a:tc>
                <a:tc>
                  <a:txBody>
                    <a:bodyPr/>
                    <a:lstStyle/>
                    <a:p>
                      <a:pPr algn="ctr"/>
                      <a:r>
                        <a:rPr kumimoji="1" lang="en-US" altLang="ja-JP" sz="1400" dirty="0" smtClean="0"/>
                        <a:t>FT-</a:t>
                      </a:r>
                      <a:r>
                        <a:rPr kumimoji="1" lang="en-US" altLang="ja-JP" sz="1400" dirty="0" err="1" smtClean="0"/>
                        <a:t>avg</a:t>
                      </a:r>
                      <a:endParaRPr kumimoji="1" lang="ja-JP" altLang="en-US" sz="1400" dirty="0"/>
                    </a:p>
                  </a:txBody>
                  <a:tcPr>
                    <a:lnR w="12700" cap="flat" cmpd="sng" algn="ctr">
                      <a:solidFill>
                        <a:schemeClr val="accent2"/>
                      </a:solidFill>
                      <a:prstDash val="solid"/>
                      <a:round/>
                      <a:headEnd type="none" w="med" len="med"/>
                      <a:tailEnd type="none" w="med" len="med"/>
                    </a:lnR>
                  </a:tcPr>
                </a:tc>
                <a:tc>
                  <a:txBody>
                    <a:bodyPr/>
                    <a:lstStyle/>
                    <a:p>
                      <a:pPr algn="ctr"/>
                      <a:r>
                        <a:rPr kumimoji="1" lang="en-US" altLang="ja-JP" sz="1400" dirty="0" smtClean="0"/>
                        <a:t>Word2</a:t>
                      </a:r>
                    </a:p>
                    <a:p>
                      <a:pPr algn="ctr"/>
                      <a:r>
                        <a:rPr kumimoji="1" lang="en-US" altLang="ja-JP" sz="1400" dirty="0" err="1" smtClean="0"/>
                        <a:t>Vec</a:t>
                      </a:r>
                      <a:endParaRPr kumimoji="1" lang="ja-JP" altLang="en-US" sz="1400" dirty="0"/>
                    </a:p>
                  </a:txBody>
                  <a:tcPr>
                    <a:lnL w="12700" cap="flat" cmpd="sng" algn="ctr">
                      <a:solidFill>
                        <a:schemeClr val="accent2"/>
                      </a:solidFill>
                      <a:prstDash val="solid"/>
                      <a:round/>
                      <a:headEnd type="none" w="med" len="med"/>
                      <a:tailEnd type="none" w="med" len="med"/>
                    </a:lnL>
                  </a:tcPr>
                </a:tc>
                <a:tc>
                  <a:txBody>
                    <a:bodyPr/>
                    <a:lstStyle/>
                    <a:p>
                      <a:pPr algn="ctr"/>
                      <a:r>
                        <a:rPr kumimoji="1" lang="en-US" altLang="ja-JP" sz="1400" dirty="0" err="1" smtClean="0"/>
                        <a:t>FastText</a:t>
                      </a:r>
                      <a:endParaRPr kumimoji="1" lang="ja-JP" altLang="en-US" sz="1400" dirty="0"/>
                    </a:p>
                  </a:txBody>
                  <a:tcPr/>
                </a:tc>
                <a:extLst>
                  <a:ext uri="{0D108BD9-81ED-4DB2-BD59-A6C34878D82A}">
                    <a16:rowId xmlns:a16="http://schemas.microsoft.com/office/drawing/2014/main" val="2882305295"/>
                  </a:ext>
                </a:extLst>
              </a:tr>
              <a:tr h="370840">
                <a:tc>
                  <a:txBody>
                    <a:bodyPr/>
                    <a:lstStyle/>
                    <a:p>
                      <a:r>
                        <a:rPr kumimoji="1" lang="ja-JP" altLang="en-US" sz="1400" dirty="0" smtClean="0"/>
                        <a:t>類似度</a:t>
                      </a:r>
                      <a:endParaRPr kumimoji="1" lang="ja-JP" altLang="en-US" sz="1400" dirty="0"/>
                    </a:p>
                  </a:txBody>
                  <a:tcPr>
                    <a:lnR w="12700" cap="flat" cmpd="sng" algn="ctr">
                      <a:solidFill>
                        <a:schemeClr val="accent2"/>
                      </a:solidFill>
                      <a:prstDash val="solid"/>
                      <a:round/>
                      <a:headEnd type="none" w="med" len="med"/>
                      <a:tailEnd type="none" w="med" len="med"/>
                    </a:lnR>
                  </a:tcPr>
                </a:tc>
                <a:tc gridSpan="7">
                  <a:txBody>
                    <a:bodyPr/>
                    <a:lstStyle/>
                    <a:p>
                      <a:pPr algn="ctr"/>
                      <a:r>
                        <a:rPr kumimoji="1" lang="ja-JP" altLang="en-US" sz="1400" dirty="0" smtClean="0"/>
                        <a:t>コサイン類似度</a:t>
                      </a:r>
                      <a:endParaRPr kumimoji="1" lang="ja-JP" altLang="en-US" sz="1400" dirty="0"/>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gridSpan="2">
                  <a:txBody>
                    <a:bodyPr/>
                    <a:lstStyle/>
                    <a:p>
                      <a:pPr algn="ctr"/>
                      <a:r>
                        <a:rPr kumimoji="1" lang="en-US" altLang="ja-JP" sz="1400" dirty="0" smtClean="0"/>
                        <a:t>WMD</a:t>
                      </a:r>
                      <a:endParaRPr kumimoji="1" lang="ja-JP" altLang="en-US" sz="1400" dirty="0"/>
                    </a:p>
                  </a:txBody>
                  <a:tcPr>
                    <a:lnL w="12700" cap="flat" cmpd="sng" algn="ctr">
                      <a:solidFill>
                        <a:schemeClr val="accent2"/>
                      </a:solidFill>
                      <a:prstDash val="solid"/>
                      <a:round/>
                      <a:headEnd type="none" w="med" len="med"/>
                      <a:tailEnd type="none" w="med" len="med"/>
                    </a:lnL>
                  </a:tcPr>
                </a:tc>
                <a:tc hMerge="1">
                  <a:txBody>
                    <a:bodyPr/>
                    <a:lstStyle/>
                    <a:p>
                      <a:endParaRPr kumimoji="1" lang="ja-JP" altLang="en-US" sz="1400" dirty="0"/>
                    </a:p>
                  </a:txBody>
                  <a:tcPr/>
                </a:tc>
                <a:extLst>
                  <a:ext uri="{0D108BD9-81ED-4DB2-BD59-A6C34878D82A}">
                    <a16:rowId xmlns:a16="http://schemas.microsoft.com/office/drawing/2014/main" val="3348012112"/>
                  </a:ext>
                </a:extLst>
              </a:tr>
              <a:tr h="370840">
                <a:tc>
                  <a:txBody>
                    <a:bodyPr/>
                    <a:lstStyle/>
                    <a:p>
                      <a:r>
                        <a:rPr kumimoji="1" lang="ja-JP" altLang="en-US" sz="1400" dirty="0" smtClean="0"/>
                        <a:t>生成</a:t>
                      </a:r>
                      <a:r>
                        <a:rPr kumimoji="1" lang="en-US" altLang="ja-JP" sz="1400" dirty="0" smtClean="0"/>
                        <a:t>[s]</a:t>
                      </a:r>
                      <a:endParaRPr kumimoji="1" lang="ja-JP" altLang="en-US" sz="1400" dirty="0"/>
                    </a:p>
                  </a:txBody>
                  <a:tcPr>
                    <a:lnR w="12700" cap="flat" cmpd="sng" algn="ctr">
                      <a:solidFill>
                        <a:schemeClr val="accent2"/>
                      </a:solidFill>
                      <a:prstDash val="solid"/>
                      <a:round/>
                      <a:headEnd type="none" w="med" len="med"/>
                      <a:tailEnd type="none" w="med" len="med"/>
                    </a:lnR>
                  </a:tcPr>
                </a:tc>
                <a:tc>
                  <a:txBody>
                    <a:bodyPr/>
                    <a:lstStyle/>
                    <a:p>
                      <a:pPr algn="r"/>
                      <a:r>
                        <a:rPr kumimoji="1" lang="en-US" altLang="ja-JP" sz="1800" dirty="0" smtClean="0"/>
                        <a:t>5.1 </a:t>
                      </a:r>
                      <a:endParaRPr kumimoji="1" lang="ja-JP" altLang="en-US" sz="1800" dirty="0"/>
                    </a:p>
                  </a:txBody>
                  <a:tcPr>
                    <a:lnL w="12700" cap="flat" cmpd="sng" algn="ctr">
                      <a:solidFill>
                        <a:schemeClr val="accent2"/>
                      </a:solidFill>
                      <a:prstDash val="solid"/>
                      <a:round/>
                      <a:headEnd type="none" w="med" len="med"/>
                      <a:tailEnd type="none" w="med" len="med"/>
                    </a:lnL>
                  </a:tcPr>
                </a:tc>
                <a:tc>
                  <a:txBody>
                    <a:bodyPr/>
                    <a:lstStyle/>
                    <a:p>
                      <a:pPr algn="r"/>
                      <a:r>
                        <a:rPr kumimoji="1" lang="en-US" altLang="ja-JP" sz="1800" dirty="0" smtClean="0"/>
                        <a:t>10.0 </a:t>
                      </a:r>
                      <a:endParaRPr kumimoji="1" lang="ja-JP" altLang="en-US" sz="1800" dirty="0"/>
                    </a:p>
                  </a:txBody>
                  <a:tcPr/>
                </a:tc>
                <a:tc>
                  <a:txBody>
                    <a:bodyPr/>
                    <a:lstStyle/>
                    <a:p>
                      <a:pPr algn="r"/>
                      <a:r>
                        <a:rPr kumimoji="1" lang="en-US" altLang="ja-JP" sz="1800" dirty="0" smtClean="0"/>
                        <a:t>9.7 </a:t>
                      </a:r>
                      <a:endParaRPr kumimoji="1" lang="ja-JP" altLang="en-US" sz="1800" dirty="0"/>
                    </a:p>
                  </a:txBody>
                  <a:tcPr/>
                </a:tc>
                <a:tc>
                  <a:txBody>
                    <a:bodyPr/>
                    <a:lstStyle/>
                    <a:p>
                      <a:pPr algn="r"/>
                      <a:r>
                        <a:rPr kumimoji="1" lang="en-US" altLang="ja-JP" sz="1800" dirty="0" smtClean="0"/>
                        <a:t>60.3 </a:t>
                      </a:r>
                      <a:endParaRPr kumimoji="1" lang="ja-JP" altLang="en-US" sz="1800" dirty="0"/>
                    </a:p>
                  </a:txBody>
                  <a:tcPr/>
                </a:tc>
                <a:tc>
                  <a:txBody>
                    <a:bodyPr/>
                    <a:lstStyle/>
                    <a:p>
                      <a:pPr algn="r"/>
                      <a:r>
                        <a:rPr kumimoji="1" lang="en-US" altLang="ja-JP" sz="1800" dirty="0" smtClean="0"/>
                        <a:t>44.7 </a:t>
                      </a:r>
                      <a:endParaRPr kumimoji="1" lang="ja-JP" altLang="en-US" sz="1800" dirty="0"/>
                    </a:p>
                  </a:txBody>
                  <a:tcPr/>
                </a:tc>
                <a:tc>
                  <a:txBody>
                    <a:bodyPr/>
                    <a:lstStyle/>
                    <a:p>
                      <a:pPr algn="r"/>
                      <a:r>
                        <a:rPr kumimoji="1" lang="en-US" altLang="ja-JP" sz="1800" dirty="0" smtClean="0"/>
                        <a:t>42.7 </a:t>
                      </a:r>
                      <a:endParaRPr kumimoji="1" lang="ja-JP" altLang="en-US" sz="1800" dirty="0"/>
                    </a:p>
                  </a:txBody>
                  <a:tcPr/>
                </a:tc>
                <a:tc>
                  <a:txBody>
                    <a:bodyPr/>
                    <a:lstStyle/>
                    <a:p>
                      <a:pPr algn="r"/>
                      <a:r>
                        <a:rPr kumimoji="1" lang="en-US" altLang="ja-JP" sz="1800" dirty="0" smtClean="0"/>
                        <a:t>196.1</a:t>
                      </a:r>
                      <a:endParaRPr kumimoji="1" lang="ja-JP" altLang="en-US" sz="1800" dirty="0"/>
                    </a:p>
                  </a:txBody>
                  <a:tcPr>
                    <a:lnR w="12700" cap="flat" cmpd="sng" algn="ctr">
                      <a:solidFill>
                        <a:schemeClr val="accent2"/>
                      </a:solidFill>
                      <a:prstDash val="solid"/>
                      <a:round/>
                      <a:headEnd type="none" w="med" len="med"/>
                      <a:tailEnd type="none" w="med" len="med"/>
                    </a:lnR>
                  </a:tcPr>
                </a:tc>
                <a:tc>
                  <a:txBody>
                    <a:bodyPr/>
                    <a:lstStyle/>
                    <a:p>
                      <a:pPr algn="r"/>
                      <a:r>
                        <a:rPr kumimoji="1" lang="en-US" altLang="ja-JP" sz="1800" dirty="0" smtClean="0"/>
                        <a:t>29.5</a:t>
                      </a:r>
                      <a:endParaRPr kumimoji="1" lang="ja-JP" altLang="en-US" sz="1800" dirty="0"/>
                    </a:p>
                  </a:txBody>
                  <a:tcPr>
                    <a:lnL w="12700" cap="flat" cmpd="sng" algn="ctr">
                      <a:solidFill>
                        <a:schemeClr val="accent2"/>
                      </a:solidFill>
                      <a:prstDash val="solid"/>
                      <a:round/>
                      <a:headEnd type="none" w="med" len="med"/>
                      <a:tailEnd type="none" w="med" len="med"/>
                    </a:lnL>
                  </a:tcPr>
                </a:tc>
                <a:tc>
                  <a:txBody>
                    <a:bodyPr/>
                    <a:lstStyle/>
                    <a:p>
                      <a:pPr algn="r"/>
                      <a:r>
                        <a:rPr kumimoji="1" lang="en-US" altLang="ja-JP" sz="1800" dirty="0" smtClean="0"/>
                        <a:t>187.7</a:t>
                      </a:r>
                      <a:endParaRPr kumimoji="1" lang="ja-JP" altLang="en-US" sz="1800" dirty="0"/>
                    </a:p>
                  </a:txBody>
                  <a:tcPr/>
                </a:tc>
                <a:extLst>
                  <a:ext uri="{0D108BD9-81ED-4DB2-BD59-A6C34878D82A}">
                    <a16:rowId xmlns:a16="http://schemas.microsoft.com/office/drawing/2014/main" val="3620549699"/>
                  </a:ext>
                </a:extLst>
              </a:tr>
              <a:tr h="370840">
                <a:tc>
                  <a:txBody>
                    <a:bodyPr/>
                    <a:lstStyle/>
                    <a:p>
                      <a:r>
                        <a:rPr kumimoji="1" lang="ja-JP" altLang="en-US" sz="1400" dirty="0" smtClean="0"/>
                        <a:t>類似計算</a:t>
                      </a:r>
                      <a:r>
                        <a:rPr kumimoji="1" lang="en-US" altLang="ja-JP" sz="1400" dirty="0" smtClean="0"/>
                        <a:t>[s]</a:t>
                      </a:r>
                      <a:endParaRPr kumimoji="1" lang="ja-JP" altLang="en-US" sz="1400" dirty="0"/>
                    </a:p>
                  </a:txBody>
                  <a:tcPr>
                    <a:lnR w="12700" cap="flat" cmpd="sng" algn="ctr">
                      <a:solidFill>
                        <a:schemeClr val="accent2"/>
                      </a:solidFill>
                      <a:prstDash val="solid"/>
                      <a:round/>
                      <a:headEnd type="none" w="med" len="med"/>
                      <a:tailEnd type="none" w="med" len="med"/>
                    </a:lnR>
                  </a:tcPr>
                </a:tc>
                <a:tc>
                  <a:txBody>
                    <a:bodyPr/>
                    <a:lstStyle/>
                    <a:p>
                      <a:pPr algn="r"/>
                      <a:r>
                        <a:rPr kumimoji="1" lang="en-US" altLang="ja-JP" sz="1800" dirty="0" smtClean="0"/>
                        <a:t>5.5  </a:t>
                      </a:r>
                      <a:endParaRPr kumimoji="1" lang="ja-JP" altLang="en-US" sz="1800" dirty="0"/>
                    </a:p>
                  </a:txBody>
                  <a:tcPr>
                    <a:lnL w="12700" cap="flat" cmpd="sng" algn="ctr">
                      <a:solidFill>
                        <a:schemeClr val="accent2"/>
                      </a:solidFill>
                      <a:prstDash val="solid"/>
                      <a:round/>
                      <a:headEnd type="none" w="med" len="med"/>
                      <a:tailEnd type="none" w="med" len="med"/>
                    </a:lnL>
                  </a:tcPr>
                </a:tc>
                <a:tc>
                  <a:txBody>
                    <a:bodyPr/>
                    <a:lstStyle/>
                    <a:p>
                      <a:pPr algn="r"/>
                      <a:r>
                        <a:rPr kumimoji="1" lang="en-US" altLang="ja-JP" sz="1800" dirty="0" smtClean="0"/>
                        <a:t>5.1 </a:t>
                      </a:r>
                      <a:endParaRPr kumimoji="1" lang="ja-JP" altLang="en-US" sz="1800" dirty="0"/>
                    </a:p>
                  </a:txBody>
                  <a:tcPr/>
                </a:tc>
                <a:tc>
                  <a:txBody>
                    <a:bodyPr/>
                    <a:lstStyle/>
                    <a:p>
                      <a:pPr algn="r"/>
                      <a:r>
                        <a:rPr kumimoji="1" lang="en-US" altLang="ja-JP" sz="1800" dirty="0" smtClean="0"/>
                        <a:t>1.1 </a:t>
                      </a:r>
                      <a:endParaRPr kumimoji="1" lang="ja-JP" altLang="en-US" sz="1800" dirty="0"/>
                    </a:p>
                  </a:txBody>
                  <a:tcPr/>
                </a:tc>
                <a:tc>
                  <a:txBody>
                    <a:bodyPr/>
                    <a:lstStyle/>
                    <a:p>
                      <a:pPr algn="r"/>
                      <a:r>
                        <a:rPr kumimoji="1" lang="en-US" altLang="ja-JP" sz="1800" dirty="0" smtClean="0"/>
                        <a:t>1.1 </a:t>
                      </a:r>
                      <a:endParaRPr kumimoji="1" lang="ja-JP" altLang="en-US" sz="1800" dirty="0"/>
                    </a:p>
                  </a:txBody>
                  <a:tcPr/>
                </a:tc>
                <a:tc>
                  <a:txBody>
                    <a:bodyPr/>
                    <a:lstStyle/>
                    <a:p>
                      <a:pPr algn="r"/>
                      <a:r>
                        <a:rPr kumimoji="1" lang="en-US" altLang="ja-JP" sz="1800" dirty="0" smtClean="0"/>
                        <a:t>1.6 </a:t>
                      </a:r>
                      <a:endParaRPr kumimoji="1" lang="ja-JP" altLang="en-US" sz="1800" dirty="0"/>
                    </a:p>
                  </a:txBody>
                  <a:tcPr/>
                </a:tc>
                <a:tc>
                  <a:txBody>
                    <a:bodyPr/>
                    <a:lstStyle/>
                    <a:p>
                      <a:pPr algn="r"/>
                      <a:r>
                        <a:rPr kumimoji="1" lang="en-US" altLang="ja-JP" sz="1800" dirty="0" smtClean="0"/>
                        <a:t>1.1 </a:t>
                      </a:r>
                      <a:endParaRPr kumimoji="1" lang="ja-JP" altLang="en-US" sz="1800" dirty="0"/>
                    </a:p>
                  </a:txBody>
                  <a:tcPr/>
                </a:tc>
                <a:tc>
                  <a:txBody>
                    <a:bodyPr/>
                    <a:lstStyle/>
                    <a:p>
                      <a:pPr algn="r"/>
                      <a:r>
                        <a:rPr kumimoji="1" lang="en-US" altLang="ja-JP" sz="1800" dirty="0" smtClean="0"/>
                        <a:t>1.1</a:t>
                      </a:r>
                      <a:endParaRPr kumimoji="1" lang="ja-JP" altLang="en-US" sz="1800" dirty="0"/>
                    </a:p>
                  </a:txBody>
                  <a:tcPr>
                    <a:lnR w="12700" cap="flat" cmpd="sng" algn="ctr">
                      <a:solidFill>
                        <a:schemeClr val="accent2"/>
                      </a:solidFill>
                      <a:prstDash val="solid"/>
                      <a:round/>
                      <a:headEnd type="none" w="med" len="med"/>
                      <a:tailEnd type="none" w="med" len="med"/>
                    </a:lnR>
                  </a:tcPr>
                </a:tc>
                <a:tc>
                  <a:txBody>
                    <a:bodyPr/>
                    <a:lstStyle/>
                    <a:p>
                      <a:pPr algn="r"/>
                      <a:r>
                        <a:rPr kumimoji="1" lang="en-US" altLang="ja-JP" sz="1800" dirty="0" smtClean="0"/>
                        <a:t>497.5</a:t>
                      </a:r>
                      <a:endParaRPr kumimoji="1" lang="ja-JP" altLang="en-US" sz="1800" dirty="0"/>
                    </a:p>
                  </a:txBody>
                  <a:tcPr>
                    <a:lnL w="12700" cap="flat" cmpd="sng" algn="ctr">
                      <a:solidFill>
                        <a:schemeClr val="accent2"/>
                      </a:solidFill>
                      <a:prstDash val="solid"/>
                      <a:round/>
                      <a:headEnd type="none" w="med" len="med"/>
                      <a:tailEnd type="none" w="med" len="med"/>
                    </a:lnL>
                  </a:tcPr>
                </a:tc>
                <a:tc>
                  <a:txBody>
                    <a:bodyPr/>
                    <a:lstStyle/>
                    <a:p>
                      <a:pPr algn="r"/>
                      <a:r>
                        <a:rPr kumimoji="1" lang="en-US" altLang="ja-JP" sz="1800" dirty="0" smtClean="0"/>
                        <a:t>538.1</a:t>
                      </a:r>
                      <a:endParaRPr kumimoji="1" lang="ja-JP" altLang="en-US" sz="1800" dirty="0"/>
                    </a:p>
                  </a:txBody>
                  <a:tcPr/>
                </a:tc>
                <a:extLst>
                  <a:ext uri="{0D108BD9-81ED-4DB2-BD59-A6C34878D82A}">
                    <a16:rowId xmlns:a16="http://schemas.microsoft.com/office/drawing/2014/main" val="1033772908"/>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
        <p:nvSpPr>
          <p:cNvPr id="6" name="角丸四角形 5"/>
          <p:cNvSpPr/>
          <p:nvPr/>
        </p:nvSpPr>
        <p:spPr>
          <a:xfrm>
            <a:off x="219075" y="3724275"/>
            <a:ext cx="8791575" cy="258445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ja-JP" altLang="en-US" sz="2400" kern="0" dirty="0" smtClean="0">
                <a:solidFill>
                  <a:srgbClr val="0C0C0C">
                    <a:lumMod val="90000"/>
                    <a:lumOff val="10000"/>
                  </a:srgbClr>
                </a:solidFill>
                <a:latin typeface="+mj-lt"/>
                <a:ea typeface="+mj-ea"/>
              </a:rPr>
              <a:t>生成速度 </a:t>
            </a:r>
            <a:r>
              <a:rPr lang="en-US" altLang="ja-JP" sz="2400" kern="0" dirty="0" smtClean="0">
                <a:solidFill>
                  <a:srgbClr val="0C0C0C">
                    <a:lumMod val="90000"/>
                    <a:lumOff val="10000"/>
                  </a:srgbClr>
                </a:solidFill>
                <a:latin typeface="+mj-lt"/>
                <a:ea typeface="+mj-ea"/>
              </a:rPr>
              <a:t>	</a:t>
            </a:r>
            <a:r>
              <a:rPr lang="en-US" altLang="ja-JP" sz="2400" kern="0" dirty="0" err="1" smtClean="0">
                <a:solidFill>
                  <a:srgbClr val="0C0C0C">
                    <a:lumMod val="90000"/>
                    <a:lumOff val="10000"/>
                  </a:srgbClr>
                </a:solidFill>
                <a:ea typeface="+mj-ea"/>
              </a:rPr>
              <a:t>BoW</a:t>
            </a:r>
            <a:r>
              <a:rPr lang="ja-JP" altLang="en-US" sz="2400" kern="0" dirty="0" smtClean="0">
                <a:solidFill>
                  <a:srgbClr val="0C0C0C">
                    <a:lumMod val="90000"/>
                    <a:lumOff val="10000"/>
                  </a:srgbClr>
                </a:solidFill>
                <a:ea typeface="+mj-ea"/>
              </a:rPr>
              <a:t> 最速，</a:t>
            </a:r>
            <a:r>
              <a:rPr lang="en-US" altLang="ja-JP" sz="2400" kern="0" dirty="0" smtClean="0">
                <a:solidFill>
                  <a:srgbClr val="0C0C0C">
                    <a:lumMod val="90000"/>
                    <a:lumOff val="10000"/>
                  </a:srgbClr>
                </a:solidFill>
                <a:ea typeface="+mj-ea"/>
              </a:rPr>
              <a:t>TF-IDF</a:t>
            </a:r>
            <a:r>
              <a:rPr lang="ja-JP" altLang="en-US" sz="2400" kern="0" dirty="0" err="1" smtClean="0">
                <a:solidFill>
                  <a:srgbClr val="0C0C0C">
                    <a:lumMod val="90000"/>
                    <a:lumOff val="10000"/>
                  </a:srgbClr>
                </a:solidFill>
                <a:ea typeface="+mj-ea"/>
              </a:rPr>
              <a:t>，</a:t>
            </a:r>
            <a:r>
              <a:rPr lang="en-US" altLang="ja-JP" sz="2400" kern="0" dirty="0" smtClean="0">
                <a:solidFill>
                  <a:srgbClr val="0C0C0C">
                    <a:lumMod val="90000"/>
                    <a:lumOff val="10000"/>
                  </a:srgbClr>
                </a:solidFill>
                <a:ea typeface="+mj-ea"/>
              </a:rPr>
              <a:t>LSA</a:t>
            </a:r>
            <a:r>
              <a:rPr lang="ja-JP" altLang="en-US" sz="2400" kern="0" dirty="0" smtClean="0">
                <a:solidFill>
                  <a:srgbClr val="0C0C0C">
                    <a:lumMod val="90000"/>
                    <a:lumOff val="10000"/>
                  </a:srgbClr>
                </a:solidFill>
                <a:ea typeface="+mj-ea"/>
              </a:rPr>
              <a:t> 高速</a:t>
            </a:r>
            <a:endParaRPr lang="en-US" altLang="ja-JP" sz="2400" kern="0" dirty="0" smtClean="0">
              <a:solidFill>
                <a:srgbClr val="0C0C0C">
                  <a:lumMod val="90000"/>
                  <a:lumOff val="10000"/>
                </a:srgbClr>
              </a:solidFill>
              <a:ea typeface="+mj-ea"/>
            </a:endParaRPr>
          </a:p>
          <a:p>
            <a:pPr>
              <a:spcBef>
                <a:spcPct val="20000"/>
              </a:spcBef>
            </a:pPr>
            <a:r>
              <a:rPr lang="en-US" altLang="ja-JP" sz="2400" kern="0" dirty="0">
                <a:solidFill>
                  <a:srgbClr val="0C0C0C">
                    <a:lumMod val="90000"/>
                    <a:lumOff val="10000"/>
                  </a:srgbClr>
                </a:solidFill>
                <a:ea typeface="+mj-ea"/>
              </a:rPr>
              <a:t>	</a:t>
            </a:r>
            <a:r>
              <a:rPr lang="en-US" altLang="ja-JP" sz="2400" kern="0" dirty="0" smtClean="0">
                <a:solidFill>
                  <a:srgbClr val="0C0C0C">
                    <a:lumMod val="90000"/>
                    <a:lumOff val="10000"/>
                  </a:srgbClr>
                </a:solidFill>
                <a:ea typeface="+mj-ea"/>
              </a:rPr>
              <a:t>	</a:t>
            </a:r>
            <a:r>
              <a:rPr lang="ja-JP" altLang="en-US" sz="2400" kern="0" dirty="0">
                <a:solidFill>
                  <a:srgbClr val="0C0C0C">
                    <a:lumMod val="90000"/>
                    <a:lumOff val="10000"/>
                  </a:srgbClr>
                </a:solidFill>
              </a:rPr>
              <a:t>学習を行う手法</a:t>
            </a:r>
            <a:r>
              <a:rPr lang="ja-JP" altLang="en-US" sz="2400" kern="0" dirty="0" smtClean="0">
                <a:solidFill>
                  <a:srgbClr val="0C0C0C">
                    <a:lumMod val="90000"/>
                    <a:lumOff val="10000"/>
                  </a:srgbClr>
                </a:solidFill>
              </a:rPr>
              <a:t>は低速で </a:t>
            </a:r>
            <a:r>
              <a:rPr lang="en-US" altLang="ja-JP" sz="2400" kern="0" dirty="0" err="1" smtClean="0">
                <a:solidFill>
                  <a:srgbClr val="0C0C0C">
                    <a:lumMod val="90000"/>
                    <a:lumOff val="10000"/>
                  </a:srgbClr>
                </a:solidFill>
              </a:rPr>
              <a:t>FastText</a:t>
            </a:r>
            <a:r>
              <a:rPr lang="en-US" altLang="ja-JP" sz="2400" kern="0" dirty="0" smtClean="0">
                <a:solidFill>
                  <a:srgbClr val="0C0C0C">
                    <a:lumMod val="90000"/>
                    <a:lumOff val="10000"/>
                  </a:srgbClr>
                </a:solidFill>
              </a:rPr>
              <a:t> </a:t>
            </a:r>
            <a:r>
              <a:rPr lang="ja-JP" altLang="en-US" sz="2400" kern="0" dirty="0">
                <a:solidFill>
                  <a:srgbClr val="0C0C0C">
                    <a:lumMod val="90000"/>
                    <a:lumOff val="10000"/>
                  </a:srgbClr>
                </a:solidFill>
              </a:rPr>
              <a:t>非常に低速</a:t>
            </a:r>
            <a:endParaRPr lang="en-US" altLang="ja-JP" sz="2400" kern="0" dirty="0">
              <a:solidFill>
                <a:srgbClr val="0C0C0C">
                  <a:lumMod val="90000"/>
                  <a:lumOff val="10000"/>
                </a:srgbClr>
              </a:solidFill>
            </a:endParaRPr>
          </a:p>
          <a:p>
            <a:pPr>
              <a:spcBef>
                <a:spcPct val="20000"/>
              </a:spcBef>
            </a:pPr>
            <a:r>
              <a:rPr lang="en-US" altLang="ja-JP" sz="2400" kern="0" dirty="0" smtClean="0">
                <a:solidFill>
                  <a:srgbClr val="0C0C0C">
                    <a:lumMod val="90000"/>
                    <a:lumOff val="10000"/>
                  </a:srgbClr>
                </a:solidFill>
              </a:rPr>
              <a:t>		Word2Vec</a:t>
            </a:r>
            <a:r>
              <a:rPr lang="ja-JP" altLang="en-US" sz="2400" kern="0" dirty="0" smtClean="0">
                <a:solidFill>
                  <a:srgbClr val="0C0C0C">
                    <a:lumMod val="90000"/>
                    <a:lumOff val="10000"/>
                  </a:srgbClr>
                </a:solidFill>
              </a:rPr>
              <a:t>は学習を行う中では高速</a:t>
            </a:r>
            <a:r>
              <a:rPr lang="en-US" altLang="ja-JP" sz="2400" kern="0" dirty="0">
                <a:solidFill>
                  <a:srgbClr val="0C0C0C">
                    <a:lumMod val="90000"/>
                    <a:lumOff val="10000"/>
                  </a:srgbClr>
                </a:solidFill>
              </a:rPr>
              <a:t/>
            </a:r>
            <a:br>
              <a:rPr lang="en-US" altLang="ja-JP" sz="2400" kern="0" dirty="0">
                <a:solidFill>
                  <a:srgbClr val="0C0C0C">
                    <a:lumMod val="90000"/>
                    <a:lumOff val="10000"/>
                  </a:srgbClr>
                </a:solidFill>
              </a:rPr>
            </a:br>
            <a:r>
              <a:rPr lang="en-US" altLang="ja-JP" sz="2400" kern="0" dirty="0" smtClean="0">
                <a:solidFill>
                  <a:srgbClr val="0C0C0C">
                    <a:lumMod val="90000"/>
                    <a:lumOff val="10000"/>
                  </a:srgbClr>
                </a:solidFill>
              </a:rPr>
              <a:t>		</a:t>
            </a:r>
            <a:endParaRPr lang="en-US" altLang="ja-JP" sz="2400" kern="0" dirty="0" smtClean="0">
              <a:solidFill>
                <a:srgbClr val="0C0C0C">
                  <a:lumMod val="90000"/>
                  <a:lumOff val="10000"/>
                </a:srgbClr>
              </a:solidFill>
              <a:ea typeface="+mj-ea"/>
            </a:endParaRPr>
          </a:p>
          <a:p>
            <a:pPr>
              <a:spcBef>
                <a:spcPct val="20000"/>
              </a:spcBef>
            </a:pPr>
            <a:r>
              <a:rPr lang="ja-JP" altLang="en-US" sz="2400" kern="0" dirty="0" smtClean="0">
                <a:solidFill>
                  <a:srgbClr val="0C0C0C">
                    <a:lumMod val="90000"/>
                    <a:lumOff val="10000"/>
                  </a:srgbClr>
                </a:solidFill>
                <a:ea typeface="+mj-ea"/>
              </a:rPr>
              <a:t>類似計算 </a:t>
            </a:r>
            <a:r>
              <a:rPr lang="en-US" altLang="ja-JP" sz="2400" kern="0" dirty="0" smtClean="0">
                <a:solidFill>
                  <a:srgbClr val="0C0C0C">
                    <a:lumMod val="90000"/>
                    <a:lumOff val="10000"/>
                  </a:srgbClr>
                </a:solidFill>
                <a:ea typeface="+mj-ea"/>
              </a:rPr>
              <a:t>	</a:t>
            </a:r>
            <a:r>
              <a:rPr lang="ja-JP" altLang="en-US" sz="2400" kern="0" dirty="0" smtClean="0">
                <a:solidFill>
                  <a:srgbClr val="0C0C0C">
                    <a:lumMod val="90000"/>
                    <a:lumOff val="10000"/>
                  </a:srgbClr>
                </a:solidFill>
                <a:ea typeface="+mj-ea"/>
              </a:rPr>
              <a:t>次元圧縮を行う手法は速い</a:t>
            </a:r>
            <a:r>
              <a:rPr lang="en-US" altLang="ja-JP" sz="2400" kern="0" dirty="0" smtClean="0">
                <a:solidFill>
                  <a:srgbClr val="0C0C0C">
                    <a:lumMod val="90000"/>
                    <a:lumOff val="10000"/>
                  </a:srgbClr>
                </a:solidFill>
                <a:ea typeface="+mj-ea"/>
              </a:rPr>
              <a:t/>
            </a:r>
            <a:br>
              <a:rPr lang="en-US" altLang="ja-JP" sz="2400" kern="0" dirty="0" smtClean="0">
                <a:solidFill>
                  <a:srgbClr val="0C0C0C">
                    <a:lumMod val="90000"/>
                    <a:lumOff val="10000"/>
                  </a:srgbClr>
                </a:solidFill>
                <a:ea typeface="+mj-ea"/>
              </a:rPr>
            </a:br>
            <a:r>
              <a:rPr lang="en-US" altLang="ja-JP" sz="2400" kern="0" dirty="0" smtClean="0">
                <a:solidFill>
                  <a:srgbClr val="0C0C0C">
                    <a:lumMod val="90000"/>
                    <a:lumOff val="10000"/>
                  </a:srgbClr>
                </a:solidFill>
                <a:ea typeface="+mj-ea"/>
              </a:rPr>
              <a:t>		WMD</a:t>
            </a:r>
            <a:r>
              <a:rPr lang="ja-JP" altLang="en-US" sz="2400" kern="0" dirty="0" smtClean="0">
                <a:solidFill>
                  <a:srgbClr val="0C0C0C">
                    <a:lumMod val="90000"/>
                    <a:lumOff val="10000"/>
                  </a:srgbClr>
                </a:solidFill>
                <a:ea typeface="+mj-ea"/>
              </a:rPr>
              <a:t> は非常に低速</a:t>
            </a:r>
            <a:endParaRPr lang="en-US" altLang="ja-JP" sz="2400" kern="0" dirty="0" smtClean="0">
              <a:solidFill>
                <a:srgbClr val="0C0C0C">
                  <a:lumMod val="90000"/>
                  <a:lumOff val="10000"/>
                </a:srgbClr>
              </a:solidFill>
              <a:ea typeface="+mj-ea"/>
            </a:endParaRPr>
          </a:p>
        </p:txBody>
      </p:sp>
    </p:spTree>
    <p:extLst>
      <p:ext uri="{BB962C8B-B14F-4D97-AF65-F5344CB8AC3E}">
        <p14:creationId xmlns:p14="http://schemas.microsoft.com/office/powerpoint/2010/main" val="3837846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リサーチクエスチョンへの回答</a:t>
            </a:r>
            <a:endParaRPr kumimoji="1" lang="ja-JP" altLang="en-US" dirty="0"/>
          </a:p>
        </p:txBody>
      </p:sp>
      <p:sp>
        <p:nvSpPr>
          <p:cNvPr id="3" name="コンテンツ プレースホルダー 2"/>
          <p:cNvSpPr>
            <a:spLocks noGrp="1"/>
          </p:cNvSpPr>
          <p:nvPr>
            <p:ph idx="1"/>
          </p:nvPr>
        </p:nvSpPr>
        <p:spPr>
          <a:xfrm>
            <a:off x="457200" y="1600200"/>
            <a:ext cx="8229600" cy="4708525"/>
          </a:xfrm>
        </p:spPr>
        <p:txBody>
          <a:bodyPr>
            <a:normAutofit/>
          </a:bodyPr>
          <a:lstStyle/>
          <a:p>
            <a:pPr>
              <a:spcBef>
                <a:spcPts val="0"/>
              </a:spcBef>
              <a:spcAft>
                <a:spcPts val="600"/>
              </a:spcAft>
            </a:pPr>
            <a:r>
              <a:rPr kumimoji="1" lang="en-US" altLang="ja-JP" dirty="0" smtClean="0"/>
              <a:t>RQ1</a:t>
            </a:r>
            <a:r>
              <a:rPr kumimoji="1" lang="ja-JP" altLang="en-US" dirty="0" smtClean="0"/>
              <a:t>：ベクトル表現による再現率の変化</a:t>
            </a:r>
            <a:endParaRPr kumimoji="1" lang="en-US" altLang="ja-JP" dirty="0" smtClean="0"/>
          </a:p>
          <a:p>
            <a:pPr lvl="1">
              <a:spcBef>
                <a:spcPts val="0"/>
              </a:spcBef>
              <a:spcAft>
                <a:spcPts val="600"/>
              </a:spcAft>
            </a:pPr>
            <a:r>
              <a:rPr lang="ja-JP" altLang="en-US" dirty="0"/>
              <a:t>次元</a:t>
            </a:r>
            <a:r>
              <a:rPr lang="ja-JP" altLang="en-US" dirty="0" smtClean="0"/>
              <a:t>圧縮により</a:t>
            </a:r>
            <a:r>
              <a:rPr lang="en-US" altLang="ja-JP" dirty="0" smtClean="0"/>
              <a:t>BoW </a:t>
            </a:r>
            <a:r>
              <a:rPr lang="ja-JP" altLang="en-US" dirty="0"/>
              <a:t>より再現率は</a:t>
            </a:r>
            <a:r>
              <a:rPr lang="ja-JP" altLang="en-US" dirty="0" smtClean="0"/>
              <a:t>上昇</a:t>
            </a:r>
            <a:endParaRPr lang="en-US" altLang="ja-JP" dirty="0" smtClean="0"/>
          </a:p>
          <a:p>
            <a:pPr lvl="1">
              <a:spcBef>
                <a:spcPts val="0"/>
              </a:spcBef>
              <a:spcAft>
                <a:spcPts val="600"/>
              </a:spcAft>
            </a:pPr>
            <a:r>
              <a:rPr lang="en-US" altLang="ja-JP" dirty="0" smtClean="0"/>
              <a:t>BoW</a:t>
            </a:r>
            <a:r>
              <a:rPr lang="ja-JP" altLang="en-US" dirty="0" smtClean="0"/>
              <a:t>も単純な手法であるが十分高い再現率</a:t>
            </a:r>
            <a:endParaRPr lang="en-US" altLang="ja-JP" dirty="0" smtClean="0"/>
          </a:p>
          <a:p>
            <a:pPr>
              <a:spcBef>
                <a:spcPts val="0"/>
              </a:spcBef>
              <a:spcAft>
                <a:spcPts val="600"/>
              </a:spcAft>
            </a:pPr>
            <a:r>
              <a:rPr lang="en-US" altLang="ja-JP" dirty="0" smtClean="0"/>
              <a:t>RQ2</a:t>
            </a:r>
            <a:r>
              <a:rPr lang="ja-JP" altLang="en-US" dirty="0" err="1" smtClean="0"/>
              <a:t>，</a:t>
            </a:r>
            <a:r>
              <a:rPr lang="en-US" altLang="ja-JP" dirty="0" smtClean="0"/>
              <a:t>RQ3</a:t>
            </a:r>
            <a:r>
              <a:rPr lang="ja-JP" altLang="en-US" dirty="0" smtClean="0"/>
              <a:t>：距離尺度による類似度の変化</a:t>
            </a:r>
            <a:endParaRPr kumimoji="1" lang="en-US" altLang="ja-JP" dirty="0" smtClean="0"/>
          </a:p>
          <a:p>
            <a:pPr lvl="1">
              <a:spcBef>
                <a:spcPts val="0"/>
              </a:spcBef>
              <a:spcAft>
                <a:spcPts val="600"/>
              </a:spcAft>
            </a:pPr>
            <a:r>
              <a:rPr lang="en-US" altLang="ja-JP" dirty="0" smtClean="0"/>
              <a:t>WMD </a:t>
            </a:r>
            <a:r>
              <a:rPr lang="ja-JP" altLang="en-US" dirty="0" smtClean="0"/>
              <a:t>がコサイン</a:t>
            </a:r>
            <a:r>
              <a:rPr lang="ja-JP" altLang="en-US" dirty="0"/>
              <a:t>類似度に</a:t>
            </a:r>
            <a:r>
              <a:rPr lang="ja-JP" altLang="en-US" dirty="0" smtClean="0"/>
              <a:t>比べてコードクローンと</a:t>
            </a:r>
            <a:r>
              <a:rPr lang="en-US" altLang="ja-JP" dirty="0" smtClean="0"/>
              <a:t/>
            </a:r>
            <a:br>
              <a:rPr lang="en-US" altLang="ja-JP" dirty="0" smtClean="0"/>
            </a:br>
            <a:r>
              <a:rPr lang="en-US" altLang="ja-JP" dirty="0" smtClean="0"/>
              <a:t>false</a:t>
            </a:r>
            <a:r>
              <a:rPr lang="ja-JP" altLang="en-US" dirty="0" smtClean="0"/>
              <a:t> </a:t>
            </a:r>
            <a:r>
              <a:rPr lang="en-US" altLang="ja-JP" dirty="0" smtClean="0"/>
              <a:t>positive</a:t>
            </a:r>
            <a:r>
              <a:rPr lang="ja-JP" altLang="en-US" dirty="0" smtClean="0"/>
              <a:t> をよく判別</a:t>
            </a:r>
            <a:endParaRPr lang="en-US" altLang="ja-JP" dirty="0" smtClean="0"/>
          </a:p>
          <a:p>
            <a:pPr>
              <a:spcBef>
                <a:spcPts val="0"/>
              </a:spcBef>
              <a:spcAft>
                <a:spcPts val="600"/>
              </a:spcAft>
            </a:pPr>
            <a:r>
              <a:rPr kumimoji="1" lang="en-US" altLang="ja-JP" dirty="0" smtClean="0"/>
              <a:t>RQ4</a:t>
            </a:r>
            <a:r>
              <a:rPr kumimoji="1" lang="ja-JP" altLang="en-US" dirty="0" smtClean="0"/>
              <a:t>：計算速度</a:t>
            </a:r>
            <a:endParaRPr kumimoji="1" lang="en-US" altLang="ja-JP" dirty="0" smtClean="0"/>
          </a:p>
          <a:p>
            <a:pPr lvl="1">
              <a:spcBef>
                <a:spcPts val="0"/>
              </a:spcBef>
              <a:spcAft>
                <a:spcPts val="600"/>
              </a:spcAft>
            </a:pPr>
            <a:r>
              <a:rPr lang="ja-JP" altLang="en-US" dirty="0" smtClean="0"/>
              <a:t>機械</a:t>
            </a:r>
            <a:r>
              <a:rPr lang="ja-JP" altLang="en-US" dirty="0"/>
              <a:t>学習を</a:t>
            </a:r>
            <a:r>
              <a:rPr lang="ja-JP" altLang="en-US" dirty="0" smtClean="0"/>
              <a:t>行う中では </a:t>
            </a:r>
            <a:r>
              <a:rPr lang="en-US" altLang="ja-JP" dirty="0" smtClean="0"/>
              <a:t>Word2Vec</a:t>
            </a:r>
            <a:r>
              <a:rPr lang="ja-JP" altLang="en-US" dirty="0" smtClean="0"/>
              <a:t> が最速</a:t>
            </a:r>
            <a:endParaRPr lang="en-US" altLang="ja-JP" dirty="0" smtClean="0"/>
          </a:p>
          <a:p>
            <a:pPr lvl="1">
              <a:spcBef>
                <a:spcPts val="0"/>
              </a:spcBef>
              <a:spcAft>
                <a:spcPts val="600"/>
              </a:spcAft>
            </a:pPr>
            <a:r>
              <a:rPr lang="en-US" altLang="ja-JP" dirty="0" smtClean="0"/>
              <a:t>WMD </a:t>
            </a:r>
            <a:r>
              <a:rPr lang="ja-JP" altLang="en-US" dirty="0"/>
              <a:t>の計算は非常</a:t>
            </a:r>
            <a:r>
              <a:rPr lang="ja-JP" altLang="en-US" dirty="0" smtClean="0"/>
              <a:t>に</a:t>
            </a:r>
            <a:r>
              <a:rPr lang="ja-JP" altLang="en-US" dirty="0"/>
              <a:t>低速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2716615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a:t>
            </a:r>
            <a:r>
              <a:rPr lang="ja-JP" altLang="en-US" dirty="0"/>
              <a:t>クローン</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400" dirty="0" smtClean="0"/>
              <a:t>ソースコードの</a:t>
            </a:r>
            <a:r>
              <a:rPr kumimoji="1" lang="ja-JP" altLang="en-US" sz="2400" dirty="0" smtClean="0"/>
              <a:t>同一あるいは類似した部分を持つコード片</a:t>
            </a:r>
            <a:endParaRPr kumimoji="1" lang="en-US" altLang="ja-JP" sz="2400" dirty="0" smtClean="0"/>
          </a:p>
          <a:p>
            <a:pPr marL="457200" lvl="1" indent="0">
              <a:buNone/>
            </a:pPr>
            <a:r>
              <a:rPr kumimoji="1" lang="ja-JP" altLang="en-US" dirty="0" smtClean="0"/>
              <a:t>ソフトウェアの保守を困難にする大きな要因</a:t>
            </a:r>
            <a:endParaRPr kumimoji="1"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16" name="正方形/長方形 15"/>
          <p:cNvSpPr/>
          <p:nvPr/>
        </p:nvSpPr>
        <p:spPr>
          <a:xfrm>
            <a:off x="3581525" y="5769782"/>
            <a:ext cx="2090306" cy="427595"/>
          </a:xfrm>
          <a:prstGeom prst="rect">
            <a:avLst/>
          </a:prstGeom>
          <a:solidFill>
            <a:schemeClr val="accent2">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b"/>
          <a:lstStyle/>
          <a:p>
            <a:pPr algn="ctr"/>
            <a:r>
              <a:rPr kumimoji="1" lang="ja-JP" altLang="en-US" sz="2000" dirty="0" smtClean="0"/>
              <a:t>コードクローン</a:t>
            </a:r>
            <a:endParaRPr kumimoji="1" lang="ja-JP" altLang="en-US" sz="2000" dirty="0"/>
          </a:p>
        </p:txBody>
      </p:sp>
      <p:grpSp>
        <p:nvGrpSpPr>
          <p:cNvPr id="31" name="グループ化 30"/>
          <p:cNvGrpSpPr/>
          <p:nvPr/>
        </p:nvGrpSpPr>
        <p:grpSpPr>
          <a:xfrm>
            <a:off x="2922167" y="3881896"/>
            <a:ext cx="3292577" cy="1580036"/>
            <a:chOff x="2705144" y="3703164"/>
            <a:chExt cx="3292577" cy="1580036"/>
          </a:xfrm>
        </p:grpSpPr>
        <p:grpSp>
          <p:nvGrpSpPr>
            <p:cNvPr id="30" name="グループ化 29"/>
            <p:cNvGrpSpPr/>
            <p:nvPr/>
          </p:nvGrpSpPr>
          <p:grpSpPr>
            <a:xfrm>
              <a:off x="2705144" y="3703164"/>
              <a:ext cx="3292577" cy="1580036"/>
              <a:chOff x="2705144" y="3703164"/>
              <a:chExt cx="3292577" cy="1580036"/>
            </a:xfrm>
          </p:grpSpPr>
          <p:sp>
            <p:nvSpPr>
              <p:cNvPr id="13" name="メモ 12"/>
              <p:cNvSpPr/>
              <p:nvPr/>
            </p:nvSpPr>
            <p:spPr>
              <a:xfrm rot="10800000">
                <a:off x="4672732" y="3703164"/>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7" name="メモ 6"/>
              <p:cNvSpPr/>
              <p:nvPr/>
            </p:nvSpPr>
            <p:spPr>
              <a:xfrm rot="10800000">
                <a:off x="2705144" y="3703164"/>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grpSp>
        <p:sp>
          <p:nvSpPr>
            <p:cNvPr id="11" name="Freeform 13"/>
            <p:cNvSpPr>
              <a:spLocks/>
            </p:cNvSpPr>
            <p:nvPr/>
          </p:nvSpPr>
          <p:spPr bwMode="auto">
            <a:xfrm>
              <a:off x="2901323"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4" name="Freeform 13"/>
            <p:cNvSpPr>
              <a:spLocks/>
            </p:cNvSpPr>
            <p:nvPr/>
          </p:nvSpPr>
          <p:spPr bwMode="auto">
            <a:xfrm>
              <a:off x="4865517"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5" name="Freeform 13"/>
            <p:cNvSpPr>
              <a:spLocks/>
            </p:cNvSpPr>
            <p:nvPr/>
          </p:nvSpPr>
          <p:spPr bwMode="auto">
            <a:xfrm>
              <a:off x="4865516" y="4552489"/>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a:solidFill>
                <a:schemeClr val="tx1">
                  <a:lumMod val="90000"/>
                  <a:lumOff val="10000"/>
                </a:schemeClr>
              </a:solidFill>
              <a:headEnd/>
              <a:tailEnd/>
            </a:ln>
          </p:spPr>
          <p:style>
            <a:lnRef idx="2">
              <a:schemeClr val="accent4">
                <a:shade val="50000"/>
              </a:schemeClr>
            </a:lnRef>
            <a:fillRef idx="1">
              <a:schemeClr val="accent4"/>
            </a:fillRef>
            <a:effectRef idx="0">
              <a:schemeClr val="accent4"/>
            </a:effectRef>
            <a:fontRef idx="minor">
              <a:schemeClr val="lt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grpSp>
      <p:cxnSp>
        <p:nvCxnSpPr>
          <p:cNvPr id="22" name="直線矢印コネクタ 21"/>
          <p:cNvCxnSpPr>
            <a:stCxn id="16" idx="0"/>
          </p:cNvCxnSpPr>
          <p:nvPr/>
        </p:nvCxnSpPr>
        <p:spPr>
          <a:xfrm flipV="1">
            <a:off x="4626678" y="5144604"/>
            <a:ext cx="920043" cy="62517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8" name="直線矢印コネクタ 17"/>
          <p:cNvCxnSpPr>
            <a:stCxn id="16" idx="0"/>
          </p:cNvCxnSpPr>
          <p:nvPr/>
        </p:nvCxnSpPr>
        <p:spPr>
          <a:xfrm flipH="1" flipV="1">
            <a:off x="3581526" y="4519426"/>
            <a:ext cx="1045152" cy="1250356"/>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直線矢印コネクタ 19"/>
          <p:cNvCxnSpPr>
            <a:stCxn id="16" idx="0"/>
          </p:cNvCxnSpPr>
          <p:nvPr/>
        </p:nvCxnSpPr>
        <p:spPr>
          <a:xfrm flipV="1">
            <a:off x="4626678" y="4393442"/>
            <a:ext cx="405073" cy="137634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707761716"/>
      </p:ext>
    </p:extLst>
  </p:cSld>
  <p:clrMapOvr>
    <a:masterClrMapping/>
  </p:clrMapOvr>
  <mc:AlternateContent xmlns:mc="http://schemas.openxmlformats.org/markup-compatibility/2006" xmlns:p14="http://schemas.microsoft.com/office/powerpoint/2010/main">
    <mc:Choice Requires="p14">
      <p:transition spd="slow" p14:dur="2000" advTm="18082"/>
    </mc:Choice>
    <mc:Fallback xmlns="">
      <p:transition spd="slow" advTm="1808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調査結果に対する考察</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en-US" altLang="ja-JP" dirty="0" smtClean="0"/>
              <a:t>RQ2</a:t>
            </a:r>
            <a:r>
              <a:rPr kumimoji="1" lang="ja-JP" altLang="en-US" dirty="0" err="1" smtClean="0"/>
              <a:t>，</a:t>
            </a:r>
            <a:r>
              <a:rPr kumimoji="1" lang="en-US" altLang="ja-JP" dirty="0" smtClean="0"/>
              <a:t>RQ3</a:t>
            </a:r>
            <a:r>
              <a:rPr kumimoji="1" lang="ja-JP" altLang="en-US" dirty="0" smtClean="0"/>
              <a:t>より</a:t>
            </a:r>
            <a:r>
              <a:rPr kumimoji="1" lang="en-US" altLang="ja-JP" dirty="0" smtClean="0"/>
              <a:t>WMD</a:t>
            </a:r>
            <a:r>
              <a:rPr kumimoji="1" lang="ja-JP" altLang="en-US" dirty="0" smtClean="0"/>
              <a:t>はコサイン類似度より</a:t>
            </a:r>
            <a:r>
              <a:rPr kumimoji="1" lang="en-US" altLang="ja-JP" dirty="0" smtClean="0"/>
              <a:t/>
            </a:r>
            <a:br>
              <a:rPr kumimoji="1" lang="en-US" altLang="ja-JP" dirty="0" smtClean="0"/>
            </a:br>
            <a:r>
              <a:rPr lang="ja-JP" altLang="en-US" dirty="0" smtClean="0"/>
              <a:t>コードクローンと</a:t>
            </a:r>
            <a:r>
              <a:rPr lang="en-US" altLang="ja-JP" dirty="0" smtClean="0"/>
              <a:t>false</a:t>
            </a:r>
            <a:r>
              <a:rPr lang="ja-JP" altLang="en-US" dirty="0" smtClean="0"/>
              <a:t> </a:t>
            </a:r>
            <a:r>
              <a:rPr lang="en-US" altLang="ja-JP" dirty="0" smtClean="0"/>
              <a:t>positive</a:t>
            </a:r>
            <a:r>
              <a:rPr lang="ja-JP" altLang="en-US" dirty="0" smtClean="0"/>
              <a:t> を判別</a:t>
            </a:r>
            <a:endParaRPr lang="en-US" altLang="ja-JP" dirty="0" smtClean="0"/>
          </a:p>
          <a:p>
            <a:r>
              <a:rPr kumimoji="1" lang="en-US" altLang="ja-JP" dirty="0" smtClean="0"/>
              <a:t>RQ4</a:t>
            </a:r>
            <a:r>
              <a:rPr kumimoji="1" lang="ja-JP" altLang="en-US" dirty="0" smtClean="0"/>
              <a:t>より</a:t>
            </a:r>
            <a:r>
              <a:rPr kumimoji="1" lang="en-US" altLang="ja-JP" dirty="0" smtClean="0"/>
              <a:t>WMD</a:t>
            </a:r>
            <a:r>
              <a:rPr kumimoji="1" lang="ja-JP" altLang="en-US" dirty="0" smtClean="0"/>
              <a:t>は非常に遅い</a:t>
            </a:r>
            <a:endParaRPr kumimoji="1" lang="en-US" altLang="ja-JP" dirty="0" smtClean="0"/>
          </a:p>
          <a:p>
            <a:pPr lvl="1"/>
            <a:r>
              <a:rPr lang="en-US" altLang="ja-JP" dirty="0" smtClean="0"/>
              <a:t>WMD</a:t>
            </a:r>
            <a:r>
              <a:rPr lang="ja-JP" altLang="en-US" dirty="0" smtClean="0"/>
              <a:t>をそのままクローン検出に適用は非現実的</a:t>
            </a:r>
            <a:endParaRPr lang="en-US" altLang="ja-JP" dirty="0" smtClean="0"/>
          </a:p>
          <a:p>
            <a:pPr lvl="1"/>
            <a:endParaRPr kumimoji="1" lang="en-US" altLang="ja-JP" dirty="0"/>
          </a:p>
          <a:p>
            <a:r>
              <a:rPr kumimoji="1" lang="ja-JP" altLang="en-US" dirty="0" smtClean="0"/>
              <a:t>異なる計算コストの手法を組み合わせた</a:t>
            </a:r>
            <a:r>
              <a:rPr kumimoji="1" lang="en-US" altLang="ja-JP" dirty="0" smtClean="0"/>
              <a:t/>
            </a:r>
            <a:br>
              <a:rPr kumimoji="1" lang="en-US" altLang="ja-JP" dirty="0" smtClean="0"/>
            </a:br>
            <a:r>
              <a:rPr kumimoji="1" lang="ja-JP" altLang="en-US" dirty="0" smtClean="0"/>
              <a:t>コードクローン検出手法を提案</a:t>
            </a:r>
            <a:endParaRPr kumimoji="1" lang="en-US" altLang="ja-JP" dirty="0" smtClean="0"/>
          </a:p>
          <a:p>
            <a:pPr lvl="1"/>
            <a:r>
              <a:rPr lang="en-US" altLang="ja-JP" dirty="0" smtClean="0"/>
              <a:t>WMD</a:t>
            </a:r>
            <a:r>
              <a:rPr lang="ja-JP" altLang="en-US" dirty="0" smtClean="0"/>
              <a:t>の計算の前に，</a:t>
            </a:r>
            <a:r>
              <a:rPr lang="en-US" altLang="ja-JP" dirty="0" smtClean="0"/>
              <a:t/>
            </a:r>
            <a:br>
              <a:rPr lang="en-US" altLang="ja-JP" dirty="0" smtClean="0"/>
            </a:br>
            <a:r>
              <a:rPr lang="ja-JP" altLang="en-US" dirty="0" smtClean="0"/>
              <a:t>計算コストの低い処理により計算対象を削減</a:t>
            </a:r>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5" name="下矢印 4"/>
          <p:cNvSpPr/>
          <p:nvPr/>
        </p:nvSpPr>
        <p:spPr>
          <a:xfrm>
            <a:off x="4085521" y="3599042"/>
            <a:ext cx="680170" cy="5135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023661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調査結果から考えられる</a:t>
            </a:r>
            <a:r>
              <a:rPr kumimoji="1" lang="en-US" altLang="ja-JP" dirty="0" smtClean="0"/>
              <a:t/>
            </a:r>
            <a:br>
              <a:rPr kumimoji="1" lang="en-US" altLang="ja-JP" dirty="0" smtClean="0"/>
            </a:br>
            <a:r>
              <a:rPr kumimoji="1" lang="ja-JP" altLang="en-US" dirty="0" smtClean="0"/>
              <a:t>コードクローン検出手法</a:t>
            </a:r>
            <a:endParaRPr kumimoji="1" lang="ja-JP" altLang="en-US" dirty="0"/>
          </a:p>
        </p:txBody>
      </p:sp>
      <p:sp>
        <p:nvSpPr>
          <p:cNvPr id="3" name="コンテンツ プレースホルダー 2"/>
          <p:cNvSpPr>
            <a:spLocks noGrp="1"/>
          </p:cNvSpPr>
          <p:nvPr>
            <p:ph idx="1"/>
          </p:nvPr>
        </p:nvSpPr>
        <p:spPr>
          <a:xfrm>
            <a:off x="457200" y="1600200"/>
            <a:ext cx="8229600" cy="3354951"/>
          </a:xfrm>
        </p:spPr>
        <p:txBody>
          <a:bodyPr>
            <a:normAutofit fontScale="62500" lnSpcReduction="20000"/>
          </a:bodyPr>
          <a:lstStyle/>
          <a:p>
            <a:pPr marL="514350" indent="-514350">
              <a:buFont typeface="+mj-lt"/>
              <a:buAutoNum type="arabicPeriod"/>
            </a:pPr>
            <a:r>
              <a:rPr kumimoji="1" lang="en-US" altLang="ja-JP" dirty="0" smtClean="0"/>
              <a:t>BoW</a:t>
            </a:r>
            <a:r>
              <a:rPr kumimoji="1" lang="ja-JP" altLang="en-US" dirty="0" smtClean="0"/>
              <a:t>を用いてベクトル化</a:t>
            </a:r>
            <a:endParaRPr kumimoji="1" lang="en-US" altLang="ja-JP" dirty="0" smtClean="0"/>
          </a:p>
          <a:p>
            <a:pPr marL="514350" indent="-514350">
              <a:buFont typeface="+mj-lt"/>
              <a:buAutoNum type="arabicPeriod"/>
            </a:pPr>
            <a:r>
              <a:rPr lang="ja-JP" altLang="en-US" dirty="0" smtClean="0"/>
              <a:t>クラスタリング手法のひとつである </a:t>
            </a:r>
            <a:r>
              <a:rPr lang="en-US" altLang="ja-JP" dirty="0" smtClean="0"/>
              <a:t>LSH</a:t>
            </a:r>
            <a:r>
              <a:rPr lang="ja-JP" altLang="en-US" dirty="0" smtClean="0"/>
              <a:t> を用いてクローン候補を作成</a:t>
            </a:r>
            <a:endParaRPr lang="en-US" altLang="ja-JP" dirty="0" smtClean="0"/>
          </a:p>
          <a:p>
            <a:pPr marL="514350" indent="-514350">
              <a:buFont typeface="+mj-lt"/>
              <a:buAutoNum type="arabicPeriod"/>
            </a:pPr>
            <a:r>
              <a:rPr lang="en-US" altLang="ja-JP" dirty="0" smtClean="0"/>
              <a:t>Word2Vec</a:t>
            </a:r>
            <a:r>
              <a:rPr lang="ja-JP" altLang="en-US" dirty="0" smtClean="0"/>
              <a:t>を用いてベクトル化</a:t>
            </a:r>
            <a:endParaRPr lang="en-US" altLang="ja-JP" dirty="0"/>
          </a:p>
          <a:p>
            <a:pPr marL="514350" indent="-514350">
              <a:buFont typeface="+mj-lt"/>
              <a:buAutoNum type="arabicPeriod"/>
            </a:pPr>
            <a:r>
              <a:rPr lang="ja-JP" altLang="en-US" dirty="0" smtClean="0"/>
              <a:t>行数比や文字列ハッシュを用いてフィルタリング</a:t>
            </a:r>
            <a:endParaRPr kumimoji="1" lang="en-US" altLang="ja-JP" dirty="0" smtClean="0"/>
          </a:p>
          <a:p>
            <a:pPr marL="514350" indent="-514350">
              <a:buFont typeface="+mj-lt"/>
              <a:buAutoNum type="arabicPeriod"/>
            </a:pPr>
            <a:r>
              <a:rPr lang="ja-JP" altLang="en-US" dirty="0" smtClean="0"/>
              <a:t>コサイン類似度を用いてクローン検出</a:t>
            </a:r>
            <a:endParaRPr lang="en-US" altLang="ja-JP" dirty="0" smtClean="0"/>
          </a:p>
          <a:p>
            <a:pPr marL="514350" indent="-514350">
              <a:buFont typeface="+mj-lt"/>
              <a:buAutoNum type="arabicPeriod"/>
            </a:pPr>
            <a:r>
              <a:rPr lang="en-US" altLang="ja-JP" dirty="0" smtClean="0"/>
              <a:t>5</a:t>
            </a:r>
            <a:r>
              <a:rPr lang="ja-JP" altLang="en-US" dirty="0" err="1" smtClean="0"/>
              <a:t>で検</a:t>
            </a:r>
            <a:r>
              <a:rPr lang="ja-JP" altLang="en-US" dirty="0" smtClean="0"/>
              <a:t>出されなかったクローン候補に対して</a:t>
            </a:r>
            <a:r>
              <a:rPr lang="en-US" altLang="ja-JP" dirty="0" smtClean="0"/>
              <a:t>WMD</a:t>
            </a:r>
            <a:r>
              <a:rPr lang="ja-JP" altLang="en-US" dirty="0" smtClean="0"/>
              <a:t>を用いてクローン検出</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cxnSp>
        <p:nvCxnSpPr>
          <p:cNvPr id="5" name="直線矢印コネクタ 4"/>
          <p:cNvCxnSpPr>
            <a:stCxn id="11" idx="3"/>
          </p:cNvCxnSpPr>
          <p:nvPr/>
        </p:nvCxnSpPr>
        <p:spPr>
          <a:xfrm>
            <a:off x="4414572" y="4996017"/>
            <a:ext cx="1640861" cy="0"/>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cxnSp>
        <p:nvCxnSpPr>
          <p:cNvPr id="17" name="直線矢印コネクタ 16"/>
          <p:cNvCxnSpPr>
            <a:stCxn id="8" idx="4"/>
            <a:endCxn id="10" idx="1"/>
          </p:cNvCxnSpPr>
          <p:nvPr/>
        </p:nvCxnSpPr>
        <p:spPr>
          <a:xfrm flipV="1">
            <a:off x="1403086" y="4989559"/>
            <a:ext cx="227983" cy="469609"/>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cxnSp>
        <p:nvCxnSpPr>
          <p:cNvPr id="18" name="直線矢印コネクタ 17"/>
          <p:cNvCxnSpPr>
            <a:stCxn id="10" idx="3"/>
            <a:endCxn id="11" idx="1"/>
          </p:cNvCxnSpPr>
          <p:nvPr/>
        </p:nvCxnSpPr>
        <p:spPr>
          <a:xfrm>
            <a:off x="2980266" y="4989559"/>
            <a:ext cx="240419" cy="6458"/>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cxnSp>
        <p:nvCxnSpPr>
          <p:cNvPr id="19" name="直線矢印コネクタ 18"/>
          <p:cNvCxnSpPr>
            <a:stCxn id="8" idx="4"/>
            <a:endCxn id="9" idx="1"/>
          </p:cNvCxnSpPr>
          <p:nvPr/>
        </p:nvCxnSpPr>
        <p:spPr>
          <a:xfrm>
            <a:off x="1403086" y="5459168"/>
            <a:ext cx="247210" cy="516737"/>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cxnSp>
        <p:nvCxnSpPr>
          <p:cNvPr id="20" name="直線矢印コネクタ 19"/>
          <p:cNvCxnSpPr>
            <a:stCxn id="9" idx="3"/>
          </p:cNvCxnSpPr>
          <p:nvPr/>
        </p:nvCxnSpPr>
        <p:spPr>
          <a:xfrm>
            <a:off x="2980266" y="5975905"/>
            <a:ext cx="3075167" cy="34044"/>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cxnSp>
        <p:nvCxnSpPr>
          <p:cNvPr id="21" name="カギ線コネクタ 20"/>
          <p:cNvCxnSpPr>
            <a:stCxn id="10" idx="2"/>
            <a:endCxn id="14" idx="1"/>
          </p:cNvCxnSpPr>
          <p:nvPr/>
        </p:nvCxnSpPr>
        <p:spPr>
          <a:xfrm rot="16200000" flipH="1">
            <a:off x="4056076" y="3495606"/>
            <a:ext cx="248949" cy="3749764"/>
          </a:xfrm>
          <a:prstGeom prst="bentConnector2">
            <a:avLst/>
          </a:prstGeom>
          <a:ln w="63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23" name="フローチャート: 処理 22"/>
          <p:cNvSpPr/>
          <p:nvPr/>
        </p:nvSpPr>
        <p:spPr>
          <a:xfrm>
            <a:off x="6209596" y="6009949"/>
            <a:ext cx="1221317" cy="182834"/>
          </a:xfrm>
          <a:prstGeom prst="flowChartProcess">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100" dirty="0" smtClean="0"/>
              <a:t>WMD</a:t>
            </a:r>
            <a:endParaRPr kumimoji="1" lang="ja-JP" altLang="en-US" sz="1100" dirty="0"/>
          </a:p>
        </p:txBody>
      </p:sp>
      <p:grpSp>
        <p:nvGrpSpPr>
          <p:cNvPr id="29" name="グループ化 28"/>
          <p:cNvGrpSpPr/>
          <p:nvPr/>
        </p:nvGrpSpPr>
        <p:grpSpPr>
          <a:xfrm>
            <a:off x="371388" y="4689116"/>
            <a:ext cx="8215880" cy="1611694"/>
            <a:chOff x="371388" y="4689116"/>
            <a:chExt cx="8215880" cy="1611694"/>
          </a:xfrm>
        </p:grpSpPr>
        <p:grpSp>
          <p:nvGrpSpPr>
            <p:cNvPr id="6" name="グループ化 5"/>
            <p:cNvGrpSpPr/>
            <p:nvPr/>
          </p:nvGrpSpPr>
          <p:grpSpPr>
            <a:xfrm>
              <a:off x="371388" y="4689116"/>
              <a:ext cx="7213688" cy="1611694"/>
              <a:chOff x="495566" y="4981774"/>
              <a:chExt cx="7213688" cy="1188331"/>
            </a:xfrm>
          </p:grpSpPr>
          <p:sp>
            <p:nvSpPr>
              <p:cNvPr id="8" name="フローチャート: 磁気ディスク 7"/>
              <p:cNvSpPr/>
              <p:nvPr/>
            </p:nvSpPr>
            <p:spPr>
              <a:xfrm>
                <a:off x="495566" y="5168547"/>
                <a:ext cx="1031698" cy="762000"/>
              </a:xfrm>
              <a:prstGeom prst="flowChartMagneticDisk">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dirty="0" smtClean="0"/>
                  <a:t>ソースコード</a:t>
                </a:r>
                <a:endParaRPr kumimoji="1" lang="ja-JP" altLang="en-US" sz="1100" dirty="0"/>
              </a:p>
            </p:txBody>
          </p:sp>
          <p:sp>
            <p:nvSpPr>
              <p:cNvPr id="9" name="フローチャート: 処理 8"/>
              <p:cNvSpPr/>
              <p:nvPr/>
            </p:nvSpPr>
            <p:spPr>
              <a:xfrm>
                <a:off x="1774474" y="5741458"/>
                <a:ext cx="1329970" cy="378178"/>
              </a:xfrm>
              <a:prstGeom prst="flowChartProcess">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100" dirty="0" smtClean="0"/>
                  <a:t>Word2Vec</a:t>
                </a:r>
                <a:r>
                  <a:rPr kumimoji="1" lang="ja-JP" altLang="en-US" sz="1100" dirty="0" smtClean="0"/>
                  <a:t> 作成</a:t>
                </a:r>
                <a:endParaRPr kumimoji="1" lang="ja-JP" altLang="en-US" sz="1100" dirty="0"/>
              </a:p>
            </p:txBody>
          </p:sp>
          <p:sp>
            <p:nvSpPr>
              <p:cNvPr id="10" name="フローチャート: 処理 9"/>
              <p:cNvSpPr/>
              <p:nvPr/>
            </p:nvSpPr>
            <p:spPr>
              <a:xfrm>
                <a:off x="1755247" y="5014207"/>
                <a:ext cx="1349197" cy="378178"/>
              </a:xfrm>
              <a:prstGeom prst="flowChartProcess">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100" dirty="0" err="1" smtClean="0"/>
                  <a:t>BoW</a:t>
                </a:r>
                <a:r>
                  <a:rPr lang="ja-JP" altLang="en-US" sz="1100" dirty="0" smtClean="0"/>
                  <a:t> </a:t>
                </a:r>
                <a:r>
                  <a:rPr kumimoji="1" lang="ja-JP" altLang="en-US" sz="1100" dirty="0" smtClean="0"/>
                  <a:t>作成</a:t>
                </a:r>
                <a:endParaRPr kumimoji="1" lang="ja-JP" altLang="en-US" dirty="0"/>
              </a:p>
            </p:txBody>
          </p:sp>
          <p:sp>
            <p:nvSpPr>
              <p:cNvPr id="11" name="フローチャート: 処理 10"/>
              <p:cNvSpPr/>
              <p:nvPr/>
            </p:nvSpPr>
            <p:spPr>
              <a:xfrm>
                <a:off x="3344863" y="5018969"/>
                <a:ext cx="1193887" cy="378178"/>
              </a:xfrm>
              <a:prstGeom prst="flowChartProcess">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100" dirty="0" smtClean="0"/>
                  <a:t>LSH</a:t>
                </a:r>
                <a:endParaRPr kumimoji="1" lang="ja-JP" altLang="en-US" sz="1100" dirty="0"/>
              </a:p>
            </p:txBody>
          </p:sp>
          <p:grpSp>
            <p:nvGrpSpPr>
              <p:cNvPr id="12" name="グループ化 11"/>
              <p:cNvGrpSpPr/>
              <p:nvPr/>
            </p:nvGrpSpPr>
            <p:grpSpPr>
              <a:xfrm>
                <a:off x="6179610" y="4981774"/>
                <a:ext cx="1529644" cy="1188331"/>
                <a:chOff x="6134892" y="5062842"/>
                <a:chExt cx="1529644" cy="1277273"/>
              </a:xfrm>
            </p:grpSpPr>
            <p:sp>
              <p:nvSpPr>
                <p:cNvPr id="14" name="テキスト ボックス 13"/>
                <p:cNvSpPr txBox="1"/>
                <p:nvPr/>
              </p:nvSpPr>
              <p:spPr>
                <a:xfrm>
                  <a:off x="6134892" y="5062842"/>
                  <a:ext cx="1529644" cy="1277273"/>
                </a:xfrm>
                <a:prstGeom prst="rect">
                  <a:avLst/>
                </a:prstGeom>
                <a:noFill/>
                <a:ln w="6350">
                  <a:solidFill>
                    <a:schemeClr val="tx1"/>
                  </a:solidFill>
                </a:ln>
              </p:spPr>
              <p:txBody>
                <a:bodyPr wrap="square" rtlCol="0">
                  <a:spAutoFit/>
                </a:bodyPr>
                <a:lstStyle/>
                <a:p>
                  <a:pPr algn="ctr"/>
                  <a:r>
                    <a:rPr kumimoji="1" lang="ja-JP" altLang="en-US" sz="1100" dirty="0" smtClean="0">
                      <a:latin typeface="+mj-ea"/>
                      <a:ea typeface="+mj-ea"/>
                    </a:rPr>
                    <a:t>クローン検出</a:t>
                  </a:r>
                  <a:endParaRPr kumimoji="1" lang="en-US" altLang="ja-JP" sz="1100" dirty="0" smtClean="0">
                    <a:latin typeface="+mj-ea"/>
                    <a:ea typeface="+mj-ea"/>
                  </a:endParaRPr>
                </a:p>
                <a:p>
                  <a:pPr algn="ctr"/>
                  <a:endParaRPr lang="en-US" altLang="ja-JP" sz="1100" dirty="0">
                    <a:latin typeface="+mj-ea"/>
                    <a:ea typeface="+mj-ea"/>
                  </a:endParaRPr>
                </a:p>
                <a:p>
                  <a:pPr algn="ctr"/>
                  <a:endParaRPr kumimoji="1" lang="en-US" altLang="ja-JP" sz="1100" dirty="0" smtClean="0">
                    <a:latin typeface="+mj-ea"/>
                    <a:ea typeface="+mj-ea"/>
                  </a:endParaRPr>
                </a:p>
                <a:p>
                  <a:pPr algn="ctr"/>
                  <a:endParaRPr lang="en-US" altLang="ja-JP" sz="1100" dirty="0">
                    <a:latin typeface="+mj-ea"/>
                    <a:ea typeface="+mj-ea"/>
                  </a:endParaRPr>
                </a:p>
                <a:p>
                  <a:pPr algn="ctr"/>
                  <a:endParaRPr kumimoji="1" lang="en-US" altLang="ja-JP" sz="1100" dirty="0" smtClean="0">
                    <a:latin typeface="+mj-ea"/>
                    <a:ea typeface="+mj-ea"/>
                  </a:endParaRPr>
                </a:p>
                <a:p>
                  <a:pPr algn="ctr"/>
                  <a:endParaRPr lang="en-US" altLang="ja-JP" sz="1100" dirty="0">
                    <a:latin typeface="+mj-ea"/>
                    <a:ea typeface="+mj-ea"/>
                  </a:endParaRPr>
                </a:p>
                <a:p>
                  <a:pPr algn="ctr"/>
                  <a:endParaRPr kumimoji="1" lang="en-US" altLang="ja-JP" sz="1100" dirty="0" smtClean="0">
                    <a:latin typeface="+mj-ea"/>
                    <a:ea typeface="+mj-ea"/>
                  </a:endParaRPr>
                </a:p>
              </p:txBody>
            </p:sp>
            <p:sp>
              <p:nvSpPr>
                <p:cNvPr id="15" name="フローチャート: 処理 14"/>
                <p:cNvSpPr/>
                <p:nvPr/>
              </p:nvSpPr>
              <p:spPr>
                <a:xfrm>
                  <a:off x="6289056" y="5765419"/>
                  <a:ext cx="1221317" cy="196518"/>
                </a:xfrm>
                <a:prstGeom prst="flowChartProcess">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100" dirty="0" smtClean="0"/>
                    <a:t>コサイン類似</a:t>
                  </a:r>
                  <a:r>
                    <a:rPr lang="ja-JP" altLang="en-US" sz="1100" dirty="0"/>
                    <a:t>度</a:t>
                  </a:r>
                  <a:endParaRPr kumimoji="1" lang="ja-JP" altLang="en-US" sz="1100" dirty="0"/>
                </a:p>
              </p:txBody>
            </p:sp>
            <p:sp>
              <p:nvSpPr>
                <p:cNvPr id="16" name="フローチャート: 処理 15"/>
                <p:cNvSpPr/>
                <p:nvPr/>
              </p:nvSpPr>
              <p:spPr>
                <a:xfrm>
                  <a:off x="6289056" y="5323301"/>
                  <a:ext cx="1221317" cy="378178"/>
                </a:xfrm>
                <a:prstGeom prst="flowChartProcess">
                  <a:avLst/>
                </a:pr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dirty="0" smtClean="0"/>
                    <a:t>フィルタリング</a:t>
                  </a:r>
                  <a:endParaRPr kumimoji="1" lang="ja-JP" altLang="en-US" sz="1100" dirty="0"/>
                </a:p>
              </p:txBody>
            </p:sp>
          </p:grpSp>
          <p:sp>
            <p:nvSpPr>
              <p:cNvPr id="13" name="フローチャート: データ 12"/>
              <p:cNvSpPr/>
              <p:nvPr/>
            </p:nvSpPr>
            <p:spPr>
              <a:xfrm>
                <a:off x="4690622" y="5017027"/>
                <a:ext cx="1247423" cy="382433"/>
              </a:xfrm>
              <a:prstGeom prst="flowChartInputOutpu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100" dirty="0" smtClean="0"/>
                  <a:t>クローン候補</a:t>
                </a:r>
                <a:endParaRPr kumimoji="1" lang="ja-JP" altLang="en-US" sz="1100" dirty="0"/>
              </a:p>
            </p:txBody>
          </p:sp>
        </p:grpSp>
        <p:cxnSp>
          <p:nvCxnSpPr>
            <p:cNvPr id="22" name="直線矢印コネクタ 21"/>
            <p:cNvCxnSpPr>
              <a:stCxn id="14" idx="3"/>
            </p:cNvCxnSpPr>
            <p:nvPr/>
          </p:nvCxnSpPr>
          <p:spPr>
            <a:xfrm>
              <a:off x="7585076" y="5494963"/>
              <a:ext cx="241566" cy="0"/>
            </a:xfrm>
            <a:prstGeom prst="straightConnector1">
              <a:avLst/>
            </a:prstGeom>
            <a:ln w="6350">
              <a:tailEnd type="triangle"/>
            </a:ln>
          </p:spPr>
          <p:style>
            <a:lnRef idx="1">
              <a:schemeClr val="dk1"/>
            </a:lnRef>
            <a:fillRef idx="0">
              <a:schemeClr val="dk1"/>
            </a:fillRef>
            <a:effectRef idx="0">
              <a:schemeClr val="dk1"/>
            </a:effectRef>
            <a:fontRef idx="minor">
              <a:schemeClr val="tx1"/>
            </a:fontRef>
          </p:style>
        </p:cxnSp>
        <p:sp>
          <p:nvSpPr>
            <p:cNvPr id="27" name="メモ 26"/>
            <p:cNvSpPr/>
            <p:nvPr/>
          </p:nvSpPr>
          <p:spPr>
            <a:xfrm rot="10800000" flipH="1">
              <a:off x="7826642" y="5069058"/>
              <a:ext cx="714311" cy="851809"/>
            </a:xfrm>
            <a:prstGeom prst="foldedCorner">
              <a:avLst>
                <a:gd name="adj" fmla="val 3305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dirty="0">
                <a:solidFill>
                  <a:schemeClr val="tx1"/>
                </a:solidFill>
              </a:endParaRPr>
            </a:p>
          </p:txBody>
        </p:sp>
        <p:sp>
          <p:nvSpPr>
            <p:cNvPr id="28" name="テキスト ボックス 27"/>
            <p:cNvSpPr txBox="1"/>
            <p:nvPr/>
          </p:nvSpPr>
          <p:spPr>
            <a:xfrm>
              <a:off x="7826641" y="5349742"/>
              <a:ext cx="760627" cy="430887"/>
            </a:xfrm>
            <a:prstGeom prst="rect">
              <a:avLst/>
            </a:prstGeom>
            <a:noFill/>
          </p:spPr>
          <p:txBody>
            <a:bodyPr wrap="square" rtlCol="0">
              <a:spAutoFit/>
            </a:bodyPr>
            <a:lstStyle/>
            <a:p>
              <a:r>
                <a:rPr lang="ja-JP" altLang="en-US" sz="1100" dirty="0" smtClean="0">
                  <a:latin typeface="+mn-ea"/>
                  <a:ea typeface="+mn-ea"/>
                </a:rPr>
                <a:t>コード</a:t>
              </a:r>
              <a:endParaRPr lang="en-US" altLang="ja-JP" sz="1100" dirty="0" smtClean="0">
                <a:latin typeface="+mn-ea"/>
                <a:ea typeface="+mn-ea"/>
              </a:endParaRPr>
            </a:p>
            <a:p>
              <a:r>
                <a:rPr lang="ja-JP" altLang="en-US" sz="1100" dirty="0" smtClean="0">
                  <a:latin typeface="+mn-ea"/>
                  <a:ea typeface="+mn-ea"/>
                </a:rPr>
                <a:t>クローン</a:t>
              </a:r>
              <a:endParaRPr kumimoji="1" lang="ja-JP" altLang="en-US" sz="1100" dirty="0">
                <a:latin typeface="+mn-ea"/>
                <a:ea typeface="+mn-ea"/>
              </a:endParaRPr>
            </a:p>
          </p:txBody>
        </p:sp>
      </p:grpSp>
    </p:spTree>
    <p:extLst>
      <p:ext uri="{BB962C8B-B14F-4D97-AF65-F5344CB8AC3E}">
        <p14:creationId xmlns:p14="http://schemas.microsoft.com/office/powerpoint/2010/main" val="1143990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ベクトル</a:t>
            </a:r>
            <a:r>
              <a:rPr lang="ja-JP" altLang="en-US" dirty="0"/>
              <a:t>表現手法と距離</a:t>
            </a:r>
            <a:r>
              <a:rPr lang="ja-JP" altLang="en-US" dirty="0" smtClean="0"/>
              <a:t>尺度が</a:t>
            </a:r>
            <a:r>
              <a:rPr lang="en-US" altLang="ja-JP" dirty="0" smtClean="0"/>
              <a:t/>
            </a:r>
            <a:br>
              <a:rPr lang="en-US" altLang="ja-JP" dirty="0" smtClean="0"/>
            </a:br>
            <a:r>
              <a:rPr lang="ja-JP" altLang="en-US" dirty="0" smtClean="0"/>
              <a:t>コードクローン</a:t>
            </a:r>
            <a:r>
              <a:rPr lang="ja-JP" altLang="en-US" dirty="0"/>
              <a:t>検出に与える影響を</a:t>
            </a:r>
            <a:r>
              <a:rPr lang="ja-JP" altLang="en-US" dirty="0" smtClean="0"/>
              <a:t>調査</a:t>
            </a:r>
            <a:endParaRPr lang="en-US" altLang="ja-JP" dirty="0" smtClean="0"/>
          </a:p>
          <a:p>
            <a:pPr lvl="1"/>
            <a:r>
              <a:rPr lang="ja-JP" altLang="en-US" dirty="0" smtClean="0"/>
              <a:t>ベクトル表現ごとの再現率調査</a:t>
            </a:r>
            <a:endParaRPr lang="en-US" altLang="ja-JP" dirty="0" smtClean="0"/>
          </a:p>
          <a:p>
            <a:pPr lvl="1"/>
            <a:r>
              <a:rPr kumimoji="1" lang="ja-JP" altLang="en-US" dirty="0" smtClean="0"/>
              <a:t>ベクトル表現と距離尺度ごとの分布調査</a:t>
            </a:r>
            <a:endParaRPr kumimoji="1" lang="en-US" altLang="ja-JP" dirty="0" smtClean="0"/>
          </a:p>
          <a:p>
            <a:pPr lvl="1"/>
            <a:r>
              <a:rPr lang="ja-JP" altLang="en-US" dirty="0" smtClean="0"/>
              <a:t>ベクトルの生成時間と類似度計算時間の調査</a:t>
            </a:r>
            <a:endParaRPr lang="en-US" altLang="ja-JP" dirty="0" smtClean="0"/>
          </a:p>
          <a:p>
            <a:r>
              <a:rPr kumimoji="1" lang="ja-JP" altLang="en-US" dirty="0" smtClean="0"/>
              <a:t>調査結果に基づいて新たに検出法を提案</a:t>
            </a:r>
            <a:endParaRPr kumimoji="1" lang="en-US" altLang="ja-JP" dirty="0" smtClean="0"/>
          </a:p>
          <a:p>
            <a:pPr lvl="1"/>
            <a:r>
              <a:rPr lang="ja-JP" altLang="en-US" dirty="0" smtClean="0"/>
              <a:t>計算</a:t>
            </a:r>
            <a:r>
              <a:rPr lang="ja-JP" altLang="en-US" dirty="0"/>
              <a:t>コスト</a:t>
            </a:r>
            <a:r>
              <a:rPr lang="ja-JP" altLang="en-US" dirty="0" smtClean="0"/>
              <a:t>の異なる</a:t>
            </a:r>
            <a:r>
              <a:rPr lang="ja-JP" altLang="en-US" dirty="0"/>
              <a:t>複数</a:t>
            </a:r>
            <a:r>
              <a:rPr lang="ja-JP" altLang="en-US" dirty="0" smtClean="0"/>
              <a:t>のベクトル</a:t>
            </a:r>
            <a:r>
              <a:rPr lang="ja-JP" altLang="en-US" dirty="0"/>
              <a:t>表現</a:t>
            </a:r>
            <a:r>
              <a:rPr lang="ja-JP" altLang="en-US" dirty="0" smtClean="0"/>
              <a:t>と</a:t>
            </a:r>
            <a:r>
              <a:rPr lang="en-US" altLang="ja-JP" dirty="0" smtClean="0"/>
              <a:t/>
            </a:r>
            <a:br>
              <a:rPr lang="en-US" altLang="ja-JP" dirty="0" smtClean="0"/>
            </a:br>
            <a:r>
              <a:rPr lang="ja-JP" altLang="en-US" dirty="0" smtClean="0"/>
              <a:t>距離尺度を組み合わせて検出</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225408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a:t>
            </a:r>
            <a:r>
              <a:rPr kumimoji="1" lang="ja-JP" altLang="en-US" dirty="0" smtClean="0"/>
              <a:t>の課題</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a:lnSpc>
                <a:spcPct val="120000"/>
              </a:lnSpc>
              <a:spcAft>
                <a:spcPts val="0"/>
              </a:spcAft>
            </a:pPr>
            <a:r>
              <a:rPr lang="ja-JP" altLang="en-US" dirty="0" smtClean="0"/>
              <a:t>提案した手法の適合率，再現率，検出時間 評価</a:t>
            </a:r>
            <a:endParaRPr lang="en-US" altLang="ja-JP" dirty="0" smtClean="0"/>
          </a:p>
          <a:p>
            <a:pPr>
              <a:lnSpc>
                <a:spcPct val="120000"/>
              </a:lnSpc>
              <a:spcAft>
                <a:spcPts val="0"/>
              </a:spcAft>
            </a:pPr>
            <a:r>
              <a:rPr kumimoji="1" lang="ja-JP" altLang="en-US" dirty="0" smtClean="0"/>
              <a:t>前処理の拡張</a:t>
            </a:r>
            <a:endParaRPr kumimoji="1" lang="en-US" altLang="ja-JP" dirty="0" smtClean="0"/>
          </a:p>
          <a:p>
            <a:pPr lvl="1">
              <a:lnSpc>
                <a:spcPct val="120000"/>
              </a:lnSpc>
              <a:spcAft>
                <a:spcPts val="0"/>
              </a:spcAft>
            </a:pPr>
            <a:r>
              <a:rPr lang="ja-JP" altLang="en-US" dirty="0" smtClean="0"/>
              <a:t>単語の分割後，正規化を行う（</a:t>
            </a:r>
            <a:r>
              <a:rPr lang="en-US" altLang="ja-JP" dirty="0" err="1" smtClean="0"/>
              <a:t>str</a:t>
            </a:r>
            <a:r>
              <a:rPr lang="en-US" altLang="ja-JP" dirty="0" smtClean="0"/>
              <a:t> </a:t>
            </a:r>
            <a:r>
              <a:rPr lang="ja-JP" altLang="en-US" dirty="0" smtClean="0"/>
              <a:t>→ </a:t>
            </a:r>
            <a:r>
              <a:rPr lang="en-US" altLang="ja-JP" dirty="0" smtClean="0"/>
              <a:t>string </a:t>
            </a:r>
            <a:r>
              <a:rPr lang="ja-JP" altLang="en-US" dirty="0" smtClean="0"/>
              <a:t>など）</a:t>
            </a:r>
            <a:endParaRPr lang="en-US" altLang="ja-JP" dirty="0" smtClean="0"/>
          </a:p>
          <a:p>
            <a:pPr lvl="1">
              <a:lnSpc>
                <a:spcPct val="120000"/>
              </a:lnSpc>
              <a:spcAft>
                <a:spcPts val="0"/>
              </a:spcAft>
            </a:pPr>
            <a:r>
              <a:rPr lang="ja-JP" altLang="en-US" dirty="0" smtClean="0"/>
              <a:t>ソースコード平坦化</a:t>
            </a:r>
            <a:endParaRPr lang="en-US" altLang="ja-JP" dirty="0" smtClean="0"/>
          </a:p>
          <a:p>
            <a:pPr>
              <a:lnSpc>
                <a:spcPct val="120000"/>
              </a:lnSpc>
              <a:spcAft>
                <a:spcPts val="0"/>
              </a:spcAft>
            </a:pPr>
            <a:r>
              <a:rPr lang="ja-JP" altLang="en-US" dirty="0" smtClean="0"/>
              <a:t>他のベクトル表現における調査</a:t>
            </a:r>
            <a:endParaRPr lang="en-US" altLang="ja-JP" dirty="0" smtClean="0"/>
          </a:p>
          <a:p>
            <a:pPr lvl="1">
              <a:lnSpc>
                <a:spcPct val="120000"/>
              </a:lnSpc>
              <a:spcAft>
                <a:spcPts val="0"/>
              </a:spcAft>
            </a:pPr>
            <a:r>
              <a:rPr lang="en-US" altLang="ja-JP" dirty="0" smtClean="0"/>
              <a:t>NTSG, TWE, SCDV</a:t>
            </a:r>
          </a:p>
          <a:p>
            <a:pPr>
              <a:lnSpc>
                <a:spcPct val="120000"/>
              </a:lnSpc>
              <a:spcBef>
                <a:spcPts val="0"/>
              </a:spcBef>
              <a:spcAft>
                <a:spcPts val="0"/>
              </a:spcAft>
            </a:pPr>
            <a:r>
              <a:rPr lang="ja-JP" altLang="en-US" dirty="0"/>
              <a:t>他</a:t>
            </a:r>
            <a:r>
              <a:rPr lang="ja-JP" altLang="en-US" dirty="0" smtClean="0"/>
              <a:t>の距離尺度における調査</a:t>
            </a:r>
            <a:endParaRPr lang="en-US" altLang="ja-JP" dirty="0" smtClean="0"/>
          </a:p>
          <a:p>
            <a:pPr lvl="1">
              <a:lnSpc>
                <a:spcPct val="120000"/>
              </a:lnSpc>
              <a:spcAft>
                <a:spcPts val="0"/>
              </a:spcAft>
            </a:pPr>
            <a:r>
              <a:rPr lang="ja-JP" altLang="en-US" dirty="0" smtClean="0"/>
              <a:t>ユークリッド距離</a:t>
            </a:r>
            <a:r>
              <a:rPr lang="ja-JP" altLang="en-US" dirty="0"/>
              <a:t>，</a:t>
            </a:r>
            <a:r>
              <a:rPr lang="en-US" altLang="ja-JP" dirty="0" err="1" smtClean="0"/>
              <a:t>Jaccard</a:t>
            </a:r>
            <a:r>
              <a:rPr lang="ja-JP" altLang="en-US" dirty="0" smtClean="0"/>
              <a:t>係数，編集距離など</a:t>
            </a:r>
            <a:endParaRPr lang="en-US" altLang="ja-JP" dirty="0" smtClean="0"/>
          </a:p>
          <a:p>
            <a:pPr>
              <a:lnSpc>
                <a:spcPct val="120000"/>
              </a:lnSpc>
              <a:spcAft>
                <a:spcPts val="0"/>
              </a:spcAft>
            </a:pPr>
            <a:r>
              <a:rPr lang="ja-JP" altLang="en-US" dirty="0"/>
              <a:t>他言語への本研究の</a:t>
            </a:r>
            <a:r>
              <a:rPr lang="ja-JP" altLang="en-US" dirty="0" smtClean="0"/>
              <a:t>適用</a:t>
            </a:r>
            <a:endParaRPr lang="en-US" altLang="ja-JP" dirty="0"/>
          </a:p>
          <a:p>
            <a:pPr lvl="1">
              <a:lnSpc>
                <a:spcPct val="120000"/>
              </a:lnSpc>
              <a:spcAft>
                <a:spcPts val="0"/>
              </a:spcAft>
            </a:pP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1568635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コードクローン検出</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smtClean="0"/>
              <a:t>コードクローンの自動検出</a:t>
            </a:r>
            <a:endParaRPr lang="en-US" altLang="ja-JP" dirty="0" smtClean="0"/>
          </a:p>
          <a:p>
            <a:pPr lvl="1"/>
            <a:r>
              <a:rPr kumimoji="1" lang="ja-JP" altLang="en-US" dirty="0" smtClean="0"/>
              <a:t>ソースコードが膨大になると手作業での検出は困難</a:t>
            </a:r>
            <a:endParaRPr kumimoji="1" lang="en-US" altLang="ja-JP" dirty="0" smtClean="0"/>
          </a:p>
          <a:p>
            <a:r>
              <a:rPr kumimoji="1" lang="ja-JP" altLang="en-US" dirty="0" smtClean="0"/>
              <a:t>様々なクローン検出手法</a:t>
            </a:r>
            <a:endParaRPr kumimoji="1" lang="en-US" altLang="ja-JP" dirty="0" smtClean="0"/>
          </a:p>
          <a:p>
            <a:pPr lvl="1"/>
            <a:r>
              <a:rPr kumimoji="1" lang="ja-JP" altLang="en-US" dirty="0" smtClean="0"/>
              <a:t>トークンベース</a:t>
            </a:r>
            <a:endParaRPr kumimoji="1" lang="en-US" altLang="ja-JP" dirty="0" smtClean="0"/>
          </a:p>
          <a:p>
            <a:pPr lvl="1"/>
            <a:r>
              <a:rPr kumimoji="1" lang="ja-JP" altLang="en-US" dirty="0" smtClean="0"/>
              <a:t>テキストベース</a:t>
            </a:r>
            <a:endParaRPr kumimoji="1" lang="en-US" altLang="ja-JP" dirty="0" smtClean="0"/>
          </a:p>
          <a:p>
            <a:pPr lvl="1"/>
            <a:r>
              <a:rPr lang="ja-JP" altLang="en-US" dirty="0" smtClean="0"/>
              <a:t>ベクトル表現ベース</a:t>
            </a:r>
            <a:endParaRPr lang="en-US" altLang="ja-JP" dirty="0"/>
          </a:p>
          <a:p>
            <a:r>
              <a:rPr lang="ja-JP" altLang="en-US" dirty="0" smtClean="0"/>
              <a:t>検出手法により，検出可能なコードクローンの</a:t>
            </a:r>
            <a:r>
              <a:rPr lang="en-US" altLang="ja-JP" dirty="0" smtClean="0"/>
              <a:t/>
            </a:r>
            <a:br>
              <a:rPr lang="en-US" altLang="ja-JP" dirty="0" smtClean="0"/>
            </a:br>
            <a:r>
              <a:rPr lang="ja-JP" altLang="en-US" dirty="0" smtClean="0"/>
              <a:t>タイプは異なる</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3382206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対象ソースコード</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大規模コードクローン集合 </a:t>
            </a:r>
            <a:r>
              <a:rPr lang="en-US" altLang="ja-JP" dirty="0" smtClean="0"/>
              <a:t>BigCloneBench[2]</a:t>
            </a:r>
          </a:p>
          <a:p>
            <a:pPr lvl="1"/>
            <a:r>
              <a:rPr lang="ja-JP" altLang="en-US" dirty="0"/>
              <a:t>実在</a:t>
            </a:r>
            <a:r>
              <a:rPr lang="ja-JP" altLang="en-US" dirty="0" smtClean="0"/>
              <a:t>のプロジェクトから関数単位のコード</a:t>
            </a:r>
            <a:r>
              <a:rPr kumimoji="1" lang="ja-JP" altLang="en-US" dirty="0" smtClean="0"/>
              <a:t>クローンを収集</a:t>
            </a:r>
            <a:endParaRPr kumimoji="1" lang="en-US" altLang="ja-JP" dirty="0" smtClean="0"/>
          </a:p>
          <a:p>
            <a:pPr lvl="1"/>
            <a:r>
              <a:rPr lang="en-US" altLang="ja-JP" dirty="0" smtClean="0"/>
              <a:t>IJaDataset-2.0 </a:t>
            </a:r>
            <a:r>
              <a:rPr lang="ja-JP" altLang="en-US" dirty="0" smtClean="0"/>
              <a:t>から手作業で検証</a:t>
            </a:r>
            <a:endParaRPr lang="en-US" altLang="ja-JP" dirty="0" smtClean="0"/>
          </a:p>
          <a:p>
            <a:pPr lvl="2"/>
            <a:r>
              <a:rPr lang="en-US" altLang="ja-JP" dirty="0" smtClean="0"/>
              <a:t>25,000 </a:t>
            </a:r>
            <a:r>
              <a:rPr lang="en-US" altLang="ja-JP" dirty="0"/>
              <a:t>Java projects</a:t>
            </a:r>
            <a:r>
              <a:rPr lang="ja-JP" altLang="en-US" dirty="0"/>
              <a:t> </a:t>
            </a:r>
            <a:r>
              <a:rPr lang="en-US" altLang="ja-JP" dirty="0"/>
              <a:t>(365 MLOC</a:t>
            </a:r>
            <a:r>
              <a:rPr lang="en-US" altLang="ja-JP" dirty="0" smtClean="0"/>
              <a:t>)</a:t>
            </a:r>
            <a:endParaRPr kumimoji="1" lang="en-US" altLang="ja-JP" dirty="0" smtClean="0"/>
          </a:p>
          <a:p>
            <a:r>
              <a:rPr lang="ja-JP" altLang="en-US" dirty="0" smtClean="0"/>
              <a:t>豊富で多様なコードクローン</a:t>
            </a:r>
            <a:endParaRPr lang="en-US" altLang="ja-JP" dirty="0" smtClean="0"/>
          </a:p>
          <a:p>
            <a:pPr lvl="1"/>
            <a:r>
              <a:rPr lang="en-US" altLang="ja-JP" dirty="0" smtClean="0"/>
              <a:t>800</a:t>
            </a:r>
            <a:r>
              <a:rPr lang="ja-JP" altLang="en-US" dirty="0" smtClean="0"/>
              <a:t>万 クローンペア（タイプ１</a:t>
            </a:r>
            <a:r>
              <a:rPr lang="en-US" altLang="ja-JP" dirty="0" smtClean="0"/>
              <a:t>~</a:t>
            </a:r>
            <a:r>
              <a:rPr lang="ja-JP" altLang="en-US" dirty="0" smtClean="0"/>
              <a:t>４）</a:t>
            </a:r>
            <a:endParaRPr lang="en-US" altLang="ja-JP" dirty="0" smtClean="0"/>
          </a:p>
          <a:p>
            <a:pPr lvl="1"/>
            <a:r>
              <a:rPr lang="en-US" altLang="ja-JP" dirty="0" smtClean="0"/>
              <a:t>26</a:t>
            </a:r>
            <a:r>
              <a:rPr lang="ja-JP" altLang="en-US" dirty="0" smtClean="0"/>
              <a:t>万 不正解集合</a:t>
            </a:r>
            <a:endParaRPr lang="en-US" altLang="ja-JP" dirty="0" smtClean="0"/>
          </a:p>
          <a:p>
            <a:r>
              <a:rPr lang="ja-JP" altLang="en-US" dirty="0" smtClean="0"/>
              <a:t>クローン検出</a:t>
            </a:r>
            <a:r>
              <a:rPr lang="ja-JP" altLang="en-US" dirty="0"/>
              <a:t>ツール</a:t>
            </a:r>
            <a:r>
              <a:rPr lang="ja-JP" altLang="en-US" dirty="0" smtClean="0"/>
              <a:t>の再現率 測定に利用</a:t>
            </a:r>
            <a:r>
              <a:rPr lang="en-US" altLang="ja-JP" dirty="0" smtClean="0"/>
              <a:t>	</a:t>
            </a: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grpSp>
        <p:nvGrpSpPr>
          <p:cNvPr id="11" name="グループ化 10"/>
          <p:cNvGrpSpPr/>
          <p:nvPr/>
        </p:nvGrpSpPr>
        <p:grpSpPr>
          <a:xfrm>
            <a:off x="5542321" y="2468229"/>
            <a:ext cx="3290775" cy="2723501"/>
            <a:chOff x="5359962" y="3612273"/>
            <a:chExt cx="3290775" cy="2723501"/>
          </a:xfrm>
        </p:grpSpPr>
        <p:sp>
          <p:nvSpPr>
            <p:cNvPr id="5" name="雲 4"/>
            <p:cNvSpPr/>
            <p:nvPr/>
          </p:nvSpPr>
          <p:spPr>
            <a:xfrm>
              <a:off x="5506741" y="4233254"/>
              <a:ext cx="2997699" cy="1450994"/>
            </a:xfrm>
            <a:prstGeom prst="cloud">
              <a:avLst/>
            </a:prstGeom>
            <a:solidFill>
              <a:schemeClr val="accent2">
                <a:lumMod val="7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en-US" altLang="ja-JP" sz="2400" dirty="0" smtClean="0"/>
                <a:t> Big Data of Code Clones</a:t>
              </a:r>
              <a:endParaRPr kumimoji="1" lang="ja-JP" altLang="en-US" sz="2400" dirty="0"/>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59962" y="5047487"/>
              <a:ext cx="954986" cy="954986"/>
            </a:xfrm>
            <a:prstGeom prst="rect">
              <a:avLst/>
            </a:prstGeom>
          </p:spPr>
        </p:pic>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48208" y="3625684"/>
              <a:ext cx="954986" cy="954986"/>
            </a:xfrm>
            <a:prstGeom prst="rect">
              <a:avLst/>
            </a:prstGeom>
          </p:spPr>
        </p:pic>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9750" y="3612273"/>
              <a:ext cx="954986" cy="954986"/>
            </a:xfrm>
            <a:prstGeom prst="rect">
              <a:avLst/>
            </a:prstGeom>
          </p:spPr>
        </p:pic>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5751" y="4925379"/>
              <a:ext cx="954986" cy="954986"/>
            </a:xfrm>
            <a:prstGeom prst="rect">
              <a:avLst/>
            </a:prstGeom>
          </p:spPr>
        </p:pic>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7494" y="5380788"/>
              <a:ext cx="954986" cy="954986"/>
            </a:xfrm>
            <a:prstGeom prst="rect">
              <a:avLst/>
            </a:prstGeom>
          </p:spPr>
        </p:pic>
      </p:grpSp>
      <p:sp>
        <p:nvSpPr>
          <p:cNvPr id="13" name="テキスト ボックス 12"/>
          <p:cNvSpPr txBox="1"/>
          <p:nvPr/>
        </p:nvSpPr>
        <p:spPr>
          <a:xfrm>
            <a:off x="1761233" y="5996589"/>
            <a:ext cx="6234136" cy="467613"/>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[2] </a:t>
            </a:r>
            <a:r>
              <a:rPr lang="en-US" altLang="ja-JP" sz="1200" dirty="0" err="1">
                <a:solidFill>
                  <a:schemeClr val="tx1">
                    <a:lumMod val="75000"/>
                    <a:lumOff val="25000"/>
                  </a:schemeClr>
                </a:solidFill>
              </a:rPr>
              <a:t>J.Svajlenko</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et </a:t>
            </a:r>
            <a:r>
              <a:rPr lang="en-US" altLang="ja-JP" sz="1200" dirty="0">
                <a:solidFill>
                  <a:schemeClr val="tx1">
                    <a:lumMod val="75000"/>
                    <a:lumOff val="25000"/>
                  </a:schemeClr>
                </a:solidFill>
              </a:rPr>
              <a:t>al., "Towards a big data curated benchmark of inter-project code clones." </a:t>
            </a:r>
            <a:r>
              <a:rPr lang="en-US" altLang="ja-JP" sz="1200" dirty="0" smtClean="0">
                <a:solidFill>
                  <a:schemeClr val="tx1">
                    <a:lumMod val="75000"/>
                    <a:lumOff val="25000"/>
                  </a:schemeClr>
                </a:solidFill>
              </a:rPr>
              <a:t>ICSME, </a:t>
            </a:r>
            <a:r>
              <a:rPr lang="en-US" altLang="ja-JP" sz="1200" dirty="0">
                <a:solidFill>
                  <a:schemeClr val="tx1">
                    <a:lumMod val="75000"/>
                    <a:lumOff val="25000"/>
                  </a:schemeClr>
                </a:solidFill>
              </a:rPr>
              <a:t>pp. 476-480, 2014.</a:t>
            </a:r>
          </a:p>
        </p:txBody>
      </p:sp>
    </p:spTree>
    <p:extLst>
      <p:ext uri="{BB962C8B-B14F-4D97-AF65-F5344CB8AC3E}">
        <p14:creationId xmlns:p14="http://schemas.microsoft.com/office/powerpoint/2010/main" val="2020897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RQ2: </a:t>
            </a:r>
            <a:r>
              <a:rPr lang="ja-JP" altLang="en-US" sz="2800" dirty="0"/>
              <a:t>コードクローンのタイプにより</a:t>
            </a:r>
            <a:r>
              <a:rPr lang="ja-JP" altLang="en-US" sz="2800" dirty="0" smtClean="0"/>
              <a:t>，各ベクトル</a:t>
            </a:r>
            <a:r>
              <a:rPr lang="ja-JP" altLang="en-US" sz="2800" dirty="0"/>
              <a:t>表現間の類似度がどのように変化するか</a:t>
            </a:r>
            <a:endParaRPr kumimoji="1" lang="ja-JP" altLang="en-US" sz="2800" dirty="0"/>
          </a:p>
        </p:txBody>
      </p:sp>
      <p:sp>
        <p:nvSpPr>
          <p:cNvPr id="3" name="コンテンツ プレースホルダー 2"/>
          <p:cNvSpPr>
            <a:spLocks noGrp="1"/>
          </p:cNvSpPr>
          <p:nvPr>
            <p:ph idx="1"/>
          </p:nvPr>
        </p:nvSpPr>
        <p:spPr>
          <a:xfrm>
            <a:off x="457200" y="1600200"/>
            <a:ext cx="8387644" cy="4525963"/>
          </a:xfrm>
        </p:spPr>
        <p:txBody>
          <a:bodyPr/>
          <a:lstStyle/>
          <a:p>
            <a:pPr marL="0" indent="0">
              <a:buNone/>
            </a:pPr>
            <a:r>
              <a:rPr lang="en-US" altLang="ja-JP" dirty="0" err="1" smtClean="0"/>
              <a:t>BigCloneBench</a:t>
            </a:r>
            <a:r>
              <a:rPr lang="ja-JP" altLang="en-US" dirty="0"/>
              <a:t>上</a:t>
            </a:r>
            <a:r>
              <a:rPr lang="ja-JP" altLang="en-US" dirty="0" smtClean="0"/>
              <a:t>のコードクローンのタイプごとの類似度を測定</a:t>
            </a:r>
            <a:endParaRPr lang="en-US" altLang="ja-JP" dirty="0" smtClean="0"/>
          </a:p>
          <a:p>
            <a:pPr marL="0" indent="0">
              <a:buNone/>
            </a:pPr>
            <a:r>
              <a:rPr lang="ja-JP" altLang="en-US" dirty="0" smtClean="0"/>
              <a:t>コサイン類似度： </a:t>
            </a:r>
            <a:r>
              <a:rPr lang="en-US" altLang="ja-JP" dirty="0" smtClean="0"/>
              <a:t>Doc2Vec, W2V-avg, FT-</a:t>
            </a:r>
            <a:r>
              <a:rPr lang="en-US" altLang="ja-JP" dirty="0" err="1" smtClean="0"/>
              <a:t>avg</a:t>
            </a:r>
            <a:r>
              <a:rPr lang="en-US" altLang="ja-JP" dirty="0" smtClean="0"/>
              <a:t>, </a:t>
            </a:r>
            <a:r>
              <a:rPr lang="en-US" altLang="ja-JP" dirty="0" err="1" smtClean="0"/>
              <a:t>BoW</a:t>
            </a:r>
            <a:r>
              <a:rPr lang="en-US" altLang="ja-JP" dirty="0"/>
              <a:t/>
            </a:r>
            <a:br>
              <a:rPr lang="en-US" altLang="ja-JP" dirty="0"/>
            </a:br>
            <a:r>
              <a:rPr lang="en-US" altLang="ja-JP" dirty="0" err="1" smtClean="0"/>
              <a:t>WordMoversDistance</a:t>
            </a:r>
            <a:r>
              <a:rPr lang="en-US" altLang="ja-JP" dirty="0" smtClean="0"/>
              <a:t>: Word2Vec, </a:t>
            </a:r>
            <a:r>
              <a:rPr lang="en-US" altLang="ja-JP" dirty="0" err="1" smtClean="0"/>
              <a:t>FastText</a:t>
            </a:r>
            <a:r>
              <a:rPr lang="en-US" altLang="ja-JP" dirty="0"/>
              <a:t/>
            </a:r>
            <a:br>
              <a:rPr lang="en-US" altLang="ja-JP" dirty="0"/>
            </a:br>
            <a:r>
              <a:rPr lang="en-US" altLang="ja-JP" dirty="0" smtClean="0"/>
              <a:t/>
            </a:r>
            <a:br>
              <a:rPr lang="en-US" altLang="ja-JP" dirty="0" smtClean="0"/>
            </a:br>
            <a:r>
              <a:rPr lang="ja-JP" altLang="en-US" dirty="0" smtClean="0"/>
              <a:t>以上</a:t>
            </a:r>
            <a:r>
              <a:rPr lang="ja-JP" altLang="en-US" dirty="0"/>
              <a:t>の情報で，箱</a:t>
            </a:r>
            <a:r>
              <a:rPr lang="ja-JP" altLang="en-US" dirty="0" err="1"/>
              <a:t>ひげ</a:t>
            </a:r>
            <a:r>
              <a:rPr lang="ja-JP" altLang="en-US" dirty="0"/>
              <a:t>図を</a:t>
            </a:r>
            <a:r>
              <a:rPr lang="ja-JP" altLang="en-US" dirty="0" smtClean="0"/>
              <a:t>作成</a:t>
            </a:r>
            <a:endParaRPr lang="en-US" altLang="ja-JP" dirty="0" smtClean="0"/>
          </a:p>
          <a:p>
            <a:pPr marL="0" indent="0">
              <a:buNone/>
            </a:pPr>
            <a:r>
              <a:rPr lang="en-US" altLang="ja-JP" sz="2000" dirty="0" smtClean="0"/>
              <a:t>TF-IDF, LSI, LDA</a:t>
            </a:r>
            <a:r>
              <a:rPr lang="ja-JP" altLang="en-US" sz="2000" dirty="0" smtClean="0"/>
              <a:t>は</a:t>
            </a:r>
            <a:r>
              <a:rPr lang="ja-JP" altLang="en-US" sz="2000" dirty="0"/>
              <a:t>スケーラビリティ</a:t>
            </a:r>
            <a:r>
              <a:rPr lang="ja-JP" altLang="en-US" sz="2000" dirty="0" smtClean="0"/>
              <a:t>の問題から行っていない</a:t>
            </a:r>
            <a:r>
              <a:rPr lang="en-US" altLang="ja-JP" sz="2000" dirty="0" smtClean="0"/>
              <a:t/>
            </a:r>
            <a:br>
              <a:rPr lang="en-US" altLang="ja-JP" sz="2000" dirty="0" smtClean="0"/>
            </a:br>
            <a:r>
              <a:rPr lang="en-US" altLang="ja-JP" sz="2000" dirty="0" err="1" smtClean="0"/>
              <a:t>BigCloneBench</a:t>
            </a:r>
            <a:r>
              <a:rPr lang="ja-JP" altLang="en-US" sz="2000" dirty="0" smtClean="0"/>
              <a:t>は大規模であり，非常に高次元なベクトル空間になる</a:t>
            </a:r>
            <a:endParaRPr lang="ja-JP" altLang="en-US" sz="2000" dirty="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26</a:t>
            </a:fld>
            <a:endParaRPr lang="en-US" altLang="ja-JP"/>
          </a:p>
        </p:txBody>
      </p:sp>
    </p:spTree>
    <p:extLst>
      <p:ext uri="{BB962C8B-B14F-4D97-AF65-F5344CB8AC3E}">
        <p14:creationId xmlns:p14="http://schemas.microsoft.com/office/powerpoint/2010/main" val="5436196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a:t>
            </a:r>
            <a:r>
              <a:rPr lang="ja-JP" altLang="en-US" dirty="0" smtClean="0"/>
              <a:t> 結果（</a:t>
            </a:r>
            <a:r>
              <a:rPr lang="en-US" altLang="ja-JP" dirty="0" smtClean="0"/>
              <a:t>1/2</a:t>
            </a:r>
            <a:r>
              <a:rPr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mc:AlternateContent xmlns:mc="http://schemas.openxmlformats.org/markup-compatibility/2006">
        <mc:Choice xmlns="" xmlns:cx1="http://schemas.microsoft.com/office/drawing/2015/9/8/chartex" Requires="cx1">
          <p:graphicFrame>
            <p:nvGraphicFramePr>
              <p:cNvPr id="7" name="グラフ 6"/>
              <p:cNvGraphicFramePr/>
              <p:nvPr>
                <p:extLst>
                  <p:ext uri="{D42A27DB-BD31-4B8C-83A1-F6EECF244321}">
                    <p14:modId xmlns:p14="http://schemas.microsoft.com/office/powerpoint/2010/main" val="981864859"/>
                  </p:ext>
                </p:extLst>
              </p:nvPr>
            </p:nvGraphicFramePr>
            <p:xfrm>
              <a:off x="773289" y="1631244"/>
              <a:ext cx="7975423" cy="4605866"/>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7" name="グラフ 6"/>
              <p:cNvPicPr>
                <a:picLocks noGrp="1" noRot="1" noChangeAspect="1" noMove="1" noResize="1" noEditPoints="1" noAdjustHandles="1" noChangeArrowheads="1" noChangeShapeType="1"/>
              </p:cNvPicPr>
              <p:nvPr/>
            </p:nvPicPr>
            <p:blipFill>
              <a:blip r:embed="rId3"/>
              <a:stretch>
                <a:fillRect/>
              </a:stretch>
            </p:blipFill>
            <p:spPr>
              <a:xfrm>
                <a:off x="773289" y="1631244"/>
                <a:ext cx="7975423" cy="4605866"/>
              </a:xfrm>
              <a:prstGeom prst="rect">
                <a:avLst/>
              </a:prstGeom>
            </p:spPr>
          </p:pic>
        </mc:Fallback>
      </mc:AlternateContent>
      <p:sp>
        <p:nvSpPr>
          <p:cNvPr id="3" name="楕円 2"/>
          <p:cNvSpPr/>
          <p:nvPr/>
        </p:nvSpPr>
        <p:spPr>
          <a:xfrm>
            <a:off x="1847850" y="36480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p:cNvSpPr/>
          <p:nvPr/>
        </p:nvSpPr>
        <p:spPr>
          <a:xfrm>
            <a:off x="3732300" y="24288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a:off x="5599200" y="24288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p:cNvSpPr/>
          <p:nvPr/>
        </p:nvSpPr>
        <p:spPr>
          <a:xfrm>
            <a:off x="7466100" y="33432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434327" y="4143376"/>
            <a:ext cx="2164873" cy="638174"/>
          </a:xfrm>
          <a:prstGeom prst="round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ja-JP" altLang="en-US" sz="2400" kern="0" dirty="0" smtClean="0">
                <a:solidFill>
                  <a:srgbClr val="0C0C0C">
                    <a:lumMod val="90000"/>
                    <a:lumOff val="10000"/>
                  </a:srgbClr>
                </a:solidFill>
                <a:latin typeface="+mj-lt"/>
                <a:ea typeface="+mj-ea"/>
              </a:rPr>
              <a:t>分離してない</a:t>
            </a:r>
            <a:endParaRPr lang="en-US" altLang="ja-JP" sz="2400" kern="0" dirty="0" smtClean="0">
              <a:solidFill>
                <a:srgbClr val="0C0C0C">
                  <a:lumMod val="90000"/>
                  <a:lumOff val="10000"/>
                </a:srgbClr>
              </a:solidFill>
              <a:latin typeface="+mj-lt"/>
              <a:ea typeface="+mj-ea"/>
            </a:endParaRPr>
          </a:p>
        </p:txBody>
      </p:sp>
    </p:spTree>
    <p:extLst>
      <p:ext uri="{BB962C8B-B14F-4D97-AF65-F5344CB8AC3E}">
        <p14:creationId xmlns:p14="http://schemas.microsoft.com/office/powerpoint/2010/main" val="3354300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a:t>
            </a:r>
            <a:r>
              <a:rPr lang="ja-JP" altLang="en-US" dirty="0" smtClean="0"/>
              <a:t> 結果（</a:t>
            </a:r>
            <a:r>
              <a:rPr lang="en-US" altLang="ja-JP" dirty="0" smtClean="0"/>
              <a:t>2/2</a:t>
            </a:r>
            <a:r>
              <a:rPr lang="ja-JP" altLang="en-US" dirty="0" smtClean="0"/>
              <a:t>）</a:t>
            </a:r>
            <a:endParaRPr kumimoji="1" lang="ja-JP" altLang="en-US" dirty="0"/>
          </a:p>
        </p:txBody>
      </p:sp>
      <mc:AlternateContent xmlns:mc="http://schemas.openxmlformats.org/markup-compatibility/2006">
        <mc:Choice xmlns="" xmlns:cx1="http://schemas.microsoft.com/office/drawing/2015/9/8/chartex" Requires="cx1">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1983422083"/>
                  </p:ext>
                </p:extLst>
              </p:nvPr>
            </p:nvGraphicFramePr>
            <p:xfrm>
              <a:off x="457200" y="1600200"/>
              <a:ext cx="8229600" cy="4525963"/>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7" name="コンテンツ プレースホルダー 6"/>
              <p:cNvPicPr>
                <a:picLocks noGrp="1" noRot="1" noChangeAspect="1" noMove="1" noResize="1" noEditPoints="1" noAdjustHandles="1" noChangeArrowheads="1" noChangeShapeType="1"/>
              </p:cNvPicPr>
              <p:nvPr/>
            </p:nvPicPr>
            <p:blipFill>
              <a:blip r:embed="rId3"/>
              <a:stretch>
                <a:fillRect/>
              </a:stretch>
            </p:blipFill>
            <p:spPr>
              <a:xfrm>
                <a:off x="457200" y="1600200"/>
                <a:ext cx="8229600" cy="4525963"/>
              </a:xfrm>
              <a:prstGeom prst="rect">
                <a:avLst/>
              </a:prstGeom>
            </p:spPr>
          </p:pic>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
        <p:nvSpPr>
          <p:cNvPr id="10" name="角丸四角形 9"/>
          <p:cNvSpPr/>
          <p:nvPr/>
        </p:nvSpPr>
        <p:spPr>
          <a:xfrm>
            <a:off x="1020748" y="2441837"/>
            <a:ext cx="3545696" cy="125386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en-US" altLang="ja-JP" sz="2400" kern="0" dirty="0" smtClean="0">
                <a:solidFill>
                  <a:srgbClr val="0C0C0C">
                    <a:lumMod val="90000"/>
                    <a:lumOff val="10000"/>
                  </a:srgbClr>
                </a:solidFill>
                <a:latin typeface="+mj-lt"/>
                <a:ea typeface="+mj-ea"/>
              </a:rPr>
              <a:t>Word2vec + WMD</a:t>
            </a:r>
            <a:r>
              <a:rPr lang="ja-JP" altLang="en-US" sz="2400" kern="0" dirty="0" smtClean="0">
                <a:solidFill>
                  <a:srgbClr val="0C0C0C">
                    <a:lumMod val="90000"/>
                    <a:lumOff val="10000"/>
                  </a:srgbClr>
                </a:solidFill>
                <a:latin typeface="+mj-lt"/>
                <a:ea typeface="+mj-ea"/>
              </a:rPr>
              <a:t> が</a:t>
            </a:r>
            <a:r>
              <a:rPr lang="en-US" altLang="ja-JP" sz="2400" kern="0" dirty="0" smtClean="0">
                <a:solidFill>
                  <a:srgbClr val="0C0C0C">
                    <a:lumMod val="90000"/>
                    <a:lumOff val="10000"/>
                  </a:srgbClr>
                </a:solidFill>
                <a:latin typeface="+mj-lt"/>
                <a:ea typeface="+mj-ea"/>
              </a:rPr>
              <a:t/>
            </a:r>
            <a:br>
              <a:rPr lang="en-US" altLang="ja-JP" sz="2400" kern="0" dirty="0" smtClean="0">
                <a:solidFill>
                  <a:srgbClr val="0C0C0C">
                    <a:lumMod val="90000"/>
                    <a:lumOff val="10000"/>
                  </a:srgbClr>
                </a:solidFill>
                <a:latin typeface="+mj-lt"/>
                <a:ea typeface="+mj-ea"/>
              </a:rPr>
            </a:br>
            <a:r>
              <a:rPr lang="ja-JP" altLang="en-US" sz="2400" kern="0" dirty="0">
                <a:solidFill>
                  <a:srgbClr val="0C0C0C">
                    <a:lumMod val="90000"/>
                    <a:lumOff val="10000"/>
                  </a:srgbClr>
                </a:solidFill>
                <a:latin typeface="+mj-lt"/>
                <a:ea typeface="+mj-ea"/>
              </a:rPr>
              <a:t>比較的</a:t>
            </a:r>
            <a:r>
              <a:rPr lang="ja-JP" altLang="en-US" sz="2400" kern="0" dirty="0" smtClean="0">
                <a:solidFill>
                  <a:srgbClr val="0C0C0C">
                    <a:lumMod val="90000"/>
                    <a:lumOff val="10000"/>
                  </a:srgbClr>
                </a:solidFill>
                <a:latin typeface="+mj-lt"/>
                <a:ea typeface="+mj-ea"/>
              </a:rPr>
              <a:t>分離している</a:t>
            </a:r>
            <a:endParaRPr lang="en-US" altLang="ja-JP" sz="2400" kern="0" dirty="0" smtClean="0">
              <a:solidFill>
                <a:srgbClr val="0C0C0C">
                  <a:lumMod val="90000"/>
                  <a:lumOff val="10000"/>
                </a:srgbClr>
              </a:solidFill>
              <a:latin typeface="+mj-lt"/>
              <a:ea typeface="+mj-ea"/>
            </a:endParaRPr>
          </a:p>
        </p:txBody>
      </p:sp>
    </p:spTree>
    <p:extLst>
      <p:ext uri="{BB962C8B-B14F-4D97-AF65-F5344CB8AC3E}">
        <p14:creationId xmlns:p14="http://schemas.microsoft.com/office/powerpoint/2010/main" val="4280243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a:t>RQ3: true positive </a:t>
            </a:r>
            <a:r>
              <a:rPr lang="ja-JP" altLang="en-US" sz="2400" dirty="0"/>
              <a:t>および</a:t>
            </a:r>
            <a:r>
              <a:rPr lang="en-US" altLang="ja-JP" sz="2400" dirty="0"/>
              <a:t>false positive </a:t>
            </a:r>
            <a:r>
              <a:rPr lang="ja-JP" altLang="en-US" sz="2400" dirty="0"/>
              <a:t>の類</a:t>
            </a:r>
            <a:br>
              <a:rPr lang="ja-JP" altLang="en-US" sz="2400" dirty="0"/>
            </a:br>
            <a:r>
              <a:rPr lang="ja-JP" altLang="en-US" sz="2400" dirty="0"/>
              <a:t>似度は</a:t>
            </a:r>
            <a:r>
              <a:rPr lang="ja-JP" altLang="en-US" sz="2400" dirty="0" smtClean="0"/>
              <a:t>，ベクトル</a:t>
            </a:r>
            <a:r>
              <a:rPr lang="ja-JP" altLang="en-US" sz="2400" dirty="0"/>
              <a:t>表現によりどのように変化するか</a:t>
            </a:r>
            <a:endParaRPr kumimoji="1" lang="ja-JP" altLang="en-US" sz="2400" dirty="0"/>
          </a:p>
        </p:txBody>
      </p:sp>
      <p:sp>
        <p:nvSpPr>
          <p:cNvPr id="3" name="コンテンツ プレースホルダー 2"/>
          <p:cNvSpPr>
            <a:spLocks noGrp="1"/>
          </p:cNvSpPr>
          <p:nvPr>
            <p:ph idx="1"/>
          </p:nvPr>
        </p:nvSpPr>
        <p:spPr>
          <a:xfrm>
            <a:off x="457200" y="1600200"/>
            <a:ext cx="8387644" cy="4525963"/>
          </a:xfrm>
        </p:spPr>
        <p:txBody>
          <a:bodyPr/>
          <a:lstStyle/>
          <a:p>
            <a:pPr marL="0" indent="0">
              <a:buNone/>
            </a:pPr>
            <a:r>
              <a:rPr lang="en-US" altLang="ja-JP" dirty="0" err="1" smtClean="0"/>
              <a:t>BigCloneBench</a:t>
            </a:r>
            <a:r>
              <a:rPr lang="ja-JP" altLang="en-US" dirty="0"/>
              <a:t>上</a:t>
            </a:r>
            <a:r>
              <a:rPr lang="ja-JP" altLang="en-US" dirty="0" smtClean="0"/>
              <a:t>のコードクローンの</a:t>
            </a:r>
            <a:r>
              <a:rPr lang="en-US" altLang="ja-JP" dirty="0"/>
              <a:t/>
            </a:r>
            <a:br>
              <a:rPr lang="en-US" altLang="ja-JP" dirty="0"/>
            </a:br>
            <a:r>
              <a:rPr lang="en-US" altLang="ja-JP" dirty="0" smtClean="0"/>
              <a:t>true</a:t>
            </a:r>
            <a:r>
              <a:rPr lang="ja-JP" altLang="en-US" dirty="0" smtClean="0"/>
              <a:t> </a:t>
            </a:r>
            <a:r>
              <a:rPr lang="en-US" altLang="ja-JP" dirty="0" smtClean="0"/>
              <a:t>positive</a:t>
            </a:r>
            <a:r>
              <a:rPr lang="ja-JP" altLang="en-US" dirty="0" smtClean="0"/>
              <a:t>と，</a:t>
            </a:r>
            <a:r>
              <a:rPr lang="en-US" altLang="ja-JP" dirty="0" err="1" smtClean="0"/>
              <a:t>FalsePositive</a:t>
            </a:r>
            <a:r>
              <a:rPr lang="ja-JP" altLang="en-US" dirty="0"/>
              <a:t> </a:t>
            </a:r>
            <a:r>
              <a:rPr lang="ja-JP" altLang="en-US" dirty="0" smtClean="0"/>
              <a:t>の類似度を測定</a:t>
            </a:r>
            <a:endParaRPr lang="en-US" altLang="ja-JP" dirty="0" smtClean="0"/>
          </a:p>
          <a:p>
            <a:pPr marL="0" indent="0">
              <a:buNone/>
            </a:pPr>
            <a:r>
              <a:rPr lang="ja-JP" altLang="en-US" dirty="0" smtClean="0"/>
              <a:t>コサイン類似度： </a:t>
            </a:r>
            <a:r>
              <a:rPr lang="en-US" altLang="ja-JP" dirty="0" smtClean="0"/>
              <a:t>Doc2Vec, W2V-avg, FT-</a:t>
            </a:r>
            <a:r>
              <a:rPr lang="en-US" altLang="ja-JP" dirty="0" err="1" smtClean="0"/>
              <a:t>avg</a:t>
            </a:r>
            <a:r>
              <a:rPr lang="en-US" altLang="ja-JP" dirty="0" smtClean="0"/>
              <a:t>, </a:t>
            </a:r>
            <a:r>
              <a:rPr lang="en-US" altLang="ja-JP" dirty="0" err="1" smtClean="0"/>
              <a:t>BoW</a:t>
            </a:r>
            <a:r>
              <a:rPr lang="en-US" altLang="ja-JP" dirty="0"/>
              <a:t/>
            </a:r>
            <a:br>
              <a:rPr lang="en-US" altLang="ja-JP" dirty="0"/>
            </a:br>
            <a:r>
              <a:rPr lang="en-US" altLang="ja-JP" dirty="0" err="1" smtClean="0"/>
              <a:t>WordMoversDistance</a:t>
            </a:r>
            <a:r>
              <a:rPr lang="en-US" altLang="ja-JP" dirty="0" smtClean="0"/>
              <a:t>: Word2Vec, </a:t>
            </a:r>
            <a:r>
              <a:rPr lang="en-US" altLang="ja-JP" dirty="0" err="1" smtClean="0"/>
              <a:t>FastText</a:t>
            </a:r>
            <a:r>
              <a:rPr lang="en-US" altLang="ja-JP" dirty="0"/>
              <a:t/>
            </a:r>
            <a:br>
              <a:rPr lang="en-US" altLang="ja-JP" dirty="0"/>
            </a:br>
            <a:r>
              <a:rPr lang="en-US" altLang="ja-JP" dirty="0" smtClean="0"/>
              <a:t/>
            </a:r>
            <a:br>
              <a:rPr lang="en-US" altLang="ja-JP" dirty="0" smtClean="0"/>
            </a:br>
            <a:r>
              <a:rPr lang="ja-JP" altLang="en-US" dirty="0" smtClean="0"/>
              <a:t>以上</a:t>
            </a:r>
            <a:r>
              <a:rPr lang="ja-JP" altLang="en-US" dirty="0"/>
              <a:t>の情報で，箱</a:t>
            </a:r>
            <a:r>
              <a:rPr lang="ja-JP" altLang="en-US" dirty="0" err="1"/>
              <a:t>ひげ</a:t>
            </a:r>
            <a:r>
              <a:rPr lang="ja-JP" altLang="en-US" dirty="0"/>
              <a:t>図を</a:t>
            </a:r>
            <a:r>
              <a:rPr lang="ja-JP" altLang="en-US" dirty="0" smtClean="0"/>
              <a:t>作成</a:t>
            </a:r>
            <a:endParaRPr lang="en-US" altLang="ja-JP" dirty="0" smtClean="0"/>
          </a:p>
          <a:p>
            <a:pPr marL="0" indent="0">
              <a:buNone/>
            </a:pPr>
            <a:r>
              <a:rPr lang="en-US" altLang="ja-JP" sz="2000" dirty="0" smtClean="0"/>
              <a:t>TF-IDF, LSI, LDA</a:t>
            </a:r>
            <a:r>
              <a:rPr lang="ja-JP" altLang="en-US" sz="2000" dirty="0" smtClean="0"/>
              <a:t>は</a:t>
            </a:r>
            <a:r>
              <a:rPr lang="ja-JP" altLang="en-US" sz="2000" dirty="0"/>
              <a:t>スケーラビリティ</a:t>
            </a:r>
            <a:r>
              <a:rPr lang="ja-JP" altLang="en-US" sz="2000" dirty="0" smtClean="0"/>
              <a:t>の問題から行っていない</a:t>
            </a:r>
            <a:r>
              <a:rPr lang="en-US" altLang="ja-JP" sz="2000" dirty="0" smtClean="0"/>
              <a:t/>
            </a:r>
            <a:br>
              <a:rPr lang="en-US" altLang="ja-JP" sz="2000" dirty="0" smtClean="0"/>
            </a:br>
            <a:r>
              <a:rPr lang="en-US" altLang="ja-JP" sz="2000" dirty="0" err="1" smtClean="0"/>
              <a:t>BigCloneBench</a:t>
            </a:r>
            <a:r>
              <a:rPr lang="ja-JP" altLang="en-US" sz="2000" dirty="0" smtClean="0"/>
              <a:t>は大規模であり，非常に高次元なベクトル空間になる</a:t>
            </a:r>
            <a:endParaRPr lang="ja-JP" altLang="en-US" sz="2000" dirty="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29</a:t>
            </a:fld>
            <a:endParaRPr lang="en-US" altLang="ja-JP"/>
          </a:p>
        </p:txBody>
      </p:sp>
    </p:spTree>
    <p:extLst>
      <p:ext uri="{BB962C8B-B14F-4D97-AF65-F5344CB8AC3E}">
        <p14:creationId xmlns:p14="http://schemas.microsoft.com/office/powerpoint/2010/main" val="2304095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r>
              <a:rPr kumimoji="1" lang="en-US" altLang="ja-JP" sz="2400" dirty="0" smtClean="0"/>
              <a:t>[1, 2]</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172367754"/>
              </p:ext>
            </p:extLst>
          </p:nvPr>
        </p:nvGraphicFramePr>
        <p:xfrm>
          <a:off x="457200" y="1828801"/>
          <a:ext cx="8229599" cy="3499942"/>
        </p:xfrm>
        <a:graphic>
          <a:graphicData uri="http://schemas.openxmlformats.org/drawingml/2006/table">
            <a:tbl>
              <a:tblPr firstRow="1" bandRow="1">
                <a:tableStyleId>{72833802-FEF1-4C79-8D5D-14CF1EAF98D9}</a:tableStyleId>
              </a:tblPr>
              <a:tblGrid>
                <a:gridCol w="988723">
                  <a:extLst>
                    <a:ext uri="{9D8B030D-6E8A-4147-A177-3AD203B41FA5}">
                      <a16:colId xmlns:a16="http://schemas.microsoft.com/office/drawing/2014/main" val="20000"/>
                    </a:ext>
                  </a:extLst>
                </a:gridCol>
                <a:gridCol w="7240876">
                  <a:extLst>
                    <a:ext uri="{9D8B030D-6E8A-4147-A177-3AD203B41FA5}">
                      <a16:colId xmlns:a16="http://schemas.microsoft.com/office/drawing/2014/main" val="20001"/>
                    </a:ext>
                  </a:extLst>
                </a:gridCol>
              </a:tblGrid>
              <a:tr h="460540">
                <a:tc>
                  <a:txBody>
                    <a:bodyPr/>
                    <a:lstStyle/>
                    <a:p>
                      <a:pPr algn="ctr"/>
                      <a:r>
                        <a:rPr kumimoji="1" lang="ja-JP" altLang="en-US" sz="1800" dirty="0" smtClean="0"/>
                        <a:t>タイプ</a:t>
                      </a:r>
                      <a:endParaRPr kumimoji="1" lang="ja-JP" altLang="en-US" sz="1800" dirty="0"/>
                    </a:p>
                  </a:txBody>
                  <a:tcPr anchor="ctr"/>
                </a:tc>
                <a:tc>
                  <a:txBody>
                    <a:bodyPr/>
                    <a:lstStyle/>
                    <a:p>
                      <a:pPr algn="ctr"/>
                      <a:r>
                        <a:rPr kumimoji="1" lang="ja-JP" altLang="en-US" sz="1800" dirty="0" smtClean="0"/>
                        <a:t>定義</a:t>
                      </a:r>
                      <a:endParaRPr kumimoji="1" lang="ja-JP" altLang="en-US" sz="1800" dirty="0"/>
                    </a:p>
                  </a:txBody>
                  <a:tcPr anchor="ctr"/>
                </a:tc>
                <a:extLst>
                  <a:ext uri="{0D108BD9-81ED-4DB2-BD59-A6C34878D82A}">
                    <a16:rowId xmlns:a16="http://schemas.microsoft.com/office/drawing/2014/main" val="2893796935"/>
                  </a:ext>
                </a:extLst>
              </a:tr>
              <a:tr h="460540">
                <a:tc>
                  <a:txBody>
                    <a:bodyPr/>
                    <a:lstStyle/>
                    <a:p>
                      <a:r>
                        <a:rPr kumimoji="1" lang="en-US" altLang="ja-JP" sz="1800" dirty="0" smtClean="0"/>
                        <a:t>T1</a:t>
                      </a:r>
                      <a:endParaRPr kumimoji="1" lang="ja-JP" altLang="en-US" sz="1800" dirty="0"/>
                    </a:p>
                  </a:txBody>
                  <a:tcPr anchor="ctr"/>
                </a:tc>
                <a:tc>
                  <a:txBody>
                    <a:bodyPr/>
                    <a:lstStyle/>
                    <a:p>
                      <a:r>
                        <a:rPr kumimoji="1" lang="ja-JP" altLang="en-US" sz="1800" dirty="0" smtClean="0"/>
                        <a:t>空白，コメントの有無，レイアウトなどの違いを除いて完全に一致．</a:t>
                      </a:r>
                      <a:endParaRPr kumimoji="1" lang="ja-JP" altLang="en-US" sz="1800" dirty="0"/>
                    </a:p>
                  </a:txBody>
                  <a:tcPr anchor="ctr"/>
                </a:tc>
                <a:extLst>
                  <a:ext uri="{0D108BD9-81ED-4DB2-BD59-A6C34878D82A}">
                    <a16:rowId xmlns:a16="http://schemas.microsoft.com/office/drawing/2014/main" val="10001"/>
                  </a:ext>
                </a:extLst>
              </a:tr>
              <a:tr h="460540">
                <a:tc>
                  <a:txBody>
                    <a:bodyPr/>
                    <a:lstStyle/>
                    <a:p>
                      <a:r>
                        <a:rPr kumimoji="1" lang="en-US" altLang="ja-JP" sz="1800" dirty="0" smtClean="0"/>
                        <a:t>T2</a:t>
                      </a:r>
                      <a:endParaRPr kumimoji="1" lang="ja-JP" altLang="en-US" sz="1800" dirty="0"/>
                    </a:p>
                  </a:txBody>
                  <a:tcPr anchor="ctr"/>
                </a:tc>
                <a:tc>
                  <a:txBody>
                    <a:bodyPr/>
                    <a:lstStyle/>
                    <a:p>
                      <a:r>
                        <a:rPr kumimoji="1" lang="ja-JP" altLang="en-US" sz="1800" dirty="0" smtClean="0"/>
                        <a:t>変数名などのユーザ定義名，関数の型などが異なる．</a:t>
                      </a:r>
                      <a:endParaRPr kumimoji="1" lang="ja-JP" altLang="en-US" sz="1800" dirty="0"/>
                    </a:p>
                  </a:txBody>
                  <a:tcPr anchor="ctr"/>
                </a:tc>
                <a:extLst>
                  <a:ext uri="{0D108BD9-81ED-4DB2-BD59-A6C34878D82A}">
                    <a16:rowId xmlns:a16="http://schemas.microsoft.com/office/drawing/2014/main" val="10002"/>
                  </a:ext>
                </a:extLst>
              </a:tr>
              <a:tr h="460540">
                <a:tc>
                  <a:txBody>
                    <a:bodyPr/>
                    <a:lstStyle/>
                    <a:p>
                      <a:r>
                        <a:rPr kumimoji="1" lang="en-US" altLang="ja-JP" sz="1800" dirty="0" smtClean="0"/>
                        <a:t>VST3</a:t>
                      </a:r>
                      <a:endParaRPr kumimoji="1" lang="ja-JP" altLang="en-US" sz="1800" dirty="0"/>
                    </a:p>
                  </a:txBody>
                  <a:tcPr anchor="ctr"/>
                </a:tc>
                <a:tc>
                  <a:txBody>
                    <a:bodyPr/>
                    <a:lstStyle/>
                    <a:p>
                      <a:r>
                        <a:rPr kumimoji="1" lang="ja-JP" altLang="en-US" sz="1800" dirty="0" smtClean="0"/>
                        <a:t>文の挿入や削除，変更などがある．（トークン一致率 </a:t>
                      </a:r>
                      <a:r>
                        <a:rPr kumimoji="1" lang="en-US" altLang="ja-JP" sz="1800" dirty="0" smtClean="0"/>
                        <a:t>90-100%</a:t>
                      </a:r>
                      <a:r>
                        <a:rPr kumimoji="1" lang="ja-JP" altLang="en-US" sz="1800" dirty="0" smtClean="0"/>
                        <a:t>）</a:t>
                      </a:r>
                      <a:endParaRPr kumimoji="1" lang="ja-JP" altLang="en-US" sz="1800" dirty="0"/>
                    </a:p>
                  </a:txBody>
                  <a:tcPr anchor="ctr"/>
                </a:tc>
                <a:extLst>
                  <a:ext uri="{0D108BD9-81ED-4DB2-BD59-A6C34878D82A}">
                    <a16:rowId xmlns:a16="http://schemas.microsoft.com/office/drawing/2014/main" val="10003"/>
                  </a:ext>
                </a:extLst>
              </a:tr>
              <a:tr h="460540">
                <a:tc>
                  <a:txBody>
                    <a:bodyPr/>
                    <a:lstStyle/>
                    <a:p>
                      <a:r>
                        <a:rPr kumimoji="1" lang="en-US" altLang="ja-JP" sz="1800" dirty="0" smtClean="0"/>
                        <a:t>ST3</a:t>
                      </a:r>
                      <a:endParaRPr kumimoji="1" lang="ja-JP" altLang="en-US" sz="1800" dirty="0"/>
                    </a:p>
                  </a:txBody>
                  <a:tcPr anchor="ctr"/>
                </a:tc>
                <a:tc>
                  <a:txBody>
                    <a:bodyPr/>
                    <a:lstStyle/>
                    <a:p>
                      <a:r>
                        <a:rPr kumimoji="1" lang="ja-JP" altLang="en-US" sz="1800" dirty="0" smtClean="0"/>
                        <a:t>文の挿入や削除，変更などがある．（トークン一致率 </a:t>
                      </a:r>
                      <a:r>
                        <a:rPr kumimoji="1" lang="en-US" altLang="ja-JP" sz="1800" dirty="0" smtClean="0"/>
                        <a:t>70-90%</a:t>
                      </a:r>
                      <a:r>
                        <a:rPr kumimoji="1" lang="ja-JP" altLang="en-US" sz="1800" dirty="0" smtClean="0"/>
                        <a:t>）</a:t>
                      </a:r>
                      <a:endParaRPr kumimoji="1" lang="ja-JP" altLang="en-US" sz="1800" dirty="0"/>
                    </a:p>
                  </a:txBody>
                  <a:tcPr anchor="ctr"/>
                </a:tc>
                <a:extLst>
                  <a:ext uri="{0D108BD9-81ED-4DB2-BD59-A6C34878D82A}">
                    <a16:rowId xmlns:a16="http://schemas.microsoft.com/office/drawing/2014/main" val="10004"/>
                  </a:ext>
                </a:extLst>
              </a:tr>
              <a:tr h="598621">
                <a:tc>
                  <a:txBody>
                    <a:bodyPr/>
                    <a:lstStyle/>
                    <a:p>
                      <a:r>
                        <a:rPr kumimoji="1" lang="en-US" altLang="ja-JP" sz="1800" dirty="0" smtClean="0"/>
                        <a:t>MT3</a:t>
                      </a:r>
                      <a:endParaRPr kumimoji="1" lang="ja-JP" altLang="en-US" sz="18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文の挿入や削除，変更などがある．（トークン一致率 </a:t>
                      </a:r>
                      <a:r>
                        <a:rPr kumimoji="1" lang="en-US" altLang="ja-JP" sz="1800" dirty="0" smtClean="0"/>
                        <a:t>50-70%</a:t>
                      </a:r>
                      <a:r>
                        <a:rPr kumimoji="1" lang="ja-JP" altLang="en-US" sz="1800" dirty="0" smtClean="0"/>
                        <a:t>）</a:t>
                      </a:r>
                    </a:p>
                  </a:txBody>
                  <a:tcPr anchor="ctr"/>
                </a:tc>
                <a:extLst>
                  <a:ext uri="{0D108BD9-81ED-4DB2-BD59-A6C34878D82A}">
                    <a16:rowId xmlns:a16="http://schemas.microsoft.com/office/drawing/2014/main" val="3381072238"/>
                  </a:ext>
                </a:extLst>
              </a:tr>
              <a:tr h="598621">
                <a:tc>
                  <a:txBody>
                    <a:bodyPr/>
                    <a:lstStyle/>
                    <a:p>
                      <a:r>
                        <a:rPr kumimoji="1" lang="en-US" altLang="ja-JP" sz="1800" dirty="0" smtClean="0"/>
                        <a:t>WT3/T4</a:t>
                      </a:r>
                      <a:endParaRPr kumimoji="1" lang="ja-JP" altLang="en-US" sz="18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文の挿入や削除，変更などがある．（トークン一致率 </a:t>
                      </a:r>
                      <a:r>
                        <a:rPr kumimoji="1" lang="en-US" altLang="ja-JP" sz="1800" dirty="0" smtClean="0"/>
                        <a:t>0-50%</a:t>
                      </a:r>
                      <a:r>
                        <a:rPr kumimoji="1" lang="ja-JP" altLang="en-US" sz="1800" dirty="0" smtClean="0"/>
                        <a:t>）</a:t>
                      </a:r>
                    </a:p>
                  </a:txBody>
                  <a:tcPr anchor="ctr"/>
                </a:tc>
                <a:extLst>
                  <a:ext uri="{0D108BD9-81ED-4DB2-BD59-A6C34878D82A}">
                    <a16:rowId xmlns:a16="http://schemas.microsoft.com/office/drawing/2014/main" val="3152382939"/>
                  </a:ext>
                </a:extLst>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6" name="テキスト ボックス 5"/>
          <p:cNvSpPr txBox="1"/>
          <p:nvPr/>
        </p:nvSpPr>
        <p:spPr>
          <a:xfrm>
            <a:off x="457201" y="5440068"/>
            <a:ext cx="8218488" cy="812091"/>
          </a:xfrm>
          <a:prstGeom prst="rect">
            <a:avLst/>
          </a:prstGeom>
          <a:solidFill>
            <a:schemeClr val="bg1">
              <a:lumMod val="95000"/>
            </a:schemeClr>
          </a:solidFill>
          <a:ln w="6350">
            <a:noFill/>
          </a:ln>
        </p:spPr>
        <p:style>
          <a:lnRef idx="2">
            <a:schemeClr val="accent1"/>
          </a:lnRef>
          <a:fillRef idx="1">
            <a:schemeClr val="lt1"/>
          </a:fillRef>
          <a:effectRef idx="0">
            <a:schemeClr val="accent1"/>
          </a:effectRef>
          <a:fontRef idx="minor">
            <a:schemeClr val="dk1"/>
          </a:fontRef>
        </p:style>
        <p:txBody>
          <a:bodyPr wrap="square" rtlCol="0">
            <a:noAutofit/>
          </a:bodyPr>
          <a:lstStyle/>
          <a:p>
            <a:pPr>
              <a:tabLst>
                <a:tab pos="269875" algn="l"/>
              </a:tabLst>
            </a:pPr>
            <a:r>
              <a:rPr lang="en-US" altLang="ja-JP" sz="1200" dirty="0">
                <a:solidFill>
                  <a:schemeClr val="tx1">
                    <a:lumMod val="75000"/>
                    <a:lumOff val="25000"/>
                  </a:schemeClr>
                </a:solidFill>
              </a:rPr>
              <a:t>[1]  </a:t>
            </a:r>
            <a:r>
              <a:rPr lang="en-US" altLang="ja-JP" sz="1200" dirty="0" err="1">
                <a:solidFill>
                  <a:schemeClr val="tx1">
                    <a:lumMod val="75000"/>
                    <a:lumOff val="25000"/>
                  </a:schemeClr>
                </a:solidFill>
              </a:rPr>
              <a:t>C.K.Roy</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et </a:t>
            </a:r>
            <a:r>
              <a:rPr lang="en-US" altLang="ja-JP" sz="1200" dirty="0">
                <a:solidFill>
                  <a:schemeClr val="tx1">
                    <a:lumMod val="75000"/>
                    <a:lumOff val="25000"/>
                  </a:schemeClr>
                </a:solidFill>
              </a:rPr>
              <a:t>al., "Comparison and Evaluation of Code Clone Detection Techniques and Tools: A Qualitative Approach" Science of Computer Programming, vol. 74, no. 7, pp. 470-495, 2009</a:t>
            </a:r>
            <a:r>
              <a:rPr lang="en-US" altLang="ja-JP" sz="1200" dirty="0" smtClean="0">
                <a:solidFill>
                  <a:schemeClr val="tx1">
                    <a:lumMod val="75000"/>
                    <a:lumOff val="25000"/>
                  </a:schemeClr>
                </a:solidFill>
              </a:rPr>
              <a:t>.</a:t>
            </a:r>
          </a:p>
          <a:p>
            <a:pPr>
              <a:tabLst>
                <a:tab pos="269875" algn="l"/>
              </a:tabLst>
            </a:pPr>
            <a:r>
              <a:rPr lang="en-US" altLang="ja-JP" sz="1200" dirty="0">
                <a:solidFill>
                  <a:schemeClr val="tx1">
                    <a:lumMod val="75000"/>
                    <a:lumOff val="25000"/>
                  </a:schemeClr>
                </a:solidFill>
              </a:rPr>
              <a:t>[2] </a:t>
            </a:r>
            <a:r>
              <a:rPr lang="en-US" altLang="ja-JP" sz="1200" dirty="0" err="1">
                <a:solidFill>
                  <a:schemeClr val="tx1">
                    <a:lumMod val="75000"/>
                    <a:lumOff val="25000"/>
                  </a:schemeClr>
                </a:solidFill>
              </a:rPr>
              <a:t>J.Svajlenko</a:t>
            </a:r>
            <a:r>
              <a:rPr lang="en-US" altLang="ja-JP" sz="1200" dirty="0">
                <a:solidFill>
                  <a:schemeClr val="tx1">
                    <a:lumMod val="75000"/>
                    <a:lumOff val="25000"/>
                  </a:schemeClr>
                </a:solidFill>
              </a:rPr>
              <a:t> et al., "Towards a big data curated benchmark of inter-project code clones." </a:t>
            </a:r>
            <a:r>
              <a:rPr lang="en-US" altLang="ja-JP" sz="1200" dirty="0" smtClean="0">
                <a:solidFill>
                  <a:schemeClr val="tx1">
                    <a:lumMod val="75000"/>
                    <a:lumOff val="25000"/>
                  </a:schemeClr>
                </a:solidFill>
              </a:rPr>
              <a:t>Proc. ICSME</a:t>
            </a:r>
            <a:r>
              <a:rPr lang="en-US" altLang="ja-JP" sz="1200" dirty="0">
                <a:solidFill>
                  <a:schemeClr val="tx1">
                    <a:lumMod val="75000"/>
                    <a:lumOff val="25000"/>
                  </a:schemeClr>
                </a:solidFill>
              </a:rPr>
              <a:t>, pp. 476-480, 2014.</a:t>
            </a:r>
          </a:p>
          <a:p>
            <a:pPr>
              <a:tabLst>
                <a:tab pos="269875" algn="l"/>
              </a:tabLst>
            </a:pPr>
            <a:endParaRPr kumimoji="1" lang="ja-JP" altLang="en-US" sz="1200" dirty="0">
              <a:solidFill>
                <a:schemeClr val="tx1">
                  <a:lumMod val="75000"/>
                  <a:lumOff val="25000"/>
                </a:schemeClr>
              </a:solidFill>
            </a:endParaRPr>
          </a:p>
        </p:txBody>
      </p:sp>
    </p:spTree>
    <p:extLst>
      <p:ext uri="{BB962C8B-B14F-4D97-AF65-F5344CB8AC3E}">
        <p14:creationId xmlns:p14="http://schemas.microsoft.com/office/powerpoint/2010/main" val="3437958979"/>
      </p:ext>
    </p:extLst>
  </p:cSld>
  <p:clrMapOvr>
    <a:masterClrMapping/>
  </p:clrMapOvr>
  <mc:AlternateContent xmlns:mc="http://schemas.openxmlformats.org/markup-compatibility/2006" xmlns:p14="http://schemas.microsoft.com/office/powerpoint/2010/main">
    <mc:Choice Requires="p14">
      <p:transition spd="slow" p14:dur="2000" advTm="47711"/>
    </mc:Choice>
    <mc:Fallback xmlns="">
      <p:transition spd="slow" advTm="47711"/>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RQ3</a:t>
            </a:r>
            <a:r>
              <a:rPr lang="ja-JP" altLang="en-US" dirty="0" smtClean="0"/>
              <a:t> 結果（</a:t>
            </a:r>
            <a:r>
              <a:rPr lang="en-US" altLang="ja-JP" dirty="0" smtClean="0"/>
              <a:t>1/2</a:t>
            </a:r>
            <a:r>
              <a:rPr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30</a:t>
            </a:fld>
            <a:endParaRPr lang="en-US" altLang="ja-JP"/>
          </a:p>
        </p:txBody>
      </p:sp>
      <mc:AlternateContent xmlns:mc="http://schemas.openxmlformats.org/markup-compatibility/2006">
        <mc:Choice xmlns="" xmlns:cx1="http://schemas.microsoft.com/office/drawing/2015/9/8/chartex" Requires="cx1">
          <p:graphicFrame>
            <p:nvGraphicFramePr>
              <p:cNvPr id="7" name="グラフ 6"/>
              <p:cNvGraphicFramePr/>
              <p:nvPr>
                <p:extLst/>
              </p:nvPr>
            </p:nvGraphicFramePr>
            <p:xfrm>
              <a:off x="773289" y="1631244"/>
              <a:ext cx="7975423" cy="4605866"/>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7" name="グラフ 6"/>
              <p:cNvPicPr>
                <a:picLocks noGrp="1" noRot="1" noChangeAspect="1" noMove="1" noResize="1" noEditPoints="1" noAdjustHandles="1" noChangeArrowheads="1" noChangeShapeType="1"/>
              </p:cNvPicPr>
              <p:nvPr/>
            </p:nvPicPr>
            <p:blipFill>
              <a:blip r:embed="rId3"/>
              <a:stretch>
                <a:fillRect/>
              </a:stretch>
            </p:blipFill>
            <p:spPr>
              <a:xfrm>
                <a:off x="773289" y="1631244"/>
                <a:ext cx="7975423" cy="4605866"/>
              </a:xfrm>
              <a:prstGeom prst="rect">
                <a:avLst/>
              </a:prstGeom>
            </p:spPr>
          </p:pic>
        </mc:Fallback>
      </mc:AlternateContent>
      <p:sp>
        <p:nvSpPr>
          <p:cNvPr id="3" name="楕円 2"/>
          <p:cNvSpPr/>
          <p:nvPr/>
        </p:nvSpPr>
        <p:spPr>
          <a:xfrm>
            <a:off x="1847850" y="36480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p:cNvSpPr/>
          <p:nvPr/>
        </p:nvSpPr>
        <p:spPr>
          <a:xfrm>
            <a:off x="3732300" y="24288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a:off x="5599200" y="24288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p:cNvSpPr/>
          <p:nvPr/>
        </p:nvSpPr>
        <p:spPr>
          <a:xfrm>
            <a:off x="7466100" y="3343275"/>
            <a:ext cx="1028700" cy="1028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434327" y="4143376"/>
            <a:ext cx="2164873" cy="638174"/>
          </a:xfrm>
          <a:prstGeom prst="round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ja-JP" altLang="en-US" sz="2400" kern="0" dirty="0" smtClean="0">
                <a:solidFill>
                  <a:srgbClr val="0C0C0C">
                    <a:lumMod val="90000"/>
                    <a:lumOff val="10000"/>
                  </a:srgbClr>
                </a:solidFill>
                <a:latin typeface="+mj-lt"/>
                <a:ea typeface="+mj-ea"/>
              </a:rPr>
              <a:t>分離してない</a:t>
            </a:r>
            <a:endParaRPr lang="en-US" altLang="ja-JP" sz="2400" kern="0" dirty="0" smtClean="0">
              <a:solidFill>
                <a:srgbClr val="0C0C0C">
                  <a:lumMod val="90000"/>
                  <a:lumOff val="10000"/>
                </a:srgbClr>
              </a:solidFill>
              <a:latin typeface="+mj-lt"/>
              <a:ea typeface="+mj-ea"/>
            </a:endParaRPr>
          </a:p>
        </p:txBody>
      </p:sp>
    </p:spTree>
    <p:extLst>
      <p:ext uri="{BB962C8B-B14F-4D97-AF65-F5344CB8AC3E}">
        <p14:creationId xmlns:p14="http://schemas.microsoft.com/office/powerpoint/2010/main" val="207374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RQ3</a:t>
            </a:r>
            <a:r>
              <a:rPr lang="ja-JP" altLang="en-US" dirty="0" smtClean="0"/>
              <a:t> 結果（</a:t>
            </a:r>
            <a:r>
              <a:rPr lang="en-US" altLang="ja-JP" dirty="0" smtClean="0"/>
              <a:t>2/2</a:t>
            </a:r>
            <a:r>
              <a:rPr lang="ja-JP" altLang="en-US" dirty="0" smtClean="0"/>
              <a:t>）</a:t>
            </a:r>
            <a:endParaRPr kumimoji="1" lang="ja-JP" altLang="en-US" dirty="0"/>
          </a:p>
        </p:txBody>
      </p:sp>
      <mc:AlternateContent xmlns:mc="http://schemas.openxmlformats.org/markup-compatibility/2006">
        <mc:Choice xmlns="" xmlns:cx1="http://schemas.microsoft.com/office/drawing/2015/9/8/chartex" Requires="cx1">
          <p:graphicFrame>
            <p:nvGraphicFramePr>
              <p:cNvPr id="7" name="コンテンツ プレースホルダー 6"/>
              <p:cNvGraphicFramePr>
                <a:graphicFrameLocks noGrp="1"/>
              </p:cNvGraphicFramePr>
              <p:nvPr>
                <p:ph idx="1"/>
                <p:extLst/>
              </p:nvPr>
            </p:nvGraphicFramePr>
            <p:xfrm>
              <a:off x="457200" y="1600200"/>
              <a:ext cx="8229600" cy="4525963"/>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7" name="コンテンツ プレースホルダー 6"/>
              <p:cNvPicPr>
                <a:picLocks noGrp="1" noRot="1" noChangeAspect="1" noMove="1" noResize="1" noEditPoints="1" noAdjustHandles="1" noChangeArrowheads="1" noChangeShapeType="1"/>
              </p:cNvPicPr>
              <p:nvPr/>
            </p:nvPicPr>
            <p:blipFill>
              <a:blip r:embed="rId3"/>
              <a:stretch>
                <a:fillRect/>
              </a:stretch>
            </p:blipFill>
            <p:spPr>
              <a:xfrm>
                <a:off x="457200" y="1600200"/>
                <a:ext cx="8229600" cy="4525963"/>
              </a:xfrm>
              <a:prstGeom prst="rect">
                <a:avLst/>
              </a:prstGeom>
            </p:spPr>
          </p:pic>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31</a:t>
            </a:fld>
            <a:endParaRPr lang="en-US" altLang="ja-JP"/>
          </a:p>
        </p:txBody>
      </p:sp>
      <p:sp>
        <p:nvSpPr>
          <p:cNvPr id="10" name="角丸四角形 9"/>
          <p:cNvSpPr/>
          <p:nvPr/>
        </p:nvSpPr>
        <p:spPr>
          <a:xfrm>
            <a:off x="1020748" y="2441837"/>
            <a:ext cx="3545696" cy="125386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en-US" altLang="ja-JP" sz="2400" kern="0" dirty="0" smtClean="0">
                <a:solidFill>
                  <a:srgbClr val="0C0C0C">
                    <a:lumMod val="90000"/>
                    <a:lumOff val="10000"/>
                  </a:srgbClr>
                </a:solidFill>
                <a:latin typeface="+mj-lt"/>
                <a:ea typeface="+mj-ea"/>
              </a:rPr>
              <a:t>Word2vec + WMD</a:t>
            </a:r>
            <a:r>
              <a:rPr lang="ja-JP" altLang="en-US" sz="2400" kern="0" dirty="0" smtClean="0">
                <a:solidFill>
                  <a:srgbClr val="0C0C0C">
                    <a:lumMod val="90000"/>
                    <a:lumOff val="10000"/>
                  </a:srgbClr>
                </a:solidFill>
                <a:latin typeface="+mj-lt"/>
                <a:ea typeface="+mj-ea"/>
              </a:rPr>
              <a:t> が</a:t>
            </a:r>
            <a:r>
              <a:rPr lang="en-US" altLang="ja-JP" sz="2400" kern="0" dirty="0" smtClean="0">
                <a:solidFill>
                  <a:srgbClr val="0C0C0C">
                    <a:lumMod val="90000"/>
                    <a:lumOff val="10000"/>
                  </a:srgbClr>
                </a:solidFill>
                <a:latin typeface="+mj-lt"/>
                <a:ea typeface="+mj-ea"/>
              </a:rPr>
              <a:t/>
            </a:r>
            <a:br>
              <a:rPr lang="en-US" altLang="ja-JP" sz="2400" kern="0" dirty="0" smtClean="0">
                <a:solidFill>
                  <a:srgbClr val="0C0C0C">
                    <a:lumMod val="90000"/>
                    <a:lumOff val="10000"/>
                  </a:srgbClr>
                </a:solidFill>
                <a:latin typeface="+mj-lt"/>
                <a:ea typeface="+mj-ea"/>
              </a:rPr>
            </a:br>
            <a:r>
              <a:rPr lang="ja-JP" altLang="en-US" sz="2400" kern="0" dirty="0">
                <a:solidFill>
                  <a:srgbClr val="0C0C0C">
                    <a:lumMod val="90000"/>
                    <a:lumOff val="10000"/>
                  </a:srgbClr>
                </a:solidFill>
                <a:latin typeface="+mj-lt"/>
                <a:ea typeface="+mj-ea"/>
              </a:rPr>
              <a:t>比較的</a:t>
            </a:r>
            <a:r>
              <a:rPr lang="ja-JP" altLang="en-US" sz="2400" kern="0" dirty="0" smtClean="0">
                <a:solidFill>
                  <a:srgbClr val="0C0C0C">
                    <a:lumMod val="90000"/>
                    <a:lumOff val="10000"/>
                  </a:srgbClr>
                </a:solidFill>
                <a:latin typeface="+mj-lt"/>
                <a:ea typeface="+mj-ea"/>
              </a:rPr>
              <a:t>分離している</a:t>
            </a:r>
            <a:endParaRPr lang="en-US" altLang="ja-JP" sz="2400" kern="0" dirty="0" smtClean="0">
              <a:solidFill>
                <a:srgbClr val="0C0C0C">
                  <a:lumMod val="90000"/>
                  <a:lumOff val="10000"/>
                </a:srgbClr>
              </a:solidFill>
              <a:latin typeface="+mj-lt"/>
              <a:ea typeface="+mj-ea"/>
            </a:endParaRPr>
          </a:p>
        </p:txBody>
      </p:sp>
    </p:spTree>
    <p:extLst>
      <p:ext uri="{BB962C8B-B14F-4D97-AF65-F5344CB8AC3E}">
        <p14:creationId xmlns:p14="http://schemas.microsoft.com/office/powerpoint/2010/main" val="2380289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妥当性</a:t>
            </a:r>
            <a:r>
              <a:rPr lang="ja-JP" altLang="en-US" dirty="0" smtClean="0"/>
              <a:t>の</a:t>
            </a:r>
            <a:r>
              <a:rPr lang="ja-JP" altLang="en-US" dirty="0"/>
              <a:t>脅威</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en-US" altLang="ja-JP" dirty="0" smtClean="0"/>
              <a:t>Java</a:t>
            </a:r>
            <a:r>
              <a:rPr lang="ja-JP" altLang="en-US" dirty="0" smtClean="0"/>
              <a:t> 言語に依存した結果</a:t>
            </a:r>
            <a:endParaRPr lang="en-US" altLang="ja-JP" dirty="0" smtClean="0"/>
          </a:p>
          <a:p>
            <a:pPr lvl="1"/>
            <a:r>
              <a:rPr kumimoji="1" lang="ja-JP" altLang="en-US" dirty="0"/>
              <a:t>言語</a:t>
            </a:r>
            <a:r>
              <a:rPr kumimoji="1" lang="ja-JP" altLang="en-US" dirty="0" smtClean="0"/>
              <a:t>が異なれば違う結果になる可能性</a:t>
            </a:r>
            <a:endParaRPr kumimoji="1" lang="en-US" altLang="ja-JP" dirty="0" smtClean="0"/>
          </a:p>
          <a:p>
            <a:r>
              <a:rPr lang="en-US" altLang="ja-JP" dirty="0" smtClean="0"/>
              <a:t>BigCloneBench</a:t>
            </a:r>
            <a:r>
              <a:rPr lang="ja-JP" altLang="en-US" dirty="0" err="1"/>
              <a:t>に</a:t>
            </a:r>
            <a:r>
              <a:rPr lang="ja-JP" altLang="en-US" dirty="0" err="1" smtClean="0"/>
              <a:t>依</a:t>
            </a:r>
            <a:r>
              <a:rPr lang="ja-JP" altLang="en-US" dirty="0" smtClean="0"/>
              <a:t>存した結果</a:t>
            </a:r>
            <a:endParaRPr lang="en-US" altLang="ja-JP" dirty="0" smtClean="0"/>
          </a:p>
          <a:p>
            <a:pPr lvl="1"/>
            <a:r>
              <a:rPr kumimoji="1" lang="ja-JP" altLang="en-US" dirty="0"/>
              <a:t>実際</a:t>
            </a:r>
            <a:r>
              <a:rPr kumimoji="1" lang="ja-JP" altLang="en-US" dirty="0" smtClean="0"/>
              <a:t>に存在</a:t>
            </a:r>
            <a:r>
              <a:rPr lang="ja-JP" altLang="en-US" dirty="0" smtClean="0"/>
              <a:t>するソースコードのビッグデータ</a:t>
            </a:r>
            <a:endParaRPr lang="en-US" altLang="ja-JP" dirty="0" smtClean="0"/>
          </a:p>
          <a:p>
            <a:pPr lvl="1"/>
            <a:r>
              <a:rPr kumimoji="1" lang="ja-JP" altLang="en-US" dirty="0" smtClean="0"/>
              <a:t>統計的</a:t>
            </a:r>
            <a:r>
              <a:rPr kumimoji="1" lang="ja-JP" altLang="en-US" dirty="0"/>
              <a:t>優位</a:t>
            </a:r>
            <a:r>
              <a:rPr kumimoji="1" lang="ja-JP" altLang="en-US" dirty="0" smtClean="0"/>
              <a:t>さはある</a:t>
            </a:r>
            <a:endParaRPr kumimoji="1" lang="en-US" altLang="ja-JP" dirty="0" smtClean="0"/>
          </a:p>
          <a:p>
            <a:r>
              <a:rPr lang="ja-JP" altLang="en-US" dirty="0" smtClean="0"/>
              <a:t>ベクトル計算のパラメータ</a:t>
            </a:r>
            <a:endParaRPr lang="en-US" altLang="ja-JP" dirty="0" smtClean="0"/>
          </a:p>
          <a:p>
            <a:pPr lvl="1"/>
            <a:r>
              <a:rPr kumimoji="1" lang="ja-JP" altLang="en-US" dirty="0"/>
              <a:t>今回</a:t>
            </a:r>
            <a:r>
              <a:rPr kumimoji="1" lang="ja-JP" altLang="en-US" dirty="0" smtClean="0"/>
              <a:t>はパラメータ調整を行わずデフォルト値を採用</a:t>
            </a:r>
            <a:endParaRPr kumimoji="1" lang="en-US" altLang="ja-JP" dirty="0" smtClean="0"/>
          </a:p>
          <a:p>
            <a:pPr lvl="1"/>
            <a:r>
              <a:rPr lang="ja-JP" altLang="en-US" dirty="0"/>
              <a:t>適切</a:t>
            </a:r>
            <a:r>
              <a:rPr lang="ja-JP" altLang="en-US" dirty="0" smtClean="0"/>
              <a:t>なパラメータ調整を行うことで結果は変わる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32</a:t>
            </a:fld>
            <a:endParaRPr lang="en-US" altLang="ja-JP"/>
          </a:p>
        </p:txBody>
      </p:sp>
    </p:spTree>
    <p:extLst>
      <p:ext uri="{BB962C8B-B14F-4D97-AF65-F5344CB8AC3E}">
        <p14:creationId xmlns:p14="http://schemas.microsoft.com/office/powerpoint/2010/main" val="1181195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タイプ </a:t>
            </a:r>
            <a:r>
              <a:rPr kumimoji="1" lang="en-US" altLang="ja-JP" dirty="0" smtClean="0"/>
              <a:t>3</a:t>
            </a:r>
            <a:r>
              <a:rPr lang="en-US" altLang="ja-JP" dirty="0" smtClean="0"/>
              <a:t>, </a:t>
            </a:r>
            <a:r>
              <a:rPr kumimoji="1" lang="en-US" altLang="ja-JP" dirty="0" smtClean="0"/>
              <a:t>4</a:t>
            </a:r>
            <a:r>
              <a:rPr kumimoji="1" lang="ja-JP" altLang="en-US" dirty="0" smtClean="0"/>
              <a:t> のコードクローンの定義</a:t>
            </a:r>
            <a:r>
              <a:rPr kumimoji="1" lang="en-US" altLang="ja-JP" dirty="0" smtClean="0"/>
              <a:t>[2]</a:t>
            </a:r>
            <a:endParaRPr kumimoji="1" lang="ja-JP" altLang="en-US" dirty="0"/>
          </a:p>
        </p:txBody>
      </p:sp>
      <p:sp>
        <p:nvSpPr>
          <p:cNvPr id="3" name="コンテンツ プレースホルダー 2"/>
          <p:cNvSpPr>
            <a:spLocks noGrp="1"/>
          </p:cNvSpPr>
          <p:nvPr>
            <p:ph idx="1"/>
          </p:nvPr>
        </p:nvSpPr>
        <p:spPr>
          <a:xfrm>
            <a:off x="457200" y="1600200"/>
            <a:ext cx="8229600" cy="4251059"/>
          </a:xfrm>
        </p:spPr>
        <p:txBody>
          <a:bodyPr>
            <a:normAutofit fontScale="77500" lnSpcReduction="20000"/>
          </a:bodyPr>
          <a:lstStyle/>
          <a:p>
            <a:pPr marL="0" indent="0">
              <a:buNone/>
            </a:pPr>
            <a:r>
              <a:rPr lang="ja-JP" altLang="en-US" dirty="0" smtClean="0"/>
              <a:t>タイプ </a:t>
            </a:r>
            <a:r>
              <a:rPr lang="en-US" altLang="ja-JP" dirty="0" smtClean="0"/>
              <a:t>3 </a:t>
            </a:r>
            <a:r>
              <a:rPr lang="ja-JP" altLang="en-US" dirty="0" smtClean="0"/>
              <a:t>と タイプ </a:t>
            </a:r>
            <a:r>
              <a:rPr lang="en-US" altLang="ja-JP" dirty="0" smtClean="0"/>
              <a:t>4 </a:t>
            </a:r>
            <a:r>
              <a:rPr lang="ja-JP" altLang="en-US" dirty="0" smtClean="0"/>
              <a:t>のコードクローンを</a:t>
            </a:r>
            <a:r>
              <a:rPr lang="en-US" altLang="ja-JP" dirty="0" smtClean="0"/>
              <a:t/>
            </a:r>
            <a:br>
              <a:rPr lang="en-US" altLang="ja-JP" dirty="0" smtClean="0"/>
            </a:br>
            <a:r>
              <a:rPr lang="ja-JP" altLang="en-US" dirty="0" smtClean="0"/>
              <a:t>明確に分けることは困難</a:t>
            </a:r>
            <a:endParaRPr lang="en-US" altLang="ja-JP" dirty="0" smtClean="0"/>
          </a:p>
          <a:p>
            <a:pPr marL="0" indent="0">
              <a:buNone/>
            </a:pPr>
            <a:r>
              <a:rPr lang="en-US" altLang="ja-JP" dirty="0" err="1" smtClean="0"/>
              <a:t>BigCloneBench</a:t>
            </a:r>
            <a:r>
              <a:rPr lang="ja-JP" altLang="en-US" dirty="0" smtClean="0"/>
              <a:t>では，</a:t>
            </a:r>
            <a:r>
              <a:rPr lang="en-US" altLang="ja-JP" dirty="0" smtClean="0"/>
              <a:t/>
            </a:r>
            <a:br>
              <a:rPr lang="en-US" altLang="ja-JP" dirty="0" smtClean="0"/>
            </a:br>
            <a:r>
              <a:rPr lang="ja-JP" altLang="en-US" dirty="0" smtClean="0"/>
              <a:t>文法的な類似度（トークンの一致率）により，</a:t>
            </a:r>
            <a:r>
              <a:rPr lang="en-US" altLang="ja-JP" dirty="0" smtClean="0"/>
              <a:t/>
            </a:r>
            <a:br>
              <a:rPr lang="en-US" altLang="ja-JP" dirty="0" smtClean="0"/>
            </a:br>
            <a:r>
              <a:rPr lang="ja-JP" altLang="en-US" dirty="0" smtClean="0"/>
              <a:t>以下の </a:t>
            </a:r>
            <a:r>
              <a:rPr lang="en-US" altLang="ja-JP" sz="3200" dirty="0" smtClean="0"/>
              <a:t>4</a:t>
            </a:r>
            <a:r>
              <a:rPr lang="ja-JP" altLang="en-US" dirty="0" smtClean="0"/>
              <a:t>種類に分別</a:t>
            </a:r>
            <a:endParaRPr lang="en-US" altLang="ja-JP" dirty="0"/>
          </a:p>
          <a:p>
            <a:pPr lvl="1"/>
            <a:r>
              <a:rPr lang="en-US" altLang="ja-JP" dirty="0" smtClean="0"/>
              <a:t>90 </a:t>
            </a:r>
            <a:r>
              <a:rPr lang="en-US" altLang="ja-JP" sz="2000" dirty="0" smtClean="0"/>
              <a:t>%</a:t>
            </a:r>
            <a:r>
              <a:rPr lang="en-US" altLang="ja-JP" dirty="0" smtClean="0"/>
              <a:t> - 100 </a:t>
            </a:r>
            <a:r>
              <a:rPr lang="en-US" altLang="ja-JP" sz="2000" dirty="0" smtClean="0"/>
              <a:t>%</a:t>
            </a:r>
            <a:r>
              <a:rPr lang="en-US" altLang="ja-JP" dirty="0" smtClean="0"/>
              <a:t> : </a:t>
            </a:r>
            <a:r>
              <a:rPr lang="en-US" altLang="ja-JP" sz="2800" dirty="0" smtClean="0"/>
              <a:t>Very-Strongly</a:t>
            </a:r>
            <a:r>
              <a:rPr lang="en-US" altLang="ja-JP" dirty="0" smtClean="0"/>
              <a:t> Type-3 </a:t>
            </a:r>
            <a:r>
              <a:rPr lang="ja-JP" altLang="en-US" dirty="0" smtClean="0"/>
              <a:t>（</a:t>
            </a:r>
            <a:r>
              <a:rPr lang="en-US" altLang="ja-JP" dirty="0" smtClean="0"/>
              <a:t>VST3</a:t>
            </a:r>
            <a:r>
              <a:rPr lang="ja-JP" altLang="en-US" dirty="0" smtClean="0"/>
              <a:t>）</a:t>
            </a:r>
            <a:endParaRPr lang="en-US" altLang="ja-JP" dirty="0" smtClean="0"/>
          </a:p>
          <a:p>
            <a:pPr lvl="1"/>
            <a:r>
              <a:rPr kumimoji="1" lang="en-US" altLang="ja-JP" dirty="0" smtClean="0"/>
              <a:t>70 </a:t>
            </a:r>
            <a:r>
              <a:rPr kumimoji="1" lang="en-US" altLang="ja-JP" sz="2000" dirty="0" smtClean="0"/>
              <a:t>%</a:t>
            </a:r>
            <a:r>
              <a:rPr kumimoji="1" lang="en-US" altLang="ja-JP" dirty="0" smtClean="0"/>
              <a:t> -   90 </a:t>
            </a:r>
            <a:r>
              <a:rPr kumimoji="1" lang="en-US" altLang="ja-JP" sz="2000" dirty="0" smtClean="0"/>
              <a:t>%</a:t>
            </a:r>
            <a:r>
              <a:rPr kumimoji="1" lang="en-US" altLang="ja-JP" dirty="0" smtClean="0"/>
              <a:t> : </a:t>
            </a:r>
            <a:r>
              <a:rPr kumimoji="1" lang="en-US" altLang="ja-JP" sz="2800" dirty="0" smtClean="0"/>
              <a:t>Strongly</a:t>
            </a:r>
            <a:r>
              <a:rPr kumimoji="1" lang="en-US" altLang="ja-JP" dirty="0" smtClean="0"/>
              <a:t> Type-3</a:t>
            </a:r>
            <a:r>
              <a:rPr kumimoji="1" lang="ja-JP" altLang="en-US" dirty="0" smtClean="0"/>
              <a:t> （</a:t>
            </a:r>
            <a:r>
              <a:rPr kumimoji="1" lang="en-US" altLang="ja-JP" dirty="0" smtClean="0"/>
              <a:t>ST3</a:t>
            </a:r>
            <a:r>
              <a:rPr kumimoji="1" lang="ja-JP" altLang="en-US" dirty="0" smtClean="0"/>
              <a:t>）</a:t>
            </a:r>
            <a:r>
              <a:rPr kumimoji="1" lang="en-US" altLang="ja-JP" dirty="0" smtClean="0"/>
              <a:t>	</a:t>
            </a:r>
          </a:p>
          <a:p>
            <a:pPr lvl="1"/>
            <a:r>
              <a:rPr lang="en-US" altLang="ja-JP" dirty="0" smtClean="0"/>
              <a:t>50 </a:t>
            </a:r>
            <a:r>
              <a:rPr lang="en-US" altLang="ja-JP" sz="2000" dirty="0" smtClean="0"/>
              <a:t>%</a:t>
            </a:r>
            <a:r>
              <a:rPr lang="en-US" altLang="ja-JP" dirty="0" smtClean="0"/>
              <a:t> -   70 </a:t>
            </a:r>
            <a:r>
              <a:rPr lang="en-US" altLang="ja-JP" sz="2000" dirty="0" smtClean="0"/>
              <a:t>%</a:t>
            </a:r>
            <a:r>
              <a:rPr lang="en-US" altLang="ja-JP" dirty="0" smtClean="0"/>
              <a:t> : </a:t>
            </a:r>
            <a:r>
              <a:rPr lang="en-US" altLang="ja-JP" sz="2800" dirty="0" smtClean="0"/>
              <a:t>Moderately</a:t>
            </a:r>
            <a:r>
              <a:rPr lang="en-US" altLang="ja-JP" dirty="0" smtClean="0"/>
              <a:t> Type-3</a:t>
            </a:r>
            <a:r>
              <a:rPr lang="ja-JP" altLang="en-US" dirty="0" smtClean="0"/>
              <a:t> （</a:t>
            </a:r>
            <a:r>
              <a:rPr lang="en-US" altLang="ja-JP" dirty="0" smtClean="0"/>
              <a:t>MT3</a:t>
            </a:r>
            <a:r>
              <a:rPr lang="ja-JP" altLang="en-US" dirty="0" smtClean="0"/>
              <a:t>）</a:t>
            </a:r>
            <a:endParaRPr lang="en-US" altLang="ja-JP" dirty="0" smtClean="0"/>
          </a:p>
          <a:p>
            <a:pPr lvl="1"/>
            <a:r>
              <a:rPr kumimoji="1" lang="en-US" altLang="ja-JP" dirty="0" smtClean="0"/>
              <a:t>  0 </a:t>
            </a:r>
            <a:r>
              <a:rPr kumimoji="1" lang="en-US" altLang="ja-JP" sz="2000" dirty="0" smtClean="0"/>
              <a:t>%</a:t>
            </a:r>
            <a:r>
              <a:rPr kumimoji="1" lang="en-US" altLang="ja-JP" dirty="0" smtClean="0"/>
              <a:t> -   50 </a:t>
            </a:r>
            <a:r>
              <a:rPr kumimoji="1" lang="en-US" altLang="ja-JP" sz="2000" dirty="0" smtClean="0"/>
              <a:t>%</a:t>
            </a:r>
            <a:r>
              <a:rPr kumimoji="1" lang="en-US" altLang="ja-JP" dirty="0" smtClean="0"/>
              <a:t> : </a:t>
            </a:r>
            <a:r>
              <a:rPr kumimoji="1" lang="en-US" altLang="ja-JP" sz="2800" dirty="0" smtClean="0"/>
              <a:t>Weakly</a:t>
            </a:r>
            <a:r>
              <a:rPr kumimoji="1" lang="en-US" altLang="ja-JP" dirty="0" smtClean="0"/>
              <a:t> Type-3/Type-4</a:t>
            </a:r>
            <a:r>
              <a:rPr kumimoji="1" lang="ja-JP" altLang="en-US" dirty="0" smtClean="0"/>
              <a:t> （</a:t>
            </a:r>
            <a:r>
              <a:rPr kumimoji="1" lang="en-US" altLang="ja-JP" dirty="0" smtClean="0"/>
              <a:t>WT3/T4</a:t>
            </a:r>
            <a:r>
              <a:rPr kumimoji="1"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33</a:t>
            </a:fld>
            <a:endParaRPr lang="en-US" altLang="ja-JP"/>
          </a:p>
        </p:txBody>
      </p:sp>
      <p:sp>
        <p:nvSpPr>
          <p:cNvPr id="5" name="テキスト ボックス 4"/>
          <p:cNvSpPr txBox="1"/>
          <p:nvPr/>
        </p:nvSpPr>
        <p:spPr>
          <a:xfrm>
            <a:off x="1675649" y="5876299"/>
            <a:ext cx="6234136" cy="467613"/>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[2] </a:t>
            </a:r>
            <a:r>
              <a:rPr lang="en-US" altLang="ja-JP" sz="1200" dirty="0" err="1">
                <a:solidFill>
                  <a:schemeClr val="tx1">
                    <a:lumMod val="75000"/>
                    <a:lumOff val="25000"/>
                  </a:schemeClr>
                </a:solidFill>
              </a:rPr>
              <a:t>J.Svajlenko</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et </a:t>
            </a:r>
            <a:r>
              <a:rPr lang="en-US" altLang="ja-JP" sz="1200" dirty="0">
                <a:solidFill>
                  <a:schemeClr val="tx1">
                    <a:lumMod val="75000"/>
                    <a:lumOff val="25000"/>
                  </a:schemeClr>
                </a:solidFill>
              </a:rPr>
              <a:t>al., "Towards a big data curated benchmark of inter-project code clones." </a:t>
            </a:r>
            <a:r>
              <a:rPr lang="en-US" altLang="ja-JP" sz="1200" dirty="0" smtClean="0">
                <a:solidFill>
                  <a:schemeClr val="tx1">
                    <a:lumMod val="75000"/>
                    <a:lumOff val="25000"/>
                  </a:schemeClr>
                </a:solidFill>
              </a:rPr>
              <a:t>ICSME, </a:t>
            </a:r>
            <a:r>
              <a:rPr lang="en-US" altLang="ja-JP" sz="1200" dirty="0">
                <a:solidFill>
                  <a:schemeClr val="tx1">
                    <a:lumMod val="75000"/>
                    <a:lumOff val="25000"/>
                  </a:schemeClr>
                </a:solidFill>
              </a:rPr>
              <a:t>pp. 476-480, 2014.</a:t>
            </a:r>
          </a:p>
        </p:txBody>
      </p:sp>
    </p:spTree>
    <p:extLst>
      <p:ext uri="{BB962C8B-B14F-4D97-AF65-F5344CB8AC3E}">
        <p14:creationId xmlns:p14="http://schemas.microsoft.com/office/powerpoint/2010/main" val="1606478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タイプ４のコードクローン</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34</a:t>
            </a:fld>
            <a:endParaRPr lang="en-US" altLang="ja-JP"/>
          </a:p>
        </p:txBody>
      </p:sp>
      <p:sp>
        <p:nvSpPr>
          <p:cNvPr id="5" name="テキスト ボックス 4"/>
          <p:cNvSpPr txBox="1"/>
          <p:nvPr/>
        </p:nvSpPr>
        <p:spPr>
          <a:xfrm>
            <a:off x="558067" y="1780687"/>
            <a:ext cx="3946525" cy="3293209"/>
          </a:xfrm>
          <a:prstGeom prst="rect">
            <a:avLst/>
          </a:prstGeom>
          <a:solidFill>
            <a:schemeClr val="bg1">
              <a:lumMod val="95000"/>
            </a:schemeClr>
          </a:solidFill>
          <a:ln>
            <a:solidFill>
              <a:schemeClr val="bg1">
                <a:lumMod val="50000"/>
              </a:schemeClr>
            </a:solidFill>
          </a:ln>
        </p:spPr>
        <p:txBody>
          <a:bodyPr>
            <a:spAutoFit/>
          </a:bodyPr>
          <a:lstStyle/>
          <a:p>
            <a:pPr>
              <a:defRPr/>
            </a:pPr>
            <a:r>
              <a:rPr lang="en-US" altLang="ja-JP" sz="1600" dirty="0" smtClean="0">
                <a:latin typeface="Consolas" panose="020B0609020204030204" pitchFamily="49" charset="0"/>
                <a:ea typeface="+mn-ea"/>
              </a:rPr>
              <a:t>String </a:t>
            </a:r>
            <a:r>
              <a:rPr lang="en-US" altLang="ja-JP" sz="1600" dirty="0">
                <a:latin typeface="Consolas" panose="020B0609020204030204" pitchFamily="49" charset="0"/>
                <a:ea typeface="+mn-ea"/>
              </a:rPr>
              <a:t>sequence(</a:t>
            </a:r>
            <a:r>
              <a:rPr lang="en-US" altLang="ja-JP" sz="1600" dirty="0" err="1">
                <a:latin typeface="Consolas" panose="020B0609020204030204" pitchFamily="49" charset="0"/>
                <a:ea typeface="+mn-ea"/>
              </a:rPr>
              <a:t>int</a:t>
            </a:r>
            <a:r>
              <a:rPr lang="en-US" altLang="ja-JP" sz="1600" dirty="0">
                <a:latin typeface="Consolas" panose="020B0609020204030204" pitchFamily="49" charset="0"/>
                <a:ea typeface="+mn-ea"/>
              </a:rPr>
              <a:t> </a:t>
            </a:r>
            <a:r>
              <a:rPr lang="en-US" altLang="ja-JP" sz="1600" dirty="0" smtClean="0">
                <a:latin typeface="Consolas" panose="020B0609020204030204" pitchFamily="49" charset="0"/>
                <a:ea typeface="+mn-ea"/>
              </a:rPr>
              <a:t>start,</a:t>
            </a:r>
          </a:p>
          <a:p>
            <a:pPr>
              <a:defRPr/>
            </a:pPr>
            <a:r>
              <a:rPr lang="ja-JP" altLang="en-US" sz="1600" dirty="0">
                <a:latin typeface="Consolas" panose="020B0609020204030204" pitchFamily="49" charset="0"/>
                <a:ea typeface="+mn-ea"/>
              </a:rPr>
              <a:t> </a:t>
            </a:r>
            <a:r>
              <a:rPr lang="ja-JP" altLang="en-US" sz="1600" dirty="0" smtClean="0">
                <a:latin typeface="Consolas" panose="020B0609020204030204" pitchFamily="49" charset="0"/>
                <a:ea typeface="+mn-ea"/>
              </a:rPr>
              <a:t>                     </a:t>
            </a:r>
            <a:r>
              <a:rPr lang="en-US" altLang="ja-JP" sz="1600" dirty="0" err="1" smtClean="0">
                <a:latin typeface="Consolas" panose="020B0609020204030204" pitchFamily="49" charset="0"/>
                <a:ea typeface="+mn-ea"/>
              </a:rPr>
              <a:t>int</a:t>
            </a:r>
            <a:r>
              <a:rPr lang="en-US" altLang="ja-JP" sz="1600" dirty="0" smtClean="0">
                <a:latin typeface="Consolas" panose="020B0609020204030204" pitchFamily="49" charset="0"/>
                <a:ea typeface="+mn-ea"/>
              </a:rPr>
              <a:t> </a:t>
            </a:r>
            <a:r>
              <a:rPr lang="en-US" altLang="ja-JP" sz="1600" dirty="0">
                <a:latin typeface="Consolas" panose="020B0609020204030204" pitchFamily="49" charset="0"/>
                <a:ea typeface="+mn-ea"/>
              </a:rPr>
              <a:t>stop) {</a:t>
            </a:r>
          </a:p>
          <a:p>
            <a:pPr>
              <a:defRPr/>
            </a:pPr>
            <a:r>
              <a:rPr lang="ja-JP" altLang="en-US" sz="1600" dirty="0" smtClean="0">
                <a:latin typeface="Consolas" panose="020B0609020204030204" pitchFamily="49" charset="0"/>
                <a:ea typeface="+mn-ea"/>
              </a:rPr>
              <a:t>  </a:t>
            </a:r>
            <a:r>
              <a:rPr lang="en-US" altLang="ja-JP" sz="1600" dirty="0" err="1" smtClean="0">
                <a:latin typeface="Consolas" panose="020B0609020204030204" pitchFamily="49" charset="0"/>
                <a:ea typeface="+mn-ea"/>
              </a:rPr>
              <a:t>StringBuilder</a:t>
            </a:r>
            <a:r>
              <a:rPr lang="en-US" altLang="ja-JP" sz="1600" dirty="0" smtClean="0">
                <a:latin typeface="Consolas" panose="020B0609020204030204" pitchFamily="49" charset="0"/>
                <a:ea typeface="+mn-ea"/>
              </a:rPr>
              <a:t> </a:t>
            </a:r>
            <a:r>
              <a:rPr lang="en-US" altLang="ja-JP" sz="1600" dirty="0">
                <a:latin typeface="Consolas" panose="020B0609020204030204" pitchFamily="49" charset="0"/>
                <a:ea typeface="+mn-ea"/>
              </a:rPr>
              <a:t>builder = </a:t>
            </a:r>
            <a:endParaRPr lang="en-US" altLang="ja-JP" sz="1600" dirty="0" smtClean="0">
              <a:latin typeface="Consolas" panose="020B0609020204030204" pitchFamily="49" charset="0"/>
              <a:ea typeface="+mn-ea"/>
            </a:endParaRPr>
          </a:p>
          <a:p>
            <a:pPr>
              <a:defRPr/>
            </a:pPr>
            <a:r>
              <a:rPr lang="ja-JP" altLang="en-US" sz="1600" dirty="0" smtClean="0">
                <a:latin typeface="Consolas" panose="020B0609020204030204" pitchFamily="49" charset="0"/>
                <a:ea typeface="+mn-ea"/>
              </a:rPr>
              <a:t>             </a:t>
            </a:r>
            <a:r>
              <a:rPr lang="en-US" altLang="ja-JP" sz="1600" dirty="0" smtClean="0">
                <a:latin typeface="Consolas" panose="020B0609020204030204" pitchFamily="49" charset="0"/>
                <a:ea typeface="+mn-ea"/>
              </a:rPr>
              <a:t>new </a:t>
            </a:r>
            <a:r>
              <a:rPr lang="en-US" altLang="ja-JP" sz="1600" dirty="0" err="1" smtClean="0">
                <a:latin typeface="Consolas" panose="020B0609020204030204" pitchFamily="49" charset="0"/>
                <a:ea typeface="+mn-ea"/>
              </a:rPr>
              <a:t>StringBuilder</a:t>
            </a:r>
            <a:r>
              <a:rPr lang="en-US" altLang="ja-JP" sz="1600" dirty="0" smtClean="0">
                <a:latin typeface="Consolas" panose="020B0609020204030204" pitchFamily="49" charset="0"/>
                <a:ea typeface="+mn-ea"/>
              </a:rPr>
              <a:t>();</a:t>
            </a:r>
            <a:endParaRPr lang="en-US" altLang="ja-JP" sz="1600" dirty="0">
              <a:latin typeface="Consolas" panose="020B0609020204030204" pitchFamily="49" charset="0"/>
              <a:ea typeface="+mn-ea"/>
            </a:endParaRPr>
          </a:p>
          <a:p>
            <a:pPr>
              <a:defRPr/>
            </a:pPr>
            <a:r>
              <a:rPr lang="ja-JP" altLang="en-US" sz="1600" dirty="0" smtClean="0">
                <a:latin typeface="Consolas" panose="020B0609020204030204" pitchFamily="49" charset="0"/>
                <a:ea typeface="+mn-ea"/>
              </a:rPr>
              <a:t>  </a:t>
            </a:r>
            <a:r>
              <a:rPr lang="en-US" altLang="ja-JP" sz="1600" dirty="0" err="1" smtClean="0">
                <a:latin typeface="Consolas" panose="020B0609020204030204" pitchFamily="49" charset="0"/>
                <a:ea typeface="+mn-ea"/>
              </a:rPr>
              <a:t>int</a:t>
            </a:r>
            <a:r>
              <a:rPr lang="en-US" altLang="ja-JP" sz="1600" dirty="0" smtClean="0">
                <a:latin typeface="Consolas" panose="020B0609020204030204" pitchFamily="49" charset="0"/>
                <a:ea typeface="+mn-ea"/>
              </a:rPr>
              <a:t> </a:t>
            </a:r>
            <a:r>
              <a:rPr lang="en-US" altLang="ja-JP" sz="1600" dirty="0" err="1">
                <a:latin typeface="Consolas" panose="020B0609020204030204" pitchFamily="49" charset="0"/>
                <a:ea typeface="+mn-ea"/>
              </a:rPr>
              <a:t>i</a:t>
            </a:r>
            <a:r>
              <a:rPr lang="en-US" altLang="ja-JP" sz="1600" dirty="0">
                <a:latin typeface="Consolas" panose="020B0609020204030204" pitchFamily="49" charset="0"/>
                <a:ea typeface="+mn-ea"/>
              </a:rPr>
              <a:t> = </a:t>
            </a:r>
            <a:r>
              <a:rPr lang="en-US" altLang="ja-JP" sz="1600" dirty="0" smtClean="0">
                <a:latin typeface="Consolas" panose="020B0609020204030204" pitchFamily="49" charset="0"/>
                <a:ea typeface="+mn-ea"/>
              </a:rPr>
              <a:t>start;</a:t>
            </a:r>
            <a:endParaRPr lang="en-US" altLang="ja-JP" sz="1600" dirty="0">
              <a:latin typeface="Consolas" panose="020B0609020204030204" pitchFamily="49" charset="0"/>
              <a:ea typeface="+mn-ea"/>
            </a:endParaRPr>
          </a:p>
          <a:p>
            <a:pPr>
              <a:defRPr/>
            </a:pPr>
            <a:r>
              <a:rPr lang="ja-JP" altLang="en-US" sz="1600" dirty="0" smtClean="0">
                <a:latin typeface="Consolas" panose="020B0609020204030204" pitchFamily="49" charset="0"/>
                <a:ea typeface="+mn-ea"/>
              </a:rPr>
              <a:t>  </a:t>
            </a:r>
            <a:r>
              <a:rPr lang="en-US" altLang="ja-JP" sz="1600" dirty="0" smtClean="0">
                <a:latin typeface="Consolas" panose="020B0609020204030204" pitchFamily="49" charset="0"/>
                <a:ea typeface="+mn-ea"/>
              </a:rPr>
              <a:t>while </a:t>
            </a:r>
            <a:r>
              <a:rPr lang="en-US" altLang="ja-JP" sz="1600" dirty="0">
                <a:latin typeface="Consolas" panose="020B0609020204030204" pitchFamily="49" charset="0"/>
                <a:ea typeface="+mn-ea"/>
              </a:rPr>
              <a:t>( </a:t>
            </a:r>
            <a:r>
              <a:rPr lang="en-US" altLang="ja-JP" sz="1600" dirty="0" err="1">
                <a:latin typeface="Consolas" panose="020B0609020204030204" pitchFamily="49" charset="0"/>
                <a:ea typeface="+mn-ea"/>
              </a:rPr>
              <a:t>i</a:t>
            </a:r>
            <a:r>
              <a:rPr lang="en-US" altLang="ja-JP" sz="1600" dirty="0">
                <a:latin typeface="Consolas" panose="020B0609020204030204" pitchFamily="49" charset="0"/>
                <a:ea typeface="+mn-ea"/>
              </a:rPr>
              <a:t> &lt;= stop) {</a:t>
            </a:r>
          </a:p>
          <a:p>
            <a:pPr>
              <a:defRPr/>
            </a:pPr>
            <a:r>
              <a:rPr lang="ja-JP" altLang="en-US" sz="1600" dirty="0" smtClean="0">
                <a:latin typeface="Consolas" panose="020B0609020204030204" pitchFamily="49" charset="0"/>
                <a:ea typeface="+mn-ea"/>
              </a:rPr>
              <a:t>    </a:t>
            </a:r>
            <a:r>
              <a:rPr lang="en-US" altLang="ja-JP" sz="1600" dirty="0" smtClean="0">
                <a:latin typeface="Consolas" panose="020B0609020204030204" pitchFamily="49" charset="0"/>
                <a:ea typeface="+mn-ea"/>
              </a:rPr>
              <a:t>if </a:t>
            </a:r>
            <a:r>
              <a:rPr lang="en-US" altLang="ja-JP" sz="1600" dirty="0">
                <a:latin typeface="Consolas" panose="020B0609020204030204" pitchFamily="49" charset="0"/>
                <a:ea typeface="+mn-ea"/>
              </a:rPr>
              <a:t>( </a:t>
            </a:r>
            <a:r>
              <a:rPr lang="en-US" altLang="ja-JP" sz="1600" dirty="0" err="1">
                <a:latin typeface="Consolas" panose="020B0609020204030204" pitchFamily="49" charset="0"/>
                <a:ea typeface="+mn-ea"/>
              </a:rPr>
              <a:t>i</a:t>
            </a:r>
            <a:r>
              <a:rPr lang="en-US" altLang="ja-JP" sz="1600" dirty="0">
                <a:latin typeface="Consolas" panose="020B0609020204030204" pitchFamily="49" charset="0"/>
                <a:ea typeface="+mn-ea"/>
              </a:rPr>
              <a:t> &gt; start </a:t>
            </a:r>
            <a:r>
              <a:rPr lang="en-US" altLang="ja-JP" sz="1600" dirty="0" smtClean="0">
                <a:latin typeface="Consolas" panose="020B0609020204030204" pitchFamily="49" charset="0"/>
                <a:ea typeface="+mn-ea"/>
              </a:rPr>
              <a:t>)</a:t>
            </a:r>
          </a:p>
          <a:p>
            <a:pPr>
              <a:defRPr/>
            </a:pPr>
            <a:r>
              <a:rPr lang="ja-JP" altLang="en-US" sz="1600" dirty="0" smtClean="0">
                <a:latin typeface="Consolas" panose="020B0609020204030204" pitchFamily="49" charset="0"/>
                <a:ea typeface="+mn-ea"/>
              </a:rPr>
              <a:t>      </a:t>
            </a:r>
            <a:r>
              <a:rPr lang="en-US" altLang="ja-JP" sz="1600" dirty="0" err="1" smtClean="0">
                <a:latin typeface="Consolas" panose="020B0609020204030204" pitchFamily="49" charset="0"/>
                <a:ea typeface="+mn-ea"/>
              </a:rPr>
              <a:t>builder.append</a:t>
            </a:r>
            <a:r>
              <a:rPr lang="en-US" altLang="ja-JP" sz="1600" dirty="0" smtClean="0">
                <a:latin typeface="Consolas" panose="020B0609020204030204" pitchFamily="49" charset="0"/>
                <a:ea typeface="+mn-ea"/>
              </a:rPr>
              <a:t>(',');</a:t>
            </a:r>
            <a:endParaRPr lang="en-US" altLang="ja-JP" sz="1600" dirty="0">
              <a:latin typeface="Consolas" panose="020B0609020204030204" pitchFamily="49" charset="0"/>
              <a:ea typeface="+mn-ea"/>
            </a:endParaRPr>
          </a:p>
          <a:p>
            <a:pPr>
              <a:defRPr/>
            </a:pPr>
            <a:r>
              <a:rPr lang="ja-JP" altLang="en-US" sz="1600" dirty="0" smtClean="0">
                <a:latin typeface="Consolas" panose="020B0609020204030204" pitchFamily="49" charset="0"/>
                <a:ea typeface="+mn-ea"/>
              </a:rPr>
              <a:t>    </a:t>
            </a:r>
            <a:r>
              <a:rPr lang="en-US" altLang="ja-JP" sz="1600" dirty="0" err="1" smtClean="0">
                <a:latin typeface="Consolas" panose="020B0609020204030204" pitchFamily="49" charset="0"/>
                <a:ea typeface="+mn-ea"/>
              </a:rPr>
              <a:t>builder.append</a:t>
            </a:r>
            <a:r>
              <a:rPr lang="en-US" altLang="ja-JP" sz="1600" dirty="0" smtClean="0">
                <a:latin typeface="Consolas" panose="020B0609020204030204" pitchFamily="49" charset="0"/>
                <a:ea typeface="+mn-ea"/>
              </a:rPr>
              <a:t>(</a:t>
            </a:r>
            <a:r>
              <a:rPr lang="en-US" altLang="ja-JP" sz="1600" dirty="0" err="1" smtClean="0">
                <a:latin typeface="Consolas" panose="020B0609020204030204" pitchFamily="49" charset="0"/>
                <a:ea typeface="+mn-ea"/>
              </a:rPr>
              <a:t>i</a:t>
            </a:r>
            <a:r>
              <a:rPr lang="en-US" altLang="ja-JP" sz="1600" dirty="0" smtClean="0">
                <a:latin typeface="Consolas" panose="020B0609020204030204" pitchFamily="49" charset="0"/>
                <a:ea typeface="+mn-ea"/>
              </a:rPr>
              <a:t>);</a:t>
            </a:r>
            <a:endParaRPr lang="en-US" altLang="ja-JP" sz="1600" dirty="0">
              <a:latin typeface="Consolas" panose="020B0609020204030204" pitchFamily="49" charset="0"/>
              <a:ea typeface="+mn-ea"/>
            </a:endParaRPr>
          </a:p>
          <a:p>
            <a:pPr>
              <a:defRPr/>
            </a:pPr>
            <a:r>
              <a:rPr lang="ja-JP" altLang="en-US" sz="1600" dirty="0" smtClean="0">
                <a:latin typeface="Consolas" panose="020B0609020204030204" pitchFamily="49" charset="0"/>
                <a:ea typeface="+mn-ea"/>
              </a:rPr>
              <a:t>    </a:t>
            </a:r>
            <a:r>
              <a:rPr lang="en-US" altLang="ja-JP" sz="1600" dirty="0" err="1" smtClean="0">
                <a:latin typeface="Consolas" panose="020B0609020204030204" pitchFamily="49" charset="0"/>
                <a:ea typeface="+mn-ea"/>
              </a:rPr>
              <a:t>i</a:t>
            </a:r>
            <a:r>
              <a:rPr lang="en-US" altLang="ja-JP" sz="1600" dirty="0">
                <a:latin typeface="Consolas" panose="020B0609020204030204" pitchFamily="49" charset="0"/>
                <a:ea typeface="+mn-ea"/>
              </a:rPr>
              <a:t>++;</a:t>
            </a:r>
          </a:p>
          <a:p>
            <a:pPr>
              <a:defRPr/>
            </a:pPr>
            <a:r>
              <a:rPr lang="ja-JP" altLang="en-US" sz="1600" dirty="0" smtClean="0">
                <a:latin typeface="Consolas" panose="020B0609020204030204" pitchFamily="49" charset="0"/>
                <a:ea typeface="+mn-ea"/>
              </a:rPr>
              <a:t>  </a:t>
            </a:r>
            <a:r>
              <a:rPr lang="en-US" altLang="ja-JP" sz="1600" dirty="0" smtClean="0">
                <a:latin typeface="Consolas" panose="020B0609020204030204" pitchFamily="49" charset="0"/>
                <a:ea typeface="+mn-ea"/>
              </a:rPr>
              <a:t>}</a:t>
            </a:r>
            <a:endParaRPr lang="en-US" altLang="ja-JP" sz="1600" dirty="0">
              <a:latin typeface="Consolas" panose="020B0609020204030204" pitchFamily="49" charset="0"/>
              <a:ea typeface="+mn-ea"/>
            </a:endParaRPr>
          </a:p>
          <a:p>
            <a:pPr>
              <a:defRPr/>
            </a:pPr>
            <a:r>
              <a:rPr lang="ja-JP" altLang="en-US" sz="1600" dirty="0" smtClean="0">
                <a:latin typeface="Consolas" panose="020B0609020204030204" pitchFamily="49" charset="0"/>
                <a:ea typeface="+mn-ea"/>
              </a:rPr>
              <a:t>  </a:t>
            </a:r>
            <a:r>
              <a:rPr lang="en-US" altLang="ja-JP" sz="1600" dirty="0" smtClean="0">
                <a:latin typeface="Consolas" panose="020B0609020204030204" pitchFamily="49" charset="0"/>
                <a:ea typeface="+mn-ea"/>
              </a:rPr>
              <a:t>return </a:t>
            </a:r>
            <a:r>
              <a:rPr lang="en-US" altLang="ja-JP" sz="1600" dirty="0" err="1" smtClean="0">
                <a:latin typeface="Consolas" panose="020B0609020204030204" pitchFamily="49" charset="0"/>
                <a:ea typeface="+mn-ea"/>
              </a:rPr>
              <a:t>builder.toString</a:t>
            </a:r>
            <a:r>
              <a:rPr lang="en-US" altLang="ja-JP" sz="1600" dirty="0" smtClean="0">
                <a:latin typeface="Consolas" panose="020B0609020204030204" pitchFamily="49" charset="0"/>
                <a:ea typeface="+mn-ea"/>
              </a:rPr>
              <a:t>();</a:t>
            </a:r>
            <a:endParaRPr lang="en-US" altLang="ja-JP" sz="1600" dirty="0">
              <a:latin typeface="Consolas" panose="020B0609020204030204" pitchFamily="49" charset="0"/>
              <a:ea typeface="+mn-ea"/>
            </a:endParaRPr>
          </a:p>
          <a:p>
            <a:pPr>
              <a:defRPr/>
            </a:pPr>
            <a:r>
              <a:rPr lang="en-US" altLang="ja-JP" sz="1600" dirty="0" smtClean="0">
                <a:latin typeface="Consolas" panose="020B0609020204030204" pitchFamily="49" charset="0"/>
                <a:ea typeface="+mn-ea"/>
              </a:rPr>
              <a:t>}</a:t>
            </a:r>
            <a:endParaRPr lang="en-US" altLang="ja-JP" sz="1600" dirty="0">
              <a:latin typeface="Consolas" panose="020B0609020204030204" pitchFamily="49" charset="0"/>
              <a:ea typeface="+mn-ea"/>
            </a:endParaRPr>
          </a:p>
        </p:txBody>
      </p:sp>
      <p:sp>
        <p:nvSpPr>
          <p:cNvPr id="6" name="テキスト ボックス 5"/>
          <p:cNvSpPr txBox="1"/>
          <p:nvPr/>
        </p:nvSpPr>
        <p:spPr>
          <a:xfrm>
            <a:off x="4637942" y="1779100"/>
            <a:ext cx="3946525" cy="1569660"/>
          </a:xfrm>
          <a:prstGeom prst="rect">
            <a:avLst/>
          </a:prstGeom>
          <a:solidFill>
            <a:schemeClr val="bg1">
              <a:lumMod val="95000"/>
            </a:schemeClr>
          </a:solidFill>
          <a:ln>
            <a:solidFill>
              <a:schemeClr val="bg1">
                <a:lumMod val="50000"/>
              </a:schemeClr>
            </a:solidFill>
          </a:ln>
        </p:spPr>
        <p:txBody>
          <a:bodyPr>
            <a:spAutoFit/>
          </a:bodyPr>
          <a:lstStyle/>
          <a:p>
            <a:pPr>
              <a:defRPr/>
            </a:pPr>
            <a:r>
              <a:rPr lang="en-US" altLang="ja-JP" sz="1600" dirty="0" smtClean="0">
                <a:latin typeface="Consolas" panose="020B0609020204030204" pitchFamily="49" charset="0"/>
              </a:rPr>
              <a:t>String </a:t>
            </a:r>
            <a:r>
              <a:rPr lang="en-US" altLang="ja-JP" sz="1600" dirty="0">
                <a:latin typeface="Consolas" panose="020B0609020204030204" pitchFamily="49" charset="0"/>
              </a:rPr>
              <a:t>range(short n, short m</a:t>
            </a:r>
            <a:r>
              <a:rPr lang="en-US" altLang="ja-JP" sz="1600" dirty="0" smtClean="0">
                <a:latin typeface="Consolas" panose="020B0609020204030204" pitchFamily="49" charset="0"/>
              </a:rPr>
              <a:t>)</a:t>
            </a:r>
            <a:r>
              <a:rPr lang="ja-JP" altLang="en-US" sz="1600" dirty="0" smtClean="0">
                <a:latin typeface="Consolas" panose="020B0609020204030204" pitchFamily="49" charset="0"/>
              </a:rPr>
              <a:t> </a:t>
            </a:r>
            <a:r>
              <a:rPr lang="en-US" altLang="ja-JP" sz="1600" dirty="0" smtClean="0">
                <a:latin typeface="Consolas" panose="020B0609020204030204" pitchFamily="49" charset="0"/>
              </a:rPr>
              <a:t>{</a:t>
            </a:r>
            <a:endParaRPr lang="en-US" altLang="ja-JP" sz="1600" dirty="0">
              <a:latin typeface="Consolas" panose="020B0609020204030204" pitchFamily="49" charset="0"/>
            </a:endParaRPr>
          </a:p>
          <a:p>
            <a:pPr>
              <a:defRPr/>
            </a:pPr>
            <a:r>
              <a:rPr lang="ja-JP" altLang="en-US" sz="1600" dirty="0" smtClean="0">
                <a:latin typeface="Consolas" panose="020B0609020204030204" pitchFamily="49" charset="0"/>
              </a:rPr>
              <a:t>  </a:t>
            </a:r>
            <a:r>
              <a:rPr lang="en-US" altLang="ja-JP" sz="1600" dirty="0" smtClean="0">
                <a:latin typeface="Consolas" panose="020B0609020204030204" pitchFamily="49" charset="0"/>
              </a:rPr>
              <a:t>if </a:t>
            </a:r>
            <a:r>
              <a:rPr lang="en-US" altLang="ja-JP" sz="1600" dirty="0">
                <a:latin typeface="Consolas" panose="020B0609020204030204" pitchFamily="49" charset="0"/>
              </a:rPr>
              <a:t>(n == m)</a:t>
            </a:r>
          </a:p>
          <a:p>
            <a:pPr>
              <a:defRPr/>
            </a:pPr>
            <a:r>
              <a:rPr lang="ja-JP" altLang="en-US" sz="1600" dirty="0" smtClean="0">
                <a:latin typeface="Consolas" panose="020B0609020204030204" pitchFamily="49" charset="0"/>
              </a:rPr>
              <a:t>    </a:t>
            </a:r>
            <a:r>
              <a:rPr lang="en-US" altLang="ja-JP" sz="1600" dirty="0" smtClean="0">
                <a:latin typeface="Consolas" panose="020B0609020204030204" pitchFamily="49" charset="0"/>
              </a:rPr>
              <a:t>return </a:t>
            </a:r>
            <a:r>
              <a:rPr lang="en-US" altLang="ja-JP" sz="1600" dirty="0" err="1" smtClean="0">
                <a:latin typeface="Consolas" panose="020B0609020204030204" pitchFamily="49" charset="0"/>
              </a:rPr>
              <a:t>Short.toString</a:t>
            </a:r>
            <a:r>
              <a:rPr lang="en-US" altLang="ja-JP" sz="1600" dirty="0" smtClean="0">
                <a:latin typeface="Consolas" panose="020B0609020204030204" pitchFamily="49" charset="0"/>
              </a:rPr>
              <a:t>(n);</a:t>
            </a:r>
            <a:endParaRPr lang="en-US" altLang="ja-JP" sz="1600" dirty="0">
              <a:latin typeface="Consolas" panose="020B0609020204030204" pitchFamily="49" charset="0"/>
            </a:endParaRPr>
          </a:p>
          <a:p>
            <a:pPr>
              <a:defRPr/>
            </a:pPr>
            <a:r>
              <a:rPr lang="ja-JP" altLang="en-US" sz="1600" dirty="0" smtClean="0">
                <a:latin typeface="Consolas" panose="020B0609020204030204" pitchFamily="49" charset="0"/>
              </a:rPr>
              <a:t>  </a:t>
            </a:r>
            <a:r>
              <a:rPr lang="en-US" altLang="ja-JP" sz="1600" dirty="0" smtClean="0">
                <a:latin typeface="Consolas" panose="020B0609020204030204" pitchFamily="49" charset="0"/>
              </a:rPr>
              <a:t>return </a:t>
            </a:r>
            <a:r>
              <a:rPr lang="en-US" altLang="ja-JP" sz="1600" dirty="0" err="1" smtClean="0">
                <a:latin typeface="Consolas" panose="020B0609020204030204" pitchFamily="49" charset="0"/>
              </a:rPr>
              <a:t>Short.toString</a:t>
            </a:r>
            <a:r>
              <a:rPr lang="en-US" altLang="ja-JP" sz="1600" dirty="0" smtClean="0">
                <a:latin typeface="Consolas" panose="020B0609020204030204" pitchFamily="49" charset="0"/>
              </a:rPr>
              <a:t>(n)</a:t>
            </a:r>
            <a:r>
              <a:rPr lang="ja-JP" altLang="en-US" sz="1600" dirty="0" smtClean="0">
                <a:latin typeface="Consolas" panose="020B0609020204030204" pitchFamily="49" charset="0"/>
              </a:rPr>
              <a:t> </a:t>
            </a:r>
            <a:r>
              <a:rPr lang="en-US" altLang="ja-JP" sz="1600" dirty="0" smtClean="0">
                <a:latin typeface="Consolas" panose="020B0609020204030204" pitchFamily="49" charset="0"/>
              </a:rPr>
              <a:t>+ "," </a:t>
            </a:r>
          </a:p>
          <a:p>
            <a:pPr>
              <a:defRPr/>
            </a:pPr>
            <a:r>
              <a:rPr lang="ja-JP" altLang="en-US" sz="1600" dirty="0">
                <a:latin typeface="Consolas" panose="020B0609020204030204" pitchFamily="49" charset="0"/>
              </a:rPr>
              <a:t> </a:t>
            </a:r>
            <a:r>
              <a:rPr lang="ja-JP" altLang="en-US" sz="1600" dirty="0" smtClean="0">
                <a:latin typeface="Consolas" panose="020B0609020204030204" pitchFamily="49" charset="0"/>
              </a:rPr>
              <a:t>                </a:t>
            </a:r>
            <a:r>
              <a:rPr lang="en-US" altLang="ja-JP" sz="1600" dirty="0" smtClean="0">
                <a:latin typeface="Consolas" panose="020B0609020204030204" pitchFamily="49" charset="0"/>
              </a:rPr>
              <a:t>+ </a:t>
            </a:r>
            <a:r>
              <a:rPr lang="en-US" altLang="ja-JP" sz="1600" dirty="0">
                <a:latin typeface="Consolas" panose="020B0609020204030204" pitchFamily="49" charset="0"/>
              </a:rPr>
              <a:t>range(n+1, m</a:t>
            </a:r>
            <a:r>
              <a:rPr lang="en-US" altLang="ja-JP" sz="1600" dirty="0" smtClean="0">
                <a:latin typeface="Consolas" panose="020B0609020204030204" pitchFamily="49" charset="0"/>
              </a:rPr>
              <a:t>);</a:t>
            </a:r>
          </a:p>
          <a:p>
            <a:pPr>
              <a:defRPr/>
            </a:pPr>
            <a:r>
              <a:rPr lang="en-US" altLang="ja-JP" sz="1600" dirty="0" smtClean="0">
                <a:latin typeface="Consolas" panose="020B0609020204030204" pitchFamily="49" charset="0"/>
              </a:rPr>
              <a:t>}</a:t>
            </a:r>
            <a:endParaRPr lang="ja-JP" altLang="en-US" sz="1600" dirty="0">
              <a:latin typeface="Consolas" panose="020B0609020204030204" pitchFamily="49" charset="0"/>
            </a:endParaRPr>
          </a:p>
        </p:txBody>
      </p:sp>
      <p:sp>
        <p:nvSpPr>
          <p:cNvPr id="9" name="左右矢印 6"/>
          <p:cNvSpPr>
            <a:spLocks noChangeArrowheads="1"/>
          </p:cNvSpPr>
          <p:nvPr/>
        </p:nvSpPr>
        <p:spPr bwMode="auto">
          <a:xfrm>
            <a:off x="4134982" y="3521348"/>
            <a:ext cx="757238" cy="431800"/>
          </a:xfrm>
          <a:prstGeom prst="leftRightArrow">
            <a:avLst>
              <a:gd name="adj1" fmla="val 50000"/>
              <a:gd name="adj2" fmla="val 50020"/>
            </a:avLst>
          </a:prstGeom>
          <a:solidFill>
            <a:schemeClr val="accent2"/>
          </a:solidFill>
          <a:ln w="9525" algn="ctr">
            <a:solidFill>
              <a:schemeClr val="accent2"/>
            </a:solidFill>
            <a:round/>
            <a:headEnd/>
            <a:tailEnd/>
          </a:ln>
        </p:spPr>
        <p:txBody>
          <a:bodyPr/>
          <a:lstStyle>
            <a:lvl1pPr>
              <a:spcBef>
                <a:spcPct val="20000"/>
              </a:spcBef>
              <a:buClr>
                <a:schemeClr val="hlink"/>
              </a:buClr>
              <a:buSzPct val="95000"/>
              <a:buFont typeface="Wingdings" panose="05000000000000000000" pitchFamily="2" charset="2"/>
              <a:buChar char="l"/>
              <a:defRPr kumimoji="1" sz="3200">
                <a:solidFill>
                  <a:schemeClr val="tx1"/>
                </a:solidFill>
                <a:latin typeface="Arial" panose="020B0604020202020204" pitchFamily="34" charset="0"/>
                <a:ea typeface="MS UI Gothic" panose="020B0600070205080204" pitchFamily="50" charset="-128"/>
              </a:defRPr>
            </a:lvl1pPr>
            <a:lvl2pPr marL="742950" indent="-285750">
              <a:spcBef>
                <a:spcPct val="20000"/>
              </a:spcBef>
              <a:buClr>
                <a:schemeClr val="hlink"/>
              </a:buClr>
              <a:buSzPct val="85000"/>
              <a:buFont typeface="Arial" panose="020B0604020202020204" pitchFamily="34" charset="0"/>
              <a:buChar char="►"/>
              <a:defRPr kumimoji="1" sz="2800">
                <a:solidFill>
                  <a:schemeClr val="tx1"/>
                </a:solidFill>
                <a:latin typeface="Arial" panose="020B0604020202020204" pitchFamily="34" charset="0"/>
                <a:ea typeface="MS UI Gothic" panose="020B0600070205080204" pitchFamily="50" charset="-128"/>
              </a:defRPr>
            </a:lvl2pPr>
            <a:lvl3pPr marL="1143000" indent="-228600">
              <a:spcBef>
                <a:spcPct val="20000"/>
              </a:spcBef>
              <a:buSzPct val="80000"/>
              <a:buFont typeface="Wingdings" panose="05000000000000000000" pitchFamily="2" charset="2"/>
              <a:buChar char="n"/>
              <a:defRPr kumimoji="1" sz="2400">
                <a:solidFill>
                  <a:schemeClr val="tx1"/>
                </a:solidFill>
                <a:latin typeface="Arial" panose="020B0604020202020204" pitchFamily="34" charset="0"/>
                <a:ea typeface="MS UI Gothic"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MS UI Gothic"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UI Gothic" panose="020B0600070205080204" pitchFamily="50" charset="-128"/>
              </a:defRPr>
            </a:lvl9pPr>
          </a:lstStyle>
          <a:p>
            <a:pPr algn="ctr" eaLnBrk="1" hangingPunct="1">
              <a:spcBef>
                <a:spcPct val="0"/>
              </a:spcBef>
              <a:buClrTx/>
              <a:buSzTx/>
              <a:buFontTx/>
              <a:buNone/>
            </a:pPr>
            <a:endParaRPr kumimoji="0" lang="ja-JP" altLang="en-US" sz="2400">
              <a:latin typeface="Times New Roman" panose="02020603050405020304" pitchFamily="18" charset="0"/>
              <a:ea typeface="ＭＳ Ｐゴシック" panose="020B0600070205080204" pitchFamily="50" charset="-128"/>
            </a:endParaRPr>
          </a:p>
        </p:txBody>
      </p:sp>
      <p:sp>
        <p:nvSpPr>
          <p:cNvPr id="10" name="テキスト ボックス 9"/>
          <p:cNvSpPr txBox="1"/>
          <p:nvPr/>
        </p:nvSpPr>
        <p:spPr>
          <a:xfrm>
            <a:off x="837101" y="5648477"/>
            <a:ext cx="7838587" cy="646331"/>
          </a:xfrm>
          <a:prstGeom prst="rect">
            <a:avLst/>
          </a:prstGeom>
          <a:noFill/>
        </p:spPr>
        <p:txBody>
          <a:bodyPr wrap="square" rtlCol="0">
            <a:spAutoFit/>
          </a:bodyPr>
          <a:lstStyle/>
          <a:p>
            <a:pPr algn="ctr"/>
            <a:r>
              <a:rPr lang="en-US" altLang="ja-JP" dirty="0" smtClean="0">
                <a:latin typeface="+mn-lt"/>
                <a:ea typeface="+mj-ea"/>
              </a:rPr>
              <a:t>While</a:t>
            </a:r>
            <a:r>
              <a:rPr lang="ja-JP" altLang="en-US" dirty="0" smtClean="0">
                <a:latin typeface="+mn-lt"/>
                <a:ea typeface="+mj-ea"/>
              </a:rPr>
              <a:t> 文と再帰呼び出しで実装</a:t>
            </a:r>
            <a:r>
              <a:rPr lang="ja-JP" altLang="en-US" dirty="0">
                <a:latin typeface="+mn-lt"/>
                <a:ea typeface="+mj-ea"/>
              </a:rPr>
              <a:t>方法が</a:t>
            </a:r>
            <a:r>
              <a:rPr lang="ja-JP" altLang="en-US" dirty="0" smtClean="0">
                <a:latin typeface="+mn-lt"/>
                <a:ea typeface="+mj-ea"/>
              </a:rPr>
              <a:t>異なるが，</a:t>
            </a:r>
            <a:endParaRPr lang="en-US" altLang="ja-JP" dirty="0" smtClean="0">
              <a:latin typeface="+mn-lt"/>
              <a:ea typeface="+mj-ea"/>
            </a:endParaRPr>
          </a:p>
          <a:p>
            <a:pPr algn="ctr"/>
            <a:r>
              <a:rPr lang="ja-JP" altLang="en-US" dirty="0" smtClean="0">
                <a:latin typeface="+mn-lt"/>
                <a:ea typeface="+mj-ea"/>
              </a:rPr>
              <a:t>文字列連結を行う類似処理を行う</a:t>
            </a:r>
            <a:endParaRPr kumimoji="1" lang="ja-JP" altLang="en-US" dirty="0">
              <a:latin typeface="+mn-lt"/>
              <a:ea typeface="+mj-ea"/>
            </a:endParaRPr>
          </a:p>
        </p:txBody>
      </p:sp>
    </p:spTree>
    <p:extLst>
      <p:ext uri="{BB962C8B-B14F-4D97-AF65-F5344CB8AC3E}">
        <p14:creationId xmlns:p14="http://schemas.microsoft.com/office/powerpoint/2010/main" val="2002777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ベクトル表現の調査</a:t>
            </a:r>
            <a:endParaRPr kumimoji="1" lang="ja-JP" altLang="en-US" dirty="0"/>
          </a:p>
        </p:txBody>
      </p:sp>
      <p:sp>
        <p:nvSpPr>
          <p:cNvPr id="3" name="コンテンツ プレースホルダー 2"/>
          <p:cNvSpPr>
            <a:spLocks noGrp="1"/>
          </p:cNvSpPr>
          <p:nvPr>
            <p:ph idx="1"/>
          </p:nvPr>
        </p:nvSpPr>
        <p:spPr>
          <a:xfrm>
            <a:off x="457200" y="1600201"/>
            <a:ext cx="8229600" cy="4594411"/>
          </a:xfrm>
        </p:spPr>
        <p:txBody>
          <a:bodyPr>
            <a:normAutofit/>
          </a:bodyPr>
          <a:lstStyle/>
          <a:p>
            <a:r>
              <a:rPr lang="ja-JP" altLang="en-US" sz="2400" dirty="0"/>
              <a:t>文書</a:t>
            </a:r>
            <a:r>
              <a:rPr lang="ja-JP" altLang="en-US" sz="2400" dirty="0" smtClean="0"/>
              <a:t>をベクトル</a:t>
            </a:r>
            <a:r>
              <a:rPr lang="ja-JP" altLang="en-US" sz="2400" dirty="0"/>
              <a:t>化</a:t>
            </a:r>
            <a:r>
              <a:rPr lang="ja-JP" altLang="en-US" sz="2400" dirty="0" smtClean="0"/>
              <a:t>する様々なベクトル表現の調査</a:t>
            </a:r>
            <a:endParaRPr lang="en-US" altLang="ja-JP" sz="2400" dirty="0"/>
          </a:p>
          <a:p>
            <a:r>
              <a:rPr lang="ja-JP" altLang="en-US" sz="2400" dirty="0" smtClean="0"/>
              <a:t>代表的な３つの手法</a:t>
            </a:r>
            <a:endParaRPr lang="en-US" altLang="ja-JP" sz="2400" dirty="0" smtClean="0"/>
          </a:p>
          <a:p>
            <a:pPr lvl="1"/>
            <a:r>
              <a:rPr lang="en-US" altLang="ja-JP" dirty="0" smtClean="0"/>
              <a:t>LSA[5]		</a:t>
            </a:r>
            <a:r>
              <a:rPr lang="ja-JP" altLang="en-US" dirty="0" smtClean="0"/>
              <a:t>主成分分析</a:t>
            </a:r>
            <a:endParaRPr lang="en-US" altLang="ja-JP" dirty="0" smtClean="0"/>
          </a:p>
          <a:p>
            <a:pPr lvl="1"/>
            <a:r>
              <a:rPr lang="en-US" altLang="ja-JP" dirty="0" err="1" smtClean="0"/>
              <a:t>pLSA</a:t>
            </a:r>
            <a:r>
              <a:rPr lang="en-US" altLang="ja-JP" dirty="0" smtClean="0"/>
              <a:t>[6]		</a:t>
            </a:r>
            <a:r>
              <a:rPr lang="ja-JP" altLang="en-US" dirty="0" smtClean="0"/>
              <a:t>確率的トピック解析</a:t>
            </a:r>
            <a:endParaRPr lang="en-US" altLang="ja-JP" dirty="0" smtClean="0"/>
          </a:p>
          <a:p>
            <a:pPr lvl="1"/>
            <a:r>
              <a:rPr lang="en-US" altLang="ja-JP" dirty="0" smtClean="0"/>
              <a:t>Doc2Vec[7]	</a:t>
            </a:r>
            <a:r>
              <a:rPr lang="ja-JP" altLang="en-US" dirty="0" smtClean="0"/>
              <a:t>教師なし機械学習</a:t>
            </a:r>
            <a:endParaRPr lang="en-US" altLang="ja-JP" dirty="0" smtClean="0"/>
          </a:p>
          <a:p>
            <a:pPr marL="0" indent="0" algn="ctr">
              <a:buNone/>
            </a:pPr>
            <a:r>
              <a:rPr lang="ja-JP" altLang="en-US" dirty="0" smtClean="0"/>
              <a:t>クローン</a:t>
            </a:r>
            <a:r>
              <a:rPr lang="ja-JP" altLang="en-US" dirty="0"/>
              <a:t>検出に用いるという観点から</a:t>
            </a:r>
            <a:r>
              <a:rPr lang="ja-JP" altLang="en-US" dirty="0" smtClean="0"/>
              <a:t>調査</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35</a:t>
            </a:fld>
            <a:endParaRPr lang="en-US" altLang="ja-JP"/>
          </a:p>
        </p:txBody>
      </p:sp>
      <p:sp>
        <p:nvSpPr>
          <p:cNvPr id="5" name="テキスト ボックス 4"/>
          <p:cNvSpPr txBox="1"/>
          <p:nvPr/>
        </p:nvSpPr>
        <p:spPr>
          <a:xfrm>
            <a:off x="1600200" y="5612121"/>
            <a:ext cx="6695343" cy="1164981"/>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[5] </a:t>
            </a:r>
            <a:r>
              <a:rPr lang="en-US" altLang="ja-JP" sz="1200" dirty="0" err="1">
                <a:solidFill>
                  <a:schemeClr val="tx1">
                    <a:lumMod val="75000"/>
                    <a:lumOff val="25000"/>
                  </a:schemeClr>
                </a:solidFill>
              </a:rPr>
              <a:t>S.Deerwester</a:t>
            </a:r>
            <a:r>
              <a:rPr lang="en-US" altLang="ja-JP" sz="1200" dirty="0">
                <a:solidFill>
                  <a:schemeClr val="tx1">
                    <a:lumMod val="75000"/>
                    <a:lumOff val="25000"/>
                  </a:schemeClr>
                </a:solidFill>
              </a:rPr>
              <a:t> et. al., "Indexing by latent semantic analysis." Journal of the American    </a:t>
            </a:r>
          </a:p>
          <a:p>
            <a:r>
              <a:rPr lang="en-US" altLang="ja-JP" sz="1200" dirty="0">
                <a:solidFill>
                  <a:schemeClr val="tx1">
                    <a:lumMod val="75000"/>
                    <a:lumOff val="25000"/>
                  </a:schemeClr>
                </a:solidFill>
              </a:rPr>
              <a:t>society for information science. vol. 41. no. 6, pp. 391-407, 1990</a:t>
            </a:r>
            <a:r>
              <a:rPr lang="en-US" altLang="ja-JP" sz="1200" dirty="0" smtClean="0">
                <a:solidFill>
                  <a:schemeClr val="tx1">
                    <a:lumMod val="75000"/>
                    <a:lumOff val="25000"/>
                  </a:schemeClr>
                </a:solidFill>
              </a:rPr>
              <a:t>.</a:t>
            </a:r>
            <a:endParaRPr lang="en-US" altLang="ja-JP" sz="1200" dirty="0">
              <a:solidFill>
                <a:schemeClr val="tx1">
                  <a:lumMod val="75000"/>
                  <a:lumOff val="25000"/>
                </a:schemeClr>
              </a:solidFill>
            </a:endParaRPr>
          </a:p>
          <a:p>
            <a:r>
              <a:rPr lang="en-US" altLang="ja-JP" sz="1200" dirty="0">
                <a:solidFill>
                  <a:schemeClr val="tx1">
                    <a:lumMod val="75000"/>
                    <a:lumOff val="25000"/>
                  </a:schemeClr>
                </a:solidFill>
              </a:rPr>
              <a:t>[6] </a:t>
            </a:r>
            <a:r>
              <a:rPr lang="en-US" altLang="ja-JP" sz="1200" dirty="0" err="1">
                <a:solidFill>
                  <a:schemeClr val="tx1">
                    <a:lumMod val="75000"/>
                    <a:lumOff val="25000"/>
                  </a:schemeClr>
                </a:solidFill>
              </a:rPr>
              <a:t>T.Hofmann</a:t>
            </a:r>
            <a:r>
              <a:rPr lang="en-US" altLang="ja-JP" sz="1200" dirty="0">
                <a:solidFill>
                  <a:schemeClr val="tx1">
                    <a:lumMod val="75000"/>
                    <a:lumOff val="25000"/>
                  </a:schemeClr>
                </a:solidFill>
              </a:rPr>
              <a:t>, "Probabilistic latent semantic analysis." Proceedings of the Fifteenth </a:t>
            </a:r>
          </a:p>
          <a:p>
            <a:r>
              <a:rPr lang="en-US" altLang="ja-JP" sz="1200" dirty="0">
                <a:solidFill>
                  <a:schemeClr val="tx1">
                    <a:lumMod val="75000"/>
                    <a:lumOff val="25000"/>
                  </a:schemeClr>
                </a:solidFill>
              </a:rPr>
              <a:t>conference on Uncertainty in artificial intelligence. pp. 289-296, 1999</a:t>
            </a:r>
            <a:r>
              <a:rPr lang="en-US" altLang="ja-JP" sz="1200" dirty="0" smtClean="0">
                <a:solidFill>
                  <a:schemeClr val="tx1">
                    <a:lumMod val="75000"/>
                    <a:lumOff val="25000"/>
                  </a:schemeClr>
                </a:solidFill>
              </a:rPr>
              <a:t>.</a:t>
            </a:r>
            <a:endParaRPr lang="en-US" altLang="ja-JP" sz="1200" dirty="0">
              <a:solidFill>
                <a:schemeClr val="tx1">
                  <a:lumMod val="75000"/>
                  <a:lumOff val="25000"/>
                </a:schemeClr>
              </a:solidFill>
            </a:endParaRPr>
          </a:p>
          <a:p>
            <a:r>
              <a:rPr lang="en-US" altLang="ja-JP" sz="1200" dirty="0">
                <a:solidFill>
                  <a:schemeClr val="tx1">
                    <a:lumMod val="75000"/>
                    <a:lumOff val="25000"/>
                  </a:schemeClr>
                </a:solidFill>
              </a:rPr>
              <a:t>[7] </a:t>
            </a:r>
            <a:r>
              <a:rPr lang="en-US" altLang="ja-JP" sz="1200" dirty="0" err="1">
                <a:solidFill>
                  <a:schemeClr val="tx1">
                    <a:lumMod val="75000"/>
                    <a:lumOff val="25000"/>
                  </a:schemeClr>
                </a:solidFill>
              </a:rPr>
              <a:t>J.H.Lau</a:t>
            </a:r>
            <a:r>
              <a:rPr lang="en-US" altLang="ja-JP" sz="1200" dirty="0">
                <a:solidFill>
                  <a:schemeClr val="tx1">
                    <a:lumMod val="75000"/>
                    <a:lumOff val="25000"/>
                  </a:schemeClr>
                </a:solidFill>
              </a:rPr>
              <a:t> and T. </a:t>
            </a:r>
            <a:r>
              <a:rPr lang="en-US" altLang="ja-JP" sz="1200" dirty="0" err="1">
                <a:solidFill>
                  <a:schemeClr val="tx1">
                    <a:lumMod val="75000"/>
                    <a:lumOff val="25000"/>
                  </a:schemeClr>
                </a:solidFill>
              </a:rPr>
              <a:t>Baldwi</a:t>
            </a:r>
            <a:r>
              <a:rPr lang="en-US" altLang="ja-JP" sz="1200" dirty="0">
                <a:solidFill>
                  <a:schemeClr val="tx1">
                    <a:lumMod val="75000"/>
                    <a:lumOff val="25000"/>
                  </a:schemeClr>
                </a:solidFill>
              </a:rPr>
              <a:t>. "An empirical evaluation of doc2vec with practical insights into document embedding generation." </a:t>
            </a:r>
            <a:r>
              <a:rPr lang="en-US" altLang="ja-JP" sz="1200" dirty="0" err="1">
                <a:solidFill>
                  <a:schemeClr val="tx1">
                    <a:lumMod val="75000"/>
                    <a:lumOff val="25000"/>
                  </a:schemeClr>
                </a:solidFill>
              </a:rPr>
              <a:t>arXiv</a:t>
            </a:r>
            <a:r>
              <a:rPr lang="en-US" altLang="ja-JP" sz="1200" dirty="0">
                <a:solidFill>
                  <a:schemeClr val="tx1">
                    <a:lumMod val="75000"/>
                    <a:lumOff val="25000"/>
                  </a:schemeClr>
                </a:solidFill>
              </a:rPr>
              <a:t> preprint arXiv:1607.05368, 2016.</a:t>
            </a:r>
          </a:p>
        </p:txBody>
      </p:sp>
    </p:spTree>
    <p:extLst>
      <p:ext uri="{BB962C8B-B14F-4D97-AF65-F5344CB8AC3E}">
        <p14:creationId xmlns:p14="http://schemas.microsoft.com/office/powerpoint/2010/main" val="3642260156"/>
      </p:ext>
    </p:extLst>
  </p:cSld>
  <p:clrMapOvr>
    <a:masterClrMapping/>
  </p:clrMapOvr>
  <mc:AlternateContent xmlns:mc="http://schemas.openxmlformats.org/markup-compatibility/2006" xmlns:p14="http://schemas.microsoft.com/office/powerpoint/2010/main">
    <mc:Choice Requires="p14">
      <p:transition spd="slow" p14:dur="2000" advTm="33833"/>
    </mc:Choice>
    <mc:Fallback xmlns="">
      <p:transition spd="slow" advTm="33833"/>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文書のベクトル表現の基本</a:t>
            </a:r>
            <a:endParaRPr kumimoji="1" lang="ja-JP" altLang="en-US" dirty="0"/>
          </a:p>
        </p:txBody>
      </p:sp>
      <p:sp>
        <p:nvSpPr>
          <p:cNvPr id="3" name="コンテンツ プレースホルダー 2"/>
          <p:cNvSpPr>
            <a:spLocks noGrp="1"/>
          </p:cNvSpPr>
          <p:nvPr>
            <p:ph idx="1"/>
          </p:nvPr>
        </p:nvSpPr>
        <p:spPr>
          <a:xfrm>
            <a:off x="457200" y="1600201"/>
            <a:ext cx="8229600" cy="3918711"/>
          </a:xfrm>
        </p:spPr>
        <p:txBody>
          <a:bodyPr>
            <a:normAutofit/>
          </a:bodyPr>
          <a:lstStyle/>
          <a:p>
            <a:r>
              <a:rPr lang="en-US" altLang="ja-JP" dirty="0" err="1" smtClean="0"/>
              <a:t>BoW</a:t>
            </a:r>
            <a:r>
              <a:rPr lang="ja-JP" altLang="en-US" dirty="0" smtClean="0"/>
              <a:t>（</a:t>
            </a:r>
            <a:r>
              <a:rPr lang="en-US" altLang="ja-JP" dirty="0" smtClean="0"/>
              <a:t>Bag</a:t>
            </a:r>
            <a:r>
              <a:rPr lang="ja-JP" altLang="en-US" dirty="0" smtClean="0"/>
              <a:t> </a:t>
            </a:r>
            <a:r>
              <a:rPr lang="en-US" altLang="ja-JP" dirty="0" smtClean="0"/>
              <a:t>of Words</a:t>
            </a:r>
            <a:r>
              <a:rPr lang="ja-JP" altLang="en-US" dirty="0" smtClean="0"/>
              <a:t>）</a:t>
            </a:r>
            <a:endParaRPr lang="en-US" altLang="ja-JP" dirty="0" smtClean="0"/>
          </a:p>
          <a:p>
            <a:pPr lvl="1"/>
            <a:r>
              <a:rPr lang="ja-JP" altLang="en-US" dirty="0" smtClean="0"/>
              <a:t>単語の出現回数に基づいたベクトル表現</a:t>
            </a:r>
            <a:endParaRPr lang="en-US" altLang="ja-JP" dirty="0" smtClean="0"/>
          </a:p>
          <a:p>
            <a:pPr lvl="1"/>
            <a:r>
              <a:rPr lang="en-US" altLang="ja-JP" dirty="0" err="1"/>
              <a:t>BoW</a:t>
            </a:r>
            <a:r>
              <a:rPr lang="ja-JP" altLang="en-US" dirty="0"/>
              <a:t>から様々なベクトル表現が派生</a:t>
            </a:r>
            <a:endParaRPr lang="en-US" altLang="ja-JP" dirty="0"/>
          </a:p>
          <a:p>
            <a:endParaRPr lang="en-US" altLang="ja-JP" dirty="0" smtClean="0"/>
          </a:p>
          <a:p>
            <a:endParaRPr lang="en-US" altLang="ja-JP" dirty="0" smtClean="0"/>
          </a:p>
        </p:txBody>
      </p:sp>
      <p:sp>
        <p:nvSpPr>
          <p:cNvPr id="4" name="スライド番号プレースホルダー 3"/>
          <p:cNvSpPr>
            <a:spLocks noGrp="1"/>
          </p:cNvSpPr>
          <p:nvPr>
            <p:ph type="sldNum" sz="quarter" idx="12"/>
          </p:nvPr>
        </p:nvSpPr>
        <p:spPr>
          <a:xfrm>
            <a:off x="7597775" y="6317690"/>
            <a:ext cx="1150938" cy="288925"/>
          </a:xfrm>
        </p:spPr>
        <p:txBody>
          <a:bodyPr/>
          <a:lstStyle/>
          <a:p>
            <a:fld id="{9F5033E9-932D-4E41-95C3-341F9A6DAE17}" type="slidenum">
              <a:rPr lang="en-US" altLang="ja-JP" smtClean="0"/>
              <a:pPr/>
              <a:t>36</a:t>
            </a:fld>
            <a:endParaRPr lang="en-US" altLang="ja-JP"/>
          </a:p>
        </p:txBody>
      </p:sp>
      <p:sp>
        <p:nvSpPr>
          <p:cNvPr id="5" name="テキスト ボックス 4"/>
          <p:cNvSpPr txBox="1"/>
          <p:nvPr/>
        </p:nvSpPr>
        <p:spPr>
          <a:xfrm>
            <a:off x="717177" y="3707558"/>
            <a:ext cx="1981200" cy="335759"/>
          </a:xfrm>
          <a:prstGeom prst="rect">
            <a:avLst/>
          </a:prstGeom>
          <a:noFill/>
        </p:spPr>
        <p:txBody>
          <a:bodyPr wrap="square" rtlCol="0">
            <a:spAutoFit/>
          </a:bodyPr>
          <a:lstStyle/>
          <a:p>
            <a:r>
              <a:rPr kumimoji="1" lang="en-US" altLang="ja-JP" dirty="0" smtClean="0"/>
              <a:t>I love dogs.</a:t>
            </a:r>
            <a:endParaRPr kumimoji="1" lang="ja-JP" altLang="en-US" dirty="0"/>
          </a:p>
        </p:txBody>
      </p:sp>
      <p:sp>
        <p:nvSpPr>
          <p:cNvPr id="6" name="テキスト ボックス 5"/>
          <p:cNvSpPr txBox="1"/>
          <p:nvPr/>
        </p:nvSpPr>
        <p:spPr>
          <a:xfrm>
            <a:off x="2698377" y="3707558"/>
            <a:ext cx="2581835" cy="335759"/>
          </a:xfrm>
          <a:prstGeom prst="rect">
            <a:avLst/>
          </a:prstGeom>
          <a:noFill/>
        </p:spPr>
        <p:txBody>
          <a:bodyPr wrap="square" rtlCol="0">
            <a:spAutoFit/>
          </a:bodyPr>
          <a:lstStyle/>
          <a:p>
            <a:r>
              <a:rPr kumimoji="1" lang="en-US" altLang="ja-JP" dirty="0" smtClean="0"/>
              <a:t>I hate dogs and knitting.</a:t>
            </a:r>
            <a:endParaRPr kumimoji="1" lang="ja-JP" altLang="en-US" dirty="0"/>
          </a:p>
        </p:txBody>
      </p:sp>
      <p:sp>
        <p:nvSpPr>
          <p:cNvPr id="7" name="テキスト ボックス 6"/>
          <p:cNvSpPr txBox="1"/>
          <p:nvPr/>
        </p:nvSpPr>
        <p:spPr>
          <a:xfrm>
            <a:off x="6166878" y="3720149"/>
            <a:ext cx="2581835" cy="587575"/>
          </a:xfrm>
          <a:prstGeom prst="rect">
            <a:avLst/>
          </a:prstGeom>
          <a:noFill/>
        </p:spPr>
        <p:txBody>
          <a:bodyPr wrap="square" rtlCol="0">
            <a:spAutoFit/>
          </a:bodyPr>
          <a:lstStyle/>
          <a:p>
            <a:r>
              <a:rPr kumimoji="1" lang="en-US" altLang="ja-JP" dirty="0" smtClean="0"/>
              <a:t>Knitting</a:t>
            </a:r>
            <a:r>
              <a:rPr lang="en-US" altLang="ja-JP" dirty="0" smtClean="0"/>
              <a:t> is my hobby and my passion.</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1546724318"/>
              </p:ext>
            </p:extLst>
          </p:nvPr>
        </p:nvGraphicFramePr>
        <p:xfrm>
          <a:off x="457200" y="4484120"/>
          <a:ext cx="8355105" cy="1752600"/>
        </p:xfrm>
        <a:graphic>
          <a:graphicData uri="http://schemas.openxmlformats.org/drawingml/2006/table">
            <a:tbl>
              <a:tblPr firstRow="1" bandRow="1">
                <a:tableStyleId>{5940675A-B579-460E-94D1-54222C63F5DA}</a:tableStyleId>
              </a:tblPr>
              <a:tblGrid>
                <a:gridCol w="759555">
                  <a:extLst>
                    <a:ext uri="{9D8B030D-6E8A-4147-A177-3AD203B41FA5}">
                      <a16:colId xmlns:a16="http://schemas.microsoft.com/office/drawing/2014/main" val="1366997355"/>
                    </a:ext>
                  </a:extLst>
                </a:gridCol>
                <a:gridCol w="759555">
                  <a:extLst>
                    <a:ext uri="{9D8B030D-6E8A-4147-A177-3AD203B41FA5}">
                      <a16:colId xmlns:a16="http://schemas.microsoft.com/office/drawing/2014/main" val="3405678483"/>
                    </a:ext>
                  </a:extLst>
                </a:gridCol>
                <a:gridCol w="759555">
                  <a:extLst>
                    <a:ext uri="{9D8B030D-6E8A-4147-A177-3AD203B41FA5}">
                      <a16:colId xmlns:a16="http://schemas.microsoft.com/office/drawing/2014/main" val="2653451880"/>
                    </a:ext>
                  </a:extLst>
                </a:gridCol>
                <a:gridCol w="759555">
                  <a:extLst>
                    <a:ext uri="{9D8B030D-6E8A-4147-A177-3AD203B41FA5}">
                      <a16:colId xmlns:a16="http://schemas.microsoft.com/office/drawing/2014/main" val="3980860213"/>
                    </a:ext>
                  </a:extLst>
                </a:gridCol>
                <a:gridCol w="759555">
                  <a:extLst>
                    <a:ext uri="{9D8B030D-6E8A-4147-A177-3AD203B41FA5}">
                      <a16:colId xmlns:a16="http://schemas.microsoft.com/office/drawing/2014/main" val="3328012239"/>
                    </a:ext>
                  </a:extLst>
                </a:gridCol>
                <a:gridCol w="759555">
                  <a:extLst>
                    <a:ext uri="{9D8B030D-6E8A-4147-A177-3AD203B41FA5}">
                      <a16:colId xmlns:a16="http://schemas.microsoft.com/office/drawing/2014/main" val="1257275096"/>
                    </a:ext>
                  </a:extLst>
                </a:gridCol>
                <a:gridCol w="759555">
                  <a:extLst>
                    <a:ext uri="{9D8B030D-6E8A-4147-A177-3AD203B41FA5}">
                      <a16:colId xmlns:a16="http://schemas.microsoft.com/office/drawing/2014/main" val="893268303"/>
                    </a:ext>
                  </a:extLst>
                </a:gridCol>
                <a:gridCol w="759555">
                  <a:extLst>
                    <a:ext uri="{9D8B030D-6E8A-4147-A177-3AD203B41FA5}">
                      <a16:colId xmlns:a16="http://schemas.microsoft.com/office/drawing/2014/main" val="625900342"/>
                    </a:ext>
                  </a:extLst>
                </a:gridCol>
                <a:gridCol w="759555">
                  <a:extLst>
                    <a:ext uri="{9D8B030D-6E8A-4147-A177-3AD203B41FA5}">
                      <a16:colId xmlns:a16="http://schemas.microsoft.com/office/drawing/2014/main" val="2436786078"/>
                    </a:ext>
                  </a:extLst>
                </a:gridCol>
                <a:gridCol w="759555">
                  <a:extLst>
                    <a:ext uri="{9D8B030D-6E8A-4147-A177-3AD203B41FA5}">
                      <a16:colId xmlns:a16="http://schemas.microsoft.com/office/drawing/2014/main" val="1861799548"/>
                    </a:ext>
                  </a:extLst>
                </a:gridCol>
                <a:gridCol w="759555">
                  <a:extLst>
                    <a:ext uri="{9D8B030D-6E8A-4147-A177-3AD203B41FA5}">
                      <a16:colId xmlns:a16="http://schemas.microsoft.com/office/drawing/2014/main" val="817511051"/>
                    </a:ext>
                  </a:extLst>
                </a:gridCol>
              </a:tblGrid>
              <a:tr h="370840">
                <a:tc>
                  <a:txBody>
                    <a:bodyPr/>
                    <a:lstStyle/>
                    <a:p>
                      <a:pPr algn="ctr"/>
                      <a:endParaRPr kumimoji="1" lang="ja-JP" altLang="en-US" dirty="0"/>
                    </a:p>
                  </a:txBody>
                  <a:tcPr/>
                </a:tc>
                <a:tc>
                  <a:txBody>
                    <a:bodyPr/>
                    <a:lstStyle/>
                    <a:p>
                      <a:pPr algn="ctr"/>
                      <a:r>
                        <a:rPr kumimoji="1" lang="en-US" altLang="ja-JP" dirty="0" smtClean="0"/>
                        <a:t>I</a:t>
                      </a:r>
                      <a:endParaRPr kumimoji="1" lang="ja-JP" altLang="en-US" dirty="0"/>
                    </a:p>
                  </a:txBody>
                  <a:tcPr/>
                </a:tc>
                <a:tc>
                  <a:txBody>
                    <a:bodyPr/>
                    <a:lstStyle/>
                    <a:p>
                      <a:pPr algn="ctr"/>
                      <a:r>
                        <a:rPr kumimoji="1" lang="en-US" altLang="ja-JP" dirty="0" smtClean="0"/>
                        <a:t>Love</a:t>
                      </a:r>
                      <a:endParaRPr kumimoji="1" lang="ja-JP" altLang="en-US" dirty="0"/>
                    </a:p>
                  </a:txBody>
                  <a:tcPr/>
                </a:tc>
                <a:tc>
                  <a:txBody>
                    <a:bodyPr/>
                    <a:lstStyle/>
                    <a:p>
                      <a:pPr algn="ctr"/>
                      <a:r>
                        <a:rPr kumimoji="1" lang="en-US" altLang="ja-JP" dirty="0" smtClean="0"/>
                        <a:t>Dogs</a:t>
                      </a:r>
                      <a:endParaRPr kumimoji="1" lang="ja-JP" altLang="en-US" dirty="0"/>
                    </a:p>
                  </a:txBody>
                  <a:tcPr/>
                </a:tc>
                <a:tc>
                  <a:txBody>
                    <a:bodyPr/>
                    <a:lstStyle/>
                    <a:p>
                      <a:pPr algn="ctr"/>
                      <a:r>
                        <a:rPr kumimoji="1" lang="en-US" altLang="ja-JP" dirty="0" smtClean="0"/>
                        <a:t>Hate</a:t>
                      </a:r>
                      <a:endParaRPr kumimoji="1" lang="ja-JP" altLang="en-US" dirty="0"/>
                    </a:p>
                  </a:txBody>
                  <a:tcPr/>
                </a:tc>
                <a:tc>
                  <a:txBody>
                    <a:bodyPr/>
                    <a:lstStyle/>
                    <a:p>
                      <a:pPr algn="ctr"/>
                      <a:r>
                        <a:rPr kumimoji="1" lang="en-US" altLang="ja-JP" dirty="0" smtClean="0"/>
                        <a:t>And</a:t>
                      </a:r>
                      <a:endParaRPr kumimoji="1" lang="ja-JP" altLang="en-US" dirty="0"/>
                    </a:p>
                  </a:txBody>
                  <a:tcPr/>
                </a:tc>
                <a:tc>
                  <a:txBody>
                    <a:bodyPr/>
                    <a:lstStyle/>
                    <a:p>
                      <a:pPr algn="ctr"/>
                      <a:r>
                        <a:rPr kumimoji="1" lang="en-US" altLang="ja-JP" dirty="0" smtClean="0"/>
                        <a:t>Knitting</a:t>
                      </a:r>
                      <a:endParaRPr kumimoji="1" lang="ja-JP" altLang="en-US" dirty="0"/>
                    </a:p>
                  </a:txBody>
                  <a:tcPr/>
                </a:tc>
                <a:tc>
                  <a:txBody>
                    <a:bodyPr/>
                    <a:lstStyle/>
                    <a:p>
                      <a:pPr algn="ctr"/>
                      <a:r>
                        <a:rPr kumimoji="1" lang="en-US" altLang="ja-JP" dirty="0" smtClean="0"/>
                        <a:t>Is</a:t>
                      </a:r>
                      <a:endParaRPr kumimoji="1" lang="ja-JP" altLang="en-US" dirty="0"/>
                    </a:p>
                  </a:txBody>
                  <a:tcPr/>
                </a:tc>
                <a:tc>
                  <a:txBody>
                    <a:bodyPr/>
                    <a:lstStyle/>
                    <a:p>
                      <a:pPr algn="ctr"/>
                      <a:r>
                        <a:rPr kumimoji="1" lang="en-US" altLang="ja-JP" dirty="0" smtClean="0"/>
                        <a:t>My</a:t>
                      </a:r>
                      <a:endParaRPr kumimoji="1" lang="ja-JP" altLang="en-US" dirty="0"/>
                    </a:p>
                  </a:txBody>
                  <a:tcPr/>
                </a:tc>
                <a:tc>
                  <a:txBody>
                    <a:bodyPr/>
                    <a:lstStyle/>
                    <a:p>
                      <a:pPr algn="ctr"/>
                      <a:r>
                        <a:rPr kumimoji="1" lang="en-US" altLang="ja-JP" dirty="0" smtClean="0"/>
                        <a:t>Hobby</a:t>
                      </a:r>
                      <a:endParaRPr kumimoji="1" lang="ja-JP" altLang="en-US" dirty="0"/>
                    </a:p>
                  </a:txBody>
                  <a:tcPr/>
                </a:tc>
                <a:tc>
                  <a:txBody>
                    <a:bodyPr/>
                    <a:lstStyle/>
                    <a:p>
                      <a:pPr algn="ctr"/>
                      <a:r>
                        <a:rPr kumimoji="1" lang="en-US" altLang="ja-JP" dirty="0" smtClean="0"/>
                        <a:t>passion</a:t>
                      </a:r>
                      <a:endParaRPr kumimoji="1" lang="ja-JP" altLang="en-US" dirty="0"/>
                    </a:p>
                  </a:txBody>
                  <a:tcPr/>
                </a:tc>
                <a:extLst>
                  <a:ext uri="{0D108BD9-81ED-4DB2-BD59-A6C34878D82A}">
                    <a16:rowId xmlns:a16="http://schemas.microsoft.com/office/drawing/2014/main" val="1071274398"/>
                  </a:ext>
                </a:extLst>
              </a:tr>
              <a:tr h="370840">
                <a:tc>
                  <a:txBody>
                    <a:bodyPr/>
                    <a:lstStyle/>
                    <a:p>
                      <a:pPr algn="ctr"/>
                      <a:r>
                        <a:rPr kumimoji="1" lang="en-US" altLang="ja-JP" dirty="0" smtClean="0"/>
                        <a:t>Doc1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extLst>
                  <a:ext uri="{0D108BD9-81ED-4DB2-BD59-A6C34878D82A}">
                    <a16:rowId xmlns:a16="http://schemas.microsoft.com/office/drawing/2014/main" val="3033136460"/>
                  </a:ext>
                </a:extLst>
              </a:tr>
              <a:tr h="370840">
                <a:tc>
                  <a:txBody>
                    <a:bodyPr/>
                    <a:lstStyle/>
                    <a:p>
                      <a:pPr algn="ctr"/>
                      <a:r>
                        <a:rPr kumimoji="1" lang="en-US" altLang="ja-JP" dirty="0" smtClean="0"/>
                        <a:t>Doc2</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extLst>
                  <a:ext uri="{0D108BD9-81ED-4DB2-BD59-A6C34878D82A}">
                    <a16:rowId xmlns:a16="http://schemas.microsoft.com/office/drawing/2014/main" val="1023144973"/>
                  </a:ext>
                </a:extLst>
              </a:tr>
              <a:tr h="370840">
                <a:tc>
                  <a:txBody>
                    <a:bodyPr/>
                    <a:lstStyle/>
                    <a:p>
                      <a:pPr algn="ctr"/>
                      <a:r>
                        <a:rPr kumimoji="1" lang="en-US" altLang="ja-JP" dirty="0" smtClean="0"/>
                        <a:t>Doc3</a:t>
                      </a:r>
                      <a:endParaRPr kumimoji="1" lang="ja-JP" altLang="en-US" dirty="0"/>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solidFill>
                            <a:schemeClr val="tx1">
                              <a:lumMod val="25000"/>
                              <a:lumOff val="75000"/>
                            </a:schemeClr>
                          </a:solidFill>
                        </a:rPr>
                        <a:t>0</a:t>
                      </a:r>
                      <a:endParaRPr kumimoji="1" lang="ja-JP" altLang="en-US" dirty="0">
                        <a:solidFill>
                          <a:schemeClr val="tx1">
                            <a:lumMod val="25000"/>
                            <a:lumOff val="75000"/>
                          </a:schemeClr>
                        </a:solidFill>
                      </a:endParaRPr>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a:t>
                      </a:r>
                      <a:endParaRPr kumimoji="1" lang="ja-JP" altLang="en-US" dirty="0"/>
                    </a:p>
                  </a:txBody>
                  <a:tcPr/>
                </a:tc>
                <a:extLst>
                  <a:ext uri="{0D108BD9-81ED-4DB2-BD59-A6C34878D82A}">
                    <a16:rowId xmlns:a16="http://schemas.microsoft.com/office/drawing/2014/main" val="3778813453"/>
                  </a:ext>
                </a:extLst>
              </a:tr>
            </a:tbl>
          </a:graphicData>
        </a:graphic>
      </p:graphicFrame>
    </p:spTree>
    <p:extLst>
      <p:ext uri="{BB962C8B-B14F-4D97-AF65-F5344CB8AC3E}">
        <p14:creationId xmlns:p14="http://schemas.microsoft.com/office/powerpoint/2010/main" val="521942821"/>
      </p:ext>
    </p:extLst>
  </p:cSld>
  <p:clrMapOvr>
    <a:masterClrMapping/>
  </p:clrMapOvr>
  <mc:AlternateContent xmlns:mc="http://schemas.openxmlformats.org/markup-compatibility/2006" xmlns:p14="http://schemas.microsoft.com/office/powerpoint/2010/main">
    <mc:Choice Requires="p14">
      <p:transition spd="slow" p14:dur="2000" advTm="22682"/>
    </mc:Choice>
    <mc:Fallback xmlns="">
      <p:transition spd="slow" advTm="22682"/>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トピックに基づいたベクトル表現</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１</a:t>
            </a:r>
            <a:r>
              <a:rPr kumimoji="1" lang="ja-JP" altLang="en-US" dirty="0" smtClean="0"/>
              <a:t>つのトピックは複数の単語から構成</a:t>
            </a:r>
            <a:endParaRPr kumimoji="1" lang="en-US" altLang="ja-JP" dirty="0" smtClean="0"/>
          </a:p>
          <a:p>
            <a:r>
              <a:rPr lang="ja-JP" altLang="en-US" dirty="0"/>
              <a:t>１</a:t>
            </a:r>
            <a:r>
              <a:rPr kumimoji="1" lang="ja-JP" altLang="en-US" dirty="0" smtClean="0"/>
              <a:t>つの文書は複数のトピックから構成</a:t>
            </a:r>
            <a:endParaRPr kumimoji="1" lang="en-US" altLang="ja-JP" dirty="0" smtClean="0"/>
          </a:p>
          <a:p>
            <a:endParaRPr lang="en-US" altLang="ja-JP" dirty="0"/>
          </a:p>
          <a:p>
            <a:endParaRPr kumimoji="1" lang="en-US" altLang="ja-JP" dirty="0" smtClean="0"/>
          </a:p>
          <a:p>
            <a:endParaRPr lang="en-US" altLang="ja-JP" dirty="0"/>
          </a:p>
          <a:p>
            <a:pPr marL="0" indent="0">
              <a:buNone/>
            </a:pPr>
            <a:r>
              <a:rPr kumimoji="1" lang="en-US" altLang="ja-JP" dirty="0" smtClean="0"/>
              <a:t>		</a:t>
            </a:r>
            <a:r>
              <a:rPr kumimoji="1" lang="ja-JP" altLang="en-US" dirty="0" smtClean="0"/>
              <a:t> </a:t>
            </a:r>
            <a:r>
              <a:rPr kumimoji="1" lang="en-US" altLang="ja-JP" dirty="0" smtClean="0"/>
              <a:t>	</a:t>
            </a: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37</a:t>
            </a:fld>
            <a:endParaRPr lang="en-US" altLang="ja-JP"/>
          </a:p>
        </p:txBody>
      </p:sp>
      <p:sp>
        <p:nvSpPr>
          <p:cNvPr id="5" name="角丸四角形 4"/>
          <p:cNvSpPr/>
          <p:nvPr/>
        </p:nvSpPr>
        <p:spPr>
          <a:xfrm>
            <a:off x="1070937" y="3140574"/>
            <a:ext cx="1615009" cy="6093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000" dirty="0" smtClean="0">
                <a:solidFill>
                  <a:schemeClr val="accent2"/>
                </a:solidFill>
              </a:rPr>
              <a:t>Sports</a:t>
            </a:r>
            <a:endParaRPr kumimoji="1" lang="en-US" altLang="ja-JP" dirty="0" smtClean="0"/>
          </a:p>
          <a:p>
            <a:pPr algn="ctr"/>
            <a:r>
              <a:rPr lang="en-US" altLang="ja-JP" sz="1600" dirty="0"/>
              <a:t>p</a:t>
            </a:r>
            <a:r>
              <a:rPr kumimoji="1" lang="en-US" altLang="ja-JP" sz="1600" dirty="0" smtClean="0"/>
              <a:t>lay, game </a:t>
            </a:r>
            <a:endParaRPr kumimoji="1" lang="ja-JP" altLang="en-US" sz="1600" dirty="0"/>
          </a:p>
        </p:txBody>
      </p:sp>
      <p:sp>
        <p:nvSpPr>
          <p:cNvPr id="6" name="角丸四角形 5"/>
          <p:cNvSpPr/>
          <p:nvPr/>
        </p:nvSpPr>
        <p:spPr>
          <a:xfrm>
            <a:off x="1054843" y="3932519"/>
            <a:ext cx="1615009" cy="58292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ltLang="ja-JP" sz="2000" dirty="0" smtClean="0">
                <a:solidFill>
                  <a:schemeClr val="accent3"/>
                </a:solidFill>
              </a:rPr>
              <a:t>Politics</a:t>
            </a:r>
            <a:endParaRPr kumimoji="1" lang="en-US" altLang="ja-JP" dirty="0"/>
          </a:p>
          <a:p>
            <a:pPr algn="ctr"/>
            <a:r>
              <a:rPr lang="en-US" altLang="ja-JP" sz="1400" dirty="0"/>
              <a:t>Japan, </a:t>
            </a:r>
            <a:r>
              <a:rPr lang="en-US" altLang="ja-JP" sz="1400" dirty="0" smtClean="0"/>
              <a:t>congress</a:t>
            </a:r>
            <a:endParaRPr kumimoji="1" lang="ja-JP" altLang="en-US" sz="1400" dirty="0"/>
          </a:p>
        </p:txBody>
      </p:sp>
      <p:sp>
        <p:nvSpPr>
          <p:cNvPr id="7" name="角丸四角形 6"/>
          <p:cNvSpPr/>
          <p:nvPr/>
        </p:nvSpPr>
        <p:spPr>
          <a:xfrm>
            <a:off x="3036122" y="3937847"/>
            <a:ext cx="1615009" cy="57759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smtClean="0">
                <a:solidFill>
                  <a:schemeClr val="accent6"/>
                </a:solidFill>
              </a:rPr>
              <a:t>Business</a:t>
            </a:r>
          </a:p>
          <a:p>
            <a:pPr algn="ctr"/>
            <a:r>
              <a:rPr lang="en-US" altLang="ja-JP" sz="1400" dirty="0" smtClean="0"/>
              <a:t>Stock, employ</a:t>
            </a:r>
            <a:endParaRPr lang="en-US" altLang="ja-JP" sz="1400" dirty="0"/>
          </a:p>
        </p:txBody>
      </p:sp>
      <p:sp>
        <p:nvSpPr>
          <p:cNvPr id="8" name="角丸四角形 7"/>
          <p:cNvSpPr/>
          <p:nvPr/>
        </p:nvSpPr>
        <p:spPr>
          <a:xfrm>
            <a:off x="3031640" y="3167467"/>
            <a:ext cx="1615009" cy="58249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en-US" altLang="ja-JP" sz="2000" dirty="0" smtClean="0">
                <a:solidFill>
                  <a:schemeClr val="accent5"/>
                </a:solidFill>
              </a:rPr>
              <a:t>Science</a:t>
            </a:r>
          </a:p>
          <a:p>
            <a:pPr algn="ctr"/>
            <a:r>
              <a:rPr lang="en-US" altLang="ja-JP" sz="1400" dirty="0" smtClean="0"/>
              <a:t>physics, IT</a:t>
            </a:r>
            <a:endParaRPr lang="en-US" altLang="ja-JP" sz="1400" dirty="0"/>
          </a:p>
        </p:txBody>
      </p:sp>
      <p:grpSp>
        <p:nvGrpSpPr>
          <p:cNvPr id="17" name="グループ化 16"/>
          <p:cNvGrpSpPr/>
          <p:nvPr/>
        </p:nvGrpSpPr>
        <p:grpSpPr>
          <a:xfrm>
            <a:off x="6460549" y="2945046"/>
            <a:ext cx="1599399" cy="880771"/>
            <a:chOff x="4906108" y="3630706"/>
            <a:chExt cx="2004646" cy="2495457"/>
          </a:xfrm>
        </p:grpSpPr>
        <p:sp>
          <p:nvSpPr>
            <p:cNvPr id="13" name="正方形/長方形 12"/>
            <p:cNvSpPr/>
            <p:nvPr/>
          </p:nvSpPr>
          <p:spPr>
            <a:xfrm>
              <a:off x="4906108" y="3630706"/>
              <a:ext cx="2004646" cy="695109"/>
            </a:xfrm>
            <a:prstGeom prst="rect">
              <a:avLst/>
            </a:prstGeom>
            <a:solidFill>
              <a:schemeClr val="accent1">
                <a:lumMod val="40000"/>
                <a:lumOff val="6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4" name="正方形/長方形 13"/>
            <p:cNvSpPr/>
            <p:nvPr/>
          </p:nvSpPr>
          <p:spPr>
            <a:xfrm>
              <a:off x="4906108" y="4184691"/>
              <a:ext cx="2004646" cy="1246364"/>
            </a:xfrm>
            <a:prstGeom prst="rect">
              <a:avLst/>
            </a:prstGeom>
            <a:solidFill>
              <a:schemeClr val="accent5">
                <a:lumMod val="60000"/>
                <a:lumOff val="40000"/>
              </a:scheme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15" name="正方形/長方形 14"/>
            <p:cNvSpPr/>
            <p:nvPr/>
          </p:nvSpPr>
          <p:spPr>
            <a:xfrm>
              <a:off x="4906108" y="5455520"/>
              <a:ext cx="2004646" cy="228708"/>
            </a:xfrm>
            <a:prstGeom prst="rect">
              <a:avLst/>
            </a:prstGeom>
            <a:solidFill>
              <a:schemeClr val="accent4">
                <a:lumMod val="60000"/>
                <a:lumOff val="40000"/>
              </a:schemeClr>
            </a:solidFill>
            <a:ln>
              <a:no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6" name="正方形/長方形 15"/>
            <p:cNvSpPr/>
            <p:nvPr/>
          </p:nvSpPr>
          <p:spPr>
            <a:xfrm>
              <a:off x="4906108" y="5708694"/>
              <a:ext cx="2004646" cy="417469"/>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18" name="グループ化 17"/>
          <p:cNvGrpSpPr/>
          <p:nvPr/>
        </p:nvGrpSpPr>
        <p:grpSpPr>
          <a:xfrm>
            <a:off x="6460547" y="4150660"/>
            <a:ext cx="1599399" cy="874594"/>
            <a:chOff x="4906106" y="3630704"/>
            <a:chExt cx="2004648" cy="2495461"/>
          </a:xfrm>
        </p:grpSpPr>
        <p:sp>
          <p:nvSpPr>
            <p:cNvPr id="19" name="正方形/長方形 18"/>
            <p:cNvSpPr/>
            <p:nvPr/>
          </p:nvSpPr>
          <p:spPr>
            <a:xfrm>
              <a:off x="4906108" y="3630704"/>
              <a:ext cx="2004646" cy="1065527"/>
            </a:xfrm>
            <a:prstGeom prst="rect">
              <a:avLst/>
            </a:prstGeom>
            <a:solidFill>
              <a:schemeClr val="accent1">
                <a:lumMod val="40000"/>
                <a:lumOff val="6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正方形/長方形 19"/>
            <p:cNvSpPr/>
            <p:nvPr/>
          </p:nvSpPr>
          <p:spPr>
            <a:xfrm>
              <a:off x="4906108" y="4725142"/>
              <a:ext cx="2004646" cy="478763"/>
            </a:xfrm>
            <a:prstGeom prst="rect">
              <a:avLst/>
            </a:prstGeom>
            <a:solidFill>
              <a:schemeClr val="accent5">
                <a:lumMod val="60000"/>
                <a:lumOff val="40000"/>
              </a:scheme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21" name="正方形/長方形 20"/>
            <p:cNvSpPr/>
            <p:nvPr/>
          </p:nvSpPr>
          <p:spPr>
            <a:xfrm>
              <a:off x="4906106" y="5226812"/>
              <a:ext cx="2004646" cy="228708"/>
            </a:xfrm>
            <a:prstGeom prst="rect">
              <a:avLst/>
            </a:prstGeom>
            <a:solidFill>
              <a:schemeClr val="accent4">
                <a:lumMod val="60000"/>
                <a:lumOff val="40000"/>
              </a:schemeClr>
            </a:solidFill>
            <a:ln>
              <a:no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22" name="正方形/長方形 21"/>
            <p:cNvSpPr/>
            <p:nvPr/>
          </p:nvSpPr>
          <p:spPr>
            <a:xfrm>
              <a:off x="4906108" y="5478429"/>
              <a:ext cx="2004646" cy="647736"/>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aphicFrame>
        <p:nvGraphicFramePr>
          <p:cNvPr id="23" name="表 22"/>
          <p:cNvGraphicFramePr>
            <a:graphicFrameLocks noGrp="1"/>
          </p:cNvGraphicFramePr>
          <p:nvPr>
            <p:extLst>
              <p:ext uri="{D42A27DB-BD31-4B8C-83A1-F6EECF244321}">
                <p14:modId xmlns:p14="http://schemas.microsoft.com/office/powerpoint/2010/main" val="2434599997"/>
              </p:ext>
            </p:extLst>
          </p:nvPr>
        </p:nvGraphicFramePr>
        <p:xfrm>
          <a:off x="825012" y="5773036"/>
          <a:ext cx="3689840" cy="370840"/>
        </p:xfrm>
        <a:graphic>
          <a:graphicData uri="http://schemas.openxmlformats.org/drawingml/2006/table">
            <a:tbl>
              <a:tblPr firstRow="1" bandRow="1">
                <a:tableStyleId>{5940675A-B579-460E-94D1-54222C63F5DA}</a:tableStyleId>
              </a:tblPr>
              <a:tblGrid>
                <a:gridCol w="922460">
                  <a:extLst>
                    <a:ext uri="{9D8B030D-6E8A-4147-A177-3AD203B41FA5}">
                      <a16:colId xmlns:a16="http://schemas.microsoft.com/office/drawing/2014/main" val="2300418716"/>
                    </a:ext>
                  </a:extLst>
                </a:gridCol>
                <a:gridCol w="922460">
                  <a:extLst>
                    <a:ext uri="{9D8B030D-6E8A-4147-A177-3AD203B41FA5}">
                      <a16:colId xmlns:a16="http://schemas.microsoft.com/office/drawing/2014/main" val="3488523345"/>
                    </a:ext>
                  </a:extLst>
                </a:gridCol>
                <a:gridCol w="922460">
                  <a:extLst>
                    <a:ext uri="{9D8B030D-6E8A-4147-A177-3AD203B41FA5}">
                      <a16:colId xmlns:a16="http://schemas.microsoft.com/office/drawing/2014/main" val="1962155394"/>
                    </a:ext>
                  </a:extLst>
                </a:gridCol>
                <a:gridCol w="922460">
                  <a:extLst>
                    <a:ext uri="{9D8B030D-6E8A-4147-A177-3AD203B41FA5}">
                      <a16:colId xmlns:a16="http://schemas.microsoft.com/office/drawing/2014/main" val="962968137"/>
                    </a:ext>
                  </a:extLst>
                </a:gridCol>
              </a:tblGrid>
              <a:tr h="370840">
                <a:tc>
                  <a:txBody>
                    <a:bodyPr/>
                    <a:lstStyle/>
                    <a:p>
                      <a:r>
                        <a:rPr kumimoji="1" lang="en-US" altLang="ja-JP" dirty="0" smtClean="0"/>
                        <a:t>Play</a:t>
                      </a:r>
                      <a:endParaRPr kumimoji="1" lang="ja-JP" altLang="en-US" dirty="0"/>
                    </a:p>
                  </a:txBody>
                  <a:tcPr/>
                </a:tc>
                <a:tc>
                  <a:txBody>
                    <a:bodyPr/>
                    <a:lstStyle/>
                    <a:p>
                      <a:r>
                        <a:rPr kumimoji="1" lang="en-US" altLang="ja-JP" dirty="0" smtClean="0"/>
                        <a:t>Game</a:t>
                      </a:r>
                      <a:endParaRPr kumimoji="1" lang="ja-JP" altLang="en-US" dirty="0"/>
                    </a:p>
                  </a:txBody>
                  <a:tcPr/>
                </a:tc>
                <a:tc>
                  <a:txBody>
                    <a:bodyPr/>
                    <a:lstStyle/>
                    <a:p>
                      <a:r>
                        <a:rPr kumimoji="1" lang="en-US" altLang="ja-JP" dirty="0" smtClean="0"/>
                        <a:t>Physics</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val="2904181994"/>
                  </a:ext>
                </a:extLst>
              </a:tr>
            </a:tbl>
          </a:graphicData>
        </a:graphic>
      </p:graphicFrame>
      <p:graphicFrame>
        <p:nvGraphicFramePr>
          <p:cNvPr id="24" name="表 23"/>
          <p:cNvGraphicFramePr>
            <a:graphicFrameLocks noGrp="1"/>
          </p:cNvGraphicFramePr>
          <p:nvPr>
            <p:extLst>
              <p:ext uri="{D42A27DB-BD31-4B8C-83A1-F6EECF244321}">
                <p14:modId xmlns:p14="http://schemas.microsoft.com/office/powerpoint/2010/main" val="3667049912"/>
              </p:ext>
            </p:extLst>
          </p:nvPr>
        </p:nvGraphicFramePr>
        <p:xfrm>
          <a:off x="5181992" y="5773036"/>
          <a:ext cx="3774832" cy="370840"/>
        </p:xfrm>
        <a:graphic>
          <a:graphicData uri="http://schemas.openxmlformats.org/drawingml/2006/table">
            <a:tbl>
              <a:tblPr firstRow="1" bandRow="1">
                <a:tableStyleId>{5940675A-B579-460E-94D1-54222C63F5DA}</a:tableStyleId>
              </a:tblPr>
              <a:tblGrid>
                <a:gridCol w="943708">
                  <a:extLst>
                    <a:ext uri="{9D8B030D-6E8A-4147-A177-3AD203B41FA5}">
                      <a16:colId xmlns:a16="http://schemas.microsoft.com/office/drawing/2014/main" val="2300418716"/>
                    </a:ext>
                  </a:extLst>
                </a:gridCol>
                <a:gridCol w="943708">
                  <a:extLst>
                    <a:ext uri="{9D8B030D-6E8A-4147-A177-3AD203B41FA5}">
                      <a16:colId xmlns:a16="http://schemas.microsoft.com/office/drawing/2014/main" val="3488523345"/>
                    </a:ext>
                  </a:extLst>
                </a:gridCol>
                <a:gridCol w="943708">
                  <a:extLst>
                    <a:ext uri="{9D8B030D-6E8A-4147-A177-3AD203B41FA5}">
                      <a16:colId xmlns:a16="http://schemas.microsoft.com/office/drawing/2014/main" val="1962155394"/>
                    </a:ext>
                  </a:extLst>
                </a:gridCol>
                <a:gridCol w="943708">
                  <a:extLst>
                    <a:ext uri="{9D8B030D-6E8A-4147-A177-3AD203B41FA5}">
                      <a16:colId xmlns:a16="http://schemas.microsoft.com/office/drawing/2014/main" val="962968137"/>
                    </a:ext>
                  </a:extLst>
                </a:gridCol>
              </a:tblGrid>
              <a:tr h="370840">
                <a:tc>
                  <a:txBody>
                    <a:bodyPr/>
                    <a:lstStyle/>
                    <a:p>
                      <a:r>
                        <a:rPr kumimoji="1" lang="en-US" altLang="ja-JP" dirty="0" smtClean="0"/>
                        <a:t>Sports</a:t>
                      </a:r>
                      <a:endParaRPr kumimoji="1" lang="ja-JP" altLang="en-US" dirty="0"/>
                    </a:p>
                  </a:txBody>
                  <a:tcPr/>
                </a:tc>
                <a:tc>
                  <a:txBody>
                    <a:bodyPr/>
                    <a:lstStyle/>
                    <a:p>
                      <a:r>
                        <a:rPr kumimoji="1" lang="en-US" altLang="ja-JP" dirty="0" smtClean="0"/>
                        <a:t>Science</a:t>
                      </a:r>
                      <a:endParaRPr kumimoji="1" lang="ja-JP" altLang="en-US" dirty="0"/>
                    </a:p>
                  </a:txBody>
                  <a:tcPr/>
                </a:tc>
                <a:tc>
                  <a:txBody>
                    <a:bodyPr/>
                    <a:lstStyle/>
                    <a:p>
                      <a:r>
                        <a:rPr kumimoji="1" lang="en-US" altLang="ja-JP" dirty="0" smtClean="0"/>
                        <a:t>Politics</a:t>
                      </a:r>
                      <a:endParaRPr kumimoji="1" lang="ja-JP" altLang="en-US" dirty="0"/>
                    </a:p>
                  </a:txBody>
                  <a:tcPr/>
                </a:tc>
                <a:tc>
                  <a:txBody>
                    <a:bodyPr/>
                    <a:lstStyle/>
                    <a:p>
                      <a:r>
                        <a:rPr kumimoji="1" lang="en-US" altLang="ja-JP" dirty="0" smtClean="0"/>
                        <a:t>…</a:t>
                      </a:r>
                      <a:endParaRPr kumimoji="1" lang="ja-JP" altLang="en-US" dirty="0"/>
                    </a:p>
                  </a:txBody>
                  <a:tcPr/>
                </a:tc>
                <a:extLst>
                  <a:ext uri="{0D108BD9-81ED-4DB2-BD59-A6C34878D82A}">
                    <a16:rowId xmlns:a16="http://schemas.microsoft.com/office/drawing/2014/main" val="2904181994"/>
                  </a:ext>
                </a:extLst>
              </a:tr>
            </a:tbl>
          </a:graphicData>
        </a:graphic>
      </p:graphicFrame>
      <p:sp>
        <p:nvSpPr>
          <p:cNvPr id="25" name="右矢印 24"/>
          <p:cNvSpPr/>
          <p:nvPr/>
        </p:nvSpPr>
        <p:spPr>
          <a:xfrm rot="20322870">
            <a:off x="5201907" y="3290511"/>
            <a:ext cx="703383" cy="422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rot="1226432">
            <a:off x="5161349" y="4224941"/>
            <a:ext cx="788981" cy="422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6972300" y="3203843"/>
            <a:ext cx="971550" cy="369332"/>
          </a:xfrm>
          <a:prstGeom prst="rect">
            <a:avLst/>
          </a:prstGeom>
          <a:noFill/>
        </p:spPr>
        <p:txBody>
          <a:bodyPr wrap="square" rtlCol="0">
            <a:spAutoFit/>
          </a:bodyPr>
          <a:lstStyle/>
          <a:p>
            <a:r>
              <a:rPr kumimoji="1" lang="en-US" altLang="ja-JP" dirty="0" smtClean="0">
                <a:ln w="0"/>
                <a:effectLst>
                  <a:outerShdw blurRad="38100" dist="19050" dir="2700000" algn="tl" rotWithShape="0">
                    <a:schemeClr val="dk1">
                      <a:alpha val="40000"/>
                    </a:schemeClr>
                  </a:outerShdw>
                </a:effectLst>
              </a:rPr>
              <a:t>Doc1</a:t>
            </a:r>
            <a:endParaRPr kumimoji="1" lang="ja-JP" altLang="en-US" dirty="0">
              <a:ln w="0"/>
              <a:effectLst>
                <a:outerShdw blurRad="38100" dist="19050" dir="2700000" algn="tl" rotWithShape="0">
                  <a:schemeClr val="dk1">
                    <a:alpha val="40000"/>
                  </a:schemeClr>
                </a:outerShdw>
              </a:effectLst>
            </a:endParaRPr>
          </a:p>
        </p:txBody>
      </p:sp>
      <p:sp>
        <p:nvSpPr>
          <p:cNvPr id="28" name="テキスト ボックス 27"/>
          <p:cNvSpPr txBox="1"/>
          <p:nvPr/>
        </p:nvSpPr>
        <p:spPr>
          <a:xfrm>
            <a:off x="6916047" y="4425716"/>
            <a:ext cx="971550" cy="369332"/>
          </a:xfrm>
          <a:prstGeom prst="rect">
            <a:avLst/>
          </a:prstGeom>
          <a:noFill/>
        </p:spPr>
        <p:txBody>
          <a:bodyPr wrap="square" rtlCol="0">
            <a:spAutoFit/>
          </a:bodyPr>
          <a:lstStyle/>
          <a:p>
            <a:r>
              <a:rPr kumimoji="1" lang="en-US" altLang="ja-JP" dirty="0" smtClean="0">
                <a:ln w="0"/>
                <a:effectLst>
                  <a:outerShdw blurRad="38100" dist="19050" dir="2700000" algn="tl" rotWithShape="0">
                    <a:schemeClr val="dk1">
                      <a:alpha val="40000"/>
                    </a:schemeClr>
                  </a:outerShdw>
                </a:effectLst>
              </a:rPr>
              <a:t>Doc2</a:t>
            </a:r>
            <a:endParaRPr kumimoji="1" lang="ja-JP" altLang="en-US" dirty="0">
              <a:ln w="0"/>
              <a:effectLst>
                <a:outerShdw blurRad="38100" dist="19050" dir="2700000" algn="tl" rotWithShape="0">
                  <a:schemeClr val="dk1">
                    <a:alpha val="40000"/>
                  </a:schemeClr>
                </a:outerShdw>
              </a:effectLst>
            </a:endParaRPr>
          </a:p>
        </p:txBody>
      </p:sp>
      <p:sp>
        <p:nvSpPr>
          <p:cNvPr id="9" name="正方形/長方形 8"/>
          <p:cNvSpPr/>
          <p:nvPr/>
        </p:nvSpPr>
        <p:spPr>
          <a:xfrm>
            <a:off x="1116507" y="5317224"/>
            <a:ext cx="2379177" cy="369332"/>
          </a:xfrm>
          <a:prstGeom prst="rect">
            <a:avLst/>
          </a:prstGeom>
        </p:spPr>
        <p:txBody>
          <a:bodyPr wrap="none">
            <a:spAutoFit/>
          </a:bodyPr>
          <a:lstStyle/>
          <a:p>
            <a:r>
              <a:rPr lang="ja-JP" altLang="en-US" dirty="0" smtClean="0"/>
              <a:t>ベクトル 次元 ＝ 単語 </a:t>
            </a:r>
            <a:endParaRPr lang="ja-JP" altLang="en-US" dirty="0"/>
          </a:p>
        </p:txBody>
      </p:sp>
      <p:sp>
        <p:nvSpPr>
          <p:cNvPr id="10" name="正方形/長方形 9"/>
          <p:cNvSpPr/>
          <p:nvPr/>
        </p:nvSpPr>
        <p:spPr>
          <a:xfrm>
            <a:off x="5497444" y="5317224"/>
            <a:ext cx="2557110" cy="369332"/>
          </a:xfrm>
          <a:prstGeom prst="rect">
            <a:avLst/>
          </a:prstGeom>
        </p:spPr>
        <p:txBody>
          <a:bodyPr wrap="none">
            <a:spAutoFit/>
          </a:bodyPr>
          <a:lstStyle/>
          <a:p>
            <a:r>
              <a:rPr lang="ja-JP" altLang="en-US" dirty="0" smtClean="0"/>
              <a:t>ベクトル 次元 ＝ トピック</a:t>
            </a:r>
            <a:endParaRPr lang="ja-JP" altLang="en-US" dirty="0"/>
          </a:p>
        </p:txBody>
      </p:sp>
      <p:sp>
        <p:nvSpPr>
          <p:cNvPr id="29" name="右矢印 28"/>
          <p:cNvSpPr/>
          <p:nvPr/>
        </p:nvSpPr>
        <p:spPr>
          <a:xfrm>
            <a:off x="4670311" y="5623250"/>
            <a:ext cx="356222" cy="213091"/>
          </a:xfrm>
          <a:prstGeom prst="rightArrow">
            <a:avLst>
              <a:gd name="adj1" fmla="val 49757"/>
              <a:gd name="adj2" fmla="val 81825"/>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254622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主成分</a:t>
            </a:r>
            <a:r>
              <a:rPr lang="ja-JP" altLang="en-US" dirty="0"/>
              <a:t>分析</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a:bodyPr>
              <a:lstStyle/>
              <a:p>
                <a:r>
                  <a:rPr kumimoji="1" lang="ja-JP" altLang="en-US" dirty="0" smtClean="0"/>
                  <a:t>多次元ベクトルをなるべく情報の損失が</a:t>
                </a:r>
                <a:r>
                  <a:rPr kumimoji="1" lang="en-US" altLang="ja-JP" dirty="0" smtClean="0"/>
                  <a:t/>
                </a:r>
                <a:br>
                  <a:rPr kumimoji="1" lang="en-US" altLang="ja-JP" dirty="0" smtClean="0"/>
                </a:br>
                <a:r>
                  <a:rPr kumimoji="1" lang="ja-JP" altLang="en-US" dirty="0" smtClean="0"/>
                  <a:t>少なくなるように低次元に圧縮する</a:t>
                </a:r>
                <a:r>
                  <a:rPr lang="ja-JP" altLang="en-US" dirty="0"/>
                  <a:t>手法</a:t>
                </a:r>
                <a:endParaRPr kumimoji="1" lang="en-US" altLang="ja-JP" dirty="0" smtClean="0"/>
              </a:p>
              <a:p>
                <a:pPr marL="457200" lvl="1" indent="0">
                  <a:buNone/>
                </a:pPr>
                <a:r>
                  <a:rPr lang="ja-JP" altLang="en-US" dirty="0" smtClean="0"/>
                  <a:t>⇒類似した単語が同じ次元にまとめられる</a:t>
                </a:r>
                <a:endParaRPr lang="en-US" altLang="ja-JP" dirty="0"/>
              </a:p>
              <a:p>
                <a:pPr marL="457200" lvl="1" indent="0">
                  <a:buNone/>
                </a:pPr>
                <a:r>
                  <a:rPr lang="ja-JP" altLang="en-US" dirty="0" smtClean="0"/>
                  <a:t>⇒次元＝トピック</a:t>
                </a:r>
                <a:endParaRPr kumimoji="1" lang="en-US" altLang="ja-JP" dirty="0" smtClean="0"/>
              </a:p>
              <a:p>
                <a:r>
                  <a:rPr kumimoji="1" lang="ja-JP" altLang="en-US" dirty="0" smtClean="0"/>
                  <a:t>行列の特異値分解を計算し求める</a:t>
                </a:r>
                <a:endParaRPr kumimoji="1" lang="en-US" altLang="ja-JP" dirty="0" smtClean="0"/>
              </a:p>
              <a:p>
                <a:pPr marL="0" indent="0">
                  <a:buNone/>
                </a:pPr>
                <a:r>
                  <a:rPr lang="en-US" altLang="ja-JP" dirty="0" smtClean="0"/>
                  <a:t>	</a:t>
                </a:r>
                <a14:m>
                  <m:oMath xmlns:m="http://schemas.openxmlformats.org/officeDocument/2006/math">
                    <m:r>
                      <m:rPr>
                        <m:sty m:val="p"/>
                      </m:rPr>
                      <a:rPr lang="en-US" altLang="ja-JP" i="1" dirty="0">
                        <a:latin typeface="Cambria Math" panose="02040503050406030204" pitchFamily="18" charset="0"/>
                      </a:rPr>
                      <m:t>X</m:t>
                    </m:r>
                    <m:r>
                      <a:rPr lang="en-US" altLang="ja-JP" b="0" i="1" dirty="0" smtClean="0">
                        <a:latin typeface="Cambria Math" panose="02040503050406030204" pitchFamily="18" charset="0"/>
                      </a:rPr>
                      <m:t>=</m:t>
                    </m:r>
                    <m:r>
                      <a:rPr lang="en-US" altLang="ja-JP" b="0" i="1" dirty="0" smtClean="0">
                        <a:latin typeface="Cambria Math" panose="02040503050406030204" pitchFamily="18" charset="0"/>
                      </a:rPr>
                      <m:t>𝑈</m:t>
                    </m:r>
                    <m:r>
                      <m:rPr>
                        <m:sty m:val="p"/>
                      </m:rPr>
                      <a:rPr lang="el-GR" altLang="ja-JP" b="0" i="1" dirty="0" smtClean="0">
                        <a:latin typeface="Cambria Math" panose="02040503050406030204" pitchFamily="18" charset="0"/>
                        <a:ea typeface="Cambria Math" panose="02040503050406030204" pitchFamily="18" charset="0"/>
                      </a:rPr>
                      <m:t>Σ</m:t>
                    </m:r>
                    <m:sSup>
                      <m:sSupPr>
                        <m:ctrlPr>
                          <a:rPr lang="en-US" altLang="ja-JP" b="0" i="1" dirty="0" smtClean="0">
                            <a:latin typeface="Cambria Math" panose="02040503050406030204" pitchFamily="18" charset="0"/>
                          </a:rPr>
                        </m:ctrlPr>
                      </m:sSupPr>
                      <m:e>
                        <m:r>
                          <a:rPr lang="en-US" altLang="ja-JP" b="0" i="1" dirty="0" smtClean="0">
                            <a:latin typeface="Cambria Math" panose="02040503050406030204" pitchFamily="18" charset="0"/>
                          </a:rPr>
                          <m:t>𝑉</m:t>
                        </m:r>
                      </m:e>
                      <m:sup>
                        <m:r>
                          <a:rPr lang="en-US" altLang="ja-JP" b="0" i="1" dirty="0" smtClean="0">
                            <a:latin typeface="Cambria Math" panose="02040503050406030204" pitchFamily="18" charset="0"/>
                          </a:rPr>
                          <m:t>𝑇</m:t>
                        </m:r>
                      </m:sup>
                    </m:sSup>
                  </m:oMath>
                </a14:m>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778" t="-3369"/>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38</a:t>
            </a:fld>
            <a:endParaRPr lang="en-US" altLang="ja-JP"/>
          </a:p>
        </p:txBody>
      </p:sp>
      <p:pic>
        <p:nvPicPr>
          <p:cNvPr id="2050" name="Picture 2" descr="（図1-2　主成分分析の考え方）"/>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72943" y="4400099"/>
            <a:ext cx="3871057" cy="2413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5335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LSA (Latent Semantic Analysis)[5]</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4615961"/>
              </a:xfrm>
            </p:spPr>
            <p:txBody>
              <a:bodyPr>
                <a:normAutofit fontScale="70000" lnSpcReduction="20000"/>
              </a:bodyPr>
              <a:lstStyle/>
              <a:p>
                <a:r>
                  <a:rPr lang="ja-JP" altLang="en-US" dirty="0" smtClean="0"/>
                  <a:t>主成分分析を用いたベクトル表現</a:t>
                </a:r>
                <a:endParaRPr lang="en-US" altLang="ja-JP" dirty="0" smtClean="0"/>
              </a:p>
              <a:p>
                <a:r>
                  <a:rPr lang="ja-JP" altLang="en-US" dirty="0" smtClean="0"/>
                  <a:t>特徴</a:t>
                </a:r>
                <a:endParaRPr lang="en-US" altLang="ja-JP" dirty="0" smtClean="0"/>
              </a:p>
              <a:p>
                <a:pPr lvl="1"/>
                <a:r>
                  <a:rPr lang="ja-JP" altLang="en-US" dirty="0" smtClean="0"/>
                  <a:t>次元圧縮：特異値分解による圧縮</a:t>
                </a:r>
                <a:endParaRPr lang="en-US" altLang="ja-JP" dirty="0" smtClean="0"/>
              </a:p>
              <a:p>
                <a:pPr lvl="1"/>
                <a:r>
                  <a:rPr lang="ja-JP" altLang="en-US" dirty="0"/>
                  <a:t>セマンティクス</a:t>
                </a:r>
                <a:r>
                  <a:rPr lang="ja-JP" altLang="en-US" dirty="0" smtClean="0"/>
                  <a:t>：主成分分析による潜在的意味解析</a:t>
                </a:r>
                <a:endParaRPr lang="en-US" altLang="ja-JP" dirty="0" smtClean="0"/>
              </a:p>
              <a:p>
                <a14:m>
                  <m:oMath xmlns:m="http://schemas.openxmlformats.org/officeDocument/2006/math">
                    <m:r>
                      <a:rPr lang="ja-JP" altLang="en-US" i="1" dirty="0" smtClean="0">
                        <a:latin typeface="Cambria Math" panose="02040503050406030204" pitchFamily="18" charset="0"/>
                      </a:rPr>
                      <m:t>問題点</m:t>
                    </m:r>
                  </m:oMath>
                </a14:m>
                <a:endParaRPr lang="en-US" altLang="ja-JP" dirty="0" smtClean="0"/>
              </a:p>
              <a:p>
                <a:pPr lvl="1"/>
                <a:r>
                  <a:rPr lang="ja-JP" altLang="en-US" dirty="0" smtClean="0"/>
                  <a:t>次元が何を示すのか不明</a:t>
                </a:r>
                <a:endParaRPr lang="en-US" altLang="ja-JP" dirty="0" smtClean="0"/>
              </a:p>
              <a:p>
                <a:pPr lvl="1"/>
                <a:r>
                  <a:rPr lang="ja-JP" altLang="en-US" dirty="0" smtClean="0"/>
                  <a:t>要素中に負の値が存在</a:t>
                </a:r>
                <a:endParaRPr lang="en-US" altLang="ja-JP" dirty="0" smtClean="0"/>
              </a:p>
              <a:p>
                <a:pPr lvl="1"/>
                <a:r>
                  <a:rPr lang="ja-JP" altLang="en-US" dirty="0" smtClean="0"/>
                  <a:t>行列計算の結果でしかなく、</a:t>
                </a:r>
                <a:r>
                  <a:rPr lang="en-US" altLang="ja-JP" dirty="0"/>
                  <a:t/>
                </a:r>
                <a:br>
                  <a:rPr lang="en-US" altLang="ja-JP" dirty="0"/>
                </a:br>
                <a:r>
                  <a:rPr lang="ja-JP" altLang="en-US" dirty="0" smtClean="0"/>
                  <a:t>次元や各要素の値の意味付けがなされていない</a:t>
                </a:r>
                <a:endParaRPr lang="en-US" altLang="ja-JP" dirty="0" smtClean="0"/>
              </a:p>
              <a:p>
                <a:endParaRPr lang="en-US" altLang="ja-JP" dirty="0" smtClean="0"/>
              </a:p>
              <a:p>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615961"/>
              </a:xfrm>
              <a:blipFill>
                <a:blip r:embed="rId3"/>
                <a:stretch>
                  <a:fillRect l="-963" t="-303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39</a:t>
            </a:fld>
            <a:endParaRPr lang="en-US" altLang="ja-JP"/>
          </a:p>
        </p:txBody>
      </p:sp>
      <mc:AlternateContent xmlns:mc="http://schemas.openxmlformats.org/markup-compatibility/2006" xmlns:a14="http://schemas.microsoft.com/office/drawing/2010/main">
        <mc:Choice Requires="a14">
          <p:sp>
            <p:nvSpPr>
              <p:cNvPr id="6" name="テキスト ボックス 5"/>
              <p:cNvSpPr txBox="1"/>
              <p:nvPr/>
            </p:nvSpPr>
            <p:spPr>
              <a:xfrm>
                <a:off x="7049157" y="4230137"/>
                <a:ext cx="1514959" cy="71840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kumimoji="1" lang="en-US" altLang="ja-JP" i="1" smtClean="0">
                              <a:latin typeface="Cambria Math" panose="02040503050406030204" pitchFamily="18" charset="0"/>
                            </a:rPr>
                          </m:ctrlPr>
                        </m:dPr>
                        <m:e>
                          <m:m>
                            <m:mPr>
                              <m:mcs>
                                <m:mc>
                                  <m:mcPr>
                                    <m:count m:val="2"/>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0.066</m:t>
                                </m:r>
                              </m:e>
                              <m:e>
                                <m:r>
                                  <a:rPr kumimoji="1" lang="en-US" altLang="ja-JP" b="0" i="1" smtClean="0">
                                    <a:latin typeface="Cambria Math" panose="02040503050406030204" pitchFamily="18" charset="0"/>
                                  </a:rPr>
                                  <m:t>0.520</m:t>
                                </m:r>
                              </m:e>
                            </m:mr>
                            <m:mr>
                              <m:e>
                                <m:m>
                                  <m:mPr>
                                    <m:mcs>
                                      <m:mc>
                                        <m:mcPr>
                                          <m:count m:val="1"/>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0.197</m:t>
                                      </m:r>
                                    </m:e>
                                  </m:mr>
                                  <m:mr>
                                    <m:e>
                                      <m:r>
                                        <a:rPr kumimoji="1" lang="en-US" altLang="ja-JP" i="1" smtClean="0">
                                          <a:latin typeface="Cambria Math" panose="02040503050406030204" pitchFamily="18" charset="0"/>
                                        </a:rPr>
                                        <m:t>⋮</m:t>
                                      </m:r>
                                    </m:e>
                                  </m:mr>
                                </m:m>
                              </m:e>
                              <m:e>
                                <m:m>
                                  <m:mPr>
                                    <m:mcs>
                                      <m:mc>
                                        <m:mcPr>
                                          <m:count m:val="1"/>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0</m:t>
                                      </m:r>
                                      <m:r>
                                        <a:rPr kumimoji="1" lang="en-US" altLang="ja-JP" b="0" i="1" smtClean="0">
                                          <a:latin typeface="Cambria Math" panose="02040503050406030204" pitchFamily="18" charset="0"/>
                                        </a:rPr>
                                        <m:t>.716</m:t>
                                      </m:r>
                                    </m:e>
                                  </m:mr>
                                  <m:mr>
                                    <m:e>
                                      <m:r>
                                        <a:rPr kumimoji="1" lang="en-US" altLang="ja-JP" i="1" smtClean="0">
                                          <a:latin typeface="Cambria Math" panose="02040503050406030204" pitchFamily="18" charset="0"/>
                                        </a:rPr>
                                        <m:t>⋮</m:t>
                                      </m:r>
                                    </m:e>
                                  </m:mr>
                                </m:m>
                              </m:e>
                            </m:mr>
                          </m:m>
                        </m:e>
                      </m:d>
                    </m:oMath>
                  </m:oMathPara>
                </a14:m>
                <a:endParaRPr kumimoji="1" lang="ja-JP" altLang="en-US"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7049157" y="4230137"/>
                <a:ext cx="1514959" cy="718402"/>
              </a:xfrm>
              <a:prstGeom prst="rect">
                <a:avLst/>
              </a:prstGeom>
              <a:blipFill>
                <a:blip r:embed="rId4"/>
                <a:stretch>
                  <a:fillRect r="-1084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4525764" y="4230137"/>
                <a:ext cx="1537087" cy="727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kumimoji="1" lang="en-US" altLang="ja-JP" i="1" smtClean="0">
                              <a:latin typeface="Cambria Math" panose="02040503050406030204" pitchFamily="18" charset="0"/>
                            </a:rPr>
                          </m:ctrlPr>
                        </m:dPr>
                        <m:e>
                          <m:m>
                            <m:mPr>
                              <m:mcs>
                                <m:mc>
                                  <m:mcPr>
                                    <m:count m:val="2"/>
                                    <m:mcJc m:val="center"/>
                                  </m:mcPr>
                                </m:mc>
                              </m:mcs>
                              <m:ctrlPr>
                                <a:rPr kumimoji="1" lang="en-US" altLang="ja-JP" i="1" smtClean="0">
                                  <a:latin typeface="Cambria Math" panose="02040503050406030204" pitchFamily="18" charset="0"/>
                                </a:rPr>
                              </m:ctrlPr>
                            </m:mPr>
                            <m:mr>
                              <m:e>
                                <m:m>
                                  <m:mPr>
                                    <m:mcs>
                                      <m:mc>
                                        <m:mcPr>
                                          <m:count m:val="3"/>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1</m:t>
                                      </m:r>
                                    </m:e>
                                    <m:e>
                                      <m:r>
                                        <a:rPr kumimoji="1" lang="en-US" altLang="ja-JP" b="0" i="1" smtClean="0">
                                          <a:latin typeface="Cambria Math" panose="02040503050406030204" pitchFamily="18" charset="0"/>
                                        </a:rPr>
                                        <m:t>1</m:t>
                                      </m:r>
                                    </m:e>
                                    <m:e>
                                      <m:r>
                                        <a:rPr kumimoji="1" lang="en-US" altLang="ja-JP" b="0" i="1" smtClean="0">
                                          <a:latin typeface="Cambria Math" panose="02040503050406030204" pitchFamily="18" charset="0"/>
                                        </a:rPr>
                                        <m:t>1</m:t>
                                      </m:r>
                                    </m:e>
                                  </m:mr>
                                </m:m>
                              </m:e>
                              <m:e>
                                <m:r>
                                  <a:rPr kumimoji="1" lang="en-US" altLang="ja-JP" i="1" smtClean="0">
                                    <a:latin typeface="Cambria Math" panose="02040503050406030204" pitchFamily="18" charset="0"/>
                                  </a:rPr>
                                  <m:t>⋯</m:t>
                                </m:r>
                              </m:e>
                            </m:mr>
                            <m:mr>
                              <m:e>
                                <m:m>
                                  <m:mPr>
                                    <m:mcs>
                                      <m:mc>
                                        <m:mcPr>
                                          <m:count m:val="3"/>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1</m:t>
                                      </m:r>
                                    </m:e>
                                    <m:e>
                                      <m:r>
                                        <a:rPr kumimoji="1" lang="en-US" altLang="ja-JP" b="0" i="1" smtClean="0">
                                          <a:latin typeface="Cambria Math" panose="02040503050406030204" pitchFamily="18" charset="0"/>
                                        </a:rPr>
                                        <m:t>0</m:t>
                                      </m:r>
                                    </m:e>
                                    <m:e>
                                      <m:r>
                                        <a:rPr kumimoji="1" lang="en-US" altLang="ja-JP" b="0" i="1" smtClean="0">
                                          <a:latin typeface="Cambria Math" panose="02040503050406030204" pitchFamily="18" charset="0"/>
                                        </a:rPr>
                                        <m:t>0</m:t>
                                      </m:r>
                                    </m:e>
                                  </m:mr>
                                </m:m>
                              </m:e>
                              <m:e>
                                <m:r>
                                  <a:rPr kumimoji="1" lang="en-US" altLang="ja-JP" i="1" smtClean="0">
                                    <a:latin typeface="Cambria Math" panose="02040503050406030204" pitchFamily="18" charset="0"/>
                                  </a:rPr>
                                  <m:t>⋯</m:t>
                                </m:r>
                              </m:e>
                            </m:mr>
                            <m:mr>
                              <m:e>
                                <m:m>
                                  <m:mPr>
                                    <m:mcs>
                                      <m:mc>
                                        <m:mcPr>
                                          <m:count m:val="3"/>
                                          <m:mcJc m:val="center"/>
                                        </m:mcPr>
                                      </m:mc>
                                    </m:mcs>
                                    <m:ctrlPr>
                                      <a:rPr kumimoji="1" lang="en-US" altLang="ja-JP" i="1" smtClean="0">
                                        <a:latin typeface="Cambria Math" panose="02040503050406030204" pitchFamily="18" charset="0"/>
                                      </a:rPr>
                                    </m:ctrlPr>
                                  </m:mPr>
                                  <m:mr>
                                    <m:e>
                                      <m:r>
                                        <m:rPr>
                                          <m:brk m:alnAt="7"/>
                                        </m:rPr>
                                        <a:rPr kumimoji="1" lang="en-US" altLang="ja-JP" i="1" smtClean="0">
                                          <a:latin typeface="Cambria Math" panose="02040503050406030204" pitchFamily="18" charset="0"/>
                                        </a:rPr>
                                        <m:t>⋮</m:t>
                                      </m:r>
                                    </m:e>
                                    <m:e>
                                      <m:r>
                                        <a:rPr kumimoji="1" lang="en-US" altLang="ja-JP" i="1" smtClean="0">
                                          <a:latin typeface="Cambria Math" panose="02040503050406030204" pitchFamily="18" charset="0"/>
                                        </a:rPr>
                                        <m:t>⋮</m:t>
                                      </m:r>
                                    </m:e>
                                    <m:e>
                                      <m:r>
                                        <a:rPr kumimoji="1" lang="en-US" altLang="ja-JP" i="1" smtClean="0">
                                          <a:latin typeface="Cambria Math" panose="02040503050406030204" pitchFamily="18" charset="0"/>
                                        </a:rPr>
                                        <m:t>⋮</m:t>
                                      </m:r>
                                    </m:e>
                                  </m:mr>
                                </m:m>
                              </m:e>
                              <m:e>
                                <m:r>
                                  <a:rPr kumimoji="1" lang="en-US" altLang="ja-JP" i="1" smtClean="0">
                                    <a:latin typeface="Cambria Math" panose="02040503050406030204" pitchFamily="18" charset="0"/>
                                  </a:rPr>
                                  <m:t>⋱</m:t>
                                </m:r>
                              </m:e>
                            </m:mr>
                          </m:m>
                        </m:e>
                      </m:d>
                    </m:oMath>
                  </m:oMathPara>
                </a14:m>
                <a:endParaRPr kumimoji="1" lang="ja-JP" altLang="en-US"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4525764" y="4230137"/>
                <a:ext cx="1537087" cy="727443"/>
              </a:xfrm>
              <a:prstGeom prst="rect">
                <a:avLst/>
              </a:prstGeom>
              <a:blipFill>
                <a:blip r:embed="rId5"/>
                <a:stretch>
                  <a:fillRect/>
                </a:stretch>
              </a:blipFill>
            </p:spPr>
            <p:txBody>
              <a:bodyPr/>
              <a:lstStyle/>
              <a:p>
                <a:r>
                  <a:rPr lang="ja-JP" altLang="en-US">
                    <a:noFill/>
                  </a:rPr>
                  <a:t> </a:t>
                </a:r>
              </a:p>
            </p:txBody>
          </p:sp>
        </mc:Fallback>
      </mc:AlternateContent>
      <p:sp>
        <p:nvSpPr>
          <p:cNvPr id="8" name="テキスト ボックス 7"/>
          <p:cNvSpPr txBox="1"/>
          <p:nvPr/>
        </p:nvSpPr>
        <p:spPr>
          <a:xfrm>
            <a:off x="4963257" y="5050144"/>
            <a:ext cx="817684" cy="369332"/>
          </a:xfrm>
          <a:prstGeom prst="rect">
            <a:avLst/>
          </a:prstGeom>
          <a:noFill/>
        </p:spPr>
        <p:txBody>
          <a:bodyPr wrap="square" rtlCol="0">
            <a:spAutoFit/>
          </a:bodyPr>
          <a:lstStyle/>
          <a:p>
            <a:r>
              <a:rPr kumimoji="1" lang="en-US" altLang="ja-JP" dirty="0" err="1" smtClean="0"/>
              <a:t>BoW</a:t>
            </a:r>
            <a:endParaRPr kumimoji="1" lang="ja-JP" altLang="en-US" dirty="0"/>
          </a:p>
        </p:txBody>
      </p:sp>
      <p:sp>
        <p:nvSpPr>
          <p:cNvPr id="10" name="テキスト ボックス 9"/>
          <p:cNvSpPr txBox="1"/>
          <p:nvPr/>
        </p:nvSpPr>
        <p:spPr>
          <a:xfrm>
            <a:off x="7513027" y="5041103"/>
            <a:ext cx="817684" cy="369332"/>
          </a:xfrm>
          <a:prstGeom prst="rect">
            <a:avLst/>
          </a:prstGeom>
          <a:noFill/>
        </p:spPr>
        <p:txBody>
          <a:bodyPr wrap="square" rtlCol="0">
            <a:spAutoFit/>
          </a:bodyPr>
          <a:lstStyle/>
          <a:p>
            <a:r>
              <a:rPr lang="en-US" altLang="ja-JP" dirty="0" smtClean="0"/>
              <a:t>LSA</a:t>
            </a:r>
            <a:endParaRPr kumimoji="1" lang="ja-JP" altLang="en-US" dirty="0"/>
          </a:p>
        </p:txBody>
      </p:sp>
      <p:sp>
        <p:nvSpPr>
          <p:cNvPr id="11" name="右矢印 10"/>
          <p:cNvSpPr/>
          <p:nvPr/>
        </p:nvSpPr>
        <p:spPr>
          <a:xfrm>
            <a:off x="6300357" y="4502696"/>
            <a:ext cx="511293" cy="213091"/>
          </a:xfrm>
          <a:prstGeom prst="rightArrow">
            <a:avLst>
              <a:gd name="adj1" fmla="val 49757"/>
              <a:gd name="adj2" fmla="val 81825"/>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 name="テキスト ボックス 11"/>
          <p:cNvSpPr txBox="1"/>
          <p:nvPr/>
        </p:nvSpPr>
        <p:spPr>
          <a:xfrm>
            <a:off x="1600200" y="6088673"/>
            <a:ext cx="6695343" cy="413239"/>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[5] </a:t>
            </a:r>
            <a:r>
              <a:rPr lang="en-US" altLang="ja-JP" sz="1200" dirty="0" err="1">
                <a:solidFill>
                  <a:schemeClr val="tx1">
                    <a:lumMod val="75000"/>
                    <a:lumOff val="25000"/>
                  </a:schemeClr>
                </a:solidFill>
              </a:rPr>
              <a:t>S.Deerwester</a:t>
            </a:r>
            <a:r>
              <a:rPr lang="en-US" altLang="ja-JP" sz="1200" dirty="0">
                <a:solidFill>
                  <a:schemeClr val="tx1">
                    <a:lumMod val="75000"/>
                    <a:lumOff val="25000"/>
                  </a:schemeClr>
                </a:solidFill>
              </a:rPr>
              <a:t> et. al., "Indexing by latent semantic analysis." Journal of the American    </a:t>
            </a:r>
          </a:p>
          <a:p>
            <a:r>
              <a:rPr lang="en-US" altLang="ja-JP" sz="1200" dirty="0">
                <a:solidFill>
                  <a:schemeClr val="tx1">
                    <a:lumMod val="75000"/>
                    <a:lumOff val="25000"/>
                  </a:schemeClr>
                </a:solidFill>
              </a:rPr>
              <a:t>society for information science. vol. 41. no. 6, pp. 391-407, 1990</a:t>
            </a:r>
            <a:r>
              <a:rPr lang="en-US" altLang="ja-JP" sz="1200" dirty="0" smtClean="0">
                <a:solidFill>
                  <a:schemeClr val="tx1">
                    <a:lumMod val="75000"/>
                    <a:lumOff val="25000"/>
                  </a:schemeClr>
                </a:solidFill>
              </a:rPr>
              <a:t>.</a:t>
            </a:r>
            <a:endParaRPr lang="en-US" altLang="ja-JP" sz="1200" dirty="0">
              <a:solidFill>
                <a:schemeClr val="tx1">
                  <a:lumMod val="75000"/>
                  <a:lumOff val="25000"/>
                </a:schemeClr>
              </a:solidFill>
            </a:endParaRPr>
          </a:p>
        </p:txBody>
      </p:sp>
    </p:spTree>
    <p:extLst>
      <p:ext uri="{BB962C8B-B14F-4D97-AF65-F5344CB8AC3E}">
        <p14:creationId xmlns:p14="http://schemas.microsoft.com/office/powerpoint/2010/main" val="854204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ベクトル</a:t>
            </a:r>
            <a:r>
              <a:rPr lang="ja-JP" altLang="en-US" dirty="0" smtClean="0"/>
              <a:t>表現を用いたクローン検出</a:t>
            </a:r>
            <a:endParaRPr kumimoji="1" lang="ja-JP" altLang="en-US" dirty="0"/>
          </a:p>
        </p:txBody>
      </p:sp>
      <p:sp>
        <p:nvSpPr>
          <p:cNvPr id="3" name="コンテンツ プレースホルダー 2"/>
          <p:cNvSpPr>
            <a:spLocks noGrp="1"/>
          </p:cNvSpPr>
          <p:nvPr>
            <p:ph idx="1"/>
          </p:nvPr>
        </p:nvSpPr>
        <p:spPr>
          <a:xfrm>
            <a:off x="457200" y="1600201"/>
            <a:ext cx="8229600" cy="3918711"/>
          </a:xfrm>
        </p:spPr>
        <p:txBody>
          <a:bodyPr>
            <a:normAutofit/>
          </a:bodyPr>
          <a:lstStyle/>
          <a:p>
            <a:r>
              <a:rPr lang="ja-JP" altLang="en-US" dirty="0" smtClean="0"/>
              <a:t>コード片を特徴ベクトルで表現</a:t>
            </a:r>
            <a:endParaRPr lang="en-US" altLang="ja-JP" dirty="0" smtClean="0"/>
          </a:p>
          <a:p>
            <a:pPr lvl="1"/>
            <a:r>
              <a:rPr lang="ja-JP" altLang="en-US" dirty="0" smtClean="0"/>
              <a:t>構文やトークンで類似していなくても，</a:t>
            </a:r>
            <a:r>
              <a:rPr lang="en-US" altLang="ja-JP" dirty="0" smtClean="0"/>
              <a:t/>
            </a:r>
            <a:br>
              <a:rPr lang="en-US" altLang="ja-JP" dirty="0" smtClean="0"/>
            </a:br>
            <a:r>
              <a:rPr lang="ja-JP" altLang="en-US" dirty="0" smtClean="0"/>
              <a:t>ベクトル空間で近ければ検出可能</a:t>
            </a:r>
            <a:endParaRPr lang="en-US" altLang="ja-JP" dirty="0" smtClean="0"/>
          </a:p>
          <a:p>
            <a:pPr lvl="1"/>
            <a:r>
              <a:rPr lang="ja-JP" altLang="en-US" dirty="0" smtClean="0"/>
              <a:t>クラスタリング手法をクローン検出に適用可能</a:t>
            </a:r>
            <a:endParaRPr lang="en-US" altLang="ja-JP" dirty="0" smtClean="0"/>
          </a:p>
          <a:p>
            <a:pPr marL="457200" lvl="1" indent="0">
              <a:buNone/>
            </a:pP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5" name="メモ 4"/>
          <p:cNvSpPr/>
          <p:nvPr/>
        </p:nvSpPr>
        <p:spPr>
          <a:xfrm rot="10800000">
            <a:off x="1307013" y="4195875"/>
            <a:ext cx="694587" cy="102889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6" name="メモ 5"/>
          <p:cNvSpPr/>
          <p:nvPr/>
        </p:nvSpPr>
        <p:spPr>
          <a:xfrm rot="10800000">
            <a:off x="1399329" y="4320782"/>
            <a:ext cx="694587" cy="102889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7" name="メモ 6"/>
          <p:cNvSpPr/>
          <p:nvPr/>
        </p:nvSpPr>
        <p:spPr>
          <a:xfrm rot="10800000">
            <a:off x="1529337" y="4471941"/>
            <a:ext cx="694587" cy="102889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200"/>
          </a:p>
        </p:txBody>
      </p:sp>
      <p:sp>
        <p:nvSpPr>
          <p:cNvPr id="8" name="テキスト ボックス 9"/>
          <p:cNvSpPr txBox="1"/>
          <p:nvPr/>
        </p:nvSpPr>
        <p:spPr>
          <a:xfrm>
            <a:off x="1307012" y="5768201"/>
            <a:ext cx="1369286" cy="369332"/>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kumimoji="1" lang="ja-JP" altLang="en-US" sz="1800" dirty="0" smtClean="0"/>
              <a:t>ソースコード</a:t>
            </a:r>
            <a:endParaRPr kumimoji="1" lang="ja-JP" altLang="en-US" sz="1800" dirty="0"/>
          </a:p>
        </p:txBody>
      </p:sp>
      <p:sp>
        <p:nvSpPr>
          <p:cNvPr id="9" name="Freeform 13"/>
          <p:cNvSpPr>
            <a:spLocks/>
          </p:cNvSpPr>
          <p:nvPr/>
        </p:nvSpPr>
        <p:spPr bwMode="auto">
          <a:xfrm>
            <a:off x="1675683" y="4703863"/>
            <a:ext cx="455925"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0" name="Freeform 13"/>
          <p:cNvSpPr>
            <a:spLocks/>
          </p:cNvSpPr>
          <p:nvPr/>
        </p:nvSpPr>
        <p:spPr bwMode="auto">
          <a:xfrm>
            <a:off x="1681145" y="5077668"/>
            <a:ext cx="455925"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1" name="右矢印 10"/>
          <p:cNvSpPr/>
          <p:nvPr/>
        </p:nvSpPr>
        <p:spPr>
          <a:xfrm>
            <a:off x="2395204" y="4851902"/>
            <a:ext cx="279735" cy="30495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dirty="0"/>
          </a:p>
        </p:txBody>
      </p:sp>
      <p:pic>
        <p:nvPicPr>
          <p:cNvPr id="12" name="図 11"/>
          <p:cNvPicPr/>
          <p:nvPr/>
        </p:nvPicPr>
        <p:blipFill>
          <a:blip r:embed="rId3"/>
          <a:stretch>
            <a:fillRect/>
          </a:stretch>
        </p:blipFill>
        <p:spPr>
          <a:xfrm>
            <a:off x="3263872" y="4406278"/>
            <a:ext cx="987494" cy="281915"/>
          </a:xfrm>
          <a:prstGeom prst="rect">
            <a:avLst/>
          </a:prstGeom>
        </p:spPr>
      </p:pic>
      <p:pic>
        <p:nvPicPr>
          <p:cNvPr id="13" name="図 12"/>
          <p:cNvPicPr/>
          <p:nvPr/>
        </p:nvPicPr>
        <p:blipFill>
          <a:blip r:embed="rId4"/>
          <a:stretch>
            <a:fillRect/>
          </a:stretch>
        </p:blipFill>
        <p:spPr>
          <a:xfrm>
            <a:off x="3281299" y="5573304"/>
            <a:ext cx="952641" cy="280987"/>
          </a:xfrm>
          <a:prstGeom prst="rect">
            <a:avLst/>
          </a:prstGeom>
        </p:spPr>
      </p:pic>
      <p:sp>
        <p:nvSpPr>
          <p:cNvPr id="14" name="正方形/長方形 13"/>
          <p:cNvSpPr/>
          <p:nvPr/>
        </p:nvSpPr>
        <p:spPr>
          <a:xfrm>
            <a:off x="3303009" y="5252807"/>
            <a:ext cx="909223"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smtClean="0">
                <a:latin typeface="+mn-lt"/>
              </a:rPr>
              <a:t>コード</a:t>
            </a:r>
            <a:r>
              <a:rPr lang="ja-JP" altLang="en-US" sz="1400" dirty="0">
                <a:latin typeface="+mn-lt"/>
              </a:rPr>
              <a:t>片</a:t>
            </a:r>
            <a:r>
              <a:rPr kumimoji="1" lang="en-US" altLang="ja-JP" sz="1400" dirty="0" smtClean="0">
                <a:latin typeface="+mn-lt"/>
              </a:rPr>
              <a:t>B</a:t>
            </a:r>
            <a:endParaRPr kumimoji="1" lang="en-US" altLang="ja-JP" sz="1400" dirty="0">
              <a:latin typeface="+mn-lt"/>
            </a:endParaRPr>
          </a:p>
        </p:txBody>
      </p:sp>
      <p:sp>
        <p:nvSpPr>
          <p:cNvPr id="15" name="正方形/長方形 14"/>
          <p:cNvSpPr/>
          <p:nvPr/>
        </p:nvSpPr>
        <p:spPr>
          <a:xfrm>
            <a:off x="3271748" y="4134864"/>
            <a:ext cx="971740"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smtClean="0">
                <a:latin typeface="+mn-lt"/>
              </a:rPr>
              <a:t>コード</a:t>
            </a:r>
            <a:r>
              <a:rPr lang="ja-JP" altLang="en-US" sz="1400" dirty="0">
                <a:latin typeface="+mn-lt"/>
              </a:rPr>
              <a:t>片</a:t>
            </a:r>
            <a:r>
              <a:rPr lang="en-US" altLang="ja-JP" sz="1400" dirty="0" smtClean="0">
                <a:latin typeface="+mn-lt"/>
              </a:rPr>
              <a:t> </a:t>
            </a:r>
            <a:r>
              <a:rPr kumimoji="1" lang="en-US" altLang="ja-JP" sz="1400" dirty="0">
                <a:latin typeface="+mn-lt"/>
              </a:rPr>
              <a:t>A</a:t>
            </a:r>
          </a:p>
        </p:txBody>
      </p:sp>
      <p:sp>
        <p:nvSpPr>
          <p:cNvPr id="16" name="テキスト ボックス 40"/>
          <p:cNvSpPr txBox="1"/>
          <p:nvPr/>
        </p:nvSpPr>
        <p:spPr>
          <a:xfrm>
            <a:off x="2988039" y="5956394"/>
            <a:ext cx="153916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800" dirty="0" smtClean="0"/>
              <a:t>特徴ベクトル</a:t>
            </a:r>
            <a:endParaRPr kumimoji="1" lang="ja-JP" altLang="en-US" sz="1800" dirty="0"/>
          </a:p>
        </p:txBody>
      </p:sp>
      <p:cxnSp>
        <p:nvCxnSpPr>
          <p:cNvPr id="18" name="直線矢印コネクタ 17"/>
          <p:cNvCxnSpPr/>
          <p:nvPr/>
        </p:nvCxnSpPr>
        <p:spPr>
          <a:xfrm>
            <a:off x="5540188" y="5989306"/>
            <a:ext cx="229496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直線矢印コネクタ 19"/>
          <p:cNvCxnSpPr/>
          <p:nvPr/>
        </p:nvCxnSpPr>
        <p:spPr>
          <a:xfrm flipV="1">
            <a:off x="5540188" y="3979110"/>
            <a:ext cx="0" cy="20093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 name="楕円 22"/>
          <p:cNvSpPr/>
          <p:nvPr/>
        </p:nvSpPr>
        <p:spPr>
          <a:xfrm>
            <a:off x="6893859" y="4703863"/>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p:nvSpPr>
        <p:spPr>
          <a:xfrm>
            <a:off x="7000451" y="4864138"/>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p:cNvSpPr/>
          <p:nvPr/>
        </p:nvSpPr>
        <p:spPr>
          <a:xfrm>
            <a:off x="5916706" y="5421282"/>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40"/>
          <p:cNvSpPr txBox="1"/>
          <p:nvPr/>
        </p:nvSpPr>
        <p:spPr>
          <a:xfrm>
            <a:off x="5252169" y="6047146"/>
            <a:ext cx="3666609"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ja-JP" altLang="en-US" sz="1800" dirty="0" smtClean="0"/>
              <a:t>ベクトル</a:t>
            </a:r>
            <a:r>
              <a:rPr lang="ja-JP" altLang="en-US" sz="1800" dirty="0"/>
              <a:t>空間（</a:t>
            </a:r>
            <a:r>
              <a:rPr lang="en-US" altLang="ja-JP" sz="1800" dirty="0"/>
              <a:t>2</a:t>
            </a:r>
            <a:r>
              <a:rPr lang="ja-JP" altLang="en-US" sz="1800" dirty="0"/>
              <a:t>次元で表現した例</a:t>
            </a:r>
            <a:r>
              <a:rPr lang="ja-JP" altLang="en-US" sz="1800" dirty="0" smtClean="0"/>
              <a:t>）</a:t>
            </a:r>
            <a:endParaRPr kumimoji="1" lang="ja-JP" altLang="en-US" sz="1800" dirty="0"/>
          </a:p>
        </p:txBody>
      </p:sp>
      <p:sp>
        <p:nvSpPr>
          <p:cNvPr id="31" name="楕円 30"/>
          <p:cNvSpPr/>
          <p:nvPr/>
        </p:nvSpPr>
        <p:spPr>
          <a:xfrm rot="20261909">
            <a:off x="6768365" y="4587418"/>
            <a:ext cx="464172" cy="553438"/>
          </a:xfrm>
          <a:prstGeom prst="ellipse">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32" name="テキスト ボックス 40"/>
          <p:cNvSpPr txBox="1"/>
          <p:nvPr/>
        </p:nvSpPr>
        <p:spPr>
          <a:xfrm>
            <a:off x="7152639" y="4290004"/>
            <a:ext cx="1669657"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800" dirty="0" smtClean="0"/>
              <a:t>コード</a:t>
            </a:r>
            <a:r>
              <a:rPr lang="ja-JP" altLang="en-US" sz="1800" dirty="0"/>
              <a:t>クローン</a:t>
            </a:r>
            <a:endParaRPr kumimoji="1" lang="ja-JP" altLang="en-US" sz="1800" dirty="0"/>
          </a:p>
        </p:txBody>
      </p:sp>
      <p:sp>
        <p:nvSpPr>
          <p:cNvPr id="26" name="楕円 25"/>
          <p:cNvSpPr/>
          <p:nvPr/>
        </p:nvSpPr>
        <p:spPr>
          <a:xfrm>
            <a:off x="6136341" y="4026649"/>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p:cNvSpPr/>
          <p:nvPr/>
        </p:nvSpPr>
        <p:spPr>
          <a:xfrm>
            <a:off x="6069106" y="5573682"/>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楕円 27"/>
          <p:cNvSpPr/>
          <p:nvPr/>
        </p:nvSpPr>
        <p:spPr>
          <a:xfrm>
            <a:off x="6136341" y="5357680"/>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楕円 28"/>
          <p:cNvSpPr/>
          <p:nvPr/>
        </p:nvSpPr>
        <p:spPr>
          <a:xfrm>
            <a:off x="7637067" y="5299284"/>
            <a:ext cx="134470" cy="1402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右矢印 32"/>
          <p:cNvSpPr/>
          <p:nvPr/>
        </p:nvSpPr>
        <p:spPr>
          <a:xfrm>
            <a:off x="4751579" y="4850679"/>
            <a:ext cx="279735" cy="30495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kumimoji="1" lang="ja-JP" altLang="en-US" sz="1400" dirty="0"/>
          </a:p>
        </p:txBody>
      </p:sp>
      <p:sp>
        <p:nvSpPr>
          <p:cNvPr id="34" name="楕円 33"/>
          <p:cNvSpPr/>
          <p:nvPr/>
        </p:nvSpPr>
        <p:spPr>
          <a:xfrm rot="20261909">
            <a:off x="5883668" y="5214684"/>
            <a:ext cx="464172" cy="553438"/>
          </a:xfrm>
          <a:prstGeom prst="ellipse">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524405209"/>
      </p:ext>
    </p:extLst>
  </p:cSld>
  <p:clrMapOvr>
    <a:masterClrMapping/>
  </p:clrMapOvr>
  <mc:AlternateContent xmlns:mc="http://schemas.openxmlformats.org/markup-compatibility/2006" xmlns:p14="http://schemas.microsoft.com/office/powerpoint/2010/main">
    <mc:Choice Requires="p14">
      <p:transition spd="slow" p14:dur="2000" advTm="55167"/>
    </mc:Choice>
    <mc:Fallback xmlns="">
      <p:transition spd="slow" advTm="55167"/>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トピック解析</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文書中の出現単語のトピックを推定</a:t>
            </a:r>
            <a:endParaRPr kumimoji="1" lang="en-US" altLang="ja-JP" dirty="0" smtClean="0"/>
          </a:p>
          <a:p>
            <a:r>
              <a:rPr lang="ja-JP" altLang="en-US" dirty="0" smtClean="0"/>
              <a:t>全単語のトピックを推定し、</a:t>
            </a:r>
            <a:r>
              <a:rPr lang="en-US" altLang="ja-JP" dirty="0" smtClean="0"/>
              <a:t/>
            </a:r>
            <a:br>
              <a:rPr lang="en-US" altLang="ja-JP" dirty="0" smtClean="0"/>
            </a:br>
            <a:r>
              <a:rPr lang="ja-JP" altLang="en-US" dirty="0" smtClean="0"/>
              <a:t>文書のトピックの確率分布を計算</a:t>
            </a:r>
            <a:endParaRPr lang="en-US" altLang="ja-JP" dirty="0"/>
          </a:p>
          <a:p>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40</a:t>
            </a:fld>
            <a:endParaRPr lang="en-US" altLang="ja-JP"/>
          </a:p>
        </p:txBody>
      </p:sp>
      <p:sp>
        <p:nvSpPr>
          <p:cNvPr id="9" name="テキスト ボックス 8"/>
          <p:cNvSpPr txBox="1"/>
          <p:nvPr/>
        </p:nvSpPr>
        <p:spPr>
          <a:xfrm>
            <a:off x="1055077" y="4057650"/>
            <a:ext cx="1811215" cy="2031325"/>
          </a:xfrm>
          <a:prstGeom prst="rect">
            <a:avLst/>
          </a:prstGeom>
          <a:noFill/>
          <a:ln>
            <a:solidFill>
              <a:schemeClr val="tx1"/>
            </a:solidFill>
          </a:ln>
        </p:spPr>
        <p:txBody>
          <a:bodyPr wrap="square" rtlCol="0">
            <a:spAutoFit/>
          </a:bodyPr>
          <a:lstStyle/>
          <a:p>
            <a:r>
              <a:rPr kumimoji="1" lang="en-US" altLang="ja-JP" dirty="0" smtClean="0"/>
              <a:t>Soccer .…………………………………………………………………………………………………………………….</a:t>
            </a:r>
            <a:endParaRPr kumimoji="1" lang="ja-JP" altLang="en-US" dirty="0"/>
          </a:p>
        </p:txBody>
      </p:sp>
      <p:sp>
        <p:nvSpPr>
          <p:cNvPr id="10" name="右矢印 9"/>
          <p:cNvSpPr/>
          <p:nvPr/>
        </p:nvSpPr>
        <p:spPr>
          <a:xfrm>
            <a:off x="3090496" y="4826977"/>
            <a:ext cx="580292" cy="422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714750" y="5240281"/>
            <a:ext cx="2085975" cy="584775"/>
          </a:xfrm>
          <a:prstGeom prst="rect">
            <a:avLst/>
          </a:prstGeom>
          <a:noFill/>
        </p:spPr>
        <p:txBody>
          <a:bodyPr wrap="square" rtlCol="0">
            <a:spAutoFit/>
          </a:bodyPr>
          <a:lstStyle/>
          <a:p>
            <a:r>
              <a:rPr lang="en-US" altLang="ja-JP" sz="1600" dirty="0" smtClean="0"/>
              <a:t>Soccer </a:t>
            </a:r>
            <a:r>
              <a:rPr lang="ja-JP" altLang="en-US" sz="1600" dirty="0" smtClean="0"/>
              <a:t>があるから、</a:t>
            </a:r>
            <a:endParaRPr lang="en-US" altLang="ja-JP" sz="1600" dirty="0" smtClean="0"/>
          </a:p>
          <a:p>
            <a:r>
              <a:rPr kumimoji="1" lang="ja-JP" altLang="en-US" sz="1600" dirty="0"/>
              <a:t>トピック</a:t>
            </a:r>
            <a:r>
              <a:rPr kumimoji="1" lang="ja-JP" altLang="en-US" sz="1600" dirty="0" smtClean="0"/>
              <a:t>は </a:t>
            </a:r>
            <a:r>
              <a:rPr kumimoji="1" lang="en-US" altLang="ja-JP" sz="1600" dirty="0" smtClean="0"/>
              <a:t>Sports</a:t>
            </a:r>
            <a:r>
              <a:rPr lang="en-US" altLang="ja-JP" sz="1600" dirty="0" smtClean="0"/>
              <a:t>??</a:t>
            </a:r>
            <a:endParaRPr kumimoji="1" lang="en-US" altLang="ja-JP" sz="1600" dirty="0" smtClean="0"/>
          </a:p>
        </p:txBody>
      </p:sp>
      <p:sp>
        <p:nvSpPr>
          <p:cNvPr id="25" name="右矢印 24"/>
          <p:cNvSpPr/>
          <p:nvPr/>
        </p:nvSpPr>
        <p:spPr>
          <a:xfrm>
            <a:off x="5842489" y="4862296"/>
            <a:ext cx="580292" cy="422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グラフ 26"/>
          <p:cNvGraphicFramePr/>
          <p:nvPr>
            <p:extLst>
              <p:ext uri="{D42A27DB-BD31-4B8C-83A1-F6EECF244321}">
                <p14:modId xmlns:p14="http://schemas.microsoft.com/office/powerpoint/2010/main" val="2983933824"/>
              </p:ext>
            </p:extLst>
          </p:nvPr>
        </p:nvGraphicFramePr>
        <p:xfrm>
          <a:off x="6582508" y="3635356"/>
          <a:ext cx="1944565" cy="2238619"/>
        </p:xfrm>
        <a:graphic>
          <a:graphicData uri="http://schemas.openxmlformats.org/drawingml/2006/chart">
            <c:chart xmlns:c="http://schemas.openxmlformats.org/drawingml/2006/chart" xmlns:r="http://schemas.openxmlformats.org/officeDocument/2006/relationships" r:id="rId3"/>
          </a:graphicData>
        </a:graphic>
      </p:graphicFrame>
      <p:sp>
        <p:nvSpPr>
          <p:cNvPr id="28" name="テキスト ボックス 27"/>
          <p:cNvSpPr txBox="1"/>
          <p:nvPr/>
        </p:nvSpPr>
        <p:spPr>
          <a:xfrm>
            <a:off x="3842240" y="4383306"/>
            <a:ext cx="2000249" cy="707886"/>
          </a:xfrm>
          <a:prstGeom prst="rect">
            <a:avLst/>
          </a:prstGeom>
          <a:noFill/>
        </p:spPr>
        <p:txBody>
          <a:bodyPr wrap="square" rtlCol="0">
            <a:spAutoFit/>
          </a:bodyPr>
          <a:lstStyle/>
          <a:p>
            <a:r>
              <a:rPr lang="ja-JP" altLang="en-US" sz="2000" dirty="0" smtClean="0"/>
              <a:t>単語の</a:t>
            </a:r>
            <a:endParaRPr lang="en-US" altLang="ja-JP" sz="2000" dirty="0" smtClean="0"/>
          </a:p>
          <a:p>
            <a:r>
              <a:rPr lang="ja-JP" altLang="en-US" sz="2000" dirty="0" smtClean="0"/>
              <a:t>トピックを推定</a:t>
            </a:r>
            <a:endParaRPr kumimoji="1" lang="en-US" altLang="ja-JP" sz="2000" dirty="0" smtClean="0"/>
          </a:p>
        </p:txBody>
      </p:sp>
      <p:sp>
        <p:nvSpPr>
          <p:cNvPr id="29" name="テキスト ボックス 28"/>
          <p:cNvSpPr txBox="1"/>
          <p:nvPr/>
        </p:nvSpPr>
        <p:spPr>
          <a:xfrm>
            <a:off x="6662372" y="5833775"/>
            <a:ext cx="2085975" cy="338554"/>
          </a:xfrm>
          <a:prstGeom prst="rect">
            <a:avLst/>
          </a:prstGeom>
          <a:noFill/>
        </p:spPr>
        <p:txBody>
          <a:bodyPr wrap="square" rtlCol="0">
            <a:spAutoFit/>
          </a:bodyPr>
          <a:lstStyle/>
          <a:p>
            <a:r>
              <a:rPr lang="ja-JP" altLang="en-US" sz="1600" dirty="0" smtClean="0"/>
              <a:t>トピックの確率分布</a:t>
            </a:r>
            <a:endParaRPr kumimoji="1" lang="en-US" altLang="ja-JP" sz="1600" dirty="0" smtClean="0"/>
          </a:p>
        </p:txBody>
      </p:sp>
    </p:spTree>
    <p:extLst>
      <p:ext uri="{BB962C8B-B14F-4D97-AF65-F5344CB8AC3E}">
        <p14:creationId xmlns:p14="http://schemas.microsoft.com/office/powerpoint/2010/main" val="4096382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pLSA</a:t>
            </a:r>
            <a:r>
              <a:rPr lang="en-US" altLang="ja-JP" dirty="0" smtClean="0"/>
              <a:t> (Probabilistic LSA)[6]</a:t>
            </a:r>
            <a:endParaRPr kumimoji="1" lang="ja-JP" altLang="en-US" dirty="0"/>
          </a:p>
        </p:txBody>
      </p:sp>
      <p:sp>
        <p:nvSpPr>
          <p:cNvPr id="3" name="コンテンツ プレースホルダー 2"/>
          <p:cNvSpPr>
            <a:spLocks noGrp="1"/>
          </p:cNvSpPr>
          <p:nvPr>
            <p:ph idx="1"/>
          </p:nvPr>
        </p:nvSpPr>
        <p:spPr>
          <a:xfrm>
            <a:off x="457200" y="1600201"/>
            <a:ext cx="8229600" cy="4549587"/>
          </a:xfrm>
        </p:spPr>
        <p:txBody>
          <a:bodyPr>
            <a:normAutofit fontScale="92500" lnSpcReduction="10000"/>
          </a:bodyPr>
          <a:lstStyle/>
          <a:p>
            <a:r>
              <a:rPr lang="ja-JP" altLang="en-US" dirty="0" smtClean="0"/>
              <a:t>確率的なトピック解析を用いたベクトル表現</a:t>
            </a:r>
            <a:endParaRPr lang="en-US" altLang="ja-JP" dirty="0" smtClean="0"/>
          </a:p>
          <a:p>
            <a:pPr lvl="1"/>
            <a:r>
              <a:rPr lang="en-US" altLang="ja-JP" dirty="0" smtClean="0"/>
              <a:t>LSA</a:t>
            </a:r>
            <a:r>
              <a:rPr lang="ja-JP" altLang="en-US" dirty="0" smtClean="0"/>
              <a:t> の</a:t>
            </a:r>
            <a:r>
              <a:rPr lang="ja-JP" altLang="en-US" dirty="0"/>
              <a:t>確率</a:t>
            </a:r>
            <a:r>
              <a:rPr lang="ja-JP" altLang="en-US" dirty="0" smtClean="0"/>
              <a:t>モデル版</a:t>
            </a:r>
            <a:endParaRPr lang="en-US" altLang="ja-JP" dirty="0"/>
          </a:p>
          <a:p>
            <a:r>
              <a:rPr lang="ja-JP" altLang="en-US" dirty="0" smtClean="0"/>
              <a:t>特徴</a:t>
            </a:r>
            <a:endParaRPr lang="en-US" altLang="ja-JP" dirty="0" smtClean="0"/>
          </a:p>
          <a:p>
            <a:pPr lvl="1"/>
            <a:r>
              <a:rPr lang="ja-JP" altLang="en-US" dirty="0" smtClean="0"/>
              <a:t>次元圧縮：トピック数の設定による圧縮</a:t>
            </a:r>
            <a:endParaRPr lang="en-US" altLang="ja-JP" dirty="0" smtClean="0"/>
          </a:p>
          <a:p>
            <a:pPr lvl="1"/>
            <a:r>
              <a:rPr lang="ja-JP" altLang="en-US" dirty="0" smtClean="0"/>
              <a:t>セマンティクス：トピック解析による潜在的意味解析</a:t>
            </a:r>
            <a:endParaRPr lang="en-US" altLang="ja-JP" dirty="0" smtClean="0"/>
          </a:p>
          <a:p>
            <a:r>
              <a:rPr lang="ja-JP" altLang="en-US" dirty="0" smtClean="0"/>
              <a:t>問題点</a:t>
            </a:r>
            <a:endParaRPr lang="en-US" altLang="ja-JP" dirty="0" smtClean="0"/>
          </a:p>
          <a:p>
            <a:pPr lvl="1"/>
            <a:r>
              <a:rPr lang="ja-JP" altLang="en-US" dirty="0" smtClean="0"/>
              <a:t>過学習を起こしやすい（追加文書に対応できない）</a:t>
            </a:r>
            <a:endParaRPr lang="en-US" altLang="ja-JP" dirty="0" smtClean="0"/>
          </a:p>
          <a:p>
            <a:endParaRPr lang="en-US" altLang="ja-JP" dirty="0" smtClean="0"/>
          </a:p>
          <a:p>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41</a:t>
            </a:fld>
            <a:endParaRPr lang="en-US" altLang="ja-JP"/>
          </a:p>
        </p:txBody>
      </p:sp>
      <mc:AlternateContent xmlns:mc="http://schemas.openxmlformats.org/markup-compatibility/2006" xmlns:a14="http://schemas.microsoft.com/office/drawing/2010/main">
        <mc:Choice Requires="a14">
          <p:sp>
            <p:nvSpPr>
              <p:cNvPr id="5" name="テキスト ボックス 4"/>
              <p:cNvSpPr txBox="1"/>
              <p:nvPr/>
            </p:nvSpPr>
            <p:spPr>
              <a:xfrm>
                <a:off x="7282112" y="2315599"/>
                <a:ext cx="1514959" cy="71840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kumimoji="1" lang="en-US" altLang="ja-JP" i="1" smtClean="0">
                              <a:latin typeface="Cambria Math" panose="02040503050406030204" pitchFamily="18" charset="0"/>
                            </a:rPr>
                          </m:ctrlPr>
                        </m:dPr>
                        <m:e>
                          <m:m>
                            <m:mPr>
                              <m:mcs>
                                <m:mc>
                                  <m:mcPr>
                                    <m:count m:val="2"/>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0</m:t>
                                </m:r>
                                <m:r>
                                  <a:rPr kumimoji="1" lang="en-US" altLang="ja-JP" b="0" i="1" smtClean="0">
                                    <a:latin typeface="Cambria Math" panose="02040503050406030204" pitchFamily="18" charset="0"/>
                                  </a:rPr>
                                  <m:t>.695</m:t>
                                </m:r>
                              </m:e>
                              <m:e>
                                <m:r>
                                  <a:rPr kumimoji="1" lang="en-US" altLang="ja-JP" b="0" i="1" smtClean="0">
                                    <a:latin typeface="Cambria Math" panose="02040503050406030204" pitchFamily="18" charset="0"/>
                                  </a:rPr>
                                  <m:t>0.304</m:t>
                                </m:r>
                              </m:e>
                            </m:mr>
                            <m:mr>
                              <m:e>
                                <m:m>
                                  <m:mPr>
                                    <m:mcs>
                                      <m:mc>
                                        <m:mcPr>
                                          <m:count m:val="1"/>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0</m:t>
                                      </m:r>
                                      <m:r>
                                        <a:rPr kumimoji="1" lang="en-US" altLang="ja-JP" b="0" i="1" smtClean="0">
                                          <a:latin typeface="Cambria Math" panose="02040503050406030204" pitchFamily="18" charset="0"/>
                                        </a:rPr>
                                        <m:t>.814</m:t>
                                      </m:r>
                                    </m:e>
                                  </m:mr>
                                  <m:mr>
                                    <m:e>
                                      <m:r>
                                        <a:rPr kumimoji="1" lang="en-US" altLang="ja-JP" i="1" smtClean="0">
                                          <a:latin typeface="Cambria Math" panose="02040503050406030204" pitchFamily="18" charset="0"/>
                                        </a:rPr>
                                        <m:t>⋮</m:t>
                                      </m:r>
                                    </m:e>
                                  </m:mr>
                                </m:m>
                              </m:e>
                              <m:e>
                                <m:m>
                                  <m:mPr>
                                    <m:mcs>
                                      <m:mc>
                                        <m:mcPr>
                                          <m:count m:val="1"/>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0</m:t>
                                      </m:r>
                                      <m:r>
                                        <a:rPr kumimoji="1" lang="en-US" altLang="ja-JP" b="0" i="1" smtClean="0">
                                          <a:latin typeface="Cambria Math" panose="02040503050406030204" pitchFamily="18" charset="0"/>
                                        </a:rPr>
                                        <m:t>.185</m:t>
                                      </m:r>
                                    </m:e>
                                  </m:mr>
                                  <m:mr>
                                    <m:e>
                                      <m:r>
                                        <a:rPr kumimoji="1" lang="en-US" altLang="ja-JP" i="1" smtClean="0">
                                          <a:latin typeface="Cambria Math" panose="02040503050406030204" pitchFamily="18" charset="0"/>
                                        </a:rPr>
                                        <m:t>⋮</m:t>
                                      </m:r>
                                    </m:e>
                                  </m:mr>
                                </m:m>
                              </m:e>
                            </m:mr>
                          </m:m>
                        </m:e>
                      </m:d>
                    </m:oMath>
                  </m:oMathPara>
                </a14:m>
                <a:endParaRPr kumimoji="1" lang="ja-JP" altLang="en-US"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7282112" y="2315599"/>
                <a:ext cx="1514959" cy="718402"/>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4775094" y="2311078"/>
                <a:ext cx="1537087" cy="727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kumimoji="1" lang="en-US" altLang="ja-JP" i="1" smtClean="0">
                              <a:latin typeface="Cambria Math" panose="02040503050406030204" pitchFamily="18" charset="0"/>
                            </a:rPr>
                          </m:ctrlPr>
                        </m:dPr>
                        <m:e>
                          <m:m>
                            <m:mPr>
                              <m:mcs>
                                <m:mc>
                                  <m:mcPr>
                                    <m:count m:val="2"/>
                                    <m:mcJc m:val="center"/>
                                  </m:mcPr>
                                </m:mc>
                              </m:mcs>
                              <m:ctrlPr>
                                <a:rPr kumimoji="1" lang="en-US" altLang="ja-JP" i="1" smtClean="0">
                                  <a:latin typeface="Cambria Math" panose="02040503050406030204" pitchFamily="18" charset="0"/>
                                </a:rPr>
                              </m:ctrlPr>
                            </m:mPr>
                            <m:mr>
                              <m:e>
                                <m:m>
                                  <m:mPr>
                                    <m:mcs>
                                      <m:mc>
                                        <m:mcPr>
                                          <m:count m:val="3"/>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1</m:t>
                                      </m:r>
                                    </m:e>
                                    <m:e>
                                      <m:r>
                                        <a:rPr kumimoji="1" lang="en-US" altLang="ja-JP" b="0" i="1" smtClean="0">
                                          <a:latin typeface="Cambria Math" panose="02040503050406030204" pitchFamily="18" charset="0"/>
                                        </a:rPr>
                                        <m:t>1</m:t>
                                      </m:r>
                                    </m:e>
                                    <m:e>
                                      <m:r>
                                        <a:rPr kumimoji="1" lang="en-US" altLang="ja-JP" b="0" i="1" smtClean="0">
                                          <a:latin typeface="Cambria Math" panose="02040503050406030204" pitchFamily="18" charset="0"/>
                                        </a:rPr>
                                        <m:t>1</m:t>
                                      </m:r>
                                    </m:e>
                                  </m:mr>
                                </m:m>
                              </m:e>
                              <m:e>
                                <m:r>
                                  <a:rPr kumimoji="1" lang="en-US" altLang="ja-JP" i="1" smtClean="0">
                                    <a:latin typeface="Cambria Math" panose="02040503050406030204" pitchFamily="18" charset="0"/>
                                  </a:rPr>
                                  <m:t>⋯</m:t>
                                </m:r>
                              </m:e>
                            </m:mr>
                            <m:mr>
                              <m:e>
                                <m:m>
                                  <m:mPr>
                                    <m:mcs>
                                      <m:mc>
                                        <m:mcPr>
                                          <m:count m:val="3"/>
                                          <m:mcJc m:val="center"/>
                                        </m:mcPr>
                                      </m:mc>
                                    </m:mcs>
                                    <m:ctrlPr>
                                      <a:rPr kumimoji="1" lang="en-US" altLang="ja-JP" i="1" smtClean="0">
                                        <a:latin typeface="Cambria Math" panose="02040503050406030204" pitchFamily="18" charset="0"/>
                                      </a:rPr>
                                    </m:ctrlPr>
                                  </m:mPr>
                                  <m:mr>
                                    <m:e>
                                      <m:r>
                                        <m:rPr>
                                          <m:brk m:alnAt="7"/>
                                        </m:rPr>
                                        <a:rPr kumimoji="1" lang="en-US" altLang="ja-JP" b="0" i="1" smtClean="0">
                                          <a:latin typeface="Cambria Math" panose="02040503050406030204" pitchFamily="18" charset="0"/>
                                        </a:rPr>
                                        <m:t>1</m:t>
                                      </m:r>
                                    </m:e>
                                    <m:e>
                                      <m:r>
                                        <a:rPr kumimoji="1" lang="en-US" altLang="ja-JP" b="0" i="1" smtClean="0">
                                          <a:latin typeface="Cambria Math" panose="02040503050406030204" pitchFamily="18" charset="0"/>
                                        </a:rPr>
                                        <m:t>0</m:t>
                                      </m:r>
                                    </m:e>
                                    <m:e>
                                      <m:r>
                                        <a:rPr kumimoji="1" lang="en-US" altLang="ja-JP" b="0" i="1" smtClean="0">
                                          <a:latin typeface="Cambria Math" panose="02040503050406030204" pitchFamily="18" charset="0"/>
                                        </a:rPr>
                                        <m:t>0</m:t>
                                      </m:r>
                                    </m:e>
                                  </m:mr>
                                </m:m>
                              </m:e>
                              <m:e>
                                <m:r>
                                  <a:rPr kumimoji="1" lang="en-US" altLang="ja-JP" i="1" smtClean="0">
                                    <a:latin typeface="Cambria Math" panose="02040503050406030204" pitchFamily="18" charset="0"/>
                                  </a:rPr>
                                  <m:t>⋯</m:t>
                                </m:r>
                              </m:e>
                            </m:mr>
                            <m:mr>
                              <m:e>
                                <m:m>
                                  <m:mPr>
                                    <m:mcs>
                                      <m:mc>
                                        <m:mcPr>
                                          <m:count m:val="3"/>
                                          <m:mcJc m:val="center"/>
                                        </m:mcPr>
                                      </m:mc>
                                    </m:mcs>
                                    <m:ctrlPr>
                                      <a:rPr kumimoji="1" lang="en-US" altLang="ja-JP" i="1" smtClean="0">
                                        <a:latin typeface="Cambria Math" panose="02040503050406030204" pitchFamily="18" charset="0"/>
                                      </a:rPr>
                                    </m:ctrlPr>
                                  </m:mPr>
                                  <m:mr>
                                    <m:e>
                                      <m:r>
                                        <m:rPr>
                                          <m:brk m:alnAt="7"/>
                                        </m:rPr>
                                        <a:rPr kumimoji="1" lang="en-US" altLang="ja-JP" i="1" smtClean="0">
                                          <a:latin typeface="Cambria Math" panose="02040503050406030204" pitchFamily="18" charset="0"/>
                                        </a:rPr>
                                        <m:t>⋮</m:t>
                                      </m:r>
                                    </m:e>
                                    <m:e>
                                      <m:r>
                                        <a:rPr kumimoji="1" lang="en-US" altLang="ja-JP" i="1" smtClean="0">
                                          <a:latin typeface="Cambria Math" panose="02040503050406030204" pitchFamily="18" charset="0"/>
                                        </a:rPr>
                                        <m:t>⋮</m:t>
                                      </m:r>
                                    </m:e>
                                    <m:e>
                                      <m:r>
                                        <a:rPr kumimoji="1" lang="en-US" altLang="ja-JP" i="1" smtClean="0">
                                          <a:latin typeface="Cambria Math" panose="02040503050406030204" pitchFamily="18" charset="0"/>
                                        </a:rPr>
                                        <m:t>⋮</m:t>
                                      </m:r>
                                    </m:e>
                                  </m:mr>
                                </m:m>
                              </m:e>
                              <m:e>
                                <m:r>
                                  <a:rPr kumimoji="1" lang="en-US" altLang="ja-JP" i="1" smtClean="0">
                                    <a:latin typeface="Cambria Math" panose="02040503050406030204" pitchFamily="18" charset="0"/>
                                  </a:rPr>
                                  <m:t>⋱</m:t>
                                </m:r>
                              </m:e>
                            </m:mr>
                          </m:m>
                        </m:e>
                      </m:d>
                    </m:oMath>
                  </m:oMathPara>
                </a14:m>
                <a:endParaRPr kumimoji="1" lang="ja-JP" altLang="en-US"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4775094" y="2311078"/>
                <a:ext cx="1537087" cy="727443"/>
              </a:xfrm>
              <a:prstGeom prst="rect">
                <a:avLst/>
              </a:prstGeom>
              <a:blipFill>
                <a:blip r:embed="rId4"/>
                <a:stretch>
                  <a:fillRect/>
                </a:stretch>
              </a:blipFill>
            </p:spPr>
            <p:txBody>
              <a:bodyPr/>
              <a:lstStyle/>
              <a:p>
                <a:r>
                  <a:rPr lang="ja-JP" altLang="en-US">
                    <a:noFill/>
                  </a:rPr>
                  <a:t> </a:t>
                </a:r>
              </a:p>
            </p:txBody>
          </p:sp>
        </mc:Fallback>
      </mc:AlternateContent>
      <p:sp>
        <p:nvSpPr>
          <p:cNvPr id="7" name="テキスト ボックス 6"/>
          <p:cNvSpPr txBox="1"/>
          <p:nvPr/>
        </p:nvSpPr>
        <p:spPr>
          <a:xfrm>
            <a:off x="5205046" y="3044080"/>
            <a:ext cx="817684" cy="369332"/>
          </a:xfrm>
          <a:prstGeom prst="rect">
            <a:avLst/>
          </a:prstGeom>
          <a:noFill/>
        </p:spPr>
        <p:txBody>
          <a:bodyPr wrap="square" rtlCol="0">
            <a:spAutoFit/>
          </a:bodyPr>
          <a:lstStyle/>
          <a:p>
            <a:r>
              <a:rPr kumimoji="1" lang="en-US" altLang="ja-JP" dirty="0" err="1" smtClean="0"/>
              <a:t>BoW</a:t>
            </a:r>
            <a:endParaRPr kumimoji="1" lang="ja-JP" altLang="en-US" dirty="0"/>
          </a:p>
        </p:txBody>
      </p:sp>
      <p:sp>
        <p:nvSpPr>
          <p:cNvPr id="8" name="テキスト ボックス 7"/>
          <p:cNvSpPr txBox="1"/>
          <p:nvPr/>
        </p:nvSpPr>
        <p:spPr>
          <a:xfrm>
            <a:off x="7754816" y="3035039"/>
            <a:ext cx="817684" cy="369332"/>
          </a:xfrm>
          <a:prstGeom prst="rect">
            <a:avLst/>
          </a:prstGeom>
          <a:noFill/>
        </p:spPr>
        <p:txBody>
          <a:bodyPr wrap="square" rtlCol="0">
            <a:spAutoFit/>
          </a:bodyPr>
          <a:lstStyle/>
          <a:p>
            <a:r>
              <a:rPr lang="en-US" altLang="ja-JP" dirty="0" err="1" smtClean="0"/>
              <a:t>pLSA</a:t>
            </a:r>
            <a:endParaRPr kumimoji="1" lang="ja-JP" altLang="en-US" dirty="0"/>
          </a:p>
        </p:txBody>
      </p:sp>
      <p:sp>
        <p:nvSpPr>
          <p:cNvPr id="9" name="右矢印 8"/>
          <p:cNvSpPr/>
          <p:nvPr/>
        </p:nvSpPr>
        <p:spPr>
          <a:xfrm>
            <a:off x="6548533" y="2614673"/>
            <a:ext cx="511293" cy="213091"/>
          </a:xfrm>
          <a:prstGeom prst="rightArrow">
            <a:avLst>
              <a:gd name="adj1" fmla="val 49757"/>
              <a:gd name="adj2" fmla="val 81825"/>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1600200" y="6109975"/>
            <a:ext cx="6695343" cy="444751"/>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a:t>
            </a:r>
            <a:r>
              <a:rPr lang="en-US" altLang="ja-JP" sz="1200" dirty="0">
                <a:solidFill>
                  <a:schemeClr val="tx1">
                    <a:lumMod val="75000"/>
                    <a:lumOff val="25000"/>
                  </a:schemeClr>
                </a:solidFill>
              </a:rPr>
              <a:t>6] </a:t>
            </a:r>
            <a:r>
              <a:rPr lang="en-US" altLang="ja-JP" sz="1200" dirty="0" err="1">
                <a:solidFill>
                  <a:schemeClr val="tx1">
                    <a:lumMod val="75000"/>
                    <a:lumOff val="25000"/>
                  </a:schemeClr>
                </a:solidFill>
              </a:rPr>
              <a:t>T.Hofmann</a:t>
            </a:r>
            <a:r>
              <a:rPr lang="en-US" altLang="ja-JP" sz="1200" dirty="0">
                <a:solidFill>
                  <a:schemeClr val="tx1">
                    <a:lumMod val="75000"/>
                    <a:lumOff val="25000"/>
                  </a:schemeClr>
                </a:solidFill>
              </a:rPr>
              <a:t>, "Probabilistic latent semantic analysis." Proceedings of the Fifteenth </a:t>
            </a:r>
          </a:p>
          <a:p>
            <a:r>
              <a:rPr lang="en-US" altLang="ja-JP" sz="1200" dirty="0">
                <a:solidFill>
                  <a:schemeClr val="tx1">
                    <a:lumMod val="75000"/>
                    <a:lumOff val="25000"/>
                  </a:schemeClr>
                </a:solidFill>
              </a:rPr>
              <a:t>conference on Uncertainty in artificial intelligence. pp. 289-296, 1999</a:t>
            </a:r>
            <a:r>
              <a:rPr lang="en-US" altLang="ja-JP" sz="1200" dirty="0" smtClean="0">
                <a:solidFill>
                  <a:schemeClr val="tx1">
                    <a:lumMod val="75000"/>
                    <a:lumOff val="25000"/>
                  </a:schemeClr>
                </a:solidFill>
              </a:rPr>
              <a:t>.</a:t>
            </a:r>
            <a:endParaRPr lang="en-US" altLang="ja-JP" sz="1200" dirty="0">
              <a:solidFill>
                <a:schemeClr val="tx1">
                  <a:lumMod val="75000"/>
                  <a:lumOff val="25000"/>
                </a:schemeClr>
              </a:solidFill>
            </a:endParaRPr>
          </a:p>
        </p:txBody>
      </p:sp>
    </p:spTree>
    <p:extLst>
      <p:ext uri="{BB962C8B-B14F-4D97-AF65-F5344CB8AC3E}">
        <p14:creationId xmlns:p14="http://schemas.microsoft.com/office/powerpoint/2010/main" val="3579780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LSA, </a:t>
            </a:r>
            <a:r>
              <a:rPr lang="en-US" altLang="ja-JP" dirty="0" err="1" smtClean="0"/>
              <a:t>pLSA</a:t>
            </a:r>
            <a:r>
              <a:rPr lang="en-US" altLang="ja-JP" dirty="0" smtClean="0"/>
              <a:t> </a:t>
            </a:r>
            <a:r>
              <a:rPr kumimoji="1" lang="ja-JP" altLang="en-US" dirty="0" smtClean="0"/>
              <a:t>の問題点</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err="1" smtClean="0"/>
              <a:t>BoW</a:t>
            </a:r>
            <a:r>
              <a:rPr kumimoji="1" lang="ja-JP" altLang="en-US" dirty="0" smtClean="0"/>
              <a:t> に対して次元圧縮</a:t>
            </a:r>
            <a:endParaRPr lang="en-US" altLang="ja-JP" dirty="0"/>
          </a:p>
          <a:p>
            <a:pPr marL="457200" lvl="1" indent="0">
              <a:buNone/>
            </a:pPr>
            <a:r>
              <a:rPr kumimoji="1" lang="ja-JP" altLang="en-US" dirty="0" smtClean="0"/>
              <a:t>⇒ 単語の</a:t>
            </a:r>
            <a:r>
              <a:rPr lang="ja-JP" altLang="en-US" dirty="0" smtClean="0"/>
              <a:t>出現回数</a:t>
            </a:r>
            <a:r>
              <a:rPr kumimoji="1" lang="ja-JP" altLang="en-US" dirty="0" smtClean="0"/>
              <a:t>のみに</a:t>
            </a:r>
            <a:r>
              <a:rPr lang="ja-JP" altLang="en-US" dirty="0" smtClean="0"/>
              <a:t>基づきベクトル生成</a:t>
            </a:r>
            <a:endParaRPr kumimoji="1" lang="en-US" altLang="ja-JP" dirty="0" smtClean="0"/>
          </a:p>
          <a:p>
            <a:pPr marL="457200" lvl="1" indent="0">
              <a:buNone/>
            </a:pPr>
            <a:r>
              <a:rPr lang="ja-JP" altLang="en-US" dirty="0" smtClean="0"/>
              <a:t>⇒ 単語の順序性は</a:t>
            </a:r>
            <a:r>
              <a:rPr lang="ja-JP" altLang="en-US" dirty="0"/>
              <a:t>考慮</a:t>
            </a:r>
            <a:r>
              <a:rPr lang="ja-JP" altLang="en-US" dirty="0" smtClean="0"/>
              <a:t>されない</a:t>
            </a:r>
            <a:endParaRPr lang="en-US" altLang="ja-JP" dirty="0"/>
          </a:p>
          <a:p>
            <a:endParaRPr kumimoji="1" lang="en-US" altLang="ja-JP" dirty="0" smtClean="0"/>
          </a:p>
          <a:p>
            <a:r>
              <a:rPr lang="en-US" altLang="ja-JP" dirty="0" smtClean="0"/>
              <a:t>Doc2Vec[7]</a:t>
            </a:r>
            <a:r>
              <a:rPr lang="ja-JP" altLang="en-US" dirty="0" smtClean="0"/>
              <a:t> の検討</a:t>
            </a:r>
            <a:endParaRPr kumimoji="1" lang="en-US" altLang="ja-JP" dirty="0" smtClean="0"/>
          </a:p>
          <a:p>
            <a:pPr lvl="1"/>
            <a:r>
              <a:rPr kumimoji="1" lang="ja-JP" altLang="en-US" dirty="0" smtClean="0"/>
              <a:t>単語の順序性を考慮した文書ベクトル</a:t>
            </a:r>
            <a:endParaRPr kumimoji="1" lang="en-US" altLang="ja-JP" dirty="0" smtClean="0"/>
          </a:p>
          <a:p>
            <a:pPr lvl="1"/>
            <a:r>
              <a:rPr kumimoji="1" lang="ja-JP" altLang="en-US" dirty="0" smtClean="0"/>
              <a:t>類似研究で検出精度が良くなるという報告</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42</a:t>
            </a:fld>
            <a:endParaRPr lang="en-US" altLang="ja-JP"/>
          </a:p>
        </p:txBody>
      </p:sp>
      <p:sp>
        <p:nvSpPr>
          <p:cNvPr id="5" name="テキスト ボックス 4"/>
          <p:cNvSpPr txBox="1"/>
          <p:nvPr/>
        </p:nvSpPr>
        <p:spPr>
          <a:xfrm>
            <a:off x="1600200" y="6185662"/>
            <a:ext cx="6695343" cy="468377"/>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a:t>
            </a:r>
            <a:r>
              <a:rPr lang="en-US" altLang="ja-JP" sz="1200" dirty="0">
                <a:solidFill>
                  <a:schemeClr val="tx1">
                    <a:lumMod val="75000"/>
                    <a:lumOff val="25000"/>
                  </a:schemeClr>
                </a:solidFill>
              </a:rPr>
              <a:t>7] </a:t>
            </a:r>
            <a:r>
              <a:rPr lang="en-US" altLang="ja-JP" sz="1200" dirty="0" err="1">
                <a:solidFill>
                  <a:schemeClr val="tx1">
                    <a:lumMod val="75000"/>
                    <a:lumOff val="25000"/>
                  </a:schemeClr>
                </a:solidFill>
              </a:rPr>
              <a:t>J.H.Lau</a:t>
            </a:r>
            <a:r>
              <a:rPr lang="en-US" altLang="ja-JP" sz="1200" dirty="0">
                <a:solidFill>
                  <a:schemeClr val="tx1">
                    <a:lumMod val="75000"/>
                    <a:lumOff val="25000"/>
                  </a:schemeClr>
                </a:solidFill>
              </a:rPr>
              <a:t> and T. </a:t>
            </a:r>
            <a:r>
              <a:rPr lang="en-US" altLang="ja-JP" sz="1200" dirty="0" err="1">
                <a:solidFill>
                  <a:schemeClr val="tx1">
                    <a:lumMod val="75000"/>
                    <a:lumOff val="25000"/>
                  </a:schemeClr>
                </a:solidFill>
              </a:rPr>
              <a:t>Baldwi</a:t>
            </a:r>
            <a:r>
              <a:rPr lang="en-US" altLang="ja-JP" sz="1200" dirty="0">
                <a:solidFill>
                  <a:schemeClr val="tx1">
                    <a:lumMod val="75000"/>
                    <a:lumOff val="25000"/>
                  </a:schemeClr>
                </a:solidFill>
              </a:rPr>
              <a:t>. "An empirical evaluation of doc2vec with practical insights into document embedding generation." </a:t>
            </a:r>
            <a:r>
              <a:rPr lang="en-US" altLang="ja-JP" sz="1200" dirty="0" err="1">
                <a:solidFill>
                  <a:schemeClr val="tx1">
                    <a:lumMod val="75000"/>
                    <a:lumOff val="25000"/>
                  </a:schemeClr>
                </a:solidFill>
              </a:rPr>
              <a:t>arXiv</a:t>
            </a:r>
            <a:r>
              <a:rPr lang="en-US" altLang="ja-JP" sz="1200" dirty="0">
                <a:solidFill>
                  <a:schemeClr val="tx1">
                    <a:lumMod val="75000"/>
                    <a:lumOff val="25000"/>
                  </a:schemeClr>
                </a:solidFill>
              </a:rPr>
              <a:t> preprint arXiv:1607.05368, 2016.</a:t>
            </a:r>
          </a:p>
        </p:txBody>
      </p:sp>
    </p:spTree>
    <p:extLst>
      <p:ext uri="{BB962C8B-B14F-4D97-AF65-F5344CB8AC3E}">
        <p14:creationId xmlns:p14="http://schemas.microsoft.com/office/powerpoint/2010/main" val="120412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Doc2Vec[7]</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r>
              <a:rPr lang="ja-JP" altLang="en-US" dirty="0" smtClean="0"/>
              <a:t>文書から固定長のベクトルを教師なし機械学習で生成</a:t>
            </a:r>
            <a:endParaRPr lang="en-US" altLang="ja-JP" dirty="0" smtClean="0"/>
          </a:p>
          <a:p>
            <a:pPr lvl="1"/>
            <a:r>
              <a:rPr lang="ja-JP" altLang="en-US" dirty="0" smtClean="0"/>
              <a:t>前後の単語の共起頻度より</a:t>
            </a:r>
            <a:r>
              <a:rPr lang="ja-JP" altLang="en-US" dirty="0"/>
              <a:t>単語ベクトル（</a:t>
            </a:r>
            <a:r>
              <a:rPr lang="en-US" altLang="ja-JP" dirty="0"/>
              <a:t>Word2Vec</a:t>
            </a:r>
            <a:r>
              <a:rPr lang="ja-JP" altLang="en-US" dirty="0"/>
              <a:t>）を生成</a:t>
            </a:r>
            <a:endParaRPr lang="en-US" altLang="ja-JP" dirty="0" smtClean="0"/>
          </a:p>
          <a:p>
            <a:pPr lvl="1"/>
            <a:r>
              <a:rPr lang="ja-JP" altLang="en-US" dirty="0" smtClean="0"/>
              <a:t>生成した単語ベクトルを基に </a:t>
            </a:r>
            <a:r>
              <a:rPr lang="en-US" altLang="ja-JP" dirty="0" smtClean="0"/>
              <a:t>Doc2Vec</a:t>
            </a:r>
            <a:r>
              <a:rPr lang="ja-JP" altLang="en-US" dirty="0" smtClean="0"/>
              <a:t> を生成</a:t>
            </a:r>
            <a:endParaRPr lang="en-US" altLang="ja-JP" dirty="0" smtClean="0"/>
          </a:p>
          <a:p>
            <a:r>
              <a:rPr lang="ja-JP" altLang="en-US" dirty="0" smtClean="0"/>
              <a:t>特徴</a:t>
            </a:r>
            <a:endParaRPr lang="en-US" altLang="ja-JP" dirty="0"/>
          </a:p>
          <a:p>
            <a:pPr lvl="1"/>
            <a:r>
              <a:rPr lang="ja-JP" altLang="en-US" dirty="0" smtClean="0"/>
              <a:t>次元</a:t>
            </a:r>
            <a:r>
              <a:rPr lang="ja-JP" altLang="en-US" dirty="0"/>
              <a:t>圧縮：固定長のベクトル</a:t>
            </a:r>
            <a:r>
              <a:rPr lang="ja-JP" altLang="en-US" dirty="0" smtClean="0"/>
              <a:t>表現</a:t>
            </a:r>
            <a:endParaRPr lang="en-US" altLang="ja-JP" dirty="0" smtClean="0"/>
          </a:p>
          <a:p>
            <a:pPr lvl="1"/>
            <a:r>
              <a:rPr lang="ja-JP" altLang="en-US" dirty="0" smtClean="0"/>
              <a:t>セマンティクス：機械学習で計算</a:t>
            </a:r>
            <a:endParaRPr lang="en-US" altLang="ja-JP" dirty="0" smtClean="0"/>
          </a:p>
          <a:p>
            <a:pPr lvl="1"/>
            <a:r>
              <a:rPr lang="ja-JP" altLang="en-US" dirty="0" smtClean="0"/>
              <a:t>順序性：前後の単語の共起頻度を計算</a:t>
            </a:r>
            <a:endParaRPr lang="en-US" altLang="ja-JP" dirty="0" smtClean="0"/>
          </a:p>
          <a:p>
            <a:r>
              <a:rPr lang="ja-JP" altLang="en-US" dirty="0" smtClean="0"/>
              <a:t>懸念</a:t>
            </a:r>
            <a:endParaRPr lang="en-US" altLang="ja-JP" dirty="0" smtClean="0"/>
          </a:p>
          <a:p>
            <a:pPr lvl="1"/>
            <a:r>
              <a:rPr lang="ja-JP" altLang="en-US" dirty="0" smtClean="0"/>
              <a:t>理論的に </a:t>
            </a:r>
            <a:r>
              <a:rPr lang="en-US" altLang="ja-JP" dirty="0" smtClean="0"/>
              <a:t>LSA,</a:t>
            </a:r>
            <a:r>
              <a:rPr lang="ja-JP" altLang="en-US" dirty="0" smtClean="0"/>
              <a:t> </a:t>
            </a:r>
            <a:r>
              <a:rPr lang="en-US" altLang="ja-JP" dirty="0" err="1" smtClean="0"/>
              <a:t>pLSA</a:t>
            </a:r>
            <a:r>
              <a:rPr lang="ja-JP" altLang="en-US" dirty="0" smtClean="0"/>
              <a:t> との計算時間の比較ができない</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43</a:t>
            </a:fld>
            <a:endParaRPr lang="en-US" altLang="ja-JP"/>
          </a:p>
        </p:txBody>
      </p:sp>
      <p:pic>
        <p:nvPicPr>
          <p:cNvPr id="5" name="Picture 2" descr="dmpv"/>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2102" y="2942822"/>
            <a:ext cx="3607910" cy="2758990"/>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1600200" y="6185662"/>
            <a:ext cx="6695343" cy="468377"/>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a:t>
            </a:r>
            <a:r>
              <a:rPr lang="en-US" altLang="ja-JP" sz="1200" dirty="0">
                <a:solidFill>
                  <a:schemeClr val="tx1">
                    <a:lumMod val="75000"/>
                    <a:lumOff val="25000"/>
                  </a:schemeClr>
                </a:solidFill>
              </a:rPr>
              <a:t>7] </a:t>
            </a:r>
            <a:r>
              <a:rPr lang="en-US" altLang="ja-JP" sz="1200" dirty="0" err="1">
                <a:solidFill>
                  <a:schemeClr val="tx1">
                    <a:lumMod val="75000"/>
                    <a:lumOff val="25000"/>
                  </a:schemeClr>
                </a:solidFill>
              </a:rPr>
              <a:t>J.H.Lau</a:t>
            </a:r>
            <a:r>
              <a:rPr lang="en-US" altLang="ja-JP" sz="1200" dirty="0">
                <a:solidFill>
                  <a:schemeClr val="tx1">
                    <a:lumMod val="75000"/>
                    <a:lumOff val="25000"/>
                  </a:schemeClr>
                </a:solidFill>
              </a:rPr>
              <a:t> and T. </a:t>
            </a:r>
            <a:r>
              <a:rPr lang="en-US" altLang="ja-JP" sz="1200" dirty="0" err="1">
                <a:solidFill>
                  <a:schemeClr val="tx1">
                    <a:lumMod val="75000"/>
                    <a:lumOff val="25000"/>
                  </a:schemeClr>
                </a:solidFill>
              </a:rPr>
              <a:t>Baldwi</a:t>
            </a:r>
            <a:r>
              <a:rPr lang="en-US" altLang="ja-JP" sz="1200" dirty="0">
                <a:solidFill>
                  <a:schemeClr val="tx1">
                    <a:lumMod val="75000"/>
                    <a:lumOff val="25000"/>
                  </a:schemeClr>
                </a:solidFill>
              </a:rPr>
              <a:t>. "An empirical evaluation of doc2vec with practical insights into document embedding generation." </a:t>
            </a:r>
            <a:r>
              <a:rPr lang="en-US" altLang="ja-JP" sz="1200" dirty="0" err="1">
                <a:solidFill>
                  <a:schemeClr val="tx1">
                    <a:lumMod val="75000"/>
                    <a:lumOff val="25000"/>
                  </a:schemeClr>
                </a:solidFill>
              </a:rPr>
              <a:t>arXiv</a:t>
            </a:r>
            <a:r>
              <a:rPr lang="en-US" altLang="ja-JP" sz="1200" dirty="0">
                <a:solidFill>
                  <a:schemeClr val="tx1">
                    <a:lumMod val="75000"/>
                    <a:lumOff val="25000"/>
                  </a:schemeClr>
                </a:solidFill>
              </a:rPr>
              <a:t> preprint arXiv:1607.05368, 2016.</a:t>
            </a:r>
          </a:p>
        </p:txBody>
      </p:sp>
    </p:spTree>
    <p:extLst>
      <p:ext uri="{BB962C8B-B14F-4D97-AF65-F5344CB8AC3E}">
        <p14:creationId xmlns:p14="http://schemas.microsoft.com/office/powerpoint/2010/main" val="2036410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 name="角丸四角形 39"/>
          <p:cNvSpPr/>
          <p:nvPr/>
        </p:nvSpPr>
        <p:spPr>
          <a:xfrm>
            <a:off x="6246934" y="2541368"/>
            <a:ext cx="1647775" cy="2584548"/>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3" name="角丸四角形 32"/>
          <p:cNvSpPr/>
          <p:nvPr/>
        </p:nvSpPr>
        <p:spPr>
          <a:xfrm>
            <a:off x="4315435" y="2172035"/>
            <a:ext cx="3962523" cy="3108266"/>
          </a:xfrm>
          <a:prstGeom prst="roundRect">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31" name="角丸四角形 30"/>
          <p:cNvSpPr/>
          <p:nvPr/>
        </p:nvSpPr>
        <p:spPr>
          <a:xfrm>
            <a:off x="4010979" y="1701313"/>
            <a:ext cx="4601086" cy="3749918"/>
          </a:xfrm>
          <a:prstGeom prst="round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3" name="角丸四角形 2"/>
          <p:cNvSpPr/>
          <p:nvPr/>
        </p:nvSpPr>
        <p:spPr>
          <a:xfrm>
            <a:off x="1389185" y="1701312"/>
            <a:ext cx="2367027" cy="374991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ベクトル表現の分類</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44</a:t>
            </a:fld>
            <a:endParaRPr lang="en-US" altLang="ja-JP"/>
          </a:p>
        </p:txBody>
      </p:sp>
      <p:sp>
        <p:nvSpPr>
          <p:cNvPr id="5" name="テキスト ボックス 4"/>
          <p:cNvSpPr txBox="1"/>
          <p:nvPr/>
        </p:nvSpPr>
        <p:spPr>
          <a:xfrm>
            <a:off x="1999131" y="1973981"/>
            <a:ext cx="1039905"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kumimoji="1" lang="en-US" altLang="ja-JP" dirty="0" err="1" smtClean="0"/>
              <a:t>BoW</a:t>
            </a:r>
            <a:endParaRPr kumimoji="1" lang="ja-JP" altLang="en-US" dirty="0"/>
          </a:p>
        </p:txBody>
      </p:sp>
      <p:sp>
        <p:nvSpPr>
          <p:cNvPr id="6" name="テキスト ボックス 5"/>
          <p:cNvSpPr txBox="1"/>
          <p:nvPr/>
        </p:nvSpPr>
        <p:spPr>
          <a:xfrm>
            <a:off x="2003253" y="2766424"/>
            <a:ext cx="103990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ja-JP" dirty="0" smtClean="0"/>
              <a:t>T</a:t>
            </a:r>
            <a:r>
              <a:rPr lang="en-US" altLang="ja-JP" dirty="0"/>
              <a:t>F-IDF</a:t>
            </a:r>
            <a:endParaRPr kumimoji="1" lang="ja-JP" altLang="en-US" dirty="0"/>
          </a:p>
        </p:txBody>
      </p:sp>
      <p:sp>
        <p:nvSpPr>
          <p:cNvPr id="8" name="テキスト ボックス 7"/>
          <p:cNvSpPr txBox="1"/>
          <p:nvPr/>
        </p:nvSpPr>
        <p:spPr>
          <a:xfrm>
            <a:off x="4745556" y="4524836"/>
            <a:ext cx="1039905"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altLang="ja-JP" dirty="0" err="1"/>
              <a:t>p</a:t>
            </a:r>
            <a:r>
              <a:rPr lang="en-US" altLang="ja-JP" dirty="0" err="1" smtClean="0"/>
              <a:t>LSA</a:t>
            </a:r>
            <a:endParaRPr kumimoji="1" lang="ja-JP" altLang="en-US" dirty="0"/>
          </a:p>
        </p:txBody>
      </p:sp>
      <p:sp>
        <p:nvSpPr>
          <p:cNvPr id="10" name="テキスト ボックス 9"/>
          <p:cNvSpPr txBox="1"/>
          <p:nvPr/>
        </p:nvSpPr>
        <p:spPr>
          <a:xfrm>
            <a:off x="6439648" y="3513105"/>
            <a:ext cx="1259295" cy="1477328"/>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endParaRPr lang="en-US" altLang="ja-JP" dirty="0"/>
          </a:p>
          <a:p>
            <a:pPr algn="ctr"/>
            <a:r>
              <a:rPr lang="en-US" altLang="ja-JP" dirty="0" smtClean="0"/>
              <a:t>Doc2Vec</a:t>
            </a:r>
          </a:p>
          <a:p>
            <a:pPr algn="ctr"/>
            <a:r>
              <a:rPr lang="ja-JP" altLang="en-US" dirty="0"/>
              <a:t>時間的</a:t>
            </a:r>
            <a:endParaRPr lang="en-US" altLang="ja-JP" dirty="0" smtClean="0"/>
          </a:p>
          <a:p>
            <a:pPr algn="ctr"/>
            <a:r>
              <a:rPr lang="ja-JP" altLang="en-US" dirty="0" smtClean="0"/>
              <a:t>計算量</a:t>
            </a:r>
            <a:r>
              <a:rPr lang="en-US" altLang="ja-JP" dirty="0" smtClean="0"/>
              <a:t>?</a:t>
            </a:r>
          </a:p>
          <a:p>
            <a:pPr algn="ctr"/>
            <a:endParaRPr lang="en-US" altLang="ja-JP" dirty="0" smtClean="0"/>
          </a:p>
        </p:txBody>
      </p:sp>
      <p:sp>
        <p:nvSpPr>
          <p:cNvPr id="14" name="テキスト ボックス 13"/>
          <p:cNvSpPr txBox="1"/>
          <p:nvPr/>
        </p:nvSpPr>
        <p:spPr>
          <a:xfrm>
            <a:off x="1695875" y="1547526"/>
            <a:ext cx="1604879"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smtClean="0"/>
              <a:t>次元圧縮な</a:t>
            </a:r>
            <a:r>
              <a:rPr lang="ja-JP" altLang="en-US" dirty="0"/>
              <a:t>し</a:t>
            </a:r>
            <a:endParaRPr kumimoji="1" lang="ja-JP" altLang="en-US" dirty="0"/>
          </a:p>
        </p:txBody>
      </p:sp>
      <p:sp>
        <p:nvSpPr>
          <p:cNvPr id="16" name="テキスト ボックス 15"/>
          <p:cNvSpPr txBox="1"/>
          <p:nvPr/>
        </p:nvSpPr>
        <p:spPr>
          <a:xfrm>
            <a:off x="310460" y="3155541"/>
            <a:ext cx="461665" cy="1514914"/>
          </a:xfrm>
          <a:prstGeom prst="rect">
            <a:avLst/>
          </a:prstGeom>
          <a:noFill/>
        </p:spPr>
        <p:txBody>
          <a:bodyPr vert="eaVert" wrap="square" rtlCol="0">
            <a:spAutoFit/>
          </a:bodyPr>
          <a:lstStyle/>
          <a:p>
            <a:r>
              <a:rPr kumimoji="1" lang="ja-JP" altLang="en-US" dirty="0" smtClean="0"/>
              <a:t>時間的計算量</a:t>
            </a:r>
            <a:endParaRPr kumimoji="1" lang="ja-JP" altLang="en-US" dirty="0"/>
          </a:p>
        </p:txBody>
      </p:sp>
      <p:cxnSp>
        <p:nvCxnSpPr>
          <p:cNvPr id="18" name="直線矢印コネクタ 17"/>
          <p:cNvCxnSpPr/>
          <p:nvPr/>
        </p:nvCxnSpPr>
        <p:spPr>
          <a:xfrm>
            <a:off x="1039906" y="1999129"/>
            <a:ext cx="0" cy="345210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9" name="テキスト ボックス 18"/>
          <p:cNvSpPr txBox="1"/>
          <p:nvPr/>
        </p:nvSpPr>
        <p:spPr>
          <a:xfrm>
            <a:off x="413470" y="1828964"/>
            <a:ext cx="461665" cy="959060"/>
          </a:xfrm>
          <a:prstGeom prst="rect">
            <a:avLst/>
          </a:prstGeom>
          <a:noFill/>
        </p:spPr>
        <p:txBody>
          <a:bodyPr vert="eaVert" wrap="square" rtlCol="0">
            <a:spAutoFit/>
          </a:bodyPr>
          <a:lstStyle/>
          <a:p>
            <a:r>
              <a:rPr kumimoji="1" lang="ja-JP" altLang="en-US" dirty="0" smtClean="0"/>
              <a:t>小</a:t>
            </a:r>
            <a:endParaRPr kumimoji="1" lang="ja-JP" altLang="en-US" dirty="0"/>
          </a:p>
        </p:txBody>
      </p:sp>
      <p:sp>
        <p:nvSpPr>
          <p:cNvPr id="20" name="テキスト ボックス 19"/>
          <p:cNvSpPr txBox="1"/>
          <p:nvPr/>
        </p:nvSpPr>
        <p:spPr>
          <a:xfrm>
            <a:off x="495855" y="5280301"/>
            <a:ext cx="461665" cy="779840"/>
          </a:xfrm>
          <a:prstGeom prst="rect">
            <a:avLst/>
          </a:prstGeom>
          <a:noFill/>
        </p:spPr>
        <p:txBody>
          <a:bodyPr vert="eaVert" wrap="square" rtlCol="0">
            <a:spAutoFit/>
          </a:bodyPr>
          <a:lstStyle/>
          <a:p>
            <a:r>
              <a:rPr kumimoji="1" lang="ja-JP" altLang="en-US" dirty="0" smtClean="0"/>
              <a:t>大</a:t>
            </a:r>
            <a:endParaRPr kumimoji="1" lang="ja-JP" altLang="en-US" dirty="0"/>
          </a:p>
        </p:txBody>
      </p:sp>
      <p:cxnSp>
        <p:nvCxnSpPr>
          <p:cNvPr id="22" name="直線矢印コネクタ 21"/>
          <p:cNvCxnSpPr>
            <a:stCxn id="5" idx="2"/>
            <a:endCxn id="6" idx="0"/>
          </p:cNvCxnSpPr>
          <p:nvPr/>
        </p:nvCxnSpPr>
        <p:spPr>
          <a:xfrm>
            <a:off x="2519084" y="2343313"/>
            <a:ext cx="4122" cy="4231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直線矢印コネクタ 23"/>
          <p:cNvCxnSpPr>
            <a:stCxn id="5" idx="3"/>
            <a:endCxn id="7" idx="0"/>
          </p:cNvCxnSpPr>
          <p:nvPr/>
        </p:nvCxnSpPr>
        <p:spPr>
          <a:xfrm>
            <a:off x="3039036" y="2158647"/>
            <a:ext cx="2208457" cy="15015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直線矢印コネクタ 25"/>
          <p:cNvCxnSpPr>
            <a:stCxn id="5" idx="3"/>
            <a:endCxn id="8" idx="0"/>
          </p:cNvCxnSpPr>
          <p:nvPr/>
        </p:nvCxnSpPr>
        <p:spPr>
          <a:xfrm>
            <a:off x="3039036" y="2158647"/>
            <a:ext cx="2226473" cy="23661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直線矢印コネクタ 31"/>
          <p:cNvCxnSpPr>
            <a:stCxn id="5" idx="3"/>
            <a:endCxn id="10" idx="0"/>
          </p:cNvCxnSpPr>
          <p:nvPr/>
        </p:nvCxnSpPr>
        <p:spPr>
          <a:xfrm>
            <a:off x="3039036" y="2158647"/>
            <a:ext cx="4030260" cy="13544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テキスト ボックス 33"/>
          <p:cNvSpPr txBox="1"/>
          <p:nvPr/>
        </p:nvSpPr>
        <p:spPr>
          <a:xfrm>
            <a:off x="1525198" y="2370338"/>
            <a:ext cx="1039905" cy="369332"/>
          </a:xfrm>
          <a:prstGeom prst="rect">
            <a:avLst/>
          </a:prstGeom>
          <a:noFill/>
        </p:spPr>
        <p:txBody>
          <a:bodyPr wrap="square" rtlCol="0">
            <a:spAutoFit/>
          </a:bodyPr>
          <a:lstStyle/>
          <a:p>
            <a:pPr algn="ctr"/>
            <a:r>
              <a:rPr lang="ja-JP" altLang="en-US" dirty="0" smtClean="0">
                <a:ln w="0"/>
                <a:effectLst>
                  <a:outerShdw blurRad="38100" dist="19050" dir="2700000" algn="tl" rotWithShape="0">
                    <a:schemeClr val="dk1">
                      <a:alpha val="40000"/>
                    </a:schemeClr>
                  </a:outerShdw>
                </a:effectLst>
              </a:rPr>
              <a:t>重要性</a:t>
            </a:r>
            <a:endParaRPr lang="en-US" altLang="ja-JP" dirty="0" smtClean="0">
              <a:ln w="0"/>
              <a:effectLst>
                <a:outerShdw blurRad="38100" dist="19050" dir="2700000" algn="tl" rotWithShape="0">
                  <a:schemeClr val="dk1">
                    <a:alpha val="40000"/>
                  </a:schemeClr>
                </a:outerShdw>
              </a:effectLst>
            </a:endParaRPr>
          </a:p>
        </p:txBody>
      </p:sp>
      <p:sp>
        <p:nvSpPr>
          <p:cNvPr id="35" name="テキスト ボックス 34"/>
          <p:cNvSpPr txBox="1"/>
          <p:nvPr/>
        </p:nvSpPr>
        <p:spPr>
          <a:xfrm>
            <a:off x="4866978" y="3250440"/>
            <a:ext cx="1426709" cy="369332"/>
          </a:xfrm>
          <a:prstGeom prst="rect">
            <a:avLst/>
          </a:prstGeom>
          <a:noFill/>
        </p:spPr>
        <p:txBody>
          <a:bodyPr wrap="square" rtlCol="0">
            <a:spAutoFit/>
          </a:bodyPr>
          <a:lstStyle/>
          <a:p>
            <a:pPr algn="ctr"/>
            <a:r>
              <a:rPr lang="ja-JP" altLang="en-US" dirty="0" smtClean="0">
                <a:ln w="0"/>
                <a:effectLst>
                  <a:outerShdw blurRad="38100" dist="19050" dir="2700000" algn="tl" rotWithShape="0">
                    <a:schemeClr val="dk1">
                      <a:alpha val="40000"/>
                    </a:schemeClr>
                  </a:outerShdw>
                </a:effectLst>
              </a:rPr>
              <a:t>主成分分析</a:t>
            </a:r>
            <a:endParaRPr lang="en-US" altLang="ja-JP" dirty="0" smtClean="0">
              <a:ln w="0"/>
              <a:effectLst>
                <a:outerShdw blurRad="38100" dist="19050" dir="2700000" algn="tl" rotWithShape="0">
                  <a:schemeClr val="dk1">
                    <a:alpha val="40000"/>
                  </a:schemeClr>
                </a:outerShdw>
              </a:effectLst>
            </a:endParaRPr>
          </a:p>
        </p:txBody>
      </p:sp>
      <p:sp>
        <p:nvSpPr>
          <p:cNvPr id="36" name="テキスト ボックス 35"/>
          <p:cNvSpPr txBox="1"/>
          <p:nvPr/>
        </p:nvSpPr>
        <p:spPr>
          <a:xfrm>
            <a:off x="3432264" y="3919797"/>
            <a:ext cx="1536792" cy="646331"/>
          </a:xfrm>
          <a:prstGeom prst="rect">
            <a:avLst/>
          </a:prstGeom>
          <a:noFill/>
        </p:spPr>
        <p:txBody>
          <a:bodyPr wrap="square" rtlCol="0">
            <a:spAutoFit/>
          </a:bodyPr>
          <a:lstStyle/>
          <a:p>
            <a:pPr algn="ctr"/>
            <a:r>
              <a:rPr lang="ja-JP" altLang="en-US" dirty="0" smtClean="0">
                <a:ln w="0"/>
                <a:effectLst>
                  <a:outerShdw blurRad="38100" dist="19050" dir="2700000" algn="tl" rotWithShape="0">
                    <a:schemeClr val="dk1">
                      <a:alpha val="40000"/>
                    </a:schemeClr>
                  </a:outerShdw>
                </a:effectLst>
              </a:rPr>
              <a:t>確率的</a:t>
            </a:r>
            <a:endParaRPr lang="en-US" altLang="ja-JP" dirty="0" smtClean="0">
              <a:ln w="0"/>
              <a:effectLst>
                <a:outerShdw blurRad="38100" dist="19050" dir="2700000" algn="tl" rotWithShape="0">
                  <a:schemeClr val="dk1">
                    <a:alpha val="40000"/>
                  </a:schemeClr>
                </a:outerShdw>
              </a:effectLst>
            </a:endParaRPr>
          </a:p>
          <a:p>
            <a:pPr algn="ctr"/>
            <a:r>
              <a:rPr lang="ja-JP" altLang="en-US" dirty="0" smtClean="0">
                <a:ln w="0"/>
                <a:effectLst>
                  <a:outerShdw blurRad="38100" dist="19050" dir="2700000" algn="tl" rotWithShape="0">
                    <a:schemeClr val="dk1">
                      <a:alpha val="40000"/>
                    </a:schemeClr>
                  </a:outerShdw>
                </a:effectLst>
              </a:rPr>
              <a:t>トピック解析</a:t>
            </a:r>
            <a:endParaRPr lang="en-US" altLang="ja-JP" dirty="0" smtClean="0">
              <a:ln w="0"/>
              <a:effectLst>
                <a:outerShdw blurRad="38100" dist="19050" dir="2700000" algn="tl" rotWithShape="0">
                  <a:schemeClr val="dk1">
                    <a:alpha val="40000"/>
                  </a:schemeClr>
                </a:outerShdw>
              </a:effectLst>
            </a:endParaRPr>
          </a:p>
        </p:txBody>
      </p:sp>
      <p:sp>
        <p:nvSpPr>
          <p:cNvPr id="39" name="テキスト ボックス 38"/>
          <p:cNvSpPr txBox="1"/>
          <p:nvPr/>
        </p:nvSpPr>
        <p:spPr>
          <a:xfrm>
            <a:off x="4700919" y="1964253"/>
            <a:ext cx="1849350"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ja-JP" altLang="en-US" dirty="0" smtClean="0"/>
              <a:t>セマンティクス</a:t>
            </a:r>
            <a:endParaRPr lang="en-US" altLang="ja-JP" dirty="0" smtClean="0"/>
          </a:p>
        </p:txBody>
      </p:sp>
      <p:sp>
        <p:nvSpPr>
          <p:cNvPr id="46" name="テキスト ボックス 45"/>
          <p:cNvSpPr txBox="1"/>
          <p:nvPr/>
        </p:nvSpPr>
        <p:spPr>
          <a:xfrm>
            <a:off x="6194130" y="3020708"/>
            <a:ext cx="1426709" cy="369332"/>
          </a:xfrm>
          <a:prstGeom prst="rect">
            <a:avLst/>
          </a:prstGeom>
          <a:noFill/>
        </p:spPr>
        <p:txBody>
          <a:bodyPr wrap="square" rtlCol="0">
            <a:spAutoFit/>
          </a:bodyPr>
          <a:lstStyle/>
          <a:p>
            <a:pPr algn="ctr"/>
            <a:r>
              <a:rPr lang="ja-JP" altLang="en-US" dirty="0" smtClean="0">
                <a:ln w="0"/>
                <a:effectLst>
                  <a:outerShdw blurRad="38100" dist="19050" dir="2700000" algn="tl" rotWithShape="0">
                    <a:schemeClr val="dk1">
                      <a:alpha val="40000"/>
                    </a:schemeClr>
                  </a:outerShdw>
                </a:effectLst>
              </a:rPr>
              <a:t>機械学習</a:t>
            </a:r>
            <a:endParaRPr lang="en-US" altLang="ja-JP" dirty="0" smtClean="0">
              <a:ln w="0"/>
              <a:effectLst>
                <a:outerShdw blurRad="38100" dist="19050" dir="2700000" algn="tl" rotWithShape="0">
                  <a:schemeClr val="dk1">
                    <a:alpha val="40000"/>
                  </a:schemeClr>
                </a:outerShdw>
              </a:effectLst>
            </a:endParaRPr>
          </a:p>
        </p:txBody>
      </p:sp>
      <p:sp>
        <p:nvSpPr>
          <p:cNvPr id="52" name="テキスト ボックス 51"/>
          <p:cNvSpPr txBox="1"/>
          <p:nvPr/>
        </p:nvSpPr>
        <p:spPr>
          <a:xfrm>
            <a:off x="1450731" y="5758962"/>
            <a:ext cx="6497515" cy="707886"/>
          </a:xfrm>
          <a:prstGeom prst="rect">
            <a:avLst/>
          </a:prstGeom>
          <a:noFill/>
        </p:spPr>
        <p:txBody>
          <a:bodyPr wrap="square" rtlCol="0">
            <a:spAutoFit/>
          </a:bodyPr>
          <a:lstStyle/>
          <a:p>
            <a:r>
              <a:rPr kumimoji="1" lang="en-US" altLang="ja-JP" sz="2000" dirty="0" smtClean="0">
                <a:latin typeface="+mn-lt"/>
                <a:ea typeface="+mj-ea"/>
              </a:rPr>
              <a:t>Doc2Vec</a:t>
            </a:r>
            <a:r>
              <a:rPr kumimoji="1" lang="ja-JP" altLang="en-US" sz="2000" dirty="0" smtClean="0">
                <a:latin typeface="+mn-lt"/>
                <a:ea typeface="+mj-ea"/>
              </a:rPr>
              <a:t> の時間的計算量は実験的に確認する必要性</a:t>
            </a:r>
            <a:endParaRPr kumimoji="1" lang="en-US" altLang="ja-JP" sz="2000" dirty="0" smtClean="0">
              <a:latin typeface="+mn-lt"/>
              <a:ea typeface="+mj-ea"/>
            </a:endParaRPr>
          </a:p>
          <a:p>
            <a:r>
              <a:rPr lang="ja-JP" altLang="en-US" sz="2000" dirty="0" smtClean="0">
                <a:latin typeface="+mn-lt"/>
                <a:ea typeface="+mj-ea"/>
              </a:rPr>
              <a:t>計算</a:t>
            </a:r>
            <a:r>
              <a:rPr lang="ja-JP" altLang="en-US" sz="2000" dirty="0">
                <a:latin typeface="+mn-lt"/>
                <a:ea typeface="+mj-ea"/>
              </a:rPr>
              <a:t>時間的</a:t>
            </a:r>
            <a:r>
              <a:rPr lang="ja-JP" altLang="en-US" sz="2000" dirty="0" smtClean="0">
                <a:latin typeface="+mn-lt"/>
                <a:ea typeface="+mj-ea"/>
              </a:rPr>
              <a:t>に </a:t>
            </a:r>
            <a:r>
              <a:rPr lang="en-US" altLang="ja-JP" sz="2000" dirty="0" err="1" smtClean="0">
                <a:latin typeface="+mn-lt"/>
                <a:ea typeface="+mj-ea"/>
              </a:rPr>
              <a:t>pLSA</a:t>
            </a:r>
            <a:r>
              <a:rPr lang="en-US" altLang="ja-JP" sz="2000" dirty="0" smtClean="0">
                <a:latin typeface="+mn-lt"/>
                <a:ea typeface="+mj-ea"/>
              </a:rPr>
              <a:t> </a:t>
            </a:r>
            <a:r>
              <a:rPr lang="ja-JP" altLang="en-US" sz="2000" dirty="0" smtClean="0">
                <a:latin typeface="+mn-lt"/>
                <a:ea typeface="+mj-ea"/>
              </a:rPr>
              <a:t>や </a:t>
            </a:r>
            <a:r>
              <a:rPr lang="en-US" altLang="ja-JP" sz="2000" dirty="0" smtClean="0">
                <a:latin typeface="+mn-lt"/>
                <a:ea typeface="+mj-ea"/>
              </a:rPr>
              <a:t>LSA </a:t>
            </a:r>
            <a:r>
              <a:rPr lang="ja-JP" altLang="en-US" sz="2000" dirty="0" smtClean="0">
                <a:latin typeface="+mn-lt"/>
                <a:ea typeface="+mj-ea"/>
              </a:rPr>
              <a:t>でも十分の可能性</a:t>
            </a:r>
            <a:endParaRPr kumimoji="1" lang="ja-JP" altLang="en-US" sz="2000" dirty="0">
              <a:latin typeface="+mn-lt"/>
              <a:ea typeface="+mj-ea"/>
            </a:endParaRPr>
          </a:p>
        </p:txBody>
      </p:sp>
      <p:sp>
        <p:nvSpPr>
          <p:cNvPr id="15" name="テキスト ボックス 14"/>
          <p:cNvSpPr txBox="1"/>
          <p:nvPr/>
        </p:nvSpPr>
        <p:spPr>
          <a:xfrm>
            <a:off x="5531541" y="1543765"/>
            <a:ext cx="1559962"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ja-JP" altLang="en-US" dirty="0" smtClean="0"/>
              <a:t>次元圧縮あり</a:t>
            </a:r>
            <a:endParaRPr lang="en-US" altLang="ja-JP" dirty="0" smtClean="0"/>
          </a:p>
        </p:txBody>
      </p:sp>
      <p:sp>
        <p:nvSpPr>
          <p:cNvPr id="38" name="テキスト ボックス 37"/>
          <p:cNvSpPr txBox="1"/>
          <p:nvPr/>
        </p:nvSpPr>
        <p:spPr>
          <a:xfrm>
            <a:off x="6557870" y="2359081"/>
            <a:ext cx="1039905"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dirty="0" smtClean="0"/>
              <a:t>順序性</a:t>
            </a:r>
            <a:endParaRPr lang="en-US" altLang="ja-JP" dirty="0" smtClean="0"/>
          </a:p>
        </p:txBody>
      </p:sp>
      <p:sp>
        <p:nvSpPr>
          <p:cNvPr id="7" name="テキスト ボックス 6"/>
          <p:cNvSpPr txBox="1"/>
          <p:nvPr/>
        </p:nvSpPr>
        <p:spPr>
          <a:xfrm>
            <a:off x="4727540" y="3660244"/>
            <a:ext cx="1039905"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altLang="ja-JP" dirty="0" smtClean="0"/>
              <a:t>LS</a:t>
            </a:r>
            <a:r>
              <a:rPr lang="en-US" altLang="ja-JP" dirty="0"/>
              <a:t>A</a:t>
            </a:r>
            <a:endParaRPr kumimoji="1" lang="ja-JP" altLang="en-US" dirty="0"/>
          </a:p>
        </p:txBody>
      </p:sp>
    </p:spTree>
    <p:extLst>
      <p:ext uri="{BB962C8B-B14F-4D97-AF65-F5344CB8AC3E}">
        <p14:creationId xmlns:p14="http://schemas.microsoft.com/office/powerpoint/2010/main" val="2738772734"/>
      </p:ext>
    </p:extLst>
  </p:cSld>
  <p:clrMapOvr>
    <a:masterClrMapping/>
  </p:clrMapOvr>
  <mc:AlternateContent xmlns:mc="http://schemas.openxmlformats.org/markup-compatibility/2006" xmlns:p14="http://schemas.microsoft.com/office/powerpoint/2010/main">
    <mc:Choice Requires="p14">
      <p:transition spd="slow" p14:dur="2000" advTm="33833"/>
    </mc:Choice>
    <mc:Fallback xmlns="">
      <p:transition spd="slow" advTm="33833"/>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Word Movers Distance</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45</a:t>
            </a:fld>
            <a:endParaRPr lang="en-US" altLang="ja-JP"/>
          </a:p>
        </p:txBody>
      </p:sp>
      <p:pic>
        <p:nvPicPr>
          <p:cNvPr id="3076" name="Picture 4" descr="https://hazm.at/mox/machine-learning/natural-language-processing/word-embedding/word-movers-distance/figure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17106" y="1600200"/>
            <a:ext cx="5709787"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4081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Earth Mover’s Distance</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46</a:t>
            </a:fld>
            <a:endParaRPr lang="en-US" altLang="ja-JP"/>
          </a:p>
        </p:txBody>
      </p:sp>
      <p:pic>
        <p:nvPicPr>
          <p:cNvPr id="3076" name="Picture 4" descr="ãearth mover's distanceãã®ç»åæ¤ç´¢çµæ"/>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3970" y="2250775"/>
            <a:ext cx="4756061" cy="3360949"/>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p:cNvSpPr txBox="1"/>
          <p:nvPr/>
        </p:nvSpPr>
        <p:spPr>
          <a:xfrm>
            <a:off x="1636310" y="5477728"/>
            <a:ext cx="5860268" cy="830997"/>
          </a:xfrm>
          <a:prstGeom prst="rect">
            <a:avLst/>
          </a:prstGeom>
          <a:noFill/>
        </p:spPr>
        <p:txBody>
          <a:bodyPr wrap="square" rtlCol="0">
            <a:spAutoFit/>
          </a:bodyPr>
          <a:lstStyle/>
          <a:p>
            <a:r>
              <a:rPr lang="en-US" altLang="ja-JP" sz="2400" dirty="0">
                <a:latin typeface="+mn-lt"/>
                <a:ea typeface="+mn-ea"/>
              </a:rPr>
              <a:t>EMD</a:t>
            </a:r>
            <a:r>
              <a:rPr lang="ja-JP" altLang="en-US" sz="2400" dirty="0">
                <a:latin typeface="+mn-lt"/>
                <a:ea typeface="+mn-ea"/>
              </a:rPr>
              <a:t>は特徴量と重みの</a:t>
            </a:r>
            <a:r>
              <a:rPr lang="ja-JP" altLang="en-US" sz="2400" dirty="0" smtClean="0">
                <a:latin typeface="+mn-lt"/>
                <a:ea typeface="+mn-ea"/>
              </a:rPr>
              <a:t>集合で与えられる</a:t>
            </a:r>
            <a:r>
              <a:rPr lang="en-US" altLang="ja-JP" sz="2400" dirty="0" smtClean="0">
                <a:latin typeface="+mn-lt"/>
                <a:ea typeface="+mn-ea"/>
              </a:rPr>
              <a:t/>
            </a:r>
            <a:br>
              <a:rPr lang="en-US" altLang="ja-JP" sz="2400" dirty="0" smtClean="0">
                <a:latin typeface="+mn-lt"/>
                <a:ea typeface="+mn-ea"/>
              </a:rPr>
            </a:br>
            <a:r>
              <a:rPr lang="ja-JP" altLang="en-US" sz="2400" dirty="0" smtClean="0">
                <a:latin typeface="+mn-lt"/>
                <a:ea typeface="+mn-ea"/>
              </a:rPr>
              <a:t>分布</a:t>
            </a:r>
            <a:r>
              <a:rPr lang="en-US" altLang="ja-JP" sz="2400" dirty="0">
                <a:latin typeface="+mn-lt"/>
                <a:ea typeface="+mn-ea"/>
              </a:rPr>
              <a:t>P</a:t>
            </a:r>
            <a:r>
              <a:rPr lang="ja-JP" altLang="en-US" sz="2400" dirty="0">
                <a:latin typeface="+mn-lt"/>
                <a:ea typeface="+mn-ea"/>
              </a:rPr>
              <a:t>と分布</a:t>
            </a:r>
            <a:r>
              <a:rPr lang="en-US" altLang="ja-JP" sz="2400" dirty="0">
                <a:latin typeface="+mn-lt"/>
                <a:ea typeface="+mn-ea"/>
              </a:rPr>
              <a:t>Q</a:t>
            </a:r>
            <a:r>
              <a:rPr lang="ja-JP" altLang="en-US" sz="2400" dirty="0">
                <a:latin typeface="+mn-lt"/>
                <a:ea typeface="+mn-ea"/>
              </a:rPr>
              <a:t>の間の距離</a:t>
            </a:r>
            <a:endParaRPr kumimoji="1" lang="ja-JP" altLang="en-US" sz="2400" dirty="0">
              <a:latin typeface="+mn-lt"/>
              <a:ea typeface="+mn-ea"/>
            </a:endParaRPr>
          </a:p>
        </p:txBody>
      </p:sp>
    </p:spTree>
    <p:extLst>
      <p:ext uri="{BB962C8B-B14F-4D97-AF65-F5344CB8AC3E}">
        <p14:creationId xmlns:p14="http://schemas.microsoft.com/office/powerpoint/2010/main" val="3777766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EMD</a:t>
            </a:r>
            <a:r>
              <a:rPr kumimoji="1" lang="ja-JP" altLang="en-US" dirty="0" smtClean="0"/>
              <a:t> と ユークリッド距離との違い</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47</a:t>
            </a:fld>
            <a:endParaRPr lang="en-US" altLang="ja-JP"/>
          </a:p>
        </p:txBody>
      </p:sp>
      <p:pic>
        <p:nvPicPr>
          <p:cNvPr id="4098" name="Picture 2" descr="https://openi.nlm.nih.gov/imgs/512/123/4367414/PMC4367414_sensors-15-04326f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1594" y="2484823"/>
            <a:ext cx="5789699" cy="2894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8840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今後の研究</a:t>
            </a:r>
            <a:r>
              <a:rPr lang="ja-JP" altLang="en-US" dirty="0"/>
              <a:t>計画</a:t>
            </a:r>
            <a:endParaRPr kumimoji="1" lang="ja-JP" altLang="en-US" dirty="0"/>
          </a:p>
        </p:txBody>
      </p:sp>
      <p:sp>
        <p:nvSpPr>
          <p:cNvPr id="3" name="コンテンツ プレースホルダー 2"/>
          <p:cNvSpPr>
            <a:spLocks noGrp="1"/>
          </p:cNvSpPr>
          <p:nvPr>
            <p:ph idx="1"/>
          </p:nvPr>
        </p:nvSpPr>
        <p:spPr>
          <a:xfrm>
            <a:off x="457200" y="1600201"/>
            <a:ext cx="8229600" cy="4621306"/>
          </a:xfrm>
        </p:spPr>
        <p:txBody>
          <a:bodyPr>
            <a:normAutofit fontScale="70000" lnSpcReduction="20000"/>
          </a:bodyPr>
          <a:lstStyle/>
          <a:p>
            <a:r>
              <a:rPr lang="ja-JP" altLang="en-US" dirty="0" smtClean="0"/>
              <a:t>評価実験の実施</a:t>
            </a:r>
            <a:endParaRPr lang="en-US" altLang="ja-JP" dirty="0" smtClean="0"/>
          </a:p>
          <a:p>
            <a:pPr lvl="1"/>
            <a:r>
              <a:rPr lang="ja-JP" altLang="en-US" dirty="0" smtClean="0"/>
              <a:t>様々なベクトル表現の比較調査</a:t>
            </a:r>
            <a:endParaRPr lang="en-US" altLang="ja-JP" dirty="0" smtClean="0"/>
          </a:p>
          <a:p>
            <a:pPr lvl="1"/>
            <a:r>
              <a:rPr lang="ja-JP" altLang="en-US" dirty="0"/>
              <a:t>コードクローン検出に</a:t>
            </a:r>
            <a:r>
              <a:rPr lang="ja-JP" altLang="en-US" dirty="0" smtClean="0"/>
              <a:t>おける有用なベクトル表現</a:t>
            </a:r>
            <a:endParaRPr lang="en-US" altLang="ja-JP" dirty="0" smtClean="0"/>
          </a:p>
          <a:p>
            <a:r>
              <a:rPr lang="ja-JP" altLang="en-US" dirty="0"/>
              <a:t>評価</a:t>
            </a:r>
            <a:r>
              <a:rPr lang="ja-JP" altLang="en-US" dirty="0" smtClean="0"/>
              <a:t>の観点</a:t>
            </a:r>
            <a:endParaRPr lang="en-US" altLang="ja-JP" dirty="0" smtClean="0"/>
          </a:p>
          <a:p>
            <a:pPr lvl="1"/>
            <a:r>
              <a:rPr lang="ja-JP" altLang="en-US" dirty="0" smtClean="0"/>
              <a:t>検出精度</a:t>
            </a:r>
            <a:endParaRPr lang="en-US" altLang="ja-JP" dirty="0" smtClean="0"/>
          </a:p>
          <a:p>
            <a:pPr lvl="1"/>
            <a:r>
              <a:rPr lang="ja-JP" altLang="en-US" dirty="0" smtClean="0"/>
              <a:t>検出時間</a:t>
            </a:r>
            <a:endParaRPr lang="en-US" altLang="ja-JP" dirty="0" smtClean="0"/>
          </a:p>
          <a:p>
            <a:r>
              <a:rPr lang="ja-JP" altLang="en-US" dirty="0" smtClean="0"/>
              <a:t>クローン</a:t>
            </a:r>
            <a:r>
              <a:rPr lang="ja-JP" altLang="en-US" dirty="0"/>
              <a:t>検出</a:t>
            </a:r>
            <a:r>
              <a:rPr lang="ja-JP" altLang="en-US" dirty="0" smtClean="0"/>
              <a:t>において精度が高いだけでなく</a:t>
            </a:r>
            <a:r>
              <a:rPr lang="en-US" altLang="ja-JP" dirty="0" smtClean="0"/>
              <a:t/>
            </a:r>
            <a:br>
              <a:rPr lang="en-US" altLang="ja-JP" dirty="0" smtClean="0"/>
            </a:br>
            <a:r>
              <a:rPr lang="ja-JP" altLang="en-US" dirty="0" smtClean="0"/>
              <a:t>高速であることも重要</a:t>
            </a:r>
            <a:endParaRPr lang="en-US" altLang="ja-JP" dirty="0" smtClean="0"/>
          </a:p>
          <a:p>
            <a:pPr lvl="1"/>
            <a:r>
              <a:rPr lang="ja-JP" altLang="en-US" dirty="0" smtClean="0"/>
              <a:t>使用例：コード修正時に検出（検出に時間かかる手法は使いにくい）</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48</a:t>
            </a:fld>
            <a:endParaRPr lang="en-US" altLang="ja-JP"/>
          </a:p>
        </p:txBody>
      </p:sp>
    </p:spTree>
    <p:extLst>
      <p:ext uri="{BB962C8B-B14F-4D97-AF65-F5344CB8AC3E}">
        <p14:creationId xmlns:p14="http://schemas.microsoft.com/office/powerpoint/2010/main" val="603268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評価実験 方針</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en-US" altLang="ja-JP" dirty="0" err="1" smtClean="0"/>
              <a:t>BigCloneBench</a:t>
            </a:r>
            <a:r>
              <a:rPr lang="en-US" altLang="ja-JP" dirty="0" smtClean="0"/>
              <a:t>[4] </a:t>
            </a:r>
            <a:r>
              <a:rPr lang="ja-JP" altLang="en-US" dirty="0" smtClean="0"/>
              <a:t>を用いた比較</a:t>
            </a:r>
            <a:endParaRPr lang="en-US" altLang="ja-JP" dirty="0" smtClean="0"/>
          </a:p>
          <a:p>
            <a:pPr lvl="1"/>
            <a:r>
              <a:rPr lang="en-US" altLang="ja-JP" dirty="0" err="1" smtClean="0"/>
              <a:t>BigCloneBench</a:t>
            </a:r>
            <a:endParaRPr lang="en-US" altLang="ja-JP" dirty="0" smtClean="0"/>
          </a:p>
          <a:p>
            <a:pPr lvl="2"/>
            <a:r>
              <a:rPr lang="ja-JP" altLang="en-US" dirty="0" smtClean="0"/>
              <a:t>コードクローンのベンチマーク（</a:t>
            </a:r>
            <a:r>
              <a:rPr lang="ja-JP" altLang="en-US" dirty="0"/>
              <a:t>タイプ</a:t>
            </a:r>
            <a:r>
              <a:rPr lang="ja-JP" altLang="en-US" dirty="0" smtClean="0"/>
              <a:t>１～４を含む）</a:t>
            </a:r>
            <a:endParaRPr lang="en-US" altLang="ja-JP" dirty="0"/>
          </a:p>
          <a:p>
            <a:pPr lvl="2"/>
            <a:r>
              <a:rPr lang="ja-JP" altLang="en-US" dirty="0" smtClean="0"/>
              <a:t>ビッグデータ（約 </a:t>
            </a:r>
            <a:r>
              <a:rPr lang="en-US" altLang="ja-JP" dirty="0" smtClean="0"/>
              <a:t>25,000 </a:t>
            </a:r>
            <a:r>
              <a:rPr lang="ja-JP" altLang="en-US" dirty="0" smtClean="0"/>
              <a:t>個の</a:t>
            </a:r>
            <a:r>
              <a:rPr lang="en-US" altLang="ja-JP" dirty="0" smtClean="0"/>
              <a:t>Java</a:t>
            </a:r>
            <a:r>
              <a:rPr lang="ja-JP" altLang="en-US" dirty="0" smtClean="0"/>
              <a:t>プロジェクト）</a:t>
            </a:r>
            <a:endParaRPr lang="en-US" altLang="ja-JP" dirty="0"/>
          </a:p>
          <a:p>
            <a:r>
              <a:rPr lang="ja-JP" altLang="en-US" dirty="0" smtClean="0"/>
              <a:t>検出精度を評価</a:t>
            </a:r>
            <a:endParaRPr lang="en-US" altLang="ja-JP" dirty="0" smtClean="0"/>
          </a:p>
          <a:p>
            <a:pPr lvl="1"/>
            <a:r>
              <a:rPr lang="ja-JP" altLang="en-US" dirty="0" smtClean="0"/>
              <a:t>再現率：検出の網羅性の指標</a:t>
            </a:r>
            <a:endParaRPr lang="en-US" altLang="ja-JP" dirty="0" smtClean="0"/>
          </a:p>
          <a:p>
            <a:pPr lvl="1"/>
            <a:r>
              <a:rPr lang="ja-JP" altLang="en-US" dirty="0" smtClean="0"/>
              <a:t>適合率：検出の正確性の指標</a:t>
            </a:r>
            <a:endParaRPr lang="en-US" altLang="ja-JP" dirty="0" smtClean="0"/>
          </a:p>
          <a:p>
            <a:r>
              <a:rPr lang="ja-JP" altLang="en-US" dirty="0" smtClean="0"/>
              <a:t>検出時間を評価</a:t>
            </a:r>
            <a:endParaRPr lang="en-US" altLang="ja-JP" dirty="0" smtClean="0"/>
          </a:p>
          <a:p>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49</a:t>
            </a:fld>
            <a:endParaRPr lang="en-US" altLang="ja-JP"/>
          </a:p>
        </p:txBody>
      </p:sp>
      <p:sp>
        <p:nvSpPr>
          <p:cNvPr id="6" name="テキスト ボックス 5"/>
          <p:cNvSpPr txBox="1"/>
          <p:nvPr/>
        </p:nvSpPr>
        <p:spPr>
          <a:xfrm>
            <a:off x="1111625" y="6166334"/>
            <a:ext cx="7148748" cy="45442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[4] </a:t>
            </a:r>
            <a:r>
              <a:rPr lang="en-US" altLang="ja-JP" sz="1200" dirty="0" err="1">
                <a:solidFill>
                  <a:schemeClr val="tx1">
                    <a:lumMod val="75000"/>
                    <a:lumOff val="25000"/>
                  </a:schemeClr>
                </a:solidFill>
              </a:rPr>
              <a:t>J.Svajlenko</a:t>
            </a:r>
            <a:r>
              <a:rPr lang="en-US" altLang="ja-JP" sz="1200" dirty="0">
                <a:solidFill>
                  <a:schemeClr val="tx1">
                    <a:lumMod val="75000"/>
                    <a:lumOff val="25000"/>
                  </a:schemeClr>
                </a:solidFill>
              </a:rPr>
              <a:t> et. al., "Towards a big data curated benchmark of inter-project code clones." Proceedings of the 2014 IEEE International Conference on Software Maintenance and Evolution, pp. 476-480, 2014.</a:t>
            </a:r>
          </a:p>
        </p:txBody>
      </p:sp>
    </p:spTree>
    <p:extLst>
      <p:ext uri="{BB962C8B-B14F-4D97-AF65-F5344CB8AC3E}">
        <p14:creationId xmlns:p14="http://schemas.microsoft.com/office/powerpoint/2010/main" val="1047285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関数クローン検出法</a:t>
            </a:r>
            <a:r>
              <a:rPr lang="en-US" altLang="ja-JP" dirty="0" smtClean="0"/>
              <a:t>[3]</a:t>
            </a:r>
            <a:endParaRPr kumimoji="1" lang="ja-JP" altLang="en-US" sz="2800" baseline="-25000" dirty="0"/>
          </a:p>
        </p:txBody>
      </p:sp>
      <p:sp>
        <p:nvSpPr>
          <p:cNvPr id="3" name="コンテンツ プレースホルダー 2"/>
          <p:cNvSpPr>
            <a:spLocks noGrp="1"/>
          </p:cNvSpPr>
          <p:nvPr>
            <p:ph idx="1"/>
          </p:nvPr>
        </p:nvSpPr>
        <p:spPr>
          <a:xfrm>
            <a:off x="457199" y="1600201"/>
            <a:ext cx="8218489" cy="4630270"/>
          </a:xfrm>
        </p:spPr>
        <p:txBody>
          <a:bodyPr>
            <a:normAutofit/>
          </a:bodyPr>
          <a:lstStyle/>
          <a:p>
            <a:pPr marL="0" indent="0">
              <a:buNone/>
            </a:pPr>
            <a:r>
              <a:rPr lang="en-US" altLang="ja-JP" sz="3200" dirty="0" smtClean="0"/>
              <a:t>TF-IDF</a:t>
            </a:r>
            <a:r>
              <a:rPr lang="ja-JP" altLang="en-US" sz="3200" dirty="0" smtClean="0"/>
              <a:t>を用いた関数クローン検出法</a:t>
            </a:r>
            <a:endParaRPr lang="en-US" altLang="ja-JP" sz="3200" dirty="0" smtClean="0"/>
          </a:p>
          <a:p>
            <a:pPr lvl="1"/>
            <a:r>
              <a:rPr lang="ja-JP" altLang="en-US" sz="2800" dirty="0" smtClean="0"/>
              <a:t>情報検索技術の一種である</a:t>
            </a:r>
            <a:r>
              <a:rPr lang="en-US" altLang="ja-JP" sz="2800" dirty="0" smtClean="0"/>
              <a:t/>
            </a:r>
            <a:br>
              <a:rPr lang="en-US" altLang="ja-JP" sz="2800" dirty="0" smtClean="0"/>
            </a:br>
            <a:r>
              <a:rPr lang="en-US" altLang="ja-JP" sz="2800" dirty="0" smtClean="0"/>
              <a:t>TF-IDF</a:t>
            </a:r>
            <a:r>
              <a:rPr lang="ja-JP" altLang="en-US" sz="2800" dirty="0" smtClean="0"/>
              <a:t>を用いて関数をベクトル化</a:t>
            </a:r>
            <a:endParaRPr lang="en-US" altLang="ja-JP" sz="2800" dirty="0" smtClean="0"/>
          </a:p>
          <a:p>
            <a:pPr lvl="2"/>
            <a:r>
              <a:rPr lang="ja-JP" altLang="en-US" sz="2400" dirty="0" smtClean="0"/>
              <a:t>情報検索技術：意味的に類似した文書を検索</a:t>
            </a:r>
            <a:endParaRPr lang="en-US" altLang="ja-JP" sz="2400" dirty="0" smtClean="0"/>
          </a:p>
          <a:p>
            <a:pPr lvl="2"/>
            <a:r>
              <a:rPr lang="ja-JP" altLang="en-US" sz="2400" dirty="0" smtClean="0"/>
              <a:t>オープンソース</a:t>
            </a:r>
            <a:r>
              <a:rPr lang="ja-JP" altLang="en-US" sz="2400" dirty="0"/>
              <a:t>ソフトウェア</a:t>
            </a:r>
            <a:r>
              <a:rPr lang="ja-JP" altLang="en-US" sz="2400" dirty="0" smtClean="0"/>
              <a:t>において</a:t>
            </a:r>
            <a:r>
              <a:rPr lang="en-US" altLang="ja-JP" sz="2400" dirty="0"/>
              <a:t/>
            </a:r>
            <a:br>
              <a:rPr lang="en-US" altLang="ja-JP" sz="2400" dirty="0"/>
            </a:br>
            <a:r>
              <a:rPr lang="ja-JP" altLang="en-US" sz="2400" dirty="0" smtClean="0"/>
              <a:t>構文上差異のあるコードクローンを検出可能</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
        <p:nvSpPr>
          <p:cNvPr id="5" name="テキスト ボックス 4"/>
          <p:cNvSpPr txBox="1"/>
          <p:nvPr/>
        </p:nvSpPr>
        <p:spPr>
          <a:xfrm>
            <a:off x="1647801" y="5999600"/>
            <a:ext cx="6361234" cy="454426"/>
          </a:xfrm>
          <a:prstGeom prst="rect">
            <a:avLst/>
          </a:prstGeom>
          <a:solidFill>
            <a:schemeClr val="bg1">
              <a:lumMod val="95000"/>
            </a:schemeClr>
          </a:solidFill>
          <a:ln w="6350">
            <a:noFill/>
          </a:ln>
        </p:spPr>
        <p:style>
          <a:lnRef idx="2">
            <a:schemeClr val="accent1"/>
          </a:lnRef>
          <a:fillRef idx="1">
            <a:schemeClr val="lt1"/>
          </a:fillRef>
          <a:effectRef idx="0">
            <a:schemeClr val="accent1"/>
          </a:effectRef>
          <a:fontRef idx="minor">
            <a:schemeClr val="dk1"/>
          </a:fontRef>
        </p:style>
        <p:txBody>
          <a:bodyPr wrap="square" rtlCol="0">
            <a:noAutofit/>
          </a:bodyPr>
          <a:lstStyle/>
          <a:p>
            <a:r>
              <a:rPr lang="en-US" altLang="ja-JP" sz="1200" dirty="0" smtClean="0">
                <a:solidFill>
                  <a:schemeClr val="tx1">
                    <a:lumMod val="75000"/>
                    <a:lumOff val="25000"/>
                  </a:schemeClr>
                </a:solidFill>
              </a:rPr>
              <a:t>[3] </a:t>
            </a:r>
            <a:r>
              <a:rPr lang="ja-JP" altLang="en-US" sz="1200" dirty="0" smtClean="0">
                <a:solidFill>
                  <a:schemeClr val="tx1">
                    <a:lumMod val="75000"/>
                    <a:lumOff val="25000"/>
                  </a:schemeClr>
                </a:solidFill>
              </a:rPr>
              <a:t>山中</a:t>
            </a:r>
            <a:r>
              <a:rPr lang="ja-JP" altLang="en-US" sz="1200" dirty="0">
                <a:solidFill>
                  <a:schemeClr val="tx1">
                    <a:lumMod val="75000"/>
                    <a:lumOff val="25000"/>
                  </a:schemeClr>
                </a:solidFill>
              </a:rPr>
              <a:t>裕樹</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崔恩瀞</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吉田則裕</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井上克郎</a:t>
            </a:r>
            <a:r>
              <a:rPr lang="en-US" altLang="ja-JP" sz="1200" dirty="0">
                <a:solidFill>
                  <a:schemeClr val="tx1">
                    <a:lumMod val="75000"/>
                    <a:lumOff val="25000"/>
                  </a:schemeClr>
                </a:solidFill>
              </a:rPr>
              <a:t>. </a:t>
            </a:r>
            <a:r>
              <a:rPr lang="ja-JP" altLang="en-US" sz="1200" dirty="0">
                <a:solidFill>
                  <a:schemeClr val="tx1">
                    <a:lumMod val="75000"/>
                    <a:lumOff val="25000"/>
                  </a:schemeClr>
                </a:solidFill>
              </a:rPr>
              <a:t>情報検索技術に基づく高速な関数クローン検出</a:t>
            </a:r>
            <a:r>
              <a:rPr lang="en-US" altLang="ja-JP" sz="1200" dirty="0">
                <a:solidFill>
                  <a:schemeClr val="tx1">
                    <a:lumMod val="75000"/>
                    <a:lumOff val="25000"/>
                  </a:schemeClr>
                </a:solidFill>
              </a:rPr>
              <a:t>.</a:t>
            </a:r>
            <a:r>
              <a:rPr lang="ja-JP" altLang="en-US" sz="1200" dirty="0">
                <a:solidFill>
                  <a:schemeClr val="tx1">
                    <a:lumMod val="75000"/>
                    <a:lumOff val="25000"/>
                  </a:schemeClr>
                </a:solidFill>
              </a:rPr>
              <a:t>情報処理学会論文誌</a:t>
            </a:r>
            <a:r>
              <a:rPr lang="en-US" altLang="ja-JP" sz="1200" dirty="0">
                <a:solidFill>
                  <a:schemeClr val="tx1">
                    <a:lumMod val="75000"/>
                    <a:lumOff val="25000"/>
                  </a:schemeClr>
                </a:solidFill>
              </a:rPr>
              <a:t>, Vol. 55, No. 10, pp. 2245–2255, 2014.</a:t>
            </a:r>
          </a:p>
        </p:txBody>
      </p:sp>
    </p:spTree>
    <p:extLst>
      <p:ext uri="{BB962C8B-B14F-4D97-AF65-F5344CB8AC3E}">
        <p14:creationId xmlns:p14="http://schemas.microsoft.com/office/powerpoint/2010/main" val="2076702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再現率・適合率</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再現率 ＝ </a:t>
                </a:r>
                <a14:m>
                  <m:oMath xmlns:m="http://schemas.openxmlformats.org/officeDocument/2006/math">
                    <m:f>
                      <m:fPr>
                        <m:ctrlPr>
                          <a:rPr lang="en-US" altLang="ja-JP" sz="2000" i="1">
                            <a:latin typeface="Cambria Math" panose="02040503050406030204" pitchFamily="18" charset="0"/>
                          </a:rPr>
                        </m:ctrlPr>
                      </m:fPr>
                      <m:num>
                        <m:r>
                          <a:rPr lang="en-US" altLang="ja-JP" sz="2000" b="0" i="1" smtClean="0">
                            <a:latin typeface="Cambria Math" panose="02040503050406030204" pitchFamily="18" charset="0"/>
                          </a:rPr>
                          <m:t>|</m:t>
                        </m:r>
                        <m:r>
                          <a:rPr lang="ja-JP" altLang="en-US" sz="2000" i="1" smtClean="0">
                            <a:latin typeface="Cambria Math" panose="02040503050406030204" pitchFamily="18" charset="0"/>
                          </a:rPr>
                          <m:t>正解</m:t>
                        </m:r>
                        <m:r>
                          <a:rPr lang="ja-JP" altLang="en-US" sz="2000" i="1">
                            <a:latin typeface="Cambria Math" panose="02040503050406030204" pitchFamily="18" charset="0"/>
                          </a:rPr>
                          <m:t>クローン</m:t>
                        </m:r>
                        <m:r>
                          <a:rPr lang="ja-JP" altLang="en-US" sz="2000" i="1" smtClean="0">
                            <a:latin typeface="Cambria Math" panose="02040503050406030204" pitchFamily="18" charset="0"/>
                          </a:rPr>
                          <m:t>集合</m:t>
                        </m:r>
                        <m:r>
                          <a:rPr lang="ja-JP" altLang="en-US" sz="2000" i="1">
                            <a:latin typeface="Cambria Math" panose="02040503050406030204" pitchFamily="18" charset="0"/>
                          </a:rPr>
                          <m:t> </m:t>
                        </m:r>
                        <m:nary>
                          <m:naryPr>
                            <m:chr m:val="⋂"/>
                            <m:subHide m:val="on"/>
                            <m:supHide m:val="on"/>
                            <m:ctrlPr>
                              <a:rPr lang="ja-JP" altLang="en-US" sz="2000" i="1" smtClean="0">
                                <a:latin typeface="Cambria Math" panose="02040503050406030204" pitchFamily="18" charset="0"/>
                              </a:rPr>
                            </m:ctrlPr>
                          </m:naryPr>
                          <m:sub/>
                          <m:sup/>
                          <m:e>
                            <m:r>
                              <a:rPr lang="ja-JP" altLang="en-US" sz="2000" i="1" smtClean="0">
                                <a:latin typeface="Cambria Math" panose="02040503050406030204" pitchFamily="18" charset="0"/>
                              </a:rPr>
                              <m:t>検出</m:t>
                            </m:r>
                            <m:r>
                              <a:rPr lang="ja-JP" altLang="en-US" sz="2000" i="1">
                                <a:latin typeface="Cambria Math" panose="02040503050406030204" pitchFamily="18" charset="0"/>
                              </a:rPr>
                              <m:t>クローン</m:t>
                            </m:r>
                            <m:r>
                              <a:rPr lang="ja-JP" altLang="en-US" sz="2000" i="1" smtClean="0">
                                <a:latin typeface="Cambria Math" panose="02040503050406030204" pitchFamily="18" charset="0"/>
                              </a:rPr>
                              <m:t>集合</m:t>
                            </m:r>
                          </m:e>
                        </m:nary>
                        <m:r>
                          <a:rPr lang="en-US" altLang="ja-JP" sz="2000" b="0" i="1" smtClean="0">
                            <a:latin typeface="Cambria Math" panose="02040503050406030204" pitchFamily="18" charset="0"/>
                          </a:rPr>
                          <m:t>|</m:t>
                        </m:r>
                      </m:num>
                      <m:den>
                        <m:r>
                          <a:rPr lang="en-US" altLang="ja-JP" sz="2000" b="0" i="1" smtClean="0">
                            <a:latin typeface="Cambria Math" panose="02040503050406030204" pitchFamily="18" charset="0"/>
                          </a:rPr>
                          <m:t>|</m:t>
                        </m:r>
                        <m:r>
                          <a:rPr lang="ja-JP" altLang="en-US" sz="2000" i="1">
                            <a:latin typeface="Cambria Math" panose="02040503050406030204" pitchFamily="18" charset="0"/>
                          </a:rPr>
                          <m:t>正解クローン集合</m:t>
                        </m:r>
                        <m:r>
                          <a:rPr lang="en-US" altLang="ja-JP" sz="2000" b="0" i="1" smtClean="0">
                            <a:latin typeface="Cambria Math" panose="02040503050406030204" pitchFamily="18" charset="0"/>
                          </a:rPr>
                          <m:t>|</m:t>
                        </m:r>
                      </m:den>
                    </m:f>
                  </m:oMath>
                </a14:m>
                <a:r>
                  <a:rPr lang="ja-JP" altLang="en-US" dirty="0" smtClean="0"/>
                  <a:t> ＝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𝐵</m:t>
                        </m:r>
                      </m:num>
                      <m:den>
                        <m:r>
                          <a:rPr lang="en-US" altLang="ja-JP" i="1">
                            <a:latin typeface="Cambria Math" panose="02040503050406030204" pitchFamily="18" charset="0"/>
                          </a:rPr>
                          <m:t>𝐵</m:t>
                        </m:r>
                        <m:r>
                          <a:rPr lang="en-US" altLang="ja-JP" b="0" i="1" smtClean="0">
                            <a:latin typeface="Cambria Math" panose="02040503050406030204" pitchFamily="18" charset="0"/>
                          </a:rPr>
                          <m:t>+</m:t>
                        </m:r>
                        <m:r>
                          <a:rPr lang="en-US" altLang="ja-JP" b="0" i="1" smtClean="0">
                            <a:latin typeface="Cambria Math" panose="02040503050406030204" pitchFamily="18" charset="0"/>
                          </a:rPr>
                          <m:t>𝐶</m:t>
                        </m:r>
                      </m:den>
                    </m:f>
                  </m:oMath>
                </a14:m>
                <a:endParaRPr lang="en-US" altLang="ja-JP" dirty="0" smtClean="0"/>
              </a:p>
              <a:p>
                <a:r>
                  <a:rPr kumimoji="1" lang="ja-JP" altLang="en-US" dirty="0" smtClean="0"/>
                  <a:t>適合率 ＝ </a:t>
                </a:r>
                <a14:m>
                  <m:oMath xmlns:m="http://schemas.openxmlformats.org/officeDocument/2006/math">
                    <m:f>
                      <m:fPr>
                        <m:ctrlPr>
                          <a:rPr lang="en-US" altLang="ja-JP" sz="2000" i="1">
                            <a:latin typeface="Cambria Math" panose="02040503050406030204" pitchFamily="18" charset="0"/>
                          </a:rPr>
                        </m:ctrlPr>
                      </m:fPr>
                      <m:num>
                        <m:r>
                          <a:rPr lang="en-US" altLang="ja-JP" sz="2000" b="0" i="1" smtClean="0">
                            <a:latin typeface="Cambria Math" panose="02040503050406030204" pitchFamily="18" charset="0"/>
                          </a:rPr>
                          <m:t>|</m:t>
                        </m:r>
                        <m:r>
                          <a:rPr lang="ja-JP" altLang="en-US" sz="2000" i="1" smtClean="0">
                            <a:latin typeface="Cambria Math" panose="02040503050406030204" pitchFamily="18" charset="0"/>
                          </a:rPr>
                          <m:t>検出</m:t>
                        </m:r>
                        <m:r>
                          <a:rPr lang="ja-JP" altLang="en-US" sz="2000" i="1">
                            <a:latin typeface="Cambria Math" panose="02040503050406030204" pitchFamily="18" charset="0"/>
                          </a:rPr>
                          <m:t>クローン</m:t>
                        </m:r>
                        <m:r>
                          <a:rPr lang="ja-JP" altLang="en-US" sz="2000" i="1" smtClean="0">
                            <a:latin typeface="Cambria Math" panose="02040503050406030204" pitchFamily="18" charset="0"/>
                          </a:rPr>
                          <m:t>集合</m:t>
                        </m:r>
                        <m:r>
                          <a:rPr lang="ja-JP" altLang="en-US" sz="2000" i="1">
                            <a:latin typeface="Cambria Math" panose="02040503050406030204" pitchFamily="18" charset="0"/>
                          </a:rPr>
                          <m:t> </m:t>
                        </m:r>
                        <m:nary>
                          <m:naryPr>
                            <m:chr m:val="⋂"/>
                            <m:subHide m:val="on"/>
                            <m:supHide m:val="on"/>
                            <m:ctrlPr>
                              <a:rPr lang="ja-JP" altLang="en-US" sz="2000" i="1" smtClean="0">
                                <a:latin typeface="Cambria Math" panose="02040503050406030204" pitchFamily="18" charset="0"/>
                              </a:rPr>
                            </m:ctrlPr>
                          </m:naryPr>
                          <m:sub/>
                          <m:sup/>
                          <m:e>
                            <m:r>
                              <a:rPr lang="ja-JP" altLang="en-US" sz="2000" i="1">
                                <a:latin typeface="Cambria Math" panose="02040503050406030204" pitchFamily="18" charset="0"/>
                              </a:rPr>
                              <m:t>正解</m:t>
                            </m:r>
                            <m:r>
                              <a:rPr lang="ja-JP" altLang="en-US" sz="2000" i="1" smtClean="0">
                                <a:latin typeface="Cambria Math" panose="02040503050406030204" pitchFamily="18" charset="0"/>
                              </a:rPr>
                              <m:t>クローン</m:t>
                            </m:r>
                            <m:r>
                              <a:rPr lang="ja-JP" altLang="en-US" sz="2000" i="1">
                                <a:latin typeface="Cambria Math" panose="02040503050406030204" pitchFamily="18" charset="0"/>
                              </a:rPr>
                              <m:t>集合</m:t>
                            </m:r>
                          </m:e>
                        </m:nary>
                        <m:r>
                          <a:rPr lang="en-US" altLang="ja-JP" sz="2000" b="0" i="1" smtClean="0">
                            <a:latin typeface="Cambria Math" panose="02040503050406030204" pitchFamily="18" charset="0"/>
                          </a:rPr>
                          <m:t>|</m:t>
                        </m:r>
                      </m:num>
                      <m:den>
                        <m:r>
                          <a:rPr lang="en-US" altLang="ja-JP" sz="2000" b="0" i="1" smtClean="0">
                            <a:latin typeface="Cambria Math" panose="02040503050406030204" pitchFamily="18" charset="0"/>
                          </a:rPr>
                          <m:t>|</m:t>
                        </m:r>
                        <m:r>
                          <a:rPr lang="ja-JP" altLang="en-US" sz="2000" i="1">
                            <a:latin typeface="Cambria Math" panose="02040503050406030204" pitchFamily="18" charset="0"/>
                          </a:rPr>
                          <m:t>検出クローン集合</m:t>
                        </m:r>
                        <m:r>
                          <a:rPr lang="en-US" altLang="ja-JP" sz="2000" b="0" i="1" smtClean="0">
                            <a:latin typeface="Cambria Math" panose="02040503050406030204" pitchFamily="18" charset="0"/>
                          </a:rPr>
                          <m:t>|</m:t>
                        </m:r>
                      </m:den>
                    </m:f>
                  </m:oMath>
                </a14:m>
                <a:r>
                  <a:rPr kumimoji="1" lang="ja-JP" altLang="en-US" dirty="0" smtClean="0"/>
                  <a:t> ＝ </a:t>
                </a: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𝐵</m:t>
                        </m:r>
                      </m:num>
                      <m:den>
                        <m:r>
                          <a:rPr kumimoji="1" lang="en-US" altLang="ja-JP" b="0" i="1" smtClean="0">
                            <a:latin typeface="Cambria Math" panose="02040503050406030204" pitchFamily="18" charset="0"/>
                          </a:rPr>
                          <m:t>𝐴</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𝐵</m:t>
                        </m:r>
                      </m:den>
                    </m:f>
                  </m:oMath>
                </a14:m>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778" t="-121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50</a:t>
            </a:fld>
            <a:endParaRPr lang="en-US" altLang="ja-JP"/>
          </a:p>
        </p:txBody>
      </p:sp>
      <p:sp>
        <p:nvSpPr>
          <p:cNvPr id="5" name="正方形/長方形 4"/>
          <p:cNvSpPr/>
          <p:nvPr/>
        </p:nvSpPr>
        <p:spPr>
          <a:xfrm>
            <a:off x="1989260" y="3597336"/>
            <a:ext cx="5292969" cy="2620108"/>
          </a:xfrm>
          <a:prstGeom prst="rect">
            <a:avLst/>
          </a:prstGeom>
          <a:ln>
            <a:solidFill>
              <a:schemeClr val="accent4">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6" name="楕円 5"/>
          <p:cNvSpPr/>
          <p:nvPr/>
        </p:nvSpPr>
        <p:spPr>
          <a:xfrm>
            <a:off x="2967404" y="3842177"/>
            <a:ext cx="2092569" cy="1903779"/>
          </a:xfrm>
          <a:prstGeom prst="ellipse">
            <a:avLst/>
          </a:prstGeom>
          <a:noFill/>
          <a:ln>
            <a:solidFill>
              <a:srgbClr val="0070C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7" name="楕円 6"/>
          <p:cNvSpPr/>
          <p:nvPr/>
        </p:nvSpPr>
        <p:spPr>
          <a:xfrm>
            <a:off x="4234656" y="3842178"/>
            <a:ext cx="2092569" cy="1903779"/>
          </a:xfrm>
          <a:prstGeom prst="ellipse">
            <a:avLst/>
          </a:prstGeom>
          <a:noFill/>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5342486" y="5743853"/>
            <a:ext cx="1969477" cy="369332"/>
          </a:xfrm>
          <a:prstGeom prst="rect">
            <a:avLst/>
          </a:prstGeom>
          <a:noFill/>
        </p:spPr>
        <p:txBody>
          <a:bodyPr wrap="square" rtlCol="0">
            <a:spAutoFit/>
          </a:bodyPr>
          <a:lstStyle/>
          <a:p>
            <a:r>
              <a:rPr kumimoji="1" lang="ja-JP" altLang="en-US" dirty="0" smtClean="0">
                <a:solidFill>
                  <a:srgbClr val="C00000"/>
                </a:solidFill>
              </a:rPr>
              <a:t>正解クローン集合</a:t>
            </a:r>
            <a:endParaRPr kumimoji="1" lang="ja-JP" altLang="en-US" dirty="0">
              <a:solidFill>
                <a:srgbClr val="C00000"/>
              </a:solidFill>
            </a:endParaRPr>
          </a:p>
        </p:txBody>
      </p:sp>
      <p:sp>
        <p:nvSpPr>
          <p:cNvPr id="9" name="テキスト ボックス 8"/>
          <p:cNvSpPr txBox="1"/>
          <p:nvPr/>
        </p:nvSpPr>
        <p:spPr>
          <a:xfrm>
            <a:off x="2146484" y="5722510"/>
            <a:ext cx="1902495" cy="369332"/>
          </a:xfrm>
          <a:prstGeom prst="rect">
            <a:avLst/>
          </a:prstGeom>
          <a:noFill/>
        </p:spPr>
        <p:txBody>
          <a:bodyPr wrap="square" rtlCol="0">
            <a:spAutoFit/>
          </a:bodyPr>
          <a:lstStyle/>
          <a:p>
            <a:r>
              <a:rPr kumimoji="1" lang="ja-JP" altLang="en-US" dirty="0" smtClean="0">
                <a:solidFill>
                  <a:srgbClr val="0070C0"/>
                </a:solidFill>
              </a:rPr>
              <a:t>検出クローン集合</a:t>
            </a:r>
            <a:endParaRPr kumimoji="1" lang="ja-JP" altLang="en-US" dirty="0">
              <a:solidFill>
                <a:srgbClr val="0070C0"/>
              </a:solidFill>
            </a:endParaRPr>
          </a:p>
        </p:txBody>
      </p:sp>
      <p:sp>
        <p:nvSpPr>
          <p:cNvPr id="10" name="テキスト ボックス 9"/>
          <p:cNvSpPr txBox="1"/>
          <p:nvPr/>
        </p:nvSpPr>
        <p:spPr>
          <a:xfrm>
            <a:off x="3465329" y="4562183"/>
            <a:ext cx="769327" cy="461665"/>
          </a:xfrm>
          <a:prstGeom prst="rect">
            <a:avLst/>
          </a:prstGeom>
          <a:noFill/>
        </p:spPr>
        <p:txBody>
          <a:bodyPr wrap="square" rtlCol="0">
            <a:spAutoFit/>
          </a:bodyPr>
          <a:lstStyle/>
          <a:p>
            <a:r>
              <a:rPr kumimoji="1" lang="en-US" altLang="ja-JP" sz="2400" dirty="0" smtClean="0">
                <a:solidFill>
                  <a:schemeClr val="tx1">
                    <a:lumMod val="75000"/>
                    <a:lumOff val="25000"/>
                  </a:schemeClr>
                </a:solidFill>
              </a:rPr>
              <a:t>A</a:t>
            </a:r>
            <a:endParaRPr kumimoji="1" lang="ja-JP" altLang="en-US" sz="2400" dirty="0">
              <a:solidFill>
                <a:schemeClr val="tx1">
                  <a:lumMod val="75000"/>
                  <a:lumOff val="25000"/>
                </a:schemeClr>
              </a:solidFill>
            </a:endParaRPr>
          </a:p>
        </p:txBody>
      </p:sp>
      <p:sp>
        <p:nvSpPr>
          <p:cNvPr id="11" name="テキスト ボックス 10"/>
          <p:cNvSpPr txBox="1"/>
          <p:nvPr/>
        </p:nvSpPr>
        <p:spPr>
          <a:xfrm>
            <a:off x="4477959" y="4562183"/>
            <a:ext cx="769327" cy="461665"/>
          </a:xfrm>
          <a:prstGeom prst="rect">
            <a:avLst/>
          </a:prstGeom>
          <a:noFill/>
        </p:spPr>
        <p:txBody>
          <a:bodyPr wrap="square" rtlCol="0">
            <a:spAutoFit/>
          </a:bodyPr>
          <a:lstStyle/>
          <a:p>
            <a:r>
              <a:rPr lang="en-US" altLang="ja-JP" sz="2400" dirty="0">
                <a:solidFill>
                  <a:schemeClr val="tx1">
                    <a:lumMod val="75000"/>
                    <a:lumOff val="25000"/>
                  </a:schemeClr>
                </a:solidFill>
              </a:rPr>
              <a:t>B</a:t>
            </a:r>
            <a:endParaRPr kumimoji="1" lang="ja-JP" altLang="en-US" dirty="0">
              <a:solidFill>
                <a:schemeClr val="tx1">
                  <a:lumMod val="75000"/>
                  <a:lumOff val="25000"/>
                </a:schemeClr>
              </a:solidFill>
            </a:endParaRPr>
          </a:p>
        </p:txBody>
      </p:sp>
      <p:sp>
        <p:nvSpPr>
          <p:cNvPr id="12" name="テキスト ボックス 11"/>
          <p:cNvSpPr txBox="1"/>
          <p:nvPr/>
        </p:nvSpPr>
        <p:spPr>
          <a:xfrm>
            <a:off x="5496229" y="4562183"/>
            <a:ext cx="769327" cy="461665"/>
          </a:xfrm>
          <a:prstGeom prst="rect">
            <a:avLst/>
          </a:prstGeom>
          <a:noFill/>
        </p:spPr>
        <p:txBody>
          <a:bodyPr wrap="square" rtlCol="0">
            <a:spAutoFit/>
          </a:bodyPr>
          <a:lstStyle/>
          <a:p>
            <a:r>
              <a:rPr kumimoji="1" lang="en-US" altLang="ja-JP" sz="2400" dirty="0" smtClean="0">
                <a:solidFill>
                  <a:schemeClr val="tx1">
                    <a:lumMod val="75000"/>
                    <a:lumOff val="25000"/>
                  </a:schemeClr>
                </a:solidFill>
              </a:rPr>
              <a:t>C</a:t>
            </a:r>
            <a:endParaRPr kumimoji="1" lang="ja-JP" altLang="en-US" sz="2400" dirty="0">
              <a:solidFill>
                <a:schemeClr val="tx1">
                  <a:lumMod val="75000"/>
                  <a:lumOff val="25000"/>
                </a:schemeClr>
              </a:solidFill>
            </a:endParaRPr>
          </a:p>
        </p:txBody>
      </p:sp>
    </p:spTree>
    <p:extLst>
      <p:ext uri="{BB962C8B-B14F-4D97-AF65-F5344CB8AC3E}">
        <p14:creationId xmlns:p14="http://schemas.microsoft.com/office/powerpoint/2010/main" val="1911784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単語</a:t>
            </a:r>
            <a:r>
              <a:rPr lang="ja-JP" altLang="en-US" dirty="0" smtClean="0"/>
              <a:t>の重要度を与えたベクトル</a:t>
            </a:r>
            <a:endParaRPr kumimoji="1" lang="ja-JP" altLang="en-US" dirty="0"/>
          </a:p>
        </p:txBody>
      </p:sp>
      <p:sp>
        <p:nvSpPr>
          <p:cNvPr id="3" name="コンテンツ プレースホルダー 2"/>
          <p:cNvSpPr>
            <a:spLocks noGrp="1"/>
          </p:cNvSpPr>
          <p:nvPr>
            <p:ph idx="1"/>
          </p:nvPr>
        </p:nvSpPr>
        <p:spPr>
          <a:xfrm>
            <a:off x="457200" y="1600201"/>
            <a:ext cx="8229600" cy="2389093"/>
          </a:xfrm>
        </p:spPr>
        <p:txBody>
          <a:bodyPr>
            <a:normAutofit fontScale="92500" lnSpcReduction="20000"/>
          </a:bodyPr>
          <a:lstStyle/>
          <a:p>
            <a:r>
              <a:rPr lang="en-US" altLang="ja-JP" dirty="0" smtClean="0"/>
              <a:t>TF-IDF</a:t>
            </a:r>
          </a:p>
          <a:p>
            <a:r>
              <a:rPr lang="en-US" altLang="ja-JP" dirty="0" err="1" smtClean="0"/>
              <a:t>BoW</a:t>
            </a:r>
            <a:r>
              <a:rPr lang="ja-JP" altLang="en-US" dirty="0" smtClean="0"/>
              <a:t>に重要度を付与したベクトル表現</a:t>
            </a:r>
            <a:endParaRPr lang="en-US" altLang="ja-JP" dirty="0" smtClean="0"/>
          </a:p>
          <a:p>
            <a:r>
              <a:rPr lang="ja-JP" altLang="en-US" dirty="0"/>
              <a:t>逆文書</a:t>
            </a:r>
            <a:r>
              <a:rPr lang="ja-JP" altLang="en-US" dirty="0" smtClean="0"/>
              <a:t>頻度</a:t>
            </a:r>
            <a:endParaRPr lang="en-US" altLang="ja-JP" dirty="0" smtClean="0"/>
          </a:p>
          <a:p>
            <a:pPr lvl="1"/>
            <a:r>
              <a:rPr lang="ja-JP" altLang="en-US" dirty="0" smtClean="0"/>
              <a:t>単語の重要度を示す指標（頻出単語は重要性低い）</a:t>
            </a:r>
            <a:endParaRPr lang="en-US" altLang="ja-JP" dirty="0" smtClean="0"/>
          </a:p>
          <a:p>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51</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209056106"/>
              </p:ext>
            </p:extLst>
          </p:nvPr>
        </p:nvGraphicFramePr>
        <p:xfrm>
          <a:off x="457200" y="4017954"/>
          <a:ext cx="8355105" cy="2123440"/>
        </p:xfrm>
        <a:graphic>
          <a:graphicData uri="http://schemas.openxmlformats.org/drawingml/2006/table">
            <a:tbl>
              <a:tblPr firstRow="1" bandRow="1">
                <a:tableStyleId>{5940675A-B579-460E-94D1-54222C63F5DA}</a:tableStyleId>
              </a:tblPr>
              <a:tblGrid>
                <a:gridCol w="759555">
                  <a:extLst>
                    <a:ext uri="{9D8B030D-6E8A-4147-A177-3AD203B41FA5}">
                      <a16:colId xmlns:a16="http://schemas.microsoft.com/office/drawing/2014/main" val="1366997355"/>
                    </a:ext>
                  </a:extLst>
                </a:gridCol>
                <a:gridCol w="759555">
                  <a:extLst>
                    <a:ext uri="{9D8B030D-6E8A-4147-A177-3AD203B41FA5}">
                      <a16:colId xmlns:a16="http://schemas.microsoft.com/office/drawing/2014/main" val="3405678483"/>
                    </a:ext>
                  </a:extLst>
                </a:gridCol>
                <a:gridCol w="759555">
                  <a:extLst>
                    <a:ext uri="{9D8B030D-6E8A-4147-A177-3AD203B41FA5}">
                      <a16:colId xmlns:a16="http://schemas.microsoft.com/office/drawing/2014/main" val="2653451880"/>
                    </a:ext>
                  </a:extLst>
                </a:gridCol>
                <a:gridCol w="759555">
                  <a:extLst>
                    <a:ext uri="{9D8B030D-6E8A-4147-A177-3AD203B41FA5}">
                      <a16:colId xmlns:a16="http://schemas.microsoft.com/office/drawing/2014/main" val="3980860213"/>
                    </a:ext>
                  </a:extLst>
                </a:gridCol>
                <a:gridCol w="759555">
                  <a:extLst>
                    <a:ext uri="{9D8B030D-6E8A-4147-A177-3AD203B41FA5}">
                      <a16:colId xmlns:a16="http://schemas.microsoft.com/office/drawing/2014/main" val="3328012239"/>
                    </a:ext>
                  </a:extLst>
                </a:gridCol>
                <a:gridCol w="759555">
                  <a:extLst>
                    <a:ext uri="{9D8B030D-6E8A-4147-A177-3AD203B41FA5}">
                      <a16:colId xmlns:a16="http://schemas.microsoft.com/office/drawing/2014/main" val="1257275096"/>
                    </a:ext>
                  </a:extLst>
                </a:gridCol>
                <a:gridCol w="759555">
                  <a:extLst>
                    <a:ext uri="{9D8B030D-6E8A-4147-A177-3AD203B41FA5}">
                      <a16:colId xmlns:a16="http://schemas.microsoft.com/office/drawing/2014/main" val="893268303"/>
                    </a:ext>
                  </a:extLst>
                </a:gridCol>
                <a:gridCol w="759555">
                  <a:extLst>
                    <a:ext uri="{9D8B030D-6E8A-4147-A177-3AD203B41FA5}">
                      <a16:colId xmlns:a16="http://schemas.microsoft.com/office/drawing/2014/main" val="625900342"/>
                    </a:ext>
                  </a:extLst>
                </a:gridCol>
                <a:gridCol w="759555">
                  <a:extLst>
                    <a:ext uri="{9D8B030D-6E8A-4147-A177-3AD203B41FA5}">
                      <a16:colId xmlns:a16="http://schemas.microsoft.com/office/drawing/2014/main" val="2436786078"/>
                    </a:ext>
                  </a:extLst>
                </a:gridCol>
                <a:gridCol w="759555">
                  <a:extLst>
                    <a:ext uri="{9D8B030D-6E8A-4147-A177-3AD203B41FA5}">
                      <a16:colId xmlns:a16="http://schemas.microsoft.com/office/drawing/2014/main" val="1861799548"/>
                    </a:ext>
                  </a:extLst>
                </a:gridCol>
                <a:gridCol w="759555">
                  <a:extLst>
                    <a:ext uri="{9D8B030D-6E8A-4147-A177-3AD203B41FA5}">
                      <a16:colId xmlns:a16="http://schemas.microsoft.com/office/drawing/2014/main" val="817511051"/>
                    </a:ext>
                  </a:extLst>
                </a:gridCol>
              </a:tblGrid>
              <a:tr h="370840">
                <a:tc>
                  <a:txBody>
                    <a:bodyPr/>
                    <a:lstStyle/>
                    <a:p>
                      <a:pPr algn="ctr"/>
                      <a:r>
                        <a:rPr kumimoji="1" lang="en-US" altLang="ja-JP" dirty="0" err="1" smtClean="0"/>
                        <a:t>Idf</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0.18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0.48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0.18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0.48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0.18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0.18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0.48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0.48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0.48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0.48</a:t>
                      </a:r>
                      <a:endParaRPr kumimoji="1" lang="ja-JP" alt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6287548"/>
                  </a:ext>
                </a:extLst>
              </a:tr>
              <a:tr h="370840">
                <a:tc>
                  <a:txBody>
                    <a:bodyPr/>
                    <a:lstStyle/>
                    <a:p>
                      <a:pPr algn="ct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I</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Love</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Dogs</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Hate</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And</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Knitting</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Is</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My</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Hobby</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dirty="0" smtClean="0"/>
                        <a:t>passion</a:t>
                      </a:r>
                      <a:endParaRPr kumimoji="1" lang="ja-JP" alt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71274398"/>
                  </a:ext>
                </a:extLst>
              </a:tr>
              <a:tr h="370840">
                <a:tc>
                  <a:txBody>
                    <a:bodyPr/>
                    <a:lstStyle/>
                    <a:p>
                      <a:pPr algn="ctr"/>
                      <a:r>
                        <a:rPr kumimoji="1" lang="en-US" altLang="ja-JP" dirty="0" smtClean="0"/>
                        <a:t>Doc1</a:t>
                      </a: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r>
                        <a:rPr kumimoji="1" lang="en-US" altLang="ja-JP" dirty="0" smtClean="0"/>
                        <a:t>0.48</a:t>
                      </a: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3033136460"/>
                  </a:ext>
                </a:extLst>
              </a:tr>
              <a:tr h="370840">
                <a:tc>
                  <a:txBody>
                    <a:bodyPr/>
                    <a:lstStyle/>
                    <a:p>
                      <a:pPr algn="ctr"/>
                      <a:r>
                        <a:rPr kumimoji="1" lang="en-US" altLang="ja-JP" dirty="0" smtClean="0"/>
                        <a:t>Doc2</a:t>
                      </a: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r>
                        <a:rPr kumimoji="1" lang="en-US" altLang="ja-JP" dirty="0" smtClean="0"/>
                        <a:t>0.48</a:t>
                      </a: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23144973"/>
                  </a:ext>
                </a:extLst>
              </a:tr>
              <a:tr h="370840">
                <a:tc>
                  <a:txBody>
                    <a:bodyPr/>
                    <a:lstStyle/>
                    <a:p>
                      <a:pPr algn="ctr"/>
                      <a:r>
                        <a:rPr kumimoji="1" lang="en-US" altLang="ja-JP" dirty="0" smtClean="0"/>
                        <a:t>Doc3</a:t>
                      </a: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r>
                        <a:rPr kumimoji="1" lang="en-US" altLang="ja-JP" dirty="0" smtClean="0"/>
                        <a:t>0.18</a:t>
                      </a:r>
                      <a:endParaRPr kumimoji="1" lang="ja-JP" altLang="en-US" dirty="0"/>
                    </a:p>
                  </a:txBody>
                  <a:tcPr/>
                </a:tc>
                <a:tc>
                  <a:txBody>
                    <a:bodyPr/>
                    <a:lstStyle/>
                    <a:p>
                      <a:pPr algn="ctr"/>
                      <a:r>
                        <a:rPr kumimoji="1" lang="en-US" altLang="ja-JP" dirty="0" smtClean="0"/>
                        <a:t>0.48</a:t>
                      </a:r>
                      <a:endParaRPr kumimoji="1" lang="ja-JP" altLang="en-US" dirty="0"/>
                    </a:p>
                  </a:txBody>
                  <a:tcPr/>
                </a:tc>
                <a:tc>
                  <a:txBody>
                    <a:bodyPr/>
                    <a:lstStyle/>
                    <a:p>
                      <a:pPr algn="ctr"/>
                      <a:r>
                        <a:rPr kumimoji="1" lang="en-US" altLang="ja-JP" dirty="0" smtClean="0"/>
                        <a:t>0.95</a:t>
                      </a:r>
                      <a:endParaRPr kumimoji="1" lang="ja-JP" altLang="en-US" dirty="0"/>
                    </a:p>
                  </a:txBody>
                  <a:tcPr/>
                </a:tc>
                <a:tc>
                  <a:txBody>
                    <a:bodyPr/>
                    <a:lstStyle/>
                    <a:p>
                      <a:pPr algn="ctr"/>
                      <a:r>
                        <a:rPr kumimoji="1" lang="en-US" altLang="ja-JP" dirty="0" smtClean="0"/>
                        <a:t>0.48</a:t>
                      </a:r>
                      <a:endParaRPr kumimoji="1" lang="ja-JP" altLang="en-US" dirty="0"/>
                    </a:p>
                  </a:txBody>
                  <a:tcPr/>
                </a:tc>
                <a:tc>
                  <a:txBody>
                    <a:bodyPr/>
                    <a:lstStyle/>
                    <a:p>
                      <a:pPr algn="ctr"/>
                      <a:r>
                        <a:rPr kumimoji="1" lang="en-US" altLang="ja-JP" dirty="0" smtClean="0"/>
                        <a:t>0.48</a:t>
                      </a:r>
                      <a:endParaRPr kumimoji="1" lang="ja-JP" altLang="en-US" dirty="0"/>
                    </a:p>
                  </a:txBody>
                  <a:tcPr/>
                </a:tc>
                <a:extLst>
                  <a:ext uri="{0D108BD9-81ED-4DB2-BD59-A6C34878D82A}">
                    <a16:rowId xmlns:a16="http://schemas.microsoft.com/office/drawing/2014/main" val="3778813453"/>
                  </a:ext>
                </a:extLst>
              </a:tr>
            </a:tbl>
          </a:graphicData>
        </a:graphic>
      </p:graphicFrame>
    </p:spTree>
    <p:extLst>
      <p:ext uri="{BB962C8B-B14F-4D97-AF65-F5344CB8AC3E}">
        <p14:creationId xmlns:p14="http://schemas.microsoft.com/office/powerpoint/2010/main" val="2033745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次元圧縮を行うベクトル</a:t>
            </a:r>
            <a:endParaRPr kumimoji="1" lang="ja-JP" altLang="en-US" dirty="0"/>
          </a:p>
        </p:txBody>
      </p:sp>
      <p:sp>
        <p:nvSpPr>
          <p:cNvPr id="3" name="コンテンツ プレースホルダー 2"/>
          <p:cNvSpPr>
            <a:spLocks noGrp="1"/>
          </p:cNvSpPr>
          <p:nvPr>
            <p:ph idx="1"/>
          </p:nvPr>
        </p:nvSpPr>
        <p:spPr>
          <a:xfrm>
            <a:off x="457200" y="1600201"/>
            <a:ext cx="8229600" cy="3918711"/>
          </a:xfrm>
        </p:spPr>
        <p:txBody>
          <a:bodyPr>
            <a:normAutofit/>
          </a:bodyPr>
          <a:lstStyle/>
          <a:p>
            <a:r>
              <a:rPr lang="en-US" altLang="ja-JP" dirty="0" smtClean="0"/>
              <a:t>LSA	</a:t>
            </a:r>
            <a:r>
              <a:rPr lang="ja-JP" altLang="en-US" dirty="0"/>
              <a:t>主成分</a:t>
            </a:r>
            <a:r>
              <a:rPr lang="ja-JP" altLang="en-US" dirty="0" smtClean="0"/>
              <a:t>分析を用いて次元圧縮</a:t>
            </a:r>
            <a:endParaRPr lang="en-US" altLang="ja-JP" dirty="0" smtClean="0"/>
          </a:p>
          <a:p>
            <a:r>
              <a:rPr lang="en-US" altLang="ja-JP" dirty="0" err="1" smtClean="0"/>
              <a:t>pLSA</a:t>
            </a:r>
            <a:r>
              <a:rPr lang="en-US" altLang="ja-JP" dirty="0" smtClean="0"/>
              <a:t>	</a:t>
            </a:r>
            <a:r>
              <a:rPr lang="ja-JP" altLang="en-US" dirty="0" smtClean="0"/>
              <a:t>確率的テキスト生成モデル</a:t>
            </a:r>
            <a:endParaRPr lang="en-US" altLang="ja-JP" dirty="0" smtClean="0"/>
          </a:p>
          <a:p>
            <a:r>
              <a:rPr lang="en-US" altLang="ja-JP" dirty="0" smtClean="0"/>
              <a:t>LDA	</a:t>
            </a:r>
            <a:r>
              <a:rPr lang="ja-JP" altLang="en-US" dirty="0" err="1" smtClean="0"/>
              <a:t>ｐ</a:t>
            </a:r>
            <a:r>
              <a:rPr lang="en-US" altLang="ja-JP" dirty="0" smtClean="0"/>
              <a:t>LSA</a:t>
            </a:r>
            <a:r>
              <a:rPr lang="ja-JP" altLang="en-US" dirty="0" smtClean="0"/>
              <a:t>を未知の文書に対応</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52</a:t>
            </a:fld>
            <a:endParaRPr lang="en-US" altLang="ja-JP"/>
          </a:p>
        </p:txBody>
      </p:sp>
    </p:spTree>
    <p:extLst>
      <p:ext uri="{BB962C8B-B14F-4D97-AF65-F5344CB8AC3E}">
        <p14:creationId xmlns:p14="http://schemas.microsoft.com/office/powerpoint/2010/main" val="1117745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dirty="0" smtClean="0"/>
              <a:t>テキストマイニング</a:t>
            </a:r>
            <a:endParaRPr kumimoji="1" lang="ja-JP" altLang="en-US" sz="4400" dirty="0"/>
          </a:p>
        </p:txBody>
      </p:sp>
      <p:sp>
        <p:nvSpPr>
          <p:cNvPr id="3" name="コンテンツ プレースホルダー 2"/>
          <p:cNvSpPr>
            <a:spLocks noGrp="1"/>
          </p:cNvSpPr>
          <p:nvPr>
            <p:ph idx="1"/>
          </p:nvPr>
        </p:nvSpPr>
        <p:spPr/>
        <p:txBody>
          <a:bodyPr/>
          <a:lstStyle/>
          <a:p>
            <a:r>
              <a:rPr lang="ja-JP" altLang="en-US" dirty="0" smtClean="0"/>
              <a:t>テキストマイニング</a:t>
            </a:r>
            <a:endParaRPr lang="en-US" altLang="ja-JP" dirty="0" smtClean="0"/>
          </a:p>
          <a:p>
            <a:pPr lvl="1"/>
            <a:r>
              <a:rPr lang="ja-JP" altLang="en-US" dirty="0" smtClean="0"/>
              <a:t>テキスト</a:t>
            </a:r>
            <a:r>
              <a:rPr kumimoji="1" lang="ja-JP" altLang="en-US" dirty="0" smtClean="0"/>
              <a:t>生成</a:t>
            </a:r>
            <a:endParaRPr kumimoji="1" lang="en-US" altLang="ja-JP" dirty="0" smtClean="0"/>
          </a:p>
          <a:p>
            <a:pPr lvl="1"/>
            <a:r>
              <a:rPr lang="ja-JP" altLang="en-US" dirty="0"/>
              <a:t>テキスト</a:t>
            </a:r>
            <a:r>
              <a:rPr lang="ja-JP" altLang="en-US" dirty="0" smtClean="0"/>
              <a:t>分類</a:t>
            </a:r>
            <a:endParaRPr lang="en-US" altLang="ja-JP" dirty="0" smtClean="0"/>
          </a:p>
          <a:p>
            <a:pPr lvl="1"/>
            <a:r>
              <a:rPr lang="ja-JP" altLang="en-US" dirty="0"/>
              <a:t>テキスト</a:t>
            </a:r>
            <a:r>
              <a:rPr kumimoji="1" lang="ja-JP" altLang="en-US" dirty="0" smtClean="0"/>
              <a:t>検索</a:t>
            </a:r>
            <a:endParaRPr kumimoji="1" lang="en-US" altLang="ja-JP" dirty="0" smtClean="0"/>
          </a:p>
          <a:p>
            <a:r>
              <a:rPr lang="ja-JP" altLang="en-US" dirty="0" smtClean="0"/>
              <a:t>トピック解析が必要</a:t>
            </a:r>
            <a:endParaRPr lang="en-US" altLang="ja-JP" dirty="0" smtClean="0"/>
          </a:p>
          <a:p>
            <a:pPr lvl="1"/>
            <a:r>
              <a:rPr kumimoji="1" lang="ja-JP" altLang="en-US" dirty="0" smtClean="0"/>
              <a:t>トピックとは</a:t>
            </a:r>
            <a:r>
              <a:rPr lang="ja-JP" altLang="en-US" dirty="0"/>
              <a:t>、</a:t>
            </a:r>
            <a:r>
              <a:rPr kumimoji="1" lang="ja-JP" altLang="en-US" dirty="0" smtClean="0"/>
              <a:t>テキストの内容を指す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53</a:t>
            </a:fld>
            <a:endParaRPr lang="en-US" altLang="ja-JP"/>
          </a:p>
        </p:txBody>
      </p:sp>
    </p:spTree>
    <p:extLst>
      <p:ext uri="{BB962C8B-B14F-4D97-AF65-F5344CB8AC3E}">
        <p14:creationId xmlns:p14="http://schemas.microsoft.com/office/powerpoint/2010/main" val="1025230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LDA </a:t>
            </a:r>
            <a:r>
              <a:rPr lang="en-US" altLang="ja-JP" dirty="0" smtClean="0"/>
              <a:t>(Latent </a:t>
            </a:r>
            <a:r>
              <a:rPr lang="en-US" altLang="ja-JP" dirty="0" err="1" smtClean="0"/>
              <a:t>Dirichlet</a:t>
            </a:r>
            <a:r>
              <a:rPr lang="en-US" altLang="ja-JP" dirty="0" smtClean="0"/>
              <a:t> Allocation</a:t>
            </a:r>
            <a:r>
              <a:rPr lang="en-US" altLang="ja-JP" dirty="0"/>
              <a:t>)</a:t>
            </a:r>
            <a:endParaRPr kumimoji="1" lang="ja-JP" altLang="en-US" dirty="0"/>
          </a:p>
        </p:txBody>
      </p:sp>
      <p:sp>
        <p:nvSpPr>
          <p:cNvPr id="3" name="コンテンツ プレースホルダー 2"/>
          <p:cNvSpPr>
            <a:spLocks noGrp="1"/>
          </p:cNvSpPr>
          <p:nvPr>
            <p:ph idx="1"/>
          </p:nvPr>
        </p:nvSpPr>
        <p:spPr>
          <a:xfrm>
            <a:off x="457200" y="1600201"/>
            <a:ext cx="8229600" cy="3918711"/>
          </a:xfrm>
        </p:spPr>
        <p:txBody>
          <a:bodyPr>
            <a:normAutofit/>
          </a:bodyPr>
          <a:lstStyle/>
          <a:p>
            <a:r>
              <a:rPr lang="ja-JP" altLang="en-US" dirty="0" smtClean="0"/>
              <a:t>ベイズ統計を用いてディレクレ分布を仮定したトピックモデルにより潜在的意味解析</a:t>
            </a:r>
            <a:endParaRPr lang="en-US" altLang="ja-JP" dirty="0" smtClean="0"/>
          </a:p>
          <a:p>
            <a:pPr lvl="1"/>
            <a:r>
              <a:rPr lang="en-US" altLang="ja-JP" dirty="0" err="1" smtClean="0"/>
              <a:t>pLSA</a:t>
            </a:r>
            <a:r>
              <a:rPr lang="ja-JP" altLang="en-US" dirty="0" smtClean="0"/>
              <a:t>と同じ発想</a:t>
            </a:r>
            <a:endParaRPr lang="en-US" altLang="ja-JP" dirty="0" smtClean="0"/>
          </a:p>
          <a:p>
            <a:pPr lvl="1"/>
            <a:r>
              <a:rPr lang="en-US" altLang="ja-JP" dirty="0" err="1" smtClean="0"/>
              <a:t>pLSA</a:t>
            </a:r>
            <a:r>
              <a:rPr lang="ja-JP" altLang="en-US" dirty="0" smtClean="0"/>
              <a:t>のトピック混合にベイズ統計を用いる</a:t>
            </a:r>
            <a:endParaRPr lang="en-US" altLang="ja-JP" dirty="0" smtClean="0"/>
          </a:p>
          <a:p>
            <a:r>
              <a:rPr lang="ja-JP" altLang="en-US" dirty="0" smtClean="0"/>
              <a:t>過学習を起こしにくい</a:t>
            </a:r>
            <a:endParaRPr lang="en-US" altLang="ja-JP" dirty="0" smtClean="0"/>
          </a:p>
          <a:p>
            <a:pPr lvl="1"/>
            <a:r>
              <a:rPr lang="ja-JP" altLang="en-US" dirty="0" smtClean="0"/>
              <a:t>新規文書に対応しやすい</a:t>
            </a:r>
            <a:endParaRPr lang="en-US" altLang="ja-JP" dirty="0" smtClean="0"/>
          </a:p>
          <a:p>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54</a:t>
            </a:fld>
            <a:endParaRPr lang="en-US" altLang="ja-JP"/>
          </a:p>
        </p:txBody>
      </p:sp>
    </p:spTree>
    <p:extLst>
      <p:ext uri="{BB962C8B-B14F-4D97-AF65-F5344CB8AC3E}">
        <p14:creationId xmlns:p14="http://schemas.microsoft.com/office/powerpoint/2010/main" val="27238332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lang="ja-JP" altLang="en-US" dirty="0"/>
              <a:t>手法</a:t>
            </a:r>
            <a:r>
              <a:rPr lang="ja-JP" altLang="en-US" dirty="0" smtClean="0"/>
              <a:t>の問題点１</a:t>
            </a:r>
            <a:endParaRPr kumimoji="1" lang="ja-JP" altLang="en-US" dirty="0"/>
          </a:p>
        </p:txBody>
      </p:sp>
      <p:sp>
        <p:nvSpPr>
          <p:cNvPr id="3" name="コンテンツ プレースホルダー 2"/>
          <p:cNvSpPr>
            <a:spLocks noGrp="1"/>
          </p:cNvSpPr>
          <p:nvPr>
            <p:ph idx="1"/>
          </p:nvPr>
        </p:nvSpPr>
        <p:spPr>
          <a:xfrm>
            <a:off x="457200" y="1600201"/>
            <a:ext cx="8229600" cy="3918711"/>
          </a:xfrm>
        </p:spPr>
        <p:txBody>
          <a:bodyPr>
            <a:normAutofit/>
          </a:bodyPr>
          <a:lstStyle/>
          <a:p>
            <a:r>
              <a:rPr lang="ja-JP" altLang="en-US" dirty="0" smtClean="0"/>
              <a:t>非常に高次元か</a:t>
            </a:r>
            <a:r>
              <a:rPr lang="ja-JP" altLang="en-US" dirty="0"/>
              <a:t>つ</a:t>
            </a:r>
            <a:r>
              <a:rPr lang="ja-JP" altLang="en-US" dirty="0" smtClean="0"/>
              <a:t>疎なベクトルになりやすい</a:t>
            </a:r>
            <a:endParaRPr lang="en-US" altLang="ja-JP" dirty="0" smtClean="0"/>
          </a:p>
          <a:p>
            <a:pPr marL="457200" lvl="1" indent="0">
              <a:buNone/>
            </a:pPr>
            <a:r>
              <a:rPr lang="ja-JP" altLang="en-US" dirty="0" smtClean="0"/>
              <a:t>⇒ 空間</a:t>
            </a:r>
            <a:r>
              <a:rPr lang="ja-JP" altLang="en-US" dirty="0"/>
              <a:t>計算量，時間計算量の</a:t>
            </a:r>
            <a:r>
              <a:rPr lang="ja-JP" altLang="en-US" dirty="0" smtClean="0"/>
              <a:t>増加</a:t>
            </a:r>
            <a:endParaRPr lang="en-US" altLang="ja-JP" dirty="0" smtClean="0"/>
          </a:p>
          <a:p>
            <a:pPr lvl="1"/>
            <a:r>
              <a:rPr lang="ja-JP" altLang="en-US" dirty="0" smtClean="0"/>
              <a:t>原因</a:t>
            </a:r>
            <a:r>
              <a:rPr lang="en-US" altLang="ja-JP" dirty="0" smtClean="0"/>
              <a:t>	</a:t>
            </a:r>
            <a:r>
              <a:rPr lang="ja-JP" altLang="en-US" dirty="0" smtClean="0"/>
              <a:t>：</a:t>
            </a:r>
            <a:r>
              <a:rPr lang="en-US" altLang="ja-JP" dirty="0" smtClean="0"/>
              <a:t>TF-IDF</a:t>
            </a:r>
            <a:r>
              <a:rPr lang="ja-JP" altLang="en-US" dirty="0" smtClean="0"/>
              <a:t>は 単語</a:t>
            </a:r>
            <a:r>
              <a:rPr lang="ja-JP" altLang="en-US" dirty="0"/>
              <a:t>＝</a:t>
            </a:r>
            <a:r>
              <a:rPr lang="ja-JP" altLang="en-US" dirty="0" smtClean="0"/>
              <a:t>次元 として扱う</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55</a:t>
            </a:fld>
            <a:endParaRPr lang="en-US" altLang="ja-JP"/>
          </a:p>
        </p:txBody>
      </p:sp>
      <p:graphicFrame>
        <p:nvGraphicFramePr>
          <p:cNvPr id="7" name="表 6"/>
          <p:cNvGraphicFramePr>
            <a:graphicFrameLocks noGrp="1"/>
          </p:cNvGraphicFramePr>
          <p:nvPr>
            <p:extLst>
              <p:ext uri="{D42A27DB-BD31-4B8C-83A1-F6EECF244321}">
                <p14:modId xmlns:p14="http://schemas.microsoft.com/office/powerpoint/2010/main" val="779288074"/>
              </p:ext>
            </p:extLst>
          </p:nvPr>
        </p:nvGraphicFramePr>
        <p:xfrm>
          <a:off x="575012" y="4110405"/>
          <a:ext cx="8050244" cy="1930400"/>
        </p:xfrm>
        <a:graphic>
          <a:graphicData uri="http://schemas.openxmlformats.org/drawingml/2006/table">
            <a:tbl>
              <a:tblPr firstRow="1" bandRow="1">
                <a:tableStyleId>{5940675A-B579-460E-94D1-54222C63F5DA}</a:tableStyleId>
              </a:tblPr>
              <a:tblGrid>
                <a:gridCol w="2076468">
                  <a:extLst>
                    <a:ext uri="{9D8B030D-6E8A-4147-A177-3AD203B41FA5}">
                      <a16:colId xmlns:a16="http://schemas.microsoft.com/office/drawing/2014/main" val="3720485772"/>
                    </a:ext>
                  </a:extLst>
                </a:gridCol>
                <a:gridCol w="1493444">
                  <a:extLst>
                    <a:ext uri="{9D8B030D-6E8A-4147-A177-3AD203B41FA5}">
                      <a16:colId xmlns:a16="http://schemas.microsoft.com/office/drawing/2014/main" val="675461442"/>
                    </a:ext>
                  </a:extLst>
                </a:gridCol>
                <a:gridCol w="1493444">
                  <a:extLst>
                    <a:ext uri="{9D8B030D-6E8A-4147-A177-3AD203B41FA5}">
                      <a16:colId xmlns:a16="http://schemas.microsoft.com/office/drawing/2014/main" val="3974568106"/>
                    </a:ext>
                  </a:extLst>
                </a:gridCol>
                <a:gridCol w="1493444">
                  <a:extLst>
                    <a:ext uri="{9D8B030D-6E8A-4147-A177-3AD203B41FA5}">
                      <a16:colId xmlns:a16="http://schemas.microsoft.com/office/drawing/2014/main" val="286705982"/>
                    </a:ext>
                  </a:extLst>
                </a:gridCol>
                <a:gridCol w="1493444">
                  <a:extLst>
                    <a:ext uri="{9D8B030D-6E8A-4147-A177-3AD203B41FA5}">
                      <a16:colId xmlns:a16="http://schemas.microsoft.com/office/drawing/2014/main" val="2121057708"/>
                    </a:ext>
                  </a:extLst>
                </a:gridCol>
              </a:tblGrid>
              <a:tr h="741680">
                <a:tc>
                  <a:txBody>
                    <a:bodyPr/>
                    <a:lstStyle/>
                    <a:p>
                      <a:pPr algn="ctr"/>
                      <a:r>
                        <a:rPr kumimoji="1" lang="ja-JP" altLang="en-US" dirty="0" smtClean="0"/>
                        <a:t>検出対象</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次元数</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ベクトル数</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非</a:t>
                      </a:r>
                      <a:r>
                        <a:rPr kumimoji="1" lang="en-US" altLang="ja-JP" dirty="0" smtClean="0"/>
                        <a:t>0</a:t>
                      </a:r>
                      <a:r>
                        <a:rPr kumimoji="1" lang="ja-JP" altLang="en-US" dirty="0" smtClean="0"/>
                        <a:t>要素数</a:t>
                      </a:r>
                      <a:endParaRPr kumimoji="1" lang="en-US" altLang="ja-JP"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smtClean="0"/>
                        <a:t>密度</a:t>
                      </a:r>
                      <a:endParaRPr kumimoji="1" lang="en-US" altLang="ja-JP" sz="2000" b="1"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1057770"/>
                  </a:ext>
                </a:extLst>
              </a:tr>
              <a:tr h="370840">
                <a:tc>
                  <a:txBody>
                    <a:bodyPr/>
                    <a:lstStyle/>
                    <a:p>
                      <a:pPr algn="l"/>
                      <a:r>
                        <a:rPr kumimoji="1" lang="en-US" altLang="ja-JP" dirty="0" smtClean="0"/>
                        <a:t>Apache</a:t>
                      </a:r>
                      <a:r>
                        <a:rPr kumimoji="1" lang="ja-JP" altLang="en-US" dirty="0" smtClean="0"/>
                        <a:t> </a:t>
                      </a:r>
                      <a:r>
                        <a:rPr kumimoji="1" lang="en-US" altLang="ja-JP" dirty="0" smtClean="0"/>
                        <a:t>HTTPD</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7497</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13020</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152476</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b="1" dirty="0" smtClean="0"/>
                        <a:t>0.00156</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7829250"/>
                  </a:ext>
                </a:extLst>
              </a:tr>
              <a:tr h="370840">
                <a:tc>
                  <a:txBody>
                    <a:bodyPr/>
                    <a:lstStyle/>
                    <a:p>
                      <a:pPr algn="l"/>
                      <a:r>
                        <a:rPr kumimoji="1" lang="en-US" altLang="ja-JP" dirty="0" smtClean="0"/>
                        <a:t>PostgreSQL</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16392</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25415</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366556</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b="1" dirty="0" smtClean="0"/>
                        <a:t>0.00088</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4169713"/>
                  </a:ext>
                </a:extLst>
              </a:tr>
              <a:tr h="370840">
                <a:tc>
                  <a:txBody>
                    <a:bodyPr/>
                    <a:lstStyle/>
                    <a:p>
                      <a:pPr algn="l"/>
                      <a:r>
                        <a:rPr kumimoji="1" lang="en-US" altLang="ja-JP" dirty="0" smtClean="0"/>
                        <a:t>Python</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9263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14485</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altLang="ja-JP" dirty="0" smtClean="0"/>
                        <a:t>243761</a:t>
                      </a:r>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en-US" altLang="ja-JP" sz="2000" b="1" dirty="0" smtClean="0"/>
                        <a:t>0.00182</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4222399"/>
                  </a:ext>
                </a:extLst>
              </a:tr>
            </a:tbl>
          </a:graphicData>
        </a:graphic>
      </p:graphicFrame>
    </p:spTree>
    <p:extLst>
      <p:ext uri="{BB962C8B-B14F-4D97-AF65-F5344CB8AC3E}">
        <p14:creationId xmlns:p14="http://schemas.microsoft.com/office/powerpoint/2010/main" val="1762371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lang="ja-JP" altLang="en-US" dirty="0"/>
              <a:t>手法</a:t>
            </a:r>
            <a:r>
              <a:rPr lang="ja-JP" altLang="en-US" dirty="0" smtClean="0"/>
              <a:t>の問題点２</a:t>
            </a:r>
            <a:endParaRPr kumimoji="1" lang="ja-JP" altLang="en-US" dirty="0"/>
          </a:p>
        </p:txBody>
      </p:sp>
      <p:sp>
        <p:nvSpPr>
          <p:cNvPr id="3" name="コンテンツ プレースホルダー 2"/>
          <p:cNvSpPr>
            <a:spLocks noGrp="1"/>
          </p:cNvSpPr>
          <p:nvPr>
            <p:ph idx="1"/>
          </p:nvPr>
        </p:nvSpPr>
        <p:spPr>
          <a:xfrm>
            <a:off x="457200" y="1600201"/>
            <a:ext cx="8229600" cy="4486834"/>
          </a:xfrm>
        </p:spPr>
        <p:txBody>
          <a:bodyPr>
            <a:normAutofit fontScale="92500" lnSpcReduction="20000"/>
          </a:bodyPr>
          <a:lstStyle/>
          <a:p>
            <a:r>
              <a:rPr lang="ja-JP" altLang="en-US" dirty="0" smtClean="0"/>
              <a:t>タイプ</a:t>
            </a:r>
            <a:r>
              <a:rPr lang="ja-JP" altLang="en-US" dirty="0"/>
              <a:t>４</a:t>
            </a:r>
            <a:r>
              <a:rPr lang="ja-JP" altLang="en-US" dirty="0" smtClean="0"/>
              <a:t>のコードクローンの検出漏れが多い</a:t>
            </a:r>
            <a:endParaRPr lang="en-US" altLang="ja-JP" dirty="0" smtClean="0"/>
          </a:p>
          <a:p>
            <a:pPr lvl="1"/>
            <a:r>
              <a:rPr lang="ja-JP" altLang="en-US" dirty="0" smtClean="0"/>
              <a:t>原因：</a:t>
            </a:r>
            <a:r>
              <a:rPr lang="en-US" altLang="ja-JP" dirty="0" smtClean="0"/>
              <a:t>TF-IDF</a:t>
            </a:r>
            <a:r>
              <a:rPr lang="ja-JP" altLang="en-US" dirty="0" smtClean="0"/>
              <a:t> は単語間の</a:t>
            </a:r>
            <a:r>
              <a:rPr lang="ja-JP" altLang="en-US" dirty="0"/>
              <a:t>セマンティクス</a:t>
            </a:r>
            <a:r>
              <a:rPr lang="ja-JP" altLang="en-US" dirty="0" smtClean="0"/>
              <a:t>を無視</a:t>
            </a:r>
            <a:r>
              <a:rPr lang="en-US" altLang="ja-JP" dirty="0" smtClean="0"/>
              <a:t/>
            </a:r>
            <a:br>
              <a:rPr lang="en-US" altLang="ja-JP" dirty="0" smtClean="0"/>
            </a:br>
            <a:r>
              <a:rPr lang="ja-JP" altLang="en-US" dirty="0" smtClean="0"/>
              <a:t>（同義語，多義語など）</a:t>
            </a:r>
            <a:endParaRPr lang="en-US" altLang="ja-JP" dirty="0" smtClean="0"/>
          </a:p>
          <a:p>
            <a:pPr lvl="1"/>
            <a:r>
              <a:rPr lang="ja-JP" altLang="en-US" dirty="0" smtClean="0"/>
              <a:t>同義語</a:t>
            </a:r>
            <a:r>
              <a:rPr lang="ja-JP" altLang="en-US" dirty="0"/>
              <a:t>：計算機，コンピュータ</a:t>
            </a:r>
            <a:endParaRPr lang="en-US" altLang="ja-JP" dirty="0"/>
          </a:p>
          <a:p>
            <a:pPr lvl="1"/>
            <a:r>
              <a:rPr lang="ja-JP" altLang="en-US" dirty="0"/>
              <a:t>多義語：</a:t>
            </a:r>
            <a:r>
              <a:rPr lang="en-US" altLang="ja-JP" dirty="0"/>
              <a:t>Java</a:t>
            </a:r>
            <a:r>
              <a:rPr lang="ja-JP" altLang="en-US" dirty="0"/>
              <a:t>（コーヒー，コンピュータ言語</a:t>
            </a:r>
            <a:r>
              <a:rPr lang="ja-JP" altLang="en-US" dirty="0" smtClean="0"/>
              <a:t>）</a:t>
            </a:r>
            <a:endParaRPr lang="en-US" altLang="ja-JP" dirty="0" smtClean="0"/>
          </a:p>
          <a:p>
            <a:endParaRPr lang="en-US" altLang="ja-JP" dirty="0" smtClean="0"/>
          </a:p>
          <a:p>
            <a:r>
              <a:rPr lang="ja-JP" altLang="en-US" dirty="0" smtClean="0"/>
              <a:t>タイプ４のコードクローンの検出数</a:t>
            </a:r>
            <a:endParaRPr lang="en-US" altLang="ja-JP" dirty="0" smtClean="0"/>
          </a:p>
          <a:p>
            <a:pPr lvl="1"/>
            <a:r>
              <a:rPr lang="en-US" altLang="ja-JP" dirty="0" smtClean="0"/>
              <a:t>1200 </a:t>
            </a:r>
            <a:r>
              <a:rPr lang="en-US" altLang="ja-JP" dirty="0"/>
              <a:t>/ </a:t>
            </a:r>
            <a:r>
              <a:rPr lang="en-US" altLang="ja-JP" dirty="0" smtClean="0"/>
              <a:t>7729291</a:t>
            </a:r>
            <a:r>
              <a:rPr lang="ja-JP" altLang="en-US" dirty="0" smtClean="0"/>
              <a:t> （</a:t>
            </a:r>
            <a:r>
              <a:rPr lang="en-US" altLang="ja-JP" dirty="0" err="1" smtClean="0"/>
              <a:t>BigCloneBench</a:t>
            </a:r>
            <a:r>
              <a:rPr lang="en-US" altLang="ja-JP" dirty="0" smtClean="0"/>
              <a:t>[4] </a:t>
            </a:r>
            <a:r>
              <a:rPr lang="ja-JP" altLang="en-US" dirty="0" smtClean="0"/>
              <a:t>を使用して測定）</a:t>
            </a:r>
            <a:endParaRPr lang="en-US" altLang="ja-JP" dirty="0"/>
          </a:p>
          <a:p>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56</a:t>
            </a:fld>
            <a:endParaRPr lang="en-US" altLang="ja-JP"/>
          </a:p>
        </p:txBody>
      </p:sp>
      <p:sp>
        <p:nvSpPr>
          <p:cNvPr id="5" name="テキスト ボックス 4"/>
          <p:cNvSpPr txBox="1"/>
          <p:nvPr/>
        </p:nvSpPr>
        <p:spPr>
          <a:xfrm>
            <a:off x="1111625" y="6166334"/>
            <a:ext cx="7148748" cy="45442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[4] </a:t>
            </a:r>
            <a:r>
              <a:rPr lang="en-US" altLang="ja-JP" sz="1200" dirty="0" err="1">
                <a:solidFill>
                  <a:schemeClr val="tx1">
                    <a:lumMod val="75000"/>
                    <a:lumOff val="25000"/>
                  </a:schemeClr>
                </a:solidFill>
              </a:rPr>
              <a:t>J.Svajlenko</a:t>
            </a:r>
            <a:r>
              <a:rPr lang="en-US" altLang="ja-JP" sz="1200" dirty="0">
                <a:solidFill>
                  <a:schemeClr val="tx1">
                    <a:lumMod val="75000"/>
                    <a:lumOff val="25000"/>
                  </a:schemeClr>
                </a:solidFill>
              </a:rPr>
              <a:t> et. al., "Towards a big data curated benchmark of inter-project code clones." Proceedings of the 2014 IEEE International Conference on Software Maintenance and Evolution, pp. 476-480, 2014.</a:t>
            </a:r>
          </a:p>
        </p:txBody>
      </p:sp>
    </p:spTree>
    <p:extLst>
      <p:ext uri="{BB962C8B-B14F-4D97-AF65-F5344CB8AC3E}">
        <p14:creationId xmlns:p14="http://schemas.microsoft.com/office/powerpoint/2010/main" val="1814855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a:t>
            </a:r>
            <a:r>
              <a:rPr lang="ja-JP" altLang="en-US" dirty="0"/>
              <a:t>手法</a:t>
            </a:r>
            <a:r>
              <a:rPr lang="ja-JP" altLang="en-US" dirty="0" smtClean="0"/>
              <a:t>の問題点３</a:t>
            </a:r>
            <a:endParaRPr kumimoji="1" lang="ja-JP" altLang="en-US" dirty="0"/>
          </a:p>
        </p:txBody>
      </p:sp>
      <p:sp>
        <p:nvSpPr>
          <p:cNvPr id="3" name="コンテンツ プレースホルダー 2"/>
          <p:cNvSpPr>
            <a:spLocks noGrp="1"/>
          </p:cNvSpPr>
          <p:nvPr>
            <p:ph idx="1"/>
          </p:nvPr>
        </p:nvSpPr>
        <p:spPr>
          <a:xfrm>
            <a:off x="457200" y="1600201"/>
            <a:ext cx="8229600" cy="4486834"/>
          </a:xfrm>
        </p:spPr>
        <p:txBody>
          <a:bodyPr>
            <a:normAutofit/>
          </a:bodyPr>
          <a:lstStyle/>
          <a:p>
            <a:r>
              <a:rPr lang="ja-JP" altLang="en-US" dirty="0" smtClean="0"/>
              <a:t>コードクローン</a:t>
            </a:r>
            <a:r>
              <a:rPr lang="ja-JP" altLang="en-US" dirty="0"/>
              <a:t>の</a:t>
            </a:r>
            <a:r>
              <a:rPr lang="ja-JP" altLang="en-US" dirty="0" smtClean="0"/>
              <a:t>誤検出</a:t>
            </a:r>
            <a:endParaRPr lang="en-US" altLang="ja-JP" dirty="0" smtClean="0"/>
          </a:p>
          <a:p>
            <a:pPr lvl="1"/>
            <a:r>
              <a:rPr lang="ja-JP" altLang="en-US" dirty="0" smtClean="0"/>
              <a:t>原因：同一単語の頻出</a:t>
            </a:r>
            <a:endParaRPr lang="en-US" altLang="ja-JP" dirty="0"/>
          </a:p>
          <a:p>
            <a:pPr lvl="1"/>
            <a:r>
              <a:rPr lang="ja-JP" altLang="en-US" dirty="0" smtClean="0"/>
              <a:t>既存手法特有の誤検出の原因</a:t>
            </a:r>
            <a:endParaRPr lang="en-US" altLang="ja-JP" dirty="0" smtClean="0"/>
          </a:p>
          <a:p>
            <a:endParaRPr lang="en-US" altLang="ja-JP" dirty="0" smtClean="0"/>
          </a:p>
          <a:p>
            <a:pPr marL="0" indent="0" algn="ctr">
              <a:buNone/>
            </a:pPr>
            <a:r>
              <a:rPr lang="en-US" altLang="ja-JP" dirty="0" smtClean="0"/>
              <a:t>TF-IDF</a:t>
            </a:r>
            <a:r>
              <a:rPr lang="ja-JP" altLang="en-US" dirty="0" smtClean="0"/>
              <a:t> は出現頻度に基づいて計算してお</a:t>
            </a:r>
            <a:r>
              <a:rPr lang="ja-JP" altLang="en-US" dirty="0"/>
              <a:t>り</a:t>
            </a:r>
            <a:r>
              <a:rPr lang="en-US" altLang="ja-JP" dirty="0"/>
              <a:t/>
            </a:r>
            <a:br>
              <a:rPr lang="en-US" altLang="ja-JP" dirty="0"/>
            </a:br>
            <a:r>
              <a:rPr lang="ja-JP" altLang="en-US" dirty="0" smtClean="0"/>
              <a:t>単語の順序性は考慮していない</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57</a:t>
            </a:fld>
            <a:endParaRPr lang="en-US" altLang="ja-JP"/>
          </a:p>
        </p:txBody>
      </p:sp>
    </p:spTree>
    <p:extLst>
      <p:ext uri="{BB962C8B-B14F-4D97-AF65-F5344CB8AC3E}">
        <p14:creationId xmlns:p14="http://schemas.microsoft.com/office/powerpoint/2010/main" val="31931353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誤</a:t>
            </a:r>
            <a:r>
              <a:rPr lang="ja-JP" altLang="en-US" dirty="0" smtClean="0"/>
              <a:t>検出の例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58</a:t>
            </a:fld>
            <a:endParaRPr lang="en-US" altLang="ja-JP"/>
          </a:p>
        </p:txBody>
      </p:sp>
      <p:sp>
        <p:nvSpPr>
          <p:cNvPr id="5" name="テキスト ボックス 4"/>
          <p:cNvSpPr txBox="1"/>
          <p:nvPr/>
        </p:nvSpPr>
        <p:spPr>
          <a:xfrm>
            <a:off x="558067" y="2601919"/>
            <a:ext cx="3946525" cy="3647152"/>
          </a:xfrm>
          <a:prstGeom prst="rect">
            <a:avLst/>
          </a:prstGeom>
          <a:solidFill>
            <a:schemeClr val="bg1">
              <a:lumMod val="95000"/>
            </a:schemeClr>
          </a:solidFill>
          <a:ln>
            <a:solidFill>
              <a:schemeClr val="bg1">
                <a:lumMod val="50000"/>
              </a:schemeClr>
            </a:solidFill>
          </a:ln>
        </p:spPr>
        <p:txBody>
          <a:bodyPr>
            <a:spAutoFit/>
          </a:bodyPr>
          <a:lstStyle/>
          <a:p>
            <a:pPr>
              <a:lnSpc>
                <a:spcPct val="150000"/>
              </a:lnSpc>
              <a:defRPr/>
            </a:pPr>
            <a:r>
              <a:rPr lang="en-US" altLang="ja-JP" sz="1400" dirty="0">
                <a:latin typeface="+mn-lt"/>
                <a:ea typeface="+mn-ea"/>
              </a:rPr>
              <a:t> </a:t>
            </a:r>
            <a:r>
              <a:rPr lang="en-US" altLang="ja-JP" sz="1400" dirty="0" smtClean="0">
                <a:latin typeface="+mn-lt"/>
                <a:ea typeface="+mn-ea"/>
              </a:rPr>
              <a:t>float4smaller(PG_FUNCTION_ARGS</a:t>
            </a:r>
            <a:r>
              <a:rPr lang="en-US" altLang="ja-JP" sz="1400" dirty="0">
                <a:latin typeface="+mn-lt"/>
                <a:ea typeface="+mn-ea"/>
              </a:rPr>
              <a:t>)</a:t>
            </a:r>
          </a:p>
          <a:p>
            <a:pPr>
              <a:lnSpc>
                <a:spcPct val="150000"/>
              </a:lnSpc>
              <a:defRPr/>
            </a:pPr>
            <a:r>
              <a:rPr lang="en-US" altLang="ja-JP" sz="1400" dirty="0">
                <a:latin typeface="+mn-lt"/>
                <a:ea typeface="+mn-ea"/>
              </a:rPr>
              <a:t> </a:t>
            </a:r>
            <a:r>
              <a:rPr lang="en-US" altLang="ja-JP" sz="1400" dirty="0" smtClean="0">
                <a:latin typeface="+mn-lt"/>
                <a:ea typeface="+mn-ea"/>
              </a:rPr>
              <a:t>{</a:t>
            </a:r>
            <a:endParaRPr lang="en-US" altLang="ja-JP" sz="1400" dirty="0">
              <a:latin typeface="+mn-lt"/>
              <a:ea typeface="+mn-ea"/>
            </a:endParaRPr>
          </a:p>
          <a:p>
            <a:pPr>
              <a:lnSpc>
                <a:spcPct val="150000"/>
              </a:lnSpc>
              <a:defRPr/>
            </a:pPr>
            <a:r>
              <a:rPr lang="ja-JP" altLang="en-US" sz="1400" dirty="0" smtClean="0">
                <a:latin typeface="+mn-lt"/>
                <a:ea typeface="+mn-ea"/>
              </a:rPr>
              <a:t>  </a:t>
            </a:r>
            <a:r>
              <a:rPr lang="en-US" altLang="ja-JP" sz="1400" dirty="0" smtClean="0">
                <a:latin typeface="+mn-lt"/>
                <a:ea typeface="+mn-ea"/>
              </a:rPr>
              <a:t>float4</a:t>
            </a:r>
            <a:r>
              <a:rPr lang="ja-JP" altLang="en-US" sz="1400" dirty="0" smtClean="0">
                <a:latin typeface="+mn-lt"/>
                <a:ea typeface="+mn-ea"/>
              </a:rPr>
              <a:t> </a:t>
            </a:r>
            <a:r>
              <a:rPr lang="en-US" altLang="ja-JP" sz="1400" dirty="0" smtClean="0">
                <a:latin typeface="+mn-lt"/>
                <a:ea typeface="+mn-ea"/>
              </a:rPr>
              <a:t>arg1 </a:t>
            </a:r>
            <a:r>
              <a:rPr lang="en-US" altLang="ja-JP" sz="1400" dirty="0">
                <a:latin typeface="+mn-lt"/>
                <a:ea typeface="+mn-ea"/>
              </a:rPr>
              <a:t>= PG_GETARG_FLOAT4(0);</a:t>
            </a:r>
          </a:p>
          <a:p>
            <a:pPr>
              <a:lnSpc>
                <a:spcPct val="150000"/>
              </a:lnSpc>
              <a:defRPr/>
            </a:pPr>
            <a:r>
              <a:rPr lang="en-US" altLang="ja-JP" sz="1400" dirty="0">
                <a:latin typeface="+mn-lt"/>
                <a:ea typeface="+mn-ea"/>
              </a:rPr>
              <a:t> </a:t>
            </a:r>
            <a:r>
              <a:rPr lang="ja-JP" altLang="en-US" sz="1400" dirty="0" smtClean="0">
                <a:latin typeface="+mn-lt"/>
                <a:ea typeface="+mn-ea"/>
              </a:rPr>
              <a:t> </a:t>
            </a:r>
            <a:r>
              <a:rPr lang="en-US" altLang="ja-JP" sz="1400" dirty="0" smtClean="0">
                <a:latin typeface="+mn-lt"/>
                <a:ea typeface="+mn-ea"/>
              </a:rPr>
              <a:t>float4</a:t>
            </a:r>
            <a:r>
              <a:rPr lang="ja-JP" altLang="en-US" sz="1400" dirty="0" smtClean="0">
                <a:latin typeface="+mn-lt"/>
                <a:ea typeface="+mn-ea"/>
              </a:rPr>
              <a:t> </a:t>
            </a:r>
            <a:r>
              <a:rPr lang="en-US" altLang="ja-JP" sz="1400" dirty="0" smtClean="0">
                <a:latin typeface="+mn-lt"/>
                <a:ea typeface="+mn-ea"/>
              </a:rPr>
              <a:t>arg2 </a:t>
            </a:r>
            <a:r>
              <a:rPr lang="en-US" altLang="ja-JP" sz="1400" dirty="0">
                <a:latin typeface="+mn-lt"/>
                <a:ea typeface="+mn-ea"/>
              </a:rPr>
              <a:t>= PG_GETARG_FLOAT4(1);</a:t>
            </a:r>
          </a:p>
          <a:p>
            <a:pPr>
              <a:lnSpc>
                <a:spcPct val="150000"/>
              </a:lnSpc>
              <a:defRPr/>
            </a:pPr>
            <a:r>
              <a:rPr lang="ja-JP" altLang="en-US" sz="1400" dirty="0" smtClean="0">
                <a:latin typeface="+mn-lt"/>
                <a:ea typeface="+mn-ea"/>
              </a:rPr>
              <a:t>  </a:t>
            </a:r>
            <a:r>
              <a:rPr lang="en-US" altLang="ja-JP" sz="1400" dirty="0" smtClean="0">
                <a:latin typeface="+mn-lt"/>
                <a:ea typeface="+mn-ea"/>
              </a:rPr>
              <a:t>float4</a:t>
            </a:r>
            <a:r>
              <a:rPr lang="ja-JP" altLang="en-US" sz="1400" dirty="0" smtClean="0">
                <a:latin typeface="+mn-lt"/>
                <a:ea typeface="+mn-ea"/>
              </a:rPr>
              <a:t> </a:t>
            </a:r>
            <a:r>
              <a:rPr lang="en-US" altLang="ja-JP" sz="1400" dirty="0" smtClean="0">
                <a:latin typeface="+mn-lt"/>
                <a:ea typeface="+mn-ea"/>
              </a:rPr>
              <a:t>result</a:t>
            </a:r>
            <a:r>
              <a:rPr lang="en-US" altLang="ja-JP" sz="1400" dirty="0">
                <a:latin typeface="+mn-lt"/>
                <a:ea typeface="+mn-ea"/>
              </a:rPr>
              <a:t>;</a:t>
            </a:r>
          </a:p>
          <a:p>
            <a:pPr>
              <a:lnSpc>
                <a:spcPct val="150000"/>
              </a:lnSpc>
              <a:defRPr/>
            </a:pPr>
            <a:r>
              <a:rPr lang="ja-JP" altLang="en-US" sz="1400" dirty="0" smtClean="0">
                <a:latin typeface="+mn-lt"/>
                <a:ea typeface="+mn-ea"/>
              </a:rPr>
              <a:t>  </a:t>
            </a:r>
            <a:r>
              <a:rPr lang="en-US" altLang="ja-JP" sz="1400" dirty="0" smtClean="0">
                <a:latin typeface="+mn-lt"/>
                <a:ea typeface="+mn-ea"/>
              </a:rPr>
              <a:t>if </a:t>
            </a:r>
            <a:r>
              <a:rPr lang="en-US" altLang="ja-JP" sz="1400" dirty="0">
                <a:latin typeface="+mn-lt"/>
                <a:ea typeface="+mn-ea"/>
              </a:rPr>
              <a:t>(float4_cmp_internal(arg1, arg2) &lt; 0)</a:t>
            </a:r>
          </a:p>
          <a:p>
            <a:pPr>
              <a:lnSpc>
                <a:spcPct val="150000"/>
              </a:lnSpc>
              <a:defRPr/>
            </a:pPr>
            <a:r>
              <a:rPr lang="ja-JP" altLang="en-US" sz="1400" dirty="0" smtClean="0">
                <a:latin typeface="+mn-lt"/>
                <a:ea typeface="+mn-ea"/>
              </a:rPr>
              <a:t>    </a:t>
            </a:r>
            <a:r>
              <a:rPr lang="en-US" altLang="ja-JP" sz="1400" dirty="0" smtClean="0">
                <a:latin typeface="+mn-lt"/>
                <a:ea typeface="+mn-ea"/>
              </a:rPr>
              <a:t>result </a:t>
            </a:r>
            <a:r>
              <a:rPr lang="en-US" altLang="ja-JP" sz="1400" dirty="0">
                <a:latin typeface="+mn-lt"/>
                <a:ea typeface="+mn-ea"/>
              </a:rPr>
              <a:t>= arg1;</a:t>
            </a:r>
          </a:p>
          <a:p>
            <a:pPr>
              <a:lnSpc>
                <a:spcPct val="150000"/>
              </a:lnSpc>
              <a:defRPr/>
            </a:pPr>
            <a:r>
              <a:rPr lang="ja-JP" altLang="en-US" sz="1400" dirty="0" smtClean="0">
                <a:latin typeface="+mn-lt"/>
                <a:ea typeface="+mn-ea"/>
              </a:rPr>
              <a:t>  </a:t>
            </a:r>
            <a:r>
              <a:rPr lang="en-US" altLang="ja-JP" sz="1400" dirty="0" smtClean="0">
                <a:latin typeface="+mn-lt"/>
                <a:ea typeface="+mn-ea"/>
              </a:rPr>
              <a:t>else</a:t>
            </a:r>
            <a:endParaRPr lang="en-US" altLang="ja-JP" sz="1400" dirty="0">
              <a:latin typeface="+mn-lt"/>
              <a:ea typeface="+mn-ea"/>
            </a:endParaRPr>
          </a:p>
          <a:p>
            <a:pPr>
              <a:lnSpc>
                <a:spcPct val="150000"/>
              </a:lnSpc>
              <a:defRPr/>
            </a:pPr>
            <a:r>
              <a:rPr lang="ja-JP" altLang="en-US" sz="1400" dirty="0" smtClean="0">
                <a:latin typeface="+mn-lt"/>
                <a:ea typeface="+mn-ea"/>
              </a:rPr>
              <a:t>    </a:t>
            </a:r>
            <a:r>
              <a:rPr lang="en-US" altLang="ja-JP" sz="1400" dirty="0" smtClean="0">
                <a:latin typeface="+mn-lt"/>
                <a:ea typeface="+mn-ea"/>
              </a:rPr>
              <a:t>result </a:t>
            </a:r>
            <a:r>
              <a:rPr lang="en-US" altLang="ja-JP" sz="1400" dirty="0">
                <a:latin typeface="+mn-lt"/>
                <a:ea typeface="+mn-ea"/>
              </a:rPr>
              <a:t>= arg2;</a:t>
            </a:r>
          </a:p>
          <a:p>
            <a:pPr>
              <a:lnSpc>
                <a:spcPct val="150000"/>
              </a:lnSpc>
              <a:defRPr/>
            </a:pPr>
            <a:r>
              <a:rPr lang="ja-JP" altLang="en-US" sz="1400" dirty="0" smtClean="0">
                <a:latin typeface="+mn-lt"/>
                <a:ea typeface="+mn-ea"/>
              </a:rPr>
              <a:t>  </a:t>
            </a:r>
            <a:r>
              <a:rPr lang="en-US" altLang="ja-JP" sz="1400" dirty="0" smtClean="0">
                <a:latin typeface="+mn-lt"/>
                <a:ea typeface="+mn-ea"/>
              </a:rPr>
              <a:t>PG_RETURN_FLOAT4(result</a:t>
            </a:r>
            <a:r>
              <a:rPr lang="en-US" altLang="ja-JP" sz="1400" dirty="0">
                <a:latin typeface="+mn-lt"/>
                <a:ea typeface="+mn-ea"/>
              </a:rPr>
              <a:t>);</a:t>
            </a:r>
          </a:p>
          <a:p>
            <a:pPr>
              <a:lnSpc>
                <a:spcPct val="150000"/>
              </a:lnSpc>
              <a:defRPr/>
            </a:pPr>
            <a:r>
              <a:rPr lang="en-US" altLang="ja-JP" sz="1400" dirty="0" smtClean="0">
                <a:latin typeface="+mn-lt"/>
                <a:ea typeface="+mn-ea"/>
              </a:rPr>
              <a:t>}</a:t>
            </a:r>
          </a:p>
        </p:txBody>
      </p:sp>
      <p:sp>
        <p:nvSpPr>
          <p:cNvPr id="6" name="テキスト ボックス 5"/>
          <p:cNvSpPr txBox="1"/>
          <p:nvPr/>
        </p:nvSpPr>
        <p:spPr>
          <a:xfrm>
            <a:off x="4637942" y="2600332"/>
            <a:ext cx="3946525" cy="3647152"/>
          </a:xfrm>
          <a:prstGeom prst="rect">
            <a:avLst/>
          </a:prstGeom>
          <a:solidFill>
            <a:schemeClr val="bg1">
              <a:lumMod val="95000"/>
            </a:schemeClr>
          </a:solidFill>
          <a:ln>
            <a:solidFill>
              <a:schemeClr val="bg1">
                <a:lumMod val="50000"/>
              </a:schemeClr>
            </a:solidFill>
          </a:ln>
        </p:spPr>
        <p:txBody>
          <a:bodyPr>
            <a:spAutoFit/>
          </a:bodyPr>
          <a:lstStyle/>
          <a:p>
            <a:pPr>
              <a:lnSpc>
                <a:spcPct val="150000"/>
              </a:lnSpc>
              <a:defRPr/>
            </a:pPr>
            <a:r>
              <a:rPr lang="en-US" altLang="ja-JP" sz="1400" dirty="0">
                <a:latin typeface="+mn-lt"/>
              </a:rPr>
              <a:t>float8pl(PG_FUNCTION_ARGS)</a:t>
            </a:r>
          </a:p>
          <a:p>
            <a:pPr>
              <a:lnSpc>
                <a:spcPct val="150000"/>
              </a:lnSpc>
              <a:defRPr/>
            </a:pPr>
            <a:r>
              <a:rPr lang="en-US" altLang="ja-JP" sz="1400" dirty="0" smtClean="0">
                <a:latin typeface="+mn-lt"/>
              </a:rPr>
              <a:t>{</a:t>
            </a:r>
            <a:endParaRPr lang="en-US" altLang="ja-JP" sz="1400" dirty="0">
              <a:latin typeface="+mn-lt"/>
            </a:endParaRPr>
          </a:p>
          <a:p>
            <a:pPr>
              <a:lnSpc>
                <a:spcPct val="150000"/>
              </a:lnSpc>
              <a:defRPr/>
            </a:pPr>
            <a:r>
              <a:rPr lang="ja-JP" altLang="en-US" sz="1400" dirty="0" smtClean="0">
                <a:latin typeface="+mn-lt"/>
              </a:rPr>
              <a:t>  </a:t>
            </a:r>
            <a:r>
              <a:rPr lang="en-US" altLang="ja-JP" sz="1400" dirty="0" smtClean="0">
                <a:latin typeface="+mn-lt"/>
              </a:rPr>
              <a:t>float8</a:t>
            </a:r>
            <a:r>
              <a:rPr lang="ja-JP" altLang="en-US" sz="1400" dirty="0" smtClean="0">
                <a:latin typeface="+mn-lt"/>
              </a:rPr>
              <a:t> </a:t>
            </a:r>
            <a:r>
              <a:rPr lang="en-US" altLang="ja-JP" sz="1400" dirty="0" smtClean="0">
                <a:latin typeface="+mn-lt"/>
              </a:rPr>
              <a:t>arg1 </a:t>
            </a:r>
            <a:r>
              <a:rPr lang="en-US" altLang="ja-JP" sz="1400" dirty="0">
                <a:latin typeface="+mn-lt"/>
              </a:rPr>
              <a:t>= PG_GETARG_FLOAT8(0);</a:t>
            </a:r>
          </a:p>
          <a:p>
            <a:pPr>
              <a:lnSpc>
                <a:spcPct val="150000"/>
              </a:lnSpc>
              <a:defRPr/>
            </a:pPr>
            <a:r>
              <a:rPr lang="ja-JP" altLang="en-US" sz="1400" dirty="0" smtClean="0">
                <a:latin typeface="+mn-lt"/>
              </a:rPr>
              <a:t>  </a:t>
            </a:r>
            <a:r>
              <a:rPr lang="en-US" altLang="ja-JP" sz="1400" dirty="0" smtClean="0">
                <a:latin typeface="+mn-lt"/>
              </a:rPr>
              <a:t>float8</a:t>
            </a:r>
            <a:r>
              <a:rPr lang="ja-JP" altLang="en-US" sz="1400" dirty="0" smtClean="0">
                <a:latin typeface="+mn-lt"/>
              </a:rPr>
              <a:t> </a:t>
            </a:r>
            <a:r>
              <a:rPr lang="en-US" altLang="ja-JP" sz="1400" dirty="0" smtClean="0">
                <a:latin typeface="+mn-lt"/>
              </a:rPr>
              <a:t>arg2 </a:t>
            </a:r>
            <a:r>
              <a:rPr lang="en-US" altLang="ja-JP" sz="1400" dirty="0">
                <a:latin typeface="+mn-lt"/>
              </a:rPr>
              <a:t>= PG_GETARG_FLOAT8(1);</a:t>
            </a:r>
          </a:p>
          <a:p>
            <a:pPr>
              <a:lnSpc>
                <a:spcPct val="150000"/>
              </a:lnSpc>
              <a:defRPr/>
            </a:pPr>
            <a:r>
              <a:rPr lang="ja-JP" altLang="en-US" sz="1400" dirty="0" smtClean="0">
                <a:latin typeface="+mn-lt"/>
              </a:rPr>
              <a:t>  </a:t>
            </a:r>
            <a:r>
              <a:rPr lang="en-US" altLang="ja-JP" sz="1400" dirty="0" smtClean="0">
                <a:latin typeface="+mn-lt"/>
              </a:rPr>
              <a:t>float8</a:t>
            </a:r>
            <a:r>
              <a:rPr lang="ja-JP" altLang="en-US" sz="1400" dirty="0" smtClean="0">
                <a:latin typeface="+mn-lt"/>
              </a:rPr>
              <a:t> </a:t>
            </a:r>
            <a:r>
              <a:rPr lang="en-US" altLang="ja-JP" sz="1400" dirty="0" smtClean="0">
                <a:latin typeface="+mn-lt"/>
              </a:rPr>
              <a:t>result;</a:t>
            </a:r>
          </a:p>
          <a:p>
            <a:pPr>
              <a:lnSpc>
                <a:spcPct val="150000"/>
              </a:lnSpc>
              <a:defRPr/>
            </a:pPr>
            <a:r>
              <a:rPr lang="ja-JP" altLang="en-US" sz="1400" dirty="0">
                <a:latin typeface="+mn-lt"/>
              </a:rPr>
              <a:t> </a:t>
            </a:r>
            <a:r>
              <a:rPr lang="ja-JP" altLang="en-US" sz="1400" dirty="0" smtClean="0">
                <a:latin typeface="+mn-lt"/>
              </a:rPr>
              <a:t> </a:t>
            </a:r>
            <a:r>
              <a:rPr lang="en-US" altLang="ja-JP" sz="1400" dirty="0" smtClean="0">
                <a:latin typeface="+mn-lt"/>
              </a:rPr>
              <a:t>result </a:t>
            </a:r>
            <a:r>
              <a:rPr lang="en-US" altLang="ja-JP" sz="1400" dirty="0">
                <a:latin typeface="+mn-lt"/>
              </a:rPr>
              <a:t>= arg1 + arg2;</a:t>
            </a:r>
          </a:p>
          <a:p>
            <a:pPr>
              <a:lnSpc>
                <a:spcPct val="150000"/>
              </a:lnSpc>
              <a:defRPr/>
            </a:pPr>
            <a:r>
              <a:rPr lang="ja-JP" altLang="en-US" sz="1400" dirty="0" smtClean="0">
                <a:latin typeface="+mn-lt"/>
              </a:rPr>
              <a:t>  </a:t>
            </a:r>
            <a:r>
              <a:rPr lang="en-US" altLang="ja-JP" sz="1400" dirty="0" smtClean="0">
                <a:latin typeface="+mn-lt"/>
              </a:rPr>
              <a:t>CHECKFLOATVAL(result,</a:t>
            </a:r>
          </a:p>
          <a:p>
            <a:pPr>
              <a:lnSpc>
                <a:spcPct val="150000"/>
              </a:lnSpc>
              <a:defRPr/>
            </a:pPr>
            <a:r>
              <a:rPr lang="ja-JP" altLang="en-US" sz="1400" dirty="0">
                <a:latin typeface="+mn-lt"/>
              </a:rPr>
              <a:t> </a:t>
            </a:r>
            <a:r>
              <a:rPr lang="ja-JP" altLang="en-US" sz="1400" dirty="0" smtClean="0">
                <a:latin typeface="+mn-lt"/>
              </a:rPr>
              <a:t>                   </a:t>
            </a:r>
            <a:r>
              <a:rPr lang="en-US" altLang="ja-JP" sz="1400" dirty="0" smtClean="0">
                <a:latin typeface="+mn-lt"/>
              </a:rPr>
              <a:t> </a:t>
            </a:r>
            <a:r>
              <a:rPr lang="ja-JP" altLang="en-US" sz="1400" dirty="0" smtClean="0">
                <a:latin typeface="+mn-lt"/>
              </a:rPr>
              <a:t>          </a:t>
            </a:r>
            <a:r>
              <a:rPr lang="en-US" altLang="ja-JP" sz="1400" dirty="0" err="1" smtClean="0">
                <a:latin typeface="+mn-lt"/>
              </a:rPr>
              <a:t>isinf</a:t>
            </a:r>
            <a:r>
              <a:rPr lang="en-US" altLang="ja-JP" sz="1400" dirty="0" smtClean="0">
                <a:latin typeface="+mn-lt"/>
              </a:rPr>
              <a:t>(arg1</a:t>
            </a:r>
            <a:r>
              <a:rPr lang="en-US" altLang="ja-JP" sz="1400" dirty="0">
                <a:latin typeface="+mn-lt"/>
              </a:rPr>
              <a:t>) </a:t>
            </a:r>
            <a:r>
              <a:rPr lang="en-US" altLang="ja-JP" sz="1400" dirty="0" smtClean="0">
                <a:latin typeface="+mn-lt"/>
              </a:rPr>
              <a:t>|| </a:t>
            </a:r>
            <a:r>
              <a:rPr lang="en-US" altLang="ja-JP" sz="1400" dirty="0" err="1">
                <a:latin typeface="+mn-lt"/>
              </a:rPr>
              <a:t>isinf</a:t>
            </a:r>
            <a:r>
              <a:rPr lang="en-US" altLang="ja-JP" sz="1400" dirty="0">
                <a:latin typeface="+mn-lt"/>
              </a:rPr>
              <a:t>(arg2), true);</a:t>
            </a:r>
          </a:p>
          <a:p>
            <a:pPr>
              <a:lnSpc>
                <a:spcPct val="150000"/>
              </a:lnSpc>
              <a:defRPr/>
            </a:pPr>
            <a:endParaRPr lang="en-US" altLang="ja-JP" sz="1400" dirty="0" smtClean="0">
              <a:latin typeface="+mn-lt"/>
            </a:endParaRPr>
          </a:p>
          <a:p>
            <a:pPr>
              <a:lnSpc>
                <a:spcPct val="150000"/>
              </a:lnSpc>
              <a:defRPr/>
            </a:pPr>
            <a:r>
              <a:rPr lang="en-US" altLang="ja-JP" sz="1400" dirty="0" smtClean="0">
                <a:latin typeface="+mn-lt"/>
              </a:rPr>
              <a:t> </a:t>
            </a:r>
            <a:r>
              <a:rPr lang="ja-JP" altLang="en-US" sz="1400" dirty="0" smtClean="0">
                <a:latin typeface="+mn-lt"/>
              </a:rPr>
              <a:t> </a:t>
            </a:r>
            <a:r>
              <a:rPr lang="en-US" altLang="ja-JP" sz="1400" dirty="0" smtClean="0">
                <a:latin typeface="+mn-lt"/>
              </a:rPr>
              <a:t>PG_RETURN_FLOAT8(result</a:t>
            </a:r>
            <a:r>
              <a:rPr lang="en-US" altLang="ja-JP" sz="1400" dirty="0">
                <a:latin typeface="+mn-lt"/>
              </a:rPr>
              <a:t>);</a:t>
            </a:r>
          </a:p>
          <a:p>
            <a:pPr>
              <a:lnSpc>
                <a:spcPct val="150000"/>
              </a:lnSpc>
              <a:defRPr/>
            </a:pPr>
            <a:r>
              <a:rPr lang="en-US" altLang="ja-JP" sz="1400" dirty="0" smtClean="0">
                <a:latin typeface="+mn-lt"/>
              </a:rPr>
              <a:t>}</a:t>
            </a:r>
            <a:endParaRPr lang="ja-JP" altLang="en-US" sz="1400" dirty="0">
              <a:latin typeface="+mn-lt"/>
            </a:endParaRPr>
          </a:p>
        </p:txBody>
      </p:sp>
      <p:sp>
        <p:nvSpPr>
          <p:cNvPr id="8" name="テキスト ボックス 7"/>
          <p:cNvSpPr txBox="1"/>
          <p:nvPr/>
        </p:nvSpPr>
        <p:spPr>
          <a:xfrm>
            <a:off x="2158511" y="6285675"/>
            <a:ext cx="4958862" cy="307777"/>
          </a:xfrm>
          <a:prstGeom prst="rect">
            <a:avLst/>
          </a:prstGeom>
          <a:noFill/>
        </p:spPr>
        <p:txBody>
          <a:bodyPr wrap="square" rtlCol="0">
            <a:spAutoFit/>
          </a:bodyPr>
          <a:lstStyle/>
          <a:p>
            <a:pPr algn="ctr"/>
            <a:r>
              <a:rPr kumimoji="1" lang="en-US" altLang="ja-JP" sz="1400" dirty="0" smtClean="0">
                <a:latin typeface="+mn-lt"/>
              </a:rPr>
              <a:t>PostgreSQL : </a:t>
            </a:r>
            <a:r>
              <a:rPr kumimoji="1" lang="en-US" altLang="ja-JP" sz="1400" dirty="0" err="1" smtClean="0">
                <a:latin typeface="+mn-lt"/>
              </a:rPr>
              <a:t>src</a:t>
            </a:r>
            <a:r>
              <a:rPr kumimoji="1" lang="en-US" altLang="ja-JP" sz="1400" dirty="0" smtClean="0">
                <a:latin typeface="+mn-lt"/>
              </a:rPr>
              <a:t>/backend/</a:t>
            </a:r>
            <a:r>
              <a:rPr kumimoji="1" lang="en-US" altLang="ja-JP" sz="1400" dirty="0" err="1" smtClean="0">
                <a:latin typeface="+mn-lt"/>
              </a:rPr>
              <a:t>utils</a:t>
            </a:r>
            <a:r>
              <a:rPr kumimoji="1" lang="en-US" altLang="ja-JP" sz="1400" dirty="0" smtClean="0">
                <a:latin typeface="+mn-lt"/>
              </a:rPr>
              <a:t>/</a:t>
            </a:r>
            <a:r>
              <a:rPr kumimoji="1" lang="en-US" altLang="ja-JP" sz="1400" dirty="0" err="1" smtClean="0">
                <a:latin typeface="+mn-lt"/>
              </a:rPr>
              <a:t>adt</a:t>
            </a:r>
            <a:r>
              <a:rPr kumimoji="1" lang="en-US" altLang="ja-JP" sz="1400" dirty="0" smtClean="0">
                <a:latin typeface="+mn-lt"/>
              </a:rPr>
              <a:t>/</a:t>
            </a:r>
            <a:r>
              <a:rPr kumimoji="1" lang="en-US" altLang="ja-JP" sz="1400" dirty="0" err="1" smtClean="0">
                <a:latin typeface="+mn-lt"/>
              </a:rPr>
              <a:t>float.c</a:t>
            </a:r>
            <a:endParaRPr kumimoji="1" lang="ja-JP" altLang="en-US" sz="1400" dirty="0">
              <a:latin typeface="+mn-lt"/>
            </a:endParaRPr>
          </a:p>
        </p:txBody>
      </p:sp>
      <p:sp>
        <p:nvSpPr>
          <p:cNvPr id="10" name="テキスト ボックス 9"/>
          <p:cNvSpPr txBox="1"/>
          <p:nvPr/>
        </p:nvSpPr>
        <p:spPr>
          <a:xfrm>
            <a:off x="558067" y="1601952"/>
            <a:ext cx="8026399" cy="769441"/>
          </a:xfrm>
          <a:prstGeom prst="rect">
            <a:avLst/>
          </a:prstGeom>
          <a:noFill/>
        </p:spPr>
        <p:txBody>
          <a:bodyPr wrap="square" rtlCol="0">
            <a:spAutoFit/>
          </a:bodyPr>
          <a:lstStyle/>
          <a:p>
            <a:r>
              <a:rPr kumimoji="1" lang="ja-JP" altLang="en-US" sz="2400" dirty="0" smtClean="0">
                <a:latin typeface="+mj-ea"/>
                <a:ea typeface="+mj-ea"/>
              </a:rPr>
              <a:t>原因：同一単語の頻出</a:t>
            </a:r>
            <a:endParaRPr kumimoji="1" lang="en-US" altLang="ja-JP" sz="2400" dirty="0" smtClean="0">
              <a:latin typeface="+mj-ea"/>
              <a:ea typeface="+mj-ea"/>
            </a:endParaRPr>
          </a:p>
          <a:p>
            <a:pPr lvl="1"/>
            <a:r>
              <a:rPr lang="ja-JP" altLang="en-US" sz="2000" dirty="0" smtClean="0">
                <a:latin typeface="+mj-ea"/>
                <a:ea typeface="+mj-ea"/>
              </a:rPr>
              <a:t>処理</a:t>
            </a:r>
            <a:r>
              <a:rPr lang="ja-JP" altLang="en-US" sz="2000" dirty="0">
                <a:latin typeface="+mj-ea"/>
                <a:ea typeface="+mj-ea"/>
              </a:rPr>
              <a:t>内容</a:t>
            </a:r>
            <a:r>
              <a:rPr lang="ja-JP" altLang="en-US" sz="2000" dirty="0" smtClean="0">
                <a:latin typeface="+mj-ea"/>
                <a:ea typeface="+mj-ea"/>
              </a:rPr>
              <a:t>が</a:t>
            </a:r>
            <a:r>
              <a:rPr lang="ja-JP" altLang="en-US" sz="2000" dirty="0">
                <a:latin typeface="+mj-ea"/>
                <a:ea typeface="+mj-ea"/>
              </a:rPr>
              <a:t>異</a:t>
            </a:r>
            <a:r>
              <a:rPr lang="ja-JP" altLang="en-US" sz="2000" dirty="0" smtClean="0">
                <a:latin typeface="+mj-ea"/>
                <a:ea typeface="+mj-ea"/>
              </a:rPr>
              <a:t>なるためタイプ</a:t>
            </a:r>
            <a:r>
              <a:rPr lang="ja-JP" altLang="en-US" sz="2000" dirty="0">
                <a:latin typeface="+mj-ea"/>
                <a:ea typeface="+mj-ea"/>
              </a:rPr>
              <a:t>４</a:t>
            </a:r>
            <a:r>
              <a:rPr lang="ja-JP" altLang="en-US" sz="2000" dirty="0" smtClean="0">
                <a:latin typeface="+mj-ea"/>
                <a:ea typeface="+mj-ea"/>
              </a:rPr>
              <a:t>のクローンでもない</a:t>
            </a:r>
            <a:endParaRPr kumimoji="1" lang="ja-JP" altLang="en-US" sz="2000" dirty="0">
              <a:latin typeface="+mj-ea"/>
              <a:ea typeface="+mj-ea"/>
            </a:endParaRPr>
          </a:p>
        </p:txBody>
      </p:sp>
    </p:spTree>
    <p:extLst>
      <p:ext uri="{BB962C8B-B14F-4D97-AF65-F5344CB8AC3E}">
        <p14:creationId xmlns:p14="http://schemas.microsoft.com/office/powerpoint/2010/main" val="2506253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特徴</a:t>
            </a:r>
            <a:r>
              <a:rPr lang="ja-JP" altLang="en-US" sz="3600" dirty="0" smtClean="0"/>
              <a:t>ベクトルのクラスタリング</a:t>
            </a:r>
            <a:endParaRPr kumimoji="1" lang="ja-JP" altLang="en-US" sz="3600" dirty="0"/>
          </a:p>
        </p:txBody>
      </p:sp>
      <p:sp>
        <p:nvSpPr>
          <p:cNvPr id="3" name="コンテンツ プレースホルダー 2"/>
          <p:cNvSpPr>
            <a:spLocks noGrp="1"/>
          </p:cNvSpPr>
          <p:nvPr>
            <p:ph idx="1"/>
          </p:nvPr>
        </p:nvSpPr>
        <p:spPr/>
        <p:txBody>
          <a:bodyPr/>
          <a:lstStyle/>
          <a:p>
            <a:pPr>
              <a:spcBef>
                <a:spcPts val="600"/>
              </a:spcBef>
              <a:spcAft>
                <a:spcPts val="600"/>
              </a:spcAft>
            </a:pPr>
            <a:r>
              <a:rPr lang="en-US" altLang="ja-JP" dirty="0" smtClean="0"/>
              <a:t>LSH</a:t>
            </a:r>
            <a:r>
              <a:rPr lang="ja-JP" altLang="en-US" dirty="0" smtClean="0"/>
              <a:t> </a:t>
            </a:r>
            <a:r>
              <a:rPr lang="en-US" altLang="ja-JP" dirty="0" smtClean="0"/>
              <a:t>(Locality-Sensitive Hashing)</a:t>
            </a:r>
            <a:r>
              <a:rPr lang="ja-JP" altLang="en-US" dirty="0"/>
              <a:t> </a:t>
            </a:r>
            <a:r>
              <a:rPr lang="en-US" altLang="ja-JP" dirty="0" smtClean="0"/>
              <a:t>[3]</a:t>
            </a:r>
            <a:r>
              <a:rPr lang="ja-JP" altLang="en-US" dirty="0" smtClean="0"/>
              <a:t> を利用</a:t>
            </a:r>
            <a:endParaRPr lang="en-US" altLang="ja-JP" dirty="0" smtClean="0"/>
          </a:p>
          <a:p>
            <a:pPr lvl="1">
              <a:spcBef>
                <a:spcPts val="600"/>
              </a:spcBef>
              <a:spcAft>
                <a:spcPts val="600"/>
              </a:spcAft>
            </a:pPr>
            <a:r>
              <a:rPr lang="ja-JP" altLang="en-US" dirty="0"/>
              <a:t>近似最近傍探索</a:t>
            </a:r>
            <a:r>
              <a:rPr lang="ja-JP" altLang="en-US" dirty="0" smtClean="0"/>
              <a:t>アルゴリズムの</a:t>
            </a:r>
            <a:r>
              <a:rPr lang="en-US" altLang="ja-JP" dirty="0" smtClean="0"/>
              <a:t>1</a:t>
            </a:r>
            <a:r>
              <a:rPr lang="ja-JP" altLang="en-US" dirty="0" smtClean="0"/>
              <a:t>つ</a:t>
            </a:r>
            <a:endParaRPr lang="en-US" altLang="ja-JP" dirty="0" smtClean="0"/>
          </a:p>
          <a:p>
            <a:pPr lvl="2">
              <a:spcBef>
                <a:spcPts val="600"/>
              </a:spcBef>
              <a:spcAft>
                <a:spcPts val="600"/>
              </a:spcAft>
            </a:pPr>
            <a:r>
              <a:rPr lang="ja-JP" altLang="en-US" sz="1800" dirty="0" smtClean="0"/>
              <a:t>ハッシュ</a:t>
            </a:r>
            <a:r>
              <a:rPr lang="ja-JP" altLang="en-US" sz="1800" dirty="0"/>
              <a:t>関数を</a:t>
            </a:r>
            <a:r>
              <a:rPr lang="ja-JP" altLang="en-US" sz="1800" dirty="0" smtClean="0"/>
              <a:t>用いて</a:t>
            </a:r>
            <a:r>
              <a:rPr lang="ja-JP" altLang="en-US" sz="1800" dirty="0"/>
              <a:t>高速にクラスタリング</a:t>
            </a:r>
            <a:r>
              <a:rPr lang="ja-JP" altLang="en-US" sz="1800" dirty="0" smtClean="0"/>
              <a:t>可能</a:t>
            </a:r>
            <a:endParaRPr lang="en-US" altLang="ja-JP" sz="1800" dirty="0" smtClean="0"/>
          </a:p>
          <a:p>
            <a:pPr lvl="1">
              <a:spcBef>
                <a:spcPts val="600"/>
              </a:spcBef>
              <a:spcAft>
                <a:spcPts val="600"/>
              </a:spcAft>
            </a:pPr>
            <a:r>
              <a:rPr lang="ja-JP" altLang="en-US" dirty="0" smtClean="0"/>
              <a:t>クローンペア</a:t>
            </a:r>
            <a:r>
              <a:rPr lang="ja-JP" altLang="en-US" dirty="0"/>
              <a:t>の</a:t>
            </a:r>
            <a:r>
              <a:rPr lang="ja-JP" altLang="en-US" dirty="0" smtClean="0"/>
              <a:t>候補を絞り，高速に検出できる</a:t>
            </a:r>
            <a:endParaRPr lang="en-US" altLang="ja-JP" sz="2000" dirty="0" smtClean="0"/>
          </a:p>
          <a:p>
            <a:pPr lvl="1"/>
            <a:endParaRPr lang="en-US" altLang="ja-JP" sz="2000" dirty="0"/>
          </a:p>
          <a:p>
            <a:pPr lvl="1"/>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59</a:t>
            </a:fld>
            <a:endParaRPr lang="en-US" altLang="ja-JP" dirty="0"/>
          </a:p>
        </p:txBody>
      </p:sp>
      <p:sp>
        <p:nvSpPr>
          <p:cNvPr id="8" name="テキスト ボックス 4"/>
          <p:cNvSpPr txBox="1"/>
          <p:nvPr/>
        </p:nvSpPr>
        <p:spPr>
          <a:xfrm>
            <a:off x="1052004" y="5643762"/>
            <a:ext cx="3203004" cy="338554"/>
          </a:xfrm>
          <a:prstGeom prst="rect">
            <a:avLst/>
          </a:prstGeom>
          <a:noFill/>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ja-JP" altLang="en-US" sz="1600" dirty="0" smtClean="0">
                <a:latin typeface="+mn-lt"/>
              </a:rPr>
              <a:t>各</a:t>
            </a:r>
            <a:r>
              <a:rPr lang="ja-JP" altLang="en-US" sz="1600" dirty="0">
                <a:latin typeface="+mn-lt"/>
              </a:rPr>
              <a:t>コードブロック</a:t>
            </a:r>
            <a:r>
              <a:rPr lang="ja-JP" altLang="en-US" sz="1600" dirty="0" smtClean="0">
                <a:latin typeface="+mn-lt"/>
              </a:rPr>
              <a:t>の</a:t>
            </a:r>
            <a:r>
              <a:rPr lang="ja-JP" altLang="en-US" sz="1600" dirty="0">
                <a:latin typeface="+mn-lt"/>
              </a:rPr>
              <a:t>特徴ベクトル</a:t>
            </a:r>
          </a:p>
        </p:txBody>
      </p:sp>
      <p:sp>
        <p:nvSpPr>
          <p:cNvPr id="9" name="右矢印 8"/>
          <p:cNvSpPr/>
          <p:nvPr/>
        </p:nvSpPr>
        <p:spPr bwMode="auto">
          <a:xfrm>
            <a:off x="4462965" y="4350806"/>
            <a:ext cx="1450440" cy="440600"/>
          </a:xfrm>
          <a:prstGeom prst="rightArrow">
            <a:avLst>
              <a:gd name="adj1" fmla="val 50000"/>
              <a:gd name="adj2" fmla="val 72137"/>
            </a:avLst>
          </a:prstGeom>
          <a:solidFill>
            <a:schemeClr val="accent2"/>
          </a:solidFill>
          <a:ln w="9525" cap="flat" cmpd="sng" algn="ctr">
            <a:solidFill>
              <a:schemeClr val="accent2"/>
            </a:solidFill>
            <a:prstDash val="solid"/>
            <a:round/>
            <a:headEnd type="none" w="med" len="med"/>
            <a:tailEnd type="none" w="med" len="med"/>
          </a:ln>
          <a:effectLst/>
          <a:ex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ja-JP" altLang="en-US" dirty="0">
              <a:solidFill>
                <a:schemeClr val="bg2">
                  <a:lumMod val="50000"/>
                </a:schemeClr>
              </a:solidFill>
              <a:ea typeface="ＭＳ Ｐゴシック" panose="020B0600070205080204" pitchFamily="50" charset="-128"/>
            </a:endParaRPr>
          </a:p>
        </p:txBody>
      </p:sp>
      <p:sp>
        <p:nvSpPr>
          <p:cNvPr id="10" name="角丸四角形 9"/>
          <p:cNvSpPr/>
          <p:nvPr/>
        </p:nvSpPr>
        <p:spPr bwMode="auto">
          <a:xfrm>
            <a:off x="4437102" y="5017285"/>
            <a:ext cx="1465145" cy="488381"/>
          </a:xfrm>
          <a:prstGeom prst="roundRect">
            <a:avLst/>
          </a:prstGeom>
          <a:ln>
            <a:headEnd type="none" w="med" len="med"/>
            <a:tailEnd type="none" w="med" len="med"/>
          </a:ln>
          <a:extLst/>
        </p:spPr>
        <p:style>
          <a:lnRef idx="2">
            <a:schemeClr val="accent4"/>
          </a:lnRef>
          <a:fillRef idx="1">
            <a:schemeClr val="lt1"/>
          </a:fillRef>
          <a:effectRef idx="0">
            <a:schemeClr val="accent4"/>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ja-JP" altLang="en-US" sz="1600" dirty="0">
                <a:latin typeface="+mn-lt"/>
                <a:ea typeface="ＭＳ Ｐゴシック" panose="020B0600070205080204" pitchFamily="50" charset="-128"/>
              </a:rPr>
              <a:t>クラスタリング</a:t>
            </a:r>
            <a:endParaRPr kumimoji="0" lang="en-US" altLang="ja-JP" sz="1600" dirty="0">
              <a:latin typeface="+mn-lt"/>
              <a:ea typeface="ＭＳ Ｐゴシック" panose="020B0600070205080204" pitchFamily="50" charset="-128"/>
            </a:endParaRPr>
          </a:p>
        </p:txBody>
      </p:sp>
      <p:sp>
        <p:nvSpPr>
          <p:cNvPr id="11" name="テキスト ボックス 15"/>
          <p:cNvSpPr txBox="1"/>
          <p:nvPr/>
        </p:nvSpPr>
        <p:spPr>
          <a:xfrm>
            <a:off x="5726457" y="5643762"/>
            <a:ext cx="2536710" cy="338554"/>
          </a:xfrm>
          <a:prstGeom prst="rect">
            <a:avLst/>
          </a:prstGeom>
          <a:noFill/>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ja-JP" altLang="en-US" sz="1600" dirty="0">
                <a:latin typeface="+mn-lt"/>
              </a:rPr>
              <a:t>コードブロック</a:t>
            </a:r>
            <a:r>
              <a:rPr lang="ja-JP" altLang="en-US" sz="1600" dirty="0" smtClean="0">
                <a:latin typeface="+mn-lt"/>
              </a:rPr>
              <a:t>のクラスタ</a:t>
            </a:r>
            <a:endParaRPr lang="ja-JP" altLang="en-US" sz="1600" dirty="0">
              <a:latin typeface="+mn-lt"/>
            </a:endParaRPr>
          </a:p>
        </p:txBody>
      </p:sp>
      <p:sp>
        <p:nvSpPr>
          <p:cNvPr id="12" name="角丸四角形 11"/>
          <p:cNvSpPr/>
          <p:nvPr/>
        </p:nvSpPr>
        <p:spPr>
          <a:xfrm>
            <a:off x="6287986" y="3554984"/>
            <a:ext cx="1413653" cy="832448"/>
          </a:xfrm>
          <a:prstGeom prst="roundRect">
            <a:avLst/>
          </a:prstGeom>
          <a:solidFill>
            <a:schemeClr val="accent5">
              <a:lumMod val="60000"/>
              <a:lumOff val="4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lvl="1" indent="-188913"/>
            <a:r>
              <a:rPr lang="en-US" altLang="ja-JP" sz="1600" kern="0" dirty="0">
                <a:solidFill>
                  <a:schemeClr val="tx1"/>
                </a:solidFill>
                <a:ea typeface="HGSｺﾞｼｯｸM" panose="020B0600000000000000" pitchFamily="50" charset="-128"/>
              </a:rPr>
              <a:t>Block</a:t>
            </a:r>
            <a:r>
              <a:rPr lang="ja-JP" altLang="en-US" sz="1600" kern="0" dirty="0" smtClean="0">
                <a:solidFill>
                  <a:schemeClr val="tx1"/>
                </a:solidFill>
                <a:ea typeface="HGSｺﾞｼｯｸM" panose="020B0600000000000000" pitchFamily="50" charset="-128"/>
              </a:rPr>
              <a:t> </a:t>
            </a:r>
            <a:r>
              <a:rPr kumimoji="1" lang="en-US" altLang="ja-JP" sz="1600" kern="0" dirty="0" smtClean="0">
                <a:solidFill>
                  <a:schemeClr val="tx1"/>
                </a:solidFill>
                <a:ea typeface="HGSｺﾞｼｯｸM" panose="020B0600000000000000" pitchFamily="50" charset="-128"/>
              </a:rPr>
              <a:t>A</a:t>
            </a:r>
          </a:p>
          <a:p>
            <a:pPr lvl="1" indent="-188913"/>
            <a:r>
              <a:rPr lang="en-US" altLang="ja-JP" sz="1600" kern="0" dirty="0">
                <a:solidFill>
                  <a:schemeClr val="tx1"/>
                </a:solidFill>
                <a:ea typeface="HGSｺﾞｼｯｸM" panose="020B0600000000000000" pitchFamily="50" charset="-128"/>
              </a:rPr>
              <a:t>Block</a:t>
            </a:r>
            <a:r>
              <a:rPr lang="ja-JP" altLang="en-US" sz="1600" kern="0" dirty="0" smtClean="0">
                <a:solidFill>
                  <a:schemeClr val="tx1"/>
                </a:solidFill>
                <a:ea typeface="HGSｺﾞｼｯｸM" panose="020B0600000000000000" pitchFamily="50" charset="-128"/>
              </a:rPr>
              <a:t> </a:t>
            </a:r>
            <a:r>
              <a:rPr lang="en-US" altLang="ja-JP" sz="1600" kern="0" dirty="0" smtClean="0">
                <a:solidFill>
                  <a:schemeClr val="tx1"/>
                </a:solidFill>
                <a:ea typeface="HGSｺﾞｼｯｸM" panose="020B0600000000000000" pitchFamily="50" charset="-128"/>
              </a:rPr>
              <a:t>D</a:t>
            </a:r>
          </a:p>
          <a:p>
            <a:pPr lvl="1" indent="-188913"/>
            <a:r>
              <a:rPr lang="en-US" altLang="ja-JP" sz="1600" kern="0" dirty="0" smtClean="0">
                <a:solidFill>
                  <a:schemeClr val="tx1"/>
                </a:solidFill>
                <a:ea typeface="HGSｺﾞｼｯｸM" panose="020B0600000000000000" pitchFamily="50" charset="-128"/>
              </a:rPr>
              <a:t>Block</a:t>
            </a:r>
            <a:r>
              <a:rPr kumimoji="1" lang="en-US" altLang="ja-JP" sz="1600" kern="0" dirty="0" smtClean="0">
                <a:solidFill>
                  <a:schemeClr val="tx1"/>
                </a:solidFill>
                <a:ea typeface="HGSｺﾞｼｯｸM" panose="020B0600000000000000" pitchFamily="50" charset="-128"/>
              </a:rPr>
              <a:t> F</a:t>
            </a:r>
            <a:endParaRPr kumimoji="1" lang="ja-JP" altLang="en-US" sz="1600" kern="0" dirty="0">
              <a:solidFill>
                <a:schemeClr val="tx1"/>
              </a:solidFill>
              <a:ea typeface="HGSｺﾞｼｯｸM" panose="020B0600000000000000" pitchFamily="50" charset="-128"/>
            </a:endParaRPr>
          </a:p>
        </p:txBody>
      </p:sp>
      <p:sp>
        <p:nvSpPr>
          <p:cNvPr id="13" name="角丸四角形 12"/>
          <p:cNvSpPr/>
          <p:nvPr/>
        </p:nvSpPr>
        <p:spPr>
          <a:xfrm>
            <a:off x="6287986" y="4754779"/>
            <a:ext cx="1405165" cy="750886"/>
          </a:xfrm>
          <a:prstGeom prst="roundRect">
            <a:avLst/>
          </a:prstGeom>
          <a:solidFill>
            <a:schemeClr val="accent5">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lvl="1" indent="-188913"/>
            <a:r>
              <a:rPr lang="en-US" altLang="ja-JP" sz="1600" dirty="0" smtClean="0">
                <a:solidFill>
                  <a:schemeClr val="tx1"/>
                </a:solidFill>
                <a:ea typeface="HGSｺﾞｼｯｸM" panose="020B0600000000000000" pitchFamily="50" charset="-128"/>
              </a:rPr>
              <a:t>Block</a:t>
            </a:r>
            <a:r>
              <a:rPr lang="ja-JP" altLang="en-US" sz="1600" dirty="0" smtClean="0">
                <a:solidFill>
                  <a:schemeClr val="tx1"/>
                </a:solidFill>
                <a:ea typeface="HGSｺﾞｼｯｸM" panose="020B0600000000000000" pitchFamily="50" charset="-128"/>
              </a:rPr>
              <a:t> </a:t>
            </a:r>
            <a:r>
              <a:rPr lang="en-US" altLang="ja-JP" sz="1600" dirty="0" smtClean="0">
                <a:solidFill>
                  <a:schemeClr val="tx1"/>
                </a:solidFill>
                <a:ea typeface="HGSｺﾞｼｯｸM" panose="020B0600000000000000" pitchFamily="50" charset="-128"/>
              </a:rPr>
              <a:t>B</a:t>
            </a:r>
            <a:endParaRPr kumimoji="1" lang="en-US" altLang="ja-JP" sz="1600" dirty="0" smtClean="0">
              <a:solidFill>
                <a:schemeClr val="tx1"/>
              </a:solidFill>
              <a:ea typeface="HGSｺﾞｼｯｸM" panose="020B0600000000000000" pitchFamily="50" charset="-128"/>
            </a:endParaRPr>
          </a:p>
          <a:p>
            <a:pPr lvl="1" indent="-188913"/>
            <a:r>
              <a:rPr lang="en-US" altLang="ja-JP" sz="1600" dirty="0" smtClean="0">
                <a:solidFill>
                  <a:schemeClr val="tx1"/>
                </a:solidFill>
                <a:ea typeface="HGSｺﾞｼｯｸM" panose="020B0600000000000000" pitchFamily="50" charset="-128"/>
              </a:rPr>
              <a:t>Block</a:t>
            </a:r>
            <a:r>
              <a:rPr lang="ja-JP" altLang="en-US" sz="1600" dirty="0" smtClean="0">
                <a:solidFill>
                  <a:schemeClr val="tx1"/>
                </a:solidFill>
                <a:ea typeface="HGSｺﾞｼｯｸM" panose="020B0600000000000000" pitchFamily="50" charset="-128"/>
              </a:rPr>
              <a:t> </a:t>
            </a:r>
            <a:r>
              <a:rPr lang="en-US" altLang="ja-JP" sz="1600" dirty="0" smtClean="0">
                <a:solidFill>
                  <a:schemeClr val="tx1"/>
                </a:solidFill>
                <a:ea typeface="HGSｺﾞｼｯｸM" panose="020B0600000000000000" pitchFamily="50" charset="-128"/>
              </a:rPr>
              <a:t>C</a:t>
            </a:r>
          </a:p>
          <a:p>
            <a:pPr lvl="1" indent="-188913"/>
            <a:r>
              <a:rPr lang="en-US" altLang="ja-JP" sz="1600" dirty="0" smtClean="0">
                <a:solidFill>
                  <a:schemeClr val="tx1"/>
                </a:solidFill>
                <a:ea typeface="HGSｺﾞｼｯｸM" panose="020B0600000000000000" pitchFamily="50" charset="-128"/>
              </a:rPr>
              <a:t>Block E</a:t>
            </a:r>
          </a:p>
        </p:txBody>
      </p:sp>
      <p:graphicFrame>
        <p:nvGraphicFramePr>
          <p:cNvPr id="5" name="表 4"/>
          <p:cNvGraphicFramePr>
            <a:graphicFrameLocks noGrp="1"/>
          </p:cNvGraphicFramePr>
          <p:nvPr>
            <p:extLst/>
          </p:nvPr>
        </p:nvGraphicFramePr>
        <p:xfrm>
          <a:off x="1267375" y="3554984"/>
          <a:ext cx="2772262" cy="2007516"/>
        </p:xfrm>
        <a:graphic>
          <a:graphicData uri="http://schemas.openxmlformats.org/drawingml/2006/table">
            <a:tbl>
              <a:tblPr firstRow="1" bandRow="1">
                <a:tableStyleId>{72833802-FEF1-4C79-8D5D-14CF1EAF98D9}</a:tableStyleId>
              </a:tblPr>
              <a:tblGrid>
                <a:gridCol w="1386131">
                  <a:extLst>
                    <a:ext uri="{9D8B030D-6E8A-4147-A177-3AD203B41FA5}">
                      <a16:colId xmlns:a16="http://schemas.microsoft.com/office/drawing/2014/main" val="20000"/>
                    </a:ext>
                  </a:extLst>
                </a:gridCol>
                <a:gridCol w="1386131">
                  <a:extLst>
                    <a:ext uri="{9D8B030D-6E8A-4147-A177-3AD203B41FA5}">
                      <a16:colId xmlns:a16="http://schemas.microsoft.com/office/drawing/2014/main" val="20001"/>
                    </a:ext>
                  </a:extLst>
                </a:gridCol>
              </a:tblGrid>
              <a:tr h="286788">
                <a:tc>
                  <a:txBody>
                    <a:bodyPr/>
                    <a:lstStyle/>
                    <a:p>
                      <a:pPr algn="ctr"/>
                      <a:r>
                        <a:rPr kumimoji="1" lang="ja-JP" altLang="en-US" sz="1200" dirty="0" smtClean="0">
                          <a:latin typeface="+mn-ea"/>
                          <a:ea typeface="+mn-ea"/>
                        </a:rPr>
                        <a:t>コードブロック名</a:t>
                      </a:r>
                      <a:endParaRPr kumimoji="1" lang="ja-JP" altLang="en-US" sz="1200" dirty="0">
                        <a:solidFill>
                          <a:schemeClr val="tx1"/>
                        </a:solidFill>
                        <a:latin typeface="+mn-ea"/>
                        <a:ea typeface="+mn-ea"/>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200" dirty="0" smtClean="0">
                          <a:latin typeface="+mn-ea"/>
                          <a:ea typeface="+mn-ea"/>
                        </a:rPr>
                        <a:t>特徴ベクトル</a:t>
                      </a:r>
                      <a:endParaRPr kumimoji="1" lang="ja-JP" altLang="en-US" sz="1200" dirty="0">
                        <a:solidFill>
                          <a:schemeClr val="tx1"/>
                        </a:solidFill>
                        <a:latin typeface="+mn-ea"/>
                        <a:ea typeface="+mn-ea"/>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286788">
                <a:tc>
                  <a:txBody>
                    <a:bodyPr/>
                    <a:lstStyle/>
                    <a:p>
                      <a:pPr lvl="1" algn="l"/>
                      <a:r>
                        <a:rPr kumimoji="1" lang="en-US" altLang="ja-JP" sz="1400" dirty="0" smtClean="0">
                          <a:latin typeface="+mn-lt"/>
                          <a:ea typeface="HGSｺﾞｼｯｸM" panose="020B0600000000000000" pitchFamily="50" charset="-128"/>
                        </a:rPr>
                        <a:t>Block</a:t>
                      </a:r>
                      <a:r>
                        <a:rPr kumimoji="1" lang="ja-JP" altLang="en-US" sz="1400" dirty="0" smtClean="0">
                          <a:latin typeface="+mn-lt"/>
                          <a:ea typeface="HGSｺﾞｼｯｸM" panose="020B0600000000000000" pitchFamily="50" charset="-128"/>
                        </a:rPr>
                        <a:t> </a:t>
                      </a:r>
                      <a:r>
                        <a:rPr kumimoji="1" lang="en-US" altLang="ja-JP" sz="1400" dirty="0" smtClean="0">
                          <a:latin typeface="+mn-lt"/>
                          <a:ea typeface="HGSｺﾞｼｯｸM" panose="020B0600000000000000" pitchFamily="50" charset="-128"/>
                        </a:rPr>
                        <a:t>A</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smtClean="0">
                          <a:latin typeface="+mn-lt"/>
                          <a:ea typeface="HGSｺﾞｼｯｸM" panose="020B0600000000000000" pitchFamily="50" charset="-128"/>
                        </a:rPr>
                        <a:t>(5,4,2,1,…)</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286788">
                <a:tc>
                  <a:txBody>
                    <a:bodyPr/>
                    <a:lstStyle/>
                    <a:p>
                      <a:pPr lvl="1" algn="l"/>
                      <a:r>
                        <a:rPr kumimoji="1" lang="en-US" altLang="ja-JP" sz="1400" dirty="0" smtClean="0">
                          <a:latin typeface="+mn-lt"/>
                          <a:ea typeface="HGSｺﾞｼｯｸM" panose="020B0600000000000000" pitchFamily="50" charset="-128"/>
                        </a:rPr>
                        <a:t>Block</a:t>
                      </a:r>
                      <a:r>
                        <a:rPr kumimoji="1" lang="ja-JP" altLang="en-US" sz="1400" dirty="0" smtClean="0">
                          <a:latin typeface="+mn-lt"/>
                          <a:ea typeface="HGSｺﾞｼｯｸM" panose="020B0600000000000000" pitchFamily="50" charset="-128"/>
                        </a:rPr>
                        <a:t> </a:t>
                      </a:r>
                      <a:r>
                        <a:rPr kumimoji="1" lang="en-US" altLang="ja-JP" sz="1400" dirty="0" smtClean="0">
                          <a:latin typeface="+mn-lt"/>
                          <a:ea typeface="HGSｺﾞｼｯｸM" panose="020B0600000000000000" pitchFamily="50" charset="-128"/>
                        </a:rPr>
                        <a:t>B</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smtClean="0">
                          <a:latin typeface="+mn-lt"/>
                          <a:ea typeface="HGSｺﾞｼｯｸM" panose="020B0600000000000000" pitchFamily="50" charset="-128"/>
                        </a:rPr>
                        <a:t>(0,0,2,2,…)</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286788">
                <a:tc>
                  <a:txBody>
                    <a:bodyPr/>
                    <a:lstStyle/>
                    <a:p>
                      <a:pPr lvl="1" algn="l"/>
                      <a:r>
                        <a:rPr kumimoji="1" lang="en-US" altLang="ja-JP" sz="1400" dirty="0" smtClean="0">
                          <a:latin typeface="+mn-lt"/>
                          <a:ea typeface="HGSｺﾞｼｯｸM" panose="020B0600000000000000" pitchFamily="50" charset="-128"/>
                        </a:rPr>
                        <a:t>Block</a:t>
                      </a:r>
                      <a:r>
                        <a:rPr kumimoji="1" lang="ja-JP" altLang="en-US" sz="1400" dirty="0" smtClean="0">
                          <a:latin typeface="+mn-lt"/>
                          <a:ea typeface="HGSｺﾞｼｯｸM" panose="020B0600000000000000" pitchFamily="50" charset="-128"/>
                        </a:rPr>
                        <a:t> </a:t>
                      </a:r>
                      <a:r>
                        <a:rPr kumimoji="1" lang="en-US" altLang="ja-JP" sz="1400" dirty="0" smtClean="0">
                          <a:latin typeface="+mn-lt"/>
                          <a:ea typeface="HGSｺﾞｼｯｸM" panose="020B0600000000000000" pitchFamily="50" charset="-128"/>
                        </a:rPr>
                        <a:t>C</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smtClean="0">
                          <a:latin typeface="+mn-lt"/>
                          <a:ea typeface="HGSｺﾞｼｯｸM" panose="020B0600000000000000" pitchFamily="50" charset="-128"/>
                        </a:rPr>
                        <a:t>(0,0,2,2,…)</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286788">
                <a:tc>
                  <a:txBody>
                    <a:bodyPr/>
                    <a:lstStyle/>
                    <a:p>
                      <a:pPr lvl="1" algn="l"/>
                      <a:r>
                        <a:rPr kumimoji="1" lang="en-US" altLang="ja-JP" sz="1400" dirty="0" smtClean="0">
                          <a:latin typeface="+mn-lt"/>
                          <a:ea typeface="HGSｺﾞｼｯｸM" panose="020B0600000000000000" pitchFamily="50" charset="-128"/>
                        </a:rPr>
                        <a:t>Block</a:t>
                      </a:r>
                      <a:r>
                        <a:rPr kumimoji="1" lang="ja-JP" altLang="en-US" sz="1400" dirty="0" smtClean="0">
                          <a:latin typeface="+mn-lt"/>
                          <a:ea typeface="HGSｺﾞｼｯｸM" panose="020B0600000000000000" pitchFamily="50" charset="-128"/>
                        </a:rPr>
                        <a:t> </a:t>
                      </a:r>
                      <a:r>
                        <a:rPr kumimoji="1" lang="en-US" altLang="ja-JP" sz="1400" dirty="0" smtClean="0">
                          <a:latin typeface="+mn-lt"/>
                          <a:ea typeface="HGSｺﾞｼｯｸM" panose="020B0600000000000000" pitchFamily="50" charset="-128"/>
                        </a:rPr>
                        <a:t>D</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smtClean="0">
                          <a:latin typeface="+mn-lt"/>
                          <a:ea typeface="HGSｺﾞｼｯｸM" panose="020B0600000000000000" pitchFamily="50" charset="-128"/>
                        </a:rPr>
                        <a:t>(3,4,2,1,…)</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286788">
                <a:tc>
                  <a:txBody>
                    <a:bodyPr/>
                    <a:lstStyle/>
                    <a:p>
                      <a:pPr lvl="1" algn="l"/>
                      <a:r>
                        <a:rPr kumimoji="1" lang="en-US" altLang="ja-JP" sz="1400" dirty="0" smtClean="0">
                          <a:latin typeface="+mn-lt"/>
                          <a:ea typeface="HGSｺﾞｼｯｸM" panose="020B0600000000000000" pitchFamily="50" charset="-128"/>
                        </a:rPr>
                        <a:t>Block</a:t>
                      </a:r>
                      <a:r>
                        <a:rPr kumimoji="1" lang="ja-JP" altLang="en-US" sz="1400" dirty="0" smtClean="0">
                          <a:latin typeface="+mn-lt"/>
                          <a:ea typeface="HGSｺﾞｼｯｸM" panose="020B0600000000000000" pitchFamily="50" charset="-128"/>
                        </a:rPr>
                        <a:t> </a:t>
                      </a:r>
                      <a:r>
                        <a:rPr kumimoji="1" lang="en-US" altLang="ja-JP" sz="1400" dirty="0" smtClean="0">
                          <a:latin typeface="+mn-lt"/>
                          <a:ea typeface="HGSｺﾞｼｯｸM" panose="020B0600000000000000" pitchFamily="50" charset="-128"/>
                        </a:rPr>
                        <a:t>E</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smtClean="0">
                          <a:latin typeface="+mn-lt"/>
                          <a:ea typeface="HGSｺﾞｼｯｸM" panose="020B0600000000000000" pitchFamily="50" charset="-128"/>
                        </a:rPr>
                        <a:t>(5,4,2,3,…)</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286788">
                <a:tc>
                  <a:txBody>
                    <a:bodyPr/>
                    <a:lstStyle/>
                    <a:p>
                      <a:pPr lvl="0" algn="ctr"/>
                      <a:r>
                        <a:rPr kumimoji="1" lang="en-US" altLang="ja-JP" sz="1400" dirty="0" smtClean="0">
                          <a:latin typeface="+mn-lt"/>
                          <a:ea typeface="HGSｺﾞｼｯｸM" panose="020B0600000000000000" pitchFamily="50" charset="-128"/>
                        </a:rPr>
                        <a:t>…</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smtClean="0">
                          <a:latin typeface="+mn-lt"/>
                          <a:ea typeface="HGSｺﾞｼｯｸM" panose="020B0600000000000000" pitchFamily="50" charset="-128"/>
                        </a:rPr>
                        <a:t>…</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4" name="テキスト ボックス 13"/>
          <p:cNvSpPr txBox="1"/>
          <p:nvPr/>
        </p:nvSpPr>
        <p:spPr>
          <a:xfrm>
            <a:off x="1627236" y="6166334"/>
            <a:ext cx="6175644" cy="45442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[3] </a:t>
            </a:r>
            <a:r>
              <a:rPr lang="en-US" altLang="ja-JP" sz="1200" dirty="0">
                <a:solidFill>
                  <a:schemeClr val="tx1">
                    <a:lumMod val="75000"/>
                    <a:lumOff val="25000"/>
                  </a:schemeClr>
                </a:solidFill>
              </a:rPr>
              <a:t>P. </a:t>
            </a:r>
            <a:r>
              <a:rPr lang="en-US" altLang="ja-JP" sz="1200" dirty="0" err="1">
                <a:solidFill>
                  <a:schemeClr val="tx1">
                    <a:lumMod val="75000"/>
                    <a:lumOff val="25000"/>
                  </a:schemeClr>
                </a:solidFill>
              </a:rPr>
              <a:t>Indyk</a:t>
            </a:r>
            <a:r>
              <a:rPr lang="en-US" altLang="ja-JP" sz="1200" dirty="0">
                <a:solidFill>
                  <a:schemeClr val="tx1">
                    <a:lumMod val="75000"/>
                    <a:lumOff val="25000"/>
                  </a:schemeClr>
                </a:solidFill>
              </a:rPr>
              <a:t>, R. </a:t>
            </a:r>
            <a:r>
              <a:rPr lang="en-US" altLang="ja-JP" sz="1200" dirty="0" err="1" smtClean="0">
                <a:solidFill>
                  <a:schemeClr val="tx1">
                    <a:lumMod val="75000"/>
                    <a:lumOff val="25000"/>
                  </a:schemeClr>
                </a:solidFill>
              </a:rPr>
              <a:t>Motwani</a:t>
            </a:r>
            <a:r>
              <a:rPr lang="en-US" altLang="ja-JP" sz="1200" dirty="0" smtClean="0">
                <a:solidFill>
                  <a:schemeClr val="tx1">
                    <a:lumMod val="75000"/>
                    <a:lumOff val="25000"/>
                  </a:schemeClr>
                </a:solidFill>
              </a:rPr>
              <a:t>. </a:t>
            </a:r>
            <a:r>
              <a:rPr lang="en-US" altLang="ja-JP" sz="1200" dirty="0">
                <a:solidFill>
                  <a:schemeClr val="tx1">
                    <a:lumMod val="75000"/>
                    <a:lumOff val="25000"/>
                  </a:schemeClr>
                </a:solidFill>
              </a:rPr>
              <a:t>Approximate nearest neighbors: towards removing the curse of dimensionality. In Proc. of STOC ’98, pp. 604-613, 1998.</a:t>
            </a:r>
          </a:p>
        </p:txBody>
      </p:sp>
    </p:spTree>
    <p:extLst>
      <p:ext uri="{BB962C8B-B14F-4D97-AF65-F5344CB8AC3E}">
        <p14:creationId xmlns:p14="http://schemas.microsoft.com/office/powerpoint/2010/main" val="3018266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研究動機</a:t>
            </a:r>
            <a:endParaRPr kumimoji="1" lang="ja-JP" altLang="en-US" dirty="0"/>
          </a:p>
        </p:txBody>
      </p:sp>
      <p:sp>
        <p:nvSpPr>
          <p:cNvPr id="3" name="コンテンツ プレースホルダー 2"/>
          <p:cNvSpPr>
            <a:spLocks noGrp="1"/>
          </p:cNvSpPr>
          <p:nvPr>
            <p:ph idx="1"/>
          </p:nvPr>
        </p:nvSpPr>
        <p:spPr>
          <a:xfrm>
            <a:off x="457200" y="1600201"/>
            <a:ext cx="8229600" cy="4486834"/>
          </a:xfrm>
        </p:spPr>
        <p:txBody>
          <a:bodyPr>
            <a:normAutofit/>
          </a:bodyPr>
          <a:lstStyle/>
          <a:p>
            <a:r>
              <a:rPr lang="en-US" altLang="ja-JP" sz="2400" dirty="0" smtClean="0"/>
              <a:t>TF-IDF</a:t>
            </a:r>
            <a:r>
              <a:rPr lang="ja-JP" altLang="en-US" sz="2400" dirty="0" smtClean="0"/>
              <a:t> を用いる問題点</a:t>
            </a:r>
            <a:endParaRPr lang="en-US" altLang="ja-JP" sz="2400" dirty="0" smtClean="0"/>
          </a:p>
          <a:p>
            <a:pPr lvl="1"/>
            <a:r>
              <a:rPr lang="ja-JP" altLang="en-US" sz="2000" dirty="0" smtClean="0"/>
              <a:t>高次元なベクトル表現となる</a:t>
            </a:r>
            <a:endParaRPr lang="en-US" altLang="ja-JP" sz="2000" dirty="0" smtClean="0"/>
          </a:p>
          <a:p>
            <a:pPr lvl="1"/>
            <a:r>
              <a:rPr lang="ja-JP" altLang="en-US" sz="2000" dirty="0" smtClean="0"/>
              <a:t>単語間のセマンティックスを無視</a:t>
            </a:r>
            <a:endParaRPr lang="en-US" altLang="ja-JP" sz="2000" dirty="0" smtClean="0"/>
          </a:p>
          <a:p>
            <a:pPr lvl="2"/>
            <a:r>
              <a:rPr lang="ja-JP" altLang="en-US" sz="1800" dirty="0" smtClean="0"/>
              <a:t>多義語や同義語などを考慮できない</a:t>
            </a:r>
            <a:endParaRPr lang="en-US" altLang="ja-JP" sz="1800" dirty="0" smtClean="0"/>
          </a:p>
          <a:p>
            <a:r>
              <a:rPr lang="ja-JP" altLang="en-US" sz="2400" dirty="0"/>
              <a:t>ベクトル表現によって検出結果は変わる</a:t>
            </a:r>
            <a:endParaRPr lang="en-US" altLang="ja-JP" sz="2400" dirty="0"/>
          </a:p>
          <a:p>
            <a:pPr lvl="1"/>
            <a:r>
              <a:rPr lang="en-US" altLang="ja-JP" sz="2000" dirty="0"/>
              <a:t>TF-IDF</a:t>
            </a:r>
            <a:r>
              <a:rPr lang="ja-JP" altLang="en-US" sz="2000" dirty="0"/>
              <a:t> 以外にも様々なベクトル表現が存在</a:t>
            </a:r>
            <a:r>
              <a:rPr lang="ja-JP" altLang="en-US" sz="2000" dirty="0" smtClean="0"/>
              <a:t>する</a:t>
            </a:r>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5" name="下矢印 4"/>
          <p:cNvSpPr/>
          <p:nvPr/>
        </p:nvSpPr>
        <p:spPr>
          <a:xfrm>
            <a:off x="4235368" y="5138498"/>
            <a:ext cx="662152" cy="416527"/>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 name="角丸四角形 5"/>
          <p:cNvSpPr/>
          <p:nvPr/>
        </p:nvSpPr>
        <p:spPr>
          <a:xfrm>
            <a:off x="1002237" y="5602875"/>
            <a:ext cx="7139527" cy="656302"/>
          </a:xfrm>
          <a:prstGeom prst="roundRect">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クローン検出に</a:t>
            </a:r>
            <a:r>
              <a:rPr lang="ja-JP" altLang="en-US" dirty="0" smtClean="0"/>
              <a:t>よ</a:t>
            </a:r>
            <a:r>
              <a:rPr lang="ja-JP" altLang="en-US" dirty="0"/>
              <a:t>り</a:t>
            </a:r>
            <a:r>
              <a:rPr kumimoji="1" lang="ja-JP" altLang="en-US" dirty="0" smtClean="0"/>
              <a:t>適したベクトル表現があるのではないか？</a:t>
            </a:r>
            <a:endParaRPr kumimoji="1" lang="ja-JP" altLang="en-US" dirty="0"/>
          </a:p>
        </p:txBody>
      </p:sp>
    </p:spTree>
    <p:extLst>
      <p:ext uri="{BB962C8B-B14F-4D97-AF65-F5344CB8AC3E}">
        <p14:creationId xmlns:p14="http://schemas.microsoft.com/office/powerpoint/2010/main" val="1110221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normAutofit/>
          </a:bodyPr>
          <a:lstStyle/>
          <a:p>
            <a:pPr>
              <a:spcBef>
                <a:spcPts val="600"/>
              </a:spcBef>
              <a:spcAft>
                <a:spcPts val="600"/>
              </a:spcAft>
            </a:pPr>
            <a:r>
              <a:rPr lang="en-US" altLang="ja-JP" dirty="0" smtClean="0"/>
              <a:t>TF-IDF</a:t>
            </a:r>
            <a:r>
              <a:rPr lang="ja-JP" altLang="en-US" dirty="0" smtClean="0"/>
              <a:t> 法</a:t>
            </a:r>
            <a:r>
              <a:rPr lang="en-US" altLang="ja-JP" dirty="0" smtClean="0"/>
              <a:t>[6] </a:t>
            </a:r>
            <a:r>
              <a:rPr lang="ja-JP" altLang="en-US" dirty="0" smtClean="0"/>
              <a:t>を利用</a:t>
            </a:r>
            <a:endParaRPr lang="en-US" altLang="ja-JP" dirty="0" smtClean="0"/>
          </a:p>
          <a:p>
            <a:pPr lvl="1">
              <a:spcBef>
                <a:spcPts val="600"/>
              </a:spcBef>
              <a:spcAft>
                <a:spcPts val="600"/>
              </a:spcAft>
            </a:pPr>
            <a:r>
              <a:rPr lang="ja-JP" altLang="en-US" dirty="0"/>
              <a:t>文書中</a:t>
            </a:r>
            <a:r>
              <a:rPr lang="ja-JP" altLang="en-US" dirty="0" smtClean="0"/>
              <a:t>の単語</a:t>
            </a:r>
            <a:r>
              <a:rPr lang="ja-JP" altLang="en-US" dirty="0"/>
              <a:t>に</a:t>
            </a:r>
            <a:r>
              <a:rPr lang="ja-JP" altLang="en-US" dirty="0" smtClean="0"/>
              <a:t>関する</a:t>
            </a:r>
            <a:r>
              <a:rPr lang="ja-JP" altLang="en-US" dirty="0"/>
              <a:t>重み付けの</a:t>
            </a:r>
            <a:r>
              <a:rPr lang="ja-JP" altLang="en-US" dirty="0" smtClean="0"/>
              <a:t>手法</a:t>
            </a:r>
            <a:endParaRPr lang="en-US" altLang="ja-JP" dirty="0" smtClean="0"/>
          </a:p>
          <a:p>
            <a:pPr lvl="1">
              <a:spcBef>
                <a:spcPts val="600"/>
              </a:spcBef>
              <a:spcAft>
                <a:spcPts val="600"/>
              </a:spcAft>
            </a:pPr>
            <a:r>
              <a:rPr lang="en-US" altLang="ja-JP" dirty="0" smtClean="0"/>
              <a:t>TF </a:t>
            </a:r>
            <a:r>
              <a:rPr lang="ja-JP" altLang="en-US" dirty="0" smtClean="0"/>
              <a:t>値と </a:t>
            </a:r>
            <a:r>
              <a:rPr lang="en-US" altLang="ja-JP" dirty="0" smtClean="0"/>
              <a:t>IDF </a:t>
            </a:r>
            <a:r>
              <a:rPr lang="ja-JP" altLang="en-US" dirty="0" smtClean="0"/>
              <a:t>値の積で表される</a:t>
            </a:r>
            <a:endParaRPr lang="en-US" altLang="ja-JP" dirty="0" smtClean="0"/>
          </a:p>
          <a:p>
            <a:pPr marL="0" indent="0">
              <a:buNone/>
            </a:pPr>
            <a:endParaRPr lang="en-US" altLang="ja-JP" dirty="0" smtClean="0"/>
          </a:p>
        </p:txBody>
      </p:sp>
      <p:sp>
        <p:nvSpPr>
          <p:cNvPr id="2" name="タイトル 1"/>
          <p:cNvSpPr>
            <a:spLocks noGrp="1"/>
          </p:cNvSpPr>
          <p:nvPr>
            <p:ph type="title"/>
          </p:nvPr>
        </p:nvSpPr>
        <p:spPr/>
        <p:txBody>
          <a:bodyPr/>
          <a:lstStyle/>
          <a:p>
            <a:r>
              <a:rPr lang="ja-JP" altLang="en-US" dirty="0"/>
              <a:t>特徴ベクトルの計算</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60</a:t>
            </a:fld>
            <a:endParaRPr lang="en-US" altLang="ja-JP" dirty="0"/>
          </a:p>
        </p:txBody>
      </p:sp>
      <p:sp>
        <p:nvSpPr>
          <p:cNvPr id="25" name="下矢印 24"/>
          <p:cNvSpPr/>
          <p:nvPr/>
        </p:nvSpPr>
        <p:spPr bwMode="auto">
          <a:xfrm>
            <a:off x="3261970" y="4371615"/>
            <a:ext cx="2620060" cy="543036"/>
          </a:xfrm>
          <a:prstGeom prst="downArrow">
            <a:avLst/>
          </a:prstGeom>
          <a:solidFill>
            <a:schemeClr val="accent2"/>
          </a:solidFill>
          <a:ln w="9525" cap="flat" cmpd="sng" algn="ctr">
            <a:solidFill>
              <a:schemeClr val="accent2"/>
            </a:solidFill>
            <a:prstDash val="solid"/>
            <a:round/>
            <a:headEnd type="none" w="med" len="med"/>
            <a:tailEnd type="none" w="med" len="med"/>
          </a:ln>
          <a:effectLst/>
          <a:ex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ja-JP" altLang="en-US" dirty="0">
              <a:ea typeface="ＭＳ Ｐゴシック" panose="020B0600070205080204" pitchFamily="50" charset="-128"/>
            </a:endParaRPr>
          </a:p>
        </p:txBody>
      </p:sp>
      <p:sp>
        <p:nvSpPr>
          <p:cNvPr id="26" name="角丸四角形 25"/>
          <p:cNvSpPr/>
          <p:nvPr/>
        </p:nvSpPr>
        <p:spPr bwMode="auto">
          <a:xfrm>
            <a:off x="1820542" y="5006873"/>
            <a:ext cx="5502917" cy="992331"/>
          </a:xfrm>
          <a:prstGeom prst="roundRect">
            <a:avLst/>
          </a:prstGeom>
          <a:ln>
            <a:headEnd type="none" w="med" len="med"/>
            <a:tailEnd type="none" w="med" len="med"/>
          </a:ln>
          <a:extLst/>
        </p:spPr>
        <p:style>
          <a:lnRef idx="2">
            <a:schemeClr val="accent5"/>
          </a:lnRef>
          <a:fillRef idx="1">
            <a:schemeClr val="lt1"/>
          </a:fillRef>
          <a:effectRef idx="0">
            <a:schemeClr val="accent5"/>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lvl="1" algn="ctr">
              <a:lnSpc>
                <a:spcPct val="150000"/>
              </a:lnSpc>
              <a:defRPr/>
            </a:pPr>
            <a:r>
              <a:rPr lang="ja-JP" altLang="en-US" sz="2000" dirty="0" smtClean="0">
                <a:solidFill>
                  <a:schemeClr val="tx1">
                    <a:lumMod val="90000"/>
                    <a:lumOff val="10000"/>
                  </a:schemeClr>
                </a:solidFill>
                <a:latin typeface="+mn-ea"/>
                <a:ea typeface="+mn-ea"/>
              </a:rPr>
              <a:t>各ワードの重みを特徴量として</a:t>
            </a:r>
            <a:endParaRPr lang="en-US" altLang="ja-JP" sz="2000" dirty="0" smtClean="0">
              <a:solidFill>
                <a:schemeClr val="tx1">
                  <a:lumMod val="90000"/>
                  <a:lumOff val="10000"/>
                </a:schemeClr>
              </a:solidFill>
              <a:latin typeface="+mn-ea"/>
              <a:ea typeface="+mn-ea"/>
            </a:endParaRPr>
          </a:p>
          <a:p>
            <a:pPr lvl="1" algn="ctr">
              <a:lnSpc>
                <a:spcPct val="150000"/>
              </a:lnSpc>
              <a:defRPr/>
            </a:pPr>
            <a:r>
              <a:rPr lang="ja-JP" altLang="en-US" sz="2000" dirty="0" smtClean="0">
                <a:solidFill>
                  <a:schemeClr val="tx1">
                    <a:lumMod val="90000"/>
                    <a:lumOff val="10000"/>
                  </a:schemeClr>
                </a:solidFill>
                <a:latin typeface="+mn-ea"/>
                <a:ea typeface="+mn-ea"/>
              </a:rPr>
              <a:t>各コードブロックを特徴ベクトルに変換</a:t>
            </a:r>
            <a:endParaRPr lang="en-US" altLang="ja-JP" sz="2000" dirty="0">
              <a:solidFill>
                <a:schemeClr val="tx1">
                  <a:lumMod val="90000"/>
                  <a:lumOff val="10000"/>
                </a:schemeClr>
              </a:solidFill>
              <a:latin typeface="+mn-ea"/>
              <a:ea typeface="+mn-ea"/>
            </a:endParaRPr>
          </a:p>
        </p:txBody>
      </p:sp>
      <p:grpSp>
        <p:nvGrpSpPr>
          <p:cNvPr id="5" name="グループ化 4"/>
          <p:cNvGrpSpPr/>
          <p:nvPr/>
        </p:nvGrpSpPr>
        <p:grpSpPr>
          <a:xfrm>
            <a:off x="1820542" y="3124767"/>
            <a:ext cx="5502917" cy="1154625"/>
            <a:chOff x="1955350" y="2958143"/>
            <a:chExt cx="5798760" cy="1216699"/>
          </a:xfrm>
        </p:grpSpPr>
        <p:sp>
          <p:nvSpPr>
            <p:cNvPr id="27" name="角丸四角形 26"/>
            <p:cNvSpPr/>
            <p:nvPr/>
          </p:nvSpPr>
          <p:spPr bwMode="auto">
            <a:xfrm>
              <a:off x="1955350" y="3190308"/>
              <a:ext cx="2634764" cy="984534"/>
            </a:xfrm>
            <a:prstGeom prst="roundRect">
              <a:avLst/>
            </a:prstGeom>
            <a:ln>
              <a:headEnd type="none" w="med" len="med"/>
              <a:tailEnd type="none" w="med" len="med"/>
            </a:ln>
            <a:extLst/>
          </p:spPr>
          <p:style>
            <a:lnRef idx="2">
              <a:schemeClr val="accent4"/>
            </a:lnRef>
            <a:fillRef idx="1">
              <a:schemeClr val="lt1"/>
            </a:fillRef>
            <a:effectRef idx="0">
              <a:schemeClr val="accent4"/>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lang="en-US" altLang="ja-JP" sz="800" dirty="0" smtClean="0">
                <a:latin typeface="+mn-lt"/>
              </a:endParaRPr>
            </a:p>
            <a:p>
              <a:pPr algn="ctr" eaLnBrk="1" hangingPunct="1">
                <a:defRPr/>
              </a:pPr>
              <a:r>
                <a:rPr lang="ja-JP" altLang="en-US" sz="1800" dirty="0">
                  <a:latin typeface="+mj-ea"/>
                  <a:ea typeface="+mj-ea"/>
                </a:rPr>
                <a:t>コードブロック</a:t>
              </a:r>
              <a:r>
                <a:rPr lang="ja-JP" altLang="en-US" sz="1800" dirty="0" smtClean="0">
                  <a:latin typeface="+mj-ea"/>
                  <a:ea typeface="+mj-ea"/>
                </a:rPr>
                <a:t>中の</a:t>
              </a:r>
              <a:endParaRPr lang="en-US" altLang="ja-JP" sz="1800" dirty="0" smtClean="0">
                <a:latin typeface="+mj-ea"/>
                <a:ea typeface="+mj-ea"/>
              </a:endParaRPr>
            </a:p>
            <a:p>
              <a:pPr algn="ctr" eaLnBrk="1" hangingPunct="1">
                <a:defRPr/>
              </a:pPr>
              <a:r>
                <a:rPr kumimoji="0" lang="ja-JP" altLang="en-US" sz="1800" dirty="0">
                  <a:latin typeface="+mj-ea"/>
                  <a:ea typeface="+mj-ea"/>
                </a:rPr>
                <a:t>ワード</a:t>
              </a:r>
              <a:r>
                <a:rPr kumimoji="0" lang="ja-JP" altLang="en-US" sz="1800" dirty="0" smtClean="0">
                  <a:latin typeface="+mj-ea"/>
                  <a:ea typeface="+mj-ea"/>
                </a:rPr>
                <a:t>の出現頻度</a:t>
              </a:r>
              <a:endParaRPr kumimoji="0" lang="ja-JP" altLang="en-US" sz="1800" dirty="0">
                <a:latin typeface="+mj-ea"/>
                <a:ea typeface="+mj-ea"/>
              </a:endParaRPr>
            </a:p>
          </p:txBody>
        </p:sp>
        <p:sp>
          <p:nvSpPr>
            <p:cNvPr id="28" name="角丸四角形 27"/>
            <p:cNvSpPr/>
            <p:nvPr/>
          </p:nvSpPr>
          <p:spPr bwMode="auto">
            <a:xfrm>
              <a:off x="5119346" y="3200158"/>
              <a:ext cx="2634764" cy="966624"/>
            </a:xfrm>
            <a:prstGeom prst="roundRect">
              <a:avLst/>
            </a:prstGeom>
            <a:ln>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en-US" altLang="ja-JP" sz="600" dirty="0" smtClean="0">
                <a:latin typeface="+mn-lt"/>
              </a:endParaRPr>
            </a:p>
            <a:p>
              <a:pPr algn="ctr" eaLnBrk="1" hangingPunct="1">
                <a:defRPr/>
              </a:pPr>
              <a:r>
                <a:rPr kumimoji="0" lang="ja-JP" altLang="en-US" sz="1800" dirty="0" smtClean="0">
                  <a:latin typeface="+mj-ea"/>
                  <a:ea typeface="+mj-ea"/>
                </a:rPr>
                <a:t>ソースコード全体の</a:t>
              </a:r>
              <a:endParaRPr kumimoji="0" lang="en-US" altLang="ja-JP" sz="1800" dirty="0" smtClean="0">
                <a:latin typeface="+mj-ea"/>
                <a:ea typeface="+mj-ea"/>
              </a:endParaRPr>
            </a:p>
            <a:p>
              <a:pPr algn="ctr" eaLnBrk="1" hangingPunct="1">
                <a:defRPr/>
              </a:pPr>
              <a:r>
                <a:rPr lang="ja-JP" altLang="en-US" sz="1800" dirty="0">
                  <a:latin typeface="+mj-ea"/>
                  <a:ea typeface="+mj-ea"/>
                </a:rPr>
                <a:t>ワード</a:t>
              </a:r>
              <a:r>
                <a:rPr lang="ja-JP" altLang="en-US" sz="1800" dirty="0" smtClean="0">
                  <a:latin typeface="+mj-ea"/>
                  <a:ea typeface="+mj-ea"/>
                </a:rPr>
                <a:t>の希少さ</a:t>
              </a:r>
              <a:endParaRPr kumimoji="0" lang="ja-JP" altLang="en-US" sz="1800" dirty="0">
                <a:latin typeface="+mj-ea"/>
                <a:ea typeface="+mj-ea"/>
              </a:endParaRPr>
            </a:p>
          </p:txBody>
        </p:sp>
        <p:sp>
          <p:nvSpPr>
            <p:cNvPr id="29" name="テキスト ボックス 11"/>
            <p:cNvSpPr txBox="1"/>
            <p:nvPr/>
          </p:nvSpPr>
          <p:spPr>
            <a:xfrm>
              <a:off x="4590114" y="3358253"/>
              <a:ext cx="529232" cy="646331"/>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kumimoji="1" lang="en-US" altLang="ja-JP" sz="3600" dirty="0" smtClean="0">
                  <a:solidFill>
                    <a:schemeClr val="tx2"/>
                  </a:solidFill>
                </a:rPr>
                <a:t>×</a:t>
              </a:r>
              <a:endParaRPr kumimoji="1" lang="ja-JP" altLang="en-US" sz="3600" dirty="0">
                <a:solidFill>
                  <a:schemeClr val="tx2"/>
                </a:solidFill>
              </a:endParaRPr>
            </a:p>
          </p:txBody>
        </p:sp>
        <p:sp>
          <p:nvSpPr>
            <p:cNvPr id="30" name="正方形/長方形 29"/>
            <p:cNvSpPr/>
            <p:nvPr/>
          </p:nvSpPr>
          <p:spPr>
            <a:xfrm>
              <a:off x="2804726" y="2958143"/>
              <a:ext cx="936012" cy="369332"/>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1800" b="1" dirty="0" smtClean="0">
                  <a:solidFill>
                    <a:schemeClr val="bg1"/>
                  </a:solidFill>
                  <a:latin typeface="+mn-lt"/>
                </a:rPr>
                <a:t>TF</a:t>
              </a:r>
              <a:r>
                <a:rPr lang="ja-JP" altLang="en-US" sz="1800" b="1" dirty="0" smtClean="0">
                  <a:solidFill>
                    <a:schemeClr val="bg1"/>
                  </a:solidFill>
                  <a:latin typeface="+mn-lt"/>
                </a:rPr>
                <a:t> 値</a:t>
              </a:r>
              <a:endParaRPr kumimoji="1" lang="ja-JP" altLang="en-US" sz="1800" dirty="0">
                <a:solidFill>
                  <a:schemeClr val="bg1"/>
                </a:solidFill>
                <a:latin typeface="+mn-lt"/>
              </a:endParaRPr>
            </a:p>
          </p:txBody>
        </p:sp>
        <p:sp>
          <p:nvSpPr>
            <p:cNvPr id="31" name="正方形/長方形 30"/>
            <p:cNvSpPr/>
            <p:nvPr/>
          </p:nvSpPr>
          <p:spPr>
            <a:xfrm>
              <a:off x="5978108" y="2958143"/>
              <a:ext cx="845103" cy="369332"/>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b="1" dirty="0" smtClean="0">
                  <a:solidFill>
                    <a:schemeClr val="bg1"/>
                  </a:solidFill>
                  <a:latin typeface="+mn-lt"/>
                </a:rPr>
                <a:t>IDF</a:t>
              </a:r>
              <a:r>
                <a:rPr lang="ja-JP" altLang="en-US" sz="1800" b="1" dirty="0" smtClean="0">
                  <a:solidFill>
                    <a:schemeClr val="bg1"/>
                  </a:solidFill>
                  <a:latin typeface="+mn-lt"/>
                </a:rPr>
                <a:t> 値</a:t>
              </a:r>
              <a:endParaRPr lang="ja-JP" altLang="en-US" sz="1800" dirty="0">
                <a:solidFill>
                  <a:schemeClr val="bg1"/>
                </a:solidFill>
                <a:latin typeface="+mn-lt"/>
              </a:endParaRPr>
            </a:p>
          </p:txBody>
        </p:sp>
      </p:grpSp>
      <p:sp>
        <p:nvSpPr>
          <p:cNvPr id="13" name="テキスト ボックス 12"/>
          <p:cNvSpPr txBox="1"/>
          <p:nvPr/>
        </p:nvSpPr>
        <p:spPr>
          <a:xfrm>
            <a:off x="1627236" y="6166334"/>
            <a:ext cx="6175644" cy="45442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[6] B. Ricardo</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R. Berthier. </a:t>
            </a:r>
            <a:r>
              <a:rPr lang="en-US" altLang="ja-JP" sz="1200" dirty="0">
                <a:solidFill>
                  <a:schemeClr val="tx1">
                    <a:lumMod val="75000"/>
                    <a:lumOff val="25000"/>
                  </a:schemeClr>
                </a:solidFill>
              </a:rPr>
              <a:t>Modern information retrieval: The concepts and technology </a:t>
            </a:r>
            <a:r>
              <a:rPr lang="en-US" altLang="ja-JP" sz="1200" dirty="0" smtClean="0">
                <a:solidFill>
                  <a:schemeClr val="tx1">
                    <a:lumMod val="75000"/>
                    <a:lumOff val="25000"/>
                  </a:schemeClr>
                </a:solidFill>
              </a:rPr>
              <a:t>behind search</a:t>
            </a:r>
            <a:r>
              <a:rPr lang="en-US" altLang="ja-JP" sz="1200" dirty="0">
                <a:solidFill>
                  <a:schemeClr val="tx1">
                    <a:lumMod val="75000"/>
                    <a:lumOff val="25000"/>
                  </a:schemeClr>
                </a:solidFill>
              </a:rPr>
              <a:t>. Addison-Wesley</a:t>
            </a:r>
            <a:r>
              <a:rPr lang="en-US" altLang="ja-JP" sz="1200" dirty="0" smtClean="0">
                <a:solidFill>
                  <a:schemeClr val="tx1">
                    <a:lumMod val="75000"/>
                    <a:lumOff val="25000"/>
                  </a:schemeClr>
                </a:solidFill>
              </a:rPr>
              <a:t>, 2011.</a:t>
            </a:r>
            <a:endParaRPr lang="en-US" altLang="ja-JP" sz="1200" dirty="0">
              <a:solidFill>
                <a:schemeClr val="tx1">
                  <a:lumMod val="75000"/>
                  <a:lumOff val="25000"/>
                </a:schemeClr>
              </a:solidFill>
            </a:endParaRPr>
          </a:p>
        </p:txBody>
      </p:sp>
    </p:spTree>
    <p:extLst>
      <p:ext uri="{BB962C8B-B14F-4D97-AF65-F5344CB8AC3E}">
        <p14:creationId xmlns:p14="http://schemas.microsoft.com/office/powerpoint/2010/main" val="3261214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smtClean="0"/>
              <a:t>LSH (Locality-Sensitive Hashing) </a:t>
            </a:r>
            <a:endParaRPr kumimoji="1" lang="ja-JP" altLang="en-US" sz="3600" dirty="0"/>
          </a:p>
        </p:txBody>
      </p:sp>
      <p:sp>
        <p:nvSpPr>
          <p:cNvPr id="3" name="コンテンツ プレースホルダー 2"/>
          <p:cNvSpPr>
            <a:spLocks noGrp="1"/>
          </p:cNvSpPr>
          <p:nvPr>
            <p:ph idx="1"/>
          </p:nvPr>
        </p:nvSpPr>
        <p:spPr>
          <a:xfrm>
            <a:off x="457200" y="1600201"/>
            <a:ext cx="8229600" cy="1526128"/>
          </a:xfrm>
        </p:spPr>
        <p:txBody>
          <a:bodyPr/>
          <a:lstStyle/>
          <a:p>
            <a:r>
              <a:rPr lang="en-US" altLang="ja-JP" dirty="0"/>
              <a:t>LSH </a:t>
            </a:r>
            <a:r>
              <a:rPr lang="ja-JP" altLang="en-US" dirty="0" smtClean="0"/>
              <a:t>とは</a:t>
            </a:r>
            <a:endParaRPr lang="en-US" altLang="ja-JP" dirty="0" smtClean="0"/>
          </a:p>
          <a:p>
            <a:pPr lvl="1"/>
            <a:r>
              <a:rPr lang="en-US" altLang="ja-JP" dirty="0" smtClean="0"/>
              <a:t>2 </a:t>
            </a:r>
            <a:r>
              <a:rPr lang="ja-JP" altLang="en-US" dirty="0" smtClean="0"/>
              <a:t>点が </a:t>
            </a:r>
            <a:r>
              <a:rPr lang="ja-JP" altLang="en-US" dirty="0" smtClean="0">
                <a:solidFill>
                  <a:srgbClr val="FF0000"/>
                </a:solidFill>
              </a:rPr>
              <a:t>近い</a:t>
            </a:r>
            <a:r>
              <a:rPr lang="ja-JP" altLang="en-US" dirty="0" smtClean="0"/>
              <a:t>  ⇒  同じハッシュ値を</a:t>
            </a:r>
            <a:r>
              <a:rPr lang="ja-JP" altLang="en-US" dirty="0"/>
              <a:t>取る確率</a:t>
            </a:r>
            <a:r>
              <a:rPr lang="ja-JP" altLang="en-US" dirty="0" smtClean="0"/>
              <a:t>が </a:t>
            </a:r>
            <a:r>
              <a:rPr lang="ja-JP" altLang="en-US" dirty="0" smtClean="0">
                <a:solidFill>
                  <a:srgbClr val="FF0000"/>
                </a:solidFill>
              </a:rPr>
              <a:t>高い</a:t>
            </a:r>
            <a:endParaRPr lang="en-US" altLang="ja-JP" dirty="0" smtClean="0">
              <a:solidFill>
                <a:srgbClr val="FF0000"/>
              </a:solidFill>
            </a:endParaRPr>
          </a:p>
          <a:p>
            <a:pPr lvl="1"/>
            <a:r>
              <a:rPr lang="en-US" altLang="ja-JP" dirty="0" smtClean="0"/>
              <a:t>2</a:t>
            </a:r>
            <a:r>
              <a:rPr lang="ja-JP" altLang="en-US" dirty="0" smtClean="0"/>
              <a:t> 点が </a:t>
            </a:r>
            <a:r>
              <a:rPr lang="ja-JP" altLang="en-US" dirty="0" smtClean="0">
                <a:solidFill>
                  <a:srgbClr val="0070C0"/>
                </a:solidFill>
              </a:rPr>
              <a:t>遠い</a:t>
            </a:r>
            <a:r>
              <a:rPr lang="ja-JP" altLang="en-US" dirty="0" smtClean="0"/>
              <a:t>  ⇒  同じハッシュ値を取る確率が </a:t>
            </a:r>
            <a:r>
              <a:rPr lang="ja-JP" altLang="en-US" dirty="0" smtClean="0">
                <a:solidFill>
                  <a:srgbClr val="0070C0"/>
                </a:solidFill>
              </a:rPr>
              <a:t>低い</a:t>
            </a:r>
            <a:endParaRPr lang="en-US" altLang="ja-JP" dirty="0" smtClean="0">
              <a:solidFill>
                <a:srgbClr val="0070C0"/>
              </a:solidFill>
            </a:endParaRPr>
          </a:p>
          <a:p>
            <a:pPr lvl="1"/>
            <a:endParaRPr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61</a:t>
            </a:fld>
            <a:endParaRPr lang="en-US" altLang="ja-JP" dirty="0"/>
          </a:p>
        </p:txBody>
      </p:sp>
      <p:graphicFrame>
        <p:nvGraphicFramePr>
          <p:cNvPr id="6" name="表 5"/>
          <p:cNvGraphicFramePr>
            <a:graphicFrameLocks noGrp="1"/>
          </p:cNvGraphicFramePr>
          <p:nvPr>
            <p:extLst/>
          </p:nvPr>
        </p:nvGraphicFramePr>
        <p:xfrm>
          <a:off x="457200" y="4275609"/>
          <a:ext cx="7660428" cy="38408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en-US" altLang="ja-JP" sz="1900" dirty="0" smtClean="0"/>
                        <a:t>Hash Table</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円/楕円 6"/>
          <p:cNvSpPr/>
          <p:nvPr/>
        </p:nvSpPr>
        <p:spPr>
          <a:xfrm>
            <a:off x="2666798" y="3635813"/>
            <a:ext cx="1472140" cy="63895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t>Point </a:t>
            </a:r>
            <a:r>
              <a:rPr kumimoji="1" lang="en-US" altLang="ja-JP" sz="1600" dirty="0" smtClean="0"/>
              <a:t>A</a:t>
            </a:r>
            <a:endParaRPr kumimoji="1" lang="ja-JP" altLang="en-US" sz="1600" dirty="0"/>
          </a:p>
        </p:txBody>
      </p:sp>
      <p:sp>
        <p:nvSpPr>
          <p:cNvPr id="10" name="円/楕円 9"/>
          <p:cNvSpPr/>
          <p:nvPr/>
        </p:nvSpPr>
        <p:spPr>
          <a:xfrm>
            <a:off x="4709747" y="3635813"/>
            <a:ext cx="1547535" cy="63895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a:t>
            </a:r>
            <a:r>
              <a:rPr lang="en-US" altLang="ja-JP" sz="1600" dirty="0" smtClean="0"/>
              <a:t>oint</a:t>
            </a:r>
            <a:r>
              <a:rPr kumimoji="1" lang="en-US" altLang="ja-JP" sz="1600" dirty="0" smtClean="0"/>
              <a:t> A’</a:t>
            </a:r>
            <a:endParaRPr kumimoji="1" lang="ja-JP" altLang="en-US" sz="1600" dirty="0"/>
          </a:p>
        </p:txBody>
      </p:sp>
      <p:sp>
        <p:nvSpPr>
          <p:cNvPr id="11" name="円/楕円 10"/>
          <p:cNvSpPr/>
          <p:nvPr/>
        </p:nvSpPr>
        <p:spPr>
          <a:xfrm>
            <a:off x="6834347" y="3626986"/>
            <a:ext cx="1467174" cy="638953"/>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sz="1600" dirty="0" smtClean="0"/>
              <a:t>Point</a:t>
            </a:r>
            <a:r>
              <a:rPr kumimoji="1" lang="en-US" altLang="ja-JP" sz="1600" dirty="0" smtClean="0"/>
              <a:t> B</a:t>
            </a:r>
            <a:endParaRPr kumimoji="1" lang="ja-JP" altLang="en-US" sz="1600" dirty="0"/>
          </a:p>
        </p:txBody>
      </p:sp>
      <p:sp>
        <p:nvSpPr>
          <p:cNvPr id="18" name="曲折矢印 17"/>
          <p:cNvSpPr/>
          <p:nvPr/>
        </p:nvSpPr>
        <p:spPr>
          <a:xfrm rot="5400000">
            <a:off x="4044677" y="3849717"/>
            <a:ext cx="543905" cy="531584"/>
          </a:xfrm>
          <a:prstGeom prst="bentArrow">
            <a:avLst>
              <a:gd name="adj1" fmla="val 16060"/>
              <a:gd name="adj2" fmla="val 25000"/>
              <a:gd name="adj3" fmla="val 30960"/>
              <a:gd name="adj4" fmla="val 4375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600">
              <a:solidFill>
                <a:schemeClr val="tx1"/>
              </a:solidFill>
            </a:endParaRPr>
          </a:p>
        </p:txBody>
      </p:sp>
      <p:sp>
        <p:nvSpPr>
          <p:cNvPr id="19" name="曲折矢印 18"/>
          <p:cNvSpPr/>
          <p:nvPr/>
        </p:nvSpPr>
        <p:spPr>
          <a:xfrm rot="16200000" flipH="1">
            <a:off x="4472901" y="3849717"/>
            <a:ext cx="543905" cy="531584"/>
          </a:xfrm>
          <a:prstGeom prst="bentArrow">
            <a:avLst>
              <a:gd name="adj1" fmla="val 16060"/>
              <a:gd name="adj2" fmla="val 25000"/>
              <a:gd name="adj3" fmla="val 30960"/>
              <a:gd name="adj4" fmla="val 4375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600">
              <a:solidFill>
                <a:schemeClr val="tx1"/>
              </a:solidFill>
            </a:endParaRPr>
          </a:p>
        </p:txBody>
      </p:sp>
      <p:sp>
        <p:nvSpPr>
          <p:cNvPr id="20" name="曲折矢印 19"/>
          <p:cNvSpPr/>
          <p:nvPr/>
        </p:nvSpPr>
        <p:spPr>
          <a:xfrm rot="16200000" flipH="1">
            <a:off x="6579288" y="3840890"/>
            <a:ext cx="543907" cy="531586"/>
          </a:xfrm>
          <a:prstGeom prst="bentArrow">
            <a:avLst>
              <a:gd name="adj1" fmla="val 16060"/>
              <a:gd name="adj2" fmla="val 25000"/>
              <a:gd name="adj3" fmla="val 30960"/>
              <a:gd name="adj4" fmla="val 4375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600">
              <a:solidFill>
                <a:schemeClr val="tx1"/>
              </a:solidFill>
            </a:endParaRPr>
          </a:p>
        </p:txBody>
      </p:sp>
      <p:sp>
        <p:nvSpPr>
          <p:cNvPr id="14" name="角丸四角形 13"/>
          <p:cNvSpPr/>
          <p:nvPr/>
        </p:nvSpPr>
        <p:spPr bwMode="auto">
          <a:xfrm>
            <a:off x="1109019" y="5103341"/>
            <a:ext cx="6925962" cy="698155"/>
          </a:xfrm>
          <a:prstGeom prst="roundRect">
            <a:avLst/>
          </a:prstGeom>
          <a:ln>
            <a:headEnd type="none" w="med" len="med"/>
            <a:tailEnd type="none" w="med" len="med"/>
          </a:ln>
          <a:extLst/>
        </p:spPr>
        <p:style>
          <a:lnRef idx="2">
            <a:schemeClr val="accent5"/>
          </a:lnRef>
          <a:fillRef idx="1">
            <a:schemeClr val="lt1"/>
          </a:fillRef>
          <a:effectRef idx="0">
            <a:schemeClr val="accent5"/>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lnSpc>
                <a:spcPct val="150000"/>
              </a:lnSpc>
              <a:defRPr/>
            </a:pPr>
            <a:r>
              <a:rPr lang="ja-JP" altLang="en-US" sz="2800" dirty="0">
                <a:solidFill>
                  <a:schemeClr val="tx1">
                    <a:lumMod val="90000"/>
                    <a:lumOff val="10000"/>
                  </a:schemeClr>
                </a:solidFill>
                <a:latin typeface="+mn-ea"/>
                <a:ea typeface="+mn-ea"/>
              </a:rPr>
              <a:t>同じハッシュ値を取る  ⇒  同じクラスタ</a:t>
            </a:r>
          </a:p>
        </p:txBody>
      </p:sp>
    </p:spTree>
    <p:extLst>
      <p:ext uri="{BB962C8B-B14F-4D97-AF65-F5344CB8AC3E}">
        <p14:creationId xmlns:p14="http://schemas.microsoft.com/office/powerpoint/2010/main" val="39454488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FALCONN</a:t>
            </a:r>
            <a:r>
              <a:rPr kumimoji="1" lang="ja-JP" altLang="en-US" sz="3600" dirty="0" smtClean="0"/>
              <a:t> ライブラリ</a:t>
            </a:r>
            <a:endParaRPr kumimoji="1" lang="ja-JP" altLang="en-US" sz="3600" dirty="0"/>
          </a:p>
        </p:txBody>
      </p:sp>
      <p:sp>
        <p:nvSpPr>
          <p:cNvPr id="3" name="コンテンツ プレースホルダー 2"/>
          <p:cNvSpPr>
            <a:spLocks noGrp="1"/>
          </p:cNvSpPr>
          <p:nvPr>
            <p:ph idx="1"/>
          </p:nvPr>
        </p:nvSpPr>
        <p:spPr>
          <a:xfrm>
            <a:off x="457199" y="1600200"/>
            <a:ext cx="8424333" cy="4525963"/>
          </a:xfrm>
        </p:spPr>
        <p:txBody>
          <a:bodyPr/>
          <a:lstStyle/>
          <a:p>
            <a:pPr>
              <a:spcBef>
                <a:spcPts val="600"/>
              </a:spcBef>
              <a:spcAft>
                <a:spcPts val="600"/>
              </a:spcAft>
            </a:pPr>
            <a:r>
              <a:rPr lang="en-US" altLang="ja-JP" sz="2400" dirty="0" smtClean="0"/>
              <a:t>FALCONN</a:t>
            </a:r>
            <a:r>
              <a:rPr lang="ja-JP" altLang="en-US" sz="2400" dirty="0" smtClean="0"/>
              <a:t> ライブラリ </a:t>
            </a:r>
            <a:r>
              <a:rPr lang="en-US" altLang="ja-JP" sz="2400" dirty="0" smtClean="0"/>
              <a:t>[7]</a:t>
            </a:r>
          </a:p>
          <a:p>
            <a:pPr lvl="1">
              <a:spcBef>
                <a:spcPts val="600"/>
              </a:spcBef>
              <a:spcAft>
                <a:spcPts val="600"/>
              </a:spcAft>
            </a:pPr>
            <a:r>
              <a:rPr lang="en-US" altLang="ja-JP" sz="2000" dirty="0" smtClean="0"/>
              <a:t>Multi-Probe LSH</a:t>
            </a:r>
            <a:r>
              <a:rPr lang="ja-JP" altLang="en-US" sz="2000" dirty="0" smtClean="0"/>
              <a:t> を組み合わせた </a:t>
            </a:r>
            <a:r>
              <a:rPr lang="en-US" altLang="ja-JP" sz="2000" dirty="0" smtClean="0"/>
              <a:t>LSH</a:t>
            </a:r>
            <a:r>
              <a:rPr lang="ja-JP" altLang="en-US" sz="2000" dirty="0" smtClean="0"/>
              <a:t> の</a:t>
            </a:r>
            <a:r>
              <a:rPr lang="ja-JP" altLang="en-US" sz="2000" dirty="0"/>
              <a:t>実装</a:t>
            </a:r>
            <a:endParaRPr lang="en-US" altLang="ja-JP" sz="2000" dirty="0" smtClean="0"/>
          </a:p>
          <a:p>
            <a:pPr>
              <a:spcBef>
                <a:spcPts val="600"/>
              </a:spcBef>
              <a:spcAft>
                <a:spcPts val="600"/>
              </a:spcAft>
            </a:pPr>
            <a:r>
              <a:rPr lang="en-US" altLang="ja-JP" sz="2400" dirty="0" smtClean="0"/>
              <a:t>Multi-Probe LSH [4]</a:t>
            </a:r>
            <a:endParaRPr lang="en-US" altLang="ja-JP" sz="2400" dirty="0"/>
          </a:p>
          <a:p>
            <a:pPr lvl="1">
              <a:spcBef>
                <a:spcPts val="600"/>
              </a:spcBef>
              <a:spcAft>
                <a:spcPts val="600"/>
              </a:spcAft>
            </a:pPr>
            <a:r>
              <a:rPr lang="ja-JP" altLang="en-US" sz="2000" dirty="0" smtClean="0"/>
              <a:t>空間的に近接したハッシュ</a:t>
            </a:r>
            <a:r>
              <a:rPr lang="ja-JP" altLang="en-US" sz="2000" dirty="0"/>
              <a:t>値</a:t>
            </a:r>
            <a:r>
              <a:rPr lang="ja-JP" altLang="en-US" sz="2000" dirty="0" smtClean="0"/>
              <a:t>も探索</a:t>
            </a:r>
            <a:endParaRPr lang="en-US" altLang="ja-JP" sz="2000" dirty="0"/>
          </a:p>
          <a:p>
            <a:pPr marL="457200" lvl="1" indent="0">
              <a:spcBef>
                <a:spcPts val="600"/>
              </a:spcBef>
              <a:spcAft>
                <a:spcPts val="600"/>
              </a:spcAft>
              <a:buNone/>
            </a:pPr>
            <a:r>
              <a:rPr lang="en-US" altLang="ja-JP" sz="2000" dirty="0" smtClean="0"/>
              <a:t>	</a:t>
            </a:r>
            <a:r>
              <a:rPr lang="ja-JP" altLang="en-US" sz="2000" dirty="0" smtClean="0"/>
              <a:t>⇒ 従来</a:t>
            </a:r>
            <a:r>
              <a:rPr lang="ja-JP" altLang="en-US" sz="2000" dirty="0"/>
              <a:t>の </a:t>
            </a:r>
            <a:r>
              <a:rPr lang="en-US" altLang="ja-JP" sz="2000" dirty="0"/>
              <a:t>LSH</a:t>
            </a:r>
            <a:r>
              <a:rPr lang="ja-JP" altLang="en-US" sz="2000" dirty="0"/>
              <a:t> </a:t>
            </a:r>
            <a:r>
              <a:rPr lang="ja-JP" altLang="en-US" sz="2000" dirty="0" smtClean="0"/>
              <a:t>より高速かつメモリ使用量削減</a:t>
            </a:r>
            <a:endParaRPr lang="en-US" altLang="ja-JP" sz="2000" dirty="0"/>
          </a:p>
          <a:p>
            <a:pPr lvl="1"/>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62</a:t>
            </a:fld>
            <a:endParaRPr lang="en-US" altLang="ja-JP" dirty="0"/>
          </a:p>
        </p:txBody>
      </p:sp>
      <p:graphicFrame>
        <p:nvGraphicFramePr>
          <p:cNvPr id="6" name="表 5"/>
          <p:cNvGraphicFramePr>
            <a:graphicFrameLocks noGrp="1"/>
          </p:cNvGraphicFramePr>
          <p:nvPr>
            <p:extLst/>
          </p:nvPr>
        </p:nvGraphicFramePr>
        <p:xfrm>
          <a:off x="773196" y="5192770"/>
          <a:ext cx="7410579" cy="370840"/>
        </p:xfrm>
        <a:graphic>
          <a:graphicData uri="http://schemas.openxmlformats.org/drawingml/2006/table">
            <a:tbl>
              <a:tblPr firstRow="1" bandRow="1">
                <a:tableStyleId>{5940675A-B579-460E-94D1-54222C63F5DA}</a:tableStyleId>
              </a:tblPr>
              <a:tblGrid>
                <a:gridCol w="1501899">
                  <a:extLst>
                    <a:ext uri="{9D8B030D-6E8A-4147-A177-3AD203B41FA5}">
                      <a16:colId xmlns:a16="http://schemas.microsoft.com/office/drawing/2014/main" val="20000"/>
                    </a:ext>
                  </a:extLst>
                </a:gridCol>
                <a:gridCol w="1181736">
                  <a:extLst>
                    <a:ext uri="{9D8B030D-6E8A-4147-A177-3AD203B41FA5}">
                      <a16:colId xmlns:a16="http://schemas.microsoft.com/office/drawing/2014/main" val="20001"/>
                    </a:ext>
                  </a:extLst>
                </a:gridCol>
                <a:gridCol w="1181736">
                  <a:extLst>
                    <a:ext uri="{9D8B030D-6E8A-4147-A177-3AD203B41FA5}">
                      <a16:colId xmlns:a16="http://schemas.microsoft.com/office/drawing/2014/main" val="20002"/>
                    </a:ext>
                  </a:extLst>
                </a:gridCol>
                <a:gridCol w="1181736">
                  <a:extLst>
                    <a:ext uri="{9D8B030D-6E8A-4147-A177-3AD203B41FA5}">
                      <a16:colId xmlns:a16="http://schemas.microsoft.com/office/drawing/2014/main" val="20003"/>
                    </a:ext>
                  </a:extLst>
                </a:gridCol>
                <a:gridCol w="1181736">
                  <a:extLst>
                    <a:ext uri="{9D8B030D-6E8A-4147-A177-3AD203B41FA5}">
                      <a16:colId xmlns:a16="http://schemas.microsoft.com/office/drawing/2014/main" val="20004"/>
                    </a:ext>
                  </a:extLst>
                </a:gridCol>
                <a:gridCol w="1181736">
                  <a:extLst>
                    <a:ext uri="{9D8B030D-6E8A-4147-A177-3AD203B41FA5}">
                      <a16:colId xmlns:a16="http://schemas.microsoft.com/office/drawing/2014/main" val="20005"/>
                    </a:ext>
                  </a:extLst>
                </a:gridCol>
              </a:tblGrid>
              <a:tr h="370840">
                <a:tc>
                  <a:txBody>
                    <a:bodyPr/>
                    <a:lstStyle/>
                    <a:p>
                      <a:r>
                        <a:rPr kumimoji="1" lang="en-US" altLang="ja-JP" dirty="0" smtClean="0"/>
                        <a:t>Hash Table</a:t>
                      </a:r>
                      <a:r>
                        <a:rPr kumimoji="1" lang="ja-JP" altLang="en-US" dirty="0" smtClean="0"/>
                        <a:t> </a:t>
                      </a:r>
                      <a:r>
                        <a:rPr kumimoji="1" lang="en-US" altLang="ja-JP" dirty="0" smtClean="0"/>
                        <a:t>A</a:t>
                      </a:r>
                      <a:endParaRPr kumimoji="1" lang="ja-JP" altLang="en-US" dirty="0"/>
                    </a:p>
                  </a:txBody>
                  <a:tcPr>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円/楕円 6"/>
          <p:cNvSpPr/>
          <p:nvPr/>
        </p:nvSpPr>
        <p:spPr>
          <a:xfrm>
            <a:off x="3005547" y="4227428"/>
            <a:ext cx="1277094" cy="61811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t>Poin</a:t>
            </a:r>
            <a:r>
              <a:rPr lang="en-US" altLang="ja-JP" sz="1600" dirty="0"/>
              <a:t>t</a:t>
            </a:r>
            <a:r>
              <a:rPr kumimoji="1" lang="en-US" altLang="ja-JP" sz="1600" dirty="0" smtClean="0"/>
              <a:t> A</a:t>
            </a:r>
            <a:endParaRPr kumimoji="1" lang="ja-JP" altLang="en-US" sz="1600" dirty="0"/>
          </a:p>
        </p:txBody>
      </p:sp>
      <p:sp>
        <p:nvSpPr>
          <p:cNvPr id="10" name="円/楕円 9"/>
          <p:cNvSpPr/>
          <p:nvPr/>
        </p:nvSpPr>
        <p:spPr>
          <a:xfrm>
            <a:off x="4935664" y="4227428"/>
            <a:ext cx="1277094" cy="61811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t>Poin</a:t>
            </a:r>
            <a:r>
              <a:rPr lang="en-US" altLang="ja-JP" sz="1600" dirty="0"/>
              <a:t>t</a:t>
            </a:r>
            <a:r>
              <a:rPr kumimoji="1" lang="en-US" altLang="ja-JP" sz="1600" dirty="0" smtClean="0"/>
              <a:t> A’</a:t>
            </a:r>
            <a:endParaRPr kumimoji="1" lang="ja-JP" altLang="en-US" sz="1600" dirty="0"/>
          </a:p>
        </p:txBody>
      </p:sp>
      <p:sp>
        <p:nvSpPr>
          <p:cNvPr id="11" name="円/楕円 10"/>
          <p:cNvSpPr/>
          <p:nvPr/>
        </p:nvSpPr>
        <p:spPr>
          <a:xfrm>
            <a:off x="7457542" y="4227428"/>
            <a:ext cx="1277094" cy="618114"/>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sz="1600" dirty="0" smtClean="0"/>
              <a:t>Poin</a:t>
            </a:r>
            <a:r>
              <a:rPr lang="en-US" altLang="ja-JP" sz="1600" dirty="0"/>
              <a:t>t</a:t>
            </a:r>
            <a:r>
              <a:rPr kumimoji="1" lang="en-US" altLang="ja-JP" sz="1600" dirty="0" smtClean="0"/>
              <a:t> B</a:t>
            </a:r>
            <a:endParaRPr kumimoji="1" lang="ja-JP" altLang="en-US" sz="1600" dirty="0"/>
          </a:p>
        </p:txBody>
      </p:sp>
      <p:sp>
        <p:nvSpPr>
          <p:cNvPr id="9" name="角丸四角形 8"/>
          <p:cNvSpPr/>
          <p:nvPr/>
        </p:nvSpPr>
        <p:spPr>
          <a:xfrm>
            <a:off x="3330663" y="5047331"/>
            <a:ext cx="2622459" cy="658981"/>
          </a:xfrm>
          <a:prstGeom prst="roundRect">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sz="1600"/>
          </a:p>
        </p:txBody>
      </p:sp>
      <p:sp>
        <p:nvSpPr>
          <p:cNvPr id="8" name="右矢印 7"/>
          <p:cNvSpPr/>
          <p:nvPr/>
        </p:nvSpPr>
        <p:spPr>
          <a:xfrm rot="2792048">
            <a:off x="3806606" y="5059797"/>
            <a:ext cx="727301" cy="208063"/>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sz="1600"/>
          </a:p>
        </p:txBody>
      </p:sp>
      <p:sp>
        <p:nvSpPr>
          <p:cNvPr id="17" name="右矢印 16"/>
          <p:cNvSpPr/>
          <p:nvPr/>
        </p:nvSpPr>
        <p:spPr>
          <a:xfrm rot="18807952" flipH="1">
            <a:off x="4690770" y="5059796"/>
            <a:ext cx="727301" cy="208063"/>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sz="1600"/>
          </a:p>
        </p:txBody>
      </p:sp>
      <p:sp>
        <p:nvSpPr>
          <p:cNvPr id="23" name="右矢印 22"/>
          <p:cNvSpPr/>
          <p:nvPr/>
        </p:nvSpPr>
        <p:spPr>
          <a:xfrm rot="18807952" flipH="1">
            <a:off x="7281961" y="5052839"/>
            <a:ext cx="727301" cy="208063"/>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sz="1600"/>
          </a:p>
        </p:txBody>
      </p:sp>
      <p:sp>
        <p:nvSpPr>
          <p:cNvPr id="25" name="テキスト ボックス 24"/>
          <p:cNvSpPr txBox="1"/>
          <p:nvPr/>
        </p:nvSpPr>
        <p:spPr>
          <a:xfrm>
            <a:off x="746089" y="5855791"/>
            <a:ext cx="7651822" cy="643656"/>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[4] L. </a:t>
            </a:r>
            <a:r>
              <a:rPr lang="en-US" altLang="ja-JP" sz="1200" dirty="0">
                <a:solidFill>
                  <a:schemeClr val="tx1">
                    <a:lumMod val="75000"/>
                    <a:lumOff val="25000"/>
                  </a:schemeClr>
                </a:solidFill>
              </a:rPr>
              <a:t>Qin, </a:t>
            </a:r>
            <a:r>
              <a:rPr lang="en-US" altLang="ja-JP" sz="1200" dirty="0" smtClean="0">
                <a:solidFill>
                  <a:schemeClr val="tx1">
                    <a:lumMod val="75000"/>
                    <a:lumOff val="25000"/>
                  </a:schemeClr>
                </a:solidFill>
              </a:rPr>
              <a:t>J. William, W</a:t>
            </a:r>
            <a:r>
              <a:rPr lang="en-US" altLang="ja-JP" sz="1200" dirty="0">
                <a:solidFill>
                  <a:schemeClr val="tx1">
                    <a:lumMod val="75000"/>
                    <a:lumOff val="25000"/>
                  </a:schemeClr>
                </a:solidFill>
              </a:rPr>
              <a:t>. </a:t>
            </a:r>
            <a:r>
              <a:rPr lang="en-US" altLang="ja-JP" sz="1200" dirty="0" err="1" smtClean="0">
                <a:solidFill>
                  <a:schemeClr val="tx1">
                    <a:lumMod val="75000"/>
                    <a:lumOff val="25000"/>
                  </a:schemeClr>
                </a:solidFill>
              </a:rPr>
              <a:t>Zhe</a:t>
            </a:r>
            <a:r>
              <a:rPr lang="en-US" altLang="ja-JP" sz="1200" dirty="0">
                <a:solidFill>
                  <a:schemeClr val="tx1">
                    <a:lumMod val="75000"/>
                    <a:lumOff val="25000"/>
                  </a:schemeClr>
                </a:solidFill>
              </a:rPr>
              <a:t>, C. </a:t>
            </a:r>
            <a:r>
              <a:rPr lang="en-US" altLang="ja-JP" sz="1200" dirty="0" smtClean="0">
                <a:solidFill>
                  <a:schemeClr val="tx1">
                    <a:lumMod val="75000"/>
                    <a:lumOff val="25000"/>
                  </a:schemeClr>
                </a:solidFill>
              </a:rPr>
              <a:t>Moses, L. Kai</a:t>
            </a:r>
            <a:r>
              <a:rPr lang="en-US" altLang="ja-JP" sz="1200" dirty="0">
                <a:solidFill>
                  <a:schemeClr val="tx1">
                    <a:lumMod val="75000"/>
                    <a:lumOff val="25000"/>
                  </a:schemeClr>
                </a:solidFill>
              </a:rPr>
              <a:t>. Multi-probe LSH: efficient indexing for high-dimensional similarity search. Proceedings of the 33rd international conference on Very large data bases, </a:t>
            </a:r>
            <a:r>
              <a:rPr lang="en-US" altLang="ja-JP" sz="1200" dirty="0" smtClean="0">
                <a:solidFill>
                  <a:schemeClr val="tx1">
                    <a:lumMod val="75000"/>
                    <a:lumOff val="25000"/>
                  </a:schemeClr>
                </a:solidFill>
              </a:rPr>
              <a:t>pp</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950-961</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2007.</a:t>
            </a:r>
          </a:p>
          <a:p>
            <a:r>
              <a:rPr lang="en-US" altLang="ja-JP" sz="1200" dirty="0" smtClean="0">
                <a:solidFill>
                  <a:schemeClr val="tx1">
                    <a:lumMod val="75000"/>
                    <a:lumOff val="25000"/>
                  </a:schemeClr>
                </a:solidFill>
              </a:rPr>
              <a:t>[7] </a:t>
            </a:r>
            <a:r>
              <a:rPr lang="en-US" altLang="ja-JP" sz="1200" dirty="0">
                <a:solidFill>
                  <a:schemeClr val="tx1">
                    <a:lumMod val="75000"/>
                    <a:lumOff val="25000"/>
                  </a:schemeClr>
                </a:solidFill>
              </a:rPr>
              <a:t>https://falconn-lib.org</a:t>
            </a:r>
            <a:r>
              <a:rPr lang="en-US" altLang="ja-JP" sz="1200" dirty="0" smtClean="0">
                <a:solidFill>
                  <a:schemeClr val="tx1">
                    <a:lumMod val="75000"/>
                    <a:lumOff val="25000"/>
                  </a:schemeClr>
                </a:solidFill>
              </a:rPr>
              <a:t>/</a:t>
            </a:r>
            <a:endParaRPr lang="en-US" altLang="ja-JP" sz="1200" dirty="0">
              <a:solidFill>
                <a:schemeClr val="tx1">
                  <a:lumMod val="75000"/>
                  <a:lumOff val="25000"/>
                </a:schemeClr>
              </a:solidFill>
            </a:endParaRPr>
          </a:p>
        </p:txBody>
      </p:sp>
    </p:spTree>
    <p:extLst>
      <p:ext uri="{BB962C8B-B14F-4D97-AF65-F5344CB8AC3E}">
        <p14:creationId xmlns:p14="http://schemas.microsoft.com/office/powerpoint/2010/main" val="3603428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特徴</a:t>
            </a:r>
            <a:r>
              <a:rPr lang="ja-JP" altLang="en-US" dirty="0" smtClean="0"/>
              <a:t>ベクトル間の類似度計算</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各クラスタ内で特徴ベクトル間の類似度を計算</a:t>
            </a:r>
            <a:endParaRPr lang="en-US" altLang="ja-JP" dirty="0" smtClean="0"/>
          </a:p>
          <a:p>
            <a:pPr lvl="1"/>
            <a:r>
              <a:rPr lang="ja-JP" altLang="en-US" dirty="0"/>
              <a:t>コサイン</a:t>
            </a:r>
            <a:r>
              <a:rPr lang="ja-JP" altLang="en-US" dirty="0" smtClean="0"/>
              <a:t>類似度を利用</a:t>
            </a:r>
            <a:endParaRPr lang="en-US" altLang="ja-JP" dirty="0" smtClean="0"/>
          </a:p>
          <a:p>
            <a:pPr lvl="1"/>
            <a:r>
              <a:rPr lang="ja-JP" altLang="en-US" dirty="0"/>
              <a:t>特徴</a:t>
            </a:r>
            <a:r>
              <a:rPr lang="ja-JP" altLang="en-US" dirty="0" smtClean="0"/>
              <a:t>ベクトル</a:t>
            </a:r>
            <a:r>
              <a:rPr lang="ja-JP" altLang="en-US" dirty="0"/>
              <a:t> </a:t>
            </a:r>
            <a:r>
              <a:rPr lang="ja-JP" altLang="en-US" dirty="0" smtClean="0"/>
              <a:t>      間の類似度の計算方法</a:t>
            </a:r>
            <a:endParaRPr lang="en-US" altLang="ja-JP" dirty="0" smtClean="0"/>
          </a:p>
          <a:p>
            <a:pPr marL="457200" lvl="1" indent="0">
              <a:buNone/>
            </a:pPr>
            <a:endParaRPr lang="en-US" altLang="ja-JP" dirty="0" smtClean="0"/>
          </a:p>
          <a:p>
            <a:pPr marL="457200" lvl="1" indent="0">
              <a:buNone/>
            </a:pPr>
            <a:endParaRPr lang="en-US" altLang="ja-JP" dirty="0"/>
          </a:p>
          <a:p>
            <a:pPr marL="457200" lvl="1" indent="0">
              <a:buNone/>
            </a:pPr>
            <a:endParaRPr lang="en-US" altLang="ja-JP" dirty="0" smtClean="0"/>
          </a:p>
          <a:p>
            <a:pPr marL="457200" lvl="1"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63</a:t>
            </a:fld>
            <a:endParaRPr lang="en-US" altLang="ja-JP" dirty="0"/>
          </a:p>
        </p:txBody>
      </p:sp>
      <p:graphicFrame>
        <p:nvGraphicFramePr>
          <p:cNvPr id="6" name="オブジェクト 5"/>
          <p:cNvGraphicFramePr>
            <a:graphicFrameLocks noChangeAspect="1"/>
          </p:cNvGraphicFramePr>
          <p:nvPr>
            <p:extLst/>
          </p:nvPr>
        </p:nvGraphicFramePr>
        <p:xfrm>
          <a:off x="3156014" y="3039566"/>
          <a:ext cx="542226" cy="365687"/>
        </p:xfrm>
        <a:graphic>
          <a:graphicData uri="http://schemas.openxmlformats.org/presentationml/2006/ole">
            <mc:AlternateContent xmlns:mc="http://schemas.openxmlformats.org/markup-compatibility/2006">
              <mc:Choice xmlns:v="urn:schemas-microsoft-com:vml" Requires="v">
                <p:oleObj spid="_x0000_s2112" name="数式" r:id="rId4" imgW="342720" imgH="241200" progId="Equation.3">
                  <p:embed/>
                </p:oleObj>
              </mc:Choice>
              <mc:Fallback>
                <p:oleObj name="数式" r:id="rId4" imgW="342720" imgH="241200" progId="Equation.3">
                  <p:embed/>
                  <p:pic>
                    <p:nvPicPr>
                      <p:cNvPr id="6" name="オブジェクト 5"/>
                      <p:cNvPicPr>
                        <a:picLocks noChangeAspect="1" noChangeArrowheads="1"/>
                      </p:cNvPicPr>
                      <p:nvPr/>
                    </p:nvPicPr>
                    <p:blipFill>
                      <a:blip r:embed="rId5"/>
                      <a:srcRect/>
                      <a:stretch>
                        <a:fillRect/>
                      </a:stretch>
                    </p:blipFill>
                    <p:spPr bwMode="auto">
                      <a:xfrm>
                        <a:off x="3156014" y="3039566"/>
                        <a:ext cx="542226" cy="365687"/>
                      </a:xfrm>
                      <a:prstGeom prst="rect">
                        <a:avLst/>
                      </a:prstGeom>
                      <a:noFill/>
                      <a:ln>
                        <a:noFill/>
                      </a:ln>
                    </p:spPr>
                  </p:pic>
                </p:oleObj>
              </mc:Fallback>
            </mc:AlternateContent>
          </a:graphicData>
        </a:graphic>
      </p:graphicFrame>
      <p:sp>
        <p:nvSpPr>
          <p:cNvPr id="8" name="右矢印 7"/>
          <p:cNvSpPr/>
          <p:nvPr/>
        </p:nvSpPr>
        <p:spPr bwMode="auto">
          <a:xfrm rot="5400000">
            <a:off x="4226260" y="3240980"/>
            <a:ext cx="691480" cy="3114346"/>
          </a:xfrm>
          <a:prstGeom prst="rightArrow">
            <a:avLst/>
          </a:prstGeom>
          <a:solidFill>
            <a:schemeClr val="accent2"/>
          </a:solidFill>
          <a:ln w="9525" cap="flat" cmpd="sng" algn="ctr">
            <a:solidFill>
              <a:schemeClr val="accent2"/>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角丸四角形 8"/>
          <p:cNvSpPr/>
          <p:nvPr/>
        </p:nvSpPr>
        <p:spPr bwMode="auto">
          <a:xfrm>
            <a:off x="1696319" y="5356351"/>
            <a:ext cx="5751362" cy="1100054"/>
          </a:xfrm>
          <a:prstGeom prst="roundRect">
            <a:avLst/>
          </a:prstGeom>
          <a:ln>
            <a:headEnd type="none" w="med" len="med"/>
            <a:tailEnd type="none" w="med" len="med"/>
          </a:ln>
          <a:extLst/>
        </p:spPr>
        <p:style>
          <a:lnRef idx="2">
            <a:schemeClr val="accent5"/>
          </a:lnRef>
          <a:fillRef idx="1">
            <a:schemeClr val="lt1"/>
          </a:fillRef>
          <a:effectRef idx="0">
            <a:schemeClr val="accent5"/>
          </a:effectRef>
          <a:fontRef idx="minor">
            <a:schemeClr val="dk1"/>
          </a:fontRef>
        </p:style>
        <p:txBody>
          <a:bodyPr anchor="b"/>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defRPr/>
            </a:pPr>
            <a:r>
              <a:rPr lang="ja-JP" altLang="en-US" sz="2800" dirty="0" smtClean="0">
                <a:solidFill>
                  <a:schemeClr val="tx1">
                    <a:lumMod val="90000"/>
                    <a:lumOff val="10000"/>
                  </a:schemeClr>
                </a:solidFill>
                <a:latin typeface="+mn-ea"/>
                <a:ea typeface="+mn-ea"/>
              </a:rPr>
              <a:t>閾値</a:t>
            </a:r>
            <a:r>
              <a:rPr lang="ja-JP" altLang="en-US" sz="2800" dirty="0">
                <a:solidFill>
                  <a:schemeClr val="tx1">
                    <a:lumMod val="90000"/>
                    <a:lumOff val="10000"/>
                  </a:schemeClr>
                </a:solidFill>
                <a:latin typeface="+mn-ea"/>
                <a:ea typeface="+mn-ea"/>
              </a:rPr>
              <a:t>（</a:t>
            </a:r>
            <a:r>
              <a:rPr lang="en-US" altLang="ja-JP" sz="2800" dirty="0" smtClean="0">
                <a:solidFill>
                  <a:schemeClr val="tx1">
                    <a:lumMod val="90000"/>
                    <a:lumOff val="10000"/>
                  </a:schemeClr>
                </a:solidFill>
                <a:latin typeface="+mn-ea"/>
                <a:ea typeface="+mn-ea"/>
              </a:rPr>
              <a:t>0.9</a:t>
            </a:r>
            <a:r>
              <a:rPr lang="ja-JP" altLang="en-US" sz="2800" dirty="0">
                <a:solidFill>
                  <a:schemeClr val="tx1">
                    <a:lumMod val="90000"/>
                    <a:lumOff val="10000"/>
                  </a:schemeClr>
                </a:solidFill>
                <a:latin typeface="+mn-ea"/>
                <a:ea typeface="+mn-ea"/>
              </a:rPr>
              <a:t>）</a:t>
            </a:r>
            <a:r>
              <a:rPr lang="ja-JP" altLang="en-US" sz="2800" dirty="0" smtClean="0">
                <a:solidFill>
                  <a:schemeClr val="tx1">
                    <a:lumMod val="90000"/>
                    <a:lumOff val="10000"/>
                  </a:schemeClr>
                </a:solidFill>
                <a:latin typeface="+mn-ea"/>
                <a:ea typeface="+mn-ea"/>
              </a:rPr>
              <a:t>以上であれば</a:t>
            </a:r>
            <a:endParaRPr lang="en-US" altLang="ja-JP" sz="2800" dirty="0" smtClean="0">
              <a:solidFill>
                <a:schemeClr val="tx1">
                  <a:lumMod val="90000"/>
                  <a:lumOff val="10000"/>
                </a:schemeClr>
              </a:solidFill>
              <a:latin typeface="+mn-ea"/>
              <a:ea typeface="+mn-ea"/>
            </a:endParaRPr>
          </a:p>
          <a:p>
            <a:pPr>
              <a:defRPr/>
            </a:pPr>
            <a:r>
              <a:rPr lang="ja-JP" altLang="en-US" sz="2800" dirty="0">
                <a:solidFill>
                  <a:schemeClr val="tx1">
                    <a:lumMod val="90000"/>
                    <a:lumOff val="10000"/>
                  </a:schemeClr>
                </a:solidFill>
                <a:latin typeface="+mn-ea"/>
                <a:ea typeface="+mn-ea"/>
              </a:rPr>
              <a:t>ブロック</a:t>
            </a:r>
            <a:r>
              <a:rPr lang="ja-JP" altLang="en-US" sz="2800" dirty="0" smtClean="0">
                <a:solidFill>
                  <a:schemeClr val="tx1">
                    <a:lumMod val="90000"/>
                    <a:lumOff val="10000"/>
                  </a:schemeClr>
                </a:solidFill>
                <a:latin typeface="+mn-ea"/>
                <a:ea typeface="+mn-ea"/>
              </a:rPr>
              <a:t>クローンペアとして検出</a:t>
            </a:r>
            <a:endParaRPr lang="en-US" altLang="ja-JP" sz="2800" dirty="0">
              <a:solidFill>
                <a:schemeClr val="tx1">
                  <a:lumMod val="90000"/>
                  <a:lumOff val="10000"/>
                </a:schemeClr>
              </a:solidFill>
              <a:latin typeface="+mn-ea"/>
              <a:ea typeface="+mn-ea"/>
            </a:endParaRPr>
          </a:p>
        </p:txBody>
      </p:sp>
      <p:graphicFrame>
        <p:nvGraphicFramePr>
          <p:cNvPr id="5" name="オブジェクト 4"/>
          <p:cNvGraphicFramePr>
            <a:graphicFrameLocks noChangeAspect="1"/>
          </p:cNvGraphicFramePr>
          <p:nvPr>
            <p:extLst/>
          </p:nvPr>
        </p:nvGraphicFramePr>
        <p:xfrm>
          <a:off x="1647735" y="3275860"/>
          <a:ext cx="5848530" cy="1123103"/>
        </p:xfrm>
        <a:graphic>
          <a:graphicData uri="http://schemas.openxmlformats.org/presentationml/2006/ole">
            <mc:AlternateContent xmlns:mc="http://schemas.openxmlformats.org/markup-compatibility/2006">
              <mc:Choice xmlns:v="urn:schemas-microsoft-com:vml" Requires="v">
                <p:oleObj spid="_x0000_s2113" name="数式" r:id="rId6" imgW="1968480" imgH="469800" progId="Equation.3">
                  <p:embed/>
                </p:oleObj>
              </mc:Choice>
              <mc:Fallback>
                <p:oleObj name="数式" r:id="rId6" imgW="1968480" imgH="469800" progId="Equation.3">
                  <p:embed/>
                  <p:pic>
                    <p:nvPicPr>
                      <p:cNvPr id="5" name="オブジェクト 4"/>
                      <p:cNvPicPr/>
                      <p:nvPr/>
                    </p:nvPicPr>
                    <p:blipFill>
                      <a:blip r:embed="rId7"/>
                      <a:stretch>
                        <a:fillRect/>
                      </a:stretch>
                    </p:blipFill>
                    <p:spPr>
                      <a:xfrm>
                        <a:off x="1647735" y="3275860"/>
                        <a:ext cx="5848530" cy="1123103"/>
                      </a:xfrm>
                      <a:prstGeom prst="rect">
                        <a:avLst/>
                      </a:prstGeom>
                    </p:spPr>
                  </p:pic>
                </p:oleObj>
              </mc:Fallback>
            </mc:AlternateContent>
          </a:graphicData>
        </a:graphic>
      </p:graphicFrame>
    </p:spTree>
    <p:extLst>
      <p:ext uri="{BB962C8B-B14F-4D97-AF65-F5344CB8AC3E}">
        <p14:creationId xmlns:p14="http://schemas.microsoft.com/office/powerpoint/2010/main" val="3514782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コード片のベクトル表現の特徴調査</a:t>
            </a:r>
            <a:endParaRPr kumimoji="1" lang="en-US" altLang="ja-JP" dirty="0" smtClean="0"/>
          </a:p>
          <a:p>
            <a:pPr lvl="1"/>
            <a:r>
              <a:rPr lang="ja-JP" altLang="en-US" dirty="0" smtClean="0"/>
              <a:t>ベクトル表現の変更による，</a:t>
            </a:r>
            <a:r>
              <a:rPr lang="en-US" altLang="ja-JP" dirty="0" smtClean="0"/>
              <a:t/>
            </a:r>
            <a:br>
              <a:rPr lang="en-US" altLang="ja-JP" dirty="0" smtClean="0"/>
            </a:br>
            <a:r>
              <a:rPr kumimoji="1" lang="ja-JP" altLang="en-US" dirty="0" smtClean="0"/>
              <a:t>クローン検出の再現率の変化を実験調査</a:t>
            </a:r>
            <a:endParaRPr kumimoji="1" lang="en-US" altLang="ja-JP" dirty="0" smtClean="0"/>
          </a:p>
          <a:p>
            <a:pPr lvl="1"/>
            <a:r>
              <a:rPr lang="ja-JP" altLang="en-US" dirty="0" smtClean="0"/>
              <a:t>各ベクトル表現において，</a:t>
            </a:r>
            <a:r>
              <a:rPr lang="en-US" altLang="ja-JP" dirty="0" smtClean="0"/>
              <a:t/>
            </a:r>
            <a:br>
              <a:rPr lang="en-US" altLang="ja-JP" dirty="0" smtClean="0"/>
            </a:br>
            <a:r>
              <a:rPr lang="ja-JP" altLang="en-US" dirty="0" smtClean="0"/>
              <a:t>コードクローンの類似性の変化を実験調査</a:t>
            </a:r>
            <a:endParaRPr lang="en-US" altLang="ja-JP" dirty="0" smtClean="0"/>
          </a:p>
          <a:p>
            <a:pPr lvl="1"/>
            <a:r>
              <a:rPr kumimoji="1" lang="ja-JP" altLang="en-US" dirty="0" smtClean="0"/>
              <a:t>各ベクトル表現において，</a:t>
            </a:r>
            <a:r>
              <a:rPr lang="ja-JP" altLang="en-US" dirty="0" smtClean="0"/>
              <a:t>計算時間の実験調査</a:t>
            </a:r>
            <a:endParaRPr lang="en-US" altLang="ja-JP" dirty="0" smtClean="0"/>
          </a:p>
          <a:p>
            <a:r>
              <a:rPr lang="en-US" altLang="ja-JP" dirty="0" smtClean="0"/>
              <a:t>BigCloneBench[4]</a:t>
            </a:r>
            <a:r>
              <a:rPr lang="ja-JP" altLang="en-US" dirty="0" smtClean="0"/>
              <a:t> を対象に調査</a:t>
            </a:r>
            <a:endParaRPr lang="en-US" altLang="ja-JP" dirty="0" smtClean="0"/>
          </a:p>
          <a:p>
            <a:pPr lvl="1"/>
            <a:r>
              <a:rPr lang="ja-JP" altLang="en-US" dirty="0" smtClean="0"/>
              <a:t>約 </a:t>
            </a:r>
            <a:r>
              <a:rPr lang="en-US" altLang="ja-JP" dirty="0" smtClean="0"/>
              <a:t>800</a:t>
            </a:r>
            <a:r>
              <a:rPr lang="ja-JP" altLang="en-US" dirty="0"/>
              <a:t> </a:t>
            </a:r>
            <a:r>
              <a:rPr lang="ja-JP" altLang="en-US" dirty="0" smtClean="0"/>
              <a:t>万クローンペアの大規模コードクローン集合</a:t>
            </a:r>
            <a:endParaRPr lang="en-US" altLang="ja-JP" dirty="0" smtClean="0"/>
          </a:p>
          <a:p>
            <a:r>
              <a:rPr lang="ja-JP" altLang="en-US" dirty="0" smtClean="0"/>
              <a:t>調査</a:t>
            </a:r>
            <a:r>
              <a:rPr kumimoji="1" lang="ja-JP" altLang="en-US" dirty="0" smtClean="0"/>
              <a:t>結果に基づき，新たな検出手法の提案</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5" name="テキスト ボックス 4"/>
          <p:cNvSpPr txBox="1"/>
          <p:nvPr/>
        </p:nvSpPr>
        <p:spPr>
          <a:xfrm>
            <a:off x="1761233" y="5996589"/>
            <a:ext cx="6234136" cy="467613"/>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smtClean="0">
                <a:solidFill>
                  <a:schemeClr val="tx1">
                    <a:lumMod val="75000"/>
                    <a:lumOff val="25000"/>
                  </a:schemeClr>
                </a:solidFill>
              </a:rPr>
              <a:t>[4] </a:t>
            </a:r>
            <a:r>
              <a:rPr lang="en-US" altLang="ja-JP" sz="1200" dirty="0" err="1">
                <a:solidFill>
                  <a:schemeClr val="tx1">
                    <a:lumMod val="75000"/>
                    <a:lumOff val="25000"/>
                  </a:schemeClr>
                </a:solidFill>
              </a:rPr>
              <a:t>J.Svajlenko</a:t>
            </a:r>
            <a:r>
              <a:rPr lang="en-US" altLang="ja-JP" sz="1200" dirty="0">
                <a:solidFill>
                  <a:schemeClr val="tx1">
                    <a:lumMod val="75000"/>
                    <a:lumOff val="25000"/>
                  </a:schemeClr>
                </a:solidFill>
              </a:rPr>
              <a:t> </a:t>
            </a:r>
            <a:r>
              <a:rPr lang="en-US" altLang="ja-JP" sz="1200" dirty="0" smtClean="0">
                <a:solidFill>
                  <a:schemeClr val="tx1">
                    <a:lumMod val="75000"/>
                    <a:lumOff val="25000"/>
                  </a:schemeClr>
                </a:solidFill>
              </a:rPr>
              <a:t>et </a:t>
            </a:r>
            <a:r>
              <a:rPr lang="en-US" altLang="ja-JP" sz="1200" dirty="0">
                <a:solidFill>
                  <a:schemeClr val="tx1">
                    <a:lumMod val="75000"/>
                    <a:lumOff val="25000"/>
                  </a:schemeClr>
                </a:solidFill>
              </a:rPr>
              <a:t>al., "Towards a big data curated benchmark of inter-project code clones." </a:t>
            </a:r>
            <a:r>
              <a:rPr lang="en-US" altLang="ja-JP" sz="1200" dirty="0" smtClean="0">
                <a:solidFill>
                  <a:schemeClr val="tx1">
                    <a:lumMod val="75000"/>
                    <a:lumOff val="25000"/>
                  </a:schemeClr>
                </a:solidFill>
              </a:rPr>
              <a:t>ICSME, </a:t>
            </a:r>
            <a:r>
              <a:rPr lang="en-US" altLang="ja-JP" sz="1200" dirty="0">
                <a:solidFill>
                  <a:schemeClr val="tx1">
                    <a:lumMod val="75000"/>
                    <a:lumOff val="25000"/>
                  </a:schemeClr>
                </a:solidFill>
              </a:rPr>
              <a:t>pp. 476-480, 2014.</a:t>
            </a:r>
          </a:p>
        </p:txBody>
      </p:sp>
    </p:spTree>
    <p:extLst>
      <p:ext uri="{BB962C8B-B14F-4D97-AF65-F5344CB8AC3E}">
        <p14:creationId xmlns:p14="http://schemas.microsoft.com/office/powerpoint/2010/main" val="1628829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リサーチクエスチョン</a:t>
            </a:r>
            <a:endParaRPr kumimoji="1" lang="ja-JP" altLang="en-US" dirty="0"/>
          </a:p>
        </p:txBody>
      </p:sp>
      <p:sp>
        <p:nvSpPr>
          <p:cNvPr id="3" name="コンテンツ プレースホルダー 2"/>
          <p:cNvSpPr>
            <a:spLocks noGrp="1"/>
          </p:cNvSpPr>
          <p:nvPr>
            <p:ph idx="1"/>
          </p:nvPr>
        </p:nvSpPr>
        <p:spPr>
          <a:xfrm>
            <a:off x="457200" y="1600200"/>
            <a:ext cx="8416534" cy="4525963"/>
          </a:xfrm>
        </p:spPr>
        <p:txBody>
          <a:bodyPr>
            <a:normAutofit lnSpcReduction="10000"/>
          </a:bodyPr>
          <a:lstStyle/>
          <a:p>
            <a:pPr marL="0" indent="0">
              <a:buNone/>
            </a:pPr>
            <a:r>
              <a:rPr kumimoji="1" lang="en-US" altLang="ja-JP" sz="2400" dirty="0" smtClean="0"/>
              <a:t>RQ1</a:t>
            </a:r>
            <a:r>
              <a:rPr lang="ja-JP" altLang="en-US" sz="2400" dirty="0" smtClean="0"/>
              <a:t>：</a:t>
            </a:r>
            <a:r>
              <a:rPr lang="en-US" altLang="ja-JP" sz="2400" dirty="0" smtClean="0"/>
              <a:t>	</a:t>
            </a:r>
            <a:r>
              <a:rPr lang="ja-JP" altLang="en-US" sz="2400" dirty="0" smtClean="0"/>
              <a:t>ベクトル</a:t>
            </a:r>
            <a:r>
              <a:rPr lang="ja-JP" altLang="en-US" sz="2400" dirty="0"/>
              <a:t>表現に</a:t>
            </a:r>
            <a:r>
              <a:rPr lang="ja-JP" altLang="en-US" sz="2400" dirty="0" smtClean="0"/>
              <a:t>よって</a:t>
            </a:r>
            <a:r>
              <a:rPr lang="en-US" altLang="ja-JP" sz="2400" dirty="0"/>
              <a:t/>
            </a:r>
            <a:br>
              <a:rPr lang="en-US" altLang="ja-JP" sz="2400" dirty="0"/>
            </a:br>
            <a:r>
              <a:rPr lang="en-US" altLang="ja-JP" sz="2400" dirty="0" smtClean="0"/>
              <a:t>	</a:t>
            </a:r>
            <a:r>
              <a:rPr lang="ja-JP" altLang="en-US" sz="2400" dirty="0" smtClean="0"/>
              <a:t>コードクローン</a:t>
            </a:r>
            <a:r>
              <a:rPr lang="ja-JP" altLang="en-US" sz="2400" dirty="0"/>
              <a:t>検出の</a:t>
            </a:r>
            <a:r>
              <a:rPr lang="ja-JP" altLang="en-US" sz="2400" dirty="0" smtClean="0"/>
              <a:t>再現率</a:t>
            </a:r>
            <a:r>
              <a:rPr lang="ja-JP" altLang="en-US" sz="2400" dirty="0"/>
              <a:t>は変化するか</a:t>
            </a:r>
            <a:r>
              <a:rPr lang="ja-JP" altLang="en-US" sz="2400" dirty="0" smtClean="0"/>
              <a:t>．</a:t>
            </a:r>
            <a:endParaRPr lang="en-US" altLang="ja-JP" sz="2400" dirty="0" smtClean="0"/>
          </a:p>
          <a:p>
            <a:pPr marL="0" indent="0">
              <a:buNone/>
            </a:pPr>
            <a:r>
              <a:rPr kumimoji="1" lang="en-US" altLang="ja-JP" sz="2400" dirty="0" smtClean="0"/>
              <a:t>RQ2</a:t>
            </a:r>
            <a:r>
              <a:rPr kumimoji="1" lang="ja-JP" altLang="en-US" sz="2400" dirty="0" smtClean="0"/>
              <a:t>：</a:t>
            </a:r>
            <a:r>
              <a:rPr lang="en-US" altLang="ja-JP" sz="2400" dirty="0"/>
              <a:t>	</a:t>
            </a:r>
            <a:r>
              <a:rPr lang="ja-JP" altLang="en-US" sz="2400" dirty="0" smtClean="0"/>
              <a:t>コードクローン</a:t>
            </a:r>
            <a:r>
              <a:rPr lang="ja-JP" altLang="en-US" sz="2400" dirty="0"/>
              <a:t>のタイプにより</a:t>
            </a:r>
            <a:r>
              <a:rPr lang="ja-JP" altLang="en-US" sz="2400" dirty="0" smtClean="0"/>
              <a:t>，</a:t>
            </a:r>
            <a:r>
              <a:rPr lang="en-US" altLang="ja-JP" sz="2400" dirty="0"/>
              <a:t/>
            </a:r>
            <a:br>
              <a:rPr lang="en-US" altLang="ja-JP" sz="2400" dirty="0"/>
            </a:br>
            <a:r>
              <a:rPr lang="en-US" altLang="ja-JP" sz="2400" dirty="0" smtClean="0"/>
              <a:t>	</a:t>
            </a:r>
            <a:r>
              <a:rPr lang="ja-JP" altLang="en-US" sz="2400" dirty="0" smtClean="0"/>
              <a:t>各ベクトル表現間の</a:t>
            </a:r>
            <a:r>
              <a:rPr lang="ja-JP" altLang="en-US" sz="2400" dirty="0"/>
              <a:t>類似度がどのように変化するか</a:t>
            </a:r>
            <a:r>
              <a:rPr lang="ja-JP" altLang="en-US" sz="2400" dirty="0" smtClean="0"/>
              <a:t>．</a:t>
            </a:r>
            <a:endParaRPr lang="en-US" altLang="ja-JP" sz="2400" dirty="0" smtClean="0"/>
          </a:p>
          <a:p>
            <a:pPr marL="0" indent="0">
              <a:buNone/>
            </a:pPr>
            <a:r>
              <a:rPr lang="en-US" altLang="ja-JP" sz="2400" dirty="0" smtClean="0"/>
              <a:t>RQ3</a:t>
            </a:r>
            <a:r>
              <a:rPr lang="ja-JP" altLang="en-US" sz="2400" dirty="0" smtClean="0"/>
              <a:t>：</a:t>
            </a:r>
            <a:r>
              <a:rPr lang="en-US" altLang="ja-JP" sz="2400" dirty="0" smtClean="0"/>
              <a:t>	true </a:t>
            </a:r>
            <a:r>
              <a:rPr lang="en-US" altLang="ja-JP" sz="2400" dirty="0"/>
              <a:t>positive </a:t>
            </a:r>
            <a:r>
              <a:rPr lang="ja-JP" altLang="en-US" sz="2400" dirty="0"/>
              <a:t>および</a:t>
            </a:r>
            <a:r>
              <a:rPr lang="en-US" altLang="ja-JP" sz="2400" dirty="0"/>
              <a:t>false positive </a:t>
            </a:r>
            <a:r>
              <a:rPr lang="ja-JP" altLang="en-US" sz="2400" dirty="0"/>
              <a:t>の類似度は</a:t>
            </a:r>
            <a:r>
              <a:rPr lang="ja-JP" altLang="en-US" sz="2400" dirty="0" smtClean="0"/>
              <a:t>，</a:t>
            </a:r>
            <a:r>
              <a:rPr lang="en-US" altLang="ja-JP" sz="2400" dirty="0" smtClean="0"/>
              <a:t/>
            </a:r>
            <a:br>
              <a:rPr lang="en-US" altLang="ja-JP" sz="2400" dirty="0" smtClean="0"/>
            </a:br>
            <a:r>
              <a:rPr lang="en-US" altLang="ja-JP" sz="2400" dirty="0" smtClean="0"/>
              <a:t>	</a:t>
            </a:r>
            <a:r>
              <a:rPr lang="ja-JP" altLang="en-US" sz="2400" dirty="0" smtClean="0"/>
              <a:t>ベクトル</a:t>
            </a:r>
            <a:r>
              <a:rPr lang="ja-JP" altLang="en-US" sz="2400" dirty="0"/>
              <a:t>表現によりどのように変化するか</a:t>
            </a:r>
            <a:r>
              <a:rPr lang="ja-JP" altLang="en-US" sz="2400" dirty="0" smtClean="0"/>
              <a:t>．</a:t>
            </a:r>
            <a:endParaRPr lang="en-US" altLang="ja-JP" sz="2400" dirty="0" smtClean="0"/>
          </a:p>
          <a:p>
            <a:pPr marL="0" indent="0">
              <a:buNone/>
            </a:pPr>
            <a:r>
              <a:rPr kumimoji="1" lang="en-US" altLang="ja-JP" sz="2400" dirty="0" smtClean="0"/>
              <a:t>RQ4</a:t>
            </a:r>
            <a:r>
              <a:rPr kumimoji="1" lang="ja-JP" altLang="en-US" sz="2400" dirty="0" smtClean="0"/>
              <a:t>：</a:t>
            </a:r>
            <a:r>
              <a:rPr kumimoji="1" lang="en-US" altLang="ja-JP" sz="2400" dirty="0" smtClean="0"/>
              <a:t>	</a:t>
            </a:r>
            <a:r>
              <a:rPr lang="ja-JP" altLang="en-US" sz="2400" dirty="0" smtClean="0"/>
              <a:t>ベクトル</a:t>
            </a:r>
            <a:r>
              <a:rPr lang="ja-JP" altLang="en-US" sz="2400" dirty="0"/>
              <a:t>表現や距離尺度の選択は</a:t>
            </a:r>
            <a:r>
              <a:rPr lang="ja-JP" altLang="en-US" sz="2400" dirty="0" smtClean="0"/>
              <a:t>，</a:t>
            </a:r>
            <a:r>
              <a:rPr lang="en-US" altLang="ja-JP" sz="2400" dirty="0" smtClean="0"/>
              <a:t/>
            </a:r>
            <a:br>
              <a:rPr lang="en-US" altLang="ja-JP" sz="2400" dirty="0" smtClean="0"/>
            </a:br>
            <a:r>
              <a:rPr lang="en-US" altLang="ja-JP" sz="2400" dirty="0" smtClean="0"/>
              <a:t>	</a:t>
            </a:r>
            <a:r>
              <a:rPr lang="ja-JP" altLang="en-US" sz="2400" dirty="0" smtClean="0"/>
              <a:t>検出</a:t>
            </a:r>
            <a:r>
              <a:rPr lang="ja-JP" altLang="en-US" sz="2400" dirty="0"/>
              <a:t>速度に</a:t>
            </a:r>
            <a:r>
              <a:rPr lang="ja-JP" altLang="en-US" sz="2400" dirty="0" smtClean="0"/>
              <a:t>影響を</a:t>
            </a:r>
            <a:r>
              <a:rPr lang="ja-JP" altLang="en-US" sz="2400" dirty="0"/>
              <a:t>与えるか</a:t>
            </a:r>
            <a:r>
              <a:rPr lang="ja-JP" altLang="en-US" sz="2400" dirty="0" smtClean="0"/>
              <a:t>．</a:t>
            </a:r>
            <a:endParaRPr lang="en-US" altLang="ja-JP" sz="2400" dirty="0" smtClean="0"/>
          </a:p>
          <a:p>
            <a:pPr marL="0" indent="0" algn="ctr">
              <a:buNone/>
            </a:pPr>
            <a:r>
              <a:rPr kumimoji="1" lang="en-US" altLang="ja-JP" sz="2400" dirty="0" smtClean="0">
                <a:solidFill>
                  <a:schemeClr val="bg1"/>
                </a:solidFill>
              </a:rPr>
              <a:t>RQ2</a:t>
            </a:r>
            <a:r>
              <a:rPr kumimoji="1" lang="ja-JP" altLang="en-US" sz="2400" dirty="0" err="1" smtClean="0">
                <a:solidFill>
                  <a:schemeClr val="bg1"/>
                </a:solidFill>
              </a:rPr>
              <a:t>，</a:t>
            </a:r>
            <a:r>
              <a:rPr kumimoji="1" lang="en-US" altLang="ja-JP" sz="2400" dirty="0" smtClean="0">
                <a:solidFill>
                  <a:schemeClr val="bg1"/>
                </a:solidFill>
              </a:rPr>
              <a:t>RQ3</a:t>
            </a:r>
            <a:r>
              <a:rPr kumimoji="1" lang="ja-JP" altLang="en-US" sz="2400" dirty="0" smtClean="0">
                <a:solidFill>
                  <a:schemeClr val="bg1"/>
                </a:solidFill>
              </a:rPr>
              <a:t>は発表時間の都合上，説明を省略します．</a:t>
            </a:r>
            <a:endParaRPr kumimoji="1" lang="en-US" altLang="ja-JP" sz="2400" dirty="0" smtClean="0">
              <a:solidFill>
                <a:schemeClr val="bg1"/>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3635148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1" end="1"/>
                                            </p:txEl>
                                          </p:spTgt>
                                        </p:tgtEl>
                                        <p:attrNameLst>
                                          <p:attrName>style.color</p:attrName>
                                        </p:attrNameLst>
                                      </p:cBhvr>
                                      <p:to>
                                        <a:srgbClr val="EAEAEA"/>
                                      </p:to>
                                    </p:animClr>
                                  </p:childTnLst>
                                </p:cTn>
                              </p:par>
                              <p:par>
                                <p:cTn id="7" presetID="3" presetClass="emph" presetSubtype="2" fill="hold" nodeType="withEffect">
                                  <p:stCondLst>
                                    <p:cond delay="0"/>
                                  </p:stCondLst>
                                  <p:childTnLst>
                                    <p:animClr clrSpc="rgb" dir="cw">
                                      <p:cBhvr override="childStyle">
                                        <p:cTn id="8" dur="500" fill="hold"/>
                                        <p:tgtEl>
                                          <p:spTgt spid="3">
                                            <p:txEl>
                                              <p:pRg st="2" end="2"/>
                                            </p:txEl>
                                          </p:spTgt>
                                        </p:tgtEl>
                                        <p:attrNameLst>
                                          <p:attrName>style.color</p:attrName>
                                        </p:attrNameLst>
                                      </p:cBhvr>
                                      <p:to>
                                        <a:srgbClr val="EAEAEA"/>
                                      </p:to>
                                    </p:animClr>
                                  </p:childTnLst>
                                </p:cTn>
                              </p:par>
                              <p:par>
                                <p:cTn id="9" presetID="3" presetClass="emph" presetSubtype="2" fill="hold" nodeType="withEffect">
                                  <p:stCondLst>
                                    <p:cond delay="0"/>
                                  </p:stCondLst>
                                  <p:childTnLst>
                                    <p:animClr clrSpc="rgb" dir="cw">
                                      <p:cBhvr override="childStyle">
                                        <p:cTn id="10" dur="500" fill="hold"/>
                                        <p:tgtEl>
                                          <p:spTgt spid="3">
                                            <p:txEl>
                                              <p:pRg st="4" end="4"/>
                                            </p:txEl>
                                          </p:spTgt>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対象ベクトル</a:t>
            </a:r>
            <a:r>
              <a:rPr lang="ja-JP" altLang="en-US" dirty="0"/>
              <a:t>表現</a:t>
            </a:r>
            <a:endParaRPr kumimoji="1" lang="ja-JP" altLang="en-US" dirty="0"/>
          </a:p>
        </p:txBody>
      </p:sp>
      <p:sp>
        <p:nvSpPr>
          <p:cNvPr id="3" name="コンテンツ プレースホルダー 2"/>
          <p:cNvSpPr>
            <a:spLocks noGrp="1"/>
          </p:cNvSpPr>
          <p:nvPr>
            <p:ph idx="1"/>
          </p:nvPr>
        </p:nvSpPr>
        <p:spPr>
          <a:xfrm>
            <a:off x="457200" y="1600201"/>
            <a:ext cx="8229600" cy="3918711"/>
          </a:xfrm>
        </p:spPr>
        <p:txBody>
          <a:bodyPr>
            <a:normAutofit fontScale="70000" lnSpcReduction="20000"/>
          </a:bodyPr>
          <a:lstStyle/>
          <a:p>
            <a:pPr marL="0" indent="0">
              <a:buNone/>
            </a:pPr>
            <a:r>
              <a:rPr lang="en-US" altLang="ja-JP" dirty="0" err="1" smtClean="0"/>
              <a:t>BoW</a:t>
            </a:r>
            <a:r>
              <a:rPr lang="en-US" altLang="ja-JP" sz="2800" dirty="0" smtClean="0"/>
              <a:t>		</a:t>
            </a:r>
            <a:r>
              <a:rPr lang="ja-JP" altLang="en-US" sz="2800" dirty="0" smtClean="0"/>
              <a:t>出現する単語の集合</a:t>
            </a:r>
            <a:endParaRPr lang="en-US" altLang="ja-JP" sz="2800" dirty="0" smtClean="0"/>
          </a:p>
          <a:p>
            <a:pPr marL="0" indent="0">
              <a:buNone/>
            </a:pPr>
            <a:r>
              <a:rPr lang="en-US" altLang="ja-JP" dirty="0" smtClean="0"/>
              <a:t>TF-IDF		</a:t>
            </a:r>
            <a:r>
              <a:rPr lang="ja-JP" altLang="en-US" dirty="0" smtClean="0"/>
              <a:t>単語に出現頻度に基づき重要度を付与</a:t>
            </a:r>
            <a:endParaRPr lang="en-US" altLang="ja-JP" dirty="0" smtClean="0"/>
          </a:p>
          <a:p>
            <a:pPr marL="0" indent="0">
              <a:buNone/>
            </a:pPr>
            <a:r>
              <a:rPr lang="en-US" altLang="ja-JP" sz="2800" dirty="0" smtClean="0"/>
              <a:t>LSA		</a:t>
            </a:r>
            <a:r>
              <a:rPr lang="ja-JP" altLang="en-US" sz="2800" dirty="0" smtClean="0"/>
              <a:t>主成分分析により次元圧縮し潜在的意味解析</a:t>
            </a:r>
            <a:endParaRPr lang="en-US" altLang="ja-JP" sz="2800" dirty="0" smtClean="0"/>
          </a:p>
          <a:p>
            <a:pPr marL="0" indent="0">
              <a:buNone/>
            </a:pPr>
            <a:r>
              <a:rPr lang="en-US" altLang="ja-JP" dirty="0" smtClean="0"/>
              <a:t>LDA		LSA</a:t>
            </a:r>
            <a:r>
              <a:rPr lang="ja-JP" altLang="en-US" dirty="0" smtClean="0"/>
              <a:t>をベイズ化</a:t>
            </a:r>
            <a:endParaRPr lang="en-US" altLang="ja-JP" dirty="0" smtClean="0"/>
          </a:p>
          <a:p>
            <a:pPr marL="0" indent="0">
              <a:buNone/>
            </a:pPr>
            <a:r>
              <a:rPr lang="en-US" altLang="ja-JP" sz="2800" dirty="0" smtClean="0"/>
              <a:t>Doc2Vec	</a:t>
            </a:r>
            <a:r>
              <a:rPr lang="ja-JP" altLang="en-US" sz="2800" dirty="0" smtClean="0"/>
              <a:t>機械学習による文書ベクトル</a:t>
            </a:r>
            <a:endParaRPr lang="en-US" altLang="ja-JP" sz="2800" dirty="0" smtClean="0"/>
          </a:p>
          <a:p>
            <a:pPr marL="0" indent="0">
              <a:buNone/>
            </a:pPr>
            <a:r>
              <a:rPr lang="en-US" altLang="ja-JP" dirty="0" smtClean="0"/>
              <a:t>WV-avg</a:t>
            </a:r>
            <a:r>
              <a:rPr lang="en-US" altLang="ja-JP" dirty="0"/>
              <a:t>	</a:t>
            </a:r>
            <a:r>
              <a:rPr lang="en-US" altLang="ja-JP" dirty="0" smtClean="0"/>
              <a:t>	Word2Vec</a:t>
            </a:r>
            <a:r>
              <a:rPr lang="ja-JP" altLang="en-US" dirty="0" smtClean="0"/>
              <a:t>（機械</a:t>
            </a:r>
            <a:r>
              <a:rPr lang="ja-JP" altLang="en-US" dirty="0"/>
              <a:t>学習による単語</a:t>
            </a:r>
            <a:r>
              <a:rPr lang="ja-JP" altLang="en-US" dirty="0" smtClean="0"/>
              <a:t>ベクトル）の平均</a:t>
            </a:r>
            <a:endParaRPr lang="en-US" altLang="ja-JP" dirty="0"/>
          </a:p>
          <a:p>
            <a:pPr marL="0" indent="0">
              <a:buNone/>
            </a:pPr>
            <a:r>
              <a:rPr lang="en-US" altLang="ja-JP" dirty="0" smtClean="0"/>
              <a:t>FT-avg</a:t>
            </a:r>
            <a:r>
              <a:rPr lang="en-US" altLang="ja-JP" dirty="0"/>
              <a:t>	</a:t>
            </a:r>
            <a:r>
              <a:rPr lang="en-US" altLang="ja-JP" dirty="0" smtClean="0"/>
              <a:t>	</a:t>
            </a:r>
            <a:r>
              <a:rPr lang="en-US" altLang="ja-JP" dirty="0" err="1" smtClean="0"/>
              <a:t>FastText</a:t>
            </a:r>
            <a:r>
              <a:rPr lang="ja-JP" altLang="en-US" dirty="0" smtClean="0"/>
              <a:t>（機械</a:t>
            </a:r>
            <a:r>
              <a:rPr lang="ja-JP" altLang="en-US" dirty="0"/>
              <a:t>学習による単語</a:t>
            </a:r>
            <a:r>
              <a:rPr lang="ja-JP" altLang="en-US" dirty="0" smtClean="0"/>
              <a:t>ベクトル）の</a:t>
            </a:r>
            <a:r>
              <a:rPr lang="ja-JP" altLang="en-US" dirty="0"/>
              <a:t>平均</a:t>
            </a:r>
            <a:endParaRPr lang="en-US" altLang="ja-JP" dirty="0"/>
          </a:p>
          <a:p>
            <a:endParaRPr lang="en-US" altLang="ja-JP" dirty="0"/>
          </a:p>
          <a:p>
            <a:endParaRPr lang="en-US" altLang="ja-JP" sz="2800" dirty="0" smtClean="0"/>
          </a:p>
          <a:p>
            <a:pPr marL="457200" lvl="1" indent="0">
              <a:buNone/>
            </a:pP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5" name="角丸四角形 4"/>
          <p:cNvSpPr/>
          <p:nvPr/>
        </p:nvSpPr>
        <p:spPr>
          <a:xfrm>
            <a:off x="1356703" y="5344035"/>
            <a:ext cx="6430594" cy="113956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spcBef>
                <a:spcPct val="20000"/>
              </a:spcBef>
            </a:pPr>
            <a:r>
              <a:rPr lang="ja-JP" altLang="en-US" sz="2400" kern="0" dirty="0" smtClean="0">
                <a:solidFill>
                  <a:srgbClr val="0C0C0C">
                    <a:lumMod val="90000"/>
                    <a:lumOff val="10000"/>
                  </a:srgbClr>
                </a:solidFill>
                <a:latin typeface="+mj-lt"/>
                <a:ea typeface="+mj-ea"/>
              </a:rPr>
              <a:t>情報検索に用いられるベクトル表現に対して</a:t>
            </a:r>
            <a:endParaRPr lang="en-US" altLang="ja-JP" sz="2400" kern="0" dirty="0" smtClean="0">
              <a:solidFill>
                <a:srgbClr val="0C0C0C">
                  <a:lumMod val="90000"/>
                  <a:lumOff val="10000"/>
                </a:srgbClr>
              </a:solidFill>
              <a:latin typeface="+mj-lt"/>
              <a:ea typeface="+mj-ea"/>
            </a:endParaRPr>
          </a:p>
          <a:p>
            <a:pPr>
              <a:spcBef>
                <a:spcPct val="20000"/>
              </a:spcBef>
            </a:pPr>
            <a:r>
              <a:rPr lang="ja-JP" altLang="en-US" sz="2400" kern="0" dirty="0" smtClean="0">
                <a:solidFill>
                  <a:srgbClr val="0C0C0C">
                    <a:lumMod val="90000"/>
                    <a:lumOff val="10000"/>
                  </a:srgbClr>
                </a:solidFill>
                <a:latin typeface="+mj-lt"/>
                <a:ea typeface="+mj-ea"/>
              </a:rPr>
              <a:t>コードクローン検出に有用な手法を調査</a:t>
            </a:r>
            <a:endParaRPr lang="ja-JP" altLang="en-US" sz="2400" kern="0" dirty="0">
              <a:solidFill>
                <a:srgbClr val="0C0C0C">
                  <a:lumMod val="90000"/>
                  <a:lumOff val="10000"/>
                </a:srgbClr>
              </a:solidFill>
              <a:latin typeface="+mj-lt"/>
              <a:ea typeface="+mj-ea"/>
            </a:endParaRPr>
          </a:p>
        </p:txBody>
      </p:sp>
    </p:spTree>
    <p:extLst>
      <p:ext uri="{BB962C8B-B14F-4D97-AF65-F5344CB8AC3E}">
        <p14:creationId xmlns:p14="http://schemas.microsoft.com/office/powerpoint/2010/main" val="3338945467"/>
      </p:ext>
    </p:extLst>
  </p:cSld>
  <p:clrMapOvr>
    <a:masterClrMapping/>
  </p:clrMapOvr>
  <mc:AlternateContent xmlns:mc="http://schemas.openxmlformats.org/markup-compatibility/2006" xmlns:p14="http://schemas.microsoft.com/office/powerpoint/2010/main">
    <mc:Choice Requires="p14">
      <p:transition spd="slow" p14:dur="2000" advTm="33833"/>
    </mc:Choice>
    <mc:Fallback xmlns="">
      <p:transition spd="slow" advTm="33833"/>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ウェーブ改">
      <a:dk1>
        <a:srgbClr val="0C0C0C"/>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ユーザー定義 3">
      <a:majorFont>
        <a:latin typeface="Segoe UI Semilight"/>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0</TotalTime>
  <Words>5833</Words>
  <Application>Microsoft Office PowerPoint</Application>
  <PresentationFormat>画面に合わせる (4:3)</PresentationFormat>
  <Paragraphs>1181</Paragraphs>
  <Slides>63</Slides>
  <Notes>37</Notes>
  <HiddenSlides>40</HiddenSlides>
  <MMClips>0</MMClips>
  <ScaleCrop>false</ScaleCrop>
  <HeadingPairs>
    <vt:vector size="8" baseType="variant">
      <vt:variant>
        <vt:lpstr>使用されているフォント</vt:lpstr>
      </vt:variant>
      <vt:variant>
        <vt:i4>11</vt:i4>
      </vt:variant>
      <vt:variant>
        <vt:lpstr>テーマ</vt:lpstr>
      </vt:variant>
      <vt:variant>
        <vt:i4>1</vt:i4>
      </vt:variant>
      <vt:variant>
        <vt:lpstr>埋め込まれた OLE サーバー</vt:lpstr>
      </vt:variant>
      <vt:variant>
        <vt:i4>1</vt:i4>
      </vt:variant>
      <vt:variant>
        <vt:lpstr>スライド タイトル</vt:lpstr>
      </vt:variant>
      <vt:variant>
        <vt:i4>63</vt:i4>
      </vt:variant>
    </vt:vector>
  </HeadingPairs>
  <TitlesOfParts>
    <vt:vector size="76" baseType="lpstr">
      <vt:lpstr>HGSｺﾞｼｯｸM</vt:lpstr>
      <vt:lpstr>ＭＳ Ｐゴシック</vt:lpstr>
      <vt:lpstr>MS UI Gothic</vt:lpstr>
      <vt:lpstr>メイリオ</vt:lpstr>
      <vt:lpstr>Arial</vt:lpstr>
      <vt:lpstr>Calibri</vt:lpstr>
      <vt:lpstr>Cambria Math</vt:lpstr>
      <vt:lpstr>Consolas</vt:lpstr>
      <vt:lpstr>Segoe UI</vt:lpstr>
      <vt:lpstr>Segoe UI Semilight</vt:lpstr>
      <vt:lpstr>Times New Roman</vt:lpstr>
      <vt:lpstr>Sel-CoolMetal-white</vt:lpstr>
      <vt:lpstr>数式</vt:lpstr>
      <vt:lpstr>コード片のベクトル表現に基づく 大規模コードクローン集合の特徴調査</vt:lpstr>
      <vt:lpstr>コードクローン</vt:lpstr>
      <vt:lpstr>コードクローンの分類[1, 2]</vt:lpstr>
      <vt:lpstr>ベクトル表現を用いたクローン検出</vt:lpstr>
      <vt:lpstr>関数クローン検出法[3]</vt:lpstr>
      <vt:lpstr>研究動機</vt:lpstr>
      <vt:lpstr>研究概要</vt:lpstr>
      <vt:lpstr>リサーチクエスチョン</vt:lpstr>
      <vt:lpstr>対象ベクトル表現</vt:lpstr>
      <vt:lpstr>対象距離尺度</vt:lpstr>
      <vt:lpstr>ソースコードの前処理</vt:lpstr>
      <vt:lpstr>各種ベクトルのパラメータ</vt:lpstr>
      <vt:lpstr>RQ1: ベクトル表現によって再現率は変化するか</vt:lpstr>
      <vt:lpstr>RQ1 結果（1/3）</vt:lpstr>
      <vt:lpstr>RQ1 結果（2/3）</vt:lpstr>
      <vt:lpstr>RQ1 結果（3/3）</vt:lpstr>
      <vt:lpstr>RQ4: ベクトル表現や距離尺度の選択は，検出速 度に影響を与えるか</vt:lpstr>
      <vt:lpstr>RQ4 結果</vt:lpstr>
      <vt:lpstr>リサーチクエスチョンへの回答</vt:lpstr>
      <vt:lpstr>調査結果に対する考察</vt:lpstr>
      <vt:lpstr>調査結果から考えられる コードクローン検出手法</vt:lpstr>
      <vt:lpstr>まとめ</vt:lpstr>
      <vt:lpstr>今後の課題</vt:lpstr>
      <vt:lpstr>コードクローン検出</vt:lpstr>
      <vt:lpstr>対象ソースコード</vt:lpstr>
      <vt:lpstr>RQ2: コードクローンのタイプにより，各ベクトル表現間の類似度がどのように変化するか</vt:lpstr>
      <vt:lpstr>RQ2 結果（1/2）</vt:lpstr>
      <vt:lpstr>RQ2 結果（2/2）</vt:lpstr>
      <vt:lpstr>RQ3: true positive およびfalse positive の類 似度は，ベクトル表現によりどのように変化するか</vt:lpstr>
      <vt:lpstr>RQ3 結果（1/2）</vt:lpstr>
      <vt:lpstr>RQ3 結果（2/2）</vt:lpstr>
      <vt:lpstr>妥当性の脅威</vt:lpstr>
      <vt:lpstr>タイプ 3, 4 のコードクローンの定義[2]</vt:lpstr>
      <vt:lpstr>タイプ４のコードクローン</vt:lpstr>
      <vt:lpstr>ベクトル表現の調査</vt:lpstr>
      <vt:lpstr>文書のベクトル表現の基本</vt:lpstr>
      <vt:lpstr>トピックに基づいたベクトル表現</vt:lpstr>
      <vt:lpstr>主成分分析</vt:lpstr>
      <vt:lpstr>LSA (Latent Semantic Analysis)[5]</vt:lpstr>
      <vt:lpstr>トピック解析</vt:lpstr>
      <vt:lpstr>pLSA (Probabilistic LSA)[6]</vt:lpstr>
      <vt:lpstr>LSA, pLSA の問題点</vt:lpstr>
      <vt:lpstr>Doc2Vec[7]</vt:lpstr>
      <vt:lpstr>ベクトル表現の分類</vt:lpstr>
      <vt:lpstr>Word Movers Distance</vt:lpstr>
      <vt:lpstr>Earth Mover’s Distance</vt:lpstr>
      <vt:lpstr>EMD と ユークリッド距離との違い</vt:lpstr>
      <vt:lpstr>今後の研究計画</vt:lpstr>
      <vt:lpstr>評価実験 方針</vt:lpstr>
      <vt:lpstr>再現率・適合率</vt:lpstr>
      <vt:lpstr>単語の重要度を与えたベクトル</vt:lpstr>
      <vt:lpstr>次元圧縮を行うベクトル</vt:lpstr>
      <vt:lpstr>テキストマイニング</vt:lpstr>
      <vt:lpstr>LDA (Latent Dirichlet Allocation)</vt:lpstr>
      <vt:lpstr>既存手法の問題点１</vt:lpstr>
      <vt:lpstr>既存手法の問題点２</vt:lpstr>
      <vt:lpstr>既存手法の問題点３</vt:lpstr>
      <vt:lpstr>誤検出の例</vt:lpstr>
      <vt:lpstr>特徴ベクトルのクラスタリング</vt:lpstr>
      <vt:lpstr>特徴ベクトルの計算</vt:lpstr>
      <vt:lpstr>LSH (Locality-Sensitive Hashing) </vt:lpstr>
      <vt:lpstr>FALCONN ライブラリ</vt:lpstr>
      <vt:lpstr>特徴ベクトル間の類似度計算</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2017-12-01T04:09:43Z</dcterms:created>
  <dcterms:modified xsi:type="dcterms:W3CDTF">2018-09-07T01:15:09Z</dcterms:modified>
</cp:coreProperties>
</file>