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9"/>
  </p:notesMasterIdLst>
  <p:handoutMasterIdLst>
    <p:handoutMasterId r:id="rId40"/>
  </p:handoutMasterIdLst>
  <p:sldIdLst>
    <p:sldId id="256" r:id="rId2"/>
    <p:sldId id="415" r:id="rId3"/>
    <p:sldId id="412" r:id="rId4"/>
    <p:sldId id="387" r:id="rId5"/>
    <p:sldId id="381" r:id="rId6"/>
    <p:sldId id="376" r:id="rId7"/>
    <p:sldId id="389" r:id="rId8"/>
    <p:sldId id="361" r:id="rId9"/>
    <p:sldId id="390" r:id="rId10"/>
    <p:sldId id="326" r:id="rId11"/>
    <p:sldId id="413" r:id="rId12"/>
    <p:sldId id="410" r:id="rId13"/>
    <p:sldId id="362" r:id="rId14"/>
    <p:sldId id="345" r:id="rId15"/>
    <p:sldId id="417" r:id="rId16"/>
    <p:sldId id="411" r:id="rId17"/>
    <p:sldId id="365" r:id="rId18"/>
    <p:sldId id="418" r:id="rId19"/>
    <p:sldId id="352" r:id="rId20"/>
    <p:sldId id="353" r:id="rId21"/>
    <p:sldId id="359" r:id="rId22"/>
    <p:sldId id="351" r:id="rId23"/>
    <p:sldId id="391" r:id="rId24"/>
    <p:sldId id="354" r:id="rId25"/>
    <p:sldId id="414" r:id="rId26"/>
    <p:sldId id="407" r:id="rId27"/>
    <p:sldId id="408" r:id="rId28"/>
    <p:sldId id="357" r:id="rId29"/>
    <p:sldId id="416" r:id="rId30"/>
    <p:sldId id="385" r:id="rId31"/>
    <p:sldId id="356" r:id="rId32"/>
    <p:sldId id="366" r:id="rId33"/>
    <p:sldId id="360" r:id="rId34"/>
    <p:sldId id="281" r:id="rId35"/>
    <p:sldId id="338" r:id="rId36"/>
    <p:sldId id="377" r:id="rId37"/>
    <p:sldId id="371" r:id="rId38"/>
  </p:sldIdLst>
  <p:sldSz cx="9144000" cy="6858000" type="screen4x3"/>
  <p:notesSz cx="9939338" cy="6807200"/>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521415D9-36F7-43E2-AB2F-B90AF26B5E84}">
      <p14:sectionLst xmlns:p14="http://schemas.microsoft.com/office/powerpoint/2010/main">
        <p14:section name="発表用" id="{06A37BC8-D840-4AF5-92BA-B61E863A11C0}">
          <p14:sldIdLst>
            <p14:sldId id="256"/>
            <p14:sldId id="415"/>
            <p14:sldId id="412"/>
            <p14:sldId id="387"/>
            <p14:sldId id="381"/>
            <p14:sldId id="376"/>
            <p14:sldId id="389"/>
            <p14:sldId id="361"/>
            <p14:sldId id="390"/>
            <p14:sldId id="326"/>
            <p14:sldId id="413"/>
            <p14:sldId id="410"/>
            <p14:sldId id="362"/>
            <p14:sldId id="345"/>
            <p14:sldId id="417"/>
            <p14:sldId id="411"/>
            <p14:sldId id="365"/>
            <p14:sldId id="418"/>
            <p14:sldId id="352"/>
            <p14:sldId id="353"/>
            <p14:sldId id="359"/>
            <p14:sldId id="351"/>
            <p14:sldId id="391"/>
            <p14:sldId id="354"/>
          </p14:sldIdLst>
        </p14:section>
        <p14:section name="質問用" id="{6E7B88D0-AAD4-45BA-B3C6-F4C4A6FE00EF}">
          <p14:sldIdLst>
            <p14:sldId id="414"/>
            <p14:sldId id="407"/>
            <p14:sldId id="408"/>
            <p14:sldId id="357"/>
          </p14:sldIdLst>
        </p14:section>
        <p14:section name="その他" id="{8EEF4AB8-1A87-41EA-9429-D0E966D63305}">
          <p14:sldIdLst>
            <p14:sldId id="416"/>
            <p14:sldId id="385"/>
            <p14:sldId id="356"/>
            <p14:sldId id="366"/>
            <p14:sldId id="360"/>
            <p14:sldId id="281"/>
            <p14:sldId id="338"/>
            <p14:sldId id="377"/>
            <p14:sldId id="371"/>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numata" initials="s" lastIdx="3" clrIdx="0">
    <p:extLst>
      <p:ext uri="{19B8F6BF-5375-455C-9EA6-DF929625EA0E}">
        <p15:presenceInfo xmlns:p15="http://schemas.microsoft.com/office/powerpoint/2012/main" userId="s-numat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66"/>
    <a:srgbClr val="F1FA9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15" autoAdjust="0"/>
    <p:restoredTop sz="82537" autoAdjust="0"/>
  </p:normalViewPr>
  <p:slideViewPr>
    <p:cSldViewPr snapToGrid="0">
      <p:cViewPr varScale="1">
        <p:scale>
          <a:sx n="84" d="100"/>
          <a:sy n="84" d="100"/>
        </p:scale>
        <p:origin x="1498" y="58"/>
      </p:cViewPr>
      <p:guideLst/>
    </p:cSldViewPr>
  </p:slideViewPr>
  <p:notesTextViewPr>
    <p:cViewPr>
      <p:scale>
        <a:sx n="3" d="2"/>
        <a:sy n="3" d="2"/>
      </p:scale>
      <p:origin x="0" y="0"/>
    </p:cViewPr>
  </p:notesTextViewPr>
  <p:sorterViewPr>
    <p:cViewPr>
      <p:scale>
        <a:sx n="125" d="100"/>
        <a:sy n="125" d="100"/>
      </p:scale>
      <p:origin x="0" y="-60"/>
    </p:cViewPr>
  </p:sorterViewPr>
  <p:notesViewPr>
    <p:cSldViewPr snapToGrid="0">
      <p:cViewPr varScale="1">
        <p:scale>
          <a:sx n="57" d="100"/>
          <a:sy n="57" d="100"/>
        </p:scale>
        <p:origin x="3346" y="4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4307742" cy="3413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29279" y="2"/>
            <a:ext cx="4307742" cy="341393"/>
          </a:xfrm>
          <a:prstGeom prst="rect">
            <a:avLst/>
          </a:prstGeom>
        </p:spPr>
        <p:txBody>
          <a:bodyPr vert="horz" lIns="91440" tIns="45720" rIns="91440" bIns="45720" rtlCol="0"/>
          <a:lstStyle>
            <a:lvl1pPr algn="r">
              <a:defRPr sz="1200"/>
            </a:lvl1pPr>
          </a:lstStyle>
          <a:p>
            <a:fld id="{758C00D6-C317-4BF3-9332-E34C229564B6}" type="datetimeFigureOut">
              <a:rPr kumimoji="1" lang="ja-JP" altLang="en-US" smtClean="0"/>
              <a:t>2018/9/4</a:t>
            </a:fld>
            <a:endParaRPr kumimoji="1" lang="ja-JP" altLang="en-US"/>
          </a:p>
        </p:txBody>
      </p:sp>
      <p:sp>
        <p:nvSpPr>
          <p:cNvPr id="4" name="フッター プレースホルダー 3"/>
          <p:cNvSpPr>
            <a:spLocks noGrp="1"/>
          </p:cNvSpPr>
          <p:nvPr>
            <p:ph type="ftr" sz="quarter" idx="2"/>
          </p:nvPr>
        </p:nvSpPr>
        <p:spPr>
          <a:xfrm>
            <a:off x="2" y="6465810"/>
            <a:ext cx="4307742" cy="341393"/>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29279" y="6465810"/>
            <a:ext cx="4307742" cy="341393"/>
          </a:xfrm>
          <a:prstGeom prst="rect">
            <a:avLst/>
          </a:prstGeom>
        </p:spPr>
        <p:txBody>
          <a:bodyPr vert="horz" lIns="91440" tIns="45720" rIns="91440" bIns="45720" rtlCol="0" anchor="b"/>
          <a:lstStyle>
            <a:lvl1pPr algn="r">
              <a:defRPr sz="1200"/>
            </a:lvl1pPr>
          </a:lstStyle>
          <a:p>
            <a:fld id="{DA2B23E2-2F41-4DFF-9BB2-8289DC171362}" type="slidenum">
              <a:rPr kumimoji="1" lang="ja-JP" altLang="en-US" smtClean="0"/>
              <a:t>‹#›</a:t>
            </a:fld>
            <a:endParaRPr kumimoji="1" lang="ja-JP" altLang="en-US"/>
          </a:p>
        </p:txBody>
      </p:sp>
    </p:spTree>
    <p:extLst>
      <p:ext uri="{BB962C8B-B14F-4D97-AF65-F5344CB8AC3E}">
        <p14:creationId xmlns:p14="http://schemas.microsoft.com/office/powerpoint/2010/main" val="2868985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1"/>
            <a:ext cx="4307047" cy="341543"/>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996" y="1"/>
            <a:ext cx="4307047" cy="341543"/>
          </a:xfrm>
          <a:prstGeom prst="rect">
            <a:avLst/>
          </a:prstGeom>
        </p:spPr>
        <p:txBody>
          <a:bodyPr vert="horz" lIns="91431" tIns="45715" rIns="91431" bIns="45715" rtlCol="0"/>
          <a:lstStyle>
            <a:lvl1pPr algn="r">
              <a:defRPr sz="1200"/>
            </a:lvl1pPr>
          </a:lstStyle>
          <a:p>
            <a:fld id="{8618FBC5-8F42-4C47-A77D-5BDE0B5A1B30}" type="datetimeFigureOut">
              <a:rPr kumimoji="1" lang="ja-JP" altLang="en-US" smtClean="0"/>
              <a:t>2018/9/4</a:t>
            </a:fld>
            <a:endParaRPr kumimoji="1" lang="ja-JP" altLang="en-US"/>
          </a:p>
        </p:txBody>
      </p:sp>
      <p:sp>
        <p:nvSpPr>
          <p:cNvPr id="4" name="スライド イメージ プレースホルダー 3"/>
          <p:cNvSpPr>
            <a:spLocks noGrp="1" noRot="1" noChangeAspect="1"/>
          </p:cNvSpPr>
          <p:nvPr>
            <p:ph type="sldImg" idx="2"/>
          </p:nvPr>
        </p:nvSpPr>
        <p:spPr>
          <a:xfrm>
            <a:off x="3438525" y="850900"/>
            <a:ext cx="3062288" cy="2297113"/>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993935" y="3275966"/>
            <a:ext cx="7951470" cy="2680335"/>
          </a:xfrm>
          <a:prstGeom prst="rect">
            <a:avLst/>
          </a:prstGeom>
        </p:spPr>
        <p:txBody>
          <a:bodyPr vert="horz" lIns="91431" tIns="45715" rIns="91431" bIns="4571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4" y="6465659"/>
            <a:ext cx="4307047" cy="341542"/>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996" y="6465659"/>
            <a:ext cx="4307047" cy="341542"/>
          </a:xfrm>
          <a:prstGeom prst="rect">
            <a:avLst/>
          </a:prstGeom>
        </p:spPr>
        <p:txBody>
          <a:bodyPr vert="horz" lIns="91431" tIns="45715" rIns="91431" bIns="45715" rtlCol="0" anchor="b"/>
          <a:lstStyle>
            <a:lvl1pPr algn="r">
              <a:defRPr sz="1200"/>
            </a:lvl1pPr>
          </a:lstStyle>
          <a:p>
            <a:fld id="{6B29F0CF-89F5-40CF-97A3-9787B6147CCC}" type="slidenum">
              <a:rPr kumimoji="1" lang="ja-JP" altLang="en-US" smtClean="0"/>
              <a:t>‹#›</a:t>
            </a:fld>
            <a:endParaRPr kumimoji="1" lang="ja-JP" altLang="en-US"/>
          </a:p>
        </p:txBody>
      </p:sp>
    </p:spTree>
    <p:extLst>
      <p:ext uri="{BB962C8B-B14F-4D97-AF65-F5344CB8AC3E}">
        <p14:creationId xmlns:p14="http://schemas.microsoft.com/office/powerpoint/2010/main" val="14273616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部分的な実行再現を目的とした実行トレース収集手法の調査</a:t>
            </a:r>
            <a:r>
              <a:rPr kumimoji="1" lang="ja-JP" altLang="en-US" dirty="0" smtClean="0"/>
              <a:t>という題目で，井上研究室の嶋利が発表いたします．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a:t>
            </a:fld>
            <a:endParaRPr kumimoji="1" lang="ja-JP" altLang="en-US" dirty="0"/>
          </a:p>
        </p:txBody>
      </p:sp>
    </p:spTree>
    <p:extLst>
      <p:ext uri="{BB962C8B-B14F-4D97-AF65-F5344CB8AC3E}">
        <p14:creationId xmlns:p14="http://schemas.microsoft.com/office/powerpoint/2010/main" val="34922235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静的な各行に対して実行インスタンス</a:t>
            </a:r>
            <a:r>
              <a:rPr kumimoji="1" lang="en-US" altLang="ja-JP" dirty="0" smtClean="0"/>
              <a:t>MAX</a:t>
            </a:r>
            <a:r>
              <a:rPr kumimoji="1" lang="ja-JP" altLang="en-US" dirty="0" smtClean="0"/>
              <a:t>何個覚える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10</a:t>
            </a:fld>
            <a:endParaRPr kumimoji="1" lang="ja-JP" altLang="en-US"/>
          </a:p>
        </p:txBody>
      </p:sp>
    </p:spTree>
    <p:extLst>
      <p:ext uri="{BB962C8B-B14F-4D97-AF65-F5344CB8AC3E}">
        <p14:creationId xmlns:p14="http://schemas.microsoft.com/office/powerpoint/2010/main" val="23403329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目的とそれに対して手段を選択した理由に関してきちんと述べる</a:t>
            </a:r>
            <a:endParaRPr kumimoji="1" lang="en-US" altLang="ja-JP" dirty="0" smtClean="0"/>
          </a:p>
          <a:p>
            <a:r>
              <a:rPr kumimoji="1" lang="ja-JP" altLang="en-US" dirty="0" smtClean="0"/>
              <a:t>部分的な実行再現とは</a:t>
            </a:r>
            <a:endParaRPr kumimoji="1" lang="en-US" altLang="ja-JP" dirty="0" smtClean="0"/>
          </a:p>
          <a:p>
            <a:endParaRPr kumimoji="1" lang="en-US" altLang="ja-JP" dirty="0" smtClean="0"/>
          </a:p>
          <a:p>
            <a:r>
              <a:rPr kumimoji="1" lang="ja-JP" altLang="en-US" dirty="0" smtClean="0"/>
              <a:t>クラッシュしたときにどうする？</a:t>
            </a:r>
            <a:endParaRPr kumimoji="1" lang="en-US" altLang="ja-JP" dirty="0" smtClean="0"/>
          </a:p>
          <a:p>
            <a:r>
              <a:rPr kumimoji="1" lang="ja-JP" altLang="en-US" dirty="0" smtClean="0"/>
              <a:t>最新</a:t>
            </a:r>
            <a:r>
              <a:rPr kumimoji="1" lang="en-US" altLang="ja-JP" dirty="0" smtClean="0"/>
              <a:t>N</a:t>
            </a:r>
            <a:r>
              <a:rPr kumimoji="1" lang="ja-JP" altLang="en-US" dirty="0" smtClean="0"/>
              <a:t>だとループ前を見逃すかもしれない</a:t>
            </a:r>
            <a:endParaRPr kumimoji="1" lang="en-US" altLang="ja-JP" dirty="0" smtClean="0"/>
          </a:p>
          <a:p>
            <a:r>
              <a:rPr kumimoji="1" lang="ja-JP" altLang="en-US" dirty="0" smtClean="0"/>
              <a:t>それ以外の手法を考える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11</a:t>
            </a:fld>
            <a:endParaRPr kumimoji="1" lang="ja-JP" altLang="en-US"/>
          </a:p>
        </p:txBody>
      </p:sp>
    </p:spTree>
    <p:extLst>
      <p:ext uri="{BB962C8B-B14F-4D97-AF65-F5344CB8AC3E}">
        <p14:creationId xmlns:p14="http://schemas.microsoft.com/office/powerpoint/2010/main" val="1680548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10</a:t>
            </a:r>
            <a:r>
              <a:rPr kumimoji="1" lang="ja-JP" altLang="en-US" dirty="0" smtClean="0"/>
              <a:t>分</a:t>
            </a:r>
            <a:endParaRPr kumimoji="1" lang="en-US" altLang="ja-JP" dirty="0" smtClean="0"/>
          </a:p>
          <a:p>
            <a:r>
              <a:rPr kumimoji="1" lang="ja-JP" altLang="en-US" dirty="0" smtClean="0"/>
              <a:t>静的</a:t>
            </a:r>
            <a:r>
              <a:rPr kumimoji="1" lang="ja-JP" altLang="en-US" dirty="0" smtClean="0"/>
              <a:t>な各行に対して実行インスタンス</a:t>
            </a:r>
            <a:r>
              <a:rPr kumimoji="1" lang="en-US" altLang="ja-JP" dirty="0" smtClean="0"/>
              <a:t>MAX</a:t>
            </a:r>
            <a:r>
              <a:rPr kumimoji="1" lang="ja-JP" altLang="en-US" dirty="0" smtClean="0"/>
              <a:t>何個覚える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12</a:t>
            </a:fld>
            <a:endParaRPr kumimoji="1" lang="ja-JP" altLang="en-US"/>
          </a:p>
        </p:txBody>
      </p:sp>
    </p:spTree>
    <p:extLst>
      <p:ext uri="{BB962C8B-B14F-4D97-AF65-F5344CB8AC3E}">
        <p14:creationId xmlns:p14="http://schemas.microsoft.com/office/powerpoint/2010/main" val="21221972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13</a:t>
            </a:fld>
            <a:endParaRPr kumimoji="1" lang="ja-JP" altLang="en-US"/>
          </a:p>
        </p:txBody>
      </p:sp>
    </p:spTree>
    <p:extLst>
      <p:ext uri="{BB962C8B-B14F-4D97-AF65-F5344CB8AC3E}">
        <p14:creationId xmlns:p14="http://schemas.microsoft.com/office/powerpoint/2010/main" val="41523930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なんでその削り方でいい？</a:t>
            </a:r>
            <a:endParaRPr kumimoji="1" lang="en-US" altLang="ja-JP" dirty="0" smtClean="0"/>
          </a:p>
          <a:p>
            <a:r>
              <a:rPr kumimoji="1" lang="ja-JP" altLang="en-US" dirty="0" smtClean="0"/>
              <a:t>指標の一つとして依存関係（代入されたデータがどこで使われるか）</a:t>
            </a:r>
            <a:endParaRPr kumimoji="1" lang="en-US" altLang="ja-JP" dirty="0" smtClean="0"/>
          </a:p>
          <a:p>
            <a:r>
              <a:rPr kumimoji="1" lang="en-US" altLang="ja-JP" dirty="0" err="1" smtClean="0"/>
              <a:t>REMViewer</a:t>
            </a:r>
            <a:r>
              <a:rPr kumimoji="1" lang="ja-JP" altLang="en-US" dirty="0" smtClean="0"/>
              <a:t>は依存関係使ってない</a:t>
            </a:r>
            <a:endParaRPr kumimoji="1" lang="en-US" altLang="ja-JP" dirty="0" smtClean="0"/>
          </a:p>
          <a:p>
            <a:r>
              <a:rPr kumimoji="1" lang="en-US" altLang="ja-JP" dirty="0" smtClean="0"/>
              <a:t>123.131GB</a:t>
            </a:r>
            <a:r>
              <a:rPr kumimoji="1" lang="ja-JP" altLang="en-US" dirty="0" smtClean="0"/>
              <a:t>中</a:t>
            </a:r>
            <a:r>
              <a:rPr kumimoji="1" lang="en-US" altLang="ja-JP" dirty="0" smtClean="0"/>
              <a:t>55MB</a:t>
            </a:r>
            <a:r>
              <a:rPr kumimoji="1" lang="ja-JP" altLang="en-US" dirty="0" smtClean="0"/>
              <a:t> </a:t>
            </a:r>
            <a:endParaRPr kumimoji="1" lang="en-US" altLang="ja-JP" dirty="0" smtClean="0"/>
          </a:p>
          <a:p>
            <a:r>
              <a:rPr kumimoji="1" lang="en-US" altLang="ja-JP" dirty="0" smtClean="0"/>
              <a:t>32*87736=2807552</a:t>
            </a:r>
          </a:p>
          <a:p>
            <a:endParaRPr kumimoji="1" lang="en-US" altLang="ja-JP" dirty="0" smtClean="0"/>
          </a:p>
          <a:p>
            <a:endParaRPr kumimoji="1" lang="en-US" altLang="ja-JP"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14</a:t>
            </a:fld>
            <a:endParaRPr kumimoji="1" lang="ja-JP" altLang="en-US"/>
          </a:p>
        </p:txBody>
      </p:sp>
    </p:spTree>
    <p:extLst>
      <p:ext uri="{BB962C8B-B14F-4D97-AF65-F5344CB8AC3E}">
        <p14:creationId xmlns:p14="http://schemas.microsoft.com/office/powerpoint/2010/main" val="9476215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ベン図の中を塗る</a:t>
            </a:r>
            <a:r>
              <a:rPr kumimoji="1" lang="en-US" altLang="ja-JP" dirty="0" smtClean="0"/>
              <a:t>https://excel-master.net/graphics/venn-diagram-extracting-overlap/</a:t>
            </a: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15</a:t>
            </a:fld>
            <a:endParaRPr kumimoji="1" lang="ja-JP" altLang="en-US"/>
          </a:p>
        </p:txBody>
      </p:sp>
    </p:spTree>
    <p:extLst>
      <p:ext uri="{BB962C8B-B14F-4D97-AF65-F5344CB8AC3E}">
        <p14:creationId xmlns:p14="http://schemas.microsoft.com/office/powerpoint/2010/main" val="8889236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16</a:t>
            </a:fld>
            <a:endParaRPr kumimoji="1" lang="ja-JP" altLang="en-US"/>
          </a:p>
        </p:txBody>
      </p:sp>
    </p:spTree>
    <p:extLst>
      <p:ext uri="{BB962C8B-B14F-4D97-AF65-F5344CB8AC3E}">
        <p14:creationId xmlns:p14="http://schemas.microsoft.com/office/powerpoint/2010/main" val="15733290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15</a:t>
            </a:r>
            <a:r>
              <a:rPr kumimoji="1" lang="ja-JP" altLang="en-US" dirty="0" smtClean="0"/>
              <a:t>分</a:t>
            </a:r>
            <a:endParaRPr kumimoji="1" lang="en-US" altLang="ja-JP" dirty="0" smtClean="0"/>
          </a:p>
          <a:p>
            <a:r>
              <a:rPr kumimoji="1" lang="en-US" altLang="ja-JP" dirty="0" smtClean="0"/>
              <a:t>F</a:t>
            </a:r>
            <a:r>
              <a:rPr kumimoji="1" lang="ja-JP" altLang="en-US" dirty="0" smtClean="0"/>
              <a:t>値＝</a:t>
            </a:r>
            <a:r>
              <a:rPr kumimoji="1" lang="en-US" altLang="ja-JP" dirty="0" smtClean="0"/>
              <a:t>(2*</a:t>
            </a:r>
            <a:r>
              <a:rPr kumimoji="1" lang="ja-JP" altLang="en-US" dirty="0" smtClean="0"/>
              <a:t>適合率</a:t>
            </a:r>
            <a:r>
              <a:rPr kumimoji="1" lang="en-US" altLang="ja-JP" dirty="0" smtClean="0"/>
              <a:t>*</a:t>
            </a:r>
            <a:r>
              <a:rPr kumimoji="1" lang="ja-JP" altLang="en-US" dirty="0" smtClean="0"/>
              <a:t>再現率</a:t>
            </a:r>
            <a:r>
              <a:rPr kumimoji="1" lang="en-US" altLang="ja-JP" dirty="0" smtClean="0"/>
              <a:t>)/(</a:t>
            </a:r>
            <a:r>
              <a:rPr kumimoji="1" lang="ja-JP" altLang="en-US" dirty="0" smtClean="0"/>
              <a:t>適合率</a:t>
            </a:r>
            <a:r>
              <a:rPr kumimoji="1" lang="en-US" altLang="ja-JP" dirty="0" smtClean="0"/>
              <a:t>+</a:t>
            </a:r>
            <a:r>
              <a:rPr kumimoji="1" lang="ja-JP" altLang="en-US" dirty="0" smtClean="0"/>
              <a:t>再現率</a:t>
            </a:r>
            <a:r>
              <a:rPr kumimoji="1" lang="en-US" altLang="ja-JP" dirty="0" smtClean="0"/>
              <a:t>)</a:t>
            </a:r>
          </a:p>
          <a:p>
            <a:pPr rtl="0" eaLnBrk="1" fontAlgn="b" latinLnBrk="0" hangingPunct="1"/>
            <a:endParaRPr kumimoji="1" lang="ja-JP" altLang="ja-JP" sz="1200" b="0" i="0" u="none" strike="noStrike" kern="1200" dirty="0" smtClean="0">
              <a:solidFill>
                <a:schemeClr val="tx1"/>
              </a:solidFill>
              <a:effectLst/>
              <a:latin typeface="+mn-lt"/>
              <a:ea typeface="+mn-ea"/>
              <a:cs typeface="+mn-cs"/>
            </a:endParaRPr>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17</a:t>
            </a:fld>
            <a:endParaRPr kumimoji="1" lang="ja-JP" altLang="en-US"/>
          </a:p>
        </p:txBody>
      </p:sp>
    </p:spTree>
    <p:extLst>
      <p:ext uri="{BB962C8B-B14F-4D97-AF65-F5344CB8AC3E}">
        <p14:creationId xmlns:p14="http://schemas.microsoft.com/office/powerpoint/2010/main" val="39671922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F</a:t>
            </a:r>
            <a:r>
              <a:rPr kumimoji="1" lang="ja-JP" altLang="en-US" dirty="0" smtClean="0"/>
              <a:t>値＝</a:t>
            </a:r>
            <a:r>
              <a:rPr kumimoji="1" lang="en-US" altLang="ja-JP" dirty="0" smtClean="0"/>
              <a:t>(2*</a:t>
            </a:r>
            <a:r>
              <a:rPr kumimoji="1" lang="ja-JP" altLang="en-US" dirty="0" smtClean="0"/>
              <a:t>適合率</a:t>
            </a:r>
            <a:r>
              <a:rPr kumimoji="1" lang="en-US" altLang="ja-JP" dirty="0" smtClean="0"/>
              <a:t>*</a:t>
            </a:r>
            <a:r>
              <a:rPr kumimoji="1" lang="ja-JP" altLang="en-US" dirty="0" smtClean="0"/>
              <a:t>再現率</a:t>
            </a:r>
            <a:r>
              <a:rPr kumimoji="1" lang="en-US" altLang="ja-JP" dirty="0" smtClean="0"/>
              <a:t>)/(</a:t>
            </a:r>
            <a:r>
              <a:rPr kumimoji="1" lang="ja-JP" altLang="en-US" dirty="0" smtClean="0"/>
              <a:t>適合率</a:t>
            </a:r>
            <a:r>
              <a:rPr kumimoji="1" lang="en-US" altLang="ja-JP" dirty="0" smtClean="0"/>
              <a:t>+</a:t>
            </a:r>
            <a:r>
              <a:rPr kumimoji="1" lang="ja-JP" altLang="en-US" dirty="0" smtClean="0"/>
              <a:t>再現率</a:t>
            </a:r>
            <a:r>
              <a:rPr kumimoji="1" lang="en-US" altLang="ja-JP" dirty="0" smtClean="0"/>
              <a:t>)</a:t>
            </a:r>
          </a:p>
          <a:p>
            <a:pPr rtl="0" eaLnBrk="1" fontAlgn="b" latinLnBrk="0" hangingPunct="1"/>
            <a:endParaRPr kumimoji="1" lang="ja-JP" altLang="ja-JP" sz="1200" b="0" i="0" u="none" strike="noStrike" kern="1200" dirty="0" smtClean="0">
              <a:solidFill>
                <a:schemeClr val="tx1"/>
              </a:solidFill>
              <a:effectLst/>
              <a:latin typeface="+mn-lt"/>
              <a:ea typeface="+mn-ea"/>
              <a:cs typeface="+mn-cs"/>
            </a:endParaRPr>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18</a:t>
            </a:fld>
            <a:endParaRPr kumimoji="1" lang="ja-JP" altLang="en-US"/>
          </a:p>
        </p:txBody>
      </p:sp>
    </p:spTree>
    <p:extLst>
      <p:ext uri="{BB962C8B-B14F-4D97-AF65-F5344CB8AC3E}">
        <p14:creationId xmlns:p14="http://schemas.microsoft.com/office/powerpoint/2010/main" val="19406131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200" dirty="0" smtClean="0"/>
              <a:t>10</a:t>
            </a:r>
            <a:r>
              <a:rPr lang="ja-JP" altLang="en-US" sz="1200" dirty="0" smtClean="0"/>
              <a:t>分</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19</a:t>
            </a:fld>
            <a:endParaRPr kumimoji="1" lang="ja-JP" altLang="en-US"/>
          </a:p>
        </p:txBody>
      </p:sp>
    </p:spTree>
    <p:extLst>
      <p:ext uri="{BB962C8B-B14F-4D97-AF65-F5344CB8AC3E}">
        <p14:creationId xmlns:p14="http://schemas.microsoft.com/office/powerpoint/2010/main" val="566882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dirty="0" smtClean="0"/>
              <a:t>Defects4J</a:t>
            </a:r>
            <a:r>
              <a:rPr kumimoji="1" lang="ja-JP" altLang="en-US" sz="1200" dirty="0" err="1" smtClean="0"/>
              <a:t>にも</a:t>
            </a:r>
            <a:r>
              <a:rPr kumimoji="1" lang="ja-JP" altLang="en-US" sz="1200" dirty="0" smtClean="0"/>
              <a:t>実際に入っている</a:t>
            </a:r>
            <a:endParaRPr kumimoji="1" lang="en-US" altLang="ja-JP" sz="1200" dirty="0" smtClean="0"/>
          </a:p>
          <a:p>
            <a:r>
              <a:rPr kumimoji="1" lang="en-US" altLang="ja-JP" sz="1200" dirty="0" smtClean="0"/>
              <a:t>2</a:t>
            </a:r>
            <a:r>
              <a:rPr kumimoji="1" lang="ja-JP" altLang="en-US" sz="1200" dirty="0" smtClean="0"/>
              <a:t>個目標準ライブラリの挙動が違うため</a:t>
            </a:r>
            <a:endParaRPr kumimoji="1" lang="en-US" altLang="ja-JP" sz="1200" u="none"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a:t>
            </a:fld>
            <a:endParaRPr kumimoji="1" lang="ja-JP" altLang="en-US" dirty="0"/>
          </a:p>
        </p:txBody>
      </p:sp>
    </p:spTree>
    <p:extLst>
      <p:ext uri="{BB962C8B-B14F-4D97-AF65-F5344CB8AC3E}">
        <p14:creationId xmlns:p14="http://schemas.microsoft.com/office/powerpoint/2010/main" val="14385045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mtClean="0"/>
              <a:t>命令数が多いと記録するデータ量が大きくなり削減率は大きくない</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20</a:t>
            </a:fld>
            <a:endParaRPr kumimoji="1" lang="ja-JP" altLang="en-US"/>
          </a:p>
        </p:txBody>
      </p:sp>
    </p:spTree>
    <p:extLst>
      <p:ext uri="{BB962C8B-B14F-4D97-AF65-F5344CB8AC3E}">
        <p14:creationId xmlns:p14="http://schemas.microsoft.com/office/powerpoint/2010/main" val="15236636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著しく多いものを減らせている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21</a:t>
            </a:fld>
            <a:endParaRPr kumimoji="1" lang="ja-JP" altLang="en-US"/>
          </a:p>
        </p:txBody>
      </p:sp>
    </p:spTree>
    <p:extLst>
      <p:ext uri="{BB962C8B-B14F-4D97-AF65-F5344CB8AC3E}">
        <p14:creationId xmlns:p14="http://schemas.microsoft.com/office/powerpoint/2010/main" val="27914511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200" dirty="0" smtClean="0"/>
              <a:t>15</a:t>
            </a:r>
            <a:r>
              <a:rPr lang="ja-JP" altLang="en-US" sz="1200" dirty="0" smtClean="0"/>
              <a:t>分</a:t>
            </a:r>
            <a:endParaRPr lang="en-US" altLang="ja-JP" sz="1200" dirty="0" smtClean="0"/>
          </a:p>
          <a:p>
            <a:r>
              <a:rPr lang="ja-JP" altLang="en-US" sz="1200" dirty="0" smtClean="0"/>
              <a:t>逆方向ステップ実行</a:t>
            </a:r>
            <a:endParaRPr lang="en-US" altLang="ja-JP" sz="1200" dirty="0" smtClean="0"/>
          </a:p>
          <a:p>
            <a:r>
              <a:rPr lang="en-US" altLang="ja-JP" sz="1200" dirty="0" smtClean="0"/>
              <a:t>Defects4J</a:t>
            </a:r>
            <a:r>
              <a:rPr lang="ja-JP" altLang="en-US" sz="1200" dirty="0" smtClean="0"/>
              <a:t>における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22</a:t>
            </a:fld>
            <a:endParaRPr kumimoji="1" lang="ja-JP" altLang="en-US"/>
          </a:p>
        </p:txBody>
      </p:sp>
    </p:spTree>
    <p:extLst>
      <p:ext uri="{BB962C8B-B14F-4D97-AF65-F5344CB8AC3E}">
        <p14:creationId xmlns:p14="http://schemas.microsoft.com/office/powerpoint/2010/main" val="34288802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23</a:t>
            </a:fld>
            <a:endParaRPr kumimoji="1" lang="ja-JP" altLang="en-US"/>
          </a:p>
        </p:txBody>
      </p:sp>
    </p:spTree>
    <p:extLst>
      <p:ext uri="{BB962C8B-B14F-4D97-AF65-F5344CB8AC3E}">
        <p14:creationId xmlns:p14="http://schemas.microsoft.com/office/powerpoint/2010/main" val="42703687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24</a:t>
            </a:fld>
            <a:endParaRPr kumimoji="1" lang="ja-JP" altLang="en-US"/>
          </a:p>
        </p:txBody>
      </p:sp>
    </p:spTree>
    <p:extLst>
      <p:ext uri="{BB962C8B-B14F-4D97-AF65-F5344CB8AC3E}">
        <p14:creationId xmlns:p14="http://schemas.microsoft.com/office/powerpoint/2010/main" val="16510041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10</a:t>
            </a:r>
            <a:r>
              <a:rPr kumimoji="1" lang="ja-JP" altLang="en-US" dirty="0" smtClean="0"/>
              <a:t>分</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25</a:t>
            </a:fld>
            <a:endParaRPr kumimoji="1" lang="ja-JP" altLang="en-US"/>
          </a:p>
        </p:txBody>
      </p:sp>
    </p:spTree>
    <p:extLst>
      <p:ext uri="{BB962C8B-B14F-4D97-AF65-F5344CB8AC3E}">
        <p14:creationId xmlns:p14="http://schemas.microsoft.com/office/powerpoint/2010/main" val="29668333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リアルタイムにするのはあきらめる</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28</a:t>
            </a:fld>
            <a:endParaRPr kumimoji="1" lang="ja-JP" altLang="en-US"/>
          </a:p>
        </p:txBody>
      </p:sp>
    </p:spTree>
    <p:extLst>
      <p:ext uri="{BB962C8B-B14F-4D97-AF65-F5344CB8AC3E}">
        <p14:creationId xmlns:p14="http://schemas.microsoft.com/office/powerpoint/2010/main" val="35139820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dirty="0" smtClean="0"/>
              <a:t>2</a:t>
            </a:r>
            <a:r>
              <a:rPr kumimoji="1" lang="ja-JP" altLang="en-US" sz="1200" dirty="0" smtClean="0"/>
              <a:t>個目標準ライブラリの挙動が違うため</a:t>
            </a:r>
            <a:endParaRPr kumimoji="1" lang="en-US" altLang="ja-JP" sz="1200" u="none"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29</a:t>
            </a:fld>
            <a:endParaRPr kumimoji="1" lang="ja-JP" altLang="en-US" dirty="0"/>
          </a:p>
        </p:txBody>
      </p:sp>
    </p:spTree>
    <p:extLst>
      <p:ext uri="{BB962C8B-B14F-4D97-AF65-F5344CB8AC3E}">
        <p14:creationId xmlns:p14="http://schemas.microsoft.com/office/powerpoint/2010/main" val="42609521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時間：フルのログに対して</a:t>
            </a:r>
            <a:r>
              <a:rPr kumimoji="1" lang="en-US" altLang="ja-JP" dirty="0" smtClean="0"/>
              <a:t>20~70%</a:t>
            </a:r>
            <a:r>
              <a:rPr kumimoji="1" lang="ja-JP" altLang="en-US" dirty="0" smtClean="0"/>
              <a:t>減</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30</a:t>
            </a:fld>
            <a:endParaRPr kumimoji="1" lang="ja-JP" altLang="en-US"/>
          </a:p>
        </p:txBody>
      </p:sp>
    </p:spTree>
    <p:extLst>
      <p:ext uri="{BB962C8B-B14F-4D97-AF65-F5344CB8AC3E}">
        <p14:creationId xmlns:p14="http://schemas.microsoft.com/office/powerpoint/2010/main" val="38852673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埋めるか考える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32</a:t>
            </a:fld>
            <a:endParaRPr kumimoji="1" lang="ja-JP" altLang="en-US"/>
          </a:p>
        </p:txBody>
      </p:sp>
    </p:spTree>
    <p:extLst>
      <p:ext uri="{BB962C8B-B14F-4D97-AF65-F5344CB8AC3E}">
        <p14:creationId xmlns:p14="http://schemas.microsoft.com/office/powerpoint/2010/main" val="7088725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t>プログラム動作の状況や結果を追跡する</a:t>
            </a:r>
            <a:endParaRPr kumimoji="1" lang="en-US" altLang="ja-JP" sz="1200" dirty="0" smtClean="0"/>
          </a:p>
          <a:p>
            <a:r>
              <a:rPr kumimoji="1" lang="ja-JP" altLang="en-US" sz="1200" b="0" i="0" u="none" kern="1200" dirty="0" smtClean="0">
                <a:solidFill>
                  <a:schemeClr val="tx1"/>
                </a:solidFill>
                <a:effectLst/>
                <a:latin typeface="+mn-lt"/>
                <a:ea typeface="+mn-ea"/>
                <a:cs typeface="+mn-cs"/>
              </a:rPr>
              <a:t>詳細な実行トレース</a:t>
            </a:r>
            <a:r>
              <a:rPr kumimoji="1" lang="en-US" altLang="ja-JP" sz="1200" b="0" i="0" u="none" kern="1200" dirty="0" smtClean="0">
                <a:solidFill>
                  <a:schemeClr val="tx1"/>
                </a:solidFill>
                <a:effectLst/>
                <a:latin typeface="+mn-lt"/>
                <a:ea typeface="+mn-ea"/>
                <a:cs typeface="+mn-cs"/>
              </a:rPr>
              <a:t>=</a:t>
            </a:r>
            <a:r>
              <a:rPr kumimoji="1" lang="ja-JP" altLang="en-US" sz="1200" b="0" i="0" u="none" kern="1200" dirty="0" smtClean="0">
                <a:solidFill>
                  <a:schemeClr val="tx1"/>
                </a:solidFill>
                <a:effectLst/>
                <a:latin typeface="+mn-lt"/>
                <a:ea typeface="+mn-ea"/>
                <a:cs typeface="+mn-cs"/>
              </a:rPr>
              <a:t>ステップ実行で実行されるレベルの命令列の記録</a:t>
            </a:r>
            <a:endParaRPr kumimoji="1" lang="en-US" altLang="ja-JP" sz="1200" b="0" i="0" u="none" kern="1200" dirty="0" smtClean="0">
              <a:solidFill>
                <a:schemeClr val="tx1"/>
              </a:solidFill>
              <a:effectLst/>
              <a:latin typeface="+mn-lt"/>
              <a:ea typeface="+mn-ea"/>
              <a:cs typeface="+mn-cs"/>
            </a:endParaRPr>
          </a:p>
          <a:p>
            <a:endParaRPr kumimoji="1" lang="en-US" altLang="ja-JP" sz="1200" b="0" i="0" u="none" kern="1200" dirty="0" smtClean="0">
              <a:solidFill>
                <a:schemeClr val="tx1"/>
              </a:solidFill>
              <a:effectLst/>
              <a:latin typeface="+mn-lt"/>
              <a:ea typeface="+mn-ea"/>
              <a:cs typeface="+mn-cs"/>
            </a:endParaRPr>
          </a:p>
          <a:p>
            <a:r>
              <a:rPr kumimoji="1" lang="ja-JP" altLang="en-US" sz="1200" b="0" i="0" u="none" kern="1200" dirty="0" smtClean="0">
                <a:solidFill>
                  <a:schemeClr val="tx1"/>
                </a:solidFill>
                <a:effectLst/>
                <a:latin typeface="+mn-lt"/>
                <a:ea typeface="+mn-ea"/>
                <a:cs typeface="+mn-cs"/>
              </a:rPr>
              <a:t>プログラムの実行中に実行された命令の列の記録</a:t>
            </a:r>
            <a:endParaRPr kumimoji="1" lang="en-US" altLang="ja-JP" sz="1200" u="none"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a:t>
            </a:fld>
            <a:endParaRPr kumimoji="1" lang="ja-JP" altLang="en-US" dirty="0"/>
          </a:p>
        </p:txBody>
      </p:sp>
    </p:spTree>
    <p:extLst>
      <p:ext uri="{BB962C8B-B14F-4D97-AF65-F5344CB8AC3E}">
        <p14:creationId xmlns:p14="http://schemas.microsoft.com/office/powerpoint/2010/main" val="35508503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時間：フルのログに対して</a:t>
            </a:r>
            <a:r>
              <a:rPr kumimoji="1" lang="en-US" altLang="ja-JP" dirty="0" smtClean="0"/>
              <a:t>20~70%</a:t>
            </a:r>
            <a:r>
              <a:rPr kumimoji="1" lang="ja-JP" altLang="en-US" dirty="0" smtClean="0"/>
              <a:t>減</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33</a:t>
            </a:fld>
            <a:endParaRPr kumimoji="1" lang="ja-JP" altLang="en-US"/>
          </a:p>
        </p:txBody>
      </p:sp>
    </p:spTree>
    <p:extLst>
      <p:ext uri="{BB962C8B-B14F-4D97-AF65-F5344CB8AC3E}">
        <p14:creationId xmlns:p14="http://schemas.microsoft.com/office/powerpoint/2010/main" val="129366284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34</a:t>
            </a:fld>
            <a:endParaRPr kumimoji="1" lang="ja-JP" altLang="en-US" dirty="0"/>
          </a:p>
        </p:txBody>
      </p:sp>
    </p:spTree>
    <p:extLst>
      <p:ext uri="{BB962C8B-B14F-4D97-AF65-F5344CB8AC3E}">
        <p14:creationId xmlns:p14="http://schemas.microsoft.com/office/powerpoint/2010/main" val="14272282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t>プログラム動作の状況や結果を追跡する</a:t>
            </a:r>
            <a:endParaRPr kumimoji="1" lang="en-US" altLang="ja-JP" sz="12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35</a:t>
            </a:fld>
            <a:endParaRPr kumimoji="1" lang="ja-JP" altLang="en-US" dirty="0"/>
          </a:p>
        </p:txBody>
      </p:sp>
    </p:spTree>
    <p:extLst>
      <p:ext uri="{BB962C8B-B14F-4D97-AF65-F5344CB8AC3E}">
        <p14:creationId xmlns:p14="http://schemas.microsoft.com/office/powerpoint/2010/main" val="116894298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時間：フルのログに対して</a:t>
            </a:r>
            <a:r>
              <a:rPr kumimoji="1" lang="en-US" altLang="ja-JP" dirty="0" smtClean="0"/>
              <a:t>20~70%</a:t>
            </a:r>
            <a:r>
              <a:rPr kumimoji="1" lang="ja-JP" altLang="en-US" dirty="0" smtClean="0"/>
              <a:t>減</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37</a:t>
            </a:fld>
            <a:endParaRPr kumimoji="1" lang="ja-JP" altLang="en-US"/>
          </a:p>
        </p:txBody>
      </p:sp>
    </p:spTree>
    <p:extLst>
      <p:ext uri="{BB962C8B-B14F-4D97-AF65-F5344CB8AC3E}">
        <p14:creationId xmlns:p14="http://schemas.microsoft.com/office/powerpoint/2010/main" val="39323860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プログラム依存グラフ（</a:t>
            </a:r>
            <a:r>
              <a:rPr lang="en-US" altLang="ja-JP" sz="1200" dirty="0" smtClean="0"/>
              <a:t>PDG</a:t>
            </a:r>
            <a:r>
              <a:rPr lang="ja-JP" altLang="en-US" sz="1200" dirty="0" smtClean="0"/>
              <a:t>）命令をノードとして，データ依存関係や制御依存関係をエッジで表した有向グラフ</a:t>
            </a:r>
            <a:endParaRPr lang="en-US" altLang="ja-JP" sz="1200" dirty="0" smtClean="0"/>
          </a:p>
          <a:p>
            <a:endParaRPr kumimoji="1" lang="en-US" altLang="ja-JP" sz="1200" dirty="0" smtClean="0"/>
          </a:p>
          <a:p>
            <a:endParaRPr kumimoji="1" lang="en-US" altLang="ja-JP" sz="1200" dirty="0" smtClean="0"/>
          </a:p>
          <a:p>
            <a:r>
              <a:rPr kumimoji="1" lang="ja-JP" altLang="en-US" sz="1200" dirty="0" smtClean="0"/>
              <a:t>この実行系列で障害が発生したよ</a:t>
            </a:r>
            <a:endParaRPr kumimoji="1" lang="en-US" altLang="ja-JP" sz="12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a:t>
            </a:fld>
            <a:endParaRPr kumimoji="1" lang="ja-JP" altLang="en-US" dirty="0"/>
          </a:p>
        </p:txBody>
      </p:sp>
    </p:spTree>
    <p:extLst>
      <p:ext uri="{BB962C8B-B14F-4D97-AF65-F5344CB8AC3E}">
        <p14:creationId xmlns:p14="http://schemas.microsoft.com/office/powerpoint/2010/main" val="40854843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u="none"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a:t>
            </a:fld>
            <a:endParaRPr kumimoji="1" lang="ja-JP" altLang="en-US" dirty="0"/>
          </a:p>
        </p:txBody>
      </p:sp>
    </p:spTree>
    <p:extLst>
      <p:ext uri="{BB962C8B-B14F-4D97-AF65-F5344CB8AC3E}">
        <p14:creationId xmlns:p14="http://schemas.microsoft.com/office/powerpoint/2010/main" val="39320997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dirty="0" smtClean="0"/>
              <a:t>5</a:t>
            </a:r>
            <a:r>
              <a:rPr kumimoji="1" lang="ja-JP" altLang="en-US" sz="1200" dirty="0" smtClean="0"/>
              <a:t>分</a:t>
            </a:r>
            <a:endParaRPr kumimoji="1" lang="en-US" altLang="ja-JP" sz="12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a:t>
            </a:fld>
            <a:endParaRPr kumimoji="1" lang="ja-JP" altLang="en-US" dirty="0"/>
          </a:p>
        </p:txBody>
      </p:sp>
    </p:spTree>
    <p:extLst>
      <p:ext uri="{BB962C8B-B14F-4D97-AF65-F5344CB8AC3E}">
        <p14:creationId xmlns:p14="http://schemas.microsoft.com/office/powerpoint/2010/main" val="1232275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プログラム依存グラフ（</a:t>
            </a:r>
            <a:r>
              <a:rPr lang="en-US" altLang="ja-JP" sz="1200" dirty="0" smtClean="0"/>
              <a:t>PDG</a:t>
            </a:r>
            <a:r>
              <a:rPr lang="ja-JP" altLang="en-US" sz="1200" dirty="0" smtClean="0"/>
              <a:t>）命令をノードとして，データ依存関係や制御依存関係をエッジで表した有向グラフ</a:t>
            </a:r>
            <a:endParaRPr lang="en-US" altLang="ja-JP" sz="1200" dirty="0" smtClean="0"/>
          </a:p>
          <a:p>
            <a:endParaRPr kumimoji="1" lang="en-US" altLang="ja-JP" sz="1200" dirty="0" smtClean="0"/>
          </a:p>
          <a:p>
            <a:endParaRPr kumimoji="1" lang="en-US" altLang="ja-JP" sz="1200" dirty="0" smtClean="0"/>
          </a:p>
          <a:p>
            <a:r>
              <a:rPr kumimoji="1" lang="ja-JP" altLang="en-US" sz="1200" dirty="0" smtClean="0"/>
              <a:t>この実行系列で障害が発生したよ</a:t>
            </a:r>
            <a:endParaRPr kumimoji="1" lang="en-US" altLang="ja-JP" sz="12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7</a:t>
            </a:fld>
            <a:endParaRPr kumimoji="1" lang="ja-JP" altLang="en-US" dirty="0"/>
          </a:p>
        </p:txBody>
      </p:sp>
    </p:spTree>
    <p:extLst>
      <p:ext uri="{BB962C8B-B14F-4D97-AF65-F5344CB8AC3E}">
        <p14:creationId xmlns:p14="http://schemas.microsoft.com/office/powerpoint/2010/main" val="18830286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目的とそれに対して手段を選択した理由に関してきちんと述べる</a:t>
            </a:r>
            <a:endParaRPr kumimoji="1" lang="en-US" altLang="ja-JP" dirty="0" smtClean="0"/>
          </a:p>
          <a:p>
            <a:r>
              <a:rPr kumimoji="1" lang="ja-JP" altLang="en-US" dirty="0" smtClean="0"/>
              <a:t>部分的な実行再現とは</a:t>
            </a:r>
            <a:endParaRPr kumimoji="1" lang="en-US" altLang="ja-JP" dirty="0" smtClean="0"/>
          </a:p>
          <a:p>
            <a:endParaRPr kumimoji="1" lang="en-US" altLang="ja-JP" dirty="0" smtClean="0"/>
          </a:p>
          <a:p>
            <a:r>
              <a:rPr kumimoji="1" lang="en-US" altLang="ja-JP" dirty="0" smtClean="0"/>
              <a:t>5</a:t>
            </a:r>
            <a:r>
              <a:rPr kumimoji="1" lang="ja-JP" altLang="en-US" dirty="0" smtClean="0"/>
              <a:t>分</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8</a:t>
            </a:fld>
            <a:endParaRPr kumimoji="1" lang="ja-JP" altLang="en-US"/>
          </a:p>
        </p:txBody>
      </p:sp>
    </p:spTree>
    <p:extLst>
      <p:ext uri="{BB962C8B-B14F-4D97-AF65-F5344CB8AC3E}">
        <p14:creationId xmlns:p14="http://schemas.microsoft.com/office/powerpoint/2010/main" val="17171859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5</a:t>
            </a:r>
            <a:r>
              <a:rPr kumimoji="1" lang="ja-JP" altLang="en-US" dirty="0" smtClean="0"/>
              <a:t>分</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9</a:t>
            </a:fld>
            <a:endParaRPr kumimoji="1" lang="ja-JP" altLang="en-US"/>
          </a:p>
        </p:txBody>
      </p:sp>
    </p:spTree>
    <p:extLst>
      <p:ext uri="{BB962C8B-B14F-4D97-AF65-F5344CB8AC3E}">
        <p14:creationId xmlns:p14="http://schemas.microsoft.com/office/powerpoint/2010/main" val="35184608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1484313"/>
            <a:ext cx="7976286" cy="1470025"/>
          </a:xfrm>
        </p:spPr>
        <p:txBody>
          <a:bodyPr/>
          <a:lstStyle/>
          <a:p>
            <a:r>
              <a:rPr lang="ja-JP" altLang="en-US" sz="3600" dirty="0"/>
              <a:t>部分的な実行再現を目的と</a:t>
            </a:r>
            <a:r>
              <a:rPr lang="ja-JP" altLang="en-US" sz="3600" dirty="0" smtClean="0"/>
              <a:t>した</a:t>
            </a:r>
            <a:r>
              <a:rPr lang="en-US" altLang="ja-JP" sz="3600" dirty="0" smtClean="0"/>
              <a:t/>
            </a:r>
            <a:br>
              <a:rPr lang="en-US" altLang="ja-JP" sz="3600" dirty="0" smtClean="0"/>
            </a:br>
            <a:r>
              <a:rPr lang="ja-JP" altLang="en-US" sz="3600" dirty="0" smtClean="0"/>
              <a:t>実行</a:t>
            </a:r>
            <a:r>
              <a:rPr lang="ja-JP" altLang="en-US" sz="3600" dirty="0"/>
              <a:t>トレース収集手法の調査</a:t>
            </a:r>
            <a:endParaRPr lang="en-US" altLang="ja-JP" sz="2800" dirty="0"/>
          </a:p>
        </p:txBody>
      </p:sp>
      <p:sp>
        <p:nvSpPr>
          <p:cNvPr id="4" name="サブタイトル 2"/>
          <p:cNvSpPr txBox="1">
            <a:spLocks/>
          </p:cNvSpPr>
          <p:nvPr/>
        </p:nvSpPr>
        <p:spPr bwMode="auto">
          <a:xfrm>
            <a:off x="1079500" y="3610876"/>
            <a:ext cx="6934200" cy="25486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FontTx/>
              <a:buNone/>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endParaRPr lang="en-US" altLang="ja-JP" sz="2400" kern="0" dirty="0"/>
          </a:p>
          <a:p>
            <a:r>
              <a:rPr lang="ja-JP" altLang="en-US" sz="2800" kern="0" dirty="0"/>
              <a:t>〇嶋利一真</a:t>
            </a:r>
            <a:r>
              <a:rPr lang="en-US" altLang="ja-JP" sz="2800" kern="0" baseline="30000" dirty="0"/>
              <a:t>1</a:t>
            </a:r>
            <a:r>
              <a:rPr lang="ja-JP" altLang="en-US" sz="2800" kern="0" dirty="0"/>
              <a:t> </a:t>
            </a:r>
            <a:r>
              <a:rPr lang="ja-JP" altLang="en-US" sz="2800" kern="0" dirty="0" smtClean="0"/>
              <a:t>石尾</a:t>
            </a:r>
            <a:r>
              <a:rPr lang="ja-JP" altLang="en-US" sz="2800" kern="0" dirty="0"/>
              <a:t>隆</a:t>
            </a:r>
            <a:r>
              <a:rPr lang="en-US" altLang="ja-JP" sz="2800" kern="0" baseline="30000" dirty="0"/>
              <a:t>2</a:t>
            </a:r>
            <a:r>
              <a:rPr lang="ja-JP" altLang="en-US" sz="2800" kern="0" dirty="0"/>
              <a:t> 井上克郎</a:t>
            </a:r>
            <a:r>
              <a:rPr lang="en-US" altLang="ja-JP" sz="2800" kern="0" baseline="30000" dirty="0"/>
              <a:t>1</a:t>
            </a:r>
            <a:endParaRPr lang="en-US" altLang="ja-JP" sz="2400" kern="0" baseline="30000" dirty="0"/>
          </a:p>
          <a:p>
            <a:r>
              <a:rPr lang="en-US" altLang="ja-JP" sz="2800" kern="0" baseline="30000" dirty="0"/>
              <a:t>1</a:t>
            </a:r>
            <a:r>
              <a:rPr lang="ja-JP" altLang="en-US" sz="2800" kern="0" dirty="0"/>
              <a:t>大阪大学 </a:t>
            </a:r>
            <a:endParaRPr lang="en-US" altLang="ja-JP" sz="2800" kern="0" smtClean="0"/>
          </a:p>
          <a:p>
            <a:r>
              <a:rPr lang="en-US" altLang="ja-JP" sz="2800" kern="0" baseline="30000" smtClean="0"/>
              <a:t>2</a:t>
            </a:r>
            <a:r>
              <a:rPr lang="ja-JP" altLang="en-US" sz="2800" kern="0" dirty="0"/>
              <a:t>奈良先端科学技術大学院大学</a:t>
            </a:r>
          </a:p>
        </p:txBody>
      </p:sp>
    </p:spTree>
    <p:extLst>
      <p:ext uri="{BB962C8B-B14F-4D97-AF65-F5344CB8AC3E}">
        <p14:creationId xmlns:p14="http://schemas.microsoft.com/office/powerpoint/2010/main" val="4752482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実行トレースの削減方針</a:t>
            </a:r>
            <a:endParaRPr lang="en-US" altLang="ja-JP" dirty="0"/>
          </a:p>
        </p:txBody>
      </p:sp>
      <p:sp>
        <p:nvSpPr>
          <p:cNvPr id="3" name="コンテンツ プレースホルダー 2"/>
          <p:cNvSpPr>
            <a:spLocks noGrp="1"/>
          </p:cNvSpPr>
          <p:nvPr>
            <p:ph idx="1"/>
          </p:nvPr>
        </p:nvSpPr>
        <p:spPr/>
        <p:txBody>
          <a:bodyPr/>
          <a:lstStyle/>
          <a:p>
            <a:pPr marL="0" indent="0">
              <a:buNone/>
            </a:pPr>
            <a:r>
              <a:rPr lang="ja-JP" altLang="en-US" sz="2800" dirty="0" smtClean="0"/>
              <a:t>記録する実行トレースの内容：</a:t>
            </a:r>
            <a:endParaRPr lang="en-US" altLang="ja-JP" sz="2800" dirty="0" smtClean="0"/>
          </a:p>
          <a:p>
            <a:pPr lvl="1"/>
            <a:r>
              <a:rPr lang="ja-JP" altLang="en-US" sz="2400" dirty="0" smtClean="0"/>
              <a:t>命令，命令に</a:t>
            </a:r>
            <a:r>
              <a:rPr lang="ja-JP" altLang="en-US" sz="2400" dirty="0"/>
              <a:t>関連</a:t>
            </a:r>
            <a:r>
              <a:rPr lang="ja-JP" altLang="en-US" sz="2400" dirty="0" smtClean="0"/>
              <a:t>した変数・クラスの情報等</a:t>
            </a:r>
            <a:endParaRPr lang="en-US" altLang="ja-JP" sz="2800" dirty="0"/>
          </a:p>
          <a:p>
            <a:r>
              <a:rPr lang="en-US" altLang="ja-JP" sz="2800" dirty="0" smtClean="0"/>
              <a:t>Latest-All</a:t>
            </a:r>
          </a:p>
          <a:p>
            <a:pPr lvl="1"/>
            <a:r>
              <a:rPr lang="ja-JP" altLang="en-US" sz="2400" dirty="0" smtClean="0"/>
              <a:t>最新</a:t>
            </a:r>
            <a:r>
              <a:rPr lang="en-US" altLang="ja-JP" sz="2400" dirty="0"/>
              <a:t>N</a:t>
            </a:r>
            <a:r>
              <a:rPr lang="ja-JP" altLang="en-US" sz="2400" dirty="0"/>
              <a:t>件を</a:t>
            </a:r>
            <a:r>
              <a:rPr lang="ja-JP" altLang="en-US" sz="2400" dirty="0" smtClean="0"/>
              <a:t>記録</a:t>
            </a:r>
            <a:endParaRPr lang="en-US" altLang="ja-JP" sz="2400" dirty="0"/>
          </a:p>
          <a:p>
            <a:endParaRPr lang="en-US" altLang="ja-JP" sz="2800" dirty="0" smtClean="0"/>
          </a:p>
          <a:p>
            <a:r>
              <a:rPr lang="en-US" altLang="ja-JP" sz="2800" dirty="0" smtClean="0"/>
              <a:t>Latest-per-Location</a:t>
            </a:r>
            <a:endParaRPr lang="en-US" altLang="ja-JP" sz="2800" dirty="0"/>
          </a:p>
          <a:p>
            <a:pPr lvl="1"/>
            <a:r>
              <a:rPr lang="ja-JP" altLang="en-US" sz="2400" dirty="0" smtClean="0"/>
              <a:t>命令位置毎</a:t>
            </a:r>
            <a:r>
              <a:rPr lang="ja-JP" altLang="en-US" sz="2400" dirty="0"/>
              <a:t>の最新</a:t>
            </a:r>
            <a:r>
              <a:rPr lang="en-US" altLang="ja-JP" sz="2400" dirty="0"/>
              <a:t>M</a:t>
            </a:r>
            <a:r>
              <a:rPr lang="ja-JP" altLang="en-US" sz="2400" dirty="0"/>
              <a:t>件を</a:t>
            </a:r>
            <a:r>
              <a:rPr lang="ja-JP" altLang="en-US" sz="2400" dirty="0" smtClean="0"/>
              <a:t>記録</a:t>
            </a:r>
            <a:endParaRPr lang="en-US" altLang="ja-JP" sz="2400" dirty="0" smtClean="0"/>
          </a:p>
          <a:p>
            <a:endParaRPr lang="en-US" altLang="ja-JP" sz="2800" dirty="0" smtClean="0"/>
          </a:p>
          <a:p>
            <a:pPr marL="0" indent="0">
              <a:buNone/>
            </a:pPr>
            <a:r>
              <a:rPr lang="ja-JP" altLang="en-US" sz="2800" dirty="0" smtClean="0"/>
              <a:t>記録量</a:t>
            </a:r>
            <a:r>
              <a:rPr lang="en-US" altLang="ja-JP" sz="2800" dirty="0" smtClean="0"/>
              <a:t>N = M</a:t>
            </a:r>
            <a:r>
              <a:rPr lang="en-US" altLang="ja-JP" sz="2800" dirty="0"/>
              <a:t>×</a:t>
            </a:r>
            <a:r>
              <a:rPr lang="ja-JP" altLang="en-US" sz="2800" dirty="0" smtClean="0"/>
              <a:t>命令数とすることで両者の比較を行う</a:t>
            </a:r>
            <a:endParaRPr lang="en-US" altLang="ja-JP" sz="2800" dirty="0" smtClean="0"/>
          </a:p>
          <a:p>
            <a:pPr marL="0" indent="0">
              <a:buNone/>
            </a:pPr>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10</a:t>
            </a:fld>
            <a:endParaRPr lang="en-US" altLang="ja-JP"/>
          </a:p>
        </p:txBody>
      </p:sp>
    </p:spTree>
    <p:extLst>
      <p:ext uri="{BB962C8B-B14F-4D97-AF65-F5344CB8AC3E}">
        <p14:creationId xmlns:p14="http://schemas.microsoft.com/office/powerpoint/2010/main" val="29275800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a:xfrm>
            <a:off x="6433255" y="2011710"/>
            <a:ext cx="1864130" cy="31182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kern="0" dirty="0" smtClean="0">
                <a:solidFill>
                  <a:schemeClr val="tx1"/>
                </a:solidFill>
              </a:rPr>
              <a:t>991</a:t>
            </a:r>
            <a:r>
              <a:rPr lang="ja-JP" altLang="en-US" sz="2000" kern="0" dirty="0" smtClean="0">
                <a:solidFill>
                  <a:schemeClr val="tx1"/>
                </a:solidFill>
              </a:rPr>
              <a:t>：命令</a:t>
            </a:r>
            <a:r>
              <a:rPr lang="en-US" altLang="ja-JP" sz="2000" kern="0" dirty="0">
                <a:solidFill>
                  <a:schemeClr val="tx1"/>
                </a:solidFill>
              </a:rPr>
              <a:t>D</a:t>
            </a:r>
          </a:p>
          <a:p>
            <a:r>
              <a:rPr lang="en-US" altLang="ja-JP" sz="2000" kern="0" dirty="0" smtClean="0">
                <a:solidFill>
                  <a:schemeClr val="tx1"/>
                </a:solidFill>
              </a:rPr>
              <a:t>992</a:t>
            </a:r>
            <a:r>
              <a:rPr lang="ja-JP" altLang="en-US" sz="2000" kern="0" dirty="0" smtClean="0">
                <a:solidFill>
                  <a:schemeClr val="tx1"/>
                </a:solidFill>
              </a:rPr>
              <a:t>：命令</a:t>
            </a:r>
            <a:r>
              <a:rPr lang="en-US" altLang="ja-JP" sz="2000" kern="0" dirty="0">
                <a:solidFill>
                  <a:schemeClr val="tx1"/>
                </a:solidFill>
              </a:rPr>
              <a:t>D</a:t>
            </a:r>
          </a:p>
          <a:p>
            <a:r>
              <a:rPr lang="en-US" altLang="ja-JP" sz="2000" kern="0" dirty="0">
                <a:solidFill>
                  <a:schemeClr val="tx1"/>
                </a:solidFill>
              </a:rPr>
              <a:t>993</a:t>
            </a:r>
            <a:r>
              <a:rPr lang="ja-JP" altLang="en-US" sz="2000" kern="0" dirty="0">
                <a:solidFill>
                  <a:schemeClr val="tx1"/>
                </a:solidFill>
              </a:rPr>
              <a:t>：</a:t>
            </a:r>
            <a:r>
              <a:rPr lang="ja-JP" altLang="en-US" sz="2000" kern="0" dirty="0" smtClean="0">
                <a:solidFill>
                  <a:schemeClr val="tx1"/>
                </a:solidFill>
              </a:rPr>
              <a:t>命令</a:t>
            </a:r>
            <a:r>
              <a:rPr lang="en-US" altLang="ja-JP" sz="2000" kern="0" dirty="0">
                <a:solidFill>
                  <a:schemeClr val="tx1"/>
                </a:solidFill>
              </a:rPr>
              <a:t>D</a:t>
            </a:r>
          </a:p>
          <a:p>
            <a:r>
              <a:rPr lang="en-US" altLang="ja-JP" sz="2000" kern="0" dirty="0" smtClean="0">
                <a:solidFill>
                  <a:schemeClr val="tx1"/>
                </a:solidFill>
              </a:rPr>
              <a:t>994</a:t>
            </a:r>
            <a:r>
              <a:rPr lang="ja-JP" altLang="en-US" sz="2000" kern="0" dirty="0" smtClean="0">
                <a:solidFill>
                  <a:schemeClr val="tx1"/>
                </a:solidFill>
              </a:rPr>
              <a:t>：命令</a:t>
            </a:r>
            <a:r>
              <a:rPr lang="en-US" altLang="ja-JP" sz="2000" kern="0" dirty="0" smtClean="0">
                <a:solidFill>
                  <a:schemeClr val="tx1"/>
                </a:solidFill>
              </a:rPr>
              <a:t>D</a:t>
            </a:r>
            <a:endParaRPr lang="en-US" altLang="ja-JP" sz="2000" kern="0" dirty="0">
              <a:solidFill>
                <a:schemeClr val="tx1"/>
              </a:solidFill>
            </a:endParaRPr>
          </a:p>
          <a:p>
            <a:r>
              <a:rPr lang="en-US" altLang="ja-JP" sz="2000" kern="0" dirty="0" smtClean="0">
                <a:solidFill>
                  <a:schemeClr val="tx1"/>
                </a:solidFill>
              </a:rPr>
              <a:t>995</a:t>
            </a:r>
            <a:r>
              <a:rPr lang="ja-JP" altLang="en-US" sz="2000" kern="0" dirty="0" smtClean="0">
                <a:solidFill>
                  <a:schemeClr val="tx1"/>
                </a:solidFill>
              </a:rPr>
              <a:t>：命令</a:t>
            </a:r>
            <a:r>
              <a:rPr lang="en-US" altLang="ja-JP" sz="2000" kern="0" dirty="0">
                <a:solidFill>
                  <a:schemeClr val="tx1"/>
                </a:solidFill>
              </a:rPr>
              <a:t>D</a:t>
            </a:r>
          </a:p>
          <a:p>
            <a:r>
              <a:rPr lang="en-US" altLang="ja-JP" sz="2000" kern="0" dirty="0" smtClean="0">
                <a:solidFill>
                  <a:schemeClr val="tx1"/>
                </a:solidFill>
              </a:rPr>
              <a:t>996</a:t>
            </a:r>
            <a:r>
              <a:rPr lang="ja-JP" altLang="en-US" sz="2000" kern="0" dirty="0" smtClean="0">
                <a:solidFill>
                  <a:schemeClr val="tx1"/>
                </a:solidFill>
              </a:rPr>
              <a:t>：命令</a:t>
            </a:r>
            <a:r>
              <a:rPr lang="en-US" altLang="ja-JP" sz="2000" kern="0" dirty="0" smtClean="0">
                <a:solidFill>
                  <a:schemeClr val="tx1"/>
                </a:solidFill>
              </a:rPr>
              <a:t>D</a:t>
            </a:r>
            <a:endParaRPr lang="en-US" altLang="ja-JP" sz="2000" kern="0" dirty="0">
              <a:solidFill>
                <a:schemeClr val="tx1"/>
              </a:solidFill>
            </a:endParaRPr>
          </a:p>
          <a:p>
            <a:r>
              <a:rPr lang="en-US" altLang="ja-JP" sz="2000" kern="0" dirty="0" smtClean="0">
                <a:solidFill>
                  <a:schemeClr val="tx1"/>
                </a:solidFill>
              </a:rPr>
              <a:t>997</a:t>
            </a:r>
            <a:r>
              <a:rPr lang="ja-JP" altLang="en-US" sz="2000" kern="0" dirty="0" smtClean="0">
                <a:solidFill>
                  <a:schemeClr val="tx1"/>
                </a:solidFill>
              </a:rPr>
              <a:t>：命令</a:t>
            </a:r>
            <a:r>
              <a:rPr lang="en-US" altLang="ja-JP" sz="2000" kern="0" dirty="0" smtClean="0">
                <a:solidFill>
                  <a:schemeClr val="tx1"/>
                </a:solidFill>
              </a:rPr>
              <a:t>D</a:t>
            </a:r>
            <a:endParaRPr lang="en-US" altLang="ja-JP" sz="2000" kern="0" dirty="0">
              <a:solidFill>
                <a:schemeClr val="tx1"/>
              </a:solidFill>
            </a:endParaRPr>
          </a:p>
          <a:p>
            <a:r>
              <a:rPr lang="en-US" altLang="ja-JP" sz="2000" kern="0" dirty="0" smtClean="0">
                <a:solidFill>
                  <a:schemeClr val="tx1"/>
                </a:solidFill>
              </a:rPr>
              <a:t>998:</a:t>
            </a:r>
            <a:r>
              <a:rPr lang="ja-JP" altLang="en-US" sz="2000" kern="0" dirty="0" smtClean="0">
                <a:solidFill>
                  <a:schemeClr val="tx1"/>
                </a:solidFill>
              </a:rPr>
              <a:t>命令</a:t>
            </a:r>
            <a:r>
              <a:rPr lang="en-US" altLang="ja-JP" sz="2000" kern="0" dirty="0">
                <a:solidFill>
                  <a:schemeClr val="tx1"/>
                </a:solidFill>
              </a:rPr>
              <a:t>D</a:t>
            </a:r>
            <a:endParaRPr lang="en-US" altLang="ja-JP" sz="2000" kern="0" dirty="0" smtClean="0">
              <a:solidFill>
                <a:schemeClr val="tx1"/>
              </a:solidFill>
            </a:endParaRPr>
          </a:p>
          <a:p>
            <a:r>
              <a:rPr lang="en-US" altLang="ja-JP" sz="2000" kern="0" dirty="0" smtClean="0">
                <a:solidFill>
                  <a:schemeClr val="tx1"/>
                </a:solidFill>
              </a:rPr>
              <a:t>999</a:t>
            </a:r>
            <a:r>
              <a:rPr lang="ja-JP" altLang="en-US" sz="2000" kern="0" dirty="0" smtClean="0">
                <a:solidFill>
                  <a:schemeClr val="tx1"/>
                </a:solidFill>
              </a:rPr>
              <a:t>：命令</a:t>
            </a:r>
            <a:r>
              <a:rPr lang="en-US" altLang="ja-JP" sz="2000" kern="0" dirty="0">
                <a:solidFill>
                  <a:schemeClr val="tx1"/>
                </a:solidFill>
              </a:rPr>
              <a:t>D</a:t>
            </a:r>
            <a:endParaRPr lang="en-US" altLang="ja-JP" sz="2000" kern="0" dirty="0" smtClean="0">
              <a:solidFill>
                <a:schemeClr val="tx1"/>
              </a:solidFill>
            </a:endParaRPr>
          </a:p>
          <a:p>
            <a:r>
              <a:rPr lang="en-US" altLang="ja-JP" sz="2000" kern="0" dirty="0" smtClean="0">
                <a:solidFill>
                  <a:schemeClr val="tx1"/>
                </a:solidFill>
              </a:rPr>
              <a:t>1000</a:t>
            </a:r>
            <a:r>
              <a:rPr lang="ja-JP" altLang="en-US" sz="2000" kern="0" dirty="0" smtClean="0">
                <a:solidFill>
                  <a:schemeClr val="tx1"/>
                </a:solidFill>
              </a:rPr>
              <a:t>：命令</a:t>
            </a:r>
            <a:r>
              <a:rPr lang="en-US" altLang="ja-JP" sz="2000" kern="0" dirty="0">
                <a:solidFill>
                  <a:schemeClr val="tx1"/>
                </a:solidFill>
              </a:rPr>
              <a:t>E</a:t>
            </a:r>
          </a:p>
        </p:txBody>
      </p:sp>
      <p:sp>
        <p:nvSpPr>
          <p:cNvPr id="2" name="タイトル 1"/>
          <p:cNvSpPr>
            <a:spLocks noGrp="1"/>
          </p:cNvSpPr>
          <p:nvPr>
            <p:ph type="title"/>
          </p:nvPr>
        </p:nvSpPr>
        <p:spPr/>
        <p:txBody>
          <a:bodyPr/>
          <a:lstStyle/>
          <a:p>
            <a:r>
              <a:rPr lang="en-US" altLang="ja-JP" dirty="0" smtClean="0"/>
              <a:t>Latest-All</a:t>
            </a:r>
            <a:r>
              <a:rPr lang="ja-JP" altLang="en-US" dirty="0" smtClean="0"/>
              <a:t>：最新</a:t>
            </a:r>
            <a:r>
              <a:rPr lang="en-US" altLang="ja-JP" dirty="0" smtClean="0"/>
              <a:t>N</a:t>
            </a:r>
            <a:r>
              <a:rPr lang="ja-JP" altLang="en-US" dirty="0" smtClean="0"/>
              <a:t>件</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11</a:t>
            </a:fld>
            <a:endParaRPr lang="en-US" altLang="ja-JP"/>
          </a:p>
        </p:txBody>
      </p:sp>
      <p:sp>
        <p:nvSpPr>
          <p:cNvPr id="25" name="正方形/長方形 24"/>
          <p:cNvSpPr/>
          <p:nvPr/>
        </p:nvSpPr>
        <p:spPr>
          <a:xfrm>
            <a:off x="4013097" y="2011710"/>
            <a:ext cx="1864130" cy="31182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kern="0" dirty="0">
                <a:solidFill>
                  <a:schemeClr val="tx1"/>
                </a:solidFill>
              </a:rPr>
              <a:t>1</a:t>
            </a:r>
            <a:r>
              <a:rPr lang="ja-JP" altLang="en-US" sz="2000" kern="0" dirty="0" smtClean="0">
                <a:solidFill>
                  <a:schemeClr val="tx1"/>
                </a:solidFill>
              </a:rPr>
              <a:t>：命令</a:t>
            </a:r>
            <a:r>
              <a:rPr lang="en-US" altLang="ja-JP" sz="2000" kern="0" dirty="0" smtClean="0">
                <a:solidFill>
                  <a:schemeClr val="tx1"/>
                </a:solidFill>
              </a:rPr>
              <a:t>A</a:t>
            </a:r>
          </a:p>
          <a:p>
            <a:r>
              <a:rPr lang="en-US" altLang="ja-JP" sz="2000" kern="0" dirty="0">
                <a:solidFill>
                  <a:schemeClr val="tx1"/>
                </a:solidFill>
              </a:rPr>
              <a:t>2</a:t>
            </a:r>
            <a:r>
              <a:rPr lang="ja-JP" altLang="en-US" sz="2000" kern="0" dirty="0" smtClean="0">
                <a:solidFill>
                  <a:schemeClr val="tx1"/>
                </a:solidFill>
              </a:rPr>
              <a:t>：命令</a:t>
            </a:r>
            <a:r>
              <a:rPr lang="en-US" altLang="ja-JP" sz="2000" kern="0" dirty="0" smtClean="0">
                <a:solidFill>
                  <a:schemeClr val="tx1"/>
                </a:solidFill>
              </a:rPr>
              <a:t>B</a:t>
            </a:r>
          </a:p>
          <a:p>
            <a:r>
              <a:rPr lang="en-US" altLang="ja-JP" sz="2000" kern="0" dirty="0">
                <a:solidFill>
                  <a:schemeClr val="tx1"/>
                </a:solidFill>
              </a:rPr>
              <a:t>3</a:t>
            </a:r>
            <a:r>
              <a:rPr lang="ja-JP" altLang="en-US" sz="2000" kern="0" dirty="0" smtClean="0">
                <a:solidFill>
                  <a:schemeClr val="tx1"/>
                </a:solidFill>
              </a:rPr>
              <a:t>：命令</a:t>
            </a:r>
            <a:r>
              <a:rPr lang="en-US" altLang="ja-JP" sz="2000" kern="0" dirty="0">
                <a:solidFill>
                  <a:schemeClr val="tx1"/>
                </a:solidFill>
              </a:rPr>
              <a:t>C</a:t>
            </a:r>
            <a:endParaRPr lang="en-US" altLang="ja-JP" sz="2000" kern="0" dirty="0" smtClean="0">
              <a:solidFill>
                <a:schemeClr val="tx1"/>
              </a:solidFill>
            </a:endParaRPr>
          </a:p>
          <a:p>
            <a:r>
              <a:rPr lang="en-US" altLang="ja-JP" sz="2000" kern="0" dirty="0">
                <a:solidFill>
                  <a:schemeClr val="tx1"/>
                </a:solidFill>
              </a:rPr>
              <a:t>4</a:t>
            </a:r>
            <a:r>
              <a:rPr lang="ja-JP" altLang="en-US" sz="2000" kern="0" dirty="0" smtClean="0">
                <a:solidFill>
                  <a:schemeClr val="tx1"/>
                </a:solidFill>
              </a:rPr>
              <a:t>：命令</a:t>
            </a:r>
            <a:r>
              <a:rPr lang="en-US" altLang="ja-JP" sz="2000" kern="0" dirty="0" smtClean="0">
                <a:solidFill>
                  <a:schemeClr val="tx1"/>
                </a:solidFill>
              </a:rPr>
              <a:t>D</a:t>
            </a:r>
            <a:endParaRPr lang="en-US" altLang="ja-JP" sz="2000" kern="0" dirty="0">
              <a:solidFill>
                <a:schemeClr val="tx1"/>
              </a:solidFill>
            </a:endParaRPr>
          </a:p>
          <a:p>
            <a:r>
              <a:rPr lang="en-US" altLang="ja-JP" sz="2000" kern="0" dirty="0">
                <a:solidFill>
                  <a:schemeClr val="tx1"/>
                </a:solidFill>
              </a:rPr>
              <a:t>5</a:t>
            </a:r>
            <a:r>
              <a:rPr lang="ja-JP" altLang="en-US" sz="2000" kern="0" dirty="0" smtClean="0">
                <a:solidFill>
                  <a:schemeClr val="tx1"/>
                </a:solidFill>
              </a:rPr>
              <a:t>：命令</a:t>
            </a:r>
            <a:r>
              <a:rPr lang="en-US" altLang="ja-JP" sz="2000" kern="0" dirty="0" smtClean="0">
                <a:solidFill>
                  <a:schemeClr val="tx1"/>
                </a:solidFill>
              </a:rPr>
              <a:t>D</a:t>
            </a:r>
          </a:p>
          <a:p>
            <a:r>
              <a:rPr lang="en-US" altLang="ja-JP" sz="2000" kern="0" dirty="0" smtClean="0">
                <a:solidFill>
                  <a:schemeClr val="tx1"/>
                </a:solidFill>
              </a:rPr>
              <a:t>...</a:t>
            </a:r>
          </a:p>
          <a:p>
            <a:r>
              <a:rPr lang="en-US" altLang="ja-JP" sz="2000" kern="0" dirty="0" smtClean="0">
                <a:solidFill>
                  <a:schemeClr val="tx1"/>
                </a:solidFill>
              </a:rPr>
              <a:t>997</a:t>
            </a:r>
            <a:r>
              <a:rPr lang="en-US" altLang="ja-JP" sz="2000" kern="0" dirty="0">
                <a:solidFill>
                  <a:schemeClr val="tx1"/>
                </a:solidFill>
              </a:rPr>
              <a:t>:</a:t>
            </a:r>
            <a:r>
              <a:rPr lang="ja-JP" altLang="en-US" sz="2000" kern="0" dirty="0" smtClean="0">
                <a:solidFill>
                  <a:schemeClr val="tx1"/>
                </a:solidFill>
              </a:rPr>
              <a:t>命令</a:t>
            </a:r>
            <a:r>
              <a:rPr lang="en-US" altLang="ja-JP" sz="2000" kern="0" dirty="0">
                <a:solidFill>
                  <a:schemeClr val="tx1"/>
                </a:solidFill>
              </a:rPr>
              <a:t>D</a:t>
            </a:r>
            <a:endParaRPr lang="en-US" altLang="ja-JP" sz="2000" kern="0" dirty="0" smtClean="0">
              <a:solidFill>
                <a:schemeClr val="tx1"/>
              </a:solidFill>
            </a:endParaRPr>
          </a:p>
          <a:p>
            <a:r>
              <a:rPr lang="en-US" altLang="ja-JP" sz="2000" kern="0" dirty="0" smtClean="0">
                <a:solidFill>
                  <a:schemeClr val="tx1"/>
                </a:solidFill>
              </a:rPr>
              <a:t>998:</a:t>
            </a:r>
            <a:r>
              <a:rPr lang="ja-JP" altLang="en-US" sz="2000" kern="0" dirty="0" smtClean="0">
                <a:solidFill>
                  <a:schemeClr val="tx1"/>
                </a:solidFill>
              </a:rPr>
              <a:t>命令</a:t>
            </a:r>
            <a:r>
              <a:rPr lang="en-US" altLang="ja-JP" sz="2000" kern="0" dirty="0">
                <a:solidFill>
                  <a:schemeClr val="tx1"/>
                </a:solidFill>
              </a:rPr>
              <a:t>D</a:t>
            </a:r>
            <a:endParaRPr lang="en-US" altLang="ja-JP" sz="2000" kern="0" dirty="0" smtClean="0">
              <a:solidFill>
                <a:schemeClr val="tx1"/>
              </a:solidFill>
            </a:endParaRPr>
          </a:p>
          <a:p>
            <a:r>
              <a:rPr lang="en-US" altLang="ja-JP" sz="2000" kern="0" dirty="0" smtClean="0">
                <a:solidFill>
                  <a:schemeClr val="tx1"/>
                </a:solidFill>
              </a:rPr>
              <a:t>999</a:t>
            </a:r>
            <a:r>
              <a:rPr lang="ja-JP" altLang="en-US" sz="2000" kern="0" dirty="0" smtClean="0">
                <a:solidFill>
                  <a:schemeClr val="tx1"/>
                </a:solidFill>
              </a:rPr>
              <a:t>：命令</a:t>
            </a:r>
            <a:r>
              <a:rPr lang="en-US" altLang="ja-JP" sz="2000" kern="0" dirty="0">
                <a:solidFill>
                  <a:schemeClr val="tx1"/>
                </a:solidFill>
              </a:rPr>
              <a:t>D</a:t>
            </a:r>
            <a:endParaRPr lang="en-US" altLang="ja-JP" sz="2000" kern="0" dirty="0" smtClean="0">
              <a:solidFill>
                <a:schemeClr val="tx1"/>
              </a:solidFill>
            </a:endParaRPr>
          </a:p>
          <a:p>
            <a:r>
              <a:rPr lang="en-US" altLang="ja-JP" sz="2000" kern="0" dirty="0" smtClean="0">
                <a:solidFill>
                  <a:schemeClr val="tx1"/>
                </a:solidFill>
              </a:rPr>
              <a:t>1000</a:t>
            </a:r>
            <a:r>
              <a:rPr lang="ja-JP" altLang="en-US" sz="2000" kern="0" dirty="0" smtClean="0">
                <a:solidFill>
                  <a:schemeClr val="tx1"/>
                </a:solidFill>
              </a:rPr>
              <a:t>：命令</a:t>
            </a:r>
            <a:r>
              <a:rPr lang="en-US" altLang="ja-JP" sz="2000" kern="0" dirty="0" smtClean="0">
                <a:solidFill>
                  <a:schemeClr val="tx1"/>
                </a:solidFill>
              </a:rPr>
              <a:t>E</a:t>
            </a:r>
            <a:endParaRPr lang="en-US" altLang="ja-JP" sz="2000" kern="0" dirty="0">
              <a:solidFill>
                <a:schemeClr val="tx1"/>
              </a:solidFill>
            </a:endParaRPr>
          </a:p>
        </p:txBody>
      </p:sp>
      <p:sp>
        <p:nvSpPr>
          <p:cNvPr id="26" name="正方形/長方形 25"/>
          <p:cNvSpPr/>
          <p:nvPr/>
        </p:nvSpPr>
        <p:spPr>
          <a:xfrm>
            <a:off x="6013254" y="1637332"/>
            <a:ext cx="1467175" cy="4282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kern="0" dirty="0" smtClean="0">
                <a:solidFill>
                  <a:schemeClr val="tx1"/>
                </a:solidFill>
              </a:rPr>
              <a:t>最新</a:t>
            </a:r>
            <a:r>
              <a:rPr lang="en-US" altLang="ja-JP" sz="2400" kern="0" dirty="0">
                <a:solidFill>
                  <a:schemeClr val="tx1"/>
                </a:solidFill>
              </a:rPr>
              <a:t>10</a:t>
            </a:r>
            <a:r>
              <a:rPr lang="ja-JP" altLang="en-US" sz="2400" kern="0" dirty="0" smtClean="0">
                <a:solidFill>
                  <a:schemeClr val="tx1"/>
                </a:solidFill>
              </a:rPr>
              <a:t>件</a:t>
            </a:r>
            <a:endParaRPr lang="en-US" altLang="ja-JP" sz="2400" kern="0" dirty="0">
              <a:solidFill>
                <a:schemeClr val="tx1"/>
              </a:solidFill>
            </a:endParaRPr>
          </a:p>
        </p:txBody>
      </p:sp>
      <p:sp>
        <p:nvSpPr>
          <p:cNvPr id="37" name="下矢印 36"/>
          <p:cNvSpPr/>
          <p:nvPr/>
        </p:nvSpPr>
        <p:spPr>
          <a:xfrm rot="16200000">
            <a:off x="5833701" y="3102864"/>
            <a:ext cx="643082" cy="556027"/>
          </a:xfrm>
          <a:prstGeom prst="down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コンテンツ プレースホルダー 2"/>
          <p:cNvSpPr>
            <a:spLocks noGrp="1"/>
          </p:cNvSpPr>
          <p:nvPr>
            <p:ph idx="1"/>
          </p:nvPr>
        </p:nvSpPr>
        <p:spPr>
          <a:xfrm>
            <a:off x="3813607" y="5186898"/>
            <a:ext cx="4352932" cy="1121827"/>
          </a:xfrm>
        </p:spPr>
        <p:txBody>
          <a:bodyPr/>
          <a:lstStyle/>
          <a:p>
            <a:pPr marL="0" indent="0">
              <a:buNone/>
            </a:pPr>
            <a:r>
              <a:rPr lang="ja-JP" altLang="en-US" sz="2800" dirty="0" smtClean="0"/>
              <a:t>タイムスタンプが新しい</a:t>
            </a:r>
            <a:r>
              <a:rPr lang="en-US" altLang="ja-JP" sz="2800" dirty="0" smtClean="0"/>
              <a:t/>
            </a:r>
            <a:br>
              <a:rPr lang="en-US" altLang="ja-JP" sz="2800" dirty="0" smtClean="0"/>
            </a:br>
            <a:r>
              <a:rPr lang="ja-JP" altLang="en-US" sz="2800" dirty="0" smtClean="0"/>
              <a:t>情報を記録する</a:t>
            </a:r>
            <a:endParaRPr lang="en-US" altLang="ja-JP" sz="2800" dirty="0" smtClean="0"/>
          </a:p>
          <a:p>
            <a:pPr marL="0" indent="0">
              <a:buNone/>
            </a:pPr>
            <a:endParaRPr lang="en-US" altLang="ja-JP" sz="2800" dirty="0"/>
          </a:p>
          <a:p>
            <a:pPr marL="0" indent="0">
              <a:buNone/>
            </a:pPr>
            <a:endParaRPr lang="en-US" altLang="ja-JP" sz="2800" dirty="0"/>
          </a:p>
        </p:txBody>
      </p:sp>
      <p:sp>
        <p:nvSpPr>
          <p:cNvPr id="27" name="正方形/長方形 26"/>
          <p:cNvSpPr/>
          <p:nvPr/>
        </p:nvSpPr>
        <p:spPr>
          <a:xfrm>
            <a:off x="803492" y="1637332"/>
            <a:ext cx="2625508" cy="46069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400" kern="0" dirty="0">
              <a:solidFill>
                <a:schemeClr val="tx1"/>
              </a:solidFill>
            </a:endParaRPr>
          </a:p>
        </p:txBody>
      </p:sp>
      <p:sp>
        <p:nvSpPr>
          <p:cNvPr id="28" name="円/楕円 27"/>
          <p:cNvSpPr/>
          <p:nvPr/>
        </p:nvSpPr>
        <p:spPr>
          <a:xfrm>
            <a:off x="1207848" y="2731575"/>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smtClean="0">
                <a:solidFill>
                  <a:schemeClr val="tx1"/>
                </a:solidFill>
              </a:rPr>
              <a:t>B</a:t>
            </a:r>
          </a:p>
          <a:p>
            <a:pPr algn="ctr"/>
            <a:r>
              <a:rPr lang="en-US" altLang="ja-JP" b="1" dirty="0" smtClean="0">
                <a:solidFill>
                  <a:schemeClr val="tx1"/>
                </a:solidFill>
              </a:rPr>
              <a:t>GE</a:t>
            </a:r>
            <a:r>
              <a:rPr lang="en-US" altLang="ja-JP" b="1" dirty="0">
                <a:solidFill>
                  <a:schemeClr val="tx1"/>
                </a:solidFill>
              </a:rPr>
              <a:t>T</a:t>
            </a:r>
            <a:endParaRPr lang="ja-JP" altLang="en-US" b="1" dirty="0">
              <a:solidFill>
                <a:schemeClr val="tx1"/>
              </a:solidFill>
            </a:endParaRPr>
          </a:p>
        </p:txBody>
      </p:sp>
      <p:sp>
        <p:nvSpPr>
          <p:cNvPr id="29" name="円/楕円 28"/>
          <p:cNvSpPr/>
          <p:nvPr/>
        </p:nvSpPr>
        <p:spPr>
          <a:xfrm>
            <a:off x="1207848" y="3632810"/>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smtClean="0">
                <a:solidFill>
                  <a:schemeClr val="tx1"/>
                </a:solidFill>
              </a:rPr>
              <a:t>C</a:t>
            </a:r>
            <a:endParaRPr lang="en-US" altLang="ja-JP" dirty="0"/>
          </a:p>
          <a:p>
            <a:pPr algn="ctr"/>
            <a:r>
              <a:rPr lang="en-US" altLang="ja-JP" b="1" dirty="0" smtClean="0">
                <a:solidFill>
                  <a:schemeClr val="tx1"/>
                </a:solidFill>
              </a:rPr>
              <a:t>PU</a:t>
            </a:r>
            <a:r>
              <a:rPr lang="en-US" altLang="ja-JP" b="1" dirty="0">
                <a:solidFill>
                  <a:schemeClr val="tx1"/>
                </a:solidFill>
              </a:rPr>
              <a:t>T</a:t>
            </a:r>
            <a:endParaRPr lang="en-US" altLang="ja-JP" b="1" dirty="0" smtClean="0">
              <a:solidFill>
                <a:schemeClr val="tx1"/>
              </a:solidFill>
            </a:endParaRPr>
          </a:p>
        </p:txBody>
      </p:sp>
      <p:sp>
        <p:nvSpPr>
          <p:cNvPr id="30" name="円/楕円 29"/>
          <p:cNvSpPr/>
          <p:nvPr/>
        </p:nvSpPr>
        <p:spPr>
          <a:xfrm>
            <a:off x="1235918" y="5575525"/>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lang="en-US" altLang="ja-JP" b="1" dirty="0" smtClean="0">
                <a:solidFill>
                  <a:schemeClr val="tx1"/>
                </a:solidFill>
              </a:rPr>
              <a:t>E</a:t>
            </a:r>
          </a:p>
          <a:p>
            <a:pPr algn="ctr"/>
            <a:r>
              <a:rPr kumimoji="1" lang="en-US" altLang="ja-JP" b="1" dirty="0" smtClean="0">
                <a:solidFill>
                  <a:schemeClr val="tx1"/>
                </a:solidFill>
              </a:rPr>
              <a:t>GE</a:t>
            </a:r>
            <a:r>
              <a:rPr kumimoji="1" lang="en-US" altLang="ja-JP" b="1" dirty="0">
                <a:solidFill>
                  <a:schemeClr val="tx1"/>
                </a:solidFill>
              </a:rPr>
              <a:t>T</a:t>
            </a:r>
            <a:endParaRPr kumimoji="1" lang="en-US" altLang="ja-JP" b="1" dirty="0" smtClean="0">
              <a:solidFill>
                <a:schemeClr val="tx1"/>
              </a:solidFill>
            </a:endParaRPr>
          </a:p>
        </p:txBody>
      </p:sp>
      <p:cxnSp>
        <p:nvCxnSpPr>
          <p:cNvPr id="31" name="直線矢印コネクタ 30"/>
          <p:cNvCxnSpPr>
            <a:stCxn id="28" idx="4"/>
            <a:endCxn id="29" idx="0"/>
          </p:cNvCxnSpPr>
          <p:nvPr/>
        </p:nvCxnSpPr>
        <p:spPr>
          <a:xfrm>
            <a:off x="1791946" y="3315775"/>
            <a:ext cx="0" cy="317035"/>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a:stCxn id="29" idx="4"/>
            <a:endCxn id="38" idx="0"/>
          </p:cNvCxnSpPr>
          <p:nvPr/>
        </p:nvCxnSpPr>
        <p:spPr>
          <a:xfrm>
            <a:off x="1791946" y="4217010"/>
            <a:ext cx="28070" cy="368103"/>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 name="爆発 1 33"/>
          <p:cNvSpPr/>
          <p:nvPr/>
        </p:nvSpPr>
        <p:spPr>
          <a:xfrm>
            <a:off x="2112064" y="5301146"/>
            <a:ext cx="790605" cy="581251"/>
          </a:xfrm>
          <a:prstGeom prst="irregularSeal1">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5" name="直線矢印コネクタ 34"/>
          <p:cNvCxnSpPr>
            <a:stCxn id="36" idx="4"/>
            <a:endCxn id="28" idx="0"/>
          </p:cNvCxnSpPr>
          <p:nvPr/>
        </p:nvCxnSpPr>
        <p:spPr>
          <a:xfrm flipH="1">
            <a:off x="1791946" y="2399960"/>
            <a:ext cx="1" cy="331615"/>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6" name="円/楕円 35"/>
          <p:cNvSpPr/>
          <p:nvPr/>
        </p:nvSpPr>
        <p:spPr>
          <a:xfrm>
            <a:off x="1207849" y="1815760"/>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kumimoji="1" lang="en-US" altLang="ja-JP" b="1" dirty="0" smtClean="0">
                <a:solidFill>
                  <a:schemeClr val="tx1"/>
                </a:solidFill>
              </a:rPr>
              <a:t>A</a:t>
            </a:r>
          </a:p>
          <a:p>
            <a:pPr algn="ctr"/>
            <a:r>
              <a:rPr kumimoji="1" lang="en-US" altLang="ja-JP" b="1" dirty="0" smtClean="0">
                <a:solidFill>
                  <a:schemeClr val="tx1"/>
                </a:solidFill>
              </a:rPr>
              <a:t>PUT</a:t>
            </a:r>
            <a:endParaRPr kumimoji="1" lang="ja-JP" altLang="en-US" b="1" dirty="0">
              <a:solidFill>
                <a:schemeClr val="tx1"/>
              </a:solidFill>
            </a:endParaRPr>
          </a:p>
        </p:txBody>
      </p:sp>
      <p:sp>
        <p:nvSpPr>
          <p:cNvPr id="38" name="円/楕円 37"/>
          <p:cNvSpPr/>
          <p:nvPr/>
        </p:nvSpPr>
        <p:spPr>
          <a:xfrm>
            <a:off x="1235918" y="4585113"/>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lang="en-US" altLang="ja-JP" b="1" dirty="0" smtClean="0">
                <a:solidFill>
                  <a:schemeClr val="tx1"/>
                </a:solidFill>
              </a:rPr>
              <a:t>D</a:t>
            </a:r>
          </a:p>
          <a:p>
            <a:pPr algn="ctr"/>
            <a:r>
              <a:rPr lang="en-US" altLang="ja-JP" b="1" dirty="0" smtClean="0">
                <a:solidFill>
                  <a:schemeClr val="tx1"/>
                </a:solidFill>
              </a:rPr>
              <a:t>GE</a:t>
            </a:r>
            <a:r>
              <a:rPr lang="en-US" altLang="ja-JP" b="1" dirty="0">
                <a:solidFill>
                  <a:schemeClr val="tx1"/>
                </a:solidFill>
              </a:rPr>
              <a:t>T</a:t>
            </a:r>
            <a:endParaRPr kumimoji="1" lang="ja-JP" altLang="en-US" b="1" dirty="0">
              <a:solidFill>
                <a:schemeClr val="tx1"/>
              </a:solidFill>
            </a:endParaRPr>
          </a:p>
        </p:txBody>
      </p:sp>
      <p:cxnSp>
        <p:nvCxnSpPr>
          <p:cNvPr id="39" name="直線矢印コネクタ 38"/>
          <p:cNvCxnSpPr>
            <a:stCxn id="38" idx="4"/>
            <a:endCxn id="30" idx="0"/>
          </p:cNvCxnSpPr>
          <p:nvPr/>
        </p:nvCxnSpPr>
        <p:spPr>
          <a:xfrm>
            <a:off x="1820016" y="5169313"/>
            <a:ext cx="0" cy="406212"/>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カギ線コネクタ 39"/>
          <p:cNvCxnSpPr>
            <a:stCxn id="38" idx="4"/>
            <a:endCxn id="38" idx="6"/>
          </p:cNvCxnSpPr>
          <p:nvPr/>
        </p:nvCxnSpPr>
        <p:spPr>
          <a:xfrm rot="5400000" flipH="1" flipV="1">
            <a:off x="1966014" y="4731214"/>
            <a:ext cx="292100" cy="584097"/>
          </a:xfrm>
          <a:prstGeom prst="bentConnector4">
            <a:avLst>
              <a:gd name="adj1" fmla="val -47826"/>
              <a:gd name="adj2" fmla="val 245678"/>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0346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fade">
                                      <p:cBhvr>
                                        <p:cTn id="7" dur="500"/>
                                        <p:tgtEl>
                                          <p:spTgt spid="3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fade">
                                      <p:cBhvr>
                                        <p:cTn id="10" dur="500"/>
                                        <p:tgtEl>
                                          <p:spTgt spid="3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animEffect transition="in" filter="fade">
                                      <p:cBhvr>
                                        <p:cTn id="13"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26" grpId="0" animBg="1"/>
      <p:bldP spid="3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Latest-per-Location</a:t>
            </a:r>
            <a:r>
              <a:rPr lang="ja-JP" altLang="en-US" dirty="0" smtClean="0"/>
              <a:t>：</a:t>
            </a:r>
            <a:r>
              <a:rPr lang="en-US" altLang="ja-JP" dirty="0"/>
              <a:t/>
            </a:r>
            <a:br>
              <a:rPr lang="en-US" altLang="ja-JP" dirty="0"/>
            </a:br>
            <a:r>
              <a:rPr lang="ja-JP" altLang="en-US" sz="4000" dirty="0"/>
              <a:t>命令位置毎の最新</a:t>
            </a:r>
            <a:r>
              <a:rPr lang="en-US" altLang="ja-JP" sz="4000" dirty="0"/>
              <a:t>M</a:t>
            </a:r>
            <a:r>
              <a:rPr lang="ja-JP" altLang="en-US" sz="4000" dirty="0"/>
              <a:t>件</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12</a:t>
            </a:fld>
            <a:endParaRPr lang="en-US" altLang="ja-JP"/>
          </a:p>
        </p:txBody>
      </p:sp>
      <p:sp>
        <p:nvSpPr>
          <p:cNvPr id="5" name="正方形/長方形 4"/>
          <p:cNvSpPr/>
          <p:nvPr/>
        </p:nvSpPr>
        <p:spPr>
          <a:xfrm>
            <a:off x="803492" y="1637332"/>
            <a:ext cx="2625508" cy="46069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400" kern="0" dirty="0">
              <a:solidFill>
                <a:schemeClr val="tx1"/>
              </a:solidFill>
            </a:endParaRPr>
          </a:p>
        </p:txBody>
      </p:sp>
      <p:sp>
        <p:nvSpPr>
          <p:cNvPr id="6" name="円/楕円 5"/>
          <p:cNvSpPr/>
          <p:nvPr/>
        </p:nvSpPr>
        <p:spPr>
          <a:xfrm>
            <a:off x="1207848" y="2731575"/>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smtClean="0">
                <a:solidFill>
                  <a:schemeClr val="tx1"/>
                </a:solidFill>
              </a:rPr>
              <a:t>B</a:t>
            </a:r>
          </a:p>
          <a:p>
            <a:pPr algn="ctr"/>
            <a:r>
              <a:rPr lang="en-US" altLang="ja-JP" b="1" dirty="0" smtClean="0">
                <a:solidFill>
                  <a:schemeClr val="tx1"/>
                </a:solidFill>
              </a:rPr>
              <a:t>GE</a:t>
            </a:r>
            <a:r>
              <a:rPr lang="en-US" altLang="ja-JP" b="1" dirty="0">
                <a:solidFill>
                  <a:schemeClr val="tx1"/>
                </a:solidFill>
              </a:rPr>
              <a:t>T</a:t>
            </a:r>
            <a:endParaRPr lang="ja-JP" altLang="en-US" b="1" dirty="0">
              <a:solidFill>
                <a:schemeClr val="tx1"/>
              </a:solidFill>
            </a:endParaRPr>
          </a:p>
        </p:txBody>
      </p:sp>
      <p:sp>
        <p:nvSpPr>
          <p:cNvPr id="9" name="円/楕円 8"/>
          <p:cNvSpPr/>
          <p:nvPr/>
        </p:nvSpPr>
        <p:spPr>
          <a:xfrm>
            <a:off x="1207848" y="3632810"/>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smtClean="0">
                <a:solidFill>
                  <a:schemeClr val="tx1"/>
                </a:solidFill>
              </a:rPr>
              <a:t>C</a:t>
            </a:r>
            <a:endParaRPr lang="en-US" altLang="ja-JP" dirty="0"/>
          </a:p>
          <a:p>
            <a:pPr algn="ctr"/>
            <a:r>
              <a:rPr lang="en-US" altLang="ja-JP" b="1" dirty="0" smtClean="0">
                <a:solidFill>
                  <a:schemeClr val="tx1"/>
                </a:solidFill>
              </a:rPr>
              <a:t>PU</a:t>
            </a:r>
            <a:r>
              <a:rPr lang="en-US" altLang="ja-JP" b="1" dirty="0">
                <a:solidFill>
                  <a:schemeClr val="tx1"/>
                </a:solidFill>
              </a:rPr>
              <a:t>T</a:t>
            </a:r>
            <a:endParaRPr lang="en-US" altLang="ja-JP" b="1" dirty="0" smtClean="0">
              <a:solidFill>
                <a:schemeClr val="tx1"/>
              </a:solidFill>
            </a:endParaRPr>
          </a:p>
        </p:txBody>
      </p:sp>
      <p:sp>
        <p:nvSpPr>
          <p:cNvPr id="10" name="円/楕円 9"/>
          <p:cNvSpPr/>
          <p:nvPr/>
        </p:nvSpPr>
        <p:spPr>
          <a:xfrm>
            <a:off x="1235918" y="5575525"/>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lang="en-US" altLang="ja-JP" b="1" dirty="0" smtClean="0">
                <a:solidFill>
                  <a:schemeClr val="tx1"/>
                </a:solidFill>
              </a:rPr>
              <a:t>E</a:t>
            </a:r>
          </a:p>
          <a:p>
            <a:pPr algn="ctr"/>
            <a:r>
              <a:rPr kumimoji="1" lang="en-US" altLang="ja-JP" b="1" dirty="0" smtClean="0">
                <a:solidFill>
                  <a:schemeClr val="tx1"/>
                </a:solidFill>
              </a:rPr>
              <a:t>GE</a:t>
            </a:r>
            <a:r>
              <a:rPr kumimoji="1" lang="en-US" altLang="ja-JP" b="1" dirty="0">
                <a:solidFill>
                  <a:schemeClr val="tx1"/>
                </a:solidFill>
              </a:rPr>
              <a:t>T</a:t>
            </a:r>
            <a:endParaRPr kumimoji="1" lang="en-US" altLang="ja-JP" b="1" dirty="0" smtClean="0">
              <a:solidFill>
                <a:schemeClr val="tx1"/>
              </a:solidFill>
            </a:endParaRPr>
          </a:p>
        </p:txBody>
      </p:sp>
      <p:cxnSp>
        <p:nvCxnSpPr>
          <p:cNvPr id="13" name="直線矢印コネクタ 12"/>
          <p:cNvCxnSpPr>
            <a:stCxn id="6" idx="4"/>
            <a:endCxn id="9" idx="0"/>
          </p:cNvCxnSpPr>
          <p:nvPr/>
        </p:nvCxnSpPr>
        <p:spPr>
          <a:xfrm>
            <a:off x="1791946" y="3315775"/>
            <a:ext cx="0" cy="317035"/>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9" idx="4"/>
            <a:endCxn id="22" idx="0"/>
          </p:cNvCxnSpPr>
          <p:nvPr/>
        </p:nvCxnSpPr>
        <p:spPr>
          <a:xfrm>
            <a:off x="1791946" y="4217010"/>
            <a:ext cx="28070" cy="368103"/>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爆発 1 17"/>
          <p:cNvSpPr/>
          <p:nvPr/>
        </p:nvSpPr>
        <p:spPr>
          <a:xfrm>
            <a:off x="2076883" y="5284899"/>
            <a:ext cx="790605" cy="581251"/>
          </a:xfrm>
          <a:prstGeom prst="irregularSeal1">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 name="直線矢印コネクタ 18"/>
          <p:cNvCxnSpPr>
            <a:stCxn id="20" idx="4"/>
            <a:endCxn id="6" idx="0"/>
          </p:cNvCxnSpPr>
          <p:nvPr/>
        </p:nvCxnSpPr>
        <p:spPr>
          <a:xfrm flipH="1">
            <a:off x="1791946" y="2399960"/>
            <a:ext cx="1" cy="331615"/>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円/楕円 19"/>
          <p:cNvSpPr/>
          <p:nvPr/>
        </p:nvSpPr>
        <p:spPr>
          <a:xfrm>
            <a:off x="1207849" y="1815760"/>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kumimoji="1" lang="en-US" altLang="ja-JP" b="1" dirty="0" smtClean="0">
                <a:solidFill>
                  <a:schemeClr val="tx1"/>
                </a:solidFill>
              </a:rPr>
              <a:t>A</a:t>
            </a:r>
          </a:p>
          <a:p>
            <a:pPr algn="ctr"/>
            <a:r>
              <a:rPr kumimoji="1" lang="en-US" altLang="ja-JP" b="1" dirty="0" smtClean="0">
                <a:solidFill>
                  <a:schemeClr val="tx1"/>
                </a:solidFill>
              </a:rPr>
              <a:t>PUT</a:t>
            </a:r>
            <a:endParaRPr kumimoji="1" lang="ja-JP" altLang="en-US" b="1" dirty="0">
              <a:solidFill>
                <a:schemeClr val="tx1"/>
              </a:solidFill>
            </a:endParaRPr>
          </a:p>
        </p:txBody>
      </p:sp>
      <p:sp>
        <p:nvSpPr>
          <p:cNvPr id="22" name="円/楕円 21"/>
          <p:cNvSpPr/>
          <p:nvPr/>
        </p:nvSpPr>
        <p:spPr>
          <a:xfrm>
            <a:off x="1235918" y="4585113"/>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lang="en-US" altLang="ja-JP" b="1" dirty="0" smtClean="0">
                <a:solidFill>
                  <a:schemeClr val="tx1"/>
                </a:solidFill>
              </a:rPr>
              <a:t>D</a:t>
            </a:r>
          </a:p>
          <a:p>
            <a:pPr algn="ctr"/>
            <a:r>
              <a:rPr lang="en-US" altLang="ja-JP" b="1" dirty="0" smtClean="0">
                <a:solidFill>
                  <a:schemeClr val="tx1"/>
                </a:solidFill>
              </a:rPr>
              <a:t>GE</a:t>
            </a:r>
            <a:r>
              <a:rPr lang="en-US" altLang="ja-JP" b="1" dirty="0">
                <a:solidFill>
                  <a:schemeClr val="tx1"/>
                </a:solidFill>
              </a:rPr>
              <a:t>T</a:t>
            </a:r>
            <a:endParaRPr kumimoji="1" lang="ja-JP" altLang="en-US" b="1" dirty="0">
              <a:solidFill>
                <a:schemeClr val="tx1"/>
              </a:solidFill>
            </a:endParaRPr>
          </a:p>
        </p:txBody>
      </p:sp>
      <p:cxnSp>
        <p:nvCxnSpPr>
          <p:cNvPr id="23" name="直線矢印コネクタ 22"/>
          <p:cNvCxnSpPr>
            <a:stCxn id="22" idx="4"/>
            <a:endCxn id="10" idx="0"/>
          </p:cNvCxnSpPr>
          <p:nvPr/>
        </p:nvCxnSpPr>
        <p:spPr>
          <a:xfrm>
            <a:off x="1820016" y="5169313"/>
            <a:ext cx="0" cy="406212"/>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カギ線コネクタ 23"/>
          <p:cNvCxnSpPr>
            <a:stCxn id="22" idx="4"/>
            <a:endCxn id="22" idx="6"/>
          </p:cNvCxnSpPr>
          <p:nvPr/>
        </p:nvCxnSpPr>
        <p:spPr>
          <a:xfrm rot="5400000" flipH="1" flipV="1">
            <a:off x="1966014" y="4731214"/>
            <a:ext cx="292100" cy="584097"/>
          </a:xfrm>
          <a:prstGeom prst="bentConnector4">
            <a:avLst>
              <a:gd name="adj1" fmla="val -47826"/>
              <a:gd name="adj2" fmla="val 245678"/>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正方形/長方形 20"/>
          <p:cNvSpPr/>
          <p:nvPr/>
        </p:nvSpPr>
        <p:spPr>
          <a:xfrm>
            <a:off x="6433256" y="2520833"/>
            <a:ext cx="1864130" cy="18142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kern="0" dirty="0" smtClean="0">
                <a:solidFill>
                  <a:schemeClr val="tx1"/>
                </a:solidFill>
              </a:rPr>
              <a:t>1</a:t>
            </a:r>
            <a:r>
              <a:rPr lang="ja-JP" altLang="en-US" sz="2000" kern="0" dirty="0" smtClean="0">
                <a:solidFill>
                  <a:schemeClr val="tx1"/>
                </a:solidFill>
              </a:rPr>
              <a:t>：命令</a:t>
            </a:r>
            <a:r>
              <a:rPr lang="en-US" altLang="ja-JP" sz="2000" kern="0" dirty="0" smtClean="0">
                <a:solidFill>
                  <a:schemeClr val="tx1"/>
                </a:solidFill>
              </a:rPr>
              <a:t>A</a:t>
            </a:r>
            <a:endParaRPr lang="en-US" altLang="ja-JP" sz="2000" kern="0" dirty="0">
              <a:solidFill>
                <a:schemeClr val="tx1"/>
              </a:solidFill>
            </a:endParaRPr>
          </a:p>
          <a:p>
            <a:r>
              <a:rPr lang="en-US" altLang="ja-JP" sz="2000" kern="0" dirty="0" smtClean="0">
                <a:solidFill>
                  <a:schemeClr val="tx1"/>
                </a:solidFill>
              </a:rPr>
              <a:t>2</a:t>
            </a:r>
            <a:r>
              <a:rPr lang="ja-JP" altLang="en-US" sz="2000" kern="0" dirty="0" smtClean="0">
                <a:solidFill>
                  <a:schemeClr val="tx1"/>
                </a:solidFill>
              </a:rPr>
              <a:t>：命令</a:t>
            </a:r>
            <a:r>
              <a:rPr lang="en-US" altLang="ja-JP" sz="2000" kern="0" dirty="0" smtClean="0">
                <a:solidFill>
                  <a:schemeClr val="tx1"/>
                </a:solidFill>
              </a:rPr>
              <a:t>B</a:t>
            </a:r>
            <a:endParaRPr lang="en-US" altLang="ja-JP" sz="2000" kern="0" dirty="0">
              <a:solidFill>
                <a:schemeClr val="tx1"/>
              </a:solidFill>
            </a:endParaRPr>
          </a:p>
          <a:p>
            <a:r>
              <a:rPr lang="en-US" altLang="ja-JP" sz="2000" kern="0" dirty="0" smtClean="0">
                <a:solidFill>
                  <a:schemeClr val="tx1"/>
                </a:solidFill>
              </a:rPr>
              <a:t>3</a:t>
            </a:r>
            <a:r>
              <a:rPr lang="ja-JP" altLang="en-US" sz="2000" kern="0" dirty="0">
                <a:solidFill>
                  <a:schemeClr val="tx1"/>
                </a:solidFill>
              </a:rPr>
              <a:t>：</a:t>
            </a:r>
            <a:r>
              <a:rPr lang="ja-JP" altLang="en-US" sz="2000" kern="0" dirty="0" smtClean="0">
                <a:solidFill>
                  <a:schemeClr val="tx1"/>
                </a:solidFill>
              </a:rPr>
              <a:t>命令</a:t>
            </a:r>
            <a:r>
              <a:rPr lang="en-US" altLang="ja-JP" sz="2000" kern="0" dirty="0" smtClean="0">
                <a:solidFill>
                  <a:schemeClr val="tx1"/>
                </a:solidFill>
              </a:rPr>
              <a:t>C</a:t>
            </a:r>
            <a:endParaRPr lang="en-US" altLang="ja-JP" sz="2000" kern="0" dirty="0">
              <a:solidFill>
                <a:schemeClr val="tx1"/>
              </a:solidFill>
            </a:endParaRPr>
          </a:p>
          <a:p>
            <a:r>
              <a:rPr lang="en-US" altLang="ja-JP" sz="2000" kern="0" dirty="0" smtClean="0">
                <a:solidFill>
                  <a:schemeClr val="tx1"/>
                </a:solidFill>
              </a:rPr>
              <a:t>998:</a:t>
            </a:r>
            <a:r>
              <a:rPr lang="ja-JP" altLang="en-US" sz="2000" kern="0" dirty="0" smtClean="0">
                <a:solidFill>
                  <a:schemeClr val="tx1"/>
                </a:solidFill>
              </a:rPr>
              <a:t>命令</a:t>
            </a:r>
            <a:r>
              <a:rPr lang="en-US" altLang="ja-JP" sz="2000" kern="0" dirty="0">
                <a:solidFill>
                  <a:schemeClr val="tx1"/>
                </a:solidFill>
              </a:rPr>
              <a:t>D</a:t>
            </a:r>
            <a:endParaRPr lang="en-US" altLang="ja-JP" sz="2000" kern="0" dirty="0" smtClean="0">
              <a:solidFill>
                <a:schemeClr val="tx1"/>
              </a:solidFill>
            </a:endParaRPr>
          </a:p>
          <a:p>
            <a:r>
              <a:rPr lang="en-US" altLang="ja-JP" sz="2000" kern="0" dirty="0" smtClean="0">
                <a:solidFill>
                  <a:schemeClr val="tx1"/>
                </a:solidFill>
              </a:rPr>
              <a:t>999</a:t>
            </a:r>
            <a:r>
              <a:rPr lang="ja-JP" altLang="en-US" sz="2000" kern="0" dirty="0" smtClean="0">
                <a:solidFill>
                  <a:schemeClr val="tx1"/>
                </a:solidFill>
              </a:rPr>
              <a:t>：命令</a:t>
            </a:r>
            <a:r>
              <a:rPr lang="en-US" altLang="ja-JP" sz="2000" kern="0" dirty="0">
                <a:solidFill>
                  <a:schemeClr val="tx1"/>
                </a:solidFill>
              </a:rPr>
              <a:t>D</a:t>
            </a:r>
            <a:endParaRPr lang="en-US" altLang="ja-JP" sz="2000" kern="0" dirty="0" smtClean="0">
              <a:solidFill>
                <a:schemeClr val="tx1"/>
              </a:solidFill>
            </a:endParaRPr>
          </a:p>
          <a:p>
            <a:r>
              <a:rPr lang="en-US" altLang="ja-JP" sz="2000" kern="0" dirty="0" smtClean="0">
                <a:solidFill>
                  <a:schemeClr val="tx1"/>
                </a:solidFill>
              </a:rPr>
              <a:t>1000</a:t>
            </a:r>
            <a:r>
              <a:rPr lang="ja-JP" altLang="en-US" sz="2000" kern="0" dirty="0" smtClean="0">
                <a:solidFill>
                  <a:schemeClr val="tx1"/>
                </a:solidFill>
              </a:rPr>
              <a:t>：命令</a:t>
            </a:r>
            <a:r>
              <a:rPr lang="en-US" altLang="ja-JP" sz="2000" kern="0" dirty="0" smtClean="0">
                <a:solidFill>
                  <a:schemeClr val="tx1"/>
                </a:solidFill>
              </a:rPr>
              <a:t>E</a:t>
            </a:r>
          </a:p>
        </p:txBody>
      </p:sp>
      <p:sp>
        <p:nvSpPr>
          <p:cNvPr id="27" name="正方形/長方形 26"/>
          <p:cNvSpPr/>
          <p:nvPr/>
        </p:nvSpPr>
        <p:spPr>
          <a:xfrm>
            <a:off x="4013097" y="2011710"/>
            <a:ext cx="1864130" cy="31182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kern="0" dirty="0">
                <a:solidFill>
                  <a:schemeClr val="tx1"/>
                </a:solidFill>
              </a:rPr>
              <a:t>1</a:t>
            </a:r>
            <a:r>
              <a:rPr lang="ja-JP" altLang="en-US" sz="2000" kern="0" dirty="0" smtClean="0">
                <a:solidFill>
                  <a:schemeClr val="tx1"/>
                </a:solidFill>
              </a:rPr>
              <a:t>：命令</a:t>
            </a:r>
            <a:r>
              <a:rPr lang="en-US" altLang="ja-JP" sz="2000" kern="0" dirty="0" smtClean="0">
                <a:solidFill>
                  <a:schemeClr val="tx1"/>
                </a:solidFill>
              </a:rPr>
              <a:t>A</a:t>
            </a:r>
          </a:p>
          <a:p>
            <a:r>
              <a:rPr lang="en-US" altLang="ja-JP" sz="2000" kern="0" dirty="0">
                <a:solidFill>
                  <a:schemeClr val="tx1"/>
                </a:solidFill>
              </a:rPr>
              <a:t>2</a:t>
            </a:r>
            <a:r>
              <a:rPr lang="ja-JP" altLang="en-US" sz="2000" kern="0" dirty="0" smtClean="0">
                <a:solidFill>
                  <a:schemeClr val="tx1"/>
                </a:solidFill>
              </a:rPr>
              <a:t>：命令</a:t>
            </a:r>
            <a:r>
              <a:rPr lang="en-US" altLang="ja-JP" sz="2000" kern="0" dirty="0" smtClean="0">
                <a:solidFill>
                  <a:schemeClr val="tx1"/>
                </a:solidFill>
              </a:rPr>
              <a:t>B</a:t>
            </a:r>
          </a:p>
          <a:p>
            <a:r>
              <a:rPr lang="en-US" altLang="ja-JP" sz="2000" kern="0" dirty="0">
                <a:solidFill>
                  <a:schemeClr val="tx1"/>
                </a:solidFill>
              </a:rPr>
              <a:t>3</a:t>
            </a:r>
            <a:r>
              <a:rPr lang="ja-JP" altLang="en-US" sz="2000" kern="0" dirty="0" smtClean="0">
                <a:solidFill>
                  <a:schemeClr val="tx1"/>
                </a:solidFill>
              </a:rPr>
              <a:t>：命令</a:t>
            </a:r>
            <a:r>
              <a:rPr lang="en-US" altLang="ja-JP" sz="2000" kern="0" dirty="0">
                <a:solidFill>
                  <a:schemeClr val="tx1"/>
                </a:solidFill>
              </a:rPr>
              <a:t>C</a:t>
            </a:r>
            <a:endParaRPr lang="en-US" altLang="ja-JP" sz="2000" kern="0" dirty="0" smtClean="0">
              <a:solidFill>
                <a:schemeClr val="tx1"/>
              </a:solidFill>
            </a:endParaRPr>
          </a:p>
          <a:p>
            <a:r>
              <a:rPr lang="en-US" altLang="ja-JP" sz="2000" kern="0" dirty="0">
                <a:solidFill>
                  <a:schemeClr val="tx1"/>
                </a:solidFill>
              </a:rPr>
              <a:t>4</a:t>
            </a:r>
            <a:r>
              <a:rPr lang="ja-JP" altLang="en-US" sz="2000" kern="0" dirty="0" smtClean="0">
                <a:solidFill>
                  <a:schemeClr val="tx1"/>
                </a:solidFill>
              </a:rPr>
              <a:t>：命令</a:t>
            </a:r>
            <a:r>
              <a:rPr lang="en-US" altLang="ja-JP" sz="2000" kern="0" dirty="0" smtClean="0">
                <a:solidFill>
                  <a:schemeClr val="tx1"/>
                </a:solidFill>
              </a:rPr>
              <a:t>D</a:t>
            </a:r>
            <a:endParaRPr lang="en-US" altLang="ja-JP" sz="2000" kern="0" dirty="0">
              <a:solidFill>
                <a:schemeClr val="tx1"/>
              </a:solidFill>
            </a:endParaRPr>
          </a:p>
          <a:p>
            <a:r>
              <a:rPr lang="en-US" altLang="ja-JP" sz="2000" kern="0" dirty="0">
                <a:solidFill>
                  <a:schemeClr val="tx1"/>
                </a:solidFill>
              </a:rPr>
              <a:t>5</a:t>
            </a:r>
            <a:r>
              <a:rPr lang="ja-JP" altLang="en-US" sz="2000" kern="0" dirty="0" smtClean="0">
                <a:solidFill>
                  <a:schemeClr val="tx1"/>
                </a:solidFill>
              </a:rPr>
              <a:t>：命令</a:t>
            </a:r>
            <a:r>
              <a:rPr lang="en-US" altLang="ja-JP" sz="2000" kern="0" dirty="0">
                <a:solidFill>
                  <a:schemeClr val="tx1"/>
                </a:solidFill>
              </a:rPr>
              <a:t>D</a:t>
            </a:r>
            <a:endParaRPr lang="en-US" altLang="ja-JP" sz="2000" kern="0" dirty="0" smtClean="0">
              <a:solidFill>
                <a:schemeClr val="tx1"/>
              </a:solidFill>
            </a:endParaRPr>
          </a:p>
          <a:p>
            <a:r>
              <a:rPr lang="en-US" altLang="ja-JP" sz="2000" kern="0" dirty="0" smtClean="0">
                <a:solidFill>
                  <a:schemeClr val="tx1"/>
                </a:solidFill>
              </a:rPr>
              <a:t>...</a:t>
            </a:r>
          </a:p>
          <a:p>
            <a:r>
              <a:rPr lang="en-US" altLang="ja-JP" sz="2000" kern="0" dirty="0" smtClean="0">
                <a:solidFill>
                  <a:schemeClr val="tx1"/>
                </a:solidFill>
              </a:rPr>
              <a:t>997</a:t>
            </a:r>
            <a:r>
              <a:rPr lang="en-US" altLang="ja-JP" sz="2000" kern="0" dirty="0">
                <a:solidFill>
                  <a:schemeClr val="tx1"/>
                </a:solidFill>
              </a:rPr>
              <a:t>:</a:t>
            </a:r>
            <a:r>
              <a:rPr lang="ja-JP" altLang="en-US" sz="2000" kern="0" dirty="0" smtClean="0">
                <a:solidFill>
                  <a:schemeClr val="tx1"/>
                </a:solidFill>
              </a:rPr>
              <a:t>命令</a:t>
            </a:r>
            <a:r>
              <a:rPr lang="en-US" altLang="ja-JP" sz="2000" kern="0" dirty="0">
                <a:solidFill>
                  <a:schemeClr val="tx1"/>
                </a:solidFill>
              </a:rPr>
              <a:t>D</a:t>
            </a:r>
            <a:endParaRPr lang="en-US" altLang="ja-JP" sz="2000" kern="0" dirty="0" smtClean="0">
              <a:solidFill>
                <a:schemeClr val="tx1"/>
              </a:solidFill>
            </a:endParaRPr>
          </a:p>
          <a:p>
            <a:r>
              <a:rPr lang="en-US" altLang="ja-JP" sz="2000" kern="0" dirty="0" smtClean="0">
                <a:solidFill>
                  <a:schemeClr val="tx1"/>
                </a:solidFill>
              </a:rPr>
              <a:t>998:</a:t>
            </a:r>
            <a:r>
              <a:rPr lang="ja-JP" altLang="en-US" sz="2000" kern="0" dirty="0" smtClean="0">
                <a:solidFill>
                  <a:schemeClr val="tx1"/>
                </a:solidFill>
              </a:rPr>
              <a:t>命令</a:t>
            </a:r>
            <a:r>
              <a:rPr lang="en-US" altLang="ja-JP" sz="2000" kern="0" dirty="0">
                <a:solidFill>
                  <a:schemeClr val="tx1"/>
                </a:solidFill>
              </a:rPr>
              <a:t>D</a:t>
            </a:r>
            <a:endParaRPr lang="en-US" altLang="ja-JP" sz="2000" kern="0" dirty="0" smtClean="0">
              <a:solidFill>
                <a:schemeClr val="tx1"/>
              </a:solidFill>
            </a:endParaRPr>
          </a:p>
          <a:p>
            <a:r>
              <a:rPr lang="en-US" altLang="ja-JP" sz="2000" kern="0" dirty="0" smtClean="0">
                <a:solidFill>
                  <a:schemeClr val="tx1"/>
                </a:solidFill>
              </a:rPr>
              <a:t>999</a:t>
            </a:r>
            <a:r>
              <a:rPr lang="ja-JP" altLang="en-US" sz="2000" kern="0" dirty="0" smtClean="0">
                <a:solidFill>
                  <a:schemeClr val="tx1"/>
                </a:solidFill>
              </a:rPr>
              <a:t>：命令</a:t>
            </a:r>
            <a:r>
              <a:rPr lang="en-US" altLang="ja-JP" sz="2000" kern="0" dirty="0">
                <a:solidFill>
                  <a:schemeClr val="tx1"/>
                </a:solidFill>
              </a:rPr>
              <a:t>D</a:t>
            </a:r>
            <a:endParaRPr lang="en-US" altLang="ja-JP" sz="2000" kern="0" dirty="0" smtClean="0">
              <a:solidFill>
                <a:schemeClr val="tx1"/>
              </a:solidFill>
            </a:endParaRPr>
          </a:p>
          <a:p>
            <a:r>
              <a:rPr lang="en-US" altLang="ja-JP" sz="2000" kern="0" dirty="0" smtClean="0">
                <a:solidFill>
                  <a:schemeClr val="tx1"/>
                </a:solidFill>
              </a:rPr>
              <a:t>1000</a:t>
            </a:r>
            <a:r>
              <a:rPr lang="ja-JP" altLang="en-US" sz="2000" kern="0" dirty="0" smtClean="0">
                <a:solidFill>
                  <a:schemeClr val="tx1"/>
                </a:solidFill>
              </a:rPr>
              <a:t>：命令</a:t>
            </a:r>
            <a:r>
              <a:rPr lang="en-US" altLang="ja-JP" sz="2000" kern="0" dirty="0">
                <a:solidFill>
                  <a:schemeClr val="tx1"/>
                </a:solidFill>
              </a:rPr>
              <a:t>E</a:t>
            </a:r>
          </a:p>
        </p:txBody>
      </p:sp>
      <p:sp>
        <p:nvSpPr>
          <p:cNvPr id="28" name="下矢印 27"/>
          <p:cNvSpPr/>
          <p:nvPr/>
        </p:nvSpPr>
        <p:spPr>
          <a:xfrm rot="16200000">
            <a:off x="5833701" y="3102864"/>
            <a:ext cx="643082" cy="556027"/>
          </a:xfrm>
          <a:prstGeom prst="down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6271890" y="1802150"/>
            <a:ext cx="2186861" cy="7154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kern="0" dirty="0" smtClean="0">
                <a:solidFill>
                  <a:schemeClr val="tx1"/>
                </a:solidFill>
              </a:rPr>
              <a:t>命令</a:t>
            </a:r>
            <a:r>
              <a:rPr lang="ja-JP" altLang="en-US" sz="2400" kern="0" dirty="0">
                <a:solidFill>
                  <a:schemeClr val="tx1"/>
                </a:solidFill>
              </a:rPr>
              <a:t>位置</a:t>
            </a:r>
            <a:r>
              <a:rPr lang="ja-JP" altLang="en-US" sz="2400" kern="0" dirty="0" smtClean="0">
                <a:solidFill>
                  <a:schemeClr val="tx1"/>
                </a:solidFill>
              </a:rPr>
              <a:t>毎の</a:t>
            </a:r>
            <a:r>
              <a:rPr lang="en-US" altLang="ja-JP" sz="2400" kern="0" dirty="0" smtClean="0">
                <a:solidFill>
                  <a:schemeClr val="tx1"/>
                </a:solidFill>
              </a:rPr>
              <a:t/>
            </a:r>
            <a:br>
              <a:rPr lang="en-US" altLang="ja-JP" sz="2400" kern="0" dirty="0" smtClean="0">
                <a:solidFill>
                  <a:schemeClr val="tx1"/>
                </a:solidFill>
              </a:rPr>
            </a:br>
            <a:r>
              <a:rPr lang="ja-JP" altLang="en-US" sz="2400" kern="0" dirty="0" smtClean="0">
                <a:solidFill>
                  <a:schemeClr val="tx1"/>
                </a:solidFill>
              </a:rPr>
              <a:t>最新</a:t>
            </a:r>
            <a:r>
              <a:rPr lang="en-US" altLang="ja-JP" sz="2400" kern="0" dirty="0">
                <a:solidFill>
                  <a:schemeClr val="tx1"/>
                </a:solidFill>
              </a:rPr>
              <a:t>2</a:t>
            </a:r>
            <a:r>
              <a:rPr lang="ja-JP" altLang="en-US" sz="2400" kern="0" dirty="0" smtClean="0">
                <a:solidFill>
                  <a:schemeClr val="tx1"/>
                </a:solidFill>
              </a:rPr>
              <a:t>件</a:t>
            </a:r>
            <a:endParaRPr lang="en-US" altLang="ja-JP" sz="2400" kern="0" dirty="0">
              <a:solidFill>
                <a:schemeClr val="tx1"/>
              </a:solidFill>
            </a:endParaRPr>
          </a:p>
        </p:txBody>
      </p:sp>
      <p:sp>
        <p:nvSpPr>
          <p:cNvPr id="25" name="コンテンツ プレースホルダー 2"/>
          <p:cNvSpPr>
            <a:spLocks noGrp="1"/>
          </p:cNvSpPr>
          <p:nvPr>
            <p:ph idx="1"/>
          </p:nvPr>
        </p:nvSpPr>
        <p:spPr>
          <a:xfrm>
            <a:off x="3813607" y="5186898"/>
            <a:ext cx="4352932" cy="1121827"/>
          </a:xfrm>
        </p:spPr>
        <p:txBody>
          <a:bodyPr/>
          <a:lstStyle/>
          <a:p>
            <a:pPr marL="0" indent="0">
              <a:buNone/>
            </a:pPr>
            <a:r>
              <a:rPr lang="ja-JP" altLang="en-US" sz="2800" dirty="0" smtClean="0"/>
              <a:t>命令位置毎に新しい情報を記録する</a:t>
            </a:r>
            <a:endParaRPr lang="en-US" altLang="ja-JP" sz="2800" dirty="0"/>
          </a:p>
          <a:p>
            <a:pPr marL="0" indent="0">
              <a:buNone/>
            </a:pPr>
            <a:endParaRPr lang="en-US" altLang="ja-JP" sz="2800" dirty="0"/>
          </a:p>
        </p:txBody>
      </p:sp>
    </p:spTree>
    <p:extLst>
      <p:ext uri="{BB962C8B-B14F-4D97-AF65-F5344CB8AC3E}">
        <p14:creationId xmlns:p14="http://schemas.microsoft.com/office/powerpoint/2010/main" val="3120286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500"/>
                                        <p:tgtEl>
                                          <p:spTgt spid="2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animEffect transition="in" filter="fade">
                                      <p:cBhvr>
                                        <p:cTn id="13"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8" grpId="0" animBg="1"/>
      <p:bldP spid="2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実行</a:t>
            </a:r>
            <a:r>
              <a:rPr lang="ja-JP" altLang="en-US" dirty="0" smtClean="0"/>
              <a:t>トレース量削減の影響調査</a:t>
            </a:r>
            <a:endParaRPr lang="en-US" altLang="ja-JP" dirty="0"/>
          </a:p>
        </p:txBody>
      </p:sp>
      <p:sp>
        <p:nvSpPr>
          <p:cNvPr id="3" name="コンテンツ プレースホルダー 2"/>
          <p:cNvSpPr>
            <a:spLocks noGrp="1"/>
          </p:cNvSpPr>
          <p:nvPr>
            <p:ph idx="1"/>
          </p:nvPr>
        </p:nvSpPr>
        <p:spPr>
          <a:xfrm>
            <a:off x="457200" y="1600200"/>
            <a:ext cx="8534400" cy="4525963"/>
          </a:xfrm>
        </p:spPr>
        <p:txBody>
          <a:bodyPr/>
          <a:lstStyle/>
          <a:p>
            <a:r>
              <a:rPr lang="ja-JP" altLang="en-US" sz="2800" dirty="0" smtClean="0"/>
              <a:t>調査</a:t>
            </a:r>
            <a:r>
              <a:rPr lang="ja-JP" altLang="en-US" sz="2800" dirty="0"/>
              <a:t>１</a:t>
            </a:r>
            <a:r>
              <a:rPr lang="ja-JP" altLang="en-US" sz="2800" dirty="0" smtClean="0"/>
              <a:t>：</a:t>
            </a:r>
            <a:r>
              <a:rPr lang="en-US" altLang="ja-JP" sz="2800" dirty="0" smtClean="0"/>
              <a:t>Latest-All </a:t>
            </a:r>
            <a:r>
              <a:rPr lang="ja-JP" altLang="en-US" sz="2800" dirty="0" smtClean="0"/>
              <a:t>と </a:t>
            </a:r>
            <a:r>
              <a:rPr lang="en-US" altLang="ja-JP" sz="2800" dirty="0" smtClean="0"/>
              <a:t>Latest-per-Location</a:t>
            </a:r>
            <a:r>
              <a:rPr lang="ja-JP" altLang="en-US" sz="2800" dirty="0"/>
              <a:t> </a:t>
            </a:r>
            <a:r>
              <a:rPr lang="ja-JP" altLang="en-US" sz="2800" dirty="0" smtClean="0"/>
              <a:t>によって</a:t>
            </a:r>
            <a:r>
              <a:rPr lang="en-US" altLang="ja-JP" sz="2800" dirty="0" smtClean="0"/>
              <a:t/>
            </a:r>
            <a:br>
              <a:rPr lang="en-US" altLang="ja-JP" sz="2800" dirty="0" smtClean="0"/>
            </a:br>
            <a:r>
              <a:rPr lang="ja-JP" altLang="en-US" sz="2800" dirty="0" smtClean="0"/>
              <a:t>得られた実行トレースにおける依存関係の比較</a:t>
            </a:r>
            <a:endParaRPr lang="en-US" altLang="ja-JP" sz="2800" dirty="0" smtClean="0"/>
          </a:p>
          <a:p>
            <a:pPr marL="0" indent="0">
              <a:buNone/>
            </a:pPr>
            <a:endParaRPr lang="en-US" altLang="ja-JP" sz="2800" dirty="0"/>
          </a:p>
          <a:p>
            <a:r>
              <a:rPr lang="ja-JP" altLang="en-US" sz="2800" dirty="0" smtClean="0"/>
              <a:t>調査２：</a:t>
            </a:r>
            <a:r>
              <a:rPr lang="ja-JP" altLang="en-US" sz="2800" dirty="0"/>
              <a:t>削減</a:t>
            </a:r>
            <a:r>
              <a:rPr lang="ja-JP" altLang="en-US" sz="2800" dirty="0" smtClean="0"/>
              <a:t>した実行トレース量・内容の調査</a:t>
            </a:r>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a:p>
        </p:txBody>
      </p:sp>
    </p:spTree>
    <p:extLst>
      <p:ext uri="{BB962C8B-B14F-4D97-AF65-F5344CB8AC3E}">
        <p14:creationId xmlns:p14="http://schemas.microsoft.com/office/powerpoint/2010/main" val="7296698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調査１</a:t>
            </a:r>
            <a:r>
              <a:rPr lang="en-US" altLang="ja-JP" dirty="0" smtClean="0"/>
              <a:t>:</a:t>
            </a:r>
            <a:r>
              <a:rPr lang="ja-JP" altLang="en-US" dirty="0" smtClean="0"/>
              <a:t>依存</a:t>
            </a:r>
            <a:r>
              <a:rPr lang="ja-JP" altLang="en-US" dirty="0"/>
              <a:t>関係の比較</a:t>
            </a:r>
            <a:endParaRPr lang="en-US" altLang="ja-JP" dirty="0"/>
          </a:p>
        </p:txBody>
      </p:sp>
      <p:sp>
        <p:nvSpPr>
          <p:cNvPr id="3" name="コンテンツ プレースホルダー 2"/>
          <p:cNvSpPr>
            <a:spLocks noGrp="1"/>
          </p:cNvSpPr>
          <p:nvPr>
            <p:ph idx="1"/>
          </p:nvPr>
        </p:nvSpPr>
        <p:spPr>
          <a:xfrm>
            <a:off x="457199" y="1600200"/>
            <a:ext cx="8470901" cy="4525963"/>
          </a:xfrm>
        </p:spPr>
        <p:txBody>
          <a:bodyPr/>
          <a:lstStyle/>
          <a:p>
            <a:r>
              <a:rPr lang="en-US" altLang="ja-JP" sz="2800" dirty="0" smtClean="0"/>
              <a:t>2</a:t>
            </a:r>
            <a:r>
              <a:rPr lang="ja-JP" altLang="en-US" sz="2800" dirty="0" err="1" smtClean="0"/>
              <a:t>つの</a:t>
            </a:r>
            <a:r>
              <a:rPr lang="ja-JP" altLang="en-US" sz="2800" dirty="0" smtClean="0"/>
              <a:t>手法で記録</a:t>
            </a:r>
            <a:r>
              <a:rPr lang="ja-JP" altLang="en-US" sz="2800" dirty="0"/>
              <a:t>したデータに依存関係の抜け落ち</a:t>
            </a:r>
            <a:r>
              <a:rPr lang="ja-JP" altLang="en-US" sz="2800" dirty="0" smtClean="0"/>
              <a:t>がどの</a:t>
            </a:r>
            <a:r>
              <a:rPr lang="ja-JP" altLang="en-US" sz="2800" dirty="0"/>
              <a:t>程度あるか</a:t>
            </a:r>
            <a:endParaRPr lang="en-US" altLang="ja-JP" sz="2800" dirty="0"/>
          </a:p>
          <a:p>
            <a:pPr lvl="1"/>
            <a:r>
              <a:rPr lang="en-US" altLang="ja-JP" sz="2400" dirty="0"/>
              <a:t>DaCapo </a:t>
            </a:r>
            <a:r>
              <a:rPr lang="en-US" altLang="ja-JP" sz="2400" dirty="0" smtClean="0"/>
              <a:t>Benchmarks</a:t>
            </a:r>
            <a:r>
              <a:rPr lang="en-US" altLang="ja-JP" sz="1600" dirty="0" smtClean="0"/>
              <a:t>[4</a:t>
            </a:r>
            <a:r>
              <a:rPr lang="en-US" altLang="ja-JP" sz="1600" dirty="0"/>
              <a:t>]</a:t>
            </a:r>
            <a:r>
              <a:rPr lang="ja-JP" altLang="en-US" sz="2400" dirty="0" err="1" smtClean="0"/>
              <a:t>のベンチ</a:t>
            </a:r>
            <a:r>
              <a:rPr lang="ja-JP" altLang="en-US" sz="2400" dirty="0" smtClean="0"/>
              <a:t>マーク</a:t>
            </a:r>
            <a:r>
              <a:rPr lang="en-US" altLang="ja-JP" sz="2400" dirty="0" smtClean="0"/>
              <a:t>14</a:t>
            </a:r>
            <a:r>
              <a:rPr lang="ja-JP" altLang="en-US" sz="2400" dirty="0" smtClean="0"/>
              <a:t>個中，</a:t>
            </a:r>
            <a:r>
              <a:rPr lang="en-US" altLang="ja-JP" sz="2400" dirty="0" smtClean="0"/>
              <a:t/>
            </a:r>
            <a:br>
              <a:rPr lang="en-US" altLang="ja-JP" sz="2400" dirty="0" smtClean="0"/>
            </a:br>
            <a:r>
              <a:rPr lang="ja-JP" altLang="en-US" sz="2400" dirty="0" smtClean="0"/>
              <a:t>動作が確認できた</a:t>
            </a:r>
            <a:r>
              <a:rPr lang="en-US" altLang="ja-JP" sz="2400" dirty="0"/>
              <a:t>6</a:t>
            </a:r>
            <a:r>
              <a:rPr lang="ja-JP" altLang="en-US" sz="2400" dirty="0" smtClean="0"/>
              <a:t>個に対して実験を行う</a:t>
            </a:r>
            <a:endParaRPr lang="en-US" altLang="ja-JP" sz="2400" dirty="0" smtClean="0"/>
          </a:p>
          <a:p>
            <a:pPr lvl="1"/>
            <a:r>
              <a:rPr lang="en-US" altLang="ja-JP" sz="2400" dirty="0" smtClean="0"/>
              <a:t>Latest-per-Location </a:t>
            </a:r>
            <a:r>
              <a:rPr lang="ja-JP" altLang="en-US" sz="2400" dirty="0" smtClean="0"/>
              <a:t>の手法における命令</a:t>
            </a:r>
            <a:r>
              <a:rPr lang="ja-JP" altLang="en-US" sz="2400" dirty="0"/>
              <a:t>位置</a:t>
            </a:r>
            <a:r>
              <a:rPr lang="ja-JP" altLang="en-US" sz="2400" dirty="0" smtClean="0"/>
              <a:t>毎の</a:t>
            </a:r>
            <a:r>
              <a:rPr lang="en-US" altLang="ja-JP" sz="2400" dirty="0" smtClean="0"/>
              <a:t/>
            </a:r>
            <a:br>
              <a:rPr lang="en-US" altLang="ja-JP" sz="2400" dirty="0" smtClean="0"/>
            </a:br>
            <a:r>
              <a:rPr lang="ja-JP" altLang="en-US" sz="2400" dirty="0" smtClean="0"/>
              <a:t>記録数を変化させ，それぞれ適合率・再現率・</a:t>
            </a:r>
            <a:r>
              <a:rPr lang="en-US" altLang="ja-JP" sz="2400" dirty="0" smtClean="0"/>
              <a:t>F</a:t>
            </a:r>
            <a:r>
              <a:rPr lang="ja-JP" altLang="en-US" sz="2400" dirty="0" smtClean="0"/>
              <a:t>値を求める</a:t>
            </a:r>
            <a:endParaRPr lang="en-US" altLang="ja-JP" sz="2400" dirty="0"/>
          </a:p>
          <a:p>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sp>
        <p:nvSpPr>
          <p:cNvPr id="5" name="テキスト ボックス 85"/>
          <p:cNvSpPr txBox="1"/>
          <p:nvPr/>
        </p:nvSpPr>
        <p:spPr>
          <a:xfrm>
            <a:off x="1060820" y="5270501"/>
            <a:ext cx="7011248" cy="1182687"/>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200" dirty="0" smtClean="0"/>
              <a:t>[4] </a:t>
            </a:r>
            <a:r>
              <a:rPr lang="en-US" altLang="ja-JP" sz="1200" dirty="0"/>
              <a:t>Blackburn, S. M., Garner, R., Hoffman, C., Khan, A. M., McKinley, K. S., </a:t>
            </a:r>
            <a:r>
              <a:rPr lang="en-US" altLang="ja-JP" sz="1200" dirty="0" err="1"/>
              <a:t>Bentzur</a:t>
            </a:r>
            <a:r>
              <a:rPr lang="en-US" altLang="ja-JP" sz="1200" dirty="0"/>
              <a:t>, R., </a:t>
            </a:r>
            <a:r>
              <a:rPr lang="en-US" altLang="ja-JP" sz="1200" dirty="0" err="1"/>
              <a:t>Diwan</a:t>
            </a:r>
            <a:r>
              <a:rPr lang="en-US" altLang="ja-JP" sz="1200" dirty="0"/>
              <a:t>, A., Feinberg, D., Frampton, D., </a:t>
            </a:r>
            <a:r>
              <a:rPr lang="en-US" altLang="ja-JP" sz="1200" dirty="0" err="1"/>
              <a:t>Guyer</a:t>
            </a:r>
            <a:r>
              <a:rPr lang="en-US" altLang="ja-JP" sz="1200" dirty="0"/>
              <a:t>, S. Z., </a:t>
            </a:r>
            <a:r>
              <a:rPr lang="en-US" altLang="ja-JP" sz="1200" dirty="0" err="1"/>
              <a:t>Hirzel</a:t>
            </a:r>
            <a:r>
              <a:rPr lang="en-US" altLang="ja-JP" sz="1200" dirty="0"/>
              <a:t>, M., Hosking, A., Jump, M., Lee, H., Moss, J. E. B., </a:t>
            </a:r>
            <a:r>
              <a:rPr lang="en-US" altLang="ja-JP" sz="1200" dirty="0" err="1"/>
              <a:t>Phansalkar</a:t>
            </a:r>
            <a:r>
              <a:rPr lang="en-US" altLang="ja-JP" sz="1200" dirty="0"/>
              <a:t>, A., </a:t>
            </a:r>
            <a:r>
              <a:rPr lang="en-US" altLang="ja-JP" sz="1200" dirty="0" err="1"/>
              <a:t>Stefanovic</a:t>
            </a:r>
            <a:r>
              <a:rPr lang="en-US" altLang="ja-JP" sz="1200" dirty="0"/>
              <a:t>, D., </a:t>
            </a:r>
            <a:r>
              <a:rPr lang="en-US" altLang="ja-JP" sz="1200" dirty="0" err="1"/>
              <a:t>VanDrunen</a:t>
            </a:r>
            <a:r>
              <a:rPr lang="en-US" altLang="ja-JP" sz="1200" dirty="0"/>
              <a:t>, T., von </a:t>
            </a:r>
            <a:r>
              <a:rPr lang="en-US" altLang="ja-JP" sz="1200" dirty="0" err="1"/>
              <a:t>Dincklage</a:t>
            </a:r>
            <a:r>
              <a:rPr lang="en-US" altLang="ja-JP" sz="1200" dirty="0"/>
              <a:t>, D., and </a:t>
            </a:r>
            <a:r>
              <a:rPr lang="en-US" altLang="ja-JP" sz="1200" dirty="0" err="1"/>
              <a:t>Wiedermann</a:t>
            </a:r>
            <a:r>
              <a:rPr lang="en-US" altLang="ja-JP" sz="1200" dirty="0"/>
              <a:t>, B. </a:t>
            </a:r>
            <a:r>
              <a:rPr lang="en-US" altLang="ja-JP" sz="1200" b="1" dirty="0"/>
              <a:t>The DaCapo Benchmarks: Java Benchmarking Development and Analysis</a:t>
            </a:r>
            <a:r>
              <a:rPr lang="en-US" altLang="ja-JP" sz="1200" dirty="0"/>
              <a:t>, </a:t>
            </a:r>
            <a:r>
              <a:rPr lang="en-US" altLang="ja-JP" sz="1200" i="1" dirty="0"/>
              <a:t>OOPSLA '06: Proceedings of the 21st annual ACM SIGPLAN conference on Object-Oriented Programing, Systems, Languages, and Applications</a:t>
            </a:r>
            <a:r>
              <a:rPr lang="en-US" altLang="ja-JP" sz="1200" dirty="0" smtClean="0"/>
              <a:t>, 2006</a:t>
            </a:r>
            <a:endParaRPr lang="en-US" altLang="ja-JP" sz="1200" dirty="0"/>
          </a:p>
        </p:txBody>
      </p:sp>
    </p:spTree>
    <p:extLst>
      <p:ext uri="{BB962C8B-B14F-4D97-AF65-F5344CB8AC3E}">
        <p14:creationId xmlns:p14="http://schemas.microsoft.com/office/powerpoint/2010/main" val="18228257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1600200"/>
            <a:ext cx="8229600" cy="471001"/>
          </a:xfrm>
        </p:spPr>
        <p:txBody>
          <a:bodyPr/>
          <a:lstStyle/>
          <a:p>
            <a:pPr marL="0" indent="0">
              <a:buNone/>
            </a:pPr>
            <a:endParaRPr lang="en-US" altLang="ja-JP" sz="2800" dirty="0" smtClean="0"/>
          </a:p>
        </p:txBody>
      </p:sp>
      <p:sp>
        <p:nvSpPr>
          <p:cNvPr id="2" name="タイトル 1"/>
          <p:cNvSpPr>
            <a:spLocks noGrp="1"/>
          </p:cNvSpPr>
          <p:nvPr>
            <p:ph type="title"/>
          </p:nvPr>
        </p:nvSpPr>
        <p:spPr/>
        <p:txBody>
          <a:bodyPr/>
          <a:lstStyle/>
          <a:p>
            <a:r>
              <a:rPr lang="ja-JP" altLang="en-US" dirty="0" smtClean="0"/>
              <a:t>適合率・再現率の定義</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15</a:t>
            </a:fld>
            <a:endParaRPr lang="en-US" altLang="ja-JP"/>
          </a:p>
        </p:txBody>
      </p:sp>
      <p:sp>
        <p:nvSpPr>
          <p:cNvPr id="8" name="円/楕円 7"/>
          <p:cNvSpPr/>
          <p:nvPr/>
        </p:nvSpPr>
        <p:spPr>
          <a:xfrm>
            <a:off x="460741" y="2504011"/>
            <a:ext cx="2408235" cy="2408235"/>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C000"/>
              </a:solidFill>
            </a:endParaRPr>
          </a:p>
        </p:txBody>
      </p:sp>
      <p:sp>
        <p:nvSpPr>
          <p:cNvPr id="9" name="円/楕円 8"/>
          <p:cNvSpPr/>
          <p:nvPr/>
        </p:nvSpPr>
        <p:spPr>
          <a:xfrm>
            <a:off x="1136291" y="2504011"/>
            <a:ext cx="2408235" cy="2408235"/>
          </a:xfrm>
          <a:prstGeom prst="ellips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C000"/>
              </a:solidFill>
            </a:endParaRPr>
          </a:p>
        </p:txBody>
      </p:sp>
      <p:sp>
        <p:nvSpPr>
          <p:cNvPr id="13" name="コンテンツ プレースホルダー 2"/>
          <p:cNvSpPr txBox="1">
            <a:spLocks/>
          </p:cNvSpPr>
          <p:nvPr/>
        </p:nvSpPr>
        <p:spPr bwMode="auto">
          <a:xfrm>
            <a:off x="2512726" y="2071201"/>
            <a:ext cx="1698210" cy="91025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en-US" altLang="ja-JP" sz="2800" i="1" kern="0" dirty="0" err="1">
                <a:latin typeface="Cambria Math" panose="02040503050406030204" pitchFamily="18" charset="0"/>
                <a:ea typeface="Cambria Math" panose="02040503050406030204" pitchFamily="18" charset="0"/>
              </a:rPr>
              <a:t>D</a:t>
            </a:r>
            <a:r>
              <a:rPr lang="en-US" altLang="ja-JP" sz="1800" i="1" kern="0" dirty="0" err="1" smtClean="0">
                <a:latin typeface="Cambria Math" panose="02040503050406030204" pitchFamily="18" charset="0"/>
                <a:ea typeface="Cambria Math" panose="02040503050406030204" pitchFamily="18" charset="0"/>
              </a:rPr>
              <a:t>Reduction</a:t>
            </a:r>
            <a:endParaRPr lang="en-US" altLang="ja-JP" sz="1800" kern="0" dirty="0"/>
          </a:p>
        </p:txBody>
      </p:sp>
      <p:sp>
        <p:nvSpPr>
          <p:cNvPr id="14" name="コンテンツ プレースホルダー 2"/>
          <p:cNvSpPr txBox="1">
            <a:spLocks/>
          </p:cNvSpPr>
          <p:nvPr/>
        </p:nvSpPr>
        <p:spPr bwMode="auto">
          <a:xfrm>
            <a:off x="457201" y="2090030"/>
            <a:ext cx="1540877" cy="91025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en-US" altLang="ja-JP" sz="2800" i="1" kern="0" dirty="0" err="1">
                <a:latin typeface="Cambria Math" panose="02040503050406030204" pitchFamily="18" charset="0"/>
                <a:ea typeface="Cambria Math" panose="02040503050406030204" pitchFamily="18" charset="0"/>
              </a:rPr>
              <a:t>D</a:t>
            </a:r>
            <a:r>
              <a:rPr lang="en-US" altLang="ja-JP" sz="1800" i="1" kern="0" dirty="0" err="1" smtClean="0">
                <a:latin typeface="Cambria Math" panose="02040503050406030204" pitchFamily="18" charset="0"/>
                <a:ea typeface="Cambria Math" panose="02040503050406030204" pitchFamily="18" charset="0"/>
              </a:rPr>
              <a:t>All</a:t>
            </a:r>
            <a:endParaRPr lang="en-US" altLang="ja-JP" sz="1200" kern="0" dirty="0"/>
          </a:p>
        </p:txBody>
      </p:sp>
      <mc:AlternateContent xmlns:mc="http://schemas.openxmlformats.org/markup-compatibility/2006" xmlns:a14="http://schemas.microsoft.com/office/drawing/2010/main">
        <mc:Choice Requires="a14">
          <p:sp>
            <p:nvSpPr>
              <p:cNvPr id="17" name="コンテンツ プレースホルダー 2"/>
              <p:cNvSpPr txBox="1">
                <a:spLocks/>
              </p:cNvSpPr>
              <p:nvPr/>
            </p:nvSpPr>
            <p:spPr bwMode="auto">
              <a:xfrm>
                <a:off x="4472267" y="2209705"/>
                <a:ext cx="4619289" cy="201116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800" kern="0" dirty="0" smtClean="0"/>
                  <a:t>適合率 ＝ </a:t>
                </a:r>
                <a14:m>
                  <m:oMath xmlns:m="http://schemas.openxmlformats.org/officeDocument/2006/math">
                    <m:f>
                      <m:fPr>
                        <m:ctrlPr>
                          <a:rPr lang="en-US" altLang="ja-JP" sz="2800" i="1" kern="0" dirty="0">
                            <a:latin typeface="Cambria Math" panose="02040503050406030204" pitchFamily="18" charset="0"/>
                          </a:rPr>
                        </m:ctrlPr>
                      </m:fPr>
                      <m:num>
                        <m:sSub>
                          <m:sSubPr>
                            <m:ctrlPr>
                              <a:rPr lang="en-US" altLang="ja-JP" sz="2800" b="0" i="1" kern="0" dirty="0" smtClean="0">
                                <a:latin typeface="Cambria Math" panose="02040503050406030204" pitchFamily="18" charset="0"/>
                              </a:rPr>
                            </m:ctrlPr>
                          </m:sSubPr>
                          <m:e>
                            <m:r>
                              <a:rPr lang="en-US" altLang="ja-JP" sz="2800" b="0" i="1" kern="0" dirty="0" smtClean="0">
                                <a:latin typeface="Cambria Math" panose="02040503050406030204" pitchFamily="18" charset="0"/>
                              </a:rPr>
                              <m:t>𝐷</m:t>
                            </m:r>
                          </m:e>
                          <m:sub>
                            <m:r>
                              <a:rPr lang="en-US" altLang="ja-JP" sz="2800" b="0" i="1" kern="0" dirty="0" smtClean="0">
                                <a:latin typeface="Cambria Math" panose="02040503050406030204" pitchFamily="18" charset="0"/>
                              </a:rPr>
                              <m:t>𝐴𝑙𝑙</m:t>
                            </m:r>
                          </m:sub>
                        </m:sSub>
                        <m:r>
                          <a:rPr lang="en-US" altLang="ja-JP" sz="2800" b="0" i="1" kern="0" dirty="0" smtClean="0">
                            <a:latin typeface="Cambria Math" panose="02040503050406030204" pitchFamily="18" charset="0"/>
                          </a:rPr>
                          <m:t> </m:t>
                        </m:r>
                        <m:r>
                          <a:rPr lang="ja-JP" altLang="en-US" sz="2800" i="1" kern="0" dirty="0">
                            <a:latin typeface="Cambria Math" panose="02040503050406030204" pitchFamily="18" charset="0"/>
                          </a:rPr>
                          <m:t>∧</m:t>
                        </m:r>
                        <m:sSub>
                          <m:sSubPr>
                            <m:ctrlPr>
                              <a:rPr lang="en-US" altLang="ja-JP" sz="2800" b="0" i="1" kern="0" dirty="0" smtClean="0">
                                <a:latin typeface="Cambria Math" panose="02040503050406030204" pitchFamily="18" charset="0"/>
                              </a:rPr>
                            </m:ctrlPr>
                          </m:sSubPr>
                          <m:e>
                            <m:r>
                              <a:rPr lang="en-US" altLang="ja-JP" sz="2800" b="0" i="1" kern="0" dirty="0" smtClean="0">
                                <a:latin typeface="Cambria Math" panose="02040503050406030204" pitchFamily="18" charset="0"/>
                              </a:rPr>
                              <m:t> </m:t>
                            </m:r>
                            <m:r>
                              <a:rPr lang="en-US" altLang="ja-JP" sz="2800" b="0" i="1" kern="0" dirty="0" smtClean="0">
                                <a:latin typeface="Cambria Math" panose="02040503050406030204" pitchFamily="18" charset="0"/>
                              </a:rPr>
                              <m:t>𝐷</m:t>
                            </m:r>
                          </m:e>
                          <m:sub>
                            <m:r>
                              <a:rPr lang="en-US" altLang="ja-JP" sz="2800" b="0" i="1" kern="0" dirty="0" smtClean="0">
                                <a:latin typeface="Cambria Math" panose="02040503050406030204" pitchFamily="18" charset="0"/>
                              </a:rPr>
                              <m:t>𝑅𝑒𝑑𝑢𝑐𝑡𝑖𝑜𝑛</m:t>
                            </m:r>
                          </m:sub>
                        </m:sSub>
                      </m:num>
                      <m:den>
                        <m:sSub>
                          <m:sSubPr>
                            <m:ctrlPr>
                              <a:rPr lang="en-US" altLang="ja-JP" sz="2800" b="0" i="1" kern="0" dirty="0" smtClean="0">
                                <a:latin typeface="Cambria Math" panose="02040503050406030204" pitchFamily="18" charset="0"/>
                              </a:rPr>
                            </m:ctrlPr>
                          </m:sSubPr>
                          <m:e>
                            <m:r>
                              <a:rPr lang="en-US" altLang="ja-JP" sz="2800" b="0" i="1" kern="0" dirty="0" smtClean="0">
                                <a:latin typeface="Cambria Math" panose="02040503050406030204" pitchFamily="18" charset="0"/>
                              </a:rPr>
                              <m:t>𝐷</m:t>
                            </m:r>
                          </m:e>
                          <m:sub>
                            <m:r>
                              <a:rPr lang="en-US" altLang="ja-JP" sz="2800" b="0" i="1" kern="0" dirty="0" smtClean="0">
                                <a:latin typeface="Cambria Math" panose="02040503050406030204" pitchFamily="18" charset="0"/>
                              </a:rPr>
                              <m:t>𝑅𝑒𝑑𝑢𝑐𝑡𝑖𝑜𝑛</m:t>
                            </m:r>
                          </m:sub>
                        </m:sSub>
                      </m:den>
                    </m:f>
                    <m:r>
                      <a:rPr lang="en-US" altLang="ja-JP" sz="2800" i="1" kern="0" dirty="0">
                        <a:latin typeface="Cambria Math" panose="02040503050406030204" pitchFamily="18" charset="0"/>
                      </a:rPr>
                      <m:t> </m:t>
                    </m:r>
                  </m:oMath>
                </a14:m>
                <a:endParaRPr lang="en-US" altLang="ja-JP" sz="2800" i="1" dirty="0" smtClean="0"/>
              </a:p>
              <a:p>
                <a:pPr marL="0" indent="0">
                  <a:buNone/>
                </a:pPr>
                <a:endParaRPr lang="en-US" altLang="ja-JP" sz="2800" i="1" dirty="0" smtClean="0"/>
              </a:p>
              <a:p>
                <a:pPr marL="0" indent="0">
                  <a:buNone/>
                </a:pPr>
                <a:r>
                  <a:rPr lang="ja-JP" altLang="en-US" sz="2800" kern="0" dirty="0" smtClean="0"/>
                  <a:t>再現率 ＝ </a:t>
                </a:r>
                <a14:m>
                  <m:oMath xmlns:m="http://schemas.openxmlformats.org/officeDocument/2006/math">
                    <m:f>
                      <m:fPr>
                        <m:ctrlPr>
                          <a:rPr lang="en-US" altLang="ja-JP" sz="2800" i="1" kern="0" dirty="0">
                            <a:latin typeface="Cambria Math" panose="02040503050406030204" pitchFamily="18" charset="0"/>
                          </a:rPr>
                        </m:ctrlPr>
                      </m:fPr>
                      <m:num>
                        <m:sSub>
                          <m:sSubPr>
                            <m:ctrlPr>
                              <a:rPr lang="en-US" altLang="ja-JP" sz="2800" b="0" i="1" kern="0" dirty="0" smtClean="0">
                                <a:latin typeface="Cambria Math" panose="02040503050406030204" pitchFamily="18" charset="0"/>
                              </a:rPr>
                            </m:ctrlPr>
                          </m:sSubPr>
                          <m:e>
                            <m:r>
                              <a:rPr lang="en-US" altLang="ja-JP" sz="2800" b="0" i="1" kern="0" dirty="0" smtClean="0">
                                <a:latin typeface="Cambria Math" panose="02040503050406030204" pitchFamily="18" charset="0"/>
                              </a:rPr>
                              <m:t>𝐷</m:t>
                            </m:r>
                          </m:e>
                          <m:sub>
                            <m:r>
                              <a:rPr lang="en-US" altLang="ja-JP" sz="2800" b="0" i="1" kern="0" dirty="0" smtClean="0">
                                <a:latin typeface="Cambria Math" panose="02040503050406030204" pitchFamily="18" charset="0"/>
                              </a:rPr>
                              <m:t>𝐴𝑙𝑙</m:t>
                            </m:r>
                            <m:r>
                              <a:rPr lang="en-US" altLang="ja-JP" sz="2800" b="0" i="1" kern="0" dirty="0" smtClean="0">
                                <a:latin typeface="Cambria Math" panose="02040503050406030204" pitchFamily="18" charset="0"/>
                              </a:rPr>
                              <m:t> </m:t>
                            </m:r>
                          </m:sub>
                        </m:sSub>
                        <m:r>
                          <a:rPr lang="ja-JP" altLang="en-US" sz="2800" i="1" kern="0" dirty="0" smtClean="0">
                            <a:latin typeface="Cambria Math" panose="02040503050406030204" pitchFamily="18" charset="0"/>
                          </a:rPr>
                          <m:t>∧</m:t>
                        </m:r>
                        <m:sSub>
                          <m:sSubPr>
                            <m:ctrlPr>
                              <a:rPr lang="en-US" altLang="ja-JP" sz="2800" b="0" i="1" kern="0" dirty="0" smtClean="0">
                                <a:latin typeface="Cambria Math" panose="02040503050406030204" pitchFamily="18" charset="0"/>
                              </a:rPr>
                            </m:ctrlPr>
                          </m:sSubPr>
                          <m:e>
                            <m:r>
                              <a:rPr lang="en-US" altLang="ja-JP" sz="2800" b="0" i="1" kern="0" dirty="0" smtClean="0">
                                <a:latin typeface="Cambria Math" panose="02040503050406030204" pitchFamily="18" charset="0"/>
                              </a:rPr>
                              <m:t> </m:t>
                            </m:r>
                            <m:r>
                              <a:rPr lang="en-US" altLang="ja-JP" sz="2800" b="0" i="1" kern="0" dirty="0" smtClean="0">
                                <a:latin typeface="Cambria Math" panose="02040503050406030204" pitchFamily="18" charset="0"/>
                              </a:rPr>
                              <m:t>𝐷</m:t>
                            </m:r>
                          </m:e>
                          <m:sub>
                            <m:r>
                              <a:rPr lang="en-US" altLang="ja-JP" sz="2800" b="0" i="1" kern="0" dirty="0" smtClean="0">
                                <a:latin typeface="Cambria Math" panose="02040503050406030204" pitchFamily="18" charset="0"/>
                              </a:rPr>
                              <m:t>𝑅𝑒𝑑𝑢𝑐𝑡𝑖𝑜𝑛</m:t>
                            </m:r>
                          </m:sub>
                        </m:sSub>
                      </m:num>
                      <m:den>
                        <m:sSub>
                          <m:sSubPr>
                            <m:ctrlPr>
                              <a:rPr lang="en-US" altLang="ja-JP" sz="2800" b="0" i="1" kern="0" dirty="0" smtClean="0">
                                <a:latin typeface="Cambria Math" panose="02040503050406030204" pitchFamily="18" charset="0"/>
                              </a:rPr>
                            </m:ctrlPr>
                          </m:sSubPr>
                          <m:e>
                            <m:r>
                              <a:rPr lang="en-US" altLang="ja-JP" sz="2800" b="0" i="1" kern="0" dirty="0" smtClean="0">
                                <a:latin typeface="Cambria Math" panose="02040503050406030204" pitchFamily="18" charset="0"/>
                              </a:rPr>
                              <m:t>𝐷</m:t>
                            </m:r>
                          </m:e>
                          <m:sub>
                            <m:r>
                              <a:rPr lang="en-US" altLang="ja-JP" sz="2800" b="0" i="1" kern="0" dirty="0" smtClean="0">
                                <a:latin typeface="Cambria Math" panose="02040503050406030204" pitchFamily="18" charset="0"/>
                              </a:rPr>
                              <m:t>𝐴𝑙𝑙</m:t>
                            </m:r>
                          </m:sub>
                        </m:sSub>
                      </m:den>
                    </m:f>
                    <m:r>
                      <a:rPr lang="en-US" altLang="ja-JP" sz="2800" kern="0" dirty="0">
                        <a:latin typeface="Cambria Math" panose="02040503050406030204" pitchFamily="18" charset="0"/>
                      </a:rPr>
                      <m:t> </m:t>
                    </m:r>
                  </m:oMath>
                </a14:m>
                <a:endParaRPr lang="ja-JP" altLang="en-US" sz="2800" dirty="0"/>
              </a:p>
              <a:p>
                <a:pPr marL="0" indent="0">
                  <a:buNone/>
                </a:pPr>
                <a:endParaRPr lang="en-US" altLang="ja-JP" sz="2800" kern="0" dirty="0"/>
              </a:p>
              <a:p>
                <a:pPr marL="0" indent="0">
                  <a:buNone/>
                </a:pPr>
                <a:endParaRPr lang="ja-JP" altLang="en-US" sz="2800" i="1" dirty="0"/>
              </a:p>
              <a:p>
                <a:pPr marL="0" indent="0">
                  <a:buFontTx/>
                  <a:buNone/>
                </a:pPr>
                <a:endParaRPr lang="en-US" altLang="ja-JP" sz="2800" kern="0" dirty="0"/>
              </a:p>
            </p:txBody>
          </p:sp>
        </mc:Choice>
        <mc:Fallback xmlns="">
          <p:sp>
            <p:nvSpPr>
              <p:cNvPr id="17" name="コンテンツ プレースホルダー 2"/>
              <p:cNvSpPr txBox="1">
                <a:spLocks noRot="1" noChangeAspect="1" noMove="1" noResize="1" noEditPoints="1" noAdjustHandles="1" noChangeArrowheads="1" noChangeShapeType="1" noTextEdit="1"/>
              </p:cNvSpPr>
              <p:nvPr/>
            </p:nvSpPr>
            <p:spPr bwMode="auto">
              <a:xfrm>
                <a:off x="4472267" y="2209705"/>
                <a:ext cx="4619289" cy="2011165"/>
              </a:xfrm>
              <a:prstGeom prst="rect">
                <a:avLst/>
              </a:prstGeom>
              <a:blipFill rotWithShape="0">
                <a:blip r:embed="rId3"/>
                <a:stretch>
                  <a:fillRect l="-2774" b="-2121"/>
                </a:stretch>
              </a:blipFill>
              <a:ln w="9525">
                <a:noFill/>
                <a:miter lim="800000"/>
                <a:headEnd/>
                <a:tailEnd/>
              </a:ln>
              <a:effectLst/>
            </p:spPr>
            <p:txBody>
              <a:bodyPr/>
              <a:lstStyle/>
              <a:p>
                <a:r>
                  <a:rPr lang="ja-JP" altLang="en-US">
                    <a:noFill/>
                  </a:rPr>
                  <a:t> </a:t>
                </a:r>
              </a:p>
            </p:txBody>
          </p:sp>
        </mc:Fallback>
      </mc:AlternateContent>
      <p:sp>
        <p:nvSpPr>
          <p:cNvPr id="15" name="コンテンツ プレースホルダー 2"/>
          <p:cNvSpPr txBox="1">
            <a:spLocks/>
          </p:cNvSpPr>
          <p:nvPr/>
        </p:nvSpPr>
        <p:spPr bwMode="auto">
          <a:xfrm>
            <a:off x="561229" y="5027364"/>
            <a:ext cx="8191025" cy="9893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en-US" altLang="ja-JP" sz="2800" i="1" kern="0" dirty="0" err="1">
                <a:latin typeface="Cambria Math" panose="02040503050406030204" pitchFamily="18" charset="0"/>
                <a:ea typeface="Cambria Math" panose="02040503050406030204" pitchFamily="18" charset="0"/>
              </a:rPr>
              <a:t>D</a:t>
            </a:r>
            <a:r>
              <a:rPr lang="en-US" altLang="ja-JP" sz="1800" i="1" kern="0" dirty="0" err="1" smtClean="0">
                <a:latin typeface="Cambria Math" panose="02040503050406030204" pitchFamily="18" charset="0"/>
                <a:ea typeface="Cambria Math" panose="02040503050406030204" pitchFamily="18" charset="0"/>
              </a:rPr>
              <a:t>All</a:t>
            </a:r>
            <a:r>
              <a:rPr lang="ja-JP" altLang="en-US" sz="1800" i="1" kern="0" dirty="0" smtClean="0">
                <a:latin typeface="Cambria Math" panose="02040503050406030204" pitchFamily="18" charset="0"/>
                <a:ea typeface="Cambria Math" panose="02040503050406030204" pitchFamily="18" charset="0"/>
              </a:rPr>
              <a:t>　　　 </a:t>
            </a:r>
            <a:r>
              <a:rPr lang="ja-JP" altLang="en-US" sz="2800" kern="0" dirty="0" smtClean="0"/>
              <a:t>：全トレースから取得できる依存関係</a:t>
            </a:r>
            <a:endParaRPr lang="en-US" altLang="ja-JP" sz="2800" kern="0" dirty="0" smtClean="0"/>
          </a:p>
          <a:p>
            <a:pPr marL="0" indent="0">
              <a:buNone/>
            </a:pPr>
            <a:r>
              <a:rPr lang="en-US" altLang="ja-JP" sz="2800" i="1" kern="0" dirty="0" err="1">
                <a:latin typeface="Cambria Math" panose="02040503050406030204" pitchFamily="18" charset="0"/>
                <a:ea typeface="Cambria Math" panose="02040503050406030204" pitchFamily="18" charset="0"/>
              </a:rPr>
              <a:t>D</a:t>
            </a:r>
            <a:r>
              <a:rPr lang="en-US" altLang="ja-JP" sz="1800" i="1" kern="0" dirty="0" err="1" smtClean="0">
                <a:latin typeface="Cambria Math" panose="02040503050406030204" pitchFamily="18" charset="0"/>
                <a:ea typeface="Cambria Math" panose="02040503050406030204" pitchFamily="18" charset="0"/>
              </a:rPr>
              <a:t>Reduction</a:t>
            </a:r>
            <a:r>
              <a:rPr lang="en-US" altLang="ja-JP" sz="1800" i="1" kern="0" dirty="0" smtClean="0">
                <a:latin typeface="Cambria Math" panose="02040503050406030204" pitchFamily="18" charset="0"/>
                <a:ea typeface="Cambria Math" panose="02040503050406030204" pitchFamily="18" charset="0"/>
              </a:rPr>
              <a:t> </a:t>
            </a:r>
            <a:r>
              <a:rPr lang="ja-JP" altLang="en-US" sz="2800" kern="0" dirty="0" smtClean="0"/>
              <a:t>：削減したトレースから取得できる依存関係</a:t>
            </a:r>
            <a:endParaRPr lang="en-US" altLang="ja-JP" sz="2800" kern="0" dirty="0"/>
          </a:p>
        </p:txBody>
      </p:sp>
      <p:sp>
        <p:nvSpPr>
          <p:cNvPr id="19" name="円/楕円 18"/>
          <p:cNvSpPr/>
          <p:nvPr/>
        </p:nvSpPr>
        <p:spPr>
          <a:xfrm>
            <a:off x="457200" y="2504010"/>
            <a:ext cx="2408235" cy="240823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C000"/>
              </a:solidFill>
            </a:endParaRPr>
          </a:p>
        </p:txBody>
      </p:sp>
      <p:sp>
        <p:nvSpPr>
          <p:cNvPr id="20" name="円/楕円 19"/>
          <p:cNvSpPr/>
          <p:nvPr/>
        </p:nvSpPr>
        <p:spPr>
          <a:xfrm>
            <a:off x="1136291" y="2503052"/>
            <a:ext cx="2408235" cy="240823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C000"/>
              </a:solidFill>
            </a:endParaRPr>
          </a:p>
        </p:txBody>
      </p:sp>
      <p:sp>
        <p:nvSpPr>
          <p:cNvPr id="18" name="フリーフォーム 17"/>
          <p:cNvSpPr/>
          <p:nvPr/>
        </p:nvSpPr>
        <p:spPr>
          <a:xfrm>
            <a:off x="1136291" y="2552927"/>
            <a:ext cx="1732686" cy="2310402"/>
          </a:xfrm>
          <a:custGeom>
            <a:avLst/>
            <a:gdLst>
              <a:gd name="connsiteX0" fmla="*/ 866343 w 1732686"/>
              <a:gd name="connsiteY0" fmla="*/ 0 h 2310402"/>
              <a:gd name="connsiteX1" fmla="*/ 886636 w 1732686"/>
              <a:gd name="connsiteY1" fmla="*/ 5218 h 2310402"/>
              <a:gd name="connsiteX2" fmla="*/ 1732686 w 1732686"/>
              <a:gd name="connsiteY2" fmla="*/ 1155201 h 2310402"/>
              <a:gd name="connsiteX3" fmla="*/ 886636 w 1732686"/>
              <a:gd name="connsiteY3" fmla="*/ 2305184 h 2310402"/>
              <a:gd name="connsiteX4" fmla="*/ 866343 w 1732686"/>
              <a:gd name="connsiteY4" fmla="*/ 2310402 h 2310402"/>
              <a:gd name="connsiteX5" fmla="*/ 846050 w 1732686"/>
              <a:gd name="connsiteY5" fmla="*/ 2305184 h 2310402"/>
              <a:gd name="connsiteX6" fmla="*/ 0 w 1732686"/>
              <a:gd name="connsiteY6" fmla="*/ 1155201 h 2310402"/>
              <a:gd name="connsiteX7" fmla="*/ 846050 w 1732686"/>
              <a:gd name="connsiteY7" fmla="*/ 5218 h 2310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2686" h="2310402">
                <a:moveTo>
                  <a:pt x="866343" y="0"/>
                </a:moveTo>
                <a:lnTo>
                  <a:pt x="886636" y="5218"/>
                </a:lnTo>
                <a:cubicBezTo>
                  <a:pt x="1376795" y="157673"/>
                  <a:pt x="1732686" y="614876"/>
                  <a:pt x="1732686" y="1155201"/>
                </a:cubicBezTo>
                <a:cubicBezTo>
                  <a:pt x="1732686" y="1695527"/>
                  <a:pt x="1376795" y="2152729"/>
                  <a:pt x="886636" y="2305184"/>
                </a:cubicBezTo>
                <a:lnTo>
                  <a:pt x="866343" y="2310402"/>
                </a:lnTo>
                <a:lnTo>
                  <a:pt x="846050" y="2305184"/>
                </a:lnTo>
                <a:cubicBezTo>
                  <a:pt x="355892" y="2152729"/>
                  <a:pt x="0" y="1695527"/>
                  <a:pt x="0" y="1155201"/>
                </a:cubicBezTo>
                <a:cubicBezTo>
                  <a:pt x="0" y="614876"/>
                  <a:pt x="355892" y="157673"/>
                  <a:pt x="846050" y="5218"/>
                </a:cubicBezTo>
                <a:close/>
              </a:path>
            </a:pathLst>
          </a:cu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solidFill>
                <a:srgbClr val="FFC000"/>
              </a:solidFill>
            </a:endParaRPr>
          </a:p>
        </p:txBody>
      </p:sp>
    </p:spTree>
    <p:extLst>
      <p:ext uri="{BB962C8B-B14F-4D97-AF65-F5344CB8AC3E}">
        <p14:creationId xmlns:p14="http://schemas.microsoft.com/office/powerpoint/2010/main" val="1875166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0"/>
                                        </p:tgtEl>
                                      </p:cBhvr>
                                    </p:animEffect>
                                    <p:set>
                                      <p:cBhvr>
                                        <p:cTn id="7" dur="1" fill="hold">
                                          <p:stCondLst>
                                            <p:cond delay="499"/>
                                          </p:stCondLst>
                                        </p:cTn>
                                        <p:tgtEl>
                                          <p:spTgt spid="20"/>
                                        </p:tgtEl>
                                        <p:attrNameLst>
                                          <p:attrName>style.visibility</p:attrName>
                                        </p:attrNameLst>
                                      </p:cBhvr>
                                      <p:to>
                                        <p:strVal val="hidden"/>
                                      </p:to>
                                    </p:set>
                                  </p:childTnLst>
                                </p:cTn>
                              </p:par>
                              <p:par>
                                <p:cTn id="8" presetID="10" presetClass="entr" presetSubtype="0" fill="hold" nodeType="withEffect">
                                  <p:stCondLst>
                                    <p:cond delay="0"/>
                                  </p:stCondLst>
                                  <p:childTnLst>
                                    <p:set>
                                      <p:cBhvr>
                                        <p:cTn id="9" dur="1" fill="hold">
                                          <p:stCondLst>
                                            <p:cond delay="0"/>
                                          </p:stCondLst>
                                        </p:cTn>
                                        <p:tgtEl>
                                          <p:spTgt spid="17">
                                            <p:txEl>
                                              <p:pRg st="0" end="0"/>
                                            </p:txEl>
                                          </p:spTgt>
                                        </p:tgtEl>
                                        <p:attrNameLst>
                                          <p:attrName>style.visibility</p:attrName>
                                        </p:attrNameLst>
                                      </p:cBhvr>
                                      <p:to>
                                        <p:strVal val="visible"/>
                                      </p:to>
                                    </p:set>
                                    <p:animEffect transition="in" filter="fade">
                                      <p:cBhvr>
                                        <p:cTn id="10" dur="500"/>
                                        <p:tgtEl>
                                          <p:spTgt spid="1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1" nodeType="click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fade">
                                      <p:cBhvr>
                                        <p:cTn id="15" dur="500"/>
                                        <p:tgtEl>
                                          <p:spTgt spid="20"/>
                                        </p:tgtEl>
                                      </p:cBhvr>
                                    </p:animEffect>
                                  </p:childTnLst>
                                </p:cTn>
                              </p:par>
                              <p:par>
                                <p:cTn id="16" presetID="10" presetClass="exit" presetSubtype="0" fill="hold" grpId="0" nodeType="withEffect">
                                  <p:stCondLst>
                                    <p:cond delay="0"/>
                                  </p:stCondLst>
                                  <p:childTnLst>
                                    <p:animEffect transition="out" filter="fade">
                                      <p:cBhvr>
                                        <p:cTn id="17" dur="500"/>
                                        <p:tgtEl>
                                          <p:spTgt spid="19"/>
                                        </p:tgtEl>
                                      </p:cBhvr>
                                    </p:animEffect>
                                    <p:set>
                                      <p:cBhvr>
                                        <p:cTn id="18" dur="1" fill="hold">
                                          <p:stCondLst>
                                            <p:cond delay="499"/>
                                          </p:stCondLst>
                                        </p:cTn>
                                        <p:tgtEl>
                                          <p:spTgt spid="19"/>
                                        </p:tgtEl>
                                        <p:attrNameLst>
                                          <p:attrName>style.visibility</p:attrName>
                                        </p:attrNameLst>
                                      </p:cBhvr>
                                      <p:to>
                                        <p:strVal val="hidden"/>
                                      </p:to>
                                    </p:set>
                                  </p:childTnLst>
                                </p:cTn>
                              </p:par>
                              <p:par>
                                <p:cTn id="19" presetID="10" presetClass="entr" presetSubtype="0" fill="hold" nodeType="withEffect">
                                  <p:stCondLst>
                                    <p:cond delay="0"/>
                                  </p:stCondLst>
                                  <p:childTnLst>
                                    <p:set>
                                      <p:cBhvr>
                                        <p:cTn id="20" dur="1" fill="hold">
                                          <p:stCondLst>
                                            <p:cond delay="0"/>
                                          </p:stCondLst>
                                        </p:cTn>
                                        <p:tgtEl>
                                          <p:spTgt spid="17">
                                            <p:txEl>
                                              <p:pRg st="2" end="2"/>
                                            </p:txEl>
                                          </p:spTgt>
                                        </p:tgtEl>
                                        <p:attrNameLst>
                                          <p:attrName>style.visibility</p:attrName>
                                        </p:attrNameLst>
                                      </p:cBhvr>
                                      <p:to>
                                        <p:strVal val="visible"/>
                                      </p:to>
                                    </p:set>
                                    <p:animEffect transition="in" filter="fade">
                                      <p:cBhvr>
                                        <p:cTn id="21" dur="500"/>
                                        <p:tgtEl>
                                          <p:spTgt spid="1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0"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0" indent="0">
              <a:buNone/>
            </a:pPr>
            <a:r>
              <a:rPr lang="en-US" altLang="ja-JP" sz="4000" dirty="0" smtClean="0"/>
              <a:t>Latest-per-Location</a:t>
            </a:r>
            <a:r>
              <a:rPr lang="ja-JP" altLang="en-US" sz="4000" dirty="0" smtClean="0"/>
              <a:t>において</a:t>
            </a:r>
            <a:r>
              <a:rPr lang="en-US" altLang="ja-JP" sz="4000" dirty="0" smtClean="0"/>
              <a:t/>
            </a:r>
            <a:br>
              <a:rPr lang="en-US" altLang="ja-JP" sz="4000" dirty="0" smtClean="0"/>
            </a:br>
            <a:r>
              <a:rPr lang="ja-JP" altLang="en-US" sz="4000" dirty="0" smtClean="0"/>
              <a:t>依存</a:t>
            </a:r>
            <a:r>
              <a:rPr lang="ja-JP" altLang="en-US" sz="4000" dirty="0"/>
              <a:t>関係が失われる例</a:t>
            </a:r>
            <a:endParaRPr lang="en-US" altLang="ja-JP" sz="4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16</a:t>
            </a:fld>
            <a:endParaRPr lang="en-US" altLang="ja-JP"/>
          </a:p>
        </p:txBody>
      </p:sp>
      <p:sp>
        <p:nvSpPr>
          <p:cNvPr id="5" name="正方形/長方形 4"/>
          <p:cNvSpPr/>
          <p:nvPr/>
        </p:nvSpPr>
        <p:spPr>
          <a:xfrm>
            <a:off x="805851" y="1974578"/>
            <a:ext cx="3073578" cy="38210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400" kern="0" dirty="0">
              <a:solidFill>
                <a:schemeClr val="tx1"/>
              </a:solidFill>
            </a:endParaRPr>
          </a:p>
        </p:txBody>
      </p:sp>
      <p:sp>
        <p:nvSpPr>
          <p:cNvPr id="6" name="円/楕円 5"/>
          <p:cNvSpPr/>
          <p:nvPr/>
        </p:nvSpPr>
        <p:spPr>
          <a:xfrm>
            <a:off x="1229696" y="3051645"/>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smtClean="0">
                <a:solidFill>
                  <a:schemeClr val="tx1"/>
                </a:solidFill>
              </a:rPr>
              <a:t>B</a:t>
            </a:r>
          </a:p>
          <a:p>
            <a:pPr algn="ctr"/>
            <a:r>
              <a:rPr lang="en-US" altLang="ja-JP" b="1" dirty="0" smtClean="0">
                <a:solidFill>
                  <a:schemeClr val="tx1"/>
                </a:solidFill>
              </a:rPr>
              <a:t>GE</a:t>
            </a:r>
            <a:r>
              <a:rPr lang="en-US" altLang="ja-JP" b="1" dirty="0">
                <a:solidFill>
                  <a:schemeClr val="tx1"/>
                </a:solidFill>
              </a:rPr>
              <a:t>T</a:t>
            </a:r>
            <a:endParaRPr lang="ja-JP" altLang="en-US" b="1" dirty="0">
              <a:solidFill>
                <a:schemeClr val="tx1"/>
              </a:solidFill>
            </a:endParaRPr>
          </a:p>
        </p:txBody>
      </p:sp>
      <p:sp>
        <p:nvSpPr>
          <p:cNvPr id="7" name="円/楕円 6"/>
          <p:cNvSpPr/>
          <p:nvPr/>
        </p:nvSpPr>
        <p:spPr>
          <a:xfrm>
            <a:off x="1229697" y="4103302"/>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smtClean="0">
                <a:solidFill>
                  <a:schemeClr val="tx1"/>
                </a:solidFill>
              </a:rPr>
              <a:t>D</a:t>
            </a:r>
          </a:p>
          <a:p>
            <a:pPr algn="ctr"/>
            <a:r>
              <a:rPr kumimoji="1" lang="en-US" altLang="ja-JP" b="1" dirty="0" smtClean="0">
                <a:solidFill>
                  <a:schemeClr val="tx1"/>
                </a:solidFill>
              </a:rPr>
              <a:t>PU</a:t>
            </a:r>
            <a:r>
              <a:rPr kumimoji="1" lang="en-US" altLang="ja-JP" b="1" dirty="0">
                <a:solidFill>
                  <a:schemeClr val="tx1"/>
                </a:solidFill>
              </a:rPr>
              <a:t>T</a:t>
            </a:r>
            <a:endParaRPr kumimoji="1" lang="ja-JP" altLang="en-US" dirty="0"/>
          </a:p>
        </p:txBody>
      </p:sp>
      <p:sp>
        <p:nvSpPr>
          <p:cNvPr id="8" name="円/楕円 7"/>
          <p:cNvSpPr/>
          <p:nvPr/>
        </p:nvSpPr>
        <p:spPr>
          <a:xfrm>
            <a:off x="1238277" y="5126943"/>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lang="en-US" altLang="ja-JP" b="1" dirty="0" smtClean="0">
                <a:solidFill>
                  <a:schemeClr val="tx1"/>
                </a:solidFill>
              </a:rPr>
              <a:t>E</a:t>
            </a:r>
          </a:p>
          <a:p>
            <a:pPr algn="ctr"/>
            <a:r>
              <a:rPr kumimoji="1" lang="en-US" altLang="ja-JP" b="1" dirty="0" smtClean="0">
                <a:solidFill>
                  <a:schemeClr val="tx1"/>
                </a:solidFill>
              </a:rPr>
              <a:t>GET</a:t>
            </a:r>
          </a:p>
        </p:txBody>
      </p:sp>
      <p:cxnSp>
        <p:nvCxnSpPr>
          <p:cNvPr id="9" name="直線矢印コネクタ 8"/>
          <p:cNvCxnSpPr>
            <a:stCxn id="6" idx="4"/>
            <a:endCxn id="7" idx="0"/>
          </p:cNvCxnSpPr>
          <p:nvPr/>
        </p:nvCxnSpPr>
        <p:spPr>
          <a:xfrm>
            <a:off x="1813794" y="3635845"/>
            <a:ext cx="1" cy="467457"/>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a:stCxn id="13" idx="5"/>
            <a:endCxn id="14" idx="0"/>
          </p:cNvCxnSpPr>
          <p:nvPr/>
        </p:nvCxnSpPr>
        <p:spPr>
          <a:xfrm>
            <a:off x="2226813" y="2536630"/>
            <a:ext cx="911847" cy="544457"/>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爆発 1 10"/>
          <p:cNvSpPr/>
          <p:nvPr/>
        </p:nvSpPr>
        <p:spPr>
          <a:xfrm>
            <a:off x="2134316" y="4897738"/>
            <a:ext cx="790605" cy="581251"/>
          </a:xfrm>
          <a:prstGeom prst="irregularSeal1">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矢印コネクタ 11"/>
          <p:cNvCxnSpPr>
            <a:stCxn id="13" idx="4"/>
            <a:endCxn id="6" idx="0"/>
          </p:cNvCxnSpPr>
          <p:nvPr/>
        </p:nvCxnSpPr>
        <p:spPr>
          <a:xfrm>
            <a:off x="1813794" y="2622184"/>
            <a:ext cx="0" cy="429461"/>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円/楕円 12"/>
          <p:cNvSpPr/>
          <p:nvPr/>
        </p:nvSpPr>
        <p:spPr>
          <a:xfrm>
            <a:off x="1229696" y="2037984"/>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kumimoji="1" lang="en-US" altLang="ja-JP" b="1" dirty="0" smtClean="0">
                <a:solidFill>
                  <a:schemeClr val="tx1"/>
                </a:solidFill>
              </a:rPr>
              <a:t>A</a:t>
            </a:r>
          </a:p>
          <a:p>
            <a:pPr algn="ctr"/>
            <a:r>
              <a:rPr lang="en-US" altLang="ja-JP" b="1" dirty="0" smtClean="0">
                <a:solidFill>
                  <a:schemeClr val="tx1"/>
                </a:solidFill>
              </a:rPr>
              <a:t>PU</a:t>
            </a:r>
            <a:r>
              <a:rPr lang="en-US" altLang="ja-JP" b="1" dirty="0">
                <a:solidFill>
                  <a:schemeClr val="tx1"/>
                </a:solidFill>
              </a:rPr>
              <a:t>T</a:t>
            </a:r>
            <a:endParaRPr kumimoji="1" lang="ja-JP" altLang="en-US" b="1" dirty="0">
              <a:solidFill>
                <a:schemeClr val="tx1"/>
              </a:solidFill>
            </a:endParaRPr>
          </a:p>
        </p:txBody>
      </p:sp>
      <p:sp>
        <p:nvSpPr>
          <p:cNvPr id="14" name="円/楕円 13"/>
          <p:cNvSpPr/>
          <p:nvPr/>
        </p:nvSpPr>
        <p:spPr>
          <a:xfrm>
            <a:off x="2554562" y="3081087"/>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kumimoji="1" lang="en-US" altLang="ja-JP" b="1" dirty="0" smtClean="0">
                <a:solidFill>
                  <a:schemeClr val="tx1"/>
                </a:solidFill>
              </a:rPr>
              <a:t>C</a:t>
            </a:r>
          </a:p>
          <a:p>
            <a:pPr algn="ctr"/>
            <a:r>
              <a:rPr lang="en-US" altLang="ja-JP" b="1" dirty="0" smtClean="0">
                <a:solidFill>
                  <a:schemeClr val="tx1"/>
                </a:solidFill>
              </a:rPr>
              <a:t>GET</a:t>
            </a:r>
            <a:endParaRPr kumimoji="1" lang="ja-JP" altLang="en-US" b="1" dirty="0">
              <a:solidFill>
                <a:schemeClr val="tx1"/>
              </a:solidFill>
            </a:endParaRPr>
          </a:p>
        </p:txBody>
      </p:sp>
      <p:cxnSp>
        <p:nvCxnSpPr>
          <p:cNvPr id="15" name="直線矢印コネクタ 14"/>
          <p:cNvCxnSpPr>
            <a:stCxn id="7" idx="4"/>
            <a:endCxn id="8" idx="0"/>
          </p:cNvCxnSpPr>
          <p:nvPr/>
        </p:nvCxnSpPr>
        <p:spPr>
          <a:xfrm>
            <a:off x="1813795" y="4687502"/>
            <a:ext cx="8580" cy="439441"/>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カギ線コネクタ 15"/>
          <p:cNvCxnSpPr>
            <a:stCxn id="7" idx="2"/>
            <a:endCxn id="13" idx="2"/>
          </p:cNvCxnSpPr>
          <p:nvPr/>
        </p:nvCxnSpPr>
        <p:spPr>
          <a:xfrm rot="10800000">
            <a:off x="1229697" y="2330084"/>
            <a:ext cx="1" cy="2065318"/>
          </a:xfrm>
          <a:prstGeom prst="bentConnector3">
            <a:avLst>
              <a:gd name="adj1" fmla="val 22860100000"/>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正方形/長方形 16"/>
          <p:cNvSpPr/>
          <p:nvPr/>
        </p:nvSpPr>
        <p:spPr>
          <a:xfrm>
            <a:off x="6495674" y="1878921"/>
            <a:ext cx="1864130" cy="31182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kern="0" dirty="0">
                <a:solidFill>
                  <a:schemeClr val="tx1"/>
                </a:solidFill>
              </a:rPr>
              <a:t>2</a:t>
            </a:r>
            <a:r>
              <a:rPr lang="ja-JP" altLang="en-US" sz="2000" kern="0" dirty="0" smtClean="0">
                <a:solidFill>
                  <a:schemeClr val="tx1"/>
                </a:solidFill>
              </a:rPr>
              <a:t>：</a:t>
            </a:r>
            <a:r>
              <a:rPr lang="ja-JP" altLang="en-US" sz="2000" kern="0" dirty="0">
                <a:solidFill>
                  <a:schemeClr val="tx1"/>
                </a:solidFill>
              </a:rPr>
              <a:t>命令</a:t>
            </a:r>
            <a:r>
              <a:rPr lang="en-US" altLang="ja-JP" sz="2000" kern="0" dirty="0">
                <a:solidFill>
                  <a:schemeClr val="tx1"/>
                </a:solidFill>
              </a:rPr>
              <a:t>C</a:t>
            </a:r>
          </a:p>
          <a:p>
            <a:r>
              <a:rPr lang="en-US" altLang="ja-JP" sz="2000" kern="0" dirty="0">
                <a:solidFill>
                  <a:schemeClr val="tx1"/>
                </a:solidFill>
              </a:rPr>
              <a:t>4</a:t>
            </a:r>
            <a:r>
              <a:rPr lang="ja-JP" altLang="en-US" sz="2000" kern="0" dirty="0" smtClean="0">
                <a:solidFill>
                  <a:schemeClr val="tx1"/>
                </a:solidFill>
              </a:rPr>
              <a:t>：</a:t>
            </a:r>
            <a:r>
              <a:rPr lang="ja-JP" altLang="en-US" sz="2000" kern="0" dirty="0">
                <a:solidFill>
                  <a:schemeClr val="tx1"/>
                </a:solidFill>
              </a:rPr>
              <a:t>命令</a:t>
            </a:r>
            <a:r>
              <a:rPr lang="en-US" altLang="ja-JP" sz="2000" kern="0" dirty="0">
                <a:solidFill>
                  <a:schemeClr val="tx1"/>
                </a:solidFill>
              </a:rPr>
              <a:t>A</a:t>
            </a:r>
          </a:p>
          <a:p>
            <a:r>
              <a:rPr lang="en-US" altLang="ja-JP" sz="2000" kern="0" dirty="0">
                <a:solidFill>
                  <a:schemeClr val="tx1"/>
                </a:solidFill>
              </a:rPr>
              <a:t>5</a:t>
            </a:r>
            <a:r>
              <a:rPr lang="ja-JP" altLang="en-US" sz="2000" kern="0" dirty="0" smtClean="0">
                <a:solidFill>
                  <a:schemeClr val="tx1"/>
                </a:solidFill>
              </a:rPr>
              <a:t>：</a:t>
            </a:r>
            <a:r>
              <a:rPr lang="ja-JP" altLang="en-US" sz="2000" kern="0" dirty="0">
                <a:solidFill>
                  <a:schemeClr val="tx1"/>
                </a:solidFill>
              </a:rPr>
              <a:t>命令</a:t>
            </a:r>
            <a:r>
              <a:rPr lang="en-US" altLang="ja-JP" sz="2000" kern="0" dirty="0">
                <a:solidFill>
                  <a:schemeClr val="tx1"/>
                </a:solidFill>
              </a:rPr>
              <a:t>B</a:t>
            </a:r>
          </a:p>
          <a:p>
            <a:r>
              <a:rPr lang="en-US" altLang="ja-JP" sz="2000" kern="0" dirty="0">
                <a:solidFill>
                  <a:schemeClr val="tx1"/>
                </a:solidFill>
              </a:rPr>
              <a:t>6</a:t>
            </a:r>
            <a:r>
              <a:rPr lang="ja-JP" altLang="en-US" sz="2000" kern="0" dirty="0" smtClean="0">
                <a:solidFill>
                  <a:schemeClr val="tx1"/>
                </a:solidFill>
              </a:rPr>
              <a:t>：</a:t>
            </a:r>
            <a:r>
              <a:rPr lang="ja-JP" altLang="en-US" sz="2000" kern="0" dirty="0">
                <a:solidFill>
                  <a:schemeClr val="tx1"/>
                </a:solidFill>
              </a:rPr>
              <a:t>命令</a:t>
            </a:r>
            <a:r>
              <a:rPr lang="en-US" altLang="ja-JP" sz="2000" kern="0" dirty="0">
                <a:solidFill>
                  <a:schemeClr val="tx1"/>
                </a:solidFill>
              </a:rPr>
              <a:t>D</a:t>
            </a:r>
          </a:p>
          <a:p>
            <a:r>
              <a:rPr lang="en-US" altLang="ja-JP" sz="2000" kern="0" dirty="0">
                <a:solidFill>
                  <a:schemeClr val="tx1"/>
                </a:solidFill>
              </a:rPr>
              <a:t>7</a:t>
            </a:r>
            <a:r>
              <a:rPr lang="en-US" altLang="ja-JP" sz="2000" kern="0" dirty="0" smtClean="0">
                <a:solidFill>
                  <a:schemeClr val="tx1"/>
                </a:solidFill>
              </a:rPr>
              <a:t>:</a:t>
            </a:r>
            <a:r>
              <a:rPr lang="ja-JP" altLang="en-US" sz="2000" kern="0" dirty="0">
                <a:solidFill>
                  <a:schemeClr val="tx1"/>
                </a:solidFill>
              </a:rPr>
              <a:t>命令</a:t>
            </a:r>
            <a:r>
              <a:rPr lang="en-US" altLang="ja-JP" sz="2000" kern="0" dirty="0">
                <a:solidFill>
                  <a:schemeClr val="tx1"/>
                </a:solidFill>
              </a:rPr>
              <a:t>A</a:t>
            </a:r>
          </a:p>
          <a:p>
            <a:r>
              <a:rPr lang="en-US" altLang="ja-JP" sz="2000" kern="0" dirty="0">
                <a:solidFill>
                  <a:schemeClr val="tx1"/>
                </a:solidFill>
              </a:rPr>
              <a:t>8</a:t>
            </a:r>
            <a:r>
              <a:rPr lang="en-US" altLang="ja-JP" sz="2000" kern="0" dirty="0" smtClean="0">
                <a:solidFill>
                  <a:schemeClr val="tx1"/>
                </a:solidFill>
              </a:rPr>
              <a:t>:</a:t>
            </a:r>
            <a:r>
              <a:rPr lang="ja-JP" altLang="en-US" sz="2000" kern="0" dirty="0">
                <a:solidFill>
                  <a:schemeClr val="tx1"/>
                </a:solidFill>
              </a:rPr>
              <a:t>命令</a:t>
            </a:r>
            <a:r>
              <a:rPr lang="en-US" altLang="ja-JP" sz="2000" kern="0" dirty="0">
                <a:solidFill>
                  <a:schemeClr val="tx1"/>
                </a:solidFill>
              </a:rPr>
              <a:t>B</a:t>
            </a:r>
          </a:p>
          <a:p>
            <a:r>
              <a:rPr lang="en-US" altLang="ja-JP" sz="2000" kern="0" dirty="0">
                <a:solidFill>
                  <a:schemeClr val="tx1"/>
                </a:solidFill>
              </a:rPr>
              <a:t>9</a:t>
            </a:r>
            <a:r>
              <a:rPr lang="ja-JP" altLang="en-US" sz="2000" kern="0" dirty="0" smtClean="0">
                <a:solidFill>
                  <a:schemeClr val="tx1"/>
                </a:solidFill>
              </a:rPr>
              <a:t>：</a:t>
            </a:r>
            <a:r>
              <a:rPr lang="ja-JP" altLang="en-US" sz="2000" kern="0" dirty="0">
                <a:solidFill>
                  <a:schemeClr val="tx1"/>
                </a:solidFill>
              </a:rPr>
              <a:t>命令</a:t>
            </a:r>
            <a:r>
              <a:rPr lang="en-US" altLang="ja-JP" sz="2000" kern="0" dirty="0">
                <a:solidFill>
                  <a:schemeClr val="tx1"/>
                </a:solidFill>
              </a:rPr>
              <a:t>D</a:t>
            </a:r>
          </a:p>
          <a:p>
            <a:r>
              <a:rPr lang="en-US" altLang="ja-JP" sz="2000" kern="0" dirty="0">
                <a:solidFill>
                  <a:schemeClr val="tx1"/>
                </a:solidFill>
              </a:rPr>
              <a:t>10</a:t>
            </a:r>
            <a:r>
              <a:rPr lang="ja-JP" altLang="en-US" sz="2000" kern="0" dirty="0">
                <a:solidFill>
                  <a:schemeClr val="tx1"/>
                </a:solidFill>
              </a:rPr>
              <a:t>：命令</a:t>
            </a:r>
            <a:r>
              <a:rPr lang="en-US" altLang="ja-JP" sz="2000" kern="0" dirty="0">
                <a:solidFill>
                  <a:schemeClr val="tx1"/>
                </a:solidFill>
              </a:rPr>
              <a:t>E</a:t>
            </a:r>
          </a:p>
        </p:txBody>
      </p:sp>
      <p:sp>
        <p:nvSpPr>
          <p:cNvPr id="18" name="正方形/長方形 17"/>
          <p:cNvSpPr/>
          <p:nvPr/>
        </p:nvSpPr>
        <p:spPr>
          <a:xfrm>
            <a:off x="4068680" y="1870033"/>
            <a:ext cx="1864130" cy="31182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kern="0" dirty="0" smtClean="0">
                <a:solidFill>
                  <a:schemeClr val="tx1"/>
                </a:solidFill>
              </a:rPr>
              <a:t>1</a:t>
            </a:r>
            <a:r>
              <a:rPr lang="ja-JP" altLang="en-US" sz="2000" kern="0" dirty="0" smtClean="0">
                <a:solidFill>
                  <a:schemeClr val="tx1"/>
                </a:solidFill>
              </a:rPr>
              <a:t>：命令</a:t>
            </a:r>
            <a:r>
              <a:rPr lang="en-US" altLang="ja-JP" sz="2000" kern="0" dirty="0" smtClean="0">
                <a:solidFill>
                  <a:schemeClr val="tx1"/>
                </a:solidFill>
              </a:rPr>
              <a:t>A</a:t>
            </a:r>
          </a:p>
          <a:p>
            <a:r>
              <a:rPr lang="en-US" altLang="ja-JP" sz="2000" kern="0" dirty="0">
                <a:solidFill>
                  <a:schemeClr val="tx1"/>
                </a:solidFill>
              </a:rPr>
              <a:t>2</a:t>
            </a:r>
            <a:r>
              <a:rPr lang="ja-JP" altLang="en-US" sz="2000" kern="0" dirty="0" smtClean="0">
                <a:solidFill>
                  <a:schemeClr val="tx1"/>
                </a:solidFill>
              </a:rPr>
              <a:t>：命令</a:t>
            </a:r>
            <a:r>
              <a:rPr lang="en-US" altLang="ja-JP" sz="2000" kern="0" dirty="0">
                <a:solidFill>
                  <a:schemeClr val="tx1"/>
                </a:solidFill>
              </a:rPr>
              <a:t>C</a:t>
            </a:r>
            <a:endParaRPr lang="en-US" altLang="ja-JP" sz="2000" kern="0" dirty="0" smtClean="0">
              <a:solidFill>
                <a:schemeClr val="tx1"/>
              </a:solidFill>
            </a:endParaRPr>
          </a:p>
          <a:p>
            <a:r>
              <a:rPr lang="en-US" altLang="ja-JP" sz="2000" kern="0" dirty="0">
                <a:solidFill>
                  <a:schemeClr val="tx1"/>
                </a:solidFill>
              </a:rPr>
              <a:t>3</a:t>
            </a:r>
            <a:r>
              <a:rPr lang="ja-JP" altLang="en-US" sz="2000" kern="0" dirty="0" smtClean="0">
                <a:solidFill>
                  <a:schemeClr val="tx1"/>
                </a:solidFill>
              </a:rPr>
              <a:t>：命令</a:t>
            </a:r>
            <a:r>
              <a:rPr lang="en-US" altLang="ja-JP" sz="2000" kern="0" dirty="0" smtClean="0">
                <a:solidFill>
                  <a:schemeClr val="tx1"/>
                </a:solidFill>
              </a:rPr>
              <a:t>D</a:t>
            </a:r>
          </a:p>
          <a:p>
            <a:r>
              <a:rPr lang="en-US" altLang="ja-JP" sz="2000" kern="0" dirty="0">
                <a:solidFill>
                  <a:schemeClr val="tx1"/>
                </a:solidFill>
              </a:rPr>
              <a:t>4</a:t>
            </a:r>
            <a:r>
              <a:rPr lang="ja-JP" altLang="en-US" sz="2000" kern="0" dirty="0" smtClean="0">
                <a:solidFill>
                  <a:schemeClr val="tx1"/>
                </a:solidFill>
              </a:rPr>
              <a:t>：命令</a:t>
            </a:r>
            <a:r>
              <a:rPr lang="en-US" altLang="ja-JP" sz="2000" kern="0" dirty="0">
                <a:solidFill>
                  <a:schemeClr val="tx1"/>
                </a:solidFill>
              </a:rPr>
              <a:t>A</a:t>
            </a:r>
          </a:p>
          <a:p>
            <a:r>
              <a:rPr lang="en-US" altLang="ja-JP" sz="2000" kern="0" dirty="0">
                <a:solidFill>
                  <a:schemeClr val="tx1"/>
                </a:solidFill>
              </a:rPr>
              <a:t>5</a:t>
            </a:r>
            <a:r>
              <a:rPr lang="ja-JP" altLang="en-US" sz="2000" kern="0" dirty="0" smtClean="0">
                <a:solidFill>
                  <a:schemeClr val="tx1"/>
                </a:solidFill>
              </a:rPr>
              <a:t>：命令</a:t>
            </a:r>
            <a:r>
              <a:rPr lang="en-US" altLang="ja-JP" sz="2000" kern="0" dirty="0">
                <a:solidFill>
                  <a:schemeClr val="tx1"/>
                </a:solidFill>
              </a:rPr>
              <a:t>B</a:t>
            </a:r>
            <a:endParaRPr lang="en-US" altLang="ja-JP" sz="2000" kern="0" dirty="0" smtClean="0">
              <a:solidFill>
                <a:schemeClr val="tx1"/>
              </a:solidFill>
            </a:endParaRPr>
          </a:p>
          <a:p>
            <a:r>
              <a:rPr lang="en-US" altLang="ja-JP" sz="2000" kern="0" dirty="0">
                <a:solidFill>
                  <a:schemeClr val="tx1"/>
                </a:solidFill>
              </a:rPr>
              <a:t>6</a:t>
            </a:r>
            <a:r>
              <a:rPr lang="ja-JP" altLang="en-US" sz="2000" kern="0" dirty="0" smtClean="0">
                <a:solidFill>
                  <a:schemeClr val="tx1"/>
                </a:solidFill>
              </a:rPr>
              <a:t>：命令</a:t>
            </a:r>
            <a:r>
              <a:rPr lang="en-US" altLang="ja-JP" sz="2000" kern="0" dirty="0" smtClean="0">
                <a:solidFill>
                  <a:schemeClr val="tx1"/>
                </a:solidFill>
              </a:rPr>
              <a:t>D</a:t>
            </a:r>
          </a:p>
          <a:p>
            <a:r>
              <a:rPr lang="en-US" altLang="ja-JP" sz="2000" kern="0" dirty="0">
                <a:solidFill>
                  <a:schemeClr val="tx1"/>
                </a:solidFill>
              </a:rPr>
              <a:t>7</a:t>
            </a:r>
            <a:r>
              <a:rPr lang="en-US" altLang="ja-JP" sz="2000" kern="0" dirty="0" smtClean="0">
                <a:solidFill>
                  <a:schemeClr val="tx1"/>
                </a:solidFill>
              </a:rPr>
              <a:t>:</a:t>
            </a:r>
            <a:r>
              <a:rPr lang="ja-JP" altLang="en-US" sz="2000" kern="0" dirty="0" smtClean="0">
                <a:solidFill>
                  <a:schemeClr val="tx1"/>
                </a:solidFill>
              </a:rPr>
              <a:t>命令</a:t>
            </a:r>
            <a:r>
              <a:rPr lang="en-US" altLang="ja-JP" sz="2000" kern="0" dirty="0" smtClean="0">
                <a:solidFill>
                  <a:schemeClr val="tx1"/>
                </a:solidFill>
              </a:rPr>
              <a:t>A</a:t>
            </a:r>
          </a:p>
          <a:p>
            <a:r>
              <a:rPr lang="en-US" altLang="ja-JP" sz="2000" kern="0" dirty="0">
                <a:solidFill>
                  <a:schemeClr val="tx1"/>
                </a:solidFill>
              </a:rPr>
              <a:t>8</a:t>
            </a:r>
            <a:r>
              <a:rPr lang="en-US" altLang="ja-JP" sz="2000" kern="0" dirty="0" smtClean="0">
                <a:solidFill>
                  <a:schemeClr val="tx1"/>
                </a:solidFill>
              </a:rPr>
              <a:t>:</a:t>
            </a:r>
            <a:r>
              <a:rPr lang="ja-JP" altLang="en-US" sz="2000" kern="0" dirty="0" smtClean="0">
                <a:solidFill>
                  <a:schemeClr val="tx1"/>
                </a:solidFill>
              </a:rPr>
              <a:t>命令</a:t>
            </a:r>
            <a:r>
              <a:rPr lang="en-US" altLang="ja-JP" sz="2000" kern="0" dirty="0" smtClean="0">
                <a:solidFill>
                  <a:schemeClr val="tx1"/>
                </a:solidFill>
              </a:rPr>
              <a:t>B</a:t>
            </a:r>
          </a:p>
          <a:p>
            <a:r>
              <a:rPr lang="en-US" altLang="ja-JP" sz="2000" kern="0" dirty="0">
                <a:solidFill>
                  <a:schemeClr val="tx1"/>
                </a:solidFill>
              </a:rPr>
              <a:t>9</a:t>
            </a:r>
            <a:r>
              <a:rPr lang="ja-JP" altLang="en-US" sz="2000" kern="0" dirty="0" smtClean="0">
                <a:solidFill>
                  <a:schemeClr val="tx1"/>
                </a:solidFill>
              </a:rPr>
              <a:t>：命令</a:t>
            </a:r>
            <a:r>
              <a:rPr lang="en-US" altLang="ja-JP" sz="2000" kern="0" dirty="0">
                <a:solidFill>
                  <a:schemeClr val="tx1"/>
                </a:solidFill>
              </a:rPr>
              <a:t>D</a:t>
            </a:r>
            <a:endParaRPr lang="en-US" altLang="ja-JP" sz="2000" kern="0" dirty="0" smtClean="0">
              <a:solidFill>
                <a:schemeClr val="tx1"/>
              </a:solidFill>
            </a:endParaRPr>
          </a:p>
          <a:p>
            <a:r>
              <a:rPr lang="en-US" altLang="ja-JP" sz="2000" kern="0" dirty="0" smtClean="0">
                <a:solidFill>
                  <a:schemeClr val="tx1"/>
                </a:solidFill>
              </a:rPr>
              <a:t>10</a:t>
            </a:r>
            <a:r>
              <a:rPr lang="ja-JP" altLang="en-US" sz="2000" kern="0" dirty="0" smtClean="0">
                <a:solidFill>
                  <a:schemeClr val="tx1"/>
                </a:solidFill>
              </a:rPr>
              <a:t>：命令</a:t>
            </a:r>
            <a:r>
              <a:rPr lang="en-US" altLang="ja-JP" sz="2000" kern="0" dirty="0">
                <a:solidFill>
                  <a:schemeClr val="tx1"/>
                </a:solidFill>
              </a:rPr>
              <a:t>E</a:t>
            </a:r>
          </a:p>
        </p:txBody>
      </p:sp>
      <p:sp>
        <p:nvSpPr>
          <p:cNvPr id="19" name="下矢印 18"/>
          <p:cNvSpPr/>
          <p:nvPr/>
        </p:nvSpPr>
        <p:spPr>
          <a:xfrm rot="16200000">
            <a:off x="5896119" y="3065732"/>
            <a:ext cx="643082" cy="556027"/>
          </a:xfrm>
          <a:prstGeom prst="down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6217660" y="1469889"/>
            <a:ext cx="2385235" cy="7500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kern="0" dirty="0" smtClean="0">
                <a:solidFill>
                  <a:schemeClr val="tx1"/>
                </a:solidFill>
              </a:rPr>
              <a:t>命令位置毎の最新</a:t>
            </a:r>
            <a:endParaRPr lang="en-US" altLang="ja-JP" sz="2000" kern="0" dirty="0" smtClean="0">
              <a:solidFill>
                <a:schemeClr val="tx1"/>
              </a:solidFill>
            </a:endParaRPr>
          </a:p>
          <a:p>
            <a:pPr algn="ctr"/>
            <a:r>
              <a:rPr lang="en-US" altLang="ja-JP" sz="2000" kern="0" dirty="0" smtClean="0">
                <a:solidFill>
                  <a:schemeClr val="tx1"/>
                </a:solidFill>
              </a:rPr>
              <a:t>2</a:t>
            </a:r>
            <a:r>
              <a:rPr lang="ja-JP" altLang="en-US" sz="2000" kern="0" dirty="0" smtClean="0">
                <a:solidFill>
                  <a:schemeClr val="tx1"/>
                </a:solidFill>
              </a:rPr>
              <a:t>件におけるトレース</a:t>
            </a:r>
            <a:endParaRPr lang="en-US" altLang="ja-JP" sz="2000" kern="0" dirty="0">
              <a:solidFill>
                <a:schemeClr val="tx1"/>
              </a:solidFill>
            </a:endParaRPr>
          </a:p>
        </p:txBody>
      </p:sp>
      <p:cxnSp>
        <p:nvCxnSpPr>
          <p:cNvPr id="39" name="直線矢印コネクタ 38"/>
          <p:cNvCxnSpPr>
            <a:stCxn id="14" idx="4"/>
            <a:endCxn id="7" idx="6"/>
          </p:cNvCxnSpPr>
          <p:nvPr/>
        </p:nvCxnSpPr>
        <p:spPr>
          <a:xfrm flipH="1">
            <a:off x="2397892" y="3665287"/>
            <a:ext cx="740768" cy="730115"/>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コンテンツ プレースホルダー 2"/>
          <p:cNvSpPr txBox="1">
            <a:spLocks/>
          </p:cNvSpPr>
          <p:nvPr/>
        </p:nvSpPr>
        <p:spPr bwMode="auto">
          <a:xfrm>
            <a:off x="6495675" y="5009577"/>
            <a:ext cx="1615054" cy="129914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smtClean="0"/>
              <a:t>失われた</a:t>
            </a:r>
            <a:r>
              <a:rPr lang="en-US" altLang="ja-JP" sz="2400" kern="0" dirty="0"/>
              <a:t/>
            </a:r>
            <a:br>
              <a:rPr lang="en-US" altLang="ja-JP" sz="2400" kern="0" dirty="0"/>
            </a:br>
            <a:r>
              <a:rPr lang="ja-JP" altLang="en-US" sz="2400" kern="0" dirty="0" smtClean="0"/>
              <a:t>依存関係</a:t>
            </a:r>
            <a:r>
              <a:rPr lang="en-US" altLang="ja-JP" sz="2400" kern="0" dirty="0" smtClean="0"/>
              <a:t/>
            </a:r>
            <a:br>
              <a:rPr lang="en-US" altLang="ja-JP" sz="2400" kern="0" dirty="0" smtClean="0"/>
            </a:br>
            <a:r>
              <a:rPr lang="en-US" altLang="ja-JP" sz="2400" kern="0" dirty="0" smtClean="0"/>
              <a:t>A</a:t>
            </a:r>
            <a:r>
              <a:rPr lang="ja-JP" altLang="en-US" sz="2400" kern="0" dirty="0" smtClean="0"/>
              <a:t>→</a:t>
            </a:r>
            <a:r>
              <a:rPr lang="en-US" altLang="ja-JP" sz="2400" kern="0" dirty="0" smtClean="0"/>
              <a:t>C</a:t>
            </a:r>
          </a:p>
        </p:txBody>
      </p:sp>
      <p:sp>
        <p:nvSpPr>
          <p:cNvPr id="23" name="コンテンツ プレースホルダー 2"/>
          <p:cNvSpPr txBox="1">
            <a:spLocks/>
          </p:cNvSpPr>
          <p:nvPr/>
        </p:nvSpPr>
        <p:spPr bwMode="auto">
          <a:xfrm>
            <a:off x="4064324" y="5009578"/>
            <a:ext cx="1829158" cy="16279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smtClean="0"/>
              <a:t>得られる</a:t>
            </a:r>
            <a:r>
              <a:rPr lang="en-US" altLang="ja-JP" sz="2400" kern="0" dirty="0" smtClean="0"/>
              <a:t/>
            </a:r>
            <a:br>
              <a:rPr lang="en-US" altLang="ja-JP" sz="2400" kern="0" dirty="0" smtClean="0"/>
            </a:br>
            <a:r>
              <a:rPr lang="ja-JP" altLang="en-US" sz="2400" kern="0" dirty="0" smtClean="0"/>
              <a:t>依存関係</a:t>
            </a:r>
            <a:endParaRPr lang="en-US" altLang="ja-JP" sz="2400" kern="0" dirty="0" smtClean="0"/>
          </a:p>
          <a:p>
            <a:pPr marL="0" indent="0">
              <a:buFontTx/>
              <a:buNone/>
            </a:pPr>
            <a:r>
              <a:rPr lang="en-US" altLang="ja-JP" sz="2400" kern="0" dirty="0" smtClean="0"/>
              <a:t>A</a:t>
            </a:r>
            <a:r>
              <a:rPr lang="ja-JP" altLang="en-US" sz="2400" kern="0" dirty="0" smtClean="0"/>
              <a:t>→</a:t>
            </a:r>
            <a:r>
              <a:rPr lang="en-US" altLang="ja-JP" sz="2400" kern="0" dirty="0" smtClean="0"/>
              <a:t>B D</a:t>
            </a:r>
            <a:r>
              <a:rPr lang="ja-JP" altLang="en-US" sz="2400" kern="0" dirty="0" smtClean="0"/>
              <a:t>→</a:t>
            </a:r>
            <a:r>
              <a:rPr lang="en-US" altLang="ja-JP" sz="2400" kern="0" dirty="0" smtClean="0"/>
              <a:t>E</a:t>
            </a:r>
          </a:p>
          <a:p>
            <a:pPr marL="0" indent="0">
              <a:buFontTx/>
              <a:buNone/>
            </a:pPr>
            <a:r>
              <a:rPr lang="en-US" altLang="ja-JP" sz="2400" kern="0" dirty="0" smtClean="0"/>
              <a:t>A</a:t>
            </a:r>
            <a:r>
              <a:rPr lang="ja-JP" altLang="en-US" sz="2400" kern="0" dirty="0" smtClean="0"/>
              <a:t>→</a:t>
            </a:r>
            <a:r>
              <a:rPr lang="en-US" altLang="ja-JP" sz="2400" kern="0" dirty="0" smtClean="0"/>
              <a:t>C </a:t>
            </a:r>
          </a:p>
        </p:txBody>
      </p:sp>
      <p:sp>
        <p:nvSpPr>
          <p:cNvPr id="24" name="正方形/長方形 23"/>
          <p:cNvSpPr/>
          <p:nvPr/>
        </p:nvSpPr>
        <p:spPr>
          <a:xfrm>
            <a:off x="4069081" y="1878920"/>
            <a:ext cx="1255012" cy="65770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4068680" y="2808859"/>
            <a:ext cx="1255012" cy="33667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4068680" y="3701793"/>
            <a:ext cx="1255012" cy="33667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6488838" y="2517508"/>
            <a:ext cx="1255012" cy="33667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6495674" y="3446410"/>
            <a:ext cx="1255012" cy="33667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29862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fade">
                                      <p:cBhvr>
                                        <p:cTn id="10" dur="500"/>
                                        <p:tgtEl>
                                          <p:spTgt spid="1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animEffect transition="in" filter="fade">
                                      <p:cBhvr>
                                        <p:cTn id="13" dur="500"/>
                                        <p:tgtEl>
                                          <p:spTgt spid="20"/>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4"/>
                                        </p:tgtEl>
                                        <p:attrNameLst>
                                          <p:attrName>style.visibility</p:attrName>
                                        </p:attrNameLst>
                                      </p:cBhvr>
                                      <p:to>
                                        <p:strVal val="visible"/>
                                      </p:to>
                                    </p:set>
                                    <p:animEffect transition="in" filter="fade">
                                      <p:cBhvr>
                                        <p:cTn id="18" dur="500"/>
                                        <p:tgtEl>
                                          <p:spTgt spid="24"/>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5"/>
                                        </p:tgtEl>
                                        <p:attrNameLst>
                                          <p:attrName>style.visibility</p:attrName>
                                        </p:attrNameLst>
                                      </p:cBhvr>
                                      <p:to>
                                        <p:strVal val="visible"/>
                                      </p:to>
                                    </p:set>
                                    <p:animEffect transition="in" filter="fade">
                                      <p:cBhvr>
                                        <p:cTn id="21" dur="500"/>
                                        <p:tgtEl>
                                          <p:spTgt spid="25"/>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6"/>
                                        </p:tgtEl>
                                        <p:attrNameLst>
                                          <p:attrName>style.visibility</p:attrName>
                                        </p:attrNameLst>
                                      </p:cBhvr>
                                      <p:to>
                                        <p:strVal val="visible"/>
                                      </p:to>
                                    </p:set>
                                    <p:animEffect transition="in" filter="fade">
                                      <p:cBhvr>
                                        <p:cTn id="24" dur="500"/>
                                        <p:tgtEl>
                                          <p:spTgt spid="26"/>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animEffect transition="in" filter="fade">
                                      <p:cBhvr>
                                        <p:cTn id="29" dur="500"/>
                                        <p:tgtEl>
                                          <p:spTgt spid="27"/>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fade">
                                      <p:cBhvr>
                                        <p:cTn id="32" dur="500"/>
                                        <p:tgtEl>
                                          <p:spTgt spid="2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3"/>
                                        </p:tgtEl>
                                        <p:attrNameLst>
                                          <p:attrName>style.visibility</p:attrName>
                                        </p:attrNameLst>
                                      </p:cBhvr>
                                      <p:to>
                                        <p:strVal val="visible"/>
                                      </p:to>
                                    </p:set>
                                    <p:animEffect transition="in" filter="fade">
                                      <p:cBhvr>
                                        <p:cTn id="37"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animBg="1"/>
      <p:bldP spid="20" grpId="0" animBg="1"/>
      <p:bldP spid="43" grpId="0"/>
      <p:bldP spid="24" grpId="0" animBg="1"/>
      <p:bldP spid="25" grpId="0" animBg="1"/>
      <p:bldP spid="26" grpId="0" animBg="1"/>
      <p:bldP spid="27" grpId="0" animBg="1"/>
      <p:bldP spid="2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調査１：適合率・再現率の結果</a:t>
            </a:r>
            <a:r>
              <a:rPr lang="en-US" altLang="ja-JP" sz="4000" dirty="0" smtClean="0"/>
              <a:t>(1/2)</a:t>
            </a:r>
            <a:endParaRPr lang="en-US" altLang="ja-JP" sz="4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17</a:t>
            </a:fld>
            <a:endParaRPr lang="en-US" altLang="ja-JP"/>
          </a:p>
        </p:txBody>
      </p:sp>
      <p:sp>
        <p:nvSpPr>
          <p:cNvPr id="10" name="コンテンツ プレースホルダー 2"/>
          <p:cNvSpPr txBox="1">
            <a:spLocks/>
          </p:cNvSpPr>
          <p:nvPr/>
        </p:nvSpPr>
        <p:spPr bwMode="auto">
          <a:xfrm>
            <a:off x="542789" y="5756368"/>
            <a:ext cx="8388404" cy="92215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en-US" altLang="ja-JP" sz="2800" dirty="0" smtClean="0"/>
              <a:t>Latest-per-Location</a:t>
            </a:r>
            <a:r>
              <a:rPr lang="ja-JP" altLang="en-US" sz="2800" dirty="0" smtClean="0"/>
              <a:t>の手法</a:t>
            </a:r>
            <a:r>
              <a:rPr lang="ja-JP" altLang="en-US" sz="2800" kern="0" dirty="0" smtClean="0"/>
              <a:t>において良い結果を</a:t>
            </a:r>
            <a:r>
              <a:rPr lang="ja-JP" altLang="en-US" sz="2800" kern="0" dirty="0"/>
              <a:t>示</a:t>
            </a:r>
            <a:r>
              <a:rPr lang="ja-JP" altLang="en-US" sz="2800" kern="0" dirty="0" smtClean="0"/>
              <a:t>した</a:t>
            </a:r>
            <a:endParaRPr lang="en-US" altLang="ja-JP" sz="2800" kern="0" dirty="0" smtClean="0"/>
          </a:p>
        </p:txBody>
      </p:sp>
      <p:graphicFrame>
        <p:nvGraphicFramePr>
          <p:cNvPr id="7" name="表 6"/>
          <p:cNvGraphicFramePr>
            <a:graphicFrameLocks noGrp="1"/>
          </p:cNvGraphicFramePr>
          <p:nvPr>
            <p:extLst>
              <p:ext uri="{D42A27DB-BD31-4B8C-83A1-F6EECF244321}">
                <p14:modId xmlns:p14="http://schemas.microsoft.com/office/powerpoint/2010/main" val="43656705"/>
              </p:ext>
            </p:extLst>
          </p:nvPr>
        </p:nvGraphicFramePr>
        <p:xfrm>
          <a:off x="201692" y="1811104"/>
          <a:ext cx="8729502" cy="3778383"/>
        </p:xfrm>
        <a:graphic>
          <a:graphicData uri="http://schemas.openxmlformats.org/drawingml/2006/table">
            <a:tbl>
              <a:tblPr firstRow="1" bandRow="1">
                <a:tableStyleId>{5C22544A-7EE6-4342-B048-85BDC9FD1C3A}</a:tableStyleId>
              </a:tblPr>
              <a:tblGrid>
                <a:gridCol w="1604940"/>
                <a:gridCol w="1187427"/>
                <a:gridCol w="1187427"/>
                <a:gridCol w="1187427"/>
                <a:gridCol w="1187427"/>
                <a:gridCol w="1187427"/>
                <a:gridCol w="1187427"/>
              </a:tblGrid>
              <a:tr h="505646">
                <a:tc>
                  <a:txBody>
                    <a:bodyPr/>
                    <a:lstStyle/>
                    <a:p>
                      <a:pPr algn="l" fontAlgn="b"/>
                      <a:endPar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12987" marR="12987" marT="12987" marB="0" anchor="b"/>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dirty="0" smtClean="0">
                          <a:solidFill>
                            <a:schemeClr val="tx1"/>
                          </a:solidFill>
                          <a:effectLst/>
                          <a:latin typeface="+mn-ea"/>
                          <a:ea typeface="+mn-ea"/>
                          <a:cs typeface="+mn-cs"/>
                        </a:rPr>
                        <a:t>Latest</a:t>
                      </a:r>
                      <a:r>
                        <a:rPr kumimoji="1" lang="ja-JP" altLang="en-US" sz="2400" b="0" i="0" u="none" strike="noStrike" kern="1200" dirty="0" err="1" smtClean="0">
                          <a:solidFill>
                            <a:schemeClr val="tx1"/>
                          </a:solidFill>
                          <a:effectLst/>
                          <a:latin typeface="+mn-ea"/>
                          <a:ea typeface="+mn-ea"/>
                          <a:cs typeface="+mn-cs"/>
                        </a:rPr>
                        <a:t>ｰ</a:t>
                      </a:r>
                      <a:r>
                        <a:rPr kumimoji="1" lang="en-US" altLang="ja-JP" sz="2400" b="0" i="0" u="none" strike="noStrike" kern="1200" dirty="0" smtClean="0">
                          <a:solidFill>
                            <a:schemeClr val="tx1"/>
                          </a:solidFill>
                          <a:effectLst/>
                          <a:latin typeface="+mn-ea"/>
                          <a:ea typeface="+mn-ea"/>
                          <a:cs typeface="+mn-cs"/>
                        </a:rPr>
                        <a:t>per</a:t>
                      </a:r>
                      <a:r>
                        <a:rPr kumimoji="1" lang="ja-JP" altLang="en-US" sz="2400" b="0" i="0" u="none" strike="noStrike" kern="1200" dirty="0" err="1" smtClean="0">
                          <a:solidFill>
                            <a:schemeClr val="tx1"/>
                          </a:solidFill>
                          <a:effectLst/>
                          <a:latin typeface="+mn-ea"/>
                          <a:ea typeface="+mn-ea"/>
                          <a:cs typeface="+mn-cs"/>
                        </a:rPr>
                        <a:t>ｰ</a:t>
                      </a:r>
                      <a:r>
                        <a:rPr kumimoji="1" lang="en-US" altLang="ja-JP" sz="2400" b="0" i="0" u="none" strike="noStrike" kern="1200" dirty="0" smtClean="0">
                          <a:solidFill>
                            <a:schemeClr val="tx1"/>
                          </a:solidFill>
                          <a:effectLst/>
                          <a:latin typeface="+mn-ea"/>
                          <a:ea typeface="+mn-ea"/>
                          <a:cs typeface="+mn-cs"/>
                        </a:rPr>
                        <a:t>Location</a:t>
                      </a:r>
                      <a:endParaRPr kumimoji="1" lang="ja-JP" altLang="ja-JP" sz="2400" b="0" i="0" u="none" strike="noStrike" kern="1200" dirty="0" smtClean="0">
                        <a:solidFill>
                          <a:schemeClr val="tx1"/>
                        </a:solidFill>
                        <a:effectLst/>
                        <a:latin typeface="+mn-ea"/>
                        <a:ea typeface="+mn-ea"/>
                        <a:cs typeface="+mn-cs"/>
                      </a:endParaRPr>
                    </a:p>
                  </a:txBody>
                  <a:tcPr marL="12987" marR="12987" marT="12987" marB="0" anchor="b"/>
                </a:tc>
                <a:tc hMerge="1">
                  <a:txBody>
                    <a:bodyPr/>
                    <a:lstStyle/>
                    <a:p>
                      <a:endParaRPr kumimoji="1" lang="ja-JP" altLang="en-US" dirty="0"/>
                    </a:p>
                  </a:txBody>
                  <a:tcPr/>
                </a:tc>
                <a:tc hMerge="1">
                  <a:txBody>
                    <a:bodyPr/>
                    <a:lstStyle/>
                    <a:p>
                      <a:pPr algn="dist" fontAlgn="b"/>
                      <a:endPar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12987" marR="12987" marT="12987" marB="0" anchor="b"/>
                </a:tc>
                <a:tc gridSpan="3">
                  <a:txBody>
                    <a:bodyPr/>
                    <a:lstStyle/>
                    <a:p>
                      <a:pPr algn="ctr" fontAlgn="b"/>
                      <a:r>
                        <a:rPr lang="en-US" sz="2400" b="0" i="0" u="none" strike="noStrike" dirty="0">
                          <a:solidFill>
                            <a:srgbClr val="000000"/>
                          </a:solidFill>
                          <a:effectLst/>
                          <a:latin typeface="+mn-ea"/>
                          <a:ea typeface="+mn-ea"/>
                        </a:rPr>
                        <a:t>Latest-All</a:t>
                      </a:r>
                    </a:p>
                  </a:txBody>
                  <a:tcPr marL="12987" marR="12987" marT="12987" marB="0" anchor="b"/>
                </a:tc>
                <a:tc hMerge="1">
                  <a:txBody>
                    <a:bodyPr/>
                    <a:lstStyle/>
                    <a:p>
                      <a:pPr algn="l" fontAlgn="b"/>
                      <a:endPar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12987" marR="12987" marT="12987" marB="0" anchor="b"/>
                </a:tc>
                <a:tc hMerge="1">
                  <a:txBody>
                    <a:bodyPr/>
                    <a:lstStyle/>
                    <a:p>
                      <a:pPr algn="l" fontAlgn="b"/>
                      <a:endParaRPr lang="ja-JP" altLang="en-US"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12987" marR="12987" marT="12987" marB="0" anchor="b"/>
                </a:tc>
              </a:tr>
              <a:tr h="505646">
                <a:tc>
                  <a:txBody>
                    <a:bodyPr/>
                    <a:lstStyle/>
                    <a:p>
                      <a:pPr algn="ctr" fontAlgn="b"/>
                      <a:r>
                        <a:rPr lang="ja-JP" altLang="en-US" sz="24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命令毎の</a:t>
                      </a:r>
                      <a:r>
                        <a:rPr lang="en-US" altLang="ja-JP" sz="24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r>
                      <a:br>
                        <a:rPr lang="en-US" altLang="ja-JP" sz="24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br>
                      <a:r>
                        <a:rPr lang="ja-JP" altLang="en-US" sz="24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記録数</a:t>
                      </a:r>
                      <a:endPar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12987" marR="12987" marT="12987" marB="0" anchor="b"/>
                </a:tc>
                <a:tc>
                  <a:txBody>
                    <a:bodyPr/>
                    <a:lstStyle/>
                    <a:p>
                      <a:pPr algn="ctr" fontAlgn="b"/>
                      <a:r>
                        <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rPr>
                        <a:t>適合率</a:t>
                      </a:r>
                    </a:p>
                  </a:txBody>
                  <a:tcPr marL="12987" marR="12987" marT="12987" marB="0" anchor="b"/>
                </a:tc>
                <a:tc>
                  <a:txBody>
                    <a:bodyPr/>
                    <a:lstStyle/>
                    <a:p>
                      <a:pPr algn="ctr" fontAlgn="b"/>
                      <a:r>
                        <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rPr>
                        <a:t>再現率</a:t>
                      </a:r>
                    </a:p>
                  </a:txBody>
                  <a:tcPr marL="12987" marR="12987" marT="12987" marB="0" anchor="b"/>
                </a:tc>
                <a:tc>
                  <a:txBody>
                    <a:bodyPr/>
                    <a:lstStyle/>
                    <a:p>
                      <a:pPr algn="ctr" fontAlgn="b"/>
                      <a:r>
                        <a:rPr 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rPr>
                        <a:t>F</a:t>
                      </a:r>
                      <a:r>
                        <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rPr>
                        <a:t>値</a:t>
                      </a:r>
                    </a:p>
                  </a:txBody>
                  <a:tcPr marL="12987" marR="12987" marT="12987" marB="0" anchor="b"/>
                </a:tc>
                <a:tc>
                  <a:txBody>
                    <a:bodyPr/>
                    <a:lstStyle/>
                    <a:p>
                      <a:pPr algn="ctr" fontAlgn="b"/>
                      <a:r>
                        <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rPr>
                        <a:t>適合率</a:t>
                      </a:r>
                    </a:p>
                  </a:txBody>
                  <a:tcPr marL="12987" marR="12987" marT="12987" marB="0" anchor="b"/>
                </a:tc>
                <a:tc>
                  <a:txBody>
                    <a:bodyPr/>
                    <a:lstStyle/>
                    <a:p>
                      <a:pPr algn="ctr" fontAlgn="b"/>
                      <a:r>
                        <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rPr>
                        <a:t>再現率</a:t>
                      </a:r>
                    </a:p>
                  </a:txBody>
                  <a:tcPr marL="12987" marR="12987" marT="12987" marB="0" anchor="b"/>
                </a:tc>
                <a:tc>
                  <a:txBody>
                    <a:bodyPr/>
                    <a:lstStyle/>
                    <a:p>
                      <a:pPr algn="ctr" fontAlgn="b"/>
                      <a:r>
                        <a:rPr 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rPr>
                        <a:t>F</a:t>
                      </a:r>
                      <a:r>
                        <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rPr>
                        <a:t>値</a:t>
                      </a:r>
                    </a:p>
                  </a:txBody>
                  <a:tcPr marL="12987" marR="12987" marT="12987" marB="0" anchor="b"/>
                </a:tc>
              </a:tr>
              <a:tr h="505646">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16</a:t>
                      </a:r>
                    </a:p>
                  </a:txBody>
                  <a:tcPr marL="12987" marR="12987" marT="12987" marB="0" anchor="b"/>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92.3%</a:t>
                      </a:r>
                    </a:p>
                  </a:txBody>
                  <a:tcPr marL="12987" marR="12987" marT="12987" marB="0" anchor="b"/>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77.0%</a:t>
                      </a:r>
                    </a:p>
                  </a:txBody>
                  <a:tcPr marL="12987" marR="12987" marT="12987" marB="0" anchor="b"/>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83.9%</a:t>
                      </a:r>
                    </a:p>
                  </a:txBody>
                  <a:tcPr marL="12987" marR="12987" marT="12987"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99.8%</a:t>
                      </a:r>
                    </a:p>
                  </a:txBody>
                  <a:tcPr marL="12987" marR="12987" marT="12987"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4.6%</a:t>
                      </a:r>
                    </a:p>
                  </a:txBody>
                  <a:tcPr marL="12987" marR="12987" marT="12987"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8.9%</a:t>
                      </a:r>
                    </a:p>
                  </a:txBody>
                  <a:tcPr marL="12987" marR="12987" marT="12987" marB="0" anchor="b"/>
                </a:tc>
              </a:tr>
              <a:tr h="505646">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32</a:t>
                      </a:r>
                    </a:p>
                  </a:txBody>
                  <a:tcPr marL="12987" marR="12987" marT="12987" marB="0" anchor="b"/>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91.8%</a:t>
                      </a:r>
                    </a:p>
                  </a:txBody>
                  <a:tcPr marL="12987" marR="12987" marT="12987" marB="0" anchor="b"/>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80.1%</a:t>
                      </a:r>
                    </a:p>
                  </a:txBody>
                  <a:tcPr marL="12987" marR="12987" marT="12987" marB="0" anchor="b"/>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85.5%</a:t>
                      </a:r>
                    </a:p>
                  </a:txBody>
                  <a:tcPr marL="12987" marR="12987" marT="12987"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99.3%</a:t>
                      </a:r>
                    </a:p>
                  </a:txBody>
                  <a:tcPr marL="12987" marR="12987" marT="12987"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5.3%</a:t>
                      </a:r>
                    </a:p>
                  </a:txBody>
                  <a:tcPr marL="12987" marR="12987" marT="12987" marB="0" anchor="b"/>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10.0%</a:t>
                      </a:r>
                    </a:p>
                  </a:txBody>
                  <a:tcPr marL="12987" marR="12987" marT="12987" marB="0" anchor="b"/>
                </a:tc>
              </a:tr>
              <a:tr h="505646">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64</a:t>
                      </a:r>
                    </a:p>
                  </a:txBody>
                  <a:tcPr marL="12987" marR="12987" marT="12987" marB="0" anchor="b"/>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91.3%</a:t>
                      </a:r>
                    </a:p>
                  </a:txBody>
                  <a:tcPr marL="12987" marR="12987" marT="12987"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83.2%</a:t>
                      </a:r>
                    </a:p>
                  </a:txBody>
                  <a:tcPr marL="12987" marR="12987" marT="12987"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87.1%</a:t>
                      </a:r>
                    </a:p>
                  </a:txBody>
                  <a:tcPr marL="12987" marR="12987" marT="12987" marB="0" anchor="b"/>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97.6%</a:t>
                      </a:r>
                    </a:p>
                  </a:txBody>
                  <a:tcPr marL="12987" marR="12987" marT="12987"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6.5%</a:t>
                      </a:r>
                    </a:p>
                  </a:txBody>
                  <a:tcPr marL="12987" marR="12987" marT="12987"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12.2%</a:t>
                      </a:r>
                    </a:p>
                  </a:txBody>
                  <a:tcPr marL="12987" marR="12987" marT="12987" marB="0" anchor="b"/>
                </a:tc>
              </a:tr>
              <a:tr h="505646">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128</a:t>
                      </a:r>
                    </a:p>
                  </a:txBody>
                  <a:tcPr marL="12987" marR="12987" marT="12987"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90.8%</a:t>
                      </a:r>
                    </a:p>
                  </a:txBody>
                  <a:tcPr marL="12987" marR="12987" marT="12987" marB="0" anchor="b"/>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85.6%</a:t>
                      </a:r>
                    </a:p>
                  </a:txBody>
                  <a:tcPr marL="12987" marR="12987" marT="12987"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88.1%</a:t>
                      </a:r>
                    </a:p>
                  </a:txBody>
                  <a:tcPr marL="12987" marR="12987" marT="12987"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99.2%</a:t>
                      </a:r>
                    </a:p>
                  </a:txBody>
                  <a:tcPr marL="12987" marR="12987" marT="12987"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8.1%</a:t>
                      </a:r>
                    </a:p>
                  </a:txBody>
                  <a:tcPr marL="12987" marR="12987" marT="12987"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15.0%</a:t>
                      </a:r>
                    </a:p>
                  </a:txBody>
                  <a:tcPr marL="12987" marR="12987" marT="12987" marB="0" anchor="b"/>
                </a:tc>
              </a:tr>
              <a:tr h="505646">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256</a:t>
                      </a:r>
                    </a:p>
                  </a:txBody>
                  <a:tcPr marL="12987" marR="12987" marT="12987" marB="0" anchor="b"/>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90.2%</a:t>
                      </a:r>
                    </a:p>
                  </a:txBody>
                  <a:tcPr marL="12987" marR="12987" marT="12987" marB="0" anchor="b"/>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87.9%</a:t>
                      </a:r>
                    </a:p>
                  </a:txBody>
                  <a:tcPr marL="12987" marR="12987" marT="12987"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89.0%</a:t>
                      </a:r>
                    </a:p>
                  </a:txBody>
                  <a:tcPr marL="12987" marR="12987" marT="12987" marB="0" anchor="b"/>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98.9%</a:t>
                      </a:r>
                    </a:p>
                  </a:txBody>
                  <a:tcPr marL="12987" marR="12987" marT="12987" marB="0" anchor="b"/>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8.5%</a:t>
                      </a:r>
                    </a:p>
                  </a:txBody>
                  <a:tcPr marL="12987" marR="12987" marT="12987" marB="0" anchor="b"/>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15.6%</a:t>
                      </a:r>
                    </a:p>
                  </a:txBody>
                  <a:tcPr marL="12987" marR="12987" marT="12987" marB="0" anchor="b"/>
                </a:tc>
              </a:tr>
            </a:tbl>
          </a:graphicData>
        </a:graphic>
      </p:graphicFrame>
      <p:sp>
        <p:nvSpPr>
          <p:cNvPr id="9" name="正方形/長方形 8"/>
          <p:cNvSpPr/>
          <p:nvPr/>
        </p:nvSpPr>
        <p:spPr>
          <a:xfrm>
            <a:off x="1803399" y="2552716"/>
            <a:ext cx="1206500" cy="302407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5367296" y="2552700"/>
            <a:ext cx="1206500" cy="302407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3009899" y="2552715"/>
            <a:ext cx="1206500" cy="302407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6573796" y="2552714"/>
            <a:ext cx="1206500" cy="302407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4216399" y="2552712"/>
            <a:ext cx="1150897" cy="302407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7780296" y="2552711"/>
            <a:ext cx="1150897" cy="302407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91354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500"/>
                                        <p:tgtEl>
                                          <p:spTgt spid="14"/>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fade">
                                      <p:cBhvr>
                                        <p:cTn id="18" dur="500"/>
                                        <p:tgtEl>
                                          <p:spTgt spid="15"/>
                                        </p:tgtEl>
                                      </p:cBhvr>
                                    </p:animEffect>
                                  </p:childTnLst>
                                </p:cTn>
                              </p:par>
                              <p:par>
                                <p:cTn id="19" presetID="10" presetClass="exit" presetSubtype="0" fill="hold" grpId="1" nodeType="withEffect">
                                  <p:stCondLst>
                                    <p:cond delay="0"/>
                                  </p:stCondLst>
                                  <p:childTnLst>
                                    <p:animEffect transition="out" filter="fade">
                                      <p:cBhvr>
                                        <p:cTn id="20" dur="500"/>
                                        <p:tgtEl>
                                          <p:spTgt spid="9"/>
                                        </p:tgtEl>
                                      </p:cBhvr>
                                    </p:animEffect>
                                    <p:set>
                                      <p:cBhvr>
                                        <p:cTn id="21" dur="1" fill="hold">
                                          <p:stCondLst>
                                            <p:cond delay="499"/>
                                          </p:stCondLst>
                                        </p:cTn>
                                        <p:tgtEl>
                                          <p:spTgt spid="9"/>
                                        </p:tgtEl>
                                        <p:attrNameLst>
                                          <p:attrName>style.visibility</p:attrName>
                                        </p:attrNameLst>
                                      </p:cBhvr>
                                      <p:to>
                                        <p:strVal val="hidden"/>
                                      </p:to>
                                    </p:set>
                                  </p:childTnLst>
                                </p:cTn>
                              </p:par>
                              <p:par>
                                <p:cTn id="22" presetID="10" presetClass="exit" presetSubtype="0" fill="hold" grpId="1" nodeType="withEffect">
                                  <p:stCondLst>
                                    <p:cond delay="0"/>
                                  </p:stCondLst>
                                  <p:childTnLst>
                                    <p:animEffect transition="out" filter="fade">
                                      <p:cBhvr>
                                        <p:cTn id="23" dur="500"/>
                                        <p:tgtEl>
                                          <p:spTgt spid="13"/>
                                        </p:tgtEl>
                                      </p:cBhvr>
                                    </p:animEffect>
                                    <p:set>
                                      <p:cBhvr>
                                        <p:cTn id="24" dur="1" fill="hold">
                                          <p:stCondLst>
                                            <p:cond delay="499"/>
                                          </p:stCondLst>
                                        </p:cTn>
                                        <p:tgtEl>
                                          <p:spTgt spid="13"/>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fade">
                                      <p:cBhvr>
                                        <p:cTn id="29" dur="500"/>
                                        <p:tgtEl>
                                          <p:spTgt spid="16"/>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fade">
                                      <p:cBhvr>
                                        <p:cTn id="32" dur="500"/>
                                        <p:tgtEl>
                                          <p:spTgt spid="17"/>
                                        </p:tgtEl>
                                      </p:cBhvr>
                                    </p:animEffect>
                                  </p:childTnLst>
                                </p:cTn>
                              </p:par>
                              <p:par>
                                <p:cTn id="33" presetID="10" presetClass="exit" presetSubtype="0" fill="hold" grpId="1" nodeType="withEffect">
                                  <p:stCondLst>
                                    <p:cond delay="0"/>
                                  </p:stCondLst>
                                  <p:childTnLst>
                                    <p:animEffect transition="out" filter="fade">
                                      <p:cBhvr>
                                        <p:cTn id="34" dur="500"/>
                                        <p:tgtEl>
                                          <p:spTgt spid="14"/>
                                        </p:tgtEl>
                                      </p:cBhvr>
                                    </p:animEffect>
                                    <p:set>
                                      <p:cBhvr>
                                        <p:cTn id="35" dur="1" fill="hold">
                                          <p:stCondLst>
                                            <p:cond delay="499"/>
                                          </p:stCondLst>
                                        </p:cTn>
                                        <p:tgtEl>
                                          <p:spTgt spid="14"/>
                                        </p:tgtEl>
                                        <p:attrNameLst>
                                          <p:attrName>style.visibility</p:attrName>
                                        </p:attrNameLst>
                                      </p:cBhvr>
                                      <p:to>
                                        <p:strVal val="hidden"/>
                                      </p:to>
                                    </p:set>
                                  </p:childTnLst>
                                </p:cTn>
                              </p:par>
                              <p:par>
                                <p:cTn id="36" presetID="10" presetClass="exit" presetSubtype="0" fill="hold" grpId="1" nodeType="withEffect">
                                  <p:stCondLst>
                                    <p:cond delay="0"/>
                                  </p:stCondLst>
                                  <p:childTnLst>
                                    <p:animEffect transition="out" filter="fade">
                                      <p:cBhvr>
                                        <p:cTn id="37" dur="500"/>
                                        <p:tgtEl>
                                          <p:spTgt spid="15"/>
                                        </p:tgtEl>
                                      </p:cBhvr>
                                    </p:animEffect>
                                    <p:set>
                                      <p:cBhvr>
                                        <p:cTn id="38" dur="1" fill="hold">
                                          <p:stCondLst>
                                            <p:cond delay="499"/>
                                          </p:stCondLst>
                                        </p:cTn>
                                        <p:tgtEl>
                                          <p:spTgt spid="15"/>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10">
                                            <p:txEl>
                                              <p:pRg st="0" end="0"/>
                                            </p:txEl>
                                          </p:spTgt>
                                        </p:tgtEl>
                                        <p:attrNameLst>
                                          <p:attrName>style.visibility</p:attrName>
                                        </p:attrNameLst>
                                      </p:cBhvr>
                                      <p:to>
                                        <p:strVal val="visible"/>
                                      </p:to>
                                    </p:set>
                                    <p:animEffect transition="in" filter="fade">
                                      <p:cBhvr>
                                        <p:cTn id="43"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3" grpId="0" animBg="1"/>
      <p:bldP spid="13" grpId="1" animBg="1"/>
      <p:bldP spid="14" grpId="0" animBg="1"/>
      <p:bldP spid="14" grpId="1" animBg="1"/>
      <p:bldP spid="15" grpId="0" animBg="1"/>
      <p:bldP spid="15" grpId="1" animBg="1"/>
      <p:bldP spid="16" grpId="0" animBg="1"/>
      <p:bldP spid="1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調査１：適合率・再現率の結果</a:t>
            </a:r>
            <a:r>
              <a:rPr lang="en-US" altLang="ja-JP" sz="4000" dirty="0" smtClean="0"/>
              <a:t>(2/2</a:t>
            </a:r>
            <a:r>
              <a:rPr lang="en-US" altLang="ja-JP" sz="4000" dirty="0"/>
              <a:t>)</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18</a:t>
            </a:fld>
            <a:endParaRPr lang="en-US" altLang="ja-JP"/>
          </a:p>
        </p:txBody>
      </p:sp>
      <p:sp>
        <p:nvSpPr>
          <p:cNvPr id="10" name="コンテンツ プレースホルダー 2"/>
          <p:cNvSpPr txBox="1">
            <a:spLocks/>
          </p:cNvSpPr>
          <p:nvPr/>
        </p:nvSpPr>
        <p:spPr bwMode="auto">
          <a:xfrm>
            <a:off x="542790" y="5739113"/>
            <a:ext cx="8388404" cy="92215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800" dirty="0" smtClean="0"/>
              <a:t>どのベンチマークにおいても</a:t>
            </a:r>
            <a:r>
              <a:rPr lang="en-US" altLang="ja-JP" sz="2800" dirty="0" smtClean="0"/>
              <a:t>Latest-per-Location</a:t>
            </a:r>
            <a:r>
              <a:rPr lang="ja-JP" altLang="en-US" sz="2800" dirty="0" smtClean="0"/>
              <a:t>が</a:t>
            </a:r>
            <a:r>
              <a:rPr lang="en-US" altLang="ja-JP" sz="2800" dirty="0" smtClean="0"/>
              <a:t/>
            </a:r>
            <a:br>
              <a:rPr lang="en-US" altLang="ja-JP" sz="2800" dirty="0" smtClean="0"/>
            </a:br>
            <a:r>
              <a:rPr lang="ja-JP" altLang="en-US" sz="2800" dirty="0" smtClean="0"/>
              <a:t>　　　　　良い結果を示している</a:t>
            </a:r>
            <a:endParaRPr lang="en-US" altLang="ja-JP" sz="2800" kern="0" dirty="0" smtClean="0"/>
          </a:p>
        </p:txBody>
      </p:sp>
      <p:graphicFrame>
        <p:nvGraphicFramePr>
          <p:cNvPr id="7" name="表 6"/>
          <p:cNvGraphicFramePr>
            <a:graphicFrameLocks noGrp="1"/>
          </p:cNvGraphicFramePr>
          <p:nvPr>
            <p:extLst>
              <p:ext uri="{D42A27DB-BD31-4B8C-83A1-F6EECF244321}">
                <p14:modId xmlns:p14="http://schemas.microsoft.com/office/powerpoint/2010/main" val="4150484111"/>
              </p:ext>
            </p:extLst>
          </p:nvPr>
        </p:nvGraphicFramePr>
        <p:xfrm>
          <a:off x="201692" y="1630329"/>
          <a:ext cx="8729502" cy="4045168"/>
        </p:xfrm>
        <a:graphic>
          <a:graphicData uri="http://schemas.openxmlformats.org/drawingml/2006/table">
            <a:tbl>
              <a:tblPr firstRow="1" bandRow="1">
                <a:tableStyleId>{5C22544A-7EE6-4342-B048-85BDC9FD1C3A}</a:tableStyleId>
              </a:tblPr>
              <a:tblGrid>
                <a:gridCol w="1604940"/>
                <a:gridCol w="1187427"/>
                <a:gridCol w="1187427"/>
                <a:gridCol w="1187427"/>
                <a:gridCol w="1187427"/>
                <a:gridCol w="1187427"/>
                <a:gridCol w="1187427"/>
              </a:tblGrid>
              <a:tr h="505646">
                <a:tc>
                  <a:txBody>
                    <a:bodyPr/>
                    <a:lstStyle/>
                    <a:p>
                      <a:pPr algn="ctr" fontAlgn="b"/>
                      <a:endPar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12987" marR="12987" marT="12987" marB="0" anchor="b"/>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dirty="0" smtClean="0">
                          <a:solidFill>
                            <a:schemeClr val="tx1"/>
                          </a:solidFill>
                          <a:effectLst/>
                          <a:latin typeface="+mn-ea"/>
                          <a:ea typeface="+mn-ea"/>
                          <a:cs typeface="+mn-cs"/>
                        </a:rPr>
                        <a:t>Latest</a:t>
                      </a:r>
                      <a:r>
                        <a:rPr kumimoji="1" lang="ja-JP" altLang="en-US" sz="2400" b="0" i="0" u="none" strike="noStrike" kern="1200" dirty="0" err="1" smtClean="0">
                          <a:solidFill>
                            <a:schemeClr val="tx1"/>
                          </a:solidFill>
                          <a:effectLst/>
                          <a:latin typeface="+mn-ea"/>
                          <a:ea typeface="+mn-ea"/>
                          <a:cs typeface="+mn-cs"/>
                        </a:rPr>
                        <a:t>ｰ</a:t>
                      </a:r>
                      <a:r>
                        <a:rPr kumimoji="1" lang="en-US" altLang="ja-JP" sz="2400" b="0" i="0" u="none" strike="noStrike" kern="1200" dirty="0" smtClean="0">
                          <a:solidFill>
                            <a:schemeClr val="tx1"/>
                          </a:solidFill>
                          <a:effectLst/>
                          <a:latin typeface="+mn-ea"/>
                          <a:ea typeface="+mn-ea"/>
                          <a:cs typeface="+mn-cs"/>
                        </a:rPr>
                        <a:t>per</a:t>
                      </a:r>
                      <a:r>
                        <a:rPr kumimoji="1" lang="ja-JP" altLang="en-US" sz="2400" b="0" i="0" u="none" strike="noStrike" kern="1200" dirty="0" err="1" smtClean="0">
                          <a:solidFill>
                            <a:schemeClr val="tx1"/>
                          </a:solidFill>
                          <a:effectLst/>
                          <a:latin typeface="+mn-ea"/>
                          <a:ea typeface="+mn-ea"/>
                          <a:cs typeface="+mn-cs"/>
                        </a:rPr>
                        <a:t>ｰ</a:t>
                      </a:r>
                      <a:r>
                        <a:rPr kumimoji="1" lang="en-US" altLang="ja-JP" sz="2400" b="0" i="0" u="none" strike="noStrike" kern="1200" dirty="0" smtClean="0">
                          <a:solidFill>
                            <a:schemeClr val="tx1"/>
                          </a:solidFill>
                          <a:effectLst/>
                          <a:latin typeface="+mn-ea"/>
                          <a:ea typeface="+mn-ea"/>
                          <a:cs typeface="+mn-cs"/>
                        </a:rPr>
                        <a:t>Location</a:t>
                      </a:r>
                      <a:endParaRPr kumimoji="1" lang="ja-JP" altLang="ja-JP" sz="2400" b="0" i="0" u="none" strike="noStrike" kern="1200" dirty="0" smtClean="0">
                        <a:solidFill>
                          <a:schemeClr val="tx1"/>
                        </a:solidFill>
                        <a:effectLst/>
                        <a:latin typeface="+mn-ea"/>
                        <a:ea typeface="+mn-ea"/>
                        <a:cs typeface="+mn-cs"/>
                      </a:endParaRPr>
                    </a:p>
                  </a:txBody>
                  <a:tcPr marL="12987" marR="12987" marT="12987" marB="0" anchor="b"/>
                </a:tc>
                <a:tc hMerge="1">
                  <a:txBody>
                    <a:bodyPr/>
                    <a:lstStyle/>
                    <a:p>
                      <a:endParaRPr kumimoji="1" lang="ja-JP" altLang="en-US" dirty="0"/>
                    </a:p>
                  </a:txBody>
                  <a:tcPr/>
                </a:tc>
                <a:tc hMerge="1">
                  <a:txBody>
                    <a:bodyPr/>
                    <a:lstStyle/>
                    <a:p>
                      <a:pPr algn="dist" fontAlgn="b"/>
                      <a:endPar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12987" marR="12987" marT="12987" marB="0" anchor="b"/>
                </a:tc>
                <a:tc gridSpan="3">
                  <a:txBody>
                    <a:bodyPr/>
                    <a:lstStyle/>
                    <a:p>
                      <a:pPr algn="ctr" fontAlgn="b"/>
                      <a:r>
                        <a:rPr lang="en-US" sz="2400" b="0" i="0" u="none" strike="noStrike" dirty="0">
                          <a:solidFill>
                            <a:srgbClr val="000000"/>
                          </a:solidFill>
                          <a:effectLst/>
                          <a:latin typeface="+mn-ea"/>
                          <a:ea typeface="+mn-ea"/>
                        </a:rPr>
                        <a:t>Latest-All</a:t>
                      </a:r>
                    </a:p>
                  </a:txBody>
                  <a:tcPr marL="12987" marR="12987" marT="12987" marB="0" anchor="b"/>
                </a:tc>
                <a:tc hMerge="1">
                  <a:txBody>
                    <a:bodyPr/>
                    <a:lstStyle/>
                    <a:p>
                      <a:pPr algn="l" fontAlgn="b"/>
                      <a:endPar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12987" marR="12987" marT="12987" marB="0" anchor="b"/>
                </a:tc>
                <a:tc hMerge="1">
                  <a:txBody>
                    <a:bodyPr/>
                    <a:lstStyle/>
                    <a:p>
                      <a:pPr algn="l" fontAlgn="b"/>
                      <a:endPar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12987" marR="12987" marT="12987" marB="0" anchor="b"/>
                </a:tc>
              </a:tr>
              <a:tr h="505646">
                <a:tc>
                  <a:txBody>
                    <a:bodyPr/>
                    <a:lstStyle/>
                    <a:p>
                      <a:pPr algn="ctr" fontAlgn="b"/>
                      <a:r>
                        <a:rPr lang="ja-JP" altLang="en-US" sz="20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ベンチマーク</a:t>
                      </a:r>
                      <a:endPar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b"/>
                </a:tc>
                <a:tc>
                  <a:txBody>
                    <a:bodyPr/>
                    <a:lstStyle/>
                    <a:p>
                      <a:pPr algn="l" fontAlgn="b"/>
                      <a:r>
                        <a:rPr lang="ja-JP" altLang="en-US" sz="2400" b="0" i="0" u="none" strike="noStrike">
                          <a:solidFill>
                            <a:srgbClr val="000000"/>
                          </a:solidFill>
                          <a:effectLst/>
                          <a:latin typeface="ＭＳ Ｐゴシック" panose="020B0600070205080204" pitchFamily="50" charset="-128"/>
                          <a:ea typeface="ＭＳ Ｐゴシック" panose="020B0600070205080204" pitchFamily="50" charset="-128"/>
                        </a:rPr>
                        <a:t>適合率</a:t>
                      </a:r>
                    </a:p>
                  </a:txBody>
                  <a:tcPr marL="9525" marR="9525" marT="9525" marB="0" anchor="b"/>
                </a:tc>
                <a:tc>
                  <a:txBody>
                    <a:bodyPr/>
                    <a:lstStyle/>
                    <a:p>
                      <a:pPr algn="l" fontAlgn="b"/>
                      <a:r>
                        <a:rPr lang="ja-JP" altLang="en-US" sz="2400" b="0" i="0" u="none" strike="noStrike">
                          <a:solidFill>
                            <a:srgbClr val="000000"/>
                          </a:solidFill>
                          <a:effectLst/>
                          <a:latin typeface="ＭＳ Ｐゴシック" panose="020B0600070205080204" pitchFamily="50" charset="-128"/>
                          <a:ea typeface="ＭＳ Ｐゴシック" panose="020B0600070205080204" pitchFamily="50" charset="-128"/>
                        </a:rPr>
                        <a:t>再現率</a:t>
                      </a:r>
                    </a:p>
                  </a:txBody>
                  <a:tcPr marL="9525" marR="9525" marT="9525" marB="0" anchor="b"/>
                </a:tc>
                <a:tc>
                  <a:txBody>
                    <a:bodyPr/>
                    <a:lstStyle/>
                    <a:p>
                      <a:pPr algn="l" fontAlgn="b"/>
                      <a:r>
                        <a:rPr lang="en-US" sz="2400" b="0" i="0" u="none" strike="noStrike">
                          <a:solidFill>
                            <a:srgbClr val="000000"/>
                          </a:solidFill>
                          <a:effectLst/>
                          <a:latin typeface="ＭＳ Ｐゴシック" panose="020B0600070205080204" pitchFamily="50" charset="-128"/>
                          <a:ea typeface="ＭＳ Ｐゴシック" panose="020B0600070205080204" pitchFamily="50" charset="-128"/>
                        </a:rPr>
                        <a:t>F</a:t>
                      </a:r>
                      <a:r>
                        <a:rPr lang="ja-JP" altLang="en-US" sz="2400" b="0" i="0" u="none" strike="noStrike">
                          <a:solidFill>
                            <a:srgbClr val="000000"/>
                          </a:solidFill>
                          <a:effectLst/>
                          <a:latin typeface="ＭＳ Ｐゴシック" panose="020B0600070205080204" pitchFamily="50" charset="-128"/>
                          <a:ea typeface="ＭＳ Ｐゴシック" panose="020B0600070205080204" pitchFamily="50" charset="-128"/>
                        </a:rPr>
                        <a:t>値</a:t>
                      </a:r>
                    </a:p>
                  </a:txBody>
                  <a:tcPr marL="9525" marR="9525" marT="9525" marB="0" anchor="b"/>
                </a:tc>
                <a:tc>
                  <a:txBody>
                    <a:bodyPr/>
                    <a:lstStyle/>
                    <a:p>
                      <a:pPr algn="l" fontAlgn="b"/>
                      <a:r>
                        <a:rPr lang="ja-JP" altLang="en-US" sz="2400" b="0" i="0" u="none" strike="noStrike">
                          <a:solidFill>
                            <a:srgbClr val="000000"/>
                          </a:solidFill>
                          <a:effectLst/>
                          <a:latin typeface="ＭＳ Ｐゴシック" panose="020B0600070205080204" pitchFamily="50" charset="-128"/>
                          <a:ea typeface="ＭＳ Ｐゴシック" panose="020B0600070205080204" pitchFamily="50" charset="-128"/>
                        </a:rPr>
                        <a:t>適合率</a:t>
                      </a:r>
                    </a:p>
                  </a:txBody>
                  <a:tcPr marL="9525" marR="9525" marT="9525" marB="0" anchor="b"/>
                </a:tc>
                <a:tc>
                  <a:txBody>
                    <a:bodyPr/>
                    <a:lstStyle/>
                    <a:p>
                      <a:pPr algn="l" fontAlgn="b"/>
                      <a:r>
                        <a:rPr lang="ja-JP" altLang="en-US" sz="2400" b="0" i="0" u="none" strike="noStrike">
                          <a:solidFill>
                            <a:srgbClr val="000000"/>
                          </a:solidFill>
                          <a:effectLst/>
                          <a:latin typeface="ＭＳ Ｐゴシック" panose="020B0600070205080204" pitchFamily="50" charset="-128"/>
                          <a:ea typeface="ＭＳ Ｐゴシック" panose="020B0600070205080204" pitchFamily="50" charset="-128"/>
                        </a:rPr>
                        <a:t>再現率</a:t>
                      </a:r>
                    </a:p>
                  </a:txBody>
                  <a:tcPr marL="9525" marR="9525" marT="9525" marB="0" anchor="b"/>
                </a:tc>
                <a:tc>
                  <a:txBody>
                    <a:bodyPr/>
                    <a:lstStyle/>
                    <a:p>
                      <a:pPr algn="l" fontAlgn="b"/>
                      <a:r>
                        <a:rPr lang="en-US" sz="2400" b="0" i="0" u="none" strike="noStrike">
                          <a:solidFill>
                            <a:srgbClr val="000000"/>
                          </a:solidFill>
                          <a:effectLst/>
                          <a:latin typeface="ＭＳ Ｐゴシック" panose="020B0600070205080204" pitchFamily="50" charset="-128"/>
                          <a:ea typeface="ＭＳ Ｐゴシック" panose="020B0600070205080204" pitchFamily="50" charset="-128"/>
                        </a:rPr>
                        <a:t>F</a:t>
                      </a:r>
                      <a:r>
                        <a:rPr lang="ja-JP" altLang="en-US" sz="2400" b="0" i="0" u="none" strike="noStrike">
                          <a:solidFill>
                            <a:srgbClr val="000000"/>
                          </a:solidFill>
                          <a:effectLst/>
                          <a:latin typeface="ＭＳ Ｐゴシック" panose="020B0600070205080204" pitchFamily="50" charset="-128"/>
                          <a:ea typeface="ＭＳ Ｐゴシック" panose="020B0600070205080204" pitchFamily="50" charset="-128"/>
                        </a:rPr>
                        <a:t>値</a:t>
                      </a:r>
                    </a:p>
                  </a:txBody>
                  <a:tcPr marL="9525" marR="9525" marT="9525" marB="0" anchor="b"/>
                </a:tc>
              </a:tr>
              <a:tr h="505646">
                <a:tc>
                  <a:txBody>
                    <a:bodyPr/>
                    <a:lstStyle/>
                    <a:p>
                      <a:pPr algn="ctr" fontAlgn="b"/>
                      <a:r>
                        <a:rPr lang="en-US" sz="2400" b="0" i="0" u="none" strike="noStrike" dirty="0" err="1">
                          <a:solidFill>
                            <a:srgbClr val="000000"/>
                          </a:solidFill>
                          <a:effectLst/>
                          <a:latin typeface="ＭＳ Ｐゴシック" panose="020B0600070205080204" pitchFamily="50" charset="-128"/>
                          <a:ea typeface="ＭＳ Ｐゴシック" panose="020B0600070205080204" pitchFamily="50" charset="-128"/>
                        </a:rPr>
                        <a:t>avrora</a:t>
                      </a:r>
                      <a:endParaRPr 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90.4%</a:t>
                      </a:r>
                    </a:p>
                  </a:txBody>
                  <a:tcPr marL="9525" marR="9525" marT="9525" marB="0" anchor="b"/>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68.3%</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77.8%</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99.7%</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8.6%</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15.9%</a:t>
                      </a:r>
                    </a:p>
                  </a:txBody>
                  <a:tcPr marL="9525" marR="9525" marT="9525" marB="0" anchor="b"/>
                </a:tc>
              </a:tr>
              <a:tr h="505646">
                <a:tc>
                  <a:txBody>
                    <a:bodyPr/>
                    <a:lstStyle/>
                    <a:p>
                      <a:pPr algn="ctr" fontAlgn="b"/>
                      <a:r>
                        <a:rPr 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rPr>
                        <a:t>batik</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95.1%</a:t>
                      </a:r>
                    </a:p>
                  </a:txBody>
                  <a:tcPr marL="9525" marR="9525" marT="9525" marB="0" anchor="b"/>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85.8%</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90.2%</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100.0%</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0.8%</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1.5%</a:t>
                      </a:r>
                    </a:p>
                  </a:txBody>
                  <a:tcPr marL="9525" marR="9525" marT="9525" marB="0" anchor="b"/>
                </a:tc>
              </a:tr>
              <a:tr h="505646">
                <a:tc>
                  <a:txBody>
                    <a:bodyPr/>
                    <a:lstStyle/>
                    <a:p>
                      <a:pPr algn="ctr" fontAlgn="b"/>
                      <a:r>
                        <a:rPr 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rPr>
                        <a:t>fop</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96.8%</a:t>
                      </a:r>
                    </a:p>
                  </a:txBody>
                  <a:tcPr marL="9525" marR="9525" marT="9525" marB="0" anchor="b"/>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84.5%</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90.2%</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99.5%</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14.4%</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25.1%</a:t>
                      </a:r>
                    </a:p>
                  </a:txBody>
                  <a:tcPr marL="9525" marR="9525" marT="9525" marB="0" anchor="b"/>
                </a:tc>
              </a:tr>
              <a:tr h="505646">
                <a:tc>
                  <a:txBody>
                    <a:bodyPr/>
                    <a:lstStyle/>
                    <a:p>
                      <a:pPr algn="ctr" fontAlgn="b"/>
                      <a:r>
                        <a:rPr lang="en-US" sz="2400" b="0" i="0" u="none" strike="noStrike">
                          <a:solidFill>
                            <a:srgbClr val="000000"/>
                          </a:solidFill>
                          <a:effectLst/>
                          <a:latin typeface="ＭＳ Ｐゴシック" panose="020B0600070205080204" pitchFamily="50" charset="-128"/>
                          <a:ea typeface="ＭＳ Ｐゴシック" panose="020B0600070205080204" pitchFamily="50" charset="-128"/>
                        </a:rPr>
                        <a:t>jython</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84.9%</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63.7%</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72.8%</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100.0%</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0.7%</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1.3%</a:t>
                      </a:r>
                    </a:p>
                  </a:txBody>
                  <a:tcPr marL="9525" marR="9525" marT="9525" marB="0" anchor="b"/>
                </a:tc>
              </a:tr>
              <a:tr h="505646">
                <a:tc>
                  <a:txBody>
                    <a:bodyPr/>
                    <a:lstStyle/>
                    <a:p>
                      <a:pPr algn="ctr" fontAlgn="b"/>
                      <a:r>
                        <a:rPr lang="en-US" sz="2400" b="0" i="0" u="none" strike="noStrike" dirty="0" err="1">
                          <a:solidFill>
                            <a:srgbClr val="000000"/>
                          </a:solidFill>
                          <a:effectLst/>
                          <a:latin typeface="ＭＳ Ｐゴシック" panose="020B0600070205080204" pitchFamily="50" charset="-128"/>
                          <a:ea typeface="ＭＳ Ｐゴシック" panose="020B0600070205080204" pitchFamily="50" charset="-128"/>
                        </a:rPr>
                        <a:t>luindex</a:t>
                      </a:r>
                      <a:endParaRPr 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95.2%</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85.9%</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90.3%</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100.0%</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3.4%</a:t>
                      </a: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6.6%</a:t>
                      </a:r>
                    </a:p>
                  </a:txBody>
                  <a:tcPr marL="9525" marR="9525" marT="9525" marB="0" anchor="b"/>
                </a:tc>
              </a:tr>
              <a:tr h="505646">
                <a:tc>
                  <a:txBody>
                    <a:bodyPr/>
                    <a:lstStyle/>
                    <a:p>
                      <a:pPr algn="ctr" fontAlgn="b"/>
                      <a:r>
                        <a:rPr lang="en-US" sz="2400" b="0" i="0" u="none" strike="noStrike" dirty="0" err="1">
                          <a:solidFill>
                            <a:srgbClr val="000000"/>
                          </a:solidFill>
                          <a:effectLst/>
                          <a:latin typeface="ＭＳ Ｐゴシック" panose="020B0600070205080204" pitchFamily="50" charset="-128"/>
                          <a:ea typeface="ＭＳ Ｐゴシック" panose="020B0600070205080204" pitchFamily="50" charset="-128"/>
                        </a:rPr>
                        <a:t>lusearch</a:t>
                      </a:r>
                      <a:endParaRPr 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b"/>
                </a:tc>
                <a:tc>
                  <a:txBody>
                    <a:bodyPr/>
                    <a:lstStyle/>
                    <a:p>
                      <a:pPr algn="r" fontAlgn="b"/>
                      <a:r>
                        <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rPr>
                        <a:t>91.5%</a:t>
                      </a:r>
                    </a:p>
                  </a:txBody>
                  <a:tcPr marL="9525" marR="9525" marT="9525" marB="0" anchor="b"/>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73.6%</a:t>
                      </a:r>
                    </a:p>
                  </a:txBody>
                  <a:tcPr marL="9525" marR="9525" marT="9525" marB="0" anchor="b"/>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81.6%</a:t>
                      </a:r>
                    </a:p>
                  </a:txBody>
                  <a:tcPr marL="9525" marR="9525" marT="9525" marB="0" anchor="b"/>
                </a:tc>
                <a:tc>
                  <a:txBody>
                    <a:bodyPr/>
                    <a:lstStyle/>
                    <a:p>
                      <a:pPr algn="r" fontAlgn="b"/>
                      <a:r>
                        <a:rPr lang="en-US" altLang="ja-JP" sz="24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0.0%</a:t>
                      </a:r>
                      <a:endParaRPr 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b"/>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0.0%</a:t>
                      </a:r>
                    </a:p>
                  </a:txBody>
                  <a:tcPr marL="9525" marR="9525" marT="9525" marB="0" anchor="b"/>
                </a:tc>
                <a:tc>
                  <a:txBody>
                    <a:bodyPr/>
                    <a:lstStyle/>
                    <a:p>
                      <a:pPr algn="r" fontAlgn="b"/>
                      <a:r>
                        <a:rPr lang="en-US" sz="24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0.0%</a:t>
                      </a:r>
                      <a:endParaRPr 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b"/>
                </a:tc>
              </a:tr>
            </a:tbl>
          </a:graphicData>
        </a:graphic>
      </p:graphicFrame>
      <p:sp>
        <p:nvSpPr>
          <p:cNvPr id="20" name="コンテンツ プレースホルダー 2"/>
          <p:cNvSpPr>
            <a:spLocks noGrp="1"/>
          </p:cNvSpPr>
          <p:nvPr>
            <p:ph idx="1"/>
          </p:nvPr>
        </p:nvSpPr>
        <p:spPr>
          <a:xfrm>
            <a:off x="457200" y="1600201"/>
            <a:ext cx="8229600" cy="450650"/>
          </a:xfrm>
        </p:spPr>
        <p:txBody>
          <a:bodyPr/>
          <a:lstStyle/>
          <a:p>
            <a:pPr marL="0" indent="0">
              <a:buNone/>
            </a:pPr>
            <a:endParaRPr lang="en-US" altLang="ja-JP" sz="2800" dirty="0"/>
          </a:p>
        </p:txBody>
      </p:sp>
      <p:sp>
        <p:nvSpPr>
          <p:cNvPr id="18" name="正方形/長方形 17"/>
          <p:cNvSpPr/>
          <p:nvPr/>
        </p:nvSpPr>
        <p:spPr>
          <a:xfrm>
            <a:off x="4161543" y="2120313"/>
            <a:ext cx="1223257" cy="355518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7707937" y="2120313"/>
            <a:ext cx="1223257" cy="355518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67053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fade">
                                      <p:cBhvr>
                                        <p:cTn id="10" dur="5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animEffect transition="in" filter="fade">
                                      <p:cBhvr>
                                        <p:cTn id="15"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調査</a:t>
            </a:r>
            <a:r>
              <a:rPr lang="ja-JP" altLang="en-US" sz="3600" dirty="0"/>
              <a:t>２：削減したトレース量・内容の</a:t>
            </a:r>
            <a:r>
              <a:rPr lang="ja-JP" altLang="en-US" sz="3600" dirty="0" smtClean="0"/>
              <a:t>調査</a:t>
            </a:r>
            <a:endParaRPr lang="en-US" altLang="ja-JP" sz="3600" dirty="0"/>
          </a:p>
        </p:txBody>
      </p:sp>
      <p:sp>
        <p:nvSpPr>
          <p:cNvPr id="3" name="コンテンツ プレースホルダー 2"/>
          <p:cNvSpPr>
            <a:spLocks noGrp="1"/>
          </p:cNvSpPr>
          <p:nvPr>
            <p:ph idx="1"/>
          </p:nvPr>
        </p:nvSpPr>
        <p:spPr/>
        <p:txBody>
          <a:bodyPr/>
          <a:lstStyle/>
          <a:p>
            <a:pPr marL="0" indent="0">
              <a:buNone/>
            </a:pPr>
            <a:r>
              <a:rPr lang="ja-JP" altLang="en-US" sz="2800" dirty="0" smtClean="0"/>
              <a:t>実行トレースの削減方法</a:t>
            </a:r>
            <a:endParaRPr lang="en-US" altLang="ja-JP" sz="2800" dirty="0"/>
          </a:p>
          <a:p>
            <a:pPr lvl="1"/>
            <a:r>
              <a:rPr lang="en-US" altLang="ja-JP" sz="2400" dirty="0" smtClean="0"/>
              <a:t>Latest-per-Location </a:t>
            </a:r>
            <a:r>
              <a:rPr lang="ja-JP" altLang="en-US" sz="2400" dirty="0" smtClean="0"/>
              <a:t>の手法で調査</a:t>
            </a:r>
            <a:endParaRPr lang="en-US" altLang="ja-JP" sz="2400" dirty="0" smtClean="0"/>
          </a:p>
          <a:p>
            <a:pPr lvl="1"/>
            <a:endParaRPr lang="en-US" altLang="ja-JP" dirty="0"/>
          </a:p>
          <a:p>
            <a:pPr marL="0" indent="0">
              <a:buNone/>
            </a:pPr>
            <a:r>
              <a:rPr lang="ja-JP" altLang="en-US" sz="2800" dirty="0" smtClean="0"/>
              <a:t>調査内容</a:t>
            </a:r>
            <a:endParaRPr lang="en-US" altLang="ja-JP" sz="2800" dirty="0"/>
          </a:p>
          <a:p>
            <a:r>
              <a:rPr lang="ja-JP" altLang="en-US" sz="2800" dirty="0" smtClean="0"/>
              <a:t>実行トレース記録量の削減率</a:t>
            </a:r>
            <a:endParaRPr lang="en-US" altLang="ja-JP" sz="2800" dirty="0"/>
          </a:p>
          <a:p>
            <a:r>
              <a:rPr lang="ja-JP" altLang="en-US" sz="2800" dirty="0"/>
              <a:t>情報の</a:t>
            </a:r>
            <a:r>
              <a:rPr lang="ja-JP" altLang="en-US" sz="2800" dirty="0" smtClean="0"/>
              <a:t>損失がなかった</a:t>
            </a:r>
            <a:r>
              <a:rPr lang="ja-JP" altLang="en-US" sz="2800" dirty="0"/>
              <a:t>命令の</a:t>
            </a:r>
            <a:r>
              <a:rPr lang="ja-JP" altLang="en-US" sz="2800" dirty="0" smtClean="0"/>
              <a:t>割合</a:t>
            </a:r>
            <a:endParaRPr lang="en-US" altLang="ja-JP" sz="2800" dirty="0"/>
          </a:p>
          <a:p>
            <a:pPr lvl="1"/>
            <a:r>
              <a:rPr lang="ja-JP" altLang="en-US" sz="2400" dirty="0" smtClean="0"/>
              <a:t>命令位置毎にすべての実行トレースを記録できた割合</a:t>
            </a:r>
            <a:endParaRPr lang="en-US" altLang="ja-JP" sz="2400" dirty="0" smtClean="0"/>
          </a:p>
          <a:p>
            <a:pPr lvl="1"/>
            <a:r>
              <a:rPr lang="ja-JP" altLang="en-US" sz="2400" dirty="0"/>
              <a:t>たとえば</a:t>
            </a:r>
            <a:r>
              <a:rPr lang="en-US" altLang="ja-JP" sz="2400" dirty="0"/>
              <a:t>20</a:t>
            </a:r>
            <a:r>
              <a:rPr lang="ja-JP" altLang="en-US" sz="2400" dirty="0"/>
              <a:t>回実行された命令</a:t>
            </a:r>
            <a:r>
              <a:rPr lang="ja-JP" altLang="en-US" sz="2400" dirty="0" smtClean="0"/>
              <a:t>は</a:t>
            </a:r>
            <a:r>
              <a:rPr lang="en-US" altLang="ja-JP" sz="2400" dirty="0" smtClean="0"/>
              <a:t>M=16</a:t>
            </a:r>
            <a:r>
              <a:rPr lang="ja-JP" altLang="en-US" sz="2400" dirty="0"/>
              <a:t>ならすべて</a:t>
            </a:r>
            <a:r>
              <a:rPr lang="en-US" altLang="ja-JP" sz="2400" dirty="0"/>
              <a:t/>
            </a:r>
            <a:br>
              <a:rPr lang="en-US" altLang="ja-JP" sz="2400" dirty="0"/>
            </a:br>
            <a:r>
              <a:rPr lang="ja-JP" altLang="en-US" sz="2400" dirty="0"/>
              <a:t>記録できないが，</a:t>
            </a:r>
            <a:r>
              <a:rPr lang="en-US" altLang="ja-JP" sz="2400" dirty="0"/>
              <a:t>M=32</a:t>
            </a:r>
            <a:r>
              <a:rPr lang="ja-JP" altLang="en-US" sz="2400" dirty="0"/>
              <a:t>ならすべて記録</a:t>
            </a:r>
            <a:r>
              <a:rPr lang="ja-JP" altLang="en-US" sz="2400" dirty="0" smtClean="0"/>
              <a:t>できる</a:t>
            </a:r>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19</a:t>
            </a:fld>
            <a:endParaRPr lang="en-US" altLang="ja-JP"/>
          </a:p>
        </p:txBody>
      </p:sp>
    </p:spTree>
    <p:extLst>
      <p:ext uri="{BB962C8B-B14F-4D97-AF65-F5344CB8AC3E}">
        <p14:creationId xmlns:p14="http://schemas.microsoft.com/office/powerpoint/2010/main" val="5994083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デバッグにおける障害分析の問題</a:t>
            </a:r>
            <a:endParaRPr kumimoji="1" lang="ja-JP" altLang="en-US" dirty="0"/>
          </a:p>
        </p:txBody>
      </p:sp>
      <p:sp>
        <p:nvSpPr>
          <p:cNvPr id="3" name="コンテンツ プレースホルダー 2"/>
          <p:cNvSpPr>
            <a:spLocks noGrp="1"/>
          </p:cNvSpPr>
          <p:nvPr>
            <p:ph idx="1"/>
          </p:nvPr>
        </p:nvSpPr>
        <p:spPr>
          <a:xfrm>
            <a:off x="457200" y="1600200"/>
            <a:ext cx="8482084" cy="4525963"/>
          </a:xfrm>
        </p:spPr>
        <p:txBody>
          <a:bodyPr/>
          <a:lstStyle/>
          <a:p>
            <a:r>
              <a:rPr lang="ja-JP" altLang="en-US" sz="2800" dirty="0" smtClean="0"/>
              <a:t>デ</a:t>
            </a:r>
            <a:r>
              <a:rPr lang="ja-JP" altLang="en-US" sz="2800" dirty="0" smtClean="0">
                <a:latin typeface="+mn-ea"/>
              </a:rPr>
              <a:t>バッグ</a:t>
            </a:r>
            <a:r>
              <a:rPr lang="ja-JP" altLang="en-US" sz="2800" dirty="0"/>
              <a:t>作業の中で最も時間がかかる段階は，</a:t>
            </a:r>
            <a:r>
              <a:rPr lang="en-US" altLang="ja-JP" sz="2800" dirty="0"/>
              <a:t/>
            </a:r>
            <a:br>
              <a:rPr lang="en-US" altLang="ja-JP" sz="2800" dirty="0"/>
            </a:br>
            <a:r>
              <a:rPr lang="ja-JP" altLang="en-US" sz="2800" dirty="0"/>
              <a:t>欠陥の検出，障害の分析の</a:t>
            </a:r>
            <a:r>
              <a:rPr lang="ja-JP" altLang="en-US" sz="2800" dirty="0" smtClean="0"/>
              <a:t>プロセスである</a:t>
            </a:r>
            <a:r>
              <a:rPr lang="en-US" altLang="ja-JP" sz="1800" dirty="0" smtClean="0"/>
              <a:t>[</a:t>
            </a:r>
            <a:r>
              <a:rPr lang="en-US" altLang="ja-JP" sz="1800" dirty="0"/>
              <a:t>1]</a:t>
            </a:r>
          </a:p>
          <a:p>
            <a:endParaRPr lang="en-US" altLang="ja-JP" sz="2800" dirty="0"/>
          </a:p>
          <a:p>
            <a:pPr>
              <a:buClr>
                <a:schemeClr val="tx1"/>
              </a:buClr>
            </a:pPr>
            <a:r>
              <a:rPr lang="ja-JP" altLang="en-US" sz="2800" u="sng" dirty="0" smtClean="0"/>
              <a:t>実行環境</a:t>
            </a:r>
            <a:r>
              <a:rPr lang="ja-JP" altLang="en-US" sz="2800" dirty="0" smtClean="0"/>
              <a:t>などの</a:t>
            </a:r>
            <a:r>
              <a:rPr lang="ja-JP" altLang="en-US" sz="2800" dirty="0"/>
              <a:t>違いによる動作</a:t>
            </a:r>
            <a:r>
              <a:rPr lang="ja-JP" altLang="en-US" sz="2800" dirty="0" smtClean="0"/>
              <a:t>の変化を</a:t>
            </a:r>
            <a:r>
              <a:rPr lang="en-US" altLang="ja-JP" sz="2800" dirty="0" smtClean="0"/>
              <a:t/>
            </a:r>
            <a:br>
              <a:rPr lang="en-US" altLang="ja-JP" sz="2800" dirty="0" smtClean="0"/>
            </a:br>
            <a:r>
              <a:rPr lang="ja-JP" altLang="en-US" sz="2800" dirty="0" smtClean="0"/>
              <a:t>分析する事は難しい</a:t>
            </a:r>
            <a:endParaRPr lang="en-US" altLang="ja-JP" sz="2800" dirty="0" smtClean="0"/>
          </a:p>
          <a:p>
            <a:pPr lvl="1"/>
            <a:r>
              <a:rPr lang="en-US" altLang="ja-JP" sz="2400" dirty="0"/>
              <a:t>JDK7 </a:t>
            </a:r>
            <a:r>
              <a:rPr lang="ja-JP" altLang="en-US" sz="2400" dirty="0"/>
              <a:t>では</a:t>
            </a:r>
            <a:r>
              <a:rPr lang="ja-JP" altLang="en-US" sz="2400" dirty="0" smtClean="0"/>
              <a:t>起きるが，</a:t>
            </a:r>
            <a:r>
              <a:rPr lang="en-US" altLang="ja-JP" sz="2400" dirty="0" smtClean="0"/>
              <a:t>JDK8 </a:t>
            </a:r>
            <a:r>
              <a:rPr lang="ja-JP" altLang="en-US" sz="2400" dirty="0"/>
              <a:t>では</a:t>
            </a:r>
            <a:r>
              <a:rPr lang="ja-JP" altLang="en-US" sz="2400" dirty="0" smtClean="0"/>
              <a:t>起きないバグなど</a:t>
            </a:r>
            <a:endParaRPr lang="en-US" altLang="ja-JP" sz="2400" dirty="0" smtClean="0"/>
          </a:p>
          <a:p>
            <a:pPr marL="0" indent="0">
              <a:buNone/>
            </a:pPr>
            <a:endParaRPr lang="en-US" altLang="ja-JP" sz="2800" dirty="0" smtClean="0"/>
          </a:p>
          <a:p>
            <a:pPr marL="0" indent="0">
              <a:buNone/>
            </a:pPr>
            <a:r>
              <a:rPr lang="ja-JP" altLang="en-US" sz="2800" dirty="0" smtClean="0"/>
              <a:t>→</a:t>
            </a:r>
            <a:r>
              <a:rPr lang="ja-JP" altLang="en-US" sz="2800" dirty="0" smtClean="0">
                <a:solidFill>
                  <a:srgbClr val="FF0000"/>
                </a:solidFill>
              </a:rPr>
              <a:t>細かい粒度</a:t>
            </a:r>
            <a:r>
              <a:rPr lang="ja-JP" altLang="en-US" sz="2800" dirty="0" smtClean="0"/>
              <a:t>での実行の解析が必要となる</a:t>
            </a:r>
            <a:endParaRPr lang="en-US" altLang="ja-JP" sz="2800" dirty="0" smtClean="0"/>
          </a:p>
          <a:p>
            <a:pPr marL="0" indent="0">
              <a:buNone/>
            </a:pPr>
            <a:endParaRPr lang="en-US" altLang="ja-JP" sz="2800" dirty="0" smtClean="0"/>
          </a:p>
          <a:p>
            <a:endParaRPr lang="ja-JP" altLang="en-US"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dirty="0"/>
          </a:p>
        </p:txBody>
      </p:sp>
      <p:sp>
        <p:nvSpPr>
          <p:cNvPr id="5" name="テキスト ボックス 85"/>
          <p:cNvSpPr txBox="1"/>
          <p:nvPr/>
        </p:nvSpPr>
        <p:spPr>
          <a:xfrm>
            <a:off x="562685" y="5981700"/>
            <a:ext cx="7766379" cy="267412"/>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200" dirty="0" smtClean="0"/>
              <a:t>[1] </a:t>
            </a:r>
            <a:r>
              <a:rPr lang="en-US" altLang="ja-JP" sz="1200" dirty="0"/>
              <a:t>Andreas Zeller. Why programs fail. </a:t>
            </a:r>
            <a:r>
              <a:rPr lang="ja-JP" altLang="en-US" sz="1200" dirty="0"/>
              <a:t>第</a:t>
            </a:r>
            <a:r>
              <a:rPr lang="en-US" altLang="ja-JP" sz="1200" dirty="0"/>
              <a:t>2 </a:t>
            </a:r>
            <a:r>
              <a:rPr lang="ja-JP" altLang="en-US" sz="1200" dirty="0"/>
              <a:t>版</a:t>
            </a:r>
            <a:r>
              <a:rPr lang="en-US" altLang="ja-JP" sz="1200" dirty="0"/>
              <a:t>. O ’Reilly Japan, 2012</a:t>
            </a:r>
            <a:r>
              <a:rPr lang="en-US" altLang="ja-JP" sz="1200" dirty="0" smtClean="0"/>
              <a:t>.</a:t>
            </a:r>
          </a:p>
        </p:txBody>
      </p:sp>
    </p:spTree>
    <p:extLst>
      <p:ext uri="{BB962C8B-B14F-4D97-AF65-F5344CB8AC3E}">
        <p14:creationId xmlns:p14="http://schemas.microsoft.com/office/powerpoint/2010/main" val="18291267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調査２：</a:t>
            </a:r>
            <a:r>
              <a:rPr lang="ja-JP" altLang="en-US" sz="4000" dirty="0"/>
              <a:t>実行トレース記録量の</a:t>
            </a:r>
            <a:r>
              <a:rPr lang="ja-JP" altLang="en-US" sz="4000" dirty="0" smtClean="0"/>
              <a:t>削減率</a:t>
            </a:r>
            <a:endParaRPr lang="en-US" altLang="ja-JP" sz="4000" dirty="0"/>
          </a:p>
        </p:txBody>
      </p:sp>
      <p:sp>
        <p:nvSpPr>
          <p:cNvPr id="3" name="コンテンツ プレースホルダー 2"/>
          <p:cNvSpPr>
            <a:spLocks noGrp="1"/>
          </p:cNvSpPr>
          <p:nvPr>
            <p:ph idx="1"/>
          </p:nvPr>
        </p:nvSpPr>
        <p:spPr>
          <a:xfrm>
            <a:off x="457200" y="1600200"/>
            <a:ext cx="8572500" cy="4525963"/>
          </a:xfrm>
        </p:spPr>
        <p:txBody>
          <a:bodyPr/>
          <a:lstStyle/>
          <a:p>
            <a:pPr marL="0" indent="0">
              <a:buNone/>
            </a:pPr>
            <a:r>
              <a:rPr lang="ja-JP" altLang="en-US" sz="2800" dirty="0" smtClean="0"/>
              <a:t>すべての実行トレースの記録量と</a:t>
            </a:r>
            <a:r>
              <a:rPr lang="en-US" altLang="ja-JP" sz="2800" dirty="0" smtClean="0"/>
              <a:t>Latest-per-Location</a:t>
            </a:r>
            <a:r>
              <a:rPr lang="ja-JP" altLang="en-US" sz="2800" dirty="0" smtClean="0"/>
              <a:t>で</a:t>
            </a:r>
            <a:r>
              <a:rPr lang="en-US" altLang="ja-JP" sz="2800" dirty="0" smtClean="0"/>
              <a:t/>
            </a:r>
            <a:br>
              <a:rPr lang="en-US" altLang="ja-JP" sz="2800" dirty="0" smtClean="0"/>
            </a:br>
            <a:r>
              <a:rPr lang="ja-JP" altLang="en-US" sz="2800" dirty="0" smtClean="0"/>
              <a:t>取得した実行トレースの記録量を比較する</a:t>
            </a:r>
            <a:endParaRPr lang="en-US" altLang="ja-JP" sz="2800" dirty="0" smtClean="0"/>
          </a:p>
          <a:p>
            <a:endParaRPr lang="en-US" altLang="ja-JP" sz="2800" dirty="0" smtClean="0"/>
          </a:p>
          <a:p>
            <a:endParaRPr lang="en-US" altLang="ja-JP" sz="2800" dirty="0" smtClean="0"/>
          </a:p>
          <a:p>
            <a:pPr marL="0" indent="0">
              <a:buNone/>
            </a:pPr>
            <a:endParaRPr lang="en-US" altLang="ja-JP" sz="2800" dirty="0" smtClean="0"/>
          </a:p>
          <a:p>
            <a:pPr marL="0" indent="0">
              <a:buNone/>
            </a:pPr>
            <a:endParaRPr lang="en-US" altLang="ja-JP" sz="2800" dirty="0" smtClean="0"/>
          </a:p>
          <a:p>
            <a:pPr marL="0" indent="0">
              <a:buNone/>
            </a:pPr>
            <a:r>
              <a:rPr lang="ja-JP" altLang="en-US" sz="2800" dirty="0" smtClean="0"/>
              <a:t>→実行トレースの記録量を</a:t>
            </a:r>
            <a:r>
              <a:rPr lang="en-US" altLang="ja-JP" sz="2800" b="1" u="sng" dirty="0" smtClean="0"/>
              <a:t>1/100~1/1000</a:t>
            </a:r>
            <a:r>
              <a:rPr lang="ja-JP" altLang="en-US" sz="2800" dirty="0" smtClean="0"/>
              <a:t>に削減できた</a:t>
            </a:r>
            <a:endParaRPr lang="en-US" altLang="ja-JP" sz="2800" dirty="0" smtClean="0"/>
          </a:p>
          <a:p>
            <a:pPr marL="0" indent="0">
              <a:buNone/>
            </a:pPr>
            <a:r>
              <a:rPr lang="ja-JP" altLang="en-US" sz="2400" dirty="0" smtClean="0"/>
              <a:t>（</a:t>
            </a:r>
            <a:r>
              <a:rPr lang="ja-JP" altLang="en-US" sz="2400" dirty="0"/>
              <a:t>参考：記録数</a:t>
            </a:r>
            <a:r>
              <a:rPr lang="en-US" altLang="ja-JP" sz="2400" dirty="0" smtClean="0"/>
              <a:t>32</a:t>
            </a:r>
            <a:r>
              <a:rPr lang="ja-JP" altLang="en-US" sz="2400" dirty="0"/>
              <a:t>　</a:t>
            </a:r>
            <a:r>
              <a:rPr lang="ja-JP" altLang="en-US" sz="2400" dirty="0" smtClean="0"/>
              <a:t>ベンチマーク　</a:t>
            </a:r>
            <a:r>
              <a:rPr lang="en-US" altLang="ja-JP" sz="2400" dirty="0" err="1" smtClean="0"/>
              <a:t>avrora</a:t>
            </a:r>
            <a:r>
              <a:rPr lang="ja-JP" altLang="en-US" sz="2400" dirty="0" smtClean="0"/>
              <a:t> </a:t>
            </a:r>
            <a:r>
              <a:rPr lang="en-US" altLang="ja-JP" sz="2400" dirty="0" smtClean="0"/>
              <a:t>123GB</a:t>
            </a:r>
            <a:r>
              <a:rPr lang="ja-JP" altLang="en-US" sz="2400" dirty="0" smtClean="0"/>
              <a:t>→</a:t>
            </a:r>
            <a:r>
              <a:rPr lang="en-US" altLang="ja-JP" sz="2400" dirty="0" smtClean="0"/>
              <a:t>17MB</a:t>
            </a:r>
            <a:br>
              <a:rPr lang="en-US" altLang="ja-JP" sz="2400" dirty="0" smtClean="0"/>
            </a:br>
            <a:r>
              <a:rPr lang="ja-JP" altLang="en-US" sz="2400" dirty="0" smtClean="0"/>
              <a:t>                           　                  　 </a:t>
            </a:r>
            <a:r>
              <a:rPr lang="en-US" altLang="ja-JP" sz="2400" dirty="0" smtClean="0"/>
              <a:t>fop</a:t>
            </a:r>
            <a:r>
              <a:rPr lang="ja-JP" altLang="en-US" sz="2400" dirty="0" smtClean="0"/>
              <a:t>       </a:t>
            </a:r>
            <a:r>
              <a:rPr lang="en-US" altLang="ja-JP" sz="2400" dirty="0" smtClean="0"/>
              <a:t>5.1GB</a:t>
            </a:r>
            <a:r>
              <a:rPr lang="ja-JP" altLang="en-US" sz="2400" dirty="0" smtClean="0"/>
              <a:t>→</a:t>
            </a:r>
            <a:r>
              <a:rPr lang="en-US" altLang="ja-JP" sz="2400" dirty="0" smtClean="0"/>
              <a:t>63MB</a:t>
            </a:r>
            <a:r>
              <a:rPr lang="ja-JP" altLang="en-US" sz="2400" dirty="0"/>
              <a:t>）</a:t>
            </a:r>
            <a:endParaRPr lang="en-US" altLang="ja-JP" sz="2400" dirty="0"/>
          </a:p>
          <a:p>
            <a:pPr marL="0" indent="0">
              <a:buNone/>
            </a:pPr>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20</a:t>
            </a:fld>
            <a:endParaRPr lang="en-US" altLang="ja-JP"/>
          </a:p>
        </p:txBody>
      </p:sp>
      <p:graphicFrame>
        <p:nvGraphicFramePr>
          <p:cNvPr id="6" name="表 5"/>
          <p:cNvGraphicFramePr>
            <a:graphicFrameLocks noGrp="1"/>
          </p:cNvGraphicFramePr>
          <p:nvPr>
            <p:extLst>
              <p:ext uri="{D42A27DB-BD31-4B8C-83A1-F6EECF244321}">
                <p14:modId xmlns:p14="http://schemas.microsoft.com/office/powerpoint/2010/main" val="3972176528"/>
              </p:ext>
            </p:extLst>
          </p:nvPr>
        </p:nvGraphicFramePr>
        <p:xfrm>
          <a:off x="667006" y="2931829"/>
          <a:ext cx="8152888" cy="1149333"/>
        </p:xfrm>
        <a:graphic>
          <a:graphicData uri="http://schemas.openxmlformats.org/drawingml/2006/table">
            <a:tbl>
              <a:tblPr firstRow="1" bandRow="1">
                <a:tableStyleId>{5C22544A-7EE6-4342-B048-85BDC9FD1C3A}</a:tableStyleId>
              </a:tblPr>
              <a:tblGrid>
                <a:gridCol w="1592296"/>
                <a:gridCol w="1093432"/>
                <a:gridCol w="1093432"/>
                <a:gridCol w="1093432"/>
                <a:gridCol w="1093432"/>
                <a:gridCol w="1093432"/>
                <a:gridCol w="1093432"/>
              </a:tblGrid>
              <a:tr h="684098">
                <a:tc>
                  <a:txBody>
                    <a:bodyPr/>
                    <a:lstStyle/>
                    <a:p>
                      <a:r>
                        <a:rPr kumimoji="1" lang="ja-JP" altLang="en-US" sz="2000" dirty="0" smtClean="0">
                          <a:solidFill>
                            <a:schemeClr val="tx1"/>
                          </a:solidFill>
                        </a:rPr>
                        <a:t>命令位置毎の記録数</a:t>
                      </a:r>
                      <a:endParaRPr kumimoji="1" lang="ja-JP" altLang="en-US" sz="2000" dirty="0">
                        <a:solidFill>
                          <a:schemeClr val="tx1"/>
                        </a:solidFill>
                      </a:endParaRPr>
                    </a:p>
                  </a:txBody>
                  <a:tcPr marL="97728" marR="97728" marT="48864" marB="48864"/>
                </a:tc>
                <a:tc>
                  <a:txBody>
                    <a:bodyPr/>
                    <a:lstStyle/>
                    <a:p>
                      <a:pPr algn="r"/>
                      <a:r>
                        <a:rPr kumimoji="1" lang="en-US" altLang="ja-JP" sz="2000" dirty="0" smtClean="0">
                          <a:solidFill>
                            <a:schemeClr val="tx1"/>
                          </a:solidFill>
                        </a:rPr>
                        <a:t>16</a:t>
                      </a:r>
                      <a:endParaRPr kumimoji="1" lang="ja-JP" altLang="en-US" sz="2000" dirty="0">
                        <a:solidFill>
                          <a:schemeClr val="tx1"/>
                        </a:solidFill>
                      </a:endParaRPr>
                    </a:p>
                  </a:txBody>
                  <a:tcPr marL="97728" marR="97728" marT="48864" marB="48864"/>
                </a:tc>
                <a:tc>
                  <a:txBody>
                    <a:bodyPr/>
                    <a:lstStyle/>
                    <a:p>
                      <a:pPr algn="r"/>
                      <a:r>
                        <a:rPr kumimoji="1" lang="en-US" altLang="ja-JP" sz="2000" dirty="0" smtClean="0">
                          <a:solidFill>
                            <a:schemeClr val="tx1"/>
                          </a:solidFill>
                        </a:rPr>
                        <a:t>32</a:t>
                      </a:r>
                      <a:endParaRPr kumimoji="1" lang="ja-JP" altLang="en-US" sz="2000" dirty="0">
                        <a:solidFill>
                          <a:schemeClr val="tx1"/>
                        </a:solidFill>
                      </a:endParaRPr>
                    </a:p>
                  </a:txBody>
                  <a:tcPr marL="97728" marR="97728" marT="48864" marB="48864"/>
                </a:tc>
                <a:tc>
                  <a:txBody>
                    <a:bodyPr/>
                    <a:lstStyle/>
                    <a:p>
                      <a:pPr algn="r"/>
                      <a:r>
                        <a:rPr kumimoji="1" lang="en-US" altLang="ja-JP" sz="2000" dirty="0" smtClean="0">
                          <a:solidFill>
                            <a:schemeClr val="tx1"/>
                          </a:solidFill>
                        </a:rPr>
                        <a:t>64</a:t>
                      </a:r>
                      <a:endParaRPr kumimoji="1" lang="ja-JP" altLang="en-US" sz="2000" dirty="0">
                        <a:solidFill>
                          <a:schemeClr val="tx1"/>
                        </a:solidFill>
                      </a:endParaRPr>
                    </a:p>
                  </a:txBody>
                  <a:tcPr marL="97728" marR="97728" marT="48864" marB="48864"/>
                </a:tc>
                <a:tc>
                  <a:txBody>
                    <a:bodyPr/>
                    <a:lstStyle/>
                    <a:p>
                      <a:pPr algn="r"/>
                      <a:r>
                        <a:rPr kumimoji="1" lang="en-US" altLang="ja-JP" sz="2000" dirty="0" smtClean="0">
                          <a:solidFill>
                            <a:schemeClr val="tx1"/>
                          </a:solidFill>
                        </a:rPr>
                        <a:t>128</a:t>
                      </a:r>
                      <a:endParaRPr kumimoji="1" lang="ja-JP" altLang="en-US" sz="2000" dirty="0">
                        <a:solidFill>
                          <a:schemeClr val="tx1"/>
                        </a:solidFill>
                      </a:endParaRPr>
                    </a:p>
                  </a:txBody>
                  <a:tcPr marL="97728" marR="97728" marT="48864" marB="48864"/>
                </a:tc>
                <a:tc>
                  <a:txBody>
                    <a:bodyPr/>
                    <a:lstStyle/>
                    <a:p>
                      <a:pPr algn="r"/>
                      <a:r>
                        <a:rPr kumimoji="1" lang="en-US" altLang="ja-JP" sz="2000" dirty="0" smtClean="0">
                          <a:solidFill>
                            <a:schemeClr val="tx1"/>
                          </a:solidFill>
                        </a:rPr>
                        <a:t>256</a:t>
                      </a:r>
                      <a:endParaRPr kumimoji="1" lang="ja-JP" altLang="en-US" sz="2000" dirty="0">
                        <a:solidFill>
                          <a:schemeClr val="tx1"/>
                        </a:solidFill>
                      </a:endParaRPr>
                    </a:p>
                  </a:txBody>
                  <a:tcPr marL="97728" marR="97728" marT="48864" marB="48864"/>
                </a:tc>
                <a:tc>
                  <a:txBody>
                    <a:bodyPr/>
                    <a:lstStyle/>
                    <a:p>
                      <a:pPr algn="r"/>
                      <a:r>
                        <a:rPr kumimoji="1" lang="en-US" altLang="ja-JP" sz="2000" dirty="0" smtClean="0">
                          <a:solidFill>
                            <a:schemeClr val="tx1"/>
                          </a:solidFill>
                        </a:rPr>
                        <a:t>512</a:t>
                      </a:r>
                      <a:endParaRPr kumimoji="1" lang="ja-JP" altLang="en-US" sz="2000" dirty="0">
                        <a:solidFill>
                          <a:schemeClr val="tx1"/>
                        </a:solidFill>
                      </a:endParaRPr>
                    </a:p>
                  </a:txBody>
                  <a:tcPr marL="97728" marR="97728" marT="48864" marB="48864"/>
                </a:tc>
              </a:tr>
              <a:tr h="442005">
                <a:tc>
                  <a:txBody>
                    <a:bodyPr/>
                    <a:lstStyle/>
                    <a:p>
                      <a:r>
                        <a:rPr kumimoji="1" lang="ja-JP" altLang="en-US" sz="2000" dirty="0" smtClean="0">
                          <a:solidFill>
                            <a:schemeClr val="tx1"/>
                          </a:solidFill>
                        </a:rPr>
                        <a:t>削減率</a:t>
                      </a:r>
                      <a:endParaRPr kumimoji="1" lang="ja-JP" altLang="en-US" sz="2000" dirty="0">
                        <a:solidFill>
                          <a:schemeClr val="tx1"/>
                        </a:solidFill>
                      </a:endParaRPr>
                    </a:p>
                  </a:txBody>
                  <a:tcPr marL="97728" marR="97728" marT="48864" marB="48864"/>
                </a:tc>
                <a:tc>
                  <a:txBody>
                    <a:bodyPr/>
                    <a:lstStyle/>
                    <a:p>
                      <a:pPr algn="r" fontAlgn="b"/>
                      <a:r>
                        <a:rPr lang="en-US" altLang="ja-JP" sz="2000" b="0" i="0" u="none" strike="noStrike" dirty="0" smtClean="0">
                          <a:solidFill>
                            <a:srgbClr val="000000"/>
                          </a:solidFill>
                          <a:effectLst/>
                          <a:latin typeface="+mn-lt"/>
                          <a:ea typeface="ＭＳ Ｐゴシック" panose="020B0600070205080204" pitchFamily="50" charset="-128"/>
                        </a:rPr>
                        <a:t>99.93%</a:t>
                      </a:r>
                      <a:endParaRPr lang="en-US" altLang="ja-JP" sz="2000" b="0" i="0" u="none" strike="noStrike" dirty="0">
                        <a:solidFill>
                          <a:srgbClr val="000000"/>
                        </a:solidFill>
                        <a:effectLst/>
                        <a:latin typeface="+mn-lt"/>
                        <a:ea typeface="ＭＳ Ｐゴシック" panose="020B0600070205080204" pitchFamily="50" charset="-128"/>
                      </a:endParaRPr>
                    </a:p>
                  </a:txBody>
                  <a:tcPr marL="10180" marR="10180" marT="10180" marB="0" anchor="b"/>
                </a:tc>
                <a:tc>
                  <a:txBody>
                    <a:bodyPr/>
                    <a:lstStyle/>
                    <a:p>
                      <a:pPr algn="r" fontAlgn="b"/>
                      <a:r>
                        <a:rPr lang="en-US" altLang="ja-JP" sz="2000" b="0" i="0" u="none" strike="noStrike" dirty="0" smtClean="0">
                          <a:solidFill>
                            <a:srgbClr val="000000"/>
                          </a:solidFill>
                          <a:effectLst/>
                          <a:latin typeface="+mn-lt"/>
                          <a:ea typeface="ＭＳ Ｐゴシック" panose="020B0600070205080204" pitchFamily="50" charset="-128"/>
                        </a:rPr>
                        <a:t>99.88%</a:t>
                      </a:r>
                      <a:endParaRPr lang="en-US" altLang="ja-JP" sz="2000" b="0" i="0" u="none" strike="noStrike" dirty="0">
                        <a:solidFill>
                          <a:srgbClr val="000000"/>
                        </a:solidFill>
                        <a:effectLst/>
                        <a:latin typeface="+mn-lt"/>
                        <a:ea typeface="ＭＳ Ｐゴシック" panose="020B0600070205080204" pitchFamily="50" charset="-128"/>
                      </a:endParaRPr>
                    </a:p>
                  </a:txBody>
                  <a:tcPr marL="10180" marR="10180" marT="10180" marB="0" anchor="b"/>
                </a:tc>
                <a:tc>
                  <a:txBody>
                    <a:bodyPr/>
                    <a:lstStyle/>
                    <a:p>
                      <a:pPr algn="r" fontAlgn="b"/>
                      <a:r>
                        <a:rPr lang="en-US" altLang="ja-JP" sz="2000" b="0" i="0" u="none" strike="noStrike" dirty="0" smtClean="0">
                          <a:solidFill>
                            <a:srgbClr val="000000"/>
                          </a:solidFill>
                          <a:effectLst/>
                          <a:latin typeface="+mn-lt"/>
                          <a:ea typeface="ＭＳ Ｐゴシック" panose="020B0600070205080204" pitchFamily="50" charset="-128"/>
                        </a:rPr>
                        <a:t>99.79%</a:t>
                      </a:r>
                      <a:endParaRPr lang="en-US" altLang="ja-JP" sz="2000" b="0" i="0" u="none" strike="noStrike" dirty="0">
                        <a:solidFill>
                          <a:srgbClr val="000000"/>
                        </a:solidFill>
                        <a:effectLst/>
                        <a:latin typeface="+mn-lt"/>
                        <a:ea typeface="ＭＳ Ｐゴシック" panose="020B0600070205080204" pitchFamily="50" charset="-128"/>
                      </a:endParaRPr>
                    </a:p>
                  </a:txBody>
                  <a:tcPr marL="10180" marR="10180" marT="10180" marB="0" anchor="b"/>
                </a:tc>
                <a:tc>
                  <a:txBody>
                    <a:bodyPr/>
                    <a:lstStyle/>
                    <a:p>
                      <a:pPr algn="r" fontAlgn="b"/>
                      <a:r>
                        <a:rPr lang="en-US" altLang="ja-JP" sz="2000" b="0" i="0" u="none" strike="noStrike" dirty="0" smtClean="0">
                          <a:solidFill>
                            <a:srgbClr val="000000"/>
                          </a:solidFill>
                          <a:effectLst/>
                          <a:latin typeface="+mn-lt"/>
                          <a:ea typeface="ＭＳ Ｐゴシック" panose="020B0600070205080204" pitchFamily="50" charset="-128"/>
                        </a:rPr>
                        <a:t>99.63%</a:t>
                      </a:r>
                      <a:endParaRPr lang="en-US" altLang="ja-JP" sz="2000" b="0" i="0" u="none" strike="noStrike" dirty="0">
                        <a:solidFill>
                          <a:srgbClr val="000000"/>
                        </a:solidFill>
                        <a:effectLst/>
                        <a:latin typeface="+mn-lt"/>
                        <a:ea typeface="ＭＳ Ｐゴシック" panose="020B0600070205080204" pitchFamily="50" charset="-128"/>
                      </a:endParaRPr>
                    </a:p>
                  </a:txBody>
                  <a:tcPr marL="10180" marR="10180" marT="10180" marB="0" anchor="b"/>
                </a:tc>
                <a:tc>
                  <a:txBody>
                    <a:bodyPr/>
                    <a:lstStyle/>
                    <a:p>
                      <a:pPr algn="r" fontAlgn="b"/>
                      <a:r>
                        <a:rPr lang="en-US" altLang="ja-JP" sz="2000" b="0" i="0" u="none" strike="noStrike" dirty="0" smtClean="0">
                          <a:solidFill>
                            <a:srgbClr val="000000"/>
                          </a:solidFill>
                          <a:effectLst/>
                          <a:latin typeface="+mn-lt"/>
                          <a:ea typeface="ＭＳ Ｐゴシック" panose="020B0600070205080204" pitchFamily="50" charset="-128"/>
                        </a:rPr>
                        <a:t>99.34%</a:t>
                      </a:r>
                      <a:endParaRPr lang="en-US" altLang="ja-JP" sz="2000" b="0" i="0" u="none" strike="noStrike" dirty="0">
                        <a:solidFill>
                          <a:srgbClr val="000000"/>
                        </a:solidFill>
                        <a:effectLst/>
                        <a:latin typeface="+mn-lt"/>
                        <a:ea typeface="ＭＳ Ｐゴシック" panose="020B0600070205080204" pitchFamily="50" charset="-128"/>
                      </a:endParaRPr>
                    </a:p>
                  </a:txBody>
                  <a:tcPr marL="10180" marR="10180" marT="10180" marB="0" anchor="b"/>
                </a:tc>
                <a:tc>
                  <a:txBody>
                    <a:bodyPr/>
                    <a:lstStyle/>
                    <a:p>
                      <a:pPr algn="r" fontAlgn="b"/>
                      <a:r>
                        <a:rPr lang="en-US" altLang="ja-JP" sz="2000" b="0" i="0" u="none" strike="noStrike" dirty="0" smtClean="0">
                          <a:solidFill>
                            <a:srgbClr val="000000"/>
                          </a:solidFill>
                          <a:effectLst/>
                          <a:latin typeface="+mn-lt"/>
                          <a:ea typeface="ＭＳ Ｐゴシック" panose="020B0600070205080204" pitchFamily="50" charset="-128"/>
                        </a:rPr>
                        <a:t>98.87%</a:t>
                      </a:r>
                      <a:endParaRPr lang="en-US" altLang="ja-JP" sz="2000" b="0" i="0" u="none" strike="noStrike" dirty="0">
                        <a:solidFill>
                          <a:srgbClr val="000000"/>
                        </a:solidFill>
                        <a:effectLst/>
                        <a:latin typeface="+mn-lt"/>
                        <a:ea typeface="ＭＳ Ｐゴシック" panose="020B0600070205080204" pitchFamily="50" charset="-128"/>
                      </a:endParaRPr>
                    </a:p>
                  </a:txBody>
                  <a:tcPr marL="10180" marR="10180" marT="10180" marB="0" anchor="b"/>
                </a:tc>
              </a:tr>
            </a:tbl>
          </a:graphicData>
        </a:graphic>
      </p:graphicFrame>
    </p:spTree>
    <p:extLst>
      <p:ext uri="{BB962C8B-B14F-4D97-AF65-F5344CB8AC3E}">
        <p14:creationId xmlns:p14="http://schemas.microsoft.com/office/powerpoint/2010/main" val="4908214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199" y="274638"/>
            <a:ext cx="8291513" cy="1143000"/>
          </a:xfrm>
        </p:spPr>
        <p:txBody>
          <a:bodyPr/>
          <a:lstStyle/>
          <a:p>
            <a:r>
              <a:rPr lang="ja-JP" altLang="en-US" sz="3200" dirty="0" smtClean="0"/>
              <a:t>調査２：情報の損失がなかった命令位置の割合</a:t>
            </a:r>
            <a:endParaRPr lang="en-US" altLang="ja-JP" sz="3200" dirty="0"/>
          </a:p>
        </p:txBody>
      </p:sp>
      <p:sp>
        <p:nvSpPr>
          <p:cNvPr id="3" name="コンテンツ プレースホルダー 2"/>
          <p:cNvSpPr>
            <a:spLocks noGrp="1"/>
          </p:cNvSpPr>
          <p:nvPr>
            <p:ph idx="1"/>
          </p:nvPr>
        </p:nvSpPr>
        <p:spPr>
          <a:xfrm>
            <a:off x="457200" y="1600200"/>
            <a:ext cx="8382000" cy="4525963"/>
          </a:xfrm>
        </p:spPr>
        <p:txBody>
          <a:bodyPr/>
          <a:lstStyle/>
          <a:p>
            <a:pPr marL="0" indent="0">
              <a:buNone/>
            </a:pPr>
            <a:r>
              <a:rPr lang="ja-JP" altLang="en-US" sz="2800" dirty="0" smtClean="0"/>
              <a:t>命令位置に</a:t>
            </a:r>
            <a:r>
              <a:rPr lang="ja-JP" altLang="en-US" sz="2800" dirty="0"/>
              <a:t>おいてすべて</a:t>
            </a:r>
            <a:r>
              <a:rPr lang="ja-JP" altLang="en-US" sz="2800" dirty="0" smtClean="0"/>
              <a:t>の実行</a:t>
            </a:r>
            <a:r>
              <a:rPr lang="ja-JP" altLang="en-US" sz="2800" dirty="0"/>
              <a:t>トレース</a:t>
            </a:r>
            <a:r>
              <a:rPr lang="ja-JP" altLang="en-US" sz="2800" dirty="0" smtClean="0"/>
              <a:t>を記録する</a:t>
            </a:r>
            <a:r>
              <a:rPr lang="en-US" altLang="ja-JP" sz="2800" dirty="0" smtClean="0"/>
              <a:t/>
            </a:r>
            <a:br>
              <a:rPr lang="en-US" altLang="ja-JP" sz="2800" dirty="0" smtClean="0"/>
            </a:br>
            <a:r>
              <a:rPr lang="ja-JP" altLang="en-US" sz="2800" dirty="0" smtClean="0"/>
              <a:t>ことができた</a:t>
            </a:r>
            <a:r>
              <a:rPr lang="ja-JP" altLang="en-US" sz="2800" dirty="0"/>
              <a:t>割合</a:t>
            </a:r>
            <a:endParaRPr lang="en-US" altLang="ja-JP" sz="2800" dirty="0" smtClean="0"/>
          </a:p>
          <a:p>
            <a:endParaRPr lang="en-US" altLang="ja-JP" sz="2800" dirty="0"/>
          </a:p>
          <a:p>
            <a:endParaRPr lang="en-US" altLang="ja-JP" sz="2800" dirty="0" smtClean="0"/>
          </a:p>
          <a:p>
            <a:endParaRPr lang="en-US" altLang="ja-JP" sz="2800" dirty="0" smtClean="0"/>
          </a:p>
          <a:p>
            <a:endParaRPr lang="en-US" altLang="ja-JP" sz="2800" dirty="0" smtClean="0"/>
          </a:p>
          <a:p>
            <a:r>
              <a:rPr lang="ja-JP" altLang="en-US" sz="2800" dirty="0" smtClean="0"/>
              <a:t>命令位置の</a:t>
            </a:r>
            <a:r>
              <a:rPr lang="en-US" altLang="ja-JP" sz="2800" b="1" u="sng" dirty="0" smtClean="0"/>
              <a:t>64.0~81.0%</a:t>
            </a:r>
            <a:r>
              <a:rPr lang="ja-JP" altLang="en-US" sz="2800" dirty="0" smtClean="0"/>
              <a:t>において記録出来た</a:t>
            </a:r>
            <a:endParaRPr lang="en-US" altLang="ja-JP" sz="2800" dirty="0" smtClean="0"/>
          </a:p>
          <a:p>
            <a:pPr lvl="1"/>
            <a:r>
              <a:rPr lang="ja-JP" altLang="en-US" sz="2400" dirty="0" smtClean="0"/>
              <a:t>実行トレースを削減できた割合（</a:t>
            </a:r>
            <a:r>
              <a:rPr lang="en-US" altLang="ja-JP" sz="2400" dirty="0" smtClean="0"/>
              <a:t>1/100~1/1000</a:t>
            </a:r>
            <a:r>
              <a:rPr lang="ja-JP" altLang="en-US" sz="2400" dirty="0" smtClean="0"/>
              <a:t>）に対して</a:t>
            </a:r>
            <a:r>
              <a:rPr lang="en-US" altLang="ja-JP" sz="2400" dirty="0" smtClean="0"/>
              <a:t/>
            </a:r>
            <a:br>
              <a:rPr lang="en-US" altLang="ja-JP" sz="2400" dirty="0" smtClean="0"/>
            </a:br>
            <a:r>
              <a:rPr lang="ja-JP" altLang="en-US" sz="2400" dirty="0" smtClean="0"/>
              <a:t>命令位置毎に全てのトレースを記録出来た割合は高い</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21</a:t>
            </a:fld>
            <a:endParaRPr lang="en-US" altLang="ja-JP"/>
          </a:p>
        </p:txBody>
      </p:sp>
      <p:graphicFrame>
        <p:nvGraphicFramePr>
          <p:cNvPr id="6" name="表 5"/>
          <p:cNvGraphicFramePr>
            <a:graphicFrameLocks noGrp="1"/>
          </p:cNvGraphicFramePr>
          <p:nvPr>
            <p:extLst>
              <p:ext uri="{D42A27DB-BD31-4B8C-83A1-F6EECF244321}">
                <p14:modId xmlns:p14="http://schemas.microsoft.com/office/powerpoint/2010/main" val="3593515012"/>
              </p:ext>
            </p:extLst>
          </p:nvPr>
        </p:nvGraphicFramePr>
        <p:xfrm>
          <a:off x="667006" y="3300129"/>
          <a:ext cx="8152888" cy="1152639"/>
        </p:xfrm>
        <a:graphic>
          <a:graphicData uri="http://schemas.openxmlformats.org/drawingml/2006/table">
            <a:tbl>
              <a:tblPr firstRow="1" bandRow="1">
                <a:tableStyleId>{5C22544A-7EE6-4342-B048-85BDC9FD1C3A}</a:tableStyleId>
              </a:tblPr>
              <a:tblGrid>
                <a:gridCol w="1592296"/>
                <a:gridCol w="1093432"/>
                <a:gridCol w="1093432"/>
                <a:gridCol w="1093432"/>
                <a:gridCol w="1093432"/>
                <a:gridCol w="1093432"/>
                <a:gridCol w="1093432"/>
              </a:tblGrid>
              <a:tr h="684098">
                <a:tc>
                  <a:txBody>
                    <a:bodyPr/>
                    <a:lstStyle/>
                    <a:p>
                      <a:r>
                        <a:rPr kumimoji="1" lang="ja-JP" altLang="en-US" sz="2000" dirty="0" smtClean="0">
                          <a:solidFill>
                            <a:schemeClr val="tx1"/>
                          </a:solidFill>
                        </a:rPr>
                        <a:t>命令位置毎の記録数</a:t>
                      </a:r>
                      <a:endParaRPr kumimoji="1" lang="ja-JP" altLang="en-US" sz="2000" dirty="0">
                        <a:solidFill>
                          <a:schemeClr val="tx1"/>
                        </a:solidFill>
                      </a:endParaRPr>
                    </a:p>
                  </a:txBody>
                  <a:tcPr marL="101035" marR="101035" marT="50517" marB="50517"/>
                </a:tc>
                <a:tc>
                  <a:txBody>
                    <a:bodyPr/>
                    <a:lstStyle/>
                    <a:p>
                      <a:pPr algn="r"/>
                      <a:r>
                        <a:rPr kumimoji="1" lang="en-US" altLang="ja-JP" sz="2000" dirty="0" smtClean="0">
                          <a:solidFill>
                            <a:schemeClr val="tx1"/>
                          </a:solidFill>
                        </a:rPr>
                        <a:t>16</a:t>
                      </a:r>
                      <a:endParaRPr kumimoji="1" lang="ja-JP" altLang="en-US" sz="2000" dirty="0">
                        <a:solidFill>
                          <a:schemeClr val="tx1"/>
                        </a:solidFill>
                      </a:endParaRPr>
                    </a:p>
                  </a:txBody>
                  <a:tcPr marL="101035" marR="101035" marT="50517" marB="50517"/>
                </a:tc>
                <a:tc>
                  <a:txBody>
                    <a:bodyPr/>
                    <a:lstStyle/>
                    <a:p>
                      <a:pPr algn="r"/>
                      <a:r>
                        <a:rPr kumimoji="1" lang="en-US" altLang="ja-JP" sz="2000" dirty="0" smtClean="0">
                          <a:solidFill>
                            <a:schemeClr val="tx1"/>
                          </a:solidFill>
                        </a:rPr>
                        <a:t>32</a:t>
                      </a:r>
                      <a:endParaRPr kumimoji="1" lang="ja-JP" altLang="en-US" sz="2000" dirty="0">
                        <a:solidFill>
                          <a:schemeClr val="tx1"/>
                        </a:solidFill>
                      </a:endParaRPr>
                    </a:p>
                  </a:txBody>
                  <a:tcPr marL="101035" marR="101035" marT="50517" marB="50517"/>
                </a:tc>
                <a:tc>
                  <a:txBody>
                    <a:bodyPr/>
                    <a:lstStyle/>
                    <a:p>
                      <a:pPr algn="r"/>
                      <a:r>
                        <a:rPr kumimoji="1" lang="en-US" altLang="ja-JP" sz="2000" dirty="0" smtClean="0">
                          <a:solidFill>
                            <a:schemeClr val="tx1"/>
                          </a:solidFill>
                        </a:rPr>
                        <a:t>64</a:t>
                      </a:r>
                      <a:endParaRPr kumimoji="1" lang="ja-JP" altLang="en-US" sz="2000" dirty="0">
                        <a:solidFill>
                          <a:schemeClr val="tx1"/>
                        </a:solidFill>
                      </a:endParaRPr>
                    </a:p>
                  </a:txBody>
                  <a:tcPr marL="101035" marR="101035" marT="50517" marB="50517"/>
                </a:tc>
                <a:tc>
                  <a:txBody>
                    <a:bodyPr/>
                    <a:lstStyle/>
                    <a:p>
                      <a:pPr algn="r"/>
                      <a:r>
                        <a:rPr kumimoji="1" lang="en-US" altLang="ja-JP" sz="2000" dirty="0" smtClean="0">
                          <a:solidFill>
                            <a:schemeClr val="tx1"/>
                          </a:solidFill>
                        </a:rPr>
                        <a:t>128</a:t>
                      </a:r>
                      <a:endParaRPr kumimoji="1" lang="ja-JP" altLang="en-US" sz="2000" dirty="0">
                        <a:solidFill>
                          <a:schemeClr val="tx1"/>
                        </a:solidFill>
                      </a:endParaRPr>
                    </a:p>
                  </a:txBody>
                  <a:tcPr marL="101035" marR="101035" marT="50517" marB="50517"/>
                </a:tc>
                <a:tc>
                  <a:txBody>
                    <a:bodyPr/>
                    <a:lstStyle/>
                    <a:p>
                      <a:pPr algn="r"/>
                      <a:r>
                        <a:rPr kumimoji="1" lang="en-US" altLang="ja-JP" sz="2000" dirty="0" smtClean="0">
                          <a:solidFill>
                            <a:schemeClr val="tx1"/>
                          </a:solidFill>
                        </a:rPr>
                        <a:t>256</a:t>
                      </a:r>
                      <a:endParaRPr kumimoji="1" lang="ja-JP" altLang="en-US" sz="2000" dirty="0">
                        <a:solidFill>
                          <a:schemeClr val="tx1"/>
                        </a:solidFill>
                      </a:endParaRPr>
                    </a:p>
                  </a:txBody>
                  <a:tcPr marL="101035" marR="101035" marT="50517" marB="50517"/>
                </a:tc>
                <a:tc>
                  <a:txBody>
                    <a:bodyPr/>
                    <a:lstStyle/>
                    <a:p>
                      <a:pPr algn="r"/>
                      <a:r>
                        <a:rPr kumimoji="1" lang="en-US" altLang="ja-JP" sz="2000" dirty="0" smtClean="0">
                          <a:solidFill>
                            <a:schemeClr val="tx1"/>
                          </a:solidFill>
                        </a:rPr>
                        <a:t>512</a:t>
                      </a:r>
                      <a:endParaRPr kumimoji="1" lang="ja-JP" altLang="en-US" sz="2000" dirty="0">
                        <a:solidFill>
                          <a:schemeClr val="tx1"/>
                        </a:solidFill>
                      </a:endParaRPr>
                    </a:p>
                  </a:txBody>
                  <a:tcPr marL="101035" marR="101035" marT="50517" marB="50517"/>
                </a:tc>
              </a:tr>
              <a:tr h="442005">
                <a:tc>
                  <a:txBody>
                    <a:bodyPr/>
                    <a:lstStyle/>
                    <a:p>
                      <a:r>
                        <a:rPr kumimoji="1" lang="ja-JP" altLang="en-US" sz="2000" dirty="0" smtClean="0">
                          <a:solidFill>
                            <a:schemeClr val="tx1"/>
                          </a:solidFill>
                        </a:rPr>
                        <a:t>記録割合</a:t>
                      </a:r>
                      <a:endParaRPr kumimoji="1" lang="ja-JP" altLang="en-US" sz="2000" dirty="0">
                        <a:solidFill>
                          <a:schemeClr val="tx1"/>
                        </a:solidFill>
                      </a:endParaRPr>
                    </a:p>
                  </a:txBody>
                  <a:tcPr marL="101035" marR="101035" marT="50517" marB="50517"/>
                </a:tc>
                <a:tc>
                  <a:txBody>
                    <a:bodyPr/>
                    <a:lstStyle/>
                    <a:p>
                      <a:pPr algn="r"/>
                      <a:r>
                        <a:rPr kumimoji="1" lang="en-US" altLang="ja-JP" sz="2000" dirty="0" smtClean="0">
                          <a:solidFill>
                            <a:schemeClr val="tx1"/>
                          </a:solidFill>
                        </a:rPr>
                        <a:t>64.0%</a:t>
                      </a:r>
                      <a:endParaRPr kumimoji="1" lang="ja-JP" altLang="en-US" sz="2000" dirty="0">
                        <a:solidFill>
                          <a:schemeClr val="tx1"/>
                        </a:solidFill>
                      </a:endParaRPr>
                    </a:p>
                  </a:txBody>
                  <a:tcPr marL="101035" marR="101035" marT="50517" marB="50517"/>
                </a:tc>
                <a:tc>
                  <a:txBody>
                    <a:bodyPr/>
                    <a:lstStyle/>
                    <a:p>
                      <a:pPr algn="r"/>
                      <a:r>
                        <a:rPr kumimoji="1" lang="en-US" altLang="ja-JP" sz="2000" dirty="0" smtClean="0">
                          <a:solidFill>
                            <a:schemeClr val="tx1"/>
                          </a:solidFill>
                        </a:rPr>
                        <a:t>68.4%</a:t>
                      </a:r>
                      <a:endParaRPr kumimoji="1" lang="ja-JP" altLang="en-US" sz="2000" dirty="0">
                        <a:solidFill>
                          <a:schemeClr val="tx1"/>
                        </a:solidFill>
                      </a:endParaRPr>
                    </a:p>
                  </a:txBody>
                  <a:tcPr marL="101035" marR="101035" marT="50517" marB="50517"/>
                </a:tc>
                <a:tc>
                  <a:txBody>
                    <a:bodyPr/>
                    <a:lstStyle/>
                    <a:p>
                      <a:pPr algn="r"/>
                      <a:r>
                        <a:rPr kumimoji="1" lang="en-US" altLang="ja-JP" sz="2000" dirty="0" smtClean="0">
                          <a:solidFill>
                            <a:schemeClr val="tx1"/>
                          </a:solidFill>
                        </a:rPr>
                        <a:t>72.5%</a:t>
                      </a:r>
                      <a:endParaRPr kumimoji="1" lang="ja-JP" altLang="en-US" sz="2000" dirty="0">
                        <a:solidFill>
                          <a:schemeClr val="tx1"/>
                        </a:solidFill>
                      </a:endParaRPr>
                    </a:p>
                  </a:txBody>
                  <a:tcPr marL="101035" marR="101035" marT="50517" marB="50517"/>
                </a:tc>
                <a:tc>
                  <a:txBody>
                    <a:bodyPr/>
                    <a:lstStyle/>
                    <a:p>
                      <a:pPr algn="r"/>
                      <a:r>
                        <a:rPr kumimoji="1" lang="en-US" altLang="ja-JP" sz="2000" dirty="0" smtClean="0">
                          <a:solidFill>
                            <a:schemeClr val="tx1"/>
                          </a:solidFill>
                        </a:rPr>
                        <a:t>75.5%</a:t>
                      </a:r>
                      <a:endParaRPr kumimoji="1" lang="ja-JP" altLang="en-US" sz="2000" dirty="0">
                        <a:solidFill>
                          <a:schemeClr val="tx1"/>
                        </a:solidFill>
                      </a:endParaRPr>
                    </a:p>
                  </a:txBody>
                  <a:tcPr marL="101035" marR="101035" marT="50517" marB="50517"/>
                </a:tc>
                <a:tc>
                  <a:txBody>
                    <a:bodyPr/>
                    <a:lstStyle/>
                    <a:p>
                      <a:pPr algn="r"/>
                      <a:r>
                        <a:rPr kumimoji="1" lang="en-US" altLang="ja-JP" sz="2000" dirty="0" smtClean="0">
                          <a:solidFill>
                            <a:schemeClr val="tx1"/>
                          </a:solidFill>
                        </a:rPr>
                        <a:t>77.9%</a:t>
                      </a:r>
                      <a:endParaRPr kumimoji="1" lang="ja-JP" altLang="en-US" sz="2000" dirty="0">
                        <a:solidFill>
                          <a:schemeClr val="tx1"/>
                        </a:solidFill>
                      </a:endParaRPr>
                    </a:p>
                  </a:txBody>
                  <a:tcPr marL="101035" marR="101035" marT="50517" marB="50517"/>
                </a:tc>
                <a:tc>
                  <a:txBody>
                    <a:bodyPr/>
                    <a:lstStyle/>
                    <a:p>
                      <a:pPr algn="r"/>
                      <a:r>
                        <a:rPr kumimoji="1" lang="en-US" altLang="ja-JP" sz="2000" dirty="0" smtClean="0">
                          <a:solidFill>
                            <a:schemeClr val="tx1"/>
                          </a:solidFill>
                        </a:rPr>
                        <a:t>81.0%</a:t>
                      </a:r>
                      <a:endParaRPr kumimoji="1" lang="ja-JP" altLang="en-US" sz="2000" dirty="0">
                        <a:solidFill>
                          <a:schemeClr val="tx1"/>
                        </a:solidFill>
                      </a:endParaRPr>
                    </a:p>
                  </a:txBody>
                  <a:tcPr marL="101035" marR="101035" marT="50517" marB="50517"/>
                </a:tc>
              </a:tr>
            </a:tbl>
          </a:graphicData>
        </a:graphic>
      </p:graphicFrame>
    </p:spTree>
    <p:extLst>
      <p:ext uri="{BB962C8B-B14F-4D97-AF65-F5344CB8AC3E}">
        <p14:creationId xmlns:p14="http://schemas.microsoft.com/office/powerpoint/2010/main" val="17710803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部分的な実行再現</a:t>
            </a:r>
            <a:endParaRPr lang="en-US" altLang="ja-JP" dirty="0"/>
          </a:p>
        </p:txBody>
      </p:sp>
      <p:sp>
        <p:nvSpPr>
          <p:cNvPr id="3" name="コンテンツ プレースホルダー 2"/>
          <p:cNvSpPr>
            <a:spLocks noGrp="1"/>
          </p:cNvSpPr>
          <p:nvPr>
            <p:ph idx="1"/>
          </p:nvPr>
        </p:nvSpPr>
        <p:spPr/>
        <p:txBody>
          <a:bodyPr/>
          <a:lstStyle/>
          <a:p>
            <a:pPr marL="0" indent="0">
              <a:buNone/>
            </a:pPr>
            <a:r>
              <a:rPr lang="ja-JP" altLang="en-US" sz="2800" dirty="0" smtClean="0"/>
              <a:t>障害が発生した瞬間から遡って実行を再現し，</a:t>
            </a:r>
            <a:r>
              <a:rPr lang="en-US" altLang="ja-JP" sz="2800" dirty="0" smtClean="0"/>
              <a:t/>
            </a:r>
            <a:br>
              <a:rPr lang="en-US" altLang="ja-JP" sz="2800" dirty="0" smtClean="0"/>
            </a:br>
            <a:r>
              <a:rPr lang="ja-JP" altLang="en-US" sz="2800" dirty="0" smtClean="0"/>
              <a:t>障害の原因分析を行う</a:t>
            </a:r>
            <a:endParaRPr lang="en-US" altLang="ja-JP" sz="2800" dirty="0" smtClean="0"/>
          </a:p>
          <a:p>
            <a:pPr marL="0" indent="0">
              <a:buNone/>
            </a:pPr>
            <a:endParaRPr lang="en-US" altLang="ja-JP" sz="2800" dirty="0" smtClean="0"/>
          </a:p>
          <a:p>
            <a:pPr marL="0" indent="0">
              <a:buNone/>
            </a:pPr>
            <a:r>
              <a:rPr lang="ja-JP" altLang="en-US" sz="2800" dirty="0" smtClean="0"/>
              <a:t>部分的な実行再現の例</a:t>
            </a:r>
            <a:endParaRPr lang="en-US" altLang="ja-JP" sz="2800" dirty="0" smtClean="0"/>
          </a:p>
          <a:p>
            <a:r>
              <a:rPr lang="ja-JP" altLang="en-US" sz="2800" dirty="0" smtClean="0"/>
              <a:t>失敗</a:t>
            </a:r>
            <a:r>
              <a:rPr lang="ja-JP" altLang="en-US" sz="2800" dirty="0"/>
              <a:t>したテスト実行の再現</a:t>
            </a:r>
            <a:endParaRPr lang="en-US" altLang="ja-JP" sz="2800" dirty="0"/>
          </a:p>
          <a:p>
            <a:pPr lvl="1"/>
            <a:r>
              <a:rPr lang="en-US" altLang="ja-JP" sz="2400" dirty="0" smtClean="0"/>
              <a:t>Latest-per-Location </a:t>
            </a:r>
            <a:r>
              <a:rPr lang="ja-JP" altLang="en-US" sz="2400" dirty="0" smtClean="0"/>
              <a:t>を用いて実行トレースを取得する</a:t>
            </a:r>
            <a:endParaRPr lang="en-US" altLang="ja-JP" sz="2400" dirty="0" smtClean="0"/>
          </a:p>
          <a:p>
            <a:pPr lvl="1"/>
            <a:r>
              <a:rPr lang="en-US" altLang="ja-JP" sz="2400" dirty="0" smtClean="0"/>
              <a:t>Assert </a:t>
            </a:r>
            <a:r>
              <a:rPr lang="ja-JP" altLang="en-US" sz="2400" dirty="0" smtClean="0"/>
              <a:t>が失敗した状態からさかのぼる</a:t>
            </a:r>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22</a:t>
            </a:fld>
            <a:endParaRPr lang="en-US" altLang="ja-JP"/>
          </a:p>
        </p:txBody>
      </p:sp>
    </p:spTree>
    <p:extLst>
      <p:ext uri="{BB962C8B-B14F-4D97-AF65-F5344CB8AC3E}">
        <p14:creationId xmlns:p14="http://schemas.microsoft.com/office/powerpoint/2010/main" val="35856221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部分的な実行再現に向けて</a:t>
            </a:r>
            <a:endParaRPr lang="en-US" altLang="ja-JP" dirty="0"/>
          </a:p>
        </p:txBody>
      </p:sp>
      <p:sp>
        <p:nvSpPr>
          <p:cNvPr id="3" name="コンテンツ プレースホルダー 2"/>
          <p:cNvSpPr>
            <a:spLocks noGrp="1"/>
          </p:cNvSpPr>
          <p:nvPr>
            <p:ph idx="1"/>
          </p:nvPr>
        </p:nvSpPr>
        <p:spPr/>
        <p:txBody>
          <a:bodyPr/>
          <a:lstStyle/>
          <a:p>
            <a:r>
              <a:rPr lang="ja-JP" altLang="en-US" sz="2800" dirty="0" smtClean="0"/>
              <a:t>今回</a:t>
            </a:r>
            <a:r>
              <a:rPr lang="ja-JP" altLang="en-US" sz="2800" dirty="0"/>
              <a:t>行った調査で</a:t>
            </a:r>
            <a:r>
              <a:rPr lang="ja-JP" altLang="en-US" sz="2800" dirty="0" smtClean="0"/>
              <a:t>は</a:t>
            </a:r>
            <a:r>
              <a:rPr lang="en-US" altLang="ja-JP" sz="2800" dirty="0" smtClean="0"/>
              <a:t>Latest-per-Location</a:t>
            </a:r>
            <a:r>
              <a:rPr lang="ja-JP" altLang="en-US" sz="2800" dirty="0" smtClean="0"/>
              <a:t>の手法を</a:t>
            </a:r>
            <a:r>
              <a:rPr lang="en-US" altLang="ja-JP" sz="2800" dirty="0" smtClean="0"/>
              <a:t/>
            </a:r>
            <a:br>
              <a:rPr lang="en-US" altLang="ja-JP" sz="2800" dirty="0" smtClean="0"/>
            </a:br>
            <a:r>
              <a:rPr lang="ja-JP" altLang="en-US" sz="2800" dirty="0" smtClean="0"/>
              <a:t>用いる</a:t>
            </a:r>
            <a:r>
              <a:rPr lang="ja-JP" altLang="en-US" sz="2800" dirty="0"/>
              <a:t>ことが有用であると判明</a:t>
            </a:r>
            <a:r>
              <a:rPr lang="ja-JP" altLang="en-US" sz="2800" dirty="0" smtClean="0"/>
              <a:t>した</a:t>
            </a:r>
            <a:endParaRPr lang="en-US" altLang="ja-JP" sz="2800" dirty="0" smtClean="0"/>
          </a:p>
          <a:p>
            <a:pPr marL="0" indent="0">
              <a:buNone/>
            </a:pPr>
            <a:endParaRPr lang="en-US" altLang="ja-JP" sz="2800" dirty="0"/>
          </a:p>
          <a:p>
            <a:r>
              <a:rPr lang="ja-JP" altLang="en-US" sz="2800" dirty="0" smtClean="0"/>
              <a:t>調査した実行トレースの削減手法は適合率・再現率が</a:t>
            </a:r>
            <a:r>
              <a:rPr lang="en-US" altLang="ja-JP" sz="2800" dirty="0" smtClean="0"/>
              <a:t>100</a:t>
            </a:r>
            <a:r>
              <a:rPr lang="ja-JP" altLang="en-US" sz="2800" dirty="0" smtClean="0"/>
              <a:t>％ではないため，完全な再現は不可能である</a:t>
            </a:r>
            <a:endParaRPr lang="en-US" altLang="ja-JP" sz="2800" dirty="0" smtClean="0"/>
          </a:p>
          <a:p>
            <a:endParaRPr lang="en-US" altLang="ja-JP" sz="2800" dirty="0"/>
          </a:p>
          <a:p>
            <a:r>
              <a:rPr lang="ja-JP" altLang="en-US" sz="2800" dirty="0" smtClean="0"/>
              <a:t>依存関係を</a:t>
            </a:r>
            <a:r>
              <a:rPr lang="en-US" altLang="ja-JP" sz="2800" dirty="0" smtClean="0"/>
              <a:t>100</a:t>
            </a:r>
            <a:r>
              <a:rPr lang="ja-JP" altLang="en-US" sz="2800" dirty="0" smtClean="0"/>
              <a:t>％維持できるように設計</a:t>
            </a:r>
            <a:r>
              <a:rPr lang="ja-JP" altLang="en-US" sz="2800" dirty="0"/>
              <a:t>して</a:t>
            </a:r>
            <a:r>
              <a:rPr lang="ja-JP" altLang="en-US" sz="2800" dirty="0" smtClean="0"/>
              <a:t>も</a:t>
            </a:r>
            <a:r>
              <a:rPr lang="en-US" altLang="ja-JP" sz="2800" dirty="0" smtClean="0"/>
              <a:t/>
            </a:r>
            <a:br>
              <a:rPr lang="en-US" altLang="ja-JP" sz="2800" dirty="0" smtClean="0"/>
            </a:br>
            <a:r>
              <a:rPr lang="ja-JP" altLang="en-US" sz="2800" dirty="0" smtClean="0"/>
              <a:t>大幅に実行</a:t>
            </a:r>
            <a:r>
              <a:rPr lang="ja-JP" altLang="en-US" sz="2800" dirty="0"/>
              <a:t>トレース</a:t>
            </a:r>
            <a:r>
              <a:rPr lang="ja-JP" altLang="en-US" sz="2800" dirty="0" smtClean="0"/>
              <a:t>を</a:t>
            </a:r>
            <a:r>
              <a:rPr lang="ja-JP" altLang="en-US" sz="2800" dirty="0"/>
              <a:t>削減できる可能性がある</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23</a:t>
            </a:fld>
            <a:endParaRPr lang="en-US" altLang="ja-JP"/>
          </a:p>
        </p:txBody>
      </p:sp>
    </p:spTree>
    <p:extLst>
      <p:ext uri="{BB962C8B-B14F-4D97-AF65-F5344CB8AC3E}">
        <p14:creationId xmlns:p14="http://schemas.microsoft.com/office/powerpoint/2010/main" val="39278485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まとめと今後の課題</a:t>
            </a:r>
            <a:endParaRPr lang="en-US" altLang="ja-JP" dirty="0"/>
          </a:p>
        </p:txBody>
      </p:sp>
      <p:sp>
        <p:nvSpPr>
          <p:cNvPr id="3" name="コンテンツ プレースホルダー 2"/>
          <p:cNvSpPr>
            <a:spLocks noGrp="1"/>
          </p:cNvSpPr>
          <p:nvPr>
            <p:ph idx="1"/>
          </p:nvPr>
        </p:nvSpPr>
        <p:spPr>
          <a:xfrm>
            <a:off x="457199" y="1600200"/>
            <a:ext cx="8291514" cy="4525963"/>
          </a:xfrm>
        </p:spPr>
        <p:txBody>
          <a:bodyPr/>
          <a:lstStyle/>
          <a:p>
            <a:r>
              <a:rPr lang="ja-JP" altLang="en-US" sz="2800" dirty="0" smtClean="0"/>
              <a:t>実行トレースの量を抑えつつ依存関係を</a:t>
            </a:r>
            <a:r>
              <a:rPr lang="en-US" altLang="ja-JP" sz="2800" dirty="0" smtClean="0"/>
              <a:t/>
            </a:r>
            <a:br>
              <a:rPr lang="en-US" altLang="ja-JP" sz="2800" dirty="0" smtClean="0"/>
            </a:br>
            <a:r>
              <a:rPr lang="ja-JP" altLang="en-US" sz="2800" dirty="0" smtClean="0"/>
              <a:t>維持する手法を調査した</a:t>
            </a:r>
            <a:endParaRPr lang="en-US" altLang="ja-JP" sz="2800" dirty="0" smtClean="0"/>
          </a:p>
          <a:p>
            <a:pPr lvl="1"/>
            <a:r>
              <a:rPr lang="ja-JP" altLang="en-US" sz="2400" dirty="0" smtClean="0"/>
              <a:t>適合率・再現率ともに高い</a:t>
            </a:r>
            <a:r>
              <a:rPr lang="ja-JP" altLang="en-US" sz="2400" dirty="0"/>
              <a:t>値</a:t>
            </a:r>
            <a:r>
              <a:rPr lang="ja-JP" altLang="en-US" sz="2400" dirty="0" smtClean="0"/>
              <a:t>を</a:t>
            </a:r>
            <a:r>
              <a:rPr lang="ja-JP" altLang="en-US" sz="2400" dirty="0"/>
              <a:t>示</a:t>
            </a:r>
            <a:r>
              <a:rPr lang="ja-JP" altLang="en-US" sz="2400" dirty="0" smtClean="0"/>
              <a:t>した</a:t>
            </a:r>
            <a:endParaRPr lang="en-US" altLang="ja-JP" sz="2400" dirty="0" smtClean="0"/>
          </a:p>
          <a:p>
            <a:pPr lvl="1"/>
            <a:r>
              <a:rPr lang="ja-JP" altLang="en-US" sz="2400" dirty="0" smtClean="0"/>
              <a:t>削減後の実行トレースの量は</a:t>
            </a:r>
            <a:r>
              <a:rPr lang="en-US" altLang="ja-JP" sz="2400" dirty="0" smtClean="0"/>
              <a:t>1/100~1/1000</a:t>
            </a:r>
            <a:r>
              <a:rPr lang="ja-JP" altLang="en-US" sz="2400" dirty="0" smtClean="0"/>
              <a:t>程度になった</a:t>
            </a:r>
            <a:endParaRPr lang="en-US" altLang="ja-JP" sz="2400" dirty="0" smtClean="0"/>
          </a:p>
          <a:p>
            <a:pPr lvl="1"/>
            <a:endParaRPr lang="en-US" altLang="ja-JP" sz="2400" dirty="0" smtClean="0"/>
          </a:p>
          <a:p>
            <a:endParaRPr lang="en-US" altLang="ja-JP" sz="2800" dirty="0" smtClean="0"/>
          </a:p>
          <a:p>
            <a:r>
              <a:rPr lang="ja-JP" altLang="en-US" sz="2800" dirty="0" smtClean="0"/>
              <a:t>部分的</a:t>
            </a:r>
            <a:r>
              <a:rPr lang="ja-JP" altLang="en-US" sz="2800" dirty="0"/>
              <a:t>な実行の再現に適した実行トレースの</a:t>
            </a:r>
            <a:r>
              <a:rPr lang="en-US" altLang="ja-JP" sz="2800" dirty="0"/>
              <a:t/>
            </a:r>
            <a:br>
              <a:rPr lang="en-US" altLang="ja-JP" sz="2800" dirty="0"/>
            </a:br>
            <a:r>
              <a:rPr lang="ja-JP" altLang="en-US" sz="2800" dirty="0"/>
              <a:t>記録のために，より詳細な調査を</a:t>
            </a:r>
            <a:r>
              <a:rPr lang="ja-JP" altLang="en-US" sz="2800" dirty="0" smtClean="0"/>
              <a:t>行う</a:t>
            </a:r>
            <a:endParaRPr lang="en-US" altLang="ja-JP" sz="2800" dirty="0" smtClean="0"/>
          </a:p>
          <a:p>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24</a:t>
            </a:fld>
            <a:endParaRPr lang="en-US" altLang="ja-JP"/>
          </a:p>
        </p:txBody>
      </p:sp>
    </p:spTree>
    <p:extLst>
      <p:ext uri="{BB962C8B-B14F-4D97-AF65-F5344CB8AC3E}">
        <p14:creationId xmlns:p14="http://schemas.microsoft.com/office/powerpoint/2010/main" val="13610027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0" indent="0">
              <a:buNone/>
            </a:pPr>
            <a:r>
              <a:rPr lang="en-US" altLang="ja-JP" sz="4000" dirty="0" smtClean="0"/>
              <a:t>Latest-per-Location</a:t>
            </a:r>
            <a:r>
              <a:rPr lang="ja-JP" altLang="en-US" sz="4000" dirty="0" smtClean="0"/>
              <a:t>において</a:t>
            </a:r>
            <a:r>
              <a:rPr lang="en-US" altLang="ja-JP" sz="4000" dirty="0" smtClean="0"/>
              <a:t/>
            </a:r>
            <a:br>
              <a:rPr lang="en-US" altLang="ja-JP" sz="4000" dirty="0" smtClean="0"/>
            </a:br>
            <a:r>
              <a:rPr lang="ja-JP" altLang="en-US" sz="4000" dirty="0" smtClean="0"/>
              <a:t>誤った依存関係が得られる例</a:t>
            </a:r>
            <a:endParaRPr lang="en-US" altLang="ja-JP" sz="4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25</a:t>
            </a:fld>
            <a:endParaRPr lang="en-US" altLang="ja-JP"/>
          </a:p>
        </p:txBody>
      </p:sp>
      <p:sp>
        <p:nvSpPr>
          <p:cNvPr id="5" name="正方形/長方形 4"/>
          <p:cNvSpPr/>
          <p:nvPr/>
        </p:nvSpPr>
        <p:spPr>
          <a:xfrm>
            <a:off x="805851" y="1974578"/>
            <a:ext cx="3073578" cy="38210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400" kern="0" dirty="0">
              <a:solidFill>
                <a:schemeClr val="tx1"/>
              </a:solidFill>
            </a:endParaRPr>
          </a:p>
        </p:txBody>
      </p:sp>
      <p:sp>
        <p:nvSpPr>
          <p:cNvPr id="7" name="円/楕円 6"/>
          <p:cNvSpPr/>
          <p:nvPr/>
        </p:nvSpPr>
        <p:spPr>
          <a:xfrm>
            <a:off x="1225331" y="3082142"/>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a:solidFill>
                  <a:schemeClr val="tx1"/>
                </a:solidFill>
              </a:rPr>
              <a:t>B</a:t>
            </a:r>
            <a:endParaRPr lang="en-US" altLang="ja-JP" b="1" dirty="0" smtClean="0">
              <a:solidFill>
                <a:schemeClr val="tx1"/>
              </a:solidFill>
            </a:endParaRPr>
          </a:p>
          <a:p>
            <a:pPr algn="ctr"/>
            <a:r>
              <a:rPr lang="en-US" altLang="ja-JP" b="1" dirty="0" smtClean="0">
                <a:solidFill>
                  <a:schemeClr val="tx1"/>
                </a:solidFill>
              </a:rPr>
              <a:t>GE</a:t>
            </a:r>
            <a:r>
              <a:rPr lang="en-US" altLang="ja-JP" b="1" dirty="0">
                <a:solidFill>
                  <a:schemeClr val="tx1"/>
                </a:solidFill>
              </a:rPr>
              <a:t>T</a:t>
            </a:r>
            <a:endParaRPr kumimoji="1" lang="ja-JP" altLang="en-US" dirty="0"/>
          </a:p>
        </p:txBody>
      </p:sp>
      <p:sp>
        <p:nvSpPr>
          <p:cNvPr id="8" name="円/楕円 7"/>
          <p:cNvSpPr/>
          <p:nvPr/>
        </p:nvSpPr>
        <p:spPr>
          <a:xfrm>
            <a:off x="1230583" y="4036046"/>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lang="en-US" altLang="ja-JP" b="1" dirty="0" smtClean="0">
                <a:solidFill>
                  <a:schemeClr val="tx1"/>
                </a:solidFill>
              </a:rPr>
              <a:t>C</a:t>
            </a:r>
          </a:p>
          <a:p>
            <a:pPr algn="ctr"/>
            <a:r>
              <a:rPr lang="en-US" altLang="ja-JP" b="1" dirty="0" smtClean="0">
                <a:solidFill>
                  <a:schemeClr val="tx1"/>
                </a:solidFill>
              </a:rPr>
              <a:t>PU</a:t>
            </a:r>
            <a:r>
              <a:rPr lang="en-US" altLang="ja-JP" b="1" dirty="0">
                <a:solidFill>
                  <a:schemeClr val="tx1"/>
                </a:solidFill>
              </a:rPr>
              <a:t>T</a:t>
            </a:r>
            <a:endParaRPr kumimoji="1" lang="en-US" altLang="ja-JP" b="1" dirty="0" smtClean="0">
              <a:solidFill>
                <a:schemeClr val="tx1"/>
              </a:solidFill>
            </a:endParaRPr>
          </a:p>
        </p:txBody>
      </p:sp>
      <p:cxnSp>
        <p:nvCxnSpPr>
          <p:cNvPr id="9" name="直線矢印コネクタ 8"/>
          <p:cNvCxnSpPr>
            <a:stCxn id="13" idx="4"/>
            <a:endCxn id="7" idx="0"/>
          </p:cNvCxnSpPr>
          <p:nvPr/>
        </p:nvCxnSpPr>
        <p:spPr>
          <a:xfrm>
            <a:off x="1796303" y="2682138"/>
            <a:ext cx="13126" cy="400004"/>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円/楕円 12"/>
          <p:cNvSpPr/>
          <p:nvPr/>
        </p:nvSpPr>
        <p:spPr>
          <a:xfrm>
            <a:off x="1212205" y="2097938"/>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kumimoji="1" lang="en-US" altLang="ja-JP" b="1" dirty="0" smtClean="0">
                <a:solidFill>
                  <a:schemeClr val="tx1"/>
                </a:solidFill>
              </a:rPr>
              <a:t>A</a:t>
            </a:r>
          </a:p>
          <a:p>
            <a:pPr algn="ctr"/>
            <a:r>
              <a:rPr lang="en-US" altLang="ja-JP" b="1" dirty="0" smtClean="0">
                <a:solidFill>
                  <a:schemeClr val="tx1"/>
                </a:solidFill>
              </a:rPr>
              <a:t>PU</a:t>
            </a:r>
            <a:r>
              <a:rPr lang="en-US" altLang="ja-JP" b="1" dirty="0">
                <a:solidFill>
                  <a:schemeClr val="tx1"/>
                </a:solidFill>
              </a:rPr>
              <a:t>T</a:t>
            </a:r>
            <a:endParaRPr kumimoji="1" lang="ja-JP" altLang="en-US" b="1" dirty="0">
              <a:solidFill>
                <a:schemeClr val="tx1"/>
              </a:solidFill>
            </a:endParaRPr>
          </a:p>
        </p:txBody>
      </p:sp>
      <p:cxnSp>
        <p:nvCxnSpPr>
          <p:cNvPr id="15" name="直線矢印コネクタ 14"/>
          <p:cNvCxnSpPr>
            <a:stCxn id="7" idx="4"/>
            <a:endCxn id="8" idx="0"/>
          </p:cNvCxnSpPr>
          <p:nvPr/>
        </p:nvCxnSpPr>
        <p:spPr>
          <a:xfrm>
            <a:off x="1809429" y="3666342"/>
            <a:ext cx="5252" cy="369704"/>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正方形/長方形 16"/>
          <p:cNvSpPr/>
          <p:nvPr/>
        </p:nvSpPr>
        <p:spPr>
          <a:xfrm>
            <a:off x="6495674" y="2202066"/>
            <a:ext cx="1864130" cy="26023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kern="0" dirty="0">
                <a:solidFill>
                  <a:schemeClr val="tx1"/>
                </a:solidFill>
              </a:rPr>
              <a:t>１：命令</a:t>
            </a:r>
            <a:r>
              <a:rPr lang="en-US" altLang="ja-JP" sz="2000" kern="0" dirty="0">
                <a:solidFill>
                  <a:schemeClr val="tx1"/>
                </a:solidFill>
              </a:rPr>
              <a:t>A</a:t>
            </a:r>
          </a:p>
          <a:p>
            <a:r>
              <a:rPr lang="ja-JP" altLang="en-US" sz="2000" kern="0" dirty="0" smtClean="0">
                <a:solidFill>
                  <a:schemeClr val="tx1"/>
                </a:solidFill>
              </a:rPr>
              <a:t>４</a:t>
            </a:r>
            <a:r>
              <a:rPr lang="ja-JP" altLang="en-US" sz="2000" kern="0" dirty="0">
                <a:solidFill>
                  <a:schemeClr val="tx1"/>
                </a:solidFill>
              </a:rPr>
              <a:t>：命令</a:t>
            </a:r>
            <a:r>
              <a:rPr lang="en-US" altLang="ja-JP" sz="2000" kern="0" dirty="0">
                <a:solidFill>
                  <a:schemeClr val="tx1"/>
                </a:solidFill>
              </a:rPr>
              <a:t>D</a:t>
            </a:r>
          </a:p>
          <a:p>
            <a:r>
              <a:rPr lang="ja-JP" altLang="en-US" sz="2000" kern="0" dirty="0">
                <a:solidFill>
                  <a:schemeClr val="tx1"/>
                </a:solidFill>
              </a:rPr>
              <a:t>５：命令</a:t>
            </a:r>
            <a:r>
              <a:rPr lang="en-US" altLang="ja-JP" sz="2000" kern="0" dirty="0">
                <a:solidFill>
                  <a:schemeClr val="tx1"/>
                </a:solidFill>
              </a:rPr>
              <a:t>B</a:t>
            </a:r>
          </a:p>
          <a:p>
            <a:r>
              <a:rPr lang="ja-JP" altLang="en-US" sz="2000" kern="0" dirty="0">
                <a:solidFill>
                  <a:schemeClr val="tx1"/>
                </a:solidFill>
              </a:rPr>
              <a:t>６：命令</a:t>
            </a:r>
            <a:r>
              <a:rPr lang="en-US" altLang="ja-JP" sz="2000" kern="0" dirty="0">
                <a:solidFill>
                  <a:schemeClr val="tx1"/>
                </a:solidFill>
              </a:rPr>
              <a:t>C</a:t>
            </a:r>
          </a:p>
          <a:p>
            <a:r>
              <a:rPr lang="ja-JP" altLang="en-US" sz="2000" kern="0" dirty="0">
                <a:solidFill>
                  <a:schemeClr val="tx1"/>
                </a:solidFill>
              </a:rPr>
              <a:t>７</a:t>
            </a:r>
            <a:r>
              <a:rPr lang="en-US" altLang="ja-JP" sz="2000" kern="0" dirty="0">
                <a:solidFill>
                  <a:schemeClr val="tx1"/>
                </a:solidFill>
              </a:rPr>
              <a:t>:</a:t>
            </a:r>
            <a:r>
              <a:rPr lang="ja-JP" altLang="en-US" sz="2000" kern="0" dirty="0">
                <a:solidFill>
                  <a:schemeClr val="tx1"/>
                </a:solidFill>
              </a:rPr>
              <a:t>命令</a:t>
            </a:r>
            <a:r>
              <a:rPr lang="en-US" altLang="ja-JP" sz="2000" kern="0" dirty="0">
                <a:solidFill>
                  <a:schemeClr val="tx1"/>
                </a:solidFill>
              </a:rPr>
              <a:t>B</a:t>
            </a:r>
          </a:p>
          <a:p>
            <a:r>
              <a:rPr lang="ja-JP" altLang="en-US" sz="2000" kern="0" dirty="0">
                <a:solidFill>
                  <a:schemeClr val="tx1"/>
                </a:solidFill>
              </a:rPr>
              <a:t>８</a:t>
            </a:r>
            <a:r>
              <a:rPr lang="en-US" altLang="ja-JP" sz="2000" kern="0" dirty="0">
                <a:solidFill>
                  <a:schemeClr val="tx1"/>
                </a:solidFill>
              </a:rPr>
              <a:t>:</a:t>
            </a:r>
            <a:r>
              <a:rPr lang="ja-JP" altLang="en-US" sz="2000" kern="0" dirty="0">
                <a:solidFill>
                  <a:schemeClr val="tx1"/>
                </a:solidFill>
              </a:rPr>
              <a:t>命令</a:t>
            </a:r>
            <a:r>
              <a:rPr lang="en-US" altLang="ja-JP" sz="2000" kern="0" dirty="0">
                <a:solidFill>
                  <a:schemeClr val="tx1"/>
                </a:solidFill>
              </a:rPr>
              <a:t>C</a:t>
            </a:r>
          </a:p>
          <a:p>
            <a:r>
              <a:rPr lang="ja-JP" altLang="en-US" sz="2000" kern="0" dirty="0">
                <a:solidFill>
                  <a:schemeClr val="tx1"/>
                </a:solidFill>
              </a:rPr>
              <a:t>９：命令</a:t>
            </a:r>
            <a:r>
              <a:rPr lang="en-US" altLang="ja-JP" sz="2000" kern="0" dirty="0">
                <a:solidFill>
                  <a:schemeClr val="tx1"/>
                </a:solidFill>
              </a:rPr>
              <a:t>E</a:t>
            </a:r>
          </a:p>
        </p:txBody>
      </p:sp>
      <p:sp>
        <p:nvSpPr>
          <p:cNvPr id="18" name="正方形/長方形 17"/>
          <p:cNvSpPr/>
          <p:nvPr/>
        </p:nvSpPr>
        <p:spPr>
          <a:xfrm>
            <a:off x="4075516" y="1974578"/>
            <a:ext cx="1864130" cy="276840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kern="0" dirty="0" smtClean="0">
                <a:solidFill>
                  <a:schemeClr val="tx1"/>
                </a:solidFill>
              </a:rPr>
              <a:t>１：命令</a:t>
            </a:r>
            <a:r>
              <a:rPr lang="en-US" altLang="ja-JP" sz="2000" kern="0" dirty="0" smtClean="0">
                <a:solidFill>
                  <a:schemeClr val="tx1"/>
                </a:solidFill>
              </a:rPr>
              <a:t>A</a:t>
            </a:r>
          </a:p>
          <a:p>
            <a:r>
              <a:rPr lang="ja-JP" altLang="en-US" sz="2000" kern="0" dirty="0" smtClean="0">
                <a:solidFill>
                  <a:schemeClr val="tx1"/>
                </a:solidFill>
              </a:rPr>
              <a:t>２：命令</a:t>
            </a:r>
            <a:r>
              <a:rPr lang="en-US" altLang="ja-JP" sz="2000" kern="0" dirty="0">
                <a:solidFill>
                  <a:schemeClr val="tx1"/>
                </a:solidFill>
              </a:rPr>
              <a:t>B</a:t>
            </a:r>
            <a:endParaRPr lang="en-US" altLang="ja-JP" sz="2000" kern="0" dirty="0" smtClean="0">
              <a:solidFill>
                <a:schemeClr val="tx1"/>
              </a:solidFill>
            </a:endParaRPr>
          </a:p>
          <a:p>
            <a:r>
              <a:rPr lang="ja-JP" altLang="en-US" sz="2000" kern="0" dirty="0" smtClean="0">
                <a:solidFill>
                  <a:schemeClr val="tx1"/>
                </a:solidFill>
              </a:rPr>
              <a:t>３：命令</a:t>
            </a:r>
            <a:r>
              <a:rPr lang="en-US" altLang="ja-JP" sz="2000" kern="0" dirty="0" smtClean="0">
                <a:solidFill>
                  <a:schemeClr val="tx1"/>
                </a:solidFill>
              </a:rPr>
              <a:t>C</a:t>
            </a:r>
          </a:p>
          <a:p>
            <a:r>
              <a:rPr lang="ja-JP" altLang="en-US" sz="2000" kern="0" dirty="0">
                <a:solidFill>
                  <a:schemeClr val="tx1"/>
                </a:solidFill>
              </a:rPr>
              <a:t>４：</a:t>
            </a:r>
            <a:r>
              <a:rPr lang="ja-JP" altLang="en-US" sz="2000" kern="0" dirty="0" smtClean="0">
                <a:solidFill>
                  <a:schemeClr val="tx1"/>
                </a:solidFill>
              </a:rPr>
              <a:t>命令</a:t>
            </a:r>
            <a:r>
              <a:rPr lang="en-US" altLang="ja-JP" sz="2000" kern="0" dirty="0">
                <a:solidFill>
                  <a:schemeClr val="tx1"/>
                </a:solidFill>
              </a:rPr>
              <a:t>D</a:t>
            </a:r>
          </a:p>
          <a:p>
            <a:r>
              <a:rPr lang="ja-JP" altLang="en-US" sz="2000" kern="0" dirty="0">
                <a:solidFill>
                  <a:schemeClr val="tx1"/>
                </a:solidFill>
              </a:rPr>
              <a:t>５</a:t>
            </a:r>
            <a:r>
              <a:rPr lang="ja-JP" altLang="en-US" sz="2000" kern="0" dirty="0" smtClean="0">
                <a:solidFill>
                  <a:schemeClr val="tx1"/>
                </a:solidFill>
              </a:rPr>
              <a:t>：命令</a:t>
            </a:r>
            <a:r>
              <a:rPr lang="en-US" altLang="ja-JP" sz="2000" kern="0" dirty="0">
                <a:solidFill>
                  <a:schemeClr val="tx1"/>
                </a:solidFill>
              </a:rPr>
              <a:t>B</a:t>
            </a:r>
            <a:endParaRPr lang="en-US" altLang="ja-JP" sz="2000" kern="0" dirty="0" smtClean="0">
              <a:solidFill>
                <a:schemeClr val="tx1"/>
              </a:solidFill>
            </a:endParaRPr>
          </a:p>
          <a:p>
            <a:r>
              <a:rPr lang="ja-JP" altLang="en-US" sz="2000" kern="0" dirty="0" smtClean="0">
                <a:solidFill>
                  <a:schemeClr val="tx1"/>
                </a:solidFill>
              </a:rPr>
              <a:t>６：命令</a:t>
            </a:r>
            <a:r>
              <a:rPr lang="en-US" altLang="ja-JP" sz="2000" kern="0" dirty="0">
                <a:solidFill>
                  <a:schemeClr val="tx1"/>
                </a:solidFill>
              </a:rPr>
              <a:t>C</a:t>
            </a:r>
            <a:endParaRPr lang="en-US" altLang="ja-JP" sz="2000" kern="0" dirty="0" smtClean="0">
              <a:solidFill>
                <a:schemeClr val="tx1"/>
              </a:solidFill>
            </a:endParaRPr>
          </a:p>
          <a:p>
            <a:r>
              <a:rPr lang="ja-JP" altLang="en-US" sz="2000" kern="0" dirty="0" smtClean="0">
                <a:solidFill>
                  <a:schemeClr val="tx1"/>
                </a:solidFill>
              </a:rPr>
              <a:t>７</a:t>
            </a:r>
            <a:r>
              <a:rPr lang="en-US" altLang="ja-JP" sz="2000" kern="0" dirty="0" smtClean="0">
                <a:solidFill>
                  <a:schemeClr val="tx1"/>
                </a:solidFill>
              </a:rPr>
              <a:t>:</a:t>
            </a:r>
            <a:r>
              <a:rPr lang="ja-JP" altLang="en-US" sz="2000" kern="0" dirty="0" smtClean="0">
                <a:solidFill>
                  <a:schemeClr val="tx1"/>
                </a:solidFill>
              </a:rPr>
              <a:t>命令</a:t>
            </a:r>
            <a:r>
              <a:rPr lang="en-US" altLang="ja-JP" sz="2000" kern="0" dirty="0" smtClean="0">
                <a:solidFill>
                  <a:schemeClr val="tx1"/>
                </a:solidFill>
              </a:rPr>
              <a:t>B</a:t>
            </a:r>
          </a:p>
          <a:p>
            <a:r>
              <a:rPr lang="ja-JP" altLang="en-US" sz="2000" kern="0" dirty="0">
                <a:solidFill>
                  <a:schemeClr val="tx1"/>
                </a:solidFill>
              </a:rPr>
              <a:t>８</a:t>
            </a:r>
            <a:r>
              <a:rPr lang="en-US" altLang="ja-JP" sz="2000" kern="0" dirty="0" smtClean="0">
                <a:solidFill>
                  <a:schemeClr val="tx1"/>
                </a:solidFill>
              </a:rPr>
              <a:t>:</a:t>
            </a:r>
            <a:r>
              <a:rPr lang="ja-JP" altLang="en-US" sz="2000" kern="0" dirty="0" smtClean="0">
                <a:solidFill>
                  <a:schemeClr val="tx1"/>
                </a:solidFill>
              </a:rPr>
              <a:t>命令</a:t>
            </a:r>
            <a:r>
              <a:rPr lang="en-US" altLang="ja-JP" sz="2000" kern="0" dirty="0">
                <a:solidFill>
                  <a:schemeClr val="tx1"/>
                </a:solidFill>
              </a:rPr>
              <a:t>C</a:t>
            </a:r>
            <a:endParaRPr lang="en-US" altLang="ja-JP" sz="2000" kern="0" dirty="0" smtClean="0">
              <a:solidFill>
                <a:schemeClr val="tx1"/>
              </a:solidFill>
            </a:endParaRPr>
          </a:p>
          <a:p>
            <a:r>
              <a:rPr lang="ja-JP" altLang="en-US" sz="2000" kern="0" dirty="0">
                <a:solidFill>
                  <a:schemeClr val="tx1"/>
                </a:solidFill>
              </a:rPr>
              <a:t>９</a:t>
            </a:r>
            <a:r>
              <a:rPr lang="ja-JP" altLang="en-US" sz="2000" kern="0" dirty="0" smtClean="0">
                <a:solidFill>
                  <a:schemeClr val="tx1"/>
                </a:solidFill>
              </a:rPr>
              <a:t>：命令</a:t>
            </a:r>
            <a:r>
              <a:rPr lang="en-US" altLang="ja-JP" sz="2000" kern="0" dirty="0" smtClean="0">
                <a:solidFill>
                  <a:schemeClr val="tx1"/>
                </a:solidFill>
              </a:rPr>
              <a:t>E</a:t>
            </a:r>
          </a:p>
        </p:txBody>
      </p:sp>
      <p:sp>
        <p:nvSpPr>
          <p:cNvPr id="19" name="下矢印 18"/>
          <p:cNvSpPr/>
          <p:nvPr/>
        </p:nvSpPr>
        <p:spPr>
          <a:xfrm rot="16200000">
            <a:off x="5896119" y="3065732"/>
            <a:ext cx="643082" cy="556027"/>
          </a:xfrm>
          <a:prstGeom prst="down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6217660" y="1469889"/>
            <a:ext cx="2385235" cy="7500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kern="0" dirty="0" smtClean="0">
                <a:solidFill>
                  <a:schemeClr val="tx1"/>
                </a:solidFill>
              </a:rPr>
              <a:t>命令位置毎の最新</a:t>
            </a:r>
            <a:endParaRPr lang="en-US" altLang="ja-JP" sz="2000" kern="0" dirty="0" smtClean="0">
              <a:solidFill>
                <a:schemeClr val="tx1"/>
              </a:solidFill>
            </a:endParaRPr>
          </a:p>
          <a:p>
            <a:pPr algn="ctr"/>
            <a:r>
              <a:rPr lang="en-US" altLang="ja-JP" sz="2000" kern="0" dirty="0" smtClean="0">
                <a:solidFill>
                  <a:schemeClr val="tx1"/>
                </a:solidFill>
              </a:rPr>
              <a:t>2</a:t>
            </a:r>
            <a:r>
              <a:rPr lang="ja-JP" altLang="en-US" sz="2000" kern="0" dirty="0" smtClean="0">
                <a:solidFill>
                  <a:schemeClr val="tx1"/>
                </a:solidFill>
              </a:rPr>
              <a:t>件におけるトレース</a:t>
            </a:r>
            <a:endParaRPr lang="en-US" altLang="ja-JP" sz="2000" kern="0" dirty="0">
              <a:solidFill>
                <a:schemeClr val="tx1"/>
              </a:solidFill>
            </a:endParaRPr>
          </a:p>
        </p:txBody>
      </p:sp>
      <p:sp>
        <p:nvSpPr>
          <p:cNvPr id="43" name="コンテンツ プレースホルダー 2"/>
          <p:cNvSpPr txBox="1">
            <a:spLocks/>
          </p:cNvSpPr>
          <p:nvPr/>
        </p:nvSpPr>
        <p:spPr bwMode="auto">
          <a:xfrm>
            <a:off x="6495674" y="5009578"/>
            <a:ext cx="2711043" cy="15405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smtClean="0"/>
              <a:t>誤った</a:t>
            </a:r>
            <a:r>
              <a:rPr lang="en-US" altLang="ja-JP" sz="2400" kern="0" dirty="0"/>
              <a:t/>
            </a:r>
            <a:br>
              <a:rPr lang="en-US" altLang="ja-JP" sz="2400" kern="0" dirty="0"/>
            </a:br>
            <a:r>
              <a:rPr lang="ja-JP" altLang="en-US" sz="2400" kern="0" dirty="0" smtClean="0"/>
              <a:t>依存関係</a:t>
            </a:r>
            <a:r>
              <a:rPr lang="en-US" altLang="ja-JP" sz="2400" kern="0" dirty="0" smtClean="0"/>
              <a:t/>
            </a:r>
            <a:br>
              <a:rPr lang="en-US" altLang="ja-JP" sz="2400" kern="0" dirty="0" smtClean="0"/>
            </a:br>
            <a:r>
              <a:rPr lang="en-US" altLang="ja-JP" sz="2400" kern="0" dirty="0" smtClean="0"/>
              <a:t>A</a:t>
            </a:r>
            <a:r>
              <a:rPr lang="ja-JP" altLang="en-US" sz="2400" kern="0" dirty="0" smtClean="0"/>
              <a:t>→</a:t>
            </a:r>
            <a:r>
              <a:rPr lang="en-US" altLang="ja-JP" sz="2400" kern="0" dirty="0"/>
              <a:t>D</a:t>
            </a:r>
            <a:endParaRPr lang="en-US" altLang="ja-JP" sz="2400" kern="0" dirty="0" smtClean="0"/>
          </a:p>
        </p:txBody>
      </p:sp>
      <p:sp>
        <p:nvSpPr>
          <p:cNvPr id="23" name="コンテンツ プレースホルダー 2"/>
          <p:cNvSpPr txBox="1">
            <a:spLocks/>
          </p:cNvSpPr>
          <p:nvPr/>
        </p:nvSpPr>
        <p:spPr bwMode="auto">
          <a:xfrm>
            <a:off x="4064324" y="5009578"/>
            <a:ext cx="1829158" cy="16279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smtClean="0"/>
              <a:t>得られる</a:t>
            </a:r>
            <a:r>
              <a:rPr lang="en-US" altLang="ja-JP" sz="2400" kern="0" dirty="0" smtClean="0"/>
              <a:t/>
            </a:r>
            <a:br>
              <a:rPr lang="en-US" altLang="ja-JP" sz="2400" kern="0" dirty="0" smtClean="0"/>
            </a:br>
            <a:r>
              <a:rPr lang="ja-JP" altLang="en-US" sz="2400" kern="0" dirty="0" smtClean="0"/>
              <a:t>依存関係</a:t>
            </a:r>
            <a:endParaRPr lang="en-US" altLang="ja-JP" sz="2400" kern="0" dirty="0" smtClean="0"/>
          </a:p>
          <a:p>
            <a:pPr marL="0" indent="0">
              <a:buFontTx/>
              <a:buNone/>
            </a:pPr>
            <a:r>
              <a:rPr lang="en-US" altLang="ja-JP" sz="2400" kern="0" dirty="0" smtClean="0"/>
              <a:t>A</a:t>
            </a:r>
            <a:r>
              <a:rPr lang="ja-JP" altLang="en-US" sz="2400" kern="0" dirty="0" smtClean="0"/>
              <a:t>→</a:t>
            </a:r>
            <a:r>
              <a:rPr lang="en-US" altLang="ja-JP" sz="2400" kern="0" dirty="0" smtClean="0"/>
              <a:t>B C</a:t>
            </a:r>
            <a:r>
              <a:rPr lang="ja-JP" altLang="en-US" sz="2400" kern="0" dirty="0" smtClean="0"/>
              <a:t>→</a:t>
            </a:r>
            <a:r>
              <a:rPr lang="en-US" altLang="ja-JP" sz="2400" kern="0" dirty="0" smtClean="0"/>
              <a:t>B</a:t>
            </a:r>
          </a:p>
          <a:p>
            <a:pPr marL="0" indent="0">
              <a:buFontTx/>
              <a:buNone/>
            </a:pPr>
            <a:r>
              <a:rPr lang="en-US" altLang="ja-JP" sz="2400" kern="0" dirty="0" smtClean="0"/>
              <a:t>C</a:t>
            </a:r>
            <a:r>
              <a:rPr lang="ja-JP" altLang="en-US" sz="2400" kern="0" dirty="0" smtClean="0"/>
              <a:t>→</a:t>
            </a:r>
            <a:r>
              <a:rPr lang="en-US" altLang="ja-JP" sz="2400" kern="0" dirty="0" smtClean="0"/>
              <a:t>D C</a:t>
            </a:r>
            <a:r>
              <a:rPr lang="ja-JP" altLang="en-US" sz="2400" kern="0" dirty="0" smtClean="0"/>
              <a:t>→</a:t>
            </a:r>
            <a:r>
              <a:rPr lang="en-US" altLang="ja-JP" sz="2400" kern="0" dirty="0" smtClean="0"/>
              <a:t>E </a:t>
            </a:r>
          </a:p>
        </p:txBody>
      </p:sp>
      <p:cxnSp>
        <p:nvCxnSpPr>
          <p:cNvPr id="24" name="カギ線コネクタ 23"/>
          <p:cNvCxnSpPr>
            <a:stCxn id="8" idx="2"/>
            <a:endCxn id="7" idx="2"/>
          </p:cNvCxnSpPr>
          <p:nvPr/>
        </p:nvCxnSpPr>
        <p:spPr>
          <a:xfrm rot="10800000">
            <a:off x="1225331" y="3374242"/>
            <a:ext cx="5252" cy="953904"/>
          </a:xfrm>
          <a:prstGeom prst="bentConnector3">
            <a:avLst>
              <a:gd name="adj1" fmla="val 4452628"/>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9" name="円/楕円 78"/>
          <p:cNvSpPr/>
          <p:nvPr/>
        </p:nvSpPr>
        <p:spPr>
          <a:xfrm>
            <a:off x="2510615" y="3559094"/>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smtClean="0">
                <a:solidFill>
                  <a:schemeClr val="tx1"/>
                </a:solidFill>
              </a:rPr>
              <a:t>D</a:t>
            </a:r>
          </a:p>
          <a:p>
            <a:pPr algn="ctr"/>
            <a:r>
              <a:rPr lang="en-US" altLang="ja-JP" b="1" dirty="0" smtClean="0">
                <a:solidFill>
                  <a:schemeClr val="tx1"/>
                </a:solidFill>
              </a:rPr>
              <a:t>GE</a:t>
            </a:r>
            <a:r>
              <a:rPr lang="en-US" altLang="ja-JP" b="1" dirty="0">
                <a:solidFill>
                  <a:schemeClr val="tx1"/>
                </a:solidFill>
              </a:rPr>
              <a:t>T</a:t>
            </a:r>
            <a:endParaRPr kumimoji="1" lang="ja-JP" altLang="en-US" dirty="0"/>
          </a:p>
        </p:txBody>
      </p:sp>
      <p:cxnSp>
        <p:nvCxnSpPr>
          <p:cNvPr id="104" name="直線矢印コネクタ 103"/>
          <p:cNvCxnSpPr>
            <a:stCxn id="8" idx="6"/>
            <a:endCxn id="79" idx="3"/>
          </p:cNvCxnSpPr>
          <p:nvPr/>
        </p:nvCxnSpPr>
        <p:spPr>
          <a:xfrm flipV="1">
            <a:off x="2398778" y="4057740"/>
            <a:ext cx="282915" cy="270406"/>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9" name="円/楕円 148"/>
          <p:cNvSpPr/>
          <p:nvPr/>
        </p:nvSpPr>
        <p:spPr>
          <a:xfrm>
            <a:off x="1221904" y="4995893"/>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a:solidFill>
                  <a:schemeClr val="tx1"/>
                </a:solidFill>
              </a:rPr>
              <a:t>E</a:t>
            </a:r>
            <a:endParaRPr lang="en-US" altLang="ja-JP" b="1" dirty="0" smtClean="0">
              <a:solidFill>
                <a:schemeClr val="tx1"/>
              </a:solidFill>
            </a:endParaRPr>
          </a:p>
          <a:p>
            <a:pPr algn="ctr"/>
            <a:r>
              <a:rPr lang="en-US" altLang="ja-JP" b="1" dirty="0" smtClean="0">
                <a:solidFill>
                  <a:schemeClr val="tx1"/>
                </a:solidFill>
              </a:rPr>
              <a:t>GE</a:t>
            </a:r>
            <a:r>
              <a:rPr lang="en-US" altLang="ja-JP" b="1" dirty="0">
                <a:solidFill>
                  <a:schemeClr val="tx1"/>
                </a:solidFill>
              </a:rPr>
              <a:t>T</a:t>
            </a:r>
            <a:endParaRPr kumimoji="1" lang="ja-JP" altLang="en-US" dirty="0"/>
          </a:p>
        </p:txBody>
      </p:sp>
      <p:cxnSp>
        <p:nvCxnSpPr>
          <p:cNvPr id="150" name="直線矢印コネクタ 149"/>
          <p:cNvCxnSpPr>
            <a:stCxn id="8" idx="4"/>
            <a:endCxn id="149" idx="0"/>
          </p:cNvCxnSpPr>
          <p:nvPr/>
        </p:nvCxnSpPr>
        <p:spPr>
          <a:xfrm flipH="1">
            <a:off x="1806002" y="4620246"/>
            <a:ext cx="8679" cy="375647"/>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爆発 1 10"/>
          <p:cNvSpPr/>
          <p:nvPr/>
        </p:nvSpPr>
        <p:spPr>
          <a:xfrm>
            <a:off x="2136115" y="4755070"/>
            <a:ext cx="790605" cy="581251"/>
          </a:xfrm>
          <a:prstGeom prst="irregularSeal1">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9" name="直線矢印コネクタ 178"/>
          <p:cNvCxnSpPr>
            <a:stCxn id="79" idx="1"/>
            <a:endCxn id="7" idx="6"/>
          </p:cNvCxnSpPr>
          <p:nvPr/>
        </p:nvCxnSpPr>
        <p:spPr>
          <a:xfrm flipH="1" flipV="1">
            <a:off x="2393526" y="3374242"/>
            <a:ext cx="288167" cy="270406"/>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4924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r>
              <a:rPr kumimoji="1" lang="ja-JP" altLang="en-US" sz="2800" dirty="0" smtClean="0"/>
              <a:t>想定質問</a:t>
            </a:r>
            <a:endParaRPr kumimoji="1" lang="en-US" altLang="ja-JP" sz="2800" dirty="0" smtClean="0"/>
          </a:p>
          <a:p>
            <a:pPr marL="0" indent="0">
              <a:buNone/>
            </a:pPr>
            <a:r>
              <a:rPr kumimoji="1" lang="en-US" altLang="ja-JP" sz="2800" dirty="0" smtClean="0"/>
              <a:t>Q</a:t>
            </a:r>
            <a:r>
              <a:rPr kumimoji="1" lang="ja-JP" altLang="en-US" sz="2800" dirty="0" err="1" smtClean="0"/>
              <a:t>．</a:t>
            </a:r>
            <a:r>
              <a:rPr kumimoji="1" lang="ja-JP" altLang="en-US" sz="2800" dirty="0" smtClean="0"/>
              <a:t>デバッグを目的とした再現の場合，ログを削減しない方が良いのではないか？</a:t>
            </a:r>
            <a:endParaRPr lang="en-US" altLang="ja-JP" sz="2800" dirty="0" smtClean="0"/>
          </a:p>
          <a:p>
            <a:pPr marL="0" indent="0">
              <a:buNone/>
            </a:pPr>
            <a:r>
              <a:rPr kumimoji="1" lang="en-US" altLang="ja-JP" sz="2800" dirty="0" smtClean="0"/>
              <a:t>A</a:t>
            </a:r>
            <a:r>
              <a:rPr kumimoji="1" lang="ja-JP" altLang="en-US" sz="2800" dirty="0" err="1" smtClean="0"/>
              <a:t>．</a:t>
            </a:r>
            <a:r>
              <a:rPr lang="ja-JP" altLang="en-US" sz="2800" dirty="0" smtClean="0"/>
              <a:t>再現においてもバグに関係のない可能性が高いループ文は無視したい</a:t>
            </a:r>
            <a:endParaRPr lang="en-US" altLang="ja-JP" sz="2800" dirty="0" smtClean="0"/>
          </a:p>
          <a:p>
            <a:pPr marL="0" indent="0">
              <a:buNone/>
            </a:pPr>
            <a:r>
              <a:rPr lang="ja-JP" altLang="en-US" sz="2800" dirty="0" smtClean="0"/>
              <a:t>動的スライスにより細かな情報を載せて実行を再現するくらいの認識でよいかもしれない</a:t>
            </a:r>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26</a:t>
            </a:fld>
            <a:endParaRPr lang="en-US" altLang="ja-JP"/>
          </a:p>
        </p:txBody>
      </p:sp>
    </p:spTree>
    <p:extLst>
      <p:ext uri="{BB962C8B-B14F-4D97-AF65-F5344CB8AC3E}">
        <p14:creationId xmlns:p14="http://schemas.microsoft.com/office/powerpoint/2010/main" val="26660080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r>
              <a:rPr kumimoji="1" lang="ja-JP" altLang="en-US" sz="2800" dirty="0" smtClean="0"/>
              <a:t>想定質問</a:t>
            </a:r>
            <a:endParaRPr kumimoji="1" lang="en-US" altLang="ja-JP" sz="2800" dirty="0" smtClean="0"/>
          </a:p>
          <a:p>
            <a:pPr marL="0" indent="0">
              <a:buNone/>
            </a:pPr>
            <a:r>
              <a:rPr kumimoji="1" lang="en-US" altLang="ja-JP" sz="2800" dirty="0" smtClean="0"/>
              <a:t>Q</a:t>
            </a:r>
            <a:r>
              <a:rPr kumimoji="1" lang="ja-JP" altLang="en-US" sz="2800" dirty="0" err="1" smtClean="0"/>
              <a:t>．</a:t>
            </a:r>
            <a:r>
              <a:rPr kumimoji="1" lang="ja-JP" altLang="en-US" sz="2800" dirty="0" smtClean="0"/>
              <a:t>デバッグを目的とした再現の場合，ログを削減しない方が良いのではないか？</a:t>
            </a:r>
            <a:endParaRPr lang="en-US" altLang="ja-JP" sz="2800" dirty="0" smtClean="0"/>
          </a:p>
          <a:p>
            <a:pPr marL="0" indent="0">
              <a:buNone/>
            </a:pPr>
            <a:r>
              <a:rPr kumimoji="1" lang="en-US" altLang="ja-JP" sz="2800" dirty="0" smtClean="0"/>
              <a:t>A</a:t>
            </a:r>
            <a:r>
              <a:rPr kumimoji="1" lang="ja-JP" altLang="en-US" sz="2800" dirty="0" err="1" smtClean="0"/>
              <a:t>．</a:t>
            </a:r>
            <a:r>
              <a:rPr lang="ja-JP" altLang="en-US" sz="2800" dirty="0" smtClean="0"/>
              <a:t>再現においてもバグに関係のない可能性が高いループ文は無視したい</a:t>
            </a:r>
            <a:endParaRPr lang="en-US" altLang="ja-JP" sz="2800" dirty="0" smtClean="0"/>
          </a:p>
          <a:p>
            <a:pPr marL="0" indent="0">
              <a:buNone/>
            </a:pPr>
            <a:r>
              <a:rPr lang="ja-JP" altLang="en-US" sz="2800" dirty="0" smtClean="0"/>
              <a:t>動的スライスにより細かな情報を載せて実行を再現するくらいの認識でよいかもしれない</a:t>
            </a:r>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27</a:t>
            </a:fld>
            <a:endParaRPr lang="en-US" altLang="ja-JP"/>
          </a:p>
        </p:txBody>
      </p:sp>
    </p:spTree>
    <p:extLst>
      <p:ext uri="{BB962C8B-B14F-4D97-AF65-F5344CB8AC3E}">
        <p14:creationId xmlns:p14="http://schemas.microsoft.com/office/powerpoint/2010/main" val="32427314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コンテンツ プレースホルダー 2"/>
          <p:cNvSpPr txBox="1">
            <a:spLocks/>
          </p:cNvSpPr>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endParaRPr lang="en-US" altLang="ja-JP" kern="0" dirty="0"/>
          </a:p>
          <a:p>
            <a:pPr marL="0" indent="0">
              <a:buNone/>
            </a:pPr>
            <a:endParaRPr lang="en-US" altLang="ja-JP" kern="0" dirty="0" smtClean="0"/>
          </a:p>
          <a:p>
            <a:pPr marL="0" indent="0">
              <a:buNone/>
            </a:pPr>
            <a:endParaRPr lang="en-US" altLang="ja-JP" kern="0" dirty="0"/>
          </a:p>
          <a:p>
            <a:pPr marL="0" indent="0">
              <a:buNone/>
            </a:pPr>
            <a:endParaRPr lang="en-US" altLang="ja-JP" kern="0" dirty="0" smtClean="0"/>
          </a:p>
          <a:p>
            <a:pPr marL="0" indent="0">
              <a:buNone/>
            </a:pPr>
            <a:endParaRPr lang="en-US" altLang="ja-JP" kern="0" dirty="0"/>
          </a:p>
          <a:p>
            <a:pPr marL="0" indent="0">
              <a:buNone/>
            </a:pPr>
            <a:endParaRPr lang="en-US" altLang="ja-JP" kern="0" dirty="0" smtClean="0"/>
          </a:p>
          <a:p>
            <a:pPr marL="0" indent="0">
              <a:buNone/>
            </a:pPr>
            <a:r>
              <a:rPr lang="ja-JP" altLang="en-US" kern="0" dirty="0" smtClean="0"/>
              <a:t>記録量に伴って微増</a:t>
            </a:r>
            <a:endParaRPr lang="en-US" altLang="ja-JP" kern="0" dirty="0" smtClean="0"/>
          </a:p>
        </p:txBody>
      </p:sp>
      <p:sp>
        <p:nvSpPr>
          <p:cNvPr id="2" name="タイトル 1"/>
          <p:cNvSpPr>
            <a:spLocks noGrp="1"/>
          </p:cNvSpPr>
          <p:nvPr>
            <p:ph type="title"/>
          </p:nvPr>
        </p:nvSpPr>
        <p:spPr/>
        <p:txBody>
          <a:bodyPr/>
          <a:lstStyle/>
          <a:p>
            <a:r>
              <a:rPr lang="ja-JP" altLang="en-US" dirty="0"/>
              <a:t>ベンチマーク実行時間</a:t>
            </a:r>
            <a:r>
              <a:rPr lang="en-US" altLang="ja-JP" dirty="0"/>
              <a:t>(</a:t>
            </a:r>
            <a:r>
              <a:rPr lang="en-US" altLang="ja-JP" dirty="0" err="1"/>
              <a:t>ms</a:t>
            </a:r>
            <a:r>
              <a:rPr lang="en-US" altLang="ja-JP" dirty="0" smtClean="0"/>
              <a:t>)</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798574810"/>
              </p:ext>
            </p:extLst>
          </p:nvPr>
        </p:nvGraphicFramePr>
        <p:xfrm>
          <a:off x="261206" y="2221523"/>
          <a:ext cx="8487507" cy="2626995"/>
        </p:xfrm>
        <a:graphic>
          <a:graphicData uri="http://schemas.openxmlformats.org/drawingml/2006/table">
            <a:tbl>
              <a:tblPr firstRow="1" bandRow="1">
                <a:tableStyleId>{5C22544A-7EE6-4342-B048-85BDC9FD1C3A}</a:tableStyleId>
              </a:tblPr>
              <a:tblGrid>
                <a:gridCol w="1212501"/>
                <a:gridCol w="1212501"/>
                <a:gridCol w="1212501"/>
                <a:gridCol w="1212501"/>
                <a:gridCol w="1212501"/>
                <a:gridCol w="1212501"/>
                <a:gridCol w="1212501"/>
              </a:tblGrid>
              <a:tr h="370840">
                <a:tc>
                  <a:txBody>
                    <a:bodyPr/>
                    <a:lstStyle/>
                    <a:p>
                      <a:pPr algn="ctr" fontAlgn="b"/>
                      <a:r>
                        <a:rPr lang="en-US" altLang="ja-JP" sz="24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M</a:t>
                      </a:r>
                      <a:endPar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b"/>
                </a:tc>
                <a:tc>
                  <a:txBody>
                    <a:bodyPr/>
                    <a:lstStyle/>
                    <a:p>
                      <a:pPr algn="r" fontAlgn="b"/>
                      <a:r>
                        <a:rPr lang="en-US" altLang="ja-JP" sz="1800" b="0" i="0" u="none" strike="noStrike" dirty="0">
                          <a:solidFill>
                            <a:srgbClr val="000000"/>
                          </a:solidFill>
                          <a:effectLst/>
                          <a:latin typeface="+mn-lt"/>
                          <a:ea typeface="ＭＳ Ｐゴシック" panose="020B0600070205080204" pitchFamily="50" charset="-128"/>
                        </a:rPr>
                        <a:t>16</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32</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64</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128</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256</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512</a:t>
                      </a:r>
                    </a:p>
                  </a:txBody>
                  <a:tcPr marL="9525" marR="9525" marT="9525" marB="0" anchor="b"/>
                </a:tc>
              </a:tr>
              <a:tr h="370840">
                <a:tc>
                  <a:txBody>
                    <a:bodyPr/>
                    <a:lstStyle/>
                    <a:p>
                      <a:pPr algn="ctr" fontAlgn="b"/>
                      <a:r>
                        <a:rPr lang="en-US" sz="2400" b="0" i="0" u="none" strike="noStrike" dirty="0" err="1">
                          <a:solidFill>
                            <a:srgbClr val="000000"/>
                          </a:solidFill>
                          <a:effectLst/>
                          <a:latin typeface="ＭＳ Ｐゴシック" panose="020B0600070205080204" pitchFamily="50" charset="-128"/>
                          <a:ea typeface="ＭＳ Ｐゴシック" panose="020B0600070205080204" pitchFamily="50" charset="-128"/>
                        </a:rPr>
                        <a:t>avrora</a:t>
                      </a:r>
                      <a:endParaRPr 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b"/>
                </a:tc>
                <a:tc>
                  <a:txBody>
                    <a:bodyPr/>
                    <a:lstStyle/>
                    <a:p>
                      <a:pPr algn="r" fontAlgn="b"/>
                      <a:r>
                        <a:rPr lang="en-US" altLang="ja-JP" sz="1800" b="0" i="0" u="none" strike="noStrike" dirty="0">
                          <a:solidFill>
                            <a:srgbClr val="000000"/>
                          </a:solidFill>
                          <a:effectLst/>
                          <a:latin typeface="+mn-lt"/>
                          <a:ea typeface="ＭＳ Ｐゴシック" panose="020B0600070205080204" pitchFamily="50" charset="-128"/>
                        </a:rPr>
                        <a:t>1,653,835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1,593,391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1,647,742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1,726,430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1,568,665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1,696,179 </a:t>
                      </a:r>
                    </a:p>
                  </a:txBody>
                  <a:tcPr marL="9525" marR="9525" marT="9525" marB="0" anchor="b"/>
                </a:tc>
              </a:tr>
              <a:tr h="370840">
                <a:tc>
                  <a:txBody>
                    <a:bodyPr/>
                    <a:lstStyle/>
                    <a:p>
                      <a:pPr algn="ctr" fontAlgn="b"/>
                      <a:r>
                        <a:rPr lang="en-US" sz="2400" b="0" i="0" u="none" strike="noStrike">
                          <a:solidFill>
                            <a:srgbClr val="000000"/>
                          </a:solidFill>
                          <a:effectLst/>
                          <a:latin typeface="ＭＳ Ｐゴシック" panose="020B0600070205080204" pitchFamily="50" charset="-128"/>
                          <a:ea typeface="ＭＳ Ｐゴシック" panose="020B0600070205080204" pitchFamily="50" charset="-128"/>
                        </a:rPr>
                        <a:t>batik</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48,546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50,153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48,895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50,480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51,374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54,293 </a:t>
                      </a:r>
                    </a:p>
                  </a:txBody>
                  <a:tcPr marL="9525" marR="9525" marT="9525" marB="0" anchor="b"/>
                </a:tc>
              </a:tr>
              <a:tr h="370840">
                <a:tc>
                  <a:txBody>
                    <a:bodyPr/>
                    <a:lstStyle/>
                    <a:p>
                      <a:pPr algn="ctr" fontAlgn="b"/>
                      <a:r>
                        <a:rPr lang="en-US" sz="2400" b="0" i="0" u="none" strike="noStrike">
                          <a:solidFill>
                            <a:srgbClr val="000000"/>
                          </a:solidFill>
                          <a:effectLst/>
                          <a:latin typeface="ＭＳ Ｐゴシック" panose="020B0600070205080204" pitchFamily="50" charset="-128"/>
                          <a:ea typeface="ＭＳ Ｐゴシック" panose="020B0600070205080204" pitchFamily="50" charset="-128"/>
                        </a:rPr>
                        <a:t>fop</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35,660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40,956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43,118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43,100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37,990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44,654 </a:t>
                      </a:r>
                    </a:p>
                  </a:txBody>
                  <a:tcPr marL="9525" marR="9525" marT="9525" marB="0" anchor="b"/>
                </a:tc>
              </a:tr>
              <a:tr h="370840">
                <a:tc>
                  <a:txBody>
                    <a:bodyPr/>
                    <a:lstStyle/>
                    <a:p>
                      <a:pPr algn="ctr" fontAlgn="b"/>
                      <a:r>
                        <a:rPr lang="en-US" sz="2400" b="0" i="0" u="none" strike="noStrike">
                          <a:solidFill>
                            <a:srgbClr val="000000"/>
                          </a:solidFill>
                          <a:effectLst/>
                          <a:latin typeface="ＭＳ Ｐゴシック" panose="020B0600070205080204" pitchFamily="50" charset="-128"/>
                          <a:ea typeface="ＭＳ Ｐゴシック" panose="020B0600070205080204" pitchFamily="50" charset="-128"/>
                        </a:rPr>
                        <a:t>jython</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333,007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366,872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363,499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372,393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379,391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395,812 </a:t>
                      </a:r>
                    </a:p>
                  </a:txBody>
                  <a:tcPr marL="9525" marR="9525" marT="9525" marB="0" anchor="b"/>
                </a:tc>
              </a:tr>
              <a:tr h="370840">
                <a:tc>
                  <a:txBody>
                    <a:bodyPr/>
                    <a:lstStyle/>
                    <a:p>
                      <a:pPr algn="ctr" fontAlgn="b"/>
                      <a:r>
                        <a:rPr lang="en-US" sz="2400" b="0" i="0" u="none" strike="noStrike">
                          <a:solidFill>
                            <a:srgbClr val="000000"/>
                          </a:solidFill>
                          <a:effectLst/>
                          <a:latin typeface="ＭＳ Ｐゴシック" panose="020B0600070205080204" pitchFamily="50" charset="-128"/>
                          <a:ea typeface="ＭＳ Ｐゴシック" panose="020B0600070205080204" pitchFamily="50" charset="-128"/>
                        </a:rPr>
                        <a:t>luindex</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84,320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90,742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92,870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96,911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98,088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102,295 </a:t>
                      </a:r>
                    </a:p>
                  </a:txBody>
                  <a:tcPr marL="9525" marR="9525" marT="9525" marB="0" anchor="b"/>
                </a:tc>
              </a:tr>
              <a:tr h="370840">
                <a:tc>
                  <a:txBody>
                    <a:bodyPr/>
                    <a:lstStyle/>
                    <a:p>
                      <a:pPr algn="ctr" fontAlgn="b"/>
                      <a:r>
                        <a:rPr lang="en-US" sz="2400" b="0" i="0" u="none" strike="noStrike" dirty="0" err="1">
                          <a:solidFill>
                            <a:srgbClr val="000000"/>
                          </a:solidFill>
                          <a:effectLst/>
                          <a:latin typeface="ＭＳ Ｐゴシック" panose="020B0600070205080204" pitchFamily="50" charset="-128"/>
                          <a:ea typeface="ＭＳ Ｐゴシック" panose="020B0600070205080204" pitchFamily="50" charset="-128"/>
                        </a:rPr>
                        <a:t>lusearch</a:t>
                      </a:r>
                      <a:endParaRPr 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b"/>
                </a:tc>
                <a:tc>
                  <a:txBody>
                    <a:bodyPr/>
                    <a:lstStyle/>
                    <a:p>
                      <a:pPr algn="r" fontAlgn="b"/>
                      <a:r>
                        <a:rPr lang="en-US" altLang="ja-JP" sz="1800" b="0" i="0" u="none" strike="noStrike" dirty="0">
                          <a:solidFill>
                            <a:srgbClr val="000000"/>
                          </a:solidFill>
                          <a:effectLst/>
                          <a:latin typeface="+mn-lt"/>
                          <a:ea typeface="ＭＳ Ｐゴシック" panose="020B0600070205080204" pitchFamily="50" charset="-128"/>
                        </a:rPr>
                        <a:t>1,088,055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1,102,086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1,123,009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1,135,421 </a:t>
                      </a:r>
                    </a:p>
                  </a:txBody>
                  <a:tcPr marL="9525" marR="9525" marT="9525" marB="0" anchor="b"/>
                </a:tc>
                <a:tc>
                  <a:txBody>
                    <a:bodyPr/>
                    <a:lstStyle/>
                    <a:p>
                      <a:pPr algn="r" fontAlgn="b"/>
                      <a:r>
                        <a:rPr lang="en-US" altLang="ja-JP" sz="1800" b="0" i="0" u="none" strike="noStrike">
                          <a:solidFill>
                            <a:srgbClr val="000000"/>
                          </a:solidFill>
                          <a:effectLst/>
                          <a:latin typeface="+mn-lt"/>
                          <a:ea typeface="ＭＳ Ｐゴシック" panose="020B0600070205080204" pitchFamily="50" charset="-128"/>
                        </a:rPr>
                        <a:t>1,133,180 </a:t>
                      </a:r>
                    </a:p>
                  </a:txBody>
                  <a:tcPr marL="9525" marR="9525" marT="9525" marB="0" anchor="b"/>
                </a:tc>
                <a:tc>
                  <a:txBody>
                    <a:bodyPr/>
                    <a:lstStyle/>
                    <a:p>
                      <a:pPr algn="r" fontAlgn="b"/>
                      <a:r>
                        <a:rPr lang="en-US" altLang="ja-JP" sz="1800" b="0" i="0" u="none" strike="noStrike" dirty="0">
                          <a:solidFill>
                            <a:srgbClr val="000000"/>
                          </a:solidFill>
                          <a:effectLst/>
                          <a:latin typeface="+mn-lt"/>
                          <a:ea typeface="ＭＳ Ｐゴシック" panose="020B0600070205080204" pitchFamily="50" charset="-128"/>
                        </a:rPr>
                        <a:t>1,155,385 </a:t>
                      </a:r>
                    </a:p>
                  </a:txBody>
                  <a:tcPr marL="9525" marR="9525" marT="9525" marB="0" anchor="b"/>
                </a:tc>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28</a:t>
            </a:fld>
            <a:endParaRPr lang="en-US" altLang="ja-JP"/>
          </a:p>
        </p:txBody>
      </p:sp>
    </p:spTree>
    <p:extLst>
      <p:ext uri="{BB962C8B-B14F-4D97-AF65-F5344CB8AC3E}">
        <p14:creationId xmlns:p14="http://schemas.microsoft.com/office/powerpoint/2010/main" val="14552413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ロギング</a:t>
            </a:r>
            <a:endParaRPr kumimoji="1" lang="ja-JP" altLang="en-US" dirty="0"/>
          </a:p>
        </p:txBody>
      </p:sp>
      <p:sp>
        <p:nvSpPr>
          <p:cNvPr id="3" name="コンテンツ プレースホルダー 2"/>
          <p:cNvSpPr>
            <a:spLocks noGrp="1"/>
          </p:cNvSpPr>
          <p:nvPr>
            <p:ph idx="1"/>
          </p:nvPr>
        </p:nvSpPr>
        <p:spPr>
          <a:xfrm>
            <a:off x="457200" y="1600200"/>
            <a:ext cx="8482084" cy="4525963"/>
          </a:xfrm>
        </p:spPr>
        <p:txBody>
          <a:bodyPr/>
          <a:lstStyle/>
          <a:p>
            <a:r>
              <a:rPr lang="ja-JP" altLang="en-US" sz="2800" dirty="0"/>
              <a:t>開発者がソフトウェアの実行の様子を観測する手段として，ソフトウェアの処理の進行状況を示すメッセージや重要なデータをプログラムの外部に出力するロギング処理が広く用いられている．</a:t>
            </a:r>
          </a:p>
          <a:p>
            <a:r>
              <a:rPr lang="ja-JP" altLang="en-US" sz="2800" dirty="0"/>
              <a:t>実装の方式はプログラムによって異なるが，いわゆる </a:t>
            </a:r>
            <a:r>
              <a:rPr lang="en-US" altLang="ja-JP" sz="2800" dirty="0"/>
              <a:t>print </a:t>
            </a:r>
            <a:r>
              <a:rPr lang="ja-JP" altLang="en-US" sz="2800" dirty="0"/>
              <a:t>文や，様々なロギングライブラリが活用されている</a:t>
            </a:r>
            <a:r>
              <a:rPr lang="en-US" altLang="ja-JP" sz="2800" dirty="0"/>
              <a:t>\cite{KabinnaMSR2016}</a:t>
            </a:r>
            <a:r>
              <a:rPr lang="ja-JP" altLang="en-US" sz="2800" dirty="0" err="1"/>
              <a:t>．</a:t>
            </a:r>
            <a:endParaRPr lang="ja-JP" altLang="en-US" sz="2800" dirty="0"/>
          </a:p>
          <a:p>
            <a:r>
              <a:rPr lang="ja-JP" altLang="en-US" sz="2800" dirty="0"/>
              <a:t>しかし，ロギングによって記録されるのは開発時点で選定されたデータのみであり，</a:t>
            </a:r>
          </a:p>
          <a:p>
            <a:r>
              <a:rPr lang="ja-JP" altLang="en-US" sz="2800" dirty="0"/>
              <a:t>デバッグの時点で任意の変数の値が閲覧できるわけではない．</a:t>
            </a:r>
          </a:p>
          <a:p>
            <a:r>
              <a:rPr lang="ja-JP" altLang="en-US" sz="2800" dirty="0"/>
              <a:t>事前に多くの変数の値を記録するようにロギングを設計することも可能であるが，</a:t>
            </a:r>
          </a:p>
          <a:p>
            <a:r>
              <a:rPr lang="ja-JP" altLang="en-US" sz="2800" dirty="0"/>
              <a:t>記録するデータ量が増加すると記憶媒体の管理などの運用面まで気を配る必要がある</a:t>
            </a:r>
            <a:r>
              <a:rPr lang="en-US" altLang="ja-JP" sz="2800" dirty="0"/>
              <a:t>\cite{Hilton}</a:t>
            </a:r>
            <a:r>
              <a:rPr lang="ja-JP" altLang="en-US" sz="2800" dirty="0" err="1"/>
              <a:t>．</a:t>
            </a:r>
            <a:r>
              <a:rPr lang="en-US" altLang="ja-JP" sz="2800" dirty="0" smtClean="0"/>
              <a:t>A</a:t>
            </a:r>
          </a:p>
          <a:p>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29</a:t>
            </a:fld>
            <a:endParaRPr lang="en-US" altLang="ja-JP" dirty="0"/>
          </a:p>
        </p:txBody>
      </p:sp>
    </p:spTree>
    <p:extLst>
      <p:ext uri="{BB962C8B-B14F-4D97-AF65-F5344CB8AC3E}">
        <p14:creationId xmlns:p14="http://schemas.microsoft.com/office/powerpoint/2010/main" val="26298302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実行トレース</a:t>
            </a:r>
            <a:endParaRPr kumimoji="1" lang="ja-JP" altLang="en-US" dirty="0"/>
          </a:p>
        </p:txBody>
      </p:sp>
      <p:sp>
        <p:nvSpPr>
          <p:cNvPr id="3" name="コンテンツ プレースホルダー 2"/>
          <p:cNvSpPr>
            <a:spLocks noGrp="1"/>
          </p:cNvSpPr>
          <p:nvPr>
            <p:ph idx="1"/>
          </p:nvPr>
        </p:nvSpPr>
        <p:spPr>
          <a:xfrm>
            <a:off x="457200" y="1600200"/>
            <a:ext cx="8482084" cy="4525963"/>
          </a:xfrm>
        </p:spPr>
        <p:txBody>
          <a:bodyPr/>
          <a:lstStyle/>
          <a:p>
            <a:r>
              <a:rPr lang="ja-JP" altLang="en-US" sz="2800" dirty="0" smtClean="0"/>
              <a:t>細かい粒度のログの一種として，実行トレースの</a:t>
            </a:r>
            <a:r>
              <a:rPr lang="en-US" altLang="ja-JP" sz="2800" dirty="0" smtClean="0"/>
              <a:t/>
            </a:r>
            <a:br>
              <a:rPr lang="en-US" altLang="ja-JP" sz="2800" dirty="0" smtClean="0"/>
            </a:br>
            <a:r>
              <a:rPr lang="ja-JP" altLang="en-US" sz="2800" dirty="0" smtClean="0"/>
              <a:t>収集が行われる</a:t>
            </a:r>
            <a:r>
              <a:rPr lang="en-US" altLang="ja-JP" sz="2000" dirty="0" smtClean="0"/>
              <a:t>[2]</a:t>
            </a:r>
            <a:endParaRPr lang="en-US" altLang="ja-JP" sz="2800" dirty="0"/>
          </a:p>
          <a:p>
            <a:pPr lvl="1"/>
            <a:r>
              <a:rPr lang="ja-JP" altLang="en-US" sz="2400" kern="1200" dirty="0" smtClean="0"/>
              <a:t>プログラムによって実行</a:t>
            </a:r>
            <a:r>
              <a:rPr lang="ja-JP" altLang="en-US" sz="2400" kern="1200" dirty="0"/>
              <a:t>された命令の列の</a:t>
            </a:r>
            <a:r>
              <a:rPr lang="ja-JP" altLang="en-US" sz="2400" kern="1200" dirty="0" smtClean="0"/>
              <a:t>記録</a:t>
            </a:r>
            <a:endParaRPr lang="en-US" altLang="ja-JP" dirty="0"/>
          </a:p>
          <a:p>
            <a:endParaRPr lang="en-US" altLang="ja-JP" sz="2800" dirty="0" smtClean="0"/>
          </a:p>
          <a:p>
            <a:r>
              <a:rPr lang="ja-JP" altLang="en-US" sz="2800" dirty="0" smtClean="0"/>
              <a:t>詳細な実行</a:t>
            </a:r>
            <a:r>
              <a:rPr lang="ja-JP" altLang="en-US" sz="2800" dirty="0"/>
              <a:t>トレース</a:t>
            </a:r>
            <a:r>
              <a:rPr lang="ja-JP" altLang="en-US" sz="2800" dirty="0" smtClean="0"/>
              <a:t>を用いることで高度な解析が</a:t>
            </a:r>
            <a:r>
              <a:rPr lang="en-US" altLang="ja-JP" sz="2800" dirty="0" smtClean="0"/>
              <a:t/>
            </a:r>
            <a:br>
              <a:rPr lang="en-US" altLang="ja-JP" sz="2800" dirty="0" smtClean="0"/>
            </a:br>
            <a:r>
              <a:rPr lang="ja-JP" altLang="en-US" sz="2800" dirty="0" smtClean="0"/>
              <a:t>可能である</a:t>
            </a:r>
            <a:endParaRPr lang="en-US" altLang="ja-JP" sz="2000" dirty="0"/>
          </a:p>
          <a:p>
            <a:pPr lvl="1"/>
            <a:r>
              <a:rPr lang="ja-JP" altLang="en-US" sz="2400" dirty="0" smtClean="0"/>
              <a:t>実行経路の可視化 </a:t>
            </a:r>
            <a:endParaRPr lang="en-US" altLang="ja-JP" sz="2400" dirty="0" smtClean="0"/>
          </a:p>
          <a:p>
            <a:pPr lvl="1"/>
            <a:r>
              <a:rPr lang="ja-JP" altLang="en-US" sz="2400" dirty="0" smtClean="0"/>
              <a:t>動的</a:t>
            </a:r>
            <a:r>
              <a:rPr lang="ja-JP" altLang="en-US" sz="2400" dirty="0"/>
              <a:t>スライス</a:t>
            </a:r>
            <a:r>
              <a:rPr lang="ja-JP" altLang="en-US" sz="2400" dirty="0" smtClean="0"/>
              <a:t>の計算 </a:t>
            </a:r>
            <a:endParaRPr lang="en-US" altLang="ja-JP" sz="2400" dirty="0" smtClean="0"/>
          </a:p>
          <a:p>
            <a:pPr lvl="1"/>
            <a:r>
              <a:rPr lang="ja-JP" altLang="en-US" sz="2400" dirty="0"/>
              <a:t>実行</a:t>
            </a:r>
            <a:r>
              <a:rPr lang="ja-JP" altLang="en-US" sz="2400" dirty="0" smtClean="0"/>
              <a:t>の再現 </a:t>
            </a:r>
            <a:endParaRPr lang="en-US" altLang="ja-JP" sz="2400" dirty="0"/>
          </a:p>
          <a:p>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dirty="0"/>
          </a:p>
        </p:txBody>
      </p:sp>
      <p:sp>
        <p:nvSpPr>
          <p:cNvPr id="5" name="テキスト ボックス 85"/>
          <p:cNvSpPr txBox="1"/>
          <p:nvPr/>
        </p:nvSpPr>
        <p:spPr>
          <a:xfrm>
            <a:off x="584200" y="5820748"/>
            <a:ext cx="7766379" cy="610830"/>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200" dirty="0" smtClean="0"/>
              <a:t>[2]</a:t>
            </a:r>
            <a:r>
              <a:rPr lang="en-US" altLang="ja-JP" sz="1200" dirty="0" err="1" smtClean="0"/>
              <a:t>T.Matsumura,T.Ishio,Y.Kashima,K.Inoue</a:t>
            </a:r>
            <a:r>
              <a:rPr lang="en-US" altLang="ja-JP" sz="1200" dirty="0" smtClean="0"/>
              <a:t>,</a:t>
            </a:r>
            <a:r>
              <a:rPr lang="ja-JP" altLang="en-US" sz="1200" dirty="0" smtClean="0"/>
              <a:t> </a:t>
            </a:r>
            <a:r>
              <a:rPr lang="en-US" altLang="ja-JP" sz="1200" dirty="0" smtClean="0"/>
              <a:t>“Repeatedly-executed-method viewer for efficient visualization of execution paths and states in Java”</a:t>
            </a:r>
            <a:r>
              <a:rPr lang="ja-JP" altLang="en-US" sz="1200" dirty="0" err="1" smtClean="0"/>
              <a:t>，</a:t>
            </a:r>
            <a:r>
              <a:rPr lang="en-US" altLang="ja-JP" sz="1200" dirty="0" smtClean="0"/>
              <a:t>ICPC2014, Proceedings of the 22</a:t>
            </a:r>
            <a:r>
              <a:rPr lang="en-US" altLang="ja-JP" sz="1200" baseline="30000" dirty="0" smtClean="0"/>
              <a:t>nd</a:t>
            </a:r>
            <a:r>
              <a:rPr lang="en-US" altLang="ja-JP" sz="1200" dirty="0" smtClean="0"/>
              <a:t> International Conference on Program Comprehension  pp.253-257.2014</a:t>
            </a:r>
            <a:endParaRPr kumimoji="1" lang="ja-JP" altLang="en-US" sz="1200" dirty="0"/>
          </a:p>
        </p:txBody>
      </p:sp>
    </p:spTree>
    <p:extLst>
      <p:ext uri="{BB962C8B-B14F-4D97-AF65-F5344CB8AC3E}">
        <p14:creationId xmlns:p14="http://schemas.microsoft.com/office/powerpoint/2010/main" val="41003239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6" name="正方形/長方形 35"/>
          <p:cNvSpPr/>
          <p:nvPr/>
        </p:nvSpPr>
        <p:spPr>
          <a:xfrm>
            <a:off x="368300" y="4552950"/>
            <a:ext cx="8077200" cy="18732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400" kern="0" dirty="0">
              <a:solidFill>
                <a:schemeClr val="tx1"/>
              </a:solidFill>
            </a:endParaRPr>
          </a:p>
        </p:txBody>
      </p:sp>
      <p:sp>
        <p:nvSpPr>
          <p:cNvPr id="2" name="タイトル 1"/>
          <p:cNvSpPr>
            <a:spLocks noGrp="1"/>
          </p:cNvSpPr>
          <p:nvPr>
            <p:ph type="title"/>
          </p:nvPr>
        </p:nvSpPr>
        <p:spPr/>
        <p:txBody>
          <a:bodyPr/>
          <a:lstStyle/>
          <a:p>
            <a:r>
              <a:rPr kumimoji="1" lang="en-US" altLang="ja-JP" dirty="0" smtClean="0"/>
              <a:t>Capture</a:t>
            </a:r>
            <a:r>
              <a:rPr kumimoji="1" lang="ja-JP" altLang="en-US" dirty="0" smtClean="0"/>
              <a:t> </a:t>
            </a:r>
            <a:r>
              <a:rPr kumimoji="1" lang="en-US" altLang="ja-JP" dirty="0" smtClean="0"/>
              <a:t>and</a:t>
            </a:r>
            <a:r>
              <a:rPr kumimoji="1" lang="ja-JP" altLang="en-US" dirty="0" smtClean="0"/>
              <a:t> </a:t>
            </a:r>
            <a:r>
              <a:rPr kumimoji="1" lang="en-US" altLang="ja-JP" dirty="0" smtClean="0"/>
              <a:t>Replay</a:t>
            </a:r>
            <a:endParaRPr kumimoji="1" lang="ja-JP" altLang="en-US" dirty="0"/>
          </a:p>
        </p:txBody>
      </p:sp>
      <p:sp>
        <p:nvSpPr>
          <p:cNvPr id="3" name="コンテンツ プレースホルダー 2"/>
          <p:cNvSpPr>
            <a:spLocks noGrp="1"/>
          </p:cNvSpPr>
          <p:nvPr>
            <p:ph idx="1"/>
          </p:nvPr>
        </p:nvSpPr>
        <p:spPr>
          <a:xfrm>
            <a:off x="457200" y="1600201"/>
            <a:ext cx="8229600" cy="2870200"/>
          </a:xfrm>
        </p:spPr>
        <p:txBody>
          <a:bodyPr/>
          <a:lstStyle/>
          <a:p>
            <a:r>
              <a:rPr lang="ja-JP" altLang="en-US" sz="2800" dirty="0" smtClean="0"/>
              <a:t>実行トレースを記録し，それを利用することで</a:t>
            </a:r>
            <a:r>
              <a:rPr lang="en-US" altLang="ja-JP" sz="2800" dirty="0" smtClean="0"/>
              <a:t/>
            </a:r>
            <a:br>
              <a:rPr lang="en-US" altLang="ja-JP" sz="2800" dirty="0" smtClean="0"/>
            </a:br>
            <a:r>
              <a:rPr lang="ja-JP" altLang="en-US" sz="2800" dirty="0" smtClean="0"/>
              <a:t>実行の再現を行う技術</a:t>
            </a:r>
            <a:endParaRPr lang="en-US" altLang="ja-JP" sz="2800" dirty="0" smtClean="0"/>
          </a:p>
          <a:p>
            <a:endParaRPr lang="en-US" altLang="ja-JP" sz="2800" dirty="0"/>
          </a:p>
          <a:p>
            <a:r>
              <a:rPr lang="ja-JP" altLang="en-US" sz="2800" dirty="0" smtClean="0"/>
              <a:t>ステップ実行と比較して，障害原因の特定が</a:t>
            </a:r>
            <a:r>
              <a:rPr lang="en-US" altLang="ja-JP" sz="2800" dirty="0" smtClean="0"/>
              <a:t/>
            </a:r>
            <a:br>
              <a:rPr lang="en-US" altLang="ja-JP" sz="2800" dirty="0" smtClean="0"/>
            </a:br>
            <a:r>
              <a:rPr lang="ja-JP" altLang="en-US" sz="2800" dirty="0" smtClean="0"/>
              <a:t>行いやすい</a:t>
            </a:r>
            <a:endParaRPr lang="en-US" altLang="ja-JP" sz="2800" dirty="0" smtClean="0"/>
          </a:p>
          <a:p>
            <a:pPr lvl="1"/>
            <a:r>
              <a:rPr lang="ja-JP" altLang="en-US" sz="2400" dirty="0" smtClean="0"/>
              <a:t>利用例：クラッシュ</a:t>
            </a:r>
            <a:r>
              <a:rPr lang="ja-JP" altLang="en-US" sz="2400" dirty="0"/>
              <a:t>したところ</a:t>
            </a:r>
            <a:r>
              <a:rPr lang="ja-JP" altLang="en-US" sz="2400" dirty="0" smtClean="0"/>
              <a:t>から逆方向ステップ実行</a:t>
            </a:r>
            <a:endParaRPr lang="en-US" altLang="ja-JP" sz="2400" dirty="0" smtClean="0"/>
          </a:p>
          <a:p>
            <a:endParaRPr lang="en-US" altLang="ja-JP" sz="2800" dirty="0" smtClean="0"/>
          </a:p>
          <a:p>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30</a:t>
            </a:fld>
            <a:endParaRPr lang="en-US" altLang="ja-JP"/>
          </a:p>
        </p:txBody>
      </p:sp>
      <p:sp>
        <p:nvSpPr>
          <p:cNvPr id="6" name="円/楕円 5"/>
          <p:cNvSpPr/>
          <p:nvPr/>
        </p:nvSpPr>
        <p:spPr>
          <a:xfrm>
            <a:off x="2126457" y="4762500"/>
            <a:ext cx="1079500"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2126457" y="5541963"/>
            <a:ext cx="1079500"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4780757" y="4762500"/>
            <a:ext cx="1079500"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円/楕円 12"/>
          <p:cNvSpPr/>
          <p:nvPr/>
        </p:nvSpPr>
        <p:spPr>
          <a:xfrm>
            <a:off x="4780757" y="5541963"/>
            <a:ext cx="1079500"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楕円 15"/>
          <p:cNvSpPr/>
          <p:nvPr/>
        </p:nvSpPr>
        <p:spPr>
          <a:xfrm>
            <a:off x="6654800" y="5054600"/>
            <a:ext cx="1079500"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矢印コネクタ 17"/>
          <p:cNvCxnSpPr>
            <a:stCxn id="6" idx="6"/>
            <a:endCxn id="12" idx="2"/>
          </p:cNvCxnSpPr>
          <p:nvPr/>
        </p:nvCxnSpPr>
        <p:spPr>
          <a:xfrm>
            <a:off x="3205957" y="5054600"/>
            <a:ext cx="1574800"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7" idx="6"/>
            <a:endCxn id="13" idx="2"/>
          </p:cNvCxnSpPr>
          <p:nvPr/>
        </p:nvCxnSpPr>
        <p:spPr>
          <a:xfrm>
            <a:off x="3205957" y="5834063"/>
            <a:ext cx="1574800"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endCxn id="13" idx="2"/>
          </p:cNvCxnSpPr>
          <p:nvPr/>
        </p:nvCxnSpPr>
        <p:spPr>
          <a:xfrm>
            <a:off x="3205957" y="5054600"/>
            <a:ext cx="1574800" cy="779463"/>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7" idx="6"/>
            <a:endCxn id="12" idx="2"/>
          </p:cNvCxnSpPr>
          <p:nvPr/>
        </p:nvCxnSpPr>
        <p:spPr>
          <a:xfrm flipV="1">
            <a:off x="3205957" y="5054600"/>
            <a:ext cx="1574800" cy="779463"/>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12" idx="6"/>
            <a:endCxn id="16" idx="2"/>
          </p:cNvCxnSpPr>
          <p:nvPr/>
        </p:nvCxnSpPr>
        <p:spPr>
          <a:xfrm>
            <a:off x="5860257" y="5054600"/>
            <a:ext cx="794543" cy="29210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a:stCxn id="13" idx="6"/>
            <a:endCxn id="16" idx="2"/>
          </p:cNvCxnSpPr>
          <p:nvPr/>
        </p:nvCxnSpPr>
        <p:spPr>
          <a:xfrm flipV="1">
            <a:off x="5860257" y="5346700"/>
            <a:ext cx="794543" cy="487363"/>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255986" y="4398964"/>
            <a:ext cx="1028700" cy="4317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kern="0" dirty="0" smtClean="0">
                <a:solidFill>
                  <a:schemeClr val="tx1"/>
                </a:solidFill>
              </a:rPr>
              <a:t>PDG</a:t>
            </a:r>
            <a:endParaRPr lang="en-US" altLang="ja-JP" sz="2400" kern="0" dirty="0">
              <a:solidFill>
                <a:schemeClr val="tx1"/>
              </a:solidFill>
            </a:endParaRPr>
          </a:p>
        </p:txBody>
      </p:sp>
      <p:sp>
        <p:nvSpPr>
          <p:cNvPr id="37" name="爆発 1 36"/>
          <p:cNvSpPr/>
          <p:nvPr/>
        </p:nvSpPr>
        <p:spPr>
          <a:xfrm>
            <a:off x="7295357" y="4699793"/>
            <a:ext cx="965200" cy="709613"/>
          </a:xfrm>
          <a:prstGeom prst="irregularSeal1">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0" name="直線矢印コネクタ 39"/>
          <p:cNvCxnSpPr>
            <a:stCxn id="42" idx="6"/>
          </p:cNvCxnSpPr>
          <p:nvPr/>
        </p:nvCxnSpPr>
        <p:spPr>
          <a:xfrm flipV="1">
            <a:off x="1783557" y="5068888"/>
            <a:ext cx="342900" cy="36195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 name="円/楕円 41"/>
          <p:cNvSpPr/>
          <p:nvPr/>
        </p:nvSpPr>
        <p:spPr>
          <a:xfrm>
            <a:off x="704057" y="5138738"/>
            <a:ext cx="1079500"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4" name="直線矢印コネクタ 43"/>
          <p:cNvCxnSpPr>
            <a:stCxn id="42" idx="6"/>
            <a:endCxn id="7" idx="2"/>
          </p:cNvCxnSpPr>
          <p:nvPr/>
        </p:nvCxnSpPr>
        <p:spPr>
          <a:xfrm>
            <a:off x="1783557" y="5430838"/>
            <a:ext cx="342900" cy="403225"/>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カギ線コネクタ 48"/>
          <p:cNvCxnSpPr>
            <a:stCxn id="16" idx="6"/>
            <a:endCxn id="42" idx="2"/>
          </p:cNvCxnSpPr>
          <p:nvPr/>
        </p:nvCxnSpPr>
        <p:spPr>
          <a:xfrm flipH="1">
            <a:off x="704057" y="5346700"/>
            <a:ext cx="7030243" cy="84138"/>
          </a:xfrm>
          <a:prstGeom prst="bentConnector5">
            <a:avLst>
              <a:gd name="adj1" fmla="val -3252"/>
              <a:gd name="adj2" fmla="val 1050938"/>
              <a:gd name="adj3" fmla="val 103072"/>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01696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65919"/>
            <a:ext cx="8218488" cy="1143000"/>
          </a:xfrm>
        </p:spPr>
        <p:txBody>
          <a:bodyPr/>
          <a:lstStyle/>
          <a:p>
            <a:endParaRPr kumimoji="1" lang="ja-JP" altLang="en-US"/>
          </a:p>
        </p:txBody>
      </p:sp>
      <p:sp>
        <p:nvSpPr>
          <p:cNvPr id="3" name="コンテンツ プレースホルダー 2"/>
          <p:cNvSpPr>
            <a:spLocks noGrp="1"/>
          </p:cNvSpPr>
          <p:nvPr>
            <p:ph idx="1"/>
          </p:nvPr>
        </p:nvSpPr>
        <p:spPr/>
        <p:txBody>
          <a:bodyPr/>
          <a:lstStyle/>
          <a:p>
            <a:r>
              <a:rPr kumimoji="1" lang="ja-JP" altLang="en-US" dirty="0" smtClean="0"/>
              <a:t>実験環境</a:t>
            </a:r>
            <a:endParaRPr kumimoji="1" lang="en-US" altLang="ja-JP" dirty="0" smtClean="0"/>
          </a:p>
          <a:p>
            <a:r>
              <a:rPr lang="en-US" altLang="ja-JP" dirty="0" smtClean="0"/>
              <a:t>Windows10</a:t>
            </a:r>
            <a:r>
              <a:rPr lang="ja-JP" altLang="en-US" dirty="0"/>
              <a:t> </a:t>
            </a:r>
            <a:r>
              <a:rPr lang="en-US" altLang="ja-JP" dirty="0" smtClean="0"/>
              <a:t>Pr</a:t>
            </a:r>
            <a:r>
              <a:rPr lang="en-US" altLang="ja-JP" dirty="0"/>
              <a:t>o</a:t>
            </a:r>
            <a:endParaRPr kumimoji="1" lang="en-US" altLang="ja-JP" dirty="0" smtClean="0"/>
          </a:p>
          <a:p>
            <a:r>
              <a:rPr lang="en-US" altLang="ja-JP" dirty="0" smtClean="0"/>
              <a:t>Intel(R</a:t>
            </a:r>
            <a:r>
              <a:rPr lang="en-US" altLang="ja-JP" dirty="0"/>
              <a:t>) Xeon(R) CPU E5-1603 0 @ 2.80GHz</a:t>
            </a:r>
            <a:r>
              <a:rPr lang="ja-JP" altLang="en-US" dirty="0" err="1" smtClean="0"/>
              <a:t>、</a:t>
            </a:r>
            <a:r>
              <a:rPr lang="en-US" altLang="ja-JP" dirty="0" smtClean="0"/>
              <a:t>4 </a:t>
            </a:r>
            <a:r>
              <a:rPr lang="ja-JP" altLang="en-US" dirty="0" smtClean="0"/>
              <a:t>コア</a:t>
            </a:r>
            <a:r>
              <a:rPr lang="ja-JP" altLang="en-US" dirty="0"/>
              <a:t>、</a:t>
            </a:r>
            <a:r>
              <a:rPr lang="en-US" altLang="ja-JP" dirty="0" smtClean="0"/>
              <a:t>4</a:t>
            </a:r>
            <a:r>
              <a:rPr lang="ja-JP" altLang="en-US" dirty="0" smtClean="0"/>
              <a:t>スレッド</a:t>
            </a:r>
            <a:endParaRPr lang="en-US" altLang="ja-JP" dirty="0" smtClean="0"/>
          </a:p>
          <a:p>
            <a:r>
              <a:rPr lang="ja-JP" altLang="en-US" dirty="0" smtClean="0"/>
              <a:t>メモリ：</a:t>
            </a:r>
            <a:r>
              <a:rPr lang="en-US" altLang="ja-JP" dirty="0" smtClean="0"/>
              <a:t>16GB</a:t>
            </a:r>
          </a:p>
          <a:p>
            <a:r>
              <a:rPr kumimoji="1" lang="en-US" altLang="ja-JP" dirty="0" smtClean="0"/>
              <a:t>HDD</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31</a:t>
            </a:fld>
            <a:endParaRPr lang="en-US" altLang="ja-JP"/>
          </a:p>
        </p:txBody>
      </p:sp>
    </p:spTree>
    <p:extLst>
      <p:ext uri="{BB962C8B-B14F-4D97-AF65-F5344CB8AC3E}">
        <p14:creationId xmlns:p14="http://schemas.microsoft.com/office/powerpoint/2010/main" val="5050935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調査１</a:t>
            </a:r>
            <a:endParaRPr lang="en-US" altLang="ja-JP" dirty="0"/>
          </a:p>
        </p:txBody>
      </p:sp>
      <p:sp>
        <p:nvSpPr>
          <p:cNvPr id="3" name="コンテンツ プレースホルダー 2"/>
          <p:cNvSpPr>
            <a:spLocks noGrp="1"/>
          </p:cNvSpPr>
          <p:nvPr>
            <p:ph idx="1"/>
          </p:nvPr>
        </p:nvSpPr>
        <p:spPr/>
        <p:txBody>
          <a:bodyPr/>
          <a:lstStyle/>
          <a:p>
            <a:r>
              <a:rPr lang="ja-JP" altLang="en-US" dirty="0" smtClean="0"/>
              <a:t>調査方法</a:t>
            </a:r>
            <a:r>
              <a:rPr lang="ja-JP" altLang="en-US" dirty="0"/>
              <a:t>：トレースの</a:t>
            </a:r>
            <a:r>
              <a:rPr lang="ja-JP" altLang="en-US" dirty="0" smtClean="0"/>
              <a:t>記録量を同一にして比較</a:t>
            </a:r>
            <a:endParaRPr lang="en-US" altLang="ja-JP" dirty="0" smtClean="0"/>
          </a:p>
          <a:p>
            <a:pPr marL="0" indent="0">
              <a:buNone/>
            </a:pPr>
            <a:endParaRPr lang="en-US" altLang="ja-JP" dirty="0" smtClean="0"/>
          </a:p>
          <a:p>
            <a:pPr marL="0" indent="0">
              <a:buNone/>
            </a:pPr>
            <a:r>
              <a:rPr lang="ja-JP" altLang="en-US" dirty="0" smtClean="0"/>
              <a:t>命令・</a:t>
            </a:r>
            <a:r>
              <a:rPr lang="en-US" altLang="ja-JP" dirty="0" smtClean="0"/>
              <a:t/>
            </a:r>
            <a:br>
              <a:rPr lang="en-US" altLang="ja-JP" dirty="0" smtClean="0"/>
            </a:br>
            <a:r>
              <a:rPr lang="ja-JP" altLang="en-US" dirty="0" smtClean="0"/>
              <a:t>位置毎</a:t>
            </a:r>
            <a:endParaRPr lang="en-US" altLang="ja-JP" dirty="0"/>
          </a:p>
          <a:p>
            <a:pPr marL="0" indent="0">
              <a:buNone/>
            </a:pPr>
            <a:endParaRPr lang="en-US" altLang="ja-JP" dirty="0" smtClean="0"/>
          </a:p>
          <a:p>
            <a:pPr marL="0" indent="0">
              <a:buNone/>
            </a:pPr>
            <a:r>
              <a:rPr lang="ja-JP" altLang="en-US" dirty="0" smtClean="0"/>
              <a:t>再現率</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32</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2590710082"/>
              </p:ext>
            </p:extLst>
          </p:nvPr>
        </p:nvGraphicFramePr>
        <p:xfrm>
          <a:off x="2203936" y="2419229"/>
          <a:ext cx="6648208" cy="1240692"/>
        </p:xfrm>
        <a:graphic>
          <a:graphicData uri="http://schemas.openxmlformats.org/drawingml/2006/table">
            <a:tbl>
              <a:tblPr firstRow="1" bandRow="1">
                <a:tableStyleId>{5C22544A-7EE6-4342-B048-85BDC9FD1C3A}</a:tableStyleId>
              </a:tblPr>
              <a:tblGrid>
                <a:gridCol w="949744"/>
                <a:gridCol w="949744"/>
                <a:gridCol w="949744"/>
                <a:gridCol w="949744"/>
                <a:gridCol w="949744"/>
                <a:gridCol w="949744"/>
                <a:gridCol w="949744"/>
              </a:tblGrid>
              <a:tr h="413564">
                <a:tc>
                  <a:txBody>
                    <a:bodyPr/>
                    <a:lstStyle/>
                    <a:p>
                      <a:r>
                        <a:rPr kumimoji="1" lang="en-US" altLang="ja-JP" dirty="0" smtClean="0">
                          <a:solidFill>
                            <a:schemeClr val="tx1"/>
                          </a:solidFill>
                        </a:rPr>
                        <a:t>M</a:t>
                      </a:r>
                      <a:endParaRPr kumimoji="1" lang="ja-JP" altLang="en-US" dirty="0">
                        <a:solidFill>
                          <a:schemeClr val="tx1"/>
                        </a:solidFill>
                      </a:endParaRPr>
                    </a:p>
                  </a:txBody>
                  <a:tcPr/>
                </a:tc>
                <a:tc>
                  <a:txBody>
                    <a:bodyPr/>
                    <a:lstStyle/>
                    <a:p>
                      <a:r>
                        <a:rPr kumimoji="1" lang="en-US" altLang="ja-JP" dirty="0" smtClean="0">
                          <a:solidFill>
                            <a:schemeClr val="tx1"/>
                          </a:solidFill>
                        </a:rPr>
                        <a:t>16</a:t>
                      </a:r>
                      <a:endParaRPr kumimoji="1" lang="ja-JP" altLang="en-US" dirty="0">
                        <a:solidFill>
                          <a:schemeClr val="tx1"/>
                        </a:solidFill>
                      </a:endParaRPr>
                    </a:p>
                  </a:txBody>
                  <a:tcPr/>
                </a:tc>
                <a:tc>
                  <a:txBody>
                    <a:bodyPr/>
                    <a:lstStyle/>
                    <a:p>
                      <a:r>
                        <a:rPr kumimoji="1" lang="en-US" altLang="ja-JP" dirty="0" smtClean="0">
                          <a:solidFill>
                            <a:schemeClr val="tx1"/>
                          </a:solidFill>
                        </a:rPr>
                        <a:t>32</a:t>
                      </a:r>
                      <a:endParaRPr kumimoji="1" lang="ja-JP" altLang="en-US" dirty="0">
                        <a:solidFill>
                          <a:schemeClr val="tx1"/>
                        </a:solidFill>
                      </a:endParaRPr>
                    </a:p>
                  </a:txBody>
                  <a:tcPr/>
                </a:tc>
                <a:tc>
                  <a:txBody>
                    <a:bodyPr/>
                    <a:lstStyle/>
                    <a:p>
                      <a:r>
                        <a:rPr kumimoji="1" lang="en-US" altLang="ja-JP" dirty="0" smtClean="0">
                          <a:solidFill>
                            <a:schemeClr val="tx1"/>
                          </a:solidFill>
                        </a:rPr>
                        <a:t>64</a:t>
                      </a:r>
                      <a:endParaRPr kumimoji="1" lang="ja-JP" altLang="en-US" dirty="0">
                        <a:solidFill>
                          <a:schemeClr val="tx1"/>
                        </a:solidFill>
                      </a:endParaRPr>
                    </a:p>
                  </a:txBody>
                  <a:tcPr/>
                </a:tc>
                <a:tc>
                  <a:txBody>
                    <a:bodyPr/>
                    <a:lstStyle/>
                    <a:p>
                      <a:r>
                        <a:rPr kumimoji="1" lang="en-US" altLang="ja-JP" dirty="0" smtClean="0">
                          <a:solidFill>
                            <a:schemeClr val="tx1"/>
                          </a:solidFill>
                        </a:rPr>
                        <a:t>128</a:t>
                      </a:r>
                      <a:endParaRPr kumimoji="1" lang="ja-JP" altLang="en-US" dirty="0">
                        <a:solidFill>
                          <a:schemeClr val="tx1"/>
                        </a:solidFill>
                      </a:endParaRPr>
                    </a:p>
                  </a:txBody>
                  <a:tcPr/>
                </a:tc>
                <a:tc>
                  <a:txBody>
                    <a:bodyPr/>
                    <a:lstStyle/>
                    <a:p>
                      <a:r>
                        <a:rPr kumimoji="1" lang="en-US" altLang="ja-JP" dirty="0" smtClean="0">
                          <a:solidFill>
                            <a:schemeClr val="tx1"/>
                          </a:solidFill>
                        </a:rPr>
                        <a:t>256</a:t>
                      </a:r>
                      <a:endParaRPr kumimoji="1" lang="ja-JP" altLang="en-US" dirty="0">
                        <a:solidFill>
                          <a:schemeClr val="tx1"/>
                        </a:solidFill>
                      </a:endParaRPr>
                    </a:p>
                  </a:txBody>
                  <a:tcPr/>
                </a:tc>
                <a:tc>
                  <a:txBody>
                    <a:bodyPr/>
                    <a:lstStyle/>
                    <a:p>
                      <a:r>
                        <a:rPr kumimoji="1" lang="en-US" altLang="ja-JP" dirty="0" smtClean="0">
                          <a:solidFill>
                            <a:schemeClr val="tx1"/>
                          </a:solidFill>
                        </a:rPr>
                        <a:t>512</a:t>
                      </a:r>
                      <a:endParaRPr kumimoji="1" lang="ja-JP" altLang="en-US" dirty="0">
                        <a:solidFill>
                          <a:schemeClr val="tx1"/>
                        </a:solidFill>
                      </a:endParaRPr>
                    </a:p>
                  </a:txBody>
                  <a:tcPr/>
                </a:tc>
              </a:tr>
              <a:tr h="413564">
                <a:tc>
                  <a:txBody>
                    <a:bodyPr/>
                    <a:lstStyle/>
                    <a:p>
                      <a:r>
                        <a:rPr kumimoji="1" lang="ja-JP" altLang="en-US" dirty="0" smtClean="0">
                          <a:solidFill>
                            <a:schemeClr val="tx1"/>
                          </a:solidFill>
                        </a:rPr>
                        <a:t>適合率</a:t>
                      </a:r>
                      <a:endParaRPr kumimoji="1" lang="ja-JP" altLang="en-US" dirty="0">
                        <a:solidFill>
                          <a:schemeClr val="tx1"/>
                        </a:solidFill>
                      </a:endParaRPr>
                    </a:p>
                  </a:txBody>
                  <a:tcPr/>
                </a:tc>
                <a:tc>
                  <a:txBody>
                    <a:bodyPr/>
                    <a:lstStyle/>
                    <a:p>
                      <a:endParaRPr kumimoji="1" lang="ja-JP" altLang="en-US" dirty="0">
                        <a:solidFill>
                          <a:schemeClr val="tx1"/>
                        </a:solidFill>
                      </a:endParaRPr>
                    </a:p>
                  </a:txBody>
                  <a:tcPr/>
                </a:tc>
                <a:tc>
                  <a:txBody>
                    <a:bodyPr/>
                    <a:lstStyle/>
                    <a:p>
                      <a:r>
                        <a:rPr kumimoji="1" lang="en-US" altLang="ja-JP" dirty="0" smtClean="0">
                          <a:solidFill>
                            <a:schemeClr val="tx1"/>
                          </a:solidFill>
                        </a:rPr>
                        <a:t>91.3%</a:t>
                      </a:r>
                      <a:endParaRPr kumimoji="1" lang="ja-JP" altLang="en-US" dirty="0">
                        <a:solidFill>
                          <a:schemeClr val="tx1"/>
                        </a:solidFill>
                      </a:endParaRPr>
                    </a:p>
                  </a:txBody>
                  <a:tcPr/>
                </a:tc>
                <a:tc>
                  <a:txBody>
                    <a:bodyPr/>
                    <a:lstStyle/>
                    <a:p>
                      <a:endParaRPr kumimoji="1" lang="ja-JP" altLang="en-US" dirty="0">
                        <a:solidFill>
                          <a:schemeClr val="tx1"/>
                        </a:solidFill>
                      </a:endParaRPr>
                    </a:p>
                  </a:txBody>
                  <a:tcPr/>
                </a:tc>
                <a:tc>
                  <a:txBody>
                    <a:bodyPr/>
                    <a:lstStyle/>
                    <a:p>
                      <a:endParaRPr kumimoji="1" lang="ja-JP" altLang="en-US">
                        <a:solidFill>
                          <a:schemeClr val="tx1"/>
                        </a:solidFill>
                      </a:endParaRPr>
                    </a:p>
                  </a:txBody>
                  <a:tcPr/>
                </a:tc>
                <a:tc>
                  <a:txBody>
                    <a:bodyPr/>
                    <a:lstStyle/>
                    <a:p>
                      <a:endParaRPr kumimoji="1" lang="ja-JP" altLang="en-US">
                        <a:solidFill>
                          <a:schemeClr val="tx1"/>
                        </a:solidFill>
                      </a:endParaRPr>
                    </a:p>
                  </a:txBody>
                  <a:tcPr/>
                </a:tc>
                <a:tc>
                  <a:txBody>
                    <a:bodyPr/>
                    <a:lstStyle/>
                    <a:p>
                      <a:endParaRPr kumimoji="1" lang="ja-JP" altLang="en-US">
                        <a:solidFill>
                          <a:schemeClr val="tx1"/>
                        </a:solidFill>
                      </a:endParaRPr>
                    </a:p>
                  </a:txBody>
                  <a:tcPr/>
                </a:tc>
              </a:tr>
              <a:tr h="413564">
                <a:tc>
                  <a:txBody>
                    <a:bodyPr/>
                    <a:lstStyle/>
                    <a:p>
                      <a:r>
                        <a:rPr kumimoji="1" lang="ja-JP" altLang="en-US" dirty="0" smtClean="0">
                          <a:solidFill>
                            <a:schemeClr val="tx1"/>
                          </a:solidFill>
                        </a:rPr>
                        <a:t>再現率</a:t>
                      </a:r>
                      <a:endParaRPr kumimoji="1" lang="ja-JP" altLang="en-US" dirty="0">
                        <a:solidFill>
                          <a:schemeClr val="tx1"/>
                        </a:solidFill>
                      </a:endParaRPr>
                    </a:p>
                  </a:txBody>
                  <a:tcPr/>
                </a:tc>
                <a:tc>
                  <a:txBody>
                    <a:bodyPr/>
                    <a:lstStyle/>
                    <a:p>
                      <a:endParaRPr kumimoji="1" lang="ja-JP" altLang="en-US" dirty="0">
                        <a:solidFill>
                          <a:schemeClr val="tx1"/>
                        </a:solidFill>
                      </a:endParaRPr>
                    </a:p>
                  </a:txBody>
                  <a:tcPr/>
                </a:tc>
                <a:tc>
                  <a:txBody>
                    <a:bodyPr/>
                    <a:lstStyle/>
                    <a:p>
                      <a:r>
                        <a:rPr kumimoji="1" lang="en-US" altLang="ja-JP" dirty="0" smtClean="0">
                          <a:solidFill>
                            <a:schemeClr val="tx1"/>
                          </a:solidFill>
                        </a:rPr>
                        <a:t>84.8%</a:t>
                      </a:r>
                      <a:endParaRPr kumimoji="1" lang="ja-JP" altLang="en-US" dirty="0">
                        <a:solidFill>
                          <a:schemeClr val="tx1"/>
                        </a:solidFill>
                      </a:endParaRPr>
                    </a:p>
                  </a:txBody>
                  <a:tcPr/>
                </a:tc>
                <a:tc>
                  <a:txBody>
                    <a:bodyPr/>
                    <a:lstStyle/>
                    <a:p>
                      <a:endParaRPr lang="ja-JP" altLang="en-US" dirty="0"/>
                    </a:p>
                  </a:txBody>
                  <a:tcPr/>
                </a:tc>
                <a:tc>
                  <a:txBody>
                    <a:bodyPr/>
                    <a:lstStyle/>
                    <a:p>
                      <a:endParaRPr lang="ja-JP" altLang="en-US" dirty="0"/>
                    </a:p>
                  </a:txBody>
                  <a:tcPr/>
                </a:tc>
                <a:tc>
                  <a:txBody>
                    <a:bodyPr/>
                    <a:lstStyle/>
                    <a:p>
                      <a:endParaRPr lang="ja-JP" altLang="en-US" dirty="0"/>
                    </a:p>
                  </a:txBody>
                  <a:tcPr/>
                </a:tc>
                <a:tc>
                  <a:txBody>
                    <a:bodyPr/>
                    <a:lstStyle/>
                    <a:p>
                      <a:endParaRPr lang="ja-JP" altLang="en-US" dirty="0"/>
                    </a:p>
                  </a:txBody>
                  <a:tcPr/>
                </a:tc>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791591707"/>
              </p:ext>
            </p:extLst>
          </p:nvPr>
        </p:nvGraphicFramePr>
        <p:xfrm>
          <a:off x="2203936" y="4066442"/>
          <a:ext cx="6648208" cy="1240692"/>
        </p:xfrm>
        <a:graphic>
          <a:graphicData uri="http://schemas.openxmlformats.org/drawingml/2006/table">
            <a:tbl>
              <a:tblPr firstRow="1" bandRow="1">
                <a:tableStyleId>{5C22544A-7EE6-4342-B048-85BDC9FD1C3A}</a:tableStyleId>
              </a:tblPr>
              <a:tblGrid>
                <a:gridCol w="949744"/>
                <a:gridCol w="949744"/>
                <a:gridCol w="949744"/>
                <a:gridCol w="949744"/>
                <a:gridCol w="949744"/>
                <a:gridCol w="949744"/>
                <a:gridCol w="949744"/>
              </a:tblGrid>
              <a:tr h="413564">
                <a:tc>
                  <a:txBody>
                    <a:bodyPr/>
                    <a:lstStyle/>
                    <a:p>
                      <a:r>
                        <a:rPr kumimoji="1" lang="en-US" altLang="ja-JP" dirty="0" smtClean="0">
                          <a:solidFill>
                            <a:schemeClr val="tx1"/>
                          </a:solidFill>
                        </a:rPr>
                        <a:t>M</a:t>
                      </a:r>
                      <a:endParaRPr kumimoji="1" lang="ja-JP" altLang="en-US" dirty="0">
                        <a:solidFill>
                          <a:schemeClr val="tx1"/>
                        </a:solidFill>
                      </a:endParaRPr>
                    </a:p>
                  </a:txBody>
                  <a:tcPr/>
                </a:tc>
                <a:tc>
                  <a:txBody>
                    <a:bodyPr/>
                    <a:lstStyle/>
                    <a:p>
                      <a:r>
                        <a:rPr kumimoji="1" lang="en-US" altLang="ja-JP" dirty="0" smtClean="0">
                          <a:solidFill>
                            <a:schemeClr val="tx1"/>
                          </a:solidFill>
                        </a:rPr>
                        <a:t>16</a:t>
                      </a:r>
                      <a:endParaRPr kumimoji="1" lang="ja-JP" altLang="en-US" dirty="0">
                        <a:solidFill>
                          <a:schemeClr val="tx1"/>
                        </a:solidFill>
                      </a:endParaRPr>
                    </a:p>
                  </a:txBody>
                  <a:tcPr/>
                </a:tc>
                <a:tc>
                  <a:txBody>
                    <a:bodyPr/>
                    <a:lstStyle/>
                    <a:p>
                      <a:r>
                        <a:rPr kumimoji="1" lang="en-US" altLang="ja-JP" dirty="0" smtClean="0">
                          <a:solidFill>
                            <a:schemeClr val="tx1"/>
                          </a:solidFill>
                        </a:rPr>
                        <a:t>32</a:t>
                      </a:r>
                      <a:endParaRPr kumimoji="1" lang="ja-JP" altLang="en-US" dirty="0">
                        <a:solidFill>
                          <a:schemeClr val="tx1"/>
                        </a:solidFill>
                      </a:endParaRPr>
                    </a:p>
                  </a:txBody>
                  <a:tcPr/>
                </a:tc>
                <a:tc>
                  <a:txBody>
                    <a:bodyPr/>
                    <a:lstStyle/>
                    <a:p>
                      <a:r>
                        <a:rPr kumimoji="1" lang="en-US" altLang="ja-JP" dirty="0" smtClean="0">
                          <a:solidFill>
                            <a:schemeClr val="tx1"/>
                          </a:solidFill>
                        </a:rPr>
                        <a:t>64</a:t>
                      </a:r>
                      <a:endParaRPr kumimoji="1" lang="ja-JP" altLang="en-US" dirty="0">
                        <a:solidFill>
                          <a:schemeClr val="tx1"/>
                        </a:solidFill>
                      </a:endParaRPr>
                    </a:p>
                  </a:txBody>
                  <a:tcPr/>
                </a:tc>
                <a:tc>
                  <a:txBody>
                    <a:bodyPr/>
                    <a:lstStyle/>
                    <a:p>
                      <a:r>
                        <a:rPr kumimoji="1" lang="en-US" altLang="ja-JP" dirty="0" smtClean="0">
                          <a:solidFill>
                            <a:schemeClr val="tx1"/>
                          </a:solidFill>
                        </a:rPr>
                        <a:t>128</a:t>
                      </a:r>
                      <a:endParaRPr kumimoji="1" lang="ja-JP" altLang="en-US" dirty="0">
                        <a:solidFill>
                          <a:schemeClr val="tx1"/>
                        </a:solidFill>
                      </a:endParaRPr>
                    </a:p>
                  </a:txBody>
                  <a:tcPr/>
                </a:tc>
                <a:tc>
                  <a:txBody>
                    <a:bodyPr/>
                    <a:lstStyle/>
                    <a:p>
                      <a:r>
                        <a:rPr kumimoji="1" lang="en-US" altLang="ja-JP" dirty="0" smtClean="0">
                          <a:solidFill>
                            <a:schemeClr val="tx1"/>
                          </a:solidFill>
                        </a:rPr>
                        <a:t>256</a:t>
                      </a:r>
                      <a:endParaRPr kumimoji="1" lang="ja-JP" altLang="en-US" dirty="0">
                        <a:solidFill>
                          <a:schemeClr val="tx1"/>
                        </a:solidFill>
                      </a:endParaRPr>
                    </a:p>
                  </a:txBody>
                  <a:tcPr/>
                </a:tc>
                <a:tc>
                  <a:txBody>
                    <a:bodyPr/>
                    <a:lstStyle/>
                    <a:p>
                      <a:r>
                        <a:rPr kumimoji="1" lang="en-US" altLang="ja-JP" dirty="0" smtClean="0">
                          <a:solidFill>
                            <a:schemeClr val="tx1"/>
                          </a:solidFill>
                        </a:rPr>
                        <a:t>512</a:t>
                      </a:r>
                      <a:endParaRPr kumimoji="1" lang="ja-JP" altLang="en-US" dirty="0">
                        <a:solidFill>
                          <a:schemeClr val="tx1"/>
                        </a:solidFill>
                      </a:endParaRPr>
                    </a:p>
                  </a:txBody>
                  <a:tcPr/>
                </a:tc>
              </a:tr>
              <a:tr h="413564">
                <a:tc>
                  <a:txBody>
                    <a:bodyPr/>
                    <a:lstStyle/>
                    <a:p>
                      <a:r>
                        <a:rPr kumimoji="1" lang="ja-JP" altLang="en-US" dirty="0" smtClean="0">
                          <a:solidFill>
                            <a:schemeClr val="tx1"/>
                          </a:solidFill>
                        </a:rPr>
                        <a:t>適合率</a:t>
                      </a:r>
                      <a:endParaRPr kumimoji="1" lang="ja-JP" altLang="en-US" dirty="0">
                        <a:solidFill>
                          <a:schemeClr val="tx1"/>
                        </a:solidFill>
                      </a:endParaRPr>
                    </a:p>
                  </a:txBody>
                  <a:tcPr/>
                </a:tc>
                <a:tc>
                  <a:txBody>
                    <a:bodyPr/>
                    <a:lstStyle/>
                    <a:p>
                      <a:r>
                        <a:rPr kumimoji="1" lang="en-US" altLang="ja-JP" dirty="0" smtClean="0">
                          <a:solidFill>
                            <a:schemeClr val="tx1"/>
                          </a:solidFill>
                        </a:rPr>
                        <a:t>100%</a:t>
                      </a:r>
                      <a:endParaRPr kumimoji="1" lang="ja-JP" altLang="en-US" dirty="0">
                        <a:solidFill>
                          <a:schemeClr val="tx1"/>
                        </a:solidFill>
                      </a:endParaRPr>
                    </a:p>
                  </a:txBody>
                  <a:tcPr/>
                </a:tc>
                <a:tc>
                  <a:txBody>
                    <a:bodyPr/>
                    <a:lstStyle/>
                    <a:p>
                      <a:r>
                        <a:rPr kumimoji="1" lang="en-US" altLang="ja-JP" dirty="0" smtClean="0">
                          <a:solidFill>
                            <a:schemeClr val="tx1"/>
                          </a:solidFill>
                        </a:rPr>
                        <a:t>100%</a:t>
                      </a:r>
                    </a:p>
                  </a:txBody>
                  <a:tcPr/>
                </a:tc>
                <a:tc>
                  <a:txBody>
                    <a:bodyPr/>
                    <a:lstStyle/>
                    <a:p>
                      <a:r>
                        <a:rPr kumimoji="1" lang="en-US" altLang="ja-JP" dirty="0" smtClean="0">
                          <a:solidFill>
                            <a:schemeClr val="tx1"/>
                          </a:solidFill>
                        </a:rPr>
                        <a:t>100%</a:t>
                      </a:r>
                      <a:endParaRPr kumimoji="1" lang="ja-JP" altLang="en-US" dirty="0">
                        <a:solidFill>
                          <a:schemeClr val="tx1"/>
                        </a:solidFill>
                      </a:endParaRPr>
                    </a:p>
                  </a:txBody>
                  <a:tcPr/>
                </a:tc>
                <a:tc>
                  <a:txBody>
                    <a:bodyPr/>
                    <a:lstStyle/>
                    <a:p>
                      <a:r>
                        <a:rPr kumimoji="1" lang="en-US" altLang="ja-JP" dirty="0" smtClean="0">
                          <a:solidFill>
                            <a:schemeClr val="tx1"/>
                          </a:solidFill>
                        </a:rPr>
                        <a:t>100%</a:t>
                      </a:r>
                      <a:endParaRPr kumimoji="1" lang="ja-JP" altLang="en-US" dirty="0">
                        <a:solidFill>
                          <a:schemeClr val="tx1"/>
                        </a:solidFill>
                      </a:endParaRPr>
                    </a:p>
                  </a:txBody>
                  <a:tcPr/>
                </a:tc>
                <a:tc>
                  <a:txBody>
                    <a:bodyPr/>
                    <a:lstStyle/>
                    <a:p>
                      <a:r>
                        <a:rPr kumimoji="1" lang="en-US" altLang="ja-JP" dirty="0" smtClean="0">
                          <a:solidFill>
                            <a:schemeClr val="tx1"/>
                          </a:solidFill>
                        </a:rPr>
                        <a:t>100%</a:t>
                      </a:r>
                      <a:endParaRPr kumimoji="1" lang="ja-JP" altLang="en-US" dirty="0">
                        <a:solidFill>
                          <a:schemeClr val="tx1"/>
                        </a:solidFill>
                      </a:endParaRPr>
                    </a:p>
                  </a:txBody>
                  <a:tcPr/>
                </a:tc>
                <a:tc>
                  <a:txBody>
                    <a:bodyPr/>
                    <a:lstStyle/>
                    <a:p>
                      <a:r>
                        <a:rPr kumimoji="1" lang="en-US" altLang="ja-JP" dirty="0" smtClean="0">
                          <a:solidFill>
                            <a:schemeClr val="tx1"/>
                          </a:solidFill>
                        </a:rPr>
                        <a:t>100%</a:t>
                      </a:r>
                      <a:endParaRPr kumimoji="1" lang="ja-JP" altLang="en-US" dirty="0">
                        <a:solidFill>
                          <a:schemeClr val="tx1"/>
                        </a:solidFill>
                      </a:endParaRPr>
                    </a:p>
                  </a:txBody>
                  <a:tcPr/>
                </a:tc>
              </a:tr>
              <a:tr h="413564">
                <a:tc>
                  <a:txBody>
                    <a:bodyPr/>
                    <a:lstStyle/>
                    <a:p>
                      <a:r>
                        <a:rPr kumimoji="1" lang="ja-JP" altLang="en-US" dirty="0" smtClean="0">
                          <a:solidFill>
                            <a:schemeClr val="tx1"/>
                          </a:solidFill>
                        </a:rPr>
                        <a:t>再現率</a:t>
                      </a:r>
                      <a:endParaRPr kumimoji="1" lang="ja-JP" altLang="en-US" dirty="0">
                        <a:solidFill>
                          <a:schemeClr val="tx1"/>
                        </a:solidFill>
                      </a:endParaRPr>
                    </a:p>
                  </a:txBody>
                  <a:tcPr/>
                </a:tc>
                <a:tc>
                  <a:txBody>
                    <a:bodyPr/>
                    <a:lstStyle/>
                    <a:p>
                      <a:endParaRPr kumimoji="1" lang="ja-JP" altLang="en-US" dirty="0">
                        <a:solidFill>
                          <a:schemeClr val="tx1"/>
                        </a:solidFill>
                      </a:endParaRPr>
                    </a:p>
                  </a:txBody>
                  <a:tcPr/>
                </a:tc>
                <a:tc>
                  <a:txBody>
                    <a:bodyPr/>
                    <a:lstStyle/>
                    <a:p>
                      <a:r>
                        <a:rPr kumimoji="1" lang="en-US" altLang="ja-JP" dirty="0" smtClean="0">
                          <a:solidFill>
                            <a:schemeClr val="tx1"/>
                          </a:solidFill>
                        </a:rPr>
                        <a:t>10.9%</a:t>
                      </a:r>
                      <a:endParaRPr kumimoji="1" lang="ja-JP" altLang="en-US" dirty="0">
                        <a:solidFill>
                          <a:schemeClr val="tx1"/>
                        </a:solidFill>
                      </a:endParaRPr>
                    </a:p>
                  </a:txBody>
                  <a:tcPr/>
                </a:tc>
                <a:tc>
                  <a:txBody>
                    <a:bodyPr/>
                    <a:lstStyle/>
                    <a:p>
                      <a:endParaRPr kumimoji="1" lang="ja-JP" altLang="en-US" dirty="0">
                        <a:solidFill>
                          <a:schemeClr val="tx1"/>
                        </a:solidFill>
                      </a:endParaRPr>
                    </a:p>
                  </a:txBody>
                  <a:tcPr/>
                </a:tc>
                <a:tc>
                  <a:txBody>
                    <a:bodyPr/>
                    <a:lstStyle/>
                    <a:p>
                      <a:endParaRPr kumimoji="1" lang="ja-JP" altLang="en-US" dirty="0">
                        <a:solidFill>
                          <a:schemeClr val="tx1"/>
                        </a:solidFill>
                      </a:endParaRPr>
                    </a:p>
                  </a:txBody>
                  <a:tcPr/>
                </a:tc>
                <a:tc>
                  <a:txBody>
                    <a:bodyPr/>
                    <a:lstStyle/>
                    <a:p>
                      <a:endParaRPr kumimoji="1" lang="ja-JP" altLang="en-US">
                        <a:solidFill>
                          <a:schemeClr val="tx1"/>
                        </a:solidFill>
                      </a:endParaRPr>
                    </a:p>
                  </a:txBody>
                  <a:tcPr/>
                </a:tc>
                <a:tc>
                  <a:txBody>
                    <a:bodyPr/>
                    <a:lstStyle/>
                    <a:p>
                      <a:endParaRPr kumimoji="1" lang="ja-JP" altLang="en-US" dirty="0">
                        <a:solidFill>
                          <a:schemeClr val="tx1"/>
                        </a:solidFill>
                      </a:endParaRPr>
                    </a:p>
                  </a:txBody>
                  <a:tcPr/>
                </a:tc>
              </a:tr>
            </a:tbl>
          </a:graphicData>
        </a:graphic>
      </p:graphicFrame>
    </p:spTree>
    <p:extLst>
      <p:ext uri="{BB962C8B-B14F-4D97-AF65-F5344CB8AC3E}">
        <p14:creationId xmlns:p14="http://schemas.microsoft.com/office/powerpoint/2010/main" val="32214423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r>
              <a:rPr lang="ja-JP" altLang="en-US" dirty="0"/>
              <a:t>時間：フルのログに対して</a:t>
            </a:r>
            <a:r>
              <a:rPr lang="en-US" altLang="ja-JP" dirty="0"/>
              <a:t>20~70%</a:t>
            </a:r>
            <a:r>
              <a:rPr lang="ja-JP" altLang="en-US" dirty="0" smtClean="0"/>
              <a:t>減</a:t>
            </a:r>
            <a:endParaRPr lang="en-US" altLang="ja-JP" dirty="0" smtClean="0"/>
          </a:p>
          <a:p>
            <a:r>
              <a:rPr lang="ja-JP" altLang="en-US" dirty="0" smtClean="0"/>
              <a:t>通常</a:t>
            </a:r>
            <a:r>
              <a:rPr lang="ja-JP" altLang="en-US" dirty="0"/>
              <a:t>実行に</a:t>
            </a:r>
            <a:r>
              <a:rPr lang="ja-JP" altLang="en-US" dirty="0" smtClean="0"/>
              <a:t>対して</a:t>
            </a:r>
            <a:r>
              <a:rPr lang="en-US" altLang="ja-JP" dirty="0" smtClean="0"/>
              <a:t>100</a:t>
            </a:r>
            <a:r>
              <a:rPr lang="ja-JP" altLang="en-US" dirty="0" smtClean="0"/>
              <a:t>～</a:t>
            </a:r>
            <a:r>
              <a:rPr lang="en-US" altLang="ja-JP" dirty="0" smtClean="0"/>
              <a:t>1000</a:t>
            </a:r>
            <a:r>
              <a:rPr lang="ja-JP" altLang="en-US" dirty="0" smtClean="0"/>
              <a:t>倍</a:t>
            </a:r>
            <a:endParaRPr lang="en-US" altLang="ja-JP" dirty="0"/>
          </a:p>
          <a:p>
            <a:pPr lvl="1"/>
            <a:endParaRPr lang="en-US" altLang="ja-JP" dirty="0"/>
          </a:p>
          <a:p>
            <a:pPr lvl="1"/>
            <a:endParaRPr lang="en-US" altLang="ja-JP" sz="2800" dirty="0" smtClean="0"/>
          </a:p>
          <a:p>
            <a:r>
              <a:rPr lang="ja-JP" altLang="en-US" sz="2800" dirty="0"/>
              <a:t>開発者</a:t>
            </a:r>
            <a:r>
              <a:rPr lang="ja-JP" altLang="en-US" sz="2800" dirty="0" smtClean="0"/>
              <a:t>らは実行に時間がかかるなら使いたくない</a:t>
            </a:r>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33</a:t>
            </a:fld>
            <a:endParaRPr lang="en-US" altLang="ja-JP"/>
          </a:p>
        </p:txBody>
      </p:sp>
      <p:sp>
        <p:nvSpPr>
          <p:cNvPr id="5" name="テキスト ボックス 85"/>
          <p:cNvSpPr txBox="1"/>
          <p:nvPr/>
        </p:nvSpPr>
        <p:spPr>
          <a:xfrm>
            <a:off x="815052" y="5587878"/>
            <a:ext cx="7766379" cy="62956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de-DE" altLang="ja-JP" sz="1200" dirty="0" smtClean="0"/>
              <a:t>[2] Siegmund</a:t>
            </a:r>
            <a:r>
              <a:rPr lang="de-DE" altLang="ja-JP" sz="1200" dirty="0"/>
              <a:t>, B., Perscheid, M., Taeumel, M. and </a:t>
            </a:r>
            <a:r>
              <a:rPr lang="de-DE" altLang="ja-JP" sz="1200" dirty="0" smtClean="0"/>
              <a:t>Hirschfeld,</a:t>
            </a:r>
            <a:r>
              <a:rPr lang="en-US" altLang="ja-JP" sz="1200" dirty="0" smtClean="0"/>
              <a:t>R</a:t>
            </a:r>
            <a:r>
              <a:rPr lang="en-US" altLang="ja-JP" sz="1200" dirty="0"/>
              <a:t>.: Studying the Advancement in Debugging Practice </a:t>
            </a:r>
            <a:r>
              <a:rPr lang="en-US" altLang="ja-JP" sz="1200" dirty="0" err="1" smtClean="0"/>
              <a:t>ofProfessional</a:t>
            </a:r>
            <a:r>
              <a:rPr lang="en-US" altLang="ja-JP" sz="1200" dirty="0" smtClean="0"/>
              <a:t> </a:t>
            </a:r>
            <a:r>
              <a:rPr lang="en-US" altLang="ja-JP" sz="1200" dirty="0"/>
              <a:t>Software Developers, </a:t>
            </a:r>
            <a:r>
              <a:rPr lang="en-US" altLang="ja-JP" sz="1200" i="1" dirty="0"/>
              <a:t>Proceedings of </a:t>
            </a:r>
            <a:r>
              <a:rPr lang="en-US" altLang="ja-JP" sz="1200" i="1" dirty="0" smtClean="0"/>
              <a:t>Inter-national </a:t>
            </a:r>
            <a:r>
              <a:rPr lang="en-US" altLang="ja-JP" sz="1200" i="1" dirty="0"/>
              <a:t>Workshop on Program Debugging</a:t>
            </a:r>
            <a:r>
              <a:rPr lang="en-US" altLang="ja-JP" sz="1200" dirty="0"/>
              <a:t>, pp. </a:t>
            </a:r>
            <a:r>
              <a:rPr lang="en-US" altLang="ja-JP" sz="1200" dirty="0" smtClean="0"/>
              <a:t>269-274(2014</a:t>
            </a:r>
            <a:r>
              <a:rPr lang="en-US" altLang="ja-JP" sz="1200" dirty="0"/>
              <a:t>).</a:t>
            </a:r>
            <a:endParaRPr kumimoji="1" lang="ja-JP" altLang="en-US" sz="1200" dirty="0"/>
          </a:p>
        </p:txBody>
      </p:sp>
    </p:spTree>
    <p:extLst>
      <p:ext uri="{BB962C8B-B14F-4D97-AF65-F5344CB8AC3E}">
        <p14:creationId xmlns:p14="http://schemas.microsoft.com/office/powerpoint/2010/main" val="5644142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ロギング</a:t>
            </a:r>
            <a:endParaRPr kumimoji="1" lang="ja-JP" altLang="en-US" dirty="0"/>
          </a:p>
        </p:txBody>
      </p:sp>
      <p:sp>
        <p:nvSpPr>
          <p:cNvPr id="3" name="コンテンツ プレースホルダー 2"/>
          <p:cNvSpPr>
            <a:spLocks noGrp="1"/>
          </p:cNvSpPr>
          <p:nvPr>
            <p:ph idx="1"/>
          </p:nvPr>
        </p:nvSpPr>
        <p:spPr>
          <a:xfrm>
            <a:off x="457200" y="1600200"/>
            <a:ext cx="8482084" cy="4525963"/>
          </a:xfrm>
        </p:spPr>
        <p:txBody>
          <a:bodyPr/>
          <a:lstStyle/>
          <a:p>
            <a:r>
              <a:rPr lang="ja-JP" altLang="en-US" sz="2800" dirty="0" smtClean="0"/>
              <a:t>ソフトウェア開発においてロギングは重要である</a:t>
            </a:r>
            <a:endParaRPr lang="en-US" altLang="ja-JP" sz="2800" dirty="0" smtClean="0"/>
          </a:p>
          <a:p>
            <a:pPr lvl="1"/>
            <a:r>
              <a:rPr lang="ja-JP" altLang="en-US" sz="2400" dirty="0" smtClean="0"/>
              <a:t>デバッグに使える</a:t>
            </a:r>
            <a:endParaRPr lang="en-US" altLang="ja-JP" sz="2400" dirty="0" smtClean="0"/>
          </a:p>
          <a:p>
            <a:pPr lvl="1"/>
            <a:r>
              <a:rPr lang="ja-JP" altLang="en-US" sz="2400" dirty="0" smtClean="0"/>
              <a:t>普段と異なる振る舞いを検知できる</a:t>
            </a:r>
            <a:endParaRPr lang="en-US" altLang="ja-JP" sz="2400" dirty="0" smtClean="0"/>
          </a:p>
          <a:p>
            <a:pPr lvl="1"/>
            <a:endParaRPr lang="en-US" altLang="ja-JP" sz="2800" dirty="0" smtClean="0"/>
          </a:p>
          <a:p>
            <a:r>
              <a:rPr lang="ja-JP" altLang="en-US" sz="2800" dirty="0" smtClean="0"/>
              <a:t>どのようなログを取れば</a:t>
            </a:r>
            <a:r>
              <a:rPr lang="ja-JP" altLang="en-US" sz="2800" dirty="0"/>
              <a:t>十分</a:t>
            </a:r>
            <a:r>
              <a:rPr lang="ja-JP" altLang="en-US" sz="2800" dirty="0" smtClean="0"/>
              <a:t>かは最初に分からない</a:t>
            </a:r>
            <a:endParaRPr lang="en-US" altLang="ja-JP" sz="2800" dirty="0" smtClean="0"/>
          </a:p>
          <a:p>
            <a:endParaRPr lang="en-US" altLang="ja-JP" sz="2800" dirty="0" smtClean="0"/>
          </a:p>
          <a:p>
            <a:r>
              <a:rPr lang="ja-JP" altLang="en-US" sz="2800" dirty="0" smtClean="0"/>
              <a:t>ログの取り方を間違えると</a:t>
            </a:r>
            <a:r>
              <a:rPr lang="en-US" altLang="ja-JP" sz="2800" dirty="0" smtClean="0"/>
              <a:t>…</a:t>
            </a:r>
          </a:p>
          <a:p>
            <a:pPr lvl="1"/>
            <a:r>
              <a:rPr lang="ja-JP" altLang="en-US" sz="2400" dirty="0" smtClean="0"/>
              <a:t>バグの発生を検知できない（ログが十分でない）</a:t>
            </a:r>
            <a:endParaRPr lang="en-US" altLang="ja-JP" sz="2400" dirty="0" smtClean="0"/>
          </a:p>
          <a:p>
            <a:pPr lvl="1"/>
            <a:r>
              <a:rPr lang="ja-JP" altLang="en-US" sz="2400" dirty="0" smtClean="0"/>
              <a:t>ディスク溢れを</a:t>
            </a:r>
            <a:r>
              <a:rPr lang="ja-JP" altLang="en-US" sz="2400" dirty="0"/>
              <a:t>起こす（</a:t>
            </a:r>
            <a:r>
              <a:rPr lang="ja-JP" altLang="en-US" sz="2400" dirty="0" smtClean="0"/>
              <a:t>ログを取りすぎている）</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34</a:t>
            </a:fld>
            <a:endParaRPr lang="en-US" altLang="ja-JP" dirty="0"/>
          </a:p>
        </p:txBody>
      </p:sp>
    </p:spTree>
    <p:extLst>
      <p:ext uri="{BB962C8B-B14F-4D97-AF65-F5344CB8AC3E}">
        <p14:creationId xmlns:p14="http://schemas.microsoft.com/office/powerpoint/2010/main" val="36752208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動的スライスと静的スライス</a:t>
            </a:r>
            <a:endParaRPr kumimoji="1" lang="ja-JP" altLang="en-US" dirty="0"/>
          </a:p>
        </p:txBody>
      </p:sp>
      <p:sp>
        <p:nvSpPr>
          <p:cNvPr id="3" name="コンテンツ プレースホルダー 2"/>
          <p:cNvSpPr>
            <a:spLocks noGrp="1"/>
          </p:cNvSpPr>
          <p:nvPr>
            <p:ph idx="1"/>
          </p:nvPr>
        </p:nvSpPr>
        <p:spPr>
          <a:xfrm>
            <a:off x="457200" y="1600200"/>
            <a:ext cx="8482084" cy="4525963"/>
          </a:xfrm>
        </p:spPr>
        <p:txBody>
          <a:bodyPr/>
          <a:lstStyle/>
          <a:p>
            <a:pPr marL="0" indent="0">
              <a:buNone/>
            </a:pPr>
            <a:r>
              <a:rPr lang="ja-JP" altLang="en-US" sz="2800" dirty="0" smtClean="0"/>
              <a:t>動的スライス</a:t>
            </a:r>
            <a:endParaRPr lang="en-US" altLang="ja-JP" sz="2800" dirty="0" smtClean="0"/>
          </a:p>
          <a:p>
            <a:r>
              <a:rPr lang="ja-JP" altLang="en-US" sz="2800" dirty="0" smtClean="0"/>
              <a:t>特定</a:t>
            </a:r>
            <a:r>
              <a:rPr lang="ja-JP" altLang="en-US" sz="2800" dirty="0"/>
              <a:t>の入力データが与えられる動的解析に</a:t>
            </a:r>
            <a:r>
              <a:rPr lang="ja-JP" altLang="en-US" sz="2800" dirty="0" smtClean="0"/>
              <a:t>基づき，</a:t>
            </a:r>
            <a:r>
              <a:rPr lang="en-US" altLang="ja-JP" sz="2800" dirty="0" smtClean="0"/>
              <a:t/>
            </a:r>
            <a:br>
              <a:rPr lang="en-US" altLang="ja-JP" sz="2800" dirty="0" smtClean="0"/>
            </a:br>
            <a:r>
              <a:rPr lang="ja-JP" altLang="en-US" sz="2800" dirty="0" smtClean="0"/>
              <a:t>入力</a:t>
            </a:r>
            <a:r>
              <a:rPr lang="ja-JP" altLang="en-US" sz="2800" dirty="0"/>
              <a:t>データによる実行系列間の依存</a:t>
            </a:r>
            <a:r>
              <a:rPr lang="ja-JP" altLang="en-US" sz="2800" dirty="0" smtClean="0"/>
              <a:t>関係</a:t>
            </a:r>
            <a:r>
              <a:rPr lang="ja-JP" altLang="en-US" sz="2800" dirty="0"/>
              <a:t>を</a:t>
            </a:r>
            <a:r>
              <a:rPr lang="ja-JP" altLang="en-US" sz="2800" dirty="0" smtClean="0"/>
              <a:t>抽</a:t>
            </a:r>
            <a:r>
              <a:rPr lang="ja-JP" altLang="en-US" sz="2400" dirty="0" smtClean="0"/>
              <a:t>出</a:t>
            </a:r>
            <a:endParaRPr lang="en-US" altLang="ja-JP" sz="2400" dirty="0" smtClean="0"/>
          </a:p>
          <a:p>
            <a:pPr lvl="1"/>
            <a:r>
              <a:rPr lang="ja-JP" altLang="en-US" sz="2400" dirty="0"/>
              <a:t>動的スライスでは実行時のプログラムの状態を保持</a:t>
            </a:r>
            <a:r>
              <a:rPr lang="ja-JP" altLang="en-US" sz="2400" dirty="0" smtClean="0"/>
              <a:t>する</a:t>
            </a:r>
            <a:r>
              <a:rPr lang="en-US" altLang="ja-JP" sz="2400" dirty="0" smtClean="0"/>
              <a:t/>
            </a:r>
            <a:br>
              <a:rPr lang="en-US" altLang="ja-JP" sz="2400" dirty="0" smtClean="0"/>
            </a:br>
            <a:r>
              <a:rPr lang="ja-JP" altLang="en-US" sz="2400" dirty="0" smtClean="0"/>
              <a:t>必要</a:t>
            </a:r>
            <a:r>
              <a:rPr lang="ja-JP" altLang="en-US" sz="2400" dirty="0"/>
              <a:t>が</a:t>
            </a:r>
            <a:r>
              <a:rPr lang="ja-JP" altLang="en-US" sz="2400" dirty="0" smtClean="0"/>
              <a:t>あり，解析</a:t>
            </a:r>
            <a:r>
              <a:rPr lang="ja-JP" altLang="en-US" sz="2400" dirty="0"/>
              <a:t>時間が</a:t>
            </a:r>
            <a:r>
              <a:rPr lang="ja-JP" altLang="en-US" sz="2400" dirty="0" smtClean="0"/>
              <a:t>長い</a:t>
            </a:r>
            <a:endParaRPr lang="en-US" altLang="ja-JP" sz="2400" dirty="0" smtClean="0"/>
          </a:p>
          <a:p>
            <a:pPr lvl="1"/>
            <a:endParaRPr lang="en-US" altLang="ja-JP" sz="2000" dirty="0"/>
          </a:p>
          <a:p>
            <a:pPr marL="0" indent="0">
              <a:buNone/>
            </a:pPr>
            <a:r>
              <a:rPr lang="ja-JP" altLang="en-US" sz="2800" dirty="0" smtClean="0"/>
              <a:t>静的スライス</a:t>
            </a:r>
            <a:endParaRPr lang="en-US" altLang="ja-JP" sz="2800" dirty="0" smtClean="0"/>
          </a:p>
          <a:p>
            <a:r>
              <a:rPr lang="ja-JP" altLang="en-US" sz="2800" dirty="0"/>
              <a:t>入力データの全ての可能性を考慮したプログラムの依存関係を</a:t>
            </a:r>
            <a:r>
              <a:rPr lang="ja-JP" altLang="en-US" sz="2800" dirty="0" smtClean="0"/>
              <a:t>抽出</a:t>
            </a:r>
            <a:endParaRPr lang="en-US" altLang="ja-JP" sz="2800" dirty="0" smtClean="0"/>
          </a:p>
          <a:p>
            <a:pPr lvl="1"/>
            <a:r>
              <a:rPr lang="ja-JP" altLang="en-US" sz="2400" dirty="0"/>
              <a:t>関連のない部分まで抽出</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35</a:t>
            </a:fld>
            <a:endParaRPr lang="en-US" altLang="ja-JP" dirty="0"/>
          </a:p>
        </p:txBody>
      </p:sp>
    </p:spTree>
    <p:extLst>
      <p:ext uri="{BB962C8B-B14F-4D97-AF65-F5344CB8AC3E}">
        <p14:creationId xmlns:p14="http://schemas.microsoft.com/office/powerpoint/2010/main" val="32037728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ー 2"/>
          <p:cNvSpPr>
            <a:spLocks noGrp="1"/>
          </p:cNvSpPr>
          <p:nvPr>
            <p:ph idx="1"/>
          </p:nvPr>
        </p:nvSpPr>
        <p:spPr>
          <a:xfrm>
            <a:off x="-2030964" y="1482012"/>
            <a:ext cx="8786327" cy="4525963"/>
          </a:xfrm>
        </p:spPr>
        <p:txBody>
          <a:bodyPr/>
          <a:lstStyle/>
          <a:p>
            <a:pPr marL="0" indent="0">
              <a:buNone/>
            </a:pPr>
            <a:r>
              <a:rPr lang="en-US" altLang="ja-JP" sz="2400" dirty="0" smtClean="0"/>
              <a:t/>
            </a:r>
            <a:br>
              <a:rPr lang="en-US" altLang="ja-JP" sz="2400" dirty="0" smtClean="0"/>
            </a:br>
            <a:r>
              <a:rPr lang="en-US" altLang="ja-JP" sz="2400" dirty="0" smtClean="0"/>
              <a:t/>
            </a:r>
            <a:br>
              <a:rPr lang="en-US" altLang="ja-JP" sz="2400" dirty="0" smtClean="0"/>
            </a:br>
            <a:r>
              <a:rPr lang="en-US" altLang="ja-JP" sz="2400" dirty="0" smtClean="0"/>
              <a:t/>
            </a:r>
            <a:br>
              <a:rPr lang="en-US" altLang="ja-JP" sz="2400" dirty="0" smtClean="0"/>
            </a:br>
            <a:r>
              <a:rPr lang="en-US" altLang="ja-JP" sz="2400" dirty="0" smtClean="0"/>
              <a:t/>
            </a:r>
            <a:br>
              <a:rPr lang="en-US" altLang="ja-JP" sz="2400" dirty="0" smtClean="0"/>
            </a:br>
            <a:r>
              <a:rPr lang="en-US" altLang="ja-JP" sz="2400" dirty="0" smtClean="0"/>
              <a:t> </a:t>
            </a:r>
            <a:br>
              <a:rPr lang="en-US" altLang="ja-JP" sz="2400" dirty="0" smtClean="0"/>
            </a:br>
            <a:r>
              <a:rPr lang="en-US" altLang="ja-JP" sz="2400" dirty="0" smtClean="0"/>
              <a:t/>
            </a:r>
            <a:br>
              <a:rPr lang="en-US" altLang="ja-JP" sz="2400" dirty="0" smtClean="0"/>
            </a:b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36</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212786783"/>
              </p:ext>
            </p:extLst>
          </p:nvPr>
        </p:nvGraphicFramePr>
        <p:xfrm>
          <a:off x="1518444" y="2021681"/>
          <a:ext cx="6096000" cy="368300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r>
                        <a:rPr lang="en-US" altLang="ja-JP" sz="1800" dirty="0" smtClean="0"/>
                        <a:t>Benchmark</a:t>
                      </a:r>
                      <a:endParaRPr kumimoji="1" lang="ja-JP"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dirty="0" smtClean="0"/>
                        <a:t>batik</a:t>
                      </a:r>
                      <a:endParaRPr kumimoji="1" lang="ja-JP"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dirty="0" smtClean="0"/>
                        <a:t>fop </a:t>
                      </a:r>
                      <a:endParaRPr kumimoji="1" lang="ja-JP" altLang="en-US" dirty="0" smtClean="0"/>
                    </a:p>
                  </a:txBody>
                  <a:tcPr/>
                </a:tc>
              </a:tr>
              <a:tr h="370840">
                <a:tc>
                  <a:txBody>
                    <a:bodyPr/>
                    <a:lstStyle/>
                    <a:p>
                      <a:r>
                        <a:rPr lang="ja-JP" altLang="en-US" sz="1800" dirty="0" smtClean="0"/>
                        <a:t>通常の実行時間</a:t>
                      </a:r>
                      <a:endParaRPr kumimoji="1" lang="ja-JP"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dirty="0" smtClean="0"/>
                        <a:t>4.44 sec</a:t>
                      </a:r>
                      <a:endParaRPr kumimoji="1" lang="ja-JP"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dirty="0" smtClean="0"/>
                        <a:t>2.80 sec </a:t>
                      </a:r>
                      <a:endParaRPr kumimoji="1" lang="ja-JP" altLang="en-US" dirty="0" smtClean="0"/>
                    </a:p>
                  </a:txBody>
                  <a:tcPr/>
                </a:tc>
              </a:tr>
              <a:tr h="370840">
                <a:tc>
                  <a:txBody>
                    <a:bodyPr/>
                    <a:lstStyle/>
                    <a:p>
                      <a:r>
                        <a:rPr lang="ja-JP" altLang="en-US" sz="1800" dirty="0" smtClean="0"/>
                        <a:t>実行トレースを記録しながらの実行時間 </a:t>
                      </a:r>
                      <a:endParaRPr kumimoji="1" lang="ja-JP" altLang="en-US" dirty="0"/>
                    </a:p>
                  </a:txBody>
                  <a:tcPr/>
                </a:tc>
                <a:tc>
                  <a:txBody>
                    <a:bodyPr/>
                    <a:lstStyle/>
                    <a:p>
                      <a:r>
                        <a:rPr lang="en-US" altLang="ja-JP" sz="1800" dirty="0" smtClean="0"/>
                        <a:t>33.67 sec</a:t>
                      </a:r>
                      <a:endParaRPr kumimoji="1" lang="ja-JP"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dirty="0" smtClean="0"/>
                        <a:t>36.91 sec</a:t>
                      </a:r>
                      <a:endParaRPr kumimoji="1" lang="ja-JP" altLang="en-US" dirty="0" smtClean="0"/>
                    </a:p>
                    <a:p>
                      <a:endParaRPr kumimoji="1" lang="ja-JP" altLang="en-US" dirty="0"/>
                    </a:p>
                  </a:txBody>
                  <a:tcPr/>
                </a:tc>
              </a:tr>
              <a:tr h="370840">
                <a:tc>
                  <a:txBody>
                    <a:bodyPr/>
                    <a:lstStyle/>
                    <a:p>
                      <a:r>
                        <a:rPr lang="ja-JP" altLang="en-US" sz="1800" dirty="0" smtClean="0"/>
                        <a:t>履歴サイズ </a:t>
                      </a:r>
                      <a:endParaRPr kumimoji="1" lang="ja-JP" altLang="en-US" dirty="0"/>
                    </a:p>
                  </a:txBody>
                  <a:tcPr/>
                </a:tc>
                <a:tc>
                  <a:txBody>
                    <a:bodyPr/>
                    <a:lstStyle/>
                    <a:p>
                      <a:r>
                        <a:rPr lang="en-US" altLang="ja-JP" sz="1800" dirty="0" smtClean="0"/>
                        <a:t>717MB</a:t>
                      </a:r>
                      <a:endParaRPr kumimoji="1" lang="ja-JP"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dirty="0" smtClean="0"/>
                        <a:t>860MB </a:t>
                      </a:r>
                      <a:endParaRPr kumimoji="1" lang="ja-JP" altLang="en-US" dirty="0" smtClean="0"/>
                    </a:p>
                  </a:txBody>
                  <a:tcPr/>
                </a:tc>
              </a:tr>
              <a:tr h="370840">
                <a:tc>
                  <a:txBody>
                    <a:bodyPr/>
                    <a:lstStyle/>
                    <a:p>
                      <a:r>
                        <a:rPr lang="ja-JP" altLang="en-US" sz="1800" dirty="0" smtClean="0"/>
                        <a:t>メソッド数</a:t>
                      </a:r>
                      <a:endParaRPr kumimoji="1" lang="ja-JP" altLang="en-US" dirty="0"/>
                    </a:p>
                  </a:txBody>
                  <a:tcPr/>
                </a:tc>
                <a:tc>
                  <a:txBody>
                    <a:bodyPr/>
                    <a:lstStyle/>
                    <a:p>
                      <a:r>
                        <a:rPr lang="en-US" altLang="ja-JP" sz="1800" dirty="0" smtClean="0"/>
                        <a:t>3,131</a:t>
                      </a:r>
                      <a:endParaRPr kumimoji="1" lang="ja-JP" altLang="en-US" dirty="0"/>
                    </a:p>
                  </a:txBody>
                  <a:tcPr/>
                </a:tc>
                <a:tc>
                  <a:txBody>
                    <a:bodyPr/>
                    <a:lstStyle/>
                    <a:p>
                      <a:r>
                        <a:rPr lang="en-US" altLang="ja-JP" sz="1800" dirty="0" smtClean="0"/>
                        <a:t>3,611</a:t>
                      </a:r>
                      <a:endParaRPr kumimoji="1" lang="ja-JP" altLang="en-US" dirty="0"/>
                    </a:p>
                  </a:txBody>
                  <a:tcPr/>
                </a:tc>
              </a:tr>
              <a:tr h="370840">
                <a:tc>
                  <a:txBody>
                    <a:bodyPr/>
                    <a:lstStyle/>
                    <a:p>
                      <a:r>
                        <a:rPr lang="ja-JP" altLang="en-US" sz="1800" dirty="0" smtClean="0"/>
                        <a:t>メソッド実行回数 </a:t>
                      </a:r>
                      <a:endParaRPr kumimoji="1" lang="ja-JP" altLang="en-US" dirty="0"/>
                    </a:p>
                  </a:txBody>
                  <a:tcPr/>
                </a:tc>
                <a:tc>
                  <a:txBody>
                    <a:bodyPr/>
                    <a:lstStyle/>
                    <a:p>
                      <a:r>
                        <a:rPr lang="en-US" altLang="ja-JP" sz="1800" dirty="0" smtClean="0"/>
                        <a:t>17,319,055</a:t>
                      </a:r>
                      <a:endParaRPr kumimoji="1" lang="ja-JP" altLang="en-US" dirty="0"/>
                    </a:p>
                  </a:txBody>
                  <a:tcPr/>
                </a:tc>
                <a:tc>
                  <a:txBody>
                    <a:bodyPr/>
                    <a:lstStyle/>
                    <a:p>
                      <a:r>
                        <a:rPr lang="en-US" altLang="ja-JP" sz="1800" dirty="0" smtClean="0"/>
                        <a:t>26,551,919</a:t>
                      </a:r>
                      <a:endParaRPr kumimoji="1" lang="ja-JP" altLang="en-US"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800" dirty="0" smtClean="0"/>
                        <a:t>バイトコード命令の実行回数</a:t>
                      </a:r>
                    </a:p>
                    <a:p>
                      <a:endParaRPr kumimoji="1" lang="ja-JP" altLang="en-US" dirty="0"/>
                    </a:p>
                  </a:txBody>
                  <a:tcPr/>
                </a:tc>
                <a:tc>
                  <a:txBody>
                    <a:bodyPr/>
                    <a:lstStyle/>
                    <a:p>
                      <a:r>
                        <a:rPr lang="en-US" altLang="ja-JP" sz="1800" dirty="0" smtClean="0"/>
                        <a:t>1,718,872,577</a:t>
                      </a:r>
                      <a:endParaRPr kumimoji="1" lang="ja-JP" altLang="en-US" dirty="0"/>
                    </a:p>
                  </a:txBody>
                  <a:tcPr/>
                </a:tc>
                <a:tc>
                  <a:txBody>
                    <a:bodyPr/>
                    <a:lstStyle/>
                    <a:p>
                      <a:pPr marL="0" indent="0">
                        <a:buNone/>
                      </a:pPr>
                      <a:r>
                        <a:rPr lang="en-US" altLang="ja-JP" sz="1800" dirty="0" smtClean="0"/>
                        <a:t>490,858,445</a:t>
                      </a:r>
                      <a:endParaRPr kumimoji="1" lang="ja-JP" altLang="en-US" sz="1800" dirty="0"/>
                    </a:p>
                  </a:txBody>
                  <a:tcPr/>
                </a:tc>
              </a:tr>
            </a:tbl>
          </a:graphicData>
        </a:graphic>
      </p:graphicFrame>
    </p:spTree>
    <p:extLst>
      <p:ext uri="{BB962C8B-B14F-4D97-AF65-F5344CB8AC3E}">
        <p14:creationId xmlns:p14="http://schemas.microsoft.com/office/powerpoint/2010/main" val="7432474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Capture</a:t>
            </a:r>
            <a:r>
              <a:rPr kumimoji="1" lang="ja-JP" altLang="en-US" dirty="0" smtClean="0"/>
              <a:t> </a:t>
            </a:r>
            <a:r>
              <a:rPr kumimoji="1" lang="en-US" altLang="ja-JP" dirty="0" smtClean="0"/>
              <a:t>and</a:t>
            </a:r>
            <a:r>
              <a:rPr kumimoji="1" lang="ja-JP" altLang="en-US" dirty="0" smtClean="0"/>
              <a:t> </a:t>
            </a:r>
            <a:r>
              <a:rPr kumimoji="1" lang="en-US" altLang="ja-JP" dirty="0" smtClean="0"/>
              <a:t>Replay</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こまかいことを</a:t>
            </a:r>
            <a:r>
              <a:rPr lang="ja-JP" altLang="en-US" dirty="0" err="1" smtClean="0"/>
              <a:t>するの</a:t>
            </a:r>
            <a:r>
              <a:rPr lang="ja-JP" altLang="en-US" dirty="0" smtClean="0"/>
              <a:t>はめんどくさいので全部取る</a:t>
            </a:r>
            <a:endParaRPr lang="en-US" altLang="ja-JP" dirty="0" smtClean="0"/>
          </a:p>
          <a:p>
            <a:endParaRPr lang="en-US" altLang="ja-JP" sz="2800" dirty="0"/>
          </a:p>
          <a:p>
            <a:r>
              <a:rPr lang="ja-JP" altLang="en-US" sz="2800" dirty="0" smtClean="0"/>
              <a:t>ステップ実行するより，クラッシュしたところから戻っていくといい</a:t>
            </a:r>
            <a:endParaRPr lang="en-US" altLang="ja-JP" sz="2800" dirty="0" smtClean="0"/>
          </a:p>
          <a:p>
            <a:pPr lvl="1"/>
            <a:r>
              <a:rPr lang="ja-JP" altLang="en-US" sz="2400" dirty="0" smtClean="0"/>
              <a:t>逆方向ステップ実行</a:t>
            </a:r>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37</a:t>
            </a:fld>
            <a:endParaRPr lang="en-US" altLang="ja-JP"/>
          </a:p>
        </p:txBody>
      </p:sp>
      <p:sp>
        <p:nvSpPr>
          <p:cNvPr id="5" name="テキスト ボックス 85"/>
          <p:cNvSpPr txBox="1"/>
          <p:nvPr/>
        </p:nvSpPr>
        <p:spPr>
          <a:xfrm>
            <a:off x="815052" y="5587878"/>
            <a:ext cx="7766379" cy="62956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de-DE" altLang="ja-JP" sz="1200" dirty="0" smtClean="0"/>
              <a:t>[2] Siegmund</a:t>
            </a:r>
            <a:r>
              <a:rPr lang="de-DE" altLang="ja-JP" sz="1200" dirty="0"/>
              <a:t>, B., Perscheid, M., Taeumel, M. and </a:t>
            </a:r>
            <a:r>
              <a:rPr lang="de-DE" altLang="ja-JP" sz="1200" dirty="0" smtClean="0"/>
              <a:t>Hirschfeld,</a:t>
            </a:r>
            <a:r>
              <a:rPr lang="en-US" altLang="ja-JP" sz="1200" dirty="0" smtClean="0"/>
              <a:t>R</a:t>
            </a:r>
            <a:r>
              <a:rPr lang="en-US" altLang="ja-JP" sz="1200" dirty="0"/>
              <a:t>.: Studying the Advancement in Debugging Practice </a:t>
            </a:r>
            <a:r>
              <a:rPr lang="en-US" altLang="ja-JP" sz="1200" dirty="0" err="1" smtClean="0"/>
              <a:t>ofProfessional</a:t>
            </a:r>
            <a:r>
              <a:rPr lang="en-US" altLang="ja-JP" sz="1200" dirty="0" smtClean="0"/>
              <a:t> </a:t>
            </a:r>
            <a:r>
              <a:rPr lang="en-US" altLang="ja-JP" sz="1200" dirty="0"/>
              <a:t>Software Developers, </a:t>
            </a:r>
            <a:r>
              <a:rPr lang="en-US" altLang="ja-JP" sz="1200" i="1" dirty="0"/>
              <a:t>Proceedings of </a:t>
            </a:r>
            <a:r>
              <a:rPr lang="en-US" altLang="ja-JP" sz="1200" i="1" dirty="0" smtClean="0"/>
              <a:t>Inter-national </a:t>
            </a:r>
            <a:r>
              <a:rPr lang="en-US" altLang="ja-JP" sz="1200" i="1" dirty="0"/>
              <a:t>Workshop on Program Debugging</a:t>
            </a:r>
            <a:r>
              <a:rPr lang="en-US" altLang="ja-JP" sz="1200" dirty="0"/>
              <a:t>, pp. </a:t>
            </a:r>
            <a:r>
              <a:rPr lang="en-US" altLang="ja-JP" sz="1200" dirty="0" smtClean="0"/>
              <a:t>269-274(2014</a:t>
            </a:r>
            <a:r>
              <a:rPr lang="en-US" altLang="ja-JP" sz="1200" dirty="0"/>
              <a:t>).</a:t>
            </a:r>
            <a:endParaRPr kumimoji="1" lang="ja-JP" altLang="en-US" sz="1200" dirty="0"/>
          </a:p>
        </p:txBody>
      </p:sp>
    </p:spTree>
    <p:extLst>
      <p:ext uri="{BB962C8B-B14F-4D97-AF65-F5344CB8AC3E}">
        <p14:creationId xmlns:p14="http://schemas.microsoft.com/office/powerpoint/2010/main" val="13580219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実行トレースの利用例：デバッグ</a:t>
            </a:r>
            <a:endParaRPr kumimoji="1" lang="ja-JP" altLang="en-US" dirty="0"/>
          </a:p>
        </p:txBody>
      </p:sp>
      <p:sp>
        <p:nvSpPr>
          <p:cNvPr id="3" name="コンテンツ プレースホルダー 2"/>
          <p:cNvSpPr>
            <a:spLocks noGrp="1"/>
          </p:cNvSpPr>
          <p:nvPr>
            <p:ph idx="1"/>
          </p:nvPr>
        </p:nvSpPr>
        <p:spPr>
          <a:xfrm>
            <a:off x="368300" y="1599403"/>
            <a:ext cx="4970558" cy="2350297"/>
          </a:xfrm>
        </p:spPr>
        <p:txBody>
          <a:bodyPr/>
          <a:lstStyle/>
          <a:p>
            <a:r>
              <a:rPr lang="ja-JP" altLang="en-US" sz="2800" dirty="0" smtClean="0"/>
              <a:t>障害の原因分析に用いることができる</a:t>
            </a:r>
            <a:endParaRPr lang="en-US" altLang="ja-JP" sz="2800" dirty="0" smtClean="0"/>
          </a:p>
          <a:p>
            <a:pPr lvl="1"/>
            <a:r>
              <a:rPr lang="ja-JP" altLang="en-US" sz="2400" dirty="0" smtClean="0"/>
              <a:t>実行</a:t>
            </a:r>
            <a:r>
              <a:rPr lang="ja-JP" altLang="en-US" sz="2400" dirty="0"/>
              <a:t>経路が複数</a:t>
            </a:r>
            <a:r>
              <a:rPr lang="ja-JP" altLang="en-US" sz="2400" dirty="0" smtClean="0"/>
              <a:t>考えられる</a:t>
            </a:r>
            <a:r>
              <a:rPr lang="en-US" altLang="ja-JP" sz="2400" dirty="0" smtClean="0"/>
              <a:t/>
            </a:r>
            <a:br>
              <a:rPr lang="en-US" altLang="ja-JP" sz="2400" dirty="0" smtClean="0"/>
            </a:br>
            <a:r>
              <a:rPr lang="ja-JP" altLang="en-US" sz="2400" dirty="0" smtClean="0"/>
              <a:t>際に有用</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a:t>
            </a:fld>
            <a:endParaRPr lang="en-US" altLang="ja-JP" dirty="0"/>
          </a:p>
        </p:txBody>
      </p:sp>
      <p:sp>
        <p:nvSpPr>
          <p:cNvPr id="7" name="正方形/長方形 6"/>
          <p:cNvSpPr/>
          <p:nvPr/>
        </p:nvSpPr>
        <p:spPr>
          <a:xfrm>
            <a:off x="5562601" y="1701800"/>
            <a:ext cx="3438920" cy="44831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400" kern="0" dirty="0">
              <a:solidFill>
                <a:schemeClr val="tx1"/>
              </a:solidFill>
            </a:endParaRPr>
          </a:p>
        </p:txBody>
      </p:sp>
      <p:sp>
        <p:nvSpPr>
          <p:cNvPr id="8" name="円/楕円 7"/>
          <p:cNvSpPr/>
          <p:nvPr/>
        </p:nvSpPr>
        <p:spPr>
          <a:xfrm>
            <a:off x="5685496" y="2788840"/>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a:solidFill>
                  <a:schemeClr val="tx1"/>
                </a:solidFill>
              </a:rPr>
              <a:t>B</a:t>
            </a:r>
            <a:endParaRPr lang="ja-JP" altLang="en-US" b="1" dirty="0">
              <a:solidFill>
                <a:schemeClr val="tx1"/>
              </a:solidFill>
            </a:endParaRPr>
          </a:p>
        </p:txBody>
      </p:sp>
      <p:sp>
        <p:nvSpPr>
          <p:cNvPr id="9" name="円/楕円 8"/>
          <p:cNvSpPr/>
          <p:nvPr/>
        </p:nvSpPr>
        <p:spPr>
          <a:xfrm>
            <a:off x="7595955" y="2788840"/>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a:solidFill>
                  <a:schemeClr val="tx1"/>
                </a:solidFill>
              </a:rPr>
              <a:t>C</a:t>
            </a:r>
            <a:endParaRPr lang="ja-JP" altLang="en-US" b="1" dirty="0">
              <a:solidFill>
                <a:schemeClr val="tx1"/>
              </a:solidFill>
            </a:endParaRPr>
          </a:p>
        </p:txBody>
      </p:sp>
      <p:sp>
        <p:nvSpPr>
          <p:cNvPr id="10" name="円/楕円 9"/>
          <p:cNvSpPr/>
          <p:nvPr/>
        </p:nvSpPr>
        <p:spPr>
          <a:xfrm>
            <a:off x="7595955" y="4051029"/>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smtClean="0">
                <a:solidFill>
                  <a:schemeClr val="tx1"/>
                </a:solidFill>
              </a:rPr>
              <a:t>E</a:t>
            </a:r>
            <a:endParaRPr kumimoji="1" lang="ja-JP" altLang="en-US" dirty="0"/>
          </a:p>
        </p:txBody>
      </p:sp>
      <p:sp>
        <p:nvSpPr>
          <p:cNvPr id="11" name="円/楕円 10"/>
          <p:cNvSpPr/>
          <p:nvPr/>
        </p:nvSpPr>
        <p:spPr>
          <a:xfrm>
            <a:off x="5683216" y="4049443"/>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smtClean="0">
                <a:solidFill>
                  <a:schemeClr val="tx1"/>
                </a:solidFill>
              </a:rPr>
              <a:t>D</a:t>
            </a:r>
            <a:endParaRPr kumimoji="1" lang="ja-JP" altLang="en-US" dirty="0"/>
          </a:p>
        </p:txBody>
      </p:sp>
      <p:sp>
        <p:nvSpPr>
          <p:cNvPr id="12" name="円/楕円 11"/>
          <p:cNvSpPr/>
          <p:nvPr/>
        </p:nvSpPr>
        <p:spPr>
          <a:xfrm>
            <a:off x="6667500" y="5133875"/>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kumimoji="1" lang="en-US" altLang="ja-JP" b="1" dirty="0" smtClean="0">
                <a:solidFill>
                  <a:schemeClr val="tx1"/>
                </a:solidFill>
              </a:rPr>
              <a:t>F</a:t>
            </a:r>
            <a:endParaRPr kumimoji="1" lang="ja-JP" altLang="en-US" b="1" dirty="0">
              <a:solidFill>
                <a:schemeClr val="tx1"/>
              </a:solidFill>
            </a:endParaRPr>
          </a:p>
        </p:txBody>
      </p:sp>
      <p:cxnSp>
        <p:nvCxnSpPr>
          <p:cNvPr id="13" name="直線矢印コネクタ 12"/>
          <p:cNvCxnSpPr>
            <a:stCxn id="8" idx="5"/>
            <a:endCxn id="10" idx="0"/>
          </p:cNvCxnSpPr>
          <p:nvPr/>
        </p:nvCxnSpPr>
        <p:spPr>
          <a:xfrm>
            <a:off x="6682613" y="3287486"/>
            <a:ext cx="1497440" cy="763543"/>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9" idx="3"/>
            <a:endCxn id="11" idx="0"/>
          </p:cNvCxnSpPr>
          <p:nvPr/>
        </p:nvCxnSpPr>
        <p:spPr>
          <a:xfrm flipH="1">
            <a:off x="6267314" y="3287486"/>
            <a:ext cx="1499719" cy="761957"/>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8" idx="4"/>
            <a:endCxn id="11" idx="0"/>
          </p:cNvCxnSpPr>
          <p:nvPr/>
        </p:nvCxnSpPr>
        <p:spPr>
          <a:xfrm flipH="1">
            <a:off x="6267314" y="3373040"/>
            <a:ext cx="2280" cy="676403"/>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9" idx="4"/>
            <a:endCxn id="10" idx="0"/>
          </p:cNvCxnSpPr>
          <p:nvPr/>
        </p:nvCxnSpPr>
        <p:spPr>
          <a:xfrm>
            <a:off x="8180053" y="3373040"/>
            <a:ext cx="0" cy="677989"/>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10" idx="4"/>
            <a:endCxn id="12" idx="0"/>
          </p:cNvCxnSpPr>
          <p:nvPr/>
        </p:nvCxnSpPr>
        <p:spPr>
          <a:xfrm flipH="1">
            <a:off x="7251598" y="4635229"/>
            <a:ext cx="928455" cy="498646"/>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11" idx="4"/>
            <a:endCxn id="12" idx="0"/>
          </p:cNvCxnSpPr>
          <p:nvPr/>
        </p:nvCxnSpPr>
        <p:spPr>
          <a:xfrm>
            <a:off x="6267314" y="4633643"/>
            <a:ext cx="984284" cy="500232"/>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爆発 1 19"/>
          <p:cNvSpPr/>
          <p:nvPr/>
        </p:nvSpPr>
        <p:spPr>
          <a:xfrm>
            <a:off x="7525274" y="4883759"/>
            <a:ext cx="965200" cy="709613"/>
          </a:xfrm>
          <a:prstGeom prst="irregularSeal1">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矢印コネクタ 20"/>
          <p:cNvCxnSpPr>
            <a:stCxn id="22" idx="4"/>
            <a:endCxn id="8" idx="7"/>
          </p:cNvCxnSpPr>
          <p:nvPr/>
        </p:nvCxnSpPr>
        <p:spPr>
          <a:xfrm flipH="1">
            <a:off x="6682613" y="2494643"/>
            <a:ext cx="568985" cy="379751"/>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円/楕円 21"/>
          <p:cNvSpPr/>
          <p:nvPr/>
        </p:nvSpPr>
        <p:spPr>
          <a:xfrm>
            <a:off x="6667500" y="1910443"/>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kumimoji="1" lang="en-US" altLang="ja-JP" b="1" dirty="0" smtClean="0">
                <a:solidFill>
                  <a:schemeClr val="tx1"/>
                </a:solidFill>
              </a:rPr>
              <a:t>A</a:t>
            </a:r>
            <a:endParaRPr kumimoji="1" lang="ja-JP" altLang="en-US" b="1" dirty="0">
              <a:solidFill>
                <a:schemeClr val="tx1"/>
              </a:solidFill>
            </a:endParaRPr>
          </a:p>
        </p:txBody>
      </p:sp>
      <p:cxnSp>
        <p:nvCxnSpPr>
          <p:cNvPr id="23" name="直線矢印コネクタ 22"/>
          <p:cNvCxnSpPr>
            <a:stCxn id="22" idx="4"/>
            <a:endCxn id="9" idx="1"/>
          </p:cNvCxnSpPr>
          <p:nvPr/>
        </p:nvCxnSpPr>
        <p:spPr>
          <a:xfrm>
            <a:off x="7251598" y="2494643"/>
            <a:ext cx="515435" cy="379751"/>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3" name="正方形/長方形 112"/>
          <p:cNvSpPr/>
          <p:nvPr/>
        </p:nvSpPr>
        <p:spPr>
          <a:xfrm>
            <a:off x="3241587" y="4049443"/>
            <a:ext cx="1864130" cy="202115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kern="0" dirty="0" smtClean="0">
                <a:solidFill>
                  <a:schemeClr val="tx1"/>
                </a:solidFill>
              </a:rPr>
              <a:t>１：命令</a:t>
            </a:r>
            <a:r>
              <a:rPr lang="en-US" altLang="ja-JP" sz="2400" kern="0" dirty="0" smtClean="0">
                <a:solidFill>
                  <a:schemeClr val="tx1"/>
                </a:solidFill>
              </a:rPr>
              <a:t>A</a:t>
            </a:r>
          </a:p>
          <a:p>
            <a:r>
              <a:rPr lang="ja-JP" altLang="en-US" sz="2400" kern="0" dirty="0" smtClean="0">
                <a:solidFill>
                  <a:schemeClr val="tx1"/>
                </a:solidFill>
              </a:rPr>
              <a:t>２：命令</a:t>
            </a:r>
            <a:r>
              <a:rPr lang="en-US" altLang="ja-JP" sz="2400" kern="0" dirty="0" smtClean="0">
                <a:solidFill>
                  <a:schemeClr val="tx1"/>
                </a:solidFill>
              </a:rPr>
              <a:t>B</a:t>
            </a:r>
          </a:p>
          <a:p>
            <a:r>
              <a:rPr lang="ja-JP" altLang="en-US" sz="2400" kern="0" dirty="0" smtClean="0">
                <a:solidFill>
                  <a:schemeClr val="tx1"/>
                </a:solidFill>
              </a:rPr>
              <a:t>３：命令</a:t>
            </a:r>
            <a:r>
              <a:rPr lang="en-US" altLang="ja-JP" sz="2400" kern="0" dirty="0" smtClean="0">
                <a:solidFill>
                  <a:schemeClr val="tx1"/>
                </a:solidFill>
              </a:rPr>
              <a:t>E</a:t>
            </a:r>
          </a:p>
          <a:p>
            <a:r>
              <a:rPr lang="ja-JP" altLang="en-US" sz="2400" kern="0" dirty="0" smtClean="0">
                <a:solidFill>
                  <a:schemeClr val="tx1"/>
                </a:solidFill>
              </a:rPr>
              <a:t>４：命令</a:t>
            </a:r>
            <a:r>
              <a:rPr lang="en-US" altLang="ja-JP" sz="2400" kern="0" dirty="0" smtClean="0">
                <a:solidFill>
                  <a:schemeClr val="tx1"/>
                </a:solidFill>
              </a:rPr>
              <a:t>F</a:t>
            </a:r>
            <a:endParaRPr lang="en-US" altLang="ja-JP" sz="2400" kern="0" dirty="0">
              <a:solidFill>
                <a:schemeClr val="tx1"/>
              </a:solidFill>
            </a:endParaRPr>
          </a:p>
        </p:txBody>
      </p:sp>
      <p:sp>
        <p:nvSpPr>
          <p:cNvPr id="112" name="正方形/長方形 111"/>
          <p:cNvSpPr/>
          <p:nvPr/>
        </p:nvSpPr>
        <p:spPr>
          <a:xfrm>
            <a:off x="2497043" y="3833543"/>
            <a:ext cx="1864130" cy="4317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kern="0" dirty="0" smtClean="0">
                <a:solidFill>
                  <a:schemeClr val="tx1"/>
                </a:solidFill>
              </a:rPr>
              <a:t>実行トレース</a:t>
            </a:r>
            <a:endParaRPr lang="en-US" altLang="ja-JP" sz="2400" kern="0" dirty="0">
              <a:solidFill>
                <a:schemeClr val="tx1"/>
              </a:solidFill>
            </a:endParaRPr>
          </a:p>
        </p:txBody>
      </p:sp>
    </p:spTree>
    <p:extLst>
      <p:ext uri="{BB962C8B-B14F-4D97-AF65-F5344CB8AC3E}">
        <p14:creationId xmlns:p14="http://schemas.microsoft.com/office/powerpoint/2010/main" val="42642512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3"/>
                                        </p:tgtEl>
                                        <p:attrNameLst>
                                          <p:attrName>style.visibility</p:attrName>
                                        </p:attrNameLst>
                                      </p:cBhvr>
                                      <p:to>
                                        <p:strVal val="visible"/>
                                      </p:to>
                                    </p:set>
                                    <p:animEffect transition="in" filter="fade">
                                      <p:cBhvr>
                                        <p:cTn id="12" dur="500"/>
                                        <p:tgtEl>
                                          <p:spTgt spid="11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12"/>
                                        </p:tgtEl>
                                        <p:attrNameLst>
                                          <p:attrName>style.visibility</p:attrName>
                                        </p:attrNameLst>
                                      </p:cBhvr>
                                      <p:to>
                                        <p:strVal val="visible"/>
                                      </p:to>
                                    </p:set>
                                    <p:animEffect transition="in" filter="fade">
                                      <p:cBhvr>
                                        <p:cTn id="15" dur="500"/>
                                        <p:tgtEl>
                                          <p:spTgt spid="11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nodeType="clickEffect">
                                  <p:stCondLst>
                                    <p:cond delay="0"/>
                                  </p:stCondLst>
                                  <p:childTnLst>
                                    <p:animEffect transition="out" filter="fade">
                                      <p:cBhvr>
                                        <p:cTn id="19" dur="500"/>
                                        <p:tgtEl>
                                          <p:spTgt spid="18"/>
                                        </p:tgtEl>
                                      </p:cBhvr>
                                    </p:animEffect>
                                    <p:set>
                                      <p:cBhvr>
                                        <p:cTn id="20" dur="1" fill="hold">
                                          <p:stCondLst>
                                            <p:cond delay="499"/>
                                          </p:stCondLst>
                                        </p:cTn>
                                        <p:tgtEl>
                                          <p:spTgt spid="18"/>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500"/>
                                        <p:tgtEl>
                                          <p:spTgt spid="11"/>
                                        </p:tgtEl>
                                      </p:cBhvr>
                                    </p:animEffect>
                                    <p:set>
                                      <p:cBhvr>
                                        <p:cTn id="23" dur="1" fill="hold">
                                          <p:stCondLst>
                                            <p:cond delay="499"/>
                                          </p:stCondLst>
                                        </p:cTn>
                                        <p:tgtEl>
                                          <p:spTgt spid="11"/>
                                        </p:tgtEl>
                                        <p:attrNameLst>
                                          <p:attrName>style.visibility</p:attrName>
                                        </p:attrNameLst>
                                      </p:cBhvr>
                                      <p:to>
                                        <p:strVal val="hidden"/>
                                      </p:to>
                                    </p:set>
                                  </p:childTnLst>
                                </p:cTn>
                              </p:par>
                              <p:par>
                                <p:cTn id="24" presetID="10" presetClass="exit" presetSubtype="0" fill="hold" nodeType="withEffect">
                                  <p:stCondLst>
                                    <p:cond delay="0"/>
                                  </p:stCondLst>
                                  <p:childTnLst>
                                    <p:animEffect transition="out" filter="fade">
                                      <p:cBhvr>
                                        <p:cTn id="25" dur="500"/>
                                        <p:tgtEl>
                                          <p:spTgt spid="16"/>
                                        </p:tgtEl>
                                      </p:cBhvr>
                                    </p:animEffect>
                                    <p:set>
                                      <p:cBhvr>
                                        <p:cTn id="26" dur="1" fill="hold">
                                          <p:stCondLst>
                                            <p:cond delay="499"/>
                                          </p:stCondLst>
                                        </p:cTn>
                                        <p:tgtEl>
                                          <p:spTgt spid="16"/>
                                        </p:tgtEl>
                                        <p:attrNameLst>
                                          <p:attrName>style.visibility</p:attrName>
                                        </p:attrNameLst>
                                      </p:cBhvr>
                                      <p:to>
                                        <p:strVal val="hidden"/>
                                      </p:to>
                                    </p:set>
                                  </p:childTnLst>
                                </p:cTn>
                              </p:par>
                              <p:par>
                                <p:cTn id="27" presetID="10" presetClass="exit" presetSubtype="0" fill="hold" grpId="0" nodeType="withEffect">
                                  <p:stCondLst>
                                    <p:cond delay="0"/>
                                  </p:stCondLst>
                                  <p:childTnLst>
                                    <p:animEffect transition="out" filter="fade">
                                      <p:cBhvr>
                                        <p:cTn id="28" dur="500"/>
                                        <p:tgtEl>
                                          <p:spTgt spid="9"/>
                                        </p:tgtEl>
                                      </p:cBhvr>
                                    </p:animEffect>
                                    <p:set>
                                      <p:cBhvr>
                                        <p:cTn id="29" dur="1" fill="hold">
                                          <p:stCondLst>
                                            <p:cond delay="499"/>
                                          </p:stCondLst>
                                        </p:cTn>
                                        <p:tgtEl>
                                          <p:spTgt spid="9"/>
                                        </p:tgtEl>
                                        <p:attrNameLst>
                                          <p:attrName>style.visibility</p:attrName>
                                        </p:attrNameLst>
                                      </p:cBhvr>
                                      <p:to>
                                        <p:strVal val="hidden"/>
                                      </p:to>
                                    </p:set>
                                  </p:childTnLst>
                                </p:cTn>
                              </p:par>
                              <p:par>
                                <p:cTn id="30" presetID="10" presetClass="exit" presetSubtype="0" fill="hold" nodeType="withEffect">
                                  <p:stCondLst>
                                    <p:cond delay="0"/>
                                  </p:stCondLst>
                                  <p:childTnLst>
                                    <p:animEffect transition="out" filter="fade">
                                      <p:cBhvr>
                                        <p:cTn id="31" dur="500"/>
                                        <p:tgtEl>
                                          <p:spTgt spid="14"/>
                                        </p:tgtEl>
                                      </p:cBhvr>
                                    </p:animEffect>
                                    <p:set>
                                      <p:cBhvr>
                                        <p:cTn id="32" dur="1" fill="hold">
                                          <p:stCondLst>
                                            <p:cond delay="499"/>
                                          </p:stCondLst>
                                        </p:cTn>
                                        <p:tgtEl>
                                          <p:spTgt spid="14"/>
                                        </p:tgtEl>
                                        <p:attrNameLst>
                                          <p:attrName>style.visibility</p:attrName>
                                        </p:attrNameLst>
                                      </p:cBhvr>
                                      <p:to>
                                        <p:strVal val="hidden"/>
                                      </p:to>
                                    </p:set>
                                  </p:childTnLst>
                                </p:cTn>
                              </p:par>
                              <p:par>
                                <p:cTn id="33" presetID="10" presetClass="exit" presetSubtype="0" fill="hold" nodeType="withEffect">
                                  <p:stCondLst>
                                    <p:cond delay="0"/>
                                  </p:stCondLst>
                                  <p:childTnLst>
                                    <p:animEffect transition="out" filter="fade">
                                      <p:cBhvr>
                                        <p:cTn id="34" dur="500"/>
                                        <p:tgtEl>
                                          <p:spTgt spid="15"/>
                                        </p:tgtEl>
                                      </p:cBhvr>
                                    </p:animEffect>
                                    <p:set>
                                      <p:cBhvr>
                                        <p:cTn id="35" dur="1" fill="hold">
                                          <p:stCondLst>
                                            <p:cond delay="499"/>
                                          </p:stCondLst>
                                        </p:cTn>
                                        <p:tgtEl>
                                          <p:spTgt spid="15"/>
                                        </p:tgtEl>
                                        <p:attrNameLst>
                                          <p:attrName>style.visibility</p:attrName>
                                        </p:attrNameLst>
                                      </p:cBhvr>
                                      <p:to>
                                        <p:strVal val="hidden"/>
                                      </p:to>
                                    </p:set>
                                  </p:childTnLst>
                                </p:cTn>
                              </p:par>
                              <p:par>
                                <p:cTn id="36" presetID="10" presetClass="exit" presetSubtype="0" fill="hold" nodeType="withEffect">
                                  <p:stCondLst>
                                    <p:cond delay="0"/>
                                  </p:stCondLst>
                                  <p:childTnLst>
                                    <p:animEffect transition="out" filter="fade">
                                      <p:cBhvr>
                                        <p:cTn id="37" dur="500"/>
                                        <p:tgtEl>
                                          <p:spTgt spid="23"/>
                                        </p:tgtEl>
                                      </p:cBhvr>
                                    </p:animEffect>
                                    <p:set>
                                      <p:cBhvr>
                                        <p:cTn id="38" dur="1" fill="hold">
                                          <p:stCondLst>
                                            <p:cond delay="499"/>
                                          </p:stCondLst>
                                        </p:cTn>
                                        <p:tgtEl>
                                          <p:spTgt spid="2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20" grpId="0" animBg="1"/>
      <p:bldP spid="113" grpId="0" animBg="1"/>
      <p:bldP spid="1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Omniscient</a:t>
            </a:r>
            <a:r>
              <a:rPr lang="ja-JP" altLang="en-US" dirty="0" smtClean="0"/>
              <a:t> </a:t>
            </a:r>
            <a:r>
              <a:rPr lang="en-US" altLang="ja-JP" dirty="0" smtClean="0"/>
              <a:t>Debugging</a:t>
            </a:r>
            <a:r>
              <a:rPr lang="en-US" altLang="ja-JP" sz="3200" dirty="0" smtClean="0"/>
              <a:t>[3]</a:t>
            </a:r>
            <a:endParaRPr kumimoji="1" lang="ja-JP" altLang="en-US" dirty="0"/>
          </a:p>
        </p:txBody>
      </p:sp>
      <p:sp>
        <p:nvSpPr>
          <p:cNvPr id="3" name="コンテンツ プレースホルダー 2"/>
          <p:cNvSpPr>
            <a:spLocks noGrp="1"/>
          </p:cNvSpPr>
          <p:nvPr>
            <p:ph idx="1"/>
          </p:nvPr>
        </p:nvSpPr>
        <p:spPr>
          <a:xfrm>
            <a:off x="457200" y="1600200"/>
            <a:ext cx="8482084" cy="4092575"/>
          </a:xfrm>
        </p:spPr>
        <p:txBody>
          <a:bodyPr/>
          <a:lstStyle/>
          <a:p>
            <a:pPr marL="0" indent="0">
              <a:buNone/>
            </a:pPr>
            <a:r>
              <a:rPr lang="ja-JP" altLang="en-US" sz="2800" dirty="0" smtClean="0"/>
              <a:t>実行</a:t>
            </a:r>
            <a:r>
              <a:rPr lang="ja-JP" altLang="en-US" sz="2800" dirty="0"/>
              <a:t>トレース</a:t>
            </a:r>
            <a:r>
              <a:rPr lang="ja-JP" altLang="en-US" sz="2800" dirty="0" smtClean="0"/>
              <a:t>を用いたデバッグ手法</a:t>
            </a:r>
            <a:endParaRPr lang="en-US" altLang="ja-JP" sz="2800" dirty="0" smtClean="0"/>
          </a:p>
          <a:p>
            <a:r>
              <a:rPr lang="ja-JP" altLang="en-US" sz="2800" dirty="0" smtClean="0"/>
              <a:t>プログラム</a:t>
            </a:r>
            <a:r>
              <a:rPr lang="ja-JP" altLang="en-US" sz="2800" dirty="0"/>
              <a:t>の実行を</a:t>
            </a:r>
            <a:r>
              <a:rPr lang="ja-JP" altLang="en-US" sz="2800" u="sng" dirty="0"/>
              <a:t>全て記録</a:t>
            </a:r>
            <a:r>
              <a:rPr lang="ja-JP" altLang="en-US" sz="2800" dirty="0"/>
              <a:t>し，プログラムの状態を再現</a:t>
            </a:r>
            <a:r>
              <a:rPr lang="ja-JP" altLang="en-US" sz="2800" dirty="0" smtClean="0"/>
              <a:t>する</a:t>
            </a:r>
            <a:endParaRPr lang="en-US" altLang="ja-JP" sz="2800" dirty="0" smtClean="0"/>
          </a:p>
          <a:p>
            <a:endParaRPr lang="en-US" altLang="ja-JP" sz="2800" dirty="0" smtClean="0"/>
          </a:p>
          <a:p>
            <a:r>
              <a:rPr lang="ja-JP" altLang="en-US" sz="2800" dirty="0" smtClean="0"/>
              <a:t>任意</a:t>
            </a:r>
            <a:r>
              <a:rPr lang="ja-JP" altLang="en-US" sz="2800" dirty="0"/>
              <a:t>の地点のプログラムの状態を閲覧</a:t>
            </a:r>
            <a:r>
              <a:rPr lang="ja-JP" altLang="en-US" sz="2800" dirty="0" smtClean="0"/>
              <a:t>可能である</a:t>
            </a:r>
            <a:endParaRPr lang="en-US" altLang="ja-JP" sz="2800" dirty="0" smtClean="0"/>
          </a:p>
          <a:p>
            <a:endParaRPr lang="en-US" altLang="ja-JP" sz="2800" dirty="0" smtClean="0"/>
          </a:p>
          <a:p>
            <a:pPr marL="0" indent="0">
              <a:buNone/>
            </a:pPr>
            <a:r>
              <a:rPr lang="ja-JP" altLang="en-US" sz="2800" dirty="0" smtClean="0"/>
              <a:t>　 実行トレースの記録量が膨大であり，</a:t>
            </a:r>
            <a:r>
              <a:rPr lang="en-US" altLang="ja-JP" sz="2800" dirty="0" smtClean="0"/>
              <a:t/>
            </a:r>
            <a:br>
              <a:rPr lang="en-US" altLang="ja-JP" sz="2800" dirty="0" smtClean="0"/>
            </a:br>
            <a:r>
              <a:rPr lang="ja-JP" altLang="en-US" sz="2800" dirty="0" smtClean="0"/>
              <a:t>　 必要なディスク容量を事前に想定することが難しい</a:t>
            </a:r>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dirty="0"/>
          </a:p>
        </p:txBody>
      </p:sp>
      <p:sp>
        <p:nvSpPr>
          <p:cNvPr id="6" name="スマイル 5"/>
          <p:cNvSpPr/>
          <p:nvPr/>
        </p:nvSpPr>
        <p:spPr>
          <a:xfrm>
            <a:off x="315797" y="4855972"/>
            <a:ext cx="493776" cy="493776"/>
          </a:xfrm>
          <a:prstGeom prst="smileyFace">
            <a:avLst>
              <a:gd name="adj" fmla="val -4653"/>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85"/>
          <p:cNvSpPr txBox="1"/>
          <p:nvPr/>
        </p:nvSpPr>
        <p:spPr>
          <a:xfrm>
            <a:off x="562685" y="5981700"/>
            <a:ext cx="8113003" cy="327025"/>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200" dirty="0" smtClean="0"/>
              <a:t>[3]</a:t>
            </a:r>
            <a:r>
              <a:rPr lang="en-US" altLang="ja-JP" sz="1200" dirty="0" err="1" smtClean="0"/>
              <a:t>Bil</a:t>
            </a:r>
            <a:r>
              <a:rPr lang="en-US" altLang="ja-JP" sz="1200" dirty="0" smtClean="0"/>
              <a:t> </a:t>
            </a:r>
            <a:r>
              <a:rPr lang="en-US" altLang="ja-JP" sz="1200" dirty="0"/>
              <a:t>Lewis. Debugging backwards in time. In Proceedings of International Workshop on Automated Debugging, 2003.</a:t>
            </a:r>
          </a:p>
        </p:txBody>
      </p:sp>
    </p:spTree>
    <p:extLst>
      <p:ext uri="{BB962C8B-B14F-4D97-AF65-F5344CB8AC3E}">
        <p14:creationId xmlns:p14="http://schemas.microsoft.com/office/powerpoint/2010/main" val="22360447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500"/>
                                        <p:tgtEl>
                                          <p:spTgt spid="3">
                                            <p:txEl>
                                              <p:pRg st="5" end="5"/>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実行トレース利用における問題点</a:t>
            </a:r>
            <a:endParaRPr kumimoji="1" lang="ja-JP" altLang="en-US" dirty="0"/>
          </a:p>
        </p:txBody>
      </p:sp>
      <p:sp>
        <p:nvSpPr>
          <p:cNvPr id="3" name="コンテンツ プレースホルダー 2"/>
          <p:cNvSpPr>
            <a:spLocks noGrp="1"/>
          </p:cNvSpPr>
          <p:nvPr>
            <p:ph idx="1"/>
          </p:nvPr>
        </p:nvSpPr>
        <p:spPr>
          <a:xfrm>
            <a:off x="320040" y="1600201"/>
            <a:ext cx="8750808" cy="3983530"/>
          </a:xfrm>
        </p:spPr>
        <p:txBody>
          <a:bodyPr/>
          <a:lstStyle/>
          <a:p>
            <a:r>
              <a:rPr lang="ja-JP" altLang="en-US" sz="2400" dirty="0"/>
              <a:t>記録される実行トレースの量が非常に多い</a:t>
            </a:r>
            <a:endParaRPr lang="en-US" altLang="ja-JP" sz="2400" dirty="0"/>
          </a:p>
          <a:p>
            <a:pPr lvl="1"/>
            <a:r>
              <a:rPr lang="en-US" altLang="ja-JP" sz="2000" dirty="0" smtClean="0"/>
              <a:t>DaCapo</a:t>
            </a:r>
            <a:r>
              <a:rPr lang="ja-JP" altLang="en-US" sz="2000" dirty="0" smtClean="0"/>
              <a:t> </a:t>
            </a:r>
            <a:r>
              <a:rPr lang="en-US" altLang="ja-JP" sz="2000" dirty="0" smtClean="0"/>
              <a:t>Benchmark</a:t>
            </a:r>
            <a:r>
              <a:rPr lang="en-US" altLang="ja-JP" sz="1600" dirty="0" smtClean="0"/>
              <a:t>[4]</a:t>
            </a:r>
            <a:r>
              <a:rPr lang="ja-JP" altLang="en-US" sz="2000" dirty="0" smtClean="0"/>
              <a:t>における数十秒</a:t>
            </a:r>
            <a:r>
              <a:rPr lang="ja-JP" altLang="en-US" sz="2000" dirty="0"/>
              <a:t>程度</a:t>
            </a:r>
            <a:r>
              <a:rPr lang="ja-JP" altLang="en-US" sz="2000" dirty="0" smtClean="0"/>
              <a:t>の動作</a:t>
            </a:r>
            <a:r>
              <a:rPr lang="ja-JP" altLang="en-US" sz="2000" dirty="0"/>
              <a:t>（起動・実行）</a:t>
            </a:r>
            <a:r>
              <a:rPr lang="ja-JP" altLang="en-US" sz="2000" dirty="0" smtClean="0"/>
              <a:t>で</a:t>
            </a:r>
            <a:r>
              <a:rPr lang="en-US" altLang="ja-JP" sz="2000" dirty="0" smtClean="0"/>
              <a:t/>
            </a:r>
            <a:br>
              <a:rPr lang="en-US" altLang="ja-JP" sz="2000" dirty="0" smtClean="0"/>
            </a:br>
            <a:r>
              <a:rPr lang="en-US" altLang="ja-JP" sz="2000" dirty="0" err="1" smtClean="0"/>
              <a:t>SELogger</a:t>
            </a:r>
            <a:r>
              <a:rPr lang="en-US" altLang="ja-JP" sz="1600" dirty="0" smtClean="0"/>
              <a:t>[2]</a:t>
            </a:r>
            <a:r>
              <a:rPr lang="en-US" altLang="ja-JP" sz="2000" dirty="0" smtClean="0"/>
              <a:t> </a:t>
            </a:r>
            <a:r>
              <a:rPr lang="ja-JP" altLang="en-US" sz="2000" dirty="0" smtClean="0"/>
              <a:t>を用いて実行トレースを収集したところ</a:t>
            </a:r>
            <a:r>
              <a:rPr lang="ja-JP" altLang="en-US" sz="2000" b="1" u="sng" dirty="0"/>
              <a:t>数百</a:t>
            </a:r>
            <a:r>
              <a:rPr lang="en-US" altLang="ja-JP" sz="2000" b="1" u="sng" dirty="0" smtClean="0"/>
              <a:t>GB</a:t>
            </a:r>
            <a:r>
              <a:rPr lang="ja-JP" altLang="en-US" sz="2000" dirty="0" smtClean="0"/>
              <a:t>得られた</a:t>
            </a:r>
            <a:endParaRPr lang="en-US" altLang="ja-JP" sz="2000" dirty="0" smtClean="0"/>
          </a:p>
          <a:p>
            <a:pPr lvl="1"/>
            <a:r>
              <a:rPr lang="ja-JP" altLang="en-US" sz="2000" dirty="0" smtClean="0"/>
              <a:t>ストレージの圧迫の原因となる</a:t>
            </a:r>
            <a:endParaRPr lang="en-US" altLang="ja-JP" sz="2000" dirty="0" smtClean="0"/>
          </a:p>
          <a:p>
            <a:pPr lvl="1"/>
            <a:r>
              <a:rPr lang="ja-JP" altLang="en-US" sz="2000" dirty="0" smtClean="0"/>
              <a:t>解析に要する時間が増大する</a:t>
            </a:r>
            <a:endParaRPr lang="en-US" altLang="ja-JP" sz="2400" dirty="0" smtClean="0"/>
          </a:p>
          <a:p>
            <a:r>
              <a:rPr lang="ja-JP" altLang="en-US" sz="2400" dirty="0" smtClean="0"/>
              <a:t>ユーザから膨大な実行トレースをすべて報告してもらう事は</a:t>
            </a:r>
            <a:r>
              <a:rPr lang="en-US" altLang="ja-JP" sz="2400" dirty="0" smtClean="0"/>
              <a:t/>
            </a:r>
            <a:br>
              <a:rPr lang="en-US" altLang="ja-JP" sz="2400" dirty="0" smtClean="0"/>
            </a:br>
            <a:r>
              <a:rPr lang="ja-JP" altLang="en-US" sz="2400" dirty="0" smtClean="0"/>
              <a:t>現実的でない</a:t>
            </a:r>
            <a:endParaRPr lang="en-US" altLang="ja-JP" sz="2400" dirty="0" smtClean="0"/>
          </a:p>
          <a:p>
            <a:endParaRPr lang="en-US" altLang="ja-JP" sz="2400" dirty="0"/>
          </a:p>
          <a:p>
            <a:pPr marL="0" indent="0">
              <a:buNone/>
            </a:pPr>
            <a:r>
              <a:rPr lang="ja-JP" altLang="en-US" sz="2400" dirty="0" smtClean="0"/>
              <a:t>→実行トレースの量をうま</a:t>
            </a:r>
            <a:r>
              <a:rPr lang="ja-JP" altLang="en-US" sz="2400" dirty="0"/>
              <a:t>く</a:t>
            </a:r>
            <a:r>
              <a:rPr lang="ja-JP" altLang="en-US" sz="2400" dirty="0" smtClean="0"/>
              <a:t>削減する必要がある</a:t>
            </a:r>
            <a:endParaRPr lang="en-US" altLang="ja-JP" sz="20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dirty="0"/>
          </a:p>
        </p:txBody>
      </p:sp>
      <p:sp>
        <p:nvSpPr>
          <p:cNvPr id="7" name="テキスト ボックス 85"/>
          <p:cNvSpPr txBox="1"/>
          <p:nvPr/>
        </p:nvSpPr>
        <p:spPr>
          <a:xfrm>
            <a:off x="683254" y="5187185"/>
            <a:ext cx="7766379" cy="151808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200" dirty="0" smtClean="0"/>
              <a:t>[2]</a:t>
            </a:r>
            <a:r>
              <a:rPr lang="en-US" altLang="ja-JP" sz="1200" dirty="0" err="1" smtClean="0"/>
              <a:t>T.Matsumura,T.Ishio,Y.Kashima,K.Inoue</a:t>
            </a:r>
            <a:r>
              <a:rPr lang="en-US" altLang="ja-JP" sz="1200" dirty="0" smtClean="0"/>
              <a:t>,</a:t>
            </a:r>
            <a:r>
              <a:rPr lang="ja-JP" altLang="en-US" sz="1200" dirty="0" smtClean="0"/>
              <a:t> </a:t>
            </a:r>
            <a:r>
              <a:rPr lang="en-US" altLang="ja-JP" sz="1200" dirty="0" smtClean="0"/>
              <a:t>“Repeatedly-executed-method viewer for efficient visualization of execution paths and states in Java”</a:t>
            </a:r>
            <a:r>
              <a:rPr lang="ja-JP" altLang="en-US" sz="1200" dirty="0" err="1" smtClean="0"/>
              <a:t>，</a:t>
            </a:r>
            <a:r>
              <a:rPr lang="en-US" altLang="ja-JP" sz="1200" dirty="0" smtClean="0"/>
              <a:t>ICPC2014, Proceedings of the 22</a:t>
            </a:r>
            <a:r>
              <a:rPr lang="en-US" altLang="ja-JP" sz="1200" baseline="30000" dirty="0" smtClean="0"/>
              <a:t>nd</a:t>
            </a:r>
            <a:r>
              <a:rPr lang="en-US" altLang="ja-JP" sz="1200" dirty="0" smtClean="0"/>
              <a:t> International Conference on Program Comprehension  pp.253-257.2014</a:t>
            </a:r>
          </a:p>
          <a:p>
            <a:r>
              <a:rPr lang="en-US" altLang="ja-JP" sz="1200" dirty="0" smtClean="0"/>
              <a:t>[4] </a:t>
            </a:r>
            <a:r>
              <a:rPr lang="en-US" altLang="ja-JP" sz="1200" dirty="0"/>
              <a:t>Blackburn, S. M., Garner, R., Hoffman, C., Khan, A. M., McKinley, K. S., </a:t>
            </a:r>
            <a:r>
              <a:rPr lang="en-US" altLang="ja-JP" sz="1200" dirty="0" err="1"/>
              <a:t>Bentzur</a:t>
            </a:r>
            <a:r>
              <a:rPr lang="en-US" altLang="ja-JP" sz="1200" dirty="0"/>
              <a:t>, R., </a:t>
            </a:r>
            <a:r>
              <a:rPr lang="en-US" altLang="ja-JP" sz="1200" dirty="0" err="1"/>
              <a:t>Diwan</a:t>
            </a:r>
            <a:r>
              <a:rPr lang="en-US" altLang="ja-JP" sz="1200" dirty="0"/>
              <a:t>, A., Feinberg, D., Frampton, D., </a:t>
            </a:r>
            <a:r>
              <a:rPr lang="en-US" altLang="ja-JP" sz="1200" dirty="0" err="1"/>
              <a:t>Guyer</a:t>
            </a:r>
            <a:r>
              <a:rPr lang="en-US" altLang="ja-JP" sz="1200" dirty="0"/>
              <a:t>, S. Z., </a:t>
            </a:r>
            <a:r>
              <a:rPr lang="en-US" altLang="ja-JP" sz="1200" dirty="0" err="1"/>
              <a:t>Hirzel</a:t>
            </a:r>
            <a:r>
              <a:rPr lang="en-US" altLang="ja-JP" sz="1200" dirty="0"/>
              <a:t>, M., Hosking, A., Jump, M., Lee, H., Moss, J. E. B., </a:t>
            </a:r>
            <a:r>
              <a:rPr lang="en-US" altLang="ja-JP" sz="1200" dirty="0" err="1"/>
              <a:t>Phansalkar</a:t>
            </a:r>
            <a:r>
              <a:rPr lang="en-US" altLang="ja-JP" sz="1200" dirty="0"/>
              <a:t>, A., </a:t>
            </a:r>
            <a:r>
              <a:rPr lang="en-US" altLang="ja-JP" sz="1200" dirty="0" err="1"/>
              <a:t>Stefanovic</a:t>
            </a:r>
            <a:r>
              <a:rPr lang="en-US" altLang="ja-JP" sz="1200" dirty="0"/>
              <a:t>, D., </a:t>
            </a:r>
            <a:r>
              <a:rPr lang="en-US" altLang="ja-JP" sz="1200" dirty="0" err="1"/>
              <a:t>VanDrunen</a:t>
            </a:r>
            <a:r>
              <a:rPr lang="en-US" altLang="ja-JP" sz="1200" dirty="0"/>
              <a:t>, T., von </a:t>
            </a:r>
            <a:r>
              <a:rPr lang="en-US" altLang="ja-JP" sz="1200" dirty="0" err="1"/>
              <a:t>Dincklage</a:t>
            </a:r>
            <a:r>
              <a:rPr lang="en-US" altLang="ja-JP" sz="1200" dirty="0"/>
              <a:t>, D., and </a:t>
            </a:r>
            <a:r>
              <a:rPr lang="en-US" altLang="ja-JP" sz="1200" dirty="0" err="1"/>
              <a:t>Wiedermann</a:t>
            </a:r>
            <a:r>
              <a:rPr lang="en-US" altLang="ja-JP" sz="1200" dirty="0"/>
              <a:t>, B. </a:t>
            </a:r>
            <a:r>
              <a:rPr lang="en-US" altLang="ja-JP" sz="1200" b="1" dirty="0"/>
              <a:t>The DaCapo Benchmarks: Java Benchmarking Development and Analysis</a:t>
            </a:r>
            <a:r>
              <a:rPr lang="en-US" altLang="ja-JP" sz="1200" dirty="0"/>
              <a:t>, </a:t>
            </a:r>
            <a:r>
              <a:rPr lang="en-US" altLang="ja-JP" sz="1200" i="1" dirty="0"/>
              <a:t>OOPSLA '06: Proceedings of the 21st annual ACM SIGPLAN conference on Object-Oriented Programing, Systems, Languages, and Applications</a:t>
            </a:r>
            <a:r>
              <a:rPr lang="en-US" altLang="ja-JP" sz="1200" dirty="0"/>
              <a:t>, 2006</a:t>
            </a:r>
          </a:p>
          <a:p>
            <a:endParaRPr kumimoji="1" lang="ja-JP" altLang="en-US" sz="1200" dirty="0"/>
          </a:p>
        </p:txBody>
      </p:sp>
    </p:spTree>
    <p:extLst>
      <p:ext uri="{BB962C8B-B14F-4D97-AF65-F5344CB8AC3E}">
        <p14:creationId xmlns:p14="http://schemas.microsoft.com/office/powerpoint/2010/main" val="30928285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 name="直線矢印コネクタ 22"/>
          <p:cNvCxnSpPr>
            <a:stCxn id="22" idx="4"/>
            <a:endCxn id="9" idx="1"/>
          </p:cNvCxnSpPr>
          <p:nvPr/>
        </p:nvCxnSpPr>
        <p:spPr>
          <a:xfrm>
            <a:off x="2337041" y="2530760"/>
            <a:ext cx="515435" cy="379751"/>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p:txBody>
          <a:bodyPr/>
          <a:lstStyle/>
          <a:p>
            <a:r>
              <a:rPr lang="ja-JP" altLang="en-US" dirty="0"/>
              <a:t>実行</a:t>
            </a:r>
            <a:r>
              <a:rPr lang="ja-JP" altLang="en-US" dirty="0" smtClean="0"/>
              <a:t>トレースの削減</a:t>
            </a:r>
            <a:endParaRPr kumimoji="1" lang="ja-JP" altLang="en-US" dirty="0"/>
          </a:p>
        </p:txBody>
      </p:sp>
      <p:sp>
        <p:nvSpPr>
          <p:cNvPr id="3" name="コンテンツ プレースホルダー 2"/>
          <p:cNvSpPr>
            <a:spLocks noGrp="1"/>
          </p:cNvSpPr>
          <p:nvPr>
            <p:ph idx="1"/>
          </p:nvPr>
        </p:nvSpPr>
        <p:spPr>
          <a:xfrm>
            <a:off x="4170732" y="5066382"/>
            <a:ext cx="5137860" cy="1410618"/>
          </a:xfrm>
        </p:spPr>
        <p:txBody>
          <a:bodyPr/>
          <a:lstStyle/>
          <a:p>
            <a:pPr marL="0" indent="0">
              <a:buNone/>
            </a:pPr>
            <a:r>
              <a:rPr lang="ja-JP" altLang="en-US" sz="2800" dirty="0"/>
              <a:t>単純</a:t>
            </a:r>
            <a:r>
              <a:rPr lang="ja-JP" altLang="en-US" sz="2800" dirty="0" smtClean="0"/>
              <a:t>に記録量を減らすだけでは</a:t>
            </a:r>
            <a:r>
              <a:rPr lang="en-US" altLang="ja-JP" sz="2800" dirty="0" smtClean="0"/>
              <a:t/>
            </a:r>
            <a:br>
              <a:rPr lang="en-US" altLang="ja-JP" sz="2800" dirty="0" smtClean="0"/>
            </a:br>
            <a:r>
              <a:rPr lang="ja-JP" altLang="en-US" sz="2800" dirty="0" smtClean="0"/>
              <a:t>デバッグに必要な情報を失う</a:t>
            </a:r>
            <a:r>
              <a:rPr lang="en-US" altLang="ja-JP" sz="2800" dirty="0" smtClean="0"/>
              <a:t/>
            </a:r>
            <a:br>
              <a:rPr lang="en-US" altLang="ja-JP" sz="2800" dirty="0" smtClean="0"/>
            </a:br>
            <a:r>
              <a:rPr lang="ja-JP" altLang="en-US" sz="2800" dirty="0" smtClean="0"/>
              <a:t>可能性がある</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dirty="0"/>
          </a:p>
        </p:txBody>
      </p:sp>
      <p:sp>
        <p:nvSpPr>
          <p:cNvPr id="7" name="正方形/長方形 6"/>
          <p:cNvSpPr/>
          <p:nvPr/>
        </p:nvSpPr>
        <p:spPr>
          <a:xfrm>
            <a:off x="648044" y="1737916"/>
            <a:ext cx="3438920" cy="46069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400" kern="0" dirty="0">
              <a:solidFill>
                <a:schemeClr val="tx1"/>
              </a:solidFill>
            </a:endParaRPr>
          </a:p>
        </p:txBody>
      </p:sp>
      <p:sp>
        <p:nvSpPr>
          <p:cNvPr id="8" name="円/楕円 7"/>
          <p:cNvSpPr/>
          <p:nvPr/>
        </p:nvSpPr>
        <p:spPr>
          <a:xfrm>
            <a:off x="770939" y="2824957"/>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a:solidFill>
                  <a:schemeClr val="tx1"/>
                </a:solidFill>
              </a:rPr>
              <a:t>B</a:t>
            </a:r>
            <a:endParaRPr lang="ja-JP" altLang="en-US" b="1" dirty="0">
              <a:solidFill>
                <a:schemeClr val="tx1"/>
              </a:solidFill>
            </a:endParaRPr>
          </a:p>
        </p:txBody>
      </p:sp>
      <p:sp>
        <p:nvSpPr>
          <p:cNvPr id="9" name="円/楕円 8"/>
          <p:cNvSpPr/>
          <p:nvPr/>
        </p:nvSpPr>
        <p:spPr>
          <a:xfrm>
            <a:off x="2681398" y="2824957"/>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a:solidFill>
                  <a:schemeClr val="tx1"/>
                </a:solidFill>
              </a:rPr>
              <a:t>C</a:t>
            </a:r>
            <a:endParaRPr lang="ja-JP" altLang="en-US" b="1" dirty="0">
              <a:solidFill>
                <a:schemeClr val="tx1"/>
              </a:solidFill>
            </a:endParaRPr>
          </a:p>
        </p:txBody>
      </p:sp>
      <p:sp>
        <p:nvSpPr>
          <p:cNvPr id="10" name="円/楕円 9"/>
          <p:cNvSpPr/>
          <p:nvPr/>
        </p:nvSpPr>
        <p:spPr>
          <a:xfrm>
            <a:off x="2681398" y="3886311"/>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smtClean="0">
                <a:solidFill>
                  <a:schemeClr val="tx1"/>
                </a:solidFill>
              </a:rPr>
              <a:t>E</a:t>
            </a:r>
            <a:endParaRPr kumimoji="1" lang="ja-JP" altLang="en-US" dirty="0"/>
          </a:p>
        </p:txBody>
      </p:sp>
      <p:sp>
        <p:nvSpPr>
          <p:cNvPr id="11" name="円/楕円 10"/>
          <p:cNvSpPr/>
          <p:nvPr/>
        </p:nvSpPr>
        <p:spPr>
          <a:xfrm>
            <a:off x="768659" y="3884725"/>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smtClean="0">
                <a:solidFill>
                  <a:schemeClr val="tx1"/>
                </a:solidFill>
              </a:rPr>
              <a:t>D</a:t>
            </a:r>
            <a:endParaRPr kumimoji="1" lang="ja-JP" altLang="en-US" dirty="0"/>
          </a:p>
        </p:txBody>
      </p:sp>
      <p:sp>
        <p:nvSpPr>
          <p:cNvPr id="12" name="円/楕円 11"/>
          <p:cNvSpPr/>
          <p:nvPr/>
        </p:nvSpPr>
        <p:spPr>
          <a:xfrm>
            <a:off x="1781012" y="5706325"/>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kumimoji="1" lang="en-US" altLang="ja-JP" b="1" dirty="0" smtClean="0">
                <a:solidFill>
                  <a:schemeClr val="tx1"/>
                </a:solidFill>
              </a:rPr>
              <a:t>G</a:t>
            </a:r>
          </a:p>
        </p:txBody>
      </p:sp>
      <p:cxnSp>
        <p:nvCxnSpPr>
          <p:cNvPr id="13" name="直線矢印コネクタ 12"/>
          <p:cNvCxnSpPr>
            <a:stCxn id="8" idx="5"/>
            <a:endCxn id="10" idx="0"/>
          </p:cNvCxnSpPr>
          <p:nvPr/>
        </p:nvCxnSpPr>
        <p:spPr>
          <a:xfrm>
            <a:off x="1768056" y="3323603"/>
            <a:ext cx="1497440" cy="562708"/>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9" idx="3"/>
            <a:endCxn id="11" idx="0"/>
          </p:cNvCxnSpPr>
          <p:nvPr/>
        </p:nvCxnSpPr>
        <p:spPr>
          <a:xfrm flipH="1">
            <a:off x="1352757" y="3323603"/>
            <a:ext cx="1499719" cy="561122"/>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8" idx="4"/>
            <a:endCxn id="11" idx="0"/>
          </p:cNvCxnSpPr>
          <p:nvPr/>
        </p:nvCxnSpPr>
        <p:spPr>
          <a:xfrm flipH="1">
            <a:off x="1352757" y="3409157"/>
            <a:ext cx="2280" cy="475568"/>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9" idx="4"/>
            <a:endCxn id="10" idx="0"/>
          </p:cNvCxnSpPr>
          <p:nvPr/>
        </p:nvCxnSpPr>
        <p:spPr>
          <a:xfrm>
            <a:off x="3265496" y="3409157"/>
            <a:ext cx="0" cy="477154"/>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10" idx="4"/>
            <a:endCxn id="28" idx="7"/>
          </p:cNvCxnSpPr>
          <p:nvPr/>
        </p:nvCxnSpPr>
        <p:spPr>
          <a:xfrm flipH="1">
            <a:off x="2778129" y="4470511"/>
            <a:ext cx="487367" cy="330956"/>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11" idx="4"/>
            <a:endCxn id="28" idx="1"/>
          </p:cNvCxnSpPr>
          <p:nvPr/>
        </p:nvCxnSpPr>
        <p:spPr>
          <a:xfrm>
            <a:off x="1352757" y="4468925"/>
            <a:ext cx="599333" cy="332542"/>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爆発 1 19"/>
          <p:cNvSpPr/>
          <p:nvPr/>
        </p:nvSpPr>
        <p:spPr>
          <a:xfrm>
            <a:off x="2662281" y="5484248"/>
            <a:ext cx="965200" cy="709613"/>
          </a:xfrm>
          <a:prstGeom prst="irregularSeal1">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矢印コネクタ 20"/>
          <p:cNvCxnSpPr>
            <a:stCxn id="22" idx="4"/>
            <a:endCxn id="8" idx="7"/>
          </p:cNvCxnSpPr>
          <p:nvPr/>
        </p:nvCxnSpPr>
        <p:spPr>
          <a:xfrm flipH="1">
            <a:off x="1768056" y="2530760"/>
            <a:ext cx="568985" cy="379751"/>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円/楕円 21"/>
          <p:cNvSpPr/>
          <p:nvPr/>
        </p:nvSpPr>
        <p:spPr>
          <a:xfrm>
            <a:off x="1752943" y="1946560"/>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kumimoji="1" lang="en-US" altLang="ja-JP" b="1" dirty="0" smtClean="0">
                <a:solidFill>
                  <a:schemeClr val="tx1"/>
                </a:solidFill>
              </a:rPr>
              <a:t>A</a:t>
            </a:r>
            <a:endParaRPr kumimoji="1" lang="ja-JP" altLang="en-US" b="1" dirty="0">
              <a:solidFill>
                <a:schemeClr val="tx1"/>
              </a:solidFill>
            </a:endParaRPr>
          </a:p>
        </p:txBody>
      </p:sp>
      <p:sp>
        <p:nvSpPr>
          <p:cNvPr id="113" name="正方形/長方形 112"/>
          <p:cNvSpPr/>
          <p:nvPr/>
        </p:nvSpPr>
        <p:spPr>
          <a:xfrm>
            <a:off x="4913003" y="2098084"/>
            <a:ext cx="1864130" cy="30363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kern="0" dirty="0" smtClean="0">
                <a:solidFill>
                  <a:schemeClr val="tx1"/>
                </a:solidFill>
              </a:rPr>
              <a:t>１：命令</a:t>
            </a:r>
            <a:r>
              <a:rPr lang="en-US" altLang="ja-JP" sz="2400" kern="0" dirty="0" smtClean="0">
                <a:solidFill>
                  <a:schemeClr val="tx1"/>
                </a:solidFill>
              </a:rPr>
              <a:t>A</a:t>
            </a:r>
          </a:p>
          <a:p>
            <a:r>
              <a:rPr lang="ja-JP" altLang="en-US" sz="2400" kern="0" dirty="0" smtClean="0">
                <a:solidFill>
                  <a:schemeClr val="tx1"/>
                </a:solidFill>
              </a:rPr>
              <a:t>２：命令</a:t>
            </a:r>
            <a:r>
              <a:rPr lang="en-US" altLang="ja-JP" sz="2400" kern="0" dirty="0" smtClean="0">
                <a:solidFill>
                  <a:schemeClr val="tx1"/>
                </a:solidFill>
              </a:rPr>
              <a:t>B</a:t>
            </a:r>
          </a:p>
          <a:p>
            <a:r>
              <a:rPr lang="ja-JP" altLang="en-US" sz="2400" kern="0" dirty="0" smtClean="0">
                <a:solidFill>
                  <a:schemeClr val="tx1"/>
                </a:solidFill>
              </a:rPr>
              <a:t>３：命令</a:t>
            </a:r>
            <a:r>
              <a:rPr lang="en-US" altLang="ja-JP" sz="2400" kern="0" dirty="0" smtClean="0">
                <a:solidFill>
                  <a:schemeClr val="tx1"/>
                </a:solidFill>
              </a:rPr>
              <a:t>E</a:t>
            </a:r>
          </a:p>
          <a:p>
            <a:r>
              <a:rPr lang="ja-JP" altLang="en-US" sz="2400" kern="0" dirty="0" smtClean="0">
                <a:solidFill>
                  <a:schemeClr val="tx1"/>
                </a:solidFill>
              </a:rPr>
              <a:t>４：命令</a:t>
            </a:r>
            <a:r>
              <a:rPr lang="en-US" altLang="ja-JP" sz="2400" kern="0" dirty="0" smtClean="0">
                <a:solidFill>
                  <a:schemeClr val="tx1"/>
                </a:solidFill>
              </a:rPr>
              <a:t>F</a:t>
            </a:r>
          </a:p>
          <a:p>
            <a:r>
              <a:rPr lang="en-US" altLang="ja-JP" sz="2400" kern="0" dirty="0" smtClean="0">
                <a:solidFill>
                  <a:schemeClr val="tx1"/>
                </a:solidFill>
              </a:rPr>
              <a:t>...</a:t>
            </a:r>
          </a:p>
          <a:p>
            <a:r>
              <a:rPr lang="en-US" altLang="ja-JP" sz="2400" kern="0" dirty="0" smtClean="0">
                <a:solidFill>
                  <a:schemeClr val="tx1"/>
                </a:solidFill>
              </a:rPr>
              <a:t>998:</a:t>
            </a:r>
            <a:r>
              <a:rPr lang="ja-JP" altLang="en-US" sz="2400" kern="0" dirty="0" smtClean="0">
                <a:solidFill>
                  <a:schemeClr val="tx1"/>
                </a:solidFill>
              </a:rPr>
              <a:t>命令</a:t>
            </a:r>
            <a:r>
              <a:rPr lang="en-US" altLang="ja-JP" sz="2400" kern="0" dirty="0" smtClean="0">
                <a:solidFill>
                  <a:schemeClr val="tx1"/>
                </a:solidFill>
              </a:rPr>
              <a:t>F</a:t>
            </a:r>
          </a:p>
          <a:p>
            <a:r>
              <a:rPr lang="en-US" altLang="ja-JP" sz="2400" kern="0" dirty="0" smtClean="0">
                <a:solidFill>
                  <a:schemeClr val="tx1"/>
                </a:solidFill>
              </a:rPr>
              <a:t>999</a:t>
            </a:r>
            <a:r>
              <a:rPr lang="ja-JP" altLang="en-US" sz="2400" kern="0" dirty="0" smtClean="0">
                <a:solidFill>
                  <a:schemeClr val="tx1"/>
                </a:solidFill>
              </a:rPr>
              <a:t>：命令</a:t>
            </a:r>
            <a:r>
              <a:rPr lang="en-US" altLang="ja-JP" sz="2400" kern="0" dirty="0" smtClean="0">
                <a:solidFill>
                  <a:schemeClr val="tx1"/>
                </a:solidFill>
              </a:rPr>
              <a:t>F</a:t>
            </a:r>
          </a:p>
          <a:p>
            <a:r>
              <a:rPr lang="en-US" altLang="ja-JP" sz="2400" kern="0" dirty="0" smtClean="0">
                <a:solidFill>
                  <a:schemeClr val="tx1"/>
                </a:solidFill>
              </a:rPr>
              <a:t>1000</a:t>
            </a:r>
            <a:r>
              <a:rPr lang="ja-JP" altLang="en-US" sz="2400" kern="0" dirty="0" smtClean="0">
                <a:solidFill>
                  <a:schemeClr val="tx1"/>
                </a:solidFill>
              </a:rPr>
              <a:t>：命令</a:t>
            </a:r>
            <a:r>
              <a:rPr lang="en-US" altLang="ja-JP" sz="2400" kern="0" dirty="0" smtClean="0">
                <a:solidFill>
                  <a:schemeClr val="tx1"/>
                </a:solidFill>
              </a:rPr>
              <a:t>G</a:t>
            </a:r>
            <a:endParaRPr lang="en-US" altLang="ja-JP" sz="2400" kern="0" dirty="0">
              <a:solidFill>
                <a:schemeClr val="tx1"/>
              </a:solidFill>
            </a:endParaRPr>
          </a:p>
        </p:txBody>
      </p:sp>
      <p:sp>
        <p:nvSpPr>
          <p:cNvPr id="112" name="正方形/長方形 111"/>
          <p:cNvSpPr/>
          <p:nvPr/>
        </p:nvSpPr>
        <p:spPr>
          <a:xfrm>
            <a:off x="4338337" y="1737916"/>
            <a:ext cx="1864130" cy="4282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kern="0" dirty="0" smtClean="0">
                <a:solidFill>
                  <a:schemeClr val="tx1"/>
                </a:solidFill>
              </a:rPr>
              <a:t>実行トレース</a:t>
            </a:r>
            <a:endParaRPr lang="en-US" altLang="ja-JP" sz="2400" kern="0" dirty="0">
              <a:solidFill>
                <a:schemeClr val="tx1"/>
              </a:solidFill>
            </a:endParaRPr>
          </a:p>
        </p:txBody>
      </p:sp>
      <p:sp>
        <p:nvSpPr>
          <p:cNvPr id="28" name="円/楕円 27"/>
          <p:cNvSpPr/>
          <p:nvPr/>
        </p:nvSpPr>
        <p:spPr>
          <a:xfrm>
            <a:off x="1781012" y="4715913"/>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kumimoji="1" lang="en-US" altLang="ja-JP" b="1" dirty="0" smtClean="0">
                <a:solidFill>
                  <a:schemeClr val="tx1"/>
                </a:solidFill>
              </a:rPr>
              <a:t>F</a:t>
            </a:r>
            <a:endParaRPr kumimoji="1" lang="ja-JP" altLang="en-US" b="1" dirty="0">
              <a:solidFill>
                <a:schemeClr val="tx1"/>
              </a:solidFill>
            </a:endParaRPr>
          </a:p>
        </p:txBody>
      </p:sp>
      <p:cxnSp>
        <p:nvCxnSpPr>
          <p:cNvPr id="38" name="直線矢印コネクタ 37"/>
          <p:cNvCxnSpPr>
            <a:stCxn id="28" idx="4"/>
            <a:endCxn id="12" idx="0"/>
          </p:cNvCxnSpPr>
          <p:nvPr/>
        </p:nvCxnSpPr>
        <p:spPr>
          <a:xfrm>
            <a:off x="2365110" y="5300113"/>
            <a:ext cx="0" cy="406212"/>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カギ線コネクタ 103"/>
          <p:cNvCxnSpPr>
            <a:stCxn id="28" idx="4"/>
            <a:endCxn id="28" idx="6"/>
          </p:cNvCxnSpPr>
          <p:nvPr/>
        </p:nvCxnSpPr>
        <p:spPr>
          <a:xfrm rot="5400000" flipH="1" flipV="1">
            <a:off x="2511108" y="4862014"/>
            <a:ext cx="292100" cy="584097"/>
          </a:xfrm>
          <a:prstGeom prst="bentConnector4">
            <a:avLst>
              <a:gd name="adj1" fmla="val -47826"/>
              <a:gd name="adj2" fmla="val 245678"/>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7" name="右中かっこ 106"/>
          <p:cNvSpPr/>
          <p:nvPr/>
        </p:nvSpPr>
        <p:spPr>
          <a:xfrm>
            <a:off x="6777133" y="3884725"/>
            <a:ext cx="304800" cy="1181657"/>
          </a:xfrm>
          <a:prstGeom prst="righ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8" name="コンテンツ プレースホルダー 2"/>
          <p:cNvSpPr txBox="1">
            <a:spLocks/>
          </p:cNvSpPr>
          <p:nvPr/>
        </p:nvSpPr>
        <p:spPr bwMode="auto">
          <a:xfrm>
            <a:off x="7081933" y="4185251"/>
            <a:ext cx="1666780" cy="5037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800" kern="0" dirty="0" smtClean="0"/>
              <a:t>最新</a:t>
            </a:r>
            <a:r>
              <a:rPr lang="en-US" altLang="ja-JP" sz="2800" kern="0" dirty="0" smtClean="0"/>
              <a:t>N</a:t>
            </a:r>
            <a:r>
              <a:rPr lang="ja-JP" altLang="en-US" sz="2800" kern="0" dirty="0" smtClean="0"/>
              <a:t>件</a:t>
            </a:r>
            <a:endParaRPr lang="en-US" altLang="ja-JP" sz="2400" kern="0" dirty="0" smtClean="0"/>
          </a:p>
        </p:txBody>
      </p:sp>
    </p:spTree>
    <p:extLst>
      <p:ext uri="{BB962C8B-B14F-4D97-AF65-F5344CB8AC3E}">
        <p14:creationId xmlns:p14="http://schemas.microsoft.com/office/powerpoint/2010/main" val="1393330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3"/>
                                        </p:tgtEl>
                                        <p:attrNameLst>
                                          <p:attrName>style.visibility</p:attrName>
                                        </p:attrNameLst>
                                      </p:cBhvr>
                                      <p:to>
                                        <p:strVal val="visible"/>
                                      </p:to>
                                    </p:set>
                                    <p:animEffect transition="in" filter="fade">
                                      <p:cBhvr>
                                        <p:cTn id="10" dur="500"/>
                                        <p:tgtEl>
                                          <p:spTgt spid="11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2"/>
                                        </p:tgtEl>
                                        <p:attrNameLst>
                                          <p:attrName>style.visibility</p:attrName>
                                        </p:attrNameLst>
                                      </p:cBhvr>
                                      <p:to>
                                        <p:strVal val="visible"/>
                                      </p:to>
                                    </p:set>
                                    <p:animEffect transition="in" filter="fade">
                                      <p:cBhvr>
                                        <p:cTn id="13" dur="500"/>
                                        <p:tgtEl>
                                          <p:spTgt spid="112"/>
                                        </p:tgtEl>
                                      </p:cBhvr>
                                    </p:animEffect>
                                  </p:childTnLst>
                                </p:cTn>
                              </p:par>
                              <p:par>
                                <p:cTn id="14" presetID="10" presetClass="entr" presetSubtype="0" fill="hold" nodeType="withEffect">
                                  <p:stCondLst>
                                    <p:cond delay="0"/>
                                  </p:stCondLst>
                                  <p:childTnLst>
                                    <p:set>
                                      <p:cBhvr>
                                        <p:cTn id="15" dur="1" fill="hold">
                                          <p:stCondLst>
                                            <p:cond delay="0"/>
                                          </p:stCondLst>
                                        </p:cTn>
                                        <p:tgtEl>
                                          <p:spTgt spid="113">
                                            <p:txEl>
                                              <p:pRg st="0" end="0"/>
                                            </p:txEl>
                                          </p:spTgt>
                                        </p:tgtEl>
                                        <p:attrNameLst>
                                          <p:attrName>style.visibility</p:attrName>
                                        </p:attrNameLst>
                                      </p:cBhvr>
                                      <p:to>
                                        <p:strVal val="visible"/>
                                      </p:to>
                                    </p:set>
                                    <p:animEffect transition="in" filter="fade">
                                      <p:cBhvr>
                                        <p:cTn id="16" dur="500"/>
                                        <p:tgtEl>
                                          <p:spTgt spid="113">
                                            <p:txEl>
                                              <p:pRg st="0" end="0"/>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13">
                                            <p:txEl>
                                              <p:pRg st="1" end="1"/>
                                            </p:txEl>
                                          </p:spTgt>
                                        </p:tgtEl>
                                        <p:attrNameLst>
                                          <p:attrName>style.visibility</p:attrName>
                                        </p:attrNameLst>
                                      </p:cBhvr>
                                      <p:to>
                                        <p:strVal val="visible"/>
                                      </p:to>
                                    </p:set>
                                    <p:animEffect transition="in" filter="fade">
                                      <p:cBhvr>
                                        <p:cTn id="19" dur="500"/>
                                        <p:tgtEl>
                                          <p:spTgt spid="113">
                                            <p:txEl>
                                              <p:pRg st="1" end="1"/>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113">
                                            <p:txEl>
                                              <p:pRg st="2" end="2"/>
                                            </p:txEl>
                                          </p:spTgt>
                                        </p:tgtEl>
                                        <p:attrNameLst>
                                          <p:attrName>style.visibility</p:attrName>
                                        </p:attrNameLst>
                                      </p:cBhvr>
                                      <p:to>
                                        <p:strVal val="visible"/>
                                      </p:to>
                                    </p:set>
                                    <p:animEffect transition="in" filter="fade">
                                      <p:cBhvr>
                                        <p:cTn id="22" dur="500"/>
                                        <p:tgtEl>
                                          <p:spTgt spid="113">
                                            <p:txEl>
                                              <p:pRg st="2" end="2"/>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113">
                                            <p:txEl>
                                              <p:pRg st="3" end="3"/>
                                            </p:txEl>
                                          </p:spTgt>
                                        </p:tgtEl>
                                        <p:attrNameLst>
                                          <p:attrName>style.visibility</p:attrName>
                                        </p:attrNameLst>
                                      </p:cBhvr>
                                      <p:to>
                                        <p:strVal val="visible"/>
                                      </p:to>
                                    </p:set>
                                    <p:animEffect transition="in" filter="fade">
                                      <p:cBhvr>
                                        <p:cTn id="25" dur="500"/>
                                        <p:tgtEl>
                                          <p:spTgt spid="113">
                                            <p:txEl>
                                              <p:pRg st="3" end="3"/>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113">
                                            <p:txEl>
                                              <p:pRg st="4" end="4"/>
                                            </p:txEl>
                                          </p:spTgt>
                                        </p:tgtEl>
                                        <p:attrNameLst>
                                          <p:attrName>style.visibility</p:attrName>
                                        </p:attrNameLst>
                                      </p:cBhvr>
                                      <p:to>
                                        <p:strVal val="visible"/>
                                      </p:to>
                                    </p:set>
                                    <p:animEffect transition="in" filter="fade">
                                      <p:cBhvr>
                                        <p:cTn id="28" dur="500"/>
                                        <p:tgtEl>
                                          <p:spTgt spid="113">
                                            <p:txEl>
                                              <p:pRg st="4" end="4"/>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113">
                                            <p:txEl>
                                              <p:pRg st="5" end="5"/>
                                            </p:txEl>
                                          </p:spTgt>
                                        </p:tgtEl>
                                        <p:attrNameLst>
                                          <p:attrName>style.visibility</p:attrName>
                                        </p:attrNameLst>
                                      </p:cBhvr>
                                      <p:to>
                                        <p:strVal val="visible"/>
                                      </p:to>
                                    </p:set>
                                    <p:animEffect transition="in" filter="fade">
                                      <p:cBhvr>
                                        <p:cTn id="31" dur="500"/>
                                        <p:tgtEl>
                                          <p:spTgt spid="113">
                                            <p:txEl>
                                              <p:pRg st="5" end="5"/>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113">
                                            <p:txEl>
                                              <p:pRg st="6" end="6"/>
                                            </p:txEl>
                                          </p:spTgt>
                                        </p:tgtEl>
                                        <p:attrNameLst>
                                          <p:attrName>style.visibility</p:attrName>
                                        </p:attrNameLst>
                                      </p:cBhvr>
                                      <p:to>
                                        <p:strVal val="visible"/>
                                      </p:to>
                                    </p:set>
                                    <p:animEffect transition="in" filter="fade">
                                      <p:cBhvr>
                                        <p:cTn id="34" dur="500"/>
                                        <p:tgtEl>
                                          <p:spTgt spid="113">
                                            <p:txEl>
                                              <p:pRg st="6" end="6"/>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113">
                                            <p:txEl>
                                              <p:pRg st="7" end="7"/>
                                            </p:txEl>
                                          </p:spTgt>
                                        </p:tgtEl>
                                        <p:attrNameLst>
                                          <p:attrName>style.visibility</p:attrName>
                                        </p:attrNameLst>
                                      </p:cBhvr>
                                      <p:to>
                                        <p:strVal val="visible"/>
                                      </p:to>
                                    </p:set>
                                    <p:animEffect transition="in" filter="fade">
                                      <p:cBhvr>
                                        <p:cTn id="37" dur="500"/>
                                        <p:tgtEl>
                                          <p:spTgt spid="11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8">
                                            <p:txEl>
                                              <p:pRg st="0" end="0"/>
                                            </p:txEl>
                                          </p:spTgt>
                                        </p:tgtEl>
                                        <p:attrNameLst>
                                          <p:attrName>style.visibility</p:attrName>
                                        </p:attrNameLst>
                                      </p:cBhvr>
                                      <p:to>
                                        <p:strVal val="visible"/>
                                      </p:to>
                                    </p:set>
                                    <p:animEffect transition="in" filter="fade">
                                      <p:cBhvr>
                                        <p:cTn id="42" dur="500"/>
                                        <p:tgtEl>
                                          <p:spTgt spid="48">
                                            <p:txEl>
                                              <p:pRg st="0" end="0"/>
                                            </p:txEl>
                                          </p:spTgt>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07"/>
                                        </p:tgtEl>
                                        <p:attrNameLst>
                                          <p:attrName>style.visibility</p:attrName>
                                        </p:attrNameLst>
                                      </p:cBhvr>
                                      <p:to>
                                        <p:strVal val="visible"/>
                                      </p:to>
                                    </p:set>
                                    <p:animEffect transition="in" filter="fade">
                                      <p:cBhvr>
                                        <p:cTn id="45" dur="500"/>
                                        <p:tgtEl>
                                          <p:spTgt spid="107"/>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nodeType="clickEffect">
                                  <p:stCondLst>
                                    <p:cond delay="0"/>
                                  </p:stCondLst>
                                  <p:childTnLst>
                                    <p:animEffect transition="out" filter="fade">
                                      <p:cBhvr>
                                        <p:cTn id="49" dur="500"/>
                                        <p:tgtEl>
                                          <p:spTgt spid="113">
                                            <p:txEl>
                                              <p:pRg st="0" end="0"/>
                                            </p:txEl>
                                          </p:spTgt>
                                        </p:tgtEl>
                                      </p:cBhvr>
                                    </p:animEffect>
                                    <p:set>
                                      <p:cBhvr>
                                        <p:cTn id="50" dur="1" fill="hold">
                                          <p:stCondLst>
                                            <p:cond delay="499"/>
                                          </p:stCondLst>
                                        </p:cTn>
                                        <p:tgtEl>
                                          <p:spTgt spid="113">
                                            <p:txEl>
                                              <p:pRg st="0" end="0"/>
                                            </p:txEl>
                                          </p:spTgt>
                                        </p:tgtEl>
                                        <p:attrNameLst>
                                          <p:attrName>style.visibility</p:attrName>
                                        </p:attrNameLst>
                                      </p:cBhvr>
                                      <p:to>
                                        <p:strVal val="hidden"/>
                                      </p:to>
                                    </p:set>
                                  </p:childTnLst>
                                </p:cTn>
                              </p:par>
                              <p:par>
                                <p:cTn id="51" presetID="10" presetClass="exit" presetSubtype="0" fill="hold" nodeType="withEffect">
                                  <p:stCondLst>
                                    <p:cond delay="0"/>
                                  </p:stCondLst>
                                  <p:childTnLst>
                                    <p:animEffect transition="out" filter="fade">
                                      <p:cBhvr>
                                        <p:cTn id="52" dur="500"/>
                                        <p:tgtEl>
                                          <p:spTgt spid="113">
                                            <p:txEl>
                                              <p:pRg st="1" end="1"/>
                                            </p:txEl>
                                          </p:spTgt>
                                        </p:tgtEl>
                                      </p:cBhvr>
                                    </p:animEffect>
                                    <p:set>
                                      <p:cBhvr>
                                        <p:cTn id="53" dur="1" fill="hold">
                                          <p:stCondLst>
                                            <p:cond delay="499"/>
                                          </p:stCondLst>
                                        </p:cTn>
                                        <p:tgtEl>
                                          <p:spTgt spid="113">
                                            <p:txEl>
                                              <p:pRg st="1" end="1"/>
                                            </p:txEl>
                                          </p:spTgt>
                                        </p:tgtEl>
                                        <p:attrNameLst>
                                          <p:attrName>style.visibility</p:attrName>
                                        </p:attrNameLst>
                                      </p:cBhvr>
                                      <p:to>
                                        <p:strVal val="hidden"/>
                                      </p:to>
                                    </p:set>
                                  </p:childTnLst>
                                </p:cTn>
                              </p:par>
                              <p:par>
                                <p:cTn id="54" presetID="10" presetClass="exit" presetSubtype="0" fill="hold" nodeType="withEffect">
                                  <p:stCondLst>
                                    <p:cond delay="0"/>
                                  </p:stCondLst>
                                  <p:childTnLst>
                                    <p:animEffect transition="out" filter="fade">
                                      <p:cBhvr>
                                        <p:cTn id="55" dur="500"/>
                                        <p:tgtEl>
                                          <p:spTgt spid="113">
                                            <p:txEl>
                                              <p:pRg st="2" end="2"/>
                                            </p:txEl>
                                          </p:spTgt>
                                        </p:tgtEl>
                                      </p:cBhvr>
                                    </p:animEffect>
                                    <p:set>
                                      <p:cBhvr>
                                        <p:cTn id="56" dur="1" fill="hold">
                                          <p:stCondLst>
                                            <p:cond delay="499"/>
                                          </p:stCondLst>
                                        </p:cTn>
                                        <p:tgtEl>
                                          <p:spTgt spid="113">
                                            <p:txEl>
                                              <p:pRg st="2" end="2"/>
                                            </p:txEl>
                                          </p:spTgt>
                                        </p:tgtEl>
                                        <p:attrNameLst>
                                          <p:attrName>style.visibility</p:attrName>
                                        </p:attrNameLst>
                                      </p:cBhvr>
                                      <p:to>
                                        <p:strVal val="hidden"/>
                                      </p:to>
                                    </p:set>
                                  </p:childTnLst>
                                </p:cTn>
                              </p:par>
                              <p:par>
                                <p:cTn id="57" presetID="10" presetClass="exit" presetSubtype="0" fill="hold" nodeType="withEffect">
                                  <p:stCondLst>
                                    <p:cond delay="0"/>
                                  </p:stCondLst>
                                  <p:childTnLst>
                                    <p:animEffect transition="out" filter="fade">
                                      <p:cBhvr>
                                        <p:cTn id="58" dur="500"/>
                                        <p:tgtEl>
                                          <p:spTgt spid="113">
                                            <p:txEl>
                                              <p:pRg st="3" end="3"/>
                                            </p:txEl>
                                          </p:spTgt>
                                        </p:tgtEl>
                                      </p:cBhvr>
                                    </p:animEffect>
                                    <p:set>
                                      <p:cBhvr>
                                        <p:cTn id="59" dur="1" fill="hold">
                                          <p:stCondLst>
                                            <p:cond delay="499"/>
                                          </p:stCondLst>
                                        </p:cTn>
                                        <p:tgtEl>
                                          <p:spTgt spid="113">
                                            <p:txEl>
                                              <p:pRg st="3" end="3"/>
                                            </p:txEl>
                                          </p:spTgt>
                                        </p:tgtEl>
                                        <p:attrNameLst>
                                          <p:attrName>style.visibility</p:attrName>
                                        </p:attrNameLst>
                                      </p:cBhvr>
                                      <p:to>
                                        <p:strVal val="hidden"/>
                                      </p:to>
                                    </p:se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3">
                                            <p:txEl>
                                              <p:pRg st="0" end="0"/>
                                            </p:txEl>
                                          </p:spTgt>
                                        </p:tgtEl>
                                        <p:attrNameLst>
                                          <p:attrName>style.visibility</p:attrName>
                                        </p:attrNameLst>
                                      </p:cBhvr>
                                      <p:to>
                                        <p:strVal val="visible"/>
                                      </p:to>
                                    </p:set>
                                    <p:animEffect transition="in" filter="fade">
                                      <p:cBhvr>
                                        <p:cTn id="6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0" grpId="0" animBg="1"/>
      <p:bldP spid="113" grpId="0" animBg="1"/>
      <p:bldP spid="112" grpId="0" animBg="1"/>
      <p:bldP spid="107" grpId="0" animBg="1"/>
      <p:bldP spid="48"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依存関係を維持した</a:t>
            </a:r>
            <a:r>
              <a:rPr lang="en-US" altLang="ja-JP" dirty="0" smtClean="0"/>
              <a:t/>
            </a:r>
            <a:br>
              <a:rPr lang="en-US" altLang="ja-JP" dirty="0" smtClean="0"/>
            </a:br>
            <a:r>
              <a:rPr lang="ja-JP" altLang="en-US" dirty="0" smtClean="0"/>
              <a:t>実行トレースの削減</a:t>
            </a:r>
            <a:endParaRPr lang="en-US" altLang="ja-JP" dirty="0"/>
          </a:p>
        </p:txBody>
      </p:sp>
      <p:sp>
        <p:nvSpPr>
          <p:cNvPr id="3" name="コンテンツ プレースホルダー 2"/>
          <p:cNvSpPr>
            <a:spLocks noGrp="1"/>
          </p:cNvSpPr>
          <p:nvPr>
            <p:ph idx="1"/>
          </p:nvPr>
        </p:nvSpPr>
        <p:spPr>
          <a:xfrm>
            <a:off x="4216565" y="4960512"/>
            <a:ext cx="4683271" cy="1484187"/>
          </a:xfrm>
        </p:spPr>
        <p:txBody>
          <a:bodyPr/>
          <a:lstStyle/>
          <a:p>
            <a:pPr marL="0" indent="0">
              <a:buNone/>
            </a:pPr>
            <a:r>
              <a:rPr lang="ja-JP" altLang="en-US" sz="2800" dirty="0" smtClean="0"/>
              <a:t>削減された実行トレースに</a:t>
            </a:r>
            <a:r>
              <a:rPr lang="en-US" altLang="ja-JP" sz="2800" dirty="0" smtClean="0"/>
              <a:t/>
            </a:r>
            <a:br>
              <a:rPr lang="en-US" altLang="ja-JP" sz="2800" dirty="0" smtClean="0"/>
            </a:br>
            <a:r>
              <a:rPr lang="ja-JP" altLang="en-US" sz="2800" dirty="0" smtClean="0"/>
              <a:t>おいて命令の依存関係が</a:t>
            </a:r>
            <a:r>
              <a:rPr lang="en-US" altLang="ja-JP" sz="2800" dirty="0" smtClean="0"/>
              <a:t/>
            </a:r>
            <a:br>
              <a:rPr lang="en-US" altLang="ja-JP" sz="2800" dirty="0" smtClean="0"/>
            </a:br>
            <a:r>
              <a:rPr lang="ja-JP" altLang="en-US" sz="2800" dirty="0" smtClean="0"/>
              <a:t>記録されていることが重要</a:t>
            </a:r>
            <a:endParaRPr lang="en-US" altLang="ja-JP" sz="2800" dirty="0" smtClean="0"/>
          </a:p>
          <a:p>
            <a:pPr marL="0" indent="0">
              <a:buNone/>
            </a:pPr>
            <a:endParaRPr lang="en-US" altLang="ja-JP" sz="2800" dirty="0"/>
          </a:p>
          <a:p>
            <a:pPr marL="0" indent="0">
              <a:buNone/>
            </a:pPr>
            <a:endParaRPr lang="en-US" altLang="ja-JP" sz="2800" dirty="0" smtClean="0"/>
          </a:p>
          <a:p>
            <a:pPr marL="0" indent="0">
              <a:buNone/>
            </a:pPr>
            <a:endParaRPr lang="en-US" altLang="ja-JP" sz="2800" dirty="0"/>
          </a:p>
          <a:p>
            <a:pPr marL="0" indent="0">
              <a:buNone/>
            </a:pPr>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
        <p:nvSpPr>
          <p:cNvPr id="5" name="正方形/長方形 4"/>
          <p:cNvSpPr/>
          <p:nvPr/>
        </p:nvSpPr>
        <p:spPr>
          <a:xfrm>
            <a:off x="648044" y="1737916"/>
            <a:ext cx="3438920" cy="46069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400" kern="0" dirty="0">
              <a:solidFill>
                <a:schemeClr val="tx1"/>
              </a:solidFill>
            </a:endParaRPr>
          </a:p>
        </p:txBody>
      </p:sp>
      <p:sp>
        <p:nvSpPr>
          <p:cNvPr id="6" name="円/楕円 5"/>
          <p:cNvSpPr/>
          <p:nvPr/>
        </p:nvSpPr>
        <p:spPr>
          <a:xfrm>
            <a:off x="770939" y="2824957"/>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a:solidFill>
                  <a:schemeClr val="tx1"/>
                </a:solidFill>
              </a:rPr>
              <a:t>B</a:t>
            </a:r>
            <a:endParaRPr lang="ja-JP" altLang="en-US" b="1" dirty="0">
              <a:solidFill>
                <a:schemeClr val="tx1"/>
              </a:solidFill>
            </a:endParaRPr>
          </a:p>
        </p:txBody>
      </p:sp>
      <p:sp>
        <p:nvSpPr>
          <p:cNvPr id="7" name="円/楕円 6"/>
          <p:cNvSpPr/>
          <p:nvPr/>
        </p:nvSpPr>
        <p:spPr>
          <a:xfrm>
            <a:off x="2681398" y="2824957"/>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a:solidFill>
                  <a:schemeClr val="tx1"/>
                </a:solidFill>
              </a:rPr>
              <a:t>C</a:t>
            </a:r>
            <a:endParaRPr lang="ja-JP" altLang="en-US" b="1" dirty="0">
              <a:solidFill>
                <a:schemeClr val="tx1"/>
              </a:solidFill>
            </a:endParaRPr>
          </a:p>
        </p:txBody>
      </p:sp>
      <p:sp>
        <p:nvSpPr>
          <p:cNvPr id="8" name="円/楕円 7"/>
          <p:cNvSpPr/>
          <p:nvPr/>
        </p:nvSpPr>
        <p:spPr>
          <a:xfrm>
            <a:off x="2681398" y="3886311"/>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smtClean="0">
                <a:solidFill>
                  <a:schemeClr val="tx1"/>
                </a:solidFill>
              </a:rPr>
              <a:t>E</a:t>
            </a:r>
            <a:endParaRPr kumimoji="1" lang="ja-JP" altLang="en-US" dirty="0"/>
          </a:p>
        </p:txBody>
      </p:sp>
      <p:sp>
        <p:nvSpPr>
          <p:cNvPr id="9" name="円/楕円 8"/>
          <p:cNvSpPr/>
          <p:nvPr/>
        </p:nvSpPr>
        <p:spPr>
          <a:xfrm>
            <a:off x="768659" y="3884725"/>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命令</a:t>
            </a:r>
            <a:r>
              <a:rPr lang="en-US" altLang="ja-JP" b="1" dirty="0" smtClean="0">
                <a:solidFill>
                  <a:schemeClr val="tx1"/>
                </a:solidFill>
              </a:rPr>
              <a:t>D</a:t>
            </a:r>
            <a:endParaRPr kumimoji="1" lang="ja-JP" altLang="en-US" dirty="0"/>
          </a:p>
        </p:txBody>
      </p:sp>
      <p:sp>
        <p:nvSpPr>
          <p:cNvPr id="10" name="円/楕円 9"/>
          <p:cNvSpPr/>
          <p:nvPr/>
        </p:nvSpPr>
        <p:spPr>
          <a:xfrm>
            <a:off x="1781012" y="5706325"/>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kumimoji="1" lang="en-US" altLang="ja-JP" b="1" dirty="0" smtClean="0">
                <a:solidFill>
                  <a:schemeClr val="tx1"/>
                </a:solidFill>
              </a:rPr>
              <a:t>G</a:t>
            </a:r>
          </a:p>
        </p:txBody>
      </p:sp>
      <p:cxnSp>
        <p:nvCxnSpPr>
          <p:cNvPr id="11" name="直線矢印コネクタ 10"/>
          <p:cNvCxnSpPr>
            <a:stCxn id="6" idx="5"/>
            <a:endCxn id="8" idx="0"/>
          </p:cNvCxnSpPr>
          <p:nvPr/>
        </p:nvCxnSpPr>
        <p:spPr>
          <a:xfrm>
            <a:off x="1768056" y="3323603"/>
            <a:ext cx="1497440" cy="562708"/>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7" idx="3"/>
            <a:endCxn id="9" idx="0"/>
          </p:cNvCxnSpPr>
          <p:nvPr/>
        </p:nvCxnSpPr>
        <p:spPr>
          <a:xfrm flipH="1">
            <a:off x="1352757" y="3323603"/>
            <a:ext cx="1499719" cy="561122"/>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6" idx="4"/>
            <a:endCxn id="9" idx="0"/>
          </p:cNvCxnSpPr>
          <p:nvPr/>
        </p:nvCxnSpPr>
        <p:spPr>
          <a:xfrm flipH="1">
            <a:off x="1352757" y="3409157"/>
            <a:ext cx="2280" cy="475568"/>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7" idx="4"/>
            <a:endCxn id="8" idx="0"/>
          </p:cNvCxnSpPr>
          <p:nvPr/>
        </p:nvCxnSpPr>
        <p:spPr>
          <a:xfrm>
            <a:off x="3265496" y="3409157"/>
            <a:ext cx="0" cy="477154"/>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8" idx="4"/>
            <a:endCxn id="22" idx="7"/>
          </p:cNvCxnSpPr>
          <p:nvPr/>
        </p:nvCxnSpPr>
        <p:spPr>
          <a:xfrm flipH="1">
            <a:off x="2778129" y="4470511"/>
            <a:ext cx="487367" cy="330956"/>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9" idx="4"/>
            <a:endCxn id="22" idx="1"/>
          </p:cNvCxnSpPr>
          <p:nvPr/>
        </p:nvCxnSpPr>
        <p:spPr>
          <a:xfrm>
            <a:off x="1352757" y="4468925"/>
            <a:ext cx="599333" cy="332542"/>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爆発 1 17"/>
          <p:cNvSpPr/>
          <p:nvPr/>
        </p:nvSpPr>
        <p:spPr>
          <a:xfrm>
            <a:off x="2662281" y="5484248"/>
            <a:ext cx="965200" cy="709613"/>
          </a:xfrm>
          <a:prstGeom prst="irregularSeal1">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 name="直線矢印コネクタ 18"/>
          <p:cNvCxnSpPr>
            <a:stCxn id="20" idx="4"/>
            <a:endCxn id="6" idx="7"/>
          </p:cNvCxnSpPr>
          <p:nvPr/>
        </p:nvCxnSpPr>
        <p:spPr>
          <a:xfrm flipH="1">
            <a:off x="1768056" y="2530760"/>
            <a:ext cx="568985" cy="379751"/>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円/楕円 19"/>
          <p:cNvSpPr/>
          <p:nvPr/>
        </p:nvSpPr>
        <p:spPr>
          <a:xfrm>
            <a:off x="1752943" y="1946560"/>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kumimoji="1" lang="en-US" altLang="ja-JP" b="1" dirty="0" smtClean="0">
                <a:solidFill>
                  <a:schemeClr val="tx1"/>
                </a:solidFill>
              </a:rPr>
              <a:t>A</a:t>
            </a:r>
            <a:endParaRPr kumimoji="1" lang="ja-JP" altLang="en-US" b="1" dirty="0">
              <a:solidFill>
                <a:schemeClr val="tx1"/>
              </a:solidFill>
            </a:endParaRPr>
          </a:p>
        </p:txBody>
      </p:sp>
      <p:cxnSp>
        <p:nvCxnSpPr>
          <p:cNvPr id="21" name="直線矢印コネクタ 20"/>
          <p:cNvCxnSpPr>
            <a:stCxn id="20" idx="4"/>
            <a:endCxn id="7" idx="1"/>
          </p:cNvCxnSpPr>
          <p:nvPr/>
        </p:nvCxnSpPr>
        <p:spPr>
          <a:xfrm>
            <a:off x="2337041" y="2530760"/>
            <a:ext cx="515435" cy="379751"/>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円/楕円 21"/>
          <p:cNvSpPr/>
          <p:nvPr/>
        </p:nvSpPr>
        <p:spPr>
          <a:xfrm>
            <a:off x="1781012" y="4715913"/>
            <a:ext cx="1168195" cy="584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命令</a:t>
            </a:r>
            <a:r>
              <a:rPr kumimoji="1" lang="en-US" altLang="ja-JP" b="1" dirty="0" smtClean="0">
                <a:solidFill>
                  <a:schemeClr val="tx1"/>
                </a:solidFill>
              </a:rPr>
              <a:t>F</a:t>
            </a:r>
            <a:endParaRPr kumimoji="1" lang="ja-JP" altLang="en-US" b="1" dirty="0">
              <a:solidFill>
                <a:schemeClr val="tx1"/>
              </a:solidFill>
            </a:endParaRPr>
          </a:p>
        </p:txBody>
      </p:sp>
      <p:cxnSp>
        <p:nvCxnSpPr>
          <p:cNvPr id="23" name="直線矢印コネクタ 22"/>
          <p:cNvCxnSpPr>
            <a:stCxn id="22" idx="4"/>
            <a:endCxn id="10" idx="0"/>
          </p:cNvCxnSpPr>
          <p:nvPr/>
        </p:nvCxnSpPr>
        <p:spPr>
          <a:xfrm>
            <a:off x="2365110" y="5300113"/>
            <a:ext cx="0" cy="406212"/>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カギ線コネクタ 23"/>
          <p:cNvCxnSpPr>
            <a:stCxn id="22" idx="4"/>
            <a:endCxn id="22" idx="6"/>
          </p:cNvCxnSpPr>
          <p:nvPr/>
        </p:nvCxnSpPr>
        <p:spPr>
          <a:xfrm rot="5400000" flipH="1" flipV="1">
            <a:off x="2511108" y="4862014"/>
            <a:ext cx="292100" cy="584097"/>
          </a:xfrm>
          <a:prstGeom prst="bentConnector4">
            <a:avLst>
              <a:gd name="adj1" fmla="val -47826"/>
              <a:gd name="adj2" fmla="val 245678"/>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4791677" y="1848276"/>
            <a:ext cx="1864130" cy="30363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kern="0" dirty="0" smtClean="0">
                <a:solidFill>
                  <a:schemeClr val="tx1"/>
                </a:solidFill>
              </a:rPr>
              <a:t>１：命令</a:t>
            </a:r>
            <a:r>
              <a:rPr lang="en-US" altLang="ja-JP" sz="2400" kern="0" dirty="0" smtClean="0">
                <a:solidFill>
                  <a:schemeClr val="tx1"/>
                </a:solidFill>
              </a:rPr>
              <a:t>A</a:t>
            </a:r>
          </a:p>
          <a:p>
            <a:r>
              <a:rPr lang="ja-JP" altLang="en-US" sz="2400" kern="0" dirty="0" smtClean="0">
                <a:solidFill>
                  <a:schemeClr val="tx1"/>
                </a:solidFill>
              </a:rPr>
              <a:t>２：命令</a:t>
            </a:r>
            <a:r>
              <a:rPr lang="en-US" altLang="ja-JP" sz="2400" kern="0" dirty="0" smtClean="0">
                <a:solidFill>
                  <a:schemeClr val="tx1"/>
                </a:solidFill>
              </a:rPr>
              <a:t>B</a:t>
            </a:r>
          </a:p>
          <a:p>
            <a:r>
              <a:rPr lang="ja-JP" altLang="en-US" sz="2400" kern="0" dirty="0" smtClean="0">
                <a:solidFill>
                  <a:schemeClr val="tx1"/>
                </a:solidFill>
              </a:rPr>
              <a:t>３：命令</a:t>
            </a:r>
            <a:r>
              <a:rPr lang="en-US" altLang="ja-JP" sz="2400" kern="0" dirty="0" smtClean="0">
                <a:solidFill>
                  <a:schemeClr val="tx1"/>
                </a:solidFill>
              </a:rPr>
              <a:t>E</a:t>
            </a:r>
          </a:p>
          <a:p>
            <a:r>
              <a:rPr lang="ja-JP" altLang="en-US" sz="2400" kern="0" dirty="0" smtClean="0">
                <a:solidFill>
                  <a:schemeClr val="tx1"/>
                </a:solidFill>
              </a:rPr>
              <a:t>４：命令</a:t>
            </a:r>
            <a:r>
              <a:rPr lang="en-US" altLang="ja-JP" sz="2400" kern="0" dirty="0" smtClean="0">
                <a:solidFill>
                  <a:schemeClr val="tx1"/>
                </a:solidFill>
              </a:rPr>
              <a:t>F</a:t>
            </a:r>
          </a:p>
          <a:p>
            <a:r>
              <a:rPr lang="en-US" altLang="ja-JP" sz="2400" kern="0" dirty="0" smtClean="0">
                <a:solidFill>
                  <a:schemeClr val="tx1"/>
                </a:solidFill>
              </a:rPr>
              <a:t>...</a:t>
            </a:r>
          </a:p>
          <a:p>
            <a:r>
              <a:rPr lang="en-US" altLang="ja-JP" sz="2400" kern="0" dirty="0" smtClean="0">
                <a:solidFill>
                  <a:schemeClr val="tx1"/>
                </a:solidFill>
              </a:rPr>
              <a:t>998:</a:t>
            </a:r>
            <a:r>
              <a:rPr lang="ja-JP" altLang="en-US" sz="2400" kern="0" dirty="0" smtClean="0">
                <a:solidFill>
                  <a:schemeClr val="tx1"/>
                </a:solidFill>
              </a:rPr>
              <a:t>命令</a:t>
            </a:r>
            <a:r>
              <a:rPr lang="en-US" altLang="ja-JP" sz="2400" kern="0" dirty="0" smtClean="0">
                <a:solidFill>
                  <a:schemeClr val="tx1"/>
                </a:solidFill>
              </a:rPr>
              <a:t>F</a:t>
            </a:r>
          </a:p>
          <a:p>
            <a:r>
              <a:rPr lang="en-US" altLang="ja-JP" sz="2400" kern="0" dirty="0" smtClean="0">
                <a:solidFill>
                  <a:schemeClr val="tx1"/>
                </a:solidFill>
              </a:rPr>
              <a:t>999</a:t>
            </a:r>
            <a:r>
              <a:rPr lang="ja-JP" altLang="en-US" sz="2400" kern="0" dirty="0" smtClean="0">
                <a:solidFill>
                  <a:schemeClr val="tx1"/>
                </a:solidFill>
              </a:rPr>
              <a:t>：命令</a:t>
            </a:r>
            <a:r>
              <a:rPr lang="en-US" altLang="ja-JP" sz="2400" kern="0" dirty="0" smtClean="0">
                <a:solidFill>
                  <a:schemeClr val="tx1"/>
                </a:solidFill>
              </a:rPr>
              <a:t>F</a:t>
            </a:r>
          </a:p>
          <a:p>
            <a:r>
              <a:rPr lang="en-US" altLang="ja-JP" sz="2400" kern="0" dirty="0" smtClean="0">
                <a:solidFill>
                  <a:schemeClr val="tx1"/>
                </a:solidFill>
              </a:rPr>
              <a:t>1000</a:t>
            </a:r>
            <a:r>
              <a:rPr lang="ja-JP" altLang="en-US" sz="2400" kern="0" dirty="0" smtClean="0">
                <a:solidFill>
                  <a:schemeClr val="tx1"/>
                </a:solidFill>
              </a:rPr>
              <a:t>：命令</a:t>
            </a:r>
            <a:r>
              <a:rPr lang="en-US" altLang="ja-JP" sz="2400" kern="0" dirty="0" smtClean="0">
                <a:solidFill>
                  <a:schemeClr val="tx1"/>
                </a:solidFill>
              </a:rPr>
              <a:t>G</a:t>
            </a:r>
            <a:endParaRPr lang="en-US" altLang="ja-JP" sz="2400" kern="0" dirty="0">
              <a:solidFill>
                <a:schemeClr val="tx1"/>
              </a:solidFill>
            </a:endParaRPr>
          </a:p>
        </p:txBody>
      </p:sp>
      <p:sp>
        <p:nvSpPr>
          <p:cNvPr id="26" name="正方形/長方形 25"/>
          <p:cNvSpPr/>
          <p:nvPr/>
        </p:nvSpPr>
        <p:spPr>
          <a:xfrm>
            <a:off x="4217011" y="1488108"/>
            <a:ext cx="1864130" cy="4282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kern="0" dirty="0" smtClean="0">
                <a:solidFill>
                  <a:schemeClr val="tx1"/>
                </a:solidFill>
              </a:rPr>
              <a:t>実行トレース</a:t>
            </a:r>
            <a:endParaRPr lang="en-US" altLang="ja-JP" sz="2400" kern="0" dirty="0">
              <a:solidFill>
                <a:schemeClr val="tx1"/>
              </a:solidFill>
            </a:endParaRPr>
          </a:p>
        </p:txBody>
      </p:sp>
    </p:spTree>
    <p:extLst>
      <p:ext uri="{BB962C8B-B14F-4D97-AF65-F5344CB8AC3E}">
        <p14:creationId xmlns:p14="http://schemas.microsoft.com/office/powerpoint/2010/main" val="1622261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500"/>
                                        <p:tgtEl>
                                          <p:spTgt spid="21"/>
                                        </p:tgtEl>
                                      </p:cBhvr>
                                    </p:animEffect>
                                    <p:set>
                                      <p:cBhvr>
                                        <p:cTn id="10" dur="1" fill="hold">
                                          <p:stCondLst>
                                            <p:cond delay="499"/>
                                          </p:stCondLst>
                                        </p:cTn>
                                        <p:tgtEl>
                                          <p:spTgt spid="21"/>
                                        </p:tgtEl>
                                        <p:attrNameLst>
                                          <p:attrName>style.visibility</p:attrName>
                                        </p:attrNameLst>
                                      </p:cBhvr>
                                      <p:to>
                                        <p:strVal val="hidden"/>
                                      </p:to>
                                    </p:set>
                                  </p:childTnLst>
                                </p:cTn>
                              </p:par>
                              <p:par>
                                <p:cTn id="11" presetID="10" presetClass="exit" presetSubtype="0" fill="hold" nodeType="withEffect">
                                  <p:stCondLst>
                                    <p:cond delay="0"/>
                                  </p:stCondLst>
                                  <p:childTnLst>
                                    <p:animEffect transition="out" filter="fade">
                                      <p:cBhvr>
                                        <p:cTn id="12" dur="500"/>
                                        <p:tgtEl>
                                          <p:spTgt spid="13"/>
                                        </p:tgtEl>
                                      </p:cBhvr>
                                    </p:animEffect>
                                    <p:set>
                                      <p:cBhvr>
                                        <p:cTn id="13" dur="1" fill="hold">
                                          <p:stCondLst>
                                            <p:cond delay="499"/>
                                          </p:stCondLst>
                                        </p:cTn>
                                        <p:tgtEl>
                                          <p:spTgt spid="13"/>
                                        </p:tgtEl>
                                        <p:attrNameLst>
                                          <p:attrName>style.visibility</p:attrName>
                                        </p:attrNameLst>
                                      </p:cBhvr>
                                      <p:to>
                                        <p:strVal val="hidden"/>
                                      </p:to>
                                    </p:set>
                                  </p:childTnLst>
                                </p:cTn>
                              </p:par>
                              <p:par>
                                <p:cTn id="14" presetID="10" presetClass="exit" presetSubtype="0" fill="hold" grpId="0" nodeType="withEffect">
                                  <p:stCondLst>
                                    <p:cond delay="0"/>
                                  </p:stCondLst>
                                  <p:childTnLst>
                                    <p:animEffect transition="out" filter="fade">
                                      <p:cBhvr>
                                        <p:cTn id="15" dur="500"/>
                                        <p:tgtEl>
                                          <p:spTgt spid="9"/>
                                        </p:tgtEl>
                                      </p:cBhvr>
                                    </p:animEffect>
                                    <p:set>
                                      <p:cBhvr>
                                        <p:cTn id="16" dur="1" fill="hold">
                                          <p:stCondLst>
                                            <p:cond delay="499"/>
                                          </p:stCondLst>
                                        </p:cTn>
                                        <p:tgtEl>
                                          <p:spTgt spid="9"/>
                                        </p:tgtEl>
                                        <p:attrNameLst>
                                          <p:attrName>style.visibility</p:attrName>
                                        </p:attrNameLst>
                                      </p:cBhvr>
                                      <p:to>
                                        <p:strVal val="hidden"/>
                                      </p:to>
                                    </p:set>
                                  </p:childTnLst>
                                </p:cTn>
                              </p:par>
                              <p:par>
                                <p:cTn id="17" presetID="10" presetClass="exit" presetSubtype="0" fill="hold" nodeType="withEffect">
                                  <p:stCondLst>
                                    <p:cond delay="0"/>
                                  </p:stCondLst>
                                  <p:childTnLst>
                                    <p:animEffect transition="out" filter="fade">
                                      <p:cBhvr>
                                        <p:cTn id="18" dur="500"/>
                                        <p:tgtEl>
                                          <p:spTgt spid="16"/>
                                        </p:tgtEl>
                                      </p:cBhvr>
                                    </p:animEffect>
                                    <p:set>
                                      <p:cBhvr>
                                        <p:cTn id="19" dur="1" fill="hold">
                                          <p:stCondLst>
                                            <p:cond delay="499"/>
                                          </p:stCondLst>
                                        </p:cTn>
                                        <p:tgtEl>
                                          <p:spTgt spid="16"/>
                                        </p:tgtEl>
                                        <p:attrNameLst>
                                          <p:attrName>style.visibility</p:attrName>
                                        </p:attrNameLst>
                                      </p:cBhvr>
                                      <p:to>
                                        <p:strVal val="hidden"/>
                                      </p:to>
                                    </p:set>
                                  </p:childTnLst>
                                </p:cTn>
                              </p:par>
                              <p:par>
                                <p:cTn id="20" presetID="10" presetClass="exit" presetSubtype="0" fill="hold" nodeType="withEffect">
                                  <p:stCondLst>
                                    <p:cond delay="0"/>
                                  </p:stCondLst>
                                  <p:childTnLst>
                                    <p:animEffect transition="out" filter="fade">
                                      <p:cBhvr>
                                        <p:cTn id="21" dur="500"/>
                                        <p:tgtEl>
                                          <p:spTgt spid="14"/>
                                        </p:tgtEl>
                                      </p:cBhvr>
                                    </p:animEffect>
                                    <p:set>
                                      <p:cBhvr>
                                        <p:cTn id="22" dur="1" fill="hold">
                                          <p:stCondLst>
                                            <p:cond delay="499"/>
                                          </p:stCondLst>
                                        </p:cTn>
                                        <p:tgtEl>
                                          <p:spTgt spid="14"/>
                                        </p:tgtEl>
                                        <p:attrNameLst>
                                          <p:attrName>style.visibility</p:attrName>
                                        </p:attrNameLst>
                                      </p:cBhvr>
                                      <p:to>
                                        <p:strVal val="hidden"/>
                                      </p:to>
                                    </p:set>
                                  </p:childTnLst>
                                </p:cTn>
                              </p:par>
                              <p:par>
                                <p:cTn id="23" presetID="10" presetClass="exit" presetSubtype="0" fill="hold" nodeType="withEffect">
                                  <p:stCondLst>
                                    <p:cond delay="0"/>
                                  </p:stCondLst>
                                  <p:childTnLst>
                                    <p:animEffect transition="out" filter="fade">
                                      <p:cBhvr>
                                        <p:cTn id="24" dur="500"/>
                                        <p:tgtEl>
                                          <p:spTgt spid="12"/>
                                        </p:tgtEl>
                                      </p:cBhvr>
                                    </p:animEffect>
                                    <p:set>
                                      <p:cBhvr>
                                        <p:cTn id="25" dur="1" fill="hold">
                                          <p:stCondLst>
                                            <p:cond delay="499"/>
                                          </p:stCondLst>
                                        </p:cTn>
                                        <p:tgtEl>
                                          <p:spTgt spid="12"/>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nodeType="clickEffect">
                                  <p:stCondLst>
                                    <p:cond delay="0"/>
                                  </p:stCondLst>
                                  <p:childTnLst>
                                    <p:animEffect transition="out" filter="fade">
                                      <p:cBhvr>
                                        <p:cTn id="29" dur="500"/>
                                        <p:tgtEl>
                                          <p:spTgt spid="25">
                                            <p:txEl>
                                              <p:pRg st="4" end="4"/>
                                            </p:txEl>
                                          </p:spTgt>
                                        </p:tgtEl>
                                      </p:cBhvr>
                                    </p:animEffect>
                                    <p:set>
                                      <p:cBhvr>
                                        <p:cTn id="30" dur="1" fill="hold">
                                          <p:stCondLst>
                                            <p:cond delay="499"/>
                                          </p:stCondLst>
                                        </p:cTn>
                                        <p:tgtEl>
                                          <p:spTgt spid="25">
                                            <p:txEl>
                                              <p:pRg st="4" end="4"/>
                                            </p:txEl>
                                          </p:spTgt>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0" end="0"/>
                                            </p:txEl>
                                          </p:spTgt>
                                        </p:tgtEl>
                                        <p:attrNameLst>
                                          <p:attrName>style.visibility</p:attrName>
                                        </p:attrNameLst>
                                      </p:cBhvr>
                                      <p:to>
                                        <p:strVal val="visible"/>
                                      </p:to>
                                    </p:set>
                                    <p:animEffect transition="in" filter="fade">
                                      <p:cBhvr>
                                        <p:cTn id="3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研究目的</a:t>
            </a:r>
            <a:endParaRPr lang="en-US" altLang="ja-JP" dirty="0"/>
          </a:p>
        </p:txBody>
      </p:sp>
      <p:sp>
        <p:nvSpPr>
          <p:cNvPr id="3" name="コンテンツ プレースホルダー 2"/>
          <p:cNvSpPr>
            <a:spLocks noGrp="1"/>
          </p:cNvSpPr>
          <p:nvPr>
            <p:ph idx="1"/>
          </p:nvPr>
        </p:nvSpPr>
        <p:spPr>
          <a:xfrm>
            <a:off x="457200" y="1609344"/>
            <a:ext cx="8503920" cy="4525963"/>
          </a:xfrm>
        </p:spPr>
        <p:txBody>
          <a:bodyPr/>
          <a:lstStyle/>
          <a:p>
            <a:r>
              <a:rPr lang="ja-JP" altLang="en-US" sz="2800" dirty="0" smtClean="0"/>
              <a:t>実行トレースを削減しつつ依存</a:t>
            </a:r>
            <a:r>
              <a:rPr lang="ja-JP" altLang="en-US" sz="2800" dirty="0"/>
              <a:t>関係を維持</a:t>
            </a:r>
            <a:r>
              <a:rPr lang="ja-JP" altLang="en-US" sz="2800" dirty="0" smtClean="0"/>
              <a:t>する</a:t>
            </a:r>
            <a:r>
              <a:rPr lang="en-US" altLang="ja-JP" sz="2800" dirty="0" smtClean="0"/>
              <a:t/>
            </a:r>
            <a:br>
              <a:rPr lang="en-US" altLang="ja-JP" sz="2800" dirty="0" smtClean="0"/>
            </a:br>
            <a:r>
              <a:rPr lang="ja-JP" altLang="en-US" sz="2800" dirty="0" smtClean="0"/>
              <a:t>手法</a:t>
            </a:r>
            <a:r>
              <a:rPr lang="ja-JP" altLang="en-US" sz="2800" dirty="0"/>
              <a:t>の調査</a:t>
            </a:r>
            <a:endParaRPr lang="en-US" altLang="ja-JP" sz="2800" dirty="0"/>
          </a:p>
          <a:p>
            <a:pPr lvl="1"/>
            <a:r>
              <a:rPr lang="ja-JP" altLang="en-US" sz="2400" dirty="0" smtClean="0"/>
              <a:t>本調査ではヒープ領域を経由した書込み</a:t>
            </a:r>
            <a:r>
              <a:rPr lang="ja-JP" altLang="en-US" sz="2400" dirty="0"/>
              <a:t>→</a:t>
            </a:r>
            <a:r>
              <a:rPr lang="ja-JP" altLang="en-US" sz="2400" dirty="0" smtClean="0"/>
              <a:t>読出</a:t>
            </a:r>
            <a:r>
              <a:rPr lang="ja-JP" altLang="en-US" sz="2400" dirty="0"/>
              <a:t>しに</a:t>
            </a:r>
            <a:r>
              <a:rPr lang="ja-JP" altLang="en-US" sz="2400" dirty="0" smtClean="0"/>
              <a:t>着目</a:t>
            </a:r>
            <a:endParaRPr lang="en-US" altLang="ja-JP" sz="2400" dirty="0" smtClean="0"/>
          </a:p>
          <a:p>
            <a:pPr lvl="2"/>
            <a:r>
              <a:rPr lang="ja-JP" altLang="en-US" dirty="0" smtClean="0"/>
              <a:t>フィールド，</a:t>
            </a:r>
            <a:r>
              <a:rPr lang="ja-JP" altLang="en-US" sz="2400" dirty="0" smtClean="0"/>
              <a:t>配列</a:t>
            </a:r>
            <a:endParaRPr lang="en-US" altLang="ja-JP" sz="2400" dirty="0" smtClean="0"/>
          </a:p>
          <a:p>
            <a:pPr lvl="1"/>
            <a:r>
              <a:rPr lang="ja-JP" altLang="en-US" sz="2400" dirty="0" smtClean="0"/>
              <a:t>実行トレース量の削減による影響調査</a:t>
            </a:r>
            <a:endParaRPr lang="en-US" altLang="ja-JP" sz="2400" dirty="0" smtClean="0"/>
          </a:p>
          <a:p>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9</a:t>
            </a:fld>
            <a:endParaRPr lang="en-US" altLang="ja-JP"/>
          </a:p>
        </p:txBody>
      </p:sp>
    </p:spTree>
    <p:extLst>
      <p:ext uri="{BB962C8B-B14F-4D97-AF65-F5344CB8AC3E}">
        <p14:creationId xmlns:p14="http://schemas.microsoft.com/office/powerpoint/2010/main" val="3866826213"/>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26504</TotalTime>
  <Words>2665</Words>
  <Application>Microsoft Office PowerPoint</Application>
  <PresentationFormat>画面に合わせる (4:3)</PresentationFormat>
  <Paragraphs>720</Paragraphs>
  <Slides>37</Slides>
  <Notes>33</Notes>
  <HiddenSlides>13</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37</vt:i4>
      </vt:variant>
    </vt:vector>
  </HeadingPairs>
  <TitlesOfParts>
    <vt:vector size="42" baseType="lpstr">
      <vt:lpstr>ＭＳ Ｐゴシック</vt:lpstr>
      <vt:lpstr>Arial</vt:lpstr>
      <vt:lpstr>Calibri</vt:lpstr>
      <vt:lpstr>Cambria Math</vt:lpstr>
      <vt:lpstr>Sel-CoolMetal-white</vt:lpstr>
      <vt:lpstr>部分的な実行再現を目的とした 実行トレース収集手法の調査</vt:lpstr>
      <vt:lpstr>デバッグにおける障害分析の問題</vt:lpstr>
      <vt:lpstr>実行トレース</vt:lpstr>
      <vt:lpstr>実行トレースの利用例：デバッグ</vt:lpstr>
      <vt:lpstr>Omniscient Debugging[3]</vt:lpstr>
      <vt:lpstr>実行トレース利用における問題点</vt:lpstr>
      <vt:lpstr>実行トレースの削減</vt:lpstr>
      <vt:lpstr>依存関係を維持した 実行トレースの削減</vt:lpstr>
      <vt:lpstr>研究目的</vt:lpstr>
      <vt:lpstr>実行トレースの削減方針</vt:lpstr>
      <vt:lpstr>Latest-All：最新N件</vt:lpstr>
      <vt:lpstr>Latest-per-Location： 命令位置毎の最新M件</vt:lpstr>
      <vt:lpstr>実行トレース量削減の影響調査</vt:lpstr>
      <vt:lpstr>調査１:依存関係の比較</vt:lpstr>
      <vt:lpstr>適合率・再現率の定義</vt:lpstr>
      <vt:lpstr>Latest-per-Locationにおいて 依存関係が失われる例</vt:lpstr>
      <vt:lpstr>調査１：適合率・再現率の結果(1/2)</vt:lpstr>
      <vt:lpstr>調査１：適合率・再現率の結果(2/2)</vt:lpstr>
      <vt:lpstr>調査２：削減したトレース量・内容の調査</vt:lpstr>
      <vt:lpstr>調査２：実行トレース記録量の削減率</vt:lpstr>
      <vt:lpstr>調査２：情報の損失がなかった命令位置の割合</vt:lpstr>
      <vt:lpstr>部分的な実行再現</vt:lpstr>
      <vt:lpstr>部分的な実行再現に向けて</vt:lpstr>
      <vt:lpstr>まとめと今後の課題</vt:lpstr>
      <vt:lpstr>Latest-per-Locationにおいて 誤った依存関係が得られる例</vt:lpstr>
      <vt:lpstr>PowerPoint プレゼンテーション</vt:lpstr>
      <vt:lpstr>PowerPoint プレゼンテーション</vt:lpstr>
      <vt:lpstr>ベンチマーク実行時間(ms)</vt:lpstr>
      <vt:lpstr>ロギング</vt:lpstr>
      <vt:lpstr>Capture and Replay</vt:lpstr>
      <vt:lpstr>PowerPoint プレゼンテーション</vt:lpstr>
      <vt:lpstr>調査１</vt:lpstr>
      <vt:lpstr>PowerPoint プレゼンテーション</vt:lpstr>
      <vt:lpstr>ロギング</vt:lpstr>
      <vt:lpstr>動的スライスと静的スライス</vt:lpstr>
      <vt:lpstr>PowerPoint プレゼンテーション</vt:lpstr>
      <vt:lpstr>Capture and Replay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ソフトウェア障害分析のための 実行モニタリングツールの試作</dc:title>
  <cp:lastModifiedBy>k-simari</cp:lastModifiedBy>
  <cp:revision>1137</cp:revision>
  <cp:lastPrinted>2018-08-06T04:40:56Z</cp:lastPrinted>
  <dcterms:created xsi:type="dcterms:W3CDTF">2015-11-09T07:10:03Z</dcterms:created>
  <dcterms:modified xsi:type="dcterms:W3CDTF">2018-09-04T15:41:00Z</dcterms:modified>
</cp:coreProperties>
</file>