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12" r:id="rId3"/>
    <p:sldId id="425" r:id="rId4"/>
    <p:sldId id="414" r:id="rId5"/>
    <p:sldId id="363" r:id="rId6"/>
    <p:sldId id="395" r:id="rId7"/>
    <p:sldId id="396" r:id="rId8"/>
    <p:sldId id="397" r:id="rId9"/>
    <p:sldId id="388" r:id="rId10"/>
    <p:sldId id="346" r:id="rId11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6FD"/>
    <a:srgbClr val="E8F3FF"/>
    <a:srgbClr val="FFFFCC"/>
    <a:srgbClr val="CCECFF"/>
    <a:srgbClr val="DEF1F2"/>
    <a:srgbClr val="FFCC66"/>
    <a:srgbClr val="FFD653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3998" autoAdjust="0"/>
  </p:normalViewPr>
  <p:slideViewPr>
    <p:cSldViewPr snapToGrid="0" snapToObjects="1">
      <p:cViewPr varScale="1">
        <p:scale>
          <a:sx n="83" d="100"/>
          <a:sy n="83" d="100"/>
        </p:scale>
        <p:origin x="60" y="582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-6284"/>
    </p:cViewPr>
  </p:sorterViewPr>
  <p:notesViewPr>
    <p:cSldViewPr snapToGrid="0" snapToObjects="1">
      <p:cViewPr varScale="1">
        <p:scale>
          <a:sx n="57" d="100"/>
          <a:sy n="57" d="100"/>
        </p:scale>
        <p:origin x="334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50263" cy="498474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9" y="2"/>
            <a:ext cx="2950263" cy="498474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r">
              <a:defRPr sz="1200"/>
            </a:lvl1pPr>
          </a:lstStyle>
          <a:p>
            <a:fld id="{758C00D6-C317-4BF3-9332-E34C229564B6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50263" cy="498474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9" y="9440864"/>
            <a:ext cx="2950263" cy="498474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r">
              <a:defRPr sz="1200"/>
            </a:lvl1pPr>
          </a:lstStyle>
          <a:p>
            <a:fld id="{DA2B23E2-2F41-4DFF-9BB2-8289DC171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985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9786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2"/>
            <a:ext cx="2949786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8618FBC5-8F42-4C47-A77D-5BDE0B5A1B30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10"/>
            <a:ext cx="5445760" cy="3913614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49"/>
            <a:ext cx="2949786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9"/>
            <a:ext cx="2949786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6B29F0CF-89F5-40CF-97A3-9787B6147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36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223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184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715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395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426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114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528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209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319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30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1pPr>
            <a:lvl2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53416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chemeClr val="bg1"/>
                </a:solidFill>
              </a:rPr>
              <a:t>Cloned Buggy Code Detection in Practice</a:t>
            </a:r>
            <a:r>
              <a:rPr lang="ja-JP" altLang="en-US" sz="1000" baseline="0" dirty="0" smtClean="0">
                <a:solidFill>
                  <a:schemeClr val="bg1"/>
                </a:solidFill>
              </a:rPr>
              <a:t> </a:t>
            </a:r>
            <a:r>
              <a:rPr lang="en-US" altLang="ja-JP" sz="1000" dirty="0" smtClean="0">
                <a:solidFill>
                  <a:schemeClr val="bg1"/>
                </a:solidFill>
              </a:rPr>
              <a:t>Using Normalized Compression Distance, ICSME 2018 Industry</a:t>
            </a:r>
            <a:r>
              <a:rPr lang="en-US" altLang="ja-JP" sz="1000" baseline="0" dirty="0" smtClean="0">
                <a:solidFill>
                  <a:schemeClr val="bg1"/>
                </a:solidFill>
              </a:rPr>
              <a:t> Track</a:t>
            </a:r>
            <a:endParaRPr lang="en-US" altLang="ja-JP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2060"/>
        </a:buClr>
        <a:buChar char="•"/>
        <a:defRPr kumimoji="1" sz="28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060"/>
        </a:buClr>
        <a:buChar char="–"/>
        <a:defRPr kumimoji="1" sz="24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18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8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takashi-ishio/NCDSearch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8206" y="1484313"/>
            <a:ext cx="8384458" cy="1470025"/>
          </a:xfrm>
        </p:spPr>
        <p:txBody>
          <a:bodyPr/>
          <a:lstStyle/>
          <a:p>
            <a:r>
              <a:rPr lang="en-US" altLang="ja-JP" sz="3600" dirty="0" smtClean="0"/>
              <a:t>Cloned </a:t>
            </a:r>
            <a:r>
              <a:rPr lang="en-US" altLang="ja-JP" sz="3600" dirty="0"/>
              <a:t>Buggy Code Detection in </a:t>
            </a:r>
            <a:r>
              <a:rPr lang="en-US" altLang="ja-JP" sz="3600" dirty="0" smtClean="0"/>
              <a:t>Practice</a:t>
            </a:r>
            <a:r>
              <a:rPr lang="ja-JP" altLang="en-US" sz="3600" dirty="0" smtClean="0"/>
              <a:t> 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>Using </a:t>
            </a:r>
            <a:r>
              <a:rPr lang="en-US" altLang="ja-JP" sz="3600" dirty="0"/>
              <a:t>Normalized Compression </a:t>
            </a:r>
            <a:r>
              <a:rPr lang="en-US" altLang="ja-JP" sz="3600" dirty="0" smtClean="0"/>
              <a:t>Distance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sz="2400" u="sng" dirty="0" smtClean="0"/>
              <a:t>Takashi Ishio</a:t>
            </a:r>
            <a:r>
              <a:rPr lang="en-US" altLang="ja-JP" sz="2400" dirty="0" smtClean="0"/>
              <a:t> (NAIST, Japan)</a:t>
            </a:r>
            <a:endParaRPr lang="en-US" altLang="ja-JP" sz="2400" dirty="0"/>
          </a:p>
          <a:p>
            <a:r>
              <a:rPr lang="en-US" altLang="ja-JP" sz="2400" dirty="0" smtClean="0"/>
              <a:t>Naoto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Maeda, Kensuke Shibuya (NEC, Japan)</a:t>
            </a:r>
          </a:p>
          <a:p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 (Osaka University, Japan)</a:t>
            </a:r>
            <a:endParaRPr lang="en-US" altLang="ja-JP" sz="2400" u="sng" dirty="0" smtClean="0"/>
          </a:p>
          <a:p>
            <a:endParaRPr kumimoji="1" lang="en-US" altLang="ja-JP" sz="2400" dirty="0"/>
          </a:p>
          <a:p>
            <a:endParaRPr lang="en-US" altLang="ja-JP" sz="2400" dirty="0" smtClean="0"/>
          </a:p>
          <a:p>
            <a:r>
              <a:rPr lang="en-US" altLang="ja-JP" sz="2400" dirty="0"/>
              <a:t>ICSME 2018 Industry </a:t>
            </a:r>
            <a:r>
              <a:rPr lang="en-US" altLang="ja-JP" sz="2400" dirty="0" smtClean="0"/>
              <a:t>Track - Short Paper</a:t>
            </a:r>
            <a:endParaRPr kumimoji="1" lang="ja-JP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7524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Summary and 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291513" cy="4525963"/>
          </a:xfrm>
        </p:spPr>
        <p:txBody>
          <a:bodyPr/>
          <a:lstStyle/>
          <a:p>
            <a:r>
              <a:rPr lang="en-US" altLang="ja-JP" sz="2400" dirty="0" err="1" smtClean="0"/>
              <a:t>NCDSearch</a:t>
            </a:r>
            <a:r>
              <a:rPr lang="en-US" altLang="ja-JP" sz="2400" dirty="0" smtClean="0"/>
              <a:t>: A new code clone detection tool</a:t>
            </a:r>
          </a:p>
          <a:p>
            <a:pPr lvl="1" indent="-342900"/>
            <a:r>
              <a:rPr lang="en-US" altLang="ja-JP" sz="2000" dirty="0" smtClean="0"/>
              <a:t>Find clones of a query</a:t>
            </a:r>
            <a:r>
              <a:rPr lang="ja-JP" altLang="en-US" sz="2000" dirty="0"/>
              <a:t> </a:t>
            </a:r>
            <a:r>
              <a:rPr lang="en-US" altLang="ja-JP" sz="2000" dirty="0" smtClean="0"/>
              <a:t>code fragment</a:t>
            </a:r>
          </a:p>
          <a:p>
            <a:pPr lvl="1" indent="-342900"/>
            <a:r>
              <a:rPr lang="en-US" altLang="ja-JP" sz="2000" dirty="0" smtClean="0"/>
              <a:t>Very simple, but practical performance</a:t>
            </a:r>
          </a:p>
          <a:p>
            <a:pPr lvl="1" indent="-342900"/>
            <a:r>
              <a:rPr lang="en-US" altLang="ja-JP" sz="2000" dirty="0" smtClean="0"/>
              <a:t>The </a:t>
            </a:r>
            <a:r>
              <a:rPr lang="en-US" altLang="ja-JP" sz="2000" dirty="0"/>
              <a:t>tool is accepted by early </a:t>
            </a:r>
            <a:r>
              <a:rPr lang="en-US" altLang="ja-JP" sz="2000" dirty="0" smtClean="0"/>
              <a:t>adopters in the company</a:t>
            </a:r>
          </a:p>
          <a:p>
            <a:pPr lvl="1" indent="-342900"/>
            <a:r>
              <a:rPr lang="en-US" altLang="ja-JP" sz="2000" dirty="0">
                <a:hlinkClick r:id="rId3"/>
              </a:rPr>
              <a:t>https://</a:t>
            </a:r>
            <a:r>
              <a:rPr lang="en-US" altLang="ja-JP" sz="2000" dirty="0" smtClean="0">
                <a:hlinkClick r:id="rId3"/>
              </a:rPr>
              <a:t>github.com/takashi-ishio/NCDSearch</a:t>
            </a:r>
            <a:endParaRPr lang="en-US" altLang="ja-JP" sz="2000" dirty="0" smtClean="0"/>
          </a:p>
          <a:p>
            <a:pPr lvl="2" indent="-342900"/>
            <a:r>
              <a:rPr lang="en-US" altLang="ja-JP" sz="1600" dirty="0" smtClean="0"/>
              <a:t>The tool except for GUI is available</a:t>
            </a:r>
          </a:p>
          <a:p>
            <a:pPr lvl="1" indent="-342900"/>
            <a:endParaRPr lang="en-US" altLang="ja-JP" sz="2000" dirty="0" smtClean="0"/>
          </a:p>
          <a:p>
            <a:r>
              <a:rPr lang="en-US" altLang="ja-JP" sz="2400" dirty="0" smtClean="0"/>
              <a:t>Future work</a:t>
            </a:r>
          </a:p>
          <a:p>
            <a:pPr lvl="1"/>
            <a:r>
              <a:rPr lang="en-US" altLang="ja-JP" sz="2000" dirty="0" smtClean="0"/>
              <a:t>Evaluate the long-term effect of the tool </a:t>
            </a:r>
            <a:endParaRPr lang="en-US" altLang="ja-JP" sz="1600" dirty="0"/>
          </a:p>
          <a:p>
            <a:pPr lvl="1"/>
            <a:r>
              <a:rPr lang="en-US" altLang="ja-JP" sz="2000" dirty="0" smtClean="0"/>
              <a:t>Establish best practices to use the tool</a:t>
            </a:r>
          </a:p>
          <a:p>
            <a:pPr lvl="2"/>
            <a:r>
              <a:rPr lang="en-US" altLang="ja-JP" sz="1600" dirty="0" smtClean="0"/>
              <a:t>e.g. how to make a good query, how to choose a threshold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295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5500769" y="4801354"/>
            <a:ext cx="3463055" cy="13882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for (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var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=0;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&lt;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row.Cells.Count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++) {</a:t>
            </a:r>
            <a:endParaRPr lang="en-US" altLang="ja-JP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if (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].Value == null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) {</a:t>
            </a:r>
            <a:endParaRPr lang="en-US" altLang="ja-JP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200" dirty="0">
                <a:solidFill>
                  <a:schemeClr val="accent3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</a:t>
            </a:r>
            <a:r>
              <a:rPr lang="en-US" altLang="ja-JP" sz="1200" dirty="0" smtClean="0">
                <a:solidFill>
                  <a:schemeClr val="accent3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continue;</a:t>
            </a:r>
            <a:endParaRPr lang="en-US" altLang="ja-JP" sz="1200" dirty="0">
              <a:solidFill>
                <a:schemeClr val="accent3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}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ret.Add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((string)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].Value);</a:t>
            </a:r>
          </a:p>
          <a:p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}</a:t>
            </a:r>
            <a:endParaRPr lang="en-US" altLang="ja-JP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500769" y="3323355"/>
            <a:ext cx="3463055" cy="13335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for (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var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=0;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&lt;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row.Cells.Count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++) {</a:t>
            </a:r>
            <a:endParaRPr lang="en-US" altLang="ja-JP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if (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].Value == null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) {</a:t>
            </a:r>
            <a:endParaRPr lang="en-US" altLang="ja-JP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    </a:t>
            </a:r>
            <a:r>
              <a:rPr lang="en-US" altLang="ja-JP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break</a:t>
            </a:r>
            <a:r>
              <a:rPr lang="en-US" altLang="ja-JP" sz="1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endParaRPr lang="en-US" altLang="ja-JP" sz="1200" dirty="0">
              <a:solidFill>
                <a:schemeClr val="accent3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}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ret.Add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((string)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].Value);</a:t>
            </a:r>
          </a:p>
          <a:p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}</a:t>
            </a:r>
            <a:endParaRPr lang="en-US" altLang="ja-JP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Motivation: Cloned Bug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2400" dirty="0" smtClean="0"/>
              <a:t>Similar source code fragments may have the same mistake. </a:t>
            </a:r>
            <a:r>
              <a:rPr lang="en-US" altLang="ja-JP" sz="1800" dirty="0" smtClean="0"/>
              <a:t>[Chou, 2001], [Pham, 2010], [Yue, 2017]</a:t>
            </a:r>
            <a:endParaRPr kumimoji="1" lang="en-US" altLang="ja-JP" sz="2400" dirty="0" smtClean="0"/>
          </a:p>
          <a:p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361123" y="3288458"/>
            <a:ext cx="4822935" cy="2710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for (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var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=0; 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 &lt; 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row.Cells.Count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++) </a:t>
            </a:r>
          </a:p>
          <a:p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{</a:t>
            </a:r>
          </a:p>
          <a:p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    if (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].Value == null)</a:t>
            </a:r>
          </a:p>
          <a:p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    {</a:t>
            </a:r>
          </a:p>
          <a:p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        </a:t>
            </a:r>
            <a:r>
              <a:rPr lang="en-US" altLang="ja-JP" strike="sngStrike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break</a:t>
            </a:r>
            <a:r>
              <a:rPr lang="en-US" altLang="ja-JP" strike="sngStrike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r>
              <a:rPr lang="en-US" altLang="ja-JP" strike="sngStrike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dirty="0" smtClean="0">
                <a:solidFill>
                  <a:schemeClr val="accent3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continue;</a:t>
            </a:r>
            <a:endParaRPr lang="en-US" altLang="ja-JP" dirty="0">
              <a:solidFill>
                <a:schemeClr val="accent3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    }</a:t>
            </a:r>
          </a:p>
          <a:p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ret.Add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((string)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dirty="0">
                <a:latin typeface="Verdana" panose="020B0604030504040204" pitchFamily="34" charset="0"/>
                <a:ea typeface="Verdana" panose="020B0604030504040204" pitchFamily="34" charset="0"/>
              </a:rPr>
              <a:t>].Value);</a:t>
            </a:r>
          </a:p>
          <a:p>
            <a:r>
              <a:rPr lang="en-US" altLang="ja-JP" dirty="0" smtClean="0">
                <a:latin typeface="Verdana" panose="020B0604030504040204" pitchFamily="34" charset="0"/>
                <a:ea typeface="Verdana" panose="020B0604030504040204" pitchFamily="34" charset="0"/>
              </a:rPr>
              <a:t>}</a:t>
            </a:r>
            <a:endParaRPr lang="en-US" altLang="ja-JP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93383" y="2637615"/>
            <a:ext cx="3121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An actual bug fix in a system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1328821" y="2910575"/>
            <a:ext cx="34676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(C#, Identifiers are anonymized)</a:t>
            </a:r>
            <a:endParaRPr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851148" y="2983102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Clones in th</a:t>
            </a:r>
            <a:r>
              <a:rPr lang="en-US" altLang="ja-JP" dirty="0" smtClean="0"/>
              <a:t>e system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84346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Existing Tools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4552" cy="4525963"/>
          </a:xfrm>
        </p:spPr>
        <p:txBody>
          <a:bodyPr/>
          <a:lstStyle/>
          <a:p>
            <a:r>
              <a:rPr lang="en-US" altLang="ja-JP" sz="2400" dirty="0" smtClean="0"/>
              <a:t>Cloned Buggy Code Detector [Li, 2012]</a:t>
            </a:r>
          </a:p>
          <a:p>
            <a:pPr marL="457200" lvl="1" indent="0">
              <a:buNone/>
            </a:pPr>
            <a:r>
              <a:rPr lang="en-US" altLang="ja-JP" sz="2000" dirty="0" smtClean="0"/>
              <a:t>Detect clones of a query code fragment</a:t>
            </a:r>
          </a:p>
          <a:p>
            <a:pPr marL="457200" lvl="1" indent="0">
              <a:buNone/>
            </a:pPr>
            <a:r>
              <a:rPr lang="en-US" altLang="ja-JP" sz="2000" b="1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+</a:t>
            </a:r>
            <a:r>
              <a:rPr lang="en-US" altLang="ja-JP" sz="2000" dirty="0" smtClean="0"/>
              <a:t> Designed for the cloned bug problem</a:t>
            </a:r>
          </a:p>
          <a:p>
            <a:pPr lvl="1">
              <a:buClr>
                <a:srgbClr val="FF0000"/>
              </a:buClr>
            </a:pPr>
            <a:r>
              <a:rPr lang="en-US" altLang="ja-JP" sz="2000" dirty="0" smtClean="0"/>
              <a:t>Built on program dependence analysis (i.e. Hard to support multiple languages: C/C++, C#, Java, and JavaScript)</a:t>
            </a:r>
          </a:p>
          <a:p>
            <a:endParaRPr lang="en-US" altLang="ja-JP" sz="2400" dirty="0" smtClean="0"/>
          </a:p>
          <a:p>
            <a:r>
              <a:rPr lang="en-US" altLang="ja-JP" sz="2400" dirty="0" err="1" smtClean="0"/>
              <a:t>CCFinderX</a:t>
            </a:r>
            <a:endParaRPr lang="en-US" altLang="ja-JP" sz="2400" dirty="0" smtClean="0"/>
          </a:p>
          <a:p>
            <a:pPr marL="457200" lvl="1" indent="0">
              <a:buNone/>
            </a:pPr>
            <a:r>
              <a:rPr lang="en-US" altLang="ja-JP" sz="2000" dirty="0" smtClean="0"/>
              <a:t>Detect all clones in a system</a:t>
            </a:r>
          </a:p>
          <a:p>
            <a:pPr marL="457200" lvl="1" indent="0">
              <a:buNone/>
            </a:pPr>
            <a:r>
              <a:rPr lang="en-US" altLang="ja-JP" sz="2000" b="1" dirty="0">
                <a:solidFill>
                  <a:srgbClr val="00B050"/>
                </a:solidFill>
                <a:latin typeface="Arial Black" panose="020B0A04020102020204" pitchFamily="34" charset="0"/>
              </a:rPr>
              <a:t>+</a:t>
            </a:r>
            <a:r>
              <a:rPr lang="en-US" altLang="ja-JP" sz="2000" dirty="0"/>
              <a:t> Support </a:t>
            </a:r>
            <a:r>
              <a:rPr lang="en-US" altLang="ja-JP" sz="2000" dirty="0" smtClean="0"/>
              <a:t>popular languages</a:t>
            </a:r>
          </a:p>
          <a:p>
            <a:pPr marL="457200" lvl="1" indent="0">
              <a:buNone/>
            </a:pPr>
            <a:r>
              <a:rPr lang="en-US" altLang="ja-JP" sz="2000" b="1" dirty="0">
                <a:solidFill>
                  <a:srgbClr val="00B050"/>
                </a:solidFill>
                <a:latin typeface="Arial Black" panose="020B0A04020102020204" pitchFamily="34" charset="0"/>
              </a:rPr>
              <a:t>+</a:t>
            </a:r>
            <a:r>
              <a:rPr lang="en-US" altLang="ja-JP" sz="2000" dirty="0"/>
              <a:t> Already </a:t>
            </a:r>
            <a:r>
              <a:rPr lang="en-US" altLang="ja-JP" sz="2000" dirty="0" smtClean="0"/>
              <a:t>used by project managers in the company</a:t>
            </a:r>
          </a:p>
          <a:p>
            <a:pPr lvl="1">
              <a:buClr>
                <a:srgbClr val="FF0000"/>
              </a:buClr>
            </a:pPr>
            <a:r>
              <a:rPr lang="en-US" altLang="ja-JP" sz="2000" dirty="0" smtClean="0"/>
              <a:t>Not so easy to use: Training cost for 10,000+ developers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476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Our Tool</a:t>
            </a:r>
            <a:r>
              <a:rPr lang="en-US" altLang="ja-JP" sz="3600" dirty="0"/>
              <a:t> </a:t>
            </a:r>
            <a:r>
              <a:rPr lang="en-US" altLang="ja-JP" sz="3600" dirty="0" smtClean="0"/>
              <a:t>= </a:t>
            </a:r>
            <a:r>
              <a:rPr lang="en-US" altLang="ja-JP" sz="3600" dirty="0" err="1" smtClean="0"/>
              <a:t>grep</a:t>
            </a:r>
            <a:r>
              <a:rPr lang="en-US" altLang="ja-JP" sz="3600" dirty="0" smtClean="0"/>
              <a:t>-like clone search</a:t>
            </a:r>
            <a:endParaRPr kumimoji="1" lang="ja-JP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91514" cy="1566717"/>
              </a:xfrm>
            </p:spPr>
            <p:txBody>
              <a:bodyPr/>
              <a:lstStyle/>
              <a:p>
                <a:r>
                  <a:rPr kumimoji="1" lang="en-US" altLang="ja-JP" sz="2000" dirty="0" smtClean="0"/>
                  <a:t>Normalized Compression Distance (NCD)</a:t>
                </a:r>
              </a:p>
              <a:p>
                <a:pPr lvl="1"/>
                <a:r>
                  <a:rPr lang="en-US" altLang="ja-JP" sz="1600" dirty="0" smtClean="0"/>
                  <a:t>Used for plagiarism detection</a:t>
                </a:r>
                <a:r>
                  <a:rPr lang="en-US" altLang="ja-JP" sz="1200" dirty="0" smtClean="0"/>
                  <a:t> </a:t>
                </a:r>
                <a:r>
                  <a:rPr lang="en-US" altLang="ja-JP" sz="1600" dirty="0" smtClean="0"/>
                  <a:t>and clone detection</a:t>
                </a:r>
                <a:endParaRPr kumimoji="1" lang="en-US" altLang="ja-JP" sz="1600" dirty="0" smtClean="0"/>
              </a:p>
              <a:p>
                <a:r>
                  <a:rPr kumimoji="1" lang="en-US" altLang="ja-JP" sz="2000" dirty="0" smtClean="0"/>
                  <a:t>Report if the distance </a:t>
                </a:r>
                <a:r>
                  <a:rPr lang="en-US" altLang="ja-JP" sz="2000" dirty="0"/>
                  <a:t> </a:t>
                </a:r>
                <a14:m>
                  <m:oMath xmlns:m="http://schemas.openxmlformats.org/officeDocument/2006/math">
                    <m:r>
                      <a:rPr lang="en-US" altLang="ja-JP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ja-JP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𝑡h</m:t>
                    </m:r>
                  </m:oMath>
                </a14:m>
                <a:r>
                  <a:rPr lang="en-US" altLang="ja-JP" sz="2000" dirty="0" smtClean="0">
                    <a:ea typeface="Cambria Math" panose="02040503050406030204" pitchFamily="18" charset="0"/>
                  </a:rPr>
                  <a:t>  </a:t>
                </a:r>
                <a:r>
                  <a:rPr lang="en-US" altLang="ja-JP" sz="1800" dirty="0" smtClean="0">
                    <a:ea typeface="Cambria Math" panose="02040503050406030204" pitchFamily="18" charset="0"/>
                  </a:rPr>
                  <a:t>(Closest one if overlapping)</a:t>
                </a:r>
                <a:endParaRPr lang="en-US" altLang="ja-JP" sz="1800" dirty="0">
                  <a:ea typeface="Cambria Math" panose="02040503050406030204" pitchFamily="18" charset="0"/>
                </a:endParaRPr>
              </a:p>
              <a:p>
                <a:pPr lvl="1"/>
                <a:r>
                  <a:rPr lang="en-US" altLang="ja-JP" sz="1600" dirty="0" smtClean="0">
                    <a:ea typeface="Cambria Math" panose="02040503050406030204" pitchFamily="18" charset="0"/>
                  </a:rPr>
                  <a:t>Sorted by the distance</a:t>
                </a:r>
                <a:endParaRPr lang="en-US" altLang="ja-JP" sz="1800" dirty="0">
                  <a:ea typeface="Cambria Math" panose="02040503050406030204" pitchFamily="18" charset="0"/>
                </a:endParaRPr>
              </a:p>
              <a:p>
                <a:endParaRPr kumimoji="1" lang="en-US" altLang="ja-JP" sz="2000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91514" cy="1566717"/>
              </a:xfrm>
              <a:blipFill>
                <a:blip r:embed="rId3"/>
                <a:stretch>
                  <a:fillRect l="-956" t="-428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 dirty="0"/>
          </a:p>
        </p:txBody>
      </p:sp>
      <p:sp>
        <p:nvSpPr>
          <p:cNvPr id="5" name="正方形/長方形 4"/>
          <p:cNvSpPr/>
          <p:nvPr/>
        </p:nvSpPr>
        <p:spPr>
          <a:xfrm>
            <a:off x="638736" y="3804995"/>
            <a:ext cx="2877671" cy="14818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for (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var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=0;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&lt;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row.Cells.Count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++) </a:t>
            </a:r>
          </a:p>
          <a:p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{</a:t>
            </a:r>
          </a:p>
          <a:p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   if (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].Value == null)</a:t>
            </a:r>
          </a:p>
          <a:p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   {</a:t>
            </a:r>
          </a:p>
          <a:p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       </a:t>
            </a:r>
            <a:r>
              <a:rPr lang="en-US" altLang="ja-JP" sz="105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break</a:t>
            </a:r>
            <a:r>
              <a:rPr lang="en-US" altLang="ja-JP" sz="105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endParaRPr lang="en-US" altLang="ja-JP" sz="1050" dirty="0">
              <a:solidFill>
                <a:schemeClr val="accent3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   }</a:t>
            </a:r>
          </a:p>
          <a:p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ret.Add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((string)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].Value);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}</a:t>
            </a:r>
            <a:endParaRPr lang="en-US" altLang="ja-JP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8224" y="3420667"/>
            <a:ext cx="7441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Query</a:t>
            </a:r>
            <a:endParaRPr kumimoji="1" lang="ja-JP" altLang="en-US" sz="1600" dirty="0"/>
          </a:p>
        </p:txBody>
      </p:sp>
      <p:sp>
        <p:nvSpPr>
          <p:cNvPr id="7" name="正方形/長方形 6"/>
          <p:cNvSpPr/>
          <p:nvPr/>
        </p:nvSpPr>
        <p:spPr>
          <a:xfrm>
            <a:off x="4615029" y="3470381"/>
            <a:ext cx="4250672" cy="28071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void save()</a:t>
            </a:r>
            <a:endParaRPr lang="en-US" altLang="ja-JP" sz="105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{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List&lt;string&gt; </a:t>
            </a:r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ret 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= new List&lt;string&gt;();</a:t>
            </a:r>
            <a:endParaRPr lang="en-US" altLang="ja-JP" sz="105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for 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var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=0;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&lt;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row.Cells.Count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++) 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{</a:t>
            </a:r>
            <a:endParaRPr lang="en-US" altLang="ja-JP" sz="105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 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if (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].Value == null)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 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{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     </a:t>
            </a:r>
            <a:r>
              <a:rPr lang="en-US" altLang="ja-JP" sz="105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break</a:t>
            </a:r>
            <a:r>
              <a:rPr lang="en-US" altLang="ja-JP" sz="105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endParaRPr lang="en-US" altLang="ja-JP" sz="1050" dirty="0">
              <a:solidFill>
                <a:schemeClr val="accent3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 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}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ret.Add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((string)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].Value);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}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TextWriter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tw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 = new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StreamWriter</a:t>
            </a:r>
            <a:r>
              <a:rPr lang="en-US" altLang="ja-JP" sz="1050" dirty="0">
                <a:latin typeface="Verdana" panose="020B0604030504040204" pitchFamily="34" charset="0"/>
                <a:ea typeface="Verdana" panose="020B0604030504040204" pitchFamily="34" charset="0"/>
              </a:rPr>
              <a:t>("SavedLists.txt");</a:t>
            </a:r>
          </a:p>
          <a:p>
            <a:endParaRPr lang="en-US" altLang="ja-JP" sz="105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</a:t>
            </a:r>
            <a:r>
              <a:rPr lang="en-US" altLang="ja-JP" sz="105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tw.WriteLine</a:t>
            </a:r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(ret);</a:t>
            </a:r>
            <a:endParaRPr lang="en-US" altLang="ja-JP" sz="105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</a:t>
            </a:r>
            <a:r>
              <a:rPr lang="en-US" altLang="ja-JP" sz="1050" dirty="0" err="1">
                <a:latin typeface="Verdana" panose="020B0604030504040204" pitchFamily="34" charset="0"/>
                <a:ea typeface="Verdana" panose="020B0604030504040204" pitchFamily="34" charset="0"/>
              </a:rPr>
              <a:t>tw.Close</a:t>
            </a:r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();</a:t>
            </a:r>
          </a:p>
          <a:p>
            <a:r>
              <a:rPr lang="en-US" altLang="ja-JP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  }</a:t>
            </a:r>
            <a:endParaRPr lang="en-US" altLang="ja-JP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98233" y="3123257"/>
            <a:ext cx="1322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Source Files</a:t>
            </a:r>
            <a:endParaRPr kumimoji="1" lang="ja-JP" altLang="en-US" sz="1600" dirty="0"/>
          </a:p>
        </p:txBody>
      </p:sp>
      <p:sp>
        <p:nvSpPr>
          <p:cNvPr id="12" name="正方形/長方形 11"/>
          <p:cNvSpPr/>
          <p:nvPr/>
        </p:nvSpPr>
        <p:spPr>
          <a:xfrm>
            <a:off x="4768177" y="3571713"/>
            <a:ext cx="3888000" cy="100852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矢印コネクタ 13"/>
          <p:cNvCxnSpPr>
            <a:endCxn id="12" idx="1"/>
          </p:cNvCxnSpPr>
          <p:nvPr/>
        </p:nvCxnSpPr>
        <p:spPr>
          <a:xfrm flipV="1">
            <a:off x="3516407" y="4075978"/>
            <a:ext cx="1251770" cy="405275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4768177" y="3795433"/>
            <a:ext cx="3888000" cy="110787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>
            <a:endCxn id="15" idx="1"/>
          </p:cNvCxnSpPr>
          <p:nvPr/>
        </p:nvCxnSpPr>
        <p:spPr>
          <a:xfrm flipV="1">
            <a:off x="3516407" y="4349372"/>
            <a:ext cx="1251770" cy="141117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>
            <a:endCxn id="21" idx="1"/>
          </p:cNvCxnSpPr>
          <p:nvPr/>
        </p:nvCxnSpPr>
        <p:spPr>
          <a:xfrm>
            <a:off x="3516407" y="4472017"/>
            <a:ext cx="1251770" cy="22937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4768177" y="3922030"/>
            <a:ext cx="3888000" cy="114584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4768177" y="4108907"/>
            <a:ext cx="3888000" cy="126995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矢印コネクタ 25"/>
          <p:cNvCxnSpPr>
            <a:endCxn id="23" idx="1"/>
          </p:cNvCxnSpPr>
          <p:nvPr/>
        </p:nvCxnSpPr>
        <p:spPr>
          <a:xfrm>
            <a:off x="3516407" y="4490489"/>
            <a:ext cx="1251770" cy="25339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4768177" y="5219338"/>
            <a:ext cx="3888000" cy="96289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矢印コネクタ 30"/>
          <p:cNvCxnSpPr>
            <a:endCxn id="30" idx="1"/>
          </p:cNvCxnSpPr>
          <p:nvPr/>
        </p:nvCxnSpPr>
        <p:spPr>
          <a:xfrm>
            <a:off x="3516407" y="4608693"/>
            <a:ext cx="1251770" cy="1092094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4783013" y="4108907"/>
            <a:ext cx="3873164" cy="1269959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669555" y="3877611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d=0.5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669555" y="4520014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d=0.7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669555" y="4030011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d=0.4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669555" y="4200869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d=0.3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669555" y="4255731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d=0.1</a:t>
            </a:r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>
            <a:off x="3516407" y="4541665"/>
            <a:ext cx="1251770" cy="25339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882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5" grpId="0" animBg="1"/>
      <p:bldP spid="15" grpId="1" animBg="1"/>
      <p:bldP spid="21" grpId="0" animBg="1"/>
      <p:bldP spid="21" grpId="1" animBg="1"/>
      <p:bldP spid="23" grpId="0" animBg="1"/>
      <p:bldP spid="23" grpId="1" animBg="1"/>
      <p:bldP spid="30" grpId="0" animBg="1"/>
      <p:bldP spid="30" grpId="1" animBg="1"/>
      <p:bldP spid="54" grpId="0" animBg="1"/>
      <p:bldP spid="8" grpId="0"/>
      <p:bldP spid="8" grpId="1"/>
      <p:bldP spid="22" grpId="0"/>
      <p:bldP spid="22" grpId="1"/>
      <p:bldP spid="24" grpId="0"/>
      <p:bldP spid="24" grpId="1"/>
      <p:bldP spid="25" grpId="0"/>
      <p:bldP spid="25" grpId="1"/>
      <p:bldP spid="27" grpId="0"/>
      <p:bldP spid="27" grpId="1"/>
      <p:bldP spid="27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85094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ja-JP" sz="2400" dirty="0" smtClean="0"/>
              <a:t>Benchmark-based Evaluation with OSS</a:t>
            </a:r>
          </a:p>
          <a:p>
            <a:pPr lvl="1"/>
            <a:r>
              <a:rPr lang="en-US" altLang="ja-JP" sz="2000" dirty="0" smtClean="0"/>
              <a:t>Actual fix of cloned bugs in </a:t>
            </a:r>
            <a:r>
              <a:rPr lang="en-US" altLang="ja-JP" sz="2000" dirty="0"/>
              <a:t>OSS [Li, 2012</a:t>
            </a:r>
            <a:r>
              <a:rPr lang="en-US" altLang="ja-JP" sz="2000" dirty="0" smtClean="0"/>
              <a:t>]</a:t>
            </a:r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pPr lvl="1"/>
            <a:endParaRPr lang="en-US" altLang="ja-JP" sz="2000" dirty="0" smtClean="0"/>
          </a:p>
          <a:p>
            <a:pPr lvl="1"/>
            <a:r>
              <a:rPr lang="en-US" altLang="ja-JP" sz="2000" dirty="0" smtClean="0"/>
              <a:t>Baselines</a:t>
            </a:r>
            <a:endParaRPr lang="en-US" altLang="ja-JP" sz="2000" dirty="0"/>
          </a:p>
          <a:p>
            <a:pPr lvl="2"/>
            <a:r>
              <a:rPr lang="en-US" altLang="ja-JP" sz="1600" dirty="0"/>
              <a:t>Textual similarity: Normalized </a:t>
            </a:r>
            <a:r>
              <a:rPr lang="en-US" altLang="ja-JP" sz="1600" dirty="0" err="1"/>
              <a:t>Levenshtein</a:t>
            </a:r>
            <a:r>
              <a:rPr lang="en-US" altLang="ja-JP" sz="1600" dirty="0"/>
              <a:t> Distance on tokens</a:t>
            </a:r>
          </a:p>
          <a:p>
            <a:pPr lvl="2"/>
            <a:r>
              <a:rPr lang="en-US" altLang="ja-JP" sz="1600" dirty="0"/>
              <a:t>Code clone detection tools: </a:t>
            </a:r>
            <a:r>
              <a:rPr lang="en-US" altLang="ja-JP" sz="1600" dirty="0" err="1"/>
              <a:t>CCFinderX</a:t>
            </a:r>
            <a:r>
              <a:rPr lang="en-US" altLang="ja-JP" sz="1600" dirty="0"/>
              <a:t> and </a:t>
            </a:r>
            <a:r>
              <a:rPr lang="en-US" altLang="ja-JP" sz="1600" dirty="0" smtClean="0"/>
              <a:t>NiCad</a:t>
            </a:r>
            <a:endParaRPr lang="en-US" altLang="ja-JP" sz="2400" dirty="0"/>
          </a:p>
          <a:p>
            <a:pPr marL="457200" indent="-457200">
              <a:buFont typeface="+mj-lt"/>
              <a:buAutoNum type="arabicPeriod" startAt="2"/>
            </a:pPr>
            <a:r>
              <a:rPr lang="en-US" altLang="ja-JP" sz="2400" dirty="0" smtClean="0"/>
              <a:t>Example-based Evaluation in the company</a:t>
            </a:r>
          </a:p>
          <a:p>
            <a:pPr lvl="1"/>
            <a:r>
              <a:rPr lang="en-US" altLang="ja-JP" sz="2000" dirty="0" smtClean="0"/>
              <a:t>Two actual bug fix</a:t>
            </a:r>
          </a:p>
          <a:p>
            <a:pPr marL="0" indent="0">
              <a:buNone/>
            </a:pP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901502"/>
              </p:ext>
            </p:extLst>
          </p:nvPr>
        </p:nvGraphicFramePr>
        <p:xfrm>
          <a:off x="1411293" y="2422525"/>
          <a:ext cx="71538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0767">
                  <a:extLst>
                    <a:ext uri="{9D8B030D-6E8A-4147-A177-3AD203B41FA5}">
                      <a16:colId xmlns:a16="http://schemas.microsoft.com/office/drawing/2014/main" val="3163426690"/>
                    </a:ext>
                  </a:extLst>
                </a:gridCol>
                <a:gridCol w="1159276">
                  <a:extLst>
                    <a:ext uri="{9D8B030D-6E8A-4147-A177-3AD203B41FA5}">
                      <a16:colId xmlns:a16="http://schemas.microsoft.com/office/drawing/2014/main" val="577962937"/>
                    </a:ext>
                  </a:extLst>
                </a:gridCol>
                <a:gridCol w="877981">
                  <a:extLst>
                    <a:ext uri="{9D8B030D-6E8A-4147-A177-3AD203B41FA5}">
                      <a16:colId xmlns:a16="http://schemas.microsoft.com/office/drawing/2014/main" val="1152855054"/>
                    </a:ext>
                  </a:extLst>
                </a:gridCol>
                <a:gridCol w="1843564">
                  <a:extLst>
                    <a:ext uri="{9D8B030D-6E8A-4147-A177-3AD203B41FA5}">
                      <a16:colId xmlns:a16="http://schemas.microsoft.com/office/drawing/2014/main" val="911443458"/>
                    </a:ext>
                  </a:extLst>
                </a:gridCol>
                <a:gridCol w="1842248">
                  <a:extLst>
                    <a:ext uri="{9D8B030D-6E8A-4147-A177-3AD203B41FA5}">
                      <a16:colId xmlns:a16="http://schemas.microsoft.com/office/drawing/2014/main" val="3147975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Projects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#Queries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#Bugs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Median #Files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Median</a:t>
                      </a:r>
                      <a:r>
                        <a:rPr kumimoji="1" lang="en-US" altLang="ja-JP" baseline="0" dirty="0" smtClean="0"/>
                        <a:t> #LOC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286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PostgreSQL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1,058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277,959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274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Git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67,028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7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Linux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22,181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6,931,715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828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53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81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792,432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>
                          <a:solidFill>
                            <a:schemeClr val="tx1"/>
                          </a:solidFill>
                        </a:rPr>
                        <a:t>241,074,652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8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9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86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Accuracy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02672" y="4242256"/>
            <a:ext cx="8079110" cy="1613938"/>
          </a:xfrm>
        </p:spPr>
        <p:txBody>
          <a:bodyPr/>
          <a:lstStyle/>
          <a:p>
            <a:r>
              <a:rPr lang="en-US" altLang="ja-JP" sz="2000" dirty="0" smtClean="0"/>
              <a:t>Our tool identified all the clones of bugs</a:t>
            </a:r>
          </a:p>
          <a:p>
            <a:pPr lvl="1"/>
            <a:r>
              <a:rPr kumimoji="1" lang="en-US" altLang="ja-JP" sz="1800" dirty="0" smtClean="0"/>
              <a:t>A corner case exists for Normalized </a:t>
            </a:r>
            <a:r>
              <a:rPr kumimoji="1" lang="en-US" altLang="ja-JP" sz="1800" dirty="0" err="1" smtClean="0"/>
              <a:t>Levenshtein</a:t>
            </a:r>
            <a:r>
              <a:rPr kumimoji="1" lang="en-US" altLang="ja-JP" sz="1800" dirty="0" smtClean="0"/>
              <a:t> Distance</a:t>
            </a:r>
          </a:p>
          <a:p>
            <a:pPr lvl="1"/>
            <a:r>
              <a:rPr lang="en-US" altLang="ja-JP" sz="1800" dirty="0" smtClean="0"/>
              <a:t>The clone detection tools are highly precise, but their recall is limited</a:t>
            </a:r>
          </a:p>
          <a:p>
            <a:pPr lvl="1"/>
            <a:endParaRPr kumimoji="1" lang="en-US" altLang="ja-JP" sz="1800" dirty="0"/>
          </a:p>
          <a:p>
            <a:endParaRPr lang="en-US" altLang="ja-JP" sz="2000" dirty="0" smtClean="0"/>
          </a:p>
          <a:p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244562"/>
              </p:ext>
            </p:extLst>
          </p:nvPr>
        </p:nvGraphicFramePr>
        <p:xfrm>
          <a:off x="606051" y="1809020"/>
          <a:ext cx="8069637" cy="211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853">
                  <a:extLst>
                    <a:ext uri="{9D8B030D-6E8A-4147-A177-3AD203B41FA5}">
                      <a16:colId xmlns:a16="http://schemas.microsoft.com/office/drawing/2014/main" val="454696759"/>
                    </a:ext>
                  </a:extLst>
                </a:gridCol>
                <a:gridCol w="1055506">
                  <a:extLst>
                    <a:ext uri="{9D8B030D-6E8A-4147-A177-3AD203B41FA5}">
                      <a16:colId xmlns:a16="http://schemas.microsoft.com/office/drawing/2014/main" val="4236702678"/>
                    </a:ext>
                  </a:extLst>
                </a:gridCol>
                <a:gridCol w="1387428">
                  <a:extLst>
                    <a:ext uri="{9D8B030D-6E8A-4147-A177-3AD203B41FA5}">
                      <a16:colId xmlns:a16="http://schemas.microsoft.com/office/drawing/2014/main" val="3511825336"/>
                    </a:ext>
                  </a:extLst>
                </a:gridCol>
                <a:gridCol w="1134512">
                  <a:extLst>
                    <a:ext uri="{9D8B030D-6E8A-4147-A177-3AD203B41FA5}">
                      <a16:colId xmlns:a16="http://schemas.microsoft.com/office/drawing/2014/main" val="1610656002"/>
                    </a:ext>
                  </a:extLst>
                </a:gridCol>
                <a:gridCol w="962338">
                  <a:extLst>
                    <a:ext uri="{9D8B030D-6E8A-4147-A177-3AD203B41FA5}">
                      <a16:colId xmlns:a16="http://schemas.microsoft.com/office/drawing/2014/main" val="21000651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Configuration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#Report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Precision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Recall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MAP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078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NCD (Our tool, </a:t>
                      </a:r>
                      <a:r>
                        <a:rPr kumimoji="1" lang="en-US" altLang="ja-JP" dirty="0" err="1" smtClean="0"/>
                        <a:t>th</a:t>
                      </a:r>
                      <a:r>
                        <a:rPr kumimoji="1" lang="en-US" altLang="ja-JP" dirty="0" smtClean="0"/>
                        <a:t>=0.5)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8,107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0.010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1.000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0.741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095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Normalized </a:t>
                      </a:r>
                      <a:r>
                        <a:rPr kumimoji="1" lang="en-US" altLang="ja-JP" dirty="0" err="1" smtClean="0"/>
                        <a:t>Levenshtein</a:t>
                      </a:r>
                      <a:r>
                        <a:rPr kumimoji="1" lang="en-US" altLang="ja-JP" baseline="0" dirty="0" smtClean="0"/>
                        <a:t> Distance</a:t>
                      </a:r>
                    </a:p>
                    <a:p>
                      <a:r>
                        <a:rPr kumimoji="1" lang="en-US" altLang="ja-JP" baseline="0" dirty="0" smtClean="0"/>
                        <a:t>(</a:t>
                      </a:r>
                      <a:r>
                        <a:rPr kumimoji="1" lang="en-US" altLang="ja-JP" baseline="0" dirty="0" err="1" smtClean="0"/>
                        <a:t>th</a:t>
                      </a:r>
                      <a:r>
                        <a:rPr kumimoji="1" lang="en-US" altLang="ja-JP" baseline="0" dirty="0" smtClean="0"/>
                        <a:t> = 0.5)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712,087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&lt;0.001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0.988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smtClean="0"/>
                        <a:t>0.742</a:t>
                      </a:r>
                      <a:endParaRPr kumimoji="1" lang="ja-JP" alt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305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CCFinderX</a:t>
                      </a:r>
                      <a:r>
                        <a:rPr kumimoji="1" lang="en-US" altLang="ja-JP" dirty="0" smtClean="0"/>
                        <a:t> (50 tokens)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0.629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0.728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N/A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876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NiCad </a:t>
                      </a:r>
                      <a:r>
                        <a:rPr kumimoji="1" lang="en-US" altLang="ja-JP" baseline="0" dirty="0" smtClean="0"/>
                        <a:t>(Block, 3 lines)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0.632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0.3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N/A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327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28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Runtime Performance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20995" y="4699586"/>
            <a:ext cx="8229600" cy="1392870"/>
          </a:xfrm>
        </p:spPr>
        <p:txBody>
          <a:bodyPr/>
          <a:lstStyle/>
          <a:p>
            <a:r>
              <a:rPr lang="en-US" altLang="ja-JP" sz="2400" dirty="0" smtClean="0"/>
              <a:t>Single-threaded, on Intel </a:t>
            </a:r>
            <a:r>
              <a:rPr lang="en-US" altLang="ja-JP" sz="2400" dirty="0"/>
              <a:t>Xeon </a:t>
            </a:r>
            <a:r>
              <a:rPr lang="en-US" altLang="ja-JP" sz="2400" dirty="0" smtClean="0"/>
              <a:t>2.60GHz and SSD</a:t>
            </a:r>
          </a:p>
          <a:p>
            <a:r>
              <a:rPr lang="en-US" altLang="ja-JP" sz="2400" dirty="0" smtClean="0"/>
              <a:t>Practical performance</a:t>
            </a:r>
            <a:endParaRPr lang="en-US" altLang="ja-JP" sz="2000" dirty="0" smtClean="0"/>
          </a:p>
          <a:p>
            <a:pPr lvl="1"/>
            <a:r>
              <a:rPr lang="en-US" altLang="ja-JP" sz="2000" dirty="0" smtClean="0"/>
              <a:t>“20 minutes for 6 million LOC”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is acceptable for managers</a:t>
            </a:r>
          </a:p>
          <a:p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085350"/>
              </p:ext>
            </p:extLst>
          </p:nvPr>
        </p:nvGraphicFramePr>
        <p:xfrm>
          <a:off x="620228" y="1726612"/>
          <a:ext cx="81410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7735">
                  <a:extLst>
                    <a:ext uri="{9D8B030D-6E8A-4147-A177-3AD203B41FA5}">
                      <a16:colId xmlns:a16="http://schemas.microsoft.com/office/drawing/2014/main" val="4057968525"/>
                    </a:ext>
                  </a:extLst>
                </a:gridCol>
                <a:gridCol w="1190846">
                  <a:extLst>
                    <a:ext uri="{9D8B030D-6E8A-4147-A177-3AD203B41FA5}">
                      <a16:colId xmlns:a16="http://schemas.microsoft.com/office/drawing/2014/main" val="1578265659"/>
                    </a:ext>
                  </a:extLst>
                </a:gridCol>
                <a:gridCol w="1041991">
                  <a:extLst>
                    <a:ext uri="{9D8B030D-6E8A-4147-A177-3AD203B41FA5}">
                      <a16:colId xmlns:a16="http://schemas.microsoft.com/office/drawing/2014/main" val="3130604383"/>
                    </a:ext>
                  </a:extLst>
                </a:gridCol>
                <a:gridCol w="999460">
                  <a:extLst>
                    <a:ext uri="{9D8B030D-6E8A-4147-A177-3AD203B41FA5}">
                      <a16:colId xmlns:a16="http://schemas.microsoft.com/office/drawing/2014/main" val="3193857456"/>
                    </a:ext>
                  </a:extLst>
                </a:gridCol>
                <a:gridCol w="1360968">
                  <a:extLst>
                    <a:ext uri="{9D8B030D-6E8A-4147-A177-3AD203B41FA5}">
                      <a16:colId xmlns:a16="http://schemas.microsoft.com/office/drawing/2014/main" val="126333296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Configuration</a:t>
                      </a:r>
                      <a:endParaRPr kumimoji="1" lang="ja-JP" alt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ja-JP" dirty="0" smtClean="0"/>
                        <a:t>Median Time per Query (sec.)</a:t>
                      </a:r>
                      <a:endParaRPr lang="ja-JP" altLang="en-US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Total</a:t>
                      </a:r>
                      <a:r>
                        <a:rPr kumimoji="1" lang="en-US" altLang="ja-JP" baseline="0" dirty="0" smtClean="0"/>
                        <a:t> Time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5751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 smtClean="0">
                          <a:solidFill>
                            <a:schemeClr val="bg1"/>
                          </a:solidFill>
                        </a:rPr>
                        <a:t>Postgres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 smtClean="0">
                          <a:solidFill>
                            <a:schemeClr val="bg1"/>
                          </a:solidFill>
                        </a:rPr>
                        <a:t>Git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smtClean="0">
                          <a:solidFill>
                            <a:schemeClr val="bg1"/>
                          </a:solidFill>
                        </a:rPr>
                        <a:t>Linux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31B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651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NCD (Our tool, </a:t>
                      </a:r>
                      <a:r>
                        <a:rPr kumimoji="1" lang="en-US" altLang="ja-JP" dirty="0" err="1" smtClean="0"/>
                        <a:t>th</a:t>
                      </a:r>
                      <a:r>
                        <a:rPr kumimoji="1" lang="en-US" altLang="ja-JP" dirty="0" smtClean="0"/>
                        <a:t>=0.5)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48</a:t>
                      </a:r>
                      <a:endParaRPr kumimoji="1" lang="ja-JP" altLang="en-US" b="1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7</a:t>
                      </a:r>
                      <a:endParaRPr kumimoji="1" lang="ja-JP" altLang="en-US" b="1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1,130</a:t>
                      </a:r>
                      <a:r>
                        <a:rPr kumimoji="1" lang="ja-JP" altLang="en-US" b="1" dirty="0" smtClean="0"/>
                        <a:t>　</a:t>
                      </a:r>
                      <a:endParaRPr kumimoji="1" lang="ja-JP" altLang="en-US" b="1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 12h 26min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Normalized </a:t>
                      </a:r>
                      <a:r>
                        <a:rPr kumimoji="1" lang="en-US" altLang="ja-JP" dirty="0" err="1" smtClean="0"/>
                        <a:t>Levenshtein</a:t>
                      </a:r>
                      <a:r>
                        <a:rPr kumimoji="1" lang="en-US" altLang="ja-JP" baseline="0" dirty="0" smtClean="0"/>
                        <a:t> Distance</a:t>
                      </a:r>
                    </a:p>
                    <a:p>
                      <a:r>
                        <a:rPr kumimoji="1" lang="en-US" altLang="ja-JP" baseline="0" dirty="0" smtClean="0"/>
                        <a:t>(</a:t>
                      </a:r>
                      <a:r>
                        <a:rPr kumimoji="1" lang="en-US" altLang="ja-JP" baseline="0" dirty="0" err="1" smtClean="0"/>
                        <a:t>th</a:t>
                      </a:r>
                      <a:r>
                        <a:rPr kumimoji="1" lang="en-US" altLang="ja-JP" baseline="0" dirty="0" smtClean="0"/>
                        <a:t> = 0.5)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  2h 45min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07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CCFinderX</a:t>
                      </a:r>
                      <a:r>
                        <a:rPr kumimoji="1" lang="en-US" altLang="ja-JP" dirty="0" smtClean="0"/>
                        <a:t> (50 tokens)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2,234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 21h 30min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461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NiCad </a:t>
                      </a:r>
                      <a:r>
                        <a:rPr kumimoji="1" lang="en-US" altLang="ja-JP" baseline="0" dirty="0" smtClean="0"/>
                        <a:t>(Block, 3 lines)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2,498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 24h 53min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370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51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Example-based Evaluation </a:t>
            </a:r>
            <a:br>
              <a:rPr kumimoji="1" lang="en-US" altLang="ja-JP" sz="3600" dirty="0" smtClean="0"/>
            </a:br>
            <a:r>
              <a:rPr kumimoji="1" lang="en-US" altLang="ja-JP" sz="3600" dirty="0" smtClean="0"/>
              <a:t>in the Company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7" name="正方形/長方形 6"/>
          <p:cNvSpPr/>
          <p:nvPr/>
        </p:nvSpPr>
        <p:spPr>
          <a:xfrm>
            <a:off x="609438" y="1944536"/>
            <a:ext cx="3813700" cy="16562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for (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var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=0;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&lt;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row.Cells.Count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++) 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{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if (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].Value == null)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{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    </a:t>
            </a:r>
            <a:r>
              <a:rPr lang="en-US" altLang="ja-JP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break</a:t>
            </a:r>
            <a:r>
              <a:rPr lang="en-US" altLang="ja-JP" sz="1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endParaRPr lang="en-US" altLang="ja-JP" sz="1200" dirty="0">
              <a:solidFill>
                <a:schemeClr val="accent3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}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ret.Add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((string)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row.Cells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[</a:t>
            </a:r>
            <a:r>
              <a:rPr lang="en-US" altLang="ja-JP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].Value);</a:t>
            </a:r>
          </a:p>
          <a:p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}</a:t>
            </a:r>
            <a:endParaRPr lang="en-US" altLang="ja-JP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 bwMode="auto">
          <a:xfrm>
            <a:off x="998085" y="4483094"/>
            <a:ext cx="8015286" cy="16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kumimoji="1" sz="28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24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kumimoji="1" sz="20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umimoji="1" sz="18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kumimoji="1" sz="1800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ja-JP" sz="2000" kern="0" dirty="0" smtClean="0"/>
              <a:t>Reported 13 clones for two bugs in total</a:t>
            </a:r>
          </a:p>
          <a:p>
            <a:r>
              <a:rPr lang="en-US" altLang="ja-JP" sz="2000" kern="0" dirty="0" smtClean="0"/>
              <a:t>The buggy clones are the most similar to the queries</a:t>
            </a:r>
          </a:p>
          <a:p>
            <a:pPr marL="0" indent="0">
              <a:buNone/>
            </a:pPr>
            <a:r>
              <a:rPr lang="en-US" altLang="ja-JP" sz="1600" kern="0" dirty="0"/>
              <a:t> </a:t>
            </a:r>
            <a:r>
              <a:rPr lang="en-US" altLang="ja-JP" sz="1600" kern="0" dirty="0" smtClean="0"/>
              <a:t>     (More details are included in our paper)</a:t>
            </a:r>
          </a:p>
          <a:p>
            <a:endParaRPr lang="en-US" altLang="ja-JP" sz="2000" kern="0" dirty="0"/>
          </a:p>
          <a:p>
            <a:pPr marL="0" indent="0">
              <a:buNone/>
            </a:pPr>
            <a:endParaRPr lang="en-US" altLang="ja-JP" sz="2400" kern="0" dirty="0"/>
          </a:p>
        </p:txBody>
      </p:sp>
      <p:sp>
        <p:nvSpPr>
          <p:cNvPr id="11" name="正方形/長方形 10"/>
          <p:cNvSpPr/>
          <p:nvPr/>
        </p:nvSpPr>
        <p:spPr>
          <a:xfrm>
            <a:off x="4798146" y="1941655"/>
            <a:ext cx="3813701" cy="19195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if ((*list) -&gt; count &gt; 0) {</a:t>
            </a:r>
          </a:p>
          <a:p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en-US" altLang="ja-JP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iCount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= (*list)-&gt;count – 1;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for (; </a:t>
            </a:r>
            <a:r>
              <a:rPr lang="en-US" altLang="ja-JP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iCount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&gt;= 0; </a:t>
            </a:r>
            <a:r>
              <a:rPr lang="en-US" altLang="ja-JP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iCount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--) {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if ((*list)-&gt;Filename)[</a:t>
            </a:r>
            <a:r>
              <a:rPr lang="en-US" altLang="ja-JP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iCount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] != NULL) {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    free((*list)-&gt;filename[</a:t>
            </a:r>
            <a:r>
              <a:rPr lang="en-US" altLang="ja-JP" sz="1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iCount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]);</a:t>
            </a:r>
          </a:p>
          <a:p>
            <a:r>
              <a:rPr lang="en-US" altLang="ja-JP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   }</a:t>
            </a:r>
          </a:p>
          <a:p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}</a:t>
            </a:r>
          </a:p>
          <a:p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   </a:t>
            </a:r>
            <a:r>
              <a:rPr lang="en-US" altLang="ja-JP" sz="1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free(*list</a:t>
            </a:r>
            <a:r>
              <a:rPr lang="en-US" altLang="ja-JP" sz="1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);</a:t>
            </a:r>
          </a:p>
          <a:p>
            <a:r>
              <a:rPr lang="en-US" altLang="ja-JP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}</a:t>
            </a:r>
            <a:endParaRPr lang="en-US" altLang="ja-JP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94767" y="1612044"/>
            <a:ext cx="284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Memory leak (Visual C++)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09438" y="1612044"/>
            <a:ext cx="3724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Incorrect loop implementation (C#)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94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1773" y="274638"/>
            <a:ext cx="8624205" cy="1143000"/>
          </a:xfrm>
        </p:spPr>
        <p:txBody>
          <a:bodyPr/>
          <a:lstStyle/>
          <a:p>
            <a:r>
              <a:rPr lang="en-US" altLang="ja-JP" sz="3200" dirty="0" smtClean="0"/>
              <a:t>Lessons Learned: Important things for end users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417859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Usability</a:t>
            </a:r>
          </a:p>
          <a:p>
            <a:pPr lvl="1"/>
            <a:r>
              <a:rPr lang="en-US" altLang="ja-JP" dirty="0" smtClean="0"/>
              <a:t>Simple CLI &amp; GUI</a:t>
            </a:r>
          </a:p>
          <a:p>
            <a:pPr lvl="1"/>
            <a:r>
              <a:rPr lang="en-US" altLang="ja-JP" dirty="0" smtClean="0"/>
              <a:t>Potential users can try it by themselves</a:t>
            </a:r>
          </a:p>
          <a:p>
            <a:pPr lvl="2"/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Actual examples in the company, not in OSS</a:t>
            </a:r>
          </a:p>
          <a:p>
            <a:pPr lvl="1"/>
            <a:r>
              <a:rPr lang="en-US" altLang="ja-JP" dirty="0" smtClean="0"/>
              <a:t>Most of potential end users asked this first</a:t>
            </a:r>
          </a:p>
          <a:p>
            <a:pPr lvl="2"/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Source code availability of the tool</a:t>
            </a:r>
          </a:p>
          <a:p>
            <a:pPr lvl="1"/>
            <a:r>
              <a:rPr lang="en-US" altLang="ja-JP" dirty="0" smtClean="0"/>
              <a:t>It must be verifiable for security</a:t>
            </a:r>
          </a:p>
          <a:p>
            <a:pPr marL="914400" lvl="1" indent="-514350">
              <a:buFont typeface="+mj-lt"/>
              <a:buAutoNum type="arabicPeriod"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756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ウェーブ改">
      <a:dk1>
        <a:srgbClr val="0C0C0C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ユーザー定義 3">
      <a:majorFont>
        <a:latin typeface="Segoe UI Semilight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0</TotalTime>
  <Words>946</Words>
  <Application>Microsoft Office PowerPoint</Application>
  <PresentationFormat>画面に合わせる (4:3)</PresentationFormat>
  <Paragraphs>243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0" baseType="lpstr">
      <vt:lpstr>ＭＳ Ｐゴシック</vt:lpstr>
      <vt:lpstr>メイリオ</vt:lpstr>
      <vt:lpstr>Arial</vt:lpstr>
      <vt:lpstr>Arial Black</vt:lpstr>
      <vt:lpstr>Calibri</vt:lpstr>
      <vt:lpstr>Cambria Math</vt:lpstr>
      <vt:lpstr>Segoe UI</vt:lpstr>
      <vt:lpstr>Segoe UI Semilight</vt:lpstr>
      <vt:lpstr>Verdana</vt:lpstr>
      <vt:lpstr>Sel-CoolMetal-white</vt:lpstr>
      <vt:lpstr>Cloned Buggy Code Detection in Practice  Using Normalized Compression Distance</vt:lpstr>
      <vt:lpstr>Motivation: Cloned Bug</vt:lpstr>
      <vt:lpstr>Existing Tools</vt:lpstr>
      <vt:lpstr>Our Tool = grep-like clone search</vt:lpstr>
      <vt:lpstr>Experiment</vt:lpstr>
      <vt:lpstr>Accuracy</vt:lpstr>
      <vt:lpstr>Runtime Performance</vt:lpstr>
      <vt:lpstr>Example-based Evaluation  in the Company</vt:lpstr>
      <vt:lpstr>Lessons Learned: Important things for end users</vt:lpstr>
      <vt:lpstr>Summary and Future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2017-08-01T00:42:39Z</dcterms:created>
  <dcterms:modified xsi:type="dcterms:W3CDTF">2018-10-01T02:35:53Z</dcterms:modified>
</cp:coreProperties>
</file>