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601200" cy="12801600" type="A3"/>
  <p:notesSz cx="9934575" cy="14363700"/>
  <p:defaultTextStyle>
    <a:defPPr>
      <a:defRPr lang="ja-JP"/>
    </a:defPPr>
    <a:lvl1pPr marL="0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16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30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46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62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78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693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08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924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hio Takashi" initials="IT" lastIdx="10" clrIdx="0">
    <p:extLst>
      <p:ext uri="{19B8F6BF-5375-455C-9EA6-DF929625EA0E}">
        <p15:presenceInfo xmlns:p15="http://schemas.microsoft.com/office/powerpoint/2012/main" userId="b4b1e7b0026754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5722"/>
    <a:srgbClr val="FF9800"/>
    <a:srgbClr val="3F51B5"/>
    <a:srgbClr val="607D8B"/>
    <a:srgbClr val="2D2D2D"/>
    <a:srgbClr val="9E9E9E"/>
    <a:srgbClr val="E91E63"/>
    <a:srgbClr val="FFFFFF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31" autoAdjust="0"/>
    <p:restoredTop sz="94660"/>
  </p:normalViewPr>
  <p:slideViewPr>
    <p:cSldViewPr snapToGrid="0">
      <p:cViewPr>
        <p:scale>
          <a:sx n="100" d="100"/>
          <a:sy n="100" d="100"/>
        </p:scale>
        <p:origin x="4208" y="-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5" d="100"/>
          <a:sy n="125" d="100"/>
        </p:scale>
        <p:origin x="10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5445" cy="720052"/>
          </a:xfrm>
          <a:prstGeom prst="rect">
            <a:avLst/>
          </a:prstGeom>
        </p:spPr>
        <p:txBody>
          <a:bodyPr vert="horz" lIns="89227" tIns="44614" rIns="89227" bIns="44614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7589" y="1"/>
            <a:ext cx="4305445" cy="720052"/>
          </a:xfrm>
          <a:prstGeom prst="rect">
            <a:avLst/>
          </a:prstGeom>
        </p:spPr>
        <p:txBody>
          <a:bodyPr vert="horz" lIns="89227" tIns="44614" rIns="89227" bIns="44614" rtlCol="0"/>
          <a:lstStyle>
            <a:lvl1pPr algn="r">
              <a:defRPr sz="1000"/>
            </a:lvl1pPr>
          </a:lstStyle>
          <a:p>
            <a:fld id="{C084B7E0-6AE9-442D-8974-8C063C2FE887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13643650"/>
            <a:ext cx="4305445" cy="720050"/>
          </a:xfrm>
          <a:prstGeom prst="rect">
            <a:avLst/>
          </a:prstGeom>
        </p:spPr>
        <p:txBody>
          <a:bodyPr vert="horz" lIns="89227" tIns="44614" rIns="89227" bIns="44614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7589" y="13643650"/>
            <a:ext cx="4305445" cy="720050"/>
          </a:xfrm>
          <a:prstGeom prst="rect">
            <a:avLst/>
          </a:prstGeom>
        </p:spPr>
        <p:txBody>
          <a:bodyPr vert="horz" lIns="89227" tIns="44614" rIns="89227" bIns="44614" rtlCol="0" anchor="b"/>
          <a:lstStyle>
            <a:lvl1pPr algn="r">
              <a:defRPr sz="1000"/>
            </a:lvl1pPr>
          </a:lstStyle>
          <a:p>
            <a:fld id="{2D3201B4-642F-4A7E-9407-2DD12CACBF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867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 idx="2"/>
          </p:nvPr>
        </p:nvSpPr>
        <p:spPr>
          <a:xfrm>
            <a:off x="-419100" y="0"/>
            <a:ext cx="10772775" cy="14363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12" tIns="69406" rIns="138812" bIns="69406"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30093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16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30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46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62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78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93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08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24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FA4-B9B1-40D7-8456-1733F7F5B471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72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B4EC9-0002-41BB-9D5B-D4CA32ADB8C0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20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84B21-9DCB-4317-9CEC-E245E0FB0012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5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DB8E-44E8-4416-B7C1-EAFA2D4C3073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D000-9E62-4128-9930-C06539D4F6DF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4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9B1D-7930-4B59-87F8-4318D674F736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74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B110-380E-4BEB-840E-EBCA126778F5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84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6C029-9125-40D7-979C-48D738BD3BC5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18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E22E-D0EA-4DD4-ACB3-443864C381EC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86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E1282-9D1C-4849-A5AF-6C83C8B3A0C1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30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928A-731D-40E7-A3F8-666DE1B1BC5B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24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C106F-5B51-4E52-B2CA-A587B6508F73}" type="datetime1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46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テキスト ボックス 153"/>
          <p:cNvSpPr txBox="1"/>
          <p:nvPr/>
        </p:nvSpPr>
        <p:spPr>
          <a:xfrm>
            <a:off x="288514" y="12403205"/>
            <a:ext cx="9160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en-US" altLang="ja-JP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en-US" altLang="ja-JP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 </a:t>
            </a:r>
            <a:r>
              <a:rPr lang="en-US" altLang="ja-JP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Mostafa, S., Rodriguez, R. and Wang, X.: Experience paper: a study on behavioral backward incompatibilities of Java software, </a:t>
            </a:r>
            <a:r>
              <a:rPr lang="en-US" altLang="ja-JP" sz="800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Proceedings of the 26th ACM SIGSOFT International Symposium on Software Testing and Analysis</a:t>
            </a:r>
            <a:r>
              <a:rPr lang="en-US" altLang="ja-JP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pp. 215 -- 225 (2017</a:t>
            </a:r>
            <a:r>
              <a:rPr lang="en-US" altLang="ja-JP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).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772" y="8376"/>
            <a:ext cx="9595428" cy="1446243"/>
          </a:xfrm>
          <a:prstGeom prst="rect">
            <a:avLst/>
          </a:prstGeom>
          <a:solidFill>
            <a:srgbClr val="3F5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6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838" y="441688"/>
            <a:ext cx="1079428" cy="370853"/>
          </a:xfrm>
          <a:prstGeom prst="rect">
            <a:avLst/>
          </a:prstGeom>
        </p:spPr>
      </p:pic>
      <p:sp>
        <p:nvSpPr>
          <p:cNvPr id="172" name="テキスト ボックス 171"/>
          <p:cNvSpPr txBox="1"/>
          <p:nvPr/>
        </p:nvSpPr>
        <p:spPr>
          <a:xfrm>
            <a:off x="6052898" y="990264"/>
            <a:ext cx="34028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嶋利一真</a:t>
            </a:r>
            <a:r>
              <a:rPr lang="en-US" altLang="ja-JP" sz="1200" baseline="300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石尾隆</a:t>
            </a:r>
            <a:r>
              <a:rPr lang="en-US" altLang="ja-JP" sz="1200" baseline="300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en-US" altLang="ja-JP" sz="1100" baseline="300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2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井上克郎</a:t>
            </a:r>
            <a:r>
              <a:rPr lang="en-US" altLang="ja-JP" sz="1200" baseline="30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endParaRPr lang="en-US" altLang="ja-JP" sz="11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/>
            <a:r>
              <a:rPr lang="en-US" altLang="ja-JP" sz="1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 </a:t>
            </a:r>
            <a:r>
              <a:rPr lang="ja-JP" altLang="en-US" sz="1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大阪大学　</a:t>
            </a:r>
            <a:r>
              <a:rPr lang="en-US" altLang="ja-JP" sz="1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 </a:t>
            </a:r>
            <a:r>
              <a:rPr lang="ja-JP" altLang="en-US" sz="1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奈良先端科学技術大学院大学</a:t>
            </a:r>
            <a:endParaRPr lang="ja-JP" altLang="en-US" sz="9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0867" y="190509"/>
            <a:ext cx="6666804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49"/>
              </a:lnSpc>
            </a:pPr>
            <a:r>
              <a:rPr lang="en-US" altLang="ja-JP" sz="28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Java </a:t>
            </a:r>
            <a:r>
              <a:rPr lang="ja-JP" altLang="en-US" sz="28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アプリケーション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の動的解析に</a:t>
            </a:r>
            <a:r>
              <a:rPr lang="ja-JP" altLang="en-US" sz="28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基づく</a:t>
            </a:r>
            <a:r>
              <a:rPr lang="en-US" altLang="ja-JP" sz="28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28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のバージョン互換性テストの生成</a:t>
            </a:r>
            <a:endParaRPr lang="en-US" altLang="ja-JP" sz="2800" spc="-47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54157" y="4700433"/>
            <a:ext cx="275588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ライブラリの互換性の現状</a:t>
            </a:r>
            <a:endParaRPr lang="ja-JP" altLang="en-US" sz="16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54157" y="9957401"/>
            <a:ext cx="4469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しかし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</a:p>
          <a:p>
            <a:pPr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単体テストでは互換性を十分に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担保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できない</a:t>
            </a: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[1]</a:t>
            </a:r>
            <a:endParaRPr lang="en-US" altLang="ja-JP" sz="1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 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結合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テスト等までするとコストが大きい</a:t>
            </a:r>
            <a:endParaRPr lang="en-US" altLang="ja-JP" sz="1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154157" y="1518272"/>
            <a:ext cx="270779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更新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までの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流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れ</a:t>
            </a:r>
            <a:endParaRPr lang="ja-JP" altLang="en-US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301151" y="1938283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ライブラリの更新を </a:t>
            </a:r>
            <a:r>
              <a:rPr lang="en-US" altLang="ja-JP" sz="1400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maven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で確認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6361784" y="12601545"/>
            <a:ext cx="32239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本研究は </a:t>
            </a:r>
            <a:r>
              <a:rPr lang="en-US" altLang="ja-JP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JSPS 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科研費 </a:t>
            </a:r>
            <a:r>
              <a:rPr lang="en-US" altLang="ja-JP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JP25220003</a:t>
            </a:r>
            <a:r>
              <a:rPr lang="ja-JP" altLang="en-US" sz="7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，</a:t>
            </a:r>
            <a:r>
              <a:rPr lang="en-US" altLang="ja-JP" sz="7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JP18H04094 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の助成を受けたものです</a:t>
            </a:r>
          </a:p>
        </p:txBody>
      </p:sp>
      <p:grpSp>
        <p:nvGrpSpPr>
          <p:cNvPr id="110" name="グループ化 109"/>
          <p:cNvGrpSpPr/>
          <p:nvPr/>
        </p:nvGrpSpPr>
        <p:grpSpPr>
          <a:xfrm>
            <a:off x="867008" y="6014537"/>
            <a:ext cx="856055" cy="931707"/>
            <a:chOff x="2788162" y="1895536"/>
            <a:chExt cx="856055" cy="931707"/>
          </a:xfrm>
        </p:grpSpPr>
        <p:sp>
          <p:nvSpPr>
            <p:cNvPr id="123" name="メモ 122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22" name="メモ 121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14" name="メモ 113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124" name="テキスト ボックス 123"/>
          <p:cNvSpPr txBox="1"/>
          <p:nvPr/>
        </p:nvSpPr>
        <p:spPr>
          <a:xfrm>
            <a:off x="1746623" y="5873102"/>
            <a:ext cx="1312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ライブラリ更新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3072067" y="5746837"/>
            <a:ext cx="6270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ver2.6</a:t>
            </a: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981075" y="5723641"/>
            <a:ext cx="627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ver2.4</a:t>
            </a:r>
          </a:p>
        </p:txBody>
      </p:sp>
      <p:grpSp>
        <p:nvGrpSpPr>
          <p:cNvPr id="143" name="グループ化 142"/>
          <p:cNvGrpSpPr/>
          <p:nvPr/>
        </p:nvGrpSpPr>
        <p:grpSpPr>
          <a:xfrm>
            <a:off x="2990916" y="6042661"/>
            <a:ext cx="856055" cy="931707"/>
            <a:chOff x="2788162" y="1895536"/>
            <a:chExt cx="856055" cy="931707"/>
          </a:xfrm>
        </p:grpSpPr>
        <p:sp>
          <p:nvSpPr>
            <p:cNvPr id="144" name="メモ 143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45" name="メモ 144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47" name="メモ 146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151" name="テキスト ボックス 150"/>
          <p:cNvSpPr txBox="1"/>
          <p:nvPr/>
        </p:nvSpPr>
        <p:spPr>
          <a:xfrm>
            <a:off x="128884" y="5156054"/>
            <a:ext cx="43121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ライブラリの更新の</a:t>
            </a:r>
            <a:r>
              <a:rPr lang="en-US" altLang="ja-JP" sz="16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23.5</a:t>
            </a:r>
            <a:r>
              <a:rPr lang="ja-JP" altLang="en-US" sz="16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％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でしか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後方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互換性は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維持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されて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いない</a:t>
            </a:r>
            <a:r>
              <a:rPr lang="en-US" altLang="ja-JP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(Java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602631" y="11184975"/>
            <a:ext cx="3449982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304812">
              <a:tabLst>
                <a:tab pos="152406" algn="l"/>
              </a:tabLst>
              <a:defRPr/>
            </a:pPr>
            <a:r>
              <a:rPr lang="ja-JP" altLang="en-US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単体テスト時の挙動ま</a:t>
            </a:r>
            <a:r>
              <a:rPr lang="ja-JP" altLang="en-US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  <a:r>
              <a:rPr lang="ja-JP" altLang="en-US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比較する</a:t>
            </a:r>
            <a:r>
              <a:rPr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テストを生成し，ソフトウェアへの</a:t>
            </a:r>
            <a:r>
              <a:rPr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影響の調査を可能とする</a:t>
            </a:r>
            <a:endParaRPr lang="en-US" altLang="ja-JP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0" name="テキスト ボックス 169"/>
          <p:cNvSpPr txBox="1"/>
          <p:nvPr/>
        </p:nvSpPr>
        <p:spPr>
          <a:xfrm>
            <a:off x="4567908" y="11268235"/>
            <a:ext cx="50203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1945" indent="-241945" defTabSz="304812"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メソッド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の引数や返り値の値まで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取得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比較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すること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より細かい分析を行う</a:t>
            </a:r>
            <a:endParaRPr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41945" indent="-241945" defTabSz="304812"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に採用する内部情報の粒度を変更して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互換性が担保可能なレベルを探す</a:t>
            </a:r>
            <a:endParaRPr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3" name="テキスト ボックス 182"/>
          <p:cNvSpPr txBox="1"/>
          <p:nvPr/>
        </p:nvSpPr>
        <p:spPr>
          <a:xfrm>
            <a:off x="4626771" y="4700433"/>
            <a:ext cx="319189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提案手法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：互換性テストの生成</a:t>
            </a:r>
            <a:endParaRPr lang="ja-JP" altLang="en-US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58" y="2219729"/>
            <a:ext cx="1987939" cy="237901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976" y="2643991"/>
            <a:ext cx="2940186" cy="725417"/>
          </a:xfrm>
          <a:prstGeom prst="rect">
            <a:avLst/>
          </a:prstGeom>
        </p:spPr>
      </p:pic>
      <p:sp>
        <p:nvSpPr>
          <p:cNvPr id="192" name="テキスト ボックス 191"/>
          <p:cNvSpPr txBox="1"/>
          <p:nvPr/>
        </p:nvSpPr>
        <p:spPr>
          <a:xfrm>
            <a:off x="3245094" y="1938283"/>
            <a:ext cx="3092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en-US" altLang="ja-JP" sz="1400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pom.xml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を編集しライブラリを更新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5"/>
          <a:srcRect t="3605" b="2991"/>
          <a:stretch/>
        </p:blipFill>
        <p:spPr>
          <a:xfrm>
            <a:off x="3266793" y="3741529"/>
            <a:ext cx="2891270" cy="702732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217291" y="3066255"/>
            <a:ext cx="274563" cy="1589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6" name="正方形/長方形 195"/>
          <p:cNvSpPr/>
          <p:nvPr/>
        </p:nvSpPr>
        <p:spPr>
          <a:xfrm>
            <a:off x="4211205" y="4155694"/>
            <a:ext cx="261403" cy="15130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2087817" y="6159488"/>
            <a:ext cx="428625" cy="49207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8" name="右矢印 197"/>
          <p:cNvSpPr/>
          <p:nvPr/>
        </p:nvSpPr>
        <p:spPr>
          <a:xfrm>
            <a:off x="2822080" y="3036062"/>
            <a:ext cx="428625" cy="49207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0" name="右矢印 199"/>
          <p:cNvSpPr/>
          <p:nvPr/>
        </p:nvSpPr>
        <p:spPr>
          <a:xfrm>
            <a:off x="6103944" y="3079815"/>
            <a:ext cx="428625" cy="49207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下カーブ矢印 13"/>
          <p:cNvSpPr/>
          <p:nvPr/>
        </p:nvSpPr>
        <p:spPr>
          <a:xfrm rot="5400000" flipV="1">
            <a:off x="3567417" y="3578557"/>
            <a:ext cx="970393" cy="33540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6443321" y="1722840"/>
            <a:ext cx="3106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単体テストを行い，ソフトウェアが正常に動作するかを確認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02" name="グループ化 201"/>
          <p:cNvGrpSpPr/>
          <p:nvPr/>
        </p:nvGrpSpPr>
        <p:grpSpPr>
          <a:xfrm>
            <a:off x="6606921" y="2440663"/>
            <a:ext cx="764094" cy="831620"/>
            <a:chOff x="2788162" y="1895536"/>
            <a:chExt cx="856055" cy="93170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03" name="メモ 202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04" name="メモ 203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05" name="メモ 204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206" name="テキスト ボックス 205"/>
          <p:cNvSpPr txBox="1"/>
          <p:nvPr/>
        </p:nvSpPr>
        <p:spPr>
          <a:xfrm>
            <a:off x="7125030" y="4247135"/>
            <a:ext cx="121860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304812">
              <a:tabLst>
                <a:tab pos="152406" algn="l"/>
              </a:tabLst>
              <a:defRPr/>
            </a:pPr>
            <a:r>
              <a:rPr lang="ja-JP" altLang="en-US" sz="16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更新完了！</a:t>
            </a:r>
            <a:endParaRPr lang="en-US" altLang="ja-JP" sz="16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6" name="テキスト ボックス 235"/>
          <p:cNvSpPr txBox="1"/>
          <p:nvPr/>
        </p:nvSpPr>
        <p:spPr>
          <a:xfrm>
            <a:off x="6460333" y="3277312"/>
            <a:ext cx="1098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ソフトウェア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8" name="右矢印 237"/>
          <p:cNvSpPr/>
          <p:nvPr/>
        </p:nvSpPr>
        <p:spPr>
          <a:xfrm rot="5400000">
            <a:off x="7551529" y="3855132"/>
            <a:ext cx="365607" cy="419727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07" name="グループ化 206"/>
          <p:cNvGrpSpPr/>
          <p:nvPr/>
        </p:nvGrpSpPr>
        <p:grpSpPr>
          <a:xfrm>
            <a:off x="7778910" y="2604455"/>
            <a:ext cx="477664" cy="519876"/>
            <a:chOff x="2788162" y="1895536"/>
            <a:chExt cx="856055" cy="931707"/>
          </a:xfrm>
        </p:grpSpPr>
        <p:sp>
          <p:nvSpPr>
            <p:cNvPr id="208" name="メモ 207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09" name="メモ 208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10" name="メモ 209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8457347" y="2623925"/>
            <a:ext cx="477664" cy="519876"/>
            <a:chOff x="2788162" y="1895536"/>
            <a:chExt cx="856055" cy="931707"/>
          </a:xfrm>
        </p:grpSpPr>
        <p:sp>
          <p:nvSpPr>
            <p:cNvPr id="225" name="メモ 224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26" name="メモ 225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27" name="メモ 226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237" name="テキスト ボックス 236"/>
          <p:cNvSpPr txBox="1"/>
          <p:nvPr/>
        </p:nvSpPr>
        <p:spPr>
          <a:xfrm>
            <a:off x="7881187" y="3254807"/>
            <a:ext cx="1451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単体テスト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9" name="テキスト ボックス 238"/>
          <p:cNvSpPr txBox="1"/>
          <p:nvPr/>
        </p:nvSpPr>
        <p:spPr>
          <a:xfrm>
            <a:off x="7059974" y="3532246"/>
            <a:ext cx="15651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BUILD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SUCCESS!</a:t>
            </a:r>
          </a:p>
        </p:txBody>
      </p:sp>
      <p:sp>
        <p:nvSpPr>
          <p:cNvPr id="242" name="テキスト ボックス 241"/>
          <p:cNvSpPr txBox="1"/>
          <p:nvPr/>
        </p:nvSpPr>
        <p:spPr>
          <a:xfrm>
            <a:off x="2985866" y="6990856"/>
            <a:ext cx="11186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Build failure</a:t>
            </a:r>
            <a:endParaRPr kumimoji="1"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43" name="星 12 242"/>
          <p:cNvSpPr/>
          <p:nvPr/>
        </p:nvSpPr>
        <p:spPr>
          <a:xfrm>
            <a:off x="2738905" y="7027168"/>
            <a:ext cx="252011" cy="232296"/>
          </a:xfrm>
          <a:prstGeom prst="star1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4" name="テキスト ボックス 243"/>
          <p:cNvSpPr txBox="1"/>
          <p:nvPr/>
        </p:nvSpPr>
        <p:spPr>
          <a:xfrm>
            <a:off x="738045" y="6979534"/>
            <a:ext cx="17484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Build success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円/楕円 12"/>
          <p:cNvSpPr/>
          <p:nvPr/>
        </p:nvSpPr>
        <p:spPr>
          <a:xfrm>
            <a:off x="555054" y="7007310"/>
            <a:ext cx="233859" cy="22602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9" name="右矢印 248"/>
          <p:cNvSpPr/>
          <p:nvPr/>
        </p:nvSpPr>
        <p:spPr>
          <a:xfrm rot="5400000">
            <a:off x="2082949" y="10769986"/>
            <a:ext cx="428625" cy="492073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1154788" y="6299001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>
            <a:off x="1154788" y="6416476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コネクタ 100"/>
          <p:cNvCxnSpPr/>
          <p:nvPr/>
        </p:nvCxnSpPr>
        <p:spPr>
          <a:xfrm>
            <a:off x="1154788" y="6533951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>
            <a:off x="1154788" y="6651426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>
            <a:off x="3265165" y="6328494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>
            <a:off x="3265165" y="6445969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>
            <a:off x="3265165" y="6563444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3265165" y="6680919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テキスト ボックス 111"/>
          <p:cNvSpPr txBox="1"/>
          <p:nvPr/>
        </p:nvSpPr>
        <p:spPr>
          <a:xfrm>
            <a:off x="1049581" y="6646334"/>
            <a:ext cx="618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〇〇</a:t>
            </a:r>
            <a:r>
              <a:rPr kumimoji="1"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〇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156422" y="6677563"/>
            <a:ext cx="618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△△△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1" name="グループ化 140"/>
          <p:cNvGrpSpPr/>
          <p:nvPr/>
        </p:nvGrpSpPr>
        <p:grpSpPr>
          <a:xfrm>
            <a:off x="620935" y="8092270"/>
            <a:ext cx="856055" cy="931707"/>
            <a:chOff x="2788162" y="1895536"/>
            <a:chExt cx="856055" cy="931707"/>
          </a:xfrm>
        </p:grpSpPr>
        <p:sp>
          <p:nvSpPr>
            <p:cNvPr id="146" name="メモ 145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48" name="メモ 147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49" name="メモ 148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cxnSp>
        <p:nvCxnSpPr>
          <p:cNvPr id="150" name="直線コネクタ 149"/>
          <p:cNvCxnSpPr/>
          <p:nvPr/>
        </p:nvCxnSpPr>
        <p:spPr>
          <a:xfrm>
            <a:off x="908715" y="8376734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直線コネクタ 151"/>
          <p:cNvCxnSpPr/>
          <p:nvPr/>
        </p:nvCxnSpPr>
        <p:spPr>
          <a:xfrm>
            <a:off x="908715" y="8494209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/>
          <p:cNvCxnSpPr/>
          <p:nvPr/>
        </p:nvCxnSpPr>
        <p:spPr>
          <a:xfrm>
            <a:off x="908715" y="8611684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908715" y="8729159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テキスト ボックス 156"/>
          <p:cNvSpPr txBox="1"/>
          <p:nvPr/>
        </p:nvSpPr>
        <p:spPr>
          <a:xfrm>
            <a:off x="803508" y="8724067"/>
            <a:ext cx="618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〇〇</a:t>
            </a:r>
            <a:r>
              <a:rPr kumimoji="1"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〇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pSp>
        <p:nvGrpSpPr>
          <p:cNvPr id="158" name="グループ化 157"/>
          <p:cNvGrpSpPr/>
          <p:nvPr/>
        </p:nvGrpSpPr>
        <p:grpSpPr>
          <a:xfrm>
            <a:off x="3187385" y="8095838"/>
            <a:ext cx="856055" cy="931707"/>
            <a:chOff x="2788162" y="1895536"/>
            <a:chExt cx="856055" cy="931707"/>
          </a:xfrm>
        </p:grpSpPr>
        <p:sp>
          <p:nvSpPr>
            <p:cNvPr id="159" name="メモ 158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60" name="メモ 159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62" name="メモ 161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cxnSp>
        <p:nvCxnSpPr>
          <p:cNvPr id="163" name="直線コネクタ 162"/>
          <p:cNvCxnSpPr/>
          <p:nvPr/>
        </p:nvCxnSpPr>
        <p:spPr>
          <a:xfrm>
            <a:off x="3461634" y="8381671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線コネクタ 163"/>
          <p:cNvCxnSpPr/>
          <p:nvPr/>
        </p:nvCxnSpPr>
        <p:spPr>
          <a:xfrm>
            <a:off x="3461634" y="8499146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線コネクタ 164"/>
          <p:cNvCxnSpPr/>
          <p:nvPr/>
        </p:nvCxnSpPr>
        <p:spPr>
          <a:xfrm>
            <a:off x="3461634" y="8616621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線コネクタ 165"/>
          <p:cNvCxnSpPr/>
          <p:nvPr/>
        </p:nvCxnSpPr>
        <p:spPr>
          <a:xfrm>
            <a:off x="3461634" y="8734096"/>
            <a:ext cx="4689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テキスト ボックス 166"/>
          <p:cNvSpPr txBox="1"/>
          <p:nvPr/>
        </p:nvSpPr>
        <p:spPr>
          <a:xfrm>
            <a:off x="3352891" y="8730740"/>
            <a:ext cx="618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△△△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3269970" y="7810106"/>
            <a:ext cx="6270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ver2.6</a:t>
            </a:r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746680" y="7820727"/>
            <a:ext cx="627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ver2.4</a:t>
            </a:r>
          </a:p>
        </p:txBody>
      </p:sp>
      <p:sp>
        <p:nvSpPr>
          <p:cNvPr id="22" name="四角形吹き出し 21"/>
          <p:cNvSpPr/>
          <p:nvPr/>
        </p:nvSpPr>
        <p:spPr>
          <a:xfrm>
            <a:off x="3138612" y="8311846"/>
            <a:ext cx="982561" cy="229205"/>
          </a:xfrm>
          <a:prstGeom prst="wedgeRectCallout">
            <a:avLst>
              <a:gd name="adj1" fmla="val -70883"/>
              <a:gd name="adj2" fmla="val -31268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4" name="四角形吹き出し 173"/>
          <p:cNvSpPr/>
          <p:nvPr/>
        </p:nvSpPr>
        <p:spPr>
          <a:xfrm>
            <a:off x="3152271" y="8668581"/>
            <a:ext cx="968902" cy="290443"/>
          </a:xfrm>
          <a:prstGeom prst="wedgeRectCallout">
            <a:avLst>
              <a:gd name="adj1" fmla="val -69193"/>
              <a:gd name="adj2" fmla="val -1081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四角形吹き出し 174"/>
          <p:cNvSpPr/>
          <p:nvPr/>
        </p:nvSpPr>
        <p:spPr>
          <a:xfrm>
            <a:off x="580888" y="8314647"/>
            <a:ext cx="968334" cy="227578"/>
          </a:xfrm>
          <a:prstGeom prst="wedgeRectCallout">
            <a:avLst>
              <a:gd name="adj1" fmla="val 72621"/>
              <a:gd name="adj2" fmla="val -26152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四角形吹き出し 175"/>
          <p:cNvSpPr/>
          <p:nvPr/>
        </p:nvSpPr>
        <p:spPr>
          <a:xfrm>
            <a:off x="580604" y="8669550"/>
            <a:ext cx="968902" cy="290443"/>
          </a:xfrm>
          <a:prstGeom prst="wedgeRectCallout">
            <a:avLst>
              <a:gd name="adj1" fmla="val 71058"/>
              <a:gd name="adj2" fmla="val -352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1738153" y="8217478"/>
            <a:ext cx="1312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更新の影響なし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9" name="テキスト ボックス 178"/>
          <p:cNvSpPr txBox="1"/>
          <p:nvPr/>
        </p:nvSpPr>
        <p:spPr>
          <a:xfrm>
            <a:off x="1761117" y="8637901"/>
            <a:ext cx="1312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更新の影響を</a:t>
            </a:r>
            <a: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受ける恐れあり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98796" y="9308083"/>
            <a:ext cx="4469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6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ライブラリ更新がソフトウェアに影響を与えるかを</a:t>
            </a:r>
            <a:r>
              <a:rPr lang="en-US" altLang="ja-JP" sz="16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6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確認するためのテストが必要となる</a:t>
            </a:r>
            <a:endParaRPr lang="en-US" altLang="ja-JP" sz="1600" u="sng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0" name="テキスト ボックス 299"/>
          <p:cNvSpPr txBox="1"/>
          <p:nvPr/>
        </p:nvSpPr>
        <p:spPr>
          <a:xfrm>
            <a:off x="4868762" y="5058638"/>
            <a:ext cx="4066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目的：ライブラリの更新前後で，ソフトウェアが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同様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の挙動をするかを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確認すること</a:t>
            </a:r>
            <a:endParaRPr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2" name="テキスト ボックス 301"/>
          <p:cNvSpPr txBox="1"/>
          <p:nvPr/>
        </p:nvSpPr>
        <p:spPr>
          <a:xfrm>
            <a:off x="5326207" y="10236977"/>
            <a:ext cx="3750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更新前の列をテストの正解として</a:t>
            </a:r>
            <a: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更新後の挙動と一致するかを確認</a:t>
            </a:r>
            <a:endParaRPr lang="en-US" altLang="ja-JP" sz="1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3" name="テキスト ボックス 302"/>
          <p:cNvSpPr txBox="1"/>
          <p:nvPr/>
        </p:nvSpPr>
        <p:spPr>
          <a:xfrm>
            <a:off x="1721414" y="6616246"/>
            <a:ext cx="1312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互換性がない時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205426" y="7614878"/>
            <a:ext cx="4226285" cy="1569201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テキスト ボックス 245"/>
          <p:cNvSpPr txBox="1"/>
          <p:nvPr/>
        </p:nvSpPr>
        <p:spPr>
          <a:xfrm>
            <a:off x="352221" y="7370290"/>
            <a:ext cx="277511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lvl="1"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使用す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ライブラリの機能によって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ユーザごとに更新の影響は様々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8" name="テキスト ボックス 247"/>
          <p:cNvSpPr txBox="1"/>
          <p:nvPr/>
        </p:nvSpPr>
        <p:spPr>
          <a:xfrm>
            <a:off x="4639140" y="10884528"/>
            <a:ext cx="10910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今後の方針</a:t>
            </a:r>
            <a:endParaRPr lang="ja-JP" altLang="en-US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46" name="グループ化 345"/>
          <p:cNvGrpSpPr/>
          <p:nvPr/>
        </p:nvGrpSpPr>
        <p:grpSpPr>
          <a:xfrm>
            <a:off x="6540335" y="7427468"/>
            <a:ext cx="307493" cy="334667"/>
            <a:chOff x="2788162" y="1895536"/>
            <a:chExt cx="856055" cy="931707"/>
          </a:xfrm>
        </p:grpSpPr>
        <p:sp>
          <p:nvSpPr>
            <p:cNvPr id="364" name="メモ 363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65" name="メモ 364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66" name="メモ 365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349" name="グループ化 348"/>
          <p:cNvGrpSpPr/>
          <p:nvPr/>
        </p:nvGrpSpPr>
        <p:grpSpPr>
          <a:xfrm>
            <a:off x="6986117" y="7427468"/>
            <a:ext cx="307493" cy="334667"/>
            <a:chOff x="2788162" y="1895536"/>
            <a:chExt cx="856055" cy="931707"/>
          </a:xfrm>
        </p:grpSpPr>
        <p:sp>
          <p:nvSpPr>
            <p:cNvPr id="355" name="メモ 354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56" name="メモ 355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57" name="メモ 356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51" name="テキスト ボックス 350"/>
          <p:cNvSpPr txBox="1"/>
          <p:nvPr/>
        </p:nvSpPr>
        <p:spPr>
          <a:xfrm>
            <a:off x="6355116" y="6842646"/>
            <a:ext cx="12819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ソフトウェアの単体テスト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70" name="グループ化 369"/>
          <p:cNvGrpSpPr/>
          <p:nvPr/>
        </p:nvGrpSpPr>
        <p:grpSpPr>
          <a:xfrm>
            <a:off x="4843009" y="6347092"/>
            <a:ext cx="868748" cy="945523"/>
            <a:chOff x="2788162" y="1895536"/>
            <a:chExt cx="856055" cy="93170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71" name="メモ 370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72" name="メモ 371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73" name="メモ 372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74" name="テキスト ボックス 373"/>
          <p:cNvSpPr txBox="1"/>
          <p:nvPr/>
        </p:nvSpPr>
        <p:spPr>
          <a:xfrm>
            <a:off x="4808163" y="7324407"/>
            <a:ext cx="12484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ソフトウェア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75" name="グループ化 374"/>
          <p:cNvGrpSpPr/>
          <p:nvPr/>
        </p:nvGrpSpPr>
        <p:grpSpPr>
          <a:xfrm>
            <a:off x="7928577" y="6474793"/>
            <a:ext cx="783613" cy="852864"/>
            <a:chOff x="2788162" y="1895536"/>
            <a:chExt cx="856055" cy="93170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76" name="メモ 375"/>
            <p:cNvSpPr/>
            <p:nvPr/>
          </p:nvSpPr>
          <p:spPr>
            <a:xfrm>
              <a:off x="2788162" y="1895536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77" name="メモ 376"/>
            <p:cNvSpPr/>
            <p:nvPr/>
          </p:nvSpPr>
          <p:spPr>
            <a:xfrm>
              <a:off x="2861744" y="1988915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78" name="メモ 377"/>
            <p:cNvSpPr/>
            <p:nvPr/>
          </p:nvSpPr>
          <p:spPr>
            <a:xfrm>
              <a:off x="2961086" y="2054758"/>
              <a:ext cx="683131" cy="772485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79" name="テキスト ボックス 378"/>
          <p:cNvSpPr txBox="1"/>
          <p:nvPr/>
        </p:nvSpPr>
        <p:spPr>
          <a:xfrm>
            <a:off x="7912062" y="7312221"/>
            <a:ext cx="1126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ソフトウェア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8315675" y="5925449"/>
            <a:ext cx="834352" cy="1169659"/>
            <a:chOff x="8367460" y="5480194"/>
            <a:chExt cx="850460" cy="1192240"/>
          </a:xfrm>
        </p:grpSpPr>
        <p:sp>
          <p:nvSpPr>
            <p:cNvPr id="380" name="テキスト ボックス 379"/>
            <p:cNvSpPr txBox="1"/>
            <p:nvPr/>
          </p:nvSpPr>
          <p:spPr>
            <a:xfrm>
              <a:off x="8457346" y="5480194"/>
              <a:ext cx="7337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304812">
                <a:tabLst>
                  <a:tab pos="152406" algn="l"/>
                </a:tabLst>
                <a:defRPr/>
              </a:pPr>
              <a:r>
                <a:rPr lang="en-US" altLang="ja-JP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ver2.6</a:t>
              </a:r>
            </a:p>
          </p:txBody>
        </p:sp>
        <p:grpSp>
          <p:nvGrpSpPr>
            <p:cNvPr id="381" name="グループ化 380"/>
            <p:cNvGrpSpPr/>
            <p:nvPr/>
          </p:nvGrpSpPr>
          <p:grpSpPr>
            <a:xfrm>
              <a:off x="8367460" y="5746816"/>
              <a:ext cx="850460" cy="925618"/>
              <a:chOff x="2788162" y="1895536"/>
              <a:chExt cx="856055" cy="931707"/>
            </a:xfrm>
          </p:grpSpPr>
          <p:sp>
            <p:nvSpPr>
              <p:cNvPr id="382" name="メモ 381"/>
              <p:cNvSpPr/>
              <p:nvPr/>
            </p:nvSpPr>
            <p:spPr>
              <a:xfrm>
                <a:off x="2788162" y="1895536"/>
                <a:ext cx="683131" cy="772485"/>
              </a:xfrm>
              <a:prstGeom prst="foldedCorner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383" name="メモ 382"/>
              <p:cNvSpPr/>
              <p:nvPr/>
            </p:nvSpPr>
            <p:spPr>
              <a:xfrm>
                <a:off x="2861744" y="1988915"/>
                <a:ext cx="683131" cy="772485"/>
              </a:xfrm>
              <a:prstGeom prst="foldedCorner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384" name="メモ 383"/>
              <p:cNvSpPr/>
              <p:nvPr/>
            </p:nvSpPr>
            <p:spPr>
              <a:xfrm>
                <a:off x="2961086" y="2054758"/>
                <a:ext cx="683131" cy="772485"/>
              </a:xfrm>
              <a:prstGeom prst="foldedCorner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cxnSp>
          <p:nvCxnSpPr>
            <p:cNvPr id="385" name="直線コネクタ 384"/>
            <p:cNvCxnSpPr/>
            <p:nvPr/>
          </p:nvCxnSpPr>
          <p:spPr>
            <a:xfrm>
              <a:off x="8641709" y="6032648"/>
              <a:ext cx="465868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直線コネクタ 385"/>
            <p:cNvCxnSpPr/>
            <p:nvPr/>
          </p:nvCxnSpPr>
          <p:spPr>
            <a:xfrm>
              <a:off x="8641709" y="6150123"/>
              <a:ext cx="465868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直線コネクタ 386"/>
            <p:cNvCxnSpPr/>
            <p:nvPr/>
          </p:nvCxnSpPr>
          <p:spPr>
            <a:xfrm>
              <a:off x="8641709" y="6267598"/>
              <a:ext cx="465868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直線コネクタ 387"/>
            <p:cNvCxnSpPr/>
            <p:nvPr/>
          </p:nvCxnSpPr>
          <p:spPr>
            <a:xfrm>
              <a:off x="8641709" y="6385073"/>
              <a:ext cx="465868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9" name="テキスト ボックス 388"/>
            <p:cNvSpPr txBox="1"/>
            <p:nvPr/>
          </p:nvSpPr>
          <p:spPr>
            <a:xfrm>
              <a:off x="8532967" y="6381717"/>
              <a:ext cx="61185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△△△</a:t>
              </a:r>
              <a:endPara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5353554" y="5847161"/>
            <a:ext cx="805728" cy="1137433"/>
            <a:chOff x="5577167" y="5514005"/>
            <a:chExt cx="805728" cy="1137433"/>
          </a:xfrm>
        </p:grpSpPr>
        <p:sp>
          <p:nvSpPr>
            <p:cNvPr id="394" name="テキスト ボックス 393"/>
            <p:cNvSpPr txBox="1"/>
            <p:nvPr/>
          </p:nvSpPr>
          <p:spPr>
            <a:xfrm>
              <a:off x="5705957" y="5514005"/>
              <a:ext cx="6279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304812">
                <a:tabLst>
                  <a:tab pos="152406" algn="l"/>
                </a:tabLst>
                <a:defRPr/>
              </a:pPr>
              <a:r>
                <a:rPr lang="en-US" altLang="ja-JP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ver2.4</a:t>
              </a: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5577167" y="5773421"/>
              <a:ext cx="805728" cy="878017"/>
              <a:chOff x="5638422" y="5956500"/>
              <a:chExt cx="805728" cy="878017"/>
            </a:xfrm>
          </p:grpSpPr>
          <p:grpSp>
            <p:nvGrpSpPr>
              <p:cNvPr id="390" name="グループ化 389"/>
              <p:cNvGrpSpPr/>
              <p:nvPr/>
            </p:nvGrpSpPr>
            <p:grpSpPr>
              <a:xfrm>
                <a:off x="5638422" y="5956500"/>
                <a:ext cx="805728" cy="876932"/>
                <a:chOff x="2788162" y="1895536"/>
                <a:chExt cx="856055" cy="931707"/>
              </a:xfrm>
            </p:grpSpPr>
            <p:sp>
              <p:nvSpPr>
                <p:cNvPr id="391" name="メモ 390"/>
                <p:cNvSpPr/>
                <p:nvPr/>
              </p:nvSpPr>
              <p:spPr>
                <a:xfrm>
                  <a:off x="2788162" y="1895536"/>
                  <a:ext cx="683131" cy="772485"/>
                </a:xfrm>
                <a:prstGeom prst="foldedCorner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 b="1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392" name="メモ 391"/>
                <p:cNvSpPr/>
                <p:nvPr/>
              </p:nvSpPr>
              <p:spPr>
                <a:xfrm>
                  <a:off x="2861744" y="1988915"/>
                  <a:ext cx="683131" cy="772485"/>
                </a:xfrm>
                <a:prstGeom prst="foldedCorner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 b="1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393" name="メモ 392"/>
                <p:cNvSpPr/>
                <p:nvPr/>
              </p:nvSpPr>
              <p:spPr>
                <a:xfrm>
                  <a:off x="2961086" y="2054758"/>
                  <a:ext cx="683131" cy="772485"/>
                </a:xfrm>
                <a:prstGeom prst="foldedCorner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 b="1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  <p:cxnSp>
            <p:nvCxnSpPr>
              <p:cNvPr id="395" name="直線コネクタ 394"/>
              <p:cNvCxnSpPr/>
              <p:nvPr/>
            </p:nvCxnSpPr>
            <p:spPr>
              <a:xfrm>
                <a:off x="5926201" y="6240963"/>
                <a:ext cx="441365" cy="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直線コネクタ 395"/>
              <p:cNvCxnSpPr/>
              <p:nvPr/>
            </p:nvCxnSpPr>
            <p:spPr>
              <a:xfrm>
                <a:off x="5926201" y="6358438"/>
                <a:ext cx="441365" cy="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直線コネクタ 396"/>
              <p:cNvCxnSpPr/>
              <p:nvPr/>
            </p:nvCxnSpPr>
            <p:spPr>
              <a:xfrm>
                <a:off x="5926201" y="6475913"/>
                <a:ext cx="441365" cy="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直線コネクタ 397"/>
              <p:cNvCxnSpPr/>
              <p:nvPr/>
            </p:nvCxnSpPr>
            <p:spPr>
              <a:xfrm>
                <a:off x="5926201" y="6593388"/>
                <a:ext cx="441365" cy="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9" name="テキスト ボックス 398"/>
              <p:cNvSpPr txBox="1"/>
              <p:nvPr/>
            </p:nvSpPr>
            <p:spPr>
              <a:xfrm>
                <a:off x="5820995" y="6588296"/>
                <a:ext cx="58213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dirty="0" smtClean="0"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〇〇</a:t>
                </a:r>
                <a:r>
                  <a:rPr kumimoji="1" lang="ja-JP" altLang="en-US" sz="1000" dirty="0" smtClean="0"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〇</a:t>
                </a:r>
                <a:endPara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18" name="グループ化 417"/>
          <p:cNvGrpSpPr/>
          <p:nvPr/>
        </p:nvGrpSpPr>
        <p:grpSpPr>
          <a:xfrm>
            <a:off x="5075612" y="7925886"/>
            <a:ext cx="700806" cy="781397"/>
            <a:chOff x="4829044" y="1128308"/>
            <a:chExt cx="320017" cy="356818"/>
          </a:xfrm>
        </p:grpSpPr>
        <p:grpSp>
          <p:nvGrpSpPr>
            <p:cNvPr id="419" name="グループ化 418"/>
            <p:cNvGrpSpPr/>
            <p:nvPr/>
          </p:nvGrpSpPr>
          <p:grpSpPr>
            <a:xfrm>
              <a:off x="4829044" y="1128308"/>
              <a:ext cx="240314" cy="283759"/>
              <a:chOff x="5069830" y="8282814"/>
              <a:chExt cx="744760" cy="879401"/>
            </a:xfrm>
          </p:grpSpPr>
          <p:sp>
            <p:nvSpPr>
              <p:cNvPr id="436" name="正方形/長方形 435"/>
              <p:cNvSpPr/>
              <p:nvPr/>
            </p:nvSpPr>
            <p:spPr>
              <a:xfrm>
                <a:off x="5069830" y="8282814"/>
                <a:ext cx="744760" cy="87940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37" name="直線コネクタ 436"/>
              <p:cNvCxnSpPr/>
              <p:nvPr/>
            </p:nvCxnSpPr>
            <p:spPr>
              <a:xfrm>
                <a:off x="5212482" y="842094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直線コネクタ 437"/>
              <p:cNvCxnSpPr/>
              <p:nvPr/>
            </p:nvCxnSpPr>
            <p:spPr>
              <a:xfrm>
                <a:off x="5212482" y="8538417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直線コネクタ 438"/>
              <p:cNvCxnSpPr/>
              <p:nvPr/>
            </p:nvCxnSpPr>
            <p:spPr>
              <a:xfrm>
                <a:off x="5212482" y="865589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直線コネクタ 439"/>
              <p:cNvCxnSpPr/>
              <p:nvPr/>
            </p:nvCxnSpPr>
            <p:spPr>
              <a:xfrm>
                <a:off x="5209691" y="876615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直線コネクタ 440"/>
              <p:cNvCxnSpPr/>
              <p:nvPr/>
            </p:nvCxnSpPr>
            <p:spPr>
              <a:xfrm>
                <a:off x="5209691" y="8883630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直線コネクタ 441"/>
              <p:cNvCxnSpPr/>
              <p:nvPr/>
            </p:nvCxnSpPr>
            <p:spPr>
              <a:xfrm>
                <a:off x="5209691" y="900110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0" name="グループ化 419"/>
            <p:cNvGrpSpPr/>
            <p:nvPr/>
          </p:nvGrpSpPr>
          <p:grpSpPr>
            <a:xfrm>
              <a:off x="4867644" y="1159049"/>
              <a:ext cx="240314" cy="283759"/>
              <a:chOff x="5069830" y="8282814"/>
              <a:chExt cx="744760" cy="879401"/>
            </a:xfrm>
          </p:grpSpPr>
          <p:sp>
            <p:nvSpPr>
              <p:cNvPr id="429" name="正方形/長方形 428"/>
              <p:cNvSpPr/>
              <p:nvPr/>
            </p:nvSpPr>
            <p:spPr>
              <a:xfrm>
                <a:off x="5069830" y="8282814"/>
                <a:ext cx="744760" cy="87940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30" name="直線コネクタ 429"/>
              <p:cNvCxnSpPr/>
              <p:nvPr/>
            </p:nvCxnSpPr>
            <p:spPr>
              <a:xfrm>
                <a:off x="5212482" y="842094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1" name="直線コネクタ 430"/>
              <p:cNvCxnSpPr/>
              <p:nvPr/>
            </p:nvCxnSpPr>
            <p:spPr>
              <a:xfrm>
                <a:off x="5212482" y="8538417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直線コネクタ 431"/>
              <p:cNvCxnSpPr/>
              <p:nvPr/>
            </p:nvCxnSpPr>
            <p:spPr>
              <a:xfrm>
                <a:off x="5212482" y="865589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直線コネクタ 432"/>
              <p:cNvCxnSpPr/>
              <p:nvPr/>
            </p:nvCxnSpPr>
            <p:spPr>
              <a:xfrm>
                <a:off x="5209691" y="876615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直線コネクタ 433"/>
              <p:cNvCxnSpPr/>
              <p:nvPr/>
            </p:nvCxnSpPr>
            <p:spPr>
              <a:xfrm>
                <a:off x="5209691" y="8883630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直線コネクタ 434"/>
              <p:cNvCxnSpPr/>
              <p:nvPr/>
            </p:nvCxnSpPr>
            <p:spPr>
              <a:xfrm>
                <a:off x="5209691" y="900110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1" name="グループ化 420"/>
            <p:cNvGrpSpPr/>
            <p:nvPr/>
          </p:nvGrpSpPr>
          <p:grpSpPr>
            <a:xfrm>
              <a:off x="4908747" y="1201367"/>
              <a:ext cx="240314" cy="283759"/>
              <a:chOff x="5069830" y="8282814"/>
              <a:chExt cx="744760" cy="879401"/>
            </a:xfrm>
          </p:grpSpPr>
          <p:sp>
            <p:nvSpPr>
              <p:cNvPr id="422" name="正方形/長方形 421"/>
              <p:cNvSpPr/>
              <p:nvPr/>
            </p:nvSpPr>
            <p:spPr>
              <a:xfrm>
                <a:off x="5069830" y="8282814"/>
                <a:ext cx="744760" cy="87940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23" name="直線コネクタ 422"/>
              <p:cNvCxnSpPr/>
              <p:nvPr/>
            </p:nvCxnSpPr>
            <p:spPr>
              <a:xfrm>
                <a:off x="5212482" y="842094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4" name="直線コネクタ 423"/>
              <p:cNvCxnSpPr/>
              <p:nvPr/>
            </p:nvCxnSpPr>
            <p:spPr>
              <a:xfrm>
                <a:off x="5212482" y="8538417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直線コネクタ 424"/>
              <p:cNvCxnSpPr/>
              <p:nvPr/>
            </p:nvCxnSpPr>
            <p:spPr>
              <a:xfrm>
                <a:off x="5212482" y="865589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直線コネクタ 425"/>
              <p:cNvCxnSpPr/>
              <p:nvPr/>
            </p:nvCxnSpPr>
            <p:spPr>
              <a:xfrm>
                <a:off x="5209691" y="876615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直線コネクタ 426"/>
              <p:cNvCxnSpPr/>
              <p:nvPr/>
            </p:nvCxnSpPr>
            <p:spPr>
              <a:xfrm>
                <a:off x="5209691" y="8883630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直線コネクタ 427"/>
              <p:cNvCxnSpPr/>
              <p:nvPr/>
            </p:nvCxnSpPr>
            <p:spPr>
              <a:xfrm>
                <a:off x="5209691" y="900110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3" name="フローチャート: 複数書類 442"/>
          <p:cNvSpPr/>
          <p:nvPr/>
        </p:nvSpPr>
        <p:spPr>
          <a:xfrm>
            <a:off x="6552053" y="9596710"/>
            <a:ext cx="766364" cy="654502"/>
          </a:xfrm>
          <a:prstGeom prst="flowChartMulti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44" name="グループ化 443"/>
          <p:cNvGrpSpPr/>
          <p:nvPr/>
        </p:nvGrpSpPr>
        <p:grpSpPr>
          <a:xfrm>
            <a:off x="8137716" y="7925886"/>
            <a:ext cx="700806" cy="781397"/>
            <a:chOff x="4829044" y="1128308"/>
            <a:chExt cx="320017" cy="356818"/>
          </a:xfrm>
        </p:grpSpPr>
        <p:grpSp>
          <p:nvGrpSpPr>
            <p:cNvPr id="445" name="グループ化 444"/>
            <p:cNvGrpSpPr/>
            <p:nvPr/>
          </p:nvGrpSpPr>
          <p:grpSpPr>
            <a:xfrm>
              <a:off x="4829044" y="1128308"/>
              <a:ext cx="240314" cy="283759"/>
              <a:chOff x="5069830" y="8282814"/>
              <a:chExt cx="744760" cy="879401"/>
            </a:xfrm>
          </p:grpSpPr>
          <p:sp>
            <p:nvSpPr>
              <p:cNvPr id="462" name="正方形/長方形 461"/>
              <p:cNvSpPr/>
              <p:nvPr/>
            </p:nvSpPr>
            <p:spPr>
              <a:xfrm>
                <a:off x="5069830" y="8282814"/>
                <a:ext cx="744760" cy="87940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63" name="直線コネクタ 462"/>
              <p:cNvCxnSpPr/>
              <p:nvPr/>
            </p:nvCxnSpPr>
            <p:spPr>
              <a:xfrm>
                <a:off x="5212482" y="842094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直線コネクタ 463"/>
              <p:cNvCxnSpPr/>
              <p:nvPr/>
            </p:nvCxnSpPr>
            <p:spPr>
              <a:xfrm>
                <a:off x="5212482" y="8538417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5" name="直線コネクタ 464"/>
              <p:cNvCxnSpPr/>
              <p:nvPr/>
            </p:nvCxnSpPr>
            <p:spPr>
              <a:xfrm>
                <a:off x="5212482" y="865589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6" name="直線コネクタ 465"/>
              <p:cNvCxnSpPr/>
              <p:nvPr/>
            </p:nvCxnSpPr>
            <p:spPr>
              <a:xfrm>
                <a:off x="5209691" y="876615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7" name="直線コネクタ 466"/>
              <p:cNvCxnSpPr/>
              <p:nvPr/>
            </p:nvCxnSpPr>
            <p:spPr>
              <a:xfrm>
                <a:off x="5209691" y="8883630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8" name="直線コネクタ 467"/>
              <p:cNvCxnSpPr/>
              <p:nvPr/>
            </p:nvCxnSpPr>
            <p:spPr>
              <a:xfrm>
                <a:off x="5209691" y="900110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6" name="グループ化 445"/>
            <p:cNvGrpSpPr/>
            <p:nvPr/>
          </p:nvGrpSpPr>
          <p:grpSpPr>
            <a:xfrm>
              <a:off x="4867644" y="1159049"/>
              <a:ext cx="240314" cy="283759"/>
              <a:chOff x="5069830" y="8282814"/>
              <a:chExt cx="744760" cy="879401"/>
            </a:xfrm>
          </p:grpSpPr>
          <p:sp>
            <p:nvSpPr>
              <p:cNvPr id="455" name="正方形/長方形 454"/>
              <p:cNvSpPr/>
              <p:nvPr/>
            </p:nvSpPr>
            <p:spPr>
              <a:xfrm>
                <a:off x="5069830" y="8282814"/>
                <a:ext cx="744760" cy="87940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56" name="直線コネクタ 455"/>
              <p:cNvCxnSpPr/>
              <p:nvPr/>
            </p:nvCxnSpPr>
            <p:spPr>
              <a:xfrm>
                <a:off x="5212482" y="842094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直線コネクタ 456"/>
              <p:cNvCxnSpPr/>
              <p:nvPr/>
            </p:nvCxnSpPr>
            <p:spPr>
              <a:xfrm>
                <a:off x="5212482" y="8538417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直線コネクタ 457"/>
              <p:cNvCxnSpPr/>
              <p:nvPr/>
            </p:nvCxnSpPr>
            <p:spPr>
              <a:xfrm>
                <a:off x="5212482" y="865589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直線コネクタ 458"/>
              <p:cNvCxnSpPr/>
              <p:nvPr/>
            </p:nvCxnSpPr>
            <p:spPr>
              <a:xfrm>
                <a:off x="5209691" y="876615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直線コネクタ 459"/>
              <p:cNvCxnSpPr/>
              <p:nvPr/>
            </p:nvCxnSpPr>
            <p:spPr>
              <a:xfrm>
                <a:off x="5209691" y="8883630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直線コネクタ 460"/>
              <p:cNvCxnSpPr/>
              <p:nvPr/>
            </p:nvCxnSpPr>
            <p:spPr>
              <a:xfrm>
                <a:off x="5209691" y="900110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7" name="グループ化 446"/>
            <p:cNvGrpSpPr/>
            <p:nvPr/>
          </p:nvGrpSpPr>
          <p:grpSpPr>
            <a:xfrm>
              <a:off x="4908747" y="1201367"/>
              <a:ext cx="240314" cy="283759"/>
              <a:chOff x="5069830" y="8282814"/>
              <a:chExt cx="744760" cy="879401"/>
            </a:xfrm>
          </p:grpSpPr>
          <p:sp>
            <p:nvSpPr>
              <p:cNvPr id="448" name="正方形/長方形 447"/>
              <p:cNvSpPr/>
              <p:nvPr/>
            </p:nvSpPr>
            <p:spPr>
              <a:xfrm>
                <a:off x="5069830" y="8282814"/>
                <a:ext cx="744760" cy="87940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49" name="直線コネクタ 448"/>
              <p:cNvCxnSpPr/>
              <p:nvPr/>
            </p:nvCxnSpPr>
            <p:spPr>
              <a:xfrm>
                <a:off x="5212482" y="842094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直線コネクタ 449"/>
              <p:cNvCxnSpPr/>
              <p:nvPr/>
            </p:nvCxnSpPr>
            <p:spPr>
              <a:xfrm>
                <a:off x="5212482" y="8538417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直線コネクタ 450"/>
              <p:cNvCxnSpPr/>
              <p:nvPr/>
            </p:nvCxnSpPr>
            <p:spPr>
              <a:xfrm>
                <a:off x="5212482" y="8655892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直線コネクタ 451"/>
              <p:cNvCxnSpPr/>
              <p:nvPr/>
            </p:nvCxnSpPr>
            <p:spPr>
              <a:xfrm>
                <a:off x="5209691" y="876615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直線コネクタ 452"/>
              <p:cNvCxnSpPr/>
              <p:nvPr/>
            </p:nvCxnSpPr>
            <p:spPr>
              <a:xfrm>
                <a:off x="5209691" y="8883630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直線コネクタ 453"/>
              <p:cNvCxnSpPr/>
              <p:nvPr/>
            </p:nvCxnSpPr>
            <p:spPr>
              <a:xfrm>
                <a:off x="5209691" y="9001105"/>
                <a:ext cx="4785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9" name="角丸四角形 468"/>
          <p:cNvSpPr/>
          <p:nvPr/>
        </p:nvSpPr>
        <p:spPr>
          <a:xfrm>
            <a:off x="4604175" y="5757617"/>
            <a:ext cx="1738045" cy="3566495"/>
          </a:xfrm>
          <a:prstGeom prst="roundRect">
            <a:avLst>
              <a:gd name="adj" fmla="val 10138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4942937" y="5633686"/>
            <a:ext cx="99889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lvl="1" defTabSz="304812">
              <a:tabLst>
                <a:tab pos="152406" algn="l"/>
              </a:tabLst>
              <a:defRPr/>
            </a:pPr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テスト生成</a:t>
            </a:r>
            <a:endParaRPr lang="en-US" altLang="ja-JP" sz="14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74" name="角丸四角形 473"/>
          <p:cNvSpPr/>
          <p:nvPr/>
        </p:nvSpPr>
        <p:spPr>
          <a:xfrm>
            <a:off x="7534130" y="5763134"/>
            <a:ext cx="1802971" cy="3544950"/>
          </a:xfrm>
          <a:prstGeom prst="roundRect">
            <a:avLst>
              <a:gd name="adj" fmla="val 11181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8030698" y="5610518"/>
            <a:ext cx="97939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lvl="1" defTabSz="304812">
              <a:tabLst>
                <a:tab pos="152406" algn="l"/>
              </a:tabLst>
              <a:defRPr/>
            </a:pPr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テスト実行</a:t>
            </a:r>
            <a:endParaRPr lang="en-US" altLang="ja-JP" sz="14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0" name="右矢印 399"/>
          <p:cNvSpPr/>
          <p:nvPr/>
        </p:nvSpPr>
        <p:spPr>
          <a:xfrm rot="1800000">
            <a:off x="6137137" y="7311488"/>
            <a:ext cx="359318" cy="302813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655157" y="8738440"/>
            <a:ext cx="1651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内部でロード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された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クラス列など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76" name="右矢印 475"/>
          <p:cNvSpPr/>
          <p:nvPr/>
        </p:nvSpPr>
        <p:spPr>
          <a:xfrm rot="8100000">
            <a:off x="6099627" y="7917025"/>
            <a:ext cx="359318" cy="302813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78" name="右矢印 477"/>
          <p:cNvSpPr/>
          <p:nvPr/>
        </p:nvSpPr>
        <p:spPr>
          <a:xfrm rot="3332326">
            <a:off x="6073838" y="9255044"/>
            <a:ext cx="478616" cy="302813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6382543" y="8933721"/>
            <a:ext cx="12819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ライブラリ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互換性テスト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0" name="右矢印 479"/>
          <p:cNvSpPr/>
          <p:nvPr/>
        </p:nvSpPr>
        <p:spPr>
          <a:xfrm rot="8100000">
            <a:off x="7410987" y="7324791"/>
            <a:ext cx="359318" cy="302813"/>
          </a:xfrm>
          <a:prstGeom prst="right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1" name="右矢印 480"/>
          <p:cNvSpPr/>
          <p:nvPr/>
        </p:nvSpPr>
        <p:spPr>
          <a:xfrm rot="2700000">
            <a:off x="7420609" y="7899434"/>
            <a:ext cx="359318" cy="302813"/>
          </a:xfrm>
          <a:prstGeom prst="right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2" name="正方形/長方形 481"/>
          <p:cNvSpPr/>
          <p:nvPr/>
        </p:nvSpPr>
        <p:spPr>
          <a:xfrm>
            <a:off x="7687729" y="8752604"/>
            <a:ext cx="1651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内部でロード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された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クラス列など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3" name="右矢印 482"/>
          <p:cNvSpPr/>
          <p:nvPr/>
        </p:nvSpPr>
        <p:spPr>
          <a:xfrm rot="6854371">
            <a:off x="7321172" y="9252061"/>
            <a:ext cx="434313" cy="302813"/>
          </a:xfrm>
          <a:prstGeom prst="right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6" name="正方形/長方形 485"/>
          <p:cNvSpPr/>
          <p:nvPr/>
        </p:nvSpPr>
        <p:spPr>
          <a:xfrm>
            <a:off x="5326207" y="9384648"/>
            <a:ext cx="9917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テスト生成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7" name="正方形/長方形 486"/>
          <p:cNvSpPr/>
          <p:nvPr/>
        </p:nvSpPr>
        <p:spPr>
          <a:xfrm>
            <a:off x="7612176" y="9414530"/>
            <a:ext cx="9917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04812">
              <a:tabLst>
                <a:tab pos="152406" algn="l"/>
              </a:tabLst>
              <a:defRPr/>
            </a:pP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テスト実行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62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28443</TotalTime>
  <Words>240</Words>
  <Application>Microsoft Office PowerPoint</Application>
  <PresentationFormat>A3 297x420 mm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Osaka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KANDA Tetsuya</dc:creator>
  <cp:lastModifiedBy>k-simari</cp:lastModifiedBy>
  <cp:revision>392</cp:revision>
  <cp:lastPrinted>2018-08-17T04:20:22Z</cp:lastPrinted>
  <dcterms:created xsi:type="dcterms:W3CDTF">2014-11-28T05:26:57Z</dcterms:created>
  <dcterms:modified xsi:type="dcterms:W3CDTF">2018-11-14T08:03:21Z</dcterms:modified>
</cp:coreProperties>
</file>