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383625" cy="30275213"/>
  <p:notesSz cx="9934575" cy="14363700"/>
  <p:defaultTextStyle>
    <a:defPPr>
      <a:defRPr lang="ja-JP"/>
    </a:defPPr>
    <a:lvl1pPr marL="0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1pPr>
    <a:lvl2pPr marL="1408788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2pPr>
    <a:lvl3pPr marL="2817573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3pPr>
    <a:lvl4pPr marL="4226360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4pPr>
    <a:lvl5pPr marL="5635148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5pPr>
    <a:lvl6pPr marL="7043933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6pPr>
    <a:lvl7pPr marL="8452721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7pPr>
    <a:lvl8pPr marL="9861509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8pPr>
    <a:lvl9pPr marL="11270294" algn="l" defTabSz="2817573" rtl="0" eaLnBrk="1" latinLnBrk="0" hangingPunct="1">
      <a:defRPr kumimoji="1" sz="55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58" userDrawn="1">
          <p15:clr>
            <a:srgbClr val="A4A3A4"/>
          </p15:clr>
        </p15:guide>
        <p15:guide id="2" pos="67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22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4348" y="108"/>
      </p:cViewPr>
      <p:guideLst>
        <p:guide orient="horz" pos="9558"/>
        <p:guide pos="67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 b="1" dirty="0" smtClean="0">
                <a:solidFill>
                  <a:schemeClr val="tx1"/>
                </a:solidFill>
              </a:rPr>
              <a:t>ドキュメントにおける</a:t>
            </a:r>
            <a:endParaRPr lang="en-US" altLang="ja-JP" sz="2800" b="1" dirty="0" smtClean="0">
              <a:solidFill>
                <a:schemeClr val="tx1"/>
              </a:solidFill>
            </a:endParaRP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ja-JP" altLang="en-US" sz="2800" b="1" dirty="0" smtClean="0">
                <a:solidFill>
                  <a:schemeClr val="tx1"/>
                </a:solidFill>
              </a:rPr>
              <a:t>コンフリクトの解消方法の内訳</a:t>
            </a:r>
            <a:endParaRPr lang="en-US" altLang="ja-JP" sz="2800" b="1" dirty="0" smtClean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43468630213602705"/>
          <c:y val="9.61223720072156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40249450290528493"/>
          <c:y val="0.25986609801843491"/>
          <c:w val="0.30041470017871436"/>
          <c:h val="0.708345123283914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Conflict(Not Error)</c:v>
                </c:pt>
              </c:strCache>
            </c:strRef>
          </c:tx>
          <c:spPr>
            <a:ln w="635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2"/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E09-4D21-80F3-4B7F6A318A27}"/>
              </c:ext>
            </c:extLst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E09-4D21-80F3-4B7F6A318A27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DE09-4D21-80F3-4B7F6A318A27}"/>
              </c:ext>
            </c:extLst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E09-4D21-80F3-4B7F6A318A27}"/>
              </c:ext>
            </c:extLst>
          </c:dPt>
          <c:dPt>
            <c:idx val="4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DE09-4D21-80F3-4B7F6A318A27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DE09-4D21-80F3-4B7F6A318A27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E09-4D21-80F3-4B7F6A318A27}"/>
              </c:ext>
            </c:extLst>
          </c:dPt>
          <c:dLbls>
            <c:dLbl>
              <c:idx val="5"/>
              <c:layout>
                <c:manualLayout>
                  <c:x val="3.7265305576895412E-2"/>
                  <c:y val="0.1191405405683584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E09-4D21-80F3-4B7F6A318A27}"/>
                </c:ext>
              </c:extLst>
            </c:dLbl>
            <c:dLbl>
              <c:idx val="6"/>
              <c:layout>
                <c:manualLayout>
                  <c:x val="2.2399735110701154E-2"/>
                  <c:y val="0.1385203845322519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E09-4D21-80F3-4B7F6A318A27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Sheet1!$A$2:$A$8</c:f>
              <c:strCache>
                <c:ptCount val="7"/>
                <c:pt idx="0">
                  <c:v>片側採用</c:v>
                </c:pt>
                <c:pt idx="1">
                  <c:v>片側採用（修正あり）</c:v>
                </c:pt>
                <c:pt idx="2">
                  <c:v>両側採用</c:v>
                </c:pt>
                <c:pt idx="3">
                  <c:v>両側採用（片側修正あり）</c:v>
                </c:pt>
                <c:pt idx="4">
                  <c:v>両側採用（両側修正あり）</c:v>
                </c:pt>
                <c:pt idx="5">
                  <c:v>不採用</c:v>
                </c:pt>
                <c:pt idx="6">
                  <c:v>エラー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46</c:v>
                </c:pt>
                <c:pt idx="1">
                  <c:v>32</c:v>
                </c:pt>
                <c:pt idx="2">
                  <c:v>72</c:v>
                </c:pt>
                <c:pt idx="3">
                  <c:v>49</c:v>
                </c:pt>
                <c:pt idx="4">
                  <c:v>54</c:v>
                </c:pt>
                <c:pt idx="5">
                  <c:v>18</c:v>
                </c:pt>
                <c:pt idx="6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09-4D21-80F3-4B7F6A318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ayout>
        <c:manualLayout>
          <c:xMode val="edge"/>
          <c:yMode val="edge"/>
          <c:x val="0.74951352599667753"/>
          <c:y val="0.42974298761045437"/>
          <c:w val="0.18246431490558662"/>
          <c:h val="0.5384682336918957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1" dirty="0" smtClean="0">
                <a:solidFill>
                  <a:schemeClr val="tx1"/>
                </a:solidFill>
              </a:rPr>
              <a:t>ソースコードなどにおける</a:t>
            </a:r>
            <a:endParaRPr lang="en-US" altLang="ja-JP" sz="2000" b="1" dirty="0" smtClean="0">
              <a:solidFill>
                <a:schemeClr val="tx1"/>
              </a:solidFill>
            </a:endParaRPr>
          </a:p>
          <a:p>
            <a:pPr>
              <a:defRPr b="1"/>
            </a:pPr>
            <a:r>
              <a:rPr lang="ja-JP" altLang="en-US" sz="2000" b="1" dirty="0" smtClean="0">
                <a:solidFill>
                  <a:schemeClr val="tx1"/>
                </a:solidFill>
              </a:rPr>
              <a:t>コンフリクトの解消方法の内訳</a:t>
            </a:r>
            <a:endParaRPr lang="en-US" altLang="ja-JP" sz="2000" b="1" dirty="0" smtClean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5385193139171175"/>
          <c:y val="4.0556638257399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Conflict(Not Error)</c:v>
                </c:pt>
              </c:strCache>
            </c:strRef>
          </c:tx>
          <c:spPr>
            <a:ln w="635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2"/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81-4674-BC57-B8E19D4ABD22}"/>
              </c:ext>
            </c:extLst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81-4674-BC57-B8E19D4ABD22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C81-4674-BC57-B8E19D4ABD22}"/>
              </c:ext>
            </c:extLst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C81-4674-BC57-B8E19D4ABD22}"/>
              </c:ext>
            </c:extLst>
          </c:dPt>
          <c:dPt>
            <c:idx val="4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C81-4674-BC57-B8E19D4ABD2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C81-4674-BC57-B8E19D4ABD22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C81-4674-BC57-B8E19D4ABD22}"/>
              </c:ext>
            </c:extLst>
          </c:dPt>
          <c:dLbls>
            <c:dLbl>
              <c:idx val="2"/>
              <c:layout>
                <c:manualLayout>
                  <c:x val="-0.10009610703309538"/>
                  <c:y val="-0.1306953051609378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C81-4674-BC57-B8E19D4ABD22}"/>
                </c:ext>
              </c:extLst>
            </c:dLbl>
            <c:dLbl>
              <c:idx val="3"/>
              <c:layout>
                <c:manualLayout>
                  <c:x val="-5.8469519616197278E-2"/>
                  <c:y val="-0.134534832394790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C81-4674-BC57-B8E19D4ABD22}"/>
                </c:ext>
              </c:extLst>
            </c:dLbl>
            <c:dLbl>
              <c:idx val="5"/>
              <c:layout>
                <c:manualLayout>
                  <c:x val="0.10651927130505534"/>
                  <c:y val="0.1419275940036485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C81-4674-BC57-B8E19D4ABD22}"/>
                </c:ext>
              </c:extLst>
            </c:dLbl>
            <c:dLbl>
              <c:idx val="6"/>
              <c:layout>
                <c:manualLayout>
                  <c:x val="4.165980912698488E-2"/>
                  <c:y val="0.1429527846506810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C81-4674-BC57-B8E19D4ABD22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Sheet1!$A$2:$A$8</c:f>
              <c:strCache>
                <c:ptCount val="7"/>
                <c:pt idx="0">
                  <c:v>片側採用（全部）</c:v>
                </c:pt>
                <c:pt idx="1">
                  <c:v>片側採用（一部）</c:v>
                </c:pt>
                <c:pt idx="2">
                  <c:v>両側採用（全統合）</c:v>
                </c:pt>
                <c:pt idx="3">
                  <c:v>両側採用（一部統合）</c:v>
                </c:pt>
                <c:pt idx="4">
                  <c:v>その他の採用</c:v>
                </c:pt>
                <c:pt idx="5">
                  <c:v>不採用</c:v>
                </c:pt>
                <c:pt idx="6">
                  <c:v>エラー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142</c:v>
                </c:pt>
                <c:pt idx="1">
                  <c:v>127</c:v>
                </c:pt>
                <c:pt idx="2">
                  <c:v>71</c:v>
                </c:pt>
                <c:pt idx="3">
                  <c:v>67</c:v>
                </c:pt>
                <c:pt idx="4">
                  <c:v>266</c:v>
                </c:pt>
                <c:pt idx="5">
                  <c:v>103</c:v>
                </c:pt>
                <c:pt idx="6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C81-4674-BC57-B8E19D4AB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93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45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55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75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19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32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04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29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609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623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05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DA03B-91AB-445E-AC9C-EE0AAD5876A0}" type="datetimeFigureOut">
              <a:rPr kumimoji="1" lang="ja-JP" altLang="en-US" smtClean="0"/>
              <a:t>2018/11/14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9455-930A-47A2-9094-0AC212949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79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kumimoji="1"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kumimoji="1"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0"/>
          <p:cNvSpPr/>
          <p:nvPr/>
        </p:nvSpPr>
        <p:spPr>
          <a:xfrm>
            <a:off x="0" y="29147064"/>
            <a:ext cx="21383625" cy="1179528"/>
          </a:xfrm>
          <a:prstGeom prst="rect">
            <a:avLst/>
          </a:prstGeom>
          <a:gradFill>
            <a:gsLst>
              <a:gs pos="79000">
                <a:schemeClr val="accent1">
                  <a:lumMod val="60000"/>
                  <a:lumOff val="40000"/>
                </a:schemeClr>
              </a:gs>
              <a:gs pos="58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  <a:gs pos="13000">
                <a:srgbClr val="BDD7EE"/>
              </a:gs>
              <a:gs pos="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txBody>
          <a:bodyPr spcFirstLastPara="1" wrap="square" lIns="279418" tIns="279418" rIns="279418" bIns="279418" anchor="ctr" anchorCtr="0">
            <a:noAutofit/>
          </a:bodyPr>
          <a:lstStyle/>
          <a:p>
            <a:endParaRPr sz="4279"/>
          </a:p>
        </p:txBody>
      </p:sp>
      <p:sp>
        <p:nvSpPr>
          <p:cNvPr id="9" name="Shape 10"/>
          <p:cNvSpPr/>
          <p:nvPr/>
        </p:nvSpPr>
        <p:spPr>
          <a:xfrm>
            <a:off x="1" y="0"/>
            <a:ext cx="21383628" cy="3614159"/>
          </a:xfrm>
          <a:prstGeom prst="rect">
            <a:avLst/>
          </a:prstGeom>
          <a:gradFill>
            <a:gsLst>
              <a:gs pos="79000">
                <a:schemeClr val="accent1">
                  <a:lumMod val="60000"/>
                  <a:lumOff val="40000"/>
                </a:schemeClr>
              </a:gs>
              <a:gs pos="58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  <a:gs pos="13000">
                <a:srgbClr val="BDD7EE"/>
              </a:gs>
              <a:gs pos="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txBody>
          <a:bodyPr spcFirstLastPara="1" wrap="square" lIns="279418" tIns="279418" rIns="279418" bIns="279418" anchor="ctr" anchorCtr="0">
            <a:noAutofit/>
          </a:bodyPr>
          <a:lstStyle/>
          <a:p>
            <a:endParaRPr sz="4279"/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-8" y="4112453"/>
            <a:ext cx="21383624" cy="4322708"/>
          </a:xfrm>
          <a:prstGeom prst="rect">
            <a:avLst/>
          </a:prstGeom>
          <a:noFill/>
          <a:ln>
            <a:noFill/>
          </a:ln>
        </p:spPr>
        <p:txBody>
          <a:bodyPr vert="horz" lIns="279464" tIns="139732" rIns="279464" bIns="13973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4800" dirty="0" smtClean="0"/>
              <a:t>　</a:t>
            </a:r>
            <a:endParaRPr lang="en-US" altLang="ja-JP" sz="4000" dirty="0" smtClean="0"/>
          </a:p>
          <a:p>
            <a:pPr marL="914400" lvl="1" indent="-571500" algn="l">
              <a:buFont typeface="Arial" panose="020B0604020202020204" pitchFamily="34" charset="0"/>
              <a:buChar char="•"/>
            </a:pPr>
            <a:r>
              <a:rPr lang="ja-JP" altLang="en-US" sz="4000" dirty="0" smtClean="0"/>
              <a:t>ソースコード</a:t>
            </a:r>
            <a:r>
              <a:rPr lang="ja-JP" altLang="en-US" sz="4000" dirty="0"/>
              <a:t>に生じる</a:t>
            </a:r>
            <a:r>
              <a:rPr lang="ja-JP" altLang="en-US" sz="4000" dirty="0" smtClean="0"/>
              <a:t>コンフリクトに関する先行研究がいくつか存在する</a:t>
            </a:r>
            <a:endParaRPr lang="en-US" altLang="ja-JP" sz="4000" dirty="0" smtClean="0"/>
          </a:p>
          <a:p>
            <a:pPr marL="914400" lvl="1" indent="-571500" algn="l">
              <a:buFont typeface="Arial" panose="020B0604020202020204" pitchFamily="34" charset="0"/>
              <a:buChar char="•"/>
            </a:pPr>
            <a:r>
              <a:rPr lang="ja-JP" altLang="en-US" sz="4000" dirty="0" smtClean="0"/>
              <a:t>しかし，実際</a:t>
            </a:r>
            <a:r>
              <a:rPr lang="ja-JP" altLang="en-US" sz="4000" dirty="0"/>
              <a:t>の</a:t>
            </a:r>
            <a:r>
              <a:rPr lang="ja-JP" altLang="en-US" sz="4000" dirty="0" smtClean="0"/>
              <a:t>開発ではドキュメント</a:t>
            </a:r>
            <a:r>
              <a:rPr lang="ja-JP" altLang="en-US" sz="4000" dirty="0"/>
              <a:t>の編集に</a:t>
            </a:r>
            <a:r>
              <a:rPr lang="ja-JP" altLang="en-US" sz="4000" dirty="0" smtClean="0"/>
              <a:t>よって</a:t>
            </a:r>
            <a:r>
              <a:rPr lang="ja-JP" altLang="en-US" sz="4000" dirty="0"/>
              <a:t>コンフリクトが</a:t>
            </a:r>
            <a:r>
              <a:rPr lang="ja-JP" altLang="en-US" sz="4000" dirty="0" smtClean="0"/>
              <a:t>生じることもある</a:t>
            </a:r>
            <a:endParaRPr lang="en-US" altLang="ja-JP" sz="4000" dirty="0" smtClean="0"/>
          </a:p>
          <a:p>
            <a:pPr lvl="1" algn="l"/>
            <a:endParaRPr lang="en-US" altLang="ja-JP" sz="3600" dirty="0" smtClean="0"/>
          </a:p>
          <a:p>
            <a:pPr marL="914400" lvl="1" indent="-571500" algn="l">
              <a:buFont typeface="Wingdings" panose="05000000000000000000" pitchFamily="2" charset="2"/>
              <a:buChar char="Ø"/>
            </a:pPr>
            <a:r>
              <a:rPr lang="ja-JP" altLang="en-US" sz="4400" b="1" dirty="0" smtClean="0"/>
              <a:t>ドキュメントにおけるコンフリクトに焦点を当て，その解消方法を調査する</a:t>
            </a:r>
            <a:endParaRPr lang="en-US" altLang="ja-JP" sz="3700" b="1" dirty="0"/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0" y="26288517"/>
            <a:ext cx="21383627" cy="2992927"/>
          </a:xfrm>
          <a:prstGeom prst="rect">
            <a:avLst/>
          </a:prstGeom>
          <a:noFill/>
          <a:ln>
            <a:noFill/>
          </a:ln>
        </p:spPr>
        <p:txBody>
          <a:bodyPr vert="horz" lIns="279464" tIns="139732" rIns="279464" bIns="13973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000" dirty="0" smtClean="0"/>
              <a:t>　　　　ドキュメントのコンフリクトとその解消内容を調査し，</a:t>
            </a:r>
            <a:endParaRPr lang="en-US" altLang="ja-JP" sz="4000" dirty="0" smtClean="0"/>
          </a:p>
          <a:p>
            <a:r>
              <a:rPr lang="ja-JP" altLang="en-US" sz="4000" dirty="0" smtClean="0"/>
              <a:t>　　　両側採用による解消を支援する手法の考案を目指す．</a:t>
            </a:r>
            <a:endParaRPr lang="en-US" altLang="ja-JP" sz="4000" dirty="0"/>
          </a:p>
        </p:txBody>
      </p:sp>
      <p:sp>
        <p:nvSpPr>
          <p:cNvPr id="24" name="正方形/長方形 23"/>
          <p:cNvSpPr/>
          <p:nvPr/>
        </p:nvSpPr>
        <p:spPr>
          <a:xfrm>
            <a:off x="1" y="541042"/>
            <a:ext cx="21383624" cy="2099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7200" b="1" dirty="0"/>
              <a:t>ドキュメントにおける</a:t>
            </a:r>
            <a:endParaRPr lang="en-US" altLang="ja-JP" sz="7200" b="1" dirty="0"/>
          </a:p>
          <a:p>
            <a:pPr algn="ctr"/>
            <a:r>
              <a:rPr lang="ja-JP" altLang="en-US" sz="7200" b="1" dirty="0"/>
              <a:t>マージコンフリクトの調査と分析</a:t>
            </a:r>
          </a:p>
        </p:txBody>
      </p:sp>
      <p:sp>
        <p:nvSpPr>
          <p:cNvPr id="16" name="コンテンツ プレースホルダー 2"/>
          <p:cNvSpPr txBox="1">
            <a:spLocks/>
          </p:cNvSpPr>
          <p:nvPr/>
        </p:nvSpPr>
        <p:spPr>
          <a:xfrm>
            <a:off x="-7" y="8435161"/>
            <a:ext cx="21383624" cy="16808208"/>
          </a:xfrm>
          <a:prstGeom prst="rect">
            <a:avLst/>
          </a:prstGeom>
          <a:noFill/>
          <a:ln>
            <a:noFill/>
          </a:ln>
        </p:spPr>
        <p:txBody>
          <a:bodyPr vert="horz" lIns="279464" tIns="139732" rIns="279464" bIns="13973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4800" dirty="0" smtClean="0"/>
              <a:t>　</a:t>
            </a:r>
            <a:endParaRPr lang="en-US" altLang="ja-JP" sz="4800" dirty="0" smtClean="0"/>
          </a:p>
          <a:p>
            <a:pPr algn="l"/>
            <a:r>
              <a:rPr lang="ja-JP" altLang="en-US" sz="4000" dirty="0" smtClean="0"/>
              <a:t>　　</a:t>
            </a:r>
            <a:r>
              <a:rPr lang="en-US" altLang="ja-JP" sz="4000" dirty="0" smtClean="0"/>
              <a:t>GitHub</a:t>
            </a:r>
            <a:r>
              <a:rPr lang="ja-JP" altLang="en-US" sz="4000" dirty="0" smtClean="0"/>
              <a:t>上にある</a:t>
            </a:r>
            <a:r>
              <a:rPr lang="en-US" altLang="ja-JP" sz="4000" dirty="0" smtClean="0"/>
              <a:t>16</a:t>
            </a:r>
            <a:r>
              <a:rPr lang="ja-JP" altLang="en-US" sz="4000" dirty="0" smtClean="0"/>
              <a:t>個のプロジェクト</a:t>
            </a:r>
            <a:endParaRPr lang="en-US" altLang="ja-JP" sz="4000" dirty="0" smtClean="0"/>
          </a:p>
          <a:p>
            <a:pPr algn="l"/>
            <a:r>
              <a:rPr lang="ja-JP" altLang="en-US" sz="4000" dirty="0" smtClean="0"/>
              <a:t>　の開発履歴から，ドキュメントにおけ</a:t>
            </a:r>
            <a:endParaRPr lang="en-US" altLang="ja-JP" sz="4000" dirty="0" smtClean="0"/>
          </a:p>
          <a:p>
            <a:pPr algn="l"/>
            <a:r>
              <a:rPr lang="ja-JP" altLang="en-US" sz="4000" dirty="0" smtClean="0"/>
              <a:t>　</a:t>
            </a:r>
            <a:r>
              <a:rPr lang="ja-JP" altLang="en-US" sz="4000" dirty="0" err="1" smtClean="0"/>
              <a:t>る</a:t>
            </a:r>
            <a:r>
              <a:rPr lang="ja-JP" altLang="en-US" sz="4000" dirty="0" smtClean="0"/>
              <a:t>コンフリクトを抽出して調査する</a:t>
            </a:r>
            <a:endParaRPr lang="en-US" altLang="ja-JP" sz="4000" dirty="0" smtClean="0"/>
          </a:p>
          <a:p>
            <a:pPr marL="914400" lvl="1" indent="-571500" algn="l">
              <a:buFont typeface="Arial" panose="020B0604020202020204" pitchFamily="34" charset="0"/>
              <a:buChar char="•"/>
            </a:pPr>
            <a:r>
              <a:rPr lang="ja-JP" altLang="en-US" sz="3700" dirty="0" smtClean="0"/>
              <a:t>ファイル単位でコンフリクト箇所を検出</a:t>
            </a:r>
            <a:endParaRPr lang="en-US" altLang="ja-JP" sz="3700" dirty="0" smtClean="0"/>
          </a:p>
          <a:p>
            <a:pPr marL="914400" lvl="1" indent="-571500" algn="l">
              <a:buFont typeface="Arial" panose="020B0604020202020204" pitchFamily="34" charset="0"/>
              <a:buChar char="•"/>
            </a:pPr>
            <a:r>
              <a:rPr lang="ja-JP" altLang="en-US" sz="3700" b="1" u="sng" dirty="0" smtClean="0"/>
              <a:t>解消方法</a:t>
            </a:r>
            <a:r>
              <a:rPr lang="ja-JP" altLang="en-US" sz="3700" b="1" dirty="0" smtClean="0"/>
              <a:t>（</a:t>
            </a:r>
            <a:r>
              <a:rPr lang="ja-JP" altLang="en-US" sz="3700" b="1" u="sng" dirty="0" smtClean="0"/>
              <a:t>片側採用</a:t>
            </a:r>
            <a:r>
              <a:rPr lang="ja-JP" altLang="en-US" sz="3700" dirty="0" smtClean="0"/>
              <a:t>と</a:t>
            </a:r>
            <a:r>
              <a:rPr lang="ja-JP" altLang="en-US" sz="3700" b="1" u="sng" dirty="0" smtClean="0"/>
              <a:t>両側採用</a:t>
            </a:r>
            <a:r>
              <a:rPr lang="ja-JP" altLang="en-US" sz="3700" b="1" dirty="0" smtClean="0"/>
              <a:t>）</a:t>
            </a:r>
            <a:r>
              <a:rPr lang="ja-JP" altLang="en-US" sz="3700" dirty="0" smtClean="0"/>
              <a:t>で</a:t>
            </a:r>
            <a:r>
              <a:rPr lang="ja-JP" altLang="en-US" sz="4000" dirty="0" smtClean="0"/>
              <a:t>分類</a:t>
            </a:r>
            <a:endParaRPr lang="en-US" altLang="ja-JP" sz="4000" dirty="0" smtClean="0"/>
          </a:p>
          <a:p>
            <a:pPr lvl="2" algn="l"/>
            <a:endParaRPr lang="ja-JP" altLang="en-US" sz="4000" b="1" dirty="0" smtClean="0"/>
          </a:p>
          <a:p>
            <a:pPr algn="l"/>
            <a:endParaRPr lang="en-US" altLang="ja-JP" sz="4800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-6400658" y="11985979"/>
            <a:ext cx="25999487" cy="8789265"/>
            <a:chOff x="-2591186" y="17877538"/>
            <a:chExt cx="19177354" cy="6686109"/>
          </a:xfrm>
        </p:grpSpPr>
        <p:graphicFrame>
          <p:nvGraphicFramePr>
            <p:cNvPr id="8" name="グラフ 7"/>
            <p:cNvGraphicFramePr/>
            <p:nvPr>
              <p:extLst>
                <p:ext uri="{D42A27DB-BD31-4B8C-83A1-F6EECF244321}">
                  <p14:modId xmlns:p14="http://schemas.microsoft.com/office/powerpoint/2010/main" val="1121779249"/>
                </p:ext>
              </p:extLst>
            </p:nvPr>
          </p:nvGraphicFramePr>
          <p:xfrm>
            <a:off x="-2591186" y="17877538"/>
            <a:ext cx="15286223" cy="66861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27" name="グラフ 26"/>
            <p:cNvGraphicFramePr/>
            <p:nvPr>
              <p:extLst>
                <p:ext uri="{D42A27DB-BD31-4B8C-83A1-F6EECF244321}">
                  <p14:modId xmlns:p14="http://schemas.microsoft.com/office/powerpoint/2010/main" val="514098000"/>
                </p:ext>
              </p:extLst>
            </p:nvPr>
          </p:nvGraphicFramePr>
          <p:xfrm>
            <a:off x="10991378" y="20313733"/>
            <a:ext cx="5594790" cy="406739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pic>
        <p:nvPicPr>
          <p:cNvPr id="10" name="Shape 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334495" y="29248736"/>
            <a:ext cx="2341116" cy="81073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4"/>
          <p:cNvSpPr/>
          <p:nvPr/>
        </p:nvSpPr>
        <p:spPr>
          <a:xfrm>
            <a:off x="360646" y="29224036"/>
            <a:ext cx="17601890" cy="967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5063" tIns="137531" rIns="275063" bIns="137531" anchor="t" anchorCtr="0">
            <a:noAutofit/>
          </a:bodyPr>
          <a:lstStyle/>
          <a:p>
            <a:r>
              <a:rPr lang="en-US" altLang="ja-JP" sz="2400" dirty="0">
                <a:solidFill>
                  <a:srgbClr val="DDDDDD"/>
                </a:solidFill>
                <a:latin typeface="Arial"/>
                <a:ea typeface="Arial"/>
                <a:cs typeface="Arial"/>
                <a:sym typeface="Arial"/>
              </a:rPr>
              <a:t>Software Engineering Laboratory, Department of Computer Science, Graduate School of Information Science and Technology, Osaka University</a:t>
            </a:r>
            <a:endParaRPr sz="2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コンテンツ プレースホルダー 2"/>
          <p:cNvSpPr txBox="1">
            <a:spLocks/>
          </p:cNvSpPr>
          <p:nvPr/>
        </p:nvSpPr>
        <p:spPr>
          <a:xfrm>
            <a:off x="-7" y="3127777"/>
            <a:ext cx="21383633" cy="477358"/>
          </a:xfrm>
          <a:prstGeom prst="rect">
            <a:avLst/>
          </a:prstGeom>
          <a:noFill/>
          <a:ln>
            <a:noFill/>
          </a:ln>
        </p:spPr>
        <p:txBody>
          <a:bodyPr vert="horz" lIns="279464" tIns="139732" rIns="279464" bIns="139732" rtlCol="0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2800" dirty="0" smtClean="0"/>
              <a:t>大阪大学大学院情報科学研究科　白木秀弥，神田哲也，井上克郎</a:t>
            </a:r>
            <a:endParaRPr lang="en-US" altLang="ja-JP" sz="2800" dirty="0"/>
          </a:p>
        </p:txBody>
      </p:sp>
      <p:sp>
        <p:nvSpPr>
          <p:cNvPr id="3" name="角丸四角形 2"/>
          <p:cNvSpPr/>
          <p:nvPr/>
        </p:nvSpPr>
        <p:spPr>
          <a:xfrm>
            <a:off x="1784779" y="20832391"/>
            <a:ext cx="17837346" cy="292227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800" b="1" dirty="0" smtClean="0">
                <a:solidFill>
                  <a:srgbClr val="FF0000"/>
                </a:solidFill>
              </a:rPr>
              <a:t>　ドキュメント</a:t>
            </a:r>
            <a:r>
              <a:rPr lang="ja-JP" altLang="en-US" sz="4800" b="1" dirty="0">
                <a:solidFill>
                  <a:srgbClr val="FF0000"/>
                </a:solidFill>
              </a:rPr>
              <a:t>におけるコンフリクト</a:t>
            </a:r>
            <a:r>
              <a:rPr lang="ja-JP" altLang="en-US" sz="4800" b="1" dirty="0" smtClean="0">
                <a:solidFill>
                  <a:srgbClr val="FF0000"/>
                </a:solidFill>
              </a:rPr>
              <a:t>の解消時は</a:t>
            </a:r>
            <a:endParaRPr lang="en-US" altLang="ja-JP" sz="4800" b="1" dirty="0" smtClean="0">
              <a:solidFill>
                <a:srgbClr val="FF0000"/>
              </a:solidFill>
            </a:endParaRPr>
          </a:p>
          <a:p>
            <a:pPr marL="2094588" lvl="1" indent="-685800">
              <a:buFont typeface="Arial" panose="020B0604020202020204" pitchFamily="34" charset="0"/>
              <a:buChar char="•"/>
            </a:pPr>
            <a:r>
              <a:rPr lang="ja-JP" altLang="en-US" sz="4800" b="1" dirty="0" smtClean="0">
                <a:solidFill>
                  <a:srgbClr val="FF0000"/>
                </a:solidFill>
              </a:rPr>
              <a:t>片側採用：ソースコードの場合と大きな差はない</a:t>
            </a:r>
            <a:endParaRPr lang="en-US" altLang="ja-JP" sz="4800" b="1" dirty="0">
              <a:solidFill>
                <a:srgbClr val="FF0000"/>
              </a:solidFill>
            </a:endParaRPr>
          </a:p>
          <a:p>
            <a:pPr marL="2094588" lvl="1" indent="-685800">
              <a:buFont typeface="Arial" panose="020B0604020202020204" pitchFamily="34" charset="0"/>
              <a:buChar char="•"/>
            </a:pPr>
            <a:r>
              <a:rPr lang="ja-JP" altLang="en-US" sz="4800" b="1" dirty="0" smtClean="0">
                <a:solidFill>
                  <a:srgbClr val="FF0000"/>
                </a:solidFill>
              </a:rPr>
              <a:t>両側採用：両側の内容をそのまま残す傾向にある</a:t>
            </a:r>
            <a:endParaRPr lang="en-US" altLang="ja-JP" sz="4800" b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84779" y="24068472"/>
            <a:ext cx="181521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/>
              <a:t>両側を修正</a:t>
            </a:r>
            <a:r>
              <a:rPr lang="ja-JP" altLang="en-US" sz="4000" dirty="0"/>
              <a:t>無</a:t>
            </a:r>
            <a:r>
              <a:rPr lang="ja-JP" altLang="en-US" sz="4000" dirty="0" smtClean="0"/>
              <a:t>し</a:t>
            </a:r>
            <a:r>
              <a:rPr lang="ja-JP" altLang="en-US" sz="4000" dirty="0"/>
              <a:t>で</a:t>
            </a:r>
            <a:r>
              <a:rPr lang="ja-JP" altLang="en-US" sz="4000" dirty="0" smtClean="0"/>
              <a:t>採用する解消の割合は，ソースコードの場合の</a:t>
            </a:r>
            <a:r>
              <a:rPr lang="ja-JP" altLang="en-US" sz="4000" dirty="0"/>
              <a:t>約</a:t>
            </a:r>
            <a:r>
              <a:rPr lang="en-US" altLang="ja-JP" sz="4000" dirty="0" smtClean="0"/>
              <a:t>3</a:t>
            </a:r>
            <a:r>
              <a:rPr lang="ja-JP" altLang="en-US" sz="4000" dirty="0" smtClean="0"/>
              <a:t>倍</a:t>
            </a:r>
            <a:endParaRPr lang="en-US" altLang="ja-JP" sz="40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ja-JP" altLang="en-US" sz="4000" dirty="0" smtClean="0"/>
              <a:t>コンフリクト解消のために，他</a:t>
            </a:r>
            <a:r>
              <a:rPr lang="ja-JP" altLang="en-US" sz="4000" dirty="0"/>
              <a:t>の開発者の記載内容を削除</a:t>
            </a:r>
            <a:r>
              <a:rPr lang="ja-JP" altLang="en-US" sz="4000" dirty="0" smtClean="0"/>
              <a:t>する必要が少ない</a:t>
            </a:r>
            <a:endParaRPr lang="en-US" altLang="ja-JP" sz="4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249" y="3779749"/>
            <a:ext cx="4031873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6000" b="1" dirty="0" smtClean="0"/>
              <a:t>研究</a:t>
            </a:r>
            <a:r>
              <a:rPr lang="ja-JP" altLang="en-US" sz="6000" b="1" dirty="0"/>
              <a:t>の</a:t>
            </a:r>
            <a:r>
              <a:rPr lang="ja-JP" altLang="en-US" sz="6000" b="1" dirty="0" smtClean="0"/>
              <a:t>背景</a:t>
            </a:r>
            <a:endParaRPr kumimoji="1" lang="ja-JP" altLang="en-US" b="1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16249" y="8087948"/>
            <a:ext cx="4031873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6000" b="1" dirty="0" smtClean="0"/>
              <a:t>検証</a:t>
            </a:r>
            <a:r>
              <a:rPr lang="ja-JP" altLang="en-US" sz="6000" b="1" dirty="0"/>
              <a:t>と</a:t>
            </a:r>
            <a:r>
              <a:rPr lang="ja-JP" altLang="en-US" sz="6000" b="1" dirty="0" smtClean="0"/>
              <a:t>結果</a:t>
            </a:r>
            <a:endParaRPr kumimoji="1" lang="ja-JP" altLang="en-US" b="1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10238229" y="8660520"/>
            <a:ext cx="5378349" cy="6457276"/>
            <a:chOff x="10238229" y="8660520"/>
            <a:chExt cx="5378349" cy="6457276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10238229" y="8660520"/>
              <a:ext cx="5378349" cy="6457276"/>
              <a:chOff x="12260196" y="7509561"/>
              <a:chExt cx="5877881" cy="7057017"/>
            </a:xfrm>
          </p:grpSpPr>
          <p:sp>
            <p:nvSpPr>
              <p:cNvPr id="35" name="角丸四角形 34"/>
              <p:cNvSpPr/>
              <p:nvPr/>
            </p:nvSpPr>
            <p:spPr>
              <a:xfrm>
                <a:off x="12260196" y="7509561"/>
                <a:ext cx="5877881" cy="705701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テキスト ボックス 31"/>
              <p:cNvSpPr txBox="1"/>
              <p:nvPr/>
            </p:nvSpPr>
            <p:spPr>
              <a:xfrm>
                <a:off x="13596774" y="7658314"/>
                <a:ext cx="3502372" cy="6390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3200" b="1" u="sng" dirty="0" smtClean="0"/>
                  <a:t>   片側採用の例   </a:t>
                </a:r>
                <a:endParaRPr kumimoji="1" lang="ja-JP" altLang="en-US" sz="3200" b="1" u="sng" dirty="0"/>
              </a:p>
            </p:txBody>
          </p:sp>
        </p:grpSp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91416" y="9341924"/>
              <a:ext cx="4271972" cy="5627129"/>
            </a:xfrm>
            <a:prstGeom prst="rect">
              <a:avLst/>
            </a:prstGeom>
          </p:spPr>
        </p:pic>
      </p:grpSp>
      <p:grpSp>
        <p:nvGrpSpPr>
          <p:cNvPr id="14" name="グループ化 13"/>
          <p:cNvGrpSpPr/>
          <p:nvPr/>
        </p:nvGrpSpPr>
        <p:grpSpPr>
          <a:xfrm>
            <a:off x="15883407" y="8716049"/>
            <a:ext cx="5378349" cy="6457276"/>
            <a:chOff x="15883407" y="8716049"/>
            <a:chExt cx="5378349" cy="6457276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15883407" y="8716049"/>
              <a:ext cx="5378349" cy="6457276"/>
              <a:chOff x="21044442" y="12998225"/>
              <a:chExt cx="5877881" cy="7057017"/>
            </a:xfrm>
          </p:grpSpPr>
          <p:sp>
            <p:nvSpPr>
              <p:cNvPr id="36" name="角丸四角形 35"/>
              <p:cNvSpPr/>
              <p:nvPr/>
            </p:nvSpPr>
            <p:spPr>
              <a:xfrm>
                <a:off x="21044442" y="12998225"/>
                <a:ext cx="5877881" cy="705701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テキスト ボックス 32"/>
              <p:cNvSpPr txBox="1"/>
              <p:nvPr/>
            </p:nvSpPr>
            <p:spPr>
              <a:xfrm>
                <a:off x="22381020" y="13172570"/>
                <a:ext cx="3502372" cy="6390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3200" b="1" u="sng" dirty="0" smtClean="0"/>
                  <a:t>   両側採用の例   </a:t>
                </a:r>
                <a:endParaRPr kumimoji="1" lang="ja-JP" altLang="en-US" sz="3200" b="1" u="sng" dirty="0"/>
              </a:p>
            </p:txBody>
          </p:sp>
        </p:grp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763012" y="9489812"/>
              <a:ext cx="3902459" cy="5547613"/>
            </a:xfrm>
            <a:prstGeom prst="rect">
              <a:avLst/>
            </a:prstGeom>
          </p:spPr>
        </p:pic>
      </p:grpSp>
      <p:sp>
        <p:nvSpPr>
          <p:cNvPr id="31" name="テキスト ボックス 30"/>
          <p:cNvSpPr txBox="1"/>
          <p:nvPr/>
        </p:nvSpPr>
        <p:spPr>
          <a:xfrm>
            <a:off x="516249" y="26524844"/>
            <a:ext cx="4031873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6000" b="1" dirty="0" smtClean="0"/>
              <a:t>今後</a:t>
            </a:r>
            <a:r>
              <a:rPr lang="ja-JP" altLang="en-US" sz="6000" b="1" dirty="0"/>
              <a:t>の</a:t>
            </a:r>
            <a:r>
              <a:rPr lang="ja-JP" altLang="en-US" sz="6000" b="1" dirty="0" smtClean="0"/>
              <a:t>課題</a:t>
            </a:r>
            <a:endParaRPr kumimoji="1" lang="ja-JP" altLang="en-US" b="1" dirty="0"/>
          </a:p>
        </p:txBody>
      </p:sp>
      <p:sp>
        <p:nvSpPr>
          <p:cNvPr id="15" name="円 14"/>
          <p:cNvSpPr/>
          <p:nvPr/>
        </p:nvSpPr>
        <p:spPr>
          <a:xfrm>
            <a:off x="1934779" y="14252185"/>
            <a:ext cx="6232447" cy="6153036"/>
          </a:xfrm>
          <a:prstGeom prst="pie">
            <a:avLst>
              <a:gd name="adj1" fmla="val 16249624"/>
              <a:gd name="adj2" fmla="val 414680"/>
            </a:avLst>
          </a:prstGeom>
          <a:noFill/>
          <a:ln w="889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4" name="円 33"/>
          <p:cNvSpPr/>
          <p:nvPr/>
        </p:nvSpPr>
        <p:spPr>
          <a:xfrm>
            <a:off x="13823549" y="16321596"/>
            <a:ext cx="3987021" cy="4007294"/>
          </a:xfrm>
          <a:prstGeom prst="pie">
            <a:avLst>
              <a:gd name="adj1" fmla="val 16249624"/>
              <a:gd name="adj2" fmla="val 1500459"/>
            </a:avLst>
          </a:prstGeom>
          <a:noFill/>
          <a:ln w="889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 38"/>
          <p:cNvSpPr/>
          <p:nvPr/>
        </p:nvSpPr>
        <p:spPr>
          <a:xfrm>
            <a:off x="13772320" y="16393409"/>
            <a:ext cx="3987021" cy="4007294"/>
          </a:xfrm>
          <a:prstGeom prst="pie">
            <a:avLst>
              <a:gd name="adj1" fmla="val 1479597"/>
              <a:gd name="adj2" fmla="val 11922526"/>
            </a:avLst>
          </a:prstGeom>
          <a:noFill/>
          <a:ln w="889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0" name="円 39"/>
          <p:cNvSpPr/>
          <p:nvPr/>
        </p:nvSpPr>
        <p:spPr>
          <a:xfrm>
            <a:off x="1945548" y="14283117"/>
            <a:ext cx="6232447" cy="6232447"/>
          </a:xfrm>
          <a:prstGeom prst="pie">
            <a:avLst>
              <a:gd name="adj1" fmla="val 433752"/>
              <a:gd name="adj2" fmla="val 13272170"/>
            </a:avLst>
          </a:prstGeom>
          <a:noFill/>
          <a:ln w="889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469181" y="14505838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 smtClean="0"/>
              <a:t>片側採用</a:t>
            </a:r>
            <a:endParaRPr kumimoji="1" lang="ja-JP" altLang="en-US" sz="4000" b="1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46520" y="19659234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 smtClean="0"/>
              <a:t>両側採用</a:t>
            </a:r>
            <a:endParaRPr kumimoji="1" lang="ja-JP" altLang="en-US" sz="4000" b="1" dirty="0"/>
          </a:p>
        </p:txBody>
      </p:sp>
      <p:cxnSp>
        <p:nvCxnSpPr>
          <p:cNvPr id="22" name="カギ線コネクタ 21"/>
          <p:cNvCxnSpPr>
            <a:endCxn id="15" idx="0"/>
          </p:cNvCxnSpPr>
          <p:nvPr/>
        </p:nvCxnSpPr>
        <p:spPr>
          <a:xfrm rot="5400000">
            <a:off x="7326277" y="16067543"/>
            <a:ext cx="2102110" cy="420211"/>
          </a:xfrm>
          <a:prstGeom prst="bentConnector2">
            <a:avLst/>
          </a:prstGeom>
          <a:ln w="635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カギ線コネクタ 24"/>
          <p:cNvCxnSpPr>
            <a:stCxn id="41" idx="0"/>
            <a:endCxn id="40" idx="2"/>
          </p:cNvCxnSpPr>
          <p:nvPr/>
        </p:nvCxnSpPr>
        <p:spPr>
          <a:xfrm rot="5400000" flipH="1" flipV="1">
            <a:off x="475215" y="18188902"/>
            <a:ext cx="2259893" cy="680773"/>
          </a:xfrm>
          <a:prstGeom prst="bentConnector2">
            <a:avLst/>
          </a:prstGeom>
          <a:ln w="63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14451878" y="28649890"/>
            <a:ext cx="6809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本研究は </a:t>
            </a:r>
            <a:r>
              <a:rPr lang="en-US" altLang="ja-JP" sz="2000" dirty="0" smtClean="0"/>
              <a:t>JSPS </a:t>
            </a:r>
            <a:r>
              <a:rPr lang="ja-JP" altLang="en-US" sz="2000" dirty="0" smtClean="0"/>
              <a:t>科研費 </a:t>
            </a:r>
            <a:r>
              <a:rPr lang="en-US" altLang="ja-JP" sz="2000" dirty="0" smtClean="0"/>
              <a:t>18H04094 </a:t>
            </a:r>
            <a:r>
              <a:rPr lang="ja-JP" altLang="en-US" sz="2000" dirty="0" smtClean="0"/>
              <a:t>の助成を受けたものです．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00150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2417</TotalTime>
  <Words>130</Words>
  <Application>Microsoft Office PowerPoint</Application>
  <PresentationFormat>ユーザー設定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Shuya Shiraki</dc:creator>
  <cp:lastModifiedBy>s-siraki</cp:lastModifiedBy>
  <cp:revision>63</cp:revision>
  <cp:lastPrinted>2018-10-31T05:58:49Z</cp:lastPrinted>
  <dcterms:created xsi:type="dcterms:W3CDTF">2018-10-28T02:28:24Z</dcterms:created>
  <dcterms:modified xsi:type="dcterms:W3CDTF">2018-11-14T10:46:57Z</dcterms:modified>
</cp:coreProperties>
</file>