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393" r:id="rId3"/>
    <p:sldId id="394" r:id="rId4"/>
    <p:sldId id="419" r:id="rId5"/>
    <p:sldId id="397" r:id="rId6"/>
    <p:sldId id="398" r:id="rId7"/>
    <p:sldId id="399" r:id="rId8"/>
    <p:sldId id="401" r:id="rId9"/>
    <p:sldId id="363" r:id="rId10"/>
    <p:sldId id="404" r:id="rId11"/>
    <p:sldId id="417" r:id="rId12"/>
    <p:sldId id="392" r:id="rId13"/>
    <p:sldId id="371" r:id="rId14"/>
    <p:sldId id="335" r:id="rId15"/>
    <p:sldId id="378" r:id="rId16"/>
    <p:sldId id="377" r:id="rId17"/>
    <p:sldId id="374" r:id="rId18"/>
    <p:sldId id="375" r:id="rId19"/>
    <p:sldId id="376" r:id="rId20"/>
    <p:sldId id="368" r:id="rId21"/>
    <p:sldId id="366" r:id="rId22"/>
    <p:sldId id="379" r:id="rId23"/>
    <p:sldId id="382" r:id="rId24"/>
    <p:sldId id="381" r:id="rId25"/>
    <p:sldId id="380" r:id="rId26"/>
    <p:sldId id="384" r:id="rId27"/>
    <p:sldId id="340" r:id="rId28"/>
    <p:sldId id="370" r:id="rId29"/>
    <p:sldId id="418" r:id="rId30"/>
    <p:sldId id="361" r:id="rId31"/>
  </p:sldIdLst>
  <p:sldSz cx="9144000" cy="6858000" type="screen4x3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ashi Ishio" initials="TI" lastIdx="5" clrIdx="0">
    <p:extLst>
      <p:ext uri="{19B8F6BF-5375-455C-9EA6-DF929625EA0E}">
        <p15:presenceInfo xmlns:p15="http://schemas.microsoft.com/office/powerpoint/2012/main" userId="b4b1e7b0026754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3"/>
    <a:srgbClr val="FFEDB3"/>
    <a:srgbClr val="FFEFEF"/>
    <a:srgbClr val="E1F7FF"/>
    <a:srgbClr val="EBFFEE"/>
    <a:srgbClr val="E2F0F2"/>
    <a:srgbClr val="FFEBEB"/>
    <a:srgbClr val="FFE1E1"/>
    <a:srgbClr val="61D6FF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53219" autoAdjust="0"/>
  </p:normalViewPr>
  <p:slideViewPr>
    <p:cSldViewPr snapToGrid="0">
      <p:cViewPr varScale="1">
        <p:scale>
          <a:sx n="53" d="100"/>
          <a:sy n="53" d="100"/>
        </p:scale>
        <p:origin x="23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5262" y="12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22" cy="497287"/>
          </a:xfrm>
          <a:prstGeom prst="rect">
            <a:avLst/>
          </a:prstGeom>
        </p:spPr>
        <p:txBody>
          <a:bodyPr vert="horz" lIns="92173" tIns="46085" rIns="92173" bIns="4608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3800" y="0"/>
            <a:ext cx="2947022" cy="497287"/>
          </a:xfrm>
          <a:prstGeom prst="rect">
            <a:avLst/>
          </a:prstGeom>
        </p:spPr>
        <p:txBody>
          <a:bodyPr vert="horz" lIns="92173" tIns="46085" rIns="92173" bIns="46085" rtlCol="0"/>
          <a:lstStyle>
            <a:lvl1pPr algn="r">
              <a:defRPr sz="1200"/>
            </a:lvl1pPr>
          </a:lstStyle>
          <a:p>
            <a:fld id="{64201CA7-A77A-4B79-819C-A700AF7809D4}" type="datetimeFigureOut">
              <a:rPr kumimoji="1" lang="ja-JP" altLang="en-US" smtClean="0"/>
              <a:t>2018/12/10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37291"/>
            <a:ext cx="2947022" cy="497287"/>
          </a:xfrm>
          <a:prstGeom prst="rect">
            <a:avLst/>
          </a:prstGeom>
        </p:spPr>
        <p:txBody>
          <a:bodyPr vert="horz" lIns="92173" tIns="46085" rIns="92173" bIns="4608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800" y="9437291"/>
            <a:ext cx="2947022" cy="497287"/>
          </a:xfrm>
          <a:prstGeom prst="rect">
            <a:avLst/>
          </a:prstGeom>
        </p:spPr>
        <p:txBody>
          <a:bodyPr vert="horz" lIns="92173" tIns="46085" rIns="92173" bIns="46085" rtlCol="0" anchor="b"/>
          <a:lstStyle>
            <a:lvl1pPr algn="r">
              <a:defRPr sz="1200"/>
            </a:lvl1pPr>
          </a:lstStyle>
          <a:p>
            <a:fld id="{64A97E41-D2AA-4B3F-B403-0AE481884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78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7722" cy="498455"/>
          </a:xfrm>
          <a:prstGeom prst="rect">
            <a:avLst/>
          </a:prstGeom>
        </p:spPr>
        <p:txBody>
          <a:bodyPr vert="horz" lIns="92173" tIns="46085" rIns="92173" bIns="4608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2" y="4"/>
            <a:ext cx="2947722" cy="498455"/>
          </a:xfrm>
          <a:prstGeom prst="rect">
            <a:avLst/>
          </a:prstGeom>
        </p:spPr>
        <p:txBody>
          <a:bodyPr vert="horz" lIns="92173" tIns="46085" rIns="92173" bIns="46085" rtlCol="0"/>
          <a:lstStyle>
            <a:lvl1pPr algn="r">
              <a:defRPr sz="1200"/>
            </a:lvl1pPr>
          </a:lstStyle>
          <a:p>
            <a:fld id="{80FC50E7-0EA4-4C39-AF64-F204771E4160}" type="datetimeFigureOut">
              <a:rPr kumimoji="1" lang="ja-JP" altLang="en-US" smtClean="0"/>
              <a:t>2018/12/10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3" tIns="46085" rIns="92173" bIns="460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5" y="4781017"/>
            <a:ext cx="5441950" cy="3911742"/>
          </a:xfrm>
          <a:prstGeom prst="rect">
            <a:avLst/>
          </a:prstGeom>
        </p:spPr>
        <p:txBody>
          <a:bodyPr vert="horz" lIns="92173" tIns="46085" rIns="92173" bIns="4608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36126"/>
            <a:ext cx="2947722" cy="498455"/>
          </a:xfrm>
          <a:prstGeom prst="rect">
            <a:avLst/>
          </a:prstGeom>
        </p:spPr>
        <p:txBody>
          <a:bodyPr vert="horz" lIns="92173" tIns="46085" rIns="92173" bIns="4608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2" y="9436126"/>
            <a:ext cx="2947722" cy="498455"/>
          </a:xfrm>
          <a:prstGeom prst="rect">
            <a:avLst/>
          </a:prstGeom>
        </p:spPr>
        <p:txBody>
          <a:bodyPr vert="horz" lIns="92173" tIns="46085" rIns="92173" bIns="46085" rtlCol="0" anchor="b"/>
          <a:lstStyle>
            <a:lvl1pPr algn="r">
              <a:defRPr sz="1200"/>
            </a:lvl1pPr>
          </a:lstStyle>
          <a:p>
            <a:fld id="{F42D5D1F-BFC5-40C8-AACD-36DF6749B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73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87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59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42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40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060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196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31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644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532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38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701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625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030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855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124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51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699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130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050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059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32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2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83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8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69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93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393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7039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5D1F-BFC5-40C8-AACD-36DF6749BD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48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6" y="3357563"/>
            <a:ext cx="5781675" cy="7921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001" y="5877000"/>
            <a:ext cx="4802840" cy="484900"/>
          </a:xfrm>
        </p:spPr>
        <p:txBody>
          <a:bodyPr/>
          <a:lstStyle>
            <a:lvl1pPr algn="l">
              <a:defRPr sz="788" b="1" i="1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17500" y="404815"/>
            <a:ext cx="6381750" cy="503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7372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699251" y="404815"/>
            <a:ext cx="2193925" cy="50323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17501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chemeClr val="bg1"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50851" y="3213100"/>
            <a:ext cx="61166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8" y="6029803"/>
            <a:ext cx="1411775" cy="4849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17501" y="1322896"/>
            <a:ext cx="8574088" cy="5762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266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93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115890"/>
            <a:ext cx="2143125" cy="60102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7501" y="115890"/>
            <a:ext cx="6278563" cy="60102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66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6" y="3357563"/>
            <a:ext cx="5781675" cy="7921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001" y="5877000"/>
            <a:ext cx="4802840" cy="484900"/>
          </a:xfrm>
        </p:spPr>
        <p:txBody>
          <a:bodyPr/>
          <a:lstStyle>
            <a:lvl1pPr algn="l">
              <a:defRPr sz="788" b="1" i="1">
                <a:solidFill>
                  <a:schemeClr val="accent2"/>
                </a:solidFill>
              </a:defRPr>
            </a:lvl1pPr>
          </a:lstStyle>
          <a:p>
            <a:endParaRPr lang="ja-JP" altLang="en-US">
              <a:solidFill>
                <a:srgbClr val="333399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17500" y="404815"/>
            <a:ext cx="6381750" cy="503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7372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699251" y="404815"/>
            <a:ext cx="2193925" cy="50323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>
              <a:solidFill>
                <a:srgbClr val="000000"/>
              </a:solidFill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17501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chemeClr val="bg1"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>
              <a:solidFill>
                <a:srgbClr val="000000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50851" y="3213100"/>
            <a:ext cx="61166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6" y="5877000"/>
            <a:ext cx="1411775" cy="4849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445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bIns="0"/>
          <a:lstStyle>
            <a:lvl1pPr algn="ctr">
              <a:defRPr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99006" y="6474348"/>
            <a:ext cx="575588" cy="268288"/>
          </a:xfrm>
        </p:spPr>
        <p:txBody>
          <a:bodyPr/>
          <a:lstStyle>
            <a:lvl1pPr>
              <a:defRPr sz="1800"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72788" y="853744"/>
            <a:ext cx="230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377192" y="6608492"/>
            <a:ext cx="6874893" cy="2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50" b="1" i="1" kern="1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en-US" altLang="ja-JP" sz="788" dirty="0">
                <a:solidFill>
                  <a:srgbClr val="333399"/>
                </a:solidFill>
              </a:rPr>
              <a:t>Department of Computer Science, Graduate School of Information Science and Technology, Osaka University</a:t>
            </a:r>
            <a:endParaRPr lang="en-US" altLang="ja-JP" sz="750" dirty="0">
              <a:solidFill>
                <a:srgbClr val="333399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6451925"/>
            <a:ext cx="1086500" cy="3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1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3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84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3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1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99007" y="6614665"/>
            <a:ext cx="575588" cy="268288"/>
          </a:xfrm>
        </p:spPr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672788" y="853744"/>
            <a:ext cx="230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377192" y="6608492"/>
            <a:ext cx="7802809" cy="2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50" b="1" i="1" kern="1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en-US" altLang="ja-JP" sz="788" dirty="0"/>
              <a:t>Department of Computer Science, Graduate School of Information Science and Technology, Osaka University</a:t>
            </a:r>
            <a:endParaRPr lang="en-US" altLang="ja-JP" sz="75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6451925"/>
            <a:ext cx="1086500" cy="3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6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3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115890"/>
            <a:ext cx="2143125" cy="60102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7501" y="115890"/>
            <a:ext cx="6278563" cy="60102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54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01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3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58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09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6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83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17500" y="692152"/>
            <a:ext cx="6381750" cy="1444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1059" name="Rectangle 35" descr="横線"/>
          <p:cNvSpPr>
            <a:spLocks noChangeArrowheads="1"/>
          </p:cNvSpPr>
          <p:nvPr/>
        </p:nvSpPr>
        <p:spPr bwMode="auto">
          <a:xfrm>
            <a:off x="6699251" y="850900"/>
            <a:ext cx="2192338" cy="274638"/>
          </a:xfrm>
          <a:prstGeom prst="rect">
            <a:avLst/>
          </a:prstGeom>
          <a:pattFill prst="ltHorz">
            <a:fgClr>
              <a:srgbClr val="C0C0C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699251" y="692152"/>
            <a:ext cx="2193925" cy="14446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1" y="115888"/>
            <a:ext cx="85740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2413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7988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fld id="{B24E575F-AE80-4FDB-9C39-ECDDBAB19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25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17500" y="692152"/>
            <a:ext cx="6381750" cy="1444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>
              <a:solidFill>
                <a:srgbClr val="000000"/>
              </a:solidFill>
            </a:endParaRPr>
          </a:p>
        </p:txBody>
      </p:sp>
      <p:sp>
        <p:nvSpPr>
          <p:cNvPr id="1059" name="Rectangle 35" descr="横線"/>
          <p:cNvSpPr>
            <a:spLocks noChangeArrowheads="1"/>
          </p:cNvSpPr>
          <p:nvPr/>
        </p:nvSpPr>
        <p:spPr bwMode="auto">
          <a:xfrm>
            <a:off x="6699251" y="850900"/>
            <a:ext cx="2192338" cy="274638"/>
          </a:xfrm>
          <a:prstGeom prst="rect">
            <a:avLst/>
          </a:prstGeom>
          <a:pattFill prst="ltHorz">
            <a:fgClr>
              <a:srgbClr val="C0C0C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699251" y="692152"/>
            <a:ext cx="2193925" cy="14446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1" y="115888"/>
            <a:ext cx="85740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2413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7988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3758" y="1256528"/>
            <a:ext cx="8738009" cy="1634156"/>
          </a:xfrm>
        </p:spPr>
        <p:txBody>
          <a:bodyPr/>
          <a:lstStyle/>
          <a:p>
            <a:pPr algn="ctr"/>
            <a:r>
              <a:rPr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Multilingual Detection of Code Clones</a:t>
            </a:r>
            <a:br>
              <a:rPr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Using ANTLR Grammar Definitions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36298" y="6228862"/>
            <a:ext cx="8352928" cy="400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1600" dirty="0" smtClean="0">
                <a:solidFill>
                  <a:srgbClr val="292929"/>
                </a:solidFill>
                <a:latin typeface="Segoe UI"/>
                <a:ea typeface="メイリオ"/>
              </a:rPr>
              <a:t>APSEC2018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756749" y="5118100"/>
            <a:ext cx="1805394" cy="753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2400" u="sng" noProof="0" dirty="0" smtClean="0">
                <a:solidFill>
                  <a:srgbClr val="292929"/>
                </a:solidFill>
                <a:latin typeface="Segoe UI"/>
                <a:ea typeface="メイリオ"/>
              </a:rPr>
              <a:t>Yuichi Semura</a:t>
            </a:r>
          </a:p>
          <a:p>
            <a:pPr lvl="0">
              <a:defRPr/>
            </a:pPr>
            <a:endParaRPr lang="en-US" altLang="ja-JP" sz="8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kumimoji="1" lang="en-US" altLang="ja-JP" sz="1900" b="0" strike="noStrike" kern="1200" cap="none" spc="0" normalizeH="0" baseline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egoe UI"/>
                <a:ea typeface="メイリオ"/>
              </a:rPr>
              <a:t>Osaka University</a:t>
            </a:r>
            <a:endParaRPr kumimoji="1" lang="ja-JP" altLang="en-US" sz="1900" b="0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6674345" y="5118100"/>
            <a:ext cx="1805394" cy="753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2400" noProof="0" dirty="0" err="1" smtClean="0">
                <a:solidFill>
                  <a:srgbClr val="292929"/>
                </a:solidFill>
                <a:latin typeface="Segoe UI"/>
                <a:ea typeface="メイリオ"/>
              </a:rPr>
              <a:t>Katsuro</a:t>
            </a:r>
            <a:r>
              <a:rPr lang="en-US" altLang="ja-JP" sz="2400" noProof="0" dirty="0" smtClean="0">
                <a:solidFill>
                  <a:srgbClr val="292929"/>
                </a:solidFill>
                <a:latin typeface="Segoe UI"/>
                <a:ea typeface="メイリオ"/>
              </a:rPr>
              <a:t> Inoue</a:t>
            </a:r>
          </a:p>
          <a:p>
            <a:pPr lvl="0">
              <a:defRPr/>
            </a:pPr>
            <a:endParaRPr lang="en-US" altLang="ja-JP" sz="8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kumimoji="1" lang="en-US" altLang="ja-JP" sz="1900" b="0" strike="noStrike" kern="1200" cap="none" spc="0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egoe UI"/>
                <a:ea typeface="メイリオ"/>
              </a:rPr>
              <a:t>Osaka </a:t>
            </a:r>
            <a:r>
              <a:rPr kumimoji="1" lang="en-US" altLang="ja-JP" sz="1900" b="0" strike="noStrike" kern="1200" cap="none" spc="0" normalizeH="0" baseline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egoe UI"/>
                <a:ea typeface="メイリオ"/>
              </a:rPr>
              <a:t>University</a:t>
            </a:r>
            <a:endParaRPr kumimoji="1" lang="ja-JP" altLang="en-US" sz="1900" b="0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2480953" y="5118100"/>
            <a:ext cx="2312030" cy="753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2000" dirty="0" err="1">
                <a:solidFill>
                  <a:srgbClr val="292929"/>
                </a:solidFill>
                <a:latin typeface="Segoe UI"/>
                <a:ea typeface="メイリオ"/>
              </a:rPr>
              <a:t>Norihiro</a:t>
            </a:r>
            <a:r>
              <a:rPr lang="en-US" altLang="ja-JP" sz="2000" dirty="0">
                <a:solidFill>
                  <a:srgbClr val="292929"/>
                </a:solidFill>
                <a:latin typeface="Segoe UI"/>
                <a:ea typeface="メイリオ"/>
              </a:rPr>
              <a:t> </a:t>
            </a:r>
            <a:r>
              <a:rPr lang="en-US" altLang="ja-JP" sz="2000" dirty="0" err="1" smtClean="0">
                <a:solidFill>
                  <a:srgbClr val="292929"/>
                </a:solidFill>
                <a:latin typeface="Segoe UI"/>
                <a:ea typeface="メイリオ"/>
              </a:rPr>
              <a:t>Yoshid</a:t>
            </a:r>
            <a:r>
              <a:rPr lang="en-US" altLang="ja-JP" sz="2000" noProof="0" dirty="0" smtClean="0">
                <a:solidFill>
                  <a:srgbClr val="292929"/>
                </a:solidFill>
                <a:latin typeface="Segoe UI"/>
                <a:ea typeface="メイリオ"/>
              </a:rPr>
              <a:t>a</a:t>
            </a:r>
          </a:p>
          <a:p>
            <a:pPr lvl="0">
              <a:defRPr/>
            </a:pPr>
            <a:endParaRPr lang="en-US" altLang="ja-JP" sz="9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lang="en-US" altLang="ja-JP" sz="1600" dirty="0">
                <a:solidFill>
                  <a:srgbClr val="292929"/>
                </a:solidFill>
                <a:latin typeface="Segoe UI"/>
                <a:ea typeface="メイリオ"/>
              </a:rPr>
              <a:t>Nagoya University</a:t>
            </a:r>
            <a:endParaRPr lang="en-US" altLang="ja-JP" sz="16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endParaRPr lang="en-US" altLang="ja-JP" sz="3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4711793" y="5118100"/>
            <a:ext cx="1805394" cy="753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2400" dirty="0" err="1">
                <a:solidFill>
                  <a:srgbClr val="292929"/>
                </a:solidFill>
                <a:latin typeface="Segoe UI"/>
                <a:ea typeface="メイリオ"/>
              </a:rPr>
              <a:t>Eunjong</a:t>
            </a:r>
            <a:r>
              <a:rPr lang="en-US" altLang="ja-JP" sz="2400" dirty="0">
                <a:solidFill>
                  <a:srgbClr val="292929"/>
                </a:solidFill>
                <a:latin typeface="Segoe UI"/>
                <a:ea typeface="メイリオ"/>
              </a:rPr>
              <a:t> </a:t>
            </a:r>
            <a:r>
              <a:rPr lang="en-US" altLang="ja-JP" sz="2400" dirty="0" smtClean="0">
                <a:solidFill>
                  <a:srgbClr val="292929"/>
                </a:solidFill>
                <a:latin typeface="Segoe UI"/>
                <a:ea typeface="メイリオ"/>
              </a:rPr>
              <a:t>Choi</a:t>
            </a:r>
            <a:endParaRPr lang="en-US" altLang="ja-JP" sz="24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endParaRPr lang="en-US" altLang="ja-JP" sz="8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kumimoji="1" lang="en-US" altLang="ja-JP" sz="1900" b="0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egoe UI"/>
                <a:ea typeface="メイリオ"/>
              </a:rPr>
              <a:t>NAIST</a:t>
            </a:r>
            <a:endParaRPr kumimoji="1" lang="ja-JP" altLang="en-US" sz="1900" b="0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48971" y="3235441"/>
            <a:ext cx="7466346" cy="1759846"/>
            <a:chOff x="848971" y="3235441"/>
            <a:chExt cx="7466346" cy="1759846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75308" y="3270023"/>
              <a:ext cx="5440009" cy="1725264"/>
              <a:chOff x="2882441" y="3429661"/>
              <a:chExt cx="5169023" cy="163932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863"/>
              <a:stretch/>
            </p:blipFill>
            <p:spPr>
              <a:xfrm>
                <a:off x="2882441" y="3429662"/>
                <a:ext cx="1426733" cy="1638965"/>
              </a:xfrm>
              <a:prstGeom prst="rect">
                <a:avLst/>
              </a:prstGeom>
              <a:ln w="19050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9000" contrast="-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5" r="16611"/>
              <a:stretch/>
            </p:blipFill>
            <p:spPr>
              <a:xfrm>
                <a:off x="4758252" y="3429661"/>
                <a:ext cx="1417653" cy="1638966"/>
              </a:xfrm>
              <a:prstGeom prst="rect">
                <a:avLst/>
              </a:prstGeom>
              <a:ln w="19050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19" t="25221" r="16261"/>
              <a:stretch/>
            </p:blipFill>
            <p:spPr>
              <a:xfrm>
                <a:off x="6624983" y="3429661"/>
                <a:ext cx="1426481" cy="1639322"/>
              </a:xfrm>
              <a:prstGeom prst="rect">
                <a:avLst/>
              </a:prstGeom>
              <a:ln w="19050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</p:pic>
        </p:grp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8000" contrast="-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0" t="51432" r="25972" b="27770"/>
            <a:stretch/>
          </p:blipFill>
          <p:spPr>
            <a:xfrm>
              <a:off x="848971" y="3235441"/>
              <a:ext cx="1550792" cy="1759470"/>
            </a:xfrm>
            <a:prstGeom prst="rect">
              <a:avLst/>
            </a:prstGeom>
            <a:ln w="19050">
              <a:solidFill>
                <a:schemeClr val="tx2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782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角丸四角形 97"/>
          <p:cNvSpPr/>
          <p:nvPr/>
        </p:nvSpPr>
        <p:spPr>
          <a:xfrm>
            <a:off x="314645" y="2031672"/>
            <a:ext cx="6359452" cy="3447409"/>
          </a:xfrm>
          <a:prstGeom prst="roundRect">
            <a:avLst/>
          </a:prstGeom>
          <a:solidFill>
            <a:srgbClr val="FFF3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680283" y="4195328"/>
            <a:ext cx="3361280" cy="360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pc="-7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Transformation</a:t>
            </a:r>
            <a:endParaRPr lang="en-US" altLang="ja-JP" spc="-7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680284" y="4898790"/>
            <a:ext cx="3361279" cy="360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pc="-7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Detection/Formatting</a:t>
            </a:r>
            <a:endParaRPr lang="en-US" altLang="ja-JP" spc="-7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9" name="Text Box 6"/>
          <p:cNvSpPr txBox="1">
            <a:spLocks noChangeArrowheads="1"/>
          </p:cNvSpPr>
          <p:nvPr/>
        </p:nvSpPr>
        <p:spPr bwMode="auto">
          <a:xfrm>
            <a:off x="700375" y="2909521"/>
            <a:ext cx="3341188" cy="922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ja-JP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0" name="Text Box 22"/>
          <p:cNvSpPr txBox="1">
            <a:spLocks noChangeArrowheads="1"/>
          </p:cNvSpPr>
          <p:nvPr/>
        </p:nvSpPr>
        <p:spPr bwMode="auto">
          <a:xfrm>
            <a:off x="627935" y="3215258"/>
            <a:ext cx="3386952" cy="3607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pc="-7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Lexical Analysis</a:t>
            </a:r>
            <a:endParaRPr lang="en-US" altLang="ja-JP" spc="-7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 flipH="1">
            <a:off x="2326663" y="5259735"/>
            <a:ext cx="87" cy="377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4331824" y="2167668"/>
            <a:ext cx="2025749" cy="60277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Lexical Information Extractor</a:t>
            </a:r>
            <a:endParaRPr lang="en-US" altLang="ja-JP" sz="1600" spc="-7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9" name="Line 19"/>
          <p:cNvSpPr>
            <a:spLocks noChangeShapeType="1"/>
          </p:cNvSpPr>
          <p:nvPr/>
        </p:nvSpPr>
        <p:spPr bwMode="auto">
          <a:xfrm>
            <a:off x="5328500" y="2770722"/>
            <a:ext cx="0" cy="37477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1" name="Line 19"/>
          <p:cNvSpPr>
            <a:spLocks noChangeShapeType="1"/>
          </p:cNvSpPr>
          <p:nvPr/>
        </p:nvSpPr>
        <p:spPr bwMode="auto">
          <a:xfrm flipH="1" flipV="1">
            <a:off x="4052617" y="3379243"/>
            <a:ext cx="432518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2" name="Line 19"/>
          <p:cNvSpPr>
            <a:spLocks noChangeShapeType="1"/>
          </p:cNvSpPr>
          <p:nvPr/>
        </p:nvSpPr>
        <p:spPr bwMode="auto">
          <a:xfrm flipH="1">
            <a:off x="5338525" y="1863423"/>
            <a:ext cx="0" cy="326506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4" name="円/楕円 32"/>
          <p:cNvSpPr/>
          <p:nvPr/>
        </p:nvSpPr>
        <p:spPr>
          <a:xfrm>
            <a:off x="305236" y="2249670"/>
            <a:ext cx="2065733" cy="3006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pc="-7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CCFinderSW</a:t>
            </a:r>
          </a:p>
        </p:txBody>
      </p:sp>
      <p:sp>
        <p:nvSpPr>
          <p:cNvPr id="126" name="Line 19"/>
          <p:cNvSpPr>
            <a:spLocks noChangeShapeType="1"/>
          </p:cNvSpPr>
          <p:nvPr/>
        </p:nvSpPr>
        <p:spPr bwMode="auto">
          <a:xfrm flipH="1">
            <a:off x="2319806" y="1923164"/>
            <a:ext cx="0" cy="94203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326751" y="3831838"/>
            <a:ext cx="0" cy="352477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2326751" y="4548729"/>
            <a:ext cx="0" cy="352477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1162185" y="1015424"/>
            <a:ext cx="1906429" cy="897838"/>
            <a:chOff x="1334816" y="1943158"/>
            <a:chExt cx="1652906" cy="14667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1" name="メモ 40"/>
            <p:cNvSpPr/>
            <p:nvPr/>
          </p:nvSpPr>
          <p:spPr>
            <a:xfrm>
              <a:off x="1334816" y="1943158"/>
              <a:ext cx="1348106" cy="1161938"/>
            </a:xfrm>
            <a:prstGeom prst="foldedCorner">
              <a:avLst>
                <a:gd name="adj" fmla="val 15739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Code</a:t>
              </a:r>
              <a:endParaRPr lang="ja-JP" altLang="en-US" sz="1600" dirty="0">
                <a:solidFill>
                  <a:schemeClr val="tx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メモ 41"/>
            <p:cNvSpPr/>
            <p:nvPr/>
          </p:nvSpPr>
          <p:spPr>
            <a:xfrm>
              <a:off x="1487216" y="2095558"/>
              <a:ext cx="1348106" cy="1161938"/>
            </a:xfrm>
            <a:prstGeom prst="foldedCorner">
              <a:avLst>
                <a:gd name="adj" fmla="val 15739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Code</a:t>
              </a:r>
              <a:endParaRPr lang="ja-JP" altLang="en-US" sz="1600" dirty="0">
                <a:solidFill>
                  <a:schemeClr val="tx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メモ 42"/>
            <p:cNvSpPr/>
            <p:nvPr/>
          </p:nvSpPr>
          <p:spPr>
            <a:xfrm>
              <a:off x="1639616" y="2247957"/>
              <a:ext cx="1348106" cy="1161939"/>
            </a:xfrm>
            <a:prstGeom prst="foldedCorner">
              <a:avLst>
                <a:gd name="adj" fmla="val 22701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Files</a:t>
              </a:r>
              <a:endParaRPr lang="ja-JP" altLang="en-US" sz="1600" dirty="0">
                <a:solidFill>
                  <a:schemeClr val="tx1"/>
                </a:solidFill>
                <a:latin typeface="Ebrima" panose="02000000000000000000" pitchFamily="2" charset="0"/>
                <a:ea typeface="メイリオ" panose="020B0604030504040204" pitchFamily="50" charset="-128"/>
                <a:cs typeface="Ebrima" panose="02000000000000000000" pitchFamily="2" charset="0"/>
              </a:endParaRPr>
            </a:p>
          </p:txBody>
        </p:sp>
      </p:grpSp>
      <p:sp>
        <p:nvSpPr>
          <p:cNvPr id="44" name="メモ 43"/>
          <p:cNvSpPr/>
          <p:nvPr/>
        </p:nvSpPr>
        <p:spPr>
          <a:xfrm>
            <a:off x="4607450" y="1233951"/>
            <a:ext cx="1442099" cy="622032"/>
          </a:xfrm>
          <a:prstGeom prst="foldedCorner">
            <a:avLst>
              <a:gd name="adj" fmla="val 22097"/>
            </a:avLst>
          </a:prstGeom>
          <a:solidFill>
            <a:srgbClr val="92D050">
              <a:alpha val="96863"/>
            </a:srgbClr>
          </a:solidFill>
          <a:ln w="19050">
            <a:solidFill>
              <a:srgbClr val="00B050"/>
            </a:solidFill>
          </a:ln>
          <a:effectLst>
            <a:outerShdw blurRad="50800" dist="508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algn="ctr"/>
            <a:r>
              <a:rPr lang="en-US" altLang="ja-JP" sz="1600" spc="-7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Grammar </a:t>
            </a:r>
            <a:r>
              <a:rPr lang="en-US" altLang="ja-JP" sz="1600" spc="-7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Definition File</a:t>
            </a:r>
            <a:endParaRPr lang="ja-JP" altLang="en-US" sz="1600" spc="-70" dirty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楕円 32"/>
          <p:cNvSpPr/>
          <p:nvPr/>
        </p:nvSpPr>
        <p:spPr>
          <a:xfrm>
            <a:off x="1300743" y="5660292"/>
            <a:ext cx="1980862" cy="620889"/>
          </a:xfrm>
          <a:prstGeom prst="ellipse">
            <a:avLst/>
          </a:prstGeom>
          <a:solidFill>
            <a:srgbClr val="FFEDB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pc="-7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Token-based Clone-Pairs</a:t>
            </a:r>
            <a:r>
              <a:rPr lang="ja-JP" altLang="en-US" spc="-7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　</a:t>
            </a:r>
            <a:endParaRPr lang="ja-JP" altLang="en-US" spc="-70" dirty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7975" y="6452491"/>
            <a:ext cx="7016850" cy="36933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ja-JP" spc="-7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AutoShape 2" descr="「人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AutoShape 4" descr="「人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307975" y="121664"/>
            <a:ext cx="85740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 dirty="0" smtClean="0"/>
              <a:t>CCFinderSW [6]</a:t>
            </a:r>
            <a:endParaRPr lang="ja-JP" altLang="en-US" sz="3200" dirty="0"/>
          </a:p>
        </p:txBody>
      </p:sp>
      <p:sp>
        <p:nvSpPr>
          <p:cNvPr id="46" name="円/楕円 18"/>
          <p:cNvSpPr/>
          <p:nvPr/>
        </p:nvSpPr>
        <p:spPr>
          <a:xfrm>
            <a:off x="4503697" y="3148062"/>
            <a:ext cx="2034811" cy="445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Comment Rules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Reserved Words</a:t>
            </a:r>
            <a:endParaRPr kumimoji="1" lang="ja-JP" altLang="en-US" dirty="0">
              <a:solidFill>
                <a:schemeClr val="tx1"/>
              </a:solidFill>
              <a:latin typeface="Ebrima" panose="02000000000000000000" pitchFamily="2" charset="0"/>
              <a:ea typeface="メイリオ" panose="020B0604030504040204" pitchFamily="50" charset="-128"/>
              <a:cs typeface="Ebrima" panose="02000000000000000000" pitchFamily="2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0561" y="6345713"/>
            <a:ext cx="7928242" cy="438856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[6] Y</a:t>
            </a:r>
            <a:r>
              <a:rPr lang="en-US" altLang="ja-JP" sz="1200" dirty="0"/>
              <a:t>. Semura, N. Yoshida, E. Choi, and K. Inoue, “CCFinderSW: </a:t>
            </a:r>
            <a:r>
              <a:rPr lang="en-US" altLang="ja-JP" sz="1200" dirty="0" smtClean="0"/>
              <a:t>Clone detection </a:t>
            </a:r>
            <a:r>
              <a:rPr lang="en-US" altLang="ja-JP" sz="1200" dirty="0"/>
              <a:t>tool with flexible multilingual tokenization,” in Proc. of </a:t>
            </a:r>
            <a:r>
              <a:rPr lang="en-US" altLang="ja-JP" sz="1200" dirty="0" smtClean="0"/>
              <a:t>APSEC 2017</a:t>
            </a:r>
            <a:r>
              <a:rPr lang="en-US" altLang="ja-JP" sz="1200" dirty="0"/>
              <a:t>, 2017, pp. 654–659.</a:t>
            </a:r>
            <a:endParaRPr lang="ja-JP" altLang="en-US" sz="1200" dirty="0"/>
          </a:p>
        </p:txBody>
      </p:sp>
      <p:sp>
        <p:nvSpPr>
          <p:cNvPr id="47" name="角丸四角形吹き出し 46"/>
          <p:cNvSpPr/>
          <p:nvPr/>
        </p:nvSpPr>
        <p:spPr>
          <a:xfrm>
            <a:off x="6285775" y="926949"/>
            <a:ext cx="2605219" cy="1172721"/>
          </a:xfrm>
          <a:prstGeom prst="wedgeRoundRectCallout">
            <a:avLst>
              <a:gd name="adj1" fmla="val -63053"/>
              <a:gd name="adj2" fmla="val -625"/>
              <a:gd name="adj3" fmla="val 16667"/>
            </a:avLst>
          </a:prstGeom>
          <a:solidFill>
            <a:srgbClr val="E1F7F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Users </a:t>
            </a:r>
            <a:r>
              <a:rPr lang="en-US" altLang="ja-JP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 download grammar files </a:t>
            </a:r>
            <a:r>
              <a:rPr lang="en-US" altLang="ja-JP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</a:t>
            </a:r>
            <a:r>
              <a:rPr lang="en-US" altLang="ja-JP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 online </a:t>
            </a:r>
            <a:r>
              <a:rPr lang="en-US" altLang="ja-JP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repository such as </a:t>
            </a:r>
            <a:r>
              <a:rPr lang="en-US" altLang="ja-JP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‘grammars-v4’</a:t>
            </a:r>
            <a:r>
              <a:rPr lang="en-US" altLang="ja-JP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dirty="0" smtClean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11" y="115888"/>
            <a:ext cx="9062489" cy="576262"/>
          </a:xfrm>
        </p:spPr>
        <p:txBody>
          <a:bodyPr/>
          <a:lstStyle/>
          <a:p>
            <a:r>
              <a:rPr kumimoji="1" lang="en-US" altLang="ja-JP" sz="2800" dirty="0" smtClean="0">
                <a:cs typeface="Calibri Light" panose="020F0302020204030204" pitchFamily="34" charset="0"/>
              </a:rPr>
              <a:t>Implementation of the lexical information extractor</a:t>
            </a:r>
            <a:endParaRPr kumimoji="1" lang="ja-JP" altLang="en-US" sz="2800" dirty="0">
              <a:cs typeface="Calibri Light" panose="020F030202020403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7180" y="1056815"/>
            <a:ext cx="8389620" cy="1021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Extracts comment and reserved word definitions and transforms them into </a:t>
            </a:r>
            <a:r>
              <a:rPr lang="en-US" altLang="ja-JP" u="sng" dirty="0"/>
              <a:t>Regular </a:t>
            </a:r>
            <a:r>
              <a:rPr lang="en-US" altLang="ja-JP" u="sng" dirty="0" smtClean="0"/>
              <a:t>Expressions</a:t>
            </a:r>
            <a:r>
              <a:rPr lang="en-US" altLang="ja-JP" dirty="0" smtClean="0"/>
              <a:t> (</a:t>
            </a:r>
            <a:r>
              <a:rPr lang="en-US" altLang="ja-JP" i="1" dirty="0" smtClean="0"/>
              <a:t>RegEx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11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161140" y="2216263"/>
            <a:ext cx="4651478" cy="3709210"/>
            <a:chOff x="2161140" y="2000132"/>
            <a:chExt cx="4651478" cy="37092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下矢印 35"/>
            <p:cNvSpPr/>
            <p:nvPr/>
          </p:nvSpPr>
          <p:spPr>
            <a:xfrm>
              <a:off x="4172046" y="3163019"/>
              <a:ext cx="639888" cy="370963"/>
            </a:xfrm>
            <a:prstGeom prst="downArrow">
              <a:avLst/>
            </a:prstGeom>
            <a:solidFill>
              <a:srgbClr val="FFE38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2161140" y="3606937"/>
              <a:ext cx="4651478" cy="566052"/>
            </a:xfrm>
            <a:prstGeom prst="rect">
              <a:avLst/>
            </a:prstGeom>
            <a:solidFill>
              <a:srgbClr val="FFFF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144000" rIns="0" bIns="0" anchor="ctr" anchorCtr="1">
              <a:noAutofit/>
            </a:bodyPr>
            <a:lstStyle/>
            <a:p>
              <a:pPr algn="ctr">
                <a:lnSpc>
                  <a:spcPts val="16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Lexical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nformation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xtractor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161140" y="4314574"/>
              <a:ext cx="4651478" cy="1394768"/>
              <a:chOff x="2086325" y="4314574"/>
              <a:chExt cx="4651478" cy="1394768"/>
            </a:xfrm>
          </p:grpSpPr>
          <p:sp>
            <p:nvSpPr>
              <p:cNvPr id="19" name="下矢印 18"/>
              <p:cNvSpPr/>
              <p:nvPr/>
            </p:nvSpPr>
            <p:spPr>
              <a:xfrm>
                <a:off x="2889167" y="4314574"/>
                <a:ext cx="639888" cy="370963"/>
              </a:xfrm>
              <a:prstGeom prst="downArrow">
                <a:avLst/>
              </a:prstGeom>
              <a:solidFill>
                <a:srgbClr val="FFE38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円/楕円 18"/>
              <p:cNvSpPr/>
              <p:nvPr/>
            </p:nvSpPr>
            <p:spPr>
              <a:xfrm>
                <a:off x="4492232" y="4758495"/>
                <a:ext cx="2245571" cy="950847"/>
              </a:xfrm>
              <a:prstGeom prst="ellipse">
                <a:avLst/>
              </a:prstGeom>
              <a:solidFill>
                <a:srgbClr val="FFCA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08000"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Reserved Word</a:t>
                </a:r>
              </a:p>
              <a:p>
                <a:pPr algn="ctr"/>
                <a:r>
                  <a:rPr lang="en-US" altLang="ja-JP" sz="2000" i="1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RegEx</a:t>
                </a:r>
                <a:endParaRPr kumimoji="1" lang="ja-JP" altLang="en-US" sz="2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2" name="下矢印 21"/>
              <p:cNvSpPr/>
              <p:nvPr/>
            </p:nvSpPr>
            <p:spPr>
              <a:xfrm>
                <a:off x="5305307" y="4314574"/>
                <a:ext cx="639888" cy="370963"/>
              </a:xfrm>
              <a:prstGeom prst="downArrow">
                <a:avLst/>
              </a:prstGeom>
              <a:solidFill>
                <a:srgbClr val="FFE38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円/楕円 18"/>
              <p:cNvSpPr/>
              <p:nvPr/>
            </p:nvSpPr>
            <p:spPr>
              <a:xfrm>
                <a:off x="2086325" y="4758495"/>
                <a:ext cx="2245571" cy="950847"/>
              </a:xfrm>
              <a:prstGeom prst="ellipse">
                <a:avLst/>
              </a:prstGeom>
              <a:solidFill>
                <a:srgbClr val="93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08000"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Comment</a:t>
                </a:r>
              </a:p>
              <a:p>
                <a:pPr algn="ctr"/>
                <a:r>
                  <a:rPr lang="en-US" altLang="ja-JP" sz="2000" i="1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RegEx</a:t>
                </a:r>
                <a:endParaRPr kumimoji="1" lang="ja-JP" altLang="en-US" sz="2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7" name="メモ 16"/>
            <p:cNvSpPr/>
            <p:nvPr/>
          </p:nvSpPr>
          <p:spPr>
            <a:xfrm>
              <a:off x="3632661" y="2000132"/>
              <a:ext cx="1762299" cy="1089932"/>
            </a:xfrm>
            <a:prstGeom prst="foldedCorner">
              <a:avLst>
                <a:gd name="adj" fmla="val 20649"/>
              </a:avLst>
            </a:prstGeom>
            <a:solidFill>
              <a:srgbClr val="B8E08C">
                <a:alpha val="96863"/>
              </a:srgbClr>
            </a:solidFill>
            <a:ln w="19050">
              <a:solidFill>
                <a:srgbClr val="00B05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bIns="0" rtlCol="0" anchor="ctr"/>
            <a:lstStyle/>
            <a:p>
              <a:pPr algn="ctr"/>
              <a:r>
                <a:rPr lang="en-US" altLang="ja-JP" sz="2000" spc="-7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Ebrima" panose="02000000000000000000" pitchFamily="2" charset="0"/>
                </a:rPr>
                <a:t>Grammar </a:t>
              </a:r>
              <a:r>
                <a:rPr lang="en-US" altLang="ja-JP" sz="2000" spc="-7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Ebrima" panose="02000000000000000000" pitchFamily="2" charset="0"/>
                </a:rPr>
                <a:t>Definition File</a:t>
              </a:r>
              <a:endParaRPr lang="ja-JP" altLang="en-US" sz="2000" spc="-7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9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Investigation of grammar definition files</a:t>
            </a:r>
            <a:endParaRPr 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5061"/>
            <a:ext cx="8229600" cy="2043098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dirty="0"/>
              <a:t>W</a:t>
            </a:r>
            <a:r>
              <a:rPr lang="en-US" altLang="ja-JP" dirty="0" smtClean="0"/>
              <a:t>e </a:t>
            </a:r>
            <a:r>
              <a:rPr lang="en-US" altLang="ja-JP" dirty="0"/>
              <a:t>investigated notations of grammar </a:t>
            </a:r>
            <a:r>
              <a:rPr lang="en-US" altLang="ja-JP" dirty="0" smtClean="0"/>
              <a:t>definitions   files in the GitHub repository </a:t>
            </a:r>
            <a:r>
              <a:rPr lang="en-US" altLang="ja-JP" i="1" dirty="0" smtClean="0"/>
              <a:t>‘</a:t>
            </a:r>
            <a:r>
              <a:rPr lang="en-US" altLang="ja-JP" i="1" dirty="0" smtClean="0">
                <a:solidFill>
                  <a:srgbClr val="0070C0"/>
                </a:solidFill>
              </a:rPr>
              <a:t>grammars-v4</a:t>
            </a:r>
            <a:r>
              <a:rPr lang="en-US" altLang="ja-JP" i="1" dirty="0" smtClean="0"/>
              <a:t>’</a:t>
            </a:r>
            <a:endParaRPr lang="en-US" altLang="ja-JP" i="1" dirty="0"/>
          </a:p>
          <a:p>
            <a:pPr lvl="1"/>
            <a:r>
              <a:rPr lang="en-US" altLang="ja-JP" sz="2000" dirty="0" smtClean="0"/>
              <a:t>This repository contains over 150 ANTLR grammar definition files(~.g4)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12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74162" y="6259228"/>
            <a:ext cx="5646260" cy="286971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[7]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https://github.com/antlr/grammars-v4/blob/master/c/C.g4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63075" y="3164747"/>
            <a:ext cx="8282940" cy="275521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984180" y="2952376"/>
            <a:ext cx="6853534" cy="43795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dirty="0" smtClean="0"/>
              <a:t>Example: Comment rule definitions 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</a:t>
            </a:r>
            <a:r>
              <a:rPr lang="en-US" altLang="ja-JP" sz="2000" dirty="0" smtClean="0"/>
              <a:t>[7]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0522" y="3547199"/>
            <a:ext cx="6850380" cy="407439"/>
          </a:xfrm>
          <a:prstGeom prst="rect">
            <a:avLst/>
          </a:prstGeom>
          <a:solidFill>
            <a:srgbClr val="E5F2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BlockComment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'</a:t>
            </a:r>
            <a:r>
              <a:rPr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/*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' 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'</a:t>
            </a:r>
            <a:r>
              <a:rPr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*/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'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-&gt;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skip 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0522" y="4718950"/>
            <a:ext cx="6850380" cy="397929"/>
          </a:xfrm>
          <a:prstGeom prst="rect">
            <a:avLst/>
          </a:prstGeom>
          <a:solidFill>
            <a:srgbClr val="E5F2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LineComment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: '</a:t>
            </a:r>
            <a:r>
              <a:rPr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//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'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~[</a:t>
            </a:r>
            <a:r>
              <a:rPr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\r\n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]*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-&gt;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skip 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1904215" y="4135442"/>
            <a:ext cx="6782585" cy="4297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This comment</a:t>
            </a:r>
            <a:r>
              <a:rPr lang="en-US" altLang="ja-JP" dirty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is enclosed by /* and */.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1904214" y="5318700"/>
            <a:ext cx="6782586" cy="398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dirty="0">
                <a:solidFill>
                  <a:srgbClr val="00B050"/>
                </a:solidFill>
              </a:rPr>
              <a:t>T</a:t>
            </a:r>
            <a:r>
              <a:rPr lang="en-US" altLang="ja-JP" dirty="0" smtClean="0">
                <a:solidFill>
                  <a:srgbClr val="00B050"/>
                </a:solidFill>
              </a:rPr>
              <a:t>his comment continues to the end of line.</a:t>
            </a:r>
          </a:p>
        </p:txBody>
      </p:sp>
      <p:sp>
        <p:nvSpPr>
          <p:cNvPr id="15" name="右矢印 14"/>
          <p:cNvSpPr/>
          <p:nvPr/>
        </p:nvSpPr>
        <p:spPr>
          <a:xfrm>
            <a:off x="947645" y="5259608"/>
            <a:ext cx="853034" cy="445425"/>
          </a:xfrm>
          <a:prstGeom prst="rightArrow">
            <a:avLst/>
          </a:prstGeom>
          <a:solidFill>
            <a:schemeClr val="bg1"/>
          </a:solidFill>
          <a:ln>
            <a:solidFill>
              <a:srgbClr val="6D8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947645" y="4113415"/>
            <a:ext cx="853034" cy="445425"/>
          </a:xfrm>
          <a:prstGeom prst="rightArrow">
            <a:avLst/>
          </a:prstGeom>
          <a:solidFill>
            <a:schemeClr val="bg1"/>
          </a:solidFill>
          <a:ln>
            <a:solidFill>
              <a:srgbClr val="6D8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Identification of comment rules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749" y="1063153"/>
            <a:ext cx="8229600" cy="50879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Based on our investigation, we prepare 4 patterns so </a:t>
            </a:r>
            <a:r>
              <a:rPr lang="en-US" altLang="ja-JP" dirty="0"/>
              <a:t>as to identify comment </a:t>
            </a:r>
            <a:r>
              <a:rPr lang="en-US" altLang="ja-JP" dirty="0" smtClean="0"/>
              <a:t>rules.</a:t>
            </a:r>
          </a:p>
          <a:p>
            <a:pPr marL="0" indent="0">
              <a:buNone/>
            </a:pPr>
            <a:endParaRPr lang="en-US" altLang="ja-JP" sz="6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ja-JP" sz="2000" dirty="0" smtClean="0"/>
              <a:t>A name </a:t>
            </a:r>
            <a:r>
              <a:rPr lang="en-US" altLang="ja-JP" sz="2000" dirty="0"/>
              <a:t>of a definition contains ‘comment’, ‘</a:t>
            </a:r>
            <a:r>
              <a:rPr lang="en-US" altLang="ja-JP" sz="2000" dirty="0" smtClean="0"/>
              <a:t>COMMENT’ and </a:t>
            </a:r>
            <a:r>
              <a:rPr lang="en-US" altLang="ja-JP" sz="2000" dirty="0"/>
              <a:t>so on</a:t>
            </a:r>
            <a:r>
              <a:rPr lang="en-US" altLang="ja-JP" sz="20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altLang="ja-JP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ja-JP" sz="2000" dirty="0"/>
              <a:t>A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definition is linked to a ‘skip’ </a:t>
            </a:r>
            <a:r>
              <a:rPr lang="en-US" altLang="ja-JP" sz="2000" dirty="0" smtClean="0"/>
              <a:t>command.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altLang="ja-JP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ja-JP" sz="2000" dirty="0" smtClean="0"/>
              <a:t>A </a:t>
            </a:r>
            <a:r>
              <a:rPr lang="en-US" altLang="ja-JP" sz="2000" dirty="0"/>
              <a:t>definition is linked to a ‘channel(HIDDEN)’ </a:t>
            </a:r>
            <a:r>
              <a:rPr lang="en-US" altLang="ja-JP" sz="2000" dirty="0" smtClean="0"/>
              <a:t>command.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altLang="ja-JP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ja-JP" sz="2000" dirty="0" smtClean="0"/>
              <a:t>A definition </a:t>
            </a:r>
            <a:r>
              <a:rPr lang="en-US" altLang="ja-JP" sz="2000" dirty="0"/>
              <a:t>is linked to a ‘channel(X)’ command. </a:t>
            </a:r>
            <a:r>
              <a:rPr lang="en-US" altLang="ja-JP" sz="2000" dirty="0" smtClean="0"/>
              <a:t>Moreover, X </a:t>
            </a:r>
            <a:r>
              <a:rPr lang="en-US" altLang="ja-JP" sz="2000" dirty="0"/>
              <a:t>contains ‘comment’, ‘COMMENT’, and so on.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13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26379" y="3723920"/>
            <a:ext cx="6111971" cy="428464"/>
          </a:xfrm>
          <a:prstGeom prst="rect">
            <a:avLst/>
          </a:prstGeom>
          <a:solidFill>
            <a:srgbClr val="F3F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Block1: ‘/*’ .*? ‘*/’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-&gt; skip;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26378" y="2537784"/>
            <a:ext cx="6111971" cy="430969"/>
          </a:xfrm>
          <a:prstGeom prst="rect">
            <a:avLst/>
          </a:prstGeom>
          <a:solidFill>
            <a:srgbClr val="F3F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Comment: 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‘/*’ .*? ‘*/’;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26380" y="4591799"/>
            <a:ext cx="6111971" cy="430969"/>
          </a:xfrm>
          <a:prstGeom prst="rect">
            <a:avLst/>
          </a:prstGeom>
          <a:solidFill>
            <a:srgbClr val="F3F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Block2: '/*' .*? '*/‘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-&gt; channel(HIDDEN);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26384" y="5859852"/>
            <a:ext cx="6111971" cy="430969"/>
          </a:xfrm>
          <a:prstGeom prst="rect">
            <a:avLst/>
          </a:prstGeom>
          <a:solidFill>
            <a:srgbClr val="F3F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Block3: '/*' .*? '*/'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-&gt; channel(COMMENT_C);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4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6104" y="115888"/>
            <a:ext cx="9210675" cy="576262"/>
          </a:xfrm>
        </p:spPr>
        <p:txBody>
          <a:bodyPr/>
          <a:lstStyle/>
          <a:p>
            <a:r>
              <a:rPr lang="en-US" altLang="ja-JP" sz="2700" dirty="0" smtClean="0"/>
              <a:t>Transformation </a:t>
            </a:r>
            <a:r>
              <a:rPr lang="en-US" altLang="ja-JP" sz="2700" dirty="0"/>
              <a:t>of </a:t>
            </a:r>
            <a:r>
              <a:rPr lang="en-US" altLang="ja-JP" sz="2700" dirty="0" smtClean="0"/>
              <a:t>comment definitions into a </a:t>
            </a:r>
            <a:r>
              <a:rPr lang="en-US" altLang="ja-JP" sz="2700" i="1" dirty="0" smtClean="0"/>
              <a:t>RegEx</a:t>
            </a:r>
            <a:endParaRPr kumimoji="1" lang="ja-JP" altLang="en-US" sz="2700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860" y="1110395"/>
            <a:ext cx="7135977" cy="9179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The transformation </a:t>
            </a:r>
            <a:r>
              <a:rPr lang="en-US" altLang="ja-JP" dirty="0"/>
              <a:t>of comment </a:t>
            </a:r>
            <a:r>
              <a:rPr lang="en-US" altLang="ja-JP" dirty="0" smtClean="0"/>
              <a:t>definitions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is</a:t>
            </a:r>
            <a:r>
              <a:rPr lang="en-US" altLang="ja-JP" dirty="0" smtClean="0"/>
              <a:t> </a:t>
            </a:r>
            <a:r>
              <a:rPr lang="en-US" altLang="ja-JP" dirty="0"/>
              <a:t>comprised of the following </a:t>
            </a:r>
            <a:r>
              <a:rPr lang="en-US" altLang="ja-JP" dirty="0" smtClean="0"/>
              <a:t>4 </a:t>
            </a:r>
            <a:r>
              <a:rPr lang="en-US" altLang="ja-JP" dirty="0"/>
              <a:t>steps:</a:t>
            </a:r>
            <a:endParaRPr lang="en-US" altLang="ja-JP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14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545772" y="2200859"/>
            <a:ext cx="7159700" cy="789861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Identifies comment </a:t>
            </a:r>
            <a:r>
              <a:rPr lang="en-US" altLang="ja-JP" dirty="0"/>
              <a:t>definitions </a:t>
            </a:r>
            <a:r>
              <a:rPr lang="en-US" altLang="ja-JP" dirty="0" smtClean="0"/>
              <a:t>from all definitions.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1545772" y="3196216"/>
            <a:ext cx="7159699" cy="782651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Apply other grammar definitions to references </a:t>
            </a:r>
            <a:r>
              <a:rPr lang="en-US" altLang="ja-JP" dirty="0" smtClean="0"/>
              <a:t>in identified </a:t>
            </a:r>
            <a:r>
              <a:rPr lang="en-US" altLang="ja-JP" dirty="0"/>
              <a:t>definitions.</a:t>
            </a:r>
            <a:endParaRPr lang="en-US" altLang="ja-JP" dirty="0" smtClean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545772" y="4184782"/>
            <a:ext cx="7159699" cy="752559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Transform applied definitions into </a:t>
            </a:r>
            <a:r>
              <a:rPr lang="en-US" altLang="ja-JP" i="1" dirty="0"/>
              <a:t>RegEx</a:t>
            </a:r>
            <a:r>
              <a:rPr lang="en-US" altLang="ja-JP" dirty="0"/>
              <a:t>es </a:t>
            </a:r>
            <a:r>
              <a:rPr lang="en-US" altLang="ja-JP" dirty="0" smtClean="0"/>
              <a:t>in available </a:t>
            </a:r>
            <a:r>
              <a:rPr lang="en-US" altLang="ja-JP" dirty="0"/>
              <a:t>in Java.</a:t>
            </a:r>
            <a:endParaRPr lang="en-US" altLang="ja-JP" dirty="0" smtClean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1545772" y="5143256"/>
            <a:ext cx="7159699" cy="774334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dirty="0"/>
              <a:t>Combine all transformed </a:t>
            </a:r>
            <a:r>
              <a:rPr lang="en-US" altLang="ja-JP" i="1" dirty="0"/>
              <a:t>RegEx</a:t>
            </a:r>
            <a:r>
              <a:rPr lang="en-US" altLang="ja-JP" dirty="0"/>
              <a:t>es into one </a:t>
            </a:r>
            <a:r>
              <a:rPr lang="en-US" altLang="ja-JP" i="1" dirty="0"/>
              <a:t>RegEx</a:t>
            </a:r>
            <a:r>
              <a:rPr lang="en-US" altLang="ja-JP" dirty="0"/>
              <a:t>.</a:t>
            </a:r>
            <a:endParaRPr lang="en-US" altLang="ja-JP" dirty="0" smtClean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8269" y="2332291"/>
            <a:ext cx="1494852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8269" y="3335681"/>
            <a:ext cx="1494852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58269" y="4311135"/>
            <a:ext cx="1494852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8269" y="5326217"/>
            <a:ext cx="1494852" cy="4084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7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Transformation of comment </a:t>
            </a:r>
            <a:r>
              <a:rPr lang="en-US" altLang="ja-JP" sz="2800" dirty="0" smtClean="0"/>
              <a:t>definitions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(Step A)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2236"/>
            <a:ext cx="8229600" cy="540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A: </a:t>
            </a:r>
            <a:r>
              <a:rPr lang="en-US" altLang="ja-JP" dirty="0" smtClean="0"/>
              <a:t>The extractor identifies comment definitions </a:t>
            </a:r>
            <a:r>
              <a:rPr lang="en-US" altLang="ja-JP" dirty="0"/>
              <a:t>from all definitions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15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/\*[\s\S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]*?\*/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r\n])[\s\S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7502" y="5068937"/>
            <a:ext cx="4187718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/\*[\s\S]*?\*/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19351" y="5068937"/>
            <a:ext cx="418771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//((?![\r\n])[\s\S])*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882420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6045666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882420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060895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7501" y="4120767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'/*'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'*/';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418771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CSTART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CEND;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19351" y="2195798"/>
            <a:ext cx="4187718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DSLASH 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19350" y="4120768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'//'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882420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6045666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364972" y="2834860"/>
            <a:ext cx="7181103" cy="503720"/>
            <a:chOff x="2217684" y="3501006"/>
            <a:chExt cx="7181103" cy="503720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217684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CSTART: ’/*’;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505635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CEND: ’*/’;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7524905" y="3501006"/>
              <a:ext cx="1873882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DSLASH: ’//’;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74524" y="3810601"/>
            <a:ext cx="1385391" cy="2242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B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4524" y="4730895"/>
            <a:ext cx="1385391" cy="2504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7100" y="5707380"/>
            <a:ext cx="1493765" cy="2586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D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74524" y="1881722"/>
            <a:ext cx="1378919" cy="2331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A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53973" y="2659831"/>
            <a:ext cx="8730754" cy="3918921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  <a:miter lim="800000"/>
            <a:headEnd/>
            <a:tailEnd/>
          </a:ln>
          <a:effectLst>
            <a:softEdge rad="0"/>
          </a:effectLst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0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974" y="1072497"/>
            <a:ext cx="8637616" cy="540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B: </a:t>
            </a:r>
            <a:r>
              <a:rPr lang="en-US" altLang="ja-JP" dirty="0" smtClean="0"/>
              <a:t>The extractor applies recursively other</a:t>
            </a:r>
            <a:r>
              <a:rPr lang="ja-JP" altLang="en-US" dirty="0"/>
              <a:t> </a:t>
            </a:r>
            <a:r>
              <a:rPr lang="en-US" altLang="ja-JP" dirty="0" smtClean="0"/>
              <a:t>grammar </a:t>
            </a:r>
            <a:r>
              <a:rPr lang="en-US" altLang="ja-JP" dirty="0"/>
              <a:t>definitions to references in </a:t>
            </a:r>
            <a:r>
              <a:rPr lang="en-US" altLang="ja-JP" dirty="0" smtClean="0"/>
              <a:t>identified definitions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16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/\*[\s\S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]*?\*/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r\n])[\s\S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7502" y="5068937"/>
            <a:ext cx="4187718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/\*[\s\S]*?\*/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19351" y="5068937"/>
            <a:ext cx="418771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//((?![\r\n])[\s\S])*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882420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6045666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882420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060895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7501" y="4120767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'/*'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'*/';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418771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CSTART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CEND;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19351" y="2195798"/>
            <a:ext cx="4187718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DSLASH 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19350" y="4120768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'//'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882420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6045666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364972" y="2842096"/>
            <a:ext cx="7181103" cy="503720"/>
            <a:chOff x="2217684" y="3501006"/>
            <a:chExt cx="7181103" cy="503720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217684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CSTART: ’/*’;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505635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CEND: ’*/’;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7524905" y="3501006"/>
              <a:ext cx="1873882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DSLASH: ’//’;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74524" y="3810601"/>
            <a:ext cx="1385391" cy="2242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B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74524" y="4730895"/>
            <a:ext cx="1385391" cy="2504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17100" y="5707380"/>
            <a:ext cx="1493765" cy="2586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D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274524" y="1881722"/>
            <a:ext cx="1378919" cy="2331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A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53973" y="4574891"/>
            <a:ext cx="8730754" cy="1967665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  <a:miter lim="800000"/>
            <a:headEnd/>
            <a:tailEnd/>
          </a:ln>
          <a:effectLst>
            <a:softEdge rad="0"/>
          </a:effectLst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06623" y="1857683"/>
            <a:ext cx="8730754" cy="327409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  <a:miter lim="800000"/>
            <a:headEnd/>
            <a:tailEnd/>
          </a:ln>
          <a:effectLst>
            <a:softEdge rad="0"/>
          </a:effectLst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Transformation of comment </a:t>
            </a:r>
            <a:r>
              <a:rPr lang="en-US" altLang="ja-JP" sz="2800" dirty="0" smtClean="0"/>
              <a:t>definitions </a:t>
            </a:r>
            <a:r>
              <a:rPr lang="en-US" altLang="ja-JP" sz="2800" dirty="0"/>
              <a:t>(Step </a:t>
            </a:r>
            <a:r>
              <a:rPr lang="en-US" altLang="ja-JP" sz="2800" dirty="0" smtClean="0"/>
              <a:t>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1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Transformation of comment </a:t>
            </a:r>
            <a:r>
              <a:rPr lang="en-US" altLang="ja-JP" sz="2800" dirty="0" smtClean="0"/>
              <a:t>definitions </a:t>
            </a:r>
            <a:r>
              <a:rPr lang="en-US" altLang="ja-JP" sz="2800" dirty="0"/>
              <a:t>(Step </a:t>
            </a:r>
            <a:r>
              <a:rPr lang="en-US" altLang="ja-JP" sz="2800" dirty="0" smtClean="0"/>
              <a:t>C)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5681"/>
            <a:ext cx="8229600" cy="540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C: </a:t>
            </a:r>
            <a:r>
              <a:rPr lang="en-US" altLang="ja-JP" dirty="0" smtClean="0"/>
              <a:t>The extractor transforms </a:t>
            </a:r>
            <a:r>
              <a:rPr lang="en-US" altLang="ja-JP" dirty="0"/>
              <a:t>applied </a:t>
            </a:r>
            <a:r>
              <a:rPr lang="en-US" altLang="ja-JP" dirty="0" smtClean="0"/>
              <a:t>definitions</a:t>
            </a:r>
            <a:r>
              <a:rPr lang="ja-JP" altLang="en-US" dirty="0"/>
              <a:t> </a:t>
            </a:r>
            <a:r>
              <a:rPr lang="en-US" altLang="ja-JP" dirty="0" smtClean="0"/>
              <a:t>to </a:t>
            </a:r>
            <a:r>
              <a:rPr lang="en-US" altLang="ja-JP" i="1" dirty="0"/>
              <a:t>RegExes </a:t>
            </a:r>
            <a:r>
              <a:rPr lang="en-US" altLang="ja-JP" dirty="0" smtClean="0"/>
              <a:t>of Java language.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17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/\*[\s\S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]*?\*/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r\n])[\s\S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7502" y="5068937"/>
            <a:ext cx="4187718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/\*[\s\S]*?\*/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19351" y="5068937"/>
            <a:ext cx="418771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//((?![\r\n])[\s\S])*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882420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6045666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882420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060895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7501" y="4120767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'/*'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'*/';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418771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CSTART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CEND;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19351" y="2195798"/>
            <a:ext cx="4187718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DSLASH 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19350" y="4120768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'//'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882420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6045666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364972" y="2834860"/>
            <a:ext cx="7181103" cy="503720"/>
            <a:chOff x="2217684" y="3501006"/>
            <a:chExt cx="7181103" cy="503720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217684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CSTART: ’/*’;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505635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CEND: ’*/’;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7524905" y="3501006"/>
              <a:ext cx="1873882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DSLASH: ’//’;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74524" y="3810601"/>
            <a:ext cx="1385391" cy="2242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B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74524" y="4730895"/>
            <a:ext cx="1385391" cy="2504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17100" y="5707380"/>
            <a:ext cx="1493765" cy="2586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D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74524" y="1881722"/>
            <a:ext cx="1378919" cy="2331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A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43840" y="1825577"/>
            <a:ext cx="8730754" cy="2230721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  <a:miter lim="800000"/>
            <a:headEnd/>
            <a:tailEnd/>
          </a:ln>
          <a:effectLst>
            <a:softEdge rad="0"/>
          </a:effectLst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17501" y="5516139"/>
            <a:ext cx="8730754" cy="100106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  <a:miter lim="800000"/>
            <a:headEnd/>
            <a:tailEnd/>
          </a:ln>
          <a:effectLst>
            <a:softEdge rad="0"/>
          </a:effectLst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7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Transformation of comment </a:t>
            </a:r>
            <a:r>
              <a:rPr lang="en-US" altLang="ja-JP" sz="2800" dirty="0" smtClean="0"/>
              <a:t>definitions </a:t>
            </a:r>
            <a:r>
              <a:rPr lang="en-US" altLang="ja-JP" sz="2800" dirty="0"/>
              <a:t>(Step </a:t>
            </a:r>
            <a:r>
              <a:rPr lang="en-US" altLang="ja-JP" sz="2800" dirty="0" smtClean="0"/>
              <a:t>D)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7318"/>
            <a:ext cx="8229600" cy="540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D: </a:t>
            </a:r>
            <a:r>
              <a:rPr lang="en-US" altLang="ja-JP" dirty="0" smtClean="0"/>
              <a:t>The extractor combines </a:t>
            </a:r>
            <a:r>
              <a:rPr lang="en-US" altLang="ja-JP" dirty="0"/>
              <a:t>all </a:t>
            </a:r>
            <a:r>
              <a:rPr lang="en-US" altLang="ja-JP" dirty="0" smtClean="0"/>
              <a:t>transformed </a:t>
            </a:r>
            <a:r>
              <a:rPr lang="en-US" altLang="ja-JP" i="1" dirty="0" smtClean="0"/>
              <a:t>RegEx</a:t>
            </a:r>
            <a:r>
              <a:rPr lang="en-US" altLang="ja-JP" dirty="0" smtClean="0"/>
              <a:t>es</a:t>
            </a:r>
            <a:r>
              <a:rPr lang="en-US" altLang="ja-JP" i="1" dirty="0" smtClean="0"/>
              <a:t> </a:t>
            </a:r>
            <a:r>
              <a:rPr lang="en-US" altLang="ja-JP" dirty="0"/>
              <a:t>into a</a:t>
            </a:r>
            <a:r>
              <a:rPr lang="en-US" altLang="ja-JP" dirty="0" smtClean="0"/>
              <a:t> </a:t>
            </a:r>
            <a:r>
              <a:rPr lang="en-US" altLang="ja-JP" i="1" dirty="0"/>
              <a:t>RegEx</a:t>
            </a:r>
            <a:r>
              <a:rPr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18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/\*[\s\S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]*?\*/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r\n])[\s\S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7502" y="5068937"/>
            <a:ext cx="4187718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/\*[\s\S]*?\*/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19351" y="5068937"/>
            <a:ext cx="418771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//((?![\r\n])[\s\S])*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882420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6045666" y="4591585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882420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060895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7501" y="4120767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'/*'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'*/';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418771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CSTART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.*?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CEND;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19351" y="2195798"/>
            <a:ext cx="4187718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DSLASH 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19350" y="4120768"/>
            <a:ext cx="4187718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LComment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'//'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~[\r\n]*;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882420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6045666" y="2701770"/>
            <a:ext cx="1130300" cy="1358775"/>
          </a:xfrm>
          <a:prstGeom prst="downArrow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364972" y="2834860"/>
            <a:ext cx="7181103" cy="503720"/>
            <a:chOff x="2217684" y="3501006"/>
            <a:chExt cx="7181103" cy="503720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217684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CSTART: ’/*’;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505635" y="3501006"/>
              <a:ext cx="1877245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CEND: ’*/’;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7524905" y="3501006"/>
              <a:ext cx="1873882" cy="503720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DSLASH: ’//’;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74524" y="3810601"/>
            <a:ext cx="1385391" cy="2242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B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74524" y="4730895"/>
            <a:ext cx="1385391" cy="2504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17100" y="5707380"/>
            <a:ext cx="1493765" cy="2586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D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74524" y="1881722"/>
            <a:ext cx="1378919" cy="2331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A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43840" y="1881723"/>
            <a:ext cx="8730754" cy="3139402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  <a:miter lim="800000"/>
            <a:headEnd/>
            <a:tailEnd/>
          </a:ln>
          <a:effectLst>
            <a:softEdge rad="0"/>
          </a:effectLst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3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Identification of </a:t>
            </a:r>
            <a:r>
              <a:rPr lang="en-US" altLang="ja-JP" sz="3200" dirty="0"/>
              <a:t>r</a:t>
            </a:r>
            <a:r>
              <a:rPr lang="en-US" altLang="ja-JP" sz="3200" dirty="0" smtClean="0"/>
              <a:t>eserved words</a:t>
            </a:r>
            <a:endParaRPr 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785257"/>
            <a:ext cx="8434389" cy="41310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A</a:t>
            </a:r>
            <a:r>
              <a:rPr lang="en-US" altLang="ja-JP" dirty="0" smtClean="0"/>
              <a:t> grammar definition which is composed of only alphabets and is enclosed in single quotations.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A grammar definition matches alphabets sequences.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 smtClean="0"/>
              <a:t>A character set ‘[</a:t>
            </a:r>
            <a:r>
              <a:rPr lang="en-US" altLang="ja-JP" dirty="0" err="1" smtClean="0"/>
              <a:t>wW</a:t>
            </a:r>
            <a:r>
              <a:rPr lang="en-US" altLang="ja-JP" dirty="0" smtClean="0"/>
              <a:t>]’ matches</a:t>
            </a:r>
            <a:r>
              <a:rPr lang="ja-JP" altLang="en-US" dirty="0" smtClean="0"/>
              <a:t> </a:t>
            </a:r>
            <a:r>
              <a:rPr lang="en-US" altLang="ja-JP" dirty="0" smtClean="0"/>
              <a:t>both uppercase and lowercase letter of ‘w’.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19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95341" y="2805787"/>
            <a:ext cx="3953318" cy="777462"/>
          </a:xfrm>
          <a:prstGeom prst="rect">
            <a:avLst/>
          </a:prstGeom>
          <a:solidFill>
            <a:srgbClr val="FFE2E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BREAK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'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break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'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CONTINUE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'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continue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'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65946" y="5076441"/>
            <a:ext cx="7720854" cy="1269930"/>
          </a:xfrm>
          <a:prstGeom prst="rect">
            <a:avLst/>
          </a:prstGeom>
          <a:solidFill>
            <a:srgbClr val="FFE2E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BREAK: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bB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rR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kK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 </a:t>
            </a:r>
            <a:r>
              <a:rPr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// BREAK </a:t>
            </a:r>
            <a:r>
              <a:rPr lang="en-US" altLang="ja-JP" sz="2000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break</a:t>
            </a:r>
            <a:r>
              <a:rPr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BrEAk</a:t>
            </a:r>
            <a:r>
              <a:rPr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CONTINUE: [cC] [oO] [nN] [tT] [iI] [nN] [uU] [eE];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    //continue ConTInUe CoNtInuE... 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457200" y="925285"/>
            <a:ext cx="8229600" cy="8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In our </a:t>
            </a:r>
            <a:r>
              <a:rPr lang="en-US" altLang="ja-JP" dirty="0"/>
              <a:t>investigation of reserved word </a:t>
            </a:r>
            <a:r>
              <a:rPr lang="en-US" altLang="ja-JP" dirty="0" smtClean="0"/>
              <a:t>definitions,    2 notations appear frequently.</a:t>
            </a:r>
          </a:p>
        </p:txBody>
      </p:sp>
    </p:spTree>
    <p:extLst>
      <p:ext uri="{BB962C8B-B14F-4D97-AF65-F5344CB8AC3E}">
        <p14:creationId xmlns:p14="http://schemas.microsoft.com/office/powerpoint/2010/main" val="3389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Code Clone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7501" y="1116864"/>
            <a:ext cx="8574088" cy="28872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code fragment with an identical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or similar 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code fragment.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Introduced in source program by various reasons such as reusing code by 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`copy-and-paste’.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Make software maintenance more 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difficult.</a:t>
            </a:r>
          </a:p>
          <a:p>
            <a:pPr>
              <a:spcBef>
                <a:spcPts val="1200"/>
              </a:spcBef>
            </a:pP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Several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tools have been proposed for detecting code 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clones.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197693" y="3882813"/>
            <a:ext cx="4403963" cy="2526388"/>
            <a:chOff x="2258361" y="3481250"/>
            <a:chExt cx="4403963" cy="252638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258361" y="5638306"/>
              <a:ext cx="177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File A</a:t>
              </a:r>
              <a:endParaRPr kumimoji="0" lang="ja-JP" altLang="en-US" sz="18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883937" y="5638306"/>
              <a:ext cx="177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File B</a:t>
              </a:r>
              <a:endParaRPr kumimoji="0" lang="ja-JP" altLang="en-US" sz="18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メモ 11"/>
            <p:cNvSpPr/>
            <p:nvPr/>
          </p:nvSpPr>
          <p:spPr>
            <a:xfrm rot="10800000">
              <a:off x="4997287" y="3481250"/>
              <a:ext cx="1551689" cy="1980634"/>
            </a:xfrm>
            <a:prstGeom prst="foldedCorner">
              <a:avLst>
                <a:gd name="adj" fmla="val 18532"/>
              </a:avLst>
            </a:prstGeom>
            <a:solidFill>
              <a:schemeClr val="bg1">
                <a:alpha val="97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600"/>
            </a:p>
          </p:txBody>
        </p:sp>
        <p:sp>
          <p:nvSpPr>
            <p:cNvPr id="13" name="メモ 12"/>
            <p:cNvSpPr/>
            <p:nvPr/>
          </p:nvSpPr>
          <p:spPr>
            <a:xfrm rot="10800000">
              <a:off x="2371711" y="3481250"/>
              <a:ext cx="1551689" cy="1980634"/>
            </a:xfrm>
            <a:prstGeom prst="foldedCorner">
              <a:avLst>
                <a:gd name="adj" fmla="val 18532"/>
              </a:avLst>
            </a:prstGeom>
            <a:solidFill>
              <a:schemeClr val="bg1">
                <a:alpha val="97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600"/>
            </a:p>
          </p:txBody>
        </p:sp>
      </p:grpSp>
      <p:sp>
        <p:nvSpPr>
          <p:cNvPr id="15" name="L 字 14"/>
          <p:cNvSpPr/>
          <p:nvPr/>
        </p:nvSpPr>
        <p:spPr>
          <a:xfrm flipV="1">
            <a:off x="3408911" y="4411741"/>
            <a:ext cx="1356852" cy="442893"/>
          </a:xfrm>
          <a:prstGeom prst="corner">
            <a:avLst>
              <a:gd name="adj1" fmla="val 70217"/>
              <a:gd name="adj2" fmla="val 188868"/>
            </a:avLst>
          </a:prstGeom>
          <a:solidFill>
            <a:srgbClr val="00B0F0"/>
          </a:solidFill>
          <a:ln>
            <a:solidFill>
              <a:schemeClr val="accent2"/>
            </a:solidFill>
          </a:ln>
          <a:effectLst>
            <a:outerShdw blurRad="50800" dist="50800" dir="270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L 字 15"/>
          <p:cNvSpPr/>
          <p:nvPr/>
        </p:nvSpPr>
        <p:spPr>
          <a:xfrm flipV="1">
            <a:off x="6034036" y="4973593"/>
            <a:ext cx="1356852" cy="442893"/>
          </a:xfrm>
          <a:prstGeom prst="corner">
            <a:avLst>
              <a:gd name="adj1" fmla="val 70217"/>
              <a:gd name="adj2" fmla="val 188868"/>
            </a:avLst>
          </a:prstGeom>
          <a:solidFill>
            <a:srgbClr val="00B0F0"/>
          </a:solidFill>
          <a:ln>
            <a:solidFill>
              <a:schemeClr val="accent2"/>
            </a:solidFill>
          </a:ln>
          <a:effectLst>
            <a:outerShdw blurRad="50800" dist="50800" dir="270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L 字 17"/>
          <p:cNvSpPr/>
          <p:nvPr/>
        </p:nvSpPr>
        <p:spPr>
          <a:xfrm flipV="1">
            <a:off x="3408460" y="5248392"/>
            <a:ext cx="1356852" cy="442893"/>
          </a:xfrm>
          <a:prstGeom prst="corner">
            <a:avLst>
              <a:gd name="adj1" fmla="val 70217"/>
              <a:gd name="adj2" fmla="val 188868"/>
            </a:avLst>
          </a:prstGeom>
          <a:solidFill>
            <a:srgbClr val="00B0F0"/>
          </a:solidFill>
          <a:ln>
            <a:solidFill>
              <a:schemeClr val="accent2"/>
            </a:solidFill>
          </a:ln>
          <a:effectLst>
            <a:outerShdw blurRad="50800" dist="50800" dir="270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087337" y="3669410"/>
            <a:ext cx="2973806" cy="1734475"/>
            <a:chOff x="3137572" y="4104600"/>
            <a:chExt cx="2973806" cy="1734475"/>
          </a:xfrm>
        </p:grpSpPr>
        <p:cxnSp>
          <p:nvCxnSpPr>
            <p:cNvPr id="7" name="直線矢印コネクタ 6"/>
            <p:cNvCxnSpPr>
              <a:stCxn id="22" idx="1"/>
              <a:endCxn id="15" idx="1"/>
            </p:cNvCxnSpPr>
            <p:nvPr/>
          </p:nvCxnSpPr>
          <p:spPr>
            <a:xfrm flipH="1">
              <a:off x="3137572" y="4284919"/>
              <a:ext cx="1471460" cy="562012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triangle"/>
            </a:ln>
            <a:effectLst>
              <a:outerShdw blurRad="88900" dist="25400" dir="2700000" algn="ctr" rotWithShape="0">
                <a:srgbClr val="000000">
                  <a:alpha val="33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22" idx="2"/>
              <a:endCxn id="16" idx="1"/>
            </p:cNvCxnSpPr>
            <p:nvPr/>
          </p:nvCxnSpPr>
          <p:spPr>
            <a:xfrm>
              <a:off x="5360205" y="4465238"/>
              <a:ext cx="402492" cy="943545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triangle"/>
            </a:ln>
            <a:effectLst>
              <a:outerShdw blurRad="88900" dist="25400" dir="2700000" algn="ctr" rotWithShape="0">
                <a:srgbClr val="000000">
                  <a:alpha val="33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609032" y="4104600"/>
              <a:ext cx="1502346" cy="360638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76200" dist="25400" dir="126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bIns="0" rtlCol="0" anchor="ctr"/>
            <a:lstStyle/>
            <a:p>
              <a:pPr algn="ctr"/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Code Clone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3" name="直線矢印コネクタ 22"/>
            <p:cNvCxnSpPr>
              <a:endCxn id="18" idx="0"/>
            </p:cNvCxnSpPr>
            <p:nvPr/>
          </p:nvCxnSpPr>
          <p:spPr>
            <a:xfrm flipH="1">
              <a:off x="3815547" y="4473281"/>
              <a:ext cx="1244560" cy="1365794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triangle"/>
            </a:ln>
            <a:effectLst>
              <a:outerShdw blurRad="88900" dist="25400" dir="2700000" algn="ctr" rotWithShape="0">
                <a:srgbClr val="000000">
                  <a:alpha val="33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右カーブ矢印 19"/>
          <p:cNvSpPr/>
          <p:nvPr/>
        </p:nvSpPr>
        <p:spPr>
          <a:xfrm>
            <a:off x="2476991" y="4596769"/>
            <a:ext cx="761048" cy="980028"/>
          </a:xfrm>
          <a:prstGeom prst="curvedRightArrow">
            <a:avLst/>
          </a:prstGeom>
          <a:solidFill>
            <a:srgbClr val="B6D9E8"/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926059" y="4757417"/>
            <a:ext cx="1984777" cy="432351"/>
          </a:xfrm>
          <a:prstGeom prst="ellipse">
            <a:avLst/>
          </a:prstGeom>
          <a:solidFill>
            <a:srgbClr val="D9ECF3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copy and paste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右カーブ矢印 29"/>
          <p:cNvSpPr/>
          <p:nvPr/>
        </p:nvSpPr>
        <p:spPr>
          <a:xfrm rot="15766223">
            <a:off x="5331819" y="4892234"/>
            <a:ext cx="529105" cy="1858290"/>
          </a:xfrm>
          <a:prstGeom prst="curvedRightArrow">
            <a:avLst/>
          </a:prstGeom>
          <a:solidFill>
            <a:srgbClr val="B6D9E8"/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4382367" y="5962016"/>
            <a:ext cx="1984777" cy="432351"/>
          </a:xfrm>
          <a:prstGeom prst="ellipse">
            <a:avLst/>
          </a:prstGeom>
          <a:solidFill>
            <a:srgbClr val="D9ECF3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copy and paste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4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Transformation of reserved word </a:t>
            </a:r>
            <a:r>
              <a:rPr lang="en-US" altLang="ja-JP" sz="2800" dirty="0"/>
              <a:t>into a </a:t>
            </a:r>
            <a:r>
              <a:rPr lang="en-US" altLang="ja-JP" sz="2800" i="1" dirty="0" smtClean="0"/>
              <a:t>RegEx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755" y="953921"/>
            <a:ext cx="8229600" cy="464067"/>
          </a:xfrm>
        </p:spPr>
        <p:txBody>
          <a:bodyPr/>
          <a:lstStyle/>
          <a:p>
            <a:r>
              <a:rPr lang="en-US" altLang="ja-JP" dirty="0"/>
              <a:t>The process of transformation of </a:t>
            </a:r>
            <a:r>
              <a:rPr lang="en-US" altLang="ja-JP" dirty="0" smtClean="0"/>
              <a:t>reserved word </a:t>
            </a:r>
            <a:r>
              <a:rPr lang="en-US" altLang="ja-JP" dirty="0"/>
              <a:t>into a </a:t>
            </a:r>
            <a:r>
              <a:rPr lang="en-US" altLang="ja-JP" i="1" dirty="0"/>
              <a:t>RegEx</a:t>
            </a:r>
            <a:r>
              <a:rPr lang="ja-JP" altLang="en-US" i="1" dirty="0"/>
              <a:t> </a:t>
            </a:r>
            <a:r>
              <a:rPr lang="en-US" altLang="ja-JP" i="1" dirty="0"/>
              <a:t>is</a:t>
            </a:r>
            <a:r>
              <a:rPr lang="en-US" altLang="ja-JP" dirty="0"/>
              <a:t> comprised of the following </a:t>
            </a:r>
            <a:r>
              <a:rPr lang="en-US" altLang="ja-JP" dirty="0" smtClean="0"/>
              <a:t>five </a:t>
            </a:r>
            <a:r>
              <a:rPr lang="en-US" altLang="ja-JP" dirty="0"/>
              <a:t>steps: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20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593130" y="1860368"/>
            <a:ext cx="7192402" cy="789861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Identifies character sequences </a:t>
            </a:r>
            <a:r>
              <a:rPr lang="en-US" altLang="ja-JP" dirty="0"/>
              <a:t>composed of only </a:t>
            </a:r>
            <a:r>
              <a:rPr lang="en-US" altLang="ja-JP" dirty="0" smtClean="0"/>
              <a:t>alphabets.</a:t>
            </a:r>
            <a:endParaRPr lang="en-US" altLang="ja-JP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1593130" y="2848885"/>
            <a:ext cx="7192403" cy="782651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Apply other grammar definitions to references in </a:t>
            </a:r>
            <a:r>
              <a:rPr lang="en-US" altLang="ja-JP" dirty="0" smtClean="0"/>
              <a:t>identified </a:t>
            </a:r>
            <a:r>
              <a:rPr lang="en-US" altLang="ja-JP" dirty="0"/>
              <a:t>definitions.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593130" y="3830192"/>
            <a:ext cx="7192401" cy="752559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Transform applied definitions into </a:t>
            </a:r>
            <a:r>
              <a:rPr lang="en-US" altLang="ja-JP" i="1" dirty="0"/>
              <a:t>RegEx</a:t>
            </a:r>
            <a:r>
              <a:rPr lang="en-US" altLang="ja-JP" dirty="0"/>
              <a:t>es in available in Java.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17501" y="1998935"/>
            <a:ext cx="1447416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17501" y="2988350"/>
            <a:ext cx="1447416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7501" y="3954611"/>
            <a:ext cx="1447416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17501" y="4900711"/>
            <a:ext cx="1447416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1593130" y="5721789"/>
            <a:ext cx="7192401" cy="752559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dirty="0"/>
              <a:t>Combine all transformed </a:t>
            </a:r>
            <a:r>
              <a:rPr lang="en-US" altLang="ja-JP" i="1" dirty="0"/>
              <a:t>RegEx</a:t>
            </a:r>
            <a:r>
              <a:rPr lang="en-US" altLang="ja-JP" dirty="0"/>
              <a:t>es into one </a:t>
            </a:r>
            <a:r>
              <a:rPr lang="en-US" altLang="ja-JP" i="1" dirty="0"/>
              <a:t>RegEx</a:t>
            </a:r>
            <a:r>
              <a:rPr lang="en-US" altLang="ja-JP" dirty="0"/>
              <a:t>.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17501" y="5846208"/>
            <a:ext cx="1447416" cy="5037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1593130" y="4776292"/>
            <a:ext cx="7192401" cy="752559"/>
          </a:xfrm>
          <a:prstGeom prst="rect">
            <a:avLst/>
          </a:prstGeom>
          <a:solidFill>
            <a:srgbClr val="EF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Identifies </a:t>
            </a:r>
            <a:r>
              <a:rPr lang="en-US" altLang="ja-JP" i="1" dirty="0"/>
              <a:t>RegEx</a:t>
            </a:r>
            <a:r>
              <a:rPr lang="en-US" altLang="ja-JP" dirty="0"/>
              <a:t>es which match alphabet </a:t>
            </a:r>
            <a:r>
              <a:rPr lang="en-US" altLang="ja-JP" dirty="0" smtClean="0"/>
              <a:t>strings transformed in Step 3.</a:t>
            </a:r>
          </a:p>
        </p:txBody>
      </p:sp>
    </p:spTree>
    <p:extLst>
      <p:ext uri="{BB962C8B-B14F-4D97-AF65-F5344CB8AC3E}">
        <p14:creationId xmlns:p14="http://schemas.microsoft.com/office/powerpoint/2010/main" val="1839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400" dirty="0"/>
              <a:t>Transformation of </a:t>
            </a:r>
            <a:r>
              <a:rPr lang="en-US" altLang="ja-JP" sz="2400" dirty="0" smtClean="0"/>
              <a:t>reserved word definitions (Step 1)</a:t>
            </a:r>
            <a:endParaRPr lang="en-US" altLang="ja-JP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7318"/>
            <a:ext cx="8229600" cy="540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1: </a:t>
            </a:r>
            <a:r>
              <a:rPr lang="en-US" altLang="ja-JP" dirty="0" smtClean="0"/>
              <a:t>The extractor identifies character sequence composed of only alphabets.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21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continue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22419" y="5042239"/>
            <a:ext cx="4672665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909578" y="4543157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621847" y="2738852"/>
            <a:ext cx="1130300" cy="3243066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5893601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374395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CONTINUE : ‘continue';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22419" y="2195798"/>
            <a:ext cx="4672666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A S 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22419" y="4009971"/>
            <a:ext cx="4672666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s’ | ’S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’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5894349" y="2755148"/>
            <a:ext cx="1130300" cy="1147227"/>
          </a:xfrm>
          <a:prstGeom prst="downArrow">
            <a:avLst>
              <a:gd name="adj1" fmla="val 50000"/>
              <a:gd name="adj2" fmla="val 33394"/>
            </a:avLst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08392" y="3641686"/>
            <a:ext cx="1517448" cy="2623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208392" y="4705618"/>
            <a:ext cx="1777764" cy="2658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64972" y="5707379"/>
            <a:ext cx="1867688" cy="2745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4,5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64972" y="1881722"/>
            <a:ext cx="1517448" cy="247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4269704" y="2968597"/>
            <a:ext cx="4417096" cy="434696"/>
            <a:chOff x="4192587" y="2682240"/>
            <a:chExt cx="4417096" cy="434696"/>
          </a:xfrm>
        </p:grpSpPr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192587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aA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5648724" y="2682240"/>
              <a:ext cx="150482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: ‘s’ | ’S’;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7399171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eE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198965" y="1881721"/>
            <a:ext cx="4487835" cy="2395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All definitions in a grammar file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61656" y="1798464"/>
            <a:ext cx="8629933" cy="4848603"/>
            <a:chOff x="241946" y="1838711"/>
            <a:chExt cx="8629933" cy="4848603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4066859" y="1838711"/>
              <a:ext cx="4805020" cy="484860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241946" y="2715760"/>
              <a:ext cx="3824914" cy="380554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2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400" dirty="0"/>
              <a:t>Transformation of reserved word </a:t>
            </a:r>
            <a:r>
              <a:rPr lang="en-US" altLang="ja-JP" sz="2400" dirty="0" smtClean="0"/>
              <a:t>definitions (Step 2)</a:t>
            </a:r>
            <a:endParaRPr lang="en-US" altLang="ja-JP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7318"/>
            <a:ext cx="8229600" cy="540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2: </a:t>
            </a:r>
            <a:r>
              <a:rPr lang="en-US" altLang="ja-JP" dirty="0" smtClean="0"/>
              <a:t>The extractor applies </a:t>
            </a:r>
            <a:r>
              <a:rPr lang="en-US" altLang="ja-JP" dirty="0"/>
              <a:t>other grammar definitions to references in </a:t>
            </a:r>
            <a:r>
              <a:rPr lang="en-US" altLang="ja-JP" dirty="0" smtClean="0"/>
              <a:t>identified </a:t>
            </a:r>
            <a:r>
              <a:rPr lang="en-US" altLang="ja-JP" dirty="0"/>
              <a:t>definitions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22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continue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22419" y="5042239"/>
            <a:ext cx="4672665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909578" y="4543157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621847" y="2738852"/>
            <a:ext cx="1130300" cy="3243066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5893601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374395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CONTINUE : ‘continue';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22419" y="2195798"/>
            <a:ext cx="4672666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A S 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22419" y="4009971"/>
            <a:ext cx="4672666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s’ | ’S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’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5894349" y="2755148"/>
            <a:ext cx="1130300" cy="1147227"/>
          </a:xfrm>
          <a:prstGeom prst="downArrow">
            <a:avLst>
              <a:gd name="adj1" fmla="val 50000"/>
              <a:gd name="adj2" fmla="val 33394"/>
            </a:avLst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4269704" y="2968597"/>
            <a:ext cx="4417096" cy="434696"/>
            <a:chOff x="4192587" y="2682240"/>
            <a:chExt cx="4417096" cy="434696"/>
          </a:xfrm>
        </p:grpSpPr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192587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aA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5648724" y="2682240"/>
              <a:ext cx="150482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: ‘s’ | ’S’;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7399171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eE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208392" y="3641686"/>
            <a:ext cx="1517448" cy="2623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208392" y="4705618"/>
            <a:ext cx="1777764" cy="2658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64972" y="5707379"/>
            <a:ext cx="1867688" cy="2745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4,5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64972" y="1881722"/>
            <a:ext cx="1517448" cy="247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1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198965" y="1881721"/>
            <a:ext cx="4487835" cy="2395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All definitions in a grammar file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3737" y="1800327"/>
            <a:ext cx="8657094" cy="4751622"/>
            <a:chOff x="241945" y="1787236"/>
            <a:chExt cx="8657094" cy="4751622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4094019" y="4509054"/>
              <a:ext cx="4805020" cy="2029804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241945" y="1787236"/>
              <a:ext cx="3852073" cy="473407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0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400" dirty="0"/>
              <a:t>Transformation of reserved word </a:t>
            </a:r>
            <a:r>
              <a:rPr lang="en-US" altLang="ja-JP" sz="2400" dirty="0" smtClean="0"/>
              <a:t>definitions (Step 3)</a:t>
            </a:r>
            <a:endParaRPr lang="en-US" altLang="ja-JP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7318"/>
            <a:ext cx="8229600" cy="540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3: </a:t>
            </a:r>
            <a:r>
              <a:rPr lang="en-US" altLang="ja-JP" dirty="0" smtClean="0"/>
              <a:t>The extractor transforms </a:t>
            </a:r>
            <a:r>
              <a:rPr lang="en-US" altLang="ja-JP" dirty="0"/>
              <a:t>applied definitions into </a:t>
            </a:r>
            <a:r>
              <a:rPr lang="en-US" altLang="ja-JP" i="1" dirty="0"/>
              <a:t>RegEx</a:t>
            </a:r>
            <a:r>
              <a:rPr lang="en-US" altLang="ja-JP" dirty="0"/>
              <a:t>es of Java language.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23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continue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22419" y="5042239"/>
            <a:ext cx="4672665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909578" y="4543157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621847" y="2738852"/>
            <a:ext cx="1130300" cy="3243066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5893601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374395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CONTINUE : ‘continue';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22419" y="2195798"/>
            <a:ext cx="4672666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A S 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22419" y="4009971"/>
            <a:ext cx="4672666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s’ | ’S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’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5894349" y="2755148"/>
            <a:ext cx="1130300" cy="1147227"/>
          </a:xfrm>
          <a:prstGeom prst="downArrow">
            <a:avLst>
              <a:gd name="adj1" fmla="val 50000"/>
              <a:gd name="adj2" fmla="val 33394"/>
            </a:avLst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4269704" y="2968597"/>
            <a:ext cx="4417096" cy="434696"/>
            <a:chOff x="4192587" y="2682240"/>
            <a:chExt cx="4417096" cy="434696"/>
          </a:xfrm>
        </p:grpSpPr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192587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aA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5648724" y="2682240"/>
              <a:ext cx="150482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: ‘s’ | ’S’;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7399171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eE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208392" y="3641686"/>
            <a:ext cx="1517448" cy="2623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208392" y="4705618"/>
            <a:ext cx="1777764" cy="2658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64972" y="5707379"/>
            <a:ext cx="1867688" cy="2745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4,5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64972" y="1881722"/>
            <a:ext cx="1517448" cy="247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1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198965" y="1881721"/>
            <a:ext cx="4487835" cy="2395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All definitions in a grammar file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47937" y="1778678"/>
            <a:ext cx="8657093" cy="4805299"/>
            <a:chOff x="270346" y="1753202"/>
            <a:chExt cx="8657093" cy="4805299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122419" y="5536524"/>
              <a:ext cx="4805020" cy="102197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70346" y="1753202"/>
              <a:ext cx="3852073" cy="4747838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4094019" y="1768476"/>
              <a:ext cx="4805020" cy="217076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4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0158" y="97034"/>
            <a:ext cx="9264316" cy="5762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400" dirty="0"/>
              <a:t>Transformation of reserved word </a:t>
            </a:r>
            <a:r>
              <a:rPr lang="en-US" altLang="ja-JP" sz="2400" dirty="0" smtClean="0"/>
              <a:t>definitions (Step 4 and 5)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24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501" y="6038719"/>
            <a:ext cx="8489567" cy="4356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continue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22419" y="5042239"/>
            <a:ext cx="4672665" cy="4356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s|S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)[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909578" y="4543157"/>
            <a:ext cx="1130300" cy="42953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621847" y="2738852"/>
            <a:ext cx="1130300" cy="3243066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5893601" y="5552379"/>
            <a:ext cx="1130300" cy="42953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2" y="2195797"/>
            <a:ext cx="3743958" cy="45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CONTINUE : ‘continue';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22419" y="2195798"/>
            <a:ext cx="4672666" cy="453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A S 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22419" y="4009971"/>
            <a:ext cx="4672666" cy="425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pt-BR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CASE: ‘c’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aA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s’ | ’S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’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pt-BR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5894349" y="2755148"/>
            <a:ext cx="1130300" cy="1147227"/>
          </a:xfrm>
          <a:prstGeom prst="downArrow">
            <a:avLst>
              <a:gd name="adj1" fmla="val 50000"/>
              <a:gd name="adj2" fmla="val 33394"/>
            </a:avLst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4269704" y="2968597"/>
            <a:ext cx="4417096" cy="434696"/>
            <a:chOff x="4192587" y="2682240"/>
            <a:chExt cx="4417096" cy="434696"/>
          </a:xfrm>
        </p:grpSpPr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192587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aA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5648724" y="2682240"/>
              <a:ext cx="150482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: ‘s’ | ’S’;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7399171" y="2682240"/>
              <a:ext cx="1210512" cy="434696"/>
            </a:xfrm>
            <a:prstGeom prst="rect">
              <a:avLst/>
            </a:prstGeom>
            <a:solidFill>
              <a:srgbClr val="FFE9A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E: [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eE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];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08392" y="3641686"/>
            <a:ext cx="1517448" cy="2623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208392" y="4705618"/>
            <a:ext cx="1777764" cy="2658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64972" y="5707379"/>
            <a:ext cx="1867688" cy="2745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Step 4,5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64972" y="1881722"/>
            <a:ext cx="1517448" cy="247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1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198965" y="1881721"/>
            <a:ext cx="4487835" cy="2395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All definitions in a grammar file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66218" y="1844798"/>
            <a:ext cx="8708376" cy="3140640"/>
            <a:chOff x="245878" y="1835944"/>
            <a:chExt cx="8708376" cy="3140640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073679" y="1841886"/>
              <a:ext cx="4880575" cy="3134698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45878" y="1835944"/>
              <a:ext cx="1600314" cy="303941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28575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wrap="square" bIns="0" anchor="ctr" anchorCtr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634" y="895635"/>
            <a:ext cx="8369300" cy="123361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Step </a:t>
            </a:r>
            <a:r>
              <a:rPr lang="en-US" altLang="ja-JP" dirty="0" smtClean="0">
                <a:solidFill>
                  <a:srgbClr val="0070C0"/>
                </a:solidFill>
              </a:rPr>
              <a:t>4 and 5: </a:t>
            </a:r>
            <a:r>
              <a:rPr lang="en-US" altLang="ja-JP" dirty="0" smtClean="0"/>
              <a:t>The extractor identifies </a:t>
            </a:r>
            <a:r>
              <a:rPr lang="en-US" altLang="ja-JP" i="1" dirty="0" smtClean="0"/>
              <a:t>RegEx</a:t>
            </a:r>
            <a:r>
              <a:rPr lang="en-US" altLang="ja-JP" dirty="0" smtClean="0"/>
              <a:t>es which match alphabet strings and combines </a:t>
            </a:r>
            <a:r>
              <a:rPr lang="en-US" altLang="ja-JP" dirty="0"/>
              <a:t>all transformed </a:t>
            </a:r>
            <a:r>
              <a:rPr lang="en-US" altLang="ja-JP" i="1" dirty="0"/>
              <a:t>RegEx</a:t>
            </a:r>
            <a:r>
              <a:rPr lang="en-US" altLang="ja-JP" dirty="0"/>
              <a:t>es</a:t>
            </a:r>
            <a:r>
              <a:rPr lang="en-US" altLang="ja-JP" i="1" dirty="0"/>
              <a:t> </a:t>
            </a:r>
            <a:r>
              <a:rPr lang="en-US" altLang="ja-JP" dirty="0"/>
              <a:t>into one </a:t>
            </a:r>
            <a:r>
              <a:rPr lang="en-US" altLang="ja-JP" i="1" dirty="0"/>
              <a:t>RegEx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2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Evaluation</a:t>
            </a:r>
            <a:endParaRPr 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2825" y="1118655"/>
            <a:ext cx="8443440" cy="49291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</a:rPr>
              <a:t>Purpose of the evaluation</a:t>
            </a:r>
            <a:endParaRPr lang="en-US" altLang="ja-JP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We confirmed the accuracy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the transformation from grammar definitions into RegExes.</a:t>
            </a:r>
          </a:p>
          <a:p>
            <a:pPr marL="342900" lvl="1" indent="0">
              <a:buNone/>
            </a:pPr>
            <a:endParaRPr lang="en-US" altLang="ja-JP" sz="2400" dirty="0" smtClean="0"/>
          </a:p>
          <a:p>
            <a:pPr marL="342900" lvl="1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</a:rPr>
              <a:t>Methodology </a:t>
            </a:r>
            <a:endParaRPr lang="en-US" altLang="ja-JP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We investigated </a:t>
            </a:r>
            <a:r>
              <a:rPr lang="en-US" altLang="ja-JP" dirty="0"/>
              <a:t>how many grammar files can </a:t>
            </a:r>
            <a:r>
              <a:rPr lang="en-US" altLang="ja-JP" dirty="0" smtClean="0"/>
              <a:t>our tool </a:t>
            </a:r>
            <a:r>
              <a:rPr lang="en-US" altLang="ja-JP" dirty="0"/>
              <a:t>analyze in terms </a:t>
            </a:r>
            <a:r>
              <a:rPr lang="en-US" altLang="ja-JP" dirty="0" smtClean="0"/>
              <a:t>of comments and reserved words.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25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Evaluation: selection of target files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7502" y="1018884"/>
            <a:ext cx="8574087" cy="5128729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dirty="0" smtClean="0"/>
              <a:t>Selected 154 grammar files in ‘grammars-v4’.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dirty="0" smtClean="0"/>
              <a:t>Focused</a:t>
            </a:r>
            <a:r>
              <a:rPr lang="en-US" dirty="0" smtClean="0"/>
              <a:t> </a:t>
            </a:r>
            <a:r>
              <a:rPr lang="en-US" altLang="ja-JP" dirty="0" smtClean="0"/>
              <a:t>43 files, which </a:t>
            </a:r>
            <a:r>
              <a:rPr lang="en-US" dirty="0" smtClean="0"/>
              <a:t>are </a:t>
            </a:r>
            <a:r>
              <a:rPr lang="en-US" dirty="0"/>
              <a:t>available in the </a:t>
            </a:r>
            <a:r>
              <a:rPr lang="en-US" dirty="0" smtClean="0"/>
              <a:t>advanced search </a:t>
            </a:r>
            <a:r>
              <a:rPr lang="en-US" dirty="0"/>
              <a:t>of the code search engine at </a:t>
            </a:r>
            <a:r>
              <a:rPr lang="en-US" dirty="0" smtClean="0"/>
              <a:t>GitHub[7].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26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82740"/>
              </p:ext>
            </p:extLst>
          </p:nvPr>
        </p:nvGraphicFramePr>
        <p:xfrm>
          <a:off x="551036" y="3287802"/>
          <a:ext cx="8107015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 err="1" smtClean="0"/>
                        <a:t>agc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 smtClean="0"/>
                        <a:t>antlrv4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 smtClean="0"/>
                        <a:t>apex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 smtClean="0"/>
                        <a:t>asm6502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 err="1" smtClean="0"/>
                        <a:t>aspectj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 err="1" smtClean="0"/>
                        <a:t>brainf</a:t>
                      </a:r>
                      <a:r>
                        <a:rPr lang="en-US" sz="1700" b="0" dirty="0" smtClean="0"/>
                        <a:t>**k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 smtClean="0"/>
                        <a:t>c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clojure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cobol85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cool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cpp14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csharp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css3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ecmascript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erlang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fortran77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golang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html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idl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java9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kotlin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lua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modelica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m2pim4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objective-c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pascal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php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plsql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prolog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protobuf3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python3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r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rexx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scala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smalltalk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smtlibv2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swift3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vba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verilog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vhdl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visualbasic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err="1" smtClean="0"/>
                        <a:t>webidl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xml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984744" y="6343650"/>
            <a:ext cx="3239600" cy="24765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[7]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https://github.com/search/advanced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8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Evaluation: Methods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18884"/>
            <a:ext cx="8229600" cy="5128729"/>
          </a:xfrm>
        </p:spPr>
        <p:txBody>
          <a:bodyPr/>
          <a:lstStyle/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</a:rPr>
              <a:t>Methods: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manually the notations of comments and reserved words from each of the grammar definition files of the 43 languages.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Apply the extractor to </a:t>
            </a:r>
            <a:r>
              <a:rPr lang="en-US" dirty="0"/>
              <a:t>the 43 grammar definition files.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Check manually </a:t>
            </a:r>
            <a:r>
              <a:rPr lang="en-US" altLang="ja-JP" dirty="0"/>
              <a:t>whether the extracted RegExes are correct as comments </a:t>
            </a:r>
            <a:r>
              <a:rPr lang="en-US" altLang="ja-JP" dirty="0" smtClean="0"/>
              <a:t>and </a:t>
            </a:r>
            <a:r>
              <a:rPr lang="en-US" altLang="ja-JP" dirty="0"/>
              <a:t>reserved </a:t>
            </a:r>
            <a:r>
              <a:rPr lang="en-US" altLang="ja-JP" dirty="0" smtClean="0"/>
              <a:t>words.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27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Evaluation: Result</a:t>
            </a:r>
            <a:endParaRPr 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1827"/>
            <a:ext cx="8229600" cy="49291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i="1" dirty="0">
                <a:solidFill>
                  <a:srgbClr val="0070C0"/>
                </a:solidFill>
              </a:rPr>
              <a:t>Result:</a:t>
            </a:r>
          </a:p>
          <a:p>
            <a:pPr marL="0" indent="0">
              <a:buNone/>
            </a:pPr>
            <a:r>
              <a:rPr lang="en-US" altLang="ja-JP" dirty="0" smtClean="0"/>
              <a:t>Comment Rules: 38 </a:t>
            </a:r>
            <a:r>
              <a:rPr lang="en-US" altLang="ja-JP" dirty="0"/>
              <a:t>out of 43 grammar </a:t>
            </a:r>
            <a:r>
              <a:rPr lang="en-US" altLang="ja-JP" dirty="0" smtClean="0"/>
              <a:t>files</a:t>
            </a:r>
          </a:p>
          <a:p>
            <a:pPr marL="0" indent="0">
              <a:buNone/>
            </a:pPr>
            <a:r>
              <a:rPr lang="en-US" dirty="0" smtClean="0"/>
              <a:t>Reserved Words: 36 out of 43 grammar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i="1" dirty="0">
                <a:solidFill>
                  <a:srgbClr val="0070C0"/>
                </a:solidFill>
              </a:rPr>
              <a:t>Reasons why our tool </a:t>
            </a:r>
            <a:r>
              <a:rPr lang="en-US" altLang="ja-JP" i="1" dirty="0" smtClean="0">
                <a:solidFill>
                  <a:srgbClr val="0070C0"/>
                </a:solidFill>
              </a:rPr>
              <a:t>cannot </a:t>
            </a:r>
            <a:r>
              <a:rPr lang="en-US" altLang="ja-JP" i="1" dirty="0">
                <a:solidFill>
                  <a:srgbClr val="0070C0"/>
                </a:solidFill>
              </a:rPr>
              <a:t>extract some comment rules and reserved </a:t>
            </a:r>
            <a:r>
              <a:rPr lang="en-US" altLang="ja-JP" i="1" dirty="0" smtClean="0">
                <a:solidFill>
                  <a:srgbClr val="0070C0"/>
                </a:solidFill>
              </a:rPr>
              <a:t>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A grammar files contains complex notations.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A programming language has a comment rule which is transformed into </a:t>
            </a:r>
            <a:r>
              <a:rPr lang="en-US" altLang="ja-JP" i="1" dirty="0" smtClean="0"/>
              <a:t>RegEx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28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153" y="914493"/>
            <a:ext cx="8326783" cy="49291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</a:rPr>
              <a:t>Conclusion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We extended CCFinderSW that has </a:t>
            </a:r>
            <a:r>
              <a:rPr lang="en-US" altLang="ja-JP" dirty="0"/>
              <a:t>a lexical information extractor from grammar </a:t>
            </a:r>
            <a:r>
              <a:rPr lang="en-US" altLang="ja-JP" dirty="0" smtClean="0"/>
              <a:t>definitions of ANTLR</a:t>
            </a:r>
            <a:r>
              <a:rPr lang="en-US" altLang="ja-JP" dirty="0"/>
              <a:t>. 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We indicated that the extended </a:t>
            </a:r>
            <a:r>
              <a:rPr lang="en-US" altLang="ja-JP" dirty="0"/>
              <a:t>CCFinderSW can </a:t>
            </a:r>
            <a:r>
              <a:rPr lang="en-US" altLang="ja-JP" dirty="0" smtClean="0"/>
              <a:t>extract most grammar rules </a:t>
            </a:r>
            <a:r>
              <a:rPr lang="en-US" altLang="ja-JP" dirty="0"/>
              <a:t>in </a:t>
            </a:r>
            <a:r>
              <a:rPr lang="en-US" altLang="ja-JP" dirty="0" smtClean="0"/>
              <a:t>43 languages</a:t>
            </a:r>
            <a:r>
              <a:rPr lang="en-US" altLang="ja-JP" dirty="0"/>
              <a:t>. 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/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</a:rPr>
              <a:t>Future Work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We are now analyzing OSS project written in Go, Python</a:t>
            </a:r>
            <a:r>
              <a:rPr lang="en-US" altLang="ja-JP" dirty="0"/>
              <a:t> </a:t>
            </a:r>
            <a:r>
              <a:rPr lang="en-US" altLang="ja-JP" dirty="0" smtClean="0"/>
              <a:t>and Rust using the extended CCFinderSW.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29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Parameterized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lones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[1]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87305" y="2369392"/>
            <a:ext cx="8186353" cy="2767551"/>
            <a:chOff x="423745" y="2981488"/>
            <a:chExt cx="7373525" cy="2258396"/>
          </a:xfrm>
        </p:grpSpPr>
        <p:sp>
          <p:nvSpPr>
            <p:cNvPr id="3" name="角丸四角形 2"/>
            <p:cNvSpPr/>
            <p:nvPr/>
          </p:nvSpPr>
          <p:spPr>
            <a:xfrm>
              <a:off x="423745" y="2981489"/>
              <a:ext cx="3665163" cy="2258395"/>
            </a:xfrm>
            <a:prstGeom prst="roundRect">
              <a:avLst/>
            </a:prstGeom>
            <a:solidFill>
              <a:srgbClr val="FFEB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void </a:t>
              </a:r>
              <a:r>
                <a:rPr lang="en-US" altLang="ja-JP" sz="2200" b="1" dirty="0" smtClean="0">
                  <a:solidFill>
                    <a:srgbClr val="FF33CC"/>
                  </a:solidFill>
                </a:rPr>
                <a:t>show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int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range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){</a:t>
              </a: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int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x = 0; </a:t>
              </a:r>
              <a:r>
                <a:rPr lang="en-US" altLang="ja-JP" sz="2200" b="1" dirty="0" smtClean="0">
                  <a:solidFill>
                    <a:srgbClr val="00B050"/>
                  </a:solidFill>
                </a:rPr>
                <a:t>//</a:t>
              </a:r>
              <a:r>
                <a:rPr lang="en-US" altLang="ja-JP" sz="2200" b="1" dirty="0" err="1" smtClean="0">
                  <a:solidFill>
                    <a:srgbClr val="00B050"/>
                  </a:solidFill>
                </a:rPr>
                <a:t>init</a:t>
              </a:r>
              <a:endParaRPr lang="en-US" altLang="ja-JP" sz="2200" b="1" dirty="0" smtClean="0">
                <a:solidFill>
                  <a:srgbClr val="00B050"/>
                </a:solidFill>
              </a:endParaRP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for(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int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=0 ; 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&lt;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range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; 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++){</a:t>
              </a:r>
            </a:p>
            <a:p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        </a:t>
              </a:r>
              <a:r>
                <a:rPr kumimoji="1"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printf</a:t>
              </a:r>
              <a:r>
                <a:rPr kumimoji="1"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(“%d ”,</a:t>
              </a:r>
              <a:r>
                <a:rPr kumimoji="1" lang="en-US" altLang="ja-JP" sz="2200" dirty="0" smtClean="0">
                  <a:solidFill>
                    <a:schemeClr val="tx1"/>
                  </a:solidFill>
                </a:rPr>
                <a:t>x)</a:t>
              </a:r>
              <a:r>
                <a:rPr kumimoji="1"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       x=</a:t>
              </a:r>
              <a:r>
                <a:rPr lang="en-US" altLang="ja-JP" sz="2200" dirty="0" err="1" smtClean="0">
                  <a:solidFill>
                    <a:schemeClr val="tx1"/>
                  </a:solidFill>
                </a:rPr>
                <a:t>x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+i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kumimoji="1"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</a:t>
              </a:r>
              <a:r>
                <a:rPr kumimoji="1"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}</a:t>
              </a: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}</a:t>
              </a:r>
              <a:endParaRPr kumimoji="1" lang="en-US" altLang="ja-JP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4132107" y="2981488"/>
              <a:ext cx="3665163" cy="2258395"/>
            </a:xfrm>
            <a:prstGeom prst="roundRect">
              <a:avLst/>
            </a:prstGeom>
            <a:solidFill>
              <a:srgbClr val="FFEB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void </a:t>
              </a:r>
              <a:r>
                <a:rPr lang="en-US" altLang="ja-JP" sz="2200" b="1" dirty="0" smtClean="0">
                  <a:solidFill>
                    <a:srgbClr val="FF33CC"/>
                  </a:solidFill>
                </a:rPr>
                <a:t>print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int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max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){</a:t>
              </a:r>
              <a:endParaRPr lang="en-US" altLang="ja-JP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</a:t>
              </a:r>
              <a:r>
                <a:rPr lang="en-US" altLang="ja-JP" sz="2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nt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x = 0; </a:t>
              </a:r>
              <a:r>
                <a:rPr lang="en-US" altLang="ja-JP" sz="2200" b="1" dirty="0" smtClean="0">
                  <a:solidFill>
                    <a:srgbClr val="00B050"/>
                  </a:solidFill>
                </a:rPr>
                <a:t>/*total*/ </a:t>
              </a:r>
              <a:endParaRPr lang="en-US" altLang="ja-JP" sz="2200" b="1" dirty="0">
                <a:solidFill>
                  <a:srgbClr val="00B050"/>
                </a:solidFill>
              </a:endParaRP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for(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int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=0 ; 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&lt;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max</a:t>
              </a:r>
              <a:r>
                <a:rPr lang="en-US" altLang="ja-JP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 </a:t>
              </a:r>
              <a:r>
                <a:rPr lang="en-US" altLang="ja-JP" sz="2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++){</a:t>
              </a: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       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printf</a:t>
              </a:r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(“%d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”,</a:t>
              </a:r>
              <a:r>
                <a:rPr lang="en-US" altLang="ja-JP" sz="2200" dirty="0" smtClean="0">
                  <a:solidFill>
                    <a:schemeClr val="tx1"/>
                  </a:solidFill>
                </a:rPr>
                <a:t>x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);</a:t>
              </a: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       </a:t>
              </a:r>
              <a:r>
                <a:rPr lang="en-US" altLang="ja-JP" sz="2200" dirty="0" smtClean="0">
                  <a:solidFill>
                    <a:schemeClr val="tx1"/>
                  </a:solidFill>
                </a:rPr>
                <a:t>x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  <a:r>
                <a:rPr lang="en-US" altLang="ja-JP" sz="2200" dirty="0" err="1" smtClean="0">
                  <a:solidFill>
                    <a:schemeClr val="tx1"/>
                  </a:solidFill>
                </a:rPr>
                <a:t>x</a:t>
              </a:r>
              <a:r>
                <a:rPr lang="en-US" altLang="ja-JP" sz="2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+i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en-US" altLang="ja-JP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ja-JP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}</a:t>
              </a:r>
              <a:endParaRPr lang="en-US" altLang="ja-JP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en-US" altLang="ja-JP" sz="2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}</a:t>
              </a:r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06331" y="5352851"/>
            <a:ext cx="5796261" cy="400110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structurally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similar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each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other.</a:t>
            </a:r>
            <a:endParaRPr kumimoji="0" lang="ja-JP" altLang="ja-JP" sz="2000" b="0" i="0" u="none" strike="noStrike" cap="none" spc="130" normalizeH="0" dirty="0">
              <a:ln>
                <a:noFill/>
              </a:ln>
              <a:solidFill>
                <a:srgbClr val="80808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8800" y="953156"/>
            <a:ext cx="7888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400" dirty="0"/>
              <a:t> </a:t>
            </a:r>
            <a:r>
              <a:rPr lang="en-US" altLang="ja-JP" sz="2400" dirty="0" smtClean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Code </a:t>
            </a:r>
            <a:r>
              <a:rPr lang="en-US" altLang="ja-JP" sz="24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fragments that are structurally/syntactically identical, </a:t>
            </a:r>
            <a:r>
              <a:rPr lang="en-US" altLang="ja-JP" sz="2400" dirty="0" smtClean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except </a:t>
            </a:r>
            <a:r>
              <a:rPr lang="en-US" altLang="ja-JP" sz="24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variations in identifiers, literals, types, layout and comments.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7305" y="5912169"/>
            <a:ext cx="8234480" cy="454426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1] </a:t>
            </a:r>
            <a:r>
              <a:rPr lang="en-US" altLang="ja-JP" sz="1400" dirty="0"/>
              <a:t>Roy, </a:t>
            </a:r>
            <a:r>
              <a:rPr lang="en-US" altLang="ja-JP" sz="1400" dirty="0" err="1"/>
              <a:t>Chanchal</a:t>
            </a:r>
            <a:r>
              <a:rPr lang="en-US" altLang="ja-JP" sz="1400" dirty="0"/>
              <a:t> K., James R. </a:t>
            </a:r>
            <a:r>
              <a:rPr lang="en-US" altLang="ja-JP" sz="1400" dirty="0" err="1"/>
              <a:t>Cordy</a:t>
            </a:r>
            <a:r>
              <a:rPr lang="en-US" altLang="ja-JP" sz="1400" dirty="0"/>
              <a:t>, and Rainer </a:t>
            </a:r>
            <a:r>
              <a:rPr lang="en-US" altLang="ja-JP" sz="1400" dirty="0" err="1"/>
              <a:t>Koschke</a:t>
            </a:r>
            <a:r>
              <a:rPr lang="en-US" altLang="ja-JP" sz="1400" dirty="0"/>
              <a:t>. "Comparison and evaluation of code clone detection techniques and tools: A qualitative approach." </a:t>
            </a:r>
            <a:r>
              <a:rPr lang="en-US" altLang="ja-JP" sz="1400" i="1" dirty="0"/>
              <a:t>Science of computer programming</a:t>
            </a:r>
            <a:r>
              <a:rPr lang="en-US" altLang="ja-JP" sz="1400" dirty="0"/>
              <a:t> 74.7 (2009): 470-495.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3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 Clone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Detection 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Tool: CCFinderX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[2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 [3] 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4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8753" y="5831965"/>
            <a:ext cx="8482835" cy="402895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[2] </a:t>
            </a:r>
            <a:r>
              <a:rPr lang="en-US" altLang="ja-JP" sz="1200" dirty="0"/>
              <a:t>Toshihiro </a:t>
            </a:r>
            <a:r>
              <a:rPr lang="en-US" altLang="ja-JP" sz="1200" dirty="0" err="1"/>
              <a:t>Kamiya</a:t>
            </a:r>
            <a:r>
              <a:rPr lang="en-US" altLang="ja-JP" sz="1200" dirty="0"/>
              <a:t>, Shinji </a:t>
            </a:r>
            <a:r>
              <a:rPr lang="en-US" altLang="ja-JP" sz="1200" dirty="0" err="1"/>
              <a:t>Kusumoto</a:t>
            </a:r>
            <a:r>
              <a:rPr lang="en-US" altLang="ja-JP" sz="1200" dirty="0"/>
              <a:t>, and </a:t>
            </a:r>
            <a:r>
              <a:rPr lang="en-US" altLang="ja-JP" sz="1200" dirty="0" err="1"/>
              <a:t>Katsuro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Inoue. CCFinder</a:t>
            </a:r>
            <a:r>
              <a:rPr lang="en-US" altLang="ja-JP" sz="1200" dirty="0"/>
              <a:t>: a multilinguistic token-based code clone </a:t>
            </a:r>
            <a:r>
              <a:rPr lang="en-US" altLang="ja-JP" sz="1200" dirty="0" smtClean="0"/>
              <a:t>detection system </a:t>
            </a:r>
            <a:r>
              <a:rPr lang="en-US" altLang="ja-JP" sz="1200" dirty="0"/>
              <a:t>for large scale source code. </a:t>
            </a:r>
            <a:r>
              <a:rPr lang="en-US" altLang="ja-JP" sz="1200" i="1" dirty="0"/>
              <a:t>IEEE Trans. </a:t>
            </a:r>
            <a:r>
              <a:rPr lang="en-US" altLang="ja-JP" sz="1200" i="1" dirty="0" err="1" smtClean="0"/>
              <a:t>Softw</a:t>
            </a:r>
            <a:r>
              <a:rPr lang="en-US" altLang="ja-JP" sz="1200" i="1" dirty="0" smtClean="0"/>
              <a:t>. Eng</a:t>
            </a:r>
            <a:r>
              <a:rPr lang="en-US" altLang="ja-JP" sz="1200" i="1" dirty="0"/>
              <a:t>.</a:t>
            </a:r>
            <a:r>
              <a:rPr lang="en-US" altLang="ja-JP" sz="1200" dirty="0"/>
              <a:t>, Vol. 28, No. 7, pp. 654–670, 2002.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8752" y="6327863"/>
            <a:ext cx="8482835" cy="262896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[3] </a:t>
            </a:r>
            <a:r>
              <a:rPr lang="en-US" altLang="ja-JP" sz="1200" dirty="0"/>
              <a:t>T. </a:t>
            </a:r>
            <a:r>
              <a:rPr lang="en-US" altLang="ja-JP" sz="1200" dirty="0" err="1"/>
              <a:t>Kamiya</a:t>
            </a:r>
            <a:r>
              <a:rPr lang="en-US" altLang="ja-JP" sz="1200" dirty="0"/>
              <a:t>, “the archive of CCFinder Official Site,” 2005. [Online</a:t>
            </a:r>
            <a:r>
              <a:rPr lang="en-US" altLang="ja-JP" sz="1200" dirty="0" smtClean="0"/>
              <a:t>]. Available</a:t>
            </a:r>
            <a:r>
              <a:rPr lang="en-US" altLang="ja-JP" sz="1200" dirty="0"/>
              <a:t>: http://www.ccfinder.net/</a:t>
            </a:r>
            <a:endParaRPr kumimoji="1" lang="ja-JP" altLang="en-US" sz="1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15996" y="1303223"/>
            <a:ext cx="8229600" cy="4039485"/>
            <a:chOff x="415996" y="1303224"/>
            <a:chExt cx="8229600" cy="3738468"/>
          </a:xfrm>
        </p:grpSpPr>
        <p:sp>
          <p:nvSpPr>
            <p:cNvPr id="11" name="角丸四角形 10"/>
            <p:cNvSpPr/>
            <p:nvPr/>
          </p:nvSpPr>
          <p:spPr>
            <a:xfrm>
              <a:off x="415996" y="1544087"/>
              <a:ext cx="8229600" cy="34976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コンテンツ プレースホルダー 2"/>
            <p:cNvSpPr txBox="1">
              <a:spLocks/>
            </p:cNvSpPr>
            <p:nvPr/>
          </p:nvSpPr>
          <p:spPr bwMode="auto">
            <a:xfrm>
              <a:off x="1073338" y="1303224"/>
              <a:ext cx="3530193" cy="367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 Historic" panose="020B0502040204020203" pitchFamily="34" charset="0"/>
                </a:defRPr>
              </a:lvl1pPr>
              <a:lvl2pPr marL="557213" indent="-214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 Historic" panose="020B0502040204020203" pitchFamily="34" charset="0"/>
                </a:defRPr>
              </a:lvl2pPr>
              <a:lvl3pPr marL="8572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16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 Historic" panose="020B0502040204020203" pitchFamily="34" charset="0"/>
                </a:defRPr>
              </a:lvl3pPr>
              <a:lvl4pPr marL="12001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5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 Historic" panose="020B0502040204020203" pitchFamily="34" charset="0"/>
                </a:defRPr>
              </a:lvl4pPr>
              <a:lvl5pPr marL="15430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4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 Historic" panose="020B0502040204020203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dirty="0" smtClean="0"/>
                <a:t>Features of CCFinderX</a:t>
              </a:r>
              <a:endParaRPr lang="ja-JP" altLang="en-US" dirty="0"/>
            </a:p>
          </p:txBody>
        </p:sp>
      </p:grp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563493" y="1987310"/>
            <a:ext cx="8082103" cy="305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CCFinderX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widely-used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 academic research as well as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industries.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Detects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token-based and parameterized code clones from input source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code.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Handles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COBOL, C/C++, C#, Java, Visual Basic.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6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352040" y="2062871"/>
            <a:ext cx="3327499" cy="295724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Lexical 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Analysis in CCFinderX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5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50126" y="2441915"/>
            <a:ext cx="2531326" cy="400110"/>
          </a:xfrm>
          <a:prstGeom prst="rect">
            <a:avLst/>
          </a:prstGeom>
          <a:solidFill>
            <a:srgbClr val="81FF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Lexical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Analysis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50126" y="3406413"/>
            <a:ext cx="253132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Transformation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50126" y="4370912"/>
            <a:ext cx="253132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Detection/Formatting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1791594" y="1957178"/>
            <a:ext cx="460184" cy="379681"/>
          </a:xfrm>
          <a:prstGeom prst="downArrow">
            <a:avLst/>
          </a:prstGeom>
          <a:solidFill>
            <a:srgbClr val="EBFF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1782157" y="2934378"/>
            <a:ext cx="460184" cy="379681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42"/>
          <p:cNvSpPr/>
          <p:nvPr/>
        </p:nvSpPr>
        <p:spPr>
          <a:xfrm>
            <a:off x="1782157" y="3898877"/>
            <a:ext cx="460184" cy="379681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>
            <a:off x="1782157" y="4863376"/>
            <a:ext cx="460184" cy="379681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12700">
            <a:solidFill>
              <a:srgbClr val="8080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3898329" y="1053502"/>
            <a:ext cx="4770276" cy="1946678"/>
            <a:chOff x="3871743" y="911336"/>
            <a:chExt cx="4770276" cy="19466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角丸四角形吹き出し 8"/>
            <p:cNvSpPr/>
            <p:nvPr/>
          </p:nvSpPr>
          <p:spPr>
            <a:xfrm>
              <a:off x="3871743" y="1105670"/>
              <a:ext cx="4770276" cy="1752344"/>
            </a:xfrm>
            <a:prstGeom prst="wedgeRoundRectCallout">
              <a:avLst>
                <a:gd name="adj1" fmla="val -59625"/>
                <a:gd name="adj2" fmla="val 26290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4203639" y="1351696"/>
              <a:ext cx="415965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spc="130" dirty="0">
                  <a:latin typeface="Arial" panose="020B0604020202020204" pitchFamily="34" charset="0"/>
                </a:rPr>
                <a:t>i</a:t>
              </a:r>
              <a:r>
                <a:rPr kumimoji="0" lang="en-US" altLang="ja-JP" sz="2000" spc="130" dirty="0" smtClean="0">
                  <a:latin typeface="Arial" panose="020B0604020202020204" pitchFamily="34" charset="0"/>
                </a:rPr>
                <a:t>f (b==c) value=</a:t>
              </a:r>
              <a:r>
                <a:rPr kumimoji="0" lang="en-US" altLang="ja-JP" sz="2000" spc="130" dirty="0" err="1" smtClean="0">
                  <a:latin typeface="Arial" panose="020B0604020202020204" pitchFamily="34" charset="0"/>
                </a:rPr>
                <a:t>i</a:t>
              </a:r>
              <a:r>
                <a:rPr kumimoji="0" lang="en-US" altLang="ja-JP" sz="2000" spc="130" dirty="0" smtClean="0">
                  <a:latin typeface="Arial" panose="020B0604020202020204" pitchFamily="34" charset="0"/>
                </a:rPr>
                <a:t> ;</a:t>
              </a:r>
              <a:endParaRPr kumimoji="0" lang="ja-JP" altLang="ja-JP" sz="2000" b="0" i="0" u="none" strike="noStrike" cap="none" spc="130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"/>
            <p:cNvSpPr>
              <a:spLocks noChangeArrowheads="1"/>
            </p:cNvSpPr>
            <p:nvPr/>
          </p:nvSpPr>
          <p:spPr bwMode="auto">
            <a:xfrm>
              <a:off x="4203639" y="2260270"/>
              <a:ext cx="301575" cy="412038"/>
            </a:xfrm>
            <a:prstGeom prst="rect">
              <a:avLst/>
            </a:prstGeom>
            <a:solidFill>
              <a:srgbClr val="D5FFDC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 smtClean="0">
                  <a:latin typeface="Arial" panose="020B0604020202020204" pitchFamily="34" charset="0"/>
                </a:rPr>
                <a:t>if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2"/>
            <p:cNvSpPr>
              <a:spLocks noChangeArrowheads="1"/>
            </p:cNvSpPr>
            <p:nvPr/>
          </p:nvSpPr>
          <p:spPr bwMode="auto">
            <a:xfrm>
              <a:off x="4930594" y="2260270"/>
              <a:ext cx="300759" cy="412038"/>
            </a:xfrm>
            <a:prstGeom prst="rect">
              <a:avLst/>
            </a:prstGeom>
            <a:solidFill>
              <a:srgbClr val="D5FFDC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2"/>
            <p:cNvSpPr>
              <a:spLocks noChangeArrowheads="1"/>
            </p:cNvSpPr>
            <p:nvPr/>
          </p:nvSpPr>
          <p:spPr bwMode="auto">
            <a:xfrm>
              <a:off x="5316891" y="2260270"/>
              <a:ext cx="457235" cy="412038"/>
            </a:xfrm>
            <a:prstGeom prst="rect">
              <a:avLst/>
            </a:prstGeom>
            <a:solidFill>
              <a:srgbClr val="81FF96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==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2"/>
            <p:cNvSpPr>
              <a:spLocks noChangeArrowheads="1"/>
            </p:cNvSpPr>
            <p:nvPr/>
          </p:nvSpPr>
          <p:spPr bwMode="auto">
            <a:xfrm>
              <a:off x="5859664" y="2260270"/>
              <a:ext cx="300759" cy="412038"/>
            </a:xfrm>
            <a:prstGeom prst="rect">
              <a:avLst/>
            </a:prstGeom>
            <a:solidFill>
              <a:srgbClr val="D5FFDC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"/>
            <p:cNvSpPr>
              <a:spLocks noChangeArrowheads="1"/>
            </p:cNvSpPr>
            <p:nvPr/>
          </p:nvSpPr>
          <p:spPr bwMode="auto">
            <a:xfrm>
              <a:off x="6580914" y="2260270"/>
              <a:ext cx="735140" cy="412038"/>
            </a:xfrm>
            <a:prstGeom prst="rect">
              <a:avLst/>
            </a:prstGeom>
            <a:solidFill>
              <a:srgbClr val="D5FFDC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value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7401593" y="2260270"/>
              <a:ext cx="306464" cy="412038"/>
            </a:xfrm>
            <a:prstGeom prst="rect">
              <a:avLst/>
            </a:prstGeom>
            <a:solidFill>
              <a:srgbClr val="81FF96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=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7793596" y="2260270"/>
              <a:ext cx="227410" cy="412038"/>
            </a:xfrm>
            <a:prstGeom prst="rect">
              <a:avLst/>
            </a:prstGeom>
            <a:solidFill>
              <a:srgbClr val="D5FFDC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>
                  <a:solidFill>
                    <a:schemeClr val="tx1"/>
                  </a:solidFill>
                  <a:latin typeface="Arial" panose="020B0604020202020204" pitchFamily="34" charset="0"/>
                </a:rPr>
                <a:t>i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"/>
            <p:cNvSpPr>
              <a:spLocks noChangeArrowheads="1"/>
            </p:cNvSpPr>
            <p:nvPr/>
          </p:nvSpPr>
          <p:spPr bwMode="auto">
            <a:xfrm>
              <a:off x="8106545" y="2260270"/>
              <a:ext cx="256750" cy="412038"/>
            </a:xfrm>
            <a:prstGeom prst="rect">
              <a:avLst/>
            </a:prstGeom>
            <a:solidFill>
              <a:srgbClr val="81FF96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>
                  <a:solidFill>
                    <a:schemeClr val="tx1"/>
                  </a:solidFill>
                  <a:latin typeface="Arial" panose="020B0604020202020204" pitchFamily="34" charset="0"/>
                </a:rPr>
                <a:t>;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595642" y="2260270"/>
              <a:ext cx="249413" cy="412038"/>
            </a:xfrm>
            <a:prstGeom prst="rect">
              <a:avLst/>
            </a:prstGeom>
            <a:solidFill>
              <a:srgbClr val="81FF96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>
                  <a:latin typeface="Arial" panose="020B0604020202020204" pitchFamily="34" charset="0"/>
                </a:rPr>
                <a:t>(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6245962" y="2260270"/>
              <a:ext cx="249413" cy="412038"/>
            </a:xfrm>
            <a:prstGeom prst="rect">
              <a:avLst/>
            </a:prstGeom>
            <a:solidFill>
              <a:srgbClr val="81FF96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下矢印 48"/>
            <p:cNvSpPr/>
            <p:nvPr/>
          </p:nvSpPr>
          <p:spPr>
            <a:xfrm>
              <a:off x="6026789" y="1792002"/>
              <a:ext cx="460184" cy="379681"/>
            </a:xfrm>
            <a:prstGeom prst="downArrow">
              <a:avLst/>
            </a:prstGeom>
            <a:solidFill>
              <a:srgbClr val="BEFAC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5122706" y="911336"/>
              <a:ext cx="2268350" cy="32400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 anchorCtr="0">
              <a:no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Lexical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Analysis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1" name="角丸四角形吹き出し 50"/>
          <p:cNvSpPr/>
          <p:nvPr/>
        </p:nvSpPr>
        <p:spPr>
          <a:xfrm>
            <a:off x="3898329" y="3747300"/>
            <a:ext cx="4770276" cy="2541342"/>
          </a:xfrm>
          <a:prstGeom prst="wedgeRoundRectCallout">
            <a:avLst>
              <a:gd name="adj1" fmla="val -59250"/>
              <a:gd name="adj2" fmla="val -89466"/>
              <a:gd name="adj3" fmla="val 16667"/>
            </a:avLst>
          </a:prstGeom>
          <a:solidFill>
            <a:srgbClr val="EBFFEE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Splitting source codes to tokens.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lexical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analysis depends on the grammar of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language.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apply an additional language, it is necessary to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implement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corresponding lexical analyzer.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43467" y="1878205"/>
            <a:ext cx="114812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dirty="0" smtClean="0"/>
              <a:t>CCFinderX</a:t>
            </a:r>
            <a:endParaRPr lang="en-US" altLang="ja-JP" dirty="0"/>
          </a:p>
        </p:txBody>
      </p:sp>
      <p:grpSp>
        <p:nvGrpSpPr>
          <p:cNvPr id="54" name="グループ化 53"/>
          <p:cNvGrpSpPr/>
          <p:nvPr/>
        </p:nvGrpSpPr>
        <p:grpSpPr>
          <a:xfrm>
            <a:off x="1104640" y="1185677"/>
            <a:ext cx="1774026" cy="691849"/>
            <a:chOff x="1334816" y="1704342"/>
            <a:chExt cx="1652906" cy="14667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メモ 54"/>
            <p:cNvSpPr/>
            <p:nvPr/>
          </p:nvSpPr>
          <p:spPr>
            <a:xfrm>
              <a:off x="1334816" y="1704342"/>
              <a:ext cx="1348106" cy="1161938"/>
            </a:xfrm>
            <a:prstGeom prst="foldedCorner">
              <a:avLst>
                <a:gd name="adj" fmla="val 15739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Code</a:t>
              </a:r>
              <a:endParaRPr lang="ja-JP" altLang="en-US" sz="1400" dirty="0">
                <a:solidFill>
                  <a:schemeClr val="tx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6" name="メモ 55"/>
            <p:cNvSpPr/>
            <p:nvPr/>
          </p:nvSpPr>
          <p:spPr>
            <a:xfrm>
              <a:off x="1487216" y="1856742"/>
              <a:ext cx="1348106" cy="1161938"/>
            </a:xfrm>
            <a:prstGeom prst="foldedCorner">
              <a:avLst>
                <a:gd name="adj" fmla="val 15739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Code</a:t>
              </a:r>
              <a:endParaRPr lang="ja-JP" altLang="en-US" sz="1400" dirty="0">
                <a:solidFill>
                  <a:schemeClr val="tx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7" name="メモ 56"/>
            <p:cNvSpPr/>
            <p:nvPr/>
          </p:nvSpPr>
          <p:spPr>
            <a:xfrm>
              <a:off x="1639616" y="2009140"/>
              <a:ext cx="1348106" cy="1161939"/>
            </a:xfrm>
            <a:prstGeom prst="foldedCorner">
              <a:avLst>
                <a:gd name="adj" fmla="val 22701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Files</a:t>
              </a:r>
              <a:endParaRPr lang="ja-JP" altLang="en-US" dirty="0">
                <a:solidFill>
                  <a:schemeClr val="tx1"/>
                </a:solidFill>
                <a:latin typeface="Ebrima" panose="02000000000000000000" pitchFamily="2" charset="0"/>
                <a:ea typeface="メイリオ" panose="020B0604030504040204" pitchFamily="50" charset="-128"/>
                <a:cs typeface="Ebrima" panose="02000000000000000000" pitchFamily="2" charset="0"/>
              </a:endParaRPr>
            </a:p>
          </p:txBody>
        </p:sp>
      </p:grpSp>
      <p:sp>
        <p:nvSpPr>
          <p:cNvPr id="58" name="楕円 57"/>
          <p:cNvSpPr/>
          <p:nvPr/>
        </p:nvSpPr>
        <p:spPr>
          <a:xfrm>
            <a:off x="1021818" y="5335411"/>
            <a:ext cx="1980862" cy="620889"/>
          </a:xfrm>
          <a:prstGeom prst="ellipse">
            <a:avLst/>
          </a:prstGeom>
          <a:solidFill>
            <a:srgbClr val="FFEDB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pc="-7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Token-based Clone-Pairs</a:t>
            </a:r>
            <a:r>
              <a:rPr lang="ja-JP" altLang="en-US" spc="-7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　</a:t>
            </a:r>
            <a:endParaRPr lang="ja-JP" altLang="en-US" spc="-70" dirty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352040" y="2062871"/>
            <a:ext cx="3327499" cy="295724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下矢印 194"/>
          <p:cNvSpPr/>
          <p:nvPr/>
        </p:nvSpPr>
        <p:spPr>
          <a:xfrm>
            <a:off x="6053375" y="1934168"/>
            <a:ext cx="460184" cy="379681"/>
          </a:xfrm>
          <a:prstGeom prst="downArrow">
            <a:avLst/>
          </a:prstGeom>
          <a:solidFill>
            <a:srgbClr val="DCFCE2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角丸四角形吹き出し 163"/>
          <p:cNvSpPr/>
          <p:nvPr/>
        </p:nvSpPr>
        <p:spPr>
          <a:xfrm>
            <a:off x="3898329" y="2146533"/>
            <a:ext cx="4770276" cy="1752344"/>
          </a:xfrm>
          <a:prstGeom prst="wedgeRoundRectCallout">
            <a:avLst>
              <a:gd name="adj1" fmla="val -59752"/>
              <a:gd name="adj2" fmla="val 3078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Transformation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CCFinderX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232889" y="3408235"/>
            <a:ext cx="301575" cy="371833"/>
          </a:xfrm>
          <a:prstGeom prst="rect">
            <a:avLst/>
          </a:prstGeom>
          <a:solidFill>
            <a:srgbClr val="D5FFDC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latin typeface="Arial" panose="020B0604020202020204" pitchFamily="34" charset="0"/>
              </a:rPr>
              <a:t>if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4959844" y="3408235"/>
            <a:ext cx="300759" cy="371833"/>
          </a:xfrm>
          <a:prstGeom prst="rect">
            <a:avLst/>
          </a:prstGeom>
          <a:solidFill>
            <a:srgbClr val="A7E8FF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5346141" y="3408235"/>
            <a:ext cx="457235" cy="371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Arial" panose="020B0604020202020204" pitchFamily="34" charset="0"/>
              </a:rPr>
              <a:t>==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5888914" y="3408235"/>
            <a:ext cx="300759" cy="371833"/>
          </a:xfrm>
          <a:prstGeom prst="rect">
            <a:avLst/>
          </a:prstGeom>
          <a:solidFill>
            <a:srgbClr val="A7E8FF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Arial" panose="020B0604020202020204" pitchFamily="34" charset="0"/>
              </a:rPr>
              <a:t>$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6610164" y="3408235"/>
            <a:ext cx="735140" cy="371833"/>
          </a:xfrm>
          <a:prstGeom prst="rect">
            <a:avLst/>
          </a:prstGeom>
          <a:solidFill>
            <a:srgbClr val="A7E8FF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7430843" y="3408235"/>
            <a:ext cx="306464" cy="371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822846" y="3408235"/>
            <a:ext cx="227410" cy="371833"/>
          </a:xfrm>
          <a:prstGeom prst="rect">
            <a:avLst/>
          </a:prstGeom>
          <a:solidFill>
            <a:srgbClr val="A7E8FF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Arial" panose="020B0604020202020204" pitchFamily="34" charset="0"/>
              </a:rPr>
              <a:t>$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8135795" y="3408235"/>
            <a:ext cx="256750" cy="371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4624892" y="3408235"/>
            <a:ext cx="249413" cy="371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latin typeface="Arial" panose="020B0604020202020204" pitchFamily="34" charset="0"/>
              </a:rPr>
              <a:t>(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6275212" y="3408235"/>
            <a:ext cx="249413" cy="371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750126" y="2441915"/>
            <a:ext cx="253132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80808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Lexical </a:t>
            </a:r>
            <a:r>
              <a:rPr lang="en-US" altLang="ja-JP" sz="2000" dirty="0" smtClean="0">
                <a:solidFill>
                  <a:srgbClr val="80808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Analysis</a:t>
            </a:r>
            <a:endParaRPr lang="en-US" altLang="ja-JP" sz="2000" dirty="0">
              <a:solidFill>
                <a:srgbClr val="80808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750126" y="3406413"/>
            <a:ext cx="2531326" cy="400110"/>
          </a:xfrm>
          <a:prstGeom prst="rect">
            <a:avLst/>
          </a:prstGeom>
          <a:solidFill>
            <a:srgbClr val="A7E8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Transformation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750126" y="4370912"/>
            <a:ext cx="253132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bIns="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Detection/Formatting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下矢印 79"/>
          <p:cNvSpPr/>
          <p:nvPr/>
        </p:nvSpPr>
        <p:spPr>
          <a:xfrm>
            <a:off x="1791594" y="1957178"/>
            <a:ext cx="460184" cy="379681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下矢印 80"/>
          <p:cNvSpPr/>
          <p:nvPr/>
        </p:nvSpPr>
        <p:spPr>
          <a:xfrm>
            <a:off x="1782157" y="2934378"/>
            <a:ext cx="460184" cy="379681"/>
          </a:xfrm>
          <a:prstGeom prst="downArrow">
            <a:avLst/>
          </a:prstGeom>
          <a:solidFill>
            <a:srgbClr val="E1F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下矢印 81"/>
          <p:cNvSpPr/>
          <p:nvPr/>
        </p:nvSpPr>
        <p:spPr>
          <a:xfrm>
            <a:off x="1782157" y="3898877"/>
            <a:ext cx="460184" cy="379681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下矢印 82"/>
          <p:cNvSpPr/>
          <p:nvPr/>
        </p:nvSpPr>
        <p:spPr>
          <a:xfrm>
            <a:off x="1782157" y="4863376"/>
            <a:ext cx="460184" cy="37968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080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角丸四角形吹き出し 146"/>
          <p:cNvSpPr/>
          <p:nvPr/>
        </p:nvSpPr>
        <p:spPr>
          <a:xfrm>
            <a:off x="3972097" y="4602278"/>
            <a:ext cx="4600902" cy="1753261"/>
          </a:xfrm>
          <a:prstGeom prst="wedgeRoundRectCallout">
            <a:avLst>
              <a:gd name="adj1" fmla="val -59244"/>
              <a:gd name="adj2" fmla="val -97699"/>
              <a:gd name="adj3" fmla="val 16667"/>
            </a:avLst>
          </a:prstGeom>
          <a:solidFill>
            <a:srgbClr val="E1F7F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Replacing identifiers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 literals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same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token (ex. $).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transformation enables the detection of parameterized clones.</a:t>
            </a:r>
          </a:p>
        </p:txBody>
      </p:sp>
      <p:sp>
        <p:nvSpPr>
          <p:cNvPr id="165" name="Rectangle 2"/>
          <p:cNvSpPr>
            <a:spLocks noChangeArrowheads="1"/>
          </p:cNvSpPr>
          <p:nvPr/>
        </p:nvSpPr>
        <p:spPr bwMode="auto">
          <a:xfrm>
            <a:off x="4230225" y="1493862"/>
            <a:ext cx="4159656" cy="400110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  <a:effectLst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spc="130" dirty="0">
                <a:solidFill>
                  <a:srgbClr val="80808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ja-JP" sz="2000" spc="130" dirty="0" smtClean="0">
                <a:solidFill>
                  <a:srgbClr val="808080"/>
                </a:solidFill>
                <a:latin typeface="Arial" panose="020B0604020202020204" pitchFamily="34" charset="0"/>
              </a:rPr>
              <a:t>f (b==c) value=</a:t>
            </a:r>
            <a:r>
              <a:rPr kumimoji="0" lang="en-US" altLang="ja-JP" sz="2000" spc="130" dirty="0" err="1" smtClean="0">
                <a:solidFill>
                  <a:srgbClr val="80808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ja-JP" sz="2000" spc="130" dirty="0" smtClean="0">
                <a:solidFill>
                  <a:srgbClr val="808080"/>
                </a:solidFill>
                <a:latin typeface="Arial" panose="020B0604020202020204" pitchFamily="34" charset="0"/>
              </a:rPr>
              <a:t> ;</a:t>
            </a:r>
            <a:endParaRPr kumimoji="0" lang="ja-JP" altLang="ja-JP" sz="2000" b="0" i="0" u="none" strike="noStrike" cap="none" spc="130" normalizeH="0" dirty="0">
              <a:ln>
                <a:noFill/>
              </a:ln>
              <a:solidFill>
                <a:srgbClr val="8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2"/>
          <p:cNvSpPr>
            <a:spLocks noChangeArrowheads="1"/>
          </p:cNvSpPr>
          <p:nvPr/>
        </p:nvSpPr>
        <p:spPr bwMode="auto">
          <a:xfrm>
            <a:off x="4230225" y="2402436"/>
            <a:ext cx="301575" cy="412038"/>
          </a:xfrm>
          <a:prstGeom prst="rect">
            <a:avLst/>
          </a:prstGeom>
          <a:solidFill>
            <a:srgbClr val="D5FFDC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latin typeface="Arial" panose="020B0604020202020204" pitchFamily="34" charset="0"/>
              </a:rPr>
              <a:t>if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2"/>
          <p:cNvSpPr>
            <a:spLocks noChangeArrowheads="1"/>
          </p:cNvSpPr>
          <p:nvPr/>
        </p:nvSpPr>
        <p:spPr bwMode="auto">
          <a:xfrm>
            <a:off x="4957180" y="2402436"/>
            <a:ext cx="300759" cy="412038"/>
          </a:xfrm>
          <a:prstGeom prst="rect">
            <a:avLst/>
          </a:prstGeom>
          <a:solidFill>
            <a:srgbClr val="D5FFDC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2"/>
          <p:cNvSpPr>
            <a:spLocks noChangeArrowheads="1"/>
          </p:cNvSpPr>
          <p:nvPr/>
        </p:nvSpPr>
        <p:spPr bwMode="auto">
          <a:xfrm>
            <a:off x="5343477" y="2402436"/>
            <a:ext cx="457235" cy="412038"/>
          </a:xfrm>
          <a:prstGeom prst="rect">
            <a:avLst/>
          </a:prstGeom>
          <a:solidFill>
            <a:srgbClr val="81FF96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Arial" panose="020B0604020202020204" pitchFamily="34" charset="0"/>
              </a:rPr>
              <a:t>==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2"/>
          <p:cNvSpPr>
            <a:spLocks noChangeArrowheads="1"/>
          </p:cNvSpPr>
          <p:nvPr/>
        </p:nvSpPr>
        <p:spPr bwMode="auto">
          <a:xfrm>
            <a:off x="5886250" y="2402436"/>
            <a:ext cx="300759" cy="412038"/>
          </a:xfrm>
          <a:prstGeom prst="rect">
            <a:avLst/>
          </a:prstGeom>
          <a:solidFill>
            <a:srgbClr val="D5FFDC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2"/>
          <p:cNvSpPr>
            <a:spLocks noChangeArrowheads="1"/>
          </p:cNvSpPr>
          <p:nvPr/>
        </p:nvSpPr>
        <p:spPr bwMode="auto">
          <a:xfrm>
            <a:off x="6607500" y="2402436"/>
            <a:ext cx="735140" cy="412038"/>
          </a:xfrm>
          <a:prstGeom prst="rect">
            <a:avLst/>
          </a:prstGeom>
          <a:solidFill>
            <a:srgbClr val="D5FFDC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2"/>
          <p:cNvSpPr>
            <a:spLocks noChangeArrowheads="1"/>
          </p:cNvSpPr>
          <p:nvPr/>
        </p:nvSpPr>
        <p:spPr bwMode="auto">
          <a:xfrm>
            <a:off x="7428179" y="2402436"/>
            <a:ext cx="306464" cy="412038"/>
          </a:xfrm>
          <a:prstGeom prst="rect">
            <a:avLst/>
          </a:prstGeom>
          <a:solidFill>
            <a:srgbClr val="81FF96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2"/>
          <p:cNvSpPr>
            <a:spLocks noChangeArrowheads="1"/>
          </p:cNvSpPr>
          <p:nvPr/>
        </p:nvSpPr>
        <p:spPr bwMode="auto">
          <a:xfrm>
            <a:off x="7820182" y="2402436"/>
            <a:ext cx="227410" cy="412038"/>
          </a:xfrm>
          <a:prstGeom prst="rect">
            <a:avLst/>
          </a:prstGeom>
          <a:solidFill>
            <a:srgbClr val="D5FFDC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2"/>
          <p:cNvSpPr>
            <a:spLocks noChangeArrowheads="1"/>
          </p:cNvSpPr>
          <p:nvPr/>
        </p:nvSpPr>
        <p:spPr bwMode="auto">
          <a:xfrm>
            <a:off x="8133131" y="2402436"/>
            <a:ext cx="256750" cy="412038"/>
          </a:xfrm>
          <a:prstGeom prst="rect">
            <a:avLst/>
          </a:prstGeom>
          <a:solidFill>
            <a:srgbClr val="81FF96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2"/>
          <p:cNvSpPr>
            <a:spLocks noChangeArrowheads="1"/>
          </p:cNvSpPr>
          <p:nvPr/>
        </p:nvSpPr>
        <p:spPr bwMode="auto">
          <a:xfrm>
            <a:off x="4622228" y="2402436"/>
            <a:ext cx="249413" cy="412038"/>
          </a:xfrm>
          <a:prstGeom prst="rect">
            <a:avLst/>
          </a:prstGeom>
          <a:solidFill>
            <a:srgbClr val="81FF96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latin typeface="Arial" panose="020B0604020202020204" pitchFamily="34" charset="0"/>
              </a:rPr>
              <a:t>(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2"/>
          <p:cNvSpPr>
            <a:spLocks noChangeArrowheads="1"/>
          </p:cNvSpPr>
          <p:nvPr/>
        </p:nvSpPr>
        <p:spPr bwMode="auto">
          <a:xfrm>
            <a:off x="6272548" y="2402436"/>
            <a:ext cx="249413" cy="412038"/>
          </a:xfrm>
          <a:prstGeom prst="rect">
            <a:avLst/>
          </a:prstGeom>
          <a:solidFill>
            <a:srgbClr val="81FF96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Text Box 6"/>
          <p:cNvSpPr txBox="1">
            <a:spLocks noChangeArrowheads="1"/>
          </p:cNvSpPr>
          <p:nvPr/>
        </p:nvSpPr>
        <p:spPr bwMode="auto">
          <a:xfrm>
            <a:off x="5213741" y="2000856"/>
            <a:ext cx="2117614" cy="32400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Transformation</a:t>
            </a:r>
          </a:p>
        </p:txBody>
      </p:sp>
      <p:sp>
        <p:nvSpPr>
          <p:cNvPr id="197" name="下矢印 196"/>
          <p:cNvSpPr/>
          <p:nvPr/>
        </p:nvSpPr>
        <p:spPr>
          <a:xfrm>
            <a:off x="6057895" y="2902273"/>
            <a:ext cx="460184" cy="379681"/>
          </a:xfrm>
          <a:prstGeom prst="downArrow">
            <a:avLst/>
          </a:prstGeom>
          <a:solidFill>
            <a:srgbClr val="A7E8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43467" y="1878205"/>
            <a:ext cx="114812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dirty="0" smtClean="0"/>
              <a:t>CCFinderX</a:t>
            </a:r>
            <a:endParaRPr lang="en-US" altLang="ja-JP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1104640" y="1185677"/>
            <a:ext cx="1774026" cy="691849"/>
            <a:chOff x="1334816" y="1704342"/>
            <a:chExt cx="1652906" cy="14667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0" name="メモ 59"/>
            <p:cNvSpPr/>
            <p:nvPr/>
          </p:nvSpPr>
          <p:spPr>
            <a:xfrm>
              <a:off x="1334816" y="1704342"/>
              <a:ext cx="1348106" cy="1161938"/>
            </a:xfrm>
            <a:prstGeom prst="foldedCorner">
              <a:avLst>
                <a:gd name="adj" fmla="val 15739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Code</a:t>
              </a:r>
              <a:endParaRPr lang="ja-JP" altLang="en-US" sz="1400" dirty="0">
                <a:solidFill>
                  <a:schemeClr val="tx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1" name="メモ 70"/>
            <p:cNvSpPr/>
            <p:nvPr/>
          </p:nvSpPr>
          <p:spPr>
            <a:xfrm>
              <a:off x="1487216" y="1856742"/>
              <a:ext cx="1348106" cy="1161938"/>
            </a:xfrm>
            <a:prstGeom prst="foldedCorner">
              <a:avLst>
                <a:gd name="adj" fmla="val 15739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Code</a:t>
              </a:r>
              <a:endParaRPr lang="ja-JP" altLang="en-US" sz="1400" dirty="0">
                <a:solidFill>
                  <a:schemeClr val="tx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2" name="メモ 71"/>
            <p:cNvSpPr/>
            <p:nvPr/>
          </p:nvSpPr>
          <p:spPr>
            <a:xfrm>
              <a:off x="1639616" y="2009140"/>
              <a:ext cx="1348106" cy="1161939"/>
            </a:xfrm>
            <a:prstGeom prst="foldedCorner">
              <a:avLst>
                <a:gd name="adj" fmla="val 22701"/>
              </a:avLst>
            </a:prstGeom>
            <a:grpFill/>
            <a:ln w="19050">
              <a:solidFill>
                <a:srgbClr val="0070C0"/>
              </a:solidFill>
            </a:ln>
            <a:effectLst>
              <a:outerShdw blurRad="50800" dist="50800" dir="27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Source Files</a:t>
              </a:r>
              <a:endParaRPr lang="ja-JP" altLang="en-US" dirty="0">
                <a:solidFill>
                  <a:schemeClr val="tx1"/>
                </a:solidFill>
                <a:latin typeface="Ebrima" panose="02000000000000000000" pitchFamily="2" charset="0"/>
                <a:ea typeface="メイリオ" panose="020B0604030504040204" pitchFamily="50" charset="-128"/>
                <a:cs typeface="Ebrima" panose="02000000000000000000" pitchFamily="2" charset="0"/>
              </a:endParaRPr>
            </a:p>
          </p:txBody>
        </p:sp>
      </p:grpSp>
      <p:sp>
        <p:nvSpPr>
          <p:cNvPr id="45" name="楕円 44"/>
          <p:cNvSpPr/>
          <p:nvPr/>
        </p:nvSpPr>
        <p:spPr>
          <a:xfrm>
            <a:off x="1021818" y="5335411"/>
            <a:ext cx="1980862" cy="620889"/>
          </a:xfrm>
          <a:prstGeom prst="ellipse">
            <a:avLst/>
          </a:prstGeom>
          <a:solidFill>
            <a:srgbClr val="FFEDB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pc="-7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Token-based Clone-Pairs</a:t>
            </a:r>
            <a:r>
              <a:rPr lang="ja-JP" altLang="en-US" spc="-7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　</a:t>
            </a:r>
            <a:endParaRPr lang="ja-JP" altLang="en-US" spc="-70" dirty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882738" y="3821565"/>
            <a:ext cx="7574586" cy="7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More simple extension mechanism is required to handle additional languages. </a:t>
            </a:r>
            <a:r>
              <a:rPr lang="ja-JP" altLang="en-US" sz="1800" dirty="0" smtClean="0"/>
              <a:t>[</a:t>
            </a:r>
            <a:r>
              <a:rPr lang="en-US" altLang="ja-JP" sz="1800" dirty="0" smtClean="0"/>
              <a:t>3]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Motivation of Our Research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6" y="2285927"/>
            <a:ext cx="7762181" cy="87619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It is necessary to implement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lexical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analyzers.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--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This implementation takes more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time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and effort.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マイル 6"/>
          <p:cNvSpPr/>
          <p:nvPr/>
        </p:nvSpPr>
        <p:spPr>
          <a:xfrm>
            <a:off x="539070" y="2299141"/>
            <a:ext cx="343668" cy="343668"/>
          </a:xfrm>
          <a:prstGeom prst="smileyFace">
            <a:avLst>
              <a:gd name="adj" fmla="val -4653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530033" y="3772078"/>
            <a:ext cx="343668" cy="34366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8702" y="5318455"/>
            <a:ext cx="7051681" cy="890914"/>
          </a:xfrm>
          <a:prstGeom prst="rect">
            <a:avLst/>
          </a:prstGeom>
          <a:solidFill>
            <a:srgbClr val="FFE9A3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bIns="0" rtlCol="0" anchor="ctr" anchorCtr="0">
            <a:no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is necessary to catch and analyze lexical differences among programming languages.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403623" y="1118655"/>
            <a:ext cx="8401844" cy="8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dirty="0" smtClean="0"/>
              <a:t>When we apply a clone detection tool to additional languages…</a:t>
            </a:r>
            <a:endParaRPr lang="en-US" altLang="ja-JP" sz="1800" dirty="0" smtClean="0"/>
          </a:p>
        </p:txBody>
      </p:sp>
      <p:sp>
        <p:nvSpPr>
          <p:cNvPr id="11" name="右矢印 10"/>
          <p:cNvSpPr/>
          <p:nvPr/>
        </p:nvSpPr>
        <p:spPr>
          <a:xfrm rot="5400000">
            <a:off x="4370323" y="4587546"/>
            <a:ext cx="468441" cy="726967"/>
          </a:xfrm>
          <a:prstGeom prst="rightArrow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5400000">
            <a:off x="4380544" y="3077788"/>
            <a:ext cx="447998" cy="726967"/>
          </a:xfrm>
          <a:prstGeom prst="rightArrow">
            <a:avLst/>
          </a:prstGeom>
          <a:solidFill>
            <a:srgbClr val="FFFF00"/>
          </a:solidFill>
          <a:ln w="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7501" y="6345713"/>
            <a:ext cx="8433701" cy="438856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[3] Kazunori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Sakamoto</a:t>
            </a:r>
            <a:r>
              <a:rPr lang="en-US" altLang="ja-JP" sz="1200" dirty="0"/>
              <a:t>. </a:t>
            </a:r>
            <a:r>
              <a:rPr lang="en-US" altLang="ja-JP" sz="1200" dirty="0" err="1"/>
              <a:t>Occf</a:t>
            </a:r>
            <a:r>
              <a:rPr lang="en-US" altLang="ja-JP" sz="1200" dirty="0"/>
              <a:t>: A framework for developing test coverage measurement tools supporting multiple programming languages. Software Testing, IEEE Sixth International Conference on</a:t>
            </a:r>
            <a:r>
              <a:rPr lang="en-US" altLang="ja-JP" sz="1200" dirty="0" smtClean="0"/>
              <a:t>, Verification </a:t>
            </a:r>
            <a:r>
              <a:rPr lang="en-US" altLang="ja-JP" sz="1200" dirty="0"/>
              <a:t>and Validation (ICST), </a:t>
            </a:r>
            <a:r>
              <a:rPr lang="en-US" altLang="ja-JP" sz="1200" dirty="0" smtClean="0"/>
              <a:t>pp.422--430. 2013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834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build="p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6359" y="145901"/>
            <a:ext cx="8574088" cy="576262"/>
          </a:xfrm>
        </p:spPr>
        <p:txBody>
          <a:bodyPr/>
          <a:lstStyle/>
          <a:p>
            <a:r>
              <a:rPr lang="en-US" altLang="ja-JP" sz="3200" dirty="0" smtClean="0"/>
              <a:t>A Parser Generator: ANTLR [4]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634" y="1001734"/>
            <a:ext cx="8245538" cy="32909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/>
              <a:t>ANTLR is </a:t>
            </a:r>
            <a:r>
              <a:rPr lang="en-US" altLang="ja-JP" dirty="0" smtClean="0"/>
              <a:t>a parser </a:t>
            </a:r>
            <a:r>
              <a:rPr lang="en-US" altLang="ja-JP" dirty="0"/>
              <a:t>generator and </a:t>
            </a:r>
            <a:r>
              <a:rPr lang="en-US" altLang="ja-JP" dirty="0" smtClean="0"/>
              <a:t>widely-used.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sz="9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/>
              <a:t>It</a:t>
            </a:r>
            <a:r>
              <a:rPr lang="en-US" altLang="ja-JP" dirty="0" smtClean="0"/>
              <a:t> creates </a:t>
            </a:r>
            <a:r>
              <a:rPr lang="en-US" altLang="ja-JP" dirty="0"/>
              <a:t>a lexer, parser or compiler based on a</a:t>
            </a:r>
            <a:r>
              <a:rPr lang="en-US" altLang="ja-JP" dirty="0" smtClean="0"/>
              <a:t> grammar definition file of the target language.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 grammar definition file of a programming language may have lexical information for code clone detection.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sz="9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A GitHub repository namely </a:t>
            </a:r>
            <a:r>
              <a:rPr lang="en-US" altLang="ja-JP" i="1" dirty="0" smtClean="0"/>
              <a:t>‘</a:t>
            </a:r>
            <a:r>
              <a:rPr lang="en-US" altLang="ja-JP" i="1" dirty="0" smtClean="0">
                <a:solidFill>
                  <a:srgbClr val="00B0F0"/>
                </a:solidFill>
              </a:rPr>
              <a:t>grammars-v4</a:t>
            </a:r>
            <a:r>
              <a:rPr lang="en-US" altLang="ja-JP" i="1" dirty="0" smtClean="0"/>
              <a:t>’ </a:t>
            </a:r>
            <a:r>
              <a:rPr lang="en-US" altLang="ja-JP" sz="2000" dirty="0" smtClean="0"/>
              <a:t>[5] </a:t>
            </a:r>
            <a:r>
              <a:rPr lang="en-US" altLang="ja-JP" dirty="0" smtClean="0"/>
              <a:t>is a collection of grammar definition files of many languages.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8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5375" y="6363712"/>
            <a:ext cx="3434436" cy="221272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4] ANTLR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http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://www.antlr.org/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32273" y="4318636"/>
            <a:ext cx="2550136" cy="1965239"/>
            <a:chOff x="513942" y="4178269"/>
            <a:chExt cx="2550136" cy="1965239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898682" y="4178269"/>
              <a:ext cx="1680852" cy="1216055"/>
              <a:chOff x="609122" y="1218125"/>
              <a:chExt cx="1680852" cy="1216055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609122" y="1218125"/>
                <a:ext cx="1493998" cy="1016499"/>
              </a:xfrm>
              <a:prstGeom prst="rect">
                <a:avLst/>
              </a:prstGeom>
              <a:solidFill>
                <a:srgbClr val="F3FFF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bIns="0" anchor="ctr" anchorCtr="0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prog</a:t>
                </a: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expr;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expr: term (('+'|'-') term)*;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term: factor (('*'|'/') factor)*;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factor: </a:t>
                </a:r>
                <a:r>
                  <a:rPr lang="en-US" altLang="ja-JP" sz="7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INT</a:t>
                </a:r>
                <a:r>
                  <a:rPr lang="ja-JP" altLang="en-US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7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| '(' expr ')' ;</a:t>
                </a:r>
                <a:endParaRPr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INT     : [0-9]+ ;</a:t>
                </a:r>
              </a:p>
            </p:txBody>
          </p:sp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695383" y="1317903"/>
                <a:ext cx="1493998" cy="1016499"/>
              </a:xfrm>
              <a:prstGeom prst="rect">
                <a:avLst/>
              </a:prstGeom>
              <a:solidFill>
                <a:srgbClr val="F3FFF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bIns="0" anchor="ctr" anchorCtr="0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prog</a:t>
                </a: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expr;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expr: term (('+'|'-') term)*;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term: factor (('*'|'/') factor)*;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factor: </a:t>
                </a:r>
                <a:r>
                  <a:rPr lang="en-US" altLang="ja-JP" sz="7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INT</a:t>
                </a:r>
                <a:r>
                  <a:rPr lang="ja-JP" altLang="en-US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7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| '(' expr ')' ;</a:t>
                </a:r>
                <a:endParaRPr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INT     : [0-9]+ ;</a:t>
                </a: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795976" y="1417681"/>
                <a:ext cx="1493998" cy="1016499"/>
              </a:xfrm>
              <a:prstGeom prst="rect">
                <a:avLst/>
              </a:prstGeom>
              <a:solidFill>
                <a:srgbClr val="F3FFF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0" rIns="0" bIns="0" anchor="ctr" anchorCtr="0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prog</a:t>
                </a: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expr;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expr: term (('+'|'-') term)*;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term: factor (('*'|'/') factor)*;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factor: </a:t>
                </a:r>
                <a:r>
                  <a:rPr lang="en-US" altLang="ja-JP" sz="7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INT</a:t>
                </a:r>
                <a:r>
                  <a:rPr lang="ja-JP" altLang="en-US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7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| '(' expr ')' ;</a:t>
                </a:r>
                <a:endParaRPr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ja-JP" sz="7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INT     : [0-9]+ ;</a:t>
                </a:r>
              </a:p>
            </p:txBody>
          </p:sp>
        </p:grpSp>
        <p:sp>
          <p:nvSpPr>
            <p:cNvPr id="19" name="角丸四角形 18"/>
            <p:cNvSpPr/>
            <p:nvPr/>
          </p:nvSpPr>
          <p:spPr>
            <a:xfrm>
              <a:off x="513942" y="5491525"/>
              <a:ext cx="2550136" cy="65198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Grammar Definition</a:t>
              </a:r>
            </a:p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Files (~.</a:t>
              </a:r>
              <a:r>
                <a:rPr lang="en-US" altLang="ja-JP" sz="2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g4</a:t>
              </a:r>
              <a:r>
                <a:rPr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6726405" y="4320850"/>
            <a:ext cx="1795366" cy="1930002"/>
            <a:chOff x="6667495" y="4158857"/>
            <a:chExt cx="1795366" cy="193000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893336" y="4158857"/>
              <a:ext cx="1303253" cy="1146100"/>
              <a:chOff x="3839072" y="1185414"/>
              <a:chExt cx="1303253" cy="1146100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5628" y1="26050" x2="5628" y2="26050"/>
                            <a14:backgroundMark x1="88745" y1="86975" x2="88745" y2="86975"/>
                            <a14:backgroundMark x1="11255" y1="88235" x2="11255" y2="88235"/>
                            <a14:backgroundMark x1="91342" y1="11765" x2="91342" y2="11765"/>
                            <a14:backgroundMark x1="50649" y1="43697" x2="50649" y2="43697"/>
                          </a14:backgroundRemoval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685" y="1386365"/>
                <a:ext cx="372640" cy="383886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B98F4B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5628" y1="26050" x2="5628" y2="26050"/>
                            <a14:backgroundMark x1="88745" y1="86975" x2="88745" y2="86975"/>
                            <a14:backgroundMark x1="11255" y1="88235" x2="11255" y2="88235"/>
                            <a14:backgroundMark x1="91342" y1="11765" x2="91342" y2="11765"/>
                            <a14:backgroundMark x1="50649" y1="43697" x2="50649" y2="43697"/>
                          </a14:backgroundRemoval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363" y="1607337"/>
                <a:ext cx="702962" cy="724177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5628" y1="26050" x2="5628" y2="26050"/>
                            <a14:backgroundMark x1="88745" y1="86975" x2="88745" y2="86975"/>
                            <a14:backgroundMark x1="11255" y1="88235" x2="11255" y2="88235"/>
                            <a14:backgroundMark x1="91342" y1="11765" x2="91342" y2="11765"/>
                            <a14:backgroundMark x1="50649" y1="43697" x2="50649" y2="436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072" y="1185414"/>
                <a:ext cx="1036418" cy="1067697"/>
              </a:xfrm>
              <a:prstGeom prst="rect">
                <a:avLst/>
              </a:prstGeom>
            </p:spPr>
          </p:pic>
        </p:grpSp>
        <p:sp>
          <p:nvSpPr>
            <p:cNvPr id="21" name="角丸四角形 20"/>
            <p:cNvSpPr/>
            <p:nvPr/>
          </p:nvSpPr>
          <p:spPr>
            <a:xfrm>
              <a:off x="6667495" y="5427505"/>
              <a:ext cx="1795366" cy="66135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Lexer, Parser or Compiler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442721" y="4092780"/>
            <a:ext cx="2401818" cy="2204468"/>
            <a:chOff x="3575394" y="3965265"/>
            <a:chExt cx="2401818" cy="2204468"/>
          </a:xfrm>
        </p:grpSpPr>
        <p:pic>
          <p:nvPicPr>
            <p:cNvPr id="1026" name="Picture 2" descr="ãANTLRãã®ç»åæ¤ç´¢çµæ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8"/>
            <a:stretch/>
          </p:blipFill>
          <p:spPr bwMode="auto">
            <a:xfrm>
              <a:off x="4093267" y="3965265"/>
              <a:ext cx="1308009" cy="1401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角丸四角形 7"/>
            <p:cNvSpPr/>
            <p:nvPr/>
          </p:nvSpPr>
          <p:spPr>
            <a:xfrm>
              <a:off x="3575394" y="5508379"/>
              <a:ext cx="2401818" cy="66135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Parser Generator ANTLR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761979" y="4439558"/>
            <a:ext cx="853034" cy="782182"/>
            <a:chOff x="2939692" y="4306656"/>
            <a:chExt cx="853034" cy="782182"/>
          </a:xfrm>
        </p:grpSpPr>
        <p:sp>
          <p:nvSpPr>
            <p:cNvPr id="22" name="右矢印 21"/>
            <p:cNvSpPr/>
            <p:nvPr/>
          </p:nvSpPr>
          <p:spPr>
            <a:xfrm>
              <a:off x="2939692" y="4643413"/>
              <a:ext cx="853034" cy="4454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060122" y="4306656"/>
              <a:ext cx="560312" cy="2113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6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input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792783" y="4434171"/>
            <a:ext cx="891998" cy="782182"/>
            <a:chOff x="5646327" y="4306656"/>
            <a:chExt cx="891998" cy="782182"/>
          </a:xfrm>
        </p:grpSpPr>
        <p:sp>
          <p:nvSpPr>
            <p:cNvPr id="23" name="右矢印 22"/>
            <p:cNvSpPr/>
            <p:nvPr/>
          </p:nvSpPr>
          <p:spPr>
            <a:xfrm>
              <a:off x="5685291" y="4643413"/>
              <a:ext cx="853034" cy="4454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5646327" y="4306656"/>
              <a:ext cx="758783" cy="2113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6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output</a:t>
              </a: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4603403" y="6363713"/>
            <a:ext cx="3580176" cy="226474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[5]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https://github.com/antlr/grammars-v4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2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An Overview of Our Research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4129" y="1194868"/>
            <a:ext cx="8570466" cy="4929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Code Clone Detection using grammar definitions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extended CCFinderSW, a code clone detection tool based on CCFinderX.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CCFinderSW has a lexical information extractor and uses grammar definition files of ANTLR.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extractor transforms comment rules and reserved words into Regular Expressions.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Evaluation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applied the extractor to the 43 grammar definition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files in the GitHub repository namely ‘</a:t>
            </a:r>
            <a:r>
              <a:rPr lang="en-US" altLang="ja-JP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grammars-v4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’.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F22D-9F2B-4645-BAD4-678212F0273D}" type="slidenum">
              <a:rPr lang="ja-JP" altLang="en-US" smtClean="0">
                <a:solidFill>
                  <a:srgbClr val="000000"/>
                </a:solidFill>
              </a:rPr>
              <a:pPr/>
              <a:t>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-cool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-cool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013CA6ED-5568-4FDE-8AB8-4D1FA7F96E61}" vid="{E8A5111C-AB58-46FF-9FFA-FDD7D45C344C}"/>
    </a:ext>
  </a:extLst>
</a:theme>
</file>

<file path=ppt/theme/theme2.xml><?xml version="1.0" encoding="utf-8"?>
<a:theme xmlns:a="http://schemas.openxmlformats.org/drawingml/2006/main" name="テーマ1">
  <a:themeElements>
    <a:clrScheme name="s-cool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-cool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1933A2DC-2C09-4B3C-97FC-EB9B1D06C524}" vid="{E830799C-38CE-465B-B2DB-96DAE533C239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46274</TotalTime>
  <Words>2460</Words>
  <Application>Microsoft Office PowerPoint</Application>
  <PresentationFormat>画面に合わせる (4:3)</PresentationFormat>
  <Paragraphs>496</Paragraphs>
  <Slides>29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29</vt:i4>
      </vt:variant>
    </vt:vector>
  </HeadingPairs>
  <TitlesOfParts>
    <vt:vector size="40" baseType="lpstr">
      <vt:lpstr>ＭＳ Ｐゴシック</vt:lpstr>
      <vt:lpstr>メイリオ</vt:lpstr>
      <vt:lpstr>Arial</vt:lpstr>
      <vt:lpstr>Calibri</vt:lpstr>
      <vt:lpstr>Calibri Light</vt:lpstr>
      <vt:lpstr>Ebrima</vt:lpstr>
      <vt:lpstr>Segoe UI</vt:lpstr>
      <vt:lpstr>Segoe UI Historic</vt:lpstr>
      <vt:lpstr>Wingdings</vt:lpstr>
      <vt:lpstr>Default Theme</vt:lpstr>
      <vt:lpstr>テーマ1</vt:lpstr>
      <vt:lpstr>Multilingual Detection of Code Clones Using ANTLR Grammar Definitions</vt:lpstr>
      <vt:lpstr>Code Clone</vt:lpstr>
      <vt:lpstr>Parameterized Clones [1]</vt:lpstr>
      <vt:lpstr>A Clone Detection Tool: CCFinderX [2] [3] </vt:lpstr>
      <vt:lpstr>Lexical Analysis in CCFinderX</vt:lpstr>
      <vt:lpstr>Transformation in CCFinderX</vt:lpstr>
      <vt:lpstr>Motivation of Our Research</vt:lpstr>
      <vt:lpstr>A Parser Generator: ANTLR [4]</vt:lpstr>
      <vt:lpstr>An Overview of Our Research</vt:lpstr>
      <vt:lpstr>PowerPoint プレゼンテーション</vt:lpstr>
      <vt:lpstr>Implementation of the lexical information extractor</vt:lpstr>
      <vt:lpstr>Investigation of grammar definition files</vt:lpstr>
      <vt:lpstr>Identification of comment rules</vt:lpstr>
      <vt:lpstr>Transformation of comment definitions into a RegEx</vt:lpstr>
      <vt:lpstr>Transformation of comment definitions (Step A)</vt:lpstr>
      <vt:lpstr>Transformation of comment definitions (Step B)</vt:lpstr>
      <vt:lpstr>Transformation of comment definitions (Step C)</vt:lpstr>
      <vt:lpstr>Transformation of comment definitions (Step D)</vt:lpstr>
      <vt:lpstr>Identification of reserved words</vt:lpstr>
      <vt:lpstr>Transformation of reserved word into a RegEx</vt:lpstr>
      <vt:lpstr>Transformation of reserved word definitions (Step 1)</vt:lpstr>
      <vt:lpstr>Transformation of reserved word definitions (Step 2)</vt:lpstr>
      <vt:lpstr>Transformation of reserved word definitions (Step 3)</vt:lpstr>
      <vt:lpstr>Transformation of reserved word definitions (Step 4 and 5)</vt:lpstr>
      <vt:lpstr>Evaluation</vt:lpstr>
      <vt:lpstr>Evaluation: selection of target files</vt:lpstr>
      <vt:lpstr>Evaluation: Methods</vt:lpstr>
      <vt:lpstr>Evaluation: Result</vt:lpstr>
      <vt:lpstr>Summary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 Detection of Code Clones Using ANTLR Grammar Definitions</dc:title>
  <dc:creator>瀬村雄一</dc:creator>
  <cp:lastModifiedBy>瀬村 雄一</cp:lastModifiedBy>
  <cp:revision>1321</cp:revision>
  <cp:lastPrinted>2018-07-03T04:02:55Z</cp:lastPrinted>
  <dcterms:created xsi:type="dcterms:W3CDTF">2016-06-30T06:52:02Z</dcterms:created>
  <dcterms:modified xsi:type="dcterms:W3CDTF">2018-12-10T04:37:07Z</dcterms:modified>
</cp:coreProperties>
</file>