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handoutMasterIdLst>
    <p:handoutMasterId r:id="rId21"/>
  </p:handoutMasterIdLst>
  <p:sldIdLst>
    <p:sldId id="256" r:id="rId2"/>
    <p:sldId id="257" r:id="rId3"/>
    <p:sldId id="264" r:id="rId4"/>
    <p:sldId id="291" r:id="rId5"/>
    <p:sldId id="259" r:id="rId6"/>
    <p:sldId id="307" r:id="rId7"/>
    <p:sldId id="296" r:id="rId8"/>
    <p:sldId id="261" r:id="rId9"/>
    <p:sldId id="265" r:id="rId10"/>
    <p:sldId id="266" r:id="rId11"/>
    <p:sldId id="306" r:id="rId12"/>
    <p:sldId id="275" r:id="rId13"/>
    <p:sldId id="267" r:id="rId14"/>
    <p:sldId id="304" r:id="rId15"/>
    <p:sldId id="298" r:id="rId16"/>
    <p:sldId id="300" r:id="rId17"/>
    <p:sldId id="299" r:id="rId18"/>
    <p:sldId id="263" r:id="rId19"/>
  </p:sldIdLst>
  <p:sldSz cx="9144000" cy="6858000" type="screen4x3"/>
  <p:notesSz cx="9320213" cy="61880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9"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C0B700"/>
    <a:srgbClr val="C057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74529" autoAdjust="0"/>
  </p:normalViewPr>
  <p:slideViewPr>
    <p:cSldViewPr snapToGrid="0" showGuides="1">
      <p:cViewPr varScale="1">
        <p:scale>
          <a:sx n="64" d="100"/>
          <a:sy n="64" d="100"/>
        </p:scale>
        <p:origin x="44" y="972"/>
      </p:cViewPr>
      <p:guideLst>
        <p:guide orient="horz" pos="2409"/>
        <p:guide pos="2880"/>
      </p:guideLst>
    </p:cSldViewPr>
  </p:slideViewPr>
  <p:notesTextViewPr>
    <p:cViewPr>
      <p:scale>
        <a:sx n="1" d="1"/>
        <a:sy n="1" d="1"/>
      </p:scale>
      <p:origin x="0" y="0"/>
    </p:cViewPr>
  </p:notesTextViewPr>
  <p:sorterViewPr>
    <p:cViewPr>
      <p:scale>
        <a:sx n="79" d="100"/>
        <a:sy n="79" d="100"/>
      </p:scale>
      <p:origin x="0" y="-12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038759" cy="310478"/>
          </a:xfrm>
          <a:prstGeom prst="rect">
            <a:avLst/>
          </a:prstGeom>
        </p:spPr>
        <p:txBody>
          <a:bodyPr vert="horz" lIns="84719" tIns="42360" rIns="84719" bIns="42360"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5279297" y="1"/>
            <a:ext cx="4038759" cy="310478"/>
          </a:xfrm>
          <a:prstGeom prst="rect">
            <a:avLst/>
          </a:prstGeom>
        </p:spPr>
        <p:txBody>
          <a:bodyPr vert="horz" lIns="84719" tIns="42360" rIns="84719" bIns="42360" rtlCol="0"/>
          <a:lstStyle>
            <a:lvl1pPr algn="r">
              <a:defRPr sz="1100"/>
            </a:lvl1pPr>
          </a:lstStyle>
          <a:p>
            <a:fld id="{5B6AC35E-EC7F-4456-A5A9-B0DF0F7CDBF8}" type="datetimeFigureOut">
              <a:rPr kumimoji="1" lang="ja-JP" altLang="en-US" smtClean="0"/>
              <a:t>2019/1/28</a:t>
            </a:fld>
            <a:endParaRPr kumimoji="1" lang="ja-JP" altLang="en-US"/>
          </a:p>
        </p:txBody>
      </p:sp>
      <p:sp>
        <p:nvSpPr>
          <p:cNvPr id="4" name="フッター プレースホルダー 3"/>
          <p:cNvSpPr>
            <a:spLocks noGrp="1"/>
          </p:cNvSpPr>
          <p:nvPr>
            <p:ph type="ftr" sz="quarter" idx="2"/>
          </p:nvPr>
        </p:nvSpPr>
        <p:spPr>
          <a:xfrm>
            <a:off x="1" y="5877598"/>
            <a:ext cx="4038759" cy="310477"/>
          </a:xfrm>
          <a:prstGeom prst="rect">
            <a:avLst/>
          </a:prstGeom>
        </p:spPr>
        <p:txBody>
          <a:bodyPr vert="horz" lIns="84719" tIns="42360" rIns="84719" bIns="42360"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5279297" y="5877598"/>
            <a:ext cx="4038759" cy="310477"/>
          </a:xfrm>
          <a:prstGeom prst="rect">
            <a:avLst/>
          </a:prstGeom>
        </p:spPr>
        <p:txBody>
          <a:bodyPr vert="horz" lIns="84719" tIns="42360" rIns="84719" bIns="42360" rtlCol="0" anchor="b"/>
          <a:lstStyle>
            <a:lvl1pPr algn="r">
              <a:defRPr sz="1100"/>
            </a:lvl1pPr>
          </a:lstStyle>
          <a:p>
            <a:fld id="{FE4E2138-5FFB-4625-AB4E-F69FC9B669A4}" type="slidenum">
              <a:rPr kumimoji="1" lang="ja-JP" altLang="en-US" smtClean="0"/>
              <a:t>‹#›</a:t>
            </a:fld>
            <a:endParaRPr kumimoji="1" lang="ja-JP" altLang="en-US"/>
          </a:p>
        </p:txBody>
      </p:sp>
    </p:spTree>
    <p:extLst>
      <p:ext uri="{BB962C8B-B14F-4D97-AF65-F5344CB8AC3E}">
        <p14:creationId xmlns:p14="http://schemas.microsoft.com/office/powerpoint/2010/main" val="4126248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038759" cy="310478"/>
          </a:xfrm>
          <a:prstGeom prst="rect">
            <a:avLst/>
          </a:prstGeom>
        </p:spPr>
        <p:txBody>
          <a:bodyPr vert="horz" lIns="84719" tIns="42360" rIns="84719" bIns="42360" rtlCol="0"/>
          <a:lstStyle>
            <a:lvl1pPr algn="l">
              <a:defRPr sz="1100"/>
            </a:lvl1pPr>
          </a:lstStyle>
          <a:p>
            <a:endParaRPr kumimoji="1" lang="ja-JP" altLang="en-US"/>
          </a:p>
        </p:txBody>
      </p:sp>
      <p:sp>
        <p:nvSpPr>
          <p:cNvPr id="3" name="日付プレースホルダー 2"/>
          <p:cNvSpPr>
            <a:spLocks noGrp="1"/>
          </p:cNvSpPr>
          <p:nvPr>
            <p:ph type="dt" idx="1"/>
          </p:nvPr>
        </p:nvSpPr>
        <p:spPr>
          <a:xfrm>
            <a:off x="5279297" y="1"/>
            <a:ext cx="4038759" cy="310478"/>
          </a:xfrm>
          <a:prstGeom prst="rect">
            <a:avLst/>
          </a:prstGeom>
        </p:spPr>
        <p:txBody>
          <a:bodyPr vert="horz" lIns="84719" tIns="42360" rIns="84719" bIns="42360" rtlCol="0"/>
          <a:lstStyle>
            <a:lvl1pPr algn="r">
              <a:defRPr sz="1100"/>
            </a:lvl1pPr>
          </a:lstStyle>
          <a:p>
            <a:fld id="{0880AE78-C8B5-4526-8BFD-54FA441A5A59}" type="datetimeFigureOut">
              <a:rPr kumimoji="1" lang="ja-JP" altLang="en-US" smtClean="0"/>
              <a:t>2019/1/28</a:t>
            </a:fld>
            <a:endParaRPr kumimoji="1" lang="ja-JP" altLang="en-US"/>
          </a:p>
        </p:txBody>
      </p:sp>
      <p:sp>
        <p:nvSpPr>
          <p:cNvPr id="4" name="スライド イメージ プレースホルダー 3"/>
          <p:cNvSpPr>
            <a:spLocks noGrp="1" noRot="1" noChangeAspect="1"/>
          </p:cNvSpPr>
          <p:nvPr>
            <p:ph type="sldImg" idx="2"/>
          </p:nvPr>
        </p:nvSpPr>
        <p:spPr>
          <a:xfrm>
            <a:off x="3268663" y="774700"/>
            <a:ext cx="2782887" cy="2087563"/>
          </a:xfrm>
          <a:prstGeom prst="rect">
            <a:avLst/>
          </a:prstGeom>
          <a:noFill/>
          <a:ln w="12700">
            <a:solidFill>
              <a:prstClr val="black"/>
            </a:solidFill>
          </a:ln>
        </p:spPr>
        <p:txBody>
          <a:bodyPr vert="horz" lIns="84719" tIns="42360" rIns="84719" bIns="42360" rtlCol="0" anchor="ctr"/>
          <a:lstStyle/>
          <a:p>
            <a:endParaRPr lang="ja-JP" altLang="en-US"/>
          </a:p>
        </p:txBody>
      </p:sp>
      <p:sp>
        <p:nvSpPr>
          <p:cNvPr id="5" name="ノート プレースホルダー 4"/>
          <p:cNvSpPr>
            <a:spLocks noGrp="1"/>
          </p:cNvSpPr>
          <p:nvPr>
            <p:ph type="body" sz="quarter" idx="3"/>
          </p:nvPr>
        </p:nvSpPr>
        <p:spPr>
          <a:xfrm>
            <a:off x="932022" y="2978011"/>
            <a:ext cx="7456170" cy="2436555"/>
          </a:xfrm>
          <a:prstGeom prst="rect">
            <a:avLst/>
          </a:prstGeom>
        </p:spPr>
        <p:txBody>
          <a:bodyPr vert="horz" lIns="84719" tIns="42360" rIns="84719" bIns="4236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5877598"/>
            <a:ext cx="4038759" cy="310477"/>
          </a:xfrm>
          <a:prstGeom prst="rect">
            <a:avLst/>
          </a:prstGeom>
        </p:spPr>
        <p:txBody>
          <a:bodyPr vert="horz" lIns="84719" tIns="42360" rIns="84719" bIns="42360"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5279297" y="5877598"/>
            <a:ext cx="4038759" cy="310477"/>
          </a:xfrm>
          <a:prstGeom prst="rect">
            <a:avLst/>
          </a:prstGeom>
        </p:spPr>
        <p:txBody>
          <a:bodyPr vert="horz" lIns="84719" tIns="42360" rIns="84719" bIns="42360" rtlCol="0" anchor="b"/>
          <a:lstStyle>
            <a:lvl1pPr algn="r">
              <a:defRPr sz="1100"/>
            </a:lvl1pPr>
          </a:lstStyle>
          <a:p>
            <a:fld id="{4105409A-FEA1-4F2D-A625-0894E272A08C}" type="slidenum">
              <a:rPr kumimoji="1" lang="ja-JP" altLang="en-US" smtClean="0"/>
              <a:t>‹#›</a:t>
            </a:fld>
            <a:endParaRPr kumimoji="1" lang="ja-JP" altLang="en-US"/>
          </a:p>
        </p:txBody>
      </p:sp>
    </p:spTree>
    <p:extLst>
      <p:ext uri="{BB962C8B-B14F-4D97-AF65-F5344CB8AC3E}">
        <p14:creationId xmlns:p14="http://schemas.microsoft.com/office/powerpoint/2010/main" val="6925619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●～に活用できます</a:t>
            </a:r>
            <a:endParaRPr kumimoji="1" lang="en-US" altLang="ja-JP" dirty="0" smtClean="0"/>
          </a:p>
          <a:p>
            <a:endParaRPr kumimoji="1" lang="en-US" altLang="ja-JP" dirty="0" smtClean="0"/>
          </a:p>
          <a:p>
            <a:r>
              <a:rPr kumimoji="1" lang="ja-JP" altLang="en-US" dirty="0" smtClean="0"/>
              <a:t>●関数の返り値をプリントするようにしておくと</a:t>
            </a:r>
            <a:endParaRPr kumimoji="1" lang="en-US" altLang="ja-JP" dirty="0" smtClean="0"/>
          </a:p>
          <a:p>
            <a:endParaRPr kumimoji="1" lang="en-US" altLang="ja-JP" dirty="0" smtClean="0"/>
          </a:p>
          <a:p>
            <a:r>
              <a:rPr kumimoji="1" lang="ja-JP" altLang="en-US" dirty="0" smtClean="0"/>
              <a:t>●しかし，詳細にロギングを行う場合には，利点だけでなく問題も発生します</a:t>
            </a:r>
            <a:endParaRPr kumimoji="1" lang="en-US" altLang="ja-JP" dirty="0" smtClean="0"/>
          </a:p>
          <a:p>
            <a:endParaRPr kumimoji="1" lang="en-US" altLang="ja-JP" dirty="0" smtClean="0"/>
          </a:p>
          <a:p>
            <a:r>
              <a:rPr kumimoji="1" lang="ja-JP" altLang="en-US" dirty="0" smtClean="0"/>
              <a:t>●次のスライドでサーバプログラムで詳細なログを取る場合を例にとって説明します</a:t>
            </a:r>
            <a:endParaRPr kumimoji="1" lang="en-US" altLang="ja-JP" dirty="0" smtClean="0"/>
          </a:p>
          <a:p>
            <a:endParaRPr kumimoji="1" lang="en-US" altLang="ja-JP" dirty="0" smtClean="0"/>
          </a:p>
          <a:p>
            <a:endParaRPr kumimoji="1" lang="en-US" altLang="ja-JP" dirty="0" smtClean="0"/>
          </a:p>
          <a:p>
            <a:r>
              <a:rPr kumimoji="1" lang="ja-JP" altLang="en-US" dirty="0" smtClean="0"/>
              <a:t>次に，サーバプログラムでロギングを行う際の課題について説明いたします</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4105409A-FEA1-4F2D-A625-0894E272A08C}" type="slidenum">
              <a:rPr kumimoji="1" lang="ja-JP" altLang="en-US" smtClean="0"/>
              <a:t>2</a:t>
            </a:fld>
            <a:endParaRPr kumimoji="1" lang="ja-JP" altLang="en-US"/>
          </a:p>
        </p:txBody>
      </p:sp>
    </p:spTree>
    <p:extLst>
      <p:ext uri="{BB962C8B-B14F-4D97-AF65-F5344CB8AC3E}">
        <p14:creationId xmlns:p14="http://schemas.microsoft.com/office/powerpoint/2010/main" val="1020569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●ログ取得量の動的制御の概要</a:t>
            </a:r>
            <a:endParaRPr kumimoji="1" lang="ja-JP" altLang="en-US" dirty="0"/>
          </a:p>
        </p:txBody>
      </p:sp>
      <p:sp>
        <p:nvSpPr>
          <p:cNvPr id="4" name="スライド番号プレースホルダー 3"/>
          <p:cNvSpPr>
            <a:spLocks noGrp="1"/>
          </p:cNvSpPr>
          <p:nvPr>
            <p:ph type="sldNum" sz="quarter" idx="10"/>
          </p:nvPr>
        </p:nvSpPr>
        <p:spPr/>
        <p:txBody>
          <a:bodyPr/>
          <a:lstStyle/>
          <a:p>
            <a:fld id="{4105409A-FEA1-4F2D-A625-0894E272A08C}" type="slidenum">
              <a:rPr kumimoji="1" lang="ja-JP" altLang="en-US" smtClean="0"/>
              <a:t>12</a:t>
            </a:fld>
            <a:endParaRPr kumimoji="1" lang="ja-JP" altLang="en-US"/>
          </a:p>
        </p:txBody>
      </p:sp>
    </p:spTree>
    <p:extLst>
      <p:ext uri="{BB962C8B-B14F-4D97-AF65-F5344CB8AC3E}">
        <p14:creationId xmlns:p14="http://schemas.microsoft.com/office/powerpoint/2010/main" val="395294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●フェイズ検出＆出力レベル変更のプログラムをここでは仮に「監視プログラム」と呼ぶ</a:t>
            </a:r>
            <a:endParaRPr kumimoji="1" lang="en-US" altLang="ja-JP" dirty="0" smtClean="0"/>
          </a:p>
          <a:p>
            <a:endParaRPr kumimoji="1" lang="en-US" altLang="ja-JP" dirty="0" smtClean="0"/>
          </a:p>
          <a:p>
            <a:r>
              <a:rPr kumimoji="1" lang="ja-JP" altLang="en-US" dirty="0" smtClean="0"/>
              <a:t>●監視プログラムは対象プログラムからメソッド実行時間の情報を取得してフェイズ検出</a:t>
            </a:r>
            <a:endParaRPr kumimoji="1" lang="en-US" altLang="ja-JP" dirty="0" smtClean="0"/>
          </a:p>
          <a:p>
            <a:endParaRPr kumimoji="1" lang="en-US" altLang="ja-JP" dirty="0" smtClean="0"/>
          </a:p>
          <a:p>
            <a:r>
              <a:rPr kumimoji="1" lang="en-US" altLang="ja-JP" dirty="0" smtClean="0"/>
              <a:t>※</a:t>
            </a:r>
            <a:r>
              <a:rPr kumimoji="1" lang="ja-JP" altLang="en-US" dirty="0" smtClean="0"/>
              <a:t>ここで</a:t>
            </a:r>
            <a:r>
              <a:rPr kumimoji="1" lang="en-US" altLang="ja-JP" dirty="0" smtClean="0"/>
              <a:t>10</a:t>
            </a:r>
            <a:r>
              <a:rPr kumimoji="1" lang="ja-JP" altLang="en-US" dirty="0" smtClean="0"/>
              <a:t>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105409A-FEA1-4F2D-A625-0894E272A08C}" type="slidenum">
              <a:rPr kumimoji="1" lang="ja-JP" altLang="en-US" smtClean="0"/>
              <a:t>13</a:t>
            </a:fld>
            <a:endParaRPr kumimoji="1" lang="ja-JP" altLang="en-US"/>
          </a:p>
        </p:txBody>
      </p:sp>
    </p:spTree>
    <p:extLst>
      <p:ext uri="{BB962C8B-B14F-4D97-AF65-F5344CB8AC3E}">
        <p14:creationId xmlns:p14="http://schemas.microsoft.com/office/powerpoint/2010/main" val="513141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●同じ未知フェイズが何度も発生することによるログ取得量増加をさける</a:t>
            </a:r>
            <a:endParaRPr kumimoji="1" lang="en-US" altLang="ja-JP" dirty="0" smtClean="0"/>
          </a:p>
          <a:p>
            <a:endParaRPr kumimoji="1" lang="en-US" altLang="ja-JP" dirty="0" smtClean="0"/>
          </a:p>
          <a:p>
            <a:r>
              <a:rPr kumimoji="1" lang="ja-JP" altLang="en-US" dirty="0" smtClean="0"/>
              <a:t>●未知フェイズの検出によってログ取得量が増加した場合，それによってメソッド実行時間が変わり既知の挙動をしていても未知のフェイズと判定される場合があるため</a:t>
            </a:r>
            <a:endParaRPr kumimoji="1" lang="en-US" altLang="ja-JP" dirty="0" smtClean="0"/>
          </a:p>
          <a:p>
            <a:endParaRPr kumimoji="1" lang="en-US" altLang="ja-JP" dirty="0" smtClean="0"/>
          </a:p>
          <a:p>
            <a:r>
              <a:rPr kumimoji="1" lang="ja-JP" altLang="en-US" dirty="0" smtClean="0"/>
              <a:t>次のスライドからこの手法の適用事例として行った実験について説明します．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105409A-FEA1-4F2D-A625-0894E272A08C}" type="slidenum">
              <a:rPr kumimoji="1" lang="ja-JP" altLang="en-US" smtClean="0"/>
              <a:t>14</a:t>
            </a:fld>
            <a:endParaRPr kumimoji="1" lang="ja-JP" altLang="en-US"/>
          </a:p>
        </p:txBody>
      </p:sp>
    </p:spTree>
    <p:extLst>
      <p:ext uri="{BB962C8B-B14F-4D97-AF65-F5344CB8AC3E}">
        <p14:creationId xmlns:p14="http://schemas.microsoft.com/office/powerpoint/2010/main" val="4130938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05409A-FEA1-4F2D-A625-0894E272A08C}" type="slidenum">
              <a:rPr kumimoji="1" lang="ja-JP" altLang="en-US" smtClean="0"/>
              <a:t>15</a:t>
            </a:fld>
            <a:endParaRPr kumimoji="1" lang="ja-JP" altLang="en-US"/>
          </a:p>
        </p:txBody>
      </p:sp>
    </p:spTree>
    <p:extLst>
      <p:ext uri="{BB962C8B-B14F-4D97-AF65-F5344CB8AC3E}">
        <p14:creationId xmlns:p14="http://schemas.microsoft.com/office/powerpoint/2010/main" val="3682508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a:t>
            </a:r>
            <a:r>
              <a:rPr kumimoji="1" lang="en-US" altLang="ja-JP" dirty="0" smtClean="0"/>
              <a:t>Tomcat</a:t>
            </a:r>
            <a:r>
              <a:rPr kumimoji="1" lang="ja-JP" altLang="en-US" dirty="0" smtClean="0"/>
              <a:t>起動後，</a:t>
            </a:r>
            <a:r>
              <a:rPr kumimoji="1" lang="en-US" altLang="ja-JP" dirty="0" smtClean="0"/>
              <a:t>30</a:t>
            </a:r>
            <a:r>
              <a:rPr kumimoji="1" lang="ja-JP" altLang="en-US" dirty="0" smtClean="0"/>
              <a:t>秒で負荷テストを開始したが，ログの方でも起動から</a:t>
            </a:r>
            <a:r>
              <a:rPr kumimoji="1" lang="en-US" altLang="ja-JP" dirty="0" smtClean="0"/>
              <a:t>30</a:t>
            </a:r>
            <a:r>
              <a:rPr kumimoji="1" lang="ja-JP" altLang="en-US" dirty="0" smtClean="0"/>
              <a:t>秒後の時点でログの出力レベルが変更されていた</a:t>
            </a:r>
            <a:endParaRPr kumimoji="1" lang="en-US" altLang="ja-JP" dirty="0" smtClean="0"/>
          </a:p>
          <a:p>
            <a:endParaRPr kumimoji="1" lang="en-US" altLang="ja-JP" dirty="0" smtClean="0"/>
          </a:p>
          <a:p>
            <a:r>
              <a:rPr kumimoji="1" lang="ja-JP" altLang="en-US" dirty="0" smtClean="0"/>
              <a:t>●また，異常フェイズが検知されなくなると最初のログ出力レベルに移行していたことを確認した</a:t>
            </a:r>
            <a:endParaRPr kumimoji="1" lang="ja-JP" altLang="en-US" dirty="0"/>
          </a:p>
        </p:txBody>
      </p:sp>
      <p:sp>
        <p:nvSpPr>
          <p:cNvPr id="4" name="スライド番号プレースホルダー 3"/>
          <p:cNvSpPr>
            <a:spLocks noGrp="1"/>
          </p:cNvSpPr>
          <p:nvPr>
            <p:ph type="sldNum" sz="quarter" idx="10"/>
          </p:nvPr>
        </p:nvSpPr>
        <p:spPr/>
        <p:txBody>
          <a:bodyPr/>
          <a:lstStyle/>
          <a:p>
            <a:fld id="{4105409A-FEA1-4F2D-A625-0894E272A08C}" type="slidenum">
              <a:rPr kumimoji="1" lang="ja-JP" altLang="en-US" smtClean="0"/>
              <a:t>16</a:t>
            </a:fld>
            <a:endParaRPr kumimoji="1" lang="ja-JP" altLang="en-US"/>
          </a:p>
        </p:txBody>
      </p:sp>
    </p:spTree>
    <p:extLst>
      <p:ext uri="{BB962C8B-B14F-4D97-AF65-F5344CB8AC3E}">
        <p14:creationId xmlns:p14="http://schemas.microsoft.com/office/powerpoint/2010/main" val="3816477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学習データ無　</a:t>
            </a:r>
            <a:r>
              <a:rPr kumimoji="1" lang="en-US" altLang="ja-JP" dirty="0" smtClean="0"/>
              <a:t>12.9MB 1</a:t>
            </a:r>
            <a:r>
              <a:rPr kumimoji="1" lang="ja-JP" altLang="en-US" dirty="0" smtClean="0"/>
              <a:t>分</a:t>
            </a:r>
            <a:r>
              <a:rPr kumimoji="1" lang="en-US" altLang="ja-JP" dirty="0" smtClean="0"/>
              <a:t>39</a:t>
            </a:r>
            <a:r>
              <a:rPr kumimoji="1" lang="ja-JP" altLang="en-US" dirty="0" smtClean="0"/>
              <a:t>秒</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r>
              <a:rPr kumimoji="1" lang="ja-JP" altLang="en-US" dirty="0" smtClean="0"/>
              <a:t>●ログのファイルサイズと</a:t>
            </a:r>
            <a:r>
              <a:rPr kumimoji="1" lang="en-US" altLang="ja-JP" dirty="0" smtClean="0"/>
              <a:t>tomcat</a:t>
            </a:r>
            <a:r>
              <a:rPr kumimoji="1" lang="ja-JP" altLang="en-US" dirty="0" smtClean="0"/>
              <a:t>起動から負荷テスト終了までの時間を計測し，出力レベル</a:t>
            </a:r>
            <a:r>
              <a:rPr kumimoji="1" lang="en-US" altLang="ja-JP" dirty="0" smtClean="0"/>
              <a:t>trace,</a:t>
            </a:r>
            <a:r>
              <a:rPr kumimoji="1" lang="en-US" altLang="ja-JP" baseline="0" dirty="0" smtClean="0"/>
              <a:t> info</a:t>
            </a:r>
            <a:r>
              <a:rPr kumimoji="1" lang="ja-JP" altLang="en-US" baseline="0" dirty="0" smtClean="0"/>
              <a:t>で固定した場合と比較した</a:t>
            </a:r>
            <a:endParaRPr kumimoji="1" lang="en-US" altLang="ja-JP" dirty="0" smtClean="0"/>
          </a:p>
          <a:p>
            <a:endParaRPr kumimoji="1" lang="en-US" altLang="ja-JP" dirty="0" smtClean="0"/>
          </a:p>
          <a:p>
            <a:r>
              <a:rPr kumimoji="1" lang="ja-JP" altLang="en-US" dirty="0" smtClean="0"/>
              <a:t>●すべて</a:t>
            </a:r>
            <a:r>
              <a:rPr kumimoji="1" lang="en-US" altLang="ja-JP" dirty="0" smtClean="0"/>
              <a:t>trace</a:t>
            </a:r>
            <a:r>
              <a:rPr kumimoji="1" lang="ja-JP" altLang="en-US" dirty="0" smtClean="0"/>
              <a:t>の場合と比べると，大きく差があった．</a:t>
            </a:r>
            <a:endParaRPr kumimoji="1" lang="en-US" altLang="ja-JP" dirty="0" smtClean="0"/>
          </a:p>
          <a:p>
            <a:endParaRPr kumimoji="1" lang="en-US" altLang="ja-JP" dirty="0" smtClean="0"/>
          </a:p>
          <a:p>
            <a:r>
              <a:rPr kumimoji="1" lang="ja-JP" altLang="en-US" dirty="0" smtClean="0"/>
              <a:t>●すべて</a:t>
            </a:r>
            <a:r>
              <a:rPr kumimoji="1" lang="en-US" altLang="ja-JP" dirty="0" smtClean="0"/>
              <a:t>info</a:t>
            </a:r>
            <a:r>
              <a:rPr kumimoji="1" lang="ja-JP" altLang="en-US" dirty="0" smtClean="0"/>
              <a:t>でログをとった場合と</a:t>
            </a:r>
            <a:r>
              <a:rPr kumimoji="1" lang="en-US" altLang="ja-JP" dirty="0" smtClean="0"/>
              <a:t>2MB</a:t>
            </a:r>
            <a:r>
              <a:rPr kumimoji="1" lang="ja-JP" altLang="en-US" dirty="0" err="1" smtClean="0"/>
              <a:t>，</a:t>
            </a:r>
            <a:r>
              <a:rPr kumimoji="1" lang="en-US" altLang="ja-JP" dirty="0" smtClean="0"/>
              <a:t>24</a:t>
            </a:r>
            <a:r>
              <a:rPr kumimoji="1" lang="ja-JP" altLang="en-US" dirty="0" smtClean="0"/>
              <a:t>秒の差しかなかった</a:t>
            </a:r>
            <a:endParaRPr kumimoji="1" lang="en-US" altLang="ja-JP" dirty="0" smtClean="0"/>
          </a:p>
          <a:p>
            <a:endParaRPr kumimoji="1" lang="en-US" altLang="ja-JP" dirty="0" smtClean="0"/>
          </a:p>
          <a:p>
            <a:r>
              <a:rPr kumimoji="1" lang="ja-JP" altLang="en-US" dirty="0" smtClean="0"/>
              <a:t>●減少量・増加量は対象プログラムのログ出力量に依存するため，他のプログラムでも実験する必要がある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105409A-FEA1-4F2D-A625-0894E272A08C}" type="slidenum">
              <a:rPr kumimoji="1" lang="ja-JP" altLang="en-US" smtClean="0"/>
              <a:t>17</a:t>
            </a:fld>
            <a:endParaRPr kumimoji="1" lang="ja-JP" altLang="en-US"/>
          </a:p>
        </p:txBody>
      </p:sp>
    </p:spTree>
    <p:extLst>
      <p:ext uri="{BB962C8B-B14F-4D97-AF65-F5344CB8AC3E}">
        <p14:creationId xmlns:p14="http://schemas.microsoft.com/office/powerpoint/2010/main" val="1533581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r>
              <a:rPr lang="ja-JP" altLang="en-US" dirty="0" smtClean="0"/>
              <a:t>未知のフェイズが始まった少し前のフェイズからの詳細なログの取得</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105409A-FEA1-4F2D-A625-0894E272A08C}" type="slidenum">
              <a:rPr kumimoji="1" lang="ja-JP" altLang="en-US" smtClean="0"/>
              <a:t>18</a:t>
            </a:fld>
            <a:endParaRPr kumimoji="1" lang="ja-JP" altLang="en-US"/>
          </a:p>
        </p:txBody>
      </p:sp>
    </p:spTree>
    <p:extLst>
      <p:ext uri="{BB962C8B-B14F-4D97-AF65-F5344CB8AC3E}">
        <p14:creationId xmlns:p14="http://schemas.microsoft.com/office/powerpoint/2010/main" val="3774970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●サーバプログラムで詳細にロギングを行うと記録量やオーバヘッドが問題に</a:t>
            </a:r>
            <a:endParaRPr kumimoji="1" lang="en-US" altLang="ja-JP" dirty="0" smtClean="0"/>
          </a:p>
          <a:p>
            <a:endParaRPr kumimoji="1" lang="en-US" altLang="ja-JP" dirty="0" smtClean="0"/>
          </a:p>
          <a:p>
            <a:r>
              <a:rPr kumimoji="1" lang="ja-JP" altLang="en-US" dirty="0" smtClean="0"/>
              <a:t>●サーバプログラムは一般的に長時間稼働させるため，詳細にロギングしていると記録量が膨大に</a:t>
            </a:r>
            <a:endParaRPr kumimoji="1" lang="en-US" altLang="ja-JP" dirty="0" smtClean="0"/>
          </a:p>
          <a:p>
            <a:endParaRPr kumimoji="1" lang="en-US" altLang="ja-JP" dirty="0" smtClean="0"/>
          </a:p>
          <a:p>
            <a:endParaRPr kumimoji="1" lang="en-US" altLang="ja-JP" dirty="0" smtClean="0"/>
          </a:p>
          <a:p>
            <a:r>
              <a:rPr kumimoji="1" lang="ja-JP" altLang="en-US" dirty="0" smtClean="0"/>
              <a:t>次に，この課題に対する既存手法について説明いたします</a:t>
            </a:r>
            <a:endParaRPr kumimoji="1" lang="ja-JP" altLang="en-US" dirty="0"/>
          </a:p>
        </p:txBody>
      </p:sp>
      <p:sp>
        <p:nvSpPr>
          <p:cNvPr id="4" name="スライド番号プレースホルダー 3"/>
          <p:cNvSpPr>
            <a:spLocks noGrp="1"/>
          </p:cNvSpPr>
          <p:nvPr>
            <p:ph type="sldNum" sz="quarter" idx="10"/>
          </p:nvPr>
        </p:nvSpPr>
        <p:spPr/>
        <p:txBody>
          <a:bodyPr/>
          <a:lstStyle/>
          <a:p>
            <a:fld id="{4105409A-FEA1-4F2D-A625-0894E272A08C}" type="slidenum">
              <a:rPr kumimoji="1" lang="ja-JP" altLang="en-US" smtClean="0"/>
              <a:t>3</a:t>
            </a:fld>
            <a:endParaRPr kumimoji="1" lang="ja-JP" altLang="en-US"/>
          </a:p>
        </p:txBody>
      </p:sp>
    </p:spTree>
    <p:extLst>
      <p:ext uri="{BB962C8B-B14F-4D97-AF65-F5344CB8AC3E}">
        <p14:creationId xmlns:p14="http://schemas.microsoft.com/office/powerpoint/2010/main" val="1883278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a:t>
            </a:r>
            <a:r>
              <a:rPr kumimoji="1" lang="en-US" altLang="ja-JP" dirty="0" smtClean="0"/>
              <a:t>FATAL,,,,TRACE</a:t>
            </a:r>
            <a:r>
              <a:rPr kumimoji="1" lang="ja-JP" altLang="en-US" dirty="0" smtClean="0"/>
              <a:t>の</a:t>
            </a:r>
            <a:r>
              <a:rPr kumimoji="1" lang="en-US" altLang="ja-JP" dirty="0" smtClean="0"/>
              <a:t>6</a:t>
            </a:r>
            <a:r>
              <a:rPr kumimoji="1" lang="ja-JP" altLang="en-US" dirty="0" smtClean="0"/>
              <a:t>レベルがデフォルトで存在</a:t>
            </a:r>
            <a:endParaRPr kumimoji="1" lang="en-US" altLang="ja-JP" dirty="0" smtClean="0"/>
          </a:p>
          <a:p>
            <a:endParaRPr kumimoji="1" lang="en-US" altLang="ja-JP" dirty="0" smtClean="0"/>
          </a:p>
          <a:p>
            <a:r>
              <a:rPr kumimoji="1" lang="ja-JP" altLang="en-US" dirty="0" smtClean="0"/>
              <a:t>●プログラム実行時にログ出力レベルを設定することで，～</a:t>
            </a:r>
            <a:endParaRPr kumimoji="1" lang="en-US" altLang="ja-JP" dirty="0" smtClean="0"/>
          </a:p>
          <a:p>
            <a:endParaRPr kumimoji="1" lang="en-US" altLang="ja-JP" dirty="0" smtClean="0"/>
          </a:p>
          <a:p>
            <a:r>
              <a:rPr kumimoji="1" lang="ja-JP" altLang="en-US" dirty="0" smtClean="0"/>
              <a:t>●例えば出力レベル</a:t>
            </a:r>
            <a:r>
              <a:rPr kumimoji="1" lang="en-US" altLang="ja-JP" dirty="0" smtClean="0"/>
              <a:t>INFO</a:t>
            </a:r>
            <a:r>
              <a:rPr kumimoji="1" lang="ja-JP" altLang="en-US" dirty="0" smtClean="0"/>
              <a:t>に設定すると</a:t>
            </a:r>
            <a:endParaRPr kumimoji="1" lang="en-US" altLang="ja-JP" dirty="0" smtClean="0"/>
          </a:p>
          <a:p>
            <a:endParaRPr kumimoji="1" lang="en-US" altLang="ja-JP" dirty="0" smtClean="0"/>
          </a:p>
          <a:p>
            <a:r>
              <a:rPr kumimoji="1" lang="ja-JP" altLang="en-US" dirty="0" smtClean="0"/>
              <a:t>●目的によってログの出力量を制御可能</a:t>
            </a:r>
            <a:endParaRPr kumimoji="1" lang="en-US" altLang="ja-JP" dirty="0" smtClean="0"/>
          </a:p>
          <a:p>
            <a:endParaRPr kumimoji="1" lang="en-US" altLang="ja-JP" dirty="0" smtClean="0"/>
          </a:p>
          <a:p>
            <a:r>
              <a:rPr kumimoji="1" lang="ja-JP" altLang="en-US" dirty="0" smtClean="0"/>
              <a:t>●次のスライドでこの既存手法で対処できない問題について説明する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105409A-FEA1-4F2D-A625-0894E272A08C}" type="slidenum">
              <a:rPr kumimoji="1" lang="ja-JP" altLang="en-US" smtClean="0"/>
              <a:t>4</a:t>
            </a:fld>
            <a:endParaRPr kumimoji="1" lang="ja-JP" altLang="en-US"/>
          </a:p>
        </p:txBody>
      </p:sp>
    </p:spTree>
    <p:extLst>
      <p:ext uri="{BB962C8B-B14F-4D97-AF65-F5344CB8AC3E}">
        <p14:creationId xmlns:p14="http://schemas.microsoft.com/office/powerpoint/2010/main" val="914788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●このような問題を踏まえて，次のスライドで今回の研究内容を説明する</a:t>
            </a:r>
            <a:endParaRPr kumimoji="1" lang="en-US" altLang="ja-JP" dirty="0" smtClean="0"/>
          </a:p>
          <a:p>
            <a:endParaRPr kumimoji="1" lang="en-US" altLang="ja-JP" dirty="0" smtClean="0"/>
          </a:p>
          <a:p>
            <a:r>
              <a:rPr kumimoji="1" lang="ja-JP" altLang="en-US" dirty="0" smtClean="0"/>
              <a:t>●異常な挙動発生時に</a:t>
            </a:r>
            <a:r>
              <a:rPr kumimoji="1" lang="en-US" altLang="ja-JP" dirty="0" smtClean="0"/>
              <a:t>TRACE</a:t>
            </a:r>
            <a:r>
              <a:rPr kumimoji="1" lang="ja-JP" altLang="en-US" dirty="0" smtClean="0"/>
              <a:t>レベルや</a:t>
            </a:r>
            <a:r>
              <a:rPr kumimoji="1" lang="en-US" altLang="ja-JP" dirty="0" smtClean="0"/>
              <a:t>DEBUG</a:t>
            </a:r>
            <a:r>
              <a:rPr kumimoji="1" lang="ja-JP" altLang="en-US" dirty="0" smtClean="0"/>
              <a:t>レベルデバッグに必要な情報が取得できない場合が存在</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105409A-FEA1-4F2D-A625-0894E272A08C}" type="slidenum">
              <a:rPr kumimoji="1" lang="ja-JP" altLang="en-US" smtClean="0"/>
              <a:t>5</a:t>
            </a:fld>
            <a:endParaRPr kumimoji="1" lang="ja-JP" altLang="en-US"/>
          </a:p>
        </p:txBody>
      </p:sp>
    </p:spTree>
    <p:extLst>
      <p:ext uri="{BB962C8B-B14F-4D97-AF65-F5344CB8AC3E}">
        <p14:creationId xmlns:p14="http://schemas.microsoft.com/office/powerpoint/2010/main" val="1003794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●デバッグのためには，ユーザ側で異常な挙動が発生したときの詳細なログが必要だが記録量やオーバヘッドは抑えてロギングする必要がある</a:t>
            </a:r>
            <a:endParaRPr kumimoji="1" lang="en-US" altLang="ja-JP" dirty="0" smtClean="0"/>
          </a:p>
          <a:p>
            <a:endParaRPr kumimoji="1" lang="en-US" altLang="ja-JP" dirty="0" smtClean="0"/>
          </a:p>
          <a:p>
            <a:r>
              <a:rPr kumimoji="1" lang="ja-JP" altLang="en-US" dirty="0" smtClean="0"/>
              <a:t>●そこで，本研究では</a:t>
            </a:r>
            <a:r>
              <a:rPr kumimoji="1" lang="ja-JP" altLang="en-US" dirty="0" err="1" smtClean="0"/>
              <a:t>～する</a:t>
            </a:r>
            <a:r>
              <a:rPr kumimoji="1" lang="ja-JP" altLang="en-US" dirty="0" smtClean="0"/>
              <a:t>手法を提案する</a:t>
            </a:r>
            <a:endParaRPr kumimoji="1" lang="en-US" altLang="ja-JP" dirty="0" smtClean="0"/>
          </a:p>
          <a:p>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ここで</a:t>
            </a:r>
            <a:r>
              <a:rPr kumimoji="1" lang="en-US" altLang="ja-JP" dirty="0" smtClean="0"/>
              <a:t>5</a:t>
            </a:r>
            <a:r>
              <a:rPr kumimoji="1" lang="ja-JP" altLang="en-US" dirty="0" smtClean="0"/>
              <a:t>分</a:t>
            </a:r>
          </a:p>
          <a:p>
            <a:endParaRPr kumimoji="1" lang="ja-JP" altLang="en-US" dirty="0"/>
          </a:p>
        </p:txBody>
      </p:sp>
      <p:sp>
        <p:nvSpPr>
          <p:cNvPr id="4" name="スライド番号プレースホルダー 3"/>
          <p:cNvSpPr>
            <a:spLocks noGrp="1"/>
          </p:cNvSpPr>
          <p:nvPr>
            <p:ph type="sldNum" sz="quarter" idx="10"/>
          </p:nvPr>
        </p:nvSpPr>
        <p:spPr/>
        <p:txBody>
          <a:bodyPr/>
          <a:lstStyle/>
          <a:p>
            <a:fld id="{4105409A-FEA1-4F2D-A625-0894E272A08C}" type="slidenum">
              <a:rPr kumimoji="1" lang="ja-JP" altLang="en-US" smtClean="0"/>
              <a:t>6</a:t>
            </a:fld>
            <a:endParaRPr kumimoji="1" lang="ja-JP" altLang="en-US"/>
          </a:p>
        </p:txBody>
      </p:sp>
    </p:spTree>
    <p:extLst>
      <p:ext uri="{BB962C8B-B14F-4D97-AF65-F5344CB8AC3E}">
        <p14:creationId xmlns:p14="http://schemas.microsoft.com/office/powerpoint/2010/main" val="1854636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●ここで，フェイズとは～</a:t>
            </a:r>
            <a:endParaRPr kumimoji="1" lang="en-US" altLang="ja-JP" dirty="0" smtClean="0"/>
          </a:p>
          <a:p>
            <a:endParaRPr kumimoji="1" lang="en-US" altLang="ja-JP" dirty="0" smtClean="0"/>
          </a:p>
          <a:p>
            <a:r>
              <a:rPr kumimoji="1" lang="ja-JP" altLang="en-US" dirty="0" smtClean="0"/>
              <a:t>次に，このフェイズ検出手法について詳しく説明します</a:t>
            </a:r>
            <a:endParaRPr kumimoji="1" lang="en-US" altLang="ja-JP" dirty="0" smtClean="0"/>
          </a:p>
          <a:p>
            <a:endParaRPr kumimoji="1" lang="en-US" altLang="ja-JP" dirty="0" smtClean="0"/>
          </a:p>
          <a:p>
            <a:r>
              <a:rPr kumimoji="1" lang="en-US" altLang="ja-JP" dirty="0" smtClean="0"/>
              <a:t>※</a:t>
            </a:r>
            <a:r>
              <a:rPr kumimoji="1" lang="ja-JP" altLang="en-US" dirty="0" smtClean="0"/>
              <a:t>フェイズの説明の時に補足とかいっちゃだめ</a:t>
            </a:r>
            <a:endParaRPr kumimoji="1" lang="ja-JP" altLang="en-US" dirty="0"/>
          </a:p>
        </p:txBody>
      </p:sp>
      <p:sp>
        <p:nvSpPr>
          <p:cNvPr id="4" name="スライド番号プレースホルダー 3"/>
          <p:cNvSpPr>
            <a:spLocks noGrp="1"/>
          </p:cNvSpPr>
          <p:nvPr>
            <p:ph type="sldNum" sz="quarter" idx="10"/>
          </p:nvPr>
        </p:nvSpPr>
        <p:spPr/>
        <p:txBody>
          <a:bodyPr/>
          <a:lstStyle/>
          <a:p>
            <a:fld id="{4105409A-FEA1-4F2D-A625-0894E272A08C}" type="slidenum">
              <a:rPr kumimoji="1" lang="ja-JP" altLang="en-US" smtClean="0"/>
              <a:t>7</a:t>
            </a:fld>
            <a:endParaRPr kumimoji="1" lang="ja-JP" altLang="en-US"/>
          </a:p>
        </p:txBody>
      </p:sp>
    </p:spTree>
    <p:extLst>
      <p:ext uri="{BB962C8B-B14F-4D97-AF65-F5344CB8AC3E}">
        <p14:creationId xmlns:p14="http://schemas.microsoft.com/office/powerpoint/2010/main" val="988757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a:t>
            </a:r>
            <a:r>
              <a:rPr kumimoji="1" lang="en-US" altLang="ja-JP" dirty="0" smtClean="0"/>
              <a:t>Reiss</a:t>
            </a:r>
            <a:r>
              <a:rPr kumimoji="1" lang="ja-JP" altLang="en-US" dirty="0" smtClean="0"/>
              <a:t>の手法の解説</a:t>
            </a:r>
            <a:endParaRPr kumimoji="1" lang="en-US" altLang="ja-JP" dirty="0" smtClean="0"/>
          </a:p>
          <a:p>
            <a:endParaRPr kumimoji="1" lang="en-US" altLang="ja-JP" dirty="0" smtClean="0"/>
          </a:p>
          <a:p>
            <a:r>
              <a:rPr kumimoji="1" lang="ja-JP" altLang="en-US" dirty="0" smtClean="0"/>
              <a:t>次に，この</a:t>
            </a:r>
            <a:r>
              <a:rPr kumimoji="1" lang="en-US" altLang="ja-JP" dirty="0" smtClean="0"/>
              <a:t>Reiss</a:t>
            </a:r>
            <a:r>
              <a:rPr kumimoji="1" lang="ja-JP" altLang="en-US" smtClean="0"/>
              <a:t>の手法を用いた提案手法におけるフェイズ検出について説明します</a:t>
            </a:r>
            <a:endParaRPr kumimoji="1" lang="ja-JP" altLang="en-US" dirty="0"/>
          </a:p>
        </p:txBody>
      </p:sp>
      <p:sp>
        <p:nvSpPr>
          <p:cNvPr id="4" name="スライド番号プレースホルダー 3"/>
          <p:cNvSpPr>
            <a:spLocks noGrp="1"/>
          </p:cNvSpPr>
          <p:nvPr>
            <p:ph type="sldNum" sz="quarter" idx="10"/>
          </p:nvPr>
        </p:nvSpPr>
        <p:spPr/>
        <p:txBody>
          <a:bodyPr/>
          <a:lstStyle/>
          <a:p>
            <a:fld id="{4105409A-FEA1-4F2D-A625-0894E272A08C}" type="slidenum">
              <a:rPr kumimoji="1" lang="ja-JP" altLang="en-US" smtClean="0"/>
              <a:t>8</a:t>
            </a:fld>
            <a:endParaRPr kumimoji="1" lang="ja-JP" altLang="en-US"/>
          </a:p>
        </p:txBody>
      </p:sp>
    </p:spTree>
    <p:extLst>
      <p:ext uri="{BB962C8B-B14F-4D97-AF65-F5344CB8AC3E}">
        <p14:creationId xmlns:p14="http://schemas.microsoft.com/office/powerpoint/2010/main" val="3785795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●提案手法では未知のフェイズを異常なフェイズとして検出している</a:t>
            </a:r>
            <a:endParaRPr kumimoji="1" lang="en-US" altLang="ja-JP" dirty="0" smtClean="0"/>
          </a:p>
          <a:p>
            <a:endParaRPr kumimoji="1" lang="en-US" altLang="ja-JP" dirty="0" smtClean="0"/>
          </a:p>
          <a:p>
            <a:r>
              <a:rPr kumimoji="1" lang="ja-JP" altLang="en-US" dirty="0" smtClean="0"/>
              <a:t>●学習させたどのフェイズとも類似しない未知のフェイズを異常な挙動が起こっているフェイズとして検出</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105409A-FEA1-4F2D-A625-0894E272A08C}" type="slidenum">
              <a:rPr kumimoji="1" lang="ja-JP" altLang="en-US" smtClean="0"/>
              <a:t>10</a:t>
            </a:fld>
            <a:endParaRPr kumimoji="1" lang="ja-JP" altLang="en-US"/>
          </a:p>
        </p:txBody>
      </p:sp>
    </p:spTree>
    <p:extLst>
      <p:ext uri="{BB962C8B-B14F-4D97-AF65-F5344CB8AC3E}">
        <p14:creationId xmlns:p14="http://schemas.microsoft.com/office/powerpoint/2010/main" val="1168139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●このフェイズ検出手法を用いて，プログラムの未知のフェイズの発生を検出できるか実験した</a:t>
            </a:r>
            <a:endParaRPr kumimoji="1" lang="en-US" altLang="ja-JP" dirty="0" smtClean="0"/>
          </a:p>
          <a:p>
            <a:endParaRPr kumimoji="1" lang="en-US" altLang="ja-JP" dirty="0" smtClean="0"/>
          </a:p>
          <a:p>
            <a:r>
              <a:rPr kumimoji="1" lang="ja-JP" altLang="en-US" dirty="0" smtClean="0"/>
              <a:t>●フリーズしなかったプレイデータを既知のベクトルデータとして収集し，ゲームをフリーズさせて実験した</a:t>
            </a:r>
            <a:endParaRPr kumimoji="1" lang="en-US" altLang="ja-JP" dirty="0" smtClean="0"/>
          </a:p>
          <a:p>
            <a:endParaRPr kumimoji="1" lang="en-US" altLang="ja-JP" dirty="0" smtClean="0"/>
          </a:p>
          <a:p>
            <a:r>
              <a:rPr kumimoji="1" lang="ja-JP" altLang="en-US" dirty="0" smtClean="0"/>
              <a:t>次に，このフェイズ検出手法を用いたログ取得量の制御法について説明します</a:t>
            </a:r>
            <a:endParaRPr kumimoji="1" lang="ja-JP" altLang="en-US" dirty="0"/>
          </a:p>
        </p:txBody>
      </p:sp>
      <p:sp>
        <p:nvSpPr>
          <p:cNvPr id="4" name="スライド番号プレースホルダー 3"/>
          <p:cNvSpPr>
            <a:spLocks noGrp="1"/>
          </p:cNvSpPr>
          <p:nvPr>
            <p:ph type="sldNum" sz="quarter" idx="10"/>
          </p:nvPr>
        </p:nvSpPr>
        <p:spPr/>
        <p:txBody>
          <a:bodyPr/>
          <a:lstStyle/>
          <a:p>
            <a:fld id="{4105409A-FEA1-4F2D-A625-0894E272A08C}" type="slidenum">
              <a:rPr kumimoji="1" lang="ja-JP" altLang="en-US" smtClean="0"/>
              <a:t>11</a:t>
            </a:fld>
            <a:endParaRPr kumimoji="1" lang="ja-JP" altLang="en-US"/>
          </a:p>
        </p:txBody>
      </p:sp>
    </p:spTree>
    <p:extLst>
      <p:ext uri="{BB962C8B-B14F-4D97-AF65-F5344CB8AC3E}">
        <p14:creationId xmlns:p14="http://schemas.microsoft.com/office/powerpoint/2010/main" val="35443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91" name="Picture 19" descr="bottom_ban"/>
          <p:cNvPicPr>
            <a:picLocks noChangeAspect="1" noChangeArrowheads="1"/>
          </p:cNvPicPr>
          <p:nvPr/>
        </p:nvPicPr>
        <p:blipFill>
          <a:blip r:embed="rId2"/>
          <a:srcRect/>
          <a:stretch>
            <a:fillRect/>
          </a:stretch>
        </p:blipFill>
        <p:spPr bwMode="auto">
          <a:xfrm>
            <a:off x="0" y="6597650"/>
            <a:ext cx="9144000" cy="260350"/>
          </a:xfrm>
          <a:prstGeom prst="rect">
            <a:avLst/>
          </a:prstGeom>
          <a:noFill/>
        </p:spPr>
      </p:pic>
      <p:sp>
        <p:nvSpPr>
          <p:cNvPr id="3079" name="Rectangle 7" descr="ban"/>
          <p:cNvSpPr>
            <a:spLocks noChangeArrowheads="1"/>
          </p:cNvSpPr>
          <p:nvPr/>
        </p:nvSpPr>
        <p:spPr bwMode="auto">
          <a:xfrm>
            <a:off x="0" y="0"/>
            <a:ext cx="9144000" cy="188913"/>
          </a:xfrm>
          <a:prstGeom prst="rect">
            <a:avLst/>
          </a:prstGeom>
          <a:blipFill dpi="0" rotWithShape="1">
            <a:blip r:embed="rId3"/>
            <a:srcRect/>
            <a:stretch>
              <a:fillRect/>
            </a:stretch>
          </a:blipFill>
          <a:ln w="9525">
            <a:noFill/>
            <a:miter lim="800000"/>
            <a:headEnd/>
            <a:tailEnd/>
          </a:ln>
          <a:effectLst/>
        </p:spPr>
        <p:txBody>
          <a:bodyPr wrap="none" anchor="ctr"/>
          <a:lstStyle/>
          <a:p>
            <a:endParaRPr lang="ja-JP" altLang="en-US"/>
          </a:p>
        </p:txBody>
      </p:sp>
      <p:sp>
        <p:nvSpPr>
          <p:cNvPr id="3074" name="Rectangle 2"/>
          <p:cNvSpPr>
            <a:spLocks noGrp="1" noChangeArrowheads="1"/>
          </p:cNvSpPr>
          <p:nvPr>
            <p:ph type="ctrTitle"/>
          </p:nvPr>
        </p:nvSpPr>
        <p:spPr>
          <a:xfrm>
            <a:off x="685800" y="1484313"/>
            <a:ext cx="7772400" cy="1470025"/>
          </a:xfrm>
        </p:spPr>
        <p:txBody>
          <a:bodyPr/>
          <a:lstStyle>
            <a:lvl1pPr>
              <a:defRPr/>
            </a:lvl1pPr>
          </a:lstStyle>
          <a:p>
            <a:r>
              <a:rPr lang="ja-JP" altLang="en-US" smtClean="0"/>
              <a:t>マスター タイトルの書式設定</a:t>
            </a:r>
            <a:endParaRPr lang="ja-JP" altLang="en-US"/>
          </a:p>
        </p:txBody>
      </p:sp>
      <p:sp>
        <p:nvSpPr>
          <p:cNvPr id="3075" name="Rectangle 3"/>
          <p:cNvSpPr>
            <a:spLocks noGrp="1" noChangeArrowheads="1"/>
          </p:cNvSpPr>
          <p:nvPr>
            <p:ph type="subTitle" idx="1"/>
          </p:nvPr>
        </p:nvSpPr>
        <p:spPr>
          <a:xfrm>
            <a:off x="1371600" y="3573463"/>
            <a:ext cx="6400800" cy="1752600"/>
          </a:xfrm>
        </p:spPr>
        <p:txBody>
          <a:bodyPr/>
          <a:lstStyle>
            <a:lvl1pPr marL="0" indent="0" algn="ctr">
              <a:buFontTx/>
              <a:buNone/>
              <a:defRPr/>
            </a:lvl1pPr>
          </a:lstStyle>
          <a:p>
            <a:r>
              <a:rPr lang="ja-JP" altLang="en-US" smtClean="0"/>
              <a:t>マスター サブタイトルの書式設定</a:t>
            </a:r>
            <a:endParaRPr lang="ja-JP" altLang="en-US"/>
          </a:p>
        </p:txBody>
      </p:sp>
      <p:pic>
        <p:nvPicPr>
          <p:cNvPr id="3081" name="Picture 9" descr="sel-logo"/>
          <p:cNvPicPr>
            <a:picLocks noChangeAspect="1" noChangeArrowheads="1"/>
          </p:cNvPicPr>
          <p:nvPr/>
        </p:nvPicPr>
        <p:blipFill>
          <a:blip r:embed="rId4" cstate="print"/>
          <a:srcRect/>
          <a:stretch>
            <a:fillRect/>
          </a:stretch>
        </p:blipFill>
        <p:spPr bwMode="auto">
          <a:xfrm>
            <a:off x="6877050" y="260350"/>
            <a:ext cx="2051050" cy="703263"/>
          </a:xfrm>
          <a:prstGeom prst="rect">
            <a:avLst/>
          </a:prstGeom>
          <a:noFill/>
        </p:spPr>
      </p:pic>
      <p:sp>
        <p:nvSpPr>
          <p:cNvPr id="3086" name="Line 14"/>
          <p:cNvSpPr>
            <a:spLocks noChangeShapeType="1"/>
          </p:cNvSpPr>
          <p:nvPr/>
        </p:nvSpPr>
        <p:spPr bwMode="auto">
          <a:xfrm>
            <a:off x="1331913" y="3213100"/>
            <a:ext cx="6480175" cy="0"/>
          </a:xfrm>
          <a:prstGeom prst="line">
            <a:avLst/>
          </a:prstGeom>
          <a:noFill/>
          <a:ln w="9525">
            <a:solidFill>
              <a:schemeClr val="tx1"/>
            </a:solidFill>
            <a:round/>
            <a:headEnd/>
            <a:tailEnd/>
          </a:ln>
          <a:effectLst/>
        </p:spPr>
        <p:txBody>
          <a:bodyPr/>
          <a:lstStyle/>
          <a:p>
            <a:endParaRPr lang="ja-JP" altLang="en-US"/>
          </a:p>
        </p:txBody>
      </p:sp>
      <p:sp>
        <p:nvSpPr>
          <p:cNvPr id="3093" name="Text Box 21"/>
          <p:cNvSpPr txBox="1">
            <a:spLocks noChangeArrowheads="1"/>
          </p:cNvSpPr>
          <p:nvPr/>
        </p:nvSpPr>
        <p:spPr bwMode="auto">
          <a:xfrm>
            <a:off x="452438" y="6640513"/>
            <a:ext cx="8239125" cy="244475"/>
          </a:xfrm>
          <a:prstGeom prst="rect">
            <a:avLst/>
          </a:prstGeom>
          <a:noFill/>
          <a:ln w="9525">
            <a:noFill/>
            <a:miter lim="800000"/>
            <a:headEnd/>
            <a:tailEnd/>
          </a:ln>
          <a:effectLst/>
        </p:spPr>
        <p:txBody>
          <a:bodyPr wrap="none">
            <a:spAutoFit/>
          </a:bodyPr>
          <a:lstStyle/>
          <a:p>
            <a:r>
              <a:rPr lang="en-US" altLang="ja-JP" sz="1000" dirty="0">
                <a:solidFill>
                  <a:srgbClr val="DDDDDD"/>
                </a:solidFill>
              </a:rPr>
              <a:t>Software Engineering Laboratory</a:t>
            </a:r>
            <a:r>
              <a:rPr lang="en-US" altLang="ja-JP" sz="1000">
                <a:solidFill>
                  <a:srgbClr val="DDDDDD"/>
                </a:solidFill>
              </a:rPr>
              <a:t>, </a:t>
            </a:r>
            <a:r>
              <a:rPr lang="en-US" altLang="ja-JP" sz="1000" smtClean="0">
                <a:solidFill>
                  <a:srgbClr val="DDDDDD"/>
                </a:solidFill>
              </a:rPr>
              <a:t>Department </a:t>
            </a:r>
            <a:r>
              <a:rPr lang="en-US" altLang="ja-JP" sz="1000">
                <a:solidFill>
                  <a:srgbClr val="DDDDDD"/>
                </a:solidFill>
              </a:rPr>
              <a:t>of </a:t>
            </a:r>
            <a:r>
              <a:rPr lang="en-US" altLang="ja-JP" sz="1000" smtClean="0">
                <a:solidFill>
                  <a:srgbClr val="DDDDDD"/>
                </a:solidFill>
              </a:rPr>
              <a:t>Computer </a:t>
            </a:r>
            <a:r>
              <a:rPr lang="en-US" altLang="ja-JP" sz="1000" dirty="0">
                <a:solidFill>
                  <a:srgbClr val="DDDDDD"/>
                </a:solidFill>
              </a:rPr>
              <a:t>Science, Graduate School of Information Science and Technology, Osaka University</a:t>
            </a:r>
          </a:p>
        </p:txBody>
      </p:sp>
      <p:sp>
        <p:nvSpPr>
          <p:cNvPr id="3094" name="Rectangle 22"/>
          <p:cNvSpPr>
            <a:spLocks noGrp="1" noChangeArrowheads="1"/>
          </p:cNvSpPr>
          <p:nvPr>
            <p:ph type="dt" sz="half" idx="2"/>
          </p:nvPr>
        </p:nvSpPr>
        <p:spPr>
          <a:xfrm>
            <a:off x="457200" y="6245225"/>
            <a:ext cx="2133600" cy="279400"/>
          </a:xfrm>
        </p:spPr>
        <p:txBody>
          <a:bodyPr/>
          <a:lstStyle>
            <a:lvl1pPr algn="l">
              <a:defRPr>
                <a:solidFill>
                  <a:schemeClr val="tx1"/>
                </a:solidFill>
              </a:defRPr>
            </a:lvl1pPr>
          </a:lstStyle>
          <a:p>
            <a:fld id="{38F00DB0-B3C0-46F1-AA51-6E7032C344F5}" type="datetime1">
              <a:rPr kumimoji="1" lang="ja-JP" altLang="en-US" smtClean="0"/>
              <a:t>2019/1/28</a:t>
            </a:fld>
            <a:endParaRPr kumimoji="1" lang="ja-JP" altLang="en-US"/>
          </a:p>
        </p:txBody>
      </p:sp>
      <p:sp>
        <p:nvSpPr>
          <p:cNvPr id="3095" name="Rectangle 23"/>
          <p:cNvSpPr>
            <a:spLocks noGrp="1" noChangeArrowheads="1"/>
          </p:cNvSpPr>
          <p:nvPr>
            <p:ph type="ftr" sz="quarter" idx="3"/>
          </p:nvPr>
        </p:nvSpPr>
        <p:spPr>
          <a:xfrm>
            <a:off x="2700338" y="6245225"/>
            <a:ext cx="3743325" cy="279400"/>
          </a:xfrm>
        </p:spPr>
        <p:txBody>
          <a:bodyPr/>
          <a:lstStyle>
            <a:lvl1pPr>
              <a:defRPr/>
            </a:lvl1pPr>
          </a:lstStyle>
          <a:p>
            <a:endParaRPr kumimoji="1" lang="ja-JP" altLang="en-US"/>
          </a:p>
        </p:txBody>
      </p:sp>
      <p:sp>
        <p:nvSpPr>
          <p:cNvPr id="3096" name="Rectangle 24"/>
          <p:cNvSpPr>
            <a:spLocks noGrp="1" noChangeArrowheads="1"/>
          </p:cNvSpPr>
          <p:nvPr>
            <p:ph type="sldNum" sz="quarter" idx="4"/>
          </p:nvPr>
        </p:nvSpPr>
        <p:spPr>
          <a:xfrm>
            <a:off x="6553200" y="6245225"/>
            <a:ext cx="2133600" cy="279400"/>
          </a:xfrm>
        </p:spPr>
        <p:txBody>
          <a:bodyPr/>
          <a:lstStyle>
            <a:lvl1pPr>
              <a:defRPr sz="2400"/>
            </a:lvl1pPr>
          </a:lstStyle>
          <a:p>
            <a:fld id="{BA4B9AC8-E9EB-4612-B68B-621D0A3BC930}" type="slidenum">
              <a:rPr lang="ja-JP" altLang="en-US" smtClean="0"/>
              <a:pPr/>
              <a:t>‹#›</a:t>
            </a:fld>
            <a:endParaRPr lang="ja-JP" altLang="en-US" dirty="0"/>
          </a:p>
        </p:txBody>
      </p:sp>
    </p:spTree>
    <p:extLst>
      <p:ext uri="{BB962C8B-B14F-4D97-AF65-F5344CB8AC3E}">
        <p14:creationId xmlns:p14="http://schemas.microsoft.com/office/powerpoint/2010/main" val="33315390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1BC9DB40-01C6-4932-9ADA-11750C40D9DD}" type="datetime1">
              <a:rPr kumimoji="1" lang="ja-JP" altLang="en-US" smtClean="0"/>
              <a:t>2019/1/28</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BA4B9AC8-E9EB-4612-B68B-621D0A3BC930}" type="slidenum">
              <a:rPr kumimoji="1" lang="ja-JP" altLang="en-US" smtClean="0"/>
              <a:t>‹#›</a:t>
            </a:fld>
            <a:endParaRPr kumimoji="1" lang="ja-JP" altLang="en-US"/>
          </a:p>
        </p:txBody>
      </p:sp>
    </p:spTree>
    <p:extLst>
      <p:ext uri="{BB962C8B-B14F-4D97-AF65-F5344CB8AC3E}">
        <p14:creationId xmlns:p14="http://schemas.microsoft.com/office/powerpoint/2010/main" val="377201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262A1833-2814-4987-AD82-BEB98EF6BC22}" type="datetime1">
              <a:rPr kumimoji="1" lang="ja-JP" altLang="en-US" smtClean="0"/>
              <a:t>2019/1/28</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BA4B9AC8-E9EB-4612-B68B-621D0A3BC930}" type="slidenum">
              <a:rPr kumimoji="1" lang="ja-JP" altLang="en-US" smtClean="0"/>
              <a:t>‹#›</a:t>
            </a:fld>
            <a:endParaRPr kumimoji="1" lang="ja-JP" altLang="en-US"/>
          </a:p>
        </p:txBody>
      </p:sp>
    </p:spTree>
    <p:extLst>
      <p:ext uri="{BB962C8B-B14F-4D97-AF65-F5344CB8AC3E}">
        <p14:creationId xmlns:p14="http://schemas.microsoft.com/office/powerpoint/2010/main" val="189511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lvl1pPr>
              <a:defRPr sz="2400">
                <a:latin typeface="+mn-ea"/>
                <a:ea typeface="+mn-ea"/>
              </a:defRPr>
            </a:lvl1pPr>
            <a:lvl2pPr>
              <a:defRPr sz="2400">
                <a:latin typeface="+mn-ea"/>
                <a:ea typeface="+mn-ea"/>
              </a:defRPr>
            </a:lvl2pPr>
            <a:lvl3pPr>
              <a:defRPr sz="2400">
                <a:latin typeface="+mn-ea"/>
                <a:ea typeface="+mn-ea"/>
              </a:defRPr>
            </a:lvl3pPr>
            <a:lvl4pPr>
              <a:defRPr sz="2400">
                <a:latin typeface="+mn-ea"/>
                <a:ea typeface="+mn-ea"/>
              </a:defRPr>
            </a:lvl4pPr>
            <a:lvl5pPr>
              <a:defRPr sz="2400">
                <a:latin typeface="+mn-ea"/>
                <a:ea typeface="+mn-ea"/>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 3"/>
          <p:cNvSpPr>
            <a:spLocks noGrp="1"/>
          </p:cNvSpPr>
          <p:nvPr>
            <p:ph type="dt" sz="half" idx="10"/>
          </p:nvPr>
        </p:nvSpPr>
        <p:spPr/>
        <p:txBody>
          <a:bodyPr/>
          <a:lstStyle>
            <a:lvl1pPr>
              <a:defRPr/>
            </a:lvl1pPr>
          </a:lstStyle>
          <a:p>
            <a:fld id="{BF9E945D-5B34-4BC5-8AD6-3F96A7E25518}" type="datetime1">
              <a:rPr kumimoji="1" lang="ja-JP" altLang="en-US" smtClean="0"/>
              <a:t>2019/1/28</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a:xfrm>
            <a:off x="7597775" y="6223480"/>
            <a:ext cx="1150938" cy="288925"/>
          </a:xfrm>
        </p:spPr>
        <p:txBody>
          <a:bodyPr/>
          <a:lstStyle>
            <a:lvl1pPr>
              <a:defRPr sz="2400"/>
            </a:lvl1pPr>
          </a:lstStyle>
          <a:p>
            <a:fld id="{BA4B9AC8-E9EB-4612-B68B-621D0A3BC930}" type="slidenum">
              <a:rPr lang="ja-JP" altLang="en-US" smtClean="0"/>
              <a:pPr/>
              <a:t>‹#›</a:t>
            </a:fld>
            <a:endParaRPr lang="ja-JP" altLang="en-US" dirty="0"/>
          </a:p>
        </p:txBody>
      </p:sp>
    </p:spTree>
    <p:extLst>
      <p:ext uri="{BB962C8B-B14F-4D97-AF65-F5344CB8AC3E}">
        <p14:creationId xmlns:p14="http://schemas.microsoft.com/office/powerpoint/2010/main" val="904902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019201C1-DF3A-4906-9384-DBA1299C23A4}" type="datetime1">
              <a:rPr kumimoji="1" lang="ja-JP" altLang="en-US" smtClean="0"/>
              <a:t>2019/1/28</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BA4B9AC8-E9EB-4612-B68B-621D0A3BC930}" type="slidenum">
              <a:rPr kumimoji="1" lang="ja-JP" altLang="en-US" smtClean="0"/>
              <a:t>‹#›</a:t>
            </a:fld>
            <a:endParaRPr kumimoji="1" lang="ja-JP" altLang="en-US"/>
          </a:p>
        </p:txBody>
      </p:sp>
    </p:spTree>
    <p:extLst>
      <p:ext uri="{BB962C8B-B14F-4D97-AF65-F5344CB8AC3E}">
        <p14:creationId xmlns:p14="http://schemas.microsoft.com/office/powerpoint/2010/main" val="160092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DB174731-9095-4C64-BD4C-7ED4892B5909}" type="datetime1">
              <a:rPr kumimoji="1" lang="ja-JP" altLang="en-US" smtClean="0"/>
              <a:t>2019/1/28</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BA4B9AC8-E9EB-4612-B68B-621D0A3BC930}" type="slidenum">
              <a:rPr kumimoji="1" lang="ja-JP" altLang="en-US" smtClean="0"/>
              <a:t>‹#›</a:t>
            </a:fld>
            <a:endParaRPr kumimoji="1" lang="ja-JP" altLang="en-US"/>
          </a:p>
        </p:txBody>
      </p:sp>
    </p:spTree>
    <p:extLst>
      <p:ext uri="{BB962C8B-B14F-4D97-AF65-F5344CB8AC3E}">
        <p14:creationId xmlns:p14="http://schemas.microsoft.com/office/powerpoint/2010/main" val="2214127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E65AB217-AB93-472A-92A3-97242531EDB2}" type="datetime1">
              <a:rPr kumimoji="1" lang="ja-JP" altLang="en-US" smtClean="0"/>
              <a:t>2019/1/28</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a:lvl1pPr>
          </a:lstStyle>
          <a:p>
            <a:fld id="{BA4B9AC8-E9EB-4612-B68B-621D0A3BC930}" type="slidenum">
              <a:rPr kumimoji="1" lang="ja-JP" altLang="en-US" smtClean="0"/>
              <a:t>‹#›</a:t>
            </a:fld>
            <a:endParaRPr kumimoji="1" lang="ja-JP" altLang="en-US"/>
          </a:p>
        </p:txBody>
      </p:sp>
    </p:spTree>
    <p:extLst>
      <p:ext uri="{BB962C8B-B14F-4D97-AF65-F5344CB8AC3E}">
        <p14:creationId xmlns:p14="http://schemas.microsoft.com/office/powerpoint/2010/main" val="2345371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1D717C08-6BA5-46D0-A752-FF686360D224}" type="datetime1">
              <a:rPr kumimoji="1" lang="ja-JP" altLang="en-US" smtClean="0"/>
              <a:t>2019/1/28</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a:lvl1pPr>
          </a:lstStyle>
          <a:p>
            <a:fld id="{BA4B9AC8-E9EB-4612-B68B-621D0A3BC930}" type="slidenum">
              <a:rPr kumimoji="1" lang="ja-JP" altLang="en-US" smtClean="0"/>
              <a:t>‹#›</a:t>
            </a:fld>
            <a:endParaRPr kumimoji="1" lang="ja-JP" altLang="en-US"/>
          </a:p>
        </p:txBody>
      </p:sp>
    </p:spTree>
    <p:extLst>
      <p:ext uri="{BB962C8B-B14F-4D97-AF65-F5344CB8AC3E}">
        <p14:creationId xmlns:p14="http://schemas.microsoft.com/office/powerpoint/2010/main" val="259197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765018F2-4103-4FC8-8DF6-FED9F5283C20}" type="datetime1">
              <a:rPr kumimoji="1" lang="ja-JP" altLang="en-US" smtClean="0"/>
              <a:t>2019/1/28</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a:lvl1pPr>
          </a:lstStyle>
          <a:p>
            <a:fld id="{BA4B9AC8-E9EB-4612-B68B-621D0A3BC930}" type="slidenum">
              <a:rPr kumimoji="1" lang="ja-JP" altLang="en-US" smtClean="0"/>
              <a:t>‹#›</a:t>
            </a:fld>
            <a:endParaRPr kumimoji="1" lang="ja-JP" altLang="en-US"/>
          </a:p>
        </p:txBody>
      </p:sp>
    </p:spTree>
    <p:extLst>
      <p:ext uri="{BB962C8B-B14F-4D97-AF65-F5344CB8AC3E}">
        <p14:creationId xmlns:p14="http://schemas.microsoft.com/office/powerpoint/2010/main" val="1536148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606049BA-1EDC-410D-9821-92D7C177ED8B}" type="datetime1">
              <a:rPr kumimoji="1" lang="ja-JP" altLang="en-US" smtClean="0"/>
              <a:t>2019/1/28</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BA4B9AC8-E9EB-4612-B68B-621D0A3BC930}" type="slidenum">
              <a:rPr kumimoji="1" lang="ja-JP" altLang="en-US" smtClean="0"/>
              <a:t>‹#›</a:t>
            </a:fld>
            <a:endParaRPr kumimoji="1" lang="ja-JP" altLang="en-US"/>
          </a:p>
        </p:txBody>
      </p:sp>
    </p:spTree>
    <p:extLst>
      <p:ext uri="{BB962C8B-B14F-4D97-AF65-F5344CB8AC3E}">
        <p14:creationId xmlns:p14="http://schemas.microsoft.com/office/powerpoint/2010/main" val="467857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25F6FA4C-437F-4E6E-907E-6497E6D8A2FD}" type="datetime1">
              <a:rPr kumimoji="1" lang="ja-JP" altLang="en-US" smtClean="0"/>
              <a:t>2019/1/28</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BA4B9AC8-E9EB-4612-B68B-621D0A3BC930}" type="slidenum">
              <a:rPr kumimoji="1" lang="ja-JP" altLang="en-US" smtClean="0"/>
              <a:t>‹#›</a:t>
            </a:fld>
            <a:endParaRPr kumimoji="1" lang="ja-JP" altLang="en-US"/>
          </a:p>
        </p:txBody>
      </p:sp>
    </p:spTree>
    <p:extLst>
      <p:ext uri="{BB962C8B-B14F-4D97-AF65-F5344CB8AC3E}">
        <p14:creationId xmlns:p14="http://schemas.microsoft.com/office/powerpoint/2010/main" val="1595308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bottom_ban"/>
          <p:cNvPicPr>
            <a:picLocks noChangeAspect="1" noChangeArrowheads="1"/>
          </p:cNvPicPr>
          <p:nvPr/>
        </p:nvPicPr>
        <p:blipFill>
          <a:blip r:embed="rId13"/>
          <a:srcRect/>
          <a:stretch>
            <a:fillRect/>
          </a:stretch>
        </p:blipFill>
        <p:spPr bwMode="auto">
          <a:xfrm>
            <a:off x="0" y="6597650"/>
            <a:ext cx="9144000" cy="260350"/>
          </a:xfrm>
          <a:prstGeom prst="rect">
            <a:avLst/>
          </a:prstGeom>
          <a:noFill/>
        </p:spPr>
      </p:pic>
      <p:sp>
        <p:nvSpPr>
          <p:cNvPr id="1026" name="Rectangle 2"/>
          <p:cNvSpPr>
            <a:spLocks noGrp="1" noChangeArrowheads="1"/>
          </p:cNvSpPr>
          <p:nvPr>
            <p:ph type="title"/>
          </p:nvPr>
        </p:nvSpPr>
        <p:spPr bwMode="auto">
          <a:xfrm>
            <a:off x="457200" y="274638"/>
            <a:ext cx="82184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1" name="Rectangle 7" descr="ban"/>
          <p:cNvSpPr>
            <a:spLocks noChangeArrowheads="1"/>
          </p:cNvSpPr>
          <p:nvPr/>
        </p:nvSpPr>
        <p:spPr bwMode="auto">
          <a:xfrm>
            <a:off x="0" y="0"/>
            <a:ext cx="9144000" cy="188913"/>
          </a:xfrm>
          <a:prstGeom prst="rect">
            <a:avLst/>
          </a:prstGeom>
          <a:blipFill dpi="0" rotWithShape="1">
            <a:blip r:embed="rId14"/>
            <a:srcRect/>
            <a:stretch>
              <a:fillRect/>
            </a:stretch>
          </a:blipFill>
          <a:ln w="9525">
            <a:noFill/>
            <a:miter lim="800000"/>
            <a:headEnd/>
            <a:tailEnd/>
          </a:ln>
          <a:effectLst/>
        </p:spPr>
        <p:txBody>
          <a:bodyPr wrap="none" anchor="ctr"/>
          <a:lstStyle/>
          <a:p>
            <a:endParaRPr lang="ja-JP" altLang="en-US"/>
          </a:p>
        </p:txBody>
      </p:sp>
      <p:sp>
        <p:nvSpPr>
          <p:cNvPr id="1036" name="Line 12"/>
          <p:cNvSpPr>
            <a:spLocks noChangeShapeType="1"/>
          </p:cNvSpPr>
          <p:nvPr/>
        </p:nvSpPr>
        <p:spPr bwMode="auto">
          <a:xfrm>
            <a:off x="468313" y="1484313"/>
            <a:ext cx="8207375" cy="0"/>
          </a:xfrm>
          <a:prstGeom prst="line">
            <a:avLst/>
          </a:prstGeom>
          <a:noFill/>
          <a:ln w="9525">
            <a:solidFill>
              <a:schemeClr val="tx1"/>
            </a:solidFill>
            <a:round/>
            <a:headEnd/>
            <a:tailEnd/>
          </a:ln>
          <a:effectLst/>
        </p:spPr>
        <p:txBody>
          <a:bodyPr/>
          <a:lstStyle/>
          <a:p>
            <a:endParaRPr lang="ja-JP" altLang="en-US"/>
          </a:p>
        </p:txBody>
      </p:sp>
      <p:pic>
        <p:nvPicPr>
          <p:cNvPr id="1043" name="Picture 19" descr="sel-logo"/>
          <p:cNvPicPr>
            <a:picLocks noChangeAspect="1" noChangeArrowheads="1"/>
          </p:cNvPicPr>
          <p:nvPr/>
        </p:nvPicPr>
        <p:blipFill>
          <a:blip r:embed="rId15" cstate="print"/>
          <a:srcRect/>
          <a:stretch>
            <a:fillRect/>
          </a:stretch>
        </p:blipFill>
        <p:spPr bwMode="auto">
          <a:xfrm>
            <a:off x="468313" y="6299200"/>
            <a:ext cx="1081087" cy="369888"/>
          </a:xfrm>
          <a:prstGeom prst="rect">
            <a:avLst/>
          </a:prstGeom>
          <a:noFill/>
        </p:spPr>
      </p:pic>
      <p:sp>
        <p:nvSpPr>
          <p:cNvPr id="1045" name="Rectangle 21"/>
          <p:cNvSpPr>
            <a:spLocks noGrp="1" noChangeArrowheads="1"/>
          </p:cNvSpPr>
          <p:nvPr>
            <p:ph type="dt" sz="half" idx="2"/>
          </p:nvPr>
        </p:nvSpPr>
        <p:spPr bwMode="auto">
          <a:xfrm>
            <a:off x="7308850" y="6596063"/>
            <a:ext cx="1439863"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2FDF1369-85EE-4408-B00A-4D47CCCA6ED1}" type="datetime1">
              <a:rPr kumimoji="1" lang="ja-JP" altLang="en-US" smtClean="0"/>
              <a:t>2019/1/28</a:t>
            </a:fld>
            <a:endParaRPr kumimoji="1" lang="ja-JP" altLang="en-US"/>
          </a:p>
        </p:txBody>
      </p:sp>
      <p:sp>
        <p:nvSpPr>
          <p:cNvPr id="1046" name="Rectangle 22"/>
          <p:cNvSpPr>
            <a:spLocks noGrp="1" noChangeArrowheads="1"/>
          </p:cNvSpPr>
          <p:nvPr>
            <p:ph type="ftr" sz="quarter" idx="3"/>
          </p:nvPr>
        </p:nvSpPr>
        <p:spPr bwMode="auto">
          <a:xfrm>
            <a:off x="1655763" y="6310313"/>
            <a:ext cx="583247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kumimoji="1" lang="ja-JP" altLang="en-US"/>
          </a:p>
        </p:txBody>
      </p:sp>
      <p:sp>
        <p:nvSpPr>
          <p:cNvPr id="1047" name="Rectangle 23"/>
          <p:cNvSpPr>
            <a:spLocks noGrp="1" noChangeArrowheads="1"/>
          </p:cNvSpPr>
          <p:nvPr>
            <p:ph type="sldNum" sz="quarter" idx="4"/>
          </p:nvPr>
        </p:nvSpPr>
        <p:spPr bwMode="auto">
          <a:xfrm>
            <a:off x="7597775" y="6308725"/>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A4B9AC8-E9EB-4612-B68B-621D0A3BC930}" type="slidenum">
              <a:rPr kumimoji="1" lang="ja-JP" altLang="en-US" smtClean="0"/>
              <a:t>‹#›</a:t>
            </a:fld>
            <a:endParaRPr kumimoji="1" lang="ja-JP" altLang="en-US"/>
          </a:p>
        </p:txBody>
      </p:sp>
      <p:sp>
        <p:nvSpPr>
          <p:cNvPr id="1048" name="Text Box 24"/>
          <p:cNvSpPr txBox="1">
            <a:spLocks noChangeArrowheads="1"/>
          </p:cNvSpPr>
          <p:nvPr/>
        </p:nvSpPr>
        <p:spPr bwMode="auto">
          <a:xfrm>
            <a:off x="334963" y="6640513"/>
            <a:ext cx="6324600" cy="244475"/>
          </a:xfrm>
          <a:prstGeom prst="rect">
            <a:avLst/>
          </a:prstGeom>
          <a:noFill/>
          <a:ln w="9525">
            <a:noFill/>
            <a:miter lim="800000"/>
            <a:headEnd/>
            <a:tailEnd/>
          </a:ln>
          <a:effectLst/>
        </p:spPr>
        <p:txBody>
          <a:bodyPr wrap="none">
            <a:spAutoFit/>
          </a:bodyPr>
          <a:lstStyle/>
          <a:p>
            <a:r>
              <a:rPr lang="en-US" altLang="ja-JP" sz="1000" smtClean="0">
                <a:solidFill>
                  <a:srgbClr val="DDDDDD"/>
                </a:solidFill>
              </a:rPr>
              <a:t>Department </a:t>
            </a:r>
            <a:r>
              <a:rPr lang="en-US" altLang="ja-JP" sz="1000">
                <a:solidFill>
                  <a:srgbClr val="DDDDDD"/>
                </a:solidFill>
              </a:rPr>
              <a:t>of </a:t>
            </a:r>
            <a:r>
              <a:rPr lang="en-US" altLang="ja-JP" sz="1000" smtClean="0">
                <a:solidFill>
                  <a:srgbClr val="DDDDDD"/>
                </a:solidFill>
              </a:rPr>
              <a:t>Computer </a:t>
            </a:r>
            <a:r>
              <a:rPr lang="en-US" altLang="ja-JP" sz="1000" dirty="0">
                <a:solidFill>
                  <a:srgbClr val="DDDDDD"/>
                </a:solidFill>
              </a:rPr>
              <a:t>Science, Graduate School of Information Science and Technology, Osaka University</a:t>
            </a:r>
          </a:p>
        </p:txBody>
      </p:sp>
    </p:spTree>
    <p:extLst>
      <p:ext uri="{BB962C8B-B14F-4D97-AF65-F5344CB8AC3E}">
        <p14:creationId xmlns:p14="http://schemas.microsoft.com/office/powerpoint/2010/main" val="34668720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49657" y="1484313"/>
            <a:ext cx="9045733" cy="1470025"/>
          </a:xfrm>
        </p:spPr>
        <p:txBody>
          <a:bodyPr/>
          <a:lstStyle/>
          <a:p>
            <a:r>
              <a:rPr lang="ja-JP" altLang="en-US" sz="3200" dirty="0"/>
              <a:t>プログラム実行に対するフェイズ検出を</a:t>
            </a:r>
            <a:r>
              <a:rPr lang="ja-JP" altLang="en-US" sz="3200" dirty="0" smtClean="0"/>
              <a:t>用いた</a:t>
            </a:r>
            <a:r>
              <a:rPr lang="en-US" altLang="ja-JP" sz="3200" dirty="0" smtClean="0"/>
              <a:t/>
            </a:r>
            <a:br>
              <a:rPr lang="en-US" altLang="ja-JP" sz="3200" dirty="0" smtClean="0"/>
            </a:br>
            <a:r>
              <a:rPr lang="ja-JP" altLang="en-US" sz="3200" dirty="0" smtClean="0"/>
              <a:t>ログ</a:t>
            </a:r>
            <a:r>
              <a:rPr lang="ja-JP" altLang="en-US" sz="3200" dirty="0"/>
              <a:t>取得量の動的変更手法の提案</a:t>
            </a:r>
            <a:endParaRPr kumimoji="1" lang="ja-JP" altLang="en-US" sz="3200" dirty="0"/>
          </a:p>
        </p:txBody>
      </p:sp>
      <p:sp>
        <p:nvSpPr>
          <p:cNvPr id="5" name="サブタイトル 4"/>
          <p:cNvSpPr>
            <a:spLocks noGrp="1"/>
          </p:cNvSpPr>
          <p:nvPr>
            <p:ph type="subTitle" idx="1"/>
          </p:nvPr>
        </p:nvSpPr>
        <p:spPr/>
        <p:txBody>
          <a:bodyPr/>
          <a:lstStyle/>
          <a:p>
            <a:r>
              <a:rPr kumimoji="1" lang="ja-JP" altLang="en-US" sz="2400" dirty="0" smtClean="0">
                <a:latin typeface="+mn-ea"/>
              </a:rPr>
              <a:t>溝内剛</a:t>
            </a:r>
            <a:r>
              <a:rPr lang="en-US" altLang="ja-JP" sz="2400" baseline="30000" dirty="0" smtClean="0">
                <a:latin typeface="+mn-ea"/>
              </a:rPr>
              <a:t>1</a:t>
            </a:r>
            <a:r>
              <a:rPr lang="en-US" altLang="ja-JP" sz="2400" dirty="0" smtClean="0">
                <a:latin typeface="+mn-ea"/>
              </a:rPr>
              <a:t> </a:t>
            </a:r>
            <a:r>
              <a:rPr lang="ja-JP" altLang="en-US" sz="2400" dirty="0" smtClean="0">
                <a:latin typeface="+mn-ea"/>
              </a:rPr>
              <a:t>嶋利一真</a:t>
            </a:r>
            <a:r>
              <a:rPr lang="en-US" altLang="ja-JP" sz="2400" baseline="30000" dirty="0" smtClean="0">
                <a:latin typeface="+mn-ea"/>
              </a:rPr>
              <a:t>1</a:t>
            </a:r>
            <a:r>
              <a:rPr lang="en-US" altLang="ja-JP" sz="2400" dirty="0" smtClean="0">
                <a:latin typeface="+mn-ea"/>
              </a:rPr>
              <a:t> </a:t>
            </a:r>
            <a:r>
              <a:rPr lang="ja-JP" altLang="en-US" sz="2400" dirty="0" smtClean="0">
                <a:latin typeface="+mn-ea"/>
              </a:rPr>
              <a:t>石尾隆</a:t>
            </a:r>
            <a:r>
              <a:rPr lang="en-US" altLang="ja-JP" sz="2400" baseline="30000" dirty="0" smtClean="0">
                <a:latin typeface="+mn-ea"/>
              </a:rPr>
              <a:t>2</a:t>
            </a:r>
            <a:r>
              <a:rPr lang="en-US" altLang="ja-JP" sz="2400" dirty="0" smtClean="0">
                <a:latin typeface="+mn-ea"/>
              </a:rPr>
              <a:t> </a:t>
            </a:r>
            <a:r>
              <a:rPr lang="ja-JP" altLang="en-US" sz="2400" dirty="0" smtClean="0">
                <a:latin typeface="+mn-ea"/>
              </a:rPr>
              <a:t>井上克郎</a:t>
            </a:r>
            <a:r>
              <a:rPr lang="en-US" altLang="ja-JP" sz="2400" baseline="30000" dirty="0" smtClean="0">
                <a:latin typeface="+mn-ea"/>
              </a:rPr>
              <a:t>1</a:t>
            </a:r>
            <a:endParaRPr kumimoji="1" lang="en-US" altLang="ja-JP" sz="2400" dirty="0" smtClean="0">
              <a:latin typeface="+mn-ea"/>
            </a:endParaRPr>
          </a:p>
          <a:p>
            <a:r>
              <a:rPr lang="en-US" altLang="ja-JP" sz="2400" baseline="30000" dirty="0" smtClean="0">
                <a:latin typeface="+mn-ea"/>
              </a:rPr>
              <a:t>1</a:t>
            </a:r>
            <a:r>
              <a:rPr lang="ja-JP" altLang="en-US" sz="2400" dirty="0" smtClean="0">
                <a:latin typeface="+mn-ea"/>
              </a:rPr>
              <a:t>大阪大学</a:t>
            </a:r>
            <a:endParaRPr lang="en-US" altLang="ja-JP" sz="2400" dirty="0">
              <a:latin typeface="+mn-ea"/>
            </a:endParaRPr>
          </a:p>
          <a:p>
            <a:r>
              <a:rPr lang="en-US" altLang="ja-JP" sz="2400" baseline="30000" dirty="0" smtClean="0">
                <a:latin typeface="+mn-ea"/>
              </a:rPr>
              <a:t>2</a:t>
            </a:r>
            <a:r>
              <a:rPr lang="ja-JP" altLang="en-US" sz="2400" dirty="0" smtClean="0">
                <a:latin typeface="+mn-ea"/>
              </a:rPr>
              <a:t>奈良先端科学技術大学院大学</a:t>
            </a:r>
            <a:endParaRPr kumimoji="1" lang="ja-JP" altLang="en-US" sz="2400" dirty="0">
              <a:latin typeface="+mn-ea"/>
            </a:endParaRPr>
          </a:p>
        </p:txBody>
      </p:sp>
      <p:sp>
        <p:nvSpPr>
          <p:cNvPr id="6" name="スライド番号プレースホルダー 5"/>
          <p:cNvSpPr>
            <a:spLocks noGrp="1"/>
          </p:cNvSpPr>
          <p:nvPr>
            <p:ph type="sldNum" sz="quarter" idx="4"/>
          </p:nvPr>
        </p:nvSpPr>
        <p:spPr/>
        <p:txBody>
          <a:bodyPr/>
          <a:lstStyle/>
          <a:p>
            <a:fld id="{BA4B9AC8-E9EB-4612-B68B-621D0A3BC930}" type="slidenum">
              <a:rPr kumimoji="1" lang="ja-JP" altLang="en-US" smtClean="0"/>
              <a:t>1</a:t>
            </a:fld>
            <a:endParaRPr kumimoji="1" lang="ja-JP" altLang="en-US"/>
          </a:p>
        </p:txBody>
      </p:sp>
    </p:spTree>
    <p:extLst>
      <p:ext uri="{BB962C8B-B14F-4D97-AF65-F5344CB8AC3E}">
        <p14:creationId xmlns:p14="http://schemas.microsoft.com/office/powerpoint/2010/main" val="208577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9634" y="274638"/>
            <a:ext cx="8686800" cy="1143000"/>
          </a:xfrm>
        </p:spPr>
        <p:txBody>
          <a:bodyPr/>
          <a:lstStyle/>
          <a:p>
            <a:r>
              <a:rPr lang="ja-JP" altLang="en-US" dirty="0" smtClean="0"/>
              <a:t>提案</a:t>
            </a:r>
            <a:r>
              <a:rPr lang="ja-JP" altLang="en-US" dirty="0"/>
              <a:t>手法</a:t>
            </a:r>
            <a:r>
              <a:rPr lang="ja-JP" altLang="en-US" dirty="0" smtClean="0"/>
              <a:t>におけるフェイズ検出</a:t>
            </a:r>
            <a:r>
              <a:rPr lang="en-US" altLang="ja-JP" dirty="0" smtClean="0"/>
              <a:t>(2/2)</a:t>
            </a:r>
            <a:endParaRPr kumimoji="1" lang="ja-JP" altLang="en-US" dirty="0"/>
          </a:p>
        </p:txBody>
      </p:sp>
      <p:sp>
        <p:nvSpPr>
          <p:cNvPr id="3" name="コンテンツ プレースホルダー 2"/>
          <p:cNvSpPr>
            <a:spLocks noGrp="1"/>
          </p:cNvSpPr>
          <p:nvPr>
            <p:ph idx="1"/>
          </p:nvPr>
        </p:nvSpPr>
        <p:spPr>
          <a:xfrm>
            <a:off x="320658" y="1533992"/>
            <a:ext cx="8521298" cy="4525963"/>
          </a:xfrm>
        </p:spPr>
        <p:txBody>
          <a:bodyPr/>
          <a:lstStyle/>
          <a:p>
            <a:pPr marL="0" indent="0">
              <a:buNone/>
            </a:pPr>
            <a:r>
              <a:rPr kumimoji="1" lang="ja-JP" altLang="en-US" dirty="0" smtClean="0"/>
              <a:t>＜</a:t>
            </a:r>
            <a:r>
              <a:rPr lang="ja-JP" altLang="en-US" dirty="0"/>
              <a:t>異常</a:t>
            </a:r>
            <a:r>
              <a:rPr lang="ja-JP" altLang="en-US" dirty="0" smtClean="0"/>
              <a:t>な挙動</a:t>
            </a:r>
            <a:r>
              <a:rPr kumimoji="1" lang="ja-JP" altLang="en-US" dirty="0" smtClean="0"/>
              <a:t>の検出＞</a:t>
            </a:r>
            <a:endParaRPr kumimoji="1" lang="en-US" altLang="ja-JP" dirty="0" smtClean="0"/>
          </a:p>
          <a:p>
            <a:pPr>
              <a:buFont typeface="Arial" panose="020B0604020202020204" pitchFamily="34" charset="0"/>
              <a:buChar char="•"/>
            </a:pPr>
            <a:r>
              <a:rPr lang="ja-JP" altLang="en-US" dirty="0" smtClean="0"/>
              <a:t>提案</a:t>
            </a:r>
            <a:r>
              <a:rPr lang="ja-JP" altLang="en-US" dirty="0"/>
              <a:t>手法</a:t>
            </a:r>
            <a:r>
              <a:rPr lang="ja-JP" altLang="en-US" dirty="0" smtClean="0"/>
              <a:t>では未知のフェイズを異常なフェイズとして検出</a:t>
            </a:r>
            <a:endParaRPr kumimoji="1" lang="en-US" altLang="ja-JP" dirty="0" smtClean="0"/>
          </a:p>
          <a:p>
            <a:pPr marL="857250" lvl="1" indent="-457200">
              <a:buAutoNum type="arabicParenBoth"/>
            </a:pPr>
            <a:r>
              <a:rPr lang="ja-JP" altLang="en-US" dirty="0" smtClean="0"/>
              <a:t>予め収集した既知のフェイズのベクトルデータと判定したい区間のベクトルデータを比較</a:t>
            </a:r>
            <a:endParaRPr lang="en-US" altLang="ja-JP" dirty="0" smtClean="0"/>
          </a:p>
          <a:p>
            <a:pPr marL="857250" lvl="1" indent="-457200">
              <a:buAutoNum type="arabicParenBoth"/>
            </a:pPr>
            <a:r>
              <a:rPr lang="ja-JP" altLang="en-US" dirty="0" smtClean="0"/>
              <a:t>類似するデータがなければ未知のフェイズと判定</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BA4B9AC8-E9EB-4612-B68B-621D0A3BC930}" type="slidenum">
              <a:rPr lang="ja-JP" altLang="en-US" smtClean="0"/>
              <a:pPr/>
              <a:t>10</a:t>
            </a:fld>
            <a:endParaRPr lang="ja-JP" altLang="en-US" dirty="0"/>
          </a:p>
        </p:txBody>
      </p:sp>
      <p:sp>
        <p:nvSpPr>
          <p:cNvPr id="5" name="テキスト ボックス 4"/>
          <p:cNvSpPr txBox="1"/>
          <p:nvPr/>
        </p:nvSpPr>
        <p:spPr>
          <a:xfrm>
            <a:off x="1058625" y="3683642"/>
            <a:ext cx="2279791" cy="369332"/>
          </a:xfrm>
          <a:prstGeom prst="rect">
            <a:avLst/>
          </a:prstGeom>
          <a:noFill/>
        </p:spPr>
        <p:txBody>
          <a:bodyPr wrap="none" rtlCol="0">
            <a:spAutoFit/>
          </a:bodyPr>
          <a:lstStyle/>
          <a:p>
            <a:r>
              <a:rPr lang="ja-JP" altLang="en-US" dirty="0"/>
              <a:t>既知</a:t>
            </a:r>
            <a:r>
              <a:rPr kumimoji="1" lang="ja-JP" altLang="en-US" dirty="0" smtClean="0"/>
              <a:t>のベクトルデータ</a:t>
            </a:r>
            <a:endParaRPr kumimoji="1" lang="ja-JP" altLang="en-US" dirty="0"/>
          </a:p>
        </p:txBody>
      </p:sp>
      <p:grpSp>
        <p:nvGrpSpPr>
          <p:cNvPr id="26" name="グループ化 25"/>
          <p:cNvGrpSpPr/>
          <p:nvPr/>
        </p:nvGrpSpPr>
        <p:grpSpPr>
          <a:xfrm>
            <a:off x="1445130" y="4156841"/>
            <a:ext cx="1529266" cy="861390"/>
            <a:chOff x="5121743" y="2969479"/>
            <a:chExt cx="636536" cy="504425"/>
          </a:xfrm>
        </p:grpSpPr>
        <p:sp>
          <p:nvSpPr>
            <p:cNvPr id="27" name="テキスト ボックス 26"/>
            <p:cNvSpPr txBox="1"/>
            <p:nvPr/>
          </p:nvSpPr>
          <p:spPr>
            <a:xfrm>
              <a:off x="5121743" y="2969479"/>
              <a:ext cx="636536" cy="147923"/>
            </a:xfrm>
            <a:prstGeom prst="rect">
              <a:avLst/>
            </a:prstGeom>
            <a:noFill/>
            <a:ln w="19050">
              <a:solidFill>
                <a:schemeClr val="tx1"/>
              </a:solidFill>
            </a:ln>
          </p:spPr>
          <p:txBody>
            <a:bodyPr wrap="square" tIns="18000" bIns="18000" rtlCol="0">
              <a:spAutoFit/>
            </a:bodyPr>
            <a:lstStyle/>
            <a:p>
              <a:pPr algn="ctr"/>
              <a:r>
                <a:rPr lang="ja-JP" altLang="en-US" sz="1600" b="1" dirty="0"/>
                <a:t>ベクトル</a:t>
              </a:r>
              <a:r>
                <a:rPr kumimoji="1" lang="en-US" altLang="ja-JP" sz="1600" b="1" dirty="0" smtClean="0"/>
                <a:t>0</a:t>
              </a:r>
              <a:endParaRPr kumimoji="1" lang="ja-JP" altLang="en-US" sz="1600" b="1" dirty="0"/>
            </a:p>
          </p:txBody>
        </p:sp>
        <p:sp>
          <p:nvSpPr>
            <p:cNvPr id="28" name="テキスト ボックス 27"/>
            <p:cNvSpPr txBox="1"/>
            <p:nvPr/>
          </p:nvSpPr>
          <p:spPr>
            <a:xfrm>
              <a:off x="5121743" y="3147730"/>
              <a:ext cx="636536" cy="147923"/>
            </a:xfrm>
            <a:prstGeom prst="rect">
              <a:avLst/>
            </a:prstGeom>
            <a:noFill/>
            <a:ln w="19050">
              <a:solidFill>
                <a:schemeClr val="tx1"/>
              </a:solidFill>
            </a:ln>
          </p:spPr>
          <p:txBody>
            <a:bodyPr wrap="square" tIns="18000" bIns="18000" rtlCol="0">
              <a:spAutoFit/>
            </a:bodyPr>
            <a:lstStyle/>
            <a:p>
              <a:pPr algn="ctr"/>
              <a:r>
                <a:rPr lang="ja-JP" altLang="en-US" sz="1600" b="1" dirty="0"/>
                <a:t>ベクトル</a:t>
              </a:r>
              <a:r>
                <a:rPr lang="en-US" altLang="ja-JP" sz="1600" b="1" dirty="0" smtClean="0"/>
                <a:t>1</a:t>
              </a:r>
              <a:endParaRPr kumimoji="1" lang="ja-JP" altLang="en-US" sz="1600" b="1" dirty="0"/>
            </a:p>
          </p:txBody>
        </p:sp>
        <p:sp>
          <p:nvSpPr>
            <p:cNvPr id="29" name="テキスト ボックス 28"/>
            <p:cNvSpPr txBox="1"/>
            <p:nvPr/>
          </p:nvSpPr>
          <p:spPr>
            <a:xfrm>
              <a:off x="5121743" y="3325981"/>
              <a:ext cx="636536" cy="147923"/>
            </a:xfrm>
            <a:prstGeom prst="rect">
              <a:avLst/>
            </a:prstGeom>
            <a:noFill/>
            <a:ln w="19050">
              <a:solidFill>
                <a:schemeClr val="tx1"/>
              </a:solidFill>
            </a:ln>
          </p:spPr>
          <p:txBody>
            <a:bodyPr wrap="square" tIns="18000" bIns="18000" rtlCol="0">
              <a:spAutoFit/>
            </a:bodyPr>
            <a:lstStyle/>
            <a:p>
              <a:pPr algn="ctr"/>
              <a:r>
                <a:rPr lang="ja-JP" altLang="en-US" sz="1600" b="1" dirty="0"/>
                <a:t>ベクトル</a:t>
              </a:r>
              <a:r>
                <a:rPr kumimoji="1" lang="en-US" altLang="ja-JP" sz="1600" b="1" dirty="0" smtClean="0"/>
                <a:t>2</a:t>
              </a:r>
              <a:endParaRPr kumimoji="1" lang="ja-JP" altLang="en-US" sz="1600" b="1" dirty="0"/>
            </a:p>
          </p:txBody>
        </p:sp>
      </p:grpSp>
      <p:sp>
        <p:nvSpPr>
          <p:cNvPr id="9" name="テキスト ボックス 8"/>
          <p:cNvSpPr txBox="1"/>
          <p:nvPr/>
        </p:nvSpPr>
        <p:spPr>
          <a:xfrm>
            <a:off x="1971230" y="4944943"/>
            <a:ext cx="738664" cy="345777"/>
          </a:xfrm>
          <a:prstGeom prst="rect">
            <a:avLst/>
          </a:prstGeom>
          <a:noFill/>
        </p:spPr>
        <p:txBody>
          <a:bodyPr vert="eaVert" wrap="square" rtlCol="0">
            <a:spAutoFit/>
          </a:bodyPr>
          <a:lstStyle/>
          <a:p>
            <a:r>
              <a:rPr kumimoji="1" lang="en-US" altLang="ja-JP" sz="3600" dirty="0" smtClean="0"/>
              <a:t>…</a:t>
            </a:r>
            <a:endParaRPr kumimoji="1" lang="ja-JP" altLang="en-US" sz="3600" dirty="0"/>
          </a:p>
        </p:txBody>
      </p:sp>
      <p:sp>
        <p:nvSpPr>
          <p:cNvPr id="11" name="角丸四角形 10"/>
          <p:cNvSpPr/>
          <p:nvPr/>
        </p:nvSpPr>
        <p:spPr>
          <a:xfrm>
            <a:off x="1083173" y="4051616"/>
            <a:ext cx="2222851" cy="136971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1385627" y="5648295"/>
            <a:ext cx="1687622" cy="646331"/>
          </a:xfrm>
          <a:prstGeom prst="rect">
            <a:avLst/>
          </a:prstGeom>
          <a:noFill/>
          <a:ln w="12700">
            <a:solidFill>
              <a:schemeClr val="tx1"/>
            </a:solidFill>
          </a:ln>
        </p:spPr>
        <p:txBody>
          <a:bodyPr wrap="square" rtlCol="0">
            <a:spAutoFit/>
          </a:bodyPr>
          <a:lstStyle/>
          <a:p>
            <a:pPr algn="ctr"/>
            <a:r>
              <a:rPr kumimoji="1" lang="ja-JP" altLang="en-US" dirty="0" smtClean="0"/>
              <a:t>ある区間</a:t>
            </a:r>
            <a:r>
              <a:rPr lang="en-US" altLang="ja-JP" b="1" dirty="0" smtClean="0"/>
              <a:t>V</a:t>
            </a:r>
            <a:r>
              <a:rPr kumimoji="1" lang="ja-JP" altLang="en-US" dirty="0" smtClean="0"/>
              <a:t>の</a:t>
            </a:r>
            <a:endParaRPr kumimoji="1" lang="en-US" altLang="ja-JP" dirty="0" smtClean="0"/>
          </a:p>
          <a:p>
            <a:pPr algn="ctr"/>
            <a:r>
              <a:rPr kumimoji="1" lang="ja-JP" altLang="en-US" dirty="0" smtClean="0"/>
              <a:t>ベクトルデータ</a:t>
            </a:r>
            <a:endParaRPr kumimoji="1" lang="ja-JP" altLang="en-US" b="1" dirty="0"/>
          </a:p>
        </p:txBody>
      </p:sp>
      <p:sp>
        <p:nvSpPr>
          <p:cNvPr id="15" name="テキスト ボックス 14"/>
          <p:cNvSpPr txBox="1"/>
          <p:nvPr/>
        </p:nvSpPr>
        <p:spPr>
          <a:xfrm>
            <a:off x="4283980" y="5019856"/>
            <a:ext cx="683835" cy="408623"/>
          </a:xfrm>
          <a:prstGeom prst="roundRect">
            <a:avLst/>
          </a:prstGeom>
          <a:noFill/>
          <a:ln>
            <a:solidFill>
              <a:schemeClr val="tx1"/>
            </a:solidFill>
          </a:ln>
        </p:spPr>
        <p:txBody>
          <a:bodyPr wrap="none" rtlCol="0">
            <a:spAutoFit/>
          </a:bodyPr>
          <a:lstStyle/>
          <a:p>
            <a:r>
              <a:rPr kumimoji="1" lang="ja-JP" altLang="en-US" dirty="0" smtClean="0"/>
              <a:t>比較</a:t>
            </a:r>
            <a:endParaRPr kumimoji="1" lang="ja-JP" altLang="en-US" dirty="0"/>
          </a:p>
        </p:txBody>
      </p:sp>
      <p:sp>
        <p:nvSpPr>
          <p:cNvPr id="16" name="テキスト ボックス 15"/>
          <p:cNvSpPr txBox="1"/>
          <p:nvPr/>
        </p:nvSpPr>
        <p:spPr>
          <a:xfrm>
            <a:off x="5301828" y="3948737"/>
            <a:ext cx="1205779" cy="646331"/>
          </a:xfrm>
          <a:prstGeom prst="rect">
            <a:avLst/>
          </a:prstGeom>
          <a:noFill/>
        </p:spPr>
        <p:txBody>
          <a:bodyPr wrap="none" rtlCol="0">
            <a:spAutoFit/>
          </a:bodyPr>
          <a:lstStyle/>
          <a:p>
            <a:pPr algn="ctr"/>
            <a:r>
              <a:rPr lang="ja-JP" altLang="en-US" dirty="0" smtClean="0"/>
              <a:t>類似する</a:t>
            </a:r>
            <a:endParaRPr lang="en-US" altLang="ja-JP" dirty="0" smtClean="0"/>
          </a:p>
          <a:p>
            <a:pPr algn="ctr"/>
            <a:r>
              <a:rPr lang="ja-JP" altLang="en-US" dirty="0" smtClean="0"/>
              <a:t>データ有り</a:t>
            </a:r>
            <a:endParaRPr kumimoji="1" lang="ja-JP" altLang="en-US" dirty="0"/>
          </a:p>
        </p:txBody>
      </p:sp>
      <p:sp>
        <p:nvSpPr>
          <p:cNvPr id="52" name="テキスト ボックス 51"/>
          <p:cNvSpPr txBox="1"/>
          <p:nvPr/>
        </p:nvSpPr>
        <p:spPr>
          <a:xfrm>
            <a:off x="5168614" y="5769802"/>
            <a:ext cx="1210588" cy="646331"/>
          </a:xfrm>
          <a:prstGeom prst="rect">
            <a:avLst/>
          </a:prstGeom>
          <a:noFill/>
        </p:spPr>
        <p:txBody>
          <a:bodyPr wrap="none" rtlCol="0">
            <a:spAutoFit/>
          </a:bodyPr>
          <a:lstStyle/>
          <a:p>
            <a:pPr algn="ctr"/>
            <a:r>
              <a:rPr lang="ja-JP" altLang="en-US" dirty="0" smtClean="0"/>
              <a:t>類似する</a:t>
            </a:r>
            <a:endParaRPr lang="en-US" altLang="ja-JP" dirty="0" smtClean="0"/>
          </a:p>
          <a:p>
            <a:pPr algn="ctr"/>
            <a:r>
              <a:rPr lang="ja-JP" altLang="en-US" dirty="0" smtClean="0"/>
              <a:t>データ無し</a:t>
            </a:r>
            <a:endParaRPr kumimoji="1" lang="ja-JP" altLang="en-US" dirty="0"/>
          </a:p>
        </p:txBody>
      </p:sp>
      <p:sp>
        <p:nvSpPr>
          <p:cNvPr id="53" name="テキスト ボックス 52"/>
          <p:cNvSpPr txBox="1"/>
          <p:nvPr/>
        </p:nvSpPr>
        <p:spPr>
          <a:xfrm>
            <a:off x="6730567" y="4139791"/>
            <a:ext cx="1993099" cy="908864"/>
          </a:xfrm>
          <a:prstGeom prst="ellipse">
            <a:avLst/>
          </a:prstGeom>
          <a:noFill/>
          <a:ln>
            <a:solidFill>
              <a:schemeClr val="tx1"/>
            </a:solidFill>
          </a:ln>
        </p:spPr>
        <p:txBody>
          <a:bodyPr wrap="none" rtlCol="0">
            <a:spAutoFit/>
          </a:bodyPr>
          <a:lstStyle/>
          <a:p>
            <a:pPr algn="ctr"/>
            <a:r>
              <a:rPr lang="ja-JP" altLang="en-US" b="1" dirty="0"/>
              <a:t>区間</a:t>
            </a:r>
            <a:r>
              <a:rPr lang="en-US" altLang="ja-JP" b="1" dirty="0" smtClean="0"/>
              <a:t>V</a:t>
            </a:r>
            <a:r>
              <a:rPr lang="ja-JP" altLang="en-US" b="1" dirty="0" smtClean="0"/>
              <a:t>は</a:t>
            </a:r>
            <a:endParaRPr lang="en-US" altLang="ja-JP" b="1" dirty="0" smtClean="0"/>
          </a:p>
          <a:p>
            <a:pPr algn="ctr"/>
            <a:r>
              <a:rPr lang="ja-JP" altLang="en-US" dirty="0"/>
              <a:t>既知</a:t>
            </a:r>
            <a:r>
              <a:rPr lang="ja-JP" altLang="en-US" dirty="0" smtClean="0"/>
              <a:t>フェイズ</a:t>
            </a:r>
            <a:endParaRPr lang="en-US" altLang="ja-JP" dirty="0" smtClean="0"/>
          </a:p>
        </p:txBody>
      </p:sp>
      <p:cxnSp>
        <p:nvCxnSpPr>
          <p:cNvPr id="18" name="直線矢印コネクタ 17"/>
          <p:cNvCxnSpPr/>
          <p:nvPr/>
        </p:nvCxnSpPr>
        <p:spPr>
          <a:xfrm>
            <a:off x="5168786" y="5355694"/>
            <a:ext cx="1514176" cy="563452"/>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V="1">
            <a:off x="5150788" y="4525747"/>
            <a:ext cx="1514176" cy="421307"/>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6730567" y="5507269"/>
            <a:ext cx="1993099" cy="908864"/>
          </a:xfrm>
          <a:prstGeom prst="ellipse">
            <a:avLst/>
          </a:prstGeom>
          <a:noFill/>
          <a:ln>
            <a:solidFill>
              <a:schemeClr val="tx1"/>
            </a:solidFill>
          </a:ln>
        </p:spPr>
        <p:txBody>
          <a:bodyPr wrap="none" rtlCol="0">
            <a:spAutoFit/>
          </a:bodyPr>
          <a:lstStyle/>
          <a:p>
            <a:pPr algn="ctr"/>
            <a:r>
              <a:rPr lang="ja-JP" altLang="en-US" b="1" dirty="0"/>
              <a:t>区間</a:t>
            </a:r>
            <a:r>
              <a:rPr lang="en-US" altLang="ja-JP" b="1" dirty="0" smtClean="0"/>
              <a:t>V</a:t>
            </a:r>
            <a:r>
              <a:rPr lang="ja-JP" altLang="en-US" b="1" dirty="0" smtClean="0"/>
              <a:t>は</a:t>
            </a:r>
            <a:endParaRPr lang="en-US" altLang="ja-JP" b="1" dirty="0" smtClean="0"/>
          </a:p>
          <a:p>
            <a:pPr algn="ctr"/>
            <a:r>
              <a:rPr lang="ja-JP" altLang="en-US" dirty="0">
                <a:solidFill>
                  <a:srgbClr val="FF0000"/>
                </a:solidFill>
              </a:rPr>
              <a:t>未知</a:t>
            </a:r>
            <a:r>
              <a:rPr lang="ja-JP" altLang="en-US" dirty="0" smtClean="0">
                <a:solidFill>
                  <a:srgbClr val="FF0000"/>
                </a:solidFill>
              </a:rPr>
              <a:t>フェイズ</a:t>
            </a:r>
            <a:endParaRPr lang="en-US" altLang="ja-JP" dirty="0" smtClean="0">
              <a:solidFill>
                <a:srgbClr val="FF0000"/>
              </a:solidFill>
            </a:endParaRPr>
          </a:p>
        </p:txBody>
      </p:sp>
      <p:cxnSp>
        <p:nvCxnSpPr>
          <p:cNvPr id="23" name="直線矢印コネクタ 22"/>
          <p:cNvCxnSpPr/>
          <p:nvPr/>
        </p:nvCxnSpPr>
        <p:spPr>
          <a:xfrm>
            <a:off x="3424141" y="4765050"/>
            <a:ext cx="766797" cy="265753"/>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V="1">
            <a:off x="3419722" y="5464293"/>
            <a:ext cx="769597" cy="305509"/>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576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予備実験：フェイズ検出の実験</a:t>
            </a:r>
            <a:endParaRPr kumimoji="1" lang="ja-JP" altLang="en-US" dirty="0"/>
          </a:p>
        </p:txBody>
      </p:sp>
      <p:sp>
        <p:nvSpPr>
          <p:cNvPr id="3" name="コンテンツ プレースホルダー 2"/>
          <p:cNvSpPr>
            <a:spLocks noGrp="1"/>
          </p:cNvSpPr>
          <p:nvPr>
            <p:ph idx="1"/>
          </p:nvPr>
        </p:nvSpPr>
        <p:spPr>
          <a:xfrm>
            <a:off x="457200" y="1600200"/>
            <a:ext cx="8351658" cy="4525963"/>
          </a:xfrm>
        </p:spPr>
        <p:txBody>
          <a:bodyPr/>
          <a:lstStyle/>
          <a:p>
            <a:pPr>
              <a:buFont typeface="Arial" panose="020B0604020202020204" pitchFamily="34" charset="0"/>
              <a:buChar char="•"/>
            </a:pPr>
            <a:r>
              <a:rPr kumimoji="1" lang="ja-JP" altLang="en-US" dirty="0" smtClean="0"/>
              <a:t>プログラムの未知のフェイズ</a:t>
            </a:r>
            <a:r>
              <a:rPr lang="ja-JP" altLang="en-US" dirty="0" smtClean="0"/>
              <a:t>の発生を検出できるか実験</a:t>
            </a:r>
            <a:endParaRPr kumimoji="1" lang="en-US" altLang="ja-JP" dirty="0" smtClean="0"/>
          </a:p>
          <a:p>
            <a:pPr lvl="1">
              <a:buFont typeface="Wingdings" panose="05000000000000000000" pitchFamily="2" charset="2"/>
              <a:buChar char="Ø"/>
            </a:pPr>
            <a:r>
              <a:rPr kumimoji="1" lang="ja-JP" altLang="en-US" dirty="0" smtClean="0"/>
              <a:t>対象：</a:t>
            </a:r>
            <a:r>
              <a:rPr kumimoji="1" lang="en-US" altLang="ja-JP" dirty="0" smtClean="0"/>
              <a:t>2D</a:t>
            </a:r>
            <a:r>
              <a:rPr kumimoji="1" lang="ja-JP" altLang="en-US" dirty="0" smtClean="0"/>
              <a:t>アクションゲーム</a:t>
            </a:r>
            <a:endParaRPr kumimoji="1" lang="en-US" altLang="ja-JP" dirty="0" smtClean="0"/>
          </a:p>
          <a:p>
            <a:pPr lvl="2">
              <a:buFont typeface="Wingdings" panose="05000000000000000000" pitchFamily="2" charset="2"/>
              <a:buChar char="ü"/>
            </a:pPr>
            <a:r>
              <a:rPr kumimoji="1" lang="ja-JP" altLang="en-US" dirty="0" smtClean="0"/>
              <a:t>効果音を出す処理の際，数秒間フリーズ</a:t>
            </a:r>
            <a:endParaRPr kumimoji="1" lang="en-US" altLang="ja-JP" dirty="0" smtClean="0"/>
          </a:p>
          <a:p>
            <a:pPr lvl="1">
              <a:buFont typeface="Wingdings" panose="05000000000000000000" pitchFamily="2" charset="2"/>
              <a:buChar char="Ø"/>
            </a:pPr>
            <a:r>
              <a:rPr lang="ja-JP" altLang="en-US" dirty="0" smtClean="0"/>
              <a:t>フリーズしなかったプレイデータを既知の</a:t>
            </a:r>
            <a:r>
              <a:rPr lang="en-US" altLang="ja-JP" dirty="0" smtClean="0"/>
              <a:t/>
            </a:r>
            <a:br>
              <a:rPr lang="en-US" altLang="ja-JP" dirty="0" smtClean="0"/>
            </a:br>
            <a:r>
              <a:rPr lang="ja-JP" altLang="en-US" dirty="0" smtClean="0"/>
              <a:t>ベクトルデータとして収集</a:t>
            </a:r>
            <a:endParaRPr kumimoji="1" lang="en-US" altLang="ja-JP" dirty="0" smtClean="0"/>
          </a:p>
          <a:p>
            <a:pPr marL="457200" lvl="1" indent="0">
              <a:buClr>
                <a:schemeClr val="tx1"/>
              </a:buClr>
              <a:buNone/>
            </a:pPr>
            <a:endParaRPr lang="en-US" altLang="ja-JP" dirty="0" smtClean="0">
              <a:solidFill>
                <a:srgbClr val="0000FF"/>
              </a:solidFill>
            </a:endParaRPr>
          </a:p>
          <a:p>
            <a:pPr marL="457200" lvl="1" indent="0">
              <a:buClr>
                <a:schemeClr val="tx1"/>
              </a:buClr>
              <a:buNone/>
            </a:pPr>
            <a:endParaRPr kumimoji="1" lang="ja-JP" altLang="en-US" dirty="0">
              <a:solidFill>
                <a:srgbClr val="0000FF"/>
              </a:solidFill>
            </a:endParaRPr>
          </a:p>
        </p:txBody>
      </p:sp>
      <p:sp>
        <p:nvSpPr>
          <p:cNvPr id="4" name="スライド番号プレースホルダー 3"/>
          <p:cNvSpPr>
            <a:spLocks noGrp="1"/>
          </p:cNvSpPr>
          <p:nvPr>
            <p:ph type="sldNum" sz="quarter" idx="12"/>
          </p:nvPr>
        </p:nvSpPr>
        <p:spPr/>
        <p:txBody>
          <a:bodyPr/>
          <a:lstStyle/>
          <a:p>
            <a:fld id="{BA4B9AC8-E9EB-4612-B68B-621D0A3BC930}" type="slidenum">
              <a:rPr lang="ja-JP" altLang="en-US" smtClean="0"/>
              <a:pPr/>
              <a:t>11</a:t>
            </a:fld>
            <a:endParaRPr lang="ja-JP" altLang="en-US" dirty="0"/>
          </a:p>
        </p:txBody>
      </p:sp>
      <p:pic>
        <p:nvPicPr>
          <p:cNvPr id="21" name="図 20"/>
          <p:cNvPicPr>
            <a:picLocks noChangeAspect="1"/>
          </p:cNvPicPr>
          <p:nvPr/>
        </p:nvPicPr>
        <p:blipFill>
          <a:blip r:embed="rId3"/>
          <a:stretch>
            <a:fillRect/>
          </a:stretch>
        </p:blipFill>
        <p:spPr>
          <a:xfrm>
            <a:off x="7093990" y="2289351"/>
            <a:ext cx="1851638" cy="1462638"/>
          </a:xfrm>
          <a:prstGeom prst="rect">
            <a:avLst/>
          </a:prstGeom>
        </p:spPr>
      </p:pic>
      <p:sp>
        <p:nvSpPr>
          <p:cNvPr id="7" name="テキスト ボックス 6"/>
          <p:cNvSpPr txBox="1"/>
          <p:nvPr/>
        </p:nvSpPr>
        <p:spPr>
          <a:xfrm>
            <a:off x="1356380" y="4079499"/>
            <a:ext cx="6404317" cy="461665"/>
          </a:xfrm>
          <a:prstGeom prst="rect">
            <a:avLst/>
          </a:prstGeom>
          <a:noFill/>
        </p:spPr>
        <p:txBody>
          <a:bodyPr wrap="none" rtlCol="0">
            <a:spAutoFit/>
          </a:bodyPr>
          <a:lstStyle/>
          <a:p>
            <a:r>
              <a:rPr kumimoji="1" lang="ja-JP" altLang="en-US" sz="2400" dirty="0" smtClean="0">
                <a:solidFill>
                  <a:srgbClr val="FF0000"/>
                </a:solidFill>
              </a:rPr>
              <a:t>フリーズ時</a:t>
            </a:r>
            <a:r>
              <a:rPr lang="ja-JP" altLang="en-US" sz="2400" dirty="0" smtClean="0">
                <a:solidFill>
                  <a:srgbClr val="FF0000"/>
                </a:solidFill>
              </a:rPr>
              <a:t>のフェイズを</a:t>
            </a:r>
            <a:r>
              <a:rPr lang="ja-JP" altLang="en-US" sz="2400" dirty="0">
                <a:solidFill>
                  <a:srgbClr val="FF0000"/>
                </a:solidFill>
              </a:rPr>
              <a:t>未知</a:t>
            </a:r>
            <a:r>
              <a:rPr lang="ja-JP" altLang="en-US" sz="2400" dirty="0" smtClean="0">
                <a:solidFill>
                  <a:srgbClr val="FF0000"/>
                </a:solidFill>
              </a:rPr>
              <a:t>なフェイズとして検出</a:t>
            </a:r>
            <a:endParaRPr kumimoji="1" lang="ja-JP" altLang="en-US" sz="2400" dirty="0">
              <a:solidFill>
                <a:srgbClr val="FF0000"/>
              </a:solidFill>
            </a:endParaRPr>
          </a:p>
        </p:txBody>
      </p:sp>
    </p:spTree>
    <p:extLst>
      <p:ext uri="{BB962C8B-B14F-4D97-AF65-F5344CB8AC3E}">
        <p14:creationId xmlns:p14="http://schemas.microsoft.com/office/powerpoint/2010/main" val="232781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ログ取得量の動的制御</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 typeface="Arial" panose="020B0604020202020204" pitchFamily="34" charset="0"/>
              <a:buChar char="•"/>
            </a:pPr>
            <a:r>
              <a:rPr lang="ja-JP" altLang="en-US" dirty="0"/>
              <a:t>未知</a:t>
            </a:r>
            <a:r>
              <a:rPr lang="ja-JP" altLang="en-US" dirty="0" smtClean="0"/>
              <a:t>のフェイズ</a:t>
            </a:r>
            <a:r>
              <a:rPr lang="ja-JP" altLang="en-US" dirty="0"/>
              <a:t>を検出→ログ取得量を増やす</a:t>
            </a:r>
            <a:endParaRPr lang="en-US" altLang="ja-JP" dirty="0"/>
          </a:p>
          <a:p>
            <a:pPr marL="342900" lvl="1" indent="-342900">
              <a:buFont typeface="Arial" panose="020B0604020202020204" pitchFamily="34" charset="0"/>
              <a:buChar char="•"/>
            </a:pPr>
            <a:r>
              <a:rPr lang="ja-JP" altLang="en-US" dirty="0"/>
              <a:t>既知</a:t>
            </a:r>
            <a:r>
              <a:rPr lang="ja-JP" altLang="en-US" dirty="0" smtClean="0"/>
              <a:t>のフェイズに移行→</a:t>
            </a:r>
            <a:r>
              <a:rPr lang="ja-JP" altLang="en-US" dirty="0"/>
              <a:t>ログ取得量</a:t>
            </a:r>
            <a:r>
              <a:rPr lang="ja-JP" altLang="en-US" dirty="0" smtClean="0"/>
              <a:t>を</a:t>
            </a:r>
            <a:r>
              <a:rPr lang="ja-JP" altLang="en-US" dirty="0"/>
              <a:t>元</a:t>
            </a:r>
            <a:r>
              <a:rPr lang="ja-JP" altLang="en-US" dirty="0" smtClean="0"/>
              <a:t>に戻す</a:t>
            </a:r>
            <a:endParaRPr lang="en-US" altLang="ja-JP" dirty="0" smtClean="0"/>
          </a:p>
          <a:p>
            <a:pPr marL="742950" lvl="2" indent="-342900">
              <a:buFont typeface="Wingdings" panose="05000000000000000000" pitchFamily="2" charset="2"/>
              <a:buChar char="ü"/>
            </a:pPr>
            <a:r>
              <a:rPr lang="ja-JP" altLang="en-US" dirty="0" smtClean="0"/>
              <a:t>フェイズ検出</a:t>
            </a:r>
            <a:r>
              <a:rPr lang="ja-JP" altLang="en-US" dirty="0"/>
              <a:t>手法によりフェイズ</a:t>
            </a:r>
            <a:r>
              <a:rPr lang="ja-JP" altLang="en-US" dirty="0" smtClean="0"/>
              <a:t>の既知・未知を</a:t>
            </a:r>
            <a:r>
              <a:rPr lang="ja-JP" altLang="en-US" dirty="0"/>
              <a:t>判定</a:t>
            </a:r>
            <a:endParaRPr lang="en-US" altLang="ja-JP" dirty="0"/>
          </a:p>
          <a:p>
            <a:pPr marL="400050" lvl="2" indent="0">
              <a:buNone/>
            </a:pPr>
            <a:endParaRPr lang="en-US" altLang="ja-JP" dirty="0" smtClean="0"/>
          </a:p>
          <a:p>
            <a:pPr marL="0" lvl="1" indent="0">
              <a:buNone/>
            </a:pPr>
            <a:endParaRPr lang="en-US" altLang="ja-JP" dirty="0"/>
          </a:p>
          <a:p>
            <a:pPr>
              <a:buFont typeface="Arial" panose="020B0604020202020204" pitchFamily="34" charset="0"/>
              <a:buChar char="•"/>
            </a:pPr>
            <a:endParaRPr kumimoji="1" lang="ja-JP" altLang="en-US" dirty="0"/>
          </a:p>
        </p:txBody>
      </p:sp>
      <p:sp>
        <p:nvSpPr>
          <p:cNvPr id="4" name="スライド番号プレースホルダー 3"/>
          <p:cNvSpPr>
            <a:spLocks noGrp="1"/>
          </p:cNvSpPr>
          <p:nvPr>
            <p:ph type="sldNum" sz="quarter" idx="12"/>
          </p:nvPr>
        </p:nvSpPr>
        <p:spPr/>
        <p:txBody>
          <a:bodyPr/>
          <a:lstStyle/>
          <a:p>
            <a:fld id="{BA4B9AC8-E9EB-4612-B68B-621D0A3BC930}" type="slidenum">
              <a:rPr lang="ja-JP" altLang="en-US" smtClean="0"/>
              <a:pPr/>
              <a:t>12</a:t>
            </a:fld>
            <a:endParaRPr lang="ja-JP" altLang="en-US" dirty="0"/>
          </a:p>
        </p:txBody>
      </p:sp>
      <p:sp>
        <p:nvSpPr>
          <p:cNvPr id="47" name="テキスト ボックス 46"/>
          <p:cNvSpPr txBox="1"/>
          <p:nvPr/>
        </p:nvSpPr>
        <p:spPr>
          <a:xfrm>
            <a:off x="6925407" y="4139748"/>
            <a:ext cx="1047083" cy="523220"/>
          </a:xfrm>
          <a:prstGeom prst="rect">
            <a:avLst/>
          </a:prstGeom>
          <a:noFill/>
          <a:ln w="38100">
            <a:noFill/>
          </a:ln>
        </p:spPr>
        <p:txBody>
          <a:bodyPr wrap="none" rtlCol="0">
            <a:spAutoFit/>
          </a:bodyPr>
          <a:lstStyle/>
          <a:p>
            <a:pPr algn="ctr"/>
            <a:r>
              <a:rPr kumimoji="1" lang="ja-JP" altLang="en-US" sz="1400" dirty="0" smtClean="0"/>
              <a:t>通常の</a:t>
            </a:r>
            <a:endParaRPr kumimoji="1" lang="en-US" altLang="ja-JP" sz="1400" dirty="0" smtClean="0"/>
          </a:p>
          <a:p>
            <a:pPr algn="ctr"/>
            <a:r>
              <a:rPr kumimoji="1" lang="ja-JP" altLang="en-US" sz="1400" dirty="0" smtClean="0"/>
              <a:t>ログ</a:t>
            </a:r>
            <a:r>
              <a:rPr lang="ja-JP" altLang="en-US" sz="1400" dirty="0" smtClean="0"/>
              <a:t>取得量</a:t>
            </a:r>
            <a:endParaRPr kumimoji="1" lang="ja-JP" altLang="en-US" sz="1400" dirty="0"/>
          </a:p>
        </p:txBody>
      </p:sp>
      <p:grpSp>
        <p:nvGrpSpPr>
          <p:cNvPr id="59" name="グループ化 58"/>
          <p:cNvGrpSpPr/>
          <p:nvPr/>
        </p:nvGrpSpPr>
        <p:grpSpPr>
          <a:xfrm>
            <a:off x="2819724" y="4066619"/>
            <a:ext cx="483631" cy="632086"/>
            <a:chOff x="2001601" y="988879"/>
            <a:chExt cx="1270229" cy="1501933"/>
          </a:xfrm>
        </p:grpSpPr>
        <p:sp>
          <p:nvSpPr>
            <p:cNvPr id="60" name="正方形/長方形 59"/>
            <p:cNvSpPr/>
            <p:nvPr/>
          </p:nvSpPr>
          <p:spPr>
            <a:xfrm>
              <a:off x="2001601" y="988879"/>
              <a:ext cx="1270229" cy="150193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p:cNvCxnSpPr/>
            <p:nvPr/>
          </p:nvCxnSpPr>
          <p:spPr>
            <a:xfrm>
              <a:off x="2165314" y="1162645"/>
              <a:ext cx="9599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165314" y="1315045"/>
              <a:ext cx="9599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5" name="直線矢印コネクタ 64"/>
          <p:cNvCxnSpPr/>
          <p:nvPr/>
        </p:nvCxnSpPr>
        <p:spPr>
          <a:xfrm>
            <a:off x="1501220" y="5315203"/>
            <a:ext cx="7544736" cy="3121"/>
          </a:xfrm>
          <a:prstGeom prst="straightConnector1">
            <a:avLst/>
          </a:prstGeom>
          <a:ln w="762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0" y="5133658"/>
            <a:ext cx="1417375" cy="369332"/>
          </a:xfrm>
          <a:prstGeom prst="rect">
            <a:avLst/>
          </a:prstGeom>
          <a:noFill/>
          <a:ln>
            <a:noFill/>
          </a:ln>
        </p:spPr>
        <p:txBody>
          <a:bodyPr wrap="none" rtlCol="0">
            <a:spAutoFit/>
          </a:bodyPr>
          <a:lstStyle/>
          <a:p>
            <a:pPr algn="ctr"/>
            <a:r>
              <a:rPr lang="ja-JP" altLang="en-US" dirty="0" smtClean="0"/>
              <a:t>フェイズ</a:t>
            </a:r>
            <a:r>
              <a:rPr lang="ja-JP" altLang="en-US" dirty="0"/>
              <a:t>検出</a:t>
            </a:r>
            <a:endParaRPr lang="en-US" altLang="ja-JP" dirty="0" smtClean="0"/>
          </a:p>
        </p:txBody>
      </p:sp>
      <p:sp>
        <p:nvSpPr>
          <p:cNvPr id="67" name="テキスト ボックス 66"/>
          <p:cNvSpPr txBox="1"/>
          <p:nvPr/>
        </p:nvSpPr>
        <p:spPr>
          <a:xfrm>
            <a:off x="0" y="4278218"/>
            <a:ext cx="1293944" cy="369332"/>
          </a:xfrm>
          <a:prstGeom prst="rect">
            <a:avLst/>
          </a:prstGeom>
          <a:noFill/>
          <a:ln>
            <a:noFill/>
          </a:ln>
        </p:spPr>
        <p:txBody>
          <a:bodyPr wrap="none" rtlCol="0">
            <a:spAutoFit/>
          </a:bodyPr>
          <a:lstStyle/>
          <a:p>
            <a:pPr algn="ctr"/>
            <a:r>
              <a:rPr lang="ja-JP" altLang="en-US" dirty="0" smtClean="0"/>
              <a:t>ログ取得量</a:t>
            </a:r>
            <a:endParaRPr lang="en-US" altLang="ja-JP" dirty="0" smtClean="0"/>
          </a:p>
        </p:txBody>
      </p:sp>
      <p:sp>
        <p:nvSpPr>
          <p:cNvPr id="68" name="テキスト ボックス 67"/>
          <p:cNvSpPr txBox="1"/>
          <p:nvPr/>
        </p:nvSpPr>
        <p:spPr>
          <a:xfrm>
            <a:off x="2431963" y="5819761"/>
            <a:ext cx="3291475" cy="519351"/>
          </a:xfrm>
          <a:prstGeom prst="wedgeEllipseCallout">
            <a:avLst>
              <a:gd name="adj1" fmla="val 2081"/>
              <a:gd name="adj2" fmla="val -74582"/>
            </a:avLst>
          </a:prstGeom>
          <a:noFill/>
          <a:ln>
            <a:solidFill>
              <a:schemeClr val="tx1"/>
            </a:solidFill>
          </a:ln>
        </p:spPr>
        <p:txBody>
          <a:bodyPr wrap="none" rtlCol="0">
            <a:spAutoFit/>
          </a:bodyPr>
          <a:lstStyle/>
          <a:p>
            <a:r>
              <a:rPr lang="ja-JP" altLang="en-US" dirty="0"/>
              <a:t>未知</a:t>
            </a:r>
            <a:r>
              <a:rPr lang="ja-JP" altLang="en-US" dirty="0" smtClean="0"/>
              <a:t>のフェイズ検出！</a:t>
            </a:r>
            <a:endParaRPr kumimoji="1" lang="ja-JP" altLang="en-US" dirty="0"/>
          </a:p>
        </p:txBody>
      </p:sp>
      <p:sp>
        <p:nvSpPr>
          <p:cNvPr id="69" name="テキスト ボックス 68"/>
          <p:cNvSpPr txBox="1"/>
          <p:nvPr/>
        </p:nvSpPr>
        <p:spPr>
          <a:xfrm>
            <a:off x="3771335" y="4146853"/>
            <a:ext cx="2058577" cy="523220"/>
          </a:xfrm>
          <a:prstGeom prst="rect">
            <a:avLst/>
          </a:prstGeom>
          <a:noFill/>
          <a:ln w="38100">
            <a:noFill/>
          </a:ln>
        </p:spPr>
        <p:txBody>
          <a:bodyPr wrap="none" rtlCol="0">
            <a:spAutoFit/>
          </a:bodyPr>
          <a:lstStyle/>
          <a:p>
            <a:pPr algn="ctr"/>
            <a:r>
              <a:rPr lang="ja-JP" altLang="en-US" sz="1400" dirty="0"/>
              <a:t>詳細</a:t>
            </a:r>
            <a:r>
              <a:rPr lang="ja-JP" altLang="en-US" sz="1400" dirty="0" smtClean="0"/>
              <a:t>なロギングのための</a:t>
            </a:r>
            <a:endParaRPr lang="en-US" altLang="ja-JP" sz="1400" dirty="0"/>
          </a:p>
          <a:p>
            <a:pPr algn="ctr"/>
            <a:r>
              <a:rPr kumimoji="1" lang="ja-JP" altLang="en-US" sz="1400" dirty="0" smtClean="0"/>
              <a:t>ログ</a:t>
            </a:r>
            <a:r>
              <a:rPr lang="ja-JP" altLang="en-US" sz="1400" dirty="0" smtClean="0"/>
              <a:t>取得量</a:t>
            </a:r>
            <a:endParaRPr kumimoji="1" lang="ja-JP" altLang="en-US" sz="1400" dirty="0"/>
          </a:p>
        </p:txBody>
      </p:sp>
      <p:sp>
        <p:nvSpPr>
          <p:cNvPr id="70" name="テキスト ボックス 69"/>
          <p:cNvSpPr txBox="1"/>
          <p:nvPr/>
        </p:nvSpPr>
        <p:spPr>
          <a:xfrm>
            <a:off x="5762359" y="5817722"/>
            <a:ext cx="3381641" cy="519351"/>
          </a:xfrm>
          <a:prstGeom prst="wedgeEllipseCallout">
            <a:avLst>
              <a:gd name="adj1" fmla="val -8720"/>
              <a:gd name="adj2" fmla="val -72389"/>
            </a:avLst>
          </a:prstGeom>
          <a:noFill/>
          <a:ln>
            <a:solidFill>
              <a:schemeClr val="tx1"/>
            </a:solidFill>
          </a:ln>
        </p:spPr>
        <p:txBody>
          <a:bodyPr wrap="none" rtlCol="0">
            <a:spAutoFit/>
          </a:bodyPr>
          <a:lstStyle/>
          <a:p>
            <a:r>
              <a:rPr lang="ja-JP" altLang="en-US" dirty="0"/>
              <a:t>既知</a:t>
            </a:r>
            <a:r>
              <a:rPr lang="ja-JP" altLang="en-US" dirty="0" smtClean="0"/>
              <a:t>のフェイズに移行</a:t>
            </a:r>
            <a:endParaRPr kumimoji="1" lang="ja-JP" altLang="en-US" dirty="0"/>
          </a:p>
        </p:txBody>
      </p:sp>
      <p:grpSp>
        <p:nvGrpSpPr>
          <p:cNvPr id="71" name="グループ化 70"/>
          <p:cNvGrpSpPr/>
          <p:nvPr/>
        </p:nvGrpSpPr>
        <p:grpSpPr>
          <a:xfrm>
            <a:off x="5892058" y="4081587"/>
            <a:ext cx="482480" cy="600976"/>
            <a:chOff x="7661140" y="2879055"/>
            <a:chExt cx="1270229" cy="1501933"/>
          </a:xfrm>
        </p:grpSpPr>
        <p:sp>
          <p:nvSpPr>
            <p:cNvPr id="72" name="正方形/長方形 71"/>
            <p:cNvSpPr/>
            <p:nvPr/>
          </p:nvSpPr>
          <p:spPr>
            <a:xfrm>
              <a:off x="7661140" y="2879055"/>
              <a:ext cx="1270229" cy="150193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直線コネクタ 72"/>
            <p:cNvCxnSpPr/>
            <p:nvPr/>
          </p:nvCxnSpPr>
          <p:spPr>
            <a:xfrm>
              <a:off x="7835193" y="3036273"/>
              <a:ext cx="9599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7835193" y="3188673"/>
              <a:ext cx="9599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7835193" y="3341073"/>
              <a:ext cx="9599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7835193" y="3493473"/>
              <a:ext cx="9599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7835193" y="3645873"/>
              <a:ext cx="9599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7835193" y="3798273"/>
              <a:ext cx="9599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7835193" y="3950673"/>
              <a:ext cx="9599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7835193" y="4103073"/>
              <a:ext cx="9599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1" name="グループ化 80"/>
          <p:cNvGrpSpPr/>
          <p:nvPr/>
        </p:nvGrpSpPr>
        <p:grpSpPr>
          <a:xfrm>
            <a:off x="1768806" y="5080957"/>
            <a:ext cx="6838002" cy="619307"/>
            <a:chOff x="1768806" y="4692014"/>
            <a:chExt cx="6838002" cy="468490"/>
          </a:xfrm>
        </p:grpSpPr>
        <p:cxnSp>
          <p:nvCxnSpPr>
            <p:cNvPr id="82" name="直線コネクタ 81"/>
            <p:cNvCxnSpPr/>
            <p:nvPr/>
          </p:nvCxnSpPr>
          <p:spPr>
            <a:xfrm>
              <a:off x="4782329" y="4692014"/>
              <a:ext cx="0" cy="468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3652773" y="4692014"/>
              <a:ext cx="0" cy="468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6744216" y="4692014"/>
              <a:ext cx="0" cy="468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5790055" y="4692014"/>
              <a:ext cx="0" cy="468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2712858" y="4692014"/>
              <a:ext cx="0" cy="468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1768806" y="4692014"/>
              <a:ext cx="0" cy="468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7701373" y="4692014"/>
              <a:ext cx="0" cy="468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8606808" y="4692014"/>
              <a:ext cx="0" cy="468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0" name="テキスト ボックス 89"/>
          <p:cNvSpPr txBox="1"/>
          <p:nvPr/>
        </p:nvSpPr>
        <p:spPr>
          <a:xfrm>
            <a:off x="1726790" y="5368000"/>
            <a:ext cx="1056700" cy="338554"/>
          </a:xfrm>
          <a:prstGeom prst="rect">
            <a:avLst/>
          </a:prstGeom>
          <a:noFill/>
        </p:spPr>
        <p:txBody>
          <a:bodyPr wrap="none" rtlCol="0">
            <a:spAutoFit/>
          </a:bodyPr>
          <a:lstStyle/>
          <a:p>
            <a:r>
              <a:rPr kumimoji="1" lang="ja-JP" altLang="en-US" sz="1600" b="1" dirty="0" smtClean="0"/>
              <a:t>フェイズ</a:t>
            </a:r>
            <a:r>
              <a:rPr kumimoji="1" lang="en-US" altLang="ja-JP" sz="1600" b="1" dirty="0" smtClean="0"/>
              <a:t>:3</a:t>
            </a:r>
            <a:endParaRPr kumimoji="1" lang="ja-JP" altLang="en-US" sz="1600" b="1" dirty="0"/>
          </a:p>
        </p:txBody>
      </p:sp>
      <p:sp>
        <p:nvSpPr>
          <p:cNvPr id="111" name="右矢印 110"/>
          <p:cNvSpPr/>
          <p:nvPr/>
        </p:nvSpPr>
        <p:spPr>
          <a:xfrm>
            <a:off x="1497510" y="3610063"/>
            <a:ext cx="2124713" cy="1534902"/>
          </a:xfrm>
          <a:prstGeom prst="rightArrow">
            <a:avLst>
              <a:gd name="adj1" fmla="val 50000"/>
              <a:gd name="adj2" fmla="val 17223"/>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右矢印 111"/>
          <p:cNvSpPr/>
          <p:nvPr/>
        </p:nvSpPr>
        <p:spPr>
          <a:xfrm>
            <a:off x="3702358" y="3610063"/>
            <a:ext cx="2971136" cy="1523595"/>
          </a:xfrm>
          <a:prstGeom prst="rightArrow">
            <a:avLst>
              <a:gd name="adj1" fmla="val 50000"/>
              <a:gd name="adj2" fmla="val 17223"/>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右矢印 112"/>
          <p:cNvSpPr/>
          <p:nvPr/>
        </p:nvSpPr>
        <p:spPr>
          <a:xfrm>
            <a:off x="6797781" y="3630642"/>
            <a:ext cx="2248175" cy="1534902"/>
          </a:xfrm>
          <a:prstGeom prst="rightArrow">
            <a:avLst>
              <a:gd name="adj1" fmla="val 50000"/>
              <a:gd name="adj2" fmla="val 17223"/>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テキスト ボックス 113"/>
          <p:cNvSpPr txBox="1"/>
          <p:nvPr/>
        </p:nvSpPr>
        <p:spPr>
          <a:xfrm>
            <a:off x="1659994" y="4120465"/>
            <a:ext cx="1047083" cy="523220"/>
          </a:xfrm>
          <a:prstGeom prst="rect">
            <a:avLst/>
          </a:prstGeom>
          <a:noFill/>
          <a:ln w="38100">
            <a:noFill/>
          </a:ln>
        </p:spPr>
        <p:txBody>
          <a:bodyPr wrap="none" rtlCol="0">
            <a:spAutoFit/>
          </a:bodyPr>
          <a:lstStyle/>
          <a:p>
            <a:pPr algn="ctr"/>
            <a:r>
              <a:rPr kumimoji="1" lang="ja-JP" altLang="en-US" sz="1400" dirty="0" smtClean="0"/>
              <a:t>通常の</a:t>
            </a:r>
            <a:endParaRPr kumimoji="1" lang="en-US" altLang="ja-JP" sz="1400" dirty="0" smtClean="0"/>
          </a:p>
          <a:p>
            <a:pPr algn="ctr"/>
            <a:r>
              <a:rPr kumimoji="1" lang="ja-JP" altLang="en-US" sz="1400" dirty="0" smtClean="0"/>
              <a:t>ログ</a:t>
            </a:r>
            <a:r>
              <a:rPr lang="ja-JP" altLang="en-US" sz="1400" dirty="0" smtClean="0"/>
              <a:t>取得量</a:t>
            </a:r>
            <a:endParaRPr kumimoji="1" lang="ja-JP" altLang="en-US" sz="1400" dirty="0"/>
          </a:p>
        </p:txBody>
      </p:sp>
      <p:grpSp>
        <p:nvGrpSpPr>
          <p:cNvPr id="115" name="グループ化 114"/>
          <p:cNvGrpSpPr/>
          <p:nvPr/>
        </p:nvGrpSpPr>
        <p:grpSpPr>
          <a:xfrm>
            <a:off x="8081471" y="4066619"/>
            <a:ext cx="483631" cy="632086"/>
            <a:chOff x="2001601" y="988879"/>
            <a:chExt cx="1270229" cy="1501933"/>
          </a:xfrm>
        </p:grpSpPr>
        <p:sp>
          <p:nvSpPr>
            <p:cNvPr id="116" name="正方形/長方形 115"/>
            <p:cNvSpPr/>
            <p:nvPr/>
          </p:nvSpPr>
          <p:spPr>
            <a:xfrm>
              <a:off x="2001601" y="988879"/>
              <a:ext cx="1270229" cy="150193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7" name="直線コネクタ 116"/>
            <p:cNvCxnSpPr/>
            <p:nvPr/>
          </p:nvCxnSpPr>
          <p:spPr>
            <a:xfrm>
              <a:off x="2165314" y="1162645"/>
              <a:ext cx="9599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2165314" y="1315045"/>
              <a:ext cx="9599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9" name="テキスト ボックス 118"/>
          <p:cNvSpPr txBox="1"/>
          <p:nvPr/>
        </p:nvSpPr>
        <p:spPr>
          <a:xfrm>
            <a:off x="3230163" y="2950154"/>
            <a:ext cx="1082348" cy="523220"/>
          </a:xfrm>
          <a:prstGeom prst="wedgeRectCallout">
            <a:avLst>
              <a:gd name="adj1" fmla="val -15417"/>
              <a:gd name="adj2" fmla="val 123391"/>
            </a:avLst>
          </a:prstGeom>
          <a:noFill/>
          <a:ln>
            <a:solidFill>
              <a:schemeClr val="tx1"/>
            </a:solidFill>
            <a:prstDash val="dash"/>
          </a:ln>
        </p:spPr>
        <p:txBody>
          <a:bodyPr wrap="none" rtlCol="0">
            <a:spAutoFit/>
          </a:bodyPr>
          <a:lstStyle/>
          <a:p>
            <a:pPr algn="ctr"/>
            <a:r>
              <a:rPr lang="ja-JP" altLang="en-US" sz="1400" dirty="0" smtClean="0"/>
              <a:t>ログ取得量</a:t>
            </a:r>
            <a:endParaRPr kumimoji="1" lang="en-US" altLang="ja-JP" sz="1400" dirty="0" smtClean="0"/>
          </a:p>
          <a:p>
            <a:pPr algn="ctr"/>
            <a:r>
              <a:rPr kumimoji="1" lang="ja-JP" altLang="en-US" sz="1400" dirty="0" smtClean="0"/>
              <a:t>切り替え</a:t>
            </a:r>
            <a:endParaRPr kumimoji="1" lang="ja-JP" altLang="en-US" sz="1400" dirty="0"/>
          </a:p>
        </p:txBody>
      </p:sp>
      <p:sp>
        <p:nvSpPr>
          <p:cNvPr id="120" name="テキスト ボックス 119"/>
          <p:cNvSpPr txBox="1"/>
          <p:nvPr/>
        </p:nvSpPr>
        <p:spPr>
          <a:xfrm>
            <a:off x="6320743" y="2950154"/>
            <a:ext cx="1082348" cy="523220"/>
          </a:xfrm>
          <a:prstGeom prst="wedgeRectCallout">
            <a:avLst>
              <a:gd name="adj1" fmla="val -15417"/>
              <a:gd name="adj2" fmla="val 123391"/>
            </a:avLst>
          </a:prstGeom>
          <a:noFill/>
          <a:ln>
            <a:solidFill>
              <a:schemeClr val="tx1"/>
            </a:solidFill>
            <a:prstDash val="dash"/>
          </a:ln>
        </p:spPr>
        <p:txBody>
          <a:bodyPr wrap="none" rtlCol="0">
            <a:spAutoFit/>
          </a:bodyPr>
          <a:lstStyle/>
          <a:p>
            <a:pPr algn="ctr"/>
            <a:r>
              <a:rPr lang="ja-JP" altLang="en-US" sz="1400" dirty="0" smtClean="0"/>
              <a:t>ログ取得量</a:t>
            </a:r>
            <a:endParaRPr kumimoji="1" lang="en-US" altLang="ja-JP" sz="1400" dirty="0" smtClean="0"/>
          </a:p>
          <a:p>
            <a:pPr algn="ctr"/>
            <a:r>
              <a:rPr kumimoji="1" lang="ja-JP" altLang="en-US" sz="1400" dirty="0" smtClean="0"/>
              <a:t>切り替え</a:t>
            </a:r>
            <a:endParaRPr kumimoji="1" lang="ja-JP" altLang="en-US" sz="1400" dirty="0"/>
          </a:p>
        </p:txBody>
      </p:sp>
      <p:sp>
        <p:nvSpPr>
          <p:cNvPr id="52" name="テキスト ボックス 51"/>
          <p:cNvSpPr txBox="1"/>
          <p:nvPr/>
        </p:nvSpPr>
        <p:spPr>
          <a:xfrm>
            <a:off x="2689756" y="5368000"/>
            <a:ext cx="1056700" cy="338554"/>
          </a:xfrm>
          <a:prstGeom prst="rect">
            <a:avLst/>
          </a:prstGeom>
          <a:noFill/>
        </p:spPr>
        <p:txBody>
          <a:bodyPr wrap="none" rtlCol="0">
            <a:spAutoFit/>
          </a:bodyPr>
          <a:lstStyle/>
          <a:p>
            <a:r>
              <a:rPr kumimoji="1" lang="ja-JP" altLang="en-US" sz="1600" b="1" dirty="0" smtClean="0"/>
              <a:t>フェイズ</a:t>
            </a:r>
            <a:r>
              <a:rPr kumimoji="1" lang="en-US" altLang="ja-JP" sz="1600" b="1" dirty="0" smtClean="0"/>
              <a:t>:3</a:t>
            </a:r>
            <a:endParaRPr kumimoji="1" lang="ja-JP" altLang="en-US" sz="1600" b="1" dirty="0"/>
          </a:p>
        </p:txBody>
      </p:sp>
      <p:sp>
        <p:nvSpPr>
          <p:cNvPr id="53" name="テキスト ボックス 52"/>
          <p:cNvSpPr txBox="1"/>
          <p:nvPr/>
        </p:nvSpPr>
        <p:spPr>
          <a:xfrm>
            <a:off x="7632062" y="5368000"/>
            <a:ext cx="1056700" cy="338554"/>
          </a:xfrm>
          <a:prstGeom prst="rect">
            <a:avLst/>
          </a:prstGeom>
          <a:noFill/>
        </p:spPr>
        <p:txBody>
          <a:bodyPr wrap="none" rtlCol="0">
            <a:spAutoFit/>
          </a:bodyPr>
          <a:lstStyle/>
          <a:p>
            <a:r>
              <a:rPr kumimoji="1" lang="ja-JP" altLang="en-US" sz="1600" b="1" dirty="0" smtClean="0"/>
              <a:t>フェイズ</a:t>
            </a:r>
            <a:r>
              <a:rPr kumimoji="1" lang="en-US" altLang="ja-JP" sz="1600" b="1" dirty="0" smtClean="0"/>
              <a:t>:5</a:t>
            </a:r>
            <a:endParaRPr kumimoji="1" lang="ja-JP" altLang="en-US" sz="1600" b="1" dirty="0"/>
          </a:p>
        </p:txBody>
      </p:sp>
      <p:sp>
        <p:nvSpPr>
          <p:cNvPr id="54" name="テキスト ボックス 53"/>
          <p:cNvSpPr txBox="1"/>
          <p:nvPr/>
        </p:nvSpPr>
        <p:spPr>
          <a:xfrm>
            <a:off x="6695490" y="5368000"/>
            <a:ext cx="1056700" cy="338554"/>
          </a:xfrm>
          <a:prstGeom prst="rect">
            <a:avLst/>
          </a:prstGeom>
          <a:noFill/>
        </p:spPr>
        <p:txBody>
          <a:bodyPr wrap="none" rtlCol="0">
            <a:spAutoFit/>
          </a:bodyPr>
          <a:lstStyle/>
          <a:p>
            <a:r>
              <a:rPr kumimoji="1" lang="ja-JP" altLang="en-US" sz="1600" b="1" dirty="0" smtClean="0"/>
              <a:t>フェイズ</a:t>
            </a:r>
            <a:r>
              <a:rPr kumimoji="1" lang="en-US" altLang="ja-JP" sz="1600" b="1" dirty="0" smtClean="0"/>
              <a:t>:4</a:t>
            </a:r>
            <a:endParaRPr kumimoji="1" lang="ja-JP" altLang="en-US" sz="1600" b="1" dirty="0"/>
          </a:p>
        </p:txBody>
      </p:sp>
      <p:sp>
        <p:nvSpPr>
          <p:cNvPr id="55" name="テキスト ボックス 54"/>
          <p:cNvSpPr txBox="1"/>
          <p:nvPr/>
        </p:nvSpPr>
        <p:spPr>
          <a:xfrm>
            <a:off x="3710893" y="5368000"/>
            <a:ext cx="1079142" cy="338554"/>
          </a:xfrm>
          <a:prstGeom prst="rect">
            <a:avLst/>
          </a:prstGeom>
          <a:noFill/>
        </p:spPr>
        <p:txBody>
          <a:bodyPr wrap="none" rtlCol="0">
            <a:spAutoFit/>
          </a:bodyPr>
          <a:lstStyle/>
          <a:p>
            <a:r>
              <a:rPr lang="ja-JP" altLang="en-US" sz="1600" b="1" dirty="0" smtClean="0">
                <a:solidFill>
                  <a:srgbClr val="FF0000"/>
                </a:solidFill>
              </a:rPr>
              <a:t>フェイズ</a:t>
            </a:r>
            <a:r>
              <a:rPr lang="en-US" altLang="ja-JP" sz="1600" b="1" dirty="0" smtClean="0">
                <a:solidFill>
                  <a:srgbClr val="FF0000"/>
                </a:solidFill>
              </a:rPr>
              <a:t>:X</a:t>
            </a:r>
            <a:endParaRPr kumimoji="1" lang="ja-JP" altLang="en-US" sz="1600" b="1" dirty="0">
              <a:solidFill>
                <a:srgbClr val="FF0000"/>
              </a:solidFill>
            </a:endParaRPr>
          </a:p>
        </p:txBody>
      </p:sp>
      <p:sp>
        <p:nvSpPr>
          <p:cNvPr id="56" name="テキスト ボックス 55"/>
          <p:cNvSpPr txBox="1"/>
          <p:nvPr/>
        </p:nvSpPr>
        <p:spPr>
          <a:xfrm>
            <a:off x="4799254" y="5368000"/>
            <a:ext cx="1079142" cy="338554"/>
          </a:xfrm>
          <a:prstGeom prst="rect">
            <a:avLst/>
          </a:prstGeom>
          <a:noFill/>
        </p:spPr>
        <p:txBody>
          <a:bodyPr wrap="none" rtlCol="0">
            <a:spAutoFit/>
          </a:bodyPr>
          <a:lstStyle/>
          <a:p>
            <a:r>
              <a:rPr lang="ja-JP" altLang="en-US" sz="1600" b="1" dirty="0" smtClean="0">
                <a:solidFill>
                  <a:srgbClr val="FF0000"/>
                </a:solidFill>
              </a:rPr>
              <a:t>フェイズ</a:t>
            </a:r>
            <a:r>
              <a:rPr lang="en-US" altLang="ja-JP" sz="1600" b="1" dirty="0" smtClean="0">
                <a:solidFill>
                  <a:srgbClr val="FF0000"/>
                </a:solidFill>
              </a:rPr>
              <a:t>:Y</a:t>
            </a:r>
            <a:endParaRPr kumimoji="1" lang="ja-JP" altLang="en-US" sz="1600" b="1" dirty="0">
              <a:solidFill>
                <a:srgbClr val="FF0000"/>
              </a:solidFill>
            </a:endParaRPr>
          </a:p>
        </p:txBody>
      </p:sp>
      <p:sp>
        <p:nvSpPr>
          <p:cNvPr id="57" name="テキスト ボックス 56"/>
          <p:cNvSpPr txBox="1"/>
          <p:nvPr/>
        </p:nvSpPr>
        <p:spPr>
          <a:xfrm>
            <a:off x="5751810" y="5368000"/>
            <a:ext cx="1067921" cy="338554"/>
          </a:xfrm>
          <a:prstGeom prst="rect">
            <a:avLst/>
          </a:prstGeom>
          <a:noFill/>
        </p:spPr>
        <p:txBody>
          <a:bodyPr wrap="none" rtlCol="0">
            <a:spAutoFit/>
          </a:bodyPr>
          <a:lstStyle/>
          <a:p>
            <a:r>
              <a:rPr lang="ja-JP" altLang="en-US" sz="1600" b="1" dirty="0" smtClean="0">
                <a:solidFill>
                  <a:srgbClr val="FF0000"/>
                </a:solidFill>
              </a:rPr>
              <a:t>フェイズ</a:t>
            </a:r>
            <a:r>
              <a:rPr lang="en-US" altLang="ja-JP" sz="1600" b="1" dirty="0" smtClean="0">
                <a:solidFill>
                  <a:srgbClr val="FF0000"/>
                </a:solidFill>
              </a:rPr>
              <a:t>:Z</a:t>
            </a:r>
            <a:endParaRPr kumimoji="1" lang="ja-JP" altLang="en-US" sz="1600" b="1" dirty="0">
              <a:solidFill>
                <a:srgbClr val="FF0000"/>
              </a:solidFill>
            </a:endParaRPr>
          </a:p>
        </p:txBody>
      </p:sp>
    </p:spTree>
    <p:extLst>
      <p:ext uri="{BB962C8B-B14F-4D97-AF65-F5344CB8AC3E}">
        <p14:creationId xmlns:p14="http://schemas.microsoft.com/office/powerpoint/2010/main" val="3784631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実装</a:t>
            </a:r>
            <a:r>
              <a:rPr kumimoji="1" lang="en-US" altLang="ja-JP" dirty="0" smtClean="0"/>
              <a:t>:</a:t>
            </a:r>
            <a:r>
              <a:rPr kumimoji="1" lang="ja-JP" altLang="en-US" dirty="0" smtClean="0"/>
              <a:t>ログ取得量の制御</a:t>
            </a:r>
            <a:r>
              <a:rPr lang="ja-JP" altLang="en-US" dirty="0"/>
              <a:t>法</a:t>
            </a:r>
            <a:endParaRPr kumimoji="1" lang="ja-JP" altLang="en-US" dirty="0"/>
          </a:p>
        </p:txBody>
      </p:sp>
      <p:sp>
        <p:nvSpPr>
          <p:cNvPr id="3" name="コンテンツ プレースホルダー 2"/>
          <p:cNvSpPr>
            <a:spLocks noGrp="1"/>
          </p:cNvSpPr>
          <p:nvPr>
            <p:ph idx="1"/>
          </p:nvPr>
        </p:nvSpPr>
        <p:spPr>
          <a:xfrm>
            <a:off x="457199" y="1600200"/>
            <a:ext cx="8560503" cy="4525963"/>
          </a:xfrm>
        </p:spPr>
        <p:txBody>
          <a:bodyPr/>
          <a:lstStyle/>
          <a:p>
            <a:pPr>
              <a:buClr>
                <a:schemeClr val="tx1"/>
              </a:buClr>
              <a:buFont typeface="Arial" panose="020B0604020202020204" pitchFamily="34" charset="0"/>
              <a:buChar char="•"/>
            </a:pPr>
            <a:r>
              <a:rPr lang="en-US" altLang="ja-JP" dirty="0" smtClean="0"/>
              <a:t>Log4j</a:t>
            </a:r>
            <a:r>
              <a:rPr lang="ja-JP" altLang="en-US" dirty="0" smtClean="0"/>
              <a:t>のログ出力レベルを動的に変更</a:t>
            </a:r>
            <a:endParaRPr lang="en-US" altLang="ja-JP" dirty="0" smtClean="0"/>
          </a:p>
          <a:p>
            <a:pPr lvl="1">
              <a:buFont typeface="Wingdings" panose="05000000000000000000" pitchFamily="2" charset="2"/>
              <a:buChar char="Ø"/>
            </a:pPr>
            <a:r>
              <a:rPr lang="ja-JP" altLang="en-US" dirty="0" smtClean="0"/>
              <a:t>例：既知フェイズ</a:t>
            </a:r>
            <a:r>
              <a:rPr lang="en-US" altLang="ja-JP" i="1" dirty="0" smtClean="0">
                <a:solidFill>
                  <a:srgbClr val="92D050"/>
                </a:solidFill>
              </a:rPr>
              <a:t>INFO </a:t>
            </a:r>
            <a:r>
              <a:rPr lang="ja-JP" altLang="en-US" dirty="0" smtClean="0"/>
              <a:t>レベル</a:t>
            </a:r>
            <a:r>
              <a:rPr lang="ja-JP" altLang="en-US" dirty="0" smtClean="0">
                <a:solidFill>
                  <a:srgbClr val="FF0000"/>
                </a:solidFill>
              </a:rPr>
              <a:t>　　</a:t>
            </a:r>
            <a:r>
              <a:rPr lang="ja-JP" altLang="en-US" dirty="0" smtClean="0"/>
              <a:t>未知フェイズ</a:t>
            </a:r>
            <a:r>
              <a:rPr lang="en-US" altLang="ja-JP" i="1" dirty="0" smtClean="0">
                <a:solidFill>
                  <a:srgbClr val="00B0F0"/>
                </a:solidFill>
              </a:rPr>
              <a:t>TRACE </a:t>
            </a:r>
            <a:r>
              <a:rPr lang="ja-JP" altLang="en-US" dirty="0" smtClean="0"/>
              <a:t>レベル</a:t>
            </a:r>
            <a:endParaRPr lang="en-US" altLang="ja-JP" dirty="0" smtClean="0"/>
          </a:p>
        </p:txBody>
      </p:sp>
      <p:sp>
        <p:nvSpPr>
          <p:cNvPr id="4" name="スライド番号プレースホルダー 3"/>
          <p:cNvSpPr>
            <a:spLocks noGrp="1"/>
          </p:cNvSpPr>
          <p:nvPr>
            <p:ph type="sldNum" sz="quarter" idx="12"/>
          </p:nvPr>
        </p:nvSpPr>
        <p:spPr/>
        <p:txBody>
          <a:bodyPr/>
          <a:lstStyle/>
          <a:p>
            <a:fld id="{BA4B9AC8-E9EB-4612-B68B-621D0A3BC930}" type="slidenum">
              <a:rPr lang="ja-JP" altLang="en-US" smtClean="0"/>
              <a:pPr/>
              <a:t>13</a:t>
            </a:fld>
            <a:endParaRPr lang="ja-JP" altLang="en-US" dirty="0"/>
          </a:p>
        </p:txBody>
      </p:sp>
      <p:grpSp>
        <p:nvGrpSpPr>
          <p:cNvPr id="9" name="グループ化 8"/>
          <p:cNvGrpSpPr/>
          <p:nvPr/>
        </p:nvGrpSpPr>
        <p:grpSpPr>
          <a:xfrm>
            <a:off x="4942303" y="2212056"/>
            <a:ext cx="324988" cy="169639"/>
            <a:chOff x="4209772" y="3020414"/>
            <a:chExt cx="324988" cy="169639"/>
          </a:xfrm>
        </p:grpSpPr>
        <p:cxnSp>
          <p:nvCxnSpPr>
            <p:cNvPr id="7" name="直線矢印コネクタ 6"/>
            <p:cNvCxnSpPr/>
            <p:nvPr/>
          </p:nvCxnSpPr>
          <p:spPr>
            <a:xfrm>
              <a:off x="4209772" y="3020414"/>
              <a:ext cx="32498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a:off x="4209772" y="3190053"/>
              <a:ext cx="32498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正方形/長方形 9"/>
          <p:cNvSpPr/>
          <p:nvPr/>
        </p:nvSpPr>
        <p:spPr>
          <a:xfrm>
            <a:off x="1311905" y="2728744"/>
            <a:ext cx="1729498" cy="20191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504235" y="2778384"/>
            <a:ext cx="1346844" cy="307777"/>
          </a:xfrm>
          <a:prstGeom prst="rect">
            <a:avLst/>
          </a:prstGeom>
          <a:noFill/>
        </p:spPr>
        <p:txBody>
          <a:bodyPr wrap="none" rtlCol="0">
            <a:spAutoFit/>
          </a:bodyPr>
          <a:lstStyle/>
          <a:p>
            <a:r>
              <a:rPr lang="ja-JP" altLang="en-US" sz="1400" dirty="0" smtClean="0"/>
              <a:t>対象プログラム</a:t>
            </a:r>
            <a:endParaRPr kumimoji="1" lang="ja-JP" altLang="en-US" sz="1400" dirty="0"/>
          </a:p>
        </p:txBody>
      </p:sp>
      <p:sp>
        <p:nvSpPr>
          <p:cNvPr id="63" name="正方形/長方形 62"/>
          <p:cNvSpPr/>
          <p:nvPr/>
        </p:nvSpPr>
        <p:spPr>
          <a:xfrm>
            <a:off x="6081857" y="2889417"/>
            <a:ext cx="1357118" cy="1659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6092131" y="2951469"/>
            <a:ext cx="1346844" cy="307777"/>
          </a:xfrm>
          <a:prstGeom prst="rect">
            <a:avLst/>
          </a:prstGeom>
          <a:noFill/>
        </p:spPr>
        <p:txBody>
          <a:bodyPr wrap="none" rtlCol="0">
            <a:spAutoFit/>
          </a:bodyPr>
          <a:lstStyle/>
          <a:p>
            <a:r>
              <a:rPr lang="ja-JP" altLang="en-US" sz="1400" dirty="0"/>
              <a:t>監視</a:t>
            </a:r>
            <a:r>
              <a:rPr lang="ja-JP" altLang="en-US" sz="1400" dirty="0" smtClean="0"/>
              <a:t>プログラム</a:t>
            </a:r>
            <a:endParaRPr kumimoji="1" lang="ja-JP" altLang="en-US" sz="1400" dirty="0"/>
          </a:p>
        </p:txBody>
      </p:sp>
      <p:cxnSp>
        <p:nvCxnSpPr>
          <p:cNvPr id="16" name="直線矢印コネクタ 15"/>
          <p:cNvCxnSpPr/>
          <p:nvPr/>
        </p:nvCxnSpPr>
        <p:spPr>
          <a:xfrm>
            <a:off x="3176112" y="3332828"/>
            <a:ext cx="284433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3285864" y="4400705"/>
            <a:ext cx="263941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6107466" y="3507861"/>
            <a:ext cx="1305900" cy="374571"/>
          </a:xfrm>
          <a:prstGeom prst="roundRect">
            <a:avLst/>
          </a:prstGeom>
          <a:noFill/>
          <a:ln>
            <a:solidFill>
              <a:schemeClr val="tx1"/>
            </a:solidFill>
          </a:ln>
        </p:spPr>
        <p:txBody>
          <a:bodyPr wrap="none" rtlCol="0">
            <a:spAutoFit/>
          </a:bodyPr>
          <a:lstStyle/>
          <a:p>
            <a:r>
              <a:rPr kumimoji="1" lang="ja-JP" altLang="en-US" sz="1600" dirty="0" smtClean="0"/>
              <a:t>フェイズ検出</a:t>
            </a:r>
            <a:endParaRPr kumimoji="1" lang="ja-JP" altLang="en-US" sz="1600" dirty="0"/>
          </a:p>
        </p:txBody>
      </p:sp>
      <p:sp>
        <p:nvSpPr>
          <p:cNvPr id="20" name="テキスト ボックス 19"/>
          <p:cNvSpPr txBox="1"/>
          <p:nvPr/>
        </p:nvSpPr>
        <p:spPr>
          <a:xfrm>
            <a:off x="3415739" y="2938463"/>
            <a:ext cx="2486578" cy="369332"/>
          </a:xfrm>
          <a:prstGeom prst="rect">
            <a:avLst/>
          </a:prstGeom>
          <a:noFill/>
        </p:spPr>
        <p:txBody>
          <a:bodyPr wrap="none" rtlCol="0">
            <a:spAutoFit/>
          </a:bodyPr>
          <a:lstStyle/>
          <a:p>
            <a:r>
              <a:rPr lang="ja-JP" altLang="en-US" dirty="0" smtClean="0"/>
              <a:t>メソッド実行時間の情報</a:t>
            </a:r>
            <a:endParaRPr kumimoji="1" lang="ja-JP" altLang="en-US" dirty="0"/>
          </a:p>
        </p:txBody>
      </p:sp>
      <p:sp>
        <p:nvSpPr>
          <p:cNvPr id="74" name="テキスト ボックス 73"/>
          <p:cNvSpPr txBox="1"/>
          <p:nvPr/>
        </p:nvSpPr>
        <p:spPr>
          <a:xfrm>
            <a:off x="3617481" y="4483012"/>
            <a:ext cx="1984839" cy="369332"/>
          </a:xfrm>
          <a:prstGeom prst="rect">
            <a:avLst/>
          </a:prstGeom>
          <a:noFill/>
        </p:spPr>
        <p:txBody>
          <a:bodyPr wrap="none" rtlCol="0">
            <a:spAutoFit/>
          </a:bodyPr>
          <a:lstStyle/>
          <a:p>
            <a:r>
              <a:rPr kumimoji="1" lang="ja-JP" altLang="en-US" dirty="0" smtClean="0"/>
              <a:t>出力レベルの変更</a:t>
            </a:r>
            <a:endParaRPr kumimoji="1" lang="ja-JP" altLang="en-US" dirty="0"/>
          </a:p>
        </p:txBody>
      </p:sp>
      <p:sp useBgFill="1">
        <p:nvSpPr>
          <p:cNvPr id="93" name="テキスト ボックス 92"/>
          <p:cNvSpPr txBox="1"/>
          <p:nvPr/>
        </p:nvSpPr>
        <p:spPr>
          <a:xfrm>
            <a:off x="1781572" y="3932198"/>
            <a:ext cx="1394540" cy="587693"/>
          </a:xfrm>
          <a:prstGeom prst="snip2DiagRect">
            <a:avLst/>
          </a:prstGeom>
          <a:ln>
            <a:solidFill>
              <a:schemeClr val="tx1"/>
            </a:solidFill>
          </a:ln>
        </p:spPr>
        <p:txBody>
          <a:bodyPr wrap="none" rtlCol="0">
            <a:spAutoFit/>
          </a:bodyPr>
          <a:lstStyle/>
          <a:p>
            <a:r>
              <a:rPr lang="ja-JP" altLang="en-US" sz="1400" dirty="0" smtClean="0"/>
              <a:t>出力レベル</a:t>
            </a:r>
            <a:endParaRPr lang="en-US" altLang="ja-JP" sz="1400" dirty="0" smtClean="0"/>
          </a:p>
          <a:p>
            <a:r>
              <a:rPr kumimoji="1" lang="en-US" altLang="ja-JP" sz="1200" dirty="0" smtClean="0">
                <a:solidFill>
                  <a:srgbClr val="92D050"/>
                </a:solidFill>
              </a:rPr>
              <a:t>INFO</a:t>
            </a:r>
            <a:r>
              <a:rPr kumimoji="1" lang="en-US" altLang="ja-JP" sz="1200" dirty="0" smtClean="0"/>
              <a:t> or </a:t>
            </a:r>
            <a:r>
              <a:rPr kumimoji="1" lang="en-US" altLang="ja-JP" sz="1200" dirty="0" smtClean="0">
                <a:solidFill>
                  <a:srgbClr val="00B0F0"/>
                </a:solidFill>
              </a:rPr>
              <a:t>TRACE</a:t>
            </a:r>
            <a:endParaRPr kumimoji="1" lang="ja-JP" altLang="en-US" sz="1200" dirty="0">
              <a:solidFill>
                <a:srgbClr val="00B0F0"/>
              </a:solidFill>
            </a:endParaRPr>
          </a:p>
        </p:txBody>
      </p:sp>
      <p:sp useBgFill="1">
        <p:nvSpPr>
          <p:cNvPr id="92" name="テキスト ボックス 91"/>
          <p:cNvSpPr txBox="1"/>
          <p:nvPr/>
        </p:nvSpPr>
        <p:spPr>
          <a:xfrm>
            <a:off x="1591334" y="3628502"/>
            <a:ext cx="717917" cy="374571"/>
          </a:xfrm>
          <a:prstGeom prst="roundRect">
            <a:avLst/>
          </a:prstGeom>
          <a:ln>
            <a:solidFill>
              <a:schemeClr val="tx1"/>
            </a:solidFill>
          </a:ln>
        </p:spPr>
        <p:txBody>
          <a:bodyPr wrap="none" rtlCol="0">
            <a:spAutoFit/>
          </a:bodyPr>
          <a:lstStyle/>
          <a:p>
            <a:r>
              <a:rPr lang="en-US" altLang="ja-JP" sz="1600" dirty="0" smtClean="0"/>
              <a:t>Log4j</a:t>
            </a:r>
            <a:endParaRPr kumimoji="1" lang="ja-JP" altLang="en-US" sz="1600" dirty="0"/>
          </a:p>
        </p:txBody>
      </p:sp>
    </p:spTree>
    <p:extLst>
      <p:ext uri="{BB962C8B-B14F-4D97-AF65-F5344CB8AC3E}">
        <p14:creationId xmlns:p14="http://schemas.microsoft.com/office/powerpoint/2010/main" val="3741867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a:buClr>
                <a:schemeClr val="tx1"/>
              </a:buClr>
              <a:buFont typeface="Arial" panose="020B0604020202020204" pitchFamily="34" charset="0"/>
              <a:buChar char="•"/>
            </a:pPr>
            <a:r>
              <a:rPr lang="ja-JP" altLang="en-US" dirty="0" smtClean="0"/>
              <a:t>同じ未知フェイズが</a:t>
            </a:r>
            <a:r>
              <a:rPr lang="en-US" altLang="ja-JP" dirty="0" smtClean="0"/>
              <a:t>2</a:t>
            </a:r>
            <a:r>
              <a:rPr lang="ja-JP" altLang="en-US" dirty="0" smtClean="0"/>
              <a:t>区間連続した場合，既知のベクトルデータに追加</a:t>
            </a:r>
            <a:endParaRPr lang="en-US" altLang="ja-JP" dirty="0" smtClean="0"/>
          </a:p>
          <a:p>
            <a:pPr lvl="1">
              <a:buClr>
                <a:schemeClr val="tx1"/>
              </a:buClr>
              <a:buFont typeface="Wingdings" panose="05000000000000000000" pitchFamily="2" charset="2"/>
              <a:buChar char="ü"/>
            </a:pPr>
            <a:r>
              <a:rPr lang="ja-JP" altLang="en-US" dirty="0" smtClean="0"/>
              <a:t>ログ取得量の削減</a:t>
            </a:r>
            <a:endParaRPr lang="en-US" altLang="ja-JP" dirty="0" smtClean="0"/>
          </a:p>
        </p:txBody>
      </p:sp>
      <p:sp>
        <p:nvSpPr>
          <p:cNvPr id="2" name="タイトル 1"/>
          <p:cNvSpPr>
            <a:spLocks noGrp="1"/>
          </p:cNvSpPr>
          <p:nvPr>
            <p:ph type="title"/>
          </p:nvPr>
        </p:nvSpPr>
        <p:spPr/>
        <p:txBody>
          <a:bodyPr/>
          <a:lstStyle/>
          <a:p>
            <a:r>
              <a:rPr lang="ja-JP" altLang="en-US" dirty="0" smtClean="0"/>
              <a:t>新しいフェイズの学習</a:t>
            </a:r>
            <a:endParaRPr kumimoji="1" lang="ja-JP" altLang="en-US" dirty="0"/>
          </a:p>
        </p:txBody>
      </p:sp>
      <p:sp>
        <p:nvSpPr>
          <p:cNvPr id="4" name="スライド番号プレースホルダー 3"/>
          <p:cNvSpPr>
            <a:spLocks noGrp="1"/>
          </p:cNvSpPr>
          <p:nvPr>
            <p:ph type="sldNum" sz="quarter" idx="12"/>
          </p:nvPr>
        </p:nvSpPr>
        <p:spPr/>
        <p:txBody>
          <a:bodyPr/>
          <a:lstStyle/>
          <a:p>
            <a:fld id="{BA4B9AC8-E9EB-4612-B68B-621D0A3BC930}" type="slidenum">
              <a:rPr lang="ja-JP" altLang="en-US" smtClean="0"/>
              <a:pPr/>
              <a:t>14</a:t>
            </a:fld>
            <a:endParaRPr lang="ja-JP" altLang="en-US" dirty="0"/>
          </a:p>
        </p:txBody>
      </p:sp>
      <p:cxnSp>
        <p:nvCxnSpPr>
          <p:cNvPr id="21" name="直線矢印コネクタ 20"/>
          <p:cNvCxnSpPr/>
          <p:nvPr/>
        </p:nvCxnSpPr>
        <p:spPr>
          <a:xfrm>
            <a:off x="1501220" y="4537216"/>
            <a:ext cx="7544736" cy="3121"/>
          </a:xfrm>
          <a:prstGeom prst="straightConnector1">
            <a:avLst/>
          </a:prstGeom>
          <a:ln w="762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0" y="4355671"/>
            <a:ext cx="1417375" cy="369332"/>
          </a:xfrm>
          <a:prstGeom prst="rect">
            <a:avLst/>
          </a:prstGeom>
          <a:noFill/>
          <a:ln>
            <a:noFill/>
          </a:ln>
        </p:spPr>
        <p:txBody>
          <a:bodyPr wrap="none" rtlCol="0">
            <a:spAutoFit/>
          </a:bodyPr>
          <a:lstStyle/>
          <a:p>
            <a:pPr algn="ctr"/>
            <a:r>
              <a:rPr lang="ja-JP" altLang="en-US" dirty="0" smtClean="0"/>
              <a:t>フェイズ</a:t>
            </a:r>
            <a:r>
              <a:rPr lang="ja-JP" altLang="en-US" dirty="0"/>
              <a:t>検出</a:t>
            </a:r>
            <a:endParaRPr lang="en-US" altLang="ja-JP" dirty="0" smtClean="0"/>
          </a:p>
        </p:txBody>
      </p:sp>
      <p:sp>
        <p:nvSpPr>
          <p:cNvPr id="23" name="テキスト ボックス 22"/>
          <p:cNvSpPr txBox="1"/>
          <p:nvPr/>
        </p:nvSpPr>
        <p:spPr>
          <a:xfrm>
            <a:off x="3104183" y="5206658"/>
            <a:ext cx="2317693" cy="908864"/>
          </a:xfrm>
          <a:prstGeom prst="wedgeEllipseCallout">
            <a:avLst>
              <a:gd name="adj1" fmla="val 2081"/>
              <a:gd name="adj2" fmla="val -74582"/>
            </a:avLst>
          </a:prstGeom>
          <a:noFill/>
          <a:ln>
            <a:solidFill>
              <a:schemeClr val="tx1"/>
            </a:solidFill>
          </a:ln>
        </p:spPr>
        <p:txBody>
          <a:bodyPr wrap="none" rtlCol="0">
            <a:spAutoFit/>
          </a:bodyPr>
          <a:lstStyle/>
          <a:p>
            <a:pPr algn="ctr"/>
            <a:r>
              <a:rPr lang="ja-JP" altLang="en-US" dirty="0"/>
              <a:t>未知</a:t>
            </a:r>
            <a:r>
              <a:rPr lang="ja-JP" altLang="en-US" dirty="0" smtClean="0"/>
              <a:t>のフェイズ</a:t>
            </a:r>
            <a:endParaRPr lang="en-US" altLang="ja-JP" dirty="0" smtClean="0"/>
          </a:p>
          <a:p>
            <a:pPr algn="ctr"/>
            <a:r>
              <a:rPr lang="ja-JP" altLang="en-US" dirty="0" smtClean="0"/>
              <a:t>として検出</a:t>
            </a:r>
            <a:endParaRPr kumimoji="1" lang="ja-JP" altLang="en-US" dirty="0"/>
          </a:p>
        </p:txBody>
      </p:sp>
      <p:sp>
        <p:nvSpPr>
          <p:cNvPr id="24" name="テキスト ボックス 23"/>
          <p:cNvSpPr txBox="1"/>
          <p:nvPr/>
        </p:nvSpPr>
        <p:spPr>
          <a:xfrm>
            <a:off x="5507179" y="5187380"/>
            <a:ext cx="2317693" cy="908864"/>
          </a:xfrm>
          <a:prstGeom prst="wedgeEllipseCallout">
            <a:avLst>
              <a:gd name="adj1" fmla="val -19401"/>
              <a:gd name="adj2" fmla="val -72945"/>
            </a:avLst>
          </a:prstGeom>
          <a:noFill/>
          <a:ln>
            <a:solidFill>
              <a:schemeClr val="tx1"/>
            </a:solidFill>
          </a:ln>
        </p:spPr>
        <p:txBody>
          <a:bodyPr wrap="none" rtlCol="0">
            <a:spAutoFit/>
          </a:bodyPr>
          <a:lstStyle/>
          <a:p>
            <a:pPr algn="ctr"/>
            <a:r>
              <a:rPr lang="ja-JP" altLang="en-US" dirty="0"/>
              <a:t>既知</a:t>
            </a:r>
            <a:r>
              <a:rPr lang="ja-JP" altLang="en-US" dirty="0" smtClean="0"/>
              <a:t>のフェイズ</a:t>
            </a:r>
            <a:endParaRPr lang="en-US" altLang="ja-JP" dirty="0" smtClean="0"/>
          </a:p>
          <a:p>
            <a:pPr algn="ctr"/>
            <a:r>
              <a:rPr lang="ja-JP" altLang="en-US" dirty="0" smtClean="0"/>
              <a:t>として判定</a:t>
            </a:r>
            <a:endParaRPr kumimoji="1" lang="ja-JP" altLang="en-US" dirty="0"/>
          </a:p>
        </p:txBody>
      </p:sp>
      <p:grpSp>
        <p:nvGrpSpPr>
          <p:cNvPr id="5" name="グループ化 4"/>
          <p:cNvGrpSpPr/>
          <p:nvPr/>
        </p:nvGrpSpPr>
        <p:grpSpPr>
          <a:xfrm>
            <a:off x="1748598" y="4302970"/>
            <a:ext cx="6838002" cy="619307"/>
            <a:chOff x="1748598" y="4302970"/>
            <a:chExt cx="6838002" cy="619307"/>
          </a:xfrm>
        </p:grpSpPr>
        <p:cxnSp>
          <p:nvCxnSpPr>
            <p:cNvPr id="26" name="直線コネクタ 25"/>
            <p:cNvCxnSpPr/>
            <p:nvPr/>
          </p:nvCxnSpPr>
          <p:spPr>
            <a:xfrm>
              <a:off x="4679169" y="4302970"/>
              <a:ext cx="0" cy="6193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3702312" y="4302970"/>
              <a:ext cx="0" cy="6193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6632883" y="4302970"/>
              <a:ext cx="0" cy="6193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5656026" y="4302970"/>
              <a:ext cx="0" cy="6193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725455" y="4302970"/>
              <a:ext cx="0" cy="6193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748598" y="4302970"/>
              <a:ext cx="0" cy="6193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7609740" y="4302970"/>
              <a:ext cx="0" cy="6193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8586600" y="4302970"/>
              <a:ext cx="0" cy="6193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テキスト ボックス 33"/>
          <p:cNvSpPr txBox="1"/>
          <p:nvPr/>
        </p:nvSpPr>
        <p:spPr>
          <a:xfrm>
            <a:off x="1711634" y="4579909"/>
            <a:ext cx="1056700" cy="338554"/>
          </a:xfrm>
          <a:prstGeom prst="rect">
            <a:avLst/>
          </a:prstGeom>
          <a:noFill/>
        </p:spPr>
        <p:txBody>
          <a:bodyPr wrap="none" rtlCol="0">
            <a:spAutoFit/>
          </a:bodyPr>
          <a:lstStyle/>
          <a:p>
            <a:r>
              <a:rPr kumimoji="1" lang="ja-JP" altLang="en-US" sz="1600" b="1" dirty="0" smtClean="0"/>
              <a:t>フェイズ</a:t>
            </a:r>
            <a:r>
              <a:rPr kumimoji="1" lang="en-US" altLang="ja-JP" sz="1600" b="1" dirty="0" smtClean="0"/>
              <a:t>:3</a:t>
            </a:r>
            <a:endParaRPr kumimoji="1" lang="ja-JP" altLang="en-US" sz="1600" b="1" dirty="0"/>
          </a:p>
        </p:txBody>
      </p:sp>
      <p:sp>
        <p:nvSpPr>
          <p:cNvPr id="35" name="テキスト ボックス 34"/>
          <p:cNvSpPr txBox="1"/>
          <p:nvPr/>
        </p:nvSpPr>
        <p:spPr>
          <a:xfrm>
            <a:off x="2682282" y="4579909"/>
            <a:ext cx="1079142" cy="338554"/>
          </a:xfrm>
          <a:prstGeom prst="rect">
            <a:avLst/>
          </a:prstGeom>
          <a:noFill/>
        </p:spPr>
        <p:txBody>
          <a:bodyPr wrap="none" rtlCol="0">
            <a:spAutoFit/>
          </a:bodyPr>
          <a:lstStyle/>
          <a:p>
            <a:r>
              <a:rPr lang="ja-JP" altLang="en-US" sz="1600" b="1" dirty="0"/>
              <a:t>フェイズ</a:t>
            </a:r>
            <a:r>
              <a:rPr lang="en-US" altLang="ja-JP" sz="1600" b="1" dirty="0"/>
              <a:t>:3</a:t>
            </a:r>
            <a:endParaRPr lang="ja-JP" altLang="en-US" sz="1600" b="1" dirty="0"/>
          </a:p>
        </p:txBody>
      </p:sp>
      <p:sp>
        <p:nvSpPr>
          <p:cNvPr id="36" name="テキスト ボックス 35"/>
          <p:cNvSpPr txBox="1"/>
          <p:nvPr/>
        </p:nvSpPr>
        <p:spPr>
          <a:xfrm>
            <a:off x="7586594" y="4579909"/>
            <a:ext cx="1056700" cy="338554"/>
          </a:xfrm>
          <a:prstGeom prst="rect">
            <a:avLst/>
          </a:prstGeom>
          <a:noFill/>
        </p:spPr>
        <p:txBody>
          <a:bodyPr wrap="none" rtlCol="0">
            <a:spAutoFit/>
          </a:bodyPr>
          <a:lstStyle/>
          <a:p>
            <a:r>
              <a:rPr kumimoji="1" lang="ja-JP" altLang="en-US" sz="1600" b="1" dirty="0" smtClean="0"/>
              <a:t>フェイズ</a:t>
            </a:r>
            <a:r>
              <a:rPr kumimoji="1" lang="en-US" altLang="ja-JP" sz="1600" b="1" dirty="0" smtClean="0"/>
              <a:t>:5</a:t>
            </a:r>
            <a:endParaRPr kumimoji="1" lang="ja-JP" altLang="en-US" sz="1600" b="1" dirty="0"/>
          </a:p>
        </p:txBody>
      </p:sp>
      <p:sp>
        <p:nvSpPr>
          <p:cNvPr id="37" name="テキスト ボックス 36"/>
          <p:cNvSpPr txBox="1"/>
          <p:nvPr/>
        </p:nvSpPr>
        <p:spPr>
          <a:xfrm>
            <a:off x="6600792" y="4579909"/>
            <a:ext cx="1056700" cy="338554"/>
          </a:xfrm>
          <a:prstGeom prst="rect">
            <a:avLst/>
          </a:prstGeom>
          <a:noFill/>
        </p:spPr>
        <p:txBody>
          <a:bodyPr wrap="none" rtlCol="0">
            <a:spAutoFit/>
          </a:bodyPr>
          <a:lstStyle/>
          <a:p>
            <a:r>
              <a:rPr lang="ja-JP" altLang="en-US" sz="1600" b="1" dirty="0"/>
              <a:t>フェイズ</a:t>
            </a:r>
            <a:r>
              <a:rPr lang="en-US" altLang="ja-JP" sz="1600" b="1" dirty="0" smtClean="0"/>
              <a:t>:4</a:t>
            </a:r>
            <a:endParaRPr lang="ja-JP" altLang="en-US" sz="1600" b="1" dirty="0"/>
          </a:p>
        </p:txBody>
      </p:sp>
      <p:sp>
        <p:nvSpPr>
          <p:cNvPr id="40" name="テキスト ボックス 39"/>
          <p:cNvSpPr txBox="1"/>
          <p:nvPr/>
        </p:nvSpPr>
        <p:spPr>
          <a:xfrm>
            <a:off x="5701432" y="4626076"/>
            <a:ext cx="894476" cy="246221"/>
          </a:xfrm>
          <a:prstGeom prst="rect">
            <a:avLst/>
          </a:prstGeom>
          <a:noFill/>
          <a:ln>
            <a:solidFill>
              <a:schemeClr val="tx1"/>
            </a:solidFill>
          </a:ln>
        </p:spPr>
        <p:txBody>
          <a:bodyPr wrap="none" lIns="0" tIns="0" rIns="0" bIns="0" rtlCol="0">
            <a:spAutoFit/>
          </a:bodyPr>
          <a:lstStyle/>
          <a:p>
            <a:r>
              <a:rPr lang="ja-JP" altLang="en-US" sz="1600" b="1" dirty="0"/>
              <a:t>フェイズ</a:t>
            </a:r>
            <a:r>
              <a:rPr lang="en-US" altLang="ja-JP" sz="1600" b="1" dirty="0" smtClean="0"/>
              <a:t>:X</a:t>
            </a:r>
            <a:endParaRPr lang="ja-JP" altLang="en-US" sz="1600" b="1" dirty="0"/>
          </a:p>
        </p:txBody>
      </p:sp>
      <p:sp>
        <p:nvSpPr>
          <p:cNvPr id="61" name="テキスト ボックス 60"/>
          <p:cNvSpPr txBox="1"/>
          <p:nvPr/>
        </p:nvSpPr>
        <p:spPr>
          <a:xfrm>
            <a:off x="4229369" y="2106506"/>
            <a:ext cx="2048959" cy="338554"/>
          </a:xfrm>
          <a:prstGeom prst="rect">
            <a:avLst/>
          </a:prstGeom>
          <a:noFill/>
        </p:spPr>
        <p:txBody>
          <a:bodyPr wrap="none" rtlCol="0">
            <a:spAutoFit/>
          </a:bodyPr>
          <a:lstStyle/>
          <a:p>
            <a:r>
              <a:rPr lang="ja-JP" altLang="en-US" sz="1600" dirty="0"/>
              <a:t>既知</a:t>
            </a:r>
            <a:r>
              <a:rPr kumimoji="1" lang="ja-JP" altLang="en-US" sz="1600" dirty="0" smtClean="0"/>
              <a:t>のベクトルデータ</a:t>
            </a:r>
            <a:endParaRPr kumimoji="1" lang="ja-JP" altLang="en-US" sz="1600" dirty="0"/>
          </a:p>
        </p:txBody>
      </p:sp>
      <p:grpSp>
        <p:nvGrpSpPr>
          <p:cNvPr id="62" name="グループ化 61"/>
          <p:cNvGrpSpPr/>
          <p:nvPr/>
        </p:nvGrpSpPr>
        <p:grpSpPr>
          <a:xfrm>
            <a:off x="4442326" y="2441246"/>
            <a:ext cx="1702509" cy="1686844"/>
            <a:chOff x="2616902" y="3796973"/>
            <a:chExt cx="2222851" cy="2426507"/>
          </a:xfrm>
        </p:grpSpPr>
        <p:grpSp>
          <p:nvGrpSpPr>
            <p:cNvPr id="64" name="グループ化 63"/>
            <p:cNvGrpSpPr/>
            <p:nvPr/>
          </p:nvGrpSpPr>
          <p:grpSpPr>
            <a:xfrm>
              <a:off x="2978859" y="3861368"/>
              <a:ext cx="1529266" cy="1937805"/>
              <a:chOff x="2978859" y="3861368"/>
              <a:chExt cx="1529266" cy="1937805"/>
            </a:xfrm>
          </p:grpSpPr>
          <p:grpSp>
            <p:nvGrpSpPr>
              <p:cNvPr id="66" name="グループ化 65"/>
              <p:cNvGrpSpPr/>
              <p:nvPr/>
            </p:nvGrpSpPr>
            <p:grpSpPr>
              <a:xfrm>
                <a:off x="2978859" y="4800223"/>
                <a:ext cx="1529266" cy="998950"/>
                <a:chOff x="5121743" y="3433048"/>
                <a:chExt cx="636536" cy="522936"/>
              </a:xfrm>
            </p:grpSpPr>
            <p:sp>
              <p:nvSpPr>
                <p:cNvPr id="70" name="テキスト ボックス 69"/>
                <p:cNvSpPr txBox="1"/>
                <p:nvPr/>
              </p:nvSpPr>
              <p:spPr>
                <a:xfrm>
                  <a:off x="5121743" y="3433048"/>
                  <a:ext cx="636536" cy="166433"/>
                </a:xfrm>
                <a:prstGeom prst="rect">
                  <a:avLst/>
                </a:prstGeom>
                <a:noFill/>
                <a:ln w="19050">
                  <a:solidFill>
                    <a:schemeClr val="tx1"/>
                  </a:solidFill>
                </a:ln>
              </p:spPr>
              <p:txBody>
                <a:bodyPr wrap="square" tIns="18000" bIns="18000" rtlCol="0">
                  <a:spAutoFit/>
                </a:bodyPr>
                <a:lstStyle/>
                <a:p>
                  <a:pPr algn="ctr"/>
                  <a:r>
                    <a:rPr lang="ja-JP" altLang="en-US" sz="1200" b="1" dirty="0" smtClean="0"/>
                    <a:t>ベクトル</a:t>
                  </a:r>
                  <a:r>
                    <a:rPr lang="en-US" altLang="ja-JP" sz="1200" b="1" dirty="0"/>
                    <a:t>3</a:t>
                  </a:r>
                  <a:endParaRPr kumimoji="1" lang="ja-JP" altLang="en-US" sz="1200" b="1" dirty="0"/>
                </a:p>
              </p:txBody>
            </p:sp>
            <p:sp>
              <p:nvSpPr>
                <p:cNvPr id="71" name="テキスト ボックス 70"/>
                <p:cNvSpPr txBox="1"/>
                <p:nvPr/>
              </p:nvSpPr>
              <p:spPr>
                <a:xfrm>
                  <a:off x="5121743" y="3611301"/>
                  <a:ext cx="636536" cy="166433"/>
                </a:xfrm>
                <a:prstGeom prst="rect">
                  <a:avLst/>
                </a:prstGeom>
                <a:noFill/>
                <a:ln w="19050">
                  <a:solidFill>
                    <a:schemeClr val="tx1"/>
                  </a:solidFill>
                </a:ln>
              </p:spPr>
              <p:txBody>
                <a:bodyPr wrap="square" tIns="18000" bIns="18000" rtlCol="0">
                  <a:spAutoFit/>
                </a:bodyPr>
                <a:lstStyle/>
                <a:p>
                  <a:pPr algn="ctr"/>
                  <a:r>
                    <a:rPr lang="ja-JP" altLang="en-US" sz="1200" b="1" dirty="0" smtClean="0"/>
                    <a:t>ベクトル</a:t>
                  </a:r>
                  <a:r>
                    <a:rPr lang="en-US" altLang="ja-JP" sz="1200" b="1" dirty="0"/>
                    <a:t>4</a:t>
                  </a:r>
                  <a:endParaRPr kumimoji="1" lang="ja-JP" altLang="en-US" sz="1200" b="1" dirty="0"/>
                </a:p>
              </p:txBody>
            </p:sp>
            <p:sp>
              <p:nvSpPr>
                <p:cNvPr id="72" name="テキスト ボックス 71"/>
                <p:cNvSpPr txBox="1"/>
                <p:nvPr/>
              </p:nvSpPr>
              <p:spPr>
                <a:xfrm>
                  <a:off x="5121743" y="3789551"/>
                  <a:ext cx="636536" cy="166433"/>
                </a:xfrm>
                <a:prstGeom prst="rect">
                  <a:avLst/>
                </a:prstGeom>
                <a:noFill/>
                <a:ln w="19050">
                  <a:solidFill>
                    <a:schemeClr val="tx1"/>
                  </a:solidFill>
                </a:ln>
              </p:spPr>
              <p:txBody>
                <a:bodyPr wrap="square" tIns="18000" bIns="18000" rtlCol="0">
                  <a:spAutoFit/>
                </a:bodyPr>
                <a:lstStyle/>
                <a:p>
                  <a:pPr algn="ctr"/>
                  <a:r>
                    <a:rPr lang="ja-JP" altLang="en-US" sz="1200" b="1" dirty="0" smtClean="0"/>
                    <a:t>ベクトル</a:t>
                  </a:r>
                  <a:r>
                    <a:rPr lang="en-US" altLang="ja-JP" sz="1200" b="1" dirty="0" smtClean="0"/>
                    <a:t>5</a:t>
                  </a:r>
                  <a:endParaRPr kumimoji="1" lang="ja-JP" altLang="en-US" sz="1200" b="1" dirty="0"/>
                </a:p>
              </p:txBody>
            </p:sp>
          </p:grpSp>
          <p:sp>
            <p:nvSpPr>
              <p:cNvPr id="67" name="テキスト ボックス 66"/>
              <p:cNvSpPr txBox="1"/>
              <p:nvPr/>
            </p:nvSpPr>
            <p:spPr>
              <a:xfrm>
                <a:off x="3637877" y="3861368"/>
                <a:ext cx="738664" cy="553998"/>
              </a:xfrm>
              <a:prstGeom prst="rect">
                <a:avLst/>
              </a:prstGeom>
              <a:noFill/>
            </p:spPr>
            <p:txBody>
              <a:bodyPr vert="eaVert" wrap="none" rtlCol="0">
                <a:spAutoFit/>
              </a:bodyPr>
              <a:lstStyle/>
              <a:p>
                <a:r>
                  <a:rPr kumimoji="1" lang="en-US" altLang="ja-JP" sz="3600" dirty="0" smtClean="0"/>
                  <a:t>…</a:t>
                </a:r>
                <a:endParaRPr kumimoji="1" lang="ja-JP" altLang="en-US" sz="3600" dirty="0"/>
              </a:p>
            </p:txBody>
          </p:sp>
        </p:grpSp>
        <p:sp>
          <p:nvSpPr>
            <p:cNvPr id="65" name="角丸四角形 64"/>
            <p:cNvSpPr/>
            <p:nvPr/>
          </p:nvSpPr>
          <p:spPr>
            <a:xfrm>
              <a:off x="2616902" y="3796973"/>
              <a:ext cx="2222851" cy="242650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3" name="テキスト ボックス 72"/>
          <p:cNvSpPr txBox="1"/>
          <p:nvPr/>
        </p:nvSpPr>
        <p:spPr>
          <a:xfrm>
            <a:off x="4719553" y="3854346"/>
            <a:ext cx="1171284" cy="221018"/>
          </a:xfrm>
          <a:prstGeom prst="rect">
            <a:avLst/>
          </a:prstGeom>
          <a:noFill/>
          <a:ln w="19050">
            <a:solidFill>
              <a:schemeClr val="tx1"/>
            </a:solidFill>
          </a:ln>
        </p:spPr>
        <p:txBody>
          <a:bodyPr wrap="square" tIns="18000" bIns="18000" rtlCol="0">
            <a:spAutoFit/>
          </a:bodyPr>
          <a:lstStyle/>
          <a:p>
            <a:pPr algn="ctr"/>
            <a:r>
              <a:rPr lang="ja-JP" altLang="en-US" sz="1200" b="1" dirty="0" smtClean="0"/>
              <a:t>ベクトル</a:t>
            </a:r>
            <a:r>
              <a:rPr lang="en-US" altLang="ja-JP" sz="1200" b="1" dirty="0" smtClean="0"/>
              <a:t>X</a:t>
            </a:r>
            <a:endParaRPr kumimoji="1" lang="ja-JP" altLang="en-US" sz="1200" b="1" dirty="0"/>
          </a:p>
        </p:txBody>
      </p:sp>
      <p:cxnSp>
        <p:nvCxnSpPr>
          <p:cNvPr id="6" name="直線矢印コネクタ 5"/>
          <p:cNvCxnSpPr/>
          <p:nvPr/>
        </p:nvCxnSpPr>
        <p:spPr>
          <a:xfrm>
            <a:off x="4399245" y="3971645"/>
            <a:ext cx="28704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a:off x="3845329" y="3802368"/>
            <a:ext cx="595035" cy="338554"/>
          </a:xfrm>
          <a:prstGeom prst="rect">
            <a:avLst/>
          </a:prstGeom>
          <a:noFill/>
        </p:spPr>
        <p:txBody>
          <a:bodyPr wrap="none" rtlCol="0">
            <a:spAutoFit/>
          </a:bodyPr>
          <a:lstStyle/>
          <a:p>
            <a:r>
              <a:rPr lang="ja-JP" altLang="en-US" sz="1600" dirty="0"/>
              <a:t>追加</a:t>
            </a:r>
            <a:endParaRPr kumimoji="1" lang="ja-JP" altLang="en-US" sz="1600" dirty="0"/>
          </a:p>
        </p:txBody>
      </p:sp>
      <p:sp>
        <p:nvSpPr>
          <p:cNvPr id="42" name="テキスト ボックス 41"/>
          <p:cNvSpPr txBox="1"/>
          <p:nvPr/>
        </p:nvSpPr>
        <p:spPr>
          <a:xfrm>
            <a:off x="4721240" y="4631128"/>
            <a:ext cx="894476" cy="246221"/>
          </a:xfrm>
          <a:prstGeom prst="rect">
            <a:avLst/>
          </a:prstGeom>
          <a:noFill/>
          <a:ln>
            <a:solidFill>
              <a:schemeClr val="tx1"/>
            </a:solidFill>
          </a:ln>
        </p:spPr>
        <p:txBody>
          <a:bodyPr wrap="none" lIns="0" tIns="0" rIns="0" bIns="0" rtlCol="0">
            <a:spAutoFit/>
          </a:bodyPr>
          <a:lstStyle/>
          <a:p>
            <a:r>
              <a:rPr lang="ja-JP" altLang="en-US" sz="1600" b="1" dirty="0">
                <a:solidFill>
                  <a:srgbClr val="FF0000"/>
                </a:solidFill>
              </a:rPr>
              <a:t>フェイズ</a:t>
            </a:r>
            <a:r>
              <a:rPr lang="en-US" altLang="ja-JP" sz="1600" b="1" dirty="0" smtClean="0">
                <a:solidFill>
                  <a:srgbClr val="FF0000"/>
                </a:solidFill>
              </a:rPr>
              <a:t>:X</a:t>
            </a:r>
            <a:endParaRPr lang="ja-JP" altLang="en-US" sz="1600" b="1" dirty="0">
              <a:solidFill>
                <a:srgbClr val="FF0000"/>
              </a:solidFill>
            </a:endParaRPr>
          </a:p>
        </p:txBody>
      </p:sp>
      <p:sp>
        <p:nvSpPr>
          <p:cNvPr id="43" name="テキスト ボックス 42"/>
          <p:cNvSpPr txBox="1"/>
          <p:nvPr/>
        </p:nvSpPr>
        <p:spPr>
          <a:xfrm>
            <a:off x="3741048" y="4626076"/>
            <a:ext cx="894476" cy="246221"/>
          </a:xfrm>
          <a:prstGeom prst="rect">
            <a:avLst/>
          </a:prstGeom>
          <a:noFill/>
          <a:ln>
            <a:solidFill>
              <a:schemeClr val="tx1"/>
            </a:solidFill>
          </a:ln>
        </p:spPr>
        <p:txBody>
          <a:bodyPr wrap="none" lIns="0" tIns="0" rIns="0" bIns="0" rtlCol="0">
            <a:spAutoFit/>
          </a:bodyPr>
          <a:lstStyle/>
          <a:p>
            <a:r>
              <a:rPr lang="ja-JP" altLang="en-US" sz="1600" b="1" dirty="0">
                <a:solidFill>
                  <a:srgbClr val="FF0000"/>
                </a:solidFill>
              </a:rPr>
              <a:t>フェイズ</a:t>
            </a:r>
            <a:r>
              <a:rPr lang="en-US" altLang="ja-JP" sz="1600" b="1" dirty="0" smtClean="0">
                <a:solidFill>
                  <a:srgbClr val="FF0000"/>
                </a:solidFill>
              </a:rPr>
              <a:t>:X</a:t>
            </a:r>
            <a:endParaRPr lang="ja-JP" altLang="en-US" sz="1600" b="1" dirty="0">
              <a:solidFill>
                <a:srgbClr val="FF0000"/>
              </a:solidFill>
            </a:endParaRPr>
          </a:p>
        </p:txBody>
      </p:sp>
    </p:spTree>
    <p:extLst>
      <p:ext uri="{BB962C8B-B14F-4D97-AF65-F5344CB8AC3E}">
        <p14:creationId xmlns:p14="http://schemas.microsoft.com/office/powerpoint/2010/main" val="2462453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a:t>
            </a:r>
            <a:endParaRPr kumimoji="1" lang="ja-JP" altLang="en-US" dirty="0"/>
          </a:p>
        </p:txBody>
      </p:sp>
      <p:sp>
        <p:nvSpPr>
          <p:cNvPr id="3" name="コンテンツ プレースホルダー 2"/>
          <p:cNvSpPr>
            <a:spLocks noGrp="1"/>
          </p:cNvSpPr>
          <p:nvPr>
            <p:ph idx="1"/>
          </p:nvPr>
        </p:nvSpPr>
        <p:spPr>
          <a:xfrm>
            <a:off x="457200" y="1600200"/>
            <a:ext cx="8560502" cy="4525963"/>
          </a:xfrm>
        </p:spPr>
        <p:txBody>
          <a:bodyPr/>
          <a:lstStyle/>
          <a:p>
            <a:pPr>
              <a:buFont typeface="Arial" panose="020B0604020202020204" pitchFamily="34" charset="0"/>
              <a:buChar char="•"/>
            </a:pPr>
            <a:r>
              <a:rPr kumimoji="1" lang="ja-JP" altLang="en-US" dirty="0" smtClean="0"/>
              <a:t>サーバに対する負荷テストに提案手法を適用</a:t>
            </a:r>
            <a:endParaRPr kumimoji="1" lang="en-US" altLang="ja-JP" dirty="0" smtClean="0"/>
          </a:p>
          <a:p>
            <a:pPr marL="0" indent="0">
              <a:buNone/>
            </a:pPr>
            <a:r>
              <a:rPr lang="en-US" altLang="ja-JP" dirty="0" smtClean="0"/>
              <a:t>&lt;</a:t>
            </a:r>
            <a:r>
              <a:rPr lang="ja-JP" altLang="en-US" dirty="0" smtClean="0"/>
              <a:t>目的</a:t>
            </a:r>
            <a:r>
              <a:rPr lang="en-US" altLang="ja-JP" dirty="0" smtClean="0"/>
              <a:t>&gt;</a:t>
            </a:r>
          </a:p>
          <a:p>
            <a:pPr lvl="1">
              <a:buFont typeface="Wingdings" panose="05000000000000000000" pitchFamily="2" charset="2"/>
              <a:buChar char="ü"/>
            </a:pPr>
            <a:r>
              <a:rPr lang="ja-JP" altLang="en-US" dirty="0" smtClean="0"/>
              <a:t>負荷</a:t>
            </a:r>
            <a:r>
              <a:rPr lang="ja-JP" altLang="en-US" dirty="0"/>
              <a:t>を</a:t>
            </a:r>
            <a:r>
              <a:rPr lang="ja-JP" altLang="en-US" dirty="0" smtClean="0"/>
              <a:t>かけた状態でログ出力レベルが変化するか実験</a:t>
            </a:r>
            <a:endParaRPr lang="en-US" altLang="ja-JP" dirty="0" smtClean="0"/>
          </a:p>
          <a:p>
            <a:pPr marL="0" indent="0">
              <a:buNone/>
            </a:pPr>
            <a:r>
              <a:rPr lang="en-US" altLang="ja-JP" dirty="0" smtClean="0"/>
              <a:t>&lt;</a:t>
            </a:r>
            <a:r>
              <a:rPr lang="ja-JP" altLang="en-US" dirty="0" smtClean="0"/>
              <a:t>実験内容</a:t>
            </a:r>
            <a:r>
              <a:rPr lang="en-US" altLang="ja-JP" dirty="0" smtClean="0"/>
              <a:t>&gt;</a:t>
            </a:r>
            <a:endParaRPr lang="en-US" altLang="ja-JP" dirty="0"/>
          </a:p>
          <a:p>
            <a:pPr lvl="1">
              <a:buFont typeface="Wingdings" panose="05000000000000000000" pitchFamily="2" charset="2"/>
              <a:buChar char="ü"/>
            </a:pPr>
            <a:r>
              <a:rPr kumimoji="1" lang="en-US" altLang="ja-JP" dirty="0" smtClean="0"/>
              <a:t>Apache Tomcat</a:t>
            </a:r>
            <a:r>
              <a:rPr kumimoji="1" lang="ja-JP" altLang="en-US" dirty="0" smtClean="0"/>
              <a:t>サーバ上で動く</a:t>
            </a:r>
            <a:r>
              <a:rPr kumimoji="1" lang="en-US" altLang="ja-JP" dirty="0" err="1" smtClean="0"/>
              <a:t>JPetStore</a:t>
            </a:r>
            <a:r>
              <a:rPr kumimoji="1" lang="ja-JP" altLang="en-US" dirty="0" smtClean="0"/>
              <a:t>に対して</a:t>
            </a:r>
            <a:r>
              <a:rPr kumimoji="1" lang="en-US" altLang="ja-JP" dirty="0" smtClean="0"/>
              <a:t/>
            </a:r>
            <a:br>
              <a:rPr kumimoji="1" lang="en-US" altLang="ja-JP" dirty="0" smtClean="0"/>
            </a:br>
            <a:r>
              <a:rPr kumimoji="1" lang="ja-JP" altLang="en-US" dirty="0" smtClean="0"/>
              <a:t>負荷テストを実施</a:t>
            </a:r>
            <a:endParaRPr lang="en-US" altLang="ja-JP" dirty="0" smtClean="0"/>
          </a:p>
          <a:p>
            <a:pPr marL="914400" lvl="1" indent="-457200">
              <a:buAutoNum type="arabicParenBoth"/>
            </a:pPr>
            <a:r>
              <a:rPr lang="en-US" altLang="ja-JP" dirty="0" smtClean="0"/>
              <a:t>100</a:t>
            </a:r>
            <a:r>
              <a:rPr lang="ja-JP" altLang="en-US" dirty="0" smtClean="0"/>
              <a:t>スレッドでそれぞれ</a:t>
            </a:r>
            <a:r>
              <a:rPr lang="en-US" altLang="ja-JP" dirty="0" smtClean="0"/>
              <a:t>10000</a:t>
            </a:r>
            <a:r>
              <a:rPr lang="ja-JP" altLang="en-US" dirty="0" smtClean="0"/>
              <a:t>回アクセスを行った際の</a:t>
            </a:r>
            <a:r>
              <a:rPr lang="en-US" altLang="ja-JP" dirty="0" smtClean="0"/>
              <a:t/>
            </a:r>
            <a:br>
              <a:rPr lang="en-US" altLang="ja-JP" dirty="0" smtClean="0"/>
            </a:br>
            <a:r>
              <a:rPr lang="ja-JP" altLang="en-US" dirty="0" smtClean="0"/>
              <a:t>ベクトルデータを既知のベクトルデータとして収集</a:t>
            </a:r>
            <a:endParaRPr lang="en-US" altLang="ja-JP" dirty="0" smtClean="0"/>
          </a:p>
          <a:p>
            <a:pPr marL="914400" lvl="1" indent="-457200">
              <a:buAutoNum type="arabicParenBoth"/>
            </a:pPr>
            <a:r>
              <a:rPr lang="en-US" altLang="ja-JP" dirty="0" smtClean="0"/>
              <a:t>(1)</a:t>
            </a:r>
            <a:r>
              <a:rPr lang="ja-JP" altLang="en-US" dirty="0" smtClean="0"/>
              <a:t>のデータを元に</a:t>
            </a:r>
            <a:r>
              <a:rPr lang="en-US" altLang="ja-JP" dirty="0" smtClean="0"/>
              <a:t>10000</a:t>
            </a:r>
            <a:r>
              <a:rPr lang="ja-JP" altLang="en-US" dirty="0" smtClean="0"/>
              <a:t>スレッドでそれぞれ</a:t>
            </a:r>
            <a:r>
              <a:rPr lang="en-US" altLang="ja-JP" dirty="0" smtClean="0"/>
              <a:t>10000</a:t>
            </a:r>
            <a:r>
              <a:rPr lang="ja-JP" altLang="en-US" dirty="0" smtClean="0"/>
              <a:t>回</a:t>
            </a:r>
            <a:r>
              <a:rPr lang="en-US" altLang="ja-JP" dirty="0" smtClean="0"/>
              <a:t/>
            </a:r>
            <a:br>
              <a:rPr lang="en-US" altLang="ja-JP" dirty="0" smtClean="0"/>
            </a:br>
            <a:r>
              <a:rPr lang="ja-JP" altLang="en-US" dirty="0" smtClean="0"/>
              <a:t>アクセスした場合で実験</a:t>
            </a:r>
            <a:r>
              <a:rPr lang="en-US" altLang="ja-JP" dirty="0" smtClean="0"/>
              <a:t/>
            </a:r>
            <a:br>
              <a:rPr lang="en-US" altLang="ja-JP" dirty="0" smtClean="0"/>
            </a:br>
            <a:r>
              <a:rPr lang="en-US" altLang="ja-JP" dirty="0" smtClean="0"/>
              <a:t>(Tomcat</a:t>
            </a:r>
            <a:r>
              <a:rPr lang="ja-JP" altLang="en-US" dirty="0" smtClean="0"/>
              <a:t>起動後</a:t>
            </a:r>
            <a:r>
              <a:rPr lang="en-US" altLang="ja-JP" dirty="0" smtClean="0"/>
              <a:t>30</a:t>
            </a:r>
            <a:r>
              <a:rPr lang="ja-JP" altLang="en-US" dirty="0" smtClean="0"/>
              <a:t>秒で負荷テスト開始</a:t>
            </a:r>
            <a:r>
              <a:rPr lang="en-US" altLang="ja-JP" dirty="0" smtClean="0"/>
              <a:t>)</a:t>
            </a:r>
          </a:p>
          <a:p>
            <a:pPr lvl="1">
              <a:buFont typeface="Wingdings" panose="05000000000000000000" pitchFamily="2" charset="2"/>
              <a:buChar char="ü"/>
            </a:pPr>
            <a:endParaRPr lang="en-US" altLang="ja-JP" dirty="0" smtClean="0"/>
          </a:p>
          <a:p>
            <a:pPr lvl="1">
              <a:buFont typeface="Wingdings" panose="05000000000000000000" pitchFamily="2" charset="2"/>
              <a:buChar char="ü"/>
            </a:pPr>
            <a:endParaRPr kumimoji="1" lang="en-US" altLang="ja-JP" dirty="0" smtClean="0"/>
          </a:p>
          <a:p>
            <a:pPr lvl="1">
              <a:buFont typeface="Wingdings" panose="05000000000000000000" pitchFamily="2" charset="2"/>
              <a:buChar char="ü"/>
            </a:pPr>
            <a:endParaRPr kumimoji="1" lang="en-US" altLang="ja-JP" dirty="0" smtClean="0"/>
          </a:p>
        </p:txBody>
      </p:sp>
      <p:sp>
        <p:nvSpPr>
          <p:cNvPr id="4" name="スライド番号プレースホルダー 3"/>
          <p:cNvSpPr>
            <a:spLocks noGrp="1"/>
          </p:cNvSpPr>
          <p:nvPr>
            <p:ph type="sldNum" sz="quarter" idx="12"/>
          </p:nvPr>
        </p:nvSpPr>
        <p:spPr/>
        <p:txBody>
          <a:bodyPr/>
          <a:lstStyle/>
          <a:p>
            <a:fld id="{BA4B9AC8-E9EB-4612-B68B-621D0A3BC930}" type="slidenum">
              <a:rPr lang="ja-JP" altLang="en-US" smtClean="0"/>
              <a:pPr/>
              <a:t>15</a:t>
            </a:fld>
            <a:endParaRPr lang="ja-JP" altLang="en-US" dirty="0"/>
          </a:p>
        </p:txBody>
      </p:sp>
    </p:spTree>
    <p:extLst>
      <p:ext uri="{BB962C8B-B14F-4D97-AF65-F5344CB8AC3E}">
        <p14:creationId xmlns:p14="http://schemas.microsoft.com/office/powerpoint/2010/main" val="1679273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txBox="1">
            <a:spLocks/>
          </p:cNvSpPr>
          <p:nvPr/>
        </p:nvSpPr>
        <p:spPr bwMode="auto">
          <a:xfrm>
            <a:off x="436992" y="1484004"/>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400">
                <a:solidFill>
                  <a:schemeClr val="tx1"/>
                </a:solidFill>
                <a:latin typeface="+mn-ea"/>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ea"/>
                <a:ea typeface="+mn-ea"/>
              </a:defRPr>
            </a:lvl2pPr>
            <a:lvl3pPr marL="1143000" indent="-228600" algn="l" rtl="0" eaLnBrk="1" fontAlgn="base" hangingPunct="1">
              <a:spcBef>
                <a:spcPct val="20000"/>
              </a:spcBef>
              <a:spcAft>
                <a:spcPct val="0"/>
              </a:spcAft>
              <a:buChar char="•"/>
              <a:defRPr kumimoji="1" sz="2400">
                <a:solidFill>
                  <a:schemeClr val="tx1"/>
                </a:solidFill>
                <a:latin typeface="+mn-ea"/>
                <a:ea typeface="+mn-ea"/>
              </a:defRPr>
            </a:lvl3pPr>
            <a:lvl4pPr marL="1600200" indent="-228600" algn="l" rtl="0" eaLnBrk="1" fontAlgn="base" hangingPunct="1">
              <a:spcBef>
                <a:spcPct val="20000"/>
              </a:spcBef>
              <a:spcAft>
                <a:spcPct val="0"/>
              </a:spcAft>
              <a:buChar char="–"/>
              <a:defRPr kumimoji="1" sz="2400">
                <a:solidFill>
                  <a:schemeClr val="tx1"/>
                </a:solidFill>
                <a:latin typeface="+mn-ea"/>
                <a:ea typeface="+mn-ea"/>
              </a:defRPr>
            </a:lvl4pPr>
            <a:lvl5pPr marL="2057400" indent="-228600" algn="l" rtl="0" eaLnBrk="1" fontAlgn="base" hangingPunct="1">
              <a:spcBef>
                <a:spcPct val="20000"/>
              </a:spcBef>
              <a:spcAft>
                <a:spcPct val="0"/>
              </a:spcAft>
              <a:buChar char="»"/>
              <a:defRPr kumimoji="1" sz="2400">
                <a:solidFill>
                  <a:schemeClr val="tx1"/>
                </a:solidFill>
                <a:latin typeface="+mn-ea"/>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a:buFont typeface="Arial" panose="020B0604020202020204" pitchFamily="34" charset="0"/>
              <a:buChar char="•"/>
            </a:pPr>
            <a:r>
              <a:rPr lang="ja-JP" altLang="en-US" kern="0" dirty="0" smtClean="0"/>
              <a:t>負荷テストの開始時にログ出力レベルの切り替わりを確認</a:t>
            </a:r>
            <a:endParaRPr lang="en-US" altLang="ja-JP" kern="0" dirty="0" smtClean="0"/>
          </a:p>
        </p:txBody>
      </p:sp>
      <p:sp>
        <p:nvSpPr>
          <p:cNvPr id="2" name="タイトル 1"/>
          <p:cNvSpPr>
            <a:spLocks noGrp="1"/>
          </p:cNvSpPr>
          <p:nvPr>
            <p:ph type="title"/>
          </p:nvPr>
        </p:nvSpPr>
        <p:spPr>
          <a:xfrm>
            <a:off x="462756" y="274638"/>
            <a:ext cx="8218488" cy="1143000"/>
          </a:xfrm>
        </p:spPr>
        <p:txBody>
          <a:bodyPr/>
          <a:lstStyle/>
          <a:p>
            <a:r>
              <a:rPr lang="ja-JP" altLang="en-US" dirty="0" smtClean="0"/>
              <a:t>実験結果</a:t>
            </a:r>
            <a:endParaRPr kumimoji="1" lang="ja-JP" altLang="en-US" dirty="0"/>
          </a:p>
        </p:txBody>
      </p:sp>
      <p:sp>
        <p:nvSpPr>
          <p:cNvPr id="4" name="スライド番号プレースホルダー 3"/>
          <p:cNvSpPr>
            <a:spLocks noGrp="1"/>
          </p:cNvSpPr>
          <p:nvPr>
            <p:ph type="sldNum" sz="quarter" idx="12"/>
          </p:nvPr>
        </p:nvSpPr>
        <p:spPr/>
        <p:txBody>
          <a:bodyPr/>
          <a:lstStyle/>
          <a:p>
            <a:fld id="{BA4B9AC8-E9EB-4612-B68B-621D0A3BC930}" type="slidenum">
              <a:rPr lang="ja-JP" altLang="en-US" smtClean="0"/>
              <a:pPr/>
              <a:t>16</a:t>
            </a:fld>
            <a:endParaRPr lang="ja-JP" altLang="en-US" dirty="0"/>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2605" t="16079" r="78356" b="77179"/>
          <a:stretch/>
        </p:blipFill>
        <p:spPr>
          <a:xfrm>
            <a:off x="2773514" y="1984713"/>
            <a:ext cx="3592182" cy="402082"/>
          </a:xfrm>
          <a:prstGeom prst="rect">
            <a:avLst/>
          </a:prstGeom>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l="2101" t="38967" r="82316" b="46699"/>
          <a:stretch/>
        </p:blipFill>
        <p:spPr>
          <a:xfrm>
            <a:off x="2773514" y="2860085"/>
            <a:ext cx="3596977" cy="1785365"/>
          </a:xfrm>
          <a:prstGeom prst="rect">
            <a:avLst/>
          </a:prstGeom>
        </p:spPr>
      </p:pic>
      <p:sp>
        <p:nvSpPr>
          <p:cNvPr id="12" name="テキスト ボックス 11"/>
          <p:cNvSpPr txBox="1"/>
          <p:nvPr/>
        </p:nvSpPr>
        <p:spPr>
          <a:xfrm>
            <a:off x="4338517" y="2360156"/>
            <a:ext cx="738664" cy="553998"/>
          </a:xfrm>
          <a:prstGeom prst="rect">
            <a:avLst/>
          </a:prstGeom>
          <a:noFill/>
        </p:spPr>
        <p:txBody>
          <a:bodyPr vert="eaVert" wrap="none" rtlCol="0">
            <a:spAutoFit/>
          </a:bodyPr>
          <a:lstStyle/>
          <a:p>
            <a:r>
              <a:rPr kumimoji="1" lang="en-US" altLang="ja-JP" sz="3600" dirty="0" smtClean="0"/>
              <a:t>…</a:t>
            </a:r>
            <a:endParaRPr kumimoji="1" lang="ja-JP" altLang="en-US" sz="3600" dirty="0"/>
          </a:p>
        </p:txBody>
      </p:sp>
      <p:cxnSp>
        <p:nvCxnSpPr>
          <p:cNvPr id="20" name="直線矢印コネクタ 19"/>
          <p:cNvCxnSpPr/>
          <p:nvPr/>
        </p:nvCxnSpPr>
        <p:spPr>
          <a:xfrm>
            <a:off x="2377856" y="2061184"/>
            <a:ext cx="31987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398928" y="1846570"/>
            <a:ext cx="1997663" cy="646331"/>
          </a:xfrm>
          <a:prstGeom prst="rect">
            <a:avLst/>
          </a:prstGeom>
          <a:noFill/>
        </p:spPr>
        <p:txBody>
          <a:bodyPr wrap="none" rtlCol="0">
            <a:spAutoFit/>
          </a:bodyPr>
          <a:lstStyle/>
          <a:p>
            <a:pPr algn="ctr"/>
            <a:r>
              <a:rPr kumimoji="1" lang="en-US" altLang="ja-JP" dirty="0" smtClean="0"/>
              <a:t>Tomcat</a:t>
            </a:r>
            <a:r>
              <a:rPr kumimoji="1" lang="ja-JP" altLang="en-US" dirty="0" smtClean="0"/>
              <a:t>起動</a:t>
            </a:r>
            <a:endParaRPr kumimoji="1" lang="en-US" altLang="ja-JP" dirty="0" smtClean="0"/>
          </a:p>
          <a:p>
            <a:pPr algn="ctr"/>
            <a:r>
              <a:rPr kumimoji="1" lang="en-US" altLang="ja-JP" dirty="0" smtClean="0"/>
              <a:t>(</a:t>
            </a:r>
            <a:r>
              <a:rPr kumimoji="1" lang="ja-JP" altLang="en-US" dirty="0" smtClean="0"/>
              <a:t>出力レベル</a:t>
            </a:r>
            <a:r>
              <a:rPr kumimoji="1" lang="en-US" altLang="ja-JP" dirty="0" smtClean="0">
                <a:solidFill>
                  <a:srgbClr val="92D050"/>
                </a:solidFill>
              </a:rPr>
              <a:t>INFO</a:t>
            </a:r>
            <a:r>
              <a:rPr kumimoji="1" lang="en-US" altLang="ja-JP" dirty="0" smtClean="0"/>
              <a:t>)</a:t>
            </a:r>
            <a:endParaRPr kumimoji="1" lang="ja-JP" altLang="en-US" dirty="0"/>
          </a:p>
        </p:txBody>
      </p:sp>
      <p:sp>
        <p:nvSpPr>
          <p:cNvPr id="22" name="テキスト ボックス 21"/>
          <p:cNvSpPr txBox="1"/>
          <p:nvPr/>
        </p:nvSpPr>
        <p:spPr>
          <a:xfrm>
            <a:off x="503925" y="3663475"/>
            <a:ext cx="1787669" cy="646331"/>
          </a:xfrm>
          <a:prstGeom prst="rect">
            <a:avLst/>
          </a:prstGeom>
          <a:noFill/>
        </p:spPr>
        <p:txBody>
          <a:bodyPr wrap="none" rtlCol="0">
            <a:spAutoFit/>
          </a:bodyPr>
          <a:lstStyle/>
          <a:p>
            <a:pPr algn="ctr"/>
            <a:r>
              <a:rPr lang="ja-JP" altLang="en-US" dirty="0"/>
              <a:t>以降</a:t>
            </a:r>
            <a:r>
              <a:rPr lang="ja-JP" altLang="en-US" dirty="0" smtClean="0"/>
              <a:t>は</a:t>
            </a:r>
            <a:r>
              <a:rPr lang="en-US" altLang="ja-JP" dirty="0" smtClean="0">
                <a:solidFill>
                  <a:srgbClr val="00B0F0"/>
                </a:solidFill>
              </a:rPr>
              <a:t>TRACE</a:t>
            </a:r>
            <a:r>
              <a:rPr lang="en-US" altLang="ja-JP" dirty="0" smtClean="0"/>
              <a:t>, </a:t>
            </a:r>
          </a:p>
          <a:p>
            <a:pPr algn="ctr"/>
            <a:r>
              <a:rPr lang="en-US" altLang="ja-JP" dirty="0" smtClean="0">
                <a:solidFill>
                  <a:srgbClr val="00B050"/>
                </a:solidFill>
              </a:rPr>
              <a:t>DEBUG</a:t>
            </a:r>
            <a:r>
              <a:rPr lang="ja-JP" altLang="en-US" dirty="0" smtClean="0"/>
              <a:t>も出力</a:t>
            </a:r>
            <a:endParaRPr kumimoji="1" lang="ja-JP" altLang="en-US" dirty="0"/>
          </a:p>
        </p:txBody>
      </p:sp>
      <p:cxnSp>
        <p:nvCxnSpPr>
          <p:cNvPr id="24" name="直線矢印コネクタ 23"/>
          <p:cNvCxnSpPr/>
          <p:nvPr/>
        </p:nvCxnSpPr>
        <p:spPr>
          <a:xfrm>
            <a:off x="2355162" y="3880722"/>
            <a:ext cx="31987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1457029" y="2492901"/>
            <a:ext cx="0" cy="1139435"/>
          </a:xfrm>
          <a:prstGeom prst="straightConnector1">
            <a:avLst/>
          </a:prstGeom>
          <a:ln w="28575">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794583" y="2831138"/>
            <a:ext cx="671979" cy="369332"/>
          </a:xfrm>
          <a:prstGeom prst="rect">
            <a:avLst/>
          </a:prstGeom>
          <a:noFill/>
        </p:spPr>
        <p:txBody>
          <a:bodyPr wrap="none" rtlCol="0">
            <a:spAutoFit/>
          </a:bodyPr>
          <a:lstStyle/>
          <a:p>
            <a:r>
              <a:rPr lang="en-US" altLang="ja-JP" dirty="0" smtClean="0"/>
              <a:t>30</a:t>
            </a:r>
            <a:r>
              <a:rPr lang="ja-JP" altLang="en-US" dirty="0" smtClean="0"/>
              <a:t>秒</a:t>
            </a:r>
            <a:endParaRPr kumimoji="1" lang="ja-JP" altLang="en-US" dirty="0"/>
          </a:p>
        </p:txBody>
      </p:sp>
      <p:sp>
        <p:nvSpPr>
          <p:cNvPr id="29" name="正方形/長方形 28"/>
          <p:cNvSpPr/>
          <p:nvPr/>
        </p:nvSpPr>
        <p:spPr>
          <a:xfrm>
            <a:off x="5304530" y="3787261"/>
            <a:ext cx="449622" cy="1566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p:cNvPicPr>
            <a:picLocks noChangeAspect="1"/>
          </p:cNvPicPr>
          <p:nvPr/>
        </p:nvPicPr>
        <p:blipFill rotWithShape="1">
          <a:blip r:embed="rId5" cstate="print">
            <a:extLst>
              <a:ext uri="{28A0092B-C50C-407E-A947-70E740481C1C}">
                <a14:useLocalDpi xmlns:a14="http://schemas.microsoft.com/office/drawing/2010/main" val="0"/>
              </a:ext>
            </a:extLst>
          </a:blip>
          <a:srcRect l="1903" t="21107" r="83340" b="65318"/>
          <a:stretch/>
        </p:blipFill>
        <p:spPr>
          <a:xfrm>
            <a:off x="2811418" y="5472289"/>
            <a:ext cx="3553220" cy="1010968"/>
          </a:xfrm>
          <a:prstGeom prst="rect">
            <a:avLst/>
          </a:prstGeom>
        </p:spPr>
      </p:pic>
      <p:sp>
        <p:nvSpPr>
          <p:cNvPr id="32" name="テキスト ボックス 31"/>
          <p:cNvSpPr txBox="1"/>
          <p:nvPr/>
        </p:nvSpPr>
        <p:spPr>
          <a:xfrm>
            <a:off x="400550" y="4709086"/>
            <a:ext cx="8339142" cy="830997"/>
          </a:xfrm>
          <a:prstGeom prst="rect">
            <a:avLst/>
          </a:prstGeom>
          <a:noFill/>
        </p:spPr>
        <p:txBody>
          <a:bodyPr wrap="none" rtlCol="0">
            <a:spAutoFit/>
          </a:bodyPr>
          <a:lstStyle/>
          <a:p>
            <a:pPr marL="285750" indent="-285750">
              <a:buFont typeface="Arial" panose="020B0604020202020204" pitchFamily="34" charset="0"/>
              <a:buChar char="•"/>
            </a:pPr>
            <a:r>
              <a:rPr lang="ja-JP" altLang="en-US" sz="2400" dirty="0" smtClean="0"/>
              <a:t>新たな未知</a:t>
            </a:r>
            <a:r>
              <a:rPr kumimoji="1" lang="ja-JP" altLang="en-US" sz="2400" dirty="0" smtClean="0"/>
              <a:t>フェイズが検知されなくなると元のログ出力レベル</a:t>
            </a:r>
            <a:r>
              <a:rPr lang="en-US" altLang="ja-JP" sz="2400" dirty="0"/>
              <a:t/>
            </a:r>
            <a:br>
              <a:rPr lang="en-US" altLang="ja-JP" sz="2400" dirty="0"/>
            </a:br>
            <a:r>
              <a:rPr kumimoji="1" lang="ja-JP" altLang="en-US" sz="2400" dirty="0" smtClean="0"/>
              <a:t>に移行</a:t>
            </a:r>
            <a:endParaRPr kumimoji="1" lang="ja-JP" altLang="en-US" sz="2400" dirty="0"/>
          </a:p>
        </p:txBody>
      </p:sp>
      <p:sp>
        <p:nvSpPr>
          <p:cNvPr id="17" name="上下矢印 16"/>
          <p:cNvSpPr/>
          <p:nvPr/>
        </p:nvSpPr>
        <p:spPr>
          <a:xfrm>
            <a:off x="7213413" y="2589316"/>
            <a:ext cx="372862" cy="1688407"/>
          </a:xfrm>
          <a:prstGeom prst="up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6905317" y="2282273"/>
            <a:ext cx="963725" cy="338554"/>
          </a:xfrm>
          <a:prstGeom prst="rect">
            <a:avLst/>
          </a:prstGeom>
          <a:noFill/>
        </p:spPr>
        <p:txBody>
          <a:bodyPr wrap="none" rtlCol="0">
            <a:spAutoFit/>
          </a:bodyPr>
          <a:lstStyle/>
          <a:p>
            <a:r>
              <a:rPr lang="ja-JP" altLang="en-US" sz="1600" dirty="0"/>
              <a:t>高レベル</a:t>
            </a:r>
            <a:endParaRPr kumimoji="1" lang="ja-JP" altLang="en-US" sz="1600" dirty="0"/>
          </a:p>
        </p:txBody>
      </p:sp>
      <p:sp>
        <p:nvSpPr>
          <p:cNvPr id="19" name="テキスト ボックス 18"/>
          <p:cNvSpPr txBox="1"/>
          <p:nvPr/>
        </p:nvSpPr>
        <p:spPr>
          <a:xfrm>
            <a:off x="6917981" y="4307890"/>
            <a:ext cx="963725" cy="338554"/>
          </a:xfrm>
          <a:prstGeom prst="rect">
            <a:avLst/>
          </a:prstGeom>
          <a:noFill/>
        </p:spPr>
        <p:txBody>
          <a:bodyPr wrap="none" rtlCol="0">
            <a:spAutoFit/>
          </a:bodyPr>
          <a:lstStyle/>
          <a:p>
            <a:r>
              <a:rPr lang="ja-JP" altLang="en-US" sz="1600" dirty="0" smtClean="0"/>
              <a:t>低レベル</a:t>
            </a:r>
            <a:endParaRPr kumimoji="1" lang="ja-JP" altLang="en-US" sz="1600" dirty="0"/>
          </a:p>
        </p:txBody>
      </p:sp>
      <p:grpSp>
        <p:nvGrpSpPr>
          <p:cNvPr id="23" name="グループ化 22"/>
          <p:cNvGrpSpPr/>
          <p:nvPr/>
        </p:nvGrpSpPr>
        <p:grpSpPr>
          <a:xfrm>
            <a:off x="7851450" y="2533738"/>
            <a:ext cx="1045065" cy="1714569"/>
            <a:chOff x="1359271" y="2642220"/>
            <a:chExt cx="1018227" cy="2501073"/>
          </a:xfrm>
        </p:grpSpPr>
        <p:sp>
          <p:nvSpPr>
            <p:cNvPr id="25" name="テキスト ボックス 24"/>
            <p:cNvSpPr txBox="1"/>
            <p:nvPr/>
          </p:nvSpPr>
          <p:spPr>
            <a:xfrm>
              <a:off x="1359271" y="2642220"/>
              <a:ext cx="855812" cy="369332"/>
            </a:xfrm>
            <a:prstGeom prst="rect">
              <a:avLst/>
            </a:prstGeom>
            <a:noFill/>
            <a:ln w="28575">
              <a:noFill/>
            </a:ln>
          </p:spPr>
          <p:txBody>
            <a:bodyPr wrap="none" rtlCol="0">
              <a:spAutoFit/>
            </a:bodyPr>
            <a:lstStyle/>
            <a:p>
              <a:r>
                <a:rPr lang="en-US" altLang="ja-JP" dirty="0" smtClean="0">
                  <a:solidFill>
                    <a:srgbClr val="C00000"/>
                  </a:solidFill>
                </a:rPr>
                <a:t>FATAL</a:t>
              </a:r>
              <a:endParaRPr lang="en-US" altLang="ja-JP" dirty="0">
                <a:solidFill>
                  <a:srgbClr val="C00000"/>
                </a:solidFill>
              </a:endParaRPr>
            </a:p>
          </p:txBody>
        </p:sp>
        <p:sp>
          <p:nvSpPr>
            <p:cNvPr id="27" name="テキスト ボックス 26"/>
            <p:cNvSpPr txBox="1"/>
            <p:nvPr/>
          </p:nvSpPr>
          <p:spPr>
            <a:xfrm>
              <a:off x="1359271" y="3502931"/>
              <a:ext cx="881395" cy="369332"/>
            </a:xfrm>
            <a:prstGeom prst="rect">
              <a:avLst/>
            </a:prstGeom>
            <a:noFill/>
            <a:ln w="28575">
              <a:noFill/>
            </a:ln>
          </p:spPr>
          <p:txBody>
            <a:bodyPr wrap="none" rtlCol="0">
              <a:spAutoFit/>
            </a:bodyPr>
            <a:lstStyle/>
            <a:p>
              <a:r>
                <a:rPr lang="en-US" altLang="ja-JP" dirty="0">
                  <a:solidFill>
                    <a:srgbClr val="FFC000"/>
                  </a:solidFill>
                </a:rPr>
                <a:t>WARN</a:t>
              </a:r>
            </a:p>
          </p:txBody>
        </p:sp>
        <p:sp>
          <p:nvSpPr>
            <p:cNvPr id="30" name="テキスト ボックス 29"/>
            <p:cNvSpPr txBox="1"/>
            <p:nvPr/>
          </p:nvSpPr>
          <p:spPr>
            <a:xfrm>
              <a:off x="1359271" y="3072024"/>
              <a:ext cx="1018227" cy="369332"/>
            </a:xfrm>
            <a:prstGeom prst="rect">
              <a:avLst/>
            </a:prstGeom>
            <a:noFill/>
            <a:ln w="28575">
              <a:noFill/>
            </a:ln>
          </p:spPr>
          <p:txBody>
            <a:bodyPr wrap="none" rtlCol="0">
              <a:spAutoFit/>
            </a:bodyPr>
            <a:lstStyle/>
            <a:p>
              <a:r>
                <a:rPr lang="en-US" altLang="ja-JP" dirty="0">
                  <a:solidFill>
                    <a:srgbClr val="FF0000"/>
                  </a:solidFill>
                </a:rPr>
                <a:t>ERROR</a:t>
              </a:r>
            </a:p>
          </p:txBody>
        </p:sp>
        <p:sp>
          <p:nvSpPr>
            <p:cNvPr id="33" name="テキスト ボックス 32"/>
            <p:cNvSpPr txBox="1"/>
            <p:nvPr/>
          </p:nvSpPr>
          <p:spPr>
            <a:xfrm>
              <a:off x="1359271" y="4337332"/>
              <a:ext cx="1005403" cy="369332"/>
            </a:xfrm>
            <a:prstGeom prst="rect">
              <a:avLst/>
            </a:prstGeom>
            <a:noFill/>
            <a:ln w="28575">
              <a:noFill/>
            </a:ln>
          </p:spPr>
          <p:txBody>
            <a:bodyPr wrap="none" rtlCol="0">
              <a:spAutoFit/>
            </a:bodyPr>
            <a:lstStyle/>
            <a:p>
              <a:r>
                <a:rPr lang="en-US" altLang="ja-JP" dirty="0">
                  <a:solidFill>
                    <a:srgbClr val="00B050"/>
                  </a:solidFill>
                </a:rPr>
                <a:t>DEBUG</a:t>
              </a:r>
            </a:p>
          </p:txBody>
        </p:sp>
        <p:sp>
          <p:nvSpPr>
            <p:cNvPr id="34" name="テキスト ボックス 33"/>
            <p:cNvSpPr txBox="1"/>
            <p:nvPr/>
          </p:nvSpPr>
          <p:spPr>
            <a:xfrm>
              <a:off x="1359271" y="3920857"/>
              <a:ext cx="736099" cy="369332"/>
            </a:xfrm>
            <a:prstGeom prst="rect">
              <a:avLst/>
            </a:prstGeom>
            <a:noFill/>
            <a:ln w="28575">
              <a:noFill/>
            </a:ln>
          </p:spPr>
          <p:txBody>
            <a:bodyPr wrap="none" rtlCol="0">
              <a:spAutoFit/>
            </a:bodyPr>
            <a:lstStyle/>
            <a:p>
              <a:r>
                <a:rPr lang="en-US" altLang="ja-JP" dirty="0">
                  <a:solidFill>
                    <a:srgbClr val="92D050"/>
                  </a:solidFill>
                </a:rPr>
                <a:t>INFO</a:t>
              </a:r>
            </a:p>
          </p:txBody>
        </p:sp>
        <p:sp>
          <p:nvSpPr>
            <p:cNvPr id="35" name="テキスト ボックス 34"/>
            <p:cNvSpPr txBox="1"/>
            <p:nvPr/>
          </p:nvSpPr>
          <p:spPr>
            <a:xfrm>
              <a:off x="1359271" y="4773961"/>
              <a:ext cx="1005403" cy="369332"/>
            </a:xfrm>
            <a:prstGeom prst="rect">
              <a:avLst/>
            </a:prstGeom>
            <a:noFill/>
            <a:ln w="28575">
              <a:noFill/>
            </a:ln>
          </p:spPr>
          <p:txBody>
            <a:bodyPr wrap="none" rtlCol="0">
              <a:spAutoFit/>
            </a:bodyPr>
            <a:lstStyle/>
            <a:p>
              <a:r>
                <a:rPr lang="en-US" altLang="ja-JP" dirty="0">
                  <a:solidFill>
                    <a:srgbClr val="00B0F0"/>
                  </a:solidFill>
                </a:rPr>
                <a:t>TRACE</a:t>
              </a:r>
              <a:endParaRPr lang="ja-JP" altLang="en-US" dirty="0">
                <a:solidFill>
                  <a:srgbClr val="00B0F0"/>
                </a:solidFill>
              </a:endParaRPr>
            </a:p>
          </p:txBody>
        </p:sp>
      </p:grpSp>
      <p:sp>
        <p:nvSpPr>
          <p:cNvPr id="3" name="角丸四角形 2"/>
          <p:cNvSpPr/>
          <p:nvPr/>
        </p:nvSpPr>
        <p:spPr>
          <a:xfrm>
            <a:off x="6905317" y="2172331"/>
            <a:ext cx="2114858" cy="253542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5104171" y="5716048"/>
            <a:ext cx="371475" cy="1776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337213" y="5678757"/>
            <a:ext cx="2121093" cy="646331"/>
          </a:xfrm>
          <a:prstGeom prst="rect">
            <a:avLst/>
          </a:prstGeom>
          <a:noFill/>
        </p:spPr>
        <p:txBody>
          <a:bodyPr wrap="none" rtlCol="0">
            <a:spAutoFit/>
          </a:bodyPr>
          <a:lstStyle/>
          <a:p>
            <a:pPr algn="ctr"/>
            <a:r>
              <a:rPr lang="ja-JP" altLang="en-US" dirty="0"/>
              <a:t>以降</a:t>
            </a:r>
            <a:r>
              <a:rPr lang="ja-JP" altLang="en-US" dirty="0" smtClean="0"/>
              <a:t>は</a:t>
            </a:r>
            <a:r>
              <a:rPr lang="en-US" altLang="ja-JP" dirty="0" smtClean="0">
                <a:solidFill>
                  <a:srgbClr val="92D050"/>
                </a:solidFill>
              </a:rPr>
              <a:t>INFO</a:t>
            </a:r>
            <a:r>
              <a:rPr lang="ja-JP" altLang="en-US" dirty="0" smtClean="0"/>
              <a:t>以上の</a:t>
            </a:r>
            <a:endParaRPr lang="en-US" altLang="ja-JP" dirty="0" smtClean="0"/>
          </a:p>
          <a:p>
            <a:pPr algn="ctr"/>
            <a:r>
              <a:rPr lang="ja-JP" altLang="en-US" dirty="0" smtClean="0"/>
              <a:t>ログのみ</a:t>
            </a:r>
            <a:endParaRPr kumimoji="1" lang="ja-JP" altLang="en-US" dirty="0"/>
          </a:p>
        </p:txBody>
      </p:sp>
      <p:cxnSp>
        <p:nvCxnSpPr>
          <p:cNvPr id="38" name="直線矢印コネクタ 37"/>
          <p:cNvCxnSpPr/>
          <p:nvPr/>
        </p:nvCxnSpPr>
        <p:spPr>
          <a:xfrm>
            <a:off x="2435140" y="5815060"/>
            <a:ext cx="31987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8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txBox="1">
            <a:spLocks/>
          </p:cNvSpPr>
          <p:nvPr/>
        </p:nvSpPr>
        <p:spPr bwMode="auto">
          <a:xfrm>
            <a:off x="457200" y="3256755"/>
            <a:ext cx="8398418" cy="2439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400">
                <a:solidFill>
                  <a:schemeClr val="tx1"/>
                </a:solidFill>
                <a:latin typeface="+mn-ea"/>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ea"/>
                <a:ea typeface="+mn-ea"/>
              </a:defRPr>
            </a:lvl2pPr>
            <a:lvl3pPr marL="1143000" indent="-228600" algn="l" rtl="0" eaLnBrk="1" fontAlgn="base" hangingPunct="1">
              <a:spcBef>
                <a:spcPct val="20000"/>
              </a:spcBef>
              <a:spcAft>
                <a:spcPct val="0"/>
              </a:spcAft>
              <a:buChar char="•"/>
              <a:defRPr kumimoji="1" sz="2400">
                <a:solidFill>
                  <a:schemeClr val="tx1"/>
                </a:solidFill>
                <a:latin typeface="+mn-ea"/>
                <a:ea typeface="+mn-ea"/>
              </a:defRPr>
            </a:lvl3pPr>
            <a:lvl4pPr marL="1600200" indent="-228600" algn="l" rtl="0" eaLnBrk="1" fontAlgn="base" hangingPunct="1">
              <a:spcBef>
                <a:spcPct val="20000"/>
              </a:spcBef>
              <a:spcAft>
                <a:spcPct val="0"/>
              </a:spcAft>
              <a:buChar char="–"/>
              <a:defRPr kumimoji="1" sz="2400">
                <a:solidFill>
                  <a:schemeClr val="tx1"/>
                </a:solidFill>
                <a:latin typeface="+mn-ea"/>
                <a:ea typeface="+mn-ea"/>
              </a:defRPr>
            </a:lvl4pPr>
            <a:lvl5pPr marL="2057400" indent="-228600" algn="l" rtl="0" eaLnBrk="1" fontAlgn="base" hangingPunct="1">
              <a:spcBef>
                <a:spcPct val="20000"/>
              </a:spcBef>
              <a:spcAft>
                <a:spcPct val="0"/>
              </a:spcAft>
              <a:buChar char="»"/>
              <a:defRPr kumimoji="1" sz="2400">
                <a:solidFill>
                  <a:schemeClr val="tx1"/>
                </a:solidFill>
                <a:latin typeface="+mn-ea"/>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a:buFont typeface="Arial" panose="020B0604020202020204" pitchFamily="34" charset="0"/>
              <a:buChar char="•"/>
            </a:pPr>
            <a:r>
              <a:rPr lang="ja-JP" altLang="en-US" kern="0" dirty="0" smtClean="0"/>
              <a:t>出力レベル</a:t>
            </a:r>
            <a:r>
              <a:rPr lang="en-US" altLang="ja-JP" kern="0" dirty="0" smtClean="0">
                <a:solidFill>
                  <a:srgbClr val="00B0F0"/>
                </a:solidFill>
              </a:rPr>
              <a:t>TRACE</a:t>
            </a:r>
            <a:r>
              <a:rPr lang="ja-JP" altLang="en-US" kern="0" dirty="0" smtClean="0"/>
              <a:t>と比較すると，ファイルサイズと実行時間が大きく減少する</a:t>
            </a:r>
            <a:endParaRPr lang="en-US" altLang="ja-JP" kern="0" dirty="0" smtClean="0"/>
          </a:p>
          <a:p>
            <a:pPr>
              <a:buFont typeface="Arial" panose="020B0604020202020204" pitchFamily="34" charset="0"/>
              <a:buChar char="•"/>
            </a:pPr>
            <a:r>
              <a:rPr lang="ja-JP" altLang="en-US" kern="0" dirty="0" smtClean="0"/>
              <a:t>出力レベル</a:t>
            </a:r>
            <a:r>
              <a:rPr lang="en-US" altLang="ja-JP" kern="0" dirty="0" smtClean="0">
                <a:solidFill>
                  <a:srgbClr val="92D050"/>
                </a:solidFill>
              </a:rPr>
              <a:t>INFO</a:t>
            </a:r>
            <a:r>
              <a:rPr lang="ja-JP" altLang="en-US" kern="0" dirty="0" smtClean="0"/>
              <a:t>からのファイルサイズと実行時間の増加量は小さい</a:t>
            </a:r>
            <a:endParaRPr lang="en-US" altLang="ja-JP" kern="0" dirty="0" smtClean="0"/>
          </a:p>
          <a:p>
            <a:pPr marL="0" indent="0">
              <a:buNone/>
            </a:pPr>
            <a:endParaRPr lang="en-US" altLang="ja-JP" kern="0" dirty="0" smtClean="0"/>
          </a:p>
          <a:p>
            <a:pPr marL="0" indent="0">
              <a:buNone/>
            </a:pPr>
            <a:endParaRPr lang="en-US" altLang="ja-JP" kern="0" dirty="0" smtClean="0"/>
          </a:p>
          <a:p>
            <a:pPr marL="0" indent="0">
              <a:buNone/>
            </a:pPr>
            <a:endParaRPr lang="en-US" altLang="ja-JP" kern="0" dirty="0" smtClean="0"/>
          </a:p>
        </p:txBody>
      </p:sp>
      <p:sp>
        <p:nvSpPr>
          <p:cNvPr id="2" name="タイトル 1"/>
          <p:cNvSpPr>
            <a:spLocks noGrp="1"/>
          </p:cNvSpPr>
          <p:nvPr>
            <p:ph type="title"/>
          </p:nvPr>
        </p:nvSpPr>
        <p:spPr>
          <a:xfrm>
            <a:off x="462756" y="274638"/>
            <a:ext cx="8218488" cy="1143000"/>
          </a:xfrm>
        </p:spPr>
        <p:txBody>
          <a:bodyPr/>
          <a:lstStyle/>
          <a:p>
            <a:r>
              <a:rPr lang="ja-JP" altLang="en-US" dirty="0" smtClean="0"/>
              <a:t>ログサイズと実行時間</a:t>
            </a:r>
            <a:endParaRPr kumimoji="1" lang="ja-JP" altLang="en-US"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46111488"/>
              </p:ext>
            </p:extLst>
          </p:nvPr>
        </p:nvGraphicFramePr>
        <p:xfrm>
          <a:off x="269332" y="1537789"/>
          <a:ext cx="8586286" cy="1752600"/>
        </p:xfrm>
        <a:graphic>
          <a:graphicData uri="http://schemas.openxmlformats.org/drawingml/2006/table">
            <a:tbl>
              <a:tblPr firstRow="1" bandRow="1">
                <a:tableStyleId>{5940675A-B579-460E-94D1-54222C63F5DA}</a:tableStyleId>
              </a:tblPr>
              <a:tblGrid>
                <a:gridCol w="3133900">
                  <a:extLst>
                    <a:ext uri="{9D8B030D-6E8A-4147-A177-3AD203B41FA5}">
                      <a16:colId xmlns:a16="http://schemas.microsoft.com/office/drawing/2014/main" val="693177467"/>
                    </a:ext>
                  </a:extLst>
                </a:gridCol>
                <a:gridCol w="2590291">
                  <a:extLst>
                    <a:ext uri="{9D8B030D-6E8A-4147-A177-3AD203B41FA5}">
                      <a16:colId xmlns:a16="http://schemas.microsoft.com/office/drawing/2014/main" val="547681077"/>
                    </a:ext>
                  </a:extLst>
                </a:gridCol>
                <a:gridCol w="2862095">
                  <a:extLst>
                    <a:ext uri="{9D8B030D-6E8A-4147-A177-3AD203B41FA5}">
                      <a16:colId xmlns:a16="http://schemas.microsoft.com/office/drawing/2014/main" val="453314874"/>
                    </a:ext>
                  </a:extLst>
                </a:gridCol>
              </a:tblGrid>
              <a:tr h="370840">
                <a:tc>
                  <a:txBody>
                    <a:bodyPr/>
                    <a:lstStyle/>
                    <a:p>
                      <a:pPr algn="ctr"/>
                      <a:r>
                        <a:rPr kumimoji="1" lang="ja-JP" altLang="en-US" dirty="0" smtClean="0"/>
                        <a:t>出力レベル</a:t>
                      </a:r>
                      <a:endParaRPr kumimoji="1" lang="ja-JP" altLang="en-US" dirty="0"/>
                    </a:p>
                  </a:txBody>
                  <a:tcPr/>
                </a:tc>
                <a:tc>
                  <a:txBody>
                    <a:bodyPr/>
                    <a:lstStyle/>
                    <a:p>
                      <a:pPr algn="ctr"/>
                      <a:r>
                        <a:rPr kumimoji="1" lang="ja-JP" altLang="en-US" dirty="0" smtClean="0"/>
                        <a:t>ログファイルサイズ</a:t>
                      </a:r>
                      <a:endParaRPr kumimoji="1" lang="ja-JP" altLang="en-US" dirty="0"/>
                    </a:p>
                  </a:txBody>
                  <a:tcPr/>
                </a:tc>
                <a:tc>
                  <a:txBody>
                    <a:bodyPr/>
                    <a:lstStyle/>
                    <a:p>
                      <a:pPr algn="ctr"/>
                      <a:r>
                        <a:rPr kumimoji="1" lang="en-US" altLang="ja-JP" dirty="0" smtClean="0"/>
                        <a:t>Tomcat</a:t>
                      </a:r>
                      <a:r>
                        <a:rPr kumimoji="1" lang="ja-JP" altLang="en-US" dirty="0" smtClean="0"/>
                        <a:t>起動から負荷テスト終了までの時間</a:t>
                      </a:r>
                      <a:endParaRPr kumimoji="1" lang="ja-JP" altLang="en-US" dirty="0"/>
                    </a:p>
                  </a:txBody>
                  <a:tcPr/>
                </a:tc>
                <a:extLst>
                  <a:ext uri="{0D108BD9-81ED-4DB2-BD59-A6C34878D82A}">
                    <a16:rowId xmlns:a16="http://schemas.microsoft.com/office/drawing/2014/main" val="1439659984"/>
                  </a:ext>
                </a:extLst>
              </a:tr>
              <a:tr h="370840">
                <a:tc>
                  <a:txBody>
                    <a:bodyPr/>
                    <a:lstStyle/>
                    <a:p>
                      <a:r>
                        <a:rPr kumimoji="1" lang="en-US" altLang="ja-JP" dirty="0" smtClean="0">
                          <a:solidFill>
                            <a:srgbClr val="00B0F0"/>
                          </a:solidFill>
                        </a:rPr>
                        <a:t>TRACE</a:t>
                      </a:r>
                      <a:r>
                        <a:rPr kumimoji="1" lang="ja-JP" altLang="en-US" dirty="0" smtClean="0">
                          <a:solidFill>
                            <a:schemeClr val="tx1"/>
                          </a:solidFill>
                        </a:rPr>
                        <a:t>（固定）</a:t>
                      </a:r>
                      <a:endParaRPr kumimoji="1" lang="ja-JP" altLang="en-US" dirty="0">
                        <a:solidFill>
                          <a:schemeClr val="tx1"/>
                        </a:solidFill>
                      </a:endParaRPr>
                    </a:p>
                  </a:txBody>
                  <a:tcPr/>
                </a:tc>
                <a:tc>
                  <a:txBody>
                    <a:bodyPr/>
                    <a:lstStyle/>
                    <a:p>
                      <a:pPr algn="r"/>
                      <a:r>
                        <a:rPr kumimoji="1" lang="en-US" altLang="ja-JP" dirty="0" smtClean="0"/>
                        <a:t>938.9MB</a:t>
                      </a:r>
                      <a:endParaRPr kumimoji="1" lang="ja-JP" altLang="en-US" dirty="0"/>
                    </a:p>
                  </a:txBody>
                  <a:tcPr/>
                </a:tc>
                <a:tc>
                  <a:txBody>
                    <a:bodyPr/>
                    <a:lstStyle/>
                    <a:p>
                      <a:pPr algn="r"/>
                      <a:r>
                        <a:rPr kumimoji="1" lang="en-US" altLang="ja-JP" dirty="0" smtClean="0"/>
                        <a:t>42</a:t>
                      </a:r>
                      <a:r>
                        <a:rPr kumimoji="1" lang="ja-JP" altLang="en-US" dirty="0" smtClean="0"/>
                        <a:t>分</a:t>
                      </a:r>
                      <a:r>
                        <a:rPr kumimoji="1" lang="en-US" altLang="ja-JP" dirty="0" smtClean="0"/>
                        <a:t>54</a:t>
                      </a:r>
                      <a:r>
                        <a:rPr kumimoji="1" lang="ja-JP" altLang="en-US" dirty="0" smtClean="0"/>
                        <a:t>秒</a:t>
                      </a:r>
                      <a:endParaRPr kumimoji="1" lang="ja-JP" altLang="en-US" dirty="0"/>
                    </a:p>
                  </a:txBody>
                  <a:tcPr/>
                </a:tc>
                <a:extLst>
                  <a:ext uri="{0D108BD9-81ED-4DB2-BD59-A6C34878D82A}">
                    <a16:rowId xmlns:a16="http://schemas.microsoft.com/office/drawing/2014/main" val="43191982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rgbClr val="92D050"/>
                          </a:solidFill>
                        </a:rPr>
                        <a:t>INFO</a:t>
                      </a:r>
                      <a:r>
                        <a:rPr kumimoji="1" lang="ja-JP" altLang="en-US" dirty="0" smtClean="0">
                          <a:solidFill>
                            <a:schemeClr val="tx1"/>
                          </a:solidFill>
                        </a:rPr>
                        <a:t>（固定）</a:t>
                      </a:r>
                    </a:p>
                  </a:txBody>
                  <a:tcPr/>
                </a:tc>
                <a:tc>
                  <a:txBody>
                    <a:bodyPr/>
                    <a:lstStyle/>
                    <a:p>
                      <a:pPr algn="r"/>
                      <a:r>
                        <a:rPr kumimoji="1" lang="en-US" altLang="ja-JP" dirty="0" smtClean="0"/>
                        <a:t>12.1MB</a:t>
                      </a:r>
                      <a:endParaRPr kumimoji="1" lang="ja-JP" altLang="en-US" dirty="0"/>
                    </a:p>
                  </a:txBody>
                  <a:tcPr/>
                </a:tc>
                <a:tc>
                  <a:txBody>
                    <a:bodyPr/>
                    <a:lstStyle/>
                    <a:p>
                      <a:pPr algn="r"/>
                      <a:r>
                        <a:rPr kumimoji="1" lang="en-US" altLang="ja-JP" dirty="0" smtClean="0"/>
                        <a:t>1</a:t>
                      </a:r>
                      <a:r>
                        <a:rPr kumimoji="1" lang="ja-JP" altLang="en-US" dirty="0" smtClean="0"/>
                        <a:t>分</a:t>
                      </a:r>
                      <a:r>
                        <a:rPr kumimoji="1" lang="en-US" altLang="ja-JP" dirty="0" smtClean="0"/>
                        <a:t>14</a:t>
                      </a:r>
                      <a:r>
                        <a:rPr kumimoji="1" lang="ja-JP" altLang="en-US" dirty="0" smtClean="0"/>
                        <a:t>秒</a:t>
                      </a:r>
                      <a:endParaRPr kumimoji="1" lang="ja-JP" altLang="en-US" dirty="0"/>
                    </a:p>
                  </a:txBody>
                  <a:tcPr/>
                </a:tc>
                <a:extLst>
                  <a:ext uri="{0D108BD9-81ED-4DB2-BD59-A6C34878D82A}">
                    <a16:rowId xmlns:a16="http://schemas.microsoft.com/office/drawing/2014/main" val="2104738863"/>
                  </a:ext>
                </a:extLst>
              </a:tr>
              <a:tr h="370840">
                <a:tc>
                  <a:txBody>
                    <a:bodyPr/>
                    <a:lstStyle/>
                    <a:p>
                      <a:r>
                        <a:rPr kumimoji="1" lang="en-US" altLang="ja-JP" dirty="0" smtClean="0">
                          <a:solidFill>
                            <a:srgbClr val="00B0F0"/>
                          </a:solidFill>
                        </a:rPr>
                        <a:t>TRACE</a:t>
                      </a:r>
                      <a:r>
                        <a:rPr kumimoji="1" lang="ja-JP" altLang="en-US" dirty="0" smtClean="0"/>
                        <a:t>　  </a:t>
                      </a:r>
                      <a:r>
                        <a:rPr kumimoji="1" lang="en-US" altLang="ja-JP" dirty="0" smtClean="0">
                          <a:solidFill>
                            <a:srgbClr val="92D050"/>
                          </a:solidFill>
                        </a:rPr>
                        <a:t>INFO</a:t>
                      </a:r>
                      <a:endParaRPr kumimoji="1" lang="ja-JP" altLang="en-US" dirty="0"/>
                    </a:p>
                  </a:txBody>
                  <a:tcPr/>
                </a:tc>
                <a:tc>
                  <a:txBody>
                    <a:bodyPr/>
                    <a:lstStyle/>
                    <a:p>
                      <a:pPr algn="r"/>
                      <a:r>
                        <a:rPr kumimoji="1" lang="en-US" altLang="ja-JP" dirty="0" smtClean="0"/>
                        <a:t>12.3MB</a:t>
                      </a:r>
                      <a:endParaRPr kumimoji="1" lang="ja-JP" altLang="en-US" dirty="0"/>
                    </a:p>
                  </a:txBody>
                  <a:tcPr/>
                </a:tc>
                <a:tc>
                  <a:txBody>
                    <a:bodyPr/>
                    <a:lstStyle/>
                    <a:p>
                      <a:pPr algn="r"/>
                      <a:r>
                        <a:rPr kumimoji="1" lang="en-US" altLang="ja-JP" dirty="0" smtClean="0"/>
                        <a:t>1</a:t>
                      </a:r>
                      <a:r>
                        <a:rPr kumimoji="1" lang="ja-JP" altLang="en-US" dirty="0" smtClean="0"/>
                        <a:t>分</a:t>
                      </a:r>
                      <a:r>
                        <a:rPr kumimoji="1" lang="en-US" altLang="ja-JP" dirty="0" smtClean="0"/>
                        <a:t>38</a:t>
                      </a:r>
                      <a:r>
                        <a:rPr kumimoji="1" lang="ja-JP" altLang="en-US" dirty="0" smtClean="0"/>
                        <a:t>秒</a:t>
                      </a:r>
                      <a:endParaRPr kumimoji="1" lang="ja-JP" altLang="en-US" dirty="0"/>
                    </a:p>
                  </a:txBody>
                  <a:tcPr/>
                </a:tc>
                <a:extLst>
                  <a:ext uri="{0D108BD9-81ED-4DB2-BD59-A6C34878D82A}">
                    <a16:rowId xmlns:a16="http://schemas.microsoft.com/office/drawing/2014/main" val="293860005"/>
                  </a:ext>
                </a:extLst>
              </a:tr>
            </a:tbl>
          </a:graphicData>
        </a:graphic>
      </p:graphicFrame>
      <p:sp>
        <p:nvSpPr>
          <p:cNvPr id="4" name="スライド番号プレースホルダー 3"/>
          <p:cNvSpPr>
            <a:spLocks noGrp="1"/>
          </p:cNvSpPr>
          <p:nvPr>
            <p:ph type="sldNum" sz="quarter" idx="12"/>
          </p:nvPr>
        </p:nvSpPr>
        <p:spPr/>
        <p:txBody>
          <a:bodyPr/>
          <a:lstStyle/>
          <a:p>
            <a:fld id="{BA4B9AC8-E9EB-4612-B68B-621D0A3BC930}" type="slidenum">
              <a:rPr lang="ja-JP" altLang="en-US" smtClean="0"/>
              <a:pPr/>
              <a:t>17</a:t>
            </a:fld>
            <a:endParaRPr lang="ja-JP" altLang="en-US" dirty="0"/>
          </a:p>
        </p:txBody>
      </p:sp>
      <p:sp>
        <p:nvSpPr>
          <p:cNvPr id="3" name="左右矢印 2"/>
          <p:cNvSpPr/>
          <p:nvPr/>
        </p:nvSpPr>
        <p:spPr>
          <a:xfrm>
            <a:off x="1182262" y="3066573"/>
            <a:ext cx="200025" cy="85725"/>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42277" y="4789225"/>
            <a:ext cx="7736413" cy="461665"/>
          </a:xfrm>
          <a:prstGeom prst="rect">
            <a:avLst/>
          </a:prstGeom>
          <a:noFill/>
        </p:spPr>
        <p:txBody>
          <a:bodyPr wrap="none" rtlCol="0">
            <a:spAutoFit/>
          </a:bodyPr>
          <a:lstStyle/>
          <a:p>
            <a:r>
              <a:rPr lang="ja-JP" altLang="en-US" sz="2400" dirty="0" smtClean="0"/>
              <a:t>今回の実験では記録量・オーバヘッドを抑えることができた</a:t>
            </a:r>
            <a:endParaRPr kumimoji="1" lang="ja-JP" altLang="en-US" sz="2400" dirty="0"/>
          </a:p>
        </p:txBody>
      </p:sp>
      <p:sp>
        <p:nvSpPr>
          <p:cNvPr id="8" name="右矢印 7"/>
          <p:cNvSpPr/>
          <p:nvPr/>
        </p:nvSpPr>
        <p:spPr>
          <a:xfrm>
            <a:off x="567691" y="4831044"/>
            <a:ext cx="532895" cy="429950"/>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27463" y="5560834"/>
            <a:ext cx="8089074" cy="830997"/>
          </a:xfrm>
          <a:prstGeom prst="rect">
            <a:avLst/>
          </a:prstGeom>
          <a:noFill/>
        </p:spPr>
        <p:txBody>
          <a:bodyPr wrap="none" rtlCol="0">
            <a:spAutoFit/>
          </a:bodyPr>
          <a:lstStyle/>
          <a:p>
            <a:pPr marL="342900" indent="-342900">
              <a:buFont typeface="Arial" panose="020B0604020202020204" pitchFamily="34" charset="0"/>
              <a:buChar char="*"/>
            </a:pPr>
            <a:r>
              <a:rPr lang="ja-JP" altLang="en-US" sz="2400" dirty="0" smtClean="0"/>
              <a:t>減少量・増加量は対象プログラムのログ出力量に依存する</a:t>
            </a:r>
            <a:endParaRPr lang="en-US" altLang="ja-JP" sz="2400" dirty="0" smtClean="0"/>
          </a:p>
          <a:p>
            <a:pPr marL="800100" lvl="1" indent="-342900">
              <a:buFont typeface="Wingdings" panose="05000000000000000000" pitchFamily="2" charset="2"/>
              <a:buChar char="ü"/>
            </a:pPr>
            <a:r>
              <a:rPr lang="ja-JP" altLang="en-US" sz="2400" dirty="0"/>
              <a:t>他</a:t>
            </a:r>
            <a:r>
              <a:rPr lang="ja-JP" altLang="en-US" sz="2400" dirty="0" smtClean="0"/>
              <a:t>のプログラムで実験する必要する有り</a:t>
            </a:r>
            <a:endParaRPr lang="en-US" altLang="ja-JP" sz="2400" dirty="0" smtClean="0"/>
          </a:p>
        </p:txBody>
      </p:sp>
    </p:spTree>
    <p:extLst>
      <p:ext uri="{BB962C8B-B14F-4D97-AF65-F5344CB8AC3E}">
        <p14:creationId xmlns:p14="http://schemas.microsoft.com/office/powerpoint/2010/main" val="1722724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まとめと今後の課題</a:t>
            </a:r>
            <a:endParaRPr kumimoji="1" lang="ja-JP" altLang="en-US" dirty="0"/>
          </a:p>
        </p:txBody>
      </p:sp>
      <p:sp>
        <p:nvSpPr>
          <p:cNvPr id="3" name="コンテンツ プレースホルダー 2"/>
          <p:cNvSpPr>
            <a:spLocks noGrp="1"/>
          </p:cNvSpPr>
          <p:nvPr>
            <p:ph idx="1"/>
          </p:nvPr>
        </p:nvSpPr>
        <p:spPr>
          <a:xfrm>
            <a:off x="457200" y="1600200"/>
            <a:ext cx="8335108" cy="4525963"/>
          </a:xfrm>
        </p:spPr>
        <p:txBody>
          <a:bodyPr/>
          <a:lstStyle/>
          <a:p>
            <a:pPr>
              <a:buFont typeface="Arial" panose="020B0604020202020204" pitchFamily="34" charset="0"/>
              <a:buChar char="•"/>
            </a:pPr>
            <a:r>
              <a:rPr lang="ja-JP" altLang="en-US" dirty="0" smtClean="0"/>
              <a:t>まと</a:t>
            </a:r>
            <a:r>
              <a:rPr lang="ja-JP" altLang="en-US" dirty="0"/>
              <a:t>め</a:t>
            </a:r>
            <a:endParaRPr lang="en-US" altLang="ja-JP" dirty="0" smtClean="0"/>
          </a:p>
          <a:p>
            <a:pPr lvl="1">
              <a:buFont typeface="Wingdings" panose="05000000000000000000" pitchFamily="2" charset="2"/>
              <a:buChar char="Ø"/>
            </a:pPr>
            <a:r>
              <a:rPr lang="ja-JP" altLang="en-US" dirty="0" smtClean="0"/>
              <a:t>プログラム</a:t>
            </a:r>
            <a:r>
              <a:rPr lang="ja-JP" altLang="en-US" dirty="0"/>
              <a:t>実行時の挙動に応じてログ取得量を動的に</a:t>
            </a:r>
            <a:r>
              <a:rPr lang="ja-JP" altLang="en-US" dirty="0" smtClean="0"/>
              <a:t>制御する手法を提案</a:t>
            </a:r>
            <a:endParaRPr lang="en-US" altLang="ja-JP" dirty="0" smtClean="0"/>
          </a:p>
          <a:p>
            <a:pPr lvl="2">
              <a:buFont typeface="Wingdings" panose="05000000000000000000" pitchFamily="2" charset="2"/>
              <a:buChar char="ü"/>
            </a:pPr>
            <a:r>
              <a:rPr lang="ja-JP" altLang="en-US" dirty="0" smtClean="0"/>
              <a:t>フェイズ検出手法によってプログラムの</a:t>
            </a:r>
            <a:r>
              <a:rPr lang="ja-JP" altLang="en-US" dirty="0"/>
              <a:t>未知</a:t>
            </a:r>
            <a:r>
              <a:rPr lang="ja-JP" altLang="en-US" dirty="0" smtClean="0"/>
              <a:t>の挙動を検出</a:t>
            </a:r>
            <a:endParaRPr lang="en-US" altLang="ja-JP" dirty="0" smtClean="0"/>
          </a:p>
          <a:p>
            <a:pPr lvl="2">
              <a:buFont typeface="Wingdings" panose="05000000000000000000" pitchFamily="2" charset="2"/>
              <a:buChar char="ü"/>
            </a:pPr>
            <a:r>
              <a:rPr lang="ja-JP" altLang="en-US" dirty="0" smtClean="0"/>
              <a:t>ログ出力レベルを動的に切り替えログ取得量を制御</a:t>
            </a:r>
            <a:endParaRPr lang="en-US" altLang="ja-JP" dirty="0"/>
          </a:p>
          <a:p>
            <a:pPr>
              <a:buFont typeface="Arial" panose="020B0604020202020204" pitchFamily="34" charset="0"/>
              <a:buChar char="•"/>
            </a:pPr>
            <a:r>
              <a:rPr lang="ja-JP" altLang="en-US" dirty="0" smtClean="0"/>
              <a:t>今後の課題</a:t>
            </a:r>
            <a:endParaRPr lang="en-US" altLang="ja-JP" dirty="0" smtClean="0"/>
          </a:p>
          <a:p>
            <a:pPr lvl="1">
              <a:buFont typeface="Wingdings" panose="05000000000000000000" pitchFamily="2" charset="2"/>
              <a:buChar char="Ø"/>
            </a:pPr>
            <a:r>
              <a:rPr lang="ja-JP" altLang="en-US" dirty="0" smtClean="0"/>
              <a:t>実際に削減できるログの量，異常発生時にデバッグに必要な情報が取得できるか評価</a:t>
            </a:r>
            <a:endParaRPr lang="ja-JP" altLang="en-US" dirty="0"/>
          </a:p>
        </p:txBody>
      </p:sp>
      <p:sp>
        <p:nvSpPr>
          <p:cNvPr id="4" name="スライド番号プレースホルダー 3"/>
          <p:cNvSpPr>
            <a:spLocks noGrp="1"/>
          </p:cNvSpPr>
          <p:nvPr>
            <p:ph type="sldNum" sz="quarter" idx="12"/>
          </p:nvPr>
        </p:nvSpPr>
        <p:spPr/>
        <p:txBody>
          <a:bodyPr/>
          <a:lstStyle/>
          <a:p>
            <a:fld id="{BA4B9AC8-E9EB-4612-B68B-621D0A3BC930}" type="slidenum">
              <a:rPr lang="ja-JP" altLang="en-US" smtClean="0"/>
              <a:pPr/>
              <a:t>18</a:t>
            </a:fld>
            <a:endParaRPr lang="ja-JP" altLang="en-US" dirty="0"/>
          </a:p>
        </p:txBody>
      </p:sp>
    </p:spTree>
    <p:extLst>
      <p:ext uri="{BB962C8B-B14F-4D97-AF65-F5344CB8AC3E}">
        <p14:creationId xmlns:p14="http://schemas.microsoft.com/office/powerpoint/2010/main" val="1138620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ロギング</a:t>
            </a:r>
            <a:endParaRPr kumimoji="1" lang="ja-JP" altLang="en-US" dirty="0"/>
          </a:p>
        </p:txBody>
      </p:sp>
      <p:sp>
        <p:nvSpPr>
          <p:cNvPr id="3" name="コンテンツ プレースホルダー 2"/>
          <p:cNvSpPr>
            <a:spLocks noGrp="1"/>
          </p:cNvSpPr>
          <p:nvPr>
            <p:ph idx="1"/>
          </p:nvPr>
        </p:nvSpPr>
        <p:spPr/>
        <p:txBody>
          <a:bodyPr/>
          <a:lstStyle/>
          <a:p>
            <a:pPr>
              <a:buFont typeface="Arial" panose="020B0604020202020204" pitchFamily="34" charset="0"/>
              <a:buChar char="•"/>
            </a:pPr>
            <a:r>
              <a:rPr kumimoji="1" lang="ja-JP" altLang="en-US" dirty="0" smtClean="0"/>
              <a:t>プログラム実行時の情報を記録</a:t>
            </a:r>
            <a:endParaRPr kumimoji="1" lang="en-US" altLang="ja-JP" dirty="0" smtClean="0"/>
          </a:p>
          <a:p>
            <a:pPr lvl="1">
              <a:buFont typeface="Wingdings" panose="05000000000000000000" pitchFamily="2" charset="2"/>
              <a:buChar char="Ø"/>
            </a:pPr>
            <a:r>
              <a:rPr lang="ja-JP" altLang="en-US" dirty="0" smtClean="0"/>
              <a:t>変数情報，エラーメッセージなどを取得</a:t>
            </a:r>
            <a:endParaRPr lang="en-US" altLang="ja-JP" dirty="0" smtClean="0"/>
          </a:p>
          <a:p>
            <a:pPr lvl="1">
              <a:buFont typeface="Wingdings" panose="05000000000000000000" pitchFamily="2" charset="2"/>
              <a:buChar char="Ø"/>
            </a:pPr>
            <a:r>
              <a:rPr kumimoji="1" lang="ja-JP" altLang="en-US" dirty="0" smtClean="0"/>
              <a:t>ソースコード中</a:t>
            </a:r>
            <a:r>
              <a:rPr lang="ja-JP" altLang="en-US" dirty="0" smtClean="0"/>
              <a:t>でログとして出力するメッセージを指定</a:t>
            </a:r>
            <a:endParaRPr kumimoji="1" lang="ja-JP" altLang="en-US" dirty="0"/>
          </a:p>
        </p:txBody>
      </p:sp>
      <p:sp>
        <p:nvSpPr>
          <p:cNvPr id="4" name="スライド番号プレースホルダー 3"/>
          <p:cNvSpPr>
            <a:spLocks noGrp="1"/>
          </p:cNvSpPr>
          <p:nvPr>
            <p:ph type="sldNum" sz="quarter" idx="12"/>
          </p:nvPr>
        </p:nvSpPr>
        <p:spPr/>
        <p:txBody>
          <a:bodyPr/>
          <a:lstStyle/>
          <a:p>
            <a:fld id="{BA4B9AC8-E9EB-4612-B68B-621D0A3BC930}" type="slidenum">
              <a:rPr kumimoji="1" lang="ja-JP" altLang="en-US" smtClean="0"/>
              <a:t>2</a:t>
            </a:fld>
            <a:endParaRPr kumimoji="1" lang="ja-JP" altLang="en-US"/>
          </a:p>
        </p:txBody>
      </p:sp>
      <p:sp>
        <p:nvSpPr>
          <p:cNvPr id="5" name="メモ 4"/>
          <p:cNvSpPr/>
          <p:nvPr/>
        </p:nvSpPr>
        <p:spPr>
          <a:xfrm rot="10800000">
            <a:off x="718194" y="3107305"/>
            <a:ext cx="2062815" cy="2393724"/>
          </a:xfrm>
          <a:prstGeom prst="foldedCorner">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ja-JP" altLang="en-US" sz="1600"/>
          </a:p>
        </p:txBody>
      </p:sp>
      <p:sp>
        <p:nvSpPr>
          <p:cNvPr id="7" name="テキスト ボックス 6"/>
          <p:cNvSpPr txBox="1"/>
          <p:nvPr/>
        </p:nvSpPr>
        <p:spPr>
          <a:xfrm>
            <a:off x="1127236" y="5620824"/>
            <a:ext cx="1369286" cy="369332"/>
          </a:xfrm>
          <a:prstGeom prst="rect">
            <a:avLst/>
          </a:prstGeom>
          <a:noFill/>
          <a:ln>
            <a:solidFill>
              <a:schemeClr val="tx1"/>
            </a:solidFill>
          </a:ln>
        </p:spPr>
        <p:txBody>
          <a:bodyPr wrap="none" rtlCol="0">
            <a:spAutoFit/>
          </a:bodyPr>
          <a:lstStyle/>
          <a:p>
            <a:r>
              <a:rPr kumimoji="1" lang="ja-JP" altLang="en-US" dirty="0" smtClean="0"/>
              <a:t>ソースコード</a:t>
            </a:r>
            <a:endParaRPr kumimoji="1" lang="ja-JP" altLang="en-US" dirty="0"/>
          </a:p>
        </p:txBody>
      </p:sp>
      <p:sp>
        <p:nvSpPr>
          <p:cNvPr id="23" name="テキスト ボックス 22"/>
          <p:cNvSpPr txBox="1"/>
          <p:nvPr/>
        </p:nvSpPr>
        <p:spPr>
          <a:xfrm>
            <a:off x="2913437" y="4227059"/>
            <a:ext cx="827603" cy="733663"/>
          </a:xfrm>
          <a:prstGeom prst="rightArrow">
            <a:avLst>
              <a:gd name="adj1" fmla="val 50000"/>
              <a:gd name="adj2" fmla="val 27442"/>
            </a:avLst>
          </a:prstGeom>
          <a:noFill/>
          <a:ln w="28575">
            <a:solidFill>
              <a:schemeClr val="tx1"/>
            </a:solidFill>
          </a:ln>
        </p:spPr>
        <p:txBody>
          <a:bodyPr wrap="none" rtlCol="0">
            <a:spAutoFit/>
          </a:bodyPr>
          <a:lstStyle/>
          <a:p>
            <a:r>
              <a:rPr lang="ja-JP" altLang="en-US" dirty="0"/>
              <a:t>実行</a:t>
            </a:r>
            <a:endParaRPr kumimoji="1" lang="ja-JP" altLang="en-US" dirty="0"/>
          </a:p>
        </p:txBody>
      </p:sp>
      <p:sp>
        <p:nvSpPr>
          <p:cNvPr id="24" name="正方形/長方形 23"/>
          <p:cNvSpPr/>
          <p:nvPr/>
        </p:nvSpPr>
        <p:spPr>
          <a:xfrm>
            <a:off x="3959464" y="3177644"/>
            <a:ext cx="1696575" cy="22755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4447477" y="5635797"/>
            <a:ext cx="646331" cy="369332"/>
          </a:xfrm>
          <a:prstGeom prst="rect">
            <a:avLst/>
          </a:prstGeom>
          <a:noFill/>
          <a:ln>
            <a:solidFill>
              <a:schemeClr val="tx1"/>
            </a:solidFill>
          </a:ln>
        </p:spPr>
        <p:txBody>
          <a:bodyPr wrap="none" rtlCol="0">
            <a:spAutoFit/>
          </a:bodyPr>
          <a:lstStyle/>
          <a:p>
            <a:r>
              <a:rPr lang="ja-JP" altLang="en-US" dirty="0"/>
              <a:t>出力</a:t>
            </a:r>
            <a:endParaRPr kumimoji="1" lang="ja-JP" altLang="en-US" dirty="0"/>
          </a:p>
        </p:txBody>
      </p:sp>
      <p:sp>
        <p:nvSpPr>
          <p:cNvPr id="28" name="スマイル 27"/>
          <p:cNvSpPr/>
          <p:nvPr/>
        </p:nvSpPr>
        <p:spPr>
          <a:xfrm>
            <a:off x="6028660" y="4917267"/>
            <a:ext cx="728210" cy="636940"/>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5757518" y="3690699"/>
            <a:ext cx="3268933" cy="1298377"/>
          </a:xfrm>
          <a:prstGeom prst="ellipse">
            <a:avLst/>
          </a:prstGeom>
          <a:noFill/>
          <a:ln w="28575">
            <a:solidFill>
              <a:schemeClr val="tx1"/>
            </a:solidFill>
          </a:ln>
        </p:spPr>
        <p:txBody>
          <a:bodyPr wrap="none" rtlCol="0">
            <a:spAutoFit/>
          </a:bodyPr>
          <a:lstStyle/>
          <a:p>
            <a:pPr algn="ctr"/>
            <a:r>
              <a:rPr lang="ja-JP" altLang="en-US" dirty="0" smtClean="0"/>
              <a:t>ログを詳細に取得して</a:t>
            </a:r>
            <a:endParaRPr lang="en-US" altLang="ja-JP" dirty="0" smtClean="0"/>
          </a:p>
          <a:p>
            <a:pPr algn="ctr"/>
            <a:r>
              <a:rPr lang="ja-JP" altLang="en-US" dirty="0" smtClean="0"/>
              <a:t>デバッグやプログラム</a:t>
            </a:r>
            <a:endParaRPr lang="en-US" altLang="ja-JP" dirty="0" smtClean="0"/>
          </a:p>
          <a:p>
            <a:pPr algn="ctr"/>
            <a:r>
              <a:rPr lang="ja-JP" altLang="en-US" dirty="0" smtClean="0"/>
              <a:t>理解に活用</a:t>
            </a:r>
            <a:endParaRPr kumimoji="1" lang="ja-JP" altLang="en-US" dirty="0"/>
          </a:p>
        </p:txBody>
      </p:sp>
      <p:sp>
        <p:nvSpPr>
          <p:cNvPr id="31" name="テキスト ボックス 30"/>
          <p:cNvSpPr txBox="1"/>
          <p:nvPr/>
        </p:nvSpPr>
        <p:spPr>
          <a:xfrm>
            <a:off x="739877" y="3437008"/>
            <a:ext cx="2079415" cy="1600438"/>
          </a:xfrm>
          <a:prstGeom prst="rect">
            <a:avLst/>
          </a:prstGeom>
          <a:noFill/>
        </p:spPr>
        <p:txBody>
          <a:bodyPr wrap="none" rtlCol="0">
            <a:spAutoFit/>
          </a:bodyPr>
          <a:lstStyle/>
          <a:p>
            <a:r>
              <a:rPr lang="en-US" altLang="ja-JP" sz="1400" dirty="0" err="1"/>
              <a:t>int</a:t>
            </a:r>
            <a:r>
              <a:rPr lang="en-US" altLang="ja-JP" sz="1400" dirty="0"/>
              <a:t> </a:t>
            </a:r>
            <a:r>
              <a:rPr lang="en-US" altLang="ja-JP" sz="1400" dirty="0" err="1"/>
              <a:t>c</a:t>
            </a:r>
            <a:r>
              <a:rPr lang="en-US" altLang="ja-JP" sz="1400" dirty="0" err="1" smtClean="0"/>
              <a:t>alcDiff</a:t>
            </a:r>
            <a:r>
              <a:rPr lang="en-US" altLang="ja-JP" sz="1400" dirty="0" smtClean="0"/>
              <a:t>(List </a:t>
            </a:r>
            <a:r>
              <a:rPr lang="en-US" altLang="ja-JP" sz="1400" dirty="0"/>
              <a:t>list</a:t>
            </a:r>
            <a:r>
              <a:rPr lang="en-US" altLang="ja-JP" sz="1400" dirty="0" smtClean="0"/>
              <a:t>){</a:t>
            </a:r>
            <a:endParaRPr lang="en-US" altLang="ja-JP" sz="1400" dirty="0"/>
          </a:p>
          <a:p>
            <a:r>
              <a:rPr lang="en-US" altLang="ja-JP" sz="1400" dirty="0"/>
              <a:t>  </a:t>
            </a:r>
            <a:r>
              <a:rPr lang="en-US" altLang="ja-JP" sz="1400" dirty="0" err="1"/>
              <a:t>int</a:t>
            </a:r>
            <a:r>
              <a:rPr lang="en-US" altLang="ja-JP" sz="1400" dirty="0"/>
              <a:t> max = </a:t>
            </a:r>
            <a:r>
              <a:rPr lang="en-US" altLang="ja-JP" sz="1400" dirty="0" err="1"/>
              <a:t>GetMax</a:t>
            </a:r>
            <a:r>
              <a:rPr lang="en-US" altLang="ja-JP" sz="1400" dirty="0"/>
              <a:t>(list);</a:t>
            </a:r>
          </a:p>
          <a:p>
            <a:r>
              <a:rPr lang="ja-JP" altLang="en-US" sz="1400" dirty="0"/>
              <a:t>  </a:t>
            </a:r>
            <a:r>
              <a:rPr lang="en-US" altLang="ja-JP" sz="1400" dirty="0" smtClean="0">
                <a:solidFill>
                  <a:srgbClr val="0070C0"/>
                </a:solidFill>
              </a:rPr>
              <a:t>print </a:t>
            </a:r>
            <a:r>
              <a:rPr lang="en-US" altLang="ja-JP" sz="1400" dirty="0">
                <a:solidFill>
                  <a:srgbClr val="0070C0"/>
                </a:solidFill>
              </a:rPr>
              <a:t>(“max = ”+ max </a:t>
            </a:r>
            <a:r>
              <a:rPr lang="en-US" altLang="ja-JP" sz="1400" dirty="0" smtClean="0">
                <a:solidFill>
                  <a:srgbClr val="0070C0"/>
                </a:solidFill>
              </a:rPr>
              <a:t>);</a:t>
            </a:r>
            <a:endParaRPr lang="en-US" altLang="ja-JP" sz="1400" dirty="0"/>
          </a:p>
          <a:p>
            <a:r>
              <a:rPr lang="en-US" altLang="ja-JP" sz="1400" dirty="0"/>
              <a:t>  </a:t>
            </a:r>
            <a:r>
              <a:rPr lang="en-US" altLang="ja-JP" sz="1400" dirty="0" err="1"/>
              <a:t>int</a:t>
            </a:r>
            <a:r>
              <a:rPr lang="en-US" altLang="ja-JP" sz="1400" dirty="0"/>
              <a:t> min = </a:t>
            </a:r>
            <a:r>
              <a:rPr lang="en-US" altLang="ja-JP" sz="1400" dirty="0" err="1"/>
              <a:t>GetMin</a:t>
            </a:r>
            <a:r>
              <a:rPr lang="en-US" altLang="ja-JP" sz="1400" dirty="0"/>
              <a:t>(list);</a:t>
            </a:r>
          </a:p>
          <a:p>
            <a:r>
              <a:rPr lang="en-US" altLang="ja-JP" sz="1400" dirty="0"/>
              <a:t>  </a:t>
            </a:r>
            <a:r>
              <a:rPr lang="en-US" altLang="ja-JP" sz="1400" dirty="0" smtClean="0">
                <a:solidFill>
                  <a:srgbClr val="0070C0"/>
                </a:solidFill>
              </a:rPr>
              <a:t>print </a:t>
            </a:r>
            <a:r>
              <a:rPr lang="en-US" altLang="ja-JP" sz="1400" dirty="0">
                <a:solidFill>
                  <a:srgbClr val="0070C0"/>
                </a:solidFill>
              </a:rPr>
              <a:t>(“min = ”+ min );</a:t>
            </a:r>
          </a:p>
          <a:p>
            <a:r>
              <a:rPr lang="en-US" altLang="ja-JP" sz="1400" dirty="0"/>
              <a:t>  return max-min;</a:t>
            </a:r>
          </a:p>
          <a:p>
            <a:r>
              <a:rPr lang="en-US" altLang="ja-JP" sz="1400" dirty="0"/>
              <a:t>}</a:t>
            </a:r>
          </a:p>
        </p:txBody>
      </p:sp>
      <p:sp>
        <p:nvSpPr>
          <p:cNvPr id="18" name="テキスト ボックス 17"/>
          <p:cNvSpPr txBox="1"/>
          <p:nvPr/>
        </p:nvSpPr>
        <p:spPr>
          <a:xfrm>
            <a:off x="4073175" y="3239442"/>
            <a:ext cx="1396536" cy="646331"/>
          </a:xfrm>
          <a:prstGeom prst="rect">
            <a:avLst/>
          </a:prstGeom>
          <a:noFill/>
        </p:spPr>
        <p:txBody>
          <a:bodyPr wrap="none" rtlCol="0">
            <a:spAutoFit/>
          </a:bodyPr>
          <a:lstStyle/>
          <a:p>
            <a:r>
              <a:rPr kumimoji="1" lang="en-US" altLang="ja-JP" dirty="0" smtClean="0"/>
              <a:t>max = </a:t>
            </a:r>
            <a:r>
              <a:rPr lang="en-US" altLang="ja-JP" dirty="0" smtClean="0"/>
              <a:t>2000</a:t>
            </a:r>
          </a:p>
          <a:p>
            <a:r>
              <a:rPr lang="en-US" altLang="ja-JP" dirty="0" smtClean="0"/>
              <a:t>min </a:t>
            </a:r>
            <a:r>
              <a:rPr lang="en-US" altLang="ja-JP" dirty="0"/>
              <a:t>= </a:t>
            </a:r>
            <a:r>
              <a:rPr lang="en-US" altLang="ja-JP" dirty="0" smtClean="0"/>
              <a:t>10</a:t>
            </a:r>
            <a:endParaRPr lang="ja-JP" altLang="en-US" dirty="0"/>
          </a:p>
        </p:txBody>
      </p:sp>
    </p:spTree>
    <p:extLst>
      <p:ext uri="{BB962C8B-B14F-4D97-AF65-F5344CB8AC3E}">
        <p14:creationId xmlns:p14="http://schemas.microsoft.com/office/powerpoint/2010/main" val="2185625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サーバプログラムにおける</a:t>
            </a:r>
            <a:r>
              <a:rPr lang="en-US" altLang="ja-JP" dirty="0" smtClean="0"/>
              <a:t/>
            </a:r>
            <a:br>
              <a:rPr lang="en-US" altLang="ja-JP" dirty="0" smtClean="0"/>
            </a:br>
            <a:r>
              <a:rPr lang="ja-JP" altLang="en-US" dirty="0" smtClean="0"/>
              <a:t>ロギングの課題</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詳細にロギング</a:t>
            </a:r>
            <a:r>
              <a:rPr lang="ja-JP" altLang="en-US" dirty="0" smtClean="0"/>
              <a:t>を行うと記録量やオーバヘッドが問題になる</a:t>
            </a:r>
            <a:endParaRPr kumimoji="1" lang="en-US" altLang="ja-JP" dirty="0" smtClean="0"/>
          </a:p>
          <a:p>
            <a:pPr>
              <a:buFont typeface="Arial" panose="020B0604020202020204" pitchFamily="34" charset="0"/>
              <a:buChar char="•"/>
            </a:pPr>
            <a:r>
              <a:rPr kumimoji="1" lang="ja-JP" altLang="en-US" dirty="0" smtClean="0"/>
              <a:t>記録量</a:t>
            </a:r>
            <a:endParaRPr kumimoji="1" lang="en-US" altLang="ja-JP" dirty="0" smtClean="0"/>
          </a:p>
          <a:p>
            <a:pPr lvl="1">
              <a:buFont typeface="Wingdings" panose="05000000000000000000" pitchFamily="2" charset="2"/>
              <a:buChar char="Ø"/>
            </a:pPr>
            <a:r>
              <a:rPr lang="ja-JP" altLang="en-US" dirty="0" smtClean="0"/>
              <a:t>長時間のロギングにより記録量が膨大になる</a:t>
            </a:r>
            <a:endParaRPr lang="en-US" altLang="ja-JP" dirty="0" smtClean="0"/>
          </a:p>
          <a:p>
            <a:pPr lvl="1">
              <a:buFont typeface="Wingdings" panose="05000000000000000000" pitchFamily="2" charset="2"/>
              <a:buChar char="Ø"/>
            </a:pPr>
            <a:r>
              <a:rPr kumimoji="1" lang="en-US" altLang="ja-JP" dirty="0" smtClean="0"/>
              <a:t>1</a:t>
            </a:r>
            <a:r>
              <a:rPr kumimoji="1" lang="ja-JP" altLang="en-US" dirty="0" smtClean="0"/>
              <a:t>台のマシンで</a:t>
            </a:r>
            <a:r>
              <a:rPr kumimoji="1" lang="en-US" altLang="ja-JP" dirty="0" smtClean="0">
                <a:solidFill>
                  <a:srgbClr val="0000FF"/>
                </a:solidFill>
              </a:rPr>
              <a:t>1</a:t>
            </a:r>
            <a:r>
              <a:rPr kumimoji="1" lang="ja-JP" altLang="en-US" dirty="0" smtClean="0">
                <a:solidFill>
                  <a:srgbClr val="0000FF"/>
                </a:solidFill>
              </a:rPr>
              <a:t>日に</a:t>
            </a:r>
            <a:r>
              <a:rPr lang="en-US" altLang="ja-JP" dirty="0" smtClean="0">
                <a:solidFill>
                  <a:srgbClr val="0000FF"/>
                </a:solidFill>
              </a:rPr>
              <a:t>2GB</a:t>
            </a:r>
            <a:r>
              <a:rPr lang="ja-JP" altLang="en-US" dirty="0" smtClean="0">
                <a:solidFill>
                  <a:srgbClr val="0000FF"/>
                </a:solidFill>
              </a:rPr>
              <a:t>のログ</a:t>
            </a:r>
            <a:r>
              <a:rPr lang="ja-JP" altLang="en-US" dirty="0" smtClean="0"/>
              <a:t>が出力されるという事例もある</a:t>
            </a:r>
            <a:r>
              <a:rPr lang="en-US" altLang="ja-JP" dirty="0" smtClean="0"/>
              <a:t>[1]</a:t>
            </a:r>
            <a:endParaRPr kumimoji="1" lang="en-US" altLang="ja-JP" dirty="0" smtClean="0"/>
          </a:p>
          <a:p>
            <a:pPr>
              <a:buFont typeface="Arial" panose="020B0604020202020204" pitchFamily="34" charset="0"/>
              <a:buChar char="•"/>
            </a:pPr>
            <a:r>
              <a:rPr lang="ja-JP" altLang="en-US" dirty="0" smtClean="0"/>
              <a:t>オーバヘッド</a:t>
            </a:r>
            <a:endParaRPr lang="en-US" altLang="ja-JP" dirty="0" smtClean="0"/>
          </a:p>
          <a:p>
            <a:pPr lvl="1">
              <a:buClr>
                <a:schemeClr val="tx1"/>
              </a:buClr>
              <a:buFont typeface="Wingdings" panose="05000000000000000000" pitchFamily="2" charset="2"/>
              <a:buChar char="Ø"/>
            </a:pPr>
            <a:r>
              <a:rPr lang="ja-JP" altLang="en-US" dirty="0" smtClean="0"/>
              <a:t>大量のログ出力処理により</a:t>
            </a:r>
            <a:r>
              <a:rPr lang="ja-JP" altLang="en-US" dirty="0" smtClean="0">
                <a:solidFill>
                  <a:srgbClr val="0000FF"/>
                </a:solidFill>
              </a:rPr>
              <a:t>サービスに悪影響</a:t>
            </a:r>
            <a:r>
              <a:rPr lang="ja-JP" altLang="en-US" dirty="0" smtClean="0"/>
              <a:t>が出る</a:t>
            </a:r>
            <a:endParaRPr lang="en-US" altLang="ja-JP" dirty="0" smtClean="0"/>
          </a:p>
          <a:p>
            <a:pPr lvl="2">
              <a:buClr>
                <a:schemeClr val="tx1"/>
              </a:buClr>
              <a:buFont typeface="Wingdings" panose="05000000000000000000" pitchFamily="2" charset="2"/>
              <a:buChar char="ü"/>
            </a:pPr>
            <a:r>
              <a:rPr kumimoji="1" lang="ja-JP" altLang="en-US" dirty="0"/>
              <a:t>サービス</a:t>
            </a:r>
            <a:r>
              <a:rPr kumimoji="1" lang="ja-JP" altLang="en-US" dirty="0" smtClean="0"/>
              <a:t>の遅延時間の増加</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BA4B9AC8-E9EB-4612-B68B-621D0A3BC930}" type="slidenum">
              <a:rPr lang="ja-JP" altLang="en-US" smtClean="0"/>
              <a:pPr/>
              <a:t>3</a:t>
            </a:fld>
            <a:endParaRPr lang="ja-JP" altLang="en-US" dirty="0"/>
          </a:p>
        </p:txBody>
      </p:sp>
      <p:sp>
        <p:nvSpPr>
          <p:cNvPr id="5" name="テキスト ボックス 85"/>
          <p:cNvSpPr txBox="1"/>
          <p:nvPr/>
        </p:nvSpPr>
        <p:spPr>
          <a:xfrm>
            <a:off x="199745" y="5783701"/>
            <a:ext cx="8757822" cy="439779"/>
          </a:xfrm>
          <a:prstGeom prst="rect">
            <a:avLst/>
          </a:prstGeom>
          <a:solidFill>
            <a:srgbClr val="FFFFCC"/>
          </a:solidFill>
          <a:ln w="12700"/>
        </p:spPr>
        <p:style>
          <a:lnRef idx="2">
            <a:schemeClr val="dk1"/>
          </a:lnRef>
          <a:fillRef idx="1">
            <a:schemeClr val="lt1"/>
          </a:fillRef>
          <a:effectRef idx="0">
            <a:schemeClr val="dk1"/>
          </a:effectRef>
          <a:fontRef idx="minor">
            <a:schemeClr val="dk1"/>
          </a:fontRef>
        </p:style>
        <p:txBody>
          <a:bodyPr wrap="square" rtlCol="0">
            <a:noAutofit/>
          </a:bodyP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r>
              <a:rPr lang="en-US" altLang="ja-JP" sz="900" dirty="0" smtClean="0"/>
              <a:t>[1] Fu</a:t>
            </a:r>
            <a:r>
              <a:rPr lang="en-US" altLang="ja-JP" sz="900" dirty="0"/>
              <a:t>, Q., Zhu, J., Hu, W., Lou, J.-G., Ding, R., Lin, </a:t>
            </a:r>
            <a:r>
              <a:rPr lang="en-US" altLang="ja-JP" sz="900" dirty="0" err="1"/>
              <a:t>Q.,Zhang</a:t>
            </a:r>
            <a:r>
              <a:rPr lang="en-US" altLang="ja-JP" sz="900" dirty="0"/>
              <a:t>, D. and </a:t>
            </a:r>
            <a:r>
              <a:rPr lang="en-US" altLang="ja-JP" sz="900" dirty="0" err="1"/>
              <a:t>Xie</a:t>
            </a:r>
            <a:r>
              <a:rPr lang="en-US" altLang="ja-JP" sz="900" dirty="0"/>
              <a:t>, T.: Where Do </a:t>
            </a:r>
            <a:r>
              <a:rPr lang="en-US" altLang="ja-JP" sz="900" dirty="0" smtClean="0"/>
              <a:t>Developers </a:t>
            </a:r>
            <a:r>
              <a:rPr lang="en-US" altLang="ja-JP" sz="900" dirty="0"/>
              <a:t>Log? </a:t>
            </a:r>
            <a:r>
              <a:rPr lang="en-US" altLang="ja-JP" sz="900" dirty="0" smtClean="0"/>
              <a:t>An Empirical </a:t>
            </a:r>
            <a:r>
              <a:rPr lang="en-US" altLang="ja-JP" sz="900" dirty="0"/>
              <a:t>Study on Logging </a:t>
            </a:r>
            <a:r>
              <a:rPr lang="en-US" altLang="ja-JP" sz="900" dirty="0" smtClean="0"/>
              <a:t>Practices </a:t>
            </a:r>
            <a:r>
              <a:rPr lang="en-US" altLang="ja-JP" sz="900" dirty="0"/>
              <a:t>in Industry</a:t>
            </a:r>
            <a:r>
              <a:rPr lang="en-US" altLang="ja-JP" sz="900" dirty="0" smtClean="0"/>
              <a:t>, Com-</a:t>
            </a:r>
            <a:r>
              <a:rPr lang="en-US" altLang="ja-JP" sz="900" dirty="0" err="1" smtClean="0"/>
              <a:t>panion</a:t>
            </a:r>
            <a:r>
              <a:rPr lang="en-US" altLang="ja-JP" sz="900" dirty="0" smtClean="0"/>
              <a:t> Proceedings </a:t>
            </a:r>
            <a:r>
              <a:rPr lang="en-US" altLang="ja-JP" sz="900" dirty="0"/>
              <a:t>of the 36th International </a:t>
            </a:r>
            <a:r>
              <a:rPr lang="en-US" altLang="ja-JP" sz="900" dirty="0" smtClean="0"/>
              <a:t>Conference on </a:t>
            </a:r>
            <a:r>
              <a:rPr lang="en-US" altLang="ja-JP" sz="900" dirty="0"/>
              <a:t>Software Engineering, </a:t>
            </a:r>
            <a:r>
              <a:rPr lang="en-US" altLang="ja-JP" sz="900" dirty="0" smtClean="0"/>
              <a:t>pp. </a:t>
            </a:r>
            <a:r>
              <a:rPr lang="en-US" altLang="ja-JP" sz="900" dirty="0"/>
              <a:t>24{33 (2014</a:t>
            </a:r>
            <a:r>
              <a:rPr lang="en-US" altLang="ja-JP" sz="900" dirty="0" smtClean="0"/>
              <a:t>).</a:t>
            </a:r>
            <a:endParaRPr kumimoji="1" lang="ja-JP" altLang="en-US" sz="1200" dirty="0"/>
          </a:p>
        </p:txBody>
      </p:sp>
    </p:spTree>
    <p:extLst>
      <p:ext uri="{BB962C8B-B14F-4D97-AF65-F5344CB8AC3E}">
        <p14:creationId xmlns:p14="http://schemas.microsoft.com/office/powerpoint/2010/main" val="2686174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442955"/>
            <a:ext cx="8229600" cy="4525963"/>
          </a:xfrm>
        </p:spPr>
        <p:txBody>
          <a:bodyPr/>
          <a:lstStyle/>
          <a:p>
            <a:pPr>
              <a:buFont typeface="Arial" panose="020B0604020202020204" pitchFamily="34" charset="0"/>
              <a:buChar char="•"/>
            </a:pPr>
            <a:r>
              <a:rPr lang="en-US" altLang="ja-JP" dirty="0" smtClean="0"/>
              <a:t>Apache Log4j[2]</a:t>
            </a:r>
            <a:r>
              <a:rPr lang="ja-JP" altLang="en-US" dirty="0" smtClean="0"/>
              <a:t>等ロギングライブラリの利用</a:t>
            </a:r>
            <a:endParaRPr lang="en-US" altLang="ja-JP" dirty="0" smtClean="0"/>
          </a:p>
          <a:p>
            <a:pPr lvl="1">
              <a:buFont typeface="Wingdings" panose="05000000000000000000" pitchFamily="2" charset="2"/>
              <a:buChar char="Ø"/>
            </a:pPr>
            <a:r>
              <a:rPr lang="ja-JP" altLang="en-US" dirty="0" smtClean="0"/>
              <a:t>ログ文にレベルを設定</a:t>
            </a:r>
            <a:endParaRPr lang="en-US" altLang="ja-JP" dirty="0" smtClean="0"/>
          </a:p>
        </p:txBody>
      </p:sp>
      <p:sp>
        <p:nvSpPr>
          <p:cNvPr id="2" name="タイトル 1"/>
          <p:cNvSpPr>
            <a:spLocks noGrp="1"/>
          </p:cNvSpPr>
          <p:nvPr>
            <p:ph type="title"/>
          </p:nvPr>
        </p:nvSpPr>
        <p:spPr>
          <a:xfrm>
            <a:off x="457200" y="229121"/>
            <a:ext cx="8218488" cy="1143000"/>
          </a:xfrm>
        </p:spPr>
        <p:txBody>
          <a:bodyPr/>
          <a:lstStyle/>
          <a:p>
            <a:r>
              <a:rPr kumimoji="1" lang="ja-JP" altLang="en-US" dirty="0" smtClean="0"/>
              <a:t>既存手法：ログ出力の制御</a:t>
            </a:r>
            <a:endParaRPr kumimoji="1" lang="ja-JP" altLang="en-US" dirty="0"/>
          </a:p>
        </p:txBody>
      </p:sp>
      <p:sp>
        <p:nvSpPr>
          <p:cNvPr id="4" name="スライド番号プレースホルダー 3"/>
          <p:cNvSpPr>
            <a:spLocks noGrp="1"/>
          </p:cNvSpPr>
          <p:nvPr>
            <p:ph type="sldNum" sz="quarter" idx="12"/>
          </p:nvPr>
        </p:nvSpPr>
        <p:spPr/>
        <p:txBody>
          <a:bodyPr/>
          <a:lstStyle/>
          <a:p>
            <a:fld id="{BA4B9AC8-E9EB-4612-B68B-621D0A3BC930}" type="slidenum">
              <a:rPr lang="ja-JP" altLang="en-US" smtClean="0"/>
              <a:pPr/>
              <a:t>4</a:t>
            </a:fld>
            <a:endParaRPr lang="ja-JP" altLang="en-US" dirty="0"/>
          </a:p>
        </p:txBody>
      </p:sp>
      <p:sp>
        <p:nvSpPr>
          <p:cNvPr id="23" name="テキスト ボックス 85"/>
          <p:cNvSpPr txBox="1"/>
          <p:nvPr/>
        </p:nvSpPr>
        <p:spPr>
          <a:xfrm>
            <a:off x="1963560" y="6374145"/>
            <a:ext cx="5219621" cy="231557"/>
          </a:xfrm>
          <a:prstGeom prst="rect">
            <a:avLst/>
          </a:prstGeom>
          <a:solidFill>
            <a:srgbClr val="FFFFCC"/>
          </a:solidFill>
          <a:ln w="12700"/>
        </p:spPr>
        <p:style>
          <a:lnRef idx="2">
            <a:schemeClr val="dk1"/>
          </a:lnRef>
          <a:fillRef idx="1">
            <a:schemeClr val="lt1"/>
          </a:fillRef>
          <a:effectRef idx="0">
            <a:schemeClr val="dk1"/>
          </a:effectRef>
          <a:fontRef idx="minor">
            <a:schemeClr val="dk1"/>
          </a:fontRef>
        </p:style>
        <p:txBody>
          <a:bodyPr wrap="square" rtlCol="0">
            <a:noAutofit/>
          </a:bodyP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r>
              <a:rPr lang="en-US" altLang="ja-JP" sz="900" dirty="0" smtClean="0"/>
              <a:t>[2] Apache </a:t>
            </a:r>
            <a:r>
              <a:rPr lang="en-US" altLang="ja-JP" sz="900" dirty="0"/>
              <a:t>Software Foundation: </a:t>
            </a:r>
            <a:r>
              <a:rPr lang="en-US" altLang="ja-JP" sz="900" dirty="0" smtClean="0"/>
              <a:t>Apache </a:t>
            </a:r>
            <a:r>
              <a:rPr lang="en-US" altLang="ja-JP" sz="900" dirty="0"/>
              <a:t>Logging Services -Log4, </a:t>
            </a:r>
            <a:r>
              <a:rPr lang="en-US" altLang="ja-JP" sz="900" dirty="0" smtClean="0"/>
              <a:t>http://logging.apache.org/log4j</a:t>
            </a:r>
            <a:endParaRPr lang="en-US" altLang="ja-JP" sz="1200" dirty="0"/>
          </a:p>
          <a:p>
            <a:endParaRPr kumimoji="1" lang="ja-JP" altLang="en-US" sz="1200" dirty="0"/>
          </a:p>
        </p:txBody>
      </p:sp>
      <p:sp>
        <p:nvSpPr>
          <p:cNvPr id="24" name="上下矢印 23"/>
          <p:cNvSpPr/>
          <p:nvPr/>
        </p:nvSpPr>
        <p:spPr>
          <a:xfrm>
            <a:off x="642093" y="2962576"/>
            <a:ext cx="372862" cy="1883040"/>
          </a:xfrm>
          <a:prstGeom prst="up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97768" y="2440597"/>
            <a:ext cx="1061509" cy="369332"/>
          </a:xfrm>
          <a:prstGeom prst="rect">
            <a:avLst/>
          </a:prstGeom>
          <a:noFill/>
        </p:spPr>
        <p:txBody>
          <a:bodyPr wrap="none" rtlCol="0">
            <a:spAutoFit/>
          </a:bodyPr>
          <a:lstStyle/>
          <a:p>
            <a:r>
              <a:rPr lang="ja-JP" altLang="en-US" dirty="0"/>
              <a:t>高レベル</a:t>
            </a:r>
            <a:endParaRPr kumimoji="1" lang="ja-JP" altLang="en-US" dirty="0"/>
          </a:p>
        </p:txBody>
      </p:sp>
      <p:sp>
        <p:nvSpPr>
          <p:cNvPr id="26" name="テキスト ボックス 25"/>
          <p:cNvSpPr txBox="1"/>
          <p:nvPr/>
        </p:nvSpPr>
        <p:spPr>
          <a:xfrm>
            <a:off x="297769" y="5012331"/>
            <a:ext cx="1061509" cy="369332"/>
          </a:xfrm>
          <a:prstGeom prst="rect">
            <a:avLst/>
          </a:prstGeom>
          <a:noFill/>
        </p:spPr>
        <p:txBody>
          <a:bodyPr wrap="none" rtlCol="0">
            <a:spAutoFit/>
          </a:bodyPr>
          <a:lstStyle/>
          <a:p>
            <a:r>
              <a:rPr lang="ja-JP" altLang="en-US" dirty="0" smtClean="0"/>
              <a:t>低レベル</a:t>
            </a:r>
            <a:endParaRPr kumimoji="1" lang="ja-JP" altLang="en-US" dirty="0"/>
          </a:p>
        </p:txBody>
      </p:sp>
      <p:grpSp>
        <p:nvGrpSpPr>
          <p:cNvPr id="46" name="グループ化 45"/>
          <p:cNvGrpSpPr/>
          <p:nvPr/>
        </p:nvGrpSpPr>
        <p:grpSpPr>
          <a:xfrm>
            <a:off x="1179379" y="2858695"/>
            <a:ext cx="1018227" cy="2000990"/>
            <a:chOff x="1359271" y="2642220"/>
            <a:chExt cx="1018227" cy="2501073"/>
          </a:xfrm>
        </p:grpSpPr>
        <p:sp>
          <p:nvSpPr>
            <p:cNvPr id="35" name="テキスト ボックス 34"/>
            <p:cNvSpPr txBox="1"/>
            <p:nvPr/>
          </p:nvSpPr>
          <p:spPr>
            <a:xfrm>
              <a:off x="1359271" y="2642220"/>
              <a:ext cx="855812" cy="369332"/>
            </a:xfrm>
            <a:prstGeom prst="rect">
              <a:avLst/>
            </a:prstGeom>
            <a:noFill/>
            <a:ln w="28575">
              <a:noFill/>
            </a:ln>
          </p:spPr>
          <p:txBody>
            <a:bodyPr wrap="none" rtlCol="0">
              <a:spAutoFit/>
            </a:bodyPr>
            <a:lstStyle/>
            <a:p>
              <a:r>
                <a:rPr lang="en-US" altLang="ja-JP" dirty="0" smtClean="0">
                  <a:solidFill>
                    <a:srgbClr val="C00000"/>
                  </a:solidFill>
                </a:rPr>
                <a:t>FATAL</a:t>
              </a:r>
              <a:endParaRPr lang="en-US" altLang="ja-JP" dirty="0">
                <a:solidFill>
                  <a:srgbClr val="C00000"/>
                </a:solidFill>
              </a:endParaRPr>
            </a:p>
          </p:txBody>
        </p:sp>
        <p:sp>
          <p:nvSpPr>
            <p:cNvPr id="36" name="テキスト ボックス 35"/>
            <p:cNvSpPr txBox="1"/>
            <p:nvPr/>
          </p:nvSpPr>
          <p:spPr>
            <a:xfrm>
              <a:off x="1359271" y="3502931"/>
              <a:ext cx="881395" cy="369332"/>
            </a:xfrm>
            <a:prstGeom prst="rect">
              <a:avLst/>
            </a:prstGeom>
            <a:noFill/>
            <a:ln w="28575">
              <a:noFill/>
            </a:ln>
          </p:spPr>
          <p:txBody>
            <a:bodyPr wrap="none" rtlCol="0">
              <a:spAutoFit/>
            </a:bodyPr>
            <a:lstStyle/>
            <a:p>
              <a:r>
                <a:rPr lang="en-US" altLang="ja-JP" dirty="0">
                  <a:solidFill>
                    <a:srgbClr val="FFC000"/>
                  </a:solidFill>
                </a:rPr>
                <a:t>WARN</a:t>
              </a:r>
            </a:p>
          </p:txBody>
        </p:sp>
        <p:sp>
          <p:nvSpPr>
            <p:cNvPr id="37" name="テキスト ボックス 36"/>
            <p:cNvSpPr txBox="1"/>
            <p:nvPr/>
          </p:nvSpPr>
          <p:spPr>
            <a:xfrm>
              <a:off x="1359271" y="3072024"/>
              <a:ext cx="1018227" cy="369332"/>
            </a:xfrm>
            <a:prstGeom prst="rect">
              <a:avLst/>
            </a:prstGeom>
            <a:noFill/>
            <a:ln w="28575">
              <a:noFill/>
            </a:ln>
          </p:spPr>
          <p:txBody>
            <a:bodyPr wrap="none" rtlCol="0">
              <a:spAutoFit/>
            </a:bodyPr>
            <a:lstStyle/>
            <a:p>
              <a:r>
                <a:rPr lang="en-US" altLang="ja-JP" dirty="0">
                  <a:solidFill>
                    <a:srgbClr val="FF0000"/>
                  </a:solidFill>
                </a:rPr>
                <a:t>ERROR</a:t>
              </a:r>
            </a:p>
          </p:txBody>
        </p:sp>
        <p:sp>
          <p:nvSpPr>
            <p:cNvPr id="38" name="テキスト ボックス 37"/>
            <p:cNvSpPr txBox="1"/>
            <p:nvPr/>
          </p:nvSpPr>
          <p:spPr>
            <a:xfrm>
              <a:off x="1359271" y="4337332"/>
              <a:ext cx="1005403" cy="369332"/>
            </a:xfrm>
            <a:prstGeom prst="rect">
              <a:avLst/>
            </a:prstGeom>
            <a:noFill/>
            <a:ln w="28575">
              <a:noFill/>
            </a:ln>
          </p:spPr>
          <p:txBody>
            <a:bodyPr wrap="none" rtlCol="0">
              <a:spAutoFit/>
            </a:bodyPr>
            <a:lstStyle/>
            <a:p>
              <a:r>
                <a:rPr lang="en-US" altLang="ja-JP" dirty="0">
                  <a:solidFill>
                    <a:srgbClr val="00B050"/>
                  </a:solidFill>
                </a:rPr>
                <a:t>DEBUG</a:t>
              </a:r>
            </a:p>
          </p:txBody>
        </p:sp>
        <p:sp>
          <p:nvSpPr>
            <p:cNvPr id="39" name="テキスト ボックス 38"/>
            <p:cNvSpPr txBox="1"/>
            <p:nvPr/>
          </p:nvSpPr>
          <p:spPr>
            <a:xfrm>
              <a:off x="1359271" y="3908426"/>
              <a:ext cx="736099" cy="369332"/>
            </a:xfrm>
            <a:prstGeom prst="rect">
              <a:avLst/>
            </a:prstGeom>
            <a:noFill/>
            <a:ln w="28575">
              <a:noFill/>
            </a:ln>
          </p:spPr>
          <p:txBody>
            <a:bodyPr wrap="none" rtlCol="0">
              <a:spAutoFit/>
            </a:bodyPr>
            <a:lstStyle/>
            <a:p>
              <a:r>
                <a:rPr lang="en-US" altLang="ja-JP" dirty="0">
                  <a:solidFill>
                    <a:srgbClr val="92D050"/>
                  </a:solidFill>
                </a:rPr>
                <a:t>INFO</a:t>
              </a:r>
            </a:p>
          </p:txBody>
        </p:sp>
        <p:sp>
          <p:nvSpPr>
            <p:cNvPr id="40" name="テキスト ボックス 39"/>
            <p:cNvSpPr txBox="1"/>
            <p:nvPr/>
          </p:nvSpPr>
          <p:spPr>
            <a:xfrm>
              <a:off x="1359271" y="4773961"/>
              <a:ext cx="1005403" cy="369332"/>
            </a:xfrm>
            <a:prstGeom prst="rect">
              <a:avLst/>
            </a:prstGeom>
            <a:noFill/>
            <a:ln w="28575">
              <a:noFill/>
            </a:ln>
          </p:spPr>
          <p:txBody>
            <a:bodyPr wrap="none" rtlCol="0">
              <a:spAutoFit/>
            </a:bodyPr>
            <a:lstStyle/>
            <a:p>
              <a:r>
                <a:rPr lang="en-US" altLang="ja-JP" dirty="0">
                  <a:solidFill>
                    <a:srgbClr val="00B0F0"/>
                  </a:solidFill>
                </a:rPr>
                <a:t>TRACE</a:t>
              </a:r>
              <a:endParaRPr lang="ja-JP" altLang="en-US" dirty="0">
                <a:solidFill>
                  <a:srgbClr val="00B0F0"/>
                </a:solidFill>
              </a:endParaRPr>
            </a:p>
          </p:txBody>
        </p:sp>
      </p:grpSp>
      <p:sp>
        <p:nvSpPr>
          <p:cNvPr id="42" name="テキスト ボックス 41"/>
          <p:cNvSpPr txBox="1"/>
          <p:nvPr/>
        </p:nvSpPr>
        <p:spPr>
          <a:xfrm>
            <a:off x="2197606" y="2584264"/>
            <a:ext cx="6917278" cy="1569660"/>
          </a:xfrm>
          <a:prstGeom prst="rect">
            <a:avLst/>
          </a:prstGeom>
          <a:noFill/>
        </p:spPr>
        <p:txBody>
          <a:bodyPr wrap="none" rtlCol="0">
            <a:spAutoFit/>
          </a:bodyPr>
          <a:lstStyle/>
          <a:p>
            <a:pPr marL="285750" indent="-285750">
              <a:buFont typeface="Wingdings" panose="05000000000000000000" pitchFamily="2" charset="2"/>
              <a:buChar char="ü"/>
            </a:pPr>
            <a:r>
              <a:rPr lang="ja-JP" altLang="en-US" sz="2400" dirty="0" smtClean="0"/>
              <a:t>高レベル：エラーメッセージなど優先度の高い情報</a:t>
            </a:r>
            <a:r>
              <a:rPr lang="en-US" altLang="ja-JP" sz="2400" dirty="0"/>
              <a:t/>
            </a:r>
            <a:br>
              <a:rPr lang="en-US" altLang="ja-JP" sz="2400" dirty="0"/>
            </a:br>
            <a:r>
              <a:rPr lang="en-US" altLang="ja-JP" sz="2400" dirty="0" smtClean="0"/>
              <a:t>               </a:t>
            </a:r>
            <a:r>
              <a:rPr lang="ja-JP" altLang="en-US" sz="2400" dirty="0" smtClean="0"/>
              <a:t>ログ出力量小</a:t>
            </a:r>
            <a:endParaRPr lang="en-US" altLang="ja-JP" sz="2400" dirty="0"/>
          </a:p>
          <a:p>
            <a:pPr marL="285750" indent="-285750">
              <a:buFont typeface="Wingdings" panose="05000000000000000000" pitchFamily="2" charset="2"/>
              <a:buChar char="ü"/>
            </a:pPr>
            <a:r>
              <a:rPr kumimoji="1" lang="ja-JP" altLang="en-US" sz="2400" dirty="0" smtClean="0"/>
              <a:t>低レベル：</a:t>
            </a:r>
            <a:r>
              <a:rPr lang="ja-JP" altLang="en-US" sz="2400" dirty="0" smtClean="0"/>
              <a:t>変数の値など</a:t>
            </a:r>
            <a:r>
              <a:rPr kumimoji="1" lang="ja-JP" altLang="en-US" sz="2400" dirty="0" smtClean="0"/>
              <a:t>詳細な情報</a:t>
            </a:r>
            <a:r>
              <a:rPr lang="en-US" altLang="ja-JP" sz="2400" dirty="0" smtClean="0"/>
              <a:t/>
            </a:r>
            <a:br>
              <a:rPr lang="en-US" altLang="ja-JP" sz="2400" dirty="0" smtClean="0"/>
            </a:br>
            <a:r>
              <a:rPr lang="en-US" altLang="ja-JP" sz="2400" dirty="0" smtClean="0"/>
              <a:t>               </a:t>
            </a:r>
            <a:r>
              <a:rPr lang="ja-JP" altLang="en-US" sz="2400" dirty="0" smtClean="0"/>
              <a:t>ログ</a:t>
            </a:r>
            <a:r>
              <a:rPr lang="ja-JP" altLang="en-US" sz="2400" dirty="0"/>
              <a:t>出</a:t>
            </a:r>
            <a:r>
              <a:rPr lang="ja-JP" altLang="en-US" sz="2400" dirty="0" smtClean="0"/>
              <a:t>力</a:t>
            </a:r>
            <a:r>
              <a:rPr kumimoji="1" lang="ja-JP" altLang="en-US" sz="2400" dirty="0" smtClean="0"/>
              <a:t>量大</a:t>
            </a:r>
            <a:endParaRPr kumimoji="1" lang="ja-JP" altLang="en-US" sz="2400" dirty="0"/>
          </a:p>
        </p:txBody>
      </p:sp>
      <p:sp>
        <p:nvSpPr>
          <p:cNvPr id="44" name="コンテンツ プレースホルダー 2"/>
          <p:cNvSpPr txBox="1">
            <a:spLocks/>
          </p:cNvSpPr>
          <p:nvPr/>
        </p:nvSpPr>
        <p:spPr bwMode="auto">
          <a:xfrm>
            <a:off x="2197606" y="4842229"/>
            <a:ext cx="6804940" cy="778692"/>
          </a:xfrm>
          <a:prstGeom prst="rect">
            <a:avLst/>
          </a:prstGeom>
          <a:noFill/>
          <a:ln w="2857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400">
                <a:solidFill>
                  <a:schemeClr val="tx1"/>
                </a:solidFill>
                <a:latin typeface="+mn-ea"/>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ea"/>
                <a:ea typeface="+mn-ea"/>
              </a:defRPr>
            </a:lvl2pPr>
            <a:lvl3pPr marL="1143000" indent="-228600" algn="l" rtl="0" eaLnBrk="1" fontAlgn="base" hangingPunct="1">
              <a:spcBef>
                <a:spcPct val="20000"/>
              </a:spcBef>
              <a:spcAft>
                <a:spcPct val="0"/>
              </a:spcAft>
              <a:buChar char="•"/>
              <a:defRPr kumimoji="1" sz="2400">
                <a:solidFill>
                  <a:schemeClr val="tx1"/>
                </a:solidFill>
                <a:latin typeface="+mn-ea"/>
                <a:ea typeface="+mn-ea"/>
              </a:defRPr>
            </a:lvl3pPr>
            <a:lvl4pPr marL="1600200" indent="-228600" algn="l" rtl="0" eaLnBrk="1" fontAlgn="base" hangingPunct="1">
              <a:spcBef>
                <a:spcPct val="20000"/>
              </a:spcBef>
              <a:spcAft>
                <a:spcPct val="0"/>
              </a:spcAft>
              <a:buChar char="–"/>
              <a:defRPr kumimoji="1" sz="2400">
                <a:solidFill>
                  <a:schemeClr val="tx1"/>
                </a:solidFill>
                <a:latin typeface="+mn-ea"/>
                <a:ea typeface="+mn-ea"/>
              </a:defRPr>
            </a:lvl4pPr>
            <a:lvl5pPr marL="2057400" indent="-228600" algn="l" rtl="0" eaLnBrk="1" fontAlgn="base" hangingPunct="1">
              <a:spcBef>
                <a:spcPct val="20000"/>
              </a:spcBef>
              <a:spcAft>
                <a:spcPct val="0"/>
              </a:spcAft>
              <a:buChar char="»"/>
              <a:defRPr kumimoji="1" sz="2400">
                <a:solidFill>
                  <a:schemeClr val="tx1"/>
                </a:solidFill>
                <a:latin typeface="+mn-ea"/>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a:buFont typeface="Arial" panose="020B0604020202020204" pitchFamily="34" charset="0"/>
              <a:buChar char="•"/>
            </a:pPr>
            <a:r>
              <a:rPr lang="ja-JP" altLang="en-US" dirty="0" smtClean="0"/>
              <a:t>プログラム実行</a:t>
            </a:r>
            <a:r>
              <a:rPr lang="ja-JP" altLang="en-US" dirty="0"/>
              <a:t>時</a:t>
            </a:r>
            <a:r>
              <a:rPr lang="ja-JP" altLang="en-US" dirty="0" smtClean="0"/>
              <a:t>に指定した出力レベル以上のログを出力</a:t>
            </a:r>
            <a:endParaRPr lang="en-US" altLang="ja-JP" dirty="0" smtClean="0"/>
          </a:p>
          <a:p>
            <a:pPr>
              <a:buFont typeface="Arial" panose="020B0604020202020204" pitchFamily="34" charset="0"/>
              <a:buChar char="•"/>
            </a:pPr>
            <a:r>
              <a:rPr lang="ja-JP" altLang="en-US" dirty="0"/>
              <a:t>目的によってログの出力量を制御可能</a:t>
            </a:r>
          </a:p>
          <a:p>
            <a:pPr>
              <a:buFont typeface="Arial" panose="020B0604020202020204" pitchFamily="34" charset="0"/>
              <a:buChar char="•"/>
            </a:pPr>
            <a:endParaRPr lang="ja-JP" altLang="en-US" dirty="0"/>
          </a:p>
        </p:txBody>
      </p:sp>
    </p:spTree>
    <p:extLst>
      <p:ext uri="{BB962C8B-B14F-4D97-AF65-F5344CB8AC3E}">
        <p14:creationId xmlns:p14="http://schemas.microsoft.com/office/powerpoint/2010/main" val="3992893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既存手法で対処できない問題</a:t>
            </a:r>
            <a:endParaRPr kumimoji="1" lang="ja-JP" altLang="en-US" dirty="0"/>
          </a:p>
        </p:txBody>
      </p:sp>
      <p:sp>
        <p:nvSpPr>
          <p:cNvPr id="3" name="コンテンツ プレースホルダー 2"/>
          <p:cNvSpPr>
            <a:spLocks noGrp="1"/>
          </p:cNvSpPr>
          <p:nvPr>
            <p:ph idx="1"/>
          </p:nvPr>
        </p:nvSpPr>
        <p:spPr>
          <a:xfrm>
            <a:off x="457199" y="1600200"/>
            <a:ext cx="8525435" cy="4525963"/>
          </a:xfrm>
        </p:spPr>
        <p:txBody>
          <a:bodyPr/>
          <a:lstStyle/>
          <a:p>
            <a:pPr>
              <a:buFont typeface="Arial" panose="020B0604020202020204" pitchFamily="34" charset="0"/>
              <a:buChar char="•"/>
            </a:pPr>
            <a:r>
              <a:rPr lang="ja-JP" altLang="en-US" dirty="0" smtClean="0"/>
              <a:t>開発者</a:t>
            </a:r>
            <a:r>
              <a:rPr lang="ja-JP" altLang="en-US" dirty="0"/>
              <a:t>側</a:t>
            </a:r>
            <a:r>
              <a:rPr lang="ja-JP" altLang="en-US" dirty="0" smtClean="0"/>
              <a:t>でデバッグを行う際ユーザ側の実行環境で取得したログが必要</a:t>
            </a:r>
            <a:endParaRPr lang="en-US" altLang="ja-JP" dirty="0" smtClean="0"/>
          </a:p>
          <a:p>
            <a:pPr lvl="1">
              <a:buFont typeface="Wingdings" panose="05000000000000000000" pitchFamily="2" charset="2"/>
              <a:buChar char="Ø"/>
            </a:pPr>
            <a:r>
              <a:rPr lang="ja-JP" altLang="en-US" dirty="0" smtClean="0"/>
              <a:t>ユーザ側からのバグレポートで情報を収集</a:t>
            </a:r>
            <a:endParaRPr lang="en-US" altLang="ja-JP" dirty="0" smtClean="0"/>
          </a:p>
          <a:p>
            <a:pPr lvl="1">
              <a:buFont typeface="Wingdings" panose="05000000000000000000" pitchFamily="2" charset="2"/>
              <a:buChar char="Ø"/>
            </a:pPr>
            <a:r>
              <a:rPr lang="ja-JP" altLang="en-US" dirty="0" smtClean="0"/>
              <a:t>ユーザ</a:t>
            </a:r>
            <a:r>
              <a:rPr lang="ja-JP" altLang="en-US" dirty="0"/>
              <a:t>側</a:t>
            </a:r>
            <a:r>
              <a:rPr lang="ja-JP" altLang="en-US" dirty="0" smtClean="0"/>
              <a:t>の実行環境では基本的に高いログ出力レベル</a:t>
            </a:r>
            <a:r>
              <a:rPr lang="en-US" altLang="ja-JP" dirty="0" smtClean="0"/>
              <a:t>[3]</a:t>
            </a:r>
          </a:p>
        </p:txBody>
      </p:sp>
      <p:sp>
        <p:nvSpPr>
          <p:cNvPr id="4" name="スライド番号プレースホルダー 3"/>
          <p:cNvSpPr>
            <a:spLocks noGrp="1"/>
          </p:cNvSpPr>
          <p:nvPr>
            <p:ph type="sldNum" sz="quarter" idx="12"/>
          </p:nvPr>
        </p:nvSpPr>
        <p:spPr/>
        <p:txBody>
          <a:bodyPr/>
          <a:lstStyle/>
          <a:p>
            <a:fld id="{BA4B9AC8-E9EB-4612-B68B-621D0A3BC930}" type="slidenum">
              <a:rPr lang="ja-JP" altLang="en-US" smtClean="0"/>
              <a:pPr/>
              <a:t>5</a:t>
            </a:fld>
            <a:endParaRPr lang="ja-JP" altLang="en-US" dirty="0"/>
          </a:p>
        </p:txBody>
      </p:sp>
      <p:sp>
        <p:nvSpPr>
          <p:cNvPr id="6" name="テキスト ボックス 5"/>
          <p:cNvSpPr txBox="1"/>
          <p:nvPr/>
        </p:nvSpPr>
        <p:spPr>
          <a:xfrm>
            <a:off x="2581835" y="4365127"/>
            <a:ext cx="184731" cy="369332"/>
          </a:xfrm>
          <a:prstGeom prst="rect">
            <a:avLst/>
          </a:prstGeom>
          <a:noFill/>
        </p:spPr>
        <p:txBody>
          <a:bodyPr wrap="none" rtlCol="0">
            <a:spAutoFit/>
          </a:bodyPr>
          <a:lstStyle/>
          <a:p>
            <a:endParaRPr kumimoji="1" lang="ja-JP" altLang="en-US"/>
          </a:p>
        </p:txBody>
      </p:sp>
      <p:sp>
        <p:nvSpPr>
          <p:cNvPr id="8" name="テキスト ボックス 85"/>
          <p:cNvSpPr txBox="1"/>
          <p:nvPr/>
        </p:nvSpPr>
        <p:spPr>
          <a:xfrm>
            <a:off x="688810" y="5620995"/>
            <a:ext cx="7766379" cy="666973"/>
          </a:xfrm>
          <a:prstGeom prst="rect">
            <a:avLst/>
          </a:prstGeom>
          <a:solidFill>
            <a:srgbClr val="FFFFCC"/>
          </a:solidFill>
          <a:ln w="12700"/>
        </p:spPr>
        <p:style>
          <a:lnRef idx="2">
            <a:schemeClr val="dk1"/>
          </a:lnRef>
          <a:fillRef idx="1">
            <a:schemeClr val="lt1"/>
          </a:fillRef>
          <a:effectRef idx="0">
            <a:schemeClr val="dk1"/>
          </a:effectRef>
          <a:fontRef idx="minor">
            <a:schemeClr val="dk1"/>
          </a:fontRef>
        </p:style>
        <p:txBody>
          <a:bodyPr wrap="square" rtlCol="0">
            <a:noAutofit/>
          </a:bodyP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r>
              <a:rPr lang="en-US" altLang="ja-JP" sz="900" dirty="0" smtClean="0"/>
              <a:t>[3] Yuan</a:t>
            </a:r>
            <a:r>
              <a:rPr lang="en-US" altLang="ja-JP" sz="900" dirty="0"/>
              <a:t>, D., </a:t>
            </a:r>
            <a:r>
              <a:rPr lang="en-US" altLang="ja-JP" sz="900" dirty="0" smtClean="0"/>
              <a:t>Park</a:t>
            </a:r>
            <a:r>
              <a:rPr lang="en-US" altLang="ja-JP" sz="900" dirty="0"/>
              <a:t>, S. and Zhou, Y.: Characterizing </a:t>
            </a:r>
            <a:r>
              <a:rPr lang="en-US" altLang="ja-JP" sz="900" dirty="0" smtClean="0"/>
              <a:t>Logging Practices in Open-source Software,</a:t>
            </a:r>
            <a:r>
              <a:rPr lang="ja-JP" altLang="en-US" sz="900" dirty="0"/>
              <a:t> </a:t>
            </a:r>
            <a:r>
              <a:rPr lang="en-US" altLang="ja-JP" sz="900" dirty="0" smtClean="0"/>
              <a:t>Proceedings of the </a:t>
            </a:r>
            <a:r>
              <a:rPr lang="en-US" altLang="ja-JP" sz="900" dirty="0"/>
              <a:t>34th International </a:t>
            </a:r>
            <a:r>
              <a:rPr lang="en-US" altLang="ja-JP" sz="900" dirty="0" smtClean="0"/>
              <a:t>Conference on </a:t>
            </a:r>
          </a:p>
          <a:p>
            <a:r>
              <a:rPr lang="en-US" altLang="ja-JP" sz="900" dirty="0"/>
              <a:t> </a:t>
            </a:r>
            <a:r>
              <a:rPr lang="en-US" altLang="ja-JP" sz="900" dirty="0" smtClean="0"/>
              <a:t>    Software Engineering, pp. 102--112 </a:t>
            </a:r>
            <a:r>
              <a:rPr lang="en-US" altLang="ja-JP" sz="900" dirty="0"/>
              <a:t>(2012</a:t>
            </a:r>
            <a:r>
              <a:rPr lang="en-US" altLang="ja-JP" sz="900" dirty="0" smtClean="0"/>
              <a:t>).</a:t>
            </a:r>
          </a:p>
          <a:p>
            <a:r>
              <a:rPr lang="en-US" altLang="ja-JP" sz="900" dirty="0" smtClean="0"/>
              <a:t>[4] </a:t>
            </a:r>
            <a:r>
              <a:rPr lang="en-US" altLang="ja-JP" sz="900" dirty="0"/>
              <a:t>Yuan, D., Mai, H., </a:t>
            </a:r>
            <a:r>
              <a:rPr lang="en-US" altLang="ja-JP" sz="900" dirty="0" err="1"/>
              <a:t>Xiong</a:t>
            </a:r>
            <a:r>
              <a:rPr lang="en-US" altLang="ja-JP" sz="900" dirty="0"/>
              <a:t>, W., Tan, L., Zhou, Y. </a:t>
            </a:r>
            <a:r>
              <a:rPr lang="en-US" altLang="ja-JP" sz="900" dirty="0" smtClean="0"/>
              <a:t>and </a:t>
            </a:r>
            <a:r>
              <a:rPr lang="en-US" altLang="ja-JP" sz="900" dirty="0" err="1" smtClean="0"/>
              <a:t>Pasupathy</a:t>
            </a:r>
            <a:r>
              <a:rPr lang="en-US" altLang="ja-JP" sz="900" dirty="0"/>
              <a:t>, S.: </a:t>
            </a:r>
            <a:r>
              <a:rPr lang="en-US" altLang="ja-JP" sz="900" dirty="0" err="1"/>
              <a:t>SherLog</a:t>
            </a:r>
            <a:r>
              <a:rPr lang="en-US" altLang="ja-JP" sz="900" dirty="0"/>
              <a:t>: Error Diagnosis </a:t>
            </a:r>
            <a:r>
              <a:rPr lang="en-US" altLang="ja-JP" sz="900" dirty="0" smtClean="0"/>
              <a:t>by Connecting Clues </a:t>
            </a:r>
            <a:r>
              <a:rPr lang="en-US" altLang="ja-JP" sz="900" dirty="0"/>
              <a:t>from Run-time Logs</a:t>
            </a:r>
            <a:r>
              <a:rPr lang="en-US" altLang="ja-JP" sz="900" dirty="0" smtClean="0"/>
              <a:t>, SIGARCH </a:t>
            </a:r>
          </a:p>
          <a:p>
            <a:r>
              <a:rPr lang="en-US" altLang="ja-JP" sz="900" dirty="0"/>
              <a:t> </a:t>
            </a:r>
            <a:r>
              <a:rPr lang="en-US" altLang="ja-JP" sz="900" dirty="0" smtClean="0"/>
              <a:t>    Computer Architecture </a:t>
            </a:r>
            <a:r>
              <a:rPr lang="en-US" altLang="ja-JP" sz="900" dirty="0"/>
              <a:t>News, Vol. 38, No. 1, </a:t>
            </a:r>
            <a:r>
              <a:rPr lang="en-US" altLang="ja-JP" sz="900" dirty="0" smtClean="0"/>
              <a:t>pp. 143--154 (2010).</a:t>
            </a:r>
          </a:p>
          <a:p>
            <a:endParaRPr lang="en-US" altLang="ja-JP" sz="1200" dirty="0"/>
          </a:p>
          <a:p>
            <a:endParaRPr kumimoji="1" lang="ja-JP" altLang="en-US" sz="1200" dirty="0"/>
          </a:p>
        </p:txBody>
      </p:sp>
      <p:sp>
        <p:nvSpPr>
          <p:cNvPr id="11" name="テキスト ボックス 10"/>
          <p:cNvSpPr txBox="1"/>
          <p:nvPr/>
        </p:nvSpPr>
        <p:spPr>
          <a:xfrm>
            <a:off x="1459465" y="4425391"/>
            <a:ext cx="6218369" cy="461665"/>
          </a:xfrm>
          <a:prstGeom prst="rect">
            <a:avLst/>
          </a:prstGeom>
          <a:noFill/>
        </p:spPr>
        <p:txBody>
          <a:bodyPr wrap="none" rtlCol="0">
            <a:spAutoFit/>
          </a:bodyPr>
          <a:lstStyle/>
          <a:p>
            <a:r>
              <a:rPr kumimoji="1" lang="ja-JP" altLang="en-US" sz="2400" dirty="0" smtClean="0">
                <a:solidFill>
                  <a:schemeClr val="accent4"/>
                </a:solidFill>
              </a:rPr>
              <a:t>ユーザ側で起きた異常な挙動の再現は困難</a:t>
            </a:r>
            <a:r>
              <a:rPr kumimoji="1" lang="en-US" altLang="ja-JP" sz="2400" dirty="0" smtClean="0">
                <a:solidFill>
                  <a:schemeClr val="accent4"/>
                </a:solidFill>
              </a:rPr>
              <a:t>[4]</a:t>
            </a:r>
            <a:endParaRPr kumimoji="1" lang="ja-JP" altLang="en-US" sz="2400" dirty="0">
              <a:solidFill>
                <a:schemeClr val="accent4"/>
              </a:solidFill>
            </a:endParaRPr>
          </a:p>
        </p:txBody>
      </p:sp>
      <p:sp>
        <p:nvSpPr>
          <p:cNvPr id="13" name="テキスト ボックス 12"/>
          <p:cNvSpPr txBox="1"/>
          <p:nvPr/>
        </p:nvSpPr>
        <p:spPr>
          <a:xfrm>
            <a:off x="0" y="4917181"/>
            <a:ext cx="9151642" cy="461665"/>
          </a:xfrm>
          <a:prstGeom prst="rect">
            <a:avLst/>
          </a:prstGeom>
          <a:noFill/>
        </p:spPr>
        <p:txBody>
          <a:bodyPr wrap="square" rtlCol="0">
            <a:spAutoFit/>
          </a:bodyPr>
          <a:lstStyle/>
          <a:p>
            <a:pPr algn="ctr"/>
            <a:r>
              <a:rPr lang="ja-JP" altLang="en-US" sz="2400" u="sng" dirty="0"/>
              <a:t>異常</a:t>
            </a:r>
            <a:r>
              <a:rPr lang="ja-JP" altLang="en-US" sz="2400" u="sng" dirty="0" smtClean="0"/>
              <a:t>な挙動が起きたその際に詳細なログ</a:t>
            </a:r>
            <a:r>
              <a:rPr lang="ja-JP" altLang="en-US" sz="2400" u="sng" dirty="0"/>
              <a:t>を</a:t>
            </a:r>
            <a:r>
              <a:rPr lang="ja-JP" altLang="en-US" sz="2400" u="sng" dirty="0" smtClean="0"/>
              <a:t>取得できることが望ましい</a:t>
            </a:r>
            <a:endParaRPr kumimoji="1" lang="ja-JP" altLang="en-US" sz="2400" u="sng" dirty="0"/>
          </a:p>
        </p:txBody>
      </p:sp>
      <p:sp>
        <p:nvSpPr>
          <p:cNvPr id="5" name="テキスト ボックス 4"/>
          <p:cNvSpPr txBox="1"/>
          <p:nvPr/>
        </p:nvSpPr>
        <p:spPr>
          <a:xfrm>
            <a:off x="1629409" y="3254157"/>
            <a:ext cx="7285969" cy="830997"/>
          </a:xfrm>
          <a:prstGeom prst="rect">
            <a:avLst/>
          </a:prstGeom>
          <a:noFill/>
        </p:spPr>
        <p:txBody>
          <a:bodyPr wrap="none" rtlCol="0">
            <a:spAutoFit/>
          </a:bodyPr>
          <a:lstStyle/>
          <a:p>
            <a:pPr marL="0" lvl="2"/>
            <a:r>
              <a:rPr lang="ja-JP" altLang="en-US" sz="2400" dirty="0">
                <a:solidFill>
                  <a:srgbClr val="0000FF"/>
                </a:solidFill>
              </a:rPr>
              <a:t>異常</a:t>
            </a:r>
            <a:r>
              <a:rPr lang="ja-JP" altLang="en-US" sz="2400" dirty="0" smtClean="0">
                <a:solidFill>
                  <a:srgbClr val="0000FF"/>
                </a:solidFill>
              </a:rPr>
              <a:t>な挙動</a:t>
            </a:r>
            <a:r>
              <a:rPr lang="ja-JP" altLang="en-US" sz="2400" dirty="0">
                <a:solidFill>
                  <a:srgbClr val="0000FF"/>
                </a:solidFill>
              </a:rPr>
              <a:t>発生時にデバッグに必要な情報が取得</a:t>
            </a:r>
            <a:r>
              <a:rPr lang="ja-JP" altLang="en-US" sz="2400" dirty="0" smtClean="0">
                <a:solidFill>
                  <a:srgbClr val="0000FF"/>
                </a:solidFill>
              </a:rPr>
              <a:t>でき</a:t>
            </a:r>
            <a:endParaRPr lang="en-US" altLang="ja-JP" sz="2400" dirty="0" smtClean="0">
              <a:solidFill>
                <a:srgbClr val="0000FF"/>
              </a:solidFill>
            </a:endParaRPr>
          </a:p>
          <a:p>
            <a:pPr marL="0" lvl="2"/>
            <a:r>
              <a:rPr lang="ja-JP" altLang="en-US" sz="2400" dirty="0" smtClean="0">
                <a:solidFill>
                  <a:srgbClr val="0000FF"/>
                </a:solidFill>
              </a:rPr>
              <a:t>ない</a:t>
            </a:r>
            <a:r>
              <a:rPr lang="ja-JP" altLang="en-US" sz="2400" dirty="0">
                <a:solidFill>
                  <a:srgbClr val="0000FF"/>
                </a:solidFill>
              </a:rPr>
              <a:t>場合が</a:t>
            </a:r>
            <a:r>
              <a:rPr lang="ja-JP" altLang="en-US" sz="2400" dirty="0" smtClean="0">
                <a:solidFill>
                  <a:srgbClr val="0000FF"/>
                </a:solidFill>
              </a:rPr>
              <a:t>存在</a:t>
            </a:r>
            <a:endParaRPr lang="en-US" altLang="ja-JP" sz="2400" dirty="0">
              <a:solidFill>
                <a:srgbClr val="0000FF"/>
              </a:solidFill>
            </a:endParaRPr>
          </a:p>
        </p:txBody>
      </p:sp>
      <p:sp>
        <p:nvSpPr>
          <p:cNvPr id="7" name="右矢印 6"/>
          <p:cNvSpPr/>
          <p:nvPr/>
        </p:nvSpPr>
        <p:spPr>
          <a:xfrm>
            <a:off x="1047624" y="3270015"/>
            <a:ext cx="532895" cy="429950"/>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46124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研究</a:t>
            </a:r>
            <a:r>
              <a:rPr lang="ja-JP" altLang="en-US" dirty="0"/>
              <a:t>内容</a:t>
            </a:r>
            <a:endParaRPr kumimoji="1" lang="ja-JP" altLang="en-US" dirty="0"/>
          </a:p>
        </p:txBody>
      </p:sp>
      <p:sp>
        <p:nvSpPr>
          <p:cNvPr id="3" name="コンテンツ プレースホルダー 2"/>
          <p:cNvSpPr>
            <a:spLocks noGrp="1"/>
          </p:cNvSpPr>
          <p:nvPr>
            <p:ph idx="1"/>
          </p:nvPr>
        </p:nvSpPr>
        <p:spPr/>
        <p:txBody>
          <a:bodyPr/>
          <a:lstStyle/>
          <a:p>
            <a:pPr>
              <a:buFont typeface="Arial" panose="020B0604020202020204" pitchFamily="34" charset="0"/>
              <a:buChar char="•"/>
            </a:pPr>
            <a:r>
              <a:rPr lang="ja-JP" altLang="en-US" dirty="0" smtClean="0"/>
              <a:t>ユーザ側の異常な挙動発生時の詳細なログが欲しい</a:t>
            </a:r>
            <a:endParaRPr lang="en-US" altLang="ja-JP" dirty="0" smtClean="0"/>
          </a:p>
          <a:p>
            <a:pPr lvl="1">
              <a:buFont typeface="Wingdings" panose="05000000000000000000" pitchFamily="2" charset="2"/>
              <a:buChar char="Ø"/>
            </a:pPr>
            <a:r>
              <a:rPr lang="ja-JP" altLang="en-US" dirty="0" smtClean="0"/>
              <a:t>例：バグレポート</a:t>
            </a:r>
            <a:endParaRPr lang="en-US" altLang="ja-JP" dirty="0" smtClean="0"/>
          </a:p>
          <a:p>
            <a:pPr>
              <a:buFont typeface="Arial" panose="020B0604020202020204" pitchFamily="34" charset="0"/>
              <a:buChar char="•"/>
            </a:pPr>
            <a:r>
              <a:rPr lang="ja-JP" altLang="en-US" dirty="0" smtClean="0"/>
              <a:t>記録量やオーバヘッドは抑えたい</a:t>
            </a:r>
            <a:endParaRPr lang="en-US" altLang="ja-JP" dirty="0" smtClean="0"/>
          </a:p>
          <a:p>
            <a:pPr lvl="1">
              <a:buFont typeface="Wingdings" panose="05000000000000000000" pitchFamily="2" charset="2"/>
              <a:buChar char="Ø"/>
            </a:pPr>
            <a:r>
              <a:rPr lang="ja-JP" altLang="en-US" dirty="0" smtClean="0"/>
              <a:t>異常な挙動発生時以外</a:t>
            </a:r>
            <a:r>
              <a:rPr kumimoji="1" lang="ja-JP" altLang="en-US" dirty="0" smtClean="0"/>
              <a:t>は詳細なログを取得しない</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BA4B9AC8-E9EB-4612-B68B-621D0A3BC930}" type="slidenum">
              <a:rPr lang="ja-JP" altLang="en-US" smtClean="0"/>
              <a:pPr/>
              <a:t>6</a:t>
            </a:fld>
            <a:endParaRPr lang="ja-JP" altLang="en-US" dirty="0"/>
          </a:p>
        </p:txBody>
      </p:sp>
      <p:sp>
        <p:nvSpPr>
          <p:cNvPr id="5" name="下矢印 4"/>
          <p:cNvSpPr/>
          <p:nvPr/>
        </p:nvSpPr>
        <p:spPr>
          <a:xfrm>
            <a:off x="4122379" y="3542452"/>
            <a:ext cx="904296" cy="277856"/>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30585" y="4102169"/>
            <a:ext cx="8090676" cy="461665"/>
          </a:xfrm>
          <a:prstGeom prst="rect">
            <a:avLst/>
          </a:prstGeom>
          <a:noFill/>
        </p:spPr>
        <p:txBody>
          <a:bodyPr wrap="none" rtlCol="0">
            <a:spAutoFit/>
          </a:bodyPr>
          <a:lstStyle/>
          <a:p>
            <a:pPr algn="ctr"/>
            <a:r>
              <a:rPr kumimoji="1" lang="ja-JP" altLang="en-US" sz="2400" dirty="0" smtClean="0">
                <a:solidFill>
                  <a:srgbClr val="FF0000"/>
                </a:solidFill>
              </a:rPr>
              <a:t>異常な挙動の起こった際のみ詳細にロギングする手法を提案</a:t>
            </a:r>
            <a:endParaRPr kumimoji="1" lang="ja-JP" altLang="en-US" sz="2400" dirty="0">
              <a:solidFill>
                <a:srgbClr val="FF0000"/>
              </a:solidFill>
            </a:endParaRPr>
          </a:p>
        </p:txBody>
      </p:sp>
    </p:spTree>
    <p:extLst>
      <p:ext uri="{BB962C8B-B14F-4D97-AF65-F5344CB8AC3E}">
        <p14:creationId xmlns:p14="http://schemas.microsoft.com/office/powerpoint/2010/main" val="3320070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提案手法の概要</a:t>
            </a:r>
            <a:endParaRPr kumimoji="1" lang="ja-JP" altLang="en-US" dirty="0"/>
          </a:p>
        </p:txBody>
      </p:sp>
      <p:sp>
        <p:nvSpPr>
          <p:cNvPr id="3" name="コンテンツ プレースホルダー 2"/>
          <p:cNvSpPr>
            <a:spLocks noGrp="1"/>
          </p:cNvSpPr>
          <p:nvPr>
            <p:ph idx="1"/>
          </p:nvPr>
        </p:nvSpPr>
        <p:spPr/>
        <p:txBody>
          <a:bodyPr/>
          <a:lstStyle/>
          <a:p>
            <a:pPr>
              <a:buFont typeface="Arial" panose="020B0604020202020204" pitchFamily="34" charset="0"/>
              <a:buChar char="•"/>
            </a:pPr>
            <a:r>
              <a:rPr lang="ja-JP" altLang="en-US" dirty="0" smtClean="0"/>
              <a:t>プログラム実行時の挙動に応じてログ取得量を動的に制御</a:t>
            </a:r>
            <a:endParaRPr lang="en-US" altLang="ja-JP" dirty="0" smtClean="0"/>
          </a:p>
          <a:p>
            <a:pPr lvl="1">
              <a:buClr>
                <a:schemeClr val="tx1"/>
              </a:buClr>
              <a:buFont typeface="Wingdings" panose="05000000000000000000" pitchFamily="2" charset="2"/>
              <a:buChar char="Ø"/>
            </a:pPr>
            <a:r>
              <a:rPr lang="ja-JP" altLang="en-US" dirty="0"/>
              <a:t>異常</a:t>
            </a:r>
            <a:r>
              <a:rPr lang="ja-JP" altLang="en-US" dirty="0" smtClean="0"/>
              <a:t>な挙動の起こった際のみ詳細にロギング</a:t>
            </a:r>
            <a:endParaRPr lang="en-US" altLang="ja-JP" dirty="0"/>
          </a:p>
          <a:p>
            <a:pPr marL="914400" lvl="1" indent="-457200">
              <a:buAutoNum type="arabicParenBoth"/>
            </a:pPr>
            <a:r>
              <a:rPr lang="ja-JP" altLang="en-US" dirty="0" smtClean="0"/>
              <a:t>フェイズ検出手法によって挙動が</a:t>
            </a:r>
            <a:r>
              <a:rPr lang="ja-JP" altLang="en-US" dirty="0"/>
              <a:t>異常</a:t>
            </a:r>
            <a:r>
              <a:rPr lang="ja-JP" altLang="en-US" dirty="0" smtClean="0"/>
              <a:t>か</a:t>
            </a:r>
            <a:r>
              <a:rPr lang="ja-JP" altLang="en-US" dirty="0"/>
              <a:t>否</a:t>
            </a:r>
            <a:r>
              <a:rPr lang="ja-JP" altLang="en-US" dirty="0" smtClean="0"/>
              <a:t>かを判定</a:t>
            </a:r>
            <a:endParaRPr lang="en-US" altLang="ja-JP" dirty="0" smtClean="0"/>
          </a:p>
          <a:p>
            <a:pPr marL="914400" lvl="1" indent="-457200">
              <a:buAutoNum type="arabicParenBoth"/>
            </a:pPr>
            <a:r>
              <a:rPr lang="ja-JP" altLang="en-US" dirty="0" smtClean="0"/>
              <a:t>挙動に応じてログ取得量を動的に変更</a:t>
            </a:r>
            <a:endParaRPr lang="en-US" altLang="ja-JP" dirty="0" smtClean="0"/>
          </a:p>
          <a:p>
            <a:pPr lvl="1">
              <a:buFont typeface="Wingdings" panose="05000000000000000000" pitchFamily="2" charset="2"/>
              <a:buChar char="Ø"/>
            </a:pPr>
            <a:r>
              <a:rPr lang="en-US" altLang="ja-JP" dirty="0" smtClean="0"/>
              <a:t>Java</a:t>
            </a:r>
            <a:r>
              <a:rPr lang="ja-JP" altLang="en-US" dirty="0" smtClean="0"/>
              <a:t>プログラムが対象</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BA4B9AC8-E9EB-4612-B68B-621D0A3BC930}" type="slidenum">
              <a:rPr lang="ja-JP" altLang="en-US" smtClean="0"/>
              <a:pPr/>
              <a:t>7</a:t>
            </a:fld>
            <a:endParaRPr lang="ja-JP" altLang="en-US" dirty="0"/>
          </a:p>
        </p:txBody>
      </p:sp>
      <p:sp>
        <p:nvSpPr>
          <p:cNvPr id="8" name="テキスト ボックス 7"/>
          <p:cNvSpPr txBox="1"/>
          <p:nvPr/>
        </p:nvSpPr>
        <p:spPr>
          <a:xfrm>
            <a:off x="5866382" y="4742889"/>
            <a:ext cx="1372584" cy="369332"/>
          </a:xfrm>
          <a:prstGeom prst="rect">
            <a:avLst/>
          </a:prstGeom>
          <a:noFill/>
          <a:ln w="19050">
            <a:solidFill>
              <a:schemeClr val="tx1"/>
            </a:solidFill>
          </a:ln>
        </p:spPr>
        <p:txBody>
          <a:bodyPr wrap="square" rtlCol="0">
            <a:spAutoFit/>
          </a:bodyPr>
          <a:lstStyle/>
          <a:p>
            <a:pPr algn="ctr"/>
            <a:r>
              <a:rPr kumimoji="1" lang="ja-JP" altLang="en-US" b="1" dirty="0" smtClean="0"/>
              <a:t>タイトル</a:t>
            </a:r>
            <a:endParaRPr kumimoji="1" lang="ja-JP" altLang="en-US" b="1" dirty="0"/>
          </a:p>
        </p:txBody>
      </p:sp>
      <p:sp>
        <p:nvSpPr>
          <p:cNvPr id="9" name="テキスト ボックス 8"/>
          <p:cNvSpPr txBox="1"/>
          <p:nvPr/>
        </p:nvSpPr>
        <p:spPr>
          <a:xfrm>
            <a:off x="5866382" y="5604610"/>
            <a:ext cx="1372584" cy="369332"/>
          </a:xfrm>
          <a:prstGeom prst="rect">
            <a:avLst/>
          </a:prstGeom>
          <a:noFill/>
          <a:ln w="19050">
            <a:solidFill>
              <a:schemeClr val="tx1"/>
            </a:solidFill>
          </a:ln>
        </p:spPr>
        <p:txBody>
          <a:bodyPr wrap="square" rtlCol="0">
            <a:spAutoFit/>
          </a:bodyPr>
          <a:lstStyle/>
          <a:p>
            <a:pPr algn="ctr"/>
            <a:r>
              <a:rPr kumimoji="1" lang="ja-JP" altLang="en-US" b="1" dirty="0" smtClean="0"/>
              <a:t>プレイ画面</a:t>
            </a:r>
            <a:endParaRPr kumimoji="1" lang="ja-JP" altLang="en-US" b="1" dirty="0"/>
          </a:p>
        </p:txBody>
      </p:sp>
      <p:sp>
        <p:nvSpPr>
          <p:cNvPr id="10" name="テキスト ボックス 9"/>
          <p:cNvSpPr txBox="1"/>
          <p:nvPr/>
        </p:nvSpPr>
        <p:spPr>
          <a:xfrm>
            <a:off x="5866382" y="6046610"/>
            <a:ext cx="1372584" cy="369332"/>
          </a:xfrm>
          <a:prstGeom prst="rect">
            <a:avLst/>
          </a:prstGeom>
          <a:noFill/>
          <a:ln w="19050">
            <a:solidFill>
              <a:schemeClr val="tx1"/>
            </a:solidFill>
          </a:ln>
        </p:spPr>
        <p:txBody>
          <a:bodyPr wrap="square" rtlCol="0">
            <a:spAutoFit/>
          </a:bodyPr>
          <a:lstStyle/>
          <a:p>
            <a:pPr algn="ctr"/>
            <a:r>
              <a:rPr lang="ja-JP" altLang="en-US" b="1" dirty="0" smtClean="0"/>
              <a:t>スコア</a:t>
            </a:r>
            <a:r>
              <a:rPr lang="ja-JP" altLang="en-US" b="1" dirty="0"/>
              <a:t>表示</a:t>
            </a:r>
            <a:endParaRPr kumimoji="1" lang="ja-JP" altLang="en-US" b="1" dirty="0"/>
          </a:p>
        </p:txBody>
      </p:sp>
      <p:sp>
        <p:nvSpPr>
          <p:cNvPr id="11" name="テキスト ボックス 10"/>
          <p:cNvSpPr txBox="1"/>
          <p:nvPr/>
        </p:nvSpPr>
        <p:spPr>
          <a:xfrm>
            <a:off x="5130768" y="4073940"/>
            <a:ext cx="2817488" cy="561436"/>
          </a:xfrm>
          <a:prstGeom prst="rect">
            <a:avLst/>
          </a:prstGeom>
          <a:noFill/>
          <a:ln>
            <a:solidFill>
              <a:schemeClr val="tx1"/>
            </a:solidFill>
          </a:ln>
        </p:spPr>
        <p:txBody>
          <a:bodyPr wrap="square" rtlCol="0">
            <a:spAutoFit/>
          </a:bodyPr>
          <a:lstStyle/>
          <a:p>
            <a:pPr algn="ctr"/>
            <a:r>
              <a:rPr lang="ja-JP" altLang="en-US" sz="1524" b="1" dirty="0" smtClean="0"/>
              <a:t>あるゲームの実行から検出した</a:t>
            </a:r>
            <a:endParaRPr lang="en-US" altLang="ja-JP" sz="1524" b="1" dirty="0" smtClean="0"/>
          </a:p>
          <a:p>
            <a:pPr algn="ctr"/>
            <a:r>
              <a:rPr lang="ja-JP" altLang="en-US" sz="1524" b="1" dirty="0" smtClean="0"/>
              <a:t>フェイズの例</a:t>
            </a:r>
            <a:endParaRPr lang="en-US" altLang="ja-JP" sz="1524" b="1" dirty="0" smtClean="0"/>
          </a:p>
        </p:txBody>
      </p:sp>
      <p:sp>
        <p:nvSpPr>
          <p:cNvPr id="12" name="テキスト ボックス 11"/>
          <p:cNvSpPr txBox="1"/>
          <p:nvPr/>
        </p:nvSpPr>
        <p:spPr>
          <a:xfrm>
            <a:off x="5866382" y="5162610"/>
            <a:ext cx="1372584" cy="369332"/>
          </a:xfrm>
          <a:prstGeom prst="rect">
            <a:avLst/>
          </a:prstGeom>
          <a:noFill/>
          <a:ln w="19050">
            <a:solidFill>
              <a:schemeClr val="tx1"/>
            </a:solidFill>
          </a:ln>
        </p:spPr>
        <p:txBody>
          <a:bodyPr wrap="square" rtlCol="0">
            <a:spAutoFit/>
          </a:bodyPr>
          <a:lstStyle/>
          <a:p>
            <a:pPr algn="ctr"/>
            <a:r>
              <a:rPr lang="ja-JP" altLang="en-US" b="1" dirty="0" smtClean="0"/>
              <a:t>ゲーム</a:t>
            </a:r>
            <a:r>
              <a:rPr lang="ja-JP" altLang="en-US" b="1" dirty="0"/>
              <a:t>開始</a:t>
            </a:r>
            <a:endParaRPr kumimoji="1" lang="ja-JP" altLang="en-US" b="1" dirty="0"/>
          </a:p>
        </p:txBody>
      </p:sp>
      <p:sp>
        <p:nvSpPr>
          <p:cNvPr id="5" name="テキスト ボックス 4"/>
          <p:cNvSpPr txBox="1"/>
          <p:nvPr/>
        </p:nvSpPr>
        <p:spPr>
          <a:xfrm>
            <a:off x="1342590" y="5047100"/>
            <a:ext cx="4341253" cy="646331"/>
          </a:xfrm>
          <a:prstGeom prst="rect">
            <a:avLst/>
          </a:prstGeom>
          <a:noFill/>
        </p:spPr>
        <p:txBody>
          <a:bodyPr wrap="none" rtlCol="0">
            <a:spAutoFit/>
          </a:bodyPr>
          <a:lstStyle/>
          <a:p>
            <a:r>
              <a:rPr kumimoji="1" lang="ja-JP" altLang="en-US" dirty="0" smtClean="0"/>
              <a:t>フェイズ：開発者にとって意味のある処理に</a:t>
            </a:r>
            <a:endParaRPr kumimoji="1" lang="en-US" altLang="ja-JP" dirty="0" smtClean="0"/>
          </a:p>
          <a:p>
            <a:r>
              <a:rPr lang="en-US" altLang="ja-JP" dirty="0"/>
              <a:t> </a:t>
            </a:r>
            <a:r>
              <a:rPr lang="en-US" altLang="ja-JP" dirty="0" smtClean="0"/>
              <a:t>            </a:t>
            </a:r>
            <a:r>
              <a:rPr kumimoji="1" lang="ja-JP" altLang="en-US" dirty="0" smtClean="0"/>
              <a:t>対応するイベント</a:t>
            </a:r>
            <a:endParaRPr kumimoji="1" lang="ja-JP" altLang="en-US" dirty="0"/>
          </a:p>
        </p:txBody>
      </p:sp>
    </p:spTree>
    <p:extLst>
      <p:ext uri="{BB962C8B-B14F-4D97-AF65-F5344CB8AC3E}">
        <p14:creationId xmlns:p14="http://schemas.microsoft.com/office/powerpoint/2010/main" val="693192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フェイズ検出手法</a:t>
            </a:r>
            <a:r>
              <a:rPr lang="en-US" altLang="ja-JP" dirty="0" smtClean="0"/>
              <a:t>:Reiss</a:t>
            </a:r>
            <a:r>
              <a:rPr lang="ja-JP" altLang="en-US" dirty="0" smtClean="0"/>
              <a:t>の手法</a:t>
            </a:r>
            <a:r>
              <a:rPr lang="en-US" altLang="ja-JP" dirty="0" smtClean="0"/>
              <a:t>[5]</a:t>
            </a:r>
            <a:endParaRPr kumimoji="1" lang="ja-JP" altLang="en-US" dirty="0"/>
          </a:p>
        </p:txBody>
      </p:sp>
      <p:sp>
        <p:nvSpPr>
          <p:cNvPr id="3" name="コンテンツ プレースホルダー 2"/>
          <p:cNvSpPr>
            <a:spLocks noGrp="1"/>
          </p:cNvSpPr>
          <p:nvPr>
            <p:ph idx="1"/>
          </p:nvPr>
        </p:nvSpPr>
        <p:spPr>
          <a:xfrm>
            <a:off x="457200" y="1463654"/>
            <a:ext cx="8229600" cy="4525963"/>
          </a:xfrm>
        </p:spPr>
        <p:txBody>
          <a:bodyPr/>
          <a:lstStyle/>
          <a:p>
            <a:pPr marL="514350" indent="-457200">
              <a:buAutoNum type="arabicParenBoth"/>
            </a:pPr>
            <a:r>
              <a:rPr lang="ja-JP" altLang="en-US" dirty="0" smtClean="0"/>
              <a:t>実行を一定時間ごとの区間に区切り，区間内での</a:t>
            </a:r>
            <a:r>
              <a:rPr lang="ja-JP" altLang="en-US" dirty="0"/>
              <a:t>プログラム</a:t>
            </a:r>
            <a:r>
              <a:rPr lang="ja-JP" altLang="en-US" dirty="0" smtClean="0"/>
              <a:t>のデータをベクトル化</a:t>
            </a:r>
            <a:endParaRPr lang="en-US" altLang="ja-JP" dirty="0" smtClean="0"/>
          </a:p>
          <a:p>
            <a:pPr marL="514350" indent="-457200">
              <a:buAutoNum type="arabicParenBoth"/>
            </a:pPr>
            <a:r>
              <a:rPr lang="ja-JP" altLang="en-US" dirty="0" smtClean="0"/>
              <a:t>現在の</a:t>
            </a:r>
            <a:r>
              <a:rPr kumimoji="1" lang="ja-JP" altLang="en-US" dirty="0" smtClean="0"/>
              <a:t>区間と一つ前の区間のベクトル類似度から現在の区間のフェイズを決定</a:t>
            </a:r>
            <a:endParaRPr kumimoji="1" lang="en-US" altLang="ja-JP" dirty="0" smtClean="0"/>
          </a:p>
          <a:p>
            <a:pPr lvl="1">
              <a:buFont typeface="Wingdings" panose="05000000000000000000" pitchFamily="2" charset="2"/>
              <a:buChar char="ü"/>
            </a:pPr>
            <a:r>
              <a:rPr lang="ja-JP" altLang="en-US" dirty="0" smtClean="0"/>
              <a:t>類似度 </a:t>
            </a:r>
            <a:r>
              <a:rPr lang="en-US" altLang="ja-JP" dirty="0" smtClean="0"/>
              <a:t>&gt; </a:t>
            </a:r>
            <a:r>
              <a:rPr lang="ja-JP" altLang="en-US" dirty="0" smtClean="0"/>
              <a:t>閾値：同じフェイズが継続</a:t>
            </a:r>
            <a:endParaRPr lang="en-US" altLang="ja-JP" dirty="0" smtClean="0"/>
          </a:p>
          <a:p>
            <a:pPr lvl="1">
              <a:buFont typeface="Wingdings" panose="05000000000000000000" pitchFamily="2" charset="2"/>
              <a:buChar char="ü"/>
            </a:pPr>
            <a:r>
              <a:rPr kumimoji="1" lang="ja-JP" altLang="en-US" dirty="0" smtClean="0"/>
              <a:t>類似度</a:t>
            </a:r>
            <a:r>
              <a:rPr lang="en-US" altLang="ja-JP" dirty="0"/>
              <a:t> </a:t>
            </a:r>
            <a:r>
              <a:rPr lang="en-US" altLang="ja-JP" dirty="0" smtClean="0"/>
              <a:t>&lt; </a:t>
            </a:r>
            <a:r>
              <a:rPr lang="ja-JP" altLang="en-US" dirty="0" smtClean="0"/>
              <a:t>閾値：違うフェイズが開始</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BA4B9AC8-E9EB-4612-B68B-621D0A3BC930}" type="slidenum">
              <a:rPr lang="ja-JP" altLang="en-US" smtClean="0"/>
              <a:pPr/>
              <a:t>8</a:t>
            </a:fld>
            <a:endParaRPr lang="ja-JP" altLang="en-US" dirty="0"/>
          </a:p>
        </p:txBody>
      </p:sp>
      <p:sp>
        <p:nvSpPr>
          <p:cNvPr id="5" name="テキスト ボックス 85"/>
          <p:cNvSpPr txBox="1"/>
          <p:nvPr/>
        </p:nvSpPr>
        <p:spPr>
          <a:xfrm>
            <a:off x="680528" y="5862104"/>
            <a:ext cx="7766379" cy="385613"/>
          </a:xfrm>
          <a:prstGeom prst="rect">
            <a:avLst/>
          </a:prstGeom>
          <a:solidFill>
            <a:srgbClr val="FFFFCC"/>
          </a:solidFill>
          <a:ln w="12700"/>
        </p:spPr>
        <p:style>
          <a:lnRef idx="2">
            <a:schemeClr val="dk1"/>
          </a:lnRef>
          <a:fillRef idx="1">
            <a:schemeClr val="lt1"/>
          </a:fillRef>
          <a:effectRef idx="0">
            <a:schemeClr val="dk1"/>
          </a:effectRef>
          <a:fontRef idx="minor">
            <a:schemeClr val="dk1"/>
          </a:fontRef>
        </p:style>
        <p:txBody>
          <a:bodyPr wrap="square" rtlCol="0">
            <a:noAutofit/>
          </a:bodyP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r>
              <a:rPr lang="en-US" altLang="ja-JP" sz="900" dirty="0" smtClean="0"/>
              <a:t>[5] </a:t>
            </a:r>
            <a:r>
              <a:rPr lang="en-US" altLang="ja-JP" sz="900" dirty="0"/>
              <a:t>Reiss, S. </a:t>
            </a:r>
            <a:r>
              <a:rPr lang="en-US" altLang="ja-JP" sz="900" dirty="0" smtClean="0"/>
              <a:t>P.:  </a:t>
            </a:r>
            <a:r>
              <a:rPr lang="en-US" altLang="ja-JP" sz="900" dirty="0"/>
              <a:t>Dynamic Detection and Visualization </a:t>
            </a:r>
            <a:r>
              <a:rPr lang="en-US" altLang="ja-JP" sz="900" dirty="0" smtClean="0"/>
              <a:t>of</a:t>
            </a:r>
            <a:r>
              <a:rPr lang="ja-JP" altLang="en-US" sz="900" dirty="0"/>
              <a:t> </a:t>
            </a:r>
            <a:r>
              <a:rPr lang="en-US" altLang="ja-JP" sz="900" dirty="0" smtClean="0"/>
              <a:t>Software Phases, Proceedings </a:t>
            </a:r>
            <a:r>
              <a:rPr lang="en-US" altLang="ja-JP" sz="900" dirty="0"/>
              <a:t>of the Third </a:t>
            </a:r>
            <a:r>
              <a:rPr lang="en-US" altLang="ja-JP" sz="900" dirty="0" smtClean="0"/>
              <a:t>International Workshop </a:t>
            </a:r>
            <a:r>
              <a:rPr lang="en-US" altLang="ja-JP" sz="900" dirty="0"/>
              <a:t>on Dynamic Analysis, </a:t>
            </a:r>
            <a:r>
              <a:rPr lang="en-US" altLang="ja-JP" sz="900" dirty="0" smtClean="0"/>
              <a:t>pp.</a:t>
            </a:r>
          </a:p>
          <a:p>
            <a:r>
              <a:rPr lang="en-US" altLang="ja-JP" sz="900" dirty="0"/>
              <a:t> </a:t>
            </a:r>
            <a:r>
              <a:rPr lang="en-US" altLang="ja-JP" sz="900" dirty="0" smtClean="0"/>
              <a:t>    1--6 </a:t>
            </a:r>
            <a:r>
              <a:rPr lang="en-US" altLang="ja-JP" sz="900" dirty="0"/>
              <a:t>(2005</a:t>
            </a:r>
            <a:r>
              <a:rPr lang="en-US" altLang="ja-JP" sz="900" dirty="0" smtClean="0"/>
              <a:t>).</a:t>
            </a:r>
            <a:endParaRPr lang="en-US" altLang="ja-JP" sz="1200" dirty="0"/>
          </a:p>
          <a:p>
            <a:endParaRPr kumimoji="1" lang="ja-JP" altLang="en-US" sz="1200" dirty="0"/>
          </a:p>
        </p:txBody>
      </p:sp>
      <p:grpSp>
        <p:nvGrpSpPr>
          <p:cNvPr id="28" name="グループ化 27"/>
          <p:cNvGrpSpPr/>
          <p:nvPr/>
        </p:nvGrpSpPr>
        <p:grpSpPr>
          <a:xfrm>
            <a:off x="521316" y="4492038"/>
            <a:ext cx="1375463" cy="1291157"/>
            <a:chOff x="3267854" y="2995352"/>
            <a:chExt cx="655268" cy="725932"/>
          </a:xfrm>
        </p:grpSpPr>
        <p:sp>
          <p:nvSpPr>
            <p:cNvPr id="6" name="正方形/長方形 5"/>
            <p:cNvSpPr/>
            <p:nvPr/>
          </p:nvSpPr>
          <p:spPr>
            <a:xfrm>
              <a:off x="3267854" y="2995352"/>
              <a:ext cx="655268" cy="7259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24"/>
            </a:p>
          </p:txBody>
        </p:sp>
        <p:grpSp>
          <p:nvGrpSpPr>
            <p:cNvPr id="7" name="グループ化 6"/>
            <p:cNvGrpSpPr/>
            <p:nvPr/>
          </p:nvGrpSpPr>
          <p:grpSpPr>
            <a:xfrm>
              <a:off x="3340937" y="3114893"/>
              <a:ext cx="492520" cy="521693"/>
              <a:chOff x="12699892" y="7332261"/>
              <a:chExt cx="542700" cy="645188"/>
            </a:xfrm>
          </p:grpSpPr>
          <p:cxnSp>
            <p:nvCxnSpPr>
              <p:cNvPr id="8" name="直線コネクタ 7"/>
              <p:cNvCxnSpPr/>
              <p:nvPr/>
            </p:nvCxnSpPr>
            <p:spPr>
              <a:xfrm>
                <a:off x="12699892" y="7332261"/>
                <a:ext cx="5427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12699892" y="7461298"/>
                <a:ext cx="5427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2699892" y="7590336"/>
                <a:ext cx="5427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2699892" y="7719373"/>
                <a:ext cx="5427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2699892" y="7848411"/>
                <a:ext cx="5427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2699892" y="7977449"/>
                <a:ext cx="5427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9" name="グループ化 28"/>
          <p:cNvGrpSpPr/>
          <p:nvPr/>
        </p:nvGrpSpPr>
        <p:grpSpPr>
          <a:xfrm>
            <a:off x="3165780" y="4485568"/>
            <a:ext cx="1529266" cy="1304097"/>
            <a:chOff x="5121743" y="2969479"/>
            <a:chExt cx="636536" cy="682676"/>
          </a:xfrm>
        </p:grpSpPr>
        <p:sp>
          <p:nvSpPr>
            <p:cNvPr id="15" name="テキスト ボックス 14"/>
            <p:cNvSpPr txBox="1"/>
            <p:nvPr/>
          </p:nvSpPr>
          <p:spPr>
            <a:xfrm>
              <a:off x="5121743" y="2969479"/>
              <a:ext cx="636536" cy="147923"/>
            </a:xfrm>
            <a:prstGeom prst="rect">
              <a:avLst/>
            </a:prstGeom>
            <a:noFill/>
            <a:ln w="19050">
              <a:solidFill>
                <a:schemeClr val="tx1"/>
              </a:solidFill>
            </a:ln>
          </p:spPr>
          <p:txBody>
            <a:bodyPr wrap="square" tIns="18000" bIns="18000" rtlCol="0">
              <a:spAutoFit/>
            </a:bodyPr>
            <a:lstStyle/>
            <a:p>
              <a:pPr algn="ctr"/>
              <a:r>
                <a:rPr lang="ja-JP" altLang="en-US" sz="1600" b="1" dirty="0"/>
                <a:t>ベクトル</a:t>
              </a:r>
              <a:r>
                <a:rPr kumimoji="1" lang="en-US" altLang="ja-JP" sz="1600" b="1" dirty="0" smtClean="0"/>
                <a:t>0</a:t>
              </a:r>
              <a:endParaRPr kumimoji="1" lang="ja-JP" altLang="en-US" sz="1600" b="1" dirty="0"/>
            </a:p>
          </p:txBody>
        </p:sp>
        <p:sp>
          <p:nvSpPr>
            <p:cNvPr id="16" name="テキスト ボックス 15"/>
            <p:cNvSpPr txBox="1"/>
            <p:nvPr/>
          </p:nvSpPr>
          <p:spPr>
            <a:xfrm>
              <a:off x="5121743" y="3147730"/>
              <a:ext cx="636536" cy="147923"/>
            </a:xfrm>
            <a:prstGeom prst="rect">
              <a:avLst/>
            </a:prstGeom>
            <a:noFill/>
            <a:ln w="19050">
              <a:solidFill>
                <a:schemeClr val="tx1"/>
              </a:solidFill>
            </a:ln>
          </p:spPr>
          <p:txBody>
            <a:bodyPr wrap="square" tIns="18000" bIns="18000" rtlCol="0">
              <a:spAutoFit/>
            </a:bodyPr>
            <a:lstStyle/>
            <a:p>
              <a:pPr algn="ctr"/>
              <a:r>
                <a:rPr lang="ja-JP" altLang="en-US" sz="1600" b="1" dirty="0"/>
                <a:t>ベクトル</a:t>
              </a:r>
              <a:r>
                <a:rPr lang="en-US" altLang="ja-JP" sz="1600" b="1" dirty="0" smtClean="0"/>
                <a:t>1</a:t>
              </a:r>
              <a:endParaRPr kumimoji="1" lang="ja-JP" altLang="en-US" sz="1600" b="1" dirty="0"/>
            </a:p>
          </p:txBody>
        </p:sp>
        <p:sp>
          <p:nvSpPr>
            <p:cNvPr id="17" name="テキスト ボックス 16"/>
            <p:cNvSpPr txBox="1"/>
            <p:nvPr/>
          </p:nvSpPr>
          <p:spPr>
            <a:xfrm>
              <a:off x="5121743" y="3325981"/>
              <a:ext cx="636536" cy="147923"/>
            </a:xfrm>
            <a:prstGeom prst="rect">
              <a:avLst/>
            </a:prstGeom>
            <a:noFill/>
            <a:ln w="19050">
              <a:solidFill>
                <a:schemeClr val="tx1"/>
              </a:solidFill>
            </a:ln>
          </p:spPr>
          <p:txBody>
            <a:bodyPr wrap="square" tIns="18000" bIns="18000" rtlCol="0">
              <a:spAutoFit/>
            </a:bodyPr>
            <a:lstStyle/>
            <a:p>
              <a:pPr algn="ctr"/>
              <a:r>
                <a:rPr lang="ja-JP" altLang="en-US" sz="1600" b="1" dirty="0"/>
                <a:t>ベクトル</a:t>
              </a:r>
              <a:r>
                <a:rPr kumimoji="1" lang="en-US" altLang="ja-JP" sz="1600" b="1" dirty="0" smtClean="0"/>
                <a:t>2</a:t>
              </a:r>
              <a:endParaRPr kumimoji="1" lang="ja-JP" altLang="en-US" sz="1600" b="1" dirty="0"/>
            </a:p>
          </p:txBody>
        </p:sp>
        <p:sp>
          <p:nvSpPr>
            <p:cNvPr id="18" name="テキスト ボックス 17"/>
            <p:cNvSpPr txBox="1"/>
            <p:nvPr/>
          </p:nvSpPr>
          <p:spPr>
            <a:xfrm>
              <a:off x="5121743" y="3504232"/>
              <a:ext cx="636536" cy="147923"/>
            </a:xfrm>
            <a:prstGeom prst="rect">
              <a:avLst/>
            </a:prstGeom>
            <a:noFill/>
            <a:ln w="19050">
              <a:solidFill>
                <a:schemeClr val="tx1"/>
              </a:solidFill>
            </a:ln>
          </p:spPr>
          <p:txBody>
            <a:bodyPr wrap="square" tIns="18000" bIns="18000" rtlCol="0">
              <a:spAutoFit/>
            </a:bodyPr>
            <a:lstStyle/>
            <a:p>
              <a:pPr algn="ctr"/>
              <a:r>
                <a:rPr lang="ja-JP" altLang="en-US" sz="1600" b="1" dirty="0"/>
                <a:t>ベクトル</a:t>
              </a:r>
              <a:r>
                <a:rPr kumimoji="1" lang="en-US" altLang="ja-JP" sz="1600" b="1" dirty="0" smtClean="0"/>
                <a:t>3</a:t>
              </a:r>
              <a:endParaRPr kumimoji="1" lang="ja-JP" altLang="en-US" sz="1600" b="1" dirty="0"/>
            </a:p>
          </p:txBody>
        </p:sp>
      </p:grpSp>
      <p:sp>
        <p:nvSpPr>
          <p:cNvPr id="26" name="右矢印 25"/>
          <p:cNvSpPr/>
          <p:nvPr/>
        </p:nvSpPr>
        <p:spPr>
          <a:xfrm>
            <a:off x="2017528" y="4659339"/>
            <a:ext cx="1106312" cy="972556"/>
          </a:xfrm>
          <a:prstGeom prst="rightArrow">
            <a:avLst>
              <a:gd name="adj1" fmla="val 50000"/>
              <a:gd name="adj2" fmla="val 291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rPr>
              <a:t>区間ごとに</a:t>
            </a:r>
            <a:endParaRPr kumimoji="1" lang="en-US" altLang="ja-JP" sz="1000" dirty="0" smtClean="0">
              <a:solidFill>
                <a:schemeClr val="tx1"/>
              </a:solidFill>
            </a:endParaRPr>
          </a:p>
          <a:p>
            <a:pPr algn="ctr"/>
            <a:r>
              <a:rPr lang="ja-JP" altLang="en-US" sz="1000" dirty="0" smtClean="0">
                <a:solidFill>
                  <a:schemeClr val="tx1"/>
                </a:solidFill>
              </a:rPr>
              <a:t>ベクトル</a:t>
            </a:r>
            <a:r>
              <a:rPr lang="ja-JP" altLang="en-US" sz="1000" dirty="0">
                <a:solidFill>
                  <a:schemeClr val="tx1"/>
                </a:solidFill>
              </a:rPr>
              <a:t>化</a:t>
            </a:r>
            <a:endParaRPr kumimoji="1" lang="ja-JP" altLang="en-US" sz="1000" dirty="0">
              <a:solidFill>
                <a:schemeClr val="tx1"/>
              </a:solidFill>
            </a:endParaRPr>
          </a:p>
        </p:txBody>
      </p:sp>
      <p:sp>
        <p:nvSpPr>
          <p:cNvPr id="27" name="右矢印 26"/>
          <p:cNvSpPr/>
          <p:nvPr/>
        </p:nvSpPr>
        <p:spPr>
          <a:xfrm>
            <a:off x="6070934" y="4644258"/>
            <a:ext cx="1022261" cy="976059"/>
          </a:xfrm>
          <a:prstGeom prst="rightArrow">
            <a:avLst>
              <a:gd name="adj1" fmla="val 50000"/>
              <a:gd name="adj2" fmla="val 3007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rPr>
              <a:t>フェイズ</a:t>
            </a:r>
            <a:endParaRPr lang="en-US" altLang="ja-JP" sz="1000" dirty="0" smtClean="0">
              <a:solidFill>
                <a:schemeClr val="tx1"/>
              </a:solidFill>
            </a:endParaRPr>
          </a:p>
          <a:p>
            <a:pPr algn="ctr"/>
            <a:r>
              <a:rPr lang="ja-JP" altLang="en-US" sz="1000" dirty="0" smtClean="0">
                <a:solidFill>
                  <a:schemeClr val="tx1"/>
                </a:solidFill>
              </a:rPr>
              <a:t>決定</a:t>
            </a:r>
            <a:endParaRPr kumimoji="1" lang="en-US" altLang="ja-JP" sz="1000" dirty="0" smtClean="0">
              <a:solidFill>
                <a:schemeClr val="tx1"/>
              </a:solidFill>
            </a:endParaRPr>
          </a:p>
        </p:txBody>
      </p:sp>
      <p:sp>
        <p:nvSpPr>
          <p:cNvPr id="19" name="上カーブ矢印 18"/>
          <p:cNvSpPr/>
          <p:nvPr/>
        </p:nvSpPr>
        <p:spPr>
          <a:xfrm rot="16200000">
            <a:off x="4699113" y="4698393"/>
            <a:ext cx="297904" cy="154383"/>
          </a:xfrm>
          <a:prstGeom prst="curvedUpArrow">
            <a:avLst>
              <a:gd name="adj1" fmla="val 25000"/>
              <a:gd name="adj2" fmla="val 50000"/>
              <a:gd name="adj3" fmla="val 3036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上カーブ矢印 30"/>
          <p:cNvSpPr/>
          <p:nvPr/>
        </p:nvSpPr>
        <p:spPr>
          <a:xfrm rot="16200000">
            <a:off x="4699487" y="5049136"/>
            <a:ext cx="297904" cy="154383"/>
          </a:xfrm>
          <a:prstGeom prst="curvedUpArrow">
            <a:avLst>
              <a:gd name="adj1" fmla="val 25000"/>
              <a:gd name="adj2" fmla="val 50000"/>
              <a:gd name="adj3" fmla="val 3036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上カーブ矢印 31"/>
          <p:cNvSpPr/>
          <p:nvPr/>
        </p:nvSpPr>
        <p:spPr>
          <a:xfrm rot="16200000">
            <a:off x="4709681" y="5450312"/>
            <a:ext cx="297904" cy="154383"/>
          </a:xfrm>
          <a:prstGeom prst="curvedUpArrow">
            <a:avLst>
              <a:gd name="adj1" fmla="val 25000"/>
              <a:gd name="adj2" fmla="val 50000"/>
              <a:gd name="adj3" fmla="val 3036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1" name="グループ化 20"/>
          <p:cNvGrpSpPr/>
          <p:nvPr/>
        </p:nvGrpSpPr>
        <p:grpSpPr>
          <a:xfrm>
            <a:off x="7142647" y="4489509"/>
            <a:ext cx="1508721" cy="1296214"/>
            <a:chOff x="7308161" y="4481967"/>
            <a:chExt cx="1508721" cy="1296214"/>
          </a:xfrm>
        </p:grpSpPr>
        <p:sp>
          <p:nvSpPr>
            <p:cNvPr id="24" name="正方形/長方形 23"/>
            <p:cNvSpPr/>
            <p:nvPr/>
          </p:nvSpPr>
          <p:spPr>
            <a:xfrm>
              <a:off x="7308161" y="4481967"/>
              <a:ext cx="1508721" cy="299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rPr>
                <a:t>フェイズ</a:t>
              </a:r>
              <a:r>
                <a:rPr lang="en-US" altLang="ja-JP" sz="1600" b="1" dirty="0" smtClean="0">
                  <a:solidFill>
                    <a:schemeClr val="tx1"/>
                  </a:solidFill>
                </a:rPr>
                <a:t>:0</a:t>
              </a:r>
              <a:endParaRPr kumimoji="1" lang="ja-JP" altLang="en-US" sz="1600" b="1" dirty="0">
                <a:solidFill>
                  <a:schemeClr val="tx1"/>
                </a:solidFill>
              </a:endParaRPr>
            </a:p>
          </p:txBody>
        </p:sp>
        <p:sp>
          <p:nvSpPr>
            <p:cNvPr id="25" name="正方形/長方形 24"/>
            <p:cNvSpPr/>
            <p:nvPr/>
          </p:nvSpPr>
          <p:spPr>
            <a:xfrm>
              <a:off x="7308161" y="4810123"/>
              <a:ext cx="1508721" cy="6380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rPr>
                <a:t>フェイズ</a:t>
              </a:r>
              <a:r>
                <a:rPr lang="en-US" altLang="ja-JP" sz="1600" b="1" dirty="0" smtClean="0">
                  <a:solidFill>
                    <a:schemeClr val="tx1"/>
                  </a:solidFill>
                </a:rPr>
                <a:t>:1</a:t>
              </a:r>
              <a:endParaRPr kumimoji="1" lang="ja-JP" altLang="en-US" sz="1600" b="1" dirty="0">
                <a:solidFill>
                  <a:schemeClr val="tx1"/>
                </a:solidFill>
              </a:endParaRPr>
            </a:p>
          </p:txBody>
        </p:sp>
        <p:sp>
          <p:nvSpPr>
            <p:cNvPr id="33" name="正方形/長方形 32"/>
            <p:cNvSpPr/>
            <p:nvPr/>
          </p:nvSpPr>
          <p:spPr>
            <a:xfrm>
              <a:off x="7308161" y="5478427"/>
              <a:ext cx="1508721" cy="299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rPr>
                <a:t>フェイズ</a:t>
              </a:r>
              <a:r>
                <a:rPr lang="en-US" altLang="ja-JP" sz="1600" b="1" dirty="0" smtClean="0">
                  <a:solidFill>
                    <a:schemeClr val="tx1"/>
                  </a:solidFill>
                </a:rPr>
                <a:t>:2</a:t>
              </a:r>
              <a:endParaRPr kumimoji="1" lang="ja-JP" altLang="en-US" sz="1600" b="1" dirty="0">
                <a:solidFill>
                  <a:schemeClr val="tx1"/>
                </a:solidFill>
              </a:endParaRPr>
            </a:p>
          </p:txBody>
        </p:sp>
      </p:grpSp>
      <p:sp>
        <p:nvSpPr>
          <p:cNvPr id="22" name="テキスト ボックス 21"/>
          <p:cNvSpPr txBox="1"/>
          <p:nvPr/>
        </p:nvSpPr>
        <p:spPr>
          <a:xfrm>
            <a:off x="4987579" y="4651514"/>
            <a:ext cx="1029753" cy="280928"/>
          </a:xfrm>
          <a:prstGeom prst="roundRect">
            <a:avLst/>
          </a:prstGeom>
          <a:noFill/>
          <a:ln>
            <a:solidFill>
              <a:schemeClr val="tx1"/>
            </a:solidFill>
          </a:ln>
        </p:spPr>
        <p:txBody>
          <a:bodyPr wrap="none" rtlCol="0">
            <a:spAutoFit/>
          </a:bodyPr>
          <a:lstStyle/>
          <a:p>
            <a:r>
              <a:rPr lang="ja-JP" altLang="en-US" sz="1050" dirty="0"/>
              <a:t>類似度 </a:t>
            </a:r>
            <a:r>
              <a:rPr lang="en-US" altLang="ja-JP" sz="1050" dirty="0" smtClean="0"/>
              <a:t>&lt; </a:t>
            </a:r>
            <a:r>
              <a:rPr lang="ja-JP" altLang="en-US" sz="1050" dirty="0"/>
              <a:t>閾値</a:t>
            </a:r>
            <a:endParaRPr kumimoji="1" lang="ja-JP" altLang="en-US" sz="1050" dirty="0"/>
          </a:p>
        </p:txBody>
      </p:sp>
      <p:sp>
        <p:nvSpPr>
          <p:cNvPr id="34" name="テキスト ボックス 33"/>
          <p:cNvSpPr txBox="1"/>
          <p:nvPr/>
        </p:nvSpPr>
        <p:spPr>
          <a:xfrm>
            <a:off x="4987579" y="5011351"/>
            <a:ext cx="1029753" cy="280928"/>
          </a:xfrm>
          <a:prstGeom prst="roundRect">
            <a:avLst/>
          </a:prstGeom>
          <a:noFill/>
          <a:ln>
            <a:solidFill>
              <a:schemeClr val="tx1"/>
            </a:solidFill>
          </a:ln>
        </p:spPr>
        <p:txBody>
          <a:bodyPr wrap="none" rtlCol="0">
            <a:spAutoFit/>
          </a:bodyPr>
          <a:lstStyle/>
          <a:p>
            <a:r>
              <a:rPr lang="ja-JP" altLang="en-US" sz="1050" dirty="0"/>
              <a:t>類似度 </a:t>
            </a:r>
            <a:r>
              <a:rPr lang="en-US" altLang="ja-JP" sz="1050" dirty="0"/>
              <a:t>&gt; </a:t>
            </a:r>
            <a:r>
              <a:rPr lang="ja-JP" altLang="en-US" sz="1050" dirty="0"/>
              <a:t>閾値</a:t>
            </a:r>
            <a:endParaRPr kumimoji="1" lang="ja-JP" altLang="en-US" sz="1050" dirty="0"/>
          </a:p>
        </p:txBody>
      </p:sp>
      <p:sp>
        <p:nvSpPr>
          <p:cNvPr id="35" name="テキスト ボックス 34"/>
          <p:cNvSpPr txBox="1"/>
          <p:nvPr/>
        </p:nvSpPr>
        <p:spPr>
          <a:xfrm>
            <a:off x="4987579" y="5382024"/>
            <a:ext cx="1029753" cy="280928"/>
          </a:xfrm>
          <a:prstGeom prst="roundRect">
            <a:avLst/>
          </a:prstGeom>
          <a:noFill/>
          <a:ln>
            <a:solidFill>
              <a:schemeClr val="tx1"/>
            </a:solidFill>
          </a:ln>
        </p:spPr>
        <p:txBody>
          <a:bodyPr wrap="none" rtlCol="0">
            <a:spAutoFit/>
          </a:bodyPr>
          <a:lstStyle/>
          <a:p>
            <a:r>
              <a:rPr lang="ja-JP" altLang="en-US" sz="1050" dirty="0"/>
              <a:t>類似度 </a:t>
            </a:r>
            <a:r>
              <a:rPr lang="en-US" altLang="ja-JP" sz="1050" dirty="0" smtClean="0"/>
              <a:t>&lt; </a:t>
            </a:r>
            <a:r>
              <a:rPr lang="ja-JP" altLang="en-US" sz="1050" dirty="0"/>
              <a:t>閾値</a:t>
            </a:r>
            <a:endParaRPr kumimoji="1" lang="ja-JP" altLang="en-US" sz="1050" dirty="0"/>
          </a:p>
        </p:txBody>
      </p:sp>
    </p:spTree>
    <p:extLst>
      <p:ext uri="{BB962C8B-B14F-4D97-AF65-F5344CB8AC3E}">
        <p14:creationId xmlns:p14="http://schemas.microsoft.com/office/powerpoint/2010/main" val="1594015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300" y="274638"/>
            <a:ext cx="9063318" cy="1143000"/>
          </a:xfrm>
        </p:spPr>
        <p:txBody>
          <a:bodyPr/>
          <a:lstStyle/>
          <a:p>
            <a:r>
              <a:rPr kumimoji="1" lang="ja-JP" altLang="en-US" dirty="0" smtClean="0"/>
              <a:t>提案手法におけるフェイズ検出</a:t>
            </a:r>
            <a:r>
              <a:rPr kumimoji="1" lang="en-US" altLang="ja-JP" dirty="0" smtClean="0"/>
              <a:t>(1/2)</a:t>
            </a:r>
            <a:endParaRPr kumimoji="1" lang="ja-JP" altLang="en-US" dirty="0"/>
          </a:p>
        </p:txBody>
      </p:sp>
      <p:sp>
        <p:nvSpPr>
          <p:cNvPr id="3" name="コンテンツ プレースホルダー 2"/>
          <p:cNvSpPr>
            <a:spLocks noGrp="1"/>
          </p:cNvSpPr>
          <p:nvPr>
            <p:ph idx="1"/>
          </p:nvPr>
        </p:nvSpPr>
        <p:spPr>
          <a:xfrm>
            <a:off x="457199" y="1484341"/>
            <a:ext cx="8616521" cy="4525963"/>
          </a:xfrm>
        </p:spPr>
        <p:txBody>
          <a:bodyPr/>
          <a:lstStyle/>
          <a:p>
            <a:pPr marL="0" indent="0">
              <a:buNone/>
            </a:pPr>
            <a:r>
              <a:rPr lang="ja-JP" altLang="en-US" dirty="0"/>
              <a:t>区間内でのプログラムの</a:t>
            </a:r>
            <a:r>
              <a:rPr lang="ja-JP" altLang="en-US" dirty="0" smtClean="0"/>
              <a:t>データに</a:t>
            </a:r>
            <a:r>
              <a:rPr lang="ja-JP" altLang="en-US" u="sng" dirty="0" smtClean="0"/>
              <a:t>メソッドごとの実行時間</a:t>
            </a:r>
            <a:r>
              <a:rPr lang="ja-JP" altLang="en-US" dirty="0" smtClean="0"/>
              <a:t>を使用</a:t>
            </a:r>
            <a:endParaRPr lang="en-US" altLang="ja-JP" dirty="0" smtClean="0"/>
          </a:p>
          <a:p>
            <a:pPr>
              <a:buFont typeface="Wingdings" panose="05000000000000000000" pitchFamily="2" charset="2"/>
              <a:buChar char="ü"/>
            </a:pPr>
            <a:r>
              <a:rPr lang="ja-JP" altLang="en-US" dirty="0" smtClean="0"/>
              <a:t>区間の長さは</a:t>
            </a:r>
            <a:r>
              <a:rPr lang="en-US" altLang="ja-JP" dirty="0" smtClean="0"/>
              <a:t>0.5s</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BA4B9AC8-E9EB-4612-B68B-621D0A3BC930}" type="slidenum">
              <a:rPr lang="ja-JP" altLang="en-US" smtClean="0"/>
              <a:pPr/>
              <a:t>9</a:t>
            </a:fld>
            <a:endParaRPr lang="ja-JP" altLang="en-US" dirty="0"/>
          </a:p>
        </p:txBody>
      </p:sp>
      <p:grpSp>
        <p:nvGrpSpPr>
          <p:cNvPr id="33" name="グループ化 32"/>
          <p:cNvGrpSpPr/>
          <p:nvPr/>
        </p:nvGrpSpPr>
        <p:grpSpPr>
          <a:xfrm>
            <a:off x="1496293" y="2801987"/>
            <a:ext cx="1945178" cy="1624755"/>
            <a:chOff x="925484" y="2322022"/>
            <a:chExt cx="1945178" cy="1624755"/>
          </a:xfrm>
        </p:grpSpPr>
        <p:cxnSp>
          <p:nvCxnSpPr>
            <p:cNvPr id="34" name="直線コネクタ 33"/>
            <p:cNvCxnSpPr/>
            <p:nvPr/>
          </p:nvCxnSpPr>
          <p:spPr>
            <a:xfrm>
              <a:off x="925484" y="3447012"/>
              <a:ext cx="194517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1152698" y="2322022"/>
              <a:ext cx="321426" cy="109728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1773382" y="3192087"/>
              <a:ext cx="321426" cy="224446"/>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2394066" y="2671155"/>
              <a:ext cx="321426" cy="74537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1135570" y="3577445"/>
              <a:ext cx="338554" cy="369332"/>
            </a:xfrm>
            <a:prstGeom prst="rect">
              <a:avLst/>
            </a:prstGeom>
            <a:noFill/>
          </p:spPr>
          <p:txBody>
            <a:bodyPr wrap="none" rtlCol="0">
              <a:spAutoFit/>
            </a:bodyPr>
            <a:lstStyle/>
            <a:p>
              <a:r>
                <a:rPr kumimoji="1" lang="en-US" altLang="ja-JP" dirty="0" smtClean="0"/>
                <a:t>A</a:t>
              </a:r>
              <a:endParaRPr kumimoji="1" lang="ja-JP" altLang="en-US" dirty="0"/>
            </a:p>
          </p:txBody>
        </p:sp>
        <p:sp>
          <p:nvSpPr>
            <p:cNvPr id="39" name="テキスト ボックス 38"/>
            <p:cNvSpPr txBox="1"/>
            <p:nvPr/>
          </p:nvSpPr>
          <p:spPr>
            <a:xfrm>
              <a:off x="1770798" y="3577445"/>
              <a:ext cx="338554" cy="369332"/>
            </a:xfrm>
            <a:prstGeom prst="rect">
              <a:avLst/>
            </a:prstGeom>
            <a:noFill/>
          </p:spPr>
          <p:txBody>
            <a:bodyPr wrap="none" rtlCol="0">
              <a:spAutoFit/>
            </a:bodyPr>
            <a:lstStyle/>
            <a:p>
              <a:r>
                <a:rPr lang="en-US" altLang="ja-JP" dirty="0"/>
                <a:t>B</a:t>
              </a:r>
              <a:endParaRPr kumimoji="1" lang="ja-JP" altLang="en-US" dirty="0"/>
            </a:p>
          </p:txBody>
        </p:sp>
        <p:sp>
          <p:nvSpPr>
            <p:cNvPr id="40" name="テキスト ボックス 39"/>
            <p:cNvSpPr txBox="1"/>
            <p:nvPr/>
          </p:nvSpPr>
          <p:spPr>
            <a:xfrm>
              <a:off x="2406025" y="3577445"/>
              <a:ext cx="351378" cy="369332"/>
            </a:xfrm>
            <a:prstGeom prst="rect">
              <a:avLst/>
            </a:prstGeom>
            <a:noFill/>
          </p:spPr>
          <p:txBody>
            <a:bodyPr wrap="none" rtlCol="0">
              <a:spAutoFit/>
            </a:bodyPr>
            <a:lstStyle/>
            <a:p>
              <a:r>
                <a:rPr kumimoji="1" lang="en-US" altLang="ja-JP" dirty="0" smtClean="0"/>
                <a:t>C</a:t>
              </a:r>
              <a:endParaRPr kumimoji="1" lang="ja-JP" altLang="en-US" dirty="0"/>
            </a:p>
          </p:txBody>
        </p:sp>
      </p:grpSp>
      <p:grpSp>
        <p:nvGrpSpPr>
          <p:cNvPr id="41" name="グループ化 40"/>
          <p:cNvGrpSpPr/>
          <p:nvPr/>
        </p:nvGrpSpPr>
        <p:grpSpPr>
          <a:xfrm>
            <a:off x="1532315" y="4924503"/>
            <a:ext cx="1945178" cy="1684013"/>
            <a:chOff x="925484" y="2262764"/>
            <a:chExt cx="1945178" cy="1684013"/>
          </a:xfrm>
        </p:grpSpPr>
        <p:cxnSp>
          <p:nvCxnSpPr>
            <p:cNvPr id="42" name="直線コネクタ 41"/>
            <p:cNvCxnSpPr/>
            <p:nvPr/>
          </p:nvCxnSpPr>
          <p:spPr>
            <a:xfrm>
              <a:off x="925484" y="3447012"/>
              <a:ext cx="194517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1152698" y="3044160"/>
              <a:ext cx="321426" cy="37514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1773382" y="2262764"/>
              <a:ext cx="321426" cy="115376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2394066" y="2816946"/>
              <a:ext cx="321426" cy="599586"/>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1135570" y="3577445"/>
              <a:ext cx="338554" cy="369332"/>
            </a:xfrm>
            <a:prstGeom prst="rect">
              <a:avLst/>
            </a:prstGeom>
            <a:noFill/>
          </p:spPr>
          <p:txBody>
            <a:bodyPr wrap="none" rtlCol="0">
              <a:spAutoFit/>
            </a:bodyPr>
            <a:lstStyle/>
            <a:p>
              <a:r>
                <a:rPr kumimoji="1" lang="en-US" altLang="ja-JP" dirty="0" smtClean="0"/>
                <a:t>A</a:t>
              </a:r>
              <a:endParaRPr kumimoji="1" lang="ja-JP" altLang="en-US" dirty="0"/>
            </a:p>
          </p:txBody>
        </p:sp>
        <p:sp>
          <p:nvSpPr>
            <p:cNvPr id="47" name="テキスト ボックス 46"/>
            <p:cNvSpPr txBox="1"/>
            <p:nvPr/>
          </p:nvSpPr>
          <p:spPr>
            <a:xfrm>
              <a:off x="1770798" y="3577445"/>
              <a:ext cx="338554" cy="369332"/>
            </a:xfrm>
            <a:prstGeom prst="rect">
              <a:avLst/>
            </a:prstGeom>
            <a:noFill/>
          </p:spPr>
          <p:txBody>
            <a:bodyPr wrap="none" rtlCol="0">
              <a:spAutoFit/>
            </a:bodyPr>
            <a:lstStyle/>
            <a:p>
              <a:r>
                <a:rPr lang="en-US" altLang="ja-JP" dirty="0"/>
                <a:t>B</a:t>
              </a:r>
              <a:endParaRPr kumimoji="1" lang="ja-JP" altLang="en-US" dirty="0"/>
            </a:p>
          </p:txBody>
        </p:sp>
        <p:sp>
          <p:nvSpPr>
            <p:cNvPr id="48" name="テキスト ボックス 47"/>
            <p:cNvSpPr txBox="1"/>
            <p:nvPr/>
          </p:nvSpPr>
          <p:spPr>
            <a:xfrm>
              <a:off x="2406025" y="3577445"/>
              <a:ext cx="351378" cy="369332"/>
            </a:xfrm>
            <a:prstGeom prst="rect">
              <a:avLst/>
            </a:prstGeom>
            <a:noFill/>
          </p:spPr>
          <p:txBody>
            <a:bodyPr wrap="none" rtlCol="0">
              <a:spAutoFit/>
            </a:bodyPr>
            <a:lstStyle/>
            <a:p>
              <a:r>
                <a:rPr lang="en-US" altLang="ja-JP" dirty="0"/>
                <a:t>C</a:t>
              </a:r>
              <a:endParaRPr kumimoji="1" lang="ja-JP" altLang="en-US" dirty="0"/>
            </a:p>
          </p:txBody>
        </p:sp>
      </p:grpSp>
      <p:sp>
        <p:nvSpPr>
          <p:cNvPr id="50" name="テキスト ボックス 49"/>
          <p:cNvSpPr txBox="1"/>
          <p:nvPr/>
        </p:nvSpPr>
        <p:spPr>
          <a:xfrm>
            <a:off x="2053946" y="4382409"/>
            <a:ext cx="896399" cy="307777"/>
          </a:xfrm>
          <a:prstGeom prst="rect">
            <a:avLst/>
          </a:prstGeom>
          <a:noFill/>
        </p:spPr>
        <p:txBody>
          <a:bodyPr wrap="none" rtlCol="0">
            <a:spAutoFit/>
          </a:bodyPr>
          <a:lstStyle/>
          <a:p>
            <a:r>
              <a:rPr lang="ja-JP" altLang="en-US" sz="1400" dirty="0" smtClean="0"/>
              <a:t>メソッド</a:t>
            </a:r>
            <a:r>
              <a:rPr lang="ja-JP" altLang="en-US" sz="1400" dirty="0"/>
              <a:t>名</a:t>
            </a:r>
            <a:endParaRPr kumimoji="1" lang="ja-JP" altLang="en-US" sz="1400" dirty="0"/>
          </a:p>
        </p:txBody>
      </p:sp>
      <p:cxnSp>
        <p:nvCxnSpPr>
          <p:cNvPr id="51" name="直線矢印コネクタ 50"/>
          <p:cNvCxnSpPr/>
          <p:nvPr/>
        </p:nvCxnSpPr>
        <p:spPr>
          <a:xfrm flipV="1">
            <a:off x="1558813" y="2884961"/>
            <a:ext cx="11686" cy="9459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720951" y="3233627"/>
            <a:ext cx="902811" cy="307777"/>
          </a:xfrm>
          <a:prstGeom prst="rect">
            <a:avLst/>
          </a:prstGeom>
          <a:noFill/>
        </p:spPr>
        <p:txBody>
          <a:bodyPr wrap="none" rtlCol="0">
            <a:spAutoFit/>
          </a:bodyPr>
          <a:lstStyle/>
          <a:p>
            <a:r>
              <a:rPr lang="ja-JP" altLang="en-US" sz="1400" dirty="0" smtClean="0"/>
              <a:t>実行</a:t>
            </a:r>
            <a:r>
              <a:rPr lang="ja-JP" altLang="en-US" sz="1400" dirty="0"/>
              <a:t>時間</a:t>
            </a:r>
            <a:endParaRPr kumimoji="1" lang="ja-JP" altLang="en-US" sz="1400" dirty="0"/>
          </a:p>
        </p:txBody>
      </p:sp>
      <p:sp>
        <p:nvSpPr>
          <p:cNvPr id="54" name="テキスト ボックス 53"/>
          <p:cNvSpPr txBox="1"/>
          <p:nvPr/>
        </p:nvSpPr>
        <p:spPr>
          <a:xfrm>
            <a:off x="457200" y="4924503"/>
            <a:ext cx="729610" cy="340519"/>
          </a:xfrm>
          <a:prstGeom prst="roundRect">
            <a:avLst/>
          </a:prstGeom>
          <a:noFill/>
          <a:ln w="38100">
            <a:solidFill>
              <a:schemeClr val="tx1"/>
            </a:solidFill>
          </a:ln>
        </p:spPr>
        <p:txBody>
          <a:bodyPr wrap="none" rtlCol="0">
            <a:spAutoFit/>
          </a:bodyPr>
          <a:lstStyle/>
          <a:p>
            <a:r>
              <a:rPr lang="ja-JP" altLang="en-US" sz="1400" dirty="0" smtClean="0"/>
              <a:t>区間</a:t>
            </a:r>
            <a:r>
              <a:rPr lang="en-US" altLang="ja-JP" sz="1400" dirty="0" smtClean="0"/>
              <a:t>(</a:t>
            </a:r>
            <a:r>
              <a:rPr lang="en-US" altLang="ja-JP" sz="1400" dirty="0" err="1" smtClean="0"/>
              <a:t>i</a:t>
            </a:r>
            <a:r>
              <a:rPr lang="en-US" altLang="ja-JP" sz="1400" dirty="0" smtClean="0"/>
              <a:t>)</a:t>
            </a:r>
            <a:endParaRPr kumimoji="1" lang="ja-JP" altLang="en-US" sz="1400" dirty="0"/>
          </a:p>
        </p:txBody>
      </p:sp>
      <p:cxnSp>
        <p:nvCxnSpPr>
          <p:cNvPr id="64" name="直線矢印コネクタ 63"/>
          <p:cNvCxnSpPr/>
          <p:nvPr/>
        </p:nvCxnSpPr>
        <p:spPr>
          <a:xfrm>
            <a:off x="5860150" y="3565395"/>
            <a:ext cx="0" cy="2459753"/>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6232533" y="3808827"/>
            <a:ext cx="2789546" cy="369332"/>
          </a:xfrm>
          <a:prstGeom prst="rect">
            <a:avLst/>
          </a:prstGeom>
          <a:noFill/>
        </p:spPr>
        <p:txBody>
          <a:bodyPr wrap="none" rtlCol="0">
            <a:spAutoFit/>
          </a:bodyPr>
          <a:lstStyle/>
          <a:p>
            <a:r>
              <a:rPr lang="ja-JP" altLang="en-US" dirty="0" smtClean="0">
                <a:solidFill>
                  <a:schemeClr val="accent4"/>
                </a:solidFill>
              </a:rPr>
              <a:t>コサイン類似度を基に比較</a:t>
            </a:r>
            <a:endParaRPr kumimoji="1" lang="ja-JP" altLang="en-US" dirty="0">
              <a:solidFill>
                <a:schemeClr val="accent4"/>
              </a:solidFill>
            </a:endParaRPr>
          </a:p>
        </p:txBody>
      </p:sp>
      <p:sp>
        <p:nvSpPr>
          <p:cNvPr id="66" name="楕円 65"/>
          <p:cNvSpPr/>
          <p:nvPr/>
        </p:nvSpPr>
        <p:spPr>
          <a:xfrm>
            <a:off x="6180891" y="3770032"/>
            <a:ext cx="2892830" cy="4813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7" name="直線コネクタ 66"/>
          <p:cNvCxnSpPr>
            <a:endCxn id="66" idx="2"/>
          </p:cNvCxnSpPr>
          <p:nvPr/>
        </p:nvCxnSpPr>
        <p:spPr>
          <a:xfrm>
            <a:off x="5860150" y="4010698"/>
            <a:ext cx="32074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2" name="グループ化 71"/>
          <p:cNvGrpSpPr/>
          <p:nvPr/>
        </p:nvGrpSpPr>
        <p:grpSpPr>
          <a:xfrm>
            <a:off x="3477866" y="3517752"/>
            <a:ext cx="1386397" cy="1286604"/>
            <a:chOff x="3575831" y="2986133"/>
            <a:chExt cx="1386397" cy="1286604"/>
          </a:xfrm>
        </p:grpSpPr>
        <p:sp>
          <p:nvSpPr>
            <p:cNvPr id="73" name="右矢印 72"/>
            <p:cNvSpPr/>
            <p:nvPr/>
          </p:nvSpPr>
          <p:spPr>
            <a:xfrm>
              <a:off x="3590375" y="2986133"/>
              <a:ext cx="1371853" cy="128660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p:cNvSpPr txBox="1"/>
            <p:nvPr/>
          </p:nvSpPr>
          <p:spPr>
            <a:xfrm>
              <a:off x="3575831" y="3306269"/>
              <a:ext cx="1199367" cy="646331"/>
            </a:xfrm>
            <a:prstGeom prst="rect">
              <a:avLst/>
            </a:prstGeom>
            <a:noFill/>
          </p:spPr>
          <p:txBody>
            <a:bodyPr wrap="none" rtlCol="0">
              <a:spAutoFit/>
            </a:bodyPr>
            <a:lstStyle/>
            <a:p>
              <a:r>
                <a:rPr kumimoji="1" lang="ja-JP" altLang="en-US" dirty="0" smtClean="0"/>
                <a:t>データ</a:t>
              </a:r>
              <a:r>
                <a:rPr lang="ja-JP" altLang="en-US" dirty="0" smtClean="0"/>
                <a:t>を</a:t>
              </a:r>
              <a:endParaRPr lang="en-US" altLang="ja-JP" dirty="0" smtClean="0"/>
            </a:p>
            <a:p>
              <a:r>
                <a:rPr lang="ja-JP" altLang="en-US" dirty="0" smtClean="0"/>
                <a:t>ベクトル化</a:t>
              </a:r>
              <a:endParaRPr kumimoji="1" lang="ja-JP" altLang="en-US" dirty="0"/>
            </a:p>
          </p:txBody>
        </p:sp>
      </p:grpSp>
      <p:sp>
        <p:nvSpPr>
          <p:cNvPr id="75" name="テキスト ボックス 74"/>
          <p:cNvSpPr txBox="1"/>
          <p:nvPr/>
        </p:nvSpPr>
        <p:spPr>
          <a:xfrm>
            <a:off x="6139826" y="4294043"/>
            <a:ext cx="2977097" cy="1477328"/>
          </a:xfrm>
          <a:prstGeom prst="rect">
            <a:avLst/>
          </a:prstGeom>
          <a:noFill/>
        </p:spPr>
        <p:txBody>
          <a:bodyPr wrap="none" rtlCol="0">
            <a:spAutoFit/>
          </a:bodyPr>
          <a:lstStyle/>
          <a:p>
            <a:r>
              <a:rPr lang="ja-JP" altLang="en-US" dirty="0" smtClean="0"/>
              <a:t>この</a:t>
            </a:r>
            <a:r>
              <a:rPr lang="ja-JP" altLang="en-US" dirty="0"/>
              <a:t>例</a:t>
            </a:r>
            <a:r>
              <a:rPr lang="ja-JP" altLang="en-US" dirty="0" smtClean="0"/>
              <a:t>では，</a:t>
            </a:r>
            <a:endParaRPr lang="en-US" altLang="ja-JP" dirty="0" smtClean="0"/>
          </a:p>
          <a:p>
            <a:r>
              <a:rPr kumimoji="1" lang="ja-JP" altLang="en-US" dirty="0" smtClean="0"/>
              <a:t>コサイン類似度 </a:t>
            </a:r>
            <a:r>
              <a:rPr kumimoji="1" lang="en-US" altLang="ja-JP" dirty="0" smtClean="0"/>
              <a:t>= 0.723</a:t>
            </a:r>
          </a:p>
          <a:p>
            <a:endParaRPr lang="en-US" altLang="ja-JP" dirty="0" smtClean="0"/>
          </a:p>
          <a:p>
            <a:r>
              <a:rPr kumimoji="1" lang="ja-JP" altLang="en-US" dirty="0"/>
              <a:t>閾値</a:t>
            </a:r>
            <a:r>
              <a:rPr kumimoji="1" lang="ja-JP" altLang="en-US" dirty="0" smtClean="0"/>
              <a:t>を</a:t>
            </a:r>
            <a:r>
              <a:rPr kumimoji="1" lang="en-US" altLang="ja-JP" dirty="0" smtClean="0"/>
              <a:t>0.95</a:t>
            </a:r>
            <a:r>
              <a:rPr lang="ja-JP" altLang="en-US" dirty="0" smtClean="0"/>
              <a:t>に設定した場合，</a:t>
            </a:r>
            <a:endParaRPr lang="en-US" altLang="ja-JP" dirty="0" smtClean="0"/>
          </a:p>
          <a:p>
            <a:r>
              <a:rPr lang="ja-JP" altLang="en-US" dirty="0" smtClean="0"/>
              <a:t>異なるフェイズだと</a:t>
            </a:r>
            <a:r>
              <a:rPr kumimoji="1" lang="ja-JP" altLang="en-US" dirty="0" smtClean="0"/>
              <a:t>判断</a:t>
            </a:r>
            <a:endParaRPr kumimoji="1" lang="en-US" altLang="ja-JP" dirty="0" smtClean="0"/>
          </a:p>
        </p:txBody>
      </p:sp>
      <p:sp>
        <p:nvSpPr>
          <p:cNvPr id="76" name="正方形/長方形 75"/>
          <p:cNvSpPr/>
          <p:nvPr/>
        </p:nvSpPr>
        <p:spPr>
          <a:xfrm>
            <a:off x="6100354" y="4306418"/>
            <a:ext cx="2896831" cy="14649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p:cNvSpPr txBox="1"/>
          <p:nvPr/>
        </p:nvSpPr>
        <p:spPr>
          <a:xfrm>
            <a:off x="431678" y="2540562"/>
            <a:ext cx="886118" cy="340519"/>
          </a:xfrm>
          <a:prstGeom prst="roundRect">
            <a:avLst/>
          </a:prstGeom>
          <a:noFill/>
          <a:ln w="38100">
            <a:solidFill>
              <a:schemeClr val="tx1"/>
            </a:solidFill>
          </a:ln>
        </p:spPr>
        <p:txBody>
          <a:bodyPr wrap="none" rtlCol="0">
            <a:spAutoFit/>
          </a:bodyPr>
          <a:lstStyle/>
          <a:p>
            <a:r>
              <a:rPr lang="ja-JP" altLang="en-US" sz="1400" dirty="0" smtClean="0"/>
              <a:t>区間</a:t>
            </a:r>
            <a:r>
              <a:rPr lang="en-US" altLang="ja-JP" sz="1400" dirty="0" smtClean="0"/>
              <a:t>(i-1)</a:t>
            </a:r>
            <a:endParaRPr kumimoji="1" lang="ja-JP" altLang="en-US" sz="1400" dirty="0"/>
          </a:p>
        </p:txBody>
      </p:sp>
      <p:sp>
        <p:nvSpPr>
          <p:cNvPr id="78" name="テキスト ボックス 77"/>
          <p:cNvSpPr txBox="1"/>
          <p:nvPr/>
        </p:nvSpPr>
        <p:spPr>
          <a:xfrm>
            <a:off x="4585131" y="2527460"/>
            <a:ext cx="1146741" cy="340519"/>
          </a:xfrm>
          <a:prstGeom prst="roundRect">
            <a:avLst/>
          </a:prstGeom>
          <a:noFill/>
          <a:ln w="38100">
            <a:solidFill>
              <a:schemeClr val="tx1"/>
            </a:solidFill>
          </a:ln>
        </p:spPr>
        <p:txBody>
          <a:bodyPr wrap="none" rtlCol="0">
            <a:spAutoFit/>
          </a:bodyPr>
          <a:lstStyle/>
          <a:p>
            <a:r>
              <a:rPr lang="ja-JP" altLang="en-US" sz="1400" b="1" dirty="0"/>
              <a:t>ベクトル</a:t>
            </a:r>
            <a:r>
              <a:rPr lang="en-US" altLang="ja-JP" sz="1400" dirty="0" smtClean="0"/>
              <a:t>(i-1)</a:t>
            </a:r>
            <a:endParaRPr kumimoji="1" lang="ja-JP" altLang="en-US" sz="1400" dirty="0"/>
          </a:p>
        </p:txBody>
      </p:sp>
      <p:sp>
        <p:nvSpPr>
          <p:cNvPr id="79" name="テキスト ボックス 78"/>
          <p:cNvSpPr txBox="1"/>
          <p:nvPr/>
        </p:nvSpPr>
        <p:spPr>
          <a:xfrm>
            <a:off x="4584434" y="4922436"/>
            <a:ext cx="983439" cy="340519"/>
          </a:xfrm>
          <a:prstGeom prst="roundRect">
            <a:avLst/>
          </a:prstGeom>
          <a:noFill/>
          <a:ln w="38100">
            <a:solidFill>
              <a:schemeClr val="tx1"/>
            </a:solidFill>
          </a:ln>
        </p:spPr>
        <p:txBody>
          <a:bodyPr wrap="none" rtlCol="0">
            <a:spAutoFit/>
          </a:bodyPr>
          <a:lstStyle/>
          <a:p>
            <a:r>
              <a:rPr lang="ja-JP" altLang="en-US" sz="1400" b="1" dirty="0"/>
              <a:t>ベクトル</a:t>
            </a:r>
            <a:r>
              <a:rPr lang="en-US" altLang="ja-JP" sz="1400" dirty="0" smtClean="0"/>
              <a:t>(</a:t>
            </a:r>
            <a:r>
              <a:rPr lang="en-US" altLang="ja-JP" sz="1400" dirty="0" err="1" smtClean="0"/>
              <a:t>i</a:t>
            </a:r>
            <a:r>
              <a:rPr lang="en-US" altLang="ja-JP" sz="1400" dirty="0" smtClean="0"/>
              <a:t>)</a:t>
            </a:r>
            <a:endParaRPr kumimoji="1" lang="ja-JP" altLang="en-US" sz="1400" dirty="0"/>
          </a:p>
        </p:txBody>
      </p:sp>
      <p:sp>
        <p:nvSpPr>
          <p:cNvPr id="14" name="テキスト ボックス 13"/>
          <p:cNvSpPr txBox="1"/>
          <p:nvPr/>
        </p:nvSpPr>
        <p:spPr>
          <a:xfrm>
            <a:off x="4591297" y="2880430"/>
            <a:ext cx="1297150" cy="369332"/>
          </a:xfrm>
          <a:prstGeom prst="rect">
            <a:avLst/>
          </a:prstGeom>
          <a:noFill/>
        </p:spPr>
        <p:txBody>
          <a:bodyPr wrap="none" rtlCol="0">
            <a:spAutoFit/>
          </a:bodyPr>
          <a:lstStyle/>
          <a:p>
            <a:r>
              <a:rPr kumimoji="1" lang="en-US" altLang="ja-JP" dirty="0" smtClean="0"/>
              <a:t>=</a:t>
            </a:r>
            <a:r>
              <a:rPr lang="ja-JP" altLang="en-US" b="1" dirty="0" smtClean="0">
                <a:solidFill>
                  <a:schemeClr val="accent4"/>
                </a:solidFill>
              </a:rPr>
              <a:t>フェイズ</a:t>
            </a:r>
            <a:r>
              <a:rPr lang="en-US" altLang="ja-JP" b="1" dirty="0" smtClean="0">
                <a:solidFill>
                  <a:schemeClr val="accent4"/>
                </a:solidFill>
              </a:rPr>
              <a:t>:0</a:t>
            </a:r>
            <a:endParaRPr kumimoji="1" lang="ja-JP" altLang="en-US" dirty="0">
              <a:solidFill>
                <a:schemeClr val="accent4"/>
              </a:solidFill>
            </a:endParaRPr>
          </a:p>
        </p:txBody>
      </p:sp>
      <p:sp>
        <p:nvSpPr>
          <p:cNvPr id="80" name="テキスト ボックス 79"/>
          <p:cNvSpPr txBox="1"/>
          <p:nvPr/>
        </p:nvSpPr>
        <p:spPr>
          <a:xfrm>
            <a:off x="4591297" y="5336567"/>
            <a:ext cx="1297150" cy="369332"/>
          </a:xfrm>
          <a:prstGeom prst="rect">
            <a:avLst/>
          </a:prstGeom>
          <a:noFill/>
        </p:spPr>
        <p:txBody>
          <a:bodyPr wrap="none" rtlCol="0">
            <a:spAutoFit/>
          </a:bodyPr>
          <a:lstStyle/>
          <a:p>
            <a:r>
              <a:rPr kumimoji="1" lang="en-US" altLang="ja-JP" dirty="0" smtClean="0"/>
              <a:t>=</a:t>
            </a:r>
            <a:r>
              <a:rPr lang="ja-JP" altLang="en-US" b="1" dirty="0" smtClean="0">
                <a:solidFill>
                  <a:schemeClr val="accent4"/>
                </a:solidFill>
              </a:rPr>
              <a:t>フェイズ</a:t>
            </a:r>
            <a:r>
              <a:rPr lang="en-US" altLang="ja-JP" b="1" dirty="0" smtClean="0">
                <a:solidFill>
                  <a:schemeClr val="accent4"/>
                </a:solidFill>
              </a:rPr>
              <a:t>:1</a:t>
            </a:r>
            <a:endParaRPr kumimoji="1" lang="ja-JP" altLang="en-US" dirty="0">
              <a:solidFill>
                <a:schemeClr val="accent4"/>
              </a:solidFill>
            </a:endParaRPr>
          </a:p>
        </p:txBody>
      </p:sp>
      <p:sp>
        <p:nvSpPr>
          <p:cNvPr id="49" name="テキスト ボックス 48"/>
          <p:cNvSpPr txBox="1"/>
          <p:nvPr/>
        </p:nvSpPr>
        <p:spPr>
          <a:xfrm>
            <a:off x="4975965" y="3163774"/>
            <a:ext cx="2332690" cy="369332"/>
          </a:xfrm>
          <a:prstGeom prst="rect">
            <a:avLst/>
          </a:prstGeom>
          <a:noFill/>
        </p:spPr>
        <p:txBody>
          <a:bodyPr wrap="none" rtlCol="0">
            <a:spAutoFit/>
          </a:bodyPr>
          <a:lstStyle/>
          <a:p>
            <a:r>
              <a:rPr lang="en-US" altLang="ja-JP" dirty="0" smtClean="0"/>
              <a:t> [A, B, C] = [10, 3, 7] </a:t>
            </a:r>
            <a:endParaRPr kumimoji="1" lang="ja-JP" altLang="en-US" dirty="0"/>
          </a:p>
        </p:txBody>
      </p:sp>
      <p:sp>
        <p:nvSpPr>
          <p:cNvPr id="55" name="テキスト ボックス 54"/>
          <p:cNvSpPr txBox="1"/>
          <p:nvPr/>
        </p:nvSpPr>
        <p:spPr>
          <a:xfrm>
            <a:off x="4975965" y="6126167"/>
            <a:ext cx="2332690" cy="369332"/>
          </a:xfrm>
          <a:prstGeom prst="rect">
            <a:avLst/>
          </a:prstGeom>
          <a:noFill/>
        </p:spPr>
        <p:txBody>
          <a:bodyPr wrap="none" rtlCol="0">
            <a:spAutoFit/>
          </a:bodyPr>
          <a:lstStyle/>
          <a:p>
            <a:r>
              <a:rPr lang="en-US" altLang="ja-JP" dirty="0" smtClean="0"/>
              <a:t> [A, B, C] = [4, 10, </a:t>
            </a:r>
            <a:r>
              <a:rPr lang="en-US" altLang="ja-JP" dirty="0"/>
              <a:t>6</a:t>
            </a:r>
            <a:r>
              <a:rPr lang="en-US" altLang="ja-JP" dirty="0" smtClean="0"/>
              <a:t>] </a:t>
            </a:r>
            <a:endParaRPr kumimoji="1" lang="ja-JP" altLang="en-US" dirty="0"/>
          </a:p>
        </p:txBody>
      </p:sp>
    </p:spTree>
    <p:extLst>
      <p:ext uri="{BB962C8B-B14F-4D97-AF65-F5344CB8AC3E}">
        <p14:creationId xmlns:p14="http://schemas.microsoft.com/office/powerpoint/2010/main" val="2338963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Sel-CoolMetal-white">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Sel-CoolMetal-white</Template>
  <TotalTime>16302</TotalTime>
  <Words>2193</Words>
  <Application>Microsoft Office PowerPoint</Application>
  <PresentationFormat>画面に合わせる (4:3)</PresentationFormat>
  <Paragraphs>376</Paragraphs>
  <Slides>18</Slides>
  <Notes>16</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18</vt:i4>
      </vt:variant>
    </vt:vector>
  </HeadingPairs>
  <TitlesOfParts>
    <vt:vector size="23" baseType="lpstr">
      <vt:lpstr>ＭＳ Ｐゴシック</vt:lpstr>
      <vt:lpstr>游ゴシック</vt:lpstr>
      <vt:lpstr>Arial</vt:lpstr>
      <vt:lpstr>Wingdings</vt:lpstr>
      <vt:lpstr>Sel-CoolMetal-white</vt:lpstr>
      <vt:lpstr>プログラム実行に対するフェイズ検出を用いた ログ取得量の動的変更手法の提案</vt:lpstr>
      <vt:lpstr>ロギング</vt:lpstr>
      <vt:lpstr>サーバプログラムにおける ロギングの課題</vt:lpstr>
      <vt:lpstr>既存手法：ログ出力の制御</vt:lpstr>
      <vt:lpstr>既存手法で対処できない問題</vt:lpstr>
      <vt:lpstr>研究内容</vt:lpstr>
      <vt:lpstr>提案手法の概要</vt:lpstr>
      <vt:lpstr>フェイズ検出手法:Reissの手法[5]</vt:lpstr>
      <vt:lpstr>提案手法におけるフェイズ検出(1/2)</vt:lpstr>
      <vt:lpstr>提案手法におけるフェイズ検出(2/2)</vt:lpstr>
      <vt:lpstr>予備実験：フェイズ検出の実験</vt:lpstr>
      <vt:lpstr>ログ取得量の動的制御</vt:lpstr>
      <vt:lpstr>実装:ログ取得量の制御法</vt:lpstr>
      <vt:lpstr>新しいフェイズの学習</vt:lpstr>
      <vt:lpstr>実験</vt:lpstr>
      <vt:lpstr>実験結果</vt:lpstr>
      <vt:lpstr>ログサイズと実行時間</vt:lpstr>
      <vt:lpstr>まとめと今後の課題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m-tys@ist.osaka-u.ac.jp</dc:creator>
  <cp:lastModifiedBy>m-tys@ist.osaka-u.ac.jp</cp:lastModifiedBy>
  <cp:revision>489</cp:revision>
  <cp:lastPrinted>2018-12-11T04:59:31Z</cp:lastPrinted>
  <dcterms:created xsi:type="dcterms:W3CDTF">2018-11-26T07:31:41Z</dcterms:created>
  <dcterms:modified xsi:type="dcterms:W3CDTF">2019-01-28T03:43:17Z</dcterms:modified>
</cp:coreProperties>
</file>