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handoutMasterIdLst>
    <p:handoutMasterId r:id="rId24"/>
  </p:handoutMasterIdLst>
  <p:sldIdLst>
    <p:sldId id="256" r:id="rId2"/>
    <p:sldId id="349" r:id="rId3"/>
    <p:sldId id="356" r:id="rId4"/>
    <p:sldId id="355" r:id="rId5"/>
    <p:sldId id="350" r:id="rId6"/>
    <p:sldId id="353" r:id="rId7"/>
    <p:sldId id="352" r:id="rId8"/>
    <p:sldId id="348" r:id="rId9"/>
    <p:sldId id="351" r:id="rId10"/>
    <p:sldId id="357" r:id="rId11"/>
    <p:sldId id="358" r:id="rId12"/>
    <p:sldId id="363" r:id="rId13"/>
    <p:sldId id="361" r:id="rId14"/>
    <p:sldId id="359" r:id="rId15"/>
    <p:sldId id="360" r:id="rId16"/>
    <p:sldId id="364" r:id="rId17"/>
    <p:sldId id="366" r:id="rId18"/>
    <p:sldId id="367" r:id="rId19"/>
    <p:sldId id="368" r:id="rId20"/>
    <p:sldId id="369" r:id="rId21"/>
    <p:sldId id="370" r:id="rId22"/>
  </p:sldIdLst>
  <p:sldSz cx="9144000" cy="6858000" type="screen4x3"/>
  <p:notesSz cx="6802438" cy="9934575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淡色スタイル 3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テーマ スタイル 1 - アクセント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テーマ スタイル 2 - アクセント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テーマ スタイル 2 - アクセント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テーマ スタイル 2 - アクセント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テーマ スタイル 2 - アクセント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テーマ スタイル 1 - アクセント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テーマ スタイル 1 - アクセント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テーマ スタイル 1 - アクセント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テーマ スタイル 1 - アクセント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27F97BB-C833-4FB7-BDE5-3F7075034690}" styleName="テーマ スタイル 2 - アクセント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淡色スタイル 1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淡色スタイル 1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中間スタイル 4 - アクセント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中間スタイル 4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中間スタイル 1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38" autoAdjust="0"/>
    <p:restoredTop sz="61500" autoAdjust="0"/>
  </p:normalViewPr>
  <p:slideViewPr>
    <p:cSldViewPr snapToGrid="0">
      <p:cViewPr varScale="1">
        <p:scale>
          <a:sx n="71" d="100"/>
          <a:sy n="71" d="100"/>
        </p:scale>
        <p:origin x="2376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24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3E86A-F1EE-4FF0-9142-E7869B4233C1}" type="datetimeFigureOut">
              <a:rPr kumimoji="1" lang="ja-JP" altLang="en-US" smtClean="0"/>
              <a:t>2019/2/24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3B9112-8366-45EC-85BB-BB517EFB76B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4584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8A897-85D0-4B99-8D9A-49CE996EB873}" type="datetimeFigureOut">
              <a:rPr kumimoji="1" lang="ja-JP" altLang="en-US" smtClean="0"/>
              <a:t>2019/2/24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4" y="4781014"/>
            <a:ext cx="5441950" cy="3911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CE6C90-C1EA-44B7-A42F-0FF743C1EA0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314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E6C90-C1EA-44B7-A42F-0FF743C1EA0C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395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C90-C1EA-44B7-A42F-0FF743C1EA0C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6731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CE6C90-C1EA-44B7-A42F-0FF743C1EA0C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5900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E6C90-C1EA-44B7-A42F-0FF743C1EA0C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931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B614B4D-1629-5042-8F2C-23CED5CDA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9507384-66CA-6449-9437-86F284E0DD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97685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7D885C-1972-3245-A1EB-3568685D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6CA1EC1-B380-574E-85A7-0E63E01270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A50B646-31DF-2847-8C6D-499D1C2B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049BCE9-DE1E-E24E-BEE2-C3B643BABF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9849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67E785F-07A4-274E-BBBC-52E9D52C8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085678D-7B3D-0B4F-84E1-B0F9DCB079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C4CF8D9-F5F3-764A-BEC6-6E8666C3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2C7A490-4611-EA46-8B37-3693EA4134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2004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AE4659-DC04-4D42-AE70-82C0F6F55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7982E0-02C4-6143-A49E-48D46C0306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BF85D5-CBD3-F34C-AADE-AFA99A2E0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43C0340-4766-334F-A638-023279BCDF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6291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7DD8D3-5D87-104F-9472-C645B5B30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770B922-B266-BF46-8EC4-C9EDBA1582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C35D4F-5CF8-9E41-865E-C3793B7E9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4D3EDAD-E1C3-D247-8A5A-54331CAB26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250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D220EF-333E-C443-9A9F-CA8438722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1E3909-95FC-3B42-9A58-102A24F307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C2124C4-9D18-6D43-A7DA-DC6E4E925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C6AE6B9-4A5B-5742-971F-0ABE27C13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546867-9391-4C47-B0E4-023451C34A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96488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AD44F8-C2DD-614E-91F8-6A8D82E06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D1C7720-3F7B-1141-AF2D-03FD88F28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D21E116-4702-2E42-A94B-3C1D36B58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42F930-A197-3843-8003-76774D494E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F73B8E3-56F3-984A-9F9B-AA9D0E6A49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E06BE3A7-9C41-AA4E-A039-393EABA53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07462822-934E-5945-BC30-17A3BC7E7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6041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1209D9C-6EC3-DD4F-850C-36F50AE52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49480AB-5BF4-844F-986F-FCE170A77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B71E789-3AB7-134D-8DD7-5AAEC5517E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0053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F20934C-7339-2442-A53A-22F602CF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1F234ED-268F-5547-9988-4D915DC273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6246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BBFE4B-414E-214A-9A2E-07DCA9933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11A45FD-A8DE-F04F-A8BD-E41003E2B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8EEAC9-67E4-A046-B850-44B1EB72F6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7C20C27-B3C4-F540-8913-E1D06D6EB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A1A21C-E25E-ED4A-8FA4-BDFB13E2C8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690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4541E0-CE4B-3D4A-BE65-37AF312DF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BB0B51D-5F2D-0B47-9244-0F921B216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D66D86E-9D55-C349-A65A-1E22ECCF7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D09463C-1887-B443-9709-4D03DF6DB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F3ED896-20B5-044F-88E2-7691783CB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34244DF-B9DD-E745-BAAC-F8A70F35E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58E3-F664-4FB8-BEDB-E46489ABEAB3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144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2040AD4-B104-9743-B828-DB97CB96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0BB88A1-F76A-094E-85C4-800D16AC9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ja-JP" altLang="en-US"/>
              <a:t>マスター テキストの書式設定
第 </a:t>
            </a:r>
            <a:r>
              <a:rPr kumimoji="1" lang="en-US" altLang="ja-JP"/>
              <a:t>2 </a:t>
            </a:r>
            <a:r>
              <a:rPr kumimoji="1" lang="ja-JP" altLang="en-US"/>
              <a:t>レベル
第 </a:t>
            </a:r>
            <a:r>
              <a:rPr kumimoji="1" lang="en-US" altLang="ja-JP"/>
              <a:t>3 </a:t>
            </a:r>
            <a:r>
              <a:rPr kumimoji="1" lang="ja-JP" altLang="en-US"/>
              <a:t>レベル
第 </a:t>
            </a:r>
            <a:r>
              <a:rPr kumimoji="1" lang="en-US" altLang="ja-JP"/>
              <a:t>4 </a:t>
            </a:r>
            <a:r>
              <a:rPr kumimoji="1" lang="ja-JP" altLang="en-US"/>
              <a:t>レベル
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388A1D2-4B78-2D4F-A868-213C1C3E9F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D9933F2-2726-284E-920B-25FF4EF28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496B1-25AB-42E4-9FB2-6D8F98E71759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1360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64066" y="458524"/>
            <a:ext cx="8644468" cy="1470025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Code-to-Code Search Based on </a:t>
            </a:r>
            <a:br>
              <a:rPr lang="en-US" altLang="ja-JP" sz="3600" dirty="0"/>
            </a:br>
            <a:r>
              <a:rPr lang="en-US" altLang="ja-JP" sz="3600" dirty="0"/>
              <a:t>Deep Neural Network and Code Mutation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77334" y="3853655"/>
            <a:ext cx="1773767" cy="923924"/>
          </a:xfrm>
        </p:spPr>
        <p:txBody>
          <a:bodyPr anchor="t">
            <a:normAutofit lnSpcReduction="10000"/>
          </a:bodyPr>
          <a:lstStyle/>
          <a:p>
            <a:r>
              <a:rPr kumimoji="1" lang="en-US" altLang="ja-JP" sz="2800" dirty="0"/>
              <a:t>Yuji </a:t>
            </a:r>
          </a:p>
          <a:p>
            <a:r>
              <a:rPr kumimoji="1" lang="en-US" altLang="ja-JP" sz="2800" dirty="0"/>
              <a:t>Fujiwara</a:t>
            </a:r>
            <a:endParaRPr lang="en-US" altLang="ja-JP" sz="2800" baseline="30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D4BE88F-AC79-404B-A366-58BAA02F4B18}" type="slidenum">
              <a:rPr lang="en-US" altLang="ja-JP" smtClean="0"/>
              <a:pPr/>
              <a:t>1</a:t>
            </a:fld>
            <a:endParaRPr lang="en-US" altLang="ja-JP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762BBA1-C98C-2448-8EF5-34AA66F1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094046"/>
            <a:ext cx="2032000" cy="15240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6A8839D-CBB7-2743-A27F-F50693EC4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10" y="2145458"/>
            <a:ext cx="1757980" cy="15118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0A0197B-CB0E-4748-9B25-F7E450BAA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4297" y="2096751"/>
            <a:ext cx="1352549" cy="169068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ED8728C-EDB8-D64A-847B-8AF53A55D9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9717" y="2094046"/>
            <a:ext cx="2540000" cy="1663700"/>
          </a:xfrm>
          <a:prstGeom prst="rect">
            <a:avLst/>
          </a:prstGeom>
        </p:spPr>
      </p:pic>
      <p:sp>
        <p:nvSpPr>
          <p:cNvPr id="10" name="サブタイトル 2">
            <a:extLst>
              <a:ext uri="{FF2B5EF4-FFF2-40B4-BE49-F238E27FC236}">
                <a16:creationId xmlns:a16="http://schemas.microsoft.com/office/drawing/2014/main" id="{C43A24CB-F321-D743-A772-4C49292BD071}"/>
              </a:ext>
            </a:extLst>
          </p:cNvPr>
          <p:cNvSpPr txBox="1">
            <a:spLocks/>
          </p:cNvSpPr>
          <p:nvPr/>
        </p:nvSpPr>
        <p:spPr>
          <a:xfrm>
            <a:off x="4209450" y="3917552"/>
            <a:ext cx="1773767" cy="923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800" dirty="0" err="1"/>
              <a:t>Eunjong</a:t>
            </a:r>
            <a:endParaRPr lang="en-US" altLang="ja-JP" sz="2800" dirty="0"/>
          </a:p>
          <a:p>
            <a:pPr fontAlgn="auto">
              <a:spcAft>
                <a:spcPts val="0"/>
              </a:spcAft>
            </a:pPr>
            <a:r>
              <a:rPr lang="en-US" altLang="ja-JP" sz="2800" dirty="0"/>
              <a:t>Choi</a:t>
            </a:r>
            <a:endParaRPr lang="en-US" altLang="ja-JP" sz="2800" baseline="30000" dirty="0"/>
          </a:p>
        </p:txBody>
      </p: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A427F6E0-F850-A546-A179-2903EA700DD4}"/>
              </a:ext>
            </a:extLst>
          </p:cNvPr>
          <p:cNvSpPr txBox="1">
            <a:spLocks/>
          </p:cNvSpPr>
          <p:nvPr/>
        </p:nvSpPr>
        <p:spPr>
          <a:xfrm>
            <a:off x="2498724" y="3917552"/>
            <a:ext cx="1773767" cy="923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800" b="1" dirty="0" err="1"/>
              <a:t>Norihiro</a:t>
            </a:r>
            <a:endParaRPr lang="en-US" altLang="ja-JP" sz="2800" b="1" dirty="0"/>
          </a:p>
          <a:p>
            <a:pPr fontAlgn="auto">
              <a:spcAft>
                <a:spcPts val="0"/>
              </a:spcAft>
            </a:pPr>
            <a:r>
              <a:rPr lang="en-US" altLang="ja-JP" sz="2800" b="1" dirty="0"/>
              <a:t>Yoshida</a:t>
            </a:r>
          </a:p>
        </p:txBody>
      </p:sp>
      <p:sp>
        <p:nvSpPr>
          <p:cNvPr id="12" name="サブタイトル 2">
            <a:extLst>
              <a:ext uri="{FF2B5EF4-FFF2-40B4-BE49-F238E27FC236}">
                <a16:creationId xmlns:a16="http://schemas.microsoft.com/office/drawing/2014/main" id="{5F1AB0E6-270F-3241-8EF9-FDC22EA4361F}"/>
              </a:ext>
            </a:extLst>
          </p:cNvPr>
          <p:cNvSpPr txBox="1">
            <a:spLocks/>
          </p:cNvSpPr>
          <p:nvPr/>
        </p:nvSpPr>
        <p:spPr>
          <a:xfrm>
            <a:off x="6457950" y="3906834"/>
            <a:ext cx="1773767" cy="92392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kumimoji="1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800" dirty="0" err="1"/>
              <a:t>Katsuro</a:t>
            </a:r>
            <a:endParaRPr lang="en-US" altLang="ja-JP" sz="2800" dirty="0"/>
          </a:p>
          <a:p>
            <a:pPr fontAlgn="auto">
              <a:spcAft>
                <a:spcPts val="0"/>
              </a:spcAft>
            </a:pPr>
            <a:r>
              <a:rPr lang="en-US" altLang="ja-JP" sz="2800" dirty="0"/>
              <a:t>Inoue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39F15AC8-DD58-A44F-908C-382333F1A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6846" y="4735040"/>
            <a:ext cx="1826371" cy="16922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75EE556-A43B-D946-B7B0-65F075E95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140982"/>
            <a:ext cx="2529601" cy="7674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27BC6AC-429D-6544-AD72-9DCC0630FC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0743" y="5127505"/>
            <a:ext cx="2438974" cy="73999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AFCA07F-FE6B-2D44-80B8-9CB6718447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5670" y="4971591"/>
            <a:ext cx="1660037" cy="12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14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F4A2B37D-4432-A240-B627-B3B1ABDFC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716" y="1245661"/>
            <a:ext cx="7886700" cy="1325563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altLang="ja-JP" dirty="0"/>
              <a:t>DNN is useful for code search </a:t>
            </a:r>
            <a:br>
              <a:rPr lang="en-US" altLang="ja-JP" dirty="0"/>
            </a:br>
            <a:r>
              <a:rPr lang="en-US" altLang="ja-JP" dirty="0"/>
              <a:t>/ clone detection?</a:t>
            </a:r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C2CDA86-405E-DD47-8DAF-9590A79B551F}"/>
              </a:ext>
            </a:extLst>
          </p:cNvPr>
          <p:cNvSpPr/>
          <p:nvPr/>
        </p:nvSpPr>
        <p:spPr>
          <a:xfrm>
            <a:off x="1075795" y="3255425"/>
            <a:ext cx="6958542" cy="236644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600" dirty="0"/>
              <a:t>More research on </a:t>
            </a:r>
          </a:p>
          <a:p>
            <a:pPr algn="ctr"/>
            <a:r>
              <a:rPr lang="en-US" altLang="ja-JP" sz="3600" dirty="0"/>
              <a:t>DNN-based code search / </a:t>
            </a:r>
          </a:p>
          <a:p>
            <a:pPr algn="ctr"/>
            <a:r>
              <a:rPr lang="en-US" altLang="ja-JP" sz="3600" dirty="0"/>
              <a:t>clone detection are </a:t>
            </a:r>
          </a:p>
          <a:p>
            <a:pPr algn="ctr"/>
            <a:r>
              <a:rPr lang="en-US" altLang="ja-JP" sz="3600" dirty="0"/>
              <a:t>needed to answer it.</a:t>
            </a:r>
            <a:r>
              <a:rPr kumimoji="1" lang="en-US" altLang="ja-JP" sz="3600" dirty="0"/>
              <a:t> </a:t>
            </a:r>
            <a:endParaRPr kumimoji="1" lang="ja-JP" altLang="en-US" sz="360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576E457-DC9C-7F43-9D0E-2065156A1A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12231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C63FA5F1-D7AA-C547-9A95-4108E223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Our study: </a:t>
            </a:r>
            <a:br>
              <a:rPr kumimoji="1" lang="en-US" altLang="ja-JP" dirty="0"/>
            </a:br>
            <a:r>
              <a:rPr kumimoji="1" lang="en-US" altLang="ja-JP" dirty="0"/>
              <a:t>Code-to-code search based on DNN</a:t>
            </a:r>
            <a:endParaRPr kumimoji="1" lang="ja-JP" altLang="en-US"/>
          </a:p>
        </p:txBody>
      </p:sp>
      <p:sp>
        <p:nvSpPr>
          <p:cNvPr id="9" name="スライド番号プレースホルダー 3">
            <a:extLst>
              <a:ext uri="{FF2B5EF4-FFF2-40B4-BE49-F238E27FC236}">
                <a16:creationId xmlns:a16="http://schemas.microsoft.com/office/drawing/2014/main" id="{7A78A27B-60DA-B148-8D7C-99B501A0C15B}"/>
              </a:ext>
            </a:extLst>
          </p:cNvPr>
          <p:cNvSpPr txBox="1">
            <a:spLocks/>
          </p:cNvSpPr>
          <p:nvPr/>
        </p:nvSpPr>
        <p:spPr>
          <a:xfrm>
            <a:off x="6297899" y="4194014"/>
            <a:ext cx="2510038" cy="44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fld id="{9F5033E9-932D-4E41-95C3-341F9A6DAE17}" type="slidenum">
              <a:rPr lang="en-US" altLang="ja-JP" smtClean="0"/>
              <a:pPr/>
              <a:t>11</a:t>
            </a:fld>
            <a:endParaRPr lang="en-US" altLang="ja-JP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63544A43-8BEA-6E4D-AB55-DB4BAD24A594}"/>
              </a:ext>
            </a:extLst>
          </p:cNvPr>
          <p:cNvGrpSpPr/>
          <p:nvPr/>
        </p:nvGrpSpPr>
        <p:grpSpPr>
          <a:xfrm>
            <a:off x="3356265" y="2569256"/>
            <a:ext cx="2046907" cy="2029327"/>
            <a:chOff x="3258743" y="2979324"/>
            <a:chExt cx="1677786" cy="1663375"/>
          </a:xfrm>
        </p:grpSpPr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A84E24CB-C055-1646-9D75-E400F3980636}"/>
                </a:ext>
              </a:extLst>
            </p:cNvPr>
            <p:cNvGrpSpPr/>
            <p:nvPr/>
          </p:nvGrpSpPr>
          <p:grpSpPr>
            <a:xfrm>
              <a:off x="3258743" y="2979324"/>
              <a:ext cx="1677786" cy="1201511"/>
              <a:chOff x="1178168" y="914400"/>
              <a:chExt cx="2725615" cy="1951891"/>
            </a:xfrm>
          </p:grpSpPr>
          <p:sp>
            <p:nvSpPr>
              <p:cNvPr id="16" name="楕円 36">
                <a:extLst>
                  <a:ext uri="{FF2B5EF4-FFF2-40B4-BE49-F238E27FC236}">
                    <a16:creationId xmlns:a16="http://schemas.microsoft.com/office/drawing/2014/main" id="{5A79846D-8FC2-534C-9C7C-4FE4A91AF8B5}"/>
                  </a:ext>
                </a:extLst>
              </p:cNvPr>
              <p:cNvSpPr/>
              <p:nvPr/>
            </p:nvSpPr>
            <p:spPr>
              <a:xfrm>
                <a:off x="1178169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7" name="楕円 37">
                <a:extLst>
                  <a:ext uri="{FF2B5EF4-FFF2-40B4-BE49-F238E27FC236}">
                    <a16:creationId xmlns:a16="http://schemas.microsoft.com/office/drawing/2014/main" id="{9BE666A1-DB5E-AB4A-9964-F05AAEA4A64F}"/>
                  </a:ext>
                </a:extLst>
              </p:cNvPr>
              <p:cNvSpPr/>
              <p:nvPr/>
            </p:nvSpPr>
            <p:spPr>
              <a:xfrm>
                <a:off x="1178169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8" name="楕円 38">
                <a:extLst>
                  <a:ext uri="{FF2B5EF4-FFF2-40B4-BE49-F238E27FC236}">
                    <a16:creationId xmlns:a16="http://schemas.microsoft.com/office/drawing/2014/main" id="{38B9FCFA-5870-3C4D-888D-7D68F4A6A3C0}"/>
                  </a:ext>
                </a:extLst>
              </p:cNvPr>
              <p:cNvSpPr/>
              <p:nvPr/>
            </p:nvSpPr>
            <p:spPr>
              <a:xfrm>
                <a:off x="1178168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9" name="楕円 39">
                <a:extLst>
                  <a:ext uri="{FF2B5EF4-FFF2-40B4-BE49-F238E27FC236}">
                    <a16:creationId xmlns:a16="http://schemas.microsoft.com/office/drawing/2014/main" id="{8E998355-8EBC-D14D-9664-252F67D0F855}"/>
                  </a:ext>
                </a:extLst>
              </p:cNvPr>
              <p:cNvSpPr/>
              <p:nvPr/>
            </p:nvSpPr>
            <p:spPr>
              <a:xfrm>
                <a:off x="2268415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0" name="楕円 40">
                <a:extLst>
                  <a:ext uri="{FF2B5EF4-FFF2-40B4-BE49-F238E27FC236}">
                    <a16:creationId xmlns:a16="http://schemas.microsoft.com/office/drawing/2014/main" id="{318357CC-729E-EC4C-A07A-DC0EDBFBF124}"/>
                  </a:ext>
                </a:extLst>
              </p:cNvPr>
              <p:cNvSpPr/>
              <p:nvPr/>
            </p:nvSpPr>
            <p:spPr>
              <a:xfrm>
                <a:off x="2268415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1" name="楕円 41">
                <a:extLst>
                  <a:ext uri="{FF2B5EF4-FFF2-40B4-BE49-F238E27FC236}">
                    <a16:creationId xmlns:a16="http://schemas.microsoft.com/office/drawing/2014/main" id="{EF953373-0CA7-3C47-9652-F88ADC2ECCB7}"/>
                  </a:ext>
                </a:extLst>
              </p:cNvPr>
              <p:cNvSpPr/>
              <p:nvPr/>
            </p:nvSpPr>
            <p:spPr>
              <a:xfrm>
                <a:off x="2268414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2" name="楕円 42">
                <a:extLst>
                  <a:ext uri="{FF2B5EF4-FFF2-40B4-BE49-F238E27FC236}">
                    <a16:creationId xmlns:a16="http://schemas.microsoft.com/office/drawing/2014/main" id="{BBCEC059-DE84-634F-80A5-01E496F39C2A}"/>
                  </a:ext>
                </a:extLst>
              </p:cNvPr>
              <p:cNvSpPr/>
              <p:nvPr/>
            </p:nvSpPr>
            <p:spPr>
              <a:xfrm>
                <a:off x="3358660" y="1345222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23" name="楕円 43">
                <a:extLst>
                  <a:ext uri="{FF2B5EF4-FFF2-40B4-BE49-F238E27FC236}">
                    <a16:creationId xmlns:a16="http://schemas.microsoft.com/office/drawing/2014/main" id="{CBBD41F4-098D-3E48-BAB4-5B29AE308F07}"/>
                  </a:ext>
                </a:extLst>
              </p:cNvPr>
              <p:cNvSpPr/>
              <p:nvPr/>
            </p:nvSpPr>
            <p:spPr>
              <a:xfrm>
                <a:off x="3358660" y="2048606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204B606E-9BAA-FA47-AA80-F2AE41BD854E}"/>
                  </a:ext>
                </a:extLst>
              </p:cNvPr>
              <p:cNvCxnSpPr>
                <a:stCxn id="16" idx="6"/>
                <a:endCxn id="19" idx="2"/>
              </p:cNvCxnSpPr>
              <p:nvPr/>
            </p:nvCxnSpPr>
            <p:spPr>
              <a:xfrm>
                <a:off x="1723292" y="1186962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056078BC-8D5A-5A46-8DE4-9EAE5D5DF34B}"/>
                  </a:ext>
                </a:extLst>
              </p:cNvPr>
              <p:cNvCxnSpPr>
                <a:stCxn id="16" idx="6"/>
                <a:endCxn id="20" idx="2"/>
              </p:cNvCxnSpPr>
              <p:nvPr/>
            </p:nvCxnSpPr>
            <p:spPr>
              <a:xfrm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直線矢印コネクタ 25">
                <a:extLst>
                  <a:ext uri="{FF2B5EF4-FFF2-40B4-BE49-F238E27FC236}">
                    <a16:creationId xmlns:a16="http://schemas.microsoft.com/office/drawing/2014/main" id="{03D06049-AD2D-F243-A6F3-3CE7D59D40ED}"/>
                  </a:ext>
                </a:extLst>
              </p:cNvPr>
              <p:cNvCxnSpPr>
                <a:stCxn id="16" idx="6"/>
                <a:endCxn id="21" idx="2"/>
              </p:cNvCxnSpPr>
              <p:nvPr/>
            </p:nvCxnSpPr>
            <p:spPr>
              <a:xfrm>
                <a:off x="1723292" y="1186962"/>
                <a:ext cx="545122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直線矢印コネクタ 26">
                <a:extLst>
                  <a:ext uri="{FF2B5EF4-FFF2-40B4-BE49-F238E27FC236}">
                    <a16:creationId xmlns:a16="http://schemas.microsoft.com/office/drawing/2014/main" id="{2C0B3C1B-886C-2845-AEE7-B9EAA391BC0F}"/>
                  </a:ext>
                </a:extLst>
              </p:cNvPr>
              <p:cNvCxnSpPr>
                <a:stCxn id="17" idx="6"/>
                <a:endCxn id="20" idx="2"/>
              </p:cNvCxnSpPr>
              <p:nvPr/>
            </p:nvCxnSpPr>
            <p:spPr>
              <a:xfrm>
                <a:off x="1723292" y="1890346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直線矢印コネクタ 27">
                <a:extLst>
                  <a:ext uri="{FF2B5EF4-FFF2-40B4-BE49-F238E27FC236}">
                    <a16:creationId xmlns:a16="http://schemas.microsoft.com/office/drawing/2014/main" id="{EADE1935-D633-D14D-946B-33F599EC2AAB}"/>
                  </a:ext>
                </a:extLst>
              </p:cNvPr>
              <p:cNvCxnSpPr>
                <a:stCxn id="17" idx="6"/>
                <a:endCxn id="19" idx="2"/>
              </p:cNvCxnSpPr>
              <p:nvPr/>
            </p:nvCxnSpPr>
            <p:spPr>
              <a:xfrm flipV="1"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直線矢印コネクタ 28">
                <a:extLst>
                  <a:ext uri="{FF2B5EF4-FFF2-40B4-BE49-F238E27FC236}">
                    <a16:creationId xmlns:a16="http://schemas.microsoft.com/office/drawing/2014/main" id="{750B5361-9141-6B4C-A509-C910FD124C51}"/>
                  </a:ext>
                </a:extLst>
              </p:cNvPr>
              <p:cNvCxnSpPr>
                <a:stCxn id="17" idx="6"/>
                <a:endCxn id="21" idx="2"/>
              </p:cNvCxnSpPr>
              <p:nvPr/>
            </p:nvCxnSpPr>
            <p:spPr>
              <a:xfrm>
                <a:off x="1723292" y="1890346"/>
                <a:ext cx="545122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直線矢印コネクタ 29">
                <a:extLst>
                  <a:ext uri="{FF2B5EF4-FFF2-40B4-BE49-F238E27FC236}">
                    <a16:creationId xmlns:a16="http://schemas.microsoft.com/office/drawing/2014/main" id="{3E4740FA-6D23-2845-A284-7BB0BB9A72C1}"/>
                  </a:ext>
                </a:extLst>
              </p:cNvPr>
              <p:cNvCxnSpPr>
                <a:stCxn id="18" idx="6"/>
                <a:endCxn id="19" idx="2"/>
              </p:cNvCxnSpPr>
              <p:nvPr/>
            </p:nvCxnSpPr>
            <p:spPr>
              <a:xfrm flipV="1">
                <a:off x="1723291" y="1186962"/>
                <a:ext cx="545124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直線矢印コネクタ 30">
                <a:extLst>
                  <a:ext uri="{FF2B5EF4-FFF2-40B4-BE49-F238E27FC236}">
                    <a16:creationId xmlns:a16="http://schemas.microsoft.com/office/drawing/2014/main" id="{500C5C87-3AFC-7749-B607-39EFA050468C}"/>
                  </a:ext>
                </a:extLst>
              </p:cNvPr>
              <p:cNvCxnSpPr>
                <a:stCxn id="18" idx="6"/>
                <a:endCxn id="20" idx="2"/>
              </p:cNvCxnSpPr>
              <p:nvPr/>
            </p:nvCxnSpPr>
            <p:spPr>
              <a:xfrm flipV="1">
                <a:off x="1723291" y="1890346"/>
                <a:ext cx="545124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57C00C44-204C-E84C-ABC3-494473FF91AB}"/>
                  </a:ext>
                </a:extLst>
              </p:cNvPr>
              <p:cNvCxnSpPr>
                <a:stCxn id="18" idx="6"/>
                <a:endCxn id="21" idx="2"/>
              </p:cNvCxnSpPr>
              <p:nvPr/>
            </p:nvCxnSpPr>
            <p:spPr>
              <a:xfrm>
                <a:off x="1723291" y="2593730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4D640751-F866-BA47-A339-AF72A3D9CF6F}"/>
                  </a:ext>
                </a:extLst>
              </p:cNvPr>
              <p:cNvCxnSpPr>
                <a:stCxn id="19" idx="6"/>
                <a:endCxn id="22" idx="2"/>
              </p:cNvCxnSpPr>
              <p:nvPr/>
            </p:nvCxnSpPr>
            <p:spPr>
              <a:xfrm>
                <a:off x="2813538" y="1186962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D33DB254-3281-CB44-899F-3EDF09A3FF2D}"/>
                  </a:ext>
                </a:extLst>
              </p:cNvPr>
              <p:cNvCxnSpPr>
                <a:stCxn id="19" idx="6"/>
                <a:endCxn id="23" idx="2"/>
              </p:cNvCxnSpPr>
              <p:nvPr/>
            </p:nvCxnSpPr>
            <p:spPr>
              <a:xfrm>
                <a:off x="2813538" y="1186962"/>
                <a:ext cx="545122" cy="113420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5" name="直線コネクタ 34">
                <a:extLst>
                  <a:ext uri="{FF2B5EF4-FFF2-40B4-BE49-F238E27FC236}">
                    <a16:creationId xmlns:a16="http://schemas.microsoft.com/office/drawing/2014/main" id="{2FB148D1-47E1-2744-AD30-AFC34263C699}"/>
                  </a:ext>
                </a:extLst>
              </p:cNvPr>
              <p:cNvCxnSpPr>
                <a:stCxn id="20" idx="6"/>
                <a:endCxn id="22" idx="2"/>
              </p:cNvCxnSpPr>
              <p:nvPr/>
            </p:nvCxnSpPr>
            <p:spPr>
              <a:xfrm flipV="1">
                <a:off x="2813538" y="1617784"/>
                <a:ext cx="545122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230B968D-2ECA-BA40-9738-BF77CB68FE6E}"/>
                  </a:ext>
                </a:extLst>
              </p:cNvPr>
              <p:cNvCxnSpPr>
                <a:stCxn id="20" idx="6"/>
                <a:endCxn id="23" idx="2"/>
              </p:cNvCxnSpPr>
              <p:nvPr/>
            </p:nvCxnSpPr>
            <p:spPr>
              <a:xfrm>
                <a:off x="2813538" y="1890346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3CA690AB-E6D1-A148-84C6-E90AD4083D6D}"/>
                  </a:ext>
                </a:extLst>
              </p:cNvPr>
              <p:cNvCxnSpPr>
                <a:stCxn id="21" idx="6"/>
                <a:endCxn id="22" idx="2"/>
              </p:cNvCxnSpPr>
              <p:nvPr/>
            </p:nvCxnSpPr>
            <p:spPr>
              <a:xfrm flipV="1">
                <a:off x="2813537" y="1617784"/>
                <a:ext cx="545123" cy="97594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F5A023E7-B7DC-2E4D-882F-2379F372AA47}"/>
                  </a:ext>
                </a:extLst>
              </p:cNvPr>
              <p:cNvCxnSpPr>
                <a:stCxn id="21" idx="6"/>
                <a:endCxn id="23" idx="2"/>
              </p:cNvCxnSpPr>
              <p:nvPr/>
            </p:nvCxnSpPr>
            <p:spPr>
              <a:xfrm flipV="1">
                <a:off x="2813537" y="2321168"/>
                <a:ext cx="545123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AC7E0AB5-3782-3943-90AE-79242E5E9EB5}"/>
                </a:ext>
              </a:extLst>
            </p:cNvPr>
            <p:cNvSpPr txBox="1"/>
            <p:nvPr/>
          </p:nvSpPr>
          <p:spPr>
            <a:xfrm>
              <a:off x="3622518" y="4213832"/>
              <a:ext cx="950235" cy="42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kern="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FFNN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BE0D8E9-4B8F-FC4B-8979-B0070E9F123D}"/>
              </a:ext>
            </a:extLst>
          </p:cNvPr>
          <p:cNvGrpSpPr/>
          <p:nvPr/>
        </p:nvGrpSpPr>
        <p:grpSpPr>
          <a:xfrm>
            <a:off x="897658" y="2890352"/>
            <a:ext cx="1066319" cy="1951271"/>
            <a:chOff x="1665771" y="3616760"/>
            <a:chExt cx="874029" cy="1599395"/>
          </a:xfrm>
        </p:grpSpPr>
        <p:sp>
          <p:nvSpPr>
            <p:cNvPr id="40" name="メモ 39">
              <a:extLst>
                <a:ext uri="{FF2B5EF4-FFF2-40B4-BE49-F238E27FC236}">
                  <a16:creationId xmlns:a16="http://schemas.microsoft.com/office/drawing/2014/main" id="{68067DCA-F7D2-714D-9AE8-9DD89641CBC6}"/>
                </a:ext>
              </a:extLst>
            </p:cNvPr>
            <p:cNvSpPr/>
            <p:nvPr/>
          </p:nvSpPr>
          <p:spPr>
            <a:xfrm rot="16200000" flipV="1">
              <a:off x="1773624" y="3689565"/>
              <a:ext cx="722443" cy="57683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41" name="テキスト ボックス 40">
              <a:extLst>
                <a:ext uri="{FF2B5EF4-FFF2-40B4-BE49-F238E27FC236}">
                  <a16:creationId xmlns:a16="http://schemas.microsoft.com/office/drawing/2014/main" id="{6935DCC0-D3D8-1646-AA8C-58C834D1C1B8}"/>
                </a:ext>
              </a:extLst>
            </p:cNvPr>
            <p:cNvSpPr txBox="1"/>
            <p:nvPr/>
          </p:nvSpPr>
          <p:spPr>
            <a:xfrm>
              <a:off x="1665771" y="4434104"/>
              <a:ext cx="874029" cy="78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Code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block</a:t>
              </a:r>
              <a:endParaRPr lang="ja-JP" altLang="en-US" sz="28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06276241-22A4-2B45-B7E5-438B6BAEE1D9}"/>
              </a:ext>
            </a:extLst>
          </p:cNvPr>
          <p:cNvGrpSpPr/>
          <p:nvPr/>
        </p:nvGrpSpPr>
        <p:grpSpPr>
          <a:xfrm>
            <a:off x="6931625" y="2710946"/>
            <a:ext cx="1579278" cy="2238938"/>
            <a:chOff x="6851449" y="5052267"/>
            <a:chExt cx="1294485" cy="1835187"/>
          </a:xfrm>
        </p:grpSpPr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AD1F5E76-1EB7-1642-8CDC-33E01CFA8BBE}"/>
                </a:ext>
              </a:extLst>
            </p:cNvPr>
            <p:cNvGrpSpPr/>
            <p:nvPr/>
          </p:nvGrpSpPr>
          <p:grpSpPr>
            <a:xfrm>
              <a:off x="6851449" y="5052267"/>
              <a:ext cx="788719" cy="933133"/>
              <a:chOff x="505069" y="2598512"/>
              <a:chExt cx="1109784" cy="1312984"/>
            </a:xfrm>
          </p:grpSpPr>
          <p:sp>
            <p:nvSpPr>
              <p:cNvPr id="45" name="メモ 44">
                <a:extLst>
                  <a:ext uri="{FF2B5EF4-FFF2-40B4-BE49-F238E27FC236}">
                    <a16:creationId xmlns:a16="http://schemas.microsoft.com/office/drawing/2014/main" id="{F745FBAD-DCAA-CC44-B0AA-3FF52D9F553A}"/>
                  </a:ext>
                </a:extLst>
              </p:cNvPr>
              <p:cNvSpPr/>
              <p:nvPr/>
            </p:nvSpPr>
            <p:spPr>
              <a:xfrm rot="16200000" flipV="1">
                <a:off x="403469" y="2700112"/>
                <a:ext cx="1008184" cy="804984"/>
              </a:xfrm>
              <a:prstGeom prst="foldedCorner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6" name="メモ 45">
                <a:extLst>
                  <a:ext uri="{FF2B5EF4-FFF2-40B4-BE49-F238E27FC236}">
                    <a16:creationId xmlns:a16="http://schemas.microsoft.com/office/drawing/2014/main" id="{738A9DEA-F343-A54D-B70E-F11D2940245E}"/>
                  </a:ext>
                </a:extLst>
              </p:cNvPr>
              <p:cNvSpPr/>
              <p:nvPr/>
            </p:nvSpPr>
            <p:spPr>
              <a:xfrm rot="16200000" flipV="1">
                <a:off x="555869" y="2844259"/>
                <a:ext cx="1008184" cy="804984"/>
              </a:xfrm>
              <a:prstGeom prst="foldedCorner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メモ 46">
                <a:extLst>
                  <a:ext uri="{FF2B5EF4-FFF2-40B4-BE49-F238E27FC236}">
                    <a16:creationId xmlns:a16="http://schemas.microsoft.com/office/drawing/2014/main" id="{E70A2D54-8761-4441-960E-F89E183C8DB2}"/>
                  </a:ext>
                </a:extLst>
              </p:cNvPr>
              <p:cNvSpPr/>
              <p:nvPr/>
            </p:nvSpPr>
            <p:spPr>
              <a:xfrm rot="16200000" flipV="1">
                <a:off x="708269" y="3004912"/>
                <a:ext cx="1008184" cy="804984"/>
              </a:xfrm>
              <a:prstGeom prst="foldedCorner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kern="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5304943D-5DE2-6643-8B38-7D77ECAC4EA0}"/>
                </a:ext>
              </a:extLst>
            </p:cNvPr>
            <p:cNvSpPr txBox="1"/>
            <p:nvPr/>
          </p:nvSpPr>
          <p:spPr>
            <a:xfrm>
              <a:off x="6968388" y="6105403"/>
              <a:ext cx="1177546" cy="78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Similar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blocks</a:t>
              </a:r>
              <a:endParaRPr lang="ja-JP" altLang="en-US" sz="28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49" name="下矢印 48">
            <a:extLst>
              <a:ext uri="{FF2B5EF4-FFF2-40B4-BE49-F238E27FC236}">
                <a16:creationId xmlns:a16="http://schemas.microsoft.com/office/drawing/2014/main" id="{8102D346-CFA0-4540-868D-801E00A584E8}"/>
              </a:ext>
            </a:extLst>
          </p:cNvPr>
          <p:cNvSpPr/>
          <p:nvPr/>
        </p:nvSpPr>
        <p:spPr>
          <a:xfrm rot="16200000">
            <a:off x="2334177" y="2939034"/>
            <a:ext cx="802592" cy="814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下矢印 49">
            <a:extLst>
              <a:ext uri="{FF2B5EF4-FFF2-40B4-BE49-F238E27FC236}">
                <a16:creationId xmlns:a16="http://schemas.microsoft.com/office/drawing/2014/main" id="{933A88F3-1CE3-EB41-84E0-0CE060AAAA48}"/>
              </a:ext>
            </a:extLst>
          </p:cNvPr>
          <p:cNvSpPr/>
          <p:nvPr/>
        </p:nvSpPr>
        <p:spPr>
          <a:xfrm rot="16200000">
            <a:off x="5708770" y="2969694"/>
            <a:ext cx="802592" cy="814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71D5E069-1DCB-074A-B709-FDA2EB6367E9}"/>
              </a:ext>
            </a:extLst>
          </p:cNvPr>
          <p:cNvSpPr txBox="1"/>
          <p:nvPr/>
        </p:nvSpPr>
        <p:spPr>
          <a:xfrm>
            <a:off x="2145352" y="3786607"/>
            <a:ext cx="108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query</a:t>
            </a:r>
            <a:endParaRPr kumimoji="1" lang="ja-JP" altLang="en-US" sz="28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552DE28-B39C-6845-B189-D9BBD31028A5}"/>
              </a:ext>
            </a:extLst>
          </p:cNvPr>
          <p:cNvSpPr txBox="1"/>
          <p:nvPr/>
        </p:nvSpPr>
        <p:spPr>
          <a:xfrm>
            <a:off x="5673916" y="3790302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result</a:t>
            </a:r>
            <a:endParaRPr kumimoji="1" lang="ja-JP" altLang="en-US" sz="2800" dirty="0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8E5924-D654-9546-B23C-761597D26C7D}"/>
              </a:ext>
            </a:extLst>
          </p:cNvPr>
          <p:cNvSpPr/>
          <p:nvPr/>
        </p:nvSpPr>
        <p:spPr>
          <a:xfrm>
            <a:off x="977840" y="5098957"/>
            <a:ext cx="721313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altLang="ja-JP" sz="2800" dirty="0"/>
              <a:t>FFNN is a simple and high-speed DNN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95FD4FE-52F2-D24E-819D-2F11FA454B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47560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7A0072-4CB4-124B-975B-BD58589E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Solving code-to-code search problem</a:t>
            </a:r>
            <a:br>
              <a:rPr kumimoji="1" lang="en-US" altLang="ja-JP" dirty="0"/>
            </a:br>
            <a:r>
              <a:rPr kumimoji="1" lang="en-US" altLang="ja-JP" dirty="0"/>
              <a:t>by DNN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E2957B-BD37-A340-9CFE-227F0C5FE307}"/>
              </a:ext>
            </a:extLst>
          </p:cNvPr>
          <p:cNvSpPr txBox="1">
            <a:spLocks/>
          </p:cNvSpPr>
          <p:nvPr/>
        </p:nvSpPr>
        <p:spPr>
          <a:xfrm>
            <a:off x="6297899" y="4194014"/>
            <a:ext cx="2510038" cy="4454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kumimoji="1" sz="900" kern="12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fld id="{9F5033E9-932D-4E41-95C3-341F9A6DAE17}" type="slidenum">
              <a:rPr lang="en-US" altLang="ja-JP" smtClean="0"/>
              <a:pPr/>
              <a:t>12</a:t>
            </a:fld>
            <a:endParaRPr lang="en-US" altLang="ja-JP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CFF3E5C-8303-EE49-A138-161C1A875319}"/>
              </a:ext>
            </a:extLst>
          </p:cNvPr>
          <p:cNvGrpSpPr/>
          <p:nvPr/>
        </p:nvGrpSpPr>
        <p:grpSpPr>
          <a:xfrm>
            <a:off x="2349487" y="2789388"/>
            <a:ext cx="2502609" cy="2460213"/>
            <a:chOff x="3071984" y="2979324"/>
            <a:chExt cx="2051310" cy="2016559"/>
          </a:xfrm>
        </p:grpSpPr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11EB904A-1A50-F241-8C53-4FED31F7D02B}"/>
                </a:ext>
              </a:extLst>
            </p:cNvPr>
            <p:cNvGrpSpPr/>
            <p:nvPr/>
          </p:nvGrpSpPr>
          <p:grpSpPr>
            <a:xfrm>
              <a:off x="3258743" y="2979324"/>
              <a:ext cx="1677786" cy="1201511"/>
              <a:chOff x="1178168" y="914400"/>
              <a:chExt cx="2725615" cy="1951891"/>
            </a:xfrm>
          </p:grpSpPr>
          <p:sp>
            <p:nvSpPr>
              <p:cNvPr id="8" name="楕円 36">
                <a:extLst>
                  <a:ext uri="{FF2B5EF4-FFF2-40B4-BE49-F238E27FC236}">
                    <a16:creationId xmlns:a16="http://schemas.microsoft.com/office/drawing/2014/main" id="{49363517-9B7C-994F-829F-BE80DA87FAF5}"/>
                  </a:ext>
                </a:extLst>
              </p:cNvPr>
              <p:cNvSpPr/>
              <p:nvPr/>
            </p:nvSpPr>
            <p:spPr>
              <a:xfrm>
                <a:off x="1178169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9" name="楕円 37">
                <a:extLst>
                  <a:ext uri="{FF2B5EF4-FFF2-40B4-BE49-F238E27FC236}">
                    <a16:creationId xmlns:a16="http://schemas.microsoft.com/office/drawing/2014/main" id="{9D68308A-B781-084A-BBA3-7B12EA0DF427}"/>
                  </a:ext>
                </a:extLst>
              </p:cNvPr>
              <p:cNvSpPr/>
              <p:nvPr/>
            </p:nvSpPr>
            <p:spPr>
              <a:xfrm>
                <a:off x="1178169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" name="楕円 38">
                <a:extLst>
                  <a:ext uri="{FF2B5EF4-FFF2-40B4-BE49-F238E27FC236}">
                    <a16:creationId xmlns:a16="http://schemas.microsoft.com/office/drawing/2014/main" id="{CEBA2FF9-FDA9-6E4F-B334-7788232028A1}"/>
                  </a:ext>
                </a:extLst>
              </p:cNvPr>
              <p:cNvSpPr/>
              <p:nvPr/>
            </p:nvSpPr>
            <p:spPr>
              <a:xfrm>
                <a:off x="1178168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" name="楕円 39">
                <a:extLst>
                  <a:ext uri="{FF2B5EF4-FFF2-40B4-BE49-F238E27FC236}">
                    <a16:creationId xmlns:a16="http://schemas.microsoft.com/office/drawing/2014/main" id="{DD70F9C0-417F-5946-925D-191C55D69A8F}"/>
                  </a:ext>
                </a:extLst>
              </p:cNvPr>
              <p:cNvSpPr/>
              <p:nvPr/>
            </p:nvSpPr>
            <p:spPr>
              <a:xfrm>
                <a:off x="2268415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" name="楕円 40">
                <a:extLst>
                  <a:ext uri="{FF2B5EF4-FFF2-40B4-BE49-F238E27FC236}">
                    <a16:creationId xmlns:a16="http://schemas.microsoft.com/office/drawing/2014/main" id="{E095A85E-D00F-9249-ADDF-C0FD3D0B9016}"/>
                  </a:ext>
                </a:extLst>
              </p:cNvPr>
              <p:cNvSpPr/>
              <p:nvPr/>
            </p:nvSpPr>
            <p:spPr>
              <a:xfrm>
                <a:off x="2268415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楕円 41">
                <a:extLst>
                  <a:ext uri="{FF2B5EF4-FFF2-40B4-BE49-F238E27FC236}">
                    <a16:creationId xmlns:a16="http://schemas.microsoft.com/office/drawing/2014/main" id="{C1CDAF4F-8749-3245-B599-D6602721E6C1}"/>
                  </a:ext>
                </a:extLst>
              </p:cNvPr>
              <p:cNvSpPr/>
              <p:nvPr/>
            </p:nvSpPr>
            <p:spPr>
              <a:xfrm>
                <a:off x="2268414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" name="楕円 42">
                <a:extLst>
                  <a:ext uri="{FF2B5EF4-FFF2-40B4-BE49-F238E27FC236}">
                    <a16:creationId xmlns:a16="http://schemas.microsoft.com/office/drawing/2014/main" id="{FFCC02FC-3A07-7444-8903-D6006C42A4C9}"/>
                  </a:ext>
                </a:extLst>
              </p:cNvPr>
              <p:cNvSpPr/>
              <p:nvPr/>
            </p:nvSpPr>
            <p:spPr>
              <a:xfrm>
                <a:off x="3358660" y="1345222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" name="楕円 43">
                <a:extLst>
                  <a:ext uri="{FF2B5EF4-FFF2-40B4-BE49-F238E27FC236}">
                    <a16:creationId xmlns:a16="http://schemas.microsoft.com/office/drawing/2014/main" id="{71883A49-A6CD-214C-A6DB-331162FD77F3}"/>
                  </a:ext>
                </a:extLst>
              </p:cNvPr>
              <p:cNvSpPr/>
              <p:nvPr/>
            </p:nvSpPr>
            <p:spPr>
              <a:xfrm>
                <a:off x="3358660" y="2048606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16" name="直線矢印コネクタ 15">
                <a:extLst>
                  <a:ext uri="{FF2B5EF4-FFF2-40B4-BE49-F238E27FC236}">
                    <a16:creationId xmlns:a16="http://schemas.microsoft.com/office/drawing/2014/main" id="{EF6E42EA-A90D-EE46-A646-C75F9E53D5B4}"/>
                  </a:ext>
                </a:extLst>
              </p:cNvPr>
              <p:cNvCxnSpPr>
                <a:stCxn id="8" idx="6"/>
                <a:endCxn id="11" idx="2"/>
              </p:cNvCxnSpPr>
              <p:nvPr/>
            </p:nvCxnSpPr>
            <p:spPr>
              <a:xfrm>
                <a:off x="1723292" y="1186962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B12E5BDB-6AAC-AD43-808A-69592EDA7919}"/>
                  </a:ext>
                </a:extLst>
              </p:cNvPr>
              <p:cNvCxnSpPr>
                <a:stCxn id="8" idx="6"/>
                <a:endCxn id="12" idx="2"/>
              </p:cNvCxnSpPr>
              <p:nvPr/>
            </p:nvCxnSpPr>
            <p:spPr>
              <a:xfrm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1D867F90-B063-6C4F-BFD0-2E486F46B346}"/>
                  </a:ext>
                </a:extLst>
              </p:cNvPr>
              <p:cNvCxnSpPr>
                <a:stCxn id="8" idx="6"/>
                <a:endCxn id="13" idx="2"/>
              </p:cNvCxnSpPr>
              <p:nvPr/>
            </p:nvCxnSpPr>
            <p:spPr>
              <a:xfrm>
                <a:off x="1723292" y="1186962"/>
                <a:ext cx="545122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52565329-4836-3240-906B-D674F24544E1}"/>
                  </a:ext>
                </a:extLst>
              </p:cNvPr>
              <p:cNvCxnSpPr>
                <a:stCxn id="9" idx="6"/>
                <a:endCxn id="12" idx="2"/>
              </p:cNvCxnSpPr>
              <p:nvPr/>
            </p:nvCxnSpPr>
            <p:spPr>
              <a:xfrm>
                <a:off x="1723292" y="1890346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483EF5B3-C816-2D48-BA23-704C2DB5A4F5}"/>
                  </a:ext>
                </a:extLst>
              </p:cNvPr>
              <p:cNvCxnSpPr>
                <a:stCxn id="9" idx="6"/>
                <a:endCxn id="11" idx="2"/>
              </p:cNvCxnSpPr>
              <p:nvPr/>
            </p:nvCxnSpPr>
            <p:spPr>
              <a:xfrm flipV="1"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DA9EDD68-6579-C940-B34F-14DC9B0E2379}"/>
                  </a:ext>
                </a:extLst>
              </p:cNvPr>
              <p:cNvCxnSpPr>
                <a:stCxn id="9" idx="6"/>
                <a:endCxn id="13" idx="2"/>
              </p:cNvCxnSpPr>
              <p:nvPr/>
            </p:nvCxnSpPr>
            <p:spPr>
              <a:xfrm>
                <a:off x="1723292" y="1890346"/>
                <a:ext cx="545122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D7CCD735-71BB-BA4B-94E7-EAEC2800E919}"/>
                  </a:ext>
                </a:extLst>
              </p:cNvPr>
              <p:cNvCxnSpPr>
                <a:stCxn id="10" idx="6"/>
                <a:endCxn id="11" idx="2"/>
              </p:cNvCxnSpPr>
              <p:nvPr/>
            </p:nvCxnSpPr>
            <p:spPr>
              <a:xfrm flipV="1">
                <a:off x="1723291" y="1186962"/>
                <a:ext cx="545124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C45D2BA1-96E1-B44A-B9A9-3917950EEE88}"/>
                  </a:ext>
                </a:extLst>
              </p:cNvPr>
              <p:cNvCxnSpPr>
                <a:stCxn id="10" idx="6"/>
                <a:endCxn id="12" idx="2"/>
              </p:cNvCxnSpPr>
              <p:nvPr/>
            </p:nvCxnSpPr>
            <p:spPr>
              <a:xfrm flipV="1">
                <a:off x="1723291" y="1890346"/>
                <a:ext cx="545124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7DA33F29-791D-9C42-A082-37C7604A8E3D}"/>
                  </a:ext>
                </a:extLst>
              </p:cNvPr>
              <p:cNvCxnSpPr>
                <a:stCxn id="10" idx="6"/>
                <a:endCxn id="13" idx="2"/>
              </p:cNvCxnSpPr>
              <p:nvPr/>
            </p:nvCxnSpPr>
            <p:spPr>
              <a:xfrm>
                <a:off x="1723291" y="2593730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直線コネクタ 24">
                <a:extLst>
                  <a:ext uri="{FF2B5EF4-FFF2-40B4-BE49-F238E27FC236}">
                    <a16:creationId xmlns:a16="http://schemas.microsoft.com/office/drawing/2014/main" id="{5D3FCFB0-730A-B64B-B204-7F47635DA332}"/>
                  </a:ext>
                </a:extLst>
              </p:cNvPr>
              <p:cNvCxnSpPr>
                <a:stCxn id="11" idx="6"/>
                <a:endCxn id="14" idx="2"/>
              </p:cNvCxnSpPr>
              <p:nvPr/>
            </p:nvCxnSpPr>
            <p:spPr>
              <a:xfrm>
                <a:off x="2813538" y="1186962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78DDE5D8-B6AE-F645-8B59-3FA1C90B8C24}"/>
                  </a:ext>
                </a:extLst>
              </p:cNvPr>
              <p:cNvCxnSpPr>
                <a:stCxn id="11" idx="6"/>
                <a:endCxn id="15" idx="2"/>
              </p:cNvCxnSpPr>
              <p:nvPr/>
            </p:nvCxnSpPr>
            <p:spPr>
              <a:xfrm>
                <a:off x="2813538" y="1186962"/>
                <a:ext cx="545122" cy="113420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6A3AA9B8-F88C-3C46-BD76-85CCD52928A8}"/>
                  </a:ext>
                </a:extLst>
              </p:cNvPr>
              <p:cNvCxnSpPr>
                <a:stCxn id="12" idx="6"/>
                <a:endCxn id="14" idx="2"/>
              </p:cNvCxnSpPr>
              <p:nvPr/>
            </p:nvCxnSpPr>
            <p:spPr>
              <a:xfrm flipV="1">
                <a:off x="2813538" y="1617784"/>
                <a:ext cx="545122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74246026-9A10-E94F-826C-3B4BCCAA9964}"/>
                  </a:ext>
                </a:extLst>
              </p:cNvPr>
              <p:cNvCxnSpPr>
                <a:stCxn id="12" idx="6"/>
                <a:endCxn id="15" idx="2"/>
              </p:cNvCxnSpPr>
              <p:nvPr/>
            </p:nvCxnSpPr>
            <p:spPr>
              <a:xfrm>
                <a:off x="2813538" y="1890346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6D70C6C9-F1FE-DE43-B92A-6ACDA7B90F0E}"/>
                  </a:ext>
                </a:extLst>
              </p:cNvPr>
              <p:cNvCxnSpPr>
                <a:stCxn id="13" idx="6"/>
                <a:endCxn id="14" idx="2"/>
              </p:cNvCxnSpPr>
              <p:nvPr/>
            </p:nvCxnSpPr>
            <p:spPr>
              <a:xfrm flipV="1">
                <a:off x="2813537" y="1617784"/>
                <a:ext cx="545123" cy="97594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6A22A53F-0747-B048-BC02-6889B109456B}"/>
                  </a:ext>
                </a:extLst>
              </p:cNvPr>
              <p:cNvCxnSpPr>
                <a:stCxn id="13" idx="6"/>
                <a:endCxn id="15" idx="2"/>
              </p:cNvCxnSpPr>
              <p:nvPr/>
            </p:nvCxnSpPr>
            <p:spPr>
              <a:xfrm flipV="1">
                <a:off x="2813537" y="2321168"/>
                <a:ext cx="545123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3F7BF7D3-B3E5-EF4D-BFC1-286CE9E7BA0A}"/>
                </a:ext>
              </a:extLst>
            </p:cNvPr>
            <p:cNvSpPr txBox="1"/>
            <p:nvPr/>
          </p:nvSpPr>
          <p:spPr>
            <a:xfrm>
              <a:off x="3071984" y="4213832"/>
              <a:ext cx="2051310" cy="78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kern="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FFNN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</a:rPr>
                <a:t>as categorizer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C3CA1AC-3B3B-D64B-A0C6-88903211DA78}"/>
              </a:ext>
            </a:extLst>
          </p:cNvPr>
          <p:cNvGrpSpPr/>
          <p:nvPr/>
        </p:nvGrpSpPr>
        <p:grpSpPr>
          <a:xfrm>
            <a:off x="372092" y="3124050"/>
            <a:ext cx="1066319" cy="1951271"/>
            <a:chOff x="1665771" y="3616760"/>
            <a:chExt cx="874029" cy="1599395"/>
          </a:xfrm>
        </p:grpSpPr>
        <p:sp>
          <p:nvSpPr>
            <p:cNvPr id="32" name="メモ 31">
              <a:extLst>
                <a:ext uri="{FF2B5EF4-FFF2-40B4-BE49-F238E27FC236}">
                  <a16:creationId xmlns:a16="http://schemas.microsoft.com/office/drawing/2014/main" id="{9DF38DEC-0C64-E340-A3EB-367E466ADE9C}"/>
                </a:ext>
              </a:extLst>
            </p:cNvPr>
            <p:cNvSpPr/>
            <p:nvPr/>
          </p:nvSpPr>
          <p:spPr>
            <a:xfrm rot="16200000" flipV="1">
              <a:off x="1773624" y="3689565"/>
              <a:ext cx="722443" cy="57683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96A270E-80DA-BF44-BDF9-5D2601CF0756}"/>
                </a:ext>
              </a:extLst>
            </p:cNvPr>
            <p:cNvSpPr txBox="1"/>
            <p:nvPr/>
          </p:nvSpPr>
          <p:spPr>
            <a:xfrm>
              <a:off x="1665771" y="4434104"/>
              <a:ext cx="874029" cy="78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Code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block</a:t>
              </a:r>
              <a:endParaRPr lang="ja-JP" altLang="en-US" sz="2800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7EF376D-FBA9-D44C-8C99-991A93B9EC9A}"/>
              </a:ext>
            </a:extLst>
          </p:cNvPr>
          <p:cNvGrpSpPr/>
          <p:nvPr/>
        </p:nvGrpSpPr>
        <p:grpSpPr>
          <a:xfrm>
            <a:off x="6987400" y="2293225"/>
            <a:ext cx="962241" cy="1138427"/>
            <a:chOff x="505069" y="2598512"/>
            <a:chExt cx="1109784" cy="1312984"/>
          </a:xfrm>
        </p:grpSpPr>
        <p:sp>
          <p:nvSpPr>
            <p:cNvPr id="37" name="メモ 36">
              <a:extLst>
                <a:ext uri="{FF2B5EF4-FFF2-40B4-BE49-F238E27FC236}">
                  <a16:creationId xmlns:a16="http://schemas.microsoft.com/office/drawing/2014/main" id="{C16E171F-B242-4F48-88FD-776A7EE9D0DF}"/>
                </a:ext>
              </a:extLst>
            </p:cNvPr>
            <p:cNvSpPr/>
            <p:nvPr/>
          </p:nvSpPr>
          <p:spPr>
            <a:xfrm rot="16200000" flipV="1">
              <a:off x="403469" y="27001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8" name="メモ 37">
              <a:extLst>
                <a:ext uri="{FF2B5EF4-FFF2-40B4-BE49-F238E27FC236}">
                  <a16:creationId xmlns:a16="http://schemas.microsoft.com/office/drawing/2014/main" id="{16113BA0-3563-5043-BA4B-19F6D2D871CA}"/>
                </a:ext>
              </a:extLst>
            </p:cNvPr>
            <p:cNvSpPr/>
            <p:nvPr/>
          </p:nvSpPr>
          <p:spPr>
            <a:xfrm rot="16200000" flipV="1">
              <a:off x="555869" y="2844259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39" name="メモ 38">
              <a:extLst>
                <a:ext uri="{FF2B5EF4-FFF2-40B4-BE49-F238E27FC236}">
                  <a16:creationId xmlns:a16="http://schemas.microsoft.com/office/drawing/2014/main" id="{6722B97B-FC91-AC4F-9EB8-3309D731DB45}"/>
                </a:ext>
              </a:extLst>
            </p:cNvPr>
            <p:cNvSpPr/>
            <p:nvPr/>
          </p:nvSpPr>
          <p:spPr>
            <a:xfrm rot="16200000" flipV="1">
              <a:off x="708269" y="30049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40" name="下矢印 39">
            <a:extLst>
              <a:ext uri="{FF2B5EF4-FFF2-40B4-BE49-F238E27FC236}">
                <a16:creationId xmlns:a16="http://schemas.microsoft.com/office/drawing/2014/main" id="{FF112DAD-BA9A-A549-A702-9C67D2A3CA38}"/>
              </a:ext>
            </a:extLst>
          </p:cNvPr>
          <p:cNvSpPr/>
          <p:nvPr/>
        </p:nvSpPr>
        <p:spPr>
          <a:xfrm rot="16200000">
            <a:off x="1555244" y="3159167"/>
            <a:ext cx="802592" cy="814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下矢印 40">
            <a:extLst>
              <a:ext uri="{FF2B5EF4-FFF2-40B4-BE49-F238E27FC236}">
                <a16:creationId xmlns:a16="http://schemas.microsoft.com/office/drawing/2014/main" id="{841B1B01-7D69-184F-BE27-866BD0B59402}"/>
              </a:ext>
            </a:extLst>
          </p:cNvPr>
          <p:cNvSpPr/>
          <p:nvPr/>
        </p:nvSpPr>
        <p:spPr>
          <a:xfrm rot="15479738">
            <a:off x="5470108" y="2238234"/>
            <a:ext cx="475843" cy="1616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下矢印 45">
            <a:extLst>
              <a:ext uri="{FF2B5EF4-FFF2-40B4-BE49-F238E27FC236}">
                <a16:creationId xmlns:a16="http://schemas.microsoft.com/office/drawing/2014/main" id="{7E435409-CDB9-A04C-B824-A27C4DEFAF67}"/>
              </a:ext>
            </a:extLst>
          </p:cNvPr>
          <p:cNvSpPr/>
          <p:nvPr/>
        </p:nvSpPr>
        <p:spPr>
          <a:xfrm rot="14720713">
            <a:off x="5398166" y="1004844"/>
            <a:ext cx="507587" cy="169382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F3161A-79E1-B141-89A5-E769BCDEE47E}"/>
              </a:ext>
            </a:extLst>
          </p:cNvPr>
          <p:cNvSpPr txBox="1"/>
          <p:nvPr/>
        </p:nvSpPr>
        <p:spPr>
          <a:xfrm>
            <a:off x="6925072" y="1334429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Not found</a:t>
            </a:r>
            <a:endParaRPr kumimoji="1" lang="ja-JP" altLang="en-US" sz="240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1199E694-2E1A-C246-9824-7F7825F33B70}"/>
              </a:ext>
            </a:extLst>
          </p:cNvPr>
          <p:cNvSpPr txBox="1"/>
          <p:nvPr/>
        </p:nvSpPr>
        <p:spPr>
          <a:xfrm>
            <a:off x="5324556" y="1973451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label</a:t>
            </a:r>
            <a:r>
              <a:rPr kumimoji="1" lang="en-US" altLang="ja-JP" sz="2800" dirty="0"/>
              <a:t> 0</a:t>
            </a:r>
            <a:endParaRPr kumimoji="1" lang="ja-JP" altLang="en-US" sz="28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DA3A944-3C32-B84F-A651-2EF80AC75678}"/>
              </a:ext>
            </a:extLst>
          </p:cNvPr>
          <p:cNvSpPr txBox="1"/>
          <p:nvPr/>
        </p:nvSpPr>
        <p:spPr>
          <a:xfrm>
            <a:off x="5165287" y="3260703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label</a:t>
            </a:r>
            <a:r>
              <a:rPr kumimoji="1" lang="en-US" altLang="ja-JP" sz="2800" dirty="0"/>
              <a:t> 1</a:t>
            </a:r>
            <a:endParaRPr kumimoji="1" lang="ja-JP" altLang="en-US" sz="2800" dirty="0"/>
          </a:p>
        </p:txBody>
      </p:sp>
      <p:sp>
        <p:nvSpPr>
          <p:cNvPr id="51" name="下矢印 50">
            <a:extLst>
              <a:ext uri="{FF2B5EF4-FFF2-40B4-BE49-F238E27FC236}">
                <a16:creationId xmlns:a16="http://schemas.microsoft.com/office/drawing/2014/main" id="{66419743-A4DA-F248-8F23-DBC31DBC3896}"/>
              </a:ext>
            </a:extLst>
          </p:cNvPr>
          <p:cNvSpPr/>
          <p:nvPr/>
        </p:nvSpPr>
        <p:spPr>
          <a:xfrm rot="16200000">
            <a:off x="5573854" y="3254118"/>
            <a:ext cx="475843" cy="1616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62E73063-99D4-7041-A587-06D44281A123}"/>
              </a:ext>
            </a:extLst>
          </p:cNvPr>
          <p:cNvSpPr txBox="1"/>
          <p:nvPr/>
        </p:nvSpPr>
        <p:spPr>
          <a:xfrm>
            <a:off x="5269033" y="4276587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label</a:t>
            </a:r>
            <a:r>
              <a:rPr kumimoji="1" lang="en-US" altLang="ja-JP" sz="2800" dirty="0"/>
              <a:t> 2</a:t>
            </a:r>
            <a:endParaRPr kumimoji="1" lang="ja-JP" altLang="en-US" sz="2800" dirty="0"/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C24E39D1-2750-4840-A3C4-415EC9FC4B0F}"/>
              </a:ext>
            </a:extLst>
          </p:cNvPr>
          <p:cNvGrpSpPr/>
          <p:nvPr/>
        </p:nvGrpSpPr>
        <p:grpSpPr>
          <a:xfrm>
            <a:off x="7006442" y="3611872"/>
            <a:ext cx="962241" cy="1138427"/>
            <a:chOff x="505069" y="2598512"/>
            <a:chExt cx="1109784" cy="1312984"/>
          </a:xfrm>
        </p:grpSpPr>
        <p:sp>
          <p:nvSpPr>
            <p:cNvPr id="54" name="メモ 53">
              <a:extLst>
                <a:ext uri="{FF2B5EF4-FFF2-40B4-BE49-F238E27FC236}">
                  <a16:creationId xmlns:a16="http://schemas.microsoft.com/office/drawing/2014/main" id="{34D1900C-08FF-C942-9D44-6B6658D7FA66}"/>
                </a:ext>
              </a:extLst>
            </p:cNvPr>
            <p:cNvSpPr/>
            <p:nvPr/>
          </p:nvSpPr>
          <p:spPr>
            <a:xfrm rot="16200000" flipV="1">
              <a:off x="403469" y="27001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5" name="メモ 54">
              <a:extLst>
                <a:ext uri="{FF2B5EF4-FFF2-40B4-BE49-F238E27FC236}">
                  <a16:creationId xmlns:a16="http://schemas.microsoft.com/office/drawing/2014/main" id="{BE8810AC-EDAA-924E-B023-AC9771046435}"/>
                </a:ext>
              </a:extLst>
            </p:cNvPr>
            <p:cNvSpPr/>
            <p:nvPr/>
          </p:nvSpPr>
          <p:spPr>
            <a:xfrm rot="16200000" flipV="1">
              <a:off x="555869" y="2844259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6" name="メモ 55">
              <a:extLst>
                <a:ext uri="{FF2B5EF4-FFF2-40B4-BE49-F238E27FC236}">
                  <a16:creationId xmlns:a16="http://schemas.microsoft.com/office/drawing/2014/main" id="{6B341D62-FF5A-C94F-8606-FE1AD4CFF5EC}"/>
                </a:ext>
              </a:extLst>
            </p:cNvPr>
            <p:cNvSpPr/>
            <p:nvPr/>
          </p:nvSpPr>
          <p:spPr>
            <a:xfrm rot="16200000" flipV="1">
              <a:off x="708269" y="30049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71BD27F8-4934-664E-A2F6-2051B9E8257C}"/>
              </a:ext>
            </a:extLst>
          </p:cNvPr>
          <p:cNvGrpSpPr/>
          <p:nvPr/>
        </p:nvGrpSpPr>
        <p:grpSpPr>
          <a:xfrm>
            <a:off x="7006442" y="5053503"/>
            <a:ext cx="962241" cy="1138427"/>
            <a:chOff x="505069" y="2598512"/>
            <a:chExt cx="1109784" cy="1312984"/>
          </a:xfrm>
        </p:grpSpPr>
        <p:sp>
          <p:nvSpPr>
            <p:cNvPr id="58" name="メモ 57">
              <a:extLst>
                <a:ext uri="{FF2B5EF4-FFF2-40B4-BE49-F238E27FC236}">
                  <a16:creationId xmlns:a16="http://schemas.microsoft.com/office/drawing/2014/main" id="{D941A843-6472-444C-A454-9A32863B998F}"/>
                </a:ext>
              </a:extLst>
            </p:cNvPr>
            <p:cNvSpPr/>
            <p:nvPr/>
          </p:nvSpPr>
          <p:spPr>
            <a:xfrm rot="16200000" flipV="1">
              <a:off x="403469" y="27001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9" name="メモ 58">
              <a:extLst>
                <a:ext uri="{FF2B5EF4-FFF2-40B4-BE49-F238E27FC236}">
                  <a16:creationId xmlns:a16="http://schemas.microsoft.com/office/drawing/2014/main" id="{80929D45-5C9A-AA4F-A19A-D5563485D8D5}"/>
                </a:ext>
              </a:extLst>
            </p:cNvPr>
            <p:cNvSpPr/>
            <p:nvPr/>
          </p:nvSpPr>
          <p:spPr>
            <a:xfrm rot="16200000" flipV="1">
              <a:off x="555869" y="2844259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0" name="メモ 59">
              <a:extLst>
                <a:ext uri="{FF2B5EF4-FFF2-40B4-BE49-F238E27FC236}">
                  <a16:creationId xmlns:a16="http://schemas.microsoft.com/office/drawing/2014/main" id="{766B71F1-915D-CA4B-B32D-7C914A643533}"/>
                </a:ext>
              </a:extLst>
            </p:cNvPr>
            <p:cNvSpPr/>
            <p:nvPr/>
          </p:nvSpPr>
          <p:spPr>
            <a:xfrm rot="16200000" flipV="1">
              <a:off x="708269" y="3004912"/>
              <a:ext cx="1008184" cy="804984"/>
            </a:xfrm>
            <a:prstGeom prst="foldedCorner">
              <a:avLst/>
            </a:prstGeom>
            <a:solidFill>
              <a:srgbClr val="FFFFFF"/>
            </a:solidFill>
            <a:ln w="12700" cap="flat" cmpd="sng" algn="ctr">
              <a:solidFill>
                <a:srgbClr val="FFFFFF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61" name="下矢印 60">
            <a:extLst>
              <a:ext uri="{FF2B5EF4-FFF2-40B4-BE49-F238E27FC236}">
                <a16:creationId xmlns:a16="http://schemas.microsoft.com/office/drawing/2014/main" id="{B022B682-9C16-A74A-AA12-2ED496F082A7}"/>
              </a:ext>
            </a:extLst>
          </p:cNvPr>
          <p:cNvSpPr/>
          <p:nvPr/>
        </p:nvSpPr>
        <p:spPr>
          <a:xfrm rot="17288006">
            <a:off x="5498482" y="4469236"/>
            <a:ext cx="475843" cy="16164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3003A4E-79F8-E247-B439-B9A781A560CA}"/>
              </a:ext>
            </a:extLst>
          </p:cNvPr>
          <p:cNvSpPr txBox="1"/>
          <p:nvPr/>
        </p:nvSpPr>
        <p:spPr>
          <a:xfrm rot="1088006">
            <a:off x="5057406" y="5491705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/>
              <a:t>label</a:t>
            </a:r>
            <a:r>
              <a:rPr kumimoji="1" lang="en-US" altLang="ja-JP" sz="2800" dirty="0"/>
              <a:t> 3</a:t>
            </a:r>
            <a:endParaRPr kumimoji="1" lang="ja-JP" altLang="en-US" sz="28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B5390A7-E197-8B48-9BCB-555D48CA19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2388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DCF11F-D437-E747-A52E-E608BAF56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Data generation for the learning phase</a:t>
            </a:r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D88A170-745E-F842-A19F-95036A717749}"/>
              </a:ext>
            </a:extLst>
          </p:cNvPr>
          <p:cNvSpPr/>
          <p:nvPr/>
        </p:nvSpPr>
        <p:spPr>
          <a:xfrm>
            <a:off x="849028" y="4140333"/>
            <a:ext cx="2474383" cy="534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ysClr val="windowText" lastClr="000000"/>
                </a:solidFill>
              </a:rPr>
              <a:t>Positive data</a:t>
            </a:r>
            <a:endParaRPr kumimoji="1" lang="ja-JP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702A23C-BEA7-0F40-82EF-89E817B76435}"/>
              </a:ext>
            </a:extLst>
          </p:cNvPr>
          <p:cNvSpPr/>
          <p:nvPr/>
        </p:nvSpPr>
        <p:spPr>
          <a:xfrm>
            <a:off x="923392" y="1665985"/>
            <a:ext cx="2559049" cy="454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ysClr val="windowText" lastClr="000000"/>
                </a:solidFill>
              </a:rPr>
              <a:t>Negative data</a:t>
            </a:r>
            <a:endParaRPr kumimoji="1" lang="ja-JP" altLang="en-US" sz="2800">
              <a:solidFill>
                <a:sysClr val="windowText" lastClr="000000"/>
              </a:solidFill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8E70FA8-01FE-A641-914C-BBAD73817ADC}"/>
              </a:ext>
            </a:extLst>
          </p:cNvPr>
          <p:cNvGrpSpPr/>
          <p:nvPr/>
        </p:nvGrpSpPr>
        <p:grpSpPr>
          <a:xfrm>
            <a:off x="6304592" y="2634226"/>
            <a:ext cx="2046907" cy="2029327"/>
            <a:chOff x="3258743" y="2979324"/>
            <a:chExt cx="1677786" cy="1663375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354FF065-B45E-2E49-8962-A3BFAEAA3036}"/>
                </a:ext>
              </a:extLst>
            </p:cNvPr>
            <p:cNvGrpSpPr/>
            <p:nvPr/>
          </p:nvGrpSpPr>
          <p:grpSpPr>
            <a:xfrm>
              <a:off x="3258743" y="2979324"/>
              <a:ext cx="1677786" cy="1201511"/>
              <a:chOff x="1178168" y="914400"/>
              <a:chExt cx="2725615" cy="1951891"/>
            </a:xfrm>
          </p:grpSpPr>
          <p:sp>
            <p:nvSpPr>
              <p:cNvPr id="9" name="楕円 36">
                <a:extLst>
                  <a:ext uri="{FF2B5EF4-FFF2-40B4-BE49-F238E27FC236}">
                    <a16:creationId xmlns:a16="http://schemas.microsoft.com/office/drawing/2014/main" id="{82B66E3C-28D7-0A42-82A5-319A2BEA9BAB}"/>
                  </a:ext>
                </a:extLst>
              </p:cNvPr>
              <p:cNvSpPr/>
              <p:nvPr/>
            </p:nvSpPr>
            <p:spPr>
              <a:xfrm>
                <a:off x="1178169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" name="楕円 37">
                <a:extLst>
                  <a:ext uri="{FF2B5EF4-FFF2-40B4-BE49-F238E27FC236}">
                    <a16:creationId xmlns:a16="http://schemas.microsoft.com/office/drawing/2014/main" id="{C3B2DDF5-E7FE-3741-BD65-97CE0AF734C8}"/>
                  </a:ext>
                </a:extLst>
              </p:cNvPr>
              <p:cNvSpPr/>
              <p:nvPr/>
            </p:nvSpPr>
            <p:spPr>
              <a:xfrm>
                <a:off x="1178169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1" name="楕円 38">
                <a:extLst>
                  <a:ext uri="{FF2B5EF4-FFF2-40B4-BE49-F238E27FC236}">
                    <a16:creationId xmlns:a16="http://schemas.microsoft.com/office/drawing/2014/main" id="{2D3D98CB-2823-B04F-AEAF-9A30F5A8C41B}"/>
                  </a:ext>
                </a:extLst>
              </p:cNvPr>
              <p:cNvSpPr/>
              <p:nvPr/>
            </p:nvSpPr>
            <p:spPr>
              <a:xfrm>
                <a:off x="1178168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2" name="楕円 39">
                <a:extLst>
                  <a:ext uri="{FF2B5EF4-FFF2-40B4-BE49-F238E27FC236}">
                    <a16:creationId xmlns:a16="http://schemas.microsoft.com/office/drawing/2014/main" id="{C530EBE2-2CF2-604E-B62F-1D9AF7760392}"/>
                  </a:ext>
                </a:extLst>
              </p:cNvPr>
              <p:cNvSpPr/>
              <p:nvPr/>
            </p:nvSpPr>
            <p:spPr>
              <a:xfrm>
                <a:off x="2268415" y="914400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3" name="楕円 40">
                <a:extLst>
                  <a:ext uri="{FF2B5EF4-FFF2-40B4-BE49-F238E27FC236}">
                    <a16:creationId xmlns:a16="http://schemas.microsoft.com/office/drawing/2014/main" id="{74F7D9A7-E524-6645-A02F-508E4CF90D09}"/>
                  </a:ext>
                </a:extLst>
              </p:cNvPr>
              <p:cNvSpPr/>
              <p:nvPr/>
            </p:nvSpPr>
            <p:spPr>
              <a:xfrm>
                <a:off x="2268415" y="1617784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4" name="楕円 41">
                <a:extLst>
                  <a:ext uri="{FF2B5EF4-FFF2-40B4-BE49-F238E27FC236}">
                    <a16:creationId xmlns:a16="http://schemas.microsoft.com/office/drawing/2014/main" id="{876EB80E-3B4D-5148-A01C-6E20BDE00210}"/>
                  </a:ext>
                </a:extLst>
              </p:cNvPr>
              <p:cNvSpPr/>
              <p:nvPr/>
            </p:nvSpPr>
            <p:spPr>
              <a:xfrm>
                <a:off x="2268414" y="2321168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5" name="楕円 42">
                <a:extLst>
                  <a:ext uri="{FF2B5EF4-FFF2-40B4-BE49-F238E27FC236}">
                    <a16:creationId xmlns:a16="http://schemas.microsoft.com/office/drawing/2014/main" id="{2356417E-7EBF-4B4B-AE79-F57E91CD1C55}"/>
                  </a:ext>
                </a:extLst>
              </p:cNvPr>
              <p:cNvSpPr/>
              <p:nvPr/>
            </p:nvSpPr>
            <p:spPr>
              <a:xfrm>
                <a:off x="3358660" y="1345222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6" name="楕円 43">
                <a:extLst>
                  <a:ext uri="{FF2B5EF4-FFF2-40B4-BE49-F238E27FC236}">
                    <a16:creationId xmlns:a16="http://schemas.microsoft.com/office/drawing/2014/main" id="{3BFC324F-14B0-2B4F-B00E-674763B7F043}"/>
                  </a:ext>
                </a:extLst>
              </p:cNvPr>
              <p:cNvSpPr/>
              <p:nvPr/>
            </p:nvSpPr>
            <p:spPr>
              <a:xfrm>
                <a:off x="3358660" y="2048606"/>
                <a:ext cx="545123" cy="545123"/>
              </a:xfrm>
              <a:prstGeom prst="ellipse">
                <a:avLst/>
              </a:prstGeom>
              <a:noFill/>
              <a:ln w="12700" cap="flat" cmpd="sng" algn="ctr">
                <a:solidFill>
                  <a:sysClr val="windowText" lastClr="000000">
                    <a:shade val="50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A7F9E8FC-B9CD-084D-8217-A07EE33DC8AA}"/>
                  </a:ext>
                </a:extLst>
              </p:cNvPr>
              <p:cNvCxnSpPr>
                <a:stCxn id="9" idx="6"/>
                <a:endCxn id="12" idx="2"/>
              </p:cNvCxnSpPr>
              <p:nvPr/>
            </p:nvCxnSpPr>
            <p:spPr>
              <a:xfrm>
                <a:off x="1723292" y="1186962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5EFAA533-A2AC-D948-97DD-17B7D6B40471}"/>
                  </a:ext>
                </a:extLst>
              </p:cNvPr>
              <p:cNvCxnSpPr>
                <a:stCxn id="9" idx="6"/>
                <a:endCxn id="13" idx="2"/>
              </p:cNvCxnSpPr>
              <p:nvPr/>
            </p:nvCxnSpPr>
            <p:spPr>
              <a:xfrm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AC56D865-9E33-2342-A2D3-9CE75FFC31B1}"/>
                  </a:ext>
                </a:extLst>
              </p:cNvPr>
              <p:cNvCxnSpPr>
                <a:stCxn id="9" idx="6"/>
                <a:endCxn id="14" idx="2"/>
              </p:cNvCxnSpPr>
              <p:nvPr/>
            </p:nvCxnSpPr>
            <p:spPr>
              <a:xfrm>
                <a:off x="1723292" y="1186962"/>
                <a:ext cx="545122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FFEE28B0-5258-F146-9A55-05A8E8981035}"/>
                  </a:ext>
                </a:extLst>
              </p:cNvPr>
              <p:cNvCxnSpPr>
                <a:stCxn id="10" idx="6"/>
                <a:endCxn id="13" idx="2"/>
              </p:cNvCxnSpPr>
              <p:nvPr/>
            </p:nvCxnSpPr>
            <p:spPr>
              <a:xfrm>
                <a:off x="1723292" y="1890346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1" name="直線矢印コネクタ 20">
                <a:extLst>
                  <a:ext uri="{FF2B5EF4-FFF2-40B4-BE49-F238E27FC236}">
                    <a16:creationId xmlns:a16="http://schemas.microsoft.com/office/drawing/2014/main" id="{8C3C0824-525E-2D44-A158-E27B39C088BE}"/>
                  </a:ext>
                </a:extLst>
              </p:cNvPr>
              <p:cNvCxnSpPr>
                <a:stCxn id="10" idx="6"/>
                <a:endCxn id="12" idx="2"/>
              </p:cNvCxnSpPr>
              <p:nvPr/>
            </p:nvCxnSpPr>
            <p:spPr>
              <a:xfrm flipV="1">
                <a:off x="1723292" y="1186962"/>
                <a:ext cx="545123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直線矢印コネクタ 21">
                <a:extLst>
                  <a:ext uri="{FF2B5EF4-FFF2-40B4-BE49-F238E27FC236}">
                    <a16:creationId xmlns:a16="http://schemas.microsoft.com/office/drawing/2014/main" id="{A54E0DB9-697B-4D4D-9345-4F4FA8423984}"/>
                  </a:ext>
                </a:extLst>
              </p:cNvPr>
              <p:cNvCxnSpPr>
                <a:stCxn id="10" idx="6"/>
                <a:endCxn id="14" idx="2"/>
              </p:cNvCxnSpPr>
              <p:nvPr/>
            </p:nvCxnSpPr>
            <p:spPr>
              <a:xfrm>
                <a:off x="1723292" y="1890346"/>
                <a:ext cx="545122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3" name="直線矢印コネクタ 22">
                <a:extLst>
                  <a:ext uri="{FF2B5EF4-FFF2-40B4-BE49-F238E27FC236}">
                    <a16:creationId xmlns:a16="http://schemas.microsoft.com/office/drawing/2014/main" id="{D46DA482-881B-E848-93D8-C9B865F785CD}"/>
                  </a:ext>
                </a:extLst>
              </p:cNvPr>
              <p:cNvCxnSpPr>
                <a:stCxn id="11" idx="6"/>
                <a:endCxn id="12" idx="2"/>
              </p:cNvCxnSpPr>
              <p:nvPr/>
            </p:nvCxnSpPr>
            <p:spPr>
              <a:xfrm flipV="1">
                <a:off x="1723291" y="1186962"/>
                <a:ext cx="545124" cy="1406768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4" name="直線矢印コネクタ 23">
                <a:extLst>
                  <a:ext uri="{FF2B5EF4-FFF2-40B4-BE49-F238E27FC236}">
                    <a16:creationId xmlns:a16="http://schemas.microsoft.com/office/drawing/2014/main" id="{BEB5BA2E-72CB-0540-8FC1-FDC46393C1DA}"/>
                  </a:ext>
                </a:extLst>
              </p:cNvPr>
              <p:cNvCxnSpPr>
                <a:stCxn id="11" idx="6"/>
                <a:endCxn id="13" idx="2"/>
              </p:cNvCxnSpPr>
              <p:nvPr/>
            </p:nvCxnSpPr>
            <p:spPr>
              <a:xfrm flipV="1">
                <a:off x="1723291" y="1890346"/>
                <a:ext cx="545124" cy="703384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直線矢印コネクタ 24">
                <a:extLst>
                  <a:ext uri="{FF2B5EF4-FFF2-40B4-BE49-F238E27FC236}">
                    <a16:creationId xmlns:a16="http://schemas.microsoft.com/office/drawing/2014/main" id="{E264C486-2520-EA47-A296-8CAE7FDBDFEA}"/>
                  </a:ext>
                </a:extLst>
              </p:cNvPr>
              <p:cNvCxnSpPr>
                <a:stCxn id="11" idx="6"/>
                <a:endCxn id="14" idx="2"/>
              </p:cNvCxnSpPr>
              <p:nvPr/>
            </p:nvCxnSpPr>
            <p:spPr>
              <a:xfrm>
                <a:off x="1723291" y="2593730"/>
                <a:ext cx="545123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直線コネクタ 25">
                <a:extLst>
                  <a:ext uri="{FF2B5EF4-FFF2-40B4-BE49-F238E27FC236}">
                    <a16:creationId xmlns:a16="http://schemas.microsoft.com/office/drawing/2014/main" id="{0828837C-78AC-F143-B923-82F352A505E3}"/>
                  </a:ext>
                </a:extLst>
              </p:cNvPr>
              <p:cNvCxnSpPr>
                <a:stCxn id="12" idx="6"/>
                <a:endCxn id="15" idx="2"/>
              </p:cNvCxnSpPr>
              <p:nvPr/>
            </p:nvCxnSpPr>
            <p:spPr>
              <a:xfrm>
                <a:off x="2813538" y="1186962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7" name="直線コネクタ 26">
                <a:extLst>
                  <a:ext uri="{FF2B5EF4-FFF2-40B4-BE49-F238E27FC236}">
                    <a16:creationId xmlns:a16="http://schemas.microsoft.com/office/drawing/2014/main" id="{77F794F5-EF0F-BA4B-965D-0150BB6E4730}"/>
                  </a:ext>
                </a:extLst>
              </p:cNvPr>
              <p:cNvCxnSpPr>
                <a:stCxn id="12" idx="6"/>
                <a:endCxn id="16" idx="2"/>
              </p:cNvCxnSpPr>
              <p:nvPr/>
            </p:nvCxnSpPr>
            <p:spPr>
              <a:xfrm>
                <a:off x="2813538" y="1186962"/>
                <a:ext cx="545122" cy="113420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8" name="直線コネクタ 27">
                <a:extLst>
                  <a:ext uri="{FF2B5EF4-FFF2-40B4-BE49-F238E27FC236}">
                    <a16:creationId xmlns:a16="http://schemas.microsoft.com/office/drawing/2014/main" id="{377BF8CC-0807-A643-AA1C-7E6FEA54D885}"/>
                  </a:ext>
                </a:extLst>
              </p:cNvPr>
              <p:cNvCxnSpPr>
                <a:stCxn id="13" idx="6"/>
                <a:endCxn id="15" idx="2"/>
              </p:cNvCxnSpPr>
              <p:nvPr/>
            </p:nvCxnSpPr>
            <p:spPr>
              <a:xfrm flipV="1">
                <a:off x="2813538" y="1617784"/>
                <a:ext cx="545122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直線コネクタ 28">
                <a:extLst>
                  <a:ext uri="{FF2B5EF4-FFF2-40B4-BE49-F238E27FC236}">
                    <a16:creationId xmlns:a16="http://schemas.microsoft.com/office/drawing/2014/main" id="{D33138E1-BDAD-D948-9145-24FA854AA4F3}"/>
                  </a:ext>
                </a:extLst>
              </p:cNvPr>
              <p:cNvCxnSpPr>
                <a:stCxn id="13" idx="6"/>
                <a:endCxn id="16" idx="2"/>
              </p:cNvCxnSpPr>
              <p:nvPr/>
            </p:nvCxnSpPr>
            <p:spPr>
              <a:xfrm>
                <a:off x="2813538" y="1890346"/>
                <a:ext cx="545122" cy="43082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0" name="直線コネクタ 29">
                <a:extLst>
                  <a:ext uri="{FF2B5EF4-FFF2-40B4-BE49-F238E27FC236}">
                    <a16:creationId xmlns:a16="http://schemas.microsoft.com/office/drawing/2014/main" id="{10073C4F-AB3F-2B44-BF95-ACB796D5C014}"/>
                  </a:ext>
                </a:extLst>
              </p:cNvPr>
              <p:cNvCxnSpPr>
                <a:stCxn id="14" idx="6"/>
                <a:endCxn id="15" idx="2"/>
              </p:cNvCxnSpPr>
              <p:nvPr/>
            </p:nvCxnSpPr>
            <p:spPr>
              <a:xfrm flipV="1">
                <a:off x="2813537" y="1617784"/>
                <a:ext cx="545123" cy="975946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0AF9CF32-4A80-F24A-9006-F391475A5AAD}"/>
                  </a:ext>
                </a:extLst>
              </p:cNvPr>
              <p:cNvCxnSpPr>
                <a:stCxn id="14" idx="6"/>
                <a:endCxn id="16" idx="2"/>
              </p:cNvCxnSpPr>
              <p:nvPr/>
            </p:nvCxnSpPr>
            <p:spPr>
              <a:xfrm flipV="1">
                <a:off x="2813537" y="2321168"/>
                <a:ext cx="545123" cy="272562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269DB63-1836-404F-8967-E5E7C0D408C8}"/>
                </a:ext>
              </a:extLst>
            </p:cNvPr>
            <p:cNvSpPr txBox="1"/>
            <p:nvPr/>
          </p:nvSpPr>
          <p:spPr>
            <a:xfrm>
              <a:off x="3622518" y="4213832"/>
              <a:ext cx="950235" cy="4288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kern="0" dirty="0">
                  <a:solidFill>
                    <a:prstClr val="black"/>
                  </a:solidFill>
                  <a:latin typeface="游ゴシック" panose="020F0502020204030204"/>
                  <a:ea typeface="游ゴシック" panose="020B0400000000000000" pitchFamily="50" charset="-128"/>
                </a:rPr>
                <a:t>FFNN</a:t>
              </a:r>
              <a:endParaRPr kumimoji="0" lang="ja-JP" alt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D8D77B8A-2F10-5848-88DD-80AF508E299D}"/>
              </a:ext>
            </a:extLst>
          </p:cNvPr>
          <p:cNvSpPr txBox="1"/>
          <p:nvPr/>
        </p:nvSpPr>
        <p:spPr>
          <a:xfrm>
            <a:off x="4643536" y="2450233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learning</a:t>
            </a:r>
            <a:endParaRPr kumimoji="1" lang="ja-JP" altLang="en-US" sz="2800" dirty="0"/>
          </a:p>
        </p:txBody>
      </p:sp>
      <p:sp>
        <p:nvSpPr>
          <p:cNvPr id="36" name="下矢印 35">
            <a:extLst>
              <a:ext uri="{FF2B5EF4-FFF2-40B4-BE49-F238E27FC236}">
                <a16:creationId xmlns:a16="http://schemas.microsoft.com/office/drawing/2014/main" id="{E7CF3633-0A4A-A943-9C34-5A0DF6998DCE}"/>
              </a:ext>
            </a:extLst>
          </p:cNvPr>
          <p:cNvSpPr/>
          <p:nvPr/>
        </p:nvSpPr>
        <p:spPr>
          <a:xfrm rot="14241019">
            <a:off x="5416073" y="4174406"/>
            <a:ext cx="657859" cy="227719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A7FD4D2-FE23-8746-852F-138D2A4E0C0C}"/>
              </a:ext>
            </a:extLst>
          </p:cNvPr>
          <p:cNvSpPr txBox="1"/>
          <p:nvPr/>
        </p:nvSpPr>
        <p:spPr>
          <a:xfrm>
            <a:off x="5745002" y="5547333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learning</a:t>
            </a:r>
            <a:endParaRPr kumimoji="1" lang="ja-JP" altLang="en-US" sz="28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F62CDEF-490C-2448-BE1C-559B079B552D}"/>
              </a:ext>
            </a:extLst>
          </p:cNvPr>
          <p:cNvSpPr txBox="1"/>
          <p:nvPr/>
        </p:nvSpPr>
        <p:spPr>
          <a:xfrm>
            <a:off x="1097787" y="2120275"/>
            <a:ext cx="2632452" cy="83099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/>
              <a:t>Corresponds to </a:t>
            </a:r>
          </a:p>
          <a:p>
            <a:r>
              <a:rPr kumimoji="1" lang="en-US" altLang="ja-JP" sz="2400" dirty="0"/>
              <a:t>“No search result”</a:t>
            </a:r>
            <a:endParaRPr kumimoji="1" lang="ja-JP" altLang="en-US" sz="2400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CAB3DCD4-A578-0E43-9C43-D89DA3491363}"/>
              </a:ext>
            </a:extLst>
          </p:cNvPr>
          <p:cNvSpPr txBox="1"/>
          <p:nvPr/>
        </p:nvSpPr>
        <p:spPr>
          <a:xfrm>
            <a:off x="938757" y="4691659"/>
            <a:ext cx="3789820" cy="830997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/>
              <a:t>Corresponds to </a:t>
            </a:r>
          </a:p>
          <a:p>
            <a:r>
              <a:rPr lang="en-US" altLang="ja-JP" sz="2400" dirty="0"/>
              <a:t>e</a:t>
            </a:r>
            <a:r>
              <a:rPr kumimoji="1" lang="en-US" altLang="ja-JP" sz="2400" dirty="0"/>
              <a:t>ach set of similar blocks</a:t>
            </a:r>
            <a:endParaRPr kumimoji="1" lang="ja-JP" altLang="en-US" sz="24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67DDA55D-33A2-D34D-81F2-1C9AAADCF008}"/>
              </a:ext>
            </a:extLst>
          </p:cNvPr>
          <p:cNvSpPr txBox="1"/>
          <p:nvPr/>
        </p:nvSpPr>
        <p:spPr>
          <a:xfrm>
            <a:off x="1272182" y="2939675"/>
            <a:ext cx="3456395" cy="83099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Used </a:t>
            </a:r>
            <a:r>
              <a:rPr lang="en-US" altLang="ja-JP" sz="2400" dirty="0"/>
              <a:t>code blocks </a:t>
            </a:r>
          </a:p>
          <a:p>
            <a:r>
              <a:rPr lang="en-US" altLang="ja-JP" sz="2400" dirty="0"/>
              <a:t>from the other projects</a:t>
            </a:r>
            <a:endParaRPr kumimoji="1" lang="ja-JP" altLang="en-US" sz="2400" dirty="0"/>
          </a:p>
        </p:txBody>
      </p:sp>
      <p:sp>
        <p:nvSpPr>
          <p:cNvPr id="34" name="下矢印 33">
            <a:extLst>
              <a:ext uri="{FF2B5EF4-FFF2-40B4-BE49-F238E27FC236}">
                <a16:creationId xmlns:a16="http://schemas.microsoft.com/office/drawing/2014/main" id="{259D673A-D144-8643-B2D1-82C7C57C23A4}"/>
              </a:ext>
            </a:extLst>
          </p:cNvPr>
          <p:cNvSpPr/>
          <p:nvPr/>
        </p:nvSpPr>
        <p:spPr>
          <a:xfrm rot="16200000">
            <a:off x="5187655" y="2737611"/>
            <a:ext cx="657859" cy="132034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CA365F3-88C2-7A4A-9BE0-116C2760C9A8}"/>
              </a:ext>
            </a:extLst>
          </p:cNvPr>
          <p:cNvSpPr txBox="1"/>
          <p:nvPr/>
        </p:nvSpPr>
        <p:spPr>
          <a:xfrm>
            <a:off x="1166650" y="5493616"/>
            <a:ext cx="3397084" cy="830997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Used </a:t>
            </a:r>
            <a:r>
              <a:rPr lang="en-US" altLang="ja-JP" sz="2400" dirty="0"/>
              <a:t>code blocks </a:t>
            </a:r>
          </a:p>
          <a:p>
            <a:r>
              <a:rPr lang="en-US" altLang="ja-JP" sz="2400" dirty="0"/>
              <a:t>from the target project</a:t>
            </a:r>
            <a:endParaRPr kumimoji="1"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1AA9D46-0E99-034B-BCEE-0CEFFA6379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20714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05B5FE-BA15-9145-8AA5-AB6B4C0D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Positive data generation for the learning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49C89FC-C214-864F-8FFD-BC04874C7B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9345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en-US" altLang="ja-JP" sz="2800" dirty="0"/>
              <a:t>Finding similar code block pairs</a:t>
            </a:r>
            <a:br>
              <a:rPr lang="en-US" altLang="ja-JP" sz="2800" dirty="0"/>
            </a:br>
            <a:r>
              <a:rPr lang="en-US" altLang="ja-JP" sz="2800" dirty="0"/>
              <a:t> using line-based similarity</a:t>
            </a:r>
          </a:p>
          <a:p>
            <a:pPr lvl="1" algn="ctr"/>
            <a:endParaRPr lang="en-US" altLang="ja-JP" sz="2500" dirty="0"/>
          </a:p>
          <a:p>
            <a:pPr algn="ctr"/>
            <a:endParaRPr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549BA73E-4CF7-F14C-807C-015CEB876508}"/>
                  </a:ext>
                </a:extLst>
              </p:cNvPr>
              <p:cNvSpPr/>
              <p:nvPr/>
            </p:nvSpPr>
            <p:spPr>
              <a:xfrm>
                <a:off x="846668" y="3543471"/>
                <a:ext cx="4044948" cy="86863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𝑆𝑖𝑚𝑖𝑙𝑎𝑟𝑖𝑡𝑦</m:t>
                      </m:r>
                      <m:r>
                        <a:rPr lang="en-US" altLang="ja-JP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2∗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</a:rPr>
                                <m:t>1∩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altLang="ja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+|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altLang="ja-JP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2|</m:t>
                          </m:r>
                        </m:den>
                      </m:f>
                    </m:oMath>
                  </m:oMathPara>
                </a14:m>
                <a:endParaRPr lang="en-US" altLang="ja-JP" sz="2400" dirty="0"/>
              </a:p>
            </p:txBody>
          </p:sp>
        </mc:Choice>
        <mc:Fallback xmlns=""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549BA73E-4CF7-F14C-807C-015CEB8765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68" y="3543471"/>
                <a:ext cx="4044948" cy="868636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タイトル 4">
            <a:extLst>
              <a:ext uri="{FF2B5EF4-FFF2-40B4-BE49-F238E27FC236}">
                <a16:creationId xmlns:a16="http://schemas.microsoft.com/office/drawing/2014/main" id="{483B79BC-03C4-6146-A9BE-DFFA4864D2E5}"/>
              </a:ext>
            </a:extLst>
          </p:cNvPr>
          <p:cNvSpPr txBox="1">
            <a:spLocks/>
          </p:cNvSpPr>
          <p:nvPr/>
        </p:nvSpPr>
        <p:spPr>
          <a:xfrm>
            <a:off x="5215467" y="3543471"/>
            <a:ext cx="3350682" cy="86863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</a:pPr>
            <a:r>
              <a:rPr lang="en-US" altLang="ja-JP" dirty="0"/>
              <a:t>t1, t2: </a:t>
            </a:r>
          </a:p>
          <a:p>
            <a:pPr algn="ctr" fontAlgn="auto">
              <a:spcAft>
                <a:spcPts val="0"/>
              </a:spcAft>
            </a:pPr>
            <a:r>
              <a:rPr lang="en-US" altLang="ja-JP" dirty="0"/>
              <a:t>lines of code block</a:t>
            </a:r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54591DD-34C0-7747-9A57-D659BB6682A3}"/>
              </a:ext>
            </a:extLst>
          </p:cNvPr>
          <p:cNvSpPr txBox="1"/>
          <p:nvPr/>
        </p:nvSpPr>
        <p:spPr>
          <a:xfrm>
            <a:off x="945045" y="5195445"/>
            <a:ext cx="7253909" cy="46166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In the preliminary experiment, we gave thresholds</a:t>
            </a:r>
            <a:endParaRPr kumimoji="1" lang="ja-JP" altLang="en-US" sz="2400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766521-3D5B-4A45-9860-69C7EEE2A2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9155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F18637-E599-534B-A91A-F80D1AA72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23080"/>
            <a:ext cx="7886700" cy="1325563"/>
          </a:xfrm>
        </p:spPr>
        <p:txBody>
          <a:bodyPr/>
          <a:lstStyle/>
          <a:p>
            <a:r>
              <a:rPr kumimoji="1" lang="en-US" altLang="ja-JP" dirty="0"/>
              <a:t>Deep learning needs much feed</a:t>
            </a:r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34ACF5EE-C168-6440-B5EC-F5CEED537ADC}"/>
              </a:ext>
            </a:extLst>
          </p:cNvPr>
          <p:cNvSpPr txBox="1">
            <a:spLocks/>
          </p:cNvSpPr>
          <p:nvPr/>
        </p:nvSpPr>
        <p:spPr>
          <a:xfrm>
            <a:off x="628650" y="1848643"/>
            <a:ext cx="5300487" cy="11689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3200" dirty="0"/>
              <a:t>Generating code blocks by mutating similar block pairs</a:t>
            </a:r>
            <a:endParaRPr lang="en-US" altLang="ja-JP" sz="2400" dirty="0"/>
          </a:p>
        </p:txBody>
      </p:sp>
      <p:pic>
        <p:nvPicPr>
          <p:cNvPr id="9" name="コンテンツ プレースホルダー 8">
            <a:extLst>
              <a:ext uri="{FF2B5EF4-FFF2-40B4-BE49-F238E27FC236}">
                <a16:creationId xmlns:a16="http://schemas.microsoft.com/office/drawing/2014/main" id="{AD54B268-2259-1E4D-9FF3-E0DEED875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79" y="1856450"/>
            <a:ext cx="3047554" cy="2285664"/>
          </a:xfrm>
        </p:spPr>
      </p:pic>
      <p:sp>
        <p:nvSpPr>
          <p:cNvPr id="11" name="コンテンツ プレースホルダー 12">
            <a:extLst>
              <a:ext uri="{FF2B5EF4-FFF2-40B4-BE49-F238E27FC236}">
                <a16:creationId xmlns:a16="http://schemas.microsoft.com/office/drawing/2014/main" id="{FC818A3E-73CD-C243-91B7-73E3259208AD}"/>
              </a:ext>
            </a:extLst>
          </p:cNvPr>
          <p:cNvSpPr txBox="1">
            <a:spLocks/>
          </p:cNvSpPr>
          <p:nvPr/>
        </p:nvSpPr>
        <p:spPr>
          <a:xfrm>
            <a:off x="628650" y="4695091"/>
            <a:ext cx="7886700" cy="1649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/>
            <a:r>
              <a:rPr lang="en-US" altLang="ja-JP" sz="2800" dirty="0"/>
              <a:t>Line insertion/deletion</a:t>
            </a:r>
          </a:p>
          <a:p>
            <a:pPr lvl="1" indent="-342900"/>
            <a:r>
              <a:rPr lang="en-US" altLang="ja-JP" sz="2800" dirty="0"/>
              <a:t>Replacement of identifier names</a:t>
            </a:r>
          </a:p>
          <a:p>
            <a:pPr lvl="1" indent="-342900"/>
            <a:r>
              <a:rPr lang="en-US" altLang="ja-JP" sz="2800" dirty="0"/>
              <a:t>Replacement of operators </a:t>
            </a:r>
          </a:p>
        </p:txBody>
      </p:sp>
      <p:sp>
        <p:nvSpPr>
          <p:cNvPr id="12" name="タイトル 4">
            <a:extLst>
              <a:ext uri="{FF2B5EF4-FFF2-40B4-BE49-F238E27FC236}">
                <a16:creationId xmlns:a16="http://schemas.microsoft.com/office/drawing/2014/main" id="{1BEE2C9C-0081-1F4D-9E26-768728B174B9}"/>
              </a:ext>
            </a:extLst>
          </p:cNvPr>
          <p:cNvSpPr txBox="1">
            <a:spLocks/>
          </p:cNvSpPr>
          <p:nvPr/>
        </p:nvSpPr>
        <p:spPr>
          <a:xfrm>
            <a:off x="631118" y="4142114"/>
            <a:ext cx="7479949" cy="5529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3000" dirty="0"/>
              <a:t>Mutation operators [Roy and Cordy 2009]</a:t>
            </a:r>
            <a:endParaRPr lang="ja-JP" altLang="en-US" sz="3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82C2758-0C2E-0A44-9216-3E606CB80D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34150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1FB381-28C0-CC44-9951-C409726D4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Preliminary Experiment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139B52F-B028-164E-B9AD-0C9B3B341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396817" cy="4351338"/>
          </a:xfrm>
        </p:spPr>
        <p:txBody>
          <a:bodyPr>
            <a:normAutofit/>
          </a:bodyPr>
          <a:lstStyle/>
          <a:p>
            <a:r>
              <a:rPr kumimoji="1" lang="en-US" altLang="ja-JP" sz="2800" dirty="0"/>
              <a:t>RQ1: How does the performance changes when similarity threshold is changed?</a:t>
            </a:r>
          </a:p>
          <a:p>
            <a:pPr lvl="1"/>
            <a:r>
              <a:rPr lang="en-US" altLang="ja-JP" sz="2500" dirty="0"/>
              <a:t>Performance indicators: precision, recall, F-measure</a:t>
            </a:r>
            <a:endParaRPr kumimoji="1" lang="en-US" altLang="ja-JP" sz="2500" dirty="0"/>
          </a:p>
          <a:p>
            <a:endParaRPr kumimoji="1" lang="en-US" altLang="ja-JP" sz="2800" dirty="0"/>
          </a:p>
          <a:p>
            <a:r>
              <a:rPr lang="en-US" altLang="ja-JP" sz="2800" dirty="0"/>
              <a:t>RQ2: How does the performance changes between vectorizations?</a:t>
            </a:r>
          </a:p>
          <a:p>
            <a:pPr lvl="1"/>
            <a:r>
              <a:rPr lang="en-US" altLang="ja-JP" sz="2500" dirty="0" err="1"/>
              <a:t>BoW</a:t>
            </a:r>
            <a:r>
              <a:rPr lang="en-US" altLang="ja-JP" sz="2500" dirty="0"/>
              <a:t> (Bag of Words) </a:t>
            </a:r>
          </a:p>
          <a:p>
            <a:pPr lvl="1"/>
            <a:r>
              <a:rPr lang="en-US" altLang="ja-JP" sz="2500" dirty="0"/>
              <a:t>Doc2Vec</a:t>
            </a:r>
          </a:p>
          <a:p>
            <a:endParaRPr kumimoji="1" lang="ja-JP" altLang="en-US" sz="28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D8A1708-EBF3-E34D-A16D-3FF8DF5FCF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1102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Environment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ja-JP" sz="3200" dirty="0"/>
              <a:t>CPU: Intel Xeon E5-1603 v4 @ 2.80GHz×2</a:t>
            </a:r>
          </a:p>
          <a:p>
            <a:r>
              <a:rPr lang="en-US" altLang="ja-JP" sz="3200" dirty="0"/>
              <a:t>Memory: 32.0GB</a:t>
            </a:r>
          </a:p>
          <a:p>
            <a:r>
              <a:rPr lang="en-US" altLang="ja-JP" sz="3200" dirty="0"/>
              <a:t>DNN framework: </a:t>
            </a:r>
            <a:r>
              <a:rPr lang="en-US" altLang="ja-JP" sz="3200" dirty="0" err="1"/>
              <a:t>chainer</a:t>
            </a:r>
            <a:r>
              <a:rPr lang="en-US" altLang="ja-JP" sz="3200" dirty="0"/>
              <a:t> 3.4.0 </a:t>
            </a:r>
          </a:p>
          <a:p>
            <a:r>
              <a:rPr lang="en-US" altLang="ja-JP" sz="3200" dirty="0"/>
              <a:t>3 layers FFNN</a:t>
            </a:r>
          </a:p>
          <a:p>
            <a:pPr lvl="1"/>
            <a:r>
              <a:rPr lang="en-US" altLang="ja-JP" sz="3200" dirty="0"/>
              <a:t>an input layer</a:t>
            </a:r>
          </a:p>
          <a:p>
            <a:pPr lvl="1"/>
            <a:r>
              <a:rPr lang="en-US" altLang="ja-JP" sz="3200" dirty="0"/>
              <a:t>a hidden layer</a:t>
            </a:r>
          </a:p>
          <a:p>
            <a:pPr lvl="1"/>
            <a:r>
              <a:rPr lang="en-US" altLang="ja-JP" sz="3200" dirty="0"/>
              <a:t>an output layer (uses </a:t>
            </a:r>
            <a:r>
              <a:rPr lang="en-US" altLang="ja-JP" sz="3200" dirty="0" err="1"/>
              <a:t>softmax</a:t>
            </a:r>
            <a:r>
              <a:rPr lang="en-US" altLang="ja-JP" sz="3200" dirty="0"/>
              <a:t>)</a:t>
            </a:r>
          </a:p>
          <a:p>
            <a:r>
              <a:rPr lang="en-US" altLang="ja-JP" sz="3200" dirty="0"/>
              <a:t>200 Hidden nodes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17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681643" y="3089669"/>
            <a:ext cx="2210926" cy="369332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https://chainer.org/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155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Target code blocks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825625"/>
            <a:ext cx="8278283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ja-JP" sz="3600" dirty="0"/>
              <a:t>We prepare 3 datasets</a:t>
            </a:r>
          </a:p>
          <a:p>
            <a:pPr lvl="1"/>
            <a:r>
              <a:rPr lang="en-US" altLang="ja-JP" sz="3200" dirty="0"/>
              <a:t>High Similarity Dataset: </a:t>
            </a:r>
          </a:p>
          <a:p>
            <a:pPr lvl="2"/>
            <a:r>
              <a:rPr lang="en-US" altLang="ja-JP" sz="2800" dirty="0"/>
              <a:t>0.9 &lt;= Similarity &lt;= 1.0</a:t>
            </a:r>
          </a:p>
          <a:p>
            <a:pPr lvl="2"/>
            <a:r>
              <a:rPr lang="en-US" altLang="ja-JP" sz="2800" dirty="0"/>
              <a:t>from </a:t>
            </a:r>
            <a:r>
              <a:rPr lang="en-US" altLang="ja-JP" sz="2800" dirty="0" err="1"/>
              <a:t>Hbase</a:t>
            </a:r>
            <a:endParaRPr lang="en-US" altLang="ja-JP" sz="2800" dirty="0"/>
          </a:p>
          <a:p>
            <a:pPr lvl="1"/>
            <a:endParaRPr lang="en-US" altLang="ja-JP" sz="3200" dirty="0"/>
          </a:p>
          <a:p>
            <a:pPr lvl="1"/>
            <a:r>
              <a:rPr lang="en-US" altLang="ja-JP" sz="3200" dirty="0"/>
              <a:t>Middle Similarity Dataset: </a:t>
            </a:r>
          </a:p>
          <a:p>
            <a:pPr lvl="2"/>
            <a:r>
              <a:rPr lang="en-US" altLang="ja-JP" sz="2800" dirty="0"/>
              <a:t>0.7 &lt;= Similarity &lt;= 0.8</a:t>
            </a:r>
          </a:p>
          <a:p>
            <a:pPr lvl="2"/>
            <a:r>
              <a:rPr lang="en-US" altLang="ja-JP" sz="2800" dirty="0"/>
              <a:t>from OpenSSL</a:t>
            </a:r>
          </a:p>
          <a:p>
            <a:pPr lvl="1"/>
            <a:endParaRPr lang="en-US" altLang="ja-JP" sz="3200" dirty="0"/>
          </a:p>
          <a:p>
            <a:pPr lvl="1"/>
            <a:r>
              <a:rPr lang="en-US" altLang="ja-JP" sz="3200" dirty="0"/>
              <a:t>Low Similarity Dataset:</a:t>
            </a:r>
          </a:p>
          <a:p>
            <a:pPr lvl="2"/>
            <a:r>
              <a:rPr lang="en-US" altLang="ja-JP" sz="2800" dirty="0"/>
              <a:t>0.1 &lt;= Similarity &lt;= 0.2</a:t>
            </a:r>
          </a:p>
          <a:p>
            <a:pPr lvl="2"/>
            <a:r>
              <a:rPr lang="en-US" altLang="ja-JP" sz="2800" dirty="0"/>
              <a:t>Option analysis function using </a:t>
            </a:r>
            <a:r>
              <a:rPr lang="en-US" altLang="ja-JP" sz="2800" dirty="0" err="1"/>
              <a:t>getopts</a:t>
            </a:r>
            <a:r>
              <a:rPr lang="en-US" altLang="ja-JP" sz="2800" dirty="0"/>
              <a:t> in FreeBSD</a:t>
            </a:r>
          </a:p>
          <a:p>
            <a:endParaRPr lang="en-US" altLang="ja-JP" sz="3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18</a:t>
            </a:fld>
            <a:endParaRPr lang="en-US" altLang="ja-JP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420FBC-D2AC-2348-947E-C381CF24D845}"/>
              </a:ext>
            </a:extLst>
          </p:cNvPr>
          <p:cNvSpPr txBox="1"/>
          <p:nvPr/>
        </p:nvSpPr>
        <p:spPr>
          <a:xfrm>
            <a:off x="1170515" y="6035825"/>
            <a:ext cx="6538970" cy="46166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20% is for learning, and 80% is for evaluation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92016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68123E-E530-EA4E-83B9-D993FF5B3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Statistics of the datasets</a:t>
            </a:r>
            <a:endParaRPr kumimoji="1" lang="ja-JP" altLang="en-US"/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637DB569-7377-D949-8761-FF25EEF4995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999910"/>
              </p:ext>
            </p:extLst>
          </p:nvPr>
        </p:nvGraphicFramePr>
        <p:xfrm>
          <a:off x="628650" y="1825625"/>
          <a:ext cx="8113957" cy="393170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792817">
                  <a:extLst>
                    <a:ext uri="{9D8B030D-6E8A-4147-A177-3AD203B41FA5}">
                      <a16:colId xmlns:a16="http://schemas.microsoft.com/office/drawing/2014/main" val="2865248206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18758574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210284270"/>
                    </a:ext>
                  </a:extLst>
                </a:gridCol>
                <a:gridCol w="1439333">
                  <a:extLst>
                    <a:ext uri="{9D8B030D-6E8A-4147-A177-3AD203B41FA5}">
                      <a16:colId xmlns:a16="http://schemas.microsoft.com/office/drawing/2014/main" val="1099354571"/>
                    </a:ext>
                  </a:extLst>
                </a:gridCol>
                <a:gridCol w="1084894">
                  <a:extLst>
                    <a:ext uri="{9D8B030D-6E8A-4147-A177-3AD203B41FA5}">
                      <a16:colId xmlns:a16="http://schemas.microsoft.com/office/drawing/2014/main" val="427999562"/>
                    </a:ext>
                  </a:extLst>
                </a:gridCol>
                <a:gridCol w="1392380">
                  <a:extLst>
                    <a:ext uri="{9D8B030D-6E8A-4147-A177-3AD203B41FA5}">
                      <a16:colId xmlns:a16="http://schemas.microsoft.com/office/drawing/2014/main" val="2178173698"/>
                    </a:ext>
                  </a:extLst>
                </a:gridCol>
              </a:tblGrid>
              <a:tr h="773632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u="none" strike="noStrike" dirty="0">
                          <a:effectLst/>
                        </a:rPr>
                        <a:t>Sim.</a:t>
                      </a:r>
                      <a:endParaRPr lang="ja-JP" altLang="en-US" sz="2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26738" marR="126738" marT="63369" marB="63369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Source</a:t>
                      </a:r>
                      <a:endParaRPr lang="ja-JP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effectLst/>
                        </a:rPr>
                        <a:t>For learning</a:t>
                      </a:r>
                    </a:p>
                  </a:txBody>
                  <a:tcPr marL="126738" marR="126738" marT="63369" marB="63369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u="none" strike="noStrike" dirty="0">
                          <a:effectLst/>
                        </a:rPr>
                        <a:t>For evaluation</a:t>
                      </a:r>
                    </a:p>
                  </a:txBody>
                  <a:tcPr marL="126738" marR="126738" marT="63369" marB="63369"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5238452"/>
                  </a:ext>
                </a:extLst>
              </a:tr>
              <a:tr h="115384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ja-JP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Positive</a:t>
                      </a:r>
                      <a:endParaRPr lang="ja-JP" alt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202" marR="13202" marT="13202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Negative</a:t>
                      </a:r>
                      <a:endParaRPr lang="ja-JP" alt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13202" marR="13202" marT="13202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Similar block</a:t>
                      </a:r>
                    </a:p>
                  </a:txBody>
                  <a:tcPr marL="13202" marR="13202" marT="13202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Non- Similar blocks</a:t>
                      </a:r>
                      <a:endParaRPr lang="ja-JP" altLang="en-US" sz="2400" b="0" i="0" u="none" strike="noStrike" dirty="0">
                        <a:solidFill>
                          <a:schemeClr val="bg1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932160"/>
                  </a:ext>
                </a:extLst>
              </a:tr>
              <a:tr h="4569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High</a:t>
                      </a: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err="1">
                          <a:effectLst/>
                        </a:rPr>
                        <a:t>Hbase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28,822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30,000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740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>
                          <a:effectLst/>
                        </a:rPr>
                        <a:t>12,688</a:t>
                      </a:r>
                      <a:endParaRPr lang="en-US" altLang="ja-JP" sz="2400" b="0" i="0" u="none" strike="noStrike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extLst>
                  <a:ext uri="{0D108BD9-81ED-4DB2-BD59-A6C34878D82A}">
                    <a16:rowId xmlns:a16="http://schemas.microsoft.com/office/drawing/2014/main" val="491490264"/>
                  </a:ext>
                </a:extLst>
              </a:tr>
              <a:tr h="773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Middle</a:t>
                      </a: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Open</a:t>
                      </a:r>
                    </a:p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SSL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36,772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30,000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281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99,719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extLst>
                  <a:ext uri="{0D108BD9-81ED-4DB2-BD59-A6C34878D82A}">
                    <a16:rowId xmlns:a16="http://schemas.microsoft.com/office/drawing/2014/main" val="1206284878"/>
                  </a:ext>
                </a:extLst>
              </a:tr>
              <a:tr h="7736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游ゴシック" panose="020B0400000000000000" pitchFamily="50" charset="-128"/>
                          <a:ea typeface="游ゴシック" panose="020B0400000000000000" pitchFamily="50" charset="-128"/>
                        </a:rPr>
                        <a:t>Low</a:t>
                      </a: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Free</a:t>
                      </a:r>
                    </a:p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BSD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27,852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30,000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747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2400" u="none" strike="noStrike" dirty="0">
                          <a:effectLst/>
                        </a:rPr>
                        <a:t>8,177</a:t>
                      </a:r>
                      <a:endParaRPr lang="en-US" altLang="ja-JP" sz="2400" b="0" i="0" u="none" strike="noStrike" dirty="0">
                        <a:solidFill>
                          <a:srgbClr val="000000"/>
                        </a:solidFill>
                        <a:effectLst/>
                        <a:latin typeface="游ゴシック" panose="020B0400000000000000" pitchFamily="50" charset="-128"/>
                        <a:ea typeface="游ゴシック" panose="020B0400000000000000" pitchFamily="50" charset="-128"/>
                      </a:endParaRPr>
                    </a:p>
                  </a:txBody>
                  <a:tcPr marL="13202" marR="13202" marT="13202" marB="0" anchor="ctr"/>
                </a:tc>
                <a:extLst>
                  <a:ext uri="{0D108BD9-81ED-4DB2-BD59-A6C34878D82A}">
                    <a16:rowId xmlns:a16="http://schemas.microsoft.com/office/drawing/2014/main" val="2958327594"/>
                  </a:ext>
                </a:extLst>
              </a:tr>
            </a:tbl>
          </a:graphicData>
        </a:graphic>
      </p:graphicFrame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7FCF699B-C64C-E047-B71E-1498601CEB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3996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FF70FC-0CF4-6748-8AD8-9C00F0E0C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6889750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/>
              <a:t>YOLO:  Real-time Object Detection Using DNN (</a:t>
            </a:r>
            <a:r>
              <a:rPr lang="en-US" altLang="ja-JP" dirty="0"/>
              <a:t>Deep Neural </a:t>
            </a:r>
            <a:r>
              <a:rPr kumimoji="1" lang="en-US" altLang="ja-JP" dirty="0"/>
              <a:t>Network) [1] 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9719185-BBEB-BC43-BA68-7B5279005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198" y="1484575"/>
            <a:ext cx="7126817" cy="458287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CDB5057-E99A-4343-9011-70B73FA609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2</a:t>
            </a:fld>
            <a:endParaRPr lang="en-US" altLang="ja-JP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D3472BE-ACE9-8849-BF35-17E417DB37C3}"/>
              </a:ext>
            </a:extLst>
          </p:cNvPr>
          <p:cNvSpPr/>
          <p:nvPr/>
        </p:nvSpPr>
        <p:spPr>
          <a:xfrm>
            <a:off x="227539" y="6456893"/>
            <a:ext cx="8894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>
                <a:latin typeface="Helvetica" pitchFamily="2" charset="0"/>
              </a:rPr>
              <a:t>[1] Redmon et al.: You only look once: Unified, real-time object detection. CVPR 2016.</a:t>
            </a:r>
            <a:endParaRPr lang="en-US" altLang="ja-JP" dirty="0">
              <a:effectLst/>
              <a:latin typeface="Helvetica" pitchFamily="2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A36F7A7-8327-1448-8077-694F96940618}"/>
              </a:ext>
            </a:extLst>
          </p:cNvPr>
          <p:cNvSpPr/>
          <p:nvPr/>
        </p:nvSpPr>
        <p:spPr>
          <a:xfrm>
            <a:off x="227539" y="6050521"/>
            <a:ext cx="9110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https://de.wikipedia.org/wiki/Datei:Detected-with-YOLO--Schreibtisch-mit-Objekten.jpg</a:t>
            </a:r>
          </a:p>
        </p:txBody>
      </p:sp>
    </p:spTree>
    <p:extLst>
      <p:ext uri="{BB962C8B-B14F-4D97-AF65-F5344CB8AC3E}">
        <p14:creationId xmlns:p14="http://schemas.microsoft.com/office/powerpoint/2010/main" val="1429266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4216AA-0868-1445-B3AF-5A5DD8FC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Result </a:t>
            </a:r>
            <a:endParaRPr kumimoji="1" lang="ja-JP" altLang="en-US"/>
          </a:p>
        </p:txBody>
      </p:sp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71C0F75E-2EC1-A044-B9C9-174F41CAE0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500205"/>
              </p:ext>
            </p:extLst>
          </p:nvPr>
        </p:nvGraphicFramePr>
        <p:xfrm>
          <a:off x="163740" y="1690689"/>
          <a:ext cx="8573861" cy="3505200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294169">
                  <a:extLst>
                    <a:ext uri="{9D8B030D-6E8A-4147-A177-3AD203B41FA5}">
                      <a16:colId xmlns:a16="http://schemas.microsoft.com/office/drawing/2014/main" val="1639715125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4250219830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2553970689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376407783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752918712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2271200700"/>
                    </a:ext>
                  </a:extLst>
                </a:gridCol>
                <a:gridCol w="1213282">
                  <a:extLst>
                    <a:ext uri="{9D8B030D-6E8A-4147-A177-3AD203B41FA5}">
                      <a16:colId xmlns:a16="http://schemas.microsoft.com/office/drawing/2014/main" val="3888181891"/>
                    </a:ext>
                  </a:extLst>
                </a:gridCol>
              </a:tblGrid>
              <a:tr h="423968">
                <a:tc row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4000" dirty="0"/>
                        <a:t>Sim.</a:t>
                      </a:r>
                      <a:endParaRPr kumimoji="1" lang="ja-JP" altLang="en-US" sz="4000"/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BoW</a:t>
                      </a:r>
                      <a:endParaRPr kumimoji="1" lang="ja-JP" altLang="en-US" sz="4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Doc2Vec</a:t>
                      </a:r>
                      <a:endParaRPr kumimoji="1" lang="ja-JP" altLang="en-US" sz="4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53403"/>
                  </a:ext>
                </a:extLst>
              </a:tr>
              <a:tr h="42396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prec.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rec.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f.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prec.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rec.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>
                          <a:solidFill>
                            <a:schemeClr val="bg1"/>
                          </a:solidFill>
                        </a:rPr>
                        <a:t>f.</a:t>
                      </a:r>
                      <a:endParaRPr kumimoji="1" lang="ja-JP" altLang="en-US" sz="4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164939"/>
                  </a:ext>
                </a:extLst>
              </a:tr>
              <a:tr h="42396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High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0.92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1.00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0.96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0.83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1.00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0.91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64301"/>
                  </a:ext>
                </a:extLst>
              </a:tr>
              <a:tr h="42396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Mid.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0.73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1.00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0.85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0.65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1.00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0.79</a:t>
                      </a:r>
                      <a:endParaRPr kumimoji="1" lang="ja-JP" alt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238416"/>
                  </a:ext>
                </a:extLst>
              </a:tr>
              <a:tr h="42396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4000" dirty="0"/>
                        <a:t>Low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0.50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0.82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0.62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0.52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0.53</a:t>
                      </a:r>
                      <a:endParaRPr kumimoji="1" lang="ja-JP" alt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4000" dirty="0"/>
                        <a:t>0.52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5281140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5A54A7-2C68-AD4E-9AD3-EA1909EBFD31}"/>
              </a:ext>
            </a:extLst>
          </p:cNvPr>
          <p:cNvSpPr txBox="1"/>
          <p:nvPr/>
        </p:nvSpPr>
        <p:spPr>
          <a:xfrm>
            <a:off x="163740" y="5397005"/>
            <a:ext cx="8962710" cy="46166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Answer to RQ1: Similarity-level fairly </a:t>
            </a:r>
            <a:r>
              <a:rPr lang="en-US" altLang="ja-JP" sz="2400" dirty="0"/>
              <a:t>affects the performance.</a:t>
            </a:r>
            <a:endParaRPr kumimoji="1" lang="ja-JP" altLang="en-US" sz="24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EE04C8C-7391-5A43-B761-6E0755A44AF6}"/>
              </a:ext>
            </a:extLst>
          </p:cNvPr>
          <p:cNvSpPr txBox="1"/>
          <p:nvPr/>
        </p:nvSpPr>
        <p:spPr>
          <a:xfrm>
            <a:off x="206665" y="6059786"/>
            <a:ext cx="830868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/>
              <a:t>Answer to RQ2: Surprisingly</a:t>
            </a:r>
            <a:r>
              <a:rPr lang="en-US" altLang="ja-JP" sz="2400" dirty="0"/>
              <a:t>, </a:t>
            </a:r>
            <a:r>
              <a:rPr lang="en-US" altLang="ja-JP" sz="2400" dirty="0" err="1"/>
              <a:t>BoW</a:t>
            </a:r>
            <a:r>
              <a:rPr lang="en-US" altLang="ja-JP" sz="2400" dirty="0"/>
              <a:t> is better than doc2vec.</a:t>
            </a:r>
            <a:endParaRPr kumimoji="1" lang="ja-JP" altLang="en-US" sz="24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59842D0-139D-804F-9C70-AE22199224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20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9480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E8872A-7D9F-9E4D-911A-98947BEA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 and Future work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93D75EC-5469-2045-9D09-4987CDE76C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ja-JP" sz="2800" dirty="0"/>
              <a:t>We propose a code-to-code search system using FFNN.</a:t>
            </a:r>
          </a:p>
          <a:p>
            <a:endParaRPr kumimoji="1" lang="en-US" altLang="ja-JP" sz="2400" dirty="0"/>
          </a:p>
          <a:p>
            <a:r>
              <a:rPr lang="en-US" altLang="ja-JP" sz="2800" dirty="0"/>
              <a:t>We also performed the preliminary experiment.</a:t>
            </a:r>
          </a:p>
          <a:p>
            <a:pPr lvl="1"/>
            <a:r>
              <a:rPr lang="en-US" altLang="ja-JP" sz="2400" dirty="0"/>
              <a:t>Similarity-level fairly affects the performance.</a:t>
            </a:r>
          </a:p>
          <a:p>
            <a:pPr lvl="1"/>
            <a:r>
              <a:rPr lang="en-US" altLang="ja-JP" sz="2400" dirty="0"/>
              <a:t>Surprisingly, </a:t>
            </a:r>
            <a:r>
              <a:rPr lang="en-US" altLang="ja-JP" sz="2400" dirty="0" err="1"/>
              <a:t>BoW</a:t>
            </a:r>
            <a:r>
              <a:rPr lang="en-US" altLang="ja-JP" sz="2400" dirty="0"/>
              <a:t> is better than Doc2Vec.</a:t>
            </a:r>
          </a:p>
          <a:p>
            <a:pPr lvl="1"/>
            <a:endParaRPr lang="en-US" altLang="ja-JP" sz="2400" dirty="0"/>
          </a:p>
          <a:p>
            <a:r>
              <a:rPr lang="en-US" altLang="ja-JP" sz="2700" dirty="0"/>
              <a:t>As near future work, we will compare the proposed approach with other DNN-based techniques.</a:t>
            </a:r>
          </a:p>
          <a:p>
            <a:r>
              <a:rPr lang="en-US" altLang="ja-JP" sz="2700" dirty="0"/>
              <a:t>We plan to develop code tagging system using DNN.</a:t>
            </a:r>
            <a:endParaRPr lang="ja-JP" altLang="en-US" sz="270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BBA016-0A85-2444-9FA3-49BC495940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21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62793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B7D917-9C20-614B-A293-F9910EF66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Tagging by object detection</a:t>
            </a:r>
            <a:endParaRPr kumimoji="1" lang="ja-JP" altLang="en-US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CC89F854-EA47-B64C-9EE4-E46BE68F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2" y="1269587"/>
            <a:ext cx="14641767" cy="9415346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272F0B5-EDC3-4C41-8C11-3AFE32B5D6C1}"/>
              </a:ext>
            </a:extLst>
          </p:cNvPr>
          <p:cNvSpPr/>
          <p:nvPr/>
        </p:nvSpPr>
        <p:spPr>
          <a:xfrm>
            <a:off x="880532" y="1367523"/>
            <a:ext cx="6369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https://de.wikipedia.org/wiki/Datei:Detected-with-YOLO--Schreibtisch-mit-Objekten.jpg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C39DB4E-FA8C-AA44-9D96-B3C75EAC41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54611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3F69412-361A-4F40-B941-DB4716CCF728}"/>
              </a:ext>
            </a:extLst>
          </p:cNvPr>
          <p:cNvSpPr/>
          <p:nvPr/>
        </p:nvSpPr>
        <p:spPr>
          <a:xfrm>
            <a:off x="575733" y="1828800"/>
            <a:ext cx="8043334" cy="418253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4800" dirty="0"/>
              <a:t>Is it possible to apply </a:t>
            </a:r>
          </a:p>
          <a:p>
            <a:pPr algn="ctr"/>
            <a:r>
              <a:rPr kumimoji="1" lang="en-US" altLang="ja-JP" sz="4800" dirty="0"/>
              <a:t>the idea of object detection </a:t>
            </a:r>
          </a:p>
          <a:p>
            <a:pPr algn="ctr"/>
            <a:r>
              <a:rPr kumimoji="1" lang="en-US" altLang="ja-JP" sz="4800" dirty="0"/>
              <a:t>into </a:t>
            </a:r>
          </a:p>
          <a:p>
            <a:pPr algn="ctr"/>
            <a:r>
              <a:rPr kumimoji="1" lang="en-US" altLang="ja-JP" sz="4800" dirty="0"/>
              <a:t>source code?</a:t>
            </a:r>
            <a:endParaRPr kumimoji="1" lang="ja-JP" altLang="en-US" sz="4800"/>
          </a:p>
        </p:txBody>
      </p:sp>
      <p:sp>
        <p:nvSpPr>
          <p:cNvPr id="5" name="タイトル 4">
            <a:extLst>
              <a:ext uri="{FF2B5EF4-FFF2-40B4-BE49-F238E27FC236}">
                <a16:creationId xmlns:a16="http://schemas.microsoft.com/office/drawing/2014/main" id="{62349DE6-519F-B448-9171-5EE6DC12C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My first idea</a:t>
            </a:r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F166E83-ABD4-FD4A-A187-39A60B9D13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40110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854D30-12AA-FD42-ACF5-A8FB060E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93617" cy="1325563"/>
          </a:xfrm>
        </p:spPr>
        <p:txBody>
          <a:bodyPr>
            <a:normAutofit/>
          </a:bodyPr>
          <a:lstStyle/>
          <a:p>
            <a:r>
              <a:rPr lang="en-US" altLang="ja-JP" dirty="0"/>
              <a:t>Is code tagging using DNN possible?</a:t>
            </a:r>
            <a:br>
              <a:rPr lang="en-US" altLang="ja-JP" dirty="0"/>
            </a:br>
            <a:r>
              <a:rPr lang="en-US" altLang="ja-JP" dirty="0"/>
              <a:t>(If so, is it useful?)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98644EC-9942-B040-8427-2DEAB53136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8633" y="1814777"/>
            <a:ext cx="7616146" cy="475535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1BDDE0-9C90-6347-B3FE-694317B196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5</a:t>
            </a:fld>
            <a:endParaRPr lang="en-US" altLang="ja-JP"/>
          </a:p>
        </p:txBody>
      </p:sp>
      <p:sp>
        <p:nvSpPr>
          <p:cNvPr id="6" name="フレーム 5">
            <a:extLst>
              <a:ext uri="{FF2B5EF4-FFF2-40B4-BE49-F238E27FC236}">
                <a16:creationId xmlns:a16="http://schemas.microsoft.com/office/drawing/2014/main" id="{F0B9ADAA-3251-5447-8B9C-EBDDEA64A26C}"/>
              </a:ext>
            </a:extLst>
          </p:cNvPr>
          <p:cNvSpPr/>
          <p:nvPr/>
        </p:nvSpPr>
        <p:spPr>
          <a:xfrm>
            <a:off x="493371" y="2354789"/>
            <a:ext cx="8466667" cy="1431795"/>
          </a:xfrm>
          <a:prstGeom prst="frame">
            <a:avLst>
              <a:gd name="adj1" fmla="val 90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フレーム 6">
            <a:extLst>
              <a:ext uri="{FF2B5EF4-FFF2-40B4-BE49-F238E27FC236}">
                <a16:creationId xmlns:a16="http://schemas.microsoft.com/office/drawing/2014/main" id="{837F7841-A7FB-1042-A587-A9CDE87AE314}"/>
              </a:ext>
            </a:extLst>
          </p:cNvPr>
          <p:cNvSpPr/>
          <p:nvPr/>
        </p:nvSpPr>
        <p:spPr>
          <a:xfrm>
            <a:off x="493372" y="3870195"/>
            <a:ext cx="8466667" cy="2699937"/>
          </a:xfrm>
          <a:prstGeom prst="frame">
            <a:avLst>
              <a:gd name="adj1" fmla="val 4974"/>
            </a:avLst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5BE6DC-736C-9248-9577-F4636D900D01}"/>
              </a:ext>
            </a:extLst>
          </p:cNvPr>
          <p:cNvSpPr/>
          <p:nvPr/>
        </p:nvSpPr>
        <p:spPr>
          <a:xfrm>
            <a:off x="628650" y="2507189"/>
            <a:ext cx="1828800" cy="454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Reading a file</a:t>
            </a:r>
            <a:endParaRPr kumimoji="1" lang="ja-JP" altLang="en-US">
              <a:solidFill>
                <a:sysClr val="windowText" lastClr="000000"/>
              </a:solidFill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6598EA-FCF1-E049-B4AD-D7E5DC48A3C5}"/>
              </a:ext>
            </a:extLst>
          </p:cNvPr>
          <p:cNvSpPr/>
          <p:nvPr/>
        </p:nvSpPr>
        <p:spPr>
          <a:xfrm>
            <a:off x="628650" y="4012272"/>
            <a:ext cx="1828800" cy="4542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ysClr val="windowText" lastClr="000000"/>
                </a:solidFill>
              </a:rPr>
              <a:t>Parsing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CB132D9-7ED6-5E4A-9FB3-7AAF81232C28}"/>
              </a:ext>
            </a:extLst>
          </p:cNvPr>
          <p:cNvSpPr/>
          <p:nvPr/>
        </p:nvSpPr>
        <p:spPr>
          <a:xfrm>
            <a:off x="152400" y="6509554"/>
            <a:ext cx="79078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/>
              <a:t>https://commons.wikimedia.org/wiki/File:Source_code_in_Javascript.png</a:t>
            </a:r>
          </a:p>
        </p:txBody>
      </p:sp>
    </p:spTree>
    <p:extLst>
      <p:ext uri="{BB962C8B-B14F-4D97-AF65-F5344CB8AC3E}">
        <p14:creationId xmlns:p14="http://schemas.microsoft.com/office/powerpoint/2010/main" val="387322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473B2D-77AC-284A-B1AD-1782BAFC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Code tagging in a collection of repositories 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EF4932-D2B9-5C40-8616-85F3B0E4A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3183485"/>
            <a:ext cx="8515351" cy="2908335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3200" dirty="0"/>
              <a:t>Supporting change propagation</a:t>
            </a:r>
          </a:p>
          <a:p>
            <a:pPr lvl="1"/>
            <a:r>
              <a:rPr lang="en-US" altLang="ja-JP" sz="2900" dirty="0"/>
              <a:t>Fix the same vulnerability</a:t>
            </a:r>
          </a:p>
          <a:p>
            <a:pPr lvl="1"/>
            <a:r>
              <a:rPr lang="en-US" altLang="ja-JP" sz="2900" dirty="0"/>
              <a:t>Catch-up API changes</a:t>
            </a:r>
          </a:p>
          <a:p>
            <a:endParaRPr lang="en-US" altLang="ja-JP" sz="3200" dirty="0"/>
          </a:p>
          <a:p>
            <a:r>
              <a:rPr lang="en-US" altLang="ja-JP" sz="3200" dirty="0"/>
              <a:t>Extracting libraries / Enhancing languages </a:t>
            </a:r>
          </a:p>
          <a:p>
            <a:pPr lvl="1"/>
            <a:r>
              <a:rPr lang="en-US" altLang="ja-JP" sz="2900" dirty="0"/>
              <a:t>If the same tag occurs many times</a:t>
            </a:r>
          </a:p>
          <a:p>
            <a:endParaRPr lang="en-US" altLang="ja-JP" sz="3200" dirty="0"/>
          </a:p>
          <a:p>
            <a:pPr lvl="1"/>
            <a:endParaRPr kumimoji="1" lang="en-US" altLang="ja-JP" sz="2900" dirty="0"/>
          </a:p>
          <a:p>
            <a:endParaRPr lang="en-US" altLang="ja-JP" sz="4400" dirty="0"/>
          </a:p>
          <a:p>
            <a:endParaRPr kumimoji="1" lang="en-US" altLang="ja-JP" sz="4400" dirty="0"/>
          </a:p>
          <a:p>
            <a:endParaRPr kumimoji="1" lang="en-US" altLang="ja-JP" sz="4400" dirty="0"/>
          </a:p>
          <a:p>
            <a:endParaRPr lang="en-US" altLang="ja-JP" sz="4400" dirty="0"/>
          </a:p>
          <a:p>
            <a:endParaRPr kumimoji="1" lang="en-US" altLang="ja-JP" sz="4400" dirty="0"/>
          </a:p>
          <a:p>
            <a:endParaRPr kumimoji="1" lang="en-US" altLang="ja-JP" sz="4400" dirty="0"/>
          </a:p>
          <a:p>
            <a:endParaRPr lang="en-US" altLang="ja-JP" sz="4400" dirty="0"/>
          </a:p>
          <a:p>
            <a:endParaRPr lang="en-US" altLang="ja-JP" sz="4000" dirty="0"/>
          </a:p>
          <a:p>
            <a:endParaRPr kumimoji="1" lang="en-US" altLang="ja-JP" sz="4400" dirty="0"/>
          </a:p>
          <a:p>
            <a:endParaRPr lang="en-US" altLang="ja-JP" sz="4400" dirty="0"/>
          </a:p>
          <a:p>
            <a:endParaRPr kumimoji="1" lang="ja-JP" altLang="en-US" sz="4400"/>
          </a:p>
        </p:txBody>
      </p:sp>
      <p:sp>
        <p:nvSpPr>
          <p:cNvPr id="7" name="フローチャート: 磁気ディスク 6">
            <a:extLst>
              <a:ext uri="{FF2B5EF4-FFF2-40B4-BE49-F238E27FC236}">
                <a16:creationId xmlns:a16="http://schemas.microsoft.com/office/drawing/2014/main" id="{09C70437-7751-DC4C-815F-810427D1EDDE}"/>
              </a:ext>
            </a:extLst>
          </p:cNvPr>
          <p:cNvSpPr/>
          <p:nvPr/>
        </p:nvSpPr>
        <p:spPr>
          <a:xfrm>
            <a:off x="6816724" y="2523743"/>
            <a:ext cx="1151466" cy="38946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ローチャート: 磁気ディスク 7">
            <a:extLst>
              <a:ext uri="{FF2B5EF4-FFF2-40B4-BE49-F238E27FC236}">
                <a16:creationId xmlns:a16="http://schemas.microsoft.com/office/drawing/2014/main" id="{D72D59F0-0B9A-6248-95F8-27C36BBC06A9}"/>
              </a:ext>
            </a:extLst>
          </p:cNvPr>
          <p:cNvSpPr/>
          <p:nvPr/>
        </p:nvSpPr>
        <p:spPr>
          <a:xfrm>
            <a:off x="1515533" y="2536373"/>
            <a:ext cx="1151466" cy="38946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ローチャート: 磁気ディスク 8">
            <a:extLst>
              <a:ext uri="{FF2B5EF4-FFF2-40B4-BE49-F238E27FC236}">
                <a16:creationId xmlns:a16="http://schemas.microsoft.com/office/drawing/2014/main" id="{FD575B1D-31DB-D64C-A698-30B7F24D32FC}"/>
              </a:ext>
            </a:extLst>
          </p:cNvPr>
          <p:cNvSpPr/>
          <p:nvPr/>
        </p:nvSpPr>
        <p:spPr>
          <a:xfrm>
            <a:off x="4122206" y="2504546"/>
            <a:ext cx="1151466" cy="38946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A29AEEC-428A-E842-A7B2-9C226EA3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89" y="1428859"/>
            <a:ext cx="1272117" cy="71139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5C39346-E54E-8045-95A7-14274148D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089" y="1581259"/>
            <a:ext cx="1272117" cy="71139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27DEC75-7448-BD48-B5F5-C30975366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89" y="1733659"/>
            <a:ext cx="1272117" cy="71139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938BE1E7-DCF0-0441-B3DA-888FBF8C7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81" y="1408358"/>
            <a:ext cx="1272117" cy="71139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EA4A02CD-DCF6-964C-B676-F744DFB8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81" y="1560758"/>
            <a:ext cx="1272117" cy="711394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D3CEED7-8546-904D-810B-01CDB88A5C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81" y="1713158"/>
            <a:ext cx="1272117" cy="71139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9B08901-276C-E448-A1A5-BA45C8B94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3" y="1412150"/>
            <a:ext cx="1272117" cy="71139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ACF2AC5-84F3-7045-B25B-023E638A2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073" y="1564550"/>
            <a:ext cx="1272117" cy="711394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876AFBF-9CCF-9744-945F-6022E274B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73" y="1716950"/>
            <a:ext cx="1272117" cy="711394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E1410B-A414-6740-84B3-A80D5A42EB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D5496B1-25AB-42E4-9FB2-6D8F98E71759}" type="slidenum">
              <a:rPr lang="en-US" altLang="ja-JP" smtClean="0"/>
              <a:pPr/>
              <a:t>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82867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13C757-83A1-0847-A8E7-4798F9C8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125883" cy="1325563"/>
          </a:xfrm>
        </p:spPr>
        <p:txBody>
          <a:bodyPr/>
          <a:lstStyle/>
          <a:p>
            <a:r>
              <a:rPr lang="en-US" altLang="ja-JP" dirty="0"/>
              <a:t>The road to code tagging is so hard!</a:t>
            </a:r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428AD64B-113F-0B44-B270-C2056A1E0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4390" y="1416692"/>
            <a:ext cx="3486997" cy="5275531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42888-B788-8A4C-8312-52D2229354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7</a:t>
            </a:fld>
            <a:endParaRPr lang="en-US" altLang="ja-JP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CFB575-09AA-EA4A-9ADA-FD64E2BE3610}"/>
              </a:ext>
            </a:extLst>
          </p:cNvPr>
          <p:cNvSpPr/>
          <p:nvPr/>
        </p:nvSpPr>
        <p:spPr>
          <a:xfrm>
            <a:off x="628649" y="1726433"/>
            <a:ext cx="4586818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900" dirty="0"/>
              <a:t>Code search / clone detection techniques using DNN has to be established.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33F8708-456E-EB46-95DC-13EE22089919}"/>
              </a:ext>
            </a:extLst>
          </p:cNvPr>
          <p:cNvSpPr/>
          <p:nvPr/>
        </p:nvSpPr>
        <p:spPr>
          <a:xfrm>
            <a:off x="628649" y="4181767"/>
            <a:ext cx="463708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900" dirty="0"/>
              <a:t>Many empirical studies of the techniques are needed.</a:t>
            </a:r>
          </a:p>
        </p:txBody>
      </p:sp>
    </p:spTree>
    <p:extLst>
      <p:ext uri="{BB962C8B-B14F-4D97-AF65-F5344CB8AC3E}">
        <p14:creationId xmlns:p14="http://schemas.microsoft.com/office/powerpoint/2010/main" val="390934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60C43C-4FC5-A141-83FE-36710B14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Related Work: </a:t>
            </a:r>
            <a:br>
              <a:rPr lang="en-US" altLang="ja-JP" dirty="0"/>
            </a:br>
            <a:r>
              <a:rPr lang="en-US" altLang="ja-JP" dirty="0"/>
              <a:t>Code Search/Clone Detection Using DNN</a:t>
            </a:r>
            <a:endParaRPr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4C381EE-609B-CF4A-8549-ABE2FE89D6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8650" y="1973527"/>
            <a:ext cx="3886200" cy="3886200"/>
          </a:xfrm>
        </p:spPr>
      </p:pic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A1C5862F-D2A9-1F40-8F83-B27C47EC5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01066" y="1973527"/>
            <a:ext cx="4588934" cy="4525963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White et al. @ASE2016</a:t>
            </a:r>
          </a:p>
          <a:p>
            <a:pPr lvl="1"/>
            <a:r>
              <a:rPr lang="en-US" altLang="ja-JP" sz="2000" dirty="0" err="1"/>
              <a:t>RtvNN</a:t>
            </a:r>
            <a:endParaRPr kumimoji="1" lang="en-US" altLang="ja-JP" sz="2000" dirty="0"/>
          </a:p>
          <a:p>
            <a:r>
              <a:rPr lang="en-US" altLang="ja-JP" sz="2400" dirty="0"/>
              <a:t>Wei and Li @IJCAI 2017</a:t>
            </a:r>
          </a:p>
          <a:p>
            <a:pPr lvl="1"/>
            <a:r>
              <a:rPr lang="en-US" altLang="ja-JP" sz="2000" dirty="0"/>
              <a:t>CDLH</a:t>
            </a:r>
          </a:p>
          <a:p>
            <a:r>
              <a:rPr lang="en-US" altLang="ja-JP" sz="2400" dirty="0"/>
              <a:t>Gu et al. @ICSE 2018</a:t>
            </a:r>
          </a:p>
          <a:p>
            <a:pPr lvl="1"/>
            <a:r>
              <a:rPr lang="en-US" altLang="ja-JP" sz="2000" dirty="0" err="1"/>
              <a:t>CODEnn</a:t>
            </a:r>
            <a:endParaRPr lang="en-US" altLang="ja-JP" dirty="0"/>
          </a:p>
          <a:p>
            <a:r>
              <a:rPr lang="en-US" altLang="ja-JP" sz="2400" dirty="0"/>
              <a:t>Zhao and Huang @FSE 2018</a:t>
            </a:r>
          </a:p>
          <a:p>
            <a:pPr lvl="1"/>
            <a:r>
              <a:rPr lang="en-US" altLang="ja-JP" sz="2000" dirty="0" err="1"/>
              <a:t>DeepSim</a:t>
            </a:r>
            <a:endParaRPr lang="en-US" altLang="ja-JP" sz="2000" dirty="0"/>
          </a:p>
          <a:p>
            <a:r>
              <a:rPr lang="en-US" altLang="ja-JP" sz="2400" dirty="0"/>
              <a:t>Saini et al. @FSE 2018</a:t>
            </a:r>
          </a:p>
          <a:p>
            <a:pPr lvl="1"/>
            <a:r>
              <a:rPr lang="en-US" altLang="ja-JP" sz="2000" dirty="0"/>
              <a:t>Oreo</a:t>
            </a:r>
            <a:endParaRPr lang="en-US" altLang="ja-JP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9E81FA-EA69-A24F-B1EE-8AC715C07E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9F5033E9-932D-4E41-95C3-341F9A6DAE17}" type="slidenum">
              <a:rPr lang="en-US" altLang="ja-JP" smtClean="0"/>
              <a:pPr/>
              <a:t>8</a:t>
            </a:fld>
            <a:endParaRPr lang="en-US" altLang="ja-JP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5227C4B-0918-4947-B528-07DD2FC3F3AE}"/>
              </a:ext>
            </a:extLst>
          </p:cNvPr>
          <p:cNvSpPr/>
          <p:nvPr/>
        </p:nvSpPr>
        <p:spPr>
          <a:xfrm>
            <a:off x="973105" y="5675061"/>
            <a:ext cx="2219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/>
              <a:t>https://pixabay.com/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59510ED-427F-F14E-B486-2AFDE111DDC2}"/>
              </a:ext>
            </a:extLst>
          </p:cNvPr>
          <p:cNvSpPr/>
          <p:nvPr/>
        </p:nvSpPr>
        <p:spPr>
          <a:xfrm>
            <a:off x="1404312" y="2092060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Cloners meet DNN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203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E681FA60-C403-4A4F-89DC-409A22A62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altLang="ja-JP" dirty="0"/>
              <a:t>DNN is useful for code search </a:t>
            </a:r>
            <a:br>
              <a:rPr lang="en-US" altLang="ja-JP" dirty="0"/>
            </a:br>
            <a:r>
              <a:rPr lang="en-US" altLang="ja-JP" dirty="0"/>
              <a:t>/ clone detection?</a:t>
            </a:r>
            <a:endParaRPr kumimoji="1" lang="ja-JP" altLang="en-US"/>
          </a:p>
        </p:txBody>
      </p:sp>
      <p:sp>
        <p:nvSpPr>
          <p:cNvPr id="13" name="コンテンツ プレースホルダー 12">
            <a:extLst>
              <a:ext uri="{FF2B5EF4-FFF2-40B4-BE49-F238E27FC236}">
                <a16:creationId xmlns:a16="http://schemas.microsoft.com/office/drawing/2014/main" id="{D6F6ABEB-1B84-6B41-80F8-150425EF5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3318" y="2395256"/>
            <a:ext cx="7886700" cy="1649148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F-Score is extremely high</a:t>
            </a:r>
          </a:p>
          <a:p>
            <a:pPr lvl="1"/>
            <a:r>
              <a:rPr lang="en-US" altLang="ja-JP" sz="2000" b="1" dirty="0"/>
              <a:t>0.98</a:t>
            </a:r>
            <a:r>
              <a:rPr lang="en-US" altLang="ja-JP" sz="2000" dirty="0"/>
              <a:t> (</a:t>
            </a:r>
            <a:r>
              <a:rPr lang="en-US" altLang="ja-JP" sz="2000" dirty="0" err="1"/>
              <a:t>DeepSim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BigCloneBench</a:t>
            </a:r>
            <a:r>
              <a:rPr lang="en-US" altLang="ja-JP" sz="2000" dirty="0"/>
              <a:t>) [Zhao and Huang 2018]</a:t>
            </a:r>
          </a:p>
          <a:p>
            <a:r>
              <a:rPr lang="en-US" altLang="ja-JP" sz="2400" dirty="0"/>
              <a:t>Incremental detection can be performed efficiently</a:t>
            </a:r>
          </a:p>
          <a:p>
            <a:pPr lvl="1"/>
            <a:r>
              <a:rPr lang="en-US" altLang="ja-JP" sz="2000" dirty="0"/>
              <a:t>Once a DNN model is built.</a:t>
            </a:r>
          </a:p>
          <a:p>
            <a:pPr lvl="1"/>
            <a:endParaRPr kumimoji="1" lang="ja-JP" altLang="en-US" sz="200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C74A7D-520E-F44F-AE09-564D1C440F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A08A75B4-47F8-43D9-9E5B-0E2C9B0AE409}" type="slidenum">
              <a:rPr lang="en-US" altLang="ja-JP" smtClean="0"/>
              <a:pPr/>
              <a:t>9</a:t>
            </a:fld>
            <a:endParaRPr lang="en-US" altLang="ja-JP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3211DF69-E078-F34E-8465-9D80211FDA0A}"/>
              </a:ext>
            </a:extLst>
          </p:cNvPr>
          <p:cNvSpPr/>
          <p:nvPr/>
        </p:nvSpPr>
        <p:spPr>
          <a:xfrm>
            <a:off x="670982" y="1690689"/>
            <a:ext cx="2474383" cy="53458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ysClr val="windowText" lastClr="000000"/>
                </a:solidFill>
              </a:rPr>
              <a:t>Positive side</a:t>
            </a:r>
            <a:endParaRPr kumimoji="1" lang="ja-JP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250053A0-BAF8-8F4C-9F1A-5FD394832035}"/>
              </a:ext>
            </a:extLst>
          </p:cNvPr>
          <p:cNvSpPr/>
          <p:nvPr/>
        </p:nvSpPr>
        <p:spPr>
          <a:xfrm>
            <a:off x="628650" y="4219630"/>
            <a:ext cx="2559049" cy="4542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ysClr val="windowText" lastClr="000000"/>
                </a:solidFill>
              </a:rPr>
              <a:t>Negative side</a:t>
            </a:r>
            <a:endParaRPr kumimoji="1" lang="ja-JP" altLang="en-US" sz="2800">
              <a:solidFill>
                <a:sysClr val="windowText" lastClr="000000"/>
              </a:solidFill>
            </a:endParaRPr>
          </a:p>
        </p:txBody>
      </p:sp>
      <p:sp>
        <p:nvSpPr>
          <p:cNvPr id="18" name="コンテンツ プレースホルダー 12">
            <a:extLst>
              <a:ext uri="{FF2B5EF4-FFF2-40B4-BE49-F238E27FC236}">
                <a16:creationId xmlns:a16="http://schemas.microsoft.com/office/drawing/2014/main" id="{7810B2B3-1791-3046-9921-ED9EEE872D6B}"/>
              </a:ext>
            </a:extLst>
          </p:cNvPr>
          <p:cNvSpPr txBox="1">
            <a:spLocks/>
          </p:cNvSpPr>
          <p:nvPr/>
        </p:nvSpPr>
        <p:spPr>
          <a:xfrm>
            <a:off x="713318" y="4807281"/>
            <a:ext cx="7886700" cy="16491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ja-JP" sz="2400" dirty="0"/>
              <a:t>A DNN model is often unable to be useful for another dataset </a:t>
            </a:r>
          </a:p>
          <a:p>
            <a:pPr fontAlgn="auto">
              <a:spcAft>
                <a:spcPts val="0"/>
              </a:spcAft>
            </a:pPr>
            <a:r>
              <a:rPr lang="en-US" altLang="ja-JP" sz="2400" dirty="0"/>
              <a:t>It takes much time for learning phase</a:t>
            </a:r>
          </a:p>
        </p:txBody>
      </p:sp>
    </p:spTree>
    <p:extLst>
      <p:ext uri="{BB962C8B-B14F-4D97-AF65-F5344CB8AC3E}">
        <p14:creationId xmlns:p14="http://schemas.microsoft.com/office/powerpoint/2010/main" val="3089514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10173</TotalTime>
  <Words>810</Words>
  <Application>Microsoft Macintosh PowerPoint</Application>
  <PresentationFormat>画面に合わせる (4:3)</PresentationFormat>
  <Paragraphs>245</Paragraphs>
  <Slides>21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9" baseType="lpstr">
      <vt:lpstr>ＭＳ Ｐゴシック</vt:lpstr>
      <vt:lpstr>游ゴシック</vt:lpstr>
      <vt:lpstr>游ゴシック Light</vt:lpstr>
      <vt:lpstr>Arial</vt:lpstr>
      <vt:lpstr>Calibri</vt:lpstr>
      <vt:lpstr>Cambria Math</vt:lpstr>
      <vt:lpstr>Helvetica</vt:lpstr>
      <vt:lpstr>Office テーマ</vt:lpstr>
      <vt:lpstr>Code-to-Code Search Based on  Deep Neural Network and Code Mutation</vt:lpstr>
      <vt:lpstr>YOLO:  Real-time Object Detection Using DNN (Deep Neural Network) [1] </vt:lpstr>
      <vt:lpstr>Tagging by object detection</vt:lpstr>
      <vt:lpstr>My first idea</vt:lpstr>
      <vt:lpstr>Is code tagging using DNN possible? (If so, is it useful?)</vt:lpstr>
      <vt:lpstr>Code tagging in a collection of repositories </vt:lpstr>
      <vt:lpstr>The road to code tagging is so hard!</vt:lpstr>
      <vt:lpstr>Related Work:  Code Search/Clone Detection Using DNN</vt:lpstr>
      <vt:lpstr>DNN is useful for code search  / clone detection?</vt:lpstr>
      <vt:lpstr>DNN is useful for code search  / clone detection?</vt:lpstr>
      <vt:lpstr>Our study:  Code-to-code search based on DNN</vt:lpstr>
      <vt:lpstr>Solving code-to-code search problem by DNN</vt:lpstr>
      <vt:lpstr>Data generation for the learning phase</vt:lpstr>
      <vt:lpstr>Positive data generation for the learning</vt:lpstr>
      <vt:lpstr>Deep learning needs much feed</vt:lpstr>
      <vt:lpstr>Preliminary Experiment</vt:lpstr>
      <vt:lpstr>Environment</vt:lpstr>
      <vt:lpstr>Target code blocks</vt:lpstr>
      <vt:lpstr>Statistics of the datasets</vt:lpstr>
      <vt:lpstr>Result </vt:lpstr>
      <vt:lpstr>Summary and Future 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ニューラルネットワークを用いた 類似コードブロック検索手法の提案</dc:title>
  <dc:creator>y-fujiwr</dc:creator>
  <cp:lastModifiedBy>Yoshida Norihiro</cp:lastModifiedBy>
  <cp:revision>670</cp:revision>
  <cp:lastPrinted>2018-02-15T03:21:30Z</cp:lastPrinted>
  <dcterms:created xsi:type="dcterms:W3CDTF">2018-02-07T04:24:02Z</dcterms:created>
  <dcterms:modified xsi:type="dcterms:W3CDTF">2019-02-24T12:40:38Z</dcterms:modified>
</cp:coreProperties>
</file>